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3.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4.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9"/>
  </p:notesMasterIdLst>
  <p:sldIdLst>
    <p:sldId id="493" r:id="rId2"/>
    <p:sldId id="273" r:id="rId3"/>
    <p:sldId id="489" r:id="rId4"/>
    <p:sldId id="416" r:id="rId5"/>
    <p:sldId id="471" r:id="rId6"/>
    <p:sldId id="474" r:id="rId7"/>
    <p:sldId id="475" r:id="rId8"/>
    <p:sldId id="352" r:id="rId9"/>
    <p:sldId id="476" r:id="rId10"/>
    <p:sldId id="428" r:id="rId11"/>
    <p:sldId id="429" r:id="rId12"/>
    <p:sldId id="329" r:id="rId13"/>
    <p:sldId id="332" r:id="rId14"/>
    <p:sldId id="331" r:id="rId15"/>
    <p:sldId id="434" r:id="rId16"/>
    <p:sldId id="441" r:id="rId17"/>
    <p:sldId id="466" r:id="rId18"/>
    <p:sldId id="488" r:id="rId19"/>
    <p:sldId id="358" r:id="rId20"/>
    <p:sldId id="477" r:id="rId21"/>
    <p:sldId id="478" r:id="rId22"/>
    <p:sldId id="360" r:id="rId23"/>
    <p:sldId id="415" r:id="rId24"/>
    <p:sldId id="333" r:id="rId25"/>
    <p:sldId id="481" r:id="rId26"/>
    <p:sldId id="467" r:id="rId27"/>
    <p:sldId id="375" r:id="rId28"/>
    <p:sldId id="469" r:id="rId29"/>
    <p:sldId id="479" r:id="rId30"/>
    <p:sldId id="482" r:id="rId31"/>
    <p:sldId id="419" r:id="rId32"/>
    <p:sldId id="345" r:id="rId33"/>
    <p:sldId id="373" r:id="rId34"/>
    <p:sldId id="480" r:id="rId35"/>
    <p:sldId id="356" r:id="rId36"/>
    <p:sldId id="388" r:id="rId37"/>
    <p:sldId id="487" r:id="rId38"/>
    <p:sldId id="427" r:id="rId39"/>
    <p:sldId id="410" r:id="rId40"/>
    <p:sldId id="411" r:id="rId41"/>
    <p:sldId id="412" r:id="rId42"/>
    <p:sldId id="413" r:id="rId43"/>
    <p:sldId id="369" r:id="rId44"/>
    <p:sldId id="368" r:id="rId45"/>
    <p:sldId id="365" r:id="rId46"/>
    <p:sldId id="379" r:id="rId47"/>
    <p:sldId id="334" r:id="rId48"/>
    <p:sldId id="483" r:id="rId49"/>
    <p:sldId id="342" r:id="rId50"/>
    <p:sldId id="484" r:id="rId51"/>
    <p:sldId id="425" r:id="rId52"/>
    <p:sldId id="414" r:id="rId53"/>
    <p:sldId id="443" r:id="rId54"/>
    <p:sldId id="285" r:id="rId55"/>
    <p:sldId id="335" r:id="rId56"/>
    <p:sldId id="380" r:id="rId57"/>
    <p:sldId id="426" r:id="rId58"/>
    <p:sldId id="408" r:id="rId59"/>
    <p:sldId id="393" r:id="rId60"/>
    <p:sldId id="396" r:id="rId61"/>
    <p:sldId id="397" r:id="rId62"/>
    <p:sldId id="398" r:id="rId63"/>
    <p:sldId id="399" r:id="rId64"/>
    <p:sldId id="454" r:id="rId65"/>
    <p:sldId id="394" r:id="rId66"/>
    <p:sldId id="407" r:id="rId67"/>
    <p:sldId id="400" r:id="rId68"/>
    <p:sldId id="401" r:id="rId69"/>
    <p:sldId id="453" r:id="rId70"/>
    <p:sldId id="492" r:id="rId71"/>
    <p:sldId id="494" r:id="rId72"/>
    <p:sldId id="458" r:id="rId73"/>
    <p:sldId id="491" r:id="rId74"/>
    <p:sldId id="470" r:id="rId75"/>
    <p:sldId id="485" r:id="rId76"/>
    <p:sldId id="459" r:id="rId77"/>
    <p:sldId id="460" r:id="rId78"/>
    <p:sldId id="364" r:id="rId79"/>
    <p:sldId id="447" r:id="rId80"/>
    <p:sldId id="448" r:id="rId81"/>
    <p:sldId id="386" r:id="rId82"/>
    <p:sldId id="446" r:id="rId83"/>
    <p:sldId id="445" r:id="rId84"/>
    <p:sldId id="438" r:id="rId85"/>
    <p:sldId id="435" r:id="rId86"/>
    <p:sldId id="433" r:id="rId87"/>
    <p:sldId id="432" r:id="rId88"/>
    <p:sldId id="381" r:id="rId89"/>
    <p:sldId id="336" r:id="rId90"/>
    <p:sldId id="444" r:id="rId91"/>
    <p:sldId id="382" r:id="rId92"/>
    <p:sldId id="424" r:id="rId93"/>
    <p:sldId id="420" r:id="rId94"/>
    <p:sldId id="383" r:id="rId95"/>
    <p:sldId id="422" r:id="rId96"/>
    <p:sldId id="423" r:id="rId97"/>
    <p:sldId id="384" r:id="rId98"/>
    <p:sldId id="436" r:id="rId99"/>
    <p:sldId id="437" r:id="rId100"/>
    <p:sldId id="338" r:id="rId101"/>
    <p:sldId id="439" r:id="rId102"/>
    <p:sldId id="461" r:id="rId103"/>
    <p:sldId id="462" r:id="rId104"/>
    <p:sldId id="463" r:id="rId105"/>
    <p:sldId id="468" r:id="rId106"/>
    <p:sldId id="464" r:id="rId107"/>
    <p:sldId id="465" r:id="rId10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160" autoAdjust="0"/>
  </p:normalViewPr>
  <p:slideViewPr>
    <p:cSldViewPr snapToGrid="0" snapToObjects="1">
      <p:cViewPr>
        <p:scale>
          <a:sx n="90" d="100"/>
          <a:sy n="90" d="100"/>
        </p:scale>
        <p:origin x="-1920" y="-41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5608"/>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printerSettings" Target="printerSettings/printerSettings1.bin"/><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presProps" Target="presProps.xml"/><Relationship Id="rId112" Type="http://schemas.openxmlformats.org/officeDocument/2006/relationships/viewProps" Target="viewProps.xml"/><Relationship Id="rId113" Type="http://schemas.openxmlformats.org/officeDocument/2006/relationships/theme" Target="theme/theme1.xml"/><Relationship Id="rId11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3B03CE-F0AD-2A4E-A5C1-F93BCDA46993}" type="datetimeFigureOut">
              <a:rPr lang="en-US" smtClean="0"/>
              <a:t>07/12/18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A025F3-D531-D44B-9D52-49A75C2D7F8C}" type="slidenum">
              <a:rPr lang="en-US" smtClean="0"/>
              <a:t>‹#›</a:t>
            </a:fld>
            <a:endParaRPr lang="en-US"/>
          </a:p>
        </p:txBody>
      </p:sp>
    </p:spTree>
    <p:extLst>
      <p:ext uri="{BB962C8B-B14F-4D97-AF65-F5344CB8AC3E}">
        <p14:creationId xmlns:p14="http://schemas.microsoft.com/office/powerpoint/2010/main" val="35625853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century AD, Galen (130-c.201), the Greek physician that practiced in Rome, summarized the complete medical knowledge of his time presenting his anatomical and physiological ideas in a frame that fitted well into the pagan, Christian and later Muslim religion. In his model of blood circulation, he erroneously believed that blood was produced in the liver and was distributed in the body through the veins. Then, it was reaching the right</a:t>
            </a:r>
            <a:r>
              <a:rPr lang="el-G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heart through the inferior vena cava. Arteries were carrying from the heart to periphery blood and </a:t>
            </a:r>
            <a:r>
              <a:rPr lang="en-US" sz="1200" kern="1200" dirty="0" err="1" smtClean="0">
                <a:solidFill>
                  <a:schemeClr val="tx1"/>
                </a:solidFill>
                <a:effectLst/>
                <a:latin typeface="+mn-lt"/>
                <a:ea typeface="+mn-ea"/>
                <a:cs typeface="+mn-cs"/>
              </a:rPr>
              <a:t>pneuma</a:t>
            </a:r>
            <a:r>
              <a:rPr lang="en-US" sz="1200" kern="1200" dirty="0" smtClean="0">
                <a:solidFill>
                  <a:schemeClr val="tx1"/>
                </a:solidFill>
                <a:effectLst/>
                <a:latin typeface="+mn-lt"/>
                <a:ea typeface="+mn-ea"/>
                <a:cs typeface="+mn-cs"/>
              </a:rPr>
              <a:t> as well. Moreover, he suggested that blood passed from the left ventricle to the right through invisible “pores”, while air passed from the lungs via the pulmonary artery. Galen’s views and contributions dominated medicine throughout medieval period and Renaissance [1], [2].</a:t>
            </a:r>
          </a:p>
          <a:p>
            <a:r>
              <a:rPr lang="en-US" sz="1200" kern="1200" dirty="0" smtClean="0">
                <a:solidFill>
                  <a:schemeClr val="tx1"/>
                </a:solidFill>
                <a:effectLst/>
                <a:latin typeface="+mn-lt"/>
                <a:ea typeface="+mn-ea"/>
                <a:cs typeface="+mn-cs"/>
              </a:rPr>
              <a:t>Renaissance humanists of the 17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century questioned the authority of classical texts, demonstrating experimentally the inconsistencies of Galen’s method and reasoning.  In his manuscript </a:t>
            </a:r>
            <a:r>
              <a:rPr lang="en-US" sz="1200" i="1" kern="1200" dirty="0" smtClean="0">
                <a:solidFill>
                  <a:schemeClr val="tx1"/>
                </a:solidFill>
                <a:effectLst/>
                <a:latin typeface="+mn-lt"/>
                <a:ea typeface="+mn-ea"/>
                <a:cs typeface="+mn-cs"/>
              </a:rPr>
              <a:t>De </a:t>
            </a:r>
            <a:r>
              <a:rPr lang="en-US" sz="1200" i="1" kern="1200" dirty="0" err="1" smtClean="0">
                <a:solidFill>
                  <a:schemeClr val="tx1"/>
                </a:solidFill>
                <a:effectLst/>
                <a:latin typeface="+mn-lt"/>
                <a:ea typeface="+mn-ea"/>
                <a:cs typeface="+mn-cs"/>
              </a:rPr>
              <a:t>venarum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ostiolis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Fabricius</a:t>
            </a:r>
            <a:r>
              <a:rPr lang="en-US" sz="1200" kern="1200" dirty="0" smtClean="0">
                <a:solidFill>
                  <a:schemeClr val="tx1"/>
                </a:solidFill>
                <a:effectLst/>
                <a:latin typeface="+mn-lt"/>
                <a:ea typeface="+mn-ea"/>
                <a:cs typeface="+mn-cs"/>
              </a:rPr>
              <a:t> d’ </a:t>
            </a:r>
            <a:r>
              <a:rPr lang="en-US" sz="1200" kern="1200" dirty="0" err="1" smtClean="0">
                <a:solidFill>
                  <a:schemeClr val="tx1"/>
                </a:solidFill>
                <a:effectLst/>
                <a:latin typeface="+mn-lt"/>
                <a:ea typeface="+mn-ea"/>
                <a:cs typeface="+mn-cs"/>
              </a:rPr>
              <a:t>Acquapendente</a:t>
            </a:r>
            <a:r>
              <a:rPr lang="en-US" sz="1200" kern="1200" dirty="0" smtClean="0">
                <a:solidFill>
                  <a:schemeClr val="tx1"/>
                </a:solidFill>
                <a:effectLst/>
                <a:latin typeface="+mn-lt"/>
                <a:ea typeface="+mn-ea"/>
                <a:cs typeface="+mn-cs"/>
              </a:rPr>
              <a:t> (1537-1619) described meticulously the anatomy of venous valves providing to his pupil, William Harvey (1578-1657), the fertile ground to experiment logically and establish his blood circulation theory. In his treatise </a:t>
            </a:r>
            <a:r>
              <a:rPr lang="en-US" sz="1200" i="1" kern="1200" dirty="0" err="1" smtClean="0">
                <a:solidFill>
                  <a:schemeClr val="tx1"/>
                </a:solidFill>
                <a:effectLst/>
                <a:latin typeface="+mn-lt"/>
                <a:ea typeface="+mn-ea"/>
                <a:cs typeface="+mn-cs"/>
              </a:rPr>
              <a:t>Exersitatio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anatomica</a:t>
            </a:r>
            <a:r>
              <a:rPr lang="en-US" sz="1200" i="1" kern="1200" dirty="0" smtClean="0">
                <a:solidFill>
                  <a:schemeClr val="tx1"/>
                </a:solidFill>
                <a:effectLst/>
                <a:latin typeface="+mn-lt"/>
                <a:ea typeface="+mn-ea"/>
                <a:cs typeface="+mn-cs"/>
              </a:rPr>
              <a:t> de </a:t>
            </a:r>
            <a:r>
              <a:rPr lang="en-US" sz="1200" i="1" kern="1200" dirty="0" err="1" smtClean="0">
                <a:solidFill>
                  <a:schemeClr val="tx1"/>
                </a:solidFill>
                <a:effectLst/>
                <a:latin typeface="+mn-lt"/>
                <a:ea typeface="+mn-ea"/>
                <a:cs typeface="+mn-cs"/>
              </a:rPr>
              <a:t>motu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cordis</a:t>
            </a:r>
            <a:r>
              <a:rPr lang="en-US" sz="1200" i="1" kern="1200" dirty="0" smtClean="0">
                <a:solidFill>
                  <a:schemeClr val="tx1"/>
                </a:solidFill>
                <a:effectLst/>
                <a:latin typeface="+mn-lt"/>
                <a:ea typeface="+mn-ea"/>
                <a:cs typeface="+mn-cs"/>
              </a:rPr>
              <a:t> et </a:t>
            </a:r>
            <a:r>
              <a:rPr lang="en-US" sz="1200" i="1" kern="1200" dirty="0" err="1" smtClean="0">
                <a:solidFill>
                  <a:schemeClr val="tx1"/>
                </a:solidFill>
                <a:effectLst/>
                <a:latin typeface="+mn-lt"/>
                <a:ea typeface="+mn-ea"/>
                <a:cs typeface="+mn-cs"/>
              </a:rPr>
              <a:t>sanguinis</a:t>
            </a:r>
            <a:r>
              <a:rPr lang="en-US" sz="1200" i="1" kern="1200" dirty="0" smtClean="0">
                <a:solidFill>
                  <a:schemeClr val="tx1"/>
                </a:solidFill>
                <a:effectLst/>
                <a:latin typeface="+mn-lt"/>
                <a:ea typeface="+mn-ea"/>
                <a:cs typeface="+mn-cs"/>
              </a:rPr>
              <a:t> in </a:t>
            </a:r>
            <a:r>
              <a:rPr lang="en-US" sz="1200" i="1" kern="1200" dirty="0" err="1" smtClean="0">
                <a:solidFill>
                  <a:schemeClr val="tx1"/>
                </a:solidFill>
                <a:effectLst/>
                <a:latin typeface="+mn-lt"/>
                <a:ea typeface="+mn-ea"/>
                <a:cs typeface="+mn-cs"/>
              </a:rPr>
              <a:t>animalibus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published in 1623, Harvey mentioned that heart was a pump, the valves of the heart and the veins help the blood to progress in a single direction refuting also the </a:t>
            </a:r>
            <a:r>
              <a:rPr lang="en-US" sz="1200" kern="1200" dirty="0" err="1" smtClean="0">
                <a:solidFill>
                  <a:schemeClr val="tx1"/>
                </a:solidFill>
                <a:effectLst/>
                <a:latin typeface="+mn-lt"/>
                <a:ea typeface="+mn-ea"/>
                <a:cs typeface="+mn-cs"/>
              </a:rPr>
              <a:t>galenic</a:t>
            </a:r>
            <a:r>
              <a:rPr lang="en-US" sz="1200" kern="1200" dirty="0" smtClean="0">
                <a:solidFill>
                  <a:schemeClr val="tx1"/>
                </a:solidFill>
                <a:effectLst/>
                <a:latin typeface="+mn-lt"/>
                <a:ea typeface="+mn-ea"/>
                <a:cs typeface="+mn-cs"/>
              </a:rPr>
              <a:t> theory of “pores” present in the </a:t>
            </a:r>
            <a:r>
              <a:rPr lang="en-US" sz="1200" kern="1200" dirty="0" err="1" smtClean="0">
                <a:solidFill>
                  <a:schemeClr val="tx1"/>
                </a:solidFill>
                <a:effectLst/>
                <a:latin typeface="+mn-lt"/>
                <a:ea typeface="+mn-ea"/>
                <a:cs typeface="+mn-cs"/>
              </a:rPr>
              <a:t>interventricular</a:t>
            </a:r>
            <a:r>
              <a:rPr lang="en-US" sz="1200" kern="1200" dirty="0" smtClean="0">
                <a:solidFill>
                  <a:schemeClr val="tx1"/>
                </a:solidFill>
                <a:effectLst/>
                <a:latin typeface="+mn-lt"/>
                <a:ea typeface="+mn-ea"/>
                <a:cs typeface="+mn-cs"/>
              </a:rPr>
              <a:t> septum.  Since then knowledge of the mechanics of circulation had advanced raising among others the question of blood pressure measurement [3].</a:t>
            </a:r>
          </a:p>
          <a:p>
            <a:r>
              <a:rPr lang="en-US" b="1" dirty="0" smtClean="0"/>
              <a:t>William Harvey (1578 – 1657)</a:t>
            </a:r>
          </a:p>
          <a:p>
            <a:r>
              <a:rPr lang="en-US" dirty="0" smtClean="0"/>
              <a:t>was the first person to correctly describe blood’s circulation in the body.</a:t>
            </a:r>
          </a:p>
          <a:p>
            <a:r>
              <a:rPr lang="en-US" i="1" dirty="0" smtClean="0"/>
              <a:t>(</a:t>
            </a:r>
            <a:r>
              <a:rPr lang="en-US" i="1" dirty="0" err="1" smtClean="0"/>
              <a:t>Exersitatio</a:t>
            </a:r>
            <a:r>
              <a:rPr lang="en-US" i="1" dirty="0" smtClean="0"/>
              <a:t> </a:t>
            </a:r>
            <a:r>
              <a:rPr lang="en-US" i="1" dirty="0" err="1" smtClean="0"/>
              <a:t>anatomica</a:t>
            </a:r>
            <a:r>
              <a:rPr lang="en-US" i="1" dirty="0" smtClean="0"/>
              <a:t> de </a:t>
            </a:r>
            <a:r>
              <a:rPr lang="en-US" i="1" dirty="0" err="1" smtClean="0"/>
              <a:t>motu</a:t>
            </a:r>
            <a:r>
              <a:rPr lang="en-US" i="1" dirty="0" smtClean="0"/>
              <a:t> </a:t>
            </a:r>
            <a:r>
              <a:rPr lang="en-US" i="1" dirty="0" err="1" smtClean="0"/>
              <a:t>cordis</a:t>
            </a:r>
            <a:r>
              <a:rPr lang="en-US" i="1" dirty="0" smtClean="0"/>
              <a:t> et </a:t>
            </a:r>
            <a:r>
              <a:rPr lang="en-US" i="1" dirty="0" err="1" smtClean="0"/>
              <a:t>sanguinis</a:t>
            </a:r>
            <a:r>
              <a:rPr lang="en-US" i="1" dirty="0" smtClean="0"/>
              <a:t> in </a:t>
            </a:r>
            <a:r>
              <a:rPr lang="en-US" i="1" dirty="0" err="1" smtClean="0"/>
              <a:t>animalibus</a:t>
            </a:r>
            <a:r>
              <a:rPr lang="en-US" i="1" dirty="0" smtClean="0"/>
              <a:t> - 1623)</a:t>
            </a:r>
            <a:r>
              <a:rPr lang="en-US" dirty="0" smtClean="0">
                <a:effectLst/>
              </a:rPr>
              <a:t> </a:t>
            </a:r>
            <a:endParaRPr lang="en-US" b="1" dirty="0" smtClean="0"/>
          </a:p>
          <a:p>
            <a:endParaRPr lang="en-US" dirty="0" smtClean="0"/>
          </a:p>
          <a:p>
            <a:pPr marL="285750" indent="-285750">
              <a:buFont typeface="Arial"/>
              <a:buChar char="•"/>
            </a:pPr>
            <a:r>
              <a:rPr lang="en-US" dirty="0" smtClean="0"/>
              <a:t>Arteries and veins form a complete circuit.</a:t>
            </a:r>
          </a:p>
          <a:p>
            <a:pPr marL="285750" indent="-285750">
              <a:buFont typeface="Arial"/>
              <a:buChar char="•"/>
            </a:pPr>
            <a:r>
              <a:rPr lang="en-US" dirty="0" smtClean="0"/>
              <a:t>The circuit starts at the heart and leads back to the heart.</a:t>
            </a:r>
          </a:p>
          <a:p>
            <a:pPr marL="285750" indent="-285750">
              <a:buFont typeface="Arial"/>
              <a:buChar char="•"/>
            </a:pPr>
            <a:r>
              <a:rPr lang="en-US" dirty="0" smtClean="0"/>
              <a:t>The heart’s regular contractions drive the flow of blood around the whole body.</a:t>
            </a:r>
          </a:p>
          <a:p>
            <a:endParaRPr lang="en-US" dirty="0"/>
          </a:p>
        </p:txBody>
      </p:sp>
      <p:sp>
        <p:nvSpPr>
          <p:cNvPr id="4" name="Slide Number Placeholder 3"/>
          <p:cNvSpPr>
            <a:spLocks noGrp="1"/>
          </p:cNvSpPr>
          <p:nvPr>
            <p:ph type="sldNum" sz="quarter" idx="10"/>
          </p:nvPr>
        </p:nvSpPr>
        <p:spPr/>
        <p:txBody>
          <a:bodyPr/>
          <a:lstStyle/>
          <a:p>
            <a:fld id="{8AA025F3-D531-D44B-9D52-49A75C2D7F8C}" type="slidenum">
              <a:rPr lang="en-US" smtClean="0"/>
              <a:t>8</a:t>
            </a:fld>
            <a:endParaRPr lang="en-US"/>
          </a:p>
        </p:txBody>
      </p:sp>
    </p:spTree>
    <p:extLst>
      <p:ext uri="{BB962C8B-B14F-4D97-AF65-F5344CB8AC3E}">
        <p14:creationId xmlns:p14="http://schemas.microsoft.com/office/powerpoint/2010/main" val="611011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1F61EE-2B6D-B445-B52C-3BAF74475295}" type="slidenum">
              <a:rPr lang="el-GR"/>
              <a:pPr/>
              <a:t>74</a:t>
            </a:fld>
            <a:endParaRPr lang="el-GR"/>
          </a:p>
        </p:txBody>
      </p:sp>
      <p:sp>
        <p:nvSpPr>
          <p:cNvPr id="3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824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76</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52253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1F61EE-2B6D-B445-B52C-3BAF74475295}" type="slidenum">
              <a:rPr lang="el-GR"/>
              <a:pPr/>
              <a:t>77</a:t>
            </a:fld>
            <a:endParaRPr lang="el-GR"/>
          </a:p>
        </p:txBody>
      </p:sp>
      <p:sp>
        <p:nvSpPr>
          <p:cNvPr id="3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71971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D66F5D9-065F-C04F-A27E-60C3EAE5C4C4}" type="slidenum">
              <a:rPr lang="el-GR"/>
              <a:pPr eaLnBrk="1" hangingPunct="1"/>
              <a:t>40</a:t>
            </a:fld>
            <a:endParaRPr lang="el-G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82DF65F-8D5B-7643-B6F0-597C7931DC9C}" type="slidenum">
              <a:rPr lang="el-GR"/>
              <a:pPr eaLnBrk="1" hangingPunct="1"/>
              <a:t>41</a:t>
            </a:fld>
            <a:endParaRPr lang="el-G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82DF65F-8D5B-7643-B6F0-597C7931DC9C}" type="slidenum">
              <a:rPr lang="el-GR"/>
              <a:pPr eaLnBrk="1" hangingPunct="1"/>
              <a:t>42</a:t>
            </a:fld>
            <a:endParaRPr lang="el-G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9163A7BE-0D37-4E78-944F-9249CC074F23}" type="slidenum">
              <a:rPr lang="el-GR" smtClean="0"/>
              <a:pPr/>
              <a:t>59</a:t>
            </a:fld>
            <a:endParaRPr lang="el-GR" dirty="0"/>
          </a:p>
        </p:txBody>
      </p:sp>
    </p:spTree>
    <p:extLst>
      <p:ext uri="{BB962C8B-B14F-4D97-AF65-F5344CB8AC3E}">
        <p14:creationId xmlns:p14="http://schemas.microsoft.com/office/powerpoint/2010/main" val="2730346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A025F3-D531-D44B-9D52-49A75C2D7F8C}" type="slidenum">
              <a:rPr lang="en-US" smtClean="0"/>
              <a:t>62</a:t>
            </a:fld>
            <a:endParaRPr lang="en-US"/>
          </a:p>
        </p:txBody>
      </p:sp>
    </p:spTree>
    <p:extLst>
      <p:ext uri="{BB962C8B-B14F-4D97-AF65-F5344CB8AC3E}">
        <p14:creationId xmlns:p14="http://schemas.microsoft.com/office/powerpoint/2010/main" val="3485286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3D1176-7BE4-4749-A6BD-6C36135F5EEF}" type="slidenum">
              <a:rPr lang="el-GR"/>
              <a:pPr/>
              <a:t>65</a:t>
            </a:fld>
            <a:endParaRPr lang="el-G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a:t>London G, Guerin A. AHJ 1999</a:t>
            </a:r>
            <a:endParaRPr lang="el-GR"/>
          </a:p>
        </p:txBody>
      </p:sp>
    </p:spTree>
    <p:extLst>
      <p:ext uri="{BB962C8B-B14F-4D97-AF65-F5344CB8AC3E}">
        <p14:creationId xmlns:p14="http://schemas.microsoft.com/office/powerpoint/2010/main" val="4133520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1F61EE-2B6D-B445-B52C-3BAF74475295}" type="slidenum">
              <a:rPr lang="el-GR"/>
              <a:pPr/>
              <a:t>72</a:t>
            </a:fld>
            <a:endParaRPr lang="el-GR"/>
          </a:p>
        </p:txBody>
      </p:sp>
      <p:sp>
        <p:nvSpPr>
          <p:cNvPr id="3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824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DC471B1-0B21-1F4D-B21E-E0E94F618FE3}" type="slidenum">
              <a:rPr lang="el-GR"/>
              <a:pPr eaLnBrk="1" hangingPunct="1"/>
              <a:t>73</a:t>
            </a:fld>
            <a:endParaRPr lang="el-G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ED6952-576C-EA44-8F8E-C9025BA68E87}" type="datetimeFigureOut">
              <a:rPr lang="en-US" smtClean="0"/>
              <a:t>07/12/18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8F637-0700-5D43-A43E-7A0E9B1960E7}" type="slidenum">
              <a:rPr lang="en-US" smtClean="0"/>
              <a:t>‹#›</a:t>
            </a:fld>
            <a:endParaRPr lang="en-US"/>
          </a:p>
        </p:txBody>
      </p:sp>
    </p:spTree>
    <p:extLst>
      <p:ext uri="{BB962C8B-B14F-4D97-AF65-F5344CB8AC3E}">
        <p14:creationId xmlns:p14="http://schemas.microsoft.com/office/powerpoint/2010/main" val="448869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ED6952-576C-EA44-8F8E-C9025BA68E87}" type="datetimeFigureOut">
              <a:rPr lang="en-US" smtClean="0"/>
              <a:t>07/12/18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8F637-0700-5D43-A43E-7A0E9B1960E7}" type="slidenum">
              <a:rPr lang="en-US" smtClean="0"/>
              <a:t>‹#›</a:t>
            </a:fld>
            <a:endParaRPr lang="en-US"/>
          </a:p>
        </p:txBody>
      </p:sp>
    </p:spTree>
    <p:extLst>
      <p:ext uri="{BB962C8B-B14F-4D97-AF65-F5344CB8AC3E}">
        <p14:creationId xmlns:p14="http://schemas.microsoft.com/office/powerpoint/2010/main" val="530928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ED6952-576C-EA44-8F8E-C9025BA68E87}" type="datetimeFigureOut">
              <a:rPr lang="en-US" smtClean="0"/>
              <a:t>07/12/18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8F637-0700-5D43-A43E-7A0E9B1960E7}" type="slidenum">
              <a:rPr lang="en-US" smtClean="0"/>
              <a:t>‹#›</a:t>
            </a:fld>
            <a:endParaRPr lang="en-US"/>
          </a:p>
        </p:txBody>
      </p:sp>
    </p:spTree>
    <p:extLst>
      <p:ext uri="{BB962C8B-B14F-4D97-AF65-F5344CB8AC3E}">
        <p14:creationId xmlns:p14="http://schemas.microsoft.com/office/powerpoint/2010/main" val="1686906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74638"/>
            <a:ext cx="8229600" cy="58515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fld id="{3C24D60D-EAC8-B84E-8FEF-9B9A1D3E7418}" type="slidenum">
              <a:rPr lang="el-GR"/>
              <a:pPr/>
              <a:t>‹#›</a:t>
            </a:fld>
            <a:endParaRPr lang="el-GR"/>
          </a:p>
        </p:txBody>
      </p:sp>
    </p:spTree>
    <p:extLst>
      <p:ext uri="{BB962C8B-B14F-4D97-AF65-F5344CB8AC3E}">
        <p14:creationId xmlns:p14="http://schemas.microsoft.com/office/powerpoint/2010/main" val="2341234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1 - Τίτλος"/>
          <p:cNvSpPr>
            <a:spLocks noGrp="1"/>
          </p:cNvSpPr>
          <p:nvPr>
            <p:ph type="title" sz="quarter"/>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quarter" idx="1"/>
          </p:nvPr>
        </p:nvSpPr>
        <p:spPr>
          <a:xfrm>
            <a:off x="457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57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περιεχομένου"/>
          <p:cNvSpPr>
            <a:spLocks noGrp="1"/>
          </p:cNvSpPr>
          <p:nvPr>
            <p:ph sz="quarter" idx="4"/>
          </p:nvPr>
        </p:nvSpPr>
        <p:spPr>
          <a:xfrm>
            <a:off x="4648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B0B5E2A6-BC3A-E844-8706-57A65E588542}" type="slidenum">
              <a:rPr lang="el-GR"/>
              <a:pPr>
                <a:defRPr/>
              </a:pPr>
              <a:t>‹#›</a:t>
            </a:fld>
            <a:endParaRPr lang="el-GR"/>
          </a:p>
        </p:txBody>
      </p:sp>
    </p:spTree>
    <p:extLst>
      <p:ext uri="{BB962C8B-B14F-4D97-AF65-F5344CB8AC3E}">
        <p14:creationId xmlns:p14="http://schemas.microsoft.com/office/powerpoint/2010/main" val="2378600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Rectangle 4"/>
          <p:cNvSpPr>
            <a:spLocks noGrp="1" noChangeArrowheads="1"/>
          </p:cNvSpPr>
          <p:nvPr>
            <p:ph type="dt" sz="half" idx="10"/>
          </p:nvPr>
        </p:nvSpPr>
        <p:spPr>
          <a:ln/>
        </p:spPr>
        <p:txBody>
          <a:bodyPr/>
          <a:lstStyle>
            <a:lvl1pPr>
              <a:defRPr/>
            </a:lvl1pPr>
          </a:lstStyle>
          <a:p>
            <a:pPr>
              <a:defRPr/>
            </a:pPr>
            <a:endParaRPr lang="el-GR"/>
          </a:p>
        </p:txBody>
      </p:sp>
      <p:sp>
        <p:nvSpPr>
          <p:cNvPr id="7" name="Rectangle 5"/>
          <p:cNvSpPr>
            <a:spLocks noGrp="1" noChangeArrowheads="1"/>
          </p:cNvSpPr>
          <p:nvPr>
            <p:ph type="ftr" sz="quarter" idx="11"/>
          </p:nvPr>
        </p:nvSpPr>
        <p:spPr>
          <a:ln/>
        </p:spPr>
        <p:txBody>
          <a:bodyPr/>
          <a:lstStyle>
            <a:lvl1pPr>
              <a:defRPr/>
            </a:lvl1pPr>
          </a:lstStyle>
          <a:p>
            <a:pPr>
              <a:defRPr/>
            </a:pPr>
            <a:endParaRPr lang="el-GR"/>
          </a:p>
        </p:txBody>
      </p:sp>
      <p:sp>
        <p:nvSpPr>
          <p:cNvPr id="8" name="Rectangle 6"/>
          <p:cNvSpPr>
            <a:spLocks noGrp="1" noChangeArrowheads="1"/>
          </p:cNvSpPr>
          <p:nvPr>
            <p:ph type="sldNum" sz="quarter" idx="12"/>
          </p:nvPr>
        </p:nvSpPr>
        <p:spPr>
          <a:ln/>
        </p:spPr>
        <p:txBody>
          <a:bodyPr/>
          <a:lstStyle>
            <a:lvl1pPr>
              <a:defRPr/>
            </a:lvl1pPr>
          </a:lstStyle>
          <a:p>
            <a:fld id="{745245AE-5C5B-9C4F-A624-5FB6C569414C}" type="slidenum">
              <a:rPr lang="el-GR"/>
              <a:pPr/>
              <a:t>‹#›</a:t>
            </a:fld>
            <a:endParaRPr lang="el-GR"/>
          </a:p>
        </p:txBody>
      </p:sp>
    </p:spTree>
    <p:extLst>
      <p:ext uri="{BB962C8B-B14F-4D97-AF65-F5344CB8AC3E}">
        <p14:creationId xmlns:p14="http://schemas.microsoft.com/office/powerpoint/2010/main" val="3820185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ED6952-576C-EA44-8F8E-C9025BA68E87}" type="datetimeFigureOut">
              <a:rPr lang="en-US" smtClean="0"/>
              <a:t>07/12/18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8F637-0700-5D43-A43E-7A0E9B1960E7}" type="slidenum">
              <a:rPr lang="en-US" smtClean="0"/>
              <a:t>‹#›</a:t>
            </a:fld>
            <a:endParaRPr lang="en-US"/>
          </a:p>
        </p:txBody>
      </p:sp>
    </p:spTree>
    <p:extLst>
      <p:ext uri="{BB962C8B-B14F-4D97-AF65-F5344CB8AC3E}">
        <p14:creationId xmlns:p14="http://schemas.microsoft.com/office/powerpoint/2010/main" val="1986300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ED6952-576C-EA44-8F8E-C9025BA68E87}" type="datetimeFigureOut">
              <a:rPr lang="en-US" smtClean="0"/>
              <a:t>07/12/18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8F637-0700-5D43-A43E-7A0E9B1960E7}" type="slidenum">
              <a:rPr lang="en-US" smtClean="0"/>
              <a:t>‹#›</a:t>
            </a:fld>
            <a:endParaRPr lang="en-US"/>
          </a:p>
        </p:txBody>
      </p:sp>
    </p:spTree>
    <p:extLst>
      <p:ext uri="{BB962C8B-B14F-4D97-AF65-F5344CB8AC3E}">
        <p14:creationId xmlns:p14="http://schemas.microsoft.com/office/powerpoint/2010/main" val="68252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ED6952-576C-EA44-8F8E-C9025BA68E87}" type="datetimeFigureOut">
              <a:rPr lang="en-US" smtClean="0"/>
              <a:t>07/12/18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48F637-0700-5D43-A43E-7A0E9B1960E7}" type="slidenum">
              <a:rPr lang="en-US" smtClean="0"/>
              <a:t>‹#›</a:t>
            </a:fld>
            <a:endParaRPr lang="en-US"/>
          </a:p>
        </p:txBody>
      </p:sp>
    </p:spTree>
    <p:extLst>
      <p:ext uri="{BB962C8B-B14F-4D97-AF65-F5344CB8AC3E}">
        <p14:creationId xmlns:p14="http://schemas.microsoft.com/office/powerpoint/2010/main" val="3330245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ED6952-576C-EA44-8F8E-C9025BA68E87}" type="datetimeFigureOut">
              <a:rPr lang="en-US" smtClean="0"/>
              <a:t>07/12/18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48F637-0700-5D43-A43E-7A0E9B1960E7}" type="slidenum">
              <a:rPr lang="en-US" smtClean="0"/>
              <a:t>‹#›</a:t>
            </a:fld>
            <a:endParaRPr lang="en-US"/>
          </a:p>
        </p:txBody>
      </p:sp>
    </p:spTree>
    <p:extLst>
      <p:ext uri="{BB962C8B-B14F-4D97-AF65-F5344CB8AC3E}">
        <p14:creationId xmlns:p14="http://schemas.microsoft.com/office/powerpoint/2010/main" val="3503331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ED6952-576C-EA44-8F8E-C9025BA68E87}" type="datetimeFigureOut">
              <a:rPr lang="en-US" smtClean="0"/>
              <a:t>07/12/18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48F637-0700-5D43-A43E-7A0E9B1960E7}" type="slidenum">
              <a:rPr lang="en-US" smtClean="0"/>
              <a:t>‹#›</a:t>
            </a:fld>
            <a:endParaRPr lang="en-US"/>
          </a:p>
        </p:txBody>
      </p:sp>
    </p:spTree>
    <p:extLst>
      <p:ext uri="{BB962C8B-B14F-4D97-AF65-F5344CB8AC3E}">
        <p14:creationId xmlns:p14="http://schemas.microsoft.com/office/powerpoint/2010/main" val="1396088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ED6952-576C-EA44-8F8E-C9025BA68E87}" type="datetimeFigureOut">
              <a:rPr lang="en-US" smtClean="0"/>
              <a:t>07/12/18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48F637-0700-5D43-A43E-7A0E9B1960E7}" type="slidenum">
              <a:rPr lang="en-US" smtClean="0"/>
              <a:t>‹#›</a:t>
            </a:fld>
            <a:endParaRPr lang="en-US"/>
          </a:p>
        </p:txBody>
      </p:sp>
    </p:spTree>
    <p:extLst>
      <p:ext uri="{BB962C8B-B14F-4D97-AF65-F5344CB8AC3E}">
        <p14:creationId xmlns:p14="http://schemas.microsoft.com/office/powerpoint/2010/main" val="485921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ED6952-576C-EA44-8F8E-C9025BA68E87}" type="datetimeFigureOut">
              <a:rPr lang="en-US" smtClean="0"/>
              <a:t>07/12/18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48F637-0700-5D43-A43E-7A0E9B1960E7}" type="slidenum">
              <a:rPr lang="en-US" smtClean="0"/>
              <a:t>‹#›</a:t>
            </a:fld>
            <a:endParaRPr lang="en-US"/>
          </a:p>
        </p:txBody>
      </p:sp>
    </p:spTree>
    <p:extLst>
      <p:ext uri="{BB962C8B-B14F-4D97-AF65-F5344CB8AC3E}">
        <p14:creationId xmlns:p14="http://schemas.microsoft.com/office/powerpoint/2010/main" val="254638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ED6952-576C-EA44-8F8E-C9025BA68E87}" type="datetimeFigureOut">
              <a:rPr lang="en-US" smtClean="0"/>
              <a:t>07/12/18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48F637-0700-5D43-A43E-7A0E9B1960E7}" type="slidenum">
              <a:rPr lang="en-US" smtClean="0"/>
              <a:t>‹#›</a:t>
            </a:fld>
            <a:endParaRPr lang="en-US"/>
          </a:p>
        </p:txBody>
      </p:sp>
    </p:spTree>
    <p:extLst>
      <p:ext uri="{BB962C8B-B14F-4D97-AF65-F5344CB8AC3E}">
        <p14:creationId xmlns:p14="http://schemas.microsoft.com/office/powerpoint/2010/main" val="20771215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ED6952-576C-EA44-8F8E-C9025BA68E87}" type="datetimeFigureOut">
              <a:rPr lang="en-US" smtClean="0"/>
              <a:t>07/12/18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48F637-0700-5D43-A43E-7A0E9B1960E7}" type="slidenum">
              <a:rPr lang="en-US" smtClean="0"/>
              <a:t>‹#›</a:t>
            </a:fld>
            <a:endParaRPr lang="en-US"/>
          </a:p>
        </p:txBody>
      </p:sp>
    </p:spTree>
    <p:extLst>
      <p:ext uri="{BB962C8B-B14F-4D97-AF65-F5344CB8AC3E}">
        <p14:creationId xmlns:p14="http://schemas.microsoft.com/office/powerpoint/2010/main" val="1070511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png"/><Relationship Id="rId3" Type="http://schemas.openxmlformats.org/officeDocument/2006/relationships/image" Target="../media/image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png"/><Relationship Id="rId3" Type="http://schemas.openxmlformats.org/officeDocument/2006/relationships/image" Target="../media/image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png"/><Relationship Id="rId3" Type="http://schemas.openxmlformats.org/officeDocument/2006/relationships/image" Target="../media/image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 Id="rId3" Type="http://schemas.openxmlformats.org/officeDocument/2006/relationships/image" Target="../media/image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19.png"/><Relationship Id="rId6" Type="http://schemas.openxmlformats.org/officeDocument/2006/relationships/oleObject" Target="../embeddings/oleObject2.bin"/><Relationship Id="rId7" Type="http://schemas.openxmlformats.org/officeDocument/2006/relationships/image" Target="../media/image20.emf"/><Relationship Id="rId8"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21.png"/><Relationship Id="rId5" Type="http://schemas.openxmlformats.org/officeDocument/2006/relationships/oleObject" Target="../embeddings/oleObject3.bin"/><Relationship Id="rId6" Type="http://schemas.openxmlformats.org/officeDocument/2006/relationships/image" Target="../media/image19.png"/><Relationship Id="rId7" Type="http://schemas.openxmlformats.org/officeDocument/2006/relationships/image" Target="../media/image1.png"/><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 Id="rId3"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 Id="rId3"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 Id="rId3" Type="http://schemas.openxmlformats.org/officeDocument/2006/relationships/image" Target="../media/image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27.wmf"/><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8.png"/><Relationship Id="rId5" Type="http://schemas.openxmlformats.org/officeDocument/2006/relationships/image" Target="../media/image1.png"/><Relationship Id="rId1" Type="http://schemas.microsoft.com/office/2007/relationships/media" Target="../media/media1.avi"/><Relationship Id="rId2" Type="http://schemas.openxmlformats.org/officeDocument/2006/relationships/video" Target="../media/media1.avi"/></Relationships>
</file>

<file path=ppt/slides/_rels/slide65.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67.xml.rels><?xml version="1.0" encoding="UTF-8" standalone="yes"?>
<Relationships xmlns="http://schemas.openxmlformats.org/package/2006/relationships"><Relationship Id="rId3" Type="http://schemas.openxmlformats.org/officeDocument/2006/relationships/video" Target="../media/media1.avi"/><Relationship Id="rId4" Type="http://schemas.openxmlformats.org/officeDocument/2006/relationships/slideLayout" Target="../slideLayouts/slideLayout1.xml"/><Relationship Id="rId5" Type="http://schemas.openxmlformats.org/officeDocument/2006/relationships/image" Target="../media/image38.png"/><Relationship Id="rId6" Type="http://schemas.openxmlformats.org/officeDocument/2006/relationships/oleObject" Target="../embeddings/oleObject4.bin"/><Relationship Id="rId7" Type="http://schemas.openxmlformats.org/officeDocument/2006/relationships/image" Target="../media/image43.wmf"/><Relationship Id="rId8" Type="http://schemas.openxmlformats.org/officeDocument/2006/relationships/image" Target="../media/image1.png"/><Relationship Id="rId1" Type="http://schemas.openxmlformats.org/officeDocument/2006/relationships/vmlDrawing" Target="../drawings/vmlDrawing3.vml"/><Relationship Id="rId2" Type="http://schemas.microsoft.com/office/2007/relationships/media" Target="../media/media1.avi"/></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 Id="rId3"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73.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1.png"/><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7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 Id="rId3"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 Id="rId3" Type="http://schemas.openxmlformats.org/officeDocument/2006/relationships/image" Target="../media/image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 Id="rId3" Type="http://schemas.openxmlformats.org/officeDocument/2006/relationships/image" Target="../media/image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 Id="rId3" Type="http://schemas.openxmlformats.org/officeDocument/2006/relationships/image" Target="../media/image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 Id="rId3" Type="http://schemas.openxmlformats.org/officeDocument/2006/relationships/image" Target="../media/image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 Id="rId3" Type="http://schemas.openxmlformats.org/officeDocument/2006/relationships/image" Target="../media/image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 Id="rId3" Type="http://schemas.openxmlformats.org/officeDocument/2006/relationships/image" Target="../media/image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png"/><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 Id="rId3" Type="http://schemas.openxmlformats.org/officeDocument/2006/relationships/image" Target="../media/image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 Id="rId3" Type="http://schemas.openxmlformats.org/officeDocument/2006/relationships/image" Target="../media/image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 Id="rId3" Type="http://schemas.openxmlformats.org/officeDocument/2006/relationships/image" Target="../media/image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png"/><Relationship Id="rId3" Type="http://schemas.openxmlformats.org/officeDocument/2006/relationships/image" Target="../media/image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 Id="rId3" Type="http://schemas.openxmlformats.org/officeDocument/2006/relationships/image" Target="../media/image1.png"/></Relationships>
</file>

<file path=ppt/slides/_rels/slide9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image" Target="../media/image5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pn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0800000" flipV="1">
            <a:off x="0" y="2398039"/>
            <a:ext cx="9144000" cy="355611"/>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15429" y="3140151"/>
            <a:ext cx="8074568" cy="830997"/>
          </a:xfrm>
          <a:prstGeom prst="rect">
            <a:avLst/>
          </a:prstGeom>
          <a:noFill/>
        </p:spPr>
        <p:txBody>
          <a:bodyPr wrap="square" rtlCol="0">
            <a:spAutoFit/>
          </a:bodyPr>
          <a:lstStyle/>
          <a:p>
            <a:r>
              <a:rPr lang="el-GR" sz="2400" b="1" dirty="0">
                <a:solidFill>
                  <a:srgbClr val="17375E"/>
                </a:solidFill>
              </a:rPr>
              <a:t>Μονάδα Καρδιαγγειακής Πρόληψης &amp;  Έρευνας </a:t>
            </a:r>
            <a:endParaRPr lang="en-US" sz="2400" b="1" dirty="0">
              <a:solidFill>
                <a:srgbClr val="17375E"/>
              </a:solidFill>
            </a:endParaRPr>
          </a:p>
          <a:p>
            <a:pPr algn="r"/>
            <a:r>
              <a:rPr lang="el-GR" sz="2400" dirty="0">
                <a:solidFill>
                  <a:srgbClr val="17375E"/>
                </a:solidFill>
              </a:rPr>
              <a:t> </a:t>
            </a:r>
            <a:r>
              <a:rPr lang="el-GR" sz="2400" dirty="0" smtClean="0">
                <a:solidFill>
                  <a:srgbClr val="17375E"/>
                </a:solidFill>
              </a:rPr>
              <a:t>Κλινική &amp; Εργαστήριο </a:t>
            </a:r>
            <a:r>
              <a:rPr lang="el-GR" sz="2400" dirty="0">
                <a:solidFill>
                  <a:srgbClr val="17375E"/>
                </a:solidFill>
              </a:rPr>
              <a:t>Παθολογικής Φυσιολογίας</a:t>
            </a:r>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288140" y="1230405"/>
            <a:ext cx="717789" cy="892552"/>
          </a:xfrm>
          <a:prstGeom prst="rect">
            <a:avLst/>
          </a:prstGeom>
          <a:noFill/>
          <a:ln>
            <a:noFill/>
          </a:ln>
        </p:spPr>
      </p:pic>
      <p:sp>
        <p:nvSpPr>
          <p:cNvPr id="8" name="TextBox 7"/>
          <p:cNvSpPr txBox="1"/>
          <p:nvPr/>
        </p:nvSpPr>
        <p:spPr>
          <a:xfrm>
            <a:off x="1313668" y="1291960"/>
            <a:ext cx="6301725" cy="830997"/>
          </a:xfrm>
          <a:prstGeom prst="rect">
            <a:avLst/>
          </a:prstGeom>
          <a:noFill/>
        </p:spPr>
        <p:txBody>
          <a:bodyPr wrap="none" rtlCol="0">
            <a:spAutoFit/>
          </a:bodyPr>
          <a:lstStyle/>
          <a:p>
            <a:r>
              <a:rPr lang="el-GR" sz="2400" dirty="0" smtClean="0">
                <a:solidFill>
                  <a:schemeClr val="tx2">
                    <a:lumMod val="75000"/>
                  </a:schemeClr>
                </a:solidFill>
              </a:rPr>
              <a:t>Ιατρικό Τμήμα Σχολής Επιστημών Υγείας</a:t>
            </a:r>
            <a:r>
              <a:rPr lang="en-US" sz="2400" dirty="0" smtClean="0">
                <a:solidFill>
                  <a:schemeClr val="tx2">
                    <a:lumMod val="75000"/>
                  </a:schemeClr>
                </a:solidFill>
              </a:rPr>
              <a:t> </a:t>
            </a:r>
            <a:endParaRPr lang="en-US" sz="2400" dirty="0">
              <a:solidFill>
                <a:schemeClr val="tx2">
                  <a:lumMod val="75000"/>
                </a:schemeClr>
              </a:solidFill>
            </a:endParaRPr>
          </a:p>
          <a:p>
            <a:r>
              <a:rPr lang="el-GR" sz="2400" dirty="0">
                <a:solidFill>
                  <a:schemeClr val="tx2">
                    <a:lumMod val="75000"/>
                  </a:schemeClr>
                </a:solidFill>
              </a:rPr>
              <a:t>Εθνικό &amp; Καποδιστριακό Πανεπιστήμιο </a:t>
            </a:r>
            <a:r>
              <a:rPr lang="el-GR" sz="2400" dirty="0" smtClean="0">
                <a:solidFill>
                  <a:schemeClr val="tx2">
                    <a:lumMod val="75000"/>
                  </a:schemeClr>
                </a:solidFill>
              </a:rPr>
              <a:t>Αθήνας</a:t>
            </a:r>
            <a:endParaRPr lang="en-US" sz="2400" dirty="0">
              <a:solidFill>
                <a:schemeClr val="tx2">
                  <a:lumMod val="75000"/>
                </a:schemeClr>
              </a:solidFill>
            </a:endParaRPr>
          </a:p>
        </p:txBody>
      </p:sp>
      <p:sp>
        <p:nvSpPr>
          <p:cNvPr id="11" name="TextBox 10"/>
          <p:cNvSpPr txBox="1"/>
          <p:nvPr/>
        </p:nvSpPr>
        <p:spPr>
          <a:xfrm>
            <a:off x="1853320" y="4913214"/>
            <a:ext cx="5830993" cy="400110"/>
          </a:xfrm>
          <a:prstGeom prst="rect">
            <a:avLst/>
          </a:prstGeom>
          <a:noFill/>
        </p:spPr>
        <p:txBody>
          <a:bodyPr wrap="none" rtlCol="0">
            <a:spAutoFit/>
          </a:bodyPr>
          <a:lstStyle/>
          <a:p>
            <a:pPr algn="ctr"/>
            <a:r>
              <a:rPr lang="el-GR" sz="2000" i="1" dirty="0" smtClean="0">
                <a:solidFill>
                  <a:srgbClr val="17375E"/>
                </a:solidFill>
              </a:rPr>
              <a:t>Αθανάσιος Δ Πρωτογέρου / Αναπληρωτής Καθηγητής</a:t>
            </a:r>
            <a:endParaRPr lang="en-US" sz="2000" i="1" dirty="0">
              <a:solidFill>
                <a:srgbClr val="17375E"/>
              </a:solidFill>
            </a:endParaRPr>
          </a:p>
        </p:txBody>
      </p:sp>
    </p:spTree>
    <p:extLst>
      <p:ext uri="{BB962C8B-B14F-4D97-AF65-F5344CB8AC3E}">
        <p14:creationId xmlns:p14="http://schemas.microsoft.com/office/powerpoint/2010/main" val="242919805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64001" y="3473066"/>
            <a:ext cx="1776513" cy="1776513"/>
          </a:xfrm>
          <a:prstGeom prst="rect">
            <a:avLst/>
          </a:prstGeom>
        </p:spPr>
      </p:pic>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4" name="TextBox 13"/>
          <p:cNvSpPr txBox="1"/>
          <p:nvPr/>
        </p:nvSpPr>
        <p:spPr>
          <a:xfrm>
            <a:off x="241466" y="1356153"/>
            <a:ext cx="8467360" cy="3385542"/>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a:t>
            </a:r>
            <a:endParaRPr lang="el-GR" sz="1200" dirty="0" smtClean="0">
              <a:solidFill>
                <a:schemeClr val="tx2">
                  <a:lumMod val="75000"/>
                </a:schemeClr>
              </a:solidFill>
            </a:endParaRPr>
          </a:p>
          <a:p>
            <a:endParaRPr lang="el-GR" dirty="0" smtClean="0">
              <a:solidFill>
                <a:schemeClr val="tx2">
                  <a:lumMod val="75000"/>
                </a:schemeClr>
              </a:solidFill>
            </a:endParaRPr>
          </a:p>
          <a:p>
            <a:endParaRPr lang="el-GR" dirty="0">
              <a:solidFill>
                <a:schemeClr val="tx2">
                  <a:lumMod val="75000"/>
                </a:schemeClr>
              </a:solidFill>
            </a:endParaRPr>
          </a:p>
          <a:p>
            <a:pPr marL="342900" indent="-342900">
              <a:buFont typeface="Arial"/>
              <a:buChar char="•"/>
            </a:pPr>
            <a:r>
              <a:rPr lang="el-GR" sz="2200" dirty="0" smtClean="0">
                <a:solidFill>
                  <a:schemeClr val="tx2">
                    <a:lumMod val="75000"/>
                  </a:schemeClr>
                </a:solidFill>
              </a:rPr>
              <a:t>Αιμοφόρα αγγεία</a:t>
            </a:r>
          </a:p>
          <a:p>
            <a:pPr lvl="1"/>
            <a:endParaRPr lang="el-GR" sz="2200" dirty="0" smtClean="0">
              <a:solidFill>
                <a:schemeClr val="tx2">
                  <a:lumMod val="75000"/>
                </a:schemeClr>
              </a:solidFill>
            </a:endParaRPr>
          </a:p>
          <a:p>
            <a:pPr lvl="1"/>
            <a:r>
              <a:rPr lang="el-GR" sz="2200" dirty="0" smtClean="0">
                <a:solidFill>
                  <a:schemeClr val="tx2">
                    <a:lumMod val="75000"/>
                  </a:schemeClr>
                </a:solidFill>
              </a:rPr>
              <a:t>Αρτηριακό δίκτυο (</a:t>
            </a:r>
            <a:r>
              <a:rPr lang="en-US" sz="2200" dirty="0" smtClean="0">
                <a:solidFill>
                  <a:schemeClr val="tx2">
                    <a:lumMod val="75000"/>
                  </a:schemeClr>
                </a:solidFill>
              </a:rPr>
              <a:t>ARTERY - A:  Away from the heart)</a:t>
            </a:r>
            <a:endParaRPr lang="el-GR" sz="2200" dirty="0" smtClean="0">
              <a:solidFill>
                <a:schemeClr val="tx2">
                  <a:lumMod val="75000"/>
                </a:schemeClr>
              </a:solidFill>
            </a:endParaRPr>
          </a:p>
          <a:p>
            <a:pPr lvl="1"/>
            <a:r>
              <a:rPr lang="el-GR" sz="2200" dirty="0" smtClean="0">
                <a:solidFill>
                  <a:schemeClr val="tx2">
                    <a:lumMod val="75000"/>
                  </a:schemeClr>
                </a:solidFill>
              </a:rPr>
              <a:t>Τριχοειδή</a:t>
            </a:r>
          </a:p>
          <a:p>
            <a:pPr lvl="1"/>
            <a:r>
              <a:rPr lang="el-GR" sz="2200" dirty="0" smtClean="0">
                <a:solidFill>
                  <a:schemeClr val="tx2">
                    <a:lumMod val="75000"/>
                  </a:schemeClr>
                </a:solidFill>
              </a:rPr>
              <a:t>Φλέβικό δίκτυο</a:t>
            </a:r>
          </a:p>
          <a:p>
            <a:pPr marL="342900" indent="-342900">
              <a:buFont typeface="Arial"/>
              <a:buChar char="•"/>
            </a:pPr>
            <a:endParaRPr lang="el-GR" sz="2200" dirty="0">
              <a:solidFill>
                <a:schemeClr val="tx2">
                  <a:lumMod val="75000"/>
                </a:schemeClr>
              </a:solidFill>
            </a:endParaRPr>
          </a:p>
          <a:p>
            <a:pPr marL="342900" indent="-342900">
              <a:buFont typeface="Arial"/>
              <a:buChar char="•"/>
            </a:pPr>
            <a:endParaRPr lang="el-GR" sz="2200" dirty="0" smtClean="0">
              <a:solidFill>
                <a:schemeClr val="tx2">
                  <a:lumMod val="75000"/>
                </a:schemeClr>
              </a:solidFill>
            </a:endParaRPr>
          </a:p>
        </p:txBody>
      </p:sp>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2" name="Rectangle 11"/>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7005088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xEl>
                                              <p:pRg st="5" end="5"/>
                                            </p:txEl>
                                          </p:spTgt>
                                        </p:tgtEl>
                                        <p:attrNameLst>
                                          <p:attrName>style.visibility</p:attrName>
                                        </p:attrNameLst>
                                      </p:cBhvr>
                                      <p:to>
                                        <p:strVal val="visible"/>
                                      </p:to>
                                    </p:set>
                                    <p:animEffect transition="in" filter="checkerboard(across)">
                                      <p:cBhvr>
                                        <p:cTn id="7"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6" y="1356153"/>
            <a:ext cx="8467360" cy="830997"/>
          </a:xfrm>
          <a:prstGeom prst="rect">
            <a:avLst/>
          </a:prstGeom>
          <a:noFill/>
        </p:spPr>
        <p:txBody>
          <a:bodyPr wrap="square" rtlCol="0">
            <a:spAutoFit/>
          </a:bodyPr>
          <a:lstStyle/>
          <a:p>
            <a:r>
              <a:rPr lang="el-GR" sz="2400" dirty="0" smtClean="0">
                <a:solidFill>
                  <a:schemeClr val="tx2">
                    <a:lumMod val="75000"/>
                  </a:schemeClr>
                </a:solidFill>
              </a:rPr>
              <a:t>Μηχανισμοί ρύθμισης της φυσιολογικής λειτουργίας του αγγειακού συστήματος:</a:t>
            </a:r>
          </a:p>
        </p:txBody>
      </p:sp>
      <p:sp>
        <p:nvSpPr>
          <p:cNvPr id="2" name="Rectangle 1"/>
          <p:cNvSpPr/>
          <p:nvPr/>
        </p:nvSpPr>
        <p:spPr>
          <a:xfrm>
            <a:off x="237411" y="2475004"/>
            <a:ext cx="8906587" cy="3477875"/>
          </a:xfrm>
          <a:prstGeom prst="rect">
            <a:avLst/>
          </a:prstGeom>
        </p:spPr>
        <p:txBody>
          <a:bodyPr wrap="square">
            <a:spAutoFit/>
          </a:bodyPr>
          <a:lstStyle/>
          <a:p>
            <a:pPr marL="342900" indent="-342900">
              <a:buFont typeface="Courier New"/>
              <a:buChar char="o"/>
            </a:pPr>
            <a:r>
              <a:rPr lang="el-GR" sz="2200" dirty="0" smtClean="0">
                <a:solidFill>
                  <a:schemeClr val="tx2">
                    <a:lumMod val="75000"/>
                  </a:schemeClr>
                </a:solidFill>
              </a:rPr>
              <a:t>Τοπικοί ρύθμιση κυκλοφορίας </a:t>
            </a:r>
            <a:r>
              <a:rPr lang="el-GR" sz="2200" dirty="0">
                <a:solidFill>
                  <a:schemeClr val="tx2">
                    <a:lumMod val="75000"/>
                  </a:schemeClr>
                </a:solidFill>
              </a:rPr>
              <a:t>(</a:t>
            </a:r>
            <a:r>
              <a:rPr lang="el-GR" sz="2200" dirty="0" smtClean="0">
                <a:solidFill>
                  <a:schemeClr val="tx2">
                    <a:lumMod val="75000"/>
                  </a:schemeClr>
                </a:solidFill>
              </a:rPr>
              <a:t>μεταβολίτες): άμεση επίδραση στη μικροκυκλοφορίας (δευτερόλεπτα - λεπτά)</a:t>
            </a:r>
          </a:p>
          <a:p>
            <a:endParaRPr lang="el-GR" sz="2200" dirty="0">
              <a:solidFill>
                <a:schemeClr val="tx2">
                  <a:lumMod val="75000"/>
                </a:schemeClr>
              </a:solidFill>
            </a:endParaRPr>
          </a:p>
          <a:p>
            <a:pPr marL="342900" indent="-342900">
              <a:buFont typeface="Courier New"/>
              <a:buChar char="o"/>
            </a:pPr>
            <a:r>
              <a:rPr lang="el-GR" sz="2200" dirty="0">
                <a:solidFill>
                  <a:schemeClr val="tx2">
                    <a:lumMod val="75000"/>
                  </a:schemeClr>
                </a:solidFill>
              </a:rPr>
              <a:t>Μηχανισμός </a:t>
            </a:r>
            <a:r>
              <a:rPr lang="el-GR" sz="2200" dirty="0" smtClean="0">
                <a:solidFill>
                  <a:schemeClr val="tx2">
                    <a:lumMod val="75000"/>
                  </a:schemeClr>
                </a:solidFill>
              </a:rPr>
              <a:t>αυτορρύθμισης</a:t>
            </a:r>
            <a:r>
              <a:rPr lang="en-US" sz="2200" dirty="0">
                <a:solidFill>
                  <a:schemeClr val="tx2">
                    <a:lumMod val="75000"/>
                  </a:schemeClr>
                </a:solidFill>
              </a:rPr>
              <a:t>:</a:t>
            </a:r>
            <a:r>
              <a:rPr lang="el-GR" sz="2200" dirty="0" smtClean="0">
                <a:solidFill>
                  <a:schemeClr val="tx2">
                    <a:lumMod val="75000"/>
                  </a:schemeClr>
                </a:solidFill>
              </a:rPr>
              <a:t> άμεση επίδραση στη μικροκυκλοφορία </a:t>
            </a:r>
            <a:endParaRPr lang="el-GR" sz="2200" dirty="0">
              <a:solidFill>
                <a:schemeClr val="tx2">
                  <a:lumMod val="75000"/>
                </a:schemeClr>
              </a:solidFill>
            </a:endParaRPr>
          </a:p>
          <a:p>
            <a:pPr marL="342900" indent="-342900">
              <a:buFont typeface="Courier New"/>
              <a:buChar char="o"/>
            </a:pPr>
            <a:endParaRPr lang="el-GR" sz="2200" dirty="0">
              <a:solidFill>
                <a:schemeClr val="tx2">
                  <a:lumMod val="75000"/>
                </a:schemeClr>
              </a:solidFill>
            </a:endParaRPr>
          </a:p>
          <a:p>
            <a:pPr marL="342900" indent="-342900">
              <a:buFont typeface="Courier New"/>
              <a:buChar char="o"/>
            </a:pPr>
            <a:r>
              <a:rPr lang="el-GR" sz="2200" dirty="0">
                <a:solidFill>
                  <a:schemeClr val="tx2">
                    <a:lumMod val="75000"/>
                  </a:schemeClr>
                </a:solidFill>
              </a:rPr>
              <a:t>Νευρογενής </a:t>
            </a:r>
            <a:r>
              <a:rPr lang="el-GR" sz="2200" dirty="0" smtClean="0">
                <a:solidFill>
                  <a:schemeClr val="tx2">
                    <a:lumMod val="75000"/>
                  </a:schemeClr>
                </a:solidFill>
              </a:rPr>
              <a:t>έλεγχος</a:t>
            </a:r>
            <a:r>
              <a:rPr lang="en-US" sz="2200" dirty="0" smtClean="0">
                <a:solidFill>
                  <a:schemeClr val="tx2">
                    <a:lumMod val="75000"/>
                  </a:schemeClr>
                </a:solidFill>
              </a:rPr>
              <a:t>: </a:t>
            </a:r>
            <a:r>
              <a:rPr lang="el-GR" sz="2200" dirty="0" smtClean="0">
                <a:solidFill>
                  <a:schemeClr val="tx2">
                    <a:lumMod val="75000"/>
                  </a:schemeClr>
                </a:solidFill>
              </a:rPr>
              <a:t>άμεση επίδραση &amp; γενικευμένη</a:t>
            </a:r>
            <a:endParaRPr lang="el-GR" sz="2200" dirty="0">
              <a:solidFill>
                <a:schemeClr val="tx2">
                  <a:lumMod val="75000"/>
                </a:schemeClr>
              </a:solidFill>
            </a:endParaRPr>
          </a:p>
          <a:p>
            <a:pPr marL="342900" indent="-342900">
              <a:buFont typeface="Courier New"/>
              <a:buChar char="o"/>
            </a:pPr>
            <a:endParaRPr lang="el-GR" sz="2200" dirty="0">
              <a:solidFill>
                <a:schemeClr val="tx2">
                  <a:lumMod val="75000"/>
                </a:schemeClr>
              </a:solidFill>
            </a:endParaRPr>
          </a:p>
          <a:p>
            <a:pPr marL="342900" indent="-342900">
              <a:buFont typeface="Courier New"/>
              <a:buChar char="o"/>
            </a:pPr>
            <a:r>
              <a:rPr lang="el-GR" sz="2200" dirty="0" smtClean="0">
                <a:solidFill>
                  <a:schemeClr val="tx2">
                    <a:lumMod val="75000"/>
                  </a:schemeClr>
                </a:solidFill>
              </a:rPr>
              <a:t>Ορμονικός έλεγχος</a:t>
            </a:r>
            <a:r>
              <a:rPr lang="en-US" sz="2200" dirty="0" smtClean="0">
                <a:solidFill>
                  <a:schemeClr val="tx2">
                    <a:lumMod val="75000"/>
                  </a:schemeClr>
                </a:solidFill>
              </a:rPr>
              <a:t>:</a:t>
            </a:r>
            <a:r>
              <a:rPr lang="el-GR" sz="2200" dirty="0" smtClean="0">
                <a:solidFill>
                  <a:schemeClr val="tx2">
                    <a:lumMod val="75000"/>
                  </a:schemeClr>
                </a:solidFill>
              </a:rPr>
              <a:t> μεσο (μακρο-) πρόθεσμη (ώρες &amp; ημέρες)</a:t>
            </a:r>
          </a:p>
          <a:p>
            <a:pPr marL="342900" indent="-342900">
              <a:buFont typeface="Courier New"/>
              <a:buChar char="o"/>
            </a:pPr>
            <a:endParaRPr lang="el-GR" sz="2200" dirty="0">
              <a:solidFill>
                <a:schemeClr val="tx2">
                  <a:lumMod val="75000"/>
                </a:schemeClr>
              </a:solidFill>
            </a:endParaRPr>
          </a:p>
          <a:p>
            <a:pPr marL="342900" indent="-342900">
              <a:buFont typeface="Courier New"/>
              <a:buChar char="o"/>
            </a:pPr>
            <a:r>
              <a:rPr lang="el-GR" sz="2200" dirty="0" smtClean="0">
                <a:solidFill>
                  <a:schemeClr val="tx2">
                    <a:lumMod val="75000"/>
                  </a:schemeClr>
                </a:solidFill>
              </a:rPr>
              <a:t>Νεφρογενής</a:t>
            </a:r>
            <a:r>
              <a:rPr lang="en-US" sz="2200" dirty="0" smtClean="0">
                <a:solidFill>
                  <a:schemeClr val="tx2">
                    <a:lumMod val="75000"/>
                  </a:schemeClr>
                </a:solidFill>
              </a:rPr>
              <a:t>:</a:t>
            </a:r>
            <a:r>
              <a:rPr lang="el-GR" sz="2200" dirty="0" smtClean="0">
                <a:solidFill>
                  <a:schemeClr val="tx2">
                    <a:lumMod val="75000"/>
                  </a:schemeClr>
                </a:solidFill>
              </a:rPr>
              <a:t> (μέσο- ) μακροπρόθεσμη επίδραση (ώρες &amp; ημέρες)</a:t>
            </a:r>
            <a:endParaRPr lang="el-GR" sz="2200" dirty="0">
              <a:solidFill>
                <a:schemeClr val="tx2">
                  <a:lumMod val="75000"/>
                </a:schemeClr>
              </a:solidFill>
            </a:endParaRPr>
          </a:p>
        </p:txBody>
      </p:sp>
      <p:sp>
        <p:nvSpPr>
          <p:cNvPr id="12" name="Rectangle 11"/>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7" name="Picture 16"/>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9884150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6" y="1356153"/>
            <a:ext cx="8467360" cy="830997"/>
          </a:xfrm>
          <a:prstGeom prst="rect">
            <a:avLst/>
          </a:prstGeom>
          <a:noFill/>
        </p:spPr>
        <p:txBody>
          <a:bodyPr wrap="square" rtlCol="0">
            <a:spAutoFit/>
          </a:bodyPr>
          <a:lstStyle/>
          <a:p>
            <a:r>
              <a:rPr lang="el-GR" sz="2400" dirty="0" smtClean="0">
                <a:solidFill>
                  <a:schemeClr val="tx2">
                    <a:lumMod val="75000"/>
                  </a:schemeClr>
                </a:solidFill>
              </a:rPr>
              <a:t>Μηχανισμοί ρύθμισης της φυσιολογικής λειτουργίας του αγγειακού συστήματος:</a:t>
            </a:r>
          </a:p>
        </p:txBody>
      </p:sp>
      <p:pic>
        <p:nvPicPr>
          <p:cNvPr id="3" name="Picture 2"/>
          <p:cNvPicPr>
            <a:picLocks noChangeAspect="1"/>
          </p:cNvPicPr>
          <p:nvPr/>
        </p:nvPicPr>
        <p:blipFill>
          <a:blip r:embed="rId2"/>
          <a:stretch>
            <a:fillRect/>
          </a:stretch>
        </p:blipFill>
        <p:spPr>
          <a:xfrm>
            <a:off x="2286000" y="2169309"/>
            <a:ext cx="4470401" cy="4705623"/>
          </a:xfrm>
          <a:prstGeom prst="rect">
            <a:avLst/>
          </a:prstGeom>
        </p:spPr>
      </p:pic>
      <p:sp>
        <p:nvSpPr>
          <p:cNvPr id="12" name="TextBox 11"/>
          <p:cNvSpPr txBox="1"/>
          <p:nvPr/>
        </p:nvSpPr>
        <p:spPr>
          <a:xfrm>
            <a:off x="4398952" y="1113371"/>
            <a:ext cx="4764161" cy="307777"/>
          </a:xfrm>
          <a:prstGeom prst="rect">
            <a:avLst/>
          </a:prstGeom>
          <a:noFill/>
        </p:spPr>
        <p:txBody>
          <a:bodyPr wrap="none" rtlCol="0">
            <a:spAutoFit/>
          </a:bodyPr>
          <a:lstStyle/>
          <a:p>
            <a:r>
              <a:rPr lang="en-US" sz="1400" i="1" dirty="0" smtClean="0"/>
              <a:t>Guyton and Hall. Textbook of medical physiology 11</a:t>
            </a:r>
            <a:r>
              <a:rPr lang="en-US" sz="1400" i="1" baseline="30000" dirty="0" smtClean="0"/>
              <a:t>th</a:t>
            </a:r>
            <a:r>
              <a:rPr lang="en-US" sz="1400" i="1" dirty="0" smtClean="0"/>
              <a:t> ed. 2006</a:t>
            </a:r>
            <a:endParaRPr lang="en-US" sz="1400" i="1" dirty="0"/>
          </a:p>
        </p:txBody>
      </p:sp>
      <p:sp>
        <p:nvSpPr>
          <p:cNvPr id="15" name="Rectangle 1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023687130"/>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4" name="TextBox 13"/>
          <p:cNvSpPr txBox="1"/>
          <p:nvPr/>
        </p:nvSpPr>
        <p:spPr>
          <a:xfrm>
            <a:off x="241466" y="1356153"/>
            <a:ext cx="8467360" cy="5509199"/>
          </a:xfrm>
          <a:prstGeom prst="rect">
            <a:avLst/>
          </a:prstGeom>
          <a:noFill/>
        </p:spPr>
        <p:txBody>
          <a:bodyPr wrap="square" rtlCol="0">
            <a:spAutoFit/>
          </a:bodyPr>
          <a:lstStyle/>
          <a:p>
            <a:r>
              <a:rPr lang="el-GR" sz="2400" dirty="0">
                <a:solidFill>
                  <a:schemeClr val="tx2">
                    <a:lumMod val="75000"/>
                  </a:schemeClr>
                </a:solidFill>
              </a:rPr>
              <a:t>Η φυσιολογική λειτουργία του αγγειακού συστήματος έχει ως κεντρικό στόχο:</a:t>
            </a:r>
          </a:p>
          <a:p>
            <a:endParaRPr lang="el-GR" dirty="0">
              <a:solidFill>
                <a:schemeClr val="tx2">
                  <a:lumMod val="75000"/>
                </a:schemeClr>
              </a:solidFill>
            </a:endParaRPr>
          </a:p>
          <a:p>
            <a:pPr marL="342900" indent="-342900">
              <a:buFont typeface="Arial"/>
              <a:buChar char="•"/>
            </a:pPr>
            <a:r>
              <a:rPr lang="el-GR" sz="2200" dirty="0" smtClean="0">
                <a:solidFill>
                  <a:schemeClr val="tx2">
                    <a:lumMod val="75000"/>
                  </a:schemeClr>
                </a:solidFill>
              </a:rPr>
              <a:t>Αιμοφόρα αγγεία</a:t>
            </a:r>
          </a:p>
          <a:p>
            <a:pPr lvl="1"/>
            <a:endParaRPr lang="el-GR" sz="2200" dirty="0" smtClean="0">
              <a:solidFill>
                <a:schemeClr val="tx2">
                  <a:lumMod val="75000"/>
                </a:schemeClr>
              </a:solidFill>
            </a:endParaRPr>
          </a:p>
          <a:p>
            <a:pPr lvl="1"/>
            <a:r>
              <a:rPr lang="el-GR" sz="2200" dirty="0" smtClean="0">
                <a:solidFill>
                  <a:schemeClr val="tx2">
                    <a:lumMod val="75000"/>
                  </a:schemeClr>
                </a:solidFill>
              </a:rPr>
              <a:t>Αρτηριακό δίκτυο:</a:t>
            </a:r>
            <a:r>
              <a:rPr lang="el-GR" sz="2200" dirty="0">
                <a:solidFill>
                  <a:schemeClr val="tx2">
                    <a:lumMod val="75000"/>
                  </a:schemeClr>
                </a:solidFill>
              </a:rPr>
              <a:t> μ</a:t>
            </a:r>
            <a:r>
              <a:rPr lang="el-GR" sz="2200" dirty="0" smtClean="0">
                <a:solidFill>
                  <a:schemeClr val="tx2">
                    <a:lumMod val="75000"/>
                  </a:schemeClr>
                </a:solidFill>
              </a:rPr>
              <a:t>εταφορά αίματος απο την καρδιά στα τριχοειδή</a:t>
            </a:r>
          </a:p>
          <a:p>
            <a:pPr lvl="1"/>
            <a:endParaRPr lang="el-GR" sz="2200" dirty="0" smtClean="0">
              <a:solidFill>
                <a:schemeClr val="tx2">
                  <a:lumMod val="75000"/>
                </a:schemeClr>
              </a:solidFill>
            </a:endParaRPr>
          </a:p>
          <a:p>
            <a:pPr lvl="1"/>
            <a:r>
              <a:rPr lang="el-GR" sz="2200" dirty="0" smtClean="0">
                <a:solidFill>
                  <a:schemeClr val="tx2">
                    <a:lumMod val="75000"/>
                  </a:schemeClr>
                </a:solidFill>
              </a:rPr>
              <a:t>Τριχοειδή: ανταλλαγή «τροφικών» συστατικών και «αποβλήτων» αίματος μεταξύ αίματος και ιστών</a:t>
            </a:r>
          </a:p>
          <a:p>
            <a:pPr lvl="1"/>
            <a:endParaRPr lang="el-GR" sz="2200" dirty="0" smtClean="0">
              <a:solidFill>
                <a:schemeClr val="tx2">
                  <a:lumMod val="75000"/>
                </a:schemeClr>
              </a:solidFill>
            </a:endParaRPr>
          </a:p>
          <a:p>
            <a:pPr lvl="1"/>
            <a:r>
              <a:rPr lang="el-GR" sz="2200" dirty="0" smtClean="0">
                <a:solidFill>
                  <a:schemeClr val="tx2">
                    <a:lumMod val="75000"/>
                  </a:schemeClr>
                </a:solidFill>
              </a:rPr>
              <a:t>Φλεβικό δίκτυο: επιστροφή αίματος στην καρδιά</a:t>
            </a:r>
          </a:p>
          <a:p>
            <a:endParaRPr lang="el-GR" sz="2200" dirty="0">
              <a:solidFill>
                <a:schemeClr val="tx2">
                  <a:lumMod val="75000"/>
                </a:schemeClr>
              </a:solidFill>
            </a:endParaRPr>
          </a:p>
          <a:p>
            <a:pPr marL="342900" indent="-342900">
              <a:buFont typeface="Arial"/>
              <a:buChar char="•"/>
            </a:pPr>
            <a:endParaRPr lang="el-GR" sz="2200" dirty="0" smtClean="0">
              <a:solidFill>
                <a:schemeClr val="tx2">
                  <a:lumMod val="75000"/>
                </a:schemeClr>
              </a:solidFill>
            </a:endParaRPr>
          </a:p>
          <a:p>
            <a:pPr marL="342900" indent="-342900">
              <a:buFont typeface="Arial"/>
              <a:buChar char="•"/>
            </a:pPr>
            <a:r>
              <a:rPr lang="el-GR" sz="2200" dirty="0" smtClean="0">
                <a:solidFill>
                  <a:schemeClr val="tx2">
                    <a:lumMod val="75000"/>
                  </a:schemeClr>
                </a:solidFill>
              </a:rPr>
              <a:t>Λεμφαγγεία</a:t>
            </a:r>
            <a:r>
              <a:rPr lang="en-US" sz="2200" dirty="0" smtClean="0">
                <a:solidFill>
                  <a:schemeClr val="tx2">
                    <a:lumMod val="75000"/>
                  </a:schemeClr>
                </a:solidFill>
              </a:rPr>
              <a:t> </a:t>
            </a:r>
            <a:r>
              <a:rPr lang="el-GR" sz="2200" dirty="0" smtClean="0">
                <a:solidFill>
                  <a:schemeClr val="tx2">
                    <a:lumMod val="75000"/>
                  </a:schemeClr>
                </a:solidFill>
              </a:rPr>
              <a:t>(και συνοδά όργανα): επαναφορά υγρών από τους διάμεσους ιστούς στα αιμοφόρα αγγεία</a:t>
            </a:r>
          </a:p>
          <a:p>
            <a:pPr marL="342900" indent="-342900">
              <a:buFont typeface="Arial"/>
              <a:buChar char="•"/>
            </a:pPr>
            <a:endParaRPr lang="el-GR" sz="2200" dirty="0" smtClean="0">
              <a:solidFill>
                <a:schemeClr val="tx2">
                  <a:lumMod val="75000"/>
                </a:schemeClr>
              </a:solidFill>
            </a:endParaRPr>
          </a:p>
        </p:txBody>
      </p:sp>
      <p:sp>
        <p:nvSpPr>
          <p:cNvPr id="16" name="Rectangle 15"/>
          <p:cNvSpPr/>
          <p:nvPr/>
        </p:nvSpPr>
        <p:spPr>
          <a:xfrm>
            <a:off x="254348" y="5621834"/>
            <a:ext cx="8618721" cy="999066"/>
          </a:xfrm>
          <a:prstGeom prst="rect">
            <a:avLst/>
          </a:prstGeom>
          <a:noFill/>
          <a:ln w="3810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Explosion 1 8"/>
          <p:cNvSpPr/>
          <p:nvPr/>
        </p:nvSpPr>
        <p:spPr>
          <a:xfrm>
            <a:off x="7145864" y="4301076"/>
            <a:ext cx="2117908" cy="1727200"/>
          </a:xfrm>
          <a:prstGeom prst="irregularSeal1">
            <a:avLst/>
          </a:prstGeom>
          <a:solidFill>
            <a:schemeClr val="accent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dirty="0"/>
              <a:t>3 λίτρα την ημέρα</a:t>
            </a:r>
            <a:endParaRPr lang="en-US" dirty="0"/>
          </a:p>
        </p:txBody>
      </p:sp>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7" name="Rectangle 1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9" name="Picture 18"/>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3897311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9" name="TextBox 8"/>
          <p:cNvSpPr txBox="1"/>
          <p:nvPr/>
        </p:nvSpPr>
        <p:spPr>
          <a:xfrm>
            <a:off x="241466" y="1356153"/>
            <a:ext cx="8467360" cy="830997"/>
          </a:xfrm>
          <a:prstGeom prst="rect">
            <a:avLst/>
          </a:prstGeom>
          <a:noFill/>
        </p:spPr>
        <p:txBody>
          <a:bodyPr wrap="square" rtlCol="0">
            <a:spAutoFit/>
          </a:bodyPr>
          <a:lstStyle/>
          <a:p>
            <a:r>
              <a:rPr lang="el-GR" sz="2400" dirty="0" smtClean="0">
                <a:solidFill>
                  <a:schemeClr val="tx2">
                    <a:lumMod val="75000"/>
                  </a:schemeClr>
                </a:solidFill>
              </a:rPr>
              <a:t>Μηχανισμοί λεμφαγγειακής επιστροφής υγρών από το διάμεσο χώρο στη φλεβική κυκλοφορία</a:t>
            </a:r>
            <a:endParaRPr lang="el-GR" sz="2200" dirty="0" smtClean="0">
              <a:solidFill>
                <a:schemeClr val="tx2">
                  <a:lumMod val="75000"/>
                </a:schemeClr>
              </a:solidFill>
            </a:endParaRPr>
          </a:p>
        </p:txBody>
      </p:sp>
      <p:pic>
        <p:nvPicPr>
          <p:cNvPr id="2" name="Picture 1"/>
          <p:cNvPicPr>
            <a:picLocks noChangeAspect="1"/>
          </p:cNvPicPr>
          <p:nvPr/>
        </p:nvPicPr>
        <p:blipFill>
          <a:blip r:embed="rId2"/>
          <a:stretch>
            <a:fillRect/>
          </a:stretch>
        </p:blipFill>
        <p:spPr>
          <a:xfrm>
            <a:off x="2830730" y="2187150"/>
            <a:ext cx="5178531" cy="4429133"/>
          </a:xfrm>
          <a:prstGeom prst="rect">
            <a:avLst/>
          </a:prstGeom>
        </p:spPr>
      </p:pic>
      <p:sp>
        <p:nvSpPr>
          <p:cNvPr id="10" name="TextBox 9"/>
          <p:cNvSpPr txBox="1"/>
          <p:nvPr/>
        </p:nvSpPr>
        <p:spPr>
          <a:xfrm>
            <a:off x="4398952" y="1130304"/>
            <a:ext cx="4764161" cy="307777"/>
          </a:xfrm>
          <a:prstGeom prst="rect">
            <a:avLst/>
          </a:prstGeom>
          <a:noFill/>
        </p:spPr>
        <p:txBody>
          <a:bodyPr wrap="none" rtlCol="0">
            <a:spAutoFit/>
          </a:bodyPr>
          <a:lstStyle/>
          <a:p>
            <a:r>
              <a:rPr lang="en-US" sz="1400" i="1" dirty="0" smtClean="0"/>
              <a:t>Guyton and Hall. Textbook of medical physiology 11</a:t>
            </a:r>
            <a:r>
              <a:rPr lang="en-US" sz="1400" i="1" baseline="30000" dirty="0" smtClean="0"/>
              <a:t>th</a:t>
            </a:r>
            <a:r>
              <a:rPr lang="en-US" sz="1400" i="1" dirty="0" smtClean="0"/>
              <a:t> ed. 2006</a:t>
            </a:r>
            <a:endParaRPr lang="en-US" sz="1400" i="1" dirty="0"/>
          </a:p>
        </p:txBody>
      </p:sp>
      <p:cxnSp>
        <p:nvCxnSpPr>
          <p:cNvPr id="6" name="Straight Connector 5"/>
          <p:cNvCxnSpPr/>
          <p:nvPr/>
        </p:nvCxnSpPr>
        <p:spPr>
          <a:xfrm flipV="1">
            <a:off x="2743200" y="3623733"/>
            <a:ext cx="2624667" cy="16934"/>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34484" y="3623733"/>
            <a:ext cx="3476620" cy="369332"/>
          </a:xfrm>
          <a:prstGeom prst="rect">
            <a:avLst/>
          </a:prstGeom>
          <a:noFill/>
          <a:ln w="25400">
            <a:noFill/>
          </a:ln>
        </p:spPr>
        <p:txBody>
          <a:bodyPr wrap="none" rtlCol="0">
            <a:spAutoFit/>
          </a:bodyPr>
          <a:lstStyle/>
          <a:p>
            <a:pPr algn="ctr"/>
            <a:r>
              <a:rPr lang="en-US" dirty="0" smtClean="0">
                <a:solidFill>
                  <a:srgbClr val="17375E"/>
                </a:solidFill>
              </a:rPr>
              <a:t>Throracic duct </a:t>
            </a:r>
            <a:r>
              <a:rPr lang="el-GR" dirty="0" smtClean="0">
                <a:solidFill>
                  <a:srgbClr val="17375E"/>
                </a:solidFill>
              </a:rPr>
              <a:t>-</a:t>
            </a:r>
            <a:r>
              <a:rPr lang="en-US" dirty="0" smtClean="0">
                <a:solidFill>
                  <a:srgbClr val="17375E"/>
                </a:solidFill>
              </a:rPr>
              <a:t> </a:t>
            </a:r>
            <a:r>
              <a:rPr lang="el-GR" dirty="0" smtClean="0">
                <a:solidFill>
                  <a:srgbClr val="17375E"/>
                </a:solidFill>
              </a:rPr>
              <a:t>θωρακικός πόρος</a:t>
            </a:r>
            <a:endParaRPr lang="en-US" dirty="0" smtClean="0">
              <a:solidFill>
                <a:srgbClr val="17375E"/>
              </a:solidFill>
            </a:endParaRPr>
          </a:p>
        </p:txBody>
      </p:sp>
      <p:cxnSp>
        <p:nvCxnSpPr>
          <p:cNvPr id="14" name="Straight Connector 13"/>
          <p:cNvCxnSpPr/>
          <p:nvPr/>
        </p:nvCxnSpPr>
        <p:spPr>
          <a:xfrm>
            <a:off x="2607733" y="3031082"/>
            <a:ext cx="2878667"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45" y="2687895"/>
            <a:ext cx="4264020" cy="646331"/>
          </a:xfrm>
          <a:prstGeom prst="rect">
            <a:avLst/>
          </a:prstGeom>
          <a:noFill/>
          <a:ln w="25400">
            <a:noFill/>
          </a:ln>
        </p:spPr>
        <p:txBody>
          <a:bodyPr wrap="none" rtlCol="0">
            <a:spAutoFit/>
          </a:bodyPr>
          <a:lstStyle/>
          <a:p>
            <a:r>
              <a:rPr lang="en-US" dirty="0" smtClean="0">
                <a:solidFill>
                  <a:schemeClr val="tx2">
                    <a:lumMod val="75000"/>
                  </a:schemeClr>
                </a:solidFill>
              </a:rPr>
              <a:t>L. </a:t>
            </a:r>
            <a:r>
              <a:rPr lang="en-US" dirty="0">
                <a:solidFill>
                  <a:schemeClr val="tx2">
                    <a:lumMod val="75000"/>
                  </a:schemeClr>
                </a:solidFill>
              </a:rPr>
              <a:t>s</a:t>
            </a:r>
            <a:r>
              <a:rPr lang="en-US" dirty="0" smtClean="0">
                <a:solidFill>
                  <a:schemeClr val="tx2">
                    <a:lumMod val="75000"/>
                  </a:schemeClr>
                </a:solidFill>
              </a:rPr>
              <a:t>ubclavian v -  </a:t>
            </a:r>
            <a:r>
              <a:rPr lang="el-GR" dirty="0" smtClean="0">
                <a:solidFill>
                  <a:schemeClr val="tx2">
                    <a:lumMod val="75000"/>
                  </a:schemeClr>
                </a:solidFill>
              </a:rPr>
              <a:t>αρ. υποκλείδια φ.</a:t>
            </a:r>
          </a:p>
          <a:p>
            <a:r>
              <a:rPr lang="en-US" dirty="0" smtClean="0">
                <a:solidFill>
                  <a:schemeClr val="tx2">
                    <a:lumMod val="75000"/>
                  </a:schemeClr>
                </a:solidFill>
              </a:rPr>
              <a:t>L. internal Jugular v.  - </a:t>
            </a:r>
            <a:r>
              <a:rPr lang="el-GR" dirty="0" smtClean="0">
                <a:solidFill>
                  <a:schemeClr val="tx2">
                    <a:lumMod val="75000"/>
                  </a:schemeClr>
                </a:solidFill>
              </a:rPr>
              <a:t>αρ. έσω σφαγίτιδα φ</a:t>
            </a:r>
            <a:endParaRPr lang="en-US" dirty="0" smtClean="0">
              <a:solidFill>
                <a:schemeClr val="tx2">
                  <a:lumMod val="75000"/>
                </a:schemeClr>
              </a:solidFill>
            </a:endParaRPr>
          </a:p>
        </p:txBody>
      </p:sp>
      <p:sp>
        <p:nvSpPr>
          <p:cNvPr id="19" name="TextBox 18"/>
          <p:cNvSpPr txBox="1"/>
          <p:nvPr/>
        </p:nvSpPr>
        <p:spPr>
          <a:xfrm>
            <a:off x="188768" y="4605866"/>
            <a:ext cx="4450895" cy="1754327"/>
          </a:xfrm>
          <a:prstGeom prst="rect">
            <a:avLst/>
          </a:prstGeom>
          <a:noFill/>
          <a:ln w="25400">
            <a:noFill/>
          </a:ln>
        </p:spPr>
        <p:txBody>
          <a:bodyPr wrap="none" rtlCol="0">
            <a:spAutoFit/>
          </a:bodyPr>
          <a:lstStyle/>
          <a:p>
            <a:r>
              <a:rPr lang="en-US" dirty="0" smtClean="0">
                <a:solidFill>
                  <a:srgbClr val="17375E"/>
                </a:solidFill>
              </a:rPr>
              <a:t>R. Throracic duct </a:t>
            </a:r>
            <a:r>
              <a:rPr lang="el-GR" dirty="0" smtClean="0">
                <a:solidFill>
                  <a:srgbClr val="17375E"/>
                </a:solidFill>
              </a:rPr>
              <a:t>-</a:t>
            </a:r>
            <a:r>
              <a:rPr lang="en-US" dirty="0" smtClean="0">
                <a:solidFill>
                  <a:srgbClr val="17375E"/>
                </a:solidFill>
              </a:rPr>
              <a:t>  </a:t>
            </a:r>
            <a:r>
              <a:rPr lang="el-GR" dirty="0" smtClean="0">
                <a:solidFill>
                  <a:srgbClr val="17375E"/>
                </a:solidFill>
              </a:rPr>
              <a:t>δεξ. θωρακικός πόρος</a:t>
            </a:r>
          </a:p>
          <a:p>
            <a:pPr marL="285750" indent="-285750">
              <a:buFont typeface="Courier New"/>
              <a:buChar char="o"/>
            </a:pPr>
            <a:r>
              <a:rPr lang="el-GR" dirty="0">
                <a:solidFill>
                  <a:srgbClr val="17375E"/>
                </a:solidFill>
              </a:rPr>
              <a:t>δ</a:t>
            </a:r>
            <a:r>
              <a:rPr lang="el-GR" dirty="0" smtClean="0">
                <a:solidFill>
                  <a:srgbClr val="17375E"/>
                </a:solidFill>
              </a:rPr>
              <a:t>εξ. </a:t>
            </a:r>
            <a:r>
              <a:rPr lang="el-GR" dirty="0">
                <a:solidFill>
                  <a:srgbClr val="17375E"/>
                </a:solidFill>
              </a:rPr>
              <a:t>θ</a:t>
            </a:r>
            <a:r>
              <a:rPr lang="el-GR" dirty="0" smtClean="0">
                <a:solidFill>
                  <a:srgbClr val="17375E"/>
                </a:solidFill>
              </a:rPr>
              <a:t>ώρακα</a:t>
            </a:r>
          </a:p>
          <a:p>
            <a:pPr marL="285750" indent="-285750">
              <a:buFont typeface="Courier New"/>
              <a:buChar char="o"/>
            </a:pPr>
            <a:r>
              <a:rPr lang="el-GR" dirty="0">
                <a:solidFill>
                  <a:srgbClr val="17375E"/>
                </a:solidFill>
              </a:rPr>
              <a:t>δ</a:t>
            </a:r>
            <a:r>
              <a:rPr lang="el-GR" dirty="0" smtClean="0">
                <a:solidFill>
                  <a:srgbClr val="17375E"/>
                </a:solidFill>
              </a:rPr>
              <a:t>εξ. τράχηλο &amp;  κεφαλή</a:t>
            </a:r>
          </a:p>
          <a:p>
            <a:pPr marL="285750" indent="-285750">
              <a:buFont typeface="Courier New"/>
              <a:buChar char="o"/>
            </a:pPr>
            <a:r>
              <a:rPr lang="el-GR" dirty="0" smtClean="0">
                <a:solidFill>
                  <a:srgbClr val="17375E"/>
                </a:solidFill>
              </a:rPr>
              <a:t>δεξ. χέρι</a:t>
            </a:r>
            <a:endParaRPr lang="el-GR" dirty="0">
              <a:solidFill>
                <a:srgbClr val="17375E"/>
              </a:solidFill>
            </a:endParaRPr>
          </a:p>
          <a:p>
            <a:r>
              <a:rPr lang="el-GR" dirty="0">
                <a:solidFill>
                  <a:srgbClr val="17375E"/>
                </a:solidFill>
              </a:rPr>
              <a:t>σ</a:t>
            </a:r>
            <a:r>
              <a:rPr lang="el-GR" dirty="0" smtClean="0">
                <a:solidFill>
                  <a:srgbClr val="17375E"/>
                </a:solidFill>
              </a:rPr>
              <a:t>υμβολή δεξ. </a:t>
            </a:r>
            <a:r>
              <a:rPr lang="el-GR" dirty="0">
                <a:solidFill>
                  <a:srgbClr val="17375E"/>
                </a:solidFill>
              </a:rPr>
              <a:t>υ</a:t>
            </a:r>
            <a:r>
              <a:rPr lang="el-GR" dirty="0" smtClean="0">
                <a:solidFill>
                  <a:srgbClr val="17375E"/>
                </a:solidFill>
              </a:rPr>
              <a:t>ποκλειδίου &amp; έσω σφαγίτιδας  </a:t>
            </a:r>
          </a:p>
          <a:p>
            <a:endParaRPr lang="en-US" dirty="0" smtClean="0">
              <a:solidFill>
                <a:srgbClr val="17375E"/>
              </a:solidFill>
            </a:endParaRPr>
          </a:p>
        </p:txBody>
      </p: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0" name="Picture 19"/>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1" name="TextBox 20"/>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2" name="TextBox 21"/>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7231529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heckerboard(across)">
                                      <p:cBhvr>
                                        <p:cTn id="15" dur="500"/>
                                        <p:tgtEl>
                                          <p:spTgt spid="15"/>
                                        </p:tgtEl>
                                      </p:cBhvr>
                                    </p:animEffect>
                                  </p:childTnLst>
                                </p:cTn>
                              </p:par>
                              <p:par>
                                <p:cTn id="16" presetID="5"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heckerboard(across)">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9"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pic>
        <p:nvPicPr>
          <p:cNvPr id="9"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362194"/>
            <a:ext cx="4114800"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380192" y="1130304"/>
            <a:ext cx="3763808" cy="307777"/>
          </a:xfrm>
          <a:prstGeom prst="rect">
            <a:avLst/>
          </a:prstGeom>
          <a:noFill/>
        </p:spPr>
        <p:txBody>
          <a:bodyPr wrap="none" rtlCol="0">
            <a:spAutoFit/>
          </a:bodyPr>
          <a:lstStyle/>
          <a:p>
            <a:r>
              <a:rPr lang="en-US" sz="1400" i="1" dirty="0" smtClean="0"/>
              <a:t>Ganong WF. Review of Medical Physiology, 1997</a:t>
            </a:r>
            <a:endParaRPr lang="en-US" sz="1400" i="1" dirty="0"/>
          </a:p>
        </p:txBody>
      </p:sp>
      <p:sp>
        <p:nvSpPr>
          <p:cNvPr id="2" name="TextBox 1"/>
          <p:cNvSpPr txBox="1"/>
          <p:nvPr/>
        </p:nvSpPr>
        <p:spPr>
          <a:xfrm>
            <a:off x="2896891" y="3536434"/>
            <a:ext cx="1822760" cy="307777"/>
          </a:xfrm>
          <a:prstGeom prst="rect">
            <a:avLst/>
          </a:prstGeom>
          <a:solidFill>
            <a:schemeClr val="accent2">
              <a:lumMod val="50000"/>
            </a:schemeClr>
          </a:solidFill>
          <a:ln w="25400">
            <a:solidFill>
              <a:schemeClr val="tx2">
                <a:lumMod val="75000"/>
              </a:schemeClr>
            </a:solidFill>
          </a:ln>
        </p:spPr>
        <p:txBody>
          <a:bodyPr wrap="none" rtlCol="0">
            <a:spAutoFit/>
          </a:bodyPr>
          <a:lstStyle/>
          <a:p>
            <a:pPr algn="ctr"/>
            <a:r>
              <a:rPr lang="el-GR" sz="1400" dirty="0" smtClean="0">
                <a:solidFill>
                  <a:schemeClr val="bg1"/>
                </a:solidFill>
              </a:rPr>
              <a:t>37</a:t>
            </a:r>
            <a:r>
              <a:rPr lang="en-US" sz="1400" dirty="0" smtClean="0">
                <a:solidFill>
                  <a:schemeClr val="bg1"/>
                </a:solidFill>
              </a:rPr>
              <a:t> – </a:t>
            </a:r>
            <a:r>
              <a:rPr lang="el-GR" sz="1400" dirty="0" smtClean="0">
                <a:solidFill>
                  <a:schemeClr val="bg1"/>
                </a:solidFill>
              </a:rPr>
              <a:t>25</a:t>
            </a:r>
            <a:r>
              <a:rPr lang="en-US" sz="1400" dirty="0" smtClean="0">
                <a:solidFill>
                  <a:schemeClr val="bg1"/>
                </a:solidFill>
              </a:rPr>
              <a:t> </a:t>
            </a:r>
            <a:r>
              <a:rPr lang="el-GR" sz="1400" dirty="0" smtClean="0">
                <a:solidFill>
                  <a:schemeClr val="bg1"/>
                </a:solidFill>
              </a:rPr>
              <a:t>-</a:t>
            </a:r>
            <a:r>
              <a:rPr lang="en-US" sz="1400" dirty="0" smtClean="0">
                <a:solidFill>
                  <a:schemeClr val="bg1"/>
                </a:solidFill>
              </a:rPr>
              <a:t> </a:t>
            </a:r>
            <a:r>
              <a:rPr lang="el-GR" sz="1400" dirty="0" smtClean="0">
                <a:solidFill>
                  <a:schemeClr val="bg1"/>
                </a:solidFill>
              </a:rPr>
              <a:t>1</a:t>
            </a:r>
            <a:r>
              <a:rPr lang="en-US" sz="1400" dirty="0" smtClean="0">
                <a:solidFill>
                  <a:schemeClr val="bg1"/>
                </a:solidFill>
              </a:rPr>
              <a:t> </a:t>
            </a:r>
            <a:r>
              <a:rPr lang="el-GR" sz="1400" dirty="0" smtClean="0">
                <a:solidFill>
                  <a:schemeClr val="bg1"/>
                </a:solidFill>
              </a:rPr>
              <a:t>=</a:t>
            </a:r>
            <a:r>
              <a:rPr lang="en-US" sz="1400" dirty="0" smtClean="0">
                <a:solidFill>
                  <a:schemeClr val="bg1"/>
                </a:solidFill>
              </a:rPr>
              <a:t> </a:t>
            </a:r>
            <a:r>
              <a:rPr lang="el-GR" sz="1400" dirty="0" smtClean="0">
                <a:solidFill>
                  <a:schemeClr val="bg1"/>
                </a:solidFill>
              </a:rPr>
              <a:t>11</a:t>
            </a:r>
            <a:r>
              <a:rPr lang="en-US" sz="1400" dirty="0" smtClean="0">
                <a:solidFill>
                  <a:schemeClr val="bg1"/>
                </a:solidFill>
              </a:rPr>
              <a:t> mmHg</a:t>
            </a:r>
          </a:p>
        </p:txBody>
      </p:sp>
      <p:sp>
        <p:nvSpPr>
          <p:cNvPr id="15" name="TextBox 14"/>
          <p:cNvSpPr txBox="1"/>
          <p:nvPr/>
        </p:nvSpPr>
        <p:spPr>
          <a:xfrm>
            <a:off x="5369788" y="4592022"/>
            <a:ext cx="1711689" cy="307777"/>
          </a:xfrm>
          <a:prstGeom prst="rect">
            <a:avLst/>
          </a:prstGeom>
          <a:solidFill>
            <a:schemeClr val="accent2">
              <a:lumMod val="50000"/>
            </a:schemeClr>
          </a:solidFill>
          <a:ln w="25400">
            <a:noFill/>
          </a:ln>
        </p:spPr>
        <p:txBody>
          <a:bodyPr wrap="none" rtlCol="0">
            <a:spAutoFit/>
          </a:bodyPr>
          <a:lstStyle/>
          <a:p>
            <a:pPr algn="ctr"/>
            <a:r>
              <a:rPr lang="en-US" sz="1400" dirty="0" smtClean="0">
                <a:solidFill>
                  <a:schemeClr val="bg1"/>
                </a:solidFill>
              </a:rPr>
              <a:t>1</a:t>
            </a:r>
            <a:r>
              <a:rPr lang="el-GR" sz="1400" dirty="0" smtClean="0">
                <a:solidFill>
                  <a:schemeClr val="bg1"/>
                </a:solidFill>
              </a:rPr>
              <a:t>7</a:t>
            </a:r>
            <a:r>
              <a:rPr lang="en-US" sz="1400" dirty="0" smtClean="0">
                <a:solidFill>
                  <a:schemeClr val="bg1"/>
                </a:solidFill>
              </a:rPr>
              <a:t> </a:t>
            </a:r>
            <a:r>
              <a:rPr lang="el-GR" sz="1400" dirty="0" smtClean="0">
                <a:solidFill>
                  <a:schemeClr val="bg1"/>
                </a:solidFill>
              </a:rPr>
              <a:t>-25</a:t>
            </a:r>
            <a:r>
              <a:rPr lang="en-US" sz="1400" dirty="0" smtClean="0">
                <a:solidFill>
                  <a:schemeClr val="bg1"/>
                </a:solidFill>
              </a:rPr>
              <a:t> </a:t>
            </a:r>
            <a:r>
              <a:rPr lang="el-GR" sz="1400" dirty="0" smtClean="0">
                <a:solidFill>
                  <a:schemeClr val="bg1"/>
                </a:solidFill>
              </a:rPr>
              <a:t>-</a:t>
            </a:r>
            <a:r>
              <a:rPr lang="en-US" sz="1400" dirty="0" smtClean="0">
                <a:solidFill>
                  <a:schemeClr val="bg1"/>
                </a:solidFill>
              </a:rPr>
              <a:t> </a:t>
            </a:r>
            <a:r>
              <a:rPr lang="el-GR" sz="1400" dirty="0" smtClean="0">
                <a:solidFill>
                  <a:schemeClr val="bg1"/>
                </a:solidFill>
              </a:rPr>
              <a:t>1</a:t>
            </a:r>
            <a:r>
              <a:rPr lang="en-US" sz="1400" dirty="0" smtClean="0">
                <a:solidFill>
                  <a:schemeClr val="bg1"/>
                </a:solidFill>
              </a:rPr>
              <a:t> </a:t>
            </a:r>
            <a:r>
              <a:rPr lang="el-GR" sz="1400" dirty="0" smtClean="0">
                <a:solidFill>
                  <a:schemeClr val="bg1"/>
                </a:solidFill>
              </a:rPr>
              <a:t>=</a:t>
            </a:r>
            <a:r>
              <a:rPr lang="en-US" sz="1400" dirty="0" smtClean="0">
                <a:solidFill>
                  <a:schemeClr val="bg1"/>
                </a:solidFill>
              </a:rPr>
              <a:t> -9 mmHg</a:t>
            </a:r>
          </a:p>
        </p:txBody>
      </p:sp>
      <p:sp>
        <p:nvSpPr>
          <p:cNvPr id="3" name="Up Arrow 2"/>
          <p:cNvSpPr/>
          <p:nvPr/>
        </p:nvSpPr>
        <p:spPr>
          <a:xfrm>
            <a:off x="3721100" y="4559300"/>
            <a:ext cx="177800" cy="546608"/>
          </a:xfrm>
          <a:prstGeom prst="upArrow">
            <a:avLst/>
          </a:prstGeom>
          <a:solidFill>
            <a:schemeClr val="accent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Up Arrow 15"/>
          <p:cNvSpPr/>
          <p:nvPr/>
        </p:nvSpPr>
        <p:spPr>
          <a:xfrm flipV="1">
            <a:off x="2987133" y="3933110"/>
            <a:ext cx="177800" cy="626697"/>
          </a:xfrm>
          <a:prstGeom prst="upArrow">
            <a:avLst/>
          </a:prstGeom>
          <a:solidFill>
            <a:schemeClr val="accent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Up Arrow 16"/>
          <p:cNvSpPr/>
          <p:nvPr/>
        </p:nvSpPr>
        <p:spPr>
          <a:xfrm flipV="1">
            <a:off x="6047833" y="3933110"/>
            <a:ext cx="177800" cy="626697"/>
          </a:xfrm>
          <a:prstGeom prst="upArrow">
            <a:avLst/>
          </a:prstGeom>
          <a:solidFill>
            <a:schemeClr val="accent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114133" y="3933110"/>
            <a:ext cx="1686467" cy="749300"/>
          </a:xfrm>
          <a:prstGeom prst="ellipse">
            <a:avLst/>
          </a:prstGeom>
          <a:no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665546" y="3907710"/>
            <a:ext cx="1686467" cy="749300"/>
          </a:xfrm>
          <a:prstGeom prst="ellipse">
            <a:avLst/>
          </a:prstGeom>
          <a:no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21" name="Text Placeholder 2"/>
          <p:cNvSpPr txBox="1">
            <a:spLocks/>
          </p:cNvSpPr>
          <p:nvPr/>
        </p:nvSpPr>
        <p:spPr bwMode="auto">
          <a:xfrm>
            <a:off x="-127000" y="5727699"/>
            <a:ext cx="9144000" cy="73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0" bIns="635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20000"/>
              </a:spcBef>
            </a:pPr>
            <a:r>
              <a:rPr lang="el-GR" sz="1200" dirty="0" smtClean="0">
                <a:solidFill>
                  <a:schemeClr val="tx2">
                    <a:lumMod val="50000"/>
                  </a:schemeClr>
                </a:solidFill>
                <a:cs typeface="Helvetica" charset="0"/>
              </a:rPr>
              <a:t>Σχηματική αναπαράσταση της κλίσης πίεσης (Π) εκατέρωθεν του τοιχώματος ενός μυϊκού τριχοειδούς. Οι αριθμοί στο αρτηριακό και στο φλεβικό άκρο του τριχοειδούς αντιστοιχούν στις</a:t>
            </a:r>
            <a:r>
              <a:rPr lang="el-GR" sz="1200" dirty="0" smtClean="0">
                <a:solidFill>
                  <a:schemeClr val="accent2">
                    <a:lumMod val="75000"/>
                  </a:schemeClr>
                </a:solidFill>
                <a:cs typeface="Helvetica" charset="0"/>
              </a:rPr>
              <a:t> υδροστατικές πιέσει</a:t>
            </a:r>
            <a:r>
              <a:rPr lang="el-GR" sz="1200" dirty="0" smtClean="0">
                <a:solidFill>
                  <a:srgbClr val="FF0000"/>
                </a:solidFill>
                <a:cs typeface="Helvetica" charset="0"/>
              </a:rPr>
              <a:t>ς</a:t>
            </a:r>
            <a:r>
              <a:rPr lang="el-GR" sz="1200" dirty="0" smtClean="0">
                <a:solidFill>
                  <a:srgbClr val="10253F"/>
                </a:solidFill>
                <a:cs typeface="Helvetica" charset="0"/>
              </a:rPr>
              <a:t> σε </a:t>
            </a:r>
            <a:r>
              <a:rPr lang="en-US" sz="1200" dirty="0" smtClean="0">
                <a:solidFill>
                  <a:srgbClr val="10253F"/>
                </a:solidFill>
                <a:cs typeface="Helvetica" charset="0"/>
              </a:rPr>
              <a:t>mmHg </a:t>
            </a:r>
            <a:r>
              <a:rPr lang="el-GR" sz="1200" dirty="0" smtClean="0">
                <a:solidFill>
                  <a:srgbClr val="10253F"/>
                </a:solidFill>
                <a:cs typeface="Helvetica" charset="0"/>
              </a:rPr>
              <a:t>στις αντίστοιχες θέσεις</a:t>
            </a:r>
            <a:r>
              <a:rPr lang="en-US" sz="1200" dirty="0" smtClean="0">
                <a:solidFill>
                  <a:srgbClr val="10253F"/>
                </a:solidFill>
                <a:cs typeface="Helvetica" charset="0"/>
              </a:rPr>
              <a:t>at. </a:t>
            </a:r>
            <a:r>
              <a:rPr lang="el-GR" sz="1200" dirty="0" smtClean="0">
                <a:solidFill>
                  <a:srgbClr val="10253F"/>
                </a:solidFill>
                <a:cs typeface="Helvetica" charset="0"/>
              </a:rPr>
              <a:t>Τα βέλη δείχνουν κατά προσέγγιση το μέγεθος και την κατεύθυνση της αιματικής ροής. </a:t>
            </a:r>
            <a:r>
              <a:rPr lang="en-US" sz="1200" dirty="0" smtClean="0">
                <a:solidFill>
                  <a:srgbClr val="10253F"/>
                </a:solidFill>
                <a:cs typeface="Helvetica" charset="0"/>
              </a:rPr>
              <a:t>Interstitial space</a:t>
            </a:r>
            <a:r>
              <a:rPr lang="el-GR" sz="1200" dirty="0" smtClean="0">
                <a:solidFill>
                  <a:srgbClr val="10253F"/>
                </a:solidFill>
                <a:cs typeface="Helvetica" charset="0"/>
              </a:rPr>
              <a:t>: διάμεσος ή μεσοκυττάριος χώρος/διάστημα, ι</a:t>
            </a:r>
            <a:r>
              <a:rPr lang="en-US" sz="1200" dirty="0" err="1" smtClean="0">
                <a:solidFill>
                  <a:srgbClr val="10253F"/>
                </a:solidFill>
                <a:cs typeface="Helvetica" charset="0"/>
              </a:rPr>
              <a:t>nterstitial</a:t>
            </a:r>
            <a:r>
              <a:rPr lang="en-US" sz="1200" dirty="0" smtClean="0">
                <a:solidFill>
                  <a:srgbClr val="10253F"/>
                </a:solidFill>
                <a:cs typeface="Helvetica" charset="0"/>
              </a:rPr>
              <a:t> </a:t>
            </a:r>
            <a:r>
              <a:rPr lang="en-US" sz="1200" dirty="0">
                <a:solidFill>
                  <a:srgbClr val="10253F"/>
                </a:solidFill>
                <a:cs typeface="Helvetica" charset="0"/>
              </a:rPr>
              <a:t>P: </a:t>
            </a:r>
            <a:r>
              <a:rPr lang="el-GR" sz="1200" dirty="0" smtClean="0">
                <a:solidFill>
                  <a:srgbClr val="953735"/>
                </a:solidFill>
                <a:cs typeface="Helvetica" charset="0"/>
              </a:rPr>
              <a:t>πίεση</a:t>
            </a:r>
            <a:r>
              <a:rPr lang="en-US" sz="1200" dirty="0" smtClean="0">
                <a:solidFill>
                  <a:srgbClr val="953735"/>
                </a:solidFill>
                <a:cs typeface="Helvetica" charset="0"/>
              </a:rPr>
              <a:t> </a:t>
            </a:r>
            <a:r>
              <a:rPr lang="el-GR" sz="1200" dirty="0" smtClean="0">
                <a:solidFill>
                  <a:srgbClr val="953735"/>
                </a:solidFill>
                <a:cs typeface="Helvetica" charset="0"/>
              </a:rPr>
              <a:t>διάμεσου ή μεσοκυττάριου χώρου/διαστήματος</a:t>
            </a:r>
            <a:r>
              <a:rPr lang="en-US" sz="1200" dirty="0" smtClean="0">
                <a:solidFill>
                  <a:srgbClr val="10253F"/>
                </a:solidFill>
                <a:cs typeface="Helvetica" charset="0"/>
              </a:rPr>
              <a:t>, oncotic P: </a:t>
            </a:r>
            <a:r>
              <a:rPr lang="el-GR" sz="1200" dirty="0">
                <a:solidFill>
                  <a:srgbClr val="953735"/>
                </a:solidFill>
                <a:cs typeface="Helvetica" charset="0"/>
              </a:rPr>
              <a:t>ο</a:t>
            </a:r>
            <a:r>
              <a:rPr lang="el-GR" sz="1200" dirty="0" smtClean="0">
                <a:solidFill>
                  <a:srgbClr val="953735"/>
                </a:solidFill>
                <a:cs typeface="Helvetica" charset="0"/>
              </a:rPr>
              <a:t>γκωτική πίεση,</a:t>
            </a:r>
            <a:r>
              <a:rPr lang="en-US" sz="1200" dirty="0" smtClean="0">
                <a:solidFill>
                  <a:srgbClr val="10253F"/>
                </a:solidFill>
                <a:cs typeface="Helvetica" charset="0"/>
              </a:rPr>
              <a:t> arteriole: </a:t>
            </a:r>
            <a:r>
              <a:rPr lang="el-GR" sz="1200" dirty="0" smtClean="0">
                <a:solidFill>
                  <a:srgbClr val="10253F"/>
                </a:solidFill>
                <a:cs typeface="Helvetica" charset="0"/>
              </a:rPr>
              <a:t>αρτηρίδιο, </a:t>
            </a:r>
            <a:r>
              <a:rPr lang="en-US" sz="1200" dirty="0" smtClean="0">
                <a:solidFill>
                  <a:srgbClr val="10253F"/>
                </a:solidFill>
                <a:cs typeface="Helvetica" charset="0"/>
              </a:rPr>
              <a:t>venule: </a:t>
            </a:r>
            <a:r>
              <a:rPr lang="el-GR" sz="1200" dirty="0" smtClean="0">
                <a:solidFill>
                  <a:srgbClr val="10253F"/>
                </a:solidFill>
                <a:cs typeface="Helvetica" charset="0"/>
              </a:rPr>
              <a:t>φλεβίδιο.</a:t>
            </a:r>
            <a:endParaRPr lang="en-US" sz="1200" dirty="0" smtClean="0">
              <a:solidFill>
                <a:srgbClr val="10253F"/>
              </a:solidFill>
              <a:cs typeface="Helvetica" charset="0"/>
            </a:endParaRPr>
          </a:p>
        </p:txBody>
      </p:sp>
      <p:sp>
        <p:nvSpPr>
          <p:cNvPr id="22" name="TextBox 21"/>
          <p:cNvSpPr txBox="1"/>
          <p:nvPr/>
        </p:nvSpPr>
        <p:spPr>
          <a:xfrm>
            <a:off x="241466" y="1356153"/>
            <a:ext cx="8467360" cy="830997"/>
          </a:xfrm>
          <a:prstGeom prst="rect">
            <a:avLst/>
          </a:prstGeom>
          <a:noFill/>
        </p:spPr>
        <p:txBody>
          <a:bodyPr wrap="square" rtlCol="0">
            <a:spAutoFit/>
          </a:bodyPr>
          <a:lstStyle/>
          <a:p>
            <a:r>
              <a:rPr lang="el-GR" sz="2400" dirty="0" smtClean="0">
                <a:solidFill>
                  <a:schemeClr val="tx2">
                    <a:lumMod val="75000"/>
                  </a:schemeClr>
                </a:solidFill>
              </a:rPr>
              <a:t>Μηχανισμοί λεμφαγγειακής επιστροφής υγρών από το διάμεσο χώρο στη φλεβική κυκλοφορία</a:t>
            </a:r>
            <a:endParaRPr lang="el-GR" sz="2200" dirty="0" smtClean="0">
              <a:solidFill>
                <a:schemeClr val="tx2">
                  <a:lumMod val="75000"/>
                </a:schemeClr>
              </a:solidFill>
            </a:endParaRPr>
          </a:p>
        </p:txBody>
      </p:sp>
      <p:sp>
        <p:nvSpPr>
          <p:cNvPr id="4" name="TextBox 3"/>
          <p:cNvSpPr txBox="1"/>
          <p:nvPr/>
        </p:nvSpPr>
        <p:spPr>
          <a:xfrm>
            <a:off x="-2" y="2220198"/>
            <a:ext cx="4447865" cy="2462212"/>
          </a:xfrm>
          <a:prstGeom prst="rect">
            <a:avLst/>
          </a:prstGeom>
          <a:solidFill>
            <a:srgbClr val="800000"/>
          </a:solidFill>
          <a:ln w="25400">
            <a:noFill/>
          </a:ln>
        </p:spPr>
        <p:txBody>
          <a:bodyPr wrap="none" rtlCol="0">
            <a:spAutoFit/>
          </a:bodyPr>
          <a:lstStyle/>
          <a:p>
            <a:pPr algn="ctr"/>
            <a:r>
              <a:rPr lang="el-GR" sz="2200" dirty="0" smtClean="0">
                <a:solidFill>
                  <a:schemeClr val="bg1"/>
                </a:solidFill>
              </a:rPr>
              <a:t>1 / 10 </a:t>
            </a:r>
          </a:p>
          <a:p>
            <a:pPr algn="ctr"/>
            <a:r>
              <a:rPr lang="el-GR" sz="2200" dirty="0" smtClean="0">
                <a:solidFill>
                  <a:schemeClr val="bg1"/>
                </a:solidFill>
              </a:rPr>
              <a:t>των υγρών </a:t>
            </a:r>
          </a:p>
          <a:p>
            <a:pPr algn="ctr"/>
            <a:r>
              <a:rPr lang="el-GR" sz="2200" dirty="0">
                <a:solidFill>
                  <a:schemeClr val="bg1"/>
                </a:solidFill>
              </a:rPr>
              <a:t>τ</a:t>
            </a:r>
            <a:r>
              <a:rPr lang="el-GR" sz="2200" dirty="0" smtClean="0">
                <a:solidFill>
                  <a:schemeClr val="bg1"/>
                </a:solidFill>
              </a:rPr>
              <a:t>ου διάμεσου χώρου </a:t>
            </a:r>
          </a:p>
          <a:p>
            <a:pPr algn="ctr"/>
            <a:r>
              <a:rPr lang="el-GR" sz="2200" dirty="0" smtClean="0">
                <a:solidFill>
                  <a:schemeClr val="bg1"/>
                </a:solidFill>
              </a:rPr>
              <a:t>δεν επαναπορροφάται</a:t>
            </a:r>
          </a:p>
          <a:p>
            <a:pPr algn="ctr"/>
            <a:r>
              <a:rPr lang="el-GR" sz="2200" dirty="0" smtClean="0">
                <a:solidFill>
                  <a:schemeClr val="bg1"/>
                </a:solidFill>
              </a:rPr>
              <a:t>αλλά επιστρέφει μέσω του λεμφικού </a:t>
            </a:r>
          </a:p>
          <a:p>
            <a:pPr algn="ctr"/>
            <a:r>
              <a:rPr lang="el-GR" sz="2200" dirty="0">
                <a:solidFill>
                  <a:schemeClr val="bg1"/>
                </a:solidFill>
              </a:rPr>
              <a:t>σ</a:t>
            </a:r>
            <a:r>
              <a:rPr lang="el-GR" sz="2200" dirty="0" smtClean="0">
                <a:solidFill>
                  <a:schemeClr val="bg1"/>
                </a:solidFill>
              </a:rPr>
              <a:t>υστήματος </a:t>
            </a:r>
            <a:endParaRPr lang="el-GR" sz="2200" dirty="0">
              <a:solidFill>
                <a:schemeClr val="bg1"/>
              </a:solidFill>
            </a:endParaRPr>
          </a:p>
          <a:p>
            <a:pPr algn="ctr"/>
            <a:r>
              <a:rPr lang="el-GR" sz="2200" dirty="0" smtClean="0">
                <a:solidFill>
                  <a:schemeClr val="bg1"/>
                </a:solidFill>
              </a:rPr>
              <a:t>(2-3 λίτρα / ημέρα) </a:t>
            </a:r>
            <a:endParaRPr lang="en-US" sz="2200" dirty="0" smtClean="0">
              <a:solidFill>
                <a:schemeClr val="bg1"/>
              </a:solidFill>
            </a:endParaRPr>
          </a:p>
        </p:txBody>
      </p:sp>
      <p:sp>
        <p:nvSpPr>
          <p:cNvPr id="23" name="Rectangle 22"/>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25" name="Straight Connector 24"/>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6" name="Picture 25"/>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7" name="TextBox 26"/>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8" name="TextBox 27"/>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964609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7" name="TextBox 16"/>
          <p:cNvSpPr txBox="1"/>
          <p:nvPr/>
        </p:nvSpPr>
        <p:spPr>
          <a:xfrm>
            <a:off x="4398952" y="1130304"/>
            <a:ext cx="4764161" cy="307777"/>
          </a:xfrm>
          <a:prstGeom prst="rect">
            <a:avLst/>
          </a:prstGeom>
          <a:noFill/>
        </p:spPr>
        <p:txBody>
          <a:bodyPr wrap="none" rtlCol="0">
            <a:spAutoFit/>
          </a:bodyPr>
          <a:lstStyle/>
          <a:p>
            <a:r>
              <a:rPr lang="en-US" sz="1400" i="1" dirty="0" smtClean="0"/>
              <a:t>Guyton and Hall. Textbook of medical physiology 11</a:t>
            </a:r>
            <a:r>
              <a:rPr lang="en-US" sz="1400" i="1" baseline="30000" dirty="0" smtClean="0"/>
              <a:t>th</a:t>
            </a:r>
            <a:r>
              <a:rPr lang="en-US" sz="1400" i="1" dirty="0" smtClean="0"/>
              <a:t> ed. 2006</a:t>
            </a:r>
            <a:endParaRPr lang="en-US" sz="1400" i="1" dirty="0"/>
          </a:p>
        </p:txBody>
      </p:sp>
      <p:pic>
        <p:nvPicPr>
          <p:cNvPr id="4" name="Picture 3"/>
          <p:cNvPicPr>
            <a:picLocks noChangeAspect="1"/>
          </p:cNvPicPr>
          <p:nvPr/>
        </p:nvPicPr>
        <p:blipFill>
          <a:blip r:embed="rId2"/>
          <a:stretch>
            <a:fillRect/>
          </a:stretch>
        </p:blipFill>
        <p:spPr>
          <a:xfrm>
            <a:off x="2309123" y="2249566"/>
            <a:ext cx="4390977" cy="4366717"/>
          </a:xfrm>
          <a:prstGeom prst="rect">
            <a:avLst/>
          </a:prstGeom>
        </p:spPr>
      </p:pic>
      <p:sp>
        <p:nvSpPr>
          <p:cNvPr id="12" name="TextBox 11"/>
          <p:cNvSpPr txBox="1"/>
          <p:nvPr/>
        </p:nvSpPr>
        <p:spPr>
          <a:xfrm>
            <a:off x="241466" y="1356153"/>
            <a:ext cx="8467360" cy="830997"/>
          </a:xfrm>
          <a:prstGeom prst="rect">
            <a:avLst/>
          </a:prstGeom>
          <a:noFill/>
        </p:spPr>
        <p:txBody>
          <a:bodyPr wrap="square" rtlCol="0">
            <a:spAutoFit/>
          </a:bodyPr>
          <a:lstStyle/>
          <a:p>
            <a:r>
              <a:rPr lang="el-GR" sz="2400" dirty="0" smtClean="0">
                <a:solidFill>
                  <a:schemeClr val="tx2">
                    <a:lumMod val="75000"/>
                  </a:schemeClr>
                </a:solidFill>
              </a:rPr>
              <a:t>Μηχανισμοί λεμφαγγειακής επιστροφής υγρών από το διάμεσο χώρο στη φλεβική κυκλοφορία /σχηματισμός λέμφου</a:t>
            </a:r>
            <a:endParaRPr lang="el-GR" sz="2200" dirty="0" smtClean="0">
              <a:solidFill>
                <a:schemeClr val="tx2">
                  <a:lumMod val="75000"/>
                </a:schemeClr>
              </a:solidFill>
            </a:endParaRPr>
          </a:p>
        </p:txBody>
      </p:sp>
      <p:sp>
        <p:nvSpPr>
          <p:cNvPr id="14" name="Rectangle 1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9" name="Picture 18"/>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746183434"/>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2" name="TextBox 11"/>
          <p:cNvSpPr txBox="1"/>
          <p:nvPr/>
        </p:nvSpPr>
        <p:spPr>
          <a:xfrm>
            <a:off x="5380192" y="1130304"/>
            <a:ext cx="3763808" cy="307777"/>
          </a:xfrm>
          <a:prstGeom prst="rect">
            <a:avLst/>
          </a:prstGeom>
          <a:noFill/>
        </p:spPr>
        <p:txBody>
          <a:bodyPr wrap="none" rtlCol="0">
            <a:spAutoFit/>
          </a:bodyPr>
          <a:lstStyle/>
          <a:p>
            <a:r>
              <a:rPr lang="en-US" sz="1400" i="1" dirty="0" smtClean="0"/>
              <a:t>Ganong WF. Review of Medical Physiology, 1997</a:t>
            </a:r>
            <a:endParaRPr lang="en-US" sz="1400" i="1" dirty="0"/>
          </a:p>
        </p:txBody>
      </p:sp>
      <p:sp>
        <p:nvSpPr>
          <p:cNvPr id="20" name="TextBox 1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22" name="TextBox 21"/>
          <p:cNvSpPr txBox="1"/>
          <p:nvPr/>
        </p:nvSpPr>
        <p:spPr>
          <a:xfrm>
            <a:off x="241466" y="1356153"/>
            <a:ext cx="8467360" cy="830997"/>
          </a:xfrm>
          <a:prstGeom prst="rect">
            <a:avLst/>
          </a:prstGeom>
          <a:noFill/>
        </p:spPr>
        <p:txBody>
          <a:bodyPr wrap="square" rtlCol="0">
            <a:spAutoFit/>
          </a:bodyPr>
          <a:lstStyle/>
          <a:p>
            <a:r>
              <a:rPr lang="el-GR" sz="2400" dirty="0" smtClean="0">
                <a:solidFill>
                  <a:schemeClr val="tx2">
                    <a:lumMod val="75000"/>
                  </a:schemeClr>
                </a:solidFill>
              </a:rPr>
              <a:t>Μηχανισμοί λεμφαγγειακής επιστροφής υγρών από το διάμεσο χώρο στη φλεβική κυκλοφορία /σχηματισμός λέμφου</a:t>
            </a:r>
            <a:endParaRPr lang="el-GR" sz="2200" dirty="0" smtClean="0">
              <a:solidFill>
                <a:schemeClr val="tx2">
                  <a:lumMod val="75000"/>
                </a:schemeClr>
              </a:solidFill>
            </a:endParaRPr>
          </a:p>
        </p:txBody>
      </p:sp>
      <p:pic>
        <p:nvPicPr>
          <p:cNvPr id="10" name="Picture 9"/>
          <p:cNvPicPr>
            <a:picLocks noChangeAspect="1"/>
          </p:cNvPicPr>
          <p:nvPr/>
        </p:nvPicPr>
        <p:blipFill>
          <a:blip r:embed="rId2"/>
          <a:stretch>
            <a:fillRect/>
          </a:stretch>
        </p:blipFill>
        <p:spPr>
          <a:xfrm>
            <a:off x="133081" y="2219379"/>
            <a:ext cx="4929988" cy="4600100"/>
          </a:xfrm>
          <a:prstGeom prst="rect">
            <a:avLst/>
          </a:prstGeom>
        </p:spPr>
      </p:pic>
      <p:sp>
        <p:nvSpPr>
          <p:cNvPr id="23" name="TextBox 22"/>
          <p:cNvSpPr txBox="1"/>
          <p:nvPr/>
        </p:nvSpPr>
        <p:spPr>
          <a:xfrm>
            <a:off x="5063069" y="2565297"/>
            <a:ext cx="3698448" cy="1107996"/>
          </a:xfrm>
          <a:prstGeom prst="rect">
            <a:avLst/>
          </a:prstGeom>
          <a:noFill/>
          <a:ln w="25400">
            <a:noFill/>
          </a:ln>
        </p:spPr>
        <p:txBody>
          <a:bodyPr wrap="none" rtlCol="0">
            <a:spAutoFit/>
          </a:bodyPr>
          <a:lstStyle/>
          <a:p>
            <a:pPr marL="285750" indent="-285750">
              <a:buFont typeface="Courier New"/>
              <a:buChar char="o"/>
            </a:pPr>
            <a:r>
              <a:rPr lang="el-GR" sz="2200" dirty="0" smtClean="0">
                <a:solidFill>
                  <a:srgbClr val="17375E"/>
                </a:solidFill>
              </a:rPr>
              <a:t>Μεγαλομοριακές πρωτεϊνες</a:t>
            </a:r>
          </a:p>
          <a:p>
            <a:pPr marL="285750" indent="-285750">
              <a:buFont typeface="Courier New"/>
              <a:buChar char="o"/>
            </a:pPr>
            <a:r>
              <a:rPr lang="el-GR" sz="2200" dirty="0" smtClean="0">
                <a:solidFill>
                  <a:srgbClr val="17375E"/>
                </a:solidFill>
              </a:rPr>
              <a:t>Λιπαρά οξέα - λίπη</a:t>
            </a:r>
          </a:p>
          <a:p>
            <a:pPr marL="285750" indent="-285750">
              <a:buFont typeface="Courier New"/>
              <a:buChar char="o"/>
            </a:pPr>
            <a:r>
              <a:rPr lang="el-GR" sz="2200" dirty="0" smtClean="0">
                <a:solidFill>
                  <a:srgbClr val="17375E"/>
                </a:solidFill>
              </a:rPr>
              <a:t>Βακτήρια</a:t>
            </a:r>
            <a:endParaRPr lang="en-US" sz="2200" dirty="0" smtClean="0">
              <a:solidFill>
                <a:srgbClr val="17375E"/>
              </a:solidFill>
            </a:endParaRPr>
          </a:p>
        </p:txBody>
      </p:sp>
      <p:sp>
        <p:nvSpPr>
          <p:cNvPr id="14" name="Rectangle 1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7" name="Picture 16"/>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948193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2" name="TextBox 11"/>
          <p:cNvSpPr txBox="1"/>
          <p:nvPr/>
        </p:nvSpPr>
        <p:spPr>
          <a:xfrm>
            <a:off x="5380192" y="1130304"/>
            <a:ext cx="3763808" cy="307777"/>
          </a:xfrm>
          <a:prstGeom prst="rect">
            <a:avLst/>
          </a:prstGeom>
          <a:noFill/>
        </p:spPr>
        <p:txBody>
          <a:bodyPr wrap="none" rtlCol="0">
            <a:spAutoFit/>
          </a:bodyPr>
          <a:lstStyle/>
          <a:p>
            <a:r>
              <a:rPr lang="en-US" sz="1400" i="1" dirty="0" smtClean="0"/>
              <a:t>Ganong WF. Review of Medical Physiology, 1997</a:t>
            </a:r>
            <a:endParaRPr lang="en-US" sz="1400" i="1" dirty="0"/>
          </a:p>
        </p:txBody>
      </p:sp>
      <p:sp>
        <p:nvSpPr>
          <p:cNvPr id="20" name="TextBox 1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22" name="TextBox 21"/>
          <p:cNvSpPr txBox="1"/>
          <p:nvPr/>
        </p:nvSpPr>
        <p:spPr>
          <a:xfrm>
            <a:off x="241466" y="1356153"/>
            <a:ext cx="8467360" cy="830997"/>
          </a:xfrm>
          <a:prstGeom prst="rect">
            <a:avLst/>
          </a:prstGeom>
          <a:noFill/>
        </p:spPr>
        <p:txBody>
          <a:bodyPr wrap="square" rtlCol="0">
            <a:spAutoFit/>
          </a:bodyPr>
          <a:lstStyle/>
          <a:p>
            <a:r>
              <a:rPr lang="el-GR" sz="2400" dirty="0" smtClean="0">
                <a:solidFill>
                  <a:schemeClr val="tx2">
                    <a:lumMod val="75000"/>
                  </a:schemeClr>
                </a:solidFill>
              </a:rPr>
              <a:t>Μηχανισμοί λεμφαγγειακής επιστροφής υγρών από το διάμεσο χώρο στη φλεβική κυκλοφορία /σχηματισμός λέμφου</a:t>
            </a:r>
            <a:endParaRPr lang="el-GR" sz="2200" dirty="0" smtClean="0">
              <a:solidFill>
                <a:schemeClr val="tx2">
                  <a:lumMod val="75000"/>
                </a:schemeClr>
              </a:solidFill>
            </a:endParaRPr>
          </a:p>
        </p:txBody>
      </p:sp>
      <p:pic>
        <p:nvPicPr>
          <p:cNvPr id="14" name="Picture 13"/>
          <p:cNvPicPr>
            <a:picLocks noChangeAspect="1"/>
          </p:cNvPicPr>
          <p:nvPr/>
        </p:nvPicPr>
        <p:blipFill>
          <a:blip r:embed="rId2"/>
          <a:stretch>
            <a:fillRect/>
          </a:stretch>
        </p:blipFill>
        <p:spPr>
          <a:xfrm>
            <a:off x="25880" y="2827867"/>
            <a:ext cx="9144000" cy="3283131"/>
          </a:xfrm>
          <a:prstGeom prst="rect">
            <a:avLst/>
          </a:prstGeom>
        </p:spPr>
      </p:pic>
      <p:sp>
        <p:nvSpPr>
          <p:cNvPr id="2" name="Up Arrow 1"/>
          <p:cNvSpPr/>
          <p:nvPr/>
        </p:nvSpPr>
        <p:spPr>
          <a:xfrm>
            <a:off x="4390312" y="5537200"/>
            <a:ext cx="484632" cy="97840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670029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4" name="TextBox 13"/>
          <p:cNvSpPr txBox="1"/>
          <p:nvPr/>
        </p:nvSpPr>
        <p:spPr>
          <a:xfrm>
            <a:off x="241466" y="1356153"/>
            <a:ext cx="8467360" cy="3724096"/>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a:t>
            </a:r>
            <a:endParaRPr lang="el-GR" sz="1200" dirty="0" smtClean="0">
              <a:solidFill>
                <a:schemeClr val="tx2">
                  <a:lumMod val="75000"/>
                </a:schemeClr>
              </a:solidFill>
            </a:endParaRPr>
          </a:p>
          <a:p>
            <a:endParaRPr lang="el-GR" dirty="0" smtClean="0">
              <a:solidFill>
                <a:schemeClr val="tx2">
                  <a:lumMod val="75000"/>
                </a:schemeClr>
              </a:solidFill>
            </a:endParaRPr>
          </a:p>
          <a:p>
            <a:endParaRPr lang="el-GR" dirty="0">
              <a:solidFill>
                <a:schemeClr val="tx2">
                  <a:lumMod val="75000"/>
                </a:schemeClr>
              </a:solidFill>
            </a:endParaRPr>
          </a:p>
          <a:p>
            <a:pPr marL="342900" indent="-342900">
              <a:buFont typeface="Arial"/>
              <a:buChar char="•"/>
            </a:pPr>
            <a:r>
              <a:rPr lang="el-GR" sz="2200" dirty="0" smtClean="0">
                <a:solidFill>
                  <a:schemeClr val="tx2">
                    <a:lumMod val="75000"/>
                  </a:schemeClr>
                </a:solidFill>
              </a:rPr>
              <a:t>Αιμοφόρα αγγεία</a:t>
            </a:r>
          </a:p>
          <a:p>
            <a:pPr lvl="1"/>
            <a:endParaRPr lang="el-GR" sz="2200" dirty="0" smtClean="0">
              <a:solidFill>
                <a:schemeClr val="tx2">
                  <a:lumMod val="75000"/>
                </a:schemeClr>
              </a:solidFill>
            </a:endParaRPr>
          </a:p>
          <a:p>
            <a:pPr lvl="1"/>
            <a:r>
              <a:rPr lang="el-GR" sz="2200" dirty="0" smtClean="0">
                <a:solidFill>
                  <a:schemeClr val="tx2">
                    <a:lumMod val="75000"/>
                  </a:schemeClr>
                </a:solidFill>
              </a:rPr>
              <a:t>Αρτηριακό δίκτυο (</a:t>
            </a:r>
            <a:r>
              <a:rPr lang="en-US" sz="2200" dirty="0" smtClean="0">
                <a:solidFill>
                  <a:schemeClr val="tx2">
                    <a:lumMod val="75000"/>
                  </a:schemeClr>
                </a:solidFill>
              </a:rPr>
              <a:t>ARTERY - A:  Away from the heart)</a:t>
            </a:r>
            <a:endParaRPr lang="el-GR" sz="2200" dirty="0" smtClean="0">
              <a:solidFill>
                <a:schemeClr val="tx2">
                  <a:lumMod val="75000"/>
                </a:schemeClr>
              </a:solidFill>
            </a:endParaRPr>
          </a:p>
          <a:p>
            <a:pPr lvl="1"/>
            <a:r>
              <a:rPr lang="el-GR" sz="2200" dirty="0" smtClean="0">
                <a:solidFill>
                  <a:schemeClr val="tx2">
                    <a:lumMod val="75000"/>
                  </a:schemeClr>
                </a:solidFill>
              </a:rPr>
              <a:t>Τριχοειδή</a:t>
            </a:r>
          </a:p>
          <a:p>
            <a:pPr lvl="1"/>
            <a:r>
              <a:rPr lang="el-GR" sz="2200" dirty="0" smtClean="0">
                <a:solidFill>
                  <a:schemeClr val="tx2">
                    <a:lumMod val="75000"/>
                  </a:schemeClr>
                </a:solidFill>
              </a:rPr>
              <a:t>Φλέβικό δίκτυο</a:t>
            </a:r>
          </a:p>
          <a:p>
            <a:pPr marL="342900" indent="-342900">
              <a:buFont typeface="Arial"/>
              <a:buChar char="•"/>
            </a:pPr>
            <a:endParaRPr lang="el-GR" sz="2200" dirty="0">
              <a:solidFill>
                <a:schemeClr val="tx2">
                  <a:lumMod val="75000"/>
                </a:schemeClr>
              </a:solidFill>
            </a:endParaRPr>
          </a:p>
          <a:p>
            <a:pPr marL="342900" indent="-342900">
              <a:buFont typeface="Arial"/>
              <a:buChar char="•"/>
            </a:pPr>
            <a:endParaRPr lang="el-GR" sz="2200" dirty="0" smtClean="0">
              <a:solidFill>
                <a:schemeClr val="tx2">
                  <a:lumMod val="75000"/>
                </a:schemeClr>
              </a:solidFill>
            </a:endParaRPr>
          </a:p>
          <a:p>
            <a:pPr marL="342900" indent="-342900">
              <a:buFont typeface="Arial"/>
              <a:buChar char="•"/>
            </a:pPr>
            <a:r>
              <a:rPr lang="el-GR" sz="2200" dirty="0" smtClean="0">
                <a:solidFill>
                  <a:schemeClr val="tx2">
                    <a:lumMod val="75000"/>
                  </a:schemeClr>
                </a:solidFill>
              </a:rPr>
              <a:t>Λεμφαγγεία</a:t>
            </a:r>
            <a:r>
              <a:rPr lang="en-US" sz="2200" dirty="0" smtClean="0">
                <a:solidFill>
                  <a:schemeClr val="tx2">
                    <a:lumMod val="75000"/>
                  </a:schemeClr>
                </a:solidFill>
              </a:rPr>
              <a:t> </a:t>
            </a:r>
            <a:r>
              <a:rPr lang="el-GR" sz="2200" dirty="0" smtClean="0">
                <a:solidFill>
                  <a:schemeClr val="tx2">
                    <a:lumMod val="75000"/>
                  </a:schemeClr>
                </a:solidFill>
              </a:rPr>
              <a:t>(και συνοδά όργανα)</a:t>
            </a:r>
          </a:p>
        </p:txBody>
      </p:sp>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Rectangle 9"/>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5" name="Straight Connector 14"/>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7" name="Picture 16"/>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1225252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0" name="TextBox 9"/>
          <p:cNvSpPr txBox="1"/>
          <p:nvPr/>
        </p:nvSpPr>
        <p:spPr>
          <a:xfrm>
            <a:off x="5380192" y="1130304"/>
            <a:ext cx="3763808" cy="307777"/>
          </a:xfrm>
          <a:prstGeom prst="rect">
            <a:avLst/>
          </a:prstGeom>
          <a:noFill/>
        </p:spPr>
        <p:txBody>
          <a:bodyPr wrap="none" rtlCol="0">
            <a:spAutoFit/>
          </a:bodyPr>
          <a:lstStyle/>
          <a:p>
            <a:r>
              <a:rPr lang="en-US" sz="1400" i="1" dirty="0" smtClean="0"/>
              <a:t>Ganong WF. Review of Medical Physiology, 1997</a:t>
            </a:r>
            <a:endParaRPr lang="en-US" sz="1400" i="1" dirty="0"/>
          </a:p>
        </p:txBody>
      </p:sp>
      <p:pic>
        <p:nvPicPr>
          <p:cNvPr id="12"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466" y="1902482"/>
            <a:ext cx="4309780" cy="4345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9082" y="6314683"/>
            <a:ext cx="8153399" cy="369332"/>
          </a:xfrm>
          <a:prstGeom prst="rect">
            <a:avLst/>
          </a:prstGeom>
        </p:spPr>
        <p:txBody>
          <a:bodyPr wrap="square">
            <a:spAutoFit/>
          </a:bodyPr>
          <a:lstStyle/>
          <a:p>
            <a:r>
              <a:rPr lang="el-GR" dirty="0" smtClean="0">
                <a:cs typeface="Helvetica" charset="0"/>
              </a:rPr>
              <a:t>Σχηματικό διάγραμμα της κυκλοφορίας του αίματος</a:t>
            </a:r>
          </a:p>
        </p:txBody>
      </p:sp>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6" name="TextBox 15"/>
          <p:cNvSpPr txBox="1"/>
          <p:nvPr/>
        </p:nvSpPr>
        <p:spPr>
          <a:xfrm>
            <a:off x="241466" y="1356153"/>
            <a:ext cx="8467360" cy="461665"/>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a:t>
            </a:r>
            <a:endParaRPr lang="el-GR" sz="2200" dirty="0" smtClean="0">
              <a:solidFill>
                <a:schemeClr val="tx2">
                  <a:lumMod val="75000"/>
                </a:schemeClr>
              </a:solidFill>
            </a:endParaRPr>
          </a:p>
        </p:txBody>
      </p:sp>
      <p:sp>
        <p:nvSpPr>
          <p:cNvPr id="17" name="Rectangle 1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9" name="Picture 18"/>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08584880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0" name="TextBox 9"/>
          <p:cNvSpPr txBox="1"/>
          <p:nvPr/>
        </p:nvSpPr>
        <p:spPr>
          <a:xfrm>
            <a:off x="5472785" y="1147809"/>
            <a:ext cx="3801329" cy="307777"/>
          </a:xfrm>
          <a:prstGeom prst="rect">
            <a:avLst/>
          </a:prstGeom>
          <a:noFill/>
        </p:spPr>
        <p:txBody>
          <a:bodyPr wrap="none" rtlCol="0">
            <a:spAutoFit/>
          </a:bodyPr>
          <a:lstStyle/>
          <a:p>
            <a:r>
              <a:rPr lang="en-US" sz="1400" i="1" dirty="0" smtClean="0"/>
              <a:t>Ganong WF. Review o</a:t>
            </a:r>
            <a:r>
              <a:rPr lang="en-US" sz="1400" i="1" dirty="0"/>
              <a:t>f</a:t>
            </a:r>
            <a:r>
              <a:rPr lang="en-US" sz="1400" i="1" dirty="0" smtClean="0"/>
              <a:t> Medical Physiology, 2005</a:t>
            </a:r>
            <a:endParaRPr lang="en-US" sz="1400" i="1" dirty="0"/>
          </a:p>
        </p:txBody>
      </p:sp>
      <p:pic>
        <p:nvPicPr>
          <p:cNvPr id="9"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3701" y="2057399"/>
            <a:ext cx="6576184" cy="3592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txBox="1">
            <a:spLocks/>
          </p:cNvSpPr>
          <p:nvPr/>
        </p:nvSpPr>
        <p:spPr bwMode="auto">
          <a:xfrm>
            <a:off x="1849968" y="5880100"/>
            <a:ext cx="3213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0" bIns="635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en-US" sz="1200" dirty="0">
                <a:solidFill>
                  <a:srgbClr val="17375E"/>
                </a:solidFill>
                <a:cs typeface="Helvetica" charset="0"/>
              </a:rPr>
              <a:t> </a:t>
            </a:r>
            <a:r>
              <a:rPr lang="el-GR" sz="1200" dirty="0" smtClean="0">
                <a:solidFill>
                  <a:srgbClr val="17375E"/>
                </a:solidFill>
                <a:cs typeface="Helvetica" charset="0"/>
              </a:rPr>
              <a:t>Διατομή αρτηρίας μικρού μεγέθους</a:t>
            </a:r>
            <a:endParaRPr lang="en-US" sz="1200" dirty="0">
              <a:solidFill>
                <a:srgbClr val="17375E"/>
              </a:solidFill>
              <a:cs typeface="Helvetica" charset="0"/>
            </a:endParaRPr>
          </a:p>
        </p:txBody>
      </p:sp>
      <p:sp>
        <p:nvSpPr>
          <p:cNvPr id="2" name="TextBox 1"/>
          <p:cNvSpPr txBox="1"/>
          <p:nvPr/>
        </p:nvSpPr>
        <p:spPr>
          <a:xfrm>
            <a:off x="6689461" y="2795602"/>
            <a:ext cx="1749197" cy="400110"/>
          </a:xfrm>
          <a:prstGeom prst="rect">
            <a:avLst/>
          </a:prstGeom>
          <a:noFill/>
          <a:ln w="25400">
            <a:noFill/>
          </a:ln>
        </p:spPr>
        <p:txBody>
          <a:bodyPr wrap="none" rtlCol="0">
            <a:spAutoFit/>
          </a:bodyPr>
          <a:lstStyle/>
          <a:p>
            <a:pPr algn="ctr"/>
            <a:r>
              <a:rPr lang="el-GR" sz="2000" b="1" dirty="0" smtClean="0">
                <a:solidFill>
                  <a:srgbClr val="17375E"/>
                </a:solidFill>
              </a:rPr>
              <a:t> - έξω χιτώνας</a:t>
            </a:r>
            <a:endParaRPr lang="en-US" sz="2000" b="1" dirty="0" smtClean="0">
              <a:solidFill>
                <a:srgbClr val="17375E"/>
              </a:solidFill>
            </a:endParaRPr>
          </a:p>
        </p:txBody>
      </p:sp>
      <p:sp>
        <p:nvSpPr>
          <p:cNvPr id="14" name="TextBox 13"/>
          <p:cNvSpPr txBox="1"/>
          <p:nvPr/>
        </p:nvSpPr>
        <p:spPr>
          <a:xfrm>
            <a:off x="6302122" y="4285736"/>
            <a:ext cx="1787669" cy="400110"/>
          </a:xfrm>
          <a:prstGeom prst="rect">
            <a:avLst/>
          </a:prstGeom>
          <a:noFill/>
          <a:ln w="25400">
            <a:noFill/>
          </a:ln>
        </p:spPr>
        <p:txBody>
          <a:bodyPr wrap="none" rtlCol="0">
            <a:spAutoFit/>
          </a:bodyPr>
          <a:lstStyle/>
          <a:p>
            <a:pPr algn="ctr"/>
            <a:r>
              <a:rPr lang="el-GR" sz="2000" b="1" dirty="0" smtClean="0">
                <a:solidFill>
                  <a:srgbClr val="17375E"/>
                </a:solidFill>
              </a:rPr>
              <a:t> - έσω χιτώνας</a:t>
            </a:r>
            <a:endParaRPr lang="en-US" sz="2000" b="1" dirty="0" smtClean="0">
              <a:solidFill>
                <a:srgbClr val="17375E"/>
              </a:solidFill>
            </a:endParaRPr>
          </a:p>
        </p:txBody>
      </p:sp>
      <p:sp>
        <p:nvSpPr>
          <p:cNvPr id="15" name="TextBox 14"/>
          <p:cNvSpPr txBox="1"/>
          <p:nvPr/>
        </p:nvSpPr>
        <p:spPr>
          <a:xfrm>
            <a:off x="6255415" y="3574536"/>
            <a:ext cx="2930936" cy="400110"/>
          </a:xfrm>
          <a:prstGeom prst="rect">
            <a:avLst/>
          </a:prstGeom>
          <a:noFill/>
          <a:ln w="25400">
            <a:noFill/>
          </a:ln>
        </p:spPr>
        <p:txBody>
          <a:bodyPr wrap="none" rtlCol="0">
            <a:spAutoFit/>
          </a:bodyPr>
          <a:lstStyle/>
          <a:p>
            <a:pPr algn="ctr"/>
            <a:r>
              <a:rPr lang="el-GR" sz="2000" b="1" dirty="0" smtClean="0">
                <a:solidFill>
                  <a:srgbClr val="17375E"/>
                </a:solidFill>
              </a:rPr>
              <a:t> - μέσος (μυϊκός) χιτώνας</a:t>
            </a:r>
            <a:endParaRPr lang="en-US" sz="2000" b="1" dirty="0" smtClean="0">
              <a:solidFill>
                <a:srgbClr val="17375E"/>
              </a:solidFill>
            </a:endParaRPr>
          </a:p>
        </p:txBody>
      </p:sp>
      <p:sp>
        <p:nvSpPr>
          <p:cNvPr id="17" name="TextBox 1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8" name="TextBox 17"/>
          <p:cNvSpPr txBox="1"/>
          <p:nvPr/>
        </p:nvSpPr>
        <p:spPr>
          <a:xfrm>
            <a:off x="5538649" y="2321481"/>
            <a:ext cx="2730059" cy="400110"/>
          </a:xfrm>
          <a:prstGeom prst="rect">
            <a:avLst/>
          </a:prstGeom>
          <a:noFill/>
          <a:ln w="25400">
            <a:noFill/>
          </a:ln>
        </p:spPr>
        <p:txBody>
          <a:bodyPr wrap="none" rtlCol="0">
            <a:spAutoFit/>
          </a:bodyPr>
          <a:lstStyle/>
          <a:p>
            <a:pPr algn="ctr"/>
            <a:r>
              <a:rPr lang="el-GR" sz="2000" b="1" dirty="0" smtClean="0">
                <a:solidFill>
                  <a:srgbClr val="17375E"/>
                </a:solidFill>
              </a:rPr>
              <a:t>- έσω ελαστικός υμένας</a:t>
            </a:r>
            <a:endParaRPr lang="en-US" sz="2000" b="1" dirty="0" smtClean="0">
              <a:solidFill>
                <a:srgbClr val="17375E"/>
              </a:solidFill>
            </a:endParaRPr>
          </a:p>
        </p:txBody>
      </p:sp>
      <p:sp>
        <p:nvSpPr>
          <p:cNvPr id="19" name="TextBox 18"/>
          <p:cNvSpPr txBox="1"/>
          <p:nvPr/>
        </p:nvSpPr>
        <p:spPr>
          <a:xfrm>
            <a:off x="5592931" y="5331358"/>
            <a:ext cx="2689233" cy="400110"/>
          </a:xfrm>
          <a:prstGeom prst="rect">
            <a:avLst/>
          </a:prstGeom>
          <a:noFill/>
          <a:ln w="25400">
            <a:noFill/>
          </a:ln>
        </p:spPr>
        <p:txBody>
          <a:bodyPr wrap="none" rtlCol="0">
            <a:spAutoFit/>
          </a:bodyPr>
          <a:lstStyle/>
          <a:p>
            <a:pPr algn="ctr"/>
            <a:r>
              <a:rPr lang="el-GR" sz="2000" b="1" dirty="0" smtClean="0">
                <a:solidFill>
                  <a:srgbClr val="17375E"/>
                </a:solidFill>
              </a:rPr>
              <a:t>- έξω ελαστικός υμένας</a:t>
            </a:r>
            <a:endParaRPr lang="en-US" sz="2000" b="1" dirty="0" smtClean="0">
              <a:solidFill>
                <a:srgbClr val="17375E"/>
              </a:solidFill>
            </a:endParaRPr>
          </a:p>
        </p:txBody>
      </p:sp>
      <p:sp>
        <p:nvSpPr>
          <p:cNvPr id="20" name="TextBox 19"/>
          <p:cNvSpPr txBox="1"/>
          <p:nvPr/>
        </p:nvSpPr>
        <p:spPr>
          <a:xfrm>
            <a:off x="241466" y="1271488"/>
            <a:ext cx="8467360" cy="461665"/>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 </a:t>
            </a:r>
            <a:r>
              <a:rPr lang="el-GR" sz="2000" dirty="0" smtClean="0">
                <a:solidFill>
                  <a:schemeClr val="tx2">
                    <a:lumMod val="75000"/>
                  </a:schemeClr>
                </a:solidFill>
              </a:rPr>
              <a:t>δομικά χαρακτηριστικά</a:t>
            </a:r>
          </a:p>
        </p:txBody>
      </p:sp>
      <p:sp>
        <p:nvSpPr>
          <p:cNvPr id="21" name="Rectangle 20"/>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23" name="Straight Connector 22"/>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4" name="Picture 23"/>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5" name="TextBox 24"/>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6" name="TextBox 25"/>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6016682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9" name="TextBox 8"/>
          <p:cNvSpPr txBox="1"/>
          <p:nvPr/>
        </p:nvSpPr>
        <p:spPr>
          <a:xfrm>
            <a:off x="6787115" y="1147809"/>
            <a:ext cx="2356885" cy="307777"/>
          </a:xfrm>
          <a:prstGeom prst="rect">
            <a:avLst/>
          </a:prstGeom>
          <a:noFill/>
        </p:spPr>
        <p:txBody>
          <a:bodyPr wrap="none" rtlCol="0">
            <a:spAutoFit/>
          </a:bodyPr>
          <a:lstStyle/>
          <a:p>
            <a:r>
              <a:rPr lang="en-US" sz="1400" i="1" dirty="0" smtClean="0"/>
              <a:t>Burton AC. </a:t>
            </a:r>
            <a:r>
              <a:rPr lang="en-US" sz="1400" i="1" dirty="0" err="1" smtClean="0"/>
              <a:t>Physiol</a:t>
            </a:r>
            <a:r>
              <a:rPr lang="en-US" sz="1400" i="1" dirty="0" smtClean="0"/>
              <a:t> Rev., 1954</a:t>
            </a:r>
            <a:endParaRPr lang="en-US" sz="1400" i="1" dirty="0"/>
          </a:p>
        </p:txBody>
      </p:sp>
      <p:pic>
        <p:nvPicPr>
          <p:cNvPr id="12"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13" y="1638300"/>
            <a:ext cx="8823162" cy="440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7" name="Text Placeholder 2"/>
          <p:cNvSpPr txBox="1">
            <a:spLocks/>
          </p:cNvSpPr>
          <p:nvPr/>
        </p:nvSpPr>
        <p:spPr bwMode="auto">
          <a:xfrm>
            <a:off x="0" y="6195424"/>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0" bIns="635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20000"/>
              </a:spcBef>
            </a:pPr>
            <a:r>
              <a:rPr lang="el-GR" sz="1200" dirty="0" smtClean="0">
                <a:solidFill>
                  <a:schemeClr val="tx2">
                    <a:lumMod val="75000"/>
                  </a:schemeClr>
                </a:solidFill>
                <a:cs typeface="Helvetica" charset="0"/>
              </a:rPr>
              <a:t>Χαρακτηριστικά των αγγείων της συστηματικής κυκλοφορίας</a:t>
            </a:r>
            <a:r>
              <a:rPr lang="en-US" sz="1200" dirty="0" smtClean="0">
                <a:solidFill>
                  <a:schemeClr val="tx2">
                    <a:lumMod val="75000"/>
                  </a:schemeClr>
                </a:solidFill>
                <a:cs typeface="Helvetica" charset="0"/>
              </a:rPr>
              <a:t>. </a:t>
            </a:r>
            <a:r>
              <a:rPr lang="el-GR" sz="1200" dirty="0" smtClean="0">
                <a:solidFill>
                  <a:schemeClr val="tx2">
                    <a:lumMod val="75000"/>
                  </a:schemeClr>
                </a:solidFill>
                <a:cs typeface="Helvetica" charset="0"/>
              </a:rPr>
              <a:t>Οι επιφάνειες διατομής των αγγείων δεν απεικονίζονται σε κλίμακα, λόγω της τεράστιας διακύμανσης του εύρους τους από την αορτή και τις κοίλες φλέβες στα τριχοειδή αγγεία.</a:t>
            </a:r>
            <a:r>
              <a:rPr lang="en-US" sz="1200" dirty="0">
                <a:solidFill>
                  <a:schemeClr val="tx2">
                    <a:lumMod val="75000"/>
                  </a:schemeClr>
                </a:solidFill>
                <a:cs typeface="Helvetica" charset="0"/>
              </a:rPr>
              <a:t>
 </a:t>
            </a:r>
          </a:p>
        </p:txBody>
      </p:sp>
      <p:sp>
        <p:nvSpPr>
          <p:cNvPr id="18" name="TextBox 17"/>
          <p:cNvSpPr txBox="1"/>
          <p:nvPr/>
        </p:nvSpPr>
        <p:spPr>
          <a:xfrm>
            <a:off x="241466" y="1034426"/>
            <a:ext cx="8467360" cy="461665"/>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 </a:t>
            </a:r>
            <a:r>
              <a:rPr lang="el-GR" sz="2000" dirty="0" smtClean="0">
                <a:solidFill>
                  <a:schemeClr val="tx2">
                    <a:lumMod val="75000"/>
                  </a:schemeClr>
                </a:solidFill>
              </a:rPr>
              <a:t>δομικά χαρακτηριστικά</a:t>
            </a:r>
          </a:p>
        </p:txBody>
      </p:sp>
      <p:sp>
        <p:nvSpPr>
          <p:cNvPr id="2" name="Rectangle 1"/>
          <p:cNvSpPr/>
          <p:nvPr/>
        </p:nvSpPr>
        <p:spPr>
          <a:xfrm>
            <a:off x="419100" y="3416300"/>
            <a:ext cx="8289726" cy="292100"/>
          </a:xfrm>
          <a:prstGeom prst="rect">
            <a:avLst/>
          </a:prstGeom>
          <a:noFill/>
          <a:ln w="5080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9" name="Straight Connector 18"/>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0" name="Picture 19"/>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1" name="TextBox 20"/>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2" name="TextBox 21"/>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8574903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9" name="TextBox 8"/>
          <p:cNvSpPr txBox="1"/>
          <p:nvPr/>
        </p:nvSpPr>
        <p:spPr>
          <a:xfrm>
            <a:off x="6787115" y="1147809"/>
            <a:ext cx="2356885" cy="307777"/>
          </a:xfrm>
          <a:prstGeom prst="rect">
            <a:avLst/>
          </a:prstGeom>
          <a:noFill/>
        </p:spPr>
        <p:txBody>
          <a:bodyPr wrap="none" rtlCol="0">
            <a:spAutoFit/>
          </a:bodyPr>
          <a:lstStyle/>
          <a:p>
            <a:r>
              <a:rPr lang="en-US" sz="1400" i="1" dirty="0" smtClean="0"/>
              <a:t>Burton AC. </a:t>
            </a:r>
            <a:r>
              <a:rPr lang="en-US" sz="1400" i="1" dirty="0" err="1" smtClean="0"/>
              <a:t>Physiol</a:t>
            </a:r>
            <a:r>
              <a:rPr lang="en-US" sz="1400" i="1" dirty="0" smtClean="0"/>
              <a:t> Rev., 1954</a:t>
            </a:r>
            <a:endParaRPr lang="en-US" sz="1400" i="1" dirty="0"/>
          </a:p>
        </p:txBody>
      </p:sp>
      <p:sp>
        <p:nvSpPr>
          <p:cNvPr id="14" name="Text Placeholder 2"/>
          <p:cNvSpPr txBox="1">
            <a:spLocks/>
          </p:cNvSpPr>
          <p:nvPr/>
        </p:nvSpPr>
        <p:spPr bwMode="auto">
          <a:xfrm>
            <a:off x="0" y="6195424"/>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0" bIns="635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20000"/>
              </a:spcBef>
            </a:pPr>
            <a:r>
              <a:rPr lang="el-GR" sz="1200" dirty="0" smtClean="0">
                <a:solidFill>
                  <a:schemeClr val="tx2">
                    <a:lumMod val="75000"/>
                  </a:schemeClr>
                </a:solidFill>
                <a:cs typeface="Helvetica" charset="0"/>
              </a:rPr>
              <a:t>Χαρακτηριστικά των αγγείων της συστηματικής κυκλοφορίας</a:t>
            </a:r>
            <a:r>
              <a:rPr lang="en-US" sz="1200" dirty="0" smtClean="0">
                <a:solidFill>
                  <a:schemeClr val="tx2">
                    <a:lumMod val="75000"/>
                  </a:schemeClr>
                </a:solidFill>
                <a:cs typeface="Helvetica" charset="0"/>
              </a:rPr>
              <a:t>. </a:t>
            </a:r>
            <a:r>
              <a:rPr lang="el-GR" sz="1200" dirty="0" smtClean="0">
                <a:solidFill>
                  <a:schemeClr val="tx2">
                    <a:lumMod val="75000"/>
                  </a:schemeClr>
                </a:solidFill>
                <a:cs typeface="Helvetica" charset="0"/>
              </a:rPr>
              <a:t>Οι επιφάνειες διατομής των αγγείων δεν απεικονόζονται σε κλίμακα, λόγω της τεράστιας διακύμανσης του εύρους τους από την αορτή και τις κοίλες φλέβες στα τριχοειδή αγγεία.</a:t>
            </a:r>
            <a:r>
              <a:rPr lang="en-US" sz="1200" dirty="0">
                <a:solidFill>
                  <a:schemeClr val="tx2">
                    <a:lumMod val="75000"/>
                  </a:schemeClr>
                </a:solidFill>
                <a:cs typeface="Helvetica" charset="0"/>
              </a:rPr>
              <a:t>
 </a:t>
            </a:r>
          </a:p>
        </p:txBody>
      </p:sp>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pic>
        <p:nvPicPr>
          <p:cNvPr id="17"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13" y="1638300"/>
            <a:ext cx="8823162" cy="440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1524000" y="1455586"/>
            <a:ext cx="2370667" cy="42509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044267" y="1455586"/>
            <a:ext cx="2113515" cy="42509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3505200" y="1587501"/>
            <a:ext cx="3725333" cy="4068233"/>
          </a:xfrm>
          <a:prstGeom prst="rect">
            <a:avLst/>
          </a:prstGeom>
          <a:noFill/>
          <a:ln w="6350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9612" y="5903324"/>
            <a:ext cx="9084868" cy="7129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953735"/>
              </a:solidFill>
            </a:endParaRPr>
          </a:p>
        </p:txBody>
      </p:sp>
      <p:sp>
        <p:nvSpPr>
          <p:cNvPr id="18" name="TextBox 17"/>
          <p:cNvSpPr txBox="1"/>
          <p:nvPr/>
        </p:nvSpPr>
        <p:spPr>
          <a:xfrm>
            <a:off x="241466" y="1034426"/>
            <a:ext cx="8467360" cy="769441"/>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 </a:t>
            </a:r>
            <a:r>
              <a:rPr lang="el-GR" sz="2000" dirty="0" smtClean="0">
                <a:solidFill>
                  <a:schemeClr val="tx2">
                    <a:lumMod val="75000"/>
                  </a:schemeClr>
                </a:solidFill>
              </a:rPr>
              <a:t>δομικά χαρακτηριστικά</a:t>
            </a:r>
          </a:p>
          <a:p>
            <a:r>
              <a:rPr lang="el-GR" sz="2000" dirty="0" smtClean="0">
                <a:solidFill>
                  <a:schemeClr val="tx2">
                    <a:lumMod val="75000"/>
                  </a:schemeClr>
                </a:solidFill>
              </a:rPr>
              <a:t> / μικροκυκλοφορία</a:t>
            </a:r>
          </a:p>
        </p:txBody>
      </p:sp>
      <p:sp>
        <p:nvSpPr>
          <p:cNvPr id="22" name="Rectangle 21"/>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24" name="Straight Connector 23"/>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5" name="Picture 24"/>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6" name="TextBox 25"/>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7" name="TextBox 26"/>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6149221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9" name="TextBox 8"/>
          <p:cNvSpPr txBox="1"/>
          <p:nvPr/>
        </p:nvSpPr>
        <p:spPr>
          <a:xfrm>
            <a:off x="6787115" y="1147809"/>
            <a:ext cx="2356885" cy="307777"/>
          </a:xfrm>
          <a:prstGeom prst="rect">
            <a:avLst/>
          </a:prstGeom>
          <a:noFill/>
        </p:spPr>
        <p:txBody>
          <a:bodyPr wrap="none" rtlCol="0">
            <a:spAutoFit/>
          </a:bodyPr>
          <a:lstStyle/>
          <a:p>
            <a:r>
              <a:rPr lang="en-US" sz="1400" i="1" dirty="0" smtClean="0"/>
              <a:t>Burton AC. </a:t>
            </a:r>
            <a:r>
              <a:rPr lang="en-US" sz="1400" i="1" dirty="0" err="1" smtClean="0"/>
              <a:t>Physiol</a:t>
            </a:r>
            <a:r>
              <a:rPr lang="en-US" sz="1400" i="1" dirty="0" smtClean="0"/>
              <a:t> Rev., 1954</a:t>
            </a:r>
            <a:endParaRPr lang="en-US" sz="1400" i="1" dirty="0"/>
          </a:p>
        </p:txBody>
      </p:sp>
      <p:pic>
        <p:nvPicPr>
          <p:cNvPr id="12"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13" y="1638300"/>
            <a:ext cx="8823162" cy="440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7" name="Text Placeholder 2"/>
          <p:cNvSpPr txBox="1">
            <a:spLocks/>
          </p:cNvSpPr>
          <p:nvPr/>
        </p:nvSpPr>
        <p:spPr bwMode="auto">
          <a:xfrm>
            <a:off x="0" y="6195424"/>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0" bIns="635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20000"/>
              </a:spcBef>
            </a:pPr>
            <a:r>
              <a:rPr lang="el-GR" sz="1200" dirty="0" smtClean="0">
                <a:solidFill>
                  <a:schemeClr val="tx2">
                    <a:lumMod val="75000"/>
                  </a:schemeClr>
                </a:solidFill>
                <a:cs typeface="Helvetica" charset="0"/>
              </a:rPr>
              <a:t>Χαρακτηριστικά των αγγείων της συστηματικής κυκλοφορίας</a:t>
            </a:r>
            <a:r>
              <a:rPr lang="en-US" sz="1200" dirty="0" smtClean="0">
                <a:solidFill>
                  <a:schemeClr val="tx2">
                    <a:lumMod val="75000"/>
                  </a:schemeClr>
                </a:solidFill>
                <a:cs typeface="Helvetica" charset="0"/>
              </a:rPr>
              <a:t>. </a:t>
            </a:r>
            <a:r>
              <a:rPr lang="el-GR" sz="1200" dirty="0" smtClean="0">
                <a:solidFill>
                  <a:schemeClr val="tx2">
                    <a:lumMod val="75000"/>
                  </a:schemeClr>
                </a:solidFill>
                <a:cs typeface="Helvetica" charset="0"/>
              </a:rPr>
              <a:t>Οι επιφάνειες διατομής των αγγείων δεν απεικονόζονται σε κλίμακα, λόγω της τεράστιας διακύμανσης του εύρους τους από την αορτή και τις κοίλες φλέβες στα τριχοειδή αγγεία.</a:t>
            </a:r>
            <a:r>
              <a:rPr lang="en-US" sz="1200" dirty="0">
                <a:solidFill>
                  <a:schemeClr val="tx2">
                    <a:lumMod val="75000"/>
                  </a:schemeClr>
                </a:solidFill>
                <a:cs typeface="Helvetica" charset="0"/>
              </a:rPr>
              <a:t>
 </a:t>
            </a:r>
          </a:p>
        </p:txBody>
      </p:sp>
      <p:sp>
        <p:nvSpPr>
          <p:cNvPr id="14" name="Rectangle 13"/>
          <p:cNvSpPr/>
          <p:nvPr/>
        </p:nvSpPr>
        <p:spPr>
          <a:xfrm>
            <a:off x="3962352" y="1455586"/>
            <a:ext cx="3064981" cy="42509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9612" y="5903324"/>
            <a:ext cx="9084868" cy="7129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953735"/>
              </a:solidFill>
            </a:endParaRPr>
          </a:p>
        </p:txBody>
      </p:sp>
      <p:sp>
        <p:nvSpPr>
          <p:cNvPr id="20" name="Rectangle 19"/>
          <p:cNvSpPr/>
          <p:nvPr/>
        </p:nvSpPr>
        <p:spPr>
          <a:xfrm>
            <a:off x="1507067" y="1570568"/>
            <a:ext cx="2573867" cy="4068233"/>
          </a:xfrm>
          <a:prstGeom prst="rect">
            <a:avLst/>
          </a:prstGeom>
          <a:noFill/>
          <a:ln w="6350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553199" y="1587501"/>
            <a:ext cx="2573867" cy="4068233"/>
          </a:xfrm>
          <a:prstGeom prst="rect">
            <a:avLst/>
          </a:prstGeom>
          <a:noFill/>
          <a:ln w="6350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41466" y="1034426"/>
            <a:ext cx="8467360" cy="769441"/>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 </a:t>
            </a:r>
            <a:r>
              <a:rPr lang="el-GR" sz="2000" dirty="0" smtClean="0">
                <a:solidFill>
                  <a:schemeClr val="tx2">
                    <a:lumMod val="75000"/>
                  </a:schemeClr>
                </a:solidFill>
              </a:rPr>
              <a:t>δομικά χαρακτηριστικά</a:t>
            </a:r>
          </a:p>
          <a:p>
            <a:r>
              <a:rPr lang="el-GR" sz="2000" dirty="0" smtClean="0">
                <a:solidFill>
                  <a:schemeClr val="tx2">
                    <a:lumMod val="75000"/>
                  </a:schemeClr>
                </a:solidFill>
              </a:rPr>
              <a:t>                                                                   /μακροκυκλοφορία</a:t>
            </a:r>
          </a:p>
        </p:txBody>
      </p:sp>
      <p:sp>
        <p:nvSpPr>
          <p:cNvPr id="22" name="Rectangle 21"/>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24" name="Straight Connector 23"/>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5" name="Picture 24"/>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6" name="TextBox 25"/>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7" name="TextBox 26"/>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7937598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4" name="TextBox 13"/>
          <p:cNvSpPr txBox="1"/>
          <p:nvPr/>
        </p:nvSpPr>
        <p:spPr>
          <a:xfrm>
            <a:off x="241466" y="1356153"/>
            <a:ext cx="8467360" cy="1200328"/>
          </a:xfrm>
          <a:prstGeom prst="rect">
            <a:avLst/>
          </a:prstGeom>
          <a:noFill/>
        </p:spPr>
        <p:txBody>
          <a:bodyPr wrap="square" rtlCol="0">
            <a:spAutoFit/>
          </a:bodyPr>
          <a:lstStyle/>
          <a:p>
            <a:r>
              <a:rPr lang="el-GR" sz="2400" dirty="0">
                <a:solidFill>
                  <a:schemeClr val="tx2">
                    <a:lumMod val="75000"/>
                  </a:schemeClr>
                </a:solidFill>
              </a:rPr>
              <a:t>Η φυσιολογική λειτουργία </a:t>
            </a:r>
            <a:r>
              <a:rPr lang="el-GR" sz="2400" dirty="0" smtClean="0">
                <a:solidFill>
                  <a:schemeClr val="tx2">
                    <a:lumMod val="75000"/>
                  </a:schemeClr>
                </a:solidFill>
              </a:rPr>
              <a:t>του αγγειακού </a:t>
            </a:r>
            <a:r>
              <a:rPr lang="el-GR" sz="2400" dirty="0">
                <a:solidFill>
                  <a:schemeClr val="tx2">
                    <a:lumMod val="75000"/>
                  </a:schemeClr>
                </a:solidFill>
              </a:rPr>
              <a:t>συστήματος έχει ως κεντρικό </a:t>
            </a:r>
            <a:r>
              <a:rPr lang="el-GR" sz="2400" dirty="0" smtClean="0">
                <a:solidFill>
                  <a:schemeClr val="tx2">
                    <a:lumMod val="75000"/>
                  </a:schemeClr>
                </a:solidFill>
              </a:rPr>
              <a:t>στόχο: </a:t>
            </a:r>
            <a:r>
              <a:rPr lang="el-GR" sz="2400" dirty="0" smtClean="0">
                <a:solidFill>
                  <a:srgbClr val="800000"/>
                </a:solidFill>
              </a:rPr>
              <a:t>την</a:t>
            </a:r>
            <a:r>
              <a:rPr lang="el-GR" sz="2400" dirty="0" smtClean="0">
                <a:solidFill>
                  <a:schemeClr val="tx2">
                    <a:lumMod val="75000"/>
                  </a:schemeClr>
                </a:solidFill>
              </a:rPr>
              <a:t> </a:t>
            </a:r>
            <a:r>
              <a:rPr lang="el-GR" sz="2400" dirty="0" smtClean="0">
                <a:solidFill>
                  <a:srgbClr val="800000"/>
                </a:solidFill>
              </a:rPr>
              <a:t>ομοιόσταση του οργανισμού</a:t>
            </a:r>
          </a:p>
          <a:p>
            <a:r>
              <a:rPr lang="el-GR" sz="2400" dirty="0" smtClean="0">
                <a:solidFill>
                  <a:schemeClr val="tx2">
                    <a:lumMod val="75000"/>
                  </a:schemeClr>
                </a:solidFill>
              </a:rPr>
              <a:t> </a:t>
            </a:r>
            <a:endParaRPr lang="el-GR" sz="2200" dirty="0" smtClean="0">
              <a:solidFill>
                <a:schemeClr val="tx2">
                  <a:lumMod val="75000"/>
                </a:schemeClr>
              </a:solidFill>
            </a:endParaRPr>
          </a:p>
        </p:txBody>
      </p:sp>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2" name="Rectangle 11"/>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7" name="Picture 16"/>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85140598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4" name="TextBox 13"/>
          <p:cNvSpPr txBox="1"/>
          <p:nvPr/>
        </p:nvSpPr>
        <p:spPr>
          <a:xfrm>
            <a:off x="241466" y="1356153"/>
            <a:ext cx="8467360" cy="5539978"/>
          </a:xfrm>
          <a:prstGeom prst="rect">
            <a:avLst/>
          </a:prstGeom>
          <a:noFill/>
        </p:spPr>
        <p:txBody>
          <a:bodyPr wrap="square" rtlCol="0">
            <a:spAutoFit/>
          </a:bodyPr>
          <a:lstStyle/>
          <a:p>
            <a:r>
              <a:rPr lang="el-GR" sz="2400" dirty="0">
                <a:solidFill>
                  <a:schemeClr val="tx2">
                    <a:lumMod val="75000"/>
                  </a:schemeClr>
                </a:solidFill>
              </a:rPr>
              <a:t>Η φυσιολογική λειτουργία </a:t>
            </a:r>
            <a:r>
              <a:rPr lang="el-GR" sz="2400" dirty="0" smtClean="0">
                <a:solidFill>
                  <a:schemeClr val="tx2">
                    <a:lumMod val="75000"/>
                  </a:schemeClr>
                </a:solidFill>
              </a:rPr>
              <a:t>του αγγειακού </a:t>
            </a:r>
            <a:r>
              <a:rPr lang="el-GR" sz="2400" dirty="0">
                <a:solidFill>
                  <a:schemeClr val="tx2">
                    <a:lumMod val="75000"/>
                  </a:schemeClr>
                </a:solidFill>
              </a:rPr>
              <a:t>συστήματος έχει ως κεντρικό </a:t>
            </a:r>
            <a:r>
              <a:rPr lang="el-GR" sz="2400" dirty="0" smtClean="0">
                <a:solidFill>
                  <a:schemeClr val="tx2">
                    <a:lumMod val="75000"/>
                  </a:schemeClr>
                </a:solidFill>
              </a:rPr>
              <a:t>στόχο: </a:t>
            </a:r>
            <a:r>
              <a:rPr lang="el-GR" sz="2400" dirty="0" smtClean="0">
                <a:solidFill>
                  <a:srgbClr val="800000"/>
                </a:solidFill>
              </a:rPr>
              <a:t>την</a:t>
            </a:r>
            <a:r>
              <a:rPr lang="el-GR" sz="2400" dirty="0" smtClean="0">
                <a:solidFill>
                  <a:schemeClr val="tx2">
                    <a:lumMod val="75000"/>
                  </a:schemeClr>
                </a:solidFill>
              </a:rPr>
              <a:t> </a:t>
            </a:r>
            <a:r>
              <a:rPr lang="el-GR" sz="2400" dirty="0" smtClean="0">
                <a:solidFill>
                  <a:srgbClr val="800000"/>
                </a:solidFill>
              </a:rPr>
              <a:t>ομοιόσταση του οργανισμού</a:t>
            </a:r>
          </a:p>
          <a:p>
            <a:r>
              <a:rPr lang="el-GR" sz="2400" dirty="0" smtClean="0">
                <a:solidFill>
                  <a:schemeClr val="tx2">
                    <a:lumMod val="75000"/>
                  </a:schemeClr>
                </a:solidFill>
              </a:rPr>
              <a:t> </a:t>
            </a:r>
          </a:p>
          <a:p>
            <a:pPr marL="342900" indent="-342900">
              <a:buFont typeface="Arial"/>
              <a:buChar char="•"/>
            </a:pPr>
            <a:r>
              <a:rPr lang="el-GR" sz="2000" dirty="0">
                <a:solidFill>
                  <a:schemeClr val="tx2">
                    <a:lumMod val="75000"/>
                  </a:schemeClr>
                </a:solidFill>
              </a:rPr>
              <a:t>Διατήρηση ενδοαγγειακής ροής, όγκου και πίεσης</a:t>
            </a:r>
          </a:p>
          <a:p>
            <a:pPr marL="800100" lvl="1" indent="-342900">
              <a:buFont typeface="Wingdings" charset="2"/>
              <a:buChar char="Ø"/>
            </a:pPr>
            <a:r>
              <a:rPr lang="el-GR" sz="2000" dirty="0" smtClean="0">
                <a:solidFill>
                  <a:schemeClr val="tx2">
                    <a:lumMod val="75000"/>
                  </a:schemeClr>
                </a:solidFill>
              </a:rPr>
              <a:t>Θρέψη ιστών μεταφορά «τροφικών ουσιών» </a:t>
            </a:r>
            <a:r>
              <a:rPr lang="el-GR" sz="2000" dirty="0">
                <a:solidFill>
                  <a:schemeClr val="tx2">
                    <a:lumMod val="75000"/>
                  </a:schemeClr>
                </a:solidFill>
              </a:rPr>
              <a:t>-</a:t>
            </a:r>
            <a:r>
              <a:rPr lang="el-GR" sz="2000" dirty="0" smtClean="0">
                <a:solidFill>
                  <a:schemeClr val="tx2">
                    <a:lumMod val="75000"/>
                  </a:schemeClr>
                </a:solidFill>
              </a:rPr>
              <a:t> αποβολή «μεταβολιτών»</a:t>
            </a:r>
          </a:p>
          <a:p>
            <a:pPr lvl="1"/>
            <a:r>
              <a:rPr lang="el-GR" sz="2000" dirty="0" smtClean="0">
                <a:solidFill>
                  <a:schemeClr val="tx2">
                    <a:lumMod val="75000"/>
                  </a:schemeClr>
                </a:solidFill>
              </a:rPr>
              <a:t>      </a:t>
            </a:r>
            <a:r>
              <a:rPr lang="el-GR" sz="1400" dirty="0" smtClean="0">
                <a:solidFill>
                  <a:srgbClr val="800000"/>
                </a:solidFill>
              </a:rPr>
              <a:t>(including kidney ultrafiltration)</a:t>
            </a:r>
          </a:p>
          <a:p>
            <a:pPr marL="800100" lvl="1" indent="-342900">
              <a:buFont typeface="Wingdings" charset="2"/>
              <a:buChar char="Ø"/>
            </a:pPr>
            <a:r>
              <a:rPr lang="el-GR" sz="2000" dirty="0" smtClean="0">
                <a:solidFill>
                  <a:schemeClr val="tx2">
                    <a:lumMod val="75000"/>
                  </a:schemeClr>
                </a:solidFill>
              </a:rPr>
              <a:t>Μεταφορά ορμονών </a:t>
            </a:r>
            <a:r>
              <a:rPr lang="el-GR" sz="1400" dirty="0" smtClean="0">
                <a:solidFill>
                  <a:srgbClr val="800000"/>
                </a:solidFill>
              </a:rPr>
              <a:t>(whole body intergration)</a:t>
            </a:r>
            <a:endParaRPr lang="el-GR" sz="2000" dirty="0">
              <a:solidFill>
                <a:schemeClr val="tx2">
                  <a:lumMod val="75000"/>
                </a:schemeClr>
              </a:solidFill>
            </a:endParaRPr>
          </a:p>
          <a:p>
            <a:pPr marL="342900" indent="-342900">
              <a:buFont typeface="Arial"/>
              <a:buChar char="•"/>
            </a:pPr>
            <a:r>
              <a:rPr lang="el-GR" sz="2000" dirty="0" smtClean="0">
                <a:solidFill>
                  <a:schemeClr val="tx2">
                    <a:lumMod val="75000"/>
                  </a:schemeClr>
                </a:solidFill>
              </a:rPr>
              <a:t>Θερμορύθμιση</a:t>
            </a:r>
          </a:p>
          <a:p>
            <a:pPr marL="342900" indent="-342900">
              <a:buFont typeface="Arial"/>
              <a:buChar char="•"/>
            </a:pPr>
            <a:endParaRPr lang="el-GR" sz="2000" dirty="0" smtClean="0">
              <a:solidFill>
                <a:schemeClr val="tx2">
                  <a:lumMod val="75000"/>
                </a:schemeClr>
              </a:solidFill>
            </a:endParaRPr>
          </a:p>
          <a:p>
            <a:pPr marL="342900" indent="-342900">
              <a:buFont typeface="Arial"/>
              <a:buChar char="•"/>
            </a:pPr>
            <a:r>
              <a:rPr lang="el-GR" sz="2000" dirty="0" smtClean="0">
                <a:solidFill>
                  <a:schemeClr val="tx2">
                    <a:lumMod val="75000"/>
                  </a:schemeClr>
                </a:solidFill>
              </a:rPr>
              <a:t>Συμμετοχή στην άμυνα του οργανισμού </a:t>
            </a:r>
          </a:p>
          <a:p>
            <a:r>
              <a:rPr lang="el-GR" sz="2000" dirty="0" smtClean="0">
                <a:solidFill>
                  <a:schemeClr val="tx2">
                    <a:lumMod val="75000"/>
                  </a:schemeClr>
                </a:solidFill>
              </a:rPr>
              <a:t>	(αιματο-εγκεφαλικός φραγμός, διαμεσολάβηση στην αλληλεπίδραση 	μεταξύ ξενιστή/τραύματος και της τοπικής/συστηματικής φλεγμονώδους/	ανοσοτροποποιητικής αντίδρασης)</a:t>
            </a:r>
          </a:p>
          <a:p>
            <a:endParaRPr lang="el-GR" sz="2000" dirty="0">
              <a:solidFill>
                <a:schemeClr val="tx2">
                  <a:lumMod val="75000"/>
                </a:schemeClr>
              </a:solidFill>
            </a:endParaRPr>
          </a:p>
          <a:p>
            <a:pPr marL="342900" indent="-342900">
              <a:buFont typeface="Arial"/>
              <a:buChar char="•"/>
            </a:pPr>
            <a:r>
              <a:rPr lang="el-GR" sz="2000" dirty="0" smtClean="0">
                <a:solidFill>
                  <a:schemeClr val="tx2">
                    <a:lumMod val="75000"/>
                  </a:schemeClr>
                </a:solidFill>
              </a:rPr>
              <a:t>Πήξη </a:t>
            </a:r>
            <a:r>
              <a:rPr lang="mr-IN" sz="2000" dirty="0" smtClean="0">
                <a:solidFill>
                  <a:schemeClr val="tx2">
                    <a:lumMod val="75000"/>
                  </a:schemeClr>
                </a:solidFill>
              </a:rPr>
              <a:t>–</a:t>
            </a:r>
            <a:r>
              <a:rPr lang="el-GR" sz="2000" dirty="0" smtClean="0">
                <a:solidFill>
                  <a:schemeClr val="tx2">
                    <a:lumMod val="75000"/>
                  </a:schemeClr>
                </a:solidFill>
              </a:rPr>
              <a:t> αιμόσταση</a:t>
            </a:r>
          </a:p>
          <a:p>
            <a:pPr marL="342900" indent="-342900">
              <a:buFont typeface="Arial"/>
              <a:buChar char="•"/>
            </a:pPr>
            <a:endParaRPr lang="el-GR" sz="2200" dirty="0" smtClean="0">
              <a:solidFill>
                <a:schemeClr val="tx2">
                  <a:lumMod val="75000"/>
                </a:schemeClr>
              </a:solidFill>
            </a:endParaRPr>
          </a:p>
          <a:p>
            <a:pPr marL="342900" indent="-342900">
              <a:buFont typeface="Arial"/>
              <a:buChar char="•"/>
            </a:pPr>
            <a:r>
              <a:rPr lang="el-GR" sz="2000" dirty="0" smtClean="0">
                <a:solidFill>
                  <a:schemeClr val="tx2">
                    <a:lumMod val="75000"/>
                  </a:schemeClr>
                </a:solidFill>
              </a:rPr>
              <a:t>Αναπαραγωγή </a:t>
            </a:r>
            <a:r>
              <a:rPr lang="el-GR" sz="1400" dirty="0" smtClean="0">
                <a:solidFill>
                  <a:srgbClr val="800000"/>
                </a:solidFill>
              </a:rPr>
              <a:t>(στυτική λειτουργία)</a:t>
            </a:r>
          </a:p>
        </p:txBody>
      </p:sp>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2" name="Rectangle 11"/>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7" name="Picture 16"/>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3258637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checkerboard(across)">
                                      <p:cBhvr>
                                        <p:cTn id="7" dur="500"/>
                                        <p:tgtEl>
                                          <p:spTgt spid="14">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4">
                                            <p:txEl>
                                              <p:pRg st="3" end="3"/>
                                            </p:txEl>
                                          </p:spTgt>
                                        </p:tgtEl>
                                        <p:attrNameLst>
                                          <p:attrName>style.visibility</p:attrName>
                                        </p:attrNameLst>
                                      </p:cBhvr>
                                      <p:to>
                                        <p:strVal val="visible"/>
                                      </p:to>
                                    </p:set>
                                    <p:animEffect transition="in" filter="checkerboard(across)">
                                      <p:cBhvr>
                                        <p:cTn id="10" dur="500"/>
                                        <p:tgtEl>
                                          <p:spTgt spid="14">
                                            <p:txEl>
                                              <p:pRg st="3" end="3"/>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14">
                                            <p:txEl>
                                              <p:pRg st="4" end="4"/>
                                            </p:txEl>
                                          </p:spTgt>
                                        </p:tgtEl>
                                        <p:attrNameLst>
                                          <p:attrName>style.visibility</p:attrName>
                                        </p:attrNameLst>
                                      </p:cBhvr>
                                      <p:to>
                                        <p:strVal val="visible"/>
                                      </p:to>
                                    </p:set>
                                    <p:animEffect transition="in" filter="checkerboard(across)">
                                      <p:cBhvr>
                                        <p:cTn id="13" dur="500"/>
                                        <p:tgtEl>
                                          <p:spTgt spid="14">
                                            <p:txEl>
                                              <p:pRg st="4" end="4"/>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14">
                                            <p:txEl>
                                              <p:pRg st="5" end="5"/>
                                            </p:txEl>
                                          </p:spTgt>
                                        </p:tgtEl>
                                        <p:attrNameLst>
                                          <p:attrName>style.visibility</p:attrName>
                                        </p:attrNameLst>
                                      </p:cBhvr>
                                      <p:to>
                                        <p:strVal val="visible"/>
                                      </p:to>
                                    </p:set>
                                    <p:animEffect transition="in" filter="checkerboard(across)">
                                      <p:cBhvr>
                                        <p:cTn id="16" dur="500"/>
                                        <p:tgtEl>
                                          <p:spTgt spid="14">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14">
                                            <p:txEl>
                                              <p:pRg st="6" end="6"/>
                                            </p:txEl>
                                          </p:spTgt>
                                        </p:tgtEl>
                                        <p:attrNameLst>
                                          <p:attrName>style.visibility</p:attrName>
                                        </p:attrNameLst>
                                      </p:cBhvr>
                                      <p:to>
                                        <p:strVal val="visible"/>
                                      </p:to>
                                    </p:set>
                                    <p:animEffect transition="in" filter="checkerboard(across)">
                                      <p:cBhvr>
                                        <p:cTn id="21" dur="500"/>
                                        <p:tgtEl>
                                          <p:spTgt spid="14">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4">
                                            <p:txEl>
                                              <p:pRg st="8" end="8"/>
                                            </p:txEl>
                                          </p:spTgt>
                                        </p:tgtEl>
                                        <p:attrNameLst>
                                          <p:attrName>style.visibility</p:attrName>
                                        </p:attrNameLst>
                                      </p:cBhvr>
                                      <p:to>
                                        <p:strVal val="visible"/>
                                      </p:to>
                                    </p:set>
                                    <p:animEffect transition="in" filter="checkerboard(across)">
                                      <p:cBhvr>
                                        <p:cTn id="26" dur="500"/>
                                        <p:tgtEl>
                                          <p:spTgt spid="14">
                                            <p:txEl>
                                              <p:pRg st="8" end="8"/>
                                            </p:txEl>
                                          </p:spTgt>
                                        </p:tgtEl>
                                      </p:cBhvr>
                                    </p:animEffect>
                                  </p:childTnLst>
                                </p:cTn>
                              </p:par>
                              <p:par>
                                <p:cTn id="27" presetID="5" presetClass="entr" presetSubtype="10" fill="hold" nodeType="withEffect">
                                  <p:stCondLst>
                                    <p:cond delay="0"/>
                                  </p:stCondLst>
                                  <p:childTnLst>
                                    <p:set>
                                      <p:cBhvr>
                                        <p:cTn id="28" dur="1" fill="hold">
                                          <p:stCondLst>
                                            <p:cond delay="0"/>
                                          </p:stCondLst>
                                        </p:cTn>
                                        <p:tgtEl>
                                          <p:spTgt spid="14">
                                            <p:txEl>
                                              <p:pRg st="9" end="9"/>
                                            </p:txEl>
                                          </p:spTgt>
                                        </p:tgtEl>
                                        <p:attrNameLst>
                                          <p:attrName>style.visibility</p:attrName>
                                        </p:attrNameLst>
                                      </p:cBhvr>
                                      <p:to>
                                        <p:strVal val="visible"/>
                                      </p:to>
                                    </p:set>
                                    <p:animEffect transition="in" filter="checkerboard(across)">
                                      <p:cBhvr>
                                        <p:cTn id="29" dur="500"/>
                                        <p:tgtEl>
                                          <p:spTgt spid="14">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4">
                                            <p:txEl>
                                              <p:pRg st="11" end="11"/>
                                            </p:txEl>
                                          </p:spTgt>
                                        </p:tgtEl>
                                        <p:attrNameLst>
                                          <p:attrName>style.visibility</p:attrName>
                                        </p:attrNameLst>
                                      </p:cBhvr>
                                      <p:to>
                                        <p:strVal val="visible"/>
                                      </p:to>
                                    </p:set>
                                    <p:animEffect transition="in" filter="checkerboard(across)">
                                      <p:cBhvr>
                                        <p:cTn id="34" dur="500"/>
                                        <p:tgtEl>
                                          <p:spTgt spid="14">
                                            <p:txEl>
                                              <p:pRg st="11" end="1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14">
                                            <p:txEl>
                                              <p:pRg st="13" end="13"/>
                                            </p:txEl>
                                          </p:spTgt>
                                        </p:tgtEl>
                                        <p:attrNameLst>
                                          <p:attrName>style.visibility</p:attrName>
                                        </p:attrNameLst>
                                      </p:cBhvr>
                                      <p:to>
                                        <p:strVal val="visible"/>
                                      </p:to>
                                    </p:set>
                                    <p:animEffect transition="in" filter="checkerboard(across)">
                                      <p:cBhvr>
                                        <p:cTn id="39" dur="500"/>
                                        <p:tgtEl>
                                          <p:spTgt spid="1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4" name="TextBox 13"/>
          <p:cNvSpPr txBox="1"/>
          <p:nvPr/>
        </p:nvSpPr>
        <p:spPr>
          <a:xfrm>
            <a:off x="241466" y="1356153"/>
            <a:ext cx="8467360" cy="5847754"/>
          </a:xfrm>
          <a:prstGeom prst="rect">
            <a:avLst/>
          </a:prstGeom>
          <a:noFill/>
        </p:spPr>
        <p:txBody>
          <a:bodyPr wrap="square" rtlCol="0">
            <a:spAutoFit/>
          </a:bodyPr>
          <a:lstStyle/>
          <a:p>
            <a:r>
              <a:rPr lang="el-GR" sz="2400" dirty="0">
                <a:solidFill>
                  <a:schemeClr val="tx2">
                    <a:lumMod val="75000"/>
                  </a:schemeClr>
                </a:solidFill>
              </a:rPr>
              <a:t>Η φυσιολογική λειτουργία </a:t>
            </a:r>
            <a:r>
              <a:rPr lang="el-GR" sz="2400" dirty="0" smtClean="0">
                <a:solidFill>
                  <a:schemeClr val="tx2">
                    <a:lumMod val="75000"/>
                  </a:schemeClr>
                </a:solidFill>
              </a:rPr>
              <a:t>του αγγειακού </a:t>
            </a:r>
            <a:r>
              <a:rPr lang="el-GR" sz="2400" dirty="0">
                <a:solidFill>
                  <a:schemeClr val="tx2">
                    <a:lumMod val="75000"/>
                  </a:schemeClr>
                </a:solidFill>
              </a:rPr>
              <a:t>συστήματος έχει ως κεντρικό στόχο:</a:t>
            </a:r>
          </a:p>
          <a:p>
            <a:endParaRPr lang="el-GR" dirty="0">
              <a:solidFill>
                <a:schemeClr val="tx2">
                  <a:lumMod val="75000"/>
                </a:schemeClr>
              </a:solidFill>
            </a:endParaRPr>
          </a:p>
          <a:p>
            <a:pPr marL="342900" indent="-342900">
              <a:buFont typeface="Arial"/>
              <a:buChar char="•"/>
            </a:pPr>
            <a:r>
              <a:rPr lang="el-GR" sz="2200" dirty="0" smtClean="0">
                <a:solidFill>
                  <a:schemeClr val="tx2">
                    <a:lumMod val="75000"/>
                  </a:schemeClr>
                </a:solidFill>
              </a:rPr>
              <a:t>Αιμοφόρα αγγεία</a:t>
            </a:r>
          </a:p>
          <a:p>
            <a:pPr lvl="1"/>
            <a:endParaRPr lang="el-GR" sz="2200" dirty="0" smtClean="0">
              <a:solidFill>
                <a:schemeClr val="tx2">
                  <a:lumMod val="75000"/>
                </a:schemeClr>
              </a:solidFill>
            </a:endParaRPr>
          </a:p>
          <a:p>
            <a:pPr lvl="1"/>
            <a:r>
              <a:rPr lang="el-GR" sz="2200" dirty="0" smtClean="0">
                <a:solidFill>
                  <a:schemeClr val="tx2">
                    <a:lumMod val="75000"/>
                  </a:schemeClr>
                </a:solidFill>
              </a:rPr>
              <a:t>Αρτηριακό δίκτυο:</a:t>
            </a:r>
            <a:r>
              <a:rPr lang="el-GR" sz="2200" dirty="0">
                <a:solidFill>
                  <a:schemeClr val="tx2">
                    <a:lumMod val="75000"/>
                  </a:schemeClr>
                </a:solidFill>
              </a:rPr>
              <a:t> μ</a:t>
            </a:r>
            <a:r>
              <a:rPr lang="el-GR" sz="2200" dirty="0" smtClean="0">
                <a:solidFill>
                  <a:schemeClr val="tx2">
                    <a:lumMod val="75000"/>
                  </a:schemeClr>
                </a:solidFill>
              </a:rPr>
              <a:t>εταφορά αίματος απο την καρδιά στην μικροκυκλοφορία (αρτηρίδια &amp; τριχοειδή)</a:t>
            </a:r>
          </a:p>
          <a:p>
            <a:pPr lvl="1"/>
            <a:endParaRPr lang="el-GR" sz="2200" dirty="0" smtClean="0">
              <a:solidFill>
                <a:schemeClr val="tx2">
                  <a:lumMod val="75000"/>
                </a:schemeClr>
              </a:solidFill>
            </a:endParaRPr>
          </a:p>
          <a:p>
            <a:pPr lvl="1"/>
            <a:r>
              <a:rPr lang="el-GR" sz="2200" dirty="0" smtClean="0">
                <a:solidFill>
                  <a:schemeClr val="tx2">
                    <a:lumMod val="75000"/>
                  </a:schemeClr>
                </a:solidFill>
              </a:rPr>
              <a:t>Αρτηρίδια &amp; </a:t>
            </a:r>
            <a:r>
              <a:rPr lang="el-GR" sz="2200" dirty="0">
                <a:solidFill>
                  <a:schemeClr val="tx2">
                    <a:lumMod val="75000"/>
                  </a:schemeClr>
                </a:solidFill>
              </a:rPr>
              <a:t>τ</a:t>
            </a:r>
            <a:r>
              <a:rPr lang="el-GR" sz="2200" dirty="0" smtClean="0">
                <a:solidFill>
                  <a:schemeClr val="tx2">
                    <a:lumMod val="75000"/>
                  </a:schemeClr>
                </a:solidFill>
              </a:rPr>
              <a:t>ριχοειδή: ανταλλαγή «τροφικών» συστατικών και «αποβλήτων» αίματος μεταξύ αίματος και ιστών</a:t>
            </a:r>
          </a:p>
          <a:p>
            <a:pPr lvl="1"/>
            <a:endParaRPr lang="el-GR" sz="2200" dirty="0" smtClean="0">
              <a:solidFill>
                <a:schemeClr val="tx2">
                  <a:lumMod val="75000"/>
                </a:schemeClr>
              </a:solidFill>
            </a:endParaRPr>
          </a:p>
          <a:p>
            <a:pPr lvl="1"/>
            <a:r>
              <a:rPr lang="el-GR" sz="2200" dirty="0" smtClean="0">
                <a:solidFill>
                  <a:schemeClr val="tx2">
                    <a:lumMod val="75000"/>
                  </a:schemeClr>
                </a:solidFill>
              </a:rPr>
              <a:t>Φλεβικό </a:t>
            </a:r>
            <a:r>
              <a:rPr lang="el-GR" sz="2200" dirty="0">
                <a:solidFill>
                  <a:schemeClr val="tx2">
                    <a:lumMod val="75000"/>
                  </a:schemeClr>
                </a:solidFill>
              </a:rPr>
              <a:t>δίκτυο</a:t>
            </a:r>
            <a:r>
              <a:rPr lang="el-GR" sz="2200" dirty="0" smtClean="0">
                <a:solidFill>
                  <a:schemeClr val="tx2">
                    <a:lumMod val="75000"/>
                  </a:schemeClr>
                </a:solidFill>
              </a:rPr>
              <a:t>: αποθήκευση </a:t>
            </a:r>
            <a:r>
              <a:rPr lang="el-GR" sz="2200" dirty="0">
                <a:solidFill>
                  <a:schemeClr val="tx2">
                    <a:lumMod val="75000"/>
                  </a:schemeClr>
                </a:solidFill>
              </a:rPr>
              <a:t>&amp;  </a:t>
            </a:r>
            <a:r>
              <a:rPr lang="el-GR" sz="2200" dirty="0" smtClean="0">
                <a:solidFill>
                  <a:schemeClr val="tx2">
                    <a:lumMod val="75000"/>
                  </a:schemeClr>
                </a:solidFill>
              </a:rPr>
              <a:t>επιστροφή αίματος στην καρδιά</a:t>
            </a:r>
          </a:p>
          <a:p>
            <a:endParaRPr lang="el-GR" sz="2200" dirty="0">
              <a:solidFill>
                <a:schemeClr val="tx2">
                  <a:lumMod val="75000"/>
                </a:schemeClr>
              </a:solidFill>
            </a:endParaRPr>
          </a:p>
          <a:p>
            <a:pPr marL="342900" indent="-342900">
              <a:buFont typeface="Arial"/>
              <a:buChar char="•"/>
            </a:pPr>
            <a:endParaRPr lang="el-GR" sz="2200" dirty="0" smtClean="0">
              <a:solidFill>
                <a:schemeClr val="tx2">
                  <a:lumMod val="75000"/>
                </a:schemeClr>
              </a:solidFill>
            </a:endParaRPr>
          </a:p>
          <a:p>
            <a:pPr marL="342900" indent="-342900">
              <a:buFont typeface="Arial"/>
              <a:buChar char="•"/>
            </a:pPr>
            <a:r>
              <a:rPr lang="el-GR" sz="2200" dirty="0" smtClean="0">
                <a:solidFill>
                  <a:schemeClr val="tx2">
                    <a:lumMod val="75000"/>
                  </a:schemeClr>
                </a:solidFill>
              </a:rPr>
              <a:t>Λεμφαγγεία</a:t>
            </a:r>
            <a:r>
              <a:rPr lang="en-US" sz="2200" dirty="0" smtClean="0">
                <a:solidFill>
                  <a:schemeClr val="tx2">
                    <a:lumMod val="75000"/>
                  </a:schemeClr>
                </a:solidFill>
              </a:rPr>
              <a:t> </a:t>
            </a:r>
            <a:r>
              <a:rPr lang="el-GR" sz="2200" dirty="0" smtClean="0">
                <a:solidFill>
                  <a:schemeClr val="tx2">
                    <a:lumMod val="75000"/>
                  </a:schemeClr>
                </a:solidFill>
              </a:rPr>
              <a:t>(και συνοδά όργανα): επαναφορά υγρών από τους διάμεσους ιστούς στα αιμοφόρα αγγεία</a:t>
            </a:r>
          </a:p>
          <a:p>
            <a:pPr marL="342900" indent="-342900">
              <a:buFont typeface="Arial"/>
              <a:buChar char="•"/>
            </a:pPr>
            <a:endParaRPr lang="el-GR" sz="2200" dirty="0" smtClean="0">
              <a:solidFill>
                <a:schemeClr val="tx2">
                  <a:lumMod val="75000"/>
                </a:schemeClr>
              </a:solidFill>
            </a:endParaRPr>
          </a:p>
        </p:txBody>
      </p:sp>
      <p:sp>
        <p:nvSpPr>
          <p:cNvPr id="10" name="Rectangle 9"/>
          <p:cNvSpPr/>
          <p:nvPr/>
        </p:nvSpPr>
        <p:spPr>
          <a:xfrm>
            <a:off x="254348" y="4021672"/>
            <a:ext cx="8618721" cy="812778"/>
          </a:xfrm>
          <a:prstGeom prst="rect">
            <a:avLst/>
          </a:prstGeom>
          <a:noFill/>
          <a:ln w="3810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41812066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8533" y="5063067"/>
            <a:ext cx="184666" cy="369332"/>
          </a:xfrm>
          <a:prstGeom prst="rect">
            <a:avLst/>
          </a:prstGeom>
          <a:noFill/>
        </p:spPr>
        <p:txBody>
          <a:bodyPr wrap="none" rtlCol="0">
            <a:spAutoFit/>
          </a:bodyPr>
          <a:lstStyle/>
          <a:p>
            <a:endParaRPr lang="en-US" dirty="0"/>
          </a:p>
        </p:txBody>
      </p:sp>
      <p:sp>
        <p:nvSpPr>
          <p:cNvPr id="4" name="Rectangle 3"/>
          <p:cNvSpPr/>
          <p:nvPr/>
        </p:nvSpPr>
        <p:spPr>
          <a:xfrm rot="10800000" flipV="1">
            <a:off x="-2" y="761993"/>
            <a:ext cx="9144001" cy="355610"/>
          </a:xfrm>
          <a:prstGeom prst="rect">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3o  </a:t>
            </a:r>
            <a:r>
              <a:rPr lang="el-GR" sz="1400" dirty="0" smtClean="0"/>
              <a:t>Διαπανεπιστημιακό Πρόγραμμα Εκπαίδευσης στη Ρευματολογία - 12.09.2015</a:t>
            </a:r>
            <a:endParaRPr lang="en-US" sz="1400" dirty="0"/>
          </a:p>
        </p:txBody>
      </p:sp>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9" name="TextBox 8"/>
          <p:cNvSpPr txBox="1"/>
          <p:nvPr/>
        </p:nvSpPr>
        <p:spPr>
          <a:xfrm>
            <a:off x="2506133" y="4826000"/>
            <a:ext cx="184666" cy="369332"/>
          </a:xfrm>
          <a:prstGeom prst="rect">
            <a:avLst/>
          </a:prstGeom>
          <a:noFill/>
        </p:spPr>
        <p:txBody>
          <a:bodyPr wrap="none" rtlCol="0">
            <a:spAutoFit/>
          </a:bodyPr>
          <a:lstStyle/>
          <a:p>
            <a:endParaRPr lang="en-US" dirty="0"/>
          </a:p>
        </p:txBody>
      </p:sp>
      <p:sp>
        <p:nvSpPr>
          <p:cNvPr id="3" name="TextBox 2"/>
          <p:cNvSpPr txBox="1"/>
          <p:nvPr/>
        </p:nvSpPr>
        <p:spPr>
          <a:xfrm>
            <a:off x="3094165" y="4039482"/>
            <a:ext cx="184666" cy="369332"/>
          </a:xfrm>
          <a:prstGeom prst="rect">
            <a:avLst/>
          </a:prstGeom>
          <a:noFill/>
        </p:spPr>
        <p:txBody>
          <a:bodyPr wrap="none" rtlCol="0">
            <a:spAutoFit/>
          </a:bodyPr>
          <a:lstStyle/>
          <a:p>
            <a:endParaRPr lang="en-US" dirty="0"/>
          </a:p>
        </p:txBody>
      </p:sp>
      <p:sp>
        <p:nvSpPr>
          <p:cNvPr id="14" name="TextBox 13"/>
          <p:cNvSpPr txBox="1"/>
          <p:nvPr/>
        </p:nvSpPr>
        <p:spPr>
          <a:xfrm>
            <a:off x="2877979" y="3998952"/>
            <a:ext cx="184666" cy="369332"/>
          </a:xfrm>
          <a:prstGeom prst="rect">
            <a:avLst/>
          </a:prstGeom>
          <a:noFill/>
        </p:spPr>
        <p:txBody>
          <a:bodyPr wrap="none" rtlCol="0">
            <a:spAutoFit/>
          </a:bodyPr>
          <a:lstStyle/>
          <a:p>
            <a:endParaRPr lang="en-US" dirty="0"/>
          </a:p>
        </p:txBody>
      </p:sp>
      <p:sp>
        <p:nvSpPr>
          <p:cNvPr id="6" name="TextBox 5"/>
          <p:cNvSpPr txBox="1"/>
          <p:nvPr/>
        </p:nvSpPr>
        <p:spPr>
          <a:xfrm>
            <a:off x="3013095" y="3863852"/>
            <a:ext cx="184666" cy="369332"/>
          </a:xfrm>
          <a:prstGeom prst="rect">
            <a:avLst/>
          </a:prstGeom>
          <a:noFill/>
        </p:spPr>
        <p:txBody>
          <a:bodyPr wrap="none" rtlCol="0">
            <a:spAutoFit/>
          </a:bodyPr>
          <a:lstStyle/>
          <a:p>
            <a:endParaRPr lang="en-US" dirty="0"/>
          </a:p>
        </p:txBody>
      </p:sp>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7" name="Picture 16"/>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20613078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4" name="TextBox 13"/>
          <p:cNvSpPr txBox="1"/>
          <p:nvPr/>
        </p:nvSpPr>
        <p:spPr>
          <a:xfrm>
            <a:off x="241466" y="1356153"/>
            <a:ext cx="8467360" cy="5847754"/>
          </a:xfrm>
          <a:prstGeom prst="rect">
            <a:avLst/>
          </a:prstGeom>
          <a:noFill/>
        </p:spPr>
        <p:txBody>
          <a:bodyPr wrap="square" rtlCol="0">
            <a:spAutoFit/>
          </a:bodyPr>
          <a:lstStyle/>
          <a:p>
            <a:r>
              <a:rPr lang="el-GR" sz="2400" dirty="0">
                <a:solidFill>
                  <a:schemeClr val="tx2">
                    <a:lumMod val="75000"/>
                  </a:schemeClr>
                </a:solidFill>
              </a:rPr>
              <a:t>Η φυσιολογική λειτουργία </a:t>
            </a:r>
            <a:r>
              <a:rPr lang="el-GR" sz="2400" dirty="0" smtClean="0">
                <a:solidFill>
                  <a:schemeClr val="tx2">
                    <a:lumMod val="75000"/>
                  </a:schemeClr>
                </a:solidFill>
              </a:rPr>
              <a:t>του αγγειακού </a:t>
            </a:r>
            <a:r>
              <a:rPr lang="el-GR" sz="2400" dirty="0">
                <a:solidFill>
                  <a:schemeClr val="tx2">
                    <a:lumMod val="75000"/>
                  </a:schemeClr>
                </a:solidFill>
              </a:rPr>
              <a:t>συστήματος έχει ως κεντρικό στόχο:</a:t>
            </a:r>
          </a:p>
          <a:p>
            <a:endParaRPr lang="el-GR" dirty="0">
              <a:solidFill>
                <a:schemeClr val="tx2">
                  <a:lumMod val="75000"/>
                </a:schemeClr>
              </a:solidFill>
            </a:endParaRPr>
          </a:p>
          <a:p>
            <a:pPr lvl="1"/>
            <a:endParaRPr lang="el-GR" sz="2200" dirty="0" smtClean="0">
              <a:solidFill>
                <a:schemeClr val="tx2">
                  <a:lumMod val="75000"/>
                </a:schemeClr>
              </a:solidFill>
            </a:endParaRPr>
          </a:p>
          <a:p>
            <a:pPr lvl="1"/>
            <a:endParaRPr lang="el-GR" sz="2200" dirty="0">
              <a:solidFill>
                <a:schemeClr val="tx2">
                  <a:lumMod val="75000"/>
                </a:schemeClr>
              </a:solidFill>
            </a:endParaRPr>
          </a:p>
          <a:p>
            <a:pPr lvl="1"/>
            <a:endParaRPr lang="el-GR" sz="2200" dirty="0" smtClean="0">
              <a:solidFill>
                <a:schemeClr val="tx2">
                  <a:lumMod val="75000"/>
                </a:schemeClr>
              </a:solidFill>
            </a:endParaRPr>
          </a:p>
          <a:p>
            <a:pPr lvl="1"/>
            <a:endParaRPr lang="el-GR" sz="2200" dirty="0">
              <a:solidFill>
                <a:schemeClr val="tx2">
                  <a:lumMod val="75000"/>
                </a:schemeClr>
              </a:solidFill>
            </a:endParaRPr>
          </a:p>
          <a:p>
            <a:pPr lvl="1"/>
            <a:endParaRPr lang="el-GR" sz="2200" dirty="0" smtClean="0">
              <a:solidFill>
                <a:schemeClr val="tx2">
                  <a:lumMod val="75000"/>
                </a:schemeClr>
              </a:solidFill>
            </a:endParaRPr>
          </a:p>
          <a:p>
            <a:pPr lvl="1"/>
            <a:r>
              <a:rPr lang="el-GR" sz="2200" dirty="0" smtClean="0">
                <a:solidFill>
                  <a:schemeClr val="tx2">
                    <a:lumMod val="75000"/>
                  </a:schemeClr>
                </a:solidFill>
              </a:rPr>
              <a:t>Αρτηρίδια &amp; </a:t>
            </a:r>
            <a:r>
              <a:rPr lang="el-GR" sz="2200" dirty="0">
                <a:solidFill>
                  <a:schemeClr val="tx2">
                    <a:lumMod val="75000"/>
                  </a:schemeClr>
                </a:solidFill>
              </a:rPr>
              <a:t>τ</a:t>
            </a:r>
            <a:r>
              <a:rPr lang="el-GR" sz="2200" dirty="0" smtClean="0">
                <a:solidFill>
                  <a:schemeClr val="tx2">
                    <a:lumMod val="75000"/>
                  </a:schemeClr>
                </a:solidFill>
              </a:rPr>
              <a:t>ριχοειδή: ανταλλαγή «τροφικών» συστατικών και «αποβλήτων» αίματος μεταξύ αίματος και ιστών</a:t>
            </a:r>
          </a:p>
          <a:p>
            <a:pPr lvl="1"/>
            <a:endParaRPr lang="el-GR" sz="2200" dirty="0" smtClean="0">
              <a:solidFill>
                <a:schemeClr val="tx2">
                  <a:lumMod val="75000"/>
                </a:schemeClr>
              </a:solidFill>
            </a:endParaRPr>
          </a:p>
          <a:p>
            <a:pPr marL="342900" indent="-342900">
              <a:buFont typeface="Arial"/>
              <a:buChar char="•"/>
            </a:pPr>
            <a:r>
              <a:rPr lang="el-GR" sz="2200" dirty="0">
                <a:solidFill>
                  <a:schemeClr val="tx2">
                    <a:lumMod val="75000"/>
                  </a:schemeClr>
                </a:solidFill>
              </a:rPr>
              <a:t>Απόδοση οξυγόνου στους ιστούς</a:t>
            </a:r>
          </a:p>
          <a:p>
            <a:pPr marL="342900" indent="-342900">
              <a:buFont typeface="Arial"/>
              <a:buChar char="•"/>
            </a:pPr>
            <a:r>
              <a:rPr lang="el-GR" sz="2200" dirty="0">
                <a:solidFill>
                  <a:schemeClr val="tx2">
                    <a:lumMod val="75000"/>
                  </a:schemeClr>
                </a:solidFill>
              </a:rPr>
              <a:t>Απόδοση γλυκόζης, αμινοξέων, λιπαρών οξέων κλπ.</a:t>
            </a:r>
          </a:p>
          <a:p>
            <a:pPr marL="342900" indent="-342900">
              <a:buFont typeface="Arial"/>
              <a:buChar char="•"/>
            </a:pPr>
            <a:r>
              <a:rPr lang="el-GR" sz="2200" dirty="0">
                <a:solidFill>
                  <a:schemeClr val="tx2">
                    <a:lumMod val="75000"/>
                  </a:schemeClr>
                </a:solidFill>
              </a:rPr>
              <a:t>Παροχέτευση διοξειδίου του άνθρακα</a:t>
            </a:r>
          </a:p>
          <a:p>
            <a:pPr marL="342900" indent="-342900">
              <a:buFont typeface="Arial"/>
              <a:buChar char="•"/>
            </a:pPr>
            <a:r>
              <a:rPr lang="el-GR" sz="2200" dirty="0">
                <a:solidFill>
                  <a:schemeClr val="tx2">
                    <a:lumMod val="75000"/>
                  </a:schemeClr>
                </a:solidFill>
              </a:rPr>
              <a:t>Διατήρηση οξεοβασικής ισοροπίας, συγκέντρωσης ιόντων</a:t>
            </a:r>
          </a:p>
          <a:p>
            <a:pPr marL="342900" indent="-342900">
              <a:buFont typeface="Arial"/>
              <a:buChar char="•"/>
            </a:pPr>
            <a:r>
              <a:rPr lang="el-GR" sz="2200" dirty="0">
                <a:solidFill>
                  <a:schemeClr val="tx2">
                    <a:lumMod val="75000"/>
                  </a:schemeClr>
                </a:solidFill>
              </a:rPr>
              <a:t>Μεταφορά ορμονών</a:t>
            </a:r>
          </a:p>
          <a:p>
            <a:pPr lvl="1"/>
            <a:endParaRPr lang="el-GR" sz="2200" dirty="0" smtClean="0">
              <a:solidFill>
                <a:schemeClr val="tx2">
                  <a:lumMod val="75000"/>
                </a:schemeClr>
              </a:solidFill>
            </a:endParaRPr>
          </a:p>
        </p:txBody>
      </p:sp>
      <p:sp>
        <p:nvSpPr>
          <p:cNvPr id="10" name="Rectangle 9"/>
          <p:cNvSpPr/>
          <p:nvPr/>
        </p:nvSpPr>
        <p:spPr>
          <a:xfrm>
            <a:off x="254348" y="4021672"/>
            <a:ext cx="8618721" cy="812778"/>
          </a:xfrm>
          <a:prstGeom prst="rect">
            <a:avLst/>
          </a:prstGeom>
          <a:noFill/>
          <a:ln w="3810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45626507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4" name="TextBox 13"/>
          <p:cNvSpPr txBox="1"/>
          <p:nvPr/>
        </p:nvSpPr>
        <p:spPr>
          <a:xfrm>
            <a:off x="241466" y="1356153"/>
            <a:ext cx="8467360" cy="5170645"/>
          </a:xfrm>
          <a:prstGeom prst="rect">
            <a:avLst/>
          </a:prstGeom>
          <a:noFill/>
        </p:spPr>
        <p:txBody>
          <a:bodyPr wrap="square" rtlCol="0">
            <a:spAutoFit/>
          </a:bodyPr>
          <a:lstStyle/>
          <a:p>
            <a:r>
              <a:rPr lang="el-GR" sz="2400" dirty="0">
                <a:solidFill>
                  <a:schemeClr val="tx2">
                    <a:lumMod val="75000"/>
                  </a:schemeClr>
                </a:solidFill>
              </a:rPr>
              <a:t>Η φυσιολογική λειτουργία </a:t>
            </a:r>
            <a:r>
              <a:rPr lang="el-GR" sz="2400" dirty="0" smtClean="0">
                <a:solidFill>
                  <a:schemeClr val="tx2">
                    <a:lumMod val="75000"/>
                  </a:schemeClr>
                </a:solidFill>
              </a:rPr>
              <a:t>του αγγειακού </a:t>
            </a:r>
            <a:r>
              <a:rPr lang="el-GR" sz="2400" dirty="0">
                <a:solidFill>
                  <a:schemeClr val="tx2">
                    <a:lumMod val="75000"/>
                  </a:schemeClr>
                </a:solidFill>
              </a:rPr>
              <a:t>συστήματος έχει ως κεντρικό στόχο:</a:t>
            </a:r>
          </a:p>
          <a:p>
            <a:endParaRPr lang="el-GR" dirty="0">
              <a:solidFill>
                <a:schemeClr val="tx2">
                  <a:lumMod val="75000"/>
                </a:schemeClr>
              </a:solidFill>
            </a:endParaRPr>
          </a:p>
          <a:p>
            <a:pPr lvl="1"/>
            <a:endParaRPr lang="el-GR" sz="2200" dirty="0" smtClean="0">
              <a:solidFill>
                <a:schemeClr val="tx2">
                  <a:lumMod val="75000"/>
                </a:schemeClr>
              </a:solidFill>
            </a:endParaRPr>
          </a:p>
          <a:p>
            <a:pPr lvl="1"/>
            <a:endParaRPr lang="el-GR" sz="2200" dirty="0">
              <a:solidFill>
                <a:schemeClr val="tx2">
                  <a:lumMod val="75000"/>
                </a:schemeClr>
              </a:solidFill>
            </a:endParaRPr>
          </a:p>
          <a:p>
            <a:pPr lvl="1"/>
            <a:endParaRPr lang="el-GR" sz="2200" dirty="0" smtClean="0">
              <a:solidFill>
                <a:schemeClr val="tx2">
                  <a:lumMod val="75000"/>
                </a:schemeClr>
              </a:solidFill>
            </a:endParaRPr>
          </a:p>
          <a:p>
            <a:pPr lvl="1"/>
            <a:endParaRPr lang="el-GR" sz="2200" dirty="0">
              <a:solidFill>
                <a:schemeClr val="tx2">
                  <a:lumMod val="75000"/>
                </a:schemeClr>
              </a:solidFill>
            </a:endParaRPr>
          </a:p>
          <a:p>
            <a:pPr lvl="1"/>
            <a:endParaRPr lang="el-GR" sz="2200" dirty="0" smtClean="0">
              <a:solidFill>
                <a:schemeClr val="tx2">
                  <a:lumMod val="75000"/>
                </a:schemeClr>
              </a:solidFill>
            </a:endParaRPr>
          </a:p>
          <a:p>
            <a:pPr lvl="1"/>
            <a:r>
              <a:rPr lang="el-GR" sz="2200" dirty="0" smtClean="0">
                <a:solidFill>
                  <a:schemeClr val="tx2">
                    <a:lumMod val="75000"/>
                  </a:schemeClr>
                </a:solidFill>
              </a:rPr>
              <a:t>Αρτηρίδια &amp; </a:t>
            </a:r>
            <a:r>
              <a:rPr lang="el-GR" sz="2200" dirty="0">
                <a:solidFill>
                  <a:schemeClr val="tx2">
                    <a:lumMod val="75000"/>
                  </a:schemeClr>
                </a:solidFill>
              </a:rPr>
              <a:t>τ</a:t>
            </a:r>
            <a:r>
              <a:rPr lang="el-GR" sz="2200" dirty="0" smtClean="0">
                <a:solidFill>
                  <a:schemeClr val="tx2">
                    <a:lumMod val="75000"/>
                  </a:schemeClr>
                </a:solidFill>
              </a:rPr>
              <a:t>ριχοειδή: ανταλλαγή «τροφικών» συστατικών και «αποβλήτων» αίματος μεταξύ αίματος και ιστών</a:t>
            </a:r>
          </a:p>
          <a:p>
            <a:pPr lvl="1"/>
            <a:endParaRPr lang="el-GR" sz="2200" dirty="0" smtClean="0">
              <a:solidFill>
                <a:schemeClr val="tx2">
                  <a:lumMod val="75000"/>
                </a:schemeClr>
              </a:solidFill>
            </a:endParaRPr>
          </a:p>
          <a:p>
            <a:r>
              <a:rPr lang="el-GR" sz="2200" dirty="0">
                <a:solidFill>
                  <a:schemeClr val="tx2">
                    <a:lumMod val="75000"/>
                  </a:schemeClr>
                </a:solidFill>
              </a:rPr>
              <a:t>Ειδικές λειτουργίες σε συγκεκριμένα όργανα:</a:t>
            </a:r>
          </a:p>
          <a:p>
            <a:pPr marL="342900" indent="-342900">
              <a:buFont typeface="Arial"/>
              <a:buChar char="•"/>
            </a:pPr>
            <a:r>
              <a:rPr lang="el-GR" sz="2200" dirty="0">
                <a:solidFill>
                  <a:schemeClr val="tx2">
                    <a:lumMod val="75000"/>
                  </a:schemeClr>
                </a:solidFill>
              </a:rPr>
              <a:t>Θερμορύθμιση </a:t>
            </a:r>
            <a:r>
              <a:rPr lang="mr-IN" sz="2200" dirty="0" smtClean="0">
                <a:solidFill>
                  <a:schemeClr val="tx2">
                    <a:lumMod val="75000"/>
                  </a:schemeClr>
                </a:solidFill>
              </a:rPr>
              <a:t>–</a:t>
            </a:r>
            <a:r>
              <a:rPr lang="el-GR" sz="2200" dirty="0" smtClean="0">
                <a:solidFill>
                  <a:schemeClr val="tx2">
                    <a:lumMod val="75000"/>
                  </a:schemeClr>
                </a:solidFill>
              </a:rPr>
              <a:t> δέρμα</a:t>
            </a:r>
          </a:p>
          <a:p>
            <a:pPr marL="342900" indent="-342900">
              <a:buFont typeface="Arial"/>
              <a:buChar char="•"/>
            </a:pPr>
            <a:r>
              <a:rPr lang="el-GR" sz="2200" dirty="0" smtClean="0">
                <a:solidFill>
                  <a:schemeClr val="tx2">
                    <a:lumMod val="75000"/>
                  </a:schemeClr>
                </a:solidFill>
              </a:rPr>
              <a:t>Στυτική λειτουργία</a:t>
            </a:r>
            <a:endParaRPr lang="el-GR" sz="2200" dirty="0">
              <a:solidFill>
                <a:schemeClr val="tx2">
                  <a:lumMod val="75000"/>
                </a:schemeClr>
              </a:solidFill>
            </a:endParaRPr>
          </a:p>
          <a:p>
            <a:pPr lvl="1"/>
            <a:endParaRPr lang="el-GR" sz="2200" dirty="0" smtClean="0">
              <a:solidFill>
                <a:schemeClr val="tx2">
                  <a:lumMod val="75000"/>
                </a:schemeClr>
              </a:solidFill>
            </a:endParaRPr>
          </a:p>
        </p:txBody>
      </p:sp>
      <p:sp>
        <p:nvSpPr>
          <p:cNvPr id="10" name="Rectangle 9"/>
          <p:cNvSpPr/>
          <p:nvPr/>
        </p:nvSpPr>
        <p:spPr>
          <a:xfrm>
            <a:off x="254348" y="4021672"/>
            <a:ext cx="8618721" cy="812778"/>
          </a:xfrm>
          <a:prstGeom prst="rect">
            <a:avLst/>
          </a:prstGeom>
          <a:noFill/>
          <a:ln w="3810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0389288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9" name="TextBox 8"/>
          <p:cNvSpPr txBox="1"/>
          <p:nvPr/>
        </p:nvSpPr>
        <p:spPr>
          <a:xfrm>
            <a:off x="6787115" y="1147809"/>
            <a:ext cx="2356885" cy="307777"/>
          </a:xfrm>
          <a:prstGeom prst="rect">
            <a:avLst/>
          </a:prstGeom>
          <a:noFill/>
        </p:spPr>
        <p:txBody>
          <a:bodyPr wrap="none" rtlCol="0">
            <a:spAutoFit/>
          </a:bodyPr>
          <a:lstStyle/>
          <a:p>
            <a:r>
              <a:rPr lang="en-US" sz="1400" i="1" dirty="0" smtClean="0"/>
              <a:t>Burton AC. </a:t>
            </a:r>
            <a:r>
              <a:rPr lang="en-US" sz="1400" i="1" dirty="0" err="1" smtClean="0"/>
              <a:t>Physiol</a:t>
            </a:r>
            <a:r>
              <a:rPr lang="en-US" sz="1400" i="1" dirty="0" smtClean="0"/>
              <a:t> Rev., 1954</a:t>
            </a:r>
            <a:endParaRPr lang="en-US" sz="1400" i="1" dirty="0"/>
          </a:p>
        </p:txBody>
      </p:sp>
      <p:sp>
        <p:nvSpPr>
          <p:cNvPr id="14" name="Text Placeholder 2"/>
          <p:cNvSpPr txBox="1">
            <a:spLocks/>
          </p:cNvSpPr>
          <p:nvPr/>
        </p:nvSpPr>
        <p:spPr bwMode="auto">
          <a:xfrm>
            <a:off x="0" y="6195424"/>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0" bIns="635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20000"/>
              </a:spcBef>
            </a:pPr>
            <a:r>
              <a:rPr lang="el-GR" sz="1200" dirty="0" smtClean="0">
                <a:solidFill>
                  <a:schemeClr val="tx2">
                    <a:lumMod val="75000"/>
                  </a:schemeClr>
                </a:solidFill>
                <a:cs typeface="Helvetica" charset="0"/>
              </a:rPr>
              <a:t>Χαρακτηριστικά των αγγείων της συστηματικής κυκλοφορίας</a:t>
            </a:r>
            <a:r>
              <a:rPr lang="en-US" sz="1200" dirty="0" smtClean="0">
                <a:solidFill>
                  <a:schemeClr val="tx2">
                    <a:lumMod val="75000"/>
                  </a:schemeClr>
                </a:solidFill>
                <a:cs typeface="Helvetica" charset="0"/>
              </a:rPr>
              <a:t>. </a:t>
            </a:r>
            <a:r>
              <a:rPr lang="el-GR" sz="1200" dirty="0" smtClean="0">
                <a:solidFill>
                  <a:schemeClr val="tx2">
                    <a:lumMod val="75000"/>
                  </a:schemeClr>
                </a:solidFill>
                <a:cs typeface="Helvetica" charset="0"/>
              </a:rPr>
              <a:t>Οι επιφάνειες διατομής των αγγείων δεν απεικονόζονται σε κλίμακα, λόγω της τεράστιας διακύμανσης του εύρους τους από την αορτή και τις κοίλες φλέβες στα τριχοειδή αγγεία.</a:t>
            </a:r>
            <a:r>
              <a:rPr lang="en-US" sz="1200" dirty="0">
                <a:solidFill>
                  <a:schemeClr val="tx2">
                    <a:lumMod val="75000"/>
                  </a:schemeClr>
                </a:solidFill>
                <a:cs typeface="Helvetica" charset="0"/>
              </a:rPr>
              <a:t>
 </a:t>
            </a:r>
          </a:p>
        </p:txBody>
      </p:sp>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pic>
        <p:nvPicPr>
          <p:cNvPr id="17"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13" y="1638300"/>
            <a:ext cx="8823162" cy="440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241466" y="1034426"/>
            <a:ext cx="8467360" cy="461665"/>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 </a:t>
            </a:r>
            <a:r>
              <a:rPr lang="el-GR" sz="2000" dirty="0" smtClean="0">
                <a:solidFill>
                  <a:schemeClr val="tx2">
                    <a:lumMod val="75000"/>
                  </a:schemeClr>
                </a:solidFill>
              </a:rPr>
              <a:t>δομικά χαρακτηριστικά</a:t>
            </a:r>
          </a:p>
        </p:txBody>
      </p:sp>
      <p:sp>
        <p:nvSpPr>
          <p:cNvPr id="19" name="Rectangle 18"/>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20" name="Straight Connector 19"/>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1" name="Picture 20"/>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2" name="TextBox 21"/>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3" name="TextBox 22"/>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95829582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Τμήμα Παθολογικής Φυσιολογίας </a:t>
            </a:r>
            <a:endParaRPr lang="en-US" sz="1600" dirty="0">
              <a:solidFill>
                <a:schemeClr val="tx2">
                  <a:lumMod val="75000"/>
                </a:schemeClr>
              </a:solidFill>
            </a:endParaRPr>
          </a:p>
        </p:txBody>
      </p:sp>
      <p:sp>
        <p:nvSpPr>
          <p:cNvPr id="8" name="TextBox 7"/>
          <p:cNvSpPr txBox="1"/>
          <p:nvPr/>
        </p:nvSpPr>
        <p:spPr>
          <a:xfrm>
            <a:off x="4551246" y="3428"/>
            <a:ext cx="4151196" cy="584776"/>
          </a:xfrm>
          <a:prstGeom prst="rect">
            <a:avLst/>
          </a:prstGeom>
          <a:noFill/>
        </p:spPr>
        <p:txBody>
          <a:bodyPr wrap="none" rtlCol="0">
            <a:spAutoFit/>
          </a:bodyPr>
          <a:lstStyle/>
          <a:p>
            <a:r>
              <a:rPr lang="el-GR" sz="1600" dirty="0">
                <a:solidFill>
                  <a:schemeClr val="tx2">
                    <a:lumMod val="75000"/>
                  </a:schemeClr>
                </a:solidFill>
              </a:rPr>
              <a:t>Ιατρική </a:t>
            </a:r>
            <a:r>
              <a:rPr lang="el-GR" sz="1600" dirty="0" smtClean="0">
                <a:solidFill>
                  <a:schemeClr val="tx2">
                    <a:lumMod val="75000"/>
                  </a:schemeClr>
                </a:solidFill>
              </a:rPr>
              <a:t>Σχολή</a:t>
            </a:r>
            <a:r>
              <a:rPr lang="en-US" sz="1600" dirty="0" smtClean="0">
                <a:solidFill>
                  <a:schemeClr val="tx2">
                    <a:lumMod val="75000"/>
                  </a:schemeClr>
                </a:solidFill>
              </a:rPr>
              <a:t> </a:t>
            </a: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cxnSp>
        <p:nvCxnSpPr>
          <p:cNvPr id="11" name="Straight Connector 10"/>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3" name="Picture 12"/>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9" name="TextBox 8"/>
          <p:cNvSpPr txBox="1"/>
          <p:nvPr/>
        </p:nvSpPr>
        <p:spPr>
          <a:xfrm>
            <a:off x="6787115" y="1147809"/>
            <a:ext cx="2356885" cy="307777"/>
          </a:xfrm>
          <a:prstGeom prst="rect">
            <a:avLst/>
          </a:prstGeom>
          <a:noFill/>
        </p:spPr>
        <p:txBody>
          <a:bodyPr wrap="none" rtlCol="0">
            <a:spAutoFit/>
          </a:bodyPr>
          <a:lstStyle/>
          <a:p>
            <a:r>
              <a:rPr lang="en-US" sz="1400" i="1" dirty="0" smtClean="0"/>
              <a:t>Burton AC. </a:t>
            </a:r>
            <a:r>
              <a:rPr lang="en-US" sz="1400" i="1" dirty="0" err="1" smtClean="0"/>
              <a:t>Physiol</a:t>
            </a:r>
            <a:r>
              <a:rPr lang="en-US" sz="1400" i="1" dirty="0" smtClean="0"/>
              <a:t> Rev., 1954</a:t>
            </a:r>
            <a:endParaRPr lang="en-US" sz="1400" i="1" dirty="0"/>
          </a:p>
        </p:txBody>
      </p:sp>
      <p:pic>
        <p:nvPicPr>
          <p:cNvPr id="12"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13" y="1638300"/>
            <a:ext cx="8823162" cy="440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5" name="Rectangle 14"/>
          <p:cNvSpPr/>
          <p:nvPr/>
        </p:nvSpPr>
        <p:spPr>
          <a:xfrm>
            <a:off x="6438900" y="1625600"/>
            <a:ext cx="2730980" cy="49779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953735"/>
              </a:solidFill>
            </a:endParaRPr>
          </a:p>
        </p:txBody>
      </p:sp>
      <p:sp>
        <p:nvSpPr>
          <p:cNvPr id="18" name="Rectangle 17"/>
          <p:cNvSpPr/>
          <p:nvPr/>
        </p:nvSpPr>
        <p:spPr>
          <a:xfrm>
            <a:off x="59612" y="5903324"/>
            <a:ext cx="9084868" cy="7129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953735"/>
              </a:solidFill>
            </a:endParaRPr>
          </a:p>
        </p:txBody>
      </p:sp>
      <p:sp>
        <p:nvSpPr>
          <p:cNvPr id="19" name="Rectangle 18"/>
          <p:cNvSpPr/>
          <p:nvPr/>
        </p:nvSpPr>
        <p:spPr>
          <a:xfrm>
            <a:off x="4123612" y="4114800"/>
            <a:ext cx="1908888" cy="5837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953735"/>
              </a:solidFill>
            </a:endParaRPr>
          </a:p>
        </p:txBody>
      </p:sp>
      <p:sp>
        <p:nvSpPr>
          <p:cNvPr id="20" name="Rectangle 19"/>
          <p:cNvSpPr/>
          <p:nvPr/>
        </p:nvSpPr>
        <p:spPr>
          <a:xfrm>
            <a:off x="5689599" y="1455586"/>
            <a:ext cx="3370975" cy="4250947"/>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523999" y="1455586"/>
            <a:ext cx="4165599" cy="42509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241466" y="1034426"/>
            <a:ext cx="8467360" cy="461665"/>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 </a:t>
            </a:r>
            <a:r>
              <a:rPr lang="el-GR" sz="2000" dirty="0" smtClean="0">
                <a:solidFill>
                  <a:schemeClr val="tx2">
                    <a:lumMod val="75000"/>
                  </a:schemeClr>
                </a:solidFill>
              </a:rPr>
              <a:t>δομικά χαρακτηριστικά</a:t>
            </a:r>
          </a:p>
        </p:txBody>
      </p:sp>
      <p:sp>
        <p:nvSpPr>
          <p:cNvPr id="23" name="Rectangle 22"/>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2017 - 2018 / Καρδιαγγειακό Σύστημα / Ανατομία, ιστολογία, φυσιολογία</a:t>
            </a:r>
            <a:endParaRPr lang="en-US" sz="1400" dirty="0"/>
          </a:p>
        </p:txBody>
      </p:sp>
    </p:spTree>
    <p:extLst>
      <p:ext uri="{BB962C8B-B14F-4D97-AF65-F5344CB8AC3E}">
        <p14:creationId xmlns:p14="http://schemas.microsoft.com/office/powerpoint/2010/main" val="331964020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pic>
        <p:nvPicPr>
          <p:cNvPr id="9"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21" y="2057400"/>
            <a:ext cx="8061379" cy="338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txBox="1">
            <a:spLocks/>
          </p:cNvSpPr>
          <p:nvPr/>
        </p:nvSpPr>
        <p:spPr bwMode="auto">
          <a:xfrm>
            <a:off x="161212" y="5892800"/>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0" bIns="635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1200" dirty="0">
                <a:cs typeface="Helvetica" charset="0"/>
              </a:rPr>
              <a:t> </a:t>
            </a:r>
            <a:r>
              <a:rPr lang="el-GR" sz="1200" dirty="0" smtClean="0">
                <a:cs typeface="Helvetica" charset="0"/>
              </a:rPr>
              <a:t>Εγκάρσιες διατομές τριχοειδών. Αριστερά: συνεχής τύπος τριχοειδούς. Δεξιά: θυριδωτός τύπος τριχοειδούς</a:t>
            </a:r>
            <a:endParaRPr lang="en-US" sz="1200" dirty="0">
              <a:cs typeface="Helvetica" charset="0"/>
            </a:endParaRPr>
          </a:p>
        </p:txBody>
      </p:sp>
      <p:sp>
        <p:nvSpPr>
          <p:cNvPr id="12" name="TextBox 11"/>
          <p:cNvSpPr txBox="1"/>
          <p:nvPr/>
        </p:nvSpPr>
        <p:spPr>
          <a:xfrm>
            <a:off x="5244185" y="1147809"/>
            <a:ext cx="3905290" cy="307777"/>
          </a:xfrm>
          <a:prstGeom prst="rect">
            <a:avLst/>
          </a:prstGeom>
          <a:noFill/>
        </p:spPr>
        <p:txBody>
          <a:bodyPr wrap="square" rtlCol="0">
            <a:spAutoFit/>
          </a:bodyPr>
          <a:lstStyle/>
          <a:p>
            <a:r>
              <a:rPr lang="en-US" sz="1400" i="1" dirty="0" smtClean="0">
                <a:cs typeface="Helvetica" charset="0"/>
              </a:rPr>
              <a:t>Orbison </a:t>
            </a:r>
            <a:r>
              <a:rPr lang="en-US" sz="1400" i="1" dirty="0">
                <a:cs typeface="Helvetica" charset="0"/>
              </a:rPr>
              <a:t>JL et </a:t>
            </a:r>
            <a:r>
              <a:rPr lang="en-US" sz="1400" i="1" dirty="0" smtClean="0">
                <a:cs typeface="Helvetica" charset="0"/>
              </a:rPr>
              <a:t>al. </a:t>
            </a:r>
            <a:r>
              <a:rPr lang="en-US" sz="1400" i="1" dirty="0">
                <a:cs typeface="Helvetica" charset="0"/>
              </a:rPr>
              <a:t>The Peripheral Blood </a:t>
            </a:r>
            <a:r>
              <a:rPr lang="en-US" sz="1400" i="1" dirty="0" smtClean="0">
                <a:cs typeface="Helvetica" charset="0"/>
              </a:rPr>
              <a:t>Vessels</a:t>
            </a:r>
            <a:r>
              <a:rPr lang="en-US" sz="1400" i="1" dirty="0">
                <a:cs typeface="Helvetica" charset="0"/>
              </a:rPr>
              <a:t>,</a:t>
            </a:r>
            <a:r>
              <a:rPr lang="en-US" sz="1400" i="1" dirty="0" smtClean="0">
                <a:cs typeface="Helvetica" charset="0"/>
              </a:rPr>
              <a:t> 1962</a:t>
            </a:r>
            <a:endParaRPr lang="en-US" sz="1400" i="1" dirty="0"/>
          </a:p>
        </p:txBody>
      </p:sp>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6" name="TextBox 15"/>
          <p:cNvSpPr txBox="1"/>
          <p:nvPr/>
        </p:nvSpPr>
        <p:spPr>
          <a:xfrm>
            <a:off x="7355354" y="1895954"/>
            <a:ext cx="1499892" cy="369332"/>
          </a:xfrm>
          <a:prstGeom prst="rect">
            <a:avLst/>
          </a:prstGeom>
          <a:noFill/>
          <a:ln w="25400">
            <a:noFill/>
          </a:ln>
        </p:spPr>
        <p:txBody>
          <a:bodyPr wrap="none" rtlCol="0">
            <a:spAutoFit/>
          </a:bodyPr>
          <a:lstStyle/>
          <a:p>
            <a:r>
              <a:rPr lang="el-GR" dirty="0" smtClean="0">
                <a:solidFill>
                  <a:srgbClr val="17375E"/>
                </a:solidFill>
              </a:rPr>
              <a:t>- περικύτταρο</a:t>
            </a:r>
            <a:endParaRPr lang="en-US" dirty="0" smtClean="0">
              <a:solidFill>
                <a:srgbClr val="17375E"/>
              </a:solidFill>
            </a:endParaRPr>
          </a:p>
        </p:txBody>
      </p:sp>
      <p:sp>
        <p:nvSpPr>
          <p:cNvPr id="17" name="TextBox 16"/>
          <p:cNvSpPr txBox="1"/>
          <p:nvPr/>
        </p:nvSpPr>
        <p:spPr>
          <a:xfrm>
            <a:off x="7507754" y="3352195"/>
            <a:ext cx="1714156" cy="369332"/>
          </a:xfrm>
          <a:prstGeom prst="rect">
            <a:avLst/>
          </a:prstGeom>
          <a:noFill/>
          <a:ln w="25400">
            <a:noFill/>
          </a:ln>
        </p:spPr>
        <p:txBody>
          <a:bodyPr wrap="none" rtlCol="0">
            <a:spAutoFit/>
          </a:bodyPr>
          <a:lstStyle/>
          <a:p>
            <a:r>
              <a:rPr lang="el-GR" dirty="0">
                <a:solidFill>
                  <a:srgbClr val="17375E"/>
                </a:solidFill>
              </a:rPr>
              <a:t>θ</a:t>
            </a:r>
            <a:r>
              <a:rPr lang="el-GR" dirty="0" smtClean="0">
                <a:solidFill>
                  <a:srgbClr val="17375E"/>
                </a:solidFill>
              </a:rPr>
              <a:t>υρίδες ή πόροι</a:t>
            </a:r>
            <a:endParaRPr lang="en-US" dirty="0" smtClean="0">
              <a:solidFill>
                <a:srgbClr val="17375E"/>
              </a:solidFill>
            </a:endParaRPr>
          </a:p>
        </p:txBody>
      </p:sp>
      <p:sp>
        <p:nvSpPr>
          <p:cNvPr id="18" name="TextBox 17"/>
          <p:cNvSpPr txBox="1"/>
          <p:nvPr/>
        </p:nvSpPr>
        <p:spPr>
          <a:xfrm>
            <a:off x="7456066" y="4793734"/>
            <a:ext cx="1354833" cy="646331"/>
          </a:xfrm>
          <a:prstGeom prst="rect">
            <a:avLst/>
          </a:prstGeom>
          <a:noFill/>
          <a:ln w="25400">
            <a:noFill/>
          </a:ln>
        </p:spPr>
        <p:txBody>
          <a:bodyPr wrap="none" rtlCol="0">
            <a:spAutoFit/>
          </a:bodyPr>
          <a:lstStyle/>
          <a:p>
            <a:r>
              <a:rPr lang="el-GR" dirty="0">
                <a:solidFill>
                  <a:srgbClr val="17375E"/>
                </a:solidFill>
              </a:rPr>
              <a:t>σ</a:t>
            </a:r>
            <a:r>
              <a:rPr lang="el-GR" dirty="0" smtClean="0">
                <a:solidFill>
                  <a:srgbClr val="17375E"/>
                </a:solidFill>
              </a:rPr>
              <a:t>ύνδεση </a:t>
            </a:r>
          </a:p>
          <a:p>
            <a:r>
              <a:rPr lang="el-GR" dirty="0" smtClean="0">
                <a:solidFill>
                  <a:srgbClr val="17375E"/>
                </a:solidFill>
              </a:rPr>
              <a:t>συναρμογής</a:t>
            </a:r>
            <a:endParaRPr lang="en-US" dirty="0" smtClean="0">
              <a:solidFill>
                <a:srgbClr val="17375E"/>
              </a:solidFill>
            </a:endParaRPr>
          </a:p>
        </p:txBody>
      </p:sp>
      <p:sp>
        <p:nvSpPr>
          <p:cNvPr id="19" name="TextBox 18"/>
          <p:cNvSpPr txBox="1"/>
          <p:nvPr/>
        </p:nvSpPr>
        <p:spPr>
          <a:xfrm>
            <a:off x="3691731" y="3151202"/>
            <a:ext cx="1005403" cy="369332"/>
          </a:xfrm>
          <a:prstGeom prst="rect">
            <a:avLst/>
          </a:prstGeom>
          <a:noFill/>
          <a:ln w="25400">
            <a:noFill/>
          </a:ln>
        </p:spPr>
        <p:txBody>
          <a:bodyPr wrap="none" rtlCol="0">
            <a:spAutoFit/>
          </a:bodyPr>
          <a:lstStyle/>
          <a:p>
            <a:r>
              <a:rPr lang="el-GR" dirty="0" smtClean="0">
                <a:solidFill>
                  <a:srgbClr val="17375E"/>
                </a:solidFill>
              </a:rPr>
              <a:t>κυστίδια</a:t>
            </a:r>
            <a:endParaRPr lang="en-US" dirty="0" smtClean="0">
              <a:solidFill>
                <a:srgbClr val="17375E"/>
              </a:solidFill>
            </a:endParaRPr>
          </a:p>
        </p:txBody>
      </p:sp>
      <p:sp>
        <p:nvSpPr>
          <p:cNvPr id="20" name="TextBox 19"/>
          <p:cNvSpPr txBox="1"/>
          <p:nvPr/>
        </p:nvSpPr>
        <p:spPr>
          <a:xfrm>
            <a:off x="3425935" y="4859869"/>
            <a:ext cx="1685077" cy="369332"/>
          </a:xfrm>
          <a:prstGeom prst="rect">
            <a:avLst/>
          </a:prstGeom>
          <a:noFill/>
          <a:ln w="25400">
            <a:noFill/>
          </a:ln>
        </p:spPr>
        <p:txBody>
          <a:bodyPr wrap="none" rtlCol="0">
            <a:spAutoFit/>
          </a:bodyPr>
          <a:lstStyle/>
          <a:p>
            <a:r>
              <a:rPr lang="el-GR" dirty="0">
                <a:solidFill>
                  <a:srgbClr val="17375E"/>
                </a:solidFill>
              </a:rPr>
              <a:t>β</a:t>
            </a:r>
            <a:r>
              <a:rPr lang="el-GR" dirty="0" smtClean="0">
                <a:solidFill>
                  <a:srgbClr val="17375E"/>
                </a:solidFill>
              </a:rPr>
              <a:t>ασικός υμένας</a:t>
            </a:r>
            <a:endParaRPr lang="en-US" dirty="0" smtClean="0">
              <a:solidFill>
                <a:srgbClr val="17375E"/>
              </a:solidFill>
            </a:endParaRPr>
          </a:p>
        </p:txBody>
      </p:sp>
      <p:sp>
        <p:nvSpPr>
          <p:cNvPr id="21" name="TextBox 20"/>
          <p:cNvSpPr txBox="1"/>
          <p:nvPr/>
        </p:nvSpPr>
        <p:spPr>
          <a:xfrm>
            <a:off x="366302" y="5313288"/>
            <a:ext cx="1377037" cy="369332"/>
          </a:xfrm>
          <a:prstGeom prst="rect">
            <a:avLst/>
          </a:prstGeom>
          <a:noFill/>
          <a:ln w="25400">
            <a:noFill/>
          </a:ln>
        </p:spPr>
        <p:txBody>
          <a:bodyPr wrap="none" rtlCol="0">
            <a:spAutoFit/>
          </a:bodyPr>
          <a:lstStyle/>
          <a:p>
            <a:r>
              <a:rPr lang="el-GR" dirty="0" smtClean="0">
                <a:solidFill>
                  <a:srgbClr val="17375E"/>
                </a:solidFill>
              </a:rPr>
              <a:t>περικύτταρο</a:t>
            </a:r>
            <a:endParaRPr lang="en-US" dirty="0" smtClean="0">
              <a:solidFill>
                <a:srgbClr val="17375E"/>
              </a:solidFill>
            </a:endParaRPr>
          </a:p>
        </p:txBody>
      </p:sp>
      <p:sp>
        <p:nvSpPr>
          <p:cNvPr id="22" name="TextBox 21"/>
          <p:cNvSpPr txBox="1"/>
          <p:nvPr/>
        </p:nvSpPr>
        <p:spPr>
          <a:xfrm>
            <a:off x="241466" y="1271488"/>
            <a:ext cx="8467360" cy="769441"/>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 </a:t>
            </a:r>
            <a:r>
              <a:rPr lang="el-GR" sz="2000" dirty="0" smtClean="0">
                <a:solidFill>
                  <a:schemeClr val="tx2">
                    <a:lumMod val="75000"/>
                  </a:schemeClr>
                </a:solidFill>
              </a:rPr>
              <a:t>δομικά χαρακτηριστικά / μικροκυκλοφορία / τριχοειδή</a:t>
            </a:r>
          </a:p>
        </p:txBody>
      </p:sp>
      <p:sp>
        <p:nvSpPr>
          <p:cNvPr id="23" name="Rectangle 22"/>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25" name="Straight Connector 24"/>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6" name="Picture 25"/>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7" name="TextBox 26"/>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8" name="TextBox 27"/>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51875664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pic>
        <p:nvPicPr>
          <p:cNvPr id="9"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21" y="2057400"/>
            <a:ext cx="8061379" cy="338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txBox="1">
            <a:spLocks/>
          </p:cNvSpPr>
          <p:nvPr/>
        </p:nvSpPr>
        <p:spPr bwMode="auto">
          <a:xfrm>
            <a:off x="161212" y="5892800"/>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0" bIns="635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1200" dirty="0">
                <a:cs typeface="Helvetica" charset="0"/>
              </a:rPr>
              <a:t> </a:t>
            </a:r>
            <a:r>
              <a:rPr lang="el-GR" sz="1200" dirty="0" smtClean="0">
                <a:cs typeface="Helvetica" charset="0"/>
              </a:rPr>
              <a:t>Εγκάρσιες διατομές τριχοειδών. Αριστερά: συνεχής τύπος τριχοειδούς. Δεξιά: θυριδωτός τύπος τριχοειδούς</a:t>
            </a:r>
            <a:endParaRPr lang="en-US" sz="1200" dirty="0">
              <a:cs typeface="Helvetica" charset="0"/>
            </a:endParaRPr>
          </a:p>
        </p:txBody>
      </p:sp>
      <p:sp>
        <p:nvSpPr>
          <p:cNvPr id="12" name="TextBox 11"/>
          <p:cNvSpPr txBox="1"/>
          <p:nvPr/>
        </p:nvSpPr>
        <p:spPr>
          <a:xfrm>
            <a:off x="5244185" y="1147809"/>
            <a:ext cx="3905290" cy="307777"/>
          </a:xfrm>
          <a:prstGeom prst="rect">
            <a:avLst/>
          </a:prstGeom>
          <a:noFill/>
        </p:spPr>
        <p:txBody>
          <a:bodyPr wrap="square" rtlCol="0">
            <a:spAutoFit/>
          </a:bodyPr>
          <a:lstStyle/>
          <a:p>
            <a:r>
              <a:rPr lang="en-US" sz="1400" i="1" dirty="0" smtClean="0">
                <a:cs typeface="Helvetica" charset="0"/>
              </a:rPr>
              <a:t>Orbison </a:t>
            </a:r>
            <a:r>
              <a:rPr lang="en-US" sz="1400" i="1" dirty="0">
                <a:cs typeface="Helvetica" charset="0"/>
              </a:rPr>
              <a:t>JL et </a:t>
            </a:r>
            <a:r>
              <a:rPr lang="en-US" sz="1400" i="1" dirty="0" smtClean="0">
                <a:cs typeface="Helvetica" charset="0"/>
              </a:rPr>
              <a:t>al. </a:t>
            </a:r>
            <a:r>
              <a:rPr lang="en-US" sz="1400" i="1" dirty="0">
                <a:cs typeface="Helvetica" charset="0"/>
              </a:rPr>
              <a:t>The Peripheral Blood </a:t>
            </a:r>
            <a:r>
              <a:rPr lang="en-US" sz="1400" i="1" dirty="0" smtClean="0">
                <a:cs typeface="Helvetica" charset="0"/>
              </a:rPr>
              <a:t>Vessels</a:t>
            </a:r>
            <a:r>
              <a:rPr lang="en-US" sz="1400" i="1" dirty="0">
                <a:cs typeface="Helvetica" charset="0"/>
              </a:rPr>
              <a:t>,</a:t>
            </a:r>
            <a:r>
              <a:rPr lang="en-US" sz="1400" i="1" dirty="0" smtClean="0">
                <a:cs typeface="Helvetica" charset="0"/>
              </a:rPr>
              <a:t> 1962</a:t>
            </a:r>
            <a:endParaRPr lang="en-US" sz="1400" i="1" dirty="0"/>
          </a:p>
        </p:txBody>
      </p:sp>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6" name="TextBox 15"/>
          <p:cNvSpPr txBox="1"/>
          <p:nvPr/>
        </p:nvSpPr>
        <p:spPr>
          <a:xfrm>
            <a:off x="7355354" y="1895954"/>
            <a:ext cx="1499892" cy="369332"/>
          </a:xfrm>
          <a:prstGeom prst="rect">
            <a:avLst/>
          </a:prstGeom>
          <a:noFill/>
          <a:ln w="25400">
            <a:noFill/>
          </a:ln>
        </p:spPr>
        <p:txBody>
          <a:bodyPr wrap="none" rtlCol="0">
            <a:spAutoFit/>
          </a:bodyPr>
          <a:lstStyle/>
          <a:p>
            <a:r>
              <a:rPr lang="el-GR" dirty="0" smtClean="0">
                <a:solidFill>
                  <a:srgbClr val="17375E"/>
                </a:solidFill>
              </a:rPr>
              <a:t>- περικύτταρο</a:t>
            </a:r>
            <a:endParaRPr lang="en-US" dirty="0" smtClean="0">
              <a:solidFill>
                <a:srgbClr val="17375E"/>
              </a:solidFill>
            </a:endParaRPr>
          </a:p>
        </p:txBody>
      </p:sp>
      <p:sp>
        <p:nvSpPr>
          <p:cNvPr id="17" name="TextBox 16"/>
          <p:cNvSpPr txBox="1"/>
          <p:nvPr/>
        </p:nvSpPr>
        <p:spPr>
          <a:xfrm>
            <a:off x="7507754" y="3352195"/>
            <a:ext cx="1714156" cy="369332"/>
          </a:xfrm>
          <a:prstGeom prst="rect">
            <a:avLst/>
          </a:prstGeom>
          <a:noFill/>
          <a:ln w="25400">
            <a:noFill/>
          </a:ln>
        </p:spPr>
        <p:txBody>
          <a:bodyPr wrap="none" rtlCol="0">
            <a:spAutoFit/>
          </a:bodyPr>
          <a:lstStyle/>
          <a:p>
            <a:r>
              <a:rPr lang="el-GR" dirty="0">
                <a:solidFill>
                  <a:srgbClr val="17375E"/>
                </a:solidFill>
              </a:rPr>
              <a:t>θ</a:t>
            </a:r>
            <a:r>
              <a:rPr lang="el-GR" dirty="0" smtClean="0">
                <a:solidFill>
                  <a:srgbClr val="17375E"/>
                </a:solidFill>
              </a:rPr>
              <a:t>υρίδες ή πόροι</a:t>
            </a:r>
            <a:endParaRPr lang="en-US" dirty="0" smtClean="0">
              <a:solidFill>
                <a:srgbClr val="17375E"/>
              </a:solidFill>
            </a:endParaRPr>
          </a:p>
        </p:txBody>
      </p:sp>
      <p:sp>
        <p:nvSpPr>
          <p:cNvPr id="18" name="TextBox 17"/>
          <p:cNvSpPr txBox="1"/>
          <p:nvPr/>
        </p:nvSpPr>
        <p:spPr>
          <a:xfrm>
            <a:off x="7456066" y="4793734"/>
            <a:ext cx="1354833" cy="646331"/>
          </a:xfrm>
          <a:prstGeom prst="rect">
            <a:avLst/>
          </a:prstGeom>
          <a:noFill/>
          <a:ln w="25400">
            <a:noFill/>
          </a:ln>
        </p:spPr>
        <p:txBody>
          <a:bodyPr wrap="none" rtlCol="0">
            <a:spAutoFit/>
          </a:bodyPr>
          <a:lstStyle/>
          <a:p>
            <a:r>
              <a:rPr lang="el-GR" dirty="0">
                <a:solidFill>
                  <a:srgbClr val="17375E"/>
                </a:solidFill>
              </a:rPr>
              <a:t>σ</a:t>
            </a:r>
            <a:r>
              <a:rPr lang="el-GR" dirty="0" smtClean="0">
                <a:solidFill>
                  <a:srgbClr val="17375E"/>
                </a:solidFill>
              </a:rPr>
              <a:t>ύνδεση </a:t>
            </a:r>
          </a:p>
          <a:p>
            <a:r>
              <a:rPr lang="el-GR" dirty="0" smtClean="0">
                <a:solidFill>
                  <a:srgbClr val="17375E"/>
                </a:solidFill>
              </a:rPr>
              <a:t>συναρμογής</a:t>
            </a:r>
            <a:endParaRPr lang="en-US" dirty="0" smtClean="0">
              <a:solidFill>
                <a:srgbClr val="17375E"/>
              </a:solidFill>
            </a:endParaRPr>
          </a:p>
        </p:txBody>
      </p:sp>
      <p:sp>
        <p:nvSpPr>
          <p:cNvPr id="19" name="TextBox 18"/>
          <p:cNvSpPr txBox="1"/>
          <p:nvPr/>
        </p:nvSpPr>
        <p:spPr>
          <a:xfrm>
            <a:off x="3691731" y="3151202"/>
            <a:ext cx="1005403" cy="369332"/>
          </a:xfrm>
          <a:prstGeom prst="rect">
            <a:avLst/>
          </a:prstGeom>
          <a:noFill/>
          <a:ln w="25400">
            <a:noFill/>
          </a:ln>
        </p:spPr>
        <p:txBody>
          <a:bodyPr wrap="none" rtlCol="0">
            <a:spAutoFit/>
          </a:bodyPr>
          <a:lstStyle/>
          <a:p>
            <a:r>
              <a:rPr lang="el-GR" dirty="0" smtClean="0">
                <a:solidFill>
                  <a:srgbClr val="17375E"/>
                </a:solidFill>
              </a:rPr>
              <a:t>κυστίδια</a:t>
            </a:r>
            <a:endParaRPr lang="en-US" dirty="0" smtClean="0">
              <a:solidFill>
                <a:srgbClr val="17375E"/>
              </a:solidFill>
            </a:endParaRPr>
          </a:p>
        </p:txBody>
      </p:sp>
      <p:sp>
        <p:nvSpPr>
          <p:cNvPr id="20" name="TextBox 19"/>
          <p:cNvSpPr txBox="1"/>
          <p:nvPr/>
        </p:nvSpPr>
        <p:spPr>
          <a:xfrm>
            <a:off x="3425935" y="4859869"/>
            <a:ext cx="1685077" cy="369332"/>
          </a:xfrm>
          <a:prstGeom prst="rect">
            <a:avLst/>
          </a:prstGeom>
          <a:noFill/>
          <a:ln w="25400">
            <a:noFill/>
          </a:ln>
        </p:spPr>
        <p:txBody>
          <a:bodyPr wrap="none" rtlCol="0">
            <a:spAutoFit/>
          </a:bodyPr>
          <a:lstStyle/>
          <a:p>
            <a:r>
              <a:rPr lang="el-GR" dirty="0">
                <a:solidFill>
                  <a:srgbClr val="17375E"/>
                </a:solidFill>
              </a:rPr>
              <a:t>β</a:t>
            </a:r>
            <a:r>
              <a:rPr lang="el-GR" dirty="0" smtClean="0">
                <a:solidFill>
                  <a:srgbClr val="17375E"/>
                </a:solidFill>
              </a:rPr>
              <a:t>ασικός υμένας</a:t>
            </a:r>
            <a:endParaRPr lang="en-US" dirty="0" smtClean="0">
              <a:solidFill>
                <a:srgbClr val="17375E"/>
              </a:solidFill>
            </a:endParaRPr>
          </a:p>
        </p:txBody>
      </p:sp>
      <p:sp>
        <p:nvSpPr>
          <p:cNvPr id="21" name="TextBox 20"/>
          <p:cNvSpPr txBox="1"/>
          <p:nvPr/>
        </p:nvSpPr>
        <p:spPr>
          <a:xfrm>
            <a:off x="366302" y="5313288"/>
            <a:ext cx="1377037" cy="369332"/>
          </a:xfrm>
          <a:prstGeom prst="rect">
            <a:avLst/>
          </a:prstGeom>
          <a:noFill/>
          <a:ln w="25400">
            <a:noFill/>
          </a:ln>
        </p:spPr>
        <p:txBody>
          <a:bodyPr wrap="none" rtlCol="0">
            <a:spAutoFit/>
          </a:bodyPr>
          <a:lstStyle/>
          <a:p>
            <a:r>
              <a:rPr lang="el-GR" dirty="0" smtClean="0">
                <a:solidFill>
                  <a:srgbClr val="17375E"/>
                </a:solidFill>
              </a:rPr>
              <a:t>περικύτταρο</a:t>
            </a:r>
            <a:endParaRPr lang="en-US" dirty="0" smtClean="0">
              <a:solidFill>
                <a:srgbClr val="17375E"/>
              </a:solidFill>
            </a:endParaRPr>
          </a:p>
        </p:txBody>
      </p:sp>
      <p:sp>
        <p:nvSpPr>
          <p:cNvPr id="22" name="TextBox 21"/>
          <p:cNvSpPr txBox="1"/>
          <p:nvPr/>
        </p:nvSpPr>
        <p:spPr>
          <a:xfrm>
            <a:off x="241466" y="1271488"/>
            <a:ext cx="8467360" cy="769441"/>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 </a:t>
            </a:r>
            <a:r>
              <a:rPr lang="el-GR" sz="2000" dirty="0" smtClean="0">
                <a:solidFill>
                  <a:schemeClr val="tx2">
                    <a:lumMod val="75000"/>
                  </a:schemeClr>
                </a:solidFill>
              </a:rPr>
              <a:t>δομικά χαρακτηριστικά / μικροκυκλοφορία / τριχοειδή</a:t>
            </a:r>
          </a:p>
        </p:txBody>
      </p:sp>
      <p:sp>
        <p:nvSpPr>
          <p:cNvPr id="2" name="Right Arrow 1"/>
          <p:cNvSpPr/>
          <p:nvPr/>
        </p:nvSpPr>
        <p:spPr>
          <a:xfrm>
            <a:off x="6866150" y="3023629"/>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600 nm</a:t>
            </a:r>
            <a:endParaRPr lang="en-US" sz="1400" dirty="0"/>
          </a:p>
        </p:txBody>
      </p:sp>
      <p:sp>
        <p:nvSpPr>
          <p:cNvPr id="24" name="Right Arrow 23"/>
          <p:cNvSpPr/>
          <p:nvPr/>
        </p:nvSpPr>
        <p:spPr>
          <a:xfrm>
            <a:off x="2936731" y="2538997"/>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10 nm</a:t>
            </a:r>
            <a:endParaRPr lang="en-US" sz="1400" dirty="0"/>
          </a:p>
        </p:txBody>
      </p:sp>
      <p:sp>
        <p:nvSpPr>
          <p:cNvPr id="23" name="Rectangle 22"/>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26" name="Straight Connector 2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7" name="Picture 26"/>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8" name="TextBox 2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9" name="TextBox 2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4800913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2" name="TextBox 11"/>
          <p:cNvSpPr txBox="1"/>
          <p:nvPr/>
        </p:nvSpPr>
        <p:spPr>
          <a:xfrm>
            <a:off x="5244185" y="1147809"/>
            <a:ext cx="3905290" cy="307777"/>
          </a:xfrm>
          <a:prstGeom prst="rect">
            <a:avLst/>
          </a:prstGeom>
          <a:noFill/>
        </p:spPr>
        <p:txBody>
          <a:bodyPr wrap="square" rtlCol="0">
            <a:spAutoFit/>
          </a:bodyPr>
          <a:lstStyle/>
          <a:p>
            <a:r>
              <a:rPr lang="en-US" sz="1400" i="1" dirty="0" smtClean="0">
                <a:cs typeface="Helvetica" charset="0"/>
              </a:rPr>
              <a:t>Orbison </a:t>
            </a:r>
            <a:r>
              <a:rPr lang="en-US" sz="1400" i="1" dirty="0">
                <a:cs typeface="Helvetica" charset="0"/>
              </a:rPr>
              <a:t>JL et </a:t>
            </a:r>
            <a:r>
              <a:rPr lang="en-US" sz="1400" i="1" dirty="0" smtClean="0">
                <a:cs typeface="Helvetica" charset="0"/>
              </a:rPr>
              <a:t>al. </a:t>
            </a:r>
            <a:r>
              <a:rPr lang="en-US" sz="1400" i="1" dirty="0">
                <a:cs typeface="Helvetica" charset="0"/>
              </a:rPr>
              <a:t>The Peripheral Blood </a:t>
            </a:r>
            <a:r>
              <a:rPr lang="en-US" sz="1400" i="1" dirty="0" smtClean="0">
                <a:cs typeface="Helvetica" charset="0"/>
              </a:rPr>
              <a:t>Vessels</a:t>
            </a:r>
            <a:r>
              <a:rPr lang="en-US" sz="1400" i="1" dirty="0">
                <a:cs typeface="Helvetica" charset="0"/>
              </a:rPr>
              <a:t>,</a:t>
            </a:r>
            <a:r>
              <a:rPr lang="en-US" sz="1400" i="1" dirty="0" smtClean="0">
                <a:cs typeface="Helvetica" charset="0"/>
              </a:rPr>
              <a:t> 1962</a:t>
            </a:r>
            <a:endParaRPr lang="en-US" sz="1400" i="1" dirty="0"/>
          </a:p>
        </p:txBody>
      </p:sp>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22" name="TextBox 21"/>
          <p:cNvSpPr txBox="1"/>
          <p:nvPr/>
        </p:nvSpPr>
        <p:spPr>
          <a:xfrm>
            <a:off x="241466" y="1271488"/>
            <a:ext cx="8467360" cy="769441"/>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 </a:t>
            </a:r>
            <a:r>
              <a:rPr lang="el-GR" sz="2000" dirty="0" smtClean="0">
                <a:solidFill>
                  <a:schemeClr val="tx2">
                    <a:lumMod val="75000"/>
                  </a:schemeClr>
                </a:solidFill>
              </a:rPr>
              <a:t>δομικά χαρακτηριστικά / μικροκυκλοφορία / τριχοειδή / τριχοειδοσκόπηση</a:t>
            </a:r>
          </a:p>
        </p:txBody>
      </p:sp>
      <p:pic>
        <p:nvPicPr>
          <p:cNvPr id="2" name="Picture 1"/>
          <p:cNvPicPr>
            <a:picLocks noChangeAspect="1"/>
          </p:cNvPicPr>
          <p:nvPr/>
        </p:nvPicPr>
        <p:blipFill>
          <a:blip r:embed="rId2"/>
          <a:stretch>
            <a:fillRect/>
          </a:stretch>
        </p:blipFill>
        <p:spPr>
          <a:xfrm>
            <a:off x="348679" y="2260600"/>
            <a:ext cx="2828954" cy="2123042"/>
          </a:xfrm>
          <a:prstGeom prst="rect">
            <a:avLst/>
          </a:prstGeom>
        </p:spPr>
      </p:pic>
      <p:sp>
        <p:nvSpPr>
          <p:cNvPr id="23" name="TextBox 22"/>
          <p:cNvSpPr txBox="1"/>
          <p:nvPr/>
        </p:nvSpPr>
        <p:spPr>
          <a:xfrm>
            <a:off x="550090" y="4592135"/>
            <a:ext cx="2441143" cy="369332"/>
          </a:xfrm>
          <a:prstGeom prst="rect">
            <a:avLst/>
          </a:prstGeom>
          <a:noFill/>
          <a:ln w="25400">
            <a:noFill/>
          </a:ln>
        </p:spPr>
        <p:txBody>
          <a:bodyPr wrap="none" rtlCol="0">
            <a:spAutoFit/>
          </a:bodyPr>
          <a:lstStyle/>
          <a:p>
            <a:r>
              <a:rPr lang="el-GR" dirty="0" smtClean="0">
                <a:solidFill>
                  <a:srgbClr val="17375E"/>
                </a:solidFill>
              </a:rPr>
              <a:t>Φυσιολογικά τριχοειδή</a:t>
            </a:r>
            <a:endParaRPr lang="en-US" dirty="0" smtClean="0">
              <a:solidFill>
                <a:srgbClr val="17375E"/>
              </a:solidFill>
            </a:endParaRPr>
          </a:p>
        </p:txBody>
      </p: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71030028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4" name="TextBox 13"/>
          <p:cNvSpPr txBox="1"/>
          <p:nvPr/>
        </p:nvSpPr>
        <p:spPr>
          <a:xfrm>
            <a:off x="241465" y="1356153"/>
            <a:ext cx="8819109" cy="1107996"/>
          </a:xfrm>
          <a:prstGeom prst="rect">
            <a:avLst/>
          </a:prstGeom>
          <a:noFill/>
        </p:spPr>
        <p:txBody>
          <a:bodyPr wrap="square" rtlCol="0">
            <a:spAutoFit/>
          </a:bodyPr>
          <a:lstStyle/>
          <a:p>
            <a:pPr marL="0" lvl="1"/>
            <a:r>
              <a:rPr lang="el-GR" sz="2200" dirty="0">
                <a:solidFill>
                  <a:schemeClr val="tx2">
                    <a:lumMod val="75000"/>
                  </a:schemeClr>
                </a:solidFill>
              </a:rPr>
              <a:t>Φ</a:t>
            </a:r>
            <a:r>
              <a:rPr lang="el-GR" sz="2200" dirty="0" smtClean="0">
                <a:solidFill>
                  <a:schemeClr val="tx2">
                    <a:lumMod val="75000"/>
                  </a:schemeClr>
                </a:solidFill>
              </a:rPr>
              <a:t>υσιολογική λειτουργία τριχοειδών &amp; δυναμική ισορροπία τριχοειδικού δικτύου</a:t>
            </a:r>
          </a:p>
          <a:p>
            <a:pPr marL="342900" indent="-342900">
              <a:buFont typeface="Arial"/>
              <a:buChar char="•"/>
            </a:pPr>
            <a:endParaRPr lang="el-GR" sz="2200" dirty="0" smtClean="0">
              <a:solidFill>
                <a:schemeClr val="tx2">
                  <a:lumMod val="75000"/>
                </a:schemeClr>
              </a:solidFill>
            </a:endParaRPr>
          </a:p>
        </p:txBody>
      </p:sp>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pic>
        <p:nvPicPr>
          <p:cNvPr id="3" name="Picture 2"/>
          <p:cNvPicPr>
            <a:picLocks noChangeAspect="1"/>
          </p:cNvPicPr>
          <p:nvPr/>
        </p:nvPicPr>
        <p:blipFill>
          <a:blip r:embed="rId2"/>
          <a:stretch>
            <a:fillRect/>
          </a:stretch>
        </p:blipFill>
        <p:spPr>
          <a:xfrm>
            <a:off x="827337" y="2502727"/>
            <a:ext cx="6037203" cy="4350833"/>
          </a:xfrm>
          <a:prstGeom prst="rect">
            <a:avLst/>
          </a:prstGeom>
        </p:spPr>
      </p:pic>
      <p:sp>
        <p:nvSpPr>
          <p:cNvPr id="17" name="TextBox 16"/>
          <p:cNvSpPr txBox="1"/>
          <p:nvPr/>
        </p:nvSpPr>
        <p:spPr>
          <a:xfrm>
            <a:off x="4398952" y="1130304"/>
            <a:ext cx="4764161" cy="307777"/>
          </a:xfrm>
          <a:prstGeom prst="rect">
            <a:avLst/>
          </a:prstGeom>
          <a:noFill/>
        </p:spPr>
        <p:txBody>
          <a:bodyPr wrap="none" rtlCol="0">
            <a:spAutoFit/>
          </a:bodyPr>
          <a:lstStyle/>
          <a:p>
            <a:r>
              <a:rPr lang="en-US" sz="1400" i="1" dirty="0" smtClean="0"/>
              <a:t>Guyton and Hall. Textbook of medical physiology 11</a:t>
            </a:r>
            <a:r>
              <a:rPr lang="en-US" sz="1400" i="1" baseline="30000" dirty="0" smtClean="0"/>
              <a:t>th</a:t>
            </a:r>
            <a:r>
              <a:rPr lang="en-US" sz="1400" i="1" dirty="0" smtClean="0"/>
              <a:t> ed. 2006</a:t>
            </a:r>
            <a:endParaRPr lang="en-US" sz="1400" i="1" dirty="0"/>
          </a:p>
        </p:txBody>
      </p:sp>
      <p:sp>
        <p:nvSpPr>
          <p:cNvPr id="12" name="Rectangle 11"/>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9" name="Picture 18"/>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4763462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2" name="TextBox 11"/>
          <p:cNvSpPr txBox="1"/>
          <p:nvPr/>
        </p:nvSpPr>
        <p:spPr>
          <a:xfrm>
            <a:off x="5244185" y="1147809"/>
            <a:ext cx="3905290" cy="307777"/>
          </a:xfrm>
          <a:prstGeom prst="rect">
            <a:avLst/>
          </a:prstGeom>
          <a:noFill/>
        </p:spPr>
        <p:txBody>
          <a:bodyPr wrap="square" rtlCol="0">
            <a:spAutoFit/>
          </a:bodyPr>
          <a:lstStyle/>
          <a:p>
            <a:r>
              <a:rPr lang="en-US" sz="1400" i="1" dirty="0" smtClean="0">
                <a:cs typeface="Helvetica" charset="0"/>
              </a:rPr>
              <a:t>Orbison </a:t>
            </a:r>
            <a:r>
              <a:rPr lang="en-US" sz="1400" i="1" dirty="0">
                <a:cs typeface="Helvetica" charset="0"/>
              </a:rPr>
              <a:t>JL et </a:t>
            </a:r>
            <a:r>
              <a:rPr lang="en-US" sz="1400" i="1" dirty="0" smtClean="0">
                <a:cs typeface="Helvetica" charset="0"/>
              </a:rPr>
              <a:t>al. </a:t>
            </a:r>
            <a:r>
              <a:rPr lang="en-US" sz="1400" i="1" dirty="0">
                <a:cs typeface="Helvetica" charset="0"/>
              </a:rPr>
              <a:t>The Peripheral Blood </a:t>
            </a:r>
            <a:r>
              <a:rPr lang="en-US" sz="1400" i="1" dirty="0" smtClean="0">
                <a:cs typeface="Helvetica" charset="0"/>
              </a:rPr>
              <a:t>Vessels</a:t>
            </a:r>
            <a:r>
              <a:rPr lang="en-US" sz="1400" i="1" dirty="0">
                <a:cs typeface="Helvetica" charset="0"/>
              </a:rPr>
              <a:t>,</a:t>
            </a:r>
            <a:r>
              <a:rPr lang="en-US" sz="1400" i="1" dirty="0" smtClean="0">
                <a:cs typeface="Helvetica" charset="0"/>
              </a:rPr>
              <a:t> 1962</a:t>
            </a:r>
            <a:endParaRPr lang="en-US" sz="1400" i="1" dirty="0"/>
          </a:p>
        </p:txBody>
      </p:sp>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22" name="TextBox 21"/>
          <p:cNvSpPr txBox="1"/>
          <p:nvPr/>
        </p:nvSpPr>
        <p:spPr>
          <a:xfrm>
            <a:off x="241466" y="1271488"/>
            <a:ext cx="8467360" cy="769441"/>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 </a:t>
            </a:r>
            <a:r>
              <a:rPr lang="el-GR" sz="2000" dirty="0" smtClean="0">
                <a:solidFill>
                  <a:schemeClr val="tx2">
                    <a:lumMod val="75000"/>
                  </a:schemeClr>
                </a:solidFill>
              </a:rPr>
              <a:t>δομικά χαρακτηριστικά / μικροκυκλοφορία / τριχοειδή / τριχοειδοσκόπηση</a:t>
            </a:r>
          </a:p>
        </p:txBody>
      </p:sp>
      <p:pic>
        <p:nvPicPr>
          <p:cNvPr id="2" name="Picture 1"/>
          <p:cNvPicPr>
            <a:picLocks noChangeAspect="1"/>
          </p:cNvPicPr>
          <p:nvPr/>
        </p:nvPicPr>
        <p:blipFill>
          <a:blip r:embed="rId2"/>
          <a:stretch>
            <a:fillRect/>
          </a:stretch>
        </p:blipFill>
        <p:spPr>
          <a:xfrm>
            <a:off x="348679" y="2260600"/>
            <a:ext cx="2828954" cy="2123042"/>
          </a:xfrm>
          <a:prstGeom prst="rect">
            <a:avLst/>
          </a:prstGeom>
        </p:spPr>
      </p:pic>
      <p:sp>
        <p:nvSpPr>
          <p:cNvPr id="23" name="TextBox 22"/>
          <p:cNvSpPr txBox="1"/>
          <p:nvPr/>
        </p:nvSpPr>
        <p:spPr>
          <a:xfrm>
            <a:off x="550090" y="4592135"/>
            <a:ext cx="2379377" cy="369332"/>
          </a:xfrm>
          <a:prstGeom prst="rect">
            <a:avLst/>
          </a:prstGeom>
          <a:noFill/>
          <a:ln w="25400">
            <a:noFill/>
          </a:ln>
        </p:spPr>
        <p:txBody>
          <a:bodyPr wrap="none" rtlCol="0">
            <a:spAutoFit/>
          </a:bodyPr>
          <a:lstStyle/>
          <a:p>
            <a:r>
              <a:rPr lang="el-GR" dirty="0" smtClean="0">
                <a:solidFill>
                  <a:srgbClr val="17375E"/>
                </a:solidFill>
              </a:rPr>
              <a:t>Φυσιολογικά τριχοειδή</a:t>
            </a:r>
            <a:endParaRPr lang="en-US" dirty="0" smtClean="0">
              <a:solidFill>
                <a:srgbClr val="17375E"/>
              </a:solidFill>
            </a:endParaRPr>
          </a:p>
        </p:txBody>
      </p: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9476815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2" name="TextBox 11"/>
          <p:cNvSpPr txBox="1"/>
          <p:nvPr/>
        </p:nvSpPr>
        <p:spPr>
          <a:xfrm>
            <a:off x="5244185" y="1147809"/>
            <a:ext cx="3905290" cy="307777"/>
          </a:xfrm>
          <a:prstGeom prst="rect">
            <a:avLst/>
          </a:prstGeom>
          <a:noFill/>
        </p:spPr>
        <p:txBody>
          <a:bodyPr wrap="square" rtlCol="0">
            <a:spAutoFit/>
          </a:bodyPr>
          <a:lstStyle/>
          <a:p>
            <a:r>
              <a:rPr lang="en-US" sz="1400" i="1" dirty="0" smtClean="0">
                <a:cs typeface="Helvetica" charset="0"/>
              </a:rPr>
              <a:t>Orbison </a:t>
            </a:r>
            <a:r>
              <a:rPr lang="en-US" sz="1400" i="1" dirty="0">
                <a:cs typeface="Helvetica" charset="0"/>
              </a:rPr>
              <a:t>JL et </a:t>
            </a:r>
            <a:r>
              <a:rPr lang="en-US" sz="1400" i="1" dirty="0" smtClean="0">
                <a:cs typeface="Helvetica" charset="0"/>
              </a:rPr>
              <a:t>al. </a:t>
            </a:r>
            <a:r>
              <a:rPr lang="en-US" sz="1400" i="1" dirty="0">
                <a:cs typeface="Helvetica" charset="0"/>
              </a:rPr>
              <a:t>The Peripheral Blood </a:t>
            </a:r>
            <a:r>
              <a:rPr lang="en-US" sz="1400" i="1" dirty="0" smtClean="0">
                <a:cs typeface="Helvetica" charset="0"/>
              </a:rPr>
              <a:t>Vessels</a:t>
            </a:r>
            <a:r>
              <a:rPr lang="en-US" sz="1400" i="1" dirty="0">
                <a:cs typeface="Helvetica" charset="0"/>
              </a:rPr>
              <a:t>,</a:t>
            </a:r>
            <a:r>
              <a:rPr lang="en-US" sz="1400" i="1" dirty="0" smtClean="0">
                <a:cs typeface="Helvetica" charset="0"/>
              </a:rPr>
              <a:t> 1962</a:t>
            </a:r>
            <a:endParaRPr lang="en-US" sz="1400" i="1" dirty="0"/>
          </a:p>
        </p:txBody>
      </p:sp>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22" name="TextBox 21"/>
          <p:cNvSpPr txBox="1"/>
          <p:nvPr/>
        </p:nvSpPr>
        <p:spPr>
          <a:xfrm>
            <a:off x="241466" y="1271488"/>
            <a:ext cx="8467360" cy="769441"/>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 </a:t>
            </a:r>
            <a:r>
              <a:rPr lang="el-GR" sz="2000" dirty="0" smtClean="0">
                <a:solidFill>
                  <a:schemeClr val="tx2">
                    <a:lumMod val="75000"/>
                  </a:schemeClr>
                </a:solidFill>
              </a:rPr>
              <a:t>δομικά χαρακτηριστικά / μικροκυκλοφορία / τριχοειδή / τριχοειδοσκόπηση</a:t>
            </a:r>
          </a:p>
        </p:txBody>
      </p:sp>
      <p:pic>
        <p:nvPicPr>
          <p:cNvPr id="2" name="Picture 1"/>
          <p:cNvPicPr>
            <a:picLocks noChangeAspect="1"/>
          </p:cNvPicPr>
          <p:nvPr/>
        </p:nvPicPr>
        <p:blipFill>
          <a:blip r:embed="rId2"/>
          <a:stretch>
            <a:fillRect/>
          </a:stretch>
        </p:blipFill>
        <p:spPr>
          <a:xfrm>
            <a:off x="348679" y="2260600"/>
            <a:ext cx="2828954" cy="2123042"/>
          </a:xfrm>
          <a:prstGeom prst="rect">
            <a:avLst/>
          </a:prstGeom>
        </p:spPr>
      </p:pic>
      <p:sp>
        <p:nvSpPr>
          <p:cNvPr id="23" name="TextBox 22"/>
          <p:cNvSpPr txBox="1"/>
          <p:nvPr/>
        </p:nvSpPr>
        <p:spPr>
          <a:xfrm>
            <a:off x="550090" y="4592135"/>
            <a:ext cx="2379377" cy="369332"/>
          </a:xfrm>
          <a:prstGeom prst="rect">
            <a:avLst/>
          </a:prstGeom>
          <a:noFill/>
          <a:ln w="25400">
            <a:noFill/>
          </a:ln>
        </p:spPr>
        <p:txBody>
          <a:bodyPr wrap="none" rtlCol="0">
            <a:spAutoFit/>
          </a:bodyPr>
          <a:lstStyle/>
          <a:p>
            <a:r>
              <a:rPr lang="el-GR" dirty="0" smtClean="0">
                <a:solidFill>
                  <a:srgbClr val="17375E"/>
                </a:solidFill>
              </a:rPr>
              <a:t>Φυσιολογικά τριχοειδή</a:t>
            </a:r>
            <a:endParaRPr lang="en-US" dirty="0" smtClean="0">
              <a:solidFill>
                <a:srgbClr val="17375E"/>
              </a:solidFill>
            </a:endParaRPr>
          </a:p>
        </p:txBody>
      </p:sp>
      <p:sp>
        <p:nvSpPr>
          <p:cNvPr id="24" name="TextBox 23"/>
          <p:cNvSpPr txBox="1"/>
          <p:nvPr/>
        </p:nvSpPr>
        <p:spPr>
          <a:xfrm>
            <a:off x="3504049" y="6362700"/>
            <a:ext cx="4816080" cy="369332"/>
          </a:xfrm>
          <a:prstGeom prst="rect">
            <a:avLst/>
          </a:prstGeom>
          <a:noFill/>
          <a:ln w="25400">
            <a:noFill/>
          </a:ln>
        </p:spPr>
        <p:txBody>
          <a:bodyPr wrap="none" rtlCol="0">
            <a:spAutoFit/>
          </a:bodyPr>
          <a:lstStyle/>
          <a:p>
            <a:r>
              <a:rPr lang="el-GR" dirty="0" smtClean="0">
                <a:solidFill>
                  <a:srgbClr val="17375E"/>
                </a:solidFill>
              </a:rPr>
              <a:t>Τριχοειδή σε ασθενή με συστηματική σκλήρυνση </a:t>
            </a:r>
            <a:endParaRPr lang="en-US" dirty="0" smtClean="0">
              <a:solidFill>
                <a:srgbClr val="17375E"/>
              </a:solidFill>
            </a:endParaRPr>
          </a:p>
        </p:txBody>
      </p:sp>
      <p:pic>
        <p:nvPicPr>
          <p:cNvPr id="25" name="Picture 24"/>
          <p:cNvPicPr>
            <a:picLocks noChangeAspect="1"/>
          </p:cNvPicPr>
          <p:nvPr/>
        </p:nvPicPr>
        <p:blipFill>
          <a:blip r:embed="rId3"/>
          <a:stretch>
            <a:fillRect/>
          </a:stretch>
        </p:blipFill>
        <p:spPr>
          <a:xfrm>
            <a:off x="3504049" y="2298700"/>
            <a:ext cx="5556526" cy="4064000"/>
          </a:xfrm>
          <a:prstGeom prst="rect">
            <a:avLst/>
          </a:prstGeom>
        </p:spPr>
      </p:pic>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9" name="Picture 18"/>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28954080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9" name="TextBox 8"/>
          <p:cNvSpPr txBox="1"/>
          <p:nvPr/>
        </p:nvSpPr>
        <p:spPr>
          <a:xfrm>
            <a:off x="241466" y="1356153"/>
            <a:ext cx="8467360" cy="4708982"/>
          </a:xfrm>
          <a:prstGeom prst="rect">
            <a:avLst/>
          </a:prstGeom>
          <a:noFill/>
        </p:spPr>
        <p:txBody>
          <a:bodyPr wrap="square" rtlCol="0">
            <a:spAutoFit/>
          </a:bodyPr>
          <a:lstStyle/>
          <a:p>
            <a:r>
              <a:rPr lang="el-GR" sz="2400" dirty="0" smtClean="0">
                <a:solidFill>
                  <a:schemeClr val="tx2">
                    <a:lumMod val="75000"/>
                  </a:schemeClr>
                </a:solidFill>
              </a:rPr>
              <a:t>Παθοφυσιολογία καρδιαγγειακού </a:t>
            </a:r>
            <a:r>
              <a:rPr lang="el-GR" sz="2400" dirty="0">
                <a:solidFill>
                  <a:schemeClr val="tx2">
                    <a:lumMod val="75000"/>
                  </a:schemeClr>
                </a:solidFill>
              </a:rPr>
              <a:t>σ</a:t>
            </a:r>
            <a:r>
              <a:rPr lang="el-GR" sz="2400" dirty="0" smtClean="0">
                <a:solidFill>
                  <a:schemeClr val="tx2">
                    <a:lumMod val="75000"/>
                  </a:schemeClr>
                </a:solidFill>
              </a:rPr>
              <a:t>υστήματος</a:t>
            </a:r>
          </a:p>
          <a:p>
            <a:endParaRPr lang="el-GR" sz="1200" dirty="0" smtClean="0">
              <a:solidFill>
                <a:schemeClr val="tx2">
                  <a:lumMod val="75000"/>
                </a:schemeClr>
              </a:solidFill>
            </a:endParaRPr>
          </a:p>
          <a:p>
            <a:endParaRPr lang="el-GR" sz="1200" dirty="0">
              <a:solidFill>
                <a:schemeClr val="tx2">
                  <a:lumMod val="75000"/>
                </a:schemeClr>
              </a:solidFill>
            </a:endParaRPr>
          </a:p>
          <a:p>
            <a:r>
              <a:rPr lang="el-GR" dirty="0" smtClean="0">
                <a:solidFill>
                  <a:schemeClr val="tx2">
                    <a:lumMod val="75000"/>
                  </a:schemeClr>
                </a:solidFill>
              </a:rPr>
              <a:t>1</a:t>
            </a:r>
            <a:r>
              <a:rPr lang="el-GR" baseline="30000" dirty="0" smtClean="0">
                <a:solidFill>
                  <a:schemeClr val="tx2">
                    <a:lumMod val="75000"/>
                  </a:schemeClr>
                </a:solidFill>
              </a:rPr>
              <a:t>η</a:t>
            </a:r>
            <a:r>
              <a:rPr lang="el-GR" dirty="0" smtClean="0">
                <a:solidFill>
                  <a:schemeClr val="tx2">
                    <a:lumMod val="75000"/>
                  </a:schemeClr>
                </a:solidFill>
              </a:rPr>
              <a:t> </a:t>
            </a:r>
            <a:r>
              <a:rPr lang="el-GR" dirty="0">
                <a:solidFill>
                  <a:schemeClr val="tx2">
                    <a:lumMod val="75000"/>
                  </a:schemeClr>
                </a:solidFill>
              </a:rPr>
              <a:t>ώρα: </a:t>
            </a:r>
            <a:r>
              <a:rPr lang="el-GR" dirty="0" smtClean="0">
                <a:solidFill>
                  <a:schemeClr val="tx2">
                    <a:lumMod val="75000"/>
                  </a:schemeClr>
                </a:solidFill>
              </a:rPr>
              <a:t>εισαγωγή.....................................................................................................</a:t>
            </a:r>
            <a:r>
              <a:rPr lang="en-US" dirty="0" smtClean="0">
                <a:solidFill>
                  <a:schemeClr val="tx2">
                    <a:lumMod val="75000"/>
                  </a:schemeClr>
                </a:solidFill>
              </a:rPr>
              <a:t>.</a:t>
            </a:r>
            <a:r>
              <a:rPr lang="el-GR" dirty="0" smtClean="0">
                <a:solidFill>
                  <a:schemeClr val="tx2">
                    <a:lumMod val="75000"/>
                  </a:schemeClr>
                </a:solidFill>
              </a:rPr>
              <a:t>...ΑΠ</a:t>
            </a:r>
          </a:p>
          <a:p>
            <a:endParaRPr lang="el-GR" dirty="0" smtClean="0">
              <a:solidFill>
                <a:schemeClr val="tx2">
                  <a:lumMod val="75000"/>
                </a:schemeClr>
              </a:solidFill>
            </a:endParaRPr>
          </a:p>
          <a:p>
            <a:r>
              <a:rPr lang="el-GR" dirty="0">
                <a:solidFill>
                  <a:schemeClr val="tx2">
                    <a:lumMod val="75000"/>
                  </a:schemeClr>
                </a:solidFill>
              </a:rPr>
              <a:t>2</a:t>
            </a:r>
            <a:r>
              <a:rPr lang="el-GR" baseline="30000" dirty="0" smtClean="0">
                <a:solidFill>
                  <a:schemeClr val="tx2">
                    <a:lumMod val="75000"/>
                  </a:schemeClr>
                </a:solidFill>
              </a:rPr>
              <a:t>η</a:t>
            </a:r>
            <a:r>
              <a:rPr lang="el-GR" dirty="0" smtClean="0">
                <a:solidFill>
                  <a:schemeClr val="tx2">
                    <a:lumMod val="75000"/>
                  </a:schemeClr>
                </a:solidFill>
              </a:rPr>
              <a:t> </a:t>
            </a:r>
            <a:r>
              <a:rPr lang="el-GR" dirty="0">
                <a:solidFill>
                  <a:schemeClr val="tx2">
                    <a:lumMod val="75000"/>
                  </a:schemeClr>
                </a:solidFill>
              </a:rPr>
              <a:t>ώρα: </a:t>
            </a:r>
            <a:r>
              <a:rPr lang="el-GR" dirty="0" smtClean="0">
                <a:solidFill>
                  <a:schemeClr val="tx2">
                    <a:lumMod val="75000"/>
                  </a:schemeClr>
                </a:solidFill>
              </a:rPr>
              <a:t>ανατομία,ιστολογία,</a:t>
            </a:r>
            <a:r>
              <a:rPr lang="en-US" dirty="0" smtClean="0">
                <a:solidFill>
                  <a:schemeClr val="tx2">
                    <a:lumMod val="75000"/>
                  </a:schemeClr>
                </a:solidFill>
              </a:rPr>
              <a:t> </a:t>
            </a:r>
            <a:r>
              <a:rPr lang="el-GR" dirty="0" smtClean="0">
                <a:solidFill>
                  <a:schemeClr val="tx2">
                    <a:lumMod val="75000"/>
                  </a:schemeClr>
                </a:solidFill>
              </a:rPr>
              <a:t>φυσιολογία: αγγειακού δικτύου...................................ΑΠ</a:t>
            </a:r>
          </a:p>
          <a:p>
            <a:r>
              <a:rPr lang="el-GR" sz="1200" dirty="0" smtClean="0">
                <a:solidFill>
                  <a:schemeClr val="tx2">
                    <a:lumMod val="75000"/>
                  </a:schemeClr>
                </a:solidFill>
              </a:rPr>
              <a:t>(αρτηριακό</a:t>
            </a:r>
            <a:r>
              <a:rPr lang="el-GR" sz="1200" dirty="0">
                <a:solidFill>
                  <a:schemeClr val="tx2">
                    <a:lumMod val="75000"/>
                  </a:schemeClr>
                </a:solidFill>
              </a:rPr>
              <a:t>, φλεβικό, λεμφικό)</a:t>
            </a:r>
          </a:p>
          <a:p>
            <a:r>
              <a:rPr lang="el-GR" dirty="0">
                <a:solidFill>
                  <a:schemeClr val="tx2">
                    <a:lumMod val="75000"/>
                  </a:schemeClr>
                </a:solidFill>
              </a:rPr>
              <a:t>3</a:t>
            </a:r>
            <a:r>
              <a:rPr lang="el-GR" baseline="30000" dirty="0" smtClean="0">
                <a:solidFill>
                  <a:schemeClr val="tx2">
                    <a:lumMod val="75000"/>
                  </a:schemeClr>
                </a:solidFill>
              </a:rPr>
              <a:t>η</a:t>
            </a:r>
            <a:r>
              <a:rPr lang="el-GR" dirty="0" smtClean="0">
                <a:solidFill>
                  <a:schemeClr val="tx2">
                    <a:lumMod val="75000"/>
                  </a:schemeClr>
                </a:solidFill>
              </a:rPr>
              <a:t> </a:t>
            </a:r>
            <a:r>
              <a:rPr lang="el-GR" dirty="0">
                <a:solidFill>
                  <a:schemeClr val="tx2">
                    <a:lumMod val="75000"/>
                  </a:schemeClr>
                </a:solidFill>
              </a:rPr>
              <a:t>ώρα</a:t>
            </a:r>
            <a:r>
              <a:rPr lang="el-GR" dirty="0" smtClean="0">
                <a:solidFill>
                  <a:schemeClr val="tx2">
                    <a:lumMod val="75000"/>
                  </a:schemeClr>
                </a:solidFill>
              </a:rPr>
              <a:t>: παθογενετικοί μηχανισμοί αρτηριακής βλάβης.............................................ΑΠ </a:t>
            </a:r>
          </a:p>
          <a:p>
            <a:r>
              <a:rPr lang="el-GR" sz="1200" dirty="0" smtClean="0">
                <a:solidFill>
                  <a:schemeClr val="tx2">
                    <a:lumMod val="75000"/>
                  </a:schemeClr>
                </a:solidFill>
              </a:rPr>
              <a:t>(αναδιαμόρφωση, αθηρωμάτωση, αθηροθρόμβωση, αρτηριοσκλήρυνση, ανευρύσματα, αγγειίτιδες, φ. </a:t>
            </a:r>
            <a:r>
              <a:rPr lang="en-US" sz="1200" dirty="0" smtClean="0">
                <a:solidFill>
                  <a:schemeClr val="tx2">
                    <a:lumMod val="75000"/>
                  </a:schemeClr>
                </a:solidFill>
              </a:rPr>
              <a:t>Raynaud</a:t>
            </a:r>
            <a:r>
              <a:rPr lang="el-GR" sz="1200" dirty="0" smtClean="0">
                <a:solidFill>
                  <a:schemeClr val="tx2">
                    <a:lumMod val="75000"/>
                  </a:schemeClr>
                </a:solidFill>
              </a:rPr>
              <a:t>) </a:t>
            </a:r>
          </a:p>
          <a:p>
            <a:r>
              <a:rPr lang="el-GR" dirty="0">
                <a:solidFill>
                  <a:schemeClr val="tx2">
                    <a:lumMod val="75000"/>
                  </a:schemeClr>
                </a:solidFill>
              </a:rPr>
              <a:t>4</a:t>
            </a:r>
            <a:r>
              <a:rPr lang="el-GR" baseline="30000" dirty="0" smtClean="0">
                <a:solidFill>
                  <a:schemeClr val="tx2">
                    <a:lumMod val="75000"/>
                  </a:schemeClr>
                </a:solidFill>
              </a:rPr>
              <a:t>η</a:t>
            </a:r>
            <a:r>
              <a:rPr lang="el-GR" dirty="0" smtClean="0">
                <a:solidFill>
                  <a:schemeClr val="tx2">
                    <a:lumMod val="75000"/>
                  </a:schemeClr>
                </a:solidFill>
              </a:rPr>
              <a:t> </a:t>
            </a:r>
            <a:r>
              <a:rPr lang="el-GR" dirty="0">
                <a:solidFill>
                  <a:schemeClr val="tx2">
                    <a:lumMod val="75000"/>
                  </a:schemeClr>
                </a:solidFill>
              </a:rPr>
              <a:t>ώρα: </a:t>
            </a:r>
            <a:r>
              <a:rPr lang="el-GR" dirty="0" smtClean="0">
                <a:solidFill>
                  <a:schemeClr val="tx2">
                    <a:lumMod val="75000"/>
                  </a:schemeClr>
                </a:solidFill>
              </a:rPr>
              <a:t>υπέρταση, υπόταση........................................................................................ΑΠ</a:t>
            </a:r>
            <a:endParaRPr lang="el-GR" dirty="0">
              <a:solidFill>
                <a:schemeClr val="tx2">
                  <a:lumMod val="75000"/>
                </a:schemeClr>
              </a:solidFill>
            </a:endParaRPr>
          </a:p>
          <a:p>
            <a:r>
              <a:rPr lang="el-GR" dirty="0">
                <a:solidFill>
                  <a:schemeClr val="tx2">
                    <a:lumMod val="75000"/>
                  </a:schemeClr>
                </a:solidFill>
              </a:rPr>
              <a:t>5</a:t>
            </a:r>
            <a:r>
              <a:rPr lang="el-GR" baseline="30000" dirty="0" smtClean="0">
                <a:solidFill>
                  <a:schemeClr val="tx2">
                    <a:lumMod val="75000"/>
                  </a:schemeClr>
                </a:solidFill>
              </a:rPr>
              <a:t>η</a:t>
            </a:r>
            <a:r>
              <a:rPr lang="el-GR" dirty="0" smtClean="0">
                <a:solidFill>
                  <a:schemeClr val="tx2">
                    <a:lumMod val="75000"/>
                  </a:schemeClr>
                </a:solidFill>
              </a:rPr>
              <a:t> </a:t>
            </a:r>
            <a:r>
              <a:rPr lang="el-GR" dirty="0">
                <a:solidFill>
                  <a:schemeClr val="tx2">
                    <a:lumMod val="75000"/>
                  </a:schemeClr>
                </a:solidFill>
              </a:rPr>
              <a:t>ώρα: </a:t>
            </a:r>
            <a:r>
              <a:rPr lang="el-GR" dirty="0" smtClean="0">
                <a:solidFill>
                  <a:schemeClr val="tx2">
                    <a:lumMod val="75000"/>
                  </a:schemeClr>
                </a:solidFill>
              </a:rPr>
              <a:t>παθολογική φυσιολογία επιλεγμένων αρτηριακών νόσων............................ΑΠ</a:t>
            </a:r>
          </a:p>
          <a:p>
            <a:r>
              <a:rPr lang="el-GR" sz="1200" dirty="0" smtClean="0">
                <a:solidFill>
                  <a:schemeClr val="tx2">
                    <a:lumMod val="75000"/>
                  </a:schemeClr>
                </a:solidFill>
              </a:rPr>
              <a:t>(αγγειακό </a:t>
            </a:r>
            <a:r>
              <a:rPr lang="el-GR" sz="1200" dirty="0">
                <a:solidFill>
                  <a:schemeClr val="tx2">
                    <a:lumMod val="75000"/>
                  </a:schemeClr>
                </a:solidFill>
              </a:rPr>
              <a:t>εγκεφαλικό επεισόδιο, </a:t>
            </a:r>
            <a:r>
              <a:rPr lang="el-GR" sz="1200" dirty="0" smtClean="0">
                <a:solidFill>
                  <a:schemeClr val="tx2">
                    <a:lumMod val="75000"/>
                  </a:schemeClr>
                </a:solidFill>
              </a:rPr>
              <a:t>αγγειακού τύπου άνοια, στυτική </a:t>
            </a:r>
            <a:r>
              <a:rPr lang="el-GR" sz="1200" dirty="0">
                <a:solidFill>
                  <a:schemeClr val="tx2">
                    <a:lumMod val="75000"/>
                  </a:schemeClr>
                </a:solidFill>
              </a:rPr>
              <a:t>δυσλειτουργία, περιφερική </a:t>
            </a:r>
            <a:r>
              <a:rPr lang="el-GR" sz="1200" dirty="0" smtClean="0">
                <a:solidFill>
                  <a:schemeClr val="tx2">
                    <a:lumMod val="75000"/>
                  </a:schemeClr>
                </a:solidFill>
              </a:rPr>
              <a:t>αγγειοπάθεια</a:t>
            </a:r>
            <a:r>
              <a:rPr lang="el-GR" sz="1200" dirty="0">
                <a:solidFill>
                  <a:schemeClr val="tx2">
                    <a:lumMod val="75000"/>
                  </a:schemeClr>
                </a:solidFill>
              </a:rPr>
              <a:t>)</a:t>
            </a:r>
          </a:p>
          <a:p>
            <a:r>
              <a:rPr lang="el-GR" dirty="0">
                <a:solidFill>
                  <a:schemeClr val="tx2">
                    <a:lumMod val="75000"/>
                  </a:schemeClr>
                </a:solidFill>
              </a:rPr>
              <a:t>6</a:t>
            </a:r>
            <a:r>
              <a:rPr lang="el-GR" baseline="30000" dirty="0" smtClean="0">
                <a:solidFill>
                  <a:schemeClr val="tx2">
                    <a:lumMod val="75000"/>
                  </a:schemeClr>
                </a:solidFill>
              </a:rPr>
              <a:t>η</a:t>
            </a:r>
            <a:r>
              <a:rPr lang="el-GR" dirty="0" smtClean="0">
                <a:solidFill>
                  <a:schemeClr val="tx2">
                    <a:lumMod val="75000"/>
                  </a:schemeClr>
                </a:solidFill>
              </a:rPr>
              <a:t> ώρα: παθολογική φυσιολογία επιλεγμένων φλεβικών &amp; λεμφικών νόσων...........ΑΠ</a:t>
            </a:r>
            <a:endParaRPr lang="el-GR" dirty="0">
              <a:solidFill>
                <a:schemeClr val="tx2">
                  <a:lumMod val="75000"/>
                </a:schemeClr>
              </a:solidFill>
            </a:endParaRPr>
          </a:p>
          <a:p>
            <a:r>
              <a:rPr lang="el-GR" dirty="0">
                <a:solidFill>
                  <a:schemeClr val="tx2">
                    <a:lumMod val="75000"/>
                  </a:schemeClr>
                </a:solidFill>
              </a:rPr>
              <a:t>7</a:t>
            </a:r>
            <a:r>
              <a:rPr lang="el-GR" baseline="30000" dirty="0" smtClean="0">
                <a:solidFill>
                  <a:schemeClr val="tx2">
                    <a:lumMod val="75000"/>
                  </a:schemeClr>
                </a:solidFill>
              </a:rPr>
              <a:t>η</a:t>
            </a:r>
            <a:r>
              <a:rPr lang="el-GR" dirty="0" smtClean="0">
                <a:solidFill>
                  <a:schemeClr val="tx2">
                    <a:lumMod val="75000"/>
                  </a:schemeClr>
                </a:solidFill>
              </a:rPr>
              <a:t> </a:t>
            </a:r>
            <a:r>
              <a:rPr lang="el-GR" dirty="0">
                <a:solidFill>
                  <a:schemeClr val="tx2">
                    <a:lumMod val="75000"/>
                  </a:schemeClr>
                </a:solidFill>
              </a:rPr>
              <a:t>ώρα: </a:t>
            </a:r>
            <a:r>
              <a:rPr lang="el-GR" dirty="0" smtClean="0">
                <a:solidFill>
                  <a:schemeClr val="tx2">
                    <a:lumMod val="75000"/>
                  </a:schemeClr>
                </a:solidFill>
              </a:rPr>
              <a:t>καταπληξία - ανασκόπηση..............................................................................ΑΠ</a:t>
            </a:r>
          </a:p>
          <a:p>
            <a:endParaRPr lang="el-GR" dirty="0">
              <a:solidFill>
                <a:schemeClr val="tx2">
                  <a:lumMod val="75000"/>
                </a:schemeClr>
              </a:solidFill>
            </a:endParaRPr>
          </a:p>
          <a:p>
            <a:r>
              <a:rPr lang="el-GR" dirty="0" smtClean="0">
                <a:solidFill>
                  <a:schemeClr val="tx2">
                    <a:lumMod val="75000"/>
                  </a:schemeClr>
                </a:solidFill>
              </a:rPr>
              <a:t>8</a:t>
            </a:r>
            <a:r>
              <a:rPr lang="el-GR" baseline="30000" dirty="0" smtClean="0">
                <a:solidFill>
                  <a:schemeClr val="tx2">
                    <a:lumMod val="75000"/>
                  </a:schemeClr>
                </a:solidFill>
              </a:rPr>
              <a:t>η</a:t>
            </a:r>
            <a:r>
              <a:rPr lang="el-GR" dirty="0" smtClean="0">
                <a:solidFill>
                  <a:schemeClr val="tx2">
                    <a:lumMod val="75000"/>
                  </a:schemeClr>
                </a:solidFill>
              </a:rPr>
              <a:t> </a:t>
            </a:r>
            <a:r>
              <a:rPr lang="el-GR" dirty="0">
                <a:solidFill>
                  <a:schemeClr val="tx2">
                    <a:lumMod val="75000"/>
                  </a:schemeClr>
                </a:solidFill>
              </a:rPr>
              <a:t>ώρα: ανατομία, ιστολογία, φυσιολογία: καρδιάς ...................................................</a:t>
            </a:r>
            <a:r>
              <a:rPr lang="el-GR" dirty="0">
                <a:solidFill>
                  <a:srgbClr val="C0504D"/>
                </a:solidFill>
              </a:rPr>
              <a:t>ΑΑ</a:t>
            </a:r>
            <a:r>
              <a:rPr lang="el-GR" dirty="0">
                <a:solidFill>
                  <a:schemeClr val="tx2">
                    <a:lumMod val="75000"/>
                  </a:schemeClr>
                </a:solidFill>
              </a:rPr>
              <a:t>    </a:t>
            </a:r>
          </a:p>
          <a:p>
            <a:r>
              <a:rPr lang="el-GR" dirty="0" smtClean="0">
                <a:solidFill>
                  <a:schemeClr val="tx2">
                    <a:lumMod val="75000"/>
                  </a:schemeClr>
                </a:solidFill>
              </a:rPr>
              <a:t>9</a:t>
            </a:r>
            <a:r>
              <a:rPr lang="el-GR" baseline="30000" dirty="0" smtClean="0">
                <a:solidFill>
                  <a:schemeClr val="tx2">
                    <a:lumMod val="75000"/>
                  </a:schemeClr>
                </a:solidFill>
              </a:rPr>
              <a:t>η</a:t>
            </a:r>
            <a:r>
              <a:rPr lang="el-GR" dirty="0" smtClean="0">
                <a:solidFill>
                  <a:schemeClr val="tx2">
                    <a:lumMod val="75000"/>
                  </a:schemeClr>
                </a:solidFill>
              </a:rPr>
              <a:t> </a:t>
            </a:r>
            <a:r>
              <a:rPr lang="el-GR" dirty="0">
                <a:solidFill>
                  <a:schemeClr val="tx2">
                    <a:lumMod val="75000"/>
                  </a:schemeClr>
                </a:solidFill>
              </a:rPr>
              <a:t>ώρα: στεφανιαία νόσος, παθήσεις περικαρδίου, παθήσεις μυοκαρδίου...............</a:t>
            </a:r>
            <a:r>
              <a:rPr lang="el-GR" dirty="0">
                <a:solidFill>
                  <a:schemeClr val="accent2"/>
                </a:solidFill>
              </a:rPr>
              <a:t>ΑΑ</a:t>
            </a:r>
          </a:p>
          <a:p>
            <a:r>
              <a:rPr lang="el-GR" dirty="0" smtClean="0">
                <a:solidFill>
                  <a:schemeClr val="tx2">
                    <a:lumMod val="75000"/>
                  </a:schemeClr>
                </a:solidFill>
              </a:rPr>
              <a:t>10</a:t>
            </a:r>
            <a:r>
              <a:rPr lang="el-GR" baseline="30000" dirty="0" smtClean="0">
                <a:solidFill>
                  <a:schemeClr val="tx2">
                    <a:lumMod val="75000"/>
                  </a:schemeClr>
                </a:solidFill>
              </a:rPr>
              <a:t>η</a:t>
            </a:r>
            <a:r>
              <a:rPr lang="el-GR" dirty="0" smtClean="0">
                <a:solidFill>
                  <a:schemeClr val="tx2">
                    <a:lumMod val="75000"/>
                  </a:schemeClr>
                </a:solidFill>
              </a:rPr>
              <a:t> </a:t>
            </a:r>
            <a:r>
              <a:rPr lang="el-GR" dirty="0">
                <a:solidFill>
                  <a:schemeClr val="tx2">
                    <a:lumMod val="75000"/>
                  </a:schemeClr>
                </a:solidFill>
              </a:rPr>
              <a:t>ώρα: βαλβιδοπάθειες, αρρυθμίες, καρδιακή ανεπάρκεια....................................</a:t>
            </a:r>
            <a:r>
              <a:rPr lang="el-GR" dirty="0" smtClean="0">
                <a:solidFill>
                  <a:schemeClr val="tx2">
                    <a:lumMod val="75000"/>
                  </a:schemeClr>
                </a:solidFill>
              </a:rPr>
              <a:t>.</a:t>
            </a:r>
            <a:r>
              <a:rPr lang="el-GR" dirty="0" smtClean="0">
                <a:solidFill>
                  <a:srgbClr val="C0504D"/>
                </a:solidFill>
              </a:rPr>
              <a:t>ΑΑ</a:t>
            </a:r>
            <a:endParaRPr lang="el-GR" dirty="0">
              <a:solidFill>
                <a:srgbClr val="C0504D"/>
              </a:solidFill>
            </a:endParaRPr>
          </a:p>
        </p:txBody>
      </p:sp>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2" name="Rectangle 11"/>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a:t>
            </a:r>
            <a:endParaRPr lang="en-US" sz="1400" dirty="0"/>
          </a:p>
        </p:txBody>
      </p:sp>
      <p:cxnSp>
        <p:nvCxnSpPr>
          <p:cNvPr id="14" name="Straight Connector 13"/>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5" name="Picture 14"/>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6" name="TextBox 15"/>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7" name="TextBox 16"/>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04954180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4" name="TextBox 13"/>
          <p:cNvSpPr txBox="1"/>
          <p:nvPr/>
        </p:nvSpPr>
        <p:spPr>
          <a:xfrm>
            <a:off x="241465" y="1356153"/>
            <a:ext cx="8819109" cy="1446550"/>
          </a:xfrm>
          <a:prstGeom prst="rect">
            <a:avLst/>
          </a:prstGeom>
          <a:noFill/>
        </p:spPr>
        <p:txBody>
          <a:bodyPr wrap="square" rtlCol="0">
            <a:spAutoFit/>
          </a:bodyPr>
          <a:lstStyle/>
          <a:p>
            <a:pPr marL="0" lvl="1"/>
            <a:r>
              <a:rPr lang="el-GR" sz="2200" dirty="0" smtClean="0">
                <a:solidFill>
                  <a:schemeClr val="tx2">
                    <a:lumMod val="75000"/>
                  </a:schemeClr>
                </a:solidFill>
              </a:rPr>
              <a:t>Η φυσιολογική λειτουργία τριχοειδών εξυπηρετεί την: </a:t>
            </a:r>
            <a:r>
              <a:rPr lang="el-GR" sz="2200" dirty="0" smtClean="0">
                <a:solidFill>
                  <a:srgbClr val="953735"/>
                </a:solidFill>
              </a:rPr>
              <a:t>ανταλλαγή </a:t>
            </a:r>
            <a:r>
              <a:rPr lang="el-GR" sz="2200" dirty="0">
                <a:solidFill>
                  <a:srgbClr val="953735"/>
                </a:solidFill>
              </a:rPr>
              <a:t>«τροφικών» συστατικών και «αποβλήτων</a:t>
            </a:r>
            <a:r>
              <a:rPr lang="el-GR" sz="2200" dirty="0" smtClean="0">
                <a:solidFill>
                  <a:srgbClr val="953735"/>
                </a:solidFill>
              </a:rPr>
              <a:t>» </a:t>
            </a:r>
            <a:r>
              <a:rPr lang="el-GR" sz="2200" dirty="0">
                <a:solidFill>
                  <a:srgbClr val="953735"/>
                </a:solidFill>
              </a:rPr>
              <a:t>μεταξύ αίματος και ιστών</a:t>
            </a:r>
          </a:p>
          <a:p>
            <a:r>
              <a:rPr lang="el-GR" sz="2200" dirty="0" smtClean="0">
                <a:solidFill>
                  <a:schemeClr val="tx2">
                    <a:lumMod val="75000"/>
                  </a:schemeClr>
                </a:solidFill>
              </a:rPr>
              <a:t>   </a:t>
            </a:r>
          </a:p>
          <a:p>
            <a:pPr marL="342900" indent="-342900">
              <a:buFont typeface="Arial"/>
              <a:buChar char="•"/>
            </a:pPr>
            <a:endParaRPr lang="el-GR" sz="2200" dirty="0" smtClean="0">
              <a:solidFill>
                <a:schemeClr val="tx2">
                  <a:lumMod val="75000"/>
                </a:schemeClr>
              </a:solidFill>
            </a:endParaRPr>
          </a:p>
        </p:txBody>
      </p:sp>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7" name="TextBox 16"/>
          <p:cNvSpPr txBox="1"/>
          <p:nvPr/>
        </p:nvSpPr>
        <p:spPr>
          <a:xfrm>
            <a:off x="4398952" y="1130304"/>
            <a:ext cx="4764161" cy="307777"/>
          </a:xfrm>
          <a:prstGeom prst="rect">
            <a:avLst/>
          </a:prstGeom>
          <a:noFill/>
        </p:spPr>
        <p:txBody>
          <a:bodyPr wrap="none" rtlCol="0">
            <a:spAutoFit/>
          </a:bodyPr>
          <a:lstStyle/>
          <a:p>
            <a:r>
              <a:rPr lang="en-US" sz="1400" i="1" dirty="0" smtClean="0"/>
              <a:t>Guyton and Hall. Textbook of medical physiology 11</a:t>
            </a:r>
            <a:r>
              <a:rPr lang="en-US" sz="1400" i="1" baseline="30000" dirty="0" smtClean="0"/>
              <a:t>th</a:t>
            </a:r>
            <a:r>
              <a:rPr lang="en-US" sz="1400" i="1" dirty="0" smtClean="0"/>
              <a:t> ed. 2006</a:t>
            </a:r>
            <a:endParaRPr lang="en-US" sz="1400" i="1" dirty="0"/>
          </a:p>
        </p:txBody>
      </p:sp>
      <p:pic>
        <p:nvPicPr>
          <p:cNvPr id="2" name="Picture 1"/>
          <p:cNvPicPr>
            <a:picLocks noChangeAspect="1"/>
          </p:cNvPicPr>
          <p:nvPr/>
        </p:nvPicPr>
        <p:blipFill>
          <a:blip r:embed="rId2"/>
          <a:stretch>
            <a:fillRect/>
          </a:stretch>
        </p:blipFill>
        <p:spPr>
          <a:xfrm>
            <a:off x="1231373" y="2291036"/>
            <a:ext cx="6153407" cy="4557423"/>
          </a:xfrm>
          <a:prstGeom prst="rect">
            <a:avLst/>
          </a:prstGeom>
        </p:spPr>
      </p:pic>
      <p:sp>
        <p:nvSpPr>
          <p:cNvPr id="12" name="Rectangle 11"/>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9" name="Picture 18"/>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31468683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4" name="TextBox 13"/>
          <p:cNvSpPr txBox="1"/>
          <p:nvPr/>
        </p:nvSpPr>
        <p:spPr>
          <a:xfrm>
            <a:off x="241465" y="1356153"/>
            <a:ext cx="8819109" cy="1446550"/>
          </a:xfrm>
          <a:prstGeom prst="rect">
            <a:avLst/>
          </a:prstGeom>
          <a:noFill/>
        </p:spPr>
        <p:txBody>
          <a:bodyPr wrap="square" rtlCol="0">
            <a:spAutoFit/>
          </a:bodyPr>
          <a:lstStyle/>
          <a:p>
            <a:pPr marL="0" lvl="1"/>
            <a:r>
              <a:rPr lang="el-GR" sz="2200" dirty="0" smtClean="0">
                <a:solidFill>
                  <a:schemeClr val="tx2">
                    <a:lumMod val="75000"/>
                  </a:schemeClr>
                </a:solidFill>
              </a:rPr>
              <a:t>Η φυσιολογική λειτουργία τριχοειδών εξυπηρετεί την: </a:t>
            </a:r>
            <a:r>
              <a:rPr lang="el-GR" sz="2200" dirty="0" smtClean="0">
                <a:solidFill>
                  <a:srgbClr val="953735"/>
                </a:solidFill>
              </a:rPr>
              <a:t>ανταλλαγή </a:t>
            </a:r>
            <a:r>
              <a:rPr lang="el-GR" sz="2200" dirty="0">
                <a:solidFill>
                  <a:srgbClr val="953735"/>
                </a:solidFill>
              </a:rPr>
              <a:t>«τροφικών» συστατικών και «αποβλήτων</a:t>
            </a:r>
            <a:r>
              <a:rPr lang="el-GR" sz="2200" dirty="0" smtClean="0">
                <a:solidFill>
                  <a:srgbClr val="953735"/>
                </a:solidFill>
              </a:rPr>
              <a:t>» </a:t>
            </a:r>
            <a:r>
              <a:rPr lang="el-GR" sz="2200" dirty="0">
                <a:solidFill>
                  <a:srgbClr val="953735"/>
                </a:solidFill>
              </a:rPr>
              <a:t>μεταξύ αίματος και ιστών</a:t>
            </a:r>
          </a:p>
          <a:p>
            <a:r>
              <a:rPr lang="el-GR" sz="2200" dirty="0" smtClean="0">
                <a:solidFill>
                  <a:schemeClr val="tx2">
                    <a:lumMod val="75000"/>
                  </a:schemeClr>
                </a:solidFill>
              </a:rPr>
              <a:t>   </a:t>
            </a:r>
          </a:p>
          <a:p>
            <a:pPr marL="342900" indent="-342900">
              <a:buFont typeface="Arial"/>
              <a:buChar char="•"/>
            </a:pPr>
            <a:endParaRPr lang="el-GR" sz="2200" dirty="0" smtClean="0">
              <a:solidFill>
                <a:schemeClr val="tx2">
                  <a:lumMod val="75000"/>
                </a:schemeClr>
              </a:solidFill>
            </a:endParaRPr>
          </a:p>
        </p:txBody>
      </p:sp>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7" name="TextBox 16"/>
          <p:cNvSpPr txBox="1"/>
          <p:nvPr/>
        </p:nvSpPr>
        <p:spPr>
          <a:xfrm>
            <a:off x="4398952" y="1130304"/>
            <a:ext cx="4764161" cy="307777"/>
          </a:xfrm>
          <a:prstGeom prst="rect">
            <a:avLst/>
          </a:prstGeom>
          <a:noFill/>
        </p:spPr>
        <p:txBody>
          <a:bodyPr wrap="none" rtlCol="0">
            <a:spAutoFit/>
          </a:bodyPr>
          <a:lstStyle/>
          <a:p>
            <a:r>
              <a:rPr lang="en-US" sz="1400" i="1" dirty="0" smtClean="0"/>
              <a:t>Guyton and Hall. Textbook of medical physiology 11</a:t>
            </a:r>
            <a:r>
              <a:rPr lang="en-US" sz="1400" i="1" baseline="30000" dirty="0" smtClean="0"/>
              <a:t>th</a:t>
            </a:r>
            <a:r>
              <a:rPr lang="en-US" sz="1400" i="1" dirty="0" smtClean="0"/>
              <a:t> ed. 2006</a:t>
            </a:r>
            <a:endParaRPr lang="en-US" sz="1400" i="1" dirty="0"/>
          </a:p>
        </p:txBody>
      </p:sp>
      <p:pic>
        <p:nvPicPr>
          <p:cNvPr id="2" name="Picture 1"/>
          <p:cNvPicPr>
            <a:picLocks noChangeAspect="1"/>
          </p:cNvPicPr>
          <p:nvPr/>
        </p:nvPicPr>
        <p:blipFill>
          <a:blip r:embed="rId2"/>
          <a:stretch>
            <a:fillRect/>
          </a:stretch>
        </p:blipFill>
        <p:spPr>
          <a:xfrm>
            <a:off x="1231373" y="2291036"/>
            <a:ext cx="6153407" cy="4557423"/>
          </a:xfrm>
          <a:prstGeom prst="rect">
            <a:avLst/>
          </a:prstGeom>
        </p:spPr>
      </p:pic>
      <p:pic>
        <p:nvPicPr>
          <p:cNvPr id="3" name="Picture 2"/>
          <p:cNvPicPr>
            <a:picLocks noChangeAspect="1"/>
          </p:cNvPicPr>
          <p:nvPr/>
        </p:nvPicPr>
        <p:blipFill>
          <a:blip r:embed="rId3"/>
          <a:stretch>
            <a:fillRect/>
          </a:stretch>
        </p:blipFill>
        <p:spPr>
          <a:xfrm>
            <a:off x="119507" y="4021395"/>
            <a:ext cx="4431739" cy="2827064"/>
          </a:xfrm>
          <a:prstGeom prst="rect">
            <a:avLst/>
          </a:prstGeom>
        </p:spPr>
      </p:pic>
      <p:pic>
        <p:nvPicPr>
          <p:cNvPr id="4" name="Picture 3"/>
          <p:cNvPicPr>
            <a:picLocks noChangeAspect="1"/>
          </p:cNvPicPr>
          <p:nvPr/>
        </p:nvPicPr>
        <p:blipFill>
          <a:blip r:embed="rId4"/>
          <a:stretch>
            <a:fillRect/>
          </a:stretch>
        </p:blipFill>
        <p:spPr>
          <a:xfrm>
            <a:off x="103306" y="2510095"/>
            <a:ext cx="4563341" cy="1511300"/>
          </a:xfrm>
          <a:prstGeom prst="rect">
            <a:avLst/>
          </a:prstGeom>
        </p:spPr>
      </p:pic>
      <p:sp>
        <p:nvSpPr>
          <p:cNvPr id="18" name="Rectangle 17"/>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9" name="Straight Connector 18"/>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0" name="Picture 19"/>
          <p:cNvPicPr/>
          <p:nvPr/>
        </p:nvPicPr>
        <p:blipFill>
          <a:blip r:embed="rId5">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1" name="TextBox 20"/>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2" name="TextBox 21"/>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36961271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pic>
        <p:nvPicPr>
          <p:cNvPr id="9"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362194"/>
            <a:ext cx="4114800"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380192" y="1130304"/>
            <a:ext cx="3763808" cy="307777"/>
          </a:xfrm>
          <a:prstGeom prst="rect">
            <a:avLst/>
          </a:prstGeom>
          <a:noFill/>
        </p:spPr>
        <p:txBody>
          <a:bodyPr wrap="none" rtlCol="0">
            <a:spAutoFit/>
          </a:bodyPr>
          <a:lstStyle/>
          <a:p>
            <a:r>
              <a:rPr lang="en-US" sz="1400" i="1" dirty="0" smtClean="0"/>
              <a:t>Ganong WF. Review of Medical Physiology, 1997</a:t>
            </a:r>
            <a:endParaRPr lang="en-US" sz="1400" i="1" dirty="0"/>
          </a:p>
        </p:txBody>
      </p:sp>
      <p:sp>
        <p:nvSpPr>
          <p:cNvPr id="14" name="TextBox 13"/>
          <p:cNvSpPr txBox="1"/>
          <p:nvPr/>
        </p:nvSpPr>
        <p:spPr>
          <a:xfrm>
            <a:off x="241465" y="1356153"/>
            <a:ext cx="8819109" cy="1846659"/>
          </a:xfrm>
          <a:prstGeom prst="rect">
            <a:avLst/>
          </a:prstGeom>
          <a:noFill/>
        </p:spPr>
        <p:txBody>
          <a:bodyPr wrap="square" rtlCol="0">
            <a:spAutoFit/>
          </a:bodyPr>
          <a:lstStyle/>
          <a:p>
            <a:pPr marL="0" lvl="1"/>
            <a:r>
              <a:rPr lang="el-GR" sz="2200" dirty="0" smtClean="0">
                <a:solidFill>
                  <a:schemeClr val="tx2">
                    <a:lumMod val="75000"/>
                  </a:schemeClr>
                </a:solidFill>
              </a:rPr>
              <a:t>Η φυσιολογική λειτουργία τριχοειδών εξυπηρετεί την: </a:t>
            </a:r>
            <a:r>
              <a:rPr lang="el-GR" sz="2200" dirty="0" smtClean="0">
                <a:solidFill>
                  <a:srgbClr val="953735"/>
                </a:solidFill>
              </a:rPr>
              <a:t>ανταλλαγή </a:t>
            </a:r>
            <a:r>
              <a:rPr lang="el-GR" sz="2200" dirty="0">
                <a:solidFill>
                  <a:srgbClr val="953735"/>
                </a:solidFill>
              </a:rPr>
              <a:t>«τροφικών» συστατικών και «αποβλήτων» αίματος μεταξύ αίματος και ιστών</a:t>
            </a:r>
          </a:p>
          <a:p>
            <a:r>
              <a:rPr lang="el-GR" sz="2200" dirty="0" smtClean="0">
                <a:solidFill>
                  <a:schemeClr val="tx2">
                    <a:lumMod val="75000"/>
                  </a:schemeClr>
                </a:solidFill>
              </a:rPr>
              <a:t>   </a:t>
            </a:r>
          </a:p>
          <a:p>
            <a:pPr marL="342900" indent="-342900">
              <a:buFont typeface="Arial"/>
              <a:buChar char="•"/>
            </a:pPr>
            <a:endParaRPr lang="el-GR" sz="2200" dirty="0" smtClean="0">
              <a:solidFill>
                <a:schemeClr val="tx2">
                  <a:lumMod val="75000"/>
                </a:schemeClr>
              </a:solidFill>
            </a:endParaRPr>
          </a:p>
        </p:txBody>
      </p:sp>
      <p:sp>
        <p:nvSpPr>
          <p:cNvPr id="16" name="Text Placeholder 2"/>
          <p:cNvSpPr txBox="1">
            <a:spLocks/>
          </p:cNvSpPr>
          <p:nvPr/>
        </p:nvSpPr>
        <p:spPr bwMode="auto">
          <a:xfrm>
            <a:off x="-127000" y="5727699"/>
            <a:ext cx="9144000" cy="73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0" bIns="635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20000"/>
              </a:spcBef>
            </a:pPr>
            <a:r>
              <a:rPr lang="el-GR" sz="1200" dirty="0" smtClean="0">
                <a:solidFill>
                  <a:schemeClr val="tx2">
                    <a:lumMod val="50000"/>
                  </a:schemeClr>
                </a:solidFill>
                <a:cs typeface="Helvetica" charset="0"/>
              </a:rPr>
              <a:t>Σχηματική αναπαράσταση της κλίσης πίεσης (Π) εκατέρωθεν του τοιχώματος ενός μυϊκού τριχοειδούς. Οι αριθμοί στο αρτηριακό και στο φλεβικό άκρο του τριχοειδούς αντιστοιχούν στις</a:t>
            </a:r>
            <a:r>
              <a:rPr lang="el-GR" sz="1200" dirty="0" smtClean="0">
                <a:solidFill>
                  <a:schemeClr val="accent2">
                    <a:lumMod val="75000"/>
                  </a:schemeClr>
                </a:solidFill>
                <a:cs typeface="Helvetica" charset="0"/>
              </a:rPr>
              <a:t> υδροστατικές πιέσει</a:t>
            </a:r>
            <a:r>
              <a:rPr lang="el-GR" sz="1200" dirty="0" smtClean="0">
                <a:solidFill>
                  <a:srgbClr val="FF0000"/>
                </a:solidFill>
                <a:cs typeface="Helvetica" charset="0"/>
              </a:rPr>
              <a:t>ς</a:t>
            </a:r>
            <a:r>
              <a:rPr lang="el-GR" sz="1200" dirty="0" smtClean="0">
                <a:solidFill>
                  <a:srgbClr val="10253F"/>
                </a:solidFill>
                <a:cs typeface="Helvetica" charset="0"/>
              </a:rPr>
              <a:t> σε </a:t>
            </a:r>
            <a:r>
              <a:rPr lang="en-US" sz="1200" dirty="0" smtClean="0">
                <a:solidFill>
                  <a:srgbClr val="10253F"/>
                </a:solidFill>
                <a:cs typeface="Helvetica" charset="0"/>
              </a:rPr>
              <a:t>mmHg </a:t>
            </a:r>
            <a:r>
              <a:rPr lang="el-GR" sz="1200" dirty="0" smtClean="0">
                <a:solidFill>
                  <a:srgbClr val="10253F"/>
                </a:solidFill>
                <a:cs typeface="Helvetica" charset="0"/>
              </a:rPr>
              <a:t>στις αντίστοιχες θέσεις</a:t>
            </a:r>
            <a:r>
              <a:rPr lang="en-US" sz="1200" dirty="0" smtClean="0">
                <a:solidFill>
                  <a:srgbClr val="10253F"/>
                </a:solidFill>
                <a:cs typeface="Helvetica" charset="0"/>
              </a:rPr>
              <a:t>. </a:t>
            </a:r>
            <a:r>
              <a:rPr lang="el-GR" sz="1200" dirty="0" smtClean="0">
                <a:solidFill>
                  <a:srgbClr val="10253F"/>
                </a:solidFill>
                <a:cs typeface="Helvetica" charset="0"/>
              </a:rPr>
              <a:t>Τα βέλη δείχνουν κατά προσέγγιση το μέγεθος και την κατεύθυνση της αιματικής ροής. </a:t>
            </a:r>
            <a:r>
              <a:rPr lang="en-US" sz="1200" dirty="0" smtClean="0">
                <a:solidFill>
                  <a:srgbClr val="10253F"/>
                </a:solidFill>
                <a:cs typeface="Helvetica" charset="0"/>
              </a:rPr>
              <a:t>Interstitial space</a:t>
            </a:r>
            <a:r>
              <a:rPr lang="el-GR" sz="1200" dirty="0" smtClean="0">
                <a:solidFill>
                  <a:srgbClr val="10253F"/>
                </a:solidFill>
                <a:cs typeface="Helvetica" charset="0"/>
              </a:rPr>
              <a:t>: διάμεσος ή μεσοκυττάριος χώρος/διάστημα, ι</a:t>
            </a:r>
            <a:r>
              <a:rPr lang="en-US" sz="1200" dirty="0" err="1" smtClean="0">
                <a:solidFill>
                  <a:srgbClr val="10253F"/>
                </a:solidFill>
                <a:cs typeface="Helvetica" charset="0"/>
              </a:rPr>
              <a:t>nterstitial</a:t>
            </a:r>
            <a:r>
              <a:rPr lang="en-US" sz="1200" dirty="0" smtClean="0">
                <a:solidFill>
                  <a:srgbClr val="10253F"/>
                </a:solidFill>
                <a:cs typeface="Helvetica" charset="0"/>
              </a:rPr>
              <a:t> </a:t>
            </a:r>
            <a:r>
              <a:rPr lang="en-US" sz="1200" dirty="0">
                <a:solidFill>
                  <a:srgbClr val="10253F"/>
                </a:solidFill>
                <a:cs typeface="Helvetica" charset="0"/>
              </a:rPr>
              <a:t>P: </a:t>
            </a:r>
            <a:r>
              <a:rPr lang="el-GR" sz="1200" dirty="0" smtClean="0">
                <a:solidFill>
                  <a:srgbClr val="953735"/>
                </a:solidFill>
                <a:cs typeface="Helvetica" charset="0"/>
              </a:rPr>
              <a:t>πίεση</a:t>
            </a:r>
            <a:r>
              <a:rPr lang="en-US" sz="1200" dirty="0" smtClean="0">
                <a:solidFill>
                  <a:srgbClr val="953735"/>
                </a:solidFill>
                <a:cs typeface="Helvetica" charset="0"/>
              </a:rPr>
              <a:t> </a:t>
            </a:r>
            <a:r>
              <a:rPr lang="el-GR" sz="1200" dirty="0" smtClean="0">
                <a:solidFill>
                  <a:srgbClr val="953735"/>
                </a:solidFill>
                <a:cs typeface="Helvetica" charset="0"/>
              </a:rPr>
              <a:t>διάμεσου ή μεσοκυττάριου χώρου/διαστήματος</a:t>
            </a:r>
            <a:r>
              <a:rPr lang="en-US" sz="1200" dirty="0" smtClean="0">
                <a:solidFill>
                  <a:srgbClr val="10253F"/>
                </a:solidFill>
                <a:cs typeface="Helvetica" charset="0"/>
              </a:rPr>
              <a:t>, oncotic P: </a:t>
            </a:r>
            <a:r>
              <a:rPr lang="el-GR" sz="1200" dirty="0">
                <a:solidFill>
                  <a:srgbClr val="953735"/>
                </a:solidFill>
                <a:cs typeface="Helvetica" charset="0"/>
              </a:rPr>
              <a:t>ο</a:t>
            </a:r>
            <a:r>
              <a:rPr lang="el-GR" sz="1200" dirty="0" smtClean="0">
                <a:solidFill>
                  <a:srgbClr val="953735"/>
                </a:solidFill>
                <a:cs typeface="Helvetica" charset="0"/>
              </a:rPr>
              <a:t>γκωτική πίεση,</a:t>
            </a:r>
            <a:r>
              <a:rPr lang="en-US" sz="1200" dirty="0" smtClean="0">
                <a:solidFill>
                  <a:srgbClr val="10253F"/>
                </a:solidFill>
                <a:cs typeface="Helvetica" charset="0"/>
              </a:rPr>
              <a:t> arteriole: </a:t>
            </a:r>
            <a:r>
              <a:rPr lang="el-GR" sz="1200" dirty="0" smtClean="0">
                <a:solidFill>
                  <a:srgbClr val="10253F"/>
                </a:solidFill>
                <a:cs typeface="Helvetica" charset="0"/>
              </a:rPr>
              <a:t>αρτηρίδιο, </a:t>
            </a:r>
            <a:r>
              <a:rPr lang="en-US" sz="1200" dirty="0" smtClean="0">
                <a:solidFill>
                  <a:srgbClr val="10253F"/>
                </a:solidFill>
                <a:cs typeface="Helvetica" charset="0"/>
              </a:rPr>
              <a:t>venule: </a:t>
            </a:r>
            <a:r>
              <a:rPr lang="el-GR" sz="1200" dirty="0" smtClean="0">
                <a:solidFill>
                  <a:srgbClr val="10253F"/>
                </a:solidFill>
                <a:cs typeface="Helvetica" charset="0"/>
              </a:rPr>
              <a:t>φλεβίδιο.</a:t>
            </a:r>
            <a:endParaRPr lang="en-US" sz="1200" dirty="0" smtClean="0">
              <a:solidFill>
                <a:srgbClr val="10253F"/>
              </a:solidFill>
              <a:cs typeface="Helvetica" charset="0"/>
            </a:endParaRPr>
          </a:p>
        </p:txBody>
      </p:sp>
      <p:sp>
        <p:nvSpPr>
          <p:cNvPr id="17" name="TextBox 1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8" name="Rectangle 17"/>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9" name="Straight Connector 18"/>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0" name="Picture 19"/>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1" name="TextBox 20"/>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2" name="TextBox 21"/>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98841506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pic>
        <p:nvPicPr>
          <p:cNvPr id="9"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362194"/>
            <a:ext cx="4114800"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380192" y="1130304"/>
            <a:ext cx="3763808" cy="307777"/>
          </a:xfrm>
          <a:prstGeom prst="rect">
            <a:avLst/>
          </a:prstGeom>
          <a:noFill/>
        </p:spPr>
        <p:txBody>
          <a:bodyPr wrap="none" rtlCol="0">
            <a:spAutoFit/>
          </a:bodyPr>
          <a:lstStyle/>
          <a:p>
            <a:r>
              <a:rPr lang="en-US" sz="1400" i="1" dirty="0" smtClean="0"/>
              <a:t>Ganong WF. Review of Medical Physiology, 1997</a:t>
            </a:r>
            <a:endParaRPr lang="en-US" sz="1400" i="1" dirty="0"/>
          </a:p>
        </p:txBody>
      </p:sp>
      <p:sp>
        <p:nvSpPr>
          <p:cNvPr id="14" name="TextBox 13"/>
          <p:cNvSpPr txBox="1"/>
          <p:nvPr/>
        </p:nvSpPr>
        <p:spPr>
          <a:xfrm>
            <a:off x="241465" y="1356153"/>
            <a:ext cx="8819109" cy="1846659"/>
          </a:xfrm>
          <a:prstGeom prst="rect">
            <a:avLst/>
          </a:prstGeom>
          <a:noFill/>
        </p:spPr>
        <p:txBody>
          <a:bodyPr wrap="square" rtlCol="0">
            <a:spAutoFit/>
          </a:bodyPr>
          <a:lstStyle/>
          <a:p>
            <a:pPr marL="0" lvl="1"/>
            <a:r>
              <a:rPr lang="el-GR" sz="2200" dirty="0" smtClean="0">
                <a:solidFill>
                  <a:schemeClr val="tx2">
                    <a:lumMod val="75000"/>
                  </a:schemeClr>
                </a:solidFill>
              </a:rPr>
              <a:t>Η φυσιολογική λειτουργία τριχοειδών εξυπηρετεί την: </a:t>
            </a:r>
            <a:r>
              <a:rPr lang="el-GR" sz="2200" dirty="0" smtClean="0">
                <a:solidFill>
                  <a:srgbClr val="953735"/>
                </a:solidFill>
              </a:rPr>
              <a:t>ανταλλαγή </a:t>
            </a:r>
            <a:r>
              <a:rPr lang="el-GR" sz="2200" dirty="0">
                <a:solidFill>
                  <a:srgbClr val="953735"/>
                </a:solidFill>
              </a:rPr>
              <a:t>«τροφικών» συστατικών και «αποβλήτων» αίματος μεταξύ αίματος και ιστών</a:t>
            </a:r>
          </a:p>
          <a:p>
            <a:r>
              <a:rPr lang="el-GR" sz="2200" dirty="0" smtClean="0">
                <a:solidFill>
                  <a:schemeClr val="tx2">
                    <a:lumMod val="75000"/>
                  </a:schemeClr>
                </a:solidFill>
              </a:rPr>
              <a:t>   </a:t>
            </a:r>
          </a:p>
          <a:p>
            <a:pPr marL="342900" indent="-342900">
              <a:buFont typeface="Arial"/>
              <a:buChar char="•"/>
            </a:pPr>
            <a:endParaRPr lang="el-GR" sz="2200" dirty="0" smtClean="0">
              <a:solidFill>
                <a:schemeClr val="tx2">
                  <a:lumMod val="75000"/>
                </a:schemeClr>
              </a:solidFill>
            </a:endParaRPr>
          </a:p>
        </p:txBody>
      </p:sp>
      <p:sp>
        <p:nvSpPr>
          <p:cNvPr id="2" name="TextBox 1"/>
          <p:cNvSpPr txBox="1"/>
          <p:nvPr/>
        </p:nvSpPr>
        <p:spPr>
          <a:xfrm>
            <a:off x="2914118" y="3536434"/>
            <a:ext cx="1788308" cy="307777"/>
          </a:xfrm>
          <a:prstGeom prst="rect">
            <a:avLst/>
          </a:prstGeom>
          <a:solidFill>
            <a:schemeClr val="accent2">
              <a:lumMod val="50000"/>
            </a:schemeClr>
          </a:solidFill>
          <a:ln w="25400">
            <a:solidFill>
              <a:schemeClr val="tx2">
                <a:lumMod val="75000"/>
              </a:schemeClr>
            </a:solidFill>
          </a:ln>
        </p:spPr>
        <p:txBody>
          <a:bodyPr wrap="none" rtlCol="0">
            <a:spAutoFit/>
          </a:bodyPr>
          <a:lstStyle/>
          <a:p>
            <a:pPr algn="ctr"/>
            <a:r>
              <a:rPr lang="el-GR" sz="1400" dirty="0" smtClean="0">
                <a:solidFill>
                  <a:schemeClr val="bg1"/>
                </a:solidFill>
              </a:rPr>
              <a:t>37</a:t>
            </a:r>
            <a:r>
              <a:rPr lang="en-US" sz="1400" dirty="0" smtClean="0">
                <a:solidFill>
                  <a:schemeClr val="bg1"/>
                </a:solidFill>
              </a:rPr>
              <a:t> </a:t>
            </a:r>
            <a:r>
              <a:rPr lang="el-GR" sz="1400" dirty="0" smtClean="0">
                <a:solidFill>
                  <a:schemeClr val="bg1"/>
                </a:solidFill>
              </a:rPr>
              <a:t>- 25</a:t>
            </a:r>
            <a:r>
              <a:rPr lang="en-US" sz="1400" dirty="0" smtClean="0">
                <a:solidFill>
                  <a:schemeClr val="bg1"/>
                </a:solidFill>
              </a:rPr>
              <a:t> </a:t>
            </a:r>
            <a:r>
              <a:rPr lang="el-GR" sz="1400" dirty="0" smtClean="0">
                <a:solidFill>
                  <a:schemeClr val="bg1"/>
                </a:solidFill>
              </a:rPr>
              <a:t>-</a:t>
            </a:r>
            <a:r>
              <a:rPr lang="en-US" sz="1400" dirty="0" smtClean="0">
                <a:solidFill>
                  <a:schemeClr val="bg1"/>
                </a:solidFill>
              </a:rPr>
              <a:t> </a:t>
            </a:r>
            <a:r>
              <a:rPr lang="el-GR" sz="1400" dirty="0" smtClean="0">
                <a:solidFill>
                  <a:schemeClr val="bg1"/>
                </a:solidFill>
              </a:rPr>
              <a:t>1</a:t>
            </a:r>
            <a:r>
              <a:rPr lang="en-US" sz="1400" dirty="0" smtClean="0">
                <a:solidFill>
                  <a:schemeClr val="bg1"/>
                </a:solidFill>
              </a:rPr>
              <a:t> </a:t>
            </a:r>
            <a:r>
              <a:rPr lang="el-GR" sz="1400" dirty="0" smtClean="0">
                <a:solidFill>
                  <a:schemeClr val="bg1"/>
                </a:solidFill>
              </a:rPr>
              <a:t>=</a:t>
            </a:r>
            <a:r>
              <a:rPr lang="en-US" sz="1400" dirty="0" smtClean="0">
                <a:solidFill>
                  <a:schemeClr val="bg1"/>
                </a:solidFill>
              </a:rPr>
              <a:t> </a:t>
            </a:r>
            <a:r>
              <a:rPr lang="el-GR" sz="1400" dirty="0" smtClean="0">
                <a:solidFill>
                  <a:schemeClr val="bg1"/>
                </a:solidFill>
              </a:rPr>
              <a:t>11</a:t>
            </a:r>
            <a:r>
              <a:rPr lang="en-US" sz="1400" dirty="0" smtClean="0">
                <a:solidFill>
                  <a:schemeClr val="bg1"/>
                </a:solidFill>
              </a:rPr>
              <a:t> mmHg</a:t>
            </a:r>
          </a:p>
        </p:txBody>
      </p:sp>
      <p:sp>
        <p:nvSpPr>
          <p:cNvPr id="15" name="TextBox 14"/>
          <p:cNvSpPr txBox="1"/>
          <p:nvPr/>
        </p:nvSpPr>
        <p:spPr>
          <a:xfrm>
            <a:off x="5349494" y="4592022"/>
            <a:ext cx="1752278" cy="307777"/>
          </a:xfrm>
          <a:prstGeom prst="rect">
            <a:avLst/>
          </a:prstGeom>
          <a:solidFill>
            <a:schemeClr val="accent2">
              <a:lumMod val="50000"/>
            </a:schemeClr>
          </a:solidFill>
          <a:ln w="25400">
            <a:noFill/>
          </a:ln>
        </p:spPr>
        <p:txBody>
          <a:bodyPr wrap="none" rtlCol="0">
            <a:spAutoFit/>
          </a:bodyPr>
          <a:lstStyle/>
          <a:p>
            <a:pPr algn="ctr"/>
            <a:r>
              <a:rPr lang="en-US" sz="1400" dirty="0" smtClean="0">
                <a:solidFill>
                  <a:schemeClr val="bg1"/>
                </a:solidFill>
              </a:rPr>
              <a:t>1</a:t>
            </a:r>
            <a:r>
              <a:rPr lang="el-GR" sz="1400" dirty="0" smtClean="0">
                <a:solidFill>
                  <a:schemeClr val="bg1"/>
                </a:solidFill>
              </a:rPr>
              <a:t>7</a:t>
            </a:r>
            <a:r>
              <a:rPr lang="en-US" sz="1400" dirty="0" smtClean="0">
                <a:solidFill>
                  <a:schemeClr val="bg1"/>
                </a:solidFill>
              </a:rPr>
              <a:t> </a:t>
            </a:r>
            <a:r>
              <a:rPr lang="el-GR" sz="1400" dirty="0" smtClean="0">
                <a:solidFill>
                  <a:schemeClr val="bg1"/>
                </a:solidFill>
              </a:rPr>
              <a:t>- 25</a:t>
            </a:r>
            <a:r>
              <a:rPr lang="en-US" sz="1400" dirty="0" smtClean="0">
                <a:solidFill>
                  <a:schemeClr val="bg1"/>
                </a:solidFill>
              </a:rPr>
              <a:t> </a:t>
            </a:r>
            <a:r>
              <a:rPr lang="el-GR" sz="1400" dirty="0" smtClean="0">
                <a:solidFill>
                  <a:schemeClr val="bg1"/>
                </a:solidFill>
              </a:rPr>
              <a:t>-</a:t>
            </a:r>
            <a:r>
              <a:rPr lang="en-US" sz="1400" dirty="0" smtClean="0">
                <a:solidFill>
                  <a:schemeClr val="bg1"/>
                </a:solidFill>
              </a:rPr>
              <a:t> </a:t>
            </a:r>
            <a:r>
              <a:rPr lang="el-GR" sz="1400" dirty="0" smtClean="0">
                <a:solidFill>
                  <a:schemeClr val="bg1"/>
                </a:solidFill>
              </a:rPr>
              <a:t>1</a:t>
            </a:r>
            <a:r>
              <a:rPr lang="en-US" sz="1400" dirty="0" smtClean="0">
                <a:solidFill>
                  <a:schemeClr val="bg1"/>
                </a:solidFill>
              </a:rPr>
              <a:t> </a:t>
            </a:r>
            <a:r>
              <a:rPr lang="el-GR" sz="1400" dirty="0" smtClean="0">
                <a:solidFill>
                  <a:schemeClr val="bg1"/>
                </a:solidFill>
              </a:rPr>
              <a:t>=</a:t>
            </a:r>
            <a:r>
              <a:rPr lang="en-US" sz="1400" dirty="0" smtClean="0">
                <a:solidFill>
                  <a:schemeClr val="bg1"/>
                </a:solidFill>
              </a:rPr>
              <a:t> -9 mmHg</a:t>
            </a:r>
          </a:p>
        </p:txBody>
      </p:sp>
      <p:sp>
        <p:nvSpPr>
          <p:cNvPr id="3" name="Up Arrow 2"/>
          <p:cNvSpPr/>
          <p:nvPr/>
        </p:nvSpPr>
        <p:spPr>
          <a:xfrm>
            <a:off x="3721100" y="4559300"/>
            <a:ext cx="177800" cy="546608"/>
          </a:xfrm>
          <a:prstGeom prst="upArrow">
            <a:avLst/>
          </a:prstGeom>
          <a:solidFill>
            <a:schemeClr val="accent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Up Arrow 15"/>
          <p:cNvSpPr/>
          <p:nvPr/>
        </p:nvSpPr>
        <p:spPr>
          <a:xfrm flipV="1">
            <a:off x="2987133" y="3933110"/>
            <a:ext cx="177800" cy="626697"/>
          </a:xfrm>
          <a:prstGeom prst="upArrow">
            <a:avLst/>
          </a:prstGeom>
          <a:solidFill>
            <a:schemeClr val="accent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Up Arrow 16"/>
          <p:cNvSpPr/>
          <p:nvPr/>
        </p:nvSpPr>
        <p:spPr>
          <a:xfrm flipV="1">
            <a:off x="6047833" y="3933110"/>
            <a:ext cx="177800" cy="626697"/>
          </a:xfrm>
          <a:prstGeom prst="upArrow">
            <a:avLst/>
          </a:prstGeom>
          <a:solidFill>
            <a:schemeClr val="accent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114133" y="3933110"/>
            <a:ext cx="1686467" cy="749300"/>
          </a:xfrm>
          <a:prstGeom prst="ellipse">
            <a:avLst/>
          </a:prstGeom>
          <a:no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665546" y="3907710"/>
            <a:ext cx="1686467" cy="749300"/>
          </a:xfrm>
          <a:prstGeom prst="ellipse">
            <a:avLst/>
          </a:prstGeom>
          <a:no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21" name="Text Placeholder 2"/>
          <p:cNvSpPr txBox="1">
            <a:spLocks/>
          </p:cNvSpPr>
          <p:nvPr/>
        </p:nvSpPr>
        <p:spPr bwMode="auto">
          <a:xfrm>
            <a:off x="-127000" y="5727699"/>
            <a:ext cx="9144000" cy="73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0" bIns="635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20000"/>
              </a:spcBef>
            </a:pPr>
            <a:r>
              <a:rPr lang="el-GR" sz="1200" dirty="0" smtClean="0">
                <a:solidFill>
                  <a:schemeClr val="tx2">
                    <a:lumMod val="50000"/>
                  </a:schemeClr>
                </a:solidFill>
                <a:cs typeface="Helvetica" charset="0"/>
              </a:rPr>
              <a:t>Σχηματική αναπαράσταση της κλίσης πίεσης (Π) εκατέρωθεν του τοιχώματος ενός μυϊκού τριχοειδούς. Οι αριθμοί στο αρτηριακό και στο φλεβικό άκρο του τριχοειδούς αντιστοιχούν στις</a:t>
            </a:r>
            <a:r>
              <a:rPr lang="el-GR" sz="1200" dirty="0" smtClean="0">
                <a:solidFill>
                  <a:schemeClr val="accent2">
                    <a:lumMod val="75000"/>
                  </a:schemeClr>
                </a:solidFill>
                <a:cs typeface="Helvetica" charset="0"/>
              </a:rPr>
              <a:t> υδροστατικές πιέσει</a:t>
            </a:r>
            <a:r>
              <a:rPr lang="el-GR" sz="1200" dirty="0" smtClean="0">
                <a:solidFill>
                  <a:srgbClr val="FF0000"/>
                </a:solidFill>
                <a:cs typeface="Helvetica" charset="0"/>
              </a:rPr>
              <a:t>ς</a:t>
            </a:r>
            <a:r>
              <a:rPr lang="el-GR" sz="1200" dirty="0" smtClean="0">
                <a:solidFill>
                  <a:srgbClr val="10253F"/>
                </a:solidFill>
                <a:cs typeface="Helvetica" charset="0"/>
              </a:rPr>
              <a:t> σε </a:t>
            </a:r>
            <a:r>
              <a:rPr lang="en-US" sz="1200" dirty="0" smtClean="0">
                <a:solidFill>
                  <a:srgbClr val="10253F"/>
                </a:solidFill>
                <a:cs typeface="Helvetica" charset="0"/>
              </a:rPr>
              <a:t>mmHg </a:t>
            </a:r>
            <a:r>
              <a:rPr lang="el-GR" sz="1200" dirty="0" smtClean="0">
                <a:solidFill>
                  <a:srgbClr val="10253F"/>
                </a:solidFill>
                <a:cs typeface="Helvetica" charset="0"/>
              </a:rPr>
              <a:t>στις αντίστοιχες θέσεις</a:t>
            </a:r>
            <a:r>
              <a:rPr lang="en-US" sz="1200" dirty="0" smtClean="0">
                <a:solidFill>
                  <a:srgbClr val="10253F"/>
                </a:solidFill>
                <a:cs typeface="Helvetica" charset="0"/>
              </a:rPr>
              <a:t>. </a:t>
            </a:r>
            <a:r>
              <a:rPr lang="el-GR" sz="1200" dirty="0" smtClean="0">
                <a:solidFill>
                  <a:srgbClr val="10253F"/>
                </a:solidFill>
                <a:cs typeface="Helvetica" charset="0"/>
              </a:rPr>
              <a:t>Τα βέλη δείχνουν κατά προσέγγιση το μέγεθος και την κατεύθυνση της αιματικής ροής. </a:t>
            </a:r>
            <a:r>
              <a:rPr lang="en-US" sz="1200" dirty="0" smtClean="0">
                <a:solidFill>
                  <a:srgbClr val="10253F"/>
                </a:solidFill>
                <a:cs typeface="Helvetica" charset="0"/>
              </a:rPr>
              <a:t>Interstitial space</a:t>
            </a:r>
            <a:r>
              <a:rPr lang="el-GR" sz="1200" dirty="0" smtClean="0">
                <a:solidFill>
                  <a:srgbClr val="10253F"/>
                </a:solidFill>
                <a:cs typeface="Helvetica" charset="0"/>
              </a:rPr>
              <a:t>: διάμεσος ή μεσοκυττάριος χώρος/διάστημα, ι</a:t>
            </a:r>
            <a:r>
              <a:rPr lang="en-US" sz="1200" dirty="0" err="1" smtClean="0">
                <a:solidFill>
                  <a:srgbClr val="10253F"/>
                </a:solidFill>
                <a:cs typeface="Helvetica" charset="0"/>
              </a:rPr>
              <a:t>nterstitial</a:t>
            </a:r>
            <a:r>
              <a:rPr lang="en-US" sz="1200" dirty="0" smtClean="0">
                <a:solidFill>
                  <a:srgbClr val="10253F"/>
                </a:solidFill>
                <a:cs typeface="Helvetica" charset="0"/>
              </a:rPr>
              <a:t> </a:t>
            </a:r>
            <a:r>
              <a:rPr lang="en-US" sz="1200" dirty="0">
                <a:solidFill>
                  <a:srgbClr val="10253F"/>
                </a:solidFill>
                <a:cs typeface="Helvetica" charset="0"/>
              </a:rPr>
              <a:t>P: </a:t>
            </a:r>
            <a:r>
              <a:rPr lang="el-GR" sz="1200" dirty="0" smtClean="0">
                <a:solidFill>
                  <a:srgbClr val="953735"/>
                </a:solidFill>
                <a:cs typeface="Helvetica" charset="0"/>
              </a:rPr>
              <a:t>πίεση</a:t>
            </a:r>
            <a:r>
              <a:rPr lang="en-US" sz="1200" dirty="0" smtClean="0">
                <a:solidFill>
                  <a:srgbClr val="953735"/>
                </a:solidFill>
                <a:cs typeface="Helvetica" charset="0"/>
              </a:rPr>
              <a:t> </a:t>
            </a:r>
            <a:r>
              <a:rPr lang="el-GR" sz="1200" dirty="0" smtClean="0">
                <a:solidFill>
                  <a:srgbClr val="953735"/>
                </a:solidFill>
                <a:cs typeface="Helvetica" charset="0"/>
              </a:rPr>
              <a:t>διάμεσου ή μεσοκυττάριου χώρου/διαστήματος</a:t>
            </a:r>
            <a:r>
              <a:rPr lang="en-US" sz="1200" dirty="0" smtClean="0">
                <a:solidFill>
                  <a:srgbClr val="10253F"/>
                </a:solidFill>
                <a:cs typeface="Helvetica" charset="0"/>
              </a:rPr>
              <a:t>, oncotic P: </a:t>
            </a:r>
            <a:r>
              <a:rPr lang="el-GR" sz="1200" dirty="0">
                <a:solidFill>
                  <a:srgbClr val="953735"/>
                </a:solidFill>
                <a:cs typeface="Helvetica" charset="0"/>
              </a:rPr>
              <a:t>ο</a:t>
            </a:r>
            <a:r>
              <a:rPr lang="el-GR" sz="1200" dirty="0" smtClean="0">
                <a:solidFill>
                  <a:srgbClr val="953735"/>
                </a:solidFill>
                <a:cs typeface="Helvetica" charset="0"/>
              </a:rPr>
              <a:t>γκωτική πίεση,</a:t>
            </a:r>
            <a:r>
              <a:rPr lang="en-US" sz="1200" dirty="0" smtClean="0">
                <a:solidFill>
                  <a:srgbClr val="10253F"/>
                </a:solidFill>
                <a:cs typeface="Helvetica" charset="0"/>
              </a:rPr>
              <a:t> arteriole: </a:t>
            </a:r>
            <a:r>
              <a:rPr lang="el-GR" sz="1200" dirty="0" smtClean="0">
                <a:solidFill>
                  <a:srgbClr val="10253F"/>
                </a:solidFill>
                <a:cs typeface="Helvetica" charset="0"/>
              </a:rPr>
              <a:t>αρτηρίδιο, </a:t>
            </a:r>
            <a:r>
              <a:rPr lang="en-US" sz="1200" dirty="0" smtClean="0">
                <a:solidFill>
                  <a:srgbClr val="10253F"/>
                </a:solidFill>
                <a:cs typeface="Helvetica" charset="0"/>
              </a:rPr>
              <a:t>venule: </a:t>
            </a:r>
            <a:r>
              <a:rPr lang="el-GR" sz="1200" dirty="0" smtClean="0">
                <a:solidFill>
                  <a:srgbClr val="10253F"/>
                </a:solidFill>
                <a:cs typeface="Helvetica" charset="0"/>
              </a:rPr>
              <a:t>φλεβίδιο.</a:t>
            </a:r>
            <a:endParaRPr lang="en-US" sz="1200" dirty="0" smtClean="0">
              <a:solidFill>
                <a:srgbClr val="10253F"/>
              </a:solidFill>
              <a:cs typeface="Helvetica" charset="0"/>
            </a:endParaRPr>
          </a:p>
        </p:txBody>
      </p:sp>
      <p:sp>
        <p:nvSpPr>
          <p:cNvPr id="22" name="Rectangle 21"/>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24" name="Straight Connector 23"/>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5" name="Picture 24"/>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6" name="TextBox 25"/>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7" name="TextBox 26"/>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743458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3" grpId="0" animBg="1"/>
      <p:bldP spid="16" grpId="0" animBg="1"/>
      <p:bldP spid="17" grpId="0" animBg="1"/>
      <p:bldP spid="6"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4" name="TextBox 13"/>
          <p:cNvSpPr txBox="1"/>
          <p:nvPr/>
        </p:nvSpPr>
        <p:spPr>
          <a:xfrm>
            <a:off x="241466" y="1356153"/>
            <a:ext cx="8467360" cy="5847754"/>
          </a:xfrm>
          <a:prstGeom prst="rect">
            <a:avLst/>
          </a:prstGeom>
          <a:noFill/>
        </p:spPr>
        <p:txBody>
          <a:bodyPr wrap="square" rtlCol="0">
            <a:spAutoFit/>
          </a:bodyPr>
          <a:lstStyle/>
          <a:p>
            <a:r>
              <a:rPr lang="el-GR" sz="2400" dirty="0">
                <a:solidFill>
                  <a:schemeClr val="tx2">
                    <a:lumMod val="75000"/>
                  </a:schemeClr>
                </a:solidFill>
              </a:rPr>
              <a:t>Η φυσιολογική λειτουργία </a:t>
            </a:r>
            <a:r>
              <a:rPr lang="el-GR" sz="2400" dirty="0" smtClean="0">
                <a:solidFill>
                  <a:schemeClr val="tx2">
                    <a:lumMod val="75000"/>
                  </a:schemeClr>
                </a:solidFill>
              </a:rPr>
              <a:t>του αγγειακού </a:t>
            </a:r>
            <a:r>
              <a:rPr lang="el-GR" sz="2400" dirty="0">
                <a:solidFill>
                  <a:schemeClr val="tx2">
                    <a:lumMod val="75000"/>
                  </a:schemeClr>
                </a:solidFill>
              </a:rPr>
              <a:t>συστήματος έχει ως κεντρικό στόχο:</a:t>
            </a:r>
          </a:p>
          <a:p>
            <a:endParaRPr lang="el-GR" dirty="0">
              <a:solidFill>
                <a:schemeClr val="tx2">
                  <a:lumMod val="75000"/>
                </a:schemeClr>
              </a:solidFill>
            </a:endParaRPr>
          </a:p>
          <a:p>
            <a:pPr marL="342900" indent="-342900">
              <a:buFont typeface="Arial"/>
              <a:buChar char="•"/>
            </a:pPr>
            <a:r>
              <a:rPr lang="el-GR" sz="2200" dirty="0" smtClean="0">
                <a:solidFill>
                  <a:schemeClr val="tx2">
                    <a:lumMod val="75000"/>
                  </a:schemeClr>
                </a:solidFill>
              </a:rPr>
              <a:t>Αιμοφόρα αγγεία</a:t>
            </a:r>
          </a:p>
          <a:p>
            <a:pPr lvl="1"/>
            <a:endParaRPr lang="el-GR" sz="2200" dirty="0" smtClean="0">
              <a:solidFill>
                <a:schemeClr val="tx2">
                  <a:lumMod val="75000"/>
                </a:schemeClr>
              </a:solidFill>
            </a:endParaRPr>
          </a:p>
          <a:p>
            <a:pPr lvl="1"/>
            <a:r>
              <a:rPr lang="el-GR" sz="2200" dirty="0" smtClean="0">
                <a:solidFill>
                  <a:schemeClr val="tx2">
                    <a:lumMod val="75000"/>
                  </a:schemeClr>
                </a:solidFill>
              </a:rPr>
              <a:t>Αρτηριακό δίκτυο:</a:t>
            </a:r>
            <a:r>
              <a:rPr lang="el-GR" sz="2200" dirty="0">
                <a:solidFill>
                  <a:schemeClr val="tx2">
                    <a:lumMod val="75000"/>
                  </a:schemeClr>
                </a:solidFill>
              </a:rPr>
              <a:t> μ</a:t>
            </a:r>
            <a:r>
              <a:rPr lang="el-GR" sz="2200" dirty="0" smtClean="0">
                <a:solidFill>
                  <a:schemeClr val="tx2">
                    <a:lumMod val="75000"/>
                  </a:schemeClr>
                </a:solidFill>
              </a:rPr>
              <a:t>εταφορά αίματος απο την καρδιά στην μικροκυκλοφορία (αρτηρίδια &amp; τριχοειδή)</a:t>
            </a:r>
          </a:p>
          <a:p>
            <a:pPr lvl="1"/>
            <a:endParaRPr lang="el-GR" sz="2200" dirty="0" smtClean="0">
              <a:solidFill>
                <a:schemeClr val="tx2">
                  <a:lumMod val="75000"/>
                </a:schemeClr>
              </a:solidFill>
            </a:endParaRPr>
          </a:p>
          <a:p>
            <a:pPr lvl="1"/>
            <a:r>
              <a:rPr lang="el-GR" sz="2200" dirty="0" smtClean="0">
                <a:solidFill>
                  <a:schemeClr val="tx2">
                    <a:lumMod val="75000"/>
                  </a:schemeClr>
                </a:solidFill>
              </a:rPr>
              <a:t>Αρτηρίδια &amp; </a:t>
            </a:r>
            <a:r>
              <a:rPr lang="el-GR" sz="2200" dirty="0">
                <a:solidFill>
                  <a:schemeClr val="tx2">
                    <a:lumMod val="75000"/>
                  </a:schemeClr>
                </a:solidFill>
              </a:rPr>
              <a:t>τ</a:t>
            </a:r>
            <a:r>
              <a:rPr lang="el-GR" sz="2200" dirty="0" smtClean="0">
                <a:solidFill>
                  <a:schemeClr val="tx2">
                    <a:lumMod val="75000"/>
                  </a:schemeClr>
                </a:solidFill>
              </a:rPr>
              <a:t>ριχοειδή: ανταλλαγή «τροφικών» συστατικών και «αποβλήτων» αίματος μεταξύ αίματος και ιστών</a:t>
            </a:r>
          </a:p>
          <a:p>
            <a:pPr lvl="1"/>
            <a:endParaRPr lang="el-GR" sz="2200" dirty="0" smtClean="0">
              <a:solidFill>
                <a:schemeClr val="tx2">
                  <a:lumMod val="75000"/>
                </a:schemeClr>
              </a:solidFill>
            </a:endParaRPr>
          </a:p>
          <a:p>
            <a:pPr lvl="1"/>
            <a:r>
              <a:rPr lang="el-GR" sz="2200" dirty="0" smtClean="0">
                <a:solidFill>
                  <a:schemeClr val="tx2">
                    <a:lumMod val="75000"/>
                  </a:schemeClr>
                </a:solidFill>
              </a:rPr>
              <a:t>Φλεβικό </a:t>
            </a:r>
            <a:r>
              <a:rPr lang="el-GR" sz="2200" dirty="0">
                <a:solidFill>
                  <a:schemeClr val="tx2">
                    <a:lumMod val="75000"/>
                  </a:schemeClr>
                </a:solidFill>
              </a:rPr>
              <a:t>δίκτυο</a:t>
            </a:r>
            <a:r>
              <a:rPr lang="el-GR" sz="2200" dirty="0" smtClean="0">
                <a:solidFill>
                  <a:schemeClr val="tx2">
                    <a:lumMod val="75000"/>
                  </a:schemeClr>
                </a:solidFill>
              </a:rPr>
              <a:t>: αποθήκευση </a:t>
            </a:r>
            <a:r>
              <a:rPr lang="el-GR" sz="2200" dirty="0">
                <a:solidFill>
                  <a:schemeClr val="tx2">
                    <a:lumMod val="75000"/>
                  </a:schemeClr>
                </a:solidFill>
              </a:rPr>
              <a:t>&amp;  </a:t>
            </a:r>
            <a:r>
              <a:rPr lang="el-GR" sz="2200" dirty="0" smtClean="0">
                <a:solidFill>
                  <a:schemeClr val="tx2">
                    <a:lumMod val="75000"/>
                  </a:schemeClr>
                </a:solidFill>
              </a:rPr>
              <a:t>επιστροφή αίματος στην καρδιά</a:t>
            </a:r>
          </a:p>
          <a:p>
            <a:endParaRPr lang="el-GR" sz="2200" dirty="0">
              <a:solidFill>
                <a:schemeClr val="tx2">
                  <a:lumMod val="75000"/>
                </a:schemeClr>
              </a:solidFill>
            </a:endParaRPr>
          </a:p>
          <a:p>
            <a:pPr marL="342900" indent="-342900">
              <a:buFont typeface="Arial"/>
              <a:buChar char="•"/>
            </a:pPr>
            <a:endParaRPr lang="el-GR" sz="2200" dirty="0" smtClean="0">
              <a:solidFill>
                <a:schemeClr val="tx2">
                  <a:lumMod val="75000"/>
                </a:schemeClr>
              </a:solidFill>
            </a:endParaRPr>
          </a:p>
          <a:p>
            <a:pPr marL="342900" indent="-342900">
              <a:buFont typeface="Arial"/>
              <a:buChar char="•"/>
            </a:pPr>
            <a:r>
              <a:rPr lang="el-GR" sz="2200" dirty="0" smtClean="0">
                <a:solidFill>
                  <a:schemeClr val="tx2">
                    <a:lumMod val="75000"/>
                  </a:schemeClr>
                </a:solidFill>
              </a:rPr>
              <a:t>Λεμφαγγεία</a:t>
            </a:r>
            <a:r>
              <a:rPr lang="en-US" sz="2200" dirty="0" smtClean="0">
                <a:solidFill>
                  <a:schemeClr val="tx2">
                    <a:lumMod val="75000"/>
                  </a:schemeClr>
                </a:solidFill>
              </a:rPr>
              <a:t> </a:t>
            </a:r>
            <a:r>
              <a:rPr lang="el-GR" sz="2200" dirty="0" smtClean="0">
                <a:solidFill>
                  <a:schemeClr val="tx2">
                    <a:lumMod val="75000"/>
                  </a:schemeClr>
                </a:solidFill>
              </a:rPr>
              <a:t>(και συνοδά όργανα): επαναφορά υγρών από τους διάμεσους ιστούς στα αιμοφόρα αγγεία</a:t>
            </a:r>
          </a:p>
          <a:p>
            <a:pPr marL="342900" indent="-342900">
              <a:buFont typeface="Arial"/>
              <a:buChar char="•"/>
            </a:pPr>
            <a:endParaRPr lang="el-GR" sz="2200" dirty="0" smtClean="0">
              <a:solidFill>
                <a:schemeClr val="tx2">
                  <a:lumMod val="75000"/>
                </a:schemeClr>
              </a:solidFill>
            </a:endParaRPr>
          </a:p>
        </p:txBody>
      </p:sp>
      <p:sp>
        <p:nvSpPr>
          <p:cNvPr id="10" name="Rectangle 9"/>
          <p:cNvSpPr/>
          <p:nvPr/>
        </p:nvSpPr>
        <p:spPr>
          <a:xfrm>
            <a:off x="254348" y="3056472"/>
            <a:ext cx="8618721" cy="812778"/>
          </a:xfrm>
          <a:prstGeom prst="rect">
            <a:avLst/>
          </a:prstGeom>
          <a:noFill/>
          <a:ln w="3810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9500979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41465" y="1356153"/>
            <a:ext cx="8819109" cy="1077218"/>
          </a:xfrm>
          <a:prstGeom prst="rect">
            <a:avLst/>
          </a:prstGeom>
          <a:noFill/>
        </p:spPr>
        <p:txBody>
          <a:bodyPr wrap="square" rtlCol="0">
            <a:spAutoFit/>
          </a:bodyPr>
          <a:lstStyle/>
          <a:p>
            <a:r>
              <a:rPr lang="el-GR" sz="2400" dirty="0" smtClean="0">
                <a:solidFill>
                  <a:schemeClr val="tx2">
                    <a:lumMod val="75000"/>
                  </a:schemeClr>
                </a:solidFill>
              </a:rPr>
              <a:t>Φυσιολογική λειτουργία αρτηριών: </a:t>
            </a:r>
            <a:r>
              <a:rPr lang="el-GR" sz="2200" dirty="0" smtClean="0">
                <a:solidFill>
                  <a:srgbClr val="953735"/>
                </a:solidFill>
              </a:rPr>
              <a:t>μεταφορά αίματος</a:t>
            </a:r>
            <a:r>
              <a:rPr lang="el-GR" sz="2400" dirty="0" smtClean="0">
                <a:solidFill>
                  <a:srgbClr val="953735"/>
                </a:solidFill>
              </a:rPr>
              <a:t> </a:t>
            </a:r>
            <a:endParaRPr lang="el-GR" sz="1200" dirty="0" smtClean="0">
              <a:solidFill>
                <a:srgbClr val="953735"/>
              </a:solidFill>
            </a:endParaRPr>
          </a:p>
          <a:p>
            <a:endParaRPr lang="el-GR" dirty="0">
              <a:solidFill>
                <a:schemeClr val="tx2">
                  <a:lumMod val="75000"/>
                </a:schemeClr>
              </a:solidFill>
            </a:endParaRPr>
          </a:p>
          <a:p>
            <a:pPr marL="342900" indent="-342900">
              <a:buFont typeface="Arial"/>
              <a:buChar char="•"/>
            </a:pPr>
            <a:endParaRPr lang="el-GR" sz="2200" dirty="0" smtClean="0">
              <a:solidFill>
                <a:schemeClr val="tx2">
                  <a:lumMod val="75000"/>
                </a:schemeClr>
              </a:solidFill>
            </a:endParaRPr>
          </a:p>
        </p:txBody>
      </p:sp>
      <p:sp>
        <p:nvSpPr>
          <p:cNvPr id="3" name="Trapezoid 2"/>
          <p:cNvSpPr/>
          <p:nvPr/>
        </p:nvSpPr>
        <p:spPr>
          <a:xfrm>
            <a:off x="351534" y="2097744"/>
            <a:ext cx="1629666" cy="950256"/>
          </a:xfrm>
          <a:prstGeom prst="trapezoid">
            <a:avLst/>
          </a:prstGeom>
          <a:solidFill>
            <a:schemeClr val="accent2">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l-GR" dirty="0" smtClean="0"/>
              <a:t>ΡΟΗ ΑΙΜΑΤΟΣ</a:t>
            </a:r>
            <a:endParaRPr lang="en-US" dirty="0"/>
          </a:p>
        </p:txBody>
      </p:sp>
      <p:sp>
        <p:nvSpPr>
          <p:cNvPr id="12" name="Trapezoid 11"/>
          <p:cNvSpPr/>
          <p:nvPr/>
        </p:nvSpPr>
        <p:spPr>
          <a:xfrm>
            <a:off x="351534" y="3199407"/>
            <a:ext cx="1629666" cy="950256"/>
          </a:xfrm>
          <a:prstGeom prst="trapezoid">
            <a:avLst/>
          </a:prstGeom>
          <a:solidFill>
            <a:schemeClr val="accent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dirty="0" smtClean="0"/>
              <a:t>ΠΙΕΣΗ ΑΙΜΑΤΟΣ</a:t>
            </a:r>
            <a:endParaRPr lang="en-US" dirty="0"/>
          </a:p>
        </p:txBody>
      </p:sp>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4" name="TextBox 3"/>
          <p:cNvSpPr txBox="1"/>
          <p:nvPr/>
        </p:nvSpPr>
        <p:spPr>
          <a:xfrm>
            <a:off x="1866652" y="2193785"/>
            <a:ext cx="7019870" cy="646331"/>
          </a:xfrm>
          <a:prstGeom prst="rect">
            <a:avLst/>
          </a:prstGeom>
          <a:noFill/>
          <a:ln w="25400">
            <a:noFill/>
          </a:ln>
        </p:spPr>
        <p:txBody>
          <a:bodyPr wrap="none" rtlCol="0">
            <a:spAutoFit/>
          </a:bodyPr>
          <a:lstStyle/>
          <a:p>
            <a:r>
              <a:rPr lang="el-GR" dirty="0" smtClean="0"/>
              <a:t>Όγκος αίματος που ρέει μέσα από τη διατομή ενός αγγείου στη μονάδα </a:t>
            </a:r>
          </a:p>
          <a:p>
            <a:r>
              <a:rPr lang="el-GR" dirty="0" smtClean="0"/>
              <a:t>του χρόνου</a:t>
            </a:r>
            <a:r>
              <a:rPr lang="en-US" dirty="0" smtClean="0"/>
              <a:t> (ml/min)</a:t>
            </a:r>
            <a:r>
              <a:rPr lang="el-GR" dirty="0" smtClean="0"/>
              <a:t> </a:t>
            </a:r>
            <a:endParaRPr lang="en-US" dirty="0" smtClean="0"/>
          </a:p>
        </p:txBody>
      </p:sp>
      <p:sp>
        <p:nvSpPr>
          <p:cNvPr id="17" name="TextBox 16"/>
          <p:cNvSpPr txBox="1"/>
          <p:nvPr/>
        </p:nvSpPr>
        <p:spPr>
          <a:xfrm>
            <a:off x="1961332" y="3481581"/>
            <a:ext cx="6955750" cy="646331"/>
          </a:xfrm>
          <a:prstGeom prst="rect">
            <a:avLst/>
          </a:prstGeom>
          <a:noFill/>
          <a:ln w="25400">
            <a:noFill/>
          </a:ln>
        </p:spPr>
        <p:txBody>
          <a:bodyPr wrap="none" rtlCol="0">
            <a:spAutoFit/>
          </a:bodyPr>
          <a:lstStyle/>
          <a:p>
            <a:r>
              <a:rPr lang="el-GR" dirty="0" smtClean="0"/>
              <a:t>Πίεση: η δύναμη που ασκείται από το αίμα στα τοιχώματα των αγγείων</a:t>
            </a:r>
          </a:p>
          <a:p>
            <a:r>
              <a:rPr lang="en-US" dirty="0" smtClean="0"/>
              <a:t> (</a:t>
            </a:r>
            <a:r>
              <a:rPr lang="el-GR" dirty="0" smtClean="0"/>
              <a:t>δύναμη ανά μονάδα επιφανείας)(</a:t>
            </a:r>
            <a:r>
              <a:rPr lang="en-US" dirty="0" smtClean="0"/>
              <a:t>mmHg)</a:t>
            </a:r>
          </a:p>
        </p:txBody>
      </p:sp>
      <p:sp>
        <p:nvSpPr>
          <p:cNvPr id="18" name="Rectangle 17"/>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9" name="Straight Connector 18"/>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0" name="Picture 19"/>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1" name="TextBox 20"/>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2" name="TextBox 21"/>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420161462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4" name="TextBox 13"/>
          <p:cNvSpPr txBox="1"/>
          <p:nvPr/>
        </p:nvSpPr>
        <p:spPr>
          <a:xfrm>
            <a:off x="241465" y="1356153"/>
            <a:ext cx="8819109" cy="1077218"/>
          </a:xfrm>
          <a:prstGeom prst="rect">
            <a:avLst/>
          </a:prstGeom>
          <a:noFill/>
        </p:spPr>
        <p:txBody>
          <a:bodyPr wrap="square" rtlCol="0">
            <a:spAutoFit/>
          </a:bodyPr>
          <a:lstStyle/>
          <a:p>
            <a:r>
              <a:rPr lang="el-GR" sz="2400" dirty="0" smtClean="0">
                <a:solidFill>
                  <a:schemeClr val="tx2">
                    <a:lumMod val="75000"/>
                  </a:schemeClr>
                </a:solidFill>
              </a:rPr>
              <a:t>Φυσιολογική λειτουργία αρτηριών: </a:t>
            </a:r>
            <a:r>
              <a:rPr lang="el-GR" sz="2200" dirty="0" smtClean="0">
                <a:solidFill>
                  <a:srgbClr val="953735"/>
                </a:solidFill>
              </a:rPr>
              <a:t>μεταφορά αίματος</a:t>
            </a:r>
            <a:r>
              <a:rPr lang="el-GR" sz="2400" dirty="0" smtClean="0">
                <a:solidFill>
                  <a:srgbClr val="953735"/>
                </a:solidFill>
              </a:rPr>
              <a:t> </a:t>
            </a:r>
            <a:endParaRPr lang="el-GR" sz="1200" dirty="0" smtClean="0">
              <a:solidFill>
                <a:srgbClr val="953735"/>
              </a:solidFill>
            </a:endParaRPr>
          </a:p>
          <a:p>
            <a:endParaRPr lang="el-GR" dirty="0">
              <a:solidFill>
                <a:schemeClr val="tx2">
                  <a:lumMod val="75000"/>
                </a:schemeClr>
              </a:solidFill>
            </a:endParaRPr>
          </a:p>
          <a:p>
            <a:pPr marL="342900" indent="-342900">
              <a:buFont typeface="Arial"/>
              <a:buChar char="•"/>
            </a:pPr>
            <a:endParaRPr lang="el-GR" sz="2200" dirty="0" smtClean="0">
              <a:solidFill>
                <a:schemeClr val="tx2">
                  <a:lumMod val="75000"/>
                </a:schemeClr>
              </a:solidFill>
            </a:endParaRPr>
          </a:p>
        </p:txBody>
      </p:sp>
      <p:pic>
        <p:nvPicPr>
          <p:cNvPr id="2" name="Picture 1"/>
          <p:cNvPicPr>
            <a:picLocks noChangeAspect="1"/>
          </p:cNvPicPr>
          <p:nvPr/>
        </p:nvPicPr>
        <p:blipFill>
          <a:blip r:embed="rId2"/>
          <a:stretch>
            <a:fillRect/>
          </a:stretch>
        </p:blipFill>
        <p:spPr>
          <a:xfrm>
            <a:off x="1286932" y="2056562"/>
            <a:ext cx="6688667" cy="4452742"/>
          </a:xfrm>
          <a:prstGeom prst="rect">
            <a:avLst/>
          </a:prstGeom>
        </p:spPr>
      </p:pic>
      <p:sp>
        <p:nvSpPr>
          <p:cNvPr id="3" name="Trapezoid 2"/>
          <p:cNvSpPr/>
          <p:nvPr/>
        </p:nvSpPr>
        <p:spPr>
          <a:xfrm>
            <a:off x="351534" y="2097744"/>
            <a:ext cx="1629666" cy="950256"/>
          </a:xfrm>
          <a:prstGeom prst="trapezoid">
            <a:avLst/>
          </a:prstGeom>
          <a:solidFill>
            <a:schemeClr val="accent2">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l-GR" dirty="0" smtClean="0"/>
              <a:t>ΡΟΗ ΑΙΜΑΤΟΣ</a:t>
            </a:r>
            <a:endParaRPr lang="en-US" dirty="0"/>
          </a:p>
        </p:txBody>
      </p:sp>
      <p:sp>
        <p:nvSpPr>
          <p:cNvPr id="12" name="Trapezoid 11"/>
          <p:cNvSpPr/>
          <p:nvPr/>
        </p:nvSpPr>
        <p:spPr>
          <a:xfrm>
            <a:off x="351534" y="3199407"/>
            <a:ext cx="1629666" cy="950256"/>
          </a:xfrm>
          <a:prstGeom prst="trapezoid">
            <a:avLst/>
          </a:prstGeom>
          <a:solidFill>
            <a:schemeClr val="accent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dirty="0" smtClean="0"/>
              <a:t>ΠΙΕΣΗ ΑΙΜΑΤΟΣ</a:t>
            </a:r>
            <a:endParaRPr lang="en-US" dirty="0"/>
          </a:p>
        </p:txBody>
      </p:sp>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7" name="Rectangle 1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9" name="Picture 18"/>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40879228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4" name="TextBox 13"/>
          <p:cNvSpPr txBox="1"/>
          <p:nvPr/>
        </p:nvSpPr>
        <p:spPr>
          <a:xfrm>
            <a:off x="241465" y="1356153"/>
            <a:ext cx="8819109" cy="1077218"/>
          </a:xfrm>
          <a:prstGeom prst="rect">
            <a:avLst/>
          </a:prstGeom>
          <a:noFill/>
        </p:spPr>
        <p:txBody>
          <a:bodyPr wrap="square" rtlCol="0">
            <a:spAutoFit/>
          </a:bodyPr>
          <a:lstStyle/>
          <a:p>
            <a:r>
              <a:rPr lang="el-GR" sz="2400" dirty="0" smtClean="0">
                <a:solidFill>
                  <a:schemeClr val="tx2">
                    <a:lumMod val="75000"/>
                  </a:schemeClr>
                </a:solidFill>
              </a:rPr>
              <a:t>Φυσιολογική λειτουργία αρτηριών: </a:t>
            </a:r>
            <a:r>
              <a:rPr lang="el-GR" sz="2200" dirty="0" smtClean="0">
                <a:solidFill>
                  <a:srgbClr val="953735"/>
                </a:solidFill>
              </a:rPr>
              <a:t>μεταφορά αίματος </a:t>
            </a:r>
          </a:p>
          <a:p>
            <a:endParaRPr lang="el-GR" dirty="0">
              <a:solidFill>
                <a:schemeClr val="tx2">
                  <a:lumMod val="75000"/>
                </a:schemeClr>
              </a:solidFill>
            </a:endParaRPr>
          </a:p>
          <a:p>
            <a:pPr marL="342900" indent="-342900">
              <a:buFont typeface="Arial"/>
              <a:buChar char="•"/>
            </a:pPr>
            <a:endParaRPr lang="el-GR" sz="2200" dirty="0" smtClean="0">
              <a:solidFill>
                <a:schemeClr val="tx2">
                  <a:lumMod val="75000"/>
                </a:schemeClr>
              </a:solidFill>
            </a:endParaRPr>
          </a:p>
        </p:txBody>
      </p:sp>
      <p:pic>
        <p:nvPicPr>
          <p:cNvPr id="2" name="Picture 1"/>
          <p:cNvPicPr>
            <a:picLocks noChangeAspect="1"/>
          </p:cNvPicPr>
          <p:nvPr/>
        </p:nvPicPr>
        <p:blipFill>
          <a:blip r:embed="rId2"/>
          <a:stretch>
            <a:fillRect/>
          </a:stretch>
        </p:blipFill>
        <p:spPr>
          <a:xfrm>
            <a:off x="1286932" y="2056562"/>
            <a:ext cx="6688667" cy="4452742"/>
          </a:xfrm>
          <a:prstGeom prst="rect">
            <a:avLst/>
          </a:prstGeom>
        </p:spPr>
      </p:pic>
      <p:sp>
        <p:nvSpPr>
          <p:cNvPr id="12" name="Trapezoid 11"/>
          <p:cNvSpPr/>
          <p:nvPr/>
        </p:nvSpPr>
        <p:spPr>
          <a:xfrm>
            <a:off x="6110898" y="3807016"/>
            <a:ext cx="1629666" cy="950256"/>
          </a:xfrm>
          <a:prstGeom prst="trapezoid">
            <a:avLst/>
          </a:prstGeom>
          <a:solidFill>
            <a:schemeClr val="accent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dirty="0" smtClean="0"/>
              <a:t>ΠΙΕΣΗ ΑΙΜΑΤΟΣ</a:t>
            </a:r>
            <a:endParaRPr lang="en-US" dirty="0"/>
          </a:p>
        </p:txBody>
      </p:sp>
      <p:sp>
        <p:nvSpPr>
          <p:cNvPr id="15" name="Trapezoid 14"/>
          <p:cNvSpPr/>
          <p:nvPr/>
        </p:nvSpPr>
        <p:spPr>
          <a:xfrm>
            <a:off x="2248501" y="4486339"/>
            <a:ext cx="1629666" cy="950256"/>
          </a:xfrm>
          <a:prstGeom prst="trapezoid">
            <a:avLst/>
          </a:prstGeom>
          <a:solidFill>
            <a:schemeClr val="accent2">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l-GR" dirty="0" smtClean="0"/>
              <a:t>ΡΟΗ ΑΙΜΑΤΟΣ</a:t>
            </a:r>
            <a:endParaRPr lang="en-US" dirty="0"/>
          </a:p>
        </p:txBody>
      </p:sp>
      <p:sp>
        <p:nvSpPr>
          <p:cNvPr id="17" name="TextBox 1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8" name="Rectangle 17"/>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9" name="Straight Connector 18"/>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0" name="Picture 19"/>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1" name="TextBox 20"/>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2" name="TextBox 21"/>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13203169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9" name="TextBox 8"/>
          <p:cNvSpPr txBox="1"/>
          <p:nvPr/>
        </p:nvSpPr>
        <p:spPr>
          <a:xfrm>
            <a:off x="6787115" y="1147809"/>
            <a:ext cx="2356885" cy="307777"/>
          </a:xfrm>
          <a:prstGeom prst="rect">
            <a:avLst/>
          </a:prstGeom>
          <a:noFill/>
        </p:spPr>
        <p:txBody>
          <a:bodyPr wrap="none" rtlCol="0">
            <a:spAutoFit/>
          </a:bodyPr>
          <a:lstStyle/>
          <a:p>
            <a:r>
              <a:rPr lang="en-US" sz="1400" i="1" dirty="0" smtClean="0"/>
              <a:t>Burton AC. </a:t>
            </a:r>
            <a:r>
              <a:rPr lang="en-US" sz="1400" i="1" dirty="0" err="1" smtClean="0"/>
              <a:t>Physiol</a:t>
            </a:r>
            <a:r>
              <a:rPr lang="en-US" sz="1400" i="1" dirty="0" smtClean="0"/>
              <a:t> Rev., 1954</a:t>
            </a:r>
            <a:endParaRPr lang="en-US" sz="1400" i="1" dirty="0"/>
          </a:p>
        </p:txBody>
      </p:sp>
      <p:sp>
        <p:nvSpPr>
          <p:cNvPr id="14" name="Text Placeholder 2"/>
          <p:cNvSpPr txBox="1">
            <a:spLocks/>
          </p:cNvSpPr>
          <p:nvPr/>
        </p:nvSpPr>
        <p:spPr bwMode="auto">
          <a:xfrm>
            <a:off x="0" y="6195424"/>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0" bIns="635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20000"/>
              </a:spcBef>
            </a:pPr>
            <a:r>
              <a:rPr lang="el-GR" sz="1200" dirty="0" smtClean="0">
                <a:solidFill>
                  <a:schemeClr val="tx2">
                    <a:lumMod val="75000"/>
                  </a:schemeClr>
                </a:solidFill>
                <a:cs typeface="Helvetica" charset="0"/>
              </a:rPr>
              <a:t>Χαρακτηριστικά των αγγείων της συστηματικής κυκλοφορίας</a:t>
            </a:r>
            <a:r>
              <a:rPr lang="en-US" sz="1200" dirty="0" smtClean="0">
                <a:solidFill>
                  <a:schemeClr val="tx2">
                    <a:lumMod val="75000"/>
                  </a:schemeClr>
                </a:solidFill>
                <a:cs typeface="Helvetica" charset="0"/>
              </a:rPr>
              <a:t>. </a:t>
            </a:r>
            <a:r>
              <a:rPr lang="el-GR" sz="1200" dirty="0" smtClean="0">
                <a:solidFill>
                  <a:schemeClr val="tx2">
                    <a:lumMod val="75000"/>
                  </a:schemeClr>
                </a:solidFill>
                <a:cs typeface="Helvetica" charset="0"/>
              </a:rPr>
              <a:t>Οι επιφάνειες διατομής των αγγείων δεν απεικονίζονται σε κλίμακα, λόγω της τεράστιας διακύμανσης του εύρους τους από την αορτή και τις κοίλες φλέβες στα τριχοειδή αγγεία.</a:t>
            </a:r>
            <a:r>
              <a:rPr lang="en-US" sz="1200" dirty="0">
                <a:solidFill>
                  <a:schemeClr val="tx2">
                    <a:lumMod val="75000"/>
                  </a:schemeClr>
                </a:solidFill>
                <a:cs typeface="Helvetica" charset="0"/>
              </a:rPr>
              <a:t>
 </a:t>
            </a:r>
          </a:p>
        </p:txBody>
      </p:sp>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pic>
        <p:nvPicPr>
          <p:cNvPr id="17"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13" y="1638300"/>
            <a:ext cx="8823162" cy="440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41466" y="1034426"/>
            <a:ext cx="8467360" cy="461665"/>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 </a:t>
            </a:r>
            <a:r>
              <a:rPr lang="el-GR" sz="2000" dirty="0" smtClean="0">
                <a:solidFill>
                  <a:schemeClr val="tx2">
                    <a:lumMod val="75000"/>
                  </a:schemeClr>
                </a:solidFill>
              </a:rPr>
              <a:t>δομικά χαρακτηριστικά</a:t>
            </a:r>
          </a:p>
        </p:txBody>
      </p:sp>
      <p:sp>
        <p:nvSpPr>
          <p:cNvPr id="18" name="Rectangle 17"/>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9" name="Straight Connector 18"/>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0" name="Picture 19"/>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1" name="TextBox 20"/>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2" name="TextBox 21"/>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6615885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9" name="TextBox 8"/>
          <p:cNvSpPr txBox="1"/>
          <p:nvPr/>
        </p:nvSpPr>
        <p:spPr>
          <a:xfrm>
            <a:off x="6787115" y="1147809"/>
            <a:ext cx="2356885" cy="307777"/>
          </a:xfrm>
          <a:prstGeom prst="rect">
            <a:avLst/>
          </a:prstGeom>
          <a:noFill/>
        </p:spPr>
        <p:txBody>
          <a:bodyPr wrap="none" rtlCol="0">
            <a:spAutoFit/>
          </a:bodyPr>
          <a:lstStyle/>
          <a:p>
            <a:r>
              <a:rPr lang="en-US" sz="1400" i="1" dirty="0" smtClean="0"/>
              <a:t>Burton AC. </a:t>
            </a:r>
            <a:r>
              <a:rPr lang="en-US" sz="1400" i="1" dirty="0" err="1" smtClean="0"/>
              <a:t>Physiol</a:t>
            </a:r>
            <a:r>
              <a:rPr lang="en-US" sz="1400" i="1" dirty="0" smtClean="0"/>
              <a:t> Rev., 1954</a:t>
            </a:r>
            <a:endParaRPr lang="en-US" sz="1400" i="1" dirty="0"/>
          </a:p>
        </p:txBody>
      </p:sp>
      <p:pic>
        <p:nvPicPr>
          <p:cNvPr id="12"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13" y="1638300"/>
            <a:ext cx="8823162" cy="440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5" name="Rectangle 14"/>
          <p:cNvSpPr/>
          <p:nvPr/>
        </p:nvSpPr>
        <p:spPr>
          <a:xfrm>
            <a:off x="3937000" y="1625600"/>
            <a:ext cx="5232880" cy="40809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953735"/>
              </a:solidFill>
            </a:endParaRPr>
          </a:p>
        </p:txBody>
      </p:sp>
      <p:sp>
        <p:nvSpPr>
          <p:cNvPr id="19" name="TextBox 18"/>
          <p:cNvSpPr txBox="1"/>
          <p:nvPr/>
        </p:nvSpPr>
        <p:spPr>
          <a:xfrm>
            <a:off x="4191000" y="1860397"/>
            <a:ext cx="4953000" cy="1477328"/>
          </a:xfrm>
          <a:prstGeom prst="rect">
            <a:avLst/>
          </a:prstGeom>
          <a:noFill/>
        </p:spPr>
        <p:txBody>
          <a:bodyPr wrap="square" rtlCol="0">
            <a:spAutoFit/>
          </a:bodyPr>
          <a:lstStyle/>
          <a:p>
            <a:r>
              <a:rPr lang="en-US" dirty="0" smtClean="0">
                <a:solidFill>
                  <a:srgbClr val="17375E"/>
                </a:solidFill>
              </a:rPr>
              <a:t>Conduit arteries</a:t>
            </a:r>
            <a:r>
              <a:rPr lang="el-GR" dirty="0">
                <a:solidFill>
                  <a:srgbClr val="17375E"/>
                </a:solidFill>
              </a:rPr>
              <a:t>:</a:t>
            </a:r>
            <a:r>
              <a:rPr lang="en-US" dirty="0" smtClean="0">
                <a:solidFill>
                  <a:srgbClr val="17375E"/>
                </a:solidFill>
              </a:rPr>
              <a:t> e.g. </a:t>
            </a:r>
            <a:r>
              <a:rPr lang="en-US" dirty="0">
                <a:solidFill>
                  <a:srgbClr val="17375E"/>
                </a:solidFill>
              </a:rPr>
              <a:t>b</a:t>
            </a:r>
            <a:r>
              <a:rPr lang="en-US" dirty="0" smtClean="0">
                <a:solidFill>
                  <a:srgbClr val="17375E"/>
                </a:solidFill>
              </a:rPr>
              <a:t>rachial </a:t>
            </a:r>
            <a:r>
              <a:rPr lang="el-GR" dirty="0" smtClean="0">
                <a:solidFill>
                  <a:srgbClr val="17375E"/>
                </a:solidFill>
              </a:rPr>
              <a:t> </a:t>
            </a:r>
            <a:r>
              <a:rPr lang="en-US" dirty="0" smtClean="0">
                <a:solidFill>
                  <a:srgbClr val="17375E"/>
                </a:solidFill>
              </a:rPr>
              <a:t>and radial arteries</a:t>
            </a:r>
            <a:endParaRPr lang="el-GR" dirty="0" smtClean="0">
              <a:solidFill>
                <a:srgbClr val="17375E"/>
              </a:solidFill>
            </a:endParaRPr>
          </a:p>
          <a:p>
            <a:endParaRPr lang="el-GR" dirty="0" smtClean="0">
              <a:solidFill>
                <a:srgbClr val="17375E"/>
              </a:solidFill>
            </a:endParaRPr>
          </a:p>
          <a:p>
            <a:r>
              <a:rPr lang="en-US" dirty="0" smtClean="0">
                <a:solidFill>
                  <a:srgbClr val="17375E"/>
                </a:solidFill>
              </a:rPr>
              <a:t>A</a:t>
            </a:r>
            <a:r>
              <a:rPr lang="el-GR" dirty="0" smtClean="0">
                <a:solidFill>
                  <a:srgbClr val="17375E"/>
                </a:solidFill>
              </a:rPr>
              <a:t>ρτηρίες</a:t>
            </a:r>
            <a:r>
              <a:rPr lang="en-US" dirty="0" smtClean="0">
                <a:solidFill>
                  <a:srgbClr val="17375E"/>
                </a:solidFill>
              </a:rPr>
              <a:t> </a:t>
            </a:r>
            <a:r>
              <a:rPr lang="el-GR" dirty="0" smtClean="0">
                <a:solidFill>
                  <a:srgbClr val="17375E"/>
                </a:solidFill>
              </a:rPr>
              <a:t>αγωγοί</a:t>
            </a:r>
            <a:r>
              <a:rPr lang="en-US" dirty="0" smtClean="0">
                <a:solidFill>
                  <a:srgbClr val="17375E"/>
                </a:solidFill>
              </a:rPr>
              <a:t>:</a:t>
            </a:r>
            <a:r>
              <a:rPr lang="el-GR" dirty="0" smtClean="0">
                <a:solidFill>
                  <a:srgbClr val="17375E"/>
                </a:solidFill>
              </a:rPr>
              <a:t> π.χ. βραχιόνιος αρτηρία και κερκιδική αρτηρία</a:t>
            </a:r>
            <a:endParaRPr lang="en-US" dirty="0" smtClean="0">
              <a:solidFill>
                <a:srgbClr val="17375E"/>
              </a:solidFill>
            </a:endParaRPr>
          </a:p>
          <a:p>
            <a:endParaRPr lang="en-US" dirty="0">
              <a:solidFill>
                <a:srgbClr val="17375E"/>
              </a:solidFill>
            </a:endParaRPr>
          </a:p>
        </p:txBody>
      </p:sp>
      <p:sp>
        <p:nvSpPr>
          <p:cNvPr id="2" name="Rectangle 1"/>
          <p:cNvSpPr/>
          <p:nvPr/>
        </p:nvSpPr>
        <p:spPr>
          <a:xfrm>
            <a:off x="2760133" y="1455586"/>
            <a:ext cx="6300442" cy="4250947"/>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524001" y="1455586"/>
            <a:ext cx="1117600" cy="42509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9612" y="5903324"/>
            <a:ext cx="9084868" cy="7129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953735"/>
              </a:solidFill>
            </a:endParaRPr>
          </a:p>
        </p:txBody>
      </p:sp>
      <p:sp>
        <p:nvSpPr>
          <p:cNvPr id="20" name="TextBox 19"/>
          <p:cNvSpPr txBox="1"/>
          <p:nvPr/>
        </p:nvSpPr>
        <p:spPr>
          <a:xfrm>
            <a:off x="241466" y="1034426"/>
            <a:ext cx="8467360" cy="461665"/>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 </a:t>
            </a:r>
            <a:r>
              <a:rPr lang="el-GR" sz="2000" dirty="0" smtClean="0">
                <a:solidFill>
                  <a:schemeClr val="tx2">
                    <a:lumMod val="75000"/>
                  </a:schemeClr>
                </a:solidFill>
              </a:rPr>
              <a:t>δομικά χαρακτηριστικά</a:t>
            </a:r>
          </a:p>
        </p:txBody>
      </p:sp>
      <p:sp>
        <p:nvSpPr>
          <p:cNvPr id="21" name="Rectangle 20"/>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23" name="Straight Connector 22"/>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4" name="Picture 23"/>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5" name="TextBox 24"/>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6" name="TextBox 25"/>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59240680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cxnSp>
        <p:nvCxnSpPr>
          <p:cNvPr id="9" name="Straight Connector 8"/>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2" name="TextBox 11"/>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4" name="TextBox 13"/>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4193503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2"/>
          <p:cNvGraphicFramePr>
            <a:graphicFrameLocks noChangeAspect="1"/>
          </p:cNvGraphicFramePr>
          <p:nvPr>
            <p:extLst>
              <p:ext uri="{D42A27DB-BD31-4B8C-83A1-F6EECF244321}">
                <p14:modId xmlns:p14="http://schemas.microsoft.com/office/powerpoint/2010/main" val="3531184012"/>
              </p:ext>
            </p:extLst>
          </p:nvPr>
        </p:nvGraphicFramePr>
        <p:xfrm>
          <a:off x="2990016" y="1463675"/>
          <a:ext cx="3601957" cy="4948891"/>
        </p:xfrm>
        <a:graphic>
          <a:graphicData uri="http://schemas.openxmlformats.org/presentationml/2006/ole">
            <mc:AlternateContent xmlns:mc="http://schemas.openxmlformats.org/markup-compatibility/2006">
              <mc:Choice xmlns:v="urn:schemas-microsoft-com:vml" Requires="v">
                <p:oleObj spid="_x0000_s1840" name="Εικόνα bitmap" r:id="rId4" imgW="3153215" imgH="4334480" progId="Paint.Picture">
                  <p:embed/>
                </p:oleObj>
              </mc:Choice>
              <mc:Fallback>
                <p:oleObj name="Εικόνα bitmap" r:id="rId4" imgW="3153215" imgH="4334480"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0016" y="1463675"/>
                        <a:ext cx="3601957" cy="4948891"/>
                      </a:xfrm>
                      <a:prstGeom prst="rect">
                        <a:avLst/>
                      </a:prstGeom>
                      <a:noFill/>
                      <a:ln>
                        <a:noFill/>
                      </a:ln>
                      <a:effectLst/>
                    </p:spPr>
                  </p:pic>
                </p:oleObj>
              </mc:Fallback>
            </mc:AlternateContent>
          </a:graphicData>
        </a:graphic>
      </p:graphicFrame>
      <p:graphicFrame>
        <p:nvGraphicFramePr>
          <p:cNvPr id="4098" name="Object 2"/>
          <p:cNvGraphicFramePr>
            <a:graphicFrameLocks noChangeAspect="1"/>
          </p:cNvGraphicFramePr>
          <p:nvPr>
            <p:extLst>
              <p:ext uri="{D42A27DB-BD31-4B8C-83A1-F6EECF244321}">
                <p14:modId xmlns:p14="http://schemas.microsoft.com/office/powerpoint/2010/main" val="327998570"/>
              </p:ext>
            </p:extLst>
          </p:nvPr>
        </p:nvGraphicFramePr>
        <p:xfrm>
          <a:off x="4918075" y="3992563"/>
          <a:ext cx="28575" cy="28575"/>
        </p:xfrm>
        <a:graphic>
          <a:graphicData uri="http://schemas.openxmlformats.org/presentationml/2006/ole">
            <mc:AlternateContent xmlns:mc="http://schemas.openxmlformats.org/markup-compatibility/2006">
              <mc:Choice xmlns:v="urn:schemas-microsoft-com:vml" Requires="v">
                <p:oleObj spid="_x0000_s1841" name="Εικόνα bitmap" r:id="rId6" imgW="25400" imgH="25400" progId="Paint.Picture">
                  <p:embed/>
                </p:oleObj>
              </mc:Choice>
              <mc:Fallback>
                <p:oleObj name="Εικόνα bitmap" r:id="rId6" imgW="25400" imgH="25400" progId="Paint.Picture">
                  <p:embed/>
                  <p:pic>
                    <p:nvPicPr>
                      <p:cNvPr id="0" name=""/>
                      <p:cNvPicPr>
                        <a:picLocks noChangeAspect="1" noChangeArrowheads="1"/>
                      </p:cNvPicPr>
                      <p:nvPr/>
                    </p:nvPicPr>
                    <p:blipFill>
                      <a:blip r:embed="rId7"/>
                      <a:srcRect/>
                      <a:stretch>
                        <a:fillRect/>
                      </a:stretch>
                    </p:blipFill>
                    <p:spPr bwMode="auto">
                      <a:xfrm>
                        <a:off x="4918075" y="3992563"/>
                        <a:ext cx="28575" cy="28575"/>
                      </a:xfrm>
                      <a:prstGeom prst="rect">
                        <a:avLst/>
                      </a:prstGeom>
                      <a:noFill/>
                      <a:ln>
                        <a:noFill/>
                      </a:ln>
                      <a:effectLst/>
                    </p:spPr>
                  </p:pic>
                </p:oleObj>
              </mc:Fallback>
            </mc:AlternateContent>
          </a:graphicData>
        </a:graphic>
      </p:graphicFrame>
      <p:sp>
        <p:nvSpPr>
          <p:cNvPr id="14" name="TextBox 13"/>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5" name="TextBox 14"/>
          <p:cNvSpPr txBox="1"/>
          <p:nvPr/>
        </p:nvSpPr>
        <p:spPr>
          <a:xfrm>
            <a:off x="1674736" y="1989108"/>
            <a:ext cx="1587845" cy="707886"/>
          </a:xfrm>
          <a:prstGeom prst="rect">
            <a:avLst/>
          </a:prstGeom>
          <a:noFill/>
          <a:ln w="25400">
            <a:noFill/>
          </a:ln>
        </p:spPr>
        <p:txBody>
          <a:bodyPr wrap="none" rtlCol="0">
            <a:spAutoFit/>
          </a:bodyPr>
          <a:lstStyle/>
          <a:p>
            <a:r>
              <a:rPr lang="el-GR" sz="2000" dirty="0" smtClean="0">
                <a:solidFill>
                  <a:srgbClr val="17375E"/>
                </a:solidFill>
              </a:rPr>
              <a:t>Έσω χιτώνας: </a:t>
            </a:r>
          </a:p>
          <a:p>
            <a:r>
              <a:rPr lang="el-GR" sz="1400" dirty="0">
                <a:solidFill>
                  <a:srgbClr val="17375E"/>
                </a:solidFill>
              </a:rPr>
              <a:t> </a:t>
            </a:r>
            <a:r>
              <a:rPr lang="el-GR" sz="1400" dirty="0" smtClean="0">
                <a:solidFill>
                  <a:srgbClr val="17375E"/>
                </a:solidFill>
              </a:rPr>
              <a:t>    ενδοθήλιο</a:t>
            </a:r>
            <a:r>
              <a:rPr lang="en-US" sz="2000" dirty="0" smtClean="0">
                <a:solidFill>
                  <a:srgbClr val="17375E"/>
                </a:solidFill>
              </a:rPr>
              <a:t> </a:t>
            </a:r>
          </a:p>
        </p:txBody>
      </p:sp>
      <p:sp>
        <p:nvSpPr>
          <p:cNvPr id="16" name="TextBox 15"/>
          <p:cNvSpPr txBox="1"/>
          <p:nvPr/>
        </p:nvSpPr>
        <p:spPr>
          <a:xfrm>
            <a:off x="1347788" y="3123172"/>
            <a:ext cx="1847907" cy="1077218"/>
          </a:xfrm>
          <a:prstGeom prst="rect">
            <a:avLst/>
          </a:prstGeom>
          <a:noFill/>
          <a:ln w="25400">
            <a:noFill/>
          </a:ln>
        </p:spPr>
        <p:txBody>
          <a:bodyPr wrap="none" rtlCol="0">
            <a:spAutoFit/>
          </a:bodyPr>
          <a:lstStyle/>
          <a:p>
            <a:r>
              <a:rPr lang="el-GR" sz="2000" dirty="0" smtClean="0">
                <a:solidFill>
                  <a:srgbClr val="17375E"/>
                </a:solidFill>
              </a:rPr>
              <a:t>Μέσος χιτώνας</a:t>
            </a:r>
            <a:r>
              <a:rPr lang="el-GR" sz="2000" dirty="0">
                <a:solidFill>
                  <a:srgbClr val="17375E"/>
                </a:solidFill>
              </a:rPr>
              <a:t>:</a:t>
            </a:r>
            <a:r>
              <a:rPr lang="el-GR" sz="2000" dirty="0" smtClean="0">
                <a:solidFill>
                  <a:srgbClr val="17375E"/>
                </a:solidFill>
              </a:rPr>
              <a:t>  </a:t>
            </a:r>
          </a:p>
          <a:p>
            <a:endParaRPr lang="el-GR" sz="1600" dirty="0" smtClean="0">
              <a:solidFill>
                <a:srgbClr val="17375E"/>
              </a:solidFill>
            </a:endParaRPr>
          </a:p>
          <a:p>
            <a:r>
              <a:rPr lang="el-GR" sz="1400" dirty="0" smtClean="0">
                <a:solidFill>
                  <a:srgbClr val="17375E"/>
                </a:solidFill>
              </a:rPr>
              <a:t>λεία μυϊκά κύτταρα &amp; </a:t>
            </a:r>
          </a:p>
          <a:p>
            <a:r>
              <a:rPr lang="el-GR" sz="1400" dirty="0" smtClean="0">
                <a:solidFill>
                  <a:srgbClr val="17375E"/>
                </a:solidFill>
              </a:rPr>
              <a:t>ελαστίνη &amp; κολλαγόνο</a:t>
            </a:r>
            <a:endParaRPr lang="en-US" sz="1400" dirty="0" smtClean="0">
              <a:solidFill>
                <a:srgbClr val="17375E"/>
              </a:solidFill>
            </a:endParaRPr>
          </a:p>
        </p:txBody>
      </p:sp>
      <p:sp>
        <p:nvSpPr>
          <p:cNvPr id="17" name="TextBox 16"/>
          <p:cNvSpPr txBox="1"/>
          <p:nvPr/>
        </p:nvSpPr>
        <p:spPr>
          <a:xfrm>
            <a:off x="1436688" y="4524404"/>
            <a:ext cx="1547895" cy="923330"/>
          </a:xfrm>
          <a:prstGeom prst="rect">
            <a:avLst/>
          </a:prstGeom>
          <a:noFill/>
          <a:ln w="25400">
            <a:noFill/>
          </a:ln>
        </p:spPr>
        <p:txBody>
          <a:bodyPr wrap="none" rtlCol="0">
            <a:spAutoFit/>
          </a:bodyPr>
          <a:lstStyle/>
          <a:p>
            <a:r>
              <a:rPr lang="el-GR" sz="2000" dirty="0" smtClean="0">
                <a:solidFill>
                  <a:srgbClr val="17375E"/>
                </a:solidFill>
              </a:rPr>
              <a:t>Έξω χιτώνας:</a:t>
            </a:r>
          </a:p>
          <a:p>
            <a:endParaRPr lang="el-GR" sz="2000" dirty="0" smtClean="0">
              <a:solidFill>
                <a:srgbClr val="17375E"/>
              </a:solidFill>
            </a:endParaRPr>
          </a:p>
          <a:p>
            <a:r>
              <a:rPr lang="el-GR" sz="1400" dirty="0" smtClean="0">
                <a:solidFill>
                  <a:srgbClr val="17375E"/>
                </a:solidFill>
              </a:rPr>
              <a:t>Συνδετικός ιστός</a:t>
            </a:r>
            <a:endParaRPr lang="en-US" sz="1400" dirty="0" smtClean="0">
              <a:solidFill>
                <a:srgbClr val="17375E"/>
              </a:solidFill>
            </a:endParaRPr>
          </a:p>
        </p:txBody>
      </p:sp>
      <p:cxnSp>
        <p:nvCxnSpPr>
          <p:cNvPr id="21" name="Straight Arrow Connector 20"/>
          <p:cNvCxnSpPr/>
          <p:nvPr/>
        </p:nvCxnSpPr>
        <p:spPr>
          <a:xfrm>
            <a:off x="1143000" y="2425700"/>
            <a:ext cx="2768600" cy="0"/>
          </a:xfrm>
          <a:prstGeom prst="straightConnector1">
            <a:avLst/>
          </a:prstGeom>
          <a:ln w="38100">
            <a:solidFill>
              <a:schemeClr val="accent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1231900" y="3619500"/>
            <a:ext cx="2362200" cy="0"/>
          </a:xfrm>
          <a:prstGeom prst="straightConnector1">
            <a:avLst/>
          </a:prstGeom>
          <a:ln w="38100">
            <a:solidFill>
              <a:schemeClr val="accent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1219200" y="5003690"/>
            <a:ext cx="2238088" cy="110"/>
          </a:xfrm>
          <a:prstGeom prst="straightConnector1">
            <a:avLst/>
          </a:prstGeom>
          <a:ln w="38100">
            <a:solidFill>
              <a:schemeClr val="accent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5636546" y="2283381"/>
            <a:ext cx="2483472" cy="1015663"/>
          </a:xfrm>
          <a:prstGeom prst="rect">
            <a:avLst/>
          </a:prstGeom>
          <a:noFill/>
          <a:ln w="25400">
            <a:noFill/>
          </a:ln>
        </p:spPr>
        <p:txBody>
          <a:bodyPr wrap="none" rtlCol="0">
            <a:spAutoFit/>
          </a:bodyPr>
          <a:lstStyle/>
          <a:p>
            <a:pPr algn="ctr"/>
            <a:r>
              <a:rPr lang="el-GR" sz="2000" dirty="0" smtClean="0">
                <a:solidFill>
                  <a:srgbClr val="17375E"/>
                </a:solidFill>
              </a:rPr>
              <a:t>Έσω ελαστικό πέταλο</a:t>
            </a:r>
          </a:p>
          <a:p>
            <a:pPr algn="ctr"/>
            <a:endParaRPr lang="el-GR" sz="2000" dirty="0" smtClean="0">
              <a:solidFill>
                <a:srgbClr val="17375E"/>
              </a:solidFill>
            </a:endParaRPr>
          </a:p>
          <a:p>
            <a:pPr algn="ctr"/>
            <a:r>
              <a:rPr lang="el-GR" sz="2000" smtClean="0">
                <a:solidFill>
                  <a:srgbClr val="17375E"/>
                </a:solidFill>
              </a:rPr>
              <a:t>Internal </a:t>
            </a:r>
            <a:r>
              <a:rPr lang="el-GR" sz="2000" dirty="0" smtClean="0">
                <a:solidFill>
                  <a:srgbClr val="17375E"/>
                </a:solidFill>
              </a:rPr>
              <a:t>elastic lamina</a:t>
            </a:r>
            <a:endParaRPr lang="en-US" sz="2000" dirty="0" smtClean="0">
              <a:solidFill>
                <a:srgbClr val="17375E"/>
              </a:solidFill>
            </a:endParaRPr>
          </a:p>
        </p:txBody>
      </p:sp>
      <p:cxnSp>
        <p:nvCxnSpPr>
          <p:cNvPr id="38" name="Straight Arrow Connector 37"/>
          <p:cNvCxnSpPr/>
          <p:nvPr/>
        </p:nvCxnSpPr>
        <p:spPr>
          <a:xfrm flipH="1">
            <a:off x="5207000" y="2857500"/>
            <a:ext cx="2235200" cy="0"/>
          </a:xfrm>
          <a:prstGeom prst="straightConnector1">
            <a:avLst/>
          </a:prstGeom>
          <a:ln w="38100">
            <a:solidFill>
              <a:schemeClr val="accent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6092374" y="3680381"/>
            <a:ext cx="2613215" cy="1015663"/>
          </a:xfrm>
          <a:prstGeom prst="rect">
            <a:avLst/>
          </a:prstGeom>
          <a:noFill/>
          <a:ln w="25400">
            <a:noFill/>
          </a:ln>
        </p:spPr>
        <p:txBody>
          <a:bodyPr wrap="none" rtlCol="0">
            <a:spAutoFit/>
          </a:bodyPr>
          <a:lstStyle/>
          <a:p>
            <a:pPr algn="ctr"/>
            <a:r>
              <a:rPr lang="el-GR" sz="2000" dirty="0" smtClean="0">
                <a:solidFill>
                  <a:srgbClr val="17375E"/>
                </a:solidFill>
              </a:rPr>
              <a:t>Έ</a:t>
            </a:r>
            <a:r>
              <a:rPr lang="el-GR" sz="2000" dirty="0">
                <a:solidFill>
                  <a:srgbClr val="17375E"/>
                </a:solidFill>
              </a:rPr>
              <a:t>ξ</a:t>
            </a:r>
            <a:r>
              <a:rPr lang="el-GR" sz="2000" dirty="0" smtClean="0">
                <a:solidFill>
                  <a:srgbClr val="17375E"/>
                </a:solidFill>
              </a:rPr>
              <a:t>ω ελαστικό πέταλο </a:t>
            </a:r>
          </a:p>
          <a:p>
            <a:pPr algn="ctr"/>
            <a:endParaRPr lang="el-GR" sz="2000" dirty="0">
              <a:solidFill>
                <a:srgbClr val="17375E"/>
              </a:solidFill>
            </a:endParaRPr>
          </a:p>
          <a:p>
            <a:pPr algn="ctr"/>
            <a:r>
              <a:rPr lang="en-US" sz="2000" dirty="0" smtClean="0">
                <a:solidFill>
                  <a:srgbClr val="17375E"/>
                </a:solidFill>
              </a:rPr>
              <a:t>E</a:t>
            </a:r>
            <a:r>
              <a:rPr lang="el-GR" sz="2000" dirty="0" smtClean="0">
                <a:solidFill>
                  <a:srgbClr val="17375E"/>
                </a:solidFill>
              </a:rPr>
              <a:t>xternal elastic lamina</a:t>
            </a:r>
            <a:endParaRPr lang="en-US" sz="2000" dirty="0" smtClean="0">
              <a:solidFill>
                <a:srgbClr val="17375E"/>
              </a:solidFill>
            </a:endParaRPr>
          </a:p>
        </p:txBody>
      </p:sp>
      <p:cxnSp>
        <p:nvCxnSpPr>
          <p:cNvPr id="45" name="Straight Arrow Connector 44"/>
          <p:cNvCxnSpPr/>
          <p:nvPr/>
        </p:nvCxnSpPr>
        <p:spPr>
          <a:xfrm flipH="1">
            <a:off x="5613400" y="4165600"/>
            <a:ext cx="1778000" cy="0"/>
          </a:xfrm>
          <a:prstGeom prst="straightConnector1">
            <a:avLst/>
          </a:prstGeom>
          <a:ln w="38100">
            <a:solidFill>
              <a:schemeClr val="accent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41466" y="1034426"/>
            <a:ext cx="8467360" cy="461665"/>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 </a:t>
            </a:r>
            <a:r>
              <a:rPr lang="el-GR" sz="2000" dirty="0" smtClean="0">
                <a:solidFill>
                  <a:schemeClr val="tx2">
                    <a:lumMod val="75000"/>
                  </a:schemeClr>
                </a:solidFill>
              </a:rPr>
              <a:t>δομικά χαρακτηριστικά</a:t>
            </a:r>
          </a:p>
        </p:txBody>
      </p:sp>
      <p:sp>
        <p:nvSpPr>
          <p:cNvPr id="23" name="Rectangle 22"/>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pic>
        <p:nvPicPr>
          <p:cNvPr id="25" name="Picture 24"/>
          <p:cNvPicPr/>
          <p:nvPr/>
        </p:nvPicPr>
        <p:blipFill>
          <a:blip r:embed="rId8">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6" name="TextBox 25"/>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7" name="TextBox 26"/>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cxnSp>
        <p:nvCxnSpPr>
          <p:cNvPr id="28" name="Straight Connector 2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487845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979488" y="2201333"/>
            <a:ext cx="7129462" cy="4289955"/>
          </a:xfrm>
          <a:noFill/>
        </p:spPr>
      </p:pic>
      <p:sp>
        <p:nvSpPr>
          <p:cNvPr id="8" name="TextBox 7"/>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Box 9"/>
          <p:cNvSpPr txBox="1"/>
          <p:nvPr/>
        </p:nvSpPr>
        <p:spPr>
          <a:xfrm>
            <a:off x="241466" y="1034426"/>
            <a:ext cx="8467360" cy="461665"/>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 </a:t>
            </a:r>
            <a:r>
              <a:rPr lang="el-GR" sz="2000" dirty="0" smtClean="0">
                <a:solidFill>
                  <a:schemeClr val="tx2">
                    <a:lumMod val="75000"/>
                  </a:schemeClr>
                </a:solidFill>
              </a:rPr>
              <a:t>δομικά χαρακτηριστικά &amp; απεικόνιση</a:t>
            </a:r>
          </a:p>
        </p:txBody>
      </p:sp>
      <p:cxnSp>
        <p:nvCxnSpPr>
          <p:cNvPr id="5" name="Straight Connector 4"/>
          <p:cNvCxnSpPr/>
          <p:nvPr/>
        </p:nvCxnSpPr>
        <p:spPr>
          <a:xfrm>
            <a:off x="4737100" y="3771900"/>
            <a:ext cx="0" cy="121920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766907" y="4107934"/>
            <a:ext cx="1510487" cy="369332"/>
          </a:xfrm>
          <a:prstGeom prst="rect">
            <a:avLst/>
          </a:prstGeom>
          <a:noFill/>
          <a:ln w="25400">
            <a:solidFill>
              <a:schemeClr val="tx2">
                <a:lumMod val="75000"/>
              </a:schemeClr>
            </a:solidFill>
          </a:ln>
        </p:spPr>
        <p:txBody>
          <a:bodyPr wrap="none" rtlCol="0">
            <a:spAutoFit/>
          </a:bodyPr>
          <a:lstStyle/>
          <a:p>
            <a:pPr algn="ctr"/>
            <a:r>
              <a:rPr lang="el-GR" dirty="0" smtClean="0">
                <a:solidFill>
                  <a:srgbClr val="FF0000"/>
                </a:solidFill>
              </a:rPr>
              <a:t>περίπου</a:t>
            </a:r>
            <a:r>
              <a:rPr lang="en-US" dirty="0" smtClean="0">
                <a:solidFill>
                  <a:srgbClr val="FF0000"/>
                </a:solidFill>
              </a:rPr>
              <a:t> 4mm</a:t>
            </a:r>
          </a:p>
        </p:txBody>
      </p:sp>
      <p:sp>
        <p:nvSpPr>
          <p:cNvPr id="14" name="Rectangle 1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5" name="Straight Connector 14"/>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6" name="Picture 15"/>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7" name="TextBox 16"/>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8" name="TextBox 17"/>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38762726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382588" y="1676400"/>
            <a:ext cx="4024312" cy="4814888"/>
          </a:xfrm>
          <a:noFill/>
        </p:spPr>
      </p:pic>
      <p:sp>
        <p:nvSpPr>
          <p:cNvPr id="8" name="TextBox 7"/>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graphicFrame>
        <p:nvGraphicFramePr>
          <p:cNvPr id="9" name="Object 2"/>
          <p:cNvGraphicFramePr>
            <a:graphicFrameLocks noChangeAspect="1"/>
          </p:cNvGraphicFramePr>
          <p:nvPr>
            <p:extLst>
              <p:ext uri="{D42A27DB-BD31-4B8C-83A1-F6EECF244321}">
                <p14:modId xmlns:p14="http://schemas.microsoft.com/office/powerpoint/2010/main" val="2103248671"/>
              </p:ext>
            </p:extLst>
          </p:nvPr>
        </p:nvGraphicFramePr>
        <p:xfrm>
          <a:off x="4933116" y="1450975"/>
          <a:ext cx="3601957" cy="4948891"/>
        </p:xfrm>
        <a:graphic>
          <a:graphicData uri="http://schemas.openxmlformats.org/presentationml/2006/ole">
            <mc:AlternateContent xmlns:mc="http://schemas.openxmlformats.org/markup-compatibility/2006">
              <mc:Choice xmlns:v="urn:schemas-microsoft-com:vml" Requires="v">
                <p:oleObj spid="_x0000_s9648" name="Εικόνα bitmap" r:id="rId5" imgW="3153215" imgH="4334480" progId="Paint.Picture">
                  <p:embed/>
                </p:oleObj>
              </mc:Choice>
              <mc:Fallback>
                <p:oleObj name="Εικόνα bitmap" r:id="rId5" imgW="3153215" imgH="4334480"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3116" y="1450975"/>
                        <a:ext cx="3601957" cy="4948891"/>
                      </a:xfrm>
                      <a:prstGeom prst="rect">
                        <a:avLst/>
                      </a:prstGeom>
                      <a:noFill/>
                      <a:ln>
                        <a:noFill/>
                      </a:ln>
                      <a:effectLst/>
                    </p:spPr>
                  </p:pic>
                </p:oleObj>
              </mc:Fallback>
            </mc:AlternateContent>
          </a:graphicData>
        </a:graphic>
      </p:graphicFrame>
      <p:cxnSp>
        <p:nvCxnSpPr>
          <p:cNvPr id="10" name="Straight Arrow Connector 9"/>
          <p:cNvCxnSpPr/>
          <p:nvPr/>
        </p:nvCxnSpPr>
        <p:spPr>
          <a:xfrm flipV="1">
            <a:off x="1638300" y="2345265"/>
            <a:ext cx="4445000" cy="2501900"/>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2311400" y="3585632"/>
            <a:ext cx="3403600" cy="1346200"/>
          </a:xfrm>
          <a:prstGeom prst="straightConnector1">
            <a:avLst/>
          </a:prstGeom>
          <a:ln w="38100">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3149600" y="4682066"/>
            <a:ext cx="2222500" cy="304800"/>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19" name="Right Bracket 18"/>
          <p:cNvSpPr/>
          <p:nvPr/>
        </p:nvSpPr>
        <p:spPr>
          <a:xfrm>
            <a:off x="2890084" y="4940299"/>
            <a:ext cx="259516" cy="165100"/>
          </a:xfrm>
          <a:prstGeom prst="rightBracket">
            <a:avLst/>
          </a:prstGeom>
          <a:ln w="508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241466" y="1034426"/>
            <a:ext cx="8467360" cy="461665"/>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 </a:t>
            </a:r>
            <a:r>
              <a:rPr lang="el-GR" sz="2000" dirty="0" smtClean="0">
                <a:solidFill>
                  <a:schemeClr val="tx2">
                    <a:lumMod val="75000"/>
                  </a:schemeClr>
                </a:solidFill>
              </a:rPr>
              <a:t>δομικά χαρακτηριστικά &amp; απεικόνιση</a:t>
            </a:r>
          </a:p>
        </p:txBody>
      </p: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20" name="Straight Connector 19"/>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1" name="Picture 20"/>
          <p:cNvPicPr/>
          <p:nvPr/>
        </p:nvPicPr>
        <p:blipFill>
          <a:blip r:embed="rId7">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2" name="TextBox 21"/>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3" name="TextBox 22"/>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5951598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pic>
        <p:nvPicPr>
          <p:cNvPr id="9"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339" y="2958501"/>
            <a:ext cx="3456000" cy="144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txBox="1">
            <a:spLocks/>
          </p:cNvSpPr>
          <p:nvPr/>
        </p:nvSpPr>
        <p:spPr bwMode="auto">
          <a:xfrm>
            <a:off x="550678" y="4560336"/>
            <a:ext cx="7646297" cy="450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0" bIns="635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1200" dirty="0">
                <a:solidFill>
                  <a:schemeClr val="tx2">
                    <a:lumMod val="50000"/>
                  </a:schemeClr>
                </a:solidFill>
                <a:cs typeface="Helvetica" charset="0"/>
              </a:rPr>
              <a:t> </a:t>
            </a:r>
            <a:r>
              <a:rPr lang="el-GR" sz="1200" dirty="0" smtClean="0">
                <a:solidFill>
                  <a:schemeClr val="tx2">
                    <a:lumMod val="50000"/>
                  </a:schemeClr>
                </a:solidFill>
                <a:cs typeface="Helvetica" charset="0"/>
              </a:rPr>
              <a:t>Εγκάρσιες διατομές τριχοειδών. Αριστερά: συνεχής τύπος τριχοειδούς. Δεξιά: θυριδωτός τύπος τριχοειδούς</a:t>
            </a:r>
            <a:r>
              <a:rPr lang="en-US" sz="1200" dirty="0" smtClean="0">
                <a:solidFill>
                  <a:schemeClr val="tx2">
                    <a:lumMod val="50000"/>
                  </a:schemeClr>
                </a:solidFill>
                <a:cs typeface="Helvetica" charset="0"/>
              </a:rPr>
              <a:t>.</a:t>
            </a:r>
            <a:endParaRPr lang="en-US" sz="1200" dirty="0">
              <a:solidFill>
                <a:schemeClr val="tx2">
                  <a:lumMod val="50000"/>
                </a:schemeClr>
              </a:solidFill>
              <a:cs typeface="Helvetica" charset="0"/>
            </a:endParaRPr>
          </a:p>
        </p:txBody>
      </p:sp>
      <p:sp>
        <p:nvSpPr>
          <p:cNvPr id="14" name="TextBox 13"/>
          <p:cNvSpPr txBox="1"/>
          <p:nvPr/>
        </p:nvSpPr>
        <p:spPr>
          <a:xfrm>
            <a:off x="241465" y="1356153"/>
            <a:ext cx="8819109" cy="1723549"/>
          </a:xfrm>
          <a:prstGeom prst="rect">
            <a:avLst/>
          </a:prstGeom>
          <a:noFill/>
        </p:spPr>
        <p:txBody>
          <a:bodyPr wrap="square" rtlCol="0">
            <a:spAutoFit/>
          </a:bodyPr>
          <a:lstStyle/>
          <a:p>
            <a:r>
              <a:rPr lang="el-GR" sz="2400" dirty="0" smtClean="0">
                <a:solidFill>
                  <a:schemeClr val="tx2">
                    <a:lumMod val="75000"/>
                  </a:schemeClr>
                </a:solidFill>
              </a:rPr>
              <a:t>Φυσιολογική λειτουργία αγγειακού συστήματος </a:t>
            </a:r>
            <a:endParaRPr lang="el-GR" sz="1200" dirty="0" smtClean="0">
              <a:solidFill>
                <a:schemeClr val="tx2">
                  <a:lumMod val="75000"/>
                </a:schemeClr>
              </a:solidFill>
            </a:endParaRPr>
          </a:p>
          <a:p>
            <a:endParaRPr lang="el-GR" dirty="0" smtClean="0">
              <a:solidFill>
                <a:schemeClr val="tx2">
                  <a:lumMod val="75000"/>
                </a:schemeClr>
              </a:solidFill>
            </a:endParaRPr>
          </a:p>
          <a:p>
            <a:r>
              <a:rPr lang="el-GR" sz="2200" b="1" dirty="0" smtClean="0">
                <a:solidFill>
                  <a:schemeClr val="tx2">
                    <a:lumMod val="75000"/>
                  </a:schemeClr>
                </a:solidFill>
              </a:rPr>
              <a:t>Πρόβλημα 1</a:t>
            </a:r>
            <a:r>
              <a:rPr lang="el-GR" sz="2200" b="1" baseline="30000" dirty="0" smtClean="0">
                <a:solidFill>
                  <a:schemeClr val="tx2">
                    <a:lumMod val="75000"/>
                  </a:schemeClr>
                </a:solidFill>
              </a:rPr>
              <a:t>ο</a:t>
            </a:r>
            <a:r>
              <a:rPr lang="el-GR" sz="2200" b="1" dirty="0" smtClean="0">
                <a:solidFill>
                  <a:schemeClr val="tx2">
                    <a:lumMod val="75000"/>
                  </a:schemeClr>
                </a:solidFill>
              </a:rPr>
              <a:t> </a:t>
            </a:r>
            <a:endParaRPr lang="el-GR" sz="2200" b="1" dirty="0">
              <a:solidFill>
                <a:schemeClr val="tx2">
                  <a:lumMod val="75000"/>
                </a:schemeClr>
              </a:solidFill>
            </a:endParaRPr>
          </a:p>
          <a:p>
            <a:r>
              <a:rPr lang="el-GR" sz="2000" dirty="0" smtClean="0">
                <a:solidFill>
                  <a:schemeClr val="tx2">
                    <a:lumMod val="75000"/>
                  </a:schemeClr>
                </a:solidFill>
              </a:rPr>
              <a:t>Το τοίχωμα των τριχοειδών είναι ευάλωτο στην υψηλή ενδοαυλική πίεση</a:t>
            </a:r>
          </a:p>
          <a:p>
            <a:pPr marL="342900" indent="-342900">
              <a:buFont typeface="Arial"/>
              <a:buChar char="•"/>
            </a:pPr>
            <a:endParaRPr lang="el-GR" sz="2200" dirty="0" smtClean="0">
              <a:solidFill>
                <a:schemeClr val="tx2">
                  <a:lumMod val="75000"/>
                </a:schemeClr>
              </a:solidFill>
            </a:endParaRPr>
          </a:p>
        </p:txBody>
      </p:sp>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2" name="Rectangle 11"/>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89949066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4" name="TextBox 13"/>
          <p:cNvSpPr txBox="1"/>
          <p:nvPr/>
        </p:nvSpPr>
        <p:spPr>
          <a:xfrm>
            <a:off x="241465" y="1356153"/>
            <a:ext cx="8819109" cy="1754327"/>
          </a:xfrm>
          <a:prstGeom prst="rect">
            <a:avLst/>
          </a:prstGeom>
          <a:noFill/>
        </p:spPr>
        <p:txBody>
          <a:bodyPr wrap="square" rtlCol="0">
            <a:spAutoFit/>
          </a:bodyPr>
          <a:lstStyle/>
          <a:p>
            <a:r>
              <a:rPr lang="el-GR" sz="2400" dirty="0" smtClean="0">
                <a:solidFill>
                  <a:schemeClr val="tx2">
                    <a:lumMod val="75000"/>
                  </a:schemeClr>
                </a:solidFill>
              </a:rPr>
              <a:t>Φυσιολογική λειτουργία αγγειακού συστήματος </a:t>
            </a:r>
            <a:endParaRPr lang="el-GR" sz="1200" dirty="0" smtClean="0">
              <a:solidFill>
                <a:schemeClr val="tx2">
                  <a:lumMod val="75000"/>
                </a:schemeClr>
              </a:solidFill>
            </a:endParaRPr>
          </a:p>
          <a:p>
            <a:endParaRPr lang="el-GR" dirty="0" smtClean="0">
              <a:solidFill>
                <a:schemeClr val="tx2">
                  <a:lumMod val="75000"/>
                </a:schemeClr>
              </a:solidFill>
            </a:endParaRPr>
          </a:p>
          <a:p>
            <a:r>
              <a:rPr lang="el-GR" sz="2200" b="1" dirty="0" smtClean="0">
                <a:solidFill>
                  <a:schemeClr val="tx2">
                    <a:lumMod val="75000"/>
                  </a:schemeClr>
                </a:solidFill>
              </a:rPr>
              <a:t>Πρόβλημα 2</a:t>
            </a:r>
            <a:r>
              <a:rPr lang="el-GR" sz="2200" b="1" baseline="30000" dirty="0" smtClean="0">
                <a:solidFill>
                  <a:schemeClr val="tx2">
                    <a:lumMod val="75000"/>
                  </a:schemeClr>
                </a:solidFill>
              </a:rPr>
              <a:t>ο</a:t>
            </a:r>
            <a:r>
              <a:rPr lang="el-GR" sz="2200" b="1" dirty="0" smtClean="0">
                <a:solidFill>
                  <a:schemeClr val="tx2">
                    <a:lumMod val="75000"/>
                  </a:schemeClr>
                </a:solidFill>
              </a:rPr>
              <a:t> </a:t>
            </a:r>
            <a:endParaRPr lang="el-GR" sz="2200" b="1" dirty="0">
              <a:solidFill>
                <a:schemeClr val="tx2">
                  <a:lumMod val="75000"/>
                </a:schemeClr>
              </a:solidFill>
            </a:endParaRPr>
          </a:p>
          <a:p>
            <a:r>
              <a:rPr lang="el-GR" sz="2000" dirty="0" smtClean="0">
                <a:solidFill>
                  <a:schemeClr val="tx2">
                    <a:lumMod val="75000"/>
                  </a:schemeClr>
                </a:solidFill>
              </a:rPr>
              <a:t>Η καρδιά λειτουργεί ως αντλία που δημιουργεί ΑΣΥΝΕΧΗ (διακοπτόμενη) και παλμική ροή</a:t>
            </a:r>
          </a:p>
        </p:txBody>
      </p:sp>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Rectangle 9"/>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5" name="Straight Connector 14"/>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7" name="Picture 16"/>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4376687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4" name="TextBox 13"/>
          <p:cNvSpPr txBox="1"/>
          <p:nvPr/>
        </p:nvSpPr>
        <p:spPr>
          <a:xfrm>
            <a:off x="241466" y="1356153"/>
            <a:ext cx="8467360" cy="3816429"/>
          </a:xfrm>
          <a:prstGeom prst="rect">
            <a:avLst/>
          </a:prstGeom>
          <a:noFill/>
        </p:spPr>
        <p:txBody>
          <a:bodyPr wrap="square" rtlCol="0">
            <a:spAutoFit/>
          </a:bodyPr>
          <a:lstStyle/>
          <a:p>
            <a:r>
              <a:rPr lang="el-GR" sz="2400" dirty="0">
                <a:solidFill>
                  <a:schemeClr val="tx2">
                    <a:lumMod val="75000"/>
                  </a:schemeClr>
                </a:solidFill>
              </a:rPr>
              <a:t>Η φυσιολογική </a:t>
            </a:r>
            <a:r>
              <a:rPr lang="el-GR" sz="2400" dirty="0" smtClean="0">
                <a:solidFill>
                  <a:schemeClr val="tx2">
                    <a:lumMod val="75000"/>
                  </a:schemeClr>
                </a:solidFill>
              </a:rPr>
              <a:t>λειτουργία του </a:t>
            </a:r>
            <a:r>
              <a:rPr lang="el-GR" sz="2400" dirty="0">
                <a:solidFill>
                  <a:schemeClr val="tx2">
                    <a:lumMod val="75000"/>
                  </a:schemeClr>
                </a:solidFill>
              </a:rPr>
              <a:t>αγγειακού συστήματος έχει ως κεντρικό στόχο</a:t>
            </a:r>
            <a:r>
              <a:rPr lang="el-GR" sz="2400" dirty="0" smtClean="0">
                <a:solidFill>
                  <a:schemeClr val="tx2">
                    <a:lumMod val="75000"/>
                  </a:schemeClr>
                </a:solidFill>
              </a:rPr>
              <a:t>:</a:t>
            </a:r>
            <a:endParaRPr lang="el-GR" dirty="0" smtClean="0">
              <a:solidFill>
                <a:schemeClr val="tx2">
                  <a:lumMod val="75000"/>
                </a:schemeClr>
              </a:solidFill>
            </a:endParaRPr>
          </a:p>
          <a:p>
            <a:endParaRPr lang="el-GR" dirty="0">
              <a:solidFill>
                <a:schemeClr val="tx2">
                  <a:lumMod val="75000"/>
                </a:schemeClr>
              </a:solidFill>
            </a:endParaRPr>
          </a:p>
          <a:p>
            <a:pPr marL="342900" indent="-342900">
              <a:buFont typeface="Arial"/>
              <a:buChar char="•"/>
            </a:pPr>
            <a:r>
              <a:rPr lang="el-GR" sz="2200" dirty="0" smtClean="0">
                <a:solidFill>
                  <a:schemeClr val="tx2">
                    <a:lumMod val="75000"/>
                  </a:schemeClr>
                </a:solidFill>
              </a:rPr>
              <a:t>Αιμοφόρα αγγεία</a:t>
            </a:r>
          </a:p>
          <a:p>
            <a:pPr lvl="1"/>
            <a:endParaRPr lang="el-GR" sz="2200" dirty="0" smtClean="0">
              <a:solidFill>
                <a:schemeClr val="tx2">
                  <a:lumMod val="75000"/>
                </a:schemeClr>
              </a:solidFill>
            </a:endParaRPr>
          </a:p>
          <a:p>
            <a:pPr lvl="1"/>
            <a:r>
              <a:rPr lang="el-GR" sz="2200" dirty="0" smtClean="0">
                <a:solidFill>
                  <a:schemeClr val="tx2">
                    <a:lumMod val="75000"/>
                  </a:schemeClr>
                </a:solidFill>
              </a:rPr>
              <a:t>Αρτηριακό δίκτυο:</a:t>
            </a:r>
            <a:r>
              <a:rPr lang="el-GR" sz="2200" dirty="0">
                <a:solidFill>
                  <a:schemeClr val="tx2">
                    <a:lumMod val="75000"/>
                  </a:schemeClr>
                </a:solidFill>
              </a:rPr>
              <a:t> μ</a:t>
            </a:r>
            <a:r>
              <a:rPr lang="el-GR" sz="2200" dirty="0" smtClean="0">
                <a:solidFill>
                  <a:schemeClr val="tx2">
                    <a:lumMod val="75000"/>
                  </a:schemeClr>
                </a:solidFill>
              </a:rPr>
              <a:t>εταφορά αίματος απο την καρδιά στα</a:t>
            </a:r>
            <a:r>
              <a:rPr lang="en-US" sz="2200" dirty="0" smtClean="0">
                <a:solidFill>
                  <a:schemeClr val="tx2">
                    <a:lumMod val="75000"/>
                  </a:schemeClr>
                </a:solidFill>
              </a:rPr>
              <a:t> </a:t>
            </a:r>
            <a:r>
              <a:rPr lang="el-GR" sz="2200" dirty="0" smtClean="0">
                <a:solidFill>
                  <a:schemeClr val="tx2">
                    <a:lumMod val="75000"/>
                  </a:schemeClr>
                </a:solidFill>
              </a:rPr>
              <a:t>τριχοειδή </a:t>
            </a:r>
            <a:r>
              <a:rPr lang="el-GR" sz="2200" b="1" dirty="0" smtClean="0">
                <a:solidFill>
                  <a:schemeClr val="tx2">
                    <a:lumMod val="75000"/>
                  </a:schemeClr>
                </a:solidFill>
              </a:rPr>
              <a:t>με τέτοιο τρόπο ώστε:</a:t>
            </a:r>
          </a:p>
          <a:p>
            <a:pPr lvl="1"/>
            <a:endParaRPr lang="el-GR" sz="2200" b="1" dirty="0" smtClean="0">
              <a:solidFill>
                <a:schemeClr val="tx2">
                  <a:lumMod val="75000"/>
                </a:schemeClr>
              </a:solidFill>
            </a:endParaRPr>
          </a:p>
          <a:p>
            <a:pPr marL="914400" lvl="1" indent="-457200">
              <a:buFontTx/>
              <a:buAutoNum type="arabicPeriod"/>
            </a:pPr>
            <a:r>
              <a:rPr lang="el-GR" sz="2200" dirty="0">
                <a:solidFill>
                  <a:schemeClr val="tx2">
                    <a:lumMod val="75000"/>
                  </a:schemeClr>
                </a:solidFill>
              </a:rPr>
              <a:t>να μην ΒΛΑΠΤΟΝΤΑΙ τα </a:t>
            </a:r>
            <a:r>
              <a:rPr lang="el-GR" sz="2200" dirty="0" smtClean="0">
                <a:solidFill>
                  <a:schemeClr val="tx2">
                    <a:lumMod val="75000"/>
                  </a:schemeClr>
                </a:solidFill>
              </a:rPr>
              <a:t>ευάλωτα τριχοειδή</a:t>
            </a:r>
            <a:r>
              <a:rPr lang="en-US" sz="2200" dirty="0" smtClean="0">
                <a:solidFill>
                  <a:schemeClr val="tx2">
                    <a:lumMod val="75000"/>
                  </a:schemeClr>
                </a:solidFill>
              </a:rPr>
              <a:t> </a:t>
            </a:r>
            <a:r>
              <a:rPr lang="el-GR" sz="2200" dirty="0" smtClean="0">
                <a:solidFill>
                  <a:schemeClr val="tx2">
                    <a:lumMod val="75000"/>
                  </a:schemeClr>
                </a:solidFill>
              </a:rPr>
              <a:t>από υψηλές πιέσεις</a:t>
            </a:r>
            <a:endParaRPr lang="el-GR" sz="2200" dirty="0">
              <a:solidFill>
                <a:schemeClr val="tx2">
                  <a:lumMod val="75000"/>
                </a:schemeClr>
              </a:solidFill>
            </a:endParaRPr>
          </a:p>
          <a:p>
            <a:pPr marL="914400" lvl="1" indent="-457200">
              <a:buAutoNum type="arabicPeriod"/>
            </a:pPr>
            <a:r>
              <a:rPr lang="el-GR" sz="2200" dirty="0" smtClean="0">
                <a:solidFill>
                  <a:schemeClr val="tx2">
                    <a:lumMod val="75000"/>
                  </a:schemeClr>
                </a:solidFill>
              </a:rPr>
              <a:t>να είναι εφικτή η ΣΥΝΕΧΗΣ ροή για την τροφοδοσία των ιστών</a:t>
            </a:r>
          </a:p>
          <a:p>
            <a:pPr lvl="1"/>
            <a:endParaRPr lang="el-GR" sz="2200" b="1" dirty="0" smtClean="0">
              <a:solidFill>
                <a:schemeClr val="tx2">
                  <a:lumMod val="75000"/>
                </a:schemeClr>
              </a:solidFill>
            </a:endParaRPr>
          </a:p>
        </p:txBody>
      </p:sp>
      <p:sp>
        <p:nvSpPr>
          <p:cNvPr id="12" name="Rectangle 11"/>
          <p:cNvSpPr/>
          <p:nvPr/>
        </p:nvSpPr>
        <p:spPr>
          <a:xfrm>
            <a:off x="254348" y="2827888"/>
            <a:ext cx="8618721" cy="2658511"/>
          </a:xfrm>
          <a:prstGeom prst="rect">
            <a:avLst/>
          </a:prstGeom>
          <a:noFill/>
          <a:ln w="3810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9" name="Picture 18"/>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38413559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pic>
        <p:nvPicPr>
          <p:cNvPr id="9"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339" y="2958501"/>
            <a:ext cx="3456000" cy="144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txBox="1">
            <a:spLocks/>
          </p:cNvSpPr>
          <p:nvPr/>
        </p:nvSpPr>
        <p:spPr bwMode="auto">
          <a:xfrm>
            <a:off x="550678" y="4560336"/>
            <a:ext cx="7646297" cy="450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0" bIns="635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1200" dirty="0">
                <a:solidFill>
                  <a:schemeClr val="tx2">
                    <a:lumMod val="50000"/>
                  </a:schemeClr>
                </a:solidFill>
                <a:cs typeface="Helvetica" charset="0"/>
              </a:rPr>
              <a:t> </a:t>
            </a:r>
            <a:r>
              <a:rPr lang="el-GR" sz="1200" dirty="0" smtClean="0">
                <a:solidFill>
                  <a:schemeClr val="tx2">
                    <a:lumMod val="50000"/>
                  </a:schemeClr>
                </a:solidFill>
                <a:cs typeface="Helvetica" charset="0"/>
              </a:rPr>
              <a:t>Εγκάρσιες διατομές τριχοειδών. Αριστερά: συνεχής ΄τυπος τριχοειδούς. Δεξιά: θυριδωτός τύπος τριχοειδούς</a:t>
            </a:r>
            <a:r>
              <a:rPr lang="en-US" sz="1200" dirty="0" smtClean="0">
                <a:solidFill>
                  <a:schemeClr val="tx2">
                    <a:lumMod val="50000"/>
                  </a:schemeClr>
                </a:solidFill>
                <a:cs typeface="Helvetica" charset="0"/>
              </a:rPr>
              <a:t>.</a:t>
            </a:r>
            <a:endParaRPr lang="en-US" sz="1200" dirty="0">
              <a:solidFill>
                <a:schemeClr val="tx2">
                  <a:lumMod val="50000"/>
                </a:schemeClr>
              </a:solidFill>
              <a:cs typeface="Helvetica" charset="0"/>
            </a:endParaRPr>
          </a:p>
        </p:txBody>
      </p:sp>
      <p:sp>
        <p:nvSpPr>
          <p:cNvPr id="14" name="TextBox 13"/>
          <p:cNvSpPr txBox="1"/>
          <p:nvPr/>
        </p:nvSpPr>
        <p:spPr>
          <a:xfrm>
            <a:off x="241465" y="1356153"/>
            <a:ext cx="8819109" cy="1723549"/>
          </a:xfrm>
          <a:prstGeom prst="rect">
            <a:avLst/>
          </a:prstGeom>
          <a:noFill/>
        </p:spPr>
        <p:txBody>
          <a:bodyPr wrap="square" rtlCol="0">
            <a:spAutoFit/>
          </a:bodyPr>
          <a:lstStyle/>
          <a:p>
            <a:r>
              <a:rPr lang="el-GR" sz="2400" dirty="0" smtClean="0">
                <a:solidFill>
                  <a:schemeClr val="tx2">
                    <a:lumMod val="75000"/>
                  </a:schemeClr>
                </a:solidFill>
              </a:rPr>
              <a:t>Φυσιολογική λειτουργία αγγειακού συστήματος </a:t>
            </a:r>
            <a:endParaRPr lang="el-GR" sz="1200" dirty="0" smtClean="0">
              <a:solidFill>
                <a:schemeClr val="tx2">
                  <a:lumMod val="75000"/>
                </a:schemeClr>
              </a:solidFill>
            </a:endParaRPr>
          </a:p>
          <a:p>
            <a:endParaRPr lang="el-GR" dirty="0" smtClean="0">
              <a:solidFill>
                <a:schemeClr val="tx2">
                  <a:lumMod val="75000"/>
                </a:schemeClr>
              </a:solidFill>
            </a:endParaRPr>
          </a:p>
          <a:p>
            <a:r>
              <a:rPr lang="el-GR" sz="2200" b="1" dirty="0" smtClean="0">
                <a:solidFill>
                  <a:schemeClr val="tx2">
                    <a:lumMod val="75000"/>
                  </a:schemeClr>
                </a:solidFill>
              </a:rPr>
              <a:t> Πρόβλημα 1</a:t>
            </a:r>
            <a:r>
              <a:rPr lang="el-GR" sz="2200" b="1" baseline="30000" dirty="0" smtClean="0">
                <a:solidFill>
                  <a:schemeClr val="tx2">
                    <a:lumMod val="75000"/>
                  </a:schemeClr>
                </a:solidFill>
              </a:rPr>
              <a:t>ο</a:t>
            </a:r>
            <a:r>
              <a:rPr lang="el-GR" sz="2200" b="1" dirty="0" smtClean="0">
                <a:solidFill>
                  <a:schemeClr val="tx2">
                    <a:lumMod val="75000"/>
                  </a:schemeClr>
                </a:solidFill>
              </a:rPr>
              <a:t> </a:t>
            </a:r>
            <a:endParaRPr lang="el-GR" sz="2200" b="1" dirty="0">
              <a:solidFill>
                <a:schemeClr val="tx2">
                  <a:lumMod val="75000"/>
                </a:schemeClr>
              </a:solidFill>
            </a:endParaRPr>
          </a:p>
          <a:p>
            <a:r>
              <a:rPr lang="el-GR" sz="2000" dirty="0" smtClean="0">
                <a:solidFill>
                  <a:schemeClr val="tx2">
                    <a:lumMod val="75000"/>
                  </a:schemeClr>
                </a:solidFill>
              </a:rPr>
              <a:t> Το τοίχωμα των τριχοειδών είναι ευάλωτο στην υψηλή ενδοαυλική πίεση</a:t>
            </a:r>
          </a:p>
          <a:p>
            <a:pPr marL="342900" indent="-342900">
              <a:buFont typeface="Arial"/>
              <a:buChar char="•"/>
            </a:pPr>
            <a:endParaRPr lang="el-GR" sz="2200" dirty="0" smtClean="0">
              <a:solidFill>
                <a:schemeClr val="tx2">
                  <a:lumMod val="75000"/>
                </a:schemeClr>
              </a:solidFill>
            </a:endParaRPr>
          </a:p>
        </p:txBody>
      </p:sp>
      <p:sp>
        <p:nvSpPr>
          <p:cNvPr id="12" name="TextBox 11"/>
          <p:cNvSpPr txBox="1"/>
          <p:nvPr/>
        </p:nvSpPr>
        <p:spPr>
          <a:xfrm>
            <a:off x="267346" y="5196822"/>
            <a:ext cx="8902534" cy="1354217"/>
          </a:xfrm>
          <a:prstGeom prst="rect">
            <a:avLst/>
          </a:prstGeom>
          <a:noFill/>
        </p:spPr>
        <p:txBody>
          <a:bodyPr wrap="square" rtlCol="0">
            <a:spAutoFit/>
          </a:bodyPr>
          <a:lstStyle/>
          <a:p>
            <a:r>
              <a:rPr lang="el-GR" sz="2200" b="1" dirty="0" smtClean="0">
                <a:solidFill>
                  <a:schemeClr val="tx2">
                    <a:lumMod val="75000"/>
                  </a:schemeClr>
                </a:solidFill>
              </a:rPr>
              <a:t> «Λύσεις» </a:t>
            </a:r>
            <a:endParaRPr lang="en-US" sz="2200" b="1" dirty="0" smtClean="0">
              <a:solidFill>
                <a:schemeClr val="tx2">
                  <a:lumMod val="75000"/>
                </a:schemeClr>
              </a:solidFill>
            </a:endParaRPr>
          </a:p>
          <a:p>
            <a:r>
              <a:rPr lang="el-GR" sz="2000" dirty="0" smtClean="0">
                <a:solidFill>
                  <a:schemeClr val="tx2">
                    <a:lumMod val="75000"/>
                  </a:schemeClr>
                </a:solidFill>
              </a:rPr>
              <a:t> 1. Νόμος του </a:t>
            </a:r>
            <a:r>
              <a:rPr lang="en-US" sz="2000" dirty="0" smtClean="0">
                <a:solidFill>
                  <a:schemeClr val="tx2">
                    <a:lumMod val="75000"/>
                  </a:schemeClr>
                </a:solidFill>
              </a:rPr>
              <a:t>Laplace</a:t>
            </a:r>
            <a:r>
              <a:rPr lang="el-GR" sz="2000" dirty="0" smtClean="0">
                <a:solidFill>
                  <a:schemeClr val="tx2">
                    <a:lumMod val="75000"/>
                  </a:schemeClr>
                </a:solidFill>
              </a:rPr>
              <a:t> </a:t>
            </a:r>
            <a:r>
              <a:rPr lang="en-US" sz="2000" dirty="0" smtClean="0">
                <a:solidFill>
                  <a:schemeClr val="tx2">
                    <a:lumMod val="75000"/>
                  </a:schemeClr>
                </a:solidFill>
              </a:rPr>
              <a:t>(</a:t>
            </a:r>
            <a:r>
              <a:rPr lang="el-GR" sz="2000" dirty="0" smtClean="0">
                <a:solidFill>
                  <a:schemeClr val="tx2">
                    <a:lumMod val="75000"/>
                  </a:schemeClr>
                </a:solidFill>
              </a:rPr>
              <a:t>η μικρή διάμετρος των τριχοειδών)</a:t>
            </a:r>
            <a:endParaRPr lang="en-US" sz="2000" dirty="0">
              <a:solidFill>
                <a:schemeClr val="tx2">
                  <a:lumMod val="75000"/>
                </a:schemeClr>
              </a:solidFill>
            </a:endParaRPr>
          </a:p>
          <a:p>
            <a:r>
              <a:rPr lang="el-GR" sz="2000" dirty="0" smtClean="0">
                <a:solidFill>
                  <a:schemeClr val="tx2">
                    <a:lumMod val="75000"/>
                  </a:schemeClr>
                </a:solidFill>
              </a:rPr>
              <a:t> 2. Νόμος του </a:t>
            </a:r>
            <a:r>
              <a:rPr lang="en-US" sz="2000" dirty="0" smtClean="0">
                <a:solidFill>
                  <a:schemeClr val="tx2">
                    <a:lumMod val="75000"/>
                  </a:schemeClr>
                </a:solidFill>
              </a:rPr>
              <a:t>Poiseuille </a:t>
            </a:r>
            <a:r>
              <a:rPr lang="el-GR" sz="2000" dirty="0" smtClean="0">
                <a:solidFill>
                  <a:schemeClr val="tx2">
                    <a:lumMod val="75000"/>
                  </a:schemeClr>
                </a:solidFill>
              </a:rPr>
              <a:t>(</a:t>
            </a:r>
            <a:r>
              <a:rPr lang="en-US" sz="2000" dirty="0" smtClean="0">
                <a:solidFill>
                  <a:schemeClr val="tx2">
                    <a:lumMod val="75000"/>
                  </a:schemeClr>
                </a:solidFill>
              </a:rPr>
              <a:t>o</a:t>
            </a:r>
            <a:r>
              <a:rPr lang="el-GR" sz="2000" dirty="0" smtClean="0">
                <a:solidFill>
                  <a:schemeClr val="tx2">
                    <a:lumMod val="75000"/>
                  </a:schemeClr>
                </a:solidFill>
              </a:rPr>
              <a:t>ι περιφερικές αντιστάσεις μικρών αρτηριών &amp;  </a:t>
            </a:r>
          </a:p>
          <a:p>
            <a:r>
              <a:rPr lang="el-GR" sz="2000" dirty="0">
                <a:solidFill>
                  <a:schemeClr val="tx2">
                    <a:lumMod val="75000"/>
                  </a:schemeClr>
                </a:solidFill>
              </a:rPr>
              <a:t> </a:t>
            </a:r>
            <a:r>
              <a:rPr lang="el-GR" sz="2000" dirty="0" smtClean="0">
                <a:solidFill>
                  <a:schemeClr val="tx2">
                    <a:lumMod val="75000"/>
                  </a:schemeClr>
                </a:solidFill>
              </a:rPr>
              <a:t>     αρτηριδίων - </a:t>
            </a:r>
            <a:r>
              <a:rPr lang="en-US" sz="2000" dirty="0">
                <a:solidFill>
                  <a:schemeClr val="tx2">
                    <a:lumMod val="75000"/>
                  </a:schemeClr>
                </a:solidFill>
              </a:rPr>
              <a:t>a</a:t>
            </a:r>
            <a:r>
              <a:rPr lang="en-US" sz="2000" dirty="0" smtClean="0">
                <a:solidFill>
                  <a:schemeClr val="tx2">
                    <a:lumMod val="75000"/>
                  </a:schemeClr>
                </a:solidFill>
              </a:rPr>
              <a:t>rterioles)</a:t>
            </a:r>
            <a:endParaRPr lang="el-GR" sz="2000" dirty="0" smtClean="0">
              <a:solidFill>
                <a:schemeClr val="tx2">
                  <a:lumMod val="75000"/>
                </a:schemeClr>
              </a:solidFill>
            </a:endParaRPr>
          </a:p>
        </p:txBody>
      </p:sp>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7" name="Rectangle 1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9" name="Picture 18"/>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1896420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pic>
        <p:nvPicPr>
          <p:cNvPr id="9"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767" y="1887777"/>
            <a:ext cx="3695700" cy="442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0" y="1162918"/>
            <a:ext cx="3763808" cy="307777"/>
          </a:xfrm>
          <a:prstGeom prst="rect">
            <a:avLst/>
          </a:prstGeom>
          <a:noFill/>
        </p:spPr>
        <p:txBody>
          <a:bodyPr wrap="none" rtlCol="0">
            <a:spAutoFit/>
          </a:bodyPr>
          <a:lstStyle/>
          <a:p>
            <a:r>
              <a:rPr lang="en-US" sz="1400" i="1" dirty="0" smtClean="0"/>
              <a:t>Ganong WF. Review of Medical Physiology, 1997</a:t>
            </a:r>
            <a:endParaRPr lang="en-US" sz="1400" i="1" dirty="0"/>
          </a:p>
        </p:txBody>
      </p:sp>
      <p:sp>
        <p:nvSpPr>
          <p:cNvPr id="14" name="TextBox 13"/>
          <p:cNvSpPr txBox="1"/>
          <p:nvPr/>
        </p:nvSpPr>
        <p:spPr>
          <a:xfrm>
            <a:off x="4457783" y="1356153"/>
            <a:ext cx="4567602" cy="5663089"/>
          </a:xfrm>
          <a:prstGeom prst="rect">
            <a:avLst/>
          </a:prstGeom>
          <a:noFill/>
        </p:spPr>
        <p:txBody>
          <a:bodyPr wrap="square" rtlCol="0">
            <a:spAutoFit/>
          </a:bodyPr>
          <a:lstStyle/>
          <a:p>
            <a:r>
              <a:rPr lang="el-GR" sz="2400" dirty="0" smtClean="0">
                <a:solidFill>
                  <a:schemeClr val="tx2">
                    <a:lumMod val="75000"/>
                  </a:schemeClr>
                </a:solidFill>
              </a:rPr>
              <a:t>Νόμος του </a:t>
            </a:r>
            <a:r>
              <a:rPr lang="en-US" sz="2400" dirty="0" smtClean="0">
                <a:solidFill>
                  <a:schemeClr val="tx2">
                    <a:lumMod val="75000"/>
                  </a:schemeClr>
                </a:solidFill>
              </a:rPr>
              <a:t>Laplace</a:t>
            </a:r>
          </a:p>
          <a:p>
            <a:r>
              <a:rPr lang="en-US" dirty="0" smtClean="0">
                <a:solidFill>
                  <a:schemeClr val="tx2">
                    <a:lumMod val="75000"/>
                  </a:schemeClr>
                </a:solidFill>
              </a:rPr>
              <a:t>(</a:t>
            </a:r>
            <a:r>
              <a:rPr lang="el-GR" dirty="0" smtClean="0">
                <a:solidFill>
                  <a:schemeClr val="tx2">
                    <a:lumMod val="75000"/>
                  </a:schemeClr>
                </a:solidFill>
              </a:rPr>
              <a:t>προσαρμοσμένος για αγγεία)</a:t>
            </a:r>
          </a:p>
          <a:p>
            <a:endParaRPr lang="el-GR" dirty="0">
              <a:solidFill>
                <a:schemeClr val="tx2">
                  <a:lumMod val="75000"/>
                </a:schemeClr>
              </a:solidFill>
            </a:endParaRPr>
          </a:p>
          <a:p>
            <a:endParaRPr lang="en-US" sz="2200" dirty="0" smtClean="0">
              <a:solidFill>
                <a:schemeClr val="tx2">
                  <a:lumMod val="75000"/>
                </a:schemeClr>
              </a:solidFill>
            </a:endParaRPr>
          </a:p>
          <a:p>
            <a:pPr algn="ctr"/>
            <a:r>
              <a:rPr lang="en-US" sz="2800" dirty="0" smtClean="0">
                <a:solidFill>
                  <a:schemeClr val="tx2">
                    <a:lumMod val="75000"/>
                  </a:schemeClr>
                </a:solidFill>
              </a:rPr>
              <a:t>P=T/r      </a:t>
            </a:r>
            <a:r>
              <a:rPr lang="el-GR" sz="2800" dirty="0" smtClean="0">
                <a:solidFill>
                  <a:schemeClr val="tx2">
                    <a:lumMod val="75000"/>
                  </a:schemeClr>
                </a:solidFill>
              </a:rPr>
              <a:t>ή </a:t>
            </a:r>
            <a:r>
              <a:rPr lang="en-US" sz="2800" dirty="0" smtClean="0">
                <a:solidFill>
                  <a:schemeClr val="tx2">
                    <a:lumMod val="75000"/>
                  </a:schemeClr>
                </a:solidFill>
              </a:rPr>
              <a:t>     </a:t>
            </a:r>
            <a:r>
              <a:rPr lang="el-GR" sz="2800" dirty="0" smtClean="0">
                <a:solidFill>
                  <a:schemeClr val="tx2">
                    <a:lumMod val="75000"/>
                  </a:schemeClr>
                </a:solidFill>
              </a:rPr>
              <a:t>Τ=</a:t>
            </a:r>
            <a:r>
              <a:rPr lang="en-US" sz="2800" dirty="0" smtClean="0">
                <a:solidFill>
                  <a:schemeClr val="tx2">
                    <a:lumMod val="75000"/>
                  </a:schemeClr>
                </a:solidFill>
              </a:rPr>
              <a:t>P*r</a:t>
            </a:r>
            <a:endParaRPr lang="el-GR" sz="2800" dirty="0" smtClean="0">
              <a:solidFill>
                <a:schemeClr val="tx2">
                  <a:lumMod val="75000"/>
                </a:schemeClr>
              </a:solidFill>
            </a:endParaRPr>
          </a:p>
          <a:p>
            <a:endParaRPr lang="en-US" sz="2200" dirty="0" smtClean="0">
              <a:solidFill>
                <a:schemeClr val="tx2">
                  <a:lumMod val="75000"/>
                </a:schemeClr>
              </a:solidFill>
            </a:endParaRPr>
          </a:p>
          <a:p>
            <a:endParaRPr lang="en-US" sz="2400" dirty="0">
              <a:solidFill>
                <a:schemeClr val="tx2">
                  <a:lumMod val="75000"/>
                </a:schemeClr>
              </a:solidFill>
            </a:endParaRPr>
          </a:p>
          <a:p>
            <a:r>
              <a:rPr lang="el-GR" sz="2000" dirty="0">
                <a:solidFill>
                  <a:srgbClr val="953735"/>
                </a:solidFill>
              </a:rPr>
              <a:t>Τάση (</a:t>
            </a:r>
            <a:r>
              <a:rPr lang="en-US" sz="2000" dirty="0">
                <a:solidFill>
                  <a:srgbClr val="953735"/>
                </a:solidFill>
              </a:rPr>
              <a:t>tension, T)</a:t>
            </a:r>
            <a:r>
              <a:rPr lang="el-GR" sz="2000" dirty="0">
                <a:solidFill>
                  <a:schemeClr val="tx2">
                    <a:lumMod val="75000"/>
                  </a:schemeClr>
                </a:solidFill>
              </a:rPr>
              <a:t> τοιχωμάτων</a:t>
            </a:r>
          </a:p>
          <a:p>
            <a:r>
              <a:rPr lang="el-GR" sz="2000" dirty="0">
                <a:solidFill>
                  <a:schemeClr val="tx2">
                    <a:lumMod val="75000"/>
                  </a:schemeClr>
                </a:solidFill>
              </a:rPr>
              <a:t>(τάση: η δύναμη που ασκείται ανά μονάδα επιφάνειας)</a:t>
            </a:r>
          </a:p>
          <a:p>
            <a:endParaRPr lang="el-GR" sz="2000" dirty="0">
              <a:solidFill>
                <a:schemeClr val="tx2">
                  <a:lumMod val="75000"/>
                </a:schemeClr>
              </a:solidFill>
            </a:endParaRPr>
          </a:p>
          <a:p>
            <a:r>
              <a:rPr lang="el-GR" sz="2000" dirty="0">
                <a:solidFill>
                  <a:srgbClr val="953735"/>
                </a:solidFill>
              </a:rPr>
              <a:t>Διατοιχωματική πίεση (</a:t>
            </a:r>
            <a:r>
              <a:rPr lang="en-US" sz="2000" dirty="0">
                <a:solidFill>
                  <a:srgbClr val="953735"/>
                </a:solidFill>
              </a:rPr>
              <a:t>transmural pressure, P)</a:t>
            </a:r>
            <a:r>
              <a:rPr lang="el-GR" sz="2000" dirty="0">
                <a:solidFill>
                  <a:srgbClr val="953735"/>
                </a:solidFill>
              </a:rPr>
              <a:t> </a:t>
            </a:r>
            <a:r>
              <a:rPr lang="el-GR" sz="2000" dirty="0">
                <a:solidFill>
                  <a:schemeClr val="tx2">
                    <a:lumMod val="50000"/>
                  </a:schemeClr>
                </a:solidFill>
              </a:rPr>
              <a:t>διάτασης</a:t>
            </a:r>
            <a:endParaRPr lang="en-US" sz="2000" dirty="0">
              <a:solidFill>
                <a:schemeClr val="tx2">
                  <a:lumMod val="50000"/>
                </a:schemeClr>
              </a:solidFill>
            </a:endParaRPr>
          </a:p>
          <a:p>
            <a:endParaRPr lang="en-US" sz="2000" dirty="0">
              <a:solidFill>
                <a:schemeClr val="tx2">
                  <a:lumMod val="75000"/>
                </a:schemeClr>
              </a:solidFill>
            </a:endParaRPr>
          </a:p>
          <a:p>
            <a:r>
              <a:rPr lang="el-GR" sz="2000" dirty="0">
                <a:solidFill>
                  <a:srgbClr val="953735"/>
                </a:solidFill>
              </a:rPr>
              <a:t>Ακτίνα (</a:t>
            </a:r>
            <a:r>
              <a:rPr lang="en-US" sz="2000" dirty="0">
                <a:solidFill>
                  <a:srgbClr val="953735"/>
                </a:solidFill>
              </a:rPr>
              <a:t>radius, r)</a:t>
            </a:r>
          </a:p>
          <a:p>
            <a:endParaRPr lang="en-US" sz="2400" dirty="0">
              <a:solidFill>
                <a:schemeClr val="tx2">
                  <a:lumMod val="75000"/>
                </a:schemeClr>
              </a:solidFill>
            </a:endParaRPr>
          </a:p>
          <a:p>
            <a:endParaRPr lang="el-GR" sz="2200" dirty="0" smtClean="0">
              <a:solidFill>
                <a:schemeClr val="tx2">
                  <a:lumMod val="75000"/>
                </a:schemeClr>
              </a:solidFill>
            </a:endParaRPr>
          </a:p>
        </p:txBody>
      </p:sp>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7" name="Rectangle 1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9" name="Picture 18"/>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18689537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pic>
        <p:nvPicPr>
          <p:cNvPr id="9"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767" y="1887777"/>
            <a:ext cx="3695700" cy="442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0" y="1162918"/>
            <a:ext cx="3763808" cy="307777"/>
          </a:xfrm>
          <a:prstGeom prst="rect">
            <a:avLst/>
          </a:prstGeom>
          <a:noFill/>
        </p:spPr>
        <p:txBody>
          <a:bodyPr wrap="none" rtlCol="0">
            <a:spAutoFit/>
          </a:bodyPr>
          <a:lstStyle/>
          <a:p>
            <a:r>
              <a:rPr lang="en-US" sz="1400" i="1" dirty="0" smtClean="0"/>
              <a:t>Ganong WF. Review of Medical Physiology, 1997</a:t>
            </a:r>
            <a:endParaRPr lang="en-US" sz="1400" i="1" dirty="0"/>
          </a:p>
        </p:txBody>
      </p:sp>
      <p:sp>
        <p:nvSpPr>
          <p:cNvPr id="14" name="TextBox 13"/>
          <p:cNvSpPr txBox="1"/>
          <p:nvPr/>
        </p:nvSpPr>
        <p:spPr>
          <a:xfrm>
            <a:off x="4457783" y="1356153"/>
            <a:ext cx="4567602" cy="5663089"/>
          </a:xfrm>
          <a:prstGeom prst="rect">
            <a:avLst/>
          </a:prstGeom>
          <a:noFill/>
        </p:spPr>
        <p:txBody>
          <a:bodyPr wrap="square" rtlCol="0">
            <a:spAutoFit/>
          </a:bodyPr>
          <a:lstStyle/>
          <a:p>
            <a:r>
              <a:rPr lang="el-GR" sz="2400" dirty="0" smtClean="0">
                <a:solidFill>
                  <a:schemeClr val="tx2">
                    <a:lumMod val="75000"/>
                  </a:schemeClr>
                </a:solidFill>
              </a:rPr>
              <a:t>Νόμος του </a:t>
            </a:r>
            <a:r>
              <a:rPr lang="en-US" sz="2400" dirty="0" smtClean="0">
                <a:solidFill>
                  <a:schemeClr val="tx2">
                    <a:lumMod val="75000"/>
                  </a:schemeClr>
                </a:solidFill>
              </a:rPr>
              <a:t>Laplace</a:t>
            </a:r>
          </a:p>
          <a:p>
            <a:r>
              <a:rPr lang="en-US" dirty="0" smtClean="0">
                <a:solidFill>
                  <a:schemeClr val="tx2">
                    <a:lumMod val="75000"/>
                  </a:schemeClr>
                </a:solidFill>
              </a:rPr>
              <a:t>(</a:t>
            </a:r>
            <a:r>
              <a:rPr lang="el-GR" dirty="0" smtClean="0">
                <a:solidFill>
                  <a:schemeClr val="tx2">
                    <a:lumMod val="75000"/>
                  </a:schemeClr>
                </a:solidFill>
              </a:rPr>
              <a:t>προσαρμοσμένος για αγγεία)</a:t>
            </a:r>
          </a:p>
          <a:p>
            <a:endParaRPr lang="el-GR" dirty="0">
              <a:solidFill>
                <a:schemeClr val="tx2">
                  <a:lumMod val="75000"/>
                </a:schemeClr>
              </a:solidFill>
            </a:endParaRPr>
          </a:p>
          <a:p>
            <a:endParaRPr lang="en-US" sz="2200" dirty="0" smtClean="0">
              <a:solidFill>
                <a:schemeClr val="tx2">
                  <a:lumMod val="75000"/>
                </a:schemeClr>
              </a:solidFill>
            </a:endParaRPr>
          </a:p>
          <a:p>
            <a:pPr algn="ctr"/>
            <a:r>
              <a:rPr lang="en-US" sz="2800" dirty="0" smtClean="0">
                <a:solidFill>
                  <a:schemeClr val="tx2">
                    <a:lumMod val="75000"/>
                  </a:schemeClr>
                </a:solidFill>
              </a:rPr>
              <a:t>P=T/r      </a:t>
            </a:r>
            <a:r>
              <a:rPr lang="el-GR" sz="2800" dirty="0" smtClean="0">
                <a:solidFill>
                  <a:schemeClr val="tx2">
                    <a:lumMod val="75000"/>
                  </a:schemeClr>
                </a:solidFill>
              </a:rPr>
              <a:t>ή </a:t>
            </a:r>
            <a:r>
              <a:rPr lang="en-US" sz="2800" dirty="0" smtClean="0">
                <a:solidFill>
                  <a:schemeClr val="tx2">
                    <a:lumMod val="75000"/>
                  </a:schemeClr>
                </a:solidFill>
              </a:rPr>
              <a:t>     </a:t>
            </a:r>
            <a:r>
              <a:rPr lang="el-GR" sz="2800" dirty="0" smtClean="0">
                <a:solidFill>
                  <a:schemeClr val="tx2">
                    <a:lumMod val="75000"/>
                  </a:schemeClr>
                </a:solidFill>
              </a:rPr>
              <a:t>Τ=</a:t>
            </a:r>
            <a:r>
              <a:rPr lang="en-US" sz="2800" b="1" dirty="0" smtClean="0">
                <a:solidFill>
                  <a:srgbClr val="800000"/>
                </a:solidFill>
              </a:rPr>
              <a:t>P</a:t>
            </a:r>
            <a:r>
              <a:rPr lang="en-US" sz="2800" dirty="0" smtClean="0">
                <a:solidFill>
                  <a:schemeClr val="tx2">
                    <a:lumMod val="75000"/>
                  </a:schemeClr>
                </a:solidFill>
              </a:rPr>
              <a:t>*r</a:t>
            </a:r>
            <a:endParaRPr lang="el-GR" sz="2800" dirty="0" smtClean="0">
              <a:solidFill>
                <a:schemeClr val="tx2">
                  <a:lumMod val="75000"/>
                </a:schemeClr>
              </a:solidFill>
            </a:endParaRPr>
          </a:p>
          <a:p>
            <a:endParaRPr lang="en-US" sz="2200" dirty="0" smtClean="0">
              <a:solidFill>
                <a:schemeClr val="tx2">
                  <a:lumMod val="75000"/>
                </a:schemeClr>
              </a:solidFill>
            </a:endParaRPr>
          </a:p>
          <a:p>
            <a:endParaRPr lang="en-US" sz="2400" dirty="0">
              <a:solidFill>
                <a:schemeClr val="tx2">
                  <a:lumMod val="75000"/>
                </a:schemeClr>
              </a:solidFill>
            </a:endParaRPr>
          </a:p>
          <a:p>
            <a:r>
              <a:rPr lang="el-GR" sz="2000" dirty="0">
                <a:solidFill>
                  <a:srgbClr val="953735"/>
                </a:solidFill>
              </a:rPr>
              <a:t>Τάση (</a:t>
            </a:r>
            <a:r>
              <a:rPr lang="en-US" sz="2000" dirty="0">
                <a:solidFill>
                  <a:srgbClr val="953735"/>
                </a:solidFill>
              </a:rPr>
              <a:t>tension, T)</a:t>
            </a:r>
            <a:r>
              <a:rPr lang="el-GR" sz="2000" dirty="0">
                <a:solidFill>
                  <a:schemeClr val="tx2">
                    <a:lumMod val="75000"/>
                  </a:schemeClr>
                </a:solidFill>
              </a:rPr>
              <a:t> τοιχωμάτων</a:t>
            </a:r>
          </a:p>
          <a:p>
            <a:r>
              <a:rPr lang="el-GR" sz="2000" dirty="0">
                <a:solidFill>
                  <a:schemeClr val="tx2">
                    <a:lumMod val="75000"/>
                  </a:schemeClr>
                </a:solidFill>
              </a:rPr>
              <a:t>(τάση: η δύναμη που ασκείται ανά μονάδα επιφάνειας)</a:t>
            </a:r>
          </a:p>
          <a:p>
            <a:endParaRPr lang="el-GR" sz="2000" dirty="0">
              <a:solidFill>
                <a:schemeClr val="tx2">
                  <a:lumMod val="75000"/>
                </a:schemeClr>
              </a:solidFill>
            </a:endParaRPr>
          </a:p>
          <a:p>
            <a:r>
              <a:rPr lang="el-GR" sz="2000" dirty="0">
                <a:solidFill>
                  <a:srgbClr val="953735"/>
                </a:solidFill>
              </a:rPr>
              <a:t>Διατοιχωματική πίεση (</a:t>
            </a:r>
            <a:r>
              <a:rPr lang="en-US" sz="2000" dirty="0">
                <a:solidFill>
                  <a:srgbClr val="953735"/>
                </a:solidFill>
              </a:rPr>
              <a:t>transmural pressure, P)</a:t>
            </a:r>
            <a:r>
              <a:rPr lang="el-GR" sz="2000" dirty="0">
                <a:solidFill>
                  <a:srgbClr val="953735"/>
                </a:solidFill>
              </a:rPr>
              <a:t> </a:t>
            </a:r>
            <a:r>
              <a:rPr lang="el-GR" sz="2000" dirty="0">
                <a:solidFill>
                  <a:schemeClr val="tx2">
                    <a:lumMod val="50000"/>
                  </a:schemeClr>
                </a:solidFill>
              </a:rPr>
              <a:t>διάτασης</a:t>
            </a:r>
            <a:endParaRPr lang="en-US" sz="2000" dirty="0">
              <a:solidFill>
                <a:schemeClr val="tx2">
                  <a:lumMod val="50000"/>
                </a:schemeClr>
              </a:solidFill>
            </a:endParaRPr>
          </a:p>
          <a:p>
            <a:endParaRPr lang="en-US" sz="2000" dirty="0">
              <a:solidFill>
                <a:schemeClr val="tx2">
                  <a:lumMod val="75000"/>
                </a:schemeClr>
              </a:solidFill>
            </a:endParaRPr>
          </a:p>
          <a:p>
            <a:r>
              <a:rPr lang="el-GR" sz="2000" dirty="0">
                <a:solidFill>
                  <a:srgbClr val="953735"/>
                </a:solidFill>
              </a:rPr>
              <a:t>Ακτίνα (</a:t>
            </a:r>
            <a:r>
              <a:rPr lang="en-US" sz="2000" dirty="0">
                <a:solidFill>
                  <a:srgbClr val="953735"/>
                </a:solidFill>
              </a:rPr>
              <a:t>radius, r)</a:t>
            </a:r>
          </a:p>
          <a:p>
            <a:endParaRPr lang="en-US" sz="2400" dirty="0">
              <a:solidFill>
                <a:schemeClr val="tx2">
                  <a:lumMod val="75000"/>
                </a:schemeClr>
              </a:solidFill>
            </a:endParaRPr>
          </a:p>
          <a:p>
            <a:endParaRPr lang="el-GR" sz="2200" dirty="0" smtClean="0">
              <a:solidFill>
                <a:schemeClr val="tx2">
                  <a:lumMod val="75000"/>
                </a:schemeClr>
              </a:solidFill>
            </a:endParaRPr>
          </a:p>
        </p:txBody>
      </p:sp>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2" name="Down Arrow 1"/>
          <p:cNvSpPr/>
          <p:nvPr/>
        </p:nvSpPr>
        <p:spPr>
          <a:xfrm>
            <a:off x="7480019" y="1625600"/>
            <a:ext cx="484632" cy="978408"/>
          </a:xfrm>
          <a:prstGeom prst="downArrow">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00000"/>
              </a:solidFill>
            </a:endParaRPr>
          </a:p>
        </p:txBody>
      </p:sp>
      <p:sp>
        <p:nvSpPr>
          <p:cNvPr id="3" name="TextBox 2"/>
          <p:cNvSpPr txBox="1"/>
          <p:nvPr/>
        </p:nvSpPr>
        <p:spPr>
          <a:xfrm>
            <a:off x="7941002" y="1870554"/>
            <a:ext cx="997088" cy="369332"/>
          </a:xfrm>
          <a:prstGeom prst="rect">
            <a:avLst/>
          </a:prstGeom>
          <a:noFill/>
          <a:ln w="25400">
            <a:noFill/>
          </a:ln>
        </p:spPr>
        <p:txBody>
          <a:bodyPr wrap="none" rtlCol="0">
            <a:spAutoFit/>
          </a:bodyPr>
          <a:lstStyle/>
          <a:p>
            <a:r>
              <a:rPr lang="el-GR" dirty="0" smtClean="0"/>
              <a:t>σταθερή</a:t>
            </a:r>
            <a:endParaRPr lang="en-US" dirty="0" smtClean="0"/>
          </a:p>
        </p:txBody>
      </p:sp>
      <p:sp>
        <p:nvSpPr>
          <p:cNvPr id="17" name="Rectangle 1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9" name="Picture 18"/>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47718537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pic>
        <p:nvPicPr>
          <p:cNvPr id="2" name="Picture 1"/>
          <p:cNvPicPr>
            <a:picLocks noChangeAspect="1"/>
          </p:cNvPicPr>
          <p:nvPr/>
        </p:nvPicPr>
        <p:blipFill>
          <a:blip r:embed="rId2"/>
          <a:stretch>
            <a:fillRect/>
          </a:stretch>
        </p:blipFill>
        <p:spPr>
          <a:xfrm>
            <a:off x="0" y="2281755"/>
            <a:ext cx="9144000" cy="3461197"/>
          </a:xfrm>
          <a:prstGeom prst="rect">
            <a:avLst/>
          </a:prstGeom>
        </p:spPr>
      </p:pic>
      <p:sp>
        <p:nvSpPr>
          <p:cNvPr id="3" name="TextBox 2"/>
          <p:cNvSpPr txBox="1"/>
          <p:nvPr/>
        </p:nvSpPr>
        <p:spPr>
          <a:xfrm>
            <a:off x="305144" y="2972264"/>
            <a:ext cx="2649095" cy="923330"/>
          </a:xfrm>
          <a:prstGeom prst="rect">
            <a:avLst/>
          </a:prstGeom>
          <a:noFill/>
          <a:ln w="25400">
            <a:noFill/>
          </a:ln>
        </p:spPr>
        <p:txBody>
          <a:bodyPr wrap="none" rtlCol="0">
            <a:spAutoFit/>
          </a:bodyPr>
          <a:lstStyle/>
          <a:p>
            <a:r>
              <a:rPr lang="en-US" dirty="0" smtClean="0">
                <a:solidFill>
                  <a:schemeClr val="tx2">
                    <a:lumMod val="75000"/>
                  </a:schemeClr>
                </a:solidFill>
              </a:rPr>
              <a:t>F (flow) = </a:t>
            </a:r>
            <a:r>
              <a:rPr lang="el-GR" dirty="0" smtClean="0">
                <a:solidFill>
                  <a:schemeClr val="tx2">
                    <a:lumMod val="75000"/>
                  </a:schemeClr>
                </a:solidFill>
              </a:rPr>
              <a:t>ροή</a:t>
            </a:r>
          </a:p>
          <a:p>
            <a:r>
              <a:rPr lang="en-US" dirty="0" smtClean="0">
                <a:solidFill>
                  <a:schemeClr val="tx2">
                    <a:lumMod val="75000"/>
                  </a:schemeClr>
                </a:solidFill>
              </a:rPr>
              <a:t>P (pressure ) = </a:t>
            </a:r>
            <a:r>
              <a:rPr lang="el-GR" dirty="0" smtClean="0">
                <a:solidFill>
                  <a:schemeClr val="tx2">
                    <a:lumMod val="75000"/>
                  </a:schemeClr>
                </a:solidFill>
              </a:rPr>
              <a:t>πίεση</a:t>
            </a:r>
          </a:p>
          <a:p>
            <a:r>
              <a:rPr lang="en-US" dirty="0" smtClean="0">
                <a:solidFill>
                  <a:schemeClr val="tx2">
                    <a:lumMod val="75000"/>
                  </a:schemeClr>
                </a:solidFill>
              </a:rPr>
              <a:t>R (resistance) = </a:t>
            </a:r>
            <a:r>
              <a:rPr lang="el-GR" dirty="0" smtClean="0">
                <a:solidFill>
                  <a:schemeClr val="tx2">
                    <a:lumMod val="75000"/>
                  </a:schemeClr>
                </a:solidFill>
              </a:rPr>
              <a:t>αντίσταση</a:t>
            </a:r>
            <a:endParaRPr lang="en-US" dirty="0" smtClean="0">
              <a:solidFill>
                <a:schemeClr val="tx2">
                  <a:lumMod val="75000"/>
                </a:schemeClr>
              </a:solidFill>
            </a:endParaRPr>
          </a:p>
        </p:txBody>
      </p:sp>
      <p:sp>
        <p:nvSpPr>
          <p:cNvPr id="12" name="TextBox 11"/>
          <p:cNvSpPr txBox="1"/>
          <p:nvPr/>
        </p:nvSpPr>
        <p:spPr>
          <a:xfrm>
            <a:off x="6417738" y="2967798"/>
            <a:ext cx="2649095" cy="923330"/>
          </a:xfrm>
          <a:prstGeom prst="rect">
            <a:avLst/>
          </a:prstGeom>
          <a:noFill/>
          <a:ln w="25400">
            <a:noFill/>
          </a:ln>
        </p:spPr>
        <p:txBody>
          <a:bodyPr wrap="none" rtlCol="0">
            <a:spAutoFit/>
          </a:bodyPr>
          <a:lstStyle/>
          <a:p>
            <a:r>
              <a:rPr lang="en-US" dirty="0">
                <a:solidFill>
                  <a:schemeClr val="tx2">
                    <a:lumMod val="75000"/>
                  </a:schemeClr>
                </a:solidFill>
              </a:rPr>
              <a:t>I</a:t>
            </a:r>
            <a:r>
              <a:rPr lang="en-US" dirty="0" smtClean="0">
                <a:solidFill>
                  <a:schemeClr val="tx2">
                    <a:lumMod val="75000"/>
                  </a:schemeClr>
                </a:solidFill>
              </a:rPr>
              <a:t> (current) = </a:t>
            </a:r>
            <a:r>
              <a:rPr lang="el-GR" dirty="0" smtClean="0">
                <a:solidFill>
                  <a:schemeClr val="tx2">
                    <a:lumMod val="75000"/>
                  </a:schemeClr>
                </a:solidFill>
              </a:rPr>
              <a:t>ροή</a:t>
            </a:r>
          </a:p>
          <a:p>
            <a:r>
              <a:rPr lang="en-US" dirty="0">
                <a:solidFill>
                  <a:schemeClr val="tx2">
                    <a:lumMod val="75000"/>
                  </a:schemeClr>
                </a:solidFill>
              </a:rPr>
              <a:t>V</a:t>
            </a:r>
            <a:r>
              <a:rPr lang="en-US" dirty="0" smtClean="0">
                <a:solidFill>
                  <a:schemeClr val="tx2">
                    <a:lumMod val="75000"/>
                  </a:schemeClr>
                </a:solidFill>
              </a:rPr>
              <a:t> (voltage) = </a:t>
            </a:r>
            <a:r>
              <a:rPr lang="el-GR" dirty="0" smtClean="0">
                <a:solidFill>
                  <a:schemeClr val="tx2">
                    <a:lumMod val="75000"/>
                  </a:schemeClr>
                </a:solidFill>
              </a:rPr>
              <a:t>πίεση</a:t>
            </a:r>
          </a:p>
          <a:p>
            <a:r>
              <a:rPr lang="en-US" dirty="0" smtClean="0">
                <a:solidFill>
                  <a:schemeClr val="tx2">
                    <a:lumMod val="75000"/>
                  </a:schemeClr>
                </a:solidFill>
              </a:rPr>
              <a:t>R (resistance) = </a:t>
            </a:r>
            <a:r>
              <a:rPr lang="el-GR" dirty="0" smtClean="0">
                <a:solidFill>
                  <a:schemeClr val="tx2">
                    <a:lumMod val="75000"/>
                  </a:schemeClr>
                </a:solidFill>
              </a:rPr>
              <a:t>αντίσταση</a:t>
            </a:r>
            <a:endParaRPr lang="en-US" dirty="0" smtClean="0">
              <a:solidFill>
                <a:schemeClr val="tx2">
                  <a:lumMod val="75000"/>
                </a:schemeClr>
              </a:solidFill>
            </a:endParaRPr>
          </a:p>
        </p:txBody>
      </p:sp>
      <p:sp>
        <p:nvSpPr>
          <p:cNvPr id="14" name="TextBox 13"/>
          <p:cNvSpPr txBox="1"/>
          <p:nvPr/>
        </p:nvSpPr>
        <p:spPr>
          <a:xfrm>
            <a:off x="241465" y="1356153"/>
            <a:ext cx="8819109" cy="461665"/>
          </a:xfrm>
          <a:prstGeom prst="rect">
            <a:avLst/>
          </a:prstGeom>
          <a:noFill/>
        </p:spPr>
        <p:txBody>
          <a:bodyPr wrap="square" rtlCol="0">
            <a:spAutoFit/>
          </a:bodyPr>
          <a:lstStyle/>
          <a:p>
            <a:r>
              <a:rPr lang="el-GR" sz="2400" dirty="0" smtClean="0">
                <a:solidFill>
                  <a:schemeClr val="tx2">
                    <a:lumMod val="75000"/>
                  </a:schemeClr>
                </a:solidFill>
              </a:rPr>
              <a:t>Νόμος του </a:t>
            </a:r>
            <a:r>
              <a:rPr lang="en-US" sz="2400" dirty="0" smtClean="0">
                <a:solidFill>
                  <a:schemeClr val="tx2">
                    <a:lumMod val="75000"/>
                  </a:schemeClr>
                </a:solidFill>
              </a:rPr>
              <a:t>Poiseuille							</a:t>
            </a:r>
            <a:r>
              <a:rPr lang="en-US" sz="2400" dirty="0">
                <a:solidFill>
                  <a:schemeClr val="tx2">
                    <a:lumMod val="75000"/>
                  </a:schemeClr>
                </a:solidFill>
              </a:rPr>
              <a:t>	</a:t>
            </a:r>
            <a:r>
              <a:rPr lang="el-GR" sz="2400" dirty="0" smtClean="0">
                <a:solidFill>
                  <a:schemeClr val="tx2">
                    <a:lumMod val="75000"/>
                  </a:schemeClr>
                </a:solidFill>
              </a:rPr>
              <a:t>Νόμος του </a:t>
            </a:r>
            <a:r>
              <a:rPr lang="en-US" sz="2400" dirty="0" smtClean="0">
                <a:solidFill>
                  <a:schemeClr val="tx2">
                    <a:lumMod val="75000"/>
                  </a:schemeClr>
                </a:solidFill>
              </a:rPr>
              <a:t>Ohm</a:t>
            </a:r>
            <a:endParaRPr lang="el-GR" sz="2000" dirty="0" smtClean="0">
              <a:solidFill>
                <a:schemeClr val="tx2">
                  <a:lumMod val="75000"/>
                </a:schemeClr>
              </a:solidFill>
            </a:endParaRPr>
          </a:p>
        </p:txBody>
      </p:sp>
      <p:sp>
        <p:nvSpPr>
          <p:cNvPr id="4" name="TextBox 3"/>
          <p:cNvSpPr txBox="1"/>
          <p:nvPr/>
        </p:nvSpPr>
        <p:spPr>
          <a:xfrm>
            <a:off x="237412" y="1817818"/>
            <a:ext cx="6181650" cy="400110"/>
          </a:xfrm>
          <a:prstGeom prst="rect">
            <a:avLst/>
          </a:prstGeom>
          <a:noFill/>
          <a:ln w="25400">
            <a:noFill/>
          </a:ln>
        </p:spPr>
        <p:txBody>
          <a:bodyPr wrap="none" rtlCol="0">
            <a:spAutoFit/>
          </a:bodyPr>
          <a:lstStyle/>
          <a:p>
            <a:r>
              <a:rPr lang="el-GR" sz="2000" dirty="0" smtClean="0">
                <a:solidFill>
                  <a:srgbClr val="17375E"/>
                </a:solidFill>
              </a:rPr>
              <a:t>Περιγραφή της ροής σ’ ένα άκαμπτο υδραυλικό σύστημα</a:t>
            </a:r>
            <a:endParaRPr lang="en-US" sz="2000" dirty="0" smtClean="0">
              <a:solidFill>
                <a:srgbClr val="17375E"/>
              </a:solidFill>
            </a:endParaRPr>
          </a:p>
        </p:txBody>
      </p:sp>
      <p:sp>
        <p:nvSpPr>
          <p:cNvPr id="15" name="Rectangle 1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98841506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 Box 7"/>
          <p:cNvSpPr txBox="1">
            <a:spLocks noChangeArrowheads="1"/>
          </p:cNvSpPr>
          <p:nvPr/>
        </p:nvSpPr>
        <p:spPr bwMode="auto">
          <a:xfrm>
            <a:off x="237411" y="1397701"/>
            <a:ext cx="8823163" cy="5755422"/>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endParaRPr lang="el-GR" sz="2400" dirty="0" smtClean="0">
              <a:solidFill>
                <a:srgbClr val="800000"/>
              </a:solidFill>
              <a:effectLst>
                <a:outerShdw blurRad="38100" dist="38100" dir="2700000" algn="tl">
                  <a:srgbClr val="DDDDDD"/>
                </a:outerShdw>
              </a:effectLst>
              <a:latin typeface="+mn-lt"/>
            </a:endParaRPr>
          </a:p>
          <a:p>
            <a:pPr eaLnBrk="1" hangingPunct="1">
              <a:defRPr/>
            </a:pPr>
            <a:r>
              <a:rPr lang="el-GR" sz="2400" dirty="0" smtClean="0">
                <a:solidFill>
                  <a:srgbClr val="800000"/>
                </a:solidFill>
                <a:effectLst>
                  <a:outerShdw blurRad="38100" dist="38100" dir="2700000" algn="tl">
                    <a:srgbClr val="DDDDDD"/>
                  </a:outerShdw>
                </a:effectLst>
                <a:latin typeface="+mn-lt"/>
              </a:rPr>
              <a:t>Ηρόφιλος ο Χαλκηδόνιος (340 - 300 π.χ.)</a:t>
            </a:r>
          </a:p>
          <a:p>
            <a:pPr eaLnBrk="1" hangingPunct="1">
              <a:defRPr/>
            </a:pPr>
            <a:endParaRPr lang="en-US" sz="2000" dirty="0">
              <a:solidFill>
                <a:schemeClr val="tx2">
                  <a:lumMod val="75000"/>
                </a:schemeClr>
              </a:solidFill>
              <a:effectLst>
                <a:outerShdw blurRad="38100" dist="38100" dir="2700000" algn="tl">
                  <a:srgbClr val="DDDDDD"/>
                </a:outerShdw>
              </a:effectLst>
              <a:latin typeface="+mn-lt"/>
            </a:endParaRPr>
          </a:p>
          <a:p>
            <a:r>
              <a:rPr lang="el-GR" sz="2000" dirty="0" smtClean="0">
                <a:solidFill>
                  <a:schemeClr val="tx2">
                    <a:lumMod val="75000"/>
                  </a:schemeClr>
                </a:solidFill>
                <a:latin typeface="+mn-lt"/>
                <a:cs typeface="Calibri (body)"/>
              </a:rPr>
              <a:t>Θεμελιώδη βήματα στην κατανόηση της ανατομίας &amp; </a:t>
            </a:r>
          </a:p>
          <a:p>
            <a:r>
              <a:rPr lang="el-GR" sz="2000" dirty="0">
                <a:solidFill>
                  <a:schemeClr val="tx2">
                    <a:lumMod val="75000"/>
                  </a:schemeClr>
                </a:solidFill>
                <a:latin typeface="+mn-lt"/>
                <a:cs typeface="Calibri (body)"/>
              </a:rPr>
              <a:t>φ</a:t>
            </a:r>
            <a:r>
              <a:rPr lang="el-GR" sz="2000" dirty="0" smtClean="0">
                <a:solidFill>
                  <a:schemeClr val="tx2">
                    <a:lumMod val="75000"/>
                  </a:schemeClr>
                </a:solidFill>
                <a:latin typeface="+mn-lt"/>
                <a:cs typeface="Calibri (body)"/>
              </a:rPr>
              <a:t>υσιολογίας του καρδιαγγειακού</a:t>
            </a:r>
          </a:p>
          <a:p>
            <a:endParaRPr lang="el-GR" sz="2000" dirty="0">
              <a:solidFill>
                <a:schemeClr val="tx2">
                  <a:lumMod val="75000"/>
                </a:schemeClr>
              </a:solidFill>
              <a:effectLst>
                <a:outerShdw blurRad="38100" dist="38100" dir="2700000" algn="tl">
                  <a:srgbClr val="DDDDDD"/>
                </a:outerShdw>
              </a:effectLst>
              <a:latin typeface="+mn-lt"/>
              <a:cs typeface="Calibri (body)"/>
            </a:endParaRPr>
          </a:p>
          <a:p>
            <a:pPr marL="342900" indent="-342900">
              <a:buFont typeface="Courier New"/>
              <a:buChar char="o"/>
            </a:pPr>
            <a:r>
              <a:rPr lang="el-GR" sz="2000" dirty="0" smtClean="0">
                <a:solidFill>
                  <a:schemeClr val="tx2">
                    <a:lumMod val="75000"/>
                  </a:schemeClr>
                </a:solidFill>
                <a:effectLst>
                  <a:outerShdw blurRad="38100" dist="38100" dir="2700000" algn="tl">
                    <a:srgbClr val="DDDDDD"/>
                  </a:outerShdw>
                </a:effectLst>
                <a:latin typeface="+mn-lt"/>
                <a:cs typeface="Calibri (body)"/>
              </a:rPr>
              <a:t>Διαχωρισμός φλεβών από αρτηρίες</a:t>
            </a:r>
          </a:p>
          <a:p>
            <a:pPr marL="342900" indent="-342900">
              <a:buFont typeface="Courier New"/>
              <a:buChar char="o"/>
            </a:pPr>
            <a:r>
              <a:rPr lang="el-GR" sz="2000" dirty="0" smtClean="0">
                <a:solidFill>
                  <a:schemeClr val="tx2">
                    <a:lumMod val="75000"/>
                  </a:schemeClr>
                </a:solidFill>
                <a:effectLst>
                  <a:outerShdw blurRad="38100" dist="38100" dir="2700000" algn="tl">
                    <a:srgbClr val="DDDDDD"/>
                  </a:outerShdw>
                </a:effectLst>
                <a:latin typeface="+mn-lt"/>
                <a:cs typeface="Calibri (body)"/>
              </a:rPr>
              <a:t>Συσχέτιση του αρτ. σφυγμού με τη λειτουργία της καρδιάς</a:t>
            </a:r>
          </a:p>
          <a:p>
            <a:pPr marL="342900" indent="-342900">
              <a:buFont typeface="Courier New"/>
              <a:buChar char="o"/>
            </a:pPr>
            <a:r>
              <a:rPr lang="el-GR" sz="2000" dirty="0" smtClean="0">
                <a:solidFill>
                  <a:schemeClr val="tx2">
                    <a:lumMod val="75000"/>
                  </a:schemeClr>
                </a:solidFill>
                <a:effectLst>
                  <a:outerShdw blurRad="38100" dist="38100" dir="2700000" algn="tl">
                    <a:srgbClr val="DDDDDD"/>
                  </a:outerShdw>
                </a:effectLst>
                <a:latin typeface="+mn-lt"/>
                <a:cs typeface="Calibri (body)"/>
              </a:rPr>
              <a:t>Περιγραφή και ποσοτικοποίηση του αρτ. σφυγμού </a:t>
            </a:r>
          </a:p>
          <a:p>
            <a:pPr marL="342900" indent="-342900">
              <a:buFont typeface="Courier New"/>
              <a:buChar char="o"/>
            </a:pPr>
            <a:r>
              <a:rPr lang="el-GR" sz="2000" dirty="0" smtClean="0">
                <a:solidFill>
                  <a:schemeClr val="tx2">
                    <a:lumMod val="75000"/>
                  </a:schemeClr>
                </a:solidFill>
                <a:effectLst>
                  <a:outerShdw blurRad="38100" dist="38100" dir="2700000" algn="tl">
                    <a:srgbClr val="DDDDDD"/>
                  </a:outerShdw>
                </a:effectLst>
                <a:latin typeface="+mn-lt"/>
                <a:cs typeface="Calibri (body)"/>
              </a:rPr>
              <a:t>Περιγραφή «αγγειακού πλέγματος» στη βάση του εγκεφάλου</a:t>
            </a:r>
          </a:p>
          <a:p>
            <a:endParaRPr lang="el-GR" sz="2000" dirty="0">
              <a:solidFill>
                <a:schemeClr val="tx2">
                  <a:lumMod val="75000"/>
                </a:schemeClr>
              </a:solidFill>
              <a:effectLst>
                <a:outerShdw blurRad="38100" dist="38100" dir="2700000" algn="tl">
                  <a:srgbClr val="DDDDDD"/>
                </a:outerShdw>
              </a:effectLst>
              <a:latin typeface="+mn-lt"/>
              <a:cs typeface="Calibri (body)"/>
            </a:endParaRPr>
          </a:p>
          <a:p>
            <a:pPr marL="342900" indent="-342900">
              <a:buFont typeface="Courier New"/>
              <a:buChar char="o"/>
            </a:pPr>
            <a:r>
              <a:rPr lang="el-GR" sz="2000" dirty="0" smtClean="0">
                <a:solidFill>
                  <a:schemeClr val="tx2">
                    <a:lumMod val="75000"/>
                  </a:schemeClr>
                </a:solidFill>
                <a:effectLst>
                  <a:outerShdw blurRad="38100" dist="38100" dir="2700000" algn="tl">
                    <a:srgbClr val="DDDDDD"/>
                  </a:outerShdw>
                </a:effectLst>
                <a:latin typeface="+mn-lt"/>
                <a:cs typeface="Calibri (body)"/>
              </a:rPr>
              <a:t>Αναφορές ότι προχώρησε στην πλήρη περιγραφή της συστηματικής κυκλοφορίας του αίματος</a:t>
            </a:r>
          </a:p>
          <a:p>
            <a:pPr marL="342900" indent="-342900">
              <a:buFont typeface="Courier New"/>
              <a:buChar char="o"/>
            </a:pPr>
            <a:r>
              <a:rPr lang="el-GR" sz="2000" dirty="0" smtClean="0">
                <a:solidFill>
                  <a:schemeClr val="tx2">
                    <a:lumMod val="75000"/>
                  </a:schemeClr>
                </a:solidFill>
                <a:effectLst>
                  <a:outerShdw blurRad="38100" dist="38100" dir="2700000" algn="tl">
                    <a:srgbClr val="DDDDDD"/>
                  </a:outerShdw>
                </a:effectLst>
                <a:latin typeface="+mn-lt"/>
                <a:cs typeface="Calibri (body)"/>
              </a:rPr>
              <a:t>Περιγραφή της πνευμονικής αρτηρίας</a:t>
            </a:r>
            <a:r>
              <a:rPr lang="en-US" sz="2000" dirty="0" smtClean="0">
                <a:solidFill>
                  <a:schemeClr val="tx2">
                    <a:lumMod val="75000"/>
                  </a:schemeClr>
                </a:solidFill>
                <a:effectLst>
                  <a:outerShdw blurRad="38100" dist="38100" dir="2700000" algn="tl">
                    <a:srgbClr val="DDDDDD"/>
                  </a:outerShdw>
                </a:effectLst>
                <a:latin typeface="+mn-lt"/>
                <a:cs typeface="Calibri (body)"/>
              </a:rPr>
              <a:t>, </a:t>
            </a:r>
            <a:r>
              <a:rPr lang="el-GR" sz="2000" dirty="0" smtClean="0">
                <a:solidFill>
                  <a:schemeClr val="tx2">
                    <a:lumMod val="75000"/>
                  </a:schemeClr>
                </a:solidFill>
                <a:effectLst>
                  <a:outerShdw blurRad="38100" dist="38100" dir="2700000" algn="tl">
                    <a:srgbClr val="DDDDDD"/>
                  </a:outerShdw>
                </a:effectLst>
                <a:latin typeface="+mn-lt"/>
                <a:cs typeface="Calibri (body)"/>
              </a:rPr>
              <a:t>της καρωτίδας, σπλανχικών αγγείων</a:t>
            </a:r>
          </a:p>
          <a:p>
            <a:pPr marL="342900" indent="-342900">
              <a:buFont typeface="Courier New"/>
              <a:buChar char="o"/>
            </a:pPr>
            <a:r>
              <a:rPr lang="el-GR" sz="2000" dirty="0" smtClean="0">
                <a:solidFill>
                  <a:schemeClr val="tx2">
                    <a:lumMod val="75000"/>
                  </a:schemeClr>
                </a:solidFill>
                <a:effectLst>
                  <a:outerShdw blurRad="38100" dist="38100" dir="2700000" algn="tl">
                    <a:srgbClr val="DDDDDD"/>
                  </a:outerShdw>
                </a:effectLst>
                <a:latin typeface="+mn-lt"/>
                <a:cs typeface="Calibri (body)"/>
              </a:rPr>
              <a:t>Περιγραφή του λεμφικού συστήματος </a:t>
            </a:r>
            <a:endParaRPr lang="en-US" sz="2000" dirty="0" smtClean="0">
              <a:solidFill>
                <a:schemeClr val="tx2">
                  <a:lumMod val="75000"/>
                </a:schemeClr>
              </a:solidFill>
              <a:effectLst>
                <a:outerShdw blurRad="38100" dist="38100" dir="2700000" algn="tl">
                  <a:srgbClr val="DDDDDD"/>
                </a:outerShdw>
              </a:effectLst>
              <a:latin typeface="+mn-lt"/>
              <a:cs typeface="Calibri (body)"/>
            </a:endParaRPr>
          </a:p>
          <a:p>
            <a:pPr marL="342900" indent="-342900">
              <a:buFont typeface="Courier New"/>
              <a:buChar char="o"/>
            </a:pPr>
            <a:endParaRPr lang="en-US" sz="2000" dirty="0">
              <a:solidFill>
                <a:schemeClr val="tx2">
                  <a:lumMod val="75000"/>
                </a:schemeClr>
              </a:solidFill>
              <a:effectLst>
                <a:outerShdw blurRad="38100" dist="38100" dir="2700000" algn="tl">
                  <a:srgbClr val="DDDDDD"/>
                </a:outerShdw>
              </a:effectLst>
              <a:latin typeface="+mn-lt"/>
              <a:cs typeface="Calibri (body)"/>
            </a:endParaRPr>
          </a:p>
          <a:p>
            <a:pPr marL="342900" indent="-342900">
              <a:buFont typeface="Courier New"/>
              <a:buChar char="o"/>
            </a:pPr>
            <a:r>
              <a:rPr lang="el-GR" sz="2000" dirty="0" smtClean="0">
                <a:solidFill>
                  <a:schemeClr val="tx2">
                    <a:lumMod val="75000"/>
                  </a:schemeClr>
                </a:solidFill>
                <a:effectLst>
                  <a:outerShdw blurRad="38100" dist="38100" dir="2700000" algn="tl">
                    <a:srgbClr val="DDDDDD"/>
                  </a:outerShdw>
                </a:effectLst>
                <a:latin typeface="+mn-lt"/>
                <a:cs typeface="Calibri (body)"/>
              </a:rPr>
              <a:t>Διαχώρησε το νευρικό σύστημα από το καρδιακό</a:t>
            </a:r>
            <a:endParaRPr lang="en-US" sz="2000" dirty="0" smtClean="0">
              <a:solidFill>
                <a:schemeClr val="tx2">
                  <a:lumMod val="75000"/>
                </a:schemeClr>
              </a:solidFill>
              <a:effectLst>
                <a:outerShdw blurRad="38100" dist="38100" dir="2700000" algn="tl">
                  <a:srgbClr val="DDDDDD"/>
                </a:outerShdw>
              </a:effectLst>
              <a:latin typeface="+mn-lt"/>
              <a:cs typeface="Calibri (body)"/>
            </a:endParaRPr>
          </a:p>
          <a:p>
            <a:pPr marL="342900" indent="-342900">
              <a:buFont typeface="Courier New"/>
              <a:buChar char="o"/>
            </a:pPr>
            <a:endParaRPr lang="el-GR" sz="2000" dirty="0" smtClean="0">
              <a:solidFill>
                <a:schemeClr val="tx2">
                  <a:lumMod val="75000"/>
                </a:schemeClr>
              </a:solidFill>
              <a:effectLst>
                <a:outerShdw blurRad="38100" dist="38100" dir="2700000" algn="tl">
                  <a:srgbClr val="DDDDDD"/>
                </a:outerShdw>
              </a:effectLst>
              <a:latin typeface="+mn-lt"/>
              <a:cs typeface="Calibri (body)"/>
            </a:endParaRPr>
          </a:p>
        </p:txBody>
      </p:sp>
      <p:pic>
        <p:nvPicPr>
          <p:cNvPr id="2" name="Picture 1"/>
          <p:cNvPicPr>
            <a:picLocks noChangeAspect="1"/>
          </p:cNvPicPr>
          <p:nvPr/>
        </p:nvPicPr>
        <p:blipFill>
          <a:blip r:embed="rId2"/>
          <a:stretch>
            <a:fillRect/>
          </a:stretch>
        </p:blipFill>
        <p:spPr>
          <a:xfrm>
            <a:off x="7074380" y="1117604"/>
            <a:ext cx="2095500" cy="2717800"/>
          </a:xfrm>
          <a:prstGeom prst="rect">
            <a:avLst/>
          </a:prstGeom>
        </p:spPr>
      </p:pic>
      <p:sp>
        <p:nvSpPr>
          <p:cNvPr id="15" name="TextBox 14"/>
          <p:cNvSpPr txBox="1"/>
          <p:nvPr/>
        </p:nvSpPr>
        <p:spPr>
          <a:xfrm>
            <a:off x="241466" y="1356153"/>
            <a:ext cx="8467360" cy="461665"/>
          </a:xfrm>
          <a:prstGeom prst="rect">
            <a:avLst/>
          </a:prstGeom>
          <a:noFill/>
        </p:spPr>
        <p:txBody>
          <a:bodyPr wrap="square" rtlCol="0">
            <a:spAutoFit/>
          </a:bodyPr>
          <a:lstStyle/>
          <a:p>
            <a:r>
              <a:rPr lang="el-GR" sz="2400" dirty="0" smtClean="0">
                <a:solidFill>
                  <a:schemeClr val="tx2">
                    <a:lumMod val="75000"/>
                  </a:schemeClr>
                </a:solidFill>
              </a:rPr>
              <a:t>Δομή </a:t>
            </a:r>
            <a:r>
              <a:rPr lang="en-US" sz="2400" dirty="0" smtClean="0">
                <a:solidFill>
                  <a:schemeClr val="tx2">
                    <a:lumMod val="75000"/>
                  </a:schemeClr>
                </a:solidFill>
              </a:rPr>
              <a:t>&amp; </a:t>
            </a:r>
            <a:r>
              <a:rPr lang="el-GR" sz="2400" dirty="0" smtClean="0">
                <a:solidFill>
                  <a:schemeClr val="tx2">
                    <a:lumMod val="75000"/>
                  </a:schemeClr>
                </a:solidFill>
              </a:rPr>
              <a:t>φυσιολογία αγγειακού συστήματος / ιστορία</a:t>
            </a:r>
            <a:endParaRPr lang="el-GR" sz="2200" dirty="0" smtClean="0">
              <a:solidFill>
                <a:schemeClr val="tx2">
                  <a:lumMod val="75000"/>
                </a:schemeClr>
              </a:solidFill>
            </a:endParaRPr>
          </a:p>
        </p:txBody>
      </p:sp>
      <p:sp>
        <p:nvSpPr>
          <p:cNvPr id="14" name="Rectangle 1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7" name="Picture 16"/>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75192570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5" y="1356153"/>
            <a:ext cx="8819109" cy="461665"/>
          </a:xfrm>
          <a:prstGeom prst="rect">
            <a:avLst/>
          </a:prstGeom>
          <a:noFill/>
        </p:spPr>
        <p:txBody>
          <a:bodyPr wrap="square" rtlCol="0">
            <a:spAutoFit/>
          </a:bodyPr>
          <a:lstStyle/>
          <a:p>
            <a:r>
              <a:rPr lang="el-GR" sz="2400" dirty="0" smtClean="0">
                <a:solidFill>
                  <a:schemeClr val="tx2">
                    <a:lumMod val="75000"/>
                  </a:schemeClr>
                </a:solidFill>
              </a:rPr>
              <a:t>Νόμος του </a:t>
            </a:r>
            <a:r>
              <a:rPr lang="en-US" sz="2400" dirty="0" smtClean="0">
                <a:solidFill>
                  <a:schemeClr val="tx2">
                    <a:lumMod val="75000"/>
                  </a:schemeClr>
                </a:solidFill>
              </a:rPr>
              <a:t>Poiseuille</a:t>
            </a:r>
            <a:r>
              <a:rPr lang="el-GR" sz="2400" dirty="0" smtClean="0">
                <a:solidFill>
                  <a:schemeClr val="tx2">
                    <a:lumMod val="75000"/>
                  </a:schemeClr>
                </a:solidFill>
              </a:rPr>
              <a:t> </a:t>
            </a:r>
            <a:r>
              <a:rPr lang="en-US" sz="2400" dirty="0" smtClean="0">
                <a:solidFill>
                  <a:schemeClr val="tx2">
                    <a:lumMod val="75000"/>
                  </a:schemeClr>
                </a:solidFill>
              </a:rPr>
              <a:t>-</a:t>
            </a:r>
            <a:r>
              <a:rPr lang="el-GR" sz="2400" dirty="0" smtClean="0">
                <a:solidFill>
                  <a:schemeClr val="tx2">
                    <a:lumMod val="75000"/>
                  </a:schemeClr>
                </a:solidFill>
              </a:rPr>
              <a:t> </a:t>
            </a:r>
            <a:r>
              <a:rPr lang="en-US" sz="2400" dirty="0" smtClean="0">
                <a:solidFill>
                  <a:schemeClr val="tx2">
                    <a:lumMod val="75000"/>
                  </a:schemeClr>
                </a:solidFill>
              </a:rPr>
              <a:t>Hagen	</a:t>
            </a:r>
            <a:endParaRPr lang="el-GR" sz="2000" dirty="0" smtClean="0">
              <a:solidFill>
                <a:schemeClr val="tx2">
                  <a:lumMod val="75000"/>
                </a:schemeClr>
              </a:solidFill>
            </a:endParaRPr>
          </a:p>
        </p:txBody>
      </p:sp>
      <p:pic>
        <p:nvPicPr>
          <p:cNvPr id="6" name="Picture 5"/>
          <p:cNvPicPr>
            <a:picLocks noChangeAspect="1"/>
          </p:cNvPicPr>
          <p:nvPr/>
        </p:nvPicPr>
        <p:blipFill>
          <a:blip r:embed="rId2"/>
          <a:stretch>
            <a:fillRect/>
          </a:stretch>
        </p:blipFill>
        <p:spPr>
          <a:xfrm>
            <a:off x="2598180" y="2333926"/>
            <a:ext cx="1832791" cy="2627541"/>
          </a:xfrm>
          <a:prstGeom prst="rect">
            <a:avLst/>
          </a:prstGeom>
        </p:spPr>
      </p:pic>
      <p:sp>
        <p:nvSpPr>
          <p:cNvPr id="15" name="TextBox 14"/>
          <p:cNvSpPr txBox="1"/>
          <p:nvPr/>
        </p:nvSpPr>
        <p:spPr>
          <a:xfrm>
            <a:off x="4979074" y="2452676"/>
            <a:ext cx="3419701" cy="2862323"/>
          </a:xfrm>
          <a:prstGeom prst="rect">
            <a:avLst/>
          </a:prstGeom>
          <a:noFill/>
          <a:ln w="25400">
            <a:noFill/>
          </a:ln>
        </p:spPr>
        <p:txBody>
          <a:bodyPr wrap="none" rtlCol="0">
            <a:spAutoFit/>
          </a:bodyPr>
          <a:lstStyle/>
          <a:p>
            <a:r>
              <a:rPr lang="en-US" b="1" dirty="0" smtClean="0">
                <a:solidFill>
                  <a:srgbClr val="17375E"/>
                </a:solidFill>
              </a:rPr>
              <a:t>F  = (P1-P2) x (</a:t>
            </a:r>
            <a:r>
              <a:rPr lang="el-GR" b="1" dirty="0" smtClean="0">
                <a:solidFill>
                  <a:srgbClr val="17375E"/>
                </a:solidFill>
              </a:rPr>
              <a:t>π/8) </a:t>
            </a:r>
            <a:r>
              <a:rPr lang="en-US" b="1" dirty="0" smtClean="0">
                <a:solidFill>
                  <a:srgbClr val="17375E"/>
                </a:solidFill>
              </a:rPr>
              <a:t>x (1/</a:t>
            </a:r>
            <a:r>
              <a:rPr lang="el-GR" b="1" dirty="0" smtClean="0">
                <a:solidFill>
                  <a:srgbClr val="17375E"/>
                </a:solidFill>
              </a:rPr>
              <a:t>η</a:t>
            </a:r>
            <a:r>
              <a:rPr lang="en-US" b="1" dirty="0" smtClean="0">
                <a:solidFill>
                  <a:srgbClr val="17375E"/>
                </a:solidFill>
              </a:rPr>
              <a:t>) x (r</a:t>
            </a:r>
            <a:r>
              <a:rPr lang="en-US" b="1" baseline="30000" dirty="0" smtClean="0">
                <a:solidFill>
                  <a:srgbClr val="17375E"/>
                </a:solidFill>
              </a:rPr>
              <a:t>4</a:t>
            </a:r>
            <a:r>
              <a:rPr lang="en-US" b="1" dirty="0" smtClean="0">
                <a:solidFill>
                  <a:srgbClr val="17375E"/>
                </a:solidFill>
              </a:rPr>
              <a:t>/L )</a:t>
            </a:r>
          </a:p>
          <a:p>
            <a:r>
              <a:rPr lang="en-US" dirty="0" smtClean="0">
                <a:solidFill>
                  <a:schemeClr val="tx2">
                    <a:lumMod val="75000"/>
                  </a:schemeClr>
                </a:solidFill>
              </a:rPr>
              <a:t>F (flow) = </a:t>
            </a:r>
            <a:r>
              <a:rPr lang="el-GR" dirty="0" smtClean="0">
                <a:solidFill>
                  <a:schemeClr val="tx2">
                    <a:lumMod val="75000"/>
                  </a:schemeClr>
                </a:solidFill>
              </a:rPr>
              <a:t>ροή</a:t>
            </a:r>
          </a:p>
          <a:p>
            <a:r>
              <a:rPr lang="en-US" dirty="0" smtClean="0">
                <a:solidFill>
                  <a:schemeClr val="tx2">
                    <a:lumMod val="75000"/>
                  </a:schemeClr>
                </a:solidFill>
              </a:rPr>
              <a:t>P (pressure ) = </a:t>
            </a:r>
            <a:r>
              <a:rPr lang="el-GR" dirty="0" smtClean="0">
                <a:solidFill>
                  <a:schemeClr val="tx2">
                    <a:lumMod val="75000"/>
                  </a:schemeClr>
                </a:solidFill>
              </a:rPr>
              <a:t>πίεση</a:t>
            </a:r>
            <a:endParaRPr lang="en-US" dirty="0" smtClean="0">
              <a:solidFill>
                <a:schemeClr val="tx2">
                  <a:lumMod val="75000"/>
                </a:schemeClr>
              </a:solidFill>
            </a:endParaRPr>
          </a:p>
          <a:p>
            <a:r>
              <a:rPr lang="en-US" dirty="0" smtClean="0">
                <a:solidFill>
                  <a:schemeClr val="tx2">
                    <a:lumMod val="75000"/>
                  </a:schemeClr>
                </a:solidFill>
              </a:rPr>
              <a:t>L </a:t>
            </a:r>
            <a:r>
              <a:rPr lang="el-GR" dirty="0" smtClean="0">
                <a:solidFill>
                  <a:schemeClr val="tx2">
                    <a:lumMod val="75000"/>
                  </a:schemeClr>
                </a:solidFill>
              </a:rPr>
              <a:t>(</a:t>
            </a:r>
            <a:r>
              <a:rPr lang="en-US" dirty="0" smtClean="0">
                <a:solidFill>
                  <a:schemeClr val="tx2">
                    <a:lumMod val="75000"/>
                  </a:schemeClr>
                </a:solidFill>
              </a:rPr>
              <a:t>length) = </a:t>
            </a:r>
            <a:r>
              <a:rPr lang="el-GR" dirty="0" smtClean="0">
                <a:solidFill>
                  <a:schemeClr val="tx2">
                    <a:lumMod val="75000"/>
                  </a:schemeClr>
                </a:solidFill>
              </a:rPr>
              <a:t>μήκος</a:t>
            </a:r>
            <a:endParaRPr lang="en-US" dirty="0" smtClean="0">
              <a:solidFill>
                <a:schemeClr val="tx2">
                  <a:lumMod val="75000"/>
                </a:schemeClr>
              </a:solidFill>
            </a:endParaRPr>
          </a:p>
          <a:p>
            <a:r>
              <a:rPr lang="en-US" dirty="0">
                <a:solidFill>
                  <a:schemeClr val="tx2">
                    <a:lumMod val="75000"/>
                  </a:schemeClr>
                </a:solidFill>
              </a:rPr>
              <a:t>r</a:t>
            </a:r>
            <a:r>
              <a:rPr lang="en-US" dirty="0" smtClean="0">
                <a:solidFill>
                  <a:schemeClr val="tx2">
                    <a:lumMod val="75000"/>
                  </a:schemeClr>
                </a:solidFill>
              </a:rPr>
              <a:t> = </a:t>
            </a:r>
            <a:r>
              <a:rPr lang="el-GR" dirty="0" smtClean="0">
                <a:solidFill>
                  <a:schemeClr val="tx2">
                    <a:lumMod val="75000"/>
                  </a:schemeClr>
                </a:solidFill>
              </a:rPr>
              <a:t>ακτίνα</a:t>
            </a:r>
          </a:p>
          <a:p>
            <a:r>
              <a:rPr lang="el-GR" dirty="0">
                <a:solidFill>
                  <a:schemeClr val="tx2">
                    <a:lumMod val="75000"/>
                  </a:schemeClr>
                </a:solidFill>
              </a:rPr>
              <a:t>η</a:t>
            </a:r>
            <a:r>
              <a:rPr lang="el-GR" dirty="0" smtClean="0">
                <a:solidFill>
                  <a:schemeClr val="tx2">
                    <a:lumMod val="75000"/>
                  </a:schemeClr>
                </a:solidFill>
              </a:rPr>
              <a:t> = γλοιότητα </a:t>
            </a:r>
            <a:endParaRPr lang="en-US" dirty="0">
              <a:solidFill>
                <a:schemeClr val="tx2">
                  <a:lumMod val="75000"/>
                </a:schemeClr>
              </a:solidFill>
            </a:endParaRPr>
          </a:p>
          <a:p>
            <a:endParaRPr lang="en-US" dirty="0" smtClean="0">
              <a:solidFill>
                <a:schemeClr val="tx2">
                  <a:lumMod val="75000"/>
                </a:schemeClr>
              </a:solidFill>
            </a:endParaRPr>
          </a:p>
          <a:p>
            <a:endParaRPr lang="el-GR" dirty="0" smtClean="0">
              <a:solidFill>
                <a:schemeClr val="tx2">
                  <a:lumMod val="75000"/>
                </a:schemeClr>
              </a:solidFill>
            </a:endParaRPr>
          </a:p>
          <a:p>
            <a:r>
              <a:rPr lang="en-US" b="1" dirty="0">
                <a:solidFill>
                  <a:srgbClr val="800000"/>
                </a:solidFill>
              </a:rPr>
              <a:t>R= 8</a:t>
            </a:r>
            <a:r>
              <a:rPr lang="el-GR" b="1" dirty="0">
                <a:solidFill>
                  <a:srgbClr val="800000"/>
                </a:solidFill>
              </a:rPr>
              <a:t>η</a:t>
            </a:r>
            <a:r>
              <a:rPr lang="en-US" b="1" dirty="0">
                <a:solidFill>
                  <a:srgbClr val="800000"/>
                </a:solidFill>
              </a:rPr>
              <a:t>L/</a:t>
            </a:r>
            <a:r>
              <a:rPr lang="el-GR" b="1" dirty="0">
                <a:solidFill>
                  <a:srgbClr val="800000"/>
                </a:solidFill>
              </a:rPr>
              <a:t>π</a:t>
            </a:r>
            <a:r>
              <a:rPr lang="en-US" b="1" dirty="0">
                <a:solidFill>
                  <a:srgbClr val="800000"/>
                </a:solidFill>
              </a:rPr>
              <a:t>r</a:t>
            </a:r>
            <a:r>
              <a:rPr lang="en-US" b="1" baseline="30000" dirty="0">
                <a:solidFill>
                  <a:srgbClr val="800000"/>
                </a:solidFill>
              </a:rPr>
              <a:t>4</a:t>
            </a:r>
          </a:p>
          <a:p>
            <a:r>
              <a:rPr lang="en-US" dirty="0" smtClean="0">
                <a:solidFill>
                  <a:schemeClr val="tx2">
                    <a:lumMod val="75000"/>
                  </a:schemeClr>
                </a:solidFill>
              </a:rPr>
              <a:t>R (resistance) = </a:t>
            </a:r>
            <a:r>
              <a:rPr lang="el-GR" dirty="0" smtClean="0">
                <a:solidFill>
                  <a:schemeClr val="tx2">
                    <a:lumMod val="75000"/>
                  </a:schemeClr>
                </a:solidFill>
              </a:rPr>
              <a:t>αντίσταση</a:t>
            </a:r>
          </a:p>
        </p:txBody>
      </p:sp>
      <p:sp>
        <p:nvSpPr>
          <p:cNvPr id="3" name="TextBox 2"/>
          <p:cNvSpPr txBox="1"/>
          <p:nvPr/>
        </p:nvSpPr>
        <p:spPr>
          <a:xfrm>
            <a:off x="305144" y="2972264"/>
            <a:ext cx="2649095" cy="923330"/>
          </a:xfrm>
          <a:prstGeom prst="rect">
            <a:avLst/>
          </a:prstGeom>
          <a:noFill/>
          <a:ln w="25400">
            <a:noFill/>
          </a:ln>
        </p:spPr>
        <p:txBody>
          <a:bodyPr wrap="none" rtlCol="0">
            <a:spAutoFit/>
          </a:bodyPr>
          <a:lstStyle/>
          <a:p>
            <a:r>
              <a:rPr lang="en-US" dirty="0" smtClean="0">
                <a:solidFill>
                  <a:schemeClr val="tx2">
                    <a:lumMod val="75000"/>
                  </a:schemeClr>
                </a:solidFill>
              </a:rPr>
              <a:t>F (flow) = </a:t>
            </a:r>
            <a:r>
              <a:rPr lang="el-GR" dirty="0" smtClean="0">
                <a:solidFill>
                  <a:schemeClr val="tx2">
                    <a:lumMod val="75000"/>
                  </a:schemeClr>
                </a:solidFill>
              </a:rPr>
              <a:t>ροή</a:t>
            </a:r>
          </a:p>
          <a:p>
            <a:r>
              <a:rPr lang="en-US" dirty="0" smtClean="0">
                <a:solidFill>
                  <a:schemeClr val="tx2">
                    <a:lumMod val="75000"/>
                  </a:schemeClr>
                </a:solidFill>
              </a:rPr>
              <a:t>P (pressure ) = </a:t>
            </a:r>
            <a:r>
              <a:rPr lang="el-GR" dirty="0" smtClean="0">
                <a:solidFill>
                  <a:schemeClr val="tx2">
                    <a:lumMod val="75000"/>
                  </a:schemeClr>
                </a:solidFill>
              </a:rPr>
              <a:t>πίεση</a:t>
            </a:r>
          </a:p>
          <a:p>
            <a:r>
              <a:rPr lang="en-US" dirty="0" smtClean="0">
                <a:solidFill>
                  <a:schemeClr val="tx2">
                    <a:lumMod val="75000"/>
                  </a:schemeClr>
                </a:solidFill>
              </a:rPr>
              <a:t>R (resistance) = </a:t>
            </a:r>
            <a:r>
              <a:rPr lang="el-GR" dirty="0" smtClean="0">
                <a:solidFill>
                  <a:schemeClr val="tx2">
                    <a:lumMod val="75000"/>
                  </a:schemeClr>
                </a:solidFill>
              </a:rPr>
              <a:t>αντίσταση</a:t>
            </a:r>
            <a:endParaRPr lang="en-US" dirty="0" smtClean="0">
              <a:solidFill>
                <a:schemeClr val="tx2">
                  <a:lumMod val="75000"/>
                </a:schemeClr>
              </a:solidFill>
            </a:endParaRPr>
          </a:p>
        </p:txBody>
      </p: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9" name="Picture 18"/>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64427570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9" name="TextBox 8"/>
          <p:cNvSpPr txBox="1"/>
          <p:nvPr/>
        </p:nvSpPr>
        <p:spPr>
          <a:xfrm>
            <a:off x="6787115" y="1147809"/>
            <a:ext cx="2356885" cy="307777"/>
          </a:xfrm>
          <a:prstGeom prst="rect">
            <a:avLst/>
          </a:prstGeom>
          <a:noFill/>
        </p:spPr>
        <p:txBody>
          <a:bodyPr wrap="none" rtlCol="0">
            <a:spAutoFit/>
          </a:bodyPr>
          <a:lstStyle/>
          <a:p>
            <a:r>
              <a:rPr lang="en-US" sz="1400" i="1" dirty="0" smtClean="0"/>
              <a:t>Burton AC. </a:t>
            </a:r>
            <a:r>
              <a:rPr lang="en-US" sz="1400" i="1" dirty="0" err="1" smtClean="0"/>
              <a:t>Physiol</a:t>
            </a:r>
            <a:r>
              <a:rPr lang="en-US" sz="1400" i="1" dirty="0" smtClean="0"/>
              <a:t> Rev., 1954</a:t>
            </a:r>
            <a:endParaRPr lang="en-US" sz="1400" i="1" dirty="0"/>
          </a:p>
        </p:txBody>
      </p:sp>
      <p:sp>
        <p:nvSpPr>
          <p:cNvPr id="14" name="Text Placeholder 2"/>
          <p:cNvSpPr txBox="1">
            <a:spLocks/>
          </p:cNvSpPr>
          <p:nvPr/>
        </p:nvSpPr>
        <p:spPr bwMode="auto">
          <a:xfrm>
            <a:off x="0" y="6195424"/>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0" bIns="635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20000"/>
              </a:spcBef>
            </a:pPr>
            <a:r>
              <a:rPr lang="el-GR" sz="1200" dirty="0" smtClean="0">
                <a:solidFill>
                  <a:schemeClr val="tx2">
                    <a:lumMod val="75000"/>
                  </a:schemeClr>
                </a:solidFill>
                <a:cs typeface="Helvetica" charset="0"/>
              </a:rPr>
              <a:t>Χαρακτηριστικά των αγγείων της συστηματικής κυκλοφορίας</a:t>
            </a:r>
            <a:r>
              <a:rPr lang="en-US" sz="1200" dirty="0" smtClean="0">
                <a:solidFill>
                  <a:schemeClr val="tx2">
                    <a:lumMod val="75000"/>
                  </a:schemeClr>
                </a:solidFill>
                <a:cs typeface="Helvetica" charset="0"/>
              </a:rPr>
              <a:t>. </a:t>
            </a:r>
            <a:r>
              <a:rPr lang="el-GR" sz="1200" dirty="0" smtClean="0">
                <a:solidFill>
                  <a:schemeClr val="tx2">
                    <a:lumMod val="75000"/>
                  </a:schemeClr>
                </a:solidFill>
                <a:cs typeface="Helvetica" charset="0"/>
              </a:rPr>
              <a:t>Οι επιφάνειες διατομής των αγγείων δεν απεικονόζονται σε κλίμακα, λόγω της τεράστιας διακύμανσης του εύρους τους από την αορτή και τις κοίλες φλέβες στα τριχοειδή αγγεία.</a:t>
            </a:r>
            <a:r>
              <a:rPr lang="en-US" sz="1200" dirty="0">
                <a:solidFill>
                  <a:schemeClr val="tx2">
                    <a:lumMod val="75000"/>
                  </a:schemeClr>
                </a:solidFill>
                <a:cs typeface="Helvetica" charset="0"/>
              </a:rPr>
              <a:t>
 </a:t>
            </a:r>
          </a:p>
        </p:txBody>
      </p:sp>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pic>
        <p:nvPicPr>
          <p:cNvPr id="17"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13" y="1638300"/>
            <a:ext cx="8823162" cy="440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41466" y="1034426"/>
            <a:ext cx="8467360" cy="461665"/>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 </a:t>
            </a:r>
            <a:r>
              <a:rPr lang="el-GR" sz="2000" dirty="0" smtClean="0">
                <a:solidFill>
                  <a:schemeClr val="tx2">
                    <a:lumMod val="75000"/>
                  </a:schemeClr>
                </a:solidFill>
              </a:rPr>
              <a:t>δομικά χαρακτηριστικά</a:t>
            </a:r>
          </a:p>
        </p:txBody>
      </p:sp>
      <p:sp>
        <p:nvSpPr>
          <p:cNvPr id="18" name="Rectangle 17"/>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9" name="Straight Connector 18"/>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0" name="Picture 19"/>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1" name="TextBox 20"/>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2" name="TextBox 21"/>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41330437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9" name="TextBox 8"/>
          <p:cNvSpPr txBox="1"/>
          <p:nvPr/>
        </p:nvSpPr>
        <p:spPr>
          <a:xfrm>
            <a:off x="6787115" y="1147809"/>
            <a:ext cx="2356885" cy="307777"/>
          </a:xfrm>
          <a:prstGeom prst="rect">
            <a:avLst/>
          </a:prstGeom>
          <a:noFill/>
        </p:spPr>
        <p:txBody>
          <a:bodyPr wrap="none" rtlCol="0">
            <a:spAutoFit/>
          </a:bodyPr>
          <a:lstStyle/>
          <a:p>
            <a:r>
              <a:rPr lang="en-US" sz="1400" i="1" dirty="0" smtClean="0"/>
              <a:t>Burton AC. </a:t>
            </a:r>
            <a:r>
              <a:rPr lang="en-US" sz="1400" i="1" dirty="0" err="1" smtClean="0"/>
              <a:t>Physiol</a:t>
            </a:r>
            <a:r>
              <a:rPr lang="en-US" sz="1400" i="1" dirty="0" smtClean="0"/>
              <a:t> Rev., 1954</a:t>
            </a:r>
            <a:endParaRPr lang="en-US" sz="1400" i="1" dirty="0"/>
          </a:p>
        </p:txBody>
      </p:sp>
      <p:pic>
        <p:nvPicPr>
          <p:cNvPr id="12"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13" y="1638300"/>
            <a:ext cx="8823162" cy="440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5" name="Rectangle 14"/>
          <p:cNvSpPr/>
          <p:nvPr/>
        </p:nvSpPr>
        <p:spPr>
          <a:xfrm>
            <a:off x="5638800" y="1625601"/>
            <a:ext cx="3531080" cy="4216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953735"/>
              </a:solidFill>
            </a:endParaRPr>
          </a:p>
        </p:txBody>
      </p:sp>
      <p:sp>
        <p:nvSpPr>
          <p:cNvPr id="19" name="Rectangle 18"/>
          <p:cNvSpPr/>
          <p:nvPr/>
        </p:nvSpPr>
        <p:spPr>
          <a:xfrm>
            <a:off x="3793067" y="1455586"/>
            <a:ext cx="5267508" cy="4250947"/>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524000" y="1455586"/>
            <a:ext cx="2252134" cy="42509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9612" y="5903324"/>
            <a:ext cx="9084868" cy="7129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953735"/>
              </a:solidFill>
            </a:endParaRPr>
          </a:p>
        </p:txBody>
      </p:sp>
      <p:sp>
        <p:nvSpPr>
          <p:cNvPr id="18" name="TextBox 17"/>
          <p:cNvSpPr txBox="1"/>
          <p:nvPr/>
        </p:nvSpPr>
        <p:spPr>
          <a:xfrm>
            <a:off x="241466" y="1034426"/>
            <a:ext cx="8467360" cy="461665"/>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 </a:t>
            </a:r>
            <a:r>
              <a:rPr lang="el-GR" sz="2000" dirty="0" smtClean="0">
                <a:solidFill>
                  <a:schemeClr val="tx2">
                    <a:lumMod val="75000"/>
                  </a:schemeClr>
                </a:solidFill>
              </a:rPr>
              <a:t>δομικά χαρακτηριστικά</a:t>
            </a:r>
          </a:p>
        </p:txBody>
      </p:sp>
      <p:sp>
        <p:nvSpPr>
          <p:cNvPr id="22" name="TextBox 21"/>
          <p:cNvSpPr txBox="1"/>
          <p:nvPr/>
        </p:nvSpPr>
        <p:spPr>
          <a:xfrm>
            <a:off x="5930900" y="1860397"/>
            <a:ext cx="3213100" cy="1200329"/>
          </a:xfrm>
          <a:prstGeom prst="rect">
            <a:avLst/>
          </a:prstGeom>
          <a:noFill/>
        </p:spPr>
        <p:txBody>
          <a:bodyPr wrap="square" rtlCol="0">
            <a:spAutoFit/>
          </a:bodyPr>
          <a:lstStyle/>
          <a:p>
            <a:r>
              <a:rPr lang="en-US" dirty="0" smtClean="0">
                <a:solidFill>
                  <a:srgbClr val="17375E"/>
                </a:solidFill>
              </a:rPr>
              <a:t>Resistance arteries </a:t>
            </a:r>
            <a:endParaRPr lang="el-GR" dirty="0" smtClean="0">
              <a:solidFill>
                <a:srgbClr val="17375E"/>
              </a:solidFill>
            </a:endParaRPr>
          </a:p>
          <a:p>
            <a:endParaRPr lang="el-GR" dirty="0" smtClean="0">
              <a:solidFill>
                <a:srgbClr val="17375E"/>
              </a:solidFill>
            </a:endParaRPr>
          </a:p>
          <a:p>
            <a:r>
              <a:rPr lang="en-US" dirty="0" smtClean="0">
                <a:solidFill>
                  <a:srgbClr val="17375E"/>
                </a:solidFill>
              </a:rPr>
              <a:t>A</a:t>
            </a:r>
            <a:r>
              <a:rPr lang="el-GR" dirty="0" smtClean="0">
                <a:solidFill>
                  <a:srgbClr val="17375E"/>
                </a:solidFill>
              </a:rPr>
              <a:t>ρτηρίες</a:t>
            </a:r>
            <a:r>
              <a:rPr lang="en-US" dirty="0" smtClean="0">
                <a:solidFill>
                  <a:srgbClr val="17375E"/>
                </a:solidFill>
              </a:rPr>
              <a:t>  </a:t>
            </a:r>
            <a:r>
              <a:rPr lang="el-GR" dirty="0" smtClean="0">
                <a:solidFill>
                  <a:srgbClr val="17375E"/>
                </a:solidFill>
              </a:rPr>
              <a:t>αντίστασης</a:t>
            </a:r>
          </a:p>
          <a:p>
            <a:endParaRPr lang="el-GR" dirty="0">
              <a:solidFill>
                <a:srgbClr val="17375E"/>
              </a:solidFill>
            </a:endParaRPr>
          </a:p>
        </p:txBody>
      </p:sp>
      <p:sp>
        <p:nvSpPr>
          <p:cNvPr id="21" name="Rectangle 20"/>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23" name="Straight Connector 22"/>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4" name="Picture 23"/>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5" name="TextBox 24"/>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6" name="TextBox 25"/>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88293788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9" name="TextBox 8"/>
          <p:cNvSpPr txBox="1"/>
          <p:nvPr/>
        </p:nvSpPr>
        <p:spPr>
          <a:xfrm>
            <a:off x="6787115" y="1147809"/>
            <a:ext cx="2356885" cy="307777"/>
          </a:xfrm>
          <a:prstGeom prst="rect">
            <a:avLst/>
          </a:prstGeom>
          <a:noFill/>
        </p:spPr>
        <p:txBody>
          <a:bodyPr wrap="none" rtlCol="0">
            <a:spAutoFit/>
          </a:bodyPr>
          <a:lstStyle/>
          <a:p>
            <a:r>
              <a:rPr lang="en-US" sz="1400" i="1" dirty="0" smtClean="0"/>
              <a:t>Burton AC. </a:t>
            </a:r>
            <a:r>
              <a:rPr lang="en-US" sz="1400" i="1" dirty="0" err="1" smtClean="0"/>
              <a:t>Physiol</a:t>
            </a:r>
            <a:r>
              <a:rPr lang="en-US" sz="1400" i="1" dirty="0" smtClean="0"/>
              <a:t> Rev., 1954</a:t>
            </a:r>
            <a:endParaRPr lang="en-US" sz="1400" i="1" dirty="0"/>
          </a:p>
        </p:txBody>
      </p:sp>
      <p:pic>
        <p:nvPicPr>
          <p:cNvPr id="12"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13" y="1638300"/>
            <a:ext cx="8823162" cy="440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5" name="Rectangle 14"/>
          <p:cNvSpPr/>
          <p:nvPr/>
        </p:nvSpPr>
        <p:spPr>
          <a:xfrm>
            <a:off x="5638800" y="1625601"/>
            <a:ext cx="3531080" cy="4216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953735"/>
              </a:solidFill>
            </a:endParaRPr>
          </a:p>
        </p:txBody>
      </p:sp>
      <p:sp>
        <p:nvSpPr>
          <p:cNvPr id="20" name="TextBox 19"/>
          <p:cNvSpPr txBox="1"/>
          <p:nvPr/>
        </p:nvSpPr>
        <p:spPr>
          <a:xfrm>
            <a:off x="5930900" y="1860397"/>
            <a:ext cx="3213100" cy="3416320"/>
          </a:xfrm>
          <a:prstGeom prst="rect">
            <a:avLst/>
          </a:prstGeom>
          <a:noFill/>
        </p:spPr>
        <p:txBody>
          <a:bodyPr wrap="square" rtlCol="0">
            <a:spAutoFit/>
          </a:bodyPr>
          <a:lstStyle/>
          <a:p>
            <a:r>
              <a:rPr lang="en-US" dirty="0" smtClean="0">
                <a:solidFill>
                  <a:srgbClr val="17375E"/>
                </a:solidFill>
              </a:rPr>
              <a:t>Resistance arteries </a:t>
            </a:r>
            <a:endParaRPr lang="el-GR" dirty="0" smtClean="0">
              <a:solidFill>
                <a:srgbClr val="17375E"/>
              </a:solidFill>
            </a:endParaRPr>
          </a:p>
          <a:p>
            <a:endParaRPr lang="el-GR" dirty="0" smtClean="0">
              <a:solidFill>
                <a:srgbClr val="17375E"/>
              </a:solidFill>
            </a:endParaRPr>
          </a:p>
          <a:p>
            <a:r>
              <a:rPr lang="en-US" dirty="0" smtClean="0">
                <a:solidFill>
                  <a:srgbClr val="17375E"/>
                </a:solidFill>
              </a:rPr>
              <a:t>A</a:t>
            </a:r>
            <a:r>
              <a:rPr lang="el-GR" dirty="0" smtClean="0">
                <a:solidFill>
                  <a:srgbClr val="17375E"/>
                </a:solidFill>
              </a:rPr>
              <a:t>ρτηρίες</a:t>
            </a:r>
            <a:r>
              <a:rPr lang="en-US" dirty="0" smtClean="0">
                <a:solidFill>
                  <a:srgbClr val="17375E"/>
                </a:solidFill>
              </a:rPr>
              <a:t>  </a:t>
            </a:r>
            <a:r>
              <a:rPr lang="el-GR" dirty="0" smtClean="0">
                <a:solidFill>
                  <a:srgbClr val="17375E"/>
                </a:solidFill>
              </a:rPr>
              <a:t>αντίστασης</a:t>
            </a:r>
          </a:p>
          <a:p>
            <a:endParaRPr lang="el-GR" dirty="0">
              <a:solidFill>
                <a:srgbClr val="17375E"/>
              </a:solidFill>
            </a:endParaRPr>
          </a:p>
          <a:p>
            <a:r>
              <a:rPr lang="el-GR" dirty="0" smtClean="0">
                <a:solidFill>
                  <a:srgbClr val="17375E"/>
                </a:solidFill>
              </a:rPr>
              <a:t>Ο όρος «αρτηρίες αντίστασης»</a:t>
            </a:r>
          </a:p>
          <a:p>
            <a:r>
              <a:rPr lang="el-GR" dirty="0">
                <a:solidFill>
                  <a:srgbClr val="17375E"/>
                </a:solidFill>
              </a:rPr>
              <a:t>ε</a:t>
            </a:r>
            <a:r>
              <a:rPr lang="el-GR" dirty="0" smtClean="0">
                <a:solidFill>
                  <a:srgbClr val="17375E"/>
                </a:solidFill>
              </a:rPr>
              <a:t>ίναι λειτουργικός. Δηλαδή οι αρτηρίες αυτές δεν ορίζονται με κριτήριο τη διάμετρο τους </a:t>
            </a:r>
          </a:p>
          <a:p>
            <a:r>
              <a:rPr lang="el-GR" dirty="0">
                <a:solidFill>
                  <a:srgbClr val="17375E"/>
                </a:solidFill>
              </a:rPr>
              <a:t>α</a:t>
            </a:r>
            <a:r>
              <a:rPr lang="el-GR" dirty="0" smtClean="0">
                <a:solidFill>
                  <a:srgbClr val="17375E"/>
                </a:solidFill>
              </a:rPr>
              <a:t>λλά την ικανότητα τους να μεταβάλλουν τη διάμετρο τους και με αυτό τον τρόπο </a:t>
            </a:r>
          </a:p>
          <a:p>
            <a:r>
              <a:rPr lang="el-GR" dirty="0" smtClean="0">
                <a:solidFill>
                  <a:srgbClr val="17375E"/>
                </a:solidFill>
              </a:rPr>
              <a:t>να αυξάνουν την αντίσταση.  </a:t>
            </a:r>
            <a:endParaRPr lang="en-US" dirty="0">
              <a:solidFill>
                <a:srgbClr val="17375E"/>
              </a:solidFill>
            </a:endParaRPr>
          </a:p>
        </p:txBody>
      </p:sp>
      <p:sp>
        <p:nvSpPr>
          <p:cNvPr id="19" name="Rectangle 18"/>
          <p:cNvSpPr/>
          <p:nvPr/>
        </p:nvSpPr>
        <p:spPr>
          <a:xfrm>
            <a:off x="3793067" y="1455586"/>
            <a:ext cx="5267508" cy="4250947"/>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524000" y="1455586"/>
            <a:ext cx="2252134" cy="42509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9612" y="5903324"/>
            <a:ext cx="9084868" cy="7129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953735"/>
              </a:solidFill>
            </a:endParaRPr>
          </a:p>
        </p:txBody>
      </p:sp>
      <p:sp>
        <p:nvSpPr>
          <p:cNvPr id="18" name="TextBox 17"/>
          <p:cNvSpPr txBox="1"/>
          <p:nvPr/>
        </p:nvSpPr>
        <p:spPr>
          <a:xfrm>
            <a:off x="241466" y="1034426"/>
            <a:ext cx="8467360" cy="461665"/>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 </a:t>
            </a:r>
            <a:r>
              <a:rPr lang="el-GR" sz="2000" dirty="0" smtClean="0">
                <a:solidFill>
                  <a:schemeClr val="tx2">
                    <a:lumMod val="75000"/>
                  </a:schemeClr>
                </a:solidFill>
              </a:rPr>
              <a:t>δομικά χαρακτηριστικά</a:t>
            </a:r>
          </a:p>
        </p:txBody>
      </p:sp>
      <p:sp>
        <p:nvSpPr>
          <p:cNvPr id="21" name="Rectangle 20"/>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23" name="Straight Connector 22"/>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4" name="Picture 23"/>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5" name="TextBox 24"/>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6" name="TextBox 25"/>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5585221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pic>
        <p:nvPicPr>
          <p:cNvPr id="2" name="Picture 1"/>
          <p:cNvPicPr>
            <a:picLocks noChangeAspect="1"/>
          </p:cNvPicPr>
          <p:nvPr/>
        </p:nvPicPr>
        <p:blipFill>
          <a:blip r:embed="rId2"/>
          <a:stretch>
            <a:fillRect/>
          </a:stretch>
        </p:blipFill>
        <p:spPr>
          <a:xfrm rot="5400000">
            <a:off x="2273300" y="965200"/>
            <a:ext cx="4584700" cy="6223000"/>
          </a:xfrm>
          <a:prstGeom prst="rect">
            <a:avLst/>
          </a:prstGeom>
        </p:spPr>
      </p:pic>
      <p:sp>
        <p:nvSpPr>
          <p:cNvPr id="9" name="TextBox 8"/>
          <p:cNvSpPr txBox="1"/>
          <p:nvPr/>
        </p:nvSpPr>
        <p:spPr>
          <a:xfrm>
            <a:off x="4952085" y="1164742"/>
            <a:ext cx="4309343" cy="307777"/>
          </a:xfrm>
          <a:prstGeom prst="rect">
            <a:avLst/>
          </a:prstGeom>
          <a:noFill/>
        </p:spPr>
        <p:txBody>
          <a:bodyPr wrap="none" rtlCol="0">
            <a:spAutoFit/>
          </a:bodyPr>
          <a:lstStyle/>
          <a:p>
            <a:r>
              <a:rPr lang="en-US" sz="1400" i="1" dirty="0" smtClean="0"/>
              <a:t>Heart MN &amp; Loeffler AG. </a:t>
            </a:r>
            <a:r>
              <a:rPr lang="el-GR" sz="1400" i="1" dirty="0"/>
              <a:t>Παθοφυσιολογία </a:t>
            </a:r>
            <a:r>
              <a:rPr lang="el-GR" sz="1400" i="1" dirty="0" smtClean="0"/>
              <a:t>Νόσων</a:t>
            </a:r>
            <a:r>
              <a:rPr lang="en-US" sz="1400" i="1" dirty="0" smtClean="0"/>
              <a:t>, </a:t>
            </a:r>
            <a:r>
              <a:rPr lang="el-GR" sz="1400" i="1" dirty="0" smtClean="0"/>
              <a:t>2014</a:t>
            </a:r>
            <a:endParaRPr lang="en-US" sz="1400" i="1" dirty="0"/>
          </a:p>
        </p:txBody>
      </p:sp>
      <p:sp>
        <p:nvSpPr>
          <p:cNvPr id="12" name="TextBox 11"/>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Rectangle 1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7" name="Picture 16"/>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7139753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pic>
        <p:nvPicPr>
          <p:cNvPr id="9"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184" y="1353416"/>
            <a:ext cx="5693421" cy="477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txBox="1">
            <a:spLocks/>
          </p:cNvSpPr>
          <p:nvPr/>
        </p:nvSpPr>
        <p:spPr bwMode="auto">
          <a:xfrm>
            <a:off x="-67732" y="6269553"/>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0" bIns="635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20000"/>
              </a:spcBef>
            </a:pPr>
            <a:r>
              <a:rPr lang="el-GR" sz="1200" dirty="0" smtClean="0">
                <a:cs typeface="Helvetica" charset="0"/>
              </a:rPr>
              <a:t>Διάγραμμα των μεταβολών της πίεσης και ταχύτητας του αίματος κατά μήκος της συστηματικής κυκλοφορίας (</a:t>
            </a:r>
            <a:r>
              <a:rPr lang="en-US" sz="1200" dirty="0" smtClean="0">
                <a:cs typeface="Helvetica" charset="0"/>
              </a:rPr>
              <a:t>TA</a:t>
            </a:r>
            <a:r>
              <a:rPr lang="el-GR" sz="1200" dirty="0" smtClean="0">
                <a:cs typeface="Helvetica" charset="0"/>
              </a:rPr>
              <a:t>:</a:t>
            </a:r>
            <a:r>
              <a:rPr lang="en-US" sz="1200" dirty="0" smtClean="0">
                <a:cs typeface="Helvetica" charset="0"/>
              </a:rPr>
              <a:t> </a:t>
            </a:r>
            <a:r>
              <a:rPr lang="en-US" sz="1200" dirty="0">
                <a:cs typeface="Helvetica" charset="0"/>
              </a:rPr>
              <a:t>total cross-sectional area </a:t>
            </a:r>
            <a:r>
              <a:rPr lang="el-GR" sz="1200" dirty="0" smtClean="0">
                <a:cs typeface="Helvetica" charset="0"/>
              </a:rPr>
              <a:t>=</a:t>
            </a:r>
            <a:r>
              <a:rPr lang="en-US" sz="1200" dirty="0" smtClean="0">
                <a:cs typeface="Helvetica" charset="0"/>
              </a:rPr>
              <a:t> </a:t>
            </a:r>
            <a:r>
              <a:rPr lang="el-GR" sz="1200" dirty="0" smtClean="0">
                <a:cs typeface="Helvetica" charset="0"/>
              </a:rPr>
              <a:t>ΣΕΔ: συνολική επιφάνεια διατομής των αγγείων, από 4,</a:t>
            </a:r>
            <a:r>
              <a:rPr lang="en-US" sz="1200" dirty="0" smtClean="0">
                <a:cs typeface="Helvetica" charset="0"/>
              </a:rPr>
              <a:t>5 </a:t>
            </a:r>
            <a:r>
              <a:rPr lang="en-US" sz="1200" dirty="0">
                <a:cs typeface="Helvetica" charset="0"/>
              </a:rPr>
              <a:t>cm</a:t>
            </a:r>
            <a:r>
              <a:rPr lang="en-US" sz="1200" baseline="30000" dirty="0">
                <a:cs typeface="Helvetica" charset="0"/>
              </a:rPr>
              <a:t>2</a:t>
            </a:r>
            <a:r>
              <a:rPr lang="en-US" sz="1200" dirty="0">
                <a:cs typeface="Helvetica" charset="0"/>
              </a:rPr>
              <a:t> </a:t>
            </a:r>
            <a:r>
              <a:rPr lang="en-US" sz="1200" dirty="0" smtClean="0">
                <a:cs typeface="Helvetica" charset="0"/>
              </a:rPr>
              <a:t>i</a:t>
            </a:r>
            <a:r>
              <a:rPr lang="el-GR" sz="1200" dirty="0" smtClean="0">
                <a:cs typeface="Helvetica" charset="0"/>
              </a:rPr>
              <a:t>στην αορτή έως </a:t>
            </a:r>
            <a:r>
              <a:rPr lang="en-US" sz="1200" dirty="0" smtClean="0">
                <a:cs typeface="Helvetica" charset="0"/>
              </a:rPr>
              <a:t>4500 </a:t>
            </a:r>
            <a:r>
              <a:rPr lang="en-US" sz="1200" dirty="0">
                <a:cs typeface="Helvetica" charset="0"/>
              </a:rPr>
              <a:t>cm</a:t>
            </a:r>
            <a:r>
              <a:rPr lang="en-US" sz="1200" baseline="30000" dirty="0">
                <a:cs typeface="Helvetica" charset="0"/>
              </a:rPr>
              <a:t>2</a:t>
            </a:r>
            <a:r>
              <a:rPr lang="en-US" sz="1200" dirty="0">
                <a:cs typeface="Helvetica" charset="0"/>
              </a:rPr>
              <a:t> </a:t>
            </a:r>
            <a:r>
              <a:rPr lang="el-GR" sz="1200" dirty="0" smtClean="0">
                <a:cs typeface="Helvetica" charset="0"/>
              </a:rPr>
              <a:t>στα τριχοειδή, </a:t>
            </a:r>
            <a:r>
              <a:rPr lang="en-US" sz="1200" dirty="0" smtClean="0">
                <a:cs typeface="Helvetica" charset="0"/>
              </a:rPr>
              <a:t>RR</a:t>
            </a:r>
            <a:r>
              <a:rPr lang="el-GR" sz="1200" dirty="0" smtClean="0">
                <a:cs typeface="Helvetica" charset="0"/>
              </a:rPr>
              <a:t>:</a:t>
            </a:r>
            <a:r>
              <a:rPr lang="en-US" sz="1200" dirty="0" smtClean="0">
                <a:cs typeface="Helvetica" charset="0"/>
              </a:rPr>
              <a:t> </a:t>
            </a:r>
            <a:r>
              <a:rPr lang="en-US" sz="1200" dirty="0">
                <a:cs typeface="Helvetica" charset="0"/>
              </a:rPr>
              <a:t>relative </a:t>
            </a:r>
            <a:r>
              <a:rPr lang="en-US" sz="1200" dirty="0" smtClean="0">
                <a:cs typeface="Helvetica" charset="0"/>
              </a:rPr>
              <a:t>resistance</a:t>
            </a:r>
            <a:r>
              <a:rPr lang="el-GR" sz="1200" dirty="0" smtClean="0">
                <a:cs typeface="Helvetica" charset="0"/>
              </a:rPr>
              <a:t> = ΣΑ: σχετική αντίσταση</a:t>
            </a:r>
            <a:r>
              <a:rPr lang="en-US" sz="1200" dirty="0" smtClean="0">
                <a:cs typeface="Helvetica" charset="0"/>
              </a:rPr>
              <a:t>)</a:t>
            </a:r>
            <a:endParaRPr lang="en-US" sz="1200" dirty="0">
              <a:cs typeface="Helvetica" charset="0"/>
            </a:endParaRPr>
          </a:p>
        </p:txBody>
      </p:sp>
      <p:sp>
        <p:nvSpPr>
          <p:cNvPr id="12" name="TextBox 11"/>
          <p:cNvSpPr txBox="1"/>
          <p:nvPr/>
        </p:nvSpPr>
        <p:spPr>
          <a:xfrm>
            <a:off x="5380192" y="1130304"/>
            <a:ext cx="3763808" cy="307777"/>
          </a:xfrm>
          <a:prstGeom prst="rect">
            <a:avLst/>
          </a:prstGeom>
          <a:noFill/>
        </p:spPr>
        <p:txBody>
          <a:bodyPr wrap="none" rtlCol="0">
            <a:spAutoFit/>
          </a:bodyPr>
          <a:lstStyle/>
          <a:p>
            <a:r>
              <a:rPr lang="en-US" sz="1400" i="1" dirty="0" smtClean="0"/>
              <a:t>Ganong WF. Review of Medical Physiology, 1997</a:t>
            </a:r>
            <a:endParaRPr lang="en-US" sz="1400" i="1" dirty="0"/>
          </a:p>
        </p:txBody>
      </p:sp>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2" name="TextBox 1"/>
          <p:cNvSpPr txBox="1"/>
          <p:nvPr/>
        </p:nvSpPr>
        <p:spPr>
          <a:xfrm>
            <a:off x="1680648" y="4305300"/>
            <a:ext cx="541209" cy="1015663"/>
          </a:xfrm>
          <a:prstGeom prst="rect">
            <a:avLst/>
          </a:prstGeom>
          <a:noFill/>
          <a:ln w="25400">
            <a:noFill/>
          </a:ln>
        </p:spPr>
        <p:txBody>
          <a:bodyPr wrap="none" rtlCol="0">
            <a:spAutoFit/>
          </a:bodyPr>
          <a:lstStyle/>
          <a:p>
            <a:pPr algn="ctr"/>
            <a:r>
              <a:rPr lang="el-GR" sz="6000" dirty="0" smtClean="0">
                <a:solidFill>
                  <a:srgbClr val="800000"/>
                </a:solidFill>
              </a:rPr>
              <a:t>?</a:t>
            </a:r>
            <a:endParaRPr lang="en-US" sz="6000" dirty="0" smtClean="0">
              <a:solidFill>
                <a:srgbClr val="800000"/>
              </a:solidFill>
            </a:endParaRPr>
          </a:p>
        </p:txBody>
      </p:sp>
      <p:sp>
        <p:nvSpPr>
          <p:cNvPr id="14" name="TextBox 13"/>
          <p:cNvSpPr txBox="1"/>
          <p:nvPr/>
        </p:nvSpPr>
        <p:spPr>
          <a:xfrm>
            <a:off x="1722181" y="1714500"/>
            <a:ext cx="541209" cy="1015663"/>
          </a:xfrm>
          <a:prstGeom prst="rect">
            <a:avLst/>
          </a:prstGeom>
          <a:noFill/>
          <a:ln w="25400">
            <a:noFill/>
          </a:ln>
        </p:spPr>
        <p:txBody>
          <a:bodyPr wrap="none" rtlCol="0">
            <a:spAutoFit/>
          </a:bodyPr>
          <a:lstStyle/>
          <a:p>
            <a:pPr algn="ctr"/>
            <a:r>
              <a:rPr lang="el-GR" sz="6000" dirty="0" smtClean="0">
                <a:solidFill>
                  <a:srgbClr val="800000"/>
                </a:solidFill>
              </a:rPr>
              <a:t>?</a:t>
            </a:r>
            <a:endParaRPr lang="en-US" sz="6000" dirty="0" smtClean="0">
              <a:solidFill>
                <a:srgbClr val="800000"/>
              </a:solidFill>
            </a:endParaRPr>
          </a:p>
        </p:txBody>
      </p: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9" name="Picture 18"/>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6783550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4" name="TextBox 13"/>
          <p:cNvSpPr txBox="1"/>
          <p:nvPr/>
        </p:nvSpPr>
        <p:spPr>
          <a:xfrm>
            <a:off x="241465" y="1356153"/>
            <a:ext cx="8819109" cy="1754327"/>
          </a:xfrm>
          <a:prstGeom prst="rect">
            <a:avLst/>
          </a:prstGeom>
          <a:noFill/>
        </p:spPr>
        <p:txBody>
          <a:bodyPr wrap="square" rtlCol="0">
            <a:spAutoFit/>
          </a:bodyPr>
          <a:lstStyle/>
          <a:p>
            <a:r>
              <a:rPr lang="el-GR" sz="2400" dirty="0" smtClean="0">
                <a:solidFill>
                  <a:schemeClr val="tx2">
                    <a:lumMod val="75000"/>
                  </a:schemeClr>
                </a:solidFill>
              </a:rPr>
              <a:t>Φυσιολογική λειτουργία αγγειακού συστήματος </a:t>
            </a:r>
            <a:endParaRPr lang="el-GR" sz="1200" dirty="0" smtClean="0">
              <a:solidFill>
                <a:schemeClr val="tx2">
                  <a:lumMod val="75000"/>
                </a:schemeClr>
              </a:solidFill>
            </a:endParaRPr>
          </a:p>
          <a:p>
            <a:endParaRPr lang="el-GR" dirty="0" smtClean="0">
              <a:solidFill>
                <a:schemeClr val="tx2">
                  <a:lumMod val="75000"/>
                </a:schemeClr>
              </a:solidFill>
            </a:endParaRPr>
          </a:p>
          <a:p>
            <a:r>
              <a:rPr lang="el-GR" sz="2200" b="1" dirty="0" smtClean="0">
                <a:solidFill>
                  <a:schemeClr val="tx2">
                    <a:lumMod val="75000"/>
                  </a:schemeClr>
                </a:solidFill>
              </a:rPr>
              <a:t>Πρόβλημα 2</a:t>
            </a:r>
            <a:r>
              <a:rPr lang="el-GR" sz="2200" b="1" baseline="30000" dirty="0" smtClean="0">
                <a:solidFill>
                  <a:schemeClr val="tx2">
                    <a:lumMod val="75000"/>
                  </a:schemeClr>
                </a:solidFill>
              </a:rPr>
              <a:t>ο</a:t>
            </a:r>
            <a:r>
              <a:rPr lang="el-GR" sz="2200" b="1" dirty="0" smtClean="0">
                <a:solidFill>
                  <a:schemeClr val="tx2">
                    <a:lumMod val="75000"/>
                  </a:schemeClr>
                </a:solidFill>
              </a:rPr>
              <a:t> </a:t>
            </a:r>
            <a:endParaRPr lang="el-GR" sz="2200" b="1" dirty="0">
              <a:solidFill>
                <a:schemeClr val="tx2">
                  <a:lumMod val="75000"/>
                </a:schemeClr>
              </a:solidFill>
            </a:endParaRPr>
          </a:p>
          <a:p>
            <a:r>
              <a:rPr lang="el-GR" sz="2000" dirty="0" smtClean="0">
                <a:solidFill>
                  <a:schemeClr val="tx2">
                    <a:lumMod val="75000"/>
                  </a:schemeClr>
                </a:solidFill>
              </a:rPr>
              <a:t>Η καρδιά λειτουργεί ως αντλία που δημιουργεί ΑΣΥΝΕΧΗ (διακοπτόμενη) και  </a:t>
            </a:r>
          </a:p>
          <a:p>
            <a:r>
              <a:rPr lang="el-GR" sz="2000" dirty="0" smtClean="0">
                <a:solidFill>
                  <a:schemeClr val="tx2">
                    <a:lumMod val="75000"/>
                  </a:schemeClr>
                </a:solidFill>
              </a:rPr>
              <a:t>παλμική ροή</a:t>
            </a:r>
          </a:p>
        </p:txBody>
      </p:sp>
      <p:sp>
        <p:nvSpPr>
          <p:cNvPr id="12" name="TextBox 11"/>
          <p:cNvSpPr txBox="1"/>
          <p:nvPr/>
        </p:nvSpPr>
        <p:spPr>
          <a:xfrm>
            <a:off x="241466" y="4522678"/>
            <a:ext cx="8819109" cy="1692771"/>
          </a:xfrm>
          <a:prstGeom prst="rect">
            <a:avLst/>
          </a:prstGeom>
          <a:noFill/>
        </p:spPr>
        <p:txBody>
          <a:bodyPr wrap="square" rtlCol="0">
            <a:spAutoFit/>
          </a:bodyPr>
          <a:lstStyle/>
          <a:p>
            <a:r>
              <a:rPr lang="el-GR" sz="2200" b="1" dirty="0" smtClean="0">
                <a:solidFill>
                  <a:schemeClr val="tx2">
                    <a:lumMod val="75000"/>
                  </a:schemeClr>
                </a:solidFill>
              </a:rPr>
              <a:t>«Λύση» </a:t>
            </a:r>
            <a:endParaRPr lang="el-GR" sz="2200" b="1" dirty="0">
              <a:solidFill>
                <a:schemeClr val="tx2">
                  <a:lumMod val="75000"/>
                </a:schemeClr>
              </a:solidFill>
            </a:endParaRPr>
          </a:p>
          <a:p>
            <a:r>
              <a:rPr lang="en-US" sz="2000" dirty="0" smtClean="0">
                <a:solidFill>
                  <a:schemeClr val="tx2">
                    <a:lumMod val="75000"/>
                  </a:schemeClr>
                </a:solidFill>
              </a:rPr>
              <a:t>To </a:t>
            </a:r>
            <a:r>
              <a:rPr lang="el-GR" sz="2000" dirty="0" smtClean="0">
                <a:solidFill>
                  <a:schemeClr val="tx2">
                    <a:lumMod val="75000"/>
                  </a:schemeClr>
                </a:solidFill>
              </a:rPr>
              <a:t>φαινόμενο </a:t>
            </a:r>
            <a:r>
              <a:rPr lang="en-US" sz="2000" dirty="0" smtClean="0">
                <a:solidFill>
                  <a:schemeClr val="tx2">
                    <a:lumMod val="75000"/>
                  </a:schemeClr>
                </a:solidFill>
              </a:rPr>
              <a:t>Windkessel (</a:t>
            </a:r>
            <a:r>
              <a:rPr lang="el-GR" sz="2000" dirty="0" smtClean="0">
                <a:solidFill>
                  <a:schemeClr val="tx2">
                    <a:lumMod val="75000"/>
                  </a:schemeClr>
                </a:solidFill>
              </a:rPr>
              <a:t>ελαστικές ιδιότητες των μεγάλων αρτηριών)</a:t>
            </a:r>
            <a:endParaRPr lang="en-US" sz="2000" dirty="0" smtClean="0">
              <a:solidFill>
                <a:schemeClr val="tx2">
                  <a:lumMod val="75000"/>
                </a:schemeClr>
              </a:solidFill>
            </a:endParaRPr>
          </a:p>
          <a:p>
            <a:pPr marL="342900" indent="-342900">
              <a:buFont typeface="Courier New"/>
              <a:buChar char="o"/>
            </a:pPr>
            <a:r>
              <a:rPr lang="el-GR" sz="2000" dirty="0" smtClean="0">
                <a:solidFill>
                  <a:schemeClr val="tx2">
                    <a:lumMod val="75000"/>
                  </a:schemeClr>
                </a:solidFill>
              </a:rPr>
              <a:t>Μετατροπή της ασυνεχούς ροής σε συνεχή</a:t>
            </a:r>
          </a:p>
          <a:p>
            <a:pPr marL="342900" indent="-342900">
              <a:buFont typeface="Courier New"/>
              <a:buChar char="o"/>
            </a:pPr>
            <a:r>
              <a:rPr lang="el-GR" sz="2000" dirty="0" smtClean="0">
                <a:solidFill>
                  <a:schemeClr val="tx2">
                    <a:lumMod val="75000"/>
                  </a:schemeClr>
                </a:solidFill>
              </a:rPr>
              <a:t>Μείωση της παλμικότητας της ροής</a:t>
            </a:r>
          </a:p>
          <a:p>
            <a:endParaRPr lang="el-GR" sz="2200" dirty="0" smtClean="0">
              <a:solidFill>
                <a:schemeClr val="tx2">
                  <a:lumMod val="75000"/>
                </a:schemeClr>
              </a:solidFill>
            </a:endParaRPr>
          </a:p>
        </p:txBody>
      </p:sp>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7" name="Rectangle 1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9" name="Picture 18"/>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3315204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9" name="TextBox 8"/>
          <p:cNvSpPr txBox="1"/>
          <p:nvPr/>
        </p:nvSpPr>
        <p:spPr>
          <a:xfrm>
            <a:off x="6787115" y="1147809"/>
            <a:ext cx="2356885" cy="307777"/>
          </a:xfrm>
          <a:prstGeom prst="rect">
            <a:avLst/>
          </a:prstGeom>
          <a:noFill/>
        </p:spPr>
        <p:txBody>
          <a:bodyPr wrap="none" rtlCol="0">
            <a:spAutoFit/>
          </a:bodyPr>
          <a:lstStyle/>
          <a:p>
            <a:r>
              <a:rPr lang="en-US" sz="1400" i="1" dirty="0" smtClean="0"/>
              <a:t>Burton AC. </a:t>
            </a:r>
            <a:r>
              <a:rPr lang="en-US" sz="1400" i="1" dirty="0" err="1" smtClean="0"/>
              <a:t>Physiol</a:t>
            </a:r>
            <a:r>
              <a:rPr lang="en-US" sz="1400" i="1" dirty="0" smtClean="0"/>
              <a:t> Rev., 1954</a:t>
            </a:r>
            <a:endParaRPr lang="en-US" sz="1400" i="1" dirty="0"/>
          </a:p>
        </p:txBody>
      </p:sp>
      <p:sp>
        <p:nvSpPr>
          <p:cNvPr id="14" name="Text Placeholder 2"/>
          <p:cNvSpPr txBox="1">
            <a:spLocks/>
          </p:cNvSpPr>
          <p:nvPr/>
        </p:nvSpPr>
        <p:spPr bwMode="auto">
          <a:xfrm>
            <a:off x="0" y="6195424"/>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0" bIns="635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20000"/>
              </a:spcBef>
            </a:pPr>
            <a:r>
              <a:rPr lang="el-GR" sz="1200" dirty="0" smtClean="0">
                <a:solidFill>
                  <a:schemeClr val="tx2">
                    <a:lumMod val="75000"/>
                  </a:schemeClr>
                </a:solidFill>
                <a:cs typeface="Helvetica" charset="0"/>
              </a:rPr>
              <a:t>Χαρακτηριστικά των αγγείων της συστηματικής κυκλοφορίας</a:t>
            </a:r>
            <a:r>
              <a:rPr lang="en-US" sz="1200" dirty="0" smtClean="0">
                <a:solidFill>
                  <a:schemeClr val="tx2">
                    <a:lumMod val="75000"/>
                  </a:schemeClr>
                </a:solidFill>
                <a:cs typeface="Helvetica" charset="0"/>
              </a:rPr>
              <a:t>. </a:t>
            </a:r>
            <a:r>
              <a:rPr lang="el-GR" sz="1200" dirty="0" smtClean="0">
                <a:solidFill>
                  <a:schemeClr val="tx2">
                    <a:lumMod val="75000"/>
                  </a:schemeClr>
                </a:solidFill>
                <a:cs typeface="Helvetica" charset="0"/>
              </a:rPr>
              <a:t>Οι επιφάνειες διατομής των αγγείων δεν απεικονόζονται σε κλίμακα, λόγω της τεράστιας διακύμανσης του εύρους τους από την αορτή και τις κοίλες φλέβες στα τριχοειδή αγγεία.</a:t>
            </a:r>
            <a:r>
              <a:rPr lang="en-US" sz="1200" dirty="0">
                <a:solidFill>
                  <a:schemeClr val="tx2">
                    <a:lumMod val="75000"/>
                  </a:schemeClr>
                </a:solidFill>
                <a:cs typeface="Helvetica" charset="0"/>
              </a:rPr>
              <a:t>
 </a:t>
            </a:r>
          </a:p>
        </p:txBody>
      </p:sp>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pic>
        <p:nvPicPr>
          <p:cNvPr id="17"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13" y="1638300"/>
            <a:ext cx="8823162" cy="440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41466" y="1034426"/>
            <a:ext cx="8467360" cy="461665"/>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 </a:t>
            </a:r>
            <a:r>
              <a:rPr lang="el-GR" sz="2000" dirty="0" smtClean="0">
                <a:solidFill>
                  <a:schemeClr val="tx2">
                    <a:lumMod val="75000"/>
                  </a:schemeClr>
                </a:solidFill>
              </a:rPr>
              <a:t>δομικά χαρακτηριστικά</a:t>
            </a:r>
          </a:p>
        </p:txBody>
      </p:sp>
      <p:sp>
        <p:nvSpPr>
          <p:cNvPr id="18" name="Rectangle 17"/>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9" name="Straight Connector 18"/>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0" name="Picture 19"/>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1" name="TextBox 20"/>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2" name="TextBox 21"/>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41330437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9" name="TextBox 8"/>
          <p:cNvSpPr txBox="1"/>
          <p:nvPr/>
        </p:nvSpPr>
        <p:spPr>
          <a:xfrm>
            <a:off x="6787115" y="1147809"/>
            <a:ext cx="2356885" cy="307777"/>
          </a:xfrm>
          <a:prstGeom prst="rect">
            <a:avLst/>
          </a:prstGeom>
          <a:noFill/>
        </p:spPr>
        <p:txBody>
          <a:bodyPr wrap="none" rtlCol="0">
            <a:spAutoFit/>
          </a:bodyPr>
          <a:lstStyle/>
          <a:p>
            <a:r>
              <a:rPr lang="en-US" sz="1400" i="1" dirty="0" smtClean="0"/>
              <a:t>Burton AC. </a:t>
            </a:r>
            <a:r>
              <a:rPr lang="en-US" sz="1400" i="1" dirty="0" err="1" smtClean="0"/>
              <a:t>Physiol</a:t>
            </a:r>
            <a:r>
              <a:rPr lang="en-US" sz="1400" i="1" dirty="0" smtClean="0"/>
              <a:t> Rev., 1954</a:t>
            </a:r>
            <a:endParaRPr lang="en-US" sz="1400" i="1" dirty="0"/>
          </a:p>
        </p:txBody>
      </p:sp>
      <p:pic>
        <p:nvPicPr>
          <p:cNvPr id="12"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13" y="1638300"/>
            <a:ext cx="8823162" cy="440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5" name="Rectangle 14"/>
          <p:cNvSpPr/>
          <p:nvPr/>
        </p:nvSpPr>
        <p:spPr>
          <a:xfrm>
            <a:off x="2705100" y="1540936"/>
            <a:ext cx="6464780" cy="39285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953735"/>
              </a:solidFill>
            </a:endParaRPr>
          </a:p>
        </p:txBody>
      </p:sp>
      <p:sp>
        <p:nvSpPr>
          <p:cNvPr id="19" name="TextBox 18"/>
          <p:cNvSpPr txBox="1"/>
          <p:nvPr/>
        </p:nvSpPr>
        <p:spPr>
          <a:xfrm>
            <a:off x="2864779" y="1860397"/>
            <a:ext cx="6279221" cy="1754327"/>
          </a:xfrm>
          <a:prstGeom prst="rect">
            <a:avLst/>
          </a:prstGeom>
          <a:noFill/>
        </p:spPr>
        <p:txBody>
          <a:bodyPr wrap="square" rtlCol="0">
            <a:spAutoFit/>
          </a:bodyPr>
          <a:lstStyle/>
          <a:p>
            <a:r>
              <a:rPr lang="en-US" dirty="0" smtClean="0">
                <a:solidFill>
                  <a:srgbClr val="17375E"/>
                </a:solidFill>
              </a:rPr>
              <a:t>Capacitance vessels: </a:t>
            </a:r>
            <a:r>
              <a:rPr lang="el-GR" dirty="0">
                <a:solidFill>
                  <a:srgbClr val="17375E"/>
                </a:solidFill>
              </a:rPr>
              <a:t> </a:t>
            </a:r>
            <a:r>
              <a:rPr lang="en-US" dirty="0" smtClean="0">
                <a:solidFill>
                  <a:srgbClr val="17375E"/>
                </a:solidFill>
              </a:rPr>
              <a:t>aorta</a:t>
            </a:r>
            <a:r>
              <a:rPr lang="el-GR" dirty="0" smtClean="0">
                <a:solidFill>
                  <a:srgbClr val="17375E"/>
                </a:solidFill>
              </a:rPr>
              <a:t> &amp; </a:t>
            </a:r>
            <a:r>
              <a:rPr lang="en-US" dirty="0" smtClean="0">
                <a:solidFill>
                  <a:srgbClr val="17375E"/>
                </a:solidFill>
              </a:rPr>
              <a:t>major branches of aorta (e.g. subclavian arteries)</a:t>
            </a:r>
          </a:p>
          <a:p>
            <a:endParaRPr lang="el-GR" dirty="0" smtClean="0">
              <a:solidFill>
                <a:srgbClr val="17375E"/>
              </a:solidFill>
            </a:endParaRPr>
          </a:p>
          <a:p>
            <a:r>
              <a:rPr lang="el-GR" dirty="0">
                <a:solidFill>
                  <a:srgbClr val="17375E"/>
                </a:solidFill>
              </a:rPr>
              <a:t>Ε</a:t>
            </a:r>
            <a:r>
              <a:rPr lang="el-GR" dirty="0" smtClean="0">
                <a:solidFill>
                  <a:srgbClr val="17375E"/>
                </a:solidFill>
              </a:rPr>
              <a:t>λαστικές αρτηρίες</a:t>
            </a:r>
            <a:r>
              <a:rPr lang="en-US" dirty="0" smtClean="0">
                <a:solidFill>
                  <a:srgbClr val="17375E"/>
                </a:solidFill>
              </a:rPr>
              <a:t>: </a:t>
            </a:r>
            <a:r>
              <a:rPr lang="el-GR" dirty="0" smtClean="0">
                <a:solidFill>
                  <a:srgbClr val="17375E"/>
                </a:solidFill>
              </a:rPr>
              <a:t>αορτή &amp; οι μεγάλοι κλάδοι της</a:t>
            </a:r>
            <a:r>
              <a:rPr lang="en-US" dirty="0" smtClean="0">
                <a:solidFill>
                  <a:srgbClr val="17375E"/>
                </a:solidFill>
              </a:rPr>
              <a:t> (</a:t>
            </a:r>
            <a:r>
              <a:rPr lang="el-GR" dirty="0" smtClean="0">
                <a:solidFill>
                  <a:srgbClr val="17375E"/>
                </a:solidFill>
              </a:rPr>
              <a:t>π.χ. </a:t>
            </a:r>
            <a:r>
              <a:rPr lang="el-GR" dirty="0">
                <a:solidFill>
                  <a:srgbClr val="17375E"/>
                </a:solidFill>
              </a:rPr>
              <a:t>υ</a:t>
            </a:r>
            <a:r>
              <a:rPr lang="el-GR" dirty="0" smtClean="0">
                <a:solidFill>
                  <a:srgbClr val="17375E"/>
                </a:solidFill>
              </a:rPr>
              <a:t>ποκλείδιος αρτηρία)</a:t>
            </a:r>
            <a:endParaRPr lang="en-US" dirty="0" smtClean="0">
              <a:solidFill>
                <a:srgbClr val="17375E"/>
              </a:solidFill>
            </a:endParaRPr>
          </a:p>
          <a:p>
            <a:endParaRPr lang="en-US" dirty="0">
              <a:solidFill>
                <a:srgbClr val="17375E"/>
              </a:solidFill>
            </a:endParaRPr>
          </a:p>
        </p:txBody>
      </p:sp>
      <p:sp>
        <p:nvSpPr>
          <p:cNvPr id="14" name="Rectangle 13"/>
          <p:cNvSpPr/>
          <p:nvPr/>
        </p:nvSpPr>
        <p:spPr>
          <a:xfrm>
            <a:off x="59612" y="5903324"/>
            <a:ext cx="9084868" cy="7129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953735"/>
              </a:solidFill>
            </a:endParaRPr>
          </a:p>
        </p:txBody>
      </p:sp>
      <p:sp>
        <p:nvSpPr>
          <p:cNvPr id="18" name="TextBox 17"/>
          <p:cNvSpPr txBox="1"/>
          <p:nvPr/>
        </p:nvSpPr>
        <p:spPr>
          <a:xfrm>
            <a:off x="241466" y="1034426"/>
            <a:ext cx="8467360" cy="461665"/>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 </a:t>
            </a:r>
            <a:r>
              <a:rPr lang="el-GR" sz="2000" dirty="0" smtClean="0">
                <a:solidFill>
                  <a:schemeClr val="tx2">
                    <a:lumMod val="75000"/>
                  </a:schemeClr>
                </a:solidFill>
              </a:rPr>
              <a:t>δομικά χαρακτηριστικά</a:t>
            </a:r>
          </a:p>
        </p:txBody>
      </p:sp>
      <p:sp>
        <p:nvSpPr>
          <p:cNvPr id="20" name="Rectangle 19"/>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21" name="Straight Connector 20"/>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2" name="Picture 21"/>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3" name="TextBox 22"/>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4" name="TextBox 23"/>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50696673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p:cNvPicPr>
            <a:picLocks noChangeAspect="1" noChangeArrowheads="1"/>
          </p:cNvPicPr>
          <p:nvPr/>
        </p:nvPicPr>
        <p:blipFill>
          <a:blip r:embed="rId3" cstate="print"/>
          <a:srcRect/>
          <a:stretch>
            <a:fillRect/>
          </a:stretch>
        </p:blipFill>
        <p:spPr>
          <a:xfrm>
            <a:off x="615677" y="2733741"/>
            <a:ext cx="5324475" cy="3524250"/>
          </a:xfrm>
          <a:prstGeom prst="rect">
            <a:avLst/>
          </a:prstGeom>
          <a:noFill/>
          <a:ln/>
        </p:spPr>
      </p:pic>
      <p:sp>
        <p:nvSpPr>
          <p:cNvPr id="21" name="Rectangle 12"/>
          <p:cNvSpPr>
            <a:spLocks noChangeArrowheads="1"/>
          </p:cNvSpPr>
          <p:nvPr/>
        </p:nvSpPr>
        <p:spPr bwMode="auto">
          <a:xfrm>
            <a:off x="7480019" y="1139153"/>
            <a:ext cx="1682309" cy="307777"/>
          </a:xfrm>
          <a:prstGeom prst="rect">
            <a:avLst/>
          </a:prstGeom>
          <a:noFill/>
          <a:ln w="9525">
            <a:noFill/>
            <a:miter lim="800000"/>
            <a:headEnd/>
            <a:tailEnd/>
          </a:ln>
          <a:effectLst/>
        </p:spPr>
        <p:txBody>
          <a:bodyPr wrap="none">
            <a:spAutoFit/>
          </a:bodyPr>
          <a:lstStyle/>
          <a:p>
            <a:r>
              <a:rPr lang="en-US" sz="1400" i="1" dirty="0"/>
              <a:t>London G. AJH 2005</a:t>
            </a:r>
            <a:endParaRPr lang="el-GR" sz="1400" i="1" dirty="0"/>
          </a:p>
        </p:txBody>
      </p:sp>
      <p:sp>
        <p:nvSpPr>
          <p:cNvPr id="23" name="Text Box 9"/>
          <p:cNvSpPr txBox="1">
            <a:spLocks noChangeArrowheads="1"/>
          </p:cNvSpPr>
          <p:nvPr/>
        </p:nvSpPr>
        <p:spPr bwMode="auto">
          <a:xfrm>
            <a:off x="5464270" y="3513192"/>
            <a:ext cx="3392092" cy="707886"/>
          </a:xfrm>
          <a:prstGeom prst="rect">
            <a:avLst/>
          </a:prstGeom>
          <a:noFill/>
          <a:ln w="9525">
            <a:noFill/>
            <a:miter lim="800000"/>
            <a:headEnd/>
            <a:tailEnd/>
          </a:ln>
          <a:effectLst/>
        </p:spPr>
        <p:txBody>
          <a:bodyPr wrap="square">
            <a:spAutoFit/>
          </a:bodyPr>
          <a:lstStyle/>
          <a:p>
            <a:pPr>
              <a:spcBef>
                <a:spcPct val="50000"/>
              </a:spcBef>
            </a:pPr>
            <a:r>
              <a:rPr lang="en-US" sz="2000" dirty="0" smtClean="0">
                <a:solidFill>
                  <a:srgbClr val="17375E"/>
                </a:solidFill>
              </a:rPr>
              <a:t>Collagen fibers “activated” at higher pressure</a:t>
            </a:r>
            <a:endParaRPr lang="el-GR" sz="2000" dirty="0">
              <a:solidFill>
                <a:srgbClr val="17375E"/>
              </a:solidFill>
            </a:endParaRPr>
          </a:p>
        </p:txBody>
      </p:sp>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1" name="Text Box 9"/>
          <p:cNvSpPr txBox="1">
            <a:spLocks noChangeArrowheads="1"/>
          </p:cNvSpPr>
          <p:nvPr/>
        </p:nvSpPr>
        <p:spPr bwMode="auto">
          <a:xfrm>
            <a:off x="5464270" y="4508535"/>
            <a:ext cx="3392092" cy="707886"/>
          </a:xfrm>
          <a:prstGeom prst="rect">
            <a:avLst/>
          </a:prstGeom>
          <a:noFill/>
          <a:ln w="9525">
            <a:noFill/>
            <a:miter lim="800000"/>
            <a:headEnd/>
            <a:tailEnd/>
          </a:ln>
          <a:effectLst/>
        </p:spPr>
        <p:txBody>
          <a:bodyPr wrap="square">
            <a:spAutoFit/>
          </a:bodyPr>
          <a:lstStyle/>
          <a:p>
            <a:pPr>
              <a:spcBef>
                <a:spcPct val="50000"/>
              </a:spcBef>
            </a:pPr>
            <a:r>
              <a:rPr lang="en-US" sz="2000" dirty="0" smtClean="0">
                <a:solidFill>
                  <a:schemeClr val="tx2">
                    <a:lumMod val="75000"/>
                  </a:schemeClr>
                </a:solidFill>
              </a:rPr>
              <a:t>Elastic fibers are “activated” at lower pressure</a:t>
            </a:r>
            <a:endParaRPr lang="el-GR" sz="2000" dirty="0">
              <a:solidFill>
                <a:schemeClr val="tx2">
                  <a:lumMod val="75000"/>
                </a:schemeClr>
              </a:solidFill>
            </a:endParaRPr>
          </a:p>
        </p:txBody>
      </p:sp>
      <p:cxnSp>
        <p:nvCxnSpPr>
          <p:cNvPr id="14" name="Straight Connector 13"/>
          <p:cNvCxnSpPr/>
          <p:nvPr/>
        </p:nvCxnSpPr>
        <p:spPr>
          <a:xfrm>
            <a:off x="1133664" y="3867135"/>
            <a:ext cx="4785728" cy="0"/>
          </a:xfrm>
          <a:prstGeom prst="line">
            <a:avLst/>
          </a:prstGeom>
          <a:ln>
            <a:solidFill>
              <a:schemeClr val="accent2">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154424" y="4883135"/>
            <a:ext cx="4785728" cy="0"/>
          </a:xfrm>
          <a:prstGeom prst="line">
            <a:avLst/>
          </a:prstGeom>
          <a:ln>
            <a:solidFill>
              <a:schemeClr val="accent2">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37412" y="1355329"/>
            <a:ext cx="8819109" cy="461665"/>
          </a:xfrm>
          <a:prstGeom prst="rect">
            <a:avLst/>
          </a:prstGeom>
          <a:noFill/>
        </p:spPr>
        <p:txBody>
          <a:bodyPr wrap="square" rtlCol="0">
            <a:spAutoFit/>
          </a:bodyPr>
          <a:lstStyle/>
          <a:p>
            <a:r>
              <a:rPr lang="el-GR" sz="2400" dirty="0" smtClean="0">
                <a:solidFill>
                  <a:schemeClr val="tx2">
                    <a:lumMod val="75000"/>
                  </a:schemeClr>
                </a:solidFill>
              </a:rPr>
              <a:t>Ελαστικότητα (σκληρία) αρτηριών</a:t>
            </a:r>
            <a:endParaRPr lang="el-GR" sz="2200" dirty="0" smtClean="0">
              <a:solidFill>
                <a:srgbClr val="953735"/>
              </a:solidFill>
            </a:endParaRPr>
          </a:p>
        </p:txBody>
      </p:sp>
      <p:sp>
        <p:nvSpPr>
          <p:cNvPr id="17" name="Rectangle 1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9" name="Straight Connector 18"/>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2" name="Picture 21"/>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4" name="TextBox 23"/>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5" name="TextBox 24"/>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3682082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 Box 7"/>
          <p:cNvSpPr txBox="1">
            <a:spLocks noChangeArrowheads="1"/>
          </p:cNvSpPr>
          <p:nvPr/>
        </p:nvSpPr>
        <p:spPr bwMode="auto">
          <a:xfrm>
            <a:off x="237411" y="1397701"/>
            <a:ext cx="8823163" cy="544764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endParaRPr lang="el-GR" sz="2400" dirty="0" smtClean="0">
              <a:solidFill>
                <a:srgbClr val="800000"/>
              </a:solidFill>
              <a:effectLst>
                <a:outerShdw blurRad="38100" dist="38100" dir="2700000" algn="tl">
                  <a:srgbClr val="DDDDDD"/>
                </a:outerShdw>
              </a:effectLst>
              <a:latin typeface="+mn-lt"/>
            </a:endParaRPr>
          </a:p>
          <a:p>
            <a:pPr eaLnBrk="1" hangingPunct="1">
              <a:defRPr/>
            </a:pPr>
            <a:r>
              <a:rPr lang="el-GR" sz="2400" dirty="0" smtClean="0">
                <a:solidFill>
                  <a:srgbClr val="800000"/>
                </a:solidFill>
                <a:effectLst>
                  <a:outerShdw blurRad="38100" dist="38100" dir="2700000" algn="tl">
                    <a:srgbClr val="DDDDDD"/>
                  </a:outerShdw>
                </a:effectLst>
                <a:latin typeface="+mn-lt"/>
              </a:rPr>
              <a:t>Ερασίστρατος (Κέα 303 </a:t>
            </a:r>
            <a:r>
              <a:rPr lang="el-GR" sz="2400" dirty="0">
                <a:solidFill>
                  <a:srgbClr val="800000"/>
                </a:solidFill>
                <a:effectLst>
                  <a:outerShdw blurRad="38100" dist="38100" dir="2700000" algn="tl">
                    <a:srgbClr val="DDDDDD"/>
                  </a:outerShdw>
                </a:effectLst>
                <a:latin typeface="+mn-lt"/>
              </a:rPr>
              <a:t>-</a:t>
            </a:r>
            <a:r>
              <a:rPr lang="el-GR" sz="2400" dirty="0" smtClean="0">
                <a:solidFill>
                  <a:srgbClr val="800000"/>
                </a:solidFill>
                <a:effectLst>
                  <a:outerShdw blurRad="38100" dist="38100" dir="2700000" algn="tl">
                    <a:srgbClr val="DDDDDD"/>
                  </a:outerShdw>
                </a:effectLst>
                <a:latin typeface="+mn-lt"/>
              </a:rPr>
              <a:t> 245 π.χ.)</a:t>
            </a:r>
          </a:p>
          <a:p>
            <a:pPr eaLnBrk="1" hangingPunct="1">
              <a:defRPr/>
            </a:pPr>
            <a:endParaRPr lang="en-US" sz="2000" dirty="0">
              <a:solidFill>
                <a:schemeClr val="tx2">
                  <a:lumMod val="75000"/>
                </a:schemeClr>
              </a:solidFill>
              <a:effectLst>
                <a:outerShdw blurRad="38100" dist="38100" dir="2700000" algn="tl">
                  <a:srgbClr val="DDDDDD"/>
                </a:outerShdw>
              </a:effectLst>
              <a:latin typeface="+mn-lt"/>
            </a:endParaRPr>
          </a:p>
          <a:p>
            <a:r>
              <a:rPr lang="el-GR" sz="2000" dirty="0">
                <a:solidFill>
                  <a:schemeClr val="tx2">
                    <a:lumMod val="75000"/>
                  </a:schemeClr>
                </a:solidFill>
                <a:latin typeface="+mn-lt"/>
                <a:cs typeface="Calibri (body)"/>
              </a:rPr>
              <a:t>Θεμελιώδη βήματα στην κατανόηση της </a:t>
            </a:r>
            <a:r>
              <a:rPr lang="el-GR" sz="2000" dirty="0" smtClean="0">
                <a:solidFill>
                  <a:schemeClr val="tx2">
                    <a:lumMod val="75000"/>
                  </a:schemeClr>
                </a:solidFill>
                <a:latin typeface="+mn-lt"/>
                <a:cs typeface="Calibri (body)"/>
              </a:rPr>
              <a:t>ανατομίας </a:t>
            </a:r>
            <a:r>
              <a:rPr lang="el-GR" sz="2000" dirty="0">
                <a:solidFill>
                  <a:schemeClr val="tx2">
                    <a:lumMod val="75000"/>
                  </a:schemeClr>
                </a:solidFill>
                <a:latin typeface="+mn-lt"/>
                <a:cs typeface="Calibri (body)"/>
              </a:rPr>
              <a:t>&amp; </a:t>
            </a:r>
          </a:p>
          <a:p>
            <a:r>
              <a:rPr lang="el-GR" sz="2000" dirty="0">
                <a:solidFill>
                  <a:schemeClr val="tx2">
                    <a:lumMod val="75000"/>
                  </a:schemeClr>
                </a:solidFill>
                <a:latin typeface="+mn-lt"/>
                <a:cs typeface="Calibri (body)"/>
              </a:rPr>
              <a:t>φυσιολογίας του </a:t>
            </a:r>
            <a:r>
              <a:rPr lang="el-GR" sz="2000" dirty="0" smtClean="0">
                <a:solidFill>
                  <a:schemeClr val="tx2">
                    <a:lumMod val="75000"/>
                  </a:schemeClr>
                </a:solidFill>
                <a:latin typeface="+mn-lt"/>
                <a:cs typeface="Calibri (body)"/>
              </a:rPr>
              <a:t>καρδιαγγειακού</a:t>
            </a:r>
          </a:p>
          <a:p>
            <a:endParaRPr lang="el-GR" sz="2000" dirty="0">
              <a:solidFill>
                <a:schemeClr val="tx2">
                  <a:lumMod val="75000"/>
                </a:schemeClr>
              </a:solidFill>
              <a:latin typeface="+mn-lt"/>
              <a:cs typeface="Calibri (body)"/>
            </a:endParaRPr>
          </a:p>
          <a:p>
            <a:pPr marL="342900" indent="-342900">
              <a:buFont typeface="Courier New"/>
              <a:buChar char="o"/>
            </a:pPr>
            <a:r>
              <a:rPr lang="el-GR" sz="2000" dirty="0" smtClean="0">
                <a:solidFill>
                  <a:schemeClr val="tx2">
                    <a:lumMod val="75000"/>
                  </a:schemeClr>
                </a:solidFill>
                <a:latin typeface="+mn-lt"/>
                <a:cs typeface="Calibri (body)"/>
              </a:rPr>
              <a:t>Περιγραφή της φυσιολογικής λειτουργίας της καρδιά </a:t>
            </a:r>
          </a:p>
          <a:p>
            <a:r>
              <a:rPr lang="el-GR" sz="2000" dirty="0">
                <a:solidFill>
                  <a:schemeClr val="tx2">
                    <a:lumMod val="75000"/>
                  </a:schemeClr>
                </a:solidFill>
                <a:latin typeface="+mn-lt"/>
                <a:cs typeface="Calibri (body)"/>
              </a:rPr>
              <a:t> </a:t>
            </a:r>
            <a:r>
              <a:rPr lang="el-GR" sz="2000" dirty="0" smtClean="0">
                <a:solidFill>
                  <a:schemeClr val="tx2">
                    <a:lumMod val="75000"/>
                  </a:schemeClr>
                </a:solidFill>
                <a:latin typeface="+mn-lt"/>
                <a:cs typeface="Calibri (body)"/>
              </a:rPr>
              <a:t>    ως αντλία</a:t>
            </a:r>
          </a:p>
          <a:p>
            <a:pPr marL="342900" indent="-342900">
              <a:buFont typeface="Courier New"/>
              <a:buChar char="o"/>
            </a:pPr>
            <a:r>
              <a:rPr lang="el-GR" sz="2000" dirty="0" smtClean="0">
                <a:solidFill>
                  <a:schemeClr val="tx2">
                    <a:lumMod val="75000"/>
                  </a:schemeClr>
                </a:solidFill>
                <a:latin typeface="+mn-lt"/>
                <a:cs typeface="Calibri (body)"/>
              </a:rPr>
              <a:t>Περιγραφή των κόλπων της καρδιάς</a:t>
            </a:r>
          </a:p>
          <a:p>
            <a:pPr marL="342900" indent="-342900">
              <a:buFont typeface="Courier New"/>
              <a:buChar char="o"/>
            </a:pPr>
            <a:r>
              <a:rPr lang="el-GR" sz="2000" dirty="0" smtClean="0">
                <a:solidFill>
                  <a:schemeClr val="tx2">
                    <a:lumMod val="75000"/>
                  </a:schemeClr>
                </a:solidFill>
                <a:latin typeface="+mn-lt"/>
                <a:cs typeface="Calibri (body)"/>
              </a:rPr>
              <a:t>Περιγραφή των καρδιακών βαλβίδων</a:t>
            </a:r>
          </a:p>
          <a:p>
            <a:pPr marL="342900" indent="-342900">
              <a:buFont typeface="Courier New"/>
              <a:buChar char="o"/>
            </a:pPr>
            <a:r>
              <a:rPr lang="el-GR" sz="2000" dirty="0" smtClean="0">
                <a:solidFill>
                  <a:schemeClr val="tx2">
                    <a:lumMod val="75000"/>
                  </a:schemeClr>
                </a:solidFill>
                <a:latin typeface="+mn-lt"/>
                <a:cs typeface="Calibri (body)"/>
              </a:rPr>
              <a:t>Περιγραφή των φλεβικών βαλβίδων</a:t>
            </a:r>
          </a:p>
          <a:p>
            <a:pPr marL="342900" indent="-342900">
              <a:buFont typeface="Courier New"/>
              <a:buChar char="o"/>
            </a:pPr>
            <a:r>
              <a:rPr lang="el-GR" sz="2000" dirty="0" smtClean="0">
                <a:solidFill>
                  <a:schemeClr val="tx2">
                    <a:lumMod val="75000"/>
                  </a:schemeClr>
                </a:solidFill>
                <a:latin typeface="+mn-lt"/>
                <a:cs typeface="Calibri (body)"/>
              </a:rPr>
              <a:t>Περιγραφή της αορτής </a:t>
            </a:r>
          </a:p>
          <a:p>
            <a:pPr marL="342900" indent="-342900">
              <a:buFont typeface="Courier New"/>
              <a:buChar char="o"/>
            </a:pPr>
            <a:r>
              <a:rPr lang="el-GR" sz="2000" dirty="0" smtClean="0">
                <a:solidFill>
                  <a:schemeClr val="tx2">
                    <a:lumMod val="75000"/>
                  </a:schemeClr>
                </a:solidFill>
                <a:latin typeface="+mn-lt"/>
                <a:cs typeface="Calibri (body)"/>
              </a:rPr>
              <a:t>Περιγραφή της πνευμονικής αρτηρίας &amp; φλέβας</a:t>
            </a:r>
          </a:p>
          <a:p>
            <a:pPr marL="342900" indent="-342900">
              <a:buFont typeface="Courier New"/>
              <a:buChar char="o"/>
            </a:pPr>
            <a:r>
              <a:rPr lang="el-GR" sz="2000" dirty="0" smtClean="0">
                <a:solidFill>
                  <a:schemeClr val="tx2">
                    <a:lumMod val="75000"/>
                  </a:schemeClr>
                </a:solidFill>
                <a:latin typeface="+mn-lt"/>
                <a:cs typeface="Calibri (body)"/>
              </a:rPr>
              <a:t>Περιγραφή των νεφρικών αγγείων</a:t>
            </a:r>
          </a:p>
          <a:p>
            <a:pPr marL="342900" indent="-342900">
              <a:buFont typeface="Courier New"/>
              <a:buChar char="o"/>
            </a:pPr>
            <a:r>
              <a:rPr lang="el-GR" sz="2000" dirty="0" smtClean="0">
                <a:solidFill>
                  <a:schemeClr val="tx2">
                    <a:lumMod val="75000"/>
                  </a:schemeClr>
                </a:solidFill>
                <a:latin typeface="+mn-lt"/>
                <a:cs typeface="Calibri (body)"/>
              </a:rPr>
              <a:t>Περιγραφή της άνω και κάτω κοίλης φλέβας</a:t>
            </a:r>
          </a:p>
          <a:p>
            <a:pPr marL="342900" indent="-342900">
              <a:buFont typeface="Courier New"/>
              <a:buChar char="o"/>
            </a:pPr>
            <a:endParaRPr lang="el-GR" sz="2000" dirty="0">
              <a:solidFill>
                <a:schemeClr val="tx2">
                  <a:lumMod val="75000"/>
                </a:schemeClr>
              </a:solidFill>
              <a:cs typeface="Calibri (body)"/>
            </a:endParaRPr>
          </a:p>
          <a:p>
            <a:pPr marL="457200" indent="-457200">
              <a:buFont typeface="Courier New"/>
              <a:buChar char="o"/>
            </a:pPr>
            <a:endParaRPr lang="el-GR" sz="2000" dirty="0" smtClean="0">
              <a:solidFill>
                <a:schemeClr val="tx2">
                  <a:lumMod val="75000"/>
                </a:schemeClr>
              </a:solidFill>
              <a:effectLst>
                <a:outerShdw blurRad="38100" dist="38100" dir="2700000" algn="tl">
                  <a:srgbClr val="DDDDDD"/>
                </a:outerShdw>
              </a:effectLst>
              <a:latin typeface="+mn-lt"/>
            </a:endParaRPr>
          </a:p>
        </p:txBody>
      </p:sp>
      <p:pic>
        <p:nvPicPr>
          <p:cNvPr id="12" name="Picture 11"/>
          <p:cNvPicPr>
            <a:picLocks noChangeAspect="1"/>
          </p:cNvPicPr>
          <p:nvPr/>
        </p:nvPicPr>
        <p:blipFill>
          <a:blip r:embed="rId2"/>
          <a:stretch>
            <a:fillRect/>
          </a:stretch>
        </p:blipFill>
        <p:spPr>
          <a:xfrm>
            <a:off x="7193674" y="1859366"/>
            <a:ext cx="1866900" cy="2413000"/>
          </a:xfrm>
          <a:prstGeom prst="rect">
            <a:avLst/>
          </a:prstGeom>
        </p:spPr>
      </p:pic>
      <p:sp>
        <p:nvSpPr>
          <p:cNvPr id="15" name="TextBox 14"/>
          <p:cNvSpPr txBox="1"/>
          <p:nvPr/>
        </p:nvSpPr>
        <p:spPr>
          <a:xfrm>
            <a:off x="241466" y="1356153"/>
            <a:ext cx="8467360" cy="461665"/>
          </a:xfrm>
          <a:prstGeom prst="rect">
            <a:avLst/>
          </a:prstGeom>
          <a:noFill/>
        </p:spPr>
        <p:txBody>
          <a:bodyPr wrap="square" rtlCol="0">
            <a:spAutoFit/>
          </a:bodyPr>
          <a:lstStyle/>
          <a:p>
            <a:r>
              <a:rPr lang="el-GR" sz="2400" dirty="0" smtClean="0">
                <a:solidFill>
                  <a:schemeClr val="tx2">
                    <a:lumMod val="75000"/>
                  </a:schemeClr>
                </a:solidFill>
              </a:rPr>
              <a:t>Δομή </a:t>
            </a:r>
            <a:r>
              <a:rPr lang="en-US" sz="2400" dirty="0" smtClean="0">
                <a:solidFill>
                  <a:schemeClr val="tx2">
                    <a:lumMod val="75000"/>
                  </a:schemeClr>
                </a:solidFill>
              </a:rPr>
              <a:t>&amp; </a:t>
            </a:r>
            <a:r>
              <a:rPr lang="el-GR" sz="2400" dirty="0" smtClean="0">
                <a:solidFill>
                  <a:schemeClr val="tx2">
                    <a:lumMod val="75000"/>
                  </a:schemeClr>
                </a:solidFill>
              </a:rPr>
              <a:t>φυσιολογία αγγειακού συστήματος / ιστορία</a:t>
            </a:r>
            <a:endParaRPr lang="el-GR" sz="2200" dirty="0" smtClean="0">
              <a:solidFill>
                <a:schemeClr val="tx2">
                  <a:lumMod val="75000"/>
                </a:schemeClr>
              </a:solidFill>
            </a:endParaRPr>
          </a:p>
        </p:txBody>
      </p:sp>
      <p:sp>
        <p:nvSpPr>
          <p:cNvPr id="14" name="Rectangle 1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36104905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241816" y="3172830"/>
            <a:ext cx="5744633" cy="3577273"/>
          </a:xfrm>
          <a:prstGeom prst="rect">
            <a:avLst/>
          </a:prstGeom>
          <a:noFill/>
          <a:ln>
            <a:noFill/>
          </a:ln>
        </p:spPr>
      </p:pic>
      <p:sp>
        <p:nvSpPr>
          <p:cNvPr id="10" name="TextBox 9"/>
          <p:cNvSpPr txBox="1"/>
          <p:nvPr/>
        </p:nvSpPr>
        <p:spPr>
          <a:xfrm>
            <a:off x="241465" y="1356153"/>
            <a:ext cx="8819109" cy="1508105"/>
          </a:xfrm>
          <a:prstGeom prst="rect">
            <a:avLst/>
          </a:prstGeom>
          <a:noFill/>
        </p:spPr>
        <p:txBody>
          <a:bodyPr wrap="square" rtlCol="0">
            <a:spAutoFit/>
          </a:bodyPr>
          <a:lstStyle/>
          <a:p>
            <a:r>
              <a:rPr lang="el-GR" sz="2400" dirty="0" smtClean="0">
                <a:solidFill>
                  <a:schemeClr val="tx2">
                    <a:lumMod val="75000"/>
                  </a:schemeClr>
                </a:solidFill>
              </a:rPr>
              <a:t>Μοντέλο </a:t>
            </a:r>
            <a:r>
              <a:rPr lang="en-US" sz="2400" dirty="0" smtClean="0">
                <a:solidFill>
                  <a:schemeClr val="tx2">
                    <a:lumMod val="75000"/>
                  </a:schemeClr>
                </a:solidFill>
              </a:rPr>
              <a:t>Windkessel</a:t>
            </a:r>
            <a:r>
              <a:rPr lang="el-GR" sz="2400" dirty="0" smtClean="0">
                <a:solidFill>
                  <a:schemeClr val="tx2">
                    <a:lumMod val="75000"/>
                  </a:schemeClr>
                </a:solidFill>
              </a:rPr>
              <a:t> – Μοντέλο αεροθαλάμου</a:t>
            </a:r>
            <a:endParaRPr lang="en-US" sz="2400" dirty="0" smtClean="0">
              <a:solidFill>
                <a:schemeClr val="tx2">
                  <a:lumMod val="75000"/>
                </a:schemeClr>
              </a:solidFill>
            </a:endParaRPr>
          </a:p>
          <a:p>
            <a:endParaRPr lang="en-US" sz="2400" dirty="0">
              <a:solidFill>
                <a:schemeClr val="tx2">
                  <a:lumMod val="75000"/>
                </a:schemeClr>
              </a:solidFill>
            </a:endParaRPr>
          </a:p>
          <a:p>
            <a:r>
              <a:rPr lang="el-GR" sz="2200" dirty="0" smtClean="0">
                <a:solidFill>
                  <a:schemeClr val="tx2">
                    <a:lumMod val="75000"/>
                  </a:schemeClr>
                </a:solidFill>
              </a:rPr>
              <a:t>«</a:t>
            </a:r>
            <a:r>
              <a:rPr lang="en-US" sz="2200" dirty="0" smtClean="0">
                <a:solidFill>
                  <a:schemeClr val="tx2">
                    <a:lumMod val="75000"/>
                  </a:schemeClr>
                </a:solidFill>
              </a:rPr>
              <a:t>Windkessel</a:t>
            </a:r>
            <a:r>
              <a:rPr lang="el-GR" sz="2200" dirty="0" smtClean="0">
                <a:solidFill>
                  <a:schemeClr val="tx2">
                    <a:lumMod val="75000"/>
                  </a:schemeClr>
                </a:solidFill>
              </a:rPr>
              <a:t>»</a:t>
            </a:r>
            <a:r>
              <a:rPr lang="en-US" sz="2200" dirty="0" smtClean="0">
                <a:solidFill>
                  <a:schemeClr val="tx2">
                    <a:lumMod val="75000"/>
                  </a:schemeClr>
                </a:solidFill>
              </a:rPr>
              <a:t> - </a:t>
            </a:r>
            <a:r>
              <a:rPr lang="el-GR" sz="2200" dirty="0" smtClean="0">
                <a:solidFill>
                  <a:schemeClr val="tx2">
                    <a:lumMod val="75000"/>
                  </a:schemeClr>
                </a:solidFill>
              </a:rPr>
              <a:t>«</a:t>
            </a:r>
            <a:r>
              <a:rPr lang="en-US" sz="2200" dirty="0" smtClean="0">
                <a:solidFill>
                  <a:schemeClr val="tx2">
                    <a:lumMod val="75000"/>
                  </a:schemeClr>
                </a:solidFill>
              </a:rPr>
              <a:t>air chamber</a:t>
            </a:r>
            <a:r>
              <a:rPr lang="el-GR" sz="2200" dirty="0" smtClean="0">
                <a:solidFill>
                  <a:schemeClr val="tx2">
                    <a:lumMod val="75000"/>
                  </a:schemeClr>
                </a:solidFill>
              </a:rPr>
              <a:t>»</a:t>
            </a:r>
            <a:r>
              <a:rPr lang="en-US" sz="2200" dirty="0" smtClean="0">
                <a:solidFill>
                  <a:schemeClr val="tx2">
                    <a:lumMod val="75000"/>
                  </a:schemeClr>
                </a:solidFill>
              </a:rPr>
              <a:t> </a:t>
            </a:r>
            <a:r>
              <a:rPr lang="el-GR" sz="2200" dirty="0" smtClean="0">
                <a:solidFill>
                  <a:schemeClr val="tx2">
                    <a:lumMod val="75000"/>
                  </a:schemeClr>
                </a:solidFill>
              </a:rPr>
              <a:t> </a:t>
            </a:r>
          </a:p>
          <a:p>
            <a:r>
              <a:rPr lang="el-GR" sz="2200" dirty="0" smtClean="0">
                <a:solidFill>
                  <a:schemeClr val="tx2">
                    <a:lumMod val="75000"/>
                  </a:schemeClr>
                </a:solidFill>
              </a:rPr>
              <a:t>«</a:t>
            </a:r>
            <a:r>
              <a:rPr lang="en-US" sz="2200" dirty="0" err="1" smtClean="0">
                <a:solidFill>
                  <a:schemeClr val="tx2">
                    <a:lumMod val="75000"/>
                  </a:schemeClr>
                </a:solidFill>
              </a:rPr>
              <a:t>Kessel</a:t>
            </a:r>
            <a:r>
              <a:rPr lang="el-GR" sz="2200" dirty="0" smtClean="0">
                <a:solidFill>
                  <a:schemeClr val="tx2">
                    <a:lumMod val="75000"/>
                  </a:schemeClr>
                </a:solidFill>
              </a:rPr>
              <a:t>»</a:t>
            </a:r>
            <a:r>
              <a:rPr lang="en-US" sz="2200" dirty="0" smtClean="0">
                <a:solidFill>
                  <a:schemeClr val="tx2">
                    <a:lumMod val="75000"/>
                  </a:schemeClr>
                </a:solidFill>
              </a:rPr>
              <a:t> </a:t>
            </a:r>
            <a:r>
              <a:rPr lang="el-GR" sz="2200" dirty="0" smtClean="0">
                <a:solidFill>
                  <a:schemeClr val="tx2">
                    <a:lumMod val="75000"/>
                  </a:schemeClr>
                </a:solidFill>
              </a:rPr>
              <a:t>=</a:t>
            </a:r>
            <a:r>
              <a:rPr lang="en-US" sz="2200" dirty="0" smtClean="0">
                <a:solidFill>
                  <a:schemeClr val="tx2">
                    <a:lumMod val="75000"/>
                  </a:schemeClr>
                </a:solidFill>
              </a:rPr>
              <a:t> </a:t>
            </a:r>
            <a:r>
              <a:rPr lang="el-GR" sz="2200" dirty="0" smtClean="0">
                <a:solidFill>
                  <a:schemeClr val="tx2">
                    <a:lumMod val="75000"/>
                  </a:schemeClr>
                </a:solidFill>
              </a:rPr>
              <a:t>«λέβητας»</a:t>
            </a:r>
          </a:p>
        </p:txBody>
      </p:sp>
      <p:pic>
        <p:nvPicPr>
          <p:cNvPr id="2" name="Picture 1"/>
          <p:cNvPicPr>
            <a:picLocks noChangeAspect="1"/>
          </p:cNvPicPr>
          <p:nvPr/>
        </p:nvPicPr>
        <p:blipFill>
          <a:blip r:embed="rId3"/>
          <a:stretch>
            <a:fillRect/>
          </a:stretch>
        </p:blipFill>
        <p:spPr>
          <a:xfrm>
            <a:off x="7159807" y="1817818"/>
            <a:ext cx="1900767" cy="2579302"/>
          </a:xfrm>
          <a:prstGeom prst="rect">
            <a:avLst/>
          </a:prstGeom>
        </p:spPr>
      </p:pic>
      <p:sp>
        <p:nvSpPr>
          <p:cNvPr id="12" name="TextBox 11"/>
          <p:cNvSpPr txBox="1"/>
          <p:nvPr/>
        </p:nvSpPr>
        <p:spPr>
          <a:xfrm>
            <a:off x="7175449" y="4397120"/>
            <a:ext cx="1915622" cy="307777"/>
          </a:xfrm>
          <a:prstGeom prst="rect">
            <a:avLst/>
          </a:prstGeom>
          <a:noFill/>
        </p:spPr>
        <p:txBody>
          <a:bodyPr wrap="square" rtlCol="0">
            <a:spAutoFit/>
          </a:bodyPr>
          <a:lstStyle/>
          <a:p>
            <a:r>
              <a:rPr lang="en-US" sz="1400" i="1" dirty="0" smtClean="0">
                <a:cs typeface="Helvetica" charset="0"/>
              </a:rPr>
              <a:t>Otto Frank 1865 -1944</a:t>
            </a:r>
            <a:endParaRPr lang="en-US" sz="1400" i="1" dirty="0"/>
          </a:p>
        </p:txBody>
      </p:sp>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6 - Ορθογώνιο"/>
          <p:cNvSpPr>
            <a:spLocks noChangeArrowheads="1"/>
          </p:cNvSpPr>
          <p:nvPr/>
        </p:nvSpPr>
        <p:spPr bwMode="auto">
          <a:xfrm>
            <a:off x="2427768" y="1133861"/>
            <a:ext cx="6728932" cy="307975"/>
          </a:xfrm>
          <a:prstGeom prst="rect">
            <a:avLst/>
          </a:prstGeom>
          <a:noFill/>
          <a:ln w="9525">
            <a:noFill/>
            <a:miter lim="800000"/>
            <a:headEnd/>
            <a:tailEnd/>
          </a:ln>
        </p:spPr>
        <p:txBody>
          <a:bodyPr wrap="square">
            <a:spAutoFit/>
          </a:bodyPr>
          <a:lstStyle/>
          <a:p>
            <a:r>
              <a:rPr lang="en-US" sz="1400" i="1" dirty="0">
                <a:latin typeface="+mj-lt"/>
              </a:rPr>
              <a:t>Nichols WW</a:t>
            </a:r>
            <a:r>
              <a:rPr lang="el-GR" sz="1400" i="1" dirty="0">
                <a:latin typeface="+mj-lt"/>
              </a:rPr>
              <a:t>, </a:t>
            </a:r>
            <a:r>
              <a:rPr lang="en-US" sz="1400" i="1" dirty="0">
                <a:latin typeface="+mj-lt"/>
              </a:rPr>
              <a:t>O</a:t>
            </a:r>
            <a:r>
              <a:rPr lang="el-GR" sz="1400" i="1" dirty="0">
                <a:latin typeface="+mj-lt"/>
              </a:rPr>
              <a:t>’</a:t>
            </a:r>
            <a:r>
              <a:rPr lang="en-US" sz="1400" i="1" dirty="0" err="1">
                <a:latin typeface="+mj-lt"/>
              </a:rPr>
              <a:t>Rourke</a:t>
            </a:r>
            <a:r>
              <a:rPr lang="en-US" sz="1400" i="1" dirty="0">
                <a:latin typeface="+mj-lt"/>
              </a:rPr>
              <a:t> MF</a:t>
            </a:r>
            <a:r>
              <a:rPr lang="el-GR" sz="1400" i="1" dirty="0">
                <a:latin typeface="+mj-lt"/>
              </a:rPr>
              <a:t>, </a:t>
            </a:r>
            <a:r>
              <a:rPr lang="en-US" sz="1400" i="1" dirty="0">
                <a:latin typeface="+mj-lt"/>
              </a:rPr>
              <a:t>Vlachopoulos C</a:t>
            </a:r>
            <a:r>
              <a:rPr lang="el-GR" sz="1400" i="1" dirty="0">
                <a:latin typeface="+mj-lt"/>
              </a:rPr>
              <a:t>. </a:t>
            </a:r>
            <a:r>
              <a:rPr lang="en-US" sz="1400" i="1" dirty="0">
                <a:latin typeface="+mj-lt"/>
              </a:rPr>
              <a:t>McDonald</a:t>
            </a:r>
            <a:r>
              <a:rPr lang="el-GR" sz="1400" i="1" dirty="0">
                <a:latin typeface="+mj-lt"/>
              </a:rPr>
              <a:t>’</a:t>
            </a:r>
            <a:r>
              <a:rPr lang="en-US" sz="1400" i="1" dirty="0">
                <a:latin typeface="+mj-lt"/>
              </a:rPr>
              <a:t>s blood flow in arteries</a:t>
            </a:r>
            <a:r>
              <a:rPr lang="el-GR" sz="1400" i="1" dirty="0">
                <a:latin typeface="+mj-lt"/>
              </a:rPr>
              <a:t>, 6</a:t>
            </a:r>
            <a:r>
              <a:rPr lang="en-US" sz="1400" i="1" baseline="30000" dirty="0" err="1">
                <a:latin typeface="+mj-lt"/>
              </a:rPr>
              <a:t>th</a:t>
            </a:r>
            <a:r>
              <a:rPr lang="en-US" sz="1400" i="1" dirty="0">
                <a:latin typeface="+mj-lt"/>
              </a:rPr>
              <a:t> </a:t>
            </a:r>
            <a:r>
              <a:rPr lang="en-US" sz="1400" i="1" dirty="0" err="1">
                <a:latin typeface="+mj-lt"/>
              </a:rPr>
              <a:t>ed</a:t>
            </a:r>
            <a:r>
              <a:rPr lang="el-GR" sz="1400" i="1" dirty="0">
                <a:latin typeface="+mj-lt"/>
              </a:rPr>
              <a:t>. </a:t>
            </a:r>
            <a:r>
              <a:rPr lang="el-GR" sz="1400" i="1" dirty="0" smtClean="0">
                <a:latin typeface="+mj-lt"/>
              </a:rPr>
              <a:t>2011</a:t>
            </a:r>
            <a:endParaRPr lang="en-US" sz="1400" i="1" dirty="0">
              <a:latin typeface="+mj-lt"/>
            </a:endParaRPr>
          </a:p>
        </p:txBody>
      </p: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9" name="Picture 18"/>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28242148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0" name="TextBox 9"/>
          <p:cNvSpPr txBox="1"/>
          <p:nvPr/>
        </p:nvSpPr>
        <p:spPr>
          <a:xfrm>
            <a:off x="237412" y="1355329"/>
            <a:ext cx="8819109" cy="461665"/>
          </a:xfrm>
          <a:prstGeom prst="rect">
            <a:avLst/>
          </a:prstGeom>
          <a:noFill/>
        </p:spPr>
        <p:txBody>
          <a:bodyPr wrap="square" rtlCol="0">
            <a:spAutoFit/>
          </a:bodyPr>
          <a:lstStyle/>
          <a:p>
            <a:r>
              <a:rPr lang="el-GR" sz="2400" dirty="0" smtClean="0">
                <a:solidFill>
                  <a:schemeClr val="tx2">
                    <a:lumMod val="75000"/>
                  </a:schemeClr>
                </a:solidFill>
              </a:rPr>
              <a:t>Μοντέλο </a:t>
            </a:r>
            <a:r>
              <a:rPr lang="en-US" sz="2400" dirty="0" smtClean="0">
                <a:solidFill>
                  <a:schemeClr val="tx2">
                    <a:lumMod val="75000"/>
                  </a:schemeClr>
                </a:solidFill>
              </a:rPr>
              <a:t>Windkessel</a:t>
            </a:r>
            <a:r>
              <a:rPr lang="el-GR" sz="2400" dirty="0" smtClean="0">
                <a:solidFill>
                  <a:schemeClr val="tx2">
                    <a:lumMod val="75000"/>
                  </a:schemeClr>
                </a:solidFill>
              </a:rPr>
              <a:t>:</a:t>
            </a:r>
            <a:r>
              <a:rPr lang="el-GR" sz="2200" dirty="0" smtClean="0">
                <a:solidFill>
                  <a:schemeClr val="tx2">
                    <a:lumMod val="75000"/>
                  </a:schemeClr>
                </a:solidFill>
              </a:rPr>
              <a:t> </a:t>
            </a:r>
            <a:r>
              <a:rPr lang="el-GR" sz="2200" dirty="0" smtClean="0">
                <a:solidFill>
                  <a:srgbClr val="953735"/>
                </a:solidFill>
              </a:rPr>
              <a:t>2 - </a:t>
            </a:r>
            <a:r>
              <a:rPr lang="en-US" sz="2200" dirty="0" smtClean="0">
                <a:solidFill>
                  <a:srgbClr val="953735"/>
                </a:solidFill>
              </a:rPr>
              <a:t>elements windkessel</a:t>
            </a:r>
            <a:endParaRPr lang="el-GR" sz="2200" dirty="0" smtClean="0">
              <a:solidFill>
                <a:srgbClr val="953735"/>
              </a:solidFill>
            </a:endParaRPr>
          </a:p>
        </p:txBody>
      </p:sp>
      <p:pic>
        <p:nvPicPr>
          <p:cNvPr id="2" name="Picture 1"/>
          <p:cNvPicPr>
            <a:picLocks noChangeAspect="1"/>
          </p:cNvPicPr>
          <p:nvPr/>
        </p:nvPicPr>
        <p:blipFill>
          <a:blip r:embed="rId2"/>
          <a:stretch>
            <a:fillRect/>
          </a:stretch>
        </p:blipFill>
        <p:spPr>
          <a:xfrm>
            <a:off x="7159807" y="1817818"/>
            <a:ext cx="1900767" cy="2579302"/>
          </a:xfrm>
          <a:prstGeom prst="rect">
            <a:avLst/>
          </a:prstGeom>
        </p:spPr>
      </p:pic>
      <p:sp>
        <p:nvSpPr>
          <p:cNvPr id="14" name="TextBox 13"/>
          <p:cNvSpPr txBox="1"/>
          <p:nvPr/>
        </p:nvSpPr>
        <p:spPr>
          <a:xfrm>
            <a:off x="7175449" y="4397120"/>
            <a:ext cx="1915622" cy="307777"/>
          </a:xfrm>
          <a:prstGeom prst="rect">
            <a:avLst/>
          </a:prstGeom>
          <a:noFill/>
        </p:spPr>
        <p:txBody>
          <a:bodyPr wrap="square" rtlCol="0">
            <a:spAutoFit/>
          </a:bodyPr>
          <a:lstStyle/>
          <a:p>
            <a:r>
              <a:rPr lang="en-US" sz="1400" i="1" dirty="0" smtClean="0">
                <a:cs typeface="Helvetica" charset="0"/>
              </a:rPr>
              <a:t>Otto Frank 1865 -1944</a:t>
            </a:r>
            <a:endParaRPr lang="en-US" sz="1400" i="1" dirty="0"/>
          </a:p>
        </p:txBody>
      </p:sp>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6" name="TextBox 15"/>
          <p:cNvSpPr txBox="1"/>
          <p:nvPr/>
        </p:nvSpPr>
        <p:spPr>
          <a:xfrm>
            <a:off x="237412" y="1817818"/>
            <a:ext cx="6975174" cy="769441"/>
          </a:xfrm>
          <a:prstGeom prst="rect">
            <a:avLst/>
          </a:prstGeom>
          <a:noFill/>
          <a:ln w="25400">
            <a:noFill/>
          </a:ln>
        </p:spPr>
        <p:txBody>
          <a:bodyPr wrap="none" rtlCol="0">
            <a:spAutoFit/>
          </a:bodyPr>
          <a:lstStyle/>
          <a:p>
            <a:r>
              <a:rPr lang="el-GR" sz="2200" dirty="0" smtClean="0">
                <a:solidFill>
                  <a:srgbClr val="17375E"/>
                </a:solidFill>
              </a:rPr>
              <a:t>Περιγραφή της ροής σ’ ένα εύκαμπτο υδραυλικό σύστημα</a:t>
            </a:r>
          </a:p>
          <a:p>
            <a:r>
              <a:rPr lang="el-GR" sz="2200" dirty="0" smtClean="0">
                <a:solidFill>
                  <a:srgbClr val="17375E"/>
                </a:solidFill>
              </a:rPr>
              <a:t>(ανάλογο του </a:t>
            </a:r>
            <a:r>
              <a:rPr lang="el-GR" sz="2200" dirty="0">
                <a:solidFill>
                  <a:srgbClr val="17375E"/>
                </a:solidFill>
              </a:rPr>
              <a:t>νόμου του </a:t>
            </a:r>
            <a:r>
              <a:rPr lang="en-US" sz="2200" dirty="0" smtClean="0">
                <a:solidFill>
                  <a:srgbClr val="17375E"/>
                </a:solidFill>
              </a:rPr>
              <a:t>Poiseuille</a:t>
            </a:r>
            <a:r>
              <a:rPr lang="el-GR" sz="2200" dirty="0" smtClean="0">
                <a:solidFill>
                  <a:srgbClr val="17375E"/>
                </a:solidFill>
              </a:rPr>
              <a:t>)</a:t>
            </a:r>
            <a:r>
              <a:rPr lang="en-US" sz="2200" dirty="0" smtClean="0">
                <a:solidFill>
                  <a:srgbClr val="17375E"/>
                </a:solidFill>
              </a:rPr>
              <a:t> </a:t>
            </a:r>
          </a:p>
        </p:txBody>
      </p:sp>
      <p:pic>
        <p:nvPicPr>
          <p:cNvPr id="6" name="Picture 5"/>
          <p:cNvPicPr>
            <a:picLocks noChangeAspect="1"/>
          </p:cNvPicPr>
          <p:nvPr/>
        </p:nvPicPr>
        <p:blipFill>
          <a:blip r:embed="rId3"/>
          <a:stretch>
            <a:fillRect/>
          </a:stretch>
        </p:blipFill>
        <p:spPr>
          <a:xfrm>
            <a:off x="17630" y="2939597"/>
            <a:ext cx="4375482" cy="1782233"/>
          </a:xfrm>
          <a:prstGeom prst="rect">
            <a:avLst/>
          </a:prstGeom>
        </p:spPr>
      </p:pic>
      <p:sp>
        <p:nvSpPr>
          <p:cNvPr id="17" name="TextBox 16"/>
          <p:cNvSpPr txBox="1"/>
          <p:nvPr/>
        </p:nvSpPr>
        <p:spPr>
          <a:xfrm>
            <a:off x="2929467" y="2939597"/>
            <a:ext cx="3681980" cy="369332"/>
          </a:xfrm>
          <a:prstGeom prst="rect">
            <a:avLst/>
          </a:prstGeom>
          <a:noFill/>
          <a:ln w="25400">
            <a:noFill/>
          </a:ln>
        </p:spPr>
        <p:txBody>
          <a:bodyPr wrap="none" rtlCol="0">
            <a:spAutoFit/>
          </a:bodyPr>
          <a:lstStyle/>
          <a:p>
            <a:r>
              <a:rPr lang="el-GR" b="1" dirty="0"/>
              <a:t>2</a:t>
            </a:r>
            <a:r>
              <a:rPr lang="el-GR" b="1" baseline="30000" dirty="0" smtClean="0"/>
              <a:t>ο</a:t>
            </a:r>
            <a:r>
              <a:rPr lang="el-GR" b="1" dirty="0" smtClean="0"/>
              <a:t> στοιχείο: </a:t>
            </a:r>
            <a:r>
              <a:rPr lang="el-GR" dirty="0"/>
              <a:t>π</a:t>
            </a:r>
            <a:r>
              <a:rPr lang="el-GR" dirty="0" smtClean="0"/>
              <a:t>εριφερικές αντιστάσεις</a:t>
            </a:r>
            <a:endParaRPr lang="en-US" dirty="0" smtClean="0"/>
          </a:p>
        </p:txBody>
      </p:sp>
      <p:pic>
        <p:nvPicPr>
          <p:cNvPr id="18" name="Picture 17"/>
          <p:cNvPicPr>
            <a:picLocks noChangeAspect="1"/>
          </p:cNvPicPr>
          <p:nvPr/>
        </p:nvPicPr>
        <p:blipFill>
          <a:blip r:embed="rId4"/>
          <a:stretch>
            <a:fillRect/>
          </a:stretch>
        </p:blipFill>
        <p:spPr>
          <a:xfrm>
            <a:off x="3470320" y="4913400"/>
            <a:ext cx="3708400" cy="1876117"/>
          </a:xfrm>
          <a:prstGeom prst="rect">
            <a:avLst/>
          </a:prstGeom>
        </p:spPr>
      </p:pic>
      <p:sp>
        <p:nvSpPr>
          <p:cNvPr id="9" name="TextBox 8"/>
          <p:cNvSpPr txBox="1"/>
          <p:nvPr/>
        </p:nvSpPr>
        <p:spPr>
          <a:xfrm>
            <a:off x="575733" y="4315136"/>
            <a:ext cx="3352800" cy="2308324"/>
          </a:xfrm>
          <a:prstGeom prst="rect">
            <a:avLst/>
          </a:prstGeom>
          <a:noFill/>
          <a:ln w="25400">
            <a:noFill/>
          </a:ln>
        </p:spPr>
        <p:txBody>
          <a:bodyPr wrap="square" rtlCol="0">
            <a:spAutoFit/>
          </a:bodyPr>
          <a:lstStyle/>
          <a:p>
            <a:pPr algn="ctr"/>
            <a:r>
              <a:rPr lang="el-GR" b="1" dirty="0" smtClean="0"/>
              <a:t>1</a:t>
            </a:r>
            <a:r>
              <a:rPr lang="el-GR" b="1" baseline="30000" dirty="0" smtClean="0"/>
              <a:t>ο</a:t>
            </a:r>
            <a:r>
              <a:rPr lang="el-GR" b="1" dirty="0" smtClean="0"/>
              <a:t> στοιχείο</a:t>
            </a:r>
            <a:r>
              <a:rPr lang="el-GR" b="1" dirty="0"/>
              <a:t>:</a:t>
            </a:r>
            <a:endParaRPr lang="el-GR" b="1" dirty="0" smtClean="0"/>
          </a:p>
          <a:p>
            <a:pPr algn="ctr"/>
            <a:r>
              <a:rPr lang="el-GR" dirty="0"/>
              <a:t>ε</a:t>
            </a:r>
            <a:r>
              <a:rPr lang="el-GR" dirty="0" smtClean="0"/>
              <a:t>λαστικότητα αορτής</a:t>
            </a:r>
            <a:endParaRPr lang="en-US" dirty="0" smtClean="0"/>
          </a:p>
          <a:p>
            <a:pPr algn="ctr"/>
            <a:endParaRPr lang="en-US" dirty="0"/>
          </a:p>
          <a:p>
            <a:pPr algn="ctr"/>
            <a:endParaRPr lang="en-US" dirty="0" smtClean="0"/>
          </a:p>
          <a:p>
            <a:pPr algn="ctr"/>
            <a:endParaRPr lang="el-GR" dirty="0" smtClean="0"/>
          </a:p>
          <a:p>
            <a:r>
              <a:rPr lang="el-GR" dirty="0" smtClean="0"/>
              <a:t>	(πυκνωτής  - </a:t>
            </a:r>
            <a:r>
              <a:rPr lang="en-US" dirty="0" smtClean="0"/>
              <a:t>capacitance, C</a:t>
            </a:r>
            <a:r>
              <a:rPr lang="el-GR" dirty="0" smtClean="0"/>
              <a:t>)</a:t>
            </a:r>
          </a:p>
          <a:p>
            <a:r>
              <a:rPr lang="el-GR" dirty="0" smtClean="0"/>
              <a:t>	(δυναμικό, </a:t>
            </a:r>
            <a:r>
              <a:rPr lang="en-US" dirty="0" smtClean="0"/>
              <a:t>potential, P)</a:t>
            </a:r>
            <a:endParaRPr lang="el-GR" dirty="0"/>
          </a:p>
          <a:p>
            <a:pPr algn="ctr"/>
            <a:endParaRPr lang="en-US" dirty="0" smtClean="0"/>
          </a:p>
        </p:txBody>
      </p:sp>
      <p:pic>
        <p:nvPicPr>
          <p:cNvPr id="19" name="Picture 18"/>
          <p:cNvPicPr>
            <a:picLocks noChangeAspect="1"/>
          </p:cNvPicPr>
          <p:nvPr/>
        </p:nvPicPr>
        <p:blipFill>
          <a:blip r:embed="rId5"/>
          <a:stretch>
            <a:fillRect/>
          </a:stretch>
        </p:blipFill>
        <p:spPr>
          <a:xfrm>
            <a:off x="6784607" y="5598937"/>
            <a:ext cx="2301107" cy="602671"/>
          </a:xfrm>
          <a:prstGeom prst="rect">
            <a:avLst/>
          </a:prstGeom>
        </p:spPr>
      </p:pic>
      <p:sp>
        <p:nvSpPr>
          <p:cNvPr id="20" name="Rectangle 19"/>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22" name="Straight Connector 21"/>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3" name="Picture 22"/>
          <p:cNvPicPr/>
          <p:nvPr/>
        </p:nvPicPr>
        <p:blipFill>
          <a:blip r:embed="rId6">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4" name="TextBox 23"/>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5" name="TextBox 24"/>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15762127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2" name="TextBox 11"/>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5" y="1356153"/>
            <a:ext cx="8819109" cy="461665"/>
          </a:xfrm>
          <a:prstGeom prst="rect">
            <a:avLst/>
          </a:prstGeom>
          <a:noFill/>
        </p:spPr>
        <p:txBody>
          <a:bodyPr wrap="square" rtlCol="0">
            <a:spAutoFit/>
          </a:bodyPr>
          <a:lstStyle/>
          <a:p>
            <a:r>
              <a:rPr lang="el-GR" sz="2400" dirty="0" smtClean="0">
                <a:solidFill>
                  <a:schemeClr val="tx2">
                    <a:lumMod val="75000"/>
                  </a:schemeClr>
                </a:solidFill>
              </a:rPr>
              <a:t>Μοντέλο </a:t>
            </a:r>
            <a:r>
              <a:rPr lang="en-US" sz="2400" dirty="0" smtClean="0">
                <a:solidFill>
                  <a:schemeClr val="tx2">
                    <a:lumMod val="75000"/>
                  </a:schemeClr>
                </a:solidFill>
              </a:rPr>
              <a:t>Windkessel</a:t>
            </a:r>
            <a:r>
              <a:rPr lang="el-GR" sz="2400" dirty="0" smtClean="0">
                <a:solidFill>
                  <a:schemeClr val="tx2">
                    <a:lumMod val="75000"/>
                  </a:schemeClr>
                </a:solidFill>
              </a:rPr>
              <a:t>:</a:t>
            </a:r>
            <a:r>
              <a:rPr lang="el-GR" sz="2200" dirty="0" smtClean="0">
                <a:solidFill>
                  <a:schemeClr val="tx2">
                    <a:lumMod val="75000"/>
                  </a:schemeClr>
                </a:solidFill>
              </a:rPr>
              <a:t> </a:t>
            </a:r>
            <a:r>
              <a:rPr lang="el-GR" sz="2200" dirty="0" smtClean="0">
                <a:solidFill>
                  <a:srgbClr val="953735"/>
                </a:solidFill>
              </a:rPr>
              <a:t>3 - </a:t>
            </a:r>
            <a:r>
              <a:rPr lang="en-US" sz="2200" dirty="0" smtClean="0">
                <a:solidFill>
                  <a:srgbClr val="953735"/>
                </a:solidFill>
              </a:rPr>
              <a:t>elements windkessel</a:t>
            </a:r>
            <a:endParaRPr lang="el-GR" sz="2200" dirty="0" smtClean="0">
              <a:solidFill>
                <a:srgbClr val="953735"/>
              </a:solidFill>
            </a:endParaRPr>
          </a:p>
        </p:txBody>
      </p:sp>
      <p:pic>
        <p:nvPicPr>
          <p:cNvPr id="2" name="Picture 1"/>
          <p:cNvPicPr>
            <a:picLocks noChangeAspect="1"/>
          </p:cNvPicPr>
          <p:nvPr/>
        </p:nvPicPr>
        <p:blipFill>
          <a:blip r:embed="rId3"/>
          <a:stretch>
            <a:fillRect/>
          </a:stretch>
        </p:blipFill>
        <p:spPr>
          <a:xfrm>
            <a:off x="335972" y="2260600"/>
            <a:ext cx="3860800" cy="2324100"/>
          </a:xfrm>
          <a:prstGeom prst="rect">
            <a:avLst/>
          </a:prstGeom>
        </p:spPr>
      </p:pic>
      <p:pic>
        <p:nvPicPr>
          <p:cNvPr id="4" name="Picture 3"/>
          <p:cNvPicPr>
            <a:picLocks noChangeAspect="1"/>
          </p:cNvPicPr>
          <p:nvPr/>
        </p:nvPicPr>
        <p:blipFill>
          <a:blip r:embed="rId4"/>
          <a:stretch>
            <a:fillRect/>
          </a:stretch>
        </p:blipFill>
        <p:spPr>
          <a:xfrm>
            <a:off x="5825962" y="5666202"/>
            <a:ext cx="3234612" cy="541175"/>
          </a:xfrm>
          <a:prstGeom prst="rect">
            <a:avLst/>
          </a:prstGeom>
        </p:spPr>
      </p:pic>
      <p:pic>
        <p:nvPicPr>
          <p:cNvPr id="6" name="Picture 5"/>
          <p:cNvPicPr>
            <a:picLocks noChangeAspect="1"/>
          </p:cNvPicPr>
          <p:nvPr/>
        </p:nvPicPr>
        <p:blipFill>
          <a:blip r:embed="rId5"/>
          <a:stretch>
            <a:fillRect/>
          </a:stretch>
        </p:blipFill>
        <p:spPr>
          <a:xfrm>
            <a:off x="5675918" y="3632898"/>
            <a:ext cx="3059718" cy="1903603"/>
          </a:xfrm>
          <a:prstGeom prst="rect">
            <a:avLst/>
          </a:prstGeom>
        </p:spPr>
      </p:pic>
      <p:sp>
        <p:nvSpPr>
          <p:cNvPr id="10" name="TextBox 9"/>
          <p:cNvSpPr txBox="1"/>
          <p:nvPr/>
        </p:nvSpPr>
        <p:spPr>
          <a:xfrm>
            <a:off x="5864613" y="2886752"/>
            <a:ext cx="2826953" cy="923330"/>
          </a:xfrm>
          <a:prstGeom prst="rect">
            <a:avLst/>
          </a:prstGeom>
          <a:noFill/>
          <a:ln w="25400">
            <a:noFill/>
          </a:ln>
        </p:spPr>
        <p:txBody>
          <a:bodyPr wrap="none" rtlCol="0">
            <a:spAutoFit/>
          </a:bodyPr>
          <a:lstStyle/>
          <a:p>
            <a:r>
              <a:rPr lang="el-GR" dirty="0" smtClean="0"/>
              <a:t>(</a:t>
            </a:r>
            <a:r>
              <a:rPr lang="el-GR" dirty="0"/>
              <a:t>πυκνωτής  - </a:t>
            </a:r>
            <a:r>
              <a:rPr lang="en-US" dirty="0"/>
              <a:t>capacitance, C</a:t>
            </a:r>
            <a:r>
              <a:rPr lang="el-GR" dirty="0"/>
              <a:t>)</a:t>
            </a:r>
          </a:p>
          <a:p>
            <a:r>
              <a:rPr lang="el-GR" dirty="0" smtClean="0"/>
              <a:t>(</a:t>
            </a:r>
            <a:r>
              <a:rPr lang="el-GR" dirty="0"/>
              <a:t>δυναμικό, </a:t>
            </a:r>
            <a:r>
              <a:rPr lang="en-US" dirty="0"/>
              <a:t>potential, P)</a:t>
            </a:r>
            <a:endParaRPr lang="el-GR" dirty="0"/>
          </a:p>
          <a:p>
            <a:endParaRPr lang="en-US" dirty="0"/>
          </a:p>
        </p:txBody>
      </p:sp>
      <p:sp>
        <p:nvSpPr>
          <p:cNvPr id="15" name="TextBox 14"/>
          <p:cNvSpPr txBox="1"/>
          <p:nvPr/>
        </p:nvSpPr>
        <p:spPr>
          <a:xfrm>
            <a:off x="492253" y="4573077"/>
            <a:ext cx="4258272" cy="923330"/>
          </a:xfrm>
          <a:prstGeom prst="rect">
            <a:avLst/>
          </a:prstGeom>
          <a:noFill/>
          <a:ln w="25400">
            <a:noFill/>
          </a:ln>
        </p:spPr>
        <p:txBody>
          <a:bodyPr wrap="none" rtlCol="0">
            <a:spAutoFit/>
          </a:bodyPr>
          <a:lstStyle/>
          <a:p>
            <a:r>
              <a:rPr lang="el-GR" b="1" dirty="0" smtClean="0"/>
              <a:t>1</a:t>
            </a:r>
            <a:r>
              <a:rPr lang="el-GR" b="1" baseline="30000" dirty="0" smtClean="0"/>
              <a:t>ο</a:t>
            </a:r>
            <a:r>
              <a:rPr lang="el-GR" b="1" dirty="0" smtClean="0"/>
              <a:t> στοιχείο: </a:t>
            </a:r>
            <a:r>
              <a:rPr lang="el-GR" dirty="0" smtClean="0"/>
              <a:t>αντίσταση αορτικής βαλβίδας</a:t>
            </a:r>
          </a:p>
          <a:p>
            <a:r>
              <a:rPr lang="el-GR" b="1" dirty="0" smtClean="0"/>
              <a:t>2</a:t>
            </a:r>
            <a:r>
              <a:rPr lang="el-GR" b="1" baseline="30000" dirty="0" smtClean="0"/>
              <a:t>ο</a:t>
            </a:r>
            <a:r>
              <a:rPr lang="el-GR" b="1" dirty="0" smtClean="0"/>
              <a:t> στοιχείο: </a:t>
            </a:r>
            <a:r>
              <a:rPr lang="el-GR" dirty="0" smtClean="0"/>
              <a:t>ελαστικότητα αορτής</a:t>
            </a:r>
            <a:r>
              <a:rPr lang="el-GR" b="1" dirty="0" smtClean="0"/>
              <a:t> </a:t>
            </a:r>
          </a:p>
          <a:p>
            <a:r>
              <a:rPr lang="el-GR" b="1" dirty="0" smtClean="0"/>
              <a:t>3</a:t>
            </a:r>
            <a:r>
              <a:rPr lang="el-GR" b="1" baseline="30000" dirty="0" smtClean="0"/>
              <a:t>ο</a:t>
            </a:r>
            <a:r>
              <a:rPr lang="el-GR" b="1" dirty="0" smtClean="0"/>
              <a:t> στοιχείο: </a:t>
            </a:r>
            <a:r>
              <a:rPr lang="el-GR" dirty="0"/>
              <a:t>π</a:t>
            </a:r>
            <a:r>
              <a:rPr lang="el-GR" dirty="0" smtClean="0"/>
              <a:t>εριφερικές αντιστάσεις</a:t>
            </a:r>
            <a:endParaRPr lang="en-US" dirty="0" smtClean="0"/>
          </a:p>
        </p:txBody>
      </p: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9" name="Picture 18"/>
          <p:cNvPicPr/>
          <p:nvPr/>
        </p:nvPicPr>
        <p:blipFill>
          <a:blip r:embed="rId6">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65062774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2" name="TextBox 11"/>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5" y="1356153"/>
            <a:ext cx="8819109" cy="461665"/>
          </a:xfrm>
          <a:prstGeom prst="rect">
            <a:avLst/>
          </a:prstGeom>
          <a:noFill/>
        </p:spPr>
        <p:txBody>
          <a:bodyPr wrap="square" rtlCol="0">
            <a:spAutoFit/>
          </a:bodyPr>
          <a:lstStyle/>
          <a:p>
            <a:r>
              <a:rPr lang="el-GR" sz="2400" dirty="0" smtClean="0">
                <a:solidFill>
                  <a:schemeClr val="tx2">
                    <a:lumMod val="75000"/>
                  </a:schemeClr>
                </a:solidFill>
              </a:rPr>
              <a:t>Μοντέλο </a:t>
            </a:r>
            <a:r>
              <a:rPr lang="en-US" sz="2400" dirty="0" smtClean="0">
                <a:solidFill>
                  <a:schemeClr val="tx2">
                    <a:lumMod val="75000"/>
                  </a:schemeClr>
                </a:solidFill>
              </a:rPr>
              <a:t>Windkessel</a:t>
            </a:r>
            <a:r>
              <a:rPr lang="el-GR" sz="2400" dirty="0" smtClean="0">
                <a:solidFill>
                  <a:schemeClr val="tx2">
                    <a:lumMod val="75000"/>
                  </a:schemeClr>
                </a:solidFill>
              </a:rPr>
              <a:t>:</a:t>
            </a:r>
            <a:r>
              <a:rPr lang="el-GR" sz="2200" dirty="0" smtClean="0">
                <a:solidFill>
                  <a:schemeClr val="tx2">
                    <a:lumMod val="75000"/>
                  </a:schemeClr>
                </a:solidFill>
              </a:rPr>
              <a:t> </a:t>
            </a:r>
            <a:r>
              <a:rPr lang="el-GR" sz="2200" dirty="0" smtClean="0">
                <a:solidFill>
                  <a:srgbClr val="953735"/>
                </a:solidFill>
              </a:rPr>
              <a:t>4 - </a:t>
            </a:r>
            <a:r>
              <a:rPr lang="en-US" sz="2200" dirty="0" smtClean="0">
                <a:solidFill>
                  <a:srgbClr val="953735"/>
                </a:solidFill>
              </a:rPr>
              <a:t>elements windkessel</a:t>
            </a:r>
            <a:endParaRPr lang="el-GR" sz="2200" dirty="0" smtClean="0">
              <a:solidFill>
                <a:srgbClr val="953735"/>
              </a:solidFill>
            </a:endParaRPr>
          </a:p>
        </p:txBody>
      </p:sp>
      <p:pic>
        <p:nvPicPr>
          <p:cNvPr id="2" name="Picture 1"/>
          <p:cNvPicPr>
            <a:picLocks noChangeAspect="1"/>
          </p:cNvPicPr>
          <p:nvPr/>
        </p:nvPicPr>
        <p:blipFill>
          <a:blip r:embed="rId2"/>
          <a:stretch>
            <a:fillRect/>
          </a:stretch>
        </p:blipFill>
        <p:spPr>
          <a:xfrm>
            <a:off x="5290431" y="3546767"/>
            <a:ext cx="3835291" cy="2015877"/>
          </a:xfrm>
          <a:prstGeom prst="rect">
            <a:avLst/>
          </a:prstGeom>
        </p:spPr>
      </p:pic>
      <p:sp>
        <p:nvSpPr>
          <p:cNvPr id="15" name="TextBox 14"/>
          <p:cNvSpPr txBox="1"/>
          <p:nvPr/>
        </p:nvSpPr>
        <p:spPr>
          <a:xfrm>
            <a:off x="492253" y="4573077"/>
            <a:ext cx="4179713" cy="1200329"/>
          </a:xfrm>
          <a:prstGeom prst="rect">
            <a:avLst/>
          </a:prstGeom>
          <a:noFill/>
          <a:ln w="25400">
            <a:noFill/>
          </a:ln>
        </p:spPr>
        <p:txBody>
          <a:bodyPr wrap="none" rtlCol="0">
            <a:spAutoFit/>
          </a:bodyPr>
          <a:lstStyle/>
          <a:p>
            <a:r>
              <a:rPr lang="el-GR" b="1" dirty="0" smtClean="0"/>
              <a:t>1</a:t>
            </a:r>
            <a:r>
              <a:rPr lang="el-GR" b="1" baseline="30000" dirty="0" smtClean="0"/>
              <a:t>ο</a:t>
            </a:r>
            <a:r>
              <a:rPr lang="el-GR" b="1" dirty="0" smtClean="0"/>
              <a:t> στοιχείο: </a:t>
            </a:r>
            <a:r>
              <a:rPr lang="el-GR" dirty="0" smtClean="0"/>
              <a:t>αντίσταση αορτικής βαλβίδας</a:t>
            </a:r>
          </a:p>
          <a:p>
            <a:r>
              <a:rPr lang="el-GR" b="1" dirty="0" smtClean="0"/>
              <a:t>2</a:t>
            </a:r>
            <a:r>
              <a:rPr lang="el-GR" b="1" baseline="30000" dirty="0" smtClean="0"/>
              <a:t>ο</a:t>
            </a:r>
            <a:r>
              <a:rPr lang="el-GR" b="1" dirty="0" smtClean="0"/>
              <a:t> στοιχείο: </a:t>
            </a:r>
            <a:r>
              <a:rPr lang="el-GR" dirty="0" smtClean="0"/>
              <a:t>ελαστικότητα αορτής</a:t>
            </a:r>
            <a:r>
              <a:rPr lang="el-GR" b="1" dirty="0" smtClean="0"/>
              <a:t> </a:t>
            </a:r>
          </a:p>
          <a:p>
            <a:r>
              <a:rPr lang="el-GR" b="1" dirty="0" smtClean="0"/>
              <a:t>3</a:t>
            </a:r>
            <a:r>
              <a:rPr lang="el-GR" b="1" baseline="30000" dirty="0" smtClean="0"/>
              <a:t>ο</a:t>
            </a:r>
            <a:r>
              <a:rPr lang="el-GR" b="1" dirty="0" smtClean="0"/>
              <a:t> στοιχείο: </a:t>
            </a:r>
            <a:r>
              <a:rPr lang="el-GR" dirty="0"/>
              <a:t>π</a:t>
            </a:r>
            <a:r>
              <a:rPr lang="el-GR" dirty="0" smtClean="0"/>
              <a:t>εριφερικές αντιστάσεις</a:t>
            </a:r>
          </a:p>
          <a:p>
            <a:r>
              <a:rPr lang="el-GR" b="1" dirty="0" smtClean="0"/>
              <a:t>4</a:t>
            </a:r>
            <a:r>
              <a:rPr lang="el-GR" b="1" baseline="30000" dirty="0" smtClean="0"/>
              <a:t>ο</a:t>
            </a:r>
            <a:r>
              <a:rPr lang="el-GR" b="1" dirty="0" smtClean="0"/>
              <a:t> στοιχείο:</a:t>
            </a:r>
            <a:r>
              <a:rPr lang="el-GR" dirty="0" smtClean="0"/>
              <a:t> αδράνεια</a:t>
            </a:r>
            <a:endParaRPr lang="en-US" dirty="0" smtClean="0"/>
          </a:p>
        </p:txBody>
      </p:sp>
      <p:sp>
        <p:nvSpPr>
          <p:cNvPr id="16" name="TextBox 15"/>
          <p:cNvSpPr txBox="1"/>
          <p:nvPr/>
        </p:nvSpPr>
        <p:spPr>
          <a:xfrm>
            <a:off x="5864613" y="2886752"/>
            <a:ext cx="2826953" cy="923330"/>
          </a:xfrm>
          <a:prstGeom prst="rect">
            <a:avLst/>
          </a:prstGeom>
          <a:noFill/>
          <a:ln w="25400">
            <a:noFill/>
          </a:ln>
        </p:spPr>
        <p:txBody>
          <a:bodyPr wrap="none" rtlCol="0">
            <a:spAutoFit/>
          </a:bodyPr>
          <a:lstStyle/>
          <a:p>
            <a:r>
              <a:rPr lang="el-GR" dirty="0" smtClean="0"/>
              <a:t>(</a:t>
            </a:r>
            <a:r>
              <a:rPr lang="el-GR" dirty="0"/>
              <a:t>πυκνωτής  - </a:t>
            </a:r>
            <a:r>
              <a:rPr lang="en-US" dirty="0"/>
              <a:t>capacitance, C</a:t>
            </a:r>
            <a:r>
              <a:rPr lang="el-GR" dirty="0"/>
              <a:t>)</a:t>
            </a:r>
          </a:p>
          <a:p>
            <a:r>
              <a:rPr lang="el-GR" dirty="0" smtClean="0"/>
              <a:t>(</a:t>
            </a:r>
            <a:r>
              <a:rPr lang="el-GR" dirty="0"/>
              <a:t>δυναμικό, </a:t>
            </a:r>
            <a:r>
              <a:rPr lang="en-US" dirty="0"/>
              <a:t>potential, P)</a:t>
            </a:r>
            <a:endParaRPr lang="el-GR" dirty="0"/>
          </a:p>
          <a:p>
            <a:endParaRPr lang="en-US" dirty="0"/>
          </a:p>
        </p:txBody>
      </p:sp>
      <p:pic>
        <p:nvPicPr>
          <p:cNvPr id="3" name="Picture 2"/>
          <p:cNvPicPr>
            <a:picLocks noChangeAspect="1"/>
          </p:cNvPicPr>
          <p:nvPr/>
        </p:nvPicPr>
        <p:blipFill>
          <a:blip r:embed="rId3"/>
          <a:stretch>
            <a:fillRect/>
          </a:stretch>
        </p:blipFill>
        <p:spPr>
          <a:xfrm>
            <a:off x="4551246" y="5773406"/>
            <a:ext cx="4551246" cy="544377"/>
          </a:xfrm>
          <a:prstGeom prst="rect">
            <a:avLst/>
          </a:prstGeom>
        </p:spPr>
      </p:pic>
      <p:sp>
        <p:nvSpPr>
          <p:cNvPr id="17" name="Rectangle 1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9" name="Straight Connector 18"/>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0" name="Picture 19"/>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1" name="TextBox 20"/>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2" name="TextBox 21"/>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79227927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indkessel_Split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47448" y="2154172"/>
            <a:ext cx="3114328" cy="4084365"/>
          </a:xfrm>
          <a:prstGeom prst="rect">
            <a:avLst/>
          </a:prstGeom>
          <a:ln>
            <a:noFill/>
          </a:ln>
          <a:effectLst>
            <a:outerShdw blurRad="190500" algn="tl" rotWithShape="0">
              <a:srgbClr val="000000">
                <a:alpha val="70000"/>
              </a:srgbClr>
            </a:outerShdw>
          </a:effectLst>
        </p:spPr>
      </p:pic>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9" name="TextBox 18"/>
          <p:cNvSpPr txBox="1"/>
          <p:nvPr/>
        </p:nvSpPr>
        <p:spPr>
          <a:xfrm>
            <a:off x="237412" y="1355329"/>
            <a:ext cx="8819109" cy="461665"/>
          </a:xfrm>
          <a:prstGeom prst="rect">
            <a:avLst/>
          </a:prstGeom>
          <a:noFill/>
        </p:spPr>
        <p:txBody>
          <a:bodyPr wrap="square" rtlCol="0">
            <a:spAutoFit/>
          </a:bodyPr>
          <a:lstStyle/>
          <a:p>
            <a:r>
              <a:rPr lang="el-GR" sz="2400" dirty="0" smtClean="0">
                <a:solidFill>
                  <a:schemeClr val="tx2">
                    <a:lumMod val="75000"/>
                  </a:schemeClr>
                </a:solidFill>
              </a:rPr>
              <a:t>Ελαστικότητα (σκληρία) αρτηριών</a:t>
            </a:r>
            <a:endParaRPr lang="el-GR" sz="2200" dirty="0" smtClean="0">
              <a:solidFill>
                <a:srgbClr val="953735"/>
              </a:solidFill>
            </a:endParaRPr>
          </a:p>
        </p:txBody>
      </p:sp>
      <p:sp>
        <p:nvSpPr>
          <p:cNvPr id="20" name="TextBox 19"/>
          <p:cNvSpPr txBox="1"/>
          <p:nvPr/>
        </p:nvSpPr>
        <p:spPr>
          <a:xfrm>
            <a:off x="7753350" y="1130304"/>
            <a:ext cx="1434044" cy="307777"/>
          </a:xfrm>
          <a:prstGeom prst="rect">
            <a:avLst/>
          </a:prstGeom>
          <a:noFill/>
        </p:spPr>
        <p:txBody>
          <a:bodyPr wrap="none" rtlCol="0">
            <a:spAutoFit/>
          </a:bodyPr>
          <a:lstStyle/>
          <a:p>
            <a:r>
              <a:rPr lang="en-US" sz="1400" i="1" dirty="0" smtClean="0"/>
              <a:t>Papaioannou TG</a:t>
            </a:r>
            <a:endParaRPr lang="en-US" sz="1400" i="1" dirty="0"/>
          </a:p>
        </p:txBody>
      </p:sp>
      <p:sp>
        <p:nvSpPr>
          <p:cNvPr id="11" name="Rectangle 10"/>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7" name="Picture 16"/>
          <p:cNvPicPr/>
          <p:nvPr/>
        </p:nvPicPr>
        <p:blipFill>
          <a:blip r:embed="rId5">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38853208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7" descr="σάρωση0008"/>
          <p:cNvPicPr>
            <a:picLocks noChangeAspect="1" noChangeArrowheads="1"/>
          </p:cNvPicPr>
          <p:nvPr/>
        </p:nvPicPr>
        <p:blipFill>
          <a:blip r:embed="rId3" cstate="print"/>
          <a:srcRect/>
          <a:stretch>
            <a:fillRect/>
          </a:stretch>
        </p:blipFill>
        <p:spPr bwMode="auto">
          <a:xfrm>
            <a:off x="4788024" y="2815288"/>
            <a:ext cx="4104456" cy="3667125"/>
          </a:xfrm>
          <a:prstGeom prst="rect">
            <a:avLst/>
          </a:prstGeom>
          <a:noFill/>
          <a:ln>
            <a:noFill/>
          </a:ln>
          <a:effectLst/>
        </p:spPr>
      </p:pic>
      <p:pic>
        <p:nvPicPr>
          <p:cNvPr id="23" name="Picture 4" descr="σάρωση0005"/>
          <p:cNvPicPr>
            <a:picLocks noChangeAspect="1" noChangeArrowheads="1"/>
          </p:cNvPicPr>
          <p:nvPr/>
        </p:nvPicPr>
        <p:blipFill>
          <a:blip r:embed="rId4" cstate="print"/>
          <a:srcRect/>
          <a:stretch>
            <a:fillRect/>
          </a:stretch>
        </p:blipFill>
        <p:spPr>
          <a:xfrm>
            <a:off x="251520" y="3327236"/>
            <a:ext cx="4176464" cy="3121311"/>
          </a:xfrm>
          <a:prstGeom prst="rect">
            <a:avLst/>
          </a:prstGeom>
          <a:ln/>
        </p:spPr>
      </p:pic>
      <p:sp>
        <p:nvSpPr>
          <p:cNvPr id="9" name="TextBox 8"/>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Rectangle 9"/>
          <p:cNvSpPr/>
          <p:nvPr/>
        </p:nvSpPr>
        <p:spPr>
          <a:xfrm>
            <a:off x="287862" y="2106741"/>
            <a:ext cx="7975600" cy="1015663"/>
          </a:xfrm>
          <a:prstGeom prst="rect">
            <a:avLst/>
          </a:prstGeom>
        </p:spPr>
        <p:txBody>
          <a:bodyPr wrap="square">
            <a:spAutoFit/>
          </a:bodyPr>
          <a:lstStyle/>
          <a:p>
            <a:r>
              <a:rPr lang="el-GR" sz="2000" dirty="0" smtClean="0">
                <a:solidFill>
                  <a:srgbClr val="17375E"/>
                </a:solidFill>
                <a:latin typeface="+mj-lt"/>
              </a:rPr>
              <a:t>Η ελαστικότητα της αορτής εξαρτάται από το ποσοστό ελαστίνης στο</a:t>
            </a:r>
          </a:p>
          <a:p>
            <a:r>
              <a:rPr lang="el-GR" sz="2000" dirty="0" smtClean="0">
                <a:solidFill>
                  <a:srgbClr val="17375E"/>
                </a:solidFill>
                <a:latin typeface="+mj-lt"/>
              </a:rPr>
              <a:t> αρτηριακό τοίχωμα και μειώνεται προς την περιφέρεια </a:t>
            </a:r>
          </a:p>
          <a:p>
            <a:r>
              <a:rPr lang="el-GR" sz="2000" dirty="0" smtClean="0">
                <a:solidFill>
                  <a:srgbClr val="17375E"/>
                </a:solidFill>
                <a:latin typeface="+mj-lt"/>
              </a:rPr>
              <a:t>(από την ανιούσα αορτή πρός τη θωρακική αορτή)</a:t>
            </a:r>
            <a:endParaRPr lang="el-GR" sz="2000" dirty="0">
              <a:solidFill>
                <a:srgbClr val="17375E"/>
              </a:solidFill>
              <a:latin typeface="+mj-lt"/>
            </a:endParaRPr>
          </a:p>
        </p:txBody>
      </p:sp>
      <p:sp>
        <p:nvSpPr>
          <p:cNvPr id="11" name="TextBox 10"/>
          <p:cNvSpPr txBox="1"/>
          <p:nvPr/>
        </p:nvSpPr>
        <p:spPr>
          <a:xfrm>
            <a:off x="237412" y="1355329"/>
            <a:ext cx="8819109" cy="461665"/>
          </a:xfrm>
          <a:prstGeom prst="rect">
            <a:avLst/>
          </a:prstGeom>
          <a:noFill/>
        </p:spPr>
        <p:txBody>
          <a:bodyPr wrap="square" rtlCol="0">
            <a:spAutoFit/>
          </a:bodyPr>
          <a:lstStyle/>
          <a:p>
            <a:r>
              <a:rPr lang="el-GR" sz="2400" dirty="0" smtClean="0">
                <a:solidFill>
                  <a:schemeClr val="tx2">
                    <a:lumMod val="75000"/>
                  </a:schemeClr>
                </a:solidFill>
              </a:rPr>
              <a:t>Ελαστικότητα (σκληρία) αρτηριών</a:t>
            </a:r>
            <a:endParaRPr lang="el-GR" sz="2200" dirty="0" smtClean="0">
              <a:solidFill>
                <a:srgbClr val="953735"/>
              </a:solidFill>
            </a:endParaRPr>
          </a:p>
        </p:txBody>
      </p:sp>
      <p:sp>
        <p:nvSpPr>
          <p:cNvPr id="2" name="TextBox 1"/>
          <p:cNvSpPr txBox="1"/>
          <p:nvPr/>
        </p:nvSpPr>
        <p:spPr>
          <a:xfrm>
            <a:off x="4694229" y="5638800"/>
            <a:ext cx="575210" cy="369332"/>
          </a:xfrm>
          <a:prstGeom prst="rect">
            <a:avLst/>
          </a:prstGeom>
          <a:noFill/>
          <a:ln w="25400">
            <a:noFill/>
          </a:ln>
        </p:spPr>
        <p:txBody>
          <a:bodyPr wrap="none" rtlCol="0">
            <a:spAutoFit/>
          </a:bodyPr>
          <a:lstStyle/>
          <a:p>
            <a:pPr algn="ctr"/>
            <a:r>
              <a:rPr lang="en-US" dirty="0" err="1" smtClean="0"/>
              <a:t>pwv</a:t>
            </a:r>
            <a:endParaRPr lang="en-US" dirty="0" smtClean="0"/>
          </a:p>
        </p:txBody>
      </p:sp>
      <p:sp>
        <p:nvSpPr>
          <p:cNvPr id="14" name="Rectangle 1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5" name="Straight Connector 14"/>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6" name="Picture 15"/>
          <p:cNvPicPr/>
          <p:nvPr/>
        </p:nvPicPr>
        <p:blipFill>
          <a:blip r:embed="rId5">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7" name="TextBox 16"/>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8" name="TextBox 17"/>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59506994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6 - Ορθογώνιο"/>
          <p:cNvSpPr>
            <a:spLocks noChangeArrowheads="1"/>
          </p:cNvSpPr>
          <p:nvPr/>
        </p:nvSpPr>
        <p:spPr bwMode="auto">
          <a:xfrm>
            <a:off x="5221768" y="1117604"/>
            <a:ext cx="3922232" cy="307777"/>
          </a:xfrm>
          <a:prstGeom prst="rect">
            <a:avLst/>
          </a:prstGeom>
          <a:noFill/>
          <a:ln w="9525">
            <a:noFill/>
            <a:miter lim="800000"/>
            <a:headEnd/>
            <a:tailEnd/>
          </a:ln>
        </p:spPr>
        <p:txBody>
          <a:bodyPr wrap="square">
            <a:spAutoFit/>
          </a:bodyPr>
          <a:lstStyle/>
          <a:p>
            <a:r>
              <a:rPr lang="en-US" sz="1400" i="1" dirty="0" smtClean="0">
                <a:latin typeface="+mj-lt"/>
              </a:rPr>
              <a:t>Avolio A, Bulletin M, Protogerou A. Springer</a:t>
            </a:r>
            <a:r>
              <a:rPr lang="en-US" sz="1400" i="1" dirty="0">
                <a:latin typeface="+mj-lt"/>
              </a:rPr>
              <a:t> </a:t>
            </a:r>
            <a:r>
              <a:rPr lang="en-US" sz="1400" i="1" dirty="0" smtClean="0">
                <a:latin typeface="+mj-lt"/>
              </a:rPr>
              <a:t>2015</a:t>
            </a:r>
            <a:endParaRPr lang="en-US" sz="1400" i="1" dirty="0">
              <a:latin typeface="+mj-lt"/>
            </a:endParaRPr>
          </a:p>
        </p:txBody>
      </p:sp>
      <p:pic>
        <p:nvPicPr>
          <p:cNvPr id="6" name="Picture 5"/>
          <p:cNvPicPr>
            <a:picLocks noChangeAspect="1"/>
          </p:cNvPicPr>
          <p:nvPr/>
        </p:nvPicPr>
        <p:blipFill>
          <a:blip r:embed="rId2"/>
          <a:stretch>
            <a:fillRect/>
          </a:stretch>
        </p:blipFill>
        <p:spPr>
          <a:xfrm>
            <a:off x="101948" y="2560834"/>
            <a:ext cx="5994052" cy="3564392"/>
          </a:xfrm>
          <a:prstGeom prst="rect">
            <a:avLst/>
          </a:prstGeom>
        </p:spPr>
      </p:pic>
      <p:pic>
        <p:nvPicPr>
          <p:cNvPr id="9" name="Picture 8"/>
          <p:cNvPicPr>
            <a:picLocks noChangeAspect="1"/>
          </p:cNvPicPr>
          <p:nvPr/>
        </p:nvPicPr>
        <p:blipFill>
          <a:blip r:embed="rId3"/>
          <a:stretch>
            <a:fillRect/>
          </a:stretch>
        </p:blipFill>
        <p:spPr>
          <a:xfrm>
            <a:off x="829759" y="6322408"/>
            <a:ext cx="4165600" cy="535591"/>
          </a:xfrm>
          <a:prstGeom prst="rect">
            <a:avLst/>
          </a:prstGeom>
        </p:spPr>
      </p:pic>
      <p:sp>
        <p:nvSpPr>
          <p:cNvPr id="12" name="Rectangle 9"/>
          <p:cNvSpPr/>
          <p:nvPr/>
        </p:nvSpPr>
        <p:spPr>
          <a:xfrm>
            <a:off x="6003628" y="3402602"/>
            <a:ext cx="3073880" cy="2554545"/>
          </a:xfrm>
          <a:prstGeom prst="rect">
            <a:avLst/>
          </a:prstGeom>
        </p:spPr>
        <p:txBody>
          <a:bodyPr wrap="square">
            <a:spAutoFit/>
          </a:bodyPr>
          <a:lstStyle/>
          <a:p>
            <a:r>
              <a:rPr lang="el-GR" sz="2000" dirty="0" smtClean="0">
                <a:solidFill>
                  <a:schemeClr val="tx2">
                    <a:lumMod val="75000"/>
                  </a:schemeClr>
                </a:solidFill>
                <a:latin typeface="+mj-lt"/>
              </a:rPr>
              <a:t>Η σκληρία των ελαστικού τύπου αρτηριών (αορτή, καρωτίδες) αυξάνει με την πάροδο της ηλικίας κάτι το οποίο συμβαίνει σε πολύ μικρότερο βαθμό στις μυϊκού τύπου αρτηρίες (π.χ. </a:t>
            </a:r>
            <a:r>
              <a:rPr lang="el-GR" sz="2000" dirty="0">
                <a:solidFill>
                  <a:schemeClr val="tx2">
                    <a:lumMod val="75000"/>
                  </a:schemeClr>
                </a:solidFill>
                <a:latin typeface="+mj-lt"/>
              </a:rPr>
              <a:t>β</a:t>
            </a:r>
            <a:r>
              <a:rPr lang="el-GR" sz="2000" dirty="0" smtClean="0">
                <a:solidFill>
                  <a:schemeClr val="tx2">
                    <a:lumMod val="75000"/>
                  </a:schemeClr>
                </a:solidFill>
                <a:latin typeface="+mj-lt"/>
              </a:rPr>
              <a:t>ραχιόνιος αρτηρία)</a:t>
            </a:r>
            <a:endParaRPr lang="el-GR" sz="2000" dirty="0">
              <a:solidFill>
                <a:schemeClr val="tx2">
                  <a:lumMod val="75000"/>
                </a:schemeClr>
              </a:solidFill>
              <a:latin typeface="+mj-lt"/>
            </a:endParaRPr>
          </a:p>
        </p:txBody>
      </p:sp>
      <p:sp>
        <p:nvSpPr>
          <p:cNvPr id="15" name="TextBox 14"/>
          <p:cNvSpPr txBox="1"/>
          <p:nvPr/>
        </p:nvSpPr>
        <p:spPr>
          <a:xfrm>
            <a:off x="237412" y="1355329"/>
            <a:ext cx="8819109" cy="461665"/>
          </a:xfrm>
          <a:prstGeom prst="rect">
            <a:avLst/>
          </a:prstGeom>
          <a:noFill/>
        </p:spPr>
        <p:txBody>
          <a:bodyPr wrap="square" rtlCol="0">
            <a:spAutoFit/>
          </a:bodyPr>
          <a:lstStyle/>
          <a:p>
            <a:r>
              <a:rPr lang="el-GR" sz="2400" dirty="0" smtClean="0">
                <a:solidFill>
                  <a:schemeClr val="tx2">
                    <a:lumMod val="75000"/>
                  </a:schemeClr>
                </a:solidFill>
              </a:rPr>
              <a:t>Ελαστικότητα (σκληρία) αρτηριών</a:t>
            </a:r>
            <a:endParaRPr lang="el-GR" sz="2200" dirty="0" smtClean="0">
              <a:solidFill>
                <a:srgbClr val="953735"/>
              </a:solidFill>
            </a:endParaRPr>
          </a:p>
        </p:txBody>
      </p: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74914287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indkessel_Split1.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349780" y="2306572"/>
            <a:ext cx="3114328" cy="4084365"/>
          </a:xfrm>
          <a:prstGeom prst="rect">
            <a:avLst/>
          </a:prstGeom>
          <a:ln>
            <a:noFill/>
          </a:ln>
          <a:effectLst>
            <a:outerShdw blurRad="190500" algn="tl" rotWithShape="0">
              <a:srgbClr val="000000">
                <a:alpha val="70000"/>
              </a:srgbClr>
            </a:outerShdw>
          </a:effectLst>
        </p:spPr>
      </p:pic>
      <p:sp>
        <p:nvSpPr>
          <p:cNvPr id="12" name="Rectangle 5"/>
          <p:cNvSpPr>
            <a:spLocks noChangeArrowheads="1"/>
          </p:cNvSpPr>
          <p:nvPr/>
        </p:nvSpPr>
        <p:spPr bwMode="auto">
          <a:xfrm>
            <a:off x="3799463" y="2951842"/>
            <a:ext cx="478245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l-GR" altLang="el-GR" sz="2000" dirty="0" smtClean="0">
                <a:solidFill>
                  <a:srgbClr val="17375E"/>
                </a:solidFill>
              </a:rPr>
              <a:t>Οι </a:t>
            </a:r>
            <a:r>
              <a:rPr lang="el-GR" altLang="el-GR" sz="2000" dirty="0" err="1" smtClean="0">
                <a:solidFill>
                  <a:srgbClr val="17375E"/>
                </a:solidFill>
              </a:rPr>
              <a:t>Moens</a:t>
            </a:r>
            <a:r>
              <a:rPr lang="el-GR" altLang="el-GR" sz="2000" dirty="0" smtClean="0">
                <a:solidFill>
                  <a:srgbClr val="17375E"/>
                </a:solidFill>
              </a:rPr>
              <a:t>-</a:t>
            </a:r>
            <a:r>
              <a:rPr lang="el-GR" altLang="el-GR" sz="2000" dirty="0" err="1" smtClean="0">
                <a:solidFill>
                  <a:srgbClr val="17375E"/>
                </a:solidFill>
              </a:rPr>
              <a:t>Korteweg</a:t>
            </a:r>
            <a:r>
              <a:rPr lang="el-GR" altLang="el-GR" sz="2000" dirty="0" smtClean="0">
                <a:solidFill>
                  <a:srgbClr val="17375E"/>
                </a:solidFill>
              </a:rPr>
              <a:t> συνέδεσαν, μέσω της εξίσωσής τους, την ταχύτητα του σφυγμικού κύματος με τις ιδιότητες του αρτηριακού τοιχώματος και του αίματος </a:t>
            </a:r>
            <a:endParaRPr lang="el-GR" altLang="el-GR" sz="2400" u="sng" dirty="0">
              <a:solidFill>
                <a:srgbClr val="17375E"/>
              </a:solidFill>
            </a:endParaRPr>
          </a:p>
        </p:txBody>
      </p:sp>
      <p:sp>
        <p:nvSpPr>
          <p:cNvPr id="16" name="Rectangle 10"/>
          <p:cNvSpPr>
            <a:spLocks noChangeArrowheads="1"/>
          </p:cNvSpPr>
          <p:nvPr/>
        </p:nvSpPr>
        <p:spPr bwMode="auto">
          <a:xfrm>
            <a:off x="3799463" y="2327144"/>
            <a:ext cx="34432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l-GR" sz="2000" dirty="0" err="1">
                <a:solidFill>
                  <a:srgbClr val="17375E"/>
                </a:solidFill>
              </a:rPr>
              <a:t>Moens</a:t>
            </a:r>
            <a:r>
              <a:rPr lang="el-GR" altLang="el-GR" sz="2000" dirty="0">
                <a:solidFill>
                  <a:srgbClr val="17375E"/>
                </a:solidFill>
              </a:rPr>
              <a:t>-</a:t>
            </a:r>
            <a:r>
              <a:rPr lang="el-GR" altLang="el-GR" sz="2000" dirty="0" err="1">
                <a:solidFill>
                  <a:srgbClr val="17375E"/>
                </a:solidFill>
              </a:rPr>
              <a:t>Korteweg</a:t>
            </a:r>
            <a:r>
              <a:rPr lang="en-US" altLang="el-GR" sz="2000" dirty="0">
                <a:solidFill>
                  <a:srgbClr val="17375E"/>
                </a:solidFill>
              </a:rPr>
              <a:t> 1878</a:t>
            </a:r>
            <a:endParaRPr lang="el-GR" altLang="el-GR" sz="2000" dirty="0">
              <a:solidFill>
                <a:srgbClr val="17375E"/>
              </a:solidFill>
            </a:endParaRPr>
          </a:p>
        </p:txBody>
      </p:sp>
      <p:graphicFrame>
        <p:nvGraphicFramePr>
          <p:cNvPr id="17" name="Object 6"/>
          <p:cNvGraphicFramePr>
            <a:graphicFrameLocks noChangeAspect="1"/>
          </p:cNvGraphicFramePr>
          <p:nvPr>
            <p:extLst>
              <p:ext uri="{D42A27DB-BD31-4B8C-83A1-F6EECF244321}">
                <p14:modId xmlns:p14="http://schemas.microsoft.com/office/powerpoint/2010/main" val="2559579344"/>
              </p:ext>
            </p:extLst>
          </p:nvPr>
        </p:nvGraphicFramePr>
        <p:xfrm>
          <a:off x="3697865" y="4745776"/>
          <a:ext cx="5010961" cy="1483715"/>
        </p:xfrm>
        <a:graphic>
          <a:graphicData uri="http://schemas.openxmlformats.org/presentationml/2006/ole">
            <mc:AlternateContent xmlns:mc="http://schemas.openxmlformats.org/markup-compatibility/2006">
              <mc:Choice xmlns:v="urn:schemas-microsoft-com:vml" Requires="v">
                <p:oleObj spid="_x0000_s5579" name="Equation" r:id="rId6" imgW="2273040" imgH="672840" progId="Equation.3">
                  <p:embed/>
                </p:oleObj>
              </mc:Choice>
              <mc:Fallback>
                <p:oleObj name="Equation" r:id="rId6" imgW="2273040" imgH="6728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7865" y="4745776"/>
                        <a:ext cx="5010961" cy="14837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9" name="TextBox 18"/>
          <p:cNvSpPr txBox="1"/>
          <p:nvPr/>
        </p:nvSpPr>
        <p:spPr>
          <a:xfrm>
            <a:off x="237412" y="1355329"/>
            <a:ext cx="8819109" cy="461665"/>
          </a:xfrm>
          <a:prstGeom prst="rect">
            <a:avLst/>
          </a:prstGeom>
          <a:noFill/>
        </p:spPr>
        <p:txBody>
          <a:bodyPr wrap="square" rtlCol="0">
            <a:spAutoFit/>
          </a:bodyPr>
          <a:lstStyle/>
          <a:p>
            <a:r>
              <a:rPr lang="el-GR" sz="2400" dirty="0" smtClean="0">
                <a:solidFill>
                  <a:schemeClr val="tx2">
                    <a:lumMod val="75000"/>
                  </a:schemeClr>
                </a:solidFill>
              </a:rPr>
              <a:t>Ελαστικότητα (σκληρία) αρτηριών</a:t>
            </a:r>
            <a:endParaRPr lang="el-GR" sz="2200" dirty="0" smtClean="0">
              <a:solidFill>
                <a:srgbClr val="953735"/>
              </a:solidFill>
            </a:endParaRPr>
          </a:p>
        </p:txBody>
      </p:sp>
      <p:sp>
        <p:nvSpPr>
          <p:cNvPr id="20" name="TextBox 19"/>
          <p:cNvSpPr txBox="1"/>
          <p:nvPr/>
        </p:nvSpPr>
        <p:spPr>
          <a:xfrm>
            <a:off x="7753350" y="1130304"/>
            <a:ext cx="1434044" cy="307777"/>
          </a:xfrm>
          <a:prstGeom prst="rect">
            <a:avLst/>
          </a:prstGeom>
          <a:noFill/>
        </p:spPr>
        <p:txBody>
          <a:bodyPr wrap="none" rtlCol="0">
            <a:spAutoFit/>
          </a:bodyPr>
          <a:lstStyle/>
          <a:p>
            <a:r>
              <a:rPr lang="en-US" sz="1400" i="1" dirty="0" smtClean="0"/>
              <a:t>Papaioannou TG</a:t>
            </a:r>
            <a:endParaRPr lang="en-US" sz="1400" i="1" dirty="0"/>
          </a:p>
        </p:txBody>
      </p:sp>
      <p:sp>
        <p:nvSpPr>
          <p:cNvPr id="21" name="Rectangle 20"/>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22" name="Straight Connector 21"/>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3" name="Picture 22"/>
          <p:cNvPicPr/>
          <p:nvPr/>
        </p:nvPicPr>
        <p:blipFill>
          <a:blip r:embed="rId8">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4" name="TextBox 23"/>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5" name="TextBox 24"/>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402901469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119 - Ομάδα"/>
          <p:cNvGrpSpPr/>
          <p:nvPr/>
        </p:nvGrpSpPr>
        <p:grpSpPr>
          <a:xfrm>
            <a:off x="1820538" y="2988924"/>
            <a:ext cx="5264246" cy="2355346"/>
            <a:chOff x="1747508" y="4549495"/>
            <a:chExt cx="5791200" cy="2355346"/>
          </a:xfrm>
        </p:grpSpPr>
        <p:grpSp>
          <p:nvGrpSpPr>
            <p:cNvPr id="68" name="Group 37"/>
            <p:cNvGrpSpPr>
              <a:grpSpLocks/>
            </p:cNvGrpSpPr>
            <p:nvPr/>
          </p:nvGrpSpPr>
          <p:grpSpPr bwMode="auto">
            <a:xfrm>
              <a:off x="1747508" y="5416282"/>
              <a:ext cx="5791200" cy="1488559"/>
              <a:chOff x="1676400" y="2971800"/>
              <a:chExt cx="5791200" cy="1488606"/>
            </a:xfrm>
          </p:grpSpPr>
          <p:sp>
            <p:nvSpPr>
              <p:cNvPr id="69" name="Text Box 1038"/>
              <p:cNvSpPr txBox="1">
                <a:spLocks noChangeArrowheads="1"/>
              </p:cNvSpPr>
              <p:nvPr/>
            </p:nvSpPr>
            <p:spPr bwMode="auto">
              <a:xfrm>
                <a:off x="2935288" y="3927446"/>
                <a:ext cx="384914" cy="400123"/>
              </a:xfrm>
              <a:prstGeom prst="rect">
                <a:avLst/>
              </a:prstGeom>
              <a:noFill/>
              <a:ln w="9525">
                <a:noFill/>
                <a:miter lim="800000"/>
                <a:headEnd/>
                <a:tailEnd/>
              </a:ln>
            </p:spPr>
            <p:txBody>
              <a:bodyPr wrap="none">
                <a:spAutoFit/>
              </a:bodyPr>
              <a:lstStyle/>
              <a:p>
                <a:r>
                  <a:rPr lang="en-US" sz="2000" dirty="0">
                    <a:cs typeface="Times New Roman" pitchFamily="18" charset="0"/>
                  </a:rPr>
                  <a:t>A</a:t>
                </a:r>
                <a:r>
                  <a:rPr lang="en-US" sz="2000" baseline="-25000" dirty="0">
                    <a:cs typeface="Times New Roman" pitchFamily="18" charset="0"/>
                  </a:rPr>
                  <a:t>t</a:t>
                </a:r>
                <a:endParaRPr lang="el-GR" sz="2000" dirty="0">
                  <a:cs typeface="Times New Roman" pitchFamily="18" charset="0"/>
                </a:endParaRPr>
              </a:p>
            </p:txBody>
          </p:sp>
          <p:sp>
            <p:nvSpPr>
              <p:cNvPr id="70" name="Text Box 1040"/>
              <p:cNvSpPr txBox="1">
                <a:spLocks noChangeArrowheads="1"/>
              </p:cNvSpPr>
              <p:nvPr/>
            </p:nvSpPr>
            <p:spPr bwMode="auto">
              <a:xfrm>
                <a:off x="6094413" y="3946513"/>
                <a:ext cx="379335" cy="400123"/>
              </a:xfrm>
              <a:prstGeom prst="rect">
                <a:avLst/>
              </a:prstGeom>
              <a:noFill/>
              <a:ln w="9525">
                <a:noFill/>
                <a:miter lim="800000"/>
                <a:headEnd/>
                <a:tailEnd/>
              </a:ln>
            </p:spPr>
            <p:txBody>
              <a:bodyPr wrap="none">
                <a:spAutoFit/>
              </a:bodyPr>
              <a:lstStyle/>
              <a:p>
                <a:r>
                  <a:rPr lang="en-US" sz="2000" dirty="0">
                    <a:cs typeface="Times New Roman" pitchFamily="18" charset="0"/>
                  </a:rPr>
                  <a:t>B</a:t>
                </a:r>
                <a:r>
                  <a:rPr lang="en-US" sz="2000" baseline="-25000" dirty="0">
                    <a:cs typeface="Times New Roman" pitchFamily="18" charset="0"/>
                  </a:rPr>
                  <a:t>t</a:t>
                </a:r>
                <a:endParaRPr lang="el-GR" sz="2000" dirty="0">
                  <a:cs typeface="Times New Roman" pitchFamily="18" charset="0"/>
                </a:endParaRPr>
              </a:p>
            </p:txBody>
          </p:sp>
          <p:sp>
            <p:nvSpPr>
              <p:cNvPr id="71" name="Line 1033"/>
              <p:cNvSpPr>
                <a:spLocks noChangeShapeType="1"/>
              </p:cNvSpPr>
              <p:nvPr/>
            </p:nvSpPr>
            <p:spPr bwMode="auto">
              <a:xfrm>
                <a:off x="1844675" y="2997702"/>
                <a:ext cx="5470525" cy="0"/>
              </a:xfrm>
              <a:prstGeom prst="line">
                <a:avLst/>
              </a:prstGeom>
              <a:noFill/>
              <a:ln w="76200">
                <a:solidFill>
                  <a:srgbClr val="996600"/>
                </a:solidFill>
                <a:round/>
                <a:headEnd/>
                <a:tailEnd/>
              </a:ln>
            </p:spPr>
            <p:txBody>
              <a:bodyPr/>
              <a:lstStyle/>
              <a:p>
                <a:endParaRPr lang="el-GR"/>
              </a:p>
            </p:txBody>
          </p:sp>
          <p:sp>
            <p:nvSpPr>
              <p:cNvPr id="72" name="Line 1034"/>
              <p:cNvSpPr>
                <a:spLocks noChangeShapeType="1"/>
              </p:cNvSpPr>
              <p:nvPr/>
            </p:nvSpPr>
            <p:spPr bwMode="auto">
              <a:xfrm>
                <a:off x="1844675" y="3998740"/>
                <a:ext cx="5470525" cy="0"/>
              </a:xfrm>
              <a:prstGeom prst="line">
                <a:avLst/>
              </a:prstGeom>
              <a:noFill/>
              <a:ln w="76200">
                <a:solidFill>
                  <a:srgbClr val="996600"/>
                </a:solidFill>
                <a:round/>
                <a:headEnd/>
                <a:tailEnd/>
              </a:ln>
            </p:spPr>
            <p:txBody>
              <a:bodyPr/>
              <a:lstStyle/>
              <a:p>
                <a:endParaRPr lang="el-GR"/>
              </a:p>
            </p:txBody>
          </p:sp>
          <p:sp>
            <p:nvSpPr>
              <p:cNvPr id="73" name="Freeform 1035"/>
              <p:cNvSpPr>
                <a:spLocks/>
              </p:cNvSpPr>
              <p:nvPr/>
            </p:nvSpPr>
            <p:spPr bwMode="auto">
              <a:xfrm>
                <a:off x="2792413" y="3066266"/>
                <a:ext cx="1149350" cy="877622"/>
              </a:xfrm>
              <a:custGeom>
                <a:avLst/>
                <a:gdLst>
                  <a:gd name="T0" fmla="*/ 0 w 2064"/>
                  <a:gd name="T1" fmla="*/ 2147483647 h 1488"/>
                  <a:gd name="T2" fmla="*/ 2147483647 w 2064"/>
                  <a:gd name="T3" fmla="*/ 2147483647 h 1488"/>
                  <a:gd name="T4" fmla="*/ 2147483647 w 2064"/>
                  <a:gd name="T5" fmla="*/ 2147483647 h 1488"/>
                  <a:gd name="T6" fmla="*/ 2147483647 w 2064"/>
                  <a:gd name="T7" fmla="*/ 0 h 1488"/>
                  <a:gd name="T8" fmla="*/ 2147483647 w 2064"/>
                  <a:gd name="T9" fmla="*/ 2147483647 h 1488"/>
                  <a:gd name="T10" fmla="*/ 2147483647 w 2064"/>
                  <a:gd name="T11" fmla="*/ 2147483647 h 1488"/>
                  <a:gd name="T12" fmla="*/ 2147483647 w 2064"/>
                  <a:gd name="T13" fmla="*/ 2147483647 h 1488"/>
                  <a:gd name="T14" fmla="*/ 2147483647 w 2064"/>
                  <a:gd name="T15" fmla="*/ 2147483647 h 1488"/>
                  <a:gd name="T16" fmla="*/ 0 60000 65536"/>
                  <a:gd name="T17" fmla="*/ 0 60000 65536"/>
                  <a:gd name="T18" fmla="*/ 0 60000 65536"/>
                  <a:gd name="T19" fmla="*/ 0 60000 65536"/>
                  <a:gd name="T20" fmla="*/ 0 60000 65536"/>
                  <a:gd name="T21" fmla="*/ 0 60000 65536"/>
                  <a:gd name="T22" fmla="*/ 0 60000 65536"/>
                  <a:gd name="T23" fmla="*/ 0 60000 65536"/>
                  <a:gd name="T24" fmla="*/ 0 w 2064"/>
                  <a:gd name="T25" fmla="*/ 0 h 1488"/>
                  <a:gd name="T26" fmla="*/ 2064 w 2064"/>
                  <a:gd name="T27" fmla="*/ 1488 h 14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64" h="1488">
                    <a:moveTo>
                      <a:pt x="0" y="1488"/>
                    </a:moveTo>
                    <a:cubicBezTo>
                      <a:pt x="68" y="1160"/>
                      <a:pt x="136" y="832"/>
                      <a:pt x="192" y="672"/>
                    </a:cubicBezTo>
                    <a:cubicBezTo>
                      <a:pt x="248" y="512"/>
                      <a:pt x="272" y="640"/>
                      <a:pt x="336" y="528"/>
                    </a:cubicBezTo>
                    <a:cubicBezTo>
                      <a:pt x="400" y="416"/>
                      <a:pt x="488" y="0"/>
                      <a:pt x="576" y="0"/>
                    </a:cubicBezTo>
                    <a:cubicBezTo>
                      <a:pt x="664" y="0"/>
                      <a:pt x="800" y="440"/>
                      <a:pt x="864" y="528"/>
                    </a:cubicBezTo>
                    <a:cubicBezTo>
                      <a:pt x="928" y="616"/>
                      <a:pt x="896" y="456"/>
                      <a:pt x="960" y="528"/>
                    </a:cubicBezTo>
                    <a:cubicBezTo>
                      <a:pt x="1024" y="600"/>
                      <a:pt x="1064" y="800"/>
                      <a:pt x="1248" y="960"/>
                    </a:cubicBezTo>
                    <a:cubicBezTo>
                      <a:pt x="1432" y="1120"/>
                      <a:pt x="1748" y="1304"/>
                      <a:pt x="2064" y="1488"/>
                    </a:cubicBezTo>
                  </a:path>
                </a:pathLst>
              </a:custGeom>
              <a:noFill/>
              <a:ln w="34925">
                <a:solidFill>
                  <a:srgbClr val="0066CC"/>
                </a:solidFill>
                <a:round/>
                <a:headEnd type="none" w="sm" len="sm"/>
                <a:tailEnd type="none" w="sm" len="sm"/>
              </a:ln>
            </p:spPr>
            <p:txBody>
              <a:bodyPr wrap="none" anchor="ctr"/>
              <a:lstStyle/>
              <a:p>
                <a:endParaRPr lang="el-GR">
                  <a:cs typeface="Times New Roman" pitchFamily="18" charset="0"/>
                </a:endParaRPr>
              </a:p>
            </p:txBody>
          </p:sp>
          <p:sp>
            <p:nvSpPr>
              <p:cNvPr id="74" name="Freeform 1036"/>
              <p:cNvSpPr>
                <a:spLocks/>
              </p:cNvSpPr>
              <p:nvPr/>
            </p:nvSpPr>
            <p:spPr bwMode="auto">
              <a:xfrm>
                <a:off x="5916613" y="3070837"/>
                <a:ext cx="1149350" cy="877622"/>
              </a:xfrm>
              <a:custGeom>
                <a:avLst/>
                <a:gdLst>
                  <a:gd name="T0" fmla="*/ 0 w 2064"/>
                  <a:gd name="T1" fmla="*/ 2147483647 h 1488"/>
                  <a:gd name="T2" fmla="*/ 2147483647 w 2064"/>
                  <a:gd name="T3" fmla="*/ 2147483647 h 1488"/>
                  <a:gd name="T4" fmla="*/ 2147483647 w 2064"/>
                  <a:gd name="T5" fmla="*/ 2147483647 h 1488"/>
                  <a:gd name="T6" fmla="*/ 2147483647 w 2064"/>
                  <a:gd name="T7" fmla="*/ 0 h 1488"/>
                  <a:gd name="T8" fmla="*/ 2147483647 w 2064"/>
                  <a:gd name="T9" fmla="*/ 2147483647 h 1488"/>
                  <a:gd name="T10" fmla="*/ 2147483647 w 2064"/>
                  <a:gd name="T11" fmla="*/ 2147483647 h 1488"/>
                  <a:gd name="T12" fmla="*/ 2147483647 w 2064"/>
                  <a:gd name="T13" fmla="*/ 2147483647 h 1488"/>
                  <a:gd name="T14" fmla="*/ 2147483647 w 2064"/>
                  <a:gd name="T15" fmla="*/ 2147483647 h 1488"/>
                  <a:gd name="T16" fmla="*/ 0 60000 65536"/>
                  <a:gd name="T17" fmla="*/ 0 60000 65536"/>
                  <a:gd name="T18" fmla="*/ 0 60000 65536"/>
                  <a:gd name="T19" fmla="*/ 0 60000 65536"/>
                  <a:gd name="T20" fmla="*/ 0 60000 65536"/>
                  <a:gd name="T21" fmla="*/ 0 60000 65536"/>
                  <a:gd name="T22" fmla="*/ 0 60000 65536"/>
                  <a:gd name="T23" fmla="*/ 0 60000 65536"/>
                  <a:gd name="T24" fmla="*/ 0 w 2064"/>
                  <a:gd name="T25" fmla="*/ 0 h 1488"/>
                  <a:gd name="T26" fmla="*/ 2064 w 2064"/>
                  <a:gd name="T27" fmla="*/ 1488 h 14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64" h="1488">
                    <a:moveTo>
                      <a:pt x="0" y="1488"/>
                    </a:moveTo>
                    <a:cubicBezTo>
                      <a:pt x="68" y="1160"/>
                      <a:pt x="136" y="832"/>
                      <a:pt x="192" y="672"/>
                    </a:cubicBezTo>
                    <a:cubicBezTo>
                      <a:pt x="248" y="512"/>
                      <a:pt x="272" y="640"/>
                      <a:pt x="336" y="528"/>
                    </a:cubicBezTo>
                    <a:cubicBezTo>
                      <a:pt x="400" y="416"/>
                      <a:pt x="488" y="0"/>
                      <a:pt x="576" y="0"/>
                    </a:cubicBezTo>
                    <a:cubicBezTo>
                      <a:pt x="664" y="0"/>
                      <a:pt x="800" y="440"/>
                      <a:pt x="864" y="528"/>
                    </a:cubicBezTo>
                    <a:cubicBezTo>
                      <a:pt x="928" y="616"/>
                      <a:pt x="896" y="456"/>
                      <a:pt x="960" y="528"/>
                    </a:cubicBezTo>
                    <a:cubicBezTo>
                      <a:pt x="1024" y="600"/>
                      <a:pt x="1064" y="800"/>
                      <a:pt x="1248" y="960"/>
                    </a:cubicBezTo>
                    <a:cubicBezTo>
                      <a:pt x="1432" y="1120"/>
                      <a:pt x="1748" y="1304"/>
                      <a:pt x="2064" y="1488"/>
                    </a:cubicBezTo>
                  </a:path>
                </a:pathLst>
              </a:custGeom>
              <a:noFill/>
              <a:ln w="34925">
                <a:solidFill>
                  <a:srgbClr val="0066CC"/>
                </a:solidFill>
                <a:round/>
                <a:headEnd type="none" w="sm" len="sm"/>
                <a:tailEnd type="none" w="sm" len="sm"/>
              </a:ln>
            </p:spPr>
            <p:txBody>
              <a:bodyPr wrap="none" anchor="ctr"/>
              <a:lstStyle/>
              <a:p>
                <a:endParaRPr lang="el-GR">
                  <a:cs typeface="Times New Roman" pitchFamily="18" charset="0"/>
                </a:endParaRPr>
              </a:p>
            </p:txBody>
          </p:sp>
          <p:sp>
            <p:nvSpPr>
              <p:cNvPr id="75" name="Line 1037"/>
              <p:cNvSpPr>
                <a:spLocks noChangeShapeType="1"/>
              </p:cNvSpPr>
              <p:nvPr/>
            </p:nvSpPr>
            <p:spPr bwMode="auto">
              <a:xfrm flipV="1">
                <a:off x="3103563" y="3509648"/>
                <a:ext cx="0" cy="950758"/>
              </a:xfrm>
              <a:prstGeom prst="line">
                <a:avLst/>
              </a:prstGeom>
              <a:noFill/>
              <a:ln w="9525">
                <a:solidFill>
                  <a:srgbClr val="C00000"/>
                </a:solidFill>
                <a:round/>
                <a:headEnd/>
                <a:tailEnd type="oval" w="lg" len="lg"/>
              </a:ln>
            </p:spPr>
            <p:txBody>
              <a:bodyPr/>
              <a:lstStyle/>
              <a:p>
                <a:endParaRPr lang="el-GR"/>
              </a:p>
            </p:txBody>
          </p:sp>
          <p:sp>
            <p:nvSpPr>
              <p:cNvPr id="76" name="Line 1039"/>
              <p:cNvSpPr>
                <a:spLocks noChangeShapeType="1"/>
              </p:cNvSpPr>
              <p:nvPr/>
            </p:nvSpPr>
            <p:spPr bwMode="auto">
              <a:xfrm flipV="1">
                <a:off x="6262688" y="3509648"/>
                <a:ext cx="0" cy="950758"/>
              </a:xfrm>
              <a:prstGeom prst="line">
                <a:avLst/>
              </a:prstGeom>
              <a:noFill/>
              <a:ln w="9525">
                <a:solidFill>
                  <a:srgbClr val="C00000"/>
                </a:solidFill>
                <a:round/>
                <a:headEnd/>
                <a:tailEnd type="oval" w="lg" len="lg"/>
              </a:ln>
            </p:spPr>
            <p:txBody>
              <a:bodyPr/>
              <a:lstStyle/>
              <a:p>
                <a:endParaRPr lang="el-GR"/>
              </a:p>
            </p:txBody>
          </p:sp>
          <p:grpSp>
            <p:nvGrpSpPr>
              <p:cNvPr id="77" name="Group 1044"/>
              <p:cNvGrpSpPr>
                <a:grpSpLocks/>
              </p:cNvGrpSpPr>
              <p:nvPr/>
            </p:nvGrpSpPr>
            <p:grpSpPr bwMode="auto">
              <a:xfrm>
                <a:off x="4017961" y="3123245"/>
                <a:ext cx="1523998" cy="679704"/>
                <a:chOff x="1296" y="1728"/>
                <a:chExt cx="1488" cy="446"/>
              </a:xfrm>
            </p:grpSpPr>
            <p:sp>
              <p:nvSpPr>
                <p:cNvPr id="81" name="Line 1045"/>
                <p:cNvSpPr>
                  <a:spLocks noChangeShapeType="1"/>
                </p:cNvSpPr>
                <p:nvPr/>
              </p:nvSpPr>
              <p:spPr bwMode="auto">
                <a:xfrm flipV="1">
                  <a:off x="1296" y="2027"/>
                  <a:ext cx="171" cy="1"/>
                </a:xfrm>
                <a:prstGeom prst="line">
                  <a:avLst/>
                </a:prstGeom>
                <a:noFill/>
                <a:ln w="9525">
                  <a:solidFill>
                    <a:schemeClr val="tx1"/>
                  </a:solidFill>
                  <a:round/>
                  <a:headEnd type="none" w="sm" len="sm"/>
                  <a:tailEnd type="none" w="sm" len="sm"/>
                </a:ln>
              </p:spPr>
              <p:txBody>
                <a:bodyPr wrap="none" anchor="ctr"/>
                <a:lstStyle/>
                <a:p>
                  <a:endParaRPr lang="el-GR"/>
                </a:p>
              </p:txBody>
            </p:sp>
            <p:sp>
              <p:nvSpPr>
                <p:cNvPr id="82" name="Freeform 1046"/>
                <p:cNvSpPr>
                  <a:spLocks/>
                </p:cNvSpPr>
                <p:nvPr/>
              </p:nvSpPr>
              <p:spPr bwMode="auto">
                <a:xfrm>
                  <a:off x="1467" y="1966"/>
                  <a:ext cx="212" cy="61"/>
                </a:xfrm>
                <a:custGeom>
                  <a:avLst/>
                  <a:gdLst>
                    <a:gd name="T0" fmla="*/ 0 w 336"/>
                    <a:gd name="T1" fmla="*/ 0 h 144"/>
                    <a:gd name="T2" fmla="*/ 1 w 336"/>
                    <a:gd name="T3" fmla="*/ 0 h 144"/>
                    <a:gd name="T4" fmla="*/ 1 w 336"/>
                    <a:gd name="T5" fmla="*/ 0 h 144"/>
                    <a:gd name="T6" fmla="*/ 0 60000 65536"/>
                    <a:gd name="T7" fmla="*/ 0 60000 65536"/>
                    <a:gd name="T8" fmla="*/ 0 60000 65536"/>
                    <a:gd name="T9" fmla="*/ 0 w 336"/>
                    <a:gd name="T10" fmla="*/ 0 h 144"/>
                    <a:gd name="T11" fmla="*/ 336 w 336"/>
                    <a:gd name="T12" fmla="*/ 144 h 144"/>
                  </a:gdLst>
                  <a:ahLst/>
                  <a:cxnLst>
                    <a:cxn ang="T6">
                      <a:pos x="T0" y="T1"/>
                    </a:cxn>
                    <a:cxn ang="T7">
                      <a:pos x="T2" y="T3"/>
                    </a:cxn>
                    <a:cxn ang="T8">
                      <a:pos x="T4" y="T5"/>
                    </a:cxn>
                  </a:cxnLst>
                  <a:rect l="T9" t="T10" r="T11" b="T12"/>
                  <a:pathLst>
                    <a:path w="336" h="144">
                      <a:moveTo>
                        <a:pt x="0" y="144"/>
                      </a:moveTo>
                      <a:cubicBezTo>
                        <a:pt x="68" y="72"/>
                        <a:pt x="136" y="0"/>
                        <a:pt x="192" y="0"/>
                      </a:cubicBezTo>
                      <a:cubicBezTo>
                        <a:pt x="248" y="0"/>
                        <a:pt x="292" y="72"/>
                        <a:pt x="336" y="144"/>
                      </a:cubicBezTo>
                    </a:path>
                  </a:pathLst>
                </a:custGeom>
                <a:noFill/>
                <a:ln w="9525">
                  <a:solidFill>
                    <a:schemeClr val="tx1"/>
                  </a:solidFill>
                  <a:round/>
                  <a:headEnd type="none" w="sm" len="sm"/>
                  <a:tailEnd type="none" w="sm" len="sm"/>
                </a:ln>
              </p:spPr>
              <p:txBody>
                <a:bodyPr wrap="none" anchor="ctr"/>
                <a:lstStyle/>
                <a:p>
                  <a:endParaRPr lang="el-GR">
                    <a:cs typeface="Times New Roman" pitchFamily="18" charset="0"/>
                  </a:endParaRPr>
                </a:p>
              </p:txBody>
            </p:sp>
            <p:sp>
              <p:nvSpPr>
                <p:cNvPr id="83" name="Line 1047"/>
                <p:cNvSpPr>
                  <a:spLocks noChangeShapeType="1"/>
                </p:cNvSpPr>
                <p:nvPr/>
              </p:nvSpPr>
              <p:spPr bwMode="auto">
                <a:xfrm>
                  <a:off x="1679" y="2027"/>
                  <a:ext cx="152" cy="0"/>
                </a:xfrm>
                <a:prstGeom prst="line">
                  <a:avLst/>
                </a:prstGeom>
                <a:noFill/>
                <a:ln w="9525">
                  <a:solidFill>
                    <a:schemeClr val="tx1"/>
                  </a:solidFill>
                  <a:round/>
                  <a:headEnd type="none" w="sm" len="sm"/>
                  <a:tailEnd type="none" w="sm" len="sm"/>
                </a:ln>
              </p:spPr>
              <p:txBody>
                <a:bodyPr wrap="none" anchor="ctr"/>
                <a:lstStyle/>
                <a:p>
                  <a:endParaRPr lang="el-GR"/>
                </a:p>
              </p:txBody>
            </p:sp>
            <p:sp>
              <p:nvSpPr>
                <p:cNvPr id="84" name="Freeform 1048"/>
                <p:cNvSpPr>
                  <a:spLocks/>
                </p:cNvSpPr>
                <p:nvPr/>
              </p:nvSpPr>
              <p:spPr bwMode="auto">
                <a:xfrm>
                  <a:off x="1831" y="1728"/>
                  <a:ext cx="212" cy="446"/>
                </a:xfrm>
                <a:custGeom>
                  <a:avLst/>
                  <a:gdLst>
                    <a:gd name="T0" fmla="*/ 0 w 336"/>
                    <a:gd name="T1" fmla="*/ 0 h 1064"/>
                    <a:gd name="T2" fmla="*/ 1 w 336"/>
                    <a:gd name="T3" fmla="*/ 0 h 1064"/>
                    <a:gd name="T4" fmla="*/ 1 w 336"/>
                    <a:gd name="T5" fmla="*/ 0 h 1064"/>
                    <a:gd name="T6" fmla="*/ 1 w 336"/>
                    <a:gd name="T7" fmla="*/ 0 h 1064"/>
                    <a:gd name="T8" fmla="*/ 0 60000 65536"/>
                    <a:gd name="T9" fmla="*/ 0 60000 65536"/>
                    <a:gd name="T10" fmla="*/ 0 60000 65536"/>
                    <a:gd name="T11" fmla="*/ 0 60000 65536"/>
                    <a:gd name="T12" fmla="*/ 0 w 336"/>
                    <a:gd name="T13" fmla="*/ 0 h 1064"/>
                    <a:gd name="T14" fmla="*/ 336 w 336"/>
                    <a:gd name="T15" fmla="*/ 1064 h 1064"/>
                  </a:gdLst>
                  <a:ahLst/>
                  <a:cxnLst>
                    <a:cxn ang="T8">
                      <a:pos x="T0" y="T1"/>
                    </a:cxn>
                    <a:cxn ang="T9">
                      <a:pos x="T2" y="T3"/>
                    </a:cxn>
                    <a:cxn ang="T10">
                      <a:pos x="T4" y="T5"/>
                    </a:cxn>
                    <a:cxn ang="T11">
                      <a:pos x="T6" y="T7"/>
                    </a:cxn>
                  </a:cxnLst>
                  <a:rect l="T12" t="T13" r="T14" b="T15"/>
                  <a:pathLst>
                    <a:path w="336" h="1064">
                      <a:moveTo>
                        <a:pt x="0" y="712"/>
                      </a:moveTo>
                      <a:cubicBezTo>
                        <a:pt x="52" y="356"/>
                        <a:pt x="104" y="0"/>
                        <a:pt x="144" y="40"/>
                      </a:cubicBezTo>
                      <a:cubicBezTo>
                        <a:pt x="184" y="80"/>
                        <a:pt x="208" y="840"/>
                        <a:pt x="240" y="952"/>
                      </a:cubicBezTo>
                      <a:cubicBezTo>
                        <a:pt x="272" y="1064"/>
                        <a:pt x="304" y="888"/>
                        <a:pt x="336" y="712"/>
                      </a:cubicBezTo>
                    </a:path>
                  </a:pathLst>
                </a:custGeom>
                <a:noFill/>
                <a:ln w="9525">
                  <a:solidFill>
                    <a:schemeClr val="tx1"/>
                  </a:solidFill>
                  <a:round/>
                  <a:headEnd type="none" w="sm" len="sm"/>
                  <a:tailEnd type="none" w="sm" len="sm"/>
                </a:ln>
              </p:spPr>
              <p:txBody>
                <a:bodyPr wrap="none" anchor="ctr"/>
                <a:lstStyle/>
                <a:p>
                  <a:endParaRPr lang="el-GR">
                    <a:cs typeface="Times New Roman" pitchFamily="18" charset="0"/>
                  </a:endParaRPr>
                </a:p>
              </p:txBody>
            </p:sp>
            <p:sp>
              <p:nvSpPr>
                <p:cNvPr id="85" name="Freeform 1049"/>
                <p:cNvSpPr>
                  <a:spLocks/>
                </p:cNvSpPr>
                <p:nvPr/>
              </p:nvSpPr>
              <p:spPr bwMode="auto">
                <a:xfrm>
                  <a:off x="2194" y="1953"/>
                  <a:ext cx="333" cy="74"/>
                </a:xfrm>
                <a:custGeom>
                  <a:avLst/>
                  <a:gdLst>
                    <a:gd name="T0" fmla="*/ 0 w 528"/>
                    <a:gd name="T1" fmla="*/ 2 h 96"/>
                    <a:gd name="T2" fmla="*/ 1 w 528"/>
                    <a:gd name="T3" fmla="*/ 0 h 96"/>
                    <a:gd name="T4" fmla="*/ 1 w 528"/>
                    <a:gd name="T5" fmla="*/ 2 h 96"/>
                    <a:gd name="T6" fmla="*/ 0 60000 65536"/>
                    <a:gd name="T7" fmla="*/ 0 60000 65536"/>
                    <a:gd name="T8" fmla="*/ 0 60000 65536"/>
                    <a:gd name="T9" fmla="*/ 0 w 528"/>
                    <a:gd name="T10" fmla="*/ 0 h 96"/>
                    <a:gd name="T11" fmla="*/ 528 w 528"/>
                    <a:gd name="T12" fmla="*/ 96 h 96"/>
                  </a:gdLst>
                  <a:ahLst/>
                  <a:cxnLst>
                    <a:cxn ang="T6">
                      <a:pos x="T0" y="T1"/>
                    </a:cxn>
                    <a:cxn ang="T7">
                      <a:pos x="T2" y="T3"/>
                    </a:cxn>
                    <a:cxn ang="T8">
                      <a:pos x="T4" y="T5"/>
                    </a:cxn>
                  </a:cxnLst>
                  <a:rect l="T9" t="T10" r="T11" b="T12"/>
                  <a:pathLst>
                    <a:path w="528" h="96">
                      <a:moveTo>
                        <a:pt x="0" y="96"/>
                      </a:moveTo>
                      <a:cubicBezTo>
                        <a:pt x="100" y="48"/>
                        <a:pt x="200" y="0"/>
                        <a:pt x="288" y="0"/>
                      </a:cubicBezTo>
                      <a:cubicBezTo>
                        <a:pt x="376" y="0"/>
                        <a:pt x="452" y="48"/>
                        <a:pt x="528" y="96"/>
                      </a:cubicBezTo>
                    </a:path>
                  </a:pathLst>
                </a:custGeom>
                <a:noFill/>
                <a:ln w="9525">
                  <a:solidFill>
                    <a:schemeClr val="tx1"/>
                  </a:solidFill>
                  <a:round/>
                  <a:headEnd type="none" w="sm" len="sm"/>
                  <a:tailEnd type="none" w="sm" len="sm"/>
                </a:ln>
              </p:spPr>
              <p:txBody>
                <a:bodyPr wrap="none" anchor="ctr"/>
                <a:lstStyle/>
                <a:p>
                  <a:endParaRPr lang="el-GR">
                    <a:cs typeface="Times New Roman" pitchFamily="18" charset="0"/>
                  </a:endParaRPr>
                </a:p>
              </p:txBody>
            </p:sp>
            <p:sp>
              <p:nvSpPr>
                <p:cNvPr id="86" name="Line 1050"/>
                <p:cNvSpPr>
                  <a:spLocks noChangeShapeType="1"/>
                </p:cNvSpPr>
                <p:nvPr/>
              </p:nvSpPr>
              <p:spPr bwMode="auto">
                <a:xfrm>
                  <a:off x="2527" y="2027"/>
                  <a:ext cx="257" cy="1"/>
                </a:xfrm>
                <a:prstGeom prst="line">
                  <a:avLst/>
                </a:prstGeom>
                <a:noFill/>
                <a:ln w="9525">
                  <a:solidFill>
                    <a:schemeClr val="tx1"/>
                  </a:solidFill>
                  <a:round/>
                  <a:headEnd type="none" w="sm" len="sm"/>
                  <a:tailEnd type="none" w="sm" len="sm"/>
                </a:ln>
              </p:spPr>
              <p:txBody>
                <a:bodyPr wrap="none" anchor="ctr"/>
                <a:lstStyle/>
                <a:p>
                  <a:endParaRPr lang="el-GR"/>
                </a:p>
              </p:txBody>
            </p:sp>
            <p:sp>
              <p:nvSpPr>
                <p:cNvPr id="87" name="Line 1051"/>
                <p:cNvSpPr>
                  <a:spLocks noChangeShapeType="1"/>
                </p:cNvSpPr>
                <p:nvPr/>
              </p:nvSpPr>
              <p:spPr bwMode="auto">
                <a:xfrm>
                  <a:off x="2048" y="2030"/>
                  <a:ext cx="151" cy="0"/>
                </a:xfrm>
                <a:prstGeom prst="line">
                  <a:avLst/>
                </a:prstGeom>
                <a:noFill/>
                <a:ln w="9525">
                  <a:solidFill>
                    <a:schemeClr val="tx1"/>
                  </a:solidFill>
                  <a:round/>
                  <a:headEnd type="none" w="sm" len="sm"/>
                  <a:tailEnd type="none" w="sm" len="sm"/>
                </a:ln>
              </p:spPr>
              <p:txBody>
                <a:bodyPr wrap="none" anchor="ctr"/>
                <a:lstStyle/>
                <a:p>
                  <a:endParaRPr lang="el-GR"/>
                </a:p>
              </p:txBody>
            </p:sp>
          </p:grpSp>
          <p:sp>
            <p:nvSpPr>
              <p:cNvPr id="78" name="Line 1052"/>
              <p:cNvSpPr>
                <a:spLocks noChangeShapeType="1"/>
              </p:cNvSpPr>
              <p:nvPr/>
            </p:nvSpPr>
            <p:spPr bwMode="auto">
              <a:xfrm>
                <a:off x="3408363" y="3217108"/>
                <a:ext cx="685800" cy="0"/>
              </a:xfrm>
              <a:prstGeom prst="line">
                <a:avLst/>
              </a:prstGeom>
              <a:noFill/>
              <a:ln w="38100">
                <a:solidFill>
                  <a:srgbClr val="FF6600"/>
                </a:solidFill>
                <a:round/>
                <a:headEnd/>
                <a:tailEnd type="triangle" w="med" len="med"/>
              </a:ln>
            </p:spPr>
            <p:txBody>
              <a:bodyPr/>
              <a:lstStyle/>
              <a:p>
                <a:endParaRPr lang="el-GR"/>
              </a:p>
            </p:txBody>
          </p:sp>
          <p:sp>
            <p:nvSpPr>
              <p:cNvPr id="79" name="Oval 1053"/>
              <p:cNvSpPr>
                <a:spLocks noChangeArrowheads="1"/>
              </p:cNvSpPr>
              <p:nvPr/>
            </p:nvSpPr>
            <p:spPr bwMode="auto">
              <a:xfrm>
                <a:off x="7200900" y="2971800"/>
                <a:ext cx="266700" cy="1023893"/>
              </a:xfrm>
              <a:prstGeom prst="ellipse">
                <a:avLst/>
              </a:prstGeom>
              <a:solidFill>
                <a:srgbClr val="0066CC"/>
              </a:solidFill>
              <a:ln w="9525">
                <a:solidFill>
                  <a:schemeClr val="tx1"/>
                </a:solidFill>
                <a:round/>
                <a:headEnd/>
                <a:tailEnd/>
              </a:ln>
            </p:spPr>
            <p:txBody>
              <a:bodyPr wrap="none" anchor="ctr"/>
              <a:lstStyle/>
              <a:p>
                <a:endParaRPr lang="el-GR">
                  <a:cs typeface="Times New Roman" pitchFamily="18" charset="0"/>
                </a:endParaRPr>
              </a:p>
            </p:txBody>
          </p:sp>
          <p:sp>
            <p:nvSpPr>
              <p:cNvPr id="80" name="Oval 1054"/>
              <p:cNvSpPr>
                <a:spLocks noChangeArrowheads="1"/>
              </p:cNvSpPr>
              <p:nvPr/>
            </p:nvSpPr>
            <p:spPr bwMode="auto">
              <a:xfrm>
                <a:off x="1676400" y="2971800"/>
                <a:ext cx="266700" cy="1023893"/>
              </a:xfrm>
              <a:prstGeom prst="ellipse">
                <a:avLst/>
              </a:prstGeom>
              <a:solidFill>
                <a:srgbClr val="0066CC"/>
              </a:solidFill>
              <a:ln w="9525">
                <a:solidFill>
                  <a:schemeClr val="tx1"/>
                </a:solidFill>
                <a:round/>
                <a:headEnd/>
                <a:tailEnd/>
              </a:ln>
            </p:spPr>
            <p:txBody>
              <a:bodyPr wrap="none" anchor="ctr"/>
              <a:lstStyle/>
              <a:p>
                <a:endParaRPr lang="el-GR">
                  <a:cs typeface="Times New Roman" pitchFamily="18" charset="0"/>
                </a:endParaRPr>
              </a:p>
            </p:txBody>
          </p:sp>
        </p:grpSp>
        <p:grpSp>
          <p:nvGrpSpPr>
            <p:cNvPr id="88" name="Group 36"/>
            <p:cNvGrpSpPr>
              <a:grpSpLocks/>
            </p:cNvGrpSpPr>
            <p:nvPr/>
          </p:nvGrpSpPr>
          <p:grpSpPr bwMode="auto">
            <a:xfrm>
              <a:off x="2604758" y="4549495"/>
              <a:ext cx="4551363" cy="838560"/>
              <a:chOff x="1752600" y="4068828"/>
              <a:chExt cx="4551363" cy="839250"/>
            </a:xfrm>
          </p:grpSpPr>
          <p:sp>
            <p:nvSpPr>
              <p:cNvPr id="89" name="Line 1041"/>
              <p:cNvSpPr>
                <a:spLocks noChangeShapeType="1"/>
              </p:cNvSpPr>
              <p:nvPr/>
            </p:nvSpPr>
            <p:spPr bwMode="auto">
              <a:xfrm>
                <a:off x="3103563" y="4460406"/>
                <a:ext cx="3200400" cy="0"/>
              </a:xfrm>
              <a:prstGeom prst="line">
                <a:avLst/>
              </a:prstGeom>
              <a:noFill/>
              <a:ln w="9525">
                <a:solidFill>
                  <a:schemeClr val="tx1"/>
                </a:solidFill>
                <a:round/>
                <a:headEnd type="stealth" w="lg" len="lg"/>
                <a:tailEnd type="stealth" w="lg" len="lg"/>
              </a:ln>
            </p:spPr>
            <p:txBody>
              <a:bodyPr/>
              <a:lstStyle/>
              <a:p>
                <a:endParaRPr lang="el-GR">
                  <a:ln>
                    <a:solidFill>
                      <a:sysClr val="windowText" lastClr="000000"/>
                    </a:solidFill>
                  </a:ln>
                </a:endParaRPr>
              </a:p>
            </p:txBody>
          </p:sp>
          <p:sp>
            <p:nvSpPr>
              <p:cNvPr id="90" name="Text Box 1042"/>
              <p:cNvSpPr txBox="1">
                <a:spLocks noChangeArrowheads="1"/>
              </p:cNvSpPr>
              <p:nvPr/>
            </p:nvSpPr>
            <p:spPr bwMode="auto">
              <a:xfrm>
                <a:off x="4343400" y="4068828"/>
                <a:ext cx="712054" cy="400439"/>
              </a:xfrm>
              <a:prstGeom prst="rect">
                <a:avLst/>
              </a:prstGeom>
              <a:noFill/>
              <a:ln w="9525">
                <a:noFill/>
                <a:miter lim="800000"/>
                <a:headEnd/>
                <a:tailEnd/>
              </a:ln>
            </p:spPr>
            <p:txBody>
              <a:bodyPr wrap="none">
                <a:spAutoFit/>
              </a:bodyPr>
              <a:lstStyle/>
              <a:p>
                <a:r>
                  <a:rPr lang="en-US" sz="2000">
                    <a:cs typeface="Times New Roman" pitchFamily="18" charset="0"/>
                  </a:rPr>
                  <a:t>L (m)</a:t>
                </a:r>
                <a:endParaRPr lang="el-GR" sz="2000">
                  <a:cs typeface="Times New Roman" pitchFamily="18" charset="0"/>
                </a:endParaRPr>
              </a:p>
            </p:txBody>
          </p:sp>
          <p:sp>
            <p:nvSpPr>
              <p:cNvPr id="91" name="Text Box 1043"/>
              <p:cNvSpPr txBox="1">
                <a:spLocks noChangeArrowheads="1"/>
              </p:cNvSpPr>
              <p:nvPr/>
            </p:nvSpPr>
            <p:spPr bwMode="auto">
              <a:xfrm>
                <a:off x="4114800" y="4507639"/>
                <a:ext cx="1217000" cy="400439"/>
              </a:xfrm>
              <a:prstGeom prst="rect">
                <a:avLst/>
              </a:prstGeom>
              <a:noFill/>
              <a:ln w="9525">
                <a:noFill/>
                <a:miter lim="800000"/>
                <a:headEnd/>
                <a:tailEnd/>
              </a:ln>
            </p:spPr>
            <p:txBody>
              <a:bodyPr wrap="none">
                <a:spAutoFit/>
              </a:bodyPr>
              <a:lstStyle/>
              <a:p>
                <a:r>
                  <a:rPr lang="en-US" sz="2000">
                    <a:cs typeface="Times New Roman" pitchFamily="18" charset="0"/>
                  </a:rPr>
                  <a:t>time (sec)</a:t>
                </a:r>
                <a:endParaRPr lang="el-GR" sz="2000">
                  <a:cs typeface="Times New Roman" pitchFamily="18" charset="0"/>
                </a:endParaRPr>
              </a:p>
            </p:txBody>
          </p:sp>
          <p:sp>
            <p:nvSpPr>
              <p:cNvPr id="92" name="Rectangle 1055"/>
              <p:cNvSpPr>
                <a:spLocks noChangeArrowheads="1"/>
              </p:cNvSpPr>
              <p:nvPr/>
            </p:nvSpPr>
            <p:spPr bwMode="auto">
              <a:xfrm>
                <a:off x="1752600" y="4215098"/>
                <a:ext cx="1371600" cy="585082"/>
              </a:xfrm>
              <a:prstGeom prst="rect">
                <a:avLst/>
              </a:prstGeom>
              <a:noFill/>
              <a:ln w="9525">
                <a:noFill/>
                <a:miter lim="800000"/>
                <a:headEnd/>
                <a:tailEnd/>
              </a:ln>
            </p:spPr>
            <p:txBody>
              <a:bodyPr/>
              <a:lstStyle/>
              <a:p>
                <a:pPr>
                  <a:spcBef>
                    <a:spcPct val="20000"/>
                  </a:spcBef>
                  <a:buClr>
                    <a:schemeClr val="tx1"/>
                  </a:buClr>
                  <a:buSzPct val="75000"/>
                </a:pPr>
                <a:r>
                  <a:rPr lang="en-US" sz="2800" dirty="0">
                    <a:cs typeface="Times New Roman" pitchFamily="18" charset="0"/>
                  </a:rPr>
                  <a:t>PWV =</a:t>
                </a:r>
              </a:p>
            </p:txBody>
          </p:sp>
        </p:grpSp>
      </p:grpSp>
      <p:sp>
        <p:nvSpPr>
          <p:cNvPr id="50" name="TextBox 4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52" name="TextBox 51"/>
          <p:cNvSpPr txBox="1"/>
          <p:nvPr/>
        </p:nvSpPr>
        <p:spPr>
          <a:xfrm>
            <a:off x="237412" y="1355329"/>
            <a:ext cx="8819109" cy="830997"/>
          </a:xfrm>
          <a:prstGeom prst="rect">
            <a:avLst/>
          </a:prstGeom>
          <a:noFill/>
        </p:spPr>
        <p:txBody>
          <a:bodyPr wrap="square" rtlCol="0">
            <a:spAutoFit/>
          </a:bodyPr>
          <a:lstStyle/>
          <a:p>
            <a:r>
              <a:rPr lang="el-GR" sz="2400" dirty="0" smtClean="0">
                <a:solidFill>
                  <a:schemeClr val="tx2">
                    <a:lumMod val="75000"/>
                  </a:schemeClr>
                </a:solidFill>
              </a:rPr>
              <a:t>Ελαστικότητα (σκληρία) αρτηριών / ταχύτητα σφυγμικού κύματος </a:t>
            </a:r>
            <a:r>
              <a:rPr lang="en-US" sz="2400" dirty="0" smtClean="0">
                <a:solidFill>
                  <a:schemeClr val="tx2">
                    <a:lumMod val="75000"/>
                  </a:schemeClr>
                </a:solidFill>
              </a:rPr>
              <a:t>-</a:t>
            </a:r>
            <a:r>
              <a:rPr lang="el-GR" sz="2400" dirty="0" smtClean="0">
                <a:solidFill>
                  <a:schemeClr val="tx2">
                    <a:lumMod val="75000"/>
                  </a:schemeClr>
                </a:solidFill>
              </a:rPr>
              <a:t> </a:t>
            </a:r>
          </a:p>
          <a:p>
            <a:r>
              <a:rPr lang="en-US" sz="2400" dirty="0" smtClean="0">
                <a:solidFill>
                  <a:schemeClr val="tx2">
                    <a:lumMod val="75000"/>
                  </a:schemeClr>
                </a:solidFill>
              </a:rPr>
              <a:t>pulse wave velocity (PWV) </a:t>
            </a:r>
            <a:endParaRPr lang="el-GR" sz="2200" dirty="0" smtClean="0">
              <a:solidFill>
                <a:srgbClr val="953735"/>
              </a:solidFill>
            </a:endParaRPr>
          </a:p>
        </p:txBody>
      </p:sp>
      <p:sp>
        <p:nvSpPr>
          <p:cNvPr id="53" name="TextBox 52"/>
          <p:cNvSpPr txBox="1"/>
          <p:nvPr/>
        </p:nvSpPr>
        <p:spPr>
          <a:xfrm>
            <a:off x="7753350" y="1130304"/>
            <a:ext cx="1434044" cy="307777"/>
          </a:xfrm>
          <a:prstGeom prst="rect">
            <a:avLst/>
          </a:prstGeom>
          <a:noFill/>
        </p:spPr>
        <p:txBody>
          <a:bodyPr wrap="none" rtlCol="0">
            <a:spAutoFit/>
          </a:bodyPr>
          <a:lstStyle/>
          <a:p>
            <a:r>
              <a:rPr lang="en-US" sz="1400" i="1" dirty="0" smtClean="0"/>
              <a:t>Papaioannou TG</a:t>
            </a:r>
            <a:endParaRPr lang="en-US" sz="1400" i="1" dirty="0"/>
          </a:p>
        </p:txBody>
      </p:sp>
      <p:sp>
        <p:nvSpPr>
          <p:cNvPr id="36" name="Rectangle 3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38" name="Straight Connector 3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39" name="Picture 38"/>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40" name="TextBox 3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41" name="TextBox 4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5878634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left)">
                                      <p:cBhvr>
                                        <p:cTn id="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118 - Ομάδα"/>
          <p:cNvGrpSpPr/>
          <p:nvPr/>
        </p:nvGrpSpPr>
        <p:grpSpPr>
          <a:xfrm>
            <a:off x="1674825" y="2922048"/>
            <a:ext cx="5149308" cy="3101687"/>
            <a:chOff x="247650" y="3617913"/>
            <a:chExt cx="3737283" cy="2955910"/>
          </a:xfrm>
        </p:grpSpPr>
        <p:grpSp>
          <p:nvGrpSpPr>
            <p:cNvPr id="94" name="Group 34"/>
            <p:cNvGrpSpPr>
              <a:grpSpLocks noChangeAspect="1"/>
            </p:cNvGrpSpPr>
            <p:nvPr/>
          </p:nvGrpSpPr>
          <p:grpSpPr bwMode="auto">
            <a:xfrm>
              <a:off x="247650" y="3617913"/>
              <a:ext cx="3737283" cy="2955910"/>
              <a:chOff x="1222" y="1057"/>
              <a:chExt cx="2945" cy="2322"/>
            </a:xfrm>
          </p:grpSpPr>
          <p:grpSp>
            <p:nvGrpSpPr>
              <p:cNvPr id="101" name="Group 3"/>
              <p:cNvGrpSpPr>
                <a:grpSpLocks noChangeAspect="1"/>
              </p:cNvGrpSpPr>
              <p:nvPr/>
            </p:nvGrpSpPr>
            <p:grpSpPr bwMode="auto">
              <a:xfrm>
                <a:off x="1293" y="3172"/>
                <a:ext cx="2285" cy="207"/>
                <a:chOff x="1367" y="1500"/>
                <a:chExt cx="2285" cy="207"/>
              </a:xfrm>
            </p:grpSpPr>
            <p:sp>
              <p:nvSpPr>
                <p:cNvPr id="116" name="Line 4"/>
                <p:cNvSpPr>
                  <a:spLocks noChangeAspect="1" noChangeShapeType="1"/>
                </p:cNvSpPr>
                <p:nvPr/>
              </p:nvSpPr>
              <p:spPr bwMode="auto">
                <a:xfrm>
                  <a:off x="1367" y="1500"/>
                  <a:ext cx="2278" cy="0"/>
                </a:xfrm>
                <a:prstGeom prst="line">
                  <a:avLst/>
                </a:prstGeom>
                <a:noFill/>
                <a:ln w="76200">
                  <a:solidFill>
                    <a:schemeClr val="tx1"/>
                  </a:solidFill>
                  <a:round/>
                  <a:headEnd/>
                  <a:tailEnd/>
                </a:ln>
              </p:spPr>
              <p:txBody>
                <a:bodyPr wrap="none" anchor="ctr"/>
                <a:lstStyle/>
                <a:p>
                  <a:endParaRPr lang="el-GR" b="1"/>
                </a:p>
              </p:txBody>
            </p:sp>
            <p:sp>
              <p:nvSpPr>
                <p:cNvPr id="117" name="Line 5"/>
                <p:cNvSpPr>
                  <a:spLocks noChangeAspect="1" noChangeShapeType="1"/>
                </p:cNvSpPr>
                <p:nvPr/>
              </p:nvSpPr>
              <p:spPr bwMode="auto">
                <a:xfrm>
                  <a:off x="1374" y="1707"/>
                  <a:ext cx="2278" cy="0"/>
                </a:xfrm>
                <a:prstGeom prst="line">
                  <a:avLst/>
                </a:prstGeom>
                <a:noFill/>
                <a:ln w="76200">
                  <a:solidFill>
                    <a:schemeClr val="tx1"/>
                  </a:solidFill>
                  <a:round/>
                  <a:headEnd/>
                  <a:tailEnd/>
                </a:ln>
              </p:spPr>
              <p:txBody>
                <a:bodyPr wrap="none" anchor="ctr"/>
                <a:lstStyle/>
                <a:p>
                  <a:endParaRPr lang="el-GR" b="1"/>
                </a:p>
              </p:txBody>
            </p:sp>
          </p:grpSp>
          <p:sp>
            <p:nvSpPr>
              <p:cNvPr id="102" name="Text Box 6"/>
              <p:cNvSpPr txBox="1">
                <a:spLocks noChangeAspect="1" noChangeArrowheads="1"/>
              </p:cNvSpPr>
              <p:nvPr/>
            </p:nvSpPr>
            <p:spPr bwMode="auto">
              <a:xfrm>
                <a:off x="1222" y="1057"/>
                <a:ext cx="2945" cy="314"/>
              </a:xfrm>
              <a:prstGeom prst="rect">
                <a:avLst/>
              </a:prstGeom>
              <a:noFill/>
              <a:ln w="9525">
                <a:noFill/>
                <a:miter lim="800000"/>
                <a:headEnd/>
                <a:tailEnd/>
              </a:ln>
            </p:spPr>
            <p:txBody>
              <a:bodyPr wrap="none" anchor="ctr">
                <a:spAutoFit/>
              </a:bodyPr>
              <a:lstStyle/>
              <a:p>
                <a:pPr eaLnBrk="0" hangingPunct="0">
                  <a:spcBef>
                    <a:spcPct val="50000"/>
                  </a:spcBef>
                </a:pPr>
                <a:r>
                  <a:rPr lang="el-GR" sz="2000" dirty="0">
                    <a:solidFill>
                      <a:srgbClr val="17375E"/>
                    </a:solidFill>
                    <a:cs typeface="Times New Roman" pitchFamily="18" charset="0"/>
                  </a:rPr>
                  <a:t>Ελαστικά αγγεία</a:t>
                </a:r>
                <a:r>
                  <a:rPr lang="en-GB" sz="2000" dirty="0">
                    <a:solidFill>
                      <a:srgbClr val="17375E"/>
                    </a:solidFill>
                    <a:cs typeface="Times New Roman" pitchFamily="18" charset="0"/>
                  </a:rPr>
                  <a:t> </a:t>
                </a:r>
                <a:r>
                  <a:rPr lang="en-GB" sz="2000" dirty="0">
                    <a:solidFill>
                      <a:srgbClr val="17375E"/>
                    </a:solidFill>
                    <a:cs typeface="Times New Roman" pitchFamily="18" charset="0"/>
                    <a:sym typeface="Symbol" pitchFamily="18" charset="2"/>
                  </a:rPr>
                  <a:t> </a:t>
                </a:r>
                <a:r>
                  <a:rPr lang="el-GR" sz="2000" dirty="0">
                    <a:solidFill>
                      <a:srgbClr val="17375E"/>
                    </a:solidFill>
                    <a:cs typeface="Times New Roman" pitchFamily="18" charset="0"/>
                    <a:sym typeface="Symbol" pitchFamily="18" charset="2"/>
                  </a:rPr>
                  <a:t>χαμηλή </a:t>
                </a:r>
                <a:r>
                  <a:rPr lang="en-US" sz="2000" dirty="0">
                    <a:solidFill>
                      <a:srgbClr val="17375E"/>
                    </a:solidFill>
                    <a:cs typeface="Times New Roman" pitchFamily="18" charset="0"/>
                    <a:sym typeface="Symbol" pitchFamily="18" charset="2"/>
                  </a:rPr>
                  <a:t>PWV</a:t>
                </a:r>
                <a:endParaRPr lang="en-GB" sz="2000" dirty="0">
                  <a:solidFill>
                    <a:srgbClr val="17375E"/>
                  </a:solidFill>
                  <a:cs typeface="Times New Roman" pitchFamily="18" charset="0"/>
                </a:endParaRPr>
              </a:p>
            </p:txBody>
          </p:sp>
          <p:sp>
            <p:nvSpPr>
              <p:cNvPr id="103" name="Freeform 8"/>
              <p:cNvSpPr>
                <a:spLocks noChangeAspect="1"/>
              </p:cNvSpPr>
              <p:nvPr/>
            </p:nvSpPr>
            <p:spPr bwMode="auto">
              <a:xfrm>
                <a:off x="1650" y="1374"/>
                <a:ext cx="592" cy="470"/>
              </a:xfrm>
              <a:custGeom>
                <a:avLst/>
                <a:gdLst>
                  <a:gd name="T0" fmla="*/ 0 w 592"/>
                  <a:gd name="T1" fmla="*/ 463 h 470"/>
                  <a:gd name="T2" fmla="*/ 90 w 592"/>
                  <a:gd name="T3" fmla="*/ 409 h 470"/>
                  <a:gd name="T4" fmla="*/ 154 w 592"/>
                  <a:gd name="T5" fmla="*/ 232 h 470"/>
                  <a:gd name="T6" fmla="*/ 214 w 592"/>
                  <a:gd name="T7" fmla="*/ 43 h 470"/>
                  <a:gd name="T8" fmla="*/ 334 w 592"/>
                  <a:gd name="T9" fmla="*/ 44 h 470"/>
                  <a:gd name="T10" fmla="*/ 418 w 592"/>
                  <a:gd name="T11" fmla="*/ 308 h 470"/>
                  <a:gd name="T12" fmla="*/ 504 w 592"/>
                  <a:gd name="T13" fmla="*/ 443 h 470"/>
                  <a:gd name="T14" fmla="*/ 592 w 592"/>
                  <a:gd name="T15" fmla="*/ 469 h 470"/>
                  <a:gd name="T16" fmla="*/ 0 60000 65536"/>
                  <a:gd name="T17" fmla="*/ 0 60000 65536"/>
                  <a:gd name="T18" fmla="*/ 0 60000 65536"/>
                  <a:gd name="T19" fmla="*/ 0 60000 65536"/>
                  <a:gd name="T20" fmla="*/ 0 60000 65536"/>
                  <a:gd name="T21" fmla="*/ 0 60000 65536"/>
                  <a:gd name="T22" fmla="*/ 0 60000 65536"/>
                  <a:gd name="T23" fmla="*/ 0 60000 65536"/>
                  <a:gd name="T24" fmla="*/ 0 w 592"/>
                  <a:gd name="T25" fmla="*/ 0 h 470"/>
                  <a:gd name="T26" fmla="*/ 592 w 592"/>
                  <a:gd name="T27" fmla="*/ 470 h 4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2" h="470">
                    <a:moveTo>
                      <a:pt x="0" y="463"/>
                    </a:moveTo>
                    <a:cubicBezTo>
                      <a:pt x="15" y="454"/>
                      <a:pt x="64" y="447"/>
                      <a:pt x="90" y="409"/>
                    </a:cubicBezTo>
                    <a:cubicBezTo>
                      <a:pt x="116" y="371"/>
                      <a:pt x="133" y="293"/>
                      <a:pt x="154" y="232"/>
                    </a:cubicBezTo>
                    <a:cubicBezTo>
                      <a:pt x="175" y="171"/>
                      <a:pt x="184" y="74"/>
                      <a:pt x="214" y="43"/>
                    </a:cubicBezTo>
                    <a:cubicBezTo>
                      <a:pt x="244" y="12"/>
                      <a:pt x="300" y="0"/>
                      <a:pt x="334" y="44"/>
                    </a:cubicBezTo>
                    <a:cubicBezTo>
                      <a:pt x="368" y="88"/>
                      <a:pt x="390" y="242"/>
                      <a:pt x="418" y="308"/>
                    </a:cubicBezTo>
                    <a:cubicBezTo>
                      <a:pt x="446" y="374"/>
                      <a:pt x="475" y="416"/>
                      <a:pt x="504" y="443"/>
                    </a:cubicBezTo>
                    <a:cubicBezTo>
                      <a:pt x="533" y="470"/>
                      <a:pt x="574" y="464"/>
                      <a:pt x="592" y="469"/>
                    </a:cubicBezTo>
                  </a:path>
                </a:pathLst>
              </a:custGeom>
              <a:noFill/>
              <a:ln w="19050">
                <a:solidFill>
                  <a:srgbClr val="FF0000"/>
                </a:solidFill>
                <a:round/>
                <a:headEnd/>
                <a:tailEnd/>
              </a:ln>
            </p:spPr>
            <p:txBody>
              <a:bodyPr wrap="none" anchor="ctr"/>
              <a:lstStyle/>
              <a:p>
                <a:endParaRPr lang="el-GR" b="1"/>
              </a:p>
            </p:txBody>
          </p:sp>
          <p:grpSp>
            <p:nvGrpSpPr>
              <p:cNvPr id="104" name="Group 9"/>
              <p:cNvGrpSpPr>
                <a:grpSpLocks noChangeAspect="1"/>
              </p:cNvGrpSpPr>
              <p:nvPr/>
            </p:nvGrpSpPr>
            <p:grpSpPr bwMode="auto">
              <a:xfrm>
                <a:off x="1315" y="1955"/>
                <a:ext cx="2285" cy="207"/>
                <a:chOff x="1367" y="1500"/>
                <a:chExt cx="2285" cy="207"/>
              </a:xfrm>
            </p:grpSpPr>
            <p:sp>
              <p:nvSpPr>
                <p:cNvPr id="114" name="Line 10"/>
                <p:cNvSpPr>
                  <a:spLocks noChangeAspect="1" noChangeShapeType="1"/>
                </p:cNvSpPr>
                <p:nvPr/>
              </p:nvSpPr>
              <p:spPr bwMode="auto">
                <a:xfrm>
                  <a:off x="1367" y="1500"/>
                  <a:ext cx="2278" cy="0"/>
                </a:xfrm>
                <a:prstGeom prst="line">
                  <a:avLst/>
                </a:prstGeom>
                <a:noFill/>
                <a:ln w="9525">
                  <a:solidFill>
                    <a:schemeClr val="tx1"/>
                  </a:solidFill>
                  <a:round/>
                  <a:headEnd/>
                  <a:tailEnd/>
                </a:ln>
              </p:spPr>
              <p:txBody>
                <a:bodyPr wrap="none" anchor="ctr"/>
                <a:lstStyle/>
                <a:p>
                  <a:endParaRPr lang="el-GR" b="1"/>
                </a:p>
              </p:txBody>
            </p:sp>
            <p:sp>
              <p:nvSpPr>
                <p:cNvPr id="115" name="Line 11"/>
                <p:cNvSpPr>
                  <a:spLocks noChangeAspect="1" noChangeShapeType="1"/>
                </p:cNvSpPr>
                <p:nvPr/>
              </p:nvSpPr>
              <p:spPr bwMode="auto">
                <a:xfrm>
                  <a:off x="1374" y="1707"/>
                  <a:ext cx="2278" cy="0"/>
                </a:xfrm>
                <a:prstGeom prst="line">
                  <a:avLst/>
                </a:prstGeom>
                <a:noFill/>
                <a:ln w="9525">
                  <a:solidFill>
                    <a:schemeClr val="tx1"/>
                  </a:solidFill>
                  <a:round/>
                  <a:headEnd/>
                  <a:tailEnd/>
                </a:ln>
              </p:spPr>
              <p:txBody>
                <a:bodyPr wrap="none" anchor="ctr"/>
                <a:lstStyle/>
                <a:p>
                  <a:endParaRPr lang="el-GR" b="1"/>
                </a:p>
              </p:txBody>
            </p:sp>
          </p:grpSp>
          <p:sp>
            <p:nvSpPr>
              <p:cNvPr id="105" name="AutoShape 12"/>
              <p:cNvSpPr>
                <a:spLocks noChangeAspect="1" noChangeArrowheads="1"/>
              </p:cNvSpPr>
              <p:nvPr/>
            </p:nvSpPr>
            <p:spPr bwMode="auto">
              <a:xfrm>
                <a:off x="2163" y="2709"/>
                <a:ext cx="812" cy="311"/>
              </a:xfrm>
              <a:prstGeom prst="rightArrow">
                <a:avLst>
                  <a:gd name="adj1" fmla="val 50000"/>
                  <a:gd name="adj2" fmla="val 65273"/>
                </a:avLst>
              </a:prstGeom>
              <a:solidFill>
                <a:srgbClr val="FF0000"/>
              </a:solidFill>
              <a:ln w="9525">
                <a:solidFill>
                  <a:srgbClr val="FFC3E1"/>
                </a:solidFill>
                <a:miter lim="800000"/>
                <a:headEnd/>
                <a:tailEnd/>
              </a:ln>
            </p:spPr>
            <p:txBody>
              <a:bodyPr wrap="none" anchor="ctr"/>
              <a:lstStyle/>
              <a:p>
                <a:endParaRPr lang="el-GR" b="1">
                  <a:solidFill>
                    <a:srgbClr val="FFFF00"/>
                  </a:solidFill>
                </a:endParaRPr>
              </a:p>
            </p:txBody>
          </p:sp>
          <p:sp>
            <p:nvSpPr>
              <p:cNvPr id="106" name="AutoShape 13"/>
              <p:cNvSpPr>
                <a:spLocks noChangeAspect="1" noChangeArrowheads="1"/>
              </p:cNvSpPr>
              <p:nvPr/>
            </p:nvSpPr>
            <p:spPr bwMode="auto">
              <a:xfrm>
                <a:off x="2163" y="1543"/>
                <a:ext cx="678" cy="133"/>
              </a:xfrm>
              <a:prstGeom prst="rightArrow">
                <a:avLst>
                  <a:gd name="adj1" fmla="val 50000"/>
                  <a:gd name="adj2" fmla="val 127444"/>
                </a:avLst>
              </a:prstGeom>
              <a:solidFill>
                <a:srgbClr val="FF0000"/>
              </a:solidFill>
              <a:ln w="9525">
                <a:solidFill>
                  <a:srgbClr val="FFC3E1"/>
                </a:solidFill>
                <a:miter lim="800000"/>
                <a:headEnd/>
                <a:tailEnd/>
              </a:ln>
            </p:spPr>
            <p:txBody>
              <a:bodyPr wrap="none" anchor="ctr"/>
              <a:lstStyle/>
              <a:p>
                <a:endParaRPr lang="el-GR" b="1"/>
              </a:p>
            </p:txBody>
          </p:sp>
          <p:sp>
            <p:nvSpPr>
              <p:cNvPr id="107" name="Freeform 14"/>
              <p:cNvSpPr>
                <a:spLocks noChangeAspect="1"/>
              </p:cNvSpPr>
              <p:nvPr/>
            </p:nvSpPr>
            <p:spPr bwMode="auto">
              <a:xfrm>
                <a:off x="1559" y="2592"/>
                <a:ext cx="592" cy="470"/>
              </a:xfrm>
              <a:custGeom>
                <a:avLst/>
                <a:gdLst>
                  <a:gd name="T0" fmla="*/ 0 w 592"/>
                  <a:gd name="T1" fmla="*/ 463 h 470"/>
                  <a:gd name="T2" fmla="*/ 90 w 592"/>
                  <a:gd name="T3" fmla="*/ 409 h 470"/>
                  <a:gd name="T4" fmla="*/ 154 w 592"/>
                  <a:gd name="T5" fmla="*/ 232 h 470"/>
                  <a:gd name="T6" fmla="*/ 214 w 592"/>
                  <a:gd name="T7" fmla="*/ 43 h 470"/>
                  <a:gd name="T8" fmla="*/ 334 w 592"/>
                  <a:gd name="T9" fmla="*/ 44 h 470"/>
                  <a:gd name="T10" fmla="*/ 418 w 592"/>
                  <a:gd name="T11" fmla="*/ 308 h 470"/>
                  <a:gd name="T12" fmla="*/ 504 w 592"/>
                  <a:gd name="T13" fmla="*/ 443 h 470"/>
                  <a:gd name="T14" fmla="*/ 592 w 592"/>
                  <a:gd name="T15" fmla="*/ 469 h 470"/>
                  <a:gd name="T16" fmla="*/ 0 60000 65536"/>
                  <a:gd name="T17" fmla="*/ 0 60000 65536"/>
                  <a:gd name="T18" fmla="*/ 0 60000 65536"/>
                  <a:gd name="T19" fmla="*/ 0 60000 65536"/>
                  <a:gd name="T20" fmla="*/ 0 60000 65536"/>
                  <a:gd name="T21" fmla="*/ 0 60000 65536"/>
                  <a:gd name="T22" fmla="*/ 0 60000 65536"/>
                  <a:gd name="T23" fmla="*/ 0 60000 65536"/>
                  <a:gd name="T24" fmla="*/ 0 w 592"/>
                  <a:gd name="T25" fmla="*/ 0 h 470"/>
                  <a:gd name="T26" fmla="*/ 592 w 592"/>
                  <a:gd name="T27" fmla="*/ 470 h 4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2" h="470">
                    <a:moveTo>
                      <a:pt x="0" y="463"/>
                    </a:moveTo>
                    <a:cubicBezTo>
                      <a:pt x="15" y="454"/>
                      <a:pt x="64" y="447"/>
                      <a:pt x="90" y="409"/>
                    </a:cubicBezTo>
                    <a:cubicBezTo>
                      <a:pt x="116" y="371"/>
                      <a:pt x="133" y="293"/>
                      <a:pt x="154" y="232"/>
                    </a:cubicBezTo>
                    <a:cubicBezTo>
                      <a:pt x="175" y="171"/>
                      <a:pt x="184" y="74"/>
                      <a:pt x="214" y="43"/>
                    </a:cubicBezTo>
                    <a:cubicBezTo>
                      <a:pt x="244" y="12"/>
                      <a:pt x="300" y="0"/>
                      <a:pt x="334" y="44"/>
                    </a:cubicBezTo>
                    <a:cubicBezTo>
                      <a:pt x="368" y="88"/>
                      <a:pt x="390" y="242"/>
                      <a:pt x="418" y="308"/>
                    </a:cubicBezTo>
                    <a:cubicBezTo>
                      <a:pt x="446" y="374"/>
                      <a:pt x="475" y="416"/>
                      <a:pt x="504" y="443"/>
                    </a:cubicBezTo>
                    <a:cubicBezTo>
                      <a:pt x="533" y="470"/>
                      <a:pt x="574" y="464"/>
                      <a:pt x="592" y="469"/>
                    </a:cubicBezTo>
                  </a:path>
                </a:pathLst>
              </a:custGeom>
              <a:noFill/>
              <a:ln w="19050">
                <a:solidFill>
                  <a:srgbClr val="FF0000"/>
                </a:solidFill>
                <a:round/>
                <a:headEnd/>
                <a:tailEnd/>
              </a:ln>
            </p:spPr>
            <p:txBody>
              <a:bodyPr wrap="none" anchor="ctr"/>
              <a:lstStyle/>
              <a:p>
                <a:endParaRPr lang="el-GR" b="1"/>
              </a:p>
            </p:txBody>
          </p:sp>
        </p:grpSp>
        <p:sp>
          <p:nvSpPr>
            <p:cNvPr id="118" name="Rectangle 58"/>
            <p:cNvSpPr>
              <a:spLocks noChangeArrowheads="1"/>
            </p:cNvSpPr>
            <p:nvPr/>
          </p:nvSpPr>
          <p:spPr bwMode="auto">
            <a:xfrm>
              <a:off x="257175" y="5170488"/>
              <a:ext cx="3454792" cy="400110"/>
            </a:xfrm>
            <a:prstGeom prst="rect">
              <a:avLst/>
            </a:prstGeom>
            <a:noFill/>
            <a:ln w="9525">
              <a:noFill/>
              <a:miter lim="800000"/>
              <a:headEnd/>
              <a:tailEnd/>
            </a:ln>
          </p:spPr>
          <p:txBody>
            <a:bodyPr wrap="none">
              <a:spAutoFit/>
            </a:bodyPr>
            <a:lstStyle/>
            <a:p>
              <a:pPr eaLnBrk="0" hangingPunct="0">
                <a:spcBef>
                  <a:spcPct val="50000"/>
                </a:spcBef>
              </a:pPr>
              <a:r>
                <a:rPr lang="el-GR" sz="2000" dirty="0">
                  <a:solidFill>
                    <a:srgbClr val="17375E"/>
                  </a:solidFill>
                  <a:cs typeface="Times New Roman" pitchFamily="18" charset="0"/>
                </a:rPr>
                <a:t>Σκληρά αγγεία</a:t>
              </a:r>
              <a:r>
                <a:rPr lang="en-GB" sz="2000" dirty="0">
                  <a:solidFill>
                    <a:srgbClr val="17375E"/>
                  </a:solidFill>
                  <a:cs typeface="Times New Roman" pitchFamily="18" charset="0"/>
                </a:rPr>
                <a:t> </a:t>
              </a:r>
              <a:r>
                <a:rPr lang="en-GB" sz="2000" dirty="0">
                  <a:solidFill>
                    <a:srgbClr val="17375E"/>
                  </a:solidFill>
                  <a:cs typeface="Times New Roman" pitchFamily="18" charset="0"/>
                  <a:sym typeface="Symbol" pitchFamily="18" charset="2"/>
                </a:rPr>
                <a:t> </a:t>
              </a:r>
              <a:r>
                <a:rPr lang="el-GR" sz="2000" dirty="0">
                  <a:solidFill>
                    <a:srgbClr val="17375E"/>
                  </a:solidFill>
                  <a:cs typeface="Times New Roman" pitchFamily="18" charset="0"/>
                  <a:sym typeface="Symbol" pitchFamily="18" charset="2"/>
                </a:rPr>
                <a:t>υψηλή </a:t>
              </a:r>
              <a:r>
                <a:rPr lang="en-US" sz="2000" dirty="0">
                  <a:solidFill>
                    <a:srgbClr val="17375E"/>
                  </a:solidFill>
                  <a:cs typeface="Times New Roman" pitchFamily="18" charset="0"/>
                  <a:sym typeface="Symbol" pitchFamily="18" charset="2"/>
                </a:rPr>
                <a:t>PWV</a:t>
              </a:r>
              <a:endParaRPr lang="en-GB" sz="2000" dirty="0">
                <a:solidFill>
                  <a:srgbClr val="17375E"/>
                </a:solidFill>
                <a:cs typeface="Times New Roman" pitchFamily="18" charset="0"/>
              </a:endParaRPr>
            </a:p>
          </p:txBody>
        </p:sp>
      </p:grpSp>
      <p:sp>
        <p:nvSpPr>
          <p:cNvPr id="45" name="TextBox 44"/>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Τμήμα Παθολογικής Φυσιολογίας </a:t>
            </a:r>
            <a:endParaRPr lang="en-US" sz="1600" dirty="0">
              <a:solidFill>
                <a:schemeClr val="tx2">
                  <a:lumMod val="75000"/>
                </a:schemeClr>
              </a:solidFill>
            </a:endParaRPr>
          </a:p>
        </p:txBody>
      </p:sp>
      <p:sp>
        <p:nvSpPr>
          <p:cNvPr id="46" name="TextBox 45"/>
          <p:cNvSpPr txBox="1"/>
          <p:nvPr/>
        </p:nvSpPr>
        <p:spPr>
          <a:xfrm>
            <a:off x="4551246" y="3428"/>
            <a:ext cx="4151196" cy="584776"/>
          </a:xfrm>
          <a:prstGeom prst="rect">
            <a:avLst/>
          </a:prstGeom>
          <a:noFill/>
        </p:spPr>
        <p:txBody>
          <a:bodyPr wrap="none" rtlCol="0">
            <a:spAutoFit/>
          </a:bodyPr>
          <a:lstStyle/>
          <a:p>
            <a:r>
              <a:rPr lang="el-GR" sz="1600" dirty="0">
                <a:solidFill>
                  <a:schemeClr val="tx2">
                    <a:lumMod val="75000"/>
                  </a:schemeClr>
                </a:solidFill>
              </a:rPr>
              <a:t>Ιατρική </a:t>
            </a:r>
            <a:r>
              <a:rPr lang="el-GR" sz="1600" dirty="0" smtClean="0">
                <a:solidFill>
                  <a:schemeClr val="tx2">
                    <a:lumMod val="75000"/>
                  </a:schemeClr>
                </a:solidFill>
              </a:rPr>
              <a:t>Σχολή</a:t>
            </a:r>
            <a:r>
              <a:rPr lang="en-US" sz="1600" dirty="0" smtClean="0">
                <a:solidFill>
                  <a:schemeClr val="tx2">
                    <a:lumMod val="75000"/>
                  </a:schemeClr>
                </a:solidFill>
              </a:rPr>
              <a:t> </a:t>
            </a: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cxnSp>
        <p:nvCxnSpPr>
          <p:cNvPr id="48" name="Straight Connector 4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49" name="Picture 48"/>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50" name="TextBox 4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52" name="TextBox 51"/>
          <p:cNvSpPr txBox="1"/>
          <p:nvPr/>
        </p:nvSpPr>
        <p:spPr>
          <a:xfrm>
            <a:off x="237412" y="1355329"/>
            <a:ext cx="8819109" cy="830997"/>
          </a:xfrm>
          <a:prstGeom prst="rect">
            <a:avLst/>
          </a:prstGeom>
          <a:noFill/>
        </p:spPr>
        <p:txBody>
          <a:bodyPr wrap="square" rtlCol="0">
            <a:spAutoFit/>
          </a:bodyPr>
          <a:lstStyle/>
          <a:p>
            <a:r>
              <a:rPr lang="el-GR" sz="2400" dirty="0" smtClean="0">
                <a:solidFill>
                  <a:schemeClr val="tx2">
                    <a:lumMod val="75000"/>
                  </a:schemeClr>
                </a:solidFill>
              </a:rPr>
              <a:t>Ελαστικότητα (σκληρία) αρτηριών / ταχύτητα σφυγμικού κύματος</a:t>
            </a:r>
            <a:r>
              <a:rPr lang="en-US" sz="2400" dirty="0" smtClean="0">
                <a:solidFill>
                  <a:schemeClr val="tx2">
                    <a:lumMod val="75000"/>
                  </a:schemeClr>
                </a:solidFill>
              </a:rPr>
              <a:t> -</a:t>
            </a:r>
          </a:p>
          <a:p>
            <a:r>
              <a:rPr lang="en-US" sz="2400" dirty="0">
                <a:solidFill>
                  <a:schemeClr val="tx2">
                    <a:lumMod val="75000"/>
                  </a:schemeClr>
                </a:solidFill>
              </a:rPr>
              <a:t>p</a:t>
            </a:r>
            <a:r>
              <a:rPr lang="en-US" sz="2400" dirty="0" smtClean="0">
                <a:solidFill>
                  <a:schemeClr val="tx2">
                    <a:lumMod val="75000"/>
                  </a:schemeClr>
                </a:solidFill>
              </a:rPr>
              <a:t>ulse wave velocity (PWV)</a:t>
            </a:r>
            <a:endParaRPr lang="el-GR" sz="2200" dirty="0" smtClean="0">
              <a:solidFill>
                <a:srgbClr val="953735"/>
              </a:solidFill>
            </a:endParaRPr>
          </a:p>
        </p:txBody>
      </p:sp>
      <p:sp>
        <p:nvSpPr>
          <p:cNvPr id="53" name="TextBox 52"/>
          <p:cNvSpPr txBox="1"/>
          <p:nvPr/>
        </p:nvSpPr>
        <p:spPr>
          <a:xfrm>
            <a:off x="7753350" y="1130304"/>
            <a:ext cx="1434044" cy="307777"/>
          </a:xfrm>
          <a:prstGeom prst="rect">
            <a:avLst/>
          </a:prstGeom>
          <a:noFill/>
        </p:spPr>
        <p:txBody>
          <a:bodyPr wrap="none" rtlCol="0">
            <a:spAutoFit/>
          </a:bodyPr>
          <a:lstStyle/>
          <a:p>
            <a:r>
              <a:rPr lang="en-US" sz="1400" i="1" dirty="0" smtClean="0"/>
              <a:t>Papaioannou TG</a:t>
            </a:r>
            <a:endParaRPr lang="en-US" sz="1400" i="1" dirty="0"/>
          </a:p>
        </p:txBody>
      </p:sp>
      <p:sp>
        <p:nvSpPr>
          <p:cNvPr id="25" name="Rectangle 2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2017 - 2018 / Καρδιαγγειακό Σύστημα / Ανατομία, ιστολογία, φυσιολογία</a:t>
            </a:r>
            <a:endParaRPr lang="en-US" sz="1400" dirty="0"/>
          </a:p>
        </p:txBody>
      </p:sp>
    </p:spTree>
    <p:extLst>
      <p:ext uri="{BB962C8B-B14F-4D97-AF65-F5344CB8AC3E}">
        <p14:creationId xmlns:p14="http://schemas.microsoft.com/office/powerpoint/2010/main" val="20967735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6482475" y="1958927"/>
            <a:ext cx="2578100" cy="1596439"/>
          </a:xfrm>
          <a:prstGeom prst="rect">
            <a:avLst/>
          </a:prstGeom>
        </p:spPr>
      </p:pic>
      <p:sp>
        <p:nvSpPr>
          <p:cNvPr id="9" name="TextBox 8"/>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 Box 7"/>
          <p:cNvSpPr txBox="1">
            <a:spLocks noChangeArrowheads="1"/>
          </p:cNvSpPr>
          <p:nvPr/>
        </p:nvSpPr>
        <p:spPr bwMode="auto">
          <a:xfrm>
            <a:off x="245117" y="1727901"/>
            <a:ext cx="8823163"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rgbClr val="800000"/>
                </a:solidFill>
                <a:effectLst>
                  <a:outerShdw blurRad="38100" dist="38100" dir="2700000" algn="tl">
                    <a:srgbClr val="DDDDDD"/>
                  </a:outerShdw>
                </a:effectLst>
                <a:latin typeface="+mn-lt"/>
              </a:rPr>
              <a:t>Ηρόφιλος &amp; Ερασίστρατος</a:t>
            </a:r>
            <a:endParaRPr lang="el-GR" sz="2000" dirty="0" smtClean="0">
              <a:solidFill>
                <a:schemeClr val="tx2">
                  <a:lumMod val="75000"/>
                </a:schemeClr>
              </a:solidFill>
              <a:effectLst>
                <a:outerShdw blurRad="38100" dist="38100" dir="2700000" algn="tl">
                  <a:srgbClr val="DDDDDD"/>
                </a:outerShdw>
              </a:effectLst>
              <a:latin typeface="+mn-lt"/>
            </a:endParaRPr>
          </a:p>
        </p:txBody>
      </p:sp>
      <p:sp>
        <p:nvSpPr>
          <p:cNvPr id="14" name="Text Box 7"/>
          <p:cNvSpPr txBox="1">
            <a:spLocks noChangeArrowheads="1"/>
          </p:cNvSpPr>
          <p:nvPr/>
        </p:nvSpPr>
        <p:spPr bwMode="auto">
          <a:xfrm>
            <a:off x="5871767" y="3125603"/>
            <a:ext cx="2942513"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l-GR" sz="1200" smtClean="0">
                <a:solidFill>
                  <a:schemeClr val="tx2">
                    <a:lumMod val="75000"/>
                  </a:schemeClr>
                </a:solidFill>
                <a:effectLst>
                  <a:outerShdw blurRad="38100" dist="38100" dir="2700000" algn="tl">
                    <a:srgbClr val="DDDDDD"/>
                  </a:outerShdw>
                </a:effectLst>
                <a:latin typeface="+mn-lt"/>
              </a:rPr>
              <a:t>         Ηρόφιλος          &amp;       Ερασίστρατος</a:t>
            </a:r>
            <a:endParaRPr lang="el-GR" sz="1200" dirty="0">
              <a:solidFill>
                <a:schemeClr val="tx2">
                  <a:lumMod val="75000"/>
                </a:schemeClr>
              </a:solidFill>
              <a:effectLst>
                <a:outerShdw blurRad="38100" dist="38100" dir="2700000" algn="tl">
                  <a:srgbClr val="DDDDDD"/>
                </a:outerShdw>
              </a:effectLst>
              <a:latin typeface="+mn-lt"/>
            </a:endParaRPr>
          </a:p>
          <a:p>
            <a:pPr algn="ctr" eaLnBrk="1" hangingPunct="1">
              <a:defRPr/>
            </a:pPr>
            <a:endParaRPr lang="el-GR" sz="1200" dirty="0" smtClean="0">
              <a:solidFill>
                <a:schemeClr val="tx2">
                  <a:lumMod val="75000"/>
                </a:schemeClr>
              </a:solidFill>
              <a:effectLst>
                <a:outerShdw blurRad="38100" dist="38100" dir="2700000" algn="tl">
                  <a:srgbClr val="DDDDDD"/>
                </a:outerShdw>
              </a:effectLst>
              <a:latin typeface="+mn-lt"/>
            </a:endParaRPr>
          </a:p>
        </p:txBody>
      </p:sp>
      <p:sp>
        <p:nvSpPr>
          <p:cNvPr id="2" name="TextBox 1"/>
          <p:cNvSpPr txBox="1"/>
          <p:nvPr/>
        </p:nvSpPr>
        <p:spPr>
          <a:xfrm>
            <a:off x="237412" y="2203680"/>
            <a:ext cx="8384902" cy="4093428"/>
          </a:xfrm>
          <a:prstGeom prst="rect">
            <a:avLst/>
          </a:prstGeom>
          <a:noFill/>
          <a:ln w="25400">
            <a:noFill/>
          </a:ln>
        </p:spPr>
        <p:txBody>
          <a:bodyPr wrap="none" rtlCol="0">
            <a:spAutoFit/>
          </a:bodyPr>
          <a:lstStyle/>
          <a:p>
            <a:endParaRPr lang="el-GR" sz="2000" dirty="0" smtClean="0">
              <a:solidFill>
                <a:srgbClr val="17375E"/>
              </a:solidFill>
            </a:endParaRPr>
          </a:p>
          <a:p>
            <a:endParaRPr lang="el-GR" sz="2000" dirty="0">
              <a:solidFill>
                <a:srgbClr val="17375E"/>
              </a:solidFill>
            </a:endParaRPr>
          </a:p>
          <a:p>
            <a:r>
              <a:rPr lang="el-GR" sz="2000" dirty="0" smtClean="0">
                <a:solidFill>
                  <a:srgbClr val="17375E"/>
                </a:solidFill>
              </a:rPr>
              <a:t>Τεράστια πρόοδος αλλα και δοξασίες</a:t>
            </a:r>
          </a:p>
          <a:p>
            <a:endParaRPr lang="el-GR" sz="2000" dirty="0">
              <a:solidFill>
                <a:srgbClr val="17375E"/>
              </a:solidFill>
            </a:endParaRPr>
          </a:p>
          <a:p>
            <a:pPr marL="285750" indent="-285750">
              <a:buFont typeface="Courier New"/>
              <a:buChar char="o"/>
            </a:pPr>
            <a:r>
              <a:rPr lang="el-GR" sz="2000" dirty="0" smtClean="0">
                <a:solidFill>
                  <a:srgbClr val="17375E"/>
                </a:solidFill>
              </a:rPr>
              <a:t>Οι αρτηρίες περιέχουν «αέρα» - «πνεύμα»</a:t>
            </a:r>
          </a:p>
          <a:p>
            <a:pPr marL="285750" indent="-285750">
              <a:buFont typeface="Courier New"/>
              <a:buChar char="o"/>
            </a:pPr>
            <a:r>
              <a:rPr lang="el-GR" sz="2000" dirty="0" smtClean="0">
                <a:solidFill>
                  <a:srgbClr val="17375E"/>
                </a:solidFill>
              </a:rPr>
              <a:t>Το αίμα παράγεται στο ήπαρ</a:t>
            </a:r>
          </a:p>
          <a:p>
            <a:endParaRPr lang="el-GR" sz="2000" dirty="0">
              <a:solidFill>
                <a:srgbClr val="17375E"/>
              </a:solidFill>
            </a:endParaRPr>
          </a:p>
          <a:p>
            <a:endParaRPr lang="el-GR" sz="2000" dirty="0" smtClean="0">
              <a:solidFill>
                <a:srgbClr val="17375E"/>
              </a:solidFill>
            </a:endParaRPr>
          </a:p>
          <a:p>
            <a:r>
              <a:rPr lang="el-GR" sz="2000" dirty="0" smtClean="0">
                <a:solidFill>
                  <a:srgbClr val="17375E"/>
                </a:solidFill>
              </a:rPr>
              <a:t>Οι ίδιες θεωρίες παρέμειναν μέχρι την επ</a:t>
            </a:r>
            <a:r>
              <a:rPr lang="en-US" sz="2000" dirty="0" smtClean="0">
                <a:solidFill>
                  <a:srgbClr val="17375E"/>
                </a:solidFill>
              </a:rPr>
              <a:t>o</a:t>
            </a:r>
            <a:r>
              <a:rPr lang="el-GR" sz="2000" dirty="0" smtClean="0">
                <a:solidFill>
                  <a:srgbClr val="17375E"/>
                </a:solidFill>
              </a:rPr>
              <a:t>χή του </a:t>
            </a:r>
            <a:r>
              <a:rPr lang="en-US" sz="2000" dirty="0" smtClean="0">
                <a:solidFill>
                  <a:srgbClr val="17375E"/>
                </a:solidFill>
              </a:rPr>
              <a:t>William Harvey (1578- 1657)</a:t>
            </a:r>
            <a:endParaRPr lang="el-GR" sz="2000" dirty="0">
              <a:solidFill>
                <a:srgbClr val="17375E"/>
              </a:solidFill>
            </a:endParaRPr>
          </a:p>
          <a:p>
            <a:pPr marL="285750" indent="-285750">
              <a:buFont typeface="Courier New"/>
              <a:buChar char="o"/>
            </a:pPr>
            <a:endParaRPr lang="el-GR" sz="2000" dirty="0" smtClean="0">
              <a:solidFill>
                <a:srgbClr val="17375E"/>
              </a:solidFill>
            </a:endParaRPr>
          </a:p>
          <a:p>
            <a:pPr marL="285750" indent="-285750">
              <a:buFont typeface="Courier New"/>
              <a:buChar char="o"/>
            </a:pPr>
            <a:endParaRPr lang="el-GR" sz="2000" dirty="0">
              <a:solidFill>
                <a:srgbClr val="17375E"/>
              </a:solidFill>
            </a:endParaRPr>
          </a:p>
          <a:p>
            <a:pPr marL="285750" indent="-285750">
              <a:buFont typeface="Courier New"/>
              <a:buChar char="o"/>
            </a:pPr>
            <a:endParaRPr lang="el-GR" sz="2000" dirty="0" smtClean="0">
              <a:solidFill>
                <a:srgbClr val="17375E"/>
              </a:solidFill>
            </a:endParaRPr>
          </a:p>
          <a:p>
            <a:pPr marL="285750" indent="-285750">
              <a:buFont typeface="Courier New"/>
              <a:buChar char="o"/>
            </a:pPr>
            <a:endParaRPr lang="en-US" sz="2000" dirty="0" smtClean="0">
              <a:solidFill>
                <a:srgbClr val="17375E"/>
              </a:solidFill>
            </a:endParaRPr>
          </a:p>
        </p:txBody>
      </p:sp>
      <p:sp>
        <p:nvSpPr>
          <p:cNvPr id="16" name="TextBox 15"/>
          <p:cNvSpPr txBox="1"/>
          <p:nvPr/>
        </p:nvSpPr>
        <p:spPr>
          <a:xfrm>
            <a:off x="241466" y="1356153"/>
            <a:ext cx="8467360" cy="461665"/>
          </a:xfrm>
          <a:prstGeom prst="rect">
            <a:avLst/>
          </a:prstGeom>
          <a:noFill/>
        </p:spPr>
        <p:txBody>
          <a:bodyPr wrap="square" rtlCol="0">
            <a:spAutoFit/>
          </a:bodyPr>
          <a:lstStyle/>
          <a:p>
            <a:r>
              <a:rPr lang="el-GR" sz="2400" dirty="0" smtClean="0">
                <a:solidFill>
                  <a:schemeClr val="tx2">
                    <a:lumMod val="75000"/>
                  </a:schemeClr>
                </a:solidFill>
              </a:rPr>
              <a:t>Δομή </a:t>
            </a:r>
            <a:r>
              <a:rPr lang="en-US" sz="2400" dirty="0" smtClean="0">
                <a:solidFill>
                  <a:schemeClr val="tx2">
                    <a:lumMod val="75000"/>
                  </a:schemeClr>
                </a:solidFill>
              </a:rPr>
              <a:t>&amp; </a:t>
            </a:r>
            <a:r>
              <a:rPr lang="el-GR" sz="2400" dirty="0" smtClean="0">
                <a:solidFill>
                  <a:schemeClr val="tx2">
                    <a:lumMod val="75000"/>
                  </a:schemeClr>
                </a:solidFill>
              </a:rPr>
              <a:t>φυσιολογία αγγειακού συστήματος / ιστορία</a:t>
            </a:r>
            <a:endParaRPr lang="el-GR" sz="2200" dirty="0" smtClean="0">
              <a:solidFill>
                <a:schemeClr val="tx2">
                  <a:lumMod val="75000"/>
                </a:schemeClr>
              </a:solidFill>
            </a:endParaRPr>
          </a:p>
        </p:txBody>
      </p:sp>
      <p:sp>
        <p:nvSpPr>
          <p:cNvPr id="15" name="Rectangle 1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9" name="Picture 18"/>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07033466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0" name="TextBox 9"/>
          <p:cNvSpPr txBox="1"/>
          <p:nvPr/>
        </p:nvSpPr>
        <p:spPr>
          <a:xfrm>
            <a:off x="241465" y="1356153"/>
            <a:ext cx="8819109" cy="830997"/>
          </a:xfrm>
          <a:prstGeom prst="rect">
            <a:avLst/>
          </a:prstGeom>
          <a:noFill/>
        </p:spPr>
        <p:txBody>
          <a:bodyPr wrap="square" rtlCol="0">
            <a:spAutoFit/>
          </a:bodyPr>
          <a:lstStyle/>
          <a:p>
            <a:r>
              <a:rPr lang="el-GR" sz="2400" dirty="0" smtClean="0">
                <a:solidFill>
                  <a:schemeClr val="tx2">
                    <a:lumMod val="75000"/>
                  </a:schemeClr>
                </a:solidFill>
              </a:rPr>
              <a:t>Από το </a:t>
            </a:r>
            <a:r>
              <a:rPr lang="el-GR" sz="2400" dirty="0">
                <a:solidFill>
                  <a:schemeClr val="tx2">
                    <a:lumMod val="75000"/>
                  </a:schemeClr>
                </a:solidFill>
              </a:rPr>
              <a:t>μ</a:t>
            </a:r>
            <a:r>
              <a:rPr lang="el-GR" sz="2400" dirty="0" smtClean="0">
                <a:solidFill>
                  <a:schemeClr val="tx2">
                    <a:lumMod val="75000"/>
                  </a:schemeClr>
                </a:solidFill>
              </a:rPr>
              <a:t>οντέλο </a:t>
            </a:r>
            <a:r>
              <a:rPr lang="en-US" sz="2400" dirty="0" smtClean="0">
                <a:solidFill>
                  <a:schemeClr val="tx2">
                    <a:lumMod val="75000"/>
                  </a:schemeClr>
                </a:solidFill>
              </a:rPr>
              <a:t>Windkessel</a:t>
            </a:r>
            <a:r>
              <a:rPr lang="el-GR" sz="2400" dirty="0" smtClean="0">
                <a:solidFill>
                  <a:schemeClr val="tx2">
                    <a:lumMod val="75000"/>
                  </a:schemeClr>
                </a:solidFill>
              </a:rPr>
              <a:t> στη θεωρία των ανακλώμενων κυμάτων πίεσης: </a:t>
            </a:r>
            <a:r>
              <a:rPr lang="el-GR" sz="2400" dirty="0" smtClean="0">
                <a:solidFill>
                  <a:srgbClr val="FF0000"/>
                </a:solidFill>
              </a:rPr>
              <a:t>VIDEO</a:t>
            </a:r>
            <a:endParaRPr lang="el-GR" sz="2200" dirty="0" smtClean="0">
              <a:solidFill>
                <a:srgbClr val="FF0000"/>
              </a:solidFill>
            </a:endParaRPr>
          </a:p>
        </p:txBody>
      </p:sp>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6 - Ορθογώνιο"/>
          <p:cNvSpPr>
            <a:spLocks noChangeArrowheads="1"/>
          </p:cNvSpPr>
          <p:nvPr/>
        </p:nvSpPr>
        <p:spPr bwMode="auto">
          <a:xfrm>
            <a:off x="6159500" y="1133861"/>
            <a:ext cx="2997200" cy="307777"/>
          </a:xfrm>
          <a:prstGeom prst="rect">
            <a:avLst/>
          </a:prstGeom>
          <a:noFill/>
          <a:ln w="9525">
            <a:noFill/>
            <a:miter lim="800000"/>
            <a:headEnd/>
            <a:tailEnd/>
          </a:ln>
        </p:spPr>
        <p:txBody>
          <a:bodyPr wrap="square">
            <a:spAutoFit/>
          </a:bodyPr>
          <a:lstStyle/>
          <a:p>
            <a:r>
              <a:rPr lang="en-US" sz="1400" i="1" dirty="0" smtClean="0">
                <a:latin typeface="+mj-lt"/>
              </a:rPr>
              <a:t>Protogerou A et al. J Hypertens 2007</a:t>
            </a:r>
            <a:endParaRPr lang="en-US" sz="1400" i="1" dirty="0">
              <a:latin typeface="+mj-lt"/>
            </a:endParaRPr>
          </a:p>
        </p:txBody>
      </p:sp>
      <p:sp>
        <p:nvSpPr>
          <p:cNvPr id="12" name="Rectangle 11"/>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4039328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pic>
        <p:nvPicPr>
          <p:cNvPr id="9"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184" y="1353416"/>
            <a:ext cx="5693421" cy="477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txBox="1">
            <a:spLocks/>
          </p:cNvSpPr>
          <p:nvPr/>
        </p:nvSpPr>
        <p:spPr bwMode="auto">
          <a:xfrm>
            <a:off x="-67732" y="6269553"/>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0" bIns="635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20000"/>
              </a:spcBef>
            </a:pPr>
            <a:r>
              <a:rPr lang="el-GR" sz="1200" dirty="0" smtClean="0">
                <a:cs typeface="Helvetica" charset="0"/>
              </a:rPr>
              <a:t>Διάγραμμα των μεταβολών της πίεσης και ταχύτητας του αίματος κατά μήκος της συστηματικής κυκλοφορίας (</a:t>
            </a:r>
            <a:r>
              <a:rPr lang="en-US" sz="1200" dirty="0" smtClean="0">
                <a:cs typeface="Helvetica" charset="0"/>
              </a:rPr>
              <a:t>TA</a:t>
            </a:r>
            <a:r>
              <a:rPr lang="el-GR" sz="1200" dirty="0" smtClean="0">
                <a:cs typeface="Helvetica" charset="0"/>
              </a:rPr>
              <a:t>:</a:t>
            </a:r>
            <a:r>
              <a:rPr lang="en-US" sz="1200" dirty="0" smtClean="0">
                <a:cs typeface="Helvetica" charset="0"/>
              </a:rPr>
              <a:t> </a:t>
            </a:r>
            <a:r>
              <a:rPr lang="en-US" sz="1200" dirty="0">
                <a:cs typeface="Helvetica" charset="0"/>
              </a:rPr>
              <a:t>total cross-sectional area </a:t>
            </a:r>
            <a:r>
              <a:rPr lang="el-GR" sz="1200" dirty="0" smtClean="0">
                <a:cs typeface="Helvetica" charset="0"/>
              </a:rPr>
              <a:t>=</a:t>
            </a:r>
            <a:r>
              <a:rPr lang="en-US" sz="1200" dirty="0" smtClean="0">
                <a:cs typeface="Helvetica" charset="0"/>
              </a:rPr>
              <a:t> </a:t>
            </a:r>
            <a:r>
              <a:rPr lang="el-GR" sz="1200" dirty="0" smtClean="0">
                <a:cs typeface="Helvetica" charset="0"/>
              </a:rPr>
              <a:t>ΣΕΔ: συνολική επιφάνεια διατομής των αγγείων, από 4,</a:t>
            </a:r>
            <a:r>
              <a:rPr lang="en-US" sz="1200" dirty="0" smtClean="0">
                <a:cs typeface="Helvetica" charset="0"/>
              </a:rPr>
              <a:t>5 </a:t>
            </a:r>
            <a:r>
              <a:rPr lang="en-US" sz="1200" dirty="0">
                <a:cs typeface="Helvetica" charset="0"/>
              </a:rPr>
              <a:t>cm</a:t>
            </a:r>
            <a:r>
              <a:rPr lang="en-US" sz="1200" baseline="30000" dirty="0">
                <a:cs typeface="Helvetica" charset="0"/>
              </a:rPr>
              <a:t>2</a:t>
            </a:r>
            <a:r>
              <a:rPr lang="en-US" sz="1200" dirty="0">
                <a:cs typeface="Helvetica" charset="0"/>
              </a:rPr>
              <a:t> </a:t>
            </a:r>
            <a:r>
              <a:rPr lang="en-US" sz="1200" dirty="0" smtClean="0">
                <a:cs typeface="Helvetica" charset="0"/>
              </a:rPr>
              <a:t>i</a:t>
            </a:r>
            <a:r>
              <a:rPr lang="el-GR" sz="1200" dirty="0" smtClean="0">
                <a:cs typeface="Helvetica" charset="0"/>
              </a:rPr>
              <a:t>στην αορτή έως </a:t>
            </a:r>
            <a:r>
              <a:rPr lang="en-US" sz="1200" dirty="0" smtClean="0">
                <a:cs typeface="Helvetica" charset="0"/>
              </a:rPr>
              <a:t>4500 </a:t>
            </a:r>
            <a:r>
              <a:rPr lang="en-US" sz="1200" dirty="0">
                <a:cs typeface="Helvetica" charset="0"/>
              </a:rPr>
              <a:t>cm</a:t>
            </a:r>
            <a:r>
              <a:rPr lang="en-US" sz="1200" baseline="30000" dirty="0">
                <a:cs typeface="Helvetica" charset="0"/>
              </a:rPr>
              <a:t>2</a:t>
            </a:r>
            <a:r>
              <a:rPr lang="en-US" sz="1200" dirty="0">
                <a:cs typeface="Helvetica" charset="0"/>
              </a:rPr>
              <a:t> </a:t>
            </a:r>
            <a:r>
              <a:rPr lang="el-GR" sz="1200" dirty="0" smtClean="0">
                <a:cs typeface="Helvetica" charset="0"/>
              </a:rPr>
              <a:t>στα τριχοειδή, </a:t>
            </a:r>
            <a:r>
              <a:rPr lang="en-US" sz="1200" dirty="0" smtClean="0">
                <a:cs typeface="Helvetica" charset="0"/>
              </a:rPr>
              <a:t>RR</a:t>
            </a:r>
            <a:r>
              <a:rPr lang="el-GR" sz="1200" dirty="0" smtClean="0">
                <a:cs typeface="Helvetica" charset="0"/>
              </a:rPr>
              <a:t>:</a:t>
            </a:r>
            <a:r>
              <a:rPr lang="en-US" sz="1200" dirty="0" smtClean="0">
                <a:cs typeface="Helvetica" charset="0"/>
              </a:rPr>
              <a:t> </a:t>
            </a:r>
            <a:r>
              <a:rPr lang="en-US" sz="1200" dirty="0">
                <a:cs typeface="Helvetica" charset="0"/>
              </a:rPr>
              <a:t>relative </a:t>
            </a:r>
            <a:r>
              <a:rPr lang="en-US" sz="1200" dirty="0" smtClean="0">
                <a:cs typeface="Helvetica" charset="0"/>
              </a:rPr>
              <a:t>resistance</a:t>
            </a:r>
            <a:r>
              <a:rPr lang="el-GR" sz="1200" dirty="0" smtClean="0">
                <a:cs typeface="Helvetica" charset="0"/>
              </a:rPr>
              <a:t> = ΣΑ: σχετική αντίσταση</a:t>
            </a:r>
            <a:r>
              <a:rPr lang="en-US" sz="1200" dirty="0" smtClean="0">
                <a:cs typeface="Helvetica" charset="0"/>
              </a:rPr>
              <a:t>)</a:t>
            </a:r>
            <a:endParaRPr lang="en-US" sz="1200" dirty="0">
              <a:cs typeface="Helvetica" charset="0"/>
            </a:endParaRPr>
          </a:p>
        </p:txBody>
      </p:sp>
      <p:sp>
        <p:nvSpPr>
          <p:cNvPr id="12" name="TextBox 11"/>
          <p:cNvSpPr txBox="1"/>
          <p:nvPr/>
        </p:nvSpPr>
        <p:spPr>
          <a:xfrm>
            <a:off x="5380192" y="1130304"/>
            <a:ext cx="3763808" cy="307777"/>
          </a:xfrm>
          <a:prstGeom prst="rect">
            <a:avLst/>
          </a:prstGeom>
          <a:noFill/>
        </p:spPr>
        <p:txBody>
          <a:bodyPr wrap="none" rtlCol="0">
            <a:spAutoFit/>
          </a:bodyPr>
          <a:lstStyle/>
          <a:p>
            <a:r>
              <a:rPr lang="en-US" sz="1400" i="1" dirty="0" smtClean="0"/>
              <a:t>Ganong WF. Review of Medical Physiology, 1997</a:t>
            </a:r>
            <a:endParaRPr lang="en-US" sz="1400" i="1" dirty="0"/>
          </a:p>
        </p:txBody>
      </p:sp>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2" name="TextBox 1"/>
          <p:cNvSpPr txBox="1"/>
          <p:nvPr/>
        </p:nvSpPr>
        <p:spPr>
          <a:xfrm>
            <a:off x="1680648" y="4305300"/>
            <a:ext cx="541209" cy="1015663"/>
          </a:xfrm>
          <a:prstGeom prst="rect">
            <a:avLst/>
          </a:prstGeom>
          <a:noFill/>
          <a:ln w="25400">
            <a:noFill/>
          </a:ln>
        </p:spPr>
        <p:txBody>
          <a:bodyPr wrap="none" rtlCol="0">
            <a:spAutoFit/>
          </a:bodyPr>
          <a:lstStyle/>
          <a:p>
            <a:pPr algn="ctr"/>
            <a:r>
              <a:rPr lang="el-GR" sz="6000" dirty="0" smtClean="0">
                <a:solidFill>
                  <a:srgbClr val="800000"/>
                </a:solidFill>
              </a:rPr>
              <a:t>?</a:t>
            </a:r>
            <a:endParaRPr lang="en-US" sz="6000" dirty="0" smtClean="0">
              <a:solidFill>
                <a:srgbClr val="800000"/>
              </a:solidFill>
            </a:endParaRPr>
          </a:p>
        </p:txBody>
      </p:sp>
      <p:sp>
        <p:nvSpPr>
          <p:cNvPr id="14" name="TextBox 13"/>
          <p:cNvSpPr txBox="1"/>
          <p:nvPr/>
        </p:nvSpPr>
        <p:spPr>
          <a:xfrm>
            <a:off x="1722181" y="1714500"/>
            <a:ext cx="541209" cy="1015663"/>
          </a:xfrm>
          <a:prstGeom prst="rect">
            <a:avLst/>
          </a:prstGeom>
          <a:noFill/>
          <a:ln w="25400">
            <a:noFill/>
          </a:ln>
        </p:spPr>
        <p:txBody>
          <a:bodyPr wrap="none" rtlCol="0">
            <a:spAutoFit/>
          </a:bodyPr>
          <a:lstStyle/>
          <a:p>
            <a:pPr algn="ctr"/>
            <a:r>
              <a:rPr lang="el-GR" sz="6000" dirty="0" smtClean="0">
                <a:solidFill>
                  <a:srgbClr val="800000"/>
                </a:solidFill>
              </a:rPr>
              <a:t>?</a:t>
            </a:r>
            <a:endParaRPr lang="en-US" sz="6000" dirty="0" smtClean="0">
              <a:solidFill>
                <a:srgbClr val="800000"/>
              </a:solidFill>
            </a:endParaRPr>
          </a:p>
        </p:txBody>
      </p: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9" name="Picture 18"/>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6803378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7 - Ευθεία γραμμή σύνδεσης"/>
          <p:cNvCxnSpPr/>
          <p:nvPr/>
        </p:nvCxnSpPr>
        <p:spPr>
          <a:xfrm>
            <a:off x="-36513" y="435938"/>
            <a:ext cx="72009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7 - Ευθεία γραμμή σύνδεσης"/>
          <p:cNvCxnSpPr/>
          <p:nvPr/>
        </p:nvCxnSpPr>
        <p:spPr>
          <a:xfrm>
            <a:off x="-36513" y="435938"/>
            <a:ext cx="72009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62450" y="2286000"/>
            <a:ext cx="6192838" cy="3738563"/>
          </a:xfrm>
          <a:noFill/>
          <a:ln/>
        </p:spPr>
      </p:pic>
      <p:sp>
        <p:nvSpPr>
          <p:cNvPr id="9" name="TextBox 8"/>
          <p:cNvSpPr txBox="1"/>
          <p:nvPr/>
        </p:nvSpPr>
        <p:spPr>
          <a:xfrm>
            <a:off x="594156" y="6240730"/>
            <a:ext cx="184666" cy="369332"/>
          </a:xfrm>
          <a:prstGeom prst="rect">
            <a:avLst/>
          </a:prstGeom>
          <a:noFill/>
        </p:spPr>
        <p:txBody>
          <a:bodyPr wrap="none" rtlCol="0">
            <a:spAutoFit/>
          </a:bodyPr>
          <a:lstStyle/>
          <a:p>
            <a:endParaRPr lang="en-US" dirty="0"/>
          </a:p>
        </p:txBody>
      </p:sp>
      <p:sp>
        <p:nvSpPr>
          <p:cNvPr id="17" name="TextBox 16"/>
          <p:cNvSpPr txBox="1"/>
          <p:nvPr/>
        </p:nvSpPr>
        <p:spPr>
          <a:xfrm>
            <a:off x="2970924" y="1147809"/>
            <a:ext cx="6195864" cy="307777"/>
          </a:xfrm>
          <a:prstGeom prst="rect">
            <a:avLst/>
          </a:prstGeom>
          <a:noFill/>
        </p:spPr>
        <p:txBody>
          <a:bodyPr wrap="none" rtlCol="0">
            <a:spAutoFit/>
          </a:bodyPr>
          <a:lstStyle/>
          <a:p>
            <a:r>
              <a:rPr lang="en-GB" sz="1400" i="1" dirty="0" smtClean="0"/>
              <a:t>Kroeker E.</a:t>
            </a:r>
            <a:r>
              <a:rPr lang="el-GR" sz="1400" i="1" dirty="0" smtClean="0"/>
              <a:t> &amp; </a:t>
            </a:r>
            <a:r>
              <a:rPr lang="en-GB" sz="1400" i="1" dirty="0" smtClean="0"/>
              <a:t>Wood E.. </a:t>
            </a:r>
            <a:r>
              <a:rPr lang="en-GB" sz="1400" i="1" dirty="0"/>
              <a:t>Circ Res </a:t>
            </a:r>
            <a:r>
              <a:rPr lang="en-GB" sz="1400" i="1" dirty="0" smtClean="0"/>
              <a:t>1955</a:t>
            </a:r>
            <a:r>
              <a:rPr lang="en-US" sz="1400" i="1" dirty="0" smtClean="0"/>
              <a:t>; </a:t>
            </a:r>
            <a:r>
              <a:rPr lang="en-GB" sz="1400" i="1" dirty="0" smtClean="0"/>
              <a:t>Remington J.</a:t>
            </a:r>
            <a:r>
              <a:rPr lang="el-GR" sz="1400" i="1" dirty="0" smtClean="0"/>
              <a:t> &amp; </a:t>
            </a:r>
            <a:r>
              <a:rPr lang="en-GB" sz="1400" i="1" dirty="0" smtClean="0"/>
              <a:t>Wood E.. J </a:t>
            </a:r>
            <a:r>
              <a:rPr lang="en-GB" sz="1400" i="1" dirty="0"/>
              <a:t>Appl. Physiol. </a:t>
            </a:r>
            <a:r>
              <a:rPr lang="en-GB" sz="1400" i="1" dirty="0" smtClean="0"/>
              <a:t>1956</a:t>
            </a:r>
            <a:endParaRPr lang="en-US" sz="1400" i="1" dirty="0"/>
          </a:p>
        </p:txBody>
      </p:sp>
      <p:sp>
        <p:nvSpPr>
          <p:cNvPr id="21" name="Rectangle 20"/>
          <p:cNvSpPr/>
          <p:nvPr/>
        </p:nvSpPr>
        <p:spPr>
          <a:xfrm>
            <a:off x="50802" y="3996264"/>
            <a:ext cx="9094617" cy="2489200"/>
          </a:xfrm>
          <a:prstGeom prst="rect">
            <a:avLst/>
          </a:prstGeom>
          <a:solidFill>
            <a:schemeClr val="bg1"/>
          </a:solidFill>
          <a:ln>
            <a:solidFill>
              <a:schemeClr val="bg1"/>
            </a:solidFill>
          </a:ln>
          <a:effectLst>
            <a:innerShdw blurRad="63500" dist="50800" dir="13500000">
              <a:schemeClr val="bg1">
                <a:alpha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Courier New"/>
              <a:buChar char="o"/>
            </a:pPr>
            <a:r>
              <a:rPr lang="el-GR" dirty="0" smtClean="0">
                <a:solidFill>
                  <a:schemeClr val="tx2">
                    <a:lumMod val="50000"/>
                  </a:schemeClr>
                </a:solidFill>
              </a:rPr>
              <a:t>Η συστολική πίεση αυξάνεται</a:t>
            </a:r>
            <a:r>
              <a:rPr lang="en-US" dirty="0" smtClean="0">
                <a:solidFill>
                  <a:schemeClr val="tx2">
                    <a:lumMod val="50000"/>
                  </a:schemeClr>
                </a:solidFill>
              </a:rPr>
              <a:t> </a:t>
            </a:r>
            <a:r>
              <a:rPr lang="el-GR" dirty="0" smtClean="0">
                <a:solidFill>
                  <a:schemeClr val="tx2">
                    <a:lumMod val="50000"/>
                  </a:schemeClr>
                </a:solidFill>
              </a:rPr>
              <a:t>σταδιακά σημαντικά (10-20</a:t>
            </a:r>
            <a:r>
              <a:rPr lang="en-US" dirty="0" smtClean="0">
                <a:solidFill>
                  <a:schemeClr val="tx2">
                    <a:lumMod val="50000"/>
                  </a:schemeClr>
                </a:solidFill>
              </a:rPr>
              <a:t>mmHg)</a:t>
            </a:r>
            <a:r>
              <a:rPr lang="el-GR" dirty="0" smtClean="0">
                <a:solidFill>
                  <a:schemeClr val="tx2">
                    <a:lumMod val="50000"/>
                  </a:schemeClr>
                </a:solidFill>
              </a:rPr>
              <a:t> από την αορτή προς τις περιφερικές αρτηρίες</a:t>
            </a:r>
          </a:p>
          <a:p>
            <a:pPr marL="285750" indent="-285750">
              <a:buFont typeface="Courier New"/>
              <a:buChar char="o"/>
            </a:pPr>
            <a:r>
              <a:rPr lang="el-GR" dirty="0" smtClean="0">
                <a:solidFill>
                  <a:schemeClr val="tx2">
                    <a:lumMod val="50000"/>
                  </a:schemeClr>
                </a:solidFill>
              </a:rPr>
              <a:t>Η διαστολική πίεση μειώνεται κατά 1-2 </a:t>
            </a:r>
            <a:r>
              <a:rPr lang="en-US" dirty="0" smtClean="0">
                <a:solidFill>
                  <a:schemeClr val="tx2">
                    <a:lumMod val="50000"/>
                  </a:schemeClr>
                </a:solidFill>
              </a:rPr>
              <a:t>mmHg </a:t>
            </a:r>
            <a:r>
              <a:rPr lang="el-GR" dirty="0" smtClean="0">
                <a:solidFill>
                  <a:schemeClr val="tx2">
                    <a:lumMod val="50000"/>
                  </a:schemeClr>
                </a:solidFill>
              </a:rPr>
              <a:t>από την αορτή προς τις περιφερικές αρτηρίες</a:t>
            </a:r>
            <a:endParaRPr lang="en-US" dirty="0">
              <a:solidFill>
                <a:schemeClr val="tx2">
                  <a:lumMod val="50000"/>
                </a:schemeClr>
              </a:solidFill>
            </a:endParaRPr>
          </a:p>
        </p:txBody>
      </p:sp>
      <p:sp>
        <p:nvSpPr>
          <p:cNvPr id="20" name="TextBox 19"/>
          <p:cNvSpPr txBox="1"/>
          <p:nvPr/>
        </p:nvSpPr>
        <p:spPr>
          <a:xfrm>
            <a:off x="141691" y="1303186"/>
            <a:ext cx="9002309" cy="461665"/>
          </a:xfrm>
          <a:prstGeom prst="rect">
            <a:avLst/>
          </a:prstGeom>
          <a:noFill/>
        </p:spPr>
        <p:txBody>
          <a:bodyPr wrap="square" rtlCol="0">
            <a:spAutoFit/>
          </a:bodyPr>
          <a:lstStyle/>
          <a:p>
            <a:r>
              <a:rPr lang="el-GR" sz="2400" dirty="0" smtClean="0">
                <a:solidFill>
                  <a:schemeClr val="tx2">
                    <a:lumMod val="75000"/>
                  </a:schemeClr>
                </a:solidFill>
              </a:rPr>
              <a:t>Το φαινόμενο της ενίσχυσης της πίεσης παλμού</a:t>
            </a:r>
            <a:endParaRPr lang="en-US" sz="2000" dirty="0">
              <a:solidFill>
                <a:srgbClr val="800000"/>
              </a:solidFill>
            </a:endParaRPr>
          </a:p>
        </p:txBody>
      </p:sp>
      <p:sp>
        <p:nvSpPr>
          <p:cNvPr id="19" name="TextBox 18"/>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26" name="Straight Connector 2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7" name="Picture 26"/>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8" name="TextBox 2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9" name="TextBox 2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91717045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975100" y="10001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en-US"/>
          </a:p>
        </p:txBody>
      </p:sp>
      <p:pic>
        <p:nvPicPr>
          <p:cNvPr id="24580" name="Picture 3" descr="pw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43830" y="2495718"/>
            <a:ext cx="3860782" cy="3653954"/>
          </a:xfrm>
          <a:noFill/>
        </p:spPr>
      </p:pic>
      <p:pic>
        <p:nvPicPr>
          <p:cNvPr id="24581" name="Picture 4" descr="pw6"/>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754127" y="2486885"/>
            <a:ext cx="3855463" cy="3662787"/>
          </a:xfrm>
          <a:noFill/>
        </p:spPr>
      </p:pic>
      <p:sp>
        <p:nvSpPr>
          <p:cNvPr id="31" name="TextBox 30"/>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3" name="TextBox 12"/>
          <p:cNvSpPr txBox="1"/>
          <p:nvPr/>
        </p:nvSpPr>
        <p:spPr>
          <a:xfrm>
            <a:off x="141691" y="1303186"/>
            <a:ext cx="9002309" cy="461665"/>
          </a:xfrm>
          <a:prstGeom prst="rect">
            <a:avLst/>
          </a:prstGeom>
          <a:noFill/>
        </p:spPr>
        <p:txBody>
          <a:bodyPr wrap="square" rtlCol="0">
            <a:spAutoFit/>
          </a:bodyPr>
          <a:lstStyle/>
          <a:p>
            <a:r>
              <a:rPr lang="el-GR" sz="2400" dirty="0" smtClean="0">
                <a:solidFill>
                  <a:schemeClr val="tx2">
                    <a:lumMod val="75000"/>
                  </a:schemeClr>
                </a:solidFill>
              </a:rPr>
              <a:t>Το φαινόμενο της ενίσχυσης της πίεσης παλμού</a:t>
            </a:r>
            <a:endParaRPr lang="en-US" sz="2000" dirty="0">
              <a:solidFill>
                <a:srgbClr val="800000"/>
              </a:solidFill>
            </a:endParaRPr>
          </a:p>
        </p:txBody>
      </p:sp>
      <p:sp>
        <p:nvSpPr>
          <p:cNvPr id="14" name="Rectangle 1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5" name="Straight Connector 14"/>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6" name="Picture 15"/>
          <p:cNvPicPr/>
          <p:nvPr/>
        </p:nvPicPr>
        <p:blipFill>
          <a:blip r:embed="rId5">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7" name="TextBox 16"/>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8" name="TextBox 17"/>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4384560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7 - Ευθεία γραμμή σύνδεσης"/>
          <p:cNvCxnSpPr/>
          <p:nvPr/>
        </p:nvCxnSpPr>
        <p:spPr>
          <a:xfrm>
            <a:off x="-36513" y="435938"/>
            <a:ext cx="72009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7 - Ευθεία γραμμή σύνδεσης"/>
          <p:cNvCxnSpPr/>
          <p:nvPr/>
        </p:nvCxnSpPr>
        <p:spPr>
          <a:xfrm>
            <a:off x="-36513" y="435938"/>
            <a:ext cx="72009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62450" y="2286000"/>
            <a:ext cx="6192838" cy="3738563"/>
          </a:xfrm>
          <a:noFill/>
          <a:ln/>
        </p:spPr>
      </p:pic>
      <p:sp>
        <p:nvSpPr>
          <p:cNvPr id="9" name="TextBox 8"/>
          <p:cNvSpPr txBox="1"/>
          <p:nvPr/>
        </p:nvSpPr>
        <p:spPr>
          <a:xfrm>
            <a:off x="594156" y="6240730"/>
            <a:ext cx="184666" cy="369332"/>
          </a:xfrm>
          <a:prstGeom prst="rect">
            <a:avLst/>
          </a:prstGeom>
          <a:noFill/>
        </p:spPr>
        <p:txBody>
          <a:bodyPr wrap="none" rtlCol="0">
            <a:spAutoFit/>
          </a:bodyPr>
          <a:lstStyle/>
          <a:p>
            <a:endParaRPr lang="en-US" dirty="0"/>
          </a:p>
        </p:txBody>
      </p:sp>
      <p:sp>
        <p:nvSpPr>
          <p:cNvPr id="17" name="TextBox 16"/>
          <p:cNvSpPr txBox="1"/>
          <p:nvPr/>
        </p:nvSpPr>
        <p:spPr>
          <a:xfrm>
            <a:off x="2970924" y="1147809"/>
            <a:ext cx="6195864" cy="307777"/>
          </a:xfrm>
          <a:prstGeom prst="rect">
            <a:avLst/>
          </a:prstGeom>
          <a:noFill/>
        </p:spPr>
        <p:txBody>
          <a:bodyPr wrap="none" rtlCol="0">
            <a:spAutoFit/>
          </a:bodyPr>
          <a:lstStyle/>
          <a:p>
            <a:r>
              <a:rPr lang="en-GB" sz="1400" i="1" dirty="0" smtClean="0"/>
              <a:t>Kroeker E.</a:t>
            </a:r>
            <a:r>
              <a:rPr lang="el-GR" sz="1400" i="1" dirty="0" smtClean="0"/>
              <a:t> &amp; </a:t>
            </a:r>
            <a:r>
              <a:rPr lang="en-GB" sz="1400" i="1" dirty="0" smtClean="0"/>
              <a:t>Wood E.. </a:t>
            </a:r>
            <a:r>
              <a:rPr lang="en-GB" sz="1400" i="1" dirty="0"/>
              <a:t>Circ Res </a:t>
            </a:r>
            <a:r>
              <a:rPr lang="en-GB" sz="1400" i="1" dirty="0" smtClean="0"/>
              <a:t>1955</a:t>
            </a:r>
            <a:r>
              <a:rPr lang="en-US" sz="1400" i="1" dirty="0" smtClean="0"/>
              <a:t>; </a:t>
            </a:r>
            <a:r>
              <a:rPr lang="en-GB" sz="1400" i="1" dirty="0" smtClean="0"/>
              <a:t>Remington J.</a:t>
            </a:r>
            <a:r>
              <a:rPr lang="el-GR" sz="1400" i="1" dirty="0" smtClean="0"/>
              <a:t> &amp; </a:t>
            </a:r>
            <a:r>
              <a:rPr lang="en-GB" sz="1400" i="1" dirty="0" smtClean="0"/>
              <a:t>Wood E.. J </a:t>
            </a:r>
            <a:r>
              <a:rPr lang="en-GB" sz="1400" i="1" dirty="0"/>
              <a:t>Appl. Physiol. </a:t>
            </a:r>
            <a:r>
              <a:rPr lang="en-GB" sz="1400" i="1" dirty="0" smtClean="0"/>
              <a:t>1956</a:t>
            </a:r>
            <a:endParaRPr lang="en-US" sz="1400" i="1" dirty="0"/>
          </a:p>
        </p:txBody>
      </p:sp>
      <p:sp>
        <p:nvSpPr>
          <p:cNvPr id="21" name="Rectangle 20"/>
          <p:cNvSpPr/>
          <p:nvPr/>
        </p:nvSpPr>
        <p:spPr>
          <a:xfrm>
            <a:off x="50802" y="3996264"/>
            <a:ext cx="9094617" cy="2489200"/>
          </a:xfrm>
          <a:prstGeom prst="rect">
            <a:avLst/>
          </a:prstGeom>
          <a:solidFill>
            <a:schemeClr val="bg1"/>
          </a:solidFill>
          <a:ln>
            <a:solidFill>
              <a:schemeClr val="bg1"/>
            </a:solidFill>
          </a:ln>
          <a:effectLst>
            <a:innerShdw blurRad="63500" dist="50800" dir="13500000">
              <a:schemeClr val="bg1">
                <a:alpha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Courier New"/>
              <a:buChar char="o"/>
            </a:pPr>
            <a:r>
              <a:rPr lang="el-GR" dirty="0" smtClean="0">
                <a:solidFill>
                  <a:schemeClr val="tx2">
                    <a:lumMod val="50000"/>
                  </a:schemeClr>
                </a:solidFill>
              </a:rPr>
              <a:t>Η πίεση παλμού (</a:t>
            </a:r>
            <a:r>
              <a:rPr lang="en-US" dirty="0" smtClean="0">
                <a:solidFill>
                  <a:schemeClr val="tx2">
                    <a:lumMod val="50000"/>
                  </a:schemeClr>
                </a:solidFill>
              </a:rPr>
              <a:t>pulse pressure, </a:t>
            </a:r>
            <a:r>
              <a:rPr lang="el-GR" dirty="0" smtClean="0">
                <a:solidFill>
                  <a:schemeClr val="tx2">
                    <a:lumMod val="50000"/>
                  </a:schemeClr>
                </a:solidFill>
              </a:rPr>
              <a:t>διαφορική πίεση: συστολική - διαστολική) αυξάνεται σταδιακά σημαντικά (10-20 </a:t>
            </a:r>
            <a:r>
              <a:rPr lang="en-US" dirty="0" smtClean="0">
                <a:solidFill>
                  <a:schemeClr val="tx2">
                    <a:lumMod val="50000"/>
                  </a:schemeClr>
                </a:solidFill>
              </a:rPr>
              <a:t>mmHg)</a:t>
            </a:r>
            <a:r>
              <a:rPr lang="el-GR" dirty="0" smtClean="0">
                <a:solidFill>
                  <a:schemeClr val="tx2">
                    <a:lumMod val="50000"/>
                  </a:schemeClr>
                </a:solidFill>
              </a:rPr>
              <a:t> από την αορτή προς τις περιφερικές αρτηρίες</a:t>
            </a:r>
          </a:p>
          <a:p>
            <a:pPr marL="285750" indent="-285750">
              <a:buFont typeface="Courier New"/>
              <a:buChar char="o"/>
            </a:pPr>
            <a:r>
              <a:rPr lang="el-GR" dirty="0" smtClean="0">
                <a:solidFill>
                  <a:schemeClr val="tx2">
                    <a:lumMod val="50000"/>
                  </a:schemeClr>
                </a:solidFill>
              </a:rPr>
              <a:t>Η μέση πίεση μειώνεται κατά 1-2 </a:t>
            </a:r>
            <a:r>
              <a:rPr lang="en-US" dirty="0" smtClean="0">
                <a:solidFill>
                  <a:schemeClr val="tx2">
                    <a:lumMod val="50000"/>
                  </a:schemeClr>
                </a:solidFill>
              </a:rPr>
              <a:t>mmHg </a:t>
            </a:r>
            <a:r>
              <a:rPr lang="el-GR" dirty="0" smtClean="0">
                <a:solidFill>
                  <a:schemeClr val="tx2">
                    <a:lumMod val="50000"/>
                  </a:schemeClr>
                </a:solidFill>
              </a:rPr>
              <a:t>από την αορτή προς τις περιφερικές αρτηρίες</a:t>
            </a:r>
            <a:endParaRPr lang="en-US" dirty="0">
              <a:solidFill>
                <a:schemeClr val="tx2">
                  <a:lumMod val="50000"/>
                </a:schemeClr>
              </a:solidFill>
            </a:endParaRPr>
          </a:p>
        </p:txBody>
      </p:sp>
      <p:sp>
        <p:nvSpPr>
          <p:cNvPr id="26" name="TextBox 2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20" name="TextBox 19"/>
          <p:cNvSpPr txBox="1"/>
          <p:nvPr/>
        </p:nvSpPr>
        <p:spPr>
          <a:xfrm>
            <a:off x="141691" y="1303186"/>
            <a:ext cx="9002309" cy="461665"/>
          </a:xfrm>
          <a:prstGeom prst="rect">
            <a:avLst/>
          </a:prstGeom>
          <a:noFill/>
        </p:spPr>
        <p:txBody>
          <a:bodyPr wrap="square" rtlCol="0">
            <a:spAutoFit/>
          </a:bodyPr>
          <a:lstStyle/>
          <a:p>
            <a:r>
              <a:rPr lang="el-GR" sz="2400" dirty="0" smtClean="0">
                <a:solidFill>
                  <a:schemeClr val="tx2">
                    <a:lumMod val="75000"/>
                  </a:schemeClr>
                </a:solidFill>
              </a:rPr>
              <a:t>Το φαινόμενο της ενίσχυσης της πίεσης παλμού</a:t>
            </a:r>
            <a:endParaRPr lang="en-US" sz="2000" dirty="0">
              <a:solidFill>
                <a:srgbClr val="800000"/>
              </a:solidFill>
            </a:endParaRPr>
          </a:p>
        </p:txBody>
      </p: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23" name="Straight Connector 22"/>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7" name="Picture 26"/>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8" name="TextBox 2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9" name="TextBox 2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19837109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0" name="TextBox 9"/>
          <p:cNvSpPr txBox="1"/>
          <p:nvPr/>
        </p:nvSpPr>
        <p:spPr>
          <a:xfrm>
            <a:off x="241465" y="1356153"/>
            <a:ext cx="8819109" cy="830997"/>
          </a:xfrm>
          <a:prstGeom prst="rect">
            <a:avLst/>
          </a:prstGeom>
          <a:noFill/>
        </p:spPr>
        <p:txBody>
          <a:bodyPr wrap="square" rtlCol="0">
            <a:spAutoFit/>
          </a:bodyPr>
          <a:lstStyle/>
          <a:p>
            <a:r>
              <a:rPr lang="el-GR" sz="2400" dirty="0" smtClean="0">
                <a:solidFill>
                  <a:schemeClr val="tx2">
                    <a:lumMod val="75000"/>
                  </a:schemeClr>
                </a:solidFill>
              </a:rPr>
              <a:t>Από το </a:t>
            </a:r>
            <a:r>
              <a:rPr lang="el-GR" sz="2400" dirty="0">
                <a:solidFill>
                  <a:schemeClr val="tx2">
                    <a:lumMod val="75000"/>
                  </a:schemeClr>
                </a:solidFill>
              </a:rPr>
              <a:t>μ</a:t>
            </a:r>
            <a:r>
              <a:rPr lang="el-GR" sz="2400" dirty="0" smtClean="0">
                <a:solidFill>
                  <a:schemeClr val="tx2">
                    <a:lumMod val="75000"/>
                  </a:schemeClr>
                </a:solidFill>
              </a:rPr>
              <a:t>οντέλο </a:t>
            </a:r>
            <a:r>
              <a:rPr lang="en-US" sz="2400" dirty="0" smtClean="0">
                <a:solidFill>
                  <a:schemeClr val="tx2">
                    <a:lumMod val="75000"/>
                  </a:schemeClr>
                </a:solidFill>
              </a:rPr>
              <a:t>Windkessel</a:t>
            </a:r>
            <a:r>
              <a:rPr lang="el-GR" sz="2400" dirty="0" smtClean="0">
                <a:solidFill>
                  <a:schemeClr val="tx2">
                    <a:lumMod val="75000"/>
                  </a:schemeClr>
                </a:solidFill>
              </a:rPr>
              <a:t> στη θεωρία των ανακλώμενων κυμάτων πίεσης</a:t>
            </a:r>
            <a:endParaRPr lang="el-GR" sz="2200" dirty="0" smtClean="0">
              <a:solidFill>
                <a:schemeClr val="tx2">
                  <a:lumMod val="75000"/>
                </a:schemeClr>
              </a:solidFill>
            </a:endParaRPr>
          </a:p>
        </p:txBody>
      </p:sp>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6 - Ορθογώνιο"/>
          <p:cNvSpPr>
            <a:spLocks noChangeArrowheads="1"/>
          </p:cNvSpPr>
          <p:nvPr/>
        </p:nvSpPr>
        <p:spPr bwMode="auto">
          <a:xfrm>
            <a:off x="5257800" y="1133861"/>
            <a:ext cx="3898900" cy="307777"/>
          </a:xfrm>
          <a:prstGeom prst="rect">
            <a:avLst/>
          </a:prstGeom>
          <a:noFill/>
          <a:ln w="9525">
            <a:noFill/>
            <a:miter lim="800000"/>
            <a:headEnd/>
            <a:tailEnd/>
          </a:ln>
        </p:spPr>
        <p:txBody>
          <a:bodyPr wrap="square">
            <a:spAutoFit/>
          </a:bodyPr>
          <a:lstStyle/>
          <a:p>
            <a:r>
              <a:rPr lang="en-US" sz="1400" i="1" dirty="0" smtClean="0">
                <a:latin typeface="+mj-lt"/>
              </a:rPr>
              <a:t>Safar M, Protogerou A, Blacher J. Circulation 2009</a:t>
            </a:r>
            <a:endParaRPr lang="en-US" sz="1400" i="1" dirty="0">
              <a:latin typeface="+mj-lt"/>
            </a:endParaRPr>
          </a:p>
        </p:txBody>
      </p:sp>
      <p:pic>
        <p:nvPicPr>
          <p:cNvPr id="3" name="Picture 2"/>
          <p:cNvPicPr>
            <a:picLocks noChangeAspect="1"/>
          </p:cNvPicPr>
          <p:nvPr/>
        </p:nvPicPr>
        <p:blipFill>
          <a:blip r:embed="rId2"/>
          <a:stretch>
            <a:fillRect/>
          </a:stretch>
        </p:blipFill>
        <p:spPr>
          <a:xfrm>
            <a:off x="1206500" y="2095500"/>
            <a:ext cx="6070353" cy="4738052"/>
          </a:xfrm>
          <a:prstGeom prst="rect">
            <a:avLst/>
          </a:prstGeom>
        </p:spPr>
      </p:pic>
      <p:sp>
        <p:nvSpPr>
          <p:cNvPr id="12" name="Rectangle 11"/>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410364701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 Ευθεία γραμμή σύνδεσης"/>
          <p:cNvCxnSpPr/>
          <p:nvPr/>
        </p:nvCxnSpPr>
        <p:spPr>
          <a:xfrm>
            <a:off x="-36513" y="435938"/>
            <a:ext cx="72009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173511" y="1117604"/>
            <a:ext cx="2970484" cy="307777"/>
          </a:xfrm>
          <a:prstGeom prst="rect">
            <a:avLst/>
          </a:prstGeom>
          <a:noFill/>
        </p:spPr>
        <p:txBody>
          <a:bodyPr wrap="square" rtlCol="0">
            <a:spAutoFit/>
          </a:bodyPr>
          <a:lstStyle/>
          <a:p>
            <a:pPr algn="just"/>
            <a:r>
              <a:rPr lang="en-US" sz="1400" i="1" dirty="0"/>
              <a:t>Temmar </a:t>
            </a:r>
            <a:r>
              <a:rPr lang="en-US" sz="1400" i="1" dirty="0" smtClean="0"/>
              <a:t>M, et al. Hypertension</a:t>
            </a:r>
            <a:r>
              <a:rPr lang="en-US" sz="1400" i="1" dirty="0"/>
              <a:t>. </a:t>
            </a:r>
            <a:r>
              <a:rPr lang="en-US" sz="1400" i="1" dirty="0" smtClean="0"/>
              <a:t>2010</a:t>
            </a:r>
            <a:endParaRPr lang="en-US" sz="1400" i="1" dirty="0"/>
          </a:p>
        </p:txBody>
      </p:sp>
      <p:pic>
        <p:nvPicPr>
          <p:cNvPr id="6" name="Picture 5"/>
          <p:cNvPicPr>
            <a:picLocks noChangeAspect="1"/>
          </p:cNvPicPr>
          <p:nvPr/>
        </p:nvPicPr>
        <p:blipFill>
          <a:blip r:embed="rId3"/>
          <a:stretch>
            <a:fillRect/>
          </a:stretch>
        </p:blipFill>
        <p:spPr>
          <a:xfrm>
            <a:off x="114301" y="2175956"/>
            <a:ext cx="4165202" cy="4639745"/>
          </a:xfrm>
          <a:prstGeom prst="rect">
            <a:avLst/>
          </a:prstGeom>
        </p:spPr>
      </p:pic>
      <p:grpSp>
        <p:nvGrpSpPr>
          <p:cNvPr id="11" name="Group 5"/>
          <p:cNvGrpSpPr>
            <a:grpSpLocks/>
          </p:cNvGrpSpPr>
          <p:nvPr/>
        </p:nvGrpSpPr>
        <p:grpSpPr bwMode="auto">
          <a:xfrm>
            <a:off x="4666156" y="1184450"/>
            <a:ext cx="3846513" cy="4867275"/>
            <a:chOff x="3107" y="845"/>
            <a:chExt cx="2423" cy="3293"/>
          </a:xfrm>
        </p:grpSpPr>
        <p:sp>
          <p:nvSpPr>
            <p:cNvPr id="12" name="Text Box 6"/>
            <p:cNvSpPr txBox="1">
              <a:spLocks noChangeArrowheads="1"/>
            </p:cNvSpPr>
            <p:nvPr/>
          </p:nvSpPr>
          <p:spPr bwMode="auto">
            <a:xfrm>
              <a:off x="3379" y="845"/>
              <a:ext cx="1951" cy="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endParaRPr lang="en-US" sz="2400" b="1">
                <a:solidFill>
                  <a:srgbClr val="FFFF00"/>
                </a:solidFill>
                <a:latin typeface="Comic Sans MS" charset="0"/>
              </a:endParaRPr>
            </a:p>
          </p:txBody>
        </p:sp>
        <p:pic>
          <p:nvPicPr>
            <p:cNvPr id="1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7" y="1525"/>
              <a:ext cx="2423" cy="261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225524" y="2540000"/>
            <a:ext cx="771891" cy="369332"/>
          </a:xfrm>
          <a:prstGeom prst="rect">
            <a:avLst/>
          </a:prstGeom>
          <a:noFill/>
        </p:spPr>
        <p:txBody>
          <a:bodyPr wrap="none" rtlCol="0">
            <a:spAutoFit/>
          </a:bodyPr>
          <a:lstStyle/>
          <a:p>
            <a:r>
              <a:rPr lang="en-US" dirty="0">
                <a:solidFill>
                  <a:srgbClr val="17375E"/>
                </a:solidFill>
              </a:rPr>
              <a:t>n</a:t>
            </a:r>
            <a:r>
              <a:rPr lang="en-US" dirty="0" smtClean="0">
                <a:solidFill>
                  <a:srgbClr val="17375E"/>
                </a:solidFill>
              </a:rPr>
              <a:t>=101</a:t>
            </a:r>
            <a:endParaRPr lang="en-US" dirty="0">
              <a:solidFill>
                <a:srgbClr val="17375E"/>
              </a:solidFill>
            </a:endParaRPr>
          </a:p>
        </p:txBody>
      </p:sp>
      <p:sp>
        <p:nvSpPr>
          <p:cNvPr id="15" name="Oval 9"/>
          <p:cNvSpPr>
            <a:spLocks noChangeArrowheads="1"/>
          </p:cNvSpPr>
          <p:nvPr/>
        </p:nvSpPr>
        <p:spPr bwMode="auto">
          <a:xfrm>
            <a:off x="5717907" y="2438400"/>
            <a:ext cx="204787" cy="228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Oval 9"/>
          <p:cNvSpPr>
            <a:spLocks noChangeArrowheads="1"/>
          </p:cNvSpPr>
          <p:nvPr/>
        </p:nvSpPr>
        <p:spPr bwMode="auto">
          <a:xfrm>
            <a:off x="5820300" y="4213242"/>
            <a:ext cx="204787" cy="228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Oval 9"/>
          <p:cNvSpPr>
            <a:spLocks noChangeArrowheads="1"/>
          </p:cNvSpPr>
          <p:nvPr/>
        </p:nvSpPr>
        <p:spPr bwMode="auto">
          <a:xfrm>
            <a:off x="5637766" y="4931141"/>
            <a:ext cx="204787" cy="228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cxnSp>
        <p:nvCxnSpPr>
          <p:cNvPr id="20" name="Straight Connector 19"/>
          <p:cNvCxnSpPr/>
          <p:nvPr/>
        </p:nvCxnSpPr>
        <p:spPr>
          <a:xfrm>
            <a:off x="5273460" y="2554061"/>
            <a:ext cx="0" cy="178094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279503" y="3230535"/>
            <a:ext cx="1027294" cy="369332"/>
          </a:xfrm>
          <a:prstGeom prst="rect">
            <a:avLst/>
          </a:prstGeom>
          <a:noFill/>
        </p:spPr>
        <p:txBody>
          <a:bodyPr wrap="none" rtlCol="0">
            <a:spAutoFit/>
          </a:bodyPr>
          <a:lstStyle/>
          <a:p>
            <a:r>
              <a:rPr lang="en-US" dirty="0" smtClean="0"/>
              <a:t>8  mmHg</a:t>
            </a:r>
            <a:endParaRPr lang="en-US" dirty="0"/>
          </a:p>
        </p:txBody>
      </p:sp>
      <p:cxnSp>
        <p:nvCxnSpPr>
          <p:cNvPr id="24" name="Straight Connector 23"/>
          <p:cNvCxnSpPr/>
          <p:nvPr/>
        </p:nvCxnSpPr>
        <p:spPr>
          <a:xfrm>
            <a:off x="5273460" y="4335002"/>
            <a:ext cx="545" cy="70464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969753" y="4335002"/>
            <a:ext cx="74815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956493" y="2540756"/>
            <a:ext cx="74815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984103" y="5053448"/>
            <a:ext cx="748154"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280048" y="4487415"/>
            <a:ext cx="1202560" cy="369332"/>
          </a:xfrm>
          <a:prstGeom prst="rect">
            <a:avLst/>
          </a:prstGeom>
          <a:noFill/>
        </p:spPr>
        <p:txBody>
          <a:bodyPr wrap="none" rtlCol="0">
            <a:spAutoFit/>
          </a:bodyPr>
          <a:lstStyle/>
          <a:p>
            <a:r>
              <a:rPr lang="en-US" dirty="0" smtClean="0"/>
              <a:t>2.5  mmHg</a:t>
            </a:r>
            <a:endParaRPr lang="en-US" dirty="0"/>
          </a:p>
        </p:txBody>
      </p:sp>
      <p:sp>
        <p:nvSpPr>
          <p:cNvPr id="40" name="TextBox 39"/>
          <p:cNvSpPr txBox="1"/>
          <p:nvPr/>
        </p:nvSpPr>
        <p:spPr>
          <a:xfrm>
            <a:off x="141691" y="1303186"/>
            <a:ext cx="8819109" cy="769441"/>
          </a:xfrm>
          <a:prstGeom prst="rect">
            <a:avLst/>
          </a:prstGeom>
          <a:noFill/>
        </p:spPr>
        <p:txBody>
          <a:bodyPr wrap="square" rtlCol="0">
            <a:spAutoFit/>
          </a:bodyPr>
          <a:lstStyle/>
          <a:p>
            <a:r>
              <a:rPr lang="el-GR" sz="2400" dirty="0" smtClean="0">
                <a:solidFill>
                  <a:schemeClr val="tx2">
                    <a:lumMod val="75000"/>
                  </a:schemeClr>
                </a:solidFill>
              </a:rPr>
              <a:t>Το φαινόμενο της ενίσχυσης της πίεσης παλμού: </a:t>
            </a:r>
            <a:r>
              <a:rPr lang="el-GR" sz="2000" dirty="0" smtClean="0">
                <a:solidFill>
                  <a:srgbClr val="800000"/>
                </a:solidFill>
              </a:rPr>
              <a:t>δεδομένα από επεμβατικές μελέτες</a:t>
            </a:r>
            <a:endParaRPr lang="en-US" sz="2000" dirty="0">
              <a:solidFill>
                <a:srgbClr val="800000"/>
              </a:solidFill>
            </a:endParaRPr>
          </a:p>
        </p:txBody>
      </p:sp>
      <p:sp>
        <p:nvSpPr>
          <p:cNvPr id="27" name="TextBox 2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32" name="Rectangle 31"/>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34" name="Straight Connector 33"/>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36" name="Picture 35"/>
          <p:cNvPicPr/>
          <p:nvPr/>
        </p:nvPicPr>
        <p:blipFill>
          <a:blip r:embed="rId5">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39" name="TextBox 3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41" name="TextBox 4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5298559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7 - Ευθεία γραμμή σύνδεσης"/>
          <p:cNvCxnSpPr/>
          <p:nvPr/>
        </p:nvCxnSpPr>
        <p:spPr>
          <a:xfrm>
            <a:off x="-36513" y="435938"/>
            <a:ext cx="72009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7 - Ευθεία γραμμή σύνδεσης"/>
          <p:cNvCxnSpPr/>
          <p:nvPr/>
        </p:nvCxnSpPr>
        <p:spPr>
          <a:xfrm>
            <a:off x="-36513" y="435938"/>
            <a:ext cx="72009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0" y="2192861"/>
            <a:ext cx="9144000" cy="3603306"/>
          </a:xfrm>
          <a:prstGeom prst="rect">
            <a:avLst/>
          </a:prstGeom>
        </p:spPr>
      </p:pic>
      <p:sp>
        <p:nvSpPr>
          <p:cNvPr id="9" name="TextBox 8"/>
          <p:cNvSpPr txBox="1"/>
          <p:nvPr/>
        </p:nvSpPr>
        <p:spPr>
          <a:xfrm>
            <a:off x="372732" y="6067095"/>
            <a:ext cx="7053208" cy="400110"/>
          </a:xfrm>
          <a:prstGeom prst="rect">
            <a:avLst/>
          </a:prstGeom>
          <a:noFill/>
        </p:spPr>
        <p:txBody>
          <a:bodyPr wrap="none" rtlCol="0">
            <a:spAutoFit/>
          </a:bodyPr>
          <a:lstStyle/>
          <a:p>
            <a:r>
              <a:rPr lang="en-US" sz="2000" b="1" dirty="0" smtClean="0">
                <a:solidFill>
                  <a:srgbClr val="17375E"/>
                </a:solidFill>
              </a:rPr>
              <a:t>Anglo-Cardiff Collaborative Trial II </a:t>
            </a:r>
            <a:r>
              <a:rPr lang="en-US" sz="2000" dirty="0" smtClean="0">
                <a:solidFill>
                  <a:srgbClr val="17375E"/>
                </a:solidFill>
              </a:rPr>
              <a:t>(n=5648, sphygmocor device)</a:t>
            </a:r>
          </a:p>
        </p:txBody>
      </p:sp>
      <p:sp>
        <p:nvSpPr>
          <p:cNvPr id="17" name="TextBox 16"/>
          <p:cNvSpPr txBox="1"/>
          <p:nvPr/>
        </p:nvSpPr>
        <p:spPr>
          <a:xfrm>
            <a:off x="6103554" y="1134537"/>
            <a:ext cx="3054429" cy="307777"/>
          </a:xfrm>
          <a:prstGeom prst="rect">
            <a:avLst/>
          </a:prstGeom>
          <a:noFill/>
        </p:spPr>
        <p:txBody>
          <a:bodyPr wrap="none" rtlCol="0">
            <a:spAutoFit/>
          </a:bodyPr>
          <a:lstStyle/>
          <a:p>
            <a:r>
              <a:rPr lang="en-GB" sz="1400" i="1" dirty="0"/>
              <a:t>McEniery CM</a:t>
            </a:r>
            <a:r>
              <a:rPr lang="en-GB" sz="1400" i="1" dirty="0" smtClean="0"/>
              <a:t>, et al. </a:t>
            </a:r>
            <a:r>
              <a:rPr lang="en-GB" sz="1400" i="1" dirty="0"/>
              <a:t>Hypertension 2008</a:t>
            </a:r>
            <a:endParaRPr lang="en-US" sz="1400" i="1" dirty="0"/>
          </a:p>
        </p:txBody>
      </p:sp>
      <p:sp>
        <p:nvSpPr>
          <p:cNvPr id="3" name="Rectangle 2"/>
          <p:cNvSpPr/>
          <p:nvPr/>
        </p:nvSpPr>
        <p:spPr>
          <a:xfrm>
            <a:off x="101601" y="2192861"/>
            <a:ext cx="4279900" cy="3725339"/>
          </a:xfrm>
          <a:prstGeom prst="rect">
            <a:avLst/>
          </a:prstGeom>
          <a:noFill/>
          <a:ln w="6350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168400" y="2190932"/>
            <a:ext cx="2855018" cy="369332"/>
          </a:xfrm>
          <a:prstGeom prst="rect">
            <a:avLst/>
          </a:prstGeom>
          <a:noFill/>
        </p:spPr>
        <p:txBody>
          <a:bodyPr wrap="none" rtlCol="0">
            <a:spAutoFit/>
          </a:bodyPr>
          <a:lstStyle/>
          <a:p>
            <a:r>
              <a:rPr lang="el-GR" dirty="0" smtClean="0">
                <a:solidFill>
                  <a:srgbClr val="800000"/>
                </a:solidFill>
              </a:rPr>
              <a:t>Λόγος</a:t>
            </a:r>
            <a:r>
              <a:rPr lang="en-US" dirty="0" smtClean="0">
                <a:solidFill>
                  <a:srgbClr val="800000"/>
                </a:solidFill>
              </a:rPr>
              <a:t>: </a:t>
            </a:r>
            <a:r>
              <a:rPr lang="el-GR" dirty="0" smtClean="0">
                <a:solidFill>
                  <a:srgbClr val="800000"/>
                </a:solidFill>
              </a:rPr>
              <a:t>αορτικής/βραχιόνιας</a:t>
            </a:r>
            <a:endParaRPr lang="en-US" dirty="0">
              <a:solidFill>
                <a:srgbClr val="800000"/>
              </a:solidFill>
            </a:endParaRPr>
          </a:p>
        </p:txBody>
      </p:sp>
      <p:sp>
        <p:nvSpPr>
          <p:cNvPr id="21" name="Rectangle 20"/>
          <p:cNvSpPr/>
          <p:nvPr/>
        </p:nvSpPr>
        <p:spPr>
          <a:xfrm>
            <a:off x="4428926" y="2192861"/>
            <a:ext cx="4279900" cy="3725339"/>
          </a:xfrm>
          <a:prstGeom prst="rect">
            <a:avLst/>
          </a:prstGeom>
          <a:noFill/>
          <a:ln w="6350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838700" y="2173084"/>
            <a:ext cx="3893764" cy="369332"/>
          </a:xfrm>
          <a:prstGeom prst="rect">
            <a:avLst/>
          </a:prstGeom>
          <a:noFill/>
        </p:spPr>
        <p:txBody>
          <a:bodyPr wrap="none" rtlCol="0">
            <a:spAutoFit/>
          </a:bodyPr>
          <a:lstStyle/>
          <a:p>
            <a:r>
              <a:rPr lang="el-GR" dirty="0" smtClean="0">
                <a:solidFill>
                  <a:srgbClr val="800000"/>
                </a:solidFill>
              </a:rPr>
              <a:t>Απόλυτη διαφορά: βραχιόνια - αορτική</a:t>
            </a:r>
            <a:endParaRPr lang="en-US" dirty="0">
              <a:solidFill>
                <a:srgbClr val="800000"/>
              </a:solidFill>
            </a:endParaRPr>
          </a:p>
        </p:txBody>
      </p:sp>
      <p:sp>
        <p:nvSpPr>
          <p:cNvPr id="6" name="TextBox 5"/>
          <p:cNvSpPr txBox="1"/>
          <p:nvPr/>
        </p:nvSpPr>
        <p:spPr>
          <a:xfrm>
            <a:off x="4838700" y="4206890"/>
            <a:ext cx="406400" cy="369332"/>
          </a:xfrm>
          <a:prstGeom prst="rect">
            <a:avLst/>
          </a:prstGeom>
          <a:noFill/>
        </p:spPr>
        <p:txBody>
          <a:bodyPr wrap="square" rtlCol="0">
            <a:spAutoFit/>
          </a:bodyPr>
          <a:lstStyle/>
          <a:p>
            <a:r>
              <a:rPr lang="el-GR" dirty="0" smtClean="0">
                <a:solidFill>
                  <a:srgbClr val="800000"/>
                </a:solidFill>
              </a:rPr>
              <a:t> Α</a:t>
            </a:r>
            <a:endParaRPr lang="en-US" dirty="0">
              <a:solidFill>
                <a:srgbClr val="800000"/>
              </a:solidFill>
            </a:endParaRPr>
          </a:p>
        </p:txBody>
      </p:sp>
      <p:sp>
        <p:nvSpPr>
          <p:cNvPr id="23" name="TextBox 22"/>
          <p:cNvSpPr txBox="1"/>
          <p:nvPr/>
        </p:nvSpPr>
        <p:spPr>
          <a:xfrm>
            <a:off x="5086471" y="4618561"/>
            <a:ext cx="287258" cy="369332"/>
          </a:xfrm>
          <a:prstGeom prst="rect">
            <a:avLst/>
          </a:prstGeom>
          <a:noFill/>
        </p:spPr>
        <p:txBody>
          <a:bodyPr wrap="none" rtlCol="0">
            <a:spAutoFit/>
          </a:bodyPr>
          <a:lstStyle/>
          <a:p>
            <a:r>
              <a:rPr lang="el-GR" dirty="0" smtClean="0">
                <a:solidFill>
                  <a:srgbClr val="800000"/>
                </a:solidFill>
              </a:rPr>
              <a:t>Γ</a:t>
            </a:r>
            <a:endParaRPr lang="en-US" dirty="0">
              <a:solidFill>
                <a:srgbClr val="800000"/>
              </a:solidFill>
            </a:endParaRPr>
          </a:p>
        </p:txBody>
      </p:sp>
      <p:sp>
        <p:nvSpPr>
          <p:cNvPr id="29" name="TextBox 28"/>
          <p:cNvSpPr txBox="1"/>
          <p:nvPr/>
        </p:nvSpPr>
        <p:spPr>
          <a:xfrm>
            <a:off x="141691" y="1303186"/>
            <a:ext cx="8819109" cy="769441"/>
          </a:xfrm>
          <a:prstGeom prst="rect">
            <a:avLst/>
          </a:prstGeom>
          <a:noFill/>
        </p:spPr>
        <p:txBody>
          <a:bodyPr wrap="square" rtlCol="0">
            <a:spAutoFit/>
          </a:bodyPr>
          <a:lstStyle/>
          <a:p>
            <a:r>
              <a:rPr lang="el-GR" sz="2400" dirty="0" smtClean="0">
                <a:solidFill>
                  <a:schemeClr val="tx2">
                    <a:lumMod val="75000"/>
                  </a:schemeClr>
                </a:solidFill>
              </a:rPr>
              <a:t>Το φαινόμενο της ενίσχυσης της πίεσης παλμού: </a:t>
            </a:r>
            <a:r>
              <a:rPr lang="el-GR" sz="2000" dirty="0" smtClean="0">
                <a:solidFill>
                  <a:srgbClr val="800000"/>
                </a:solidFill>
              </a:rPr>
              <a:t>δεδομένα από επεμβατικές μελέτες</a:t>
            </a:r>
            <a:endParaRPr lang="en-US" sz="2000" dirty="0">
              <a:solidFill>
                <a:srgbClr val="800000"/>
              </a:solidFill>
            </a:endParaRPr>
          </a:p>
        </p:txBody>
      </p:sp>
      <p:sp>
        <p:nvSpPr>
          <p:cNvPr id="30" name="TextBox 2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28" name="Rectangle 27"/>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31" name="Straight Connector 30"/>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32" name="Picture 31"/>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33" name="TextBox 32"/>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34" name="TextBox 33"/>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7010119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heckerboard(across)">
                                      <p:cBhvr>
                                        <p:cTn id="21" dur="500"/>
                                        <p:tgtEl>
                                          <p:spTgt spid="22"/>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checkerboard(across)">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P spid="21" grpId="0" animBg="1"/>
      <p:bldP spid="2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4" name="TextBox 13"/>
          <p:cNvSpPr txBox="1"/>
          <p:nvPr/>
        </p:nvSpPr>
        <p:spPr>
          <a:xfrm>
            <a:off x="241466" y="1356153"/>
            <a:ext cx="8467360" cy="5509199"/>
          </a:xfrm>
          <a:prstGeom prst="rect">
            <a:avLst/>
          </a:prstGeom>
          <a:noFill/>
        </p:spPr>
        <p:txBody>
          <a:bodyPr wrap="square" rtlCol="0">
            <a:spAutoFit/>
          </a:bodyPr>
          <a:lstStyle/>
          <a:p>
            <a:r>
              <a:rPr lang="el-GR" sz="2400" dirty="0">
                <a:solidFill>
                  <a:schemeClr val="tx2">
                    <a:lumMod val="75000"/>
                  </a:schemeClr>
                </a:solidFill>
              </a:rPr>
              <a:t>Η φυσιολογική λειτουργία του αγγειακού συστήματος έχει ως κεντρικό στόχο:</a:t>
            </a:r>
          </a:p>
          <a:p>
            <a:endParaRPr lang="el-GR" dirty="0">
              <a:solidFill>
                <a:schemeClr val="tx2">
                  <a:lumMod val="75000"/>
                </a:schemeClr>
              </a:solidFill>
            </a:endParaRPr>
          </a:p>
          <a:p>
            <a:pPr marL="342900" indent="-342900">
              <a:buFont typeface="Arial"/>
              <a:buChar char="•"/>
            </a:pPr>
            <a:r>
              <a:rPr lang="el-GR" sz="2200" dirty="0" smtClean="0">
                <a:solidFill>
                  <a:schemeClr val="tx2">
                    <a:lumMod val="75000"/>
                  </a:schemeClr>
                </a:solidFill>
              </a:rPr>
              <a:t>Αιμοφόρα αγγεία</a:t>
            </a:r>
          </a:p>
          <a:p>
            <a:pPr lvl="1"/>
            <a:endParaRPr lang="el-GR" sz="2200" dirty="0" smtClean="0">
              <a:solidFill>
                <a:schemeClr val="tx2">
                  <a:lumMod val="75000"/>
                </a:schemeClr>
              </a:solidFill>
            </a:endParaRPr>
          </a:p>
          <a:p>
            <a:pPr lvl="1"/>
            <a:r>
              <a:rPr lang="el-GR" sz="2200" dirty="0" smtClean="0">
                <a:solidFill>
                  <a:schemeClr val="tx2">
                    <a:lumMod val="75000"/>
                  </a:schemeClr>
                </a:solidFill>
              </a:rPr>
              <a:t>Αρτηριακό δίκτυο:</a:t>
            </a:r>
            <a:r>
              <a:rPr lang="el-GR" sz="2200" dirty="0">
                <a:solidFill>
                  <a:schemeClr val="tx2">
                    <a:lumMod val="75000"/>
                  </a:schemeClr>
                </a:solidFill>
              </a:rPr>
              <a:t> μ</a:t>
            </a:r>
            <a:r>
              <a:rPr lang="el-GR" sz="2200" dirty="0" smtClean="0">
                <a:solidFill>
                  <a:schemeClr val="tx2">
                    <a:lumMod val="75000"/>
                  </a:schemeClr>
                </a:solidFill>
              </a:rPr>
              <a:t>εταφορά αίματος απο την καρδιά στα τριχοειδή</a:t>
            </a:r>
          </a:p>
          <a:p>
            <a:pPr lvl="1"/>
            <a:endParaRPr lang="el-GR" sz="2200" dirty="0" smtClean="0">
              <a:solidFill>
                <a:schemeClr val="tx2">
                  <a:lumMod val="75000"/>
                </a:schemeClr>
              </a:solidFill>
            </a:endParaRPr>
          </a:p>
          <a:p>
            <a:pPr lvl="1"/>
            <a:r>
              <a:rPr lang="el-GR" sz="2200" dirty="0" smtClean="0">
                <a:solidFill>
                  <a:schemeClr val="tx2">
                    <a:lumMod val="75000"/>
                  </a:schemeClr>
                </a:solidFill>
              </a:rPr>
              <a:t>Τριχοειδή: ανταλλαγή «τροφικών» συστατικών και «αποβλήτων» αίματος μεταξύ αίματος και ιστών</a:t>
            </a:r>
          </a:p>
          <a:p>
            <a:pPr lvl="1"/>
            <a:endParaRPr lang="el-GR" sz="2200" dirty="0" smtClean="0">
              <a:solidFill>
                <a:schemeClr val="tx2">
                  <a:lumMod val="75000"/>
                </a:schemeClr>
              </a:solidFill>
            </a:endParaRPr>
          </a:p>
          <a:p>
            <a:pPr lvl="1"/>
            <a:r>
              <a:rPr lang="el-GR" sz="2200" dirty="0" smtClean="0">
                <a:solidFill>
                  <a:schemeClr val="tx2">
                    <a:lumMod val="75000"/>
                  </a:schemeClr>
                </a:solidFill>
              </a:rPr>
              <a:t>Φλεβικό δίκτυο: αποθήκευση &amp; επιστροφή αίματος στην καρδιά</a:t>
            </a:r>
          </a:p>
          <a:p>
            <a:endParaRPr lang="el-GR" sz="2200" dirty="0">
              <a:solidFill>
                <a:schemeClr val="tx2">
                  <a:lumMod val="75000"/>
                </a:schemeClr>
              </a:solidFill>
            </a:endParaRPr>
          </a:p>
          <a:p>
            <a:pPr marL="342900" indent="-342900">
              <a:buFont typeface="Arial"/>
              <a:buChar char="•"/>
            </a:pPr>
            <a:endParaRPr lang="el-GR" sz="2200" dirty="0" smtClean="0">
              <a:solidFill>
                <a:schemeClr val="tx2">
                  <a:lumMod val="75000"/>
                </a:schemeClr>
              </a:solidFill>
            </a:endParaRPr>
          </a:p>
          <a:p>
            <a:pPr marL="342900" indent="-342900">
              <a:buFont typeface="Arial"/>
              <a:buChar char="•"/>
            </a:pPr>
            <a:r>
              <a:rPr lang="el-GR" sz="2200" dirty="0" smtClean="0">
                <a:solidFill>
                  <a:schemeClr val="tx2">
                    <a:lumMod val="75000"/>
                  </a:schemeClr>
                </a:solidFill>
              </a:rPr>
              <a:t>Λεμφαγγεία</a:t>
            </a:r>
            <a:r>
              <a:rPr lang="en-US" sz="2200" dirty="0" smtClean="0">
                <a:solidFill>
                  <a:schemeClr val="tx2">
                    <a:lumMod val="75000"/>
                  </a:schemeClr>
                </a:solidFill>
              </a:rPr>
              <a:t> </a:t>
            </a:r>
            <a:r>
              <a:rPr lang="el-GR" sz="2200" dirty="0" smtClean="0">
                <a:solidFill>
                  <a:schemeClr val="tx2">
                    <a:lumMod val="75000"/>
                  </a:schemeClr>
                </a:solidFill>
              </a:rPr>
              <a:t>(και συνοδά όργανα): επαναφορά υγρών από τους διάμεσους ιστούς στα αιμοφόρα αγγεία</a:t>
            </a:r>
          </a:p>
          <a:p>
            <a:pPr marL="342900" indent="-342900">
              <a:buFont typeface="Arial"/>
              <a:buChar char="•"/>
            </a:pPr>
            <a:endParaRPr lang="el-GR" sz="2200" dirty="0" smtClean="0">
              <a:solidFill>
                <a:schemeClr val="tx2">
                  <a:lumMod val="75000"/>
                </a:schemeClr>
              </a:solidFill>
            </a:endParaRPr>
          </a:p>
        </p:txBody>
      </p:sp>
      <p:sp>
        <p:nvSpPr>
          <p:cNvPr id="10" name="Rectangle 9"/>
          <p:cNvSpPr/>
          <p:nvPr/>
        </p:nvSpPr>
        <p:spPr>
          <a:xfrm>
            <a:off x="254348" y="4521189"/>
            <a:ext cx="8618721" cy="812778"/>
          </a:xfrm>
          <a:prstGeom prst="rect">
            <a:avLst/>
          </a:prstGeom>
          <a:noFill/>
          <a:ln w="3810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2" name="Rectangle 11"/>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7" name="Picture 16"/>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6142268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9" name="TextBox 8"/>
          <p:cNvSpPr txBox="1"/>
          <p:nvPr/>
        </p:nvSpPr>
        <p:spPr>
          <a:xfrm>
            <a:off x="6787115" y="1147809"/>
            <a:ext cx="2356885" cy="307777"/>
          </a:xfrm>
          <a:prstGeom prst="rect">
            <a:avLst/>
          </a:prstGeom>
          <a:noFill/>
        </p:spPr>
        <p:txBody>
          <a:bodyPr wrap="none" rtlCol="0">
            <a:spAutoFit/>
          </a:bodyPr>
          <a:lstStyle/>
          <a:p>
            <a:r>
              <a:rPr lang="en-US" sz="1400" i="1" dirty="0" smtClean="0"/>
              <a:t>Burton AC. </a:t>
            </a:r>
            <a:r>
              <a:rPr lang="en-US" sz="1400" i="1" dirty="0" err="1" smtClean="0"/>
              <a:t>Physiol</a:t>
            </a:r>
            <a:r>
              <a:rPr lang="en-US" sz="1400" i="1" dirty="0" smtClean="0"/>
              <a:t> Rev., 1954</a:t>
            </a:r>
            <a:endParaRPr lang="en-US" sz="1400" i="1" dirty="0"/>
          </a:p>
        </p:txBody>
      </p:sp>
      <p:sp>
        <p:nvSpPr>
          <p:cNvPr id="14" name="Text Placeholder 2"/>
          <p:cNvSpPr txBox="1">
            <a:spLocks/>
          </p:cNvSpPr>
          <p:nvPr/>
        </p:nvSpPr>
        <p:spPr bwMode="auto">
          <a:xfrm>
            <a:off x="0" y="6195424"/>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0" bIns="635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20000"/>
              </a:spcBef>
            </a:pPr>
            <a:r>
              <a:rPr lang="el-GR" sz="1200" dirty="0" smtClean="0">
                <a:solidFill>
                  <a:schemeClr val="tx2">
                    <a:lumMod val="75000"/>
                  </a:schemeClr>
                </a:solidFill>
                <a:cs typeface="Helvetica" charset="0"/>
              </a:rPr>
              <a:t>Χαρακτηριστικά των αγγείων της συστηματικής κυκλοφορίας</a:t>
            </a:r>
            <a:r>
              <a:rPr lang="en-US" sz="1200" dirty="0" smtClean="0">
                <a:solidFill>
                  <a:schemeClr val="tx2">
                    <a:lumMod val="75000"/>
                  </a:schemeClr>
                </a:solidFill>
                <a:cs typeface="Helvetica" charset="0"/>
              </a:rPr>
              <a:t>. </a:t>
            </a:r>
            <a:r>
              <a:rPr lang="el-GR" sz="1200" dirty="0" smtClean="0">
                <a:solidFill>
                  <a:schemeClr val="tx2">
                    <a:lumMod val="75000"/>
                  </a:schemeClr>
                </a:solidFill>
                <a:cs typeface="Helvetica" charset="0"/>
              </a:rPr>
              <a:t>Οι επιφάνειες διατομής των αγγείων δεν απεικονόζονται σε κλίμακα, λόγω της τεράστιας διακύμανσης του εύρους τους από την αορτή και τις κοίλες φλέβες στα τριχοειδή αγγεία.</a:t>
            </a:r>
            <a:r>
              <a:rPr lang="en-US" sz="1200" dirty="0">
                <a:solidFill>
                  <a:schemeClr val="tx2">
                    <a:lumMod val="75000"/>
                  </a:schemeClr>
                </a:solidFill>
                <a:cs typeface="Helvetica" charset="0"/>
              </a:rPr>
              <a:t>
 </a:t>
            </a:r>
          </a:p>
        </p:txBody>
      </p:sp>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pic>
        <p:nvPicPr>
          <p:cNvPr id="17"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13" y="1638300"/>
            <a:ext cx="8823162" cy="440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41466" y="1034426"/>
            <a:ext cx="8467360" cy="461665"/>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 </a:t>
            </a:r>
            <a:r>
              <a:rPr lang="el-GR" sz="2000" dirty="0" smtClean="0">
                <a:solidFill>
                  <a:schemeClr val="tx2">
                    <a:lumMod val="75000"/>
                  </a:schemeClr>
                </a:solidFill>
              </a:rPr>
              <a:t>δομικά χαρακτηριστικά</a:t>
            </a:r>
          </a:p>
        </p:txBody>
      </p:sp>
      <p:sp>
        <p:nvSpPr>
          <p:cNvPr id="18" name="Rectangle 17"/>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9" name="Straight Connector 18"/>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0" name="Picture 19"/>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1" name="TextBox 20"/>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2" name="TextBox 21"/>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8560475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91332" y="2870376"/>
            <a:ext cx="6350000" cy="3022600"/>
          </a:xfrm>
          <a:prstGeom prst="rect">
            <a:avLst/>
          </a:prstGeom>
        </p:spPr>
      </p:pic>
      <p:sp>
        <p:nvSpPr>
          <p:cNvPr id="5" name="Rectangle 4"/>
          <p:cNvSpPr/>
          <p:nvPr/>
        </p:nvSpPr>
        <p:spPr>
          <a:xfrm>
            <a:off x="438257" y="5877619"/>
            <a:ext cx="8795172" cy="830997"/>
          </a:xfrm>
          <a:prstGeom prst="rect">
            <a:avLst/>
          </a:prstGeom>
        </p:spPr>
        <p:txBody>
          <a:bodyPr wrap="square">
            <a:spAutoFit/>
          </a:bodyPr>
          <a:lstStyle/>
          <a:p>
            <a:pPr marL="285750" indent="-285750">
              <a:buFont typeface="Arial"/>
              <a:buChar char="•"/>
            </a:pPr>
            <a:r>
              <a:rPr lang="el-GR" sz="1600" dirty="0" smtClean="0">
                <a:solidFill>
                  <a:srgbClr val="17375E"/>
                </a:solidFill>
              </a:rPr>
              <a:t>Οι αρτηριές και οι φλέβες δημιουργούν ένα κλειστό κύκλωμα</a:t>
            </a:r>
            <a:endParaRPr lang="en-US" sz="1600" dirty="0" smtClean="0">
              <a:solidFill>
                <a:srgbClr val="17375E"/>
              </a:solidFill>
            </a:endParaRPr>
          </a:p>
          <a:p>
            <a:pPr marL="285750" indent="-285750">
              <a:buFont typeface="Arial"/>
              <a:buChar char="•"/>
            </a:pPr>
            <a:r>
              <a:rPr lang="el-GR" sz="1600" dirty="0" smtClean="0">
                <a:solidFill>
                  <a:srgbClr val="17375E"/>
                </a:solidFill>
              </a:rPr>
              <a:t>Το κύκλωμα έχει ως αφετηρία την καρδιά</a:t>
            </a:r>
          </a:p>
          <a:p>
            <a:pPr marL="285750" indent="-285750">
              <a:buFont typeface="Arial"/>
              <a:buChar char="•"/>
            </a:pPr>
            <a:r>
              <a:rPr lang="el-GR" sz="1600" dirty="0" smtClean="0">
                <a:solidFill>
                  <a:srgbClr val="17375E"/>
                </a:solidFill>
              </a:rPr>
              <a:t>Η καρδιά λειτουργεί ως αντλία και είναι υπεύθυνη για τη</a:t>
            </a:r>
            <a:r>
              <a:rPr lang="el-GR" sz="1600" dirty="0">
                <a:solidFill>
                  <a:srgbClr val="17375E"/>
                </a:solidFill>
              </a:rPr>
              <a:t>ν</a:t>
            </a:r>
            <a:r>
              <a:rPr lang="el-GR" sz="1600" dirty="0" smtClean="0">
                <a:solidFill>
                  <a:srgbClr val="17375E"/>
                </a:solidFill>
              </a:rPr>
              <a:t> ροή του αίματος μέσα στα αγγεία</a:t>
            </a:r>
            <a:endParaRPr lang="en-US" sz="1600" dirty="0">
              <a:solidFill>
                <a:srgbClr val="17375E"/>
              </a:solidFill>
            </a:endParaRPr>
          </a:p>
        </p:txBody>
      </p:sp>
      <p:sp>
        <p:nvSpPr>
          <p:cNvPr id="12" name="TextBox 11"/>
          <p:cNvSpPr txBox="1"/>
          <p:nvPr/>
        </p:nvSpPr>
        <p:spPr>
          <a:xfrm>
            <a:off x="368061" y="2085846"/>
            <a:ext cx="6373271" cy="738664"/>
          </a:xfrm>
          <a:prstGeom prst="rect">
            <a:avLst/>
          </a:prstGeom>
          <a:noFill/>
        </p:spPr>
        <p:txBody>
          <a:bodyPr wrap="square" rtlCol="0">
            <a:spAutoFit/>
          </a:bodyPr>
          <a:lstStyle/>
          <a:p>
            <a:r>
              <a:rPr lang="en-US" sz="1400" i="1" dirty="0">
                <a:solidFill>
                  <a:schemeClr val="tx2">
                    <a:lumMod val="75000"/>
                  </a:schemeClr>
                </a:solidFill>
              </a:rPr>
              <a:t>William Harvey (1578 </a:t>
            </a:r>
            <a:r>
              <a:rPr lang="en-US" sz="1400" i="1" dirty="0" smtClean="0">
                <a:solidFill>
                  <a:schemeClr val="tx2">
                    <a:lumMod val="75000"/>
                  </a:schemeClr>
                </a:solidFill>
              </a:rPr>
              <a:t>- </a:t>
            </a:r>
            <a:r>
              <a:rPr lang="en-US" sz="1400" i="1" dirty="0">
                <a:solidFill>
                  <a:schemeClr val="tx2">
                    <a:lumMod val="75000"/>
                  </a:schemeClr>
                </a:solidFill>
              </a:rPr>
              <a:t>1657)</a:t>
            </a:r>
          </a:p>
          <a:p>
            <a:r>
              <a:rPr lang="el-GR" sz="1400" i="1" dirty="0">
                <a:solidFill>
                  <a:schemeClr val="tx2">
                    <a:lumMod val="75000"/>
                  </a:schemeClr>
                </a:solidFill>
              </a:rPr>
              <a:t>Πρώτος περιέγραψε σωστά τη κυκλοφορία του αίματος στο ανθρώπινο σώμα</a:t>
            </a:r>
            <a:endParaRPr lang="en-US" sz="1400" i="1" dirty="0">
              <a:solidFill>
                <a:schemeClr val="tx2">
                  <a:lumMod val="75000"/>
                </a:schemeClr>
              </a:solidFill>
            </a:endParaRPr>
          </a:p>
          <a:p>
            <a:r>
              <a:rPr lang="en-US" sz="1400" i="1" dirty="0">
                <a:solidFill>
                  <a:schemeClr val="tx2">
                    <a:lumMod val="75000"/>
                  </a:schemeClr>
                </a:solidFill>
              </a:rPr>
              <a:t>(</a:t>
            </a:r>
            <a:r>
              <a:rPr lang="en-US" sz="1400" i="1" dirty="0" err="1">
                <a:solidFill>
                  <a:schemeClr val="tx2">
                    <a:lumMod val="75000"/>
                  </a:schemeClr>
                </a:solidFill>
              </a:rPr>
              <a:t>Exersitatio</a:t>
            </a:r>
            <a:r>
              <a:rPr lang="en-US" sz="1400" i="1" dirty="0">
                <a:solidFill>
                  <a:schemeClr val="tx2">
                    <a:lumMod val="75000"/>
                  </a:schemeClr>
                </a:solidFill>
              </a:rPr>
              <a:t> </a:t>
            </a:r>
            <a:r>
              <a:rPr lang="en-US" sz="1400" i="1" dirty="0" err="1">
                <a:solidFill>
                  <a:schemeClr val="tx2">
                    <a:lumMod val="75000"/>
                  </a:schemeClr>
                </a:solidFill>
              </a:rPr>
              <a:t>anatomica</a:t>
            </a:r>
            <a:r>
              <a:rPr lang="en-US" sz="1400" i="1" dirty="0">
                <a:solidFill>
                  <a:schemeClr val="tx2">
                    <a:lumMod val="75000"/>
                  </a:schemeClr>
                </a:solidFill>
              </a:rPr>
              <a:t> de </a:t>
            </a:r>
            <a:r>
              <a:rPr lang="en-US" sz="1400" i="1" dirty="0" err="1">
                <a:solidFill>
                  <a:schemeClr val="tx2">
                    <a:lumMod val="75000"/>
                  </a:schemeClr>
                </a:solidFill>
              </a:rPr>
              <a:t>motu</a:t>
            </a:r>
            <a:r>
              <a:rPr lang="en-US" sz="1400" i="1" dirty="0">
                <a:solidFill>
                  <a:schemeClr val="tx2">
                    <a:lumMod val="75000"/>
                  </a:schemeClr>
                </a:solidFill>
              </a:rPr>
              <a:t> </a:t>
            </a:r>
            <a:r>
              <a:rPr lang="en-US" sz="1400" i="1" dirty="0" err="1">
                <a:solidFill>
                  <a:schemeClr val="tx2">
                    <a:lumMod val="75000"/>
                  </a:schemeClr>
                </a:solidFill>
              </a:rPr>
              <a:t>cordis</a:t>
            </a:r>
            <a:r>
              <a:rPr lang="en-US" sz="1400" i="1" dirty="0">
                <a:solidFill>
                  <a:schemeClr val="tx2">
                    <a:lumMod val="75000"/>
                  </a:schemeClr>
                </a:solidFill>
              </a:rPr>
              <a:t> et </a:t>
            </a:r>
            <a:r>
              <a:rPr lang="en-US" sz="1400" i="1" dirty="0" err="1">
                <a:solidFill>
                  <a:schemeClr val="tx2">
                    <a:lumMod val="75000"/>
                  </a:schemeClr>
                </a:solidFill>
              </a:rPr>
              <a:t>sanguinis</a:t>
            </a:r>
            <a:r>
              <a:rPr lang="en-US" sz="1400" i="1" dirty="0">
                <a:solidFill>
                  <a:schemeClr val="tx2">
                    <a:lumMod val="75000"/>
                  </a:schemeClr>
                </a:solidFill>
              </a:rPr>
              <a:t> in </a:t>
            </a:r>
            <a:r>
              <a:rPr lang="en-US" sz="1400" i="1" dirty="0" err="1">
                <a:solidFill>
                  <a:schemeClr val="tx2">
                    <a:lumMod val="75000"/>
                  </a:schemeClr>
                </a:solidFill>
              </a:rPr>
              <a:t>animalibus</a:t>
            </a:r>
            <a:r>
              <a:rPr lang="en-US" sz="1400" i="1" dirty="0">
                <a:solidFill>
                  <a:schemeClr val="tx2">
                    <a:lumMod val="75000"/>
                  </a:schemeClr>
                </a:solidFill>
              </a:rPr>
              <a:t> - 1623</a:t>
            </a:r>
          </a:p>
        </p:txBody>
      </p:sp>
      <p:sp>
        <p:nvSpPr>
          <p:cNvPr id="14" name="TextBox 13"/>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5" name="TextBox 14"/>
          <p:cNvSpPr txBox="1"/>
          <p:nvPr/>
        </p:nvSpPr>
        <p:spPr>
          <a:xfrm>
            <a:off x="241466" y="1356153"/>
            <a:ext cx="8467360" cy="461665"/>
          </a:xfrm>
          <a:prstGeom prst="rect">
            <a:avLst/>
          </a:prstGeom>
          <a:noFill/>
        </p:spPr>
        <p:txBody>
          <a:bodyPr wrap="square" rtlCol="0">
            <a:spAutoFit/>
          </a:bodyPr>
          <a:lstStyle/>
          <a:p>
            <a:r>
              <a:rPr lang="el-GR" sz="2400" dirty="0" smtClean="0">
                <a:solidFill>
                  <a:schemeClr val="tx2">
                    <a:lumMod val="75000"/>
                  </a:schemeClr>
                </a:solidFill>
              </a:rPr>
              <a:t>Δομή </a:t>
            </a:r>
            <a:r>
              <a:rPr lang="en-US" sz="2400" dirty="0" smtClean="0">
                <a:solidFill>
                  <a:schemeClr val="tx2">
                    <a:lumMod val="75000"/>
                  </a:schemeClr>
                </a:solidFill>
              </a:rPr>
              <a:t>&amp; </a:t>
            </a:r>
            <a:r>
              <a:rPr lang="el-GR" sz="2400" dirty="0" smtClean="0">
                <a:solidFill>
                  <a:schemeClr val="tx2">
                    <a:lumMod val="75000"/>
                  </a:schemeClr>
                </a:solidFill>
              </a:rPr>
              <a:t>φυσιολογία αγγειακού συστήματος / ιστορία</a:t>
            </a:r>
            <a:endParaRPr lang="el-GR" sz="2200" dirty="0" smtClean="0">
              <a:solidFill>
                <a:schemeClr val="tx2">
                  <a:lumMod val="75000"/>
                </a:schemeClr>
              </a:solidFill>
            </a:endParaRPr>
          </a:p>
        </p:txBody>
      </p:sp>
      <p:sp>
        <p:nvSpPr>
          <p:cNvPr id="13" name="Rectangle 12"/>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60092455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9" name="TextBox 8"/>
          <p:cNvSpPr txBox="1"/>
          <p:nvPr/>
        </p:nvSpPr>
        <p:spPr>
          <a:xfrm>
            <a:off x="6787115" y="1147809"/>
            <a:ext cx="2356885" cy="307777"/>
          </a:xfrm>
          <a:prstGeom prst="rect">
            <a:avLst/>
          </a:prstGeom>
          <a:noFill/>
        </p:spPr>
        <p:txBody>
          <a:bodyPr wrap="none" rtlCol="0">
            <a:spAutoFit/>
          </a:bodyPr>
          <a:lstStyle/>
          <a:p>
            <a:r>
              <a:rPr lang="en-US" sz="1400" i="1" dirty="0" smtClean="0"/>
              <a:t>Burton AC. </a:t>
            </a:r>
            <a:r>
              <a:rPr lang="en-US" sz="1400" i="1" dirty="0" err="1" smtClean="0"/>
              <a:t>Physiol</a:t>
            </a:r>
            <a:r>
              <a:rPr lang="en-US" sz="1400" i="1" dirty="0" smtClean="0"/>
              <a:t> Rev., 1954</a:t>
            </a:r>
            <a:endParaRPr lang="en-US" sz="1400" i="1" dirty="0"/>
          </a:p>
        </p:txBody>
      </p:sp>
      <p:pic>
        <p:nvPicPr>
          <p:cNvPr id="12"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13" y="1638300"/>
            <a:ext cx="8823162" cy="440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9" name="Rectangle 18"/>
          <p:cNvSpPr/>
          <p:nvPr/>
        </p:nvSpPr>
        <p:spPr>
          <a:xfrm>
            <a:off x="6417733" y="1455586"/>
            <a:ext cx="2642842" cy="4250947"/>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523999" y="1455586"/>
            <a:ext cx="4893733" cy="42509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9612" y="5903324"/>
            <a:ext cx="9084868" cy="7129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953735"/>
              </a:solidFill>
            </a:endParaRPr>
          </a:p>
        </p:txBody>
      </p:sp>
      <p:sp>
        <p:nvSpPr>
          <p:cNvPr id="18" name="TextBox 17"/>
          <p:cNvSpPr txBox="1"/>
          <p:nvPr/>
        </p:nvSpPr>
        <p:spPr>
          <a:xfrm>
            <a:off x="241466" y="1034426"/>
            <a:ext cx="8467360" cy="461665"/>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 </a:t>
            </a:r>
            <a:r>
              <a:rPr lang="el-GR" sz="2000" dirty="0" smtClean="0">
                <a:solidFill>
                  <a:schemeClr val="tx2">
                    <a:lumMod val="75000"/>
                  </a:schemeClr>
                </a:solidFill>
              </a:rPr>
              <a:t>δομικά χαρακτηριστικά</a:t>
            </a:r>
          </a:p>
        </p:txBody>
      </p:sp>
      <p:sp>
        <p:nvSpPr>
          <p:cNvPr id="15" name="Rectangle 1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21" name="Straight Connector 20"/>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2" name="Picture 21"/>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3" name="TextBox 22"/>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4" name="TextBox 23"/>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71857526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9" name="TextBox 8"/>
          <p:cNvSpPr txBox="1"/>
          <p:nvPr/>
        </p:nvSpPr>
        <p:spPr>
          <a:xfrm>
            <a:off x="241466" y="1356153"/>
            <a:ext cx="8467360" cy="461665"/>
          </a:xfrm>
          <a:prstGeom prst="rect">
            <a:avLst/>
          </a:prstGeom>
          <a:noFill/>
        </p:spPr>
        <p:txBody>
          <a:bodyPr wrap="square" rtlCol="0">
            <a:spAutoFit/>
          </a:bodyPr>
          <a:lstStyle/>
          <a:p>
            <a:r>
              <a:rPr lang="el-GR" sz="2400" dirty="0" smtClean="0">
                <a:solidFill>
                  <a:schemeClr val="tx2">
                    <a:lumMod val="75000"/>
                  </a:schemeClr>
                </a:solidFill>
              </a:rPr>
              <a:t>Μηχανισμοί φλεβικής επιστροφής του αίματος στον δεξιό κόλπο</a:t>
            </a:r>
            <a:endParaRPr lang="el-GR" sz="2200" dirty="0" smtClean="0">
              <a:solidFill>
                <a:schemeClr val="tx2">
                  <a:lumMod val="75000"/>
                </a:schemeClr>
              </a:solidFill>
            </a:endParaRPr>
          </a:p>
        </p:txBody>
      </p:sp>
      <p:pic>
        <p:nvPicPr>
          <p:cNvPr id="2" name="Picture 1"/>
          <p:cNvPicPr>
            <a:picLocks noChangeAspect="1"/>
          </p:cNvPicPr>
          <p:nvPr/>
        </p:nvPicPr>
        <p:blipFill>
          <a:blip r:embed="rId2"/>
          <a:stretch>
            <a:fillRect/>
          </a:stretch>
        </p:blipFill>
        <p:spPr>
          <a:xfrm>
            <a:off x="398345" y="2015968"/>
            <a:ext cx="4918721" cy="4422932"/>
          </a:xfrm>
          <a:prstGeom prst="rect">
            <a:avLst/>
          </a:prstGeom>
        </p:spPr>
      </p:pic>
      <p:sp>
        <p:nvSpPr>
          <p:cNvPr id="12" name="TextBox 11"/>
          <p:cNvSpPr txBox="1"/>
          <p:nvPr/>
        </p:nvSpPr>
        <p:spPr>
          <a:xfrm>
            <a:off x="4398952" y="1130304"/>
            <a:ext cx="4764161" cy="307777"/>
          </a:xfrm>
          <a:prstGeom prst="rect">
            <a:avLst/>
          </a:prstGeom>
          <a:noFill/>
        </p:spPr>
        <p:txBody>
          <a:bodyPr wrap="none" rtlCol="0">
            <a:spAutoFit/>
          </a:bodyPr>
          <a:lstStyle/>
          <a:p>
            <a:r>
              <a:rPr lang="en-US" sz="1400" i="1" dirty="0" smtClean="0"/>
              <a:t>Guyton and Hall. Textbook of medical physiology 11</a:t>
            </a:r>
            <a:r>
              <a:rPr lang="en-US" sz="1400" i="1" baseline="30000" dirty="0" smtClean="0"/>
              <a:t>th</a:t>
            </a:r>
            <a:r>
              <a:rPr lang="en-US" sz="1400" i="1" dirty="0" smtClean="0"/>
              <a:t> ed. 2006</a:t>
            </a:r>
            <a:endParaRPr lang="en-US" sz="1400" i="1" dirty="0"/>
          </a:p>
        </p:txBody>
      </p:sp>
      <p:sp>
        <p:nvSpPr>
          <p:cNvPr id="14" name="Rectangle 1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7" name="Picture 16"/>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89230672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9" name="TextBox 8"/>
          <p:cNvSpPr txBox="1"/>
          <p:nvPr/>
        </p:nvSpPr>
        <p:spPr>
          <a:xfrm>
            <a:off x="241466" y="1356153"/>
            <a:ext cx="8467360" cy="461665"/>
          </a:xfrm>
          <a:prstGeom prst="rect">
            <a:avLst/>
          </a:prstGeom>
          <a:noFill/>
        </p:spPr>
        <p:txBody>
          <a:bodyPr wrap="square" rtlCol="0">
            <a:spAutoFit/>
          </a:bodyPr>
          <a:lstStyle/>
          <a:p>
            <a:r>
              <a:rPr lang="el-GR" sz="2400" dirty="0" smtClean="0">
                <a:solidFill>
                  <a:schemeClr val="tx2">
                    <a:lumMod val="75000"/>
                  </a:schemeClr>
                </a:solidFill>
              </a:rPr>
              <a:t>Μηχανισμοί φλεβικής επιστροφής του αίματος στον δεξιό κόλπο</a:t>
            </a:r>
            <a:endParaRPr lang="el-GR" sz="2200" dirty="0" smtClean="0">
              <a:solidFill>
                <a:schemeClr val="tx2">
                  <a:lumMod val="75000"/>
                </a:schemeClr>
              </a:solidFill>
            </a:endParaRPr>
          </a:p>
        </p:txBody>
      </p:sp>
      <p:pic>
        <p:nvPicPr>
          <p:cNvPr id="3" name="Picture 2"/>
          <p:cNvPicPr>
            <a:picLocks noChangeAspect="1"/>
          </p:cNvPicPr>
          <p:nvPr/>
        </p:nvPicPr>
        <p:blipFill>
          <a:blip r:embed="rId2"/>
          <a:stretch>
            <a:fillRect/>
          </a:stretch>
        </p:blipFill>
        <p:spPr>
          <a:xfrm>
            <a:off x="237412" y="1822322"/>
            <a:ext cx="4161540" cy="5040182"/>
          </a:xfrm>
          <a:prstGeom prst="rect">
            <a:avLst/>
          </a:prstGeom>
        </p:spPr>
      </p:pic>
      <p:sp>
        <p:nvSpPr>
          <p:cNvPr id="12" name="TextBox 11"/>
          <p:cNvSpPr txBox="1"/>
          <p:nvPr/>
        </p:nvSpPr>
        <p:spPr>
          <a:xfrm>
            <a:off x="4398952" y="1130304"/>
            <a:ext cx="4764161" cy="307777"/>
          </a:xfrm>
          <a:prstGeom prst="rect">
            <a:avLst/>
          </a:prstGeom>
          <a:noFill/>
        </p:spPr>
        <p:txBody>
          <a:bodyPr wrap="none" rtlCol="0">
            <a:spAutoFit/>
          </a:bodyPr>
          <a:lstStyle/>
          <a:p>
            <a:r>
              <a:rPr lang="en-US" sz="1400" i="1" dirty="0" smtClean="0"/>
              <a:t>Guyton and Hall. Textbook of medical physiology 11</a:t>
            </a:r>
            <a:r>
              <a:rPr lang="en-US" sz="1400" i="1" baseline="30000" dirty="0" smtClean="0"/>
              <a:t>th</a:t>
            </a:r>
            <a:r>
              <a:rPr lang="en-US" sz="1400" i="1" dirty="0" smtClean="0"/>
              <a:t> ed. 2006</a:t>
            </a:r>
            <a:endParaRPr lang="en-US" sz="1400" i="1" dirty="0"/>
          </a:p>
        </p:txBody>
      </p:sp>
      <p:sp>
        <p:nvSpPr>
          <p:cNvPr id="6" name="TextBox 5"/>
          <p:cNvSpPr txBox="1"/>
          <p:nvPr/>
        </p:nvSpPr>
        <p:spPr>
          <a:xfrm>
            <a:off x="4782873" y="2252133"/>
            <a:ext cx="3511110" cy="646331"/>
          </a:xfrm>
          <a:prstGeom prst="rect">
            <a:avLst/>
          </a:prstGeom>
          <a:noFill/>
          <a:ln w="25400">
            <a:solidFill>
              <a:schemeClr val="tx2">
                <a:lumMod val="75000"/>
              </a:schemeClr>
            </a:solidFill>
          </a:ln>
        </p:spPr>
        <p:txBody>
          <a:bodyPr wrap="none" rtlCol="0">
            <a:spAutoFit/>
          </a:bodyPr>
          <a:lstStyle/>
          <a:p>
            <a:r>
              <a:rPr lang="el-GR" dirty="0" smtClean="0">
                <a:solidFill>
                  <a:schemeClr val="tx2">
                    <a:lumMod val="75000"/>
                  </a:schemeClr>
                </a:solidFill>
              </a:rPr>
              <a:t>Επίδραση της υδροστατικής πίεσης</a:t>
            </a:r>
          </a:p>
          <a:p>
            <a:r>
              <a:rPr lang="el-GR" dirty="0" smtClean="0">
                <a:solidFill>
                  <a:schemeClr val="tx2">
                    <a:lumMod val="75000"/>
                  </a:schemeClr>
                </a:solidFill>
              </a:rPr>
              <a:t>στη φλεβική κυκλοφορία</a:t>
            </a:r>
            <a:endParaRPr lang="en-US" dirty="0" smtClean="0">
              <a:solidFill>
                <a:schemeClr val="tx2">
                  <a:lumMod val="75000"/>
                </a:schemeClr>
              </a:solidFill>
            </a:endParaRPr>
          </a:p>
        </p:txBody>
      </p:sp>
      <p:sp>
        <p:nvSpPr>
          <p:cNvPr id="14" name="Rectangle 1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7" name="Picture 16"/>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69030665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9" name="TextBox 8"/>
          <p:cNvSpPr txBox="1"/>
          <p:nvPr/>
        </p:nvSpPr>
        <p:spPr>
          <a:xfrm>
            <a:off x="241466" y="1356153"/>
            <a:ext cx="8467360" cy="461665"/>
          </a:xfrm>
          <a:prstGeom prst="rect">
            <a:avLst/>
          </a:prstGeom>
          <a:noFill/>
        </p:spPr>
        <p:txBody>
          <a:bodyPr wrap="square" rtlCol="0">
            <a:spAutoFit/>
          </a:bodyPr>
          <a:lstStyle/>
          <a:p>
            <a:r>
              <a:rPr lang="el-GR" sz="2400" dirty="0" smtClean="0">
                <a:solidFill>
                  <a:schemeClr val="tx2">
                    <a:lumMod val="75000"/>
                  </a:schemeClr>
                </a:solidFill>
              </a:rPr>
              <a:t>Μηχανισμοί φλεβικής επιστροφής του αίματος στον δεξιό κόλπο</a:t>
            </a:r>
            <a:endParaRPr lang="el-GR" sz="2200" dirty="0" smtClean="0">
              <a:solidFill>
                <a:schemeClr val="tx2">
                  <a:lumMod val="75000"/>
                </a:schemeClr>
              </a:solidFill>
            </a:endParaRPr>
          </a:p>
        </p:txBody>
      </p:sp>
      <p:pic>
        <p:nvPicPr>
          <p:cNvPr id="10" name="Picture 9"/>
          <p:cNvPicPr>
            <a:picLocks noChangeAspect="1"/>
          </p:cNvPicPr>
          <p:nvPr/>
        </p:nvPicPr>
        <p:blipFill>
          <a:blip r:embed="rId2"/>
          <a:stretch>
            <a:fillRect/>
          </a:stretch>
        </p:blipFill>
        <p:spPr>
          <a:xfrm>
            <a:off x="552349" y="2377234"/>
            <a:ext cx="3952263" cy="4239049"/>
          </a:xfrm>
          <a:prstGeom prst="rect">
            <a:avLst/>
          </a:prstGeom>
        </p:spPr>
      </p:pic>
      <p:sp>
        <p:nvSpPr>
          <p:cNvPr id="12" name="TextBox 11"/>
          <p:cNvSpPr txBox="1"/>
          <p:nvPr/>
        </p:nvSpPr>
        <p:spPr>
          <a:xfrm>
            <a:off x="4398952" y="1130304"/>
            <a:ext cx="4764161" cy="307777"/>
          </a:xfrm>
          <a:prstGeom prst="rect">
            <a:avLst/>
          </a:prstGeom>
          <a:noFill/>
        </p:spPr>
        <p:txBody>
          <a:bodyPr wrap="none" rtlCol="0">
            <a:spAutoFit/>
          </a:bodyPr>
          <a:lstStyle/>
          <a:p>
            <a:r>
              <a:rPr lang="en-US" sz="1400" i="1" dirty="0" smtClean="0"/>
              <a:t>Guyton and Hall. Textbook of medical physiology 11</a:t>
            </a:r>
            <a:r>
              <a:rPr lang="en-US" sz="1400" i="1" baseline="30000" dirty="0" smtClean="0"/>
              <a:t>th</a:t>
            </a:r>
            <a:r>
              <a:rPr lang="en-US" sz="1400" i="1" dirty="0" smtClean="0"/>
              <a:t> ed. 2006</a:t>
            </a:r>
            <a:endParaRPr lang="en-US" sz="1400" i="1" dirty="0"/>
          </a:p>
        </p:txBody>
      </p:sp>
      <p:sp>
        <p:nvSpPr>
          <p:cNvPr id="14" name="TextBox 13"/>
          <p:cNvSpPr txBox="1"/>
          <p:nvPr/>
        </p:nvSpPr>
        <p:spPr>
          <a:xfrm>
            <a:off x="4332280" y="2244964"/>
            <a:ext cx="4764996" cy="4093428"/>
          </a:xfrm>
          <a:prstGeom prst="rect">
            <a:avLst/>
          </a:prstGeom>
          <a:noFill/>
          <a:ln w="25400">
            <a:solidFill>
              <a:schemeClr val="tx2">
                <a:lumMod val="75000"/>
              </a:schemeClr>
            </a:solidFill>
          </a:ln>
        </p:spPr>
        <p:txBody>
          <a:bodyPr wrap="none" rtlCol="0">
            <a:spAutoFit/>
          </a:bodyPr>
          <a:lstStyle/>
          <a:p>
            <a:r>
              <a:rPr lang="el-GR" sz="2000" dirty="0" smtClean="0">
                <a:solidFill>
                  <a:srgbClr val="17375E"/>
                </a:solidFill>
              </a:rPr>
              <a:t>Φλεβική αντλία ή μυϊκή αντλία</a:t>
            </a:r>
            <a:endParaRPr lang="en-US" sz="2000" dirty="0" smtClean="0">
              <a:solidFill>
                <a:srgbClr val="17375E"/>
              </a:solidFill>
            </a:endParaRPr>
          </a:p>
          <a:p>
            <a:endParaRPr lang="en-US" sz="2000" dirty="0">
              <a:solidFill>
                <a:srgbClr val="17375E"/>
              </a:solidFill>
            </a:endParaRPr>
          </a:p>
          <a:p>
            <a:pPr marL="342900" indent="-342900">
              <a:buFont typeface="Courier New"/>
              <a:buChar char="o"/>
            </a:pPr>
            <a:r>
              <a:rPr lang="el-GR" sz="2000" dirty="0" smtClean="0">
                <a:solidFill>
                  <a:srgbClr val="17375E"/>
                </a:solidFill>
              </a:rPr>
              <a:t>Δημιουργεί περίπου 70</a:t>
            </a:r>
            <a:r>
              <a:rPr lang="en-US" sz="2000" dirty="0" smtClean="0">
                <a:solidFill>
                  <a:srgbClr val="17375E"/>
                </a:solidFill>
              </a:rPr>
              <a:t>mmHg </a:t>
            </a:r>
            <a:r>
              <a:rPr lang="el-GR" sz="2000" dirty="0" smtClean="0">
                <a:solidFill>
                  <a:srgbClr val="17375E"/>
                </a:solidFill>
              </a:rPr>
              <a:t>πίεση</a:t>
            </a:r>
          </a:p>
          <a:p>
            <a:r>
              <a:rPr lang="el-GR" sz="2000" dirty="0">
                <a:solidFill>
                  <a:srgbClr val="17375E"/>
                </a:solidFill>
              </a:rPr>
              <a:t>κ</a:t>
            </a:r>
            <a:r>
              <a:rPr lang="el-GR" sz="2000" dirty="0" smtClean="0">
                <a:solidFill>
                  <a:srgbClr val="17375E"/>
                </a:solidFill>
              </a:rPr>
              <a:t>ατά το περπάτημα</a:t>
            </a:r>
          </a:p>
          <a:p>
            <a:pPr marL="342900" indent="-342900">
              <a:buFont typeface="Courier New"/>
              <a:buChar char="o"/>
            </a:pPr>
            <a:r>
              <a:rPr lang="el-GR" sz="2000" dirty="0" smtClean="0">
                <a:solidFill>
                  <a:srgbClr val="17375E"/>
                </a:solidFill>
              </a:rPr>
              <a:t>Μειώνει την πίεση στο φλεβικό</a:t>
            </a:r>
          </a:p>
          <a:p>
            <a:r>
              <a:rPr lang="el-GR" sz="2000" dirty="0" smtClean="0">
                <a:solidFill>
                  <a:srgbClr val="17375E"/>
                </a:solidFill>
              </a:rPr>
              <a:t>σύστημα των κάτω άκρων από 90 σε</a:t>
            </a:r>
          </a:p>
          <a:p>
            <a:r>
              <a:rPr lang="el-GR" sz="2000" dirty="0" smtClean="0">
                <a:solidFill>
                  <a:srgbClr val="17375E"/>
                </a:solidFill>
              </a:rPr>
              <a:t>20 </a:t>
            </a:r>
            <a:r>
              <a:rPr lang="en-US" sz="2000" dirty="0" smtClean="0">
                <a:solidFill>
                  <a:srgbClr val="17375E"/>
                </a:solidFill>
              </a:rPr>
              <a:t>mmHg</a:t>
            </a:r>
            <a:endParaRPr lang="el-GR" sz="2000" dirty="0" smtClean="0">
              <a:solidFill>
                <a:srgbClr val="17375E"/>
              </a:solidFill>
            </a:endParaRPr>
          </a:p>
          <a:p>
            <a:pPr marL="342900" indent="-342900">
              <a:buFont typeface="Courier New"/>
              <a:buChar char="o"/>
            </a:pPr>
            <a:r>
              <a:rPr lang="el-GR" sz="2000" dirty="0" smtClean="0">
                <a:solidFill>
                  <a:srgbClr val="17375E"/>
                </a:solidFill>
              </a:rPr>
              <a:t>Σε ένα άτομο σε απόλυτη ορθοστασία</a:t>
            </a:r>
          </a:p>
          <a:p>
            <a:r>
              <a:rPr lang="el-GR" sz="2000" dirty="0" smtClean="0">
                <a:solidFill>
                  <a:srgbClr val="17375E"/>
                </a:solidFill>
              </a:rPr>
              <a:t>&amp; ακινησία το 10-20% του κυκλοφορούντος</a:t>
            </a:r>
          </a:p>
          <a:p>
            <a:r>
              <a:rPr lang="el-GR" sz="2000" dirty="0" smtClean="0">
                <a:solidFill>
                  <a:srgbClr val="17375E"/>
                </a:solidFill>
              </a:rPr>
              <a:t>ενδαγγειακού όγκου εξαγγειώνεται μέσα </a:t>
            </a:r>
          </a:p>
          <a:p>
            <a:r>
              <a:rPr lang="el-GR" sz="2000" dirty="0">
                <a:solidFill>
                  <a:srgbClr val="17375E"/>
                </a:solidFill>
              </a:rPr>
              <a:t>σ</a:t>
            </a:r>
            <a:r>
              <a:rPr lang="el-GR" sz="2000" dirty="0" smtClean="0">
                <a:solidFill>
                  <a:srgbClr val="17375E"/>
                </a:solidFill>
              </a:rPr>
              <a:t>ε περίπου  15-30 λεπτά λόγω αύξησης</a:t>
            </a:r>
          </a:p>
          <a:p>
            <a:r>
              <a:rPr lang="el-GR" sz="2000" dirty="0" smtClean="0">
                <a:solidFill>
                  <a:srgbClr val="17375E"/>
                </a:solidFill>
              </a:rPr>
              <a:t>της πίεσης στα τριχοειδή</a:t>
            </a:r>
          </a:p>
          <a:p>
            <a:endParaRPr lang="el-GR" sz="2000" dirty="0">
              <a:solidFill>
                <a:srgbClr val="17375E"/>
              </a:solidFill>
            </a:endParaRPr>
          </a:p>
        </p:txBody>
      </p:sp>
      <p:sp>
        <p:nvSpPr>
          <p:cNvPr id="15" name="Rectangle 1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1099060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6" y="1356153"/>
            <a:ext cx="8467360" cy="830997"/>
          </a:xfrm>
          <a:prstGeom prst="rect">
            <a:avLst/>
          </a:prstGeom>
          <a:noFill/>
        </p:spPr>
        <p:txBody>
          <a:bodyPr wrap="square" rtlCol="0">
            <a:spAutoFit/>
          </a:bodyPr>
          <a:lstStyle/>
          <a:p>
            <a:r>
              <a:rPr lang="el-GR" sz="2400" dirty="0" smtClean="0">
                <a:solidFill>
                  <a:schemeClr val="tx2">
                    <a:lumMod val="75000"/>
                  </a:schemeClr>
                </a:solidFill>
              </a:rPr>
              <a:t>Μηχανισμοί ρύθμισης της φυσιολογικής λειτουργίας του αγγειακού συστήματος:</a:t>
            </a:r>
          </a:p>
        </p:txBody>
      </p:sp>
      <p:sp>
        <p:nvSpPr>
          <p:cNvPr id="2" name="Rectangle 1"/>
          <p:cNvSpPr/>
          <p:nvPr/>
        </p:nvSpPr>
        <p:spPr>
          <a:xfrm>
            <a:off x="237411" y="2475004"/>
            <a:ext cx="8906587" cy="3139321"/>
          </a:xfrm>
          <a:prstGeom prst="rect">
            <a:avLst/>
          </a:prstGeom>
        </p:spPr>
        <p:txBody>
          <a:bodyPr wrap="square">
            <a:spAutoFit/>
          </a:bodyPr>
          <a:lstStyle/>
          <a:p>
            <a:pPr marL="342900" indent="-342900">
              <a:buFont typeface="Arial"/>
              <a:buChar char="•"/>
            </a:pPr>
            <a:r>
              <a:rPr lang="el-GR" sz="2200" dirty="0" smtClean="0">
                <a:solidFill>
                  <a:schemeClr val="tx2">
                    <a:lumMod val="75000"/>
                  </a:schemeClr>
                </a:solidFill>
              </a:rPr>
              <a:t>Τοπικοί ρύθμιση κυκλοφορίας </a:t>
            </a:r>
            <a:r>
              <a:rPr lang="el-GR" sz="2200" dirty="0">
                <a:solidFill>
                  <a:schemeClr val="tx2">
                    <a:lumMod val="75000"/>
                  </a:schemeClr>
                </a:solidFill>
              </a:rPr>
              <a:t>(</a:t>
            </a:r>
            <a:r>
              <a:rPr lang="el-GR" sz="2200" dirty="0" smtClean="0">
                <a:solidFill>
                  <a:schemeClr val="tx2">
                    <a:lumMod val="75000"/>
                  </a:schemeClr>
                </a:solidFill>
              </a:rPr>
              <a:t>μεταβολίτες)</a:t>
            </a:r>
            <a:endParaRPr lang="el-GR" sz="2200" dirty="0">
              <a:solidFill>
                <a:schemeClr val="tx2">
                  <a:lumMod val="75000"/>
                </a:schemeClr>
              </a:solidFill>
            </a:endParaRPr>
          </a:p>
          <a:p>
            <a:pPr marL="342900" indent="-342900">
              <a:buFont typeface="Arial"/>
              <a:buChar char="•"/>
            </a:pPr>
            <a:endParaRPr lang="el-GR" sz="2200" dirty="0">
              <a:solidFill>
                <a:schemeClr val="tx2">
                  <a:lumMod val="75000"/>
                </a:schemeClr>
              </a:solidFill>
            </a:endParaRPr>
          </a:p>
          <a:p>
            <a:pPr marL="342900" indent="-342900">
              <a:buFont typeface="Arial"/>
              <a:buChar char="•"/>
            </a:pPr>
            <a:r>
              <a:rPr lang="el-GR" sz="2200" dirty="0">
                <a:solidFill>
                  <a:schemeClr val="tx2">
                    <a:lumMod val="75000"/>
                  </a:schemeClr>
                </a:solidFill>
              </a:rPr>
              <a:t>Μηχανισμός </a:t>
            </a:r>
            <a:r>
              <a:rPr lang="el-GR" sz="2200" dirty="0" smtClean="0">
                <a:solidFill>
                  <a:schemeClr val="tx2">
                    <a:lumMod val="75000"/>
                  </a:schemeClr>
                </a:solidFill>
              </a:rPr>
              <a:t>αυτορρύθμισης</a:t>
            </a:r>
            <a:endParaRPr lang="en-US" sz="2200" dirty="0" smtClean="0">
              <a:solidFill>
                <a:schemeClr val="tx2">
                  <a:lumMod val="75000"/>
                </a:schemeClr>
              </a:solidFill>
            </a:endParaRPr>
          </a:p>
          <a:p>
            <a:pPr marL="342900" indent="-342900">
              <a:buFont typeface="Arial"/>
              <a:buChar char="•"/>
            </a:pPr>
            <a:endParaRPr lang="el-GR" sz="2200" dirty="0">
              <a:solidFill>
                <a:schemeClr val="tx2">
                  <a:lumMod val="75000"/>
                </a:schemeClr>
              </a:solidFill>
            </a:endParaRPr>
          </a:p>
          <a:p>
            <a:pPr marL="342900" indent="-342900">
              <a:buFont typeface="Arial"/>
              <a:buChar char="•"/>
            </a:pPr>
            <a:r>
              <a:rPr lang="el-GR" sz="2200" dirty="0">
                <a:solidFill>
                  <a:schemeClr val="tx2">
                    <a:lumMod val="75000"/>
                  </a:schemeClr>
                </a:solidFill>
              </a:rPr>
              <a:t>Νευρογενής </a:t>
            </a:r>
            <a:r>
              <a:rPr lang="el-GR" sz="2200" dirty="0" smtClean="0">
                <a:solidFill>
                  <a:schemeClr val="tx2">
                    <a:lumMod val="75000"/>
                  </a:schemeClr>
                </a:solidFill>
              </a:rPr>
              <a:t>έλεγχος</a:t>
            </a:r>
            <a:endParaRPr lang="en-US" sz="2200" dirty="0" smtClean="0">
              <a:solidFill>
                <a:schemeClr val="tx2">
                  <a:lumMod val="75000"/>
                </a:schemeClr>
              </a:solidFill>
            </a:endParaRPr>
          </a:p>
          <a:p>
            <a:pPr marL="342900" indent="-342900">
              <a:buFont typeface="Arial"/>
              <a:buChar char="•"/>
            </a:pPr>
            <a:endParaRPr lang="el-GR" sz="2200" dirty="0">
              <a:solidFill>
                <a:schemeClr val="tx2">
                  <a:lumMod val="75000"/>
                </a:schemeClr>
              </a:solidFill>
            </a:endParaRPr>
          </a:p>
          <a:p>
            <a:pPr marL="342900" indent="-342900">
              <a:buFont typeface="Arial"/>
              <a:buChar char="•"/>
            </a:pPr>
            <a:r>
              <a:rPr lang="el-GR" sz="2200" dirty="0" smtClean="0">
                <a:solidFill>
                  <a:schemeClr val="tx2">
                    <a:lumMod val="75000"/>
                  </a:schemeClr>
                </a:solidFill>
              </a:rPr>
              <a:t>Ορμονικός έλεγχος</a:t>
            </a:r>
          </a:p>
          <a:p>
            <a:pPr marL="342900" indent="-342900">
              <a:buFont typeface="Arial"/>
              <a:buChar char="•"/>
            </a:pPr>
            <a:endParaRPr lang="el-GR" sz="2200" dirty="0">
              <a:solidFill>
                <a:schemeClr val="tx2">
                  <a:lumMod val="75000"/>
                </a:schemeClr>
              </a:solidFill>
            </a:endParaRPr>
          </a:p>
          <a:p>
            <a:pPr marL="342900" indent="-342900">
              <a:buFont typeface="Arial"/>
              <a:buChar char="•"/>
            </a:pPr>
            <a:r>
              <a:rPr lang="el-GR" sz="2200" dirty="0" smtClean="0">
                <a:solidFill>
                  <a:schemeClr val="tx2">
                    <a:lumMod val="75000"/>
                  </a:schemeClr>
                </a:solidFill>
              </a:rPr>
              <a:t>Νεφρογενής έλεγχος</a:t>
            </a:r>
            <a:endParaRPr lang="el-GR" sz="2200" dirty="0">
              <a:solidFill>
                <a:schemeClr val="tx2">
                  <a:lumMod val="75000"/>
                </a:schemeClr>
              </a:solidFill>
            </a:endParaRPr>
          </a:p>
        </p:txBody>
      </p:sp>
      <p:sp>
        <p:nvSpPr>
          <p:cNvPr id="12" name="Rectangle 11"/>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7" name="Picture 16"/>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7407334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6" y="1356153"/>
            <a:ext cx="8467360" cy="1169551"/>
          </a:xfrm>
          <a:prstGeom prst="rect">
            <a:avLst/>
          </a:prstGeom>
          <a:noFill/>
        </p:spPr>
        <p:txBody>
          <a:bodyPr wrap="square" rtlCol="0">
            <a:spAutoFit/>
          </a:bodyPr>
          <a:lstStyle/>
          <a:p>
            <a:r>
              <a:rPr lang="el-GR" sz="2400" dirty="0" smtClean="0">
                <a:solidFill>
                  <a:schemeClr val="tx2">
                    <a:lumMod val="75000"/>
                  </a:schemeClr>
                </a:solidFill>
              </a:rPr>
              <a:t>Μηχανισμοί ρύθμισης της φυσιολογικής λειτουργίας του </a:t>
            </a:r>
            <a:r>
              <a:rPr lang="el-GR" sz="2400" dirty="0">
                <a:solidFill>
                  <a:schemeClr val="tx2">
                    <a:lumMod val="75000"/>
                  </a:schemeClr>
                </a:solidFill>
              </a:rPr>
              <a:t>αγγειακού συστήματος</a:t>
            </a:r>
            <a:r>
              <a:rPr lang="el-GR" sz="2400" dirty="0" smtClean="0">
                <a:solidFill>
                  <a:schemeClr val="tx2">
                    <a:lumMod val="75000"/>
                  </a:schemeClr>
                </a:solidFill>
              </a:rPr>
              <a:t>: </a:t>
            </a:r>
            <a:r>
              <a:rPr lang="el-GR" sz="2200" dirty="0" smtClean="0">
                <a:solidFill>
                  <a:schemeClr val="accent2">
                    <a:lumMod val="75000"/>
                  </a:schemeClr>
                </a:solidFill>
              </a:rPr>
              <a:t>μικροκυκλοφορία</a:t>
            </a:r>
            <a:r>
              <a:rPr lang="el-GR" sz="2200" dirty="0" smtClean="0">
                <a:solidFill>
                  <a:schemeClr val="tx2">
                    <a:lumMod val="75000"/>
                  </a:schemeClr>
                </a:solidFill>
              </a:rPr>
              <a:t> - </a:t>
            </a:r>
            <a:r>
              <a:rPr lang="el-GR" sz="2200" dirty="0" smtClean="0">
                <a:solidFill>
                  <a:srgbClr val="953735"/>
                </a:solidFill>
              </a:rPr>
              <a:t>τοπικοί </a:t>
            </a:r>
            <a:r>
              <a:rPr lang="el-GR" sz="2200" dirty="0">
                <a:solidFill>
                  <a:srgbClr val="953735"/>
                </a:solidFill>
              </a:rPr>
              <a:t>μεταβολίτες </a:t>
            </a:r>
            <a:r>
              <a:rPr lang="el-GR" sz="2200" dirty="0" smtClean="0">
                <a:solidFill>
                  <a:srgbClr val="953735"/>
                </a:solidFill>
              </a:rPr>
              <a:t>- μικροπεριβάλλον</a:t>
            </a:r>
            <a:endParaRPr lang="el-GR" sz="2200" dirty="0">
              <a:solidFill>
                <a:srgbClr val="953735"/>
              </a:solidFill>
            </a:endParaRPr>
          </a:p>
        </p:txBody>
      </p:sp>
      <p:sp>
        <p:nvSpPr>
          <p:cNvPr id="12" name="TextBox 11"/>
          <p:cNvSpPr txBox="1"/>
          <p:nvPr/>
        </p:nvSpPr>
        <p:spPr>
          <a:xfrm>
            <a:off x="4398952" y="1130304"/>
            <a:ext cx="4764161" cy="307777"/>
          </a:xfrm>
          <a:prstGeom prst="rect">
            <a:avLst/>
          </a:prstGeom>
          <a:noFill/>
        </p:spPr>
        <p:txBody>
          <a:bodyPr wrap="none" rtlCol="0">
            <a:spAutoFit/>
          </a:bodyPr>
          <a:lstStyle/>
          <a:p>
            <a:r>
              <a:rPr lang="en-US" sz="1400" i="1" dirty="0" smtClean="0"/>
              <a:t>Guyton and Hall. Textbook of medical physiology 11</a:t>
            </a:r>
            <a:r>
              <a:rPr lang="en-US" sz="1400" i="1" baseline="30000" dirty="0" smtClean="0"/>
              <a:t>th</a:t>
            </a:r>
            <a:r>
              <a:rPr lang="en-US" sz="1400" i="1" dirty="0" smtClean="0"/>
              <a:t> ed. 2006</a:t>
            </a:r>
            <a:endParaRPr lang="en-US" sz="1400" i="1" dirty="0"/>
          </a:p>
        </p:txBody>
      </p:sp>
      <p:sp>
        <p:nvSpPr>
          <p:cNvPr id="3" name="Rectangle 2"/>
          <p:cNvSpPr/>
          <p:nvPr/>
        </p:nvSpPr>
        <p:spPr>
          <a:xfrm>
            <a:off x="4635911" y="3155665"/>
            <a:ext cx="4572000" cy="1354217"/>
          </a:xfrm>
          <a:prstGeom prst="rect">
            <a:avLst/>
          </a:prstGeom>
        </p:spPr>
        <p:txBody>
          <a:bodyPr>
            <a:spAutoFit/>
          </a:bodyPr>
          <a:lstStyle/>
          <a:p>
            <a:r>
              <a:rPr lang="el-GR" sz="2200" b="1" dirty="0">
                <a:solidFill>
                  <a:schemeClr val="tx2">
                    <a:lumMod val="75000"/>
                  </a:schemeClr>
                </a:solidFill>
              </a:rPr>
              <a:t>Ιστική μονάδα μικροκυκλοφορίας</a:t>
            </a:r>
            <a:endParaRPr lang="en-US" sz="2200" b="1" dirty="0">
              <a:solidFill>
                <a:schemeClr val="tx2">
                  <a:lumMod val="75000"/>
                </a:schemeClr>
              </a:solidFill>
            </a:endParaRPr>
          </a:p>
          <a:p>
            <a:pPr marL="342900" indent="-342900">
              <a:buFont typeface="Arial"/>
              <a:buChar char="•"/>
            </a:pPr>
            <a:r>
              <a:rPr lang="el-GR" sz="2000" dirty="0" smtClean="0">
                <a:solidFill>
                  <a:schemeClr val="tx2">
                    <a:lumMod val="75000"/>
                  </a:schemeClr>
                </a:solidFill>
              </a:rPr>
              <a:t>Μετα-αρτηριόλιο</a:t>
            </a:r>
          </a:p>
          <a:p>
            <a:pPr marL="342900" indent="-342900">
              <a:buFont typeface="Arial"/>
              <a:buChar char="•"/>
            </a:pPr>
            <a:r>
              <a:rPr lang="el-GR" sz="2000" dirty="0" smtClean="0">
                <a:solidFill>
                  <a:schemeClr val="tx2">
                    <a:lumMod val="75000"/>
                  </a:schemeClr>
                </a:solidFill>
              </a:rPr>
              <a:t>Προτριχοειδικός σφυγκτήρας</a:t>
            </a:r>
          </a:p>
          <a:p>
            <a:pPr marL="342900" indent="-342900">
              <a:buFont typeface="Arial"/>
              <a:buChar char="•"/>
            </a:pPr>
            <a:r>
              <a:rPr lang="el-GR" sz="2000" dirty="0" smtClean="0">
                <a:solidFill>
                  <a:schemeClr val="tx2">
                    <a:lumMod val="75000"/>
                  </a:schemeClr>
                </a:solidFill>
              </a:rPr>
              <a:t>Τριχοειδές</a:t>
            </a:r>
            <a:endParaRPr lang="el-GR" sz="2000" dirty="0">
              <a:solidFill>
                <a:schemeClr val="tx2">
                  <a:lumMod val="75000"/>
                </a:schemeClr>
              </a:solidFill>
            </a:endParaRPr>
          </a:p>
        </p:txBody>
      </p:sp>
      <p:pic>
        <p:nvPicPr>
          <p:cNvPr id="15" name="Picture 14"/>
          <p:cNvPicPr>
            <a:picLocks noChangeAspect="1"/>
          </p:cNvPicPr>
          <p:nvPr/>
        </p:nvPicPr>
        <p:blipFill>
          <a:blip r:embed="rId2"/>
          <a:stretch>
            <a:fillRect/>
          </a:stretch>
        </p:blipFill>
        <p:spPr>
          <a:xfrm>
            <a:off x="-2379" y="2502727"/>
            <a:ext cx="4638290" cy="4350833"/>
          </a:xfrm>
          <a:prstGeom prst="rect">
            <a:avLst/>
          </a:prstGeom>
        </p:spPr>
      </p:pic>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9" name="Picture 18"/>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95665174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0695" y="2415371"/>
            <a:ext cx="4146454" cy="4442629"/>
          </a:xfrm>
          <a:prstGeom prst="rect">
            <a:avLst/>
          </a:prstGeom>
        </p:spPr>
      </p:pic>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6" y="1356153"/>
            <a:ext cx="8467360" cy="1169551"/>
          </a:xfrm>
          <a:prstGeom prst="rect">
            <a:avLst/>
          </a:prstGeom>
          <a:noFill/>
        </p:spPr>
        <p:txBody>
          <a:bodyPr wrap="square" rtlCol="0">
            <a:spAutoFit/>
          </a:bodyPr>
          <a:lstStyle/>
          <a:p>
            <a:r>
              <a:rPr lang="el-GR" sz="2400" dirty="0" smtClean="0">
                <a:solidFill>
                  <a:schemeClr val="tx2">
                    <a:lumMod val="75000"/>
                  </a:schemeClr>
                </a:solidFill>
              </a:rPr>
              <a:t>Μηχανισμοί ρύθμισης της φυσιολογικής λειτουργίας του </a:t>
            </a:r>
            <a:r>
              <a:rPr lang="el-GR" sz="2400" dirty="0">
                <a:solidFill>
                  <a:schemeClr val="tx2">
                    <a:lumMod val="75000"/>
                  </a:schemeClr>
                </a:solidFill>
              </a:rPr>
              <a:t>αγγειακού συστήματος</a:t>
            </a:r>
            <a:r>
              <a:rPr lang="el-GR" sz="2400" dirty="0" smtClean="0">
                <a:solidFill>
                  <a:schemeClr val="tx2">
                    <a:lumMod val="75000"/>
                  </a:schemeClr>
                </a:solidFill>
              </a:rPr>
              <a:t>: </a:t>
            </a:r>
            <a:r>
              <a:rPr lang="el-GR" sz="2200" dirty="0" smtClean="0">
                <a:solidFill>
                  <a:schemeClr val="accent2">
                    <a:lumMod val="75000"/>
                  </a:schemeClr>
                </a:solidFill>
              </a:rPr>
              <a:t>μικροκυκλοφορία</a:t>
            </a:r>
            <a:r>
              <a:rPr lang="el-GR" sz="2200" dirty="0" smtClean="0">
                <a:solidFill>
                  <a:schemeClr val="tx2">
                    <a:lumMod val="75000"/>
                  </a:schemeClr>
                </a:solidFill>
              </a:rPr>
              <a:t> - </a:t>
            </a:r>
            <a:r>
              <a:rPr lang="el-GR" sz="2200" dirty="0" smtClean="0">
                <a:solidFill>
                  <a:srgbClr val="953735"/>
                </a:solidFill>
              </a:rPr>
              <a:t>τοπικοί </a:t>
            </a:r>
            <a:r>
              <a:rPr lang="el-GR" sz="2200" dirty="0">
                <a:solidFill>
                  <a:srgbClr val="953735"/>
                </a:solidFill>
              </a:rPr>
              <a:t>μεταβολίτες </a:t>
            </a:r>
            <a:r>
              <a:rPr lang="el-GR" sz="2200" dirty="0" smtClean="0">
                <a:solidFill>
                  <a:srgbClr val="953735"/>
                </a:solidFill>
              </a:rPr>
              <a:t>- μικροπεριβάλλον</a:t>
            </a:r>
            <a:endParaRPr lang="el-GR" sz="2200" dirty="0">
              <a:solidFill>
                <a:srgbClr val="953735"/>
              </a:solidFill>
            </a:endParaRPr>
          </a:p>
        </p:txBody>
      </p:sp>
      <p:sp>
        <p:nvSpPr>
          <p:cNvPr id="12" name="TextBox 11"/>
          <p:cNvSpPr txBox="1"/>
          <p:nvPr/>
        </p:nvSpPr>
        <p:spPr>
          <a:xfrm>
            <a:off x="4398952" y="1130304"/>
            <a:ext cx="4764161" cy="307777"/>
          </a:xfrm>
          <a:prstGeom prst="rect">
            <a:avLst/>
          </a:prstGeom>
          <a:noFill/>
        </p:spPr>
        <p:txBody>
          <a:bodyPr wrap="none" rtlCol="0">
            <a:spAutoFit/>
          </a:bodyPr>
          <a:lstStyle/>
          <a:p>
            <a:r>
              <a:rPr lang="en-US" sz="1400" i="1" dirty="0" smtClean="0"/>
              <a:t>Guyton and Hall. Textbook of medical physiology 11</a:t>
            </a:r>
            <a:r>
              <a:rPr lang="en-US" sz="1400" i="1" baseline="30000" dirty="0" smtClean="0"/>
              <a:t>th</a:t>
            </a:r>
            <a:r>
              <a:rPr lang="en-US" sz="1400" i="1" dirty="0" smtClean="0"/>
              <a:t> ed. 2006</a:t>
            </a:r>
            <a:endParaRPr lang="en-US" sz="1400" i="1" dirty="0"/>
          </a:p>
        </p:txBody>
      </p:sp>
      <p:sp>
        <p:nvSpPr>
          <p:cNvPr id="3" name="Rectangle 2"/>
          <p:cNvSpPr/>
          <p:nvPr/>
        </p:nvSpPr>
        <p:spPr>
          <a:xfrm>
            <a:off x="4635911" y="3155665"/>
            <a:ext cx="4572000" cy="1354217"/>
          </a:xfrm>
          <a:prstGeom prst="rect">
            <a:avLst/>
          </a:prstGeom>
        </p:spPr>
        <p:txBody>
          <a:bodyPr>
            <a:spAutoFit/>
          </a:bodyPr>
          <a:lstStyle/>
          <a:p>
            <a:r>
              <a:rPr lang="el-GR" sz="2200" b="1" dirty="0">
                <a:solidFill>
                  <a:schemeClr val="tx2">
                    <a:lumMod val="75000"/>
                  </a:schemeClr>
                </a:solidFill>
              </a:rPr>
              <a:t>Ιστική μονάδα μικροκυκλοφορίας</a:t>
            </a:r>
            <a:endParaRPr lang="en-US" sz="2200" b="1" dirty="0">
              <a:solidFill>
                <a:schemeClr val="tx2">
                  <a:lumMod val="75000"/>
                </a:schemeClr>
              </a:solidFill>
            </a:endParaRPr>
          </a:p>
          <a:p>
            <a:pPr marL="342900" indent="-342900">
              <a:buFont typeface="Arial"/>
              <a:buChar char="•"/>
            </a:pPr>
            <a:r>
              <a:rPr lang="el-GR" sz="2000" dirty="0" smtClean="0">
                <a:solidFill>
                  <a:schemeClr val="tx2">
                    <a:lumMod val="75000"/>
                  </a:schemeClr>
                </a:solidFill>
              </a:rPr>
              <a:t>Μετα-αρτηρίδιο</a:t>
            </a:r>
          </a:p>
          <a:p>
            <a:pPr marL="342900" indent="-342900">
              <a:buFont typeface="Arial"/>
              <a:buChar char="•"/>
            </a:pPr>
            <a:r>
              <a:rPr lang="el-GR" sz="2000" dirty="0" smtClean="0">
                <a:solidFill>
                  <a:schemeClr val="tx2">
                    <a:lumMod val="75000"/>
                  </a:schemeClr>
                </a:solidFill>
              </a:rPr>
              <a:t>Προτριχοειδικός σφυγκτήρας</a:t>
            </a:r>
          </a:p>
          <a:p>
            <a:pPr marL="342900" indent="-342900">
              <a:buFont typeface="Arial"/>
              <a:buChar char="•"/>
            </a:pPr>
            <a:r>
              <a:rPr lang="el-GR" sz="2000" dirty="0" smtClean="0">
                <a:solidFill>
                  <a:schemeClr val="tx2">
                    <a:lumMod val="75000"/>
                  </a:schemeClr>
                </a:solidFill>
              </a:rPr>
              <a:t>Τριχοειδές</a:t>
            </a:r>
            <a:endParaRPr lang="el-GR" sz="2000" dirty="0">
              <a:solidFill>
                <a:schemeClr val="tx2">
                  <a:lumMod val="75000"/>
                </a:schemeClr>
              </a:solidFill>
            </a:endParaRPr>
          </a:p>
        </p:txBody>
      </p:sp>
      <p:sp>
        <p:nvSpPr>
          <p:cNvPr id="15" name="Rectangle 1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7637221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0695" y="2415371"/>
            <a:ext cx="4146454" cy="4442629"/>
          </a:xfrm>
          <a:prstGeom prst="rect">
            <a:avLst/>
          </a:prstGeom>
        </p:spPr>
      </p:pic>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6" y="1356153"/>
            <a:ext cx="8467360" cy="1169551"/>
          </a:xfrm>
          <a:prstGeom prst="rect">
            <a:avLst/>
          </a:prstGeom>
          <a:noFill/>
        </p:spPr>
        <p:txBody>
          <a:bodyPr wrap="square" rtlCol="0">
            <a:spAutoFit/>
          </a:bodyPr>
          <a:lstStyle/>
          <a:p>
            <a:r>
              <a:rPr lang="el-GR" sz="2400" dirty="0" smtClean="0">
                <a:solidFill>
                  <a:schemeClr val="tx2">
                    <a:lumMod val="75000"/>
                  </a:schemeClr>
                </a:solidFill>
              </a:rPr>
              <a:t>Μηχανισμοί ρύθμισης της φυσιολογικής λειτουργίας του </a:t>
            </a:r>
            <a:r>
              <a:rPr lang="el-GR" sz="2400" dirty="0">
                <a:solidFill>
                  <a:schemeClr val="tx2">
                    <a:lumMod val="75000"/>
                  </a:schemeClr>
                </a:solidFill>
              </a:rPr>
              <a:t>αγγειακού συστήματος</a:t>
            </a:r>
            <a:r>
              <a:rPr lang="el-GR" sz="2400" dirty="0" smtClean="0">
                <a:solidFill>
                  <a:schemeClr val="tx2">
                    <a:lumMod val="75000"/>
                  </a:schemeClr>
                </a:solidFill>
              </a:rPr>
              <a:t>: </a:t>
            </a:r>
            <a:r>
              <a:rPr lang="el-GR" sz="2200" dirty="0" smtClean="0">
                <a:solidFill>
                  <a:schemeClr val="accent2">
                    <a:lumMod val="75000"/>
                  </a:schemeClr>
                </a:solidFill>
              </a:rPr>
              <a:t>μικροκυκλοφορία</a:t>
            </a:r>
            <a:r>
              <a:rPr lang="el-GR" sz="2200" dirty="0" smtClean="0">
                <a:solidFill>
                  <a:schemeClr val="tx2">
                    <a:lumMod val="75000"/>
                  </a:schemeClr>
                </a:solidFill>
              </a:rPr>
              <a:t> - </a:t>
            </a:r>
            <a:r>
              <a:rPr lang="el-GR" sz="2200" dirty="0" smtClean="0">
                <a:solidFill>
                  <a:srgbClr val="953735"/>
                </a:solidFill>
              </a:rPr>
              <a:t>τοπικοί </a:t>
            </a:r>
            <a:r>
              <a:rPr lang="el-GR" sz="2200" dirty="0">
                <a:solidFill>
                  <a:srgbClr val="953735"/>
                </a:solidFill>
              </a:rPr>
              <a:t>μεταβολίτες </a:t>
            </a:r>
            <a:r>
              <a:rPr lang="el-GR" sz="2200" dirty="0" smtClean="0">
                <a:solidFill>
                  <a:srgbClr val="953735"/>
                </a:solidFill>
              </a:rPr>
              <a:t>- μικροπεριβάλλον</a:t>
            </a:r>
            <a:endParaRPr lang="el-GR" sz="2200" dirty="0">
              <a:solidFill>
                <a:srgbClr val="953735"/>
              </a:solidFill>
            </a:endParaRPr>
          </a:p>
        </p:txBody>
      </p:sp>
      <p:sp>
        <p:nvSpPr>
          <p:cNvPr id="12" name="TextBox 11"/>
          <p:cNvSpPr txBox="1"/>
          <p:nvPr/>
        </p:nvSpPr>
        <p:spPr>
          <a:xfrm>
            <a:off x="4398952" y="1130304"/>
            <a:ext cx="4764161" cy="307777"/>
          </a:xfrm>
          <a:prstGeom prst="rect">
            <a:avLst/>
          </a:prstGeom>
          <a:noFill/>
        </p:spPr>
        <p:txBody>
          <a:bodyPr wrap="none" rtlCol="0">
            <a:spAutoFit/>
          </a:bodyPr>
          <a:lstStyle/>
          <a:p>
            <a:r>
              <a:rPr lang="en-US" sz="1400" i="1" dirty="0" smtClean="0"/>
              <a:t>Guyton and Hall. Textbook of medical physiology 11</a:t>
            </a:r>
            <a:r>
              <a:rPr lang="en-US" sz="1400" i="1" baseline="30000" dirty="0" smtClean="0"/>
              <a:t>th</a:t>
            </a:r>
            <a:r>
              <a:rPr lang="en-US" sz="1400" i="1" dirty="0" smtClean="0"/>
              <a:t> ed. 2006</a:t>
            </a:r>
            <a:endParaRPr lang="en-US" sz="1400" i="1" dirty="0"/>
          </a:p>
        </p:txBody>
      </p:sp>
      <p:sp>
        <p:nvSpPr>
          <p:cNvPr id="3" name="Rectangle 2"/>
          <p:cNvSpPr/>
          <p:nvPr/>
        </p:nvSpPr>
        <p:spPr>
          <a:xfrm>
            <a:off x="4535045" y="2647834"/>
            <a:ext cx="4572000" cy="3416320"/>
          </a:xfrm>
          <a:prstGeom prst="rect">
            <a:avLst/>
          </a:prstGeom>
        </p:spPr>
        <p:txBody>
          <a:bodyPr>
            <a:spAutoFit/>
          </a:bodyPr>
          <a:lstStyle/>
          <a:p>
            <a:pPr marL="342900" indent="-342900">
              <a:buFont typeface="Arial"/>
              <a:buChar char="•"/>
            </a:pPr>
            <a:r>
              <a:rPr lang="el-GR" dirty="0">
                <a:solidFill>
                  <a:schemeClr val="tx2">
                    <a:lumMod val="75000"/>
                  </a:schemeClr>
                </a:solidFill>
              </a:rPr>
              <a:t>Απόδοση οξυγόνου στους ιστούς</a:t>
            </a:r>
          </a:p>
          <a:p>
            <a:pPr marL="342900" indent="-342900">
              <a:buFont typeface="Arial"/>
              <a:buChar char="•"/>
            </a:pPr>
            <a:r>
              <a:rPr lang="el-GR" dirty="0">
                <a:solidFill>
                  <a:schemeClr val="tx2">
                    <a:lumMod val="75000"/>
                  </a:schemeClr>
                </a:solidFill>
              </a:rPr>
              <a:t>Απόδοση γλυκόζης, αμινοξέων, λιπαρών οξέων κλπ.</a:t>
            </a:r>
          </a:p>
          <a:p>
            <a:pPr marL="342900" indent="-342900">
              <a:buFont typeface="Arial"/>
              <a:buChar char="•"/>
            </a:pPr>
            <a:r>
              <a:rPr lang="el-GR" dirty="0">
                <a:solidFill>
                  <a:schemeClr val="tx2">
                    <a:lumMod val="75000"/>
                  </a:schemeClr>
                </a:solidFill>
              </a:rPr>
              <a:t>Παροχέτευση διοξειδίου του άνθρακα</a:t>
            </a:r>
          </a:p>
          <a:p>
            <a:pPr marL="342900" indent="-342900">
              <a:buFont typeface="Arial"/>
              <a:buChar char="•"/>
            </a:pPr>
            <a:r>
              <a:rPr lang="el-GR" dirty="0">
                <a:solidFill>
                  <a:schemeClr val="tx2">
                    <a:lumMod val="75000"/>
                  </a:schemeClr>
                </a:solidFill>
              </a:rPr>
              <a:t>Διατήρηση οξεοβασικής ισοροπίας, συγκέντρωσης ιόντων</a:t>
            </a:r>
          </a:p>
          <a:p>
            <a:pPr marL="342900" indent="-342900">
              <a:buFont typeface="Arial"/>
              <a:buChar char="•"/>
            </a:pPr>
            <a:r>
              <a:rPr lang="el-GR" dirty="0">
                <a:solidFill>
                  <a:schemeClr val="tx2">
                    <a:lumMod val="75000"/>
                  </a:schemeClr>
                </a:solidFill>
              </a:rPr>
              <a:t>Μεταφορά </a:t>
            </a:r>
            <a:r>
              <a:rPr lang="el-GR" dirty="0" smtClean="0">
                <a:solidFill>
                  <a:schemeClr val="tx2">
                    <a:lumMod val="75000"/>
                  </a:schemeClr>
                </a:solidFill>
              </a:rPr>
              <a:t>ορμονών</a:t>
            </a:r>
          </a:p>
          <a:p>
            <a:endParaRPr lang="el-GR" dirty="0">
              <a:solidFill>
                <a:schemeClr val="tx2">
                  <a:lumMod val="75000"/>
                </a:schemeClr>
              </a:solidFill>
            </a:endParaRPr>
          </a:p>
          <a:p>
            <a:r>
              <a:rPr lang="el-GR" dirty="0" smtClean="0">
                <a:solidFill>
                  <a:schemeClr val="tx2">
                    <a:lumMod val="75000"/>
                  </a:schemeClr>
                </a:solidFill>
              </a:rPr>
              <a:t>Ειδικές </a:t>
            </a:r>
            <a:r>
              <a:rPr lang="el-GR" dirty="0">
                <a:solidFill>
                  <a:schemeClr val="tx2">
                    <a:lumMod val="75000"/>
                  </a:schemeClr>
                </a:solidFill>
              </a:rPr>
              <a:t>λειτουργίες σε συγκεκριμένα όργανα:</a:t>
            </a:r>
          </a:p>
          <a:p>
            <a:pPr marL="342900" indent="-342900">
              <a:buFont typeface="Arial"/>
              <a:buChar char="•"/>
            </a:pPr>
            <a:r>
              <a:rPr lang="el-GR" dirty="0">
                <a:solidFill>
                  <a:schemeClr val="tx2">
                    <a:lumMod val="75000"/>
                  </a:schemeClr>
                </a:solidFill>
              </a:rPr>
              <a:t>Θερμορύθμιση -</a:t>
            </a:r>
            <a:r>
              <a:rPr lang="el-GR" dirty="0" smtClean="0">
                <a:solidFill>
                  <a:schemeClr val="tx2">
                    <a:lumMod val="75000"/>
                  </a:schemeClr>
                </a:solidFill>
              </a:rPr>
              <a:t> </a:t>
            </a:r>
            <a:r>
              <a:rPr lang="el-GR" dirty="0">
                <a:solidFill>
                  <a:schemeClr val="tx2">
                    <a:lumMod val="75000"/>
                  </a:schemeClr>
                </a:solidFill>
              </a:rPr>
              <a:t>δέρμα</a:t>
            </a:r>
          </a:p>
          <a:p>
            <a:pPr marL="342900" indent="-342900">
              <a:buFont typeface="Arial"/>
              <a:buChar char="•"/>
            </a:pPr>
            <a:endParaRPr lang="el-GR" dirty="0">
              <a:solidFill>
                <a:schemeClr val="tx2">
                  <a:lumMod val="75000"/>
                </a:schemeClr>
              </a:solidFill>
            </a:endParaRPr>
          </a:p>
          <a:p>
            <a:r>
              <a:rPr lang="el-GR" dirty="0" smtClean="0">
                <a:solidFill>
                  <a:schemeClr val="tx2">
                    <a:lumMod val="75000"/>
                  </a:schemeClr>
                </a:solidFill>
              </a:rPr>
              <a:t>Διαφορετικές ανάγκες ροής αίματος</a:t>
            </a:r>
            <a:endParaRPr lang="el-GR" dirty="0">
              <a:solidFill>
                <a:schemeClr val="tx2">
                  <a:lumMod val="75000"/>
                </a:schemeClr>
              </a:solidFill>
            </a:endParaRPr>
          </a:p>
        </p:txBody>
      </p:sp>
      <p:sp>
        <p:nvSpPr>
          <p:cNvPr id="15" name="Rectangle 1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8533056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0695" y="2415371"/>
            <a:ext cx="4146454" cy="4442629"/>
          </a:xfrm>
          <a:prstGeom prst="rect">
            <a:avLst/>
          </a:prstGeom>
        </p:spPr>
      </p:pic>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6" y="1356153"/>
            <a:ext cx="8467360" cy="1169551"/>
          </a:xfrm>
          <a:prstGeom prst="rect">
            <a:avLst/>
          </a:prstGeom>
          <a:noFill/>
        </p:spPr>
        <p:txBody>
          <a:bodyPr wrap="square" rtlCol="0">
            <a:spAutoFit/>
          </a:bodyPr>
          <a:lstStyle/>
          <a:p>
            <a:r>
              <a:rPr lang="el-GR" sz="2400" dirty="0" smtClean="0">
                <a:solidFill>
                  <a:schemeClr val="tx2">
                    <a:lumMod val="75000"/>
                  </a:schemeClr>
                </a:solidFill>
              </a:rPr>
              <a:t>Μηχανισμοί ρύθμισης της φυσιολογικής λειτουργίας του </a:t>
            </a:r>
            <a:r>
              <a:rPr lang="el-GR" sz="2400" dirty="0">
                <a:solidFill>
                  <a:schemeClr val="tx2">
                    <a:lumMod val="75000"/>
                  </a:schemeClr>
                </a:solidFill>
              </a:rPr>
              <a:t>αγγειακού συστήματος</a:t>
            </a:r>
            <a:r>
              <a:rPr lang="el-GR" sz="2400" dirty="0" smtClean="0">
                <a:solidFill>
                  <a:schemeClr val="tx2">
                    <a:lumMod val="75000"/>
                  </a:schemeClr>
                </a:solidFill>
              </a:rPr>
              <a:t>: </a:t>
            </a:r>
            <a:r>
              <a:rPr lang="el-GR" sz="2200" dirty="0" smtClean="0">
                <a:solidFill>
                  <a:schemeClr val="accent2">
                    <a:lumMod val="75000"/>
                  </a:schemeClr>
                </a:solidFill>
              </a:rPr>
              <a:t>μικροκυκλοφορία</a:t>
            </a:r>
            <a:r>
              <a:rPr lang="el-GR" sz="2200" dirty="0" smtClean="0">
                <a:solidFill>
                  <a:schemeClr val="tx2">
                    <a:lumMod val="75000"/>
                  </a:schemeClr>
                </a:solidFill>
              </a:rPr>
              <a:t> </a:t>
            </a:r>
            <a:r>
              <a:rPr lang="el-GR" sz="2200" dirty="0" smtClean="0">
                <a:solidFill>
                  <a:srgbClr val="800000"/>
                </a:solidFill>
              </a:rPr>
              <a:t>-</a:t>
            </a:r>
            <a:r>
              <a:rPr lang="el-GR" sz="2200" dirty="0" smtClean="0">
                <a:solidFill>
                  <a:schemeClr val="tx2">
                    <a:lumMod val="75000"/>
                  </a:schemeClr>
                </a:solidFill>
              </a:rPr>
              <a:t> </a:t>
            </a:r>
            <a:r>
              <a:rPr lang="el-GR" sz="2200" dirty="0" smtClean="0">
                <a:solidFill>
                  <a:srgbClr val="953735"/>
                </a:solidFill>
              </a:rPr>
              <a:t>τοπικοί </a:t>
            </a:r>
            <a:r>
              <a:rPr lang="el-GR" sz="2200" dirty="0">
                <a:solidFill>
                  <a:srgbClr val="953735"/>
                </a:solidFill>
              </a:rPr>
              <a:t>μεταβολίτες </a:t>
            </a:r>
            <a:r>
              <a:rPr lang="el-GR" sz="2200" dirty="0" smtClean="0">
                <a:solidFill>
                  <a:srgbClr val="953735"/>
                </a:solidFill>
              </a:rPr>
              <a:t>- μικροπεριβάλλον</a:t>
            </a:r>
            <a:endParaRPr lang="el-GR" sz="2200" dirty="0">
              <a:solidFill>
                <a:srgbClr val="953735"/>
              </a:solidFill>
            </a:endParaRPr>
          </a:p>
        </p:txBody>
      </p:sp>
      <p:sp>
        <p:nvSpPr>
          <p:cNvPr id="12" name="TextBox 11"/>
          <p:cNvSpPr txBox="1"/>
          <p:nvPr/>
        </p:nvSpPr>
        <p:spPr>
          <a:xfrm>
            <a:off x="4398952" y="1130304"/>
            <a:ext cx="4764161" cy="307777"/>
          </a:xfrm>
          <a:prstGeom prst="rect">
            <a:avLst/>
          </a:prstGeom>
          <a:noFill/>
        </p:spPr>
        <p:txBody>
          <a:bodyPr wrap="none" rtlCol="0">
            <a:spAutoFit/>
          </a:bodyPr>
          <a:lstStyle/>
          <a:p>
            <a:r>
              <a:rPr lang="en-US" sz="1400" i="1" dirty="0" smtClean="0"/>
              <a:t>Guyton and Hall. Textbook of medical physiology 11</a:t>
            </a:r>
            <a:r>
              <a:rPr lang="en-US" sz="1400" i="1" baseline="30000" dirty="0" smtClean="0"/>
              <a:t>th</a:t>
            </a:r>
            <a:r>
              <a:rPr lang="en-US" sz="1400" i="1" dirty="0" smtClean="0"/>
              <a:t> ed. 2006</a:t>
            </a:r>
            <a:endParaRPr lang="en-US" sz="1400" i="1" dirty="0"/>
          </a:p>
        </p:txBody>
      </p:sp>
      <p:sp>
        <p:nvSpPr>
          <p:cNvPr id="3" name="Rectangle 2"/>
          <p:cNvSpPr/>
          <p:nvPr/>
        </p:nvSpPr>
        <p:spPr>
          <a:xfrm>
            <a:off x="4535045" y="2647834"/>
            <a:ext cx="4572000" cy="3416320"/>
          </a:xfrm>
          <a:prstGeom prst="rect">
            <a:avLst/>
          </a:prstGeom>
        </p:spPr>
        <p:txBody>
          <a:bodyPr>
            <a:spAutoFit/>
          </a:bodyPr>
          <a:lstStyle/>
          <a:p>
            <a:pPr marL="342900" indent="-342900">
              <a:buFont typeface="Arial"/>
              <a:buChar char="•"/>
            </a:pPr>
            <a:r>
              <a:rPr lang="el-GR" dirty="0">
                <a:solidFill>
                  <a:schemeClr val="tx2">
                    <a:lumMod val="75000"/>
                  </a:schemeClr>
                </a:solidFill>
              </a:rPr>
              <a:t>Απόδοση </a:t>
            </a:r>
            <a:r>
              <a:rPr lang="el-GR" b="1" dirty="0">
                <a:solidFill>
                  <a:schemeClr val="accent2">
                    <a:lumMod val="75000"/>
                  </a:schemeClr>
                </a:solidFill>
              </a:rPr>
              <a:t>οξυγόνου</a:t>
            </a:r>
            <a:r>
              <a:rPr lang="el-GR" dirty="0">
                <a:solidFill>
                  <a:schemeClr val="tx2">
                    <a:lumMod val="75000"/>
                  </a:schemeClr>
                </a:solidFill>
              </a:rPr>
              <a:t> στους ιστούς</a:t>
            </a:r>
          </a:p>
          <a:p>
            <a:pPr marL="342900" indent="-342900">
              <a:buFont typeface="Arial"/>
              <a:buChar char="•"/>
            </a:pPr>
            <a:r>
              <a:rPr lang="el-GR" dirty="0">
                <a:solidFill>
                  <a:schemeClr val="tx2">
                    <a:lumMod val="75000"/>
                  </a:schemeClr>
                </a:solidFill>
              </a:rPr>
              <a:t>Απόδοση </a:t>
            </a:r>
            <a:r>
              <a:rPr lang="el-GR" b="1" dirty="0">
                <a:solidFill>
                  <a:srgbClr val="953735"/>
                </a:solidFill>
              </a:rPr>
              <a:t>γλυκόζης, αμινοξέων, λιπαρών οξέων </a:t>
            </a:r>
            <a:r>
              <a:rPr lang="el-GR" dirty="0">
                <a:solidFill>
                  <a:schemeClr val="tx2">
                    <a:lumMod val="75000"/>
                  </a:schemeClr>
                </a:solidFill>
              </a:rPr>
              <a:t>κλπ.</a:t>
            </a:r>
          </a:p>
          <a:p>
            <a:pPr marL="342900" indent="-342900">
              <a:buFont typeface="Arial"/>
              <a:buChar char="•"/>
            </a:pPr>
            <a:r>
              <a:rPr lang="el-GR" dirty="0">
                <a:solidFill>
                  <a:schemeClr val="tx2">
                    <a:lumMod val="75000"/>
                  </a:schemeClr>
                </a:solidFill>
              </a:rPr>
              <a:t>Παροχέτευση </a:t>
            </a:r>
            <a:r>
              <a:rPr lang="el-GR" b="1" dirty="0">
                <a:solidFill>
                  <a:srgbClr val="953735"/>
                </a:solidFill>
              </a:rPr>
              <a:t>διοξειδίου του άνθρακα</a:t>
            </a:r>
          </a:p>
          <a:p>
            <a:pPr marL="342900" indent="-342900">
              <a:buFont typeface="Arial"/>
              <a:buChar char="•"/>
            </a:pPr>
            <a:r>
              <a:rPr lang="el-GR" dirty="0">
                <a:solidFill>
                  <a:schemeClr val="tx2">
                    <a:lumMod val="75000"/>
                  </a:schemeClr>
                </a:solidFill>
              </a:rPr>
              <a:t>Διατήρηση</a:t>
            </a:r>
            <a:r>
              <a:rPr lang="el-GR" dirty="0">
                <a:solidFill>
                  <a:srgbClr val="953735"/>
                </a:solidFill>
              </a:rPr>
              <a:t> </a:t>
            </a:r>
            <a:r>
              <a:rPr lang="el-GR" b="1" dirty="0">
                <a:solidFill>
                  <a:srgbClr val="953735"/>
                </a:solidFill>
              </a:rPr>
              <a:t>οξεοβασικής ισοροπίας</a:t>
            </a:r>
            <a:r>
              <a:rPr lang="el-GR" b="1" dirty="0" smtClean="0">
                <a:solidFill>
                  <a:srgbClr val="953735"/>
                </a:solidFill>
              </a:rPr>
              <a:t>, συγκέντρωσης </a:t>
            </a:r>
            <a:r>
              <a:rPr lang="el-GR" b="1" dirty="0">
                <a:solidFill>
                  <a:srgbClr val="953735"/>
                </a:solidFill>
              </a:rPr>
              <a:t>ιόντων</a:t>
            </a:r>
          </a:p>
          <a:p>
            <a:pPr marL="342900" indent="-342900">
              <a:buFont typeface="Arial"/>
              <a:buChar char="•"/>
            </a:pPr>
            <a:r>
              <a:rPr lang="el-GR" dirty="0">
                <a:solidFill>
                  <a:schemeClr val="tx2">
                    <a:lumMod val="75000"/>
                  </a:schemeClr>
                </a:solidFill>
              </a:rPr>
              <a:t>Μεταφορά </a:t>
            </a:r>
            <a:r>
              <a:rPr lang="el-GR" b="1" dirty="0" smtClean="0">
                <a:solidFill>
                  <a:schemeClr val="accent2">
                    <a:lumMod val="75000"/>
                  </a:schemeClr>
                </a:solidFill>
              </a:rPr>
              <a:t>ορμονών</a:t>
            </a:r>
          </a:p>
          <a:p>
            <a:endParaRPr lang="el-GR" dirty="0">
              <a:solidFill>
                <a:schemeClr val="tx2">
                  <a:lumMod val="75000"/>
                </a:schemeClr>
              </a:solidFill>
            </a:endParaRPr>
          </a:p>
          <a:p>
            <a:r>
              <a:rPr lang="el-GR" dirty="0" smtClean="0">
                <a:solidFill>
                  <a:schemeClr val="tx2">
                    <a:lumMod val="75000"/>
                  </a:schemeClr>
                </a:solidFill>
              </a:rPr>
              <a:t>Ειδικές </a:t>
            </a:r>
            <a:r>
              <a:rPr lang="el-GR" dirty="0">
                <a:solidFill>
                  <a:schemeClr val="tx2">
                    <a:lumMod val="75000"/>
                  </a:schemeClr>
                </a:solidFill>
              </a:rPr>
              <a:t>λειτουργίες σε συγκεκριμένα όργανα:</a:t>
            </a:r>
          </a:p>
          <a:p>
            <a:pPr marL="342900" indent="-342900">
              <a:buFont typeface="Arial"/>
              <a:buChar char="•"/>
            </a:pPr>
            <a:r>
              <a:rPr lang="el-GR" b="1" dirty="0" smtClean="0">
                <a:solidFill>
                  <a:srgbClr val="953735"/>
                </a:solidFill>
              </a:rPr>
              <a:t>Θερμοκρασία</a:t>
            </a:r>
            <a:endParaRPr lang="el-GR" b="1" dirty="0">
              <a:solidFill>
                <a:srgbClr val="953735"/>
              </a:solidFill>
            </a:endParaRPr>
          </a:p>
          <a:p>
            <a:pPr marL="342900" indent="-342900">
              <a:buFont typeface="Arial"/>
              <a:buChar char="•"/>
            </a:pPr>
            <a:endParaRPr lang="el-GR" dirty="0">
              <a:solidFill>
                <a:schemeClr val="tx2">
                  <a:lumMod val="75000"/>
                </a:schemeClr>
              </a:solidFill>
            </a:endParaRPr>
          </a:p>
          <a:p>
            <a:r>
              <a:rPr lang="el-GR" dirty="0" smtClean="0">
                <a:solidFill>
                  <a:schemeClr val="tx2">
                    <a:lumMod val="75000"/>
                  </a:schemeClr>
                </a:solidFill>
              </a:rPr>
              <a:t>Διαφορετικές ανάγκες ροής αίματος</a:t>
            </a:r>
            <a:endParaRPr lang="el-GR" dirty="0">
              <a:solidFill>
                <a:schemeClr val="tx2">
                  <a:lumMod val="75000"/>
                </a:schemeClr>
              </a:solidFill>
            </a:endParaRPr>
          </a:p>
        </p:txBody>
      </p:sp>
      <p:sp>
        <p:nvSpPr>
          <p:cNvPr id="15" name="Rectangle 1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357470378"/>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pic>
        <p:nvPicPr>
          <p:cNvPr id="9"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800" y="2726262"/>
            <a:ext cx="4819207" cy="400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380192" y="1130304"/>
            <a:ext cx="3763808" cy="307777"/>
          </a:xfrm>
          <a:prstGeom prst="rect">
            <a:avLst/>
          </a:prstGeom>
          <a:noFill/>
        </p:spPr>
        <p:txBody>
          <a:bodyPr wrap="none" rtlCol="0">
            <a:spAutoFit/>
          </a:bodyPr>
          <a:lstStyle/>
          <a:p>
            <a:r>
              <a:rPr lang="en-US" sz="1400" i="1" dirty="0" smtClean="0"/>
              <a:t>Ganong WF. Review of Medical Physiology, 1997</a:t>
            </a:r>
            <a:endParaRPr lang="en-US" sz="1400" i="1" dirty="0"/>
          </a:p>
        </p:txBody>
      </p:sp>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6" name="TextBox 15"/>
          <p:cNvSpPr txBox="1"/>
          <p:nvPr/>
        </p:nvSpPr>
        <p:spPr>
          <a:xfrm>
            <a:off x="241466" y="1356153"/>
            <a:ext cx="8467360" cy="1169551"/>
          </a:xfrm>
          <a:prstGeom prst="rect">
            <a:avLst/>
          </a:prstGeom>
          <a:noFill/>
        </p:spPr>
        <p:txBody>
          <a:bodyPr wrap="square" rtlCol="0">
            <a:spAutoFit/>
          </a:bodyPr>
          <a:lstStyle/>
          <a:p>
            <a:r>
              <a:rPr lang="el-GR" sz="2400" dirty="0" smtClean="0">
                <a:solidFill>
                  <a:schemeClr val="tx2">
                    <a:lumMod val="75000"/>
                  </a:schemeClr>
                </a:solidFill>
              </a:rPr>
              <a:t>Μηχανισμοί ρύθμισης της φυσιολογικής λειτουργίας του </a:t>
            </a:r>
            <a:r>
              <a:rPr lang="el-GR" sz="2400" dirty="0">
                <a:solidFill>
                  <a:schemeClr val="tx2">
                    <a:lumMod val="75000"/>
                  </a:schemeClr>
                </a:solidFill>
              </a:rPr>
              <a:t>αγγειακού συστήματος</a:t>
            </a:r>
            <a:r>
              <a:rPr lang="el-GR" sz="2400" dirty="0" smtClean="0">
                <a:solidFill>
                  <a:schemeClr val="tx2">
                    <a:lumMod val="75000"/>
                  </a:schemeClr>
                </a:solidFill>
              </a:rPr>
              <a:t>: </a:t>
            </a:r>
            <a:r>
              <a:rPr lang="el-GR" sz="2200" dirty="0" smtClean="0">
                <a:solidFill>
                  <a:schemeClr val="accent2">
                    <a:lumMod val="75000"/>
                  </a:schemeClr>
                </a:solidFill>
              </a:rPr>
              <a:t>μικροκυκλοφορία</a:t>
            </a:r>
            <a:r>
              <a:rPr lang="el-GR" sz="2200" dirty="0" smtClean="0">
                <a:solidFill>
                  <a:schemeClr val="tx2">
                    <a:lumMod val="75000"/>
                  </a:schemeClr>
                </a:solidFill>
              </a:rPr>
              <a:t> - </a:t>
            </a:r>
            <a:r>
              <a:rPr lang="el-GR" sz="2200" dirty="0" smtClean="0">
                <a:solidFill>
                  <a:srgbClr val="953735"/>
                </a:solidFill>
              </a:rPr>
              <a:t>τοπικοί μεταβολίτες</a:t>
            </a:r>
            <a:r>
              <a:rPr lang="en-US" sz="2200" dirty="0" smtClean="0">
                <a:solidFill>
                  <a:srgbClr val="953735"/>
                </a:solidFill>
              </a:rPr>
              <a:t> &amp; </a:t>
            </a:r>
            <a:r>
              <a:rPr lang="el-GR" sz="2200" dirty="0" smtClean="0">
                <a:solidFill>
                  <a:srgbClr val="953735"/>
                </a:solidFill>
              </a:rPr>
              <a:t>ροή</a:t>
            </a:r>
            <a:r>
              <a:rPr lang="en-US" sz="2200" dirty="0" smtClean="0">
                <a:solidFill>
                  <a:srgbClr val="953735"/>
                </a:solidFill>
              </a:rPr>
              <a:t> -</a:t>
            </a:r>
            <a:r>
              <a:rPr lang="el-GR" sz="2200" dirty="0" smtClean="0">
                <a:solidFill>
                  <a:srgbClr val="953735"/>
                </a:solidFill>
              </a:rPr>
              <a:t>  μικροπεριβάλλον / ενδοθηλιακή λειτουργία</a:t>
            </a:r>
            <a:endParaRPr lang="el-GR" sz="2200" dirty="0">
              <a:solidFill>
                <a:srgbClr val="953735"/>
              </a:solidFill>
            </a:endParaRPr>
          </a:p>
        </p:txBody>
      </p:sp>
      <p:sp>
        <p:nvSpPr>
          <p:cNvPr id="17" name="Rectangle 1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9" name="Picture 18"/>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9884150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64001" y="3473066"/>
            <a:ext cx="1776513" cy="1776513"/>
          </a:xfrm>
          <a:prstGeom prst="rect">
            <a:avLst/>
          </a:prstGeom>
        </p:spPr>
      </p:pic>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4" name="TextBox 13"/>
          <p:cNvSpPr txBox="1"/>
          <p:nvPr/>
        </p:nvSpPr>
        <p:spPr>
          <a:xfrm>
            <a:off x="241466" y="1356153"/>
            <a:ext cx="8467360" cy="3385542"/>
          </a:xfrm>
          <a:prstGeom prst="rect">
            <a:avLst/>
          </a:prstGeom>
          <a:noFill/>
        </p:spPr>
        <p:txBody>
          <a:bodyPr wrap="square" rtlCol="0">
            <a:spAutoFit/>
          </a:bodyPr>
          <a:lstStyle/>
          <a:p>
            <a:r>
              <a:rPr lang="el-GR" sz="2400" dirty="0" smtClean="0">
                <a:solidFill>
                  <a:schemeClr val="tx2">
                    <a:lumMod val="75000"/>
                  </a:schemeClr>
                </a:solidFill>
              </a:rPr>
              <a:t>Δομή αγγειακού συστήματος </a:t>
            </a:r>
            <a:endParaRPr lang="el-GR" sz="1200" dirty="0" smtClean="0">
              <a:solidFill>
                <a:schemeClr val="tx2">
                  <a:lumMod val="75000"/>
                </a:schemeClr>
              </a:solidFill>
            </a:endParaRPr>
          </a:p>
          <a:p>
            <a:endParaRPr lang="el-GR" dirty="0" smtClean="0">
              <a:solidFill>
                <a:schemeClr val="tx2">
                  <a:lumMod val="75000"/>
                </a:schemeClr>
              </a:solidFill>
            </a:endParaRPr>
          </a:p>
          <a:p>
            <a:endParaRPr lang="el-GR" dirty="0">
              <a:solidFill>
                <a:schemeClr val="tx2">
                  <a:lumMod val="75000"/>
                </a:schemeClr>
              </a:solidFill>
            </a:endParaRPr>
          </a:p>
          <a:p>
            <a:pPr marL="342900" indent="-342900">
              <a:buFont typeface="Arial"/>
              <a:buChar char="•"/>
            </a:pPr>
            <a:r>
              <a:rPr lang="el-GR" sz="2200" dirty="0" smtClean="0">
                <a:solidFill>
                  <a:schemeClr val="tx2">
                    <a:lumMod val="75000"/>
                  </a:schemeClr>
                </a:solidFill>
              </a:rPr>
              <a:t>Αιμοφόρα αγγεία</a:t>
            </a:r>
          </a:p>
          <a:p>
            <a:pPr lvl="1"/>
            <a:endParaRPr lang="el-GR" sz="2200" dirty="0" smtClean="0">
              <a:solidFill>
                <a:schemeClr val="tx2">
                  <a:lumMod val="75000"/>
                </a:schemeClr>
              </a:solidFill>
            </a:endParaRPr>
          </a:p>
          <a:p>
            <a:pPr lvl="1"/>
            <a:r>
              <a:rPr lang="el-GR" sz="2200" dirty="0" smtClean="0">
                <a:solidFill>
                  <a:schemeClr val="tx2">
                    <a:lumMod val="75000"/>
                  </a:schemeClr>
                </a:solidFill>
              </a:rPr>
              <a:t>Αρτηριακό δίκτυο</a:t>
            </a:r>
          </a:p>
          <a:p>
            <a:pPr lvl="1"/>
            <a:r>
              <a:rPr lang="el-GR" sz="2200" dirty="0" smtClean="0">
                <a:solidFill>
                  <a:schemeClr val="tx2">
                    <a:lumMod val="75000"/>
                  </a:schemeClr>
                </a:solidFill>
              </a:rPr>
              <a:t>Τριχοειδή</a:t>
            </a:r>
          </a:p>
          <a:p>
            <a:pPr lvl="1"/>
            <a:r>
              <a:rPr lang="el-GR" sz="2200" dirty="0" smtClean="0">
                <a:solidFill>
                  <a:schemeClr val="tx2">
                    <a:lumMod val="75000"/>
                  </a:schemeClr>
                </a:solidFill>
              </a:rPr>
              <a:t>Φλέβικό δίκτυο</a:t>
            </a:r>
          </a:p>
          <a:p>
            <a:pPr marL="342900" indent="-342900">
              <a:buFont typeface="Arial"/>
              <a:buChar char="•"/>
            </a:pPr>
            <a:endParaRPr lang="el-GR" sz="2200" dirty="0">
              <a:solidFill>
                <a:schemeClr val="tx2">
                  <a:lumMod val="75000"/>
                </a:schemeClr>
              </a:solidFill>
            </a:endParaRPr>
          </a:p>
          <a:p>
            <a:pPr marL="342900" indent="-342900">
              <a:buFont typeface="Arial"/>
              <a:buChar char="•"/>
            </a:pPr>
            <a:endParaRPr lang="el-GR" sz="2200" dirty="0" smtClean="0">
              <a:solidFill>
                <a:schemeClr val="tx2">
                  <a:lumMod val="75000"/>
                </a:schemeClr>
              </a:solidFill>
            </a:endParaRPr>
          </a:p>
        </p:txBody>
      </p:sp>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2" name="Rectangle 11"/>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173936818"/>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7412" y="2102463"/>
            <a:ext cx="4503921" cy="4755537"/>
          </a:xfrm>
          <a:prstGeom prst="rect">
            <a:avLst/>
          </a:prstGeom>
        </p:spPr>
      </p:pic>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5" y="1356153"/>
            <a:ext cx="8819109" cy="830997"/>
          </a:xfrm>
          <a:prstGeom prst="rect">
            <a:avLst/>
          </a:prstGeom>
          <a:noFill/>
        </p:spPr>
        <p:txBody>
          <a:bodyPr wrap="square" rtlCol="0">
            <a:spAutoFit/>
          </a:bodyPr>
          <a:lstStyle/>
          <a:p>
            <a:r>
              <a:rPr lang="el-GR" sz="2400" dirty="0" smtClean="0">
                <a:solidFill>
                  <a:schemeClr val="tx2">
                    <a:lumMod val="75000"/>
                  </a:schemeClr>
                </a:solidFill>
              </a:rPr>
              <a:t>Μηχανισμοί ρύθμισης της φυσιολογικής λειτουργίας του </a:t>
            </a:r>
            <a:r>
              <a:rPr lang="el-GR" sz="2400" dirty="0">
                <a:solidFill>
                  <a:schemeClr val="tx2">
                    <a:lumMod val="75000"/>
                  </a:schemeClr>
                </a:solidFill>
              </a:rPr>
              <a:t>αγγειακού συστήματος</a:t>
            </a:r>
            <a:r>
              <a:rPr lang="el-GR" sz="2400" dirty="0" smtClean="0">
                <a:solidFill>
                  <a:schemeClr val="tx2">
                    <a:lumMod val="75000"/>
                  </a:schemeClr>
                </a:solidFill>
              </a:rPr>
              <a:t>: </a:t>
            </a:r>
            <a:r>
              <a:rPr lang="el-GR" sz="2200" dirty="0" smtClean="0">
                <a:solidFill>
                  <a:srgbClr val="953735"/>
                </a:solidFill>
              </a:rPr>
              <a:t>μηχανισμός αυτορρύθμισης μικροκυκλοφορίας</a:t>
            </a:r>
            <a:endParaRPr lang="el-GR" sz="2200" dirty="0">
              <a:solidFill>
                <a:srgbClr val="953735"/>
              </a:solidFill>
            </a:endParaRPr>
          </a:p>
        </p:txBody>
      </p:sp>
      <p:sp>
        <p:nvSpPr>
          <p:cNvPr id="12" name="TextBox 11"/>
          <p:cNvSpPr txBox="1"/>
          <p:nvPr/>
        </p:nvSpPr>
        <p:spPr>
          <a:xfrm>
            <a:off x="4398952" y="1130304"/>
            <a:ext cx="4764161" cy="307777"/>
          </a:xfrm>
          <a:prstGeom prst="rect">
            <a:avLst/>
          </a:prstGeom>
          <a:noFill/>
        </p:spPr>
        <p:txBody>
          <a:bodyPr wrap="none" rtlCol="0">
            <a:spAutoFit/>
          </a:bodyPr>
          <a:lstStyle/>
          <a:p>
            <a:r>
              <a:rPr lang="en-US" sz="1400" i="1" dirty="0" smtClean="0"/>
              <a:t>Guyton and Hall. Textbook of medical physiology 11</a:t>
            </a:r>
            <a:r>
              <a:rPr lang="en-US" sz="1400" i="1" baseline="30000" dirty="0" smtClean="0"/>
              <a:t>th</a:t>
            </a:r>
            <a:r>
              <a:rPr lang="en-US" sz="1400" i="1" dirty="0" smtClean="0"/>
              <a:t> ed. 2006</a:t>
            </a:r>
            <a:endParaRPr lang="en-US" sz="1400" i="1" dirty="0"/>
          </a:p>
        </p:txBody>
      </p:sp>
      <p:sp>
        <p:nvSpPr>
          <p:cNvPr id="15" name="Rectangle 1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410114767"/>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7412" y="2102463"/>
            <a:ext cx="4503921" cy="4755537"/>
          </a:xfrm>
          <a:prstGeom prst="rect">
            <a:avLst/>
          </a:prstGeom>
        </p:spPr>
      </p:pic>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5" y="1356153"/>
            <a:ext cx="8819109" cy="830997"/>
          </a:xfrm>
          <a:prstGeom prst="rect">
            <a:avLst/>
          </a:prstGeom>
          <a:noFill/>
        </p:spPr>
        <p:txBody>
          <a:bodyPr wrap="square" rtlCol="0">
            <a:spAutoFit/>
          </a:bodyPr>
          <a:lstStyle/>
          <a:p>
            <a:r>
              <a:rPr lang="el-GR" sz="2400" dirty="0" smtClean="0">
                <a:solidFill>
                  <a:schemeClr val="tx2">
                    <a:lumMod val="75000"/>
                  </a:schemeClr>
                </a:solidFill>
              </a:rPr>
              <a:t>Μηχανισμοί ρύθμισης της φυσιολογικής λειτουργίας του </a:t>
            </a:r>
            <a:r>
              <a:rPr lang="el-GR" sz="2400" dirty="0">
                <a:solidFill>
                  <a:schemeClr val="tx2">
                    <a:lumMod val="75000"/>
                  </a:schemeClr>
                </a:solidFill>
              </a:rPr>
              <a:t>αγγειακού συστήματος</a:t>
            </a:r>
            <a:r>
              <a:rPr lang="el-GR" sz="2400" dirty="0" smtClean="0">
                <a:solidFill>
                  <a:schemeClr val="tx2">
                    <a:lumMod val="75000"/>
                  </a:schemeClr>
                </a:solidFill>
              </a:rPr>
              <a:t>: </a:t>
            </a:r>
            <a:r>
              <a:rPr lang="el-GR" sz="2200" dirty="0" smtClean="0">
                <a:solidFill>
                  <a:srgbClr val="953735"/>
                </a:solidFill>
              </a:rPr>
              <a:t>μηχανισμός αυτορρύθμισης μικροκυκλοφορίας</a:t>
            </a:r>
            <a:endParaRPr lang="el-GR" sz="2200" dirty="0">
              <a:solidFill>
                <a:srgbClr val="953735"/>
              </a:solidFill>
            </a:endParaRPr>
          </a:p>
        </p:txBody>
      </p:sp>
      <p:sp>
        <p:nvSpPr>
          <p:cNvPr id="12" name="TextBox 11"/>
          <p:cNvSpPr txBox="1"/>
          <p:nvPr/>
        </p:nvSpPr>
        <p:spPr>
          <a:xfrm>
            <a:off x="4398952" y="1130304"/>
            <a:ext cx="4764161" cy="307777"/>
          </a:xfrm>
          <a:prstGeom prst="rect">
            <a:avLst/>
          </a:prstGeom>
          <a:noFill/>
        </p:spPr>
        <p:txBody>
          <a:bodyPr wrap="none" rtlCol="0">
            <a:spAutoFit/>
          </a:bodyPr>
          <a:lstStyle/>
          <a:p>
            <a:r>
              <a:rPr lang="en-US" sz="1400" i="1" dirty="0" smtClean="0"/>
              <a:t>Guyton and Hall. Textbook of medical physiology 11</a:t>
            </a:r>
            <a:r>
              <a:rPr lang="en-US" sz="1400" i="1" baseline="30000" dirty="0" smtClean="0"/>
              <a:t>th</a:t>
            </a:r>
            <a:r>
              <a:rPr lang="en-US" sz="1400" i="1" dirty="0" smtClean="0"/>
              <a:t> ed. 2006</a:t>
            </a:r>
            <a:endParaRPr lang="en-US" sz="1400" i="1" dirty="0"/>
          </a:p>
        </p:txBody>
      </p:sp>
      <p:sp>
        <p:nvSpPr>
          <p:cNvPr id="4" name="TextBox 3"/>
          <p:cNvSpPr txBox="1"/>
          <p:nvPr/>
        </p:nvSpPr>
        <p:spPr>
          <a:xfrm>
            <a:off x="4459853" y="2800748"/>
            <a:ext cx="4651521" cy="3416320"/>
          </a:xfrm>
          <a:prstGeom prst="rect">
            <a:avLst/>
          </a:prstGeom>
          <a:noFill/>
          <a:ln w="25400">
            <a:solidFill>
              <a:schemeClr val="tx2">
                <a:lumMod val="75000"/>
              </a:schemeClr>
            </a:solidFill>
          </a:ln>
        </p:spPr>
        <p:txBody>
          <a:bodyPr wrap="none" rtlCol="0">
            <a:spAutoFit/>
          </a:bodyPr>
          <a:lstStyle/>
          <a:p>
            <a:r>
              <a:rPr lang="el-GR" dirty="0" smtClean="0"/>
              <a:t>Σε κάθε ιστό </a:t>
            </a:r>
            <a:r>
              <a:rPr lang="el-GR" dirty="0"/>
              <a:t>η</a:t>
            </a:r>
            <a:r>
              <a:rPr lang="el-GR" dirty="0" smtClean="0"/>
              <a:t> οξεία αύξηση της πίεσης </a:t>
            </a:r>
          </a:p>
          <a:p>
            <a:r>
              <a:rPr lang="el-GR" dirty="0"/>
              <a:t>π</a:t>
            </a:r>
            <a:r>
              <a:rPr lang="el-GR" dirty="0" smtClean="0"/>
              <a:t>ροκαλεί άμεση αύξηση της ροής, αλλά στους</a:t>
            </a:r>
          </a:p>
          <a:p>
            <a:r>
              <a:rPr lang="el-GR" dirty="0" smtClean="0"/>
              <a:t>περισσότερους ιστούς η </a:t>
            </a:r>
            <a:r>
              <a:rPr lang="el-GR" dirty="0"/>
              <a:t>ροή επιστρέφει </a:t>
            </a:r>
            <a:r>
              <a:rPr lang="el-GR" dirty="0" smtClean="0"/>
              <a:t>στο</a:t>
            </a:r>
          </a:p>
          <a:p>
            <a:r>
              <a:rPr lang="el-GR" dirty="0" smtClean="0"/>
              <a:t>φυσιολογικό επίπεδο σε χρονικό διάστημα </a:t>
            </a:r>
          </a:p>
          <a:p>
            <a:r>
              <a:rPr lang="el-GR" dirty="0" smtClean="0"/>
              <a:t>μικρότερο του λεπτού. Η διαδικασία αυτή</a:t>
            </a:r>
            <a:endParaRPr lang="en-US" dirty="0" smtClean="0"/>
          </a:p>
          <a:p>
            <a:r>
              <a:rPr lang="en-US" dirty="0" smtClean="0"/>
              <a:t>o</a:t>
            </a:r>
            <a:r>
              <a:rPr lang="el-GR" dirty="0" smtClean="0"/>
              <a:t>νομάζεται «αυτορύθμιση» (</a:t>
            </a:r>
            <a:r>
              <a:rPr lang="en-US" dirty="0" smtClean="0"/>
              <a:t>“autoregulation”).</a:t>
            </a:r>
          </a:p>
          <a:p>
            <a:endParaRPr lang="en-US" dirty="0"/>
          </a:p>
          <a:p>
            <a:pPr marL="285750" indent="-285750">
              <a:buFont typeface="Courier New"/>
              <a:buChar char="o"/>
            </a:pPr>
            <a:r>
              <a:rPr lang="el-GR" dirty="0" smtClean="0"/>
              <a:t>Μυογενής θεωρία</a:t>
            </a:r>
          </a:p>
          <a:p>
            <a:r>
              <a:rPr lang="el-GR" dirty="0"/>
              <a:t> </a:t>
            </a:r>
            <a:r>
              <a:rPr lang="el-GR" dirty="0" smtClean="0"/>
              <a:t>    (</a:t>
            </a:r>
            <a:r>
              <a:rPr lang="en-US" dirty="0" smtClean="0"/>
              <a:t>Myogenic theory of autoregulation</a:t>
            </a:r>
            <a:r>
              <a:rPr lang="el-GR" dirty="0" smtClean="0"/>
              <a:t>)</a:t>
            </a:r>
            <a:endParaRPr lang="en-US" dirty="0" smtClean="0"/>
          </a:p>
          <a:p>
            <a:pPr marL="285750" indent="-285750">
              <a:buFont typeface="Courier New"/>
              <a:buChar char="o"/>
            </a:pPr>
            <a:r>
              <a:rPr lang="el-GR" dirty="0" smtClean="0"/>
              <a:t>Μεταβολική θεωρία</a:t>
            </a:r>
          </a:p>
          <a:p>
            <a:r>
              <a:rPr lang="el-GR" dirty="0"/>
              <a:t> </a:t>
            </a:r>
            <a:r>
              <a:rPr lang="el-GR" dirty="0" smtClean="0"/>
              <a:t>     (</a:t>
            </a:r>
            <a:r>
              <a:rPr lang="en-US" dirty="0" smtClean="0"/>
              <a:t>Metabolic theory of autoregulation</a:t>
            </a:r>
            <a:r>
              <a:rPr lang="el-GR" dirty="0" smtClean="0"/>
              <a:t>)</a:t>
            </a:r>
            <a:endParaRPr lang="en-US" dirty="0" smtClean="0"/>
          </a:p>
          <a:p>
            <a:endParaRPr lang="el-GR" dirty="0" smtClean="0"/>
          </a:p>
        </p:txBody>
      </p:sp>
      <p:sp>
        <p:nvSpPr>
          <p:cNvPr id="15" name="Rectangle 1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4213179063"/>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6" y="1356153"/>
            <a:ext cx="8467360" cy="830997"/>
          </a:xfrm>
          <a:prstGeom prst="rect">
            <a:avLst/>
          </a:prstGeom>
          <a:noFill/>
        </p:spPr>
        <p:txBody>
          <a:bodyPr wrap="square" rtlCol="0">
            <a:spAutoFit/>
          </a:bodyPr>
          <a:lstStyle/>
          <a:p>
            <a:r>
              <a:rPr lang="el-GR" sz="2400" dirty="0" smtClean="0">
                <a:solidFill>
                  <a:schemeClr val="tx2">
                    <a:lumMod val="75000"/>
                  </a:schemeClr>
                </a:solidFill>
              </a:rPr>
              <a:t>Μηχανισμοί ρύθμισης της φυσιολογικής λειτουργίας του </a:t>
            </a:r>
            <a:r>
              <a:rPr lang="el-GR" sz="2400" dirty="0">
                <a:solidFill>
                  <a:schemeClr val="tx2">
                    <a:lumMod val="75000"/>
                  </a:schemeClr>
                </a:solidFill>
              </a:rPr>
              <a:t>αγγειακού συστήματος</a:t>
            </a:r>
            <a:r>
              <a:rPr lang="el-GR" sz="2400" dirty="0" smtClean="0">
                <a:solidFill>
                  <a:schemeClr val="tx2">
                    <a:lumMod val="75000"/>
                  </a:schemeClr>
                </a:solidFill>
              </a:rPr>
              <a:t>: </a:t>
            </a:r>
            <a:r>
              <a:rPr lang="el-GR" sz="2200" dirty="0" smtClean="0">
                <a:solidFill>
                  <a:srgbClr val="953735"/>
                </a:solidFill>
              </a:rPr>
              <a:t>νευρογενής έλεγχος</a:t>
            </a:r>
            <a:endParaRPr lang="el-GR" sz="2200" dirty="0">
              <a:solidFill>
                <a:srgbClr val="953735"/>
              </a:solidFill>
            </a:endParaRPr>
          </a:p>
        </p:txBody>
      </p:sp>
      <p:sp>
        <p:nvSpPr>
          <p:cNvPr id="12" name="TextBox 11"/>
          <p:cNvSpPr txBox="1"/>
          <p:nvPr/>
        </p:nvSpPr>
        <p:spPr>
          <a:xfrm>
            <a:off x="4398952" y="1130304"/>
            <a:ext cx="4764161" cy="307777"/>
          </a:xfrm>
          <a:prstGeom prst="rect">
            <a:avLst/>
          </a:prstGeom>
          <a:noFill/>
        </p:spPr>
        <p:txBody>
          <a:bodyPr wrap="none" rtlCol="0">
            <a:spAutoFit/>
          </a:bodyPr>
          <a:lstStyle/>
          <a:p>
            <a:r>
              <a:rPr lang="en-US" sz="1400" i="1" dirty="0" smtClean="0"/>
              <a:t>Guyton and Hall. Textbook of medical physiology 11</a:t>
            </a:r>
            <a:r>
              <a:rPr lang="en-US" sz="1400" i="1" baseline="30000" dirty="0" smtClean="0"/>
              <a:t>th</a:t>
            </a:r>
            <a:r>
              <a:rPr lang="en-US" sz="1400" i="1" dirty="0" smtClean="0"/>
              <a:t> ed. 2006</a:t>
            </a:r>
            <a:endParaRPr lang="en-US" sz="1400" i="1" dirty="0"/>
          </a:p>
        </p:txBody>
      </p:sp>
      <p:sp>
        <p:nvSpPr>
          <p:cNvPr id="16" name="Rectangle 15"/>
          <p:cNvSpPr/>
          <p:nvPr/>
        </p:nvSpPr>
        <p:spPr>
          <a:xfrm>
            <a:off x="300912" y="2603500"/>
            <a:ext cx="8119188" cy="1938992"/>
          </a:xfrm>
          <a:prstGeom prst="rect">
            <a:avLst/>
          </a:prstGeom>
        </p:spPr>
        <p:txBody>
          <a:bodyPr wrap="square">
            <a:spAutoFit/>
          </a:bodyPr>
          <a:lstStyle/>
          <a:p>
            <a:pPr marL="342900" indent="-342900">
              <a:buFont typeface="Wingdings" charset="2"/>
              <a:buChar char="u"/>
            </a:pPr>
            <a:r>
              <a:rPr lang="el-GR" sz="2000" dirty="0" smtClean="0">
                <a:solidFill>
                  <a:schemeClr val="tx2">
                    <a:lumMod val="75000"/>
                  </a:schemeClr>
                </a:solidFill>
              </a:rPr>
              <a:t>Περιορισμένος ρόλος στην ρύθμιση της τοπικής ιστικής ροής</a:t>
            </a:r>
            <a:endParaRPr lang="el-GR" sz="2000" dirty="0">
              <a:solidFill>
                <a:schemeClr val="tx2">
                  <a:lumMod val="75000"/>
                </a:schemeClr>
              </a:solidFill>
            </a:endParaRPr>
          </a:p>
          <a:p>
            <a:endParaRPr lang="el-GR" sz="2000" dirty="0" smtClean="0">
              <a:solidFill>
                <a:schemeClr val="tx2">
                  <a:lumMod val="75000"/>
                </a:schemeClr>
              </a:solidFill>
            </a:endParaRPr>
          </a:p>
          <a:p>
            <a:endParaRPr lang="el-GR" sz="2000" dirty="0" smtClean="0">
              <a:solidFill>
                <a:schemeClr val="tx2">
                  <a:lumMod val="75000"/>
                </a:schemeClr>
              </a:solidFill>
            </a:endParaRPr>
          </a:p>
          <a:p>
            <a:pPr marL="342900" indent="-342900">
              <a:buFont typeface="Wingdings" charset="2"/>
              <a:buChar char="u"/>
            </a:pPr>
            <a:r>
              <a:rPr lang="el-GR" sz="2000" dirty="0" smtClean="0">
                <a:solidFill>
                  <a:schemeClr val="tx2">
                    <a:lumMod val="75000"/>
                  </a:schemeClr>
                </a:solidFill>
              </a:rPr>
              <a:t>Σημαντικός ρόλος στην άμεση ρύθμιση:</a:t>
            </a:r>
          </a:p>
          <a:p>
            <a:pPr marL="342900" indent="-342900">
              <a:buFont typeface="Courier New"/>
              <a:buChar char="o"/>
            </a:pPr>
            <a:r>
              <a:rPr lang="el-GR" sz="2000" dirty="0" smtClean="0">
                <a:solidFill>
                  <a:schemeClr val="tx2">
                    <a:lumMod val="75000"/>
                  </a:schemeClr>
                </a:solidFill>
              </a:rPr>
              <a:t>της συστηματικής κυκλοφορίας και αρτηριακής πίεσης </a:t>
            </a:r>
          </a:p>
          <a:p>
            <a:pPr marL="342900" indent="-342900">
              <a:buFont typeface="Courier New"/>
              <a:buChar char="o"/>
            </a:pPr>
            <a:r>
              <a:rPr lang="el-GR" sz="2000" dirty="0" smtClean="0">
                <a:solidFill>
                  <a:schemeClr val="tx2">
                    <a:lumMod val="75000"/>
                  </a:schemeClr>
                </a:solidFill>
              </a:rPr>
              <a:t>στην αναδιανομή του αίματος στα όργανα</a:t>
            </a:r>
          </a:p>
        </p:txBody>
      </p:sp>
      <p:sp>
        <p:nvSpPr>
          <p:cNvPr id="15" name="Rectangle 1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9" name="Picture 18"/>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2494006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6" y="1356153"/>
            <a:ext cx="8467360" cy="1169551"/>
          </a:xfrm>
          <a:prstGeom prst="rect">
            <a:avLst/>
          </a:prstGeom>
          <a:noFill/>
        </p:spPr>
        <p:txBody>
          <a:bodyPr wrap="square" rtlCol="0">
            <a:spAutoFit/>
          </a:bodyPr>
          <a:lstStyle/>
          <a:p>
            <a:r>
              <a:rPr lang="el-GR" sz="2400" dirty="0" smtClean="0">
                <a:solidFill>
                  <a:schemeClr val="tx2">
                    <a:lumMod val="75000"/>
                  </a:schemeClr>
                </a:solidFill>
              </a:rPr>
              <a:t>Μηχανισμοί ρύθμισης της φυσιολογικής λειτουργίας του </a:t>
            </a:r>
            <a:r>
              <a:rPr lang="el-GR" sz="2400" dirty="0">
                <a:solidFill>
                  <a:schemeClr val="tx2">
                    <a:lumMod val="75000"/>
                  </a:schemeClr>
                </a:solidFill>
              </a:rPr>
              <a:t>αγγειακού συστήματος</a:t>
            </a:r>
            <a:r>
              <a:rPr lang="el-GR" sz="2400" dirty="0" smtClean="0">
                <a:solidFill>
                  <a:schemeClr val="tx2">
                    <a:lumMod val="75000"/>
                  </a:schemeClr>
                </a:solidFill>
              </a:rPr>
              <a:t>: </a:t>
            </a:r>
            <a:r>
              <a:rPr lang="el-GR" sz="2200" dirty="0" smtClean="0">
                <a:solidFill>
                  <a:srgbClr val="953735"/>
                </a:solidFill>
              </a:rPr>
              <a:t>νευρογενής έλεγχος - </a:t>
            </a:r>
            <a:r>
              <a:rPr lang="el-GR" sz="2200" dirty="0">
                <a:solidFill>
                  <a:srgbClr val="953735"/>
                </a:solidFill>
              </a:rPr>
              <a:t>αυτόνομο νευρικό σύστημα - συμπαθητικό νευρικό </a:t>
            </a:r>
            <a:r>
              <a:rPr lang="el-GR" sz="2200" dirty="0" smtClean="0">
                <a:solidFill>
                  <a:srgbClr val="953735"/>
                </a:solidFill>
              </a:rPr>
              <a:t>σύστημα - αγγειοσύσπαση</a:t>
            </a:r>
            <a:endParaRPr lang="el-GR" sz="2200" dirty="0">
              <a:solidFill>
                <a:srgbClr val="953735"/>
              </a:solidFill>
            </a:endParaRPr>
          </a:p>
        </p:txBody>
      </p:sp>
      <p:sp>
        <p:nvSpPr>
          <p:cNvPr id="12" name="TextBox 11"/>
          <p:cNvSpPr txBox="1"/>
          <p:nvPr/>
        </p:nvSpPr>
        <p:spPr>
          <a:xfrm>
            <a:off x="4398952" y="1130304"/>
            <a:ext cx="4764161" cy="307777"/>
          </a:xfrm>
          <a:prstGeom prst="rect">
            <a:avLst/>
          </a:prstGeom>
          <a:noFill/>
        </p:spPr>
        <p:txBody>
          <a:bodyPr wrap="none" rtlCol="0">
            <a:spAutoFit/>
          </a:bodyPr>
          <a:lstStyle/>
          <a:p>
            <a:r>
              <a:rPr lang="en-US" sz="1400" i="1" dirty="0" smtClean="0"/>
              <a:t>Guyton and Hall. Textbook of medical physiology 11</a:t>
            </a:r>
            <a:r>
              <a:rPr lang="en-US" sz="1400" i="1" baseline="30000" dirty="0" smtClean="0"/>
              <a:t>th</a:t>
            </a:r>
            <a:r>
              <a:rPr lang="en-US" sz="1400" i="1" dirty="0" smtClean="0"/>
              <a:t> ed. 2006</a:t>
            </a:r>
            <a:endParaRPr lang="en-US" sz="1400" i="1" dirty="0"/>
          </a:p>
        </p:txBody>
      </p:sp>
      <p:pic>
        <p:nvPicPr>
          <p:cNvPr id="3" name="Picture 2"/>
          <p:cNvPicPr>
            <a:picLocks noChangeAspect="1"/>
          </p:cNvPicPr>
          <p:nvPr/>
        </p:nvPicPr>
        <p:blipFill>
          <a:blip r:embed="rId2"/>
          <a:stretch>
            <a:fillRect/>
          </a:stretch>
        </p:blipFill>
        <p:spPr>
          <a:xfrm>
            <a:off x="229440" y="2481571"/>
            <a:ext cx="5388759" cy="4404128"/>
          </a:xfrm>
          <a:prstGeom prst="rect">
            <a:avLst/>
          </a:prstGeom>
        </p:spPr>
      </p:pic>
      <p:sp>
        <p:nvSpPr>
          <p:cNvPr id="15" name="Rectangle 14"/>
          <p:cNvSpPr/>
          <p:nvPr/>
        </p:nvSpPr>
        <p:spPr>
          <a:xfrm>
            <a:off x="6054012" y="2781300"/>
            <a:ext cx="3006563" cy="1938992"/>
          </a:xfrm>
          <a:prstGeom prst="rect">
            <a:avLst/>
          </a:prstGeom>
        </p:spPr>
        <p:txBody>
          <a:bodyPr wrap="square">
            <a:spAutoFit/>
          </a:bodyPr>
          <a:lstStyle/>
          <a:p>
            <a:r>
              <a:rPr lang="el-GR" sz="2000" dirty="0" smtClean="0">
                <a:solidFill>
                  <a:schemeClr val="tx2">
                    <a:lumMod val="75000"/>
                  </a:schemeClr>
                </a:solidFill>
              </a:rPr>
              <a:t>Θωρακική μοίρα</a:t>
            </a:r>
          </a:p>
          <a:p>
            <a:r>
              <a:rPr lang="el-GR" sz="2000" dirty="0" smtClean="0">
                <a:solidFill>
                  <a:schemeClr val="tx2">
                    <a:lumMod val="75000"/>
                  </a:schemeClr>
                </a:solidFill>
              </a:rPr>
              <a:t>Οσφυϊκή μοίρα</a:t>
            </a:r>
          </a:p>
          <a:p>
            <a:endParaRPr lang="el-GR" sz="2000" dirty="0">
              <a:solidFill>
                <a:schemeClr val="tx2">
                  <a:lumMod val="75000"/>
                </a:schemeClr>
              </a:solidFill>
            </a:endParaRPr>
          </a:p>
          <a:p>
            <a:endParaRPr lang="el-GR" sz="2000" dirty="0" smtClean="0">
              <a:solidFill>
                <a:schemeClr val="tx2">
                  <a:lumMod val="75000"/>
                </a:schemeClr>
              </a:solidFill>
            </a:endParaRPr>
          </a:p>
          <a:p>
            <a:r>
              <a:rPr lang="el-GR" sz="2000" dirty="0" smtClean="0">
                <a:solidFill>
                  <a:schemeClr val="tx2">
                    <a:lumMod val="75000"/>
                  </a:schemeClr>
                </a:solidFill>
              </a:rPr>
              <a:t>Νωτιαία νεύρα </a:t>
            </a:r>
          </a:p>
          <a:p>
            <a:r>
              <a:rPr lang="el-GR" sz="2000" dirty="0" smtClean="0">
                <a:solidFill>
                  <a:schemeClr val="tx2">
                    <a:lumMod val="75000"/>
                  </a:schemeClr>
                </a:solidFill>
              </a:rPr>
              <a:t>Συμπαθητικά νεύρα</a:t>
            </a:r>
            <a:endParaRPr lang="el-GR" sz="2000" dirty="0">
              <a:solidFill>
                <a:schemeClr val="tx2">
                  <a:lumMod val="75000"/>
                </a:schemeClr>
              </a:solidFill>
            </a:endParaRPr>
          </a:p>
        </p:txBody>
      </p: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9" name="Picture 18"/>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5325196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6" y="1356153"/>
            <a:ext cx="8467360" cy="1169551"/>
          </a:xfrm>
          <a:prstGeom prst="rect">
            <a:avLst/>
          </a:prstGeom>
          <a:noFill/>
        </p:spPr>
        <p:txBody>
          <a:bodyPr wrap="square" rtlCol="0">
            <a:spAutoFit/>
          </a:bodyPr>
          <a:lstStyle/>
          <a:p>
            <a:r>
              <a:rPr lang="el-GR" sz="2400" dirty="0" smtClean="0">
                <a:solidFill>
                  <a:schemeClr val="tx2">
                    <a:lumMod val="75000"/>
                  </a:schemeClr>
                </a:solidFill>
              </a:rPr>
              <a:t>Μηχανισμοί ρύθμισης της φυσιολογικής λειτουργίας του </a:t>
            </a:r>
            <a:r>
              <a:rPr lang="el-GR" sz="2400" dirty="0">
                <a:solidFill>
                  <a:schemeClr val="tx2">
                    <a:lumMod val="75000"/>
                  </a:schemeClr>
                </a:solidFill>
              </a:rPr>
              <a:t>αγγειακού συστήματος</a:t>
            </a:r>
            <a:r>
              <a:rPr lang="el-GR" sz="2400" dirty="0" smtClean="0">
                <a:solidFill>
                  <a:schemeClr val="tx2">
                    <a:lumMod val="75000"/>
                  </a:schemeClr>
                </a:solidFill>
              </a:rPr>
              <a:t>: </a:t>
            </a:r>
            <a:r>
              <a:rPr lang="el-GR" sz="2200" dirty="0" smtClean="0">
                <a:solidFill>
                  <a:srgbClr val="953735"/>
                </a:solidFill>
              </a:rPr>
              <a:t>νευρογενής έλεγχος - αυτόνομο νευρικό σύστημα - συμπαθητικό νευρικό σύστημα - αγγειοσύσπαση</a:t>
            </a:r>
            <a:endParaRPr lang="el-GR" sz="2200" dirty="0">
              <a:solidFill>
                <a:srgbClr val="953735"/>
              </a:solidFill>
            </a:endParaRPr>
          </a:p>
        </p:txBody>
      </p:sp>
      <p:pic>
        <p:nvPicPr>
          <p:cNvPr id="2" name="Picture 1"/>
          <p:cNvPicPr>
            <a:picLocks noChangeAspect="1"/>
          </p:cNvPicPr>
          <p:nvPr/>
        </p:nvPicPr>
        <p:blipFill>
          <a:blip r:embed="rId2"/>
          <a:stretch>
            <a:fillRect/>
          </a:stretch>
        </p:blipFill>
        <p:spPr>
          <a:xfrm>
            <a:off x="241466" y="2494255"/>
            <a:ext cx="5415212" cy="4122027"/>
          </a:xfrm>
          <a:prstGeom prst="rect">
            <a:avLst/>
          </a:prstGeom>
        </p:spPr>
      </p:pic>
      <p:sp>
        <p:nvSpPr>
          <p:cNvPr id="12" name="TextBox 11"/>
          <p:cNvSpPr txBox="1"/>
          <p:nvPr/>
        </p:nvSpPr>
        <p:spPr>
          <a:xfrm>
            <a:off x="4398952" y="1130304"/>
            <a:ext cx="4764161" cy="307777"/>
          </a:xfrm>
          <a:prstGeom prst="rect">
            <a:avLst/>
          </a:prstGeom>
          <a:noFill/>
        </p:spPr>
        <p:txBody>
          <a:bodyPr wrap="none" rtlCol="0">
            <a:spAutoFit/>
          </a:bodyPr>
          <a:lstStyle/>
          <a:p>
            <a:r>
              <a:rPr lang="en-US" sz="1400" i="1" dirty="0" smtClean="0"/>
              <a:t>Guyton and Hall. Textbook of medical physiology 11</a:t>
            </a:r>
            <a:r>
              <a:rPr lang="en-US" sz="1400" i="1" baseline="30000" dirty="0" smtClean="0"/>
              <a:t>th</a:t>
            </a:r>
            <a:r>
              <a:rPr lang="en-US" sz="1400" i="1" dirty="0" smtClean="0"/>
              <a:t> ed. 2006</a:t>
            </a:r>
            <a:endParaRPr lang="en-US" sz="1400" i="1" dirty="0"/>
          </a:p>
        </p:txBody>
      </p:sp>
      <p:sp>
        <p:nvSpPr>
          <p:cNvPr id="3" name="Rectangle 2"/>
          <p:cNvSpPr/>
          <p:nvPr/>
        </p:nvSpPr>
        <p:spPr>
          <a:xfrm>
            <a:off x="4165600" y="4241800"/>
            <a:ext cx="1309245" cy="508000"/>
          </a:xfrm>
          <a:prstGeom prst="rect">
            <a:avLst/>
          </a:prstGeom>
          <a:noFill/>
          <a:ln w="6350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054012" y="2781300"/>
            <a:ext cx="3006563" cy="2431435"/>
          </a:xfrm>
          <a:prstGeom prst="rect">
            <a:avLst/>
          </a:prstGeom>
        </p:spPr>
        <p:txBody>
          <a:bodyPr wrap="square">
            <a:spAutoFit/>
          </a:bodyPr>
          <a:lstStyle/>
          <a:p>
            <a:r>
              <a:rPr lang="el-GR" sz="2000" dirty="0" smtClean="0">
                <a:solidFill>
                  <a:schemeClr val="tx2">
                    <a:lumMod val="75000"/>
                  </a:schemeClr>
                </a:solidFill>
              </a:rPr>
              <a:t>Αγγειοσύσπαση:</a:t>
            </a:r>
          </a:p>
          <a:p>
            <a:r>
              <a:rPr lang="el-GR" sz="1600" dirty="0" smtClean="0">
                <a:solidFill>
                  <a:schemeClr val="tx2">
                    <a:lumMod val="75000"/>
                  </a:schemeClr>
                </a:solidFill>
              </a:rPr>
              <a:t>έντονη στα</a:t>
            </a:r>
          </a:p>
          <a:p>
            <a:pPr marL="342900" indent="-342900">
              <a:buFont typeface="Courier New"/>
              <a:buChar char="o"/>
            </a:pPr>
            <a:r>
              <a:rPr lang="el-GR" sz="1600" dirty="0">
                <a:solidFill>
                  <a:schemeClr val="tx2">
                    <a:lumMod val="75000"/>
                  </a:schemeClr>
                </a:solidFill>
              </a:rPr>
              <a:t>ν</a:t>
            </a:r>
            <a:r>
              <a:rPr lang="el-GR" sz="1600" dirty="0" smtClean="0">
                <a:solidFill>
                  <a:schemeClr val="tx2">
                    <a:lumMod val="75000"/>
                  </a:schemeClr>
                </a:solidFill>
              </a:rPr>
              <a:t>εφρά</a:t>
            </a:r>
          </a:p>
          <a:p>
            <a:pPr marL="342900" indent="-342900">
              <a:buFont typeface="Courier New"/>
              <a:buChar char="o"/>
            </a:pPr>
            <a:r>
              <a:rPr lang="el-GR" sz="1600" dirty="0">
                <a:solidFill>
                  <a:schemeClr val="tx2">
                    <a:lumMod val="75000"/>
                  </a:schemeClr>
                </a:solidFill>
              </a:rPr>
              <a:t>δ</a:t>
            </a:r>
            <a:r>
              <a:rPr lang="el-GR" sz="1600" dirty="0" smtClean="0">
                <a:solidFill>
                  <a:schemeClr val="tx2">
                    <a:lumMod val="75000"/>
                  </a:schemeClr>
                </a:solidFill>
              </a:rPr>
              <a:t>έρμα</a:t>
            </a:r>
          </a:p>
          <a:p>
            <a:pPr marL="342900" indent="-342900">
              <a:buFont typeface="Courier New"/>
              <a:buChar char="o"/>
            </a:pPr>
            <a:r>
              <a:rPr lang="el-GR" sz="1600" dirty="0" smtClean="0">
                <a:solidFill>
                  <a:schemeClr val="tx2">
                    <a:lumMod val="75000"/>
                  </a:schemeClr>
                </a:solidFill>
              </a:rPr>
              <a:t>έντερο</a:t>
            </a:r>
          </a:p>
          <a:p>
            <a:r>
              <a:rPr lang="el-GR" sz="1600" dirty="0" smtClean="0">
                <a:solidFill>
                  <a:schemeClr val="tx2">
                    <a:lumMod val="75000"/>
                  </a:schemeClr>
                </a:solidFill>
              </a:rPr>
              <a:t>λιγότερο έντονη</a:t>
            </a:r>
          </a:p>
          <a:p>
            <a:pPr marL="342900" indent="-342900">
              <a:buFont typeface="Courier New"/>
              <a:buChar char="o"/>
            </a:pPr>
            <a:r>
              <a:rPr lang="el-GR" sz="1600" dirty="0">
                <a:solidFill>
                  <a:schemeClr val="tx2">
                    <a:lumMod val="75000"/>
                  </a:schemeClr>
                </a:solidFill>
              </a:rPr>
              <a:t>ε</a:t>
            </a:r>
            <a:r>
              <a:rPr lang="el-GR" sz="1600" dirty="0" smtClean="0">
                <a:solidFill>
                  <a:schemeClr val="tx2">
                    <a:lumMod val="75000"/>
                  </a:schemeClr>
                </a:solidFill>
              </a:rPr>
              <a:t>γκέφαλο</a:t>
            </a:r>
          </a:p>
          <a:p>
            <a:pPr marL="342900" indent="-342900">
              <a:buFont typeface="Courier New"/>
              <a:buChar char="o"/>
            </a:pPr>
            <a:r>
              <a:rPr lang="el-GR" sz="1600" dirty="0">
                <a:solidFill>
                  <a:schemeClr val="tx2">
                    <a:lumMod val="75000"/>
                  </a:schemeClr>
                </a:solidFill>
              </a:rPr>
              <a:t>σ</a:t>
            </a:r>
            <a:r>
              <a:rPr lang="el-GR" sz="1600" dirty="0" smtClean="0">
                <a:solidFill>
                  <a:schemeClr val="tx2">
                    <a:lumMod val="75000"/>
                  </a:schemeClr>
                </a:solidFill>
              </a:rPr>
              <a:t>κελετικούς μύς</a:t>
            </a:r>
            <a:endParaRPr lang="el-GR" sz="1600" dirty="0">
              <a:solidFill>
                <a:schemeClr val="tx2">
                  <a:lumMod val="75000"/>
                </a:schemeClr>
              </a:solidFill>
            </a:endParaRPr>
          </a:p>
          <a:p>
            <a:endParaRPr lang="el-GR" sz="2000" dirty="0" smtClean="0">
              <a:solidFill>
                <a:schemeClr val="tx2">
                  <a:lumMod val="75000"/>
                </a:schemeClr>
              </a:solidFill>
            </a:endParaRPr>
          </a:p>
        </p:txBody>
      </p: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9" name="Picture 18"/>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1482468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6" y="1356153"/>
            <a:ext cx="8467360" cy="1169551"/>
          </a:xfrm>
          <a:prstGeom prst="rect">
            <a:avLst/>
          </a:prstGeom>
          <a:noFill/>
        </p:spPr>
        <p:txBody>
          <a:bodyPr wrap="square" rtlCol="0">
            <a:spAutoFit/>
          </a:bodyPr>
          <a:lstStyle/>
          <a:p>
            <a:r>
              <a:rPr lang="el-GR" sz="2400" dirty="0" smtClean="0">
                <a:solidFill>
                  <a:schemeClr val="tx2">
                    <a:lumMod val="75000"/>
                  </a:schemeClr>
                </a:solidFill>
              </a:rPr>
              <a:t>Μηχανισμοί ρύθμισης της φυσιολογικής λειτουργίας του </a:t>
            </a:r>
            <a:r>
              <a:rPr lang="el-GR" sz="2400" dirty="0">
                <a:solidFill>
                  <a:schemeClr val="tx2">
                    <a:lumMod val="75000"/>
                  </a:schemeClr>
                </a:solidFill>
              </a:rPr>
              <a:t>αγγειακού συστήματος</a:t>
            </a:r>
            <a:r>
              <a:rPr lang="el-GR" sz="2400" dirty="0" smtClean="0">
                <a:solidFill>
                  <a:schemeClr val="tx2">
                    <a:lumMod val="75000"/>
                  </a:schemeClr>
                </a:solidFill>
              </a:rPr>
              <a:t>: </a:t>
            </a:r>
            <a:r>
              <a:rPr lang="el-GR" sz="2200" dirty="0" smtClean="0">
                <a:solidFill>
                  <a:srgbClr val="953735"/>
                </a:solidFill>
              </a:rPr>
              <a:t>νευρογενής έλεγχος - </a:t>
            </a:r>
            <a:r>
              <a:rPr lang="el-GR" sz="2200" dirty="0">
                <a:solidFill>
                  <a:srgbClr val="953735"/>
                </a:solidFill>
              </a:rPr>
              <a:t>αυτόνομο νευρικό σύστημα - </a:t>
            </a:r>
            <a:r>
              <a:rPr lang="el-GR" sz="2200" dirty="0" smtClean="0">
                <a:solidFill>
                  <a:srgbClr val="953735"/>
                </a:solidFill>
              </a:rPr>
              <a:t>παρασυμπαθητικό </a:t>
            </a:r>
            <a:r>
              <a:rPr lang="el-GR" sz="2200" dirty="0">
                <a:solidFill>
                  <a:srgbClr val="953735"/>
                </a:solidFill>
              </a:rPr>
              <a:t>νευρικό </a:t>
            </a:r>
            <a:r>
              <a:rPr lang="el-GR" sz="2200" dirty="0" smtClean="0">
                <a:solidFill>
                  <a:srgbClr val="953735"/>
                </a:solidFill>
              </a:rPr>
              <a:t>σύστημα</a:t>
            </a:r>
            <a:endParaRPr lang="el-GR" sz="2200" dirty="0">
              <a:solidFill>
                <a:srgbClr val="953735"/>
              </a:solidFill>
            </a:endParaRPr>
          </a:p>
        </p:txBody>
      </p:sp>
      <p:sp>
        <p:nvSpPr>
          <p:cNvPr id="12" name="TextBox 11"/>
          <p:cNvSpPr txBox="1"/>
          <p:nvPr/>
        </p:nvSpPr>
        <p:spPr>
          <a:xfrm>
            <a:off x="4398952" y="1130304"/>
            <a:ext cx="4764161" cy="307777"/>
          </a:xfrm>
          <a:prstGeom prst="rect">
            <a:avLst/>
          </a:prstGeom>
          <a:noFill/>
        </p:spPr>
        <p:txBody>
          <a:bodyPr wrap="none" rtlCol="0">
            <a:spAutoFit/>
          </a:bodyPr>
          <a:lstStyle/>
          <a:p>
            <a:r>
              <a:rPr lang="en-US" sz="1400" i="1" dirty="0" smtClean="0"/>
              <a:t>Guyton and Hall. Textbook of medical physiology 11</a:t>
            </a:r>
            <a:r>
              <a:rPr lang="en-US" sz="1400" i="1" baseline="30000" dirty="0" smtClean="0"/>
              <a:t>th</a:t>
            </a:r>
            <a:r>
              <a:rPr lang="en-US" sz="1400" i="1" dirty="0" smtClean="0"/>
              <a:t> ed. 2006</a:t>
            </a:r>
            <a:endParaRPr lang="en-US" sz="1400" i="1" dirty="0"/>
          </a:p>
        </p:txBody>
      </p:sp>
      <p:pic>
        <p:nvPicPr>
          <p:cNvPr id="3" name="Picture 2"/>
          <p:cNvPicPr>
            <a:picLocks noChangeAspect="1"/>
          </p:cNvPicPr>
          <p:nvPr/>
        </p:nvPicPr>
        <p:blipFill>
          <a:blip r:embed="rId2"/>
          <a:stretch>
            <a:fillRect/>
          </a:stretch>
        </p:blipFill>
        <p:spPr>
          <a:xfrm>
            <a:off x="229440" y="2481571"/>
            <a:ext cx="5388759" cy="4404128"/>
          </a:xfrm>
          <a:prstGeom prst="rect">
            <a:avLst/>
          </a:prstGeom>
        </p:spPr>
      </p:pic>
      <p:sp>
        <p:nvSpPr>
          <p:cNvPr id="15" name="Rectangle 14"/>
          <p:cNvSpPr/>
          <p:nvPr/>
        </p:nvSpPr>
        <p:spPr>
          <a:xfrm>
            <a:off x="4165600" y="2781300"/>
            <a:ext cx="1689100" cy="1587500"/>
          </a:xfrm>
          <a:prstGeom prst="rect">
            <a:avLst/>
          </a:prstGeom>
          <a:noFill/>
          <a:ln w="6350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054012" y="2781300"/>
            <a:ext cx="3006563" cy="3785652"/>
          </a:xfrm>
          <a:prstGeom prst="rect">
            <a:avLst/>
          </a:prstGeom>
        </p:spPr>
        <p:txBody>
          <a:bodyPr wrap="square">
            <a:spAutoFit/>
          </a:bodyPr>
          <a:lstStyle/>
          <a:p>
            <a:r>
              <a:rPr lang="el-GR" sz="2000" dirty="0" smtClean="0">
                <a:solidFill>
                  <a:schemeClr val="tx2">
                    <a:lumMod val="75000"/>
                  </a:schemeClr>
                </a:solidFill>
              </a:rPr>
              <a:t>Περιορισμένος ρόλος</a:t>
            </a:r>
          </a:p>
          <a:p>
            <a:r>
              <a:rPr lang="el-GR" sz="2000" dirty="0">
                <a:solidFill>
                  <a:schemeClr val="tx2">
                    <a:lumMod val="75000"/>
                  </a:schemeClr>
                </a:solidFill>
              </a:rPr>
              <a:t>τ</a:t>
            </a:r>
            <a:r>
              <a:rPr lang="el-GR" sz="2000" dirty="0" smtClean="0">
                <a:solidFill>
                  <a:schemeClr val="tx2">
                    <a:lumMod val="75000"/>
                  </a:schemeClr>
                </a:solidFill>
              </a:rPr>
              <a:t>ου παρασυμπαθητικού </a:t>
            </a:r>
          </a:p>
          <a:p>
            <a:r>
              <a:rPr lang="el-GR" sz="2000" dirty="0">
                <a:solidFill>
                  <a:schemeClr val="tx2">
                    <a:lumMod val="75000"/>
                  </a:schemeClr>
                </a:solidFill>
              </a:rPr>
              <a:t>ν</a:t>
            </a:r>
            <a:r>
              <a:rPr lang="el-GR" sz="2000" dirty="0" smtClean="0">
                <a:solidFill>
                  <a:schemeClr val="tx2">
                    <a:lumMod val="75000"/>
                  </a:schemeClr>
                </a:solidFill>
              </a:rPr>
              <a:t>ευρικού συστήματος σε σχέση με το συμπαθητικό</a:t>
            </a:r>
          </a:p>
          <a:p>
            <a:r>
              <a:rPr lang="el-GR" sz="2000" dirty="0">
                <a:solidFill>
                  <a:schemeClr val="tx2">
                    <a:lumMod val="75000"/>
                  </a:schemeClr>
                </a:solidFill>
              </a:rPr>
              <a:t>σ</a:t>
            </a:r>
            <a:r>
              <a:rPr lang="el-GR" sz="2000" dirty="0" smtClean="0">
                <a:solidFill>
                  <a:schemeClr val="tx2">
                    <a:lumMod val="75000"/>
                  </a:schemeClr>
                </a:solidFill>
              </a:rPr>
              <a:t>τη ρύθμιση της κυκλοφορίας</a:t>
            </a:r>
          </a:p>
          <a:p>
            <a:endParaRPr lang="el-GR" sz="2000" dirty="0">
              <a:solidFill>
                <a:schemeClr val="tx2">
                  <a:lumMod val="75000"/>
                </a:schemeClr>
              </a:solidFill>
            </a:endParaRPr>
          </a:p>
          <a:p>
            <a:r>
              <a:rPr lang="el-GR" sz="2000" dirty="0" smtClean="0">
                <a:solidFill>
                  <a:schemeClr val="tx2">
                    <a:lumMod val="75000"/>
                  </a:schemeClr>
                </a:solidFill>
              </a:rPr>
              <a:t>Νεύρωση της καρδιάς μέσω του πνευμονογραστρικού νεύρου, αλλά όχι των αγγείων</a:t>
            </a:r>
            <a:endParaRPr lang="el-GR" sz="2000" dirty="0">
              <a:solidFill>
                <a:schemeClr val="tx2">
                  <a:lumMod val="75000"/>
                </a:schemeClr>
              </a:solidFill>
            </a:endParaRPr>
          </a:p>
        </p:txBody>
      </p:sp>
      <p:sp>
        <p:nvSpPr>
          <p:cNvPr id="17" name="Rectangle 1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9" name="Straight Connector 18"/>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20" name="Picture 19"/>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1" name="TextBox 20"/>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2" name="TextBox 21"/>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6426443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6" y="1356153"/>
            <a:ext cx="8467360" cy="1169551"/>
          </a:xfrm>
          <a:prstGeom prst="rect">
            <a:avLst/>
          </a:prstGeom>
          <a:noFill/>
        </p:spPr>
        <p:txBody>
          <a:bodyPr wrap="square" rtlCol="0">
            <a:spAutoFit/>
          </a:bodyPr>
          <a:lstStyle/>
          <a:p>
            <a:r>
              <a:rPr lang="el-GR" sz="2400" dirty="0" smtClean="0">
                <a:solidFill>
                  <a:schemeClr val="tx2">
                    <a:lumMod val="75000"/>
                  </a:schemeClr>
                </a:solidFill>
              </a:rPr>
              <a:t>Μηχανισμοί ρύθμισης της φυσιολογικής λειτουργίας του </a:t>
            </a:r>
            <a:r>
              <a:rPr lang="el-GR" sz="2400" dirty="0">
                <a:solidFill>
                  <a:schemeClr val="tx2">
                    <a:lumMod val="75000"/>
                  </a:schemeClr>
                </a:solidFill>
              </a:rPr>
              <a:t>αγγειακού συστήματος</a:t>
            </a:r>
            <a:r>
              <a:rPr lang="el-GR" sz="2400" dirty="0" smtClean="0">
                <a:solidFill>
                  <a:schemeClr val="tx2">
                    <a:lumMod val="75000"/>
                  </a:schemeClr>
                </a:solidFill>
              </a:rPr>
              <a:t>: </a:t>
            </a:r>
            <a:r>
              <a:rPr lang="el-GR" sz="2200" dirty="0" smtClean="0">
                <a:solidFill>
                  <a:srgbClr val="953735"/>
                </a:solidFill>
              </a:rPr>
              <a:t>νευρογενής έλεγχος - </a:t>
            </a:r>
            <a:r>
              <a:rPr lang="el-GR" sz="2200" dirty="0">
                <a:solidFill>
                  <a:srgbClr val="953735"/>
                </a:solidFill>
              </a:rPr>
              <a:t>αυτόνομο νευρικό σύστημα -</a:t>
            </a:r>
            <a:r>
              <a:rPr lang="el-GR" sz="2200" dirty="0" smtClean="0">
                <a:solidFill>
                  <a:srgbClr val="953735"/>
                </a:solidFill>
              </a:rPr>
              <a:t> αγγειοκινητικό κέντρο </a:t>
            </a:r>
            <a:r>
              <a:rPr lang="en-US" sz="2200" dirty="0" smtClean="0">
                <a:solidFill>
                  <a:srgbClr val="953735"/>
                </a:solidFill>
              </a:rPr>
              <a:t>(vasomotor center)</a:t>
            </a:r>
            <a:endParaRPr lang="el-GR" sz="2200" dirty="0">
              <a:solidFill>
                <a:srgbClr val="953735"/>
              </a:solidFill>
            </a:endParaRPr>
          </a:p>
        </p:txBody>
      </p:sp>
      <p:sp>
        <p:nvSpPr>
          <p:cNvPr id="12" name="TextBox 11"/>
          <p:cNvSpPr txBox="1"/>
          <p:nvPr/>
        </p:nvSpPr>
        <p:spPr>
          <a:xfrm>
            <a:off x="4398952" y="1130304"/>
            <a:ext cx="4764161" cy="307777"/>
          </a:xfrm>
          <a:prstGeom prst="rect">
            <a:avLst/>
          </a:prstGeom>
          <a:noFill/>
        </p:spPr>
        <p:txBody>
          <a:bodyPr wrap="none" rtlCol="0">
            <a:spAutoFit/>
          </a:bodyPr>
          <a:lstStyle/>
          <a:p>
            <a:r>
              <a:rPr lang="en-US" sz="1400" i="1" dirty="0" smtClean="0"/>
              <a:t>Guyton and Hall. Textbook of medical physiology 11</a:t>
            </a:r>
            <a:r>
              <a:rPr lang="en-US" sz="1400" i="1" baseline="30000" dirty="0" smtClean="0"/>
              <a:t>th</a:t>
            </a:r>
            <a:r>
              <a:rPr lang="en-US" sz="1400" i="1" dirty="0" smtClean="0"/>
              <a:t> ed. 2006</a:t>
            </a:r>
            <a:endParaRPr lang="en-US" sz="1400" i="1" dirty="0"/>
          </a:p>
        </p:txBody>
      </p:sp>
      <p:pic>
        <p:nvPicPr>
          <p:cNvPr id="3" name="Picture 2"/>
          <p:cNvPicPr>
            <a:picLocks noChangeAspect="1"/>
          </p:cNvPicPr>
          <p:nvPr/>
        </p:nvPicPr>
        <p:blipFill>
          <a:blip r:embed="rId2"/>
          <a:stretch>
            <a:fillRect/>
          </a:stretch>
        </p:blipFill>
        <p:spPr>
          <a:xfrm>
            <a:off x="229440" y="2481571"/>
            <a:ext cx="5388759" cy="4404128"/>
          </a:xfrm>
          <a:prstGeom prst="rect">
            <a:avLst/>
          </a:prstGeom>
        </p:spPr>
      </p:pic>
      <p:pic>
        <p:nvPicPr>
          <p:cNvPr id="2" name="Picture 1"/>
          <p:cNvPicPr>
            <a:picLocks noChangeAspect="1"/>
          </p:cNvPicPr>
          <p:nvPr/>
        </p:nvPicPr>
        <p:blipFill>
          <a:blip r:embed="rId3"/>
          <a:stretch>
            <a:fillRect/>
          </a:stretch>
        </p:blipFill>
        <p:spPr>
          <a:xfrm>
            <a:off x="5918200" y="2501900"/>
            <a:ext cx="2959100" cy="4086869"/>
          </a:xfrm>
          <a:prstGeom prst="rect">
            <a:avLst/>
          </a:prstGeom>
          <a:ln w="50800">
            <a:solidFill>
              <a:schemeClr val="accent2">
                <a:lumMod val="50000"/>
              </a:schemeClr>
            </a:solidFill>
          </a:ln>
        </p:spPr>
      </p:pic>
      <p:sp>
        <p:nvSpPr>
          <p:cNvPr id="15" name="Rectangle 1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0910910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6" y="1356153"/>
            <a:ext cx="8467360" cy="830997"/>
          </a:xfrm>
          <a:prstGeom prst="rect">
            <a:avLst/>
          </a:prstGeom>
          <a:noFill/>
        </p:spPr>
        <p:txBody>
          <a:bodyPr wrap="square" rtlCol="0">
            <a:spAutoFit/>
          </a:bodyPr>
          <a:lstStyle/>
          <a:p>
            <a:r>
              <a:rPr lang="el-GR" sz="2400" dirty="0" smtClean="0">
                <a:solidFill>
                  <a:schemeClr val="tx2">
                    <a:lumMod val="75000"/>
                  </a:schemeClr>
                </a:solidFill>
              </a:rPr>
              <a:t>Μηχανισμοί ρύθμισης της φυσιολογικής λειτουργίας του </a:t>
            </a:r>
            <a:r>
              <a:rPr lang="el-GR" sz="2400" dirty="0">
                <a:solidFill>
                  <a:schemeClr val="tx2">
                    <a:lumMod val="75000"/>
                  </a:schemeClr>
                </a:solidFill>
              </a:rPr>
              <a:t>αγγειακού συστήματος</a:t>
            </a:r>
            <a:r>
              <a:rPr lang="el-GR" sz="2400" dirty="0" smtClean="0">
                <a:solidFill>
                  <a:schemeClr val="tx2">
                    <a:lumMod val="75000"/>
                  </a:schemeClr>
                </a:solidFill>
              </a:rPr>
              <a:t>: </a:t>
            </a:r>
            <a:r>
              <a:rPr lang="el-GR" sz="2200" dirty="0" smtClean="0">
                <a:solidFill>
                  <a:srgbClr val="953735"/>
                </a:solidFill>
              </a:rPr>
              <a:t>ορμονικός έλεγχος</a:t>
            </a:r>
            <a:endParaRPr lang="el-GR" sz="2200" dirty="0">
              <a:solidFill>
                <a:srgbClr val="953735"/>
              </a:solidFill>
            </a:endParaRPr>
          </a:p>
        </p:txBody>
      </p:sp>
      <p:sp>
        <p:nvSpPr>
          <p:cNvPr id="12" name="Rectangle 11"/>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7" name="Picture 16"/>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148246813"/>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6" y="1356153"/>
            <a:ext cx="8467360" cy="3539430"/>
          </a:xfrm>
          <a:prstGeom prst="rect">
            <a:avLst/>
          </a:prstGeom>
          <a:noFill/>
        </p:spPr>
        <p:txBody>
          <a:bodyPr wrap="square" rtlCol="0">
            <a:spAutoFit/>
          </a:bodyPr>
          <a:lstStyle/>
          <a:p>
            <a:r>
              <a:rPr lang="el-GR" sz="2400" dirty="0" smtClean="0">
                <a:solidFill>
                  <a:schemeClr val="tx2">
                    <a:lumMod val="75000"/>
                  </a:schemeClr>
                </a:solidFill>
              </a:rPr>
              <a:t>Μηχανισμοί ρύθμισης της φυσιολογικής λειτουργίας του </a:t>
            </a:r>
            <a:r>
              <a:rPr lang="el-GR" sz="2400" dirty="0">
                <a:solidFill>
                  <a:schemeClr val="tx2">
                    <a:lumMod val="75000"/>
                  </a:schemeClr>
                </a:solidFill>
              </a:rPr>
              <a:t>αγγειακού συστήματος</a:t>
            </a:r>
            <a:r>
              <a:rPr lang="el-GR" sz="2400" dirty="0" smtClean="0">
                <a:solidFill>
                  <a:schemeClr val="tx2">
                    <a:lumMod val="75000"/>
                  </a:schemeClr>
                </a:solidFill>
              </a:rPr>
              <a:t>: </a:t>
            </a:r>
            <a:r>
              <a:rPr lang="el-GR" sz="2200" dirty="0" smtClean="0">
                <a:solidFill>
                  <a:srgbClr val="953735"/>
                </a:solidFill>
              </a:rPr>
              <a:t>ορμονικός έλεγχος</a:t>
            </a:r>
            <a:endParaRPr lang="en-US" sz="2200" dirty="0" smtClean="0">
              <a:solidFill>
                <a:srgbClr val="953735"/>
              </a:solidFill>
            </a:endParaRPr>
          </a:p>
          <a:p>
            <a:endParaRPr lang="en-US" sz="2200" dirty="0">
              <a:solidFill>
                <a:srgbClr val="953735"/>
              </a:solidFill>
            </a:endParaRPr>
          </a:p>
          <a:p>
            <a:pPr marL="342900" indent="-342900">
              <a:buFont typeface="Courier New"/>
              <a:buChar char="o"/>
            </a:pPr>
            <a:r>
              <a:rPr lang="el-GR" sz="2200" dirty="0" smtClean="0">
                <a:solidFill>
                  <a:schemeClr val="tx2">
                    <a:lumMod val="75000"/>
                  </a:schemeClr>
                </a:solidFill>
              </a:rPr>
              <a:t>Σύστημα ρενίνης - αγγειοτασίνης  - αλδοστερόνης</a:t>
            </a:r>
          </a:p>
          <a:p>
            <a:pPr marL="342900" indent="-342900">
              <a:buFont typeface="Courier New"/>
              <a:buChar char="o"/>
            </a:pPr>
            <a:r>
              <a:rPr lang="el-GR" sz="2200" dirty="0" smtClean="0">
                <a:solidFill>
                  <a:schemeClr val="tx2">
                    <a:lumMod val="75000"/>
                  </a:schemeClr>
                </a:solidFill>
              </a:rPr>
              <a:t>Νορεπινεφρίνη</a:t>
            </a:r>
            <a:r>
              <a:rPr lang="en-US" sz="2200" dirty="0" smtClean="0">
                <a:solidFill>
                  <a:schemeClr val="tx2">
                    <a:lumMod val="75000"/>
                  </a:schemeClr>
                </a:solidFill>
              </a:rPr>
              <a:t> -</a:t>
            </a:r>
            <a:r>
              <a:rPr lang="el-GR" sz="2200" dirty="0" smtClean="0">
                <a:solidFill>
                  <a:schemeClr val="tx2">
                    <a:lumMod val="75000"/>
                  </a:schemeClr>
                </a:solidFill>
              </a:rPr>
              <a:t> επινεφρίνη</a:t>
            </a:r>
          </a:p>
          <a:p>
            <a:pPr marL="342900" indent="-342900">
              <a:buFont typeface="Courier New"/>
              <a:buChar char="o"/>
            </a:pPr>
            <a:r>
              <a:rPr lang="el-GR" sz="2200" dirty="0" smtClean="0">
                <a:solidFill>
                  <a:schemeClr val="tx2">
                    <a:lumMod val="75000"/>
                  </a:schemeClr>
                </a:solidFill>
              </a:rPr>
              <a:t>Ενδοθηλίνη</a:t>
            </a:r>
          </a:p>
          <a:p>
            <a:pPr marL="342900" indent="-342900">
              <a:buFont typeface="Courier New"/>
              <a:buChar char="o"/>
            </a:pPr>
            <a:r>
              <a:rPr lang="el-GR" sz="2200" dirty="0" smtClean="0">
                <a:solidFill>
                  <a:schemeClr val="tx2">
                    <a:lumMod val="75000"/>
                  </a:schemeClr>
                </a:solidFill>
              </a:rPr>
              <a:t>Βαζοπρεσίνη (αντιδιουρητική ορμόνη)</a:t>
            </a:r>
          </a:p>
          <a:p>
            <a:pPr marL="342900" indent="-342900">
              <a:buFont typeface="Courier New"/>
              <a:buChar char="o"/>
            </a:pPr>
            <a:endParaRPr lang="el-GR" sz="2200" dirty="0">
              <a:solidFill>
                <a:schemeClr val="tx2">
                  <a:lumMod val="75000"/>
                </a:schemeClr>
              </a:solidFill>
            </a:endParaRPr>
          </a:p>
          <a:p>
            <a:pPr marL="342900" indent="-342900">
              <a:buFont typeface="Courier New"/>
              <a:buChar char="o"/>
            </a:pPr>
            <a:r>
              <a:rPr lang="el-GR" sz="2200" dirty="0" smtClean="0">
                <a:solidFill>
                  <a:schemeClr val="tx2">
                    <a:lumMod val="75000"/>
                  </a:schemeClr>
                </a:solidFill>
              </a:rPr>
              <a:t>Βραδυκινίνη</a:t>
            </a:r>
          </a:p>
          <a:p>
            <a:pPr marL="342900" indent="-342900">
              <a:buFont typeface="Courier New"/>
              <a:buChar char="o"/>
            </a:pPr>
            <a:r>
              <a:rPr lang="el-GR" sz="2200" dirty="0" smtClean="0">
                <a:solidFill>
                  <a:schemeClr val="tx2">
                    <a:lumMod val="75000"/>
                  </a:schemeClr>
                </a:solidFill>
              </a:rPr>
              <a:t>Ισταμίνη</a:t>
            </a:r>
            <a:endParaRPr lang="el-GR" sz="2200" dirty="0">
              <a:solidFill>
                <a:schemeClr val="tx2">
                  <a:lumMod val="75000"/>
                </a:schemeClr>
              </a:solidFill>
            </a:endParaRPr>
          </a:p>
        </p:txBody>
      </p:sp>
      <p:sp>
        <p:nvSpPr>
          <p:cNvPr id="12" name="Rectangle 11"/>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7" name="Picture 16"/>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28173578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6" y="1356153"/>
            <a:ext cx="8467360" cy="1508105"/>
          </a:xfrm>
          <a:prstGeom prst="rect">
            <a:avLst/>
          </a:prstGeom>
          <a:noFill/>
        </p:spPr>
        <p:txBody>
          <a:bodyPr wrap="square" rtlCol="0">
            <a:spAutoFit/>
          </a:bodyPr>
          <a:lstStyle/>
          <a:p>
            <a:r>
              <a:rPr lang="el-GR" sz="2400" dirty="0" smtClean="0">
                <a:solidFill>
                  <a:schemeClr val="tx2">
                    <a:lumMod val="75000"/>
                  </a:schemeClr>
                </a:solidFill>
              </a:rPr>
              <a:t>Μηχανισμοί ρύθμισης της φυσιολογικής λειτουργίας του </a:t>
            </a:r>
            <a:r>
              <a:rPr lang="el-GR" sz="2400" dirty="0">
                <a:solidFill>
                  <a:schemeClr val="tx2">
                    <a:lumMod val="75000"/>
                  </a:schemeClr>
                </a:solidFill>
              </a:rPr>
              <a:t>αγγειακού συστήματος</a:t>
            </a:r>
            <a:r>
              <a:rPr lang="el-GR" sz="2400" dirty="0" smtClean="0">
                <a:solidFill>
                  <a:schemeClr val="tx2">
                    <a:lumMod val="75000"/>
                  </a:schemeClr>
                </a:solidFill>
              </a:rPr>
              <a:t>: </a:t>
            </a:r>
            <a:r>
              <a:rPr lang="el-GR" sz="2200" dirty="0" smtClean="0">
                <a:solidFill>
                  <a:srgbClr val="953735"/>
                </a:solidFill>
              </a:rPr>
              <a:t>ορμονικός έλεγχος</a:t>
            </a:r>
            <a:r>
              <a:rPr lang="en-US" sz="2200" dirty="0" smtClean="0">
                <a:solidFill>
                  <a:srgbClr val="953735"/>
                </a:solidFill>
              </a:rPr>
              <a:t> /</a:t>
            </a:r>
            <a:r>
              <a:rPr lang="el-GR" sz="2200" dirty="0" smtClean="0">
                <a:solidFill>
                  <a:srgbClr val="953735"/>
                </a:solidFill>
              </a:rPr>
              <a:t>σύστημα ρενίνης</a:t>
            </a:r>
            <a:r>
              <a:rPr lang="en-US" sz="2200" dirty="0" smtClean="0">
                <a:solidFill>
                  <a:srgbClr val="953735"/>
                </a:solidFill>
              </a:rPr>
              <a:t> –</a:t>
            </a:r>
            <a:r>
              <a:rPr lang="el-GR" sz="2200" dirty="0" smtClean="0">
                <a:solidFill>
                  <a:srgbClr val="953735"/>
                </a:solidFill>
              </a:rPr>
              <a:t>αγγεοτασίνης</a:t>
            </a:r>
            <a:r>
              <a:rPr lang="en-US" sz="2200" dirty="0" smtClean="0">
                <a:solidFill>
                  <a:srgbClr val="953735"/>
                </a:solidFill>
              </a:rPr>
              <a:t> </a:t>
            </a:r>
            <a:r>
              <a:rPr lang="el-GR" sz="2200" dirty="0" smtClean="0">
                <a:solidFill>
                  <a:srgbClr val="953735"/>
                </a:solidFill>
              </a:rPr>
              <a:t>-</a:t>
            </a:r>
            <a:r>
              <a:rPr lang="en-US" sz="2200" dirty="0" smtClean="0">
                <a:solidFill>
                  <a:srgbClr val="953735"/>
                </a:solidFill>
              </a:rPr>
              <a:t> </a:t>
            </a:r>
            <a:r>
              <a:rPr lang="el-GR" sz="2200" dirty="0" smtClean="0">
                <a:solidFill>
                  <a:srgbClr val="953735"/>
                </a:solidFill>
              </a:rPr>
              <a:t>αλδοστερόνης</a:t>
            </a:r>
            <a:endParaRPr lang="el-GR" sz="2200" dirty="0">
              <a:solidFill>
                <a:schemeClr val="tx2">
                  <a:lumMod val="75000"/>
                </a:schemeClr>
              </a:solidFill>
            </a:endParaRPr>
          </a:p>
          <a:p>
            <a:endParaRPr lang="en-US" sz="2200" dirty="0" smtClean="0">
              <a:solidFill>
                <a:srgbClr val="953735"/>
              </a:solidFill>
            </a:endParaRPr>
          </a:p>
        </p:txBody>
      </p:sp>
      <p:pic>
        <p:nvPicPr>
          <p:cNvPr id="2" name="Picture 1"/>
          <p:cNvPicPr>
            <a:picLocks noChangeAspect="1"/>
          </p:cNvPicPr>
          <p:nvPr/>
        </p:nvPicPr>
        <p:blipFill>
          <a:blip r:embed="rId2"/>
          <a:stretch>
            <a:fillRect/>
          </a:stretch>
        </p:blipFill>
        <p:spPr>
          <a:xfrm>
            <a:off x="402172" y="2680240"/>
            <a:ext cx="5253561" cy="4088442"/>
          </a:xfrm>
          <a:prstGeom prst="rect">
            <a:avLst/>
          </a:prstGeom>
        </p:spPr>
      </p:pic>
      <p:sp>
        <p:nvSpPr>
          <p:cNvPr id="12" name="TextBox 11"/>
          <p:cNvSpPr txBox="1"/>
          <p:nvPr/>
        </p:nvSpPr>
        <p:spPr>
          <a:xfrm>
            <a:off x="4398952" y="1130304"/>
            <a:ext cx="4764161" cy="307777"/>
          </a:xfrm>
          <a:prstGeom prst="rect">
            <a:avLst/>
          </a:prstGeom>
          <a:noFill/>
        </p:spPr>
        <p:txBody>
          <a:bodyPr wrap="none" rtlCol="0">
            <a:spAutoFit/>
          </a:bodyPr>
          <a:lstStyle/>
          <a:p>
            <a:r>
              <a:rPr lang="en-US" sz="1400" i="1" dirty="0" smtClean="0"/>
              <a:t>Guyton and Hall. Textbook of medical physiology 11</a:t>
            </a:r>
            <a:r>
              <a:rPr lang="en-US" sz="1400" i="1" baseline="30000" dirty="0" smtClean="0"/>
              <a:t>th</a:t>
            </a:r>
            <a:r>
              <a:rPr lang="en-US" sz="1400" i="1" dirty="0" smtClean="0"/>
              <a:t> ed. 2006</a:t>
            </a:r>
            <a:endParaRPr lang="en-US" sz="1400" i="1" dirty="0"/>
          </a:p>
        </p:txBody>
      </p:sp>
      <p:sp>
        <p:nvSpPr>
          <p:cNvPr id="3" name="TextBox 2"/>
          <p:cNvSpPr txBox="1"/>
          <p:nvPr/>
        </p:nvSpPr>
        <p:spPr>
          <a:xfrm>
            <a:off x="5666459" y="4185733"/>
            <a:ext cx="3301242" cy="369332"/>
          </a:xfrm>
          <a:prstGeom prst="rect">
            <a:avLst/>
          </a:prstGeom>
          <a:noFill/>
          <a:ln w="25400">
            <a:solidFill>
              <a:schemeClr val="tx2">
                <a:lumMod val="75000"/>
              </a:schemeClr>
            </a:solidFill>
          </a:ln>
        </p:spPr>
        <p:txBody>
          <a:bodyPr wrap="none" rtlCol="0">
            <a:spAutoFit/>
          </a:bodyPr>
          <a:lstStyle/>
          <a:p>
            <a:pPr algn="ctr"/>
            <a:r>
              <a:rPr lang="el-GR" dirty="0" smtClean="0">
                <a:solidFill>
                  <a:schemeClr val="accent2">
                    <a:lumMod val="50000"/>
                  </a:schemeClr>
                </a:solidFill>
              </a:rPr>
              <a:t>Άμεση έναρξη δράσης - 20 λεπτά</a:t>
            </a:r>
            <a:endParaRPr lang="en-US" dirty="0" smtClean="0">
              <a:solidFill>
                <a:schemeClr val="accent2">
                  <a:lumMod val="50000"/>
                </a:schemeClr>
              </a:solidFill>
            </a:endParaRPr>
          </a:p>
        </p:txBody>
      </p:sp>
      <p:sp>
        <p:nvSpPr>
          <p:cNvPr id="15" name="Rectangle 1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 / Ανατομία, ιστολογία, φυσιολογία</a:t>
            </a:r>
            <a:endParaRPr lang="en-US" sz="1400"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412738594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w="25400">
          <a:solidFill>
            <a:schemeClr val="tx2">
              <a:lumMod val="75000"/>
            </a:schemeClr>
          </a:solidFill>
        </a:ln>
      </a:spPr>
      <a:bodyPr wrap="none" rtlCol="0">
        <a:spAutoFit/>
      </a:bodyPr>
      <a:lstStyle>
        <a:defPPr algn="ct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7530</TotalTime>
  <Words>9554</Words>
  <Application>Microsoft Macintosh PowerPoint</Application>
  <PresentationFormat>On-screen Show (4:3)</PresentationFormat>
  <Paragraphs>1358</Paragraphs>
  <Slides>107</Slides>
  <Notes>12</Notes>
  <HiddenSlides>0</HiddenSlides>
  <MMClips>2</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107</vt:i4>
      </vt:variant>
    </vt:vector>
  </HeadingPairs>
  <TitlesOfParts>
    <vt:vector size="110" baseType="lpstr">
      <vt:lpstr>Office Theme</vt:lpstr>
      <vt:lpstr>Equation</vt:lpstr>
      <vt:lpstr>Εικόνα bitmap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Athanase Protogerou</dc:creator>
  <cp:lastModifiedBy>athanprot</cp:lastModifiedBy>
  <cp:revision>686</cp:revision>
  <dcterms:created xsi:type="dcterms:W3CDTF">2015-08-03T14:12:13Z</dcterms:created>
  <dcterms:modified xsi:type="dcterms:W3CDTF">2018-12-07T07:50:47Z</dcterms:modified>
</cp:coreProperties>
</file>