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7" r:id="rId2"/>
    <p:sldId id="260" r:id="rId3"/>
    <p:sldId id="295" r:id="rId4"/>
    <p:sldId id="296" r:id="rId5"/>
    <p:sldId id="29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8" r:id="rId26"/>
    <p:sldId id="280" r:id="rId27"/>
    <p:sldId id="281" r:id="rId28"/>
    <p:sldId id="282" r:id="rId29"/>
    <p:sldId id="283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1522075" cy="5761038"/>
  <p:notesSz cx="6858000" cy="9144000"/>
  <p:defaultTextStyle>
    <a:defPPr>
      <a:defRPr lang="el-GR"/>
    </a:defPPr>
    <a:lvl1pPr marL="0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72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544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316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9087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859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631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403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8175" algn="l" defTabSz="829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15">
          <p15:clr>
            <a:srgbClr val="A4A3A4"/>
          </p15:clr>
        </p15:guide>
        <p15:guide id="4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666" autoAdjust="0"/>
  </p:normalViewPr>
  <p:slideViewPr>
    <p:cSldViewPr snapToGrid="0">
      <p:cViewPr varScale="1">
        <p:scale>
          <a:sx n="80" d="100"/>
          <a:sy n="80" d="100"/>
        </p:scale>
        <p:origin x="950" y="48"/>
      </p:cViewPr>
      <p:guideLst>
        <p:guide orient="horz" pos="2160"/>
        <p:guide pos="3840"/>
        <p:guide orient="horz" pos="1815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40" d="100"/>
          <a:sy n="140" d="100"/>
        </p:scale>
        <p:origin x="-1038" y="13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81423-B69D-417E-BEF3-3BF85753F676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A574-A915-499C-AB11-D3A99917047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01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22D0-8B05-40FC-8BAB-C8202D6DCB80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1143000"/>
            <a:ext cx="61706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44D0B-DCB5-4E78-B5D0-6534F2C12B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0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72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544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316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9087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859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631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403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8175" algn="l" defTabSz="8295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BB40-B2CA-4BE5-9D95-3C047CA549ED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364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17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02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7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490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70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80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74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</a:t>
            </a:r>
            <a:r>
              <a:rPr lang="el-GR" baseline="0" dirty="0" smtClean="0"/>
              <a:t> επακόλουθα της ΠΥ είναι αρχικά η αύξηση του </a:t>
            </a:r>
            <a:r>
              <a:rPr lang="el-GR" baseline="0" dirty="0" err="1" smtClean="0"/>
              <a:t>μεταφορτίου</a:t>
            </a:r>
            <a:r>
              <a:rPr lang="el-GR" baseline="0" dirty="0" smtClean="0"/>
              <a:t> της δεξιάς κοιλίας που οδηγεί σε υπερτροφία της ΔΚ και διαστολική δυσλειτουργία.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42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</a:t>
            </a:r>
            <a:r>
              <a:rPr lang="el-GR" baseline="0" dirty="0" smtClean="0"/>
              <a:t> συμπτώματα που εμφανίζουν οι ασθενείς με ΠΥ είναι η δύσπνοια προσπάθειας η οποία εξηγείται από την </a:t>
            </a:r>
            <a:r>
              <a:rPr lang="el-GR" baseline="0" dirty="0" err="1" smtClean="0"/>
              <a:t>ενεργοποίσησ</a:t>
            </a:r>
            <a:r>
              <a:rPr lang="el-GR" baseline="0" dirty="0" smtClean="0"/>
              <a:t> των υποδοχέων τάσης… </a:t>
            </a:r>
            <a:r>
              <a:rPr lang="el-GR" dirty="0" smtClean="0"/>
              <a:t>Εκτός από τα παραπάνω</a:t>
            </a:r>
            <a:r>
              <a:rPr lang="el-GR" baseline="0" dirty="0" smtClean="0"/>
              <a:t> συμπτώματα οι ασθενείς με ΠΥ μπορεί να παρουσιάζουν βάρος στο </a:t>
            </a:r>
            <a:r>
              <a:rPr lang="el-GR" baseline="0" dirty="0" err="1" smtClean="0"/>
              <a:t>επιγάστριο</a:t>
            </a:r>
            <a:r>
              <a:rPr lang="el-GR" baseline="0" dirty="0" smtClean="0"/>
              <a:t> και δε υποχόνδριο ως αποτέλεσμα οιδήματος του ήπατος και διάτασης της κάψας του.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276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4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BB40-B2CA-4BE5-9D95-3C047CA549E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503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842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79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603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886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996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321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660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834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155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20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BB40-B2CA-4BE5-9D95-3C047CA549E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470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844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577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007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115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034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368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6580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562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30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59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BB40-B2CA-4BE5-9D95-3C047CA549E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47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BB40-B2CA-4BE5-9D95-3C047CA549E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84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16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50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18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1143000"/>
            <a:ext cx="61706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4D0B-DCB5-4E78-B5D0-6534F2C12B01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02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942837"/>
            <a:ext cx="8641556" cy="2005695"/>
          </a:xfrm>
        </p:spPr>
        <p:txBody>
          <a:bodyPr anchor="b"/>
          <a:lstStyle>
            <a:lvl1pPr algn="ctr"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025879"/>
            <a:ext cx="8641556" cy="1390917"/>
          </a:xfrm>
        </p:spPr>
        <p:txBody>
          <a:bodyPr/>
          <a:lstStyle>
            <a:lvl1pPr marL="0" indent="0" algn="ctr">
              <a:buNone/>
              <a:defRPr sz="2016"/>
            </a:lvl1pPr>
            <a:lvl2pPr marL="384048" indent="0" algn="ctr">
              <a:buNone/>
              <a:defRPr sz="1680"/>
            </a:lvl2pPr>
            <a:lvl3pPr marL="768096" indent="0" algn="ctr">
              <a:buNone/>
              <a:defRPr sz="1512"/>
            </a:lvl3pPr>
            <a:lvl4pPr marL="1152144" indent="0" algn="ctr">
              <a:buNone/>
              <a:defRPr sz="1344"/>
            </a:lvl4pPr>
            <a:lvl5pPr marL="1536192" indent="0" algn="ctr">
              <a:buNone/>
              <a:defRPr sz="1344"/>
            </a:lvl5pPr>
            <a:lvl6pPr marL="1920240" indent="0" algn="ctr">
              <a:buNone/>
              <a:defRPr sz="1344"/>
            </a:lvl6pPr>
            <a:lvl7pPr marL="2304288" indent="0" algn="ctr">
              <a:buNone/>
              <a:defRPr sz="1344"/>
            </a:lvl7pPr>
            <a:lvl8pPr marL="2688336" indent="0" algn="ctr">
              <a:buNone/>
              <a:defRPr sz="1344"/>
            </a:lvl8pPr>
            <a:lvl9pPr marL="3072384" indent="0" algn="ctr">
              <a:buNone/>
              <a:defRPr sz="1344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75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62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06722"/>
            <a:ext cx="2484447" cy="4882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06722"/>
            <a:ext cx="7309316" cy="4882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56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65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436260"/>
            <a:ext cx="9937790" cy="2396431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1" y="3855362"/>
            <a:ext cx="9937790" cy="1260227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23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533609"/>
            <a:ext cx="4896882" cy="3655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533609"/>
            <a:ext cx="4896882" cy="3655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0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06723"/>
            <a:ext cx="9937790" cy="1113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4" y="1412255"/>
            <a:ext cx="4874377" cy="69212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48" indent="0">
              <a:buNone/>
              <a:defRPr sz="1680" b="1"/>
            </a:lvl2pPr>
            <a:lvl3pPr marL="768096" indent="0">
              <a:buNone/>
              <a:defRPr sz="1512" b="1"/>
            </a:lvl3pPr>
            <a:lvl4pPr marL="1152144" indent="0">
              <a:buNone/>
              <a:defRPr sz="1344" b="1"/>
            </a:lvl4pPr>
            <a:lvl5pPr marL="1536192" indent="0">
              <a:buNone/>
              <a:defRPr sz="1344" b="1"/>
            </a:lvl5pPr>
            <a:lvl6pPr marL="1920240" indent="0">
              <a:buNone/>
              <a:defRPr sz="1344" b="1"/>
            </a:lvl6pPr>
            <a:lvl7pPr marL="2304288" indent="0">
              <a:buNone/>
              <a:defRPr sz="1344" b="1"/>
            </a:lvl7pPr>
            <a:lvl8pPr marL="2688336" indent="0">
              <a:buNone/>
              <a:defRPr sz="1344" b="1"/>
            </a:lvl8pPr>
            <a:lvl9pPr marL="3072384" indent="0">
              <a:buNone/>
              <a:defRPr sz="13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4" y="2104379"/>
            <a:ext cx="4874377" cy="309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412255"/>
            <a:ext cx="4898383" cy="69212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48" indent="0">
              <a:buNone/>
              <a:defRPr sz="1680" b="1"/>
            </a:lvl2pPr>
            <a:lvl3pPr marL="768096" indent="0">
              <a:buNone/>
              <a:defRPr sz="1512" b="1"/>
            </a:lvl3pPr>
            <a:lvl4pPr marL="1152144" indent="0">
              <a:buNone/>
              <a:defRPr sz="1344" b="1"/>
            </a:lvl4pPr>
            <a:lvl5pPr marL="1536192" indent="0">
              <a:buNone/>
              <a:defRPr sz="1344" b="1"/>
            </a:lvl5pPr>
            <a:lvl6pPr marL="1920240" indent="0">
              <a:buNone/>
              <a:defRPr sz="1344" b="1"/>
            </a:lvl6pPr>
            <a:lvl7pPr marL="2304288" indent="0">
              <a:buNone/>
              <a:defRPr sz="1344" b="1"/>
            </a:lvl7pPr>
            <a:lvl8pPr marL="2688336" indent="0">
              <a:buNone/>
              <a:defRPr sz="1344" b="1"/>
            </a:lvl8pPr>
            <a:lvl9pPr marL="3072384" indent="0">
              <a:buNone/>
              <a:defRPr sz="13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104379"/>
            <a:ext cx="4898383" cy="309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63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6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14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384069"/>
            <a:ext cx="3716169" cy="1344242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829483"/>
            <a:ext cx="5833050" cy="4094071"/>
          </a:xfrm>
        </p:spPr>
        <p:txBody>
          <a:bodyPr/>
          <a:lstStyle>
            <a:lvl1pPr>
              <a:defRPr sz="2688"/>
            </a:lvl1pPr>
            <a:lvl2pPr>
              <a:defRPr sz="2352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728311"/>
            <a:ext cx="3716169" cy="3201911"/>
          </a:xfrm>
        </p:spPr>
        <p:txBody>
          <a:bodyPr/>
          <a:lstStyle>
            <a:lvl1pPr marL="0" indent="0">
              <a:buNone/>
              <a:defRPr sz="1344"/>
            </a:lvl1pPr>
            <a:lvl2pPr marL="384048" indent="0">
              <a:buNone/>
              <a:defRPr sz="1176"/>
            </a:lvl2pPr>
            <a:lvl3pPr marL="768096" indent="0">
              <a:buNone/>
              <a:defRPr sz="1008"/>
            </a:lvl3pPr>
            <a:lvl4pPr marL="1152144" indent="0">
              <a:buNone/>
              <a:defRPr sz="840"/>
            </a:lvl4pPr>
            <a:lvl5pPr marL="1536192" indent="0">
              <a:buNone/>
              <a:defRPr sz="840"/>
            </a:lvl5pPr>
            <a:lvl6pPr marL="1920240" indent="0">
              <a:buNone/>
              <a:defRPr sz="840"/>
            </a:lvl6pPr>
            <a:lvl7pPr marL="2304288" indent="0">
              <a:buNone/>
              <a:defRPr sz="840"/>
            </a:lvl7pPr>
            <a:lvl8pPr marL="2688336" indent="0">
              <a:buNone/>
              <a:defRPr sz="840"/>
            </a:lvl8pPr>
            <a:lvl9pPr marL="307238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78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384069"/>
            <a:ext cx="3716169" cy="1344242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8383" y="829483"/>
            <a:ext cx="5833050" cy="4094071"/>
          </a:xfrm>
        </p:spPr>
        <p:txBody>
          <a:bodyPr/>
          <a:lstStyle>
            <a:lvl1pPr marL="0" indent="0">
              <a:buNone/>
              <a:defRPr sz="2688"/>
            </a:lvl1pPr>
            <a:lvl2pPr marL="384048" indent="0">
              <a:buNone/>
              <a:defRPr sz="2352"/>
            </a:lvl2pPr>
            <a:lvl3pPr marL="768096" indent="0">
              <a:buNone/>
              <a:defRPr sz="2016"/>
            </a:lvl3pPr>
            <a:lvl4pPr marL="1152144" indent="0">
              <a:buNone/>
              <a:defRPr sz="1680"/>
            </a:lvl4pPr>
            <a:lvl5pPr marL="1536192" indent="0">
              <a:buNone/>
              <a:defRPr sz="1680"/>
            </a:lvl5pPr>
            <a:lvl6pPr marL="1920240" indent="0">
              <a:buNone/>
              <a:defRPr sz="1680"/>
            </a:lvl6pPr>
            <a:lvl7pPr marL="2304288" indent="0">
              <a:buNone/>
              <a:defRPr sz="1680"/>
            </a:lvl7pPr>
            <a:lvl8pPr marL="2688336" indent="0">
              <a:buNone/>
              <a:defRPr sz="1680"/>
            </a:lvl8pPr>
            <a:lvl9pPr marL="3072384" indent="0">
              <a:buNone/>
              <a:defRPr sz="168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728311"/>
            <a:ext cx="3716169" cy="3201911"/>
          </a:xfrm>
        </p:spPr>
        <p:txBody>
          <a:bodyPr/>
          <a:lstStyle>
            <a:lvl1pPr marL="0" indent="0">
              <a:buNone/>
              <a:defRPr sz="1344"/>
            </a:lvl1pPr>
            <a:lvl2pPr marL="384048" indent="0">
              <a:buNone/>
              <a:defRPr sz="1176"/>
            </a:lvl2pPr>
            <a:lvl3pPr marL="768096" indent="0">
              <a:buNone/>
              <a:defRPr sz="1008"/>
            </a:lvl3pPr>
            <a:lvl4pPr marL="1152144" indent="0">
              <a:buNone/>
              <a:defRPr sz="840"/>
            </a:lvl4pPr>
            <a:lvl5pPr marL="1536192" indent="0">
              <a:buNone/>
              <a:defRPr sz="840"/>
            </a:lvl5pPr>
            <a:lvl6pPr marL="1920240" indent="0">
              <a:buNone/>
              <a:defRPr sz="840"/>
            </a:lvl6pPr>
            <a:lvl7pPr marL="2304288" indent="0">
              <a:buNone/>
              <a:defRPr sz="840"/>
            </a:lvl7pPr>
            <a:lvl8pPr marL="2688336" indent="0">
              <a:buNone/>
              <a:defRPr sz="840"/>
            </a:lvl8pPr>
            <a:lvl9pPr marL="307238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4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06723"/>
            <a:ext cx="9937790" cy="111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533609"/>
            <a:ext cx="9937790" cy="365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5339629"/>
            <a:ext cx="259246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D087-100B-40DD-8681-4141C61BAEDD}" type="datetimeFigureOut">
              <a:rPr lang="el-GR" smtClean="0"/>
              <a:pPr/>
              <a:t>21/11/2018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5339629"/>
            <a:ext cx="388870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5339629"/>
            <a:ext cx="259246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9137-B93E-4EE2-BAD4-E580A66541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7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6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12817" y="1080183"/>
            <a:ext cx="7898978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ΑΝΑΠΝΕΥΣΤΙΚΟ ΣΥΣΤΗΜΑ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1496024" y="2128955"/>
            <a:ext cx="8236511" cy="1191760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Πνευμονική Υπέρταση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Δχες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Αναπνοής στον Ύπνο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655457" y="3720676"/>
            <a:ext cx="6143649" cy="18150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Πανσεληνάς</a:t>
            </a:r>
            <a:r>
              <a:rPr lang="el-G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Ευστράτιος</a:t>
            </a:r>
          </a:p>
          <a:p>
            <a:pPr algn="ctr">
              <a:lnSpc>
                <a:spcPct val="150000"/>
              </a:lnSpc>
            </a:pPr>
            <a:r>
              <a:rPr lang="el-G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Πνευμονολόγος, </a:t>
            </a:r>
          </a:p>
          <a:p>
            <a:pPr algn="ctr">
              <a:lnSpc>
                <a:spcPct val="150000"/>
              </a:lnSpc>
            </a:pPr>
            <a:r>
              <a:rPr lang="el-G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Δντης</a:t>
            </a:r>
            <a:r>
              <a:rPr lang="el-G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Πνευμονολογικού τμήματος 411ΓΣΝ</a:t>
            </a:r>
          </a:p>
        </p:txBody>
      </p:sp>
    </p:spTree>
    <p:extLst>
      <p:ext uri="{BB962C8B-B14F-4D97-AF65-F5344CB8AC3E}">
        <p14:creationId xmlns:p14="http://schemas.microsoft.com/office/powerpoint/2010/main" val="2123529032"/>
      </p:ext>
    </p:extLst>
  </p:cSld>
  <p:clrMapOvr>
    <a:masterClrMapping/>
  </p:clrMapOvr>
  <p:transition advTm="135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5204" y="1145912"/>
            <a:ext cx="4994524" cy="3280173"/>
          </a:xfrm>
          <a:prstGeom prst="rect">
            <a:avLst/>
          </a:prstGeom>
        </p:spPr>
      </p:pic>
      <p:sp>
        <p:nvSpPr>
          <p:cNvPr id="3" name="1 - TextBox"/>
          <p:cNvSpPr txBox="1"/>
          <p:nvPr/>
        </p:nvSpPr>
        <p:spPr>
          <a:xfrm>
            <a:off x="1811548" y="120952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ΚΑΤΗΓΟΡΙΕΣ ΠΝΕΥΜΟΝΙΚΗΣ ΥΠΕΡΤΑΣΗΣ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51658" y="1145912"/>
            <a:ext cx="6204920" cy="76087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b="1" dirty="0" smtClean="0"/>
              <a:t>ΠΝΕΥΜΟΝΙΚΗ ΥΠΕΡΤΑΣΗ ≠ ΠΝΕΥΜΟΝΙΚΗ ΑΡΤΗΡΙΑΚΗ ΥΠΕΡΤΑΣΗ</a:t>
            </a:r>
            <a:endParaRPr lang="el-GR" sz="2200" b="1" dirty="0"/>
          </a:p>
        </p:txBody>
      </p:sp>
      <p:sp>
        <p:nvSpPr>
          <p:cNvPr id="5" name="4 - Έλλειψη"/>
          <p:cNvSpPr/>
          <p:nvPr/>
        </p:nvSpPr>
        <p:spPr>
          <a:xfrm>
            <a:off x="5883058" y="997466"/>
            <a:ext cx="1544147" cy="528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311285" y="4624761"/>
            <a:ext cx="11420272" cy="42231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b="1" dirty="0" smtClean="0"/>
              <a:t>ΠΑΥ = </a:t>
            </a:r>
            <a:r>
              <a:rPr lang="en-US" sz="2000" b="1" dirty="0" err="1" smtClean="0"/>
              <a:t>mPAP</a:t>
            </a:r>
            <a:r>
              <a:rPr lang="en-US" sz="2000" b="1" dirty="0" smtClean="0"/>
              <a:t> ≥25mmHg </a:t>
            </a:r>
            <a:r>
              <a:rPr lang="el-GR" sz="2000" b="1" dirty="0" smtClean="0"/>
              <a:t>+ </a:t>
            </a:r>
            <a:r>
              <a:rPr lang="en-US" sz="2000" b="1" dirty="0"/>
              <a:t>Pcwp ≤ </a:t>
            </a:r>
            <a:r>
              <a:rPr lang="en-US" sz="2000" b="1" dirty="0" smtClean="0"/>
              <a:t>15mmHg + PVR&gt; 3 Woods units + </a:t>
            </a:r>
            <a:r>
              <a:rPr lang="el-GR" sz="2000" b="1" dirty="0" smtClean="0"/>
              <a:t>αποκλεισμός νοσημάτων 3,4,5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ΠΑΘΟΓΕΝΕΣΗ ΠΑΥ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892489" y="1196282"/>
            <a:ext cx="750824" cy="42231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dirty="0" smtClean="0"/>
              <a:t>ΠΑΥ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V="1">
            <a:off x="1997475" y="1334798"/>
            <a:ext cx="1501647" cy="1259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4051614" y="1108134"/>
            <a:ext cx="5241601" cy="42231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dirty="0" smtClean="0"/>
              <a:t>Μικρές πνευμονικές αρτηρίες( </a:t>
            </a:r>
            <a:r>
              <a:rPr lang="en-US" sz="2200" dirty="0" smtClean="0"/>
              <a:t>&lt;50</a:t>
            </a:r>
            <a:r>
              <a:rPr lang="el-GR" sz="2200" dirty="0" smtClean="0"/>
              <a:t>0μ</a:t>
            </a:r>
            <a:r>
              <a:rPr lang="en-US" sz="2200" dirty="0" smtClean="0"/>
              <a:t>m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sp>
        <p:nvSpPr>
          <p:cNvPr id="7" name="6 - TextBox"/>
          <p:cNvSpPr txBox="1"/>
          <p:nvPr/>
        </p:nvSpPr>
        <p:spPr>
          <a:xfrm>
            <a:off x="835823" y="2568856"/>
            <a:ext cx="1827477" cy="76087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dirty="0" smtClean="0"/>
              <a:t>Ιστολογικές βλάβες</a:t>
            </a:r>
            <a:endParaRPr lang="el-GR" sz="22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2527113" y="2949292"/>
            <a:ext cx="799747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3612453" y="2455525"/>
            <a:ext cx="5312433" cy="180731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 Υπερπλασία ενδοθηλιακών κυττάρων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Υπερτροφία και υπερπλασία ΛΜΙ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Πάχυνση του έξω χιτώνα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Δημιουργία θρόμβων </a:t>
            </a:r>
            <a:r>
              <a:rPr lang="en-US" sz="2200" dirty="0" smtClean="0"/>
              <a:t>in situ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l-GR" sz="2200" dirty="0" smtClean="0"/>
              <a:t>Παρουσία «</a:t>
            </a:r>
            <a:r>
              <a:rPr lang="el-GR" sz="2200" dirty="0" err="1" smtClean="0"/>
              <a:t>πλεξοειδών</a:t>
            </a:r>
            <a:r>
              <a:rPr lang="el-GR" sz="2200" dirty="0" smtClean="0"/>
              <a:t>» βλαβών</a:t>
            </a:r>
            <a:endParaRPr lang="el-G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4080" y="1636360"/>
            <a:ext cx="2655478" cy="334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ΠΑΘΟΓΕΝΕΣΗ ΠΑΥ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7453" y="1344292"/>
            <a:ext cx="3700416" cy="185418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934988" y="1989606"/>
            <a:ext cx="2507468" cy="42231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b="1" dirty="0" smtClean="0"/>
              <a:t>Αγγειοσυσταλτικές </a:t>
            </a:r>
            <a:endParaRPr lang="el-GR" sz="2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7791567" y="1964419"/>
            <a:ext cx="2847464" cy="42231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b="1" dirty="0" smtClean="0"/>
              <a:t>Αγγειοδιασταλτικές </a:t>
            </a:r>
            <a:endParaRPr lang="el-GR" sz="2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632440" y="4759940"/>
            <a:ext cx="2096640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500" b="1" dirty="0" smtClean="0">
                <a:solidFill>
                  <a:srgbClr val="FF0000"/>
                </a:solidFill>
              </a:rPr>
              <a:t>Αύξηση </a:t>
            </a:r>
            <a:r>
              <a:rPr lang="en-US" sz="2500" b="1" dirty="0" smtClean="0">
                <a:solidFill>
                  <a:srgbClr val="FF0000"/>
                </a:solidFill>
              </a:rPr>
              <a:t>PVR</a:t>
            </a:r>
            <a:endParaRPr lang="el-GR" sz="25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82496" y="3790323"/>
            <a:ext cx="2408303" cy="42231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b="1" dirty="0" smtClean="0"/>
              <a:t>Αγγειοσυστολή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8207117" y="3790322"/>
            <a:ext cx="2672744" cy="76087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b="1" dirty="0" smtClean="0"/>
              <a:t>Αναδιαμόρφωση (</a:t>
            </a:r>
            <a:r>
              <a:rPr lang="en-US" sz="2200" b="1" dirty="0" smtClean="0"/>
              <a:t>remodeling)</a:t>
            </a:r>
            <a:endParaRPr lang="el-GR" sz="2200" b="1" dirty="0"/>
          </a:p>
        </p:txBody>
      </p:sp>
      <p:cxnSp>
        <p:nvCxnSpPr>
          <p:cNvPr id="13" name="12 - Shape"/>
          <p:cNvCxnSpPr/>
          <p:nvPr/>
        </p:nvCxnSpPr>
        <p:spPr>
          <a:xfrm rot="5400000">
            <a:off x="3724913" y="2269088"/>
            <a:ext cx="860304" cy="2643531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Shape"/>
          <p:cNvCxnSpPr>
            <a:stCxn id="1027" idx="2"/>
          </p:cNvCxnSpPr>
          <p:nvPr/>
        </p:nvCxnSpPr>
        <p:spPr>
          <a:xfrm rot="16200000" flipH="1">
            <a:off x="6132862" y="2613277"/>
            <a:ext cx="818510" cy="198891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1572480" y="4268836"/>
            <a:ext cx="2734132" cy="717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 flipV="1">
            <a:off x="6814081" y="4482905"/>
            <a:ext cx="2337470" cy="478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ΠΑΘΟΓΕΝΕΣΗ ΠΑΥ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490" y="679991"/>
            <a:ext cx="9491546" cy="50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40429" y="-147590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 ΠΥ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193" y="1059195"/>
            <a:ext cx="2944813" cy="119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/>
          <p:nvPr/>
        </p:nvCxnSpPr>
        <p:spPr>
          <a:xfrm flipV="1">
            <a:off x="7614818" y="1687188"/>
            <a:ext cx="729692" cy="6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0546" y="1248081"/>
            <a:ext cx="2981529" cy="81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- TextBox"/>
          <p:cNvSpPr txBox="1"/>
          <p:nvPr/>
        </p:nvSpPr>
        <p:spPr>
          <a:xfrm>
            <a:off x="861605" y="3088967"/>
            <a:ext cx="2620800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US" sz="2500" b="1" dirty="0" smtClean="0"/>
              <a:t>PVR=8ln/</a:t>
            </a:r>
            <a:r>
              <a:rPr lang="el-GR" sz="2500" b="1" dirty="0" smtClean="0"/>
              <a:t>π</a:t>
            </a:r>
            <a:r>
              <a:rPr lang="en-US" sz="2500" b="1" dirty="0" smtClean="0"/>
              <a:t>r</a:t>
            </a:r>
            <a:r>
              <a:rPr lang="en-US" sz="2500" b="1" baseline="30000" dirty="0" smtClean="0"/>
              <a:t>4</a:t>
            </a:r>
            <a:endParaRPr lang="el-GR" sz="2500" b="1" dirty="0"/>
          </a:p>
        </p:txBody>
      </p:sp>
      <p:sp>
        <p:nvSpPr>
          <p:cNvPr id="28" name="27 - TextBox"/>
          <p:cNvSpPr txBox="1"/>
          <p:nvPr/>
        </p:nvSpPr>
        <p:spPr>
          <a:xfrm>
            <a:off x="509993" y="3752546"/>
            <a:ext cx="4929109" cy="183809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/>
              <a:t>l</a:t>
            </a:r>
            <a:r>
              <a:rPr lang="en-US" sz="2200" dirty="0" smtClean="0"/>
              <a:t> </a:t>
            </a:r>
            <a:r>
              <a:rPr lang="el-GR" sz="2200" dirty="0" smtClean="0"/>
              <a:t>: το μήκος του σωλήνα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/>
              <a:t>n</a:t>
            </a:r>
            <a:r>
              <a:rPr lang="en-US" sz="2200" dirty="0" smtClean="0"/>
              <a:t>: </a:t>
            </a:r>
            <a:r>
              <a:rPr lang="el-GR" sz="2200" dirty="0" smtClean="0"/>
              <a:t>η </a:t>
            </a:r>
            <a:r>
              <a:rPr lang="el-GR" sz="2200" dirty="0" err="1" smtClean="0"/>
              <a:t>γλοιότητα</a:t>
            </a:r>
            <a:r>
              <a:rPr lang="el-GR" sz="2200" dirty="0" smtClean="0"/>
              <a:t> του υγρού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</a:t>
            </a:r>
            <a:r>
              <a:rPr lang="el-GR" sz="2200" b="1" dirty="0" smtClean="0"/>
              <a:t>π</a:t>
            </a:r>
            <a:r>
              <a:rPr lang="el-GR" sz="2200" dirty="0" smtClean="0"/>
              <a:t> : 3,14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 smtClean="0"/>
              <a:t> </a:t>
            </a:r>
            <a:r>
              <a:rPr lang="en-US" sz="2200" b="1" dirty="0" smtClean="0"/>
              <a:t> r</a:t>
            </a:r>
            <a:r>
              <a:rPr lang="el-GR" sz="2200" b="1" dirty="0" smtClean="0"/>
              <a:t>:</a:t>
            </a:r>
            <a:r>
              <a:rPr lang="el-GR" sz="2200" dirty="0" smtClean="0"/>
              <a:t> η ακτίνα της εγκάρσιας διατομής του σωλήνα</a:t>
            </a:r>
            <a:endParaRPr lang="el-GR" sz="2200" dirty="0"/>
          </a:p>
        </p:txBody>
      </p:sp>
      <p:pic>
        <p:nvPicPr>
          <p:cNvPr id="16" name="15 - Εικόνα" descr="σωλήνα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540" y="2636966"/>
            <a:ext cx="3304421" cy="1737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35413" y="1248081"/>
                <a:ext cx="1140872" cy="886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𝐏</m:t>
                        </m:r>
                      </m:num>
                      <m:den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l-GR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΄</m:t>
                        </m:r>
                      </m:den>
                    </m:f>
                  </m:oMath>
                </a14:m>
                <a:endParaRPr lang="el-GR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13" y="1248081"/>
                <a:ext cx="1140872" cy="886205"/>
              </a:xfrm>
              <a:prstGeom prst="rect">
                <a:avLst/>
              </a:prstGeom>
              <a:blipFill rotWithShape="0">
                <a:blip r:embed="rId6"/>
                <a:stretch>
                  <a:fillRect l="-27807" t="-2069" b="-262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775999" y="1568918"/>
            <a:ext cx="1225685" cy="2572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 ΠΥ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4245" y="1145912"/>
            <a:ext cx="2981529" cy="81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799914" y="1309613"/>
            <a:ext cx="2719965" cy="530040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US" sz="2900" b="1" dirty="0" smtClean="0"/>
              <a:t>PVR=8ln/</a:t>
            </a:r>
            <a:r>
              <a:rPr lang="el-GR" sz="2900" b="1" dirty="0" smtClean="0"/>
              <a:t>π</a:t>
            </a:r>
            <a:r>
              <a:rPr lang="en-US" sz="2900" b="1" dirty="0" smtClean="0"/>
              <a:t>r</a:t>
            </a:r>
            <a:r>
              <a:rPr lang="en-US" sz="2900" b="1" baseline="30000" dirty="0" smtClean="0"/>
              <a:t>4</a:t>
            </a:r>
            <a:endParaRPr lang="el-GR" sz="2900" b="1" dirty="0"/>
          </a:p>
        </p:txBody>
      </p:sp>
      <p:cxnSp>
        <p:nvCxnSpPr>
          <p:cNvPr id="6" name="5 - Ευθύγραμμο βέλος σύνδεσης"/>
          <p:cNvCxnSpPr>
            <a:stCxn id="3" idx="2"/>
          </p:cNvCxnSpPr>
          <p:nvPr/>
        </p:nvCxnSpPr>
        <p:spPr>
          <a:xfrm rot="16200000" flipH="1">
            <a:off x="3709978" y="1339452"/>
            <a:ext cx="1019987" cy="226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stCxn id="4" idx="2"/>
          </p:cNvCxnSpPr>
          <p:nvPr/>
        </p:nvCxnSpPr>
        <p:spPr>
          <a:xfrm rot="5400000">
            <a:off x="6214947" y="1064639"/>
            <a:ext cx="1169937" cy="2719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547442" y="3097739"/>
            <a:ext cx="1742478" cy="530040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dirty="0" smtClean="0"/>
              <a:t> </a:t>
            </a:r>
            <a:r>
              <a:rPr lang="el-GR" sz="2900" b="1" dirty="0" smtClean="0">
                <a:solidFill>
                  <a:srgbClr val="FF0000"/>
                </a:solidFill>
              </a:rPr>
              <a:t>↑</a:t>
            </a:r>
            <a:r>
              <a:rPr lang="en-US" sz="2900" b="1" dirty="0" err="1" smtClean="0">
                <a:solidFill>
                  <a:srgbClr val="FF0000"/>
                </a:solidFill>
              </a:rPr>
              <a:t>mPAP</a:t>
            </a:r>
            <a:endParaRPr lang="el-GR" sz="29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399957" y="3714768"/>
            <a:ext cx="4193280" cy="1130204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b="1" dirty="0" smtClean="0"/>
              <a:t> </a:t>
            </a:r>
            <a:r>
              <a:rPr lang="el-GR" sz="2200" b="1" dirty="0" smtClean="0"/>
              <a:t>↑ </a:t>
            </a:r>
            <a:r>
              <a:rPr lang="en-US" sz="2200" b="1" dirty="0" smtClean="0"/>
              <a:t>PVR  </a:t>
            </a:r>
            <a:r>
              <a:rPr lang="el-GR" sz="2200" b="1" dirty="0" smtClean="0"/>
              <a:t>ως αποτέλεσμα ↓ </a:t>
            </a:r>
            <a:r>
              <a:rPr lang="en-US" sz="2200" b="1" dirty="0" smtClean="0"/>
              <a:t>r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smtClean="0"/>
              <a:t> ↑ CO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smtClean="0"/>
              <a:t> ↑ Pcwp</a:t>
            </a:r>
            <a:endParaRPr lang="el-G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 ΠΥ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19418" y="758714"/>
            <a:ext cx="10685288" cy="3992526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900" b="1" dirty="0" smtClean="0"/>
              <a:t>ΜΗΧΑΝΙΣΜΟΙ ΠΥ: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500" dirty="0" smtClean="0">
                <a:solidFill>
                  <a:srgbClr val="0070C0"/>
                </a:solidFill>
              </a:rPr>
              <a:t> Παθητική αύξηση </a:t>
            </a:r>
            <a:r>
              <a:rPr lang="en-US" sz="2500" dirty="0" err="1" smtClean="0">
                <a:solidFill>
                  <a:srgbClr val="0070C0"/>
                </a:solidFill>
              </a:rPr>
              <a:t>mPAP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l-GR" sz="2500" dirty="0" smtClean="0">
                <a:solidFill>
                  <a:srgbClr val="0070C0"/>
                </a:solidFill>
              </a:rPr>
              <a:t>λόγω ↑ </a:t>
            </a:r>
            <a:r>
              <a:rPr lang="en-US" sz="2500" dirty="0" smtClean="0">
                <a:solidFill>
                  <a:srgbClr val="0070C0"/>
                </a:solidFill>
              </a:rPr>
              <a:t>Pcwp</a:t>
            </a:r>
            <a:r>
              <a:rPr lang="el-GR" sz="2500" dirty="0" smtClean="0">
                <a:solidFill>
                  <a:srgbClr val="0070C0"/>
                </a:solidFill>
              </a:rPr>
              <a:t> (Καρδιακή Ανεπάρκεια)</a:t>
            </a:r>
            <a:endParaRPr lang="en-US" sz="25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l-GR" sz="2500" dirty="0" smtClean="0">
                <a:solidFill>
                  <a:srgbClr val="0070C0"/>
                </a:solidFill>
              </a:rPr>
              <a:t>Υπερκινητική κυκλοφορία ↑ </a:t>
            </a:r>
            <a:r>
              <a:rPr lang="en-US" sz="2500" dirty="0" smtClean="0">
                <a:solidFill>
                  <a:srgbClr val="0070C0"/>
                </a:solidFill>
              </a:rPr>
              <a:t>CO</a:t>
            </a:r>
            <a:r>
              <a:rPr lang="el-GR" sz="2500" dirty="0" smtClean="0">
                <a:solidFill>
                  <a:srgbClr val="0070C0"/>
                </a:solidFill>
              </a:rPr>
              <a:t> (Αναιμία- Συγγενείς καρδιοπάθειες)</a:t>
            </a:r>
            <a:endParaRPr lang="en-US" sz="25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l-GR" sz="2500" dirty="0" smtClean="0">
                <a:solidFill>
                  <a:srgbClr val="0070C0"/>
                </a:solidFill>
              </a:rPr>
              <a:t>Απόφραξη πνευμονικών αρτηριών (ΧΘΕΠΝ)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500" dirty="0" smtClean="0">
                <a:solidFill>
                  <a:srgbClr val="0070C0"/>
                </a:solidFill>
              </a:rPr>
              <a:t> Καταστροφή  μικρών πνευμονικών αγγείων (</a:t>
            </a:r>
            <a:r>
              <a:rPr lang="el-GR" sz="2500" dirty="0" err="1" smtClean="0">
                <a:solidFill>
                  <a:srgbClr val="0070C0"/>
                </a:solidFill>
              </a:rPr>
              <a:t>Πν</a:t>
            </a:r>
            <a:r>
              <a:rPr lang="el-GR" sz="2500" dirty="0" smtClean="0">
                <a:solidFill>
                  <a:srgbClr val="0070C0"/>
                </a:solidFill>
              </a:rPr>
              <a:t>. </a:t>
            </a:r>
            <a:r>
              <a:rPr lang="el-GR" sz="2500" dirty="0" err="1" smtClean="0">
                <a:solidFill>
                  <a:srgbClr val="0070C0"/>
                </a:solidFill>
              </a:rPr>
              <a:t>Ίνωση</a:t>
            </a:r>
            <a:r>
              <a:rPr lang="el-GR" sz="2500" dirty="0" smtClean="0">
                <a:solidFill>
                  <a:srgbClr val="0070C0"/>
                </a:solidFill>
              </a:rPr>
              <a:t> – Εμφύσημα)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500" dirty="0" smtClean="0">
                <a:solidFill>
                  <a:srgbClr val="0070C0"/>
                </a:solidFill>
              </a:rPr>
              <a:t> </a:t>
            </a:r>
            <a:r>
              <a:rPr lang="el-GR" sz="2500" dirty="0" err="1" smtClean="0">
                <a:solidFill>
                  <a:srgbClr val="0070C0"/>
                </a:solidFill>
              </a:rPr>
              <a:t>Αγγειοσύσπαση</a:t>
            </a:r>
            <a:r>
              <a:rPr lang="el-GR" sz="2500" dirty="0" smtClean="0">
                <a:solidFill>
                  <a:srgbClr val="0070C0"/>
                </a:solidFill>
              </a:rPr>
              <a:t> λόγω κυψελιδικής </a:t>
            </a:r>
            <a:r>
              <a:rPr lang="el-GR" sz="2500" dirty="0" err="1" smtClean="0">
                <a:solidFill>
                  <a:srgbClr val="0070C0"/>
                </a:solidFill>
              </a:rPr>
              <a:t>υποξίας</a:t>
            </a:r>
            <a:r>
              <a:rPr lang="el-GR" sz="2500" dirty="0" smtClean="0">
                <a:solidFill>
                  <a:srgbClr val="0070C0"/>
                </a:solidFill>
              </a:rPr>
              <a:t> (ΧΑΠ)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500" dirty="0" smtClean="0">
                <a:solidFill>
                  <a:srgbClr val="0070C0"/>
                </a:solidFill>
              </a:rPr>
              <a:t> Ιδιοπαθής στένωση πνευμονικού αγγειακού δικτύου</a:t>
            </a:r>
            <a:endParaRPr lang="el-GR" sz="2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811548" y="120952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 ΠΥ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884298" y="1201353"/>
            <a:ext cx="2323303" cy="39154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000" dirty="0" smtClean="0"/>
              <a:t>↑ </a:t>
            </a:r>
            <a:r>
              <a:rPr lang="el-GR" sz="2000" dirty="0" err="1" smtClean="0"/>
              <a:t>Μεταφορτίου</a:t>
            </a:r>
            <a:r>
              <a:rPr lang="el-GR" sz="2000" dirty="0" smtClean="0"/>
              <a:t> ΔΚ</a:t>
            </a:r>
            <a:endParaRPr lang="el-GR" sz="2000" dirty="0"/>
          </a:p>
        </p:txBody>
      </p:sp>
      <p:sp>
        <p:nvSpPr>
          <p:cNvPr id="10" name="9 - TextBox"/>
          <p:cNvSpPr txBox="1"/>
          <p:nvPr/>
        </p:nvSpPr>
        <p:spPr>
          <a:xfrm>
            <a:off x="1802736" y="2280637"/>
            <a:ext cx="5356062" cy="39154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000" dirty="0" smtClean="0"/>
              <a:t>Υπερτροφία ΔΚ και διαστολική δυσλειτουργία</a:t>
            </a:r>
            <a:endParaRPr lang="el-GR" sz="2000" dirty="0"/>
          </a:p>
        </p:txBody>
      </p:sp>
      <p:sp>
        <p:nvSpPr>
          <p:cNvPr id="11" name="10 - TextBox"/>
          <p:cNvSpPr txBox="1"/>
          <p:nvPr/>
        </p:nvSpPr>
        <p:spPr>
          <a:xfrm>
            <a:off x="2033082" y="3306488"/>
            <a:ext cx="4025736" cy="39154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000" dirty="0" smtClean="0"/>
              <a:t>Διάταση ΔΚ και ↓συσταλτικότητας</a:t>
            </a:r>
            <a:endParaRPr lang="el-GR" sz="2000" dirty="0"/>
          </a:p>
        </p:txBody>
      </p:sp>
      <p:sp>
        <p:nvSpPr>
          <p:cNvPr id="12" name="11 - TextBox"/>
          <p:cNvSpPr txBox="1"/>
          <p:nvPr/>
        </p:nvSpPr>
        <p:spPr>
          <a:xfrm>
            <a:off x="8142052" y="2280637"/>
            <a:ext cx="2916024" cy="39154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000" dirty="0" err="1" smtClean="0"/>
              <a:t>↑διατοιχωματικής</a:t>
            </a:r>
            <a:r>
              <a:rPr lang="el-GR" sz="2000" dirty="0" smtClean="0"/>
              <a:t> πίεσης</a:t>
            </a:r>
            <a:endParaRPr lang="el-GR" sz="2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8762632" y="3409087"/>
            <a:ext cx="1430815" cy="39154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000" dirty="0" smtClean="0"/>
              <a:t>ισχαιμία</a:t>
            </a:r>
            <a:endParaRPr lang="el-GR" sz="2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2721317" y="4919227"/>
            <a:ext cx="2649264" cy="39154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000" dirty="0" smtClean="0"/>
              <a:t>↓ Καρδιακής Παροχής</a:t>
            </a: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2541" y="650399"/>
            <a:ext cx="295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Επακόλουθα ΠΥ</a:t>
            </a:r>
            <a:endParaRPr lang="el-GR" sz="2800" b="1" dirty="0"/>
          </a:p>
        </p:txBody>
      </p:sp>
      <p:sp>
        <p:nvSpPr>
          <p:cNvPr id="7" name="Down Arrow 6"/>
          <p:cNvSpPr/>
          <p:nvPr/>
        </p:nvSpPr>
        <p:spPr>
          <a:xfrm>
            <a:off x="3962967" y="1729729"/>
            <a:ext cx="165964" cy="414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6847512" y="2464289"/>
            <a:ext cx="1012436" cy="1309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Down Arrow 22"/>
          <p:cNvSpPr/>
          <p:nvPr/>
        </p:nvSpPr>
        <p:spPr>
          <a:xfrm>
            <a:off x="9152592" y="2805704"/>
            <a:ext cx="204281" cy="4698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 rot="10800000">
            <a:off x="6916365" y="3502258"/>
            <a:ext cx="1118681" cy="1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Down Arrow 30"/>
          <p:cNvSpPr/>
          <p:nvPr/>
        </p:nvSpPr>
        <p:spPr>
          <a:xfrm>
            <a:off x="3962967" y="2778111"/>
            <a:ext cx="165964" cy="414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Down Arrow 33"/>
          <p:cNvSpPr/>
          <p:nvPr/>
        </p:nvSpPr>
        <p:spPr>
          <a:xfrm>
            <a:off x="3962967" y="4255656"/>
            <a:ext cx="165964" cy="414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ΚΛΙΝΙΚΗ ΕΙΚΟΝΑ Π.Υ.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53327" y="1255155"/>
            <a:ext cx="2904130" cy="39154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000" b="1" dirty="0" smtClean="0"/>
              <a:t>Δύσπνοια προσπάθειας </a:t>
            </a:r>
            <a:endParaRPr lang="el-GR" sz="20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6119922" y="1133319"/>
            <a:ext cx="4561609" cy="1330259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70C0"/>
                </a:solidFill>
              </a:rPr>
              <a:t>Ενεργοποίηση υποδοχέων τάσης πνευμονικής αρτηρίας &amp; Δε Κοιλίας</a:t>
            </a:r>
            <a:r>
              <a:rPr lang="en-US" sz="1800" b="1" dirty="0" smtClean="0">
                <a:solidFill>
                  <a:srgbClr val="0070C0"/>
                </a:solidFill>
              </a:rPr>
              <a:t> &amp; ↓ CO</a:t>
            </a:r>
            <a:r>
              <a:rPr lang="el-GR" sz="1800" b="1" baseline="30000" dirty="0" smtClean="0">
                <a:solidFill>
                  <a:srgbClr val="0070C0"/>
                </a:solidFill>
              </a:rPr>
              <a:t>1</a:t>
            </a:r>
            <a:endParaRPr lang="el-GR" sz="1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70C0"/>
                </a:solidFill>
              </a:rPr>
              <a:t>Υποκείμενο πνευμονικό νόσημα</a:t>
            </a:r>
            <a:endParaRPr lang="el-GR" sz="1800" b="1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53327" y="3009592"/>
            <a:ext cx="3510238" cy="360763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r>
              <a:rPr lang="el-GR" sz="1800" b="1" dirty="0" smtClean="0"/>
              <a:t>Θωρακικό άλγος (</a:t>
            </a:r>
            <a:r>
              <a:rPr lang="el-GR" sz="1800" b="1" dirty="0" err="1" smtClean="0"/>
              <a:t>οπισθοστερνικό</a:t>
            </a:r>
            <a:r>
              <a:rPr lang="el-GR" sz="1800" b="1" dirty="0" smtClean="0"/>
              <a:t>)</a:t>
            </a:r>
            <a:endParaRPr lang="el-GR" sz="18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6190755" y="2808113"/>
            <a:ext cx="4292445" cy="91476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800" b="1" dirty="0" smtClean="0">
                <a:solidFill>
                  <a:srgbClr val="0070C0"/>
                </a:solidFill>
              </a:rPr>
              <a:t>Ισχαιμία Δε κοιλίας λόγω υπερτροφίας και αυξημένου έργου</a:t>
            </a:r>
            <a:endParaRPr lang="el-GR" sz="1800" b="1" dirty="0">
              <a:solidFill>
                <a:srgbClr val="0070C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96663" y="4029579"/>
            <a:ext cx="3499122" cy="36076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1800" b="1" dirty="0" err="1" smtClean="0"/>
              <a:t>Συγκοπικά</a:t>
            </a:r>
            <a:r>
              <a:rPr lang="el-GR" sz="1800" b="1" dirty="0" smtClean="0"/>
              <a:t> επεισόδια</a:t>
            </a:r>
            <a:endParaRPr lang="el-GR" sz="18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6020756" y="3928839"/>
            <a:ext cx="4306613" cy="36076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1800" b="1" dirty="0" smtClean="0">
                <a:solidFill>
                  <a:srgbClr val="0070C0"/>
                </a:solidFill>
              </a:rPr>
              <a:t>↓ </a:t>
            </a:r>
            <a:r>
              <a:rPr lang="en-US" sz="1800" b="1" dirty="0" smtClean="0">
                <a:solidFill>
                  <a:srgbClr val="0070C0"/>
                </a:solidFill>
              </a:rPr>
              <a:t>CO</a:t>
            </a:r>
            <a:r>
              <a:rPr lang="el-GR" sz="1800" b="1" baseline="30000" dirty="0" smtClean="0">
                <a:solidFill>
                  <a:srgbClr val="0070C0"/>
                </a:solidFill>
              </a:rPr>
              <a:t>1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l-GR" sz="1800" b="1" dirty="0" smtClean="0">
                <a:solidFill>
                  <a:srgbClr val="0070C0"/>
                </a:solidFill>
              </a:rPr>
              <a:t>λόγω ανεπάρκειας Δε Κοιλίας</a:t>
            </a:r>
            <a:endParaRPr lang="el-GR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062" y="5282119"/>
            <a:ext cx="3035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1. </a:t>
            </a:r>
            <a:r>
              <a:rPr lang="en-US" i="1" dirty="0" smtClean="0"/>
              <a:t>CO: </a:t>
            </a:r>
            <a:r>
              <a:rPr lang="el-GR" i="1" dirty="0" smtClean="0"/>
              <a:t>Καρδιακή Παροχή</a:t>
            </a:r>
            <a:endParaRPr lang="el-GR" i="1" dirty="0"/>
          </a:p>
        </p:txBody>
      </p:sp>
      <p:sp>
        <p:nvSpPr>
          <p:cNvPr id="8" name="Right Arrow 7"/>
          <p:cNvSpPr/>
          <p:nvPr/>
        </p:nvSpPr>
        <p:spPr>
          <a:xfrm>
            <a:off x="4498364" y="1325826"/>
            <a:ext cx="1157591" cy="25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498363" y="3959762"/>
            <a:ext cx="1157591" cy="25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4498364" y="3052791"/>
            <a:ext cx="1157591" cy="25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ΚΛΙΝΙΚΗ ΕΙΚΟΝΑ Π.Υ.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59260"/>
              </p:ext>
            </p:extLst>
          </p:nvPr>
        </p:nvGraphicFramePr>
        <p:xfrm>
          <a:off x="1245127" y="1485444"/>
          <a:ext cx="9050404" cy="355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202"/>
                <a:gridCol w="4525202"/>
              </a:tblGrid>
              <a:tr h="38406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Φυσικό</a:t>
                      </a:r>
                      <a:r>
                        <a:rPr lang="el-GR" sz="2000" baseline="0" dirty="0" smtClean="0"/>
                        <a:t> Σημείο</a:t>
                      </a:r>
                      <a:endParaRPr lang="el-GR" sz="20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err="1" smtClean="0"/>
                        <a:t>Παθοφυσιολογική</a:t>
                      </a:r>
                      <a:r>
                        <a:rPr lang="el-GR" sz="2000" baseline="0" dirty="0" smtClean="0"/>
                        <a:t> εξήγηση</a:t>
                      </a:r>
                      <a:endParaRPr lang="el-GR" sz="2000" dirty="0"/>
                    </a:p>
                  </a:txBody>
                  <a:tcPr marL="86416" marR="86416" marT="38407" marB="38407"/>
                </a:tc>
              </a:tr>
              <a:tr h="311523"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↑ ένταση</a:t>
                      </a:r>
                      <a:r>
                        <a:rPr lang="el-GR" sz="1500" baseline="0" dirty="0" smtClean="0"/>
                        <a:t> </a:t>
                      </a:r>
                      <a:r>
                        <a:rPr lang="el-GR" sz="1500" baseline="0" dirty="0" err="1" smtClean="0"/>
                        <a:t>πνευμ</a:t>
                      </a:r>
                      <a:r>
                        <a:rPr lang="el-GR" sz="1500" baseline="0" smtClean="0"/>
                        <a:t>. στοιχείου </a:t>
                      </a:r>
                      <a:r>
                        <a:rPr lang="en-US" sz="1500" baseline="0" dirty="0" smtClean="0"/>
                        <a:t>S2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↑ σύγκλειση πνευμονικής βαλβίδας 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  <a:tr h="311523">
                <a:tc>
                  <a:txBody>
                    <a:bodyPr/>
                    <a:lstStyle/>
                    <a:p>
                      <a:r>
                        <a:rPr lang="el-GR" sz="1500" dirty="0" err="1" smtClean="0"/>
                        <a:t>Ολοσυστολικό</a:t>
                      </a:r>
                      <a:r>
                        <a:rPr lang="el-GR" sz="1500" dirty="0" smtClean="0"/>
                        <a:t> φύσημα που ↑ στην εισπνοή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Ανεπάρκεια</a:t>
                      </a:r>
                      <a:r>
                        <a:rPr lang="el-GR" sz="1500" baseline="0" dirty="0" smtClean="0"/>
                        <a:t> </a:t>
                      </a:r>
                      <a:r>
                        <a:rPr lang="el-GR" sz="1500" baseline="0" dirty="0" err="1" smtClean="0"/>
                        <a:t>τριγλώχινας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  <a:tr h="311523"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Μετατόπιση καρδιακής</a:t>
                      </a:r>
                      <a:r>
                        <a:rPr lang="el-GR" sz="1500" baseline="0" dirty="0" smtClean="0"/>
                        <a:t> ώσης (αρ) </a:t>
                      </a:r>
                      <a:r>
                        <a:rPr lang="el-GR" sz="1500" baseline="0" dirty="0" err="1" smtClean="0"/>
                        <a:t>παραστερνικά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Υπερτροφία και διάταση (δε)</a:t>
                      </a:r>
                      <a:r>
                        <a:rPr lang="el-GR" sz="1500" baseline="0" dirty="0" smtClean="0"/>
                        <a:t> κοιλίας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  <a:tr h="3115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S3 S4</a:t>
                      </a:r>
                      <a:r>
                        <a:rPr lang="en-US" sz="1500" baseline="0" dirty="0" smtClean="0"/>
                        <a:t> 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Ανεπάρκεια (δε) κοιλίας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  <a:tr h="537697"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Ηπατομεγαλία – Περιφερικά</a:t>
                      </a:r>
                      <a:r>
                        <a:rPr lang="el-GR" sz="1500" baseline="0" dirty="0" smtClean="0"/>
                        <a:t> Οιδήματα - </a:t>
                      </a:r>
                      <a:r>
                        <a:rPr lang="el-GR" sz="1500" baseline="0" dirty="0" err="1" smtClean="0"/>
                        <a:t>Ασκίτης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Δυσλειτουργία</a:t>
                      </a:r>
                      <a:r>
                        <a:rPr lang="el-GR" sz="1500" baseline="0" dirty="0" smtClean="0"/>
                        <a:t> (δε) κοιλίας και ↑ πίεσης στο φλεβικό σκέλος της </a:t>
                      </a:r>
                      <a:r>
                        <a:rPr lang="el-GR" sz="1500" baseline="0" dirty="0" err="1" smtClean="0"/>
                        <a:t>συστηματικης</a:t>
                      </a:r>
                      <a:r>
                        <a:rPr lang="el-GR" sz="1500" baseline="0" dirty="0" smtClean="0"/>
                        <a:t> </a:t>
                      </a:r>
                      <a:r>
                        <a:rPr lang="el-GR" sz="1500" baseline="0" dirty="0" err="1" smtClean="0"/>
                        <a:t>κυκλφορίας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  <a:tr h="311523">
                <a:tc>
                  <a:txBody>
                    <a:bodyPr/>
                    <a:lstStyle/>
                    <a:p>
                      <a:r>
                        <a:rPr lang="el-GR" sz="1500" dirty="0" err="1" smtClean="0"/>
                        <a:t>Ηπατοσφαγιτιδικό</a:t>
                      </a:r>
                      <a:r>
                        <a:rPr lang="el-GR" sz="1500" baseline="0" dirty="0" smtClean="0"/>
                        <a:t> σημείο 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 </a:t>
                      </a:r>
                      <a:r>
                        <a:rPr lang="en-US" sz="1500" dirty="0" smtClean="0"/>
                        <a:t>- //</a:t>
                      </a:r>
                      <a:r>
                        <a:rPr lang="en-US" sz="1500" baseline="0" dirty="0" smtClean="0"/>
                        <a:t> -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  <a:tr h="537697"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↓ ΑΠ, ψυχρά άκρα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Μείωση καρδιακής παροχής, περιφερική </a:t>
                      </a:r>
                      <a:r>
                        <a:rPr lang="el-GR" sz="1500" dirty="0" err="1" smtClean="0"/>
                        <a:t>αγγειοσύσπαση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  <a:tr h="537697"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Σημεία</a:t>
                      </a:r>
                      <a:r>
                        <a:rPr lang="el-GR" sz="1500" baseline="0" dirty="0" smtClean="0"/>
                        <a:t> που οφείλονται στο υποκείμενο νόσημα (</a:t>
                      </a:r>
                      <a:r>
                        <a:rPr lang="el-GR" sz="1500" baseline="0" dirty="0" err="1" smtClean="0"/>
                        <a:t>π.χ</a:t>
                      </a:r>
                      <a:r>
                        <a:rPr lang="el-GR" sz="1500" baseline="0" dirty="0" smtClean="0"/>
                        <a:t> </a:t>
                      </a:r>
                      <a:r>
                        <a:rPr lang="el-GR" sz="1500" baseline="0" dirty="0" err="1" smtClean="0"/>
                        <a:t>πληκτροδακτυλια</a:t>
                      </a:r>
                      <a:r>
                        <a:rPr lang="el-GR" sz="1500" baseline="0" dirty="0" smtClean="0"/>
                        <a:t> )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Ανάλογα με το νόσημα</a:t>
                      </a:r>
                      <a:r>
                        <a:rPr lang="el-GR" sz="1500" baseline="0" dirty="0" smtClean="0"/>
                        <a:t> (</a:t>
                      </a:r>
                      <a:r>
                        <a:rPr lang="el-GR" sz="1500" baseline="0" dirty="0" err="1" smtClean="0"/>
                        <a:t>π.χ</a:t>
                      </a:r>
                      <a:r>
                        <a:rPr lang="el-GR" sz="1500" baseline="0" dirty="0" smtClean="0"/>
                        <a:t> </a:t>
                      </a:r>
                      <a:r>
                        <a:rPr lang="el-GR" sz="1500" baseline="0" dirty="0" err="1" smtClean="0"/>
                        <a:t>πληκτροδακτυλία</a:t>
                      </a:r>
                      <a:r>
                        <a:rPr lang="el-GR" sz="1500" baseline="0" dirty="0" smtClean="0"/>
                        <a:t> → συγγ. </a:t>
                      </a:r>
                      <a:r>
                        <a:rPr lang="el-GR" sz="1500" baseline="0" dirty="0" err="1" smtClean="0"/>
                        <a:t>καρδιοπαθ</a:t>
                      </a:r>
                      <a:r>
                        <a:rPr lang="el-GR" sz="1500" baseline="0" dirty="0" smtClean="0"/>
                        <a:t>, ΙΠΙ)</a:t>
                      </a:r>
                      <a:endParaRPr lang="el-GR" sz="1500" dirty="0"/>
                    </a:p>
                  </a:txBody>
                  <a:tcPr marL="86416" marR="86416" marT="38407" marB="38407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38116" y="803198"/>
            <a:ext cx="2837746" cy="468485"/>
          </a:xfrm>
          <a:prstGeom prst="rect">
            <a:avLst/>
          </a:prstGeom>
        </p:spPr>
        <p:txBody>
          <a:bodyPr wrap="none" lIns="82954" tIns="41477" rIns="82954" bIns="41477">
            <a:spAutoFit/>
          </a:bodyPr>
          <a:lstStyle/>
          <a:p>
            <a:pPr algn="ctr"/>
            <a:r>
              <a:rPr lang="el-G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ΦΥΣΙΚΑ ΣΗΜΕΙΑ Π.Υ</a:t>
            </a:r>
          </a:p>
        </p:txBody>
      </p:sp>
    </p:spTree>
    <p:extLst>
      <p:ext uri="{BB962C8B-B14F-4D97-AF65-F5344CB8AC3E}">
        <p14:creationId xmlns:p14="http://schemas.microsoft.com/office/powerpoint/2010/main" val="6637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37052" y="0"/>
            <a:ext cx="7156339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ΑΝΑΤΟΜΙΑ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083934" y="646860"/>
            <a:ext cx="2114147" cy="59159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Αιμάτωση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302433"/>
            <a:ext cx="3987280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500" b="1" u="sng" dirty="0"/>
              <a:t>Πνευμονική Κυκλοφορία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7315065" y="1296226"/>
            <a:ext cx="3442182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500" b="1" u="sng" dirty="0"/>
              <a:t>Βρογχική Κυκλοφορία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10869" y="2100374"/>
            <a:ext cx="4205022" cy="76087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b="1" dirty="0"/>
              <a:t>  Μεταφορά αίματος στους πνεύμονες και ανταλλαγή αερίων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008273" y="1861986"/>
            <a:ext cx="5195951" cy="183809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/>
              <a:t> </a:t>
            </a:r>
            <a:r>
              <a:rPr lang="el-GR" sz="2200" b="1" dirty="0"/>
              <a:t>1-2 % της καρδιακής παροχής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/>
              <a:t>Βρογχικές αρτηρίες → κλάδοι θωρακικής αορτής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/>
              <a:t> Αιμάτωση βρόγχων, λεμφαδένων, νεύρων και σπλαχνικού υπεζωκότα</a:t>
            </a:r>
          </a:p>
        </p:txBody>
      </p:sp>
      <p:pic>
        <p:nvPicPr>
          <p:cNvPr id="14" name="13 - Εικόνα" descr="εικόνα για βρογχική κυκλοφορί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91" y="3540644"/>
            <a:ext cx="3601259" cy="2220395"/>
          </a:xfrm>
          <a:prstGeom prst="rect">
            <a:avLst/>
          </a:prstGeom>
        </p:spPr>
      </p:pic>
      <p:pic>
        <p:nvPicPr>
          <p:cNvPr id="15" name="14 - Εικόνα" descr="εικόνα πνευμονικη κυκοφορί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58" y="3120564"/>
            <a:ext cx="4536504" cy="2400449"/>
          </a:xfrm>
          <a:prstGeom prst="rect">
            <a:avLst/>
          </a:prstGeom>
        </p:spPr>
      </p:pic>
      <p:cxnSp>
        <p:nvCxnSpPr>
          <p:cNvPr id="22" name="21 - Shape"/>
          <p:cNvCxnSpPr>
            <a:stCxn id="3" idx="1"/>
            <a:endCxn id="6" idx="0"/>
          </p:cNvCxnSpPr>
          <p:nvPr/>
        </p:nvCxnSpPr>
        <p:spPr>
          <a:xfrm rot="10800000" flipV="1">
            <a:off x="1993640" y="942657"/>
            <a:ext cx="2090294" cy="359775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Shape"/>
          <p:cNvCxnSpPr>
            <a:endCxn id="11" idx="0"/>
          </p:cNvCxnSpPr>
          <p:nvPr/>
        </p:nvCxnSpPr>
        <p:spPr>
          <a:xfrm>
            <a:off x="6600362" y="966795"/>
            <a:ext cx="2435794" cy="329431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4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ΔΙΑΓΝΩΣΗ Π.Υ.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2015_ESC_ERS_PH_Slide-set_for_web_unprotected_Final00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78" y="673154"/>
            <a:ext cx="7387138" cy="490204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Oval 2"/>
          <p:cNvSpPr/>
          <p:nvPr/>
        </p:nvSpPr>
        <p:spPr>
          <a:xfrm>
            <a:off x="3939702" y="1459149"/>
            <a:ext cx="4260715" cy="779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8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ΔΙΑΓΝΩΣΗ Π.Υ.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2015_ESC_ERS_PH_Slide-set_for_web_unprotected_Final0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60" y="677283"/>
            <a:ext cx="8954484" cy="508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46433" y="2320935"/>
            <a:ext cx="3224323" cy="735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103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ΘΕΡΑΠΕΙΑ Π.Α.Υ.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50" y="560481"/>
            <a:ext cx="9491546" cy="50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13272" y="3964585"/>
            <a:ext cx="1969903" cy="966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4845776" y="4794670"/>
            <a:ext cx="2086054" cy="966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8330121" y="3667241"/>
            <a:ext cx="2086054" cy="966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2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ΘΕΡΑΠΕΙΑ Π.Υ.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42" y="560480"/>
            <a:ext cx="8313544" cy="49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8258810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ΣΥΝΔΡΟΜΟ ΑΠΟΦΡΑΚΙΚΩΝ ΑΠΝΟΙΩΝ ΥΠΝΟΥ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075" y="1303732"/>
            <a:ext cx="9962168" cy="35308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Απόφραξη του ανώτερου αεραγωγού κατά την διάρκεια του ύπνου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 ↓ </a:t>
            </a:r>
            <a:r>
              <a:rPr lang="en-US" sz="2800" dirty="0" smtClean="0"/>
              <a:t>SpO2 </a:t>
            </a:r>
            <a:r>
              <a:rPr lang="el-GR" sz="2800" dirty="0" smtClean="0"/>
              <a:t>στο αρτηριακό αίμα.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 err="1" smtClean="0"/>
              <a:t>Μικροαφυπνίσεις</a:t>
            </a:r>
            <a:r>
              <a:rPr lang="el-GR" sz="2800" dirty="0" smtClean="0"/>
              <a:t> που διαπιστώνονται στο ΗΕΓ 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878321" y="642215"/>
            <a:ext cx="2623635" cy="51465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ΟΡΙΣΜΟΣ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ΣΑΑΥ</a:t>
            </a:r>
          </a:p>
        </p:txBody>
      </p:sp>
    </p:spTree>
    <p:extLst>
      <p:ext uri="{BB962C8B-B14F-4D97-AF65-F5344CB8AC3E}">
        <p14:creationId xmlns:p14="http://schemas.microsoft.com/office/powerpoint/2010/main" val="8144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005" y="120573"/>
            <a:ext cx="7157325" cy="468550"/>
          </a:xfrm>
          <a:prstGeom prst="rect">
            <a:avLst/>
          </a:prstGeom>
          <a:noFill/>
        </p:spPr>
        <p:txBody>
          <a:bodyPr wrap="square" lIns="82965" tIns="41483" rIns="82965" bIns="41483" rtlCol="0">
            <a:spAutoFit/>
          </a:bodyPr>
          <a:lstStyle/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993" y="817680"/>
            <a:ext cx="6728333" cy="853324"/>
          </a:xfrm>
          <a:prstGeom prst="rect">
            <a:avLst/>
          </a:prstGeom>
          <a:noFill/>
        </p:spPr>
        <p:txBody>
          <a:bodyPr wrap="square" lIns="82965" tIns="41483" rIns="82965" bIns="41483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500" b="1" dirty="0">
                <a:solidFill>
                  <a:srgbClr val="FF0000"/>
                </a:solidFill>
              </a:rPr>
              <a:t>ΑΠΝΟΙΑ:</a:t>
            </a:r>
            <a:r>
              <a:rPr lang="el-GR" sz="2500" dirty="0"/>
              <a:t> Διακοπή της ροής αέρα για ≥ 10΄΄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993" y="1923164"/>
            <a:ext cx="7820572" cy="1238097"/>
          </a:xfrm>
          <a:prstGeom prst="rect">
            <a:avLst/>
          </a:prstGeom>
          <a:noFill/>
        </p:spPr>
        <p:txBody>
          <a:bodyPr wrap="square" lIns="82965" tIns="41483" rIns="82965" bIns="41483" rtlCol="0">
            <a:spAutoFit/>
          </a:bodyPr>
          <a:lstStyle/>
          <a:p>
            <a:r>
              <a:rPr lang="el-GR" sz="2500" b="1" dirty="0">
                <a:solidFill>
                  <a:srgbClr val="FF0000"/>
                </a:solidFill>
              </a:rPr>
              <a:t>ΥΠΟΠΝΟΙΑ: </a:t>
            </a:r>
            <a:r>
              <a:rPr lang="el-GR" sz="2500" dirty="0"/>
              <a:t>Μείωση της ροής αέρα διάρκειας ≥ 10΄΄ που συνοδεύεται από ↓</a:t>
            </a:r>
            <a:r>
              <a:rPr lang="en-US" sz="2500" dirty="0"/>
              <a:t>SpO2 </a:t>
            </a:r>
            <a:r>
              <a:rPr lang="el-GR" sz="2500" dirty="0"/>
              <a:t>ή/και συνοδεύεται από αφύπνιση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994" y="3413421"/>
            <a:ext cx="6388777" cy="853324"/>
          </a:xfrm>
          <a:prstGeom prst="rect">
            <a:avLst/>
          </a:prstGeom>
          <a:noFill/>
        </p:spPr>
        <p:txBody>
          <a:bodyPr wrap="square" lIns="82965" tIns="41483" rIns="82965" bIns="41483" rtlCol="0">
            <a:spAutoFit/>
          </a:bodyPr>
          <a:lstStyle/>
          <a:p>
            <a:r>
              <a:rPr lang="el-GR" sz="2500" b="1" dirty="0">
                <a:solidFill>
                  <a:srgbClr val="FF0000"/>
                </a:solidFill>
              </a:rPr>
              <a:t>ΣΑΑΥ</a:t>
            </a:r>
            <a:r>
              <a:rPr lang="el-GR" sz="2500" dirty="0"/>
              <a:t> = Εμφάνιση κατά την διάρκεια του ύπνου ≥ 5 Α+Υ/ώρα</a:t>
            </a:r>
          </a:p>
        </p:txBody>
      </p:sp>
      <p:sp>
        <p:nvSpPr>
          <p:cNvPr id="7" name="1 - TextBox"/>
          <p:cNvSpPr txBox="1"/>
          <p:nvPr/>
        </p:nvSpPr>
        <p:spPr>
          <a:xfrm>
            <a:off x="1811005" y="104493"/>
            <a:ext cx="7157325" cy="468550"/>
          </a:xfrm>
          <a:prstGeom prst="rect">
            <a:avLst/>
          </a:prstGeom>
          <a:noFill/>
        </p:spPr>
        <p:txBody>
          <a:bodyPr wrap="square" lIns="82965" tIns="41483" rIns="82965" bIns="41483" rtlCol="0">
            <a:spAutoFit/>
          </a:bodyPr>
          <a:lstStyle/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ΟΡΙΣΜΟΙ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59" y="1205951"/>
            <a:ext cx="3481099" cy="24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TextBox"/>
          <p:cNvSpPr txBox="1"/>
          <p:nvPr/>
        </p:nvSpPr>
        <p:spPr>
          <a:xfrm>
            <a:off x="1811548" y="104874"/>
            <a:ext cx="7156339" cy="46848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ΠΑΘΟΓΕΝΕΙΑ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47" y="544403"/>
            <a:ext cx="5649534" cy="424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849" y="1635391"/>
            <a:ext cx="4869006" cy="165342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marL="259232" indent="-25923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dirty="0" smtClean="0"/>
              <a:t>Δεν περιλαμβάνει οστικές δομές  </a:t>
            </a:r>
          </a:p>
          <a:p>
            <a:pPr marL="259232" indent="-25923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dirty="0" smtClean="0"/>
              <a:t>Ο αυλός του παραμένει ανοικτός με την δράση του </a:t>
            </a:r>
            <a:r>
              <a:rPr lang="el-GR" sz="2200" dirty="0" err="1" smtClean="0"/>
              <a:t>γενειογλωσσικού</a:t>
            </a:r>
            <a:r>
              <a:rPr lang="el-GR" sz="2200" dirty="0" smtClean="0"/>
              <a:t> μυός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485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04874"/>
            <a:ext cx="7156339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ΠΑΘΟΓΕΝΕΙΑ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13" y="1159201"/>
            <a:ext cx="5148875" cy="3402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4589" y="2692612"/>
            <a:ext cx="557520" cy="36076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r>
              <a:rPr lang="en-US" sz="1800" baseline="-25000" dirty="0" smtClean="0">
                <a:solidFill>
                  <a:srgbClr val="FF0000"/>
                </a:solidFill>
              </a:rPr>
              <a:t>A</a:t>
            </a:r>
            <a:endParaRPr lang="el-GR" baseline="-2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2688" y="1957514"/>
            <a:ext cx="901324" cy="38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</a:t>
            </a:r>
            <a:r>
              <a:rPr lang="en-US" sz="1800" baseline="-25000" dirty="0" smtClean="0">
                <a:solidFill>
                  <a:srgbClr val="FF0000"/>
                </a:solidFill>
              </a:rPr>
              <a:t>B</a:t>
            </a:r>
            <a:endParaRPr lang="el-GR" sz="1800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27" y="1089624"/>
            <a:ext cx="5068782" cy="229975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marL="311079" indent="-311079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Εισπνοή : </a:t>
            </a:r>
            <a:r>
              <a:rPr lang="en-US" sz="2400" dirty="0" smtClean="0"/>
              <a:t>PA </a:t>
            </a:r>
            <a:r>
              <a:rPr lang="el-GR" sz="2400" dirty="0" err="1" smtClean="0"/>
              <a:t>υποατμοσφαιρική</a:t>
            </a:r>
            <a:endParaRPr lang="el-GR" sz="2400" dirty="0" smtClean="0"/>
          </a:p>
          <a:p>
            <a:pPr marL="311079" indent="-311079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&lt; P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</a:t>
            </a:r>
            <a:r>
              <a:rPr lang="el-GR" sz="2400" dirty="0" smtClean="0"/>
              <a:t>→  σύγκλειση αεραγωγού→ Διακοπή ροής αέρα→ Άπνοια</a:t>
            </a:r>
            <a:endParaRPr lang="el-GR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1782" y="999235"/>
            <a:ext cx="360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Αντίσταση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Starling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- Εικόνα" descr="ΕΙΚΟΝΑ ΑΠΝΟΙ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976" y="872446"/>
            <a:ext cx="7700424" cy="41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04874"/>
            <a:ext cx="7156339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ΠΑΘΟΓΕΝΕΙΑ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558314" y="931840"/>
            <a:ext cx="2989129" cy="528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</a:rPr>
              <a:t>ΠΑΧΥΣΑΡΚΙΑ</a:t>
            </a:r>
            <a:endParaRPr lang="el-GR" sz="2500" b="1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345815" y="3387365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↑ ΕΞΩΑΥΛΙΚΗΣ ΠΙΕΣΗΣ ΣΤΟΝ ΦΑΡΥΓΓΑ→ΣΥΓΚΛΕΙΣΗ ΑΝ. ΑΕΡ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319845" y="1991705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ΕΝΑΠΟΘΕΣΗ ΛΙΠΟΥΣ ΣΤΑ ΤΟΙΧΩΜΑΤΑ ΑΝ. ΑΕΡΑΓΩΓΟΥ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33967" y="4696977"/>
            <a:ext cx="3043432" cy="64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</a:rPr>
              <a:t>ΑΠΝΟΙΑ</a:t>
            </a:r>
            <a:endParaRPr lang="el-GR" sz="2500" b="1" dirty="0">
              <a:solidFill>
                <a:schemeClr val="tx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102131" y="822707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↑ ΕΝΔΟΚΟΙΛΙΑΚΗΣ ΠΙΕΣΗΣ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118658" y="2134419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↓ ΤΕΛΟΕΚΠΝΕΥΣΤΙΚΟΥ ΟΓΚΟΥ ΠΝΕΥΜΟΝΑ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121019" y="3433538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↓ ΕΛΚΤΙΚΗΣ ΔΥΝΑΜΗΣ ΕΠΙ ΤΟΥ ΑΝ.ΑΕΡΑΓΩΓΟΥ→ΣΥΓΚΛΕΙΣΗ ΑΝ. ΑΕΡ.</a:t>
            </a:r>
          </a:p>
        </p:txBody>
      </p:sp>
      <p:cxnSp>
        <p:nvCxnSpPr>
          <p:cNvPr id="13" name="12 - Ευθύγραμμο βέλος σύνδεσης"/>
          <p:cNvCxnSpPr>
            <a:stCxn id="3" idx="2"/>
            <a:endCxn id="7" idx="0"/>
          </p:cNvCxnSpPr>
          <p:nvPr/>
        </p:nvCxnSpPr>
        <p:spPr>
          <a:xfrm rot="5400000">
            <a:off x="2785027" y="1723852"/>
            <a:ext cx="530982" cy="4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>
            <a:stCxn id="7" idx="2"/>
            <a:endCxn id="6" idx="0"/>
          </p:cNvCxnSpPr>
          <p:nvPr/>
        </p:nvCxnSpPr>
        <p:spPr>
          <a:xfrm rot="16200000" flipH="1">
            <a:off x="2747381" y="3060619"/>
            <a:ext cx="627521" cy="25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Shape"/>
          <p:cNvCxnSpPr>
            <a:stCxn id="6" idx="2"/>
            <a:endCxn id="8" idx="1"/>
          </p:cNvCxnSpPr>
          <p:nvPr/>
        </p:nvCxnSpPr>
        <p:spPr>
          <a:xfrm rot="16200000" flipH="1">
            <a:off x="3472231" y="3757398"/>
            <a:ext cx="863632" cy="16598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3" idx="3"/>
            <a:endCxn id="9" idx="1"/>
          </p:cNvCxnSpPr>
          <p:nvPr/>
        </p:nvCxnSpPr>
        <p:spPr>
          <a:xfrm>
            <a:off x="4547442" y="1196282"/>
            <a:ext cx="2554689" cy="10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>
            <a:stCxn id="9" idx="2"/>
            <a:endCxn id="10" idx="0"/>
          </p:cNvCxnSpPr>
          <p:nvPr/>
        </p:nvCxnSpPr>
        <p:spPr>
          <a:xfrm rot="16200000" flipH="1">
            <a:off x="8566921" y="1854368"/>
            <a:ext cx="543573" cy="1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>
            <a:stCxn id="10" idx="2"/>
            <a:endCxn id="11" idx="0"/>
          </p:cNvCxnSpPr>
          <p:nvPr/>
        </p:nvCxnSpPr>
        <p:spPr>
          <a:xfrm rot="16200000" flipH="1">
            <a:off x="8582661" y="3166866"/>
            <a:ext cx="530981" cy="2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Shape"/>
          <p:cNvCxnSpPr>
            <a:stCxn id="11" idx="2"/>
            <a:endCxn id="8" idx="3"/>
          </p:cNvCxnSpPr>
          <p:nvPr/>
        </p:nvCxnSpPr>
        <p:spPr>
          <a:xfrm rot="5400000">
            <a:off x="7904637" y="4074439"/>
            <a:ext cx="817458" cy="10719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04874"/>
            <a:ext cx="7156339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ΠΑΘΟΓΕΝΕΙΑ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982211" y="3001197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↓ ΕΝΔΟΘΩΡΑΚΙΚΉΣ ΠΙΕΣΗΣ 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98739" y="4275131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ΑΦΥΠΝΙΣΗ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06854" y="4289824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«ΥΠΕΡΒΟΛΙΚΟΣ» ΥΠΕΡΑΕΡΙΣΜΟΣ ΚΑΙ ↓ </a:t>
            </a:r>
            <a:r>
              <a:rPr lang="en-US" b="1" dirty="0" smtClean="0">
                <a:solidFill>
                  <a:schemeClr val="tx1"/>
                </a:solidFill>
              </a:rPr>
              <a:t>PaCO2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09216" y="2944531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ΥΠΟΑΕΡΙΣΜΟΣ ΚΑΙ ↓ ΑΝΑΠΝΕΥΣΤΙΚΗΣ ΩΣΗΣ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11576" y="1611831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↓ ΤΟΥ ΕΡΕΘΙΣΜΑΤΟΣ ΠΟΥ ΜΕΤΑΦΕΡΕΤΑΙ ΣΤΟΥ ΔΙΑΣΤΟΛΕΙΣ ΜΥΕΣ ΦΑΡΥΓΓΑ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970407" y="1618129"/>
            <a:ext cx="3456623" cy="7681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ΑΠΟΦΡΑΞΗ ΑΝΩΤΕΡΟΥ ΑΕΡΑΓΩΓΟΥ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977487" y="654806"/>
            <a:ext cx="3102461" cy="42231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 ΟΥΔΟΣ ΑΦΥΠΝΙΣΗΣ</a:t>
            </a:r>
            <a:endParaRPr lang="el-GR" sz="2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11 - Ευθύγραμμο βέλος σύνδεσης"/>
          <p:cNvCxnSpPr>
            <a:stCxn id="9" idx="2"/>
            <a:endCxn id="4" idx="0"/>
          </p:cNvCxnSpPr>
          <p:nvPr/>
        </p:nvCxnSpPr>
        <p:spPr>
          <a:xfrm rot="16200000" flipH="1">
            <a:off x="2397155" y="2687830"/>
            <a:ext cx="614929" cy="11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>
            <a:stCxn id="4" idx="2"/>
            <a:endCxn id="5" idx="0"/>
          </p:cNvCxnSpPr>
          <p:nvPr/>
        </p:nvCxnSpPr>
        <p:spPr>
          <a:xfrm rot="16200000" flipH="1">
            <a:off x="2465889" y="4013969"/>
            <a:ext cx="505796" cy="16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>
            <a:stCxn id="5" idx="3"/>
            <a:endCxn id="6" idx="1"/>
          </p:cNvCxnSpPr>
          <p:nvPr/>
        </p:nvCxnSpPr>
        <p:spPr>
          <a:xfrm>
            <a:off x="4455363" y="4659201"/>
            <a:ext cx="2651492" cy="14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>
            <a:stCxn id="6" idx="0"/>
            <a:endCxn id="7" idx="2"/>
          </p:cNvCxnSpPr>
          <p:nvPr/>
        </p:nvCxnSpPr>
        <p:spPr>
          <a:xfrm rot="5400000" flipH="1" flipV="1">
            <a:off x="8547770" y="4000065"/>
            <a:ext cx="577155" cy="2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>
            <a:stCxn id="7" idx="0"/>
            <a:endCxn id="8" idx="2"/>
          </p:cNvCxnSpPr>
          <p:nvPr/>
        </p:nvCxnSpPr>
        <p:spPr>
          <a:xfrm rot="5400000" flipH="1" flipV="1">
            <a:off x="8556426" y="2661071"/>
            <a:ext cx="564562" cy="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>
            <a:stCxn id="8" idx="1"/>
            <a:endCxn id="9" idx="3"/>
          </p:cNvCxnSpPr>
          <p:nvPr/>
        </p:nvCxnSpPr>
        <p:spPr>
          <a:xfrm rot="10800000" flipV="1">
            <a:off x="4427029" y="1995900"/>
            <a:ext cx="2684547" cy="6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20863" y="1"/>
            <a:ext cx="7380337" cy="584786"/>
          </a:xfrm>
          <a:prstGeom prst="rect">
            <a:avLst/>
          </a:prstGeom>
          <a:noFill/>
        </p:spPr>
        <p:txBody>
          <a:bodyPr wrap="square" lIns="91448" tIns="45725" rIns="91448" bIns="45725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ΠΝΕΥΜΟΝΙΚΗ ΚΥΚΛΟΦΟΡΙΑ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C13C-81FF-4899-BB03-D80867ABBC01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57582" y="4847218"/>
            <a:ext cx="10896307" cy="530040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900" b="1" dirty="0" smtClean="0"/>
              <a:t>Πνευμονική κυκλοφορία = Χαμηλές πιέσεις – χαμηλές αντιστάσεις</a:t>
            </a:r>
            <a:endParaRPr lang="el-GR" sz="2900" b="1" dirty="0"/>
          </a:p>
        </p:txBody>
      </p:sp>
      <p:pic>
        <p:nvPicPr>
          <p:cNvPr id="9" name="Picture 3" descr="04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097" y="772510"/>
            <a:ext cx="7895896" cy="402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870782" y="420057"/>
            <a:ext cx="2249526" cy="479633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b="1" spc="-1" dirty="0">
                <a:solidFill>
                  <a:srgbClr val="F9F3D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Άπνοια/ </a:t>
            </a:r>
            <a:r>
              <a:rPr lang="el-GR" b="1" spc="-1" dirty="0" err="1">
                <a:solidFill>
                  <a:srgbClr val="F9F3D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Υπόπνοια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810174" y="1260170"/>
            <a:ext cx="2789794" cy="77963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Κατακερματισμός του ύπνου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4140689" y="1260171"/>
            <a:ext cx="2249526" cy="719449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Υποξεία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4"/>
          <p:cNvSpPr/>
          <p:nvPr/>
        </p:nvSpPr>
        <p:spPr>
          <a:xfrm>
            <a:off x="7201297" y="1260170"/>
            <a:ext cx="2609705" cy="59939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Αρνητική ενδοθωρακική πίεση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5"/>
          <p:cNvSpPr/>
          <p:nvPr/>
        </p:nvSpPr>
        <p:spPr>
          <a:xfrm rot="5400000">
            <a:off x="3420862" y="-314967"/>
            <a:ext cx="359573" cy="278979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6"/>
          <p:cNvSpPr/>
          <p:nvPr/>
        </p:nvSpPr>
        <p:spPr>
          <a:xfrm rot="16200000" flipH="1">
            <a:off x="4949578" y="945884"/>
            <a:ext cx="359573" cy="26900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7"/>
          <p:cNvSpPr/>
          <p:nvPr/>
        </p:nvSpPr>
        <p:spPr>
          <a:xfrm rot="16200000" flipH="1">
            <a:off x="6569927" y="-674465"/>
            <a:ext cx="359573" cy="3509697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8"/>
          <p:cNvSpPr/>
          <p:nvPr/>
        </p:nvSpPr>
        <p:spPr>
          <a:xfrm>
            <a:off x="269907" y="4500868"/>
            <a:ext cx="3599968" cy="6595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Ημερήσια Υπνηλία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Δχες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Γνωσιακών Λειτουργιών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9"/>
          <p:cNvSpPr/>
          <p:nvPr/>
        </p:nvSpPr>
        <p:spPr>
          <a:xfrm>
            <a:off x="4590685" y="2280524"/>
            <a:ext cx="4139782" cy="1199687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Διέγερση Συμπαθητικού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Οξειδωτικό στρες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Φλεγμονή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Δυσλειτουργία ενδοθηλίου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10"/>
          <p:cNvSpPr/>
          <p:nvPr/>
        </p:nvSpPr>
        <p:spPr>
          <a:xfrm>
            <a:off x="4320778" y="4440687"/>
            <a:ext cx="3059701" cy="9595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ΑΥ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Στεφανιαία </a:t>
            </a:r>
            <a:r>
              <a:rPr lang="el-GR" sz="15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νόσος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ΑΕΕ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Αρρυθμίες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11"/>
          <p:cNvSpPr/>
          <p:nvPr/>
        </p:nvSpPr>
        <p:spPr>
          <a:xfrm>
            <a:off x="7741564" y="4500868"/>
            <a:ext cx="2789794" cy="77963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ΣΔ2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195629">
              <a:buClr>
                <a:srgbClr val="FFFFFF"/>
              </a:buClr>
              <a:buFont typeface="Arial"/>
              <a:buChar char="•"/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Αντίσταση στην ινσουλίνη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12"/>
          <p:cNvSpPr/>
          <p:nvPr/>
        </p:nvSpPr>
        <p:spPr>
          <a:xfrm>
            <a:off x="1980527" y="2220343"/>
            <a:ext cx="179182" cy="20996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14"/>
          <p:cNvSpPr/>
          <p:nvPr/>
        </p:nvSpPr>
        <p:spPr>
          <a:xfrm rot="5400000">
            <a:off x="7374204" y="1147823"/>
            <a:ext cx="419452" cy="1844439"/>
          </a:xfrm>
          <a:prstGeom prst="bentConnector3">
            <a:avLst>
              <a:gd name="adj1" fmla="val 65891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15"/>
          <p:cNvSpPr/>
          <p:nvPr/>
        </p:nvSpPr>
        <p:spPr>
          <a:xfrm>
            <a:off x="5671220" y="3660754"/>
            <a:ext cx="269000" cy="6595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16"/>
          <p:cNvSpPr/>
          <p:nvPr/>
        </p:nvSpPr>
        <p:spPr>
          <a:xfrm>
            <a:off x="8191560" y="3660754"/>
            <a:ext cx="269000" cy="6595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17"/>
          <p:cNvSpPr/>
          <p:nvPr/>
        </p:nvSpPr>
        <p:spPr>
          <a:xfrm rot="2479200">
            <a:off x="4083532" y="3503497"/>
            <a:ext cx="269000" cy="10173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8"/>
          <p:cNvSpPr/>
          <p:nvPr/>
        </p:nvSpPr>
        <p:spPr>
          <a:xfrm>
            <a:off x="3600422" y="1650288"/>
            <a:ext cx="989356" cy="1229626"/>
          </a:xfrm>
          <a:prstGeom prst="bentConnector3">
            <a:avLst>
              <a:gd name="adj1" fmla="val 33888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19 - TextBox"/>
          <p:cNvSpPr txBox="1"/>
          <p:nvPr/>
        </p:nvSpPr>
        <p:spPr>
          <a:xfrm>
            <a:off x="1769049" y="0"/>
            <a:ext cx="7156339" cy="51465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</a:t>
            </a:r>
            <a:endParaRPr lang="el-G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Elbow Connector 2"/>
          <p:cNvCxnSpPr>
            <a:stCxn id="38" idx="2"/>
            <a:endCxn id="44" idx="0"/>
          </p:cNvCxnSpPr>
          <p:nvPr/>
        </p:nvCxnSpPr>
        <p:spPr>
          <a:xfrm rot="16200000" flipH="1">
            <a:off x="5812562" y="1432510"/>
            <a:ext cx="300904" cy="1395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ÎÏÎ¿ÏÎ­Î»ÎµÏÎ¼Î± ÎµÎ¹ÎºÏÎ½Î±Ï Î³Î¹Î± CPAP"/>
          <p:cNvSpPr>
            <a:spLocks noChangeAspect="1" noChangeArrowheads="1"/>
          </p:cNvSpPr>
          <p:nvPr/>
        </p:nvSpPr>
        <p:spPr bwMode="auto">
          <a:xfrm>
            <a:off x="147026" y="-121355"/>
            <a:ext cx="288052" cy="256047"/>
          </a:xfrm>
          <a:prstGeom prst="rect">
            <a:avLst/>
          </a:prstGeom>
          <a:noFill/>
        </p:spPr>
        <p:txBody>
          <a:bodyPr vert="horz" wrap="square" lIns="82954" tIns="41477" rIns="82954" bIns="41477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ÎÏÎ¿ÏÎ­Î»ÎµÏÎ¼Î± ÎµÎ¹ÎºÏÎ½Î±Ï Î³Î¹Î± CPAP"/>
          <p:cNvSpPr>
            <a:spLocks noChangeAspect="1" noChangeArrowheads="1"/>
          </p:cNvSpPr>
          <p:nvPr/>
        </p:nvSpPr>
        <p:spPr bwMode="auto">
          <a:xfrm>
            <a:off x="147026" y="-121355"/>
            <a:ext cx="288052" cy="256047"/>
          </a:xfrm>
          <a:prstGeom prst="rect">
            <a:avLst/>
          </a:prstGeom>
          <a:noFill/>
        </p:spPr>
        <p:txBody>
          <a:bodyPr vert="horz" wrap="square" lIns="82954" tIns="41477" rIns="82954" bIns="41477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1811548" y="104874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ΑΝΤΙΜΕΤΩΠΙΣΗ ΣΑΑΥ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ΕΙΚΟΝΑ CP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9" y="705176"/>
            <a:ext cx="3468576" cy="27703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13" y="1159201"/>
            <a:ext cx="5148875" cy="3402935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8084589" y="2692612"/>
            <a:ext cx="557520" cy="360763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r>
              <a:rPr lang="en-US" sz="1800" baseline="-25000" dirty="0" smtClean="0">
                <a:solidFill>
                  <a:srgbClr val="FF0000"/>
                </a:solidFill>
              </a:rPr>
              <a:t>A</a:t>
            </a:r>
            <a:endParaRPr lang="el-GR" baseline="-25000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7912688" y="1957514"/>
            <a:ext cx="901324" cy="38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</a:t>
            </a:r>
            <a:r>
              <a:rPr lang="en-US" sz="1800" baseline="-25000" dirty="0" smtClean="0">
                <a:solidFill>
                  <a:srgbClr val="FF0000"/>
                </a:solidFill>
              </a:rPr>
              <a:t>B</a:t>
            </a:r>
            <a:endParaRPr lang="el-GR" sz="1800" baseline="-25000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586647" y="4218466"/>
            <a:ext cx="1402483" cy="530040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US" sz="2900" b="1" dirty="0" smtClean="0"/>
              <a:t>P</a:t>
            </a:r>
            <a:r>
              <a:rPr lang="en-US" sz="2900" b="1" baseline="-25000" dirty="0" smtClean="0"/>
              <a:t>A</a:t>
            </a:r>
            <a:r>
              <a:rPr lang="en-US" sz="2900" b="1" dirty="0" smtClean="0"/>
              <a:t> &gt;P</a:t>
            </a:r>
            <a:r>
              <a:rPr lang="en-US" sz="2900" b="1" baseline="-25000" dirty="0" smtClean="0"/>
              <a:t>B</a:t>
            </a:r>
            <a:endParaRPr lang="el-GR" sz="2900" b="1" baseline="-25000" dirty="0"/>
          </a:p>
        </p:txBody>
      </p:sp>
      <p:cxnSp>
        <p:nvCxnSpPr>
          <p:cNvPr id="13" name="12 - Ευθύγραμμο βέλος σύνδεσης"/>
          <p:cNvCxnSpPr>
            <a:stCxn id="5" idx="2"/>
            <a:endCxn id="11" idx="0"/>
          </p:cNvCxnSpPr>
          <p:nvPr/>
        </p:nvCxnSpPr>
        <p:spPr>
          <a:xfrm rot="16200000" flipH="1">
            <a:off x="1909881" y="3840457"/>
            <a:ext cx="742955" cy="1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26250" y="114548"/>
            <a:ext cx="9124853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ΣΥΝΔΡΟΜΟ ΠΑΧΥΣΑΡΚΙΑΣ ΥΠΟΑΕΡΙΣΜΟΥ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65825" y="1299793"/>
            <a:ext cx="9789041" cy="2602274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Παχυσαρκία με </a:t>
            </a:r>
            <a:r>
              <a:rPr lang="en-US" sz="2800" dirty="0" smtClean="0"/>
              <a:t>BMI </a:t>
            </a:r>
            <a:r>
              <a:rPr lang="el-GR" sz="2800" dirty="0" smtClean="0"/>
              <a:t>&gt; 30</a:t>
            </a:r>
            <a:r>
              <a:rPr lang="en-US" sz="2800" dirty="0" smtClean="0"/>
              <a:t>Kg/m2,</a:t>
            </a:r>
            <a:endParaRPr lang="el-GR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Ημερήσιας </a:t>
            </a:r>
            <a:r>
              <a:rPr lang="el-GR" sz="2800" dirty="0" err="1" smtClean="0"/>
              <a:t>υπερκαπνία</a:t>
            </a:r>
            <a:r>
              <a:rPr lang="el-GR" sz="2800" dirty="0" smtClean="0"/>
              <a:t> με </a:t>
            </a:r>
            <a:r>
              <a:rPr lang="en-US" sz="2800" dirty="0" smtClean="0"/>
              <a:t>PaCO2 ≥45mmHg </a:t>
            </a:r>
            <a:endParaRPr lang="el-GR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Διαταραχές της αναπνοής στον ύπνου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Αποκλεισμός άλλων αιτιών </a:t>
            </a:r>
            <a:r>
              <a:rPr lang="el-GR" sz="2800" dirty="0" err="1" smtClean="0"/>
              <a:t>υποαερισμού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υπερκαπνίας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665825" y="4229204"/>
            <a:ext cx="7281573" cy="113450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dirty="0" smtClean="0"/>
              <a:t> </a:t>
            </a:r>
            <a:r>
              <a:rPr lang="el-GR" sz="2400" dirty="0" smtClean="0"/>
              <a:t>70 – 90 % με ΣΠΥ έχουν ΣΑΑΥ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400" dirty="0" smtClean="0"/>
              <a:t> 10-15% με ΣΑΑΥ έχουν ΣΠΥ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5825" y="787059"/>
            <a:ext cx="196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Ορισμός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870782" y="420057"/>
            <a:ext cx="2249526" cy="479633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b="1" spc="-1" dirty="0">
                <a:solidFill>
                  <a:srgbClr val="F9F3D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Νοσογόνος Παχυσαρκία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272175" y="1209667"/>
            <a:ext cx="2789794" cy="77963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Δχη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μηχανικής αναπνευστικού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3284245" y="1260170"/>
            <a:ext cx="2249526" cy="614511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Αυξημένο έργο αναπνοής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5806400" y="1260775"/>
            <a:ext cx="2609705" cy="59939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Δχη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αναπνοής στον ύπνο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 rot="5400000">
            <a:off x="3133490" y="-616477"/>
            <a:ext cx="359573" cy="3362269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6"/>
          <p:cNvSpPr/>
          <p:nvPr/>
        </p:nvSpPr>
        <p:spPr>
          <a:xfrm rot="16200000" flipH="1" flipV="1">
            <a:off x="4539955" y="804731"/>
            <a:ext cx="359573" cy="54979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7"/>
          <p:cNvSpPr/>
          <p:nvPr/>
        </p:nvSpPr>
        <p:spPr>
          <a:xfrm rot="16200000" flipH="1">
            <a:off x="5863027" y="32510"/>
            <a:ext cx="435178" cy="2171049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8"/>
          <p:cNvSpPr/>
          <p:nvPr/>
        </p:nvSpPr>
        <p:spPr>
          <a:xfrm>
            <a:off x="1440260" y="3780813"/>
            <a:ext cx="2790247" cy="6595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Κόπωση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αναπνευστικικών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μυών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9"/>
          <p:cNvSpPr/>
          <p:nvPr/>
        </p:nvSpPr>
        <p:spPr>
          <a:xfrm>
            <a:off x="5580948" y="2400281"/>
            <a:ext cx="3059701" cy="9595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Υπερκαπνία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στον ύπνο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Κατακράτηση HCO3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Μεταβολική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αλκάλωση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10"/>
          <p:cNvSpPr/>
          <p:nvPr/>
        </p:nvSpPr>
        <p:spPr>
          <a:xfrm>
            <a:off x="5311041" y="3720633"/>
            <a:ext cx="3600422" cy="77963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Μειωμένη απάντηση αναπνευστικού κέντρου στο ↑ </a:t>
            </a:r>
            <a:r>
              <a:rPr lang="en-US" sz="15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CO2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11"/>
          <p:cNvSpPr/>
          <p:nvPr/>
        </p:nvSpPr>
        <p:spPr>
          <a:xfrm>
            <a:off x="8800325" y="1275291"/>
            <a:ext cx="2609705" cy="59939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Αντίσταση στην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λεπτίνη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13"/>
          <p:cNvSpPr/>
          <p:nvPr/>
        </p:nvSpPr>
        <p:spPr>
          <a:xfrm rot="16200000" flipH="1">
            <a:off x="1354978" y="2301542"/>
            <a:ext cx="1790912" cy="1167631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14"/>
          <p:cNvSpPr/>
          <p:nvPr/>
        </p:nvSpPr>
        <p:spPr>
          <a:xfrm rot="5400000">
            <a:off x="2669658" y="2041010"/>
            <a:ext cx="1905528" cy="1573172"/>
          </a:xfrm>
          <a:prstGeom prst="bentConnector3">
            <a:avLst>
              <a:gd name="adj1" fmla="val 53154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15"/>
          <p:cNvSpPr/>
          <p:nvPr/>
        </p:nvSpPr>
        <p:spPr>
          <a:xfrm>
            <a:off x="2970336" y="4800865"/>
            <a:ext cx="3600422" cy="7796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Ημερήσια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Υπερκαπνία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16"/>
          <p:cNvSpPr/>
          <p:nvPr/>
        </p:nvSpPr>
        <p:spPr>
          <a:xfrm rot="16200000" flipH="1">
            <a:off x="3621893" y="3653420"/>
            <a:ext cx="359876" cy="1934711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17"/>
          <p:cNvSpPr/>
          <p:nvPr/>
        </p:nvSpPr>
        <p:spPr>
          <a:xfrm rot="5400000">
            <a:off x="5791582" y="3480665"/>
            <a:ext cx="299997" cy="2339798"/>
          </a:xfrm>
          <a:prstGeom prst="bentConnector3">
            <a:avLst>
              <a:gd name="adj1" fmla="val 38877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18"/>
          <p:cNvSpPr/>
          <p:nvPr/>
        </p:nvSpPr>
        <p:spPr>
          <a:xfrm rot="5400000">
            <a:off x="6841270" y="2129845"/>
            <a:ext cx="539511" cy="4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19"/>
          <p:cNvSpPr/>
          <p:nvPr/>
        </p:nvSpPr>
        <p:spPr>
          <a:xfrm rot="16200000" flipH="1">
            <a:off x="6930256" y="3540316"/>
            <a:ext cx="360178" cy="4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20"/>
          <p:cNvSpPr/>
          <p:nvPr/>
        </p:nvSpPr>
        <p:spPr>
          <a:xfrm rot="5400000">
            <a:off x="8390702" y="2395821"/>
            <a:ext cx="2235464" cy="1193487"/>
          </a:xfrm>
          <a:prstGeom prst="bentConnector2">
            <a:avLst/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21 - TextBox"/>
          <p:cNvSpPr txBox="1"/>
          <p:nvPr/>
        </p:nvSpPr>
        <p:spPr>
          <a:xfrm>
            <a:off x="-218906" y="-27017"/>
            <a:ext cx="3771047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4994638" y="1109265"/>
            <a:ext cx="5110539" cy="3756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04874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</a:t>
            </a:r>
            <a:endParaRPr lang="el-G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1960775" y="3651806"/>
            <a:ext cx="2092345" cy="868878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Δχη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μηχανικής αναπνευστικού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830808" y="810422"/>
            <a:ext cx="2249526" cy="479633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b="1" spc="-1" dirty="0">
                <a:solidFill>
                  <a:srgbClr val="F9F3D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Νοσογόνος Παχυσαρκία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579564" y="1675884"/>
            <a:ext cx="2819130" cy="4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/>
              <a:t>↓ Πνευμονικών όγκων  - Περιοριστικό σύνδρομο</a:t>
            </a:r>
            <a:endParaRPr lang="el-GR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742477" y="2455525"/>
            <a:ext cx="2493302" cy="66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/>
              <a:t>↓ </a:t>
            </a:r>
            <a:r>
              <a:rPr lang="el-GR" b="1" dirty="0" err="1" smtClean="0"/>
              <a:t>Διατασιμότητας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6091589" y="1460722"/>
            <a:ext cx="2762464" cy="868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b="1" dirty="0" smtClean="0"/>
              <a:t>↑ Μηχανικό φορτίο αναπνευστικών μυών</a:t>
            </a:r>
            <a:endParaRPr lang="el-GR" b="1" dirty="0"/>
          </a:p>
        </p:txBody>
      </p:sp>
      <p:sp>
        <p:nvSpPr>
          <p:cNvPr id="8" name="CustomShape 3"/>
          <p:cNvSpPr/>
          <p:nvPr/>
        </p:nvSpPr>
        <p:spPr>
          <a:xfrm>
            <a:off x="6445752" y="3752546"/>
            <a:ext cx="2124522" cy="602845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Αυξημένο έργο αναπνοής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4423485" y="4851170"/>
            <a:ext cx="2092686" cy="6595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Κόπωση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αναπνευστικικών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μυών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1" name="10 - Ευθύγραμμο βέλος σύνδεσης"/>
          <p:cNvCxnSpPr>
            <a:endCxn id="5" idx="0"/>
          </p:cNvCxnSpPr>
          <p:nvPr/>
        </p:nvCxnSpPr>
        <p:spPr>
          <a:xfrm>
            <a:off x="2962655" y="1316330"/>
            <a:ext cx="26474" cy="35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>
            <a:stCxn id="5" idx="2"/>
            <a:endCxn id="6" idx="0"/>
          </p:cNvCxnSpPr>
          <p:nvPr/>
        </p:nvCxnSpPr>
        <p:spPr>
          <a:xfrm flipH="1">
            <a:off x="2989128" y="2104026"/>
            <a:ext cx="1" cy="351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>
            <a:stCxn id="6" idx="2"/>
            <a:endCxn id="3" idx="0"/>
          </p:cNvCxnSpPr>
          <p:nvPr/>
        </p:nvCxnSpPr>
        <p:spPr>
          <a:xfrm rot="16200000" flipH="1">
            <a:off x="2733598" y="3378454"/>
            <a:ext cx="528882" cy="17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3" idx="2"/>
            <a:endCxn id="9" idx="1"/>
          </p:cNvCxnSpPr>
          <p:nvPr/>
        </p:nvCxnSpPr>
        <p:spPr>
          <a:xfrm rot="16200000" flipH="1">
            <a:off x="3385081" y="4142550"/>
            <a:ext cx="660272" cy="1416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Shape"/>
          <p:cNvCxnSpPr>
            <a:stCxn id="4" idx="3"/>
            <a:endCxn id="7" idx="0"/>
          </p:cNvCxnSpPr>
          <p:nvPr/>
        </p:nvCxnSpPr>
        <p:spPr>
          <a:xfrm>
            <a:off x="4080334" y="1050238"/>
            <a:ext cx="3392487" cy="41048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>
            <a:stCxn id="7" idx="2"/>
            <a:endCxn id="8" idx="0"/>
          </p:cNvCxnSpPr>
          <p:nvPr/>
        </p:nvCxnSpPr>
        <p:spPr>
          <a:xfrm rot="16200000" flipH="1">
            <a:off x="6778944" y="3023477"/>
            <a:ext cx="1422946" cy="35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>
            <a:endCxn id="9" idx="3"/>
          </p:cNvCxnSpPr>
          <p:nvPr/>
        </p:nvCxnSpPr>
        <p:spPr>
          <a:xfrm rot="10800000" flipV="1">
            <a:off x="6516171" y="4432537"/>
            <a:ext cx="1006233" cy="748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04874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</a:t>
            </a:r>
            <a:endParaRPr lang="el-G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1273124" y="857817"/>
            <a:ext cx="2609705" cy="59939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Δχη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αναπνοής στον ύπνο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9"/>
          <p:cNvSpPr/>
          <p:nvPr/>
        </p:nvSpPr>
        <p:spPr>
          <a:xfrm>
            <a:off x="1047672" y="1984731"/>
            <a:ext cx="3059701" cy="9595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Υπερκαπνία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στον ύπνο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Κατακράτηση HCO3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Μεταβολική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αλκάλωση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10"/>
          <p:cNvSpPr/>
          <p:nvPr/>
        </p:nvSpPr>
        <p:spPr>
          <a:xfrm>
            <a:off x="777311" y="3539024"/>
            <a:ext cx="3600422" cy="77963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Μειωμένη απάντηση του αναπνευστικού κέντρου ↑ </a:t>
            </a:r>
            <a:r>
              <a:rPr lang="en-US" sz="15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CO2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11"/>
          <p:cNvSpPr/>
          <p:nvPr/>
        </p:nvSpPr>
        <p:spPr>
          <a:xfrm>
            <a:off x="6902016" y="872333"/>
            <a:ext cx="2609705" cy="59939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Αντίσταση στην </a:t>
            </a:r>
            <a:r>
              <a:rPr lang="el-GR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λεπτίνη</a:t>
            </a:r>
            <a:endParaRPr lang="el-G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" name="7 - Ευθύγραμμο βέλος σύνδεσης"/>
          <p:cNvCxnSpPr>
            <a:stCxn id="3" idx="2"/>
            <a:endCxn id="4" idx="0"/>
          </p:cNvCxnSpPr>
          <p:nvPr/>
        </p:nvCxnSpPr>
        <p:spPr>
          <a:xfrm rot="5400000">
            <a:off x="2313988" y="1720742"/>
            <a:ext cx="527525" cy="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stCxn id="4" idx="2"/>
            <a:endCxn id="5" idx="0"/>
          </p:cNvCxnSpPr>
          <p:nvPr/>
        </p:nvCxnSpPr>
        <p:spPr>
          <a:xfrm flipH="1">
            <a:off x="2577522" y="2944299"/>
            <a:ext cx="1" cy="594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Shape"/>
          <p:cNvCxnSpPr>
            <a:stCxn id="6" idx="2"/>
          </p:cNvCxnSpPr>
          <p:nvPr/>
        </p:nvCxnSpPr>
        <p:spPr>
          <a:xfrm rot="5400000">
            <a:off x="5106099" y="828068"/>
            <a:ext cx="2457116" cy="37444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870782" y="420057"/>
            <a:ext cx="2249526" cy="479633"/>
          </a:xfrm>
          <a:prstGeom prst="rect">
            <a:avLst/>
          </a:prstGeom>
          <a:solidFill>
            <a:srgbClr val="FFC000"/>
          </a:solidFill>
          <a:ln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b="1" spc="-1" dirty="0">
                <a:solidFill>
                  <a:srgbClr val="F9F3D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Νοσογόνος Παχυσαρκία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272175" y="1209667"/>
            <a:ext cx="2789794" cy="77963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Δχη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μηχανικής αναπνευστικού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3284245" y="1260170"/>
            <a:ext cx="2249526" cy="614511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Αυξημένο έργο αναπνοής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5806400" y="1260775"/>
            <a:ext cx="2609705" cy="59939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Δχη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αναπνοής στον ύπνο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 rot="5400000">
            <a:off x="3134625" y="-600600"/>
            <a:ext cx="359573" cy="3362269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6"/>
          <p:cNvSpPr/>
          <p:nvPr/>
        </p:nvSpPr>
        <p:spPr>
          <a:xfrm rot="16200000" flipH="1" flipV="1">
            <a:off x="4539955" y="804731"/>
            <a:ext cx="359573" cy="54979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7"/>
          <p:cNvSpPr/>
          <p:nvPr/>
        </p:nvSpPr>
        <p:spPr>
          <a:xfrm rot="16200000" flipH="1">
            <a:off x="5863027" y="32510"/>
            <a:ext cx="435178" cy="2171049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8"/>
          <p:cNvSpPr/>
          <p:nvPr/>
        </p:nvSpPr>
        <p:spPr>
          <a:xfrm>
            <a:off x="1440260" y="3780813"/>
            <a:ext cx="2790247" cy="6595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Κόπωση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αναπνευστικικών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μυών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9"/>
          <p:cNvSpPr/>
          <p:nvPr/>
        </p:nvSpPr>
        <p:spPr>
          <a:xfrm>
            <a:off x="5580948" y="2400281"/>
            <a:ext cx="3059701" cy="9595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Υπερκαπνία</a:t>
            </a: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στον ύπνο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Κατακράτηση HCO3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Μεταβολική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αλκάλωση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10"/>
          <p:cNvSpPr/>
          <p:nvPr/>
        </p:nvSpPr>
        <p:spPr>
          <a:xfrm>
            <a:off x="5311041" y="3720633"/>
            <a:ext cx="3600422" cy="77963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>
              <a:lnSpc>
                <a:spcPct val="100000"/>
              </a:lnSpc>
            </a:pPr>
            <a:r>
              <a:rPr lang="el-GR" sz="15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Μειωμένη απάντηση του αναπνευστικού κέντρου στο ↑</a:t>
            </a:r>
            <a:r>
              <a:rPr lang="en-US" sz="15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CO2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11"/>
          <p:cNvSpPr/>
          <p:nvPr/>
        </p:nvSpPr>
        <p:spPr>
          <a:xfrm>
            <a:off x="8800325" y="1275291"/>
            <a:ext cx="2609705" cy="59939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Αντίσταση στην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λεπτίνη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12"/>
          <p:cNvSpPr/>
          <p:nvPr/>
        </p:nvSpPr>
        <p:spPr>
          <a:xfrm>
            <a:off x="4994639" y="1110606"/>
            <a:ext cx="5064270" cy="374694"/>
          </a:xfrm>
          <a:prstGeom prst="bentConnector2">
            <a:avLst/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13"/>
          <p:cNvSpPr/>
          <p:nvPr/>
        </p:nvSpPr>
        <p:spPr>
          <a:xfrm rot="16200000" flipH="1">
            <a:off x="1354978" y="2301542"/>
            <a:ext cx="1790912" cy="1167631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14"/>
          <p:cNvSpPr/>
          <p:nvPr/>
        </p:nvSpPr>
        <p:spPr>
          <a:xfrm rot="5400000">
            <a:off x="2669658" y="2041010"/>
            <a:ext cx="1905528" cy="1573172"/>
          </a:xfrm>
          <a:prstGeom prst="bentConnector3">
            <a:avLst>
              <a:gd name="adj1" fmla="val 53154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15"/>
          <p:cNvSpPr/>
          <p:nvPr/>
        </p:nvSpPr>
        <p:spPr>
          <a:xfrm>
            <a:off x="2970336" y="4800865"/>
            <a:ext cx="3600422" cy="7796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48" tIns="40824" rIns="81648" bIns="40824" anchor="ctr"/>
          <a:lstStyle/>
          <a:p>
            <a:pPr algn="ctr">
              <a:lnSpc>
                <a:spcPct val="100000"/>
              </a:lnSpc>
            </a:pPr>
            <a:r>
              <a:rPr lang="el-GR" sz="15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Ημερήσια </a:t>
            </a:r>
            <a:r>
              <a:rPr lang="el-GR" sz="15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Υπερκαπνία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16"/>
          <p:cNvSpPr/>
          <p:nvPr/>
        </p:nvSpPr>
        <p:spPr>
          <a:xfrm rot="16200000" flipH="1">
            <a:off x="3621893" y="3653420"/>
            <a:ext cx="359876" cy="1934711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17"/>
          <p:cNvSpPr/>
          <p:nvPr/>
        </p:nvSpPr>
        <p:spPr>
          <a:xfrm rot="5400000">
            <a:off x="5791582" y="3480665"/>
            <a:ext cx="299997" cy="2339798"/>
          </a:xfrm>
          <a:prstGeom prst="bentConnector3">
            <a:avLst>
              <a:gd name="adj1" fmla="val 38877"/>
            </a:avLst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18"/>
          <p:cNvSpPr/>
          <p:nvPr/>
        </p:nvSpPr>
        <p:spPr>
          <a:xfrm rot="5400000">
            <a:off x="6841270" y="2129845"/>
            <a:ext cx="539511" cy="4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19"/>
          <p:cNvSpPr/>
          <p:nvPr/>
        </p:nvSpPr>
        <p:spPr>
          <a:xfrm rot="16200000" flipH="1">
            <a:off x="6930256" y="3540316"/>
            <a:ext cx="360178" cy="4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20"/>
          <p:cNvSpPr/>
          <p:nvPr/>
        </p:nvSpPr>
        <p:spPr>
          <a:xfrm rot="5400000">
            <a:off x="8390702" y="2395821"/>
            <a:ext cx="2235464" cy="1193487"/>
          </a:xfrm>
          <a:prstGeom prst="bentConnector2">
            <a:avLst/>
          </a:pr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21 - TextBox"/>
          <p:cNvSpPr txBox="1"/>
          <p:nvPr/>
        </p:nvSpPr>
        <p:spPr>
          <a:xfrm>
            <a:off x="-43548" y="-56952"/>
            <a:ext cx="3914330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</a:t>
            </a:r>
            <a:endParaRPr lang="el-G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04874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ΚΛΙΝΙΚΗ ΕΙΚΟΝΑ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977487" y="1007395"/>
            <a:ext cx="9675710" cy="414641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sz="2200" dirty="0" smtClean="0"/>
              <a:t>Συμπτώματα ΣΑΑΥ (ημερήσια υπνηλία - </a:t>
            </a:r>
            <a:r>
              <a:rPr lang="el-GR" sz="2200" smtClean="0"/>
              <a:t>αίσθηση μη </a:t>
            </a:r>
            <a:r>
              <a:rPr lang="el-GR" sz="2200" dirty="0" err="1" smtClean="0"/>
              <a:t>αναζοωγονητικού</a:t>
            </a:r>
            <a:r>
              <a:rPr lang="el-GR" sz="2200" dirty="0" smtClean="0"/>
              <a:t> ύπνου)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200" dirty="0" smtClean="0"/>
              <a:t> Πρωινή κεφαλαλγία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200" dirty="0" smtClean="0"/>
              <a:t>Δύσπνοια στην προσπάθεια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200" dirty="0" smtClean="0"/>
              <a:t>Πνευμονική Υπέρταση – </a:t>
            </a:r>
            <a:r>
              <a:rPr lang="el-GR" sz="2200" dirty="0" err="1" smtClean="0"/>
              <a:t>Πολυερυθραιμία</a:t>
            </a:r>
            <a:r>
              <a:rPr lang="el-GR" sz="2200" dirty="0" smtClean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200" dirty="0" smtClean="0"/>
              <a:t> Δεξιά Καρδιακή Ανεπάρκεια με οιδήματα κάτω άκρων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200" dirty="0" smtClean="0"/>
              <a:t>Λοιμώξεις → Οξεία επί χρόνιας ΑΑ ΙΙ 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04874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ΔΙΑΓΝΩΣΗ –ΘΕΡΑΠΕΙΑ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37492" y="1120727"/>
            <a:ext cx="7561628" cy="229975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1800" dirty="0" smtClean="0"/>
              <a:t> </a:t>
            </a:r>
            <a:r>
              <a:rPr lang="el-GR" sz="2400" dirty="0" smtClean="0"/>
              <a:t>Μέτρηση Αερίων Αρτηριακού Αίματος → </a:t>
            </a:r>
            <a:r>
              <a:rPr lang="el-GR" sz="2400" dirty="0" err="1" smtClean="0"/>
              <a:t>Υπερκαπνία</a:t>
            </a:r>
            <a:endParaRPr lang="el-GR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400" dirty="0" smtClean="0"/>
              <a:t> Αποκλεισμός άλλων αιτιών </a:t>
            </a:r>
            <a:r>
              <a:rPr lang="el-GR" sz="2400" smtClean="0"/>
              <a:t>υπερκαπνίας</a:t>
            </a:r>
            <a:endParaRPr lang="el-GR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400" dirty="0" smtClean="0"/>
              <a:t> </a:t>
            </a:r>
            <a:r>
              <a:rPr lang="el-GR" sz="2400" dirty="0" err="1" smtClean="0"/>
              <a:t>Πολυκαταγραφική</a:t>
            </a:r>
            <a:r>
              <a:rPr lang="el-GR" sz="2400" dirty="0" smtClean="0"/>
              <a:t> μελέτη ύπνου</a:t>
            </a:r>
            <a:endParaRPr lang="el-GR" sz="2400" dirty="0"/>
          </a:p>
        </p:txBody>
      </p:sp>
      <p:pic>
        <p:nvPicPr>
          <p:cNvPr id="1026" name="Picture 2" descr="ÎÏÎ¿ÏÎ­Î»ÎµÏÎ¼Î± ÎµÎ¹ÎºÏÎ½Î±Ï Î³Î¹Î± bip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803" y="2763520"/>
            <a:ext cx="4049477" cy="299512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795" y="3871008"/>
            <a:ext cx="2081902" cy="7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7976" y="3587319"/>
            <a:ext cx="1687816" cy="134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>
            <a:stCxn id="7" idx="3"/>
            <a:endCxn id="1026" idx="1"/>
          </p:cNvCxnSpPr>
          <p:nvPr/>
        </p:nvCxnSpPr>
        <p:spPr>
          <a:xfrm>
            <a:off x="4795792" y="4261082"/>
            <a:ext cx="190401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20863" y="1"/>
            <a:ext cx="7380337" cy="584786"/>
          </a:xfrm>
          <a:prstGeom prst="rect">
            <a:avLst/>
          </a:prstGeom>
          <a:noFill/>
        </p:spPr>
        <p:txBody>
          <a:bodyPr wrap="square" lIns="91448" tIns="45725" rIns="91448" bIns="45725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ΠΝΕΥΜΟΝΙΚΗ ΑΡΤΗΡΙΑΚΗ ΠΙΕΣΗ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C13C-81FF-4899-BB03-D80867ABBC01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191" y="1470058"/>
            <a:ext cx="10994431" cy="7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Βέλος προς τα κάτω"/>
          <p:cNvSpPr/>
          <p:nvPr/>
        </p:nvSpPr>
        <p:spPr>
          <a:xfrm>
            <a:off x="5438221" y="754894"/>
            <a:ext cx="461876" cy="715163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5393523" y="2330903"/>
            <a:ext cx="461876" cy="622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335678" y="3191748"/>
            <a:ext cx="2637164" cy="688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↑↑PAP</a:t>
            </a:r>
            <a:endParaRPr lang="el-GR" sz="3300" b="1" dirty="0">
              <a:solidFill>
                <a:schemeClr val="tx1"/>
              </a:solidFill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188723" y="4392515"/>
            <a:ext cx="2210053" cy="688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↑↑CO</a:t>
            </a:r>
            <a:endParaRPr lang="el-GR" sz="3300" b="1" dirty="0">
              <a:solidFill>
                <a:schemeClr val="tx1"/>
              </a:solidFill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163605" y="4374858"/>
            <a:ext cx="2274617" cy="688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↑↑</a:t>
            </a:r>
            <a:r>
              <a:rPr lang="en-US" sz="3300" b="1" dirty="0" err="1" smtClean="0">
                <a:solidFill>
                  <a:schemeClr val="tx1"/>
                </a:solidFill>
              </a:rPr>
              <a:t>PVR</a:t>
            </a:r>
            <a:r>
              <a:rPr lang="en-US" sz="3300" b="1" baseline="-25000" dirty="0" err="1" smtClean="0">
                <a:solidFill>
                  <a:schemeClr val="tx1"/>
                </a:solidFill>
              </a:rPr>
              <a:t>art</a:t>
            </a:r>
            <a:endParaRPr lang="el-GR" sz="33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6063988" y="4357199"/>
            <a:ext cx="2443475" cy="688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↑↑</a:t>
            </a:r>
            <a:r>
              <a:rPr lang="en-US" sz="3300" b="1" dirty="0" err="1" smtClean="0">
                <a:solidFill>
                  <a:schemeClr val="tx1"/>
                </a:solidFill>
              </a:rPr>
              <a:t>PVR</a:t>
            </a:r>
            <a:r>
              <a:rPr lang="en-US" sz="3300" b="1" baseline="-25000" dirty="0" err="1" smtClean="0">
                <a:solidFill>
                  <a:schemeClr val="tx1"/>
                </a:solidFill>
              </a:rPr>
              <a:t>cap</a:t>
            </a:r>
            <a:endParaRPr lang="el-GR" sz="33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8884912" y="4339540"/>
            <a:ext cx="2274616" cy="688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↑↑</a:t>
            </a:r>
            <a:r>
              <a:rPr lang="en-US" sz="3300" b="1" dirty="0" err="1" smtClean="0">
                <a:solidFill>
                  <a:schemeClr val="tx1"/>
                </a:solidFill>
              </a:rPr>
              <a:t>PVR</a:t>
            </a:r>
            <a:r>
              <a:rPr lang="en-US" sz="3300" b="1" baseline="-25000" dirty="0" err="1" smtClean="0">
                <a:solidFill>
                  <a:schemeClr val="tx1"/>
                </a:solidFill>
              </a:rPr>
              <a:t>vein</a:t>
            </a:r>
            <a:endParaRPr lang="el-GR" sz="3300" b="1" baseline="-25000" dirty="0">
              <a:solidFill>
                <a:schemeClr val="tx1"/>
              </a:solidFill>
            </a:endParaRPr>
          </a:p>
        </p:txBody>
      </p:sp>
      <p:cxnSp>
        <p:nvCxnSpPr>
          <p:cNvPr id="17" name="16 - Γωνιακή σύνδεση"/>
          <p:cNvCxnSpPr>
            <a:stCxn id="11" idx="2"/>
            <a:endCxn id="12" idx="0"/>
          </p:cNvCxnSpPr>
          <p:nvPr/>
        </p:nvCxnSpPr>
        <p:spPr>
          <a:xfrm rot="5400000">
            <a:off x="3217960" y="1956214"/>
            <a:ext cx="512091" cy="43605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Γωνιακή σύνδεση"/>
          <p:cNvCxnSpPr>
            <a:stCxn id="11" idx="2"/>
            <a:endCxn id="13" idx="0"/>
          </p:cNvCxnSpPr>
          <p:nvPr/>
        </p:nvCxnSpPr>
        <p:spPr>
          <a:xfrm rot="5400000">
            <a:off x="4730370" y="3450967"/>
            <a:ext cx="494434" cy="135334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Γωνιακή σύνδεση"/>
          <p:cNvCxnSpPr>
            <a:stCxn id="11" idx="2"/>
            <a:endCxn id="14" idx="0"/>
          </p:cNvCxnSpPr>
          <p:nvPr/>
        </p:nvCxnSpPr>
        <p:spPr>
          <a:xfrm rot="16200000" flipH="1">
            <a:off x="6231605" y="3303078"/>
            <a:ext cx="476775" cy="16314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Γωνιακή σύνδεση"/>
          <p:cNvCxnSpPr>
            <a:stCxn id="11" idx="2"/>
            <a:endCxn id="15" idx="0"/>
          </p:cNvCxnSpPr>
          <p:nvPr/>
        </p:nvCxnSpPr>
        <p:spPr>
          <a:xfrm rot="16200000" flipH="1">
            <a:off x="7608682" y="1926001"/>
            <a:ext cx="459116" cy="43679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20863" y="1"/>
            <a:ext cx="7380337" cy="584786"/>
          </a:xfrm>
          <a:prstGeom prst="rect">
            <a:avLst/>
          </a:prstGeom>
          <a:noFill/>
        </p:spPr>
        <p:txBody>
          <a:bodyPr wrap="square" lIns="91448" tIns="45725" rIns="91448" bIns="45725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ΑΝΤΙΡΡΟΠΙΣΤΙΚΟΙ ΜΗΧΑΝΙΣΜΟΙ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C13C-81FF-4899-BB03-D80867ABBC01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022794" y="741651"/>
            <a:ext cx="3039443" cy="768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sz="2200" b="1" dirty="0" smtClean="0"/>
              <a:t>Άσκηση</a:t>
            </a:r>
            <a:endParaRPr lang="el-GR" sz="2200" b="1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5333927" y="1708446"/>
            <a:ext cx="402279" cy="503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484669" y="2344146"/>
            <a:ext cx="2160389" cy="768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sz="2200" b="1" dirty="0" err="1" smtClean="0"/>
              <a:t>↑↑</a:t>
            </a:r>
            <a:r>
              <a:rPr lang="el-GR" sz="2200" b="1" dirty="0" smtClean="0"/>
              <a:t> </a:t>
            </a:r>
            <a:r>
              <a:rPr lang="en-US" sz="2200" b="1" dirty="0" smtClean="0"/>
              <a:t>CO</a:t>
            </a:r>
            <a:endParaRPr lang="el-GR" sz="2200" b="1" dirty="0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479704" y="3783303"/>
            <a:ext cx="2160389" cy="768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r>
              <a:rPr lang="el-GR" sz="2200" b="1" dirty="0" err="1" smtClean="0"/>
              <a:t>↑↑</a:t>
            </a:r>
            <a:r>
              <a:rPr lang="el-GR" sz="2200" b="1" dirty="0" smtClean="0"/>
              <a:t> </a:t>
            </a:r>
            <a:r>
              <a:rPr lang="en-US" sz="2200" b="1" dirty="0" smtClean="0"/>
              <a:t>PAP</a:t>
            </a:r>
            <a:endParaRPr lang="el-GR" sz="2200" b="1" dirty="0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5438221" y="3204992"/>
            <a:ext cx="342683" cy="463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pic>
        <p:nvPicPr>
          <p:cNvPr id="15" name="Picture 3" descr="04-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62" y="1303506"/>
            <a:ext cx="7315200" cy="4342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613" y="330300"/>
            <a:ext cx="7207058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ΟΡΙΣΜΟΣ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119" y="1467145"/>
            <a:ext cx="10058771" cy="186886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900" b="1" dirty="0" smtClean="0">
                <a:solidFill>
                  <a:srgbClr val="FF0000"/>
                </a:solidFill>
              </a:rPr>
              <a:t>Πνευμονική Υπέρταση</a:t>
            </a:r>
            <a:r>
              <a:rPr lang="el-GR" sz="2900" b="1" dirty="0" smtClean="0"/>
              <a:t>= Η αύξηση της </a:t>
            </a:r>
            <a:r>
              <a:rPr lang="en-US" sz="2900" b="1" dirty="0" err="1" smtClean="0"/>
              <a:t>mPAP</a:t>
            </a:r>
            <a:r>
              <a:rPr lang="en-US" sz="2900" b="1" dirty="0" smtClean="0"/>
              <a:t> </a:t>
            </a:r>
            <a:r>
              <a:rPr lang="el-GR" sz="2900" b="1" dirty="0" smtClean="0"/>
              <a:t>σε επίπεδα ίσα ή μεγαλύτερα των 25</a:t>
            </a:r>
            <a:r>
              <a:rPr lang="en-US" sz="2900" b="1" dirty="0" smtClean="0"/>
              <a:t>mmHg</a:t>
            </a:r>
          </a:p>
          <a:p>
            <a:endParaRPr lang="en-US" sz="2900" b="1" dirty="0" smtClean="0"/>
          </a:p>
          <a:p>
            <a:r>
              <a:rPr lang="el-GR" sz="2900" b="1" dirty="0" smtClean="0">
                <a:solidFill>
                  <a:srgbClr val="00B050"/>
                </a:solidFill>
              </a:rPr>
              <a:t>Φυσιολογική </a:t>
            </a:r>
            <a:r>
              <a:rPr lang="en-US" sz="2900" b="1" dirty="0" err="1" smtClean="0">
                <a:solidFill>
                  <a:srgbClr val="00B050"/>
                </a:solidFill>
              </a:rPr>
              <a:t>mPAP</a:t>
            </a:r>
            <a:r>
              <a:rPr lang="en-US" sz="2900" b="1" dirty="0" smtClean="0"/>
              <a:t>= 14 ± 3mmHg </a:t>
            </a:r>
            <a:r>
              <a:rPr lang="el-GR" sz="2900" b="1" dirty="0" smtClean="0"/>
              <a:t>με </a:t>
            </a:r>
            <a:r>
              <a:rPr lang="en-US" sz="2900" b="1" dirty="0" smtClean="0"/>
              <a:t>ULN 20mmHg</a:t>
            </a:r>
            <a:endParaRPr lang="el-GR" sz="2900" b="1" dirty="0"/>
          </a:p>
        </p:txBody>
      </p:sp>
    </p:spTree>
    <p:extLst>
      <p:ext uri="{BB962C8B-B14F-4D97-AF65-F5344CB8AC3E}">
        <p14:creationId xmlns:p14="http://schemas.microsoft.com/office/powerpoint/2010/main" val="25819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8640990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ΜΕΤΡΗΣΗ ΠΙΕΣΗΣ ΠΝΕΥΜΟΝΙΚΗΣ ΑΡΤΗΡΙΑΣ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36" y="751649"/>
            <a:ext cx="6494774" cy="51465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800" b="1" dirty="0" smtClean="0"/>
              <a:t>ΔΕΞΙΟΣ ΚΑΡΔΙΑΚΟΣ ΚΑΘΕΤΗΡΙΑΣΜΟΣ</a:t>
            </a:r>
            <a:endParaRPr lang="el-GR" sz="2800" b="1" dirty="0"/>
          </a:p>
        </p:txBody>
      </p:sp>
      <p:pic>
        <p:nvPicPr>
          <p:cNvPr id="1026" name="Picture 2" descr="ÎÏÎ¿ÏÎ­Î»ÎµÏÎ¼Î± ÎµÎ¹ÎºÏÎ½Î±Ï Î³Î¹Î± right heart catheteri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28" y="1212003"/>
            <a:ext cx="5956847" cy="35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847" y="1635392"/>
            <a:ext cx="1514545" cy="94553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en-US" sz="2800" dirty="0" smtClean="0"/>
              <a:t>PASP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en-US" sz="2800" dirty="0" smtClean="0"/>
              <a:t>PADP</a:t>
            </a:r>
            <a:endParaRPr lang="el-GR" sz="2800" dirty="0"/>
          </a:p>
        </p:txBody>
      </p:sp>
      <p:sp>
        <p:nvSpPr>
          <p:cNvPr id="5" name="Right Brace 4"/>
          <p:cNvSpPr/>
          <p:nvPr/>
        </p:nvSpPr>
        <p:spPr>
          <a:xfrm>
            <a:off x="1595013" y="1791742"/>
            <a:ext cx="464600" cy="5203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54" tIns="41477" rIns="82954" bIns="41477" rtlCol="0" anchor="ctr"/>
          <a:lstStyle/>
          <a:p>
            <a:pPr algn="ctr"/>
            <a:endParaRPr lang="el-GR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08123" y="1907458"/>
                <a:ext cx="2625213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mPAP=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PASP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PADP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97" y="1602353"/>
                <a:ext cx="2480963" cy="525711"/>
              </a:xfrm>
              <a:prstGeom prst="rect">
                <a:avLst/>
              </a:prstGeom>
              <a:blipFill rotWithShape="0">
                <a:blip r:embed="rId4"/>
                <a:stretch>
                  <a:fillRect l="-3721" b="-8738"/>
                </a:stretch>
              </a:blipFill>
            </p:spPr>
            <p:txBody>
              <a:bodyPr lIns="82954" tIns="41477" rIns="82954" bIns="41477"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4972" y="3241395"/>
            <a:ext cx="2982731" cy="1376426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marL="259232" indent="-259232">
              <a:buFont typeface="Wingdings" panose="05000000000000000000" pitchFamily="2" charset="2"/>
              <a:buChar char="Ø"/>
            </a:pPr>
            <a:r>
              <a:rPr lang="en-US" sz="2800" dirty="0" smtClean="0"/>
              <a:t>Pcwp</a:t>
            </a:r>
          </a:p>
          <a:p>
            <a:pPr marL="259232" indent="-259232">
              <a:buFont typeface="Wingdings" panose="05000000000000000000" pitchFamily="2" charset="2"/>
              <a:buChar char="Ø"/>
            </a:pPr>
            <a:r>
              <a:rPr lang="en-US" sz="2800" dirty="0" smtClean="0"/>
              <a:t>CO</a:t>
            </a:r>
          </a:p>
          <a:p>
            <a:pPr marL="259232" indent="-259232">
              <a:buFont typeface="Wingdings" panose="05000000000000000000" pitchFamily="2" charset="2"/>
              <a:buChar char="Ø"/>
            </a:pPr>
            <a:r>
              <a:rPr lang="en-US" sz="2800" dirty="0" smtClean="0"/>
              <a:t>PVR</a:t>
            </a:r>
            <a:endParaRPr lang="el-GR" sz="2800" dirty="0"/>
          </a:p>
        </p:txBody>
      </p:sp>
      <p:sp>
        <p:nvSpPr>
          <p:cNvPr id="10" name="TextBox 10"/>
          <p:cNvSpPr txBox="1"/>
          <p:nvPr/>
        </p:nvSpPr>
        <p:spPr>
          <a:xfrm>
            <a:off x="3385324" y="4851150"/>
            <a:ext cx="5092014" cy="63776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US" sz="1800" b="1" dirty="0" smtClean="0"/>
              <a:t>Pcwp </a:t>
            </a:r>
            <a:r>
              <a:rPr lang="en-US" sz="1800" b="1" dirty="0" smtClean="0">
                <a:solidFill>
                  <a:srgbClr val="FF0000"/>
                </a:solidFill>
              </a:rPr>
              <a:t>→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Τελοδιαστολική</a:t>
            </a:r>
            <a:r>
              <a:rPr lang="el-GR" sz="1800" b="1" dirty="0" smtClean="0"/>
              <a:t> πίεση της αριστερής κοιλίας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16957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76" y="644246"/>
            <a:ext cx="9505712" cy="5005289"/>
          </a:xfrm>
          <a:prstGeom prst="rect">
            <a:avLst/>
          </a:prstGeom>
        </p:spPr>
      </p:pic>
      <p:sp>
        <p:nvSpPr>
          <p:cNvPr id="3" name="1 - TextBox"/>
          <p:cNvSpPr txBox="1"/>
          <p:nvPr/>
        </p:nvSpPr>
        <p:spPr>
          <a:xfrm>
            <a:off x="1811548" y="120952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ΚΑΤΗΓΟΡΙΕΣ ΠΝΕΥΜΟΝΙΚΗΣ ΥΠΕΡΤΑΣΗΣ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1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1548" y="120952"/>
            <a:ext cx="7156339" cy="57620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ΚΑΤΗΓΟΡΙΕΣ ΠΝΕΥΜΟΝΙΚΗΣ ΥΠΕΡΤΑΣΗΣ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485" y="991147"/>
            <a:ext cx="3345119" cy="853206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500" b="1" dirty="0" err="1" smtClean="0"/>
              <a:t>Προτριχοειδική</a:t>
            </a:r>
            <a:endParaRPr lang="el-GR" sz="2500" b="1" dirty="0" smtClean="0"/>
          </a:p>
          <a:p>
            <a:r>
              <a:rPr lang="en-US" sz="2500" b="1" dirty="0" smtClean="0"/>
              <a:t>Pcwp ≤ 15mmHg</a:t>
            </a:r>
            <a:endParaRPr lang="el-GR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10590" y="991146"/>
            <a:ext cx="2787598" cy="853206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l-GR" sz="2500" b="1" dirty="0" err="1" smtClean="0"/>
              <a:t>Μετατριχοειδική</a:t>
            </a:r>
            <a:endParaRPr lang="en-US" sz="2500" b="1" dirty="0" smtClean="0"/>
          </a:p>
          <a:p>
            <a:r>
              <a:rPr lang="en-US" sz="2500" b="1" dirty="0" err="1" smtClean="0"/>
              <a:t>Pcwp</a:t>
            </a:r>
            <a:r>
              <a:rPr lang="en-US" sz="2500" b="1" dirty="0" smtClean="0"/>
              <a:t>&gt;15mmHg</a:t>
            </a:r>
            <a:endParaRPr lang="el-GR" sz="2500" b="1" dirty="0"/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 rot="5400000">
            <a:off x="4321606" y="55187"/>
            <a:ext cx="426140" cy="1710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2"/>
          </p:cNvCxnSpPr>
          <p:nvPr/>
        </p:nvCxnSpPr>
        <p:spPr>
          <a:xfrm rot="16200000" flipH="1">
            <a:off x="6001391" y="85486"/>
            <a:ext cx="393102" cy="1616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6153" y="1844352"/>
            <a:ext cx="7500025" cy="391668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58201" y="1877391"/>
            <a:ext cx="2050581" cy="28571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5733162" y="1844351"/>
            <a:ext cx="3234725" cy="3931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5486200" y="3198655"/>
            <a:ext cx="3481687" cy="974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1758202" y="4097025"/>
            <a:ext cx="2551152" cy="397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0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1088</Words>
  <Application>Microsoft Office PowerPoint</Application>
  <PresentationFormat>Custom</PresentationFormat>
  <Paragraphs>282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DejaVu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Στρατος Πανσεληνάς</dc:creator>
  <cp:lastModifiedBy>Στρατος Πανσεληνάς</cp:lastModifiedBy>
  <cp:revision>216</cp:revision>
  <dcterms:created xsi:type="dcterms:W3CDTF">2018-09-30T07:20:13Z</dcterms:created>
  <dcterms:modified xsi:type="dcterms:W3CDTF">2018-11-21T04:51:13Z</dcterms:modified>
</cp:coreProperties>
</file>