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0" r:id="rId3"/>
    <p:sldId id="257" r:id="rId4"/>
    <p:sldId id="281" r:id="rId5"/>
    <p:sldId id="283" r:id="rId6"/>
    <p:sldId id="258" r:id="rId7"/>
    <p:sldId id="282" r:id="rId8"/>
    <p:sldId id="259" r:id="rId9"/>
    <p:sldId id="260" r:id="rId10"/>
    <p:sldId id="261" r:id="rId11"/>
    <p:sldId id="262" r:id="rId12"/>
    <p:sldId id="263" r:id="rId13"/>
    <p:sldId id="264" r:id="rId14"/>
    <p:sldId id="270" r:id="rId15"/>
    <p:sldId id="271" r:id="rId16"/>
    <p:sldId id="279" r:id="rId17"/>
    <p:sldId id="272" r:id="rId18"/>
    <p:sldId id="276" r:id="rId19"/>
    <p:sldId id="273" r:id="rId20"/>
    <p:sldId id="274" r:id="rId21"/>
    <p:sldId id="278" r:id="rId22"/>
    <p:sldId id="266" r:id="rId23"/>
    <p:sldId id="265" r:id="rId24"/>
    <p:sldId id="277" r:id="rId25"/>
    <p:sldId id="285" r:id="rId26"/>
    <p:sldId id="268" r:id="rId27"/>
    <p:sldId id="269" r:id="rId28"/>
    <p:sldId id="284"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FE0718-C0E8-41A6-B0CA-92FCD2CF9845}" type="datetimeFigureOut">
              <a:rPr lang="el-GR" smtClean="0"/>
              <a:t>10/10/2018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547A27-D011-4AE2-811F-2C0533149F57}"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On initial heart-rhythm analysis, about25–50% of SCA victims have ventricular fibrillation (VF), a percentage that has declined over the last 20 years.</a:t>
            </a:r>
            <a:r>
              <a:rPr lang="el-GR" dirty="0" smtClean="0"/>
              <a:t> </a:t>
            </a:r>
            <a:r>
              <a:rPr lang="en-US" dirty="0" smtClean="0"/>
              <a:t>It is likely that many more victims have VF or rapid ventricular tachycardia (VT) at the time of collapse, but by the time the first electrocardiogram (ECG)is recorded by emergency medical service personnel their rhythm has deteriorated to </a:t>
            </a:r>
            <a:r>
              <a:rPr lang="en-US" dirty="0" err="1" smtClean="0"/>
              <a:t>asystole</a:t>
            </a:r>
            <a:endParaRPr lang="en-US" dirty="0" smtClean="0"/>
          </a:p>
          <a:p>
            <a:endParaRPr lang="en-US" dirty="0" smtClean="0"/>
          </a:p>
          <a:p>
            <a:r>
              <a:rPr lang="en-US" dirty="0" smtClean="0"/>
              <a:t>When the rhythm is recorded soon</a:t>
            </a:r>
            <a:r>
              <a:rPr lang="el-GR" dirty="0" smtClean="0"/>
              <a:t> </a:t>
            </a:r>
            <a:r>
              <a:rPr lang="en-US" dirty="0" smtClean="0"/>
              <a:t>after collapse, in particular by an on-site AED, the proportion of victims in VF can be as high as 76%.</a:t>
            </a:r>
          </a:p>
          <a:p>
            <a:endParaRPr lang="en-US" dirty="0" smtClean="0"/>
          </a:p>
          <a:p>
            <a:r>
              <a:rPr lang="en-US" dirty="0" smtClean="0"/>
              <a:t>More victims of SCA survive if bystanders act immediately while VF is still present. Success-</a:t>
            </a:r>
            <a:r>
              <a:rPr lang="en-US" dirty="0" err="1" smtClean="0"/>
              <a:t>ful</a:t>
            </a:r>
            <a:r>
              <a:rPr lang="en-US" dirty="0" smtClean="0"/>
              <a:t> resuscitation is less likely once the rhythm has deteriorated to </a:t>
            </a:r>
            <a:r>
              <a:rPr lang="en-US" dirty="0" err="1" smtClean="0"/>
              <a:t>asystole</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9E547A27-D011-4AE2-811F-2C0533149F57}" type="slidenum">
              <a:rPr lang="el-GR" smtClean="0"/>
              <a:t>3</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Opening the airway and checking for breathing</a:t>
            </a:r>
          </a:p>
          <a:p>
            <a:endParaRPr lang="en-US" dirty="0" smtClean="0"/>
          </a:p>
          <a:p>
            <a:r>
              <a:rPr lang="en-US" dirty="0" smtClean="0"/>
              <a:t>Open the airway using the head tilt and chin lift technique whilst assessing whether the person is breathing normally  </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9E547A27-D011-4AE2-811F-2C0533149F57}" type="slidenum">
              <a:rPr lang="el-GR" smtClean="0"/>
              <a:t>17</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Alerting emergency services 112 / 166 </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9E547A27-D011-4AE2-811F-2C0533149F57}" type="slidenum">
              <a:rPr lang="el-GR" smtClean="0"/>
              <a:t>19</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Starting chest compressions</a:t>
            </a:r>
          </a:p>
          <a:p>
            <a:endParaRPr lang="en-US" dirty="0" smtClean="0"/>
          </a:p>
          <a:p>
            <a:r>
              <a:rPr lang="en-US" dirty="0" smtClean="0"/>
              <a:t>In adults needing CPR, there is a high probability of a primary cardiac cause. When blood flow stops after cardiac arrest, the blood in the lungs and arterial system remains oxygenated for some minutes. To emphasize the priority of chest compressions, it is recommended that CPR should start with chest compressions rather than initial ventilations. </a:t>
            </a:r>
          </a:p>
          <a:p>
            <a:endParaRPr lang="en-US" dirty="0" smtClean="0"/>
          </a:p>
          <a:p>
            <a:r>
              <a:rPr lang="en-US" dirty="0" smtClean="0"/>
              <a:t>When providing manual chest compressions:</a:t>
            </a:r>
          </a:p>
          <a:p>
            <a:r>
              <a:rPr lang="en-US" dirty="0" smtClean="0"/>
              <a:t>1. Deliver compressions ‘in the centre of the chest’.</a:t>
            </a:r>
          </a:p>
          <a:p>
            <a:r>
              <a:rPr lang="en-US" dirty="0" smtClean="0"/>
              <a:t>2. Compress to a depth of at least 5 cm but not more than 6 cm.</a:t>
            </a:r>
          </a:p>
          <a:p>
            <a:r>
              <a:rPr lang="en-US" dirty="0" smtClean="0"/>
              <a:t>3. Compress the chest at a rate of 100–120 min−1with as few interruptions as possible.</a:t>
            </a:r>
          </a:p>
          <a:p>
            <a:r>
              <a:rPr lang="en-US" dirty="0" smtClean="0"/>
              <a:t>4. Allow the chest to recoil completely after each compression; do not lean on the chest.</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9E547A27-D011-4AE2-811F-2C0533149F57}" type="slidenum">
              <a:rPr lang="el-GR" smtClean="0"/>
              <a:t>20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On initial heart-rhythm analysis, about25–50% of SCA victims have ventricular fibrillation (VF), a percentage that has declined over the last 20 years.</a:t>
            </a:r>
            <a:r>
              <a:rPr lang="el-GR" dirty="0" smtClean="0"/>
              <a:t> </a:t>
            </a:r>
            <a:r>
              <a:rPr lang="en-US" dirty="0" smtClean="0"/>
              <a:t>It is likely that many more victims have VF or rapid ventricular tachycardia (VT) at the time of collapse, but by the time the first electrocardiogram (ECG)is recorded by emergency medical service personnel their rhythm has deteriorated to </a:t>
            </a:r>
            <a:r>
              <a:rPr lang="en-US" dirty="0" err="1" smtClean="0"/>
              <a:t>asystole</a:t>
            </a:r>
            <a:endParaRPr lang="en-US" dirty="0" smtClean="0"/>
          </a:p>
          <a:p>
            <a:endParaRPr lang="en-US" dirty="0" smtClean="0"/>
          </a:p>
          <a:p>
            <a:r>
              <a:rPr lang="en-US" dirty="0" smtClean="0"/>
              <a:t>When the rhythm is recorded soon</a:t>
            </a:r>
            <a:r>
              <a:rPr lang="el-GR" dirty="0" smtClean="0"/>
              <a:t> </a:t>
            </a:r>
            <a:r>
              <a:rPr lang="en-US" dirty="0" smtClean="0"/>
              <a:t>after collapse, in particular by an on-site AED, the proportion of victims in VF can be as high as 76%.</a:t>
            </a:r>
          </a:p>
          <a:p>
            <a:endParaRPr lang="en-US" dirty="0" smtClean="0"/>
          </a:p>
          <a:p>
            <a:r>
              <a:rPr lang="en-US" dirty="0" smtClean="0"/>
              <a:t>More victims of SCA survive if bystanders act immediately while VF is still present. Success-</a:t>
            </a:r>
            <a:r>
              <a:rPr lang="en-US" dirty="0" err="1" smtClean="0"/>
              <a:t>ful</a:t>
            </a:r>
            <a:r>
              <a:rPr lang="en-US" dirty="0" smtClean="0"/>
              <a:t> resuscitation is less likely once the rhythm has deteriorated to </a:t>
            </a:r>
            <a:r>
              <a:rPr lang="en-US" dirty="0" err="1" smtClean="0"/>
              <a:t>asystole</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9E547A27-D011-4AE2-811F-2C0533149F57}" type="slidenum">
              <a:rPr lang="el-GR" smtClean="0"/>
              <a:t>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The chain of survival</a:t>
            </a:r>
          </a:p>
          <a:p>
            <a:r>
              <a:rPr lang="en-US" dirty="0" smtClean="0"/>
              <a:t>The Chain of Survival summarizes the vital links needed for successful resuscitation. Most of these links apply to victims of both primary cardiac and </a:t>
            </a:r>
            <a:r>
              <a:rPr lang="en-US" dirty="0" err="1" smtClean="0"/>
              <a:t>asphyxial</a:t>
            </a:r>
            <a:r>
              <a:rPr lang="en-US" dirty="0" smtClean="0"/>
              <a:t> arrest</a:t>
            </a:r>
          </a:p>
          <a:p>
            <a:endParaRPr lang="el-GR" dirty="0"/>
          </a:p>
        </p:txBody>
      </p:sp>
      <p:sp>
        <p:nvSpPr>
          <p:cNvPr id="4" name="3 - Θέση αριθμού διαφάνειας"/>
          <p:cNvSpPr>
            <a:spLocks noGrp="1"/>
          </p:cNvSpPr>
          <p:nvPr>
            <p:ph type="sldNum" sz="quarter" idx="10"/>
          </p:nvPr>
        </p:nvSpPr>
        <p:spPr/>
        <p:txBody>
          <a:bodyPr/>
          <a:lstStyle/>
          <a:p>
            <a:fld id="{9E547A27-D011-4AE2-811F-2C0533149F57}" type="slidenum">
              <a:rPr lang="el-GR" smtClean="0"/>
              <a:t>8</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Early recognition and call for help</a:t>
            </a:r>
          </a:p>
          <a:p>
            <a:endParaRPr lang="en-US" dirty="0" smtClean="0"/>
          </a:p>
          <a:p>
            <a:r>
              <a:rPr lang="en-US" dirty="0" smtClean="0"/>
              <a:t>Chest pain should be recognized as a symptom of myocardial ischemia. Cardiac arrest occurs in a quarter to a third of patients with myocardial ischemia within the first hour after onset of chest pain. </a:t>
            </a:r>
          </a:p>
          <a:p>
            <a:endParaRPr lang="en-US" dirty="0" smtClean="0"/>
          </a:p>
          <a:p>
            <a:r>
              <a:rPr lang="en-US" dirty="0" smtClean="0"/>
              <a:t>Once cardiac arrest has occurred, early recognition is critical to enable rapid activation of the EMS and prompt initiation of bystander CPR. The key observations are unresponsiveness and not breathing normally.</a:t>
            </a:r>
          </a:p>
          <a:p>
            <a:endParaRPr lang="el-GR" dirty="0"/>
          </a:p>
        </p:txBody>
      </p:sp>
      <p:sp>
        <p:nvSpPr>
          <p:cNvPr id="4" name="3 - Θέση αριθμού διαφάνειας"/>
          <p:cNvSpPr>
            <a:spLocks noGrp="1"/>
          </p:cNvSpPr>
          <p:nvPr>
            <p:ph type="sldNum" sz="quarter" idx="10"/>
          </p:nvPr>
        </p:nvSpPr>
        <p:spPr/>
        <p:txBody>
          <a:bodyPr/>
          <a:lstStyle/>
          <a:p>
            <a:fld id="{9E547A27-D011-4AE2-811F-2C0533149F57}" type="slidenum">
              <a:rPr lang="el-GR" smtClean="0"/>
              <a:t>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Early bystander CPR</a:t>
            </a:r>
          </a:p>
          <a:p>
            <a:endParaRPr lang="en-US" dirty="0" smtClean="0"/>
          </a:p>
          <a:p>
            <a:r>
              <a:rPr lang="en-US" dirty="0" smtClean="0"/>
              <a:t>The immediate initiation of CPR can double or quadruple survival from cardiac arrest.</a:t>
            </a:r>
          </a:p>
          <a:p>
            <a:r>
              <a:rPr lang="en-US" dirty="0" smtClean="0"/>
              <a:t>If able, bystanders with CPR training should give chest compressions together with ventilations. </a:t>
            </a:r>
          </a:p>
          <a:p>
            <a:r>
              <a:rPr lang="en-US" dirty="0" smtClean="0"/>
              <a:t>When a bystander has not been trained in CPR, the emergency medical dispatcher should instruct him or her to give chest-compression-only CPR while awaiting the arrival of professional help.</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9E547A27-D011-4AE2-811F-2C0533149F57}" type="slidenum">
              <a:rPr lang="el-GR" smtClean="0"/>
              <a:t>10</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Early defibrillation</a:t>
            </a:r>
          </a:p>
          <a:p>
            <a:endParaRPr lang="en-US" dirty="0" smtClean="0"/>
          </a:p>
          <a:p>
            <a:r>
              <a:rPr lang="en-US" dirty="0" smtClean="0"/>
              <a:t>Defibrillation within 3–5 min of collapse can produce survival rates as high as 50–70%. This can be achieved by public access and onsite AEDs.</a:t>
            </a:r>
          </a:p>
          <a:p>
            <a:endParaRPr lang="en-US" dirty="0" smtClean="0"/>
          </a:p>
          <a:p>
            <a:r>
              <a:rPr lang="en-US" dirty="0" smtClean="0"/>
              <a:t>Each minute of delay to defibrillation reduces the probability of survival to discharge by 10–12%. </a:t>
            </a:r>
          </a:p>
          <a:p>
            <a:endParaRPr lang="en-US" dirty="0" smtClean="0"/>
          </a:p>
          <a:p>
            <a:r>
              <a:rPr lang="en-US" dirty="0" smtClean="0"/>
              <a:t>The links in the chain work better together: when bystander CPR is provided, the decline in survival is more gradual and averages 3–4% per minute delay to defibrillation.</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9E547A27-D011-4AE2-811F-2C0533149F57}" type="slidenum">
              <a:rPr lang="el-GR" smtClean="0"/>
              <a:t>11</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Early advanced life support and standardized post-resuscitation care</a:t>
            </a:r>
          </a:p>
          <a:p>
            <a:endParaRPr lang="en-US" dirty="0" smtClean="0"/>
          </a:p>
          <a:p>
            <a:r>
              <a:rPr lang="en-US" dirty="0" smtClean="0"/>
              <a:t>Advanced life support with airway management, drugs and correcting causal factors may be needed if initial attempts at resuscitation are un-successful. </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9E547A27-D011-4AE2-811F-2C0533149F57}" type="slidenum">
              <a:rPr lang="el-GR" smtClean="0"/>
              <a:t>12</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The critical need for bystanders to act</a:t>
            </a:r>
          </a:p>
          <a:p>
            <a:endParaRPr lang="en-US" dirty="0" smtClean="0"/>
          </a:p>
          <a:p>
            <a:r>
              <a:rPr lang="en-US" dirty="0" smtClean="0"/>
              <a:t>Victims of cardiac arrest need immediate CPR. This provides a small but critical blood flow to the heart and brain. It also increases the likelihood that the heart will resume an effective rhythm and pumping power </a:t>
            </a:r>
          </a:p>
          <a:p>
            <a:endParaRPr lang="en-US" dirty="0" smtClean="0"/>
          </a:p>
          <a:p>
            <a:r>
              <a:rPr lang="en-US" dirty="0" smtClean="0"/>
              <a:t> Use of an AED by lay CPR providers increases survival from cardiac arrest in public places</a:t>
            </a:r>
          </a:p>
          <a:p>
            <a:endParaRPr lang="en-US" dirty="0" smtClean="0"/>
          </a:p>
          <a:p>
            <a:r>
              <a:rPr lang="en-US" dirty="0" smtClean="0"/>
              <a:t>An AED uses voice prompts to guide the CPR provider, analyze the cardiac rhythm and instruct the CPR provider to deliver a shock if VF or rapid ventricular tachycardia (VT) is detected </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9E547A27-D011-4AE2-811F-2C0533149F57}" type="slidenum">
              <a:rPr lang="el-GR" smtClean="0"/>
              <a:t>13</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Recognition of cardiac arrest </a:t>
            </a:r>
          </a:p>
          <a:p>
            <a:endParaRPr lang="en-US" dirty="0" smtClean="0"/>
          </a:p>
          <a:p>
            <a:r>
              <a:rPr lang="en-US" dirty="0" smtClean="0"/>
              <a:t>Checking the carotid pulse (or any other pulse) has proved to be an inaccurate method for confirming the presence or absence of circulation</a:t>
            </a:r>
          </a:p>
          <a:p>
            <a:endParaRPr lang="en-US" dirty="0" smtClean="0"/>
          </a:p>
          <a:p>
            <a:r>
              <a:rPr lang="en-US" dirty="0" err="1" smtClean="0"/>
              <a:t>Agonal</a:t>
            </a:r>
            <a:r>
              <a:rPr lang="en-US" dirty="0" smtClean="0"/>
              <a:t> breaths are slow and deep breaths, frequently with a characteristic snoring sound. </a:t>
            </a:r>
          </a:p>
          <a:p>
            <a:endParaRPr lang="en-US" dirty="0" smtClean="0"/>
          </a:p>
          <a:p>
            <a:r>
              <a:rPr lang="en-US" dirty="0" smtClean="0"/>
              <a:t>The presence of </a:t>
            </a:r>
            <a:r>
              <a:rPr lang="en-US" dirty="0" err="1" smtClean="0"/>
              <a:t>agonal</a:t>
            </a:r>
            <a:r>
              <a:rPr lang="en-US" dirty="0" smtClean="0"/>
              <a:t> breathing can be erroneously interpreted as evidence that there is a circulation and CPR is not needed. </a:t>
            </a:r>
            <a:r>
              <a:rPr lang="en-US" dirty="0" err="1" smtClean="0"/>
              <a:t>Agonal</a:t>
            </a:r>
            <a:r>
              <a:rPr lang="en-US" dirty="0" smtClean="0"/>
              <a:t> breathing may be present in up to 40% of victims in the first minutes after cardiac arrest, and if responded to as a sign of cardiac arrest, is associated with higher survival rates</a:t>
            </a:r>
          </a:p>
          <a:p>
            <a:endParaRPr lang="en-US" dirty="0" smtClean="0"/>
          </a:p>
          <a:p>
            <a:r>
              <a:rPr lang="en-US" dirty="0" smtClean="0"/>
              <a:t>Immediately following cardiac arrest, blood flow to the brain is reduced to virtually zero, which may cause seizure-like episodes that can be confused with epilepsy </a:t>
            </a:r>
          </a:p>
          <a:p>
            <a:endParaRPr lang="en-US" dirty="0" smtClean="0"/>
          </a:p>
          <a:p>
            <a:r>
              <a:rPr lang="en-US" dirty="0" smtClean="0"/>
              <a:t>Patients who are unresponsive and not breathing normally should be presumed to be in cardiac arrest. </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9E547A27-D011-4AE2-811F-2C0533149F57}" type="slidenum">
              <a:rPr lang="el-GR" smtClean="0"/>
              <a:t>14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8/10/2018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8/10/2018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8/10/2018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8/10/2018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8/10/2018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8/10/2018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8/10/2018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8/10/2018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8/10/2018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8/10/2018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8/10/2018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8/10/2018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1619672" y="4221088"/>
            <a:ext cx="7128792" cy="978729"/>
          </a:xfrm>
          <a:prstGeom prst="rect">
            <a:avLst/>
          </a:prstGeom>
        </p:spPr>
        <p:txBody>
          <a:bodyPr wrap="square">
            <a:spAutoFit/>
          </a:bodyPr>
          <a:lstStyle/>
          <a:p>
            <a:pPr algn="ctr">
              <a:lnSpc>
                <a:spcPct val="80000"/>
              </a:lnSpc>
            </a:pPr>
            <a:r>
              <a:rPr lang="el-GR" sz="2400" dirty="0" smtClean="0">
                <a:solidFill>
                  <a:schemeClr val="tx2">
                    <a:lumMod val="75000"/>
                  </a:schemeClr>
                </a:solidFill>
              </a:rPr>
              <a:t>Αντώνιος Αργύρης</a:t>
            </a:r>
          </a:p>
          <a:p>
            <a:pPr algn="ctr">
              <a:lnSpc>
                <a:spcPct val="80000"/>
              </a:lnSpc>
            </a:pPr>
            <a:r>
              <a:rPr lang="el-GR" sz="2400" dirty="0" smtClean="0">
                <a:solidFill>
                  <a:schemeClr val="tx2">
                    <a:lumMod val="75000"/>
                  </a:schemeClr>
                </a:solidFill>
              </a:rPr>
              <a:t>Παθολόγος</a:t>
            </a:r>
          </a:p>
          <a:p>
            <a:pPr algn="ctr">
              <a:lnSpc>
                <a:spcPct val="80000"/>
              </a:lnSpc>
            </a:pPr>
            <a:r>
              <a:rPr lang="el-GR" sz="2400" dirty="0" smtClean="0">
                <a:solidFill>
                  <a:schemeClr val="tx2">
                    <a:lumMod val="75000"/>
                  </a:schemeClr>
                </a:solidFill>
              </a:rPr>
              <a:t>Ακαδημαϊκός Υπότροφος</a:t>
            </a:r>
            <a:endParaRPr lang="en-US" sz="2400" dirty="0" smtClean="0">
              <a:solidFill>
                <a:schemeClr val="tx2">
                  <a:lumMod val="75000"/>
                </a:schemeClr>
              </a:solidFill>
            </a:endParaRPr>
          </a:p>
        </p:txBody>
      </p:sp>
      <p:sp>
        <p:nvSpPr>
          <p:cNvPr id="7" name="TextBox 3"/>
          <p:cNvSpPr txBox="1"/>
          <p:nvPr/>
        </p:nvSpPr>
        <p:spPr>
          <a:xfrm>
            <a:off x="474134" y="1044651"/>
            <a:ext cx="8009463" cy="1200328"/>
          </a:xfrm>
          <a:prstGeom prst="rect">
            <a:avLst/>
          </a:prstGeom>
          <a:noFill/>
        </p:spPr>
        <p:txBody>
          <a:bodyPr wrap="square" rtlCol="0">
            <a:spAutoFit/>
          </a:bodyPr>
          <a:lstStyle/>
          <a:p>
            <a:r>
              <a:rPr lang="el-GR" sz="2400" b="1" dirty="0" smtClean="0">
                <a:solidFill>
                  <a:srgbClr val="17375E"/>
                </a:solidFill>
              </a:rPr>
              <a:t>Μονάδα Καρδιαγγειακής Πρόληψης &amp;  Έρευνας </a:t>
            </a:r>
            <a:endParaRPr lang="en-US" sz="2400" b="1" dirty="0" smtClean="0">
              <a:solidFill>
                <a:srgbClr val="17375E"/>
              </a:solidFill>
            </a:endParaRPr>
          </a:p>
          <a:p>
            <a:pPr algn="r"/>
            <a:r>
              <a:rPr lang="el-GR" sz="2400" dirty="0" smtClean="0">
                <a:solidFill>
                  <a:srgbClr val="17375E"/>
                </a:solidFill>
              </a:rPr>
              <a:t> Τμήμα Παθολογικής Φυσιολογίας</a:t>
            </a:r>
          </a:p>
          <a:p>
            <a:pPr algn="r"/>
            <a:r>
              <a:rPr lang="el-GR" sz="2400" dirty="0" smtClean="0">
                <a:solidFill>
                  <a:srgbClr val="17375E"/>
                </a:solidFill>
              </a:rPr>
              <a:t> </a:t>
            </a:r>
            <a:endParaRPr lang="en-US" sz="2400" dirty="0">
              <a:solidFill>
                <a:srgbClr val="17375E"/>
              </a:solidFill>
            </a:endParaRPr>
          </a:p>
        </p:txBody>
      </p:sp>
      <p:sp>
        <p:nvSpPr>
          <p:cNvPr id="8" name="Rectangle 6"/>
          <p:cNvSpPr/>
          <p:nvPr/>
        </p:nvSpPr>
        <p:spPr>
          <a:xfrm rot="10800000" flipV="1">
            <a:off x="0" y="2029739"/>
            <a:ext cx="9144000" cy="355611"/>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4"/>
          <p:cNvSpPr txBox="1"/>
          <p:nvPr/>
        </p:nvSpPr>
        <p:spPr>
          <a:xfrm>
            <a:off x="1853320" y="2591236"/>
            <a:ext cx="6612772" cy="1292662"/>
          </a:xfrm>
          <a:prstGeom prst="rect">
            <a:avLst/>
          </a:prstGeom>
          <a:noFill/>
        </p:spPr>
        <p:txBody>
          <a:bodyPr wrap="none" rtlCol="0">
            <a:spAutoFit/>
          </a:bodyPr>
          <a:lstStyle/>
          <a:p>
            <a:r>
              <a:rPr lang="el-GR" sz="2600" dirty="0" smtClean="0">
                <a:solidFill>
                  <a:schemeClr val="tx2">
                    <a:lumMod val="75000"/>
                  </a:schemeClr>
                </a:solidFill>
              </a:rPr>
              <a:t>Εθνικό </a:t>
            </a:r>
            <a:r>
              <a:rPr lang="el-GR" sz="2600" dirty="0">
                <a:solidFill>
                  <a:schemeClr val="tx2">
                    <a:lumMod val="75000"/>
                  </a:schemeClr>
                </a:solidFill>
              </a:rPr>
              <a:t>&amp; Καποδιστριακό Πανεπιστήμιο </a:t>
            </a:r>
            <a:r>
              <a:rPr lang="el-GR" sz="2600" dirty="0" smtClean="0">
                <a:solidFill>
                  <a:schemeClr val="tx2">
                    <a:lumMod val="75000"/>
                  </a:schemeClr>
                </a:solidFill>
              </a:rPr>
              <a:t>Αθήνας</a:t>
            </a:r>
          </a:p>
          <a:p>
            <a:pPr algn="ctr"/>
            <a:r>
              <a:rPr lang="el-GR" sz="2600" dirty="0" smtClean="0">
                <a:solidFill>
                  <a:schemeClr val="tx2">
                    <a:lumMod val="75000"/>
                  </a:schemeClr>
                </a:solidFill>
              </a:rPr>
              <a:t>Ιατρική Σχολή</a:t>
            </a:r>
            <a:r>
              <a:rPr lang="en-US" sz="2600" dirty="0" smtClean="0">
                <a:solidFill>
                  <a:schemeClr val="tx2">
                    <a:lumMod val="75000"/>
                  </a:schemeClr>
                </a:solidFill>
              </a:rPr>
              <a:t> </a:t>
            </a:r>
          </a:p>
          <a:p>
            <a:endParaRPr lang="en-US" sz="2600" dirty="0">
              <a:solidFill>
                <a:schemeClr val="tx2">
                  <a:lumMod val="75000"/>
                </a:schemeClr>
              </a:solidFill>
            </a:endParaRPr>
          </a:p>
        </p:txBody>
      </p:sp>
      <p:pic>
        <p:nvPicPr>
          <p:cNvPr id="10" name="Picture 7"/>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0398" y="2591236"/>
            <a:ext cx="717789" cy="89255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11 - Ορθογώνιο"/>
          <p:cNvSpPr/>
          <p:nvPr/>
        </p:nvSpPr>
        <p:spPr>
          <a:xfrm>
            <a:off x="611560" y="1700808"/>
            <a:ext cx="7920880" cy="1292662"/>
          </a:xfrm>
          <a:prstGeom prst="rect">
            <a:avLst/>
          </a:prstGeom>
        </p:spPr>
        <p:txBody>
          <a:bodyPr wrap="square">
            <a:spAutoFit/>
          </a:bodyPr>
          <a:lstStyle/>
          <a:p>
            <a:r>
              <a:rPr lang="el-GR" sz="2200" b="1" dirty="0" smtClean="0"/>
              <a:t>Έγκαιρη έναρξη ΚΑΡΠΑ από παρευρισκόμενους</a:t>
            </a:r>
          </a:p>
          <a:p>
            <a:endParaRPr lang="el-GR" dirty="0" smtClean="0"/>
          </a:p>
          <a:p>
            <a:r>
              <a:rPr lang="el-GR" sz="2000" dirty="0" smtClean="0"/>
              <a:t>Μπορεί </a:t>
            </a:r>
            <a:r>
              <a:rPr lang="el-GR" sz="2000" dirty="0" smtClean="0">
                <a:solidFill>
                  <a:srgbClr val="FF0000"/>
                </a:solidFill>
              </a:rPr>
              <a:t>2</a:t>
            </a:r>
            <a:r>
              <a:rPr lang="en-US" sz="2000" dirty="0" smtClean="0">
                <a:solidFill>
                  <a:srgbClr val="FF0000"/>
                </a:solidFill>
              </a:rPr>
              <a:t>x </a:t>
            </a:r>
            <a:r>
              <a:rPr lang="el-GR" sz="2000" dirty="0" smtClean="0">
                <a:solidFill>
                  <a:srgbClr val="FF0000"/>
                </a:solidFill>
              </a:rPr>
              <a:t>έως 4</a:t>
            </a:r>
            <a:r>
              <a:rPr lang="en-US" sz="2000" dirty="0" smtClean="0">
                <a:solidFill>
                  <a:srgbClr val="FF0000"/>
                </a:solidFill>
              </a:rPr>
              <a:t>x </a:t>
            </a:r>
            <a:r>
              <a:rPr lang="el-GR" sz="2000" dirty="0" smtClean="0"/>
              <a:t>την πιθανότητα επιβίωσης από ανακοπή</a:t>
            </a:r>
            <a:endParaRPr lang="en-US" sz="2000" dirty="0" smtClean="0"/>
          </a:p>
          <a:p>
            <a:endParaRPr lang="en-US" dirty="0" smtClean="0"/>
          </a:p>
        </p:txBody>
      </p:sp>
      <p:pic>
        <p:nvPicPr>
          <p:cNvPr id="8194" name="Picture 2" descr="C:\Users\and1d\Desktop\ΚΑΡΠΑ\karpa.jpg"/>
          <p:cNvPicPr>
            <a:picLocks noChangeAspect="1" noChangeArrowheads="1"/>
          </p:cNvPicPr>
          <p:nvPr/>
        </p:nvPicPr>
        <p:blipFill>
          <a:blip r:embed="rId4" cstate="print"/>
          <a:srcRect/>
          <a:stretch>
            <a:fillRect/>
          </a:stretch>
        </p:blipFill>
        <p:spPr bwMode="auto">
          <a:xfrm>
            <a:off x="1475656" y="3212976"/>
            <a:ext cx="4333876" cy="17335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11 - Ορθογώνιο"/>
          <p:cNvSpPr/>
          <p:nvPr/>
        </p:nvSpPr>
        <p:spPr>
          <a:xfrm>
            <a:off x="611560" y="1628800"/>
            <a:ext cx="3600400" cy="2277547"/>
          </a:xfrm>
          <a:prstGeom prst="rect">
            <a:avLst/>
          </a:prstGeom>
        </p:spPr>
        <p:txBody>
          <a:bodyPr wrap="square">
            <a:spAutoFit/>
          </a:bodyPr>
          <a:lstStyle/>
          <a:p>
            <a:pPr algn="just"/>
            <a:r>
              <a:rPr lang="el-GR" sz="2200" b="1" dirty="0" smtClean="0"/>
              <a:t>Έγκαιρη απινίδωση</a:t>
            </a:r>
          </a:p>
          <a:p>
            <a:pPr algn="just"/>
            <a:endParaRPr lang="el-GR" sz="2000" dirty="0" smtClean="0"/>
          </a:p>
          <a:p>
            <a:r>
              <a:rPr lang="el-GR" sz="2000" dirty="0" smtClean="0"/>
              <a:t>Εντός </a:t>
            </a:r>
            <a:r>
              <a:rPr lang="el-GR" sz="2000" dirty="0" smtClean="0">
                <a:solidFill>
                  <a:srgbClr val="FF0000"/>
                </a:solidFill>
              </a:rPr>
              <a:t>3-5 λεπτών </a:t>
            </a:r>
            <a:r>
              <a:rPr lang="el-GR" sz="2000" dirty="0" smtClean="0"/>
              <a:t>από την ανακοπή =&gt; επιβίωση </a:t>
            </a:r>
            <a:r>
              <a:rPr lang="el-GR" sz="2000" dirty="0" smtClean="0">
                <a:solidFill>
                  <a:srgbClr val="FF0000"/>
                </a:solidFill>
              </a:rPr>
              <a:t>50-70%</a:t>
            </a:r>
            <a:r>
              <a:rPr lang="el-GR" sz="2000" dirty="0" smtClean="0"/>
              <a:t> </a:t>
            </a:r>
            <a:r>
              <a:rPr lang="el-GR" sz="2000" dirty="0" smtClean="0"/>
              <a:t>(προϋποθέτει διαθεσιμότητα αυτόματου εξωτερικού </a:t>
            </a:r>
            <a:r>
              <a:rPr lang="el-GR" sz="2000" dirty="0" err="1" smtClean="0"/>
              <a:t>απ</a:t>
            </a:r>
            <a:r>
              <a:rPr lang="el-GR" sz="2000" dirty="0" err="1" smtClean="0"/>
              <a:t>ι</a:t>
            </a:r>
            <a:r>
              <a:rPr lang="el-GR" sz="2000" dirty="0" err="1" smtClean="0"/>
              <a:t>νιδωτή</a:t>
            </a:r>
            <a:r>
              <a:rPr lang="el-GR" sz="2000" dirty="0" smtClean="0"/>
              <a:t> – </a:t>
            </a:r>
            <a:r>
              <a:rPr lang="en-US" sz="2000" dirty="0" smtClean="0"/>
              <a:t>AED)</a:t>
            </a:r>
            <a:endParaRPr lang="en-US" sz="2000" dirty="0" smtClean="0"/>
          </a:p>
        </p:txBody>
      </p:sp>
      <p:pic>
        <p:nvPicPr>
          <p:cNvPr id="6146" name="Picture 2" descr="C:\Users\and1d\Desktop\ΚΑΡΠΑ\aed.png"/>
          <p:cNvPicPr>
            <a:picLocks noChangeAspect="1" noChangeArrowheads="1"/>
          </p:cNvPicPr>
          <p:nvPr/>
        </p:nvPicPr>
        <p:blipFill>
          <a:blip r:embed="rId4" cstate="print"/>
          <a:srcRect/>
          <a:stretch>
            <a:fillRect/>
          </a:stretch>
        </p:blipFill>
        <p:spPr bwMode="auto">
          <a:xfrm>
            <a:off x="4788024" y="1988840"/>
            <a:ext cx="1584995" cy="1584995"/>
          </a:xfrm>
          <a:prstGeom prst="rect">
            <a:avLst/>
          </a:prstGeom>
          <a:noFill/>
        </p:spPr>
      </p:pic>
      <p:sp>
        <p:nvSpPr>
          <p:cNvPr id="13" name="12 - Ορθογώνιο"/>
          <p:cNvSpPr/>
          <p:nvPr/>
        </p:nvSpPr>
        <p:spPr>
          <a:xfrm>
            <a:off x="539552" y="4221088"/>
            <a:ext cx="7704856" cy="1938992"/>
          </a:xfrm>
          <a:prstGeom prst="rect">
            <a:avLst/>
          </a:prstGeom>
        </p:spPr>
        <p:txBody>
          <a:bodyPr wrap="square">
            <a:spAutoFit/>
          </a:bodyPr>
          <a:lstStyle/>
          <a:p>
            <a:pPr algn="just"/>
            <a:r>
              <a:rPr lang="el-GR" sz="2000" dirty="0" smtClean="0"/>
              <a:t>Κάθε λεπτό καθυστέρησης απινίδωσης μειώνει την πιθανότητα επιβίωσης κατά 10-12%</a:t>
            </a:r>
            <a:endParaRPr lang="en-US" sz="2000" dirty="0" smtClean="0"/>
          </a:p>
          <a:p>
            <a:pPr algn="just"/>
            <a:endParaRPr lang="el-GR" sz="2000" dirty="0" smtClean="0"/>
          </a:p>
          <a:p>
            <a:pPr algn="just"/>
            <a:r>
              <a:rPr lang="el-GR" sz="2000" dirty="0" smtClean="0"/>
              <a:t>Όταν εφαρμόζεται αμέσως ΚΑΡΠΑ από παρευρισκόμενους η πιθανότητα επιβίωσης μειώνεται κατά 3-4% ανά λεπτό καθυστέρησης απινίδωσης</a:t>
            </a:r>
            <a:endParaRPr lang="en-US" sz="2000" dirty="0" smtClean="0"/>
          </a:p>
        </p:txBody>
      </p:sp>
      <p:pic>
        <p:nvPicPr>
          <p:cNvPr id="6147" name="Picture 3" descr="C:\Users\and1d\Desktop\ΚΑΡΠΑ\zoll_aed_plus.jpg"/>
          <p:cNvPicPr>
            <a:picLocks noChangeAspect="1" noChangeArrowheads="1"/>
          </p:cNvPicPr>
          <p:nvPr/>
        </p:nvPicPr>
        <p:blipFill>
          <a:blip r:embed="rId5" cstate="print"/>
          <a:srcRect/>
          <a:stretch>
            <a:fillRect/>
          </a:stretch>
        </p:blipFill>
        <p:spPr bwMode="auto">
          <a:xfrm>
            <a:off x="6444208" y="1988840"/>
            <a:ext cx="2304256" cy="230425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11 - Ορθογώνιο"/>
          <p:cNvSpPr/>
          <p:nvPr/>
        </p:nvSpPr>
        <p:spPr>
          <a:xfrm>
            <a:off x="611560" y="1556792"/>
            <a:ext cx="7848872" cy="1692771"/>
          </a:xfrm>
          <a:prstGeom prst="rect">
            <a:avLst/>
          </a:prstGeom>
        </p:spPr>
        <p:txBody>
          <a:bodyPr wrap="square">
            <a:spAutoFit/>
          </a:bodyPr>
          <a:lstStyle/>
          <a:p>
            <a:r>
              <a:rPr lang="el-GR" sz="2200" b="1" dirty="0" smtClean="0"/>
              <a:t>Έγκαιρη έναρξη εξειδικευμένης ΚΑΡΠΑ και φροντίδα μετά την αναζωογόνηση</a:t>
            </a:r>
            <a:endParaRPr lang="en-US" sz="2200" b="1" dirty="0" smtClean="0"/>
          </a:p>
          <a:p>
            <a:endParaRPr lang="en-US" sz="2000" dirty="0" smtClean="0"/>
          </a:p>
          <a:p>
            <a:r>
              <a:rPr lang="el-GR" sz="2000" dirty="0" smtClean="0"/>
              <a:t>Εξειδικευμένη ΚΑΡΠΑ με διαχείριση αεραγωγού, χορήγηση φαρμάκων, και διόρθωση των αιτίων</a:t>
            </a:r>
            <a:endParaRPr lang="el-GR" sz="2000" dirty="0"/>
          </a:p>
        </p:txBody>
      </p:sp>
      <p:pic>
        <p:nvPicPr>
          <p:cNvPr id="9218" name="Picture 2" descr="C:\Users\and1d\Desktop\ΚΑΡΠΑ\als.jpg"/>
          <p:cNvPicPr>
            <a:picLocks noChangeAspect="1" noChangeArrowheads="1"/>
          </p:cNvPicPr>
          <p:nvPr/>
        </p:nvPicPr>
        <p:blipFill>
          <a:blip r:embed="rId4" cstate="print"/>
          <a:srcRect/>
          <a:stretch>
            <a:fillRect/>
          </a:stretch>
        </p:blipFill>
        <p:spPr bwMode="auto">
          <a:xfrm>
            <a:off x="3563887" y="3573016"/>
            <a:ext cx="4288605" cy="266429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11 - Ορθογώνιο"/>
          <p:cNvSpPr/>
          <p:nvPr/>
        </p:nvSpPr>
        <p:spPr>
          <a:xfrm>
            <a:off x="611560" y="1628800"/>
            <a:ext cx="7920880" cy="3508653"/>
          </a:xfrm>
          <a:prstGeom prst="rect">
            <a:avLst/>
          </a:prstGeom>
        </p:spPr>
        <p:txBody>
          <a:bodyPr wrap="square">
            <a:spAutoFit/>
          </a:bodyPr>
          <a:lstStyle/>
          <a:p>
            <a:r>
              <a:rPr lang="el-GR" sz="2200" b="1" dirty="0" smtClean="0"/>
              <a:t>Ο κρίσιμος ρόλος των παρευρισκομένων να δράσουν αμέσως</a:t>
            </a:r>
          </a:p>
          <a:p>
            <a:endParaRPr lang="el-GR" sz="2000" dirty="0" smtClean="0"/>
          </a:p>
          <a:p>
            <a:pPr algn="just"/>
            <a:r>
              <a:rPr lang="el-GR" sz="2000" dirty="0" smtClean="0"/>
              <a:t>Τα θύματα ανακοπής χρειάζονται επείγουσα έναρξη ΚΑΡΠΑ</a:t>
            </a:r>
          </a:p>
          <a:p>
            <a:pPr algn="just"/>
            <a:r>
              <a:rPr lang="el-GR" sz="2000" dirty="0" smtClean="0"/>
              <a:t>Παρέχει μια μικρή, αλλά κρίσιμη αιματική ροή σε καρδιά και εγκέφαλο, αυξάνοντας την πιθανότητα να επανακτήσει έναν αποτελεσματικό ρυθμό</a:t>
            </a:r>
            <a:endParaRPr lang="en-US" sz="2000" dirty="0" smtClean="0"/>
          </a:p>
          <a:p>
            <a:pPr algn="just"/>
            <a:endParaRPr lang="el-GR" sz="2000" dirty="0" smtClean="0"/>
          </a:p>
          <a:p>
            <a:pPr algn="just"/>
            <a:r>
              <a:rPr lang="el-GR" sz="2000" dirty="0" smtClean="0"/>
              <a:t>Η χρήση </a:t>
            </a:r>
            <a:r>
              <a:rPr lang="en-US" sz="2000" dirty="0" smtClean="0"/>
              <a:t>AED </a:t>
            </a:r>
            <a:r>
              <a:rPr lang="el-GR" sz="2000" dirty="0" smtClean="0"/>
              <a:t>από παρευρισκόμενους αυξάνει την επιβίωση από ανακοπή σε δημόσια μέρη</a:t>
            </a:r>
            <a:endParaRPr lang="en-US" sz="2000" dirty="0" smtClean="0"/>
          </a:p>
          <a:p>
            <a:r>
              <a:rPr lang="en-US" sz="2000" dirty="0" smtClean="0"/>
              <a:t> </a:t>
            </a:r>
          </a:p>
          <a:p>
            <a:endParaRPr lang="en-US" sz="2000" dirty="0" smtClean="0"/>
          </a:p>
          <a:p>
            <a:endParaRPr lang="el-GR"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11 - Ορθογώνιο"/>
          <p:cNvSpPr/>
          <p:nvPr/>
        </p:nvSpPr>
        <p:spPr>
          <a:xfrm>
            <a:off x="539552" y="1268760"/>
            <a:ext cx="8064896" cy="4739759"/>
          </a:xfrm>
          <a:prstGeom prst="rect">
            <a:avLst/>
          </a:prstGeom>
        </p:spPr>
        <p:txBody>
          <a:bodyPr wrap="square">
            <a:spAutoFit/>
          </a:bodyPr>
          <a:lstStyle/>
          <a:p>
            <a:r>
              <a:rPr lang="el-GR" sz="2200" b="1" dirty="0" smtClean="0"/>
              <a:t>Αναγνώριση της ανακοπής</a:t>
            </a:r>
          </a:p>
          <a:p>
            <a:endParaRPr lang="el-GR" sz="2000" dirty="0" smtClean="0"/>
          </a:p>
          <a:p>
            <a:pPr algn="just"/>
            <a:r>
              <a:rPr lang="el-GR" sz="2000" dirty="0" smtClean="0"/>
              <a:t>Η αναζήτηση </a:t>
            </a:r>
            <a:r>
              <a:rPr lang="el-GR" sz="2000" dirty="0" smtClean="0">
                <a:solidFill>
                  <a:srgbClr val="FF0000"/>
                </a:solidFill>
              </a:rPr>
              <a:t>σφυγμού</a:t>
            </a:r>
            <a:r>
              <a:rPr lang="el-GR" sz="2000" dirty="0" smtClean="0"/>
              <a:t> (καρωτιδικού ή οπουδήποτε αλλού) είναι ανακριβής μέθοδος αναγνώρισης της απουσίας κυκλοφορίας</a:t>
            </a:r>
          </a:p>
          <a:p>
            <a:pPr algn="just"/>
            <a:endParaRPr lang="en-US" sz="2000" dirty="0" smtClean="0"/>
          </a:p>
          <a:p>
            <a:pPr algn="just"/>
            <a:r>
              <a:rPr lang="el-GR" sz="2000" dirty="0" smtClean="0">
                <a:solidFill>
                  <a:srgbClr val="FF0000"/>
                </a:solidFill>
              </a:rPr>
              <a:t>Αγωνιώδεις αναπνοές</a:t>
            </a:r>
            <a:r>
              <a:rPr lang="el-GR" sz="2000" dirty="0" smtClean="0"/>
              <a:t>: αργές και βαθιές ανάσες, με συνοδό ρόγχο</a:t>
            </a:r>
          </a:p>
          <a:p>
            <a:pPr algn="just"/>
            <a:endParaRPr lang="el-GR" sz="2000" dirty="0" smtClean="0"/>
          </a:p>
          <a:p>
            <a:pPr algn="just"/>
            <a:r>
              <a:rPr lang="el-GR" sz="2000" dirty="0" smtClean="0"/>
              <a:t>Η παρουσία τους είναι ενδεικτική ανακοπής – παρούσες έως και στο 40% τα πρώτα λεπτά μετά την ανακοπή</a:t>
            </a:r>
            <a:endParaRPr lang="en-US" sz="2000" dirty="0" smtClean="0"/>
          </a:p>
          <a:p>
            <a:pPr algn="just"/>
            <a:endParaRPr lang="en-US" sz="2000" dirty="0" smtClean="0"/>
          </a:p>
          <a:p>
            <a:pPr algn="just"/>
            <a:r>
              <a:rPr lang="el-GR" sz="2000" dirty="0" smtClean="0"/>
              <a:t>Η </a:t>
            </a:r>
            <a:r>
              <a:rPr lang="el-GR" sz="2000" dirty="0" smtClean="0"/>
              <a:t>ε</a:t>
            </a:r>
            <a:r>
              <a:rPr lang="el-GR" sz="2000" dirty="0" smtClean="0"/>
              <a:t>ξάλειψη της αιματικής ροής στον εγκέφαλο μπορεί να οδηγήσει σε επεισόδια που προσομοιάζουν με επιληπτικές κρίσεις</a:t>
            </a:r>
            <a:endParaRPr lang="en-US" sz="2000" dirty="0" smtClean="0"/>
          </a:p>
          <a:p>
            <a:pPr algn="just"/>
            <a:endParaRPr lang="el-GR" sz="2000" dirty="0" smtClean="0"/>
          </a:p>
          <a:p>
            <a:pPr algn="just"/>
            <a:r>
              <a:rPr lang="el-GR" sz="2000" dirty="0" smtClean="0"/>
              <a:t>Άτομα που </a:t>
            </a:r>
            <a:r>
              <a:rPr lang="el-GR" sz="2000" b="1" dirty="0" smtClean="0"/>
              <a:t>δεν αντιδρούν</a:t>
            </a:r>
            <a:r>
              <a:rPr lang="el-GR" sz="2000" dirty="0" smtClean="0"/>
              <a:t> και </a:t>
            </a:r>
            <a:r>
              <a:rPr lang="el-GR" sz="2000" b="1" dirty="0" smtClean="0"/>
              <a:t>δεν αναπνέουν κανονικά </a:t>
            </a:r>
            <a:r>
              <a:rPr lang="el-GR" sz="2000" dirty="0" smtClean="0"/>
              <a:t>πρέπει να θεωρηθούν ως άτομα σε </a:t>
            </a:r>
            <a:r>
              <a:rPr lang="el-GR" sz="2000" dirty="0" smtClean="0">
                <a:solidFill>
                  <a:srgbClr val="FF0000"/>
                </a:solidFill>
              </a:rPr>
              <a:t>ανακοπή</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11 - Ορθογώνιο"/>
          <p:cNvSpPr/>
          <p:nvPr/>
        </p:nvSpPr>
        <p:spPr>
          <a:xfrm>
            <a:off x="2987824" y="1268760"/>
            <a:ext cx="4320480" cy="1200329"/>
          </a:xfrm>
          <a:prstGeom prst="rect">
            <a:avLst/>
          </a:prstGeom>
        </p:spPr>
        <p:txBody>
          <a:bodyPr wrap="square">
            <a:spAutoFit/>
          </a:bodyPr>
          <a:lstStyle/>
          <a:p>
            <a:r>
              <a:rPr lang="el-GR" sz="2400" b="1" dirty="0" smtClean="0"/>
              <a:t>Αλληλουχία ΚΑΡΠΑ</a:t>
            </a:r>
            <a:endParaRPr lang="en-US" sz="2400" b="1" dirty="0" smtClean="0"/>
          </a:p>
          <a:p>
            <a:endParaRPr lang="en-US" sz="2400" b="1" dirty="0" smtClean="0"/>
          </a:p>
          <a:p>
            <a:r>
              <a:rPr lang="en-US" sz="2400" b="1" dirty="0" smtClean="0"/>
              <a:t> </a:t>
            </a:r>
            <a:endParaRPr lang="el-GR" sz="2400" b="1" dirty="0"/>
          </a:p>
        </p:txBody>
      </p:sp>
      <p:pic>
        <p:nvPicPr>
          <p:cNvPr id="10242" name="Picture 2"/>
          <p:cNvPicPr>
            <a:picLocks noChangeAspect="1" noChangeArrowheads="1"/>
          </p:cNvPicPr>
          <p:nvPr/>
        </p:nvPicPr>
        <p:blipFill>
          <a:blip r:embed="rId3" cstate="print"/>
          <a:srcRect/>
          <a:stretch>
            <a:fillRect/>
          </a:stretch>
        </p:blipFill>
        <p:spPr bwMode="auto">
          <a:xfrm>
            <a:off x="3059832" y="1988840"/>
            <a:ext cx="2664296" cy="47499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1267" name="Picture 3"/>
          <p:cNvPicPr>
            <a:picLocks noChangeAspect="1" noChangeArrowheads="1"/>
          </p:cNvPicPr>
          <p:nvPr/>
        </p:nvPicPr>
        <p:blipFill>
          <a:blip r:embed="rId3" cstate="print"/>
          <a:srcRect/>
          <a:stretch>
            <a:fillRect/>
          </a:stretch>
        </p:blipFill>
        <p:spPr bwMode="auto">
          <a:xfrm>
            <a:off x="683568" y="1628800"/>
            <a:ext cx="7599567"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290" name="Picture 2"/>
          <p:cNvPicPr>
            <a:picLocks noChangeAspect="1" noChangeArrowheads="1"/>
          </p:cNvPicPr>
          <p:nvPr/>
        </p:nvPicPr>
        <p:blipFill>
          <a:blip r:embed="rId4" cstate="print"/>
          <a:srcRect/>
          <a:stretch>
            <a:fillRect/>
          </a:stretch>
        </p:blipFill>
        <p:spPr bwMode="auto">
          <a:xfrm>
            <a:off x="766539" y="1772816"/>
            <a:ext cx="7090554" cy="1584176"/>
          </a:xfrm>
          <a:prstGeom prst="rect">
            <a:avLst/>
          </a:prstGeom>
          <a:noFill/>
          <a:ln w="9525">
            <a:noFill/>
            <a:miter lim="800000"/>
            <a:headEnd/>
            <a:tailEnd/>
          </a:ln>
        </p:spPr>
      </p:pic>
      <p:pic>
        <p:nvPicPr>
          <p:cNvPr id="12291" name="Picture 3"/>
          <p:cNvPicPr>
            <a:picLocks noChangeAspect="1" noChangeArrowheads="1"/>
          </p:cNvPicPr>
          <p:nvPr/>
        </p:nvPicPr>
        <p:blipFill>
          <a:blip r:embed="rId5" cstate="print"/>
          <a:srcRect/>
          <a:stretch>
            <a:fillRect/>
          </a:stretch>
        </p:blipFill>
        <p:spPr bwMode="auto">
          <a:xfrm>
            <a:off x="827584" y="3501007"/>
            <a:ext cx="6719150" cy="18722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descr="BLAIR"/>
          <p:cNvPicPr>
            <a:picLocks noChangeAspect="1" noChangeArrowheads="1"/>
          </p:cNvPicPr>
          <p:nvPr/>
        </p:nvPicPr>
        <p:blipFill>
          <a:blip r:embed="rId3" cstate="print"/>
          <a:srcRect/>
          <a:stretch>
            <a:fillRect/>
          </a:stretch>
        </p:blipFill>
        <p:spPr>
          <a:xfrm>
            <a:off x="107504" y="2357438"/>
            <a:ext cx="4038600" cy="2582862"/>
          </a:xfrm>
          <a:prstGeom prst="rect">
            <a:avLst/>
          </a:prstGeom>
          <a:noFill/>
        </p:spPr>
      </p:pic>
      <p:pic>
        <p:nvPicPr>
          <p:cNvPr id="13" name="Picture 7" descr="BLAIR2"/>
          <p:cNvPicPr>
            <a:picLocks noChangeAspect="1" noChangeArrowheads="1"/>
          </p:cNvPicPr>
          <p:nvPr/>
        </p:nvPicPr>
        <p:blipFill>
          <a:blip r:embed="rId4" cstate="print"/>
          <a:srcRect/>
          <a:stretch>
            <a:fillRect/>
          </a:stretch>
        </p:blipFill>
        <p:spPr>
          <a:xfrm>
            <a:off x="4572000" y="1484784"/>
            <a:ext cx="4283968" cy="333253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314" name="Picture 2"/>
          <p:cNvPicPr>
            <a:picLocks noChangeAspect="1" noChangeArrowheads="1"/>
          </p:cNvPicPr>
          <p:nvPr/>
        </p:nvPicPr>
        <p:blipFill>
          <a:blip r:embed="rId4" cstate="print"/>
          <a:srcRect/>
          <a:stretch>
            <a:fillRect/>
          </a:stretch>
        </p:blipFill>
        <p:spPr bwMode="auto">
          <a:xfrm>
            <a:off x="885743" y="1844824"/>
            <a:ext cx="7681315"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11 - TextBox"/>
          <p:cNvSpPr txBox="1"/>
          <p:nvPr/>
        </p:nvSpPr>
        <p:spPr>
          <a:xfrm>
            <a:off x="2051720" y="2348880"/>
            <a:ext cx="4968552" cy="461665"/>
          </a:xfrm>
          <a:prstGeom prst="rect">
            <a:avLst/>
          </a:prstGeom>
          <a:noFill/>
        </p:spPr>
        <p:txBody>
          <a:bodyPr wrap="square" rtlCol="0">
            <a:spAutoFit/>
          </a:bodyPr>
          <a:lstStyle/>
          <a:p>
            <a:r>
              <a:rPr lang="el-GR" sz="2400" b="1" dirty="0" smtClean="0"/>
              <a:t>Καρδιοπνευμονική αναζωογόνηση</a:t>
            </a:r>
            <a:endParaRPr lang="el-GR"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11 - Ορθογώνιο"/>
          <p:cNvSpPr/>
          <p:nvPr/>
        </p:nvSpPr>
        <p:spPr>
          <a:xfrm>
            <a:off x="683568" y="1628800"/>
            <a:ext cx="7920880" cy="2308324"/>
          </a:xfrm>
          <a:prstGeom prst="rect">
            <a:avLst/>
          </a:prstGeom>
        </p:spPr>
        <p:txBody>
          <a:bodyPr wrap="square">
            <a:spAutoFit/>
          </a:bodyPr>
          <a:lstStyle/>
          <a:p>
            <a:r>
              <a:rPr lang="el-GR" sz="2200" b="1" dirty="0" smtClean="0"/>
              <a:t>Θωρακικές συμπιέσεις</a:t>
            </a:r>
          </a:p>
          <a:p>
            <a:endParaRPr lang="en-US" sz="2200" b="1" dirty="0" smtClean="0"/>
          </a:p>
          <a:p>
            <a:pPr marL="457200" indent="-457200">
              <a:buFont typeface="+mj-lt"/>
              <a:buAutoNum type="arabicPeriod"/>
            </a:pPr>
            <a:r>
              <a:rPr lang="el-GR" sz="2000" dirty="0" smtClean="0"/>
              <a:t>Στο μέσο του θώρακα</a:t>
            </a:r>
          </a:p>
          <a:p>
            <a:pPr marL="457200" indent="-457200">
              <a:buFont typeface="+mj-lt"/>
              <a:buAutoNum type="arabicPeriod"/>
            </a:pPr>
            <a:r>
              <a:rPr lang="el-GR" sz="2000" dirty="0" smtClean="0"/>
              <a:t>Βάθος τουλάχιστον 5 εκ. αλλά όχι πάνω από 6 εκ.</a:t>
            </a:r>
            <a:endParaRPr lang="en-US" sz="2000" dirty="0" smtClean="0"/>
          </a:p>
          <a:p>
            <a:pPr marL="457200" indent="-457200">
              <a:buFont typeface="+mj-lt"/>
              <a:buAutoNum type="arabicPeriod"/>
            </a:pPr>
            <a:r>
              <a:rPr lang="el-GR" sz="2000" dirty="0" smtClean="0"/>
              <a:t>Ρυθμός 100-120/λεπτό χωρίς διακοπές</a:t>
            </a:r>
            <a:r>
              <a:rPr lang="en-US" sz="2000" dirty="0" smtClean="0"/>
              <a:t>.</a:t>
            </a:r>
          </a:p>
          <a:p>
            <a:pPr marL="457200" indent="-457200">
              <a:buFont typeface="+mj-lt"/>
              <a:buAutoNum type="arabicPeriod"/>
            </a:pPr>
            <a:r>
              <a:rPr lang="el-GR" sz="2000" dirty="0" smtClean="0"/>
              <a:t>Επιτρέψτε στο θώρακα να επανέλθει πλήρως έπειτα από κάθε συμπίεση.</a:t>
            </a:r>
            <a:endParaRPr lang="el-G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2"/>
          <p:cNvPicPr>
            <a:picLocks noChangeAspect="1" noChangeArrowheads="1"/>
          </p:cNvPicPr>
          <p:nvPr/>
        </p:nvPicPr>
        <p:blipFill>
          <a:blip r:embed="rId3" cstate="print"/>
          <a:srcRect/>
          <a:stretch>
            <a:fillRect/>
          </a:stretch>
        </p:blipFill>
        <p:spPr bwMode="auto">
          <a:xfrm>
            <a:off x="683568" y="1484784"/>
            <a:ext cx="7045826" cy="1512168"/>
          </a:xfrm>
          <a:prstGeom prst="rect">
            <a:avLst/>
          </a:prstGeom>
          <a:noFill/>
          <a:ln w="9525">
            <a:noFill/>
            <a:miter lim="800000"/>
            <a:headEnd/>
            <a:tailEnd/>
          </a:ln>
        </p:spPr>
      </p:pic>
      <p:pic>
        <p:nvPicPr>
          <p:cNvPr id="15362" name="Picture 2"/>
          <p:cNvPicPr>
            <a:picLocks noChangeAspect="1" noChangeArrowheads="1"/>
          </p:cNvPicPr>
          <p:nvPr/>
        </p:nvPicPr>
        <p:blipFill>
          <a:blip r:embed="rId4" cstate="print"/>
          <a:srcRect/>
          <a:stretch>
            <a:fillRect/>
          </a:stretch>
        </p:blipFill>
        <p:spPr bwMode="auto">
          <a:xfrm>
            <a:off x="755576" y="2996952"/>
            <a:ext cx="6954344" cy="1800200"/>
          </a:xfrm>
          <a:prstGeom prst="rect">
            <a:avLst/>
          </a:prstGeom>
          <a:noFill/>
          <a:ln w="9525">
            <a:noFill/>
            <a:miter lim="800000"/>
            <a:headEnd/>
            <a:tailEnd/>
          </a:ln>
        </p:spPr>
      </p:pic>
      <p:pic>
        <p:nvPicPr>
          <p:cNvPr id="15363" name="Picture 3"/>
          <p:cNvPicPr>
            <a:picLocks noChangeAspect="1" noChangeArrowheads="1"/>
          </p:cNvPicPr>
          <p:nvPr/>
        </p:nvPicPr>
        <p:blipFill>
          <a:blip r:embed="rId5" cstate="print"/>
          <a:srcRect/>
          <a:stretch>
            <a:fillRect/>
          </a:stretch>
        </p:blipFill>
        <p:spPr bwMode="auto">
          <a:xfrm>
            <a:off x="759868" y="4797152"/>
            <a:ext cx="7052492"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11 - Ορθογώνιο"/>
          <p:cNvSpPr/>
          <p:nvPr/>
        </p:nvSpPr>
        <p:spPr>
          <a:xfrm>
            <a:off x="611560" y="1628800"/>
            <a:ext cx="7992888" cy="3200876"/>
          </a:xfrm>
          <a:prstGeom prst="rect">
            <a:avLst/>
          </a:prstGeom>
        </p:spPr>
        <p:txBody>
          <a:bodyPr wrap="square">
            <a:spAutoFit/>
          </a:bodyPr>
          <a:lstStyle/>
          <a:p>
            <a:r>
              <a:rPr lang="el-GR" sz="2200" b="1" dirty="0" smtClean="0"/>
              <a:t>Εμφυσήσεις διάσωσης</a:t>
            </a:r>
            <a:endParaRPr lang="en-US" sz="2200" b="1" dirty="0" smtClean="0"/>
          </a:p>
          <a:p>
            <a:endParaRPr lang="en-US" sz="2000" dirty="0" smtClean="0"/>
          </a:p>
          <a:p>
            <a:r>
              <a:rPr lang="el-GR" sz="2000" dirty="0" smtClean="0"/>
              <a:t>Κλείστε τη μύτη</a:t>
            </a:r>
          </a:p>
          <a:p>
            <a:r>
              <a:rPr lang="el-GR" sz="2000" dirty="0" smtClean="0"/>
              <a:t>Πάρτε μια κανονική αναπνοή</a:t>
            </a:r>
          </a:p>
          <a:p>
            <a:r>
              <a:rPr lang="el-GR" sz="2000" dirty="0" smtClean="0"/>
              <a:t>Σφραγίστε τα χείλη σας γύρω από το στόμα του θύματος</a:t>
            </a:r>
          </a:p>
          <a:p>
            <a:r>
              <a:rPr lang="el-GR" sz="2000" dirty="0" smtClean="0"/>
              <a:t>Εκπνεύστε για ~1 δευτερόλεπτο </a:t>
            </a:r>
            <a:r>
              <a:rPr lang="el-GR" sz="2000" dirty="0" smtClean="0"/>
              <a:t>μέχρι να ανυψωθεί ο θώρακάς του </a:t>
            </a:r>
          </a:p>
          <a:p>
            <a:r>
              <a:rPr lang="el-GR" sz="2000" dirty="0" smtClean="0"/>
              <a:t>Αφήστε </a:t>
            </a:r>
            <a:r>
              <a:rPr lang="el-GR" sz="2000" dirty="0" smtClean="0"/>
              <a:t>το θώρακα να πέσει</a:t>
            </a:r>
          </a:p>
          <a:p>
            <a:r>
              <a:rPr lang="el-GR" sz="2000" dirty="0" smtClean="0"/>
              <a:t>Επαναλάβετε</a:t>
            </a:r>
          </a:p>
          <a:p>
            <a:r>
              <a:rPr lang="el-GR" sz="2000" dirty="0" smtClean="0"/>
              <a:t>Δε θα πρέπει να διακόπτονται οι θωρακικές</a:t>
            </a:r>
          </a:p>
          <a:p>
            <a:r>
              <a:rPr lang="el-GR" sz="2000" dirty="0" smtClean="0"/>
              <a:t>συμπιέσεις για πάνω από 10 δευτερόλεπτα</a:t>
            </a:r>
            <a:endParaRPr lang="en-US" sz="2000" dirty="0" smtClean="0"/>
          </a:p>
        </p:txBody>
      </p:sp>
      <p:pic>
        <p:nvPicPr>
          <p:cNvPr id="13" name="Picture 9"/>
          <p:cNvPicPr>
            <a:picLocks noChangeAspect="1" noChangeArrowheads="1"/>
          </p:cNvPicPr>
          <p:nvPr/>
        </p:nvPicPr>
        <p:blipFill>
          <a:blip r:embed="rId3" cstate="print"/>
          <a:srcRect/>
          <a:stretch>
            <a:fillRect/>
          </a:stretch>
        </p:blipFill>
        <p:spPr bwMode="auto">
          <a:xfrm>
            <a:off x="5532065" y="3645024"/>
            <a:ext cx="3432423" cy="26151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2"/>
          <p:cNvPicPr>
            <a:picLocks noChangeAspect="1" noChangeArrowheads="1"/>
          </p:cNvPicPr>
          <p:nvPr/>
        </p:nvPicPr>
        <p:blipFill>
          <a:blip r:embed="rId3" cstate="print"/>
          <a:srcRect/>
          <a:stretch>
            <a:fillRect/>
          </a:stretch>
        </p:blipFill>
        <p:spPr bwMode="auto">
          <a:xfrm>
            <a:off x="1209618" y="1484784"/>
            <a:ext cx="6818766" cy="4615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12"/>
          <p:cNvPicPr>
            <a:picLocks noChangeAspect="1" noChangeArrowheads="1"/>
          </p:cNvPicPr>
          <p:nvPr/>
        </p:nvPicPr>
        <p:blipFill>
          <a:blip r:embed="rId3" cstate="print"/>
          <a:srcRect/>
          <a:stretch>
            <a:fillRect/>
          </a:stretch>
        </p:blipFill>
        <p:spPr bwMode="auto">
          <a:xfrm>
            <a:off x="1065213" y="2106141"/>
            <a:ext cx="3049587" cy="3267075"/>
          </a:xfrm>
          <a:prstGeom prst="rect">
            <a:avLst/>
          </a:prstGeom>
          <a:noFill/>
          <a:ln w="9525">
            <a:noFill/>
            <a:miter lim="800000"/>
            <a:headEnd/>
            <a:tailEnd/>
          </a:ln>
        </p:spPr>
      </p:pic>
      <p:pic>
        <p:nvPicPr>
          <p:cNvPr id="13" name="Picture 13"/>
          <p:cNvPicPr>
            <a:picLocks noChangeAspect="1" noChangeArrowheads="1"/>
          </p:cNvPicPr>
          <p:nvPr/>
        </p:nvPicPr>
        <p:blipFill>
          <a:blip r:embed="rId4" cstate="print"/>
          <a:srcRect/>
          <a:stretch>
            <a:fillRect/>
          </a:stretch>
        </p:blipFill>
        <p:spPr bwMode="auto">
          <a:xfrm>
            <a:off x="4724400" y="2204864"/>
            <a:ext cx="4200525" cy="3097212"/>
          </a:xfrm>
          <a:prstGeom prst="rect">
            <a:avLst/>
          </a:prstGeom>
          <a:noFill/>
          <a:ln w="9525">
            <a:noFill/>
            <a:miter lim="800000"/>
            <a:headEnd/>
            <a:tailEnd/>
          </a:ln>
        </p:spPr>
      </p:pic>
      <p:sp>
        <p:nvSpPr>
          <p:cNvPr id="14" name="13 - TextBox"/>
          <p:cNvSpPr txBox="1"/>
          <p:nvPr/>
        </p:nvSpPr>
        <p:spPr>
          <a:xfrm>
            <a:off x="3131840" y="1268760"/>
            <a:ext cx="4248472" cy="430887"/>
          </a:xfrm>
          <a:prstGeom prst="rect">
            <a:avLst/>
          </a:prstGeom>
          <a:noFill/>
        </p:spPr>
        <p:txBody>
          <a:bodyPr wrap="square" rtlCol="0">
            <a:spAutoFit/>
          </a:bodyPr>
          <a:lstStyle/>
          <a:p>
            <a:r>
              <a:rPr lang="el-GR" sz="2200" b="1" dirty="0" smtClean="0"/>
              <a:t>Συνεχίστε ΚΑΡΠΑ</a:t>
            </a:r>
            <a:endParaRPr lang="el-GR" sz="2200" b="1" dirty="0"/>
          </a:p>
        </p:txBody>
      </p:sp>
      <p:sp>
        <p:nvSpPr>
          <p:cNvPr id="15" name="14 - TextBox"/>
          <p:cNvSpPr txBox="1"/>
          <p:nvPr/>
        </p:nvSpPr>
        <p:spPr>
          <a:xfrm>
            <a:off x="2123728" y="5517232"/>
            <a:ext cx="5904656" cy="523220"/>
          </a:xfrm>
          <a:prstGeom prst="rect">
            <a:avLst/>
          </a:prstGeom>
          <a:noFill/>
        </p:spPr>
        <p:txBody>
          <a:bodyPr wrap="square" rtlCol="0">
            <a:spAutoFit/>
          </a:bodyPr>
          <a:lstStyle/>
          <a:p>
            <a:r>
              <a:rPr lang="el-GR" sz="2800" b="1" dirty="0" smtClean="0">
                <a:solidFill>
                  <a:srgbClr val="FF0000"/>
                </a:solidFill>
              </a:rPr>
              <a:t>30                                                   2</a:t>
            </a:r>
            <a:endParaRPr lang="el-GR" sz="28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7410" name="Picture 2"/>
          <p:cNvPicPr>
            <a:picLocks noChangeAspect="1" noChangeArrowheads="1"/>
          </p:cNvPicPr>
          <p:nvPr/>
        </p:nvPicPr>
        <p:blipFill>
          <a:blip r:embed="rId3" cstate="print"/>
          <a:srcRect/>
          <a:stretch>
            <a:fillRect/>
          </a:stretch>
        </p:blipFill>
        <p:spPr bwMode="auto">
          <a:xfrm>
            <a:off x="827584" y="1772816"/>
            <a:ext cx="7566505" cy="29092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3" cstate="print"/>
          <a:srcRect/>
          <a:stretch>
            <a:fillRect/>
          </a:stretch>
        </p:blipFill>
        <p:spPr bwMode="auto">
          <a:xfrm>
            <a:off x="2771800" y="1207255"/>
            <a:ext cx="3960440" cy="5606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2483768" y="1268760"/>
            <a:ext cx="3744416" cy="55114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11 - TextBox"/>
          <p:cNvSpPr txBox="1"/>
          <p:nvPr/>
        </p:nvSpPr>
        <p:spPr>
          <a:xfrm>
            <a:off x="3275856" y="2924944"/>
            <a:ext cx="2592288" cy="523220"/>
          </a:xfrm>
          <a:prstGeom prst="rect">
            <a:avLst/>
          </a:prstGeom>
          <a:noFill/>
        </p:spPr>
        <p:txBody>
          <a:bodyPr wrap="square" rtlCol="0">
            <a:spAutoFit/>
          </a:bodyPr>
          <a:lstStyle/>
          <a:p>
            <a:r>
              <a:rPr lang="el-GR" sz="2800" b="1" dirty="0" smtClean="0"/>
              <a:t>Σας ευχαριστώ</a:t>
            </a:r>
            <a:endParaRPr lang="el-GR"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11 - TextBox"/>
          <p:cNvSpPr txBox="1"/>
          <p:nvPr/>
        </p:nvSpPr>
        <p:spPr>
          <a:xfrm>
            <a:off x="611560" y="1268760"/>
            <a:ext cx="7920880" cy="3801041"/>
          </a:xfrm>
          <a:prstGeom prst="rect">
            <a:avLst/>
          </a:prstGeom>
          <a:noFill/>
        </p:spPr>
        <p:txBody>
          <a:bodyPr wrap="square" rtlCol="0">
            <a:spAutoFit/>
          </a:bodyPr>
          <a:lstStyle/>
          <a:p>
            <a:pPr algn="just"/>
            <a:r>
              <a:rPr lang="el-GR" sz="2100" b="1" dirty="0" smtClean="0"/>
              <a:t>Ανακοπή</a:t>
            </a:r>
          </a:p>
          <a:p>
            <a:pPr algn="just"/>
            <a:endParaRPr lang="el-GR" sz="2000" dirty="0" smtClean="0"/>
          </a:p>
          <a:p>
            <a:pPr algn="just">
              <a:buFont typeface="Arial" pitchFamily="34" charset="0"/>
              <a:buChar char="•"/>
            </a:pPr>
            <a:r>
              <a:rPr lang="el-GR" sz="2000" dirty="0" smtClean="0"/>
              <a:t>Είναι </a:t>
            </a:r>
            <a:r>
              <a:rPr lang="el-GR" sz="2000" dirty="0" smtClean="0"/>
              <a:t>η αιφνίδια διακοπή της καρδιακής παροχής με απουσία του σφυγμού ή της αναπνοής ή και των δύο με αποτέλεσμα:</a:t>
            </a:r>
          </a:p>
          <a:p>
            <a:pPr algn="just">
              <a:buFont typeface="Arial" pitchFamily="34" charset="0"/>
              <a:buChar char="•"/>
            </a:pPr>
            <a:endParaRPr lang="el-GR" sz="2000" dirty="0" smtClean="0"/>
          </a:p>
          <a:p>
            <a:pPr algn="just">
              <a:buFont typeface="Arial" pitchFamily="34" charset="0"/>
              <a:buChar char="•"/>
            </a:pPr>
            <a:r>
              <a:rPr lang="el-GR" sz="2000" dirty="0" smtClean="0"/>
              <a:t>   1. διακοπή της </a:t>
            </a:r>
            <a:r>
              <a:rPr lang="el-GR" sz="2000" dirty="0" smtClean="0"/>
              <a:t>αιμάτωσης εγκεφάλου/καρδιάς</a:t>
            </a:r>
            <a:endParaRPr lang="el-GR" sz="2000" dirty="0" smtClean="0"/>
          </a:p>
          <a:p>
            <a:pPr algn="just">
              <a:buFont typeface="Arial" pitchFamily="34" charset="0"/>
              <a:buChar char="•"/>
            </a:pPr>
            <a:r>
              <a:rPr lang="el-GR" sz="2000" dirty="0" smtClean="0"/>
              <a:t>   2. απώλεια των </a:t>
            </a:r>
            <a:r>
              <a:rPr lang="el-GR" sz="2000" dirty="0" smtClean="0"/>
              <a:t>αισθήσεων</a:t>
            </a:r>
          </a:p>
          <a:p>
            <a:pPr algn="just">
              <a:buFont typeface="Arial" pitchFamily="34" charset="0"/>
              <a:buChar char="•"/>
            </a:pPr>
            <a:endParaRPr lang="el-GR" sz="2000" dirty="0" smtClean="0"/>
          </a:p>
          <a:p>
            <a:pPr algn="just">
              <a:buFont typeface="Arial" pitchFamily="34" charset="0"/>
              <a:buChar char="•"/>
            </a:pPr>
            <a:r>
              <a:rPr lang="el-GR" sz="2000" dirty="0" smtClean="0"/>
              <a:t>Μία σημαντική αιτία θανάτου στην Ευρώπη</a:t>
            </a:r>
          </a:p>
          <a:p>
            <a:pPr algn="just">
              <a:buFont typeface="Arial" pitchFamily="34" charset="0"/>
              <a:buChar char="•"/>
            </a:pPr>
            <a:endParaRPr lang="el-GR" sz="2000" dirty="0" smtClean="0"/>
          </a:p>
          <a:p>
            <a:pPr algn="just">
              <a:buFont typeface="Arial" pitchFamily="34" charset="0"/>
              <a:buChar char="•"/>
            </a:pPr>
            <a:r>
              <a:rPr lang="el-GR" sz="2000" dirty="0" smtClean="0"/>
              <a:t>Αναλόγως του ορισμού: 350.000-700.000 άτομα/ έτος στην Ευρώπη</a:t>
            </a:r>
          </a:p>
          <a:p>
            <a:pPr algn="just">
              <a:buFont typeface="Arial" pitchFamily="34" charset="0"/>
              <a:buChar char="•"/>
            </a:pPr>
            <a:endParaRPr lang="el-GR"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11 - TextBox"/>
          <p:cNvSpPr txBox="1"/>
          <p:nvPr/>
        </p:nvSpPr>
        <p:spPr>
          <a:xfrm>
            <a:off x="611560" y="1268760"/>
            <a:ext cx="7920880" cy="4108817"/>
          </a:xfrm>
          <a:prstGeom prst="rect">
            <a:avLst/>
          </a:prstGeom>
          <a:noFill/>
        </p:spPr>
        <p:txBody>
          <a:bodyPr wrap="square" rtlCol="0">
            <a:spAutoFit/>
          </a:bodyPr>
          <a:lstStyle/>
          <a:p>
            <a:pPr algn="just"/>
            <a:r>
              <a:rPr lang="el-GR" sz="2100" b="1" dirty="0" smtClean="0"/>
              <a:t>Ανακοπή</a:t>
            </a:r>
          </a:p>
          <a:p>
            <a:pPr algn="just"/>
            <a:endParaRPr lang="el-GR" sz="2000" dirty="0" smtClean="0"/>
          </a:p>
          <a:p>
            <a:pPr algn="just">
              <a:buFont typeface="Arial" pitchFamily="34" charset="0"/>
              <a:buChar char="•"/>
            </a:pPr>
            <a:r>
              <a:rPr lang="el-GR" sz="2000" dirty="0" smtClean="0"/>
              <a:t>25-50% αρχικός ρυθμός: </a:t>
            </a:r>
            <a:r>
              <a:rPr lang="el-GR" sz="2000" i="1" dirty="0" smtClean="0"/>
              <a:t>κοιλιακή μαρμαρυγή </a:t>
            </a:r>
            <a:r>
              <a:rPr lang="el-GR" sz="2000" dirty="0" smtClean="0"/>
              <a:t>(συχνά εξελίσσεται σε </a:t>
            </a:r>
            <a:r>
              <a:rPr lang="el-GR" sz="2000" i="1" dirty="0" err="1" smtClean="0"/>
              <a:t>ασυστολία</a:t>
            </a:r>
            <a:r>
              <a:rPr lang="el-GR" sz="2000" dirty="0" smtClean="0"/>
              <a:t> μέχρι την άφιξη του ΕΚΑΒ)</a:t>
            </a:r>
            <a:endParaRPr lang="el-GR" sz="2000" dirty="0" smtClean="0"/>
          </a:p>
          <a:p>
            <a:pPr>
              <a:buFont typeface="Arial" pitchFamily="34" charset="0"/>
              <a:buChar char="•"/>
            </a:pPr>
            <a:endParaRPr lang="el-GR" sz="2000" dirty="0" smtClean="0"/>
          </a:p>
          <a:p>
            <a:pPr>
              <a:buFont typeface="Arial" pitchFamily="34" charset="0"/>
              <a:buChar char="•"/>
            </a:pPr>
            <a:r>
              <a:rPr lang="el-GR" sz="2000" dirty="0" smtClean="0"/>
              <a:t>Η </a:t>
            </a:r>
            <a:r>
              <a:rPr lang="el-GR" sz="2000" dirty="0" smtClean="0"/>
              <a:t>πρόγνωση επιδεινώνεται ραγδαία όταν ο ρυθμός μεταπέσει σε </a:t>
            </a:r>
            <a:r>
              <a:rPr lang="el-GR" sz="2000" i="1" dirty="0" err="1" smtClean="0"/>
              <a:t>ασυστολία</a:t>
            </a:r>
            <a:endParaRPr lang="el-GR" sz="2000" i="1" dirty="0" smtClean="0"/>
          </a:p>
          <a:p>
            <a:pPr>
              <a:buFont typeface="Arial" pitchFamily="34" charset="0"/>
              <a:buChar char="•"/>
            </a:pPr>
            <a:endParaRPr lang="el-GR" sz="2000" dirty="0" smtClean="0"/>
          </a:p>
          <a:p>
            <a:pPr>
              <a:buFont typeface="Arial" pitchFamily="34" charset="0"/>
              <a:buChar char="•"/>
            </a:pPr>
            <a:r>
              <a:rPr lang="el-GR" sz="2000" dirty="0" smtClean="0"/>
              <a:t>Η επιβίωση μπορεί να αυξηθεί αν παρευρισκόμενοι δράσουν αμέσως, ενώ ο ρυθμός είναι κοιλιακή μαρμαρυγή</a:t>
            </a:r>
          </a:p>
          <a:p>
            <a:endParaRPr lang="el-GR" sz="2000" dirty="0" smtClean="0"/>
          </a:p>
          <a:p>
            <a:pPr>
              <a:buFont typeface="Arial" pitchFamily="34" charset="0"/>
              <a:buChar char="•"/>
            </a:pPr>
            <a:r>
              <a:rPr lang="el-GR" sz="2000" dirty="0" smtClean="0"/>
              <a:t>Η έγκαιρη αναζωογόνηση και άμεση απινίδωση (εντός 1-2 λεπτών) μπορεί να έχει ως αποτέλεσμα επιβίωση &gt;60</a:t>
            </a:r>
            <a:r>
              <a:rPr lang="el-GR" sz="2000" dirty="0" smtClean="0"/>
              <a:t>%</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3" name="12 - TextBox"/>
          <p:cNvSpPr txBox="1"/>
          <p:nvPr/>
        </p:nvSpPr>
        <p:spPr>
          <a:xfrm>
            <a:off x="395536" y="1484784"/>
            <a:ext cx="4032448" cy="3785652"/>
          </a:xfrm>
          <a:prstGeom prst="rect">
            <a:avLst/>
          </a:prstGeom>
          <a:noFill/>
        </p:spPr>
        <p:txBody>
          <a:bodyPr wrap="square" rtlCol="0">
            <a:spAutoFit/>
          </a:bodyPr>
          <a:lstStyle/>
          <a:p>
            <a:pPr algn="just"/>
            <a:r>
              <a:rPr lang="el-GR" sz="2000" b="1" dirty="0" smtClean="0"/>
              <a:t>ΤΑ ΛΕΠΤΑ </a:t>
            </a:r>
            <a:r>
              <a:rPr lang="el-GR" sz="2000" b="1" dirty="0" smtClean="0"/>
              <a:t>ΜΕΤΡΑΝΕ</a:t>
            </a:r>
          </a:p>
          <a:p>
            <a:pPr algn="just"/>
            <a:endParaRPr lang="el-GR" sz="2000" b="1" dirty="0" smtClean="0"/>
          </a:p>
          <a:p>
            <a:r>
              <a:rPr lang="el-GR" sz="2000" b="1" dirty="0" smtClean="0"/>
              <a:t>Ο χρόνος που απαιτείται για την πρόκληση ανεπανόρθωτων εγκεφαλικών βλαβών από τη στιγμή που θα σταματήσει η καρδιακή λειτουργία είναι περίπου 4 </a:t>
            </a:r>
            <a:r>
              <a:rPr lang="el-GR" sz="2000" b="1" dirty="0" err="1" smtClean="0"/>
              <a:t>min</a:t>
            </a:r>
            <a:r>
              <a:rPr lang="el-GR" sz="2000" b="1" dirty="0" smtClean="0"/>
              <a:t>.</a:t>
            </a:r>
          </a:p>
          <a:p>
            <a:endParaRPr lang="el-GR" sz="2000" b="1" dirty="0" smtClean="0"/>
          </a:p>
          <a:p>
            <a:r>
              <a:rPr lang="el-GR" sz="2000" b="1" dirty="0" smtClean="0"/>
              <a:t>Η ΕΠΙΒΙΩΣΗ ΤΟΥ ΑΤΟΜΟΥ ΘΑ ΕΞΑΡΤΗΘΕΙ ΑΠΟ ΤΗΝ ΤΑΧΥΤΗΤΑ ΔΡΑΣΗΣ </a:t>
            </a:r>
            <a:endParaRPr lang="el-GR" b="1" dirty="0" smtClean="0"/>
          </a:p>
        </p:txBody>
      </p:sp>
      <p:pic>
        <p:nvPicPr>
          <p:cNvPr id="12" name="Picture 6" descr="http://www.e-shop.gr/images/PER/BIG/PER.996303.jpg"/>
          <p:cNvPicPr>
            <a:picLocks noChangeAspect="1" noChangeArrowheads="1"/>
          </p:cNvPicPr>
          <p:nvPr/>
        </p:nvPicPr>
        <p:blipFill>
          <a:blip r:embed="rId3" cstate="print"/>
          <a:srcRect/>
          <a:stretch>
            <a:fillRect/>
          </a:stretch>
        </p:blipFill>
        <p:spPr bwMode="auto">
          <a:xfrm>
            <a:off x="4892551" y="1645642"/>
            <a:ext cx="4071937" cy="351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3" name="12 - TextBox"/>
          <p:cNvSpPr txBox="1"/>
          <p:nvPr/>
        </p:nvSpPr>
        <p:spPr>
          <a:xfrm>
            <a:off x="683568" y="1412776"/>
            <a:ext cx="7344816" cy="4924425"/>
          </a:xfrm>
          <a:prstGeom prst="rect">
            <a:avLst/>
          </a:prstGeom>
          <a:noFill/>
        </p:spPr>
        <p:txBody>
          <a:bodyPr wrap="square" rtlCol="0">
            <a:spAutoFit/>
          </a:bodyPr>
          <a:lstStyle/>
          <a:p>
            <a:r>
              <a:rPr lang="el-GR" sz="2000" b="1" dirty="0" smtClean="0"/>
              <a:t>Πόσο συχνά θα μας τύχει;</a:t>
            </a:r>
            <a:r>
              <a:rPr lang="el-GR" sz="2000" dirty="0" smtClean="0"/>
              <a:t/>
            </a:r>
            <a:br>
              <a:rPr lang="el-GR" sz="2000" dirty="0" smtClean="0"/>
            </a:br>
            <a:r>
              <a:rPr lang="el-GR" sz="2000" dirty="0" smtClean="0"/>
              <a:t>2-3 φορές στον καθένα μας (γενικό πληθυσμό</a:t>
            </a:r>
            <a:r>
              <a:rPr lang="el-GR" sz="2000" dirty="0" smtClean="0"/>
              <a:t>)</a:t>
            </a:r>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b="1" dirty="0" smtClean="0"/>
          </a:p>
          <a:p>
            <a:pPr algn="just"/>
            <a:endParaRPr lang="el-GR" b="1" dirty="0" smtClean="0"/>
          </a:p>
          <a:p>
            <a:pPr algn="just"/>
            <a:endParaRPr lang="el-GR" b="1" dirty="0" smtClean="0"/>
          </a:p>
          <a:p>
            <a:pPr algn="just"/>
            <a:endParaRPr lang="el-GR" b="1" dirty="0" smtClean="0"/>
          </a:p>
          <a:p>
            <a:pPr algn="just"/>
            <a:endParaRPr lang="el-GR" b="1" dirty="0" smtClean="0"/>
          </a:p>
          <a:p>
            <a:pPr algn="just"/>
            <a:r>
              <a:rPr lang="el-GR" sz="2000" b="1" dirty="0" smtClean="0"/>
              <a:t>Ποιους </a:t>
            </a:r>
            <a:r>
              <a:rPr lang="el-GR" sz="2000" b="1" dirty="0" smtClean="0"/>
              <a:t>θα αφορά η ανακοπή;</a:t>
            </a:r>
          </a:p>
          <a:p>
            <a:pPr algn="just"/>
            <a:r>
              <a:rPr lang="el-GR" sz="2000" dirty="0" smtClean="0"/>
              <a:t>80% σε συγγενείς στο σπίτι ή συνεργάτες στο εργασιακό μας </a:t>
            </a:r>
            <a:r>
              <a:rPr lang="el-GR" sz="2000" dirty="0" smtClean="0"/>
              <a:t>περιβάλλον</a:t>
            </a:r>
            <a:endParaRPr lang="el-GR" sz="2000" dirty="0"/>
          </a:p>
        </p:txBody>
      </p:sp>
      <p:pic>
        <p:nvPicPr>
          <p:cNvPr id="15" name="Picture 5" descr="http://www.clickatlife.gr/fu/p/22812/632/395/0x00000000004d351d/2/soi2.jpg"/>
          <p:cNvPicPr>
            <a:picLocks noChangeAspect="1" noChangeArrowheads="1"/>
          </p:cNvPicPr>
          <p:nvPr/>
        </p:nvPicPr>
        <p:blipFill>
          <a:blip r:embed="rId3" cstate="print"/>
          <a:srcRect/>
          <a:stretch>
            <a:fillRect/>
          </a:stretch>
        </p:blipFill>
        <p:spPr bwMode="auto">
          <a:xfrm>
            <a:off x="827584" y="2204864"/>
            <a:ext cx="4786312"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755576" y="1556792"/>
            <a:ext cx="7632848" cy="4093428"/>
          </a:xfrm>
          <a:prstGeom prst="rect">
            <a:avLst/>
          </a:prstGeom>
        </p:spPr>
        <p:txBody>
          <a:bodyPr wrap="square">
            <a:spAutoFit/>
          </a:bodyPr>
          <a:lstStyle/>
          <a:p>
            <a:pPr algn="just"/>
            <a:r>
              <a:rPr lang="el-GR" sz="2000" b="1" dirty="0" smtClean="0"/>
              <a:t>ΚΑΡΠΑ</a:t>
            </a:r>
            <a:r>
              <a:rPr lang="el-GR" sz="2000" dirty="0" smtClean="0"/>
              <a:t> είναι η αλληλουχία ενεργειών που αποσκοπούν στην επαναφορά του πάσχοντος στη ζωή και στη διατήρηση των ζωτικών λειτουργιών</a:t>
            </a:r>
            <a:r>
              <a:rPr lang="el-GR" sz="2000" dirty="0" smtClean="0"/>
              <a:t>.</a:t>
            </a:r>
            <a:endParaRPr lang="en-US" sz="2000" dirty="0" smtClean="0"/>
          </a:p>
          <a:p>
            <a:pPr algn="just"/>
            <a:endParaRPr lang="en-US" sz="2000" dirty="0" smtClean="0"/>
          </a:p>
          <a:p>
            <a:pPr algn="just"/>
            <a:endParaRPr lang="el-GR" sz="2000" dirty="0" smtClean="0"/>
          </a:p>
          <a:p>
            <a:pPr algn="just"/>
            <a:endParaRPr lang="en-US" sz="2000" dirty="0" smtClean="0"/>
          </a:p>
          <a:p>
            <a:pPr algn="just"/>
            <a:endParaRPr lang="en-US" sz="2000" dirty="0" smtClean="0"/>
          </a:p>
          <a:p>
            <a:pPr algn="just"/>
            <a:endParaRPr lang="en-US" sz="2000" dirty="0" smtClean="0"/>
          </a:p>
          <a:p>
            <a:pPr algn="just"/>
            <a:endParaRPr lang="en-US" sz="2000" dirty="0" smtClean="0"/>
          </a:p>
          <a:p>
            <a:pPr algn="just"/>
            <a:endParaRPr lang="el-GR" sz="2000" dirty="0" smtClean="0"/>
          </a:p>
          <a:p>
            <a:pPr algn="just"/>
            <a:r>
              <a:rPr lang="el-GR" sz="2000" dirty="0" smtClean="0"/>
              <a:t>Η </a:t>
            </a:r>
            <a:r>
              <a:rPr lang="el-GR" sz="2000" b="1" dirty="0" smtClean="0"/>
              <a:t>ΚΑΡΠΑ</a:t>
            </a:r>
            <a:r>
              <a:rPr lang="el-GR" sz="2000" dirty="0" smtClean="0"/>
              <a:t> έχει σκοπό να υποβοηθήσει την μεταφορά Ο</a:t>
            </a:r>
            <a:r>
              <a:rPr lang="el-GR" sz="2000" baseline="-25000" dirty="0" smtClean="0"/>
              <a:t>2</a:t>
            </a:r>
            <a:r>
              <a:rPr lang="el-GR" sz="2000" dirty="0" smtClean="0"/>
              <a:t> στους ιστούς και να εξασφαλίσει απαιτούμενο χρόνο στο θύμα μέχρι να καταφτάσει εξειδικευμένη βοήθεια.</a:t>
            </a:r>
            <a:endParaRPr lang="el-GR" sz="2000" dirty="0"/>
          </a:p>
        </p:txBody>
      </p:sp>
      <p:sp>
        <p:nvSpPr>
          <p:cNvPr id="5"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10" name="Picture 1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5122" name="Picture 2" descr="C:\Users\and1d\Desktop\ΚΑΡΠΑ\cpr-1518041782-9538.jpg"/>
          <p:cNvPicPr>
            <a:picLocks noChangeAspect="1" noChangeArrowheads="1"/>
          </p:cNvPicPr>
          <p:nvPr/>
        </p:nvPicPr>
        <p:blipFill>
          <a:blip r:embed="rId3" cstate="print"/>
          <a:srcRect/>
          <a:stretch>
            <a:fillRect/>
          </a:stretch>
        </p:blipFill>
        <p:spPr bwMode="auto">
          <a:xfrm>
            <a:off x="3275856" y="2420888"/>
            <a:ext cx="2736304" cy="20522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11 - Ορθογώνιο"/>
          <p:cNvSpPr/>
          <p:nvPr/>
        </p:nvSpPr>
        <p:spPr>
          <a:xfrm>
            <a:off x="683568" y="1628800"/>
            <a:ext cx="7920880" cy="1661993"/>
          </a:xfrm>
          <a:prstGeom prst="rect">
            <a:avLst/>
          </a:prstGeom>
        </p:spPr>
        <p:txBody>
          <a:bodyPr wrap="square">
            <a:spAutoFit/>
          </a:bodyPr>
          <a:lstStyle/>
          <a:p>
            <a:r>
              <a:rPr lang="el-GR" sz="2400" b="1" dirty="0" smtClean="0"/>
              <a:t>Η αλυσίδα της επιβίωσης</a:t>
            </a:r>
          </a:p>
          <a:p>
            <a:endParaRPr lang="el-GR" sz="2000" dirty="0" smtClean="0"/>
          </a:p>
          <a:p>
            <a:pPr>
              <a:buFont typeface="Arial" pitchFamily="34" charset="0"/>
              <a:buChar char="•"/>
            </a:pPr>
            <a:r>
              <a:rPr lang="el-GR" sz="2000" dirty="0" smtClean="0"/>
              <a:t>Οι ζωτικές ενέργειες που απαιτούνται για μία επιτυχή αναζωογόνηση</a:t>
            </a:r>
          </a:p>
          <a:p>
            <a:pPr>
              <a:buFont typeface="Arial" pitchFamily="34" charset="0"/>
              <a:buChar char="•"/>
            </a:pPr>
            <a:r>
              <a:rPr lang="el-GR" sz="2000" dirty="0" smtClean="0"/>
              <a:t>Αφορούν περιπτώσεις τόσο καρδιογενούς όσο και ασφυκτικής ανακοπής</a:t>
            </a:r>
            <a:endParaRPr lang="en-US" sz="2000" dirty="0" smtClean="0"/>
          </a:p>
          <a:p>
            <a:endParaRPr lang="el-GR" dirty="0"/>
          </a:p>
        </p:txBody>
      </p:sp>
      <p:pic>
        <p:nvPicPr>
          <p:cNvPr id="4098" name="Picture 2"/>
          <p:cNvPicPr>
            <a:picLocks noChangeAspect="1" noChangeArrowheads="1"/>
          </p:cNvPicPr>
          <p:nvPr/>
        </p:nvPicPr>
        <p:blipFill>
          <a:blip r:embed="rId4" cstate="print"/>
          <a:srcRect/>
          <a:stretch>
            <a:fillRect/>
          </a:stretch>
        </p:blipFill>
        <p:spPr bwMode="auto">
          <a:xfrm>
            <a:off x="1043608" y="3022451"/>
            <a:ext cx="7120727" cy="27108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9" name="Picture 1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Rectangle 3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Καρδιοπνευμονική αναζωογόνηση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11 - Ορθογώνιο"/>
          <p:cNvSpPr/>
          <p:nvPr/>
        </p:nvSpPr>
        <p:spPr>
          <a:xfrm>
            <a:off x="611560" y="1556792"/>
            <a:ext cx="7848872" cy="4124206"/>
          </a:xfrm>
          <a:prstGeom prst="rect">
            <a:avLst/>
          </a:prstGeom>
        </p:spPr>
        <p:txBody>
          <a:bodyPr wrap="square">
            <a:spAutoFit/>
          </a:bodyPr>
          <a:lstStyle/>
          <a:p>
            <a:pPr algn="just"/>
            <a:r>
              <a:rPr lang="el-GR" sz="2200" b="1" dirty="0" smtClean="0"/>
              <a:t>Έγκαιρη αναγνώριση και αναζήτηση βοήθειας</a:t>
            </a:r>
          </a:p>
          <a:p>
            <a:pPr algn="just"/>
            <a:endParaRPr lang="el-GR" sz="2000" dirty="0" smtClean="0"/>
          </a:p>
          <a:p>
            <a:pPr algn="just"/>
            <a:r>
              <a:rPr lang="el-GR" sz="2000" dirty="0" smtClean="0"/>
              <a:t>Το </a:t>
            </a:r>
            <a:r>
              <a:rPr lang="el-GR" sz="2000" dirty="0" smtClean="0">
                <a:solidFill>
                  <a:srgbClr val="FF0000"/>
                </a:solidFill>
              </a:rPr>
              <a:t>θωρακικό άλγος </a:t>
            </a:r>
            <a:r>
              <a:rPr lang="el-GR" sz="2000" dirty="0" smtClean="0"/>
              <a:t>ως σύμπτωμα μυοκαρδιακής ισχαιμίας – </a:t>
            </a:r>
            <a:r>
              <a:rPr lang="el-GR" sz="2000" b="1" dirty="0" smtClean="0"/>
              <a:t>¼</a:t>
            </a:r>
            <a:r>
              <a:rPr lang="el-GR" sz="2000" dirty="0" smtClean="0"/>
              <a:t> των ασθενών θα υποστούν καρδιακή ανακοπή εντός 1 ώρας</a:t>
            </a:r>
          </a:p>
          <a:p>
            <a:pPr algn="just"/>
            <a:endParaRPr lang="el-GR" sz="2000" dirty="0" smtClean="0"/>
          </a:p>
          <a:p>
            <a:pPr algn="just"/>
            <a:endParaRPr lang="el-GR" sz="2000" dirty="0" smtClean="0"/>
          </a:p>
          <a:p>
            <a:pPr algn="just"/>
            <a:r>
              <a:rPr lang="el-GR" sz="2000" dirty="0" smtClean="0"/>
              <a:t>Σε άτομα με </a:t>
            </a:r>
            <a:r>
              <a:rPr lang="el-GR" sz="2000" dirty="0" smtClean="0">
                <a:solidFill>
                  <a:srgbClr val="FF0000"/>
                </a:solidFill>
              </a:rPr>
              <a:t>ανακοπή</a:t>
            </a:r>
            <a:r>
              <a:rPr lang="el-GR" sz="2000" dirty="0" smtClean="0"/>
              <a:t>, έγκαιρη αναγνώριση </a:t>
            </a:r>
          </a:p>
          <a:p>
            <a:pPr algn="just"/>
            <a:r>
              <a:rPr lang="el-GR" sz="2000" dirty="0" smtClean="0"/>
              <a:t>για την άμεση ειδοποίηση ΕΚΑΒ και </a:t>
            </a:r>
          </a:p>
          <a:p>
            <a:pPr algn="just"/>
            <a:r>
              <a:rPr lang="el-GR" sz="2000" dirty="0" smtClean="0"/>
              <a:t>έναρξη ΚΑΡΠΑ από παρευρισκόμενους.</a:t>
            </a:r>
          </a:p>
          <a:p>
            <a:pPr algn="just"/>
            <a:endParaRPr lang="el-GR" sz="2000" dirty="0" smtClean="0"/>
          </a:p>
          <a:p>
            <a:pPr algn="just"/>
            <a:r>
              <a:rPr lang="el-GR" sz="2000" b="1" dirty="0" smtClean="0"/>
              <a:t>Βασικά χαρακτηριστικά: </a:t>
            </a:r>
          </a:p>
          <a:p>
            <a:pPr algn="just">
              <a:buFont typeface="Arial" pitchFamily="34" charset="0"/>
              <a:buChar char="•"/>
            </a:pPr>
            <a:r>
              <a:rPr lang="el-GR" sz="2000" dirty="0" smtClean="0"/>
              <a:t>δεν αντιδρά</a:t>
            </a:r>
          </a:p>
          <a:p>
            <a:pPr algn="just">
              <a:buFont typeface="Arial" pitchFamily="34" charset="0"/>
              <a:buChar char="•"/>
            </a:pPr>
            <a:r>
              <a:rPr lang="el-GR" sz="2000" dirty="0" smtClean="0"/>
              <a:t>δεν αναπνέει κανονικά</a:t>
            </a:r>
            <a:endParaRPr lang="en-US" sz="2000" dirty="0" smtClean="0"/>
          </a:p>
        </p:txBody>
      </p:sp>
      <p:pic>
        <p:nvPicPr>
          <p:cNvPr id="7170" name="Picture 2" descr="C:\Users\and1d\Desktop\ΚΑΡΠΑ\ΑΝΑΚΟΠΗ ΚΑΡΔΙΑΣ.jpg"/>
          <p:cNvPicPr>
            <a:picLocks noChangeAspect="1" noChangeArrowheads="1"/>
          </p:cNvPicPr>
          <p:nvPr/>
        </p:nvPicPr>
        <p:blipFill>
          <a:blip r:embed="rId4" cstate="print"/>
          <a:srcRect/>
          <a:stretch>
            <a:fillRect/>
          </a:stretch>
        </p:blipFill>
        <p:spPr bwMode="auto">
          <a:xfrm>
            <a:off x="5508104" y="2996953"/>
            <a:ext cx="3002084" cy="187220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3574</TotalTime>
  <Words>2021</Words>
  <Application>Microsoft Office PowerPoint</Application>
  <PresentationFormat>Προβολή στην οθόνη (4:3)</PresentationFormat>
  <Paragraphs>335</Paragraphs>
  <Slides>28</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Antonis Arg</dc:creator>
  <cp:lastModifiedBy>Antonis Arg</cp:lastModifiedBy>
  <cp:revision>48</cp:revision>
  <dcterms:created xsi:type="dcterms:W3CDTF">2017-12-10T09:48:19Z</dcterms:created>
  <dcterms:modified xsi:type="dcterms:W3CDTF">2018-10-10T21:29:30Z</dcterms:modified>
</cp:coreProperties>
</file>