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sldIdLst>
    <p:sldId id="256" r:id="rId2"/>
    <p:sldId id="497" r:id="rId3"/>
    <p:sldId id="514" r:id="rId4"/>
    <p:sldId id="515" r:id="rId5"/>
    <p:sldId id="496" r:id="rId6"/>
    <p:sldId id="494" r:id="rId7"/>
    <p:sldId id="472" r:id="rId8"/>
    <p:sldId id="474" r:id="rId9"/>
    <p:sldId id="480" r:id="rId10"/>
    <p:sldId id="500" r:id="rId11"/>
    <p:sldId id="473" r:id="rId12"/>
    <p:sldId id="405" r:id="rId13"/>
    <p:sldId id="552" r:id="rId14"/>
    <p:sldId id="557" r:id="rId15"/>
    <p:sldId id="558" r:id="rId16"/>
    <p:sldId id="559" r:id="rId17"/>
    <p:sldId id="536" r:id="rId18"/>
    <p:sldId id="553" r:id="rId19"/>
    <p:sldId id="539" r:id="rId20"/>
    <p:sldId id="538" r:id="rId21"/>
    <p:sldId id="556" r:id="rId22"/>
    <p:sldId id="562" r:id="rId23"/>
    <p:sldId id="520" r:id="rId24"/>
    <p:sldId id="561" r:id="rId25"/>
    <p:sldId id="544" r:id="rId26"/>
    <p:sldId id="572" r:id="rId27"/>
    <p:sldId id="546" r:id="rId28"/>
    <p:sldId id="563" r:id="rId29"/>
    <p:sldId id="547" r:id="rId30"/>
    <p:sldId id="548" r:id="rId31"/>
    <p:sldId id="564" r:id="rId32"/>
    <p:sldId id="484" r:id="rId33"/>
    <p:sldId id="527" r:id="rId34"/>
    <p:sldId id="505" r:id="rId35"/>
    <p:sldId id="506" r:id="rId36"/>
    <p:sldId id="518" r:id="rId37"/>
    <p:sldId id="481" r:id="rId38"/>
    <p:sldId id="565" r:id="rId39"/>
    <p:sldId id="507" r:id="rId40"/>
    <p:sldId id="508" r:id="rId41"/>
    <p:sldId id="522" r:id="rId42"/>
  </p:sldIdLst>
  <p:sldSz cx="12192000" cy="6858000"/>
  <p:notesSz cx="6858000" cy="9144000"/>
  <p:defaultTextStyle>
    <a:defPPr>
      <a:defRPr lang="el-GR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9CC00"/>
    <a:srgbClr val="F81EF3"/>
    <a:srgbClr val="9933FF"/>
    <a:srgbClr val="990099"/>
    <a:srgbClr val="D60093"/>
    <a:srgbClr val="3333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B7E784-9681-49E3-9EB3-7D500E5DDF2F}" v="9" dt="2019-11-20T14:17:36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4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HANASIOS KADITIS" userId="d09baa86dc65ba9b" providerId="LiveId" clId="{B5B4219F-0EF4-4E20-ACCE-222403EF0099}"/>
    <pc:docChg chg="delSld modSld">
      <pc:chgData name="ATHANASIOS KADITIS" userId="d09baa86dc65ba9b" providerId="LiveId" clId="{B5B4219F-0EF4-4E20-ACCE-222403EF0099}" dt="2019-11-20T14:17:55.164" v="59" actId="2696"/>
      <pc:docMkLst>
        <pc:docMk/>
      </pc:docMkLst>
      <pc:sldChg chg="addSp delSp modSp">
        <pc:chgData name="ATHANASIOS KADITIS" userId="d09baa86dc65ba9b" providerId="LiveId" clId="{B5B4219F-0EF4-4E20-ACCE-222403EF0099}" dt="2019-11-20T14:17:36.397" v="58" actId="1076"/>
        <pc:sldMkLst>
          <pc:docMk/>
          <pc:sldMk cId="0" sldId="256"/>
        </pc:sldMkLst>
        <pc:spChg chg="add del mod">
          <ac:chgData name="ATHANASIOS KADITIS" userId="d09baa86dc65ba9b" providerId="LiveId" clId="{B5B4219F-0EF4-4E20-ACCE-222403EF0099}" dt="2019-11-20T14:16:42.780" v="2" actId="478"/>
          <ac:spMkLst>
            <pc:docMk/>
            <pc:sldMk cId="0" sldId="256"/>
            <ac:spMk id="2" creationId="{228490DC-B571-46A8-8636-05E1E2678982}"/>
          </ac:spMkLst>
        </pc:spChg>
        <pc:spChg chg="add mod">
          <ac:chgData name="ATHANASIOS KADITIS" userId="d09baa86dc65ba9b" providerId="LiveId" clId="{B5B4219F-0EF4-4E20-ACCE-222403EF0099}" dt="2019-11-20T14:16:59.703" v="5" actId="122"/>
          <ac:spMkLst>
            <pc:docMk/>
            <pc:sldMk cId="0" sldId="256"/>
            <ac:spMk id="6" creationId="{5B0D94DC-9E6D-47AE-B0C7-3BD30505573B}"/>
          </ac:spMkLst>
        </pc:spChg>
        <pc:spChg chg="mod">
          <ac:chgData name="ATHANASIOS KADITIS" userId="d09baa86dc65ba9b" providerId="LiveId" clId="{B5B4219F-0EF4-4E20-ACCE-222403EF0099}" dt="2019-11-20T14:17:36.397" v="58" actId="1076"/>
          <ac:spMkLst>
            <pc:docMk/>
            <pc:sldMk cId="0" sldId="256"/>
            <ac:spMk id="2050" creationId="{00000000-0000-0000-0000-000000000000}"/>
          </ac:spMkLst>
        </pc:spChg>
        <pc:spChg chg="del">
          <ac:chgData name="ATHANASIOS KADITIS" userId="d09baa86dc65ba9b" providerId="LiveId" clId="{B5B4219F-0EF4-4E20-ACCE-222403EF0099}" dt="2019-11-20T14:16:39.409" v="1" actId="478"/>
          <ac:spMkLst>
            <pc:docMk/>
            <pc:sldMk cId="0" sldId="256"/>
            <ac:spMk id="2051" creationId="{00000000-0000-0000-0000-000000000000}"/>
          </ac:spMkLst>
        </pc:spChg>
        <pc:picChg chg="del">
          <ac:chgData name="ATHANASIOS KADITIS" userId="d09baa86dc65ba9b" providerId="LiveId" clId="{B5B4219F-0EF4-4E20-ACCE-222403EF0099}" dt="2019-11-20T14:16:35.438" v="0" actId="478"/>
          <ac:picMkLst>
            <pc:docMk/>
            <pc:sldMk cId="0" sldId="256"/>
            <ac:picMk id="2059" creationId="{00000000-0000-0000-0000-000000000000}"/>
          </ac:picMkLst>
        </pc:picChg>
      </pc:sldChg>
      <pc:sldChg chg="del">
        <pc:chgData name="ATHANASIOS KADITIS" userId="d09baa86dc65ba9b" providerId="LiveId" clId="{B5B4219F-0EF4-4E20-ACCE-222403EF0099}" dt="2019-11-20T14:17:55.164" v="59" actId="2696"/>
        <pc:sldMkLst>
          <pc:docMk/>
          <pc:sldMk cId="0" sldId="560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1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27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1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0EC89D-B335-4B8B-8A79-A9B951E6B2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22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l-GR" altLang="en-US" noProof="0"/>
              <a:t>Κάντε κλικ για να επεξεργαστείτε τον τίτλο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l-GR" altLang="en-US" noProof="0"/>
              <a:t>Κάντε κλικ για να επεξεργαστείτε τον υπότιτλο του υποδείγματος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A7B821-60B6-4474-8F3D-FB0979E9ACB0}" type="slidenum">
              <a:rPr lang="el-GR" altLang="en-US"/>
              <a:pPr/>
              <a:t>‹#›</a:t>
            </a:fld>
            <a:endParaRPr lang="el-GR" altLang="en-US"/>
          </a:p>
        </p:txBody>
      </p:sp>
      <p:sp>
        <p:nvSpPr>
          <p:cNvPr id="10247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 sz="2800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sz="2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D0EE2-279C-4F0A-8C19-966F4CEC256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5247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5C8F3-217A-439D-B05E-188068D8A7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33627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ClipArt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5E5A22D-EB7A-4B8B-8D4F-1708C0A64A8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3404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2A879A80-2650-47D2-A5E0-57C99B88A804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23926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Τίτλος, Clip Πολυμέσων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ολυμέσων 2"/>
          <p:cNvSpPr>
            <a:spLocks noGrp="1"/>
          </p:cNvSpPr>
          <p:nvPr>
            <p:ph type="media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24963B4-A9F2-48A0-8414-BF1800CD909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9214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647D8-EDC4-4BBB-8B67-17A499CF832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961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4BBA5-51E3-402E-831E-BC76458D113D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9036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947FB-DD09-46AF-AD92-E8C86C9B341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5990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21E52-8C5C-4761-90CB-24335A580A3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7622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889A5-78F1-4E81-AF72-EE635250F67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3062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AF2D8-3C16-4D58-8DE3-2697D8E7DD4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945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A89F1-2307-4D85-9CF7-E4EA70DA331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5710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9260C-164A-46B4-B811-0A2C8E209D4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0065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Κάντε κλικ για να επεξεργαστείτε τον τίτλο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+mj-lt"/>
              </a:defRPr>
            </a:lvl1pPr>
          </a:lstStyle>
          <a:p>
            <a:endParaRPr lang="el-GR" alt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endParaRPr lang="el-GR" alt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fld id="{DD0F5622-CAD0-433B-98A1-92898B9B1D70}" type="slidenum">
              <a:rPr lang="el-GR" altLang="en-US"/>
              <a:pPr/>
              <a:t>‹#›</a:t>
            </a:fld>
            <a:endParaRPr lang="el-GR" altLang="en-US"/>
          </a:p>
        </p:txBody>
      </p:sp>
      <p:sp>
        <p:nvSpPr>
          <p:cNvPr id="9223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 sz="2800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sz="2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2.png"/><Relationship Id="rId5" Type="http://schemas.openxmlformats.org/officeDocument/2006/relationships/image" Target="../media/image19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oleObject" Target="../embeddings/oleObject2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1890016"/>
            <a:ext cx="8077200" cy="1143000"/>
          </a:xfrm>
        </p:spPr>
        <p:txBody>
          <a:bodyPr/>
          <a:lstStyle/>
          <a:p>
            <a:pPr algn="ctr"/>
            <a:r>
              <a:rPr lang="el-GR" sz="2800" dirty="0" err="1">
                <a:solidFill>
                  <a:srgbClr val="9933FF"/>
                </a:solidFill>
                <a:latin typeface="Arial" charset="0"/>
              </a:rPr>
              <a:t>Παθοφυσιολογία</a:t>
            </a:r>
            <a:r>
              <a:rPr lang="el-GR" sz="2800" dirty="0">
                <a:solidFill>
                  <a:srgbClr val="9933FF"/>
                </a:solidFill>
                <a:latin typeface="Arial" charset="0"/>
              </a:rPr>
              <a:t> Νοσημάτων </a:t>
            </a:r>
            <a:br>
              <a:rPr lang="en-GB" sz="2800" dirty="0">
                <a:solidFill>
                  <a:srgbClr val="9933FF"/>
                </a:solidFill>
                <a:latin typeface="Arial" charset="0"/>
              </a:rPr>
            </a:br>
            <a:r>
              <a:rPr lang="el-GR" sz="2800" dirty="0">
                <a:solidFill>
                  <a:srgbClr val="9933FF"/>
                </a:solidFill>
                <a:latin typeface="Arial" charset="0"/>
              </a:rPr>
              <a:t>του Αναπνευστικού Συστήματος </a:t>
            </a:r>
            <a:br>
              <a:rPr lang="el-GR" sz="2800" dirty="0">
                <a:solidFill>
                  <a:srgbClr val="9933FF"/>
                </a:solidFill>
                <a:latin typeface="Arial" charset="0"/>
              </a:rPr>
            </a:br>
            <a:r>
              <a:rPr lang="en-US" sz="2800" dirty="0">
                <a:latin typeface="Arial" charset="0"/>
              </a:rPr>
              <a:t> </a:t>
            </a:r>
          </a:p>
        </p:txBody>
      </p:sp>
      <p:sp>
        <p:nvSpPr>
          <p:cNvPr id="6" name="2 - Υπότιτλος">
            <a:extLst>
              <a:ext uri="{FF2B5EF4-FFF2-40B4-BE49-F238E27FC236}">
                <a16:creationId xmlns:a16="http://schemas.microsoft.com/office/drawing/2014/main" id="{5B0D94DC-9E6D-47AE-B0C7-3BD305055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6600" y="4396484"/>
            <a:ext cx="6264696" cy="165618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l-GR" sz="4400" dirty="0"/>
              <a:t>Οι σημειώσεις προετοιμάσθηκαν από τον κ. Α. </a:t>
            </a:r>
            <a:r>
              <a:rPr lang="el-GR" sz="4400" dirty="0" err="1"/>
              <a:t>Καδίτη</a:t>
            </a:r>
            <a:endParaRPr lang="el-GR" sz="4400" dirty="0"/>
          </a:p>
          <a:p>
            <a:pPr algn="ctr"/>
            <a:r>
              <a:rPr lang="el-GR" sz="4400" dirty="0"/>
              <a:t>Αναπληρωτή Καθηγητή Παιδιατρικής-Παιδιατρικής Πνευμονολογίας	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20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3962400" y="2286000"/>
            <a:ext cx="4343400" cy="965200"/>
          </a:xfrm>
          <a:prstGeom prst="rect">
            <a:avLst/>
          </a:prstGeom>
          <a:noFill/>
          <a:ln w="1905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9900FF"/>
                </a:solidFill>
              </a:rPr>
              <a:t>Βασική Παθοφυσιολογία Αναπνευστικού</a:t>
            </a:r>
            <a:endParaRPr lang="en-US">
              <a:solidFill>
                <a:srgbClr val="9900FF"/>
              </a:solidFill>
            </a:endParaRPr>
          </a:p>
        </p:txBody>
      </p:sp>
      <p:pic>
        <p:nvPicPr>
          <p:cNvPr id="407556" name="Picture 4" descr="j02321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6201"/>
            <a:ext cx="1879600" cy="2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9050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l-GR" sz="2900">
                <a:solidFill>
                  <a:srgbClr val="6600FF"/>
                </a:solidFill>
                <a:latin typeface="Arial" charset="0"/>
              </a:rPr>
              <a:t>Συμπτώματα αναπνευστικών διαταραχών</a:t>
            </a:r>
            <a:endParaRPr lang="en-US" sz="2900">
              <a:solidFill>
                <a:srgbClr val="6600FF"/>
              </a:solidFill>
              <a:latin typeface="Arial" charset="0"/>
            </a:endParaRPr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2667000"/>
            <a:ext cx="2514600" cy="1981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/>
              <a:t>	</a:t>
            </a:r>
            <a:r>
              <a:rPr lang="en-GB" sz="2400"/>
              <a:t>1. 	</a:t>
            </a:r>
            <a:r>
              <a:rPr lang="en-US" sz="2400"/>
              <a:t>Βήχας</a:t>
            </a:r>
          </a:p>
          <a:p>
            <a:pPr>
              <a:buFont typeface="Wingdings" pitchFamily="2" charset="2"/>
              <a:buNone/>
            </a:pPr>
            <a:r>
              <a:rPr lang="el-GR" sz="2400"/>
              <a:t>	</a:t>
            </a:r>
            <a:r>
              <a:rPr lang="en-GB" sz="2400"/>
              <a:t>2. 	</a:t>
            </a:r>
            <a:r>
              <a:rPr lang="en-US" sz="2400">
                <a:solidFill>
                  <a:schemeClr val="tx2"/>
                </a:solidFill>
              </a:rPr>
              <a:t>Αυξημένο</a:t>
            </a:r>
            <a:r>
              <a:rPr lang="el-GR" sz="2400">
                <a:solidFill>
                  <a:schemeClr val="tx2"/>
                </a:solidFill>
              </a:rPr>
              <a:t> </a:t>
            </a:r>
            <a:r>
              <a:rPr lang="en-GB" sz="2400">
                <a:solidFill>
                  <a:schemeClr val="tx2"/>
                </a:solidFill>
              </a:rPr>
              <a:t>	</a:t>
            </a:r>
            <a:r>
              <a:rPr lang="en-US" sz="2400">
                <a:solidFill>
                  <a:schemeClr val="tx2"/>
                </a:solidFill>
              </a:rPr>
              <a:t>έργο 	αναπνοής</a:t>
            </a:r>
          </a:p>
        </p:txBody>
      </p:sp>
      <p:sp>
        <p:nvSpPr>
          <p:cNvPr id="3563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867400" y="2971800"/>
            <a:ext cx="3962400" cy="1981200"/>
          </a:xfrm>
        </p:spPr>
        <p:txBody>
          <a:bodyPr/>
          <a:lstStyle/>
          <a:p>
            <a:r>
              <a:rPr lang="el-GR" sz="2400" b="1">
                <a:solidFill>
                  <a:srgbClr val="800080"/>
                </a:solidFill>
              </a:rPr>
              <a:t>Δ</a:t>
            </a:r>
            <a:r>
              <a:rPr lang="en-US" sz="2400" b="1">
                <a:solidFill>
                  <a:srgbClr val="800080"/>
                </a:solidFill>
              </a:rPr>
              <a:t>P = (1/C • ΔV) + (R • V)</a:t>
            </a:r>
            <a:endParaRPr lang="en-US" sz="2400"/>
          </a:p>
          <a:p>
            <a:r>
              <a:rPr lang="en-US" sz="2400">
                <a:solidFill>
                  <a:srgbClr val="3333CC"/>
                </a:solidFill>
              </a:rPr>
              <a:t>A</a:t>
            </a:r>
            <a:r>
              <a:rPr lang="el-GR" sz="2400">
                <a:solidFill>
                  <a:srgbClr val="3333CC"/>
                </a:solidFill>
              </a:rPr>
              <a:t>υξημένη αντίσταση</a:t>
            </a:r>
          </a:p>
          <a:p>
            <a:r>
              <a:rPr lang="el-GR" sz="2400">
                <a:solidFill>
                  <a:srgbClr val="3333CC"/>
                </a:solidFill>
              </a:rPr>
              <a:t>Ελαττωμένη ενδοτικότητα</a:t>
            </a:r>
            <a:endParaRPr lang="en-US" sz="2400">
              <a:solidFill>
                <a:srgbClr val="3333CC"/>
              </a:solidFill>
            </a:endParaRPr>
          </a:p>
          <a:p>
            <a:endParaRPr lang="en-US" sz="2400">
              <a:solidFill>
                <a:srgbClr val="9966FF"/>
              </a:solidFill>
            </a:endParaRPr>
          </a:p>
        </p:txBody>
      </p:sp>
      <p:graphicFrame>
        <p:nvGraphicFramePr>
          <p:cNvPr id="356357" name="Object 5"/>
          <p:cNvGraphicFramePr>
            <a:graphicFrameLocks noChangeAspect="1"/>
          </p:cNvGraphicFramePr>
          <p:nvPr/>
        </p:nvGraphicFramePr>
        <p:xfrm>
          <a:off x="4114801" y="3276600"/>
          <a:ext cx="1357313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lip" r:id="rId3" imgW="6773760" imgH="4128840" progId="MS_ClipArt_Gallery.2">
                  <p:embed/>
                </p:oleObj>
              </mc:Choice>
              <mc:Fallback>
                <p:oleObj name="Clip" r:id="rId3" imgW="6773760" imgH="4128840" progId="MS_ClipArt_Gallery.2">
                  <p:embed/>
                  <p:pic>
                    <p:nvPicPr>
                      <p:cNvPr id="3563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1" y="3276600"/>
                        <a:ext cx="1357313" cy="82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359" name="Rectangle 7"/>
          <p:cNvSpPr>
            <a:spLocks noChangeArrowheads="1"/>
          </p:cNvSpPr>
          <p:nvPr/>
        </p:nvSpPr>
        <p:spPr bwMode="auto">
          <a:xfrm>
            <a:off x="9372600" y="2743201"/>
            <a:ext cx="22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3333FF"/>
                </a:solidFill>
                <a:latin typeface="Arial" charset="0"/>
              </a:rPr>
              <a:t>Αίτια αυξημένης Αντίστασης</a:t>
            </a:r>
            <a:r>
              <a:rPr lang="el-GR" sz="2800">
                <a:solidFill>
                  <a:srgbClr val="9966FF"/>
                </a:solidFill>
                <a:latin typeface="Arial" charset="0"/>
              </a:rPr>
              <a:t> </a:t>
            </a:r>
            <a:r>
              <a:rPr lang="el-GR" sz="2800">
                <a:solidFill>
                  <a:srgbClr val="F81EF3"/>
                </a:solidFill>
                <a:latin typeface="Arial" charset="0"/>
              </a:rPr>
              <a:t>(</a:t>
            </a:r>
            <a:r>
              <a:rPr lang="en-US" sz="2800">
                <a:solidFill>
                  <a:srgbClr val="F81EF3"/>
                </a:solidFill>
                <a:latin typeface="Arial" charset="0"/>
              </a:rPr>
              <a:t>R)</a:t>
            </a:r>
            <a:r>
              <a:rPr lang="en-US" sz="2800">
                <a:solidFill>
                  <a:srgbClr val="9966FF"/>
                </a:solidFill>
                <a:latin typeface="Arial" charset="0"/>
              </a:rPr>
              <a:t> </a:t>
            </a:r>
            <a:r>
              <a:rPr lang="el-GR" sz="2800">
                <a:solidFill>
                  <a:srgbClr val="3333FF"/>
                </a:solidFill>
                <a:latin typeface="Arial" charset="0"/>
              </a:rPr>
              <a:t>Αεραγωγών</a:t>
            </a:r>
            <a:endParaRPr lang="en-US" sz="280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1"/>
            <a:ext cx="10439400" cy="4073525"/>
          </a:xfrm>
        </p:spPr>
        <p:txBody>
          <a:bodyPr/>
          <a:lstStyle/>
          <a:p>
            <a:r>
              <a:rPr lang="el-GR" sz="2400" dirty="0">
                <a:solidFill>
                  <a:srgbClr val="669900"/>
                </a:solidFill>
                <a:cs typeface="Arial" charset="0"/>
              </a:rPr>
              <a:t>↑</a:t>
            </a:r>
            <a:r>
              <a:rPr lang="en-US" sz="2400" dirty="0">
                <a:solidFill>
                  <a:srgbClr val="669900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srgbClr val="F81EF3"/>
                </a:solidFill>
                <a:cs typeface="Arial" charset="0"/>
              </a:rPr>
              <a:t>R</a:t>
            </a:r>
            <a:r>
              <a:rPr lang="el-GR" sz="2400" dirty="0">
                <a:solidFill>
                  <a:srgbClr val="669900"/>
                </a:solidFill>
              </a:rPr>
              <a:t> </a:t>
            </a:r>
            <a:r>
              <a:rPr lang="el-GR" sz="2400" dirty="0" err="1">
                <a:solidFill>
                  <a:srgbClr val="669900"/>
                </a:solidFill>
              </a:rPr>
              <a:t>εξωθωρακικού</a:t>
            </a:r>
            <a:r>
              <a:rPr lang="el-GR" sz="2400" dirty="0">
                <a:solidFill>
                  <a:srgbClr val="669900"/>
                </a:solidFill>
              </a:rPr>
              <a:t> αεραγωγού</a:t>
            </a:r>
            <a:r>
              <a:rPr lang="el-GR" sz="2400" dirty="0"/>
              <a:t> </a:t>
            </a:r>
            <a:endParaRPr lang="en-US" sz="2400" dirty="0"/>
          </a:p>
          <a:p>
            <a:pPr>
              <a:buFont typeface="Wingdings" pitchFamily="2" charset="2"/>
              <a:buNone/>
            </a:pPr>
            <a:r>
              <a:rPr lang="en-US" sz="2400" dirty="0"/>
              <a:t>	</a:t>
            </a:r>
            <a:r>
              <a:rPr lang="el-GR" sz="2400" dirty="0"/>
              <a:t>(</a:t>
            </a:r>
            <a:r>
              <a:rPr lang="el-GR" sz="2400" dirty="0" err="1">
                <a:solidFill>
                  <a:srgbClr val="CC0099"/>
                </a:solidFill>
              </a:rPr>
              <a:t>Λαρυγγομαλάκυνση</a:t>
            </a:r>
            <a:r>
              <a:rPr lang="el-GR" sz="2400" dirty="0">
                <a:solidFill>
                  <a:srgbClr val="CC0099"/>
                </a:solidFill>
              </a:rPr>
              <a:t>, οξεία λαρυγγίτιδα, </a:t>
            </a:r>
            <a:r>
              <a:rPr lang="el-GR" sz="2400" dirty="0" err="1">
                <a:solidFill>
                  <a:srgbClr val="CC0099"/>
                </a:solidFill>
              </a:rPr>
              <a:t>υπογλωττιδική</a:t>
            </a:r>
            <a:r>
              <a:rPr lang="el-GR" sz="2400" dirty="0">
                <a:solidFill>
                  <a:srgbClr val="CC0099"/>
                </a:solidFill>
              </a:rPr>
              <a:t> στένωση, παράλυση φων. χορδής</a:t>
            </a:r>
            <a:r>
              <a:rPr lang="el-GR" sz="2400" dirty="0"/>
              <a:t>)</a:t>
            </a:r>
            <a:endParaRPr lang="en-US" sz="2400" dirty="0"/>
          </a:p>
          <a:p>
            <a:pPr>
              <a:buFont typeface="Wingdings" pitchFamily="2" charset="2"/>
              <a:buNone/>
            </a:pPr>
            <a:endParaRPr lang="el-GR" sz="2400" dirty="0"/>
          </a:p>
          <a:p>
            <a:r>
              <a:rPr lang="el-GR" sz="2400" dirty="0">
                <a:solidFill>
                  <a:srgbClr val="669900"/>
                </a:solidFill>
                <a:cs typeface="Arial" charset="0"/>
              </a:rPr>
              <a:t>↑</a:t>
            </a:r>
            <a:r>
              <a:rPr lang="en-US" sz="2400" dirty="0">
                <a:solidFill>
                  <a:srgbClr val="669900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srgbClr val="F81EF3"/>
                </a:solidFill>
                <a:cs typeface="Arial" charset="0"/>
              </a:rPr>
              <a:t>R</a:t>
            </a:r>
            <a:r>
              <a:rPr lang="el-GR" sz="2400" dirty="0">
                <a:solidFill>
                  <a:srgbClr val="669900"/>
                </a:solidFill>
              </a:rPr>
              <a:t> ενδοθωρακικών αεραγωγών</a:t>
            </a:r>
            <a:r>
              <a:rPr lang="el-GR" sz="2400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el-GR" sz="2400" dirty="0"/>
              <a:t>	(</a:t>
            </a:r>
            <a:r>
              <a:rPr lang="el-GR" sz="2400" dirty="0" err="1">
                <a:solidFill>
                  <a:srgbClr val="CC0099"/>
                </a:solidFill>
              </a:rPr>
              <a:t>Τραχειομαλάκυνση</a:t>
            </a:r>
            <a:r>
              <a:rPr lang="el-GR" sz="2400" dirty="0">
                <a:solidFill>
                  <a:srgbClr val="CC0099"/>
                </a:solidFill>
              </a:rPr>
              <a:t>, ξένο σώμα,</a:t>
            </a:r>
            <a:r>
              <a:rPr lang="el-GR" sz="2400" dirty="0"/>
              <a:t> </a:t>
            </a:r>
            <a:r>
              <a:rPr lang="el-GR" sz="2400" dirty="0">
                <a:solidFill>
                  <a:srgbClr val="CC0099"/>
                </a:solidFill>
              </a:rPr>
              <a:t>οξεία βρογχιολίτιδα, ασθματικός</a:t>
            </a:r>
            <a:r>
              <a:rPr lang="en-US" sz="2400" dirty="0">
                <a:solidFill>
                  <a:srgbClr val="CC0099"/>
                </a:solidFill>
              </a:rPr>
              <a:t> </a:t>
            </a:r>
            <a:r>
              <a:rPr lang="el-GR" sz="2400" dirty="0">
                <a:solidFill>
                  <a:srgbClr val="CC0099"/>
                </a:solidFill>
              </a:rPr>
              <a:t>παροξυσμός</a:t>
            </a:r>
            <a:r>
              <a:rPr lang="el-GR" sz="2400" dirty="0"/>
              <a:t>)</a:t>
            </a:r>
          </a:p>
          <a:p>
            <a:pPr>
              <a:buFont typeface="Wingdings" pitchFamily="2" charset="2"/>
              <a:buNone/>
            </a:pPr>
            <a:endParaRPr 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592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828801" y="2667000"/>
          <a:ext cx="5732463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Bitmap Image" r:id="rId3" imgW="3952381" imgH="1952898" progId="Paint.Picture">
                  <p:embed/>
                </p:oleObj>
              </mc:Choice>
              <mc:Fallback>
                <p:oleObj name="Bitmap Image" r:id="rId3" imgW="3952381" imgH="1952898" progId="Paint.Picture">
                  <p:embed/>
                  <p:pic>
                    <p:nvPicPr>
                      <p:cNvPr id="4659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2667000"/>
                        <a:ext cx="5732463" cy="28321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5923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7848600" y="2667000"/>
          <a:ext cx="248285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Bitmap Image" r:id="rId5" imgW="1771429" imgH="2048161" progId="Paint.Picture">
                  <p:embed/>
                </p:oleObj>
              </mc:Choice>
              <mc:Fallback>
                <p:oleObj name="Bitmap Image" r:id="rId5" imgW="1771429" imgH="2048161" progId="Paint.Picture">
                  <p:embed/>
                  <p:pic>
                    <p:nvPicPr>
                      <p:cNvPr id="4659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667000"/>
                        <a:ext cx="2482850" cy="28194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5924" name="Text Box 4"/>
          <p:cNvSpPr txBox="1">
            <a:spLocks noChangeArrowheads="1"/>
          </p:cNvSpPr>
          <p:nvPr/>
        </p:nvSpPr>
        <p:spPr bwMode="auto">
          <a:xfrm>
            <a:off x="2209800" y="3810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6600FF"/>
                </a:solidFill>
              </a:rPr>
              <a:t>Απόφραξη Ανώτερου (Εξωθωρακικού) Αεραγωγού</a:t>
            </a:r>
            <a:endParaRPr lang="en-US">
              <a:solidFill>
                <a:srgbClr val="6600FF"/>
              </a:solidFill>
            </a:endParaRPr>
          </a:p>
        </p:txBody>
      </p:sp>
      <p:sp>
        <p:nvSpPr>
          <p:cNvPr id="465925" name="Text Box 5"/>
          <p:cNvSpPr txBox="1">
            <a:spLocks noChangeArrowheads="1"/>
          </p:cNvSpPr>
          <p:nvPr/>
        </p:nvSpPr>
        <p:spPr bwMode="auto">
          <a:xfrm>
            <a:off x="1981200" y="1752601"/>
            <a:ext cx="2514600" cy="4667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F81EF3"/>
                </a:solidFill>
              </a:rPr>
              <a:t>ΕΚΠΝΟΗ</a:t>
            </a:r>
            <a:endParaRPr lang="en-US" sz="2400">
              <a:solidFill>
                <a:srgbClr val="F81EF3"/>
              </a:solidFill>
            </a:endParaRPr>
          </a:p>
        </p:txBody>
      </p:sp>
      <p:sp>
        <p:nvSpPr>
          <p:cNvPr id="465926" name="Text Box 6"/>
          <p:cNvSpPr txBox="1">
            <a:spLocks noChangeArrowheads="1"/>
          </p:cNvSpPr>
          <p:nvPr/>
        </p:nvSpPr>
        <p:spPr bwMode="auto">
          <a:xfrm>
            <a:off x="4876800" y="1752601"/>
            <a:ext cx="2514600" cy="4667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F81EF3"/>
                </a:solidFill>
              </a:rPr>
              <a:t>ΕΙΣΠΝΟΗ</a:t>
            </a:r>
            <a:endParaRPr lang="en-US" sz="2400">
              <a:solidFill>
                <a:srgbClr val="F81EF3"/>
              </a:solidFill>
            </a:endParaRPr>
          </a:p>
        </p:txBody>
      </p:sp>
      <p:sp>
        <p:nvSpPr>
          <p:cNvPr id="465927" name="Text Box 7"/>
          <p:cNvSpPr txBox="1">
            <a:spLocks noChangeArrowheads="1"/>
          </p:cNvSpPr>
          <p:nvPr/>
        </p:nvSpPr>
        <p:spPr bwMode="auto">
          <a:xfrm>
            <a:off x="7924800" y="1676400"/>
            <a:ext cx="2286000" cy="831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F81EF3"/>
                </a:solidFill>
              </a:rPr>
              <a:t>ΕΙΣΠΝΟΗ </a:t>
            </a:r>
            <a:r>
              <a:rPr lang="el-GR" sz="2400">
                <a:solidFill>
                  <a:srgbClr val="6600FF"/>
                </a:solidFill>
              </a:rPr>
              <a:t>+</a:t>
            </a:r>
            <a:r>
              <a:rPr lang="el-GR" sz="2400">
                <a:solidFill>
                  <a:srgbClr val="F81EF3"/>
                </a:solidFill>
              </a:rPr>
              <a:t> </a:t>
            </a:r>
            <a:r>
              <a:rPr lang="el-GR" sz="2400">
                <a:solidFill>
                  <a:srgbClr val="669900"/>
                </a:solidFill>
              </a:rPr>
              <a:t>ΑΠΟΦΡΑΞΗ</a:t>
            </a:r>
            <a:endParaRPr lang="en-US" sz="2400">
              <a:solidFill>
                <a:srgbClr val="6699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>
                <a:solidFill>
                  <a:srgbClr val="6600FF"/>
                </a:solidFill>
                <a:latin typeface="Arial" charset="0"/>
                <a:cs typeface="Arial" charset="0"/>
              </a:rPr>
              <a:t>Απόφραξη ανώτερου αεραγωγού</a:t>
            </a:r>
            <a:endParaRPr lang="en-US" sz="2400">
              <a:solidFill>
                <a:srgbClr val="6600FF"/>
              </a:solidFill>
              <a:latin typeface="Arial" charset="0"/>
              <a:cs typeface="Arial" charset="0"/>
            </a:endParaRP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6543675" cy="4530725"/>
          </a:xfrm>
        </p:spPr>
        <p:txBody>
          <a:bodyPr/>
          <a:lstStyle/>
          <a:p>
            <a:r>
              <a:rPr lang="el-GR" sz="2200">
                <a:solidFill>
                  <a:srgbClr val="006600"/>
                </a:solidFill>
              </a:rPr>
              <a:t>[Βράγχος φωνής]</a:t>
            </a:r>
          </a:p>
          <a:p>
            <a:pPr>
              <a:buFont typeface="Wingdings" pitchFamily="2" charset="2"/>
              <a:buNone/>
            </a:pPr>
            <a:endParaRPr lang="el-GR" sz="2200">
              <a:solidFill>
                <a:srgbClr val="006600"/>
              </a:solidFill>
            </a:endParaRPr>
          </a:p>
          <a:p>
            <a:r>
              <a:rPr lang="el-GR" sz="2200">
                <a:solidFill>
                  <a:srgbClr val="006600"/>
                </a:solidFill>
              </a:rPr>
              <a:t>Εισπνευστικός σιγμός</a:t>
            </a:r>
          </a:p>
          <a:p>
            <a:pPr>
              <a:buFont typeface="Wingdings" pitchFamily="2" charset="2"/>
              <a:buNone/>
            </a:pPr>
            <a:endParaRPr lang="el-GR" sz="2200">
              <a:solidFill>
                <a:srgbClr val="006600"/>
              </a:solidFill>
            </a:endParaRPr>
          </a:p>
          <a:p>
            <a:r>
              <a:rPr lang="el-GR" sz="2200">
                <a:solidFill>
                  <a:srgbClr val="006600"/>
                </a:solidFill>
              </a:rPr>
              <a:t>Εισολκές μεσοπλευρίων διαστημάτων</a:t>
            </a:r>
          </a:p>
          <a:p>
            <a:pPr>
              <a:buFont typeface="Wingdings" pitchFamily="2" charset="2"/>
              <a:buNone/>
            </a:pPr>
            <a:endParaRPr lang="el-GR" sz="2200">
              <a:solidFill>
                <a:srgbClr val="006600"/>
              </a:solidFill>
            </a:endParaRPr>
          </a:p>
          <a:p>
            <a:r>
              <a:rPr lang="el-GR" sz="2200">
                <a:solidFill>
                  <a:srgbClr val="006600"/>
                </a:solidFill>
              </a:rPr>
              <a:t>Δυσχέρεια στην εισπνοή</a:t>
            </a:r>
            <a:endParaRPr lang="en-US" sz="2200">
              <a:solidFill>
                <a:srgbClr val="006600"/>
              </a:solidFill>
            </a:endParaRPr>
          </a:p>
          <a:p>
            <a:endParaRPr lang="en-US" sz="2200">
              <a:solidFill>
                <a:srgbClr val="006600"/>
              </a:solidFill>
            </a:endParaRPr>
          </a:p>
          <a:p>
            <a:r>
              <a:rPr lang="el-GR" sz="2200">
                <a:solidFill>
                  <a:srgbClr val="006600"/>
                </a:solidFill>
              </a:rPr>
              <a:t>Ελαττωμένη είσοδος αέρα</a:t>
            </a:r>
          </a:p>
          <a:p>
            <a:endParaRPr lang="en-US" sz="2200">
              <a:solidFill>
                <a:srgbClr val="006600"/>
              </a:solidFill>
            </a:endParaRPr>
          </a:p>
        </p:txBody>
      </p:sp>
      <p:graphicFrame>
        <p:nvGraphicFramePr>
          <p:cNvPr id="47206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7483476" y="5165726"/>
          <a:ext cx="246221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Clip" r:id="rId3" imgW="5120640" imgH="1804680" progId="MS_ClipArt_Gallery.2">
                  <p:embed/>
                </p:oleObj>
              </mc:Choice>
              <mc:Fallback>
                <p:oleObj name="Clip" r:id="rId3" imgW="5120640" imgH="1804680" progId="MS_ClipArt_Gallery.2">
                  <p:embed/>
                  <p:pic>
                    <p:nvPicPr>
                      <p:cNvPr id="4720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476" y="5165726"/>
                        <a:ext cx="2462213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D60093"/>
                </a:solidFill>
                <a:latin typeface="Arial" charset="0"/>
              </a:rPr>
              <a:t>Αυξημένο Έργο Αναπνοής και </a:t>
            </a:r>
            <a:br>
              <a:rPr lang="el-GR" sz="2800">
                <a:solidFill>
                  <a:srgbClr val="D60093"/>
                </a:solidFill>
                <a:latin typeface="Arial" charset="0"/>
              </a:rPr>
            </a:br>
            <a:r>
              <a:rPr lang="el-GR" sz="2800">
                <a:solidFill>
                  <a:srgbClr val="D60093"/>
                </a:solidFill>
                <a:latin typeface="Arial" charset="0"/>
              </a:rPr>
              <a:t>Απόφραξη Ανώτερου Αεραγωγού</a:t>
            </a:r>
            <a:endParaRPr lang="en-US" sz="2800">
              <a:solidFill>
                <a:srgbClr val="D60093"/>
              </a:solidFill>
              <a:latin typeface="Arial" charset="0"/>
            </a:endParaRPr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l-GR" sz="2400">
              <a:solidFill>
                <a:srgbClr val="F81EF3"/>
              </a:solidFill>
            </a:endParaRPr>
          </a:p>
          <a:p>
            <a:pPr>
              <a:buFont typeface="Wingdings" pitchFamily="2" charset="2"/>
              <a:buNone/>
            </a:pPr>
            <a:endParaRPr lang="el-GR" sz="2400">
              <a:solidFill>
                <a:srgbClr val="F81EF3"/>
              </a:solidFill>
            </a:endParaRPr>
          </a:p>
          <a:p>
            <a:pPr>
              <a:buClr>
                <a:srgbClr val="9900FF"/>
              </a:buClr>
              <a:buSzTx/>
              <a:buFont typeface="Wingdings" pitchFamily="2" charset="2"/>
              <a:buNone/>
            </a:pPr>
            <a:endParaRPr lang="en-US" sz="2400">
              <a:solidFill>
                <a:srgbClr val="808080"/>
              </a:solidFill>
            </a:endParaRPr>
          </a:p>
        </p:txBody>
      </p:sp>
      <p:pic>
        <p:nvPicPr>
          <p:cNvPr id="47309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1"/>
            <a:ext cx="2971800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l-GR" sz="2900">
                <a:solidFill>
                  <a:srgbClr val="6600FF"/>
                </a:solidFill>
                <a:latin typeface="Arial" charset="0"/>
              </a:rPr>
              <a:t>Γένεση Σιγμού-Αυξημένο Έργο Αναπνοής</a:t>
            </a:r>
            <a:endParaRPr lang="en-US" sz="2900">
              <a:solidFill>
                <a:srgbClr val="6600FF"/>
              </a:solidFill>
              <a:latin typeface="Arial" charset="0"/>
            </a:endParaRPr>
          </a:p>
        </p:txBody>
      </p:sp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4572000" y="4038600"/>
            <a:ext cx="3352800" cy="24526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b="1">
                <a:solidFill>
                  <a:srgbClr val="9900CC"/>
                </a:solidFill>
              </a:rPr>
              <a:t>Δ</a:t>
            </a:r>
            <a:r>
              <a:rPr lang="en-US" b="1">
                <a:solidFill>
                  <a:srgbClr val="9900CC"/>
                </a:solidFill>
              </a:rPr>
              <a:t>P = KV</a:t>
            </a:r>
          </a:p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81EF3"/>
                </a:solidFill>
              </a:rPr>
              <a:t>V</a:t>
            </a:r>
            <a:r>
              <a:rPr lang="en-US" b="1">
                <a:solidFill>
                  <a:srgbClr val="9900CC"/>
                </a:solidFill>
              </a:rPr>
              <a:t> </a:t>
            </a:r>
            <a:r>
              <a:rPr lang="en-US" b="1">
                <a:solidFill>
                  <a:srgbClr val="F81EF3"/>
                </a:solidFill>
              </a:rPr>
              <a:t>= </a:t>
            </a:r>
            <a:r>
              <a:rPr lang="en-US" b="1">
                <a:solidFill>
                  <a:srgbClr val="00CC00"/>
                </a:solidFill>
                <a:cs typeface="Arial" charset="0"/>
              </a:rPr>
              <a:t>↓</a:t>
            </a:r>
            <a:r>
              <a:rPr lang="en-US" b="1">
                <a:solidFill>
                  <a:srgbClr val="F81EF3"/>
                </a:solidFill>
              </a:rPr>
              <a:t>S</a:t>
            </a:r>
            <a:r>
              <a:rPr lang="el-GR" b="1">
                <a:solidFill>
                  <a:srgbClr val="F81EF3"/>
                </a:solidFill>
                <a:cs typeface="Arial" charset="0"/>
              </a:rPr>
              <a:t>·</a:t>
            </a:r>
            <a:r>
              <a:rPr lang="en-US" b="1">
                <a:solidFill>
                  <a:srgbClr val="F81EF3"/>
                </a:solidFill>
              </a:rPr>
              <a:t>v</a:t>
            </a:r>
            <a:r>
              <a:rPr lang="en-US" b="1">
                <a:solidFill>
                  <a:srgbClr val="00CC00"/>
                </a:solidFill>
                <a:cs typeface="Arial" charset="0"/>
              </a:rPr>
              <a:t>↑</a:t>
            </a:r>
          </a:p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9900CC"/>
                </a:solidFill>
              </a:rPr>
              <a:t>Re = 2rvd/n &gt; 2000</a:t>
            </a:r>
          </a:p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CC00"/>
                </a:solidFill>
              </a:rPr>
              <a:t>ΔP = KV</a:t>
            </a:r>
            <a:r>
              <a:rPr lang="en-US" b="1" baseline="30000">
                <a:solidFill>
                  <a:srgbClr val="00CC00"/>
                </a:solidFill>
              </a:rPr>
              <a:t>2</a:t>
            </a:r>
          </a:p>
        </p:txBody>
      </p:sp>
      <p:sp>
        <p:nvSpPr>
          <p:cNvPr id="474117" name="Rectangle 5"/>
          <p:cNvSpPr>
            <a:spLocks noChangeArrowheads="1"/>
          </p:cNvSpPr>
          <p:nvPr/>
        </p:nvSpPr>
        <p:spPr bwMode="auto">
          <a:xfrm>
            <a:off x="6553200" y="3886201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  <p:sp>
        <p:nvSpPr>
          <p:cNvPr id="474118" name="Rectangle 6"/>
          <p:cNvSpPr>
            <a:spLocks noChangeArrowheads="1"/>
          </p:cNvSpPr>
          <p:nvPr/>
        </p:nvSpPr>
        <p:spPr bwMode="auto">
          <a:xfrm>
            <a:off x="6553200" y="3352801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  <p:sp>
        <p:nvSpPr>
          <p:cNvPr id="474119" name="Rectangle 7"/>
          <p:cNvSpPr>
            <a:spLocks noChangeArrowheads="1"/>
          </p:cNvSpPr>
          <p:nvPr/>
        </p:nvSpPr>
        <p:spPr bwMode="auto">
          <a:xfrm>
            <a:off x="6553200" y="5791201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  <p:pic>
        <p:nvPicPr>
          <p:cNvPr id="47412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62000"/>
            <a:ext cx="8574088" cy="3125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4122" name="Text Box 10"/>
          <p:cNvSpPr txBox="1">
            <a:spLocks noChangeArrowheads="1"/>
          </p:cNvSpPr>
          <p:nvPr/>
        </p:nvSpPr>
        <p:spPr bwMode="auto">
          <a:xfrm>
            <a:off x="7467600" y="3429001"/>
            <a:ext cx="2133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solidFill>
                  <a:schemeClr val="tx2"/>
                </a:solidFill>
              </a:rPr>
              <a:t>Με απόφραξη</a:t>
            </a:r>
            <a:endParaRPr lang="en-GB" sz="2000">
              <a:solidFill>
                <a:schemeClr val="tx2"/>
              </a:solidFill>
            </a:endParaRPr>
          </a:p>
        </p:txBody>
      </p:sp>
      <p:sp>
        <p:nvSpPr>
          <p:cNvPr id="474123" name="Text Box 11"/>
          <p:cNvSpPr txBox="1">
            <a:spLocks noChangeArrowheads="1"/>
          </p:cNvSpPr>
          <p:nvPr/>
        </p:nvSpPr>
        <p:spPr bwMode="auto">
          <a:xfrm>
            <a:off x="3276600" y="3429001"/>
            <a:ext cx="2133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solidFill>
                  <a:schemeClr val="tx2"/>
                </a:solidFill>
              </a:rPr>
              <a:t>Χωρίς απόφραξη</a:t>
            </a:r>
            <a:endParaRPr lang="en-GB" sz="2000">
              <a:solidFill>
                <a:schemeClr val="tx2"/>
              </a:solidFill>
            </a:endParaRPr>
          </a:p>
        </p:txBody>
      </p:sp>
      <p:sp>
        <p:nvSpPr>
          <p:cNvPr id="474124" name="Line 12"/>
          <p:cNvSpPr>
            <a:spLocks noChangeShapeType="1"/>
          </p:cNvSpPr>
          <p:nvPr/>
        </p:nvSpPr>
        <p:spPr bwMode="auto">
          <a:xfrm flipV="1">
            <a:off x="7010400" y="1447800"/>
            <a:ext cx="2819400" cy="0"/>
          </a:xfrm>
          <a:prstGeom prst="line">
            <a:avLst/>
          </a:prstGeom>
          <a:noFill/>
          <a:ln w="857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4125" name="Line 13"/>
          <p:cNvSpPr>
            <a:spLocks noChangeShapeType="1"/>
          </p:cNvSpPr>
          <p:nvPr/>
        </p:nvSpPr>
        <p:spPr bwMode="auto">
          <a:xfrm flipV="1">
            <a:off x="7010400" y="1981200"/>
            <a:ext cx="2819400" cy="0"/>
          </a:xfrm>
          <a:prstGeom prst="line">
            <a:avLst/>
          </a:prstGeom>
          <a:noFill/>
          <a:ln w="857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4126" name="Rectangle 14"/>
          <p:cNvSpPr>
            <a:spLocks noChangeArrowheads="1"/>
          </p:cNvSpPr>
          <p:nvPr/>
        </p:nvSpPr>
        <p:spPr bwMode="auto">
          <a:xfrm>
            <a:off x="5334000" y="4572001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500">
                <a:solidFill>
                  <a:srgbClr val="F81EF3"/>
                </a:solidFill>
                <a:latin typeface="Arial" charset="0"/>
              </a:rPr>
              <a:t>Λαρυγγομαλάκυνση-εκπνοή</a:t>
            </a:r>
            <a:endParaRPr lang="en-US" sz="3500">
              <a:solidFill>
                <a:srgbClr val="F81EF3"/>
              </a:solidFill>
              <a:latin typeface="Arial" charset="0"/>
            </a:endParaRPr>
          </a:p>
        </p:txBody>
      </p:sp>
      <p:graphicFrame>
        <p:nvGraphicFramePr>
          <p:cNvPr id="4495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038601" y="1981201"/>
          <a:ext cx="4348163" cy="347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Photo Editor Photo" r:id="rId3" imgW="2285714" imgH="1828571" progId="MSPhotoEd.3">
                  <p:embed/>
                </p:oleObj>
              </mc:Choice>
              <mc:Fallback>
                <p:oleObj name="Photo Editor Photo" r:id="rId3" imgW="2285714" imgH="1828571" progId="MSPhotoEd.3">
                  <p:embed/>
                  <p:pic>
                    <p:nvPicPr>
                      <p:cNvPr id="4495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1" y="1981201"/>
                        <a:ext cx="4348163" cy="347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500">
                <a:solidFill>
                  <a:srgbClr val="F81EF3"/>
                </a:solidFill>
                <a:latin typeface="Arial" charset="0"/>
              </a:rPr>
              <a:t>Λαρυγγομαλάκυνση-εισπνοή</a:t>
            </a:r>
            <a:endParaRPr lang="en-US" sz="3500">
              <a:solidFill>
                <a:srgbClr val="F81EF3"/>
              </a:solidFill>
              <a:latin typeface="Arial" charset="0"/>
            </a:endParaRPr>
          </a:p>
        </p:txBody>
      </p:sp>
      <p:graphicFrame>
        <p:nvGraphicFramePr>
          <p:cNvPr id="46694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505200" y="1828800"/>
          <a:ext cx="48768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Photo Editor Photo" r:id="rId3" imgW="2438095" imgH="1828571" progId="MSPhotoEd.3">
                  <p:embed/>
                </p:oleObj>
              </mc:Choice>
              <mc:Fallback>
                <p:oleObj name="Photo Editor Photo" r:id="rId3" imgW="2438095" imgH="1828571" progId="MSPhotoEd.3">
                  <p:embed/>
                  <p:pic>
                    <p:nvPicPr>
                      <p:cNvPr id="4669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828800"/>
                        <a:ext cx="487680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100">
                <a:solidFill>
                  <a:srgbClr val="006600"/>
                </a:solidFill>
                <a:latin typeface="Arial" charset="0"/>
              </a:rPr>
              <a:t>Λαρυγγομαλάκυνση-εκπνοή</a:t>
            </a:r>
            <a:endParaRPr lang="en-US" sz="3100">
              <a:solidFill>
                <a:srgbClr val="006600"/>
              </a:solidFill>
              <a:latin typeface="Arial" charset="0"/>
            </a:endParaRPr>
          </a:p>
        </p:txBody>
      </p:sp>
      <p:graphicFrame>
        <p:nvGraphicFramePr>
          <p:cNvPr id="4526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648200" y="1676400"/>
          <a:ext cx="3803650" cy="380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Photo Editor Photo" r:id="rId3" imgW="1828571" imgH="1828571" progId="MSPhotoEd.3">
                  <p:embed/>
                </p:oleObj>
              </mc:Choice>
              <mc:Fallback>
                <p:oleObj name="Photo Editor Photo" r:id="rId3" imgW="1828571" imgH="1828571" progId="MSPhotoEd.3">
                  <p:embed/>
                  <p:pic>
                    <p:nvPicPr>
                      <p:cNvPr id="4526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676400"/>
                        <a:ext cx="3803650" cy="380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Text Box 3"/>
          <p:cNvSpPr txBox="1">
            <a:spLocks noChangeArrowheads="1"/>
          </p:cNvSpPr>
          <p:nvPr/>
        </p:nvSpPr>
        <p:spPr bwMode="auto">
          <a:xfrm>
            <a:off x="4267200" y="2286000"/>
            <a:ext cx="3276600" cy="965200"/>
          </a:xfrm>
          <a:prstGeom prst="rect">
            <a:avLst/>
          </a:prstGeom>
          <a:noFill/>
          <a:ln w="19050">
            <a:solidFill>
              <a:srgbClr val="800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9900FF"/>
                </a:solidFill>
              </a:rPr>
              <a:t>Βασική Φυσιολογία Αναπνευστικού</a:t>
            </a:r>
            <a:endParaRPr lang="en-US">
              <a:solidFill>
                <a:srgbClr val="9900FF"/>
              </a:solidFill>
            </a:endParaRPr>
          </a:p>
        </p:txBody>
      </p:sp>
      <p:pic>
        <p:nvPicPr>
          <p:cNvPr id="401413" name="Picture 5" descr="j02321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62401"/>
            <a:ext cx="1879600" cy="2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3100">
                <a:solidFill>
                  <a:srgbClr val="006600"/>
                </a:solidFill>
                <a:latin typeface="Arial" charset="0"/>
              </a:rPr>
              <a:t>Λαρυγγομαλάκυνση-εισπνοή</a:t>
            </a:r>
            <a:endParaRPr lang="en-US" sz="3100">
              <a:solidFill>
                <a:srgbClr val="006600"/>
              </a:solidFill>
              <a:latin typeface="Arial" charset="0"/>
            </a:endParaRPr>
          </a:p>
        </p:txBody>
      </p:sp>
      <p:graphicFrame>
        <p:nvGraphicFramePr>
          <p:cNvPr id="451587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3432176" y="1930401"/>
          <a:ext cx="5311775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Photo Editor Photo" r:id="rId3" imgW="2591162" imgH="1676634" progId="MSPhotoEd.3">
                  <p:embed/>
                </p:oleObj>
              </mc:Choice>
              <mc:Fallback>
                <p:oleObj name="Photo Editor Photo" r:id="rId3" imgW="2591162" imgH="1676634" progId="MSPhotoEd.3">
                  <p:embed/>
                  <p:pic>
                    <p:nvPicPr>
                      <p:cNvPr id="4515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6" y="1930401"/>
                        <a:ext cx="5311775" cy="343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6600FF"/>
                </a:solidFill>
                <a:latin typeface="Arial" charset="0"/>
              </a:rPr>
              <a:t>Απόφραξη </a:t>
            </a:r>
            <a:r>
              <a:rPr lang="en-US" sz="2800">
                <a:solidFill>
                  <a:srgbClr val="6600FF"/>
                </a:solidFill>
                <a:latin typeface="Arial" charset="0"/>
              </a:rPr>
              <a:t>A</a:t>
            </a:r>
            <a:r>
              <a:rPr lang="el-GR" sz="2800">
                <a:solidFill>
                  <a:srgbClr val="6600FF"/>
                </a:solidFill>
                <a:latin typeface="Arial" charset="0"/>
              </a:rPr>
              <a:t>νώτερου Αεραγωγού και Υπερκαπνία</a:t>
            </a:r>
            <a:endParaRPr lang="en-US" sz="2800">
              <a:solidFill>
                <a:srgbClr val="6600FF"/>
              </a:solidFill>
              <a:latin typeface="Arial" charset="0"/>
            </a:endParaRPr>
          </a:p>
        </p:txBody>
      </p:sp>
      <p:sp>
        <p:nvSpPr>
          <p:cNvPr id="470019" name="Text Box 3"/>
          <p:cNvSpPr txBox="1">
            <a:spLocks noChangeArrowheads="1"/>
          </p:cNvSpPr>
          <p:nvPr/>
        </p:nvSpPr>
        <p:spPr bwMode="auto">
          <a:xfrm>
            <a:off x="4038600" y="1143001"/>
            <a:ext cx="3886200" cy="46672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D60093"/>
                </a:solidFill>
              </a:rPr>
              <a:t>Λαρυγγίτιδα</a:t>
            </a:r>
            <a:endParaRPr lang="en-US" sz="2400">
              <a:solidFill>
                <a:srgbClr val="D60093"/>
              </a:solidFill>
            </a:endParaRPr>
          </a:p>
        </p:txBody>
      </p:sp>
      <p:graphicFrame>
        <p:nvGraphicFramePr>
          <p:cNvPr id="47002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038601" y="1905000"/>
          <a:ext cx="3890963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Bitmap Image" r:id="rId3" imgW="3742857" imgH="3000000" progId="Paint.Picture">
                  <p:embed/>
                </p:oleObj>
              </mc:Choice>
              <mc:Fallback>
                <p:oleObj name="Bitmap Image" r:id="rId3" imgW="3742857" imgH="3000000" progId="Paint.Picture">
                  <p:embed/>
                  <p:pic>
                    <p:nvPicPr>
                      <p:cNvPr id="4700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1" y="1905000"/>
                        <a:ext cx="3890963" cy="3200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3657600" y="5410200"/>
            <a:ext cx="4800600" cy="5286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P</a:t>
            </a:r>
            <a:r>
              <a:rPr lang="en-US" baseline="-25000">
                <a:solidFill>
                  <a:schemeClr val="hlink"/>
                </a:solidFill>
              </a:rPr>
              <a:t>A</a:t>
            </a:r>
            <a:r>
              <a:rPr lang="en-US">
                <a:solidFill>
                  <a:schemeClr val="hlink"/>
                </a:solidFill>
              </a:rPr>
              <a:t>co</a:t>
            </a:r>
            <a:r>
              <a:rPr lang="en-US" baseline="-25000">
                <a:solidFill>
                  <a:schemeClr val="hlink"/>
                </a:solidFill>
              </a:rPr>
              <a:t>2</a:t>
            </a:r>
            <a:r>
              <a:rPr lang="en-US">
                <a:solidFill>
                  <a:srgbClr val="00CC00"/>
                </a:solidFill>
              </a:rPr>
              <a:t> </a:t>
            </a:r>
            <a:r>
              <a:rPr lang="en-US">
                <a:solidFill>
                  <a:srgbClr val="F81EF3"/>
                </a:solidFill>
              </a:rPr>
              <a:t>=</a:t>
            </a:r>
            <a:r>
              <a:rPr lang="en-US">
                <a:solidFill>
                  <a:srgbClr val="00CC00"/>
                </a:solidFill>
              </a:rPr>
              <a:t> </a:t>
            </a:r>
            <a:r>
              <a:rPr lang="en-US">
                <a:solidFill>
                  <a:srgbClr val="6600FF"/>
                </a:solidFill>
              </a:rPr>
              <a:t>(</a:t>
            </a:r>
            <a:r>
              <a:rPr lang="en-US">
                <a:solidFill>
                  <a:srgbClr val="6600FF"/>
                </a:solidFill>
                <a:cs typeface="Arial" charset="0"/>
              </a:rPr>
              <a:t>Vco</a:t>
            </a:r>
            <a:r>
              <a:rPr lang="en-US" baseline="-25000">
                <a:solidFill>
                  <a:srgbClr val="6600FF"/>
                </a:solidFill>
                <a:cs typeface="Arial" charset="0"/>
              </a:rPr>
              <a:t>2</a:t>
            </a:r>
            <a:r>
              <a:rPr lang="en-US">
                <a:solidFill>
                  <a:srgbClr val="00CC00"/>
                </a:solidFill>
                <a:cs typeface="Arial" charset="0"/>
              </a:rPr>
              <a:t> </a:t>
            </a:r>
            <a:r>
              <a:rPr lang="en-US">
                <a:solidFill>
                  <a:srgbClr val="F81EF3"/>
                </a:solidFill>
                <a:cs typeface="Arial" charset="0"/>
              </a:rPr>
              <a:t>X</a:t>
            </a:r>
            <a:r>
              <a:rPr lang="en-US">
                <a:solidFill>
                  <a:srgbClr val="00CC00"/>
                </a:solidFill>
                <a:cs typeface="Arial" charset="0"/>
              </a:rPr>
              <a:t> </a:t>
            </a:r>
            <a:r>
              <a:rPr lang="en-US">
                <a:solidFill>
                  <a:srgbClr val="6600FF"/>
                </a:solidFill>
                <a:cs typeface="Arial" charset="0"/>
              </a:rPr>
              <a:t>K)</a:t>
            </a:r>
            <a:r>
              <a:rPr lang="en-US">
                <a:solidFill>
                  <a:srgbClr val="00CC00"/>
                </a:solidFill>
                <a:cs typeface="Arial" charset="0"/>
              </a:rPr>
              <a:t> </a:t>
            </a:r>
            <a:r>
              <a:rPr lang="en-US">
                <a:solidFill>
                  <a:srgbClr val="F81EF3"/>
                </a:solidFill>
                <a:cs typeface="Arial" charset="0"/>
              </a:rPr>
              <a:t>/</a:t>
            </a:r>
            <a:r>
              <a:rPr lang="en-US">
                <a:solidFill>
                  <a:schemeClr val="hlink"/>
                </a:solidFill>
                <a:cs typeface="Arial" charset="0"/>
              </a:rPr>
              <a:t>V</a:t>
            </a:r>
            <a:r>
              <a:rPr lang="en-US" baseline="-25000">
                <a:solidFill>
                  <a:schemeClr val="hlink"/>
                </a:solidFill>
                <a:cs typeface="Arial" charset="0"/>
              </a:rPr>
              <a:t>A</a:t>
            </a:r>
          </a:p>
        </p:txBody>
      </p:sp>
      <p:sp>
        <p:nvSpPr>
          <p:cNvPr id="470022" name="Rectangle 6"/>
          <p:cNvSpPr>
            <a:spLocks noChangeArrowheads="1"/>
          </p:cNvSpPr>
          <p:nvPr/>
        </p:nvSpPr>
        <p:spPr bwMode="auto">
          <a:xfrm>
            <a:off x="5638801" y="5257801"/>
            <a:ext cx="303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7391401" y="5257801"/>
            <a:ext cx="303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0000FF"/>
                </a:solidFill>
                <a:latin typeface="Arial" charset="0"/>
              </a:rPr>
              <a:t>Υποξία σε Σοβαρή Λαρυγγίτιδα</a:t>
            </a:r>
            <a:endParaRPr lang="en-US" sz="280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77187" name="Picture 3" descr="~AUT0003"/>
          <p:cNvPicPr>
            <a:picLocks noChangeAspect="1" noChangeArrowheads="1"/>
          </p:cNvPicPr>
          <p:nvPr/>
        </p:nvPicPr>
        <p:blipFill>
          <a:blip r:embed="rId2">
            <a:lum bright="-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013200" cy="3606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0AA4E1-5C36-4CC0-A8B9-3C65A70DC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0" y="2413023"/>
            <a:ext cx="2064266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950" kern="1200">
                <a:solidFill>
                  <a:srgbClr val="FFFFFF"/>
                </a:solidFill>
              </a:rPr>
              <a:t>Alveolar Ventilation and P</a:t>
            </a:r>
            <a:r>
              <a:rPr lang="en-US" sz="1950" kern="1200" baseline="-25000">
                <a:solidFill>
                  <a:srgbClr val="FFFFFF"/>
                </a:solidFill>
              </a:rPr>
              <a:t>A</a:t>
            </a:r>
            <a:r>
              <a:rPr lang="en-US" sz="1950" kern="1200">
                <a:solidFill>
                  <a:srgbClr val="FFFFFF"/>
                </a:solidFill>
              </a:rPr>
              <a:t>CO</a:t>
            </a:r>
            <a:r>
              <a:rPr lang="en-US" sz="1950" kern="1200" baseline="-25000">
                <a:solidFill>
                  <a:srgbClr val="FFFFFF"/>
                </a:solidFill>
              </a:rPr>
              <a:t>2</a:t>
            </a:r>
            <a:r>
              <a:rPr lang="en-US" sz="1950" kern="1200">
                <a:solidFill>
                  <a:srgbClr val="FFFFFF"/>
                </a:solidFill>
              </a:rPr>
              <a:t>/P</a:t>
            </a:r>
            <a:r>
              <a:rPr lang="en-US" sz="1950" kern="1200" baseline="-25000">
                <a:solidFill>
                  <a:srgbClr val="FFFFFF"/>
                </a:solidFill>
              </a:rPr>
              <a:t>A</a:t>
            </a:r>
            <a:r>
              <a:rPr lang="en-US" sz="1950" kern="1200">
                <a:solidFill>
                  <a:srgbClr val="FFFFFF"/>
                </a:solidFill>
              </a:rPr>
              <a:t>O</a:t>
            </a:r>
            <a:r>
              <a:rPr lang="en-US" sz="1950" kern="1200" baseline="-25000">
                <a:solidFill>
                  <a:srgbClr val="FFFFFF"/>
                </a:solidFill>
              </a:rPr>
              <a:t>2</a:t>
            </a:r>
            <a:endParaRPr lang="en-US" sz="1950" kern="1200">
              <a:solidFill>
                <a:srgbClr val="FFFFFF"/>
              </a:solidFill>
            </a:endParaRPr>
          </a:p>
        </p:txBody>
      </p:sp>
      <p:pic>
        <p:nvPicPr>
          <p:cNvPr id="7" name="Εικόνα 6" descr="Εικόνα που περιέχει κείμενο, στιγμιότυπο οθόνης&#10;&#10;Η περιγραφή δημιουργήθηκε αυτόματα">
            <a:extLst>
              <a:ext uri="{FF2B5EF4-FFF2-40B4-BE49-F238E27FC236}">
                <a16:creationId xmlns:a16="http://schemas.microsoft.com/office/drawing/2014/main" id="{3DAB43E9-0559-44AC-9FE0-8EF175BEC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91" y="1117218"/>
            <a:ext cx="6164756" cy="46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2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616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4648201" y="2819400"/>
          <a:ext cx="5732463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Bitmap Image" r:id="rId3" imgW="3952381" imgH="1952898" progId="Paint.Picture">
                  <p:embed/>
                </p:oleObj>
              </mc:Choice>
              <mc:Fallback>
                <p:oleObj name="Bitmap Image" r:id="rId3" imgW="3952381" imgH="1952898" progId="Paint.Picture">
                  <p:embed/>
                  <p:pic>
                    <p:nvPicPr>
                      <p:cNvPr id="4761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2819400"/>
                        <a:ext cx="5732463" cy="283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6163" name="Text Box 3"/>
          <p:cNvSpPr txBox="1">
            <a:spLocks noChangeArrowheads="1"/>
          </p:cNvSpPr>
          <p:nvPr/>
        </p:nvSpPr>
        <p:spPr bwMode="auto">
          <a:xfrm>
            <a:off x="1259207" y="3810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>
                <a:solidFill>
                  <a:srgbClr val="6600FF"/>
                </a:solidFill>
              </a:rPr>
              <a:t>Απόφραξη Κατώτερων (Ενδοθωρακικών) Αεραγωγών</a:t>
            </a:r>
            <a:endParaRPr lang="en-US" dirty="0">
              <a:solidFill>
                <a:srgbClr val="6600FF"/>
              </a:solidFill>
            </a:endParaRPr>
          </a:p>
        </p:txBody>
      </p:sp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4724400" y="1981201"/>
            <a:ext cx="2514600" cy="4667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F81EF3"/>
                </a:solidFill>
              </a:rPr>
              <a:t>ΕΚΠΝΟΗ</a:t>
            </a:r>
            <a:endParaRPr lang="en-US" sz="2400">
              <a:solidFill>
                <a:srgbClr val="F81EF3"/>
              </a:solidFill>
            </a:endParaRPr>
          </a:p>
        </p:txBody>
      </p:sp>
      <p:sp>
        <p:nvSpPr>
          <p:cNvPr id="476165" name="Text Box 5"/>
          <p:cNvSpPr txBox="1">
            <a:spLocks noChangeArrowheads="1"/>
          </p:cNvSpPr>
          <p:nvPr/>
        </p:nvSpPr>
        <p:spPr bwMode="auto">
          <a:xfrm>
            <a:off x="7696200" y="1981201"/>
            <a:ext cx="2514600" cy="4667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F81EF3"/>
                </a:solidFill>
              </a:rPr>
              <a:t>ΕΙΣΠΝΟΗ</a:t>
            </a:r>
            <a:endParaRPr lang="en-US" sz="2400">
              <a:solidFill>
                <a:srgbClr val="F81EF3"/>
              </a:solidFill>
            </a:endParaRPr>
          </a:p>
        </p:txBody>
      </p:sp>
      <p:sp>
        <p:nvSpPr>
          <p:cNvPr id="476166" name="Text Box 6"/>
          <p:cNvSpPr txBox="1">
            <a:spLocks noChangeArrowheads="1"/>
          </p:cNvSpPr>
          <p:nvPr/>
        </p:nvSpPr>
        <p:spPr bwMode="auto">
          <a:xfrm>
            <a:off x="1981200" y="1905000"/>
            <a:ext cx="2438400" cy="831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F81EF3"/>
                </a:solidFill>
              </a:rPr>
              <a:t>ΕΚΠΝΟΗ </a:t>
            </a:r>
            <a:r>
              <a:rPr lang="el-GR" sz="2400">
                <a:solidFill>
                  <a:srgbClr val="6600FF"/>
                </a:solidFill>
              </a:rPr>
              <a:t>+</a:t>
            </a:r>
            <a:r>
              <a:rPr lang="el-GR" sz="2400">
                <a:solidFill>
                  <a:srgbClr val="F81EF3"/>
                </a:solidFill>
              </a:rPr>
              <a:t> </a:t>
            </a:r>
            <a:r>
              <a:rPr lang="el-GR" sz="2400">
                <a:solidFill>
                  <a:srgbClr val="669900"/>
                </a:solidFill>
              </a:rPr>
              <a:t>ΑΠΟΦΡΑΞΗ</a:t>
            </a:r>
            <a:endParaRPr lang="en-US" sz="2400">
              <a:solidFill>
                <a:srgbClr val="669900"/>
              </a:solidFill>
            </a:endParaRPr>
          </a:p>
        </p:txBody>
      </p:sp>
      <p:graphicFrame>
        <p:nvGraphicFramePr>
          <p:cNvPr id="476167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1905000" y="2819401"/>
          <a:ext cx="2590800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Bitmap Image" r:id="rId5" imgW="1657581" imgH="1980952" progId="Paint.Picture">
                  <p:embed/>
                </p:oleObj>
              </mc:Choice>
              <mc:Fallback>
                <p:oleObj name="Bitmap Image" r:id="rId5" imgW="1657581" imgH="1980952" progId="Paint.Picture">
                  <p:embed/>
                  <p:pic>
                    <p:nvPicPr>
                      <p:cNvPr id="476167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819401"/>
                        <a:ext cx="2590800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500">
                <a:solidFill>
                  <a:schemeClr val="bg1"/>
                </a:solidFill>
              </a:rPr>
              <a:t>Απόφραξη κατώτερου αεραγωγού</a:t>
            </a:r>
            <a:r>
              <a:rPr lang="el-GR" sz="3400">
                <a:solidFill>
                  <a:schemeClr val="hlink"/>
                </a:solidFill>
              </a:rPr>
              <a:t> </a:t>
            </a:r>
            <a:endParaRPr lang="el-GR" sz="3400">
              <a:solidFill>
                <a:schemeClr val="hlink"/>
              </a:solidFill>
              <a:cs typeface="Arial" charset="0"/>
            </a:endParaRPr>
          </a:p>
        </p:txBody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sz="2400">
                <a:solidFill>
                  <a:srgbClr val="006600"/>
                </a:solidFill>
              </a:rPr>
              <a:t>Δυσχέρεια στην εκπνοή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sz="2400">
              <a:solidFill>
                <a:srgbClr val="006600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006600"/>
                </a:solidFill>
              </a:rPr>
              <a:t>Παράταση εκπνοής (επισκοπικά-σύσπαση κοιλιακών μυών, ακροαστικά)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sz="2400">
              <a:solidFill>
                <a:srgbClr val="006600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006600"/>
                </a:solidFill>
              </a:rPr>
              <a:t>Ελαττωμένη μετακίνηση αέρα</a:t>
            </a:r>
          </a:p>
          <a:p>
            <a:pPr>
              <a:lnSpc>
                <a:spcPct val="90000"/>
              </a:lnSpc>
            </a:pPr>
            <a:endParaRPr lang="el-GR" sz="2400">
              <a:solidFill>
                <a:srgbClr val="006600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2400">
                <a:solidFill>
                  <a:srgbClr val="006600"/>
                </a:solidFill>
              </a:rPr>
              <a:t>[Εκπνευστικός συριγμός, παχείς υγροί ρόγχοι]</a:t>
            </a:r>
          </a:p>
          <a:p>
            <a:pPr>
              <a:lnSpc>
                <a:spcPct val="90000"/>
              </a:lnSpc>
            </a:pPr>
            <a:endParaRPr lang="el-GR" sz="2400">
              <a:solidFill>
                <a:srgbClr val="006600"/>
              </a:solidFill>
            </a:endParaRPr>
          </a:p>
          <a:p>
            <a:pPr>
              <a:lnSpc>
                <a:spcPct val="90000"/>
              </a:lnSpc>
            </a:pPr>
            <a:endParaRPr lang="en-US" sz="2600">
              <a:solidFill>
                <a:srgbClr val="006600"/>
              </a:solidFill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2133600" y="430214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l-GR" sz="2400">
                <a:solidFill>
                  <a:srgbClr val="6600FF"/>
                </a:solidFill>
                <a:cs typeface="Arial" charset="0"/>
              </a:rPr>
              <a:t>Απόφραξη κατώτερου αεραγωγού</a:t>
            </a:r>
            <a:endParaRPr lang="en-US" sz="2400">
              <a:solidFill>
                <a:srgbClr val="6600FF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 dirty="0">
                <a:solidFill>
                  <a:srgbClr val="6600FF"/>
                </a:solidFill>
                <a:latin typeface="Arial" charset="0"/>
              </a:rPr>
              <a:t>Γένεση </a:t>
            </a:r>
            <a:r>
              <a:rPr lang="el-GR" sz="2800" dirty="0" err="1">
                <a:solidFill>
                  <a:srgbClr val="6600FF"/>
                </a:solidFill>
                <a:latin typeface="Arial" charset="0"/>
              </a:rPr>
              <a:t>Τριζόντων</a:t>
            </a:r>
            <a:endParaRPr lang="en-US" sz="2800" dirty="0">
              <a:solidFill>
                <a:srgbClr val="6600FF"/>
              </a:solidFill>
              <a:latin typeface="Arial" charset="0"/>
            </a:endParaRPr>
          </a:p>
        </p:txBody>
      </p:sp>
      <p:graphicFrame>
        <p:nvGraphicFramePr>
          <p:cNvPr id="48845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021534"/>
              </p:ext>
            </p:extLst>
          </p:nvPr>
        </p:nvGraphicFramePr>
        <p:xfrm>
          <a:off x="3124200" y="1453856"/>
          <a:ext cx="7369619" cy="395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Bitmap Image" r:id="rId3" imgW="3304762" imgH="1771429" progId="Paint.Picture">
                  <p:embed/>
                </p:oleObj>
              </mc:Choice>
              <mc:Fallback>
                <p:oleObj name="Bitmap Image" r:id="rId3" imgW="3304762" imgH="1771429" progId="Paint.Picture">
                  <p:embed/>
                  <p:pic>
                    <p:nvPicPr>
                      <p:cNvPr id="4884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53856"/>
                        <a:ext cx="7369619" cy="39502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700">
                <a:solidFill>
                  <a:srgbClr val="F81EF3"/>
                </a:solidFill>
                <a:latin typeface="Arial" charset="0"/>
              </a:rPr>
              <a:t>Τραχειομαλάκυνση</a:t>
            </a:r>
            <a:endParaRPr lang="en-US" sz="2700">
              <a:solidFill>
                <a:srgbClr val="F81EF3"/>
              </a:solidFill>
              <a:latin typeface="Arial" charset="0"/>
            </a:endParaRPr>
          </a:p>
        </p:txBody>
      </p:sp>
      <p:graphicFrame>
        <p:nvGraphicFramePr>
          <p:cNvPr id="45977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810001" y="1524001"/>
          <a:ext cx="5178425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Photo Editor Photo" r:id="rId3" imgW="2591162" imgH="2133898" progId="MSPhotoEd.3">
                  <p:embed/>
                </p:oleObj>
              </mc:Choice>
              <mc:Fallback>
                <p:oleObj name="Photo Editor Photo" r:id="rId3" imgW="2591162" imgH="2133898" progId="MSPhotoEd.3">
                  <p:embed/>
                  <p:pic>
                    <p:nvPicPr>
                      <p:cNvPr id="4597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1524001"/>
                        <a:ext cx="5178425" cy="426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277814"/>
            <a:ext cx="7772400" cy="1139825"/>
          </a:xfrm>
        </p:spPr>
        <p:txBody>
          <a:bodyPr/>
          <a:lstStyle/>
          <a:p>
            <a:r>
              <a:rPr lang="el-GR" sz="2800">
                <a:solidFill>
                  <a:srgbClr val="6600FF"/>
                </a:solidFill>
                <a:latin typeface="Arial" charset="0"/>
              </a:rPr>
              <a:t>Γένεση Συριγμού</a:t>
            </a:r>
            <a:endParaRPr lang="en-US" sz="2800">
              <a:solidFill>
                <a:srgbClr val="6600FF"/>
              </a:solidFill>
              <a:latin typeface="Arial" charset="0"/>
            </a:endParaRPr>
          </a:p>
        </p:txBody>
      </p:sp>
      <p:pic>
        <p:nvPicPr>
          <p:cNvPr id="478211" name="Picture 3" descr="~AUT0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1" y="381001"/>
            <a:ext cx="3851275" cy="3565525"/>
          </a:xfrm>
          <a:noFill/>
          <a:ln>
            <a:solidFill>
              <a:srgbClr val="993366"/>
            </a:solidFill>
            <a:miter lim="800000"/>
            <a:headEnd/>
            <a:tailEnd/>
          </a:ln>
        </p:spPr>
      </p:pic>
      <p:graphicFrame>
        <p:nvGraphicFramePr>
          <p:cNvPr id="478212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00401" y="4038600"/>
          <a:ext cx="5172075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Bitmap Image" r:id="rId4" imgW="5380952" imgH="1961905" progId="Paint.Picture">
                  <p:embed/>
                </p:oleObj>
              </mc:Choice>
              <mc:Fallback>
                <p:oleObj name="Bitmap Image" r:id="rId4" imgW="5380952" imgH="1961905" progId="Paint.Picture">
                  <p:embed/>
                  <p:pic>
                    <p:nvPicPr>
                      <p:cNvPr id="4782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1" y="4038600"/>
                        <a:ext cx="5172075" cy="1885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2133600" y="1143000"/>
            <a:ext cx="3352800" cy="24526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b="1">
                <a:solidFill>
                  <a:srgbClr val="9900CC"/>
                </a:solidFill>
              </a:rPr>
              <a:t>Δ</a:t>
            </a:r>
            <a:r>
              <a:rPr lang="en-US" b="1">
                <a:solidFill>
                  <a:srgbClr val="9900CC"/>
                </a:solidFill>
              </a:rPr>
              <a:t>P = KV</a:t>
            </a:r>
          </a:p>
          <a:p>
            <a:pPr eaLnBrk="0" hangingPunct="0">
              <a:spcBef>
                <a:spcPct val="50000"/>
              </a:spcBef>
            </a:pPr>
            <a:r>
              <a:rPr lang="en-US"/>
              <a:t> </a:t>
            </a:r>
            <a:r>
              <a:rPr lang="en-US" b="1">
                <a:solidFill>
                  <a:srgbClr val="F81EF3"/>
                </a:solidFill>
              </a:rPr>
              <a:t>V</a:t>
            </a:r>
            <a:r>
              <a:rPr lang="en-US" b="1">
                <a:solidFill>
                  <a:srgbClr val="9900CC"/>
                </a:solidFill>
              </a:rPr>
              <a:t> </a:t>
            </a:r>
            <a:r>
              <a:rPr lang="en-US" b="1">
                <a:solidFill>
                  <a:srgbClr val="F81EF3"/>
                </a:solidFill>
              </a:rPr>
              <a:t>= </a:t>
            </a:r>
            <a:r>
              <a:rPr lang="en-US" b="1">
                <a:solidFill>
                  <a:srgbClr val="00CC00"/>
                </a:solidFill>
                <a:cs typeface="Arial" charset="0"/>
              </a:rPr>
              <a:t>↓</a:t>
            </a:r>
            <a:r>
              <a:rPr lang="en-US" b="1">
                <a:solidFill>
                  <a:srgbClr val="F81EF3"/>
                </a:solidFill>
              </a:rPr>
              <a:t>S</a:t>
            </a:r>
            <a:r>
              <a:rPr lang="el-GR" b="1">
                <a:solidFill>
                  <a:srgbClr val="F81EF3"/>
                </a:solidFill>
                <a:cs typeface="Arial" charset="0"/>
              </a:rPr>
              <a:t>·</a:t>
            </a:r>
            <a:r>
              <a:rPr lang="en-US" b="1">
                <a:solidFill>
                  <a:srgbClr val="F81EF3"/>
                </a:solidFill>
              </a:rPr>
              <a:t>v</a:t>
            </a:r>
            <a:r>
              <a:rPr lang="en-US" b="1">
                <a:solidFill>
                  <a:srgbClr val="00CC00"/>
                </a:solidFill>
                <a:cs typeface="Arial" charset="0"/>
              </a:rPr>
              <a:t>↑</a:t>
            </a:r>
          </a:p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9900CC"/>
                </a:solidFill>
              </a:rPr>
              <a:t>Re = 2rvd/n &gt; 2000</a:t>
            </a:r>
          </a:p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CC00"/>
                </a:solidFill>
              </a:rPr>
              <a:t>ΔP = KV</a:t>
            </a:r>
            <a:r>
              <a:rPr lang="en-US" b="1" baseline="30000">
                <a:solidFill>
                  <a:srgbClr val="00CC00"/>
                </a:solidFill>
              </a:rPr>
              <a:t>2</a:t>
            </a:r>
          </a:p>
        </p:txBody>
      </p:sp>
      <p:sp>
        <p:nvSpPr>
          <p:cNvPr id="478214" name="Rectangle 6"/>
          <p:cNvSpPr>
            <a:spLocks noChangeArrowheads="1"/>
          </p:cNvSpPr>
          <p:nvPr/>
        </p:nvSpPr>
        <p:spPr bwMode="auto">
          <a:xfrm>
            <a:off x="4267201" y="990601"/>
            <a:ext cx="303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  <p:sp>
        <p:nvSpPr>
          <p:cNvPr id="478215" name="Rectangle 7"/>
          <p:cNvSpPr>
            <a:spLocks noChangeArrowheads="1"/>
          </p:cNvSpPr>
          <p:nvPr/>
        </p:nvSpPr>
        <p:spPr bwMode="auto">
          <a:xfrm>
            <a:off x="3048001" y="1676401"/>
            <a:ext cx="303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  <p:sp>
        <p:nvSpPr>
          <p:cNvPr id="478216" name="Rectangle 8"/>
          <p:cNvSpPr>
            <a:spLocks noChangeArrowheads="1"/>
          </p:cNvSpPr>
          <p:nvPr/>
        </p:nvSpPr>
        <p:spPr bwMode="auto">
          <a:xfrm>
            <a:off x="4191001" y="2895601"/>
            <a:ext cx="303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700">
                <a:solidFill>
                  <a:srgbClr val="6600FF"/>
                </a:solidFill>
                <a:latin typeface="Arial" charset="0"/>
              </a:rPr>
              <a:t>Εισρόφηση ξένου σώματος</a:t>
            </a:r>
            <a:endParaRPr lang="en-US" sz="2700">
              <a:solidFill>
                <a:srgbClr val="6600FF"/>
              </a:solidFill>
              <a:latin typeface="Arial" charset="0"/>
            </a:endParaRPr>
          </a:p>
        </p:txBody>
      </p:sp>
      <p:graphicFrame>
        <p:nvGraphicFramePr>
          <p:cNvPr id="46080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124200" y="1524000"/>
          <a:ext cx="59436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Photo Editor Photo" r:id="rId3" imgW="5942857" imgH="4114286" progId="MSPhotoEd.3">
                  <p:embed/>
                </p:oleObj>
              </mc:Choice>
              <mc:Fallback>
                <p:oleObj name="Photo Editor Photo" r:id="rId3" imgW="5942857" imgH="4114286" progId="MSPhotoEd.3">
                  <p:embed/>
                  <p:pic>
                    <p:nvPicPr>
                      <p:cNvPr id="4608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524000"/>
                        <a:ext cx="59436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7814"/>
            <a:ext cx="8610600" cy="1139825"/>
          </a:xfrm>
        </p:spPr>
        <p:txBody>
          <a:bodyPr/>
          <a:lstStyle/>
          <a:p>
            <a:pPr algn="ctr"/>
            <a:r>
              <a:rPr lang="el-GR" sz="2600">
                <a:solidFill>
                  <a:srgbClr val="CC3399"/>
                </a:solidFill>
                <a:latin typeface="Arial" charset="0"/>
              </a:rPr>
              <a:t>Θώρακας + Πνεύμονες στο τέλος της Ήρεμης Εκπνοής</a:t>
            </a:r>
            <a:endParaRPr lang="en-US" sz="2600">
              <a:solidFill>
                <a:srgbClr val="CC3399"/>
              </a:solidFill>
              <a:latin typeface="Arial" charset="0"/>
            </a:endParaRPr>
          </a:p>
        </p:txBody>
      </p:sp>
      <p:graphicFrame>
        <p:nvGraphicFramePr>
          <p:cNvPr id="424963" name="Object 3"/>
          <p:cNvGraphicFramePr>
            <a:graphicFrameLocks noChangeAspect="1"/>
          </p:cNvGraphicFramePr>
          <p:nvPr/>
        </p:nvGraphicFramePr>
        <p:xfrm>
          <a:off x="5029201" y="2286001"/>
          <a:ext cx="2519363" cy="204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3" imgW="1257476" imgH="1019048" progId="Paint.Picture">
                  <p:embed/>
                </p:oleObj>
              </mc:Choice>
              <mc:Fallback>
                <p:oleObj name="Bitmap Image" r:id="rId3" imgW="1257476" imgH="1019048" progId="Paint.Picture">
                  <p:embed/>
                  <p:pic>
                    <p:nvPicPr>
                      <p:cNvPr id="4249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1" y="2286001"/>
                        <a:ext cx="2519363" cy="204311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4965" name="Text Box 5"/>
          <p:cNvSpPr txBox="1">
            <a:spLocks noChangeArrowheads="1"/>
          </p:cNvSpPr>
          <p:nvPr/>
        </p:nvSpPr>
        <p:spPr bwMode="auto">
          <a:xfrm>
            <a:off x="4572000" y="3124201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FF6600"/>
                </a:solidFill>
              </a:rPr>
              <a:t>+</a:t>
            </a:r>
            <a:endParaRPr lang="en-US">
              <a:solidFill>
                <a:srgbClr val="FF6600"/>
              </a:solidFill>
            </a:endParaRPr>
          </a:p>
        </p:txBody>
      </p:sp>
      <p:sp>
        <p:nvSpPr>
          <p:cNvPr id="424966" name="Text Box 6"/>
          <p:cNvSpPr txBox="1">
            <a:spLocks noChangeArrowheads="1"/>
          </p:cNvSpPr>
          <p:nvPr/>
        </p:nvSpPr>
        <p:spPr bwMode="auto">
          <a:xfrm>
            <a:off x="7620000" y="3200401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FF6600"/>
                </a:solidFill>
              </a:rPr>
              <a:t>=</a:t>
            </a:r>
            <a:endParaRPr lang="en-US">
              <a:solidFill>
                <a:srgbClr val="FF6600"/>
              </a:solidFill>
            </a:endParaRPr>
          </a:p>
        </p:txBody>
      </p:sp>
      <p:pic>
        <p:nvPicPr>
          <p:cNvPr id="4249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667000"/>
            <a:ext cx="2130425" cy="146050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4968" name="Object 8"/>
          <p:cNvGraphicFramePr>
            <a:graphicFrameLocks noChangeAspect="1"/>
          </p:cNvGraphicFramePr>
          <p:nvPr/>
        </p:nvGraphicFramePr>
        <p:xfrm>
          <a:off x="2209801" y="2438400"/>
          <a:ext cx="2105025" cy="167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6" imgW="1752381" imgH="1390844" progId="Paint.Picture">
                  <p:embed/>
                </p:oleObj>
              </mc:Choice>
              <mc:Fallback>
                <p:oleObj name="Bitmap Image" r:id="rId6" imgW="1752381" imgH="1390844" progId="Paint.Picture">
                  <p:embed/>
                  <p:pic>
                    <p:nvPicPr>
                      <p:cNvPr id="4249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2438400"/>
                        <a:ext cx="2105025" cy="167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700">
                <a:solidFill>
                  <a:srgbClr val="6600FF"/>
                </a:solidFill>
                <a:latin typeface="Arial" charset="0"/>
              </a:rPr>
              <a:t>Εισρόφηση ξένου σώματος-Α/α θώρακα</a:t>
            </a:r>
            <a:endParaRPr lang="en-US" sz="2700">
              <a:solidFill>
                <a:srgbClr val="6600FF"/>
              </a:solidFill>
              <a:latin typeface="Arial" charset="0"/>
            </a:endParaRPr>
          </a:p>
        </p:txBody>
      </p:sp>
      <p:graphicFrame>
        <p:nvGraphicFramePr>
          <p:cNvPr id="4618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733801" y="1066801"/>
          <a:ext cx="4919663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Photo Editor Photo" r:id="rId3" imgW="5792008" imgH="5334745" progId="MSPhotoEd.3">
                  <p:embed/>
                </p:oleObj>
              </mc:Choice>
              <mc:Fallback>
                <p:oleObj name="Photo Editor Photo" r:id="rId3" imgW="5792008" imgH="5334745" progId="MSPhotoEd.3">
                  <p:embed/>
                  <p:pic>
                    <p:nvPicPr>
                      <p:cNvPr id="4618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1" y="1066801"/>
                        <a:ext cx="4919663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3333CC"/>
                </a:solidFill>
                <a:latin typeface="Arial" charset="0"/>
                <a:cs typeface="Arial" charset="0"/>
              </a:rPr>
              <a:t>Ασθματικός Παροξυσμός</a:t>
            </a:r>
            <a:endParaRPr lang="en-GB" sz="280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pic>
        <p:nvPicPr>
          <p:cNvPr id="4792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981200"/>
            <a:ext cx="4808538" cy="304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0000FF"/>
                </a:solidFill>
                <a:latin typeface="Arial" charset="0"/>
              </a:rPr>
              <a:t>Ιστολογικές Αλλοιώσεις στη Βρογχιολίτιδα</a:t>
            </a:r>
            <a:endParaRPr lang="en-US" sz="280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70691" name="Picture 3" descr="~AUT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371600"/>
            <a:ext cx="3228975" cy="415448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81" name="Picture 9" descr="~AUT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5045975" cy="4672593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828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l-GR" sz="2800" dirty="0">
                <a:solidFill>
                  <a:srgbClr val="6600FF"/>
                </a:solidFill>
                <a:latin typeface="Arial" charset="0"/>
              </a:rPr>
              <a:t>Χαμηλή Θέση Διαφραγμάτων κατά την Επίκρουση</a:t>
            </a:r>
            <a:endParaRPr lang="en-US" sz="2800" dirty="0">
              <a:solidFill>
                <a:srgbClr val="6600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749" name="Object 5"/>
          <p:cNvGraphicFramePr>
            <a:graphicFrameLocks noChangeAspect="1"/>
          </p:cNvGraphicFramePr>
          <p:nvPr/>
        </p:nvGraphicFramePr>
        <p:xfrm>
          <a:off x="3048001" y="838201"/>
          <a:ext cx="6481763" cy="486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Bitmap Image" r:id="rId3" imgW="19504762" imgH="14628571" progId="Paint.Picture">
                  <p:embed/>
                </p:oleObj>
              </mc:Choice>
              <mc:Fallback>
                <p:oleObj name="Bitmap Image" r:id="rId3" imgW="19504762" imgH="14628571" progId="Paint.Picture">
                  <p:embed/>
                  <p:pic>
                    <p:nvPicPr>
                      <p:cNvPr id="4157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1" y="838201"/>
                        <a:ext cx="6481763" cy="486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 dirty="0">
                <a:solidFill>
                  <a:srgbClr val="9933FF"/>
                </a:solidFill>
                <a:latin typeface="Arial" charset="0"/>
              </a:rPr>
              <a:t>Απόφραξη Κατώτερου Αναπνευστικού</a:t>
            </a:r>
            <a:r>
              <a:rPr lang="en-US" sz="2800" dirty="0">
                <a:solidFill>
                  <a:srgbClr val="9933FF"/>
                </a:solidFill>
                <a:latin typeface="Arial" charset="0"/>
              </a:rPr>
              <a:t>-</a:t>
            </a:r>
            <a:br>
              <a:rPr lang="en-US" sz="2800" dirty="0">
                <a:solidFill>
                  <a:srgbClr val="9933FF"/>
                </a:solidFill>
                <a:latin typeface="Arial" charset="0"/>
              </a:rPr>
            </a:br>
            <a:r>
              <a:rPr lang="en-US" sz="2800" dirty="0">
                <a:solidFill>
                  <a:srgbClr val="9933FF"/>
                </a:solidFill>
                <a:latin typeface="Arial" charset="0"/>
              </a:rPr>
              <a:t>Auto PEEP</a:t>
            </a:r>
            <a:r>
              <a:rPr lang="el-GR" sz="2800" dirty="0">
                <a:solidFill>
                  <a:srgbClr val="9933FF"/>
                </a:solidFill>
                <a:latin typeface="Arial" charset="0"/>
              </a:rPr>
              <a:t>-</a:t>
            </a:r>
            <a:r>
              <a:rPr lang="el-GR" sz="2800" dirty="0" err="1">
                <a:solidFill>
                  <a:srgbClr val="9933FF"/>
                </a:solidFill>
                <a:latin typeface="Arial" charset="0"/>
              </a:rPr>
              <a:t>Εισολκές</a:t>
            </a:r>
            <a:r>
              <a:rPr lang="el-GR" sz="2800" dirty="0">
                <a:solidFill>
                  <a:srgbClr val="9933FF"/>
                </a:solidFill>
                <a:latin typeface="Arial" charset="0"/>
              </a:rPr>
              <a:t> Μεσοπλευρίων </a:t>
            </a:r>
            <a:endParaRPr lang="en-US" sz="2800" dirty="0">
              <a:solidFill>
                <a:srgbClr val="9933FF"/>
              </a:solidFill>
              <a:latin typeface="Arial" charset="0"/>
            </a:endParaRPr>
          </a:p>
        </p:txBody>
      </p:sp>
      <p:pic>
        <p:nvPicPr>
          <p:cNvPr id="416771" name="Picture 3" descr="~AUT0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3066" y="1600200"/>
            <a:ext cx="7865868" cy="4143338"/>
          </a:xfrm>
          <a:noFill/>
          <a:ln w="12700" cap="sq">
            <a:solidFill>
              <a:srgbClr val="800080"/>
            </a:solidFill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chemeClr val="accent1"/>
                </a:solidFill>
                <a:latin typeface="Arial" charset="0"/>
              </a:rPr>
              <a:t>Ρινικό</a:t>
            </a:r>
            <a:r>
              <a:rPr lang="en-US" sz="2800">
                <a:solidFill>
                  <a:schemeClr val="accent1"/>
                </a:solidFill>
                <a:latin typeface="Arial" charset="0"/>
              </a:rPr>
              <a:t> CPAP</a:t>
            </a:r>
            <a:r>
              <a:rPr lang="el-GR" sz="2800">
                <a:solidFill>
                  <a:schemeClr val="accent1"/>
                </a:solidFill>
                <a:latin typeface="Arial" charset="0"/>
              </a:rPr>
              <a:t> στη Βρογχιολίτιδα</a:t>
            </a:r>
            <a:br>
              <a:rPr lang="el-GR" sz="2800">
                <a:solidFill>
                  <a:schemeClr val="accent1"/>
                </a:solidFill>
                <a:latin typeface="Arial" charset="0"/>
              </a:rPr>
            </a:br>
            <a:r>
              <a:rPr lang="en-US" sz="2800">
                <a:solidFill>
                  <a:srgbClr val="F81EF3"/>
                </a:solidFill>
                <a:latin typeface="Arial" charset="0"/>
              </a:rPr>
              <a:t>Shah et al. Cochrane 2003;3:3699</a:t>
            </a:r>
            <a:endParaRPr lang="el-GR" sz="280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4290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981200"/>
            <a:ext cx="3990975" cy="3206750"/>
          </a:xfrm>
          <a:prstGeom prst="rect">
            <a:avLst/>
          </a:prstGeom>
          <a:solidFill>
            <a:srgbClr val="FFFF66"/>
          </a:solidFill>
          <a:ln w="12700" cap="sq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9060" name="Picture 4" descr="~AUT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981200"/>
            <a:ext cx="3783013" cy="32194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 dirty="0">
                <a:solidFill>
                  <a:srgbClr val="9900CC"/>
                </a:solidFill>
                <a:latin typeface="Arial" charset="0"/>
              </a:rPr>
              <a:t>Εκπνοή και Απόφραξη Κατώτερων Αεραγωγών</a:t>
            </a:r>
            <a:br>
              <a:rPr lang="el-GR" sz="2800" dirty="0">
                <a:solidFill>
                  <a:srgbClr val="0000FF"/>
                </a:solidFill>
                <a:latin typeface="Arial" charset="0"/>
              </a:rPr>
            </a:br>
            <a:r>
              <a:rPr lang="el-GR" sz="2400" dirty="0">
                <a:solidFill>
                  <a:srgbClr val="0000FF"/>
                </a:solidFill>
                <a:latin typeface="Arial" charset="0"/>
              </a:rPr>
              <a:t>Ενεργητική Αναστροφή Δράσης της Θωρακικής Αντλίας</a:t>
            </a:r>
            <a:endParaRPr lang="en-US" sz="2400" dirty="0">
              <a:solidFill>
                <a:srgbClr val="0000FF"/>
              </a:solidFill>
              <a:latin typeface="Arial" charset="0"/>
            </a:endParaRPr>
          </a:p>
        </p:txBody>
      </p:sp>
      <p:graphicFrame>
        <p:nvGraphicFramePr>
          <p:cNvPr id="367620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476432"/>
              </p:ext>
            </p:extLst>
          </p:nvPr>
        </p:nvGraphicFramePr>
        <p:xfrm>
          <a:off x="1676400" y="1752600"/>
          <a:ext cx="8208000" cy="37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Bitmap Image" r:id="rId3" imgW="4342857" imgH="2000000" progId="Paint.Picture">
                  <p:embed/>
                </p:oleObj>
              </mc:Choice>
              <mc:Fallback>
                <p:oleObj name="Bitmap Image" r:id="rId3" imgW="4342857" imgH="2000000" progId="Paint.Picture">
                  <p:embed/>
                  <p:pic>
                    <p:nvPicPr>
                      <p:cNvPr id="3676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8208000" cy="378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82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057400" y="304800"/>
          <a:ext cx="165735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Bitmap Image" r:id="rId3" imgW="1657581" imgH="1980952" progId="Paint.Picture">
                  <p:embed/>
                </p:oleObj>
              </mc:Choice>
              <mc:Fallback>
                <p:oleObj name="Bitmap Image" r:id="rId3" imgW="1657581" imgH="1980952" progId="Paint.Picture">
                  <p:embed/>
                  <p:pic>
                    <p:nvPicPr>
                      <p:cNvPr id="4812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4800"/>
                        <a:ext cx="1657350" cy="1981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28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533400"/>
            <a:ext cx="4038600" cy="1473200"/>
          </a:xfrm>
          <a:noFill/>
          <a:ln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284" name="Picture 4" descr="~AUT001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304801"/>
            <a:ext cx="2571750" cy="2189163"/>
          </a:xfr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6019800" y="3810001"/>
          <a:ext cx="4376738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Bitmap Image" r:id="rId7" imgW="4342857" imgH="2000000" progId="Paint.Picture">
                  <p:embed/>
                </p:oleObj>
              </mc:Choice>
              <mc:Fallback>
                <p:oleObj name="Bitmap Image" r:id="rId7" imgW="4342857" imgH="2000000" progId="Paint.Picture">
                  <p:embed/>
                  <p:pic>
                    <p:nvPicPr>
                      <p:cNvPr id="4812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810001"/>
                        <a:ext cx="4376738" cy="2016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28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828800" y="3733801"/>
          <a:ext cx="4038600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Bitmap Image" r:id="rId9" imgW="3438095" imgH="1819529" progId="Paint.Picture">
                  <p:embed/>
                </p:oleObj>
              </mc:Choice>
              <mc:Fallback>
                <p:oleObj name="Bitmap Image" r:id="rId9" imgW="3438095" imgH="1819529" progId="Paint.Picture">
                  <p:embed/>
                  <p:pic>
                    <p:nvPicPr>
                      <p:cNvPr id="4812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733801"/>
                        <a:ext cx="4038600" cy="213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287" name="Text Box 7"/>
          <p:cNvSpPr txBox="1">
            <a:spLocks noChangeArrowheads="1"/>
          </p:cNvSpPr>
          <p:nvPr/>
        </p:nvSpPr>
        <p:spPr bwMode="auto">
          <a:xfrm>
            <a:off x="2514600" y="2590801"/>
            <a:ext cx="6705600" cy="955675"/>
          </a:xfrm>
          <a:prstGeom prst="rect">
            <a:avLst/>
          </a:prstGeom>
          <a:noFill/>
          <a:ln w="9525">
            <a:solidFill>
              <a:srgbClr val="F81EF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9900CC"/>
                </a:solidFill>
              </a:rPr>
              <a:t>Απόφραξη Κατώτερων Αεραγωγών-Αναπνευστική Ανεπάρκεια</a:t>
            </a:r>
            <a:endParaRPr lang="en-US">
              <a:solidFill>
                <a:srgbClr val="9900CC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6600FF"/>
                </a:solidFill>
                <a:latin typeface="Arial" charset="0"/>
              </a:rPr>
              <a:t>Απόφραξη Αεραγωγών και Υποξία</a:t>
            </a:r>
            <a:endParaRPr lang="en-US" sz="2800">
              <a:solidFill>
                <a:srgbClr val="6600FF"/>
              </a:solidFill>
              <a:latin typeface="Arial" charset="0"/>
            </a:endParaRPr>
          </a:p>
        </p:txBody>
      </p:sp>
      <p:pic>
        <p:nvPicPr>
          <p:cNvPr id="4177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286000"/>
            <a:ext cx="4038600" cy="3200400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7796" name="Text Box 4"/>
          <p:cNvSpPr txBox="1">
            <a:spLocks noChangeArrowheads="1"/>
          </p:cNvSpPr>
          <p:nvPr/>
        </p:nvSpPr>
        <p:spPr bwMode="auto">
          <a:xfrm>
            <a:off x="3657600" y="1143000"/>
            <a:ext cx="4572000" cy="83185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D60093"/>
                </a:solidFill>
              </a:rPr>
              <a:t>Βρογχιολίτιδα-Ασθματικός Παροξυσμός</a:t>
            </a:r>
            <a:endParaRPr lang="en-US" sz="2400">
              <a:solidFill>
                <a:srgbClr val="D60093"/>
              </a:solidFill>
            </a:endParaRPr>
          </a:p>
        </p:txBody>
      </p:sp>
      <p:pic>
        <p:nvPicPr>
          <p:cNvPr id="417797" name="Picture 5" descr="~AUT00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2286000"/>
            <a:ext cx="3576638" cy="3214688"/>
          </a:xfrm>
          <a:noFill/>
          <a:ln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F81EF3"/>
                </a:solidFill>
                <a:latin typeface="Arial" charset="0"/>
              </a:rPr>
              <a:t>Καμπύλες Πιέσεων-Όγκων</a:t>
            </a:r>
          </a:p>
        </p:txBody>
      </p:sp>
      <p:pic>
        <p:nvPicPr>
          <p:cNvPr id="425987" name="Picture 3" descr="~AUT00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676400"/>
            <a:ext cx="6978650" cy="3678238"/>
          </a:xfrm>
          <a:noFill/>
          <a:ln w="12700" cap="sq">
            <a:solidFill>
              <a:srgbClr val="800080"/>
            </a:solidFill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881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7086601" y="3657601"/>
          <a:ext cx="2925763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Bitmap Image" r:id="rId3" imgW="2362530" imgH="1838095" progId="Paint.Picture">
                  <p:embed/>
                </p:oleObj>
              </mc:Choice>
              <mc:Fallback>
                <p:oleObj name="Bitmap Image" r:id="rId3" imgW="2362530" imgH="1838095" progId="Paint.Picture">
                  <p:embed/>
                  <p:pic>
                    <p:nvPicPr>
                      <p:cNvPr id="4188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1" y="3657601"/>
                        <a:ext cx="2925763" cy="2276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20" name="Text Box 4"/>
          <p:cNvSpPr txBox="1">
            <a:spLocks noChangeArrowheads="1"/>
          </p:cNvSpPr>
          <p:nvPr/>
        </p:nvSpPr>
        <p:spPr bwMode="auto">
          <a:xfrm>
            <a:off x="2743200" y="3733800"/>
            <a:ext cx="2971800" cy="1809750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9900CC"/>
                </a:solidFill>
              </a:rPr>
              <a:t>Συνέπειες Υποξίας στον Αερισμό των Πνευμόνων</a:t>
            </a:r>
            <a:endParaRPr lang="en-US">
              <a:solidFill>
                <a:srgbClr val="9900CC"/>
              </a:solidFill>
            </a:endParaRPr>
          </a:p>
        </p:txBody>
      </p:sp>
      <p:graphicFrame>
        <p:nvGraphicFramePr>
          <p:cNvPr id="41882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2819400" y="381001"/>
          <a:ext cx="4743450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Bitmap Image" r:id="rId5" imgW="4382112" imgH="2180952" progId="Paint.Picture">
                  <p:embed/>
                </p:oleObj>
              </mc:Choice>
              <mc:Fallback>
                <p:oleObj name="Bitmap Image" r:id="rId5" imgW="4382112" imgH="2180952" progId="Paint.Picture">
                  <p:embed/>
                  <p:pic>
                    <p:nvPicPr>
                      <p:cNvPr id="4188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1001"/>
                        <a:ext cx="4743450" cy="2360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22" name="Text Box 6"/>
          <p:cNvSpPr txBox="1">
            <a:spLocks noChangeArrowheads="1"/>
          </p:cNvSpPr>
          <p:nvPr/>
        </p:nvSpPr>
        <p:spPr bwMode="auto">
          <a:xfrm>
            <a:off x="6400800" y="2895600"/>
            <a:ext cx="3962400" cy="528638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P</a:t>
            </a:r>
            <a:r>
              <a:rPr lang="en-US" baseline="-25000">
                <a:solidFill>
                  <a:schemeClr val="hlink"/>
                </a:solidFill>
              </a:rPr>
              <a:t>A</a:t>
            </a:r>
            <a:r>
              <a:rPr lang="en-US">
                <a:solidFill>
                  <a:schemeClr val="hlink"/>
                </a:solidFill>
              </a:rPr>
              <a:t>co</a:t>
            </a:r>
            <a:r>
              <a:rPr lang="en-US" baseline="-25000">
                <a:solidFill>
                  <a:schemeClr val="hlink"/>
                </a:solidFill>
              </a:rPr>
              <a:t>2</a:t>
            </a:r>
            <a:r>
              <a:rPr lang="en-US">
                <a:solidFill>
                  <a:srgbClr val="00CC00"/>
                </a:solidFill>
              </a:rPr>
              <a:t> </a:t>
            </a:r>
            <a:r>
              <a:rPr lang="en-US">
                <a:solidFill>
                  <a:srgbClr val="F81EF3"/>
                </a:solidFill>
              </a:rPr>
              <a:t>=</a:t>
            </a:r>
            <a:r>
              <a:rPr lang="en-US">
                <a:solidFill>
                  <a:srgbClr val="00CC00"/>
                </a:solidFill>
              </a:rPr>
              <a:t> </a:t>
            </a:r>
            <a:r>
              <a:rPr lang="en-US">
                <a:solidFill>
                  <a:srgbClr val="6600FF"/>
                </a:solidFill>
              </a:rPr>
              <a:t>(</a:t>
            </a:r>
            <a:r>
              <a:rPr lang="en-US">
                <a:solidFill>
                  <a:srgbClr val="6600FF"/>
                </a:solidFill>
                <a:cs typeface="Arial" charset="0"/>
              </a:rPr>
              <a:t>Vco</a:t>
            </a:r>
            <a:r>
              <a:rPr lang="en-US" baseline="-25000">
                <a:solidFill>
                  <a:srgbClr val="6600FF"/>
                </a:solidFill>
                <a:cs typeface="Arial" charset="0"/>
              </a:rPr>
              <a:t>2</a:t>
            </a:r>
            <a:r>
              <a:rPr lang="en-US">
                <a:solidFill>
                  <a:srgbClr val="00CC00"/>
                </a:solidFill>
                <a:cs typeface="Arial" charset="0"/>
              </a:rPr>
              <a:t> </a:t>
            </a:r>
            <a:r>
              <a:rPr lang="en-US">
                <a:solidFill>
                  <a:srgbClr val="F81EF3"/>
                </a:solidFill>
                <a:cs typeface="Arial" charset="0"/>
              </a:rPr>
              <a:t>X</a:t>
            </a:r>
            <a:r>
              <a:rPr lang="en-US">
                <a:solidFill>
                  <a:srgbClr val="00CC00"/>
                </a:solidFill>
                <a:cs typeface="Arial" charset="0"/>
              </a:rPr>
              <a:t> </a:t>
            </a:r>
            <a:r>
              <a:rPr lang="en-US">
                <a:solidFill>
                  <a:srgbClr val="6600FF"/>
                </a:solidFill>
                <a:cs typeface="Arial" charset="0"/>
              </a:rPr>
              <a:t>K)</a:t>
            </a:r>
            <a:r>
              <a:rPr lang="en-US">
                <a:solidFill>
                  <a:srgbClr val="00CC00"/>
                </a:solidFill>
                <a:cs typeface="Arial" charset="0"/>
              </a:rPr>
              <a:t> </a:t>
            </a:r>
            <a:r>
              <a:rPr lang="en-US">
                <a:solidFill>
                  <a:srgbClr val="F81EF3"/>
                </a:solidFill>
                <a:cs typeface="Arial" charset="0"/>
              </a:rPr>
              <a:t>/</a:t>
            </a:r>
            <a:r>
              <a:rPr lang="en-US">
                <a:solidFill>
                  <a:schemeClr val="hlink"/>
                </a:solidFill>
                <a:cs typeface="Arial" charset="0"/>
              </a:rPr>
              <a:t>V</a:t>
            </a:r>
            <a:r>
              <a:rPr lang="en-US" baseline="-25000">
                <a:solidFill>
                  <a:schemeClr val="hlink"/>
                </a:solidFill>
                <a:cs typeface="Arial" charset="0"/>
              </a:rPr>
              <a:t>A</a:t>
            </a:r>
          </a:p>
        </p:txBody>
      </p:sp>
      <p:sp>
        <p:nvSpPr>
          <p:cNvPr id="418824" name="Rectangle 8"/>
          <p:cNvSpPr>
            <a:spLocks noChangeArrowheads="1"/>
          </p:cNvSpPr>
          <p:nvPr/>
        </p:nvSpPr>
        <p:spPr bwMode="auto">
          <a:xfrm>
            <a:off x="8001001" y="2743201"/>
            <a:ext cx="303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latin typeface="Arial" charset="0"/>
              </a:rPr>
              <a:t> </a:t>
            </a:r>
            <a:r>
              <a:rPr lang="el-GR" sz="2400" dirty="0">
                <a:solidFill>
                  <a:srgbClr val="0066FF"/>
                </a:solidFill>
                <a:latin typeface="Arial" charset="0"/>
              </a:rPr>
              <a:t>Διαγνωστική Προσέγγιση Αυξημένου Έργου Αναπνοής</a:t>
            </a:r>
            <a:endParaRPr lang="en-US" sz="24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33155" name="Text Box 3"/>
          <p:cNvSpPr txBox="1">
            <a:spLocks noChangeArrowheads="1"/>
          </p:cNvSpPr>
          <p:nvPr/>
        </p:nvSpPr>
        <p:spPr bwMode="auto">
          <a:xfrm>
            <a:off x="3429000" y="990601"/>
            <a:ext cx="5562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9933FF"/>
                </a:solidFill>
              </a:rPr>
              <a:t>Ταχύπνοια-Εισολκές Μεσοπλευρίων</a:t>
            </a:r>
            <a:endParaRPr lang="en-US" sz="2400">
              <a:solidFill>
                <a:srgbClr val="9933FF"/>
              </a:solidFill>
            </a:endParaRPr>
          </a:p>
        </p:txBody>
      </p:sp>
      <p:sp>
        <p:nvSpPr>
          <p:cNvPr id="433156" name="Line 4"/>
          <p:cNvSpPr>
            <a:spLocks noChangeShapeType="1"/>
          </p:cNvSpPr>
          <p:nvPr/>
        </p:nvSpPr>
        <p:spPr bwMode="auto">
          <a:xfrm flipH="1">
            <a:off x="3352800" y="1524000"/>
            <a:ext cx="2514600" cy="45720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33157" name="Line 5"/>
          <p:cNvSpPr>
            <a:spLocks noChangeShapeType="1"/>
          </p:cNvSpPr>
          <p:nvPr/>
        </p:nvSpPr>
        <p:spPr bwMode="auto">
          <a:xfrm>
            <a:off x="5867400" y="1524000"/>
            <a:ext cx="0" cy="45720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33158" name="Line 6"/>
          <p:cNvSpPr>
            <a:spLocks noChangeShapeType="1"/>
          </p:cNvSpPr>
          <p:nvPr/>
        </p:nvSpPr>
        <p:spPr bwMode="auto">
          <a:xfrm>
            <a:off x="5867400" y="1524000"/>
            <a:ext cx="3048000" cy="304800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33159" name="Text Box 7"/>
          <p:cNvSpPr txBox="1">
            <a:spLocks noChangeArrowheads="1"/>
          </p:cNvSpPr>
          <p:nvPr/>
        </p:nvSpPr>
        <p:spPr bwMode="auto">
          <a:xfrm>
            <a:off x="1752600" y="2057401"/>
            <a:ext cx="2743200" cy="1519647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20000"/>
              </a:lnSpc>
              <a:spcBef>
                <a:spcPct val="50000"/>
              </a:spcBef>
            </a:pPr>
            <a:endParaRPr lang="el-GR" sz="2400">
              <a:solidFill>
                <a:schemeClr val="accent2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l-GR" sz="2400">
                <a:solidFill>
                  <a:schemeClr val="accent2"/>
                </a:solidFill>
              </a:rPr>
              <a:t>Εισπν. δυσχέρεια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2400">
              <a:solidFill>
                <a:srgbClr val="6600FF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1800">
              <a:solidFill>
                <a:srgbClr val="6600FF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400">
                <a:solidFill>
                  <a:srgbClr val="3333CC"/>
                </a:solidFill>
              </a:rPr>
              <a:t>Σιγμός</a:t>
            </a:r>
            <a:endParaRPr lang="en-US" sz="2400">
              <a:solidFill>
                <a:srgbClr val="3333CC"/>
              </a:solidFill>
            </a:endParaRPr>
          </a:p>
        </p:txBody>
      </p:sp>
      <p:sp>
        <p:nvSpPr>
          <p:cNvPr id="433160" name="Text Box 8"/>
          <p:cNvSpPr txBox="1">
            <a:spLocks noChangeArrowheads="1"/>
          </p:cNvSpPr>
          <p:nvPr/>
        </p:nvSpPr>
        <p:spPr bwMode="auto">
          <a:xfrm>
            <a:off x="4648200" y="1981200"/>
            <a:ext cx="3124200" cy="1562100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chemeClr val="accent2"/>
                </a:solidFill>
              </a:rPr>
              <a:t>Εκπν. δυσχέρεια </a:t>
            </a:r>
            <a:r>
              <a:rPr lang="el-GR" sz="2400">
                <a:solidFill>
                  <a:srgbClr val="3333FF"/>
                </a:solidFill>
              </a:rPr>
              <a:t>Σύσπαση κοιλιακών-Παράταση εκπνοής-Συρίττοντες</a:t>
            </a:r>
            <a:endParaRPr lang="en-US" sz="2400">
              <a:solidFill>
                <a:srgbClr val="3333FF"/>
              </a:solidFill>
            </a:endParaRPr>
          </a:p>
        </p:txBody>
      </p:sp>
      <p:sp>
        <p:nvSpPr>
          <p:cNvPr id="433161" name="Text Box 9"/>
          <p:cNvSpPr txBox="1">
            <a:spLocks noChangeArrowheads="1"/>
          </p:cNvSpPr>
          <p:nvPr/>
        </p:nvSpPr>
        <p:spPr bwMode="auto">
          <a:xfrm>
            <a:off x="7924800" y="1905000"/>
            <a:ext cx="2438400" cy="1657350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l-GR" sz="2400">
                <a:solidFill>
                  <a:schemeClr val="accent2"/>
                </a:solidFill>
                <a:cs typeface="Arial" charset="0"/>
              </a:rPr>
              <a:t>Εισπν. + εκπν. Δυσχέρεια </a:t>
            </a:r>
            <a:r>
              <a:rPr lang="el-GR" sz="2400">
                <a:solidFill>
                  <a:srgbClr val="3333FF"/>
                </a:solidFill>
                <a:cs typeface="Arial" charset="0"/>
              </a:rPr>
              <a:t>Σιγμός-Σύσπαση κοιλιακών</a:t>
            </a:r>
            <a:endParaRPr lang="en-US" sz="2400">
              <a:solidFill>
                <a:srgbClr val="3333FF"/>
              </a:solidFill>
              <a:cs typeface="Arial" charset="0"/>
            </a:endParaRPr>
          </a:p>
        </p:txBody>
      </p:sp>
      <p:sp>
        <p:nvSpPr>
          <p:cNvPr id="433165" name="Text Box 13"/>
          <p:cNvSpPr txBox="1">
            <a:spLocks noChangeArrowheads="1"/>
          </p:cNvSpPr>
          <p:nvPr/>
        </p:nvSpPr>
        <p:spPr bwMode="auto">
          <a:xfrm>
            <a:off x="1828800" y="4038601"/>
            <a:ext cx="2667000" cy="2147511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chemeClr val="hlink"/>
                </a:solidFill>
              </a:rPr>
              <a:t>Απόφραξη ανώτερου αεραγωγού</a:t>
            </a:r>
            <a:endParaRPr lang="en-US" sz="2400">
              <a:solidFill>
                <a:schemeClr val="hlink"/>
              </a:solidFill>
            </a:endParaRPr>
          </a:p>
          <a:p>
            <a:pPr>
              <a:lnSpc>
                <a:spcPct val="25000"/>
              </a:lnSpc>
              <a:spcBef>
                <a:spcPct val="50000"/>
              </a:spcBef>
            </a:pPr>
            <a:endParaRPr lang="el-GR" sz="1600">
              <a:solidFill>
                <a:schemeClr val="hlink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400">
                <a:solidFill>
                  <a:srgbClr val="F81EF3"/>
                </a:solidFill>
              </a:rPr>
              <a:t>οξεία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l-GR" sz="2400">
                <a:solidFill>
                  <a:srgbClr val="F81EF3"/>
                </a:solidFill>
              </a:rPr>
              <a:t>λαρυγγίτιδα</a:t>
            </a:r>
            <a:endParaRPr lang="en-US" sz="2400">
              <a:solidFill>
                <a:srgbClr val="F81EF3"/>
              </a:solidFill>
            </a:endParaRPr>
          </a:p>
        </p:txBody>
      </p:sp>
      <p:sp>
        <p:nvSpPr>
          <p:cNvPr id="433166" name="Text Box 14"/>
          <p:cNvSpPr txBox="1">
            <a:spLocks noChangeArrowheads="1"/>
          </p:cNvSpPr>
          <p:nvPr/>
        </p:nvSpPr>
        <p:spPr bwMode="auto">
          <a:xfrm>
            <a:off x="4800600" y="3962401"/>
            <a:ext cx="2819400" cy="2187575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l-GR" sz="2400">
                <a:solidFill>
                  <a:schemeClr val="hlink"/>
                </a:solidFill>
              </a:rPr>
              <a:t>Απόφραξη κατώτερου αεραγωγού 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l-GR" sz="2400">
                <a:solidFill>
                  <a:schemeClr val="hlink"/>
                </a:solidFill>
              </a:rPr>
              <a:t>(+ </a:t>
            </a:r>
            <a:r>
              <a:rPr lang="el-GR" sz="2400">
                <a:solidFill>
                  <a:srgbClr val="00CC00"/>
                </a:solidFill>
              </a:rPr>
              <a:t>Β’παθης </a:t>
            </a:r>
            <a:r>
              <a:rPr lang="el-GR" sz="2400">
                <a:solidFill>
                  <a:srgbClr val="00CC00"/>
                </a:solidFill>
                <a:cs typeface="Arial" charset="0"/>
              </a:rPr>
              <a:t>↓</a:t>
            </a:r>
            <a:r>
              <a:rPr lang="en-US" sz="2400">
                <a:solidFill>
                  <a:srgbClr val="00CC00"/>
                </a:solidFill>
                <a:cs typeface="Arial" charset="0"/>
              </a:rPr>
              <a:t>C</a:t>
            </a:r>
            <a:r>
              <a:rPr lang="en-US" sz="2400">
                <a:solidFill>
                  <a:schemeClr val="hlink"/>
                </a:solidFill>
                <a:cs typeface="Arial" charset="0"/>
              </a:rPr>
              <a:t>)</a:t>
            </a: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l-GR" sz="2400">
                <a:solidFill>
                  <a:srgbClr val="FF00FF"/>
                </a:solidFill>
                <a:cs typeface="Arial" charset="0"/>
              </a:rPr>
              <a:t>βρογχιολίτιδα- ασθμ.παροξυσμός</a:t>
            </a:r>
          </a:p>
        </p:txBody>
      </p:sp>
      <p:sp>
        <p:nvSpPr>
          <p:cNvPr id="433167" name="Text Box 15"/>
          <p:cNvSpPr txBox="1">
            <a:spLocks noChangeArrowheads="1"/>
          </p:cNvSpPr>
          <p:nvPr/>
        </p:nvSpPr>
        <p:spPr bwMode="auto">
          <a:xfrm>
            <a:off x="6765926" y="4713288"/>
            <a:ext cx="777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3169" name="Line 17"/>
          <p:cNvSpPr>
            <a:spLocks noChangeShapeType="1"/>
          </p:cNvSpPr>
          <p:nvPr/>
        </p:nvSpPr>
        <p:spPr bwMode="auto">
          <a:xfrm flipH="1">
            <a:off x="3048000" y="3581400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33170" name="Line 18"/>
          <p:cNvSpPr>
            <a:spLocks noChangeShapeType="1"/>
          </p:cNvSpPr>
          <p:nvPr/>
        </p:nvSpPr>
        <p:spPr bwMode="auto">
          <a:xfrm>
            <a:off x="6172200" y="3581400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33172" name="Text Box 20"/>
          <p:cNvSpPr txBox="1">
            <a:spLocks noChangeArrowheads="1"/>
          </p:cNvSpPr>
          <p:nvPr/>
        </p:nvSpPr>
        <p:spPr bwMode="auto">
          <a:xfrm>
            <a:off x="7924800" y="3810001"/>
            <a:ext cx="2438400" cy="2352675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l-GR" sz="2400">
                <a:solidFill>
                  <a:schemeClr val="hlink"/>
                </a:solidFill>
                <a:cs typeface="Arial" charset="0"/>
              </a:rPr>
              <a:t>Απόφραξη ανώτερου + κατώτερου αεραγωγού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l-GR" sz="2400">
                <a:solidFill>
                  <a:srgbClr val="FF00FF"/>
                </a:solidFill>
              </a:rPr>
              <a:t>οξεία λαρυγγοτραχειο-βρογχίτιδα</a:t>
            </a:r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433175" name="Line 23"/>
          <p:cNvSpPr>
            <a:spLocks noChangeShapeType="1"/>
          </p:cNvSpPr>
          <p:nvPr/>
        </p:nvSpPr>
        <p:spPr bwMode="auto">
          <a:xfrm>
            <a:off x="9144000" y="35814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433176" name="Picture 24" descr="~AUT0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1"/>
            <a:ext cx="960438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77814"/>
            <a:ext cx="8686800" cy="1139825"/>
          </a:xfrm>
        </p:spPr>
        <p:txBody>
          <a:bodyPr/>
          <a:lstStyle/>
          <a:p>
            <a:pPr algn="ctr"/>
            <a:r>
              <a:rPr lang="en-US" sz="2400">
                <a:solidFill>
                  <a:schemeClr val="hlink"/>
                </a:solidFill>
                <a:latin typeface="Arial" charset="0"/>
              </a:rPr>
              <a:t>A</a:t>
            </a:r>
            <a:r>
              <a:rPr lang="el-GR" sz="2400">
                <a:solidFill>
                  <a:schemeClr val="hlink"/>
                </a:solidFill>
                <a:latin typeface="Arial" charset="0"/>
              </a:rPr>
              <a:t>ντίσταση Αεραγωγών και </a:t>
            </a:r>
            <a:br>
              <a:rPr lang="en-US" sz="2400">
                <a:solidFill>
                  <a:schemeClr val="hlink"/>
                </a:solidFill>
                <a:latin typeface="Arial" charset="0"/>
              </a:rPr>
            </a:br>
            <a:r>
              <a:rPr lang="el-GR" sz="2400">
                <a:solidFill>
                  <a:schemeClr val="hlink"/>
                </a:solidFill>
                <a:latin typeface="Arial" charset="0"/>
              </a:rPr>
              <a:t>Ελαστική Δύναμη Επαναφοράς Πνευμόνων</a:t>
            </a:r>
          </a:p>
        </p:txBody>
      </p:sp>
      <p:pic>
        <p:nvPicPr>
          <p:cNvPr id="399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2133601"/>
            <a:ext cx="3101975" cy="3319463"/>
          </a:xfrm>
          <a:prstGeom prst="rect">
            <a:avLst/>
          </a:prstGeom>
          <a:noFill/>
          <a:ln w="12700" cap="sq">
            <a:solidFill>
              <a:srgbClr val="FF00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93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2743200" y="1447801"/>
          <a:ext cx="3282950" cy="226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4" imgW="2486372" imgH="1714739" progId="Paint.Picture">
                  <p:embed/>
                </p:oleObj>
              </mc:Choice>
              <mc:Fallback>
                <p:oleObj name="Bitmap Image" r:id="rId4" imgW="2486372" imgH="1714739" progId="Paint.Picture">
                  <p:embed/>
                  <p:pic>
                    <p:nvPicPr>
                      <p:cNvPr id="3993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447801"/>
                        <a:ext cx="3282950" cy="22637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69" name="Text Box 9"/>
          <p:cNvSpPr txBox="1">
            <a:spLocks noChangeArrowheads="1"/>
          </p:cNvSpPr>
          <p:nvPr/>
        </p:nvSpPr>
        <p:spPr bwMode="auto">
          <a:xfrm>
            <a:off x="6477000" y="1371600"/>
            <a:ext cx="3124200" cy="5286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b="1">
                <a:solidFill>
                  <a:srgbClr val="9900CC"/>
                </a:solidFill>
              </a:rPr>
              <a:t>Δ</a:t>
            </a:r>
            <a:r>
              <a:rPr lang="en-US" b="1">
                <a:solidFill>
                  <a:srgbClr val="9900CC"/>
                </a:solidFill>
              </a:rPr>
              <a:t>P = RV</a:t>
            </a:r>
            <a:endParaRPr lang="en-US" b="1">
              <a:solidFill>
                <a:srgbClr val="6600FF"/>
              </a:solidFill>
            </a:endParaRPr>
          </a:p>
        </p:txBody>
      </p:sp>
      <p:sp>
        <p:nvSpPr>
          <p:cNvPr id="399370" name="Text Box 10"/>
          <p:cNvSpPr txBox="1">
            <a:spLocks noChangeArrowheads="1"/>
          </p:cNvSpPr>
          <p:nvPr/>
        </p:nvSpPr>
        <p:spPr bwMode="auto">
          <a:xfrm>
            <a:off x="6553200" y="5562600"/>
            <a:ext cx="3048000" cy="5286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b="1">
                <a:solidFill>
                  <a:srgbClr val="9900CC"/>
                </a:solidFill>
              </a:rPr>
              <a:t>Δ</a:t>
            </a:r>
            <a:r>
              <a:rPr lang="en-US" b="1">
                <a:solidFill>
                  <a:srgbClr val="9900CC"/>
                </a:solidFill>
              </a:rPr>
              <a:t>P = </a:t>
            </a:r>
            <a:r>
              <a:rPr lang="el-GR" b="1">
                <a:solidFill>
                  <a:srgbClr val="9900CC"/>
                </a:solidFill>
              </a:rPr>
              <a:t>1/</a:t>
            </a:r>
            <a:r>
              <a:rPr lang="en-US" b="1">
                <a:solidFill>
                  <a:srgbClr val="9900CC"/>
                </a:solidFill>
              </a:rPr>
              <a:t>C </a:t>
            </a:r>
            <a:r>
              <a:rPr lang="en-US" b="1">
                <a:solidFill>
                  <a:srgbClr val="F81EF3"/>
                </a:solidFill>
              </a:rPr>
              <a:t>X </a:t>
            </a:r>
            <a:r>
              <a:rPr lang="el-GR" b="1">
                <a:solidFill>
                  <a:srgbClr val="9900CC"/>
                </a:solidFill>
              </a:rPr>
              <a:t>Δ</a:t>
            </a:r>
            <a:r>
              <a:rPr lang="en-US" b="1">
                <a:solidFill>
                  <a:srgbClr val="9900CC"/>
                </a:solidFill>
              </a:rPr>
              <a:t>V</a:t>
            </a:r>
            <a:endParaRPr lang="en-US" b="1">
              <a:solidFill>
                <a:srgbClr val="9900CC"/>
              </a:solidFill>
              <a:latin typeface="Times New Roman" pitchFamily="18" charset="0"/>
            </a:endParaRPr>
          </a:p>
        </p:txBody>
      </p:sp>
      <p:pic>
        <p:nvPicPr>
          <p:cNvPr id="39938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1"/>
            <a:ext cx="2033588" cy="160972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2" name="Rectangle 22"/>
          <p:cNvSpPr>
            <a:spLocks noChangeArrowheads="1"/>
          </p:cNvSpPr>
          <p:nvPr/>
        </p:nvSpPr>
        <p:spPr bwMode="auto">
          <a:xfrm>
            <a:off x="8458201" y="1219201"/>
            <a:ext cx="303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b="1">
                <a:solidFill>
                  <a:srgbClr val="6600FF"/>
                </a:solidFill>
              </a:rPr>
              <a:t>·</a:t>
            </a:r>
            <a:endParaRPr lang="en-US" b="1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F81EF3"/>
                </a:solidFill>
                <a:latin typeface="Arial" charset="0"/>
              </a:rPr>
              <a:t>Εισπνοή:</a:t>
            </a:r>
            <a:r>
              <a:rPr lang="el-GR" sz="2800">
                <a:solidFill>
                  <a:srgbClr val="9900CC"/>
                </a:solidFill>
                <a:latin typeface="Arial" charset="0"/>
              </a:rPr>
              <a:t> Η Θωρακική «Αναρροφητική» Αντλία</a:t>
            </a:r>
            <a:endParaRPr lang="en-US" sz="2800">
              <a:solidFill>
                <a:srgbClr val="9900CC"/>
              </a:solidFill>
              <a:latin typeface="Arial" charset="0"/>
            </a:endParaRPr>
          </a:p>
        </p:txBody>
      </p:sp>
      <p:graphicFrame>
        <p:nvGraphicFramePr>
          <p:cNvPr id="396295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2971800" y="1219200"/>
          <a:ext cx="6218238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Bitmap Image" r:id="rId3" imgW="4172532" imgH="2980952" progId="Paint.Picture">
                  <p:embed/>
                </p:oleObj>
              </mc:Choice>
              <mc:Fallback>
                <p:oleObj name="Bitmap Image" r:id="rId3" imgW="4172532" imgH="2980952" progId="Paint.Picture">
                  <p:embed/>
                  <p:pic>
                    <p:nvPicPr>
                      <p:cNvPr id="39629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219200"/>
                        <a:ext cx="6218238" cy="44450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6298" name="Text Box 10"/>
          <p:cNvSpPr txBox="1">
            <a:spLocks noChangeArrowheads="1"/>
          </p:cNvSpPr>
          <p:nvPr/>
        </p:nvSpPr>
        <p:spPr bwMode="auto">
          <a:xfrm>
            <a:off x="3505200" y="2362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FF6600"/>
                </a:solidFill>
              </a:rPr>
              <a:t>0</a:t>
            </a:r>
            <a:endParaRPr lang="en-US" sz="2400">
              <a:solidFill>
                <a:srgbClr val="FF6600"/>
              </a:solidFill>
            </a:endParaRPr>
          </a:p>
        </p:txBody>
      </p:sp>
      <p:sp>
        <p:nvSpPr>
          <p:cNvPr id="396299" name="Text Box 11"/>
          <p:cNvSpPr txBox="1">
            <a:spLocks noChangeArrowheads="1"/>
          </p:cNvSpPr>
          <p:nvPr/>
        </p:nvSpPr>
        <p:spPr bwMode="auto">
          <a:xfrm>
            <a:off x="5486400" y="1219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3333FF"/>
                </a:solidFill>
              </a:rPr>
              <a:t>-</a:t>
            </a:r>
            <a:r>
              <a:rPr lang="en-US" sz="2400">
                <a:solidFill>
                  <a:srgbClr val="3333FF"/>
                </a:solidFill>
              </a:rPr>
              <a:t>5</a:t>
            </a:r>
          </a:p>
        </p:txBody>
      </p:sp>
      <p:sp>
        <p:nvSpPr>
          <p:cNvPr id="396300" name="Line 12"/>
          <p:cNvSpPr>
            <a:spLocks noChangeShapeType="1"/>
          </p:cNvSpPr>
          <p:nvPr/>
        </p:nvSpPr>
        <p:spPr bwMode="auto">
          <a:xfrm flipH="1">
            <a:off x="5410200" y="1600200"/>
            <a:ext cx="609600" cy="99060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96301" name="Text Box 13"/>
          <p:cNvSpPr txBox="1">
            <a:spLocks noChangeArrowheads="1"/>
          </p:cNvSpPr>
          <p:nvPr/>
        </p:nvSpPr>
        <p:spPr bwMode="auto">
          <a:xfrm>
            <a:off x="7239000" y="2362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olidFill>
                  <a:srgbClr val="FF6600"/>
                </a:solidFill>
              </a:rPr>
              <a:t>-</a:t>
            </a:r>
            <a:r>
              <a:rPr lang="en-US" sz="2400">
                <a:solidFill>
                  <a:srgbClr val="FF6600"/>
                </a:solidFill>
              </a:rPr>
              <a:t>10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9900CC"/>
                </a:solidFill>
                <a:latin typeface="Arial" charset="0"/>
              </a:rPr>
              <a:t>Διάφραγμα</a:t>
            </a:r>
            <a:r>
              <a:rPr lang="el-GR" sz="2800">
                <a:latin typeface="Arial" charset="0"/>
              </a:rPr>
              <a:t> </a:t>
            </a:r>
            <a:br>
              <a:rPr lang="el-GR" sz="2800">
                <a:latin typeface="Arial" charset="0"/>
              </a:rPr>
            </a:br>
            <a:r>
              <a:rPr lang="el-GR" sz="2800">
                <a:latin typeface="Arial" charset="0"/>
              </a:rPr>
              <a:t>1η Κινητήριος Δύναμη της Θωρακικής Αντλίας</a:t>
            </a:r>
            <a:endParaRPr lang="en-US" sz="2800">
              <a:latin typeface="Arial" charset="0"/>
            </a:endParaRPr>
          </a:p>
        </p:txBody>
      </p:sp>
      <p:pic>
        <p:nvPicPr>
          <p:cNvPr id="355331" name="Picture 3" descr="~AUT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52601"/>
            <a:ext cx="5391150" cy="3903663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2800">
                <a:solidFill>
                  <a:srgbClr val="9900CC"/>
                </a:solidFill>
                <a:latin typeface="Arial" charset="0"/>
              </a:rPr>
              <a:t>Έξω Μεσοπλεύριοι Μύες</a:t>
            </a:r>
            <a:r>
              <a:rPr lang="el-GR" sz="2800">
                <a:latin typeface="Arial" charset="0"/>
              </a:rPr>
              <a:t> </a:t>
            </a:r>
            <a:br>
              <a:rPr lang="el-GR" sz="2800">
                <a:latin typeface="Arial" charset="0"/>
              </a:rPr>
            </a:br>
            <a:r>
              <a:rPr lang="el-GR" sz="2800">
                <a:latin typeface="Arial" charset="0"/>
              </a:rPr>
              <a:t>2η Κινητήριος Δύναμη της Θωρακικής Αντλίας</a:t>
            </a:r>
            <a:endParaRPr lang="en-US" sz="2800">
              <a:latin typeface="Arial" charset="0"/>
            </a:endParaRPr>
          </a:p>
        </p:txBody>
      </p:sp>
      <p:pic>
        <p:nvPicPr>
          <p:cNvPr id="357380" name="Picture 4" descr="~AUT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4303713" cy="38814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4" name="Picture 4" descr="~AUT0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124201"/>
            <a:ext cx="4672013" cy="2817813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63529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6172200" y="609601"/>
          <a:ext cx="2757488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Bitmap Image" r:id="rId4" imgW="2029108" imgH="1676634" progId="Paint.Picture">
                  <p:embed/>
                </p:oleObj>
              </mc:Choice>
              <mc:Fallback>
                <p:oleObj name="Bitmap Image" r:id="rId4" imgW="2029108" imgH="1676634" progId="Paint.Picture">
                  <p:embed/>
                  <p:pic>
                    <p:nvPicPr>
                      <p:cNvPr id="363529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609601"/>
                        <a:ext cx="2757488" cy="2278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2362200" y="533401"/>
            <a:ext cx="2209800" cy="26638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0000FF"/>
                </a:solidFill>
              </a:rPr>
              <a:t>Επιδράσεις της Θωρακικής Αντλίας στο σχήμα του Θώρακα</a:t>
            </a:r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Ρίγες">
  <a:themeElements>
    <a:clrScheme name="Ρίγες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Ρίγες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Ρίγες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ίγες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ίγες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ίγες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ίγες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ίγες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ίγες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Ρίγες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Ρίγες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4630</TotalTime>
  <Words>486</Words>
  <Application>Microsoft Office PowerPoint</Application>
  <PresentationFormat>Ευρεία οθόνη</PresentationFormat>
  <Paragraphs>126</Paragraphs>
  <Slides>41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3</vt:i4>
      </vt:variant>
      <vt:variant>
        <vt:lpstr>Τίτλοι διαφανειών</vt:lpstr>
      </vt:variant>
      <vt:variant>
        <vt:i4>41</vt:i4>
      </vt:variant>
    </vt:vector>
  </HeadingPairs>
  <TitlesOfParts>
    <vt:vector size="49" baseType="lpstr">
      <vt:lpstr>Arial</vt:lpstr>
      <vt:lpstr>Garamond</vt:lpstr>
      <vt:lpstr>Times New Roman</vt:lpstr>
      <vt:lpstr>Wingdings</vt:lpstr>
      <vt:lpstr>Ρίγες</vt:lpstr>
      <vt:lpstr>Bitmap Image</vt:lpstr>
      <vt:lpstr>Clip</vt:lpstr>
      <vt:lpstr>Photo Editor Photo</vt:lpstr>
      <vt:lpstr>Παθοφυσιολογία Νοσημάτων  του Αναπνευστικού Συστήματος   </vt:lpstr>
      <vt:lpstr>Παρουσίαση του PowerPoint</vt:lpstr>
      <vt:lpstr>Θώρακας + Πνεύμονες στο τέλος της Ήρεμης Εκπνοής</vt:lpstr>
      <vt:lpstr>Καμπύλες Πιέσεων-Όγκων</vt:lpstr>
      <vt:lpstr>Aντίσταση Αεραγωγών και  Ελαστική Δύναμη Επαναφοράς Πνευμόνων</vt:lpstr>
      <vt:lpstr>Εισπνοή: Η Θωρακική «Αναρροφητική» Αντλία</vt:lpstr>
      <vt:lpstr>Διάφραγμα  1η Κινητήριος Δύναμη της Θωρακικής Αντλίας</vt:lpstr>
      <vt:lpstr>Έξω Μεσοπλεύριοι Μύες  2η Κινητήριος Δύναμη της Θωρακικής Αντλίας</vt:lpstr>
      <vt:lpstr>Παρουσίαση του PowerPoint</vt:lpstr>
      <vt:lpstr>Παρουσίαση του PowerPoint</vt:lpstr>
      <vt:lpstr>Συμπτώματα αναπνευστικών διαταραχών</vt:lpstr>
      <vt:lpstr>Αίτια αυξημένης Αντίστασης (R) Αεραγωγών</vt:lpstr>
      <vt:lpstr>Παρουσίαση του PowerPoint</vt:lpstr>
      <vt:lpstr>Απόφραξη ανώτερου αεραγωγού</vt:lpstr>
      <vt:lpstr>Αυξημένο Έργο Αναπνοής και  Απόφραξη Ανώτερου Αεραγωγού</vt:lpstr>
      <vt:lpstr>Γένεση Σιγμού-Αυξημένο Έργο Αναπνοής</vt:lpstr>
      <vt:lpstr>Λαρυγγομαλάκυνση-εκπνοή</vt:lpstr>
      <vt:lpstr>Λαρυγγομαλάκυνση-εισπνοή</vt:lpstr>
      <vt:lpstr>Λαρυγγομαλάκυνση-εκπνοή</vt:lpstr>
      <vt:lpstr>Λαρυγγομαλάκυνση-εισπνοή</vt:lpstr>
      <vt:lpstr>Απόφραξη Aνώτερου Αεραγωγού και Υπερκαπνία</vt:lpstr>
      <vt:lpstr>Υποξία σε Σοβαρή Λαρυγγίτιδα</vt:lpstr>
      <vt:lpstr>Alveolar Ventilation and PACO2/PAO2</vt:lpstr>
      <vt:lpstr>Παρουσίαση του PowerPoint</vt:lpstr>
      <vt:lpstr>Απόφραξη κατώτερου αεραγωγού </vt:lpstr>
      <vt:lpstr>Γένεση Τριζόντων</vt:lpstr>
      <vt:lpstr>Τραχειομαλάκυνση</vt:lpstr>
      <vt:lpstr>Γένεση Συριγμού</vt:lpstr>
      <vt:lpstr>Εισρόφηση ξένου σώματος</vt:lpstr>
      <vt:lpstr>Εισρόφηση ξένου σώματος-Α/α θώρακα</vt:lpstr>
      <vt:lpstr>Ασθματικός Παροξυσμός</vt:lpstr>
      <vt:lpstr>Ιστολογικές Αλλοιώσεις στη Βρογχιολίτιδα</vt:lpstr>
      <vt:lpstr>Χαμηλή Θέση Διαφραγμάτων κατά την Επίκρουση</vt:lpstr>
      <vt:lpstr>Παρουσίαση του PowerPoint</vt:lpstr>
      <vt:lpstr>Απόφραξη Κατώτερου Αναπνευστικού- Auto PEEP-Εισολκές Μεσοπλευρίων </vt:lpstr>
      <vt:lpstr>Ρινικό CPAP στη Βρογχιολίτιδα Shah et al. Cochrane 2003;3:3699</vt:lpstr>
      <vt:lpstr>Εκπνοή και Απόφραξη Κατώτερων Αεραγωγών Ενεργητική Αναστροφή Δράσης της Θωρακικής Αντλίας</vt:lpstr>
      <vt:lpstr>Παρουσίαση του PowerPoint</vt:lpstr>
      <vt:lpstr>Απόφραξη Αεραγωγών και Υποξία</vt:lpstr>
      <vt:lpstr>Παρουσίαση του PowerPoint</vt:lpstr>
      <vt:lpstr> Διαγνωστική Προσέγγιση Αυξημένου Έργου Αναπνοής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Μανώλης</dc:creator>
  <cp:lastModifiedBy>ATHANASIOS KADITIS</cp:lastModifiedBy>
  <cp:revision>662</cp:revision>
  <dcterms:created xsi:type="dcterms:W3CDTF">2004-04-19T18:54:21Z</dcterms:created>
  <dcterms:modified xsi:type="dcterms:W3CDTF">2019-11-20T14:18:06Z</dcterms:modified>
</cp:coreProperties>
</file>