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14" r:id="rId3"/>
    <p:sldId id="515" r:id="rId4"/>
    <p:sldId id="496" r:id="rId5"/>
    <p:sldId id="494" r:id="rId6"/>
    <p:sldId id="472" r:id="rId7"/>
    <p:sldId id="474" r:id="rId8"/>
    <p:sldId id="480" r:id="rId9"/>
    <p:sldId id="516" r:id="rId10"/>
    <p:sldId id="296" r:id="rId11"/>
    <p:sldId id="257" r:id="rId12"/>
    <p:sldId id="259" r:id="rId13"/>
    <p:sldId id="292" r:id="rId14"/>
    <p:sldId id="260" r:id="rId15"/>
    <p:sldId id="258" r:id="rId16"/>
    <p:sldId id="287" r:id="rId17"/>
    <p:sldId id="294" r:id="rId18"/>
    <p:sldId id="261" r:id="rId19"/>
    <p:sldId id="263" r:id="rId20"/>
    <p:sldId id="268" r:id="rId21"/>
    <p:sldId id="270" r:id="rId22"/>
    <p:sldId id="269" r:id="rId23"/>
    <p:sldId id="262" r:id="rId24"/>
    <p:sldId id="288" r:id="rId25"/>
    <p:sldId id="290" r:id="rId26"/>
    <p:sldId id="293" r:id="rId27"/>
    <p:sldId id="295" r:id="rId28"/>
    <p:sldId id="271" r:id="rId29"/>
    <p:sldId id="297" r:id="rId3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842" autoAdjust="0"/>
  </p:normalViewPr>
  <p:slideViewPr>
    <p:cSldViewPr>
      <p:cViewPr varScale="1">
        <p:scale>
          <a:sx n="62" d="100"/>
          <a:sy n="62" d="100"/>
        </p:scale>
        <p:origin x="80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HANASIOS KADITIS" userId="d09baa86dc65ba9b" providerId="LiveId" clId="{3726438D-86D7-4519-AFB3-DF11A6D8D7CD}"/>
    <pc:docChg chg="custSel modSld">
      <pc:chgData name="ATHANASIOS KADITIS" userId="d09baa86dc65ba9b" providerId="LiveId" clId="{3726438D-86D7-4519-AFB3-DF11A6D8D7CD}" dt="2019-11-20T14:16:28.250" v="41" actId="20577"/>
      <pc:docMkLst>
        <pc:docMk/>
      </pc:docMkLst>
      <pc:sldChg chg="modSp">
        <pc:chgData name="ATHANASIOS KADITIS" userId="d09baa86dc65ba9b" providerId="LiveId" clId="{3726438D-86D7-4519-AFB3-DF11A6D8D7CD}" dt="2019-11-20T14:16:28.250" v="41" actId="20577"/>
        <pc:sldMkLst>
          <pc:docMk/>
          <pc:sldMk cId="0" sldId="256"/>
        </pc:sldMkLst>
        <pc:spChg chg="mod">
          <ac:chgData name="ATHANASIOS KADITIS" userId="d09baa86dc65ba9b" providerId="LiveId" clId="{3726438D-86D7-4519-AFB3-DF11A6D8D7CD}" dt="2019-11-20T14:16:28.250" v="41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ATHANASIOS KADITIS" userId="d09baa86dc65ba9b" providerId="LiveId" clId="{3726438D-86D7-4519-AFB3-DF11A6D8D7CD}" dt="2019-11-20T14:16:16.777" v="0" actId="1076"/>
          <ac:spMkLst>
            <pc:docMk/>
            <pc:sldMk cId="0" sldId="256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EE5B-C6FB-4BCD-93DE-0FEE52D9AB0A}" type="datetimeFigureOut">
              <a:rPr lang="el-GR" smtClean="0"/>
              <a:pPr/>
              <a:t>20/11/2019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050E-00CF-4C3C-9857-622BBFD762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EE5B-C6FB-4BCD-93DE-0FEE52D9AB0A}" type="datetimeFigureOut">
              <a:rPr lang="el-GR" smtClean="0"/>
              <a:pPr/>
              <a:t>20/11/2019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050E-00CF-4C3C-9857-622BBFD762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EE5B-C6FB-4BCD-93DE-0FEE52D9AB0A}" type="datetimeFigureOut">
              <a:rPr lang="el-GR" smtClean="0"/>
              <a:pPr/>
              <a:t>20/11/2019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050E-00CF-4C3C-9857-622BBFD762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EE5B-C6FB-4BCD-93DE-0FEE52D9AB0A}" type="datetimeFigureOut">
              <a:rPr lang="el-GR" smtClean="0"/>
              <a:pPr/>
              <a:t>20/11/2019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050E-00CF-4C3C-9857-622BBFD762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EE5B-C6FB-4BCD-93DE-0FEE52D9AB0A}" type="datetimeFigureOut">
              <a:rPr lang="el-GR" smtClean="0"/>
              <a:pPr/>
              <a:t>20/11/2019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050E-00CF-4C3C-9857-622BBFD762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EE5B-C6FB-4BCD-93DE-0FEE52D9AB0A}" type="datetimeFigureOut">
              <a:rPr lang="el-GR" smtClean="0"/>
              <a:pPr/>
              <a:t>20/11/2019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050E-00CF-4C3C-9857-622BBFD762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EE5B-C6FB-4BCD-93DE-0FEE52D9AB0A}" type="datetimeFigureOut">
              <a:rPr lang="el-GR" smtClean="0"/>
              <a:pPr/>
              <a:t>20/11/2019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050E-00CF-4C3C-9857-622BBFD762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EE5B-C6FB-4BCD-93DE-0FEE52D9AB0A}" type="datetimeFigureOut">
              <a:rPr lang="el-GR" smtClean="0"/>
              <a:pPr/>
              <a:t>20/11/2019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050E-00CF-4C3C-9857-622BBFD762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EE5B-C6FB-4BCD-93DE-0FEE52D9AB0A}" type="datetimeFigureOut">
              <a:rPr lang="el-GR" smtClean="0"/>
              <a:pPr/>
              <a:t>20/11/2019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050E-00CF-4C3C-9857-622BBFD762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EE5B-C6FB-4BCD-93DE-0FEE52D9AB0A}" type="datetimeFigureOut">
              <a:rPr lang="el-GR" smtClean="0"/>
              <a:pPr/>
              <a:t>20/11/2019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050E-00CF-4C3C-9857-622BBFD762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EE5B-C6FB-4BCD-93DE-0FEE52D9AB0A}" type="datetimeFigureOut">
              <a:rPr lang="el-GR" smtClean="0"/>
              <a:pPr/>
              <a:t>20/11/2019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050E-00CF-4C3C-9857-622BBFD762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EEE5B-C6FB-4BCD-93DE-0FEE52D9AB0A}" type="datetimeFigureOut">
              <a:rPr lang="el-GR" smtClean="0"/>
              <a:pPr/>
              <a:t>20/11/2019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D050E-00CF-4C3C-9857-622BBFD7625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271464" y="1052737"/>
            <a:ext cx="9577064" cy="1470025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rgbClr val="0000FF"/>
                </a:solidFill>
              </a:rPr>
              <a:t>Λειτουργικές Δοκιμασίες Πνευμόνων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143672" y="3507147"/>
            <a:ext cx="6264696" cy="1656184"/>
          </a:xfrm>
        </p:spPr>
        <p:txBody>
          <a:bodyPr>
            <a:normAutofit fontScale="62500" lnSpcReduction="20000"/>
          </a:bodyPr>
          <a:lstStyle/>
          <a:p>
            <a:r>
              <a:rPr lang="el-GR" sz="4400" dirty="0"/>
              <a:t>Οι σημειώσεις προετοιμάσθηκαν από τον κ. Α. </a:t>
            </a:r>
            <a:r>
              <a:rPr lang="el-GR" sz="4400" dirty="0" err="1"/>
              <a:t>Καδίτη</a:t>
            </a:r>
            <a:endParaRPr lang="el-GR" sz="4400" dirty="0"/>
          </a:p>
          <a:p>
            <a:r>
              <a:rPr lang="el-GR" sz="4400" dirty="0"/>
              <a:t>Αναπληρωτή Καθηγητή Παιδιατρικής-Παιδιατρικής Πνευμονολογίας	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533043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6AADBB0-1D5A-4888-B2C1-AD87984D6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532214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Στ</a:t>
            </a:r>
            <a:r>
              <a:rPr lang="en-US" sz="2200" dirty="0">
                <a:solidFill>
                  <a:schemeClr val="bg1"/>
                </a:solidFill>
              </a:rPr>
              <a:t>ατικοί Όγκοι και Χωρητικότητες του Αναπνευστικού Συστήματος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213E5DA-2375-4987-8229-BAE72618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765120"/>
            <a:ext cx="10482131" cy="444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76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Σπιρομέτρηση</a:t>
            </a:r>
            <a:endParaRPr lang="el-G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643051"/>
            <a:ext cx="9196913" cy="434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Αρχή Λειτουργίας Πνευμοταχογράφου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CC2D7863-595F-42B2-BFE2-C423F1D9E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722" y="1675228"/>
            <a:ext cx="6310557" cy="43941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4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-3324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4784" y="-3324"/>
            <a:ext cx="3543216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4785" y="0"/>
            <a:ext cx="323928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04A263E-DAC2-47EB-9DB7-F9C5B0F31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0912" y="1122363"/>
            <a:ext cx="2481098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900">
                <a:solidFill>
                  <a:srgbClr val="FFFFFF"/>
                </a:solidFill>
              </a:rPr>
              <a:t>Σπιρομέτρηση</a:t>
            </a:r>
          </a:p>
        </p:txBody>
      </p:sp>
      <p:pic>
        <p:nvPicPr>
          <p:cNvPr id="5" name="Εικόνα 4" descr="Εικόνα που περιέχει κείμενο&#10;&#10;Η περιγραφή δημιουργήθηκε αυτόματα">
            <a:extLst>
              <a:ext uri="{FF2B5EF4-FFF2-40B4-BE49-F238E27FC236}">
                <a16:creationId xmlns:a16="http://schemas.microsoft.com/office/drawing/2014/main" id="{A3F987A5-3EAA-40CA-A28E-B1B9580F4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857568"/>
            <a:ext cx="4705722" cy="51428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83FA93-A2F3-4D27-B06A-88D0671AFCDF}"/>
              </a:ext>
            </a:extLst>
          </p:cNvPr>
          <p:cNvSpPr txBox="1"/>
          <p:nvPr/>
        </p:nvSpPr>
        <p:spPr>
          <a:xfrm>
            <a:off x="1827936" y="404665"/>
            <a:ext cx="1387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ΟΓΚΟΣ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6715C5-6158-49D8-A1C2-82D8B5683E20}"/>
              </a:ext>
            </a:extLst>
          </p:cNvPr>
          <p:cNvSpPr txBox="1"/>
          <p:nvPr/>
        </p:nvSpPr>
        <p:spPr>
          <a:xfrm>
            <a:off x="5324578" y="6146251"/>
            <a:ext cx="1387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ΧΡΟΝΟΣ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17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Καμπύλες ροής-όγκου</a:t>
            </a:r>
          </a:p>
        </p:txBody>
      </p:sp>
      <p:pic>
        <p:nvPicPr>
          <p:cNvPr id="4" name="Εικόνα 3" descr="Εικόνα που περιέχει κείμενο, χάρτης&#10;&#10;Η περιγραφή δημιουργήθηκε αυτόματα">
            <a:extLst>
              <a:ext uri="{FF2B5EF4-FFF2-40B4-BE49-F238E27FC236}">
                <a16:creationId xmlns:a16="http://schemas.microsoft.com/office/drawing/2014/main" id="{35261C6F-EE8F-4D80-A2D0-D27E68E89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376" y="1675228"/>
            <a:ext cx="7233249" cy="43941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533043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41400" y="532214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Equal Pressure Point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B4E9D47-94C7-44F6-B7E0-2F2E34A2F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683" y="476672"/>
            <a:ext cx="6143625" cy="475516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&#10;&#10;Η περιγραφή δημιουργήθηκε αυτόματα">
            <a:extLst>
              <a:ext uri="{FF2B5EF4-FFF2-40B4-BE49-F238E27FC236}">
                <a16:creationId xmlns:a16="http://schemas.microsoft.com/office/drawing/2014/main" id="{04EA5EA3-FFD4-45B9-8857-E5976F8E3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819" y="643466"/>
            <a:ext cx="480836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18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8DE7185-8E9C-42AF-838A-7E9A4EF9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>
                <a:solidFill>
                  <a:schemeClr val="bg1"/>
                </a:solidFill>
              </a:rPr>
              <a:t>Παράγοντες που επηρεάζουν τους σπιρομετρικούς δείκτες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934962E-A00C-43B0-8E5F-9BE9A53F0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2564904"/>
            <a:ext cx="10224145" cy="317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28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Τεχνική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41FBAE4C-A818-4654-B9A8-587BC6DE1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542" y="1196752"/>
            <a:ext cx="8021350" cy="49310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191344" y="1772816"/>
            <a:ext cx="3384376" cy="3312367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Aν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απαραγωγιμότητα </a:t>
            </a:r>
            <a:r>
              <a:rPr lang="el-GR" sz="2000" dirty="0">
                <a:solidFill>
                  <a:srgbClr val="FFFFFF"/>
                </a:solidFill>
              </a:rPr>
              <a:t>καμπυλών ροής-όγκου</a:t>
            </a:r>
            <a:endParaRPr lang="en-US" sz="2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spirometry reproducibility">
            <a:extLst>
              <a:ext uri="{FF2B5EF4-FFF2-40B4-BE49-F238E27FC236}">
                <a16:creationId xmlns:a16="http://schemas.microsoft.com/office/drawing/2014/main" id="{945E6049-82FB-470F-B448-EB813D9B9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13448"/>
            <a:ext cx="7188199" cy="382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7814"/>
            <a:ext cx="8610600" cy="1139825"/>
          </a:xfrm>
        </p:spPr>
        <p:txBody>
          <a:bodyPr/>
          <a:lstStyle/>
          <a:p>
            <a:pPr algn="ctr"/>
            <a:r>
              <a:rPr lang="el-GR" sz="2600">
                <a:solidFill>
                  <a:srgbClr val="CC3399"/>
                </a:solidFill>
                <a:latin typeface="Arial" charset="0"/>
              </a:rPr>
              <a:t>Θώρακας + Πνεύμονες στο τέλος της Ήρεμης Εκπνοής</a:t>
            </a:r>
            <a:endParaRPr lang="en-US" sz="2600">
              <a:solidFill>
                <a:srgbClr val="CC3399"/>
              </a:solidFill>
              <a:latin typeface="Arial" charset="0"/>
            </a:endParaRP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5029201" y="2286001"/>
          <a:ext cx="2519363" cy="204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3" imgW="1257476" imgH="1019048" progId="Paint.Picture">
                  <p:embed/>
                </p:oleObj>
              </mc:Choice>
              <mc:Fallback>
                <p:oleObj name="Bitmap Image" r:id="rId3" imgW="1257476" imgH="1019048" progId="Paint.Picture">
                  <p:embed/>
                  <p:pic>
                    <p:nvPicPr>
                      <p:cNvPr id="424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1" y="2286001"/>
                        <a:ext cx="2519363" cy="204311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5" name="Text Box 5"/>
          <p:cNvSpPr txBox="1">
            <a:spLocks noChangeArrowheads="1"/>
          </p:cNvSpPr>
          <p:nvPr/>
        </p:nvSpPr>
        <p:spPr bwMode="auto">
          <a:xfrm>
            <a:off x="4572000" y="3124200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rgbClr val="FF6600"/>
                </a:solidFill>
              </a:rPr>
              <a:t>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424966" name="Text Box 6"/>
          <p:cNvSpPr txBox="1">
            <a:spLocks noChangeArrowheads="1"/>
          </p:cNvSpPr>
          <p:nvPr/>
        </p:nvSpPr>
        <p:spPr bwMode="auto">
          <a:xfrm>
            <a:off x="7620000" y="3200400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rgbClr val="FF6600"/>
                </a:solidFill>
              </a:rPr>
              <a:t>=</a:t>
            </a:r>
            <a:endParaRPr lang="en-US">
              <a:solidFill>
                <a:srgbClr val="FF6600"/>
              </a:solidFill>
            </a:endParaRPr>
          </a:p>
        </p:txBody>
      </p:sp>
      <p:pic>
        <p:nvPicPr>
          <p:cNvPr id="4249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2667000"/>
            <a:ext cx="2130425" cy="14605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24968" name="Object 8"/>
          <p:cNvGraphicFramePr>
            <a:graphicFrameLocks noChangeAspect="1"/>
          </p:cNvGraphicFramePr>
          <p:nvPr/>
        </p:nvGraphicFramePr>
        <p:xfrm>
          <a:off x="2209801" y="2438400"/>
          <a:ext cx="2105025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6" imgW="1752381" imgH="1390844" progId="Paint.Picture">
                  <p:embed/>
                </p:oleObj>
              </mc:Choice>
              <mc:Fallback>
                <p:oleObj name="Bitmap Image" r:id="rId6" imgW="1752381" imgH="1390844" progId="Paint.Picture">
                  <p:embed/>
                  <p:pic>
                    <p:nvPicPr>
                      <p:cNvPr id="4249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2438400"/>
                        <a:ext cx="2105025" cy="167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>
                <a:solidFill>
                  <a:srgbClr val="7030A0"/>
                </a:solidFill>
              </a:rPr>
              <a:t>Αλγόριθμος για την ερμηνεία </a:t>
            </a:r>
            <a:r>
              <a:rPr lang="el-GR" sz="3600" dirty="0" err="1">
                <a:solidFill>
                  <a:srgbClr val="7030A0"/>
                </a:solidFill>
              </a:rPr>
              <a:t>σπιρομέτρησης</a:t>
            </a:r>
            <a:r>
              <a:rPr lang="el-GR" sz="3600" dirty="0">
                <a:solidFill>
                  <a:srgbClr val="7030A0"/>
                </a:solidFill>
              </a:rPr>
              <a:t> και μέτρησης πνευμονικών όγκων</a:t>
            </a:r>
            <a:br>
              <a:rPr lang="el-GR" dirty="0">
                <a:solidFill>
                  <a:srgbClr val="7030A0"/>
                </a:solidFill>
              </a:rPr>
            </a:b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/>
              <a:t>Έλεγχος καμπύλης ροής-όγκου: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l-GR" dirty="0"/>
              <a:t>Η καμπύλη του εξεταζομένου </a:t>
            </a:r>
            <a:r>
              <a:rPr lang="el-GR" u="sng" dirty="0"/>
              <a:t>εκτός</a:t>
            </a:r>
            <a:r>
              <a:rPr lang="el-GR" dirty="0"/>
              <a:t> της προβλεπομένης </a:t>
            </a:r>
            <a:r>
              <a:rPr lang="el-GR" dirty="0">
                <a:sym typeface="Wingdings" pitchFamily="2" charset="2"/>
              </a:rPr>
              <a:t> Δοκιμασία κατά πάσα πιθανότητα φυσιολογική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l-GR" dirty="0"/>
              <a:t>Η καμπύλη του εξεταζομένου </a:t>
            </a:r>
            <a:r>
              <a:rPr lang="el-GR" u="sng" dirty="0"/>
              <a:t>εντός</a:t>
            </a:r>
            <a:r>
              <a:rPr lang="el-GR" dirty="0"/>
              <a:t> της προβλεπομένης </a:t>
            </a:r>
            <a:r>
              <a:rPr lang="el-GR" dirty="0">
                <a:sym typeface="Wingdings" pitchFamily="2" charset="2"/>
              </a:rPr>
              <a:t> Δοκιμασία κατά πάσα πιθανότητα παθολογική ή ανεπαρκής προσπάθεια</a:t>
            </a:r>
          </a:p>
          <a:p>
            <a:pPr marL="914400" lvl="1" indent="-514350">
              <a:buFont typeface="+mj-lt"/>
              <a:buAutoNum type="arabicPeriod"/>
            </a:pPr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0279FBE-AF11-4CB7-9E34-E66C0F457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32547"/>
            <a:ext cx="6891187" cy="276825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0"/>
            <a:ext cx="40621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502650" y="2132856"/>
            <a:ext cx="3045883" cy="283127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dirty="0">
                <a:solidFill>
                  <a:schemeClr val="bg1"/>
                </a:solidFill>
              </a:rPr>
              <a:t>Η καμπύλη </a:t>
            </a:r>
            <a:r>
              <a:rPr lang="el-GR" sz="2400" u="sng" dirty="0">
                <a:solidFill>
                  <a:schemeClr val="bg1"/>
                </a:solidFill>
              </a:rPr>
              <a:t>εντός</a:t>
            </a:r>
            <a:r>
              <a:rPr lang="el-GR" sz="2400" dirty="0">
                <a:solidFill>
                  <a:schemeClr val="bg1"/>
                </a:solidFill>
              </a:rPr>
              <a:t> και το </a:t>
            </a:r>
            <a:r>
              <a:rPr lang="el-GR" sz="2400" dirty="0" err="1">
                <a:solidFill>
                  <a:schemeClr val="bg1"/>
                </a:solidFill>
              </a:rPr>
              <a:t>κατιόν</a:t>
            </a:r>
            <a:r>
              <a:rPr lang="el-GR" sz="2400" dirty="0">
                <a:solidFill>
                  <a:schemeClr val="bg1"/>
                </a:solidFill>
              </a:rPr>
              <a:t> σκέλος </a:t>
            </a:r>
            <a:r>
              <a:rPr lang="el-GR" sz="2400" u="sng" dirty="0">
                <a:solidFill>
                  <a:schemeClr val="bg1"/>
                </a:solidFill>
              </a:rPr>
              <a:t>με μειωμένη κλίση</a:t>
            </a:r>
            <a:r>
              <a:rPr lang="el-GR" sz="2400" dirty="0">
                <a:solidFill>
                  <a:schemeClr val="bg1"/>
                </a:solidFill>
                <a:sym typeface="Wingdings" pitchFamily="2" charset="2"/>
              </a:rPr>
              <a:t> Απόφραξη αεραγωγών</a:t>
            </a:r>
          </a:p>
          <a:p>
            <a:pPr>
              <a:buFont typeface="Wingdings" pitchFamily="2" charset="2"/>
              <a:buChar char="Ø"/>
            </a:pPr>
            <a:endParaRPr lang="el-G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ED59BC21-B0A2-41C4-BA68-E89E66120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21" y="1766442"/>
            <a:ext cx="5941068" cy="2386582"/>
          </a:xfrm>
          <a:prstGeom prst="rect">
            <a:avLst/>
          </a:prstGeom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104113" y="188640"/>
            <a:ext cx="4536504" cy="4797017"/>
          </a:xfrm>
        </p:spPr>
        <p:txBody>
          <a:bodyPr anchor="ctr"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l-GR" sz="2400" dirty="0"/>
              <a:t>Η καμπύλη </a:t>
            </a:r>
            <a:r>
              <a:rPr lang="el-GR" sz="2400" u="sng" dirty="0"/>
              <a:t>εντός</a:t>
            </a:r>
            <a:r>
              <a:rPr lang="el-GR" sz="2400" dirty="0"/>
              <a:t> και το </a:t>
            </a:r>
            <a:r>
              <a:rPr lang="el-GR" sz="2400" dirty="0" err="1"/>
              <a:t>κατιόν</a:t>
            </a:r>
            <a:r>
              <a:rPr lang="el-GR" sz="2400" dirty="0"/>
              <a:t> σκέλος </a:t>
            </a:r>
            <a:r>
              <a:rPr lang="el-GR" sz="2400" u="sng" dirty="0"/>
              <a:t>με αυξημένη κλίση</a:t>
            </a:r>
            <a:r>
              <a:rPr lang="el-GR" sz="2400" dirty="0">
                <a:sym typeface="Wingdings" pitchFamily="2" charset="2"/>
              </a:rPr>
              <a:t> Πιθανή περιοριστική πνευμονοπάθεια οφειλόμενη στο πνευμονικό παρέγχυμα</a:t>
            </a:r>
            <a:endParaRPr lang="en-US" sz="2400" dirty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endParaRPr lang="el-GR" sz="2400" dirty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l-GR" sz="2400" dirty="0"/>
              <a:t>Η καμπύλη </a:t>
            </a:r>
            <a:r>
              <a:rPr lang="el-GR" sz="2400" u="sng" dirty="0"/>
              <a:t>εντός</a:t>
            </a:r>
            <a:r>
              <a:rPr lang="el-GR" sz="2400" dirty="0"/>
              <a:t> και το </a:t>
            </a:r>
            <a:r>
              <a:rPr lang="el-GR" sz="2400" dirty="0" err="1"/>
              <a:t>κατιόν</a:t>
            </a:r>
            <a:r>
              <a:rPr lang="el-GR" sz="2400" dirty="0"/>
              <a:t> σκέλος </a:t>
            </a:r>
            <a:r>
              <a:rPr lang="el-GR" sz="2400" u="sng" dirty="0"/>
              <a:t>παράλληλο</a:t>
            </a:r>
            <a:r>
              <a:rPr lang="el-GR" sz="2400" dirty="0"/>
              <a:t> προς την </a:t>
            </a:r>
            <a:r>
              <a:rPr lang="el-GR" sz="2400" dirty="0" err="1"/>
              <a:t>προβλεπομένη</a:t>
            </a:r>
            <a:r>
              <a:rPr lang="el-GR" sz="2400" dirty="0">
                <a:sym typeface="Wingdings" pitchFamily="2" charset="2"/>
              </a:rPr>
              <a:t> Πιθανή περιοριστική πνευμονοπάθεια οφειλόμενη στο θωρακικό τοίχωμα</a:t>
            </a:r>
          </a:p>
          <a:p>
            <a:pPr>
              <a:buNone/>
            </a:pPr>
            <a:endParaRPr lang="el-GR" sz="2000" dirty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endParaRPr lang="el-GR" sz="2000" u="sng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7030A0"/>
                </a:solidFill>
              </a:rPr>
              <a:t>Παράδειγμα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38282" y="1500174"/>
            <a:ext cx="40386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8521" y="2204864"/>
            <a:ext cx="4143404" cy="226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81200" y="1928802"/>
            <a:ext cx="40386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428868"/>
            <a:ext cx="44958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- Τίτλος">
            <a:extLst>
              <a:ext uri="{FF2B5EF4-FFF2-40B4-BE49-F238E27FC236}">
                <a16:creationId xmlns:a16="http://schemas.microsoft.com/office/drawing/2014/main" id="{D08BD2B4-503E-405B-B3A3-A326C564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rgbClr val="7030A0"/>
                </a:solidFill>
              </a:rPr>
              <a:t>Παράδειγμα</a:t>
            </a:r>
          </a:p>
        </p:txBody>
      </p:sp>
    </p:spTree>
    <p:extLst>
      <p:ext uri="{BB962C8B-B14F-4D97-AF65-F5344CB8AC3E}">
        <p14:creationId xmlns:p14="http://schemas.microsoft.com/office/powerpoint/2010/main" val="342748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282" y="1643050"/>
            <a:ext cx="428151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714620"/>
            <a:ext cx="45720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- Τίτλος">
            <a:extLst>
              <a:ext uri="{FF2B5EF4-FFF2-40B4-BE49-F238E27FC236}">
                <a16:creationId xmlns:a16="http://schemas.microsoft.com/office/drawing/2014/main" id="{4CEB728A-13E0-432E-94C1-41E552EBE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54032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rgbClr val="7030A0"/>
                </a:solidFill>
              </a:rPr>
              <a:t>Παράδειγμα</a:t>
            </a:r>
          </a:p>
        </p:txBody>
      </p:sp>
    </p:spTree>
    <p:extLst>
      <p:ext uri="{BB962C8B-B14F-4D97-AF65-F5344CB8AC3E}">
        <p14:creationId xmlns:p14="http://schemas.microsoft.com/office/powerpoint/2010/main" val="3497137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E8EF29-4400-4C31-82A6-FDAFE01B8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247" y="4571217"/>
            <a:ext cx="8179506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Z-Score (Global Lung Initiative Equations)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089616C2-9A18-47C1-B7A6-EB43FF91F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089" y="242801"/>
            <a:ext cx="4105711" cy="13398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02526DA-80F1-4753-A14B-700BA31FD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75" y="1920432"/>
            <a:ext cx="5280851" cy="274726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21655D6-93D9-4C43-AEA2-394E0B58A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136" y="912701"/>
            <a:ext cx="2665476" cy="333184"/>
          </a:xfrm>
          <a:prstGeom prst="rect">
            <a:avLst/>
          </a:prstGeom>
        </p:spPr>
      </p:pic>
      <p:cxnSp>
        <p:nvCxnSpPr>
          <p:cNvPr id="21" name="Straight Connector 16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67000" y="5778706"/>
            <a:ext cx="6858000" cy="0"/>
          </a:xfrm>
          <a:prstGeom prst="line">
            <a:avLst/>
          </a:prstGeom>
          <a:ln w="19050">
            <a:solidFill>
              <a:srgbClr val="43E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- Τίτλος">
            <a:extLst>
              <a:ext uri="{FF2B5EF4-FFF2-40B4-BE49-F238E27FC236}">
                <a16:creationId xmlns:a16="http://schemas.microsoft.com/office/drawing/2014/main" id="{A2E5AFC0-0197-4FEC-9C93-58AD14D783D8}"/>
              </a:ext>
            </a:extLst>
          </p:cNvPr>
          <p:cNvSpPr txBox="1">
            <a:spLocks/>
          </p:cNvSpPr>
          <p:nvPr/>
        </p:nvSpPr>
        <p:spPr>
          <a:xfrm>
            <a:off x="9192344" y="172227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600">
                <a:solidFill>
                  <a:srgbClr val="FFFFFF"/>
                </a:solidFill>
              </a:rPr>
              <a:t>2. Έλεγχος των δεικτών της καμπύλης</a:t>
            </a:r>
            <a:endParaRPr lang="en-US" sz="2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0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807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8E59B9C-978D-4D63-821F-4B90CC272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555" y="466579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>
                <a:solidFill>
                  <a:srgbClr val="FFFFFF"/>
                </a:solidFill>
              </a:rPr>
              <a:t>Τι σχέση έχει η 5</a:t>
            </a:r>
            <a:r>
              <a:rPr lang="en-US" sz="2600" baseline="30000">
                <a:solidFill>
                  <a:srgbClr val="FFFFFF"/>
                </a:solidFill>
              </a:rPr>
              <a:t>η</a:t>
            </a:r>
            <a:r>
              <a:rPr lang="en-US" sz="2600">
                <a:solidFill>
                  <a:srgbClr val="FFFFFF"/>
                </a:solidFill>
              </a:rPr>
              <a:t> Εκατοστιαία Θέση των Σπιρομετρικών Δεικτών με το % της Προβλεπόμενης (Μέσης) Τιμής;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B9B2D22-B8AE-4088-BE8D-3BDFD6D9E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528" y="2509912"/>
            <a:ext cx="6403621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37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Έλεγχος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των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δεικτών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της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καμπ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ύλης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021F0DFD-6881-4E26-9D38-5C2B0FCA1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816" y="190600"/>
            <a:ext cx="7384104" cy="64768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1 - Τίτλος">
            <a:extLst>
              <a:ext uri="{FF2B5EF4-FFF2-40B4-BE49-F238E27FC236}">
                <a16:creationId xmlns:a16="http://schemas.microsoft.com/office/drawing/2014/main" id="{C614A57F-326A-4540-9B78-B8188625C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Έλεγχος πνευμονικών όγκων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290E3EB-F759-41C6-A0ED-F2CC011801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6797" y="1029956"/>
            <a:ext cx="7811763" cy="4798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3834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800">
                <a:solidFill>
                  <a:srgbClr val="F81EF3"/>
                </a:solidFill>
                <a:latin typeface="Arial" charset="0"/>
              </a:rPr>
              <a:t>Καμπύλες Πιέσεων-Όγκων</a:t>
            </a:r>
          </a:p>
        </p:txBody>
      </p:sp>
      <p:pic>
        <p:nvPicPr>
          <p:cNvPr id="425987" name="Picture 3" descr="~AUT00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676400"/>
            <a:ext cx="6978650" cy="3678238"/>
          </a:xfrm>
          <a:noFill/>
          <a:ln w="12700" cap="sq">
            <a:solidFill>
              <a:srgbClr val="800080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8" y="90209"/>
            <a:ext cx="8686800" cy="1139825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hlink"/>
                </a:solidFill>
                <a:latin typeface="Arial" charset="0"/>
              </a:rPr>
              <a:t>A</a:t>
            </a:r>
            <a:r>
              <a:rPr lang="el-GR" sz="2400" dirty="0" err="1">
                <a:solidFill>
                  <a:schemeClr val="hlink"/>
                </a:solidFill>
                <a:latin typeface="Arial" charset="0"/>
              </a:rPr>
              <a:t>ντίσταση</a:t>
            </a:r>
            <a:r>
              <a:rPr lang="el-GR" sz="2400" dirty="0">
                <a:solidFill>
                  <a:schemeClr val="hlink"/>
                </a:solidFill>
                <a:latin typeface="Arial" charset="0"/>
              </a:rPr>
              <a:t> Αεραγωγών και </a:t>
            </a:r>
            <a:br>
              <a:rPr lang="en-US" sz="2400" dirty="0">
                <a:solidFill>
                  <a:schemeClr val="hlink"/>
                </a:solidFill>
                <a:latin typeface="Arial" charset="0"/>
              </a:rPr>
            </a:br>
            <a:r>
              <a:rPr lang="el-GR" sz="2400" dirty="0">
                <a:solidFill>
                  <a:schemeClr val="hlink"/>
                </a:solidFill>
                <a:latin typeface="Arial" charset="0"/>
              </a:rPr>
              <a:t>Ελαστική Δύναμη Επαναφοράς Πνευμόνων</a:t>
            </a:r>
          </a:p>
        </p:txBody>
      </p:sp>
      <p:pic>
        <p:nvPicPr>
          <p:cNvPr id="399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576" y="1856874"/>
            <a:ext cx="3101975" cy="3319463"/>
          </a:xfrm>
          <a:prstGeom prst="rect">
            <a:avLst/>
          </a:prstGeom>
          <a:noFill/>
          <a:ln w="12700" cap="sq">
            <a:solidFill>
              <a:srgbClr val="FF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99367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2743200" y="1447801"/>
          <a:ext cx="3282950" cy="226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4" imgW="2486372" imgH="1714739" progId="Paint.Picture">
                  <p:embed/>
                </p:oleObj>
              </mc:Choice>
              <mc:Fallback>
                <p:oleObj name="Bitmap Image" r:id="rId4" imgW="2486372" imgH="1714739" progId="Paint.Picture">
                  <p:embed/>
                  <p:pic>
                    <p:nvPicPr>
                      <p:cNvPr id="3993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447801"/>
                        <a:ext cx="3282950" cy="22637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69" name="Text Box 9"/>
          <p:cNvSpPr txBox="1">
            <a:spLocks noChangeArrowheads="1"/>
          </p:cNvSpPr>
          <p:nvPr/>
        </p:nvSpPr>
        <p:spPr bwMode="auto">
          <a:xfrm>
            <a:off x="7825310" y="1328736"/>
            <a:ext cx="936104" cy="3693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b="1" dirty="0">
                <a:solidFill>
                  <a:srgbClr val="9900CC"/>
                </a:solidFill>
              </a:rPr>
              <a:t>Δ</a:t>
            </a:r>
            <a:r>
              <a:rPr lang="en-US" b="1" dirty="0">
                <a:solidFill>
                  <a:srgbClr val="9900CC"/>
                </a:solidFill>
              </a:rPr>
              <a:t>P = RV</a:t>
            </a:r>
            <a:endParaRPr lang="en-US" b="1" dirty="0">
              <a:solidFill>
                <a:srgbClr val="6600FF"/>
              </a:solidFill>
            </a:endParaRPr>
          </a:p>
        </p:txBody>
      </p:sp>
      <p:sp>
        <p:nvSpPr>
          <p:cNvPr id="399370" name="Text Box 10"/>
          <p:cNvSpPr txBox="1">
            <a:spLocks noChangeArrowheads="1"/>
          </p:cNvSpPr>
          <p:nvPr/>
        </p:nvSpPr>
        <p:spPr bwMode="auto">
          <a:xfrm>
            <a:off x="6934201" y="5350383"/>
            <a:ext cx="3048000" cy="3693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b="1">
                <a:solidFill>
                  <a:srgbClr val="9900CC"/>
                </a:solidFill>
              </a:rPr>
              <a:t>Δ</a:t>
            </a:r>
            <a:r>
              <a:rPr lang="en-US" b="1">
                <a:solidFill>
                  <a:srgbClr val="9900CC"/>
                </a:solidFill>
              </a:rPr>
              <a:t>P = </a:t>
            </a:r>
            <a:r>
              <a:rPr lang="el-GR" b="1">
                <a:solidFill>
                  <a:srgbClr val="9900CC"/>
                </a:solidFill>
              </a:rPr>
              <a:t>1/</a:t>
            </a:r>
            <a:r>
              <a:rPr lang="en-US" b="1">
                <a:solidFill>
                  <a:srgbClr val="9900CC"/>
                </a:solidFill>
              </a:rPr>
              <a:t>C </a:t>
            </a:r>
            <a:r>
              <a:rPr lang="en-US" b="1">
                <a:solidFill>
                  <a:srgbClr val="F81EF3"/>
                </a:solidFill>
              </a:rPr>
              <a:t>X </a:t>
            </a:r>
            <a:r>
              <a:rPr lang="el-GR" b="1">
                <a:solidFill>
                  <a:srgbClr val="9900CC"/>
                </a:solidFill>
              </a:rPr>
              <a:t>Δ</a:t>
            </a:r>
            <a:r>
              <a:rPr lang="en-US" b="1">
                <a:solidFill>
                  <a:srgbClr val="9900CC"/>
                </a:solidFill>
              </a:rPr>
              <a:t>V</a:t>
            </a:r>
            <a:endParaRPr lang="en-US" b="1">
              <a:solidFill>
                <a:srgbClr val="9900CC"/>
              </a:solidFill>
              <a:latin typeface="Times New Roman" pitchFamily="18" charset="0"/>
            </a:endParaRPr>
          </a:p>
        </p:txBody>
      </p:sp>
      <p:pic>
        <p:nvPicPr>
          <p:cNvPr id="399381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1"/>
            <a:ext cx="2033588" cy="1609725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82" name="Rectangle 22"/>
          <p:cNvSpPr>
            <a:spLocks noChangeArrowheads="1"/>
          </p:cNvSpPr>
          <p:nvPr/>
        </p:nvSpPr>
        <p:spPr bwMode="auto">
          <a:xfrm>
            <a:off x="8458201" y="1219200"/>
            <a:ext cx="3032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b="1">
                <a:solidFill>
                  <a:srgbClr val="6600FF"/>
                </a:solidFill>
              </a:rPr>
              <a:t>·</a:t>
            </a:r>
            <a:endParaRPr lang="en-US" b="1">
              <a:solidFill>
                <a:srgbClr val="66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800">
                <a:solidFill>
                  <a:srgbClr val="F81EF3"/>
                </a:solidFill>
                <a:latin typeface="Arial" charset="0"/>
              </a:rPr>
              <a:t>Εισπνοή:</a:t>
            </a:r>
            <a:r>
              <a:rPr lang="el-GR" sz="2800">
                <a:solidFill>
                  <a:srgbClr val="9900CC"/>
                </a:solidFill>
                <a:latin typeface="Arial" charset="0"/>
              </a:rPr>
              <a:t> Η Θωρακική «Αναρροφητική» Αντλία</a:t>
            </a:r>
            <a:endParaRPr lang="en-US" sz="2800">
              <a:solidFill>
                <a:srgbClr val="9900CC"/>
              </a:solidFill>
              <a:latin typeface="Arial" charset="0"/>
            </a:endParaRPr>
          </a:p>
        </p:txBody>
      </p:sp>
      <p:graphicFrame>
        <p:nvGraphicFramePr>
          <p:cNvPr id="396295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2971800" y="1219200"/>
          <a:ext cx="6218238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Bitmap Image" r:id="rId3" imgW="4172532" imgH="2980952" progId="Paint.Picture">
                  <p:embed/>
                </p:oleObj>
              </mc:Choice>
              <mc:Fallback>
                <p:oleObj name="Bitmap Image" r:id="rId3" imgW="4172532" imgH="2980952" progId="Paint.Picture">
                  <p:embed/>
                  <p:pic>
                    <p:nvPicPr>
                      <p:cNvPr id="3962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219200"/>
                        <a:ext cx="6218238" cy="44450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6298" name="Text Box 10"/>
          <p:cNvSpPr txBox="1">
            <a:spLocks noChangeArrowheads="1"/>
          </p:cNvSpPr>
          <p:nvPr/>
        </p:nvSpPr>
        <p:spPr bwMode="auto">
          <a:xfrm>
            <a:off x="3505200" y="2362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rgbClr val="FF6600"/>
                </a:solidFill>
              </a:rPr>
              <a:t>0</a:t>
            </a:r>
            <a:endParaRPr lang="en-US" sz="2400">
              <a:solidFill>
                <a:srgbClr val="FF6600"/>
              </a:solidFill>
            </a:endParaRPr>
          </a:p>
        </p:txBody>
      </p:sp>
      <p:sp>
        <p:nvSpPr>
          <p:cNvPr id="396299" name="Text Box 11"/>
          <p:cNvSpPr txBox="1">
            <a:spLocks noChangeArrowheads="1"/>
          </p:cNvSpPr>
          <p:nvPr/>
        </p:nvSpPr>
        <p:spPr bwMode="auto">
          <a:xfrm>
            <a:off x="5879976" y="120904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solidFill>
                  <a:srgbClr val="3333FF"/>
                </a:solidFill>
              </a:rPr>
              <a:t>-</a:t>
            </a:r>
            <a:r>
              <a:rPr lang="en-US" sz="2400" dirty="0">
                <a:solidFill>
                  <a:srgbClr val="3333FF"/>
                </a:solidFill>
              </a:rPr>
              <a:t>5</a:t>
            </a:r>
          </a:p>
        </p:txBody>
      </p:sp>
      <p:sp>
        <p:nvSpPr>
          <p:cNvPr id="396300" name="Line 12"/>
          <p:cNvSpPr>
            <a:spLocks noChangeShapeType="1"/>
          </p:cNvSpPr>
          <p:nvPr/>
        </p:nvSpPr>
        <p:spPr bwMode="auto">
          <a:xfrm flipH="1">
            <a:off x="5410200" y="1600200"/>
            <a:ext cx="609600" cy="990600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96301" name="Text Box 13"/>
          <p:cNvSpPr txBox="1">
            <a:spLocks noChangeArrowheads="1"/>
          </p:cNvSpPr>
          <p:nvPr/>
        </p:nvSpPr>
        <p:spPr bwMode="auto">
          <a:xfrm>
            <a:off x="7239000" y="2362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rgbClr val="FF6600"/>
                </a:solidFill>
              </a:rPr>
              <a:t>-</a:t>
            </a:r>
            <a:r>
              <a:rPr lang="en-US" sz="2400">
                <a:solidFill>
                  <a:srgbClr val="FF6600"/>
                </a:solidFill>
              </a:rPr>
              <a:t>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800">
                <a:solidFill>
                  <a:srgbClr val="9900CC"/>
                </a:solidFill>
                <a:latin typeface="Arial" charset="0"/>
              </a:rPr>
              <a:t>Διάφραγμα</a:t>
            </a:r>
            <a:r>
              <a:rPr lang="el-GR" sz="2800">
                <a:latin typeface="Arial" charset="0"/>
              </a:rPr>
              <a:t> </a:t>
            </a:r>
            <a:br>
              <a:rPr lang="el-GR" sz="2800">
                <a:latin typeface="Arial" charset="0"/>
              </a:rPr>
            </a:br>
            <a:r>
              <a:rPr lang="el-GR" sz="2800">
                <a:latin typeface="Arial" charset="0"/>
              </a:rPr>
              <a:t>1η Κινητήριος Δύναμη της Θωρακικής Αντλίας</a:t>
            </a:r>
            <a:endParaRPr lang="en-US" sz="2800">
              <a:latin typeface="Arial" charset="0"/>
            </a:endParaRPr>
          </a:p>
        </p:txBody>
      </p:sp>
      <p:pic>
        <p:nvPicPr>
          <p:cNvPr id="355331" name="Picture 3" descr="~AUT0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52601"/>
            <a:ext cx="5391150" cy="3903663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800">
                <a:solidFill>
                  <a:srgbClr val="9900CC"/>
                </a:solidFill>
                <a:latin typeface="Arial" charset="0"/>
              </a:rPr>
              <a:t>Έξω Μεσοπλεύριοι Μύες</a:t>
            </a:r>
            <a:r>
              <a:rPr lang="el-GR" sz="2800">
                <a:latin typeface="Arial" charset="0"/>
              </a:rPr>
              <a:t> </a:t>
            </a:r>
            <a:br>
              <a:rPr lang="el-GR" sz="2800">
                <a:latin typeface="Arial" charset="0"/>
              </a:rPr>
            </a:br>
            <a:r>
              <a:rPr lang="el-GR" sz="2800">
                <a:latin typeface="Arial" charset="0"/>
              </a:rPr>
              <a:t>2η Κινητήριος Δύναμη της Θωρακικής Αντλίας</a:t>
            </a:r>
            <a:endParaRPr lang="en-US" sz="2800">
              <a:latin typeface="Arial" charset="0"/>
            </a:endParaRPr>
          </a:p>
        </p:txBody>
      </p:sp>
      <p:pic>
        <p:nvPicPr>
          <p:cNvPr id="357380" name="Picture 4" descr="~AUT0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1828800"/>
            <a:ext cx="4303713" cy="3881438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4" name="Picture 4" descr="~AUT0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124201"/>
            <a:ext cx="4672013" cy="281781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63529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6172200" y="609601"/>
          <a:ext cx="2757488" cy="227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Bitmap Image" r:id="rId4" imgW="2029108" imgH="1676634" progId="Paint.Picture">
                  <p:embed/>
                </p:oleObj>
              </mc:Choice>
              <mc:Fallback>
                <p:oleObj name="Bitmap Image" r:id="rId4" imgW="2029108" imgH="1676634" progId="Paint.Picture">
                  <p:embed/>
                  <p:pic>
                    <p:nvPicPr>
                      <p:cNvPr id="363529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609601"/>
                        <a:ext cx="2757488" cy="2278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530" name="Text Box 10"/>
          <p:cNvSpPr txBox="1">
            <a:spLocks noChangeArrowheads="1"/>
          </p:cNvSpPr>
          <p:nvPr/>
        </p:nvSpPr>
        <p:spPr bwMode="auto">
          <a:xfrm>
            <a:off x="767408" y="533401"/>
            <a:ext cx="3804592" cy="1200329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solidFill>
                  <a:srgbClr val="0000FF"/>
                </a:solidFill>
              </a:rPr>
              <a:t>Επιδράσεις της Θωρακικής Αντλίας στο σχήμα του Θώρακα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CA683AB-1A00-475C-A816-13E3291F3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Αποφρακτική έναντι </a:t>
            </a:r>
            <a:r>
              <a:rPr lang="el-GR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Παριοριστικής</a:t>
            </a:r>
            <a:r>
              <a:rPr lang="el-GR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Πνευμονοπάθειας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Εικόνα 4" descr="Εικόνα που περιέχει στιγμιότυπο οθόνης&#10;&#10;Η περιγραφή δημιουργήθηκε αυτόματα">
            <a:extLst>
              <a:ext uri="{FF2B5EF4-FFF2-40B4-BE49-F238E27FC236}">
                <a16:creationId xmlns:a16="http://schemas.microsoft.com/office/drawing/2014/main" id="{F8F922D4-E25D-400A-B190-4B92E3A4B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02" y="1556792"/>
            <a:ext cx="6806184" cy="510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1452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267</Words>
  <Application>Microsoft Office PowerPoint</Application>
  <PresentationFormat>Ευρεία οθόνη</PresentationFormat>
  <Paragraphs>47</Paragraphs>
  <Slides>29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Θέμα του Office</vt:lpstr>
      <vt:lpstr>Bitmap Image</vt:lpstr>
      <vt:lpstr>Λειτουργικές Δοκιμασίες Πνευμόνων</vt:lpstr>
      <vt:lpstr>Θώρακας + Πνεύμονες στο τέλος της Ήρεμης Εκπνοής</vt:lpstr>
      <vt:lpstr>Καμπύλες Πιέσεων-Όγκων</vt:lpstr>
      <vt:lpstr>Aντίσταση Αεραγωγών και  Ελαστική Δύναμη Επαναφοράς Πνευμόνων</vt:lpstr>
      <vt:lpstr>Εισπνοή: Η Θωρακική «Αναρροφητική» Αντλία</vt:lpstr>
      <vt:lpstr>Διάφραγμα  1η Κινητήριος Δύναμη της Θωρακικής Αντλίας</vt:lpstr>
      <vt:lpstr>Έξω Μεσοπλεύριοι Μύες  2η Κινητήριος Δύναμη της Θωρακικής Αντλίας</vt:lpstr>
      <vt:lpstr>Παρουσίαση του PowerPoint</vt:lpstr>
      <vt:lpstr>Αποφρακτική έναντι Παριοριστικής Πνευμονοπάθειας</vt:lpstr>
      <vt:lpstr>Στατικοί Όγκοι και Χωρητικότητες του Αναπνευστικού Συστήματος</vt:lpstr>
      <vt:lpstr>Σπιρομέτρηση</vt:lpstr>
      <vt:lpstr>Αρχή Λειτουργίας Πνευμοταχογράφου</vt:lpstr>
      <vt:lpstr>Σπιρομέτρηση</vt:lpstr>
      <vt:lpstr>Καμπύλες ροής-όγκου</vt:lpstr>
      <vt:lpstr>Equal Pressure Point</vt:lpstr>
      <vt:lpstr>Παρουσίαση του PowerPoint</vt:lpstr>
      <vt:lpstr>Παράγοντες που επηρεάζουν τους σπιρομετρικούς δείκτες</vt:lpstr>
      <vt:lpstr>Τεχνική</vt:lpstr>
      <vt:lpstr>Aναπαραγωγιμότητα καμπυλών ροής-όγκου</vt:lpstr>
      <vt:lpstr>Αλγόριθμος για την ερμηνεία σπιρομέτρησης και μέτρησης πνευμονικών όγκων </vt:lpstr>
      <vt:lpstr>Παρουσίαση του PowerPoint</vt:lpstr>
      <vt:lpstr>Παρουσίαση του PowerPoint</vt:lpstr>
      <vt:lpstr>Παράδειγμα</vt:lpstr>
      <vt:lpstr>Παράδειγμα</vt:lpstr>
      <vt:lpstr>Παράδειγμα</vt:lpstr>
      <vt:lpstr>Z-Score (Global Lung Initiative Equations)</vt:lpstr>
      <vt:lpstr>Τι σχέση έχει η 5η Εκατοστιαία Θέση των Σπιρομετρικών Δεικτών με το % της Προβλεπόμενης (Μέσης) Τιμής;</vt:lpstr>
      <vt:lpstr>2. Έλεγχος των δεικτών της καμπύλης</vt:lpstr>
      <vt:lpstr>3. Έλεγχος πνευμονικών όγκων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Παθοφυσιολογία Νοσημάτων Αναπνευστικού-Λειτουργικές Δοκιμασίες Πνευμόνων</dc:title>
  <dc:creator>ATHANASIOS KADITIS</dc:creator>
  <cp:lastModifiedBy>ATHANASIOS KADITIS</cp:lastModifiedBy>
  <cp:revision>7</cp:revision>
  <dcterms:created xsi:type="dcterms:W3CDTF">2018-12-03T22:42:25Z</dcterms:created>
  <dcterms:modified xsi:type="dcterms:W3CDTF">2019-11-20T14:16:37Z</dcterms:modified>
</cp:coreProperties>
</file>