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0" r:id="rId2"/>
    <p:sldId id="362" r:id="rId3"/>
    <p:sldId id="353" r:id="rId4"/>
    <p:sldId id="302" r:id="rId5"/>
    <p:sldId id="303" r:id="rId6"/>
    <p:sldId id="304" r:id="rId7"/>
    <p:sldId id="305" r:id="rId8"/>
    <p:sldId id="363" r:id="rId9"/>
    <p:sldId id="279" r:id="rId10"/>
    <p:sldId id="278" r:id="rId11"/>
    <p:sldId id="312" r:id="rId12"/>
    <p:sldId id="280" r:id="rId13"/>
    <p:sldId id="276" r:id="rId14"/>
    <p:sldId id="257" r:id="rId15"/>
    <p:sldId id="281" r:id="rId16"/>
    <p:sldId id="282" r:id="rId17"/>
    <p:sldId id="283" r:id="rId18"/>
    <p:sldId id="258" r:id="rId19"/>
    <p:sldId id="284" r:id="rId20"/>
    <p:sldId id="259" r:id="rId21"/>
    <p:sldId id="296" r:id="rId22"/>
    <p:sldId id="300" r:id="rId23"/>
    <p:sldId id="364" r:id="rId24"/>
    <p:sldId id="285" r:id="rId25"/>
    <p:sldId id="350" r:id="rId26"/>
    <p:sldId id="352" r:id="rId27"/>
    <p:sldId id="311" r:id="rId28"/>
    <p:sldId id="286" r:id="rId29"/>
    <p:sldId id="287" r:id="rId30"/>
    <p:sldId id="313" r:id="rId31"/>
    <p:sldId id="288" r:id="rId32"/>
    <p:sldId id="314" r:id="rId33"/>
    <p:sldId id="289" r:id="rId34"/>
    <p:sldId id="308" r:id="rId35"/>
    <p:sldId id="315" r:id="rId36"/>
    <p:sldId id="290" r:id="rId37"/>
    <p:sldId id="316" r:id="rId38"/>
    <p:sldId id="349" r:id="rId39"/>
    <p:sldId id="291" r:id="rId40"/>
    <p:sldId id="292" r:id="rId41"/>
    <p:sldId id="317" r:id="rId42"/>
    <p:sldId id="309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65" r:id="rId62"/>
    <p:sldId id="293" r:id="rId63"/>
    <p:sldId id="310" r:id="rId64"/>
    <p:sldId id="298" r:id="rId65"/>
    <p:sldId id="318" r:id="rId66"/>
    <p:sldId id="306" r:id="rId67"/>
    <p:sldId id="307" r:id="rId68"/>
    <p:sldId id="301" r:id="rId69"/>
    <p:sldId id="297" r:id="rId70"/>
    <p:sldId id="294" r:id="rId71"/>
    <p:sldId id="295" r:id="rId72"/>
    <p:sldId id="299" r:id="rId73"/>
    <p:sldId id="366" r:id="rId74"/>
    <p:sldId id="260" r:id="rId75"/>
    <p:sldId id="261" r:id="rId76"/>
    <p:sldId id="262" r:id="rId77"/>
    <p:sldId id="263" r:id="rId78"/>
    <p:sldId id="264" r:id="rId79"/>
    <p:sldId id="265" r:id="rId80"/>
    <p:sldId id="266" r:id="rId81"/>
    <p:sldId id="267" r:id="rId82"/>
    <p:sldId id="268" r:id="rId83"/>
    <p:sldId id="269" r:id="rId84"/>
    <p:sldId id="270" r:id="rId85"/>
    <p:sldId id="271" r:id="rId86"/>
    <p:sldId id="273" r:id="rId8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89342" autoAdjust="0"/>
  </p:normalViewPr>
  <p:slideViewPr>
    <p:cSldViewPr>
      <p:cViewPr varScale="1">
        <p:scale>
          <a:sx n="79" d="100"/>
          <a:sy n="79" d="100"/>
        </p:scale>
        <p:origin x="-121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ECF6B-4624-45C9-B6E5-05AA178AFBE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8DAEA-8AC6-4658-8591-94A32080E57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28B3A-1218-47F7-AD45-2623D5189A1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0649C-18B0-4193-9898-B8F1302DDF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3F015-A1F4-4680-AC73-09AC246D66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6627D-425C-43E8-953A-F8FB4F9CC53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5A2D3-6B7B-44F0-A461-C896C18A82A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087BB-A50A-4805-B1F3-5E7E2E97E6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9A7FB-AF7A-4DA3-B6BC-89210398720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140BB-FF07-45E3-BC15-95E4A2D4CA7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9DE8E-A4B3-43B1-97A1-F4223A89799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E3E80-9836-4A29-9A2D-E26953ED094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D1A4065-18D0-48E1-93D0-EBA36657980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ΤΡΑΧΗΛΟΣ</a:t>
            </a:r>
            <a:r>
              <a:rPr lang="en-US" smtClean="0"/>
              <a:t>  </a:t>
            </a:r>
            <a:br>
              <a:rPr lang="en-US" smtClean="0"/>
            </a:br>
            <a:r>
              <a:rPr lang="el-GR" sz="2400" smtClean="0">
                <a:solidFill>
                  <a:srgbClr val="FF0000"/>
                </a:solidFill>
              </a:rPr>
              <a:t>Συνδέει τον κορμό με την κεφαλή με ό,τι αυτό συνεπάγεται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r>
              <a:rPr lang="el-GR" smtClean="0"/>
              <a:t>Τράχηλος (</a:t>
            </a:r>
            <a:r>
              <a:rPr lang="en-US" u="sng" smtClean="0"/>
              <a:t>Neck</a:t>
            </a:r>
            <a:r>
              <a:rPr lang="en-US" smtClean="0"/>
              <a:t>, Cervix) = </a:t>
            </a:r>
            <a:r>
              <a:rPr lang="el-GR" smtClean="0"/>
              <a:t>Λαιμός</a:t>
            </a:r>
          </a:p>
          <a:p>
            <a:pPr eaLnBrk="1" hangingPunct="1"/>
            <a:endParaRPr lang="el-GR" smtClean="0"/>
          </a:p>
          <a:p>
            <a:pPr eaLnBrk="1" hangingPunct="1"/>
            <a:r>
              <a:rPr lang="el-GR" smtClean="0"/>
              <a:t>Αυχένας = Σβέρκος</a:t>
            </a:r>
          </a:p>
          <a:p>
            <a:pPr eaLnBrk="1" hangingPunct="1">
              <a:buFontTx/>
              <a:buNone/>
            </a:pPr>
            <a:r>
              <a:rPr lang="el-GR" smtClean="0"/>
              <a:t>   (το τμήμα του τραχήλου πίσω από τις εγκάρσιες αποφύσεις των αυχενικών σπονδύλων, ή η ίδια η αυχενική μοίρα της Σπονδυλικής Στήλης)</a:t>
            </a:r>
          </a:p>
          <a:p>
            <a:pPr eaLnBrk="1" hangingPunct="1">
              <a:buFontTx/>
              <a:buNone/>
            </a:pPr>
            <a:endParaRPr lang="el-GR" smtClean="0"/>
          </a:p>
          <a:p>
            <a:pPr eaLnBrk="1" hangingPunct="1">
              <a:buFontTx/>
              <a:buNone/>
            </a:pPr>
            <a:r>
              <a:rPr lang="el-GR" smtClean="0"/>
              <a:t>Τραχηλικός = </a:t>
            </a:r>
            <a:r>
              <a:rPr lang="en-US" smtClean="0"/>
              <a:t>Cervical (</a:t>
            </a:r>
            <a:r>
              <a:rPr lang="el-GR" smtClean="0"/>
              <a:t>= αυχενικός</a:t>
            </a:r>
            <a:r>
              <a:rPr lang="en-US" smtClean="0"/>
              <a:t>;;)</a:t>
            </a:r>
            <a:endParaRPr lang="el-GR" smtClean="0"/>
          </a:p>
          <a:p>
            <a:pPr eaLnBrk="1" hangingPunct="1"/>
            <a:endParaRPr 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00450" cy="504825"/>
          </a:xfrm>
        </p:spPr>
        <p:txBody>
          <a:bodyPr/>
          <a:lstStyle/>
          <a:p>
            <a:pPr eaLnBrk="1" hangingPunct="1"/>
            <a:r>
              <a:rPr lang="el-GR" sz="2400" smtClean="0"/>
              <a:t>Στερνοκλειδομαστοειδής</a:t>
            </a:r>
          </a:p>
        </p:txBody>
      </p:sp>
      <p:pic>
        <p:nvPicPr>
          <p:cNvPr id="17411" name="Picture 4" descr="Muscles - latera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2125" y="765175"/>
            <a:ext cx="7381875" cy="63833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79838" cy="476250"/>
          </a:xfrm>
        </p:spPr>
        <p:txBody>
          <a:bodyPr/>
          <a:lstStyle/>
          <a:p>
            <a:pPr eaLnBrk="1" hangingPunct="1"/>
            <a:r>
              <a:rPr lang="el-GR" sz="2400" smtClean="0"/>
              <a:t>Στερνοκλειδομαστοειδής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92150"/>
            <a:ext cx="2339975" cy="6165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i="1" u="sng" smtClean="0"/>
              <a:t>Άνωθεν υοειδούς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Διγάστωρ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κ. γνάθου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Βελονοϋοειδής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Γναθοϋοειδής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Γενειοϋοειδής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i="1" u="sng" smtClean="0"/>
              <a:t>Κάτωθεν υοειδούς</a:t>
            </a:r>
            <a:endParaRPr lang="el-GR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Στερνοϋοειδής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Στερνοθυρεοειδής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Θυρεοϋοειδής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Ωμοϋοειδής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i="1" u="sng" smtClean="0"/>
              <a:t>Σκαληνοί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Πρόσθιος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Μέσος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000" smtClean="0"/>
              <a:t>Οπίσθιος</a:t>
            </a:r>
          </a:p>
        </p:txBody>
      </p:sp>
      <p:pic>
        <p:nvPicPr>
          <p:cNvPr id="18436" name="Picture 4" descr="Muscles - later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549275"/>
            <a:ext cx="7561263" cy="6538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647700"/>
          </a:xfrm>
        </p:spPr>
        <p:txBody>
          <a:bodyPr/>
          <a:lstStyle/>
          <a:p>
            <a:pPr eaLnBrk="1" hangingPunct="1"/>
            <a:r>
              <a:rPr lang="el-GR" sz="2400" smtClean="0"/>
              <a:t/>
            </a:r>
            <a:br>
              <a:rPr lang="el-GR" sz="2400" smtClean="0"/>
            </a:br>
            <a:r>
              <a:rPr lang="el-GR" sz="2400" smtClean="0"/>
              <a:t/>
            </a:r>
            <a:br>
              <a:rPr lang="el-GR" sz="2400" smtClean="0"/>
            </a:br>
            <a:r>
              <a:rPr lang="el-GR" sz="2400" smtClean="0"/>
              <a:t> </a:t>
            </a:r>
            <a:br>
              <a:rPr lang="el-GR" sz="2400" smtClean="0"/>
            </a:br>
            <a:endParaRPr lang="el-GR" sz="2400" smtClean="0"/>
          </a:p>
        </p:txBody>
      </p:sp>
      <p:pic>
        <p:nvPicPr>
          <p:cNvPr id="19459" name="Picture 4" descr="Muscles under hyoi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6613"/>
            <a:ext cx="9936163" cy="6996112"/>
          </a:xfrm>
          <a:noFill/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>
                <a:solidFill>
                  <a:schemeClr val="tx2"/>
                </a:solidFill>
              </a:rPr>
              <a:t>Διγάστωρ, Βελονοϋοειδής, Γναθοϋοειδής, Γενειοϋοειδής </a:t>
            </a:r>
            <a:br>
              <a:rPr lang="el-GR" sz="2400">
                <a:solidFill>
                  <a:schemeClr val="tx2"/>
                </a:solidFill>
              </a:rPr>
            </a:br>
            <a:r>
              <a:rPr lang="el-GR" sz="2400">
                <a:solidFill>
                  <a:schemeClr val="tx2"/>
                </a:solidFill>
              </a:rPr>
              <a:t> Στερνοϋοειδής, Στερνοθυρεοειδής, Θυρεοϋοειδής, Ωμοϋοειδής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Μύες από εμπρό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-322263"/>
            <a:ext cx="8064500" cy="792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Μύες από πλάγι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-538163"/>
            <a:ext cx="7777163" cy="738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908175" cy="5661025"/>
          </a:xfrm>
        </p:spPr>
        <p:txBody>
          <a:bodyPr/>
          <a:lstStyle/>
          <a:p>
            <a:pPr algn="l" eaLnBrk="1" hangingPunct="1"/>
            <a:r>
              <a:rPr lang="el-GR" sz="1800" smtClean="0"/>
              <a:t>Διγάστωρ</a:t>
            </a:r>
            <a:br>
              <a:rPr lang="el-GR" sz="1800" smtClean="0"/>
            </a:br>
            <a:r>
              <a:rPr lang="el-GR" sz="1800" smtClean="0"/>
              <a:t>Βελονοϋοειδής </a:t>
            </a:r>
            <a:br>
              <a:rPr lang="el-GR" sz="1800" smtClean="0"/>
            </a:br>
            <a:r>
              <a:rPr lang="el-GR" sz="1800" smtClean="0"/>
              <a:t>Γναθοϋοειδής </a:t>
            </a:r>
            <a:br>
              <a:rPr lang="el-GR" sz="1800" smtClean="0"/>
            </a:br>
            <a:r>
              <a:rPr lang="el-GR" sz="1800" smtClean="0"/>
              <a:t>Γενειοϋοειδής </a:t>
            </a:r>
            <a:br>
              <a:rPr lang="el-GR" sz="1800" smtClean="0"/>
            </a:br>
            <a:r>
              <a:rPr lang="el-GR" sz="1800" smtClean="0"/>
              <a:t/>
            </a:r>
            <a:br>
              <a:rPr lang="el-GR" sz="1800" smtClean="0"/>
            </a:br>
            <a:r>
              <a:rPr lang="el-GR" sz="1800" smtClean="0"/>
              <a:t>Στερνοϋοειδής</a:t>
            </a:r>
            <a:br>
              <a:rPr lang="el-GR" sz="1800" smtClean="0"/>
            </a:br>
            <a:r>
              <a:rPr lang="el-GR" sz="1600" smtClean="0"/>
              <a:t>Στερνοθυρεοειδής</a:t>
            </a:r>
            <a:br>
              <a:rPr lang="el-GR" sz="1600" smtClean="0"/>
            </a:br>
            <a:r>
              <a:rPr lang="el-GR" sz="1600" smtClean="0"/>
              <a:t>Θ</a:t>
            </a:r>
            <a:r>
              <a:rPr lang="el-GR" sz="1800" smtClean="0"/>
              <a:t>υρεοϋοειδής</a:t>
            </a:r>
            <a:br>
              <a:rPr lang="el-GR" sz="1800" smtClean="0"/>
            </a:br>
            <a:r>
              <a:rPr lang="el-GR" sz="1800" smtClean="0"/>
              <a:t>Ωμοϋοειδής</a:t>
            </a:r>
          </a:p>
        </p:txBody>
      </p:sp>
      <p:pic>
        <p:nvPicPr>
          <p:cNvPr id="22531" name="Picture 4" descr="Myscles above hyoid -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-49213"/>
            <a:ext cx="8101012" cy="6215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44000" cy="792163"/>
          </a:xfrm>
        </p:spPr>
        <p:txBody>
          <a:bodyPr/>
          <a:lstStyle/>
          <a:p>
            <a:pPr eaLnBrk="1" hangingPunct="1"/>
            <a:r>
              <a:rPr lang="el-GR" sz="2000" smtClean="0"/>
              <a:t>Διγάστωρ, Βελονοϋοειδής, Γναθοϋοειδής</a:t>
            </a:r>
          </a:p>
        </p:txBody>
      </p:sp>
      <p:pic>
        <p:nvPicPr>
          <p:cNvPr id="23555" name="Picture 4" descr="Muscles above hyoid -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423863"/>
            <a:ext cx="7993062" cy="68691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>
          <a:xfrm>
            <a:off x="-323850" y="0"/>
            <a:ext cx="9467850" cy="765175"/>
          </a:xfrm>
        </p:spPr>
        <p:txBody>
          <a:bodyPr/>
          <a:lstStyle/>
          <a:p>
            <a:pPr eaLnBrk="1" hangingPunct="1"/>
            <a:r>
              <a:rPr lang="el-GR" sz="2400" smtClean="0"/>
              <a:t> Γναθοϋοειδής, Γενειοϋοειδής, Υπογνάθιος &amp;Υπογλώσσιος σιελ.αδ.</a:t>
            </a:r>
          </a:p>
        </p:txBody>
      </p:sp>
      <p:pic>
        <p:nvPicPr>
          <p:cNvPr id="24579" name="Picture 4" descr="Muscles above hyoid -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92150"/>
            <a:ext cx="9144000" cy="67738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Ανωθεν του υοειδού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-90488"/>
            <a:ext cx="6624637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214563" cy="6858000"/>
          </a:xfrm>
        </p:spPr>
        <p:txBody>
          <a:bodyPr/>
          <a:lstStyle/>
          <a:p>
            <a:pPr eaLnBrk="1" hangingPunct="1"/>
            <a:r>
              <a:rPr lang="el-GR" sz="1900" b="1" smtClean="0"/>
              <a:t>Προσπονδυλικοί μύες</a:t>
            </a:r>
            <a:r>
              <a:rPr lang="el-GR" sz="2000" b="1" smtClean="0"/>
              <a:t/>
            </a:r>
            <a:br>
              <a:rPr lang="el-GR" sz="2000" b="1" smtClean="0"/>
            </a:br>
            <a:r>
              <a:rPr lang="el-GR" sz="2000" b="1" smtClean="0"/>
              <a:t/>
            </a:r>
            <a:br>
              <a:rPr lang="el-GR" sz="2000" b="1" smtClean="0"/>
            </a:br>
            <a:r>
              <a:rPr lang="el-GR" sz="2000" smtClean="0"/>
              <a:t>Επιμήκης τραχηλικός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Επιμήκης κεφαλικός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Πρόσθιος ορθός κεφαλικός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l-GR" sz="2000" b="1" smtClean="0"/>
              <a:t>Σκαληνοί μύες</a:t>
            </a:r>
            <a:br>
              <a:rPr lang="el-GR" sz="2000" b="1" smtClean="0"/>
            </a:br>
            <a:r>
              <a:rPr lang="el-GR" sz="2000" smtClean="0"/>
              <a:t>Πρόσθιος</a:t>
            </a:r>
            <a:br>
              <a:rPr lang="el-GR" sz="2000" smtClean="0"/>
            </a:br>
            <a:r>
              <a:rPr lang="el-GR" sz="2000" smtClean="0"/>
              <a:t>Μέσος</a:t>
            </a:r>
            <a:br>
              <a:rPr lang="el-GR" sz="2000" smtClean="0"/>
            </a:br>
            <a:r>
              <a:rPr lang="el-GR" sz="2000" smtClean="0"/>
              <a:t>Οπίσθιος</a:t>
            </a:r>
            <a:endParaRPr lang="el-GR" sz="2000" b="1" smtClean="0"/>
          </a:p>
        </p:txBody>
      </p:sp>
      <p:pic>
        <p:nvPicPr>
          <p:cNvPr id="26627" name="Picture 4" descr="Scalene - Προσπονδυλικοί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188913"/>
            <a:ext cx="7200900" cy="6626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Μέρος Α</a:t>
            </a:r>
          </a:p>
        </p:txBody>
      </p:sp>
      <p:sp>
        <p:nvSpPr>
          <p:cNvPr id="9219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i="1" smtClean="0"/>
              <a:t>Κεφάλαιο 1</a:t>
            </a:r>
            <a:r>
              <a:rPr lang="en-US" i="1" smtClean="0"/>
              <a:t>:</a:t>
            </a:r>
            <a:r>
              <a:rPr lang="el-GR" i="1" smtClean="0"/>
              <a:t> </a:t>
            </a:r>
            <a:r>
              <a:rPr lang="el-GR" smtClean="0"/>
              <a:t>Οστά – Αρθρώσεις</a:t>
            </a:r>
          </a:p>
          <a:p>
            <a:pPr eaLnBrk="1" hangingPunct="1"/>
            <a:endParaRPr lang="el-GR" i="1" smtClean="0"/>
          </a:p>
          <a:p>
            <a:pPr eaLnBrk="1" hangingPunct="1">
              <a:buFontTx/>
              <a:buNone/>
            </a:pPr>
            <a:r>
              <a:rPr lang="el-GR" i="1" smtClean="0"/>
              <a:t> </a:t>
            </a:r>
            <a:r>
              <a:rPr lang="el-GR" smtClean="0"/>
              <a:t>Κάτω μέρος του κρανίου – </a:t>
            </a:r>
          </a:p>
          <a:p>
            <a:pPr eaLnBrk="1" hangingPunct="1">
              <a:buFontTx/>
              <a:buNone/>
            </a:pPr>
            <a:r>
              <a:rPr lang="el-GR" smtClean="0"/>
              <a:t>                                Αυχενικοί σπόνδυλοι</a:t>
            </a:r>
            <a:endParaRPr lang="el-GR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Σκαληνοί και εν τω βάθει μύε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4150" y="449263"/>
            <a:ext cx="6235700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0963" name="Picture 4" descr="Πρόσθιο-οπίσθιο τραχηλ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98650" y="0"/>
            <a:ext cx="61214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Τρίγωνα τραχήλου - Πρόσθι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57313"/>
          </a:xfrm>
        </p:spPr>
        <p:txBody>
          <a:bodyPr/>
          <a:lstStyle/>
          <a:p>
            <a:pPr eaLnBrk="1" hangingPunct="1"/>
            <a:r>
              <a:rPr lang="el-GR" sz="3600" i="1" smtClean="0"/>
              <a:t>Κεφάλαιο 3</a:t>
            </a:r>
            <a:r>
              <a:rPr lang="en-US" sz="3600" i="1" smtClean="0"/>
              <a:t>: </a:t>
            </a:r>
            <a:r>
              <a:rPr lang="el-GR" sz="3600" smtClean="0"/>
              <a:t>Νεύρα (του τραχήλου)</a:t>
            </a:r>
            <a:endParaRPr lang="el-GR" sz="3600" i="1" smtClean="0"/>
          </a:p>
        </p:txBody>
      </p:sp>
      <p:sp>
        <p:nvSpPr>
          <p:cNvPr id="43011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1500188"/>
            <a:ext cx="9144000" cy="5214937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endParaRPr lang="el-GR" smtClean="0"/>
          </a:p>
          <a:p>
            <a:pPr algn="l" eaLnBrk="1" hangingPunct="1">
              <a:buFontTx/>
              <a:buChar char="•"/>
            </a:pPr>
            <a:r>
              <a:rPr lang="el-GR" smtClean="0"/>
              <a:t> Νωτιαία νεύρα (Α1 – Α4) – Αυχενικό πλέγμα</a:t>
            </a:r>
          </a:p>
          <a:p>
            <a:pPr algn="l" eaLnBrk="1" hangingPunct="1">
              <a:buFontTx/>
              <a:buChar char="•"/>
            </a:pPr>
            <a:r>
              <a:rPr lang="el-GR" smtClean="0"/>
              <a:t> Εγκεφαλικές συζυγίες</a:t>
            </a:r>
          </a:p>
          <a:p>
            <a:pPr algn="l" eaLnBrk="1" hangingPunct="1"/>
            <a:r>
              <a:rPr lang="el-GR" smtClean="0"/>
              <a:t>  Τρίδυμο (5</a:t>
            </a:r>
            <a:r>
              <a:rPr lang="el-GR" baseline="30000" smtClean="0"/>
              <a:t>η</a:t>
            </a:r>
            <a:r>
              <a:rPr lang="el-GR" smtClean="0"/>
              <a:t>), </a:t>
            </a:r>
          </a:p>
          <a:p>
            <a:pPr algn="l" eaLnBrk="1" hangingPunct="1"/>
            <a:r>
              <a:rPr lang="el-GR" smtClean="0"/>
              <a:t>    Προσωπικό (7</a:t>
            </a:r>
            <a:r>
              <a:rPr lang="el-GR" baseline="30000" smtClean="0"/>
              <a:t>η</a:t>
            </a:r>
            <a:r>
              <a:rPr lang="el-GR" smtClean="0"/>
              <a:t>),</a:t>
            </a:r>
          </a:p>
          <a:p>
            <a:pPr algn="l" eaLnBrk="1" hangingPunct="1"/>
            <a:r>
              <a:rPr lang="el-GR" smtClean="0"/>
              <a:t>      Γλωσσοφαρυγγικό (9</a:t>
            </a:r>
            <a:r>
              <a:rPr lang="el-GR" baseline="30000" smtClean="0"/>
              <a:t>η</a:t>
            </a:r>
            <a:r>
              <a:rPr lang="el-GR" smtClean="0"/>
              <a:t>),</a:t>
            </a:r>
          </a:p>
          <a:p>
            <a:pPr algn="l" eaLnBrk="1" hangingPunct="1"/>
            <a:r>
              <a:rPr lang="el-GR" smtClean="0"/>
              <a:t>        Πνευμονογαστρικό (10</a:t>
            </a:r>
            <a:r>
              <a:rPr lang="el-GR" baseline="30000" smtClean="0"/>
              <a:t>η</a:t>
            </a:r>
            <a:r>
              <a:rPr lang="el-GR" smtClean="0"/>
              <a:t>)</a:t>
            </a:r>
          </a:p>
          <a:p>
            <a:pPr algn="l" eaLnBrk="1" hangingPunct="1"/>
            <a:r>
              <a:rPr lang="el-GR" smtClean="0"/>
              <a:t>           Παραπληρωματικό (11</a:t>
            </a:r>
            <a:r>
              <a:rPr lang="el-GR" baseline="30000" smtClean="0"/>
              <a:t>η</a:t>
            </a:r>
            <a:r>
              <a:rPr lang="el-GR" smtClean="0"/>
              <a:t>), </a:t>
            </a:r>
          </a:p>
          <a:p>
            <a:pPr algn="l" eaLnBrk="1" hangingPunct="1"/>
            <a:r>
              <a:rPr lang="el-GR" smtClean="0"/>
              <a:t>              Υπογλώσσιο (12</a:t>
            </a:r>
            <a:r>
              <a:rPr lang="el-GR" baseline="30000" smtClean="0"/>
              <a:t>η</a:t>
            </a:r>
            <a:r>
              <a:rPr lang="el-GR" smtClean="0"/>
              <a:t>)</a:t>
            </a:r>
          </a:p>
          <a:p>
            <a:pPr algn="l" eaLnBrk="1" hangingPunct="1"/>
            <a:r>
              <a:rPr lang="el-GR" smtClean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692275" cy="6165850"/>
          </a:xfrm>
        </p:spPr>
        <p:txBody>
          <a:bodyPr/>
          <a:lstStyle/>
          <a:p>
            <a:pPr algn="l" eaLnBrk="1" hangingPunct="1"/>
            <a:r>
              <a:rPr lang="el-GR" sz="2000" b="1" smtClean="0"/>
              <a:t>Αυχενικό πλέγμα</a:t>
            </a:r>
            <a:br>
              <a:rPr lang="el-GR" sz="2000" b="1" smtClean="0"/>
            </a:br>
            <a:r>
              <a:rPr lang="el-GR" sz="2000" b="1" smtClean="0"/>
              <a:t/>
            </a:r>
            <a:br>
              <a:rPr lang="el-GR" sz="2000" b="1" smtClean="0"/>
            </a:br>
            <a:r>
              <a:rPr lang="el-GR" sz="1600" smtClean="0"/>
              <a:t>γενειοϋδές</a:t>
            </a:r>
            <a:br>
              <a:rPr lang="el-GR" sz="1600" smtClean="0"/>
            </a:br>
            <a:r>
              <a:rPr lang="el-GR" sz="1600" smtClean="0"/>
              <a:t/>
            </a:r>
            <a:br>
              <a:rPr lang="el-GR" sz="1600" smtClean="0"/>
            </a:br>
            <a:r>
              <a:rPr lang="el-GR" sz="1600" smtClean="0"/>
              <a:t>θυρεοϋοειδές</a:t>
            </a:r>
            <a:br>
              <a:rPr lang="el-GR" sz="1600" smtClean="0"/>
            </a:br>
            <a:r>
              <a:rPr lang="el-GR" sz="1600" smtClean="0"/>
              <a:t/>
            </a:r>
            <a:br>
              <a:rPr lang="el-GR" sz="1600" smtClean="0"/>
            </a:br>
            <a:r>
              <a:rPr lang="el-GR" sz="1600" smtClean="0"/>
              <a:t>αυχενική αγκύλη</a:t>
            </a:r>
            <a:br>
              <a:rPr lang="el-GR" sz="1600" smtClean="0"/>
            </a:br>
            <a:r>
              <a:rPr lang="el-GR" sz="1600" smtClean="0"/>
              <a:t/>
            </a:r>
            <a:br>
              <a:rPr lang="el-GR" sz="1600" smtClean="0"/>
            </a:br>
            <a:r>
              <a:rPr lang="el-GR" sz="1600" smtClean="0"/>
              <a:t>μείζον ωτιαίο</a:t>
            </a:r>
            <a:br>
              <a:rPr lang="el-GR" sz="1600" smtClean="0"/>
            </a:br>
            <a:r>
              <a:rPr lang="el-GR" sz="1600" smtClean="0"/>
              <a:t/>
            </a:r>
            <a:br>
              <a:rPr lang="el-GR" sz="1600" smtClean="0"/>
            </a:br>
            <a:r>
              <a:rPr lang="el-GR" sz="1600" smtClean="0"/>
              <a:t>έλασσον ινιακό</a:t>
            </a:r>
            <a:br>
              <a:rPr lang="el-GR" sz="1600" smtClean="0"/>
            </a:br>
            <a:r>
              <a:rPr lang="el-GR" sz="1600" smtClean="0"/>
              <a:t/>
            </a:r>
            <a:br>
              <a:rPr lang="el-GR" sz="1600" smtClean="0"/>
            </a:br>
            <a:r>
              <a:rPr lang="el-GR" sz="1600" smtClean="0"/>
              <a:t>εγκάρσιο τραχηλικό</a:t>
            </a:r>
            <a:br>
              <a:rPr lang="el-GR" sz="1600" smtClean="0"/>
            </a:br>
            <a:r>
              <a:rPr lang="el-GR" sz="1600" smtClean="0"/>
              <a:t/>
            </a:r>
            <a:br>
              <a:rPr lang="el-GR" sz="1600" smtClean="0"/>
            </a:br>
            <a:r>
              <a:rPr lang="el-GR" sz="1600" smtClean="0"/>
              <a:t>υπερπλάτια</a:t>
            </a:r>
            <a:br>
              <a:rPr lang="el-GR" sz="1600" smtClean="0"/>
            </a:br>
            <a:r>
              <a:rPr lang="el-GR" sz="1600" smtClean="0"/>
              <a:t/>
            </a:r>
            <a:br>
              <a:rPr lang="el-GR" sz="1600" smtClean="0"/>
            </a:br>
            <a:r>
              <a:rPr lang="el-GR" sz="1600" b="1" smtClean="0"/>
              <a:t>Φρενικό</a:t>
            </a:r>
            <a:r>
              <a:rPr lang="el-GR" sz="1600" smtClean="0"/>
              <a:t/>
            </a:r>
            <a:br>
              <a:rPr lang="el-GR" sz="1600" smtClean="0"/>
            </a:br>
            <a:endParaRPr lang="el-GR" sz="2000" b="1" smtClean="0"/>
          </a:p>
        </p:txBody>
      </p:sp>
      <p:pic>
        <p:nvPicPr>
          <p:cNvPr id="44035" name="Picture 4" descr="Cervical plexu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0"/>
            <a:ext cx="7777163" cy="66706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Αγγειονευρώδες δεμάτι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3" y="-674688"/>
            <a:ext cx="8035925" cy="84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Αγγειονευρώδες δεμάτι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0"/>
            <a:ext cx="6911975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Cervical plex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28675" y="0"/>
            <a:ext cx="6121400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bracial plex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-381000"/>
            <a:ext cx="8135938" cy="72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8131" name="Picture 4" descr="Derm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68313" y="-358775"/>
            <a:ext cx="9361488" cy="7237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763713" cy="2133600"/>
          </a:xfrm>
        </p:spPr>
        <p:txBody>
          <a:bodyPr/>
          <a:lstStyle/>
          <a:p>
            <a:pPr eaLnBrk="1" hangingPunct="1"/>
            <a:r>
              <a:rPr lang="el-GR" sz="2000" smtClean="0"/>
              <a:t>Τρίδυμο ν. 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n-US" sz="2000" smtClean="0"/>
              <a:t>(V)</a:t>
            </a:r>
            <a:endParaRPr lang="el-GR" sz="2000" smtClean="0"/>
          </a:p>
        </p:txBody>
      </p:sp>
      <p:pic>
        <p:nvPicPr>
          <p:cNvPr id="49155" name="Picture 4" descr="Trigeminal schem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27200" y="0"/>
            <a:ext cx="7416800" cy="68643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0243" name="Picture 3" descr="Bones Oral-Pharyngea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588"/>
            <a:ext cx="7561262" cy="68564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6165850"/>
            <a:ext cx="8642350" cy="692150"/>
          </a:xfrm>
        </p:spPr>
        <p:txBody>
          <a:bodyPr/>
          <a:lstStyle/>
          <a:p>
            <a:pPr eaLnBrk="1" hangingPunct="1"/>
            <a:r>
              <a:rPr lang="el-GR" sz="2000" smtClean="0"/>
              <a:t>Κλάδοι </a:t>
            </a:r>
            <a:r>
              <a:rPr lang="en-US" sz="2000" smtClean="0"/>
              <a:t>V</a:t>
            </a:r>
            <a:r>
              <a:rPr lang="el-GR" sz="2000" smtClean="0"/>
              <a:t> για τον τράχηλο</a:t>
            </a:r>
            <a:br>
              <a:rPr lang="el-GR" sz="2000" smtClean="0"/>
            </a:br>
            <a:r>
              <a:rPr lang="el-GR" sz="2000" smtClean="0"/>
              <a:t>Γλωσσικό -  (Κάτω φατνιακό…) Γναθοϋοειδές </a:t>
            </a:r>
          </a:p>
        </p:txBody>
      </p:sp>
      <p:pic>
        <p:nvPicPr>
          <p:cNvPr id="50179" name="Picture 5" descr="Trigeminal sch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35275"/>
            <a:ext cx="9721850" cy="899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619250" cy="2565400"/>
          </a:xfrm>
        </p:spPr>
        <p:txBody>
          <a:bodyPr/>
          <a:lstStyle/>
          <a:p>
            <a:pPr eaLnBrk="1" hangingPunct="1"/>
            <a:r>
              <a:rPr lang="el-GR" sz="2000" smtClean="0"/>
              <a:t>Προσωπικό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ν.  </a:t>
            </a:r>
            <a:r>
              <a:rPr lang="en-US" sz="2000" smtClean="0"/>
              <a:t>(VII)</a:t>
            </a:r>
            <a:endParaRPr lang="el-GR" sz="2000" smtClean="0"/>
          </a:p>
        </p:txBody>
      </p:sp>
      <p:pic>
        <p:nvPicPr>
          <p:cNvPr id="51203" name="Picture 4" descr="facial - schem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11300" y="0"/>
            <a:ext cx="7632700" cy="6937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21388"/>
            <a:ext cx="9144000" cy="836612"/>
          </a:xfrm>
        </p:spPr>
        <p:txBody>
          <a:bodyPr/>
          <a:lstStyle/>
          <a:p>
            <a:pPr eaLnBrk="1" hangingPunct="1"/>
            <a:r>
              <a:rPr lang="el-GR" sz="2000" smtClean="0"/>
              <a:t>Κλάδοι του </a:t>
            </a:r>
            <a:r>
              <a:rPr lang="en-US" sz="2000" smtClean="0"/>
              <a:t>(VII)</a:t>
            </a:r>
            <a:r>
              <a:rPr lang="el-GR" sz="2000" smtClean="0"/>
              <a:t> για τράχηλο</a:t>
            </a:r>
            <a:br>
              <a:rPr lang="el-GR" sz="2000" smtClean="0"/>
            </a:br>
            <a:r>
              <a:rPr lang="el-GR" sz="2000" smtClean="0"/>
              <a:t>Διγαστορικός κλ. – κλ. για το μυώδες πλάτυσμα </a:t>
            </a:r>
          </a:p>
        </p:txBody>
      </p:sp>
      <p:pic>
        <p:nvPicPr>
          <p:cNvPr id="52227" name="Picture 4" descr="facial - schem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124200"/>
            <a:ext cx="10123488" cy="9201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835150" cy="3573463"/>
          </a:xfrm>
        </p:spPr>
        <p:txBody>
          <a:bodyPr/>
          <a:lstStyle/>
          <a:p>
            <a:pPr eaLnBrk="1" hangingPunct="1"/>
            <a:r>
              <a:rPr lang="el-GR" sz="2000" smtClean="0"/>
              <a:t>Γλωσσο-φαρυγγικό ν.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n-US" sz="2000" smtClean="0"/>
              <a:t>(IX)</a:t>
            </a:r>
            <a:endParaRPr lang="el-GR" sz="2000" smtClean="0"/>
          </a:p>
        </p:txBody>
      </p:sp>
      <p:pic>
        <p:nvPicPr>
          <p:cNvPr id="53251" name="Picture 4" descr="Glossopharyngeal - schem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00225" y="1588"/>
            <a:ext cx="7343775" cy="68564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γλωσσοφαρυγγικό στο πρόσθι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0"/>
            <a:ext cx="4583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 descr="πνευμονογαστρικό στο πρόσθι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9013" y="0"/>
            <a:ext cx="4344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908175" cy="3573463"/>
          </a:xfrm>
        </p:spPr>
        <p:txBody>
          <a:bodyPr/>
          <a:lstStyle/>
          <a:p>
            <a:pPr eaLnBrk="1" hangingPunct="1"/>
            <a:r>
              <a:rPr lang="el-GR" sz="2000" b="1" smtClean="0"/>
              <a:t>(ΙΧ) </a:t>
            </a:r>
            <a:br>
              <a:rPr lang="el-GR" sz="2000" b="1" smtClean="0"/>
            </a:br>
            <a:r>
              <a:rPr lang="el-GR" sz="2000" b="1" smtClean="0"/>
              <a:t>στον τράχηλο</a:t>
            </a: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ν. </a:t>
            </a:r>
            <a:r>
              <a:rPr lang="en-US" sz="2000" smtClean="0"/>
              <a:t>Hering</a:t>
            </a:r>
            <a:br>
              <a:rPr lang="en-US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φαρυγγικοί κλ.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κλ. βελονο-</a:t>
            </a:r>
            <a:br>
              <a:rPr lang="el-GR" sz="2000" smtClean="0"/>
            </a:br>
            <a:r>
              <a:rPr lang="el-GR" sz="2000" smtClean="0"/>
              <a:t>φαρυγγικού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(γλωσσικοί κλ.)</a:t>
            </a:r>
          </a:p>
        </p:txBody>
      </p:sp>
      <p:pic>
        <p:nvPicPr>
          <p:cNvPr id="55299" name="Picture 5" descr="γλωσσοφαρυγγικό στο πρόσθι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-4348163"/>
            <a:ext cx="7680325" cy="1149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411413" cy="1989138"/>
          </a:xfrm>
        </p:spPr>
        <p:txBody>
          <a:bodyPr/>
          <a:lstStyle/>
          <a:p>
            <a:pPr eaLnBrk="1" hangingPunct="1"/>
            <a:r>
              <a:rPr lang="el-GR" sz="2000" smtClean="0"/>
              <a:t>Πνευμονογαστρικό ν. </a:t>
            </a:r>
            <a:r>
              <a:rPr lang="en-US" sz="2000" smtClean="0"/>
              <a:t>(Vagus) (X)</a:t>
            </a:r>
            <a:endParaRPr lang="el-GR" sz="2000" smtClean="0"/>
          </a:p>
        </p:txBody>
      </p:sp>
      <p:pic>
        <p:nvPicPr>
          <p:cNvPr id="56323" name="Picture 4" descr="vagus - schem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0"/>
            <a:ext cx="7489825" cy="6873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339975" cy="5445125"/>
          </a:xfrm>
        </p:spPr>
        <p:txBody>
          <a:bodyPr/>
          <a:lstStyle/>
          <a:p>
            <a:pPr eaLnBrk="1" hangingPunct="1"/>
            <a:r>
              <a:rPr lang="el-GR" sz="2000" b="1" smtClean="0"/>
              <a:t>Κλάδοι </a:t>
            </a:r>
            <a:r>
              <a:rPr lang="en-US" sz="2000" b="1" smtClean="0"/>
              <a:t>(X) </a:t>
            </a:r>
            <a:r>
              <a:rPr lang="el-GR" sz="2000" b="1" smtClean="0"/>
              <a:t>στον τράχηλο</a:t>
            </a:r>
            <a:br>
              <a:rPr lang="el-GR" sz="2000" b="1" smtClean="0"/>
            </a:br>
            <a:r>
              <a:rPr lang="el-GR" sz="2000" b="1" smtClean="0"/>
              <a:t/>
            </a:r>
            <a:br>
              <a:rPr lang="el-GR" sz="2000" b="1" smtClean="0"/>
            </a:br>
            <a:r>
              <a:rPr lang="el-GR" sz="2000" b="1" smtClean="0"/>
              <a:t/>
            </a:r>
            <a:br>
              <a:rPr lang="el-GR" sz="2000" b="1" smtClean="0"/>
            </a:br>
            <a:r>
              <a:rPr lang="el-GR" sz="2000" smtClean="0"/>
              <a:t>Άνω λαρυγγικό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Κάτω λαρυγγικό</a:t>
            </a:r>
            <a:br>
              <a:rPr lang="el-GR" sz="2000" smtClean="0"/>
            </a:br>
            <a:r>
              <a:rPr lang="el-GR" sz="2000" smtClean="0"/>
              <a:t>(παλίνδρομο)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Φαρυγγικοί κλ.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Καρδιακοί κλ. </a:t>
            </a:r>
            <a:r>
              <a:rPr lang="el-GR" sz="2000" b="1" smtClean="0"/>
              <a:t/>
            </a:r>
            <a:br>
              <a:rPr lang="el-GR" sz="2000" b="1" smtClean="0"/>
            </a:br>
            <a:endParaRPr lang="el-GR" sz="2000" b="1" smtClean="0"/>
          </a:p>
        </p:txBody>
      </p:sp>
      <p:pic>
        <p:nvPicPr>
          <p:cNvPr id="57347" name="Picture 4" descr="πνευμονογαστρικό στο πρόσθι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-1755775"/>
            <a:ext cx="6113462" cy="964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eaLnBrk="1" hangingPunct="1"/>
            <a:r>
              <a:rPr lang="el-GR" sz="2400" smtClean="0"/>
              <a:t>Παλίνδρομο (κάτω) λαρυγγικό νεύρο</a:t>
            </a:r>
          </a:p>
        </p:txBody>
      </p:sp>
      <p:pic>
        <p:nvPicPr>
          <p:cNvPr id="58371" name="Picture 4" descr="Recurrent nerv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7788" y="1341438"/>
            <a:ext cx="39862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 descr="Recurrent_Laryngeal_2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5148263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411413" cy="2205038"/>
          </a:xfrm>
        </p:spPr>
        <p:txBody>
          <a:bodyPr/>
          <a:lstStyle/>
          <a:p>
            <a:pPr eaLnBrk="1" hangingPunct="1"/>
            <a:r>
              <a:rPr lang="el-GR" sz="2000" smtClean="0"/>
              <a:t>Παραπληρωματικό ν. </a:t>
            </a:r>
            <a:r>
              <a:rPr lang="en-US" sz="2000" smtClean="0"/>
              <a:t>(XI)</a:t>
            </a:r>
            <a:endParaRPr lang="el-GR" sz="2000" smtClean="0"/>
          </a:p>
        </p:txBody>
      </p:sp>
      <p:pic>
        <p:nvPicPr>
          <p:cNvPr id="59395" name="Picture 4" descr="παραπληρωματικό - schem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0"/>
            <a:ext cx="6911975" cy="6883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άτλας-ινιακ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5" descr="άτλας κάτω - πλάγι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91440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6"/>
          <p:cNvSpPr>
            <a:spLocks noGrp="1" noChangeArrowheads="1"/>
          </p:cNvSpPr>
          <p:nvPr>
            <p:ph type="title"/>
          </p:nvPr>
        </p:nvSpPr>
        <p:spPr>
          <a:xfrm>
            <a:off x="2339975" y="6092825"/>
            <a:ext cx="4114800" cy="490538"/>
          </a:xfrm>
        </p:spPr>
        <p:txBody>
          <a:bodyPr/>
          <a:lstStyle/>
          <a:p>
            <a:pPr eaLnBrk="1" hangingPunct="1"/>
            <a:r>
              <a:rPr lang="el-GR" sz="2400" smtClean="0"/>
              <a:t>Άτλας </a:t>
            </a:r>
            <a:r>
              <a:rPr lang="en-US" sz="2400" smtClean="0"/>
              <a:t>–</a:t>
            </a:r>
            <a:r>
              <a:rPr lang="el-GR" sz="2400" smtClean="0"/>
              <a:t> Ινιακό τρήμα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692275" cy="2420938"/>
          </a:xfrm>
        </p:spPr>
        <p:txBody>
          <a:bodyPr/>
          <a:lstStyle/>
          <a:p>
            <a:pPr eaLnBrk="1" hangingPunct="1"/>
            <a:r>
              <a:rPr lang="el-GR" sz="2000" smtClean="0"/>
              <a:t>Υπογλώσσιο</a:t>
            </a:r>
            <a:br>
              <a:rPr lang="el-GR" sz="2000" smtClean="0"/>
            </a:br>
            <a:r>
              <a:rPr lang="el-GR" sz="2000" smtClean="0"/>
              <a:t>ν. </a:t>
            </a:r>
            <a:r>
              <a:rPr lang="en-US" sz="2000" smtClean="0"/>
              <a:t>(XII)</a:t>
            </a:r>
            <a:endParaRPr lang="el-GR" sz="2000" smtClean="0"/>
          </a:p>
        </p:txBody>
      </p:sp>
      <p:pic>
        <p:nvPicPr>
          <p:cNvPr id="60419" name="Picture 4" descr="hypoglossal - schem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0"/>
            <a:ext cx="8208963" cy="7119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hypoglossal - sch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63838"/>
            <a:ext cx="11664950" cy="1011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αυχενική αγκύλ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13000" y="0"/>
            <a:ext cx="8137525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6" descr="υπογλώσσιο στο πρόσθι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006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696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Παραπληρωματικό </a:t>
            </a:r>
            <a:r>
              <a:rPr lang="en-US" sz="2400" smtClean="0">
                <a:solidFill>
                  <a:srgbClr val="FF0066"/>
                </a:solidFill>
              </a:rPr>
              <a:t>(XI)</a:t>
            </a:r>
            <a:endParaRPr lang="el-GR" sz="24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Παραπληρωματικό </a:t>
            </a:r>
            <a:r>
              <a:rPr lang="en-US" sz="2400" smtClean="0">
                <a:solidFill>
                  <a:srgbClr val="FF0066"/>
                </a:solidFill>
              </a:rPr>
              <a:t>(XI)</a:t>
            </a:r>
            <a:endParaRPr lang="el-GR" sz="24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Γλωσσοφαρυγγικό</a:t>
            </a:r>
            <a:r>
              <a:rPr lang="en-US" sz="2400" smtClean="0">
                <a:solidFill>
                  <a:srgbClr val="FF0066"/>
                </a:solidFill>
              </a:rPr>
              <a:t> (IX)</a:t>
            </a:r>
            <a:endParaRPr lang="el-GR" sz="24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2843213" y="6440488"/>
            <a:ext cx="2962275" cy="417512"/>
          </a:xfrm>
        </p:spPr>
        <p:txBody>
          <a:bodyPr/>
          <a:lstStyle/>
          <a:p>
            <a:pPr eaLnBrk="1" hangingPunct="1"/>
            <a:r>
              <a:rPr lang="el-GR" sz="2400" smtClean="0"/>
              <a:t>Άξονας </a:t>
            </a:r>
            <a:r>
              <a:rPr lang="en-US" sz="2400" smtClean="0"/>
              <a:t>–</a:t>
            </a:r>
            <a:r>
              <a:rPr lang="el-GR" sz="2400" smtClean="0"/>
              <a:t> Α5</a:t>
            </a:r>
            <a:r>
              <a:rPr lang="en-US" sz="2400" smtClean="0"/>
              <a:t>-A7</a:t>
            </a:r>
            <a:endParaRPr lang="el-GR" sz="2400" smtClean="0"/>
          </a:p>
        </p:txBody>
      </p:sp>
      <p:pic>
        <p:nvPicPr>
          <p:cNvPr id="12291" name="Picture 5" descr="5ος-7oς αυχενικοί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479800"/>
            <a:ext cx="9144000" cy="3378200"/>
          </a:xfrm>
          <a:noFill/>
        </p:spPr>
      </p:pic>
      <p:pic>
        <p:nvPicPr>
          <p:cNvPr id="12292" name="Picture 7" descr="άξονας εμπρός - πίσω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8263"/>
            <a:ext cx="9144000" cy="35321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Γλωσσοφαρυγγικό</a:t>
            </a:r>
            <a:r>
              <a:rPr lang="en-US" sz="2400" smtClean="0">
                <a:solidFill>
                  <a:srgbClr val="FF0066"/>
                </a:solidFill>
              </a:rPr>
              <a:t> (IX)</a:t>
            </a:r>
            <a:endParaRPr lang="el-GR" sz="24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Πνευμονογαστρικό</a:t>
            </a:r>
            <a:r>
              <a:rPr lang="en-US" sz="2400" smtClean="0">
                <a:solidFill>
                  <a:srgbClr val="FF0066"/>
                </a:solidFill>
              </a:rPr>
              <a:t> (X)</a:t>
            </a:r>
            <a:endParaRPr lang="el-GR" sz="24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Πνευμονογαστρικό</a:t>
            </a:r>
            <a:r>
              <a:rPr lang="en-US" sz="2400" smtClean="0">
                <a:solidFill>
                  <a:srgbClr val="FF0066"/>
                </a:solidFill>
              </a:rPr>
              <a:t> (X)</a:t>
            </a:r>
            <a:endParaRPr lang="el-GR" sz="24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Σφιγκτήρες του φάρυγγα</a:t>
            </a:r>
            <a:endParaRPr lang="en-US" sz="22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Υπογλώσσιο</a:t>
            </a:r>
            <a:r>
              <a:rPr lang="en-US" sz="2400" smtClean="0">
                <a:solidFill>
                  <a:srgbClr val="FF0066"/>
                </a:solidFill>
              </a:rPr>
              <a:t> (XII)</a:t>
            </a:r>
            <a:endParaRPr lang="el-GR" sz="24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Υπογλώσσιο</a:t>
            </a:r>
            <a:r>
              <a:rPr lang="en-US" sz="2400" smtClean="0">
                <a:solidFill>
                  <a:srgbClr val="FF0066"/>
                </a:solidFill>
              </a:rPr>
              <a:t> (XII)</a:t>
            </a:r>
            <a:endParaRPr lang="el-GR" sz="24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Διγαστορικός κλ. </a:t>
            </a:r>
            <a:r>
              <a:rPr lang="en-US" sz="2400" smtClean="0"/>
              <a:t>(VII)</a:t>
            </a:r>
            <a:endParaRPr lang="el-GR" sz="2400" smtClean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Διγαστορικός κλ. </a:t>
            </a:r>
            <a:r>
              <a:rPr lang="en-US" sz="2400" smtClean="0">
                <a:solidFill>
                  <a:srgbClr val="FF0066"/>
                </a:solidFill>
              </a:rPr>
              <a:t>(VII)</a:t>
            </a:r>
            <a:endParaRPr lang="el-GR" sz="2400" smtClean="0">
              <a:solidFill>
                <a:srgbClr val="FF0066"/>
              </a:solidFill>
            </a:endParaRP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Βελονοϋοειδής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16113"/>
            <a:ext cx="2159000" cy="1054100"/>
          </a:xfrm>
        </p:spPr>
        <p:txBody>
          <a:bodyPr/>
          <a:lstStyle/>
          <a:p>
            <a:pPr eaLnBrk="1" hangingPunct="1"/>
            <a:r>
              <a:rPr lang="el-GR" sz="1200" smtClean="0"/>
              <a:t>Πρόσθιος επιμήκης </a:t>
            </a:r>
            <a:r>
              <a:rPr lang="en-US" sz="1200" smtClean="0"/>
              <a:t>–</a:t>
            </a:r>
            <a:r>
              <a:rPr lang="el-GR" sz="1200" smtClean="0"/>
              <a:t> Οπίσθιος επιπωματικός</a:t>
            </a:r>
          </a:p>
        </p:txBody>
      </p:sp>
      <p:pic>
        <p:nvPicPr>
          <p:cNvPr id="13315" name="Picture 5" descr="πρόσθιος επιμήκης-επιπωματικός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36750" y="0"/>
            <a:ext cx="7207250" cy="3517900"/>
          </a:xfrm>
          <a:noFill/>
        </p:spPr>
      </p:pic>
      <p:pic>
        <p:nvPicPr>
          <p:cNvPr id="13316" name="Picture 7" descr="οπίθιος επιπωματικός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394075"/>
            <a:ext cx="8243888" cy="34639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052513"/>
          </a:xfrm>
        </p:spPr>
        <p:txBody>
          <a:bodyPr/>
          <a:lstStyle/>
          <a:p>
            <a:pPr eaLnBrk="1" hangingPunct="1"/>
            <a:r>
              <a:rPr lang="en-US" sz="2800" smtClean="0"/>
              <a:t>QUIZ: </a:t>
            </a:r>
            <a:r>
              <a:rPr lang="el-GR" sz="2800" smtClean="0"/>
              <a:t>Νεύρα και λειτουργία τους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/>
              <a:t>Παραπληρωματικό </a:t>
            </a:r>
            <a:r>
              <a:rPr lang="en-US" sz="2400" smtClean="0"/>
              <a:t>(XI)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Γναθοϋοειδές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Γλωσσικό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Γλωσσοφαρυγγικό</a:t>
            </a:r>
            <a:r>
              <a:rPr lang="en-US" sz="2400" smtClean="0"/>
              <a:t> (IX)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Πνευμονογαστρικό</a:t>
            </a:r>
            <a:r>
              <a:rPr lang="en-US" sz="2400" smtClean="0"/>
              <a:t> (X)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Αυχενική αγκύλη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Υπογλώσσιο</a:t>
            </a:r>
            <a:r>
              <a:rPr lang="en-US" sz="2400" smtClean="0"/>
              <a:t> (XII)</a:t>
            </a:r>
            <a:endParaRPr lang="el-GR" sz="2400" smtClean="0"/>
          </a:p>
          <a:p>
            <a:pPr eaLnBrk="1" hangingPunct="1">
              <a:lnSpc>
                <a:spcPct val="90000"/>
              </a:lnSpc>
            </a:pPr>
            <a:r>
              <a:rPr lang="el-GR" sz="2400" smtClean="0"/>
              <a:t>Μείζον ωτιαίο</a:t>
            </a:r>
          </a:p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0066"/>
                </a:solidFill>
              </a:rPr>
              <a:t>Διγαστορικός κλ. </a:t>
            </a:r>
            <a:r>
              <a:rPr lang="en-US" sz="2400" smtClean="0">
                <a:solidFill>
                  <a:srgbClr val="FF0066"/>
                </a:solidFill>
              </a:rPr>
              <a:t>(VII)</a:t>
            </a:r>
            <a:endParaRPr lang="el-GR" sz="2400" smtClean="0">
              <a:solidFill>
                <a:srgbClr val="FF0066"/>
              </a:solidFill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41438"/>
            <a:ext cx="44958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smtClean="0"/>
              <a:t>Ωμοϋοειδής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Δέρμα παρωτίδας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2/3 της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Καρωτιδικός κόλπος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Κινητικό για τη γλώσσα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Πρόσθια γαστέρα διγάστορα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Στερνοκλειδομαστοειδής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Οπίσθιο 1/3 γλώσσας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Στερνοθυρεοειδής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Βελονοϋοειδής</a:t>
            </a:r>
            <a:endParaRPr lang="en-US" sz="220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Μύες του λάρυγγα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smtClean="0"/>
              <a:t>Σφιγκτήρες του φάρυγγα</a:t>
            </a:r>
            <a:endParaRPr lang="en-US" sz="2200" smtClean="0"/>
          </a:p>
          <a:p>
            <a:pPr eaLnBrk="1" hangingPunct="1">
              <a:lnSpc>
                <a:spcPct val="90000"/>
              </a:lnSpc>
            </a:pPr>
            <a:r>
              <a:rPr lang="el-GR" sz="2200" smtClean="0">
                <a:solidFill>
                  <a:srgbClr val="FF0066"/>
                </a:solidFill>
              </a:rPr>
              <a:t>Οπίσθια γαστέρα διγάστορα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38"/>
          </a:xfrm>
        </p:spPr>
        <p:txBody>
          <a:bodyPr/>
          <a:lstStyle/>
          <a:p>
            <a:pPr eaLnBrk="1" hangingPunct="1"/>
            <a:r>
              <a:rPr lang="el-GR" sz="4000" i="1" smtClean="0"/>
              <a:t>Κεφάλαιο 4</a:t>
            </a:r>
            <a:r>
              <a:rPr lang="en-US" sz="4000" i="1" smtClean="0"/>
              <a:t>:</a:t>
            </a:r>
            <a:r>
              <a:rPr lang="el-GR" sz="4000" i="1" smtClean="0"/>
              <a:t/>
            </a:r>
            <a:br>
              <a:rPr lang="el-GR" sz="4000" i="1" smtClean="0"/>
            </a:br>
            <a:r>
              <a:rPr lang="el-GR" sz="4000" i="1" smtClean="0"/>
              <a:t> </a:t>
            </a:r>
            <a:r>
              <a:rPr lang="el-GR" sz="4000" smtClean="0"/>
              <a:t>Αγγεία (αρτηρίες-φλέβες-λεμφαγγεία)</a:t>
            </a:r>
          </a:p>
        </p:txBody>
      </p:sp>
      <p:sp>
        <p:nvSpPr>
          <p:cNvPr id="8192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1428750"/>
            <a:ext cx="9144000" cy="5429250"/>
          </a:xfrm>
        </p:spPr>
        <p:txBody>
          <a:bodyPr/>
          <a:lstStyle/>
          <a:p>
            <a:pPr eaLnBrk="1" hangingPunct="1"/>
            <a:r>
              <a:rPr lang="el-GR" u="sng" smtClean="0"/>
              <a:t>(Κοινή) Καρωτίδα αρτηρία</a:t>
            </a:r>
          </a:p>
          <a:p>
            <a:pPr eaLnBrk="1" hangingPunct="1">
              <a:buFontTx/>
              <a:buNone/>
            </a:pPr>
            <a:r>
              <a:rPr lang="el-GR" smtClean="0"/>
              <a:t>   Έσω Καρωτίδα (για τον Εγκέφαλο και Οφθαλμό)</a:t>
            </a:r>
          </a:p>
          <a:p>
            <a:pPr eaLnBrk="1" hangingPunct="1">
              <a:buFontTx/>
              <a:buNone/>
            </a:pPr>
            <a:r>
              <a:rPr lang="el-GR" smtClean="0"/>
              <a:t>    Έξω Καρωτίδα  (για Τράχηλο, Πρόσωπο, Σπλαχνικό   </a:t>
            </a:r>
          </a:p>
          <a:p>
            <a:pPr eaLnBrk="1" hangingPunct="1">
              <a:buFontTx/>
              <a:buNone/>
            </a:pPr>
            <a:r>
              <a:rPr lang="el-GR" smtClean="0"/>
              <a:t>                                                                              Κρανίο)</a:t>
            </a:r>
          </a:p>
          <a:p>
            <a:pPr eaLnBrk="1" hangingPunct="1"/>
            <a:r>
              <a:rPr lang="el-GR" u="sng" smtClean="0"/>
              <a:t>Υποκλείδιος Αρτηρία  </a:t>
            </a:r>
          </a:p>
          <a:p>
            <a:pPr eaLnBrk="1" hangingPunct="1">
              <a:buFontTx/>
              <a:buNone/>
            </a:pPr>
            <a:r>
              <a:rPr lang="el-GR" smtClean="0"/>
              <a:t>   (χορηγεί Σπονδυλική αρτηρία και άλλους 3-4 κλάδους)</a:t>
            </a:r>
          </a:p>
          <a:p>
            <a:pPr eaLnBrk="1" hangingPunct="1"/>
            <a:endParaRPr lang="el-GR" u="sng" smtClean="0"/>
          </a:p>
          <a:p>
            <a:pPr eaLnBrk="1" hangingPunct="1"/>
            <a:r>
              <a:rPr lang="el-GR" u="sng" smtClean="0"/>
              <a:t>Έσω Σφαγίτις Φλέβα </a:t>
            </a:r>
            <a:r>
              <a:rPr lang="el-GR" smtClean="0"/>
              <a:t>(αντιστοιχεί στην καρωτίδα)</a:t>
            </a:r>
          </a:p>
          <a:p>
            <a:pPr eaLnBrk="1" hangingPunct="1"/>
            <a:r>
              <a:rPr lang="el-GR" u="sng" smtClean="0"/>
              <a:t>Έξω και Πρόσθια Σφαγίτις </a:t>
            </a:r>
            <a:r>
              <a:rPr lang="el-GR" smtClean="0"/>
              <a:t>(χωρίς αντίστοιχη αρτηρία)</a:t>
            </a:r>
            <a:endParaRPr lang="el-GR" u="sng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82947" name="Picture 4" descr="Arteries Oral-Pharyngea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4088" y="-603250"/>
            <a:ext cx="7627937" cy="8496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καρωτιδικό σύστημ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7788"/>
            <a:ext cx="8820150" cy="727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Κλάδοι υποκλειδίου αρτηρί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763" y="0"/>
            <a:ext cx="56181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Κλάδοι υποκλειδίου αρτηρία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235950" cy="1005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Εικόνα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713" y="-531813"/>
            <a:ext cx="7200900" cy="745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Σπονδυλική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-536575"/>
            <a:ext cx="10440988" cy="787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Κλάδοι υποκλείδιας αρτηρία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-30163"/>
            <a:ext cx="8642350" cy="691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5"/>
          <p:cNvSpPr>
            <a:spLocks noGrp="1" noChangeArrowheads="1"/>
          </p:cNvSpPr>
          <p:nvPr>
            <p:ph type="title"/>
          </p:nvPr>
        </p:nvSpPr>
        <p:spPr>
          <a:xfrm>
            <a:off x="6300788" y="1268413"/>
            <a:ext cx="2601912" cy="941387"/>
          </a:xfrm>
        </p:spPr>
        <p:txBody>
          <a:bodyPr/>
          <a:lstStyle/>
          <a:p>
            <a:pPr eaLnBrk="1" hangingPunct="1"/>
            <a:r>
              <a:rPr lang="el-GR" sz="2000" smtClean="0"/>
              <a:t>Κλάδοι υποκλείδιας αρτηρίας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051050" cy="2781300"/>
          </a:xfrm>
        </p:spPr>
        <p:txBody>
          <a:bodyPr/>
          <a:lstStyle/>
          <a:p>
            <a:pPr eaLnBrk="1" hangingPunct="1"/>
            <a:r>
              <a:rPr lang="el-GR" sz="2400" b="1" smtClean="0"/>
              <a:t>Φλέβες</a:t>
            </a:r>
            <a:r>
              <a:rPr lang="en-US" sz="2400" b="1" smtClean="0"/>
              <a:t>:</a:t>
            </a:r>
            <a:r>
              <a:rPr lang="el-GR" sz="2400" b="1" smtClean="0"/>
              <a:t/>
            </a:r>
            <a:br>
              <a:rPr lang="el-GR" sz="2400" b="1" smtClean="0"/>
            </a:br>
            <a:r>
              <a:rPr lang="el-GR" sz="2400" b="1" smtClean="0"/>
              <a:t/>
            </a:r>
            <a:br>
              <a:rPr lang="el-GR" sz="2400" b="1" smtClean="0"/>
            </a:br>
            <a:r>
              <a:rPr lang="el-GR" sz="2400" smtClean="0"/>
              <a:t>Έξω, Πρόσθια, Έσω</a:t>
            </a:r>
            <a:br>
              <a:rPr lang="el-GR" sz="2400" smtClean="0"/>
            </a:br>
            <a:r>
              <a:rPr lang="el-GR" sz="2400" smtClean="0"/>
              <a:t>σφαγίτις</a:t>
            </a:r>
          </a:p>
        </p:txBody>
      </p:sp>
      <p:pic>
        <p:nvPicPr>
          <p:cNvPr id="90115" name="Picture 4" descr="Φλέβες από εμπρός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87563" y="26988"/>
            <a:ext cx="7056437" cy="68310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σταυρωτός σύνδεσμ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716463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καλυπτήριος υμένα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9338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Εγκάρσιος από πάνω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57200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 descr="Κορυφαίο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0"/>
            <a:ext cx="4214812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2484438" cy="6597650"/>
          </a:xfrm>
        </p:spPr>
        <p:txBody>
          <a:bodyPr/>
          <a:lstStyle/>
          <a:p>
            <a:pPr eaLnBrk="1" hangingPunct="1"/>
            <a:r>
              <a:rPr lang="el-GR" sz="2400" smtClean="0"/>
              <a:t>Κλάδοι έσω σφαγίτιδος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l-GR" sz="2000" smtClean="0"/>
              <a:t>Κοινή προσωπική</a:t>
            </a:r>
            <a:br>
              <a:rPr lang="el-GR" sz="2000" smtClean="0"/>
            </a:br>
            <a:r>
              <a:rPr lang="el-GR" sz="2000" smtClean="0"/>
              <a:t>(γλωσσική, προσωπική, οπισθογνάθια)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Άνω θυρεοειδής</a:t>
            </a:r>
            <a:br>
              <a:rPr lang="el-GR" sz="2000" smtClean="0"/>
            </a:br>
            <a:r>
              <a:rPr lang="el-GR" sz="2000" smtClean="0"/>
              <a:t>(άνω λαρυγγική)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Μέση θυρεοειδής</a:t>
            </a:r>
            <a:br>
              <a:rPr lang="el-GR" sz="2000" smtClean="0"/>
            </a:br>
            <a:r>
              <a:rPr lang="el-GR" sz="2000" smtClean="0"/>
              <a:t/>
            </a:r>
            <a:br>
              <a:rPr lang="el-GR" sz="2000" smtClean="0"/>
            </a:br>
            <a:r>
              <a:rPr lang="el-GR" sz="2000" smtClean="0"/>
              <a:t>Κάτω θυρεοειδής</a:t>
            </a:r>
            <a:endParaRPr lang="el-GR" sz="2400" smtClean="0"/>
          </a:p>
        </p:txBody>
      </p:sp>
      <p:pic>
        <p:nvPicPr>
          <p:cNvPr id="91139" name="Picture 4" descr="Veins Oral-Pharynge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0"/>
            <a:ext cx="6175375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484438" cy="2492375"/>
          </a:xfrm>
        </p:spPr>
        <p:txBody>
          <a:bodyPr/>
          <a:lstStyle/>
          <a:p>
            <a:pPr eaLnBrk="1" hangingPunct="1"/>
            <a:r>
              <a:rPr lang="el-GR" sz="2400" smtClean="0"/>
              <a:t>Λεμφογάγγλια στον τράχηλο</a:t>
            </a:r>
          </a:p>
        </p:txBody>
      </p:sp>
      <p:pic>
        <p:nvPicPr>
          <p:cNvPr id="92163" name="Picture 4" descr="Lymphatics Oral-Pharyngea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0"/>
            <a:ext cx="6354762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Λεμφαγγεί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3100"/>
            <a:ext cx="8748713" cy="785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- Τίτλος"/>
          <p:cNvSpPr>
            <a:spLocks noGrp="1"/>
          </p:cNvSpPr>
          <p:nvPr>
            <p:ph type="ctrTitle"/>
          </p:nvPr>
        </p:nvSpPr>
        <p:spPr>
          <a:xfrm>
            <a:off x="642938" y="928688"/>
            <a:ext cx="7772400" cy="1470025"/>
          </a:xfrm>
        </p:spPr>
        <p:txBody>
          <a:bodyPr/>
          <a:lstStyle/>
          <a:p>
            <a:pPr eaLnBrk="1" hangingPunct="1"/>
            <a:r>
              <a:rPr lang="el-GR" smtClean="0"/>
              <a:t>Μέρος Β</a:t>
            </a:r>
          </a:p>
        </p:txBody>
      </p:sp>
      <p:sp>
        <p:nvSpPr>
          <p:cNvPr id="94211" name="2 - Υπότιτλος"/>
          <p:cNvSpPr>
            <a:spLocks noGrp="1"/>
          </p:cNvSpPr>
          <p:nvPr>
            <p:ph type="subTitle" idx="1"/>
          </p:nvPr>
        </p:nvSpPr>
        <p:spPr>
          <a:xfrm>
            <a:off x="1357313" y="3000375"/>
            <a:ext cx="6400800" cy="1752600"/>
          </a:xfrm>
        </p:spPr>
        <p:txBody>
          <a:bodyPr/>
          <a:lstStyle/>
          <a:p>
            <a:pPr eaLnBrk="1" hangingPunct="1"/>
            <a:r>
              <a:rPr lang="el-GR" smtClean="0"/>
              <a:t>Ανατέμνοντας τον Τράχηλο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Μυώδες πλάτυσμ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-254000"/>
            <a:ext cx="7561262" cy="743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Στερνοκλειδομαστοειδής και έξω σφαγίτι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-431800"/>
            <a:ext cx="8569325" cy="778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Κάτωθεν του υοειδούς +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-531813"/>
            <a:ext cx="7948612" cy="799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Αγγειονευρώδες δεμάτι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3" y="-674688"/>
            <a:ext cx="8035925" cy="84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Καρωτίδα - ινιακή κλ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-603250"/>
            <a:ext cx="7394575" cy="810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Συμπαθητικό στέλεχ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5700" y="-458788"/>
            <a:ext cx="6832600" cy="777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2 - Τίτλος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/>
            <a:r>
              <a:rPr lang="el-GR" i="1" smtClean="0"/>
              <a:t>Κεφάλαιο 2</a:t>
            </a:r>
            <a:r>
              <a:rPr lang="en-US" i="1" smtClean="0"/>
              <a:t>:</a:t>
            </a:r>
            <a:r>
              <a:rPr lang="el-GR" i="1" smtClean="0"/>
              <a:t> Μυϊκό σύστημα</a:t>
            </a:r>
          </a:p>
        </p:txBody>
      </p:sp>
      <p:sp>
        <p:nvSpPr>
          <p:cNvPr id="15363" name="3 - Υπότιτλος"/>
          <p:cNvSpPr>
            <a:spLocks noGrp="1"/>
          </p:cNvSpPr>
          <p:nvPr>
            <p:ph type="subTitle" idx="1"/>
          </p:nvPr>
        </p:nvSpPr>
        <p:spPr>
          <a:xfrm>
            <a:off x="0" y="928688"/>
            <a:ext cx="9144000" cy="5929312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el-GR" smtClean="0"/>
              <a:t> </a:t>
            </a:r>
            <a:r>
              <a:rPr lang="el-GR" u="sng" smtClean="0"/>
              <a:t>Προσθιο-πλάγιοι Μύες </a:t>
            </a:r>
          </a:p>
          <a:p>
            <a:pPr algn="l" eaLnBrk="1" hangingPunct="1"/>
            <a:r>
              <a:rPr lang="el-GR" smtClean="0"/>
              <a:t>  (Μυώδες πλάτυσμα, Στερνοκλειδομαστοειδής)</a:t>
            </a:r>
          </a:p>
          <a:p>
            <a:pPr algn="l" eaLnBrk="1" hangingPunct="1">
              <a:buFontTx/>
              <a:buChar char="•"/>
            </a:pPr>
            <a:r>
              <a:rPr lang="el-GR" smtClean="0"/>
              <a:t> </a:t>
            </a:r>
            <a:r>
              <a:rPr lang="el-GR" u="sng" smtClean="0"/>
              <a:t>Πρόσθιοι Μύες</a:t>
            </a:r>
          </a:p>
          <a:p>
            <a:pPr algn="l" eaLnBrk="1" hangingPunct="1"/>
            <a:r>
              <a:rPr lang="el-GR" smtClean="0"/>
              <a:t>(Άνωθεν και κάτωθεν του Υοειδούς Οστού)</a:t>
            </a:r>
          </a:p>
          <a:p>
            <a:pPr algn="l" eaLnBrk="1" hangingPunct="1">
              <a:buFontTx/>
              <a:buChar char="•"/>
            </a:pPr>
            <a:r>
              <a:rPr lang="el-GR" u="sng" smtClean="0"/>
              <a:t>Πλάγιοι Μύες</a:t>
            </a:r>
          </a:p>
          <a:p>
            <a:pPr algn="l" eaLnBrk="1" hangingPunct="1"/>
            <a:r>
              <a:rPr lang="el-GR" smtClean="0"/>
              <a:t>(Πρόσθιος – Μέσος – Οπίσθιος Σκαληνός)</a:t>
            </a:r>
          </a:p>
          <a:p>
            <a:pPr algn="l" eaLnBrk="1" hangingPunct="1">
              <a:buFontTx/>
              <a:buChar char="•"/>
            </a:pPr>
            <a:r>
              <a:rPr lang="el-GR" u="sng" smtClean="0"/>
              <a:t> Προσπονδυλικοί Μύες</a:t>
            </a:r>
          </a:p>
          <a:p>
            <a:pPr algn="l" eaLnBrk="1" hangingPunct="1"/>
            <a:r>
              <a:rPr lang="el-GR" smtClean="0"/>
              <a:t>(Επιμήκης τραχηλικός, Επιμήκης κεφαλικός, </a:t>
            </a:r>
            <a:br>
              <a:rPr lang="el-GR" smtClean="0"/>
            </a:br>
            <a:r>
              <a:rPr lang="el-GR" smtClean="0"/>
              <a:t>Πρόσθιος ορθός κεφαλικός)</a:t>
            </a:r>
          </a:p>
          <a:p>
            <a:pPr algn="l" eaLnBrk="1" hangingPunct="1">
              <a:buFontTx/>
              <a:buChar char="•"/>
            </a:pPr>
            <a:r>
              <a:rPr lang="el-GR" smtClean="0"/>
              <a:t> </a:t>
            </a:r>
            <a:r>
              <a:rPr lang="el-GR" u="sng" smtClean="0"/>
              <a:t>Μύες του Αυχένα  </a:t>
            </a:r>
            <a:r>
              <a:rPr lang="el-GR" smtClean="0"/>
              <a:t>(μια άλλη φορά…)</a:t>
            </a:r>
            <a:r>
              <a:rPr lang="el-GR" u="sng" smtClean="0"/>
              <a:t> </a:t>
            </a:r>
            <a:endParaRPr lang="el-GR" smtClean="0"/>
          </a:p>
          <a:p>
            <a:pPr algn="l" eaLnBrk="1" hangingPunct="1"/>
            <a:endParaRPr lang="el-GR" smtClean="0"/>
          </a:p>
          <a:p>
            <a:pPr algn="l" eaLnBrk="1" hangingPunct="1"/>
            <a:r>
              <a:rPr lang="el-GR" u="sng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Φλέβες του τραχήλο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0"/>
            <a:ext cx="7069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Φλέβες θυρεοειδού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0"/>
            <a:ext cx="6599238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Υπογνάθειο τρίγων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-231775"/>
            <a:ext cx="10440988" cy="798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κάτω φατνιακ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-130175"/>
            <a:ext cx="8280400" cy="730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γλωσικό νεύρ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-504825"/>
            <a:ext cx="8207375" cy="786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Αστεροειδές γάγγλι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0"/>
            <a:ext cx="10872788" cy="826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Σπονδυλοβασικό σύστημ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9675" y="-422275"/>
            <a:ext cx="6724650" cy="770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1593850" cy="2362200"/>
          </a:xfrm>
        </p:spPr>
        <p:txBody>
          <a:bodyPr/>
          <a:lstStyle/>
          <a:p>
            <a:pPr eaLnBrk="1" hangingPunct="1"/>
            <a:r>
              <a:rPr lang="el-GR" sz="2400" smtClean="0"/>
              <a:t>Μυώδες πλάτυσμα</a:t>
            </a:r>
          </a:p>
        </p:txBody>
      </p:sp>
      <p:pic>
        <p:nvPicPr>
          <p:cNvPr id="16387" name="Picture 3" descr="Platysma and face muscle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7938"/>
            <a:ext cx="6911975" cy="68500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1519</Words>
  <Application>Microsoft Office PowerPoint</Application>
  <PresentationFormat>Προβολή στην οθόνη (4:3)</PresentationFormat>
  <Paragraphs>506</Paragraphs>
  <Slides>86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86</vt:i4>
      </vt:variant>
    </vt:vector>
  </HeadingPairs>
  <TitlesOfParts>
    <vt:vector size="87" baseType="lpstr">
      <vt:lpstr>Προεπιλεγμένη σχεδίαση</vt:lpstr>
      <vt:lpstr>ΤΡΑΧΗΛΟΣ   Συνδέει τον κορμό με την κεφαλή με ό,τι αυτό συνεπάγεται</vt:lpstr>
      <vt:lpstr>Μέρος Α</vt:lpstr>
      <vt:lpstr>Διαφάνεια 3</vt:lpstr>
      <vt:lpstr>Άτλας – Ινιακό τρήμα</vt:lpstr>
      <vt:lpstr>Άξονας – Α5-A7</vt:lpstr>
      <vt:lpstr>Πρόσθιος επιμήκης – Οπίσθιος επιπωματικός</vt:lpstr>
      <vt:lpstr>Διαφάνεια 7</vt:lpstr>
      <vt:lpstr>Κεφάλαιο 2: Μυϊκό σύστημα</vt:lpstr>
      <vt:lpstr>Μυώδες πλάτυσμα</vt:lpstr>
      <vt:lpstr>Στερνοκλειδομαστοειδής</vt:lpstr>
      <vt:lpstr>Στερνοκλειδομαστοειδής</vt:lpstr>
      <vt:lpstr>    </vt:lpstr>
      <vt:lpstr>Διαφάνεια 13</vt:lpstr>
      <vt:lpstr>Διαφάνεια 14</vt:lpstr>
      <vt:lpstr>Διγάστωρ Βελονοϋοειδής  Γναθοϋοειδής  Γενειοϋοειδής   Στερνοϋοειδής Στερνοθυρεοειδής Θυρεοϋοειδής Ωμοϋοειδής</vt:lpstr>
      <vt:lpstr>Διγάστωρ, Βελονοϋοειδής, Γναθοϋοειδής</vt:lpstr>
      <vt:lpstr> Γναθοϋοειδής, Γενειοϋοειδής, Υπογνάθιος &amp;Υπογλώσσιος σιελ.αδ.</vt:lpstr>
      <vt:lpstr>Διαφάνεια 18</vt:lpstr>
      <vt:lpstr>Προσπονδυλικοί μύες  Επιμήκης τραχηλικός  Επιμήκης κεφαλικός  Πρόσθιος ορθός κεφαλικός   Σκαληνοί μύες Πρόσθιος Μέσος Οπίσθιος</vt:lpstr>
      <vt:lpstr>Διαφάνεια 20</vt:lpstr>
      <vt:lpstr>Διαφάνεια 21</vt:lpstr>
      <vt:lpstr>Διαφάνεια 22</vt:lpstr>
      <vt:lpstr>Κεφάλαιο 3: Νεύρα (του τραχήλου)</vt:lpstr>
      <vt:lpstr>Αυχενικό πλέγμα  γενειοϋδές  θυρεοϋοειδές  αυχενική αγκύλη  μείζον ωτιαίο  έλασσον ινιακό  εγκάρσιο τραχηλικό  υπερπλάτια  Φρενικό </vt:lpstr>
      <vt:lpstr>Διαφάνεια 25</vt:lpstr>
      <vt:lpstr>Διαφάνεια 26</vt:lpstr>
      <vt:lpstr>Διαφάνεια 27</vt:lpstr>
      <vt:lpstr>Διαφάνεια 28</vt:lpstr>
      <vt:lpstr>Τρίδυμο ν.   (V)</vt:lpstr>
      <vt:lpstr>Κλάδοι V για τον τράχηλο Γλωσσικό -  (Κάτω φατνιακό…) Γναθοϋοειδές </vt:lpstr>
      <vt:lpstr>Προσωπικό  ν.  (VII)</vt:lpstr>
      <vt:lpstr>Κλάδοι του (VII) για τράχηλο Διγαστορικός κλ. – κλ. για το μυώδες πλάτυσμα </vt:lpstr>
      <vt:lpstr>Γλωσσο-φαρυγγικό ν.  (IX)</vt:lpstr>
      <vt:lpstr>Διαφάνεια 34</vt:lpstr>
      <vt:lpstr>(ΙΧ)  στον τράχηλο  ν. Hering  φαρυγγικοί κλ.  κλ. βελονο- φαρυγγικού  (γλωσσικοί κλ.)</vt:lpstr>
      <vt:lpstr>Πνευμονογαστρικό ν. (Vagus) (X)</vt:lpstr>
      <vt:lpstr>Κλάδοι (X) στον τράχηλο   Άνω λαρυγγικό  Κάτω λαρυγγικό (παλίνδρομο)  Φαρυγγικοί κλ.  Καρδιακοί κλ.  </vt:lpstr>
      <vt:lpstr>Παλίνδρομο (κάτω) λαρυγγικό νεύρο</vt:lpstr>
      <vt:lpstr>Παραπληρωματικό ν. (XI)</vt:lpstr>
      <vt:lpstr>Υπογλώσσιο ν. (XII)</vt:lpstr>
      <vt:lpstr>Διαφάνεια 41</vt:lpstr>
      <vt:lpstr>Διαφάνεια 42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QUIZ: Νεύρα και λειτουργία τους</vt:lpstr>
      <vt:lpstr>Κεφάλαιο 4:  Αγγεία (αρτηρίες-φλέβες-λεμφαγγεία)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Κλάδοι υποκλείδιας αρτηρίας</vt:lpstr>
      <vt:lpstr>Φλέβες:  Έξω, Πρόσθια, Έσω σφαγίτις</vt:lpstr>
      <vt:lpstr>Κλάδοι έσω σφαγίτιδος  Κοινή προσωπική (γλωσσική, προσωπική, οπισθογνάθια)  Άνω θυρεοειδής (άνω λαρυγγική)  Μέση θυρεοειδής  Κάτω θυρεοειδής</vt:lpstr>
      <vt:lpstr>Λεμφογάγγλια στον τράχηλο</vt:lpstr>
      <vt:lpstr>Διαφάνεια 72</vt:lpstr>
      <vt:lpstr>Μέρος Β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38</cp:revision>
  <dcterms:created xsi:type="dcterms:W3CDTF">2005-10-20T11:32:00Z</dcterms:created>
  <dcterms:modified xsi:type="dcterms:W3CDTF">2020-10-20T09:56:09Z</dcterms:modified>
</cp:coreProperties>
</file>