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334" r:id="rId4"/>
    <p:sldId id="257" r:id="rId5"/>
    <p:sldId id="291" r:id="rId6"/>
    <p:sldId id="278" r:id="rId7"/>
    <p:sldId id="279" r:id="rId8"/>
    <p:sldId id="264" r:id="rId9"/>
    <p:sldId id="280" r:id="rId10"/>
    <p:sldId id="28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36" r:id="rId41"/>
    <p:sldId id="337" r:id="rId42"/>
    <p:sldId id="321" r:id="rId43"/>
    <p:sldId id="322" r:id="rId44"/>
    <p:sldId id="323" r:id="rId45"/>
    <p:sldId id="324" r:id="rId46"/>
    <p:sldId id="325" r:id="rId47"/>
    <p:sldId id="338" r:id="rId48"/>
    <p:sldId id="326" r:id="rId49"/>
    <p:sldId id="327" r:id="rId50"/>
    <p:sldId id="328" r:id="rId51"/>
    <p:sldId id="329" r:id="rId52"/>
    <p:sldId id="330" r:id="rId53"/>
    <p:sldId id="331" r:id="rId54"/>
    <p:sldId id="332" r:id="rId55"/>
    <p:sldId id="335" r:id="rId56"/>
    <p:sldId id="339" r:id="rId57"/>
    <p:sldId id="340" r:id="rId58"/>
    <p:sldId id="333" r:id="rId59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C2F32-7E22-4181-AD82-A0391F12923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EE2267-F521-4F51-A2A8-A13D3531FD7C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0020D-BA33-4E41-8F98-BF91D466021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DCBF7E7-7BA3-451B-8DE6-3F54EDD11764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1137E-A081-47F1-9D15-91EE54094938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69411B-439E-49CF-8976-5DB1A32243F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DD570-F58A-455D-B521-29666938F456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A385D6-8405-4AB4-AD1C-760E96639A97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B73C7-B908-4581-8350-6AAC4E98D227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72692-AD05-4EFD-82C5-C6EEF2B15B7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49CEB-8909-4EDA-BC93-D9434E5A616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FC496E-7639-4612-80AE-239B61373DB1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1720A30-E5E6-4B51-86C4-764AEBABA04F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796908"/>
          </a:xfrm>
        </p:spPr>
        <p:txBody>
          <a:bodyPr/>
          <a:lstStyle/>
          <a:p>
            <a:r>
              <a:rPr lang="el-GR" sz="3200" dirty="0" smtClean="0"/>
              <a:t>Ώμος – Βραχίονας – Μασχαλιαία κοιλότητα</a:t>
            </a:r>
            <a:endParaRPr lang="el-GR" sz="3200" dirty="0"/>
          </a:p>
        </p:txBody>
      </p:sp>
      <p:sp>
        <p:nvSpPr>
          <p:cNvPr id="6" name="5 - Θέση κειμένου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l-GR" sz="2800" dirty="0" smtClean="0"/>
              <a:t>Οστά - αρθρώσεις</a:t>
            </a:r>
          </a:p>
          <a:p>
            <a:r>
              <a:rPr lang="el-GR" sz="2800" dirty="0" smtClean="0"/>
              <a:t>Μύες ωμικής ζώνης</a:t>
            </a:r>
          </a:p>
          <a:p>
            <a:r>
              <a:rPr lang="el-GR" sz="2800" dirty="0" smtClean="0"/>
              <a:t>Μύες βραχίονα</a:t>
            </a:r>
          </a:p>
          <a:p>
            <a:r>
              <a:rPr lang="el-GR" sz="2800" dirty="0" smtClean="0"/>
              <a:t>Μασχαλιαία κοιλότητα</a:t>
            </a:r>
          </a:p>
          <a:p>
            <a:r>
              <a:rPr lang="el-GR" sz="2800" dirty="0" smtClean="0"/>
              <a:t>Αγγεία</a:t>
            </a:r>
          </a:p>
          <a:p>
            <a:r>
              <a:rPr lang="el-GR" sz="2800" dirty="0" err="1" smtClean="0"/>
              <a:t>Βραχιόνιο</a:t>
            </a:r>
            <a:r>
              <a:rPr lang="el-GR" sz="2800" dirty="0" smtClean="0"/>
              <a:t> πλέγμα</a:t>
            </a:r>
          </a:p>
          <a:p>
            <a:r>
              <a:rPr lang="el-GR" sz="2800" dirty="0" smtClean="0"/>
              <a:t>Νεύρα</a:t>
            </a:r>
            <a:endParaRPr lang="el-GR" sz="2800" dirty="0"/>
          </a:p>
        </p:txBody>
      </p:sp>
      <p:pic>
        <p:nvPicPr>
          <p:cNvPr id="13321" name="Picture 9" descr="εικονα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864650"/>
            <a:ext cx="4248471" cy="56883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9" name="Picture 7" descr="29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-26988"/>
            <a:ext cx="8893175" cy="6051551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/>
              <a:t>Μύες της ωμικής ζώνης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algn="ctr">
              <a:buClr>
                <a:schemeClr val="tx1"/>
              </a:buClr>
              <a:buFontTx/>
              <a:buNone/>
            </a:pPr>
            <a:r>
              <a:rPr lang="el-GR" sz="2400"/>
              <a:t>		Υποπλάτιος</a:t>
            </a:r>
            <a:r>
              <a:rPr lang="el-GR" sz="2000"/>
              <a:t>																</a:t>
            </a:r>
            <a:r>
              <a:rPr lang="el-GR" sz="2400"/>
              <a:t>Υπερακάνθιος     </a:t>
            </a:r>
            <a:r>
              <a:rPr lang="el-GR" sz="2000"/>
              <a:t>					  										</a:t>
            </a:r>
            <a:r>
              <a:rPr lang="el-GR" sz="2400"/>
              <a:t>Υπακάνθιος</a:t>
            </a:r>
            <a:r>
              <a:rPr lang="el-GR" sz="2000"/>
              <a:t>																</a:t>
            </a:r>
            <a:r>
              <a:rPr lang="el-GR" sz="2400"/>
              <a:t>Μείζων στρογγύλος															Ελάσσων στρογγύλος									</a:t>
            </a:r>
            <a:r>
              <a:rPr lang="el-GR" sz="2000"/>
              <a:t>					   </a:t>
            </a:r>
            <a:r>
              <a:rPr lang="el-GR" sz="2400"/>
              <a:t>Δελτοειδής</a:t>
            </a:r>
            <a:r>
              <a:rPr lang="el-GR" sz="200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ltoid-Musc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-25225"/>
            <a:ext cx="6017019" cy="6414143"/>
          </a:xfrm>
          <a:prstGeom prst="rect">
            <a:avLst/>
          </a:prstGeom>
        </p:spPr>
      </p:pic>
      <p:sp>
        <p:nvSpPr>
          <p:cNvPr id="614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l-GR" sz="2400" dirty="0"/>
              <a:t>	</a:t>
            </a:r>
            <a:r>
              <a:rPr lang="el-GR" sz="2400" b="1" dirty="0"/>
              <a:t>ΔΕΛΤΟΕΙΔΗΣ ΜΥΣ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sz="2400" dirty="0"/>
              <a:t>Έκφυση: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sz="2400" dirty="0"/>
              <a:t>Πρόσθια μοίρα:έξω  	τριτημόριο κλείδας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sz="2400" dirty="0"/>
              <a:t>Μέση μοίρα: ακρώμιο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sz="2400" dirty="0"/>
              <a:t>Οπίσθια: 	ωμοπλατιαία 			άκανθα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sz="2400" dirty="0"/>
              <a:t>Κατάφυση: 	δελτοειδές 			τράχυσμα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sz="2400" dirty="0"/>
              <a:t>Νεύρωση: Μασχαλιαίο ν.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sz="2000" dirty="0"/>
              <a:t>Ενέργεια: Απαγωγή,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sz="2000" dirty="0"/>
              <a:t>                κάμψη (πρόσθια μ.),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sz="2000" dirty="0"/>
              <a:t>                έκταση (οπίσθια μ.)</a:t>
            </a:r>
          </a:p>
          <a:p>
            <a:pPr>
              <a:lnSpc>
                <a:spcPct val="80000"/>
              </a:lnSpc>
              <a:buFontTx/>
              <a:buNone/>
            </a:pP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32656"/>
            <a:ext cx="3923928" cy="579350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l-GR" sz="2000" b="1" dirty="0"/>
              <a:t>	ΥΠΕΡΑΚΑΝΘΙΟΣ ΜΥΣ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Έκφυση:  Υπερακάνθιος βόθρος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Κατάφυση: Μείζον βραχιόνιο όγκωμα (άνω)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Νεύρωση: Υπερπλάτιο ν.</a:t>
            </a:r>
          </a:p>
          <a:p>
            <a:pPr>
              <a:lnSpc>
                <a:spcPct val="90000"/>
              </a:lnSpc>
            </a:pPr>
            <a:r>
              <a:rPr lang="el-GR" sz="1800" dirty="0"/>
              <a:t>Ενέργεια: </a:t>
            </a:r>
            <a:r>
              <a:rPr lang="el-GR" sz="1800" dirty="0" smtClean="0"/>
              <a:t>απαγωγή</a:t>
            </a:r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 smtClean="0"/>
          </a:p>
          <a:p>
            <a:pPr>
              <a:lnSpc>
                <a:spcPct val="90000"/>
              </a:lnSpc>
            </a:pPr>
            <a:endParaRPr lang="el-GR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l-GR" sz="2000" dirty="0"/>
              <a:t>	</a:t>
            </a:r>
            <a:r>
              <a:rPr lang="el-GR" sz="2000" b="1" dirty="0"/>
              <a:t>ΥΠΑΚΑΝΘΙΟΣ ΜΥΣ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Έκφυση:  Υπακάνθιος βόθρος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Κατάφυση: Μείζον βραχιόνιο όγκωμα (μέσο)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Νεύρωση: Υπερπλάτιο ν.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Ενέργεια: έξω στροφή</a:t>
            </a:r>
          </a:p>
        </p:txBody>
      </p:sp>
      <p:pic>
        <p:nvPicPr>
          <p:cNvPr id="4" name="Picture 3" descr="infraspinatu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062579"/>
            <a:ext cx="3960440" cy="3795421"/>
          </a:xfrm>
          <a:prstGeom prst="rect">
            <a:avLst/>
          </a:prstGeom>
        </p:spPr>
      </p:pic>
      <p:pic>
        <p:nvPicPr>
          <p:cNvPr id="5" name="Picture 4" descr="supraspinatu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300" y="0"/>
            <a:ext cx="3407324" cy="3249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res-min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0"/>
            <a:ext cx="3443073" cy="4133529"/>
          </a:xfrm>
          <a:prstGeom prst="rect">
            <a:avLst/>
          </a:prstGeom>
        </p:spPr>
      </p:pic>
      <p:sp>
        <p:nvSpPr>
          <p:cNvPr id="3379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0"/>
            <a:ext cx="3995936" cy="6525344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l-GR" sz="20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l-GR" sz="2000" b="1" dirty="0" smtClean="0"/>
              <a:t>ΕΛΑΣΣΩΝ </a:t>
            </a:r>
            <a:r>
              <a:rPr lang="el-GR" sz="2000" b="1" dirty="0"/>
              <a:t>ΣΤΡΟΓΓΥΛΟΣ ΜΥΣ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Έκφυση:  Άνω 2/3 έξω χείλους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Κατάφυση: Μείζον βραχιόνιο όγκωμα (κάτω)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Νεύρωση: Μασχαλιαίο ν.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Ενέργεια: έξω στροφή</a:t>
            </a:r>
          </a:p>
          <a:p>
            <a:pPr>
              <a:lnSpc>
                <a:spcPct val="80000"/>
              </a:lnSpc>
            </a:pPr>
            <a:endParaRPr lang="el-GR" sz="2000" dirty="0"/>
          </a:p>
          <a:p>
            <a:pPr>
              <a:lnSpc>
                <a:spcPct val="80000"/>
              </a:lnSpc>
              <a:buFontTx/>
              <a:buNone/>
            </a:pPr>
            <a:endParaRPr lang="el-GR" sz="2000" b="1" dirty="0" smtClean="0"/>
          </a:p>
          <a:p>
            <a:pPr>
              <a:lnSpc>
                <a:spcPct val="80000"/>
              </a:lnSpc>
              <a:buFontTx/>
              <a:buNone/>
            </a:pPr>
            <a:endParaRPr lang="el-GR" sz="2000" b="1" dirty="0" smtClean="0"/>
          </a:p>
          <a:p>
            <a:pPr>
              <a:lnSpc>
                <a:spcPct val="80000"/>
              </a:lnSpc>
              <a:buFontTx/>
              <a:buNone/>
            </a:pPr>
            <a:endParaRPr lang="el-GR" sz="2000" b="1" dirty="0" smtClean="0"/>
          </a:p>
          <a:p>
            <a:pPr>
              <a:lnSpc>
                <a:spcPct val="80000"/>
              </a:lnSpc>
              <a:buFontTx/>
              <a:buNone/>
            </a:pPr>
            <a:endParaRPr lang="el-GR" sz="20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l-GR" sz="2000" b="1" dirty="0" smtClean="0"/>
              <a:t>ΜΕΙΖΩΝ </a:t>
            </a:r>
            <a:r>
              <a:rPr lang="el-GR" sz="2000" b="1" dirty="0"/>
              <a:t>ΣΤΡΟΓΓΥΛΟΣ ΜΥΣ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Έκφυση:  Κάτω τριτημόριο έξω χείλους ωμοπλάτης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Κατάφυση: Έσω χείλος αύλακας δικεφάλου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Νεύρωση: Κάτω υποπλάτιο ν.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Ενέργεια: Έκταση,  προσαγωγή, έσω στροφή</a:t>
            </a:r>
          </a:p>
        </p:txBody>
      </p:sp>
      <p:pic>
        <p:nvPicPr>
          <p:cNvPr id="4" name="Picture 3" descr="teres major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2213381"/>
            <a:ext cx="2417440" cy="4644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412776"/>
            <a:ext cx="4067944" cy="4176464"/>
          </a:xfrm>
        </p:spPr>
        <p:txBody>
          <a:bodyPr/>
          <a:lstStyle/>
          <a:p>
            <a:pPr>
              <a:buFontTx/>
              <a:buNone/>
            </a:pPr>
            <a:r>
              <a:rPr lang="el-GR" sz="2800" b="1" dirty="0"/>
              <a:t>	ΥΠΟΠΛΑΤΙΟΣ ΜΥΣ</a:t>
            </a:r>
          </a:p>
          <a:p>
            <a:r>
              <a:rPr lang="el-GR" sz="2800" dirty="0"/>
              <a:t>Έκφυση:  Υποπλάτιος βόθρος</a:t>
            </a:r>
          </a:p>
          <a:p>
            <a:r>
              <a:rPr lang="el-GR" sz="2800" dirty="0"/>
              <a:t>Κατάφυση: Έλασσον βραχιόνιο όγκωμα</a:t>
            </a:r>
          </a:p>
          <a:p>
            <a:r>
              <a:rPr lang="el-GR" sz="2800" dirty="0"/>
              <a:t>Νεύρωση: Άνω-κάτω υποπλάτιο ν.</a:t>
            </a:r>
          </a:p>
          <a:p>
            <a:r>
              <a:rPr lang="el-GR" sz="2000" dirty="0"/>
              <a:t>Ενέργεια: έσω στροφή</a:t>
            </a:r>
          </a:p>
        </p:txBody>
      </p:sp>
      <p:pic>
        <p:nvPicPr>
          <p:cNvPr id="4" name="Picture 3" descr="subscapularis-te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548680"/>
            <a:ext cx="4536504" cy="539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l-GR" sz="2800" b="1"/>
              <a:t>Τετράπλευρος χώρος του </a:t>
            </a:r>
            <a:r>
              <a:rPr lang="en-US" sz="2800" b="1"/>
              <a:t>Velpau</a:t>
            </a:r>
            <a:endParaRPr lang="el-GR" sz="2800" b="1"/>
          </a:p>
          <a:p>
            <a:r>
              <a:rPr lang="el-GR" sz="2800"/>
              <a:t>Άνω: Υποπλάτιος/ ελάσσων στρογγύλος</a:t>
            </a:r>
          </a:p>
          <a:p>
            <a:r>
              <a:rPr lang="el-GR" sz="2800"/>
              <a:t>Κάτω: Μείζων         στρογγύλος</a:t>
            </a:r>
          </a:p>
          <a:p>
            <a:r>
              <a:rPr lang="el-GR" sz="2800"/>
              <a:t>Έσω: Μακρά κεφαλή τρικέφαλου</a:t>
            </a:r>
          </a:p>
          <a:p>
            <a:r>
              <a:rPr lang="el-GR" sz="2800"/>
              <a:t>Έξω: Βραχιόνιο οστό </a:t>
            </a:r>
          </a:p>
        </p:txBody>
      </p:sp>
      <p:pic>
        <p:nvPicPr>
          <p:cNvPr id="38919" name="Picture 7" descr="IMG_043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67175" y="0"/>
            <a:ext cx="5035550" cy="63087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l-GR" sz="2800" b="1"/>
              <a:t>	Τρίγωνος χώρος</a:t>
            </a:r>
          </a:p>
          <a:p>
            <a:pPr>
              <a:buFontTx/>
              <a:buNone/>
            </a:pPr>
            <a:endParaRPr lang="el-GR" sz="2800" b="1"/>
          </a:p>
          <a:p>
            <a:r>
              <a:rPr lang="el-GR" sz="2400"/>
              <a:t>Άνω: υποπλάτιος και ελάσσων στρογγύλος μυς</a:t>
            </a:r>
          </a:p>
          <a:p>
            <a:r>
              <a:rPr lang="el-GR" sz="2400"/>
              <a:t>Κάτω: μείζων στρογγύλος μυς</a:t>
            </a:r>
          </a:p>
          <a:p>
            <a:r>
              <a:rPr lang="el-GR" sz="2400"/>
              <a:t>Έξω: μακρά κεφαλή τρικέφαλου μυός</a:t>
            </a:r>
          </a:p>
        </p:txBody>
      </p:sp>
      <p:pic>
        <p:nvPicPr>
          <p:cNvPr id="40967" name="Picture 7" descr="IMG_043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10088" y="836613"/>
            <a:ext cx="4633912" cy="5616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0"/>
            <a:ext cx="2699792" cy="6126163"/>
          </a:xfrm>
        </p:spPr>
        <p:txBody>
          <a:bodyPr/>
          <a:lstStyle/>
          <a:p>
            <a:r>
              <a:rPr lang="el-GR" sz="2800" dirty="0"/>
              <a:t>Υποπλάτιος</a:t>
            </a:r>
          </a:p>
          <a:p>
            <a:r>
              <a:rPr lang="el-GR" sz="2800" dirty="0"/>
              <a:t>Μείζων στρογγύλος</a:t>
            </a:r>
          </a:p>
          <a:p>
            <a:r>
              <a:rPr lang="el-GR" sz="2800" dirty="0"/>
              <a:t>Δικέφαλος βραχιόνιος</a:t>
            </a:r>
          </a:p>
          <a:p>
            <a:r>
              <a:rPr lang="el-GR" sz="2800" dirty="0"/>
              <a:t>Πρόσθιος βραχιόνιος</a:t>
            </a:r>
          </a:p>
          <a:p>
            <a:r>
              <a:rPr lang="el-GR" sz="2800" dirty="0"/>
              <a:t>Κορακοβραχιόνιος</a:t>
            </a:r>
          </a:p>
          <a:p>
            <a:r>
              <a:rPr lang="el-GR" sz="2800" dirty="0"/>
              <a:t>Τρικέφαλος βραχιόνιος</a:t>
            </a:r>
          </a:p>
        </p:txBody>
      </p:sp>
      <p:pic>
        <p:nvPicPr>
          <p:cNvPr id="22535" name="Picture 7" descr="εικονα 1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27784" y="-675456"/>
            <a:ext cx="6156176" cy="87678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Μύες </a:t>
            </a:r>
            <a:r>
              <a:rPr lang="el-GR" sz="2400" b="1" dirty="0"/>
              <a:t>βραχίονα</a:t>
            </a:r>
            <a:br>
              <a:rPr lang="el-GR" sz="2400" b="1" dirty="0"/>
            </a:br>
            <a:r>
              <a:rPr lang="el-GR" sz="4000" b="1" dirty="0"/>
              <a:t/>
            </a:r>
            <a:br>
              <a:rPr lang="el-GR" sz="4000" b="1" dirty="0"/>
            </a:br>
            <a:endParaRPr lang="el-GR" sz="4000" b="1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Δικέφαλος βραχιόνιος   (πρόσθιοι)</a:t>
            </a:r>
          </a:p>
          <a:p>
            <a:r>
              <a:rPr lang="el-GR" dirty="0" err="1" smtClean="0"/>
              <a:t>Κορακοβραχιόνιος</a:t>
            </a:r>
            <a:r>
              <a:rPr lang="el-GR" dirty="0" smtClean="0"/>
              <a:t>         (    »    )  </a:t>
            </a:r>
          </a:p>
          <a:p>
            <a:r>
              <a:rPr lang="el-GR" dirty="0" smtClean="0"/>
              <a:t>Πρόσθιος βραχιόνιος     (    »    )</a:t>
            </a:r>
          </a:p>
          <a:p>
            <a:r>
              <a:rPr lang="el-GR" dirty="0" smtClean="0"/>
              <a:t>Τρικέφαλος βραχιόνιος  (οπίσθιος)</a:t>
            </a:r>
          </a:p>
          <a:p>
            <a:r>
              <a:rPr lang="el-GR" dirty="0" err="1" smtClean="0"/>
              <a:t>Αγκωνιαίος</a:t>
            </a:r>
            <a:r>
              <a:rPr lang="el-GR" dirty="0" smtClean="0"/>
              <a:t>  (οπίσθιος </a:t>
            </a:r>
            <a:r>
              <a:rPr lang="el-GR" sz="2400" dirty="0" smtClean="0"/>
              <a:t>περισσότερο στον πήχη</a:t>
            </a:r>
            <a:r>
              <a:rPr lang="el-GR" dirty="0" smtClean="0"/>
              <a:t>)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915816" cy="548680"/>
          </a:xfrm>
        </p:spPr>
        <p:txBody>
          <a:bodyPr/>
          <a:lstStyle/>
          <a:p>
            <a:r>
              <a:rPr lang="el-GR" sz="3200" dirty="0"/>
              <a:t>ΩΜΟΠΛΑΤΗ</a:t>
            </a:r>
          </a:p>
        </p:txBody>
      </p:sp>
      <p:pic>
        <p:nvPicPr>
          <p:cNvPr id="5" name="Content Placeholder 4" descr="Scapul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7504" y="476672"/>
            <a:ext cx="8791128" cy="65933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6632"/>
            <a:ext cx="2843808" cy="5040559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l-GR" sz="2000" b="1" dirty="0"/>
              <a:t>ΔΙΚΕΦΑΛΟΣ ΒΡΑΧΙΟΝΙΟΣ ΜΥΣ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Έκφυση: </a:t>
            </a:r>
            <a:endParaRPr lang="en-US" sz="2000" dirty="0" smtClean="0"/>
          </a:p>
          <a:p>
            <a:pPr>
              <a:lnSpc>
                <a:spcPct val="80000"/>
              </a:lnSpc>
              <a:buNone/>
            </a:pPr>
            <a:r>
              <a:rPr lang="el-GR" sz="2000" dirty="0" smtClean="0"/>
              <a:t> Μακρά </a:t>
            </a:r>
            <a:r>
              <a:rPr lang="el-GR" sz="2000" dirty="0"/>
              <a:t>κεφαλή: </a:t>
            </a:r>
            <a:r>
              <a:rPr lang="el-GR" sz="2000" dirty="0" smtClean="0"/>
              <a:t>υπεργλήνιο </a:t>
            </a:r>
            <a:r>
              <a:rPr lang="el-GR" sz="2000" dirty="0"/>
              <a:t>φύμα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sz="2000" dirty="0" smtClean="0"/>
              <a:t>Βραχεία </a:t>
            </a:r>
            <a:r>
              <a:rPr lang="el-GR" sz="2000" dirty="0"/>
              <a:t>κεφαλή: κορακοειδής απόφυση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Κατάφυση: Κερκιδικό όγκωμα, περιτονία πήχη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Νεύρωση: Μυοδερματικό ν.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Ενέργεια: υπτιασμός, </a:t>
            </a: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l-GR" sz="2000" dirty="0" smtClean="0"/>
              <a:t>κάμψη </a:t>
            </a:r>
            <a:r>
              <a:rPr lang="el-GR" sz="2000" dirty="0"/>
              <a:t>αγκώνα</a:t>
            </a:r>
          </a:p>
        </p:txBody>
      </p:sp>
      <p:pic>
        <p:nvPicPr>
          <p:cNvPr id="74755" name="Picture 3" descr="εικονα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016" y="0"/>
            <a:ext cx="4788024" cy="7362519"/>
          </a:xfrm>
        </p:spPr>
      </p:pic>
      <p:pic>
        <p:nvPicPr>
          <p:cNvPr id="4" name="Picture 3" descr="bicep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5" y="764704"/>
            <a:ext cx="3312369" cy="6486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0"/>
            <a:ext cx="3995936" cy="5085184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2000" b="1" dirty="0" smtClean="0"/>
          </a:p>
          <a:p>
            <a:pPr>
              <a:lnSpc>
                <a:spcPct val="80000"/>
              </a:lnSpc>
            </a:pPr>
            <a:r>
              <a:rPr lang="el-GR" sz="2000" b="1" dirty="0" smtClean="0"/>
              <a:t>ΚΟΡΑΚΟΒΡΑΧΙΟΝΙΟΣ </a:t>
            </a:r>
            <a:r>
              <a:rPr lang="el-GR" sz="2000" b="1" dirty="0"/>
              <a:t>ΜΥΣ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Έκφυση:  Κορακοειδής απόφυση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Κατάφυση: Μέσο έσω επιφάνειας βραχιονίου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Νεύρωση: Μυοδερματικό ν.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Ενέργεια: κάμψη </a:t>
            </a:r>
            <a:r>
              <a:rPr lang="el-GR" sz="2000" dirty="0" smtClean="0"/>
              <a:t>βραχίονα</a:t>
            </a:r>
            <a:endParaRPr lang="en-US" sz="2000" dirty="0" smtClean="0"/>
          </a:p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  <a:buNone/>
            </a:pPr>
            <a:endParaRPr lang="el-GR" sz="2000" dirty="0"/>
          </a:p>
          <a:p>
            <a:pPr>
              <a:lnSpc>
                <a:spcPct val="80000"/>
              </a:lnSpc>
            </a:pPr>
            <a:r>
              <a:rPr lang="el-GR" sz="2000" b="1" dirty="0"/>
              <a:t>ΠΡΟΣΘΙΟΣ ΒΡΑΧΙΟΝΙΟΣ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Έκφυση:  Κάτω ημιμόριο βραχιονίου οστού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Κατάφυση: Κορωνοειδής απόφυση και ωλένιο τράχυσμα της ωλένης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Νεύρωση: Μυοδερματικό ν.</a:t>
            </a:r>
          </a:p>
          <a:p>
            <a:pPr>
              <a:lnSpc>
                <a:spcPct val="80000"/>
              </a:lnSpc>
            </a:pPr>
            <a:r>
              <a:rPr lang="el-GR" sz="2000" dirty="0"/>
              <a:t>Ενέργεια: κάμψη αγκώνα</a:t>
            </a:r>
          </a:p>
        </p:txBody>
      </p:sp>
      <p:pic>
        <p:nvPicPr>
          <p:cNvPr id="75779" name="Picture 3" descr="εικονα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81454" y="332656"/>
            <a:ext cx="4892497" cy="6525344"/>
          </a:xfrm>
        </p:spPr>
      </p:pic>
      <p:pic>
        <p:nvPicPr>
          <p:cNvPr id="4" name="Picture 3" descr="brachial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692696"/>
            <a:ext cx="3240360" cy="4860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"/>
            <a:ext cx="3707904" cy="450912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l-GR" sz="2000" b="1" dirty="0"/>
              <a:t>ΤΡΙΚΕΦΑΛΟΣ ΒΡΑΧΙΟΝΙΟΣ ΜΥΣ</a:t>
            </a:r>
          </a:p>
          <a:p>
            <a:pPr>
              <a:lnSpc>
                <a:spcPct val="80000"/>
              </a:lnSpc>
            </a:pPr>
            <a:r>
              <a:rPr lang="el-GR" sz="2000" b="1" dirty="0"/>
              <a:t>Έκφυση</a:t>
            </a:r>
            <a:r>
              <a:rPr lang="el-GR" sz="2000" dirty="0"/>
              <a:t>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sz="2000" dirty="0"/>
              <a:t>Μακρά κεφαλή: υπογλήνιο φύμα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sz="2000" dirty="0"/>
              <a:t>Έσω : Άνω ½ οπίσθιας επιφάνειας βραχιονίου οστού (άνωθεν αύλακας κερκιδικού ν.)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l-GR" sz="2000" dirty="0"/>
              <a:t> Έξω : Κάτω ½ οπίσθιας επιφάνειας βραχιονίου οστού (κάτωθεν αύλακας κερκιδικού ν.): 	</a:t>
            </a:r>
          </a:p>
          <a:p>
            <a:pPr>
              <a:lnSpc>
                <a:spcPct val="80000"/>
              </a:lnSpc>
            </a:pPr>
            <a:r>
              <a:rPr lang="el-GR" sz="2000" b="1" dirty="0"/>
              <a:t>Κατάφυση</a:t>
            </a:r>
            <a:r>
              <a:rPr lang="el-GR" sz="2000" dirty="0"/>
              <a:t>: Ωλέκρανο</a:t>
            </a:r>
          </a:p>
          <a:p>
            <a:pPr>
              <a:lnSpc>
                <a:spcPct val="80000"/>
              </a:lnSpc>
            </a:pPr>
            <a:r>
              <a:rPr lang="el-GR" sz="2000" b="1" dirty="0"/>
              <a:t>Νεύρωση</a:t>
            </a:r>
            <a:r>
              <a:rPr lang="el-GR" sz="2000" dirty="0"/>
              <a:t>: Κερκιδικό ν.</a:t>
            </a:r>
          </a:p>
          <a:p>
            <a:pPr>
              <a:lnSpc>
                <a:spcPct val="80000"/>
              </a:lnSpc>
            </a:pPr>
            <a:r>
              <a:rPr lang="el-GR" sz="1800" dirty="0"/>
              <a:t>Ενέργεια: έκταση αγκώνα</a:t>
            </a:r>
          </a:p>
        </p:txBody>
      </p:sp>
      <p:pic>
        <p:nvPicPr>
          <p:cNvPr id="4" name="Picture 3" descr="tricep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0"/>
            <a:ext cx="4411824" cy="6699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cone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260648"/>
            <a:ext cx="7004270" cy="3939902"/>
          </a:xfrm>
          <a:prstGeom prst="rect">
            <a:avLst/>
          </a:prstGeom>
        </p:spPr>
      </p:pic>
      <p:sp>
        <p:nvSpPr>
          <p:cNvPr id="77826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4038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2800" b="1" dirty="0"/>
              <a:t>ΑΓΚΩΝΙΑΙΟΣ ΜΥΣ</a:t>
            </a:r>
          </a:p>
          <a:p>
            <a:pPr>
              <a:buFontTx/>
              <a:buNone/>
            </a:pPr>
            <a:endParaRPr lang="el-GR" sz="2800" b="1" dirty="0"/>
          </a:p>
          <a:p>
            <a:pPr>
              <a:buFontTx/>
              <a:buNone/>
            </a:pPr>
            <a:r>
              <a:rPr lang="el-GR" sz="2400" dirty="0"/>
              <a:t>Έκφυση:     Παρακονδύλια 	         απόφυση</a:t>
            </a:r>
          </a:p>
          <a:p>
            <a:pPr>
              <a:buFontTx/>
              <a:buNone/>
            </a:pPr>
            <a:r>
              <a:rPr lang="el-GR" sz="2400" dirty="0"/>
              <a:t>Κατάφυση: Έξω επιφάνεια 	        ωλέκρανου</a:t>
            </a:r>
          </a:p>
          <a:p>
            <a:pPr>
              <a:buFontTx/>
              <a:buNone/>
            </a:pPr>
            <a:endParaRPr lang="el-GR" sz="2400" dirty="0"/>
          </a:p>
          <a:p>
            <a:pPr>
              <a:buFontTx/>
              <a:buNone/>
            </a:pPr>
            <a:r>
              <a:rPr lang="el-GR" sz="2400" dirty="0"/>
              <a:t>Νεύρωση:  Κερκιδικό ν.</a:t>
            </a:r>
          </a:p>
          <a:p>
            <a:pPr>
              <a:buFontTx/>
              <a:buNone/>
            </a:pPr>
            <a:r>
              <a:rPr lang="el-GR" sz="2000" dirty="0"/>
              <a:t>Ενέργεια: έκταση αγκώνα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6632"/>
            <a:ext cx="3203848" cy="6009531"/>
          </a:xfrm>
        </p:spPr>
        <p:txBody>
          <a:bodyPr/>
          <a:lstStyle/>
          <a:p>
            <a:r>
              <a:rPr lang="el-GR" sz="2400" dirty="0"/>
              <a:t>Υποπλάτιος</a:t>
            </a:r>
          </a:p>
          <a:p>
            <a:r>
              <a:rPr lang="el-GR" sz="2400" dirty="0"/>
              <a:t>Μείζων στρογγύλος</a:t>
            </a:r>
          </a:p>
          <a:p>
            <a:r>
              <a:rPr lang="el-GR" sz="2400" dirty="0"/>
              <a:t>Δικέφαλος βραχιόνιος</a:t>
            </a:r>
          </a:p>
          <a:p>
            <a:r>
              <a:rPr lang="el-GR" sz="2400" dirty="0"/>
              <a:t>Πρόσθιος βραχιόνιος</a:t>
            </a:r>
          </a:p>
          <a:p>
            <a:r>
              <a:rPr lang="el-GR" sz="2400" dirty="0"/>
              <a:t>Κορακοβραχιόνιος</a:t>
            </a:r>
          </a:p>
          <a:p>
            <a:r>
              <a:rPr lang="el-GR" sz="2400" dirty="0"/>
              <a:t>Τρικέφαλος βραχιόνιος</a:t>
            </a:r>
          </a:p>
        </p:txBody>
      </p:sp>
      <p:pic>
        <p:nvPicPr>
          <p:cNvPr id="22535" name="Picture 7" descr="εικονα 1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75856" y="0"/>
            <a:ext cx="5436096" cy="7742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2133600"/>
            <a:ext cx="7772400" cy="3830638"/>
          </a:xfrm>
        </p:spPr>
        <p:txBody>
          <a:bodyPr/>
          <a:lstStyle/>
          <a:p>
            <a:pPr eaLnBrk="1" hangingPunct="1"/>
            <a:r>
              <a:rPr lang="el-GR" dirty="0" smtClean="0">
                <a:solidFill>
                  <a:srgbClr val="FF3300"/>
                </a:solidFill>
                <a:effectLst/>
              </a:rPr>
              <a:t>ΜΑΣΧΑΛΙΑΙΑ ΚΟΙΛΟΤΗΤΑ</a:t>
            </a:r>
            <a:br>
              <a:rPr lang="el-GR" dirty="0" smtClean="0">
                <a:solidFill>
                  <a:srgbClr val="FF3300"/>
                </a:solidFill>
                <a:effectLst/>
              </a:rPr>
            </a:br>
            <a:r>
              <a:rPr lang="en-US" dirty="0" smtClean="0">
                <a:solidFill>
                  <a:srgbClr val="FF3300"/>
                </a:solidFill>
                <a:effectLst/>
              </a:rPr>
              <a:t/>
            </a:r>
            <a:br>
              <a:rPr lang="en-US" dirty="0" smtClean="0">
                <a:solidFill>
                  <a:srgbClr val="FF3300"/>
                </a:solidFill>
                <a:effectLst/>
              </a:rPr>
            </a:br>
            <a:r>
              <a:rPr lang="el-GR" dirty="0" smtClean="0">
                <a:solidFill>
                  <a:srgbClr val="FF3300"/>
                </a:solidFill>
                <a:effectLst/>
              </a:rPr>
              <a:t/>
            </a:r>
            <a:br>
              <a:rPr lang="el-GR" dirty="0" smtClean="0">
                <a:solidFill>
                  <a:srgbClr val="FF3300"/>
                </a:solidFill>
                <a:effectLst/>
              </a:rPr>
            </a:br>
            <a:endParaRPr lang="el-GR" sz="2000" dirty="0" smtClean="0">
              <a:solidFill>
                <a:srgbClr val="FF3300"/>
              </a:solidFill>
              <a:effectLst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 flipH="1" flipV="1">
            <a:off x="0" y="6784975"/>
            <a:ext cx="71438" cy="730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l-GR" sz="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5832475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Αποτελείται: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sz="3600" dirty="0" smtClean="0">
                <a:effectLst/>
              </a:rPr>
              <a:t>Μασχαλιαία είσοδο</a:t>
            </a:r>
            <a:br>
              <a:rPr lang="el-GR" sz="3600" dirty="0" smtClean="0">
                <a:effectLst/>
              </a:rPr>
            </a:br>
            <a:r>
              <a:rPr lang="el-GR" sz="3600" dirty="0" smtClean="0">
                <a:effectLst/>
              </a:rPr>
              <a:t>Έσω τοίχωμα</a:t>
            </a:r>
            <a:br>
              <a:rPr lang="el-GR" sz="3600" dirty="0" smtClean="0">
                <a:effectLst/>
              </a:rPr>
            </a:br>
            <a:r>
              <a:rPr lang="el-GR" sz="3600" dirty="0" smtClean="0">
                <a:effectLst/>
              </a:rPr>
              <a:t>Έξω τοίχωμα</a:t>
            </a:r>
            <a:br>
              <a:rPr lang="el-GR" sz="3600" dirty="0" smtClean="0">
                <a:effectLst/>
              </a:rPr>
            </a:br>
            <a:r>
              <a:rPr lang="el-GR" sz="3600" dirty="0" smtClean="0">
                <a:effectLst/>
              </a:rPr>
              <a:t>Πρόσθιο τοίχωμα</a:t>
            </a:r>
            <a:br>
              <a:rPr lang="el-GR" sz="3600" dirty="0" smtClean="0">
                <a:effectLst/>
              </a:rPr>
            </a:br>
            <a:r>
              <a:rPr lang="el-GR" sz="3600" dirty="0" smtClean="0">
                <a:effectLst/>
              </a:rPr>
              <a:t>Οπίσθιο τοίχωμα</a:t>
            </a:r>
            <a:br>
              <a:rPr lang="el-GR" sz="3600" dirty="0" smtClean="0">
                <a:effectLst/>
              </a:rPr>
            </a:br>
            <a:r>
              <a:rPr lang="el-GR" sz="3600" dirty="0" smtClean="0">
                <a:effectLst/>
              </a:rPr>
              <a:t>Έδαφος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vasili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350"/>
            <a:ext cx="9144000" cy="679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277813"/>
            <a:ext cx="8893175" cy="5743575"/>
          </a:xfrm>
        </p:spPr>
        <p:txBody>
          <a:bodyPr/>
          <a:lstStyle/>
          <a:p>
            <a:pPr algn="l" eaLnBrk="1" hangingPunct="1">
              <a:defRPr/>
            </a:pPr>
            <a:r>
              <a:rPr lang="el-GR" dirty="0" smtClean="0"/>
              <a:t>	</a:t>
            </a:r>
            <a:r>
              <a:rPr lang="el-GR" dirty="0" smtClean="0">
                <a:solidFill>
                  <a:srgbClr val="FF3300"/>
                </a:solidFill>
              </a:rPr>
              <a:t>ΜΑΣΧΑΛΙΑΙΑ ΕΙΣΟΔΟΣ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600" dirty="0" smtClean="0"/>
              <a:t>Εσωτερικό όριο: έξω χείλος 1</a:t>
            </a:r>
            <a:r>
              <a:rPr lang="el-GR" sz="3600" baseline="30000" dirty="0" smtClean="0"/>
              <a:t>ης</a:t>
            </a:r>
            <a:r>
              <a:rPr lang="el-GR" sz="3600" dirty="0" smtClean="0"/>
              <a:t> 							πλευράς</a:t>
            </a:r>
            <a:br>
              <a:rPr lang="el-GR" sz="3600" dirty="0" smtClean="0"/>
            </a:br>
            <a:r>
              <a:rPr lang="el-GR" sz="3600" dirty="0" smtClean="0"/>
              <a:t>Πρόσθιο όριο: οπίσθια επιφάνεια 						κλείδας</a:t>
            </a:r>
            <a:br>
              <a:rPr lang="el-GR" sz="3600" dirty="0" smtClean="0"/>
            </a:br>
            <a:r>
              <a:rPr lang="el-GR" sz="3600" dirty="0" smtClean="0"/>
              <a:t>οπίσθιο όριο: άνω χείλος ωμοπλάτης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507412" cy="6580187"/>
          </a:xfrm>
        </p:spPr>
        <p:txBody>
          <a:bodyPr/>
          <a:lstStyle/>
          <a:p>
            <a:pPr algn="l" eaLnBrk="1" hangingPunct="1"/>
            <a:r>
              <a:rPr lang="el-GR" sz="3200" dirty="0" smtClean="0">
                <a:solidFill>
                  <a:srgbClr val="FF0000"/>
                </a:solidFill>
                <a:effectLst/>
              </a:rPr>
              <a:t>Πρόσθιο τοίχωμα</a:t>
            </a:r>
            <a:r>
              <a:rPr lang="el-GR" sz="3200" dirty="0" smtClean="0"/>
              <a:t>: Μείζων θωρακικός μυς, ελάσσων θωρακικός μυς, υποκλείδιος μυς, </a:t>
            </a:r>
            <a:r>
              <a:rPr lang="el-GR" sz="3200" dirty="0" err="1" smtClean="0"/>
              <a:t>θωρακοκλειδική</a:t>
            </a:r>
            <a:r>
              <a:rPr lang="el-GR" sz="3200" dirty="0" smtClean="0"/>
              <a:t> περιτονία.</a:t>
            </a:r>
            <a:br>
              <a:rPr lang="el-GR" sz="3200" dirty="0" smtClean="0"/>
            </a:br>
            <a:r>
              <a:rPr lang="el-GR" sz="3200" dirty="0" smtClean="0">
                <a:solidFill>
                  <a:srgbClr val="FF0000"/>
                </a:solidFill>
                <a:effectLst/>
              </a:rPr>
              <a:t>Οπίσθιο τοίχωμα</a:t>
            </a:r>
            <a:r>
              <a:rPr lang="el-GR" sz="3200" dirty="0" smtClean="0">
                <a:solidFill>
                  <a:srgbClr val="FFFF00"/>
                </a:solidFill>
                <a:effectLst/>
              </a:rPr>
              <a:t>:</a:t>
            </a:r>
            <a:r>
              <a:rPr lang="el-GR" sz="3200" dirty="0" smtClean="0"/>
              <a:t> Ωμοπλάτη, </a:t>
            </a:r>
            <a:r>
              <a:rPr lang="el-GR" sz="3200" dirty="0" err="1" smtClean="0"/>
              <a:t>υποπλάτιος</a:t>
            </a:r>
            <a:r>
              <a:rPr lang="el-GR" sz="3200" dirty="0" smtClean="0"/>
              <a:t>, πλατύς ραχιαίος, μείζων </a:t>
            </a:r>
            <a:r>
              <a:rPr lang="el-GR" sz="3200" dirty="0" err="1" smtClean="0"/>
              <a:t>στρογγύλος</a:t>
            </a:r>
            <a:r>
              <a:rPr lang="el-GR" sz="3200" dirty="0" smtClean="0"/>
              <a:t>, μακρά κεφαλή </a:t>
            </a:r>
            <a:r>
              <a:rPr lang="el-GR" sz="3200" dirty="0" err="1" smtClean="0"/>
              <a:t>τρικεφάλου</a:t>
            </a:r>
            <a:r>
              <a:rPr lang="el-GR" sz="3200" dirty="0" smtClean="0"/>
              <a:t> μυός.</a:t>
            </a:r>
            <a:br>
              <a:rPr lang="el-GR" sz="3200" dirty="0" smtClean="0"/>
            </a:br>
            <a:r>
              <a:rPr lang="el-GR" sz="3200" dirty="0" smtClean="0">
                <a:solidFill>
                  <a:srgbClr val="FF0000"/>
                </a:solidFill>
              </a:rPr>
              <a:t>Έσω τοίχωμα</a:t>
            </a:r>
            <a:r>
              <a:rPr lang="el-GR" sz="3200" dirty="0" smtClean="0">
                <a:solidFill>
                  <a:srgbClr val="FFFF00"/>
                </a:solidFill>
              </a:rPr>
              <a:t>:</a:t>
            </a:r>
            <a:r>
              <a:rPr lang="el-GR" sz="3200" dirty="0" smtClean="0"/>
              <a:t> Ανώτερο θωρακικό τοίχωμα (πλευρές, μεσοπλεύριοι μύες), πρόσθιος οδοντωτός μυς.</a:t>
            </a:r>
            <a:br>
              <a:rPr lang="el-GR" sz="3200" dirty="0" smtClean="0"/>
            </a:br>
            <a:r>
              <a:rPr lang="el-GR" sz="3200" dirty="0" smtClean="0">
                <a:solidFill>
                  <a:srgbClr val="FF0000"/>
                </a:solidFill>
                <a:effectLst/>
              </a:rPr>
              <a:t>Έξω τοίχωμα</a:t>
            </a:r>
            <a:r>
              <a:rPr lang="el-GR" sz="3200" dirty="0" smtClean="0">
                <a:solidFill>
                  <a:srgbClr val="FFFF00"/>
                </a:solidFill>
                <a:effectLst/>
              </a:rPr>
              <a:t>:</a:t>
            </a:r>
            <a:r>
              <a:rPr lang="el-GR" sz="3200" dirty="0" smtClean="0"/>
              <a:t> </a:t>
            </a:r>
            <a:r>
              <a:rPr lang="el-GR" sz="3200" dirty="0" err="1" smtClean="0"/>
              <a:t>Δικεφαλική</a:t>
            </a:r>
            <a:r>
              <a:rPr lang="el-GR" sz="3200" dirty="0" smtClean="0"/>
              <a:t> αύλακα βραχιονίου οστού (</a:t>
            </a:r>
            <a:r>
              <a:rPr lang="el-GR" sz="3200" dirty="0" err="1" smtClean="0"/>
              <a:t>κορακοβραχιόνιος</a:t>
            </a:r>
            <a:r>
              <a:rPr lang="el-GR" sz="3200" dirty="0" smtClean="0"/>
              <a:t>, βραχεία κεφαλή δικεφάλου). </a:t>
            </a:r>
            <a:br>
              <a:rPr lang="el-GR" sz="3200" dirty="0" smtClean="0"/>
            </a:br>
            <a:endParaRPr lang="el-GR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4643438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sz="2800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43438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sz="2800"/>
          </a:p>
        </p:txBody>
      </p:sp>
      <p:pic>
        <p:nvPicPr>
          <p:cNvPr id="46089" name="Picture 9" descr="28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-12700"/>
            <a:ext cx="8316912" cy="68707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200" dirty="0" smtClean="0">
                <a:solidFill>
                  <a:srgbClr val="0070C0"/>
                </a:solidFill>
                <a:effectLst/>
              </a:rPr>
              <a:t>Πρόσθιο τοίχωμα</a:t>
            </a:r>
            <a:r>
              <a:rPr lang="el-GR" sz="3200" dirty="0" smtClean="0"/>
              <a:t>: </a:t>
            </a:r>
            <a:r>
              <a:rPr lang="el-GR" sz="2800" dirty="0" smtClean="0"/>
              <a:t>Μείζων θωρακικός μυς, ελάσσων θωρακικός μυς, υποκλείδιος μυς, </a:t>
            </a:r>
            <a:r>
              <a:rPr lang="el-GR" sz="2800" dirty="0" err="1" smtClean="0"/>
              <a:t>θωρακοκλειδική</a:t>
            </a:r>
            <a:r>
              <a:rPr lang="el-GR" sz="2800" dirty="0" smtClean="0"/>
              <a:t> περιτονία.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8989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smtClean="0">
                <a:solidFill>
                  <a:srgbClr val="FF3300"/>
                </a:solidFill>
              </a:rPr>
              <a:t>Μείζων θωρακικός μυς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400" smtClean="0"/>
              <a:t>Έκφυση: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400" smtClean="0"/>
              <a:t>Έσω ημιμόριο κλείδας/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400" smtClean="0"/>
              <a:t>Στέρνο</a:t>
            </a:r>
            <a:r>
              <a:rPr lang="el-GR" sz="2400" smtClean="0">
                <a:latin typeface="Arial" charset="0"/>
              </a:rPr>
              <a:t> και</a:t>
            </a:r>
            <a:r>
              <a:rPr lang="el-GR" sz="2400" smtClean="0"/>
              <a:t> 7 πρώτοι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400" smtClean="0"/>
              <a:t>πλευρικοί χόνδροι</a:t>
            </a:r>
            <a:r>
              <a:rPr lang="el-GR" sz="2400" smtClean="0">
                <a:latin typeface="Arial" charset="0"/>
              </a:rPr>
              <a:t> / θήκη ορθού κοιλιακού μυός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400" smtClean="0"/>
              <a:t>Κατάφυση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z="2400" smtClean="0"/>
              <a:t> ΄Εξω χείλος δικεφαλικής αύλακας βραχιονίου οστού</a:t>
            </a:r>
            <a:r>
              <a:rPr lang="el-GR" sz="2400" smtClean="0">
                <a:latin typeface="Arial" charset="0"/>
              </a:rPr>
              <a:t> (ακρολοφία του μείζονος βραχιονίου ογκώματος)</a:t>
            </a: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l-GR" sz="2400" dirty="0" smtClean="0"/>
          </a:p>
        </p:txBody>
      </p:sp>
      <p:pic>
        <p:nvPicPr>
          <p:cNvPr id="8197" name="Picture 8" descr="vasilis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0" y="1412875"/>
            <a:ext cx="4606925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 flipH="1" flipV="1">
            <a:off x="387350" y="188913"/>
            <a:ext cx="69850" cy="88900"/>
          </a:xfrm>
        </p:spPr>
        <p:txBody>
          <a:bodyPr/>
          <a:lstStyle/>
          <a:p>
            <a:pPr eaLnBrk="1" hangingPunct="1"/>
            <a:endParaRPr lang="el-GR" sz="4000" smtClean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28813"/>
            <a:ext cx="4038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mtClean="0">
                <a:solidFill>
                  <a:srgbClr val="FF3300"/>
                </a:solidFill>
              </a:rPr>
              <a:t>Ελ</a:t>
            </a:r>
            <a:r>
              <a:rPr lang="el-GR" smtClean="0">
                <a:solidFill>
                  <a:srgbClr val="FF3300"/>
                </a:solidFill>
                <a:latin typeface="Arial" charset="0"/>
              </a:rPr>
              <a:t>άσσων</a:t>
            </a:r>
            <a:r>
              <a:rPr lang="el-GR" smtClean="0">
                <a:solidFill>
                  <a:srgbClr val="FF3300"/>
                </a:solidFill>
              </a:rPr>
              <a:t> θωρακικός 	μυς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mtClean="0"/>
              <a:t>έκφυση: Άνω χείλος  3-5</a:t>
            </a:r>
            <a:r>
              <a:rPr lang="el-GR" baseline="30000" smtClean="0"/>
              <a:t>ης</a:t>
            </a:r>
            <a:r>
              <a:rPr lang="el-GR" smtClean="0"/>
              <a:t> πλευράς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mtClean="0"/>
              <a:t>κατάφυση: Κορακοειδής απόφυση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mtClean="0">
                <a:solidFill>
                  <a:srgbClr val="FF3300"/>
                </a:solidFill>
              </a:rPr>
              <a:t>Υποκλείδιος μυς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mtClean="0"/>
              <a:t>Έκφυση: 1</a:t>
            </a:r>
            <a:r>
              <a:rPr lang="el-GR" baseline="30000" smtClean="0"/>
              <a:t>η</a:t>
            </a:r>
            <a:r>
              <a:rPr lang="el-GR" smtClean="0"/>
              <a:t> πλευρά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smtClean="0"/>
              <a:t>Κατάφυση: κλείδα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l-GR" dirty="0" smtClean="0"/>
          </a:p>
        </p:txBody>
      </p:sp>
      <p:pic>
        <p:nvPicPr>
          <p:cNvPr id="9221" name="Picture 7" descr="vasilis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188913"/>
            <a:ext cx="5076825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 sz="4000" smtClean="0">
              <a:solidFill>
                <a:srgbClr val="FF33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857250"/>
            <a:ext cx="4214812" cy="5572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mtClean="0">
                <a:solidFill>
                  <a:srgbClr val="FF3300"/>
                </a:solidFill>
                <a:effectLst/>
              </a:rPr>
              <a:t>	Θωρακοκλειδική 	περιτονία</a:t>
            </a:r>
            <a:endParaRPr lang="el-GR" smtClean="0">
              <a:effectLst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400" smtClean="0"/>
              <a:t>Πέταλο συνδετικού ιστού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400" smtClean="0"/>
              <a:t>που συνδέει την κλείδα</a:t>
            </a:r>
            <a:r>
              <a:rPr lang="en-US" sz="240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400" smtClean="0"/>
              <a:t>με το έδαφος της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400" smtClean="0"/>
              <a:t>μασχάλης.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400" smtClean="0"/>
              <a:t>Περιβάλλει υποκλείδιο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400" smtClean="0"/>
              <a:t>και </a:t>
            </a:r>
            <a:r>
              <a:rPr lang="el-GR" sz="2400" smtClean="0">
                <a:latin typeface="Arial" charset="0"/>
              </a:rPr>
              <a:t>ε</a:t>
            </a:r>
            <a:r>
              <a:rPr lang="el-GR" sz="2400" smtClean="0"/>
              <a:t>λ</a:t>
            </a:r>
            <a:r>
              <a:rPr lang="el-GR" sz="2400" smtClean="0">
                <a:latin typeface="Arial" charset="0"/>
              </a:rPr>
              <a:t>ά</a:t>
            </a:r>
            <a:r>
              <a:rPr lang="el-GR" sz="2400" smtClean="0"/>
              <a:t>σσον</a:t>
            </a:r>
            <a:r>
              <a:rPr lang="el-GR" sz="2400" smtClean="0">
                <a:latin typeface="Arial" charset="0"/>
              </a:rPr>
              <a:t>α</a:t>
            </a:r>
            <a:r>
              <a:rPr lang="el-GR" sz="2400" smtClean="0"/>
              <a:t> θωρακικό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400" smtClean="0"/>
              <a:t>και γεμίζει το μεταξύ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400" smtClean="0"/>
              <a:t>τους διάκενο.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400" smtClean="0"/>
              <a:t>Κεφαλική φλέβα,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400" smtClean="0"/>
              <a:t>ακρωμιοθωρακική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400" smtClean="0"/>
              <a:t>αρτηρία, έξω θωρακικό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400" smtClean="0"/>
              <a:t>νεύρο.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l-GR" sz="2400" dirty="0" smtClean="0"/>
          </a:p>
        </p:txBody>
      </p:sp>
      <p:pic>
        <p:nvPicPr>
          <p:cNvPr id="10245" name="Picture 7" descr="vasilis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5138" y="115888"/>
            <a:ext cx="486886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l-GR" sz="4000" dirty="0" smtClean="0">
                <a:solidFill>
                  <a:srgbClr val="0070C0"/>
                </a:solidFill>
              </a:rPr>
              <a:t>Έσω τοίχωμα</a:t>
            </a:r>
            <a:r>
              <a:rPr lang="el-GR" sz="4000" dirty="0" smtClean="0">
                <a:solidFill>
                  <a:srgbClr val="FFFF00"/>
                </a:solidFill>
              </a:rPr>
              <a:t/>
            </a:r>
            <a:br>
              <a:rPr lang="el-GR" sz="4000" dirty="0" smtClean="0">
                <a:solidFill>
                  <a:srgbClr val="FFFF00"/>
                </a:solidFill>
              </a:rPr>
            </a:br>
            <a:r>
              <a:rPr lang="el-GR" sz="4000" dirty="0" smtClean="0">
                <a:solidFill>
                  <a:srgbClr val="FFFF00"/>
                </a:solidFill>
              </a:rPr>
              <a:t>                                                     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42875" y="1571625"/>
            <a:ext cx="4038600" cy="4530725"/>
          </a:xfrm>
        </p:spPr>
        <p:txBody>
          <a:bodyPr/>
          <a:lstStyle/>
          <a:p>
            <a:pPr eaLnBrk="1" hangingPunct="1"/>
            <a:r>
              <a:rPr lang="el-GR" smtClean="0"/>
              <a:t>Ανώτερο θωρακικό τοίχωμα (πλευρές, μεσοπλεύριο</a:t>
            </a:r>
            <a:r>
              <a:rPr lang="el-GR" smtClean="0">
                <a:latin typeface="Arial" charset="0"/>
              </a:rPr>
              <a:t>ι</a:t>
            </a:r>
            <a:r>
              <a:rPr lang="el-GR" smtClean="0"/>
              <a:t> μ</a:t>
            </a:r>
            <a:r>
              <a:rPr lang="el-GR" smtClean="0">
                <a:latin typeface="Arial" charset="0"/>
              </a:rPr>
              <a:t>ύε</a:t>
            </a:r>
            <a:r>
              <a:rPr lang="el-GR" smtClean="0"/>
              <a:t>ς), πρόσθιος οδοντωτός μυς.</a:t>
            </a:r>
          </a:p>
          <a:p>
            <a:pPr eaLnBrk="1" hangingPunct="1"/>
            <a:r>
              <a:rPr lang="el-GR" smtClean="0"/>
              <a:t>Μεσοπλεύριο</a:t>
            </a:r>
            <a:r>
              <a:rPr lang="el-GR" smtClean="0">
                <a:latin typeface="Arial" charset="0"/>
              </a:rPr>
              <a:t>-</a:t>
            </a:r>
            <a:r>
              <a:rPr lang="el-GR" smtClean="0"/>
              <a:t> βραχιόνιο νεύρο (δερματικός κλάδος του 2</a:t>
            </a:r>
            <a:r>
              <a:rPr lang="el-GR" baseline="30000" smtClean="0"/>
              <a:t>ου</a:t>
            </a:r>
            <a:r>
              <a:rPr lang="el-GR" smtClean="0"/>
              <a:t>μεσοπλεύριου νεύρου)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l-GR" dirty="0" smtClean="0"/>
          </a:p>
        </p:txBody>
      </p:sp>
      <p:pic>
        <p:nvPicPr>
          <p:cNvPr id="11269" name="Picture 7" descr="vasilis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908050"/>
            <a:ext cx="5113337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l-GR" dirty="0" smtClean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42875" y="1643063"/>
            <a:ext cx="4038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dirty="0" smtClean="0">
                <a:solidFill>
                  <a:srgbClr val="FF0000"/>
                </a:solidFill>
              </a:rPr>
              <a:t>Πρόσθιος οδοντωτός</a:t>
            </a:r>
          </a:p>
          <a:p>
            <a:pPr eaLnBrk="1" hangingPunct="1"/>
            <a:r>
              <a:rPr lang="el-GR" dirty="0" smtClean="0"/>
              <a:t>Έκφυση: 1</a:t>
            </a:r>
            <a:r>
              <a:rPr lang="el-GR" baseline="30000" dirty="0" smtClean="0"/>
              <a:t>η</a:t>
            </a:r>
            <a:r>
              <a:rPr lang="el-GR" dirty="0" smtClean="0"/>
              <a:t>-9</a:t>
            </a:r>
            <a:r>
              <a:rPr lang="el-GR" baseline="30000" dirty="0" smtClean="0"/>
              <a:t>η</a:t>
            </a:r>
            <a:r>
              <a:rPr lang="el-GR" dirty="0" smtClean="0"/>
              <a:t> πλευρά και αντίστοιχα μεσοπλεύρια διαστήματα.</a:t>
            </a:r>
          </a:p>
          <a:p>
            <a:pPr eaLnBrk="1" hangingPunct="1"/>
            <a:r>
              <a:rPr lang="el-GR" dirty="0" smtClean="0"/>
              <a:t>Κατάφυση: έσω </a:t>
            </a:r>
            <a:r>
              <a:rPr lang="el-GR" dirty="0" smtClean="0">
                <a:latin typeface="Arial" charset="0"/>
              </a:rPr>
              <a:t>(νωτιαίο) </a:t>
            </a:r>
            <a:r>
              <a:rPr lang="el-GR" dirty="0" smtClean="0"/>
              <a:t>χείλος ωμοπλάτης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l-GR" dirty="0" smtClean="0"/>
          </a:p>
        </p:txBody>
      </p:sp>
      <p:pic>
        <p:nvPicPr>
          <p:cNvPr id="12293" name="Picture 8" descr="vasilis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1125538"/>
            <a:ext cx="4897438" cy="538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rgbClr val="FF3300"/>
                </a:solidFill>
              </a:rPr>
              <a:t>Έξω τοίχωμα μασχάλης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643063"/>
            <a:ext cx="4038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Δικεφαλική αύλακα βραχιονίου οστού.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dirty="0" smtClean="0"/>
              <a:t>Καταφύονται: μείζων θωρακικός, μείζων στρογγύλος, πλατύς ραχιαίος μυς.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l-GR" dirty="0" smtClean="0"/>
          </a:p>
        </p:txBody>
      </p:sp>
      <p:pic>
        <p:nvPicPr>
          <p:cNvPr id="13317" name="Picture 7" descr="vasilis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1268413"/>
            <a:ext cx="4932362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rgbClr val="FF3300"/>
                </a:solidFill>
              </a:rPr>
              <a:t>Οπίσθιο τοίχωμα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Ωμοπλάτη, υποπλάτιος, πλατύς ραχιαίος, μείζων στρογγύλος, μακρά κεφαλή τρικεφάλου μυός.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l-GR" dirty="0" smtClean="0"/>
          </a:p>
        </p:txBody>
      </p:sp>
      <p:pic>
        <p:nvPicPr>
          <p:cNvPr id="14341" name="Picture 8" descr="vasilis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1341438"/>
            <a:ext cx="4716462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 flipH="1" flipV="1">
            <a:off x="323850" y="-315913"/>
            <a:ext cx="133350" cy="88900"/>
          </a:xfrm>
        </p:spPr>
        <p:txBody>
          <a:bodyPr/>
          <a:lstStyle/>
          <a:p>
            <a:pPr eaLnBrk="1" hangingPunct="1"/>
            <a:endParaRPr lang="el-GR" sz="4000" smtClean="0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" y="0"/>
            <a:ext cx="3635895" cy="638132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l-GR" sz="2400" dirty="0" smtClean="0"/>
              <a:t>	</a:t>
            </a:r>
            <a:r>
              <a:rPr lang="el-GR" sz="2400" dirty="0" err="1" smtClean="0">
                <a:solidFill>
                  <a:srgbClr val="FF0000"/>
                </a:solidFill>
              </a:rPr>
              <a:t>Υποπλάτιος</a:t>
            </a:r>
            <a:endParaRPr lang="el-GR" sz="2400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sz="2400" dirty="0" smtClean="0"/>
              <a:t>έκφυση: </a:t>
            </a:r>
            <a:r>
              <a:rPr lang="el-GR" sz="2400" dirty="0" err="1" smtClean="0"/>
              <a:t>υποπλάτιο</a:t>
            </a:r>
            <a:r>
              <a:rPr lang="el-GR" sz="2400" dirty="0" smtClean="0"/>
              <a:t> </a:t>
            </a:r>
            <a:r>
              <a:rPr lang="en-US" sz="2400" dirty="0" smtClean="0"/>
              <a:t>		     </a:t>
            </a:r>
            <a:r>
              <a:rPr lang="el-GR" sz="2400" dirty="0" smtClean="0"/>
              <a:t>βόθρο.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dirty="0" smtClean="0"/>
              <a:t>κατάφυση: έλασ</a:t>
            </a:r>
            <a:r>
              <a:rPr lang="el-GR" sz="2400" dirty="0" smtClean="0">
                <a:latin typeface="Arial" charset="0"/>
              </a:rPr>
              <a:t>σ</a:t>
            </a:r>
            <a:r>
              <a:rPr lang="el-GR" sz="2400" dirty="0" smtClean="0"/>
              <a:t>ον </a:t>
            </a:r>
            <a:r>
              <a:rPr lang="en-US" sz="2400" dirty="0" smtClean="0"/>
              <a:t>	  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 smtClean="0"/>
              <a:t>           </a:t>
            </a:r>
            <a:r>
              <a:rPr lang="el-GR" sz="2400" dirty="0" err="1" smtClean="0"/>
              <a:t>βραχιόνιο</a:t>
            </a:r>
            <a:r>
              <a:rPr lang="el-GR" sz="2400" dirty="0" smtClean="0"/>
              <a:t> όγκωμα.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dirty="0" smtClean="0"/>
              <a:t>	</a:t>
            </a:r>
            <a:r>
              <a:rPr lang="el-GR" sz="2400" dirty="0" smtClean="0">
                <a:solidFill>
                  <a:srgbClr val="FF0000"/>
                </a:solidFill>
              </a:rPr>
              <a:t>Μείζων </a:t>
            </a:r>
            <a:r>
              <a:rPr lang="el-GR" sz="2400" dirty="0" err="1" smtClean="0">
                <a:solidFill>
                  <a:srgbClr val="FF0000"/>
                </a:solidFill>
              </a:rPr>
              <a:t>στρογγύλος</a:t>
            </a:r>
            <a:endParaRPr lang="el-GR" sz="2400" dirty="0" smtClean="0">
              <a:solidFill>
                <a:srgbClr val="FF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sz="2400" dirty="0" smtClean="0"/>
              <a:t>έκφυση: πίσω, κάτω </a:t>
            </a:r>
            <a:r>
              <a:rPr lang="en-US" sz="2400" dirty="0" smtClean="0"/>
              <a:t>		   </a:t>
            </a:r>
            <a:r>
              <a:rPr lang="el-GR" sz="2400" dirty="0" smtClean="0"/>
              <a:t>γωνία ωμοπλάτης.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dirty="0" smtClean="0"/>
              <a:t>κατάφυση: </a:t>
            </a:r>
            <a:r>
              <a:rPr lang="el-GR" sz="2400" dirty="0" err="1" smtClean="0"/>
              <a:t>δικεφαλική</a:t>
            </a:r>
            <a:r>
              <a:rPr lang="el-GR" sz="2400" dirty="0" smtClean="0"/>
              <a:t> 		      αύλακα</a:t>
            </a:r>
            <a:r>
              <a:rPr lang="el-GR" sz="2400" dirty="0" smtClean="0">
                <a:latin typeface="Arial" charset="0"/>
              </a:rPr>
              <a:t> (ακρολοφία ελάσσονος βραχιονίου ογκώματος)</a:t>
            </a:r>
            <a:r>
              <a:rPr lang="el-GR" sz="2400" dirty="0" smtClean="0"/>
              <a:t>.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dirty="0" smtClean="0"/>
              <a:t> 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l-GR" sz="2400" dirty="0" smtClean="0"/>
          </a:p>
        </p:txBody>
      </p:sp>
      <p:pic>
        <p:nvPicPr>
          <p:cNvPr id="15365" name="Picture 7" descr="vasilis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0"/>
            <a:ext cx="4284662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l-GR" dirty="0" smtClean="0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dirty="0" smtClean="0"/>
              <a:t>	</a:t>
            </a:r>
            <a:r>
              <a:rPr lang="el-GR" sz="2400" dirty="0" smtClean="0">
                <a:solidFill>
                  <a:srgbClr val="0070C0"/>
                </a:solidFill>
              </a:rPr>
              <a:t>Πλατύς ραχιαίος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dirty="0" smtClean="0"/>
              <a:t>Έκφυση: ακανθώδεις αποφύσεις 6 κατώτερων θωρακικών και οσφυϊκών  σπονδύλων/ μεσακάνθιους συνδέσμους, λαγόνια ακρολοφία, κατώτερες 3-4 πλευρές.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dirty="0" smtClean="0"/>
              <a:t>Κατάφυση: δικεφαλική αύλακα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400" dirty="0" smtClean="0">
                <a:solidFill>
                  <a:srgbClr val="0070C0"/>
                </a:solidFill>
              </a:rPr>
              <a:t>Μακρά κεφαλή τρικεφάλου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dirty="0" smtClean="0"/>
              <a:t>Έκφυση: υπογλήνιο φύμα 	  	   ωμοπλάτης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000" dirty="0" smtClean="0"/>
              <a:t>Κατάφυση: ωλέκρανο ωλένης 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l-GR" sz="2000" dirty="0" smtClean="0"/>
          </a:p>
        </p:txBody>
      </p:sp>
      <p:pic>
        <p:nvPicPr>
          <p:cNvPr id="16389" name="Picture 7" descr="vasilis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514350"/>
            <a:ext cx="4392612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42792" cy="922114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Τετράπλευρος χώρος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40768"/>
            <a:ext cx="3923928" cy="525658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l-GR" sz="2400" dirty="0" smtClean="0"/>
          </a:p>
          <a:p>
            <a:pPr eaLnBrk="1" hangingPunct="1">
              <a:lnSpc>
                <a:spcPct val="80000"/>
              </a:lnSpc>
            </a:pPr>
            <a:r>
              <a:rPr lang="el-GR" sz="2400" u="sng" dirty="0" smtClean="0">
                <a:latin typeface="Arial" charset="0"/>
              </a:rPr>
              <a:t>Όρια</a:t>
            </a:r>
            <a:r>
              <a:rPr lang="el-GR" sz="2400" dirty="0" smtClean="0">
                <a:latin typeface="Arial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400" dirty="0" smtClean="0">
                <a:latin typeface="Arial" charset="0"/>
              </a:rPr>
              <a:t>   </a:t>
            </a:r>
            <a:r>
              <a:rPr lang="el-GR" sz="2400" dirty="0" smtClean="0"/>
              <a:t>Υποπλάτιος μυς/χειρουργικός αυχένας βραχιονίου οστού/ μείζων στρογγύλος μυς/ μακρά κεφαλή τρικέφαλου βραχιονίου μυ. </a:t>
            </a:r>
          </a:p>
          <a:p>
            <a:pPr eaLnBrk="1" hangingPunct="1">
              <a:lnSpc>
                <a:spcPct val="80000"/>
              </a:lnSpc>
            </a:pPr>
            <a:r>
              <a:rPr lang="el-GR" sz="2400" u="sng" dirty="0" smtClean="0">
                <a:latin typeface="Arial" charset="0"/>
              </a:rPr>
              <a:t>Διέρχονται</a:t>
            </a:r>
            <a:r>
              <a:rPr lang="en-US" sz="2400" u="sng" dirty="0" smtClean="0">
                <a:latin typeface="Arial" charset="0"/>
              </a:rPr>
              <a:t>:</a:t>
            </a:r>
            <a:r>
              <a:rPr lang="el-GR" sz="2400" dirty="0" smtClean="0">
                <a:latin typeface="Arial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sz="2400" dirty="0" smtClean="0">
                <a:latin typeface="Arial" charset="0"/>
              </a:rPr>
              <a:t>    </a:t>
            </a:r>
            <a:r>
              <a:rPr lang="el-GR" sz="2400" dirty="0" smtClean="0"/>
              <a:t>Μασχαλιαίο νεύρο, οπίσθια περισπώμενη βραχιόνια αρτηρία και φλέβα.</a:t>
            </a:r>
          </a:p>
        </p:txBody>
      </p:sp>
      <p:pic>
        <p:nvPicPr>
          <p:cNvPr id="17412" name="Picture 7" descr="vasilis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35897" y="581365"/>
            <a:ext cx="5508104" cy="644741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3682752" cy="778098"/>
          </a:xfrm>
        </p:spPr>
        <p:txBody>
          <a:bodyPr/>
          <a:lstStyle/>
          <a:p>
            <a:r>
              <a:rPr lang="el-GR" sz="2800" dirty="0"/>
              <a:t>ΒΡΑΧΙΟΝΙΟ ΟΣΤΟ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96752"/>
            <a:ext cx="4006975" cy="52562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000" dirty="0"/>
              <a:t>Κεφαλή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Ανατομικός αυχένας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Μείζον/ έλασσον βραχιόνιο όγκωμα 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Αύλακα δικεφάλου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Χειρουργικός αυχένας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Δελτοειδές τράχυσμα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Αύλακα κερκιδικού ν.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Παρατροχίλια απόφυση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Παρακονδύλια απόφυση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Κόνδυλος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Τροχιλία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Κερκιδικό βοθρίο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Κορωνοειδής βόθρος</a:t>
            </a:r>
          </a:p>
          <a:p>
            <a:pPr>
              <a:lnSpc>
                <a:spcPct val="90000"/>
              </a:lnSpc>
            </a:pPr>
            <a:r>
              <a:rPr lang="el-GR" sz="2000" dirty="0"/>
              <a:t>Ωλεκρανικός βόθρος</a:t>
            </a:r>
          </a:p>
        </p:txBody>
      </p:sp>
      <p:pic>
        <p:nvPicPr>
          <p:cNvPr id="7178" name="Picture 10" descr="29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16872" y="0"/>
            <a:ext cx="5627128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Velpeau - 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540568" y="332656"/>
            <a:ext cx="9861497" cy="59766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Velpeau -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69226" y="260648"/>
            <a:ext cx="9213226" cy="53285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Τρίγωνος χώρος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85750" y="1600200"/>
            <a:ext cx="4210050" cy="4530725"/>
          </a:xfrm>
        </p:spPr>
        <p:txBody>
          <a:bodyPr/>
          <a:lstStyle/>
          <a:p>
            <a:pPr eaLnBrk="1" hangingPunct="1"/>
            <a:r>
              <a:rPr lang="el-GR" sz="2400" u="sng" smtClean="0">
                <a:latin typeface="Arial" charset="0"/>
              </a:rPr>
              <a:t>Όρια</a:t>
            </a:r>
            <a:r>
              <a:rPr lang="el-GR" sz="2400" smtClean="0">
                <a:latin typeface="Arial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smtClean="0">
                <a:latin typeface="Arial" charset="0"/>
              </a:rPr>
              <a:t>   </a:t>
            </a:r>
            <a:r>
              <a:rPr lang="el-GR" sz="2400" smtClean="0"/>
              <a:t>Υποπλάτιος μυς/ μείζων στρογγύλος/ μακρά κεφαλή τρικεφάλου βραχιονίου μυ</a:t>
            </a:r>
            <a:r>
              <a:rPr lang="el-GR" sz="2400" smtClean="0">
                <a:latin typeface="Arial" charset="0"/>
              </a:rPr>
              <a:t>ός</a:t>
            </a:r>
          </a:p>
          <a:p>
            <a:pPr eaLnBrk="1" hangingPunct="1"/>
            <a:endParaRPr lang="el-GR" sz="2400" smtClean="0"/>
          </a:p>
          <a:p>
            <a:pPr eaLnBrk="1" hangingPunct="1"/>
            <a:r>
              <a:rPr lang="el-GR" sz="2400" u="sng" smtClean="0">
                <a:latin typeface="Arial" charset="0"/>
              </a:rPr>
              <a:t>Διέρχονται</a:t>
            </a:r>
            <a:r>
              <a:rPr lang="el-GR" sz="2400" smtClean="0">
                <a:latin typeface="Arial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400" smtClean="0">
                <a:latin typeface="Arial" charset="0"/>
              </a:rPr>
              <a:t>  </a:t>
            </a:r>
            <a:r>
              <a:rPr lang="el-GR" sz="2400" smtClean="0"/>
              <a:t>Περισπώμενη ωμοπλατιαία</a:t>
            </a:r>
            <a:r>
              <a:rPr lang="el-GR" sz="2400" smtClean="0">
                <a:latin typeface="Arial" charset="0"/>
              </a:rPr>
              <a:t> </a:t>
            </a:r>
            <a:r>
              <a:rPr lang="el-GR" sz="2400" smtClean="0"/>
              <a:t>αρτηρία και φλέβα.</a:t>
            </a:r>
          </a:p>
        </p:txBody>
      </p:sp>
      <p:pic>
        <p:nvPicPr>
          <p:cNvPr id="18436" name="Picture 7" descr="vasilis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7538" y="1412875"/>
            <a:ext cx="4716462" cy="56165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77813"/>
            <a:ext cx="8218487" cy="5527675"/>
          </a:xfrm>
        </p:spPr>
        <p:txBody>
          <a:bodyPr/>
          <a:lstStyle/>
          <a:p>
            <a:pPr eaLnBrk="1" hangingPunct="1"/>
            <a:r>
              <a:rPr lang="el-GR" dirty="0" smtClean="0">
                <a:solidFill>
                  <a:srgbClr val="FF0000"/>
                </a:solidFill>
              </a:rPr>
              <a:t>Περιεχόμενα μασχαλιαίας κοιλότητας</a:t>
            </a:r>
            <a:r>
              <a:rPr lang="el-GR" dirty="0" smtClean="0">
                <a:solidFill>
                  <a:srgbClr val="FFFF00"/>
                </a:solidFill>
              </a:rPr>
              <a:t/>
            </a:r>
            <a:br>
              <a:rPr lang="el-GR" dirty="0" smtClean="0">
                <a:solidFill>
                  <a:srgbClr val="FFFF00"/>
                </a:solidFill>
              </a:rPr>
            </a:br>
            <a:r>
              <a:rPr lang="el-GR" sz="3600" dirty="0" smtClean="0"/>
              <a:t>Μεγάλα αγγεία, νεύρα και λεμφαγγεία του άνω άκρου.</a:t>
            </a:r>
            <a:br>
              <a:rPr lang="el-GR" sz="3600" dirty="0" smtClean="0"/>
            </a:br>
            <a:r>
              <a:rPr lang="el-GR" sz="3600" dirty="0" smtClean="0"/>
              <a:t>Μασχαλιαία απόφυση μαστού, λεμφαδένες.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72510" cy="839016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 smtClean="0">
                <a:solidFill>
                  <a:srgbClr val="FF0000"/>
                </a:solidFill>
              </a:rPr>
              <a:t>Μασχαλιαία αρτηρία</a:t>
            </a:r>
          </a:p>
        </p:txBody>
      </p:sp>
      <p:pic>
        <p:nvPicPr>
          <p:cNvPr id="22531" name="Picture 6" descr="vasilis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78559" y="908720"/>
            <a:ext cx="9222559" cy="606593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3240360" cy="864096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dirty="0" smtClean="0">
                <a:solidFill>
                  <a:srgbClr val="00B050"/>
                </a:solidFill>
              </a:rPr>
              <a:t>Κλάδοι μασχαλιαίας αρτηρίας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42875" y="1052736"/>
            <a:ext cx="2916957" cy="5805264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dirty="0" smtClean="0"/>
              <a:t>A</a:t>
            </a:r>
            <a:r>
              <a:rPr lang="el-GR" sz="2200" dirty="0" smtClean="0"/>
              <a:t>νωτάτη </a:t>
            </a:r>
            <a:r>
              <a:rPr lang="el-GR" sz="2200" dirty="0" smtClean="0"/>
              <a:t>θωρακική (1</a:t>
            </a:r>
            <a:r>
              <a:rPr lang="el-GR" sz="2200" baseline="30000" dirty="0" smtClean="0"/>
              <a:t>η</a:t>
            </a:r>
            <a:r>
              <a:rPr lang="el-GR" sz="2200" dirty="0" smtClean="0"/>
              <a:t> </a:t>
            </a:r>
            <a:r>
              <a:rPr lang="el-GR" sz="2200" dirty="0" smtClean="0"/>
              <a:t>μ.) </a:t>
            </a:r>
            <a:endParaRPr lang="el-GR" sz="2200" dirty="0" smtClean="0"/>
          </a:p>
          <a:p>
            <a:pPr eaLnBrk="1" hangingPunct="1">
              <a:defRPr/>
            </a:pPr>
            <a:r>
              <a:rPr lang="el-GR" sz="2200" dirty="0" smtClean="0"/>
              <a:t>Ακρωμιοθωρακική, </a:t>
            </a:r>
            <a:r>
              <a:rPr lang="el-GR" sz="2200" dirty="0" smtClean="0"/>
              <a:t>πλάγια θωρακική   ( </a:t>
            </a:r>
            <a:r>
              <a:rPr lang="el-GR" sz="2200" dirty="0" smtClean="0"/>
              <a:t>2</a:t>
            </a:r>
            <a:r>
              <a:rPr lang="el-GR" sz="2200" baseline="30000" dirty="0" smtClean="0"/>
              <a:t>η</a:t>
            </a:r>
            <a:r>
              <a:rPr lang="el-GR" sz="2200" dirty="0" smtClean="0"/>
              <a:t> μοίρα).</a:t>
            </a:r>
          </a:p>
          <a:p>
            <a:pPr eaLnBrk="1" hangingPunct="1">
              <a:defRPr/>
            </a:pPr>
            <a:r>
              <a:rPr lang="el-GR" sz="2200" dirty="0" smtClean="0"/>
              <a:t>Υποπλάτια (3</a:t>
            </a:r>
            <a:r>
              <a:rPr lang="el-GR" sz="2200" baseline="30000" dirty="0" smtClean="0"/>
              <a:t>η</a:t>
            </a:r>
            <a:r>
              <a:rPr lang="el-GR" sz="2200" dirty="0" smtClean="0"/>
              <a:t> μ.)</a:t>
            </a:r>
          </a:p>
          <a:p>
            <a:pPr eaLnBrk="1" hangingPunct="1">
              <a:buNone/>
              <a:defRPr/>
            </a:pPr>
            <a:r>
              <a:rPr lang="el-GR" sz="2200" dirty="0" smtClean="0"/>
              <a:t>(περισπώμενη </a:t>
            </a:r>
            <a:r>
              <a:rPr lang="el-GR" sz="2200" dirty="0" smtClean="0"/>
              <a:t>της ωμοπλάτης</a:t>
            </a:r>
            <a:r>
              <a:rPr lang="el-GR" sz="2200" dirty="0" smtClean="0"/>
              <a:t>/</a:t>
            </a:r>
          </a:p>
          <a:p>
            <a:pPr eaLnBrk="1" hangingPunct="1">
              <a:buNone/>
              <a:defRPr/>
            </a:pPr>
            <a:r>
              <a:rPr lang="el-GR" sz="2200" dirty="0" smtClean="0"/>
              <a:t>θωρακορραχιαία)</a:t>
            </a:r>
          </a:p>
          <a:p>
            <a:pPr eaLnBrk="1" hangingPunct="1">
              <a:defRPr/>
            </a:pPr>
            <a:r>
              <a:rPr lang="el-GR" sz="2200" dirty="0" smtClean="0"/>
              <a:t>Π</a:t>
            </a:r>
            <a:r>
              <a:rPr lang="el-GR" sz="2200" dirty="0" smtClean="0"/>
              <a:t>ρόσθια </a:t>
            </a:r>
            <a:r>
              <a:rPr lang="el-GR" sz="2200" dirty="0" smtClean="0"/>
              <a:t>και οπίσθια περισπώμενη </a:t>
            </a:r>
            <a:r>
              <a:rPr lang="el-GR" sz="2200" dirty="0" smtClean="0"/>
              <a:t>του βραχίονα  </a:t>
            </a:r>
          </a:p>
          <a:p>
            <a:pPr eaLnBrk="1" hangingPunct="1">
              <a:buNone/>
              <a:defRPr/>
            </a:pPr>
            <a:r>
              <a:rPr lang="el-GR" sz="2200" dirty="0" smtClean="0"/>
              <a:t> </a:t>
            </a:r>
            <a:r>
              <a:rPr lang="el-GR" sz="2200" dirty="0" smtClean="0"/>
              <a:t> </a:t>
            </a:r>
            <a:r>
              <a:rPr lang="el-GR" sz="2200" dirty="0" smtClean="0"/>
              <a:t>(</a:t>
            </a:r>
            <a:r>
              <a:rPr lang="el-GR" sz="2200" dirty="0" smtClean="0"/>
              <a:t>3</a:t>
            </a:r>
            <a:r>
              <a:rPr lang="el-GR" sz="2200" baseline="30000" dirty="0" smtClean="0"/>
              <a:t>η</a:t>
            </a:r>
            <a:r>
              <a:rPr lang="el-GR" sz="2200" dirty="0" smtClean="0"/>
              <a:t> μοίρα).</a:t>
            </a:r>
          </a:p>
        </p:txBody>
      </p:sp>
      <p:pic>
        <p:nvPicPr>
          <p:cNvPr id="23556" name="Picture 7" descr="vasilis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3848" y="63873"/>
            <a:ext cx="6176848" cy="679412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rgbClr val="0070C0"/>
                </a:solidFill>
              </a:rPr>
              <a:t>Μασχαλιαία φλέβα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 smtClean="0"/>
              <a:t>Βασιλική φλέβα (οπίσθια/ έσω επιφάνεια βραχίονα)</a:t>
            </a:r>
          </a:p>
          <a:p>
            <a:pPr eaLnBrk="1" hangingPunct="1">
              <a:defRPr/>
            </a:pPr>
            <a:r>
              <a:rPr lang="el-GR" sz="2800" dirty="0" smtClean="0"/>
              <a:t>Κεφαλική (οπίσθια/ έξω επιφάνεια)</a:t>
            </a:r>
          </a:p>
        </p:txBody>
      </p:sp>
      <p:pic>
        <p:nvPicPr>
          <p:cNvPr id="24580" name="Picture 7" descr="vasilis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4663" y="1196975"/>
            <a:ext cx="4679950" cy="54721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692150"/>
          </a:xfrm>
        </p:spPr>
        <p:txBody>
          <a:bodyPr/>
          <a:lstStyle/>
          <a:p>
            <a:r>
              <a:rPr lang="el-GR" sz="3200"/>
              <a:t>Βραχιόνιο  πλέγμα</a:t>
            </a:r>
          </a:p>
        </p:txBody>
      </p:sp>
      <p:pic>
        <p:nvPicPr>
          <p:cNvPr id="39940" name="Picture 4" descr="βραχιόνιο πλέγμα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896938"/>
            <a:ext cx="7775575" cy="59880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36625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rgbClr val="0070C0"/>
                </a:solidFill>
              </a:rPr>
              <a:t>Βραχιόνιο πλέγμα (Α5-Θ1</a:t>
            </a:r>
            <a:r>
              <a:rPr lang="el-GR" dirty="0" smtClean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25603" name="Picture 6" descr="vasilis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143000"/>
            <a:ext cx="8893175" cy="5715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>
                <a:solidFill>
                  <a:srgbClr val="0070C0"/>
                </a:solidFill>
              </a:rPr>
              <a:t>Βραχιόνιο πλέγμα</a:t>
            </a:r>
          </a:p>
        </p:txBody>
      </p:sp>
      <p:pic>
        <p:nvPicPr>
          <p:cNvPr id="26627" name="Picture 6" descr="vasilis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412875"/>
            <a:ext cx="8785225" cy="5203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 descr="29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0"/>
            <a:ext cx="509905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 smtClean="0">
                <a:solidFill>
                  <a:srgbClr val="0070C0"/>
                </a:solidFill>
              </a:rPr>
              <a:t>Κλάδοι </a:t>
            </a:r>
            <a:r>
              <a:rPr lang="el-GR" sz="2400" dirty="0" smtClean="0">
                <a:solidFill>
                  <a:srgbClr val="0070C0"/>
                </a:solidFill>
              </a:rPr>
              <a:t>ριζών</a:t>
            </a:r>
            <a:r>
              <a:rPr lang="el-GR" sz="2400" dirty="0" smtClean="0">
                <a:solidFill>
                  <a:srgbClr val="FFFF00"/>
                </a:solidFill>
              </a:rPr>
              <a:t>:</a:t>
            </a:r>
            <a:r>
              <a:rPr lang="el-GR" sz="2400" dirty="0" smtClean="0"/>
              <a:t>ραχιαίο </a:t>
            </a:r>
            <a:r>
              <a:rPr lang="el-GR" sz="2400" dirty="0" smtClean="0"/>
              <a:t>ν. </a:t>
            </a:r>
            <a:r>
              <a:rPr lang="el-GR" sz="2400" dirty="0" smtClean="0"/>
              <a:t>Ωμοπλάτης</a:t>
            </a:r>
            <a:r>
              <a:rPr lang="en-US" sz="2400" dirty="0" smtClean="0"/>
              <a:t> </a:t>
            </a:r>
            <a:r>
              <a:rPr lang="el-GR" sz="2400" dirty="0" smtClean="0"/>
              <a:t>(Α5</a:t>
            </a:r>
            <a:r>
              <a:rPr lang="el-GR" sz="2400" dirty="0" smtClean="0"/>
              <a:t>), μακρό θωρακικό ν. (Α5-7).</a:t>
            </a:r>
          </a:p>
        </p:txBody>
      </p:sp>
      <p:pic>
        <p:nvPicPr>
          <p:cNvPr id="27651" name="Picture 6" descr="vasilis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557338"/>
            <a:ext cx="8785225" cy="53006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 dirty="0" smtClean="0">
                <a:solidFill>
                  <a:srgbClr val="0070C0"/>
                </a:solidFill>
              </a:rPr>
              <a:t>Κλάδοι πρωτευόντων στελεχών</a:t>
            </a:r>
            <a:r>
              <a:rPr lang="el-GR" sz="3200" dirty="0" smtClean="0">
                <a:solidFill>
                  <a:srgbClr val="FFFF00"/>
                </a:solidFill>
              </a:rPr>
              <a:t>:</a:t>
            </a:r>
            <a:r>
              <a:rPr lang="el-GR" sz="3200" dirty="0" smtClean="0"/>
              <a:t> υπερπλάτιο, υποκλείδιο νεύρο (άνω πρωτεύων στέλεχος)</a:t>
            </a:r>
          </a:p>
        </p:txBody>
      </p:sp>
      <p:pic>
        <p:nvPicPr>
          <p:cNvPr id="28675" name="Picture 6" descr="vasilis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600200"/>
            <a:ext cx="8496300" cy="5257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dirty="0" smtClean="0">
                <a:solidFill>
                  <a:srgbClr val="0070C0"/>
                </a:solidFill>
              </a:rPr>
              <a:t>Κλάδοι έξω δευτερεύοντος στελέχους</a:t>
            </a:r>
            <a:r>
              <a:rPr lang="el-GR" sz="3600" dirty="0" smtClean="0">
                <a:solidFill>
                  <a:srgbClr val="FFFF00"/>
                </a:solidFill>
              </a:rPr>
              <a:t>:</a:t>
            </a:r>
            <a:r>
              <a:rPr lang="el-GR" sz="3600" dirty="0" smtClean="0"/>
              <a:t> έξω θωρακικό, μυοδερματικό, έξω ρίζα μέσου ν.</a:t>
            </a:r>
          </a:p>
        </p:txBody>
      </p:sp>
      <p:pic>
        <p:nvPicPr>
          <p:cNvPr id="29699" name="Picture 6" descr="vasilis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628775"/>
            <a:ext cx="8569325" cy="52292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/>
          <a:lstStyle/>
          <a:p>
            <a:pPr eaLnBrk="1" hangingPunct="1"/>
            <a:r>
              <a:rPr lang="el-GR" sz="2400" dirty="0" smtClean="0">
                <a:solidFill>
                  <a:srgbClr val="0070C0"/>
                </a:solidFill>
                <a:effectLst/>
              </a:rPr>
              <a:t>Κλάδοι έσω δευτερεύοντος στελέχους</a:t>
            </a:r>
            <a:r>
              <a:rPr lang="el-GR" sz="2400" dirty="0" smtClean="0">
                <a:solidFill>
                  <a:srgbClr val="FFFF00"/>
                </a:solidFill>
                <a:effectLst/>
              </a:rPr>
              <a:t>:</a:t>
            </a:r>
            <a:r>
              <a:rPr lang="el-GR" sz="2400" dirty="0" smtClean="0">
                <a:effectLst/>
              </a:rPr>
              <a:t> έσω θωρακικό, έσω δερματικό ν. βραχίονα, έσω δερματικό ν. πήχη, έσω ρίζα μέσου ν., ωλένιο ν)</a:t>
            </a:r>
          </a:p>
        </p:txBody>
      </p:sp>
      <p:pic>
        <p:nvPicPr>
          <p:cNvPr id="30723" name="Picture 6" descr="vasilis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65806" y="1124744"/>
            <a:ext cx="9426258" cy="554434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936104"/>
          </a:xfrm>
        </p:spPr>
        <p:txBody>
          <a:bodyPr/>
          <a:lstStyle/>
          <a:p>
            <a:pPr eaLnBrk="1" hangingPunct="1"/>
            <a:r>
              <a:rPr lang="el-GR" sz="2800" dirty="0" smtClean="0">
                <a:solidFill>
                  <a:srgbClr val="0070C0"/>
                </a:solidFill>
                <a:effectLst/>
              </a:rPr>
              <a:t>Κλάδοι οπισθίου στελέχους</a:t>
            </a:r>
            <a:r>
              <a:rPr lang="el-GR" sz="2800" dirty="0" smtClean="0">
                <a:solidFill>
                  <a:srgbClr val="FFFF00"/>
                </a:solidFill>
                <a:effectLst/>
              </a:rPr>
              <a:t>:</a:t>
            </a:r>
            <a:r>
              <a:rPr lang="el-GR" sz="2800" dirty="0" smtClean="0">
                <a:effectLst/>
              </a:rPr>
              <a:t> άνω υποπλάτιο, θωρακοραχιαίο, κάτω υποπλάτιο, μασχαλιαίο, κερκιδικό</a:t>
            </a:r>
          </a:p>
        </p:txBody>
      </p:sp>
      <p:pic>
        <p:nvPicPr>
          <p:cNvPr id="31747" name="Picture 6" descr="vasilis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48045" y="1124744"/>
            <a:ext cx="9499575" cy="573325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Μασχαλιαία κοιλότητα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0"/>
            <a:ext cx="7056783" cy="7707908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πρόσθιοι -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8064" y="-747464"/>
            <a:ext cx="3411864" cy="8012711"/>
          </a:xfrm>
        </p:spPr>
      </p:pic>
      <p:pic>
        <p:nvPicPr>
          <p:cNvPr id="5" name="Picture 4" descr="πρόσθιοι -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16632"/>
            <a:ext cx="4320480" cy="648072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Βραχίων -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99992" cy="6629256"/>
          </a:xfrm>
        </p:spPr>
      </p:pic>
      <p:pic>
        <p:nvPicPr>
          <p:cNvPr id="5" name="Picture 4" descr="Βραχίων -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0"/>
            <a:ext cx="42953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067128" cy="706090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Λεμφαδένες</a:t>
            </a: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68760"/>
            <a:ext cx="3563888" cy="496855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l-GR" sz="2800" dirty="0" smtClean="0"/>
              <a:t>Βραχιόνιοι (έξω)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dirty="0" smtClean="0"/>
              <a:t>Μαστικοί (πρόσθιοι)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dirty="0" smtClean="0"/>
              <a:t>Υποπλάτιοι (οπίσθιοι)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dirty="0" smtClean="0"/>
              <a:t>Κεντρικοί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sz="2800" dirty="0" smtClean="0"/>
              <a:t>Κορυφαίοι</a:t>
            </a:r>
          </a:p>
        </p:txBody>
      </p:sp>
      <p:pic>
        <p:nvPicPr>
          <p:cNvPr id="32772" name="Picture 7" descr="vasilis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45622" y="872803"/>
            <a:ext cx="5798378" cy="63006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Picture 7" descr="29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04813"/>
            <a:ext cx="9144000" cy="61309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3" name="Picture 7" descr="29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36625"/>
            <a:ext cx="9144000" cy="50847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5301208"/>
            <a:ext cx="2880320" cy="648072"/>
          </a:xfrm>
        </p:spPr>
        <p:txBody>
          <a:bodyPr/>
          <a:lstStyle/>
          <a:p>
            <a:r>
              <a:rPr lang="el-GR" dirty="0"/>
              <a:t> </a:t>
            </a:r>
            <a:r>
              <a:rPr lang="el-GR" sz="2800" dirty="0"/>
              <a:t>Σύνδεσμοι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5949280"/>
            <a:ext cx="9144000" cy="908720"/>
          </a:xfrm>
        </p:spPr>
        <p:txBody>
          <a:bodyPr/>
          <a:lstStyle/>
          <a:p>
            <a:pPr>
              <a:buNone/>
            </a:pPr>
            <a:r>
              <a:rPr lang="el-GR" sz="2400" dirty="0" smtClean="0"/>
              <a:t>Γληνοβραχιόνιοι </a:t>
            </a:r>
            <a:r>
              <a:rPr lang="el-GR" sz="2400" dirty="0"/>
              <a:t>σύνδεσμοι (3</a:t>
            </a:r>
            <a:r>
              <a:rPr lang="el-GR" sz="2400" dirty="0" smtClean="0"/>
              <a:t>)</a:t>
            </a:r>
            <a:r>
              <a:rPr lang="en-US" sz="2400" dirty="0" smtClean="0"/>
              <a:t> </a:t>
            </a:r>
            <a:r>
              <a:rPr lang="el-GR" sz="2400" dirty="0" smtClean="0"/>
              <a:t>Εγκάρσιος </a:t>
            </a:r>
            <a:r>
              <a:rPr lang="el-GR" sz="2400" dirty="0"/>
              <a:t>βραχιόνιος </a:t>
            </a:r>
          </a:p>
          <a:p>
            <a:pPr>
              <a:buNone/>
            </a:pPr>
            <a:r>
              <a:rPr lang="el-GR" sz="2400" dirty="0" smtClean="0"/>
              <a:t>Κορακοβραχιόνιος</a:t>
            </a:r>
            <a:r>
              <a:rPr lang="en-US" sz="2400" dirty="0" smtClean="0"/>
              <a:t>  </a:t>
            </a:r>
            <a:r>
              <a:rPr lang="el-GR" sz="2400" dirty="0" smtClean="0"/>
              <a:t>Ακρωμιοκορακοειδής</a:t>
            </a:r>
            <a:endParaRPr lang="el-GR" sz="2400" dirty="0"/>
          </a:p>
          <a:p>
            <a:endParaRPr lang="el-GR" sz="2800" dirty="0"/>
          </a:p>
          <a:p>
            <a:endParaRPr lang="el-GR" sz="2800" dirty="0"/>
          </a:p>
        </p:txBody>
      </p:sp>
      <p:pic>
        <p:nvPicPr>
          <p:cNvPr id="6" name="Content Placeholder 5" descr="Γληνοβραχιόνια άρθρωση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4481" y="0"/>
            <a:ext cx="9155553" cy="53012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4643438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l-GR" sz="2800"/>
          </a:p>
        </p:txBody>
      </p:sp>
      <p:pic>
        <p:nvPicPr>
          <p:cNvPr id="52232" name="Picture 8" descr="29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8100"/>
            <a:ext cx="9144000" cy="67373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705</Words>
  <Application>Microsoft Office PowerPoint</Application>
  <PresentationFormat>On-screen Show (4:3)</PresentationFormat>
  <Paragraphs>234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Default Design</vt:lpstr>
      <vt:lpstr>Ώμος – Βραχίονας – Μασχαλιαία κοιλότητα</vt:lpstr>
      <vt:lpstr>ΩΜΟΠΛΑΤΗ</vt:lpstr>
      <vt:lpstr>Slide 3</vt:lpstr>
      <vt:lpstr>ΒΡΑΧΙΟΝΙΟ ΟΣΤΟ</vt:lpstr>
      <vt:lpstr>Slide 5</vt:lpstr>
      <vt:lpstr>Slide 6</vt:lpstr>
      <vt:lpstr>Slide 7</vt:lpstr>
      <vt:lpstr> Σύνδεσμοι</vt:lpstr>
      <vt:lpstr>Slide 9</vt:lpstr>
      <vt:lpstr>Slide 10</vt:lpstr>
      <vt:lpstr>Μύες της ωμικής ζώνης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   Μύες βραχίονα  </vt:lpstr>
      <vt:lpstr>Slide 20</vt:lpstr>
      <vt:lpstr>Slide 21</vt:lpstr>
      <vt:lpstr>Slide 22</vt:lpstr>
      <vt:lpstr>Slide 23</vt:lpstr>
      <vt:lpstr>Slide 24</vt:lpstr>
      <vt:lpstr>ΜΑΣΧΑΛΙΑΙΑ ΚΟΙΛΟΤΗΤΑ   </vt:lpstr>
      <vt:lpstr>Αποτελείται:  Μασχαλιαία είσοδο Έσω τοίχωμα Έξω τοίχωμα Πρόσθιο τοίχωμα Οπίσθιο τοίχωμα Έδαφος</vt:lpstr>
      <vt:lpstr>Slide 27</vt:lpstr>
      <vt:lpstr> ΜΑΣΧΑΛΙΑΙΑ ΕΙΣΟΔΟΣ Εσωτερικό όριο: έξω χείλος 1ης        πλευράς Πρόσθιο όριο: οπίσθια επιφάνεια       κλείδας οπίσθιο όριο: άνω χείλος ωμοπλάτης</vt:lpstr>
      <vt:lpstr>Πρόσθιο τοίχωμα: Μείζων θωρακικός μυς, ελάσσων θωρακικός μυς, υποκλείδιος μυς, θωρακοκλειδική περιτονία. Οπίσθιο τοίχωμα: Ωμοπλάτη, υποπλάτιος, πλατύς ραχιαίος, μείζων στρογγύλος, μακρά κεφαλή τρικεφάλου μυός. Έσω τοίχωμα: Ανώτερο θωρακικό τοίχωμα (πλευρές, μεσοπλεύριοι μύες), πρόσθιος οδοντωτός μυς. Έξω τοίχωμα: Δικεφαλική αύλακα βραχιονίου οστού (κορακοβραχιόνιος, βραχεία κεφαλή δικεφάλου).  </vt:lpstr>
      <vt:lpstr>Πρόσθιο τοίχωμα: Μείζων θωρακικός μυς, ελάσσων θωρακικός μυς, υποκλείδιος μυς, θωρακοκλειδική περιτονία.</vt:lpstr>
      <vt:lpstr>Slide 31</vt:lpstr>
      <vt:lpstr>Slide 32</vt:lpstr>
      <vt:lpstr>Έσω τοίχωμα                                                      </vt:lpstr>
      <vt:lpstr>Slide 34</vt:lpstr>
      <vt:lpstr>Έξω τοίχωμα μασχάλης</vt:lpstr>
      <vt:lpstr>Οπίσθιο τοίχωμα</vt:lpstr>
      <vt:lpstr>Slide 37</vt:lpstr>
      <vt:lpstr>Slide 38</vt:lpstr>
      <vt:lpstr>Τετράπλευρος χώρος</vt:lpstr>
      <vt:lpstr>Slide 40</vt:lpstr>
      <vt:lpstr>Slide 41</vt:lpstr>
      <vt:lpstr>Τρίγωνος χώρος</vt:lpstr>
      <vt:lpstr>Περιεχόμενα μασχαλιαίας κοιλότητας Μεγάλα αγγεία, νεύρα και λεμφαγγεία του άνω άκρου. Μασχαλιαία απόφυση μαστού, λεμφαδένες. </vt:lpstr>
      <vt:lpstr>Μασχαλιαία αρτηρία</vt:lpstr>
      <vt:lpstr>Κλάδοι μασχαλιαίας αρτηρίας</vt:lpstr>
      <vt:lpstr>Μασχαλιαία φλέβα</vt:lpstr>
      <vt:lpstr>Βραχιόνιο  πλέγμα</vt:lpstr>
      <vt:lpstr>Βραχιόνιο πλέγμα (Α5-Θ1)</vt:lpstr>
      <vt:lpstr>Βραχιόνιο πλέγμα</vt:lpstr>
      <vt:lpstr>Κλάδοι ριζών:ραχιαίο ν. Ωμοπλάτης (Α5), μακρό θωρακικό ν. (Α5-7).</vt:lpstr>
      <vt:lpstr>Κλάδοι πρωτευόντων στελεχών: υπερπλάτιο, υποκλείδιο νεύρο (άνω πρωτεύων στέλεχος)</vt:lpstr>
      <vt:lpstr>Κλάδοι έξω δευτερεύοντος στελέχους: έξω θωρακικό, μυοδερματικό, έξω ρίζα μέσου ν.</vt:lpstr>
      <vt:lpstr>Κλάδοι έσω δευτερεύοντος στελέχους: έσω θωρακικό, έσω δερματικό ν. βραχίονα, έσω δερματικό ν. πήχη, έσω ρίζα μέσου ν., ωλένιο ν)</vt:lpstr>
      <vt:lpstr>Κλάδοι οπισθίου στελέχους: άνω υποπλάτιο, θωρακοραχιαίο, κάτω υποπλάτιο, μασχαλιαίο, κερκιδικό</vt:lpstr>
      <vt:lpstr>Slide 55</vt:lpstr>
      <vt:lpstr>Slide 56</vt:lpstr>
      <vt:lpstr>Slide 57</vt:lpstr>
      <vt:lpstr>Λεμφαδένες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ΩΜΟΣ- ΒΡΑΧΙΟΝΑΣ</dc:title>
  <dc:creator>basilis</dc:creator>
  <cp:lastModifiedBy>John</cp:lastModifiedBy>
  <cp:revision>99</cp:revision>
  <dcterms:created xsi:type="dcterms:W3CDTF">2007-10-09T16:30:25Z</dcterms:created>
  <dcterms:modified xsi:type="dcterms:W3CDTF">2015-10-08T20:32:54Z</dcterms:modified>
</cp:coreProperties>
</file>