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1" r:id="rId1"/>
  </p:sldMasterIdLst>
  <p:notesMasterIdLst>
    <p:notesMasterId r:id="rId7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5" r:id="rId74"/>
    <p:sldId id="336" r:id="rId75"/>
    <p:sldId id="337" r:id="rId76"/>
    <p:sldId id="334" r:id="rId77"/>
  </p:sldIdLst>
  <p:sldSz cx="9144000" cy="5143500" type="screen16x9"/>
  <p:notesSz cx="6858000" cy="9144000"/>
  <p:embeddedFontLst>
    <p:embeddedFont>
      <p:font typeface="Catamaran" charset="0"/>
      <p:regular r:id="rId79"/>
      <p:bold r:id="rId80"/>
    </p:embeddedFont>
    <p:embeddedFont>
      <p:font typeface="Calibri" pitchFamily="34" charset="0"/>
      <p:regular r:id="rId81"/>
      <p:bold r:id="rId82"/>
      <p:italic r:id="rId83"/>
      <p:boldItalic r:id="rId84"/>
    </p:embeddedFont>
    <p:embeddedFont>
      <p:font typeface="Catamaran Thin" charset="0"/>
      <p:regular r:id="rId85"/>
      <p:bold r:id="rId86"/>
    </p:embeddedFont>
    <p:embeddedFont>
      <p:font typeface="Cambria" pitchFamily="18" charset="0"/>
      <p:regular r:id="rId87"/>
      <p:bold r:id="rId88"/>
      <p:italic r:id="rId89"/>
      <p:boldItalic r:id="rId90"/>
    </p:embeddedFont>
    <p:embeddedFont>
      <p:font typeface="Batang" pitchFamily="18" charset="-127"/>
      <p:regular r:id="rId91"/>
    </p:embeddedFont>
    <p:embeddedFont>
      <p:font typeface="Arial Unicode MS" pitchFamily="34" charset="-128"/>
      <p:regular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2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________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________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cat>
            <c:strRef>
              <c:f>Φύλλο1!$A$2:$A$5</c:f>
              <c:strCache>
                <c:ptCount val="3"/>
                <c:pt idx="0">
                  <c:v>SM-AHN 64,7%</c:v>
                </c:pt>
                <c:pt idx="1">
                  <c:v>ASM 25,7%</c:v>
                </c:pt>
                <c:pt idx="2">
                  <c:v>MCL 9,6%</c:v>
                </c:pt>
              </c:strCache>
            </c:strRef>
          </c:cat>
          <c:val>
            <c:numRef>
              <c:f>Φύλλο1!$B$2:$B$5</c:f>
              <c:numCache>
                <c:formatCode>0.00%</c:formatCode>
                <c:ptCount val="4"/>
                <c:pt idx="0">
                  <c:v>0.64700000000000135</c:v>
                </c:pt>
                <c:pt idx="1">
                  <c:v>0.25700000000000001</c:v>
                </c:pt>
                <c:pt idx="2">
                  <c:v>9.6000000000000155E-2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el-G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plotArea>
      <c:layout>
        <c:manualLayout>
          <c:layoutTarget val="inner"/>
          <c:xMode val="edge"/>
          <c:yMode val="edge"/>
          <c:x val="7.8394404052629887E-2"/>
          <c:y val="0.11450373834284701"/>
          <c:w val="0.82490389778645279"/>
          <c:h val="0.77921209558613791"/>
        </c:manualLayout>
      </c:layout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Σειρά 1</c:v>
                </c:pt>
              </c:strCache>
            </c:strRef>
          </c:tx>
          <c:cat>
            <c:strRef>
              <c:f>Φύλλο1!$A$2:$A$6</c:f>
              <c:strCache>
                <c:ptCount val="5"/>
                <c:pt idx="0">
                  <c:v>CMML</c:v>
                </c:pt>
                <c:pt idx="1">
                  <c:v>MDS/MPN-U</c:v>
                </c:pt>
                <c:pt idx="2">
                  <c:v>MDS</c:v>
                </c:pt>
                <c:pt idx="3">
                  <c:v>Άλλο </c:v>
                </c:pt>
                <c:pt idx="4">
                  <c:v>CEL</c:v>
                </c:pt>
              </c:strCache>
            </c:strRef>
          </c:cat>
          <c:val>
            <c:numRef>
              <c:f>Φύλλο1!$B$2:$B$6</c:f>
              <c:numCache>
                <c:formatCode>0%</c:formatCode>
                <c:ptCount val="5"/>
                <c:pt idx="0">
                  <c:v>0.39000000000000068</c:v>
                </c:pt>
                <c:pt idx="1">
                  <c:v>0.36000000000000032</c:v>
                </c:pt>
                <c:pt idx="2">
                  <c:v>0.12000000000000002</c:v>
                </c:pt>
                <c:pt idx="3">
                  <c:v>6.0000000000000032E-2</c:v>
                </c:pt>
                <c:pt idx="4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Στήλη1</c:v>
                </c:pt>
              </c:strCache>
            </c:strRef>
          </c:tx>
          <c:cat>
            <c:strRef>
              <c:f>Φύλλο1!$A$2:$A$6</c:f>
              <c:strCache>
                <c:ptCount val="5"/>
                <c:pt idx="0">
                  <c:v>CMML</c:v>
                </c:pt>
                <c:pt idx="1">
                  <c:v>MDS/MPN-U</c:v>
                </c:pt>
                <c:pt idx="2">
                  <c:v>MDS</c:v>
                </c:pt>
                <c:pt idx="3">
                  <c:v>Άλλο </c:v>
                </c:pt>
                <c:pt idx="4">
                  <c:v>CEL</c:v>
                </c:pt>
              </c:strCache>
            </c:strRef>
          </c:cat>
          <c:val>
            <c:numRef>
              <c:f>Φύλλο1!$C$2:$C$6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Στήλη2</c:v>
                </c:pt>
              </c:strCache>
            </c:strRef>
          </c:tx>
          <c:cat>
            <c:strRef>
              <c:f>Φύλλο1!$A$2:$A$6</c:f>
              <c:strCache>
                <c:ptCount val="5"/>
                <c:pt idx="0">
                  <c:v>CMML</c:v>
                </c:pt>
                <c:pt idx="1">
                  <c:v>MDS/MPN-U</c:v>
                </c:pt>
                <c:pt idx="2">
                  <c:v>MDS</c:v>
                </c:pt>
                <c:pt idx="3">
                  <c:v>Άλλο </c:v>
                </c:pt>
                <c:pt idx="4">
                  <c:v>CEL</c:v>
                </c:pt>
              </c:strCache>
            </c:strRef>
          </c:cat>
          <c:val>
            <c:numRef>
              <c:f>Φύλλο1!$D$2:$D$6</c:f>
              <c:numCache>
                <c:formatCode>General</c:formatCode>
                <c:ptCount val="5"/>
              </c:numCache>
            </c:numRef>
          </c:val>
        </c:ser>
        <c:axId val="72627328"/>
        <c:axId val="75231616"/>
      </c:barChart>
      <c:catAx>
        <c:axId val="72627328"/>
        <c:scaling>
          <c:orientation val="minMax"/>
        </c:scaling>
        <c:axPos val="b"/>
        <c:tickLblPos val="nextTo"/>
        <c:crossAx val="75231616"/>
        <c:crosses val="autoZero"/>
        <c:auto val="1"/>
        <c:lblAlgn val="ctr"/>
        <c:lblOffset val="100"/>
      </c:catAx>
      <c:valAx>
        <c:axId val="75231616"/>
        <c:scaling>
          <c:orientation val="minMax"/>
        </c:scaling>
        <c:axPos val="l"/>
        <c:majorGridlines/>
        <c:numFmt formatCode="0%" sourceLinked="1"/>
        <c:tickLblPos val="nextTo"/>
        <c:crossAx val="726273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l-GR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0.23276</cdr:x>
      <cdr:y>0.19218</cdr:y>
    </cdr:from>
    <cdr:to>
      <cdr:x>0.42817</cdr:x>
      <cdr:y>0.48104</cdr:y>
    </cdr:to>
    <cdr:sp macro="" textlink="">
      <cdr:nvSpPr>
        <cdr:cNvPr id="3" name="2 - TextBox"/>
        <cdr:cNvSpPr txBox="1"/>
      </cdr:nvSpPr>
      <cdr:spPr>
        <a:xfrm xmlns:a="http://schemas.openxmlformats.org/drawingml/2006/main">
          <a:off x="1835696" y="627261"/>
          <a:ext cx="1541169" cy="9427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chemeClr val="bg1"/>
              </a:solidFill>
            </a:rPr>
            <a:t>ASM 25,7%</a:t>
          </a:r>
          <a:endParaRPr lang="el-GR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0.5158</cdr:x>
      <cdr:y>0.19856</cdr:y>
    </cdr:from>
    <cdr:to>
      <cdr:x>0.83986</cdr:x>
      <cdr:y>0.59376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067944" y="648072"/>
          <a:ext cx="2555757" cy="12899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chemeClr val="bg1"/>
              </a:solidFill>
            </a:rPr>
            <a:t>SM-AHN </a:t>
          </a:r>
          <a:endParaRPr lang="el-GR" sz="24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l-GR" sz="2400" b="1" dirty="0">
              <a:solidFill>
                <a:schemeClr val="bg1"/>
              </a:solidFill>
            </a:rPr>
            <a:t> </a:t>
          </a:r>
          <a:r>
            <a:rPr lang="el-GR" sz="2400" b="1" dirty="0" smtClean="0">
              <a:solidFill>
                <a:schemeClr val="bg1"/>
              </a:solidFill>
            </a:rPr>
            <a:t>  </a:t>
          </a:r>
          <a:r>
            <a:rPr lang="en-US" sz="2400" b="1" dirty="0" smtClean="0">
              <a:solidFill>
                <a:schemeClr val="bg1"/>
              </a:solidFill>
            </a:rPr>
            <a:t>64,7%</a:t>
          </a:r>
          <a:endParaRPr lang="el-GR" sz="24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0.09029</cdr:x>
      <cdr:y>0.92047</cdr:y>
    </cdr:from>
    <cdr:to>
      <cdr:x>0.21976</cdr:x>
      <cdr:y>0.99287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794479" y="4002374"/>
          <a:ext cx="1139252" cy="3147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  <cdr:relSizeAnchor xmlns:cdr="http://schemas.openxmlformats.org/drawingml/2006/chartDrawing">
    <cdr:from>
      <cdr:x>0.04903</cdr:x>
      <cdr:y>0.87939</cdr:y>
    </cdr:from>
    <cdr:to>
      <cdr:x>0.19895</cdr:x>
      <cdr:y>0.96772</cdr:y>
    </cdr:to>
    <cdr:sp macro="" textlink="">
      <cdr:nvSpPr>
        <cdr:cNvPr id="3" name="2 - TextBox"/>
        <cdr:cNvSpPr txBox="1"/>
      </cdr:nvSpPr>
      <cdr:spPr>
        <a:xfrm xmlns:a="http://schemas.openxmlformats.org/drawingml/2006/main">
          <a:off x="323528" y="2867446"/>
          <a:ext cx="989358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CMML  </a:t>
          </a:r>
          <a:endParaRPr lang="el-GR" sz="1800" b="1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0.87053</cdr:x>
      <cdr:y>0.08494</cdr:y>
    </cdr:to>
    <cdr:sp macro="" textlink="">
      <cdr:nvSpPr>
        <cdr:cNvPr id="4" name="10 - TextBox"/>
        <cdr:cNvSpPr txBox="1"/>
      </cdr:nvSpPr>
      <cdr:spPr>
        <a:xfrm xmlns:a="http://schemas.openxmlformats.org/drawingml/2006/main">
          <a:off x="0" y="0"/>
          <a:ext cx="7659974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l-GR" b="1" dirty="0"/>
        </a:p>
      </cdr:txBody>
    </cdr:sp>
  </cdr:relSizeAnchor>
  <cdr:relSizeAnchor xmlns:cdr="http://schemas.openxmlformats.org/drawingml/2006/chartDrawing">
    <cdr:from>
      <cdr:x>0.7632</cdr:x>
      <cdr:y>0.90668</cdr:y>
    </cdr:from>
    <cdr:to>
      <cdr:x>0.89608</cdr:x>
      <cdr:y>0.99287</cdr:y>
    </cdr:to>
    <cdr:sp macro="" textlink="">
      <cdr:nvSpPr>
        <cdr:cNvPr id="5" name="4 - TextBox"/>
        <cdr:cNvSpPr txBox="1"/>
      </cdr:nvSpPr>
      <cdr:spPr>
        <a:xfrm xmlns:a="http://schemas.openxmlformats.org/drawingml/2006/main">
          <a:off x="6715594" y="3942413"/>
          <a:ext cx="1169232" cy="374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  <cdr:relSizeAnchor xmlns:cdr="http://schemas.openxmlformats.org/drawingml/2006/chartDrawing">
    <cdr:from>
      <cdr:x>0.76661</cdr:x>
      <cdr:y>0.90668</cdr:y>
    </cdr:from>
    <cdr:to>
      <cdr:x>0.8552</cdr:x>
      <cdr:y>0.99977</cdr:y>
    </cdr:to>
    <cdr:sp macro="" textlink="">
      <cdr:nvSpPr>
        <cdr:cNvPr id="6" name="5 - TextBox"/>
        <cdr:cNvSpPr txBox="1"/>
      </cdr:nvSpPr>
      <cdr:spPr>
        <a:xfrm xmlns:a="http://schemas.openxmlformats.org/drawingml/2006/main">
          <a:off x="6745574" y="3942414"/>
          <a:ext cx="779488" cy="40473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CEL</a:t>
          </a:r>
          <a:endParaRPr lang="el-GR" sz="1800" b="1" dirty="0"/>
        </a:p>
      </cdr:txBody>
    </cdr:sp>
  </cdr:relSizeAnchor>
  <cdr:relSizeAnchor xmlns:cdr="http://schemas.openxmlformats.org/drawingml/2006/chartDrawing">
    <cdr:from>
      <cdr:x>0.7801</cdr:x>
      <cdr:y>0.4598</cdr:y>
    </cdr:from>
    <cdr:to>
      <cdr:x>0.86739</cdr:x>
      <cdr:y>0.5923</cdr:y>
    </cdr:to>
    <cdr:sp macro="" textlink="">
      <cdr:nvSpPr>
        <cdr:cNvPr id="7" name="6 - TextBox"/>
        <cdr:cNvSpPr txBox="1"/>
      </cdr:nvSpPr>
      <cdr:spPr>
        <a:xfrm xmlns:a="http://schemas.openxmlformats.org/drawingml/2006/main">
          <a:off x="5148064" y="1499294"/>
          <a:ext cx="57606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5%</a:t>
          </a:r>
          <a:endParaRPr lang="el-GR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AFFD63-AC7B-47AC-80A7-BBFA48A3E1D2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3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33" name="Google Shape;33;p3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2305150" y="2884378"/>
            <a:ext cx="58110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305150" y="3385436"/>
            <a:ext cx="5811000" cy="41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285475"/>
            <a:ext cx="4142388" cy="457254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04898"/>
            <a:ext cx="665704" cy="734888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839775"/>
            <a:ext cx="3636000" cy="363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38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51" y="3108746"/>
            <a:ext cx="1238537" cy="13672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099" y="2565690"/>
            <a:ext cx="1670713" cy="184417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02" y="1646297"/>
            <a:ext cx="1238537" cy="136719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372088"/>
            <a:ext cx="2001163" cy="2208980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00" y="993931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4039231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72;p5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6771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26;p8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4330100"/>
            <a:ext cx="7433400" cy="28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56" name="Google Shape;156;p9"/>
          <p:cNvSpPr/>
          <p:nvPr/>
        </p:nvSpPr>
        <p:spPr>
          <a:xfrm>
            <a:off x="4259988" y="4686556"/>
            <a:ext cx="624024" cy="456891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bjh.16288" TargetMode="External"/><Relationship Id="rId2" Type="http://schemas.openxmlformats.org/officeDocument/2006/relationships/hyperlink" Target="https://doi.org/10.1002/ajh.2537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38/s41375-022-01613-1" TargetMode="External"/><Relationship Id="rId5" Type="http://schemas.openxmlformats.org/officeDocument/2006/relationships/hyperlink" Target="https://doi.org/10.1182/blood.2022015850" TargetMode="External"/><Relationship Id="rId4" Type="http://schemas.openxmlformats.org/officeDocument/2006/relationships/hyperlink" Target="https://doi.org/10.12688/f1000research.19463.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Έλλειψη"/>
          <p:cNvSpPr/>
          <p:nvPr/>
        </p:nvSpPr>
        <p:spPr>
          <a:xfrm>
            <a:off x="6732240" y="3795886"/>
            <a:ext cx="2016224" cy="864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9" name="Google Shape;199;p12"/>
          <p:cNvSpPr txBox="1">
            <a:spLocks noGrp="1"/>
          </p:cNvSpPr>
          <p:nvPr>
            <p:ph type="ctrTitle"/>
          </p:nvPr>
        </p:nvSpPr>
        <p:spPr>
          <a:xfrm>
            <a:off x="1584176" y="-236562"/>
            <a:ext cx="5940152" cy="392635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l-GR" sz="3600" dirty="0" smtClean="0">
                <a:solidFill>
                  <a:schemeClr val="bg1"/>
                </a:solidFill>
              </a:rPr>
              <a:t>Διάγνωση της Συστηματικής </a:t>
            </a:r>
            <a:r>
              <a:rPr lang="el-GR" sz="3600" dirty="0" err="1" smtClean="0">
                <a:solidFill>
                  <a:schemeClr val="bg1"/>
                </a:solidFill>
              </a:rPr>
              <a:t>Μαστοκυττάρωσης</a:t>
            </a:r>
            <a:r>
              <a:rPr lang="el-GR" sz="3600" dirty="0" smtClean="0">
                <a:solidFill>
                  <a:schemeClr val="bg1"/>
                </a:solidFill>
              </a:rPr>
              <a:t> από την σκοπιά του Παθολογοανατόμου</a:t>
            </a:r>
            <a:br>
              <a:rPr lang="el-GR" sz="3600" dirty="0" smtClean="0">
                <a:solidFill>
                  <a:schemeClr val="bg1"/>
                </a:solidFill>
              </a:rPr>
            </a:b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804248" y="3939902"/>
            <a:ext cx="1872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smtClean="0">
                <a:solidFill>
                  <a:srgbClr val="9933FF"/>
                </a:solidFill>
              </a:rPr>
              <a:t>ΠΗΝΕΛΟΠΗ </a:t>
            </a:r>
          </a:p>
          <a:p>
            <a:pPr algn="ctr"/>
            <a:r>
              <a:rPr lang="el-GR" b="1" dirty="0" smtClean="0">
                <a:solidFill>
                  <a:srgbClr val="9933FF"/>
                </a:solidFill>
              </a:rPr>
              <a:t>ΚΟΡΚΟΛΟΠΟΥΛΟΥ</a:t>
            </a:r>
            <a:endParaRPr lang="en-US" b="1" dirty="0">
              <a:solidFill>
                <a:srgbClr val="99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465517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/>
              <a:t>B </a:t>
            </a:r>
            <a:r>
              <a:rPr lang="el-GR" sz="1800" b="1" dirty="0"/>
              <a:t>και </a:t>
            </a:r>
            <a:r>
              <a:rPr lang="en-US" sz="1800" b="1" dirty="0"/>
              <a:t>C </a:t>
            </a:r>
            <a:r>
              <a:rPr lang="el-GR" sz="1800" b="1" dirty="0"/>
              <a:t>ευρήματα σε 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611561" y="1394506"/>
            <a:ext cx="7920880" cy="283923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</a:pPr>
            <a:r>
              <a:rPr lang="en-US" sz="1500" b="1" dirty="0">
                <a:solidFill>
                  <a:srgbClr val="C00000"/>
                </a:solidFill>
              </a:rPr>
              <a:t>C</a:t>
            </a:r>
            <a:r>
              <a:rPr lang="el-GR" sz="1500" b="1" dirty="0">
                <a:solidFill>
                  <a:srgbClr val="C00000"/>
                </a:solidFill>
              </a:rPr>
              <a:t> ευρήματα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/>
              <a:t>Δυσλειτουργία μυελού λόγω διήθησης από μαστοκύτταρα που εκδηλώνεται με </a:t>
            </a:r>
            <a:r>
              <a:rPr lang="el-GR" sz="1500" dirty="0">
                <a:solidFill>
                  <a:srgbClr val="C00000"/>
                </a:solidFill>
              </a:rPr>
              <a:t>πενία τουλάχιστον 1 σειράς </a:t>
            </a:r>
            <a:r>
              <a:rPr lang="el-GR" sz="1500" dirty="0"/>
              <a:t>στο περιφερικό αίμα: ουδετερόφιλα &lt;1Χ1</a:t>
            </a:r>
            <a:r>
              <a:rPr lang="en-US" sz="1500" dirty="0"/>
              <a:t>0</a:t>
            </a:r>
            <a:r>
              <a:rPr lang="en-US" sz="1500" baseline="30000" dirty="0"/>
              <a:t>9</a:t>
            </a:r>
            <a:r>
              <a:rPr lang="en-US" sz="1500" dirty="0"/>
              <a:t>/L, </a:t>
            </a:r>
            <a:r>
              <a:rPr lang="el-GR" sz="1500" dirty="0"/>
              <a:t>αιμοσφαιρίνη &lt;10 </a:t>
            </a:r>
            <a:r>
              <a:rPr lang="en-US" sz="1500" dirty="0"/>
              <a:t>g/</a:t>
            </a:r>
            <a:r>
              <a:rPr lang="en-US" sz="1500" dirty="0" err="1"/>
              <a:t>dL</a:t>
            </a:r>
            <a:r>
              <a:rPr lang="en-US" sz="1500" dirty="0"/>
              <a:t>, </a:t>
            </a:r>
            <a:r>
              <a:rPr lang="el-GR" sz="1500" dirty="0"/>
              <a:t>ΑΜΠ &lt;100Χ10</a:t>
            </a:r>
            <a:r>
              <a:rPr lang="el-GR" sz="1500" baseline="30000" dirty="0"/>
              <a:t>9</a:t>
            </a:r>
            <a:r>
              <a:rPr lang="el-GR" sz="1500" dirty="0"/>
              <a:t>/</a:t>
            </a:r>
            <a:r>
              <a:rPr lang="en-US" sz="1500" dirty="0"/>
              <a:t>L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/>
              <a:t>Ψηλαφητή ηπατομεγαλία με διαταραχή ηπατικής λειτουργίας, </a:t>
            </a:r>
            <a:r>
              <a:rPr lang="el-GR" sz="1500" dirty="0" err="1"/>
              <a:t>ασκίτη</a:t>
            </a:r>
            <a:r>
              <a:rPr lang="el-GR" sz="1500" dirty="0"/>
              <a:t> ή/και πυλαία υπέρταση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/>
              <a:t>Διήθηση σκελετού με τη μορφή μεγάλων </a:t>
            </a:r>
            <a:r>
              <a:rPr lang="el-GR" sz="1500" dirty="0">
                <a:solidFill>
                  <a:srgbClr val="C00000"/>
                </a:solidFill>
              </a:rPr>
              <a:t>οστεολυτικών βλαβών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/>
              <a:t>Ψηλαφητή </a:t>
            </a:r>
            <a:r>
              <a:rPr lang="el-GR" sz="1500" dirty="0">
                <a:solidFill>
                  <a:srgbClr val="FF0000"/>
                </a:solidFill>
              </a:rPr>
              <a:t>σπληνομεγαλία</a:t>
            </a:r>
            <a:r>
              <a:rPr lang="el-GR" sz="1500" dirty="0"/>
              <a:t> με </a:t>
            </a:r>
            <a:r>
              <a:rPr lang="el-GR" sz="1500" dirty="0" err="1"/>
              <a:t>υπερσπληνισμό</a:t>
            </a:r>
            <a:endParaRPr lang="el-GR" sz="1500" dirty="0"/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>
                <a:solidFill>
                  <a:srgbClr val="FF0000"/>
                </a:solidFill>
              </a:rPr>
              <a:t>Διήθηση ΓΕΣ </a:t>
            </a:r>
            <a:r>
              <a:rPr lang="el-GR" sz="1500" dirty="0"/>
              <a:t>με σύνδρομο </a:t>
            </a:r>
            <a:r>
              <a:rPr lang="el-GR" sz="1500" dirty="0" err="1"/>
              <a:t>δυσαπορρόφησης</a:t>
            </a:r>
            <a:r>
              <a:rPr lang="el-GR" sz="1500" dirty="0"/>
              <a:t> και απώλεια βάρους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endParaRPr lang="el-GR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D6EC80-2AC2-4F87-9BEF-6374ADB7EDBC}"/>
              </a:ext>
            </a:extLst>
          </p:cNvPr>
          <p:cNvSpPr txBox="1"/>
          <p:nvPr/>
        </p:nvSpPr>
        <p:spPr>
          <a:xfrm>
            <a:off x="6732240" y="4840943"/>
            <a:ext cx="4572000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Valent, Cancer Res 2017</a:t>
            </a:r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411511"/>
            <a:ext cx="91440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endParaRPr lang="el-GR" sz="1800" b="1" dirty="0"/>
          </a:p>
          <a:p>
            <a:pPr algn="ctr"/>
            <a:r>
              <a:rPr lang="el-GR" sz="1800" b="1" i="1" dirty="0"/>
              <a:t>Μικροσκοπικά ευρήματα (Ι)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395536" y="1221600"/>
            <a:ext cx="8424936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 err="1"/>
              <a:t>Πολυεστιακές</a:t>
            </a:r>
            <a:r>
              <a:rPr lang="el-GR" sz="1500" dirty="0"/>
              <a:t> </a:t>
            </a:r>
            <a:r>
              <a:rPr lang="el-GR" sz="1500" dirty="0">
                <a:solidFill>
                  <a:srgbClr val="C00000"/>
                </a:solidFill>
              </a:rPr>
              <a:t>πυκνές / συμπαγείς αθροίσεις </a:t>
            </a:r>
            <a:r>
              <a:rPr lang="el-GR" sz="1500" dirty="0" err="1"/>
              <a:t>μαστοκυττάρων</a:t>
            </a:r>
            <a:r>
              <a:rPr lang="el-GR" sz="1500" dirty="0"/>
              <a:t> σε ιστολογικές τομές (</a:t>
            </a:r>
            <a:r>
              <a:rPr lang="el-GR" sz="1500" dirty="0" err="1"/>
              <a:t>→</a:t>
            </a:r>
            <a:r>
              <a:rPr lang="el-GR" sz="1500" dirty="0" err="1">
                <a:solidFill>
                  <a:srgbClr val="C00000"/>
                </a:solidFill>
              </a:rPr>
              <a:t>μείζον</a:t>
            </a:r>
            <a:r>
              <a:rPr lang="el-GR" sz="1500" dirty="0"/>
              <a:t> κριτήριο)</a:t>
            </a:r>
          </a:p>
          <a:p>
            <a:pPr marL="257175" indent="-257175">
              <a:spcBef>
                <a:spcPts val="450"/>
              </a:spcBef>
              <a:buFont typeface="Wingdings" pitchFamily="2" charset="2"/>
              <a:buChar char="v"/>
            </a:pPr>
            <a:r>
              <a:rPr lang="el-GR" sz="1500" dirty="0"/>
              <a:t>Ενίοτε ενδιάμεση παρουσία αυξημένου αριθμού </a:t>
            </a:r>
            <a:r>
              <a:rPr lang="el-GR" sz="1500" dirty="0" err="1"/>
              <a:t>μαστοκυττάρων</a:t>
            </a:r>
            <a:r>
              <a:rPr lang="el-GR" sz="1500" dirty="0"/>
              <a:t> → </a:t>
            </a:r>
            <a:r>
              <a:rPr lang="el-GR" sz="1500" dirty="0" err="1"/>
              <a:t>δ.δ</a:t>
            </a:r>
            <a:r>
              <a:rPr lang="el-GR" sz="1500" dirty="0"/>
              <a:t>. από </a:t>
            </a:r>
            <a:r>
              <a:rPr lang="el-GR" sz="1500" dirty="0" err="1"/>
              <a:t>μαστοκυτταρική</a:t>
            </a:r>
            <a:r>
              <a:rPr lang="el-GR" sz="1500" dirty="0"/>
              <a:t> υπερπλασία / απαιτούνται και άλλα κριτήρια για τη διάγνωση (</a:t>
            </a:r>
            <a:r>
              <a:rPr lang="el-GR" sz="1500" u="sng" dirty="0"/>
              <a:t>&gt;</a:t>
            </a:r>
            <a:r>
              <a:rPr lang="el-GR" sz="1500" dirty="0"/>
              <a:t>3 ελάσσονα κριτήρια)</a:t>
            </a:r>
          </a:p>
          <a:p>
            <a:pPr marL="257175" indent="-257175">
              <a:spcBef>
                <a:spcPts val="450"/>
              </a:spcBef>
              <a:buFont typeface="Wingdings" pitchFamily="2" charset="2"/>
              <a:buChar char="v"/>
            </a:pPr>
            <a:r>
              <a:rPr lang="el-GR" sz="1500" dirty="0"/>
              <a:t>Τα </a:t>
            </a:r>
            <a:r>
              <a:rPr lang="el-GR" sz="1500" dirty="0">
                <a:solidFill>
                  <a:srgbClr val="C00000"/>
                </a:solidFill>
              </a:rPr>
              <a:t>αντιδραστικά</a:t>
            </a:r>
            <a:r>
              <a:rPr lang="el-GR" sz="1500" dirty="0"/>
              <a:t> μαστοκύτταρα διευθετούνται σε </a:t>
            </a:r>
            <a:r>
              <a:rPr lang="el-GR" sz="1500" u="sng" dirty="0"/>
              <a:t>χαλαρές</a:t>
            </a:r>
            <a:r>
              <a:rPr lang="el-GR" sz="1500" dirty="0"/>
              <a:t> αθροίσεις ή είναι διάσπαρτα, έχουν χαμηλό πηλίκο πυρήνα / πρωτοπλάσματος και περιέχουν </a:t>
            </a:r>
            <a:r>
              <a:rPr lang="el-GR" sz="1500" dirty="0">
                <a:solidFill>
                  <a:srgbClr val="C00000"/>
                </a:solidFill>
              </a:rPr>
              <a:t>άφθονα </a:t>
            </a:r>
            <a:r>
              <a:rPr lang="el-GR" sz="1500" dirty="0" err="1">
                <a:solidFill>
                  <a:srgbClr val="C00000"/>
                </a:solidFill>
              </a:rPr>
              <a:t>μεταχρωματικά</a:t>
            </a:r>
            <a:r>
              <a:rPr lang="el-GR" sz="1500" dirty="0">
                <a:solidFill>
                  <a:srgbClr val="C00000"/>
                </a:solidFill>
              </a:rPr>
              <a:t> κοκκία </a:t>
            </a:r>
            <a:r>
              <a:rPr lang="el-GR" sz="1500" dirty="0"/>
              <a:t>(μείωση κοκκίων σε </a:t>
            </a:r>
            <a:r>
              <a:rPr lang="el-GR" sz="1500" dirty="0" err="1"/>
              <a:t>μαστοκυττάρωση</a:t>
            </a:r>
            <a:r>
              <a:rPr lang="el-GR" sz="1500" dirty="0"/>
              <a:t>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50B7D2F-A934-479C-9C74-11D6B806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6012"/>
          <a:stretch>
            <a:fillRect/>
          </a:stretch>
        </p:blipFill>
        <p:spPr bwMode="auto">
          <a:xfrm>
            <a:off x="3275857" y="3219822"/>
            <a:ext cx="54367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 - TextBox">
            <a:extLst>
              <a:ext uri="{FF2B5EF4-FFF2-40B4-BE49-F238E27FC236}">
                <a16:creationId xmlns:a16="http://schemas.microsoft.com/office/drawing/2014/main" xmlns="" id="{871F0578-F491-45EC-B308-1D8AF7D4CCDE}"/>
              </a:ext>
            </a:extLst>
          </p:cNvPr>
          <p:cNvSpPr txBox="1"/>
          <p:nvPr/>
        </p:nvSpPr>
        <p:spPr>
          <a:xfrm>
            <a:off x="3347864" y="4623979"/>
            <a:ext cx="345638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98835" indent="-198835"/>
            <a:r>
              <a:rPr lang="el-GR" dirty="0"/>
              <a:t>Α: </a:t>
            </a:r>
            <a:r>
              <a:rPr lang="el-GR" dirty="0" smtClean="0"/>
              <a:t> ΟΜΒ </a:t>
            </a:r>
            <a:r>
              <a:rPr lang="el-GR" dirty="0"/>
              <a:t>σε συστηματική </a:t>
            </a:r>
            <a:r>
              <a:rPr lang="el-GR" dirty="0" err="1"/>
              <a:t>μαστοκυττάρωση</a:t>
            </a:r>
            <a:endParaRPr lang="el-GR" dirty="0"/>
          </a:p>
        </p:txBody>
      </p:sp>
      <p:sp>
        <p:nvSpPr>
          <p:cNvPr id="8" name="6 - TextBox">
            <a:extLst>
              <a:ext uri="{FF2B5EF4-FFF2-40B4-BE49-F238E27FC236}">
                <a16:creationId xmlns:a16="http://schemas.microsoft.com/office/drawing/2014/main" xmlns="" id="{F22E5DA4-8D78-4D12-820C-5058B88B293C}"/>
              </a:ext>
            </a:extLst>
          </p:cNvPr>
          <p:cNvSpPr txBox="1"/>
          <p:nvPr/>
        </p:nvSpPr>
        <p:spPr>
          <a:xfrm>
            <a:off x="5940152" y="4623979"/>
            <a:ext cx="345638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98835" indent="-198835"/>
            <a:r>
              <a:rPr lang="el-GR" dirty="0"/>
              <a:t>Β: </a:t>
            </a:r>
            <a:r>
              <a:rPr lang="el-GR" dirty="0" smtClean="0"/>
              <a:t> Χρώση </a:t>
            </a:r>
            <a:r>
              <a:rPr lang="en-US" dirty="0" err="1"/>
              <a:t>Giemsa</a:t>
            </a:r>
            <a:r>
              <a:rPr lang="en-US" dirty="0"/>
              <a:t>: </a:t>
            </a:r>
            <a:r>
              <a:rPr lang="el-GR" dirty="0"/>
              <a:t>παρουσία </a:t>
            </a:r>
            <a:r>
              <a:rPr lang="el-GR" dirty="0" err="1"/>
              <a:t>μεταχρωματικών</a:t>
            </a:r>
            <a:r>
              <a:rPr lang="el-GR" dirty="0"/>
              <a:t> κοκκίων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411511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i="1" dirty="0"/>
              <a:t>Σύγκριση φυσιολογικών και νεοπλασματικών μαστοκυττάρων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BE0F08-9454-4348-9C25-B25171EDC3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34434"/>
          <a:stretch>
            <a:fillRect/>
          </a:stretch>
        </p:blipFill>
        <p:spPr>
          <a:xfrm>
            <a:off x="2555777" y="1059582"/>
            <a:ext cx="4246263" cy="2655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5A7865-380F-45A1-8E81-A15BB9173187}"/>
              </a:ext>
            </a:extLst>
          </p:cNvPr>
          <p:cNvSpPr txBox="1"/>
          <p:nvPr/>
        </p:nvSpPr>
        <p:spPr>
          <a:xfrm>
            <a:off x="1403649" y="3975906"/>
            <a:ext cx="21535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2020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220072" y="3759883"/>
            <a:ext cx="1087320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A, B </a:t>
            </a:r>
            <a:r>
              <a:rPr lang="el-GR" dirty="0"/>
              <a:t>φυσιολογικά </a:t>
            </a:r>
            <a:r>
              <a:rPr lang="el-GR" dirty="0" err="1"/>
              <a:t>μαστοκύτταρα</a:t>
            </a:r>
            <a:r>
              <a:rPr lang="el-GR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C, D </a:t>
            </a:r>
            <a:r>
              <a:rPr lang="el-GR" dirty="0" err="1"/>
              <a:t>νεοπλασματικά</a:t>
            </a:r>
            <a:r>
              <a:rPr lang="el-GR" dirty="0"/>
              <a:t> </a:t>
            </a:r>
            <a:r>
              <a:rPr lang="el-GR" dirty="0" err="1"/>
              <a:t>μαστοκύτταρα</a:t>
            </a:r>
            <a:endParaRPr lang="el-GR" dirty="0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2254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249493"/>
            <a:ext cx="91440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r>
              <a:rPr lang="el-GR" sz="1800" b="1" dirty="0"/>
              <a:t> – μορφολογικοί τύποι</a:t>
            </a:r>
          </a:p>
          <a:p>
            <a:pPr algn="ctr"/>
            <a:r>
              <a:rPr lang="el-GR" sz="1800" b="1" i="1" dirty="0"/>
              <a:t>Μικροσκοπικά ευρήματα (ΙΙ)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1419622"/>
            <a:ext cx="5184576" cy="28854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  <a:buFont typeface="Wingdings" pitchFamily="2" charset="2"/>
              <a:buChar char="v"/>
            </a:pPr>
            <a:r>
              <a:rPr lang="el-GR" sz="1500" dirty="0">
                <a:solidFill>
                  <a:srgbClr val="C00000"/>
                </a:solidFill>
              </a:rPr>
              <a:t>Καλά διαφοροποιημένα μαστοκύτταρα</a:t>
            </a:r>
            <a:r>
              <a:rPr lang="el-GR" sz="1500" dirty="0"/>
              <a:t>: ώριμα μαστοκύτταρα, με άφθονα κοκκία, </a:t>
            </a:r>
            <a:r>
              <a:rPr lang="el-GR" sz="1500" dirty="0">
                <a:solidFill>
                  <a:srgbClr val="C00000"/>
                </a:solidFill>
              </a:rPr>
              <a:t>χωρίς</a:t>
            </a:r>
            <a:r>
              <a:rPr lang="el-GR" sz="1500" dirty="0"/>
              <a:t> </a:t>
            </a:r>
            <a:r>
              <a:rPr lang="el-GR" sz="1500" dirty="0">
                <a:solidFill>
                  <a:srgbClr val="FF0000"/>
                </a:solidFill>
              </a:rPr>
              <a:t>ανώμαλο </a:t>
            </a:r>
            <a:r>
              <a:rPr lang="el-GR" sz="1500" dirty="0" err="1">
                <a:solidFill>
                  <a:srgbClr val="FF0000"/>
                </a:solidFill>
              </a:rPr>
              <a:t>ανοσοφαινότυπο</a:t>
            </a:r>
            <a:r>
              <a:rPr lang="el-GR" sz="1500" dirty="0">
                <a:solidFill>
                  <a:srgbClr val="FF0000"/>
                </a:solidFill>
              </a:rPr>
              <a:t> </a:t>
            </a:r>
            <a:r>
              <a:rPr lang="el-GR" sz="1500" dirty="0"/>
              <a:t>και συνήθως </a:t>
            </a:r>
            <a:r>
              <a:rPr lang="el-GR" sz="1500" dirty="0">
                <a:solidFill>
                  <a:srgbClr val="C00000"/>
                </a:solidFill>
              </a:rPr>
              <a:t>χωρίς ΚΙΤ </a:t>
            </a:r>
            <a:r>
              <a:rPr lang="el-GR" sz="1500" dirty="0"/>
              <a:t>μετάλλαξη (→ανταπόκριση σε </a:t>
            </a:r>
            <a:r>
              <a:rPr lang="en-US" sz="1500" dirty="0" err="1"/>
              <a:t>Imatinib</a:t>
            </a:r>
            <a:r>
              <a:rPr lang="en-US" sz="1500" dirty="0"/>
              <a:t>) / </a:t>
            </a:r>
            <a:r>
              <a:rPr lang="el-GR" sz="1500" dirty="0"/>
              <a:t>Δεν είναι ιδιαίτερη κατηγορία συστηματικής </a:t>
            </a:r>
            <a:r>
              <a:rPr lang="el-GR" sz="1500" dirty="0" err="1"/>
              <a:t>μαστοκυττάρωσης</a:t>
            </a:r>
            <a:endParaRPr lang="el-GR" sz="1500" dirty="0"/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200" dirty="0">
                <a:solidFill>
                  <a:srgbClr val="FF0000"/>
                </a:solidFill>
              </a:rPr>
              <a:t>Άτυπα μαστοκύτταρα τύπου </a:t>
            </a:r>
            <a:r>
              <a:rPr lang="en-US" sz="1200" dirty="0">
                <a:solidFill>
                  <a:srgbClr val="FF0000"/>
                </a:solidFill>
              </a:rPr>
              <a:t>l </a:t>
            </a:r>
            <a:r>
              <a:rPr lang="en-US" sz="1200" dirty="0"/>
              <a:t>(</a:t>
            </a:r>
            <a:r>
              <a:rPr lang="el-GR" sz="1200" dirty="0"/>
              <a:t>επιμήκη, υποκοκκιωμένα)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200" dirty="0">
                <a:solidFill>
                  <a:srgbClr val="FF0000"/>
                </a:solidFill>
              </a:rPr>
              <a:t>Άτυπα μαστοκύτταρα τύπου </a:t>
            </a:r>
            <a:r>
              <a:rPr lang="en-US" sz="1200" dirty="0">
                <a:solidFill>
                  <a:srgbClr val="FF0000"/>
                </a:solidFill>
              </a:rPr>
              <a:t>ll </a:t>
            </a:r>
            <a:r>
              <a:rPr lang="en-US" sz="1200" dirty="0"/>
              <a:t>(</a:t>
            </a:r>
            <a:r>
              <a:rPr lang="el-GR" sz="1200" dirty="0" err="1"/>
              <a:t>προμαστοκύτταρα</a:t>
            </a:r>
            <a:r>
              <a:rPr lang="el-GR" sz="1200" dirty="0"/>
              <a:t> με δίλοβο/</a:t>
            </a:r>
            <a:r>
              <a:rPr lang="el-GR" sz="1200" dirty="0" err="1"/>
              <a:t>πολύλοβο</a:t>
            </a:r>
            <a:r>
              <a:rPr lang="el-GR" sz="1200" dirty="0"/>
              <a:t> πυρήνα)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200" dirty="0" err="1">
                <a:solidFill>
                  <a:srgbClr val="FF0000"/>
                </a:solidFill>
              </a:rPr>
              <a:t>Μεταχρωματικές</a:t>
            </a:r>
            <a:r>
              <a:rPr lang="el-GR" sz="1200" dirty="0">
                <a:solidFill>
                  <a:srgbClr val="FF0000"/>
                </a:solidFill>
              </a:rPr>
              <a:t> </a:t>
            </a:r>
            <a:r>
              <a:rPr lang="el-GR" sz="1200" dirty="0" err="1">
                <a:solidFill>
                  <a:srgbClr val="FF0000"/>
                </a:solidFill>
              </a:rPr>
              <a:t>βλάστες</a:t>
            </a:r>
            <a:r>
              <a:rPr lang="el-GR" sz="1200" dirty="0">
                <a:solidFill>
                  <a:srgbClr val="FF0000"/>
                </a:solidFill>
              </a:rPr>
              <a:t> </a:t>
            </a:r>
            <a:r>
              <a:rPr lang="el-GR" sz="1200" dirty="0"/>
              <a:t>(κοκκιώδες κυτταρόπλασμα)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v"/>
            </a:pPr>
            <a:r>
              <a:rPr lang="el-GR" sz="1200" b="1" dirty="0"/>
              <a:t>Καλά διαφοροποιημένα μαστοκύτταρα και άτυπα μαστοκύτταρα τύπου </a:t>
            </a:r>
            <a:r>
              <a:rPr lang="en-US" sz="1200" b="1" dirty="0"/>
              <a:t>l </a:t>
            </a:r>
            <a:r>
              <a:rPr lang="el-GR" sz="1200" b="1" dirty="0"/>
              <a:t>συνδυάζονται με ήπια </a:t>
            </a:r>
            <a:r>
              <a:rPr lang="el-GR" b="1" dirty="0"/>
              <a:t>βιολογική συμπεριφορά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21004E-513C-468C-A702-698F4E301D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1844" y="1908485"/>
            <a:ext cx="3960440" cy="2391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1F457B-B6E7-4AE9-97E8-4B323586F364}"/>
              </a:ext>
            </a:extLst>
          </p:cNvPr>
          <p:cNvSpPr txBox="1"/>
          <p:nvPr/>
        </p:nvSpPr>
        <p:spPr>
          <a:xfrm>
            <a:off x="4572000" y="920646"/>
            <a:ext cx="4572000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spcBef>
                <a:spcPts val="450"/>
              </a:spcBef>
              <a:buFont typeface="Wingdings" pitchFamily="2" charset="2"/>
              <a:buChar char="v"/>
            </a:pPr>
            <a:r>
              <a:rPr lang="el-GR" dirty="0">
                <a:solidFill>
                  <a:srgbClr val="FF0000"/>
                </a:solidFill>
              </a:rPr>
              <a:t>Ανίχνευση μαστοκυττάρων</a:t>
            </a:r>
            <a:r>
              <a:rPr lang="el-GR" dirty="0"/>
              <a:t>: </a:t>
            </a:r>
            <a:r>
              <a:rPr lang="el-GR" b="1" dirty="0" err="1"/>
              <a:t>τρυπτάση</a:t>
            </a:r>
            <a:r>
              <a:rPr lang="el-GR" dirty="0"/>
              <a:t>,</a:t>
            </a:r>
            <a:r>
              <a:rPr lang="el-GR" b="1" dirty="0"/>
              <a:t> </a:t>
            </a:r>
            <a:r>
              <a:rPr lang="en-US" b="1" dirty="0"/>
              <a:t>c-kit</a:t>
            </a:r>
            <a:r>
              <a:rPr lang="en-US" dirty="0"/>
              <a:t>,</a:t>
            </a:r>
            <a:r>
              <a:rPr lang="en-US" b="1" dirty="0"/>
              <a:t> CD25 </a:t>
            </a:r>
            <a:r>
              <a:rPr lang="en-US" dirty="0"/>
              <a:t>/</a:t>
            </a:r>
            <a:r>
              <a:rPr lang="en-US" b="1" dirty="0"/>
              <a:t> CD2</a:t>
            </a:r>
            <a:r>
              <a:rPr lang="en-US" dirty="0"/>
              <a:t> (</a:t>
            </a:r>
            <a:r>
              <a:rPr lang="el-GR" dirty="0"/>
              <a:t>σπανιότερα) [νεοπλασματικά μαστοκύτταρα] ενίοτε </a:t>
            </a:r>
            <a:r>
              <a:rPr lang="en-US" b="1" dirty="0"/>
              <a:t>CD30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b="1" dirty="0"/>
              <a:t>CD123</a:t>
            </a:r>
            <a:r>
              <a:rPr lang="en-US" dirty="0"/>
              <a:t> (</a:t>
            </a:r>
            <a:r>
              <a:rPr lang="en-US" dirty="0" err="1"/>
              <a:t>Giemsa</a:t>
            </a:r>
            <a:r>
              <a:rPr lang="en-US" dirty="0"/>
              <a:t>, toluidine blue, </a:t>
            </a:r>
            <a:r>
              <a:rPr lang="el-GR" dirty="0" err="1"/>
              <a:t>χλωροξεική</a:t>
            </a:r>
            <a:r>
              <a:rPr lang="el-GR" dirty="0"/>
              <a:t> </a:t>
            </a:r>
            <a:r>
              <a:rPr lang="el-GR" dirty="0" err="1"/>
              <a:t>εστεράση</a:t>
            </a:r>
            <a:r>
              <a:rPr lang="el-GR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65D654-E2AC-498F-AED5-4EFE84730CB3}"/>
              </a:ext>
            </a:extLst>
          </p:cNvPr>
          <p:cNvSpPr txBox="1"/>
          <p:nvPr/>
        </p:nvSpPr>
        <p:spPr>
          <a:xfrm>
            <a:off x="6990464" y="4515966"/>
            <a:ext cx="215353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Leguit</a:t>
            </a:r>
            <a:r>
              <a:rPr lang="en-US" i="1" dirty="0">
                <a:solidFill>
                  <a:srgbClr val="FF0000"/>
                </a:solidFill>
              </a:rPr>
              <a:t>, Pathobiology 2020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508104" y="4299942"/>
            <a:ext cx="31683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dirty="0"/>
              <a:t>Καλά διαφοροποιημένα </a:t>
            </a:r>
            <a:r>
              <a:rPr lang="el-GR" dirty="0" err="1"/>
              <a:t>μαστοκύτταρα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0" y="-20538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9" name="8 - TextBox"/>
          <p:cNvSpPr txBox="1"/>
          <p:nvPr/>
        </p:nvSpPr>
        <p:spPr>
          <a:xfrm>
            <a:off x="539552" y="339502"/>
            <a:ext cx="8424936" cy="46858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/>
            <a:r>
              <a:rPr lang="el-GR" sz="1200" b="1" dirty="0">
                <a:solidFill>
                  <a:srgbClr val="C00000"/>
                </a:solidFill>
              </a:rPr>
              <a:t>Α. Ήπιας βιολογικής συμπεριφοράς συστηματική </a:t>
            </a:r>
            <a:r>
              <a:rPr lang="el-GR" sz="1200" b="1" dirty="0" err="1">
                <a:solidFill>
                  <a:srgbClr val="C00000"/>
                </a:solidFill>
              </a:rPr>
              <a:t>μαστοκυττάρωση</a:t>
            </a:r>
            <a:r>
              <a:rPr lang="el-GR" sz="1200" b="1" dirty="0">
                <a:solidFill>
                  <a:srgbClr val="C00000"/>
                </a:solidFill>
              </a:rPr>
              <a:t> </a:t>
            </a:r>
            <a:r>
              <a:rPr lang="en-US" sz="1200" dirty="0">
                <a:sym typeface="Wingdings" panose="05000000000000000000" pitchFamily="2" charset="2"/>
              </a:rPr>
              <a:t>(</a:t>
            </a:r>
            <a:r>
              <a:rPr lang="en-US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ISM</a:t>
            </a:r>
            <a:r>
              <a:rPr lang="en-US" sz="1200" dirty="0">
                <a:sym typeface="Wingdings" panose="05000000000000000000" pitchFamily="2" charset="2"/>
              </a:rPr>
              <a:t>)</a:t>
            </a:r>
            <a:endParaRPr lang="el-GR" sz="1200" b="1" dirty="0">
              <a:solidFill>
                <a:srgbClr val="C0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/>
              <a:t>Πληροί τα γενικά κριτήρια συστηματικής </a:t>
            </a:r>
            <a:r>
              <a:rPr lang="el-GR" sz="1200" dirty="0" err="1"/>
              <a:t>μαστοκυττάρωσης</a:t>
            </a:r>
            <a:endParaRPr lang="el-GR" sz="1200" dirty="0"/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>
                <a:solidFill>
                  <a:srgbClr val="C00000"/>
                </a:solidFill>
              </a:rPr>
              <a:t>Χαμηλό </a:t>
            </a:r>
            <a:r>
              <a:rPr lang="el-GR" sz="1200" dirty="0" err="1">
                <a:solidFill>
                  <a:srgbClr val="C00000"/>
                </a:solidFill>
              </a:rPr>
              <a:t>μαστοκυτταρικό</a:t>
            </a:r>
            <a:r>
              <a:rPr lang="el-GR" sz="1200" dirty="0">
                <a:solidFill>
                  <a:srgbClr val="C00000"/>
                </a:solidFill>
              </a:rPr>
              <a:t> φορτίο 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/>
              <a:t>Παρουσία  </a:t>
            </a:r>
            <a:r>
              <a:rPr lang="el-GR" sz="1200" dirty="0">
                <a:solidFill>
                  <a:srgbClr val="C00000"/>
                </a:solidFill>
              </a:rPr>
              <a:t>δερματικών αλλοιώσεων </a:t>
            </a:r>
            <a:r>
              <a:rPr lang="el-GR" sz="1200" dirty="0"/>
              <a:t>σχεδόν σταθερά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>
                <a:solidFill>
                  <a:srgbClr val="C00000"/>
                </a:solidFill>
              </a:rPr>
              <a:t>Απουσία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dirty="0"/>
              <a:t> </a:t>
            </a:r>
            <a:r>
              <a:rPr lang="el-GR" sz="1200" dirty="0"/>
              <a:t>ευρημάτων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>
                <a:solidFill>
                  <a:srgbClr val="C00000"/>
                </a:solidFill>
              </a:rPr>
              <a:t>Ένα Β εύρημα </a:t>
            </a:r>
            <a:r>
              <a:rPr lang="el-GR" sz="1200" dirty="0"/>
              <a:t>δυνατόν να είναι παρόν</a:t>
            </a:r>
          </a:p>
          <a:p>
            <a:pPr marL="257175" indent="-257175">
              <a:buFont typeface="Wingdings" pitchFamily="2" charset="2"/>
              <a:buChar char="v"/>
            </a:pPr>
            <a:r>
              <a:rPr lang="el-GR" sz="1200" dirty="0"/>
              <a:t>Επί παρουσίας </a:t>
            </a:r>
            <a:r>
              <a:rPr lang="el-GR" sz="1200" u="sng" dirty="0"/>
              <a:t>&gt;</a:t>
            </a:r>
            <a:r>
              <a:rPr lang="el-GR" sz="1200" u="sng" dirty="0">
                <a:solidFill>
                  <a:srgbClr val="C00000"/>
                </a:solidFill>
              </a:rPr>
              <a:t>2 Β ευρημάτων </a:t>
            </a:r>
            <a:r>
              <a:rPr lang="el-GR" sz="1200" dirty="0"/>
              <a:t>τίθεται η διάγνωση </a:t>
            </a:r>
            <a:r>
              <a:rPr lang="el-GR" sz="1200" dirty="0">
                <a:solidFill>
                  <a:srgbClr val="C00000"/>
                </a:solidFill>
              </a:rPr>
              <a:t>έρπουσας συστηματικής </a:t>
            </a:r>
            <a:r>
              <a:rPr lang="el-GR" sz="1200" dirty="0" err="1"/>
              <a:t>μαστοκυττάρωσης</a:t>
            </a:r>
            <a:endParaRPr lang="el-GR" sz="1200" dirty="0"/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>
                <a:solidFill>
                  <a:srgbClr val="C00000"/>
                </a:solidFill>
              </a:rPr>
              <a:t>Μετάλλαξη ΚΙΤ &gt;90% </a:t>
            </a:r>
            <a:r>
              <a:rPr lang="el-GR" sz="1200" dirty="0"/>
              <a:t>(</a:t>
            </a:r>
            <a:r>
              <a:rPr lang="en-US" sz="1200" dirty="0"/>
              <a:t>D816V, </a:t>
            </a:r>
            <a:r>
              <a:rPr lang="el-GR" sz="1200" dirty="0"/>
              <a:t>σπάνια άλλες) – Απουσία </a:t>
            </a:r>
            <a:r>
              <a:rPr lang="en-US" sz="1200" dirty="0"/>
              <a:t>KITD816V &lt;10%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l-GR" sz="1200" dirty="0">
                <a:sym typeface="Wingdings" panose="05000000000000000000" pitchFamily="2" charset="2"/>
              </a:rPr>
              <a:t>ανταπόκριση σε </a:t>
            </a:r>
            <a:r>
              <a:rPr lang="en-US" sz="1200" dirty="0">
                <a:sym typeface="Wingdings" panose="05000000000000000000" pitchFamily="2" charset="2"/>
              </a:rPr>
              <a:t>imatinib</a:t>
            </a:r>
            <a:endParaRPr lang="el-GR" sz="1200" dirty="0"/>
          </a:p>
          <a:p>
            <a:pPr marL="600075" lvl="1" indent="-257175">
              <a:buFont typeface="Wingdings" panose="05000000000000000000" pitchFamily="2" charset="2"/>
              <a:buChar char="v"/>
            </a:pPr>
            <a:r>
              <a:rPr lang="en-US" sz="1200" dirty="0"/>
              <a:t>Allele-specific PCR </a:t>
            </a:r>
            <a:r>
              <a:rPr lang="el-GR" sz="1200" dirty="0"/>
              <a:t>πιο ευαίσθητη σε σχέση με </a:t>
            </a:r>
            <a:r>
              <a:rPr lang="en-US" sz="1200" dirty="0"/>
              <a:t>NGS </a:t>
            </a:r>
            <a:r>
              <a:rPr lang="el-GR" sz="1200" dirty="0"/>
              <a:t>για </a:t>
            </a:r>
            <a:r>
              <a:rPr lang="en-US" sz="1200" dirty="0"/>
              <a:t>KITD816V</a:t>
            </a:r>
          </a:p>
          <a:p>
            <a:pPr marL="600075" lvl="1" indent="-257175">
              <a:buFont typeface="Wingdings" panose="05000000000000000000" pitchFamily="2" charset="2"/>
              <a:buChar char="v"/>
            </a:pPr>
            <a:r>
              <a:rPr lang="el-GR" sz="1200" b="1" dirty="0"/>
              <a:t>Επί απουσίας </a:t>
            </a:r>
            <a:r>
              <a:rPr lang="en-US" sz="1200" b="1" dirty="0"/>
              <a:t>KITD816V </a:t>
            </a:r>
            <a:r>
              <a:rPr lang="el-GR" sz="1200" b="1" dirty="0"/>
              <a:t>μετάλλαξης </a:t>
            </a:r>
            <a:r>
              <a:rPr lang="el-G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l-GR" sz="1200" b="1" dirty="0">
                <a:sym typeface="Wingdings" panose="05000000000000000000" pitchFamily="2" charset="2"/>
              </a:rPr>
              <a:t> </a:t>
            </a:r>
            <a:r>
              <a:rPr lang="el-GR" sz="1200" b="1" dirty="0" err="1">
                <a:sym typeface="Wingdings" panose="05000000000000000000" pitchFamily="2" charset="2"/>
              </a:rPr>
              <a:t>αλληλούχιση</a:t>
            </a:r>
            <a:r>
              <a:rPr lang="el-GR" sz="1200" b="1" dirty="0">
                <a:sym typeface="Wingdings" panose="05000000000000000000" pitchFamily="2" charset="2"/>
              </a:rPr>
              <a:t> για άλλες </a:t>
            </a:r>
            <a:r>
              <a:rPr lang="en-US" sz="1200" b="1" dirty="0">
                <a:sym typeface="Wingdings" panose="05000000000000000000" pitchFamily="2" charset="2"/>
              </a:rPr>
              <a:t>KIT </a:t>
            </a:r>
            <a:r>
              <a:rPr lang="el-GR" sz="1200" b="1" dirty="0">
                <a:sym typeface="Wingdings" panose="05000000000000000000" pitchFamily="2" charset="2"/>
              </a:rPr>
              <a:t>μεταλλάξεις και </a:t>
            </a:r>
            <a:r>
              <a:rPr lang="el-GR" sz="1200" b="1" dirty="0" smtClean="0">
                <a:sym typeface="Wingdings" panose="05000000000000000000" pitchFamily="2" charset="2"/>
              </a:rPr>
              <a:t>έλεγχος για συντήξεις ΤΚ (</a:t>
            </a:r>
            <a:r>
              <a:rPr lang="en-US" sz="1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PDGFRA</a:t>
            </a:r>
            <a:r>
              <a:rPr lang="el-GR" sz="1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/Β</a:t>
            </a:r>
            <a:r>
              <a:rPr lang="el-GR" sz="1200" b="1" dirty="0" smtClean="0">
                <a:sym typeface="Wingdings" panose="05000000000000000000" pitchFamily="2" charset="2"/>
              </a:rPr>
              <a:t>, </a:t>
            </a:r>
            <a:r>
              <a:rPr lang="en-US" sz="1200" b="1" dirty="0" smtClean="0">
                <a:sym typeface="Wingdings" panose="05000000000000000000" pitchFamily="2" charset="2"/>
              </a:rPr>
              <a:t>FGFR1, JAK2, FLT3, ETV6/ABL1) </a:t>
            </a:r>
            <a:r>
              <a:rPr lang="el-GR" sz="1200" b="1" dirty="0" smtClean="0">
                <a:sym typeface="Wingdings" panose="05000000000000000000" pitchFamily="2" charset="2"/>
              </a:rPr>
              <a:t>εάν υπάρχει </a:t>
            </a:r>
            <a:r>
              <a:rPr lang="el-GR" sz="1200" b="1" dirty="0" err="1" smtClean="0">
                <a:sym typeface="Wingdings" panose="05000000000000000000" pitchFamily="2" charset="2"/>
              </a:rPr>
              <a:t>ηωσινοφιλία</a:t>
            </a:r>
            <a:r>
              <a:rPr lang="el-GR" sz="1200" b="1" dirty="0" smtClean="0">
                <a:sym typeface="Wingdings" panose="05000000000000000000" pitchFamily="2" charset="2"/>
              </a:rPr>
              <a:t>)</a:t>
            </a:r>
            <a:endParaRPr lang="en-US" sz="1200" b="1" dirty="0">
              <a:sym typeface="Wingdings" panose="05000000000000000000" pitchFamily="2" charset="2"/>
            </a:endParaRPr>
          </a:p>
          <a:p>
            <a:pPr marL="600075" lvl="1" indent="-257175">
              <a:buFont typeface="Wingdings" panose="05000000000000000000" pitchFamily="2" charset="2"/>
              <a:buChar char="v"/>
            </a:pPr>
            <a:endParaRPr lang="el-GR" sz="1200" dirty="0"/>
          </a:p>
          <a:p>
            <a:pPr marL="257175" indent="-257175"/>
            <a:r>
              <a:rPr lang="el-GR" sz="1200" b="1" dirty="0">
                <a:solidFill>
                  <a:srgbClr val="C00000"/>
                </a:solidFill>
              </a:rPr>
              <a:t>Β. </a:t>
            </a:r>
            <a:r>
              <a:rPr lang="el-GR" sz="1200" b="1" dirty="0" err="1">
                <a:solidFill>
                  <a:srgbClr val="C00000"/>
                </a:solidFill>
              </a:rPr>
              <a:t>Μαστοκυττάρωση</a:t>
            </a:r>
            <a:r>
              <a:rPr lang="el-GR" sz="1200" b="1" dirty="0">
                <a:solidFill>
                  <a:srgbClr val="C00000"/>
                </a:solidFill>
              </a:rPr>
              <a:t> </a:t>
            </a:r>
            <a:r>
              <a:rPr lang="el-GR" sz="1200" b="1" dirty="0" smtClean="0">
                <a:solidFill>
                  <a:srgbClr val="C00000"/>
                </a:solidFill>
              </a:rPr>
              <a:t>μυελού</a:t>
            </a:r>
            <a:endParaRPr lang="el-GR" sz="1200" b="1" dirty="0">
              <a:solidFill>
                <a:srgbClr val="C0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/>
              <a:t>Όμοια με την ήπιας βιολογικής συμπεριφοράς αλλά χωρίς δερματικές </a:t>
            </a:r>
            <a:r>
              <a:rPr lang="el-GR" sz="1200" dirty="0" smtClean="0"/>
              <a:t>αλλοιώσεις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/>
              <a:t>Περιορισμένη </a:t>
            </a:r>
            <a:r>
              <a:rPr lang="el-GR" sz="1200" dirty="0" err="1" smtClean="0"/>
              <a:t>μαστοκυτταρική</a:t>
            </a:r>
            <a:r>
              <a:rPr lang="el-GR" sz="1200" dirty="0" smtClean="0"/>
              <a:t> διήθηση μυελού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/>
              <a:t>Ιστολογικά ή ελάχιστα αυξημένα επίπεδα </a:t>
            </a:r>
            <a:r>
              <a:rPr lang="el-GR" sz="1200" dirty="0" err="1" smtClean="0"/>
              <a:t>τρυπτάσης</a:t>
            </a:r>
            <a:r>
              <a:rPr lang="el-GR" sz="1200" dirty="0" smtClean="0"/>
              <a:t> ορού 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/>
              <a:t>Μεγαλύτερη ηλικία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/>
              <a:t>Επικράτηση άρρενος φύλου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/>
              <a:t>Συχνή σχέση με έντονες αλλεργικές αντιδράσεις στο δήγμα </a:t>
            </a:r>
            <a:r>
              <a:rPr lang="el-GR" sz="1200" dirty="0" err="1" smtClean="0"/>
              <a:t>υμινόπτερου</a:t>
            </a:r>
            <a:endParaRPr lang="el-GR" sz="1200" dirty="0" smtClean="0"/>
          </a:p>
          <a:p>
            <a:pPr marL="257175" indent="-257175">
              <a:buFont typeface="Wingdings" pitchFamily="2" charset="2"/>
              <a:buChar char="ü"/>
            </a:pPr>
            <a:endParaRPr lang="el-GR" sz="1200" dirty="0" smtClean="0"/>
          </a:p>
          <a:p>
            <a:pPr marL="257175" indent="-257175"/>
            <a:r>
              <a:rPr lang="el-GR" sz="1200" b="1" dirty="0" smtClean="0">
                <a:solidFill>
                  <a:srgbClr val="C00000"/>
                </a:solidFill>
              </a:rPr>
              <a:t>Γ. Καλά διαφοροποιημένη συστηματική </a:t>
            </a:r>
            <a:r>
              <a:rPr lang="el-GR" sz="1200" b="1" dirty="0" err="1" smtClean="0">
                <a:solidFill>
                  <a:srgbClr val="C00000"/>
                </a:solidFill>
              </a:rPr>
              <a:t>μαστοκυττάρωση</a:t>
            </a:r>
            <a:endParaRPr lang="el-GR" sz="1200" b="1" dirty="0" smtClean="0">
              <a:solidFill>
                <a:srgbClr val="C0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>
                <a:solidFill>
                  <a:schemeClr val="tx1"/>
                </a:solidFill>
              </a:rPr>
              <a:t>Μορφολογικό πρότυπο που δυνατόν να παρατηρηθεί σε οιοσδήποτε συστηματική </a:t>
            </a:r>
            <a:r>
              <a:rPr lang="el-GR" sz="1200" dirty="0" err="1" smtClean="0">
                <a:solidFill>
                  <a:schemeClr val="tx1"/>
                </a:solidFill>
              </a:rPr>
              <a:t>μαστοκυττάρωση</a:t>
            </a:r>
            <a:r>
              <a:rPr lang="el-GR" sz="1200" dirty="0" smtClean="0">
                <a:solidFill>
                  <a:schemeClr val="tx1"/>
                </a:solidFill>
              </a:rPr>
              <a:t> 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>
                <a:solidFill>
                  <a:schemeClr val="tx1"/>
                </a:solidFill>
              </a:rPr>
              <a:t>Απουσία </a:t>
            </a:r>
            <a:r>
              <a:rPr lang="en-US" sz="1200" dirty="0" smtClean="0">
                <a:solidFill>
                  <a:schemeClr val="tx1"/>
                </a:solidFill>
              </a:rPr>
              <a:t>kitD816V </a:t>
            </a:r>
            <a:r>
              <a:rPr lang="el-GR" sz="1200" dirty="0" smtClean="0">
                <a:solidFill>
                  <a:schemeClr val="tx1"/>
                </a:solidFill>
              </a:rPr>
              <a:t>μετάλλαξης, συνήθως απουσία </a:t>
            </a:r>
            <a:r>
              <a:rPr lang="en-US" sz="1200" dirty="0" smtClean="0">
                <a:solidFill>
                  <a:schemeClr val="tx1"/>
                </a:solidFill>
              </a:rPr>
              <a:t>CD2/CD25</a:t>
            </a:r>
            <a:r>
              <a:rPr lang="el-GR" sz="1200" dirty="0" smtClean="0">
                <a:solidFill>
                  <a:schemeClr val="tx1"/>
                </a:solidFill>
              </a:rPr>
              <a:t>, έκφραση </a:t>
            </a:r>
            <a:r>
              <a:rPr lang="en-US" sz="1200" dirty="0" smtClean="0">
                <a:solidFill>
                  <a:schemeClr val="tx1"/>
                </a:solidFill>
              </a:rPr>
              <a:t>CD30 </a:t>
            </a:r>
            <a:endParaRPr lang="el-GR" sz="1200" dirty="0" smtClean="0">
              <a:solidFill>
                <a:schemeClr val="tx1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endParaRPr lang="el-GR" sz="1200" dirty="0"/>
          </a:p>
          <a:p>
            <a:endParaRPr lang="el-G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B160F1-7CD4-413A-A135-9E1230428874}"/>
              </a:ext>
            </a:extLst>
          </p:cNvPr>
          <p:cNvSpPr txBox="1"/>
          <p:nvPr/>
        </p:nvSpPr>
        <p:spPr>
          <a:xfrm>
            <a:off x="6660232" y="4443958"/>
            <a:ext cx="4572000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Valent, Cancer Res 2017</a:t>
            </a:r>
            <a:endParaRPr lang="el-GR" i="1" dirty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</a:t>
            </a:r>
            <a:r>
              <a:rPr lang="en-US" i="1" dirty="0" smtClean="0">
                <a:solidFill>
                  <a:srgbClr val="FF0000"/>
                </a:solidFill>
              </a:rPr>
              <a:t>2020</a:t>
            </a:r>
            <a:endParaRPr lang="el-GR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ICC 2022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0" y="249493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Ήπιας βιολογικής συμπεριφοράς συστηματική </a:t>
            </a:r>
            <a:r>
              <a:rPr lang="el-GR" sz="1800" b="1" dirty="0" err="1"/>
              <a:t>μαστοκυττάρωση</a:t>
            </a:r>
            <a:r>
              <a:rPr lang="en-US" sz="1800" b="1" dirty="0"/>
              <a:t>(ISM)</a:t>
            </a:r>
            <a:endParaRPr lang="el-GR" sz="1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934891-65E4-4F41-AE8E-373880EABB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49" y="595742"/>
            <a:ext cx="8136904" cy="4275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E44303-6642-46D5-895C-23EC70B6B20B}"/>
              </a:ext>
            </a:extLst>
          </p:cNvPr>
          <p:cNvSpPr txBox="1"/>
          <p:nvPr/>
        </p:nvSpPr>
        <p:spPr>
          <a:xfrm>
            <a:off x="7544791" y="664990"/>
            <a:ext cx="936104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Giemsa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92C2AC-D2C4-45E0-9B99-3876B791E0CD}"/>
              </a:ext>
            </a:extLst>
          </p:cNvPr>
          <p:cNvSpPr txBox="1"/>
          <p:nvPr/>
        </p:nvSpPr>
        <p:spPr>
          <a:xfrm>
            <a:off x="1403649" y="2895786"/>
            <a:ext cx="1008112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Tryptase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DA47E-DE59-4C9E-B7D8-B0E32FD6D919}"/>
              </a:ext>
            </a:extLst>
          </p:cNvPr>
          <p:cNvSpPr txBox="1"/>
          <p:nvPr/>
        </p:nvSpPr>
        <p:spPr>
          <a:xfrm>
            <a:off x="3814090" y="2895786"/>
            <a:ext cx="648072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c-kit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509B5F-3032-4FC6-B189-00186F9482FE}"/>
              </a:ext>
            </a:extLst>
          </p:cNvPr>
          <p:cNvSpPr txBox="1"/>
          <p:nvPr/>
        </p:nvSpPr>
        <p:spPr>
          <a:xfrm>
            <a:off x="5829402" y="2895786"/>
            <a:ext cx="721906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CD2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42BF87-610B-4AFA-9D80-57D09483E789}"/>
              </a:ext>
            </a:extLst>
          </p:cNvPr>
          <p:cNvSpPr txBox="1"/>
          <p:nvPr/>
        </p:nvSpPr>
        <p:spPr>
          <a:xfrm>
            <a:off x="7758990" y="2895786"/>
            <a:ext cx="721906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CD25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6568B4-F026-4D9B-806D-0AB16E23FC9F}"/>
              </a:ext>
            </a:extLst>
          </p:cNvPr>
          <p:cNvSpPr txBox="1"/>
          <p:nvPr/>
        </p:nvSpPr>
        <p:spPr>
          <a:xfrm>
            <a:off x="6876257" y="4849583"/>
            <a:ext cx="21535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2020</a:t>
            </a:r>
          </a:p>
        </p:txBody>
      </p:sp>
    </p:spTree>
    <p:extLst>
      <p:ext uri="{BB962C8B-B14F-4D97-AF65-F5344CB8AC3E}">
        <p14:creationId xmlns:p14="http://schemas.microsoft.com/office/powerpoint/2010/main" xmlns="" val="15250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0" y="249493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9" name="8 - TextBox"/>
          <p:cNvSpPr txBox="1"/>
          <p:nvPr/>
        </p:nvSpPr>
        <p:spPr>
          <a:xfrm>
            <a:off x="539552" y="681541"/>
            <a:ext cx="8424936" cy="32085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/>
            <a:r>
              <a:rPr lang="el-GR" sz="1800" b="1" dirty="0" smtClean="0">
                <a:solidFill>
                  <a:srgbClr val="C00000"/>
                </a:solidFill>
              </a:rPr>
              <a:t>Δ. </a:t>
            </a:r>
            <a:r>
              <a:rPr lang="el-GR" sz="1800" b="1" dirty="0" err="1">
                <a:solidFill>
                  <a:srgbClr val="C00000"/>
                </a:solidFill>
              </a:rPr>
              <a:t>Ερπουσα</a:t>
            </a:r>
            <a:r>
              <a:rPr lang="el-GR" sz="1800" b="1" dirty="0">
                <a:solidFill>
                  <a:srgbClr val="C00000"/>
                </a:solidFill>
              </a:rPr>
              <a:t> συστηματική </a:t>
            </a:r>
            <a:r>
              <a:rPr lang="el-GR" sz="1800" b="1" dirty="0" err="1">
                <a:solidFill>
                  <a:srgbClr val="C00000"/>
                </a:solidFill>
              </a:rPr>
              <a:t>μαστοκυττάρωση</a:t>
            </a:r>
            <a:endParaRPr lang="el-GR" sz="1800" b="1" dirty="0">
              <a:solidFill>
                <a:srgbClr val="C0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800" dirty="0">
                <a:solidFill>
                  <a:srgbClr val="C00000"/>
                </a:solidFill>
              </a:rPr>
              <a:t>Υψηλό</a:t>
            </a:r>
            <a:r>
              <a:rPr lang="el-GR" sz="1800" dirty="0"/>
              <a:t> </a:t>
            </a:r>
            <a:r>
              <a:rPr lang="el-GR" sz="1800" dirty="0" err="1"/>
              <a:t>μαστοκυτταρικό</a:t>
            </a:r>
            <a:r>
              <a:rPr lang="el-GR" sz="1800" dirty="0"/>
              <a:t> φορτίο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800" dirty="0">
                <a:solidFill>
                  <a:srgbClr val="C00000"/>
                </a:solidFill>
              </a:rPr>
              <a:t>Δερματικές αλλοιώσεις και μετάλλαξη </a:t>
            </a:r>
            <a:r>
              <a:rPr lang="el-GR" sz="1800" dirty="0" smtClean="0">
                <a:solidFill>
                  <a:srgbClr val="C00000"/>
                </a:solidFill>
              </a:rPr>
              <a:t>ΚΙΤ</a:t>
            </a:r>
            <a:endParaRPr lang="en-US" sz="1800" dirty="0"/>
          </a:p>
          <a:p>
            <a:pPr marL="257175" indent="-257175">
              <a:buFont typeface="Wingdings" pitchFamily="2" charset="2"/>
              <a:buChar char="ü"/>
            </a:pPr>
            <a:r>
              <a:rPr lang="el-GR" sz="1800" dirty="0" err="1"/>
              <a:t>Οργανομεγαλία</a:t>
            </a:r>
            <a:r>
              <a:rPr lang="el-GR" sz="1800" dirty="0"/>
              <a:t> και προσβολή πολλαπλών αιμοποιητικών σειρών (παρουσία μετάλλαξης ΚΙΤ σε κύτταρα όλων των αιμοποιητικών σειρών, μυελικών και ενίοτε λεμφοκυττάρων)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800" u="sng" dirty="0">
                <a:solidFill>
                  <a:srgbClr val="C00000"/>
                </a:solidFill>
              </a:rPr>
              <a:t>&gt;</a:t>
            </a:r>
            <a:r>
              <a:rPr lang="el-GR" sz="1800" dirty="0">
                <a:solidFill>
                  <a:srgbClr val="C00000"/>
                </a:solidFill>
              </a:rPr>
              <a:t>2Β ευρήματα</a:t>
            </a:r>
            <a:r>
              <a:rPr lang="el-GR" sz="1800" dirty="0"/>
              <a:t>, απουσία </a:t>
            </a:r>
            <a:r>
              <a:rPr lang="en-US" sz="1800" dirty="0"/>
              <a:t>C </a:t>
            </a:r>
            <a:r>
              <a:rPr lang="el-GR" sz="1800" dirty="0"/>
              <a:t>ευρημάτων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800" b="1" dirty="0"/>
              <a:t>Απουσία συνοδού αιματολογικού </a:t>
            </a:r>
            <a:r>
              <a:rPr lang="el-GR" sz="1800" b="1" dirty="0" err="1" smtClean="0"/>
              <a:t>μυελοειδούς</a:t>
            </a:r>
            <a:r>
              <a:rPr lang="el-GR" sz="1800" b="1" dirty="0" smtClean="0"/>
              <a:t> νεοπλάσματος </a:t>
            </a:r>
            <a:r>
              <a:rPr lang="el-GR" sz="1800" b="1" dirty="0"/>
              <a:t>ή </a:t>
            </a:r>
            <a:r>
              <a:rPr lang="el-GR" sz="1800" b="1" dirty="0" err="1"/>
              <a:t>μαστοκυτταρικής</a:t>
            </a:r>
            <a:r>
              <a:rPr lang="el-GR" sz="1800" b="1" dirty="0"/>
              <a:t> λευχαιμίας</a:t>
            </a:r>
            <a:endParaRPr lang="en-US" sz="1800" b="1" dirty="0"/>
          </a:p>
          <a:p>
            <a:pPr marL="557213" lvl="1" indent="-214313">
              <a:buFont typeface="Wingdings" panose="05000000000000000000" pitchFamily="2" charset="2"/>
              <a:buChar char="v"/>
            </a:pPr>
            <a:r>
              <a:rPr lang="el-GR" sz="1800" i="1" dirty="0"/>
              <a:t>Οι ασθενείς δυνατόν να είναι </a:t>
            </a:r>
            <a:r>
              <a:rPr lang="el-GR" sz="1800" i="1" dirty="0" err="1"/>
              <a:t>ασυμπτωματικοί</a:t>
            </a:r>
            <a:r>
              <a:rPr lang="el-GR" sz="1800" i="1" dirty="0"/>
              <a:t> ή ελάχιστα συμπτωματικοί παρά την παρουσία υψηλού </a:t>
            </a:r>
            <a:r>
              <a:rPr lang="el-GR" sz="1800" i="1" dirty="0" err="1"/>
              <a:t>μαστοκυτταρικού</a:t>
            </a:r>
            <a:r>
              <a:rPr lang="el-GR" sz="1800" i="1" dirty="0"/>
              <a:t> φορτίου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738639-512B-4086-AE19-66BB22B5FCCB}"/>
              </a:ext>
            </a:extLst>
          </p:cNvPr>
          <p:cNvSpPr txBox="1"/>
          <p:nvPr/>
        </p:nvSpPr>
        <p:spPr>
          <a:xfrm>
            <a:off x="7092280" y="4755509"/>
            <a:ext cx="4572000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2020</a:t>
            </a:r>
          </a:p>
        </p:txBody>
      </p:sp>
    </p:spTree>
    <p:extLst>
      <p:ext uri="{BB962C8B-B14F-4D97-AF65-F5344CB8AC3E}">
        <p14:creationId xmlns:p14="http://schemas.microsoft.com/office/powerpoint/2010/main" xmlns="" val="40341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0" y="249493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 err="1"/>
              <a:t>Έρπουσα</a:t>
            </a:r>
            <a:r>
              <a:rPr lang="el-GR" sz="1800" b="1" dirty="0"/>
              <a:t> 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B22D8F-3491-4951-973D-2224850594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414" y="681540"/>
            <a:ext cx="6295174" cy="3996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ACD75A-D469-4922-BC46-F5FF23B6512B}"/>
              </a:ext>
            </a:extLst>
          </p:cNvPr>
          <p:cNvSpPr txBox="1"/>
          <p:nvPr/>
        </p:nvSpPr>
        <p:spPr>
          <a:xfrm>
            <a:off x="6012161" y="4755509"/>
            <a:ext cx="21535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38866-58A4-4273-BAD6-1F52C8C65FAB}"/>
              </a:ext>
            </a:extLst>
          </p:cNvPr>
          <p:cNvSpPr txBox="1"/>
          <p:nvPr/>
        </p:nvSpPr>
        <p:spPr>
          <a:xfrm>
            <a:off x="6516216" y="2757287"/>
            <a:ext cx="1008112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 err="1"/>
              <a:t>Gomori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0F338C-ED58-44CE-9D88-F7FC05D8DBBE}"/>
              </a:ext>
            </a:extLst>
          </p:cNvPr>
          <p:cNvSpPr txBox="1"/>
          <p:nvPr/>
        </p:nvSpPr>
        <p:spPr>
          <a:xfrm>
            <a:off x="6516216" y="789552"/>
            <a:ext cx="1008112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c-kit</a:t>
            </a:r>
          </a:p>
        </p:txBody>
      </p:sp>
    </p:spTree>
    <p:extLst>
      <p:ext uri="{BB962C8B-B14F-4D97-AF65-F5344CB8AC3E}">
        <p14:creationId xmlns:p14="http://schemas.microsoft.com/office/powerpoint/2010/main" xmlns="" val="23713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010500" cy="39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/>
              <a:t>Συστηματική </a:t>
            </a:r>
            <a:r>
              <a:rPr lang="el-GR" sz="1800" dirty="0" err="1"/>
              <a:t>μαστοκυττάρωση</a:t>
            </a:r>
            <a:endParaRPr lang="el-GR" sz="1800" i="1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4294967295"/>
          </p:nvPr>
        </p:nvGraphicFramePr>
        <p:xfrm>
          <a:off x="0" y="1360488"/>
          <a:ext cx="6599238" cy="326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- TextBox"/>
          <p:cNvSpPr txBox="1"/>
          <p:nvPr/>
        </p:nvSpPr>
        <p:spPr>
          <a:xfrm>
            <a:off x="6516216" y="771550"/>
            <a:ext cx="2113613" cy="35779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/>
            <a:r>
              <a:rPr lang="el-GR" sz="1200" b="1" dirty="0">
                <a:solidFill>
                  <a:srgbClr val="C00000"/>
                </a:solidFill>
              </a:rPr>
              <a:t>Δ. Συστηματική </a:t>
            </a:r>
            <a:r>
              <a:rPr lang="el-GR" sz="1200" b="1" dirty="0" err="1">
                <a:solidFill>
                  <a:srgbClr val="C00000"/>
                </a:solidFill>
              </a:rPr>
              <a:t>μαστοκυττάρωση</a:t>
            </a:r>
            <a:r>
              <a:rPr lang="el-GR" sz="1200" b="1" dirty="0">
                <a:solidFill>
                  <a:srgbClr val="C00000"/>
                </a:solidFill>
              </a:rPr>
              <a:t> με συνοδό αιματολογικό νεόπλασμα (ΑΗΝ)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/>
              <a:t>Πληροί τα κριτήρια της συστηματικής </a:t>
            </a:r>
            <a:r>
              <a:rPr lang="el-GR" sz="1200" dirty="0" err="1"/>
              <a:t>μαστοκυττάρωσης</a:t>
            </a:r>
            <a:r>
              <a:rPr lang="el-GR" sz="1200" dirty="0"/>
              <a:t> και ενός αιματολογικού νεοπλάσματος μη </a:t>
            </a:r>
            <a:r>
              <a:rPr lang="el-GR" sz="1200" dirty="0" err="1"/>
              <a:t>μαστοκυτταρικής</a:t>
            </a:r>
            <a:r>
              <a:rPr lang="el-GR" sz="1200" dirty="0"/>
              <a:t> προέλευσης: </a:t>
            </a:r>
            <a:r>
              <a:rPr lang="en-US" sz="1200" dirty="0"/>
              <a:t>MDS, AML, MPN, MDS/MPN</a:t>
            </a:r>
            <a:endParaRPr lang="el-GR" sz="1200" dirty="0"/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/>
              <a:t>Λεμφικά νεοπλάσματα / </a:t>
            </a:r>
            <a:r>
              <a:rPr lang="el-GR" sz="1200" dirty="0" err="1"/>
              <a:t>μυέλωμα</a:t>
            </a:r>
            <a:r>
              <a:rPr lang="el-GR" sz="1200" dirty="0"/>
              <a:t> </a:t>
            </a:r>
            <a:r>
              <a:rPr lang="el-GR" sz="1200" dirty="0" smtClean="0"/>
              <a:t>σπάνια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200" dirty="0" smtClean="0"/>
              <a:t>Ο όρος (</a:t>
            </a:r>
            <a:r>
              <a:rPr lang="en-US" sz="1200" dirty="0" smtClean="0"/>
              <a:t>ICC 2022) </a:t>
            </a:r>
            <a:r>
              <a:rPr lang="el-GR" sz="1200" dirty="0" smtClean="0"/>
              <a:t>περιορίζεται στην παρουσία συνοδού </a:t>
            </a:r>
            <a:r>
              <a:rPr lang="el-GR" sz="1200" dirty="0" err="1" smtClean="0"/>
              <a:t>μυελοειδούς</a:t>
            </a:r>
            <a:r>
              <a:rPr lang="el-GR" sz="1200" dirty="0" smtClean="0"/>
              <a:t> νεοπλάσματος (ΑΜΝ)</a:t>
            </a:r>
            <a:endParaRPr lang="el-GR" sz="1200" dirty="0"/>
          </a:p>
        </p:txBody>
      </p:sp>
      <p:sp>
        <p:nvSpPr>
          <p:cNvPr id="9" name="8 - TextBox"/>
          <p:cNvSpPr txBox="1"/>
          <p:nvPr/>
        </p:nvSpPr>
        <p:spPr>
          <a:xfrm>
            <a:off x="2979300" y="4372823"/>
            <a:ext cx="685795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 dirty="0" smtClean="0"/>
              <a:t>MDS 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1720130" y="4374698"/>
            <a:ext cx="12704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 dirty="0" smtClean="0"/>
              <a:t>MDS/MPN-U  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4058589" y="4317170"/>
            <a:ext cx="775741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 smtClean="0"/>
              <a:t>Άλλο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831954" y="1720121"/>
            <a:ext cx="71570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/>
              <a:t>39%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1907704" y="1851670"/>
            <a:ext cx="5846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/>
              <a:t>36%</a:t>
            </a:r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2915816" y="2643758"/>
            <a:ext cx="51716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/>
              <a:t>12%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4067944" y="2859782"/>
            <a:ext cx="39818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6%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683568" y="843558"/>
            <a:ext cx="53290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 smtClean="0"/>
              <a:t>Τύπος και συχνότητα του συνοδού αιματολογικού νεοπλάσματος στην πιλοτική μελέτη </a:t>
            </a:r>
            <a:r>
              <a:rPr lang="en-US" b="1" dirty="0" smtClean="0"/>
              <a:t>CPKC 412D2201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647565" y="141481"/>
            <a:ext cx="792088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 smtClean="0">
                <a:solidFill>
                  <a:srgbClr val="FF0000"/>
                </a:solidFill>
              </a:rPr>
              <a:t>Ε. Συστηματική </a:t>
            </a:r>
            <a:r>
              <a:rPr lang="el-GR" sz="1800" b="1" dirty="0" err="1">
                <a:solidFill>
                  <a:srgbClr val="FF0000"/>
                </a:solidFill>
              </a:rPr>
              <a:t>μαστοκυττάρωση</a:t>
            </a:r>
            <a:r>
              <a:rPr lang="el-GR" sz="1800" b="1" dirty="0">
                <a:solidFill>
                  <a:srgbClr val="FF0000"/>
                </a:solidFill>
              </a:rPr>
              <a:t> με συνοδό αιματολογικό </a:t>
            </a:r>
            <a:r>
              <a:rPr lang="el-GR" sz="1800" b="1" dirty="0" err="1" smtClean="0">
                <a:solidFill>
                  <a:srgbClr val="FF0000"/>
                </a:solidFill>
              </a:rPr>
              <a:t>μυελοειδές</a:t>
            </a:r>
            <a:r>
              <a:rPr lang="el-GR" sz="1800" b="1" dirty="0" smtClean="0">
                <a:solidFill>
                  <a:srgbClr val="FF0000"/>
                </a:solidFill>
              </a:rPr>
              <a:t> νεόπλασμα </a:t>
            </a:r>
            <a:r>
              <a:rPr lang="el-GR" sz="1800" b="1" dirty="0">
                <a:solidFill>
                  <a:srgbClr val="FF0000"/>
                </a:solidFill>
              </a:rPr>
              <a:t>(</a:t>
            </a:r>
            <a:r>
              <a:rPr lang="el-GR" sz="1800" b="1" dirty="0" smtClean="0">
                <a:solidFill>
                  <a:srgbClr val="FF0000"/>
                </a:solidFill>
              </a:rPr>
              <a:t>ΑΜΝ</a:t>
            </a:r>
            <a:r>
              <a:rPr lang="el-GR" sz="1800" b="1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el-GR" sz="1800" i="1" dirty="0"/>
          </a:p>
        </p:txBody>
      </p:sp>
      <p:sp>
        <p:nvSpPr>
          <p:cNvPr id="5" name="8 - TextBox">
            <a:extLst>
              <a:ext uri="{FF2B5EF4-FFF2-40B4-BE49-F238E27FC236}">
                <a16:creationId xmlns:a16="http://schemas.microsoft.com/office/drawing/2014/main" xmlns="" id="{79E24139-E164-4451-8E9E-3CBBF1A51791}"/>
              </a:ext>
            </a:extLst>
          </p:cNvPr>
          <p:cNvSpPr txBox="1"/>
          <p:nvPr/>
        </p:nvSpPr>
        <p:spPr>
          <a:xfrm>
            <a:off x="539552" y="941839"/>
            <a:ext cx="8424936" cy="33009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 err="1"/>
              <a:t>Μαστοκυτταρική</a:t>
            </a:r>
            <a:r>
              <a:rPr lang="el-GR" sz="1500" dirty="0"/>
              <a:t> συνιστώσα ήπιας ή επιθετικής βιολογικής συμπεριφοράς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rgbClr val="FF0000"/>
                </a:solidFill>
              </a:rPr>
              <a:t>Μη </a:t>
            </a:r>
            <a:r>
              <a:rPr lang="el-GR" sz="1500" dirty="0" err="1">
                <a:solidFill>
                  <a:srgbClr val="FF0000"/>
                </a:solidFill>
              </a:rPr>
              <a:t>μαστοκυτταρική</a:t>
            </a:r>
            <a:r>
              <a:rPr lang="el-GR" sz="1500" dirty="0">
                <a:solidFill>
                  <a:srgbClr val="FF0000"/>
                </a:solidFill>
              </a:rPr>
              <a:t> συνιστώσα</a:t>
            </a:r>
            <a:r>
              <a:rPr lang="en-US" sz="1500" dirty="0">
                <a:solidFill>
                  <a:srgbClr val="FF0000"/>
                </a:solidFill>
              </a:rPr>
              <a:t>: </a:t>
            </a:r>
            <a:r>
              <a:rPr lang="el-GR" sz="1500" dirty="0">
                <a:solidFill>
                  <a:srgbClr val="FF0000"/>
                </a:solidFill>
              </a:rPr>
              <a:t>συνήθως (67%) </a:t>
            </a:r>
            <a:r>
              <a:rPr lang="el-GR" sz="1500" dirty="0"/>
              <a:t>διαγιγνώσκεται </a:t>
            </a:r>
            <a:r>
              <a:rPr lang="el-GR" sz="1500" dirty="0">
                <a:solidFill>
                  <a:srgbClr val="FF0000"/>
                </a:solidFill>
              </a:rPr>
              <a:t>ταυτόχρονα με τη </a:t>
            </a:r>
            <a:r>
              <a:rPr lang="el-GR" sz="1500" dirty="0" err="1">
                <a:solidFill>
                  <a:srgbClr val="FF0000"/>
                </a:solidFill>
              </a:rPr>
              <a:t>μαστοκυτταρική</a:t>
            </a:r>
            <a:r>
              <a:rPr lang="el-GR" sz="1500" dirty="0">
                <a:solidFill>
                  <a:srgbClr val="FF0000"/>
                </a:solidFill>
              </a:rPr>
              <a:t> </a:t>
            </a:r>
            <a:r>
              <a:rPr lang="el-GR" sz="1500" dirty="0">
                <a:sym typeface="Wingdings" panose="05000000000000000000" pitchFamily="2" charset="2"/>
              </a:rPr>
              <a:t> καθορίζει την πρόγνωση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>
                <a:sym typeface="Wingdings" panose="05000000000000000000" pitchFamily="2" charset="2"/>
              </a:rPr>
              <a:t>OMB: </a:t>
            </a:r>
            <a:r>
              <a:rPr lang="el-GR" sz="1500" b="1" dirty="0">
                <a:sym typeface="Wingdings" panose="05000000000000000000" pitchFamily="2" charset="2"/>
              </a:rPr>
              <a:t>Αύξηση μαστοκυττάρων και ηωσινοφίλων  έλεγχος διαμεταθέσεων </a:t>
            </a:r>
            <a:r>
              <a:rPr lang="en-US" sz="1500" b="1" dirty="0">
                <a:sym typeface="Wingdings" panose="05000000000000000000" pitchFamily="2" charset="2"/>
              </a:rPr>
              <a:t>PDGFRA/B, FGFR1, PCM1-JAK2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rgbClr val="FF0000"/>
                </a:solidFill>
                <a:sym typeface="Wingdings" panose="05000000000000000000" pitchFamily="2" charset="2"/>
              </a:rPr>
              <a:t>Μετάλλαξη </a:t>
            </a:r>
            <a:r>
              <a:rPr lang="en-US" sz="1500" dirty="0">
                <a:solidFill>
                  <a:srgbClr val="FF0000"/>
                </a:solidFill>
                <a:sym typeface="Wingdings" panose="05000000000000000000" pitchFamily="2" charset="2"/>
              </a:rPr>
              <a:t>KIT </a:t>
            </a:r>
            <a:r>
              <a:rPr lang="el-GR" sz="1500" dirty="0">
                <a:sym typeface="Wingdings" panose="05000000000000000000" pitchFamily="2" charset="2"/>
              </a:rPr>
              <a:t>στο 85%, </a:t>
            </a:r>
            <a:r>
              <a:rPr lang="el-GR" sz="1500" dirty="0">
                <a:solidFill>
                  <a:srgbClr val="FF0000"/>
                </a:solidFill>
                <a:sym typeface="Wingdings" panose="05000000000000000000" pitchFamily="2" charset="2"/>
              </a:rPr>
              <a:t>συχνά στο συνοδό </a:t>
            </a:r>
            <a:r>
              <a:rPr lang="el-GR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αιματολογικό</a:t>
            </a:r>
            <a:r>
              <a:rPr lang="en-US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sz="15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μυελοειδές</a:t>
            </a:r>
            <a:r>
              <a:rPr lang="el-GR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sz="1500" dirty="0">
                <a:solidFill>
                  <a:srgbClr val="FF0000"/>
                </a:solidFill>
                <a:sym typeface="Wingdings" panose="05000000000000000000" pitchFamily="2" charset="2"/>
              </a:rPr>
              <a:t>νεόπλασμα </a:t>
            </a:r>
            <a:r>
              <a:rPr lang="en-US" sz="1500" dirty="0">
                <a:sym typeface="Wingdings" panose="05000000000000000000" pitchFamily="2" charset="2"/>
              </a:rPr>
              <a:t>(</a:t>
            </a:r>
            <a:r>
              <a:rPr lang="el-GR" sz="1500" dirty="0">
                <a:sym typeface="Wingdings" panose="05000000000000000000" pitchFamily="2" charset="2"/>
              </a:rPr>
              <a:t>ιδιαίτερα ΧΜΜΛ  89%, σπανιότερα στα </a:t>
            </a:r>
            <a:r>
              <a:rPr lang="el-GR" sz="1500" dirty="0" smtClean="0">
                <a:sym typeface="Wingdings" panose="05000000000000000000" pitchFamily="2" charset="2"/>
              </a:rPr>
              <a:t>λοιπά, απουσία στα λεμφικά νεοπλάσματα που ενίοτε  </a:t>
            </a:r>
            <a:r>
              <a:rPr lang="el-GR" sz="1500" dirty="0" err="1" smtClean="0">
                <a:sym typeface="Wingdings" panose="05000000000000000000" pitchFamily="2" charset="2"/>
              </a:rPr>
              <a:t>συννυπάρχουν</a:t>
            </a:r>
            <a:r>
              <a:rPr lang="el-GR" sz="1500" dirty="0" smtClean="0">
                <a:sym typeface="Wingdings" panose="05000000000000000000" pitchFamily="2" charset="2"/>
              </a:rPr>
              <a:t> με συστηματική </a:t>
            </a:r>
            <a:r>
              <a:rPr lang="el-GR" sz="1500" dirty="0" err="1" smtClean="0">
                <a:sym typeface="Wingdings" panose="05000000000000000000" pitchFamily="2" charset="2"/>
              </a:rPr>
              <a:t>μαστοκυττάρωση</a:t>
            </a:r>
            <a:r>
              <a:rPr lang="el-GR" sz="1500" dirty="0" smtClean="0">
                <a:sym typeface="Wingdings" panose="05000000000000000000" pitchFamily="2" charset="2"/>
              </a:rPr>
              <a:t> (</a:t>
            </a:r>
            <a:r>
              <a:rPr lang="en-US" sz="15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Arber, Blood 2022</a:t>
            </a:r>
            <a:r>
              <a:rPr lang="en-US" sz="15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l-GR" sz="1500" dirty="0">
              <a:sym typeface="Wingdings" panose="05000000000000000000" pitchFamily="2" charset="2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  <a:sym typeface="Wingdings" panose="05000000000000000000" pitchFamily="2" charset="2"/>
              </a:rPr>
              <a:t>ASXL1</a:t>
            </a:r>
            <a:r>
              <a:rPr lang="el-GR" sz="1500" dirty="0">
                <a:solidFill>
                  <a:srgbClr val="FF0000"/>
                </a:solidFill>
                <a:sym typeface="Wingdings" panose="05000000000000000000" pitchFamily="2" charset="2"/>
              </a:rPr>
              <a:t> και </a:t>
            </a:r>
            <a:r>
              <a:rPr lang="en-US" sz="1500" dirty="0">
                <a:solidFill>
                  <a:srgbClr val="FF0000"/>
                </a:solidFill>
                <a:sym typeface="Wingdings" panose="05000000000000000000" pitchFamily="2" charset="2"/>
              </a:rPr>
              <a:t>SRSF2 </a:t>
            </a:r>
            <a:r>
              <a:rPr lang="el-GR" sz="1500" dirty="0">
                <a:solidFill>
                  <a:srgbClr val="FF0000"/>
                </a:solidFill>
                <a:sym typeface="Wingdings" panose="05000000000000000000" pitchFamily="2" charset="2"/>
              </a:rPr>
              <a:t>ανεξάρτητοι δυσμενείς προγνωστικοί παράγοντες</a:t>
            </a:r>
            <a:r>
              <a:rPr lang="el-GR" sz="1500" dirty="0">
                <a:sym typeface="Wingdings" panose="05000000000000000000" pitchFamily="2" charset="2"/>
              </a:rPr>
              <a:t>  </a:t>
            </a:r>
            <a:r>
              <a:rPr lang="en-US" sz="1500" dirty="0">
                <a:sym typeface="Wingdings" panose="05000000000000000000" pitchFamily="2" charset="2"/>
              </a:rPr>
              <a:t>NGS </a:t>
            </a:r>
            <a:r>
              <a:rPr lang="el-GR" sz="1500" dirty="0">
                <a:sym typeface="Wingdings" panose="05000000000000000000" pitchFamily="2" charset="2"/>
              </a:rPr>
              <a:t>με </a:t>
            </a:r>
            <a:r>
              <a:rPr lang="en-US" sz="1500" dirty="0">
                <a:sym typeface="Wingdings" panose="05000000000000000000" pitchFamily="2" charset="2"/>
              </a:rPr>
              <a:t>panel </a:t>
            </a:r>
            <a:r>
              <a:rPr lang="el-GR" sz="1500" dirty="0">
                <a:sym typeface="Wingdings" panose="05000000000000000000" pitchFamily="2" charset="2"/>
              </a:rPr>
              <a:t>μυελικών γονιδίων</a:t>
            </a:r>
          </a:p>
          <a:p>
            <a:pPr marL="600075" lvl="1" indent="-257175">
              <a:buFont typeface="Wingdings" panose="05000000000000000000" pitchFamily="2" charset="2"/>
              <a:buChar char="v"/>
            </a:pPr>
            <a:r>
              <a:rPr lang="el-GR" sz="1500" b="1" dirty="0">
                <a:sym typeface="Wingdings" panose="05000000000000000000" pitchFamily="2" charset="2"/>
              </a:rPr>
              <a:t>Υψηλή συχνότητα συστηματικής μαστοκυττάρωσης σε</a:t>
            </a:r>
            <a:r>
              <a:rPr lang="en-US" sz="1500" b="1" dirty="0">
                <a:sym typeface="Wingdings" panose="05000000000000000000" pitchFamily="2" charset="2"/>
              </a:rPr>
              <a:t> </a:t>
            </a:r>
            <a:r>
              <a:rPr lang="el-GR" sz="1500" b="1" dirty="0">
                <a:sym typeface="Wingdings" panose="05000000000000000000" pitchFamily="2" charset="2"/>
              </a:rPr>
              <a:t>ΟΜΛ με </a:t>
            </a:r>
            <a:r>
              <a:rPr lang="en-US" sz="1500" b="1" dirty="0">
                <a:sym typeface="Wingdings" panose="05000000000000000000" pitchFamily="2" charset="2"/>
              </a:rPr>
              <a:t>t(8:21)  </a:t>
            </a:r>
            <a:r>
              <a:rPr lang="el-GR" sz="1500" b="1" dirty="0">
                <a:sym typeface="Wingdings" panose="05000000000000000000" pitchFamily="2" charset="2"/>
              </a:rPr>
              <a:t>έλεγχος ρουτίνας για </a:t>
            </a:r>
            <a:r>
              <a:rPr lang="el-GR" sz="1500" b="1" dirty="0" err="1">
                <a:sym typeface="Wingdings" panose="05000000000000000000" pitchFamily="2" charset="2"/>
              </a:rPr>
              <a:t>τρυπτάση</a:t>
            </a:r>
            <a:r>
              <a:rPr lang="el-GR" sz="1500" b="1" dirty="0">
                <a:sym typeface="Wingdings" panose="05000000000000000000" pitchFamily="2" charset="2"/>
              </a:rPr>
              <a:t> </a:t>
            </a:r>
          </a:p>
          <a:p>
            <a:pPr marL="600075" lvl="1" indent="-257175">
              <a:buFont typeface="Wingdings" panose="05000000000000000000" pitchFamily="2" charset="2"/>
              <a:buChar char="v"/>
            </a:pPr>
            <a:r>
              <a:rPr lang="el-GR" sz="1500" dirty="0">
                <a:sym typeface="Wingdings" panose="05000000000000000000" pitchFamily="2" charset="2"/>
              </a:rPr>
              <a:t>Εάν το συνοδό αιματολογικό νεόπλασμα είναι </a:t>
            </a:r>
            <a:r>
              <a:rPr lang="el-GR" sz="1500" dirty="0" err="1">
                <a:sym typeface="Wingdings" panose="05000000000000000000" pitchFamily="2" charset="2"/>
              </a:rPr>
              <a:t>προβάλλον</a:t>
            </a:r>
            <a:r>
              <a:rPr lang="el-GR" sz="1500" dirty="0">
                <a:sym typeface="Wingdings" panose="05000000000000000000" pitchFamily="2" charset="2"/>
              </a:rPr>
              <a:t> απαιτείται ιδιαίτερη προσοχή για να αναγνωρισθεί η </a:t>
            </a:r>
            <a:r>
              <a:rPr lang="el-GR" sz="1500" dirty="0" err="1">
                <a:sym typeface="Wingdings" panose="05000000000000000000" pitchFamily="2" charset="2"/>
              </a:rPr>
              <a:t>μαστοκυτταρική</a:t>
            </a:r>
            <a:r>
              <a:rPr lang="el-GR" sz="1500" dirty="0">
                <a:sym typeface="Wingdings" panose="05000000000000000000" pitchFamily="2" charset="2"/>
              </a:rPr>
              <a:t> συνιστώσα</a:t>
            </a:r>
            <a:endParaRPr lang="el-GR" sz="1500" dirty="0"/>
          </a:p>
        </p:txBody>
      </p:sp>
      <p:sp>
        <p:nvSpPr>
          <p:cNvPr id="4" name="3 - Ορθογώνιο"/>
          <p:cNvSpPr/>
          <p:nvPr/>
        </p:nvSpPr>
        <p:spPr>
          <a:xfrm>
            <a:off x="4355976" y="46202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WHO 2022, </a:t>
            </a:r>
          </a:p>
          <a:p>
            <a:pPr algn="r"/>
            <a:r>
              <a:rPr lang="en-US" i="1" dirty="0" smtClean="0">
                <a:solidFill>
                  <a:srgbClr val="FF0000"/>
                </a:solidFill>
              </a:rPr>
              <a:t>ICC </a:t>
            </a:r>
            <a:r>
              <a:rPr lang="en-US" i="1" dirty="0" smtClean="0">
                <a:solidFill>
                  <a:srgbClr val="FF0000"/>
                </a:solidFill>
              </a:rPr>
              <a:t>2022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8413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/>
          <p:nvPr/>
        </p:nvSpPr>
        <p:spPr>
          <a:xfrm>
            <a:off x="785786" y="1125131"/>
            <a:ext cx="7643866" cy="25006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algn="just">
              <a:spcAft>
                <a:spcPts val="900"/>
              </a:spcAft>
              <a:buFont typeface="Arial" pitchFamily="34" charset="0"/>
              <a:buChar char="•"/>
            </a:pPr>
            <a:r>
              <a:rPr lang="el-GR" b="1" dirty="0" err="1">
                <a:solidFill>
                  <a:srgbClr val="FF0000"/>
                </a:solidFill>
              </a:rPr>
              <a:t>Πολυλειτουργικά</a:t>
            </a:r>
            <a:r>
              <a:rPr lang="el-GR" b="1" dirty="0">
                <a:solidFill>
                  <a:srgbClr val="FF0000"/>
                </a:solidFill>
              </a:rPr>
              <a:t> ανοσοκύτταρα </a:t>
            </a:r>
            <a:r>
              <a:rPr lang="el-GR" dirty="0"/>
              <a:t>με </a:t>
            </a:r>
            <a:r>
              <a:rPr lang="el-GR" dirty="0" err="1"/>
              <a:t>ανοσοδιεγερτικές</a:t>
            </a:r>
            <a:r>
              <a:rPr lang="el-GR" dirty="0"/>
              <a:t> και </a:t>
            </a:r>
            <a:r>
              <a:rPr lang="el-GR" dirty="0" err="1"/>
              <a:t>ανοσοκατασταλτικές</a:t>
            </a:r>
            <a:r>
              <a:rPr lang="el-GR" dirty="0"/>
              <a:t> ιδιότητες</a:t>
            </a:r>
          </a:p>
          <a:p>
            <a:pPr marL="257175" indent="-257175" algn="just">
              <a:spcAft>
                <a:spcPts val="900"/>
              </a:spcAft>
              <a:buFont typeface="Arial" pitchFamily="34" charset="0"/>
              <a:buChar char="•"/>
            </a:pPr>
            <a:r>
              <a:rPr lang="el-GR" dirty="0"/>
              <a:t>Προέρχονται από </a:t>
            </a:r>
            <a:r>
              <a:rPr lang="en-US" dirty="0"/>
              <a:t>CD34+/KIT+ </a:t>
            </a:r>
            <a:r>
              <a:rPr lang="el-GR" dirty="0"/>
              <a:t>πολυδύναμα αιμοποιητικά προγονικά κύτταρα του μυελού</a:t>
            </a:r>
          </a:p>
          <a:p>
            <a:pPr marL="257175" indent="-257175" algn="just">
              <a:spcAft>
                <a:spcPts val="900"/>
              </a:spcAft>
              <a:buFont typeface="Arial" pitchFamily="34" charset="0"/>
              <a:buChar char="•"/>
            </a:pPr>
            <a:r>
              <a:rPr lang="el-GR" dirty="0"/>
              <a:t>Ευρίσκονται σε δέρμα, βλεννογόνους και μυελό των οστών</a:t>
            </a:r>
          </a:p>
          <a:p>
            <a:pPr marL="257175" indent="-257175" algn="just">
              <a:spcAft>
                <a:spcPts val="900"/>
              </a:spcAft>
              <a:buFont typeface="Arial" pitchFamily="34" charset="0"/>
              <a:buChar char="•"/>
            </a:pPr>
            <a:r>
              <a:rPr lang="el-GR" b="1" dirty="0">
                <a:solidFill>
                  <a:srgbClr val="FF0000"/>
                </a:solidFill>
              </a:rPr>
              <a:t>Εκφράζουν </a:t>
            </a:r>
            <a:r>
              <a:rPr lang="en-US" b="1" dirty="0">
                <a:solidFill>
                  <a:srgbClr val="FF0000"/>
                </a:solidFill>
              </a:rPr>
              <a:t>c-kit</a:t>
            </a:r>
          </a:p>
          <a:p>
            <a:pPr marL="600075" lvl="1" indent="-257175" algn="just">
              <a:spcAft>
                <a:spcPts val="900"/>
              </a:spcAft>
              <a:buFont typeface="Wingdings" panose="05000000000000000000" pitchFamily="2" charset="2"/>
              <a:buChar char="v"/>
            </a:pPr>
            <a:r>
              <a:rPr lang="el-GR" i="1" dirty="0">
                <a:solidFill>
                  <a:srgbClr val="FF0000"/>
                </a:solidFill>
              </a:rPr>
              <a:t>Έκφραση </a:t>
            </a:r>
            <a:r>
              <a:rPr lang="en-US" i="1" dirty="0">
                <a:solidFill>
                  <a:srgbClr val="FF0000"/>
                </a:solidFill>
              </a:rPr>
              <a:t>c-kit </a:t>
            </a:r>
            <a:r>
              <a:rPr lang="el-GR" i="1" dirty="0">
                <a:solidFill>
                  <a:srgbClr val="FF0000"/>
                </a:solidFill>
              </a:rPr>
              <a:t>στην πλειοψηφία των </a:t>
            </a:r>
            <a:r>
              <a:rPr lang="en-US" i="1" dirty="0">
                <a:solidFill>
                  <a:srgbClr val="FF0000"/>
                </a:solidFill>
              </a:rPr>
              <a:t>CD34+ </a:t>
            </a:r>
            <a:r>
              <a:rPr lang="el-GR" i="1" dirty="0">
                <a:solidFill>
                  <a:srgbClr val="FF0000"/>
                </a:solidFill>
              </a:rPr>
              <a:t>κυττάρων, αλλά με τη διαφοροποίηση μειώνεται η έκφραση </a:t>
            </a:r>
            <a:r>
              <a:rPr lang="en-US" i="1" dirty="0">
                <a:solidFill>
                  <a:srgbClr val="FF0000"/>
                </a:solidFill>
              </a:rPr>
              <a:t>c-kit</a:t>
            </a:r>
            <a:r>
              <a:rPr lang="el-GR" i="1" dirty="0">
                <a:solidFill>
                  <a:srgbClr val="FF0000"/>
                </a:solidFill>
              </a:rPr>
              <a:t> σε όλα τα αιμοποιητικά κύτταρα, </a:t>
            </a:r>
            <a:r>
              <a:rPr lang="el-GR" b="1" i="1" u="sng" dirty="0">
                <a:solidFill>
                  <a:srgbClr val="FF0000"/>
                </a:solidFill>
              </a:rPr>
              <a:t>πλην των </a:t>
            </a:r>
            <a:r>
              <a:rPr lang="el-GR" b="1" i="1" u="sng" dirty="0" err="1">
                <a:solidFill>
                  <a:srgbClr val="FF0000"/>
                </a:solidFill>
              </a:rPr>
              <a:t>μαστοκυττάρων</a:t>
            </a:r>
            <a:endParaRPr lang="en-US" b="1" i="1" dirty="0">
              <a:solidFill>
                <a:srgbClr val="FF0000"/>
              </a:solidFill>
            </a:endParaRPr>
          </a:p>
          <a:p>
            <a:pPr marL="600075" lvl="1" indent="-257175" algn="just">
              <a:spcAft>
                <a:spcPts val="900"/>
              </a:spcAft>
              <a:buFont typeface="Wingdings" panose="05000000000000000000" pitchFamily="2" charset="2"/>
              <a:buChar char="v"/>
            </a:pPr>
            <a:r>
              <a:rPr lang="el-GR" i="1" dirty="0"/>
              <a:t>Ο </a:t>
            </a:r>
            <a:r>
              <a:rPr lang="el-GR" i="1" dirty="0">
                <a:solidFill>
                  <a:srgbClr val="FF0000"/>
                </a:solidFill>
              </a:rPr>
              <a:t>συνδέτης του </a:t>
            </a:r>
            <a:r>
              <a:rPr lang="en-US" i="1" dirty="0">
                <a:solidFill>
                  <a:srgbClr val="FF0000"/>
                </a:solidFill>
              </a:rPr>
              <a:t>c-kit SCF </a:t>
            </a:r>
            <a:r>
              <a:rPr lang="el-GR" i="1" dirty="0"/>
              <a:t>αποτελεί τον κύριο αυξητικό παράγοντα των μαστοκυττάρων </a:t>
            </a:r>
            <a:endParaRPr lang="el-GR" dirty="0"/>
          </a:p>
          <a:p>
            <a:pPr algn="just"/>
            <a:endParaRPr lang="de-CH" sz="1500" dirty="0">
              <a:solidFill>
                <a:schemeClr val="accent2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err="1"/>
              <a:t>Μαστοκυττάρωση</a:t>
            </a:r>
            <a:r>
              <a:rPr lang="el-GR" sz="2400" dirty="0"/>
              <a:t> – Φυσιολογικά Μαστοκύτταρα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899592" y="195487"/>
            <a:ext cx="73803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r>
              <a:rPr lang="en-US" sz="1800" b="1" dirty="0"/>
              <a:t> </a:t>
            </a:r>
            <a:r>
              <a:rPr lang="el-GR" sz="1800" b="1" dirty="0"/>
              <a:t>με συνοδό ιδιοπαθή </a:t>
            </a:r>
            <a:r>
              <a:rPr lang="el-GR" sz="1800" b="1" dirty="0" err="1"/>
              <a:t>θρομβοκυττάρωση</a:t>
            </a:r>
            <a:endParaRPr lang="el-GR" sz="1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F98CF0-6FB3-4CB4-BF6A-213445C786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825" y="795708"/>
            <a:ext cx="5856352" cy="3984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87DCCE-BE97-4564-BDD6-F34731F6F68C}"/>
              </a:ext>
            </a:extLst>
          </p:cNvPr>
          <p:cNvSpPr txBox="1"/>
          <p:nvPr/>
        </p:nvSpPr>
        <p:spPr>
          <a:xfrm>
            <a:off x="6804249" y="2787774"/>
            <a:ext cx="576064" cy="253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sz="1200" dirty="0"/>
              <a:t>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0BAF51-70CA-4F81-8DED-8192381DF719}"/>
              </a:ext>
            </a:extLst>
          </p:cNvPr>
          <p:cNvSpPr txBox="1"/>
          <p:nvPr/>
        </p:nvSpPr>
        <p:spPr>
          <a:xfrm>
            <a:off x="7460721" y="4887635"/>
            <a:ext cx="21535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2020</a:t>
            </a:r>
          </a:p>
        </p:txBody>
      </p:sp>
    </p:spTree>
    <p:extLst>
      <p:ext uri="{BB962C8B-B14F-4D97-AF65-F5344CB8AC3E}">
        <p14:creationId xmlns:p14="http://schemas.microsoft.com/office/powerpoint/2010/main" xmlns="" val="31206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899592" y="195486"/>
            <a:ext cx="73803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9" name="8 - TextBox"/>
          <p:cNvSpPr txBox="1"/>
          <p:nvPr/>
        </p:nvSpPr>
        <p:spPr>
          <a:xfrm>
            <a:off x="611560" y="681541"/>
            <a:ext cx="8424936" cy="29161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/>
            <a:r>
              <a:rPr lang="el-GR" sz="1500" b="1" dirty="0" smtClean="0">
                <a:solidFill>
                  <a:srgbClr val="C00000"/>
                </a:solidFill>
              </a:rPr>
              <a:t>ΣΤ. </a:t>
            </a:r>
            <a:r>
              <a:rPr lang="el-GR" sz="1500" b="1" dirty="0">
                <a:solidFill>
                  <a:srgbClr val="C00000"/>
                </a:solidFill>
              </a:rPr>
              <a:t>Επιθετική συστηματική </a:t>
            </a:r>
            <a:r>
              <a:rPr lang="el-GR" sz="1500" b="1" dirty="0" err="1">
                <a:solidFill>
                  <a:srgbClr val="C00000"/>
                </a:solidFill>
              </a:rPr>
              <a:t>μαστοκυττάρωση</a:t>
            </a:r>
            <a:r>
              <a:rPr lang="el-GR" sz="1500" b="1" dirty="0">
                <a:solidFill>
                  <a:srgbClr val="C00000"/>
                </a:solidFill>
              </a:rPr>
              <a:t> </a:t>
            </a:r>
            <a:r>
              <a:rPr lang="en-US" sz="1500" b="1" dirty="0">
                <a:solidFill>
                  <a:srgbClr val="C00000"/>
                </a:solidFill>
              </a:rPr>
              <a:t>(ASM)</a:t>
            </a:r>
            <a:endParaRPr lang="el-GR" sz="1500" b="1" dirty="0">
              <a:solidFill>
                <a:srgbClr val="C0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>
                <a:solidFill>
                  <a:srgbClr val="C00000"/>
                </a:solidFill>
              </a:rPr>
              <a:t>↑μαστοκυττάρων </a:t>
            </a:r>
            <a:r>
              <a:rPr lang="el-GR" sz="1500" dirty="0"/>
              <a:t>στο μυελό (&lt;20% των </a:t>
            </a:r>
            <a:r>
              <a:rPr lang="el-GR" sz="1500" dirty="0" err="1"/>
              <a:t>εμπύρηνων</a:t>
            </a:r>
            <a:r>
              <a:rPr lang="el-GR" sz="1500" dirty="0"/>
              <a:t> κυττάρων στο </a:t>
            </a:r>
            <a:r>
              <a:rPr lang="el-GR" sz="1500" dirty="0" err="1"/>
              <a:t>αναρρόφημα</a:t>
            </a:r>
            <a:r>
              <a:rPr lang="el-GR" sz="1500" dirty="0"/>
              <a:t>)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>
                <a:solidFill>
                  <a:srgbClr val="C00000"/>
                </a:solidFill>
              </a:rPr>
              <a:t>5%-19% στα επιχρίσματα </a:t>
            </a:r>
            <a:r>
              <a:rPr lang="el-GR" sz="1500" dirty="0"/>
              <a:t>→ </a:t>
            </a:r>
            <a:r>
              <a:rPr lang="en-US" sz="1500" dirty="0">
                <a:solidFill>
                  <a:srgbClr val="C00000"/>
                </a:solidFill>
              </a:rPr>
              <a:t>ASM</a:t>
            </a:r>
            <a:r>
              <a:rPr lang="el-GR" sz="1500" dirty="0">
                <a:solidFill>
                  <a:srgbClr val="C00000"/>
                </a:solidFill>
              </a:rPr>
              <a:t> σε μετατροπή </a:t>
            </a:r>
            <a:r>
              <a:rPr lang="el-GR" sz="1500" dirty="0"/>
              <a:t>(</a:t>
            </a:r>
            <a:r>
              <a:rPr lang="en-US" sz="1500" dirty="0"/>
              <a:t>ASM-t) →</a:t>
            </a:r>
            <a:r>
              <a:rPr lang="el-GR" sz="1500" dirty="0"/>
              <a:t> εξέλιξη σε </a:t>
            </a:r>
            <a:r>
              <a:rPr lang="el-GR" sz="1500" dirty="0" err="1"/>
              <a:t>μαστοκυτταρική</a:t>
            </a:r>
            <a:r>
              <a:rPr lang="el-GR" sz="1500" dirty="0"/>
              <a:t> λευχαιμία, εξέλιξη σε ΟΜΛ 5-32%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Συνήθως απουσία δερματικών αλλοιώσεων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u="sng" dirty="0"/>
              <a:t>&gt;</a:t>
            </a:r>
            <a:r>
              <a:rPr lang="el-GR" sz="1500" dirty="0"/>
              <a:t>1 </a:t>
            </a:r>
            <a:r>
              <a:rPr lang="el-GR" sz="1500" dirty="0">
                <a:solidFill>
                  <a:srgbClr val="C00000"/>
                </a:solidFill>
              </a:rPr>
              <a:t>Β ευρήματα</a:t>
            </a:r>
            <a:r>
              <a:rPr lang="el-GR" sz="1500" dirty="0"/>
              <a:t>, </a:t>
            </a:r>
            <a:r>
              <a:rPr lang="el-GR" sz="1500" u="sng" dirty="0"/>
              <a:t>&gt;</a:t>
            </a:r>
            <a:r>
              <a:rPr lang="en-US" sz="1500" dirty="0"/>
              <a:t>1</a:t>
            </a:r>
            <a:r>
              <a:rPr lang="el-GR" sz="1500" dirty="0"/>
              <a:t> </a:t>
            </a:r>
            <a:r>
              <a:rPr lang="en-US" sz="1500" dirty="0">
                <a:solidFill>
                  <a:srgbClr val="C00000"/>
                </a:solidFill>
              </a:rPr>
              <a:t>C </a:t>
            </a:r>
            <a:r>
              <a:rPr lang="el-GR" sz="1500" dirty="0">
                <a:solidFill>
                  <a:srgbClr val="C00000"/>
                </a:solidFill>
              </a:rPr>
              <a:t>ευρήματα</a:t>
            </a:r>
          </a:p>
          <a:p>
            <a:pPr marL="257175" indent="-257175">
              <a:buFont typeface="Wingdings" pitchFamily="2" charset="2"/>
              <a:buChar char="v"/>
            </a:pPr>
            <a:r>
              <a:rPr lang="el-GR" sz="1500" dirty="0">
                <a:solidFill>
                  <a:srgbClr val="C00000"/>
                </a:solidFill>
              </a:rPr>
              <a:t>Επί παρουσίας προοδευτικής </a:t>
            </a:r>
            <a:r>
              <a:rPr lang="el-GR" sz="1500" dirty="0" err="1">
                <a:solidFill>
                  <a:srgbClr val="C00000"/>
                </a:solidFill>
              </a:rPr>
              <a:t>λεμφαδενοπάθειας</a:t>
            </a:r>
            <a:r>
              <a:rPr lang="el-GR" sz="1500" dirty="0">
                <a:solidFill>
                  <a:srgbClr val="C00000"/>
                </a:solidFill>
              </a:rPr>
              <a:t> και </a:t>
            </a:r>
            <a:r>
              <a:rPr lang="el-GR" sz="1500" dirty="0" err="1">
                <a:solidFill>
                  <a:srgbClr val="C00000"/>
                </a:solidFill>
              </a:rPr>
              <a:t>ηωσινοφιλίας</a:t>
            </a:r>
            <a:r>
              <a:rPr lang="el-GR" sz="1500" dirty="0">
                <a:solidFill>
                  <a:srgbClr val="C00000"/>
                </a:solidFill>
              </a:rPr>
              <a:t> </a:t>
            </a:r>
            <a:r>
              <a:rPr lang="el-GR" sz="1500" dirty="0" err="1">
                <a:solidFill>
                  <a:srgbClr val="C00000"/>
                </a:solidFill>
              </a:rPr>
              <a:t>δ.δ</a:t>
            </a:r>
            <a:r>
              <a:rPr lang="el-GR" sz="1500" dirty="0">
                <a:solidFill>
                  <a:srgbClr val="C00000"/>
                </a:solidFill>
              </a:rPr>
              <a:t>. από </a:t>
            </a:r>
            <a:r>
              <a:rPr lang="el-GR" sz="1500" dirty="0" err="1">
                <a:solidFill>
                  <a:srgbClr val="C00000"/>
                </a:solidFill>
              </a:rPr>
              <a:t>μυελοειδές</a:t>
            </a:r>
            <a:r>
              <a:rPr lang="el-GR" sz="1500" dirty="0">
                <a:solidFill>
                  <a:srgbClr val="C00000"/>
                </a:solidFill>
              </a:rPr>
              <a:t>/λεμφοειδές νεόπλασμα με αναδιατάξεις </a:t>
            </a:r>
            <a:r>
              <a:rPr lang="en-US" sz="1500" dirty="0">
                <a:solidFill>
                  <a:srgbClr val="C00000"/>
                </a:solidFill>
              </a:rPr>
              <a:t>PDGFRA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Παρουσία μετάλλαξης ΚΙΤ (</a:t>
            </a:r>
            <a:r>
              <a:rPr lang="en-US" sz="1500" dirty="0"/>
              <a:t>D816V)</a:t>
            </a:r>
            <a:r>
              <a:rPr lang="el-GR" sz="1500" dirty="0"/>
              <a:t> (~80%)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Άτυπα μαστοκύτταρα τύπου </a:t>
            </a:r>
            <a:r>
              <a:rPr lang="en-US" sz="1500" dirty="0"/>
              <a:t>ll </a:t>
            </a:r>
            <a:r>
              <a:rPr lang="el-GR" sz="1500" dirty="0"/>
              <a:t>και </a:t>
            </a:r>
            <a:r>
              <a:rPr lang="el-GR" sz="1500" dirty="0" err="1"/>
              <a:t>μεταχρωματικές</a:t>
            </a:r>
            <a:r>
              <a:rPr lang="el-GR" sz="1500" dirty="0"/>
              <a:t> </a:t>
            </a:r>
            <a:r>
              <a:rPr lang="el-GR" sz="1500" dirty="0" err="1"/>
              <a:t>βλάστες</a:t>
            </a:r>
            <a:r>
              <a:rPr lang="el-GR" sz="1500" dirty="0"/>
              <a:t> </a:t>
            </a:r>
            <a:r>
              <a:rPr lang="el-GR" sz="1500" dirty="0">
                <a:sym typeface="Wingdings" panose="05000000000000000000" pitchFamily="2" charset="2"/>
              </a:rPr>
              <a:t> χειρότερη πρόγνωση</a:t>
            </a:r>
            <a:endParaRPr lang="el-GR" sz="1500" dirty="0"/>
          </a:p>
          <a:p>
            <a:pPr marL="257175" indent="-257175">
              <a:buFont typeface="Wingdings" pitchFamily="2" charset="2"/>
              <a:buChar char="ü"/>
            </a:pPr>
            <a:endParaRPr lang="el-GR" sz="1500" dirty="0"/>
          </a:p>
          <a:p>
            <a:pPr marL="257175" indent="-257175"/>
            <a:endParaRPr lang="el-GR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191C5F-1900-4036-BD2B-3F1F65855E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0668" y="4491747"/>
            <a:ext cx="2016224" cy="5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50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899592" y="195486"/>
            <a:ext cx="73803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Επιθετική 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9C7D73-CB99-4A66-A0FA-105AD7959A26}"/>
              </a:ext>
            </a:extLst>
          </p:cNvPr>
          <p:cNvSpPr txBox="1"/>
          <p:nvPr/>
        </p:nvSpPr>
        <p:spPr>
          <a:xfrm>
            <a:off x="7460721" y="4887635"/>
            <a:ext cx="21535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Radia</a:t>
            </a:r>
            <a:r>
              <a:rPr lang="en-US" i="1" dirty="0">
                <a:solidFill>
                  <a:srgbClr val="FF0000"/>
                </a:solidFill>
              </a:rPr>
              <a:t>, BJH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75C97-1AE7-4D2D-B8AA-49A1198848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7597" y="541736"/>
            <a:ext cx="5424304" cy="3825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1FD906-E3AD-4F56-B9B3-13BFFEA6FEFC}"/>
              </a:ext>
            </a:extLst>
          </p:cNvPr>
          <p:cNvSpPr txBox="1"/>
          <p:nvPr/>
        </p:nvSpPr>
        <p:spPr>
          <a:xfrm>
            <a:off x="2195736" y="4299943"/>
            <a:ext cx="1224136" cy="207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l-GR" sz="900" b="1" dirty="0"/>
              <a:t>3/2012 70%</a:t>
            </a:r>
            <a:endParaRPr lang="en-US" sz="9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0B46E6-B6DF-4C6A-922C-E4A7CE0B922A}"/>
              </a:ext>
            </a:extLst>
          </p:cNvPr>
          <p:cNvSpPr txBox="1"/>
          <p:nvPr/>
        </p:nvSpPr>
        <p:spPr>
          <a:xfrm>
            <a:off x="6012160" y="4308218"/>
            <a:ext cx="1080120" cy="207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l-GR" sz="900" b="1" dirty="0"/>
              <a:t>12/2015 40%</a:t>
            </a:r>
            <a:endParaRPr lang="en-US" sz="9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98107F-49C5-4D27-843A-A43C0338B61A}"/>
              </a:ext>
            </a:extLst>
          </p:cNvPr>
          <p:cNvSpPr txBox="1"/>
          <p:nvPr/>
        </p:nvSpPr>
        <p:spPr>
          <a:xfrm>
            <a:off x="4211960" y="4308218"/>
            <a:ext cx="1110228" cy="207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l-GR" sz="900" b="1" dirty="0"/>
              <a:t>9/2012 30%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xmlns="" val="26420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899592" y="303499"/>
            <a:ext cx="73803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9" name="8 - TextBox"/>
          <p:cNvSpPr txBox="1"/>
          <p:nvPr/>
        </p:nvSpPr>
        <p:spPr>
          <a:xfrm>
            <a:off x="539552" y="771550"/>
            <a:ext cx="8424936" cy="30700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/>
            <a:r>
              <a:rPr lang="el-GR" sz="1500" b="1" dirty="0" smtClean="0">
                <a:solidFill>
                  <a:srgbClr val="C00000"/>
                </a:solidFill>
              </a:rPr>
              <a:t>Ζ. </a:t>
            </a:r>
            <a:r>
              <a:rPr lang="el-GR" sz="1500" b="1" dirty="0" err="1">
                <a:solidFill>
                  <a:srgbClr val="C00000"/>
                </a:solidFill>
              </a:rPr>
              <a:t>Μαστοκυτταρική</a:t>
            </a:r>
            <a:r>
              <a:rPr lang="el-GR" sz="1500" b="1" dirty="0">
                <a:solidFill>
                  <a:srgbClr val="C00000"/>
                </a:solidFill>
              </a:rPr>
              <a:t> λευχαιμία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>
                <a:solidFill>
                  <a:srgbClr val="FF0000"/>
                </a:solidFill>
              </a:rPr>
              <a:t>Διάχυτη πυκνή διήθηση μυελού από άωρα άτυπα </a:t>
            </a:r>
            <a:r>
              <a:rPr lang="el-GR" sz="1500" dirty="0" err="1">
                <a:solidFill>
                  <a:srgbClr val="FF0000"/>
                </a:solidFill>
              </a:rPr>
              <a:t>μαστοκύτταρα</a:t>
            </a:r>
            <a:endParaRPr lang="el-GR" sz="1500" dirty="0">
              <a:solidFill>
                <a:srgbClr val="FF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Στη χρόνια μορφή τα μαστοκύτταρα δυνατόν να είναι καλά διαφοροποιημένα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u="sng" dirty="0">
                <a:solidFill>
                  <a:srgbClr val="C00000"/>
                </a:solidFill>
              </a:rPr>
              <a:t>&gt;</a:t>
            </a:r>
            <a:r>
              <a:rPr lang="el-GR" sz="1500" dirty="0">
                <a:solidFill>
                  <a:srgbClr val="C00000"/>
                </a:solidFill>
              </a:rPr>
              <a:t>20% </a:t>
            </a:r>
            <a:r>
              <a:rPr lang="el-GR" sz="1500" dirty="0"/>
              <a:t>μαστοκύτταρα στο </a:t>
            </a:r>
            <a:r>
              <a:rPr lang="el-GR" sz="1500" dirty="0">
                <a:solidFill>
                  <a:srgbClr val="C00000"/>
                </a:solidFill>
              </a:rPr>
              <a:t>μυελικό </a:t>
            </a:r>
            <a:r>
              <a:rPr lang="el-GR" sz="1500" dirty="0" err="1">
                <a:solidFill>
                  <a:srgbClr val="C00000"/>
                </a:solidFill>
              </a:rPr>
              <a:t>αναρρόφημα</a:t>
            </a:r>
            <a:endParaRPr lang="el-GR" sz="1500" dirty="0">
              <a:solidFill>
                <a:srgbClr val="C00000"/>
              </a:solidFill>
            </a:endParaRP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u="sng" dirty="0">
                <a:solidFill>
                  <a:srgbClr val="C00000"/>
                </a:solidFill>
              </a:rPr>
              <a:t>&gt;</a:t>
            </a:r>
            <a:r>
              <a:rPr lang="el-GR" sz="1500" dirty="0">
                <a:solidFill>
                  <a:srgbClr val="C00000"/>
                </a:solidFill>
              </a:rPr>
              <a:t>10% </a:t>
            </a:r>
            <a:r>
              <a:rPr lang="el-GR" sz="1500" dirty="0" err="1"/>
              <a:t>μαστοκύτταρα</a:t>
            </a:r>
            <a:r>
              <a:rPr lang="el-GR" sz="1500" dirty="0"/>
              <a:t> στο </a:t>
            </a:r>
            <a:r>
              <a:rPr lang="el-GR" sz="1500" dirty="0">
                <a:solidFill>
                  <a:srgbClr val="C00000"/>
                </a:solidFill>
              </a:rPr>
              <a:t>περιφερικό αίμα </a:t>
            </a:r>
            <a:r>
              <a:rPr lang="el-GR" sz="1500" dirty="0"/>
              <a:t>στην </a:t>
            </a:r>
            <a:r>
              <a:rPr lang="el-GR" sz="1500" dirty="0">
                <a:solidFill>
                  <a:srgbClr val="C00000"/>
                </a:solidFill>
              </a:rPr>
              <a:t>κλασική</a:t>
            </a:r>
            <a:r>
              <a:rPr lang="el-GR" sz="1500" dirty="0"/>
              <a:t> μορφή , </a:t>
            </a:r>
            <a:r>
              <a:rPr lang="el-GR" sz="1500" dirty="0">
                <a:solidFill>
                  <a:srgbClr val="C00000"/>
                </a:solidFill>
              </a:rPr>
              <a:t>&lt;10% στην </a:t>
            </a:r>
            <a:r>
              <a:rPr lang="el-GR" sz="1500" dirty="0" err="1">
                <a:solidFill>
                  <a:srgbClr val="C00000"/>
                </a:solidFill>
              </a:rPr>
              <a:t>αλευχαιμική</a:t>
            </a:r>
            <a:r>
              <a:rPr lang="el-GR" sz="1500" dirty="0"/>
              <a:t> </a:t>
            </a:r>
            <a:r>
              <a:rPr lang="el-GR" sz="1500" dirty="0" smtClean="0"/>
              <a:t>μορφή → δεν ενδείκνυται η διάκριση λευχαιμικής/</a:t>
            </a:r>
            <a:r>
              <a:rPr lang="el-GR" sz="1500" dirty="0" err="1" smtClean="0"/>
              <a:t>αλευχαιμικής</a:t>
            </a:r>
            <a:r>
              <a:rPr lang="el-GR" sz="1500" dirty="0" smtClean="0"/>
              <a:t> μορφής (</a:t>
            </a:r>
            <a:r>
              <a:rPr lang="en-US" sz="1500" i="1" dirty="0" smtClean="0">
                <a:solidFill>
                  <a:srgbClr val="FF0000"/>
                </a:solidFill>
              </a:rPr>
              <a:t>ICC 2022</a:t>
            </a:r>
            <a:r>
              <a:rPr lang="en-US" sz="1500" dirty="0" smtClean="0">
                <a:solidFill>
                  <a:schemeClr val="tx1"/>
                </a:solidFill>
              </a:rPr>
              <a:t>)</a:t>
            </a:r>
            <a:endParaRPr lang="el-GR" sz="1500" dirty="0"/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>
                <a:solidFill>
                  <a:srgbClr val="C00000"/>
                </a:solidFill>
              </a:rPr>
              <a:t>Απουσία δερματικών αλλοιώσεων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Παρουσία </a:t>
            </a:r>
            <a:r>
              <a:rPr lang="en-US" sz="1500" dirty="0">
                <a:solidFill>
                  <a:srgbClr val="FF0000"/>
                </a:solidFill>
              </a:rPr>
              <a:t>C </a:t>
            </a:r>
            <a:r>
              <a:rPr lang="el-GR" sz="1500" dirty="0">
                <a:solidFill>
                  <a:srgbClr val="FF0000"/>
                </a:solidFill>
              </a:rPr>
              <a:t>ευρημάτων </a:t>
            </a:r>
            <a:r>
              <a:rPr lang="el-GR" sz="1500" dirty="0"/>
              <a:t>στην </a:t>
            </a:r>
            <a:r>
              <a:rPr lang="el-GR" sz="1500" dirty="0">
                <a:solidFill>
                  <a:srgbClr val="FF0000"/>
                </a:solidFill>
              </a:rPr>
              <a:t>οξεία μορφή </a:t>
            </a:r>
            <a:r>
              <a:rPr lang="el-GR" sz="1500" dirty="0"/>
              <a:t>(67-93%) και απουσία αυτών στη χρόνια μορφή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Μετάλλαξη </a:t>
            </a:r>
            <a:r>
              <a:rPr lang="el-GR" sz="1500" b="1" dirty="0">
                <a:solidFill>
                  <a:srgbClr val="FF0000"/>
                </a:solidFill>
              </a:rPr>
              <a:t>ΚΙΤ </a:t>
            </a:r>
            <a:r>
              <a:rPr lang="en-US" sz="1500" b="1" dirty="0">
                <a:solidFill>
                  <a:srgbClr val="FF0000"/>
                </a:solidFill>
              </a:rPr>
              <a:t>D816V</a:t>
            </a:r>
            <a:r>
              <a:rPr lang="el-GR" sz="1500" b="1" dirty="0">
                <a:solidFill>
                  <a:srgbClr val="FF0000"/>
                </a:solidFill>
              </a:rPr>
              <a:t> </a:t>
            </a:r>
            <a:r>
              <a:rPr lang="el-GR" sz="1500" dirty="0"/>
              <a:t>στο </a:t>
            </a:r>
            <a:r>
              <a:rPr lang="el-GR" sz="1500" b="1" dirty="0"/>
              <a:t>46-68%</a:t>
            </a:r>
            <a:r>
              <a:rPr lang="el-GR" sz="1500" dirty="0"/>
              <a:t>, </a:t>
            </a:r>
            <a:r>
              <a:rPr lang="el-GR" sz="1500" b="1" dirty="0"/>
              <a:t>άλλες </a:t>
            </a:r>
            <a:r>
              <a:rPr lang="en-US" sz="1500" b="1" dirty="0"/>
              <a:t>KIT </a:t>
            </a:r>
            <a:r>
              <a:rPr lang="el-GR" sz="1500" b="1" dirty="0"/>
              <a:t>μεταλλάξεις </a:t>
            </a:r>
            <a:r>
              <a:rPr lang="el-GR" sz="1500" dirty="0"/>
              <a:t>στο </a:t>
            </a:r>
            <a:r>
              <a:rPr lang="el-GR" sz="1500" b="1" dirty="0"/>
              <a:t>20%</a:t>
            </a:r>
            <a:r>
              <a:rPr lang="el-GR" sz="1500" dirty="0"/>
              <a:t>, </a:t>
            </a:r>
            <a:r>
              <a:rPr lang="el-GR" sz="1500" b="1" dirty="0"/>
              <a:t>απουσία </a:t>
            </a:r>
            <a:r>
              <a:rPr lang="en-US" sz="1500" b="1" dirty="0"/>
              <a:t>KIT </a:t>
            </a:r>
            <a:r>
              <a:rPr lang="el-GR" sz="1500" b="1" dirty="0"/>
              <a:t>μεταλλάξεων </a:t>
            </a:r>
            <a:r>
              <a:rPr lang="el-GR" sz="1500" dirty="0"/>
              <a:t>στο </a:t>
            </a:r>
            <a:r>
              <a:rPr lang="el-GR" sz="1500" b="1" dirty="0"/>
              <a:t>7-11%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Άλλες συχνές μεταλλάξεις </a:t>
            </a:r>
            <a:r>
              <a:rPr lang="en-US" sz="1500" dirty="0"/>
              <a:t>TET2, SRSF2, ASXL1, N</a:t>
            </a:r>
            <a:r>
              <a:rPr lang="el-GR" sz="1500" dirty="0"/>
              <a:t>/</a:t>
            </a:r>
            <a:r>
              <a:rPr lang="en-US" sz="1500" dirty="0"/>
              <a:t>KRAS</a:t>
            </a:r>
            <a:r>
              <a:rPr lang="el-GR" sz="1500" dirty="0"/>
              <a:t> (τουλάχιστον 1 στο </a:t>
            </a:r>
            <a:r>
              <a:rPr lang="en-US" sz="1500" dirty="0"/>
              <a:t>52%)</a:t>
            </a:r>
            <a:endParaRPr lang="el-GR" sz="1500" dirty="0"/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Πρόγνωση πτωχή (επιβίωση συνήθως &lt;1 έτος)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l-GR" sz="1500" dirty="0"/>
              <a:t>Συνήθως αναπτύσσεται στο έδαφος </a:t>
            </a:r>
            <a:r>
              <a:rPr lang="en-US" sz="1500" dirty="0"/>
              <a:t>SM-AHN, </a:t>
            </a:r>
            <a:r>
              <a:rPr lang="el-GR" sz="1500" dirty="0"/>
              <a:t>σπανιότερα σε </a:t>
            </a:r>
            <a:r>
              <a:rPr lang="en-US" sz="1500" dirty="0"/>
              <a:t>ASM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D53314-9C6A-468E-B818-FA439401A1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0668" y="4491747"/>
            <a:ext cx="2016224" cy="526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1043608" y="249493"/>
            <a:ext cx="73803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 err="1"/>
              <a:t>Μαστοκυτταρική</a:t>
            </a:r>
            <a:r>
              <a:rPr lang="el-GR" sz="1800" b="1" dirty="0"/>
              <a:t> λευχαιμία</a:t>
            </a:r>
            <a:endParaRPr lang="el-GR" sz="18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23" y="681541"/>
            <a:ext cx="5392210" cy="246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5477333" y="595742"/>
            <a:ext cx="34871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/>
              <a:t>Α</a:t>
            </a:r>
            <a:r>
              <a:rPr lang="el-GR" dirty="0"/>
              <a:t>: Διάχυτη διήθηση μυελού – έκφραση </a:t>
            </a:r>
            <a:r>
              <a:rPr lang="el-GR" dirty="0" err="1"/>
              <a:t>τρυπτάσης</a:t>
            </a:r>
            <a:endParaRPr lang="el-GR" dirty="0"/>
          </a:p>
          <a:p>
            <a:r>
              <a:rPr lang="el-GR" b="1" dirty="0"/>
              <a:t>Β</a:t>
            </a:r>
            <a:r>
              <a:rPr lang="el-GR" dirty="0"/>
              <a:t>: Δίλοβα </a:t>
            </a:r>
            <a:r>
              <a:rPr lang="el-GR" dirty="0" err="1"/>
              <a:t>μαστοκύτταρα</a:t>
            </a:r>
            <a:r>
              <a:rPr lang="el-GR" dirty="0"/>
              <a:t> με κοκκιώδες κυτταρόπλασμα στο περιφερικό αίμα</a:t>
            </a:r>
          </a:p>
          <a:p>
            <a:r>
              <a:rPr lang="en-US" b="1" dirty="0"/>
              <a:t>C</a:t>
            </a:r>
            <a:r>
              <a:rPr lang="en-US" dirty="0"/>
              <a:t>: </a:t>
            </a:r>
            <a:r>
              <a:rPr lang="el-GR" dirty="0" err="1"/>
              <a:t>Διαυγοκυτταρική</a:t>
            </a:r>
            <a:r>
              <a:rPr lang="el-GR" dirty="0"/>
              <a:t> μορφολογία  </a:t>
            </a:r>
            <a:r>
              <a:rPr lang="el-GR" dirty="0" err="1"/>
              <a:t>μαστοκυττάρων</a:t>
            </a:r>
            <a:r>
              <a:rPr lang="el-GR" dirty="0"/>
              <a:t> που θυμίζουν μονοκύτταρα</a:t>
            </a:r>
          </a:p>
          <a:p>
            <a:r>
              <a:rPr lang="en-US" b="1" dirty="0"/>
              <a:t>D</a:t>
            </a:r>
            <a:r>
              <a:rPr lang="en-US" dirty="0"/>
              <a:t>: </a:t>
            </a:r>
            <a:r>
              <a:rPr lang="el-GR" dirty="0"/>
              <a:t>Διάχυτη διήθηση μυελού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644009" y="2891651"/>
            <a:ext cx="201622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WHO 2016</a:t>
            </a:r>
            <a:endParaRPr lang="el-GR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5C6814-E27D-415C-B89F-98CB38DA2F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35" y="3233760"/>
            <a:ext cx="5494989" cy="1677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B15A51-C7CE-46AC-8028-6715E251F1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0668" y="4491747"/>
            <a:ext cx="2016224" cy="526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3EFC56-8942-4854-987D-CA4219DD0FA4}"/>
              </a:ext>
            </a:extLst>
          </p:cNvPr>
          <p:cNvSpPr txBox="1"/>
          <p:nvPr/>
        </p:nvSpPr>
        <p:spPr>
          <a:xfrm>
            <a:off x="899592" y="4842862"/>
            <a:ext cx="648072" cy="207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l-GR" sz="900" b="1" dirty="0"/>
              <a:t>χρόνια</a:t>
            </a:r>
            <a:endParaRPr lang="en-US" sz="9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0F6C36-0F7B-4692-8B93-D740F98E45F4}"/>
              </a:ext>
            </a:extLst>
          </p:cNvPr>
          <p:cNvSpPr txBox="1"/>
          <p:nvPr/>
        </p:nvSpPr>
        <p:spPr>
          <a:xfrm>
            <a:off x="3923928" y="4842862"/>
            <a:ext cx="648072" cy="207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l-GR" sz="900" b="1" dirty="0"/>
              <a:t>οξεία</a:t>
            </a:r>
            <a:endParaRPr lang="en-US" sz="9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DD4A5C-3743-4367-961E-6336FC560920}"/>
              </a:ext>
            </a:extLst>
          </p:cNvPr>
          <p:cNvSpPr txBox="1"/>
          <p:nvPr/>
        </p:nvSpPr>
        <p:spPr>
          <a:xfrm>
            <a:off x="6444208" y="3813889"/>
            <a:ext cx="1830972" cy="207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l-GR" sz="900" dirty="0" smtClean="0">
                <a:sym typeface="Wingdings" panose="05000000000000000000" pitchFamily="2" charset="2"/>
              </a:rPr>
              <a:t> </a:t>
            </a:r>
            <a:r>
              <a:rPr lang="el-GR" sz="900" b="1" dirty="0">
                <a:sym typeface="Wingdings" panose="05000000000000000000" pitchFamily="2" charset="2"/>
              </a:rPr>
              <a:t>Μυελικό </a:t>
            </a:r>
            <a:r>
              <a:rPr lang="el-GR" sz="900" b="1" dirty="0" err="1">
                <a:sym typeface="Wingdings" panose="05000000000000000000" pitchFamily="2" charset="2"/>
              </a:rPr>
              <a:t>αναρρόφημα</a:t>
            </a:r>
            <a:endParaRPr lang="en-US" sz="900" b="1" dirty="0"/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5508105" y="3921900"/>
            <a:ext cx="79208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1008720" y="123061"/>
            <a:ext cx="73803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 err="1"/>
              <a:t>Μαστοκυτταρικό</a:t>
            </a:r>
            <a:r>
              <a:rPr lang="el-GR" sz="1800" b="1" dirty="0"/>
              <a:t> σάρκωμα</a:t>
            </a:r>
            <a:endParaRPr lang="el-GR" sz="1800" i="1" dirty="0"/>
          </a:p>
        </p:txBody>
      </p:sp>
      <p:sp>
        <p:nvSpPr>
          <p:cNvPr id="6" name="5 - TextBox"/>
          <p:cNvSpPr txBox="1"/>
          <p:nvPr/>
        </p:nvSpPr>
        <p:spPr>
          <a:xfrm>
            <a:off x="323528" y="411510"/>
            <a:ext cx="8004748" cy="30008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/>
              <a:t>Εντοπισμένη ανάπτυξη </a:t>
            </a:r>
            <a:r>
              <a:rPr lang="el-GR" dirty="0">
                <a:solidFill>
                  <a:srgbClr val="C00000"/>
                </a:solidFill>
              </a:rPr>
              <a:t>έντονα άτυπων </a:t>
            </a:r>
            <a:r>
              <a:rPr lang="el-GR" dirty="0" err="1">
                <a:solidFill>
                  <a:srgbClr val="C00000"/>
                </a:solidFill>
              </a:rPr>
              <a:t>μαστοκυττάρων</a:t>
            </a:r>
            <a:r>
              <a:rPr lang="el-GR" dirty="0">
                <a:solidFill>
                  <a:srgbClr val="C00000"/>
                </a:solidFill>
              </a:rPr>
              <a:t> αναγνωρίσιμων μόνο με τη χρήση </a:t>
            </a:r>
            <a:r>
              <a:rPr lang="el-GR" dirty="0" err="1">
                <a:solidFill>
                  <a:srgbClr val="C00000"/>
                </a:solidFill>
              </a:rPr>
              <a:t>ανοσοϊστοχημικών</a:t>
            </a:r>
            <a:r>
              <a:rPr lang="el-GR" dirty="0">
                <a:solidFill>
                  <a:srgbClr val="C00000"/>
                </a:solidFill>
              </a:rPr>
              <a:t> δεικτών </a:t>
            </a:r>
            <a:r>
              <a:rPr lang="el-GR" dirty="0"/>
              <a:t>(</a:t>
            </a:r>
            <a:r>
              <a:rPr lang="el-GR" dirty="0" err="1"/>
              <a:t>τρυπτάση</a:t>
            </a:r>
            <a:r>
              <a:rPr lang="el-GR" dirty="0"/>
              <a:t> και </a:t>
            </a:r>
            <a:r>
              <a:rPr lang="en-US" dirty="0"/>
              <a:t>CD117)</a:t>
            </a:r>
          </a:p>
          <a:p>
            <a:pPr marL="257175" indent="-2571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/>
              <a:t>Παρά την αρχικά εντοπισμένη νόσο, ακολουθεί σύντομα διασπορά όπως επί </a:t>
            </a:r>
            <a:r>
              <a:rPr lang="el-GR" dirty="0" err="1"/>
              <a:t>μαστοκυτταρικής</a:t>
            </a:r>
            <a:r>
              <a:rPr lang="el-GR" dirty="0"/>
              <a:t> λευχαιμίας</a:t>
            </a:r>
            <a:endParaRPr lang="en-US" dirty="0"/>
          </a:p>
          <a:p>
            <a:pPr marL="257175" indent="-257175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KIT D816V </a:t>
            </a:r>
            <a:r>
              <a:rPr lang="el-GR" dirty="0"/>
              <a:t>μετάλλαξη στο 20%, 30% άλλες ΚΙΤ μεταλλάξεις, </a:t>
            </a:r>
            <a:r>
              <a:rPr lang="el-GR" dirty="0">
                <a:solidFill>
                  <a:srgbClr val="FF0000"/>
                </a:solidFill>
              </a:rPr>
              <a:t>50% απουσία ΚΙΤ μεταλλάξεων</a:t>
            </a:r>
          </a:p>
          <a:p>
            <a:pPr marL="257175" indent="-2571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Απουσία κριτηρίων συστηματικής μαστοκυττάρωσης </a:t>
            </a:r>
          </a:p>
          <a:p>
            <a:pPr marL="257175" indent="-2571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Διαφορική διάγνωση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l-GR" dirty="0" err="1"/>
              <a:t>ιστιοκυτταρικές</a:t>
            </a:r>
            <a:r>
              <a:rPr lang="el-GR" dirty="0"/>
              <a:t> εξεργασίες, </a:t>
            </a:r>
            <a:r>
              <a:rPr lang="el-GR" dirty="0" err="1"/>
              <a:t>μυελοειδές</a:t>
            </a:r>
            <a:r>
              <a:rPr lang="el-GR" dirty="0"/>
              <a:t> σάρκωμα, αναπλαστικό λέμφωμα, μελάνωμα</a:t>
            </a:r>
          </a:p>
          <a:p>
            <a:pPr marL="257175" indent="-2571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/>
              <a:t>Εντοπίσεις: λάρυγγας, παχύ έντερο, μήνιγγες, οστά</a:t>
            </a:r>
            <a:r>
              <a:rPr lang="el-GR" sz="1500" dirty="0"/>
              <a:t>, δέρμα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63838"/>
            <a:ext cx="6048673" cy="132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1259632" y="4658752"/>
            <a:ext cx="244827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sz="900" dirty="0"/>
              <a:t>Πτωχά διαφοροποιημένα </a:t>
            </a:r>
            <a:r>
              <a:rPr lang="el-GR" sz="900" dirty="0" err="1"/>
              <a:t>νεοπλασματικά</a:t>
            </a:r>
            <a:r>
              <a:rPr lang="el-GR" sz="900" dirty="0"/>
              <a:t> κύτταρα χωρίς ένδειξη </a:t>
            </a:r>
            <a:r>
              <a:rPr lang="el-GR" sz="900" dirty="0" err="1"/>
              <a:t>μαστοκυτταρικής</a:t>
            </a:r>
            <a:r>
              <a:rPr lang="el-GR" sz="900" dirty="0"/>
              <a:t> διαφοροποίησης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860032" y="4668257"/>
            <a:ext cx="201622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02406" indent="-202406" algn="ctr"/>
            <a:r>
              <a:rPr lang="el-GR" sz="900" dirty="0"/>
              <a:t>Έκφραση </a:t>
            </a:r>
            <a:r>
              <a:rPr lang="el-GR" sz="900" dirty="0" err="1"/>
              <a:t>τρυπτάσης</a:t>
            </a:r>
            <a:endParaRPr lang="el-GR" sz="900" dirty="0"/>
          </a:p>
        </p:txBody>
      </p:sp>
      <p:sp>
        <p:nvSpPr>
          <p:cNvPr id="10" name="9 - TextBox"/>
          <p:cNvSpPr txBox="1"/>
          <p:nvPr/>
        </p:nvSpPr>
        <p:spPr>
          <a:xfrm>
            <a:off x="2699792" y="4831644"/>
            <a:ext cx="604867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WHO 2016</a:t>
            </a:r>
            <a:r>
              <a:rPr lang="el-GR" i="1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Leguit</a:t>
            </a:r>
            <a:r>
              <a:rPr lang="en-US" i="1" dirty="0">
                <a:solidFill>
                  <a:srgbClr val="FF0000"/>
                </a:solidFill>
              </a:rPr>
              <a:t>, Pathobiology 2020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411511"/>
            <a:ext cx="831641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Διαγνωστική προσέγγιση </a:t>
            </a:r>
            <a:r>
              <a:rPr lang="el-GR" sz="1800" b="1" dirty="0" err="1"/>
              <a:t>μαστοκυττάρωσης</a:t>
            </a:r>
            <a:endParaRPr lang="el-GR" sz="1800" i="1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A51204FA-E56A-4F68-A215-A7CB895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07505" y="830929"/>
            <a:ext cx="8943121" cy="4225097"/>
          </a:xfrm>
          <a:prstGeom prst="rect">
            <a:avLst/>
          </a:prstGeom>
        </p:spPr>
      </p:pic>
      <p:sp>
        <p:nvSpPr>
          <p:cNvPr id="9" name="9 - TextBox">
            <a:extLst>
              <a:ext uri="{FF2B5EF4-FFF2-40B4-BE49-F238E27FC236}">
                <a16:creationId xmlns:a16="http://schemas.microsoft.com/office/drawing/2014/main" xmlns="" id="{F7C9CA0E-CCD6-4846-8BCF-D05FE9B0DD47}"/>
              </a:ext>
            </a:extLst>
          </p:cNvPr>
          <p:cNvSpPr txBox="1"/>
          <p:nvPr/>
        </p:nvSpPr>
        <p:spPr>
          <a:xfrm>
            <a:off x="6588225" y="4461961"/>
            <a:ext cx="230425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Rossignol, F1000 Research, 2019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512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1"/>
            <a:ext cx="831641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i="1" dirty="0" err="1"/>
              <a:t>Οστεομυελική</a:t>
            </a:r>
            <a:r>
              <a:rPr lang="el-GR" sz="1800" b="1" i="1" dirty="0"/>
              <a:t> βιοψία σε συστηματική </a:t>
            </a:r>
            <a:r>
              <a:rPr lang="el-GR" sz="1800" b="1" i="1" dirty="0" err="1"/>
              <a:t>μαστοκυττάρωση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683569" y="681541"/>
            <a:ext cx="7632848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To</a:t>
            </a:r>
            <a:r>
              <a:rPr lang="el-GR" sz="1500" dirty="0">
                <a:solidFill>
                  <a:srgbClr val="FF0000"/>
                </a:solidFill>
              </a:rPr>
              <a:t> ποσοστό των </a:t>
            </a:r>
            <a:r>
              <a:rPr lang="el-GR" sz="1500" dirty="0" err="1">
                <a:solidFill>
                  <a:srgbClr val="FF0000"/>
                </a:solidFill>
              </a:rPr>
              <a:t>μαστοκυττάρων</a:t>
            </a:r>
            <a:r>
              <a:rPr lang="el-GR" sz="1500" dirty="0">
                <a:solidFill>
                  <a:srgbClr val="FF0000"/>
                </a:solidFill>
              </a:rPr>
              <a:t> σχετίζεται με την πρόγνωση, αλλά όχι απαραίτητα με τις κλινικές παραμέτρους του ασθενούς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500" dirty="0" err="1"/>
              <a:t>Κατηγοριοποιήση</a:t>
            </a:r>
            <a:r>
              <a:rPr lang="el-GR" sz="1500" dirty="0"/>
              <a:t> της συστηματικής μαστοκυττάρωσης δεν είναι εφικτή αποκλειστικά με την </a:t>
            </a:r>
            <a:r>
              <a:rPr lang="el-GR" sz="1500" dirty="0" err="1"/>
              <a:t>οστεομυελική</a:t>
            </a:r>
            <a:r>
              <a:rPr lang="el-GR" sz="1500" dirty="0"/>
              <a:t> βιοψία </a:t>
            </a:r>
            <a:r>
              <a:rPr lang="el-GR" sz="1500" dirty="0">
                <a:sym typeface="Wingdings" panose="05000000000000000000" pitchFamily="2" charset="2"/>
              </a:rPr>
              <a:t> απαραίτητη η </a:t>
            </a:r>
            <a:r>
              <a:rPr lang="el-GR" sz="1500" dirty="0">
                <a:solidFill>
                  <a:srgbClr val="FF0000"/>
                </a:solidFill>
                <a:sym typeface="Wingdings" panose="05000000000000000000" pitchFamily="2" charset="2"/>
              </a:rPr>
              <a:t>συνεκτίμηση των λοιπών παραμέτρων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500" dirty="0">
                <a:sym typeface="Wingdings" panose="05000000000000000000" pitchFamily="2" charset="2"/>
              </a:rPr>
              <a:t>Η παρουσία </a:t>
            </a:r>
            <a:r>
              <a:rPr lang="el-GR" sz="1500" dirty="0" err="1">
                <a:sym typeface="Wingdings" panose="05000000000000000000" pitchFamily="2" charset="2"/>
              </a:rPr>
              <a:t>παραδοκιδώδους</a:t>
            </a:r>
            <a:r>
              <a:rPr lang="el-GR" sz="1500" dirty="0">
                <a:sym typeface="Wingdings" panose="05000000000000000000" pitchFamily="2" charset="2"/>
              </a:rPr>
              <a:t> ίνωσης δυσχεραίνει τη διάγνωση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CD25, CD2 </a:t>
            </a:r>
            <a:r>
              <a:rPr lang="el-GR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και </a:t>
            </a:r>
            <a:r>
              <a:rPr lang="en-US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CD30 </a:t>
            </a:r>
            <a:r>
              <a:rPr lang="el-GR" sz="1500" dirty="0">
                <a:sym typeface="Wingdings" panose="05000000000000000000" pitchFamily="2" charset="2"/>
              </a:rPr>
              <a:t>σημαντική βοήθεια όταν δεν υπάρχουν </a:t>
            </a:r>
            <a:r>
              <a:rPr lang="el-GR" sz="1500" dirty="0" err="1">
                <a:sym typeface="Wingdings" panose="05000000000000000000" pitchFamily="2" charset="2"/>
              </a:rPr>
              <a:t>μαστοκυτταρικές</a:t>
            </a:r>
            <a:r>
              <a:rPr lang="el-GR" sz="1500" dirty="0">
                <a:sym typeface="Wingdings" panose="05000000000000000000" pitchFamily="2" charset="2"/>
              </a:rPr>
              <a:t> αθροίσεις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500" dirty="0" smtClean="0">
                <a:sym typeface="Wingdings" panose="05000000000000000000" pitchFamily="2" charset="2"/>
              </a:rPr>
              <a:t>Χρήσιμος δείκτης </a:t>
            </a:r>
            <a:r>
              <a:rPr lang="en-US" sz="1500" dirty="0">
                <a:solidFill>
                  <a:srgbClr val="FF0000"/>
                </a:solidFill>
                <a:sym typeface="Wingdings" panose="05000000000000000000" pitchFamily="2" charset="2"/>
              </a:rPr>
              <a:t>CD123 </a:t>
            </a:r>
            <a:r>
              <a:rPr lang="el-GR" sz="1500" dirty="0" smtClean="0">
                <a:sym typeface="Wingdings" panose="05000000000000000000" pitchFamily="2" charset="2"/>
              </a:rPr>
              <a:t>(</a:t>
            </a:r>
            <a:r>
              <a:rPr lang="el-GR" sz="1500" dirty="0">
                <a:sym typeface="Wingdings" panose="05000000000000000000" pitchFamily="2" charset="2"/>
              </a:rPr>
              <a:t>όχι σταθερή προγνωστική αξία)</a:t>
            </a:r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xmlns="" val="283343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337" t="18238" r="6296" b="32582"/>
          <a:stretch>
            <a:fillRect/>
          </a:stretch>
        </p:blipFill>
        <p:spPr bwMode="auto">
          <a:xfrm>
            <a:off x="44977" y="33740"/>
            <a:ext cx="6723083" cy="21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162535" y="2174673"/>
            <a:ext cx="325153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r-FR" dirty="0" err="1" smtClean="0"/>
              <a:t>Eur</a:t>
            </a:r>
            <a:r>
              <a:rPr lang="fr-FR" dirty="0" smtClean="0"/>
              <a:t> J Clin </a:t>
            </a:r>
            <a:r>
              <a:rPr lang="fr-FR" dirty="0" err="1" smtClean="0"/>
              <a:t>Invest</a:t>
            </a:r>
            <a:r>
              <a:rPr lang="fr-FR" dirty="0" smtClean="0"/>
              <a:t> 2016; 46 (5): 392–397</a:t>
            </a:r>
            <a:endParaRPr lang="el-GR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3D30546B-851E-49DC-A2EB-94678986E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t="28049" r="45363" b="9013"/>
          <a:stretch>
            <a:fillRect/>
          </a:stretch>
        </p:blipFill>
        <p:spPr>
          <a:xfrm>
            <a:off x="3516558" y="2181068"/>
            <a:ext cx="3150318" cy="2315981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258581" y="2821899"/>
            <a:ext cx="2911839" cy="179279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l-GR" dirty="0" smtClean="0"/>
              <a:t>Αξιολογήθηκαν 65 ασθενείς με </a:t>
            </a:r>
            <a:r>
              <a:rPr lang="en-US" dirty="0" smtClean="0"/>
              <a:t>SM, </a:t>
            </a:r>
            <a:r>
              <a:rPr lang="el-GR" dirty="0" smtClean="0"/>
              <a:t>στους οποίους </a:t>
            </a:r>
            <a:r>
              <a:rPr lang="el-GR" dirty="0" err="1" smtClean="0"/>
              <a:t>πραγματοποιηθηκαν</a:t>
            </a:r>
            <a:r>
              <a:rPr lang="el-GR" dirty="0" smtClean="0"/>
              <a:t> δύο συνεχείς βιοψίες μυελού των οστών. Η πρώτη βιοψία από τοπικό </a:t>
            </a:r>
            <a:r>
              <a:rPr lang="el-GR" dirty="0" err="1" smtClean="0"/>
              <a:t>Παθ</a:t>
            </a:r>
            <a:r>
              <a:rPr lang="el-GR" dirty="0" smtClean="0"/>
              <a:t>/τόμο και η δεύτερη από </a:t>
            </a:r>
            <a:r>
              <a:rPr lang="el-GR" dirty="0" err="1" smtClean="0"/>
              <a:t>Παθ</a:t>
            </a:r>
            <a:r>
              <a:rPr lang="el-GR" dirty="0" smtClean="0"/>
              <a:t>/τόμο κέντρου αναφοράς  </a:t>
            </a:r>
            <a:r>
              <a:rPr lang="en-US" dirty="0" smtClean="0"/>
              <a:t>ECNM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6732240" y="550893"/>
            <a:ext cx="2232248" cy="114646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l-GR" dirty="0" smtClean="0"/>
              <a:t>Στο </a:t>
            </a:r>
            <a:r>
              <a:rPr lang="en-US" b="1" dirty="0" smtClean="0"/>
              <a:t>23%</a:t>
            </a:r>
            <a:r>
              <a:rPr lang="en-US" dirty="0" smtClean="0"/>
              <a:t> </a:t>
            </a:r>
            <a:r>
              <a:rPr lang="el-GR" dirty="0" smtClean="0"/>
              <a:t>των ασθενών </a:t>
            </a:r>
            <a:r>
              <a:rPr lang="el-GR" b="1" dirty="0" smtClean="0"/>
              <a:t>λανθασμένη διάγνωση </a:t>
            </a:r>
          </a:p>
          <a:p>
            <a:r>
              <a:rPr lang="el-GR" dirty="0" smtClean="0"/>
              <a:t>διάμεση καθυστέρηση 11 μηνών μέχρι τη διεξαγωγή δεύτερης βιοψίας</a:t>
            </a:r>
            <a:endParaRPr lang="el-GR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3D30546B-851E-49DC-A2EB-94678986E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54436" t="55358" r="9681" b="3358"/>
          <a:stretch>
            <a:fillRect/>
          </a:stretch>
        </p:blipFill>
        <p:spPr>
          <a:xfrm>
            <a:off x="6656998" y="3056131"/>
            <a:ext cx="2314616" cy="1699499"/>
          </a:xfrm>
          <a:prstGeom prst="rect">
            <a:avLst/>
          </a:prstGeom>
        </p:spPr>
      </p:pic>
      <p:cxnSp>
        <p:nvCxnSpPr>
          <p:cNvPr id="12" name="11 - Ευθύγραμμο βέλος σύνδεσης"/>
          <p:cNvCxnSpPr/>
          <p:nvPr/>
        </p:nvCxnSpPr>
        <p:spPr>
          <a:xfrm flipV="1">
            <a:off x="8735518" y="899409"/>
            <a:ext cx="168640" cy="112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Στρογγυλεμένο ορθογώνιο"/>
          <p:cNvSpPr/>
          <p:nvPr/>
        </p:nvSpPr>
        <p:spPr>
          <a:xfrm>
            <a:off x="3473977" y="4440836"/>
            <a:ext cx="281066" cy="16863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sp>
        <p:nvSpPr>
          <p:cNvPr id="14" name="13 - TextBox"/>
          <p:cNvSpPr txBox="1"/>
          <p:nvPr/>
        </p:nvSpPr>
        <p:spPr>
          <a:xfrm>
            <a:off x="3800013" y="4373381"/>
            <a:ext cx="198994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dirty="0" smtClean="0"/>
              <a:t>Τοπικός </a:t>
            </a:r>
            <a:r>
              <a:rPr lang="el-GR" dirty="0" err="1" smtClean="0"/>
              <a:t>Παθ</a:t>
            </a:r>
            <a:r>
              <a:rPr lang="el-GR" dirty="0" smtClean="0"/>
              <a:t>/τόμος</a:t>
            </a:r>
            <a:endParaRPr lang="el-GR" dirty="0"/>
          </a:p>
        </p:txBody>
      </p:sp>
      <p:sp>
        <p:nvSpPr>
          <p:cNvPr id="15" name="14 - Στρογγυλεμένο ορθογώνιο"/>
          <p:cNvSpPr/>
          <p:nvPr/>
        </p:nvSpPr>
        <p:spPr>
          <a:xfrm>
            <a:off x="5803102" y="4431469"/>
            <a:ext cx="281066" cy="16863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sp>
        <p:nvSpPr>
          <p:cNvPr id="17" name="16 - TextBox"/>
          <p:cNvSpPr txBox="1"/>
          <p:nvPr/>
        </p:nvSpPr>
        <p:spPr>
          <a:xfrm>
            <a:off x="6110447" y="4386498"/>
            <a:ext cx="198994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dirty="0" err="1" smtClean="0"/>
              <a:t>Παθ</a:t>
            </a:r>
            <a:r>
              <a:rPr lang="el-GR" dirty="0" smtClean="0"/>
              <a:t>/τόμος αναφοράς</a:t>
            </a:r>
            <a:endParaRPr lang="el-GR" dirty="0"/>
          </a:p>
        </p:txBody>
      </p:sp>
      <p:sp>
        <p:nvSpPr>
          <p:cNvPr id="19" name="1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317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1"/>
            <a:ext cx="831641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i="1" dirty="0"/>
              <a:t>Ανταπόκριση μυελού σε αναστολή ΚΙΤ σε ασθενείς με συστηματική </a:t>
            </a:r>
            <a:r>
              <a:rPr lang="el-GR" sz="1800" b="1" i="1" dirty="0" err="1"/>
              <a:t>μαστοκυττάρωση</a:t>
            </a:r>
            <a:endParaRPr lang="el-GR" sz="1800" i="1" dirty="0"/>
          </a:p>
        </p:txBody>
      </p:sp>
      <p:sp>
        <p:nvSpPr>
          <p:cNvPr id="7" name="6 - TextBox"/>
          <p:cNvSpPr txBox="1"/>
          <p:nvPr/>
        </p:nvSpPr>
        <p:spPr>
          <a:xfrm>
            <a:off x="5652120" y="4731990"/>
            <a:ext cx="324036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Reiter, Blood 2020</a:t>
            </a:r>
            <a:endParaRPr lang="el-GR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801D5E-01AB-4BD7-9A4E-570C50F434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503" y="677936"/>
            <a:ext cx="8690994" cy="3787629"/>
          </a:xfrm>
          <a:prstGeom prst="rect">
            <a:avLst/>
          </a:prstGeom>
        </p:spPr>
      </p:pic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776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51520" y="249493"/>
            <a:ext cx="860444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 err="1"/>
              <a:t>Μαστοκυττάρωση</a:t>
            </a:r>
            <a:endParaRPr lang="el-GR" sz="1800" b="1" dirty="0"/>
          </a:p>
          <a:p>
            <a:pPr algn="ctr"/>
            <a:r>
              <a:rPr lang="el-GR" sz="1800" b="1" i="1" dirty="0" smtClean="0"/>
              <a:t>Ορισμός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395536" y="1059582"/>
            <a:ext cx="8424936" cy="32239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K</a:t>
            </a:r>
            <a:r>
              <a:rPr lang="el-GR" sz="1500" dirty="0" err="1">
                <a:solidFill>
                  <a:srgbClr val="FF0000"/>
                </a:solidFill>
              </a:rPr>
              <a:t>λωνική</a:t>
            </a:r>
            <a:r>
              <a:rPr lang="el-GR" sz="1500" dirty="0">
                <a:solidFill>
                  <a:srgbClr val="FF0000"/>
                </a:solidFill>
              </a:rPr>
              <a:t> νεοπλασματική ανάπτυξη και συσσώρευση μαστοκυττάρων </a:t>
            </a:r>
            <a:r>
              <a:rPr lang="el-GR" sz="1500" dirty="0"/>
              <a:t>σε ένα ή περισσότερα όργανα</a:t>
            </a:r>
            <a:r>
              <a:rPr lang="en-US" sz="1500" dirty="0"/>
              <a:t> (</a:t>
            </a:r>
            <a:r>
              <a:rPr lang="el-GR" sz="1500" dirty="0"/>
              <a:t>συνήθως δέρμα, μυελός οστών, σπάνια ΓΕΣ, ήπαρ, σπλήνας, λεμφαδένες)</a:t>
            </a:r>
          </a:p>
          <a:p>
            <a:pPr marL="257175" indent="-257175">
              <a:spcBef>
                <a:spcPts val="900"/>
              </a:spcBef>
              <a:buFont typeface="Wingdings" pitchFamily="2" charset="2"/>
              <a:buChar char="v"/>
            </a:pPr>
            <a:r>
              <a:rPr lang="el-GR" sz="1500" dirty="0">
                <a:solidFill>
                  <a:srgbClr val="C00000"/>
                </a:solidFill>
              </a:rPr>
              <a:t>Δεν ταξινομείται πλέον με τα ΜΡΝ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500" dirty="0"/>
              <a:t>Μορφολογικά </a:t>
            </a:r>
            <a:r>
              <a:rPr lang="el-GR" sz="1500" dirty="0">
                <a:solidFill>
                  <a:srgbClr val="C00000"/>
                </a:solidFill>
              </a:rPr>
              <a:t>ανώμαλα</a:t>
            </a:r>
            <a:r>
              <a:rPr lang="el-GR" sz="1500" dirty="0"/>
              <a:t> </a:t>
            </a:r>
            <a:r>
              <a:rPr lang="el-GR" sz="1500" dirty="0" err="1"/>
              <a:t>μαστοκύτταρα</a:t>
            </a:r>
            <a:r>
              <a:rPr lang="el-GR" sz="1500" dirty="0"/>
              <a:t> σε </a:t>
            </a:r>
            <a:r>
              <a:rPr lang="el-GR" sz="1500" dirty="0" err="1"/>
              <a:t>πολυεστιακές</a:t>
            </a:r>
            <a:r>
              <a:rPr lang="el-GR" sz="1500" dirty="0"/>
              <a:t> </a:t>
            </a:r>
            <a:r>
              <a:rPr lang="el-GR" sz="1500" dirty="0">
                <a:solidFill>
                  <a:srgbClr val="C00000"/>
                </a:solidFill>
              </a:rPr>
              <a:t>πυκνές αθροίσεις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500" dirty="0">
                <a:solidFill>
                  <a:srgbClr val="C00000"/>
                </a:solidFill>
              </a:rPr>
              <a:t>Ποικιλίες</a:t>
            </a:r>
            <a:r>
              <a:rPr lang="el-GR" sz="1500" dirty="0"/>
              <a:t> αναγνωριζόμενες με βάση τα ιστολογικά ευρήματα, την κατανομή της νόσου και τις κλινικές εκδηλώσεις:</a:t>
            </a:r>
          </a:p>
          <a:p>
            <a:pPr marL="600075" lvl="1" indent="-257175">
              <a:buFont typeface="Courier New" pitchFamily="49" charset="0"/>
              <a:buChar char="o"/>
            </a:pPr>
            <a:r>
              <a:rPr lang="el-GR" sz="1500" dirty="0">
                <a:solidFill>
                  <a:srgbClr val="C00000"/>
                </a:solidFill>
              </a:rPr>
              <a:t>Δερματική </a:t>
            </a:r>
            <a:r>
              <a:rPr lang="el-GR" sz="1500" dirty="0" err="1">
                <a:solidFill>
                  <a:srgbClr val="C00000"/>
                </a:solidFill>
              </a:rPr>
              <a:t>μαστοκυττάρωση</a:t>
            </a:r>
            <a:r>
              <a:rPr lang="el-GR" sz="1500" dirty="0"/>
              <a:t>: περιορισμός των </a:t>
            </a:r>
            <a:r>
              <a:rPr lang="el-GR" sz="1500" dirty="0" err="1"/>
              <a:t>μαστοκυττάρων</a:t>
            </a:r>
            <a:r>
              <a:rPr lang="el-GR" sz="1500" dirty="0"/>
              <a:t> στο δέρμα</a:t>
            </a:r>
          </a:p>
          <a:p>
            <a:pPr marL="600075" lvl="1" indent="-257175">
              <a:buFont typeface="Courier New" pitchFamily="49" charset="0"/>
              <a:buChar char="o"/>
            </a:pPr>
            <a:r>
              <a:rPr lang="el-GR" sz="1500" dirty="0">
                <a:solidFill>
                  <a:srgbClr val="C00000"/>
                </a:solidFill>
              </a:rPr>
              <a:t>Συστηματική </a:t>
            </a:r>
            <a:r>
              <a:rPr lang="el-GR" sz="1500" dirty="0" err="1">
                <a:solidFill>
                  <a:srgbClr val="C00000"/>
                </a:solidFill>
              </a:rPr>
              <a:t>μαστοκυττάρωση</a:t>
            </a:r>
            <a:r>
              <a:rPr lang="el-GR" sz="1500" dirty="0"/>
              <a:t>: προσβολή </a:t>
            </a:r>
            <a:r>
              <a:rPr lang="el-GR" sz="1500" dirty="0">
                <a:solidFill>
                  <a:srgbClr val="C00000"/>
                </a:solidFill>
              </a:rPr>
              <a:t>τουλάχιστον ενός </a:t>
            </a:r>
            <a:r>
              <a:rPr lang="el-GR" sz="1500" dirty="0" err="1">
                <a:solidFill>
                  <a:srgbClr val="C00000"/>
                </a:solidFill>
              </a:rPr>
              <a:t>εξωδερματικού</a:t>
            </a:r>
            <a:r>
              <a:rPr lang="el-GR" sz="1500" dirty="0">
                <a:solidFill>
                  <a:srgbClr val="C00000"/>
                </a:solidFill>
              </a:rPr>
              <a:t> οργάνου</a:t>
            </a:r>
            <a:r>
              <a:rPr lang="el-GR" sz="1500" dirty="0"/>
              <a:t>, με ή χωρίς δερματική διήθηση.</a:t>
            </a:r>
          </a:p>
          <a:p>
            <a:pPr marL="600075" lvl="1" indent="-257175">
              <a:buFont typeface="Courier New" pitchFamily="49" charset="0"/>
              <a:buChar char="o"/>
            </a:pPr>
            <a:r>
              <a:rPr lang="el-GR" sz="1500" dirty="0"/>
              <a:t>Διάκριση </a:t>
            </a:r>
            <a:r>
              <a:rPr lang="el-GR" sz="1500" dirty="0" err="1"/>
              <a:t>μαστοκυττάρωσης</a:t>
            </a:r>
            <a:r>
              <a:rPr lang="el-GR" sz="1500" dirty="0"/>
              <a:t> από </a:t>
            </a:r>
            <a:r>
              <a:rPr lang="el-GR" sz="1500" dirty="0">
                <a:solidFill>
                  <a:srgbClr val="C00000"/>
                </a:solidFill>
              </a:rPr>
              <a:t>υπερπλασία</a:t>
            </a:r>
            <a:r>
              <a:rPr lang="el-GR" sz="1500" dirty="0"/>
              <a:t> και καταστάσεις ενεργοποίησης </a:t>
            </a:r>
            <a:r>
              <a:rPr lang="el-GR" sz="1500" dirty="0" err="1"/>
              <a:t>μαστοκυττάρων</a:t>
            </a:r>
            <a:r>
              <a:rPr lang="el-GR" sz="1500" dirty="0"/>
              <a:t> στις οποίες </a:t>
            </a:r>
            <a:r>
              <a:rPr lang="el-GR" sz="1500" dirty="0">
                <a:solidFill>
                  <a:srgbClr val="C00000"/>
                </a:solidFill>
              </a:rPr>
              <a:t>απουσιάζουν</a:t>
            </a:r>
            <a:r>
              <a:rPr lang="el-GR" sz="1500" dirty="0"/>
              <a:t> οι μορφολογικές και μοριακές ανωμαλίες των  </a:t>
            </a:r>
            <a:r>
              <a:rPr lang="el-GR" sz="1500" dirty="0" err="1"/>
              <a:t>νεοπλασματικών</a:t>
            </a:r>
            <a:r>
              <a:rPr lang="el-GR" sz="1500" dirty="0"/>
              <a:t> </a:t>
            </a:r>
            <a:r>
              <a:rPr lang="el-GR" sz="1500" dirty="0" err="1"/>
              <a:t>μαστοκυττάρων</a:t>
            </a:r>
            <a:r>
              <a:rPr lang="el-GR" sz="1500" dirty="0"/>
              <a:t>.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716016" y="4189393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WHO 2022, </a:t>
            </a:r>
          </a:p>
          <a:p>
            <a:pPr algn="r"/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Khoury</a:t>
            </a:r>
            <a:r>
              <a:rPr lang="en-US" i="1" dirty="0" smtClean="0">
                <a:solidFill>
                  <a:srgbClr val="FF0000"/>
                </a:solidFill>
              </a:rPr>
              <a:t>, Leukemia 2022)</a:t>
            </a:r>
          </a:p>
          <a:p>
            <a:pPr algn="r"/>
            <a:r>
              <a:rPr lang="en-US" i="1" dirty="0" smtClean="0">
                <a:solidFill>
                  <a:srgbClr val="FF0000"/>
                </a:solidFill>
              </a:rPr>
              <a:t>ICC 2022, </a:t>
            </a:r>
          </a:p>
          <a:p>
            <a:pPr algn="r"/>
            <a:r>
              <a:rPr lang="en-US" i="1" dirty="0" smtClean="0">
                <a:solidFill>
                  <a:srgbClr val="FF0000"/>
                </a:solidFill>
              </a:rPr>
              <a:t>(Arber, Blood 2022)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168638"/>
            <a:ext cx="831641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i="1" dirty="0"/>
              <a:t>Διήθηση ΓΕΣ σε συστηματική </a:t>
            </a:r>
            <a:r>
              <a:rPr lang="el-GR" sz="1800" b="1" i="1" dirty="0" err="1"/>
              <a:t>μαστοκυττάρωση</a:t>
            </a:r>
            <a:endParaRPr lang="el-GR" sz="1800" i="1" dirty="0"/>
          </a:p>
        </p:txBody>
      </p:sp>
      <p:sp>
        <p:nvSpPr>
          <p:cNvPr id="6" name="4 - TextBox">
            <a:extLst>
              <a:ext uri="{FF2B5EF4-FFF2-40B4-BE49-F238E27FC236}">
                <a16:creationId xmlns:a16="http://schemas.microsoft.com/office/drawing/2014/main" xmlns="" id="{1FB770E6-D3DA-4830-BB42-E5C08409E0F8}"/>
              </a:ext>
            </a:extLst>
          </p:cNvPr>
          <p:cNvSpPr txBox="1"/>
          <p:nvPr/>
        </p:nvSpPr>
        <p:spPr>
          <a:xfrm>
            <a:off x="1014936" y="789552"/>
            <a:ext cx="7365650" cy="22929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Ευρύ ιστολογικό φάσμα</a:t>
            </a:r>
            <a:r>
              <a:rPr lang="en-US" dirty="0"/>
              <a:t>: </a:t>
            </a:r>
            <a:r>
              <a:rPr lang="el-GR" dirty="0" err="1"/>
              <a:t>αμβληχρή</a:t>
            </a:r>
            <a:r>
              <a:rPr lang="el-GR" dirty="0"/>
              <a:t> έως </a:t>
            </a:r>
            <a:r>
              <a:rPr lang="el-GR" dirty="0" err="1"/>
              <a:t>πολυεστιακή</a:t>
            </a:r>
            <a:r>
              <a:rPr lang="el-GR" dirty="0"/>
              <a:t> διήθηση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Επί </a:t>
            </a:r>
            <a:r>
              <a:rPr lang="el-GR" dirty="0" err="1"/>
              <a:t>αμβληχρής</a:t>
            </a:r>
            <a:r>
              <a:rPr lang="el-GR" dirty="0"/>
              <a:t> διήθησης, </a:t>
            </a:r>
            <a:r>
              <a:rPr lang="el-GR" dirty="0">
                <a:solidFill>
                  <a:srgbClr val="FF0000"/>
                </a:solidFill>
              </a:rPr>
              <a:t>η έκφραση </a:t>
            </a:r>
            <a:r>
              <a:rPr lang="en-US" dirty="0">
                <a:solidFill>
                  <a:srgbClr val="FF0000"/>
                </a:solidFill>
              </a:rPr>
              <a:t>CD25 </a:t>
            </a:r>
            <a:r>
              <a:rPr lang="el-GR" dirty="0">
                <a:solidFill>
                  <a:srgbClr val="FF0000"/>
                </a:solidFill>
              </a:rPr>
              <a:t>από τα μαστοκύτταρα </a:t>
            </a:r>
            <a:r>
              <a:rPr lang="el-GR" dirty="0"/>
              <a:t>υποδηλώνει τη νεοπλασματική τους φύση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Αθροίσεις &gt;15 μαστοκυττάρων </a:t>
            </a:r>
            <a:r>
              <a:rPr lang="el-GR" dirty="0"/>
              <a:t>στο υπόστρωμα (μείζον κριτήριο)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Διάχυτη διήθηση οφείλει να </a:t>
            </a:r>
            <a:r>
              <a:rPr lang="el-GR" dirty="0" err="1"/>
              <a:t>διαφοροδιαγνωσθεί</a:t>
            </a:r>
            <a:r>
              <a:rPr lang="el-GR" dirty="0"/>
              <a:t> από τα φυσιολογικά μαστοκύτταρα του βλεννογόνου </a:t>
            </a:r>
            <a:r>
              <a:rPr lang="el-GR" dirty="0">
                <a:sym typeface="Wingdings" panose="05000000000000000000" pitchFamily="2" charset="2"/>
              </a:rPr>
              <a:t> αυξημένα σε μη κλωνικές διαρροϊκές νόσους 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b="1" dirty="0">
                <a:sym typeface="Wingdings" panose="05000000000000000000" pitchFamily="2" charset="2"/>
              </a:rPr>
              <a:t>Σημαντική η ανάδειξη ανώμαλου </a:t>
            </a:r>
            <a:r>
              <a:rPr lang="el-GR" b="1" dirty="0" err="1">
                <a:sym typeface="Wingdings" panose="05000000000000000000" pitchFamily="2" charset="2"/>
              </a:rPr>
              <a:t>ανοσοφαινότυπου</a:t>
            </a:r>
            <a:r>
              <a:rPr lang="el-GR" b="1" dirty="0">
                <a:sym typeface="Wingdings" panose="05000000000000000000" pitchFamily="2" charset="2"/>
              </a:rPr>
              <a:t> ως ένδειξη </a:t>
            </a:r>
            <a:r>
              <a:rPr lang="el-GR" b="1" dirty="0" err="1">
                <a:sym typeface="Wingdings" panose="05000000000000000000" pitchFamily="2" charset="2"/>
              </a:rPr>
              <a:t>κλωνικών</a:t>
            </a:r>
            <a:r>
              <a:rPr lang="el-GR" b="1" dirty="0">
                <a:sym typeface="Wingdings" panose="05000000000000000000" pitchFamily="2" charset="2"/>
              </a:rPr>
              <a:t> </a:t>
            </a:r>
            <a:r>
              <a:rPr lang="el-GR" b="1" dirty="0" err="1">
                <a:sym typeface="Wingdings" panose="05000000000000000000" pitchFamily="2" charset="2"/>
              </a:rPr>
              <a:t>μαστοκυττάρων</a:t>
            </a:r>
            <a:r>
              <a:rPr lang="el-GR" b="1" dirty="0">
                <a:sym typeface="Wingdings" panose="05000000000000000000" pitchFamily="2" charset="2"/>
              </a:rPr>
              <a:t> </a:t>
            </a:r>
            <a:r>
              <a:rPr lang="el-GR" b="1" dirty="0"/>
              <a:t> </a:t>
            </a:r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572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411511"/>
            <a:ext cx="831641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Μοριακό υπόβαθρο συστηματικής </a:t>
            </a:r>
            <a:r>
              <a:rPr lang="el-GR" sz="1800" b="1" dirty="0" err="1"/>
              <a:t>μαστοκυττάρωσης</a:t>
            </a:r>
            <a:r>
              <a:rPr lang="el-GR" sz="1800" b="1" dirty="0"/>
              <a:t> </a:t>
            </a:r>
            <a:endParaRPr lang="el-GR" sz="1800" b="1" dirty="0" smtClean="0"/>
          </a:p>
          <a:p>
            <a:pPr algn="ctr"/>
            <a:r>
              <a:rPr lang="el-GR" sz="1800" i="1" dirty="0" smtClean="0"/>
              <a:t>(</a:t>
            </a:r>
            <a:r>
              <a:rPr lang="en-US" sz="1800" i="1" dirty="0" err="1"/>
              <a:t>Valent</a:t>
            </a:r>
            <a:r>
              <a:rPr lang="en-US" sz="1800" i="1" dirty="0"/>
              <a:t>, Blood 2016)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987574"/>
            <a:ext cx="8208912" cy="386516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AutoNum type="arabicPeriod"/>
            </a:pPr>
            <a:r>
              <a:rPr lang="el-GR" sz="1500" b="1" dirty="0" err="1">
                <a:solidFill>
                  <a:srgbClr val="C00000"/>
                </a:solidFill>
              </a:rPr>
              <a:t>Ογκογόνες</a:t>
            </a:r>
            <a:r>
              <a:rPr lang="el-GR" sz="1500" b="1" dirty="0">
                <a:solidFill>
                  <a:srgbClr val="C00000"/>
                </a:solidFill>
              </a:rPr>
              <a:t> μεταλλάξεις ΚΙΤ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n-US" sz="1500" dirty="0"/>
              <a:t>KITD816V </a:t>
            </a:r>
            <a:r>
              <a:rPr lang="el-GR" sz="1500" dirty="0">
                <a:solidFill>
                  <a:srgbClr val="C00000"/>
                </a:solidFill>
              </a:rPr>
              <a:t>σε &gt;80% όλων των ασθενών με προχωρημένη συστηματική </a:t>
            </a:r>
            <a:r>
              <a:rPr lang="el-GR" sz="1500" dirty="0" err="1">
                <a:solidFill>
                  <a:srgbClr val="C00000"/>
                </a:solidFill>
              </a:rPr>
              <a:t>μαστοκυττάρωση</a:t>
            </a:r>
            <a:r>
              <a:rPr lang="el-GR" sz="1500" dirty="0">
                <a:solidFill>
                  <a:srgbClr val="C00000"/>
                </a:solidFill>
              </a:rPr>
              <a:t> </a:t>
            </a:r>
            <a:r>
              <a:rPr lang="el-GR" sz="1500" dirty="0"/>
              <a:t>και </a:t>
            </a:r>
            <a:r>
              <a:rPr lang="el-GR" sz="1500" dirty="0">
                <a:solidFill>
                  <a:srgbClr val="C00000"/>
                </a:solidFill>
              </a:rPr>
              <a:t>&gt;90% των ασθενών με ήπιας βιολογικής συμπεριφοράς</a:t>
            </a:r>
            <a:r>
              <a:rPr lang="el-GR" sz="1500" dirty="0"/>
              <a:t> συστηματική </a:t>
            </a:r>
            <a:r>
              <a:rPr lang="el-GR" sz="1500" dirty="0" err="1"/>
              <a:t>μαστοκυττάρωση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ΚΙΤ</a:t>
            </a:r>
            <a:r>
              <a:rPr lang="en-US" sz="1500" dirty="0"/>
              <a:t>D</a:t>
            </a:r>
            <a:r>
              <a:rPr lang="el-GR" sz="1500" dirty="0"/>
              <a:t>816</a:t>
            </a:r>
            <a:r>
              <a:rPr lang="en-US" sz="1500" dirty="0"/>
              <a:t>V</a:t>
            </a:r>
            <a:r>
              <a:rPr lang="el-GR" sz="1500" dirty="0"/>
              <a:t> προάγει τη </a:t>
            </a:r>
            <a:r>
              <a:rPr lang="el-GR" sz="1500" dirty="0">
                <a:solidFill>
                  <a:srgbClr val="C00000"/>
                </a:solidFill>
              </a:rPr>
              <a:t>διαφοροποίηση και ωρίμανση των </a:t>
            </a:r>
            <a:r>
              <a:rPr lang="el-GR" sz="1500" dirty="0" err="1">
                <a:solidFill>
                  <a:srgbClr val="C00000"/>
                </a:solidFill>
              </a:rPr>
              <a:t>μαστοκυττάρων</a:t>
            </a:r>
            <a:r>
              <a:rPr lang="el-GR" sz="1500" dirty="0">
                <a:solidFill>
                  <a:srgbClr val="C00000"/>
                </a:solidFill>
              </a:rPr>
              <a:t> </a:t>
            </a:r>
            <a:r>
              <a:rPr lang="el-GR" sz="1500" dirty="0"/>
              <a:t>παρά τον πολλαπλασιασμό τους σε </a:t>
            </a:r>
            <a:r>
              <a:rPr lang="el-GR" sz="1500" dirty="0">
                <a:solidFill>
                  <a:srgbClr val="C00000"/>
                </a:solidFill>
              </a:rPr>
              <a:t>ήπιας βιολογικής συμπεριφοράς </a:t>
            </a:r>
            <a:r>
              <a:rPr lang="el-GR" sz="1500" dirty="0"/>
              <a:t>συστηματική </a:t>
            </a:r>
            <a:r>
              <a:rPr lang="el-GR" sz="1500" dirty="0" err="1"/>
              <a:t>μαστοκυττάρωση</a:t>
            </a:r>
            <a:r>
              <a:rPr lang="el-GR" sz="1500" dirty="0"/>
              <a:t> → σπάνια η εξέλιξη σε επιθετική νόσο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Σπάνια η παρουσία </a:t>
            </a:r>
            <a:r>
              <a:rPr lang="en-US" sz="1500" dirty="0"/>
              <a:t>KITD816V </a:t>
            </a:r>
            <a:r>
              <a:rPr lang="el-GR" sz="1500" dirty="0"/>
              <a:t>σε ασθενείς χωρίς έκδηλη συστηματική </a:t>
            </a:r>
            <a:r>
              <a:rPr lang="el-GR" sz="1500" dirty="0" err="1"/>
              <a:t>μαστοκυττάρωση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Σε </a:t>
            </a:r>
            <a:r>
              <a:rPr lang="el-GR" sz="1500" dirty="0">
                <a:solidFill>
                  <a:srgbClr val="C00000"/>
                </a:solidFill>
              </a:rPr>
              <a:t>προχωρημένη / επιθετική </a:t>
            </a:r>
            <a:r>
              <a:rPr lang="el-GR" sz="1500" dirty="0" err="1">
                <a:solidFill>
                  <a:srgbClr val="C00000"/>
                </a:solidFill>
              </a:rPr>
              <a:t>μαστοκυττάρωση</a:t>
            </a:r>
            <a:r>
              <a:rPr lang="el-GR" sz="1500" dirty="0">
                <a:solidFill>
                  <a:srgbClr val="C00000"/>
                </a:solidFill>
              </a:rPr>
              <a:t> </a:t>
            </a:r>
            <a:r>
              <a:rPr lang="el-GR" sz="1500" dirty="0"/>
              <a:t>η παρουσία </a:t>
            </a:r>
            <a:r>
              <a:rPr lang="en-US" sz="1500" dirty="0"/>
              <a:t>KITD816V </a:t>
            </a:r>
            <a:r>
              <a:rPr lang="el-GR" sz="1500" dirty="0">
                <a:solidFill>
                  <a:srgbClr val="C00000"/>
                </a:solidFill>
              </a:rPr>
              <a:t>προάγει τον πολλαπλασιασμό </a:t>
            </a:r>
            <a:r>
              <a:rPr lang="el-GR" sz="1500" dirty="0"/>
              <a:t>→ θεραπευτικός στόχος / αντοχή σε ποικίλα ΚΙΤ-</a:t>
            </a:r>
            <a:r>
              <a:rPr lang="el-GR" sz="1500" dirty="0" err="1"/>
              <a:t>στοχευτικά</a:t>
            </a:r>
            <a:r>
              <a:rPr lang="el-GR" sz="1500" dirty="0"/>
              <a:t> φάρμακα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Ορισμένες </a:t>
            </a:r>
            <a:r>
              <a:rPr lang="en-US" sz="1500" dirty="0"/>
              <a:t>non-KITD816V </a:t>
            </a:r>
            <a:r>
              <a:rPr lang="el-GR" sz="1500" dirty="0"/>
              <a:t>μεταλλάξεις ευαίσθητες σε </a:t>
            </a:r>
            <a:r>
              <a:rPr lang="en-US" sz="1500" dirty="0"/>
              <a:t>imatinib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Χαμηλά επίπεδα </a:t>
            </a:r>
            <a:r>
              <a:rPr lang="en-US" sz="1500" dirty="0"/>
              <a:t>KITD816V </a:t>
            </a:r>
            <a:r>
              <a:rPr lang="el-GR" sz="1500" dirty="0"/>
              <a:t>σε </a:t>
            </a:r>
            <a:r>
              <a:rPr lang="el-GR" sz="1500" dirty="0" err="1"/>
              <a:t>μαστοκυτταρική</a:t>
            </a:r>
            <a:r>
              <a:rPr lang="el-GR" sz="1500" dirty="0"/>
              <a:t> λευχαιμία (46-48</a:t>
            </a:r>
            <a:r>
              <a:rPr lang="el-GR" sz="1500" dirty="0" smtClean="0"/>
              <a:t>%)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 smtClean="0">
                <a:solidFill>
                  <a:srgbClr val="FF0000"/>
                </a:solidFill>
              </a:rPr>
              <a:t>Χρήση ιδιαίτερα ευαίσθητης </a:t>
            </a:r>
            <a:r>
              <a:rPr lang="en-US" sz="1500" dirty="0" smtClean="0">
                <a:solidFill>
                  <a:srgbClr val="FF0000"/>
                </a:solidFill>
              </a:rPr>
              <a:t>allele-specific PCR </a:t>
            </a:r>
            <a:r>
              <a:rPr lang="el-GR" sz="1500" dirty="0" smtClean="0">
                <a:solidFill>
                  <a:srgbClr val="FF0000"/>
                </a:solidFill>
              </a:rPr>
              <a:t>μεθόδου για την ποσοτικοποίηση της </a:t>
            </a:r>
            <a:r>
              <a:rPr lang="en-US" sz="1500" dirty="0" smtClean="0">
                <a:solidFill>
                  <a:srgbClr val="FF0000"/>
                </a:solidFill>
              </a:rPr>
              <a:t>KITD816V </a:t>
            </a:r>
            <a:r>
              <a:rPr lang="el-GR" sz="1500" dirty="0" smtClean="0">
                <a:solidFill>
                  <a:srgbClr val="FF0000"/>
                </a:solidFill>
              </a:rPr>
              <a:t>σε όλους τους ασθενείς με συστηματική </a:t>
            </a:r>
            <a:r>
              <a:rPr lang="el-GR" sz="1500" dirty="0" err="1" smtClean="0">
                <a:solidFill>
                  <a:srgbClr val="FF0000"/>
                </a:solidFill>
              </a:rPr>
              <a:t>μαστοκυττάρωση</a:t>
            </a:r>
            <a:endParaRPr lang="el-GR" sz="1500" dirty="0" smtClean="0">
              <a:solidFill>
                <a:srgbClr val="FF0000"/>
              </a:solidFill>
            </a:endParaRP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endParaRPr lang="el-GR" sz="1500" dirty="0"/>
          </a:p>
        </p:txBody>
      </p:sp>
      <p:sp>
        <p:nvSpPr>
          <p:cNvPr id="6" name="5 - TextBox"/>
          <p:cNvSpPr txBox="1"/>
          <p:nvPr/>
        </p:nvSpPr>
        <p:spPr>
          <a:xfrm>
            <a:off x="5364088" y="4227934"/>
            <a:ext cx="324036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l-GR" sz="1200" i="1" dirty="0" smtClean="0">
                <a:solidFill>
                  <a:schemeClr val="tx1"/>
                </a:solidFill>
              </a:rPr>
              <a:t>(</a:t>
            </a:r>
            <a:r>
              <a:rPr lang="en-US" sz="1200" i="1" dirty="0" err="1" smtClean="0">
                <a:solidFill>
                  <a:schemeClr val="tx1"/>
                </a:solidFill>
              </a:rPr>
              <a:t>Valent</a:t>
            </a:r>
            <a:r>
              <a:rPr lang="en-US" sz="1200" i="1" dirty="0">
                <a:solidFill>
                  <a:schemeClr val="tx1"/>
                </a:solidFill>
              </a:rPr>
              <a:t>, Cancer Res </a:t>
            </a:r>
            <a:r>
              <a:rPr lang="en-US" sz="1200" i="1" dirty="0" smtClean="0">
                <a:solidFill>
                  <a:schemeClr val="tx1"/>
                </a:solidFill>
              </a:rPr>
              <a:t>2017</a:t>
            </a:r>
            <a:r>
              <a:rPr lang="el-GR" sz="1200" i="1" dirty="0" smtClean="0">
                <a:solidFill>
                  <a:schemeClr val="tx1"/>
                </a:solidFill>
              </a:rPr>
              <a:t>)</a:t>
            </a:r>
            <a:endParaRPr lang="el-GR" sz="12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1"/>
            <a:ext cx="831641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i="1" dirty="0"/>
              <a:t>Γενετική πολυπλοκότητα μεταξύ υποτύπων συστηματικής μαστοκυττάρωσης</a:t>
            </a:r>
            <a:endParaRPr lang="el-GR" sz="1800" i="1" dirty="0"/>
          </a:p>
        </p:txBody>
      </p:sp>
      <p:sp>
        <p:nvSpPr>
          <p:cNvPr id="7" name="6 - TextBox"/>
          <p:cNvSpPr txBox="1"/>
          <p:nvPr/>
        </p:nvSpPr>
        <p:spPr>
          <a:xfrm>
            <a:off x="5652120" y="4731990"/>
            <a:ext cx="324036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Reiter, Blood 2020</a:t>
            </a:r>
            <a:endParaRPr lang="el-GR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AC6F3-6C6A-408D-8F63-E161A7B1D8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875" y="623249"/>
            <a:ext cx="6099771" cy="3244648"/>
          </a:xfrm>
          <a:prstGeom prst="rect">
            <a:avLst/>
          </a:prstGeom>
        </p:spPr>
      </p:pic>
      <p:sp>
        <p:nvSpPr>
          <p:cNvPr id="8" name="4 - TextBox">
            <a:extLst>
              <a:ext uri="{FF2B5EF4-FFF2-40B4-BE49-F238E27FC236}">
                <a16:creationId xmlns:a16="http://schemas.microsoft.com/office/drawing/2014/main" xmlns="" id="{5A01742A-C1E4-47E5-99BC-F8B7D1193A6F}"/>
              </a:ext>
            </a:extLst>
          </p:cNvPr>
          <p:cNvSpPr txBox="1"/>
          <p:nvPr/>
        </p:nvSpPr>
        <p:spPr>
          <a:xfrm>
            <a:off x="118305" y="3800387"/>
            <a:ext cx="7365650" cy="8617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</a:rPr>
              <a:t>H </a:t>
            </a:r>
            <a:r>
              <a:rPr lang="el-GR" sz="1100" dirty="0">
                <a:solidFill>
                  <a:srgbClr val="FF0000"/>
                </a:solidFill>
              </a:rPr>
              <a:t>παρουσία </a:t>
            </a:r>
            <a:r>
              <a:rPr lang="el-GR" sz="1100" dirty="0" err="1">
                <a:solidFill>
                  <a:srgbClr val="FF0000"/>
                </a:solidFill>
              </a:rPr>
              <a:t>πολυγραμμικής</a:t>
            </a:r>
            <a:r>
              <a:rPr lang="el-GR" sz="1100" dirty="0">
                <a:solidFill>
                  <a:srgbClr val="FF0000"/>
                </a:solidFill>
              </a:rPr>
              <a:t> </a:t>
            </a:r>
            <a:r>
              <a:rPr lang="en-US" sz="1100" dirty="0">
                <a:solidFill>
                  <a:srgbClr val="FF0000"/>
                </a:solidFill>
              </a:rPr>
              <a:t>KIT </a:t>
            </a:r>
            <a:r>
              <a:rPr lang="el-GR" sz="1100" dirty="0">
                <a:solidFill>
                  <a:srgbClr val="FF0000"/>
                </a:solidFill>
              </a:rPr>
              <a:t>μετάλλαξης ή/και </a:t>
            </a:r>
            <a:r>
              <a:rPr lang="el-GR" sz="1100" dirty="0" err="1">
                <a:solidFill>
                  <a:srgbClr val="FF0000"/>
                </a:solidFill>
              </a:rPr>
              <a:t>πολυμεταλλακτικού</a:t>
            </a:r>
            <a:r>
              <a:rPr lang="el-GR" sz="1100" dirty="0">
                <a:solidFill>
                  <a:srgbClr val="FF0000"/>
                </a:solidFill>
              </a:rPr>
              <a:t> μοριακού προφίλ συμβάλλει σε προχωρημένη νόσο ή/και εξέλιξη της νόσου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100" dirty="0"/>
              <a:t>Η παρουσία </a:t>
            </a:r>
            <a:r>
              <a:rPr lang="el-GR" sz="1100" dirty="0" err="1"/>
              <a:t>πολυγραμμικής</a:t>
            </a:r>
            <a:r>
              <a:rPr lang="el-GR" sz="1100" dirty="0"/>
              <a:t> προσβολής σε ήπια συστηματική </a:t>
            </a:r>
            <a:r>
              <a:rPr lang="el-GR" sz="1100" dirty="0" err="1"/>
              <a:t>μαστοκυττάρωση</a:t>
            </a:r>
            <a:r>
              <a:rPr lang="el-GR" sz="1100" dirty="0"/>
              <a:t> καθιστά την πρόγνωση αντίστοιχη ή δυσμενέστερη εκείνης σε </a:t>
            </a:r>
            <a:r>
              <a:rPr lang="el-GR" sz="1100" dirty="0" err="1"/>
              <a:t>μαστοκυτταρική</a:t>
            </a:r>
            <a:r>
              <a:rPr lang="el-GR" sz="1100" dirty="0"/>
              <a:t> λευχαιμία χωρίς </a:t>
            </a:r>
            <a:r>
              <a:rPr lang="el-GR" sz="1100" dirty="0" err="1"/>
              <a:t>πολυγραμμική</a:t>
            </a:r>
            <a:r>
              <a:rPr lang="el-GR" sz="1100" dirty="0"/>
              <a:t> προσβολή</a:t>
            </a:r>
          </a:p>
        </p:txBody>
      </p:sp>
      <p:sp>
        <p:nvSpPr>
          <p:cNvPr id="10" name="9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281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39553" y="1"/>
            <a:ext cx="831641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i="1" dirty="0"/>
              <a:t>2. </a:t>
            </a:r>
            <a:r>
              <a:rPr lang="el-GR" sz="1800" b="1" i="1" dirty="0"/>
              <a:t>Λοιπές μοριακές ανωμαλίες σε προχωρημένη συστηματική </a:t>
            </a:r>
            <a:r>
              <a:rPr lang="el-GR" sz="1800" b="1" i="1" dirty="0" err="1"/>
              <a:t>μαστοκυττάρωση</a:t>
            </a:r>
            <a:endParaRPr lang="el-GR" sz="1800" i="1" dirty="0"/>
          </a:p>
        </p:txBody>
      </p:sp>
      <p:sp>
        <p:nvSpPr>
          <p:cNvPr id="8" name="4 - TextBox">
            <a:extLst>
              <a:ext uri="{FF2B5EF4-FFF2-40B4-BE49-F238E27FC236}">
                <a16:creationId xmlns:a16="http://schemas.microsoft.com/office/drawing/2014/main" xmlns="" id="{5A01742A-C1E4-47E5-99BC-F8B7D1193A6F}"/>
              </a:ext>
            </a:extLst>
          </p:cNvPr>
          <p:cNvSpPr txBox="1"/>
          <p:nvPr/>
        </p:nvSpPr>
        <p:spPr>
          <a:xfrm>
            <a:off x="1014936" y="1167594"/>
            <a:ext cx="7365650" cy="22929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Συνηθέστερες μεταλλάξεις</a:t>
            </a:r>
            <a:r>
              <a:rPr lang="en-US" dirty="0"/>
              <a:t>: </a:t>
            </a:r>
            <a:r>
              <a:rPr lang="el-GR" b="1" dirty="0">
                <a:solidFill>
                  <a:srgbClr val="FF0000"/>
                </a:solidFill>
              </a:rPr>
              <a:t>ΤΕΤ2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(27-47%), </a:t>
            </a:r>
            <a:r>
              <a:rPr lang="en-US" b="1" dirty="0">
                <a:solidFill>
                  <a:srgbClr val="FF0000"/>
                </a:solidFill>
              </a:rPr>
              <a:t>SRSF</a:t>
            </a:r>
            <a:r>
              <a:rPr lang="el-GR" b="1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(26-48%)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ASXL1</a:t>
            </a:r>
            <a:r>
              <a:rPr lang="en-US" dirty="0"/>
              <a:t> (14-29%), </a:t>
            </a:r>
            <a:r>
              <a:rPr lang="en-US" b="1" dirty="0">
                <a:solidFill>
                  <a:srgbClr val="FF0000"/>
                </a:solidFill>
              </a:rPr>
              <a:t>RUNX1</a:t>
            </a:r>
            <a:r>
              <a:rPr lang="en-US" dirty="0"/>
              <a:t> (13-23%), </a:t>
            </a:r>
            <a:r>
              <a:rPr lang="en-US" b="1" dirty="0">
                <a:solidFill>
                  <a:srgbClr val="FF0000"/>
                </a:solidFill>
              </a:rPr>
              <a:t>JAK2</a:t>
            </a:r>
            <a:r>
              <a:rPr lang="en-US" dirty="0"/>
              <a:t> (13-16%), </a:t>
            </a:r>
            <a:r>
              <a:rPr lang="en-US" b="1" dirty="0">
                <a:solidFill>
                  <a:srgbClr val="FF0000"/>
                </a:solidFill>
              </a:rPr>
              <a:t>N/KRAS</a:t>
            </a:r>
            <a:r>
              <a:rPr lang="en-US" dirty="0"/>
              <a:t> (12-14%), </a:t>
            </a:r>
            <a:r>
              <a:rPr lang="en-US" b="1" dirty="0">
                <a:solidFill>
                  <a:srgbClr val="FF0000"/>
                </a:solidFill>
              </a:rPr>
              <a:t>CBL</a:t>
            </a:r>
            <a:r>
              <a:rPr lang="en-US" dirty="0"/>
              <a:t> (11-13%), </a:t>
            </a:r>
            <a:r>
              <a:rPr lang="en-US" b="1" dirty="0">
                <a:solidFill>
                  <a:srgbClr val="FF0000"/>
                </a:solidFill>
              </a:rPr>
              <a:t>EZH2</a:t>
            </a:r>
            <a:r>
              <a:rPr lang="en-US" dirty="0"/>
              <a:t> (10%)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Ενίοτε συνύπαρξη 2 μεταλλάξεων στο ίδιο γονίδιο (</a:t>
            </a:r>
            <a:r>
              <a:rPr lang="el-GR" b="1" dirty="0">
                <a:solidFill>
                  <a:srgbClr val="FF0000"/>
                </a:solidFill>
              </a:rPr>
              <a:t>ΤΕΤ2</a:t>
            </a:r>
            <a:r>
              <a:rPr lang="el-GR" dirty="0"/>
              <a:t>)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Στο 60-78% των περιπτώσεων ≥ 2 μεταλλάξεις πέραν της </a:t>
            </a:r>
            <a:r>
              <a:rPr lang="en-US" dirty="0"/>
              <a:t>KITD816V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Δημιουργία μοριακών διαγνωστικών </a:t>
            </a:r>
            <a:r>
              <a:rPr lang="en-US" dirty="0"/>
              <a:t>panels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dirty="0"/>
              <a:t>3 </a:t>
            </a:r>
            <a:r>
              <a:rPr lang="el-GR" dirty="0" err="1"/>
              <a:t>ετή</a:t>
            </a:r>
            <a:r>
              <a:rPr lang="el-GR" dirty="0"/>
              <a:t> ολική επιβίωση 90% χωρίς μεταλλάξεις, 73% με μετάλλαξη, και 42% με ≥ 2 μεταλλάξεις  από τ</a:t>
            </a:r>
            <a:r>
              <a:rPr lang="en-US" dirty="0"/>
              <a:t>o</a:t>
            </a:r>
            <a:r>
              <a:rPr lang="el-GR" dirty="0"/>
              <a:t> </a:t>
            </a:r>
            <a:r>
              <a:rPr lang="en-US" b="1" dirty="0">
                <a:solidFill>
                  <a:srgbClr val="FF0000"/>
                </a:solidFill>
              </a:rPr>
              <a:t>SAR</a:t>
            </a:r>
            <a:r>
              <a:rPr lang="en-US" dirty="0"/>
              <a:t> panel (</a:t>
            </a:r>
            <a:r>
              <a:rPr lang="en-US" b="1" dirty="0">
                <a:solidFill>
                  <a:srgbClr val="FF0000"/>
                </a:solidFill>
              </a:rPr>
              <a:t>SRSF2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ASXL1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RUNX1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b="1" dirty="0">
                <a:solidFill>
                  <a:srgbClr val="FF0000"/>
                </a:solidFill>
              </a:rPr>
              <a:t>KITD816V + </a:t>
            </a:r>
            <a:r>
              <a:rPr lang="el-GR" dirty="0"/>
              <a:t>προχωρημένη συστηματική </a:t>
            </a:r>
            <a:r>
              <a:rPr lang="el-GR" dirty="0" err="1"/>
              <a:t>μαστοκυττάρωση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679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Figure 1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8" name="AutoShape 4" descr="Figure 1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0" name="AutoShape 6" descr="An external file that holds a picture, illustration, etc.&#10;Object name is blood731893f1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6 - Εικόνα" descr="bjh14967-fig-0003-m.png"/>
          <p:cNvPicPr>
            <a:picLocks noChangeAspect="1"/>
          </p:cNvPicPr>
          <p:nvPr/>
        </p:nvPicPr>
        <p:blipFill>
          <a:blip r:embed="rId2" cstate="print"/>
          <a:srcRect t="4384" b="51775"/>
          <a:stretch>
            <a:fillRect/>
          </a:stretch>
        </p:blipFill>
        <p:spPr>
          <a:xfrm>
            <a:off x="1" y="2586295"/>
            <a:ext cx="9144000" cy="1659641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539553" y="195487"/>
            <a:ext cx="831641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Σημασία του </a:t>
            </a:r>
            <a:r>
              <a:rPr lang="en-US" sz="1800" b="1" dirty="0"/>
              <a:t>CD30 </a:t>
            </a:r>
            <a:r>
              <a:rPr lang="el-GR" sz="1800" b="1" dirty="0"/>
              <a:t>ως διαγνωστικού κριτηρίου στη συστηματική </a:t>
            </a:r>
            <a:r>
              <a:rPr lang="el-GR" sz="1800" b="1" dirty="0" err="1"/>
              <a:t>μαστοκυττάρωση</a:t>
            </a:r>
            <a:endParaRPr lang="el-GR" sz="18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539552" y="897565"/>
            <a:ext cx="8136904" cy="1377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200" dirty="0"/>
              <a:t>Έκφραση του </a:t>
            </a:r>
            <a:r>
              <a:rPr lang="en-US" sz="1200" dirty="0"/>
              <a:t>CD30 </a:t>
            </a:r>
            <a:r>
              <a:rPr lang="el-GR" sz="1200" dirty="0"/>
              <a:t>στην </a:t>
            </a:r>
            <a:r>
              <a:rPr lang="el-GR" sz="1200" dirty="0">
                <a:solidFill>
                  <a:srgbClr val="C00000"/>
                </a:solidFill>
              </a:rPr>
              <a:t>προχωρημένη συστηματική </a:t>
            </a:r>
            <a:r>
              <a:rPr lang="el-GR" sz="1200" dirty="0" err="1"/>
              <a:t>μαστοκυττάρωση</a:t>
            </a:r>
            <a:r>
              <a:rPr lang="el-GR" sz="1200" dirty="0"/>
              <a:t>, συχνά όμως (80%) και στην ήπια βιολογικής συμπεριφοράς μορφή, και </a:t>
            </a:r>
            <a:r>
              <a:rPr lang="el-GR" sz="1200" dirty="0" smtClean="0"/>
              <a:t>στην </a:t>
            </a:r>
            <a:r>
              <a:rPr lang="el-GR" sz="1200" dirty="0"/>
              <a:t>καλά διαφοροποιημένη συστηματική </a:t>
            </a:r>
            <a:r>
              <a:rPr lang="el-GR" sz="1200" dirty="0" err="1"/>
              <a:t>μαστοκυττάρωση</a:t>
            </a:r>
            <a:endParaRPr lang="el-GR" sz="1200" dirty="0"/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200" dirty="0"/>
              <a:t>Πιθανή αξία ως </a:t>
            </a:r>
            <a:r>
              <a:rPr lang="el-GR" sz="1200" dirty="0">
                <a:solidFill>
                  <a:srgbClr val="C00000"/>
                </a:solidFill>
              </a:rPr>
              <a:t>έλασσον κριτήριο </a:t>
            </a:r>
            <a:r>
              <a:rPr lang="el-GR" sz="1200" dirty="0"/>
              <a:t>παρόμοιο με το </a:t>
            </a:r>
            <a:r>
              <a:rPr lang="en-US" sz="1200" dirty="0"/>
              <a:t>CD25</a:t>
            </a:r>
          </a:p>
          <a:p>
            <a:pPr marL="257175" indent="-257175">
              <a:spcBef>
                <a:spcPts val="900"/>
              </a:spcBef>
              <a:buFont typeface="Arial" pitchFamily="34" charset="0"/>
              <a:buChar char="•"/>
            </a:pPr>
            <a:r>
              <a:rPr lang="el-GR" sz="1200" dirty="0"/>
              <a:t>Πιθανώς </a:t>
            </a:r>
            <a:r>
              <a:rPr lang="el-GR" sz="1200" dirty="0">
                <a:solidFill>
                  <a:srgbClr val="C00000"/>
                </a:solidFill>
              </a:rPr>
              <a:t>υπερέχει</a:t>
            </a:r>
            <a:r>
              <a:rPr lang="el-GR" sz="1200" dirty="0"/>
              <a:t> διαγνωστικά της έκφρασης </a:t>
            </a:r>
            <a:r>
              <a:rPr lang="el-GR" sz="1200" dirty="0">
                <a:solidFill>
                  <a:srgbClr val="C00000"/>
                </a:solidFill>
              </a:rPr>
              <a:t>του </a:t>
            </a:r>
            <a:r>
              <a:rPr lang="en-US" sz="1200" dirty="0">
                <a:solidFill>
                  <a:srgbClr val="C00000"/>
                </a:solidFill>
              </a:rPr>
              <a:t>CD2 </a:t>
            </a:r>
            <a:r>
              <a:rPr lang="el-GR" sz="1200" dirty="0"/>
              <a:t>από τα νεοπλασματικά μαστοκύτταρα</a:t>
            </a:r>
          </a:p>
          <a:p>
            <a:pPr marL="600075" lvl="1" indent="-257175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l-GR" sz="1200" i="1" dirty="0"/>
              <a:t>Τα φυσιολογικά μαστοκύτταρα είναι </a:t>
            </a:r>
            <a:r>
              <a:rPr lang="en-US" sz="1200" i="1" dirty="0"/>
              <a:t>CD30 </a:t>
            </a:r>
            <a:r>
              <a:rPr lang="el-GR" sz="1200" i="1" dirty="0"/>
              <a:t>αρνητικά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860032" y="4299942"/>
            <a:ext cx="4104456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 err="1">
                <a:solidFill>
                  <a:srgbClr val="FF0000"/>
                </a:solidFill>
              </a:rPr>
              <a:t>Scherber</a:t>
            </a:r>
            <a:r>
              <a:rPr lang="en-US" i="1" dirty="0">
                <a:solidFill>
                  <a:srgbClr val="FF0000"/>
                </a:solidFill>
              </a:rPr>
              <a:t>, BJH 2018</a:t>
            </a:r>
            <a:endParaRPr lang="el-GR" i="1" dirty="0">
              <a:solidFill>
                <a:srgbClr val="FF0000"/>
              </a:solidFill>
            </a:endParaRPr>
          </a:p>
          <a:p>
            <a:pPr algn="r"/>
            <a:r>
              <a:rPr lang="en-US" i="1" dirty="0" err="1">
                <a:solidFill>
                  <a:srgbClr val="FF0000"/>
                </a:solidFill>
              </a:rPr>
              <a:t>Leguit</a:t>
            </a:r>
            <a:r>
              <a:rPr lang="en-US" i="1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Pathobiology</a:t>
            </a:r>
            <a:r>
              <a:rPr lang="en-US" i="1" dirty="0">
                <a:solidFill>
                  <a:srgbClr val="FF0000"/>
                </a:solidFill>
              </a:rPr>
              <a:t> 2020</a:t>
            </a:r>
            <a:endParaRPr lang="el-GR" i="1" dirty="0">
              <a:solidFill>
                <a:srgbClr val="FF0000"/>
              </a:solidFill>
            </a:endParaRPr>
          </a:p>
          <a:p>
            <a:pPr algn="r"/>
            <a:r>
              <a:rPr lang="en-US" i="1" dirty="0" err="1">
                <a:solidFill>
                  <a:srgbClr val="FF0000"/>
                </a:solidFill>
              </a:rPr>
              <a:t>Valent</a:t>
            </a:r>
            <a:r>
              <a:rPr lang="en-US" i="1" dirty="0">
                <a:solidFill>
                  <a:srgbClr val="FF0000"/>
                </a:solidFill>
              </a:rPr>
              <a:t>, Blood 2016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19064" y="195486"/>
            <a:ext cx="788538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/>
              <a:t>M</a:t>
            </a:r>
            <a:r>
              <a:rPr lang="el-GR" sz="1800" b="1" dirty="0" err="1"/>
              <a:t>ηνύματα</a:t>
            </a:r>
            <a:r>
              <a:rPr lang="el-GR" sz="1800" b="1" dirty="0"/>
              <a:t> για το σπίτι (</a:t>
            </a:r>
            <a:r>
              <a:rPr lang="en-US" sz="1800" b="1" dirty="0"/>
              <a:t>l)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760950"/>
            <a:ext cx="8712968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Η </a:t>
            </a:r>
            <a:r>
              <a:rPr lang="el-GR" sz="1500" dirty="0" err="1"/>
              <a:t>μαστοκυττάρωση</a:t>
            </a:r>
            <a:r>
              <a:rPr lang="el-GR" sz="1500" dirty="0"/>
              <a:t> αποτελεί  </a:t>
            </a:r>
            <a:r>
              <a:rPr lang="el-GR" sz="1500" dirty="0" err="1"/>
              <a:t>κλωνική</a:t>
            </a:r>
            <a:r>
              <a:rPr lang="el-GR" sz="1500" dirty="0"/>
              <a:t> διαταραχή των </a:t>
            </a:r>
            <a:r>
              <a:rPr lang="el-GR" sz="1500" dirty="0" err="1"/>
              <a:t>μαστοκυττάρων</a:t>
            </a:r>
            <a:r>
              <a:rPr lang="el-GR" sz="1500" dirty="0"/>
              <a:t> 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/>
              <a:t>Η συστηματική </a:t>
            </a:r>
            <a:r>
              <a:rPr lang="el-GR" sz="1500" b="1" dirty="0" err="1"/>
              <a:t>μαστοκυττάρωση</a:t>
            </a:r>
            <a:r>
              <a:rPr lang="el-GR" sz="1500" b="1" dirty="0"/>
              <a:t> προϋποθέτει διήθηση του μυελού (μείζον και ελάσσονα κριτήρια) και ταξινομείται αναλόγως της κλινικής εικόνας (Β και </a:t>
            </a:r>
            <a:r>
              <a:rPr lang="en-US" sz="1500" b="1" dirty="0"/>
              <a:t>C </a:t>
            </a:r>
            <a:r>
              <a:rPr lang="el-GR" sz="1500" b="1" dirty="0"/>
              <a:t>ευρήματα) σε μορφές ποικίλλουσας επιθετικότητας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Τα </a:t>
            </a:r>
            <a:r>
              <a:rPr lang="el-GR" sz="1500" dirty="0" err="1"/>
              <a:t>νεοπλασματικά</a:t>
            </a:r>
            <a:r>
              <a:rPr lang="el-GR" sz="1500" dirty="0"/>
              <a:t> </a:t>
            </a:r>
            <a:r>
              <a:rPr lang="el-GR" sz="1500" dirty="0" err="1"/>
              <a:t>μαστοκύτταρα</a:t>
            </a:r>
            <a:r>
              <a:rPr lang="el-GR" sz="1500" dirty="0"/>
              <a:t> εμφανίζουν συχνά ανώμαλο </a:t>
            </a:r>
            <a:r>
              <a:rPr lang="el-GR" sz="1500" dirty="0" err="1"/>
              <a:t>ανοσοφαινότυπο</a:t>
            </a:r>
            <a:r>
              <a:rPr lang="el-GR" sz="1500" dirty="0"/>
              <a:t> (έκφραση </a:t>
            </a:r>
            <a:r>
              <a:rPr lang="en-US" sz="1500" dirty="0">
                <a:solidFill>
                  <a:srgbClr val="FF0000"/>
                </a:solidFill>
              </a:rPr>
              <a:t>CD2</a:t>
            </a:r>
            <a:r>
              <a:rPr lang="en-US" sz="1500" dirty="0"/>
              <a:t>, </a:t>
            </a:r>
            <a:r>
              <a:rPr lang="en-US" sz="1500" dirty="0">
                <a:solidFill>
                  <a:srgbClr val="FF0000"/>
                </a:solidFill>
              </a:rPr>
              <a:t>CD25</a:t>
            </a:r>
            <a:r>
              <a:rPr lang="en-US" sz="1500" dirty="0"/>
              <a:t>, </a:t>
            </a:r>
            <a:r>
              <a:rPr lang="en-US" sz="1500" dirty="0">
                <a:solidFill>
                  <a:srgbClr val="FF0000"/>
                </a:solidFill>
              </a:rPr>
              <a:t>CD30</a:t>
            </a:r>
            <a:r>
              <a:rPr lang="el-GR" sz="1500" dirty="0"/>
              <a:t>, </a:t>
            </a:r>
            <a:r>
              <a:rPr lang="en-US" sz="1500" dirty="0">
                <a:solidFill>
                  <a:srgbClr val="FF0000"/>
                </a:solidFill>
              </a:rPr>
              <a:t>CD123</a:t>
            </a:r>
            <a:r>
              <a:rPr lang="en-US" sz="1500" dirty="0"/>
              <a:t>)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/>
              <a:t>Στο 30% των περιπτώσεων συστηματικής μαστοκυττάρωσης συνύπαρξη μη </a:t>
            </a:r>
            <a:r>
              <a:rPr lang="el-GR" sz="1500" b="1" dirty="0" err="1"/>
              <a:t>μαστοκυτταρικού</a:t>
            </a:r>
            <a:r>
              <a:rPr lang="el-GR" sz="1500" b="1" dirty="0"/>
              <a:t> αιματολογικού </a:t>
            </a:r>
            <a:r>
              <a:rPr lang="el-GR" sz="1500" b="1" dirty="0" err="1" smtClean="0"/>
              <a:t>μυελοειδούς</a:t>
            </a:r>
            <a:r>
              <a:rPr lang="el-GR" sz="1500" b="1" dirty="0" smtClean="0"/>
              <a:t> νεοπλάσματος </a:t>
            </a:r>
            <a:r>
              <a:rPr lang="el-GR" sz="1500" b="1" dirty="0"/>
              <a:t>→παρουσία αντίστοιχων μοριακών ανωμαλιών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19064" y="195486"/>
            <a:ext cx="788538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/>
              <a:t>M</a:t>
            </a:r>
            <a:r>
              <a:rPr lang="el-GR" sz="1800" b="1" dirty="0" err="1"/>
              <a:t>ηνύματα</a:t>
            </a:r>
            <a:r>
              <a:rPr lang="el-GR" sz="1800" b="1" dirty="0"/>
              <a:t> για το σπίτι</a:t>
            </a:r>
            <a:r>
              <a:rPr lang="en-US" sz="1800" b="1" dirty="0"/>
              <a:t> (</a:t>
            </a:r>
            <a:r>
              <a:rPr lang="en-US" sz="1800" b="1" dirty="0" err="1"/>
              <a:t>ll</a:t>
            </a:r>
            <a:r>
              <a:rPr lang="en-US" sz="1800" b="1" dirty="0"/>
              <a:t>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760951"/>
            <a:ext cx="8712968" cy="22749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/>
              <a:t>Η προχωρημένη </a:t>
            </a:r>
            <a:r>
              <a:rPr lang="el-GR" sz="1500" b="1" dirty="0" err="1"/>
              <a:t>μαστοκυττάρωση</a:t>
            </a:r>
            <a:r>
              <a:rPr lang="el-GR" sz="1500" b="1" dirty="0"/>
              <a:t> περιλαμβάνει την επιθετική συστηματική </a:t>
            </a:r>
            <a:r>
              <a:rPr lang="el-GR" sz="1500" b="1" dirty="0" err="1"/>
              <a:t>μαστοκυττάρωση</a:t>
            </a:r>
            <a:r>
              <a:rPr lang="el-GR" sz="1500" b="1" dirty="0"/>
              <a:t>, την συστηματική </a:t>
            </a:r>
            <a:r>
              <a:rPr lang="el-GR" sz="1500" b="1" dirty="0" err="1"/>
              <a:t>μαστοκυττάρωση</a:t>
            </a:r>
            <a:r>
              <a:rPr lang="el-GR" sz="1500" b="1" dirty="0"/>
              <a:t> που συνοδεύεται από </a:t>
            </a:r>
            <a:r>
              <a:rPr lang="el-GR" sz="1500" b="1" dirty="0" err="1" smtClean="0"/>
              <a:t>μυελοειδές</a:t>
            </a:r>
            <a:r>
              <a:rPr lang="el-GR" sz="1500" b="1" dirty="0" smtClean="0"/>
              <a:t> </a:t>
            </a:r>
            <a:r>
              <a:rPr lang="el-GR" sz="1500" b="1" dirty="0"/>
              <a:t>(μη </a:t>
            </a:r>
            <a:r>
              <a:rPr lang="el-GR" sz="1500" b="1" dirty="0" err="1"/>
              <a:t>μαστοκυτταρικό</a:t>
            </a:r>
            <a:r>
              <a:rPr lang="el-GR" sz="1500" b="1" dirty="0"/>
              <a:t>) νεόπλασμα (</a:t>
            </a:r>
            <a:r>
              <a:rPr lang="en-US" sz="1500" b="1" dirty="0" smtClean="0"/>
              <a:t>SM-A</a:t>
            </a:r>
            <a:r>
              <a:rPr lang="el-GR" sz="1500" b="1" dirty="0" smtClean="0"/>
              <a:t>Μ</a:t>
            </a:r>
            <a:r>
              <a:rPr lang="en-US" sz="1500" b="1" dirty="0" smtClean="0"/>
              <a:t>N</a:t>
            </a:r>
            <a:r>
              <a:rPr lang="en-US" sz="1500" b="1" dirty="0"/>
              <a:t>) </a:t>
            </a:r>
            <a:r>
              <a:rPr lang="el-GR" sz="1500" b="1" dirty="0"/>
              <a:t>(συνηθέστερη μορφή) και την </a:t>
            </a:r>
            <a:r>
              <a:rPr lang="el-GR" sz="1500" b="1" dirty="0" err="1"/>
              <a:t>μαστοκυτταρική</a:t>
            </a:r>
            <a:r>
              <a:rPr lang="el-GR" sz="1500" b="1" dirty="0"/>
              <a:t> </a:t>
            </a:r>
            <a:r>
              <a:rPr lang="el-GR" sz="1500" b="1" dirty="0" smtClean="0"/>
              <a:t>λευχαιμία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/>
              <a:t>Παρουσία </a:t>
            </a:r>
            <a:r>
              <a:rPr lang="en-US" sz="1500" b="1" dirty="0"/>
              <a:t>KITD816V </a:t>
            </a:r>
            <a:r>
              <a:rPr lang="el-GR" sz="1500" b="1" dirty="0"/>
              <a:t>μετάλλαξης σε μη </a:t>
            </a:r>
            <a:r>
              <a:rPr lang="el-GR" sz="1500" b="1" dirty="0" err="1"/>
              <a:t>μαστοκυτταρικές</a:t>
            </a:r>
            <a:r>
              <a:rPr lang="el-GR" sz="1500" b="1" dirty="0"/>
              <a:t> αιμοποιητικές σειρές (</a:t>
            </a:r>
            <a:r>
              <a:rPr lang="el-GR" sz="1500" b="1" dirty="0" err="1"/>
              <a:t>πολυγραμμική</a:t>
            </a:r>
            <a:r>
              <a:rPr lang="el-GR" sz="1500" b="1" dirty="0"/>
              <a:t> προσβολή) και επιπρόσθετων (</a:t>
            </a:r>
            <a:r>
              <a:rPr lang="en-US" sz="1500" b="1" dirty="0"/>
              <a:t>non-KIT) </a:t>
            </a:r>
            <a:r>
              <a:rPr lang="el-GR" sz="1500" b="1" dirty="0"/>
              <a:t>μεταλλάξεων (κυρίως </a:t>
            </a:r>
            <a:r>
              <a:rPr lang="en-US" sz="1500" b="1" dirty="0"/>
              <a:t>SRSF2, ASXL1, RUNX1) </a:t>
            </a:r>
            <a:r>
              <a:rPr lang="el-GR" sz="1500" b="1" dirty="0"/>
              <a:t>σχετίζονται με πτωχή πρόγνωση/εξέλιξη σε οξεία λευχαιμία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Η </a:t>
            </a:r>
            <a:r>
              <a:rPr lang="el-GR" sz="1500" dirty="0" err="1"/>
              <a:t>μαστοκυτταρική</a:t>
            </a:r>
            <a:r>
              <a:rPr lang="el-GR" sz="1500" dirty="0"/>
              <a:t> λευχαιμία είναι συνήθως </a:t>
            </a:r>
            <a:r>
              <a:rPr lang="el-GR" sz="1500" dirty="0" err="1"/>
              <a:t>αλευχαιμική</a:t>
            </a:r>
            <a:r>
              <a:rPr lang="el-GR" sz="1500" dirty="0"/>
              <a:t> και η χρόνια διακρίνεται από την οξεία λόγω απουσίας </a:t>
            </a:r>
            <a:r>
              <a:rPr lang="en-US" sz="1500" dirty="0"/>
              <a:t>C-</a:t>
            </a:r>
            <a:r>
              <a:rPr lang="el-GR" sz="1500" dirty="0"/>
              <a:t>ευρημάτων και ηπιότερης βιολογικής συμπεριφοράς</a:t>
            </a:r>
          </a:p>
        </p:txBody>
      </p:sp>
    </p:spTree>
    <p:extLst>
      <p:ext uri="{BB962C8B-B14F-4D97-AF65-F5344CB8AC3E}">
        <p14:creationId xmlns:p14="http://schemas.microsoft.com/office/powerpoint/2010/main" xmlns="" val="14364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19064" y="195486"/>
            <a:ext cx="788538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/>
              <a:t>M</a:t>
            </a:r>
            <a:r>
              <a:rPr lang="el-GR" sz="1800" b="1" dirty="0" err="1"/>
              <a:t>ηνύματα</a:t>
            </a:r>
            <a:r>
              <a:rPr lang="el-GR" sz="1800" b="1" dirty="0"/>
              <a:t> για το σπίτι</a:t>
            </a:r>
            <a:r>
              <a:rPr lang="en-US" sz="1800" b="1" dirty="0"/>
              <a:t> (</a:t>
            </a:r>
            <a:r>
              <a:rPr lang="en-US" sz="1800" b="1" dirty="0" err="1"/>
              <a:t>lll</a:t>
            </a:r>
            <a:r>
              <a:rPr lang="en-US" sz="1800" b="1" dirty="0"/>
              <a:t>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760951"/>
            <a:ext cx="8712968" cy="263405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Στην </a:t>
            </a:r>
            <a:r>
              <a:rPr lang="en-US" sz="1500" b="1" dirty="0" smtClean="0"/>
              <a:t>SM-A</a:t>
            </a:r>
            <a:r>
              <a:rPr lang="el-GR" sz="1500" b="1" dirty="0" smtClean="0"/>
              <a:t>Μ</a:t>
            </a:r>
            <a:r>
              <a:rPr lang="en-US" sz="1500" b="1" dirty="0" smtClean="0"/>
              <a:t>N</a:t>
            </a:r>
            <a:r>
              <a:rPr lang="en-US" sz="1500" dirty="0" smtClean="0"/>
              <a:t> </a:t>
            </a:r>
            <a:r>
              <a:rPr lang="el-GR" sz="1500" dirty="0"/>
              <a:t>η </a:t>
            </a:r>
            <a:r>
              <a:rPr lang="el-GR" sz="1500" dirty="0" err="1"/>
              <a:t>μαστοκυτταρική</a:t>
            </a:r>
            <a:r>
              <a:rPr lang="el-GR" sz="1500" dirty="0"/>
              <a:t> συνιστώσα είναι δυνατόν να είναι ήπιας βιολογικής συμπεριφοράς, ενώ η μη </a:t>
            </a:r>
            <a:r>
              <a:rPr lang="el-GR" sz="1500" dirty="0" err="1"/>
              <a:t>μαστοκυτταρική</a:t>
            </a:r>
            <a:r>
              <a:rPr lang="el-GR" sz="1500" dirty="0"/>
              <a:t> συνιστώσα ποικίλλει, </a:t>
            </a:r>
            <a:r>
              <a:rPr lang="el-GR" sz="1500" dirty="0" smtClean="0"/>
              <a:t>αλλά</a:t>
            </a:r>
            <a:endParaRPr lang="el-GR" sz="1500" b="1" dirty="0" smtClean="0"/>
          </a:p>
          <a:p>
            <a:pPr marL="257175" indent="-257175">
              <a:spcBef>
                <a:spcPts val="450"/>
              </a:spcBef>
            </a:pPr>
            <a:r>
              <a:rPr lang="el-GR" sz="1500" b="1" dirty="0" smtClean="0"/>
              <a:t>     αφορά </a:t>
            </a:r>
            <a:r>
              <a:rPr lang="el-GR" sz="1500" b="1" dirty="0"/>
              <a:t>σε </a:t>
            </a:r>
            <a:r>
              <a:rPr lang="el-GR" sz="1500" b="1" dirty="0" err="1"/>
              <a:t>μυελοειδές</a:t>
            </a:r>
            <a:r>
              <a:rPr lang="el-GR" sz="1500" b="1" dirty="0"/>
              <a:t> </a:t>
            </a:r>
            <a:r>
              <a:rPr lang="el-GR" sz="1500" b="1" dirty="0" smtClean="0"/>
              <a:t>νεόπλασμα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Η </a:t>
            </a:r>
            <a:r>
              <a:rPr lang="el-GR" sz="1500" b="1" dirty="0" err="1"/>
              <a:t>μυελομαστοκυτταρική</a:t>
            </a:r>
            <a:r>
              <a:rPr lang="el-GR" sz="1500" b="1" dirty="0"/>
              <a:t> λευχαιμία </a:t>
            </a:r>
            <a:r>
              <a:rPr lang="el-GR" sz="1500" dirty="0"/>
              <a:t>αφορά σε </a:t>
            </a:r>
            <a:r>
              <a:rPr lang="el-GR" sz="1500" dirty="0" err="1"/>
              <a:t>μαστοκυτταρική</a:t>
            </a:r>
            <a:r>
              <a:rPr lang="el-GR" sz="1500" dirty="0"/>
              <a:t> διαφοροποίηση σε </a:t>
            </a:r>
            <a:r>
              <a:rPr lang="el-GR" sz="1500" b="1" dirty="0"/>
              <a:t>προχωρημένο </a:t>
            </a:r>
            <a:r>
              <a:rPr lang="el-GR" sz="1500" b="1" dirty="0" err="1"/>
              <a:t>μυελοειδές</a:t>
            </a:r>
            <a:r>
              <a:rPr lang="el-GR" sz="1500" b="1" dirty="0"/>
              <a:t> νεόπλασμα</a:t>
            </a:r>
            <a:r>
              <a:rPr lang="el-GR" sz="1500" dirty="0"/>
              <a:t> </a:t>
            </a:r>
            <a:r>
              <a:rPr lang="el-GR" sz="1500" b="1" dirty="0"/>
              <a:t>χωρίς κριτήρια συστηματικής μαστοκυττάρωσης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/>
              <a:t>Αλληλούχιση του </a:t>
            </a:r>
            <a:r>
              <a:rPr lang="en-US" sz="1500" b="1" dirty="0"/>
              <a:t>KIT </a:t>
            </a:r>
            <a:r>
              <a:rPr lang="el-GR" sz="1500" dirty="0"/>
              <a:t>σε ασθενείς με συστηματική </a:t>
            </a:r>
            <a:r>
              <a:rPr lang="el-GR" sz="1500" dirty="0" err="1"/>
              <a:t>μαστοκυττάρωση</a:t>
            </a:r>
            <a:r>
              <a:rPr lang="el-GR" sz="1500" dirty="0"/>
              <a:t>, με </a:t>
            </a:r>
            <a:r>
              <a:rPr lang="el-GR" sz="1500" dirty="0" err="1"/>
              <a:t>μαστοκυτταρικό</a:t>
            </a:r>
            <a:r>
              <a:rPr lang="el-GR" sz="1500" dirty="0"/>
              <a:t> σάρκωμα και </a:t>
            </a:r>
            <a:r>
              <a:rPr lang="el-GR" sz="1500" dirty="0" err="1"/>
              <a:t>μαστοκυτταρική</a:t>
            </a:r>
            <a:r>
              <a:rPr lang="el-GR" sz="1500" dirty="0"/>
              <a:t> λευχαιμία </a:t>
            </a:r>
            <a:r>
              <a:rPr lang="el-GR" sz="1500" b="1" dirty="0"/>
              <a:t>που είναι αρνητικοί </a:t>
            </a:r>
            <a:r>
              <a:rPr lang="el-GR" sz="1500" dirty="0"/>
              <a:t>για </a:t>
            </a:r>
            <a:r>
              <a:rPr lang="en-US" sz="1500" b="1" dirty="0"/>
              <a:t>KITD816V</a:t>
            </a:r>
            <a:r>
              <a:rPr lang="en-US" sz="1500" dirty="0"/>
              <a:t> </a:t>
            </a:r>
            <a:r>
              <a:rPr lang="el-GR" sz="1500" dirty="0"/>
              <a:t>και είναι πιθανόν να έχουν άλλες </a:t>
            </a:r>
            <a:r>
              <a:rPr lang="en-US" sz="1500" dirty="0"/>
              <a:t>KIT </a:t>
            </a:r>
            <a:r>
              <a:rPr lang="el-GR" sz="1500" dirty="0"/>
              <a:t>μεταλλάξεις</a:t>
            </a:r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dirty="0"/>
              <a:t>Η διάγνωση της </a:t>
            </a:r>
            <a:r>
              <a:rPr lang="en-US" sz="1500" dirty="0" smtClean="0"/>
              <a:t>SM-A</a:t>
            </a:r>
            <a:r>
              <a:rPr lang="el-GR" sz="1500" dirty="0" smtClean="0"/>
              <a:t>Μ</a:t>
            </a:r>
            <a:r>
              <a:rPr lang="en-US" sz="1500" dirty="0" smtClean="0"/>
              <a:t>N </a:t>
            </a:r>
            <a:r>
              <a:rPr lang="el-GR" sz="1500" dirty="0"/>
              <a:t>απαιτεί </a:t>
            </a:r>
            <a:r>
              <a:rPr lang="el-GR" sz="1500" b="1" u="sng" dirty="0">
                <a:solidFill>
                  <a:srgbClr val="C00000"/>
                </a:solidFill>
              </a:rPr>
              <a:t>έμπειρο παθολογοανατόμο </a:t>
            </a:r>
            <a:r>
              <a:rPr lang="el-GR" sz="1500" dirty="0"/>
              <a:t>προκειμένου να αναγνωρισθούν </a:t>
            </a:r>
            <a:r>
              <a:rPr lang="el-GR" sz="1500" b="1" u="sng" dirty="0">
                <a:solidFill>
                  <a:srgbClr val="C00000"/>
                </a:solidFill>
              </a:rPr>
              <a:t>αμφότερες οι συνιστώσες, </a:t>
            </a:r>
            <a:r>
              <a:rPr lang="el-GR" sz="1500" b="1" dirty="0">
                <a:solidFill>
                  <a:srgbClr val="C00000"/>
                </a:solidFill>
              </a:rPr>
              <a:t>εγρήγορση και κατάλληλους </a:t>
            </a:r>
            <a:r>
              <a:rPr lang="el-GR" sz="1500" b="1" dirty="0" err="1">
                <a:solidFill>
                  <a:srgbClr val="C00000"/>
                </a:solidFill>
              </a:rPr>
              <a:t>ανοσοϊστοχημικούς</a:t>
            </a:r>
            <a:r>
              <a:rPr lang="el-GR" sz="1500" b="1" dirty="0">
                <a:solidFill>
                  <a:srgbClr val="C00000"/>
                </a:solidFill>
              </a:rPr>
              <a:t> δείκτες</a:t>
            </a:r>
          </a:p>
        </p:txBody>
      </p:sp>
    </p:spTree>
    <p:extLst>
      <p:ext uri="{BB962C8B-B14F-4D97-AF65-F5344CB8AC3E}">
        <p14:creationId xmlns:p14="http://schemas.microsoft.com/office/powerpoint/2010/main" xmlns="" val="28114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5543550" y="1004888"/>
            <a:ext cx="3600450" cy="3997325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l-GR" sz="1800" b="1" dirty="0"/>
              <a:t>     </a:t>
            </a:r>
            <a:r>
              <a:rPr lang="el-GR" sz="1400" b="1" dirty="0"/>
              <a:t>Συστηματική Μαστοκυττάρωση σχετιζόμενη με αιματολογικό </a:t>
            </a:r>
            <a:r>
              <a:rPr lang="el-GR" sz="1400" b="1" dirty="0" err="1" smtClean="0"/>
              <a:t>μυελοειδές</a:t>
            </a:r>
            <a:r>
              <a:rPr lang="el-GR" sz="1400" b="1" dirty="0" smtClean="0"/>
              <a:t> νεόπλασμα (33%):</a:t>
            </a:r>
            <a:endParaRPr lang="el-GR" sz="1400" b="1" dirty="0"/>
          </a:p>
          <a:p>
            <a:pPr>
              <a:buFont typeface="Wingdings" pitchFamily="2" charset="2"/>
              <a:buChar char="§"/>
              <a:defRPr/>
            </a:pPr>
            <a:r>
              <a:rPr lang="el-GR" sz="1400" b="1" dirty="0" smtClean="0"/>
              <a:t>ΜΔΣ: 1 ασθενής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l-GR" sz="1400" b="1" dirty="0" smtClean="0"/>
              <a:t>ΜΔΣ/ΜΥΝ: </a:t>
            </a:r>
            <a:r>
              <a:rPr lang="el-GR" sz="1400" b="1" dirty="0"/>
              <a:t>3 ασθενείς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l-GR" sz="1400" b="1" dirty="0"/>
              <a:t>ΟΜΛ: 3 ασθενείς</a:t>
            </a:r>
          </a:p>
          <a:p>
            <a:pPr marL="0" indent="0">
              <a:buNone/>
              <a:defRPr/>
            </a:pPr>
            <a:endParaRPr lang="el-GR" sz="1800" b="1" dirty="0"/>
          </a:p>
          <a:p>
            <a:pPr>
              <a:buNone/>
              <a:defRPr/>
            </a:pPr>
            <a:r>
              <a:rPr lang="el-GR" sz="1800" b="1" dirty="0"/>
              <a:t>    </a:t>
            </a:r>
            <a:r>
              <a:rPr lang="el-GR" sz="1400" b="1" dirty="0" smtClean="0">
                <a:solidFill>
                  <a:prstClr val="black"/>
                </a:solidFill>
              </a:rPr>
              <a:t>Συστηματική </a:t>
            </a:r>
            <a:r>
              <a:rPr lang="el-GR" sz="1400" b="1" dirty="0">
                <a:solidFill>
                  <a:prstClr val="black"/>
                </a:solidFill>
              </a:rPr>
              <a:t>Μαστοκυττάρωση μη σχετιζόμενη με </a:t>
            </a:r>
            <a:r>
              <a:rPr lang="el-GR" sz="1400" b="1" dirty="0" smtClean="0">
                <a:solidFill>
                  <a:prstClr val="black"/>
                </a:solidFill>
              </a:rPr>
              <a:t>αιματολογικό </a:t>
            </a:r>
            <a:r>
              <a:rPr lang="el-GR" sz="1400" b="1" dirty="0" err="1" smtClean="0">
                <a:solidFill>
                  <a:prstClr val="black"/>
                </a:solidFill>
              </a:rPr>
              <a:t>μυελοειδές</a:t>
            </a:r>
            <a:r>
              <a:rPr lang="el-GR" sz="1400" b="1" dirty="0" smtClean="0">
                <a:solidFill>
                  <a:prstClr val="black"/>
                </a:solidFill>
              </a:rPr>
              <a:t>  </a:t>
            </a:r>
            <a:r>
              <a:rPr lang="el-GR" sz="1400" b="1" dirty="0">
                <a:solidFill>
                  <a:prstClr val="black"/>
                </a:solidFill>
              </a:rPr>
              <a:t>νεόπλασμα:</a:t>
            </a:r>
          </a:p>
          <a:p>
            <a:pPr>
              <a:buNone/>
              <a:defRPr/>
            </a:pPr>
            <a:r>
              <a:rPr lang="el-GR" sz="1400" b="1" dirty="0">
                <a:solidFill>
                  <a:prstClr val="black"/>
                </a:solidFill>
              </a:rPr>
              <a:t>      11 </a:t>
            </a:r>
            <a:r>
              <a:rPr lang="el-GR" sz="1400" b="1" dirty="0" smtClean="0">
                <a:solidFill>
                  <a:prstClr val="black"/>
                </a:solidFill>
              </a:rPr>
              <a:t>ασθενείς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l-GR" sz="1400" b="1" dirty="0" smtClean="0"/>
              <a:t>Τ ΟΛΛ: 1 ασθενής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400" b="1" dirty="0" smtClean="0"/>
              <a:t>B </a:t>
            </a:r>
            <a:r>
              <a:rPr lang="el-GR" sz="1400" b="1" dirty="0" smtClean="0"/>
              <a:t>Λέμφωμα: 1 ασθενής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l-GR" sz="1400" b="1" dirty="0" err="1" smtClean="0"/>
              <a:t>Πλασματοκυτταρική</a:t>
            </a:r>
            <a:r>
              <a:rPr lang="el-GR" sz="1400" b="1" dirty="0" smtClean="0"/>
              <a:t> δυσκρασία: 1 ασθενής</a:t>
            </a:r>
          </a:p>
          <a:p>
            <a:pPr>
              <a:buNone/>
              <a:defRPr/>
            </a:pPr>
            <a:endParaRPr lang="el-GR" sz="14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type="subTitle" idx="4294967295"/>
          </p:nvPr>
        </p:nvSpPr>
        <p:spPr>
          <a:xfrm>
            <a:off x="-180528" y="1275606"/>
            <a:ext cx="5811837" cy="409575"/>
          </a:xfrm>
        </p:spPr>
        <p:txBody>
          <a:bodyPr rtlCol="0">
            <a:noAutofit/>
          </a:bodyPr>
          <a:lstStyle/>
          <a:p>
            <a:pPr>
              <a:defRPr/>
            </a:pPr>
            <a:endParaRPr lang="el-GR" sz="1100" b="1" dirty="0"/>
          </a:p>
          <a:p>
            <a:pPr>
              <a:defRPr/>
            </a:pPr>
            <a:endParaRPr lang="el-GR" sz="1100" b="1" dirty="0"/>
          </a:p>
          <a:p>
            <a:pPr>
              <a:defRPr/>
            </a:pPr>
            <a:endParaRPr lang="el-GR" sz="2000" b="1" dirty="0"/>
          </a:p>
          <a:p>
            <a:pPr>
              <a:defRPr/>
            </a:pPr>
            <a:r>
              <a:rPr lang="el-GR" sz="2000" b="1" dirty="0"/>
              <a:t>Συστηματική </a:t>
            </a:r>
            <a:r>
              <a:rPr lang="el-GR" sz="2000" b="1" dirty="0" err="1"/>
              <a:t>Μαστοκυττάρωση</a:t>
            </a:r>
            <a:endParaRPr lang="el-GR" sz="2000" b="1" dirty="0"/>
          </a:p>
          <a:p>
            <a:pPr>
              <a:buNone/>
              <a:defRPr/>
            </a:pPr>
            <a:r>
              <a:rPr lang="en-US" sz="2000" b="1" dirty="0" smtClean="0"/>
              <a:t>    </a:t>
            </a:r>
            <a:r>
              <a:rPr lang="el-GR" sz="2000" b="1" dirty="0" smtClean="0"/>
              <a:t>(</a:t>
            </a:r>
            <a:r>
              <a:rPr lang="en-US" sz="2000" b="1" dirty="0" smtClean="0"/>
              <a:t>21</a:t>
            </a:r>
            <a:r>
              <a:rPr lang="el-GR" sz="2000" b="1" dirty="0" smtClean="0"/>
              <a:t> </a:t>
            </a:r>
            <a:r>
              <a:rPr lang="el-GR" sz="2000" b="1" dirty="0"/>
              <a:t>ασθενείς)</a:t>
            </a:r>
          </a:p>
          <a:p>
            <a:pPr>
              <a:defRPr/>
            </a:pPr>
            <a:endParaRPr lang="el-GR" sz="1100" b="1" dirty="0" smtClean="0"/>
          </a:p>
          <a:p>
            <a:pPr>
              <a:defRPr/>
            </a:pPr>
            <a:endParaRPr lang="el-GR" sz="1100" b="1" dirty="0" smtClean="0"/>
          </a:p>
          <a:p>
            <a:pPr>
              <a:defRPr/>
            </a:pPr>
            <a:endParaRPr lang="el-GR" sz="1100" b="1" dirty="0" smtClean="0"/>
          </a:p>
          <a:p>
            <a:pPr>
              <a:defRPr/>
            </a:pPr>
            <a:endParaRPr lang="el-GR" sz="1100" b="1" dirty="0" smtClean="0"/>
          </a:p>
          <a:p>
            <a:pPr>
              <a:defRPr/>
            </a:pPr>
            <a:r>
              <a:rPr lang="el-GR" sz="2000" b="1" dirty="0"/>
              <a:t>Μαστοκυτταρική διήθηση μη πληρούσα τα κριτήρια </a:t>
            </a:r>
            <a:r>
              <a:rPr lang="el-GR" sz="2000" b="1" dirty="0" smtClean="0"/>
              <a:t>Συστηματικής </a:t>
            </a:r>
            <a:r>
              <a:rPr lang="el-GR" sz="2000" b="1" dirty="0"/>
              <a:t>Μαστοκυττάρωσης</a:t>
            </a:r>
          </a:p>
          <a:p>
            <a:pPr marL="0" indent="0">
              <a:buNone/>
              <a:defRPr/>
            </a:pPr>
            <a:r>
              <a:rPr lang="el-GR" sz="2000" b="1" dirty="0"/>
              <a:t>   </a:t>
            </a:r>
            <a:r>
              <a:rPr lang="el-GR" sz="2000" b="1" dirty="0" smtClean="0"/>
              <a:t> (</a:t>
            </a:r>
            <a:r>
              <a:rPr lang="en-US" sz="2000" b="1" dirty="0" smtClean="0"/>
              <a:t>5</a:t>
            </a:r>
            <a:r>
              <a:rPr lang="el-GR" sz="2000" b="1" dirty="0" smtClean="0"/>
              <a:t> </a:t>
            </a:r>
            <a:r>
              <a:rPr lang="el-GR" sz="2000" b="1" dirty="0"/>
              <a:t>ασθενείς)</a:t>
            </a: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flipV="1">
            <a:off x="3923929" y="987574"/>
            <a:ext cx="1944215" cy="120613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7545" y="33469"/>
            <a:ext cx="80752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500" b="1" dirty="0"/>
              <a:t>Εμπειρία του Ά Εργαστηρίου Παθολογικής Ανατομικής στα περιστατικά συστηματικής </a:t>
            </a:r>
            <a:r>
              <a:rPr lang="el-GR" sz="1500" b="1" dirty="0" err="1"/>
              <a:t>μαστοκυττάρωσης</a:t>
            </a:r>
            <a:r>
              <a:rPr lang="el-GR" sz="1500" b="1" dirty="0"/>
              <a:t> </a:t>
            </a:r>
          </a:p>
          <a:p>
            <a:pPr algn="ctr"/>
            <a:r>
              <a:rPr lang="el-GR" sz="1500" b="1" dirty="0" smtClean="0"/>
              <a:t>2</a:t>
            </a:r>
            <a:r>
              <a:rPr lang="en-US" sz="1500" b="1" dirty="0" smtClean="0"/>
              <a:t>6</a:t>
            </a:r>
            <a:r>
              <a:rPr lang="el-GR" sz="1500" b="1" dirty="0" smtClean="0"/>
              <a:t> </a:t>
            </a:r>
            <a:r>
              <a:rPr lang="el-GR" sz="1500" b="1" dirty="0"/>
              <a:t>ασθενείς με </a:t>
            </a:r>
            <a:r>
              <a:rPr lang="el-GR" sz="1500" b="1" dirty="0" err="1"/>
              <a:t>μαστοκυτταρικές</a:t>
            </a:r>
            <a:r>
              <a:rPr lang="el-GR" sz="1500" b="1" dirty="0"/>
              <a:t> αθροίσεις επί συνόλου </a:t>
            </a:r>
            <a:r>
              <a:rPr lang="el-GR" sz="1500" b="1" dirty="0" smtClean="0"/>
              <a:t>2</a:t>
            </a:r>
            <a:r>
              <a:rPr lang="en-US" sz="1500" b="1" dirty="0" smtClean="0"/>
              <a:t>922</a:t>
            </a:r>
            <a:r>
              <a:rPr lang="el-GR" sz="1500" b="1" dirty="0" smtClean="0"/>
              <a:t> ασθενών (0,9%)  </a:t>
            </a:r>
            <a:r>
              <a:rPr lang="el-GR" sz="1500" b="1" dirty="0"/>
              <a:t>στους οποίους διενεργήθηκε ΟΜΒ (</a:t>
            </a:r>
            <a:r>
              <a:rPr lang="el-GR" sz="1500" b="1" dirty="0" smtClean="0"/>
              <a:t>9/2018-</a:t>
            </a:r>
            <a:r>
              <a:rPr lang="en-US" sz="1500" b="1" dirty="0" smtClean="0"/>
              <a:t>08</a:t>
            </a:r>
            <a:r>
              <a:rPr lang="el-GR" sz="1500" b="1" dirty="0" smtClean="0"/>
              <a:t>/202</a:t>
            </a:r>
            <a:r>
              <a:rPr lang="en-US" sz="1500" b="1" dirty="0" smtClean="0"/>
              <a:t>1</a:t>
            </a:r>
            <a:r>
              <a:rPr lang="el-GR" sz="1500" b="1" dirty="0" smtClean="0"/>
              <a:t>)</a:t>
            </a:r>
            <a:endParaRPr lang="el-GR" sz="1500" b="1" dirty="0"/>
          </a:p>
        </p:txBody>
      </p:sp>
      <p:cxnSp>
        <p:nvCxnSpPr>
          <p:cNvPr id="12" name="7 - Ευθύγραμμο βέλος σύνδεσης"/>
          <p:cNvCxnSpPr/>
          <p:nvPr/>
        </p:nvCxnSpPr>
        <p:spPr>
          <a:xfrm>
            <a:off x="3936665" y="2211710"/>
            <a:ext cx="1859471" cy="169793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7139065" y="4725456"/>
            <a:ext cx="200493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l-GR" sz="1200" b="1" dirty="0">
                <a:solidFill>
                  <a:prstClr val="black"/>
                </a:solidFill>
              </a:rPr>
              <a:t>Π. Κορκολοπούλου</a:t>
            </a:r>
          </a:p>
          <a:p>
            <a:pPr algn="r"/>
            <a:r>
              <a:rPr lang="el-GR" sz="1200" b="1" dirty="0">
                <a:solidFill>
                  <a:prstClr val="black"/>
                </a:solidFill>
              </a:rPr>
              <a:t>Ε. </a:t>
            </a:r>
            <a:r>
              <a:rPr lang="el-GR" sz="1200" b="1" dirty="0" err="1">
                <a:solidFill>
                  <a:prstClr val="black"/>
                </a:solidFill>
              </a:rPr>
              <a:t>Λακιωτάκη</a:t>
            </a:r>
            <a:endParaRPr lang="el-GR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647056" y="195486"/>
            <a:ext cx="8496944" cy="40957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l-GR" altLang="el-GR" sz="1400" b="1" dirty="0"/>
              <a:t>Άνδρας ασθενής, 59 ετών, προσήλθε με αναιμία και σημαντική αύξηση </a:t>
            </a:r>
            <a:r>
              <a:rPr lang="el-GR" altLang="el-GR" sz="1400" b="1" dirty="0" smtClean="0"/>
              <a:t>των </a:t>
            </a:r>
            <a:r>
              <a:rPr lang="el-GR" altLang="el-GR" sz="1400" b="1" dirty="0" err="1"/>
              <a:t>ηωσινοφίλων</a:t>
            </a:r>
            <a:r>
              <a:rPr lang="el-GR" altLang="el-GR" sz="1400" b="1" dirty="0"/>
              <a:t> </a:t>
            </a:r>
            <a:r>
              <a:rPr lang="el-GR" altLang="el-GR" sz="1400" b="1" dirty="0" smtClean="0"/>
              <a:t>στην περιφέρεια</a:t>
            </a:r>
            <a:endParaRPr lang="el-GR" altLang="el-GR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987" y="649227"/>
            <a:ext cx="4124588" cy="2825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288" y="649065"/>
            <a:ext cx="4230840" cy="2815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988" y="3593206"/>
            <a:ext cx="4056974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altLang="el-GR" dirty="0"/>
              <a:t>Ιδιαίτερα αυξημένη κυτταροβρίθεια – εξαφάνιση των λιποκυττάρων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altLang="el-GR" b="1" dirty="0"/>
              <a:t>Επικράτηση των ηωσινοφίλων (κυρίως ωρίμων)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altLang="el-GR" dirty="0"/>
              <a:t>Δυσερυθροποίηση – δυσπλαστικά μεγακαρυοκύτταρα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1965" y="3903752"/>
            <a:ext cx="407616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600" b="1" dirty="0"/>
              <a:t>Μαστοκύτταρα σε αθροίσεις (&gt;15) ως επί το </a:t>
            </a:r>
            <a:r>
              <a:rPr lang="el-GR" altLang="el-GR" sz="1600" b="1" dirty="0" err="1"/>
              <a:t>πλείστον</a:t>
            </a:r>
            <a:r>
              <a:rPr lang="el-GR" altLang="el-GR" sz="1600" b="1" dirty="0"/>
              <a:t> ατρακτόμορφα, </a:t>
            </a:r>
            <a:r>
              <a:rPr lang="en-US" altLang="el-GR" sz="1600" b="1" dirty="0"/>
              <a:t>CD</a:t>
            </a:r>
            <a:r>
              <a:rPr lang="el-GR" altLang="el-GR" sz="1600" b="1" dirty="0"/>
              <a:t>2- </a:t>
            </a:r>
            <a:r>
              <a:rPr lang="en-US" altLang="el-GR" sz="1600" b="1" dirty="0"/>
              <a:t>CD</a:t>
            </a:r>
            <a:r>
              <a:rPr lang="el-GR" altLang="el-GR" sz="1600" b="1" dirty="0"/>
              <a:t>25+</a:t>
            </a:r>
            <a:r>
              <a:rPr lang="el-GR" altLang="el-GR" sz="1600" dirty="0"/>
              <a:t>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137159" y="0"/>
            <a:ext cx="4967151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sz="1200" b="1" dirty="0"/>
              <a:t>ΠΕΡΙΠΤΩΣΗ 1η</a:t>
            </a:r>
          </a:p>
        </p:txBody>
      </p:sp>
      <p:sp>
        <p:nvSpPr>
          <p:cNvPr id="10" name="9 - Έλλειψη"/>
          <p:cNvSpPr/>
          <p:nvPr/>
        </p:nvSpPr>
        <p:spPr>
          <a:xfrm>
            <a:off x="5917476" y="1567542"/>
            <a:ext cx="1567543" cy="7347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783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467544" y="357505"/>
            <a:ext cx="831641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Ταξινόμηση </a:t>
            </a:r>
            <a:r>
              <a:rPr lang="el-GR" sz="1800" b="1" dirty="0" err="1"/>
              <a:t>μαστοκυττάρωσης</a:t>
            </a:r>
            <a:r>
              <a:rPr lang="el-GR" sz="1800" b="1" dirty="0"/>
              <a:t> (</a:t>
            </a:r>
            <a:r>
              <a:rPr lang="en-US" sz="1800" b="1" dirty="0"/>
              <a:t>WHO </a:t>
            </a:r>
            <a:r>
              <a:rPr lang="en-US" sz="1800" b="1" dirty="0" smtClean="0"/>
              <a:t>2022, ICC 2022)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843558"/>
            <a:ext cx="8208912" cy="38908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el-GR" sz="1500" b="1" dirty="0">
                <a:solidFill>
                  <a:srgbClr val="C00000"/>
                </a:solidFill>
              </a:rPr>
              <a:t>Δερματική</a:t>
            </a: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 err="1"/>
              <a:t>Μελαγχρωστική</a:t>
            </a:r>
            <a:r>
              <a:rPr lang="el-GR" sz="1500" dirty="0"/>
              <a:t> κνίδωση / </a:t>
            </a:r>
            <a:r>
              <a:rPr lang="el-GR" sz="1500" dirty="0" err="1"/>
              <a:t>κηλιδοβλατιδώδης</a:t>
            </a:r>
            <a:r>
              <a:rPr lang="el-GR" sz="1500" dirty="0"/>
              <a:t> δερματική </a:t>
            </a:r>
            <a:r>
              <a:rPr lang="el-GR" sz="1500" dirty="0" err="1"/>
              <a:t>μαστοκυττάρωση</a:t>
            </a:r>
            <a:endParaRPr lang="el-GR" sz="1500" dirty="0"/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/>
              <a:t>Διάχυτη δερματική </a:t>
            </a:r>
            <a:r>
              <a:rPr lang="el-GR" sz="1500" dirty="0" err="1"/>
              <a:t>μαστοκυττάρωση</a:t>
            </a:r>
            <a:endParaRPr lang="el-GR" sz="1500" dirty="0"/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/>
              <a:t>Δερματικό </a:t>
            </a:r>
            <a:r>
              <a:rPr lang="el-GR" sz="1500" dirty="0" err="1"/>
              <a:t>μαστοκύτωμα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 smtClean="0">
                <a:solidFill>
                  <a:srgbClr val="C00000"/>
                </a:solidFill>
              </a:rPr>
              <a:t>Συστηματική</a:t>
            </a:r>
            <a:endParaRPr lang="el-GR" sz="1500" b="1" dirty="0">
              <a:solidFill>
                <a:srgbClr val="C00000"/>
              </a:solidFill>
            </a:endParaRP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 err="1" smtClean="0"/>
              <a:t>Μαστοκυττάρωση</a:t>
            </a:r>
            <a:r>
              <a:rPr lang="el-GR" sz="1500" dirty="0" smtClean="0"/>
              <a:t> μυελού των οστών</a:t>
            </a: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 err="1" smtClean="0"/>
              <a:t>Ηπιας</a:t>
            </a:r>
            <a:r>
              <a:rPr lang="el-GR" sz="1500" dirty="0" smtClean="0"/>
              <a:t> </a:t>
            </a:r>
            <a:r>
              <a:rPr lang="el-GR" sz="1500" dirty="0"/>
              <a:t>βιολογικής συμπεριφοράς*</a:t>
            </a:r>
            <a:r>
              <a:rPr lang="en-US" sz="1500" dirty="0"/>
              <a:t> (ISM</a:t>
            </a:r>
            <a:r>
              <a:rPr lang="en-US" sz="1500" dirty="0" smtClean="0"/>
              <a:t>)</a:t>
            </a: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 err="1" smtClean="0"/>
              <a:t>Ερπουσα</a:t>
            </a:r>
            <a:r>
              <a:rPr lang="el-GR" sz="1500" dirty="0" smtClean="0"/>
              <a:t> </a:t>
            </a:r>
            <a:r>
              <a:rPr lang="el-GR" sz="1500" dirty="0"/>
              <a:t>συστηματική </a:t>
            </a:r>
            <a:r>
              <a:rPr lang="el-GR" sz="1500" dirty="0" err="1"/>
              <a:t>μαστοκύτωση</a:t>
            </a:r>
            <a:r>
              <a:rPr lang="el-GR" sz="1500" dirty="0"/>
              <a:t>*</a:t>
            </a:r>
            <a:r>
              <a:rPr lang="en-US" sz="1500" dirty="0"/>
              <a:t> (SSM)</a:t>
            </a:r>
            <a:endParaRPr lang="el-GR" sz="1500" dirty="0"/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/>
              <a:t>Συστηματική </a:t>
            </a:r>
            <a:r>
              <a:rPr lang="el-GR" sz="1500" dirty="0" err="1"/>
              <a:t>μαστοκυττάρωση</a:t>
            </a:r>
            <a:r>
              <a:rPr lang="el-GR" sz="1500" dirty="0"/>
              <a:t> σχετιζόμενη με αιματολογικό </a:t>
            </a:r>
            <a:r>
              <a:rPr lang="el-GR" sz="1500" dirty="0" err="1" smtClean="0"/>
              <a:t>μυελοειδές</a:t>
            </a:r>
            <a:r>
              <a:rPr lang="el-GR" sz="1500" dirty="0" smtClean="0"/>
              <a:t> νεόπλασμα</a:t>
            </a: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smtClean="0"/>
              <a:t>SM-A</a:t>
            </a:r>
            <a:r>
              <a:rPr lang="el-GR" sz="1500" dirty="0" smtClean="0"/>
              <a:t>Μ</a:t>
            </a:r>
            <a:r>
              <a:rPr lang="en-US" sz="1500" dirty="0" smtClean="0"/>
              <a:t>N</a:t>
            </a:r>
            <a:r>
              <a:rPr lang="en-US" sz="1500" dirty="0"/>
              <a:t>)</a:t>
            </a:r>
            <a:endParaRPr lang="el-GR" sz="1500" dirty="0"/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/>
              <a:t>Επιθετική συστηματική </a:t>
            </a:r>
            <a:r>
              <a:rPr lang="el-GR" sz="1500" dirty="0" err="1"/>
              <a:t>μαστοκυττάρωση</a:t>
            </a:r>
            <a:r>
              <a:rPr lang="en-US" sz="1500" dirty="0"/>
              <a:t> (ASM)</a:t>
            </a:r>
            <a:r>
              <a:rPr lang="el-GR" sz="1500" dirty="0"/>
              <a:t> +/- στοιχεία εξέλιξης (</a:t>
            </a:r>
            <a:r>
              <a:rPr lang="en-US" sz="1500" dirty="0"/>
              <a:t>transformation)</a:t>
            </a:r>
            <a:endParaRPr lang="el-GR" sz="1500" dirty="0"/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 err="1"/>
              <a:t>Μαστοκυτταρική</a:t>
            </a:r>
            <a:r>
              <a:rPr lang="el-GR" sz="1500" dirty="0"/>
              <a:t> λευχαιμία</a:t>
            </a:r>
            <a:r>
              <a:rPr lang="en-US" sz="1500" dirty="0"/>
              <a:t> (MCL)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Arial" pitchFamily="34" charset="0"/>
              <a:buChar char="•"/>
            </a:pPr>
            <a:r>
              <a:rPr lang="el-GR" sz="1500" b="1" dirty="0" err="1">
                <a:solidFill>
                  <a:srgbClr val="C00000"/>
                </a:solidFill>
              </a:rPr>
              <a:t>Μαστοκυτταρικό</a:t>
            </a:r>
            <a:r>
              <a:rPr lang="el-GR" sz="1500" b="1" dirty="0">
                <a:solidFill>
                  <a:srgbClr val="C00000"/>
                </a:solidFill>
              </a:rPr>
              <a:t> σάρκωμα</a:t>
            </a:r>
          </a:p>
          <a:p>
            <a:pPr marL="600075" lvl="1" indent="-257175">
              <a:buFont typeface="Wingdings" pitchFamily="2" charset="2"/>
              <a:buChar char="ü"/>
            </a:pPr>
            <a:endParaRPr lang="el-GR" sz="1500" dirty="0"/>
          </a:p>
          <a:p>
            <a:pPr marL="2381" lvl="1" indent="-2381"/>
            <a:r>
              <a:rPr lang="el-GR" sz="1500" dirty="0"/>
              <a:t>* </a:t>
            </a:r>
            <a:r>
              <a:rPr lang="el-GR" sz="1500" dirty="0" err="1"/>
              <a:t>΄Ελεγχος</a:t>
            </a:r>
            <a:r>
              <a:rPr lang="el-GR" sz="1500" dirty="0"/>
              <a:t> για παρουσία Β και </a:t>
            </a:r>
            <a:r>
              <a:rPr lang="en-US" sz="1500" dirty="0"/>
              <a:t> C</a:t>
            </a:r>
            <a:r>
              <a:rPr lang="el-GR" sz="1500" dirty="0"/>
              <a:t> ευρημάτων → διήθηση οργάνου χωρίς ή με δυσλειτουργία αυτού αντίστοιχα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918" y="156754"/>
            <a:ext cx="4137857" cy="2488475"/>
          </a:xfrm>
          <a:prstGeom prst="rect">
            <a:avLst/>
          </a:prstGeom>
        </p:spPr>
      </p:pic>
      <p:pic>
        <p:nvPicPr>
          <p:cNvPr id="5" name="Picture 5" descr="CD25 2 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779" y="2763815"/>
            <a:ext cx="3351727" cy="22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D2 1 X4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521" y="2763815"/>
            <a:ext cx="3448319" cy="22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3748" y="2379382"/>
            <a:ext cx="560231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3569" y="2780805"/>
            <a:ext cx="892733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CD25</a:t>
            </a:r>
            <a:endParaRPr lang="el-G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80312" y="2787774"/>
            <a:ext cx="834094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CD2</a:t>
            </a:r>
            <a:endParaRPr lang="el-G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17653" y="361075"/>
            <a:ext cx="2442779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l-GR" altLang="el-GR" sz="1800" b="1" dirty="0" err="1">
                <a:solidFill>
                  <a:prstClr val="black"/>
                </a:solidFill>
              </a:rPr>
              <a:t>Μαστοκύτταρα</a:t>
            </a:r>
            <a:r>
              <a:rPr lang="el-GR" altLang="el-GR" sz="1800" b="1" dirty="0">
                <a:solidFill>
                  <a:prstClr val="black"/>
                </a:solidFill>
              </a:rPr>
              <a:t> σε αθροίσεις (&gt;15) ως επί το πλείστον </a:t>
            </a:r>
            <a:r>
              <a:rPr lang="el-GR" altLang="el-GR" sz="1800" b="1" dirty="0" err="1">
                <a:solidFill>
                  <a:prstClr val="black"/>
                </a:solidFill>
              </a:rPr>
              <a:t>ατρακτόμορφα</a:t>
            </a:r>
            <a:r>
              <a:rPr lang="el-GR" altLang="el-GR" sz="1800" b="1" dirty="0">
                <a:solidFill>
                  <a:prstClr val="black"/>
                </a:solidFill>
              </a:rPr>
              <a:t>, </a:t>
            </a:r>
            <a:r>
              <a:rPr lang="en-US" altLang="el-GR" sz="1800" b="1" dirty="0">
                <a:solidFill>
                  <a:prstClr val="black"/>
                </a:solidFill>
              </a:rPr>
              <a:t>CD</a:t>
            </a:r>
            <a:r>
              <a:rPr lang="el-GR" altLang="el-GR" sz="1800" b="1" dirty="0">
                <a:solidFill>
                  <a:prstClr val="black"/>
                </a:solidFill>
              </a:rPr>
              <a:t>2- </a:t>
            </a:r>
            <a:r>
              <a:rPr lang="en-US" altLang="el-GR" sz="1800" b="1" dirty="0">
                <a:solidFill>
                  <a:prstClr val="black"/>
                </a:solidFill>
              </a:rPr>
              <a:t>CD</a:t>
            </a:r>
            <a:r>
              <a:rPr lang="el-GR" altLang="el-GR" sz="1800" b="1" dirty="0">
                <a:solidFill>
                  <a:prstClr val="black"/>
                </a:solidFill>
              </a:rPr>
              <a:t>25+</a:t>
            </a:r>
            <a:r>
              <a:rPr lang="el-GR" altLang="el-GR" sz="1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305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altLang="el-GR" sz="2100" dirty="0"/>
              <a:t>Κύρια ευρήματα της παρούσας </a:t>
            </a:r>
            <a:r>
              <a:rPr lang="el-GR" altLang="el-GR" sz="2100" dirty="0" err="1"/>
              <a:t>οστεομυελικής</a:t>
            </a:r>
            <a:r>
              <a:rPr lang="el-GR" altLang="el-GR" sz="2100" dirty="0"/>
              <a:t> βιοψίας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012160" y="1200150"/>
            <a:ext cx="2915816" cy="3394075"/>
          </a:xfrm>
        </p:spPr>
        <p:txBody>
          <a:bodyPr rtlCol="0">
            <a:normAutofit lnSpcReduction="10000"/>
          </a:bodyPr>
          <a:lstStyle/>
          <a:p>
            <a:pPr>
              <a:buNone/>
              <a:defRPr/>
            </a:pPr>
            <a:r>
              <a:rPr lang="el-GR" sz="1800" dirty="0"/>
              <a:t>     </a:t>
            </a:r>
            <a:r>
              <a:rPr lang="el-GR" sz="1800" dirty="0" err="1"/>
              <a:t>Μυελοειδές</a:t>
            </a:r>
            <a:r>
              <a:rPr lang="el-GR" sz="1800" dirty="0"/>
              <a:t> νεόπλασμα με </a:t>
            </a:r>
            <a:r>
              <a:rPr lang="el-GR" sz="1800" dirty="0" err="1"/>
              <a:t>ηωσινοφιλία</a:t>
            </a:r>
            <a:r>
              <a:rPr lang="el-GR" sz="1800" dirty="0"/>
              <a:t> και </a:t>
            </a:r>
            <a:r>
              <a:rPr lang="el-GR" sz="1800" dirty="0" smtClean="0"/>
              <a:t>συντήξεις γονιδίων </a:t>
            </a:r>
            <a:r>
              <a:rPr lang="el-GR" sz="1800" dirty="0" err="1" smtClean="0"/>
              <a:t>τυροσινικής</a:t>
            </a:r>
            <a:r>
              <a:rPr lang="el-GR" sz="1800" dirty="0" smtClean="0"/>
              <a:t> </a:t>
            </a:r>
            <a:r>
              <a:rPr lang="el-GR" sz="1800" dirty="0" err="1" smtClean="0"/>
              <a:t>κινάσης</a:t>
            </a:r>
            <a:r>
              <a:rPr lang="el-GR" sz="1800" dirty="0" smtClean="0"/>
              <a:t> (</a:t>
            </a:r>
            <a:r>
              <a:rPr lang="en-US" sz="1800" dirty="0" smtClean="0"/>
              <a:t>TK)</a:t>
            </a:r>
            <a:r>
              <a:rPr lang="el-GR" sz="1800" dirty="0" smtClean="0"/>
              <a:t> </a:t>
            </a:r>
            <a:r>
              <a:rPr lang="el-GR" sz="1800" b="1" dirty="0" smtClean="0"/>
              <a:t>[κυρίως </a:t>
            </a:r>
            <a:r>
              <a:rPr lang="en-US" sz="1800" b="1" dirty="0" smtClean="0"/>
              <a:t>PDGFRA</a:t>
            </a:r>
            <a:r>
              <a:rPr lang="el-GR" sz="1800" b="1" dirty="0" smtClean="0"/>
              <a:t>/</a:t>
            </a:r>
            <a:r>
              <a:rPr lang="en-US" sz="1800" b="1" dirty="0" smtClean="0"/>
              <a:t>B, FGFR1,  JAK2]</a:t>
            </a:r>
            <a:endParaRPr lang="el-GR" sz="1800" b="1" dirty="0"/>
          </a:p>
          <a:p>
            <a:pPr>
              <a:buNone/>
              <a:defRPr/>
            </a:pPr>
            <a:endParaRPr lang="el-GR" sz="1800" dirty="0"/>
          </a:p>
          <a:p>
            <a:pPr>
              <a:buNone/>
              <a:defRPr/>
            </a:pPr>
            <a:endParaRPr lang="el-GR" sz="1800" dirty="0"/>
          </a:p>
          <a:p>
            <a:pPr>
              <a:buNone/>
              <a:defRPr/>
            </a:pPr>
            <a:endParaRPr lang="el-GR" sz="1800" dirty="0"/>
          </a:p>
          <a:p>
            <a:pPr>
              <a:buNone/>
              <a:defRPr/>
            </a:pPr>
            <a:r>
              <a:rPr lang="en-US" sz="1800" dirty="0"/>
              <a:t>     </a:t>
            </a:r>
            <a:r>
              <a:rPr lang="el-GR" sz="1800" dirty="0"/>
              <a:t>Συστηματική</a:t>
            </a:r>
            <a:r>
              <a:rPr lang="en-US" sz="1800" dirty="0"/>
              <a:t> </a:t>
            </a:r>
            <a:r>
              <a:rPr lang="el-GR" sz="1800" dirty="0" err="1"/>
              <a:t>μαστοκυττάρωση</a:t>
            </a:r>
            <a:endParaRPr lang="el-GR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200323" y="1514103"/>
            <a:ext cx="5811837" cy="409575"/>
          </a:xfrm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l-GR" sz="1800" dirty="0"/>
              <a:t>Ιδιαίτερα αυξημένη </a:t>
            </a:r>
            <a:r>
              <a:rPr lang="el-GR" sz="1800" dirty="0" err="1"/>
              <a:t>κυτταροβρίθεια</a:t>
            </a: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r>
              <a:rPr lang="el-GR" sz="1800" dirty="0" err="1"/>
              <a:t>Ηωσινοφιλία</a:t>
            </a: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endParaRPr lang="el-GR" sz="1800" dirty="0"/>
          </a:p>
          <a:p>
            <a:pPr>
              <a:buFont typeface="Wingdings" pitchFamily="2" charset="2"/>
              <a:buChar char="§"/>
              <a:defRPr/>
            </a:pPr>
            <a:r>
              <a:rPr lang="el-GR" sz="1800" dirty="0"/>
              <a:t>Αθροίσεις </a:t>
            </a:r>
            <a:r>
              <a:rPr lang="el-GR" sz="1800" dirty="0" err="1"/>
              <a:t>μαστοκυττάρων</a:t>
            </a:r>
            <a:endParaRPr lang="el-GR" sz="18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04048" y="1563638"/>
            <a:ext cx="1026319" cy="9179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04048" y="2643758"/>
            <a:ext cx="972740" cy="9179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TextBox"/>
          <p:cNvSpPr txBox="1"/>
          <p:nvPr/>
        </p:nvSpPr>
        <p:spPr>
          <a:xfrm>
            <a:off x="323528" y="451596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l-GR" b="1" dirty="0" smtClean="0">
                <a:solidFill>
                  <a:srgbClr val="FF0000"/>
                </a:solidFill>
              </a:rPr>
              <a:t> Σε ασθενή με </a:t>
            </a:r>
            <a:r>
              <a:rPr lang="el-GR" b="1" dirty="0" err="1" smtClean="0">
                <a:solidFill>
                  <a:srgbClr val="FF0000"/>
                </a:solidFill>
              </a:rPr>
              <a:t>ηωσινοφιλία</a:t>
            </a:r>
            <a:r>
              <a:rPr lang="el-GR" b="1" dirty="0" smtClean="0">
                <a:solidFill>
                  <a:srgbClr val="FF0000"/>
                </a:solidFill>
              </a:rPr>
              <a:t> και αθροίσεις </a:t>
            </a:r>
            <a:r>
              <a:rPr lang="el-GR" b="1" dirty="0" err="1" smtClean="0">
                <a:solidFill>
                  <a:srgbClr val="FF0000"/>
                </a:solidFill>
              </a:rPr>
              <a:t>μαστοκυττάρων</a:t>
            </a:r>
            <a:r>
              <a:rPr lang="el-GR" b="1" dirty="0" smtClean="0">
                <a:solidFill>
                  <a:srgbClr val="FF0000"/>
                </a:solidFill>
              </a:rPr>
              <a:t>, παρουσία συντήξεων γονιδίων </a:t>
            </a:r>
            <a:r>
              <a:rPr lang="en-US" b="1" dirty="0" smtClean="0">
                <a:solidFill>
                  <a:srgbClr val="FF0000"/>
                </a:solidFill>
              </a:rPr>
              <a:t>TK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</a:rPr>
              <a:t>αποτελέι</a:t>
            </a:r>
            <a:r>
              <a:rPr lang="el-GR" b="1" dirty="0" smtClean="0">
                <a:solidFill>
                  <a:srgbClr val="FF0000"/>
                </a:solidFill>
              </a:rPr>
              <a:t> απαγορευτικό κριτήριο για τη διάγνωση συστηματικής </a:t>
            </a:r>
            <a:r>
              <a:rPr lang="el-GR" b="1" dirty="0" err="1" smtClean="0">
                <a:solidFill>
                  <a:srgbClr val="FF0000"/>
                </a:solidFill>
              </a:rPr>
              <a:t>μαστοκυττάρωσης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sz="1200" i="1" dirty="0" smtClean="0">
                <a:solidFill>
                  <a:srgbClr val="FF0000"/>
                </a:solidFill>
              </a:rPr>
              <a:t>(</a:t>
            </a:r>
            <a:r>
              <a:rPr lang="en-US" sz="1200" i="1" dirty="0" smtClean="0">
                <a:solidFill>
                  <a:srgbClr val="FF0000"/>
                </a:solidFill>
              </a:rPr>
              <a:t>ICC 2012)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74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6516216" y="1168400"/>
            <a:ext cx="2359025" cy="3779838"/>
          </a:xfrm>
        </p:spPr>
        <p:txBody>
          <a:bodyPr rtlCol="0">
            <a:normAutofit lnSpcReduction="10000"/>
          </a:bodyPr>
          <a:lstStyle/>
          <a:p>
            <a:pPr algn="ctr">
              <a:buNone/>
              <a:defRPr/>
            </a:pPr>
            <a:r>
              <a:rPr lang="el-GR" sz="1800" b="1" dirty="0"/>
              <a:t>    </a:t>
            </a:r>
            <a:r>
              <a:rPr lang="el-GR" sz="1800" b="1" dirty="0" smtClean="0"/>
              <a:t>  </a:t>
            </a:r>
            <a:r>
              <a:rPr lang="el-GR" sz="1800" b="1" dirty="0" err="1" smtClean="0"/>
              <a:t>Μυελοειδές</a:t>
            </a:r>
            <a:r>
              <a:rPr lang="el-GR" sz="1800" b="1" dirty="0" smtClean="0"/>
              <a:t> νεόπλασμα με </a:t>
            </a:r>
            <a:r>
              <a:rPr lang="el-GR" sz="1800" b="1" dirty="0" err="1" smtClean="0"/>
              <a:t>ηωσινοφιλία</a:t>
            </a:r>
            <a:r>
              <a:rPr lang="el-GR" sz="1800" b="1" dirty="0" smtClean="0"/>
              <a:t> και συντήξεις γονιδίων ΤΚ </a:t>
            </a:r>
            <a:endParaRPr lang="el-GR" sz="1800" b="1" dirty="0"/>
          </a:p>
          <a:p>
            <a:pPr>
              <a:buNone/>
              <a:defRPr/>
            </a:pPr>
            <a:endParaRPr lang="el-GR" sz="1800" b="1" dirty="0"/>
          </a:p>
          <a:p>
            <a:pPr algn="ctr">
              <a:buNone/>
              <a:defRPr/>
            </a:pPr>
            <a:r>
              <a:rPr lang="el-GR" sz="1800" b="1" dirty="0"/>
              <a:t>      </a:t>
            </a:r>
            <a:r>
              <a:rPr lang="el-GR" sz="1500" dirty="0"/>
              <a:t>Μοριακός </a:t>
            </a:r>
            <a:r>
              <a:rPr lang="el-GR" sz="1500" dirty="0" smtClean="0"/>
              <a:t>έλεγχος</a:t>
            </a:r>
            <a:endParaRPr lang="el-GR" sz="1500" dirty="0"/>
          </a:p>
          <a:p>
            <a:pPr algn="ctr">
              <a:buNone/>
              <a:defRPr/>
            </a:pPr>
            <a:endParaRPr lang="el-GR" sz="1500" b="1" dirty="0"/>
          </a:p>
          <a:p>
            <a:pPr algn="ctr">
              <a:buNone/>
              <a:defRPr/>
            </a:pPr>
            <a:r>
              <a:rPr lang="el-GR" sz="1500" b="1" dirty="0"/>
              <a:t>         </a:t>
            </a:r>
            <a:r>
              <a:rPr lang="el-GR" sz="1500" dirty="0" smtClean="0"/>
              <a:t>αρνητικός</a:t>
            </a:r>
            <a:endParaRPr lang="el-GR" sz="1500" dirty="0"/>
          </a:p>
          <a:p>
            <a:pPr algn="ctr">
              <a:buNone/>
              <a:defRPr/>
            </a:pPr>
            <a:endParaRPr lang="el-GR" sz="1500" b="1" dirty="0"/>
          </a:p>
          <a:p>
            <a:pPr algn="ctr">
              <a:buNone/>
              <a:defRPr/>
            </a:pPr>
            <a:r>
              <a:rPr lang="el-GR" sz="1500" b="1" dirty="0"/>
              <a:t>      </a:t>
            </a:r>
          </a:p>
          <a:p>
            <a:pPr algn="ctr">
              <a:buNone/>
              <a:defRPr/>
            </a:pPr>
            <a:r>
              <a:rPr lang="el-GR" sz="1500" b="1" dirty="0"/>
              <a:t>      </a:t>
            </a:r>
            <a:r>
              <a:rPr lang="el-GR" sz="1800" b="1" dirty="0"/>
              <a:t>Συστηματική</a:t>
            </a:r>
          </a:p>
          <a:p>
            <a:pPr algn="ctr">
              <a:buNone/>
              <a:defRPr/>
            </a:pPr>
            <a:r>
              <a:rPr lang="el-GR" sz="1800" b="1" dirty="0"/>
              <a:t>    </a:t>
            </a:r>
            <a:r>
              <a:rPr lang="el-GR" sz="1800" b="1" dirty="0" err="1"/>
              <a:t>μαστοκυττάρωση</a:t>
            </a:r>
            <a:endParaRPr lang="el-GR" sz="18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type="subTitle" idx="4294967295"/>
          </p:nvPr>
        </p:nvSpPr>
        <p:spPr>
          <a:xfrm>
            <a:off x="0" y="1491630"/>
            <a:ext cx="5811837" cy="409575"/>
          </a:xfrm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l-GR" sz="2000" b="1" dirty="0"/>
              <a:t>Αυξημένη </a:t>
            </a:r>
            <a:r>
              <a:rPr lang="el-GR" sz="2000" b="1" dirty="0" err="1"/>
              <a:t>κυτταροβρίθεια</a:t>
            </a:r>
            <a:r>
              <a:rPr lang="el-GR" sz="2000" b="1" dirty="0"/>
              <a:t> μυελού</a:t>
            </a:r>
          </a:p>
          <a:p>
            <a:pPr>
              <a:buFont typeface="Wingdings" pitchFamily="2" charset="2"/>
              <a:buChar char="§"/>
              <a:defRPr/>
            </a:pPr>
            <a:endParaRPr lang="el-GR" sz="2000" b="1" dirty="0" smtClean="0"/>
          </a:p>
          <a:p>
            <a:pPr>
              <a:buFont typeface="Wingdings" pitchFamily="2" charset="2"/>
              <a:buChar char="§"/>
              <a:defRPr/>
            </a:pPr>
            <a:endParaRPr lang="el-GR" sz="2000" b="1" dirty="0"/>
          </a:p>
          <a:p>
            <a:pPr>
              <a:buFont typeface="Wingdings" pitchFamily="2" charset="2"/>
              <a:buChar char="§"/>
              <a:defRPr/>
            </a:pPr>
            <a:r>
              <a:rPr lang="el-GR" sz="2000" b="1" u="sng" dirty="0" err="1"/>
              <a:t>Ηωσινόφιλα</a:t>
            </a:r>
            <a:r>
              <a:rPr lang="el-GR" sz="2000" b="1" dirty="0"/>
              <a:t> το προέχον στοιχείο</a:t>
            </a:r>
          </a:p>
          <a:p>
            <a:pPr>
              <a:buFont typeface="Wingdings" pitchFamily="2" charset="2"/>
              <a:buChar char="§"/>
              <a:defRPr/>
            </a:pPr>
            <a:endParaRPr lang="el-GR" sz="2000" b="1" u="sng" dirty="0"/>
          </a:p>
          <a:p>
            <a:pPr>
              <a:buFont typeface="Wingdings" pitchFamily="2" charset="2"/>
              <a:buChar char="§"/>
              <a:defRPr/>
            </a:pPr>
            <a:endParaRPr lang="el-GR" sz="2000" b="1" u="sng" dirty="0"/>
          </a:p>
          <a:p>
            <a:pPr>
              <a:buFont typeface="Wingdings" pitchFamily="2" charset="2"/>
              <a:buChar char="§"/>
              <a:defRPr/>
            </a:pPr>
            <a:r>
              <a:rPr lang="el-GR" sz="2000" b="1" dirty="0" err="1"/>
              <a:t>Μαστοκύτταρα</a:t>
            </a:r>
            <a:r>
              <a:rPr lang="el-GR" sz="2000" b="1" dirty="0"/>
              <a:t> </a:t>
            </a:r>
            <a:r>
              <a:rPr lang="en-US" sz="2000" b="1" dirty="0"/>
              <a:t>CD</a:t>
            </a:r>
            <a:r>
              <a:rPr lang="el-GR" sz="2000" b="1" dirty="0"/>
              <a:t>2- </a:t>
            </a:r>
            <a:r>
              <a:rPr lang="en-US" sz="2000" b="1" dirty="0"/>
              <a:t> CD</a:t>
            </a:r>
            <a:r>
              <a:rPr lang="el-GR" sz="2000" b="1" dirty="0"/>
              <a:t>25+</a:t>
            </a: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flipV="1">
            <a:off x="4572000" y="1779662"/>
            <a:ext cx="1350169" cy="86439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4572000" y="2859782"/>
            <a:ext cx="1243013" cy="10798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>
            <a:off x="7939137" y="2643758"/>
            <a:ext cx="0" cy="2155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/>
          <p:cNvCxnSpPr/>
          <p:nvPr/>
        </p:nvCxnSpPr>
        <p:spPr>
          <a:xfrm>
            <a:off x="8011145" y="3723878"/>
            <a:ext cx="0" cy="4321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4572000" y="2859782"/>
            <a:ext cx="1296144" cy="108012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66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2195736" y="195486"/>
            <a:ext cx="5760640" cy="841623"/>
          </a:xfrm>
        </p:spPr>
        <p:txBody>
          <a:bodyPr>
            <a:normAutofit fontScale="25000" lnSpcReduction="20000"/>
          </a:bodyPr>
          <a:lstStyle/>
          <a:p>
            <a:pPr algn="ctr">
              <a:buFont typeface="Arial" panose="020B0604020202020204" pitchFamily="34" charset="0"/>
              <a:buNone/>
            </a:pPr>
            <a:endParaRPr lang="el-GR" altLang="el-GR" sz="5500" b="1" dirty="0"/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sz="5500" b="1" dirty="0"/>
              <a:t>Άνδρας ασθενής, 75 ετών, προσήλθε με αναιμία και οστεολυτικές εστίες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sz="5500" b="1" dirty="0"/>
              <a:t>Α/α: καρκίνωμα νεφρού, ουροδόχου κύστης, προστάτη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86177" y="4109307"/>
            <a:ext cx="40761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Τα ατρακτόμορφα κύτταρα εμφανίζουν έντονη ατυπία</a:t>
            </a:r>
            <a:r>
              <a:rPr lang="el-GR" altLang="el-GR" sz="18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4" y="1191225"/>
            <a:ext cx="4124588" cy="283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373" y="4132262"/>
            <a:ext cx="479167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500" b="1" dirty="0">
                <a:solidFill>
                  <a:prstClr val="black"/>
                </a:solidFill>
              </a:rPr>
              <a:t>Πυκνές αθροίσεις ατρακτόμορφων κυττάρων σε παραδοκιδώδεις θέσεις, καταλαμβάνουν το 50% της εκτάσεως</a:t>
            </a:r>
            <a:endParaRPr lang="el-GR" altLang="el-GR" sz="15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1965" y="1191225"/>
            <a:ext cx="4100377" cy="2834645"/>
          </a:xfrm>
          <a:prstGeom prst="rect">
            <a:avLst/>
          </a:prstGeom>
        </p:spPr>
      </p:pic>
      <p:sp>
        <p:nvSpPr>
          <p:cNvPr id="10" name="9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/>
              <a:t>ΠΕΡΙΠΤΩΣΗ 2η</a:t>
            </a:r>
          </a:p>
        </p:txBody>
      </p:sp>
    </p:spTree>
    <p:extLst>
      <p:ext uri="{BB962C8B-B14F-4D97-AF65-F5344CB8AC3E}">
        <p14:creationId xmlns:p14="http://schemas.microsoft.com/office/powerpoint/2010/main" xmlns="" val="29793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88288" cy="2636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714" y="0"/>
            <a:ext cx="4488287" cy="2636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14223"/>
            <a:ext cx="4488288" cy="2429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714" y="2714223"/>
            <a:ext cx="4488287" cy="2429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3" y="2359950"/>
            <a:ext cx="859967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56378" y="2359950"/>
            <a:ext cx="1187624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/>
              <a:t>Τρυπτάση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905" y="4858400"/>
            <a:ext cx="931975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CD25</a:t>
            </a:r>
            <a:endParaRPr lang="el-G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16417" y="4866501"/>
            <a:ext cx="837611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CD30</a:t>
            </a:r>
            <a:endParaRPr lang="el-GR" b="1" dirty="0"/>
          </a:p>
        </p:txBody>
      </p:sp>
      <p:sp>
        <p:nvSpPr>
          <p:cNvPr id="14" name="1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144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2513"/>
            <a:ext cx="901199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2400" b="1" dirty="0"/>
              <a:t>Διάγνωση:</a:t>
            </a:r>
          </a:p>
          <a:p>
            <a:pPr algn="ctr"/>
            <a:r>
              <a:rPr lang="el-GR" sz="2400" b="1" dirty="0"/>
              <a:t>Επιθετική Συστηματική </a:t>
            </a:r>
            <a:r>
              <a:rPr lang="el-GR" sz="2400" b="1" dirty="0" err="1"/>
              <a:t>Μαστοκυττάρωση</a:t>
            </a:r>
            <a:endParaRPr lang="el-GR" sz="2400" b="1" dirty="0"/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051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2051720" y="0"/>
            <a:ext cx="6171877" cy="771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>
              <a:buFont typeface="Arial" panose="020B0604020202020204" pitchFamily="34" charset="0"/>
              <a:buNone/>
            </a:pPr>
            <a:r>
              <a:rPr lang="el-GR" altLang="el-GR" sz="1700" dirty="0"/>
              <a:t>Άνδρας ασθενής, 62 ετών, προσήλθε με </a:t>
            </a:r>
            <a:r>
              <a:rPr lang="el-GR" altLang="el-GR" sz="1700" dirty="0" err="1"/>
              <a:t>λευκοκυττάρωση</a:t>
            </a:r>
            <a:endParaRPr lang="el-GR" altLang="el-GR" sz="1700" dirty="0"/>
          </a:p>
          <a:p>
            <a:pPr>
              <a:buFont typeface="Arial" panose="020B0604020202020204" pitchFamily="34" charset="0"/>
              <a:buNone/>
            </a:pPr>
            <a:endParaRPr lang="el-GR" alt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989019" y="3966353"/>
            <a:ext cx="40761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600" b="1" dirty="0">
                <a:solidFill>
                  <a:prstClr val="black"/>
                </a:solidFill>
              </a:rPr>
              <a:t>Πυκνή μαστοκυτταρική άθροιση σε παραδοκιδώδη θέση</a:t>
            </a:r>
            <a:endParaRPr lang="el-GR" altLang="el-GR" sz="1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4" y="801277"/>
            <a:ext cx="4124588" cy="2795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177" y="853886"/>
            <a:ext cx="4100377" cy="2834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373" y="3597865"/>
            <a:ext cx="4056974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altLang="el-GR" sz="1200" b="1" dirty="0"/>
              <a:t>Πυκνές </a:t>
            </a:r>
            <a:r>
              <a:rPr lang="el-GR" altLang="el-GR" sz="1200" b="1" dirty="0" err="1"/>
              <a:t>μαστοκυτταρικές</a:t>
            </a:r>
            <a:r>
              <a:rPr lang="el-GR" altLang="el-GR" sz="1200" b="1" dirty="0"/>
              <a:t> αθροίσεις &gt;15 κυττάρων σε </a:t>
            </a:r>
            <a:r>
              <a:rPr lang="el-GR" altLang="el-GR" sz="1200" b="1" dirty="0" err="1"/>
              <a:t>μεσοδοκιδώδη</a:t>
            </a:r>
            <a:r>
              <a:rPr lang="el-GR" altLang="el-GR" sz="1200" b="1" dirty="0"/>
              <a:t>, παραδοκιδώδη και περιαγγειακή εντόπιση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altLang="el-GR" sz="1200" dirty="0"/>
              <a:t>Έντονη υπερπλασία της κοκκιώδους σειράς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altLang="el-GR" sz="1200" dirty="0"/>
              <a:t>Απώθηση της ερυθράς σειράς και των μεγακαρυοκυττάρων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/>
              <a:t>ΠΕΡΙΠΤΩΣΗ 3η</a:t>
            </a:r>
          </a:p>
        </p:txBody>
      </p:sp>
      <p:sp>
        <p:nvSpPr>
          <p:cNvPr id="9" name="8 - Έλλειψη"/>
          <p:cNvSpPr/>
          <p:nvPr/>
        </p:nvSpPr>
        <p:spPr>
          <a:xfrm>
            <a:off x="1547949" y="1165860"/>
            <a:ext cx="1508761" cy="166551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3105695" y="1293225"/>
            <a:ext cx="1058091" cy="13618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89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255704" cy="2903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2626538"/>
            <a:ext cx="827583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4120" y="2376154"/>
            <a:ext cx="5040728" cy="27673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4118" y="4866501"/>
            <a:ext cx="797922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CD25</a:t>
            </a:r>
            <a:endParaRPr lang="el-GR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4548" y="3111810"/>
            <a:ext cx="397957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l-GR" altLang="el-GR" sz="1800" b="1" dirty="0">
                <a:solidFill>
                  <a:prstClr val="black"/>
                </a:solidFill>
              </a:rPr>
              <a:t>Πυκνές αθροίσεις </a:t>
            </a:r>
            <a:r>
              <a:rPr lang="el-GR" altLang="el-GR" sz="1800" b="1" dirty="0" err="1">
                <a:solidFill>
                  <a:prstClr val="black"/>
                </a:solidFill>
              </a:rPr>
              <a:t>μαστοκυττάρων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n-US" altLang="el-GR" sz="1800" b="1" dirty="0">
                <a:solidFill>
                  <a:prstClr val="black"/>
                </a:solidFill>
              </a:rPr>
              <a:t> c</a:t>
            </a:r>
            <a:r>
              <a:rPr lang="el-GR" altLang="el-GR" sz="1800" b="1" dirty="0">
                <a:solidFill>
                  <a:prstClr val="black"/>
                </a:solidFill>
              </a:rPr>
              <a:t>-</a:t>
            </a:r>
            <a:r>
              <a:rPr lang="en-US" altLang="el-GR" sz="1800" b="1" dirty="0">
                <a:solidFill>
                  <a:prstClr val="black"/>
                </a:solidFill>
              </a:rPr>
              <a:t>kit+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n-US" altLang="el-GR" sz="1800" b="1" dirty="0">
                <a:solidFill>
                  <a:prstClr val="black"/>
                </a:solidFill>
              </a:rPr>
              <a:t>CD25+CD2-</a:t>
            </a:r>
            <a:r>
              <a:rPr lang="el-GR" altLang="el-GR" sz="1800" b="1" dirty="0">
                <a:solidFill>
                  <a:prstClr val="black"/>
                </a:solidFill>
              </a:rPr>
              <a:t> σε </a:t>
            </a:r>
            <a:r>
              <a:rPr lang="el-GR" altLang="el-GR" sz="1800" b="1" dirty="0" err="1">
                <a:solidFill>
                  <a:prstClr val="black"/>
                </a:solidFill>
              </a:rPr>
              <a:t>μεσοδοκιδώδη</a:t>
            </a:r>
            <a:r>
              <a:rPr lang="el-GR" altLang="el-GR" sz="1800" b="1" dirty="0">
                <a:solidFill>
                  <a:prstClr val="black"/>
                </a:solidFill>
              </a:rPr>
              <a:t>, παραδοκιδώδη και περιαγγειακή εντόπιση</a:t>
            </a:r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905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5336" y="144534"/>
            <a:ext cx="6413808" cy="3999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0313" y="3866778"/>
            <a:ext cx="830570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/>
              <a:t>ΜΡΟ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103" y="4336962"/>
            <a:ext cx="637504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Η λοιπή έκταση των μυελοχώρων καταλαμβάνεται από την κοκκιώδη σειρά</a:t>
            </a: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921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7" y="291734"/>
            <a:ext cx="6120680" cy="39472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dirty="0"/>
          </a:p>
          <a:p>
            <a:pPr marL="257175" indent="-257175" algn="ctr"/>
            <a:r>
              <a:rPr lang="el-GR" sz="1800" b="1" dirty="0"/>
              <a:t>Διάγνωση: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/>
              <a:t>Μυελός με </a:t>
            </a:r>
            <a:r>
              <a:rPr lang="el-GR" sz="1800" b="1" dirty="0"/>
              <a:t>έντονη </a:t>
            </a:r>
            <a:r>
              <a:rPr lang="el-GR" sz="1800" b="1" dirty="0" err="1"/>
              <a:t>κοκκιοκυτταρική</a:t>
            </a:r>
            <a:r>
              <a:rPr lang="el-GR" sz="1800" b="1" dirty="0"/>
              <a:t> υπερπλασία </a:t>
            </a:r>
            <a:r>
              <a:rPr lang="el-GR" sz="1800" dirty="0"/>
              <a:t>η οποία θέτει θέμα διαφορικής διάγνωσης μεταξύ </a:t>
            </a:r>
            <a:r>
              <a:rPr lang="el-GR" sz="1800" b="1" dirty="0"/>
              <a:t>μυελοϋπερπλαστικού νεοπλάσματος (χρόνια </a:t>
            </a:r>
            <a:r>
              <a:rPr lang="el-GR" sz="1800" b="1" dirty="0" err="1"/>
              <a:t>μυελογενής</a:t>
            </a:r>
            <a:r>
              <a:rPr lang="el-GR" sz="1800" b="1" dirty="0"/>
              <a:t> λευχαιμία) </a:t>
            </a:r>
            <a:r>
              <a:rPr lang="el-GR" sz="1800" dirty="0"/>
              <a:t>και</a:t>
            </a:r>
            <a:r>
              <a:rPr lang="el-GR" sz="1800" b="1" dirty="0"/>
              <a:t> μικτού μυελοϋπερπλαστικού/μυελοδυσπλαστικού νεοπλάσματος (άτυπη χρόνια </a:t>
            </a:r>
            <a:r>
              <a:rPr lang="el-GR" sz="1800" b="1" dirty="0" err="1"/>
              <a:t>μυελογενής</a:t>
            </a:r>
            <a:r>
              <a:rPr lang="el-GR" sz="1800" b="1" dirty="0"/>
              <a:t> λευχαιμία). </a:t>
            </a:r>
            <a:r>
              <a:rPr lang="el-GR" sz="1800" dirty="0"/>
              <a:t>Συνιστάται έλεγχος για </a:t>
            </a:r>
            <a:r>
              <a:rPr lang="en-US" sz="1800" dirty="0" err="1"/>
              <a:t>bcr-abl</a:t>
            </a:r>
            <a:endParaRPr lang="el-GR" sz="1800" dirty="0"/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b="1" dirty="0"/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/>
              <a:t>Παρουσία </a:t>
            </a:r>
            <a:r>
              <a:rPr lang="el-GR" sz="1800" dirty="0" err="1"/>
              <a:t>μαστοκυτταρικών</a:t>
            </a:r>
            <a:r>
              <a:rPr lang="el-GR" sz="1800" dirty="0"/>
              <a:t> κοκκιωμάτων, η οποία πληροί τα κριτήρια </a:t>
            </a:r>
            <a:r>
              <a:rPr lang="el-GR" sz="1800" b="1" dirty="0"/>
              <a:t>συστηματικής μαστοκυττάρωσης σχετιζόμενης με αιματολογικό </a:t>
            </a:r>
            <a:r>
              <a:rPr lang="el-GR" sz="1800" b="1" dirty="0" err="1" smtClean="0"/>
              <a:t>μυελοειδές</a:t>
            </a:r>
            <a:r>
              <a:rPr lang="el-GR" sz="1800" b="1" dirty="0" smtClean="0"/>
              <a:t> νεόπλασμα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xmlns="" val="5065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467544" y="357505"/>
            <a:ext cx="831641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Φάσμα </a:t>
            </a:r>
            <a:r>
              <a:rPr lang="el-GR" sz="1800" b="1" dirty="0" err="1"/>
              <a:t>μαστοκυττάρωσης</a:t>
            </a:r>
            <a:endParaRPr lang="el-GR" sz="1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627534"/>
            <a:ext cx="6192688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5436097" y="4191930"/>
            <a:ext cx="2626360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Pardanani</a:t>
            </a:r>
            <a:r>
              <a:rPr lang="en-US" i="1" dirty="0">
                <a:solidFill>
                  <a:srgbClr val="FF0000"/>
                </a:solidFill>
              </a:rPr>
              <a:t>, Am J </a:t>
            </a:r>
            <a:r>
              <a:rPr lang="en-US" i="1" dirty="0" err="1">
                <a:solidFill>
                  <a:srgbClr val="FF0000"/>
                </a:solidFill>
              </a:rPr>
              <a:t>Hematol</a:t>
            </a:r>
            <a:r>
              <a:rPr lang="en-US" i="1" dirty="0">
                <a:solidFill>
                  <a:srgbClr val="FF0000"/>
                </a:solidFill>
              </a:rPr>
              <a:t> 2019</a:t>
            </a:r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971600" y="411510"/>
            <a:ext cx="8172400" cy="769615"/>
          </a:xfrm>
        </p:spPr>
        <p:txBody>
          <a:bodyPr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l-GR" altLang="el-GR" sz="1600" dirty="0"/>
              <a:t>Άνδρας ασθενής, 85 ετών</a:t>
            </a:r>
          </a:p>
          <a:p>
            <a:pPr>
              <a:buFont typeface="Arial" panose="020B0604020202020204" pitchFamily="34" charset="0"/>
              <a:buNone/>
            </a:pPr>
            <a:r>
              <a:rPr lang="el-GR" altLang="el-GR" sz="1600" dirty="0"/>
              <a:t>Α/α: Μικτό </a:t>
            </a:r>
            <a:r>
              <a:rPr lang="el-GR" altLang="el-GR" sz="1600" dirty="0" err="1"/>
              <a:t>μυελοδυσπλαστικό</a:t>
            </a:r>
            <a:r>
              <a:rPr lang="el-GR" altLang="el-GR" sz="1600" dirty="0"/>
              <a:t>/</a:t>
            </a:r>
            <a:r>
              <a:rPr lang="el-GR" altLang="el-GR" sz="1600" dirty="0" err="1"/>
              <a:t>μυελοϋπερπλαστικό</a:t>
            </a:r>
            <a:r>
              <a:rPr lang="el-GR" altLang="el-GR" sz="1600" dirty="0"/>
              <a:t> νεόπλασμα, </a:t>
            </a:r>
            <a:r>
              <a:rPr lang="el-GR" altLang="el-GR" sz="1600" dirty="0" err="1"/>
              <a:t>αυτοάνοση</a:t>
            </a:r>
            <a:r>
              <a:rPr lang="el-GR" altLang="el-GR" sz="1600" dirty="0"/>
              <a:t> αιμολυτική αναιμία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86177" y="4029913"/>
            <a:ext cx="407616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Παρουσία </a:t>
            </a:r>
            <a:r>
              <a:rPr lang="el-GR" altLang="el-GR" sz="1800" b="1" dirty="0" err="1">
                <a:solidFill>
                  <a:prstClr val="black"/>
                </a:solidFill>
              </a:rPr>
              <a:t>ατρακτόμορφων</a:t>
            </a:r>
            <a:r>
              <a:rPr lang="el-GR" altLang="el-GR" sz="1800" b="1" dirty="0">
                <a:solidFill>
                  <a:prstClr val="black"/>
                </a:solidFill>
              </a:rPr>
              <a:t> κυττάρων σε </a:t>
            </a:r>
            <a:r>
              <a:rPr lang="el-GR" altLang="el-GR" sz="1800" b="1" dirty="0" err="1">
                <a:solidFill>
                  <a:prstClr val="black"/>
                </a:solidFill>
              </a:rPr>
              <a:t>παραδοκιδώδεις</a:t>
            </a:r>
            <a:r>
              <a:rPr lang="el-GR" altLang="el-GR" sz="1800" b="1" dirty="0">
                <a:solidFill>
                  <a:prstClr val="black"/>
                </a:solidFill>
              </a:rPr>
              <a:t> θέσεις</a:t>
            </a:r>
            <a:r>
              <a:rPr lang="el-GR" altLang="el-GR" sz="1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3" y="3975907"/>
            <a:ext cx="407616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Αυξημένη </a:t>
            </a:r>
            <a:r>
              <a:rPr lang="el-GR" altLang="el-GR" sz="1800" b="1" dirty="0" err="1">
                <a:solidFill>
                  <a:prstClr val="black"/>
                </a:solidFill>
              </a:rPr>
              <a:t>κυτταροβρίθεια</a:t>
            </a:r>
            <a:r>
              <a:rPr lang="el-GR" altLang="el-GR" sz="1800" b="1" dirty="0">
                <a:solidFill>
                  <a:prstClr val="black"/>
                </a:solidFill>
              </a:rPr>
              <a:t> μυελού</a:t>
            </a:r>
            <a:endParaRPr lang="el-GR" altLang="el-GR" sz="1800" dirty="0">
              <a:solidFill>
                <a:prstClr val="black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Περίπτωση 4η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2244"/>
            <a:ext cx="4372550" cy="2763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252360"/>
            <a:ext cx="4076862" cy="2621384"/>
          </a:xfrm>
          <a:prstGeom prst="rect">
            <a:avLst/>
          </a:prstGeom>
        </p:spPr>
      </p:pic>
      <p:sp>
        <p:nvSpPr>
          <p:cNvPr id="8" name="7 - Έλλειψη"/>
          <p:cNvSpPr/>
          <p:nvPr/>
        </p:nvSpPr>
        <p:spPr>
          <a:xfrm>
            <a:off x="5652120" y="1275606"/>
            <a:ext cx="1872208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616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8034" y="3453702"/>
            <a:ext cx="363589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Πυκνές </a:t>
            </a:r>
            <a:r>
              <a:rPr lang="el-GR" altLang="el-GR" sz="1800" b="1" dirty="0" err="1">
                <a:solidFill>
                  <a:prstClr val="black"/>
                </a:solidFill>
              </a:rPr>
              <a:t>παραδοκιδώδεις</a:t>
            </a:r>
            <a:r>
              <a:rPr lang="el-GR" altLang="el-GR" sz="1800" b="1" dirty="0">
                <a:solidFill>
                  <a:prstClr val="black"/>
                </a:solidFill>
              </a:rPr>
              <a:t> αθροίσεις </a:t>
            </a:r>
            <a:r>
              <a:rPr lang="el-GR" altLang="el-GR" sz="1800" b="1" dirty="0" err="1">
                <a:solidFill>
                  <a:prstClr val="black"/>
                </a:solidFill>
              </a:rPr>
              <a:t>μαστοκυττάρων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n-US" altLang="el-GR" sz="1800" b="1" dirty="0">
                <a:solidFill>
                  <a:prstClr val="black"/>
                </a:solidFill>
              </a:rPr>
              <a:t>       c-kit+tryptase+CD30+CD2-</a:t>
            </a:r>
            <a:endParaRPr lang="el-GR" altLang="el-GR" sz="1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538"/>
            <a:ext cx="5256000" cy="2948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643586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tryptase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000" y="2306451"/>
            <a:ext cx="5040000" cy="2827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4119" y="4866501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CD30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492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103" y="4336962"/>
            <a:ext cx="637504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>
                <a:solidFill>
                  <a:prstClr val="black"/>
                </a:solidFill>
              </a:rPr>
              <a:t>Η λοιπή έκταση των μυελοχώρων καταλαμβάνεται από την κοκκιώδη σειρά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7" y="195486"/>
            <a:ext cx="7127361" cy="399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9099" y="3917187"/>
            <a:ext cx="707501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ΜΡΟ</a:t>
            </a:r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89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2854" y="33469"/>
            <a:ext cx="5447764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dirty="0">
              <a:solidFill>
                <a:prstClr val="black"/>
              </a:solidFill>
            </a:endParaRPr>
          </a:p>
          <a:p>
            <a:pPr marL="257175" indent="-257175" algn="ctr"/>
            <a:r>
              <a:rPr lang="el-GR" sz="1800" b="1" dirty="0">
                <a:solidFill>
                  <a:prstClr val="black"/>
                </a:solidFill>
              </a:rPr>
              <a:t>Διάγνωση: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</a:rPr>
              <a:t>Μυελός με </a:t>
            </a:r>
            <a:r>
              <a:rPr lang="el-GR" sz="1800" b="1" dirty="0">
                <a:solidFill>
                  <a:prstClr val="black"/>
                </a:solidFill>
              </a:rPr>
              <a:t>έντονη </a:t>
            </a:r>
            <a:r>
              <a:rPr lang="el-GR" sz="1800" b="1" dirty="0" err="1">
                <a:solidFill>
                  <a:prstClr val="black"/>
                </a:solidFill>
              </a:rPr>
              <a:t>κοκκιοκυτταρική</a:t>
            </a:r>
            <a:r>
              <a:rPr lang="el-GR" sz="1800" b="1" dirty="0">
                <a:solidFill>
                  <a:prstClr val="black"/>
                </a:solidFill>
              </a:rPr>
              <a:t> υπερπλασία </a:t>
            </a:r>
            <a:r>
              <a:rPr lang="el-GR" sz="1800" dirty="0">
                <a:solidFill>
                  <a:prstClr val="black"/>
                </a:solidFill>
              </a:rPr>
              <a:t>συμβατή με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l-GR" sz="1800" dirty="0">
                <a:solidFill>
                  <a:prstClr val="black"/>
                </a:solidFill>
              </a:rPr>
              <a:t>το αναφερόμενο </a:t>
            </a:r>
            <a:r>
              <a:rPr lang="el-GR" sz="1800" b="1" dirty="0">
                <a:solidFill>
                  <a:prstClr val="black"/>
                </a:solidFill>
              </a:rPr>
              <a:t>μικτό </a:t>
            </a:r>
            <a:r>
              <a:rPr lang="el-GR" sz="1800" b="1" dirty="0" err="1">
                <a:solidFill>
                  <a:prstClr val="black"/>
                </a:solidFill>
              </a:rPr>
              <a:t>μυελοϋπερπλαστικό</a:t>
            </a:r>
            <a:r>
              <a:rPr lang="el-GR" sz="1800" b="1" dirty="0">
                <a:solidFill>
                  <a:prstClr val="black"/>
                </a:solidFill>
              </a:rPr>
              <a:t>/μυελοδυσπλαστικό νεόπλασμα (άτυπη χρόνια </a:t>
            </a:r>
            <a:r>
              <a:rPr lang="el-GR" sz="1800" b="1" dirty="0" err="1">
                <a:solidFill>
                  <a:prstClr val="black"/>
                </a:solidFill>
              </a:rPr>
              <a:t>μυελογενής</a:t>
            </a:r>
            <a:r>
              <a:rPr lang="el-GR" sz="1800" b="1" dirty="0">
                <a:solidFill>
                  <a:prstClr val="black"/>
                </a:solidFill>
              </a:rPr>
              <a:t> λευχαιμία). </a:t>
            </a:r>
            <a:endParaRPr lang="el-GR" sz="1800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</a:rPr>
              <a:t>Παρουσία </a:t>
            </a:r>
            <a:r>
              <a:rPr lang="el-GR" sz="1800" dirty="0" err="1">
                <a:solidFill>
                  <a:prstClr val="black"/>
                </a:solidFill>
              </a:rPr>
              <a:t>μαστοκυτταρικών</a:t>
            </a:r>
            <a:r>
              <a:rPr lang="el-GR" sz="1800" dirty="0">
                <a:solidFill>
                  <a:prstClr val="black"/>
                </a:solidFill>
              </a:rPr>
              <a:t> κοκκιωμάτων, η οποία πληροί τα κριτήρια </a:t>
            </a:r>
            <a:r>
              <a:rPr lang="el-GR" sz="1800" b="1" dirty="0">
                <a:solidFill>
                  <a:prstClr val="black"/>
                </a:solidFill>
              </a:rPr>
              <a:t>συστηματικής μαστοκυττάρωσης σχετιζόμενης με αιματολογικό </a:t>
            </a:r>
            <a:r>
              <a:rPr lang="el-GR" sz="1800" b="1" dirty="0" err="1" smtClean="0">
                <a:solidFill>
                  <a:prstClr val="black"/>
                </a:solidFill>
              </a:rPr>
              <a:t>μυελοειδές</a:t>
            </a:r>
            <a:r>
              <a:rPr lang="el-GR" sz="1800" b="1" dirty="0" smtClean="0">
                <a:solidFill>
                  <a:prstClr val="black"/>
                </a:solidFill>
              </a:rPr>
              <a:t> νεόπλασμα</a:t>
            </a:r>
            <a:endParaRPr lang="el-GR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1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1619672" y="195486"/>
            <a:ext cx="6192688" cy="625599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>
              <a:buFont typeface="Arial" panose="020B0604020202020204" pitchFamily="34" charset="0"/>
              <a:buNone/>
            </a:pPr>
            <a:r>
              <a:rPr lang="el-GR" altLang="el-GR" sz="2100" b="1" dirty="0"/>
              <a:t>Άνδρας ασθενής, 85 ετών, προσήλθε για διερεύνηση </a:t>
            </a:r>
            <a:r>
              <a:rPr lang="el-GR" altLang="el-GR" sz="2100" b="1" dirty="0" err="1"/>
              <a:t>ηωσινοφιλίας</a:t>
            </a:r>
            <a:endParaRPr lang="el-GR" altLang="el-GR" sz="2100" b="1" dirty="0"/>
          </a:p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>
              <a:buFont typeface="Arial" panose="020B0604020202020204" pitchFamily="34" charset="0"/>
              <a:buNone/>
            </a:pPr>
            <a:endParaRPr lang="el-GR" altLang="el-GR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220484" y="4137925"/>
            <a:ext cx="709593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Διάχυτη κατάληψη των </a:t>
            </a:r>
            <a:r>
              <a:rPr lang="el-GR" altLang="el-GR" sz="1800" b="1" dirty="0" err="1">
                <a:solidFill>
                  <a:prstClr val="black"/>
                </a:solidFill>
              </a:rPr>
              <a:t>μυελοχώρων</a:t>
            </a:r>
            <a:r>
              <a:rPr lang="el-GR" altLang="el-GR" sz="1800" b="1" dirty="0">
                <a:solidFill>
                  <a:prstClr val="black"/>
                </a:solidFill>
              </a:rPr>
              <a:t> από άωρο </a:t>
            </a:r>
            <a:r>
              <a:rPr lang="el-GR" altLang="el-GR" sz="1800" b="1" dirty="0" err="1">
                <a:solidFill>
                  <a:prstClr val="black"/>
                </a:solidFill>
              </a:rPr>
              <a:t>νεοπλασματικό</a:t>
            </a:r>
            <a:r>
              <a:rPr lang="el-GR" altLang="el-GR" sz="1800" b="1" dirty="0">
                <a:solidFill>
                  <a:prstClr val="black"/>
                </a:solidFill>
              </a:rPr>
              <a:t> πληθυσμό</a:t>
            </a:r>
            <a:endParaRPr lang="el-GR" altLang="el-GR" sz="1800" dirty="0">
              <a:solidFill>
                <a:prstClr val="black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5</a:t>
            </a:r>
            <a:r>
              <a:rPr lang="el-GR" b="1" baseline="30000" dirty="0">
                <a:solidFill>
                  <a:prstClr val="black"/>
                </a:solidFill>
              </a:rPr>
              <a:t>η</a:t>
            </a:r>
            <a:r>
              <a:rPr lang="el-GR" b="1" dirty="0">
                <a:solidFill>
                  <a:prstClr val="black"/>
                </a:solidFill>
              </a:rPr>
              <a:t> Περίπτωση 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9" y="843558"/>
            <a:ext cx="547260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90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1" y="249492"/>
            <a:ext cx="6768752" cy="394243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403648" y="4191931"/>
            <a:ext cx="669674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Τα </a:t>
            </a:r>
            <a:r>
              <a:rPr lang="el-GR" altLang="el-GR" sz="1800" b="1" dirty="0" err="1">
                <a:solidFill>
                  <a:prstClr val="black"/>
                </a:solidFill>
              </a:rPr>
              <a:t>νεοπλασματικά</a:t>
            </a:r>
            <a:r>
              <a:rPr lang="el-GR" altLang="el-GR" sz="1800" b="1" dirty="0">
                <a:solidFill>
                  <a:prstClr val="black"/>
                </a:solidFill>
              </a:rPr>
              <a:t> κύτταρα είναι </a:t>
            </a:r>
            <a:r>
              <a:rPr lang="el-GR" altLang="el-GR" sz="1800" b="1" dirty="0" err="1">
                <a:solidFill>
                  <a:prstClr val="black"/>
                </a:solidFill>
              </a:rPr>
              <a:t>υποστρόγγυλα</a:t>
            </a:r>
            <a:r>
              <a:rPr lang="el-GR" altLang="el-GR" sz="1800" b="1" dirty="0">
                <a:solidFill>
                  <a:prstClr val="black"/>
                </a:solidFill>
              </a:rPr>
              <a:t> με ασθενώς </a:t>
            </a:r>
            <a:r>
              <a:rPr lang="el-GR" altLang="el-GR" sz="1800" b="1" dirty="0" err="1">
                <a:solidFill>
                  <a:prstClr val="black"/>
                </a:solidFill>
              </a:rPr>
              <a:t>ηωσινόφιλο</a:t>
            </a:r>
            <a:r>
              <a:rPr lang="el-GR" altLang="el-GR" sz="1800" b="1" dirty="0">
                <a:solidFill>
                  <a:prstClr val="black"/>
                </a:solidFill>
              </a:rPr>
              <a:t> κυτταρόπλασμα. Παρουσία </a:t>
            </a:r>
            <a:r>
              <a:rPr lang="el-GR" altLang="el-GR" sz="1800" b="1" dirty="0" err="1">
                <a:solidFill>
                  <a:prstClr val="black"/>
                </a:solidFill>
              </a:rPr>
              <a:t>αφθόνων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l-GR" altLang="el-GR" sz="1800" b="1" dirty="0" err="1">
                <a:solidFill>
                  <a:prstClr val="black"/>
                </a:solidFill>
              </a:rPr>
              <a:t>ηωσινοφίλων</a:t>
            </a:r>
            <a:r>
              <a:rPr lang="el-GR" altLang="el-GR" sz="1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89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4018" y="3129666"/>
            <a:ext cx="349187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Διάχυτη θετικότητα του άωρου πληθυσμού για</a:t>
            </a:r>
            <a:r>
              <a:rPr lang="en-US" altLang="el-GR" sz="1800" b="1" dirty="0">
                <a:solidFill>
                  <a:prstClr val="black"/>
                </a:solidFill>
              </a:rPr>
              <a:t>   c-kit</a:t>
            </a:r>
            <a:r>
              <a:rPr lang="el-GR" altLang="el-GR" sz="1800" b="1" dirty="0">
                <a:solidFill>
                  <a:prstClr val="black"/>
                </a:solidFill>
              </a:rPr>
              <a:t> και </a:t>
            </a:r>
            <a:r>
              <a:rPr lang="en-US" altLang="el-GR" sz="1800" b="1" dirty="0" err="1">
                <a:solidFill>
                  <a:prstClr val="black"/>
                </a:solidFill>
              </a:rPr>
              <a:t>tryptase</a:t>
            </a:r>
            <a:endParaRPr lang="el-GR" altLang="el-GR" sz="18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08" y="0"/>
            <a:ext cx="5256000" cy="273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97" y="2456769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C-kit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409732"/>
            <a:ext cx="5256000" cy="273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6425" y="4840002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tryptase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51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3" y="0"/>
            <a:ext cx="5256000" cy="273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2517744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CD30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000" y="2411100"/>
            <a:ext cx="5256000" cy="273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5143" y="4865834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CD25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251521" y="3111810"/>
            <a:ext cx="349187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Διάχυτη θετικότητα του άωρου πληθυσμού για</a:t>
            </a:r>
            <a:r>
              <a:rPr lang="en-US" altLang="el-GR" sz="1800" b="1" dirty="0">
                <a:solidFill>
                  <a:prstClr val="black"/>
                </a:solidFill>
              </a:rPr>
              <a:t>   CD30</a:t>
            </a:r>
            <a:r>
              <a:rPr lang="el-GR" altLang="el-GR" sz="1800" b="1" dirty="0">
                <a:solidFill>
                  <a:prstClr val="black"/>
                </a:solidFill>
              </a:rPr>
              <a:t> και ασθενής θετικότητα για </a:t>
            </a:r>
            <a:r>
              <a:rPr lang="en-US" altLang="el-GR" sz="1800" b="1" dirty="0">
                <a:solidFill>
                  <a:prstClr val="black"/>
                </a:solidFill>
              </a:rPr>
              <a:t>CD25</a:t>
            </a:r>
            <a:endParaRPr lang="el-GR" altLang="el-GR" sz="1800" b="1" dirty="0">
              <a:solidFill>
                <a:prstClr val="black"/>
              </a:solidFill>
            </a:endParaRPr>
          </a:p>
        </p:txBody>
      </p:sp>
      <p:sp>
        <p:nvSpPr>
          <p:cNvPr id="11" name="10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639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47" y="27158"/>
            <a:ext cx="5256000" cy="273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80" y="2463738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MPO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000" y="2409732"/>
            <a:ext cx="5256000" cy="273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88000" y="4840002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CD34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323529" y="3219823"/>
            <a:ext cx="349187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Απουσία έκφρασης του άωρου πληθυσμού για</a:t>
            </a:r>
            <a:r>
              <a:rPr lang="en-US" altLang="el-GR" sz="1800" b="1" dirty="0">
                <a:solidFill>
                  <a:prstClr val="black"/>
                </a:solidFill>
              </a:rPr>
              <a:t>   MPO</a:t>
            </a:r>
            <a:r>
              <a:rPr lang="el-GR" altLang="el-GR" sz="1800" b="1" dirty="0">
                <a:solidFill>
                  <a:prstClr val="black"/>
                </a:solidFill>
              </a:rPr>
              <a:t> και </a:t>
            </a:r>
            <a:r>
              <a:rPr lang="en-US" altLang="el-GR" sz="1800" b="1" dirty="0">
                <a:solidFill>
                  <a:prstClr val="black"/>
                </a:solidFill>
              </a:rPr>
              <a:t>CD34</a:t>
            </a:r>
            <a:endParaRPr lang="el-GR" altLang="el-GR" sz="1800" b="1" dirty="0">
              <a:solidFill>
                <a:prstClr val="black"/>
              </a:solidFill>
            </a:endParaRPr>
          </a:p>
        </p:txBody>
      </p:sp>
      <p:sp>
        <p:nvSpPr>
          <p:cNvPr id="11" name="10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74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789552"/>
            <a:ext cx="5447764" cy="283923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</a:rPr>
              <a:t>Πορεία νόσου: ο ασθενής κατέληξε αμέσως μετά τη λήψη της ΟΜΒ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</a:rPr>
              <a:t>Διάγνωση: διάχυτη διήθηση μυελού από άωρο κυτταρικό πληθυσμό με </a:t>
            </a:r>
            <a:r>
              <a:rPr lang="el-GR" sz="1800" dirty="0" err="1">
                <a:solidFill>
                  <a:prstClr val="black"/>
                </a:solidFill>
              </a:rPr>
              <a:t>μαστοκυτταρικό</a:t>
            </a:r>
            <a:r>
              <a:rPr lang="el-GR" sz="1800" dirty="0">
                <a:solidFill>
                  <a:prstClr val="black"/>
                </a:solidFill>
              </a:rPr>
              <a:t> φαινότυπο, συμβατή με </a:t>
            </a:r>
            <a:r>
              <a:rPr lang="el-GR" sz="1800" b="1" dirty="0">
                <a:solidFill>
                  <a:prstClr val="black"/>
                </a:solidFill>
              </a:rPr>
              <a:t>προχωρημένη</a:t>
            </a:r>
            <a:r>
              <a:rPr lang="el-GR" sz="1800" dirty="0">
                <a:solidFill>
                  <a:prstClr val="black"/>
                </a:solidFill>
              </a:rPr>
              <a:t> </a:t>
            </a:r>
            <a:r>
              <a:rPr lang="el-GR" sz="1800" b="1" dirty="0">
                <a:solidFill>
                  <a:prstClr val="black"/>
                </a:solidFill>
              </a:rPr>
              <a:t>συστηματική </a:t>
            </a:r>
            <a:r>
              <a:rPr lang="el-GR" sz="1800" b="1" dirty="0" err="1">
                <a:solidFill>
                  <a:prstClr val="black"/>
                </a:solidFill>
              </a:rPr>
              <a:t>μαστοκυττάρωση</a:t>
            </a:r>
            <a:r>
              <a:rPr lang="el-GR" sz="1800" b="1" dirty="0">
                <a:solidFill>
                  <a:prstClr val="black"/>
                </a:solidFill>
              </a:rPr>
              <a:t> του τύπου της </a:t>
            </a:r>
            <a:r>
              <a:rPr lang="el-GR" sz="1800" b="1" dirty="0" err="1">
                <a:solidFill>
                  <a:prstClr val="black"/>
                </a:solidFill>
              </a:rPr>
              <a:t>μαστοκυτταρικής</a:t>
            </a:r>
            <a:r>
              <a:rPr lang="el-GR" sz="1800" b="1" dirty="0">
                <a:solidFill>
                  <a:prstClr val="black"/>
                </a:solidFill>
              </a:rPr>
              <a:t> λευχαιμίας</a:t>
            </a: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884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dirty="0"/>
              <a:t>Προχωρημένη συστηματική </a:t>
            </a:r>
            <a:r>
              <a:rPr lang="el-GR" sz="1500" dirty="0" err="1"/>
              <a:t>μαστοκυττάρωση</a:t>
            </a:r>
            <a:endParaRPr lang="el-GR" sz="15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4294967295"/>
          </p:nvPr>
        </p:nvGraphicFramePr>
        <p:xfrm>
          <a:off x="0" y="1131590"/>
          <a:ext cx="7886700" cy="326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3275856" y="1347614"/>
            <a:ext cx="7307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 smtClean="0"/>
              <a:t>MCL 9,6%</a:t>
            </a:r>
            <a:endParaRPr lang="el-GR" sz="1500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6153463" y="3363838"/>
            <a:ext cx="2990537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en-US" b="1" dirty="0" smtClean="0"/>
              <a:t>SM-AHN</a:t>
            </a:r>
            <a:r>
              <a:rPr lang="en-US" dirty="0" smtClean="0"/>
              <a:t>:</a:t>
            </a:r>
            <a:r>
              <a:rPr lang="el-GR" dirty="0" smtClean="0"/>
              <a:t> Συστηματική </a:t>
            </a:r>
            <a:r>
              <a:rPr lang="el-GR" dirty="0" err="1" smtClean="0"/>
              <a:t>μαστοκυττάρωση</a:t>
            </a:r>
            <a:r>
              <a:rPr lang="el-GR" dirty="0" smtClean="0"/>
              <a:t> με συνοδό αιματολογικό νεόπλασμα</a:t>
            </a:r>
            <a:endParaRPr lang="en-US" dirty="0" smtClean="0"/>
          </a:p>
          <a:p>
            <a:pPr marL="257175" indent="-257175">
              <a:buFont typeface="Arial" pitchFamily="34" charset="0"/>
              <a:buChar char="•"/>
            </a:pPr>
            <a:r>
              <a:rPr lang="en-US" b="1" dirty="0" smtClean="0"/>
              <a:t>ASM</a:t>
            </a:r>
            <a:r>
              <a:rPr lang="en-US" dirty="0" smtClean="0"/>
              <a:t>:</a:t>
            </a:r>
            <a:r>
              <a:rPr lang="el-GR" dirty="0" smtClean="0"/>
              <a:t> Επιθετική συστηματική </a:t>
            </a:r>
            <a:r>
              <a:rPr lang="el-GR" dirty="0" err="1" smtClean="0"/>
              <a:t>μαστοκυττάρωση</a:t>
            </a:r>
            <a:endParaRPr lang="en-US" dirty="0" smtClean="0"/>
          </a:p>
          <a:p>
            <a:pPr marL="257175" indent="-257175">
              <a:buFont typeface="Arial" pitchFamily="34" charset="0"/>
              <a:buChar char="•"/>
            </a:pPr>
            <a:r>
              <a:rPr lang="en-US" b="1" dirty="0" smtClean="0"/>
              <a:t>MCL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l-GR" dirty="0" err="1" smtClean="0"/>
              <a:t>Μαστοκυτταρική</a:t>
            </a:r>
            <a:r>
              <a:rPr lang="el-GR" dirty="0" smtClean="0"/>
              <a:t> λευχαιμία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67458" y="4296897"/>
            <a:ext cx="2990537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Pardanani</a:t>
            </a:r>
            <a:r>
              <a:rPr lang="en-US" i="1" dirty="0">
                <a:solidFill>
                  <a:srgbClr val="FF0000"/>
                </a:solidFill>
              </a:rPr>
              <a:t>, Am J </a:t>
            </a:r>
            <a:r>
              <a:rPr lang="en-US" i="1" dirty="0" err="1">
                <a:solidFill>
                  <a:srgbClr val="FF0000"/>
                </a:solidFill>
              </a:rPr>
              <a:t>Hematol</a:t>
            </a:r>
            <a:r>
              <a:rPr lang="en-US" i="1" dirty="0">
                <a:solidFill>
                  <a:srgbClr val="FF0000"/>
                </a:solidFill>
              </a:rPr>
              <a:t> 2019</a:t>
            </a:r>
          </a:p>
          <a:p>
            <a:r>
              <a:rPr lang="en-US" i="1" dirty="0" err="1">
                <a:solidFill>
                  <a:srgbClr val="FF0000"/>
                </a:solidFill>
              </a:rPr>
              <a:t>Valent</a:t>
            </a:r>
            <a:r>
              <a:rPr lang="en-US" i="1" dirty="0">
                <a:solidFill>
                  <a:srgbClr val="FF0000"/>
                </a:solidFill>
              </a:rPr>
              <a:t>, J Allergy </a:t>
            </a:r>
            <a:r>
              <a:rPr lang="en-US" i="1" dirty="0" err="1">
                <a:solidFill>
                  <a:srgbClr val="FF0000"/>
                </a:solidFill>
              </a:rPr>
              <a:t>Clin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Immunol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Pract</a:t>
            </a:r>
            <a:r>
              <a:rPr lang="en-US" i="1" dirty="0">
                <a:solidFill>
                  <a:srgbClr val="FF0000"/>
                </a:solidFill>
              </a:rPr>
              <a:t> 2019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5796136" y="699542"/>
            <a:ext cx="3096344" cy="70788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Ο όρος ΑΗΝ αντικαθιστάται από τον όρο ΑΜΝ </a:t>
            </a:r>
          </a:p>
          <a:p>
            <a:pPr algn="ctr"/>
            <a:r>
              <a:rPr lang="el-GR" sz="1200" b="1" i="1" dirty="0" smtClean="0">
                <a:solidFill>
                  <a:srgbClr val="FF0000"/>
                </a:solidFill>
              </a:rPr>
              <a:t>(</a:t>
            </a:r>
            <a:r>
              <a:rPr lang="en-US" sz="1200" b="1" i="1" dirty="0" smtClean="0">
                <a:solidFill>
                  <a:srgbClr val="FF0000"/>
                </a:solidFill>
              </a:rPr>
              <a:t>WHO </a:t>
            </a:r>
            <a:r>
              <a:rPr lang="en-US" sz="1200" b="1" i="1" dirty="0" smtClean="0">
                <a:solidFill>
                  <a:srgbClr val="FF0000"/>
                </a:solidFill>
              </a:rPr>
              <a:t>2022, </a:t>
            </a:r>
            <a:r>
              <a:rPr lang="el-GR" sz="1200" b="1" i="1" dirty="0" smtClean="0">
                <a:solidFill>
                  <a:srgbClr val="FF0000"/>
                </a:solidFill>
              </a:rPr>
              <a:t> </a:t>
            </a:r>
            <a:r>
              <a:rPr lang="en-US" sz="1200" b="1" i="1" dirty="0" smtClean="0">
                <a:solidFill>
                  <a:srgbClr val="FF0000"/>
                </a:solidFill>
              </a:rPr>
              <a:t>ICC 2022</a:t>
            </a:r>
            <a:r>
              <a:rPr lang="el-GR" sz="1200" b="1" i="1" dirty="0" smtClean="0">
                <a:solidFill>
                  <a:srgbClr val="FF0000"/>
                </a:solidFill>
              </a:rPr>
              <a:t>) </a:t>
            </a:r>
            <a:endParaRPr lang="el-GR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1331640" y="411510"/>
            <a:ext cx="6768752" cy="625599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sz="2300" b="1" dirty="0"/>
              <a:t>Άνδρας ασθενής, 77 ετών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sz="2300" b="1" dirty="0"/>
              <a:t>Α/α: ΧΜΜΛ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86177" y="4109307"/>
            <a:ext cx="407616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Τα ατρακτόμορφα κύτταρα εμφανίζουν </a:t>
            </a:r>
            <a:r>
              <a:rPr lang="el-GR" altLang="el-GR" sz="1800" b="1" dirty="0" err="1">
                <a:solidFill>
                  <a:prstClr val="black"/>
                </a:solidFill>
              </a:rPr>
              <a:t>ατυπία</a:t>
            </a:r>
            <a:r>
              <a:rPr lang="el-GR" altLang="el-GR" sz="1800" b="1" dirty="0">
                <a:solidFill>
                  <a:prstClr val="black"/>
                </a:solidFill>
              </a:rPr>
              <a:t> και επεκτείνονται στο περιόστεο</a:t>
            </a:r>
            <a:endParaRPr lang="el-GR" altLang="el-GR" sz="1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3" y="3975907"/>
            <a:ext cx="407616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Πυκνές αθροίσεις ατρακτόμορφων κυττάρων σε </a:t>
            </a:r>
            <a:r>
              <a:rPr lang="el-GR" altLang="el-GR" sz="1800" b="1" dirty="0" err="1">
                <a:solidFill>
                  <a:prstClr val="black"/>
                </a:solidFill>
              </a:rPr>
              <a:t>παραδοκιδώδεις</a:t>
            </a:r>
            <a:r>
              <a:rPr lang="el-GR" altLang="el-GR" sz="1800" b="1" dirty="0">
                <a:solidFill>
                  <a:prstClr val="black"/>
                </a:solidFill>
              </a:rPr>
              <a:t> θέσεις</a:t>
            </a:r>
            <a:endParaRPr lang="el-GR" altLang="el-GR" sz="1800" dirty="0">
              <a:solidFill>
                <a:prstClr val="black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6</a:t>
            </a:r>
            <a:r>
              <a:rPr lang="el-GR" b="1" baseline="30000" dirty="0">
                <a:solidFill>
                  <a:prstClr val="black"/>
                </a:solidFill>
              </a:rPr>
              <a:t>η</a:t>
            </a:r>
            <a:r>
              <a:rPr lang="el-GR" b="1" dirty="0">
                <a:solidFill>
                  <a:prstClr val="black"/>
                </a:solidFill>
              </a:rPr>
              <a:t> περίπτωση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637" y="1252360"/>
            <a:ext cx="4247896" cy="2621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7267" y="1252360"/>
            <a:ext cx="4374000" cy="26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03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" y="3453702"/>
            <a:ext cx="370790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 err="1">
                <a:solidFill>
                  <a:prstClr val="black"/>
                </a:solidFill>
              </a:rPr>
              <a:t>Ατρακτόμορφα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l-GR" altLang="el-GR" sz="1800" b="1" dirty="0" err="1">
                <a:solidFill>
                  <a:prstClr val="black"/>
                </a:solidFill>
              </a:rPr>
              <a:t>μαστοκύτταρα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n-US" altLang="el-GR" sz="1800" b="1" dirty="0">
                <a:solidFill>
                  <a:prstClr val="black"/>
                </a:solidFill>
              </a:rPr>
              <a:t> </a:t>
            </a:r>
            <a:r>
              <a:rPr lang="el-GR" altLang="el-GR" sz="1800" b="1" dirty="0">
                <a:solidFill>
                  <a:prstClr val="black"/>
                </a:solidFill>
              </a:rPr>
              <a:t>θετικά για</a:t>
            </a:r>
            <a:r>
              <a:rPr lang="en-US" altLang="el-GR" sz="1800" b="1" dirty="0">
                <a:solidFill>
                  <a:prstClr val="black"/>
                </a:solidFill>
              </a:rPr>
              <a:t>    c-kit</a:t>
            </a:r>
            <a:r>
              <a:rPr lang="el-GR" altLang="el-GR" sz="1800" b="1" dirty="0">
                <a:solidFill>
                  <a:prstClr val="black"/>
                </a:solidFill>
              </a:rPr>
              <a:t>, </a:t>
            </a:r>
            <a:r>
              <a:rPr lang="en-US" altLang="el-GR" sz="1800" b="1" dirty="0">
                <a:solidFill>
                  <a:prstClr val="black"/>
                </a:solidFill>
              </a:rPr>
              <a:t>CD25 </a:t>
            </a:r>
            <a:r>
              <a:rPr lang="el-GR" altLang="el-GR" sz="1800" b="1" dirty="0">
                <a:solidFill>
                  <a:prstClr val="black"/>
                </a:solidFill>
              </a:rPr>
              <a:t>και </a:t>
            </a:r>
            <a:r>
              <a:rPr lang="en-US" altLang="el-GR" sz="1800" b="1" dirty="0" err="1">
                <a:solidFill>
                  <a:prstClr val="black"/>
                </a:solidFill>
              </a:rPr>
              <a:t>tryptase</a:t>
            </a:r>
            <a:endParaRPr lang="el-GR" altLang="el-GR" sz="18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659838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tryptase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12" y="-11964"/>
            <a:ext cx="5256000" cy="2948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000" y="2193708"/>
            <a:ext cx="5256000" cy="29488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29" y="4840002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C-kit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72793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tryptase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13" name="1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94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23529" y="3284715"/>
            <a:ext cx="352839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Λοιπός πληθυσμός εν μέρει θετικός για </a:t>
            </a:r>
            <a:r>
              <a:rPr lang="en-US" altLang="el-GR" sz="1800" b="1" dirty="0">
                <a:solidFill>
                  <a:prstClr val="black"/>
                </a:solidFill>
              </a:rPr>
              <a:t>CD34 </a:t>
            </a:r>
            <a:r>
              <a:rPr lang="el-GR" altLang="el-GR" sz="1800" b="1" dirty="0">
                <a:solidFill>
                  <a:prstClr val="black"/>
                </a:solidFill>
              </a:rPr>
              <a:t> και διάχυτα θετικός για </a:t>
            </a:r>
            <a:r>
              <a:rPr lang="en-US" altLang="el-GR" sz="1800" b="1" dirty="0">
                <a:solidFill>
                  <a:prstClr val="black"/>
                </a:solidFill>
              </a:rPr>
              <a:t>HLA-DR</a:t>
            </a:r>
            <a:r>
              <a:rPr lang="el-GR" altLang="el-GR" sz="1800" b="1" dirty="0">
                <a:solidFill>
                  <a:prstClr val="black"/>
                </a:solidFill>
              </a:rPr>
              <a:t> και </a:t>
            </a:r>
            <a:r>
              <a:rPr lang="en-US" altLang="el-GR" sz="1800" b="1" dirty="0">
                <a:solidFill>
                  <a:prstClr val="black"/>
                </a:solidFill>
              </a:rPr>
              <a:t>PGM</a:t>
            </a:r>
            <a:r>
              <a:rPr lang="el-GR" altLang="el-GR" sz="1800" b="1" dirty="0">
                <a:solidFill>
                  <a:prstClr val="black"/>
                </a:solidFill>
              </a:rPr>
              <a:t>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3" y="20499"/>
            <a:ext cx="5256000" cy="2948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6512" y="2679762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CD34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000" y="2194699"/>
            <a:ext cx="5256000" cy="29488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29" y="4840002"/>
            <a:ext cx="936104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HLA-DR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490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2854" y="183721"/>
            <a:ext cx="5447764" cy="31162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dirty="0">
              <a:solidFill>
                <a:prstClr val="black"/>
              </a:solidFill>
            </a:endParaRPr>
          </a:p>
          <a:p>
            <a:pPr marL="257175" indent="-257175" algn="ctr"/>
            <a:r>
              <a:rPr lang="el-GR" sz="1800" b="1" dirty="0">
                <a:solidFill>
                  <a:prstClr val="black"/>
                </a:solidFill>
              </a:rPr>
              <a:t>Διάγνωση: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</a:rPr>
              <a:t>Εξέλιξη της υποκείμενης χρόνιας </a:t>
            </a:r>
            <a:r>
              <a:rPr lang="el-GR" sz="1800" dirty="0" err="1">
                <a:solidFill>
                  <a:prstClr val="black"/>
                </a:solidFill>
              </a:rPr>
              <a:t>μυελομονοκυτταρικής</a:t>
            </a:r>
            <a:r>
              <a:rPr lang="el-GR" sz="1800" dirty="0">
                <a:solidFill>
                  <a:prstClr val="black"/>
                </a:solidFill>
              </a:rPr>
              <a:t> λευχαιμίας του ασθενούς σε οξεία </a:t>
            </a:r>
            <a:r>
              <a:rPr lang="el-GR" sz="1800" dirty="0" err="1">
                <a:solidFill>
                  <a:prstClr val="black"/>
                </a:solidFill>
              </a:rPr>
              <a:t>μυελογενή</a:t>
            </a:r>
            <a:r>
              <a:rPr lang="el-GR" sz="1800" dirty="0">
                <a:solidFill>
                  <a:prstClr val="black"/>
                </a:solidFill>
              </a:rPr>
              <a:t> λευχαιμία με εν μέρει </a:t>
            </a:r>
            <a:r>
              <a:rPr lang="el-GR" sz="1800" dirty="0" err="1">
                <a:solidFill>
                  <a:prstClr val="black"/>
                </a:solidFill>
              </a:rPr>
              <a:t>μονοκυτταρικό</a:t>
            </a:r>
            <a:r>
              <a:rPr lang="el-GR" sz="1800" dirty="0">
                <a:solidFill>
                  <a:prstClr val="black"/>
                </a:solidFill>
              </a:rPr>
              <a:t> φαινότυπο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</a:rPr>
              <a:t>Παρουσία </a:t>
            </a:r>
            <a:r>
              <a:rPr lang="el-GR" sz="1800" dirty="0" err="1">
                <a:solidFill>
                  <a:prstClr val="black"/>
                </a:solidFill>
              </a:rPr>
              <a:t>μαστοκυτταρικών</a:t>
            </a:r>
            <a:r>
              <a:rPr lang="el-GR" sz="1800" dirty="0">
                <a:solidFill>
                  <a:prstClr val="black"/>
                </a:solidFill>
              </a:rPr>
              <a:t> κοκκιωμάτων, η οποία πληροί τα κριτήρια </a:t>
            </a:r>
            <a:r>
              <a:rPr lang="el-GR" sz="1800" b="1" dirty="0">
                <a:solidFill>
                  <a:prstClr val="black"/>
                </a:solidFill>
              </a:rPr>
              <a:t>συστηματικής μαστοκυττάρωσης σχετιζόμενης με </a:t>
            </a:r>
            <a:r>
              <a:rPr lang="el-GR" sz="1800" b="1" dirty="0" smtClean="0">
                <a:solidFill>
                  <a:prstClr val="black"/>
                </a:solidFill>
              </a:rPr>
              <a:t>αιματολογικό </a:t>
            </a:r>
            <a:r>
              <a:rPr lang="el-GR" sz="1800" b="1" dirty="0" err="1" smtClean="0">
                <a:solidFill>
                  <a:prstClr val="black"/>
                </a:solidFill>
              </a:rPr>
              <a:t>μυελοειδές</a:t>
            </a:r>
            <a:r>
              <a:rPr lang="el-GR" sz="1800" b="1" dirty="0" smtClean="0">
                <a:solidFill>
                  <a:prstClr val="black"/>
                </a:solidFill>
              </a:rPr>
              <a:t> νεόπλασμα</a:t>
            </a:r>
            <a:endParaRPr lang="el-GR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2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7</a:t>
            </a:r>
            <a:r>
              <a:rPr lang="el-GR" b="1" baseline="30000" dirty="0">
                <a:solidFill>
                  <a:prstClr val="black"/>
                </a:solidFill>
              </a:rPr>
              <a:t>η</a:t>
            </a:r>
            <a:r>
              <a:rPr lang="el-GR" b="1" dirty="0">
                <a:solidFill>
                  <a:prstClr val="black"/>
                </a:solidFill>
              </a:rPr>
              <a:t> περίπτωση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11561" y="2588982"/>
            <a:ext cx="7956376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l-GR" sz="1800" dirty="0" smtClean="0"/>
              <a:t> Άνδρας 68 ετών με ιστορικό Τ οξείας </a:t>
            </a:r>
            <a:r>
              <a:rPr lang="el-GR" sz="1800" dirty="0" err="1" smtClean="0"/>
              <a:t>λεμφοβλαστικής</a:t>
            </a:r>
            <a:r>
              <a:rPr lang="el-GR" sz="1800" dirty="0" smtClean="0"/>
              <a:t> λευχαιμίας προ 15ετίας σε ύφεση</a:t>
            </a:r>
          </a:p>
          <a:p>
            <a:pPr algn="just">
              <a:buFont typeface="Arial" pitchFamily="34" charset="0"/>
              <a:buChar char="•"/>
            </a:pPr>
            <a:endParaRPr lang="el-GR" sz="1800" dirty="0" smtClean="0"/>
          </a:p>
          <a:p>
            <a:pPr algn="just">
              <a:buFont typeface="Arial" pitchFamily="34" charset="0"/>
              <a:buChar char="•"/>
            </a:pPr>
            <a:r>
              <a:rPr lang="el-GR" sz="1800" dirty="0" smtClean="0"/>
              <a:t> Προσέρχεται με επιδεινούμενη </a:t>
            </a:r>
            <a:r>
              <a:rPr lang="el-GR" sz="1800" dirty="0" err="1" smtClean="0"/>
              <a:t>παγκυτταροπενία</a:t>
            </a:r>
            <a:r>
              <a:rPr lang="el-GR" sz="1800" dirty="0" smtClean="0"/>
              <a:t>, διαπιστωθείσα, το τελευταίο χρονικό διάστημα, και ήπια </a:t>
            </a:r>
            <a:r>
              <a:rPr lang="el-GR" sz="1800" dirty="0" err="1" smtClean="0"/>
              <a:t>ηωσινόφιλα</a:t>
            </a:r>
            <a:endParaRPr lang="el-GR" sz="1800" dirty="0" smtClean="0"/>
          </a:p>
          <a:p>
            <a:pPr algn="just">
              <a:buFont typeface="Arial" pitchFamily="34" charset="0"/>
              <a:buChar char="•"/>
            </a:pPr>
            <a:endParaRPr lang="el-GR" sz="1800" dirty="0" smtClean="0"/>
          </a:p>
          <a:p>
            <a:pPr algn="just">
              <a:buFont typeface="Arial" pitchFamily="34" charset="0"/>
              <a:buChar char="•"/>
            </a:pPr>
            <a:r>
              <a:rPr lang="el-GR" sz="1800" dirty="0" smtClean="0"/>
              <a:t> Διενεργείται </a:t>
            </a:r>
            <a:r>
              <a:rPr lang="el-GR" sz="1800" dirty="0" err="1" smtClean="0"/>
              <a:t>οστεομυελική</a:t>
            </a:r>
            <a:r>
              <a:rPr lang="el-GR" sz="1800" dirty="0" smtClean="0"/>
              <a:t> βιοψία  </a:t>
            </a:r>
            <a:endParaRPr lang="el-GR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554" t="24385" r="6296" b="34836"/>
          <a:stretch>
            <a:fillRect/>
          </a:stretch>
        </p:blipFill>
        <p:spPr bwMode="auto">
          <a:xfrm>
            <a:off x="1506511" y="33727"/>
            <a:ext cx="5759990" cy="248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6882859" y="404734"/>
            <a:ext cx="172734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200" b="1" dirty="0" smtClean="0"/>
              <a:t>Am J </a:t>
            </a:r>
            <a:r>
              <a:rPr lang="en-US" sz="1200" b="1" dirty="0" err="1" smtClean="0"/>
              <a:t>Hematol</a:t>
            </a:r>
            <a:r>
              <a:rPr lang="en-US" sz="1200" b="1" dirty="0" smtClean="0"/>
              <a:t>. 2021;1–6.</a:t>
            </a:r>
            <a:endParaRPr lang="el-GR" sz="1200" b="1" dirty="0"/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User\Desktop\400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662" y="195486"/>
            <a:ext cx="2887835" cy="1998222"/>
          </a:xfrm>
          <a:prstGeom prst="rect">
            <a:avLst/>
          </a:prstGeom>
          <a:noFill/>
        </p:spPr>
      </p:pic>
      <p:pic>
        <p:nvPicPr>
          <p:cNvPr id="97283" name="Picture 3" descr="C:\Users\User\Desktop\TRYPTASE1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2733768"/>
            <a:ext cx="2887835" cy="1998042"/>
          </a:xfrm>
          <a:prstGeom prst="rect">
            <a:avLst/>
          </a:prstGeom>
          <a:noFill/>
        </p:spPr>
      </p:pic>
      <p:pic>
        <p:nvPicPr>
          <p:cNvPr id="97284" name="Picture 4" descr="C:\Users\User\Desktop\200X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195486"/>
            <a:ext cx="2887835" cy="1998222"/>
          </a:xfrm>
          <a:prstGeom prst="rect">
            <a:avLst/>
          </a:prstGeom>
          <a:noFill/>
        </p:spPr>
      </p:pic>
      <p:pic>
        <p:nvPicPr>
          <p:cNvPr id="97285" name="Picture 5" descr="C:\Users\User\Desktop\glycophorinAX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662" y="2733768"/>
            <a:ext cx="2887835" cy="1998042"/>
          </a:xfrm>
          <a:prstGeom prst="rect">
            <a:avLst/>
          </a:prstGeom>
          <a:noFill/>
        </p:spPr>
      </p:pic>
      <p:pic>
        <p:nvPicPr>
          <p:cNvPr id="97286" name="Picture 6" descr="C:\Users\User\Desktop\100X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990" y="195486"/>
            <a:ext cx="2887835" cy="1998222"/>
          </a:xfrm>
          <a:prstGeom prst="rect">
            <a:avLst/>
          </a:prstGeom>
          <a:noFill/>
        </p:spPr>
      </p:pic>
      <p:pic>
        <p:nvPicPr>
          <p:cNvPr id="97287" name="Picture 7" descr="C:\Users\User\Desktop\CD251X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1" y="2733768"/>
            <a:ext cx="2887835" cy="1998042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22486" y="2116108"/>
            <a:ext cx="396044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 smtClean="0"/>
              <a:t>Αυξημένη </a:t>
            </a:r>
            <a:r>
              <a:rPr lang="el-GR" b="1" dirty="0" err="1" smtClean="0"/>
              <a:t>κυτταροβρίθεια</a:t>
            </a:r>
            <a:endParaRPr lang="el-GR" b="1" dirty="0" smtClean="0"/>
          </a:p>
          <a:p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3059832" y="2130457"/>
            <a:ext cx="295232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sz="1100" b="1" dirty="0" smtClean="0"/>
              <a:t> </a:t>
            </a:r>
            <a:r>
              <a:rPr lang="el-GR" sz="1100" b="1" dirty="0" err="1" smtClean="0"/>
              <a:t>Παραδοκιδώδεις</a:t>
            </a:r>
            <a:r>
              <a:rPr lang="el-GR" sz="1100" b="1" dirty="0" smtClean="0"/>
              <a:t> πυκνές αθροίσεις </a:t>
            </a:r>
            <a:r>
              <a:rPr lang="el-GR" sz="1100" b="1" dirty="0" err="1" smtClean="0"/>
              <a:t>ατρακτόμορφων</a:t>
            </a:r>
            <a:r>
              <a:rPr lang="el-GR" sz="1100" b="1" dirty="0" smtClean="0"/>
              <a:t> κυττάρων</a:t>
            </a:r>
          </a:p>
          <a:p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6084168" y="2155148"/>
            <a:ext cx="2771800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sz="800" b="1" dirty="0" smtClean="0"/>
              <a:t>Δυσπλασία ερυθράς και </a:t>
            </a:r>
            <a:r>
              <a:rPr lang="el-GR" sz="800" b="1" dirty="0" err="1" smtClean="0"/>
              <a:t>μεγαλοκαρυοκυτταρικής</a:t>
            </a:r>
            <a:r>
              <a:rPr lang="el-GR" sz="800" b="1" dirty="0" smtClean="0"/>
              <a:t> σειράς – αυξημένος αριθμός </a:t>
            </a:r>
            <a:r>
              <a:rPr lang="el-GR" sz="800" b="1" dirty="0" err="1" smtClean="0"/>
              <a:t>ηωσινοφίλων</a:t>
            </a:r>
            <a:endParaRPr lang="el-GR" sz="800" b="1" dirty="0" smtClean="0"/>
          </a:p>
        </p:txBody>
      </p:sp>
      <p:sp>
        <p:nvSpPr>
          <p:cNvPr id="13" name="12 - TextBox"/>
          <p:cNvSpPr txBox="1"/>
          <p:nvPr/>
        </p:nvSpPr>
        <p:spPr>
          <a:xfrm>
            <a:off x="35496" y="4461961"/>
            <a:ext cx="144016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 err="1" smtClean="0"/>
              <a:t>Τρυπτάση</a:t>
            </a:r>
            <a:endParaRPr lang="el-GR" b="1" dirty="0" smtClean="0"/>
          </a:p>
          <a:p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3059833" y="4461960"/>
            <a:ext cx="288032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smtClean="0"/>
              <a:t>CD25 (</a:t>
            </a:r>
            <a:r>
              <a:rPr lang="el-GR" b="1" dirty="0" smtClean="0"/>
              <a:t>μερική έκφραση)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6156177" y="4353948"/>
            <a:ext cx="2987824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sz="1100" b="1" dirty="0" err="1" smtClean="0"/>
              <a:t>Γλυκοφορίνη</a:t>
            </a:r>
            <a:r>
              <a:rPr lang="el-GR" sz="1100" b="1" dirty="0" smtClean="0"/>
              <a:t> (ερυθρά σειρά με </a:t>
            </a:r>
            <a:r>
              <a:rPr lang="el-GR" sz="1100" b="1" dirty="0" err="1" smtClean="0"/>
              <a:t>μεγαλοβλαστοειδείς</a:t>
            </a:r>
            <a:r>
              <a:rPr lang="el-GR" sz="1100" b="1" dirty="0" smtClean="0"/>
              <a:t> χαρακτήρες)</a:t>
            </a:r>
            <a:endParaRPr lang="el-GR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type="subTitle" idx="4294967295"/>
          </p:nvPr>
        </p:nvSpPr>
        <p:spPr>
          <a:xfrm>
            <a:off x="1784499" y="699542"/>
            <a:ext cx="5811837" cy="409575"/>
          </a:xfrm>
        </p:spPr>
        <p:txBody>
          <a:bodyPr>
            <a:no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 </a:t>
            </a:r>
            <a:r>
              <a:rPr lang="el-GR" sz="1600" b="1" dirty="0" smtClean="0">
                <a:latin typeface="+mn-lt"/>
              </a:rPr>
              <a:t>Διαφορική διάγνωση: Συστηματική </a:t>
            </a:r>
            <a:r>
              <a:rPr lang="el-GR" sz="1600" b="1" dirty="0" err="1" smtClean="0">
                <a:latin typeface="+mn-lt"/>
              </a:rPr>
              <a:t>μαστοκυττάρωση</a:t>
            </a:r>
            <a:r>
              <a:rPr lang="el-GR" sz="1600" b="1" dirty="0" smtClean="0">
                <a:latin typeface="+mn-lt"/>
              </a:rPr>
              <a:t> σχετιζόμενη με αιματολογικό νεόπλασμα </a:t>
            </a:r>
            <a:r>
              <a:rPr lang="en-US" sz="1600" b="1" dirty="0" smtClean="0">
                <a:latin typeface="+mn-lt"/>
              </a:rPr>
              <a:t>versus</a:t>
            </a:r>
            <a:r>
              <a:rPr lang="el-GR" sz="1600" b="1" dirty="0" smtClean="0">
                <a:latin typeface="+mn-lt"/>
              </a:rPr>
              <a:t> </a:t>
            </a:r>
            <a:r>
              <a:rPr lang="el-GR" sz="1600" b="1" dirty="0" err="1" smtClean="0">
                <a:latin typeface="+mn-lt"/>
              </a:rPr>
              <a:t>μυελοειδές</a:t>
            </a:r>
            <a:r>
              <a:rPr lang="el-GR" sz="1600" b="1" dirty="0" smtClean="0">
                <a:latin typeface="+mn-lt"/>
              </a:rPr>
              <a:t>/ λεμφοειδές νεόπλασμα με αναδιατάξεις ΤΚ</a:t>
            </a:r>
            <a:endParaRPr lang="en-US" sz="1600" b="1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endParaRPr lang="el-GR" sz="1600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 </a:t>
            </a:r>
            <a:r>
              <a:rPr lang="el-GR" sz="1600" b="1" dirty="0" err="1" smtClean="0">
                <a:latin typeface="+mn-lt"/>
              </a:rPr>
              <a:t>Καρυότυπος</a:t>
            </a:r>
            <a:r>
              <a:rPr lang="el-GR" sz="1600" b="1" dirty="0" smtClean="0">
                <a:latin typeface="+mn-lt"/>
              </a:rPr>
              <a:t>: </a:t>
            </a:r>
            <a:r>
              <a:rPr lang="el-GR" sz="1600" dirty="0" err="1" smtClean="0">
                <a:latin typeface="+mn-lt"/>
              </a:rPr>
              <a:t>Μονοσωμία</a:t>
            </a:r>
            <a:r>
              <a:rPr lang="el-GR" sz="1600" dirty="0" smtClean="0">
                <a:latin typeface="+mn-lt"/>
              </a:rPr>
              <a:t> 7</a:t>
            </a:r>
            <a:r>
              <a:rPr lang="en-US" sz="1600" dirty="0" smtClean="0">
                <a:latin typeface="+mn-lt"/>
              </a:rPr>
              <a:t>, </a:t>
            </a:r>
            <a:r>
              <a:rPr lang="el-GR" sz="1600" dirty="0" smtClean="0">
                <a:latin typeface="+mn-lt"/>
              </a:rPr>
              <a:t>απουσία  </a:t>
            </a:r>
            <a:r>
              <a:rPr lang="en-US" sz="1600" dirty="0" smtClean="0">
                <a:latin typeface="+mn-lt"/>
              </a:rPr>
              <a:t>PDGFRB, FGFR1 </a:t>
            </a:r>
            <a:r>
              <a:rPr lang="el-GR" sz="1600" dirty="0" smtClean="0">
                <a:latin typeface="+mn-lt"/>
              </a:rPr>
              <a:t>και </a:t>
            </a:r>
            <a:r>
              <a:rPr lang="en-US" sz="1600" dirty="0" smtClean="0">
                <a:latin typeface="+mn-lt"/>
              </a:rPr>
              <a:t>PCM1- JAK2</a:t>
            </a:r>
            <a:r>
              <a:rPr lang="el-GR" sz="1600" dirty="0" smtClean="0">
                <a:latin typeface="+mn-lt"/>
              </a:rPr>
              <a:t> αναδιατάξεων</a:t>
            </a:r>
            <a:endParaRPr lang="en-US" sz="1600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endParaRPr lang="el-GR" sz="1600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  </a:t>
            </a:r>
            <a:r>
              <a:rPr lang="el-GR" sz="1600" b="1" dirty="0" smtClean="0">
                <a:latin typeface="+mn-lt"/>
              </a:rPr>
              <a:t>Μοριακός έλεγχος: </a:t>
            </a:r>
            <a:r>
              <a:rPr lang="el-GR" sz="1600" dirty="0" smtClean="0">
                <a:latin typeface="+mn-lt"/>
              </a:rPr>
              <a:t>Παρουσία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c-Kit D816V </a:t>
            </a:r>
            <a:r>
              <a:rPr lang="el-GR" sz="1600" dirty="0" smtClean="0">
                <a:latin typeface="+mn-lt"/>
              </a:rPr>
              <a:t>μετάλλαξη</a:t>
            </a:r>
            <a:endParaRPr lang="en-US" sz="1600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endParaRPr lang="el-GR" sz="1600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  </a:t>
            </a:r>
            <a:r>
              <a:rPr lang="el-GR" sz="1600" b="1" dirty="0" smtClean="0">
                <a:latin typeface="+mn-lt"/>
              </a:rPr>
              <a:t>Έλεγχος </a:t>
            </a:r>
            <a:r>
              <a:rPr lang="el-GR" sz="1600" b="1" dirty="0" err="1" smtClean="0">
                <a:latin typeface="+mn-lt"/>
              </a:rPr>
              <a:t>Τρυπτάσης</a:t>
            </a:r>
            <a:r>
              <a:rPr lang="el-GR" sz="1600" b="1" dirty="0" smtClean="0">
                <a:latin typeface="+mn-lt"/>
              </a:rPr>
              <a:t> ορού</a:t>
            </a:r>
            <a:r>
              <a:rPr lang="el-GR" sz="1600" dirty="0" smtClean="0">
                <a:latin typeface="+mn-lt"/>
              </a:rPr>
              <a:t>: </a:t>
            </a:r>
            <a:r>
              <a:rPr lang="el-GR" sz="1600" dirty="0" smtClean="0">
                <a:solidFill>
                  <a:srgbClr val="FF0000"/>
                </a:solidFill>
                <a:latin typeface="+mn-lt"/>
              </a:rPr>
              <a:t>&gt;200</a:t>
            </a:r>
            <a:r>
              <a:rPr lang="en-US" sz="1600" dirty="0" err="1" smtClean="0">
                <a:solidFill>
                  <a:srgbClr val="FF0000"/>
                </a:solidFill>
                <a:latin typeface="+mn-lt"/>
              </a:rPr>
              <a:t>ng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/ml</a:t>
            </a:r>
          </a:p>
          <a:p>
            <a:pPr marL="176213" indent="-176213">
              <a:buFont typeface="Wingdings" pitchFamily="2" charset="2"/>
              <a:buChar char="§"/>
            </a:pPr>
            <a:endParaRPr lang="en-US" sz="1600" dirty="0" smtClean="0">
              <a:latin typeface="+mn-lt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 </a:t>
            </a:r>
            <a:r>
              <a:rPr lang="el-GR" sz="1600" dirty="0" err="1" smtClean="0">
                <a:latin typeface="+mn-lt"/>
              </a:rPr>
              <a:t>Μονοσωμία</a:t>
            </a:r>
            <a:r>
              <a:rPr lang="el-GR" sz="1600" dirty="0" smtClean="0">
                <a:latin typeface="+mn-lt"/>
              </a:rPr>
              <a:t> 7 χαρακτηριστική </a:t>
            </a:r>
            <a:r>
              <a:rPr lang="en-US" sz="1600" dirty="0" smtClean="0">
                <a:latin typeface="+mn-lt"/>
              </a:rPr>
              <a:t>MDS</a:t>
            </a:r>
            <a:r>
              <a:rPr lang="el-GR" sz="1600" dirty="0" smtClean="0">
                <a:latin typeface="+mn-lt"/>
              </a:rPr>
              <a:t> σχετιζόμενου με θεραπεία (</a:t>
            </a:r>
            <a:r>
              <a:rPr lang="en-US" sz="1600" dirty="0" smtClean="0">
                <a:latin typeface="+mn-lt"/>
              </a:rPr>
              <a:t>t-MDS)</a:t>
            </a:r>
            <a:r>
              <a:rPr lang="el-GR" sz="1600" dirty="0" smtClean="0">
                <a:latin typeface="+mn-lt"/>
              </a:rPr>
              <a:t> </a:t>
            </a:r>
            <a:endParaRPr lang="el-G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Στρογγυλεμένο ορθογώνιο"/>
          <p:cNvSpPr/>
          <p:nvPr/>
        </p:nvSpPr>
        <p:spPr>
          <a:xfrm>
            <a:off x="467544" y="540060"/>
            <a:ext cx="8136904" cy="1815666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65756" y="1131590"/>
            <a:ext cx="6010500" cy="3963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Τελική διάγνωση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2300" dirty="0" smtClean="0"/>
              <a:t>Συστηματική </a:t>
            </a:r>
            <a:r>
              <a:rPr lang="el-GR" sz="2300" dirty="0" err="1" smtClean="0"/>
              <a:t>μαστοκυττάρωση</a:t>
            </a:r>
            <a:r>
              <a:rPr lang="el-GR" sz="2300" dirty="0" smtClean="0"/>
              <a:t> σχετιζόμενη με αιματολογικό </a:t>
            </a:r>
            <a:r>
              <a:rPr lang="el-GR" sz="2300" dirty="0" err="1" smtClean="0"/>
              <a:t>μυελοειδές</a:t>
            </a:r>
            <a:r>
              <a:rPr lang="el-GR" sz="2300" dirty="0" smtClean="0"/>
              <a:t> (</a:t>
            </a:r>
            <a:r>
              <a:rPr lang="en-US" sz="2300" dirty="0" smtClean="0"/>
              <a:t>t-MDS</a:t>
            </a:r>
            <a:r>
              <a:rPr lang="el-GR" sz="2300" dirty="0" smtClean="0"/>
              <a:t>) </a:t>
            </a:r>
            <a:r>
              <a:rPr lang="el-GR" sz="2300" dirty="0" err="1" smtClean="0"/>
              <a:t>νέοπλασμα</a:t>
            </a:r>
            <a:r>
              <a:rPr lang="el-GR" sz="2300" dirty="0" smtClean="0"/>
              <a:t> (</a:t>
            </a:r>
            <a:r>
              <a:rPr lang="en-US" sz="2400" dirty="0" smtClean="0"/>
              <a:t>SM-A</a:t>
            </a:r>
            <a:r>
              <a:rPr lang="el-GR" sz="2400" dirty="0" smtClean="0"/>
              <a:t>ΜΝ)</a:t>
            </a:r>
            <a:endParaRPr lang="el-GR" sz="23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type="subTitle" idx="4294967295"/>
          </p:nvPr>
        </p:nvSpPr>
        <p:spPr>
          <a:xfrm>
            <a:off x="539552" y="2571750"/>
            <a:ext cx="8316416" cy="14401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600" b="1" dirty="0" smtClean="0"/>
              <a:t>Πορεία νόσου: </a:t>
            </a:r>
            <a:r>
              <a:rPr lang="el-GR" sz="1600" dirty="0" smtClean="0"/>
              <a:t>Χορήγηση </a:t>
            </a:r>
            <a:r>
              <a:rPr lang="en-US" sz="1600" dirty="0" smtClean="0"/>
              <a:t>IFN-a</a:t>
            </a:r>
            <a:r>
              <a:rPr lang="el-GR" sz="1600" dirty="0" smtClean="0"/>
              <a:t> και ακολούθως </a:t>
            </a:r>
            <a:r>
              <a:rPr lang="en-US" sz="1600" dirty="0" err="1" smtClean="0"/>
              <a:t>midostaurin</a:t>
            </a:r>
            <a:r>
              <a:rPr lang="en-US" sz="1600" dirty="0" smtClean="0"/>
              <a:t> </a:t>
            </a:r>
            <a:r>
              <a:rPr lang="el-GR" sz="1600" dirty="0" smtClean="0"/>
              <a:t>και </a:t>
            </a:r>
            <a:r>
              <a:rPr lang="el-GR" sz="1600" dirty="0" err="1" smtClean="0"/>
              <a:t>αζακυτιδίνη</a:t>
            </a:r>
            <a:r>
              <a:rPr lang="el-GR" sz="1600" dirty="0" smtClean="0"/>
              <a:t>                       </a:t>
            </a:r>
            <a:r>
              <a:rPr lang="en-US" sz="1600" dirty="0" smtClean="0"/>
              <a:t>DOD 20</a:t>
            </a:r>
            <a:r>
              <a:rPr lang="el-GR" sz="1600" dirty="0" smtClean="0"/>
              <a:t> μήνες μετά τη διάγνωση </a:t>
            </a:r>
            <a:r>
              <a:rPr lang="en-US" sz="1600" dirty="0" smtClean="0"/>
              <a:t>SM-AH</a:t>
            </a:r>
            <a:r>
              <a:rPr lang="el-GR" sz="1600" dirty="0" smtClean="0"/>
              <a:t>Ν</a:t>
            </a:r>
            <a:endParaRPr lang="el-GR" sz="1600" dirty="0"/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>
            <a:off x="7308304" y="2715766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1187624" y="267494"/>
            <a:ext cx="6840760" cy="841623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el-GR" altLang="el-GR" sz="1050" dirty="0"/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sz="1600" b="1" dirty="0"/>
              <a:t>Άνδρας ασθενής, 57 ετών με πρόσφατη διάγνωση συστηματικής </a:t>
            </a:r>
            <a:r>
              <a:rPr lang="el-GR" altLang="el-GR" sz="1600" b="1" dirty="0" err="1"/>
              <a:t>μαστοκυττάρωσης</a:t>
            </a:r>
            <a:r>
              <a:rPr lang="el-GR" altLang="el-GR" sz="1600" b="1" dirty="0"/>
              <a:t> και ιστορικό διαρροιών</a:t>
            </a:r>
            <a:endParaRPr lang="el-GR" altLang="el-GR" sz="1050" b="1" dirty="0"/>
          </a:p>
          <a:p>
            <a:pPr algn="ctr">
              <a:buFont typeface="Arial" panose="020B0604020202020204" pitchFamily="34" charset="0"/>
              <a:buNone/>
            </a:pPr>
            <a:endParaRPr lang="el-GR" altLang="el-GR" sz="1100" dirty="0"/>
          </a:p>
        </p:txBody>
      </p:sp>
      <p:sp>
        <p:nvSpPr>
          <p:cNvPr id="10" name="9 - TextBox"/>
          <p:cNvSpPr txBox="1"/>
          <p:nvPr/>
        </p:nvSpPr>
        <p:spPr>
          <a:xfrm>
            <a:off x="137159" y="0"/>
            <a:ext cx="496715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8</a:t>
            </a:r>
            <a:r>
              <a:rPr lang="el-GR" b="1" baseline="30000" dirty="0">
                <a:solidFill>
                  <a:prstClr val="black"/>
                </a:solidFill>
              </a:rPr>
              <a:t>η</a:t>
            </a:r>
            <a:r>
              <a:rPr lang="el-GR" b="1" dirty="0">
                <a:solidFill>
                  <a:prstClr val="black"/>
                </a:solidFill>
              </a:rPr>
              <a:t> Περίπτωση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3" y="4336962"/>
            <a:ext cx="763284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>
                <a:solidFill>
                  <a:prstClr val="black"/>
                </a:solidFill>
              </a:rPr>
              <a:t>Καταστροφή της φυσιολογικής αρχιτεκτονικής του 12δακτύλου λόγω έντονης </a:t>
            </a:r>
            <a:r>
              <a:rPr lang="el-GR" sz="1800" b="1" dirty="0" err="1">
                <a:solidFill>
                  <a:prstClr val="black"/>
                </a:solidFill>
              </a:rPr>
              <a:t>έκπτυξης</a:t>
            </a:r>
            <a:r>
              <a:rPr lang="el-GR" sz="1800" b="1" dirty="0">
                <a:solidFill>
                  <a:prstClr val="black"/>
                </a:solidFill>
              </a:rPr>
              <a:t> του υποστρώματος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113588"/>
            <a:ext cx="6771521" cy="32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76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" y="3165816"/>
            <a:ext cx="3707904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el-GR" sz="1800" b="1" dirty="0">
                <a:solidFill>
                  <a:prstClr val="black"/>
                </a:solidFill>
              </a:rPr>
              <a:t>Πυκνές αθροίσεις </a:t>
            </a:r>
            <a:r>
              <a:rPr lang="el-GR" altLang="el-GR" sz="1800" b="1" dirty="0" err="1">
                <a:solidFill>
                  <a:prstClr val="black"/>
                </a:solidFill>
              </a:rPr>
              <a:t>μαστοκυττάρων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n-US" altLang="el-GR" sz="1800" b="1" dirty="0">
                <a:solidFill>
                  <a:prstClr val="black"/>
                </a:solidFill>
              </a:rPr>
              <a:t>       c-kit+ </a:t>
            </a:r>
            <a:r>
              <a:rPr lang="en-US" altLang="el-GR" sz="1800" b="1" dirty="0" err="1">
                <a:solidFill>
                  <a:prstClr val="black"/>
                </a:solidFill>
              </a:rPr>
              <a:t>tryptase</a:t>
            </a:r>
            <a:r>
              <a:rPr lang="en-US" altLang="el-GR" sz="1800" b="1" dirty="0">
                <a:solidFill>
                  <a:prstClr val="black"/>
                </a:solidFill>
              </a:rPr>
              <a:t>+</a:t>
            </a:r>
            <a:r>
              <a:rPr lang="el-GR" altLang="el-GR" sz="1800" b="1" dirty="0">
                <a:solidFill>
                  <a:prstClr val="black"/>
                </a:solidFill>
              </a:rPr>
              <a:t> </a:t>
            </a:r>
            <a:r>
              <a:rPr lang="en-US" altLang="el-GR" sz="1800" b="1" dirty="0">
                <a:solidFill>
                  <a:prstClr val="black"/>
                </a:solidFill>
              </a:rPr>
              <a:t>CD25+</a:t>
            </a:r>
            <a:r>
              <a:rPr lang="el-GR" altLang="el-GR" sz="1800" b="1" dirty="0">
                <a:solidFill>
                  <a:prstClr val="black"/>
                </a:solidFill>
              </a:rPr>
              <a:t> εντός του υποστρώματος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59838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tryptase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12" y="19427"/>
            <a:ext cx="5256000" cy="2917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12" y="2679762"/>
            <a:ext cx="1043608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tryptase</a:t>
            </a:r>
            <a:endParaRPr lang="el-GR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5" y="2377632"/>
            <a:ext cx="4680520" cy="273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3216" y="4833033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C-kit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5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141481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Διαγνωστικά κριτήρια </a:t>
            </a:r>
            <a:r>
              <a:rPr lang="el-GR" sz="1800" b="1" dirty="0" smtClean="0"/>
              <a:t>συστηματικής </a:t>
            </a:r>
            <a:r>
              <a:rPr lang="el-GR" sz="1800" b="1" dirty="0" err="1" smtClean="0"/>
              <a:t>μαστοκυττάρωσης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179512" y="735547"/>
            <a:ext cx="8964488" cy="33778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</a:pPr>
            <a:endParaRPr lang="el-GR" sz="1500" b="1" dirty="0">
              <a:solidFill>
                <a:srgbClr val="C00000"/>
              </a:solidFill>
            </a:endParaRP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dirty="0"/>
              <a:t>Παρουσία του </a:t>
            </a:r>
            <a:r>
              <a:rPr lang="el-GR" sz="1500" dirty="0">
                <a:solidFill>
                  <a:srgbClr val="C00000"/>
                </a:solidFill>
              </a:rPr>
              <a:t>μείζονος και </a:t>
            </a:r>
            <a:r>
              <a:rPr lang="el-GR" sz="1500" b="1" dirty="0">
                <a:solidFill>
                  <a:srgbClr val="C00000"/>
                </a:solidFill>
              </a:rPr>
              <a:t>τουλάχιστον 1 ελάσσονος </a:t>
            </a:r>
            <a:r>
              <a:rPr lang="el-GR" sz="1500" dirty="0"/>
              <a:t>κριτηρίου </a:t>
            </a:r>
            <a:r>
              <a:rPr lang="el-GR" sz="1500" dirty="0">
                <a:solidFill>
                  <a:srgbClr val="C00000"/>
                </a:solidFill>
              </a:rPr>
              <a:t>ή παρουσία </a:t>
            </a:r>
            <a:r>
              <a:rPr lang="el-GR" sz="1500" u="sng" dirty="0">
                <a:solidFill>
                  <a:srgbClr val="C00000"/>
                </a:solidFill>
              </a:rPr>
              <a:t>&gt;</a:t>
            </a:r>
            <a:r>
              <a:rPr lang="el-GR" sz="1500" dirty="0">
                <a:solidFill>
                  <a:srgbClr val="C00000"/>
                </a:solidFill>
              </a:rPr>
              <a:t>3 ελασσόνων </a:t>
            </a:r>
            <a:r>
              <a:rPr lang="el-GR" sz="1500" dirty="0"/>
              <a:t>κριτηρίων</a:t>
            </a: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u="dash" dirty="0"/>
              <a:t>Μείζον κριτήριο</a:t>
            </a:r>
          </a:p>
          <a:p>
            <a:pPr marL="600075" lvl="1" indent="-257175"/>
            <a:r>
              <a:rPr lang="el-GR" sz="1500" dirty="0"/>
              <a:t>	</a:t>
            </a:r>
            <a:r>
              <a:rPr lang="el-GR" sz="1500" b="1" dirty="0" err="1">
                <a:solidFill>
                  <a:srgbClr val="FF0000"/>
                </a:solidFill>
              </a:rPr>
              <a:t>Πολυεστιακές</a:t>
            </a:r>
            <a:r>
              <a:rPr lang="el-GR" sz="1500" b="1" dirty="0">
                <a:solidFill>
                  <a:srgbClr val="FF0000"/>
                </a:solidFill>
              </a:rPr>
              <a:t> αθροίσεις </a:t>
            </a:r>
            <a:r>
              <a:rPr lang="el-GR" sz="1500" b="1" u="sng" dirty="0">
                <a:solidFill>
                  <a:srgbClr val="FF0000"/>
                </a:solidFill>
              </a:rPr>
              <a:t>&gt;</a:t>
            </a:r>
            <a:r>
              <a:rPr lang="el-GR" sz="1500" b="1" dirty="0">
                <a:solidFill>
                  <a:srgbClr val="FF0000"/>
                </a:solidFill>
              </a:rPr>
              <a:t>15 </a:t>
            </a:r>
            <a:r>
              <a:rPr lang="el-GR" sz="1500" b="1" dirty="0" err="1">
                <a:solidFill>
                  <a:srgbClr val="FF0000"/>
                </a:solidFill>
              </a:rPr>
              <a:t>μαστοκυττάρων</a:t>
            </a:r>
            <a:r>
              <a:rPr lang="el-GR" sz="1500" b="1" dirty="0">
                <a:solidFill>
                  <a:srgbClr val="FF0000"/>
                </a:solidFill>
              </a:rPr>
              <a:t> σε ΟΜΒ ή/και </a:t>
            </a:r>
            <a:r>
              <a:rPr lang="el-GR" sz="1500" b="1" dirty="0" err="1">
                <a:solidFill>
                  <a:srgbClr val="FF0000"/>
                </a:solidFill>
              </a:rPr>
              <a:t>εξωδερματικά</a:t>
            </a:r>
            <a:r>
              <a:rPr lang="el-GR" sz="1500" b="1" dirty="0">
                <a:solidFill>
                  <a:srgbClr val="FF0000"/>
                </a:solidFill>
              </a:rPr>
              <a:t> όργανα</a:t>
            </a:r>
          </a:p>
          <a:p>
            <a:pPr marL="600075" lvl="1" indent="-257175">
              <a:buFont typeface="Wingdings" pitchFamily="2" charset="2"/>
              <a:buChar char="ü"/>
            </a:pPr>
            <a:r>
              <a:rPr lang="el-GR" sz="1500" u="dash" dirty="0"/>
              <a:t>Ελάσσονα κριτήρια</a:t>
            </a:r>
          </a:p>
          <a:p>
            <a:pPr marL="942975" lvl="2" indent="-257175">
              <a:buFont typeface="Courier New" pitchFamily="49" charset="0"/>
              <a:buChar char="o"/>
            </a:pPr>
            <a:r>
              <a:rPr lang="el-GR" sz="1500" dirty="0"/>
              <a:t>Σε ΟΜΒ ή </a:t>
            </a:r>
            <a:r>
              <a:rPr lang="el-GR" sz="1500" dirty="0" err="1"/>
              <a:t>εξωδερματικά</a:t>
            </a:r>
            <a:r>
              <a:rPr lang="el-GR" sz="1500" dirty="0"/>
              <a:t> όργανα ή μυελικό </a:t>
            </a:r>
            <a:r>
              <a:rPr lang="el-GR" sz="1500" dirty="0" err="1"/>
              <a:t>αναρρόφημα</a:t>
            </a:r>
            <a:r>
              <a:rPr lang="el-GR" sz="1500" dirty="0"/>
              <a:t> </a:t>
            </a:r>
            <a:r>
              <a:rPr lang="el-GR" sz="1500" u="sng" dirty="0"/>
              <a:t>&gt;</a:t>
            </a:r>
            <a:r>
              <a:rPr lang="el-GR" sz="1500" dirty="0"/>
              <a:t>25% των </a:t>
            </a:r>
            <a:r>
              <a:rPr lang="el-GR" sz="1500" dirty="0" err="1"/>
              <a:t>μαστοκυττάρων</a:t>
            </a:r>
            <a:r>
              <a:rPr lang="el-GR" sz="1500" dirty="0"/>
              <a:t> είναι </a:t>
            </a:r>
            <a:r>
              <a:rPr lang="el-GR" sz="1500" dirty="0" err="1">
                <a:solidFill>
                  <a:srgbClr val="C00000"/>
                </a:solidFill>
              </a:rPr>
              <a:t>ατρακτόμορφα</a:t>
            </a:r>
            <a:r>
              <a:rPr lang="el-GR" sz="1500" dirty="0"/>
              <a:t> / άτυπης </a:t>
            </a:r>
            <a:r>
              <a:rPr lang="el-GR" sz="1500" dirty="0" smtClean="0"/>
              <a:t>μορφολογίας (τύπου </a:t>
            </a:r>
            <a:r>
              <a:rPr lang="el-GR" sz="1500" dirty="0" smtClean="0"/>
              <a:t>Ι ή τύπου ΙΙ)</a:t>
            </a:r>
            <a:endParaRPr lang="el-GR" sz="1500" dirty="0"/>
          </a:p>
          <a:p>
            <a:pPr marL="942975" lvl="2" indent="-257175">
              <a:buFont typeface="Courier New" pitchFamily="49" charset="0"/>
              <a:buChar char="o"/>
            </a:pPr>
            <a:r>
              <a:rPr lang="el-GR" sz="1500" dirty="0"/>
              <a:t>Παρουσία </a:t>
            </a:r>
            <a:r>
              <a:rPr lang="el-GR" sz="1500" dirty="0" err="1"/>
              <a:t>ενεργοποιητικής</a:t>
            </a:r>
            <a:r>
              <a:rPr lang="el-GR" sz="1500" dirty="0"/>
              <a:t> </a:t>
            </a:r>
            <a:r>
              <a:rPr lang="el-GR" sz="1500" dirty="0">
                <a:solidFill>
                  <a:srgbClr val="C00000"/>
                </a:solidFill>
              </a:rPr>
              <a:t>μετάλλαξης ΚΙΤ (</a:t>
            </a:r>
            <a:r>
              <a:rPr lang="el-GR" sz="1500" dirty="0" err="1">
                <a:solidFill>
                  <a:srgbClr val="C00000"/>
                </a:solidFill>
              </a:rPr>
              <a:t>κωδικόνιο</a:t>
            </a:r>
            <a:r>
              <a:rPr lang="el-GR" sz="1500" dirty="0">
                <a:solidFill>
                  <a:srgbClr val="C00000"/>
                </a:solidFill>
              </a:rPr>
              <a:t> </a:t>
            </a:r>
            <a:r>
              <a:rPr lang="el-GR" sz="1500" dirty="0" smtClean="0">
                <a:solidFill>
                  <a:srgbClr val="C00000"/>
                </a:solidFill>
              </a:rPr>
              <a:t>816 ή άλλης ΚΙΤ μετάλλαξης) </a:t>
            </a:r>
            <a:r>
              <a:rPr lang="el-GR" sz="1500" dirty="0"/>
              <a:t>στο μυελό, αίμα ή </a:t>
            </a:r>
            <a:r>
              <a:rPr lang="el-GR" sz="1500" dirty="0" err="1"/>
              <a:t>εξωδερματικό</a:t>
            </a:r>
            <a:r>
              <a:rPr lang="el-GR" sz="1500" dirty="0"/>
              <a:t> όργανο</a:t>
            </a:r>
          </a:p>
          <a:p>
            <a:pPr marL="940594" lvl="2" indent="-265510">
              <a:buFont typeface="Courier New" pitchFamily="49" charset="0"/>
              <a:buChar char="o"/>
            </a:pPr>
            <a:r>
              <a:rPr lang="el-GR" sz="1500" dirty="0"/>
              <a:t>Έκφραση </a:t>
            </a:r>
            <a:r>
              <a:rPr lang="en-US" sz="1500" dirty="0" smtClean="0">
                <a:solidFill>
                  <a:srgbClr val="C00000"/>
                </a:solidFill>
              </a:rPr>
              <a:t>CD25</a:t>
            </a:r>
            <a:r>
              <a:rPr lang="el-GR" sz="1500" dirty="0" smtClean="0"/>
              <a:t>,</a:t>
            </a:r>
            <a:r>
              <a:rPr lang="en-US" sz="1500" dirty="0" smtClean="0">
                <a:solidFill>
                  <a:srgbClr val="C00000"/>
                </a:solidFill>
              </a:rPr>
              <a:t>CD2</a:t>
            </a:r>
            <a:r>
              <a:rPr lang="el-GR" sz="1500" dirty="0" smtClean="0">
                <a:solidFill>
                  <a:srgbClr val="C00000"/>
                </a:solidFill>
              </a:rPr>
              <a:t> ή </a:t>
            </a:r>
            <a:r>
              <a:rPr lang="en-US" sz="1500" dirty="0" smtClean="0">
                <a:solidFill>
                  <a:srgbClr val="C00000"/>
                </a:solidFill>
              </a:rPr>
              <a:t>CD30</a:t>
            </a:r>
            <a:r>
              <a:rPr lang="en-US" sz="1500" dirty="0" smtClean="0"/>
              <a:t> </a:t>
            </a:r>
            <a:r>
              <a:rPr lang="el-GR" sz="1500" dirty="0"/>
              <a:t>από τα </a:t>
            </a:r>
            <a:r>
              <a:rPr lang="el-GR" sz="1500" dirty="0" err="1"/>
              <a:t>μαστοκύτταρα</a:t>
            </a:r>
            <a:endParaRPr lang="el-GR" sz="1500" dirty="0"/>
          </a:p>
          <a:p>
            <a:pPr marL="940594" lvl="2" indent="-265510">
              <a:buFont typeface="Courier New" pitchFamily="49" charset="0"/>
              <a:buChar char="o"/>
            </a:pPr>
            <a:r>
              <a:rPr lang="el-GR" sz="1500" dirty="0"/>
              <a:t>Ολική </a:t>
            </a:r>
            <a:r>
              <a:rPr lang="el-GR" sz="1500" dirty="0" err="1">
                <a:solidFill>
                  <a:srgbClr val="C00000"/>
                </a:solidFill>
              </a:rPr>
              <a:t>τρυπτάση</a:t>
            </a:r>
            <a:r>
              <a:rPr lang="el-GR" sz="1500" dirty="0"/>
              <a:t> ορού σταθερά </a:t>
            </a:r>
            <a:r>
              <a:rPr lang="el-GR" sz="1500" dirty="0">
                <a:solidFill>
                  <a:srgbClr val="C00000"/>
                </a:solidFill>
              </a:rPr>
              <a:t>&gt;20 </a:t>
            </a:r>
            <a:r>
              <a:rPr lang="en-US" sz="1500" dirty="0" err="1">
                <a:solidFill>
                  <a:srgbClr val="C00000"/>
                </a:solidFill>
              </a:rPr>
              <a:t>ng</a:t>
            </a:r>
            <a:r>
              <a:rPr lang="en-US" sz="1500" dirty="0">
                <a:solidFill>
                  <a:srgbClr val="C00000"/>
                </a:solidFill>
              </a:rPr>
              <a:t>/ml </a:t>
            </a:r>
            <a:r>
              <a:rPr lang="el-GR" sz="1500" dirty="0"/>
              <a:t>(επί παρουσίας </a:t>
            </a:r>
            <a:r>
              <a:rPr lang="el-GR" sz="1500" dirty="0" err="1"/>
              <a:t>μυελοειδούς</a:t>
            </a:r>
            <a:r>
              <a:rPr lang="el-GR" sz="1500" dirty="0"/>
              <a:t> νεοπλάσματος η παράμετρος αυτή δεν είναι αξιόπιστη)</a:t>
            </a:r>
          </a:p>
          <a:p>
            <a:pPr marL="2381" lvl="1" indent="-2381"/>
            <a:r>
              <a:rPr lang="el-GR" sz="1500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3332163" y="3386138"/>
            <a:ext cx="5811837" cy="40957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>
              <a:buFont typeface="Arial" panose="020B0604020202020204" pitchFamily="34" charset="0"/>
              <a:buNone/>
            </a:pPr>
            <a:endParaRPr lang="el-GR" altLang="el-GR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03498"/>
            <a:ext cx="7704856" cy="379371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899593" y="4336962"/>
            <a:ext cx="763284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>
                <a:solidFill>
                  <a:prstClr val="black"/>
                </a:solidFill>
              </a:rPr>
              <a:t>Καταστροφή της φυσιολογικής αρχιτεκτονικής του </a:t>
            </a:r>
            <a:r>
              <a:rPr lang="el-GR" sz="1800" b="1" dirty="0" err="1">
                <a:solidFill>
                  <a:prstClr val="black"/>
                </a:solidFill>
              </a:rPr>
              <a:t>παχέος</a:t>
            </a:r>
            <a:r>
              <a:rPr lang="el-GR" sz="1800" b="1" dirty="0">
                <a:solidFill>
                  <a:prstClr val="black"/>
                </a:solidFill>
              </a:rPr>
              <a:t> εντέρου λόγω έντονης </a:t>
            </a:r>
            <a:r>
              <a:rPr lang="el-GR" sz="1800" b="1" dirty="0" err="1">
                <a:solidFill>
                  <a:prstClr val="black"/>
                </a:solidFill>
              </a:rPr>
              <a:t>έκπτυξης</a:t>
            </a:r>
            <a:r>
              <a:rPr lang="el-GR" sz="1800" b="1" dirty="0">
                <a:solidFill>
                  <a:prstClr val="black"/>
                </a:solidFill>
              </a:rPr>
              <a:t> του υποστρώματος </a:t>
            </a:r>
          </a:p>
        </p:txBody>
      </p:sp>
    </p:spTree>
    <p:extLst>
      <p:ext uri="{BB962C8B-B14F-4D97-AF65-F5344CB8AC3E}">
        <p14:creationId xmlns:p14="http://schemas.microsoft.com/office/powerpoint/2010/main" xmlns="" val="2719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4"/>
          <p:cNvSpPr>
            <a:spLocks noGrp="1"/>
          </p:cNvSpPr>
          <p:nvPr>
            <p:ph type="subTitle" idx="4294967295"/>
          </p:nvPr>
        </p:nvSpPr>
        <p:spPr>
          <a:xfrm>
            <a:off x="3332163" y="3386138"/>
            <a:ext cx="5811837" cy="40957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endParaRPr lang="el-GR" altLang="el-GR" sz="1500" dirty="0"/>
          </a:p>
          <a:p>
            <a:pPr>
              <a:buFont typeface="Arial" panose="020B0604020202020204" pitchFamily="34" charset="0"/>
              <a:buNone/>
            </a:pPr>
            <a:endParaRPr lang="el-GR" altLang="el-GR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584103" y="4336962"/>
            <a:ext cx="637504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>
                <a:solidFill>
                  <a:prstClr val="black"/>
                </a:solidFill>
              </a:rPr>
              <a:t>Μαζική έκφραση του δείκτη </a:t>
            </a:r>
            <a:r>
              <a:rPr lang="en-US" sz="1800" b="1" dirty="0">
                <a:solidFill>
                  <a:prstClr val="black"/>
                </a:solidFill>
              </a:rPr>
              <a:t>c-kit </a:t>
            </a:r>
            <a:r>
              <a:rPr lang="el-GR" sz="1800" b="1" dirty="0">
                <a:solidFill>
                  <a:prstClr val="black"/>
                </a:solidFill>
              </a:rPr>
              <a:t>στα κύτταρα του υποστρώματος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03498"/>
            <a:ext cx="7976719" cy="3780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9" y="3813888"/>
            <a:ext cx="694849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C-kit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2854" y="183722"/>
            <a:ext cx="5447764" cy="39472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dirty="0">
              <a:solidFill>
                <a:prstClr val="black"/>
              </a:solidFill>
            </a:endParaRPr>
          </a:p>
          <a:p>
            <a:pPr marL="257175" indent="-257175" algn="ctr"/>
            <a:r>
              <a:rPr lang="el-GR" sz="1800" b="1" dirty="0">
                <a:solidFill>
                  <a:prstClr val="black"/>
                </a:solidFill>
              </a:rPr>
              <a:t>Διάγνωση:</a:t>
            </a:r>
          </a:p>
          <a:p>
            <a:pPr marL="257175" indent="-257175" algn="ctr"/>
            <a:r>
              <a:rPr lang="el-GR" sz="1800" b="1" dirty="0">
                <a:solidFill>
                  <a:prstClr val="black"/>
                </a:solidFill>
              </a:rPr>
              <a:t>Συμμετοχή του κατώτερου πεπτικού στην υποκείμενη </a:t>
            </a:r>
            <a:r>
              <a:rPr lang="el-GR" sz="1800" b="1" dirty="0" smtClean="0">
                <a:solidFill>
                  <a:prstClr val="black"/>
                </a:solidFill>
              </a:rPr>
              <a:t>συστηματική </a:t>
            </a:r>
            <a:r>
              <a:rPr lang="el-GR" sz="1800" b="1" dirty="0" err="1" smtClean="0">
                <a:solidFill>
                  <a:prstClr val="black"/>
                </a:solidFill>
              </a:rPr>
              <a:t>μαστοκυττάρωση</a:t>
            </a:r>
            <a:r>
              <a:rPr lang="el-GR" sz="1800" b="1" dirty="0" smtClean="0">
                <a:solidFill>
                  <a:prstClr val="black"/>
                </a:solidFill>
              </a:rPr>
              <a:t> του ασθενούς</a:t>
            </a:r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/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b="1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l-GR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αριθμού διαφάνειας"/>
          <p:cNvSpPr>
            <a:spLocks noGrp="1"/>
          </p:cNvSpPr>
          <p:nvPr>
            <p:ph type="sldNum" idx="12"/>
          </p:nvPr>
        </p:nvSpPr>
        <p:spPr>
          <a:xfrm>
            <a:off x="8480584" y="422525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 lang="en"/>
          </a:p>
        </p:txBody>
      </p:sp>
      <p:sp>
        <p:nvSpPr>
          <p:cNvPr id="5" name="4 - TextBox"/>
          <p:cNvSpPr txBox="1"/>
          <p:nvPr/>
        </p:nvSpPr>
        <p:spPr>
          <a:xfrm>
            <a:off x="179512" y="0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9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 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1979712" y="26749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Γυναίκα 65 χρονών, με λεμφοκυττάρωση, </a:t>
            </a:r>
            <a:r>
              <a:rPr lang="el-GR" b="1" dirty="0" err="1" smtClean="0"/>
              <a:t>παραπρωτεϊναιμία</a:t>
            </a:r>
            <a:r>
              <a:rPr lang="el-GR" b="1" dirty="0" smtClean="0"/>
              <a:t> </a:t>
            </a:r>
            <a:r>
              <a:rPr lang="en-US" b="1" dirty="0" err="1" smtClean="0"/>
              <a:t>IgM</a:t>
            </a:r>
            <a:r>
              <a:rPr lang="el-GR" b="1" dirty="0" smtClean="0"/>
              <a:t>κ</a:t>
            </a:r>
            <a:r>
              <a:rPr lang="en-US" b="1" dirty="0" smtClean="0"/>
              <a:t> </a:t>
            </a:r>
            <a:r>
              <a:rPr lang="el-GR" b="1" dirty="0" smtClean="0"/>
              <a:t>και </a:t>
            </a:r>
            <a:r>
              <a:rPr lang="en-US" b="1" dirty="0" smtClean="0"/>
              <a:t>CD5- </a:t>
            </a:r>
            <a:r>
              <a:rPr lang="el-GR" b="1" dirty="0" smtClean="0"/>
              <a:t>Β κλωνικό πληθυσμό στην ΟΜΒ </a:t>
            </a:r>
            <a:endParaRPr lang="el-GR" b="1" dirty="0"/>
          </a:p>
        </p:txBody>
      </p:sp>
      <p:pic>
        <p:nvPicPr>
          <p:cNvPr id="1026" name="Picture 2" descr="C:\Users\User\Desktop\50001\200X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6235" y="833086"/>
            <a:ext cx="3961145" cy="2962800"/>
          </a:xfrm>
          <a:prstGeom prst="rect">
            <a:avLst/>
          </a:prstGeom>
          <a:noFill/>
        </p:spPr>
      </p:pic>
      <p:pic>
        <p:nvPicPr>
          <p:cNvPr id="1027" name="Picture 3" descr="C:\Users\User\Desktop\50001\20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813076"/>
            <a:ext cx="3960440" cy="2962272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467544" y="39193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 smtClean="0"/>
              <a:t>Παρουσία </a:t>
            </a:r>
            <a:r>
              <a:rPr lang="el-GR" sz="1800" b="1" dirty="0" err="1" smtClean="0"/>
              <a:t>παραδοκιδωδών</a:t>
            </a:r>
            <a:r>
              <a:rPr lang="el-GR" sz="1800" b="1" dirty="0" smtClean="0"/>
              <a:t> λεμφοκυτταρικών αθροίσεων εκ μικρού μεγέθους λεμφοκυττάρων.</a:t>
            </a:r>
          </a:p>
          <a:p>
            <a:pPr algn="ctr"/>
            <a:r>
              <a:rPr lang="el-GR" sz="1800" b="1" dirty="0" smtClean="0"/>
              <a:t>Στις ίδιες θέσεις εντός των αθροίσεων (</a:t>
            </a:r>
            <a:r>
              <a:rPr lang="el-GR" sz="1800" b="1" dirty="0" err="1" smtClean="0"/>
              <a:t>πολυεστιακά</a:t>
            </a:r>
            <a:r>
              <a:rPr lang="el-GR" sz="1800" b="1" dirty="0" smtClean="0"/>
              <a:t>) αναγνωρίζονται </a:t>
            </a:r>
            <a:r>
              <a:rPr lang="el-GR" sz="1800" b="1" dirty="0" err="1" smtClean="0"/>
              <a:t>ατρακτόμορφα</a:t>
            </a:r>
            <a:r>
              <a:rPr lang="el-GR" sz="1800" b="1" dirty="0" smtClean="0"/>
              <a:t> κύτταρα. </a:t>
            </a:r>
            <a:endParaRPr lang="el-G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αριθμού διαφάνειας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 lang="en"/>
          </a:p>
        </p:txBody>
      </p:sp>
      <p:pic>
        <p:nvPicPr>
          <p:cNvPr id="2050" name="Picture 2" descr="C:\Users\User\Desktop\50001\CD3X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51470"/>
            <a:ext cx="3240360" cy="2423678"/>
          </a:xfrm>
          <a:prstGeom prst="rect">
            <a:avLst/>
          </a:prstGeom>
          <a:noFill/>
        </p:spPr>
      </p:pic>
      <p:pic>
        <p:nvPicPr>
          <p:cNvPr id="2051" name="Picture 3" descr="C:\Users\User\Desktop\50001\CD5X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571750"/>
            <a:ext cx="3239187" cy="2422800"/>
          </a:xfrm>
          <a:prstGeom prst="rect">
            <a:avLst/>
          </a:prstGeom>
          <a:noFill/>
        </p:spPr>
      </p:pic>
      <p:pic>
        <p:nvPicPr>
          <p:cNvPr id="2052" name="Picture 4" descr="C:\Users\User\Desktop\50001\CD20-2X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72008"/>
            <a:ext cx="3245785" cy="2427734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11560" y="478425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CD5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4932040" y="21919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CD20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83568" y="219196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CD3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4283968" y="300379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 smtClean="0"/>
              <a:t>Ο λεμφοειδής πληθυσμός είναι </a:t>
            </a:r>
          </a:p>
          <a:p>
            <a:pPr algn="ctr"/>
            <a:r>
              <a:rPr lang="el-GR" sz="1800" b="1" dirty="0" smtClean="0"/>
              <a:t>Β προέλευσης</a:t>
            </a:r>
          </a:p>
          <a:p>
            <a:pPr algn="ctr"/>
            <a:r>
              <a:rPr lang="el-GR" sz="1800" b="1" dirty="0" smtClean="0"/>
              <a:t>( </a:t>
            </a:r>
            <a:r>
              <a:rPr lang="en-US" sz="1800" b="1" dirty="0" smtClean="0"/>
              <a:t>CD20+, CD3- ) </a:t>
            </a:r>
            <a:r>
              <a:rPr lang="el-GR" sz="1800" b="1" dirty="0" smtClean="0"/>
              <a:t> και εν μέρει θετικός για </a:t>
            </a:r>
            <a:r>
              <a:rPr lang="en-US" sz="1800" b="1" dirty="0" smtClean="0"/>
              <a:t>CD5</a:t>
            </a:r>
            <a:r>
              <a:rPr lang="el-GR" sz="1800" b="1" dirty="0" smtClean="0"/>
              <a:t>, συμβατός με Β λέμφωμα χαμηλής κακοήθειας, πιθανότερα του τύπου του λεμφώματος οριακής ζώνης.</a:t>
            </a:r>
            <a:endParaRPr lang="el-G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αριθμού διαφάνειας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75</a:t>
            </a:fld>
            <a:endParaRPr lang="en"/>
          </a:p>
        </p:txBody>
      </p:sp>
      <p:pic>
        <p:nvPicPr>
          <p:cNvPr id="3074" name="Picture 2" descr="C:\Users\User\Desktop\50001\CKITX100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1" y="195726"/>
            <a:ext cx="2887834" cy="2160000"/>
          </a:xfrm>
          <a:prstGeom prst="rect">
            <a:avLst/>
          </a:prstGeom>
          <a:noFill/>
        </p:spPr>
      </p:pic>
      <p:pic>
        <p:nvPicPr>
          <p:cNvPr id="3075" name="Picture 3" descr="C:\Users\User\Desktop\50001\CKITX100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195726"/>
            <a:ext cx="2887833" cy="2160000"/>
          </a:xfrm>
          <a:prstGeom prst="rect">
            <a:avLst/>
          </a:prstGeom>
          <a:noFill/>
        </p:spPr>
      </p:pic>
      <p:pic>
        <p:nvPicPr>
          <p:cNvPr id="3076" name="Picture 4" descr="C:\Users\User\Desktop\50001\TRYPTASE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195726"/>
            <a:ext cx="2887833" cy="2160000"/>
          </a:xfrm>
          <a:prstGeom prst="rect">
            <a:avLst/>
          </a:prstGeom>
          <a:noFill/>
        </p:spPr>
      </p:pic>
      <p:pic>
        <p:nvPicPr>
          <p:cNvPr id="3077" name="Picture 5" descr="C:\Users\User\Desktop\50001\CD25X2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2788014"/>
            <a:ext cx="2887833" cy="2160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179512" y="206769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c-kit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3059832" y="206769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c-kit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6084168" y="206769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Tryptase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179512" y="465998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CD25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3779912" y="2499742"/>
            <a:ext cx="504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 smtClean="0"/>
              <a:t>Τα </a:t>
            </a:r>
            <a:r>
              <a:rPr lang="el-GR" sz="1800" b="1" dirty="0" err="1" smtClean="0"/>
              <a:t>ατρακτόμορφα</a:t>
            </a:r>
            <a:r>
              <a:rPr lang="el-GR" sz="1800" b="1" dirty="0" smtClean="0"/>
              <a:t> κύτταρα τα οποία αναγνωρίζονται εντός της διήθησης από τον Β λεμφοειδή πληθυσμό είναι </a:t>
            </a:r>
            <a:r>
              <a:rPr lang="en-US" sz="1800" b="1" dirty="0" smtClean="0"/>
              <a:t>c-kit</a:t>
            </a:r>
            <a:r>
              <a:rPr lang="el-GR" sz="1800" b="1" dirty="0" smtClean="0"/>
              <a:t>+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tryptase</a:t>
            </a:r>
            <a:r>
              <a:rPr lang="en-US" sz="1800" b="1" dirty="0" smtClean="0"/>
              <a:t>+ </a:t>
            </a:r>
            <a:r>
              <a:rPr lang="el-GR" sz="1800" b="1" dirty="0" smtClean="0"/>
              <a:t>και </a:t>
            </a:r>
            <a:r>
              <a:rPr lang="en-US" sz="1800" b="1" dirty="0" smtClean="0"/>
              <a:t>CD25+. </a:t>
            </a:r>
            <a:endParaRPr lang="el-GR" sz="1800" b="1" dirty="0" smtClean="0"/>
          </a:p>
          <a:p>
            <a:endParaRPr lang="el-GR" sz="1800" b="1" dirty="0" smtClean="0"/>
          </a:p>
          <a:p>
            <a:r>
              <a:rPr lang="el-GR" sz="1800" b="1" dirty="0" smtClean="0"/>
              <a:t>Η μορφολογία και ο </a:t>
            </a:r>
            <a:r>
              <a:rPr lang="el-GR" sz="1800" b="1" dirty="0" err="1" smtClean="0"/>
              <a:t>ανοσοφαινότυπος</a:t>
            </a:r>
            <a:r>
              <a:rPr lang="el-GR" sz="1800" b="1" dirty="0" smtClean="0"/>
              <a:t> πληρούν τα κριτήρια συστηματικής </a:t>
            </a:r>
            <a:r>
              <a:rPr lang="el-GR" sz="1800" b="1" dirty="0" err="1" smtClean="0"/>
              <a:t>μαστοκυττάρωσης</a:t>
            </a:r>
            <a:r>
              <a:rPr lang="el-GR" sz="1800" b="1" dirty="0" smtClean="0"/>
              <a:t>, συνυπάρχουσα με </a:t>
            </a:r>
            <a:r>
              <a:rPr lang="el-GR" sz="1800" b="1" dirty="0" err="1" smtClean="0"/>
              <a:t>λεμφοϋπερπλαστικό</a:t>
            </a:r>
            <a:r>
              <a:rPr lang="el-GR" sz="1800" b="1" dirty="0" smtClean="0"/>
              <a:t> νεόπλασμα.</a:t>
            </a:r>
            <a:endParaRPr lang="el-G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Αποτέλεσμα εικόνας για ΕΥΧΑΡΙΣΤΩ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0" name="AutoShape 6" descr="Αποτέλεσμα εικόνας για ΕΥΧΑΡΙΣΤΩ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683568" y="195486"/>
            <a:ext cx="788538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Σχετική βιβλιογραφία</a:t>
            </a:r>
            <a:endParaRPr lang="el-GR" sz="1800" i="1" dirty="0"/>
          </a:p>
        </p:txBody>
      </p:sp>
      <p:sp>
        <p:nvSpPr>
          <p:cNvPr id="8" name="7 - TextBox"/>
          <p:cNvSpPr txBox="1"/>
          <p:nvPr/>
        </p:nvSpPr>
        <p:spPr>
          <a:xfrm>
            <a:off x="683568" y="829181"/>
            <a:ext cx="7920880" cy="32547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err="1"/>
              <a:t>Scherber</a:t>
            </a:r>
            <a:r>
              <a:rPr lang="en-US" sz="900" i="1" dirty="0"/>
              <a:t> RM, Borate U: How we diagnose and treat </a:t>
            </a:r>
            <a:r>
              <a:rPr lang="en-US" sz="900" i="1" dirty="0" err="1"/>
              <a:t>mastocytosis</a:t>
            </a:r>
            <a:r>
              <a:rPr lang="en-US" sz="900" i="1" dirty="0"/>
              <a:t> in adults. BJH 2018, 180:11-23.</a:t>
            </a: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err="1"/>
              <a:t>Valent</a:t>
            </a:r>
            <a:r>
              <a:rPr lang="en-US" sz="900" i="1" dirty="0"/>
              <a:t> P, Akin C, Metcalfe DD: </a:t>
            </a:r>
            <a:r>
              <a:rPr lang="en-US" sz="900" i="1" dirty="0" err="1"/>
              <a:t>Mastocytosis</a:t>
            </a:r>
            <a:r>
              <a:rPr lang="en-US" sz="900" i="1" dirty="0"/>
              <a:t> 2016: Updated 2016 WHO Classification and Novel Emerging Treatment Concepts. Blood 2016 (DOI 10.1182/blood-2016-09-731893).</a:t>
            </a: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err="1"/>
              <a:t>Valent</a:t>
            </a:r>
            <a:r>
              <a:rPr lang="en-US" sz="900" i="1" dirty="0"/>
              <a:t> P, Akin C, </a:t>
            </a:r>
            <a:r>
              <a:rPr lang="en-US" sz="900" i="1" dirty="0" err="1"/>
              <a:t>Haartmann</a:t>
            </a:r>
            <a:r>
              <a:rPr lang="en-US" sz="900" i="1" dirty="0"/>
              <a:t> K,  et al: Advances in the classification and treatment of </a:t>
            </a:r>
            <a:r>
              <a:rPr lang="en-US" sz="900" i="1" dirty="0" err="1"/>
              <a:t>mastocytosis</a:t>
            </a:r>
            <a:r>
              <a:rPr lang="el-GR" sz="900" i="1" dirty="0"/>
              <a:t>. </a:t>
            </a:r>
            <a:r>
              <a:rPr lang="en-US" sz="900" i="1" dirty="0"/>
              <a:t>Current status and outlook toward the future. Cancer Res 2017, 77:1261-1270.</a:t>
            </a: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/>
              <a:t>Metcalfe DD,  </a:t>
            </a:r>
            <a:r>
              <a:rPr lang="en-US" sz="900" i="1" dirty="0" err="1"/>
              <a:t>Mekori</a:t>
            </a:r>
            <a:r>
              <a:rPr lang="en-US" sz="900" i="1" dirty="0"/>
              <a:t> YA: Pathogenesis and Pathology of </a:t>
            </a:r>
            <a:r>
              <a:rPr lang="en-US" sz="900" i="1" dirty="0" err="1"/>
              <a:t>Mastocytosis</a:t>
            </a:r>
            <a:r>
              <a:rPr lang="en-US" sz="900" i="1" dirty="0"/>
              <a:t>. </a:t>
            </a:r>
            <a:r>
              <a:rPr lang="en-US" sz="900" i="1" dirty="0" err="1"/>
              <a:t>Annu</a:t>
            </a:r>
            <a:r>
              <a:rPr lang="en-US" sz="900" i="1" dirty="0"/>
              <a:t> Rev Pathol Mech Dis 2017, 12:487-514.</a:t>
            </a:r>
            <a:endParaRPr lang="el-GR" sz="900" i="1" dirty="0"/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err="1"/>
              <a:t>Pardanani</a:t>
            </a:r>
            <a:r>
              <a:rPr lang="en-US" sz="900" i="1" dirty="0"/>
              <a:t>, A. Systemic </a:t>
            </a:r>
            <a:r>
              <a:rPr lang="en-US" sz="900" i="1" dirty="0" err="1"/>
              <a:t>mastocytosis</a:t>
            </a:r>
            <a:r>
              <a:rPr lang="en-US" sz="900" i="1" dirty="0"/>
              <a:t> in adults: 2019 update on diagnosis, risk stratification and management. Am J </a:t>
            </a:r>
            <a:r>
              <a:rPr lang="en-US" sz="900" i="1" dirty="0" err="1"/>
              <a:t>Hematol</a:t>
            </a:r>
            <a:r>
              <a:rPr lang="en-US" sz="900" i="1" dirty="0"/>
              <a:t>. 2019; 94: 363– 377. </a:t>
            </a:r>
            <a:r>
              <a:rPr lang="en-US" sz="9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https://doi.org/10.1002/ajh.25371</a:t>
            </a:r>
            <a:endParaRPr lang="en-US" sz="900" i="1" dirty="0"/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/>
              <a:t>Reiter A, George TI, </a:t>
            </a:r>
            <a:r>
              <a:rPr lang="en-US" sz="900" i="1" dirty="0" err="1"/>
              <a:t>Gotlib</a:t>
            </a:r>
            <a:r>
              <a:rPr lang="en-US" sz="900" i="1" dirty="0"/>
              <a:t> J. New developments in diagnosis, prognostication, and treatment of advanced systemic </a:t>
            </a:r>
            <a:r>
              <a:rPr lang="en-US" sz="900" i="1" dirty="0" err="1"/>
              <a:t>mastocytosis</a:t>
            </a:r>
            <a:r>
              <a:rPr lang="en-US" sz="900" i="1" dirty="0"/>
              <a:t>. Blood. 2020 Apr 16;135(16):1365-1376. </a:t>
            </a:r>
            <a:r>
              <a:rPr lang="en-US" sz="900" i="1" dirty="0" err="1"/>
              <a:t>doi</a:t>
            </a:r>
            <a:r>
              <a:rPr lang="en-US" sz="900" i="1" dirty="0"/>
              <a:t>: 10.1182/blood.2019000932. PMID: 32106312.</a:t>
            </a: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err="1"/>
              <a:t>Leguit</a:t>
            </a:r>
            <a:r>
              <a:rPr lang="en-US" sz="900" i="1" dirty="0"/>
              <a:t> R, </a:t>
            </a:r>
            <a:r>
              <a:rPr lang="en-US" sz="900" i="1" dirty="0" err="1"/>
              <a:t>Hebeda</a:t>
            </a:r>
            <a:r>
              <a:rPr lang="en-US" sz="900" i="1" dirty="0"/>
              <a:t> K, Kremer M, van der Walt J, Gianelli U, </a:t>
            </a:r>
            <a:r>
              <a:rPr lang="en-US" sz="900" i="1" dirty="0" err="1"/>
              <a:t>Tzankov</a:t>
            </a:r>
            <a:r>
              <a:rPr lang="en-US" sz="900" i="1" dirty="0"/>
              <a:t> A, </a:t>
            </a:r>
            <a:r>
              <a:rPr lang="en-US" sz="900" i="1" dirty="0" err="1"/>
              <a:t>Orazi</a:t>
            </a:r>
            <a:r>
              <a:rPr lang="en-US" sz="900" i="1" dirty="0"/>
              <a:t> A. The Spectrum of Aggressive </a:t>
            </a:r>
            <a:r>
              <a:rPr lang="en-US" sz="900" i="1" dirty="0" err="1"/>
              <a:t>Mastocytosis</a:t>
            </a:r>
            <a:r>
              <a:rPr lang="en-US" sz="900" i="1" dirty="0"/>
              <a:t>: A Workshop Report and Literature Review. Pathobiology. 2020;87(1):2-19. </a:t>
            </a:r>
            <a:r>
              <a:rPr lang="en-US" sz="900" i="1" dirty="0" err="1"/>
              <a:t>doi</a:t>
            </a:r>
            <a:r>
              <a:rPr lang="en-US" sz="900" i="1" dirty="0"/>
              <a:t>: 10.1159/000504099. </a:t>
            </a:r>
            <a:r>
              <a:rPr lang="en-US" sz="900" i="1" dirty="0" err="1"/>
              <a:t>Epub</a:t>
            </a:r>
            <a:r>
              <a:rPr lang="en-US" sz="900" i="1" dirty="0"/>
              <a:t> 2019 Dec 4. PMID: 31802761; PMCID: PMC7158230.</a:t>
            </a: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err="1">
                <a:latin typeface="Open Sans"/>
              </a:rPr>
              <a:t>Radia</a:t>
            </a:r>
            <a:r>
              <a:rPr lang="en-US" sz="900" i="1" dirty="0">
                <a:latin typeface="Open Sans"/>
              </a:rPr>
              <a:t>, D.H., Green, A., Oni, C. and </a:t>
            </a:r>
            <a:r>
              <a:rPr lang="en-US" sz="900" i="1" dirty="0" err="1">
                <a:latin typeface="Open Sans"/>
              </a:rPr>
              <a:t>Moonim</a:t>
            </a:r>
            <a:r>
              <a:rPr lang="en-US" sz="900" i="1" dirty="0">
                <a:latin typeface="Open Sans"/>
              </a:rPr>
              <a:t>, M. (2020), The clinical and pathological panoply of systemic </a:t>
            </a:r>
            <a:r>
              <a:rPr lang="en-US" sz="900" i="1" dirty="0" err="1">
                <a:latin typeface="Open Sans"/>
              </a:rPr>
              <a:t>mastocytosis</a:t>
            </a:r>
            <a:r>
              <a:rPr lang="en-US" sz="900" i="1" dirty="0">
                <a:latin typeface="Open Sans"/>
              </a:rPr>
              <a:t>. Br J </a:t>
            </a:r>
            <a:r>
              <a:rPr lang="en-US" sz="900" i="1" dirty="0" err="1">
                <a:latin typeface="Open Sans"/>
              </a:rPr>
              <a:t>Haematol</a:t>
            </a:r>
            <a:r>
              <a:rPr lang="en-US" sz="900" i="1" dirty="0">
                <a:latin typeface="Open Sans"/>
              </a:rPr>
              <a:t>, 188: 623-640. </a:t>
            </a:r>
            <a:r>
              <a:rPr lang="en-US" sz="900" i="1" dirty="0"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https://doi.org/10.1111/bjh.16288</a:t>
            </a:r>
            <a:endParaRPr lang="en-US" sz="900" i="1" dirty="0">
              <a:latin typeface="Open Sans"/>
            </a:endParaRP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>
                <a:latin typeface="Roboto"/>
              </a:rPr>
              <a:t>Rossignol J, </a:t>
            </a:r>
            <a:r>
              <a:rPr lang="en-US" sz="900" i="1" dirty="0" err="1">
                <a:latin typeface="Roboto"/>
              </a:rPr>
              <a:t>Polivka</a:t>
            </a:r>
            <a:r>
              <a:rPr lang="en-US" sz="900" i="1" dirty="0">
                <a:latin typeface="Roboto"/>
              </a:rPr>
              <a:t> L, </a:t>
            </a:r>
            <a:r>
              <a:rPr lang="en-US" sz="900" i="1" dirty="0" err="1">
                <a:latin typeface="Roboto"/>
              </a:rPr>
              <a:t>Maouche</a:t>
            </a:r>
            <a:r>
              <a:rPr lang="en-US" sz="900" i="1" dirty="0">
                <a:latin typeface="Roboto"/>
              </a:rPr>
              <a:t>-Chrétien L et al. Recent advances in the understanding and therapeutic management of </a:t>
            </a:r>
            <a:r>
              <a:rPr lang="en-US" sz="900" i="1" dirty="0" err="1">
                <a:latin typeface="Roboto"/>
              </a:rPr>
              <a:t>mastocytosis</a:t>
            </a:r>
            <a:r>
              <a:rPr lang="en-US" sz="900" i="1" dirty="0">
                <a:latin typeface="Roboto"/>
              </a:rPr>
              <a:t> [version 1; peer review: 4 approved]. F1000Research 2019, </a:t>
            </a:r>
            <a:r>
              <a:rPr lang="en-US" sz="900" b="1" i="1" dirty="0">
                <a:latin typeface="Roboto"/>
              </a:rPr>
              <a:t>8</a:t>
            </a:r>
            <a:r>
              <a:rPr lang="en-US" sz="900" i="1" dirty="0">
                <a:latin typeface="Roboto"/>
              </a:rPr>
              <a:t>(F1000 Faculty Rev):1961 (</a:t>
            </a:r>
            <a:r>
              <a:rPr lang="en-US" sz="900" i="1" dirty="0">
                <a:latin typeface="Roboto"/>
                <a:hlinkClick r:id="rId4"/>
              </a:rPr>
              <a:t>https://doi.org/10.12688/f1000research.19463.1</a:t>
            </a:r>
            <a:r>
              <a:rPr lang="en-US" sz="900" i="1" dirty="0" smtClean="0">
                <a:latin typeface="Roboto"/>
              </a:rPr>
              <a:t>)</a:t>
            </a:r>
            <a:endParaRPr lang="el-GR" sz="900" i="1" dirty="0" smtClean="0">
              <a:latin typeface="Roboto"/>
            </a:endParaRPr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i="1" dirty="0" smtClean="0">
                <a:latin typeface="Roboto"/>
              </a:rPr>
              <a:t>Arber  D. et. al. </a:t>
            </a:r>
            <a:r>
              <a:rPr lang="en-US" sz="900" dirty="0" smtClean="0"/>
              <a:t>International Consensus Classification of Myeloid </a:t>
            </a:r>
            <a:r>
              <a:rPr lang="en-US" sz="900" dirty="0" err="1" smtClean="0"/>
              <a:t>Neoplasms</a:t>
            </a:r>
            <a:r>
              <a:rPr lang="en-US" sz="900" dirty="0" smtClean="0"/>
              <a:t> and Acute </a:t>
            </a:r>
            <a:r>
              <a:rPr lang="en-US" sz="900" dirty="0" err="1" smtClean="0"/>
              <a:t>Leukemias</a:t>
            </a:r>
            <a:r>
              <a:rPr lang="en-US" sz="900" dirty="0" smtClean="0"/>
              <a:t>: integrating morphologic, clinical, and genomic data</a:t>
            </a:r>
            <a:r>
              <a:rPr lang="el-GR" sz="900" dirty="0" smtClean="0"/>
              <a:t>;</a:t>
            </a:r>
            <a:r>
              <a:rPr lang="en-US" sz="900" dirty="0" smtClean="0"/>
              <a:t> Blood 2022 DOI: </a:t>
            </a:r>
            <a:r>
              <a:rPr lang="en-US" sz="900" dirty="0" smtClean="0">
                <a:hlinkClick r:id="rId5"/>
              </a:rPr>
              <a:t>10.1182/blood.2022015850</a:t>
            </a:r>
            <a:endParaRPr lang="en-US" sz="900" dirty="0" smtClean="0"/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900" dirty="0" err="1" smtClean="0"/>
              <a:t>Khoury</a:t>
            </a:r>
            <a:r>
              <a:rPr lang="en-US" sz="900" dirty="0" smtClean="0"/>
              <a:t> J. et. al The 5th edition of the World Health Organization Classification of </a:t>
            </a:r>
            <a:r>
              <a:rPr lang="en-US" sz="900" dirty="0" err="1" smtClean="0"/>
              <a:t>Haematolymphoid</a:t>
            </a:r>
            <a:r>
              <a:rPr lang="en-US" sz="900" dirty="0" smtClean="0"/>
              <a:t> </a:t>
            </a:r>
            <a:r>
              <a:rPr lang="en-US" sz="900" dirty="0" err="1" smtClean="0"/>
              <a:t>Tumours</a:t>
            </a:r>
            <a:r>
              <a:rPr lang="en-US" sz="900" dirty="0" smtClean="0"/>
              <a:t>: Myeloid and </a:t>
            </a:r>
            <a:r>
              <a:rPr lang="en-US" sz="900" dirty="0" err="1" smtClean="0"/>
              <a:t>Histiocytic</a:t>
            </a:r>
            <a:r>
              <a:rPr lang="en-US" sz="900" dirty="0" smtClean="0"/>
              <a:t>/</a:t>
            </a:r>
            <a:r>
              <a:rPr lang="en-US" sz="900" dirty="0" err="1" smtClean="0"/>
              <a:t>Dendritic</a:t>
            </a:r>
            <a:r>
              <a:rPr lang="en-US" sz="900" dirty="0" smtClean="0"/>
              <a:t> </a:t>
            </a:r>
            <a:r>
              <a:rPr lang="en-US" sz="900" dirty="0" err="1" smtClean="0"/>
              <a:t>Neoplasms</a:t>
            </a:r>
            <a:r>
              <a:rPr lang="el-GR" sz="900" dirty="0" smtClean="0"/>
              <a:t>;</a:t>
            </a:r>
            <a:r>
              <a:rPr lang="en-US" sz="900" dirty="0" smtClean="0"/>
              <a:t> Leukemia 2022 DOI: </a:t>
            </a:r>
            <a:r>
              <a:rPr lang="en-US" sz="900" dirty="0" smtClean="0">
                <a:hlinkClick r:id="rId6"/>
              </a:rPr>
              <a:t>10.1038/s41375-022-01613-1</a:t>
            </a:r>
            <a:endParaRPr lang="en-US" sz="900" dirty="0" smtClean="0"/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endParaRPr lang="en-US" sz="900" dirty="0" smtClean="0"/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endParaRPr lang="en-US" sz="900" dirty="0" smtClean="0"/>
          </a:p>
          <a:p>
            <a:pPr marL="270272" indent="-270272">
              <a:buClr>
                <a:srgbClr val="C00000"/>
              </a:buClr>
              <a:buFont typeface="Arial" pitchFamily="34" charset="0"/>
              <a:buChar char="•"/>
            </a:pPr>
            <a:endParaRPr lang="el-GR" sz="900" i="1" dirty="0"/>
          </a:p>
        </p:txBody>
      </p:sp>
      <p:sp>
        <p:nvSpPr>
          <p:cNvPr id="9" name="8 - Έλλειψη"/>
          <p:cNvSpPr/>
          <p:nvPr/>
        </p:nvSpPr>
        <p:spPr>
          <a:xfrm>
            <a:off x="2555776" y="4011910"/>
            <a:ext cx="4032448" cy="97210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l-GR" sz="1800" b="1" i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 Unicode MS" pitchFamily="34" charset="-128"/>
              </a:rPr>
              <a:t>Ε υ χ α ρ ι σ τ 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411511"/>
            <a:ext cx="91440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l-GR" sz="1800" b="1" dirty="0"/>
              <a:t>Συστηματική </a:t>
            </a:r>
            <a:r>
              <a:rPr lang="el-GR" sz="1800" b="1" dirty="0" err="1"/>
              <a:t>μαστοκυττάρωση</a:t>
            </a:r>
            <a:endParaRPr lang="el-GR" sz="1800" b="1" dirty="0"/>
          </a:p>
          <a:p>
            <a:pPr algn="ctr"/>
            <a:r>
              <a:rPr lang="el-GR" sz="1800" b="1" i="1" dirty="0"/>
              <a:t>Εργαστηριακά ευρήματα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395536" y="1221600"/>
            <a:ext cx="8424936" cy="29777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500" dirty="0"/>
              <a:t>Αυξημένη </a:t>
            </a:r>
            <a:r>
              <a:rPr lang="el-GR" sz="1500" dirty="0" err="1"/>
              <a:t>τρυπτάση</a:t>
            </a:r>
            <a:r>
              <a:rPr lang="el-GR" sz="1500" dirty="0"/>
              <a:t> ορού (&gt;20 </a:t>
            </a:r>
            <a:r>
              <a:rPr lang="en-US" sz="1500" dirty="0" err="1"/>
              <a:t>ng</a:t>
            </a:r>
            <a:r>
              <a:rPr lang="en-US" sz="1500" dirty="0"/>
              <a:t>/ml) (→</a:t>
            </a:r>
            <a:r>
              <a:rPr lang="el-GR" sz="1500" dirty="0"/>
              <a:t>έλασσον κριτήριο)</a:t>
            </a:r>
          </a:p>
          <a:p>
            <a:pPr marL="257175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500" dirty="0"/>
              <a:t>Αναιμία, </a:t>
            </a:r>
            <a:r>
              <a:rPr lang="el-GR" sz="1500" dirty="0" err="1"/>
              <a:t>λευκοκυττάρωση</a:t>
            </a:r>
            <a:r>
              <a:rPr lang="el-GR" sz="1500" dirty="0"/>
              <a:t>, </a:t>
            </a:r>
            <a:r>
              <a:rPr lang="el-GR" sz="1500" dirty="0" err="1">
                <a:solidFill>
                  <a:srgbClr val="C00000"/>
                </a:solidFill>
              </a:rPr>
              <a:t>ηωσινοφιλία</a:t>
            </a:r>
            <a:r>
              <a:rPr lang="el-GR" sz="1500" dirty="0"/>
              <a:t>, </a:t>
            </a:r>
            <a:r>
              <a:rPr lang="el-GR" sz="1500" dirty="0" err="1"/>
              <a:t>ουδετεροπενία</a:t>
            </a:r>
            <a:r>
              <a:rPr lang="el-GR" sz="1500" dirty="0"/>
              <a:t>, </a:t>
            </a:r>
            <a:r>
              <a:rPr lang="el-GR" sz="1500" dirty="0" err="1"/>
              <a:t>θρομβοπενία</a:t>
            </a:r>
            <a:endParaRPr lang="el-GR" sz="1500" dirty="0"/>
          </a:p>
          <a:p>
            <a:pPr marL="257175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500" dirty="0"/>
              <a:t>Παρουσία </a:t>
            </a:r>
            <a:r>
              <a:rPr lang="el-GR" sz="1500" u="sng" dirty="0"/>
              <a:t>αυξημένου αριθμού </a:t>
            </a:r>
            <a:r>
              <a:rPr lang="el-GR" sz="1500" u="sng" dirty="0" err="1"/>
              <a:t>μαστοκυττάρων</a:t>
            </a:r>
            <a:r>
              <a:rPr lang="el-GR" sz="1500" dirty="0"/>
              <a:t> συνήθως </a:t>
            </a:r>
            <a:r>
              <a:rPr lang="el-GR" sz="1500" u="sng" dirty="0"/>
              <a:t>σε </a:t>
            </a:r>
            <a:r>
              <a:rPr lang="el-GR" sz="1500" u="sng" dirty="0" err="1"/>
              <a:t>μαστοκυτταρική</a:t>
            </a:r>
            <a:r>
              <a:rPr lang="el-GR" sz="1500" u="sng" dirty="0"/>
              <a:t> λευχαιμία</a:t>
            </a:r>
          </a:p>
          <a:p>
            <a:pPr marL="257175" indent="-257175">
              <a:spcBef>
                <a:spcPts val="450"/>
              </a:spcBef>
              <a:buFont typeface="Wingdings" pitchFamily="2" charset="2"/>
              <a:buChar char="ü"/>
            </a:pPr>
            <a:r>
              <a:rPr lang="el-GR" sz="1500" dirty="0">
                <a:solidFill>
                  <a:srgbClr val="FF0000"/>
                </a:solidFill>
              </a:rPr>
              <a:t>Στο 30% των περιπτώσεων με συστηματική </a:t>
            </a:r>
            <a:r>
              <a:rPr lang="el-GR" sz="1500" dirty="0" err="1">
                <a:solidFill>
                  <a:srgbClr val="FF0000"/>
                </a:solidFill>
              </a:rPr>
              <a:t>μαστοκυττάρωση</a:t>
            </a:r>
            <a:r>
              <a:rPr lang="el-GR" sz="1500" dirty="0">
                <a:solidFill>
                  <a:srgbClr val="FF0000"/>
                </a:solidFill>
              </a:rPr>
              <a:t> συνύπαρξη αιματολογικού νεοπλάσματος διαγνωσμένου ταυτόχρονα, σε προγενέστερο ή μεταγενέστερο χρόνο</a:t>
            </a:r>
          </a:p>
          <a:p>
            <a:pPr marL="600075" lvl="1" indent="8335">
              <a:spcBef>
                <a:spcPts val="450"/>
              </a:spcBef>
            </a:pPr>
            <a:r>
              <a:rPr lang="el-GR" dirty="0"/>
              <a:t>* ↑ </a:t>
            </a:r>
            <a:r>
              <a:rPr lang="el-GR" dirty="0" err="1"/>
              <a:t>τρυπτάση</a:t>
            </a:r>
            <a:r>
              <a:rPr lang="el-GR" dirty="0"/>
              <a:t> ορού και έντονα συστηματικά συμπτώματα λόγω απελευθέρωσης βιοχημικών διαβιβαστών επίσης σε </a:t>
            </a:r>
            <a:r>
              <a:rPr lang="el-GR" dirty="0">
                <a:solidFill>
                  <a:srgbClr val="C00000"/>
                </a:solidFill>
              </a:rPr>
              <a:t>σύνδρομο ενεργοποίησης μαστοκυττάρων (</a:t>
            </a:r>
            <a:r>
              <a:rPr lang="en-US" dirty="0">
                <a:solidFill>
                  <a:srgbClr val="C00000"/>
                </a:solidFill>
              </a:rPr>
              <a:t>MCAS)</a:t>
            </a: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dirty="0"/>
              <a:t>→ δεν αποτελεί μορφή συστηματικής μαστοκυττάρωσης</a:t>
            </a:r>
          </a:p>
          <a:p>
            <a:pPr marL="600075" lvl="1" indent="8335">
              <a:spcBef>
                <a:spcPts val="450"/>
              </a:spcBef>
            </a:pPr>
            <a:r>
              <a:rPr lang="el-GR" dirty="0"/>
              <a:t>** </a:t>
            </a:r>
            <a:r>
              <a:rPr lang="el-GR" dirty="0">
                <a:solidFill>
                  <a:srgbClr val="C00000"/>
                </a:solidFill>
              </a:rPr>
              <a:t>πρωτοπαθές (κλωνικό) </a:t>
            </a:r>
            <a:r>
              <a:rPr lang="en-US" dirty="0">
                <a:solidFill>
                  <a:srgbClr val="C00000"/>
                </a:solidFill>
              </a:rPr>
              <a:t>MCAS</a:t>
            </a: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dirty="0"/>
              <a:t>→ </a:t>
            </a:r>
            <a:r>
              <a:rPr lang="el-GR" dirty="0" err="1"/>
              <a:t>μονοκλωνικό</a:t>
            </a:r>
            <a:r>
              <a:rPr lang="el-GR" dirty="0"/>
              <a:t> </a:t>
            </a:r>
            <a:r>
              <a:rPr lang="en-US" dirty="0"/>
              <a:t>MCAS</a:t>
            </a:r>
            <a:r>
              <a:rPr lang="el-GR" dirty="0"/>
              <a:t> και περιπτώσεις συστηματικής μαστοκυττάρωσης με συμπτωματολογία λόγω </a:t>
            </a:r>
            <a:r>
              <a:rPr lang="el-GR" dirty="0">
                <a:solidFill>
                  <a:srgbClr val="C00000"/>
                </a:solidFill>
              </a:rPr>
              <a:t>απελευθέρωσης διαβιβαστών</a:t>
            </a:r>
          </a:p>
          <a:p>
            <a:pPr marL="600075" lvl="1" indent="8335">
              <a:spcBef>
                <a:spcPts val="450"/>
              </a:spcBef>
            </a:pPr>
            <a:r>
              <a:rPr lang="el-GR" dirty="0">
                <a:solidFill>
                  <a:srgbClr val="002060"/>
                </a:solidFill>
              </a:rPr>
              <a:t>***</a:t>
            </a:r>
            <a:r>
              <a:rPr lang="el-GR" dirty="0">
                <a:solidFill>
                  <a:srgbClr val="C00000"/>
                </a:solidFill>
              </a:rPr>
              <a:t>απουσία μείζονος κριτηρίου </a:t>
            </a:r>
            <a:r>
              <a:rPr lang="el-GR" dirty="0"/>
              <a:t>συστηματικής μαστοκυττάρωσης </a:t>
            </a:r>
            <a:r>
              <a:rPr lang="el-GR" dirty="0">
                <a:solidFill>
                  <a:srgbClr val="C00000"/>
                </a:solidFill>
              </a:rPr>
              <a:t>στο κλωνικό </a:t>
            </a:r>
            <a:r>
              <a:rPr lang="en-US" dirty="0">
                <a:solidFill>
                  <a:srgbClr val="C00000"/>
                </a:solidFill>
              </a:rPr>
              <a:t>MCAS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31D280-4AFA-4802-AF6E-AE2CF5D640ED}"/>
              </a:ext>
            </a:extLst>
          </p:cNvPr>
          <p:cNvSpPr txBox="1"/>
          <p:nvPr/>
        </p:nvSpPr>
        <p:spPr>
          <a:xfrm>
            <a:off x="6588224" y="4852607"/>
            <a:ext cx="4572000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Valent, Cancer Res 2017</a:t>
            </a:r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411511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/>
              <a:t>B </a:t>
            </a:r>
            <a:r>
              <a:rPr lang="el-GR" sz="1800" b="1" dirty="0"/>
              <a:t>και </a:t>
            </a:r>
            <a:r>
              <a:rPr lang="en-US" sz="1800" b="1" dirty="0"/>
              <a:t>C </a:t>
            </a:r>
            <a:r>
              <a:rPr lang="el-GR" sz="1800" b="1" dirty="0"/>
              <a:t>ευρήματα σε συστηματική </a:t>
            </a:r>
            <a:r>
              <a:rPr lang="el-GR" sz="1800" b="1" dirty="0" err="1"/>
              <a:t>μαστοκυττάρωση</a:t>
            </a:r>
            <a:endParaRPr lang="el-GR" sz="1800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843558"/>
            <a:ext cx="8424936" cy="292900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Bef>
                <a:spcPts val="450"/>
              </a:spcBef>
            </a:pPr>
            <a:r>
              <a:rPr lang="el-GR" sz="1500" b="1" dirty="0" smtClean="0">
                <a:solidFill>
                  <a:srgbClr val="C00000"/>
                </a:solidFill>
              </a:rPr>
              <a:t> Β </a:t>
            </a:r>
            <a:r>
              <a:rPr lang="el-GR" sz="1500" b="1" dirty="0">
                <a:solidFill>
                  <a:srgbClr val="C00000"/>
                </a:solidFill>
              </a:rPr>
              <a:t>ευρήματα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>
                <a:solidFill>
                  <a:srgbClr val="C00000"/>
                </a:solidFill>
              </a:rPr>
              <a:t>Υψηλό </a:t>
            </a:r>
            <a:r>
              <a:rPr lang="el-GR" sz="1500" dirty="0" err="1">
                <a:solidFill>
                  <a:srgbClr val="C00000"/>
                </a:solidFill>
              </a:rPr>
              <a:t>μαστοκυτταρικό</a:t>
            </a:r>
            <a:r>
              <a:rPr lang="el-GR" sz="1500" dirty="0">
                <a:solidFill>
                  <a:srgbClr val="C00000"/>
                </a:solidFill>
              </a:rPr>
              <a:t> φορτίο: &gt;30% </a:t>
            </a:r>
            <a:r>
              <a:rPr lang="el-GR" sz="1500" dirty="0" err="1">
                <a:solidFill>
                  <a:srgbClr val="C00000"/>
                </a:solidFill>
              </a:rPr>
              <a:t>μαστοκυτταρική</a:t>
            </a:r>
            <a:r>
              <a:rPr lang="el-GR" sz="1500" dirty="0">
                <a:solidFill>
                  <a:srgbClr val="C00000"/>
                </a:solidFill>
              </a:rPr>
              <a:t> διήθηση </a:t>
            </a:r>
            <a:r>
              <a:rPr lang="el-GR" sz="1500" dirty="0"/>
              <a:t>σε μυελό με τη μορφή πυκνών αθροίσεων και </a:t>
            </a:r>
            <a:r>
              <a:rPr lang="el-GR" sz="1500" dirty="0" err="1">
                <a:solidFill>
                  <a:srgbClr val="C00000"/>
                </a:solidFill>
              </a:rPr>
              <a:t>τρυπτάση</a:t>
            </a:r>
            <a:r>
              <a:rPr lang="el-GR" sz="1500" dirty="0">
                <a:solidFill>
                  <a:srgbClr val="C00000"/>
                </a:solidFill>
              </a:rPr>
              <a:t> ορού &gt;200 </a:t>
            </a:r>
            <a:r>
              <a:rPr lang="en-US" sz="1500" dirty="0" err="1">
                <a:solidFill>
                  <a:srgbClr val="C00000"/>
                </a:solidFill>
              </a:rPr>
              <a:t>ng</a:t>
            </a:r>
            <a:r>
              <a:rPr lang="en-US" sz="1500" dirty="0">
                <a:solidFill>
                  <a:srgbClr val="C00000"/>
                </a:solidFill>
              </a:rPr>
              <a:t>/ml</a:t>
            </a:r>
            <a:endParaRPr lang="el-GR" sz="1500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>
                <a:solidFill>
                  <a:srgbClr val="C00000"/>
                </a:solidFill>
              </a:rPr>
              <a:t>Στοιχεία δυσπλασίας ή υπερπλασίας των μη </a:t>
            </a:r>
            <a:r>
              <a:rPr lang="el-GR" sz="1500" dirty="0" err="1">
                <a:solidFill>
                  <a:srgbClr val="C00000"/>
                </a:solidFill>
              </a:rPr>
              <a:t>μαστοκυτταρικών</a:t>
            </a:r>
            <a:r>
              <a:rPr lang="el-GR" sz="1500" dirty="0">
                <a:solidFill>
                  <a:srgbClr val="C00000"/>
                </a:solidFill>
              </a:rPr>
              <a:t> σειρών</a:t>
            </a:r>
            <a:r>
              <a:rPr lang="el-GR" sz="1500" dirty="0"/>
              <a:t> , χωρίς σαφή διάγνωση αιματολογικού νεοπλάσματος και με φυσιολογικές ή ελαφρά παθολογικές τιμές στο περιφερικό αίμα</a:t>
            </a:r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l-GR" sz="1500" dirty="0"/>
              <a:t>Ηπατομεγαλία χωρίς διαταραχή της ηπατικής λειτουργίας, σπληνομεγαλία χωρίς </a:t>
            </a:r>
            <a:r>
              <a:rPr lang="el-GR" sz="1500" dirty="0" err="1"/>
              <a:t>υπερσπληνισμό</a:t>
            </a:r>
            <a:r>
              <a:rPr lang="el-GR" sz="1500" dirty="0"/>
              <a:t> και/ή λεμφαδενοπάθεια ψηλαφητή ή  αντιληπτή στον απεικονιστικό </a:t>
            </a:r>
            <a:r>
              <a:rPr lang="el-GR" sz="1500" dirty="0" smtClean="0"/>
              <a:t>έλεγχο</a:t>
            </a:r>
            <a:endParaRPr lang="en-US" sz="1500" dirty="0" smtClean="0"/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en-US" sz="1500" dirty="0" smtClean="0"/>
              <a:t>(WHO 2022, ICC 2022) Kit D816V </a:t>
            </a:r>
            <a:r>
              <a:rPr lang="el-GR" sz="1500" dirty="0" smtClean="0"/>
              <a:t>μετάλλαξη με </a:t>
            </a:r>
            <a:r>
              <a:rPr lang="en-US" sz="1500" dirty="0" smtClean="0"/>
              <a:t>VAF</a:t>
            </a:r>
            <a:r>
              <a:rPr lang="el-GR" sz="1500" dirty="0" smtClean="0"/>
              <a:t> </a:t>
            </a:r>
            <a:r>
              <a:rPr lang="el-GR" sz="1100" b="1" dirty="0" smtClean="0"/>
              <a:t>≥  </a:t>
            </a:r>
            <a:r>
              <a:rPr lang="el-GR" sz="1500" dirty="0" smtClean="0"/>
              <a:t>10% σε περιφερικό αίμα ή μυελό των οστών</a:t>
            </a:r>
            <a:endParaRPr lang="el-GR" sz="1500" dirty="0"/>
          </a:p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endParaRPr lang="el-GR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157</TotalTime>
  <Words>3987</Words>
  <Application>Microsoft Office PowerPoint</Application>
  <PresentationFormat>Προβολή στην οθόνη (16:9)</PresentationFormat>
  <Paragraphs>523</Paragraphs>
  <Slides>76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76</vt:i4>
      </vt:variant>
    </vt:vector>
  </HeadingPairs>
  <TitlesOfParts>
    <vt:vector size="88" baseType="lpstr">
      <vt:lpstr>Arial</vt:lpstr>
      <vt:lpstr>Catamaran</vt:lpstr>
      <vt:lpstr>Wingdings</vt:lpstr>
      <vt:lpstr>Courier New</vt:lpstr>
      <vt:lpstr>Calibri</vt:lpstr>
      <vt:lpstr>Catamaran Thin</vt:lpstr>
      <vt:lpstr>Open Sans</vt:lpstr>
      <vt:lpstr>Roboto</vt:lpstr>
      <vt:lpstr>Cambria</vt:lpstr>
      <vt:lpstr>Batang</vt:lpstr>
      <vt:lpstr>Arial Unicode MS</vt:lpstr>
      <vt:lpstr>Θέμα1</vt:lpstr>
      <vt:lpstr>Διάγνωση της Συστηματικής Μαστοκυττάρωσης από την σκοπιά του Παθολογοανατόμου </vt:lpstr>
      <vt:lpstr>Μαστοκυττάρωση – Φυσιολογικά Μαστοκύτταρα</vt:lpstr>
      <vt:lpstr>Διαφάνεια 3</vt:lpstr>
      <vt:lpstr>Διαφάνεια 4</vt:lpstr>
      <vt:lpstr>Διαφάνεια 5</vt:lpstr>
      <vt:lpstr>Προχωρημένη συστηματική μαστοκυττάρωση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Συστηματική μαστοκυττάρωση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Κύρια ευρήματα της παρούσας οστεομυελικής βιοψίας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 Τελική διάγνωση  Συστηματική μαστοκυττάρωση σχετιζόμενη με αιματολογικό μυελοειδές (t-MDS) νέοπλασμα (SM-AΜΝ)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προκλήσεις και ο ρόλος του Παθολογοανατόμου στη διάγνωση της Προχωρημένης Συστηματικής Μαστοκυττάρωσης</dc:title>
  <dc:creator>User</dc:creator>
  <cp:lastModifiedBy>User</cp:lastModifiedBy>
  <cp:revision>19</cp:revision>
  <dcterms:modified xsi:type="dcterms:W3CDTF">2022-10-04T11:45:31Z</dcterms:modified>
</cp:coreProperties>
</file>