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3" r:id="rId20"/>
    <p:sldId id="276" r:id="rId21"/>
    <p:sldId id="275" r:id="rId22"/>
    <p:sldId id="277" r:id="rId23"/>
    <p:sldId id="324" r:id="rId24"/>
    <p:sldId id="279" r:id="rId25"/>
    <p:sldId id="278" r:id="rId26"/>
    <p:sldId id="280" r:id="rId27"/>
    <p:sldId id="281" r:id="rId28"/>
    <p:sldId id="282" r:id="rId29"/>
    <p:sldId id="325" r:id="rId30"/>
    <p:sldId id="283" r:id="rId31"/>
    <p:sldId id="284" r:id="rId32"/>
    <p:sldId id="285" r:id="rId33"/>
    <p:sldId id="286" r:id="rId34"/>
    <p:sldId id="287" r:id="rId35"/>
    <p:sldId id="289" r:id="rId36"/>
    <p:sldId id="290" r:id="rId37"/>
    <p:sldId id="291" r:id="rId38"/>
    <p:sldId id="292" r:id="rId39"/>
    <p:sldId id="293" r:id="rId40"/>
    <p:sldId id="294" r:id="rId41"/>
    <p:sldId id="298" r:id="rId42"/>
    <p:sldId id="301" r:id="rId43"/>
    <p:sldId id="302" r:id="rId44"/>
    <p:sldId id="295" r:id="rId45"/>
    <p:sldId id="296" r:id="rId46"/>
    <p:sldId id="297" r:id="rId47"/>
    <p:sldId id="299" r:id="rId48"/>
    <p:sldId id="300" r:id="rId49"/>
    <p:sldId id="303" r:id="rId50"/>
    <p:sldId id="304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22" r:id="rId64"/>
    <p:sldId id="319" r:id="rId65"/>
    <p:sldId id="318" r:id="rId66"/>
    <p:sldId id="321" r:id="rId67"/>
    <p:sldId id="320" r:id="rId68"/>
    <p:sldId id="32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>
        <p:scale>
          <a:sx n="66" d="100"/>
          <a:sy n="66" d="100"/>
        </p:scale>
        <p:origin x="9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FFF1-D36E-C41A-5992-8823BE61B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8E980-4C0E-43E6-7F01-1B4D7AC44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E115F-C708-6B94-C901-5241FD61C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81E09-5A46-8552-8B15-06E06095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58640-B3F6-92A8-E20B-7363E685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9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1209-10CD-CB1E-F82F-B8521451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D4207-6295-4FFE-746A-32F3CFF8B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7C1B0-E66A-E6E2-E438-B0CDC29E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68F0B-49F5-B684-FDEE-5DEBFB60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09934-2713-50A8-54B0-06380271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3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4083CD-6954-503C-3596-0DC024754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18B28-0EF4-952A-292E-F5750C5B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5CD5B-2DF8-F2B7-2133-7E19C108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8BA2B-F5AD-C29C-57E0-FC3953C1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CB98F-A8AF-AE64-B777-69E384FE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2A36-ABE2-6E44-7881-FC6CB64C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F517F-F60E-64E5-660F-B4EC54D21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1F0BD-F362-809A-2B8C-3CA098F4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341F-CCA2-9762-30F3-D1A504BF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A8C7-51E8-DEE9-9882-67B45E98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0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167D-B424-1E04-1178-4F989B04C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F439C-14E6-C740-CB09-CFF841AB5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82F0D-1E9C-6CEA-E82D-C801DB76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E9876-F528-0C50-F529-33F3A768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E8350-9EDF-B48C-3C40-53101B7F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1B2A-83C6-A5A5-043B-E188DA71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A7E3-FBDF-C403-49C2-BAB110C5B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84AAC-D534-7B74-F19E-52AD8D6D1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F2DF2-A62D-2398-22FE-8B642901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0E605-6350-9BA0-7C27-921D19A0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EAD5D-725D-9FC7-9225-86517AC1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56CD-5CFE-8CF7-095A-89D19B43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899FE-DC70-C11D-69A7-422E7FF09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E410F-1C3F-86F2-5283-A8EF5F60A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BF772-BFF2-6EFA-5A9F-5D0361870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AB08A-E464-DCF7-6970-F88F288A6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B4ECF-077C-ADEA-B0AF-025A754A3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56C64-46D9-7430-B671-705791A9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7CD042-0985-7B5C-D4A2-A2ABE050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0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693F-7281-D20A-C3FB-05DCE0E9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623D2-A472-C9C6-978B-0AF01ECD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65B14-1801-2895-1387-4BAB9197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C8361-63B3-7827-AA22-C74C7826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EB796-1E68-6FB7-5690-82889E4D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B660B-D72A-1AA1-6988-34399D73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F85E9-28EA-9437-DBB2-E5AFD031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88324-2625-CD50-34AC-B7EC0696C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98E9E-E658-A024-0E52-A530F4B2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5D81E-4FC9-A362-24CE-BC34D0000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AF56F-4534-B60F-A8D9-01E2302A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7AA3F-160F-0CD3-56C0-685B46A8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4ADD5-48B4-95D0-153F-A6D1A19F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5C32-38E5-DCD7-984A-5E15055F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64990-4D15-069D-FB59-98F1A26EC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2608C-9484-BDD1-1A9C-E5D950F3B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CC7B9-A40B-AF6D-C2F3-64786A6D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4B1C7-49E2-2903-77E4-FB4EDAD1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412BC-E435-FE10-EF54-44687AD0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8DAFE-BEA6-8B9D-19BB-DFA882E8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35EE9-8870-8B8C-3EBA-9E7A93393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2F8AA-00AE-0139-876B-95C0E0EDB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81ECC-E71B-4AA0-82A5-2398EB93486D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0E0AA-6DED-648D-93AD-16847C6C0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67529-9806-CADD-EFE3-E10E1C6B9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CF907-95A7-4BF9-BA4D-9EC9F986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3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D6621-8ABB-C5B4-5C06-BAAAFD1F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30" y="2369771"/>
            <a:ext cx="10515600" cy="1325563"/>
          </a:xfrm>
        </p:spPr>
        <p:txBody>
          <a:bodyPr/>
          <a:lstStyle/>
          <a:p>
            <a:r>
              <a:rPr lang="el-GR" dirty="0"/>
              <a:t>ΚΑΤΑΓΜΑΤΑ-ΕΞΑΡΘΡΗΜΑΤΑ ΑΝΩ ΑΚΡΟΥ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001B6E-AC56-3E5E-59A1-949C838B7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92" y="5272210"/>
            <a:ext cx="5439508" cy="104066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l-GR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Δημήτριος Παπαδόπουλος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M.D.</a:t>
            </a:r>
            <a:r>
              <a:rPr lang="el-GR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PhD</a:t>
            </a:r>
            <a:endParaRPr lang="el-GR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Επίκουρος Καθηγητής </a:t>
            </a:r>
            <a:r>
              <a:rPr lang="el-GR" altLang="en-US" sz="2400" dirty="0" err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Ορθοπαιδικής</a:t>
            </a:r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5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2BBE-5061-3FA4-70D0-2A875BBD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ΑΠΩΤΕΡΕΣ ΕΠΙΠΛΟΚΕΣ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5DD86-E712-5B11-F790-DF5DB49C0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3429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Δυσκαμψία ώμου.</a:t>
            </a:r>
            <a:r>
              <a:rPr lang="el-G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διαίτερα σε ασθενείς &gt; 40 ετών 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πώλεια έξω στροφής και απαγωγής 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Αρχική αντιμετώπιση συντηρητική (πρόγραμμα φυσικοθεραπείας)</a:t>
            </a:r>
          </a:p>
          <a:p>
            <a: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 αποτύχει η συντηρητική θεραπεία, μπορεί να χρειαστεί κινητοποίηση του ώμου υπό αναισθησία, ή και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αρθροσκοπική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χαλάρωση του θυλάκου. Η χειρουργική αντιμετώπιση συνίσταται μόνο εφόσον έχουν παρέλθει  6 μήνες από τον τραυματισμό.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Υποτροπιάζον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εξάρθρημα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και αστάθεια ώμου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1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4F0A-36E7-1A4B-3737-F182107F1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ΚΑΤΑΓΜΑΤΑ ΑΝΩ ΑΚΡΟΥ ΒΡΑΧΙΟΝΙΟΥ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09F1-B4CA-B09A-11F4-E7A53964C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36" y="1864776"/>
            <a:ext cx="7435645" cy="4351338"/>
          </a:xfrm>
        </p:spPr>
        <p:txBody>
          <a:bodyPr/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τρίτα πιο συχνά κατάγματα μετά από κατάγματα ισχίου και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πηχεοκαρπικής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Συχνότερα σε ηλικιωμένους με οστεοπόρωση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Πτώση στο έδαφος με τεντωμένο χέρι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FOOSH, fall on outstretched hand)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050" name="Picture 2" descr="Nonoperative Treatment of Proximal Humerus Fractures | Musculoskeletal Key">
            <a:extLst>
              <a:ext uri="{FF2B5EF4-FFF2-40B4-BE49-F238E27FC236}">
                <a16:creationId xmlns:a16="http://schemas.microsoft.com/office/drawing/2014/main" id="{38423F6E-9284-3D4C-A2BC-8365AA90A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0" y="4443413"/>
            <a:ext cx="26479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threx - Proximal Humerus Fracture">
            <a:extLst>
              <a:ext uri="{FF2B5EF4-FFF2-40B4-BE49-F238E27FC236}">
                <a16:creationId xmlns:a16="http://schemas.microsoft.com/office/drawing/2014/main" id="{2A65F513-E2C5-435C-AD08-F77A083B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2" y="1943894"/>
            <a:ext cx="22193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37944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Περιορισμός εύρους κίνησης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0" y="1825625"/>
            <a:ext cx="4372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Εκτεταμένη εκχύμωση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Κριγμός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Μασχαλιαίο νεύρο</a:t>
            </a:r>
          </a:p>
          <a:p>
            <a:endParaRPr lang="el-GR" dirty="0"/>
          </a:p>
        </p:txBody>
      </p:sp>
      <p:pic>
        <p:nvPicPr>
          <p:cNvPr id="1026" name="Picture 2" descr="Proximal Humerus Fracture (Broken Shoulder) | Orthopaedic Trauma  Association (OTA)">
            <a:extLst>
              <a:ext uri="{FF2B5EF4-FFF2-40B4-BE49-F238E27FC236}">
                <a16:creationId xmlns:a16="http://schemas.microsoft.com/office/drawing/2014/main" id="{D41F65D3-B153-029D-DC19-6D5BF066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48" y="3635375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6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86938"/>
            <a:ext cx="10515600" cy="4351338"/>
          </a:xfrm>
        </p:spPr>
        <p:txBody>
          <a:bodyPr>
            <a:normAutofit/>
          </a:bodyPr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διαμασχαλιαία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ακτινογραφία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Αξονική τομογραφία (3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recon)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E31072F-CD7A-ECD1-215D-F426B2AD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78" y="1786938"/>
            <a:ext cx="27527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uble plating - surgical technique and good clinical results in complex  and highly unstable proximal humeral fractures - Injury">
            <a:extLst>
              <a:ext uri="{FF2B5EF4-FFF2-40B4-BE49-F238E27FC236}">
                <a16:creationId xmlns:a16="http://schemas.microsoft.com/office/drawing/2014/main" id="{2DA6811A-E91F-C2FA-3969-E4C27EF4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12138"/>
            <a:ext cx="6218903" cy="18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610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CC85-B6FE-9291-C95B-62DCD93D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EA459-58D8-38D1-239E-CAD0C7A6A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825624"/>
            <a:ext cx="10759440" cy="4667251"/>
          </a:xfrm>
        </p:spPr>
        <p:txBody>
          <a:bodyPr/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Ταξινόμηση κατά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Neer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Κριτήρια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παρεκτόπισης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1 εκ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45°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8" name="Picture 4" descr="Proximal Humerus Fractures - Trauma - Orthobullets">
            <a:extLst>
              <a:ext uri="{FF2B5EF4-FFF2-40B4-BE49-F238E27FC236}">
                <a16:creationId xmlns:a16="http://schemas.microsoft.com/office/drawing/2014/main" id="{7BFDF17D-2657-62C2-C17F-0A151911F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55" y="1557953"/>
            <a:ext cx="3310787" cy="46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ximal Humeral Fractures | ShoulderDoc">
            <a:extLst>
              <a:ext uri="{FF2B5EF4-FFF2-40B4-BE49-F238E27FC236}">
                <a16:creationId xmlns:a16="http://schemas.microsoft.com/office/drawing/2014/main" id="{E91398F1-A8B1-FC8A-5019-1264194D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7535"/>
            <a:ext cx="30480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6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24" y="2299103"/>
            <a:ext cx="11353800" cy="4351338"/>
          </a:xfrm>
        </p:spPr>
        <p:txBody>
          <a:bodyPr>
            <a:normAutofit lnSpcReduction="10000"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στα περισσότερα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Ανάρτηση για 2-4 εβδομάδες, φυσικοθεραπεία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Ανάλογα με το λειτουργικό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του ασθενούς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κατάγματα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Εσωτερική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Ημιαρθροοπλαστική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Άνάστροφη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αρθροπλαστική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ώμου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784E76E-2477-B01B-15F7-6C75BFC8697D}"/>
              </a:ext>
            </a:extLst>
          </p:cNvPr>
          <p:cNvSpPr/>
          <p:nvPr/>
        </p:nvSpPr>
        <p:spPr>
          <a:xfrm>
            <a:off x="5220008" y="5729414"/>
            <a:ext cx="614516" cy="6341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28B07D-E6CD-9242-E068-436316B3B50C}"/>
              </a:ext>
            </a:extLst>
          </p:cNvPr>
          <p:cNvSpPr txBox="1"/>
          <p:nvPr/>
        </p:nvSpPr>
        <p:spPr>
          <a:xfrm>
            <a:off x="6382364" y="5631006"/>
            <a:ext cx="512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εσωτερικής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(π.χ. συντριπτικά)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Open reduction internal fixation vs. reverse shoulder arthroplasty for the  treatment of acute displaced proximal humerus fractures - Seminars in  Arthroplasty: JSES">
            <a:extLst>
              <a:ext uri="{FF2B5EF4-FFF2-40B4-BE49-F238E27FC236}">
                <a16:creationId xmlns:a16="http://schemas.microsoft.com/office/drawing/2014/main" id="{9E80BAE3-5E3E-8EBC-D566-F9C48AF64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706" y="1145426"/>
            <a:ext cx="2335753" cy="230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ow long do shoulder replacements last?: Brad Carofino, MD: Shoulder and  Hand Surgeon">
            <a:extLst>
              <a:ext uri="{FF2B5EF4-FFF2-40B4-BE49-F238E27FC236}">
                <a16:creationId xmlns:a16="http://schemas.microsoft.com/office/drawing/2014/main" id="{ECE47909-EA2C-9493-48B6-3521BBC1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57" y="3688407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2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36C1-BA66-DDA0-3740-1B3F1453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ΚΑΤΑΓΜΑΤΑ ΔΙΑΦΥΣΗΣ ΒΡΑΧΙΟΝΙΟΥ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D31261-AD7C-43E8-FE96-DD611D4C9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Έμμεση πλήξη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Πτώση στον αγκώνα ή στο χέρι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Άμεση πλήξη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Συχνά σε 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πολυτραυματίες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τροχαία</a:t>
            </a:r>
          </a:p>
          <a:p>
            <a:endParaRPr lang="en-US" dirty="0"/>
          </a:p>
        </p:txBody>
      </p:sp>
      <p:pic>
        <p:nvPicPr>
          <p:cNvPr id="4098" name="Picture 2" descr="Humeral Shaft Fracture | Orthopaedic Trauma Association (OTA)">
            <a:extLst>
              <a:ext uri="{FF2B5EF4-FFF2-40B4-BE49-F238E27FC236}">
                <a16:creationId xmlns:a16="http://schemas.microsoft.com/office/drawing/2014/main" id="{DC657039-A37B-9B25-8041-91FB0528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32" y="2236224"/>
            <a:ext cx="3286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1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53" y="1825625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Περιορισμός εύρους κίνησης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Κρατάει το άκρο με το άλλο χέρι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1" y="1690688"/>
            <a:ext cx="4372708" cy="5032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Εκτεταμένη εκχύμωση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Κριγμός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νεύρο (έκταση καρπού, δακτύλων)</a:t>
            </a:r>
          </a:p>
          <a:p>
            <a:endParaRPr lang="el-GR" dirty="0"/>
          </a:p>
        </p:txBody>
      </p:sp>
      <p:pic>
        <p:nvPicPr>
          <p:cNvPr id="5122" name="Picture 2" descr="Dr. Ryan Donsky - CONDITION OF THE WEEK: WHAT IS RADIAL NERVE PALSY? .  Background: The radial nerve is a nerve that travels down each arm and  helps control movement and sensation">
            <a:extLst>
              <a:ext uri="{FF2B5EF4-FFF2-40B4-BE49-F238E27FC236}">
                <a16:creationId xmlns:a16="http://schemas.microsoft.com/office/drawing/2014/main" id="{2CC19EB4-756B-0058-1173-ADCF3745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09" y="44307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5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28710"/>
            <a:ext cx="10515600" cy="4351338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ακτινογραφία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βραχιονίου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53339CB-0ECE-18C0-2233-6BCA383A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46" y="1993798"/>
            <a:ext cx="39243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2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036B-DE31-FD07-D2BF-926C3DAD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C3912-AF1C-AC30-7C6D-B5BCE6A3B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47155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Εγκάρσιο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Σπειρεοιδές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Λοξό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Διπολικό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Συντριπτικό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Holstewin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-Lewis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σπειροειδή κάτω τριτημορίου)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umeral Shaft Fractures | Radiology Key">
            <a:extLst>
              <a:ext uri="{FF2B5EF4-FFF2-40B4-BE49-F238E27FC236}">
                <a16:creationId xmlns:a16="http://schemas.microsoft.com/office/drawing/2014/main" id="{416A55D8-650F-51C5-08EA-612E7B074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58" y="1690688"/>
            <a:ext cx="2398881" cy="275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umeral Shaft Fractures | Radiology Key">
            <a:extLst>
              <a:ext uri="{FF2B5EF4-FFF2-40B4-BE49-F238E27FC236}">
                <a16:creationId xmlns:a16="http://schemas.microsoft.com/office/drawing/2014/main" id="{6ECCD94A-0916-0C55-042C-BFDCC64E7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002" y="1690688"/>
            <a:ext cx="2426454" cy="275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F319397C-6792-C4BD-DD9C-554BBB8F9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54" y="4816322"/>
            <a:ext cx="15525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51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27ADB-018E-1D4E-259F-15F779AC0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Πρόσθιο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εξάρθρημα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ώμου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άνω άκρου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βραχιονίου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διάφυσης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βραχιονίου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κάτω πέρατος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βραχιονίου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ωλεκράνου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κεφαλής κερκίδας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διάφυσης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οστών αντιβραχίου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εξαρθρήματα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αντιβραχίου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πηχεοκαρπικής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l-GR" dirty="0"/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63C0A6-97E6-A584-2196-C4243701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79874"/>
            <a:ext cx="10515600" cy="1325563"/>
          </a:xfrm>
        </p:spPr>
        <p:txBody>
          <a:bodyPr/>
          <a:lstStyle/>
          <a:p>
            <a:r>
              <a:rPr lang="el-GR" dirty="0"/>
              <a:t>ΚΑΤΑΓΜΑΤΑ-ΕΞΑΡΘΡΗΜΑΤΑ ΑΝΩ ΑΚΡΟΥ</a:t>
            </a:r>
            <a:endParaRPr lang="en-US" dirty="0"/>
          </a:p>
        </p:txBody>
      </p:sp>
      <p:pic>
        <p:nvPicPr>
          <p:cNvPr id="1026" name="Picture 2" descr="Anatomy) Bones of the Upper Limb Diagram | Quizlet">
            <a:extLst>
              <a:ext uri="{FF2B5EF4-FFF2-40B4-BE49-F238E27FC236}">
                <a16:creationId xmlns:a16="http://schemas.microsoft.com/office/drawing/2014/main" id="{19FE4A7A-4CDD-E0DA-F2DD-9B09E599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910" y="1825624"/>
            <a:ext cx="4052057" cy="44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4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79" y="1690688"/>
            <a:ext cx="11353800" cy="5167312"/>
          </a:xfrm>
        </p:spPr>
        <p:txBody>
          <a:bodyPr>
            <a:normAutofit fontScale="70000" lnSpcReduction="20000"/>
          </a:bodyPr>
          <a:lstStyle/>
          <a:p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στα περισσότερα 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κινητοποίηση για 8-10 εβδομάδες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U-slab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Έτοιμος λειτουργικός νάρθηκας (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Sarmiento)</a:t>
            </a:r>
            <a:endParaRPr lang="el-GR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νδείξεις</a:t>
            </a:r>
            <a:endParaRPr lang="el-GR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Βράχυνση &gt;3 εκ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 </a:t>
            </a:r>
            <a:r>
              <a:rPr lang="el-GR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γωνίωση</a:t>
            </a: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&gt;20-30°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Σύστοιχο κάταγμα αντιβραχίου (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floating elbow)</a:t>
            </a: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Διπολικό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Παθολογικό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Αμφότερα </a:t>
            </a:r>
            <a:r>
              <a:rPr lang="el-GR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βραχιόνια</a:t>
            </a: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Κάκωση </a:t>
            </a:r>
            <a:r>
              <a:rPr lang="el-GR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κερκιδικού</a:t>
            </a: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μετά από χειρισμό ανάταξης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Ανοιχτά κατάγματα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9218" name="Picture 2" descr="Clinical Practice Guidelines : Humeral shaft fractures - Emergency  Department">
            <a:extLst>
              <a:ext uri="{FF2B5EF4-FFF2-40B4-BE49-F238E27FC236}">
                <a16:creationId xmlns:a16="http://schemas.microsoft.com/office/drawing/2014/main" id="{4B17470B-C50F-B90B-2EB6-4DAA2592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08" y="1818936"/>
            <a:ext cx="4179324" cy="156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race Ability Sarmiento Brace Humeral Shaft Fracture Splint Cast For B |  NineLife - Czech Republic">
            <a:extLst>
              <a:ext uri="{FF2B5EF4-FFF2-40B4-BE49-F238E27FC236}">
                <a16:creationId xmlns:a16="http://schemas.microsoft.com/office/drawing/2014/main" id="{F36811A4-11D5-4BD9-2300-B2C2E480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26" y="3603051"/>
            <a:ext cx="3035095" cy="30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87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9D3F-1743-E242-3D6E-2C5D42D4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 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E5AE08F-CB31-C2C0-6A59-BA44985CA8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10" y="1742307"/>
            <a:ext cx="38576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F0F3C18-277D-3E29-5A62-C01FDC5D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23" y="1875811"/>
            <a:ext cx="3505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3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4ED3-F219-19A5-21F7-FA0C9EC8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ΚΑΤΑΓΜΑΤΑ ΚΑΤΩ ΠΕΡΑΤΟΣ ΒΡΑΧΙΟΝΙΟΥ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C375A-9ACF-0221-DED6-5AE549E57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Έμμεση κάκωση με πτώση στον καρπό με τον αγκώνα σε έκταση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Υπερκονδύλια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Άμμεση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πλήξη με πτώση επί του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κεκκαμένου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αγκώνα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κονδύλων 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υπερδιακονδύλια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074" name="Picture 2" descr="Distal Humerus Fractures of the Elbow - OrthoInfo - AAOS">
            <a:extLst>
              <a:ext uri="{FF2B5EF4-FFF2-40B4-BE49-F238E27FC236}">
                <a16:creationId xmlns:a16="http://schemas.microsoft.com/office/drawing/2014/main" id="{D52D8E36-C4E0-1B30-7D7B-0E17BBDA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376" y="3634146"/>
            <a:ext cx="2613424" cy="267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9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003E-0F7D-8270-1EB6-AB356656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ANATOMIA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CE14D7-29DD-1B1B-E302-03F6BF719F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62" y="1825625"/>
            <a:ext cx="62600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01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30" y="143899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703" y="1589650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Περιορισμός εύρους κίνησης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435645" y="1589650"/>
            <a:ext cx="4372708" cy="54126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Εκχύμωση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ωλένιο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μέσο,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γγειακός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8943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CC85-B6FE-9291-C95B-62DCD93D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EA459-58D8-38D1-239E-CAD0C7A6A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25" y="1825624"/>
            <a:ext cx="8033446" cy="4667251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Εξωαρθρικά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Υπερκονδύλια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Αποσπαστικά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παρακονδύλιας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παρατροχίλιας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απόφυσης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Ενδοαρθρικά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Έσω κονδύλου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Έξω κονδύλου,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capitellum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Σύνθετα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διαυπερκονδύλια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6" name="Picture 2" descr="Distal humeral fracture | Radiology Reference Article | Radiopaedia.org">
            <a:extLst>
              <a:ext uri="{FF2B5EF4-FFF2-40B4-BE49-F238E27FC236}">
                <a16:creationId xmlns:a16="http://schemas.microsoft.com/office/drawing/2014/main" id="{F1F21F07-CC0D-19E0-3285-41EDC4CB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53" y="1690688"/>
            <a:ext cx="42100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3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76805"/>
            <a:ext cx="10515600" cy="4351338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ακτινογραφία αγκώνα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Αξονική τομογραφία σε σύνθετα κατάγματα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istal Humerus Fractures - Hand Clinics">
            <a:extLst>
              <a:ext uri="{FF2B5EF4-FFF2-40B4-BE49-F238E27FC236}">
                <a16:creationId xmlns:a16="http://schemas.microsoft.com/office/drawing/2014/main" id="{3339E542-B936-D6F4-847E-98C72DCC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85" y="2359175"/>
            <a:ext cx="4046015" cy="31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stal Humerus Fractures of the Elbow - Dr. Groh">
            <a:extLst>
              <a:ext uri="{FF2B5EF4-FFF2-40B4-BE49-F238E27FC236}">
                <a16:creationId xmlns:a16="http://schemas.microsoft.com/office/drawing/2014/main" id="{B3C4DB53-EA61-A33E-312D-6CF3550B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67" y="3768117"/>
            <a:ext cx="2849665" cy="29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9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9D3F-1743-E242-3D6E-2C5D42D4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8266-0959-C047-0234-2629C9006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923" y="1843266"/>
            <a:ext cx="10515600" cy="5014733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στα περισσότερα 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σε  σπάνιες περιπτώσεις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Ηλικιωμένοι με σοβαρά προβλήματα υγείας</a:t>
            </a:r>
          </a:p>
          <a:p>
            <a:pPr marL="0" indent="0"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Στόχοι χειρουργικής αντιμετώπισης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Ανατομική και σταθερή ανάταξη της αρθρικής επιφάνειας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Αποκατάσταση του άξονα της άρθρωσης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Σταθερή ανάταξη μεταξύ της αρθρικής επιφάνειας και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μετάφυσης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διάφυσης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Επιθυμητό εύρος κίνηση 30-130°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ED4E-2B0D-49DC-CCE8-44D2EA8C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ΧΕΙΡΟΥΡΓΙΚΗ ΑΝΤΙΜΕΤΩΠΙΣΗ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F9E37-A425-26D4-C7BB-4A576B1B3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περισσότερα με 1-2 πλάκες και βίδες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Capitellum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αυλοφόρες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βίδες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Αφαίρεση του αποσπασθέντος τεμαχίου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Μικρά συντριπτικά κατάγματα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Ολική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αρθροπλαστική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αγκώνα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istal humeral fractures: fixation versus arthroplasty. | Semantic Scholar">
            <a:extLst>
              <a:ext uri="{FF2B5EF4-FFF2-40B4-BE49-F238E27FC236}">
                <a16:creationId xmlns:a16="http://schemas.microsoft.com/office/drawing/2014/main" id="{99E3CDCF-B839-A51A-D727-B394342C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25" y="1519084"/>
            <a:ext cx="3738863" cy="27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tal Elbow Replacement: Cause, Type, Procedure,Physiotherapy Exercise">
            <a:extLst>
              <a:ext uri="{FF2B5EF4-FFF2-40B4-BE49-F238E27FC236}">
                <a16:creationId xmlns:a16="http://schemas.microsoft.com/office/drawing/2014/main" id="{8E24DF32-533D-15B8-0DCD-A3644A66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05" y="458787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610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D997-4CDF-F080-914B-301BEAD99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ΧΕΙΡΟΥΡΓΙΚΗ ΑΝΤΙΜΕΤΩΠΙΣΗ</a:t>
            </a:r>
            <a:endParaRPr lang="en-US" dirty="0"/>
          </a:p>
        </p:txBody>
      </p:sp>
      <p:pic>
        <p:nvPicPr>
          <p:cNvPr id="7" name="IMG_6213">
            <a:hlinkClick r:id="" action="ppaction://media"/>
            <a:extLst>
              <a:ext uri="{FF2B5EF4-FFF2-40B4-BE49-F238E27FC236}">
                <a16:creationId xmlns:a16="http://schemas.microsoft.com/office/drawing/2014/main" id="{3891A95F-2A6A-3727-DC1C-7AE1E8C166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9974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FA9E5-14DD-049E-0781-ECDDD0F1E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ΠΡΟΣΘΙΟ ΕΞΑΡΘΡΗΜΑ ΩΜΟΥ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2073-F149-A803-5A62-A17A62944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26" y="1870595"/>
            <a:ext cx="6265985" cy="4351338"/>
          </a:xfrm>
        </p:spPr>
        <p:txBody>
          <a:bodyPr>
            <a:normAutofit/>
          </a:bodyPr>
          <a:lstStyle/>
          <a:p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95% των 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εξαρθρημάτων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του ώμου</a:t>
            </a:r>
          </a:p>
          <a:p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Πτώση πάνω στο χέρι με το άνω άκρο σε θέση απαγωγής και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εξω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στροφής </a:t>
            </a: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Η κεφαλή του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βραχιονίου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μετατοπίζεται προς τα εμπρός  προκαλώντας ρήξη του πρόσθιου θυλάκου  (Β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ankart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βλάβη)</a:t>
            </a:r>
          </a:p>
          <a:p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Κ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αταλαμβάνει θέση μπροστά από τον αυχένα της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ωμογλήνης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και κάτω από την κορακοειδή απόφυση</a:t>
            </a:r>
            <a:endParaRPr lang="en-US" sz="3600" dirty="0"/>
          </a:p>
        </p:txBody>
      </p:sp>
      <p:pic>
        <p:nvPicPr>
          <p:cNvPr id="4" name="Content Placeholder 5" descr="A picture containing indoor, cup, table, black&#10;&#10;Description automatically generated">
            <a:extLst>
              <a:ext uri="{FF2B5EF4-FFF2-40B4-BE49-F238E27FC236}">
                <a16:creationId xmlns:a16="http://schemas.microsoft.com/office/drawing/2014/main" id="{D93B215C-24F7-4177-8335-790D68A73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92" y="4447365"/>
            <a:ext cx="2725616" cy="2221843"/>
          </a:xfrm>
          <a:prstGeom prst="rect">
            <a:avLst/>
          </a:prstGeom>
        </p:spPr>
      </p:pic>
      <p:pic>
        <p:nvPicPr>
          <p:cNvPr id="2050" name="Picture 2" descr="Ireland need to hit the ground running - Rugby World">
            <a:extLst>
              <a:ext uri="{FF2B5EF4-FFF2-40B4-BE49-F238E27FC236}">
                <a16:creationId xmlns:a16="http://schemas.microsoft.com/office/drawing/2014/main" id="{18F0424D-8099-6D65-5C46-537F8918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1" y="2254876"/>
            <a:ext cx="3948113" cy="20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9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3F8F-EA22-E947-493C-5AE876D9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ΕΠΙΠΛΟΚΕΣ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A8BE6-AC21-36A8-DDE4-AA92F5CDA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97615" cy="4351338"/>
          </a:xfrm>
        </p:spPr>
        <p:txBody>
          <a:bodyPr/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Δυσκαμψία αγκώνα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Έκτοπη οστεοποίηση</a:t>
            </a: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Ψευδάρθρωση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Βλάβη του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ωλενίου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 πρόσθιου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μεσόστεου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νεύρου </a:t>
            </a: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Πόρωση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σε πλημμελή θέση </a:t>
            </a: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Μετατραυματική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αρθρίτιδα</a:t>
            </a:r>
          </a:p>
          <a:p>
            <a:endParaRPr lang="el-GR" dirty="0"/>
          </a:p>
        </p:txBody>
      </p:sp>
      <p:pic>
        <p:nvPicPr>
          <p:cNvPr id="6" name="Picture 5" descr="A picture containing text, x-ray film&#10;&#10;Description automatically generated">
            <a:extLst>
              <a:ext uri="{FF2B5EF4-FFF2-40B4-BE49-F238E27FC236}">
                <a16:creationId xmlns:a16="http://schemas.microsoft.com/office/drawing/2014/main" id="{6DD02B2C-1287-7B5A-9E8E-6F92CBFB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77" y="2216576"/>
            <a:ext cx="3297848" cy="1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03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30B1E-3E22-6365-E8B9-1C28EB79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ΚΑΤΑΓΜΑΤΑ ΩΛΕΚΡΑΝΟΥ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217D9-8924-C44C-F870-29BE9A884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04" y="1678603"/>
            <a:ext cx="9281835" cy="4407105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Αντιπροσωπεύουν περίπου το 10% των καταγμάτων του άνω άκρου
Μηχανισμός:</a:t>
            </a:r>
          </a:p>
          <a:p>
            <a:endParaRPr lang="el-GR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Άμεση πλήξη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συνήθως οδηγεί σε συντριπτικό κάταγμα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Έμμεση κάκωση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πτώση σε τεντωμένο άνω άκρο
συνήθως οδηγεί σε εγκάρσιο ή λοξό κάταγμα</a:t>
            </a:r>
            <a:endParaRPr lang="en-US" sz="24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803CA66-34D9-E9BD-BC10-5F1B3E8E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02" y="2680745"/>
            <a:ext cx="5905898" cy="23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64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25C3-AAAA-8ADC-805E-BF731589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76541-701B-A35F-22C1-4D47DEAC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1631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παρεκτόπιστα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Αποσπαστικά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εγκάρσια</a:t>
            </a: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λοξά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Συντριπτικά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εξαρθρήματα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ong-Term Outcomes after Colton Type I and II Fractures of ...">
            <a:extLst>
              <a:ext uri="{FF2B5EF4-FFF2-40B4-BE49-F238E27FC236}">
                <a16:creationId xmlns:a16="http://schemas.microsoft.com/office/drawing/2014/main" id="{C5277011-C993-9EBE-C7D2-2C9051CC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71" y="2438400"/>
            <a:ext cx="4462678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5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372707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έκτασης αγκώνα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0" y="1825625"/>
            <a:ext cx="4372708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 marL="0" indent="0"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Ψηλαφητό κενό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Κριγμός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εύρους κίνησης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έκτασης αγκώνα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5329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78" y="2006785"/>
            <a:ext cx="8487697" cy="4351338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αγκώνα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Πλάγια ακτινογραφία  αγκώνα (εκτίμηση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παρεκτόπισης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Αξονική τομογραφία  για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προεγχειρητικό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σχεδιασμό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589E7E9-16D8-480F-A83C-F7A4CC75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5" y="2185670"/>
            <a:ext cx="2524125" cy="23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6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45" y="1885230"/>
            <a:ext cx="11353800" cy="4351338"/>
          </a:xfrm>
        </p:spPr>
        <p:txBody>
          <a:bodyPr>
            <a:normAutofit fontScale="92500" lnSpcReduction="10000"/>
          </a:bodyPr>
          <a:lstStyle/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Απαρεκτόπιστα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ικανότητα έκτασης του αγκώνα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κινητοποίηση σε 45-90 κάμψη</a:t>
            </a:r>
            <a:endParaRPr lang="en-US" sz="2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Έναρξη κίνηση σε 1 εβδομάδα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θεραπεία:</a:t>
            </a: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εσωτερική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Ταινία ελκυσμού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Πλάκα και βίδες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3074" name="Picture 2" descr="Double tension band wiring for treatment of olecranon fractures. | Semantic  Scholar">
            <a:extLst>
              <a:ext uri="{FF2B5EF4-FFF2-40B4-BE49-F238E27FC236}">
                <a16:creationId xmlns:a16="http://schemas.microsoft.com/office/drawing/2014/main" id="{A41EE56A-89A8-C167-F442-2A03B013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862" y="2035277"/>
            <a:ext cx="2093561" cy="18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ast Bay Hand Medical Center">
            <a:extLst>
              <a:ext uri="{FF2B5EF4-FFF2-40B4-BE49-F238E27FC236}">
                <a16:creationId xmlns:a16="http://schemas.microsoft.com/office/drawing/2014/main" id="{D4D2895E-AB8B-2E65-AE31-DE8043AA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112" y="4288241"/>
            <a:ext cx="2857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eOrthopod Patient Education">
            <a:extLst>
              <a:ext uri="{FF2B5EF4-FFF2-40B4-BE49-F238E27FC236}">
                <a16:creationId xmlns:a16="http://schemas.microsoft.com/office/drawing/2014/main" id="{F68690DC-F8C0-04FA-3128-61A415B1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862" y="192855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68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C4C74-ADD3-2269-4F9E-92B91135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ΚΑΤΑΓΜΑΤΑ ΚΕΦΑΛΗΣ ΚΕΡΚΙΔΑΣ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780C3-826F-8702-E3CF-3AE6A834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1" y="1983581"/>
            <a:ext cx="10515600" cy="4351338"/>
          </a:xfrm>
        </p:spPr>
        <p:txBody>
          <a:bodyPr/>
          <a:lstStyle/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Πολύ συχνό κάταγμα
1-4% όλων των καταγμάτων στους ενήλικες
20-30% όλων των καταγμάτων αγκώνα
Πτώση πάνω σε τεντωμένο χέρι (</a:t>
            </a:r>
            <a:r>
              <a:rPr lang="en-US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FOOSH)</a:t>
            </a:r>
            <a:endParaRPr lang="el-GR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αγκώνας σε έκταση και αντιβράχιο στον πρηνισμό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822B6-A462-FA3C-BC30-8309ECEC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20" y="2105845"/>
            <a:ext cx="2746580" cy="341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644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25C3-AAAA-8ADC-805E-BF731589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76541-701B-A35F-22C1-4D47DEAC3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1631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asson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(&lt;2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χιλ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Συντριπτικά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Κατάγματα -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εξαρθρήματα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αγκώνα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685CF9-77B2-A8C3-5D22-CEFBAF8F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15" y="1825625"/>
            <a:ext cx="55245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02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372707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κάμψη-έκτασης, πρηνισμού-υπτιασμού  αγκώνα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0" y="1825625"/>
            <a:ext cx="4372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 (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εξάρθρημα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εύρους κίνησης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κίνησης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6367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78" y="1658050"/>
            <a:ext cx="8487697" cy="4351338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αγκώνα</a:t>
            </a:r>
          </a:p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 αντιβραχίου καρπού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Μπορεί να απεικονιστεί </a:t>
            </a:r>
            <a:r>
              <a:rPr lang="en-US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σημείο </a:t>
            </a:r>
            <a:r>
              <a:rPr lang="en-US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“fat pad” 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που υποδεικνύει κάταγμα λόγω αιματώματος
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Αξονική τομογραφία  για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προεγχειρητικό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σχεδιασμό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BF9177-628B-9F82-C419-E8D54712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929" y="4010230"/>
            <a:ext cx="2422093" cy="24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536B81-6454-A3DF-2AAF-B2F058AE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181" y="1658050"/>
            <a:ext cx="1875475" cy="18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6A35FA8-87E6-CDB2-8021-5B4924B6B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13" y="4621281"/>
            <a:ext cx="1741078" cy="173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88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3056-375C-E294-A4E9-1E004F7B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30770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ΚΛΙΝΙΚ</a:t>
            </a:r>
            <a:r>
              <a:rPr lang="en-US" dirty="0"/>
              <a:t>H EIKONA </a:t>
            </a:r>
            <a:r>
              <a:rPr lang="el-GR" dirty="0"/>
              <a:t>              ΚΛΙΝΙΚΗ</a:t>
            </a:r>
            <a:r>
              <a:rPr lang="en-US" dirty="0"/>
              <a:t> E</a:t>
            </a:r>
            <a:r>
              <a:rPr lang="el-GR" dirty="0"/>
              <a:t>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9C89-86DB-F204-7BB7-A052A30A7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198" y="1529170"/>
            <a:ext cx="5080724" cy="551589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Έ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ντονο άλγος στην περιοχή του ώμου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Σ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υνήθως στηρίζει το άνω άκρο με το αντίθετο χέρι σε θέση ελαφράς απαγωγής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Ο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ποιαδήποτε ενεργητικής ή παθητικής κίνησης είναι ιδιαίτερα επώδυνη</a:t>
            </a: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A person wearing a white tank top&#10;&#10;Description automatically generated with low confidence">
            <a:extLst>
              <a:ext uri="{FF2B5EF4-FFF2-40B4-BE49-F238E27FC236}">
                <a16:creationId xmlns:a16="http://schemas.microsoft.com/office/drawing/2014/main" id="{23316BDE-E719-F749-8829-EFF9FB77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13" y="4690165"/>
            <a:ext cx="2642019" cy="1860133"/>
          </a:xfrm>
          <a:prstGeom prst="rect">
            <a:avLst/>
          </a:prstGeom>
        </p:spPr>
      </p:pic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A9682DE4-A3CC-AAB1-40E2-F2BD0BE760B1}"/>
              </a:ext>
            </a:extLst>
          </p:cNvPr>
          <p:cNvSpPr/>
          <p:nvPr/>
        </p:nvSpPr>
        <p:spPr>
          <a:xfrm>
            <a:off x="6730779" y="6355080"/>
            <a:ext cx="767302" cy="36235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D4B9B-4B6B-C3F1-6CB1-06696431EDF7}"/>
              </a:ext>
            </a:extLst>
          </p:cNvPr>
          <p:cNvSpPr txBox="1"/>
          <p:nvPr/>
        </p:nvSpPr>
        <p:spPr>
          <a:xfrm>
            <a:off x="7688843" y="6350243"/>
            <a:ext cx="4154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Αποκλεισμός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νευραγγειακής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βλάβης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A7B965-9FB8-6D34-1A32-C2A75DFA3FBA}"/>
              </a:ext>
            </a:extLst>
          </p:cNvPr>
          <p:cNvSpPr txBox="1">
            <a:spLocks/>
          </p:cNvSpPr>
          <p:nvPr/>
        </p:nvSpPr>
        <p:spPr>
          <a:xfrm>
            <a:off x="6285437" y="1529170"/>
            <a:ext cx="6366724" cy="5515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Επισκόπηση </a:t>
            </a:r>
            <a:endParaRPr lang="el-GR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Εξάλειψη της στρογγυλότητας του ώμου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Προβολή του ακρωμίου σαν επωμίδα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Σημείο κενού-αύλακας κάτω από το ακρώμιο</a:t>
            </a:r>
          </a:p>
          <a:p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Ψηλάφηση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Εξαρθρωμένη κεφαλή του </a:t>
            </a:r>
            <a:r>
              <a:rPr lang="el-G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βραχιονίου</a:t>
            </a: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ως μια διόγκωση ακριβώς κάτω από την κλείδα.</a:t>
            </a:r>
          </a:p>
          <a:p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Νευρολογική εξέταση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Έλεγχος  αισθητικότητας και κινητικότητας αγκώνα, καρπού δακτύλων</a:t>
            </a:r>
          </a:p>
          <a:p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Ψηλάφηση </a:t>
            </a:r>
            <a:r>
              <a:rPr lang="el-GR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κερκιδικού</a:t>
            </a: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σφυγμού</a:t>
            </a:r>
            <a:endParaRPr lang="en-US" sz="2400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94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9" y="1124137"/>
            <a:ext cx="7105471" cy="5520125"/>
          </a:xfrm>
        </p:spPr>
        <p:txBody>
          <a:bodyPr>
            <a:normAutofit fontScale="92500"/>
          </a:bodyPr>
          <a:lstStyle/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Μη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κατάγματα χωρίς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κίνησης (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Mason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Tύπου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I)
Σύντομη ακινητοποίηση (3-7 ημέρες) ακολουθούμενη από πρώιμη κινητοποίηση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θεραπεία: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εσωτερική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Mason </a:t>
            </a:r>
            <a:r>
              <a:rPr lang="el-G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Τύπου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Mason T</a:t>
            </a:r>
            <a:r>
              <a:rPr lang="el-GR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ύπου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  <a:r>
              <a:rPr lang="el-G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όπου μπορεί να γίνει </a:t>
            </a:r>
            <a:r>
              <a:rPr lang="el-GR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r>
              <a:rPr lang="el-G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 Αντικατάσταση κεφαλής κερκίδας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Συντριπτικά κατάγματα (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Mason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Τύπου III) με περισσότερα από 3 τεμάχια  </a:t>
            </a:r>
          </a:p>
          <a:p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098" name="Picture 2" descr="Radial Head Plating System | Acumed">
            <a:extLst>
              <a:ext uri="{FF2B5EF4-FFF2-40B4-BE49-F238E27FC236}">
                <a16:creationId xmlns:a16="http://schemas.microsoft.com/office/drawing/2014/main" id="{DC045C74-0085-E55D-CF1C-07C2A97C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99" y="3136570"/>
            <a:ext cx="2404711" cy="135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natomic Radial Head Solutions | Acumed">
            <a:extLst>
              <a:ext uri="{FF2B5EF4-FFF2-40B4-BE49-F238E27FC236}">
                <a16:creationId xmlns:a16="http://schemas.microsoft.com/office/drawing/2014/main" id="{9C23DDBE-B387-69D8-BF2B-7BB2B433C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230" y="5091853"/>
            <a:ext cx="2668285" cy="150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adial Head Replacement | Arm Docs">
            <a:extLst>
              <a:ext uri="{FF2B5EF4-FFF2-40B4-BE49-F238E27FC236}">
                <a16:creationId xmlns:a16="http://schemas.microsoft.com/office/drawing/2014/main" id="{03548277-90C9-5CD2-A6DB-D48894582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560" y="5091853"/>
            <a:ext cx="2203336" cy="150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adial Head Fractures - Trauma - Orthobullets">
            <a:extLst>
              <a:ext uri="{FF2B5EF4-FFF2-40B4-BE49-F238E27FC236}">
                <a16:creationId xmlns:a16="http://schemas.microsoft.com/office/drawing/2014/main" id="{849ED836-2382-844D-F47A-9C2F0D97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581" y="3136571"/>
            <a:ext cx="2350109" cy="13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87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7D4E-4F98-972A-CAE2-F7DFBDEA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ΣΥΝΔΡΟΜΟ ΔΙΑΜΕΡΙΣΜΑΤΟΣ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EC3DF-FB15-C358-F101-D53A12748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86" y="1726880"/>
            <a:ext cx="10515600" cy="5167313"/>
          </a:xfrm>
        </p:spPr>
        <p:txBody>
          <a:bodyPr>
            <a:normAutofit lnSpcReduction="10000"/>
          </a:bodyPr>
          <a:lstStyle/>
          <a:p>
            <a:pPr algn="l" fontAlgn="base">
              <a:lnSpc>
                <a:spcPct val="120000"/>
              </a:lnSpc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πίεση  εντός ενός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οστεοπεριτονιακού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διαμερίσματος αυξάνεται σε επίπεδο που μειώνει την αιμάτωση και μπορεί να οδηγήσει σε μη αναστρέψιμη μυϊκή και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νευροαγγειακή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βλάβη
 Τραύμα και καταστροφή μαλακών μορίων&gt; αιμορραγία και οίδημα &gt; αυξημένη διάμεση πίεση &gt; αγγειακή απόφραξη &gt;  νευρική και μυϊκή  ισχαιμία</a:t>
            </a:r>
            <a:r>
              <a:rPr lang="el-GR" sz="1600" dirty="0">
                <a:solidFill>
                  <a:srgbClr val="232323"/>
                </a:solidFill>
                <a:latin typeface="Arial" panose="020B0604020202020204" pitchFamily="34" charset="0"/>
              </a:rPr>
              <a:t>
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Αίτια</a:t>
            </a:r>
            <a:endParaRPr lang="en-US" sz="2400" b="0" i="0" dirty="0">
              <a:solidFill>
                <a:srgbClr val="23232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fontAlgn="base">
              <a:lnSpc>
                <a:spcPct val="120000"/>
              </a:lnSpc>
              <a:buFont typeface="+mj-lt"/>
              <a:buAutoNum type="arabicPeriod"/>
            </a:pPr>
            <a:r>
              <a:rPr lang="el-GR" sz="2400" b="0" i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  <a:endParaRPr lang="en-US" sz="2400" b="0" i="0" dirty="0">
              <a:solidFill>
                <a:srgbClr val="23232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fontAlgn="base">
              <a:lnSpc>
                <a:spcPct val="120000"/>
              </a:lnSpc>
              <a:buFont typeface="+mj-lt"/>
              <a:buAutoNum type="arabicPeriod"/>
            </a:pP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Συνθλιπτικές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βλάβες μαλακών μορίων</a:t>
            </a:r>
          </a:p>
          <a:p>
            <a:pPr marL="457200" indent="-457200" algn="l" fontAlgn="base">
              <a:lnSpc>
                <a:spcPct val="120000"/>
              </a:lnSpc>
              <a:buFont typeface="+mj-lt"/>
              <a:buAutoNum type="arabicPeriod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Πιεστικοί νάρθηκες, περιδέσεις</a:t>
            </a:r>
          </a:p>
          <a:p>
            <a:pPr marL="342900" indent="-342900" fontAlgn="base">
              <a:lnSpc>
                <a:spcPct val="120000"/>
              </a:lnSpc>
              <a:buAutoNum type="arabicPeriod" startAt="4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Εξαγγείωση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ενδοφλέβιων υγρών</a:t>
            </a:r>
          </a:p>
          <a:p>
            <a:pPr marL="457200" indent="-457200" algn="l" fontAlgn="base">
              <a:lnSpc>
                <a:spcPct val="120000"/>
              </a:lnSpc>
              <a:buFont typeface="+mj-lt"/>
              <a:buAutoNum type="arabicPeriod"/>
            </a:pPr>
            <a:endParaRPr lang="en-US" sz="2400" b="0" i="0" dirty="0">
              <a:solidFill>
                <a:srgbClr val="23232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41AE1C-3859-489E-58E5-5E2775FB0F23}"/>
              </a:ext>
            </a:extLst>
          </p:cNvPr>
          <p:cNvSpPr txBox="1">
            <a:spLocks/>
          </p:cNvSpPr>
          <p:nvPr/>
        </p:nvSpPr>
        <p:spPr>
          <a:xfrm>
            <a:off x="6096000" y="4675662"/>
            <a:ext cx="4524281" cy="2182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20000"/>
              </a:lnSpc>
              <a:buNone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Εγκαύματα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Μετισχαιμικό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σύνδρομο 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Αρτηριακή κάκωση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 Αιμορραγικές διαταραχές </a:t>
            </a:r>
            <a:endParaRPr lang="en-US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00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Έντονο Άλγος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Παραισθησίες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5479860" y="1672273"/>
            <a:ext cx="4372708" cy="491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Υπό τάση δέρμα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B1827-C1BD-201E-DC34-CEF7B822C645}"/>
              </a:ext>
            </a:extLst>
          </p:cNvPr>
          <p:cNvSpPr txBox="1">
            <a:spLocks/>
          </p:cNvSpPr>
          <p:nvPr/>
        </p:nvSpPr>
        <p:spPr>
          <a:xfrm>
            <a:off x="7954448" y="1690688"/>
            <a:ext cx="4372708" cy="491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Παραισθησία, υπαισθησία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Πάρεση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γγειακός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κερκιδικού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–απώλεια σφυγμού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Κλινική δοκιμασία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Πόνος με παθητική έκταση των μυών 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278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F266-7820-0269-4591-3B975C1C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D158-4E45-C4DA-1554-4002088D4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Διάνοιξη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περιτονιών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DBE1E1-CBA3-7120-786B-DCDD8FB7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92" y="1690688"/>
            <a:ext cx="21812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3629CD8-55F8-F321-FE88-55387407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32" y="2489584"/>
            <a:ext cx="4046622" cy="30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99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0224-20D0-0E40-8308-F601CE96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ΚΑΤΑΓΜΑΤΑ ΔΙΑΦΥΣΗΣ ΑΝΤΙΒΡΑΧΙΟΥ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9B0A2-56D2-D4DC-0F3D-ED2F1AADE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6" y="1839650"/>
            <a:ext cx="10278469" cy="3625067"/>
          </a:xfrm>
        </p:spPr>
        <p:txBody>
          <a:bodyPr>
            <a:normAutofit lnSpcReduction="10000"/>
          </a:bodyPr>
          <a:lstStyle/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Τα κατάγματα κερκίδας και ωλένης, γνωστά και ως κατάγματα αμφοτέρων οστών αντιβραχίου, είναι συχνά  κατάγματα του αντιβραχίου</a:t>
            </a:r>
          </a:p>
          <a:p>
            <a:pPr fontAlgn="base"/>
            <a:endParaRPr lang="el-GR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Άμεσο τραύμα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Άμεση πλήξη  στο αντιβράχιο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l-GR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Έμμεσο τραύμα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Τροχαία ατυχήματα
Πτώση από ύψος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dult Forearm Fractures - OrthoInfo - AAOS">
            <a:extLst>
              <a:ext uri="{FF2B5EF4-FFF2-40B4-BE49-F238E27FC236}">
                <a16:creationId xmlns:a16="http://schemas.microsoft.com/office/drawing/2014/main" id="{40A0A02C-D717-349D-6D8F-E209D434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39" y="3186533"/>
            <a:ext cx="3305174" cy="278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94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81AD-70FC-FA7F-9E92-7FC44890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8D48D-BA43-46CE-6D0E-3E415A0F8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6148" cy="4351338"/>
          </a:xfrm>
        </p:spPr>
        <p:txBody>
          <a:bodyPr/>
          <a:lstStyle/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Περιγραφική ταξινόμηση</a:t>
            </a:r>
            <a:r>
              <a:rPr lang="en-US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endParaRPr lang="en-US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Κλειστό- ανοιχτό</a:t>
            </a:r>
            <a:endParaRPr lang="en-US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Εντόπιση ( μέσο, κεντρικό περιφερικό τριτημόριο)</a:t>
            </a:r>
            <a:endParaRPr lang="en-US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l-GR" sz="2400" dirty="0">
              <a:solidFill>
                <a:srgbClr val="2323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Μορφή κατάγματος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εγκάρσια, λοξά, σπειροειδή, διπολικά, συντριπτικά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DCFB2DD-0D49-97BB-424F-6F68B7A8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18" y="1415223"/>
            <a:ext cx="1841482" cy="15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A30F8D3-F5D0-4BAD-CC82-E1D68EB08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342" y="3077171"/>
            <a:ext cx="1679097" cy="16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6BF9DB6-D97A-6355-ED11-410370E5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342" y="4955458"/>
            <a:ext cx="1584636" cy="190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41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χρήσης χεριού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0" y="1825625"/>
            <a:ext cx="4372708" cy="48150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Υπό τάση δέρμα (σύνδρομο διαμερίσματος)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Μέσο,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ωλένιο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γγειακός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κερκιδικού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9157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78" y="1658050"/>
            <a:ext cx="8487697" cy="4351338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αντιβραχίου (αγκώνα και καρπός)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Ακτινογραφίες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ετερόπλευρου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άκρου  για σύγκριση περιφερικών αρθρώσεων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4BEAAD-F7F4-31B3-4F74-FA7264A5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149" y="3023601"/>
            <a:ext cx="2829386" cy="34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55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59" y="1337875"/>
            <a:ext cx="7105471" cy="5520125"/>
          </a:xfrm>
        </p:spPr>
        <p:txBody>
          <a:bodyPr>
            <a:normAutofit lnSpcReduction="10000"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ποτέ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Πλήρως μη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παρεκτοπισμένα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κατάγματα σε ασθενείς που δεν είναι υποψήφιοι για χειρουργείο
Υψηλά ποσοστά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ψευδάρθρωσης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που συνδέονται με διαταραχή της λειτουργικότητας του ασθενή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θεραπεία: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εσωτερική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ξωτερική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(σε αν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ιχτά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IIIB)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Στόχος είναι η επαφή των φλοιών των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καταγματικών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τεμαχίων , η συμπίεση και η αποκατάσταση της ανατομίας του αντιβραχίου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B72F11-4F90-AF4F-F02F-87A8645D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28" y="1534388"/>
            <a:ext cx="3978685" cy="189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0ABEED-FCBF-0441-33F6-2BDB10AE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90" y="3751499"/>
            <a:ext cx="1323726" cy="265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D22A5B-EEEA-F8DF-C886-21811714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439" y="3752548"/>
            <a:ext cx="2031897" cy="265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4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C71-D905-DE41-B1ED-A8A305C5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 ΕΞΑΡΘΡΗΜΑ ΜΟΝΤΕ</a:t>
            </a:r>
            <a:r>
              <a:rPr lang="en-US" dirty="0"/>
              <a:t>GGIA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55F4-0DC3-0684-218B-DE4C09FB9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825625"/>
            <a:ext cx="5973097" cy="4351338"/>
          </a:xfrm>
        </p:spPr>
        <p:txBody>
          <a:bodyPr/>
          <a:lstStyle/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Ορίζεται ως κάταγμα του εγγύς 1/3 της ωλένης με συνοδό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εξάρθρημα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της κεφαλής της κερκίδας.
Σπάνιες κακώσεις σε ενήλικες
Πιο συχνό σε παιδιά με μέγιστη συχνότητα εμφάνισης μεταξύ 4-10 ετών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: Monteggia Fracture Dislocation (2) - MSD Manual Professional Edition">
            <a:extLst>
              <a:ext uri="{FF2B5EF4-FFF2-40B4-BE49-F238E27FC236}">
                <a16:creationId xmlns:a16="http://schemas.microsoft.com/office/drawing/2014/main" id="{63876E29-93D5-AFF2-6D62-3E82BFE6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02" y="2912806"/>
            <a:ext cx="3932903" cy="25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52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D2A1-DE72-8A12-D7D4-C5D0B46A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ΑΠΕΙΚΟΝΙΣΤΙΚΟΣ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1D11-316B-DCAF-2530-660F30110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1810394"/>
            <a:ext cx="8391832" cy="4351338"/>
          </a:xfrm>
        </p:spPr>
        <p:txBody>
          <a:bodyPr>
            <a:no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Απλές ακτινογραφίες (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πλάγια ώμου)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Επικάλυψη των σκιών της κεφαλής του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βραχιονίου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και της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ωμογλήνης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εφαλή του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βραχιονίου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βρίσκεται συνήθως επί τα εντός κα  κάτω από την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ωμογλήνη</a:t>
            </a:r>
            <a:endParaRPr lang="el-G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υνοδά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κατάγματα της  κεφαλής του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βραχιονίου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ή της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ωμογλήνης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Διαμασχαλιαία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προβολή  είναι πιο ενδεικτική όμως δυσχερής λόγω  επώδυνου περιορισμού της κίνησης του ώμου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Πιο πολύπλοκες ακτινολογικές λήψεις έχουν πλέον αντικατασταθεί από την αξονική τομογραφία και την μαγνητική τομογραφία που εκτελούνται σε δεύτερο χρόνο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nterior shoulder dislocation | Radiology Reference Article |  Radiopaedia.org">
            <a:extLst>
              <a:ext uri="{FF2B5EF4-FFF2-40B4-BE49-F238E27FC236}">
                <a16:creationId xmlns:a16="http://schemas.microsoft.com/office/drawing/2014/main" id="{A0E77C2F-2B86-2C36-6FC0-E7E6C422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045" y="1690688"/>
            <a:ext cx="2658090" cy="26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terior shoulder dislocations | The BMJ">
            <a:extLst>
              <a:ext uri="{FF2B5EF4-FFF2-40B4-BE49-F238E27FC236}">
                <a16:creationId xmlns:a16="http://schemas.microsoft.com/office/drawing/2014/main" id="{F786A6DE-81BE-64F9-F047-A7F34306B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97" y="4952247"/>
            <a:ext cx="3210232" cy="144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778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A151-9370-A2EF-4F35-B28C9ED2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ΤΑΞΙΝΟΜΗΣΗ</a:t>
            </a:r>
            <a:endParaRPr lang="en-US" dirty="0"/>
          </a:p>
        </p:txBody>
      </p:sp>
      <p:pic>
        <p:nvPicPr>
          <p:cNvPr id="1028" name="Picture 4" descr="Bado Classification • LITFL • Medical Eponym Library">
            <a:extLst>
              <a:ext uri="{FF2B5EF4-FFF2-40B4-BE49-F238E27FC236}">
                <a16:creationId xmlns:a16="http://schemas.microsoft.com/office/drawing/2014/main" id="{9F9CC74B-0421-BCEA-1CFD-EA582B865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2610644"/>
            <a:ext cx="96107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A6630F-AB70-2C73-43BB-4609E8AA2747}"/>
              </a:ext>
            </a:extLst>
          </p:cNvPr>
          <p:cNvSpPr txBox="1"/>
          <p:nvPr/>
        </p:nvSpPr>
        <p:spPr>
          <a:xfrm>
            <a:off x="1061884" y="1578077"/>
            <a:ext cx="3893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Ταξινόμηση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523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53" y="1825625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Περιορισμός εύρους κίνησης αγκώνα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0" y="1825625"/>
            <a:ext cx="4372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 αγκώνα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Εκτεταμένη εκχύμωση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Οπίσθιο </a:t>
            </a: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μεσόστεο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νεύρο (έκταση καρπού, δακτύλων)</a:t>
            </a:r>
          </a:p>
          <a:p>
            <a:endParaRPr lang="el-GR" dirty="0"/>
          </a:p>
        </p:txBody>
      </p:sp>
      <p:pic>
        <p:nvPicPr>
          <p:cNvPr id="5122" name="Picture 2" descr="Dr. Ryan Donsky - CONDITION OF THE WEEK: WHAT IS RADIAL NERVE PALSY? .  Background: The radial nerve is a nerve that travels down each arm and  helps control movement and sensation">
            <a:extLst>
              <a:ext uri="{FF2B5EF4-FFF2-40B4-BE49-F238E27FC236}">
                <a16:creationId xmlns:a16="http://schemas.microsoft.com/office/drawing/2014/main" id="{2CC19EB4-756B-0058-1173-ADCF3745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09" y="44307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373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78" y="1658050"/>
            <a:ext cx="8562179" cy="830317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αντιβραχίου, αγκώνα και καρπού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onteggia Fracture-Dislocations - Hand Clinics">
            <a:extLst>
              <a:ext uri="{FF2B5EF4-FFF2-40B4-BE49-F238E27FC236}">
                <a16:creationId xmlns:a16="http://schemas.microsoft.com/office/drawing/2014/main" id="{5140B28C-02E3-E6FE-1D77-2C628FCB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53776"/>
            <a:ext cx="3082303" cy="231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nteggia's Fracture : Wheeless' Textbook of Orthopaedics">
            <a:extLst>
              <a:ext uri="{FF2B5EF4-FFF2-40B4-BE49-F238E27FC236}">
                <a16:creationId xmlns:a16="http://schemas.microsoft.com/office/drawing/2014/main" id="{83932A39-E2FA-E1DC-342B-A76AD884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89" y="2318528"/>
            <a:ext cx="2792515" cy="41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51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53" y="1925769"/>
            <a:ext cx="7105471" cy="5520125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ποτέ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θεραπεία: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εσωτερική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ωλένης</a:t>
            </a:r>
          </a:p>
          <a:p>
            <a:pPr marL="0" indent="0">
              <a:buNone/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Ανοιχτή ανάταξη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εξαρθρήματος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κερκίδας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098" name="Picture 2" descr="Monteggia Fracture ORIF">
            <a:extLst>
              <a:ext uri="{FF2B5EF4-FFF2-40B4-BE49-F238E27FC236}">
                <a16:creationId xmlns:a16="http://schemas.microsoft.com/office/drawing/2014/main" id="{8809FA50-6ABA-1544-B783-0BCC44382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89019"/>
            <a:ext cx="3978413" cy="20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rearm Fractures | The Bone School">
            <a:extLst>
              <a:ext uri="{FF2B5EF4-FFF2-40B4-BE49-F238E27FC236}">
                <a16:creationId xmlns:a16="http://schemas.microsoft.com/office/drawing/2014/main" id="{53634033-1638-B060-8AD6-4B38F34F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09" y="4530677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873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6C04-A6BC-3FEB-4639-58BAF0A4B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ΚΑΤΑΓΜΑ ΕΞΑΡΘΡΗΜΑ </a:t>
            </a:r>
            <a:r>
              <a:rPr lang="en-US" dirty="0"/>
              <a:t>GALLEAZI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18BFB-6018-DDE0-E112-889675648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74" y="1810634"/>
            <a:ext cx="7766154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 περιφερικού 1/3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κερκιδας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 συνοδό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εξάρθρημα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της άπω </a:t>
            </a:r>
            <a:r>
              <a:rPr lang="el-GR" sz="2400" dirty="0" err="1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κερκιδωλενικής</a:t>
            </a: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άρθρωσης
Μηχανισμός
Άμεσο τραύμα στον καρπό
Έμμεσος τραυματισμός</a:t>
            </a:r>
          </a:p>
          <a:p>
            <a:pPr marL="0" indent="0">
              <a:buNone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Πτώση σε τεντωμένο χέρι με αντιβράχιο σε πρηνισμό</a:t>
            </a:r>
            <a:endParaRPr lang="en-US" dirty="0"/>
          </a:p>
        </p:txBody>
      </p:sp>
      <p:pic>
        <p:nvPicPr>
          <p:cNvPr id="6146" name="Picture 2" descr="Clinical Practice Guidelines : Galeazzi fracture-dislocation - Emergency  Department">
            <a:extLst>
              <a:ext uri="{FF2B5EF4-FFF2-40B4-BE49-F238E27FC236}">
                <a16:creationId xmlns:a16="http://schemas.microsoft.com/office/drawing/2014/main" id="{F3D2E4A1-1E08-5E77-3943-35203305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63" y="2072157"/>
            <a:ext cx="28575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356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A861-FCE6-11F0-D59A-240A1A32F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ANATOMIA</a:t>
            </a:r>
          </a:p>
        </p:txBody>
      </p:sp>
      <p:pic>
        <p:nvPicPr>
          <p:cNvPr id="5124" name="Picture 4" descr="Distal Radioulnar Joint Instability - Hand Clinics">
            <a:extLst>
              <a:ext uri="{FF2B5EF4-FFF2-40B4-BE49-F238E27FC236}">
                <a16:creationId xmlns:a16="http://schemas.microsoft.com/office/drawing/2014/main" id="{FC183350-F676-826D-9FA9-A301249DD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59" y="1555777"/>
            <a:ext cx="5655916" cy="50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316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557" y="1825625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7391400" y="1825625"/>
            <a:ext cx="4372708" cy="4667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 καρπού</a:t>
            </a:r>
          </a:p>
          <a:p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Έλεγχος εύρους κίνησης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Υπτιασμός-πρηνισμός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4445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DFDA-CCAA-18E6-EE88-AC63A358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ΑΚΤΙΝΟΛΟΓΙΚΟΣ ΕΛΕΓΧΟΣ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EB312-8E02-5AFE-D00B-629569F08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78" y="1658050"/>
            <a:ext cx="8562179" cy="830317"/>
          </a:xfrm>
        </p:spPr>
        <p:txBody>
          <a:bodyPr/>
          <a:lstStyle/>
          <a:p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Προσθιοπίσθια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πλάγια αντιβραχίου καρπού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aleazzi Fractures - Trauma - Orthobullets">
            <a:extLst>
              <a:ext uri="{FF2B5EF4-FFF2-40B4-BE49-F238E27FC236}">
                <a16:creationId xmlns:a16="http://schemas.microsoft.com/office/drawing/2014/main" id="{2532194C-BE56-2CB5-6576-1E2D0131C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07" y="1758950"/>
            <a:ext cx="47625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42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07" y="1433619"/>
            <a:ext cx="8048234" cy="5520125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Σχεδόν ποτέ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θεραπεία:</a:t>
            </a:r>
          </a:p>
          <a:p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εσωτερική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κερκίδας</a:t>
            </a:r>
          </a:p>
          <a:p>
            <a:pPr marL="0" indent="0">
              <a:buNone/>
            </a:pPr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Σταθεροποίηση της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κερκιδωλενικής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άρθρωσης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wire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 ανατάσσεται η ωλένη αλλά δεν μένει σταθερή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Ανοιχτή ανάταξη αν δεν ανατάσσεται, αποκατάσταση συνδέσμων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4A13327-E1A7-23A8-0D45-F13F265D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843" y="4100052"/>
            <a:ext cx="1918620" cy="220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echnique Spotlight: ORIF of Galeazzi Fracture-Dislocations - ScienceDirect">
            <a:extLst>
              <a:ext uri="{FF2B5EF4-FFF2-40B4-BE49-F238E27FC236}">
                <a16:creationId xmlns:a16="http://schemas.microsoft.com/office/drawing/2014/main" id="{E5659329-DDC3-ED02-7289-0BBE10C6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22" y="973394"/>
            <a:ext cx="2400930" cy="298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08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7E40-437E-1940-2C84-DF5F08A7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ΚΑΤΑΓΜΑΤΑ ΠΕΡΙΦΕΡΙΚΟΥ ΑΚΡΟΥ ΚΕΡΚΙΔΑΣ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002CC-C8C8-5E7D-6185-F98C4831D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6862" cy="4351338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πιο συχνό κάταγμα </a:t>
            </a:r>
          </a:p>
          <a:p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17,5% όλων των καταγμάτων στους ενήλικες
Δυο κατηγορίες ασθενών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Νεότεροι ασθενείς λόγω  υψηλής ενέργειας τραύματος 
Ηλικιωμένοι ασθενείς λόγω χαμηλής ενέργειας τραύμα (π.χ. FOOSH)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Πτώση σε τεντωμένο χέρι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52B231B-BD05-82FA-EF26-FE463CB7D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86" y="1690688"/>
            <a:ext cx="35623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7A59-24C6-758F-9B37-35C2FA5C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 -ΑΝΑΤΑΞΗ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E1C8-4D1D-6BC0-3DEC-DD6DD8659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6" y="1825624"/>
            <a:ext cx="5981980" cy="5032376"/>
          </a:xfrm>
        </p:spPr>
        <p:txBody>
          <a:bodyPr>
            <a:normAutofit/>
          </a:bodyPr>
          <a:lstStyle/>
          <a:p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Συνήθως απαιτείται ήπια μέθη για την κλειστή ανάταξη, ενώ περιστασιακά  απαιτείται γενική αναισθησία</a:t>
            </a:r>
            <a:endParaRPr lang="el-GR" sz="2400" dirty="0">
              <a:latin typeface="Times New Roman" panose="02020603050405020304" pitchFamily="18" charset="0"/>
              <a:ea typeface="Galliard-Roman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effectLst/>
                <a:latin typeface="Times New Roman" panose="02020603050405020304" pitchFamily="18" charset="0"/>
                <a:ea typeface="Galliard-Roman"/>
              </a:rPr>
              <a:t>Τεχνική έλξης με αντίσταση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Τεχνική 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Stimson</a:t>
            </a: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Ιπποκρατιακή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τεχνική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Τεχνική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Kocher</a:t>
            </a: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Μετά τον χειρισμό της ανάταξης ακτινογραφία για να επιβεβαιωθεί η επιτυχής ανάταξη και να αποκλειστεί η πιθανότητα κατάγματος κατά τον χειρισμό</a:t>
            </a:r>
            <a:endParaRPr lang="en-US" sz="3600" b="1" dirty="0"/>
          </a:p>
        </p:txBody>
      </p:sp>
      <p:pic>
        <p:nvPicPr>
          <p:cNvPr id="5" name="Picture 4" descr="A picture containing person, wall, indoor, hospital room&#10;&#10;Description automatically generated">
            <a:extLst>
              <a:ext uri="{FF2B5EF4-FFF2-40B4-BE49-F238E27FC236}">
                <a16:creationId xmlns:a16="http://schemas.microsoft.com/office/drawing/2014/main" id="{441F3E52-7F9F-D6A9-F171-6BFD6AFD4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68" y="1485989"/>
            <a:ext cx="2667000" cy="2581275"/>
          </a:xfrm>
          <a:prstGeom prst="rect">
            <a:avLst/>
          </a:prstGeom>
        </p:spPr>
      </p:pic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8C9AC19-3B1B-037D-7851-19BC0FCF4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392673"/>
            <a:ext cx="2520462" cy="2674591"/>
          </a:xfrm>
          <a:prstGeom prst="rect">
            <a:avLst/>
          </a:prstGeom>
        </p:spPr>
      </p:pic>
      <p:pic>
        <p:nvPicPr>
          <p:cNvPr id="14" name="Picture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E79F18D-C289-9F08-1BB5-E557BF5E8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87" y="4369391"/>
            <a:ext cx="3718743" cy="21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7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D49C8-139A-5CD5-0398-3F416BEBD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595434-D56B-42F6-EF47-5E98753016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907" y="2328963"/>
            <a:ext cx="5381469" cy="31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8509B-6A0F-34BF-5B6E-5119001DA029}"/>
              </a:ext>
            </a:extLst>
          </p:cNvPr>
          <p:cNvSpPr txBox="1"/>
          <p:nvPr/>
        </p:nvSpPr>
        <p:spPr>
          <a:xfrm>
            <a:off x="325785" y="1913464"/>
            <a:ext cx="5910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rgbClr val="2323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Περιφερική κερκίδα
80% της αξονικής φόρτισης του καρπού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31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B37C-2391-EC56-660E-EF52E59C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ΤΑΞΙΝΟΜΗΣΕΙΣ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F2D09-FAC8-D50E-7B14-673944FC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6" y="1825625"/>
            <a:ext cx="4083651" cy="1603375"/>
          </a:xfrm>
        </p:spPr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ernandez  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Frykman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Melone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Interobserver Reliability and Intraobserver Reproducibility of the Fernandez  Classification for Distal Radius Fractures | Semantic Scholar">
            <a:extLst>
              <a:ext uri="{FF2B5EF4-FFF2-40B4-BE49-F238E27FC236}">
                <a16:creationId xmlns:a16="http://schemas.microsoft.com/office/drawing/2014/main" id="{AB22261C-B3AA-961C-43AE-97D8DEBC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0642" y="2437069"/>
            <a:ext cx="2490753" cy="40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les Fracture - Physiopedia">
            <a:extLst>
              <a:ext uri="{FF2B5EF4-FFF2-40B4-BE49-F238E27FC236}">
                <a16:creationId xmlns:a16="http://schemas.microsoft.com/office/drawing/2014/main" id="{1D9B1F2A-B668-C450-6C29-04D770C1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57" y="2679034"/>
            <a:ext cx="2381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stal Radius Fractures | Musculoskeletal Key">
            <a:extLst>
              <a:ext uri="{FF2B5EF4-FFF2-40B4-BE49-F238E27FC236}">
                <a16:creationId xmlns:a16="http://schemas.microsoft.com/office/drawing/2014/main" id="{8CDA3ADD-1E00-63F8-D2DA-4421E1C3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07" y="3737282"/>
            <a:ext cx="4465482" cy="19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30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4F2A-453F-5C48-4E9B-D1BBC2FA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ΕΠΩΝΥΜΙΑ ΚΑΤΑΓΜΑΤΩΝ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18978-6EC0-4B42-68D9-65129BE08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87" y="1915566"/>
            <a:ext cx="5832423" cy="4351338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Εξωαρθρικό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κάταγμα, ραχιαία και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παρεκτόπιση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741FD3-8D84-8067-5B72-F286B9AD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25240"/>
            <a:ext cx="1981078" cy="24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9609FE0-BE96-0516-C247-00704F500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770" y="3796566"/>
            <a:ext cx="2075414" cy="24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AF71A1-4A57-72E0-2C3A-799A483D7DE8}"/>
              </a:ext>
            </a:extLst>
          </p:cNvPr>
          <p:cNvSpPr txBox="1">
            <a:spLocks/>
          </p:cNvSpPr>
          <p:nvPr/>
        </p:nvSpPr>
        <p:spPr>
          <a:xfrm>
            <a:off x="6637552" y="1915566"/>
            <a:ext cx="58324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Smith’s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Εξωαρθρικό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κάταγμα, παλαμιαία και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παρεκτόπιση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EMNote.org - EMNote">
            <a:extLst>
              <a:ext uri="{FF2B5EF4-FFF2-40B4-BE49-F238E27FC236}">
                <a16:creationId xmlns:a16="http://schemas.microsoft.com/office/drawing/2014/main" id="{50439ADF-3DAD-8B10-2F52-CFFFF6A2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10" y="3796566"/>
            <a:ext cx="2331381" cy="24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able: Wrist Fractures: Colles and Smith - MSD Manual Consumer Version">
            <a:extLst>
              <a:ext uri="{FF2B5EF4-FFF2-40B4-BE49-F238E27FC236}">
                <a16:creationId xmlns:a16="http://schemas.microsoft.com/office/drawing/2014/main" id="{790A67F4-B48B-532D-2F3F-40298C51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15" y="4398372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65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24F2A-453F-5C48-4E9B-D1BBC2FA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ΕΠΩΝΥΜΙΑ ΚΑΤΑΓΜΑΤΩΝ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18978-6EC0-4B42-68D9-65129BE08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17" y="1690687"/>
            <a:ext cx="8051354" cy="4949955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εμβύθισης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αρθρικής επιφάνειας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Die-punch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Barton’s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Κάταγμα-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εξάρθρημα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πηχεοκαρπικής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άρθρωσης με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ενδοαρθρικό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κάταγμα της ραχιαίας ή παλαμιαίας επιφάνειας της περιφερικής κερκίδας (παλαμιαίο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Barton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 ραχιαίο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Barton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fx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Chauffer’s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στυλεοειδούς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απόφυσης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17F4E8-BE45-7812-900B-93A84701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47" y="1654086"/>
            <a:ext cx="1206477" cy="13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F24982A-58B8-6CC7-BCAB-81FDC9E8A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60" y="3228083"/>
            <a:ext cx="1206477" cy="149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hauffeur fracture | Radiology Reference Article | Radiopaedia.org">
            <a:extLst>
              <a:ext uri="{FF2B5EF4-FFF2-40B4-BE49-F238E27FC236}">
                <a16:creationId xmlns:a16="http://schemas.microsoft.com/office/drawing/2014/main" id="{51CD9E39-AE40-1914-02AE-65BE177D7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47" y="5219735"/>
            <a:ext cx="1420907" cy="142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mDOCs.net – Emergency Medicine EducationWrist and Distal Forearm Injuries:  Pearls &amp; Pitfalls - emDOCs.net - Emergency Medicine Education">
            <a:extLst>
              <a:ext uri="{FF2B5EF4-FFF2-40B4-BE49-F238E27FC236}">
                <a16:creationId xmlns:a16="http://schemas.microsoft.com/office/drawing/2014/main" id="{3CB6D92A-7941-AE18-19AA-388D504D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91" y="3228083"/>
            <a:ext cx="1632090" cy="163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1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9FD31-5839-BFFA-73AE-25CF9D4A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5" y="365125"/>
            <a:ext cx="10879015" cy="1325563"/>
          </a:xfrm>
        </p:spPr>
        <p:txBody>
          <a:bodyPr/>
          <a:lstStyle/>
          <a:p>
            <a:pPr algn="ctr"/>
            <a:r>
              <a:rPr lang="el-GR" dirty="0"/>
              <a:t>ΚΛΙΝΙΚΗ ΕΙΚΟΝΑ                 ΚΛΙΝΙΚΗ ΕΞΕΤΑΣΗ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C01D-80B5-7642-C2C2-7F413036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0574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Άλγος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χρήσης χεριού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6761E-6178-053F-562B-891DBC1D1CE0}"/>
              </a:ext>
            </a:extLst>
          </p:cNvPr>
          <p:cNvSpPr txBox="1">
            <a:spLocks/>
          </p:cNvSpPr>
          <p:nvPr/>
        </p:nvSpPr>
        <p:spPr>
          <a:xfrm>
            <a:off x="6784258" y="1825625"/>
            <a:ext cx="4979850" cy="481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Επισκόπηση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Οίδημα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Εκχύμωση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δίκην πιρουνιού)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Ευαισθησία</a:t>
            </a: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Νευρολογική εξέταση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Μέσο,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ωλένιο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γγειακός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έλεγχος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Ψηλάφηση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κερκιδικού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074" name="Picture 2" descr="Find 6 Proven Exercises to Heal Your Colles' (Wrist) Fracture">
            <a:extLst>
              <a:ext uri="{FF2B5EF4-FFF2-40B4-BE49-F238E27FC236}">
                <a16:creationId xmlns:a16="http://schemas.microsoft.com/office/drawing/2014/main" id="{3A169772-909A-14EC-711B-34CB805B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09" y="4001294"/>
            <a:ext cx="2782530" cy="25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047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C518-EED5-52CD-F368-8768B02B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2E4D19-E650-2B77-1DFB-8157DD2859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86" y="4156602"/>
            <a:ext cx="4946988" cy="23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0A7FC-226A-BD40-0808-B76F3BBBA28E}"/>
              </a:ext>
            </a:extLst>
          </p:cNvPr>
          <p:cNvSpPr txBox="1"/>
          <p:nvPr/>
        </p:nvSpPr>
        <p:spPr>
          <a:xfrm>
            <a:off x="493845" y="1859340"/>
            <a:ext cx="11698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ερκιδικό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ύψος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11mm            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5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χιλ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βράχυνση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Κερκιδική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κλίση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22°                 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Αλλαγή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5°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Ενδαρθρικό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σκαλοπάτι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&lt; 2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χιλ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Παλαμιαία κλίση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Πλάγια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11°          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Ραχιαία κλίση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5°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 εντός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20°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από το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ετερόπλευρο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60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0D4E-7B97-5C7D-B5A6-A4A749F5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42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ECD4-A2FB-B5DE-BF0E-67C1AFAC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07" y="1433619"/>
            <a:ext cx="8492546" cy="5520125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Συντηρητική αντιμετώπιση: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l-G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Κλειστή ανάταξη και ακινητοποίηση σε κυκλοτερή νάρθηκα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Χειρουργική θεραπεία: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αποδεκτά όρια ανατομικής ανάταξης 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l-GR" sz="2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Μεταφυσιακή</a:t>
            </a:r>
            <a:r>
              <a:rPr lang="el-G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συντριβή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marL="457200" indent="-457200" algn="l" fontAlgn="base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Ραχιαίο/παλαμιαίο </a:t>
            </a: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Barton’s </a:t>
            </a:r>
            <a:endParaRPr lang="el-GR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fontAlgn="base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Chauffer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κάταγμα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Κάταγμα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εμβύθισης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αρθρικής επιφάνειας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Die-punch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57E6E46-4531-1FD5-F467-966F4826D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59" y="1433619"/>
            <a:ext cx="2572057" cy="1867942"/>
          </a:xfrm>
          <a:prstGeom prst="rect">
            <a:avLst/>
          </a:prstGeom>
        </p:spPr>
      </p:pic>
      <p:pic>
        <p:nvPicPr>
          <p:cNvPr id="7" name="Picture 6" descr="A picture containing bandage, protective garment&#10;&#10;Description automatically generated">
            <a:extLst>
              <a:ext uri="{FF2B5EF4-FFF2-40B4-BE49-F238E27FC236}">
                <a16:creationId xmlns:a16="http://schemas.microsoft.com/office/drawing/2014/main" id="{184FF053-6C76-4096-8059-702A3F6A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28" y="4193681"/>
            <a:ext cx="2616088" cy="14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82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C7C12-9F95-4517-A92D-5D462A44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ΧΕΙΡΟΥΡΓΙΚΗ ΑΝΤΙΜΕΤΩΠΙΣΗ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24DC-6336-979A-7980-D9218E717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93" y="1690688"/>
            <a:ext cx="6580239" cy="4351338"/>
          </a:xfrm>
        </p:spPr>
        <p:txBody>
          <a:bodyPr>
            <a:normAutofit/>
          </a:bodyPr>
          <a:lstStyle/>
          <a:p>
            <a:r>
              <a:rPr lang="el-GR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Ανοικτή ανάταξη και εσωτερική </a:t>
            </a:r>
            <a:r>
              <a:rPr lang="el-GR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οστεοσύνθεση</a:t>
            </a:r>
            <a:endParaRPr lang="el-GR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Παλαμιαία πλάκα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Ραχιαία πλάκα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istal Radius Fracture Repair - Volar Plate - YouTube">
            <a:extLst>
              <a:ext uri="{FF2B5EF4-FFF2-40B4-BE49-F238E27FC236}">
                <a16:creationId xmlns:a16="http://schemas.microsoft.com/office/drawing/2014/main" id="{0EA701D1-9D60-E02A-BD1F-A7EEF7840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0" y="4217155"/>
            <a:ext cx="3248485" cy="243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stal radius volar rim plate: Technical and radiographic considerations">
            <a:extLst>
              <a:ext uri="{FF2B5EF4-FFF2-40B4-BE49-F238E27FC236}">
                <a16:creationId xmlns:a16="http://schemas.microsoft.com/office/drawing/2014/main" id="{268DD127-3B34-A28B-66A1-45EA1ABB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02" y="4226702"/>
            <a:ext cx="3049076" cy="242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543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FC02-222E-D07F-9EDD-8B9031A1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36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</a:t>
            </a:r>
            <a:r>
              <a:rPr lang="el-GR" dirty="0"/>
              <a:t>ΥΧΑΡΙΣΤΩ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0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7801-C216-2F96-B7C0-EAECC59E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2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</a:t>
            </a:r>
            <a:r>
              <a:rPr lang="el-GR" dirty="0"/>
              <a:t>ΠΟΚΑΤΑΣΤΑΣΗ- ΠΑΡΑΜΕΛΗΜΕΝΑ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C931-FDE0-79A3-EC29-E9B2BF29C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51" y="1630727"/>
            <a:ext cx="9013402" cy="5549561"/>
          </a:xfrm>
        </p:spPr>
        <p:txBody>
          <a:bodyPr>
            <a:norm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νάρτηση 2-3 εβδομάδες, νεότερα δεδομένα ακινητοποίηση για πάνω από μια εβδομάδα δεν είναι απαραίτητη.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Σε περίπτωση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παραμελημένου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εξαρθρήματος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του ώμου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Εντός 4-6 εβδομάδες μπορεί να μια επιχειρηθεί μια  προσπάθεια κλειστής ανάταξης. 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&gt; 4-6 εβδομάδες, </a:t>
            </a:r>
          </a:p>
          <a:p>
            <a:pPr marL="400050" marR="0" indent="-4000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Νέοι ασθενείς : ανοιχτή ανάταξη του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εξαρθρήματος</a:t>
            </a: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indent="-4000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Ηλικιωμένοι με μειωμένη λειτουργικότητα, αποφεύγεται η ανοιχτή ανάταξη και ξεκινά πρόγραμμα φυσικοθεραπείας λόγω της μεγάλης πιθανότητας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νευρααγγειακής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βλάβης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Arm Sling Pouch for Shoulder Pain &amp; Injuries or Use with a Cast">
            <a:extLst>
              <a:ext uri="{FF2B5EF4-FFF2-40B4-BE49-F238E27FC236}">
                <a16:creationId xmlns:a16="http://schemas.microsoft.com/office/drawing/2014/main" id="{180F2E95-0C11-AB2C-10B0-49A5DD3D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75" y="263618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4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8C2F-9FEB-1C9A-8854-A8CEC56B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ΣΥΝΟΔΕΣ ΚΑΚΩΣΕΙΣ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79CE-B643-5128-2EF2-1C7A5A4B4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3" y="1690688"/>
            <a:ext cx="11754947" cy="51673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Ρήξη στροφικού πετάλου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30% ιδιαίτερα σε ηλικιωμένους.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</a:t>
            </a: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υσκολία στην απαγωγή του ώμου </a:t>
            </a:r>
            <a:endParaRPr lang="el-GR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Διαφοροδιάγνωση</a:t>
            </a: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από  παράλυση μασχαλιαίου νεύρου: ψηλάφηση σύσπασης δελτοειδούς μυός κατά την προσπάθεια απαγωγής ώμου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Αντιμετώπιση χειρουργική, ιδιαίτερα σε νεαρά άτομα.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sz="2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Τραυματισμός νεύρων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Μασχαλιαίο νεύρο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Υπαισθησία σε μια μικρή περιοχή της εξωτερικής επιφάνειας του ώμου, με συνοδό αδυναμία απαγωγής του ώμου.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Συνήθως </a:t>
            </a:r>
            <a:r>
              <a:rPr lang="el-GR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νευροπραξία</a:t>
            </a: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λειτουργία </a:t>
            </a:r>
            <a:r>
              <a:rPr lang="el-GR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τεπανέρχεται</a:t>
            </a: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αυτόματα μετά από μερικές εβδομάδες.</a:t>
            </a:r>
          </a:p>
          <a:p>
            <a:pPr marL="0" indent="0">
              <a:buNone/>
            </a:pP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l-GR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l-GR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Αγγειακή βλάβη </a:t>
            </a:r>
          </a:p>
        </p:txBody>
      </p:sp>
    </p:spTree>
    <p:extLst>
      <p:ext uri="{BB962C8B-B14F-4D97-AF65-F5344CB8AC3E}">
        <p14:creationId xmlns:p14="http://schemas.microsoft.com/office/powerpoint/2010/main" val="377824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8C2F-9FEB-1C9A-8854-A8CEC56B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ΣΥΝΟΔΕΣ ΚΑΚΩΣΕΙΣ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79CE-B643-5128-2EF2-1C7A5A4B4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04" y="1846946"/>
            <a:ext cx="90553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Αποκόλληση του πρόσθιου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επιχείλιου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χόνδρου (Βλάβη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Bankart</a:t>
            </a: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Κάταγμα της κεφαλής του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βραχιονίου</a:t>
            </a:r>
            <a:endParaRPr lang="el-GR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Κάταγμα της </a:t>
            </a:r>
            <a:r>
              <a:rPr lang="el-G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ωμογλήνης</a:t>
            </a:r>
            <a:r>
              <a:rPr lang="el-G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b="1" dirty="0"/>
          </a:p>
        </p:txBody>
      </p:sp>
      <p:pic>
        <p:nvPicPr>
          <p:cNvPr id="4" name="Content Placeholder 7" descr="A picture containing film, photo, sitting, black&#10;&#10;Description automatically generated">
            <a:extLst>
              <a:ext uri="{FF2B5EF4-FFF2-40B4-BE49-F238E27FC236}">
                <a16:creationId xmlns:a16="http://schemas.microsoft.com/office/drawing/2014/main" id="{4C88DD26-F2BA-470D-BD22-E18F25ED3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56" y="4022615"/>
            <a:ext cx="3090774" cy="260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12E13-ADFF-60FF-5AA5-3CB9CA224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401" y="1692665"/>
            <a:ext cx="2959084" cy="2065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906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1995</Words>
  <Application>Microsoft Office PowerPoint</Application>
  <PresentationFormat>Widescreen</PresentationFormat>
  <Paragraphs>499</Paragraphs>
  <Slides>68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Wingdings</vt:lpstr>
      <vt:lpstr>Office Theme</vt:lpstr>
      <vt:lpstr>ΚΑΤΑΓΜΑΤΑ-ΕΞΑΡΘΡΗΜΑΤΑ ΑΝΩ ΑΚΡΟΥ</vt:lpstr>
      <vt:lpstr>ΚΑΤΑΓΜΑΤΑ-ΕΞΑΡΘΡΗΜΑΤΑ ΑΝΩ ΑΚΡΟΥ</vt:lpstr>
      <vt:lpstr>ΠΡΟΣΘΙΟ ΕΞΑΡΘΡΗΜΑ ΩΜΟΥ</vt:lpstr>
      <vt:lpstr>ΚΛΙΝΙΚH EIKONA               ΚΛΙΝΙΚΗ EΞΕΤΑΣΗ</vt:lpstr>
      <vt:lpstr>ΑΠΕΙΚΟΝΙΣΤΙΚΟΣ ΕΛΕΓΧΟΣ</vt:lpstr>
      <vt:lpstr>ΑΝΤΙΜΕΤΩΠΙΣΗ -ΑΝΑΤΑΞΗ</vt:lpstr>
      <vt:lpstr>AΠΟΚΑΤΑΣΤΑΣΗ- ΠΑΡΑΜΕΛΗΜΕΝΑ</vt:lpstr>
      <vt:lpstr>ΣΥΝΟΔΕΣ ΚΑΚΩΣΕΙΣ</vt:lpstr>
      <vt:lpstr>ΣΥΝΟΔΕΣ ΚΑΚΩΣΕΙΣ</vt:lpstr>
      <vt:lpstr>ΑΠΩΤΕΡΕΣ ΕΠΙΠΛΟΚΕΣ</vt:lpstr>
      <vt:lpstr>ΚΑΤΑΓΜΑΤΑ ΑΝΩ ΑΚΡΟΥ ΒΡΑΧΙΟΝΙΟΥ</vt:lpstr>
      <vt:lpstr>ΚΛΙΝΙΚΗ ΕΙΚΟΝΑ                 ΚΛΙΝΙΚΗ ΕΞΕΤΑΣΗ</vt:lpstr>
      <vt:lpstr>ΑΚΤΙΝΟΛΟΓΙΚΟΣ ΕΛΕΓΧΟΣ</vt:lpstr>
      <vt:lpstr>ΤΑΞΙΝΟΜΗΣΗ</vt:lpstr>
      <vt:lpstr>ΑΝΤΙΜΕΤΩΠΙΣΗ</vt:lpstr>
      <vt:lpstr>ΚΑΤΑΓΜΑΤΑ ΔΙΑΦΥΣΗΣ ΒΡΑΧΙΟΝΙΟΥ</vt:lpstr>
      <vt:lpstr>ΚΛΙΝΙΚΗ ΕΙΚΟΝΑ                 ΚΛΙΝΙΚΗ ΕΞΕΤΑΣΗ</vt:lpstr>
      <vt:lpstr>ΑΚΤΙΝΟΛΟΓΙΚΟΣ ΕΛΕΓΧΟΣ</vt:lpstr>
      <vt:lpstr>ΤΑΞΙΝΟΜΗΣΗ </vt:lpstr>
      <vt:lpstr>ΑΝΤΙΜΕΤΩΠΙΣΗ</vt:lpstr>
      <vt:lpstr>ΑΝΤΙΜΕΤΩΠΙΣΗ </vt:lpstr>
      <vt:lpstr>ΚΑΤΑΓΜΑΤΑ ΚΑΤΩ ΠΕΡΑΤΟΣ ΒΡΑΧΙΟΝΙΟΥ</vt:lpstr>
      <vt:lpstr>ANATOMIA</vt:lpstr>
      <vt:lpstr>ΚΛΙΝΙΚΗ ΕΙΚΟΝΑ                 ΚΛΙΝΙΚΗ ΕΞΕΤΑΣΗ</vt:lpstr>
      <vt:lpstr>ΤΑΞΙΝΟΜΗΣΗ</vt:lpstr>
      <vt:lpstr>ΑΚΤΙΝΟΛΟΓΙΚΟΣ ΕΛΕΓΧΟΣ</vt:lpstr>
      <vt:lpstr>ΑΝΤΙΜΕΤΩΠΙΣΗ </vt:lpstr>
      <vt:lpstr>ΧΕΙΡΟΥΡΓΙΚΗ ΑΝΤΙΜΕΤΩΠΙΣΗ </vt:lpstr>
      <vt:lpstr>ΧΕΙΡΟΥΡΓΙΚΗ ΑΝΤΙΜΕΤΩΠΙΣΗ</vt:lpstr>
      <vt:lpstr>ΕΠΙΠΛΟΚΕΣ</vt:lpstr>
      <vt:lpstr>ΚΑΤΑΓΜΑΤΑ ΩΛΕΚΡΑΝΟΥ</vt:lpstr>
      <vt:lpstr>ΤΑΞΙΝΟΜΗΣΗ</vt:lpstr>
      <vt:lpstr>ΚΛΙΝΙΚΗ ΕΙΚΟΝΑ                 ΚΛΙΝΙΚΗ ΕΞΕΤΑΣΗ</vt:lpstr>
      <vt:lpstr>ΑΚΤΙΝΟΛΟΓΙΚΟΣ ΕΛΕΓΧΟΣ</vt:lpstr>
      <vt:lpstr>ΑΝΤΙΜΕΤΩΠΙΣΗ</vt:lpstr>
      <vt:lpstr>ΚΑΤΑΓΜΑΤΑ ΚΕΦΑΛΗΣ ΚΕΡΚΙΔΑΣ</vt:lpstr>
      <vt:lpstr>ΤΑΞΙΝΟΜΗΣΗ</vt:lpstr>
      <vt:lpstr>ΚΛΙΝΙΚΗ ΕΙΚΟΝΑ                 ΚΛΙΝΙΚΗ ΕΞΕΤΑΣΗ</vt:lpstr>
      <vt:lpstr>ΑΚΤΙΝΟΛΟΓΙΚΟΣ ΕΛΕΓΧΟΣ</vt:lpstr>
      <vt:lpstr>ΑΝΤΙΜΕΤΩΠΙΣΗ</vt:lpstr>
      <vt:lpstr>ΣΥΝΔΡΟΜΟ ΔΙΑΜΕΡΙΣΜΑΤΟΣ</vt:lpstr>
      <vt:lpstr>ΚΛΙΝΙΚΗ ΕΙΚΟΝΑ            ΚΛΙΝΙΚΗ ΕΞΕΤΑΣΗ</vt:lpstr>
      <vt:lpstr>ΑΝΤΙΜΕΤΩΠΙΣΗ </vt:lpstr>
      <vt:lpstr>ΚΑΤΑΓΜΑΤΑ ΔΙΑΦΥΣΗΣ ΑΝΤΙΒΡΑΧΙΟΥ </vt:lpstr>
      <vt:lpstr>ΤΑΞΙΝΟΜΗΣΗ</vt:lpstr>
      <vt:lpstr>ΚΛΙΝΙΚΗ ΕΙΚΟΝΑ                 ΚΛΙΝΙΚΗ ΕΞΕΤΑΣΗ</vt:lpstr>
      <vt:lpstr>ΑΚΤΙΝΟΛΟΓΙΚΟΣ ΕΛΕΓΧΟΣ</vt:lpstr>
      <vt:lpstr>ΑΝΤΙΜΕΤΩΠΙΣΗ</vt:lpstr>
      <vt:lpstr>ΚΑΤΑΓΜΑ ΕΞΑΡΘΡΗΜΑ ΜΟΝΤΕGGIA</vt:lpstr>
      <vt:lpstr>ΤΑΞΙΝΟΜΗΣΗ</vt:lpstr>
      <vt:lpstr>ΚΛΙΝΙΚΗ ΕΙΚΟΝΑ                 ΚΛΙΝΙΚΗ ΕΞΕΤΑΣΗ</vt:lpstr>
      <vt:lpstr>ΑΚΤΙΝΟΛΟΓΙΚΟΣ ΕΛΕΓΧΟΣ</vt:lpstr>
      <vt:lpstr>ΑΝΤΙΜΕΤΩΠΙΣΗ</vt:lpstr>
      <vt:lpstr>ΚΑΤΑΓΜΑ ΕΞΑΡΘΡΗΜΑ GALLEAZI</vt:lpstr>
      <vt:lpstr>ANATOMIA</vt:lpstr>
      <vt:lpstr>ΚΛΙΝΙΚΗ ΕΙΚΟΝΑ                 ΚΛΙΝΙΚΗ ΕΞΕΤΑΣΗ</vt:lpstr>
      <vt:lpstr>ΑΚΤΙΝΟΛΟΓΙΚΟΣ ΕΛΕΓΧΟΣ</vt:lpstr>
      <vt:lpstr>ΑΝΤΙΜΕΤΩΠΙΣΗ</vt:lpstr>
      <vt:lpstr>ΚΑΤΑΓΜΑΤΑ ΠΕΡΙΦΕΡΙΚΟΥ ΑΚΡΟΥ ΚΕΡΚΙΔΑΣ</vt:lpstr>
      <vt:lpstr>ANATOMIA</vt:lpstr>
      <vt:lpstr>ΤΑΞΙΝΟΜΗΣΕΙΣ</vt:lpstr>
      <vt:lpstr>ΕΠΩΝΥΜΙΑ ΚΑΤΑΓΜΑΤΩΝ </vt:lpstr>
      <vt:lpstr>ΕΠΩΝΥΜΙΑ ΚΑΤΑΓΜΑΤΩΝ </vt:lpstr>
      <vt:lpstr>ΚΛΙΝΙΚΗ ΕΙΚΟΝΑ                 ΚΛΙΝΙΚΗ ΕΞΕΤΑΣΗ</vt:lpstr>
      <vt:lpstr>ΑΝΤΙΜΕΤΩΠΙΣΗ</vt:lpstr>
      <vt:lpstr>ΑΝΤΙΜΕΤΩΠΙΣΗ</vt:lpstr>
      <vt:lpstr>ΧΕΙΡΟΥΡΓΙΚΗ ΑΝΤΙΜΕΤΩΠΙΣΗ</vt:lpstr>
      <vt:lpstr>EΥΧΑΡΙΣΤΩ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ΚΑΤΑΓΜΑΤΑ-ΕΞΑΡΘΡΗΜΑΤΑ ΑΝΩ ΑΚΡΟΥ</dc:title>
  <dc:creator>di_pa</dc:creator>
  <cp:lastModifiedBy>di_pa</cp:lastModifiedBy>
  <cp:revision>121</cp:revision>
  <dcterms:created xsi:type="dcterms:W3CDTF">2022-10-02T09:47:15Z</dcterms:created>
  <dcterms:modified xsi:type="dcterms:W3CDTF">2022-11-06T14:41:56Z</dcterms:modified>
</cp:coreProperties>
</file>