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3B86A6-654F-4BA3-97B3-CEBDBB7F2196}" type="datetimeFigureOut">
              <a:rPr lang="el-GR" smtClean="0"/>
              <a:t>21/6/2019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49165-625E-4AE9-8D45-D7251D342DC3}"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56F09E9E-A333-4B60-8AC7-15AE21817546}" type="slidenum">
              <a:rPr lang="el-GR" smtClean="0"/>
              <a:pPr/>
              <a:t>1</a:t>
            </a:fld>
            <a:endParaRPr lang="el-GR"/>
          </a:p>
        </p:txBody>
      </p:sp>
    </p:spTree>
    <p:extLst>
      <p:ext uri="{BB962C8B-B14F-4D97-AF65-F5344CB8AC3E}">
        <p14:creationId xmlns:p14="http://schemas.microsoft.com/office/powerpoint/2010/main" xmlns="" val="223839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Θέση εικόνας διαφάνειας"/>
          <p:cNvSpPr>
            <a:spLocks noGrp="1" noRot="1" noChangeAspect="1" noTextEdit="1"/>
          </p:cNvSpPr>
          <p:nvPr>
            <p:ph type="sldImg"/>
          </p:nvPr>
        </p:nvSpPr>
        <p:spPr>
          <a:ln/>
        </p:spPr>
      </p:sp>
      <p:sp>
        <p:nvSpPr>
          <p:cNvPr id="8195" name="2 - Θέση σημειώσεων"/>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l-GR" smtClean="0">
                <a:latin typeface="Arial" charset="0"/>
                <a:cs typeface="Arial" charset="0"/>
              </a:rPr>
              <a:t>Βιοψία όζου θυρεοειδούς  1 εκ. ισόηχου  περίγραπτου</a:t>
            </a:r>
          </a:p>
        </p:txBody>
      </p:sp>
      <p:sp>
        <p:nvSpPr>
          <p:cNvPr id="8196" name="3 - Θέση αριθμού διαφάνειας"/>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D9354B2-D175-4A9C-B024-12EF54B89F9D}" type="slidenum">
              <a:rPr lang="el-GR"/>
              <a:pPr eaLnBrk="1" hangingPunct="1"/>
              <a:t>11</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Θέση εικόνας διαφάνειας"/>
          <p:cNvSpPr>
            <a:spLocks noGrp="1" noRot="1" noChangeAspect="1" noTextEdit="1"/>
          </p:cNvSpPr>
          <p:nvPr>
            <p:ph type="sldImg"/>
          </p:nvPr>
        </p:nvSpPr>
        <p:spPr>
          <a:ln/>
        </p:spPr>
      </p:sp>
      <p:sp>
        <p:nvSpPr>
          <p:cNvPr id="9219" name="2 - Θέση σημειώσεων"/>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l-GR" smtClean="0">
                <a:latin typeface="Arial" charset="0"/>
                <a:cs typeface="Arial" charset="0"/>
              </a:rPr>
              <a:t>Βιοψία όζου  θυρεοειδούς 2 εκ. υπόηχου περίγραπτου</a:t>
            </a:r>
          </a:p>
        </p:txBody>
      </p:sp>
      <p:sp>
        <p:nvSpPr>
          <p:cNvPr id="9220" name="3 - Θέση αριθμού διαφάνειας"/>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4709D9-2362-4F68-B8C8-84F9C4187BAD}" type="slidenum">
              <a:rPr lang="el-GR"/>
              <a:pPr eaLnBrk="1" hangingPunct="1"/>
              <a:t>12</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Θέση εικόνας διαφάνειας"/>
          <p:cNvSpPr>
            <a:spLocks noGrp="1" noRot="1" noChangeAspect="1" noTextEdit="1"/>
          </p:cNvSpPr>
          <p:nvPr>
            <p:ph type="sldImg"/>
          </p:nvPr>
        </p:nvSpPr>
        <p:spPr>
          <a:ln/>
        </p:spPr>
      </p:sp>
      <p:sp>
        <p:nvSpPr>
          <p:cNvPr id="10243" name="2 - Θέση σημειώσεων"/>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l-GR" smtClean="0">
                <a:latin typeface="Arial" charset="0"/>
                <a:cs typeface="Arial" charset="0"/>
              </a:rPr>
              <a:t>Βιοψία όζου  θυρεοειδούς υπόηχου 2 εκ. περίγραπτου</a:t>
            </a:r>
          </a:p>
        </p:txBody>
      </p:sp>
      <p:sp>
        <p:nvSpPr>
          <p:cNvPr id="10244" name="3 - Θέση αριθμού διαφάνειας"/>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0B9C4E7-33B0-4FCB-AF12-ADBDCAFF16D9}" type="slidenum">
              <a:rPr lang="el-GR"/>
              <a:pPr eaLnBrk="1" hangingPunct="1"/>
              <a:t>13</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Θέση εικόνας διαφάνειας"/>
          <p:cNvSpPr>
            <a:spLocks noGrp="1" noRot="1" noChangeAspect="1" noTextEdit="1"/>
          </p:cNvSpPr>
          <p:nvPr>
            <p:ph type="sldImg"/>
          </p:nvPr>
        </p:nvSpPr>
        <p:spPr>
          <a:ln/>
        </p:spPr>
      </p:sp>
      <p:sp>
        <p:nvSpPr>
          <p:cNvPr id="11267" name="2 - Θέση σημειώσεων"/>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l-GR" smtClean="0">
                <a:latin typeface="Arial" charset="0"/>
                <a:cs typeface="Arial" charset="0"/>
              </a:rPr>
              <a:t>Βιοψία οζώδους αλλοίωσης θυρεοειδούς  με ασαφή όρια 3 εκ.</a:t>
            </a:r>
          </a:p>
        </p:txBody>
      </p:sp>
      <p:sp>
        <p:nvSpPr>
          <p:cNvPr id="11268" name="3 - Θέση αριθμού διαφάνειας"/>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FFC57A9-F725-48AB-8FBC-602EBB38CD74}" type="slidenum">
              <a:rPr lang="el-GR"/>
              <a:pPr eaLnBrk="1" hangingPunct="1"/>
              <a:t>14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6A11A1F-7416-4864-8B02-7A57BEC9DB2E}" type="datetimeFigureOut">
              <a:rPr lang="el-GR" smtClean="0"/>
              <a:t>21/6/2019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54CEC31-9DD7-45EE-8B77-D3A2E852B59D}"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11A1F-7416-4864-8B02-7A57BEC9DB2E}" type="datetimeFigureOut">
              <a:rPr lang="el-GR" smtClean="0"/>
              <a:t>21/6/2019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CEC31-9DD7-45EE-8B77-D3A2E852B59D}"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emf"/><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jpeg"/></Relationships>
</file>

<file path=ppt/slides/_rels/slide4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6.xm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jpe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764704"/>
          </a:xfrm>
        </p:spPr>
        <p:txBody>
          <a:bodyPr>
            <a:noAutofit/>
          </a:bodyPr>
          <a:lstStyle/>
          <a:p>
            <a:r>
              <a:rPr lang="el-GR" sz="2800" dirty="0"/>
              <a:t>Τι είδους αλλοιώσεις δείχνουν τα βέλη; </a:t>
            </a:r>
            <a:r>
              <a:rPr lang="el-GR" sz="2800" dirty="0" smtClean="0"/>
              <a:t/>
            </a:r>
            <a:br>
              <a:rPr lang="el-GR" sz="2800" dirty="0" smtClean="0"/>
            </a:br>
            <a:r>
              <a:rPr lang="el-GR" sz="2800" dirty="0" smtClean="0"/>
              <a:t>Σε </a:t>
            </a:r>
            <a:r>
              <a:rPr lang="el-GR" sz="2800" dirty="0"/>
              <a:t>ποια </a:t>
            </a:r>
            <a:r>
              <a:rPr lang="el-GR" sz="2800" i="1" dirty="0" smtClean="0"/>
              <a:t>πνευμονική </a:t>
            </a:r>
            <a:r>
              <a:rPr lang="el-GR" sz="2800" dirty="0" smtClean="0"/>
              <a:t>νόσο </a:t>
            </a:r>
            <a:r>
              <a:rPr lang="el-GR" sz="2800" dirty="0"/>
              <a:t>είναι σύνηθες εύρημα;</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3701" y="908720"/>
            <a:ext cx="7276597" cy="547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576" y="5877272"/>
            <a:ext cx="8928991" cy="9807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6918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306490"/>
          </a:xfrm>
        </p:spPr>
        <p:txBody>
          <a:bodyPr>
            <a:normAutofit/>
          </a:bodyPr>
          <a:lstStyle/>
          <a:p>
            <a:r>
              <a:rPr lang="el-GR" dirty="0" err="1" smtClean="0"/>
              <a:t>Ταυτοποιήστε</a:t>
            </a:r>
            <a:r>
              <a:rPr lang="el-GR" dirty="0" smtClean="0"/>
              <a:t> τις επόμενες τέσσερεις </a:t>
            </a:r>
            <a:r>
              <a:rPr lang="el-GR" dirty="0" err="1" smtClean="0"/>
              <a:t>θυρεοειδικές</a:t>
            </a:r>
            <a:r>
              <a:rPr lang="el-GR" dirty="0" smtClean="0"/>
              <a:t> αλλοιώσεις σε υλικό αναρροφητικής βιοψίας διά λεπτής βελόνης </a:t>
            </a:r>
            <a:endParaRPr lang="el-GR" dirty="0"/>
          </a:p>
        </p:txBody>
      </p:sp>
    </p:spTree>
    <p:extLst>
      <p:ext uri="{BB962C8B-B14F-4D97-AF65-F5344CB8AC3E}">
        <p14:creationId xmlns:p14="http://schemas.microsoft.com/office/powerpoint/2010/main" xmlns="" val="1692858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s Droese 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14400"/>
            <a:ext cx="9144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Ορθογώνιο 1"/>
          <p:cNvSpPr/>
          <p:nvPr/>
        </p:nvSpPr>
        <p:spPr>
          <a:xfrm rot="10800000" flipV="1">
            <a:off x="2763011" y="2924945"/>
            <a:ext cx="5193365" cy="1077218"/>
          </a:xfrm>
          <a:prstGeom prst="rect">
            <a:avLst/>
          </a:prstGeom>
        </p:spPr>
        <p:txBody>
          <a:bodyPr wrap="square">
            <a:spAutoFit/>
          </a:bodyPr>
          <a:lstStyle/>
          <a:p>
            <a:r>
              <a:rPr lang="el-GR" sz="3200" b="1" dirty="0"/>
              <a:t>Οζώδης υπερπλασία (</a:t>
            </a:r>
            <a:r>
              <a:rPr lang="el-GR" sz="3200" b="1" dirty="0" err="1"/>
              <a:t>μικροθυλάκια</a:t>
            </a:r>
            <a:r>
              <a:rPr lang="el-GR" sz="3200" b="1" dirty="0"/>
              <a:t>)</a:t>
            </a:r>
          </a:p>
        </p:txBody>
      </p:sp>
    </p:spTree>
    <p:extLst>
      <p:ext uri="{BB962C8B-B14F-4D97-AF65-F5344CB8AC3E}">
        <p14:creationId xmlns:p14="http://schemas.microsoft.com/office/powerpoint/2010/main" xmlns="" val="19356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p:txBody>
          <a:bodyPr/>
          <a:lstStyle/>
          <a:p>
            <a:pPr eaLnBrk="1" hangingPunct="1"/>
            <a:endParaRPr lang="en-US" smtClean="0"/>
          </a:p>
        </p:txBody>
      </p:sp>
      <p:sp>
        <p:nvSpPr>
          <p:cNvPr id="4099" name="Rectangle 3"/>
          <p:cNvSpPr>
            <a:spLocks noGrp="1" noChangeArrowheads="1"/>
          </p:cNvSpPr>
          <p:nvPr>
            <p:ph idx="1"/>
          </p:nvPr>
        </p:nvSpPr>
        <p:spPr/>
        <p:txBody>
          <a:bodyPr/>
          <a:lstStyle/>
          <a:p>
            <a:pPr eaLnBrk="1" hangingPunct="1"/>
            <a:endParaRPr lang="en-US" smtClean="0"/>
          </a:p>
        </p:txBody>
      </p:sp>
      <p:pic>
        <p:nvPicPr>
          <p:cNvPr id="4100" name="Picture 4" descr="3115113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Τίτλος 1"/>
          <p:cNvSpPr txBox="1">
            <a:spLocks/>
          </p:cNvSpPr>
          <p:nvPr/>
        </p:nvSpPr>
        <p:spPr>
          <a:xfrm>
            <a:off x="457200" y="273050"/>
            <a:ext cx="3008313" cy="1162050"/>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b="1" dirty="0" smtClean="0"/>
              <a:t>Οζώδης υπερπλασία (άφθονο κολλοειδές-</a:t>
            </a:r>
            <a:r>
              <a:rPr lang="el-GR" b="1" dirty="0" err="1" smtClean="0"/>
              <a:t>ψευδοθηλές</a:t>
            </a:r>
            <a:r>
              <a:rPr lang="el-GR" b="1" dirty="0" smtClean="0"/>
              <a:t>)</a:t>
            </a:r>
            <a:endParaRPr lang="el-GR" b="1" dirty="0"/>
          </a:p>
        </p:txBody>
      </p:sp>
    </p:spTree>
    <p:extLst>
      <p:ext uri="{BB962C8B-B14F-4D97-AF65-F5344CB8AC3E}">
        <p14:creationId xmlns:p14="http://schemas.microsoft.com/office/powerpoint/2010/main" xmlns="" val="24097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LC00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75656" y="2794000"/>
            <a:ext cx="4629869" cy="2795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281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LC000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Ορθογώνιο 3"/>
          <p:cNvSpPr/>
          <p:nvPr/>
        </p:nvSpPr>
        <p:spPr>
          <a:xfrm>
            <a:off x="2286000" y="3105835"/>
            <a:ext cx="4572000" cy="1815882"/>
          </a:xfrm>
          <a:prstGeom prst="rect">
            <a:avLst/>
          </a:prstGeom>
        </p:spPr>
        <p:txBody>
          <a:bodyPr>
            <a:spAutoFit/>
          </a:bodyPr>
          <a:lstStyle/>
          <a:p>
            <a:r>
              <a:rPr lang="el-GR" sz="2800" b="1" dirty="0" err="1"/>
              <a:t>Θηλώδες</a:t>
            </a:r>
            <a:r>
              <a:rPr lang="el-GR" sz="2800" b="1" dirty="0"/>
              <a:t> καρκίνωμα (διάχυτη σκληρυντική ποικιλία, λεμφοκύτταρα και άτυπα κύτταρα )</a:t>
            </a:r>
          </a:p>
        </p:txBody>
      </p:sp>
    </p:spTree>
    <p:extLst>
      <p:ext uri="{BB962C8B-B14F-4D97-AF65-F5344CB8AC3E}">
        <p14:creationId xmlns:p14="http://schemas.microsoft.com/office/powerpoint/2010/main" xmlns="" val="154861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641A3D7-51BE-4B0B-A8F0-43C5F8D632C8}"/>
              </a:ext>
            </a:extLst>
          </p:cNvPr>
          <p:cNvSpPr txBox="1"/>
          <p:nvPr/>
        </p:nvSpPr>
        <p:spPr>
          <a:xfrm>
            <a:off x="85471" y="472919"/>
            <a:ext cx="278247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Γυναίκα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65 </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ετών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Μόρφωμα δέρματος προσώπου κιτρινόφαιης χροιάς μδ 0,8 εκ.</a:t>
            </a:r>
          </a:p>
        </p:txBody>
      </p:sp>
      <p:pic>
        <p:nvPicPr>
          <p:cNvPr id="4" name="Content Placeholder 3">
            <a:extLst>
              <a:ext uri="{FF2B5EF4-FFF2-40B4-BE49-F238E27FC236}">
                <a16:creationId xmlns="" xmlns:a16="http://schemas.microsoft.com/office/drawing/2014/main" id="{EE592C79-23F4-499C-884C-6E965BF61820}"/>
              </a:ext>
            </a:extLst>
          </p:cNvPr>
          <p:cNvPicPr>
            <a:picLocks noGrp="1" noChangeAspect="1"/>
          </p:cNvPicPr>
          <p:nvPr>
            <p:ph sz="half" idx="1"/>
          </p:nvPr>
        </p:nvPicPr>
        <p:blipFill>
          <a:blip r:embed="rId2" cstate="print"/>
          <a:stretch>
            <a:fillRect/>
          </a:stretch>
        </p:blipFill>
        <p:spPr>
          <a:xfrm>
            <a:off x="85471" y="2099734"/>
            <a:ext cx="4624544" cy="4617801"/>
          </a:xfrm>
          <a:prstGeom prst="rect">
            <a:avLst/>
          </a:prstGeom>
        </p:spPr>
      </p:pic>
      <p:pic>
        <p:nvPicPr>
          <p:cNvPr id="6" name="Picture 5">
            <a:extLst>
              <a:ext uri="{FF2B5EF4-FFF2-40B4-BE49-F238E27FC236}">
                <a16:creationId xmlns="" xmlns:a16="http://schemas.microsoft.com/office/drawing/2014/main" id="{A0669F33-CE2E-47D5-A2CE-656097AC2BCB}"/>
              </a:ext>
            </a:extLst>
          </p:cNvPr>
          <p:cNvPicPr>
            <a:picLocks noChangeAspect="1"/>
          </p:cNvPicPr>
          <p:nvPr/>
        </p:nvPicPr>
        <p:blipFill>
          <a:blip r:embed="rId3" cstate="print"/>
          <a:stretch>
            <a:fillRect/>
          </a:stretch>
        </p:blipFill>
        <p:spPr>
          <a:xfrm>
            <a:off x="4812217" y="159967"/>
            <a:ext cx="4246313" cy="3836301"/>
          </a:xfrm>
          <a:prstGeom prst="rect">
            <a:avLst/>
          </a:prstGeom>
        </p:spPr>
      </p:pic>
    </p:spTree>
    <p:extLst>
      <p:ext uri="{BB962C8B-B14F-4D97-AF65-F5344CB8AC3E}">
        <p14:creationId xmlns:p14="http://schemas.microsoft.com/office/powerpoint/2010/main" xmlns="" val="4194844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 xmlns:a16="http://schemas.microsoft.com/office/drawing/2014/main" id="{CF66B8C1-BE29-41A1-A9B2-07DEDC5D706B}"/>
              </a:ext>
            </a:extLst>
          </p:cNvPr>
          <p:cNvPicPr>
            <a:picLocks noGrp="1" noChangeAspect="1"/>
          </p:cNvPicPr>
          <p:nvPr>
            <p:ph sz="half" idx="1"/>
          </p:nvPr>
        </p:nvPicPr>
        <p:blipFill>
          <a:blip r:embed="rId2" cstate="print"/>
          <a:stretch>
            <a:fillRect/>
          </a:stretch>
        </p:blipFill>
        <p:spPr>
          <a:xfrm>
            <a:off x="4484861" y="35993"/>
            <a:ext cx="4573669" cy="4567000"/>
          </a:xfrm>
          <a:prstGeom prst="rect">
            <a:avLst/>
          </a:prstGeom>
        </p:spPr>
      </p:pic>
      <p:pic>
        <p:nvPicPr>
          <p:cNvPr id="11" name="Picture 10">
            <a:extLst>
              <a:ext uri="{FF2B5EF4-FFF2-40B4-BE49-F238E27FC236}">
                <a16:creationId xmlns="" xmlns:a16="http://schemas.microsoft.com/office/drawing/2014/main" id="{A69B0A12-E94F-4D6D-B82C-2E8201AE4A58}"/>
              </a:ext>
            </a:extLst>
          </p:cNvPr>
          <p:cNvPicPr>
            <a:picLocks noChangeAspect="1"/>
          </p:cNvPicPr>
          <p:nvPr/>
        </p:nvPicPr>
        <p:blipFill>
          <a:blip r:embed="rId3" cstate="print"/>
          <a:stretch>
            <a:fillRect/>
          </a:stretch>
        </p:blipFill>
        <p:spPr>
          <a:xfrm>
            <a:off x="26738" y="2462993"/>
            <a:ext cx="4286250" cy="4280001"/>
          </a:xfrm>
          <a:prstGeom prst="rect">
            <a:avLst/>
          </a:prstGeom>
        </p:spPr>
      </p:pic>
    </p:spTree>
    <p:extLst>
      <p:ext uri="{BB962C8B-B14F-4D97-AF65-F5344CB8AC3E}">
        <p14:creationId xmlns:p14="http://schemas.microsoft.com/office/powerpoint/2010/main" xmlns="" val="3737598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641A3D7-51BE-4B0B-A8F0-43C5F8D632C8}"/>
              </a:ext>
            </a:extLst>
          </p:cNvPr>
          <p:cNvSpPr txBox="1"/>
          <p:nvPr/>
        </p:nvSpPr>
        <p:spPr>
          <a:xfrm>
            <a:off x="85471" y="692696"/>
            <a:ext cx="278247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Διάγνωση</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endParaRPr kumimoji="0" lang="el-GR" sz="1800" b="0"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l-GR" dirty="0">
              <a:solidFill>
                <a:prstClr val="black"/>
              </a:solidFill>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p:txBody>
      </p:sp>
      <p:pic>
        <p:nvPicPr>
          <p:cNvPr id="10" name="Content Placeholder 9">
            <a:extLst>
              <a:ext uri="{FF2B5EF4-FFF2-40B4-BE49-F238E27FC236}">
                <a16:creationId xmlns="" xmlns:a16="http://schemas.microsoft.com/office/drawing/2014/main" id="{CF66B8C1-BE29-41A1-A9B2-07DEDC5D706B}"/>
              </a:ext>
            </a:extLst>
          </p:cNvPr>
          <p:cNvPicPr>
            <a:picLocks noGrp="1" noChangeAspect="1"/>
          </p:cNvPicPr>
          <p:nvPr>
            <p:ph sz="half" idx="1"/>
          </p:nvPr>
        </p:nvPicPr>
        <p:blipFill>
          <a:blip r:embed="rId2" cstate="print"/>
          <a:stretch>
            <a:fillRect/>
          </a:stretch>
        </p:blipFill>
        <p:spPr>
          <a:xfrm>
            <a:off x="4484861" y="35993"/>
            <a:ext cx="4573669" cy="4567000"/>
          </a:xfrm>
          <a:prstGeom prst="rect">
            <a:avLst/>
          </a:prstGeom>
        </p:spPr>
      </p:pic>
      <p:pic>
        <p:nvPicPr>
          <p:cNvPr id="11" name="Picture 10">
            <a:extLst>
              <a:ext uri="{FF2B5EF4-FFF2-40B4-BE49-F238E27FC236}">
                <a16:creationId xmlns="" xmlns:a16="http://schemas.microsoft.com/office/drawing/2014/main" id="{A69B0A12-E94F-4D6D-B82C-2E8201AE4A58}"/>
              </a:ext>
            </a:extLst>
          </p:cNvPr>
          <p:cNvPicPr>
            <a:picLocks noChangeAspect="1"/>
          </p:cNvPicPr>
          <p:nvPr/>
        </p:nvPicPr>
        <p:blipFill>
          <a:blip r:embed="rId3" cstate="print"/>
          <a:stretch>
            <a:fillRect/>
          </a:stretch>
        </p:blipFill>
        <p:spPr>
          <a:xfrm>
            <a:off x="26738" y="2462993"/>
            <a:ext cx="4286250" cy="4280001"/>
          </a:xfrm>
          <a:prstGeom prst="rect">
            <a:avLst/>
          </a:prstGeom>
        </p:spPr>
      </p:pic>
      <p:sp>
        <p:nvSpPr>
          <p:cNvPr id="2" name="Ορθογώνιο 1"/>
          <p:cNvSpPr/>
          <p:nvPr/>
        </p:nvSpPr>
        <p:spPr>
          <a:xfrm rot="10800000" flipV="1">
            <a:off x="5436096" y="5009400"/>
            <a:ext cx="3707904" cy="830997"/>
          </a:xfrm>
          <a:prstGeom prst="rect">
            <a:avLst/>
          </a:prstGeom>
        </p:spPr>
        <p:txBody>
          <a:bodyPr wrap="square">
            <a:spAutoFit/>
          </a:bodyPr>
          <a:lstStyle/>
          <a:p>
            <a:r>
              <a:rPr lang="el-GR" sz="2400" b="1" dirty="0" err="1"/>
              <a:t>Επιθηλιοειδές</a:t>
            </a:r>
            <a:r>
              <a:rPr lang="el-GR" sz="2400" b="1" dirty="0"/>
              <a:t> αιμαγγείωμα</a:t>
            </a:r>
          </a:p>
        </p:txBody>
      </p:sp>
    </p:spTree>
    <p:extLst>
      <p:ext uri="{BB962C8B-B14F-4D97-AF65-F5344CB8AC3E}">
        <p14:creationId xmlns:p14="http://schemas.microsoft.com/office/powerpoint/2010/main" xmlns="" val="18854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641A3D7-51BE-4B0B-A8F0-43C5F8D632C8}"/>
              </a:ext>
            </a:extLst>
          </p:cNvPr>
          <p:cNvSpPr txBox="1"/>
          <p:nvPr/>
        </p:nvSpPr>
        <p:spPr>
          <a:xfrm>
            <a:off x="85471" y="472919"/>
            <a:ext cx="278247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Γυναίκα</a:t>
            </a: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 26 </a:t>
            </a: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ετών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Μόρφωμα δακτύλου ποδός από ετών χωρίς αύξηση μεγέθους</a:t>
            </a:r>
          </a:p>
        </p:txBody>
      </p:sp>
      <p:pic>
        <p:nvPicPr>
          <p:cNvPr id="2" name="Content Placeholder 1">
            <a:extLst>
              <a:ext uri="{FF2B5EF4-FFF2-40B4-BE49-F238E27FC236}">
                <a16:creationId xmlns="" xmlns:a16="http://schemas.microsoft.com/office/drawing/2014/main" id="{031A44D2-E91A-4FF6-ABB6-FDC4D215462C}"/>
              </a:ext>
            </a:extLst>
          </p:cNvPr>
          <p:cNvPicPr>
            <a:picLocks noGrp="1" noChangeAspect="1"/>
          </p:cNvPicPr>
          <p:nvPr>
            <p:ph sz="half" idx="1"/>
          </p:nvPr>
        </p:nvPicPr>
        <p:blipFill>
          <a:blip r:embed="rId2" cstate="print"/>
          <a:stretch>
            <a:fillRect/>
          </a:stretch>
        </p:blipFill>
        <p:spPr>
          <a:xfrm>
            <a:off x="85470" y="2082800"/>
            <a:ext cx="4655044" cy="4648256"/>
          </a:xfrm>
          <a:prstGeom prst="rect">
            <a:avLst/>
          </a:prstGeom>
        </p:spPr>
      </p:pic>
      <p:pic>
        <p:nvPicPr>
          <p:cNvPr id="4" name="Picture 3">
            <a:extLst>
              <a:ext uri="{FF2B5EF4-FFF2-40B4-BE49-F238E27FC236}">
                <a16:creationId xmlns="" xmlns:a16="http://schemas.microsoft.com/office/drawing/2014/main" id="{CE74919C-057E-4386-8E99-BCBD786C4368}"/>
              </a:ext>
            </a:extLst>
          </p:cNvPr>
          <p:cNvPicPr>
            <a:picLocks noChangeAspect="1"/>
          </p:cNvPicPr>
          <p:nvPr/>
        </p:nvPicPr>
        <p:blipFill>
          <a:blip r:embed="rId3" cstate="print"/>
          <a:stretch>
            <a:fillRect/>
          </a:stretch>
        </p:blipFill>
        <p:spPr>
          <a:xfrm>
            <a:off x="4799248" y="126944"/>
            <a:ext cx="4227516" cy="4221352"/>
          </a:xfrm>
          <a:prstGeom prst="rect">
            <a:avLst/>
          </a:prstGeom>
        </p:spPr>
      </p:pic>
    </p:spTree>
    <p:extLst>
      <p:ext uri="{BB962C8B-B14F-4D97-AF65-F5344CB8AC3E}">
        <p14:creationId xmlns:p14="http://schemas.microsoft.com/office/powerpoint/2010/main" xmlns="" val="4286210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7D2CF708-BA49-4C7A-B10D-088D0239FFF7}"/>
              </a:ext>
            </a:extLst>
          </p:cNvPr>
          <p:cNvPicPr>
            <a:picLocks noGrp="1" noChangeAspect="1"/>
          </p:cNvPicPr>
          <p:nvPr>
            <p:ph sz="half" idx="1"/>
          </p:nvPr>
        </p:nvPicPr>
        <p:blipFill>
          <a:blip r:embed="rId2" cstate="print"/>
          <a:stretch>
            <a:fillRect/>
          </a:stretch>
        </p:blipFill>
        <p:spPr>
          <a:xfrm>
            <a:off x="101290" y="3943961"/>
            <a:ext cx="2883182" cy="2878978"/>
          </a:xfrm>
          <a:prstGeom prst="rect">
            <a:avLst/>
          </a:prstGeom>
        </p:spPr>
      </p:pic>
      <p:pic>
        <p:nvPicPr>
          <p:cNvPr id="8" name="Picture 7">
            <a:extLst>
              <a:ext uri="{FF2B5EF4-FFF2-40B4-BE49-F238E27FC236}">
                <a16:creationId xmlns="" xmlns:a16="http://schemas.microsoft.com/office/drawing/2014/main" id="{15BDF1F3-DFA0-41B0-98D0-D897F6D05022}"/>
              </a:ext>
            </a:extLst>
          </p:cNvPr>
          <p:cNvPicPr>
            <a:picLocks noChangeAspect="1"/>
          </p:cNvPicPr>
          <p:nvPr/>
        </p:nvPicPr>
        <p:blipFill>
          <a:blip r:embed="rId3" cstate="print"/>
          <a:stretch>
            <a:fillRect/>
          </a:stretch>
        </p:blipFill>
        <p:spPr>
          <a:xfrm>
            <a:off x="101290" y="1239953"/>
            <a:ext cx="2595687" cy="2591903"/>
          </a:xfrm>
          <a:prstGeom prst="rect">
            <a:avLst/>
          </a:prstGeom>
        </p:spPr>
      </p:pic>
      <p:pic>
        <p:nvPicPr>
          <p:cNvPr id="9" name="Picture 8">
            <a:extLst>
              <a:ext uri="{FF2B5EF4-FFF2-40B4-BE49-F238E27FC236}">
                <a16:creationId xmlns="" xmlns:a16="http://schemas.microsoft.com/office/drawing/2014/main" id="{A97E72D1-B1C8-42C9-AC36-0E5B3D3B1A67}"/>
              </a:ext>
            </a:extLst>
          </p:cNvPr>
          <p:cNvPicPr>
            <a:picLocks noChangeAspect="1"/>
          </p:cNvPicPr>
          <p:nvPr/>
        </p:nvPicPr>
        <p:blipFill>
          <a:blip r:embed="rId4" cstate="print"/>
          <a:stretch>
            <a:fillRect/>
          </a:stretch>
        </p:blipFill>
        <p:spPr>
          <a:xfrm>
            <a:off x="3189862" y="62389"/>
            <a:ext cx="5868668" cy="5847344"/>
          </a:xfrm>
          <a:prstGeom prst="rect">
            <a:avLst/>
          </a:prstGeom>
        </p:spPr>
      </p:pic>
      <p:sp>
        <p:nvSpPr>
          <p:cNvPr id="10" name="TextBox 9">
            <a:extLst>
              <a:ext uri="{FF2B5EF4-FFF2-40B4-BE49-F238E27FC236}">
                <a16:creationId xmlns="" xmlns:a16="http://schemas.microsoft.com/office/drawing/2014/main" id="{70830311-6A98-4608-B80F-FD18378EC6AB}"/>
              </a:ext>
            </a:extLst>
          </p:cNvPr>
          <p:cNvSpPr txBox="1"/>
          <p:nvPr/>
        </p:nvSpPr>
        <p:spPr>
          <a:xfrm>
            <a:off x="8394701" y="228936"/>
            <a:ext cx="533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CD34</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2324155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836712"/>
          </a:xfrm>
        </p:spPr>
        <p:txBody>
          <a:bodyPr>
            <a:noAutofit/>
          </a:bodyPr>
          <a:lstStyle/>
          <a:p>
            <a:r>
              <a:rPr lang="el-GR" sz="2400" dirty="0"/>
              <a:t>Τι περιέχουν οι κυψελίδες; Εάν η εν λόγω αλλοίωση είναι διάχυτη και ομοιόμορφα </a:t>
            </a:r>
            <a:r>
              <a:rPr lang="el-GR" sz="2400" dirty="0" smtClean="0"/>
              <a:t>κατανεμημένη, </a:t>
            </a:r>
            <a:r>
              <a:rPr lang="el-GR" sz="2400" dirty="0"/>
              <a:t>με </a:t>
            </a:r>
            <a:r>
              <a:rPr lang="el-GR" sz="2400" dirty="0" smtClean="0"/>
              <a:t>ποια </a:t>
            </a:r>
            <a:r>
              <a:rPr lang="el-GR" sz="2400" dirty="0"/>
              <a:t>οντότητα συνδέεται;</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836712"/>
            <a:ext cx="7183685" cy="5402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5841268"/>
            <a:ext cx="8172400" cy="11161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35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641A3D7-51BE-4B0B-A8F0-43C5F8D632C8}"/>
              </a:ext>
            </a:extLst>
          </p:cNvPr>
          <p:cNvSpPr txBox="1"/>
          <p:nvPr/>
        </p:nvSpPr>
        <p:spPr>
          <a:xfrm>
            <a:off x="82042" y="598269"/>
            <a:ext cx="513803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Διάγνωση</a:t>
            </a:r>
            <a:r>
              <a:rPr lang="en-US" dirty="0">
                <a:solidFill>
                  <a:prstClr val="black"/>
                </a:solidFill>
                <a:latin typeface="Trebuchet MS" panose="020B0603020202020204"/>
              </a:rPr>
              <a:t>:</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Content Placeholder 6">
            <a:extLst>
              <a:ext uri="{FF2B5EF4-FFF2-40B4-BE49-F238E27FC236}">
                <a16:creationId xmlns="" xmlns:a16="http://schemas.microsoft.com/office/drawing/2014/main" id="{7D2CF708-BA49-4C7A-B10D-088D0239FFF7}"/>
              </a:ext>
            </a:extLst>
          </p:cNvPr>
          <p:cNvPicPr>
            <a:picLocks noGrp="1" noChangeAspect="1"/>
          </p:cNvPicPr>
          <p:nvPr>
            <p:ph sz="half" idx="1"/>
          </p:nvPr>
        </p:nvPicPr>
        <p:blipFill>
          <a:blip r:embed="rId2" cstate="print"/>
          <a:stretch>
            <a:fillRect/>
          </a:stretch>
        </p:blipFill>
        <p:spPr>
          <a:xfrm>
            <a:off x="101290" y="3943961"/>
            <a:ext cx="2883182" cy="2878978"/>
          </a:xfrm>
          <a:prstGeom prst="rect">
            <a:avLst/>
          </a:prstGeom>
        </p:spPr>
      </p:pic>
      <p:pic>
        <p:nvPicPr>
          <p:cNvPr id="8" name="Picture 7">
            <a:extLst>
              <a:ext uri="{FF2B5EF4-FFF2-40B4-BE49-F238E27FC236}">
                <a16:creationId xmlns="" xmlns:a16="http://schemas.microsoft.com/office/drawing/2014/main" id="{15BDF1F3-DFA0-41B0-98D0-D897F6D05022}"/>
              </a:ext>
            </a:extLst>
          </p:cNvPr>
          <p:cNvPicPr>
            <a:picLocks noChangeAspect="1"/>
          </p:cNvPicPr>
          <p:nvPr/>
        </p:nvPicPr>
        <p:blipFill>
          <a:blip r:embed="rId3" cstate="print"/>
          <a:stretch>
            <a:fillRect/>
          </a:stretch>
        </p:blipFill>
        <p:spPr>
          <a:xfrm>
            <a:off x="101290" y="1239953"/>
            <a:ext cx="2595687" cy="2591903"/>
          </a:xfrm>
          <a:prstGeom prst="rect">
            <a:avLst/>
          </a:prstGeom>
        </p:spPr>
      </p:pic>
      <p:pic>
        <p:nvPicPr>
          <p:cNvPr id="9" name="Picture 8">
            <a:extLst>
              <a:ext uri="{FF2B5EF4-FFF2-40B4-BE49-F238E27FC236}">
                <a16:creationId xmlns="" xmlns:a16="http://schemas.microsoft.com/office/drawing/2014/main" id="{A97E72D1-B1C8-42C9-AC36-0E5B3D3B1A67}"/>
              </a:ext>
            </a:extLst>
          </p:cNvPr>
          <p:cNvPicPr>
            <a:picLocks noChangeAspect="1"/>
          </p:cNvPicPr>
          <p:nvPr/>
        </p:nvPicPr>
        <p:blipFill>
          <a:blip r:embed="rId4" cstate="print"/>
          <a:stretch>
            <a:fillRect/>
          </a:stretch>
        </p:blipFill>
        <p:spPr>
          <a:xfrm>
            <a:off x="3189862" y="62389"/>
            <a:ext cx="5868668" cy="5847344"/>
          </a:xfrm>
          <a:prstGeom prst="rect">
            <a:avLst/>
          </a:prstGeom>
        </p:spPr>
      </p:pic>
      <p:sp>
        <p:nvSpPr>
          <p:cNvPr id="10" name="TextBox 9">
            <a:extLst>
              <a:ext uri="{FF2B5EF4-FFF2-40B4-BE49-F238E27FC236}">
                <a16:creationId xmlns="" xmlns:a16="http://schemas.microsoft.com/office/drawing/2014/main" id="{70830311-6A98-4608-B80F-FD18378EC6AB}"/>
              </a:ext>
            </a:extLst>
          </p:cNvPr>
          <p:cNvSpPr txBox="1"/>
          <p:nvPr/>
        </p:nvSpPr>
        <p:spPr>
          <a:xfrm>
            <a:off x="8394701" y="228936"/>
            <a:ext cx="5334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CD34</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Ορθογώνιο 1"/>
          <p:cNvSpPr/>
          <p:nvPr/>
        </p:nvSpPr>
        <p:spPr>
          <a:xfrm rot="10800000" flipV="1">
            <a:off x="4805834" y="3059124"/>
            <a:ext cx="4122267" cy="954107"/>
          </a:xfrm>
          <a:prstGeom prst="rect">
            <a:avLst/>
          </a:prstGeom>
        </p:spPr>
        <p:txBody>
          <a:bodyPr wrap="square">
            <a:spAutoFit/>
          </a:bodyPr>
          <a:lstStyle/>
          <a:p>
            <a:r>
              <a:rPr lang="el-GR" sz="2800" b="1" dirty="0" err="1"/>
              <a:t>Ατρακτοκυτταρικό</a:t>
            </a:r>
            <a:r>
              <a:rPr lang="el-GR" sz="2800" b="1" dirty="0"/>
              <a:t> αιμαγγείωμα</a:t>
            </a:r>
          </a:p>
        </p:txBody>
      </p:sp>
    </p:spTree>
    <p:extLst>
      <p:ext uri="{BB962C8B-B14F-4D97-AF65-F5344CB8AC3E}">
        <p14:creationId xmlns:p14="http://schemas.microsoft.com/office/powerpoint/2010/main" xmlns="" val="242472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A4510ED-7911-4FE8-A8DF-8F0F6EE6D7E1}"/>
              </a:ext>
            </a:extLst>
          </p:cNvPr>
          <p:cNvSpPr>
            <a:spLocks noGrp="1"/>
          </p:cNvSpPr>
          <p:nvPr>
            <p:ph type="title"/>
          </p:nvPr>
        </p:nvSpPr>
        <p:spPr>
          <a:xfrm>
            <a:off x="26738" y="0"/>
            <a:ext cx="6241715" cy="641684"/>
          </a:xfrm>
        </p:spPr>
        <p:txBody>
          <a:bodyPr>
            <a:normAutofit/>
          </a:bodyPr>
          <a:lstStyle/>
          <a:p>
            <a:r>
              <a:rPr lang="el-GR" sz="2800" dirty="0"/>
              <a:t>Περιστατικό </a:t>
            </a:r>
            <a:endParaRPr lang="en-US" sz="2800" dirty="0"/>
          </a:p>
        </p:txBody>
      </p:sp>
      <p:sp>
        <p:nvSpPr>
          <p:cNvPr id="12" name="TextBox 11">
            <a:extLst>
              <a:ext uri="{FF2B5EF4-FFF2-40B4-BE49-F238E27FC236}">
                <a16:creationId xmlns="" xmlns:a16="http://schemas.microsoft.com/office/drawing/2014/main" id="{8641A3D7-51BE-4B0B-A8F0-43C5F8D632C8}"/>
              </a:ext>
            </a:extLst>
          </p:cNvPr>
          <p:cNvSpPr txBox="1"/>
          <p:nvPr/>
        </p:nvSpPr>
        <p:spPr>
          <a:xfrm>
            <a:off x="82042" y="598269"/>
            <a:ext cx="3194558"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Γυναίκα 86 ετών με ιστορικό ακτινοβοληθέντος καρκινώματος μαστού προ δεκαετίας</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Βιοψία δέρματος αριστερού μαστού</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descr="A picture containing clothing&#10;&#10;Description automatically generated">
            <a:extLst>
              <a:ext uri="{FF2B5EF4-FFF2-40B4-BE49-F238E27FC236}">
                <a16:creationId xmlns="" xmlns:a16="http://schemas.microsoft.com/office/drawing/2014/main" id="{D935A4D0-3449-42EC-89AD-C6A2F78F6DF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042" y="2347772"/>
            <a:ext cx="4375658" cy="4364263"/>
          </a:xfrm>
          <a:prstGeom prst="rect">
            <a:avLst/>
          </a:prstGeom>
        </p:spPr>
      </p:pic>
      <p:pic>
        <p:nvPicPr>
          <p:cNvPr id="7" name="Picture 6">
            <a:extLst>
              <a:ext uri="{FF2B5EF4-FFF2-40B4-BE49-F238E27FC236}">
                <a16:creationId xmlns="" xmlns:a16="http://schemas.microsoft.com/office/drawing/2014/main" id="{F0B6E407-4661-47DA-956B-44973489429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41990" y="13004"/>
            <a:ext cx="4519968" cy="4508197"/>
          </a:xfrm>
          <a:prstGeom prst="rect">
            <a:avLst/>
          </a:prstGeom>
        </p:spPr>
      </p:pic>
    </p:spTree>
    <p:extLst>
      <p:ext uri="{BB962C8B-B14F-4D97-AF65-F5344CB8AC3E}">
        <p14:creationId xmlns:p14="http://schemas.microsoft.com/office/powerpoint/2010/main" xmlns="" val="1245138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3E7C69E-7133-4042-A7C5-28D0FE72ED9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33891" y="72053"/>
            <a:ext cx="4232055" cy="4221034"/>
          </a:xfrm>
          <a:prstGeom prst="rect">
            <a:avLst/>
          </a:prstGeom>
        </p:spPr>
      </p:pic>
      <p:pic>
        <p:nvPicPr>
          <p:cNvPr id="8" name="Picture 7">
            <a:extLst>
              <a:ext uri="{FF2B5EF4-FFF2-40B4-BE49-F238E27FC236}">
                <a16:creationId xmlns="" xmlns:a16="http://schemas.microsoft.com/office/drawing/2014/main" id="{D3EDAD3C-0DE4-43B4-B634-DB3AF3D781D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054" y="2081274"/>
            <a:ext cx="4681728" cy="4669536"/>
          </a:xfrm>
          <a:prstGeom prst="rect">
            <a:avLst/>
          </a:prstGeom>
        </p:spPr>
      </p:pic>
    </p:spTree>
    <p:extLst>
      <p:ext uri="{BB962C8B-B14F-4D97-AF65-F5344CB8AC3E}">
        <p14:creationId xmlns:p14="http://schemas.microsoft.com/office/powerpoint/2010/main" xmlns="" val="497160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urple&#10;&#10;Description automatically generated">
            <a:extLst>
              <a:ext uri="{FF2B5EF4-FFF2-40B4-BE49-F238E27FC236}">
                <a16:creationId xmlns="" xmlns:a16="http://schemas.microsoft.com/office/drawing/2014/main" id="{F213039E-1FF6-4477-A6D9-791BFB01968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5636" y="2078397"/>
            <a:ext cx="4681728" cy="4669536"/>
          </a:xfrm>
          <a:prstGeom prst="rect">
            <a:avLst/>
          </a:prstGeom>
        </p:spPr>
      </p:pic>
      <p:pic>
        <p:nvPicPr>
          <p:cNvPr id="8" name="Picture 7">
            <a:extLst>
              <a:ext uri="{FF2B5EF4-FFF2-40B4-BE49-F238E27FC236}">
                <a16:creationId xmlns="" xmlns:a16="http://schemas.microsoft.com/office/drawing/2014/main" id="{D4D19EBA-84A1-4827-A4AE-F2D949BB124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85951" y="110067"/>
            <a:ext cx="4022413" cy="4011938"/>
          </a:xfrm>
          <a:prstGeom prst="rect">
            <a:avLst/>
          </a:prstGeom>
        </p:spPr>
      </p:pic>
    </p:spTree>
    <p:extLst>
      <p:ext uri="{BB962C8B-B14F-4D97-AF65-F5344CB8AC3E}">
        <p14:creationId xmlns:p14="http://schemas.microsoft.com/office/powerpoint/2010/main" xmlns="" val="39277676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3C4D7D1-B1A7-4852-958A-D0818F15338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8608" y="890281"/>
            <a:ext cx="2841154" cy="2833755"/>
          </a:xfrm>
          <a:prstGeom prst="rect">
            <a:avLst/>
          </a:prstGeom>
        </p:spPr>
      </p:pic>
      <p:pic>
        <p:nvPicPr>
          <p:cNvPr id="8" name="Picture 7" descr="A close up of an animal&#10;&#10;Description automatically generated">
            <a:extLst>
              <a:ext uri="{FF2B5EF4-FFF2-40B4-BE49-F238E27FC236}">
                <a16:creationId xmlns="" xmlns:a16="http://schemas.microsoft.com/office/drawing/2014/main" id="{97A0C4CF-B04E-40B1-964B-E3915591ED8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8608" y="3972633"/>
            <a:ext cx="2841154" cy="2833755"/>
          </a:xfrm>
          <a:prstGeom prst="rect">
            <a:avLst/>
          </a:prstGeom>
        </p:spPr>
      </p:pic>
      <p:pic>
        <p:nvPicPr>
          <p:cNvPr id="10" name="Picture 9" descr="A picture containing purple&#10;&#10;Description automatically generated">
            <a:extLst>
              <a:ext uri="{FF2B5EF4-FFF2-40B4-BE49-F238E27FC236}">
                <a16:creationId xmlns="" xmlns:a16="http://schemas.microsoft.com/office/drawing/2014/main" id="{DA55479D-DE7D-4A34-BF4C-4DCE1C4AD0A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54865" y="1330159"/>
            <a:ext cx="5490527" cy="5476228"/>
          </a:xfrm>
          <a:prstGeom prst="rect">
            <a:avLst/>
          </a:prstGeom>
        </p:spPr>
      </p:pic>
    </p:spTree>
    <p:extLst>
      <p:ext uri="{BB962C8B-B14F-4D97-AF65-F5344CB8AC3E}">
        <p14:creationId xmlns:p14="http://schemas.microsoft.com/office/powerpoint/2010/main" xmlns="" val="2816559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 xmlns:a16="http://schemas.microsoft.com/office/drawing/2014/main" id="{B4E480FF-627B-47E3-9B25-8610841A014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37" y="2132859"/>
            <a:ext cx="4681728" cy="4669536"/>
          </a:xfrm>
          <a:prstGeom prst="rect">
            <a:avLst/>
          </a:prstGeom>
        </p:spPr>
      </p:pic>
      <p:pic>
        <p:nvPicPr>
          <p:cNvPr id="7" name="Picture 6" descr="A picture containing outdoor&#10;&#10;Description automatically generated">
            <a:extLst>
              <a:ext uri="{FF2B5EF4-FFF2-40B4-BE49-F238E27FC236}">
                <a16:creationId xmlns="" xmlns:a16="http://schemas.microsoft.com/office/drawing/2014/main" id="{486AD782-001A-4944-8749-33CE76D0F8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63770" y="145891"/>
            <a:ext cx="4298190" cy="4286997"/>
          </a:xfrm>
          <a:prstGeom prst="rect">
            <a:avLst/>
          </a:prstGeom>
        </p:spPr>
      </p:pic>
      <p:sp>
        <p:nvSpPr>
          <p:cNvPr id="9" name="TextBox 8">
            <a:extLst>
              <a:ext uri="{FF2B5EF4-FFF2-40B4-BE49-F238E27FC236}">
                <a16:creationId xmlns="" xmlns:a16="http://schemas.microsoft.com/office/drawing/2014/main" id="{44968BC8-5FD7-489E-A42D-EC807FB80267}"/>
              </a:ext>
            </a:extLst>
          </p:cNvPr>
          <p:cNvSpPr txBox="1"/>
          <p:nvPr/>
        </p:nvSpPr>
        <p:spPr>
          <a:xfrm>
            <a:off x="3919962" y="6266249"/>
            <a:ext cx="843808"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CD31</a:t>
            </a:r>
          </a:p>
        </p:txBody>
      </p:sp>
      <p:sp>
        <p:nvSpPr>
          <p:cNvPr id="12" name="TextBox 11">
            <a:extLst>
              <a:ext uri="{FF2B5EF4-FFF2-40B4-BE49-F238E27FC236}">
                <a16:creationId xmlns="" xmlns:a16="http://schemas.microsoft.com/office/drawing/2014/main" id="{EF9029D6-0232-4E98-9F04-A71BCA3276BF}"/>
              </a:ext>
            </a:extLst>
          </p:cNvPr>
          <p:cNvSpPr txBox="1"/>
          <p:nvPr/>
        </p:nvSpPr>
        <p:spPr>
          <a:xfrm>
            <a:off x="8251856" y="3641583"/>
            <a:ext cx="64873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C-MYC</a:t>
            </a:r>
          </a:p>
        </p:txBody>
      </p:sp>
    </p:spTree>
    <p:extLst>
      <p:ext uri="{BB962C8B-B14F-4D97-AF65-F5344CB8AC3E}">
        <p14:creationId xmlns:p14="http://schemas.microsoft.com/office/powerpoint/2010/main" xmlns="" val="2752192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 xmlns:a16="http://schemas.microsoft.com/office/drawing/2014/main" id="{B4E480FF-627B-47E3-9B25-8610841A014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37" y="2132859"/>
            <a:ext cx="4681728" cy="4669536"/>
          </a:xfrm>
          <a:prstGeom prst="rect">
            <a:avLst/>
          </a:prstGeom>
        </p:spPr>
      </p:pic>
      <p:pic>
        <p:nvPicPr>
          <p:cNvPr id="7" name="Picture 6" descr="A picture containing outdoor&#10;&#10;Description automatically generated">
            <a:extLst>
              <a:ext uri="{FF2B5EF4-FFF2-40B4-BE49-F238E27FC236}">
                <a16:creationId xmlns="" xmlns:a16="http://schemas.microsoft.com/office/drawing/2014/main" id="{486AD782-001A-4944-8749-33CE76D0F8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63770" y="145891"/>
            <a:ext cx="4298190" cy="4286997"/>
          </a:xfrm>
          <a:prstGeom prst="rect">
            <a:avLst/>
          </a:prstGeom>
        </p:spPr>
      </p:pic>
      <p:sp>
        <p:nvSpPr>
          <p:cNvPr id="11" name="TextBox 10">
            <a:extLst>
              <a:ext uri="{FF2B5EF4-FFF2-40B4-BE49-F238E27FC236}">
                <a16:creationId xmlns="" xmlns:a16="http://schemas.microsoft.com/office/drawing/2014/main" id="{F2DBAE91-78D5-4728-BABA-E34739133585}"/>
              </a:ext>
            </a:extLst>
          </p:cNvPr>
          <p:cNvSpPr txBox="1"/>
          <p:nvPr/>
        </p:nvSpPr>
        <p:spPr>
          <a:xfrm>
            <a:off x="82042" y="598268"/>
            <a:ext cx="31945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Διάγνωση</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9" name="TextBox 8">
            <a:extLst>
              <a:ext uri="{FF2B5EF4-FFF2-40B4-BE49-F238E27FC236}">
                <a16:creationId xmlns="" xmlns:a16="http://schemas.microsoft.com/office/drawing/2014/main" id="{44968BC8-5FD7-489E-A42D-EC807FB80267}"/>
              </a:ext>
            </a:extLst>
          </p:cNvPr>
          <p:cNvSpPr txBox="1"/>
          <p:nvPr/>
        </p:nvSpPr>
        <p:spPr>
          <a:xfrm>
            <a:off x="3919962" y="6266249"/>
            <a:ext cx="843808"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CD31</a:t>
            </a:r>
          </a:p>
        </p:txBody>
      </p:sp>
      <p:sp>
        <p:nvSpPr>
          <p:cNvPr id="12" name="TextBox 11">
            <a:extLst>
              <a:ext uri="{FF2B5EF4-FFF2-40B4-BE49-F238E27FC236}">
                <a16:creationId xmlns="" xmlns:a16="http://schemas.microsoft.com/office/drawing/2014/main" id="{EF9029D6-0232-4E98-9F04-A71BCA3276BF}"/>
              </a:ext>
            </a:extLst>
          </p:cNvPr>
          <p:cNvSpPr txBox="1"/>
          <p:nvPr/>
        </p:nvSpPr>
        <p:spPr>
          <a:xfrm>
            <a:off x="8251856" y="3641583"/>
            <a:ext cx="64873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C-MYC</a:t>
            </a:r>
          </a:p>
        </p:txBody>
      </p:sp>
      <p:sp>
        <p:nvSpPr>
          <p:cNvPr id="2" name="Ορθογώνιο 1"/>
          <p:cNvSpPr/>
          <p:nvPr/>
        </p:nvSpPr>
        <p:spPr>
          <a:xfrm>
            <a:off x="2286000" y="3105835"/>
            <a:ext cx="4572000" cy="1815882"/>
          </a:xfrm>
          <a:prstGeom prst="rect">
            <a:avLst/>
          </a:prstGeom>
        </p:spPr>
        <p:txBody>
          <a:bodyPr>
            <a:spAutoFit/>
          </a:bodyPr>
          <a:lstStyle/>
          <a:p>
            <a:r>
              <a:rPr lang="el-GR" sz="2800" b="1" dirty="0" err="1"/>
              <a:t>Αγγειοσάρκωμα</a:t>
            </a:r>
            <a:r>
              <a:rPr lang="el-GR" sz="2800" b="1" dirty="0"/>
              <a:t> μέτριας διαφοροποίησης σχετιζόμενο με ακτινοθεραπεία</a:t>
            </a:r>
          </a:p>
        </p:txBody>
      </p:sp>
    </p:spTree>
    <p:extLst>
      <p:ext uri="{BB962C8B-B14F-4D97-AF65-F5344CB8AC3E}">
        <p14:creationId xmlns:p14="http://schemas.microsoft.com/office/powerpoint/2010/main" xmlns="" val="33619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A4510ED-7911-4FE8-A8DF-8F0F6EE6D7E1}"/>
              </a:ext>
            </a:extLst>
          </p:cNvPr>
          <p:cNvSpPr>
            <a:spLocks noGrp="1"/>
          </p:cNvSpPr>
          <p:nvPr>
            <p:ph type="title"/>
          </p:nvPr>
        </p:nvSpPr>
        <p:spPr>
          <a:xfrm>
            <a:off x="26738" y="0"/>
            <a:ext cx="6241715" cy="641684"/>
          </a:xfrm>
        </p:spPr>
        <p:txBody>
          <a:bodyPr>
            <a:normAutofit/>
          </a:bodyPr>
          <a:lstStyle/>
          <a:p>
            <a:r>
              <a:rPr lang="el-GR" sz="2800" dirty="0"/>
              <a:t>Περιστατικό </a:t>
            </a:r>
            <a:endParaRPr lang="en-US" sz="2800" dirty="0"/>
          </a:p>
        </p:txBody>
      </p:sp>
      <p:sp>
        <p:nvSpPr>
          <p:cNvPr id="12" name="TextBox 11">
            <a:extLst>
              <a:ext uri="{FF2B5EF4-FFF2-40B4-BE49-F238E27FC236}">
                <a16:creationId xmlns="" xmlns:a16="http://schemas.microsoft.com/office/drawing/2014/main" id="{8641A3D7-51BE-4B0B-A8F0-43C5F8D632C8}"/>
              </a:ext>
            </a:extLst>
          </p:cNvPr>
          <p:cNvSpPr txBox="1"/>
          <p:nvPr/>
        </p:nvSpPr>
        <p:spPr>
          <a:xfrm>
            <a:off x="82041" y="598268"/>
            <a:ext cx="368985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Άνδρας 83 ετών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Μεταμοσχευμένος νεφροπαθής με πολλαπλές ερυθροϊώδεις κηλίδες κάτω άκρων </a:t>
            </a:r>
          </a:p>
        </p:txBody>
      </p:sp>
      <p:pic>
        <p:nvPicPr>
          <p:cNvPr id="2" name="Picture 1">
            <a:extLst>
              <a:ext uri="{FF2B5EF4-FFF2-40B4-BE49-F238E27FC236}">
                <a16:creationId xmlns="" xmlns:a16="http://schemas.microsoft.com/office/drawing/2014/main" id="{25882410-7688-4B82-9F67-EF847DF8C2EB}"/>
              </a:ext>
            </a:extLst>
          </p:cNvPr>
          <p:cNvPicPr>
            <a:picLocks noChangeAspect="1"/>
          </p:cNvPicPr>
          <p:nvPr/>
        </p:nvPicPr>
        <p:blipFill>
          <a:blip r:embed="rId2" cstate="print"/>
          <a:stretch>
            <a:fillRect/>
          </a:stretch>
        </p:blipFill>
        <p:spPr>
          <a:xfrm>
            <a:off x="82042" y="1719780"/>
            <a:ext cx="4096259" cy="4945455"/>
          </a:xfrm>
          <a:prstGeom prst="rect">
            <a:avLst/>
          </a:prstGeom>
        </p:spPr>
      </p:pic>
      <p:pic>
        <p:nvPicPr>
          <p:cNvPr id="4" name="Picture 3">
            <a:extLst>
              <a:ext uri="{FF2B5EF4-FFF2-40B4-BE49-F238E27FC236}">
                <a16:creationId xmlns="" xmlns:a16="http://schemas.microsoft.com/office/drawing/2014/main" id="{B5B05D51-DF8D-40A4-A132-719D5D0916D0}"/>
              </a:ext>
            </a:extLst>
          </p:cNvPr>
          <p:cNvPicPr>
            <a:picLocks noChangeAspect="1"/>
          </p:cNvPicPr>
          <p:nvPr/>
        </p:nvPicPr>
        <p:blipFill>
          <a:blip r:embed="rId3" cstate="print"/>
          <a:stretch>
            <a:fillRect/>
          </a:stretch>
        </p:blipFill>
        <p:spPr>
          <a:xfrm>
            <a:off x="4356100" y="197333"/>
            <a:ext cx="4705859" cy="5221109"/>
          </a:xfrm>
          <a:prstGeom prst="rect">
            <a:avLst/>
          </a:prstGeom>
        </p:spPr>
      </p:pic>
    </p:spTree>
    <p:extLst>
      <p:ext uri="{BB962C8B-B14F-4D97-AF65-F5344CB8AC3E}">
        <p14:creationId xmlns:p14="http://schemas.microsoft.com/office/powerpoint/2010/main" xmlns="" val="1099166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860D082-1FA0-4C63-9FA0-26243ABAF0AE}"/>
              </a:ext>
            </a:extLst>
          </p:cNvPr>
          <p:cNvPicPr>
            <a:picLocks noChangeAspect="1"/>
          </p:cNvPicPr>
          <p:nvPr/>
        </p:nvPicPr>
        <p:blipFill>
          <a:blip r:embed="rId2" cstate="print"/>
          <a:stretch>
            <a:fillRect/>
          </a:stretch>
        </p:blipFill>
        <p:spPr>
          <a:xfrm>
            <a:off x="2842261" y="1507331"/>
            <a:ext cx="3273791" cy="5248484"/>
          </a:xfrm>
          <a:prstGeom prst="rect">
            <a:avLst/>
          </a:prstGeom>
        </p:spPr>
      </p:pic>
      <p:pic>
        <p:nvPicPr>
          <p:cNvPr id="7" name="Picture 6">
            <a:extLst>
              <a:ext uri="{FF2B5EF4-FFF2-40B4-BE49-F238E27FC236}">
                <a16:creationId xmlns="" xmlns:a16="http://schemas.microsoft.com/office/drawing/2014/main" id="{21A71801-022E-4708-B57A-3AAD0E729F5F}"/>
              </a:ext>
            </a:extLst>
          </p:cNvPr>
          <p:cNvPicPr>
            <a:picLocks noChangeAspect="1"/>
          </p:cNvPicPr>
          <p:nvPr/>
        </p:nvPicPr>
        <p:blipFill>
          <a:blip r:embed="rId3" cstate="print"/>
          <a:stretch>
            <a:fillRect/>
          </a:stretch>
        </p:blipFill>
        <p:spPr>
          <a:xfrm>
            <a:off x="6141411" y="1507331"/>
            <a:ext cx="3002590" cy="5248484"/>
          </a:xfrm>
          <a:prstGeom prst="rect">
            <a:avLst/>
          </a:prstGeom>
        </p:spPr>
      </p:pic>
      <p:pic>
        <p:nvPicPr>
          <p:cNvPr id="8" name="Picture 7">
            <a:extLst>
              <a:ext uri="{FF2B5EF4-FFF2-40B4-BE49-F238E27FC236}">
                <a16:creationId xmlns="" xmlns:a16="http://schemas.microsoft.com/office/drawing/2014/main" id="{A50412B6-2462-4BCE-920A-19D17A71AFD6}"/>
              </a:ext>
            </a:extLst>
          </p:cNvPr>
          <p:cNvPicPr>
            <a:picLocks noChangeAspect="1"/>
          </p:cNvPicPr>
          <p:nvPr/>
        </p:nvPicPr>
        <p:blipFill>
          <a:blip r:embed="rId4" cstate="print"/>
          <a:stretch>
            <a:fillRect/>
          </a:stretch>
        </p:blipFill>
        <p:spPr>
          <a:xfrm>
            <a:off x="82041" y="1373280"/>
            <a:ext cx="2665623" cy="2651047"/>
          </a:xfrm>
          <a:prstGeom prst="rect">
            <a:avLst/>
          </a:prstGeom>
        </p:spPr>
      </p:pic>
      <p:pic>
        <p:nvPicPr>
          <p:cNvPr id="9" name="Picture 8">
            <a:extLst>
              <a:ext uri="{FF2B5EF4-FFF2-40B4-BE49-F238E27FC236}">
                <a16:creationId xmlns="" xmlns:a16="http://schemas.microsoft.com/office/drawing/2014/main" id="{E9907240-94FE-4EAF-B7BB-5E23D2B30591}"/>
              </a:ext>
            </a:extLst>
          </p:cNvPr>
          <p:cNvPicPr>
            <a:picLocks noChangeAspect="1"/>
          </p:cNvPicPr>
          <p:nvPr/>
        </p:nvPicPr>
        <p:blipFill>
          <a:blip r:embed="rId5" cstate="print"/>
          <a:stretch>
            <a:fillRect/>
          </a:stretch>
        </p:blipFill>
        <p:spPr>
          <a:xfrm>
            <a:off x="82041" y="4159197"/>
            <a:ext cx="2665623" cy="2596618"/>
          </a:xfrm>
          <a:prstGeom prst="rect">
            <a:avLst/>
          </a:prstGeom>
        </p:spPr>
      </p:pic>
      <p:sp>
        <p:nvSpPr>
          <p:cNvPr id="10" name="TextBox 9">
            <a:extLst>
              <a:ext uri="{FF2B5EF4-FFF2-40B4-BE49-F238E27FC236}">
                <a16:creationId xmlns="" xmlns:a16="http://schemas.microsoft.com/office/drawing/2014/main" id="{0E0373C1-2DFF-4585-BC7A-F7C82955C867}"/>
              </a:ext>
            </a:extLst>
          </p:cNvPr>
          <p:cNvSpPr txBox="1"/>
          <p:nvPr/>
        </p:nvSpPr>
        <p:spPr>
          <a:xfrm>
            <a:off x="1960263" y="3537764"/>
            <a:ext cx="881997"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D2-40</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3" name="TextBox 12">
            <a:extLst>
              <a:ext uri="{FF2B5EF4-FFF2-40B4-BE49-F238E27FC236}">
                <a16:creationId xmlns="" xmlns:a16="http://schemas.microsoft.com/office/drawing/2014/main" id="{EC57BE6C-58E5-4EEE-9598-D3AED1143EFE}"/>
              </a:ext>
            </a:extLst>
          </p:cNvPr>
          <p:cNvSpPr txBox="1"/>
          <p:nvPr/>
        </p:nvSpPr>
        <p:spPr>
          <a:xfrm>
            <a:off x="1960264" y="6259732"/>
            <a:ext cx="88199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HHV-8</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3904733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641A3D7-51BE-4B0B-A8F0-43C5F8D632C8}"/>
              </a:ext>
            </a:extLst>
          </p:cNvPr>
          <p:cNvSpPr txBox="1"/>
          <p:nvPr/>
        </p:nvSpPr>
        <p:spPr>
          <a:xfrm>
            <a:off x="82041" y="598269"/>
            <a:ext cx="33712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rPr>
              <a:t>Διάγνωση</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t>
            </a:r>
            <a:endParaRPr kumimoji="0" lang="el-G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 xmlns:a16="http://schemas.microsoft.com/office/drawing/2014/main" id="{5860D082-1FA0-4C63-9FA0-26243ABAF0AE}"/>
              </a:ext>
            </a:extLst>
          </p:cNvPr>
          <p:cNvPicPr>
            <a:picLocks noChangeAspect="1"/>
          </p:cNvPicPr>
          <p:nvPr/>
        </p:nvPicPr>
        <p:blipFill>
          <a:blip r:embed="rId2" cstate="print"/>
          <a:stretch>
            <a:fillRect/>
          </a:stretch>
        </p:blipFill>
        <p:spPr>
          <a:xfrm>
            <a:off x="2842261" y="1507331"/>
            <a:ext cx="3273791" cy="5248484"/>
          </a:xfrm>
          <a:prstGeom prst="rect">
            <a:avLst/>
          </a:prstGeom>
        </p:spPr>
      </p:pic>
      <p:pic>
        <p:nvPicPr>
          <p:cNvPr id="7" name="Picture 6">
            <a:extLst>
              <a:ext uri="{FF2B5EF4-FFF2-40B4-BE49-F238E27FC236}">
                <a16:creationId xmlns="" xmlns:a16="http://schemas.microsoft.com/office/drawing/2014/main" id="{21A71801-022E-4708-B57A-3AAD0E729F5F}"/>
              </a:ext>
            </a:extLst>
          </p:cNvPr>
          <p:cNvPicPr>
            <a:picLocks noChangeAspect="1"/>
          </p:cNvPicPr>
          <p:nvPr/>
        </p:nvPicPr>
        <p:blipFill>
          <a:blip r:embed="rId3" cstate="print"/>
          <a:stretch>
            <a:fillRect/>
          </a:stretch>
        </p:blipFill>
        <p:spPr>
          <a:xfrm>
            <a:off x="6141411" y="1507331"/>
            <a:ext cx="3002590" cy="5248484"/>
          </a:xfrm>
          <a:prstGeom prst="rect">
            <a:avLst/>
          </a:prstGeom>
        </p:spPr>
      </p:pic>
      <p:pic>
        <p:nvPicPr>
          <p:cNvPr id="8" name="Picture 7">
            <a:extLst>
              <a:ext uri="{FF2B5EF4-FFF2-40B4-BE49-F238E27FC236}">
                <a16:creationId xmlns="" xmlns:a16="http://schemas.microsoft.com/office/drawing/2014/main" id="{A50412B6-2462-4BCE-920A-19D17A71AFD6}"/>
              </a:ext>
            </a:extLst>
          </p:cNvPr>
          <p:cNvPicPr>
            <a:picLocks noChangeAspect="1"/>
          </p:cNvPicPr>
          <p:nvPr/>
        </p:nvPicPr>
        <p:blipFill>
          <a:blip r:embed="rId4" cstate="print"/>
          <a:stretch>
            <a:fillRect/>
          </a:stretch>
        </p:blipFill>
        <p:spPr>
          <a:xfrm>
            <a:off x="82041" y="1373280"/>
            <a:ext cx="2665623" cy="2651047"/>
          </a:xfrm>
          <a:prstGeom prst="rect">
            <a:avLst/>
          </a:prstGeom>
        </p:spPr>
      </p:pic>
      <p:pic>
        <p:nvPicPr>
          <p:cNvPr id="9" name="Picture 8">
            <a:extLst>
              <a:ext uri="{FF2B5EF4-FFF2-40B4-BE49-F238E27FC236}">
                <a16:creationId xmlns="" xmlns:a16="http://schemas.microsoft.com/office/drawing/2014/main" id="{E9907240-94FE-4EAF-B7BB-5E23D2B30591}"/>
              </a:ext>
            </a:extLst>
          </p:cNvPr>
          <p:cNvPicPr>
            <a:picLocks noChangeAspect="1"/>
          </p:cNvPicPr>
          <p:nvPr/>
        </p:nvPicPr>
        <p:blipFill>
          <a:blip r:embed="rId5" cstate="print"/>
          <a:stretch>
            <a:fillRect/>
          </a:stretch>
        </p:blipFill>
        <p:spPr>
          <a:xfrm>
            <a:off x="82041" y="4159197"/>
            <a:ext cx="2665623" cy="2596618"/>
          </a:xfrm>
          <a:prstGeom prst="rect">
            <a:avLst/>
          </a:prstGeom>
        </p:spPr>
      </p:pic>
      <p:sp>
        <p:nvSpPr>
          <p:cNvPr id="10" name="TextBox 9">
            <a:extLst>
              <a:ext uri="{FF2B5EF4-FFF2-40B4-BE49-F238E27FC236}">
                <a16:creationId xmlns="" xmlns:a16="http://schemas.microsoft.com/office/drawing/2014/main" id="{0E0373C1-2DFF-4585-BC7A-F7C82955C867}"/>
              </a:ext>
            </a:extLst>
          </p:cNvPr>
          <p:cNvSpPr txBox="1"/>
          <p:nvPr/>
        </p:nvSpPr>
        <p:spPr>
          <a:xfrm>
            <a:off x="1960263" y="3537764"/>
            <a:ext cx="881997"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D2-40</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3" name="TextBox 12">
            <a:extLst>
              <a:ext uri="{FF2B5EF4-FFF2-40B4-BE49-F238E27FC236}">
                <a16:creationId xmlns="" xmlns:a16="http://schemas.microsoft.com/office/drawing/2014/main" id="{EC57BE6C-58E5-4EEE-9598-D3AED1143EFE}"/>
              </a:ext>
            </a:extLst>
          </p:cNvPr>
          <p:cNvSpPr txBox="1"/>
          <p:nvPr/>
        </p:nvSpPr>
        <p:spPr>
          <a:xfrm>
            <a:off x="1960263" y="6259732"/>
            <a:ext cx="881997"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HHV-8</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Ορθογώνιο 1"/>
          <p:cNvSpPr/>
          <p:nvPr/>
        </p:nvSpPr>
        <p:spPr>
          <a:xfrm>
            <a:off x="2574305" y="3244334"/>
            <a:ext cx="6286977" cy="523220"/>
          </a:xfrm>
          <a:prstGeom prst="rect">
            <a:avLst/>
          </a:prstGeom>
        </p:spPr>
        <p:txBody>
          <a:bodyPr wrap="none">
            <a:spAutoFit/>
          </a:bodyPr>
          <a:lstStyle/>
          <a:p>
            <a:r>
              <a:rPr lang="el-GR" sz="2800" b="1" dirty="0"/>
              <a:t>Αρχόμενη ανάπτυξη σαρκώματος </a:t>
            </a:r>
            <a:r>
              <a:rPr lang="en-US" sz="2800" b="1" dirty="0"/>
              <a:t>Kaposi</a:t>
            </a:r>
          </a:p>
        </p:txBody>
      </p:sp>
    </p:spTree>
    <p:extLst>
      <p:ext uri="{BB962C8B-B14F-4D97-AF65-F5344CB8AC3E}">
        <p14:creationId xmlns:p14="http://schemas.microsoft.com/office/powerpoint/2010/main" xmlns="" val="285029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20688"/>
          </a:xfrm>
        </p:spPr>
        <p:txBody>
          <a:bodyPr>
            <a:noAutofit/>
          </a:bodyPr>
          <a:lstStyle/>
          <a:p>
            <a:r>
              <a:rPr lang="el-GR" sz="2000" dirty="0"/>
              <a:t>Τι είδους κύτταρα διηθούν τα </a:t>
            </a:r>
            <a:r>
              <a:rPr lang="el-GR" sz="2000" dirty="0" err="1"/>
              <a:t>μεσοκυψελιδικά</a:t>
            </a:r>
            <a:r>
              <a:rPr lang="el-GR" sz="2000" dirty="0"/>
              <a:t> διαφράγματα και προκαλούν πάχυνση αυτών; Για ποια διηθητική πνευμονική νόσο πρόκειται;</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623714"/>
            <a:ext cx="7468088" cy="5616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5805265"/>
            <a:ext cx="8136904" cy="1052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311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8670"/>
          </a:xfrm>
        </p:spPr>
        <p:txBody>
          <a:bodyPr>
            <a:normAutofit/>
          </a:bodyPr>
          <a:lstStyle/>
          <a:p>
            <a:r>
              <a:rPr lang="el-GR" sz="1800" dirty="0" smtClean="0"/>
              <a:t>Ταυτοποιήστε τις τρεις εικονιζόμενες μεταπλαστικές αλλοιώσεις του ενδομητρίου και την τέταρτη φυσιολογική εικόνα που σχετίζεται με κύηση.Ποια από τις μεταπλάσεις  δυνητικώς συγχέεται  με μια ποικιλία ενδομητρικού καρκινώματος και πώς ξεχωρίζει από αυτή</a:t>
            </a:r>
            <a:r>
              <a:rPr lang="en-US" sz="1800" dirty="0" smtClean="0"/>
              <a:t>;</a:t>
            </a:r>
            <a:r>
              <a:rPr lang="el-GR" sz="1800" dirty="0" smtClean="0"/>
              <a:t> </a:t>
            </a:r>
            <a:endParaRPr lang="el-GR" sz="1800" dirty="0"/>
          </a:p>
        </p:txBody>
      </p:sp>
      <p:pic>
        <p:nvPicPr>
          <p:cNvPr id="1026" name="Picture 2" descr="C:\Users\αγαπουλακι\Desktop\αρχείο λήψης (2).jpg"/>
          <p:cNvPicPr>
            <a:picLocks noChangeAspect="1" noChangeArrowheads="1"/>
          </p:cNvPicPr>
          <p:nvPr/>
        </p:nvPicPr>
        <p:blipFill>
          <a:blip r:embed="rId2" cstate="print"/>
          <a:srcRect/>
          <a:stretch>
            <a:fillRect/>
          </a:stretch>
        </p:blipFill>
        <p:spPr bwMode="auto">
          <a:xfrm>
            <a:off x="285720" y="928670"/>
            <a:ext cx="3910310" cy="2928958"/>
          </a:xfrm>
          <a:prstGeom prst="rect">
            <a:avLst/>
          </a:prstGeom>
          <a:noFill/>
        </p:spPr>
      </p:pic>
      <p:pic>
        <p:nvPicPr>
          <p:cNvPr id="1027" name="Picture 3" descr="C:\Users\αγαπουλακι\Desktop\KingBent_39959.290084375_Arias_Stella_gestational_endometrium_normal_T_158_200x_2.jpg"/>
          <p:cNvPicPr>
            <a:picLocks noChangeAspect="1" noChangeArrowheads="1"/>
          </p:cNvPicPr>
          <p:nvPr/>
        </p:nvPicPr>
        <p:blipFill>
          <a:blip r:embed="rId3" cstate="print"/>
          <a:srcRect/>
          <a:stretch>
            <a:fillRect/>
          </a:stretch>
        </p:blipFill>
        <p:spPr bwMode="auto">
          <a:xfrm>
            <a:off x="4714876" y="928670"/>
            <a:ext cx="3881448" cy="2934375"/>
          </a:xfrm>
          <a:prstGeom prst="rect">
            <a:avLst/>
          </a:prstGeom>
          <a:noFill/>
        </p:spPr>
      </p:pic>
      <p:pic>
        <p:nvPicPr>
          <p:cNvPr id="1028" name="Picture 4" descr="C:\Users\αγαπουλακι\Desktop\αρχείο λήψης.jpg"/>
          <p:cNvPicPr>
            <a:picLocks noChangeAspect="1" noChangeArrowheads="1"/>
          </p:cNvPicPr>
          <p:nvPr/>
        </p:nvPicPr>
        <p:blipFill>
          <a:blip r:embed="rId4" cstate="print"/>
          <a:srcRect/>
          <a:stretch>
            <a:fillRect/>
          </a:stretch>
        </p:blipFill>
        <p:spPr bwMode="auto">
          <a:xfrm>
            <a:off x="357158" y="3929065"/>
            <a:ext cx="3857652" cy="2897767"/>
          </a:xfrm>
          <a:prstGeom prst="rect">
            <a:avLst/>
          </a:prstGeom>
          <a:noFill/>
        </p:spPr>
      </p:pic>
      <p:pic>
        <p:nvPicPr>
          <p:cNvPr id="1030" name="Picture 6" descr="C:\Users\αγαπουλακι\Desktop\αρχείο λήψης (1).jpg"/>
          <p:cNvPicPr>
            <a:picLocks noChangeAspect="1" noChangeArrowheads="1"/>
          </p:cNvPicPr>
          <p:nvPr/>
        </p:nvPicPr>
        <p:blipFill>
          <a:blip r:embed="rId5" cstate="print"/>
          <a:srcRect/>
          <a:stretch>
            <a:fillRect/>
          </a:stretch>
        </p:blipFill>
        <p:spPr bwMode="auto">
          <a:xfrm>
            <a:off x="4714876" y="3929066"/>
            <a:ext cx="3857652" cy="2928934"/>
          </a:xfrm>
          <a:prstGeom prst="rect">
            <a:avLst/>
          </a:prstGeom>
          <a:noFill/>
        </p:spPr>
      </p:pic>
      <p:sp>
        <p:nvSpPr>
          <p:cNvPr id="8" name="Title 1"/>
          <p:cNvSpPr txBox="1">
            <a:spLocks/>
          </p:cNvSpPr>
          <p:nvPr/>
        </p:nvSpPr>
        <p:spPr>
          <a:xfrm>
            <a:off x="457200" y="1000108"/>
            <a:ext cx="3686172" cy="92869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Σαλπιγγικής μορφής, κροσσωτά κύτταρα</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txBox="1">
            <a:spLocks/>
          </p:cNvSpPr>
          <p:nvPr/>
        </p:nvSpPr>
        <p:spPr>
          <a:xfrm>
            <a:off x="4714876" y="2071678"/>
            <a:ext cx="3071834" cy="1571636"/>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Φαινόμενο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Arias-Stella </a:t>
            </a:r>
            <a:endParaRPr kumimoji="0" lang="el-GR" sz="44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σε ενδομήτριο</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 επί κύησης</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a:xfrm>
            <a:off x="457200" y="4286256"/>
            <a:ext cx="3008313" cy="200026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tx1"/>
                </a:solidFill>
                <a:effectLst/>
                <a:uLnTx/>
                <a:uFillTx/>
                <a:latin typeface="+mj-lt"/>
                <a:ea typeface="+mj-ea"/>
                <a:cs typeface="+mj-cs"/>
              </a:rPr>
              <a:t>Ηωσινοφιλική μεταπλασία</a:t>
            </a:r>
            <a:endParaRPr kumimoji="0" lang="el-GR"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le 1"/>
          <p:cNvSpPr txBox="1">
            <a:spLocks/>
          </p:cNvSpPr>
          <p:nvPr/>
        </p:nvSpPr>
        <p:spPr>
          <a:xfrm>
            <a:off x="4714876" y="4143380"/>
            <a:ext cx="3857652" cy="235745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smtClean="0">
                <a:ln>
                  <a:noFill/>
                </a:ln>
                <a:solidFill>
                  <a:schemeClr val="tx1"/>
                </a:solidFill>
                <a:effectLst/>
                <a:uLnTx/>
                <a:uFillTx/>
                <a:latin typeface="+mj-lt"/>
                <a:ea typeface="+mj-ea"/>
                <a:cs typeface="+mj-cs"/>
              </a:rPr>
              <a:t>Βλεννώδης μεταπλασία .</a:t>
            </a:r>
            <a:br>
              <a:rPr kumimoji="0" lang="el-GR" sz="2400" b="1" i="0" u="none" strike="noStrike" kern="1200" cap="none" spc="0" normalizeH="0" baseline="0" noProof="0" dirty="0" smtClean="0">
                <a:ln>
                  <a:noFill/>
                </a:ln>
                <a:solidFill>
                  <a:schemeClr val="tx1"/>
                </a:solidFill>
                <a:effectLst/>
                <a:uLnTx/>
                <a:uFillTx/>
                <a:latin typeface="+mj-lt"/>
                <a:ea typeface="+mj-ea"/>
                <a:cs typeface="+mj-cs"/>
              </a:rPr>
            </a:br>
            <a:r>
              <a:rPr kumimoji="0" lang="el-GR" sz="2000" b="1" i="0" u="none" strike="noStrike" kern="1200" cap="none" spc="0" normalizeH="0" baseline="0" noProof="0" dirty="0" smtClean="0">
                <a:ln>
                  <a:noFill/>
                </a:ln>
                <a:solidFill>
                  <a:schemeClr val="tx1"/>
                </a:solidFill>
                <a:effectLst/>
                <a:uLnTx/>
                <a:uFillTx/>
                <a:latin typeface="+mj-lt"/>
                <a:ea typeface="+mj-ea"/>
                <a:cs typeface="+mj-cs"/>
              </a:rPr>
              <a:t/>
            </a:r>
            <a:br>
              <a:rPr kumimoji="0" lang="el-GR" sz="2000" b="1" i="0" u="none" strike="noStrike" kern="1200" cap="none" spc="0" normalizeH="0" baseline="0" noProof="0" dirty="0" smtClean="0">
                <a:ln>
                  <a:noFill/>
                </a:ln>
                <a:solidFill>
                  <a:schemeClr val="tx1"/>
                </a:solidFill>
                <a:effectLst/>
                <a:uLnTx/>
                <a:uFillTx/>
                <a:latin typeface="+mj-lt"/>
                <a:ea typeface="+mj-ea"/>
                <a:cs typeface="+mj-cs"/>
              </a:rPr>
            </a:br>
            <a:r>
              <a:rPr kumimoji="0" lang="el-GR" sz="2000" b="1" i="0" u="none" strike="noStrike" kern="1200" cap="none" spc="0" normalizeH="0" baseline="0" noProof="0" dirty="0" smtClean="0">
                <a:ln>
                  <a:noFill/>
                </a:ln>
                <a:solidFill>
                  <a:schemeClr val="tx1"/>
                </a:solidFill>
                <a:effectLst/>
                <a:uLnTx/>
                <a:uFillTx/>
                <a:latin typeface="+mj-lt"/>
                <a:ea typeface="+mj-ea"/>
                <a:cs typeface="+mj-cs"/>
              </a:rPr>
              <a:t>Αντίθετα από τη βλεννώδη ποικιλία ενδομητρικού αδενοκαρκινώματος, εδώ βλέπουμε ενδοτραχηλικού τύπου αδένες,  με βασικά κείμενους πυρήνες , χωρίς ατυπία.</a:t>
            </a: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918"/>
          </a:xfrm>
        </p:spPr>
        <p:txBody>
          <a:bodyPr>
            <a:normAutofit fontScale="90000"/>
          </a:bodyPr>
          <a:lstStyle/>
          <a:p>
            <a:r>
              <a:rPr lang="el-GR" sz="1800" dirty="0" smtClean="0"/>
              <a:t>Ξεχωρίστε την εικόνα του ενδομητριοειδούς αδενοκαρκινώματος του ενδομητρίου βαθμού κακοήθειας 1 κατά </a:t>
            </a:r>
            <a:r>
              <a:rPr lang="en-US" sz="1800" dirty="0" smtClean="0"/>
              <a:t>FIGO</a:t>
            </a:r>
            <a:r>
              <a:rPr lang="el-GR" sz="1800" dirty="0" smtClean="0"/>
              <a:t> και τυποποιήστε το εικονιζόμενο  καρκίνωμα ενδομητρίου των υπολοίπων τριών εικόνων. </a:t>
            </a:r>
            <a:endParaRPr lang="el-GR" sz="1800" dirty="0"/>
          </a:p>
        </p:txBody>
      </p:sp>
      <p:pic>
        <p:nvPicPr>
          <p:cNvPr id="1026" name="Picture 2" descr="C:\Users\αγαπουλακι\Desktop\Uterus_PapillarySerousAdenoCA1.jpg"/>
          <p:cNvPicPr>
            <a:picLocks noChangeAspect="1" noChangeArrowheads="1"/>
          </p:cNvPicPr>
          <p:nvPr/>
        </p:nvPicPr>
        <p:blipFill>
          <a:blip r:embed="rId2" cstate="print"/>
          <a:srcRect/>
          <a:stretch>
            <a:fillRect/>
          </a:stretch>
        </p:blipFill>
        <p:spPr bwMode="auto">
          <a:xfrm>
            <a:off x="214282" y="571479"/>
            <a:ext cx="4071966" cy="3057107"/>
          </a:xfrm>
          <a:prstGeom prst="rect">
            <a:avLst/>
          </a:prstGeom>
          <a:noFill/>
        </p:spPr>
      </p:pic>
      <p:pic>
        <p:nvPicPr>
          <p:cNvPr id="1027" name="Picture 3" descr="C:\Users\αγαπουλακι\Desktop\Uterus_PapillarySerousAdenoCA2.jpg"/>
          <p:cNvPicPr>
            <a:picLocks noChangeAspect="1" noChangeArrowheads="1"/>
          </p:cNvPicPr>
          <p:nvPr/>
        </p:nvPicPr>
        <p:blipFill>
          <a:blip r:embed="rId3" cstate="print"/>
          <a:srcRect/>
          <a:stretch>
            <a:fillRect/>
          </a:stretch>
        </p:blipFill>
        <p:spPr bwMode="auto">
          <a:xfrm>
            <a:off x="4786314" y="571480"/>
            <a:ext cx="4253932" cy="2928958"/>
          </a:xfrm>
          <a:prstGeom prst="rect">
            <a:avLst/>
          </a:prstGeom>
          <a:noFill/>
        </p:spPr>
      </p:pic>
      <p:pic>
        <p:nvPicPr>
          <p:cNvPr id="1028" name="Picture 4" descr="C:\Users\αγαπουλακι\Desktop\Uterus_AdenoCA_Endometrioid_Grade1_4_SquamousDiff.jpg"/>
          <p:cNvPicPr>
            <a:picLocks noChangeAspect="1" noChangeArrowheads="1"/>
          </p:cNvPicPr>
          <p:nvPr/>
        </p:nvPicPr>
        <p:blipFill>
          <a:blip r:embed="rId4" cstate="print"/>
          <a:srcRect/>
          <a:stretch>
            <a:fillRect/>
          </a:stretch>
        </p:blipFill>
        <p:spPr bwMode="auto">
          <a:xfrm>
            <a:off x="4786314" y="3643314"/>
            <a:ext cx="4281857" cy="3214686"/>
          </a:xfrm>
          <a:prstGeom prst="rect">
            <a:avLst/>
          </a:prstGeom>
          <a:noFill/>
        </p:spPr>
      </p:pic>
      <p:pic>
        <p:nvPicPr>
          <p:cNvPr id="1029" name="Picture 5" descr="C:\Users\αγαπουλακι\Desktop\Uterus_PapSerousCA6_PsammomaBodies.jpg"/>
          <p:cNvPicPr>
            <a:picLocks noChangeAspect="1" noChangeArrowheads="1"/>
          </p:cNvPicPr>
          <p:nvPr/>
        </p:nvPicPr>
        <p:blipFill>
          <a:blip r:embed="rId5" cstate="print"/>
          <a:srcRect/>
          <a:stretch>
            <a:fillRect/>
          </a:stretch>
        </p:blipFill>
        <p:spPr bwMode="auto">
          <a:xfrm>
            <a:off x="214282" y="3714751"/>
            <a:ext cx="4071966" cy="3057107"/>
          </a:xfrm>
          <a:prstGeom prst="rect">
            <a:avLst/>
          </a:prstGeom>
          <a:noFill/>
        </p:spPr>
      </p:pic>
      <p:sp>
        <p:nvSpPr>
          <p:cNvPr id="7" name="Title 1"/>
          <p:cNvSpPr txBox="1">
            <a:spLocks/>
          </p:cNvSpPr>
          <p:nvPr/>
        </p:nvSpPr>
        <p:spPr>
          <a:xfrm>
            <a:off x="4714876" y="4000504"/>
            <a:ext cx="4429124" cy="2500330"/>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30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Ενδομητριοειδές αδενοκαρκίνωμα βαθμού κακοήθειας 1 με ακανθώδη διαφοροποίηση</a:t>
            </a:r>
            <a:endParaRPr kumimoji="0" lang="el-GR" sz="4400" b="1" i="0" u="none" strike="noStrike" kern="1200" cap="none" spc="30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
        <p:nvSpPr>
          <p:cNvPr id="8" name="Title 1"/>
          <p:cNvSpPr txBox="1">
            <a:spLocks/>
          </p:cNvSpPr>
          <p:nvPr/>
        </p:nvSpPr>
        <p:spPr>
          <a:xfrm>
            <a:off x="214282" y="1285860"/>
            <a:ext cx="8215370" cy="264320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600" normalizeH="0" baseline="0" noProof="0" dirty="0" smtClean="0">
                <a:ln>
                  <a:noFill/>
                </a:ln>
                <a:solidFill>
                  <a:srgbClr val="92D050"/>
                </a:solidFill>
                <a:effectLst>
                  <a:outerShdw blurRad="38100" dist="38100" dir="2700000" algn="tl">
                    <a:srgbClr val="000000">
                      <a:alpha val="43137"/>
                    </a:srgbClr>
                  </a:outerShdw>
                </a:effectLst>
                <a:uLnTx/>
                <a:uFillTx/>
                <a:latin typeface="+mj-lt"/>
                <a:ea typeface="+mj-ea"/>
                <a:cs typeface="+mj-cs"/>
              </a:rPr>
              <a:t>Θηλώδες ορώδες αδενοκαρκίνωμα</a:t>
            </a:r>
            <a:endParaRPr kumimoji="0" lang="el-GR" sz="4400" b="1" i="0" u="none" strike="noStrike" kern="1200" cap="none" spc="600" normalizeH="0" baseline="0" noProof="0" dirty="0">
              <a:ln>
                <a:noFill/>
              </a:ln>
              <a:solidFill>
                <a:srgbClr val="92D05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32"/>
          </a:xfrm>
        </p:spPr>
        <p:txBody>
          <a:bodyPr>
            <a:noAutofit/>
          </a:bodyPr>
          <a:lstStyle/>
          <a:p>
            <a:r>
              <a:rPr lang="el-GR" sz="2400" dirty="0" smtClean="0"/>
              <a:t>Ξέσματα ενδομητρίου από δύο γυναίκες με </a:t>
            </a:r>
            <a:r>
              <a:rPr lang="el-GR" sz="2400" dirty="0" smtClean="0">
                <a:effectLst>
                  <a:outerShdw blurRad="38100" dist="38100" dir="2700000" algn="tl">
                    <a:srgbClr val="000000">
                      <a:alpha val="43137"/>
                    </a:srgbClr>
                  </a:outerShdw>
                </a:effectLst>
              </a:rPr>
              <a:t>ανωορρηκτικούς κύκλους</a:t>
            </a:r>
            <a:r>
              <a:rPr lang="el-GR" sz="2400" dirty="0" smtClean="0"/>
              <a:t>. Περιγράψτε το ιστοπαθολογικό υπόβαθρο της κάθε περίπτωσης.</a:t>
            </a:r>
            <a:endParaRPr lang="el-GR" sz="2400" dirty="0"/>
          </a:p>
        </p:txBody>
      </p:sp>
      <p:pic>
        <p:nvPicPr>
          <p:cNvPr id="1026" name="Picture 2" descr="C:\Users\αγαπουλακι\Desktop\1225247516_03-50291-007_small.jpg"/>
          <p:cNvPicPr>
            <a:picLocks noChangeAspect="1" noChangeArrowheads="1"/>
          </p:cNvPicPr>
          <p:nvPr/>
        </p:nvPicPr>
        <p:blipFill>
          <a:blip r:embed="rId2" cstate="print"/>
          <a:srcRect/>
          <a:stretch>
            <a:fillRect/>
          </a:stretch>
        </p:blipFill>
        <p:spPr bwMode="auto">
          <a:xfrm rot="5400000">
            <a:off x="-424711" y="1536019"/>
            <a:ext cx="6070220" cy="4573742"/>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rot="5400000">
            <a:off x="4377184" y="1895625"/>
            <a:ext cx="5014910" cy="3761183"/>
          </a:xfrm>
          <a:prstGeom prst="rect">
            <a:avLst/>
          </a:prstGeom>
          <a:noFill/>
          <a:ln w="9525">
            <a:noFill/>
            <a:miter lim="800000"/>
            <a:headEnd/>
            <a:tailEnd/>
          </a:ln>
          <a:effectLst/>
        </p:spPr>
      </p:pic>
      <p:sp>
        <p:nvSpPr>
          <p:cNvPr id="5" name="Title 1"/>
          <p:cNvSpPr txBox="1">
            <a:spLocks/>
          </p:cNvSpPr>
          <p:nvPr/>
        </p:nvSpPr>
        <p:spPr>
          <a:xfrm>
            <a:off x="457200" y="2285992"/>
            <a:ext cx="3008313" cy="2500330"/>
          </a:xfrm>
          <a:prstGeom prst="rect">
            <a:avLst/>
          </a:prstGeom>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Ανώμαλο </a:t>
            </a:r>
            <a:r>
              <a:rPr kumimoji="0" lang="en-US"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a:t>
            </a:r>
            <a:r>
              <a:rPr kumimoji="0" lang="el-GR"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παραγωγικό ενδομήτριο</a:t>
            </a:r>
            <a:r>
              <a:rPr kumimoji="0" lang="en-US"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a:t>
            </a:r>
            <a:r>
              <a:rPr kumimoji="0" lang="el-GR"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διάσπαρτοι κυστικώς διατεταμένοι αδένες αλλά χαμηλή αδενική πυκνότητα, εν γένει.</a:t>
            </a:r>
            <a:endParaRPr kumimoji="0" lang="el-GR"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
        <p:nvSpPr>
          <p:cNvPr id="6" name="Title 1"/>
          <p:cNvSpPr txBox="1">
            <a:spLocks/>
          </p:cNvSpPr>
          <p:nvPr/>
        </p:nvSpPr>
        <p:spPr>
          <a:xfrm>
            <a:off x="5436096" y="2500306"/>
            <a:ext cx="3422184" cy="2143140"/>
          </a:xfrm>
          <a:prstGeom prst="rect">
            <a:avLst/>
          </a:prstGeom>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300" normalizeH="0" baseline="0" noProof="0" dirty="0" smtClean="0">
                <a:ln>
                  <a:noFill/>
                </a:ln>
                <a:solidFill>
                  <a:schemeClr val="tx2">
                    <a:lumMod val="50000"/>
                  </a:schemeClr>
                </a:solidFill>
                <a:effectLst/>
                <a:uLnTx/>
                <a:uFillTx/>
                <a:latin typeface="+mj-lt"/>
                <a:ea typeface="+mj-ea"/>
                <a:cs typeface="+mj-cs"/>
              </a:rPr>
              <a:t>Ατροφικοί ενδομητρικοί αδένες παραγωγικού τύπου εντός φθαρτοποιημένου στρώματος.</a:t>
            </a:r>
            <a:endParaRPr kumimoji="0" lang="el-GR" sz="4400" b="1" i="0" u="none" strike="noStrike" kern="1200" cap="none" spc="300" normalizeH="0" baseline="0" noProof="0" dirty="0">
              <a:ln>
                <a:noFill/>
              </a:ln>
              <a:solidFill>
                <a:schemeClr val="tx2">
                  <a:lumMod val="50000"/>
                </a:schemeClr>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4355976" cy="1008112"/>
          </a:xfrm>
        </p:spPr>
        <p:txBody>
          <a:bodyPr>
            <a:noAutofit/>
          </a:bodyPr>
          <a:lstStyle/>
          <a:p>
            <a:r>
              <a:rPr lang="el-GR" sz="1600" dirty="0" err="1" smtClean="0"/>
              <a:t>Ξέσματα</a:t>
            </a:r>
            <a:r>
              <a:rPr lang="el-GR" sz="1600" dirty="0" smtClean="0"/>
              <a:t> δύο </a:t>
            </a:r>
            <a:r>
              <a:rPr lang="el-GR" sz="1600" dirty="0" err="1" smtClean="0"/>
              <a:t>περιεμμηνοπαυσιακών</a:t>
            </a:r>
            <a:r>
              <a:rPr lang="el-GR" sz="1600" dirty="0" smtClean="0"/>
              <a:t> γυναικών </a:t>
            </a:r>
            <a:br>
              <a:rPr lang="el-GR" sz="1600" dirty="0" smtClean="0"/>
            </a:br>
            <a:r>
              <a:rPr lang="el-GR" sz="1600" dirty="0" smtClean="0"/>
              <a:t>(η μία περίπτωση αρ. &amp;  η άλλη περίπτωση </a:t>
            </a:r>
            <a:r>
              <a:rPr lang="el-GR" sz="1600" dirty="0" err="1" smtClean="0"/>
              <a:t>δεξ</a:t>
            </a:r>
            <a:r>
              <a:rPr lang="el-GR" sz="1600" dirty="0" smtClean="0"/>
              <a:t>.). </a:t>
            </a:r>
            <a:br>
              <a:rPr lang="el-GR" sz="1600" dirty="0" smtClean="0"/>
            </a:br>
            <a:r>
              <a:rPr lang="el-GR" sz="1600" dirty="0" smtClean="0"/>
              <a:t/>
            </a:r>
            <a:br>
              <a:rPr lang="el-GR" sz="1600" dirty="0" smtClean="0"/>
            </a:br>
            <a:r>
              <a:rPr lang="el-GR" sz="1600" b="1" dirty="0" smtClean="0"/>
              <a:t>Ξεχωρίστε</a:t>
            </a:r>
            <a:r>
              <a:rPr lang="el-GR" sz="1600" dirty="0" smtClean="0"/>
              <a:t> την περίπτωση με την καλοήθη υπερπλασία του ενδομητρίου (χωρίς ατυπία) από εκείνη με την ενδοεπιθηλιακή νεοπλασία/ άτυπη υπερπλασία του ενδομητρίου.</a:t>
            </a:r>
            <a:endParaRPr lang="el-GR" sz="1600" dirty="0"/>
          </a:p>
        </p:txBody>
      </p:sp>
      <p:pic>
        <p:nvPicPr>
          <p:cNvPr id="1026" name="Picture 2" descr="C:\Users\User\Desktop\uterusbenignhyperplasiaherran.jpg"/>
          <p:cNvPicPr>
            <a:picLocks noChangeAspect="1" noChangeArrowheads="1"/>
          </p:cNvPicPr>
          <p:nvPr/>
        </p:nvPicPr>
        <p:blipFill>
          <a:blip r:embed="rId2" cstate="print"/>
          <a:srcRect/>
          <a:stretch>
            <a:fillRect/>
          </a:stretch>
        </p:blipFill>
        <p:spPr bwMode="auto">
          <a:xfrm rot="5400000">
            <a:off x="-204833" y="2373185"/>
            <a:ext cx="4769033" cy="3568295"/>
          </a:xfrm>
          <a:prstGeom prst="rect">
            <a:avLst/>
          </a:prstGeom>
          <a:noFill/>
        </p:spPr>
      </p:pic>
      <p:pic>
        <p:nvPicPr>
          <p:cNvPr id="1027" name="Picture 3" descr="C:\Users\User\Desktop\uteruseinherran3.jpg"/>
          <p:cNvPicPr>
            <a:picLocks noChangeAspect="1" noChangeArrowheads="1"/>
          </p:cNvPicPr>
          <p:nvPr/>
        </p:nvPicPr>
        <p:blipFill>
          <a:blip r:embed="rId3" cstate="print"/>
          <a:srcRect/>
          <a:stretch>
            <a:fillRect/>
          </a:stretch>
        </p:blipFill>
        <p:spPr bwMode="auto">
          <a:xfrm>
            <a:off x="4427984" y="-171400"/>
            <a:ext cx="4716016" cy="3537012"/>
          </a:xfrm>
          <a:prstGeom prst="rect">
            <a:avLst/>
          </a:prstGeom>
          <a:noFill/>
        </p:spPr>
      </p:pic>
      <p:pic>
        <p:nvPicPr>
          <p:cNvPr id="1028" name="Picture 4" descr="C:\Users\User\Desktop\uteruseinherran1.jpg"/>
          <p:cNvPicPr>
            <a:picLocks noChangeAspect="1" noChangeArrowheads="1"/>
          </p:cNvPicPr>
          <p:nvPr/>
        </p:nvPicPr>
        <p:blipFill>
          <a:blip r:embed="rId4" cstate="print"/>
          <a:srcRect/>
          <a:stretch>
            <a:fillRect/>
          </a:stretch>
        </p:blipFill>
        <p:spPr bwMode="auto">
          <a:xfrm>
            <a:off x="4427984" y="3501008"/>
            <a:ext cx="4716016" cy="3537012"/>
          </a:xfrm>
          <a:prstGeom prst="rect">
            <a:avLst/>
          </a:prstGeom>
          <a:noFill/>
        </p:spPr>
      </p:pic>
      <p:sp>
        <p:nvSpPr>
          <p:cNvPr id="6" name="5 - Ορθογώνιο"/>
          <p:cNvSpPr/>
          <p:nvPr/>
        </p:nvSpPr>
        <p:spPr>
          <a:xfrm>
            <a:off x="323528" y="2924945"/>
            <a:ext cx="3888432" cy="923330"/>
          </a:xfrm>
          <a:prstGeom prst="rect">
            <a:avLst/>
          </a:prstGeom>
        </p:spPr>
        <p:txBody>
          <a:bodyPr wrap="square">
            <a:spAutoFit/>
          </a:bodyPr>
          <a:lstStyle/>
          <a:p>
            <a:pPr algn="ctr"/>
            <a:r>
              <a:rPr lang="el-GR" b="1" spc="600" dirty="0" smtClean="0">
                <a:solidFill>
                  <a:srgbClr val="FFFF00"/>
                </a:solidFill>
              </a:rPr>
              <a:t>καλοήθης υπερπλασία του ενδομητρίου (χωρίς ατυπία) </a:t>
            </a:r>
            <a:endParaRPr lang="el-GR" b="1" spc="600" dirty="0">
              <a:solidFill>
                <a:srgbClr val="FFFF00"/>
              </a:solidFill>
            </a:endParaRPr>
          </a:p>
        </p:txBody>
      </p:sp>
      <p:sp>
        <p:nvSpPr>
          <p:cNvPr id="7" name="6 - Ορθογώνιο"/>
          <p:cNvSpPr/>
          <p:nvPr/>
        </p:nvSpPr>
        <p:spPr>
          <a:xfrm>
            <a:off x="4427984" y="2348880"/>
            <a:ext cx="4716016" cy="1815882"/>
          </a:xfrm>
          <a:prstGeom prst="rect">
            <a:avLst/>
          </a:prstGeom>
        </p:spPr>
        <p:txBody>
          <a:bodyPr wrap="square">
            <a:spAutoFit/>
          </a:bodyPr>
          <a:lstStyle/>
          <a:p>
            <a:pPr algn="ctr"/>
            <a:r>
              <a:rPr lang="el-GR" sz="2800" b="1" spc="300" dirty="0" err="1" smtClean="0">
                <a:solidFill>
                  <a:srgbClr val="FF0000"/>
                </a:solidFill>
              </a:rPr>
              <a:t>Ενδοεπιθηλιακή</a:t>
            </a:r>
            <a:r>
              <a:rPr lang="el-GR" sz="2800" b="1" spc="300" dirty="0" smtClean="0">
                <a:solidFill>
                  <a:srgbClr val="FF0000"/>
                </a:solidFill>
              </a:rPr>
              <a:t> νεοπλασία / </a:t>
            </a:r>
          </a:p>
          <a:p>
            <a:pPr algn="ctr"/>
            <a:r>
              <a:rPr lang="el-GR" sz="2800" b="1" spc="300" dirty="0" smtClean="0">
                <a:solidFill>
                  <a:srgbClr val="FF0000"/>
                </a:solidFill>
              </a:rPr>
              <a:t>άτυπη υπερπλασία του ενδομητρίου</a:t>
            </a:r>
            <a:endParaRPr lang="el-GR" sz="2800" b="1" spc="3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3 - Ορθογώνιο"/>
          <p:cNvSpPr>
            <a:spLocks noChangeArrowheads="1"/>
          </p:cNvSpPr>
          <p:nvPr/>
        </p:nvSpPr>
        <p:spPr bwMode="auto">
          <a:xfrm>
            <a:off x="250825" y="260350"/>
            <a:ext cx="86423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l-GR" altLang="el-GR" smtClean="0">
                <a:solidFill>
                  <a:prstClr val="black"/>
                </a:solidFill>
                <a:cs typeface="Arial" charset="0"/>
              </a:rPr>
              <a:t>Γυναίκα 40 ετών παρουσιάζει αίσθημα βάρους και ήπιο πόνο στο δεξιο επιγάστριο   </a:t>
            </a:r>
          </a:p>
        </p:txBody>
      </p:sp>
      <p:grpSp>
        <p:nvGrpSpPr>
          <p:cNvPr id="2" name="6 - Ομάδα"/>
          <p:cNvGrpSpPr>
            <a:grpSpLocks/>
          </p:cNvGrpSpPr>
          <p:nvPr/>
        </p:nvGrpSpPr>
        <p:grpSpPr bwMode="auto">
          <a:xfrm>
            <a:off x="827088" y="836613"/>
            <a:ext cx="7921625" cy="3168650"/>
            <a:chOff x="539552" y="836712"/>
            <a:chExt cx="8298121" cy="3312368"/>
          </a:xfrm>
        </p:grpSpPr>
        <p:pic>
          <p:nvPicPr>
            <p:cNvPr id="9217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25481" t="52808" r="44493" b="24731"/>
            <a:stretch>
              <a:fillRect/>
            </a:stretch>
          </p:blipFill>
          <p:spPr bwMode="auto">
            <a:xfrm>
              <a:off x="612278" y="907405"/>
              <a:ext cx="7704138"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0" name="5 - Ορθογώνιο"/>
            <p:cNvSpPr>
              <a:spLocks noChangeArrowheads="1"/>
            </p:cNvSpPr>
            <p:nvPr/>
          </p:nvSpPr>
          <p:spPr bwMode="auto">
            <a:xfrm>
              <a:off x="539552" y="836712"/>
              <a:ext cx="8298121" cy="43434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lnSpc>
                  <a:spcPct val="150000"/>
                </a:lnSpc>
                <a:spcBef>
                  <a:spcPct val="0"/>
                </a:spcBef>
                <a:spcAft>
                  <a:spcPct val="0"/>
                </a:spcAft>
              </a:pPr>
              <a:r>
                <a:rPr lang="en-US" altLang="el-GR" sz="1400" smtClean="0">
                  <a:solidFill>
                    <a:prstClr val="black"/>
                  </a:solidFill>
                  <a:latin typeface="Cambria" pitchFamily="18" charset="0"/>
                  <a:cs typeface="Arial" charset="0"/>
                </a:rPr>
                <a:t>CT: </a:t>
              </a:r>
              <a:r>
                <a:rPr lang="el-GR" altLang="el-GR" sz="1400" smtClean="0">
                  <a:solidFill>
                    <a:prstClr val="black"/>
                  </a:solidFill>
                  <a:cs typeface="Arial" charset="0"/>
                </a:rPr>
                <a:t>Περίγραπτη αλλοίωση με ενίσχυση στην αρτηριακή φάση και κεντρική περιοχή χωρίς ενίσχυση</a:t>
              </a:r>
              <a:r>
                <a:rPr lang="el-GR" altLang="el-GR" sz="1200" smtClean="0">
                  <a:solidFill>
                    <a:prstClr val="black"/>
                  </a:solidFill>
                  <a:latin typeface="Arial" charset="0"/>
                  <a:cs typeface="Arial" charset="0"/>
                </a:rPr>
                <a:t>.</a:t>
              </a:r>
            </a:p>
          </p:txBody>
        </p:sp>
      </p:grpSp>
      <p:grpSp>
        <p:nvGrpSpPr>
          <p:cNvPr id="3" name="17 - Ομάδα"/>
          <p:cNvGrpSpPr>
            <a:grpSpLocks/>
          </p:cNvGrpSpPr>
          <p:nvPr/>
        </p:nvGrpSpPr>
        <p:grpSpPr bwMode="auto">
          <a:xfrm>
            <a:off x="250825" y="3924300"/>
            <a:ext cx="3529013" cy="2700338"/>
            <a:chOff x="-468560" y="3924881"/>
            <a:chExt cx="3528392" cy="2700241"/>
          </a:xfrm>
        </p:grpSpPr>
        <p:pic>
          <p:nvPicPr>
            <p:cNvPr id="9217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r="16853"/>
            <a:stretch>
              <a:fillRect/>
            </a:stretch>
          </p:blipFill>
          <p:spPr bwMode="auto">
            <a:xfrm>
              <a:off x="-468560" y="3924881"/>
              <a:ext cx="3528392" cy="2700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8" name="16 - Ορθογώνιο"/>
            <p:cNvSpPr>
              <a:spLocks noChangeArrowheads="1"/>
            </p:cNvSpPr>
            <p:nvPr/>
          </p:nvSpPr>
          <p:spPr bwMode="auto">
            <a:xfrm>
              <a:off x="-468560" y="3933056"/>
              <a:ext cx="1590948" cy="46487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fontAlgn="base">
                <a:lnSpc>
                  <a:spcPct val="150000"/>
                </a:lnSpc>
                <a:spcBef>
                  <a:spcPct val="0"/>
                </a:spcBef>
                <a:spcAft>
                  <a:spcPct val="0"/>
                </a:spcAft>
                <a:buClr>
                  <a:srgbClr val="D34817"/>
                </a:buClr>
              </a:pPr>
              <a:r>
                <a:rPr lang="el-GR" altLang="el-GR" smtClean="0">
                  <a:solidFill>
                    <a:srgbClr val="272626"/>
                  </a:solidFill>
                  <a:latin typeface="Calibri" pitchFamily="34" charset="0"/>
                  <a:ea typeface="Cambria" pitchFamily="18" charset="0"/>
                  <a:cs typeface="Calibri" pitchFamily="34" charset="0"/>
                </a:rPr>
                <a:t>Κεντρική ουλή </a:t>
              </a:r>
            </a:p>
          </p:txBody>
        </p:sp>
      </p:grpSp>
      <p:grpSp>
        <p:nvGrpSpPr>
          <p:cNvPr id="4" name="19 - Ομάδα"/>
          <p:cNvGrpSpPr>
            <a:grpSpLocks/>
          </p:cNvGrpSpPr>
          <p:nvPr/>
        </p:nvGrpSpPr>
        <p:grpSpPr bwMode="auto">
          <a:xfrm>
            <a:off x="3995738" y="2708275"/>
            <a:ext cx="4968875" cy="3889375"/>
            <a:chOff x="3995936" y="2708920"/>
            <a:chExt cx="4968552" cy="3888432"/>
          </a:xfrm>
        </p:grpSpPr>
        <p:pic>
          <p:nvPicPr>
            <p:cNvPr id="9217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l="3439"/>
            <a:stretch>
              <a:fillRect/>
            </a:stretch>
          </p:blipFill>
          <p:spPr bwMode="auto">
            <a:xfrm>
              <a:off x="3995936" y="2708920"/>
              <a:ext cx="4680892"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6" name="18 - Ορθογώνιο"/>
            <p:cNvSpPr>
              <a:spLocks noChangeArrowheads="1"/>
            </p:cNvSpPr>
            <p:nvPr/>
          </p:nvSpPr>
          <p:spPr bwMode="auto">
            <a:xfrm>
              <a:off x="3995936" y="5466273"/>
              <a:ext cx="4968552" cy="113107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lnSpc>
                  <a:spcPct val="125000"/>
                </a:lnSpc>
                <a:spcBef>
                  <a:spcPct val="0"/>
                </a:spcBef>
                <a:spcAft>
                  <a:spcPct val="0"/>
                </a:spcAft>
                <a:buClr>
                  <a:srgbClr val="D34817"/>
                </a:buClr>
              </a:pPr>
              <a:r>
                <a:rPr lang="el-GR" altLang="el-GR" smtClean="0">
                  <a:solidFill>
                    <a:srgbClr val="272626"/>
                  </a:solidFill>
                  <a:latin typeface="Calibri" pitchFamily="34" charset="0"/>
                  <a:ea typeface="Cambria" pitchFamily="18" charset="0"/>
                  <a:cs typeface="Calibri" pitchFamily="34" charset="0"/>
                </a:rPr>
                <a:t>Ινώδη διαφράγματα διαχωρίζουν το ηπατικό παρέγχυμα σε όζους. </a:t>
              </a:r>
            </a:p>
            <a:p>
              <a:pPr fontAlgn="base">
                <a:lnSpc>
                  <a:spcPct val="125000"/>
                </a:lnSpc>
                <a:spcBef>
                  <a:spcPct val="0"/>
                </a:spcBef>
                <a:spcAft>
                  <a:spcPct val="0"/>
                </a:spcAft>
                <a:buClr>
                  <a:srgbClr val="D34817"/>
                </a:buClr>
              </a:pPr>
              <a:r>
                <a:rPr lang="el-GR" altLang="el-GR" smtClean="0">
                  <a:solidFill>
                    <a:srgbClr val="272626"/>
                  </a:solidFill>
                  <a:latin typeface="Calibri" pitchFamily="34" charset="0"/>
                  <a:ea typeface="Cambria" pitchFamily="18" charset="0"/>
                  <a:cs typeface="Calibri" pitchFamily="34" charset="0"/>
                </a:rPr>
                <a:t>Ανώμαλα αγγεία με παχύ τοίχωμα.</a:t>
              </a:r>
            </a:p>
          </p:txBody>
        </p:sp>
      </p:grpSp>
      <p:grpSp>
        <p:nvGrpSpPr>
          <p:cNvPr id="5" name="21 - Ομάδα"/>
          <p:cNvGrpSpPr>
            <a:grpSpLocks/>
          </p:cNvGrpSpPr>
          <p:nvPr/>
        </p:nvGrpSpPr>
        <p:grpSpPr bwMode="auto">
          <a:xfrm>
            <a:off x="250825" y="339725"/>
            <a:ext cx="4924425" cy="4298950"/>
            <a:chOff x="251520" y="339914"/>
            <a:chExt cx="4924436" cy="4299423"/>
          </a:xfrm>
        </p:grpSpPr>
        <p:pic>
          <p:nvPicPr>
            <p:cNvPr id="92173" name="Picture 2" descr="http://journals.sagepub.com/na101/home/literatum/publisher/sage/journals/content/ccxa/2018/ccxa_25_1/1073274817744625/20180227/images/large/10.1177_1073274817744625-fig9.jpeg"/>
            <p:cNvPicPr>
              <a:picLocks noChangeAspect="1" noChangeArrowheads="1"/>
            </p:cNvPicPr>
            <p:nvPr/>
          </p:nvPicPr>
          <p:blipFill>
            <a:blip r:embed="rId5" cstate="print">
              <a:extLst>
                <a:ext uri="{28A0092B-C50C-407E-A947-70E740481C1C}">
                  <a14:useLocalDpi xmlns:a14="http://schemas.microsoft.com/office/drawing/2010/main" xmlns="" val="0"/>
                </a:ext>
              </a:extLst>
            </a:blip>
            <a:srcRect l="52257" t="49547" r="391" b="25015"/>
            <a:stretch>
              <a:fillRect/>
            </a:stretch>
          </p:blipFill>
          <p:spPr bwMode="auto">
            <a:xfrm>
              <a:off x="251520" y="1412983"/>
              <a:ext cx="4924436" cy="3226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4" name="7 - Ορθογώνιο"/>
            <p:cNvSpPr>
              <a:spLocks noChangeArrowheads="1"/>
            </p:cNvSpPr>
            <p:nvPr/>
          </p:nvSpPr>
          <p:spPr bwMode="auto">
            <a:xfrm>
              <a:off x="251520" y="339914"/>
              <a:ext cx="4924436" cy="113109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lnSpc>
                  <a:spcPct val="125000"/>
                </a:lnSpc>
                <a:spcBef>
                  <a:spcPct val="0"/>
                </a:spcBef>
                <a:spcAft>
                  <a:spcPct val="0"/>
                </a:spcAft>
                <a:buClr>
                  <a:srgbClr val="D34817"/>
                </a:buClr>
              </a:pPr>
              <a:r>
                <a:rPr lang="el-GR" altLang="el-GR" smtClean="0">
                  <a:solidFill>
                    <a:srgbClr val="272626"/>
                  </a:solidFill>
                  <a:latin typeface="Calibri" pitchFamily="34" charset="0"/>
                  <a:ea typeface="Cambria" pitchFamily="18" charset="0"/>
                  <a:cs typeface="Calibri" pitchFamily="34" charset="0"/>
                </a:rPr>
                <a:t>Αντιδραστικά χολαγγειόλια.</a:t>
              </a:r>
            </a:p>
            <a:p>
              <a:pPr fontAlgn="base">
                <a:lnSpc>
                  <a:spcPct val="125000"/>
                </a:lnSpc>
                <a:spcBef>
                  <a:spcPct val="0"/>
                </a:spcBef>
                <a:spcAft>
                  <a:spcPct val="0"/>
                </a:spcAft>
                <a:buClr>
                  <a:srgbClr val="D34817"/>
                </a:buClr>
              </a:pPr>
              <a:r>
                <a:rPr lang="el-GR" altLang="el-GR" smtClean="0">
                  <a:solidFill>
                    <a:srgbClr val="272626"/>
                  </a:solidFill>
                  <a:latin typeface="Calibri" pitchFamily="34" charset="0"/>
                  <a:ea typeface="Cambria" pitchFamily="18" charset="0"/>
                  <a:cs typeface="Calibri" pitchFamily="34" charset="0"/>
                </a:rPr>
                <a:t>Ηπατοκύτταρα σε δοκίδες πάχους έως 3 κυττάρων χωρίς ατυπία.</a:t>
              </a:r>
            </a:p>
          </p:txBody>
        </p:sp>
      </p:grpSp>
      <p:grpSp>
        <p:nvGrpSpPr>
          <p:cNvPr id="6" name="22 - Ομάδα"/>
          <p:cNvGrpSpPr>
            <a:grpSpLocks/>
          </p:cNvGrpSpPr>
          <p:nvPr/>
        </p:nvGrpSpPr>
        <p:grpSpPr bwMode="auto">
          <a:xfrm>
            <a:off x="5148263" y="339725"/>
            <a:ext cx="3754437" cy="2720975"/>
            <a:chOff x="4932040" y="332656"/>
            <a:chExt cx="3754119" cy="2722912"/>
          </a:xfrm>
        </p:grpSpPr>
        <p:grpSp>
          <p:nvGrpSpPr>
            <p:cNvPr id="7" name="14 - Ομάδα"/>
            <p:cNvGrpSpPr>
              <a:grpSpLocks/>
            </p:cNvGrpSpPr>
            <p:nvPr/>
          </p:nvGrpSpPr>
          <p:grpSpPr bwMode="auto">
            <a:xfrm>
              <a:off x="4932040" y="332656"/>
              <a:ext cx="3754119" cy="2282304"/>
              <a:chOff x="6300192" y="4149080"/>
              <a:chExt cx="3754119" cy="2282304"/>
            </a:xfrm>
          </p:grpSpPr>
          <p:pic>
            <p:nvPicPr>
              <p:cNvPr id="92171" name="Picture 2" descr="http://journals.sagepub.com/na101/home/literatum/publisher/sage/journals/content/ccxa/2018/ccxa_25_1/1073274817744625/20180227/images/large/10.1177_1073274817744625-fig9.jpeg"/>
              <p:cNvPicPr>
                <a:picLocks noChangeAspect="1" noChangeArrowheads="1"/>
              </p:cNvPicPr>
              <p:nvPr/>
            </p:nvPicPr>
            <p:blipFill>
              <a:blip r:embed="rId5" cstate="print">
                <a:extLst>
                  <a:ext uri="{28A0092B-C50C-407E-A947-70E740481C1C}">
                    <a14:useLocalDpi xmlns:a14="http://schemas.microsoft.com/office/drawing/2010/main" xmlns="" val="0"/>
                  </a:ext>
                </a:extLst>
              </a:blip>
              <a:srcRect t="74969" r="49789"/>
              <a:stretch>
                <a:fillRect/>
              </a:stretch>
            </p:blipFill>
            <p:spPr bwMode="auto">
              <a:xfrm>
                <a:off x="6300192" y="4149080"/>
                <a:ext cx="3754119" cy="228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2" name="Ορθογώνιο 10"/>
              <p:cNvSpPr>
                <a:spLocks noChangeArrowheads="1"/>
              </p:cNvSpPr>
              <p:nvPr/>
            </p:nvSpPr>
            <p:spPr bwMode="auto">
              <a:xfrm>
                <a:off x="6300192" y="4221088"/>
                <a:ext cx="506412" cy="30777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altLang="el-GR" sz="1400" smtClean="0">
                    <a:solidFill>
                      <a:srgbClr val="333333"/>
                    </a:solidFill>
                    <a:latin typeface="Arial" charset="0"/>
                    <a:cs typeface="Arial" charset="0"/>
                  </a:rPr>
                  <a:t>GS</a:t>
                </a:r>
                <a:endParaRPr lang="el-GR" altLang="el-GR" sz="1400" smtClean="0">
                  <a:solidFill>
                    <a:srgbClr val="000000"/>
                  </a:solidFill>
                  <a:latin typeface="Arial" charset="0"/>
                  <a:cs typeface="Arial" charset="0"/>
                </a:endParaRPr>
              </a:p>
            </p:txBody>
          </p:sp>
        </p:grpSp>
        <p:sp>
          <p:nvSpPr>
            <p:cNvPr id="92170" name="20 - Ορθογώνιο"/>
            <p:cNvSpPr>
              <a:spLocks noChangeArrowheads="1"/>
            </p:cNvSpPr>
            <p:nvPr/>
          </p:nvSpPr>
          <p:spPr bwMode="auto">
            <a:xfrm>
              <a:off x="4957103" y="2270338"/>
              <a:ext cx="3729056" cy="78523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lnSpc>
                  <a:spcPct val="125000"/>
                </a:lnSpc>
                <a:spcBef>
                  <a:spcPct val="0"/>
                </a:spcBef>
                <a:spcAft>
                  <a:spcPct val="0"/>
                </a:spcAft>
                <a:buClr>
                  <a:srgbClr val="D34817"/>
                </a:buClr>
              </a:pPr>
              <a:r>
                <a:rPr lang="el-GR" altLang="el-GR" dirty="0" smtClean="0">
                  <a:solidFill>
                    <a:srgbClr val="272626"/>
                  </a:solidFill>
                  <a:latin typeface="Calibri" pitchFamily="34" charset="0"/>
                  <a:ea typeface="Cambria" pitchFamily="18" charset="0"/>
                  <a:cs typeface="Calibri" pitchFamily="34" charset="0"/>
                </a:rPr>
                <a:t>Έκφραση </a:t>
              </a:r>
              <a:r>
                <a:rPr lang="en-US" altLang="el-GR" dirty="0" smtClean="0">
                  <a:solidFill>
                    <a:srgbClr val="272626"/>
                  </a:solidFill>
                  <a:latin typeface="Calibri" pitchFamily="34" charset="0"/>
                  <a:ea typeface="Cambria" pitchFamily="18" charset="0"/>
                  <a:cs typeface="Calibri" pitchFamily="34" charset="0"/>
                </a:rPr>
                <a:t>Glutamine </a:t>
              </a:r>
              <a:r>
                <a:rPr lang="en-US" altLang="el-GR" dirty="0" err="1" smtClean="0">
                  <a:solidFill>
                    <a:srgbClr val="272626"/>
                  </a:solidFill>
                  <a:latin typeface="Calibri" pitchFamily="34" charset="0"/>
                  <a:ea typeface="Cambria" pitchFamily="18" charset="0"/>
                  <a:cs typeface="Calibri" pitchFamily="34" charset="0"/>
                </a:rPr>
                <a:t>Synthetase</a:t>
              </a:r>
              <a:r>
                <a:rPr lang="en-US" altLang="el-GR" dirty="0" smtClean="0">
                  <a:solidFill>
                    <a:srgbClr val="272626"/>
                  </a:solidFill>
                  <a:latin typeface="Calibri" pitchFamily="34" charset="0"/>
                  <a:ea typeface="Cambria" pitchFamily="18" charset="0"/>
                  <a:cs typeface="Calibri" pitchFamily="34" charset="0"/>
                </a:rPr>
                <a:t> (GS)</a:t>
              </a:r>
              <a:r>
                <a:rPr lang="el-GR" altLang="el-GR" dirty="0" smtClean="0">
                  <a:solidFill>
                    <a:srgbClr val="272626"/>
                  </a:solidFill>
                  <a:latin typeface="Calibri" pitchFamily="34" charset="0"/>
                  <a:ea typeface="Cambria" pitchFamily="18" charset="0"/>
                  <a:cs typeface="Calibri" pitchFamily="34" charset="0"/>
                </a:rPr>
                <a:t> ως γεωγραφικός χάρτης. Διάγνωση</a:t>
              </a:r>
              <a:r>
                <a:rPr lang="en-US" altLang="el-GR" dirty="0" smtClean="0">
                  <a:solidFill>
                    <a:srgbClr val="272626"/>
                  </a:solidFill>
                  <a:latin typeface="Calibri" pitchFamily="34" charset="0"/>
                  <a:ea typeface="Cambria" pitchFamily="18" charset="0"/>
                  <a:cs typeface="Calibri" pitchFamily="34" charset="0"/>
                </a:rPr>
                <a:t>;</a:t>
              </a:r>
              <a:endParaRPr lang="el-GR" altLang="el-GR" dirty="0" smtClean="0">
                <a:solidFill>
                  <a:srgbClr val="000000"/>
                </a:solidFill>
                <a:ea typeface="Cambria" pitchFamily="18" charset="0"/>
                <a:cs typeface="Calibri" pitchFamily="34" charset="0"/>
              </a:endParaRPr>
            </a:p>
          </p:txBody>
        </p:sp>
      </p:grpSp>
      <p:sp>
        <p:nvSpPr>
          <p:cNvPr id="16" name="TextBox 1"/>
          <p:cNvSpPr txBox="1">
            <a:spLocks/>
          </p:cNvSpPr>
          <p:nvPr/>
        </p:nvSpPr>
        <p:spPr>
          <a:xfrm>
            <a:off x="1116013" y="2927350"/>
            <a:ext cx="6407150" cy="646113"/>
          </a:xfrm>
          <a:prstGeom prst="rect">
            <a:avLst/>
          </a:prstGeom>
          <a:solidFill>
            <a:schemeClr val="bg1">
              <a:lumMod val="95000"/>
            </a:schemeClr>
          </a:solidFill>
          <a:ln>
            <a:solidFill>
              <a:srgbClr val="0070C0"/>
            </a:solidFill>
          </a:ln>
        </p:spPr>
        <p:txBody>
          <a:bodyPr>
            <a:spAutoFit/>
          </a:bodyPr>
          <a:lstStyle/>
          <a:p>
            <a:pPr algn="ctr" eaLnBrk="0" fontAlgn="base" hangingPunct="0">
              <a:spcBef>
                <a:spcPct val="0"/>
              </a:spcBef>
              <a:spcAft>
                <a:spcPct val="0"/>
              </a:spcAft>
              <a:defRPr/>
            </a:pPr>
            <a:r>
              <a:rPr lang="el-GR" sz="3600" b="1" dirty="0">
                <a:solidFill>
                  <a:prstClr val="black"/>
                </a:solidFill>
                <a:latin typeface="Calibri"/>
                <a:cs typeface="Arial" pitchFamily="34" charset="0"/>
              </a:rPr>
              <a:t>Εστιακή Οζώδης Υπερπλασία</a:t>
            </a:r>
          </a:p>
        </p:txBody>
      </p:sp>
    </p:spTree>
    <p:extLst>
      <p:ext uri="{BB962C8B-B14F-4D97-AF65-F5344CB8AC3E}">
        <p14:creationId xmlns:p14="http://schemas.microsoft.com/office/powerpoint/2010/main" xmlns="" val="56915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Θέση περιεχομένου 2"/>
          <p:cNvSpPr>
            <a:spLocks noGrp="1"/>
          </p:cNvSpPr>
          <p:nvPr>
            <p:ph idx="1"/>
          </p:nvPr>
        </p:nvSpPr>
        <p:spPr>
          <a:xfrm>
            <a:off x="179388" y="115888"/>
            <a:ext cx="8785225" cy="433387"/>
          </a:xfrm>
        </p:spPr>
        <p:txBody>
          <a:bodyPr/>
          <a:lstStyle/>
          <a:p>
            <a:pPr>
              <a:buFontTx/>
              <a:buNone/>
            </a:pPr>
            <a:r>
              <a:rPr lang="el-GR" altLang="el-GR" sz="2000" b="1" dirty="0" smtClean="0">
                <a:solidFill>
                  <a:srgbClr val="000000"/>
                </a:solidFill>
                <a:latin typeface="Cambria" pitchFamily="18" charset="0"/>
              </a:rPr>
              <a:t>Κυστικός </a:t>
            </a:r>
            <a:r>
              <a:rPr lang="el-GR" altLang="el-GR" sz="2000" b="1" dirty="0" err="1" smtClean="0">
                <a:solidFill>
                  <a:srgbClr val="000000"/>
                </a:solidFill>
                <a:latin typeface="Cambria" pitchFamily="18" charset="0"/>
              </a:rPr>
              <a:t>πολύχωρος</a:t>
            </a:r>
            <a:r>
              <a:rPr lang="el-GR" altLang="el-GR" sz="2000" b="1" dirty="0" smtClean="0">
                <a:solidFill>
                  <a:srgbClr val="000000"/>
                </a:solidFill>
                <a:latin typeface="Cambria" pitchFamily="18" charset="0"/>
              </a:rPr>
              <a:t> όγκος ήπατος σε γυναίκα 50 ετών.</a:t>
            </a:r>
          </a:p>
          <a:p>
            <a:endParaRPr lang="el-GR" altLang="el-GR" sz="2000" b="1" dirty="0" smtClean="0">
              <a:solidFill>
                <a:srgbClr val="000000"/>
              </a:solidFill>
              <a:latin typeface="Corbel" pitchFamily="34" charset="0"/>
            </a:endParaRPr>
          </a:p>
          <a:p>
            <a:endParaRPr lang="el-GR" altLang="el-GR" sz="2000" b="1" dirty="0" smtClean="0">
              <a:solidFill>
                <a:srgbClr val="000000"/>
              </a:solidFill>
              <a:latin typeface="Corbel" pitchFamily="34" charset="0"/>
            </a:endParaRPr>
          </a:p>
          <a:p>
            <a:pPr eaLnBrk="1" hangingPunct="1">
              <a:buClr>
                <a:srgbClr val="FF0000"/>
              </a:buClr>
              <a:buSzPct val="85000"/>
              <a:buFont typeface="Wingdings 2" pitchFamily="18" charset="2"/>
              <a:buNone/>
            </a:pPr>
            <a:r>
              <a:rPr lang="el-GR" altLang="el-GR" sz="2000" dirty="0" smtClean="0">
                <a:solidFill>
                  <a:srgbClr val="073E87"/>
                </a:solidFill>
                <a:latin typeface="Candara" pitchFamily="34" charset="0"/>
              </a:rPr>
              <a:t>   </a:t>
            </a:r>
            <a:endParaRPr lang="el-GR" altLang="el-GR" sz="2000" dirty="0" smtClean="0"/>
          </a:p>
        </p:txBody>
      </p:sp>
      <p:pic>
        <p:nvPicPr>
          <p:cNvPr id="5" name="Picture 3"/>
          <p:cNvPicPr>
            <a:picLocks noChangeAspect="1" noChangeArrowheads="1"/>
          </p:cNvPicPr>
          <p:nvPr/>
        </p:nvPicPr>
        <p:blipFill>
          <a:blip r:embed="rId2" cstate="print"/>
          <a:srcRect/>
          <a:stretch>
            <a:fillRect/>
          </a:stretch>
        </p:blipFill>
        <p:spPr bwMode="auto">
          <a:xfrm>
            <a:off x="1181405" y="765175"/>
            <a:ext cx="3902733" cy="2622560"/>
          </a:xfrm>
          <a:prstGeom prst="rect">
            <a:avLst/>
          </a:prstGeom>
          <a:noFill/>
          <a:ln>
            <a:noFill/>
          </a:ln>
          <a:effectLst>
            <a:prstShdw prst="shdw17" dist="17961" dir="2700000">
              <a:schemeClr val="accent1">
                <a:gamma/>
                <a:shade val="60000"/>
                <a:invGamma/>
              </a:schemeClr>
            </a:prstShdw>
          </a:effectLst>
          <a:extLst/>
        </p:spPr>
      </p:pic>
      <p:grpSp>
        <p:nvGrpSpPr>
          <p:cNvPr id="2" name="7 - Ομάδα"/>
          <p:cNvGrpSpPr>
            <a:grpSpLocks/>
          </p:cNvGrpSpPr>
          <p:nvPr/>
        </p:nvGrpSpPr>
        <p:grpSpPr bwMode="auto">
          <a:xfrm>
            <a:off x="323850" y="4292600"/>
            <a:ext cx="6451600" cy="2305050"/>
            <a:chOff x="323528" y="4293096"/>
            <a:chExt cx="6452617" cy="2304256"/>
          </a:xfrm>
        </p:grpSpPr>
        <p:pic>
          <p:nvPicPr>
            <p:cNvPr id="93193" name="Picture 2" descr="Fig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05" t="4140" b="51717"/>
            <a:stretch>
              <a:fillRect/>
            </a:stretch>
          </p:blipFill>
          <p:spPr bwMode="auto">
            <a:xfrm>
              <a:off x="323528" y="4293096"/>
              <a:ext cx="6452617" cy="230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4" name="6 - TextBox"/>
            <p:cNvSpPr txBox="1">
              <a:spLocks noChangeArrowheads="1"/>
            </p:cNvSpPr>
            <p:nvPr/>
          </p:nvSpPr>
          <p:spPr bwMode="auto">
            <a:xfrm>
              <a:off x="395536" y="4365104"/>
              <a:ext cx="6264696"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l-GR" b="1" smtClean="0">
                  <a:solidFill>
                    <a:srgbClr val="000000"/>
                  </a:solidFill>
                  <a:latin typeface="Cambria" pitchFamily="18" charset="0"/>
                </a:rPr>
                <a:t>M</a:t>
              </a:r>
              <a:r>
                <a:rPr lang="el-GR" altLang="el-GR" b="1" smtClean="0">
                  <a:solidFill>
                    <a:srgbClr val="000000"/>
                  </a:solidFill>
                  <a:latin typeface="Cambria" pitchFamily="18" charset="0"/>
                </a:rPr>
                <a:t>ονόστιβο επιθήλιο από κυβοειδή ή κυλινδρικά κύτταρα με άφθονη  ενδοκυττάρια βλέννη.</a:t>
              </a:r>
            </a:p>
          </p:txBody>
        </p:sp>
      </p:grpSp>
      <p:grpSp>
        <p:nvGrpSpPr>
          <p:cNvPr id="3" name="8 - Ομάδα"/>
          <p:cNvGrpSpPr>
            <a:grpSpLocks/>
          </p:cNvGrpSpPr>
          <p:nvPr/>
        </p:nvGrpSpPr>
        <p:grpSpPr bwMode="auto">
          <a:xfrm>
            <a:off x="125688" y="731639"/>
            <a:ext cx="6804025" cy="3178190"/>
            <a:chOff x="179512" y="3879111"/>
            <a:chExt cx="5040560" cy="2657763"/>
          </a:xfrm>
        </p:grpSpPr>
        <p:pic>
          <p:nvPicPr>
            <p:cNvPr id="10" name="Picture 2"/>
            <p:cNvPicPr>
              <a:picLocks noChangeAspect="1" noChangeArrowheads="1"/>
            </p:cNvPicPr>
            <p:nvPr/>
          </p:nvPicPr>
          <p:blipFill>
            <a:blip r:embed="rId4" cstate="print"/>
            <a:srcRect/>
            <a:stretch>
              <a:fillRect/>
            </a:stretch>
          </p:blipFill>
          <p:spPr bwMode="auto">
            <a:xfrm>
              <a:off x="659709" y="3879111"/>
              <a:ext cx="3495025" cy="2348909"/>
            </a:xfrm>
            <a:prstGeom prst="rect">
              <a:avLst/>
            </a:prstGeom>
            <a:noFill/>
            <a:ln>
              <a:noFill/>
            </a:ln>
            <a:effectLst>
              <a:prstShdw prst="shdw17" dist="17961" dir="2700000">
                <a:schemeClr val="accent1">
                  <a:gamma/>
                  <a:shade val="60000"/>
                  <a:invGamma/>
                </a:schemeClr>
              </a:prstShdw>
            </a:effectLst>
            <a:extLst/>
          </p:spPr>
        </p:pic>
        <p:sp>
          <p:nvSpPr>
            <p:cNvPr id="93192" name="10 - Ορθογώνιο"/>
            <p:cNvSpPr>
              <a:spLocks noChangeArrowheads="1"/>
            </p:cNvSpPr>
            <p:nvPr/>
          </p:nvSpPr>
          <p:spPr bwMode="auto">
            <a:xfrm>
              <a:off x="179512" y="6228020"/>
              <a:ext cx="5040560" cy="3088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l-GR" altLang="el-GR" b="1" dirty="0" smtClean="0">
                  <a:solidFill>
                    <a:srgbClr val="000000"/>
                  </a:solidFill>
                  <a:latin typeface="Cambria" pitchFamily="18" charset="0"/>
                  <a:cs typeface="Arial" charset="0"/>
                </a:rPr>
                <a:t>Στρώμα τύπου ωοθήκης (</a:t>
              </a:r>
              <a:r>
                <a:rPr lang="en-US" altLang="el-GR" b="1" dirty="0" smtClean="0">
                  <a:solidFill>
                    <a:srgbClr val="000000"/>
                  </a:solidFill>
                  <a:latin typeface="Cambria" pitchFamily="18" charset="0"/>
                  <a:cs typeface="Arial" charset="0"/>
                </a:rPr>
                <a:t>ER+, PR+, </a:t>
              </a:r>
              <a:r>
                <a:rPr lang="en-US" altLang="el-GR" b="1" dirty="0" err="1" smtClean="0">
                  <a:solidFill>
                    <a:srgbClr val="000000"/>
                  </a:solidFill>
                  <a:latin typeface="Cambria" pitchFamily="18" charset="0"/>
                  <a:cs typeface="Arial" charset="0"/>
                </a:rPr>
                <a:t>inhibin</a:t>
              </a:r>
              <a:r>
                <a:rPr lang="en-US" altLang="el-GR" b="1" dirty="0" smtClean="0">
                  <a:solidFill>
                    <a:srgbClr val="000000"/>
                  </a:solidFill>
                  <a:latin typeface="Cambria" pitchFamily="18" charset="0"/>
                  <a:cs typeface="Arial" charset="0"/>
                </a:rPr>
                <a:t>+). </a:t>
              </a:r>
              <a:r>
                <a:rPr lang="el-GR" altLang="el-GR" b="1" dirty="0" smtClean="0">
                  <a:solidFill>
                    <a:srgbClr val="000000"/>
                  </a:solidFill>
                  <a:latin typeface="Cambria" pitchFamily="18" charset="0"/>
                  <a:cs typeface="Arial" charset="0"/>
                </a:rPr>
                <a:t>Διάγνωση</a:t>
              </a:r>
              <a:r>
                <a:rPr lang="en-US" altLang="el-GR" b="1" dirty="0" smtClean="0">
                  <a:solidFill>
                    <a:srgbClr val="000000"/>
                  </a:solidFill>
                  <a:latin typeface="Cambria" pitchFamily="18" charset="0"/>
                  <a:cs typeface="Arial" charset="0"/>
                </a:rPr>
                <a:t>;</a:t>
              </a:r>
              <a:endParaRPr lang="el-GR" altLang="el-GR" b="1" dirty="0" smtClean="0">
                <a:solidFill>
                  <a:srgbClr val="000000"/>
                </a:solidFill>
                <a:latin typeface="Cambria" pitchFamily="18" charset="0"/>
                <a:cs typeface="Arial" charset="0"/>
              </a:endParaRPr>
            </a:p>
          </p:txBody>
        </p:sp>
      </p:grpSp>
      <p:sp>
        <p:nvSpPr>
          <p:cNvPr id="12" name="11 - Ορθογώνιο"/>
          <p:cNvSpPr/>
          <p:nvPr/>
        </p:nvSpPr>
        <p:spPr>
          <a:xfrm>
            <a:off x="6300192" y="765175"/>
            <a:ext cx="2843808" cy="3539430"/>
          </a:xfrm>
          <a:prstGeom prst="rect">
            <a:avLst/>
          </a:prstGeom>
          <a:solidFill>
            <a:schemeClr val="bg2">
              <a:lumMod val="20000"/>
              <a:lumOff val="80000"/>
            </a:schemeClr>
          </a:solidFill>
        </p:spPr>
        <p:txBody>
          <a:bodyPr wrap="square">
            <a:spAutoFit/>
          </a:bodyPr>
          <a:lstStyle/>
          <a:p>
            <a:pPr>
              <a:defRPr/>
            </a:pPr>
            <a:r>
              <a:rPr lang="el-GR" sz="2800" b="1" dirty="0">
                <a:solidFill>
                  <a:srgbClr val="000000"/>
                </a:solidFill>
                <a:latin typeface="Calibri" panose="020F0502020204030204" pitchFamily="34" charset="0"/>
                <a:cs typeface="Calibri" panose="020F0502020204030204" pitchFamily="34" charset="0"/>
              </a:rPr>
              <a:t>Βλεννώδες κυστικό νεόπλασμα </a:t>
            </a:r>
            <a:r>
              <a:rPr lang="el-GR" sz="2800" b="1" dirty="0" smtClean="0">
                <a:solidFill>
                  <a:srgbClr val="000000"/>
                </a:solidFill>
                <a:latin typeface="Calibri" panose="020F0502020204030204" pitchFamily="34" charset="0"/>
                <a:cs typeface="Calibri" panose="020F0502020204030204" pitchFamily="34" charset="0"/>
              </a:rPr>
              <a:t>ήπατος</a:t>
            </a:r>
            <a:endParaRPr lang="en-US" sz="2800" b="1" dirty="0" smtClean="0">
              <a:solidFill>
                <a:srgbClr val="000000"/>
              </a:solidFill>
              <a:latin typeface="Calibri" panose="020F0502020204030204" pitchFamily="34" charset="0"/>
              <a:cs typeface="Calibri" panose="020F0502020204030204" pitchFamily="34" charset="0"/>
            </a:endParaRPr>
          </a:p>
          <a:p>
            <a:pPr>
              <a:defRPr/>
            </a:pPr>
            <a:r>
              <a:rPr lang="en-US" sz="2800" b="1" dirty="0" smtClean="0">
                <a:solidFill>
                  <a:srgbClr val="000000"/>
                </a:solidFill>
                <a:latin typeface="Calibri" panose="020F0502020204030204" pitchFamily="34" charset="0"/>
                <a:cs typeface="Calibri" panose="020F0502020204030204" pitchFamily="34" charset="0"/>
              </a:rPr>
              <a:t> </a:t>
            </a:r>
            <a:r>
              <a:rPr lang="el-GR" sz="2800" b="1" dirty="0">
                <a:solidFill>
                  <a:srgbClr val="000000"/>
                </a:solidFill>
                <a:latin typeface="Calibri" panose="020F0502020204030204" pitchFamily="34" charset="0"/>
                <a:cs typeface="Calibri" panose="020F0502020204030204" pitchFamily="34" charset="0"/>
              </a:rPr>
              <a:t>χαμηλού βαθμού δυσπλασίας/</a:t>
            </a:r>
          </a:p>
          <a:p>
            <a:pPr>
              <a:defRPr/>
            </a:pPr>
            <a:r>
              <a:rPr lang="el-GR" sz="2800" b="1" dirty="0" err="1">
                <a:solidFill>
                  <a:srgbClr val="000000"/>
                </a:solidFill>
                <a:latin typeface="Calibri" panose="020F0502020204030204" pitchFamily="34" charset="0"/>
                <a:cs typeface="Calibri" panose="020F0502020204030204" pitchFamily="34" charset="0"/>
              </a:rPr>
              <a:t>ενδοεπιθηλιακής</a:t>
            </a:r>
            <a:r>
              <a:rPr lang="el-GR" sz="2800" b="1" dirty="0">
                <a:solidFill>
                  <a:srgbClr val="000000"/>
                </a:solidFill>
                <a:latin typeface="Calibri" panose="020F0502020204030204" pitchFamily="34" charset="0"/>
                <a:cs typeface="Calibri" panose="020F0502020204030204" pitchFamily="34" charset="0"/>
              </a:rPr>
              <a:t> νεοπλασίας</a:t>
            </a:r>
            <a:endParaRPr lang="el-GR" sz="2800" dirty="0">
              <a:solidFill>
                <a:srgbClr val="000000"/>
              </a:solidFill>
              <a:cs typeface="Arial" charset="0"/>
            </a:endParaRPr>
          </a:p>
        </p:txBody>
      </p:sp>
    </p:spTree>
    <p:extLst>
      <p:ext uri="{BB962C8B-B14F-4D97-AF65-F5344CB8AC3E}">
        <p14:creationId xmlns:p14="http://schemas.microsoft.com/office/powerpoint/2010/main" xmlns="" val="332019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Θέση περιεχομένου 2"/>
          <p:cNvSpPr>
            <a:spLocks noGrp="1"/>
          </p:cNvSpPr>
          <p:nvPr>
            <p:ph idx="1"/>
          </p:nvPr>
        </p:nvSpPr>
        <p:spPr>
          <a:xfrm>
            <a:off x="179388" y="187325"/>
            <a:ext cx="8785225" cy="720725"/>
          </a:xfrm>
        </p:spPr>
        <p:txBody>
          <a:bodyPr/>
          <a:lstStyle/>
          <a:p>
            <a:pPr>
              <a:buFontTx/>
              <a:buNone/>
            </a:pPr>
            <a:r>
              <a:rPr lang="el-GR" altLang="el-GR" sz="2000" b="1" smtClean="0">
                <a:solidFill>
                  <a:srgbClr val="000000"/>
                </a:solidFill>
                <a:latin typeface="Cambria" pitchFamily="18" charset="0"/>
              </a:rPr>
              <a:t>Διάταση δεξιού ηπατικού χοληφόρου πόρου με σχηματισμό </a:t>
            </a:r>
          </a:p>
          <a:p>
            <a:pPr>
              <a:buFontTx/>
              <a:buNone/>
            </a:pPr>
            <a:r>
              <a:rPr lang="el-GR" altLang="el-GR" sz="2000" b="1" smtClean="0">
                <a:solidFill>
                  <a:srgbClr val="000000"/>
                </a:solidFill>
                <a:latin typeface="Cambria" pitchFamily="18" charset="0"/>
              </a:rPr>
              <a:t>απεικονιστικά  κυστικού όγκου σε  άνδρα  45 ετών</a:t>
            </a:r>
          </a:p>
          <a:p>
            <a:endParaRPr lang="el-GR" altLang="el-GR" sz="2000" b="1" smtClean="0">
              <a:solidFill>
                <a:srgbClr val="000000"/>
              </a:solidFill>
              <a:latin typeface="Corbel" pitchFamily="34" charset="0"/>
            </a:endParaRPr>
          </a:p>
          <a:p>
            <a:endParaRPr lang="el-GR" altLang="el-GR" sz="2000" b="1" smtClean="0">
              <a:solidFill>
                <a:srgbClr val="000000"/>
              </a:solidFill>
              <a:latin typeface="Corbel" pitchFamily="34" charset="0"/>
            </a:endParaRPr>
          </a:p>
          <a:p>
            <a:pPr eaLnBrk="1" hangingPunct="1">
              <a:buClr>
                <a:srgbClr val="FF0000"/>
              </a:buClr>
              <a:buSzPct val="85000"/>
              <a:buFont typeface="Wingdings 2" pitchFamily="18" charset="2"/>
              <a:buNone/>
            </a:pPr>
            <a:r>
              <a:rPr lang="el-GR" altLang="el-GR" sz="2000" smtClean="0">
                <a:solidFill>
                  <a:srgbClr val="073E87"/>
                </a:solidFill>
                <a:latin typeface="Candara" pitchFamily="34" charset="0"/>
              </a:rPr>
              <a:t>   </a:t>
            </a:r>
            <a:endParaRPr lang="el-GR" altLang="el-GR" sz="2000" smtClean="0"/>
          </a:p>
        </p:txBody>
      </p:sp>
      <p:pic>
        <p:nvPicPr>
          <p:cNvPr id="94211" name="Picture 2" descr="http://www.pubcan.org/images/large/Fig_10-50_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981075"/>
            <a:ext cx="4124325" cy="273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0"/>
          <p:cNvPicPr>
            <a:picLocks noChangeAspect="1" noChangeArrowheads="1"/>
          </p:cNvPicPr>
          <p:nvPr/>
        </p:nvPicPr>
        <p:blipFill>
          <a:blip r:embed="rId3" cstate="print"/>
          <a:srcRect/>
          <a:stretch>
            <a:fillRect/>
          </a:stretch>
        </p:blipFill>
        <p:spPr bwMode="auto">
          <a:xfrm>
            <a:off x="323850" y="3862388"/>
            <a:ext cx="4103688" cy="2743200"/>
          </a:xfrm>
          <a:prstGeom prst="rect">
            <a:avLst/>
          </a:prstGeom>
          <a:noFill/>
          <a:ln>
            <a:noFill/>
          </a:ln>
          <a:effectLst>
            <a:prstShdw prst="shdw17" dist="17961" dir="2700000">
              <a:schemeClr val="accent1">
                <a:gamma/>
                <a:shade val="60000"/>
                <a:invGamma/>
              </a:schemeClr>
            </a:prstShdw>
          </a:effectLst>
          <a:extLst/>
        </p:spPr>
      </p:pic>
      <p:grpSp>
        <p:nvGrpSpPr>
          <p:cNvPr id="3" name="Ομάδα 2"/>
          <p:cNvGrpSpPr>
            <a:grpSpLocks/>
          </p:cNvGrpSpPr>
          <p:nvPr/>
        </p:nvGrpSpPr>
        <p:grpSpPr bwMode="auto">
          <a:xfrm>
            <a:off x="323850" y="333375"/>
            <a:ext cx="8208963" cy="5678488"/>
            <a:chOff x="7092950" y="2839951"/>
            <a:chExt cx="8208962" cy="5679902"/>
          </a:xfrm>
        </p:grpSpPr>
        <p:pic>
          <p:nvPicPr>
            <p:cNvPr id="94223" name="Picture 4" descr="C:\Users\George\Desktop\CYNTHIA\HEx2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t="7501"/>
            <a:stretch>
              <a:fillRect/>
            </a:stretch>
          </p:blipFill>
          <p:spPr bwMode="auto">
            <a:xfrm>
              <a:off x="7092950" y="2839951"/>
              <a:ext cx="8208962" cy="5679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Ορθογώνιο 1"/>
            <p:cNvSpPr/>
            <p:nvPr/>
          </p:nvSpPr>
          <p:spPr>
            <a:xfrm>
              <a:off x="7235825" y="2998741"/>
              <a:ext cx="7921624" cy="646274"/>
            </a:xfrm>
            <a:prstGeom prst="rect">
              <a:avLst/>
            </a:prstGeom>
            <a:solidFill>
              <a:schemeClr val="bg1"/>
            </a:solidFill>
          </p:spPr>
          <p:txBody>
            <a:bodyPr>
              <a:spAutoFit/>
            </a:bodyPr>
            <a:lstStyle/>
            <a:p>
              <a:pPr>
                <a:spcBef>
                  <a:spcPct val="50000"/>
                </a:spcBef>
                <a:defRPr/>
              </a:pPr>
              <a:r>
                <a:rPr lang="el-GR" altLang="el-GR" kern="0" dirty="0">
                  <a:solidFill>
                    <a:srgbClr val="000000"/>
                  </a:solidFill>
                  <a:latin typeface="Arial" charset="0"/>
                  <a:cs typeface="Arial" charset="0"/>
                </a:rPr>
                <a:t>Το νεόπλασμα προβάλλει στον αυλό χοληφόρων πόρων και εμφανίζει σωληνώδες και </a:t>
              </a:r>
              <a:r>
                <a:rPr lang="el-GR" altLang="el-GR" kern="0" dirty="0" err="1">
                  <a:solidFill>
                    <a:srgbClr val="000000"/>
                  </a:solidFill>
                  <a:latin typeface="Arial" charset="0"/>
                  <a:cs typeface="Arial" charset="0"/>
                </a:rPr>
                <a:t>θηλώδες</a:t>
              </a:r>
              <a:r>
                <a:rPr lang="el-GR" altLang="el-GR" kern="0" dirty="0">
                  <a:solidFill>
                    <a:srgbClr val="000000"/>
                  </a:solidFill>
                  <a:latin typeface="Arial" charset="0"/>
                  <a:cs typeface="Arial" charset="0"/>
                </a:rPr>
                <a:t> πρότυπο ανάπτυξης με </a:t>
              </a:r>
              <a:r>
                <a:rPr lang="el-GR" altLang="el-GR" kern="0" dirty="0" err="1">
                  <a:solidFill>
                    <a:srgbClr val="000000"/>
                  </a:solidFill>
                  <a:latin typeface="Arial" charset="0"/>
                  <a:cs typeface="Arial" charset="0"/>
                </a:rPr>
                <a:t>αγγειοσυνδετικούς</a:t>
              </a:r>
              <a:r>
                <a:rPr lang="el-GR" altLang="el-GR" kern="0" dirty="0">
                  <a:solidFill>
                    <a:srgbClr val="000000"/>
                  </a:solidFill>
                  <a:latin typeface="Arial" charset="0"/>
                  <a:cs typeface="Arial" charset="0"/>
                </a:rPr>
                <a:t> άξονες</a:t>
              </a:r>
            </a:p>
          </p:txBody>
        </p:sp>
      </p:grpSp>
      <p:pic>
        <p:nvPicPr>
          <p:cNvPr id="13" name="Picture 4" descr="C:\Users\George\Desktop\CYNTHIA\HE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8957" y="188640"/>
            <a:ext cx="8208962" cy="613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Ομάδα 4"/>
          <p:cNvGrpSpPr>
            <a:grpSpLocks/>
          </p:cNvGrpSpPr>
          <p:nvPr/>
        </p:nvGrpSpPr>
        <p:grpSpPr bwMode="auto">
          <a:xfrm>
            <a:off x="2375694" y="584993"/>
            <a:ext cx="4716462" cy="3527425"/>
            <a:chOff x="-5797152" y="-1011114"/>
            <a:chExt cx="4717095" cy="3527673"/>
          </a:xfrm>
        </p:grpSpPr>
        <p:pic>
          <p:nvPicPr>
            <p:cNvPr id="94221" name="Picture 5" descr="C:\Users\George\Desktop\CYNTHIA\MUC1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97152" y="-1011114"/>
              <a:ext cx="4717095" cy="3527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Ορθογώνιο 3"/>
            <p:cNvSpPr/>
            <p:nvPr/>
          </p:nvSpPr>
          <p:spPr>
            <a:xfrm>
              <a:off x="-5724117" y="-912682"/>
              <a:ext cx="914523" cy="368326"/>
            </a:xfrm>
            <a:prstGeom prst="rect">
              <a:avLst/>
            </a:prstGeom>
            <a:solidFill>
              <a:schemeClr val="bg1"/>
            </a:solidFill>
          </p:spPr>
          <p:txBody>
            <a:bodyPr wrap="none">
              <a:spAutoFit/>
            </a:bodyPr>
            <a:lstStyle/>
            <a:p>
              <a:pPr>
                <a:defRPr/>
              </a:pPr>
              <a:r>
                <a:rPr lang="en-US" altLang="el-GR" kern="0" dirty="0">
                  <a:solidFill>
                    <a:srgbClr val="000000"/>
                  </a:solidFill>
                  <a:latin typeface="Arial" charset="0"/>
                  <a:cs typeface="Arial" charset="0"/>
                </a:rPr>
                <a:t>MUC-1</a:t>
              </a:r>
              <a:endParaRPr lang="el-GR" kern="0" dirty="0">
                <a:solidFill>
                  <a:sysClr val="windowText" lastClr="000000"/>
                </a:solidFill>
                <a:latin typeface="Arial" charset="0"/>
                <a:cs typeface="Arial" charset="0"/>
              </a:endParaRPr>
            </a:p>
          </p:txBody>
        </p:sp>
      </p:grpSp>
      <p:grpSp>
        <p:nvGrpSpPr>
          <p:cNvPr id="6" name="Ομάδα 16"/>
          <p:cNvGrpSpPr>
            <a:grpSpLocks/>
          </p:cNvGrpSpPr>
          <p:nvPr/>
        </p:nvGrpSpPr>
        <p:grpSpPr bwMode="auto">
          <a:xfrm>
            <a:off x="4643438" y="3363913"/>
            <a:ext cx="4321050" cy="3241675"/>
            <a:chOff x="4643438" y="1835150"/>
            <a:chExt cx="4033589" cy="3017416"/>
          </a:xfrm>
        </p:grpSpPr>
        <p:pic>
          <p:nvPicPr>
            <p:cNvPr id="94219" name="Picture 6" descr="C:\Users\George\Desktop\CYNTHIA\MUC5AC3.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43438" y="1835150"/>
              <a:ext cx="4033589" cy="301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5"/>
            <p:cNvSpPr txBox="1">
              <a:spLocks noChangeArrowheads="1"/>
            </p:cNvSpPr>
            <p:nvPr/>
          </p:nvSpPr>
          <p:spPr bwMode="auto">
            <a:xfrm>
              <a:off x="4643438" y="1916112"/>
              <a:ext cx="1295400" cy="369888"/>
            </a:xfrm>
            <a:prstGeom prst="rect">
              <a:avLst/>
            </a:prstGeom>
            <a:solidFill>
              <a:srgbClr val="FFFFFF"/>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altLang="el-GR" kern="0" dirty="0" smtClean="0">
                  <a:solidFill>
                    <a:srgbClr val="000000"/>
                  </a:solidFill>
                </a:rPr>
                <a:t>MUC-5</a:t>
              </a:r>
              <a:r>
                <a:rPr lang="el-GR" altLang="el-GR" kern="0" dirty="0" smtClean="0">
                  <a:solidFill>
                    <a:srgbClr val="000000"/>
                  </a:solidFill>
                </a:rPr>
                <a:t>Α</a:t>
              </a:r>
              <a:r>
                <a:rPr lang="en-US" altLang="el-GR" kern="0" dirty="0" smtClean="0">
                  <a:solidFill>
                    <a:srgbClr val="000000"/>
                  </a:solidFill>
                </a:rPr>
                <a:t>C </a:t>
              </a:r>
              <a:endParaRPr lang="el-GR" altLang="el-GR" kern="0" dirty="0" smtClean="0">
                <a:solidFill>
                  <a:srgbClr val="000000"/>
                </a:solidFill>
              </a:endParaRPr>
            </a:p>
          </p:txBody>
        </p:sp>
      </p:grpSp>
      <p:sp>
        <p:nvSpPr>
          <p:cNvPr id="7" name="Ορθογώνιο 6"/>
          <p:cNvSpPr/>
          <p:nvPr/>
        </p:nvSpPr>
        <p:spPr>
          <a:xfrm>
            <a:off x="0" y="2551837"/>
            <a:ext cx="9144000" cy="1938992"/>
          </a:xfrm>
          <a:prstGeom prst="rect">
            <a:avLst/>
          </a:prstGeom>
        </p:spPr>
        <p:txBody>
          <a:bodyPr wrap="square">
            <a:spAutoFit/>
          </a:bodyPr>
          <a:lstStyle/>
          <a:p>
            <a:r>
              <a:rPr lang="el-GR" sz="2400" b="1" dirty="0"/>
              <a:t>Διάγνωση;</a:t>
            </a:r>
          </a:p>
          <a:p>
            <a:r>
              <a:rPr lang="el-GR" sz="2400" b="1" dirty="0" err="1" smtClean="0"/>
              <a:t>Ενδοπορικό</a:t>
            </a:r>
            <a:r>
              <a:rPr lang="el-GR" sz="2400" b="1" dirty="0" smtClean="0"/>
              <a:t> </a:t>
            </a:r>
            <a:r>
              <a:rPr lang="el-GR" sz="2400" b="1" dirty="0" err="1"/>
              <a:t>θηλώδες</a:t>
            </a:r>
            <a:r>
              <a:rPr lang="el-GR" sz="2400" b="1" dirty="0"/>
              <a:t> νεόπλασμα δεξιού ηπατικού χοληφόρου πόρου </a:t>
            </a:r>
            <a:endParaRPr lang="el-GR" sz="2400" b="1" dirty="0" smtClean="0"/>
          </a:p>
          <a:p>
            <a:endParaRPr lang="el-GR" sz="2400" b="1" spc="600" dirty="0"/>
          </a:p>
          <a:p>
            <a:r>
              <a:rPr lang="el-GR" sz="2400" b="1" spc="600" dirty="0" smtClean="0"/>
              <a:t>ενδιάμεσου</a:t>
            </a:r>
            <a:r>
              <a:rPr lang="el-GR" sz="2400" b="1" dirty="0" smtClean="0"/>
              <a:t> βαθμού </a:t>
            </a:r>
            <a:r>
              <a:rPr lang="el-GR" sz="2400" b="1" dirty="0"/>
              <a:t>δυσπλασίας/</a:t>
            </a:r>
          </a:p>
          <a:p>
            <a:r>
              <a:rPr lang="el-GR" sz="2400" b="1" dirty="0" err="1"/>
              <a:t>ενδοεπιθηλιακής</a:t>
            </a:r>
            <a:r>
              <a:rPr lang="el-GR" sz="2400" b="1" dirty="0"/>
              <a:t> νεοπλασίας</a:t>
            </a:r>
          </a:p>
        </p:txBody>
      </p:sp>
    </p:spTree>
    <p:extLst>
      <p:ext uri="{BB962C8B-B14F-4D97-AF65-F5344CB8AC3E}">
        <p14:creationId xmlns:p14="http://schemas.microsoft.com/office/powerpoint/2010/main" xmlns="" val="98538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138113" y="115888"/>
            <a:ext cx="578607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l-GR" b="1" dirty="0" err="1" smtClean="0">
                <a:solidFill>
                  <a:srgbClr val="000000"/>
                </a:solidFill>
              </a:rPr>
              <a:t>Τύχαία</a:t>
            </a:r>
            <a:r>
              <a:rPr lang="el-GR" b="1" dirty="0" smtClean="0">
                <a:solidFill>
                  <a:srgbClr val="000000"/>
                </a:solidFill>
              </a:rPr>
              <a:t> ανε</a:t>
            </a:r>
            <a:r>
              <a:rPr lang="el-GR" b="1" dirty="0">
                <a:solidFill>
                  <a:srgbClr val="000000"/>
                </a:solidFill>
              </a:rPr>
              <a:t>ύ</a:t>
            </a:r>
            <a:r>
              <a:rPr lang="el-GR" b="1" dirty="0" smtClean="0">
                <a:solidFill>
                  <a:srgbClr val="000000"/>
                </a:solidFill>
              </a:rPr>
              <a:t>ρεση όγκου ήπατος, σε άνδρα 70 ετών.</a:t>
            </a:r>
          </a:p>
        </p:txBody>
      </p:sp>
      <p:grpSp>
        <p:nvGrpSpPr>
          <p:cNvPr id="2" name="Ομάδα 4"/>
          <p:cNvGrpSpPr>
            <a:grpSpLocks/>
          </p:cNvGrpSpPr>
          <p:nvPr/>
        </p:nvGrpSpPr>
        <p:grpSpPr bwMode="auto">
          <a:xfrm>
            <a:off x="31750" y="749300"/>
            <a:ext cx="9077325" cy="4416425"/>
            <a:chOff x="31030" y="749411"/>
            <a:chExt cx="9077474" cy="4417073"/>
          </a:xfrm>
        </p:grpSpPr>
        <p:pic>
          <p:nvPicPr>
            <p:cNvPr id="95247"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b="34930"/>
            <a:stretch>
              <a:fillRect/>
            </a:stretch>
          </p:blipFill>
          <p:spPr bwMode="auto">
            <a:xfrm>
              <a:off x="31030" y="749411"/>
              <a:ext cx="9077474" cy="404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rgbClr val="007A5C"/>
                    </a:outerShdw>
                  </a:effectLst>
                </a14:hiddenEffects>
              </a:ext>
            </a:extLst>
          </p:spPr>
        </p:pic>
        <p:sp>
          <p:nvSpPr>
            <p:cNvPr id="95248" name="TextBox 3"/>
            <p:cNvSpPr txBox="1">
              <a:spLocks noChangeArrowheads="1"/>
            </p:cNvSpPr>
            <p:nvPr/>
          </p:nvSpPr>
          <p:spPr bwMode="auto">
            <a:xfrm>
              <a:off x="1540504" y="4797152"/>
              <a:ext cx="55517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mtClean="0">
                  <a:solidFill>
                    <a:srgbClr val="000000"/>
                  </a:solidFill>
                </a:rPr>
                <a:t>MRI</a:t>
              </a:r>
              <a:r>
                <a:rPr lang="el-GR" smtClean="0">
                  <a:solidFill>
                    <a:srgbClr val="000000"/>
                  </a:solidFill>
                </a:rPr>
                <a:t> με ενισχυτικό μέσο</a:t>
              </a:r>
              <a:r>
                <a:rPr lang="en-US" smtClean="0">
                  <a:solidFill>
                    <a:srgbClr val="000000"/>
                  </a:solidFill>
                </a:rPr>
                <a:t>: </a:t>
              </a:r>
              <a:r>
                <a:rPr lang="el-GR" smtClean="0">
                  <a:solidFill>
                    <a:srgbClr val="000000"/>
                  </a:solidFill>
                </a:rPr>
                <a:t>μικτό πρότυπο πρόσληψης </a:t>
              </a:r>
            </a:p>
          </p:txBody>
        </p:sp>
      </p:grpSp>
      <p:grpSp>
        <p:nvGrpSpPr>
          <p:cNvPr id="3" name="Ομάδα 6"/>
          <p:cNvGrpSpPr>
            <a:grpSpLocks/>
          </p:cNvGrpSpPr>
          <p:nvPr/>
        </p:nvGrpSpPr>
        <p:grpSpPr bwMode="auto">
          <a:xfrm>
            <a:off x="0" y="0"/>
            <a:ext cx="9067800" cy="7236618"/>
            <a:chOff x="9804312" y="2773281"/>
            <a:chExt cx="9067800" cy="6730206"/>
          </a:xfrm>
        </p:grpSpPr>
        <p:pic>
          <p:nvPicPr>
            <p:cNvPr id="95244" name="Picture 2" descr="http://127.0.0.1:1818/images/15FF53.jpg"/>
            <p:cNvPicPr>
              <a:picLocks noChangeAspect="1" noChangeArrowheads="1"/>
            </p:cNvPicPr>
            <p:nvPr/>
          </p:nvPicPr>
          <p:blipFill>
            <a:blip r:embed="rId3" cstate="print">
              <a:lum bright="-20000" contrast="20000"/>
              <a:extLst>
                <a:ext uri="{28A0092B-C50C-407E-A947-70E740481C1C}">
                  <a14:useLocalDpi xmlns:a14="http://schemas.microsoft.com/office/drawing/2010/main" xmlns="" val="0"/>
                </a:ext>
              </a:extLst>
            </a:blip>
            <a:srcRect b="3867"/>
            <a:stretch>
              <a:fillRect/>
            </a:stretch>
          </p:blipFill>
          <p:spPr bwMode="auto">
            <a:xfrm>
              <a:off x="9804312" y="2773281"/>
              <a:ext cx="9067800" cy="6730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Ορθογώνιο 5"/>
            <p:cNvSpPr/>
            <p:nvPr/>
          </p:nvSpPr>
          <p:spPr>
            <a:xfrm>
              <a:off x="9901150" y="8430464"/>
              <a:ext cx="3024187" cy="831752"/>
            </a:xfrm>
            <a:prstGeom prst="rect">
              <a:avLst/>
            </a:prstGeom>
            <a:solidFill>
              <a:schemeClr val="bg1"/>
            </a:solidFill>
          </p:spPr>
          <p:txBody>
            <a:bodyPr>
              <a:spAutoFit/>
            </a:bodyPr>
            <a:lstStyle/>
            <a:p>
              <a:pPr fontAlgn="base">
                <a:spcBef>
                  <a:spcPct val="0"/>
                </a:spcBef>
                <a:spcAft>
                  <a:spcPct val="0"/>
                </a:spcAft>
                <a:defRPr/>
              </a:pPr>
              <a:r>
                <a:rPr lang="el-GR" altLang="el-GR" sz="2400" kern="0" dirty="0">
                  <a:solidFill>
                    <a:srgbClr val="000000"/>
                  </a:solidFill>
                  <a:cs typeface="Arial" charset="0"/>
                </a:rPr>
                <a:t>Καρκινική  συνιστώσα </a:t>
              </a:r>
            </a:p>
            <a:p>
              <a:pPr fontAlgn="base">
                <a:spcBef>
                  <a:spcPct val="0"/>
                </a:spcBef>
                <a:spcAft>
                  <a:spcPct val="0"/>
                </a:spcAft>
                <a:defRPr/>
              </a:pPr>
              <a:r>
                <a:rPr lang="el-GR" altLang="el-GR" sz="2400" kern="0" dirty="0">
                  <a:solidFill>
                    <a:srgbClr val="000000"/>
                  </a:solidFill>
                  <a:cs typeface="Arial" charset="0"/>
                </a:rPr>
                <a:t>ΗΚΚ</a:t>
              </a:r>
              <a:endParaRPr lang="el-GR" dirty="0">
                <a:solidFill>
                  <a:srgbClr val="000000"/>
                </a:solidFill>
                <a:latin typeface="Arial" charset="0"/>
                <a:cs typeface="Arial" charset="0"/>
              </a:endParaRPr>
            </a:p>
          </p:txBody>
        </p:sp>
        <p:sp>
          <p:nvSpPr>
            <p:cNvPr id="11" name="Ορθογώνιο 10"/>
            <p:cNvSpPr/>
            <p:nvPr/>
          </p:nvSpPr>
          <p:spPr>
            <a:xfrm>
              <a:off x="14803350" y="5271711"/>
              <a:ext cx="3798887" cy="830164"/>
            </a:xfrm>
            <a:prstGeom prst="rect">
              <a:avLst/>
            </a:prstGeom>
            <a:solidFill>
              <a:schemeClr val="bg1"/>
            </a:solidFill>
          </p:spPr>
          <p:txBody>
            <a:bodyPr>
              <a:spAutoFit/>
            </a:bodyPr>
            <a:lstStyle/>
            <a:p>
              <a:pPr fontAlgn="base">
                <a:spcBef>
                  <a:spcPct val="0"/>
                </a:spcBef>
                <a:spcAft>
                  <a:spcPct val="0"/>
                </a:spcAft>
                <a:defRPr/>
              </a:pPr>
              <a:r>
                <a:rPr lang="el-GR" altLang="el-GR" sz="2400" kern="0" dirty="0">
                  <a:solidFill>
                    <a:srgbClr val="000000"/>
                  </a:solidFill>
                  <a:cs typeface="Arial" charset="0"/>
                </a:rPr>
                <a:t>Καρκινική  συνιστώσα </a:t>
              </a:r>
              <a:r>
                <a:rPr lang="el-GR" altLang="el-GR" sz="2400" kern="0" dirty="0" err="1">
                  <a:solidFill>
                    <a:srgbClr val="000000"/>
                  </a:solidFill>
                  <a:cs typeface="Arial" charset="0"/>
                </a:rPr>
                <a:t>χολαγγειοκαρκινώματος</a:t>
              </a:r>
              <a:r>
                <a:rPr lang="el-GR" altLang="el-GR" sz="2400" kern="0" dirty="0">
                  <a:solidFill>
                    <a:srgbClr val="000000"/>
                  </a:solidFill>
                  <a:cs typeface="Arial" charset="0"/>
                </a:rPr>
                <a:t> </a:t>
              </a:r>
              <a:endParaRPr lang="el-GR" dirty="0">
                <a:solidFill>
                  <a:srgbClr val="000000"/>
                </a:solidFill>
                <a:latin typeface="Arial" charset="0"/>
                <a:cs typeface="Arial" charset="0"/>
              </a:endParaRPr>
            </a:p>
          </p:txBody>
        </p:sp>
      </p:grpSp>
      <p:grpSp>
        <p:nvGrpSpPr>
          <p:cNvPr id="4" name="Ομάδα 13"/>
          <p:cNvGrpSpPr>
            <a:grpSpLocks/>
          </p:cNvGrpSpPr>
          <p:nvPr/>
        </p:nvGrpSpPr>
        <p:grpSpPr bwMode="auto">
          <a:xfrm rot="5400000">
            <a:off x="3860800" y="1458913"/>
            <a:ext cx="5332413" cy="3913187"/>
            <a:chOff x="-4068960" y="-171400"/>
            <a:chExt cx="5332021" cy="3914174"/>
          </a:xfrm>
        </p:grpSpPr>
        <p:pic>
          <p:nvPicPr>
            <p:cNvPr id="95242" name="Picture 8" descr="https://www.pulsus.com/articles-images/histology-histopathology-research-cytokeratin-2-1-22-g004.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l="1994" r="1987" b="9286"/>
            <a:stretch>
              <a:fillRect/>
            </a:stretch>
          </p:blipFill>
          <p:spPr bwMode="auto">
            <a:xfrm>
              <a:off x="-4068960" y="-171400"/>
              <a:ext cx="5332021" cy="3914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3" name="TextBox 15"/>
            <p:cNvSpPr txBox="1">
              <a:spLocks noChangeArrowheads="1"/>
            </p:cNvSpPr>
            <p:nvPr/>
          </p:nvSpPr>
          <p:spPr bwMode="auto">
            <a:xfrm rot="-5400000">
              <a:off x="-4300628" y="459534"/>
              <a:ext cx="1008112"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mtClean="0">
                  <a:solidFill>
                    <a:srgbClr val="000000"/>
                  </a:solidFill>
                </a:rPr>
                <a:t>CK19</a:t>
              </a:r>
              <a:endParaRPr lang="el-GR" smtClean="0">
                <a:solidFill>
                  <a:srgbClr val="000000"/>
                </a:solidFill>
              </a:endParaRPr>
            </a:p>
          </p:txBody>
        </p:sp>
      </p:grpSp>
      <p:grpSp>
        <p:nvGrpSpPr>
          <p:cNvPr id="5" name="Ομάδα 16"/>
          <p:cNvGrpSpPr>
            <a:grpSpLocks/>
          </p:cNvGrpSpPr>
          <p:nvPr/>
        </p:nvGrpSpPr>
        <p:grpSpPr bwMode="auto">
          <a:xfrm rot="5400000">
            <a:off x="-484187" y="1271588"/>
            <a:ext cx="5543550" cy="4095750"/>
            <a:chOff x="8028384" y="1484784"/>
            <a:chExt cx="5543550" cy="4094812"/>
          </a:xfrm>
        </p:grpSpPr>
        <p:pic>
          <p:nvPicPr>
            <p:cNvPr id="95240" name="Picture 6" descr="https://www.pulsus.com/articles-images/histology-histopathology-research-alpha-fetoprotein-2-1-22-g005.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b="10062"/>
            <a:stretch>
              <a:fillRect/>
            </a:stretch>
          </p:blipFill>
          <p:spPr bwMode="auto">
            <a:xfrm rot="10800000">
              <a:off x="8028384" y="1484784"/>
              <a:ext cx="5543550" cy="409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1" name="TextBox 18"/>
            <p:cNvSpPr txBox="1">
              <a:spLocks noChangeArrowheads="1"/>
            </p:cNvSpPr>
            <p:nvPr/>
          </p:nvSpPr>
          <p:spPr bwMode="auto">
            <a:xfrm rot="-5400000">
              <a:off x="7762100" y="4599662"/>
              <a:ext cx="1296144"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mtClean="0">
                  <a:solidFill>
                    <a:srgbClr val="000000"/>
                  </a:solidFill>
                </a:rPr>
                <a:t>HepPar1</a:t>
              </a:r>
              <a:endParaRPr lang="el-GR" smtClean="0">
                <a:solidFill>
                  <a:srgbClr val="000000"/>
                </a:solidFill>
              </a:endParaRPr>
            </a:p>
          </p:txBody>
        </p:sp>
      </p:grpSp>
      <p:sp>
        <p:nvSpPr>
          <p:cNvPr id="9" name="Ορθογώνιο 8"/>
          <p:cNvSpPr/>
          <p:nvPr/>
        </p:nvSpPr>
        <p:spPr>
          <a:xfrm>
            <a:off x="827088" y="2828925"/>
            <a:ext cx="7561262" cy="2677656"/>
          </a:xfrm>
          <a:prstGeom prst="rect">
            <a:avLst/>
          </a:prstGeom>
          <a:solidFill>
            <a:schemeClr val="bg1">
              <a:lumMod val="95000"/>
            </a:schemeClr>
          </a:solidFill>
        </p:spPr>
        <p:txBody>
          <a:bodyPr>
            <a:spAutoFit/>
          </a:bodyPr>
          <a:lstStyle/>
          <a:p>
            <a:pPr marL="342900" indent="-342900" eaLnBrk="0" fontAlgn="base" hangingPunct="0">
              <a:spcBef>
                <a:spcPct val="20000"/>
              </a:spcBef>
              <a:spcAft>
                <a:spcPct val="0"/>
              </a:spcAft>
              <a:defRPr/>
            </a:pPr>
            <a:endParaRPr lang="el-GR" altLang="el-GR" sz="2400" b="1" kern="0" dirty="0">
              <a:solidFill>
                <a:srgbClr val="000000"/>
              </a:solidFill>
              <a:cs typeface="Arial" charset="0"/>
            </a:endParaRPr>
          </a:p>
          <a:p>
            <a:pPr marL="342900" indent="-342900" eaLnBrk="0" fontAlgn="base" hangingPunct="0">
              <a:spcBef>
                <a:spcPct val="20000"/>
              </a:spcBef>
              <a:spcAft>
                <a:spcPct val="0"/>
              </a:spcAft>
              <a:defRPr/>
            </a:pPr>
            <a:r>
              <a:rPr lang="el-GR" altLang="el-GR" sz="2400" b="1" kern="0" dirty="0" smtClean="0">
                <a:solidFill>
                  <a:srgbClr val="000000"/>
                </a:solidFill>
                <a:cs typeface="Arial" charset="0"/>
              </a:rPr>
              <a:t>Διάγνωση</a:t>
            </a:r>
            <a:r>
              <a:rPr lang="en-US" altLang="el-GR" sz="2400" b="1" kern="0" dirty="0" smtClean="0">
                <a:solidFill>
                  <a:srgbClr val="000000"/>
                </a:solidFill>
                <a:cs typeface="Arial" charset="0"/>
              </a:rPr>
              <a:t>;</a:t>
            </a:r>
          </a:p>
          <a:p>
            <a:pPr marL="342900" indent="-342900" eaLnBrk="0" fontAlgn="base" hangingPunct="0">
              <a:spcBef>
                <a:spcPct val="20000"/>
              </a:spcBef>
              <a:spcAft>
                <a:spcPct val="0"/>
              </a:spcAft>
              <a:defRPr/>
            </a:pPr>
            <a:endParaRPr lang="en-US" altLang="el-GR" sz="2400" b="1" kern="0" dirty="0">
              <a:solidFill>
                <a:srgbClr val="000000"/>
              </a:solidFill>
              <a:cs typeface="Arial" charset="0"/>
            </a:endParaRPr>
          </a:p>
          <a:p>
            <a:pPr marL="342900" indent="-342900" eaLnBrk="0" fontAlgn="base" hangingPunct="0">
              <a:spcBef>
                <a:spcPct val="20000"/>
              </a:spcBef>
              <a:spcAft>
                <a:spcPct val="0"/>
              </a:spcAft>
              <a:defRPr/>
            </a:pPr>
            <a:endParaRPr lang="en-US" altLang="el-GR" sz="2400" b="1" kern="0" dirty="0" smtClean="0">
              <a:solidFill>
                <a:srgbClr val="000000"/>
              </a:solidFill>
              <a:cs typeface="Arial" charset="0"/>
            </a:endParaRPr>
          </a:p>
          <a:p>
            <a:pPr marL="342900" indent="-342900" eaLnBrk="0" fontAlgn="base" hangingPunct="0">
              <a:spcBef>
                <a:spcPct val="20000"/>
              </a:spcBef>
              <a:spcAft>
                <a:spcPct val="0"/>
              </a:spcAft>
              <a:defRPr/>
            </a:pPr>
            <a:r>
              <a:rPr lang="el-GR" altLang="el-GR" sz="2400" b="1" kern="0" dirty="0" smtClean="0">
                <a:solidFill>
                  <a:srgbClr val="000000"/>
                </a:solidFill>
                <a:cs typeface="Arial" charset="0"/>
              </a:rPr>
              <a:t>Σύνθετο </a:t>
            </a:r>
            <a:r>
              <a:rPr lang="el-GR" altLang="el-GR" sz="2400" b="1" kern="0" dirty="0">
                <a:solidFill>
                  <a:srgbClr val="000000"/>
                </a:solidFill>
                <a:cs typeface="Arial" charset="0"/>
              </a:rPr>
              <a:t>ΗΚΚ – </a:t>
            </a:r>
            <a:r>
              <a:rPr lang="el-GR" altLang="el-GR" sz="2400" b="1" kern="0" dirty="0" err="1">
                <a:solidFill>
                  <a:srgbClr val="000000"/>
                </a:solidFill>
                <a:cs typeface="Arial" charset="0"/>
              </a:rPr>
              <a:t>χολαγγειοκαρκίνωμα</a:t>
            </a:r>
            <a:r>
              <a:rPr lang="el-GR" altLang="el-GR" sz="2400" b="1" kern="0" dirty="0">
                <a:solidFill>
                  <a:srgbClr val="000000"/>
                </a:solidFill>
                <a:cs typeface="Arial" charset="0"/>
              </a:rPr>
              <a:t>,  κλασικού  τύπου</a:t>
            </a:r>
          </a:p>
          <a:p>
            <a:pPr marL="342900" indent="-342900" eaLnBrk="0" fontAlgn="base" hangingPunct="0">
              <a:spcBef>
                <a:spcPct val="20000"/>
              </a:spcBef>
              <a:spcAft>
                <a:spcPct val="0"/>
              </a:spcAft>
              <a:defRPr/>
            </a:pPr>
            <a:endParaRPr lang="en-US" altLang="el-GR" sz="2400" b="1" kern="0" dirty="0">
              <a:solidFill>
                <a:srgbClr val="000000"/>
              </a:solidFill>
              <a:cs typeface="Arial" charset="0"/>
            </a:endParaRPr>
          </a:p>
        </p:txBody>
      </p:sp>
    </p:spTree>
    <p:extLst>
      <p:ext uri="{BB962C8B-B14F-4D97-AF65-F5344CB8AC3E}">
        <p14:creationId xmlns:p14="http://schemas.microsoft.com/office/powerpoint/2010/main" xmlns="" val="4008939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052736"/>
          </a:xfrm>
        </p:spPr>
        <p:txBody>
          <a:bodyPr>
            <a:normAutofit fontScale="90000"/>
          </a:bodyPr>
          <a:lstStyle/>
          <a:p>
            <a:r>
              <a:rPr lang="el-GR" dirty="0" smtClean="0"/>
              <a:t>Τυποποιήστε τα εικονιζόμενα καρκινώματα </a:t>
            </a:r>
            <a:r>
              <a:rPr lang="en-US" dirty="0" smtClean="0"/>
              <a:t>in situ </a:t>
            </a:r>
            <a:r>
              <a:rPr lang="el-GR" dirty="0" smtClean="0"/>
              <a:t>του μαστού.</a:t>
            </a:r>
            <a:endParaRPr lang="el-GR" dirty="0"/>
          </a:p>
        </p:txBody>
      </p:sp>
      <p:pic>
        <p:nvPicPr>
          <p:cNvPr id="3074" name="Picture 2" descr="C:\Users\Νεφέλη\Desktop\2cb6a9f063a008e066f8987cf73a74f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700808"/>
            <a:ext cx="4392488" cy="4392488"/>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Νεφέλη\Desktop\Breast_Carcinoma_DCIS4_Micropapillar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4022790" y="1843569"/>
            <a:ext cx="5562914" cy="417646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59431"/>
            <a:ext cx="9175750"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3140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9"/>
          </a:xfrm>
        </p:spPr>
        <p:txBody>
          <a:bodyPr>
            <a:normAutofit fontScale="90000"/>
          </a:bodyPr>
          <a:lstStyle/>
          <a:p>
            <a:r>
              <a:rPr lang="en-US" sz="2000" dirty="0" smtClean="0"/>
              <a:t>T</a:t>
            </a:r>
            <a:r>
              <a:rPr lang="el-GR" sz="2000" dirty="0" err="1" smtClean="0"/>
              <a:t>αυτοποιήστε</a:t>
            </a:r>
            <a:r>
              <a:rPr lang="el-GR" sz="2000" dirty="0" smtClean="0"/>
              <a:t> την εικονιζόμενη αλλοίωση </a:t>
            </a:r>
            <a:br>
              <a:rPr lang="el-GR" sz="2000" dirty="0" smtClean="0"/>
            </a:br>
            <a:r>
              <a:rPr lang="el-GR" sz="2000" dirty="0" smtClean="0"/>
              <a:t>από </a:t>
            </a:r>
            <a:r>
              <a:rPr lang="el-GR" sz="2000" dirty="0" smtClean="0">
                <a:effectLst>
                  <a:outerShdw blurRad="38100" dist="38100" dir="2700000" algn="tl">
                    <a:srgbClr val="000000">
                      <a:alpha val="43137"/>
                    </a:srgbClr>
                  </a:outerShdw>
                </a:effectLst>
              </a:rPr>
              <a:t>το επιθήλιο της τελικής </a:t>
            </a:r>
            <a:r>
              <a:rPr lang="el-GR" sz="2000" dirty="0" err="1" smtClean="0">
                <a:effectLst>
                  <a:outerShdw blurRad="38100" dist="38100" dir="2700000" algn="tl">
                    <a:srgbClr val="000000">
                      <a:alpha val="43137"/>
                    </a:srgbClr>
                  </a:outerShdw>
                </a:effectLst>
              </a:rPr>
              <a:t>πορολοβιακής</a:t>
            </a:r>
            <a:r>
              <a:rPr lang="el-GR" sz="2000" dirty="0" smtClean="0">
                <a:effectLst>
                  <a:outerShdw blurRad="38100" dist="38100" dir="2700000" algn="tl">
                    <a:srgbClr val="000000">
                      <a:alpha val="43137"/>
                    </a:srgbClr>
                  </a:outerShdw>
                </a:effectLst>
              </a:rPr>
              <a:t> μονάδας του μαστού.</a:t>
            </a:r>
            <a:endParaRPr lang="el-GR" sz="2000" dirty="0">
              <a:effectLst>
                <a:outerShdw blurRad="38100" dist="38100" dir="2700000" algn="tl">
                  <a:srgbClr val="000000">
                    <a:alpha val="43137"/>
                  </a:srgbClr>
                </a:outerShdw>
              </a:effectLst>
            </a:endParaRPr>
          </a:p>
        </p:txBody>
      </p:sp>
      <p:pic>
        <p:nvPicPr>
          <p:cNvPr id="2050" name="Picture 2" descr="C:\Users\Νεφέλη\Desktop\atypical-hyperplasia-of-the-breast-278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809502" y="1624980"/>
            <a:ext cx="6025754" cy="401717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Νεφέλη\Desktop\XVIII-0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5841" y="637456"/>
            <a:ext cx="4698424" cy="307957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Νεφέλη\Desktop\300px-Atypical_lobular_hyperplasia_--_high_mag.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4052391" y="4281805"/>
            <a:ext cx="2956589" cy="1971059"/>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Νεφέλη\Desktop\atypicallobularhyperplasi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6227076" y="4143514"/>
            <a:ext cx="2963263" cy="2240968"/>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35696" y="-531439"/>
            <a:ext cx="9505056" cy="1168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821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0"/>
            <a:ext cx="9036496" cy="908720"/>
          </a:xfrm>
        </p:spPr>
        <p:txBody>
          <a:bodyPr>
            <a:noAutofit/>
          </a:bodyPr>
          <a:lstStyle/>
          <a:p>
            <a:r>
              <a:rPr lang="el-GR" sz="2000" dirty="0"/>
              <a:t>Παρατηρείται οζίδιο με ανώμαλη κεντρική νεκρωτική </a:t>
            </a:r>
            <a:r>
              <a:rPr lang="el-GR" sz="2000" dirty="0" smtClean="0"/>
              <a:t>περιοχή </a:t>
            </a:r>
            <a:r>
              <a:rPr lang="el-GR" sz="2000" dirty="0"/>
              <a:t>περιβαλλόμενη από φλεγμονώδη κοκκιώδη ιστό. Ανίχνευση στο αίμα c-ANCA. </a:t>
            </a:r>
            <a:r>
              <a:rPr lang="el-GR" sz="2000" dirty="0" smtClean="0"/>
              <a:t/>
            </a:r>
            <a:br>
              <a:rPr lang="el-GR" sz="2000" dirty="0" smtClean="0"/>
            </a:br>
            <a:r>
              <a:rPr lang="el-GR" sz="2000" dirty="0" smtClean="0"/>
              <a:t>Για </a:t>
            </a:r>
            <a:r>
              <a:rPr lang="el-GR" sz="2000" dirty="0"/>
              <a:t>ποια οντότητα πρόκειται;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894209"/>
            <a:ext cx="7180853" cy="54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664" y="5949280"/>
            <a:ext cx="6480720" cy="1296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36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427982" y="14469"/>
            <a:ext cx="4716018" cy="620688"/>
          </a:xfrm>
        </p:spPr>
        <p:txBody>
          <a:bodyPr>
            <a:normAutofit fontScale="90000"/>
          </a:bodyPr>
          <a:lstStyle/>
          <a:p>
            <a:r>
              <a:rPr lang="el-GR" sz="1600" dirty="0" smtClean="0"/>
              <a:t>Διαβαθμίστε ως προς το </a:t>
            </a:r>
            <a:r>
              <a:rPr lang="el-GR" sz="1600" dirty="0" smtClean="0">
                <a:effectLst>
                  <a:outerShdw blurRad="38100" dist="38100" dir="2700000" algn="tl">
                    <a:srgbClr val="000000">
                      <a:alpha val="43137"/>
                    </a:srgbClr>
                  </a:outerShdw>
                </a:effectLst>
              </a:rPr>
              <a:t>βαθμό πυρηνικής κακοήθειάς </a:t>
            </a:r>
            <a:r>
              <a:rPr lang="el-GR" sz="1600" dirty="0" smtClean="0"/>
              <a:t>τους τα εικονιζόμενα </a:t>
            </a:r>
            <a:r>
              <a:rPr lang="el-GR" sz="1600" dirty="0" err="1" smtClean="0"/>
              <a:t>πορογενή</a:t>
            </a:r>
            <a:r>
              <a:rPr lang="el-GR" sz="1600" dirty="0" smtClean="0"/>
              <a:t> καρκινώματα </a:t>
            </a:r>
            <a:r>
              <a:rPr lang="en-US" sz="1600" dirty="0" smtClean="0"/>
              <a:t>in situ </a:t>
            </a:r>
            <a:r>
              <a:rPr lang="el-GR" sz="1600" dirty="0" smtClean="0"/>
              <a:t>του μαστού.</a:t>
            </a:r>
            <a:br>
              <a:rPr lang="el-GR" sz="1600" dirty="0" smtClean="0"/>
            </a:br>
            <a:r>
              <a:rPr lang="el-GR" sz="1600" dirty="0" smtClean="0"/>
              <a:t>Σε ποιό από αυτά αναγνωρίζετε </a:t>
            </a:r>
            <a:r>
              <a:rPr lang="el-GR" sz="1600" dirty="0" err="1" smtClean="0">
                <a:effectLst>
                  <a:outerShdw blurRad="38100" dist="38100" dir="2700000" algn="tl">
                    <a:srgbClr val="000000">
                      <a:alpha val="43137"/>
                    </a:srgbClr>
                  </a:outerShdw>
                </a:effectLst>
              </a:rPr>
              <a:t>μικροδιήθηση</a:t>
            </a:r>
            <a:r>
              <a:rPr lang="en-US" sz="1600" dirty="0" smtClean="0">
                <a:effectLst>
                  <a:outerShdw blurRad="38100" dist="38100" dir="2700000" algn="tl">
                    <a:srgbClr val="000000">
                      <a:alpha val="43137"/>
                    </a:srgbClr>
                  </a:outerShdw>
                </a:effectLst>
              </a:rPr>
              <a:t> </a:t>
            </a:r>
            <a:r>
              <a:rPr lang="en-US" sz="1600" dirty="0" smtClean="0"/>
              <a:t>;</a:t>
            </a:r>
            <a:endParaRPr lang="el-GR" sz="1600" dirty="0"/>
          </a:p>
        </p:txBody>
      </p:sp>
      <p:pic>
        <p:nvPicPr>
          <p:cNvPr id="4098" name="Picture 2" descr="C:\Users\Νεφέλη\Desktop\microinv2a-7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349" y="203109"/>
            <a:ext cx="4223185" cy="3179455"/>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Νεφέλη\Desktop\breastmalignantDCISkarakas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3" y="692695"/>
            <a:ext cx="4608513" cy="3179455"/>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C:\Users\Νεφέλη\Desktop\breastmalignantDCISkarakas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349" y="3463348"/>
            <a:ext cx="4163619" cy="3379507"/>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descr="C:\Users\Νεφέλη\Desktop\16456298711_3f94c82310_b.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1998" y="3955176"/>
            <a:ext cx="4320481" cy="2902824"/>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87624" y="1052737"/>
            <a:ext cx="7988126" cy="1929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88024" y="2492896"/>
            <a:ext cx="8712968" cy="1268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5576" y="3855720"/>
            <a:ext cx="12385376" cy="2237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27983" y="3955176"/>
            <a:ext cx="12601401" cy="1850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4411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fade">
                                      <p:cBhvr>
                                        <p:cTn id="12" dur="500"/>
                                        <p:tgtEl>
                                          <p:spTgt spid="4104"/>
                                        </p:tgtEl>
                                      </p:cBhvr>
                                    </p:animEffect>
                                  </p:childTnLst>
                                </p:cTn>
                              </p:par>
                              <p:par>
                                <p:cTn id="13" presetID="10" presetClass="entr" presetSubtype="0" fill="hold" nodeType="withEffect">
                                  <p:stCondLst>
                                    <p:cond delay="0"/>
                                  </p:stCondLst>
                                  <p:childTnLst>
                                    <p:set>
                                      <p:cBhvr>
                                        <p:cTn id="14" dur="1" fill="hold">
                                          <p:stCondLst>
                                            <p:cond delay="0"/>
                                          </p:stCondLst>
                                        </p:cTn>
                                        <p:tgtEl>
                                          <p:spTgt spid="4105"/>
                                        </p:tgtEl>
                                        <p:attrNameLst>
                                          <p:attrName>style.visibility</p:attrName>
                                        </p:attrNameLst>
                                      </p:cBhvr>
                                      <p:to>
                                        <p:strVal val="visible"/>
                                      </p:to>
                                    </p:set>
                                    <p:animEffect transition="in" filter="fade">
                                      <p:cBhvr>
                                        <p:cTn id="15" dur="500"/>
                                        <p:tgtEl>
                                          <p:spTgt spid="4105"/>
                                        </p:tgtEl>
                                      </p:cBhvr>
                                    </p:animEffect>
                                  </p:childTnLst>
                                </p:cTn>
                              </p:par>
                              <p:par>
                                <p:cTn id="16" presetID="10" presetClass="entr" presetSubtype="0" fill="hold" nodeType="withEffect">
                                  <p:stCondLst>
                                    <p:cond delay="0"/>
                                  </p:stCondLst>
                                  <p:childTnLst>
                                    <p:set>
                                      <p:cBhvr>
                                        <p:cTn id="17" dur="1" fill="hold">
                                          <p:stCondLst>
                                            <p:cond delay="0"/>
                                          </p:stCondLst>
                                        </p:cTn>
                                        <p:tgtEl>
                                          <p:spTgt spid="4106"/>
                                        </p:tgtEl>
                                        <p:attrNameLst>
                                          <p:attrName>style.visibility</p:attrName>
                                        </p:attrNameLst>
                                      </p:cBhvr>
                                      <p:to>
                                        <p:strVal val="visible"/>
                                      </p:to>
                                    </p:set>
                                    <p:animEffect transition="in" filter="fade">
                                      <p:cBhvr>
                                        <p:cTn id="18" dur="500"/>
                                        <p:tgtEl>
                                          <p:spTgt spid="4106"/>
                                        </p:tgtEl>
                                      </p:cBhvr>
                                    </p:animEffect>
                                  </p:childTnLst>
                                </p:cTn>
                              </p:par>
                              <p:par>
                                <p:cTn id="19" presetID="10" presetClass="entr" presetSubtype="0" fill="hold" nodeType="withEffect">
                                  <p:stCondLst>
                                    <p:cond delay="0"/>
                                  </p:stCondLst>
                                  <p:childTnLst>
                                    <p:set>
                                      <p:cBhvr>
                                        <p:cTn id="20" dur="1" fill="hold">
                                          <p:stCondLst>
                                            <p:cond delay="0"/>
                                          </p:stCondLst>
                                        </p:cTn>
                                        <p:tgtEl>
                                          <p:spTgt spid="4107"/>
                                        </p:tgtEl>
                                        <p:attrNameLst>
                                          <p:attrName>style.visibility</p:attrName>
                                        </p:attrNameLst>
                                      </p:cBhvr>
                                      <p:to>
                                        <p:strVal val="visible"/>
                                      </p:to>
                                    </p:set>
                                    <p:animEffect transition="in" filter="fade">
                                      <p:cBhvr>
                                        <p:cTn id="21" dur="500"/>
                                        <p:tgtEl>
                                          <p:spTgt spid="4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427984" y="-171400"/>
            <a:ext cx="4716016" cy="1589038"/>
          </a:xfrm>
        </p:spPr>
        <p:txBody>
          <a:bodyPr>
            <a:noAutofit/>
          </a:bodyPr>
          <a:lstStyle/>
          <a:p>
            <a:r>
              <a:rPr lang="el-GR" sz="1800" dirty="0" smtClean="0"/>
              <a:t>Συνεκτιμώντας τους μορφολογικούς χαρακτήρες</a:t>
            </a:r>
            <a:br>
              <a:rPr lang="el-GR" sz="1800" dirty="0" smtClean="0"/>
            </a:br>
            <a:r>
              <a:rPr lang="el-GR" sz="1800" dirty="0" smtClean="0"/>
              <a:t> και την </a:t>
            </a:r>
            <a:r>
              <a:rPr lang="el-GR" sz="1800" dirty="0" err="1" smtClean="0"/>
              <a:t>ανοσοχρώση</a:t>
            </a:r>
            <a:r>
              <a:rPr lang="el-GR" sz="1800" dirty="0" smtClean="0"/>
              <a:t> έναντι της Ε- </a:t>
            </a:r>
            <a:r>
              <a:rPr lang="el-GR" sz="1800" dirty="0" err="1" smtClean="0"/>
              <a:t>καντχερίνης</a:t>
            </a:r>
            <a:r>
              <a:rPr lang="el-GR" sz="1800" dirty="0" smtClean="0"/>
              <a:t>, τυποποιήστε την εικονιζόμενη </a:t>
            </a:r>
            <a:r>
              <a:rPr lang="en-US" sz="1800" dirty="0" smtClean="0"/>
              <a:t/>
            </a:r>
            <a:br>
              <a:rPr lang="en-US" sz="1800" dirty="0" smtClean="0"/>
            </a:br>
            <a:r>
              <a:rPr lang="el-GR" sz="1800" dirty="0" smtClean="0">
                <a:effectLst>
                  <a:outerShdw blurRad="38100" dist="38100" dir="2700000" algn="tl">
                    <a:srgbClr val="000000">
                      <a:alpha val="43137"/>
                    </a:srgbClr>
                  </a:outerShdw>
                </a:effectLst>
              </a:rPr>
              <a:t>αλλοίωση του μαστού</a:t>
            </a:r>
            <a:r>
              <a:rPr lang="el-GR" sz="1800" dirty="0" smtClean="0"/>
              <a:t>.</a:t>
            </a:r>
            <a:endParaRPr lang="el-GR" sz="1800" dirty="0"/>
          </a:p>
        </p:txBody>
      </p:sp>
      <p:pic>
        <p:nvPicPr>
          <p:cNvPr id="1026" name="Picture 2" descr="C:\Users\Νεφέλη\Desktop\C5-FF13.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39"/>
            <a:ext cx="4104456" cy="647390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Νεφέλη\Desktop\C5-FF14.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13175" y="4114560"/>
            <a:ext cx="3593976" cy="271071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3968" y="-243408"/>
            <a:ext cx="4860031" cy="182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descr="C:\Users\Νεφέλη\Desktop\C5-FF11.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20815" y="1412776"/>
            <a:ext cx="3586336" cy="26843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37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3542978" cy="1556792"/>
          </a:xfrm>
        </p:spPr>
        <p:txBody>
          <a:bodyPr>
            <a:normAutofit fontScale="90000"/>
          </a:bodyPr>
          <a:lstStyle/>
          <a:p>
            <a:r>
              <a:rPr lang="el-GR" sz="2000" dirty="0" err="1" smtClean="0"/>
              <a:t>Περίγραπτος</a:t>
            </a:r>
            <a:r>
              <a:rPr lang="el-GR" sz="2000" dirty="0" smtClean="0"/>
              <a:t> επώδυνος όζος </a:t>
            </a:r>
            <a:br>
              <a:rPr lang="el-GR" sz="2000" dirty="0" smtClean="0"/>
            </a:br>
            <a:r>
              <a:rPr lang="el-GR" sz="2000" dirty="0" smtClean="0"/>
              <a:t>σε μαστό γυναίκας 52 ετών, </a:t>
            </a:r>
            <a:br>
              <a:rPr lang="el-GR" sz="2000" dirty="0" smtClean="0"/>
            </a:br>
            <a:r>
              <a:rPr lang="el-GR" sz="2000" dirty="0" smtClean="0"/>
              <a:t>μετά από τραυματισμό.</a:t>
            </a:r>
            <a:br>
              <a:rPr lang="el-GR" sz="2000" dirty="0" smtClean="0"/>
            </a:br>
            <a:r>
              <a:rPr lang="el-GR" sz="2000" dirty="0" smtClean="0"/>
              <a:t>Ιστολογική διάγνωση και περιγραφή.</a:t>
            </a:r>
            <a:endParaRPr lang="el-GR" sz="2000" dirty="0"/>
          </a:p>
        </p:txBody>
      </p:sp>
      <p:pic>
        <p:nvPicPr>
          <p:cNvPr id="112642" name="Picture 2" descr="C:\Users\Νεφέλη\Desktop\IndianJRadiolImaging_2009_19_4_266_57206_u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556792"/>
            <a:ext cx="3219450" cy="5130800"/>
          </a:xfrm>
          <a:prstGeom prst="rect">
            <a:avLst/>
          </a:prstGeom>
          <a:noFill/>
          <a:extLst>
            <a:ext uri="{909E8E84-426E-40DD-AFC4-6F175D3DCCD1}">
              <a14:hiddenFill xmlns:a14="http://schemas.microsoft.com/office/drawing/2010/main" xmlns="">
                <a:solidFill>
                  <a:srgbClr val="FFFFFF"/>
                </a:solidFill>
              </a14:hiddenFill>
            </a:ext>
          </a:extLst>
        </p:spPr>
      </p:pic>
      <p:pic>
        <p:nvPicPr>
          <p:cNvPr id="112643" name="Picture 3" descr="C:\Users\Νεφέλη\Desktop\getpic-im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4057094" y="-286555"/>
            <a:ext cx="4810706" cy="5363105"/>
          </a:xfrm>
          <a:prstGeom prst="rect">
            <a:avLst/>
          </a:prstGeom>
          <a:noFill/>
          <a:extLst>
            <a:ext uri="{909E8E84-426E-40DD-AFC4-6F175D3DCCD1}">
              <a14:hiddenFill xmlns:a14="http://schemas.microsoft.com/office/drawing/2010/main" xmlns="">
                <a:solidFill>
                  <a:srgbClr val="FFFFFF"/>
                </a:solidFill>
              </a14:hiddenFill>
            </a:ext>
          </a:extLst>
        </p:spPr>
      </p:pic>
      <p:pic>
        <p:nvPicPr>
          <p:cNvPr id="112644" name="Picture 4" descr="C:\Users\Νεφέλη\Desktop\breastfatnecrosisreisenbichler0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51600" y="2812231"/>
            <a:ext cx="5392399" cy="4068217"/>
          </a:xfrm>
          <a:prstGeom prst="rect">
            <a:avLst/>
          </a:prstGeom>
          <a:noFill/>
          <a:extLst>
            <a:ext uri="{909E8E84-426E-40DD-AFC4-6F175D3DCCD1}">
              <a14:hiddenFill xmlns:a14="http://schemas.microsoft.com/office/drawing/2010/main" xmlns="">
                <a:solidFill>
                  <a:srgbClr val="FFFFFF"/>
                </a:solidFill>
              </a14:hiddenFill>
            </a:ext>
          </a:extLst>
        </p:spPr>
      </p:pic>
      <p:pic>
        <p:nvPicPr>
          <p:cNvPr id="11264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
            <a:ext cx="3751600" cy="1628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765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6"/>
                                        </p:tgtEl>
                                        <p:attrNameLst>
                                          <p:attrName>style.visibility</p:attrName>
                                        </p:attrNameLst>
                                      </p:cBhvr>
                                      <p:to>
                                        <p:strVal val="visible"/>
                                      </p:to>
                                    </p:set>
                                    <p:animEffect transition="in" filter="fade">
                                      <p:cBhvr>
                                        <p:cTn id="12" dur="500"/>
                                        <p:tgtEl>
                                          <p:spTgt spid="11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8520" y="0"/>
            <a:ext cx="9252520" cy="764704"/>
          </a:xfrm>
        </p:spPr>
        <p:txBody>
          <a:bodyPr>
            <a:normAutofit/>
          </a:bodyPr>
          <a:lstStyle/>
          <a:p>
            <a:r>
              <a:rPr lang="el-GR" sz="2000" dirty="0" smtClean="0"/>
              <a:t>Παρασκεύασμα </a:t>
            </a:r>
            <a:r>
              <a:rPr lang="el-GR" sz="2000" dirty="0" err="1" smtClean="0"/>
              <a:t>εκτομής</a:t>
            </a:r>
            <a:r>
              <a:rPr lang="el-GR" sz="2000" dirty="0" smtClean="0"/>
              <a:t> εγγύς μοίρας μηριαίου οστού από ενήλικα άρρενα που ανέφερε άλγος στην περιοχή. Μακροσκοπική-μικροσκοπική περιγραφή-τυποποίηση. </a:t>
            </a:r>
            <a:endParaRPr lang="el-GR" sz="2000" dirty="0"/>
          </a:p>
        </p:txBody>
      </p:sp>
      <p:pic>
        <p:nvPicPr>
          <p:cNvPr id="3075" name="Picture 3" descr="C:\Users\Νεφέλη\Desktop\chondrosarcoma proximal femur gros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5362" y="764704"/>
            <a:ext cx="3923952" cy="601979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Νεφέλη\Desktop\chondrosarcoma grade2 micr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616889" y="1551103"/>
            <a:ext cx="5898401" cy="4305598"/>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C:\Users\Νεφέλη\Desktop\csa_grade_2-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3616987" y="1493692"/>
            <a:ext cx="6014483" cy="4536506"/>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C:\Users\Νεφέλη\Desktop\chondrosarcoma dedifferentiated type micro0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3732635" y="1481029"/>
            <a:ext cx="5924550" cy="44196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2388" y="-171400"/>
            <a:ext cx="9248776"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331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5"/>
                                        </p:tgtEl>
                                      </p:cBhvr>
                                    </p:animEffect>
                                    <p:set>
                                      <p:cBhvr>
                                        <p:cTn id="7" dur="1" fill="hold">
                                          <p:stCondLst>
                                            <p:cond delay="499"/>
                                          </p:stCondLst>
                                        </p:cTn>
                                        <p:tgtEl>
                                          <p:spTgt spid="307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077"/>
                                        </p:tgtEl>
                                      </p:cBhvr>
                                    </p:animEffect>
                                    <p:set>
                                      <p:cBhvr>
                                        <p:cTn id="10" dur="1" fill="hold">
                                          <p:stCondLst>
                                            <p:cond delay="499"/>
                                          </p:stCondLst>
                                        </p:cTn>
                                        <p:tgtEl>
                                          <p:spTgt spid="30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par>
                                <p:cTn id="16" presetID="10" presetClass="entr" presetSubtype="0"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fade">
                                      <p:cBhvr>
                                        <p:cTn id="18" dur="500"/>
                                        <p:tgtEl>
                                          <p:spTgt spid="30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fade">
                                      <p:cBhvr>
                                        <p:cTn id="28"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24744"/>
          </a:xfrm>
        </p:spPr>
        <p:txBody>
          <a:bodyPr>
            <a:noAutofit/>
          </a:bodyPr>
          <a:lstStyle/>
          <a:p>
            <a:pPr algn="just"/>
            <a:r>
              <a:rPr lang="el-GR" sz="2000" dirty="0" smtClean="0"/>
              <a:t>Μονήρης αλλοίωση άπω τμήματος μηριαίου οστού</a:t>
            </a:r>
            <a:r>
              <a:rPr lang="en-US" sz="2000" dirty="0" smtClean="0"/>
              <a:t> </a:t>
            </a:r>
            <a:r>
              <a:rPr lang="el-GR" sz="2000" dirty="0" smtClean="0"/>
              <a:t>σε άρρενα 17 ετών. Χειρουργική </a:t>
            </a:r>
            <a:r>
              <a:rPr lang="el-GR" sz="2000" dirty="0" err="1" smtClean="0"/>
              <a:t>εκτομή</a:t>
            </a:r>
            <a:r>
              <a:rPr lang="el-GR" sz="2000" dirty="0" smtClean="0"/>
              <a:t> στη θέση πρόσφυσης. Ακτινολογική και ιστολογική περιγραφή, τυποποίηση. Σε ποιό </a:t>
            </a:r>
            <a:r>
              <a:rPr lang="el-GR" sz="2000" dirty="0" err="1" smtClean="0"/>
              <a:t>ογκοκατασταλτικό</a:t>
            </a:r>
            <a:r>
              <a:rPr lang="el-GR" sz="2000" dirty="0" smtClean="0"/>
              <a:t> γονίδιο είναι πιθανό να εμφανισθεί απώλεια της </a:t>
            </a:r>
            <a:r>
              <a:rPr lang="el-GR" sz="2000" dirty="0" err="1" smtClean="0"/>
              <a:t>ετεροζυγίας</a:t>
            </a:r>
            <a:r>
              <a:rPr lang="el-GR" sz="2000" dirty="0" smtClean="0"/>
              <a:t> του</a:t>
            </a:r>
            <a:r>
              <a:rPr lang="en-US" sz="2000" dirty="0" smtClean="0"/>
              <a:t>;</a:t>
            </a:r>
            <a:endParaRPr lang="el-GR" sz="2000" dirty="0"/>
          </a:p>
        </p:txBody>
      </p:sp>
      <p:pic>
        <p:nvPicPr>
          <p:cNvPr id="1026" name="Picture 2" descr="C:\Users\Νεφέλη\Desktop\Bone_Osteochondroma8_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412776"/>
            <a:ext cx="4032448" cy="53483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Νεφέλη\Desktop\Bone_Osteochondroma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3659" y="3640150"/>
            <a:ext cx="4392488" cy="318962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Νεφέλη\Desktop\Bone_Osteochondroma1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35214" y="980728"/>
            <a:ext cx="3527673" cy="2550779"/>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Νεφέλη\Desktop\boneosteochondromaMantilla04n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222052" y="1681015"/>
            <a:ext cx="4968553" cy="428806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7584" y="1"/>
            <a:ext cx="2592288" cy="1412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441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052736"/>
          </a:xfrm>
        </p:spPr>
        <p:txBody>
          <a:bodyPr>
            <a:normAutofit fontScale="90000"/>
          </a:bodyPr>
          <a:lstStyle/>
          <a:p>
            <a:r>
              <a:rPr lang="el-GR" sz="2000" dirty="0" smtClean="0"/>
              <a:t>Υλικό απόξεσης από αλλοιώσεις άκρας χειρός. Πάνω </a:t>
            </a:r>
            <a:r>
              <a:rPr lang="el-GR" sz="2000" dirty="0"/>
              <a:t>α</a:t>
            </a:r>
            <a:r>
              <a:rPr lang="el-GR" sz="2000" dirty="0" smtClean="0"/>
              <a:t>ρ. </a:t>
            </a:r>
            <a:r>
              <a:rPr lang="el-GR" sz="2000" dirty="0" err="1"/>
              <a:t>ε</a:t>
            </a:r>
            <a:r>
              <a:rPr lang="el-GR" sz="2000" dirty="0" err="1" smtClean="0"/>
              <a:t>ικ</a:t>
            </a:r>
            <a:r>
              <a:rPr lang="el-GR" sz="2000" dirty="0" smtClean="0"/>
              <a:t>.</a:t>
            </a:r>
            <a:r>
              <a:rPr lang="en-US" sz="2000" dirty="0" smtClean="0"/>
              <a:t>: </a:t>
            </a:r>
            <a:r>
              <a:rPr lang="el-GR" sz="2000" dirty="0" smtClean="0"/>
              <a:t>Γυναίκα 38 </a:t>
            </a:r>
            <a:r>
              <a:rPr lang="el-GR" sz="2000" dirty="0"/>
              <a:t>ε</a:t>
            </a:r>
            <a:r>
              <a:rPr lang="el-GR" sz="2000" dirty="0" smtClean="0"/>
              <a:t>τών. Πάνω </a:t>
            </a:r>
            <a:r>
              <a:rPr lang="el-GR" sz="2000" dirty="0" err="1"/>
              <a:t>δ</a:t>
            </a:r>
            <a:r>
              <a:rPr lang="el-GR" sz="2000" dirty="0" err="1" smtClean="0"/>
              <a:t>εξ</a:t>
            </a:r>
            <a:r>
              <a:rPr lang="el-GR" sz="2000" dirty="0" smtClean="0"/>
              <a:t>. </a:t>
            </a:r>
            <a:r>
              <a:rPr lang="el-GR" sz="2000" dirty="0" err="1"/>
              <a:t>ε</a:t>
            </a:r>
            <a:r>
              <a:rPr lang="el-GR" sz="2000" dirty="0" err="1" smtClean="0"/>
              <a:t>ικ</a:t>
            </a:r>
            <a:r>
              <a:rPr lang="el-GR" sz="2000" dirty="0" smtClean="0"/>
              <a:t>.</a:t>
            </a:r>
            <a:r>
              <a:rPr lang="en-US" sz="2000" dirty="0" smtClean="0"/>
              <a:t>: </a:t>
            </a:r>
            <a:r>
              <a:rPr lang="el-GR" sz="2000" dirty="0" smtClean="0"/>
              <a:t>Έφηβος με συνυπάρχοντα αιμαγγειώματα μαλακών μορίων. Ακτινολογική και ιστολογική περιγραφή και τυποποίηση. Γιατί πρέπει να εξετάζεται ιστολογικά το σύνολο του εξαιρουμένου ιστού και να συνε</a:t>
            </a:r>
            <a:r>
              <a:rPr lang="el-GR" sz="2000" dirty="0"/>
              <a:t>κ</a:t>
            </a:r>
            <a:r>
              <a:rPr lang="el-GR" sz="2000" dirty="0" smtClean="0"/>
              <a:t>τιμώνται τα ακτινολογικά ευρήματα</a:t>
            </a:r>
            <a:r>
              <a:rPr lang="en-US" sz="2000" dirty="0" smtClean="0"/>
              <a:t>; </a:t>
            </a:r>
            <a:r>
              <a:rPr lang="el-GR" sz="2000" dirty="0" smtClean="0"/>
              <a:t>Ποιό το σύνδρομο στον έφηβο ασθενή</a:t>
            </a:r>
            <a:r>
              <a:rPr lang="en-US" sz="2000" dirty="0" smtClean="0"/>
              <a:t>;</a:t>
            </a:r>
            <a:endParaRPr lang="el-GR" sz="2000" dirty="0"/>
          </a:p>
        </p:txBody>
      </p:sp>
      <p:pic>
        <p:nvPicPr>
          <p:cNvPr id="2051" name="Picture 3" descr="C:\Users\Νεφέλη\Desktop\maffucci hand xr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23928" y="1196752"/>
            <a:ext cx="4663955" cy="3096344"/>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Νεφέλη\Desktop\enchondroma micro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7212" y="4559425"/>
            <a:ext cx="3164832" cy="21578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Νεφέλη\Desktop\enchpath20x.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5098633" y="3939813"/>
            <a:ext cx="2314543"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C:\Users\Νεφέλη\Desktop\αρχείο λήψης.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1179" y="1272951"/>
            <a:ext cx="2896898" cy="3132531"/>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025" y="0"/>
            <a:ext cx="9291638" cy="1412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1129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46722" y="0"/>
            <a:ext cx="6297278" cy="1124744"/>
          </a:xfrm>
        </p:spPr>
        <p:txBody>
          <a:bodyPr>
            <a:noAutofit/>
          </a:bodyPr>
          <a:lstStyle/>
          <a:p>
            <a:r>
              <a:rPr lang="el-GR" sz="1400" dirty="0" smtClean="0"/>
              <a:t>Μικροσκοπικές εικόνες από </a:t>
            </a:r>
            <a:r>
              <a:rPr lang="el-GR" sz="1400" b="1" dirty="0" smtClean="0"/>
              <a:t>πολύποδα</a:t>
            </a:r>
            <a:r>
              <a:rPr lang="el-GR" sz="1400" dirty="0" smtClean="0"/>
              <a:t> στο κόλον του εικονιζόμενου ατόμου που εμφάνισε αιμορραγία από το πεπτικό. Ανάλογοι πολύποδες  ανιχνεύονται στο λεπτό έντερο της ασθενούς. Ιστολογική τυποποίηση του πολύποδα και αναγνώριση χαρακτηριστικού ιστολογικού γνωρίσματός του, ταυτοποίηση εν λόγω κληρονομούμενου συνδρόμου, τύπος κληρονομικής μεταβίβασης.</a:t>
            </a:r>
            <a:endParaRPr lang="el-GR" sz="1400" dirty="0"/>
          </a:p>
        </p:txBody>
      </p:sp>
      <p:pic>
        <p:nvPicPr>
          <p:cNvPr id="1026" name="Picture 2" descr="C:\Users\Νεφέλη\Desktop\peutz.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031" y="116632"/>
            <a:ext cx="2596691" cy="144016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Νεφέλη\Desktop\colontumorPeutzfeely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3888081" y="1891490"/>
            <a:ext cx="5544301" cy="417646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Νεφέλη\Desktop\colontumorPeutzfeely02 (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310972" y="2263299"/>
            <a:ext cx="5085423" cy="396044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6722" y="0"/>
            <a:ext cx="1944216" cy="1440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Βέλος προς τα επάνω 2"/>
          <p:cNvSpPr/>
          <p:nvPr/>
        </p:nvSpPr>
        <p:spPr>
          <a:xfrm>
            <a:off x="1989423" y="515719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10956" y="4839741"/>
            <a:ext cx="549275"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678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8720"/>
          </a:xfrm>
        </p:spPr>
        <p:txBody>
          <a:bodyPr>
            <a:normAutofit fontScale="90000"/>
          </a:bodyPr>
          <a:lstStyle/>
          <a:p>
            <a:r>
              <a:rPr lang="el-GR" sz="2800" dirty="0" smtClean="0"/>
              <a:t>Εξαίρεση μονήρους πολύποδα από το κατιόν κόλον</a:t>
            </a:r>
            <a:r>
              <a:rPr lang="en-US" sz="2800" dirty="0" smtClean="0"/>
              <a:t> </a:t>
            </a:r>
            <a:r>
              <a:rPr lang="el-GR" sz="2800" dirty="0" smtClean="0"/>
              <a:t>άρρενος νηπίου. Ιστολογική τυποποίηση – περιγραφή.</a:t>
            </a:r>
            <a:endParaRPr lang="el-GR" sz="2800" dirty="0"/>
          </a:p>
        </p:txBody>
      </p:sp>
      <p:pic>
        <p:nvPicPr>
          <p:cNvPr id="2050" name="Picture 2" descr="C:\Users\Νεφέλη\Desktop\Colon_Polyp_Juvenile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750943" y="1695158"/>
            <a:ext cx="5904656" cy="41877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Νεφέλη\Desktop\jpg_juvenile_polyp_09_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6096" y="4065450"/>
            <a:ext cx="3168352" cy="267591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Νεφέλη\Desktop\410-2697-1-P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8024" y="844227"/>
            <a:ext cx="4176464" cy="3158357"/>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95267" y="832271"/>
            <a:ext cx="5059325" cy="6125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90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2"/>
                                        </p:tgtEl>
                                      </p:cBhvr>
                                    </p:animEffect>
                                    <p:set>
                                      <p:cBhvr>
                                        <p:cTn id="12" dur="1" fill="hold">
                                          <p:stCondLst>
                                            <p:cond delay="499"/>
                                          </p:stCondLst>
                                        </p:cTn>
                                        <p:tgtEl>
                                          <p:spTgt spid="20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051"/>
                                        </p:tgtEl>
                                      </p:cBhvr>
                                    </p:animEffect>
                                    <p:set>
                                      <p:cBhvr>
                                        <p:cTn id="15" dur="1" fill="hold">
                                          <p:stCondLst>
                                            <p:cond delay="499"/>
                                          </p:stCondLst>
                                        </p:cTn>
                                        <p:tgtEl>
                                          <p:spTgt spid="205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fade">
                                      <p:cBhvr>
                                        <p:cTn id="2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3131840" cy="2276872"/>
          </a:xfrm>
        </p:spPr>
        <p:txBody>
          <a:bodyPr>
            <a:noAutofit/>
          </a:bodyPr>
          <a:lstStyle/>
          <a:p>
            <a:r>
              <a:rPr lang="el-GR" sz="2000" b="1" dirty="0" smtClean="0"/>
              <a:t>Τυποποιήστε</a:t>
            </a:r>
            <a:r>
              <a:rPr lang="el-GR" sz="2000" dirty="0" smtClean="0"/>
              <a:t> </a:t>
            </a:r>
            <a:r>
              <a:rPr lang="el-GR" sz="2000" dirty="0" err="1" smtClean="0"/>
              <a:t>ιστολογικώς</a:t>
            </a:r>
            <a:r>
              <a:rPr lang="el-GR" sz="2000" dirty="0" smtClean="0"/>
              <a:t> τους εικονιζόμενους πολύποδες </a:t>
            </a:r>
            <a:r>
              <a:rPr lang="el-GR" sz="2000" dirty="0" err="1" smtClean="0"/>
              <a:t>παχέος</a:t>
            </a:r>
            <a:r>
              <a:rPr lang="el-GR" sz="2000" dirty="0" smtClean="0"/>
              <a:t> εντέρου</a:t>
            </a:r>
            <a:r>
              <a:rPr lang="en-US" sz="2000" dirty="0"/>
              <a:t> </a:t>
            </a:r>
            <a:r>
              <a:rPr lang="el-GR" sz="2000" dirty="0" smtClean="0"/>
              <a:t>και καθορίστε το βαθμό </a:t>
            </a:r>
            <a:r>
              <a:rPr lang="el-GR" sz="2000" b="1" dirty="0" smtClean="0"/>
              <a:t>δυσπλασίας</a:t>
            </a:r>
            <a:r>
              <a:rPr lang="el-GR" sz="2000" dirty="0" smtClean="0"/>
              <a:t> τους</a:t>
            </a:r>
            <a:r>
              <a:rPr lang="en-US" sz="2000" dirty="0" smtClean="0"/>
              <a:t> (</a:t>
            </a:r>
            <a:r>
              <a:rPr lang="el-GR" sz="2000" dirty="0" smtClean="0"/>
              <a:t>εφόσον βέβαια εμφανίζουν δυσπλασία) </a:t>
            </a:r>
            <a:r>
              <a:rPr lang="en-US" sz="2000" dirty="0" smtClean="0"/>
              <a:t>.</a:t>
            </a:r>
            <a:endParaRPr lang="el-GR" sz="2000" dirty="0"/>
          </a:p>
        </p:txBody>
      </p:sp>
      <p:pic>
        <p:nvPicPr>
          <p:cNvPr id="5123" name="Picture 3" descr="C:\Users\Νεφέλη\Desktop\image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4363996"/>
            <a:ext cx="3168352" cy="2364078"/>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Νεφέλη\Desktop\colontumoradenomakuo0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2594289" y="582174"/>
            <a:ext cx="3739397" cy="2808312"/>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Νεφέλη\Desktop\410-2692-1-P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574876" y="2986759"/>
            <a:ext cx="4245078" cy="2880320"/>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C:\Users\Νεφέλη\Desktop\Colon_Polyp_SSA14_ARP_resized.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72284" y="4363996"/>
            <a:ext cx="2685544" cy="2016224"/>
          </a:xfrm>
          <a:prstGeom prst="rect">
            <a:avLst/>
          </a:prstGeom>
          <a:noFill/>
          <a:extLst>
            <a:ext uri="{909E8E84-426E-40DD-AFC4-6F175D3DCCD1}">
              <a14:hiddenFill xmlns:a14="http://schemas.microsoft.com/office/drawing/2010/main" xmlns="">
                <a:solidFill>
                  <a:srgbClr val="FFFFFF"/>
                </a:solidFill>
              </a14:hiddenFill>
            </a:ext>
          </a:extLst>
        </p:spPr>
      </p:pic>
      <p:pic>
        <p:nvPicPr>
          <p:cNvPr id="5127" name="Picture 7" descr="C:\Users\Νεφέλη\Desktop\Colon_Polyp_SSA16_Dysplasia_ARP_resize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400000">
            <a:off x="5438161" y="634432"/>
            <a:ext cx="4028317" cy="3024336"/>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7544" y="2794000"/>
            <a:ext cx="2376263" cy="1268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91879" y="4426918"/>
            <a:ext cx="2613645" cy="1234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44208" y="1986331"/>
            <a:ext cx="2356891" cy="14418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491878" y="1986330"/>
            <a:ext cx="2016225" cy="1502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300192" y="4221088"/>
            <a:ext cx="2500907"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5797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31"/>
                                        </p:tgtEl>
                                        <p:attrNameLst>
                                          <p:attrName>style.visibility</p:attrName>
                                        </p:attrNameLst>
                                      </p:cBhvr>
                                      <p:to>
                                        <p:strVal val="visible"/>
                                      </p:to>
                                    </p:set>
                                    <p:animEffect transition="in" filter="fade">
                                      <p:cBhvr>
                                        <p:cTn id="11" dur="500"/>
                                        <p:tgtEl>
                                          <p:spTgt spid="51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30"/>
                                        </p:tgtEl>
                                        <p:attrNameLst>
                                          <p:attrName>style.visibility</p:attrName>
                                        </p:attrNameLst>
                                      </p:cBhvr>
                                      <p:to>
                                        <p:strVal val="visible"/>
                                      </p:to>
                                    </p:set>
                                    <p:animEffect transition="in" filter="fade">
                                      <p:cBhvr>
                                        <p:cTn id="16" dur="500"/>
                                        <p:tgtEl>
                                          <p:spTgt spid="51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9"/>
                                        </p:tgtEl>
                                        <p:attrNameLst>
                                          <p:attrName>style.visibility</p:attrName>
                                        </p:attrNameLst>
                                      </p:cBhvr>
                                      <p:to>
                                        <p:strVal val="visible"/>
                                      </p:to>
                                    </p:set>
                                    <p:animEffect transition="in" filter="fade">
                                      <p:cBhvr>
                                        <p:cTn id="21" dur="500"/>
                                        <p:tgtEl>
                                          <p:spTgt spid="51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32"/>
                                        </p:tgtEl>
                                        <p:attrNameLst>
                                          <p:attrName>style.visibility</p:attrName>
                                        </p:attrNameLst>
                                      </p:cBhvr>
                                      <p:to>
                                        <p:strVal val="visible"/>
                                      </p:to>
                                    </p:set>
                                    <p:animEffect transition="in" filter="fade">
                                      <p:cBhvr>
                                        <p:cTn id="26"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771" y="0"/>
            <a:ext cx="9073351" cy="3140968"/>
          </a:xfrm>
        </p:spPr>
        <p:txBody>
          <a:bodyPr>
            <a:normAutofit/>
          </a:bodyPr>
          <a:lstStyle/>
          <a:p>
            <a:r>
              <a:rPr lang="el-GR" sz="2800" dirty="0" smtClean="0"/>
              <a:t>Αξιολογήστε, βάσει κριτηρίων,</a:t>
            </a:r>
            <a:br>
              <a:rPr lang="el-GR" sz="2800" dirty="0" smtClean="0"/>
            </a:br>
            <a:r>
              <a:rPr lang="el-GR" sz="2800" dirty="0" smtClean="0"/>
              <a:t> τον εικονιζόμενο σωληνώδη </a:t>
            </a:r>
            <a:r>
              <a:rPr lang="el-GR" sz="2800" dirty="0" err="1" smtClean="0"/>
              <a:t>αδενωματώδη</a:t>
            </a:r>
            <a:r>
              <a:rPr lang="el-GR" sz="2800" dirty="0" smtClean="0"/>
              <a:t> πολύποδα </a:t>
            </a:r>
            <a:br>
              <a:rPr lang="el-GR" sz="2800" dirty="0" smtClean="0"/>
            </a:br>
            <a:r>
              <a:rPr lang="el-GR" sz="2800" dirty="0" smtClean="0"/>
              <a:t>ως προς το διηθητικό δυναμικό του</a:t>
            </a:r>
            <a:br>
              <a:rPr lang="el-GR" sz="2800" dirty="0" smtClean="0"/>
            </a:br>
            <a:r>
              <a:rPr lang="el-GR" sz="2800" dirty="0" smtClean="0"/>
              <a:t>εντός του </a:t>
            </a:r>
            <a:r>
              <a:rPr lang="el-GR" sz="2800" dirty="0" err="1" smtClean="0"/>
              <a:t>υποβλεννογονίου</a:t>
            </a:r>
            <a:r>
              <a:rPr lang="el-GR" sz="2800" dirty="0" smtClean="0"/>
              <a:t> χιτώνα </a:t>
            </a:r>
            <a:br>
              <a:rPr lang="el-GR" sz="2800" dirty="0" smtClean="0"/>
            </a:br>
            <a:r>
              <a:rPr lang="el-GR" sz="2800" dirty="0" smtClean="0"/>
              <a:t>του τοιχώματος του </a:t>
            </a:r>
            <a:r>
              <a:rPr lang="el-GR" sz="2800" dirty="0" err="1" smtClean="0"/>
              <a:t>παχέος</a:t>
            </a:r>
            <a:r>
              <a:rPr lang="el-GR" sz="2800" dirty="0" smtClean="0"/>
              <a:t> εντέρου.</a:t>
            </a:r>
            <a:endParaRPr lang="el-GR" sz="2800" dirty="0"/>
          </a:p>
        </p:txBody>
      </p:sp>
      <p:pic>
        <p:nvPicPr>
          <p:cNvPr id="3074" name="Picture 2" descr="C:\Users\Νεφέλη\Desktop\410-2700-1-P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08" y="3212976"/>
            <a:ext cx="9073351" cy="338437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0"/>
            <a:ext cx="4752528" cy="3212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389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3370386"/>
          </a:xfrm>
        </p:spPr>
        <p:txBody>
          <a:bodyPr>
            <a:normAutofit/>
          </a:bodyPr>
          <a:lstStyle/>
          <a:p>
            <a:r>
              <a:rPr lang="el-GR" dirty="0" err="1" smtClean="0"/>
              <a:t>Ταυτοποιήστε</a:t>
            </a:r>
            <a:r>
              <a:rPr lang="el-GR" dirty="0" smtClean="0"/>
              <a:t> , βάσει της μορφολογίας τους,  τους  παρακάτω νεφρικούς όγκους </a:t>
            </a:r>
            <a:br>
              <a:rPr lang="el-GR" dirty="0" smtClean="0"/>
            </a:br>
            <a:r>
              <a:rPr lang="el-GR" dirty="0" smtClean="0"/>
              <a:t>με </a:t>
            </a:r>
            <a:r>
              <a:rPr lang="el-GR" dirty="0" err="1" smtClean="0"/>
              <a:t>θηλώδη</a:t>
            </a:r>
            <a:r>
              <a:rPr lang="el-GR" dirty="0" smtClean="0"/>
              <a:t> διαμόρφωση</a:t>
            </a:r>
            <a:endParaRPr lang="el-GR" dirty="0"/>
          </a:p>
        </p:txBody>
      </p:sp>
    </p:spTree>
    <p:extLst>
      <p:ext uri="{BB962C8B-B14F-4D97-AF65-F5344CB8AC3E}">
        <p14:creationId xmlns:p14="http://schemas.microsoft.com/office/powerpoint/2010/main" xmlns="" val="13616846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301006"/>
          </a:xfrm>
        </p:spPr>
        <p:txBody>
          <a:bodyPr>
            <a:noAutofit/>
          </a:bodyPr>
          <a:lstStyle/>
          <a:p>
            <a:r>
              <a:rPr lang="el-GR" sz="2400" dirty="0" smtClean="0"/>
              <a:t>Ποιές πληροφορίες οφείλει να παρέχει η ιστολογική έκθεση του εικονιζόμενου κακοήθως </a:t>
            </a:r>
            <a:r>
              <a:rPr lang="el-GR" sz="2400" dirty="0" err="1" smtClean="0"/>
              <a:t>εξαλλαγέντα</a:t>
            </a:r>
            <a:r>
              <a:rPr lang="el-GR" sz="2400" dirty="0" smtClean="0"/>
              <a:t>, πλήρως </a:t>
            </a:r>
            <a:r>
              <a:rPr lang="el-GR" sz="2400" dirty="0" err="1" smtClean="0"/>
              <a:t>ενδοσκοπικώς</a:t>
            </a:r>
            <a:r>
              <a:rPr lang="el-GR" sz="2400" dirty="0" smtClean="0"/>
              <a:t> εξαιρεθέντα  </a:t>
            </a:r>
            <a:r>
              <a:rPr lang="el-GR" sz="2400" dirty="0" err="1" smtClean="0"/>
              <a:t>αδενωματώδους</a:t>
            </a:r>
            <a:r>
              <a:rPr lang="el-GR" sz="2400" dirty="0" smtClean="0"/>
              <a:t> πολύποδα </a:t>
            </a:r>
            <a:r>
              <a:rPr lang="el-GR" sz="2400" dirty="0" err="1" smtClean="0"/>
              <a:t>παχέος</a:t>
            </a:r>
            <a:r>
              <a:rPr lang="el-GR" sz="2400" dirty="0" smtClean="0"/>
              <a:t> εντέρου</a:t>
            </a:r>
            <a:br>
              <a:rPr lang="el-GR" sz="2400" dirty="0" smtClean="0"/>
            </a:br>
            <a:r>
              <a:rPr lang="el-GR" sz="2400" dirty="0" smtClean="0"/>
              <a:t> και ποιά η σημασία τους</a:t>
            </a:r>
            <a:r>
              <a:rPr lang="en-US" sz="2400" dirty="0" smtClean="0"/>
              <a:t>; </a:t>
            </a:r>
            <a:r>
              <a:rPr lang="el-GR" sz="2400" dirty="0" smtClean="0"/>
              <a:t> </a:t>
            </a:r>
            <a:endParaRPr lang="el-GR" sz="2400" dirty="0"/>
          </a:p>
        </p:txBody>
      </p:sp>
      <p:pic>
        <p:nvPicPr>
          <p:cNvPr id="4098" name="Picture 2" descr="C:\Users\Νεφέλη\Desktop\410-2699-1-P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1484784"/>
            <a:ext cx="6975796" cy="5256584"/>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195736" cy="7101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12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850106"/>
          </a:xfrm>
        </p:spPr>
        <p:txBody>
          <a:bodyPr>
            <a:normAutofit fontScale="90000"/>
          </a:bodyPr>
          <a:lstStyle/>
          <a:p>
            <a:r>
              <a:rPr lang="el-GR" dirty="0" err="1" smtClean="0"/>
              <a:t>Θηλώδες</a:t>
            </a:r>
            <a:r>
              <a:rPr lang="el-GR" dirty="0" smtClean="0"/>
              <a:t> </a:t>
            </a:r>
            <a:r>
              <a:rPr lang="el-GR" dirty="0" err="1" smtClean="0"/>
              <a:t>νεφροκυτταρικό</a:t>
            </a:r>
            <a:r>
              <a:rPr lang="el-GR" dirty="0" smtClean="0"/>
              <a:t> καρκίνωμα τύπου 2 </a:t>
            </a:r>
            <a:endParaRPr lang="el-GR" dirty="0"/>
          </a:p>
        </p:txBody>
      </p:sp>
      <p:pic>
        <p:nvPicPr>
          <p:cNvPr id="1026" name="Picture 2" descr="C:\Users\Νεφέλη\Desktop\Kidney_PapillaryRCC13_Type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573945" y="2094225"/>
            <a:ext cx="5323338" cy="381642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Νεφέλη\Desktop\kidneytumormalignantrccpaptyp2Andeen0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3767910" y="2000841"/>
            <a:ext cx="5280587" cy="39604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612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4248472" cy="1301006"/>
          </a:xfrm>
        </p:spPr>
        <p:txBody>
          <a:bodyPr>
            <a:normAutofit fontScale="90000"/>
          </a:bodyPr>
          <a:lstStyle/>
          <a:p>
            <a:r>
              <a:rPr lang="el-GR" dirty="0" err="1" smtClean="0"/>
              <a:t>Ογκοκυτταρικό</a:t>
            </a:r>
            <a:r>
              <a:rPr lang="el-GR" dirty="0" smtClean="0"/>
              <a:t> </a:t>
            </a:r>
            <a:r>
              <a:rPr lang="el-GR" dirty="0" err="1" smtClean="0"/>
              <a:t>θηλώδες</a:t>
            </a:r>
            <a:r>
              <a:rPr lang="el-GR" dirty="0" smtClean="0"/>
              <a:t> ΝΚΚ</a:t>
            </a:r>
            <a:endParaRPr lang="el-GR" dirty="0"/>
          </a:p>
        </p:txBody>
      </p:sp>
      <p:pic>
        <p:nvPicPr>
          <p:cNvPr id="2050" name="Picture 2" descr="C:\Users\Νεφέλη\Desktop\kidneytumormalignantrccpapvranic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92028" y="2131533"/>
            <a:ext cx="5181930" cy="388843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Νεφέλη\Desktop\jpg_oncocytic_pap_rcc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8307" y="116633"/>
            <a:ext cx="4067866" cy="30381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Νεφέλη\Desktop\kidneytumormalignantrccpapvranic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9992" y="3293755"/>
            <a:ext cx="4464496" cy="3348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153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4716016" cy="1143000"/>
          </a:xfrm>
        </p:spPr>
        <p:txBody>
          <a:bodyPr>
            <a:normAutofit fontScale="90000"/>
          </a:bodyPr>
          <a:lstStyle/>
          <a:p>
            <a:r>
              <a:rPr lang="el-GR" dirty="0" err="1" smtClean="0"/>
              <a:t>Διαυγοκυτταρικό</a:t>
            </a:r>
            <a:r>
              <a:rPr lang="el-GR" dirty="0" smtClean="0"/>
              <a:t> </a:t>
            </a:r>
            <a:r>
              <a:rPr lang="el-GR" dirty="0" err="1" smtClean="0"/>
              <a:t>θηλώδες</a:t>
            </a:r>
            <a:r>
              <a:rPr lang="el-GR" dirty="0" smtClean="0"/>
              <a:t> ΝΚΚ</a:t>
            </a:r>
            <a:endParaRPr lang="el-GR" dirty="0"/>
          </a:p>
        </p:txBody>
      </p:sp>
      <p:pic>
        <p:nvPicPr>
          <p:cNvPr id="3074" name="Picture 2" descr="C:\Users\Νεφέλη\Desktop\Clear_cell_papillary_renal_cell_carcinoma_-_high_ma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252536" y="2420888"/>
            <a:ext cx="5184576" cy="345638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Νεφέλη\Desktop\jpg_cpcc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5975" y="116632"/>
            <a:ext cx="4393671" cy="327122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Νεφέλη\Desktop\c913935f0f6f918195cbc6a94ec23fa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3446115"/>
            <a:ext cx="4393671" cy="32952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22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0"/>
            <a:ext cx="9036496" cy="908720"/>
          </a:xfrm>
        </p:spPr>
        <p:txBody>
          <a:bodyPr>
            <a:normAutofit/>
          </a:bodyPr>
          <a:lstStyle/>
          <a:p>
            <a:r>
              <a:rPr lang="el-GR" dirty="0" err="1" smtClean="0"/>
              <a:t>Θηλώδες</a:t>
            </a:r>
            <a:r>
              <a:rPr lang="el-GR" dirty="0" smtClean="0"/>
              <a:t> ΝΚΚ τύπου 1</a:t>
            </a:r>
            <a:endParaRPr lang="el-GR" dirty="0"/>
          </a:p>
        </p:txBody>
      </p:sp>
      <p:pic>
        <p:nvPicPr>
          <p:cNvPr id="4098" name="Picture 2" descr="C:\Users\Νεφέλη\Desktop\46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835780" y="1932975"/>
            <a:ext cx="5648904" cy="4032448"/>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Νεφέλη\Desktop\Kidney_PapillaryRC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316543" y="1891692"/>
            <a:ext cx="5600622" cy="40324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719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859</Words>
  <Application>Microsoft Office PowerPoint</Application>
  <PresentationFormat>Προβολή στην οθόνη (4:3)</PresentationFormat>
  <Paragraphs>125</Paragraphs>
  <Slides>50</Slides>
  <Notes>5</Notes>
  <HiddenSlides>0</HiddenSlides>
  <MMClips>0</MMClips>
  <ScaleCrop>false</ScaleCrop>
  <HeadingPairs>
    <vt:vector size="4" baseType="variant">
      <vt:variant>
        <vt:lpstr>Θέμα</vt:lpstr>
      </vt:variant>
      <vt:variant>
        <vt:i4>1</vt:i4>
      </vt:variant>
      <vt:variant>
        <vt:lpstr>Τίτλοι διαφανειών</vt:lpstr>
      </vt:variant>
      <vt:variant>
        <vt:i4>50</vt:i4>
      </vt:variant>
    </vt:vector>
  </HeadingPairs>
  <TitlesOfParts>
    <vt:vector size="51" baseType="lpstr">
      <vt:lpstr>Θέμα του Office</vt:lpstr>
      <vt:lpstr>Τι είδους αλλοιώσεις δείχνουν τα βέλη;  Σε ποια πνευμονική νόσο είναι σύνηθες εύρημα;</vt:lpstr>
      <vt:lpstr>Τι περιέχουν οι κυψελίδες; Εάν η εν λόγω αλλοίωση είναι διάχυτη και ομοιόμορφα κατανεμημένη, με ποια οντότητα συνδέεται;</vt:lpstr>
      <vt:lpstr>Τι είδους κύτταρα διηθούν τα μεσοκυψελιδικά διαφράγματα και προκαλούν πάχυνση αυτών; Για ποια διηθητική πνευμονική νόσο πρόκειται;</vt:lpstr>
      <vt:lpstr>Παρατηρείται οζίδιο με ανώμαλη κεντρική νεκρωτική περιοχή περιβαλλόμενη από φλεγμονώδη κοκκιώδη ιστό. Ανίχνευση στο αίμα c-ANCA.  Για ποια οντότητα πρόκειται; </vt:lpstr>
      <vt:lpstr>Ταυτοποιήστε , βάσει της μορφολογίας τους,  τους  παρακάτω νεφρικούς όγκους  με θηλώδη διαμόρφωση</vt:lpstr>
      <vt:lpstr>Θηλώδες νεφροκυτταρικό καρκίνωμα τύπου 2 </vt:lpstr>
      <vt:lpstr>Ογκοκυτταρικό θηλώδες ΝΚΚ</vt:lpstr>
      <vt:lpstr>Διαυγοκυτταρικό θηλώδες ΝΚΚ</vt:lpstr>
      <vt:lpstr>Θηλώδες ΝΚΚ τύπου 1</vt:lpstr>
      <vt:lpstr>Ταυτοποιήστε τις επόμενες τέσσερεις θυρεοειδικές αλλοιώσεις σε υλικό αναρροφητικής βιοψίας διά λεπτής βελόνης </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Περιστατικό </vt:lpstr>
      <vt:lpstr>Διαφάνεια 22</vt:lpstr>
      <vt:lpstr>Διαφάνεια 23</vt:lpstr>
      <vt:lpstr>Διαφάνεια 24</vt:lpstr>
      <vt:lpstr>Διαφάνεια 25</vt:lpstr>
      <vt:lpstr>Διαφάνεια 26</vt:lpstr>
      <vt:lpstr>Περιστατικό </vt:lpstr>
      <vt:lpstr>Διαφάνεια 28</vt:lpstr>
      <vt:lpstr>Διαφάνεια 29</vt:lpstr>
      <vt:lpstr>Ταυτοποιήστε τις τρεις εικονιζόμενες μεταπλαστικές αλλοιώσεις του ενδομητρίου και την τέταρτη φυσιολογική εικόνα που σχετίζεται με κύηση.Ποια από τις μεταπλάσεις  δυνητικώς συγχέεται  με μια ποικιλία ενδομητρικού καρκινώματος και πώς ξεχωρίζει από αυτή; </vt:lpstr>
      <vt:lpstr>Ξεχωρίστε την εικόνα του ενδομητριοειδούς αδενοκαρκινώματος του ενδομητρίου βαθμού κακοήθειας 1 κατά FIGO και τυποποιήστε το εικονιζόμενο  καρκίνωμα ενδομητρίου των υπολοίπων τριών εικόνων. </vt:lpstr>
      <vt:lpstr>Ξέσματα ενδομητρίου από δύο γυναίκες με ανωορρηκτικούς κύκλους. Περιγράψτε το ιστοπαθολογικό υπόβαθρο της κάθε περίπτωσης.</vt:lpstr>
      <vt:lpstr>Ξέσματα δύο περιεμμηνοπαυσιακών γυναικών  (η μία περίπτωση αρ. &amp;  η άλλη περίπτωση δεξ.).   Ξεχωρίστε την περίπτωση με την καλοήθη υπερπλασία του ενδομητρίου (χωρίς ατυπία) από εκείνη με την ενδοεπιθηλιακή νεοπλασία/ άτυπη υπερπλασία του ενδομητρίου.</vt:lpstr>
      <vt:lpstr>Διαφάνεια 34</vt:lpstr>
      <vt:lpstr>Διαφάνεια 35</vt:lpstr>
      <vt:lpstr>Διαφάνεια 36</vt:lpstr>
      <vt:lpstr>Διαφάνεια 37</vt:lpstr>
      <vt:lpstr>Τυποποιήστε τα εικονιζόμενα καρκινώματα in situ του μαστού.</vt:lpstr>
      <vt:lpstr>Tαυτοποιήστε την εικονιζόμενη αλλοίωση  από το επιθήλιο της τελικής πορολοβιακής μονάδας του μαστού.</vt:lpstr>
      <vt:lpstr>Διαβαθμίστε ως προς το βαθμό πυρηνικής κακοήθειάς τους τα εικονιζόμενα πορογενή καρκινώματα in situ του μαστού. Σε ποιό από αυτά αναγνωρίζετε μικροδιήθηση ;</vt:lpstr>
      <vt:lpstr>Συνεκτιμώντας τους μορφολογικούς χαρακτήρες  και την ανοσοχρώση έναντι της Ε- καντχερίνης, τυποποιήστε την εικονιζόμενη  αλλοίωση του μαστού.</vt:lpstr>
      <vt:lpstr>Περίγραπτος επώδυνος όζος  σε μαστό γυναίκας 52 ετών,  μετά από τραυματισμό. Ιστολογική διάγνωση και περιγραφή.</vt:lpstr>
      <vt:lpstr>Παρασκεύασμα εκτομής εγγύς μοίρας μηριαίου οστού από ενήλικα άρρενα που ανέφερε άλγος στην περιοχή. Μακροσκοπική-μικροσκοπική περιγραφή-τυποποίηση. </vt:lpstr>
      <vt:lpstr>Μονήρης αλλοίωση άπω τμήματος μηριαίου οστού σε άρρενα 17 ετών. Χειρουργική εκτομή στη θέση πρόσφυσης. Ακτινολογική και ιστολογική περιγραφή, τυποποίηση. Σε ποιό ογκοκατασταλτικό γονίδιο είναι πιθανό να εμφανισθεί απώλεια της ετεροζυγίας του;</vt:lpstr>
      <vt:lpstr>Υλικό απόξεσης από αλλοιώσεις άκρας χειρός. Πάνω αρ. εικ.: Γυναίκα 38 ετών. Πάνω δεξ. εικ.: Έφηβος με συνυπάρχοντα αιμαγγειώματα μαλακών μορίων. Ακτινολογική και ιστολογική περιγραφή και τυποποίηση. Γιατί πρέπει να εξετάζεται ιστολογικά το σύνολο του εξαιρουμένου ιστού και να συνεκτιμώνται τα ακτινολογικά ευρήματα; Ποιό το σύνδρομο στον έφηβο ασθενή;</vt:lpstr>
      <vt:lpstr>Μικροσκοπικές εικόνες από πολύποδα στο κόλον του εικονιζόμενου ατόμου που εμφάνισε αιμορραγία από το πεπτικό. Ανάλογοι πολύποδες  ανιχνεύονται στο λεπτό έντερο της ασθενούς. Ιστολογική τυποποίηση του πολύποδα και αναγνώριση χαρακτηριστικού ιστολογικού γνωρίσματός του, ταυτοποίηση εν λόγω κληρονομούμενου συνδρόμου, τύπος κληρονομικής μεταβίβασης.</vt:lpstr>
      <vt:lpstr>Εξαίρεση μονήρους πολύποδα από το κατιόν κόλον άρρενος νηπίου. Ιστολογική τυποποίηση – περιγραφή.</vt:lpstr>
      <vt:lpstr>Τυποποιήστε ιστολογικώς τους εικονιζόμενους πολύποδες παχέος εντέρου και καθορίστε το βαθμό δυσπλασίας τους (εφόσον βέβαια εμφανίζουν δυσπλασία) .</vt:lpstr>
      <vt:lpstr>Αξιολογήστε, βάσει κριτηρίων,  τον εικονιζόμενο σωληνώδη αδενωματώδη πολύποδα  ως προς το διηθητικό δυναμικό του εντός του υποβλεννογονίου χιτώνα  του τοιχώματος του παχέος εντέρου.</vt:lpstr>
      <vt:lpstr>Ποιές πληροφορίες οφείλει να παρέχει η ιστολογική έκθεση του εικονιζόμενου κακοήθως εξαλλαγέντα, πλήρως ενδοσκοπικώς εξαιρεθέντα  αδενωματώδους πολύποδα παχέος εντέρου  και ποιά η σημασία τους;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 είδους αλλοιώσεις δείχνουν τα βέλη;  Σε ποια πνευμονική νόσο είναι σύνηθες εύρημα;</dc:title>
  <dc:creator>User</dc:creator>
  <cp:lastModifiedBy>User</cp:lastModifiedBy>
  <cp:revision>1</cp:revision>
  <dcterms:created xsi:type="dcterms:W3CDTF">2019-06-21T11:51:28Z</dcterms:created>
  <dcterms:modified xsi:type="dcterms:W3CDTF">2019-06-21T11:56:09Z</dcterms:modified>
</cp:coreProperties>
</file>