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</p:sldIdLst>
  <p:sldSz cx="9144000" cy="5143500" type="screen16x9"/>
  <p:notesSz cx="6858000" cy="9144000"/>
  <p:embeddedFontLst>
    <p:embeddedFont>
      <p:font typeface="Roboto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15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1B6BB3-73F8-4BCF-86E3-9F88DF5E988B}">
  <a:tblStyle styleId="{351B6BB3-73F8-4BCF-86E3-9F88DF5E98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cfbbe399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9cfbbe399f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1e6061a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1e6061a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1d31a74de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a1d31a74de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1b7d57c9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1b7d57c9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1b7d57c9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a1b7d57c9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1c8f9db4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a1c8f9db4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cfbbe399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cfbbe399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cfbbe399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9cfbbe399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9cfbbe399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9cfbbe399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cfbbe399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9cfbbe399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cfbbe39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cfbbe39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9cfbbe39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9cfbbe39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9cfbbe399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9cfbbe399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1c8f9db4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1c8f9db4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a1c8f9db4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a1c8f9db4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a1d31a74de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a1d31a74de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cfbbe399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cfbbe399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1d31a74d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a1d31a74d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cfbbe399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cfbbe399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1c8f9db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1c8f9db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1b7d57c9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1b7d57c9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1d31a74de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a1d31a74de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1d31a74de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ga1d31a74de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ctrTitle"/>
          </p:nvPr>
        </p:nvSpPr>
        <p:spPr>
          <a:xfrm>
            <a:off x="-228900" y="744575"/>
            <a:ext cx="9642600" cy="163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1155CC"/>
                </a:solidFill>
              </a:rPr>
              <a:t>Μοριακή και γενετική ανάλυση των   εξαρτηματικών νεοπλασμάτων του δέρματος</a:t>
            </a:r>
            <a:endParaRPr sz="3600">
              <a:solidFill>
                <a:srgbClr val="1155CC"/>
              </a:solidFill>
            </a:endParaRPr>
          </a:p>
        </p:txBody>
      </p:sp>
      <p:sp>
        <p:nvSpPr>
          <p:cNvPr id="106" name="Google Shape;106;p26"/>
          <p:cNvSpPr txBox="1">
            <a:spLocks noGrp="1"/>
          </p:cNvSpPr>
          <p:nvPr>
            <p:ph type="subTitle" idx="1"/>
          </p:nvPr>
        </p:nvSpPr>
        <p:spPr>
          <a:xfrm>
            <a:off x="311700" y="32913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Αλέξανδρος Συκαράς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5"/>
          <p:cNvSpPr txBox="1">
            <a:spLocks noGrp="1"/>
          </p:cNvSpPr>
          <p:nvPr>
            <p:ph type="title"/>
          </p:nvPr>
        </p:nvSpPr>
        <p:spPr>
          <a:xfrm>
            <a:off x="-111825" y="64025"/>
            <a:ext cx="956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155CC"/>
                </a:solidFill>
              </a:rPr>
              <a:t>Το MTS έχει ως συχνότερο αίτιο την μετάλλαξη του MSH2</a:t>
            </a:r>
            <a:endParaRPr>
              <a:solidFill>
                <a:srgbClr val="1155CC"/>
              </a:solidFill>
            </a:endParaRPr>
          </a:p>
        </p:txBody>
      </p:sp>
      <p:pic>
        <p:nvPicPr>
          <p:cNvPr id="172" name="Google Shape;1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974" y="1166288"/>
            <a:ext cx="4191000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5"/>
          <p:cNvSpPr txBox="1"/>
          <p:nvPr/>
        </p:nvSpPr>
        <p:spPr>
          <a:xfrm>
            <a:off x="0" y="4791500"/>
            <a:ext cx="9144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Jockenhöfer F, Schimming TT, Schaller J, et al Sebaceous tumours: more than skin deep Gut 2018;67:1957.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6"/>
          <p:cNvSpPr txBox="1">
            <a:spLocks noGrp="1"/>
          </p:cNvSpPr>
          <p:nvPr>
            <p:ph type="title"/>
          </p:nvPr>
        </p:nvSpPr>
        <p:spPr>
          <a:xfrm>
            <a:off x="0" y="6402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1155CC"/>
                </a:solidFill>
              </a:rPr>
              <a:t>… και σπα</a:t>
            </a:r>
            <a:r>
              <a:rPr lang="en-GB" dirty="0" err="1">
                <a:solidFill>
                  <a:srgbClr val="1155CC"/>
                </a:solidFill>
              </a:rPr>
              <a:t>νιότερο</a:t>
            </a:r>
            <a:r>
              <a:rPr lang="en-GB" dirty="0">
                <a:solidFill>
                  <a:srgbClr val="1155CC"/>
                </a:solidFill>
              </a:rPr>
              <a:t> α</a:t>
            </a:r>
            <a:r>
              <a:rPr lang="en-GB" dirty="0" err="1">
                <a:solidFill>
                  <a:srgbClr val="1155CC"/>
                </a:solidFill>
              </a:rPr>
              <a:t>ίτιο</a:t>
            </a:r>
            <a:r>
              <a:rPr lang="en-GB" dirty="0">
                <a:solidFill>
                  <a:srgbClr val="1155CC"/>
                </a:solidFill>
              </a:rPr>
              <a:t> </a:t>
            </a:r>
            <a:r>
              <a:rPr lang="en-GB" dirty="0" err="1">
                <a:solidFill>
                  <a:srgbClr val="1155CC"/>
                </a:solidFill>
              </a:rPr>
              <a:t>τη</a:t>
            </a:r>
            <a:r>
              <a:rPr lang="en-GB" dirty="0">
                <a:solidFill>
                  <a:srgbClr val="1155CC"/>
                </a:solidFill>
              </a:rPr>
              <a:t> </a:t>
            </a:r>
            <a:r>
              <a:rPr lang="en-GB" dirty="0" err="1">
                <a:solidFill>
                  <a:srgbClr val="1155CC"/>
                </a:solidFill>
              </a:rPr>
              <a:t>μετάλλ</a:t>
            </a:r>
            <a:r>
              <a:rPr lang="en-GB" dirty="0">
                <a:solidFill>
                  <a:srgbClr val="1155CC"/>
                </a:solidFill>
              </a:rPr>
              <a:t>αξη του MSH6 </a:t>
            </a:r>
            <a:r>
              <a:rPr lang="el-GR" dirty="0">
                <a:solidFill>
                  <a:srgbClr val="1155CC"/>
                </a:solidFill>
              </a:rPr>
              <a:t>μ</a:t>
            </a:r>
            <a:r>
              <a:rPr lang="en-GB" dirty="0" err="1">
                <a:solidFill>
                  <a:srgbClr val="1155CC"/>
                </a:solidFill>
              </a:rPr>
              <a:t>όνο</a:t>
            </a:r>
            <a:endParaRPr dirty="0">
              <a:solidFill>
                <a:srgbClr val="1155CC"/>
              </a:solidFill>
            </a:endParaRPr>
          </a:p>
        </p:txBody>
      </p:sp>
      <p:pic>
        <p:nvPicPr>
          <p:cNvPr id="179" name="Google Shape;1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288" y="865700"/>
            <a:ext cx="5094632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6"/>
          <p:cNvSpPr txBox="1"/>
          <p:nvPr/>
        </p:nvSpPr>
        <p:spPr>
          <a:xfrm>
            <a:off x="6214225" y="2209350"/>
            <a:ext cx="7527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MSH2</a:t>
            </a:r>
            <a:endParaRPr b="1"/>
          </a:p>
        </p:txBody>
      </p:sp>
      <p:sp>
        <p:nvSpPr>
          <p:cNvPr id="181" name="Google Shape;181;p36"/>
          <p:cNvSpPr txBox="1"/>
          <p:nvPr/>
        </p:nvSpPr>
        <p:spPr>
          <a:xfrm>
            <a:off x="6171925" y="4324275"/>
            <a:ext cx="8373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</a:rPr>
              <a:t> MSH6</a:t>
            </a:r>
            <a:endParaRPr/>
          </a:p>
        </p:txBody>
      </p:sp>
      <p:sp>
        <p:nvSpPr>
          <p:cNvPr id="182" name="Google Shape;182;p36"/>
          <p:cNvSpPr txBox="1"/>
          <p:nvPr/>
        </p:nvSpPr>
        <p:spPr>
          <a:xfrm>
            <a:off x="3553500" y="4356064"/>
            <a:ext cx="7527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</a:rPr>
              <a:t>MLH1</a:t>
            </a:r>
            <a:endParaRPr/>
          </a:p>
        </p:txBody>
      </p:sp>
      <p:sp>
        <p:nvSpPr>
          <p:cNvPr id="183" name="Google Shape;183;p36"/>
          <p:cNvSpPr txBox="1"/>
          <p:nvPr/>
        </p:nvSpPr>
        <p:spPr>
          <a:xfrm>
            <a:off x="111500" y="4686675"/>
            <a:ext cx="91440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Mahalingam, M. (2017). MSH6, Past and Present and Muir–Torre Syndrome—Connecting the Dots. </a:t>
            </a:r>
            <a:r>
              <a:rPr lang="en-GB" sz="1000" i="1">
                <a:solidFill>
                  <a:srgbClr val="222222"/>
                </a:solidFill>
                <a:highlight>
                  <a:srgbClr val="FFFFFF"/>
                </a:highlight>
              </a:rPr>
              <a:t>The American Journal of Dermatopathology</a:t>
            </a: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-GB" sz="1000" i="1">
                <a:solidFill>
                  <a:srgbClr val="222222"/>
                </a:solidFill>
                <a:highlight>
                  <a:srgbClr val="FFFFFF"/>
                </a:highlight>
              </a:rPr>
              <a:t>39</a:t>
            </a: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(4), 239-249.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36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155CC"/>
                </a:solidFill>
              </a:rPr>
              <a:t>Το MTS σχετίζεται με καλοήθη και κακοήθη νεοπλάσματα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92" name="Google Shape;192;p37"/>
          <p:cNvSpPr txBox="1"/>
          <p:nvPr/>
        </p:nvSpPr>
        <p:spPr>
          <a:xfrm>
            <a:off x="7221458" y="4467543"/>
            <a:ext cx="2508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/>
              <a:t>Modified from 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/>
              <a:t>North et al. Nat </a:t>
            </a:r>
            <a:r>
              <a:rPr lang="en-GB" sz="1000" dirty="0" err="1"/>
              <a:t>Commun</a:t>
            </a:r>
            <a:r>
              <a:rPr lang="en-GB" sz="1000" dirty="0"/>
              <a:t>. 2018 14;9(1):1894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E3CEB2-3AE4-4275-86E5-78F4D99A4935}"/>
              </a:ext>
            </a:extLst>
          </p:cNvPr>
          <p:cNvGrpSpPr/>
          <p:nvPr/>
        </p:nvGrpSpPr>
        <p:grpSpPr>
          <a:xfrm>
            <a:off x="517585" y="733848"/>
            <a:ext cx="6703873" cy="4311847"/>
            <a:chOff x="1495639" y="751100"/>
            <a:chExt cx="5372136" cy="4311847"/>
          </a:xfrm>
        </p:grpSpPr>
        <p:grpSp>
          <p:nvGrpSpPr>
            <p:cNvPr id="188" name="Google Shape;188;p37"/>
            <p:cNvGrpSpPr/>
            <p:nvPr/>
          </p:nvGrpSpPr>
          <p:grpSpPr>
            <a:xfrm>
              <a:off x="1495639" y="751100"/>
              <a:ext cx="5372136" cy="4311847"/>
              <a:chOff x="1465326" y="-113111"/>
              <a:chExt cx="6395400" cy="5134373"/>
            </a:xfrm>
          </p:grpSpPr>
          <p:pic>
            <p:nvPicPr>
              <p:cNvPr id="189" name="Google Shape;189;p3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65326" y="790811"/>
                <a:ext cx="6395400" cy="423045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3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518406" y="-113111"/>
                <a:ext cx="6288219" cy="25533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C0895B9-9373-4E9D-99C8-D937AF6EA44B}"/>
                </a:ext>
              </a:extLst>
            </p:cNvPr>
            <p:cNvSpPr/>
            <p:nvPr/>
          </p:nvSpPr>
          <p:spPr>
            <a:xfrm rot="10800000" flipV="1">
              <a:off x="3571329" y="2895375"/>
              <a:ext cx="448580" cy="1909538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BABF3F7-EF6A-4D6D-8B99-49E04C1256DF}"/>
                </a:ext>
              </a:extLst>
            </p:cNvPr>
            <p:cNvSpPr/>
            <p:nvPr/>
          </p:nvSpPr>
          <p:spPr>
            <a:xfrm rot="10800000" flipV="1">
              <a:off x="4039772" y="2895375"/>
              <a:ext cx="954921" cy="1909538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90AF5A-253C-47DE-961D-3B9871FF469A}"/>
                </a:ext>
              </a:extLst>
            </p:cNvPr>
            <p:cNvSpPr/>
            <p:nvPr/>
          </p:nvSpPr>
          <p:spPr>
            <a:xfrm rot="10800000" flipV="1">
              <a:off x="4995262" y="2895375"/>
              <a:ext cx="1100336" cy="1909538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8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</a:t>
            </a:r>
            <a:r>
              <a:rPr lang="en-GB">
                <a:solidFill>
                  <a:srgbClr val="1155CC"/>
                </a:solidFill>
              </a:rPr>
              <a:t>     Διαγνωστικός αλγόριθμος MTS</a:t>
            </a:r>
            <a:r>
              <a:rPr lang="en-GB"/>
              <a:t> </a:t>
            </a:r>
            <a:endParaRPr/>
          </a:p>
        </p:txBody>
      </p:sp>
      <p:pic>
        <p:nvPicPr>
          <p:cNvPr id="198" name="Google Shape;19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775" y="624100"/>
            <a:ext cx="3586171" cy="431285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8"/>
          <p:cNvSpPr txBox="1"/>
          <p:nvPr/>
        </p:nvSpPr>
        <p:spPr>
          <a:xfrm>
            <a:off x="4039400" y="956000"/>
            <a:ext cx="4699200" cy="21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 sz="1600" dirty="0"/>
              <a:t>Απαρα</a:t>
            </a:r>
            <a:r>
              <a:rPr lang="en-GB" sz="1600" dirty="0" err="1"/>
              <a:t>ίτητος</a:t>
            </a:r>
            <a:r>
              <a:rPr lang="en-GB" sz="1600" dirty="0"/>
              <a:t> ο </a:t>
            </a:r>
            <a:r>
              <a:rPr lang="en-GB" sz="1600" dirty="0" err="1"/>
              <a:t>έλεγχος</a:t>
            </a:r>
            <a:r>
              <a:rPr lang="en-GB" sz="1600" dirty="0"/>
              <a:t> </a:t>
            </a:r>
            <a:r>
              <a:rPr lang="en-GB" sz="1600" dirty="0" err="1"/>
              <a:t>έκφρ</a:t>
            </a:r>
            <a:r>
              <a:rPr lang="en-GB" sz="1600" dirty="0"/>
              <a:t>ασης των MMR γονιδίων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GB" sz="1600" dirty="0" err="1"/>
              <a:t>Σε</a:t>
            </a:r>
            <a:r>
              <a:rPr lang="en-GB" sz="1600" dirty="0"/>
              <a:t> π</a:t>
            </a:r>
            <a:r>
              <a:rPr lang="en-GB" sz="1600" dirty="0" err="1"/>
              <a:t>ερί</a:t>
            </a:r>
            <a:r>
              <a:rPr lang="en-GB" sz="1600" dirty="0"/>
              <a:t>πτωση απώλειας έκφρασης, απαραίτητος ο μοριακός γενετικός έλεγχος MSI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38"/>
          <p:cNvSpPr txBox="1"/>
          <p:nvPr/>
        </p:nvSpPr>
        <p:spPr>
          <a:xfrm>
            <a:off x="4636125" y="3517050"/>
            <a:ext cx="4427400" cy="16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tx1"/>
                </a:solidFill>
                <a:uFill>
                  <a:noFill/>
                </a:uFill>
              </a:rPr>
              <a:t>Everett JN, Raymond VM, </a:t>
            </a:r>
            <a:r>
              <a:rPr lang="en-GB" sz="1000" dirty="0" err="1">
                <a:solidFill>
                  <a:schemeClr val="tx1"/>
                </a:solidFill>
                <a:uFill>
                  <a:noFill/>
                </a:uFill>
              </a:rPr>
              <a:t>Dandapani</a:t>
            </a:r>
            <a:r>
              <a:rPr lang="en-GB" sz="1000" dirty="0">
                <a:solidFill>
                  <a:schemeClr val="tx1"/>
                </a:solidFill>
                <a:uFill>
                  <a:noFill/>
                </a:uFill>
              </a:rPr>
              <a:t> M, et al. Screening for germline mismatch repair mutations following diagnosis of sebaceous neoplasm. JAMA Dermatol 2014; 150:1315.</a:t>
            </a:r>
            <a:endParaRPr sz="1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000" dirty="0" err="1">
                <a:solidFill>
                  <a:schemeClr val="tx1"/>
                </a:solidFill>
                <a:uFill>
                  <a:noFill/>
                </a:uFill>
              </a:rPr>
              <a:t>Boennelycke</a:t>
            </a:r>
            <a:r>
              <a:rPr lang="en-GB" sz="1000" dirty="0">
                <a:solidFill>
                  <a:schemeClr val="tx1"/>
                </a:solidFill>
                <a:uFill>
                  <a:noFill/>
                </a:uFill>
              </a:rPr>
              <a:t> M, Thomsen BM, </a:t>
            </a:r>
            <a:r>
              <a:rPr lang="en-GB" sz="1000" dirty="0" err="1">
                <a:solidFill>
                  <a:schemeClr val="tx1"/>
                </a:solidFill>
                <a:uFill>
                  <a:noFill/>
                </a:uFill>
              </a:rPr>
              <a:t>Holck</a:t>
            </a:r>
            <a:r>
              <a:rPr lang="en-GB" sz="1000" dirty="0">
                <a:solidFill>
                  <a:schemeClr val="tx1"/>
                </a:solidFill>
                <a:uFill>
                  <a:noFill/>
                </a:uFill>
              </a:rPr>
              <a:t> S. Sebaceous neoplasms and the </a:t>
            </a:r>
            <a:r>
              <a:rPr lang="en-GB" sz="1000" dirty="0" err="1">
                <a:solidFill>
                  <a:schemeClr val="tx1"/>
                </a:solidFill>
                <a:uFill>
                  <a:noFill/>
                </a:uFill>
              </a:rPr>
              <a:t>immunoprofile</a:t>
            </a:r>
            <a:r>
              <a:rPr lang="en-GB" sz="1000" dirty="0">
                <a:solidFill>
                  <a:schemeClr val="tx1"/>
                </a:solidFill>
                <a:uFill>
                  <a:noFill/>
                </a:uFill>
              </a:rPr>
              <a:t> of mismatch-repair proteins as a screening target for syndromic cases. </a:t>
            </a:r>
            <a:r>
              <a:rPr lang="en-GB" sz="1000" dirty="0" err="1">
                <a:solidFill>
                  <a:schemeClr val="tx1"/>
                </a:solidFill>
                <a:uFill>
                  <a:noFill/>
                </a:uFill>
              </a:rPr>
              <a:t>Pathol</a:t>
            </a:r>
            <a:r>
              <a:rPr lang="en-GB" sz="1000" dirty="0">
                <a:solidFill>
                  <a:schemeClr val="tx1"/>
                </a:solidFill>
                <a:uFill>
                  <a:noFill/>
                </a:uFill>
              </a:rPr>
              <a:t> Res </a:t>
            </a:r>
            <a:r>
              <a:rPr lang="en-GB" sz="1000" dirty="0" err="1">
                <a:solidFill>
                  <a:schemeClr val="tx1"/>
                </a:solidFill>
                <a:uFill>
                  <a:noFill/>
                </a:uFill>
              </a:rPr>
              <a:t>Pract</a:t>
            </a:r>
            <a:r>
              <a:rPr lang="en-GB" sz="1000" dirty="0">
                <a:solidFill>
                  <a:schemeClr val="tx1"/>
                </a:solidFill>
                <a:uFill>
                  <a:noFill/>
                </a:uFill>
              </a:rPr>
              <a:t> 2015; 211:78.</a:t>
            </a:r>
            <a:endParaRPr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4975"/>
            <a:ext cx="3535679" cy="180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4154" y="948775"/>
            <a:ext cx="2012978" cy="194108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9"/>
          <p:cNvSpPr txBox="1"/>
          <p:nvPr/>
        </p:nvSpPr>
        <p:spPr>
          <a:xfrm>
            <a:off x="0" y="0"/>
            <a:ext cx="90465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       </a:t>
            </a:r>
            <a:r>
              <a:rPr lang="en-GB" sz="2800">
                <a:solidFill>
                  <a:srgbClr val="1155CC"/>
                </a:solidFill>
              </a:rPr>
              <a:t>MUTYH-Associated Polyposis (MAP) σύνδρομο </a:t>
            </a:r>
            <a:endParaRPr sz="2800">
              <a:solidFill>
                <a:srgbClr val="1155CC"/>
              </a:solidFill>
            </a:endParaRPr>
          </a:p>
        </p:txBody>
      </p:sp>
      <p:sp>
        <p:nvSpPr>
          <p:cNvPr id="208" name="Google Shape;208;p39"/>
          <p:cNvSpPr txBox="1"/>
          <p:nvPr/>
        </p:nvSpPr>
        <p:spPr>
          <a:xfrm>
            <a:off x="0" y="2913175"/>
            <a:ext cx="8388600" cy="11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 dirty="0" err="1"/>
              <a:t>Γενετική</a:t>
            </a:r>
            <a:r>
              <a:rPr lang="en-GB" sz="1800" dirty="0"/>
              <a:t> </a:t>
            </a:r>
            <a:r>
              <a:rPr lang="en-GB" sz="1800" dirty="0" err="1"/>
              <a:t>μετάλλ</a:t>
            </a:r>
            <a:r>
              <a:rPr lang="en-GB" sz="1800" dirty="0"/>
              <a:t>αξη του γονιδίου επιδιόρθωσης του DNA MUTYH</a:t>
            </a:r>
            <a:endParaRPr sz="18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 dirty="0"/>
              <a:t>Απ</a:t>
            </a:r>
            <a:r>
              <a:rPr lang="en-GB" sz="1800" dirty="0" err="1"/>
              <a:t>ουσί</a:t>
            </a:r>
            <a:r>
              <a:rPr lang="en-GB" sz="1800" dirty="0"/>
              <a:t>α MSI</a:t>
            </a:r>
            <a:endParaRPr sz="18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sz="1800" dirty="0" err="1"/>
              <a:t>Δι</a:t>
            </a:r>
            <a:r>
              <a:rPr lang="en-GB" sz="1800" dirty="0"/>
              <a:t>ατήρηση έκφρασης MMR γονιδίων </a:t>
            </a:r>
            <a:r>
              <a:rPr lang="en-US" sz="1800" dirty="0"/>
              <a:t>MSH2, MSH6, MLH1, PMS2</a:t>
            </a:r>
            <a:endParaRPr sz="1800" dirty="0"/>
          </a:p>
        </p:txBody>
      </p:sp>
      <p:sp>
        <p:nvSpPr>
          <p:cNvPr id="209" name="Google Shape;209;p39"/>
          <p:cNvSpPr txBox="1"/>
          <p:nvPr/>
        </p:nvSpPr>
        <p:spPr>
          <a:xfrm>
            <a:off x="0" y="4391250"/>
            <a:ext cx="9144000" cy="15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Requena, Luis, and Omar Sangüeza. "Inherited Syndromes with Cutaneous Adnexal Neoplasms." </a:t>
            </a:r>
            <a:r>
              <a:rPr lang="en-GB" sz="1000" i="1">
                <a:solidFill>
                  <a:srgbClr val="222222"/>
                </a:solidFill>
                <a:highlight>
                  <a:srgbClr val="FFFFFF"/>
                </a:highlight>
              </a:rPr>
              <a:t>Cutaneous Adnexal Neoplasms</a:t>
            </a: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. Springer, Cham, 2017. 999-1035.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Kacerovska, Denisa, et al. "Cutaneous sebaceous lesions in a patient with MUTYH-associated polyposis mimicking Muir-Torre syndrome." </a:t>
            </a:r>
            <a:r>
              <a:rPr lang="en-GB" sz="1000" i="1">
                <a:solidFill>
                  <a:srgbClr val="222222"/>
                </a:solidFill>
                <a:highlight>
                  <a:srgbClr val="FFFFFF"/>
                </a:highlight>
              </a:rPr>
              <a:t>The American Journal of dermatopathology</a:t>
            </a: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38.12 (2016): 915-923.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210" name="Google Shape;210;p39"/>
          <p:cNvSpPr txBox="1"/>
          <p:nvPr/>
        </p:nvSpPr>
        <p:spPr>
          <a:xfrm>
            <a:off x="6274100" y="1577825"/>
            <a:ext cx="2609100" cy="18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Μη διακριτό κλινικο-παθολογοανατομικα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από MTS (MTS type II)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0"/>
          <p:cNvSpPr txBox="1">
            <a:spLocks noGrp="1"/>
          </p:cNvSpPr>
          <p:nvPr>
            <p:ph type="title"/>
          </p:nvPr>
        </p:nvSpPr>
        <p:spPr>
          <a:xfrm>
            <a:off x="311700" y="-88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155CC"/>
                </a:solidFill>
              </a:rPr>
              <a:t>Χαρτογράφηση μεταλλάξεων εξαρτηματικών όγκων</a:t>
            </a:r>
            <a:endParaRPr>
              <a:solidFill>
                <a:srgbClr val="1155CC"/>
              </a:solidFill>
            </a:endParaRPr>
          </a:p>
        </p:txBody>
      </p:sp>
      <p:pic>
        <p:nvPicPr>
          <p:cNvPr id="216" name="Google Shape;2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25" y="560525"/>
            <a:ext cx="7912927" cy="42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0"/>
          <p:cNvSpPr txBox="1"/>
          <p:nvPr/>
        </p:nvSpPr>
        <p:spPr>
          <a:xfrm>
            <a:off x="0" y="4762500"/>
            <a:ext cx="91440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Rashid, Mamunur, et al. "ALPK1 hotspot mutation as a driver of human spiradenoma and spiradenocarcinoma." </a:t>
            </a:r>
            <a:r>
              <a:rPr lang="en-GB" sz="1000" i="1">
                <a:solidFill>
                  <a:srgbClr val="222222"/>
                </a:solidFill>
                <a:highlight>
                  <a:srgbClr val="FFFFFF"/>
                </a:highlight>
              </a:rPr>
              <a:t>Nature communications</a:t>
            </a: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 10.1 (2019): 1-10.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>
            <a:spLocks noGrp="1"/>
          </p:cNvSpPr>
          <p:nvPr>
            <p:ph type="title"/>
          </p:nvPr>
        </p:nvSpPr>
        <p:spPr>
          <a:xfrm>
            <a:off x="0" y="64025"/>
            <a:ext cx="1043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</a:t>
            </a:r>
            <a:r>
              <a:rPr lang="en-GB">
                <a:solidFill>
                  <a:srgbClr val="1155CC"/>
                </a:solidFill>
              </a:rPr>
              <a:t>Μεταλλάξεις σε πορώματα-ποροκαρκινώματα</a:t>
            </a:r>
            <a:endParaRPr>
              <a:solidFill>
                <a:srgbClr val="1155CC"/>
              </a:solidFill>
            </a:endParaRPr>
          </a:p>
        </p:txBody>
      </p:sp>
      <p:pic>
        <p:nvPicPr>
          <p:cNvPr id="223" name="Google Shape;2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789125"/>
            <a:ext cx="5819202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1"/>
          <p:cNvSpPr txBox="1"/>
          <p:nvPr/>
        </p:nvSpPr>
        <p:spPr>
          <a:xfrm>
            <a:off x="0" y="4800600"/>
            <a:ext cx="9144000" cy="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Bosic, Martina, et al. "Targeted molecular profiling reveals genetic heterogeneity of poromas and porocarcinomas."</a:t>
            </a:r>
            <a:r>
              <a:rPr lang="en-GB" sz="1000" i="1">
                <a:solidFill>
                  <a:srgbClr val="222222"/>
                </a:solidFill>
                <a:highlight>
                  <a:srgbClr val="FFFFFF"/>
                </a:highlight>
              </a:rPr>
              <a:t>Pathology</a:t>
            </a: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 50.3 (2018): 327-332.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395EA6-AC68-40A5-84CC-D7F0DA5D18CC}"/>
              </a:ext>
            </a:extLst>
          </p:cNvPr>
          <p:cNvSpPr/>
          <p:nvPr/>
        </p:nvSpPr>
        <p:spPr>
          <a:xfrm rot="10800000" flipV="1">
            <a:off x="2061707" y="4123426"/>
            <a:ext cx="5158601" cy="14664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7C7EB7-D1F3-4C63-B2EC-23FBC9379F28}"/>
              </a:ext>
            </a:extLst>
          </p:cNvPr>
          <p:cNvSpPr/>
          <p:nvPr/>
        </p:nvSpPr>
        <p:spPr>
          <a:xfrm rot="10800000" flipV="1">
            <a:off x="2061703" y="4387252"/>
            <a:ext cx="5158601" cy="222847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>
            <a:spLocks noGrp="1"/>
          </p:cNvSpPr>
          <p:nvPr>
            <p:ph type="title"/>
          </p:nvPr>
        </p:nvSpPr>
        <p:spPr>
          <a:xfrm>
            <a:off x="5403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</a:t>
            </a:r>
            <a:r>
              <a:rPr lang="en-GB">
                <a:solidFill>
                  <a:srgbClr val="1155CC"/>
                </a:solidFill>
              </a:rPr>
              <a:t>Έκφραση p53 σε πόρωμα-ποροκαρκίνωμα</a:t>
            </a:r>
            <a:endParaRPr>
              <a:solidFill>
                <a:srgbClr val="1155CC"/>
              </a:solidFill>
            </a:endParaRPr>
          </a:p>
        </p:txBody>
      </p:sp>
      <p:pic>
        <p:nvPicPr>
          <p:cNvPr id="230" name="Google Shape;2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017725"/>
            <a:ext cx="7168175" cy="3820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42"/>
          <p:cNvCxnSpPr/>
          <p:nvPr/>
        </p:nvCxnSpPr>
        <p:spPr>
          <a:xfrm>
            <a:off x="3323675" y="821450"/>
            <a:ext cx="0" cy="4296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p42"/>
          <p:cNvSpPr txBox="1"/>
          <p:nvPr/>
        </p:nvSpPr>
        <p:spPr>
          <a:xfrm>
            <a:off x="1161000" y="682050"/>
            <a:ext cx="7279200" cy="8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</a:t>
            </a:r>
            <a:r>
              <a:rPr lang="en-GB" sz="1700"/>
              <a:t>   </a:t>
            </a:r>
            <a:r>
              <a:rPr lang="en-GB" sz="1700" b="1"/>
              <a:t> Πόρωμα  </a:t>
            </a:r>
            <a:r>
              <a:rPr lang="en-GB" b="1"/>
              <a:t>     </a:t>
            </a:r>
            <a:r>
              <a:rPr lang="en-GB"/>
              <a:t>                                            </a:t>
            </a:r>
            <a:r>
              <a:rPr lang="en-GB" sz="1700"/>
              <a:t>  </a:t>
            </a:r>
            <a:r>
              <a:rPr lang="en-GB" sz="1700" b="1"/>
              <a:t>Ποροκαρκίνωμα</a:t>
            </a:r>
            <a:endParaRPr sz="1700" b="1"/>
          </a:p>
        </p:txBody>
      </p:sp>
      <p:sp>
        <p:nvSpPr>
          <p:cNvPr id="233" name="Google Shape;233;p42"/>
          <p:cNvSpPr txBox="1"/>
          <p:nvPr/>
        </p:nvSpPr>
        <p:spPr>
          <a:xfrm>
            <a:off x="0" y="4838700"/>
            <a:ext cx="9144000" cy="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Zahn J et al Rb, p16, and p53 expression is specific for </a:t>
            </a:r>
            <a:r>
              <a:rPr lang="en-GB" sz="1000" dirty="0" err="1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porocarcinoma</a:t>
            </a:r>
            <a:r>
              <a:rPr lang="en-GB" sz="10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relative to poroma. J </a:t>
            </a:r>
            <a:r>
              <a:rPr lang="en-GB" sz="1000" dirty="0" err="1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Cutan</a:t>
            </a:r>
            <a:r>
              <a:rPr lang="en-GB" sz="10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000" dirty="0" err="1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Pathol</a:t>
            </a:r>
            <a:r>
              <a:rPr lang="en-GB" sz="10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2019 Sep;46(9):659-664</a:t>
            </a:r>
            <a:r>
              <a:rPr lang="en-GB" sz="12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 txBox="1">
            <a:spLocks noGrp="1"/>
          </p:cNvSpPr>
          <p:nvPr>
            <p:ph type="title"/>
          </p:nvPr>
        </p:nvSpPr>
        <p:spPr>
          <a:xfrm>
            <a:off x="387900" y="109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1155CC"/>
                </a:solidFill>
              </a:rPr>
              <a:t>        </a:t>
            </a:r>
            <a:r>
              <a:rPr lang="en-GB" dirty="0" err="1">
                <a:solidFill>
                  <a:srgbClr val="1155CC"/>
                </a:solidFill>
              </a:rPr>
              <a:t>Έκφρ</a:t>
            </a:r>
            <a:r>
              <a:rPr lang="en-GB" dirty="0">
                <a:solidFill>
                  <a:srgbClr val="1155CC"/>
                </a:solidFill>
              </a:rPr>
              <a:t>αση Rb σε πόρωμα-ποροκαρκίνωμα</a:t>
            </a:r>
            <a:endParaRPr dirty="0">
              <a:solidFill>
                <a:srgbClr val="1155CC"/>
              </a:solidFill>
            </a:endParaRPr>
          </a:p>
        </p:txBody>
      </p:sp>
      <p:pic>
        <p:nvPicPr>
          <p:cNvPr id="239" name="Google Shape;2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017725"/>
            <a:ext cx="7564758" cy="3820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43"/>
          <p:cNvCxnSpPr>
            <a:cxnSpLocks/>
          </p:cNvCxnSpPr>
          <p:nvPr/>
        </p:nvCxnSpPr>
        <p:spPr>
          <a:xfrm>
            <a:off x="3338938" y="846900"/>
            <a:ext cx="0" cy="3953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1" name="Google Shape;241;p43"/>
          <p:cNvSpPr txBox="1"/>
          <p:nvPr/>
        </p:nvSpPr>
        <p:spPr>
          <a:xfrm>
            <a:off x="1008600" y="682050"/>
            <a:ext cx="7279200" cy="8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</a:t>
            </a:r>
            <a:r>
              <a:rPr lang="en-GB" sz="1700"/>
              <a:t>   </a:t>
            </a:r>
            <a:r>
              <a:rPr lang="en-GB" sz="1700" b="1"/>
              <a:t> Πόρωμα  </a:t>
            </a:r>
            <a:r>
              <a:rPr lang="en-GB" b="1"/>
              <a:t>     </a:t>
            </a:r>
            <a:r>
              <a:rPr lang="en-GB"/>
              <a:t>                                            </a:t>
            </a:r>
            <a:r>
              <a:rPr lang="en-GB" sz="1700"/>
              <a:t>  </a:t>
            </a:r>
            <a:r>
              <a:rPr lang="en-GB" sz="1700" b="1"/>
              <a:t>Ποροκαρκίνωμα</a:t>
            </a:r>
            <a:endParaRPr sz="1700" b="1"/>
          </a:p>
        </p:txBody>
      </p:sp>
      <p:sp>
        <p:nvSpPr>
          <p:cNvPr id="242" name="Google Shape;242;p43"/>
          <p:cNvSpPr txBox="1"/>
          <p:nvPr/>
        </p:nvSpPr>
        <p:spPr>
          <a:xfrm>
            <a:off x="0" y="4800600"/>
            <a:ext cx="9144000" cy="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Zahn J et al Rb, p16, and p53 expression is specific for </a:t>
            </a:r>
            <a:r>
              <a:rPr lang="en-GB" sz="1000" dirty="0" err="1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porocarcinoma</a:t>
            </a:r>
            <a:r>
              <a:rPr lang="en-GB" sz="10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relative to poroma. J </a:t>
            </a:r>
            <a:r>
              <a:rPr lang="en-GB" sz="1000" dirty="0" err="1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Cutan</a:t>
            </a:r>
            <a:r>
              <a:rPr lang="en-GB" sz="10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000" dirty="0" err="1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Pathol</a:t>
            </a:r>
            <a:r>
              <a:rPr lang="en-GB" sz="10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2019 Sep;46(9):659-664.</a:t>
            </a:r>
            <a:endParaRPr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"/>
          <p:cNvSpPr txBox="1">
            <a:spLocks noGrp="1"/>
          </p:cNvSpPr>
          <p:nvPr>
            <p:ph type="title"/>
          </p:nvPr>
        </p:nvSpPr>
        <p:spPr>
          <a:xfrm>
            <a:off x="3879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        </a:t>
            </a:r>
            <a:r>
              <a:rPr lang="en-GB" dirty="0" err="1">
                <a:solidFill>
                  <a:srgbClr val="1155CC"/>
                </a:solidFill>
              </a:rPr>
              <a:t>Έκφρ</a:t>
            </a:r>
            <a:r>
              <a:rPr lang="en-GB" dirty="0">
                <a:solidFill>
                  <a:srgbClr val="1155CC"/>
                </a:solidFill>
              </a:rPr>
              <a:t>αση p16 σε πόρωμα-πορoκαρκίνωμα</a:t>
            </a:r>
            <a:endParaRPr dirty="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b="1" dirty="0"/>
              <a:t>                                </a:t>
            </a:r>
            <a:endParaRPr sz="17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 b="1" dirty="0"/>
              <a:t>                              </a:t>
            </a:r>
            <a:r>
              <a:rPr lang="en-GB" sz="1700" b="1" dirty="0" err="1"/>
              <a:t>Πόρωμ</a:t>
            </a:r>
            <a:r>
              <a:rPr lang="en-GB" sz="1700" b="1" dirty="0"/>
              <a:t>α  </a:t>
            </a:r>
            <a:r>
              <a:rPr lang="en-GB" sz="1400" b="1" dirty="0"/>
              <a:t>     </a:t>
            </a:r>
            <a:r>
              <a:rPr lang="en-GB" sz="1400" dirty="0"/>
              <a:t>                                </a:t>
            </a:r>
            <a:r>
              <a:rPr lang="en-GB" sz="1700" b="1" dirty="0"/>
              <a:t>Ποροκαρκίνωμα</a:t>
            </a:r>
            <a:endParaRPr sz="17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48" name="Google Shape;24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875" y="1000075"/>
            <a:ext cx="5922580" cy="3962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4"/>
          <p:cNvSpPr txBox="1"/>
          <p:nvPr/>
        </p:nvSpPr>
        <p:spPr>
          <a:xfrm>
            <a:off x="0" y="4876800"/>
            <a:ext cx="9144000" cy="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Zahn J et al </a:t>
            </a:r>
            <a:r>
              <a:rPr lang="en-US" sz="12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Rb, </a:t>
            </a:r>
            <a:r>
              <a:rPr lang="en-GB" sz="12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p16, and p53 expression is specific for </a:t>
            </a:r>
            <a:r>
              <a:rPr lang="en-GB" sz="1200" dirty="0" err="1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porocarcinoma</a:t>
            </a:r>
            <a:r>
              <a:rPr lang="en-GB" sz="12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relative to poroma. J </a:t>
            </a:r>
            <a:r>
              <a:rPr lang="en-GB" sz="1200" dirty="0" err="1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Cutan</a:t>
            </a:r>
            <a:r>
              <a:rPr lang="en-GB" sz="12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200" dirty="0" err="1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Pathol</a:t>
            </a:r>
            <a:r>
              <a:rPr lang="en-GB" sz="1200" dirty="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2019 Sep;46(9):659-664.</a:t>
            </a:r>
            <a:endParaRPr dirty="0"/>
          </a:p>
        </p:txBody>
      </p:sp>
      <p:cxnSp>
        <p:nvCxnSpPr>
          <p:cNvPr id="250" name="Google Shape;250;p44"/>
          <p:cNvCxnSpPr>
            <a:cxnSpLocks/>
          </p:cNvCxnSpPr>
          <p:nvPr/>
        </p:nvCxnSpPr>
        <p:spPr>
          <a:xfrm>
            <a:off x="3807379" y="821531"/>
            <a:ext cx="0" cy="414887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-242625" y="64025"/>
            <a:ext cx="1067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/>
              <a:t>               </a:t>
            </a:r>
            <a:r>
              <a:rPr lang="en-GB" dirty="0" err="1">
                <a:solidFill>
                  <a:srgbClr val="1155CC"/>
                </a:solidFill>
              </a:rPr>
              <a:t>Σκο</a:t>
            </a:r>
            <a:r>
              <a:rPr lang="en-GB" dirty="0">
                <a:solidFill>
                  <a:srgbClr val="1155CC"/>
                </a:solidFill>
              </a:rPr>
              <a:t>πός της μοριακής-γενετικής ανάλυσης </a:t>
            </a:r>
            <a:endParaRPr dirty="0">
              <a:solidFill>
                <a:srgbClr val="1155CC"/>
              </a:solidFill>
            </a:endParaRPr>
          </a:p>
        </p:txBody>
      </p:sp>
      <p:sp>
        <p:nvSpPr>
          <p:cNvPr id="112" name="Google Shape;112;p27"/>
          <p:cNvSpPr txBox="1"/>
          <p:nvPr/>
        </p:nvSpPr>
        <p:spPr>
          <a:xfrm>
            <a:off x="102225" y="1090625"/>
            <a:ext cx="9061800" cy="3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chemeClr val="dk1"/>
                </a:solidFill>
              </a:rPr>
              <a:t> -  </a:t>
            </a:r>
            <a:r>
              <a:rPr lang="en-GB" sz="2200" dirty="0">
                <a:solidFill>
                  <a:schemeClr val="dk1"/>
                </a:solidFill>
              </a:rPr>
              <a:t> Κατα</a:t>
            </a:r>
            <a:r>
              <a:rPr lang="en-GB" sz="2200" dirty="0" err="1">
                <a:solidFill>
                  <a:schemeClr val="dk1"/>
                </a:solidFill>
              </a:rPr>
              <a:t>νόηση</a:t>
            </a:r>
            <a:r>
              <a:rPr lang="en-GB" sz="2200" dirty="0">
                <a:solidFill>
                  <a:schemeClr val="dk1"/>
                </a:solidFill>
              </a:rPr>
              <a:t> </a:t>
            </a:r>
            <a:r>
              <a:rPr lang="en-GB" sz="2200" dirty="0" err="1">
                <a:solidFill>
                  <a:schemeClr val="dk1"/>
                </a:solidFill>
              </a:rPr>
              <a:t>γενετικών</a:t>
            </a:r>
            <a:r>
              <a:rPr lang="en-GB" sz="2200" dirty="0">
                <a:solidFill>
                  <a:schemeClr val="dk1"/>
                </a:solidFill>
              </a:rPr>
              <a:t> </a:t>
            </a:r>
            <a:r>
              <a:rPr lang="en-GB" sz="2200" dirty="0" err="1">
                <a:solidFill>
                  <a:schemeClr val="dk1"/>
                </a:solidFill>
              </a:rPr>
              <a:t>συνδρόμων</a:t>
            </a:r>
            <a:r>
              <a:rPr lang="en-GB" sz="2200" dirty="0">
                <a:solidFill>
                  <a:schemeClr val="dk1"/>
                </a:solidFill>
              </a:rPr>
              <a:t> </a:t>
            </a:r>
            <a:r>
              <a:rPr lang="en-GB" sz="2200" dirty="0" err="1">
                <a:solidFill>
                  <a:schemeClr val="dk1"/>
                </a:solidFill>
              </a:rPr>
              <a:t>σχετιζόμενων</a:t>
            </a:r>
            <a:r>
              <a:rPr lang="en-GB" sz="2200" dirty="0">
                <a:solidFill>
                  <a:schemeClr val="dk1"/>
                </a:solidFill>
              </a:rPr>
              <a:t> </a:t>
            </a:r>
            <a:r>
              <a:rPr lang="en-GB" sz="2200" dirty="0" err="1">
                <a:solidFill>
                  <a:schemeClr val="dk1"/>
                </a:solidFill>
              </a:rPr>
              <a:t>με</a:t>
            </a:r>
            <a:r>
              <a:rPr lang="en-GB" sz="2200" dirty="0">
                <a:solidFill>
                  <a:schemeClr val="dk1"/>
                </a:solidFill>
              </a:rPr>
              <a:t> 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chemeClr val="dk1"/>
                </a:solidFill>
              </a:rPr>
              <a:t>      </a:t>
            </a:r>
            <a:r>
              <a:rPr lang="en-GB" sz="2200" dirty="0" err="1">
                <a:solidFill>
                  <a:schemeClr val="dk1"/>
                </a:solidFill>
              </a:rPr>
              <a:t>εξ</a:t>
            </a:r>
            <a:r>
              <a:rPr lang="en-GB" sz="2200" dirty="0">
                <a:solidFill>
                  <a:schemeClr val="dk1"/>
                </a:solidFill>
              </a:rPr>
              <a:t>αρτηματικούς όγκους.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GB" sz="2200" dirty="0" err="1">
                <a:solidFill>
                  <a:schemeClr val="dk1"/>
                </a:solidFill>
              </a:rPr>
              <a:t>Αν</a:t>
            </a:r>
            <a:r>
              <a:rPr lang="en-GB" sz="2200" dirty="0">
                <a:solidFill>
                  <a:schemeClr val="dk1"/>
                </a:solidFill>
              </a:rPr>
              <a:t>ακάλυψη νέων δεικτών με διαγνωστική ή/και προγνωστική  αξία (ανοσοϊστοχημεία).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-GB" sz="2200" dirty="0" err="1">
                <a:solidFill>
                  <a:schemeClr val="dk1"/>
                </a:solidFill>
              </a:rPr>
              <a:t>Στοχευμένες</a:t>
            </a:r>
            <a:r>
              <a:rPr lang="en-GB" sz="2200" dirty="0">
                <a:solidFill>
                  <a:schemeClr val="dk1"/>
                </a:solidFill>
              </a:rPr>
              <a:t> </a:t>
            </a:r>
            <a:r>
              <a:rPr lang="en-GB" sz="2200" dirty="0" err="1">
                <a:solidFill>
                  <a:schemeClr val="dk1"/>
                </a:solidFill>
              </a:rPr>
              <a:t>θερ</a:t>
            </a:r>
            <a:r>
              <a:rPr lang="en-GB" sz="2200" dirty="0">
                <a:solidFill>
                  <a:schemeClr val="dk1"/>
                </a:solidFill>
              </a:rPr>
              <a:t>απείες για επιθετικούς όγκους.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>
            <a:spLocks noGrp="1"/>
          </p:cNvSpPr>
          <p:nvPr>
            <p:ph type="title"/>
          </p:nvPr>
        </p:nvSpPr>
        <p:spPr>
          <a:xfrm>
            <a:off x="0" y="6402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rgbClr val="1155CC"/>
                </a:solidFill>
              </a:rPr>
              <a:t>Έκφρ</a:t>
            </a:r>
            <a:r>
              <a:rPr lang="en-GB" dirty="0">
                <a:solidFill>
                  <a:srgbClr val="1155CC"/>
                </a:solidFill>
              </a:rPr>
              <a:t>αση p53 σε Microcystic Adnexal Carcinoma   (ΜΑC) και συρίγγωμα</a:t>
            </a:r>
            <a:endParaRPr dirty="0">
              <a:solidFill>
                <a:srgbClr val="1155CC"/>
              </a:solidFill>
            </a:endParaRPr>
          </a:p>
        </p:txBody>
      </p:sp>
      <p:pic>
        <p:nvPicPr>
          <p:cNvPr id="256" name="Google Shape;25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200" y="1017725"/>
            <a:ext cx="4542942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975" y="1137950"/>
            <a:ext cx="3353379" cy="342813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5"/>
          <p:cNvSpPr txBox="1"/>
          <p:nvPr/>
        </p:nvSpPr>
        <p:spPr>
          <a:xfrm>
            <a:off x="0" y="4639800"/>
            <a:ext cx="91440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Chan, May P., et al. "Next-generation sequencing implicates oncogenic roles for p53 and JAK/STAT signaling in microcystic adnexal carcinomas." </a:t>
            </a:r>
            <a:r>
              <a:rPr lang="en-GB" sz="1000" i="1">
                <a:solidFill>
                  <a:srgbClr val="222222"/>
                </a:solidFill>
                <a:highlight>
                  <a:srgbClr val="FFFFFF"/>
                </a:highlight>
              </a:rPr>
              <a:t>Modern Pathology</a:t>
            </a: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 (2019): 1-12.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rgbClr val="1155CC"/>
                </a:solidFill>
              </a:rPr>
              <a:t>      </a:t>
            </a:r>
            <a:r>
              <a:rPr lang="en-GB" dirty="0" err="1">
                <a:solidFill>
                  <a:srgbClr val="1155CC"/>
                </a:solidFill>
              </a:rPr>
              <a:t>Έκφρ</a:t>
            </a:r>
            <a:r>
              <a:rPr lang="en-GB" dirty="0">
                <a:solidFill>
                  <a:srgbClr val="1155CC"/>
                </a:solidFill>
              </a:rPr>
              <a:t>αση p-STAT3 σε ΜΑC και συρίγγωμα</a:t>
            </a:r>
            <a:endParaRPr dirty="0">
              <a:solidFill>
                <a:srgbClr val="1155CC"/>
              </a:solidFill>
            </a:endParaRPr>
          </a:p>
        </p:txBody>
      </p:sp>
      <p:pic>
        <p:nvPicPr>
          <p:cNvPr id="264" name="Google Shape;26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1525"/>
            <a:ext cx="4978090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500" y="1017725"/>
            <a:ext cx="3708699" cy="358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6"/>
          <p:cNvSpPr txBox="1"/>
          <p:nvPr/>
        </p:nvSpPr>
        <p:spPr>
          <a:xfrm>
            <a:off x="0" y="4724400"/>
            <a:ext cx="91440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Chan, May P., et al. "Next-generation sequencing implicates oncogenic roles for p53 and JAK/STAT signaling in microcystic adnexal carcinomas." </a:t>
            </a:r>
            <a:r>
              <a:rPr lang="en-GB" sz="1000" i="1">
                <a:solidFill>
                  <a:srgbClr val="222222"/>
                </a:solidFill>
                <a:highlight>
                  <a:srgbClr val="FFFFFF"/>
                </a:highlight>
              </a:rPr>
              <a:t>Modern Pathology</a:t>
            </a: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 (2019): 1-12.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7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1155CC"/>
                </a:solidFill>
              </a:rPr>
              <a:t>Πα</a:t>
            </a:r>
            <a:r>
              <a:rPr lang="en-GB" dirty="0" err="1">
                <a:solidFill>
                  <a:srgbClr val="1155CC"/>
                </a:solidFill>
              </a:rPr>
              <a:t>ράγοντες</a:t>
            </a:r>
            <a:r>
              <a:rPr lang="en-GB" dirty="0">
                <a:solidFill>
                  <a:srgbClr val="1155CC"/>
                </a:solidFill>
              </a:rPr>
              <a:t> π</a:t>
            </a:r>
            <a:r>
              <a:rPr lang="en-GB" dirty="0" err="1">
                <a:solidFill>
                  <a:srgbClr val="1155CC"/>
                </a:solidFill>
              </a:rPr>
              <a:t>ου</a:t>
            </a:r>
            <a:r>
              <a:rPr lang="en-GB" dirty="0">
                <a:solidFill>
                  <a:srgbClr val="1155CC"/>
                </a:solidFill>
              </a:rPr>
              <a:t> </a:t>
            </a:r>
            <a:r>
              <a:rPr lang="en-GB" dirty="0" err="1">
                <a:solidFill>
                  <a:srgbClr val="1155CC"/>
                </a:solidFill>
              </a:rPr>
              <a:t>δυσχερ</a:t>
            </a:r>
            <a:r>
              <a:rPr lang="en-GB" dirty="0">
                <a:solidFill>
                  <a:srgbClr val="1155CC"/>
                </a:solidFill>
              </a:rPr>
              <a:t>αίνουν τη μοριακή γενετική ανάλυση των εξαρτηματικών όγκων</a:t>
            </a:r>
            <a:endParaRPr dirty="0">
              <a:solidFill>
                <a:srgbClr val="1155CC"/>
              </a:solidFill>
            </a:endParaRPr>
          </a:p>
        </p:txBody>
      </p:sp>
      <p:sp>
        <p:nvSpPr>
          <p:cNvPr id="272" name="Google Shape;27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chemeClr val="dk1"/>
                </a:solidFill>
              </a:rPr>
              <a:t>• </a:t>
            </a:r>
            <a:r>
              <a:rPr lang="en-GB" sz="2400" dirty="0">
                <a:solidFill>
                  <a:schemeClr val="dk1"/>
                </a:solidFill>
              </a:rPr>
              <a:t>Σπα</a:t>
            </a:r>
            <a:r>
              <a:rPr lang="en-GB" sz="2400" dirty="0" err="1">
                <a:solidFill>
                  <a:schemeClr val="dk1"/>
                </a:solidFill>
              </a:rPr>
              <a:t>νιότητ</a:t>
            </a:r>
            <a:r>
              <a:rPr lang="en-GB" sz="2400" dirty="0">
                <a:solidFill>
                  <a:schemeClr val="dk1"/>
                </a:solidFill>
              </a:rPr>
              <a:t>α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dk1"/>
                </a:solidFill>
              </a:rPr>
              <a:t>• </a:t>
            </a:r>
            <a:r>
              <a:rPr lang="en-GB" sz="2400" dirty="0" err="1">
                <a:solidFill>
                  <a:schemeClr val="dk1"/>
                </a:solidFill>
              </a:rPr>
              <a:t>Δυσκολί</a:t>
            </a:r>
            <a:r>
              <a:rPr lang="en-GB" sz="2400" dirty="0">
                <a:solidFill>
                  <a:schemeClr val="dk1"/>
                </a:solidFill>
              </a:rPr>
              <a:t>α ταυτοποίησης σε ιστολογικό επίπεδο (μικτοί όγκοι κτλ) 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dirty="0">
                <a:solidFill>
                  <a:schemeClr val="dk1"/>
                </a:solidFill>
              </a:rPr>
              <a:t>• Απ</a:t>
            </a:r>
            <a:r>
              <a:rPr lang="en-GB" sz="2400" dirty="0" err="1">
                <a:solidFill>
                  <a:schemeClr val="dk1"/>
                </a:solidFill>
              </a:rPr>
              <a:t>ουσί</a:t>
            </a:r>
            <a:r>
              <a:rPr lang="en-GB" sz="2400" dirty="0">
                <a:solidFill>
                  <a:schemeClr val="dk1"/>
                </a:solidFill>
              </a:rPr>
              <a:t>α πειραματικών μοντέλων</a:t>
            </a:r>
            <a:endParaRPr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8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</a:t>
            </a:r>
            <a:r>
              <a:rPr lang="en-GB">
                <a:solidFill>
                  <a:srgbClr val="1155CC"/>
                </a:solidFill>
              </a:rPr>
              <a:t>  Αναπάντητα ερωτήματα</a:t>
            </a:r>
            <a:endParaRPr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-"/>
            </a:pPr>
            <a:r>
              <a:rPr lang="en-GB" sz="2400" dirty="0" err="1">
                <a:solidFill>
                  <a:srgbClr val="000000"/>
                </a:solidFill>
              </a:rPr>
              <a:t>Ρόλος</a:t>
            </a:r>
            <a:r>
              <a:rPr lang="en-GB" sz="2400" dirty="0">
                <a:solidFill>
                  <a:srgbClr val="000000"/>
                </a:solidFill>
              </a:rPr>
              <a:t> πα</a:t>
            </a:r>
            <a:r>
              <a:rPr lang="en-GB" sz="2400" dirty="0" err="1">
                <a:solidFill>
                  <a:srgbClr val="000000"/>
                </a:solidFill>
              </a:rPr>
              <a:t>θογόνων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l-GR" sz="2400">
                <a:solidFill>
                  <a:srgbClr val="000000"/>
                </a:solidFill>
              </a:rPr>
              <a:t>μικροοργανισμών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457200" lvl="0" indent="-4064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800"/>
              <a:buChar char="-"/>
            </a:pPr>
            <a:r>
              <a:rPr lang="en-GB" sz="2400" dirty="0">
                <a:solidFill>
                  <a:srgbClr val="000000"/>
                </a:solidFill>
              </a:rPr>
              <a:t>Επ</a:t>
            </a:r>
            <a:r>
              <a:rPr lang="en-GB" sz="2400" dirty="0" err="1">
                <a:solidFill>
                  <a:srgbClr val="000000"/>
                </a:solidFill>
              </a:rPr>
              <a:t>ιγενετικοί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μηχ</a:t>
            </a:r>
            <a:r>
              <a:rPr lang="en-GB" sz="2400" dirty="0">
                <a:solidFill>
                  <a:srgbClr val="000000"/>
                </a:solidFill>
              </a:rPr>
              <a:t>ανισμοί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457200" lvl="0" indent="-4064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800"/>
              <a:buChar char="-"/>
            </a:pPr>
            <a:r>
              <a:rPr lang="en-GB" sz="2400" dirty="0" err="1">
                <a:solidFill>
                  <a:srgbClr val="000000"/>
                </a:solidFill>
              </a:rPr>
              <a:t>Άγνωστες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δι</a:t>
            </a:r>
            <a:r>
              <a:rPr lang="en-GB" sz="2400" dirty="0">
                <a:solidFill>
                  <a:srgbClr val="000000"/>
                </a:solidFill>
              </a:rPr>
              <a:t>αμεταθέσεις γονιδίων</a:t>
            </a:r>
            <a:endParaRPr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0" descr="Image result for sunset isle of sky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68384" cy="61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0"/>
          <p:cNvSpPr txBox="1"/>
          <p:nvPr/>
        </p:nvSpPr>
        <p:spPr>
          <a:xfrm>
            <a:off x="2643447" y="2086495"/>
            <a:ext cx="3365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Ευχαριστώ πολύ!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/>
          <p:nvPr/>
        </p:nvSpPr>
        <p:spPr>
          <a:xfrm>
            <a:off x="5926375" y="2152350"/>
            <a:ext cx="3461400" cy="22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 dirty="0" err="1"/>
              <a:t>Δι</a:t>
            </a:r>
            <a:r>
              <a:rPr lang="en-GB" sz="2000" u="sng" dirty="0"/>
              <a:t>αμεταθέσεις γονιδίων</a:t>
            </a:r>
            <a:endParaRPr sz="2000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Ιδρ</a:t>
            </a:r>
            <a:r>
              <a:rPr lang="en-GB" sz="2000" dirty="0"/>
              <a:t>αδένωμα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Ιδρ</a:t>
            </a:r>
            <a:r>
              <a:rPr lang="en-GB" sz="2000" dirty="0"/>
              <a:t>αδενοκαρκίνωμα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Συρίγγωμ</a:t>
            </a:r>
            <a:r>
              <a:rPr lang="en-GB" sz="2000" dirty="0"/>
              <a:t>α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Αδενοκυστικό</a:t>
            </a:r>
            <a:r>
              <a:rPr lang="en-GB" sz="2000" dirty="0"/>
              <a:t> κα</a:t>
            </a:r>
            <a:r>
              <a:rPr lang="en-GB" sz="2000" dirty="0" err="1"/>
              <a:t>ρκίνωμ</a:t>
            </a:r>
            <a:r>
              <a:rPr lang="en-GB" sz="2000" dirty="0"/>
              <a:t>α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Κυλίνδρωμ</a:t>
            </a:r>
            <a:r>
              <a:rPr lang="en-GB" sz="2000" dirty="0"/>
              <a:t>α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Εκκριτικό</a:t>
            </a:r>
            <a:r>
              <a:rPr lang="en-GB" sz="2000" dirty="0"/>
              <a:t> κα</a:t>
            </a:r>
            <a:r>
              <a:rPr lang="en-GB" sz="2000" dirty="0" err="1"/>
              <a:t>ρκίνωμ</a:t>
            </a:r>
            <a:r>
              <a:rPr lang="en-GB" sz="2000" dirty="0"/>
              <a:t>α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Πόρωμ</a:t>
            </a:r>
            <a:r>
              <a:rPr lang="en-GB" sz="2000" dirty="0"/>
              <a:t>α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Ποροκ</a:t>
            </a:r>
            <a:r>
              <a:rPr lang="en-GB" sz="2000" dirty="0"/>
              <a:t>αρκίνωμα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28"/>
          <p:cNvSpPr txBox="1"/>
          <p:nvPr/>
        </p:nvSpPr>
        <p:spPr>
          <a:xfrm>
            <a:off x="3307250" y="2082450"/>
            <a:ext cx="3122100" cy="10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 dirty="0" err="1">
                <a:solidFill>
                  <a:schemeClr val="dk1"/>
                </a:solidFill>
              </a:rPr>
              <a:t>Μετ</a:t>
            </a:r>
            <a:r>
              <a:rPr lang="en-GB" sz="2000" u="sng" dirty="0">
                <a:solidFill>
                  <a:schemeClr val="dk1"/>
                </a:solidFill>
              </a:rPr>
              <a:t>αλλάξεις από UV</a:t>
            </a:r>
            <a:endParaRPr sz="2000" u="sng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chemeClr val="dk1"/>
                </a:solidFill>
              </a:rPr>
              <a:t>Ποροκ</a:t>
            </a:r>
            <a:r>
              <a:rPr lang="en-GB" sz="2000" dirty="0">
                <a:solidFill>
                  <a:schemeClr val="dk1"/>
                </a:solidFill>
              </a:rPr>
              <a:t>αρκίνωμα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dk1"/>
                </a:solidFill>
              </a:rPr>
              <a:t>Κα</a:t>
            </a:r>
            <a:r>
              <a:rPr lang="en-GB" sz="2000" dirty="0" err="1">
                <a:solidFill>
                  <a:schemeClr val="dk1"/>
                </a:solidFill>
              </a:rPr>
              <a:t>ρκίνωμ</a:t>
            </a:r>
            <a:r>
              <a:rPr lang="en-GB" sz="2000" dirty="0">
                <a:solidFill>
                  <a:schemeClr val="dk1"/>
                </a:solidFill>
              </a:rPr>
              <a:t>α σμηγματογόνων </a:t>
            </a:r>
            <a:endParaRPr sz="2000" dirty="0"/>
          </a:p>
        </p:txBody>
      </p:sp>
      <p:sp>
        <p:nvSpPr>
          <p:cNvPr id="120" name="Google Shape;120;p28"/>
          <p:cNvSpPr txBox="1"/>
          <p:nvPr/>
        </p:nvSpPr>
        <p:spPr>
          <a:xfrm>
            <a:off x="0" y="0"/>
            <a:ext cx="91440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    </a:t>
            </a:r>
            <a:r>
              <a:rPr lang="en-GB">
                <a:solidFill>
                  <a:srgbClr val="1155CC"/>
                </a:solidFill>
              </a:rPr>
              <a:t> </a:t>
            </a:r>
            <a:r>
              <a:rPr lang="en-GB" sz="2600">
                <a:solidFill>
                  <a:srgbClr val="1155CC"/>
                </a:solidFill>
              </a:rPr>
              <a:t>Μονοπάτια ογκογένεσης στα εξαρτήματα του δέρματος</a:t>
            </a:r>
            <a:endParaRPr sz="2600">
              <a:solidFill>
                <a:srgbClr val="1155CC"/>
              </a:solidFill>
            </a:endParaRPr>
          </a:p>
        </p:txBody>
      </p:sp>
      <p:sp>
        <p:nvSpPr>
          <p:cNvPr id="121" name="Google Shape;121;p28"/>
          <p:cNvSpPr txBox="1"/>
          <p:nvPr/>
        </p:nvSpPr>
        <p:spPr>
          <a:xfrm>
            <a:off x="348475" y="649550"/>
            <a:ext cx="93441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 err="1"/>
              <a:t>Σωμ</a:t>
            </a:r>
            <a:r>
              <a:rPr lang="en-GB" sz="2200" dirty="0"/>
              <a:t>ατικές μεταλλάξεις→ Σποραδικού τύπου νεοπλασία</a:t>
            </a: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 err="1"/>
              <a:t>Κληρονομούμενες</a:t>
            </a:r>
            <a:r>
              <a:rPr lang="en-GB" sz="2200" dirty="0"/>
              <a:t> </a:t>
            </a:r>
            <a:r>
              <a:rPr lang="en-GB" sz="2200" dirty="0" err="1"/>
              <a:t>μετ</a:t>
            </a:r>
            <a:r>
              <a:rPr lang="en-GB" sz="2200" dirty="0"/>
              <a:t>αλλάξεις→ ΚΛηρονομούμενα σύνδρομα</a:t>
            </a:r>
            <a:endParaRPr sz="2200" dirty="0"/>
          </a:p>
        </p:txBody>
      </p:sp>
      <p:sp>
        <p:nvSpPr>
          <p:cNvPr id="122" name="Google Shape;122;p28"/>
          <p:cNvSpPr/>
          <p:nvPr/>
        </p:nvSpPr>
        <p:spPr>
          <a:xfrm>
            <a:off x="77250" y="2097090"/>
            <a:ext cx="3122100" cy="1565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8"/>
          <p:cNvSpPr/>
          <p:nvPr/>
        </p:nvSpPr>
        <p:spPr>
          <a:xfrm>
            <a:off x="3276600" y="2097100"/>
            <a:ext cx="2573700" cy="15651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8"/>
          <p:cNvSpPr/>
          <p:nvPr/>
        </p:nvSpPr>
        <p:spPr>
          <a:xfrm>
            <a:off x="5927550" y="2097109"/>
            <a:ext cx="3122100" cy="2934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8E417-1CDD-48A4-B7C3-E1C67BEE8F39}"/>
              </a:ext>
            </a:extLst>
          </p:cNvPr>
          <p:cNvSpPr txBox="1"/>
          <p:nvPr/>
        </p:nvSpPr>
        <p:spPr>
          <a:xfrm>
            <a:off x="30611" y="2125985"/>
            <a:ext cx="4847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u="sng" dirty="0"/>
              <a:t>Γονίδια επιδιόρθωσης DNA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/>
              <a:t>Νεοπλάσματα </a:t>
            </a: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/>
              <a:t>σμηγματογόνων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>
            <a:spLocks noGrp="1"/>
          </p:cNvSpPr>
          <p:nvPr>
            <p:ph type="title"/>
          </p:nvPr>
        </p:nvSpPr>
        <p:spPr>
          <a:xfrm>
            <a:off x="311700" y="1969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rgbClr val="1155CC"/>
                </a:solidFill>
              </a:rPr>
              <a:t>Γενετικά</a:t>
            </a:r>
            <a:r>
              <a:rPr lang="en-GB" dirty="0">
                <a:solidFill>
                  <a:srgbClr val="1155CC"/>
                </a:solidFill>
              </a:rPr>
              <a:t> </a:t>
            </a:r>
            <a:r>
              <a:rPr lang="en-GB" dirty="0" err="1">
                <a:solidFill>
                  <a:srgbClr val="1155CC"/>
                </a:solidFill>
              </a:rPr>
              <a:t>σύνδρομ</a:t>
            </a:r>
            <a:r>
              <a:rPr lang="en-GB" dirty="0">
                <a:solidFill>
                  <a:srgbClr val="1155CC"/>
                </a:solidFill>
              </a:rPr>
              <a:t>α σχετιζόμενα με εξαρτηματικά νεοπλάσματα του δέρματος</a:t>
            </a:r>
            <a:endParaRPr dirty="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Google Shape;134;p30"/>
          <p:cNvGraphicFramePr/>
          <p:nvPr>
            <p:extLst>
              <p:ext uri="{D42A27DB-BD31-4B8C-83A1-F6EECF244321}">
                <p14:modId xmlns:p14="http://schemas.microsoft.com/office/powerpoint/2010/main" val="468816303"/>
              </p:ext>
            </p:extLst>
          </p:nvPr>
        </p:nvGraphicFramePr>
        <p:xfrm>
          <a:off x="76200" y="1"/>
          <a:ext cx="8991600" cy="4872036"/>
        </p:xfrm>
        <a:graphic>
          <a:graphicData uri="http://schemas.openxmlformats.org/drawingml/2006/table">
            <a:tbl>
              <a:tblPr>
                <a:noFill/>
                <a:tableStyleId>{351B6BB3-73F8-4BCF-86E3-9F88DF5E988B}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505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Σύνδρομο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Μετάλλαξη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Εξαρτηματικός όγκος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/>
                        <a:t>Όγκοι άλλων οργάνων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7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Birt-Hogg Dube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FLCN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Fibrofolliculoma,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τριχοδίσκωμα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Νεφρός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36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Brooke-Spiegler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CYLD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Σπιραδένωμα, κυλίνδρωμα,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τριχοεπιθηλίωμα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Σιελογόνοι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7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Cowden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PTEN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Τριχειλήμμωμα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Μαστός, θυρεοειδής, μήτρα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7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Gorlin-Goltz (NBCCS)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PTCH1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Βasaloid follicular hamartoma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Μυελοβλάστωμα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7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Muir-Torre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MMR genes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Όγκοι σμηγματογόνων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αδένων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Γαστρεντερικό, ουροποιητικό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05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Schopf-Shulz-Passarge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WNT10A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Ιδροκύστωμα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671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MUTYH-associated polyposis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/>
                        <a:t>MUTYH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Όγκοι σμηγματογόνων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αδένων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dirty="0" err="1"/>
                        <a:t>Πολύ</a:t>
                      </a:r>
                      <a:r>
                        <a:rPr lang="en-GB" dirty="0"/>
                        <a:t>ποδες παχέος εντέρου 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03EB77E-EAA0-4A1A-9F11-3BB33ECE20BB}"/>
              </a:ext>
            </a:extLst>
          </p:cNvPr>
          <p:cNvSpPr/>
          <p:nvPr/>
        </p:nvSpPr>
        <p:spPr>
          <a:xfrm>
            <a:off x="76199" y="3243263"/>
            <a:ext cx="8991599" cy="4929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4AC2C7-FFE8-4EA2-A1FE-A8FD0573489C}"/>
              </a:ext>
            </a:extLst>
          </p:cNvPr>
          <p:cNvSpPr/>
          <p:nvPr/>
        </p:nvSpPr>
        <p:spPr>
          <a:xfrm>
            <a:off x="76200" y="4314781"/>
            <a:ext cx="8991600" cy="4929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</a:t>
            </a:r>
            <a:r>
              <a:rPr lang="en-GB">
                <a:solidFill>
                  <a:srgbClr val="1155CC"/>
                </a:solidFill>
              </a:rPr>
              <a:t>  Σύνδρομο Muir-Torre (MTS)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42" name="Google Shape;142;p31"/>
          <p:cNvSpPr txBox="1">
            <a:spLocks noGrp="1"/>
          </p:cNvSpPr>
          <p:nvPr>
            <p:ph type="body" idx="1"/>
          </p:nvPr>
        </p:nvSpPr>
        <p:spPr>
          <a:xfrm>
            <a:off x="-81550" y="4688100"/>
            <a:ext cx="4543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highlight>
                  <a:srgbClr val="FFFFFF"/>
                </a:highlight>
              </a:rPr>
              <a:t>Mintsoulis and Beecker  CMAJ March 15, 2016 188 (5) E95; </a:t>
            </a: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43" name="Google Shape;1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700" y="693400"/>
            <a:ext cx="4297274" cy="28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174" y="712925"/>
            <a:ext cx="2952750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1"/>
          <p:cNvSpPr txBox="1"/>
          <p:nvPr/>
        </p:nvSpPr>
        <p:spPr>
          <a:xfrm>
            <a:off x="-69300" y="4879100"/>
            <a:ext cx="65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Schwartz RA, Torre DP. The Muir-Torre syndrome: a 25-year retrospect.J Am Acad Dermatol. 1995;33:90-104</a:t>
            </a:r>
            <a:r>
              <a:rPr lang="en-GB" sz="900">
                <a:solidFill>
                  <a:schemeClr val="dk1"/>
                </a:solidFill>
              </a:rPr>
              <a:t>.</a:t>
            </a:r>
            <a:endParaRPr/>
          </a:p>
        </p:txBody>
      </p:sp>
      <p:sp>
        <p:nvSpPr>
          <p:cNvPr id="146" name="Google Shape;146;p31"/>
          <p:cNvSpPr txBox="1"/>
          <p:nvPr/>
        </p:nvSpPr>
        <p:spPr>
          <a:xfrm>
            <a:off x="-69300" y="4006836"/>
            <a:ext cx="92133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dk1"/>
                </a:solidFill>
              </a:rPr>
              <a:t>Χαρα</a:t>
            </a:r>
            <a:r>
              <a:rPr lang="en-GB" sz="2000" dirty="0" err="1">
                <a:solidFill>
                  <a:schemeClr val="dk1"/>
                </a:solidFill>
              </a:rPr>
              <a:t>κτηρίζετ</a:t>
            </a:r>
            <a:r>
              <a:rPr lang="en-GB" sz="2000" dirty="0">
                <a:solidFill>
                  <a:schemeClr val="dk1"/>
                </a:solidFill>
              </a:rPr>
              <a:t>αι από 1+ νεοπλάσματα σμηγματογόνων και κακοήθεια σε άλλα όργανα (παχύ έντερο, ουροδόχο κύστη, μήτρα, ωοθήκη)</a:t>
            </a:r>
            <a:endParaRPr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/>
        </p:nvSpPr>
        <p:spPr>
          <a:xfrm>
            <a:off x="0" y="794425"/>
            <a:ext cx="9086400" cy="3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Υπότυπος-ποικιλία του συνδρόμου Lynch 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Εμφανίζεται σε 28% των οικογενειών με σύνδρομο Lynch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Μέση ηλικία εμφάνισης τα 53 έτη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Σε 60% των περιπτώσεων εμφανίζεται σύγχρονο κακόηθες νεόπλασμα σε άλλο όργανο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John, Ann M., and Robert A. Schwartz. "Muir-Torre syndrome (MTS): an update and approach to diagnosis and management." </a:t>
            </a:r>
            <a:r>
              <a:rPr lang="en-GB" sz="1000" i="1">
                <a:solidFill>
                  <a:schemeClr val="dk1"/>
                </a:solidFill>
              </a:rPr>
              <a:t>Journal of the American Academy of Dermatology</a:t>
            </a:r>
            <a:r>
              <a:rPr lang="en-GB" sz="1000">
                <a:solidFill>
                  <a:schemeClr val="dk1"/>
                </a:solidFill>
              </a:rPr>
              <a:t> 74.3 (2016): 558-566.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2"/>
          <p:cNvSpPr txBox="1"/>
          <p:nvPr/>
        </p:nvSpPr>
        <p:spPr>
          <a:xfrm>
            <a:off x="0" y="0"/>
            <a:ext cx="9144000" cy="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</a:rPr>
              <a:t>                    </a:t>
            </a:r>
            <a:r>
              <a:rPr lang="en-GB" sz="2800">
                <a:solidFill>
                  <a:srgbClr val="1155CC"/>
                </a:solidFill>
              </a:rPr>
              <a:t>  Σύνδρομο Muir-Torre (MTS)</a:t>
            </a:r>
            <a:endParaRPr sz="28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>
            <a:spLocks noGrp="1"/>
          </p:cNvSpPr>
          <p:nvPr>
            <p:ph type="title"/>
          </p:nvPr>
        </p:nvSpPr>
        <p:spPr>
          <a:xfrm>
            <a:off x="0" y="12756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>
                <a:solidFill>
                  <a:srgbClr val="1155CC"/>
                </a:solidFill>
              </a:rPr>
              <a:t>Το MTS oφείλεται σε γενετικές μεταλλάξεις γονιδίων επιδιόρθωσης του DNA</a:t>
            </a:r>
            <a:endParaRPr>
              <a:solidFill>
                <a:srgbClr val="1155CC"/>
              </a:solidFill>
            </a:endParaRPr>
          </a:p>
        </p:txBody>
      </p:sp>
      <p:pic>
        <p:nvPicPr>
          <p:cNvPr id="158" name="Google Shape;158;p33" descr="Fig. 1. The DNA mismatch repair mechanism in huma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9573" y="1242071"/>
            <a:ext cx="5009769" cy="330212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3"/>
          <p:cNvSpPr/>
          <p:nvPr/>
        </p:nvSpPr>
        <p:spPr>
          <a:xfrm>
            <a:off x="2293231" y="4865576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Masuda, K., &amp; Banno, K. (2012).  DNA Mismatch Repair ( MMR ) Genes and Endometrial Cancer.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 txBox="1">
            <a:spLocks noGrp="1"/>
          </p:cNvSpPr>
          <p:nvPr>
            <p:ph type="title"/>
          </p:nvPr>
        </p:nvSpPr>
        <p:spPr>
          <a:xfrm>
            <a:off x="0" y="1675"/>
            <a:ext cx="954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>
                <a:solidFill>
                  <a:srgbClr val="1155CC"/>
                </a:solidFill>
              </a:rPr>
              <a:t>H ελαττωματική επιδιόρθωση του DNA προκαλεί   μικροδορυφορική αστάθεια (microsatellite instability-ΜSI)</a:t>
            </a:r>
            <a:endParaRPr>
              <a:solidFill>
                <a:srgbClr val="1155CC"/>
              </a:solidFill>
            </a:endParaRPr>
          </a:p>
        </p:txBody>
      </p:sp>
      <p:pic>
        <p:nvPicPr>
          <p:cNvPr id="165" name="Google Shape;16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300" y="938425"/>
            <a:ext cx="5792000" cy="37912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4"/>
          <p:cNvSpPr txBox="1"/>
          <p:nvPr/>
        </p:nvSpPr>
        <p:spPr>
          <a:xfrm>
            <a:off x="0" y="4729725"/>
            <a:ext cx="9144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Van Lier, Margot GF, et al. "Underutilization of microsatellite instability analysis in colorectal cancer patients at high risk for Lynch syndrome." </a:t>
            </a:r>
            <a:r>
              <a:rPr lang="en-GB" sz="1000" i="1">
                <a:solidFill>
                  <a:srgbClr val="222222"/>
                </a:solidFill>
                <a:highlight>
                  <a:srgbClr val="FFFFFF"/>
                </a:highlight>
              </a:rPr>
              <a:t>Scandinavian journal of gastroenterology</a:t>
            </a:r>
            <a:r>
              <a:rPr lang="en-GB" sz="1000">
                <a:solidFill>
                  <a:srgbClr val="222222"/>
                </a:solidFill>
                <a:highlight>
                  <a:srgbClr val="FFFFFF"/>
                </a:highlight>
              </a:rPr>
              <a:t> 44.5 (2009): 600-604.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958</Words>
  <Application>Microsoft Office PowerPoint</Application>
  <PresentationFormat>On-screen Show (16:9)</PresentationFormat>
  <Paragraphs>162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Roboto</vt:lpstr>
      <vt:lpstr>Simple Light</vt:lpstr>
      <vt:lpstr>Simple Light</vt:lpstr>
      <vt:lpstr>Μοριακή και γενετική ανάλυση των   εξαρτηματικών νεοπλασμάτων του δέρματος</vt:lpstr>
      <vt:lpstr>               Σκοπός της μοριακής-γενετικής ανάλυσης </vt:lpstr>
      <vt:lpstr>PowerPoint Presentation</vt:lpstr>
      <vt:lpstr>Γενετικά σύνδρομα σχετιζόμενα με εξαρτηματικά νεοπλάσματα του δέρματος</vt:lpstr>
      <vt:lpstr>PowerPoint Presentation</vt:lpstr>
      <vt:lpstr>                      Σύνδρομο Muir-Torre (MTS)</vt:lpstr>
      <vt:lpstr>PowerPoint Presentation</vt:lpstr>
      <vt:lpstr>Το MTS oφείλεται σε γενετικές μεταλλάξεις γονιδίων επιδιόρθωσης του DNA</vt:lpstr>
      <vt:lpstr>H ελαττωματική επιδιόρθωση του DNA προκαλεί   μικροδορυφορική αστάθεια (microsatellite instability-ΜSI)</vt:lpstr>
      <vt:lpstr>Το MTS έχει ως συχνότερο αίτιο την μετάλλαξη του MSH2</vt:lpstr>
      <vt:lpstr>… και σπανιότερο αίτιο τη μετάλλαξη του MSH6 μόνο</vt:lpstr>
      <vt:lpstr>Το MTS σχετίζεται με καλοήθη και κακοήθη νεοπλάσματα</vt:lpstr>
      <vt:lpstr>                  Διαγνωστικός αλγόριθμος MTS </vt:lpstr>
      <vt:lpstr>PowerPoint Presentation</vt:lpstr>
      <vt:lpstr>Χαρτογράφηση μεταλλάξεων εξαρτηματικών όγκων</vt:lpstr>
      <vt:lpstr>       Μεταλλάξεις σε πορώματα-ποροκαρκινώματα</vt:lpstr>
      <vt:lpstr>      Έκφραση p53 σε πόρωμα-ποροκαρκίνωμα</vt:lpstr>
      <vt:lpstr>        Έκφραση Rb σε πόρωμα-ποροκαρκίνωμα</vt:lpstr>
      <vt:lpstr>        Έκφραση p16 σε πόρωμα-πορoκαρκίνωμα                                                                Πόρωμα                                       Ποροκαρκίνωμα </vt:lpstr>
      <vt:lpstr>Έκφραση p53 σε Microcystic Adnexal Carcinoma   (ΜΑC) και συρίγγωμα</vt:lpstr>
      <vt:lpstr>      Έκφραση p-STAT3 σε ΜΑC και συρίγγωμα</vt:lpstr>
      <vt:lpstr>Παράγοντες που δυσχεραίνουν τη μοριακή γενετική ανάλυση των εξαρτηματικών όγκων</vt:lpstr>
      <vt:lpstr>                    Αναπάντητα ερωτήματα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Μοριακή και γενετική ανάλυση των   εξαρτηματικών νεοπλασμάτων του δέρματος</dc:title>
  <dc:creator>30697</dc:creator>
  <cp:lastModifiedBy>Alexandros Sykaras</cp:lastModifiedBy>
  <cp:revision>8</cp:revision>
  <dcterms:modified xsi:type="dcterms:W3CDTF">2020-10-16T10:46:49Z</dcterms:modified>
</cp:coreProperties>
</file>