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0" r:id="rId2"/>
    <p:sldId id="275" r:id="rId3"/>
    <p:sldId id="277" r:id="rId4"/>
    <p:sldId id="278" r:id="rId5"/>
    <p:sldId id="279" r:id="rId6"/>
    <p:sldId id="280" r:id="rId7"/>
    <p:sldId id="276" r:id="rId8"/>
    <p:sldId id="282" r:id="rId9"/>
    <p:sldId id="281" r:id="rId10"/>
    <p:sldId id="283" r:id="rId11"/>
    <p:sldId id="287" r:id="rId12"/>
    <p:sldId id="288" r:id="rId13"/>
    <p:sldId id="285" r:id="rId14"/>
    <p:sldId id="291" r:id="rId15"/>
    <p:sldId id="289" r:id="rId16"/>
    <p:sldId id="290" r:id="rId17"/>
    <p:sldId id="286" r:id="rId18"/>
    <p:sldId id="315" r:id="rId19"/>
    <p:sldId id="293" r:id="rId20"/>
    <p:sldId id="298" r:id="rId21"/>
    <p:sldId id="294" r:id="rId22"/>
    <p:sldId id="295" r:id="rId23"/>
    <p:sldId id="304" r:id="rId24"/>
    <p:sldId id="296" r:id="rId25"/>
    <p:sldId id="305" r:id="rId26"/>
    <p:sldId id="299" r:id="rId27"/>
    <p:sldId id="310" r:id="rId28"/>
    <p:sldId id="311" r:id="rId29"/>
    <p:sldId id="312" r:id="rId30"/>
    <p:sldId id="313" r:id="rId31"/>
    <p:sldId id="306" r:id="rId32"/>
    <p:sldId id="314" r:id="rId33"/>
    <p:sldId id="316" r:id="rId34"/>
    <p:sldId id="317" r:id="rId35"/>
    <p:sldId id="318" r:id="rId36"/>
    <p:sldId id="292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3846" autoAdjust="0"/>
  </p:normalViewPr>
  <p:slideViewPr>
    <p:cSldViewPr>
      <p:cViewPr varScale="1">
        <p:scale>
          <a:sx n="122" d="100"/>
          <a:sy n="122" d="100"/>
        </p:scale>
        <p:origin x="2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D9C89-F944-4B59-8E41-9375F8257A34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11772-8B7A-454C-989C-78E9CA32A76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600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02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75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33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20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5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85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Αύξηση </a:t>
            </a:r>
            <a:r>
              <a:rPr lang="el-GR" dirty="0" err="1"/>
              <a:t>ιστοτύπων</a:t>
            </a:r>
            <a:r>
              <a:rPr lang="el-GR" dirty="0"/>
              <a:t> και συχνότητας με την ηλικία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8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021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905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86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5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16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Epithelioid sarcoma </a:t>
            </a:r>
            <a:r>
              <a:rPr lang="el-GR" dirty="0"/>
              <a:t>2018_</a:t>
            </a:r>
            <a:r>
              <a:rPr lang="en-US" dirty="0"/>
              <a:t>7076_TOGKOUSIDI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50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4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29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Chordoma 2020</a:t>
            </a:r>
            <a:r>
              <a:rPr lang="el-GR" dirty="0"/>
              <a:t>_</a:t>
            </a:r>
            <a:r>
              <a:rPr lang="en-US" dirty="0"/>
              <a:t>19353_ROUSI</a:t>
            </a:r>
          </a:p>
          <a:p>
            <a:r>
              <a:rPr lang="en-US" dirty="0"/>
              <a:t>Photo from 2015_685_LINARAS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92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21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Sclerosing epithelioid fibrosarcoma 2016_8412_KOMNIS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421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83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Malignant granular cell </a:t>
            </a:r>
            <a:r>
              <a:rPr lang="en-US" dirty="0" err="1"/>
              <a:t>tumour</a:t>
            </a:r>
            <a:r>
              <a:rPr lang="en-US" dirty="0"/>
              <a:t> 2020_18566_ALTIKATIDES</a:t>
            </a:r>
          </a:p>
          <a:p>
            <a:r>
              <a:rPr lang="en-US" dirty="0"/>
              <a:t>NGS no fusions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70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Rhabdomyosarcoma 2019_16557_PLAKAKIS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11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Angiosarcoma 2020_18728_VIOLIDAKIS</a:t>
            </a:r>
            <a:endParaRPr lang="el-GR" dirty="0"/>
          </a:p>
          <a:p>
            <a:r>
              <a:rPr lang="el-GR" dirty="0"/>
              <a:t>Κατέληξε λόγω λοίμωξης από </a:t>
            </a:r>
            <a:r>
              <a:rPr lang="en-US" dirty="0"/>
              <a:t>COVID19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4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94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Unknown</a:t>
            </a:r>
            <a:r>
              <a:rPr lang="el-GR" dirty="0"/>
              <a:t>, 2021_742_</a:t>
            </a:r>
            <a:r>
              <a:rPr lang="en-US" dirty="0"/>
              <a:t>TSAMOUTIS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18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98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Intimal sarcoma </a:t>
            </a:r>
            <a:r>
              <a:rPr lang="el-GR" dirty="0"/>
              <a:t>2020_21184_</a:t>
            </a:r>
            <a:r>
              <a:rPr lang="en-US" dirty="0"/>
              <a:t>PAPANIKOLAOU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42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Tenosynovial</a:t>
            </a:r>
            <a:r>
              <a:rPr lang="en-US" baseline="0" dirty="0"/>
              <a:t> giant </a:t>
            </a:r>
            <a:r>
              <a:rPr lang="en-US" baseline="0"/>
              <a:t>cell tumor 2021_2114_SKLAVENITI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42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Telangiectatic OS 2021_211</a:t>
            </a:r>
            <a:r>
              <a:rPr lang="el-GR" baseline="0" dirty="0"/>
              <a:t>3</a:t>
            </a:r>
            <a:r>
              <a:rPr lang="en-US" baseline="0" dirty="0"/>
              <a:t>_</a:t>
            </a:r>
            <a:r>
              <a:rPr lang="el-GR" baseline="0" dirty="0"/>
              <a:t>ΘΩΜΟΠΟΥΛΟΥ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216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Osteosarcoma kidney</a:t>
            </a:r>
            <a:r>
              <a:rPr lang="el-GR" baseline="0" dirty="0"/>
              <a:t> (από Βίκυ)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930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3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90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4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διαφορά αυτού του προτύπου με τα υπόλοιπα είναι στο ότι αφορά στο στρώμα και όχι στα κυτταρικά στοιχεία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8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5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2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95305-17F2-49EA-B82A-13F0F050E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5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3D2A-4543-4DBA-AB5C-160C48EA396C}" type="datetimeFigureOut">
              <a:rPr lang="el-GR" smtClean="0"/>
              <a:pPr/>
              <a:t>17/2/2021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0128-A71A-4E94-8228-50BF86FA8BC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agrojohn@med.uoa.gr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43000" y="189831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sq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1</a:t>
            </a:r>
            <a:r>
              <a:rPr lang="el-GR" altLang="el-GR" sz="1600" b="1" baseline="300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ο</a:t>
            </a:r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ΕΡΓΑΣΤΗΡΙΟ ΠΑΘΟΛΟΓΙΚΗΣ ΑΝΑΤΟΜΙΚΗΣ</a:t>
            </a:r>
          </a:p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ΙΑΤΡΙΚΗ ΣΧΟΛΗ – ΠΑΝΕΠΙΣΤΗΜΙΟ ΑΘΗΝΩΝ</a:t>
            </a:r>
          </a:p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Διευθυντής: Καθηγητής Α. </a:t>
            </a:r>
            <a:r>
              <a:rPr lang="el-GR" altLang="el-GR" sz="1600" b="1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Λάζαρης</a:t>
            </a:r>
            <a:endParaRPr lang="en-GB" altLang="el-GR" sz="1600" b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8" y="98241"/>
            <a:ext cx="661279" cy="10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28" y="93348"/>
            <a:ext cx="700913" cy="10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19200" y="5562600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2000" dirty="0">
                <a:latin typeface="Arial" charset="0"/>
              </a:rPr>
              <a:t>Γεώργιος </a:t>
            </a:r>
            <a:r>
              <a:rPr lang="el-GR" altLang="el-GR" sz="2000" dirty="0" err="1">
                <a:latin typeface="Arial" charset="0"/>
              </a:rPr>
              <a:t>Αγρογιάννης</a:t>
            </a:r>
            <a:r>
              <a:rPr lang="en-US" altLang="el-GR" sz="2000" dirty="0">
                <a:latin typeface="Arial" charset="0"/>
              </a:rPr>
              <a:t>, </a:t>
            </a:r>
            <a:r>
              <a:rPr lang="el-GR" altLang="el-GR" sz="2000" dirty="0" err="1">
                <a:latin typeface="Arial" charset="0"/>
              </a:rPr>
              <a:t>Ιστοπαθολόγος</a:t>
            </a:r>
            <a:endParaRPr lang="en-US" altLang="el-GR" sz="2000" dirty="0"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600" i="1" dirty="0">
                <a:latin typeface="Arial" charset="0"/>
              </a:rPr>
              <a:t>Αναπληρωτής Καθηγητής, </a:t>
            </a:r>
            <a:r>
              <a:rPr lang="en-US" altLang="el-GR" sz="1600" i="1" dirty="0">
                <a:latin typeface="Arial" charset="0"/>
                <a:hlinkClick r:id="rId5"/>
              </a:rPr>
              <a:t>agrojohn@med.uoa.gr</a:t>
            </a:r>
            <a:r>
              <a:rPr lang="en-US" altLang="el-GR" sz="1600" i="1" dirty="0">
                <a:latin typeface="Arial" charset="0"/>
              </a:rPr>
              <a:t> </a:t>
            </a:r>
            <a:endParaRPr lang="el-GR" altLang="el-GR" sz="2000" i="1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43000" y="1371600"/>
            <a:ext cx="6858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sz="2000" dirty="0"/>
              <a:t>ΜΕΤΕΚΠΑΙΔΕΥΤΙΚΑ ΜΑΘΗΜΑΤΑ</a:t>
            </a:r>
            <a:r>
              <a:rPr lang="en-US" sz="2000" dirty="0"/>
              <a:t> 2020-21</a:t>
            </a:r>
            <a:endParaRPr lang="el-GR" sz="2000" dirty="0"/>
          </a:p>
          <a:p>
            <a:pPr algn="ctr"/>
            <a:r>
              <a:rPr lang="el-GR" sz="2000" dirty="0"/>
              <a:t> Α’ ΕΡΓΑΣΤΗΡΙΟΥ ΠΑΘΟΛΟΓΙΚΗΣ ΑΝΑΤΟΜΙΚΗΣ  ΙΑΤΡΙΚΗΣ ΣΧΟΛΗΣ ΕΚΠΑ </a:t>
            </a:r>
          </a:p>
          <a:p>
            <a:pPr algn="ctr"/>
            <a:endParaRPr lang="en-US" sz="2000" dirty="0"/>
          </a:p>
          <a:p>
            <a:pPr algn="ctr"/>
            <a:r>
              <a:rPr lang="el-GR" sz="2800" b="1" dirty="0"/>
              <a:t>Μεσεγχυματογενή νεοπλάσματα με επιθηλιοειδή μορφολογία</a:t>
            </a:r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CA1162-7554-4779-8A5C-9CF832F001B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34928" y="3788614"/>
            <a:ext cx="2103872" cy="1577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441FCE-C1A9-4A45-AFF7-84095D50CA1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" y="3675421"/>
            <a:ext cx="2472314" cy="1798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B8D622-0FC3-4E75-8CB4-6D7AD6EED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158" y="3788208"/>
            <a:ext cx="2379870" cy="15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AED3D-F785-47A0-8DD6-5528DE4836C9}"/>
              </a:ext>
            </a:extLst>
          </p:cNvPr>
          <p:cNvSpPr txBox="1"/>
          <p:nvPr/>
        </p:nvSpPr>
        <p:spPr>
          <a:xfrm>
            <a:off x="911579" y="25554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Προσέγγιση στη διάγνωση των </a:t>
            </a:r>
            <a:r>
              <a:rPr lang="el-GR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επιθηλιοειδών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όγκων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6EBEC-C1E4-4A89-B070-8F2368FE622C}"/>
              </a:ext>
            </a:extLst>
          </p:cNvPr>
          <p:cNvSpPr txBox="1"/>
          <p:nvPr/>
        </p:nvSpPr>
        <p:spPr>
          <a:xfrm>
            <a:off x="244596" y="1295400"/>
            <a:ext cx="73754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Σημαντικό να αποκλειστούν ιστολογικοί μιμητές:</a:t>
            </a:r>
          </a:p>
          <a:p>
            <a:pPr algn="just"/>
            <a:endParaRPr lang="en-US" sz="28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καρκινώματα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(π.χ. από πνεύμονα, μαστό ή ΓΕΣ)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el-GR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ελάνωμα</a:t>
            </a:r>
            <a:endParaRPr lang="en-US" sz="18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κ</a:t>
            </a:r>
            <a:r>
              <a:rPr lang="el-GR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ακόηθες </a:t>
            </a:r>
            <a:r>
              <a:rPr lang="el-GR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μεσοθηλίωμα</a:t>
            </a:r>
            <a:endParaRPr lang="en-US" sz="18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α</a:t>
            </a:r>
            <a:r>
              <a:rPr lang="el-GR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ιματολογικές κακοήθειες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(ιδιαίτερα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DLBCL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πλασματοκύτωμα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7B8DC0-F2CC-4AE6-9C53-CE2BF97AB931}"/>
              </a:ext>
            </a:extLst>
          </p:cNvPr>
          <p:cNvGrpSpPr/>
          <p:nvPr/>
        </p:nvGrpSpPr>
        <p:grpSpPr>
          <a:xfrm>
            <a:off x="3200400" y="3620008"/>
            <a:ext cx="5334000" cy="2985796"/>
            <a:chOff x="3200400" y="3620008"/>
            <a:chExt cx="5334000" cy="29857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7EAA7D-9F9B-42DF-B69E-82E5BA680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3620008"/>
              <a:ext cx="2438400" cy="29857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97E3FE-EEDF-4E89-A6B0-1E792819B5DB}"/>
                </a:ext>
              </a:extLst>
            </p:cNvPr>
            <p:cNvSpPr txBox="1"/>
            <p:nvPr/>
          </p:nvSpPr>
          <p:spPr>
            <a:xfrm>
              <a:off x="3200400" y="4626465"/>
              <a:ext cx="381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Comic Sans MS" panose="030F0702030302020204" pitchFamily="66" charset="0"/>
                </a:rPr>
                <a:t>ΑΚΡΙΒΕΣ ΙΑΤΡΙΚΟ ΙΣΤΟΡΙΚΟ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7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A67BC29-8A13-4AC3-A711-BFB7D653A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796651"/>
              </p:ext>
            </p:extLst>
          </p:nvPr>
        </p:nvGraphicFramePr>
        <p:xfrm>
          <a:off x="152400" y="1752598"/>
          <a:ext cx="3962400" cy="3292488"/>
        </p:xfrm>
        <a:graphic>
          <a:graphicData uri="http://schemas.openxmlformats.org/drawingml/2006/table">
            <a:tbl>
              <a:tblPr firstRow="1" firstCol="1" bandRow="1"/>
              <a:tblGrid>
                <a:gridCol w="3962400">
                  <a:extLst>
                    <a:ext uri="{9D8B030D-6E8A-4147-A177-3AD203B41FA5}">
                      <a16:colId xmlns:a16="http://schemas.microsoft.com/office/drawing/2014/main" val="1640082031"/>
                    </a:ext>
                  </a:extLst>
                </a:gridCol>
              </a:tblGrid>
              <a:tr h="259404">
                <a:tc>
                  <a:txBody>
                    <a:bodyPr/>
                    <a:lstStyle/>
                    <a:p>
                      <a:pPr algn="just"/>
                      <a:r>
                        <a:rPr lang="el-GR" sz="17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Συχνά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40162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Τολυπώδης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100150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ινώδες ιστιοκύτωμα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36511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αιμαγγείωμα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574479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Κοκκιοκυτταρικός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72593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Γιγαντοκυτταρικός όγκος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852734"/>
                  </a:ext>
                </a:extLst>
              </a:tr>
              <a:tr h="259404">
                <a:tc>
                  <a:txBody>
                    <a:bodyPr/>
                    <a:lstStyle/>
                    <a:p>
                      <a:pPr algn="just"/>
                      <a:r>
                        <a:rPr lang="el-GR" sz="17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Σπάνια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51377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Επιθηλιοειδής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 εκ </a:t>
                      </a:r>
                      <a:r>
                        <a:rPr lang="el-GR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περικυττάρων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PEComa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435477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Ραβδομύωμα 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618639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λειομύωμα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054623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Μυοεπιθηλίωμα/μικτός όγκος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14282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σβάνωμα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284657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Χονδροειδές λίπωμα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252634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Σκληρυντικό περινευρίωμα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425448"/>
                  </a:ext>
                </a:extLst>
              </a:tr>
              <a:tr h="207880">
                <a:tc>
                  <a:txBody>
                    <a:bodyPr/>
                    <a:lstStyle/>
                    <a:p>
                      <a:pPr algn="just"/>
                      <a:r>
                        <a:rPr lang="el-GR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Οστεοποιός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l-GR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ινομυξοειδής</a:t>
                      </a:r>
                      <a:r>
                        <a:rPr lang="el-GR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7821" marR="77821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19166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5C9049C-56B2-470A-9BA3-9169805ADB5A}"/>
              </a:ext>
            </a:extLst>
          </p:cNvPr>
          <p:cNvSpPr txBox="1"/>
          <p:nvPr/>
        </p:nvSpPr>
        <p:spPr>
          <a:xfrm>
            <a:off x="304800" y="1219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Καλοήθη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ED41E-E3CB-41A6-B780-98FE18256790}"/>
              </a:ext>
            </a:extLst>
          </p:cNvPr>
          <p:cNvSpPr txBox="1"/>
          <p:nvPr/>
        </p:nvSpPr>
        <p:spPr>
          <a:xfrm>
            <a:off x="911578" y="255548"/>
            <a:ext cx="6251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Μεσεγχυματογενή 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εοπλάσματα με επιθηλιοειδή μορφολογία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5B71E-3E47-4CC9-A991-FB70FA0A50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1" y="1093749"/>
            <a:ext cx="3429000" cy="2573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47179-5396-4FD7-9B52-4276DCD955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1059"/>
          <a:stretch/>
        </p:blipFill>
        <p:spPr>
          <a:xfrm>
            <a:off x="4724401" y="3951601"/>
            <a:ext cx="3429000" cy="25964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C73774-C15D-4121-8874-3A342515DFC6}"/>
              </a:ext>
            </a:extLst>
          </p:cNvPr>
          <p:cNvSpPr txBox="1"/>
          <p:nvPr/>
        </p:nvSpPr>
        <p:spPr>
          <a:xfrm>
            <a:off x="4709286" y="799785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Επιθηλιοειδές αιμαγγείωμα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0CD04-EB82-45FB-9992-9799CC0D56AA}"/>
              </a:ext>
            </a:extLst>
          </p:cNvPr>
          <p:cNvSpPr txBox="1"/>
          <p:nvPr/>
        </p:nvSpPr>
        <p:spPr>
          <a:xfrm>
            <a:off x="4724399" y="3651936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Επιθηλιοειδές </a:t>
            </a:r>
            <a:r>
              <a:rPr lang="el-GR" sz="1200" dirty="0" err="1"/>
              <a:t>σβάνωμα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CEA504-5D0C-4245-A834-B807B642143E}"/>
              </a:ext>
            </a:extLst>
          </p:cNvPr>
          <p:cNvSpPr txBox="1"/>
          <p:nvPr/>
        </p:nvSpPr>
        <p:spPr>
          <a:xfrm>
            <a:off x="3524793" y="6048454"/>
            <a:ext cx="1180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</a:t>
            </a:r>
          </a:p>
          <a:p>
            <a:r>
              <a:rPr lang="en-US" sz="1000" dirty="0"/>
              <a:t>ScienceDirect</a:t>
            </a:r>
            <a:endParaRPr lang="el-GR" sz="1000" dirty="0"/>
          </a:p>
          <a:p>
            <a:r>
              <a:rPr lang="en-US" sz="1000" dirty="0" err="1"/>
              <a:t>Springerlink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839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0A5E61-C68B-4AC2-9E1B-7A5C7D1F7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79928"/>
              </p:ext>
            </p:extLst>
          </p:nvPr>
        </p:nvGraphicFramePr>
        <p:xfrm>
          <a:off x="267896" y="1600201"/>
          <a:ext cx="4456504" cy="4355065"/>
        </p:xfrm>
        <a:graphic>
          <a:graphicData uri="http://schemas.openxmlformats.org/drawingml/2006/table">
            <a:tbl>
              <a:tblPr firstRow="1" firstCol="1" bandRow="1"/>
              <a:tblGrid>
                <a:gridCol w="4456504">
                  <a:extLst>
                    <a:ext uri="{9D8B030D-6E8A-4147-A177-3AD203B41FA5}">
                      <a16:colId xmlns:a16="http://schemas.microsoft.com/office/drawing/2014/main" val="1041979822"/>
                    </a:ext>
                  </a:extLst>
                </a:gridCol>
              </a:tblGrid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σάρκωμα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509156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Επιθηλιοειδής κακοήθης όγκος περιφερικών νεύρων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12781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αιμαγγειοενδοθηλίωμα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084808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αγγειοσάρκωμα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83404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Κυψελιδικό 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131701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Κακοήθης επιθηλιοειδής όγκος εκ περικυττάρων (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PEComa</a:t>
                      </a:r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57021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Εξωνεφρικός ραβδοειδής όγκος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710749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Μυοεπιθηλιακό</a:t>
                      </a:r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καρκίνωμα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5183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Χόρδωμα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44475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Κακοήθης κοκκιοκυτταρικός όγκος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948489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Σκληρυντικό επιθηλιοειδές </a:t>
                      </a:r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ινοσάρκωμα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183388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GIST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638183"/>
                  </a:ext>
                </a:extLst>
              </a:tr>
              <a:tr h="335005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Ιστιοκυτταρικό</a:t>
                      </a:r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σάρκωμα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4793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5926DAF-3495-47A8-8DCF-417AC31ACA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799" y="1051686"/>
            <a:ext cx="3556567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43029-540C-4E15-8C31-9C96AC2E6C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8934" y="3999646"/>
            <a:ext cx="3545432" cy="2657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838FF5-5E6B-4F0B-8EED-6F8E91A4E63C}"/>
              </a:ext>
            </a:extLst>
          </p:cNvPr>
          <p:cNvSpPr txBox="1"/>
          <p:nvPr/>
        </p:nvSpPr>
        <p:spPr>
          <a:xfrm>
            <a:off x="5268934" y="3699981"/>
            <a:ext cx="2732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Επιθηλιοειδές αιμαγγειοενδοθηλίωμα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D126A-C121-44DF-BFEF-07286E52C6F3}"/>
              </a:ext>
            </a:extLst>
          </p:cNvPr>
          <p:cNvSpPr txBox="1"/>
          <p:nvPr/>
        </p:nvSpPr>
        <p:spPr>
          <a:xfrm>
            <a:off x="5268934" y="792228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Επιθηλιοειδές σάρκωμα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5F192-FD57-48FE-B266-3C8750865777}"/>
              </a:ext>
            </a:extLst>
          </p:cNvPr>
          <p:cNvSpPr txBox="1"/>
          <p:nvPr/>
        </p:nvSpPr>
        <p:spPr>
          <a:xfrm>
            <a:off x="304800" y="1219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Κακοήθη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AAF57-D7FB-4D56-9CFA-0D9388159651}"/>
              </a:ext>
            </a:extLst>
          </p:cNvPr>
          <p:cNvSpPr txBox="1"/>
          <p:nvPr/>
        </p:nvSpPr>
        <p:spPr>
          <a:xfrm>
            <a:off x="911578" y="255548"/>
            <a:ext cx="6251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Μεσεγχυματογενή 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εοπλάσματα με επιθηλιοειδή μορφολογία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75F5C4-A8FC-4315-B54C-8E4E21E5307E}"/>
              </a:ext>
            </a:extLst>
          </p:cNvPr>
          <p:cNvSpPr txBox="1"/>
          <p:nvPr/>
        </p:nvSpPr>
        <p:spPr>
          <a:xfrm>
            <a:off x="4254261" y="6104697"/>
            <a:ext cx="1180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</a:t>
            </a:r>
          </a:p>
          <a:p>
            <a:r>
              <a:rPr lang="en-US" sz="1000" dirty="0"/>
              <a:t>ScienceDirect</a:t>
            </a:r>
          </a:p>
          <a:p>
            <a:r>
              <a:rPr lang="en-US" sz="1000" dirty="0" err="1"/>
              <a:t>Webpathology</a:t>
            </a:r>
            <a:endParaRPr lang="el-GR" sz="1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262AB-D1A6-4FB3-8D62-7DCC1692953F}"/>
              </a:ext>
            </a:extLst>
          </p:cNvPr>
          <p:cNvGrpSpPr/>
          <p:nvPr/>
        </p:nvGrpSpPr>
        <p:grpSpPr>
          <a:xfrm>
            <a:off x="5293008" y="3381066"/>
            <a:ext cx="959300" cy="3246343"/>
            <a:chOff x="5293008" y="3381066"/>
            <a:chExt cx="959300" cy="32463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B7212C-8D29-41CF-87E3-DB1B39FE77C7}"/>
                </a:ext>
              </a:extLst>
            </p:cNvPr>
            <p:cNvSpPr txBox="1"/>
            <p:nvPr/>
          </p:nvSpPr>
          <p:spPr>
            <a:xfrm>
              <a:off x="5293008" y="3381066"/>
              <a:ext cx="9553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ΙΝΙ-1 </a:t>
              </a:r>
              <a:r>
                <a:rPr lang="en-US" sz="1400" dirty="0"/>
                <a:t>loss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90A379-B319-43F7-81DB-F5354F12F7D7}"/>
                </a:ext>
              </a:extLst>
            </p:cNvPr>
            <p:cNvSpPr txBox="1"/>
            <p:nvPr/>
          </p:nvSpPr>
          <p:spPr>
            <a:xfrm>
              <a:off x="5296916" y="6319632"/>
              <a:ext cx="9553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CAMTA-1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5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592B30-EE09-41F1-B22F-01D9663F9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95896"/>
              </p:ext>
            </p:extLst>
          </p:nvPr>
        </p:nvGraphicFramePr>
        <p:xfrm>
          <a:off x="240817" y="1353979"/>
          <a:ext cx="4419600" cy="3581400"/>
        </p:xfrm>
        <a:graphic>
          <a:graphicData uri="http://schemas.openxmlformats.org/drawingml/2006/table">
            <a:tbl>
              <a:tblPr firstRow="1" firstCol="1" bandRow="1"/>
              <a:tblGrid>
                <a:gridCol w="4419600">
                  <a:extLst>
                    <a:ext uri="{9D8B030D-6E8A-4147-A177-3AD203B41FA5}">
                      <a16:colId xmlns:a16="http://schemas.microsoft.com/office/drawing/2014/main" val="1215768654"/>
                    </a:ext>
                  </a:extLst>
                </a:gridCol>
              </a:tblGrid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Συνοβιακό 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1948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Κακοήθης όγκος περιφερικών νεύρων 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28617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Μυξοϊνοσάρκωμα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40993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Πλειόμορφο λιποσάρκωμα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45479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Αποδιαφοροποιημένο λιποσάρκωμα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35649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Δεσμοπλαστικός μικορστρογγυλοκυτταρικός όγκος 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09176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Διαυγοκυτταρικό 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80776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Λειομυοσάρκωμα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72694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Εξωσκελετικό μυξοειδές χονδροσάρκωμα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61422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Αδιαφοροποίητο πλειόμορφο 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7180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Ραβδομυοσάρκωμα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471563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Μυξοφλεγμονώδες ινοβλαστικό 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913064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Χαμηλής κακοήθειας ινομυξοειδές σάρκωμα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19969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Σάρκωμα έσω χιτώνα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3039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Φλεγμονώδης </a:t>
                      </a:r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μυοϊνοβλαστικός</a:t>
                      </a:r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0868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D370EA-F3DF-4875-BEA4-7D881BF382B7}"/>
              </a:ext>
            </a:extLst>
          </p:cNvPr>
          <p:cNvSpPr txBox="1"/>
          <p:nvPr/>
        </p:nvSpPr>
        <p:spPr>
          <a:xfrm>
            <a:off x="911578" y="255548"/>
            <a:ext cx="6860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Μεσεγχυματογενή 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εοπλάσματα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ενίοτε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με επιθηλιοειδή μορφολογία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BB224-E5C7-4D25-B8DB-CE92018D35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0862"/>
          <a:stretch/>
        </p:blipFill>
        <p:spPr>
          <a:xfrm>
            <a:off x="5096487" y="1101044"/>
            <a:ext cx="3417445" cy="2560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F0336-E1AA-423B-AAF6-0FACD1497A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1018" y="3931531"/>
            <a:ext cx="3414332" cy="2560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4B19D8-C807-4B0E-BC2D-7BB62202EA9A}"/>
              </a:ext>
            </a:extLst>
          </p:cNvPr>
          <p:cNvSpPr txBox="1"/>
          <p:nvPr/>
        </p:nvSpPr>
        <p:spPr>
          <a:xfrm>
            <a:off x="5268934" y="792228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Συνοβιακό σάρκωμα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900829-BA1B-49C7-BEC2-44280F03BC2F}"/>
              </a:ext>
            </a:extLst>
          </p:cNvPr>
          <p:cNvSpPr txBox="1"/>
          <p:nvPr/>
        </p:nvSpPr>
        <p:spPr>
          <a:xfrm>
            <a:off x="5268934" y="365816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Πλειόμορφο λιποσάρκωμα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68F72-A51A-43D8-B5EB-B9E99A588186}"/>
              </a:ext>
            </a:extLst>
          </p:cNvPr>
          <p:cNvSpPr txBox="1"/>
          <p:nvPr/>
        </p:nvSpPr>
        <p:spPr>
          <a:xfrm>
            <a:off x="4254261" y="6104697"/>
            <a:ext cx="118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</a:t>
            </a:r>
          </a:p>
          <a:p>
            <a:r>
              <a:rPr lang="en-US" sz="1000" dirty="0" err="1"/>
              <a:t>Springerlink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80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91DA50-FD02-452F-BF4B-3A4645D92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713871"/>
              </p:ext>
            </p:extLst>
          </p:nvPr>
        </p:nvGraphicFramePr>
        <p:xfrm>
          <a:off x="381000" y="1524000"/>
          <a:ext cx="3870960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3870960">
                  <a:extLst>
                    <a:ext uri="{9D8B030D-6E8A-4147-A177-3AD203B41FA5}">
                      <a16:colId xmlns:a16="http://schemas.microsoft.com/office/drawing/2014/main" val="2702832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Μυοεπιθηλίωμα / μικτός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76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Συνοβιακό σάρκωμα (διφασικό)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482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Επιθηλιοειδής κακοήθης όγκος περιφερικών νεύρων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34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αγγειοσάρκωμα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532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σάρκωμα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12997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6C8379-2737-4796-AA21-79DACBB098AD}"/>
              </a:ext>
            </a:extLst>
          </p:cNvPr>
          <p:cNvSpPr txBox="1"/>
          <p:nvPr/>
        </p:nvSpPr>
        <p:spPr>
          <a:xfrm>
            <a:off x="911578" y="255548"/>
            <a:ext cx="6860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Μεσεγχυματογενή 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εοπλάσματα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 «αδενικούς» σχηματισμούς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BFF35-3A24-455F-BC3F-C701B5635A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1061101"/>
            <a:ext cx="3536692" cy="2652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130C6-52C0-4D3C-96AB-D6542053B83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3959587"/>
            <a:ext cx="3536692" cy="2655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2BC29-E7BE-4C9A-856A-E43C2D238497}"/>
              </a:ext>
            </a:extLst>
          </p:cNvPr>
          <p:cNvSpPr txBox="1"/>
          <p:nvPr/>
        </p:nvSpPr>
        <p:spPr>
          <a:xfrm>
            <a:off x="4495800" y="784465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err="1"/>
              <a:t>Μυοεπιθηλίωμα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ACB50-B09F-4BB9-91CA-7A93725FB0B9}"/>
              </a:ext>
            </a:extLst>
          </p:cNvPr>
          <p:cNvSpPr txBox="1"/>
          <p:nvPr/>
        </p:nvSpPr>
        <p:spPr>
          <a:xfrm>
            <a:off x="4572000" y="3698104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Συνοβιακό σάρκωμα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A7673-CD4D-4D13-99F0-CCA63627F553}"/>
              </a:ext>
            </a:extLst>
          </p:cNvPr>
          <p:cNvSpPr txBox="1"/>
          <p:nvPr/>
        </p:nvSpPr>
        <p:spPr>
          <a:xfrm>
            <a:off x="3505200" y="6150205"/>
            <a:ext cx="118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</a:t>
            </a:r>
          </a:p>
          <a:p>
            <a:r>
              <a:rPr lang="en-US" sz="1000" dirty="0" err="1"/>
              <a:t>Webpathology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190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45A2D4-7A60-4200-90C9-A4EC2FA50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80612"/>
              </p:ext>
            </p:extLst>
          </p:nvPr>
        </p:nvGraphicFramePr>
        <p:xfrm>
          <a:off x="455789" y="1219200"/>
          <a:ext cx="3717319" cy="4682481"/>
        </p:xfrm>
        <a:graphic>
          <a:graphicData uri="http://schemas.openxmlformats.org/drawingml/2006/table">
            <a:tbl>
              <a:tblPr firstRow="1" firstCol="1" bandRow="1"/>
              <a:tblGrid>
                <a:gridCol w="3717319">
                  <a:extLst>
                    <a:ext uri="{9D8B030D-6E8A-4147-A177-3AD203B41FA5}">
                      <a16:colId xmlns:a16="http://schemas.microsoft.com/office/drawing/2014/main" val="1892499531"/>
                    </a:ext>
                  </a:extLst>
                </a:gridCol>
              </a:tblGrid>
              <a:tr h="219707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Βρέφη και παιδιά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984656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Εξωνεφρικός κακοήθης ραβδοειδής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588503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Εξωκρανιακό μηνιγγίωμα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765591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Συγγενής κοκκιοκυτταρικός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494906"/>
                  </a:ext>
                </a:extLst>
              </a:tr>
              <a:tr h="219707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Έφηβοι και νέοι ενήλικες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39364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Συνοβιακό σάρκωμα (διφασικό)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772916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335675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Κυψελιδικό 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261774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Δεσμοπλαστικός μικροστρογγυλοκυτταρικός όγκος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289627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Εξωκρανιακό μηνιγγίωμα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488392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Διαυγοκυτταρικό 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032026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Επιθηλιοειδής κακοήθης όγκος περιφερικών νεύρων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815196"/>
                  </a:ext>
                </a:extLst>
              </a:tr>
              <a:tr h="219707">
                <a:tc>
                  <a:txBody>
                    <a:bodyPr/>
                    <a:lstStyle/>
                    <a:p>
                      <a:pPr algn="just"/>
                      <a:r>
                        <a:rPr lang="el-GR" sz="1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Ενήλικες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242748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Πλειόμορφο λιποσάρκωμα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676959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Μυξοϊνοσάρκωμα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21077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Αποδιαφοροποιημένο λιποσάρκωμα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250974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αιμαγγειοενδοθηλίωμα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633813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αγγειοσάρκωμα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677105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Εξωσκελετικό μυξοειδές χονδροσάρκωμα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580383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Χόρδωμα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945195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λειομυοσάρκωμα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962620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Επιθηλιοειδής κακοήθης όγκος περιφερικών νεύρων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324545"/>
                  </a:ext>
                </a:extLst>
              </a:tr>
              <a:tr h="351531">
                <a:tc>
                  <a:txBody>
                    <a:bodyPr/>
                    <a:lstStyle/>
                    <a:p>
                      <a:pPr algn="just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Undifferentiated </a:t>
                      </a:r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sarcoma (“malignant fibrous histiocytoma”)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888794"/>
                  </a:ext>
                </a:extLst>
              </a:tr>
              <a:tr h="175766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Κακοήθης </a:t>
                      </a:r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κοκκιοκυτταρικός</a:t>
                      </a:r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5912" marR="659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7942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D2F73D-4735-47BA-921E-E27FC3D437FB}"/>
              </a:ext>
            </a:extLst>
          </p:cNvPr>
          <p:cNvSpPr txBox="1"/>
          <p:nvPr/>
        </p:nvSpPr>
        <p:spPr>
          <a:xfrm>
            <a:off x="911578" y="255548"/>
            <a:ext cx="6860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Μεσεγχυματογενή 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εοπλάσματα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επιθηλιοειδή μορφολογία - ηλικία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C34B1F-9A67-4299-B7FA-B2AEDD72A259}"/>
              </a:ext>
            </a:extLst>
          </p:cNvPr>
          <p:cNvGrpSpPr/>
          <p:nvPr/>
        </p:nvGrpSpPr>
        <p:grpSpPr>
          <a:xfrm>
            <a:off x="4329394" y="1828800"/>
            <a:ext cx="4657725" cy="3695432"/>
            <a:chOff x="4329394" y="1828800"/>
            <a:chExt cx="4657725" cy="36954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D58007-A934-4891-A886-B805C1B0C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9394" y="1828800"/>
              <a:ext cx="4657725" cy="31051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B2A0DE-A850-441F-B00F-74E7FF837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5200" y="4979281"/>
              <a:ext cx="1419225" cy="544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4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BD2196-CD73-48AD-BD38-2066A71AF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26312"/>
              </p:ext>
            </p:extLst>
          </p:nvPr>
        </p:nvGraphicFramePr>
        <p:xfrm>
          <a:off x="381001" y="1371600"/>
          <a:ext cx="2286000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4624044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Τολυπώδης</a:t>
                      </a:r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992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Σκληρυντικό περινευρίωμα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1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Μυοεπιθηλίωμα / μικτός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430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Οστεοποιός ινομυξοειδής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578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Γιγαντοκυτταρικός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36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Συνοβιακό σάρκωμα (διφασικό)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60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610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Διαυγοκυτταρικό σάρκωμα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397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7C2F86-7A82-4382-B43A-67BE0267336E}"/>
              </a:ext>
            </a:extLst>
          </p:cNvPr>
          <p:cNvSpPr txBox="1"/>
          <p:nvPr/>
        </p:nvSpPr>
        <p:spPr>
          <a:xfrm>
            <a:off x="911578" y="255548"/>
            <a:ext cx="708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Μεσεγχυματογενή 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εοπλάσματα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επιθηλιοειδή μορφολογία - εντόπιση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E5DF5E-DE5E-4E5B-A2C5-CB7FE8A7BE15}"/>
              </a:ext>
            </a:extLst>
          </p:cNvPr>
          <p:cNvSpPr txBox="1"/>
          <p:nvPr/>
        </p:nvSpPr>
        <p:spPr>
          <a:xfrm>
            <a:off x="467512" y="103353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Άκρα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79E9E6-2B6C-41C5-8865-D17A67AC0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635483"/>
              </p:ext>
            </p:extLst>
          </p:nvPr>
        </p:nvGraphicFramePr>
        <p:xfrm>
          <a:off x="3276600" y="1357923"/>
          <a:ext cx="3867785" cy="2377440"/>
        </p:xfrm>
        <a:graphic>
          <a:graphicData uri="http://schemas.openxmlformats.org/drawingml/2006/table">
            <a:tbl>
              <a:tblPr firstRow="1" firstCol="1" bandRow="1"/>
              <a:tblGrid>
                <a:gridCol w="3867785">
                  <a:extLst>
                    <a:ext uri="{9D8B030D-6E8A-4147-A177-3AD203B41FA5}">
                      <a16:colId xmlns:a16="http://schemas.microsoft.com/office/drawing/2014/main" val="1407767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ινώδες ιστιοκύτωμα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25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αιμαγγείωμα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6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Δικτυοϊστιοκύτωμα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08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Νεανικό </a:t>
                      </a:r>
                      <a:r>
                        <a:rPr lang="el-GR" sz="12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ξανθοκοκκίωμα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84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Τολυπώδης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031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Κοκκιοκυτταρικός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24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Έκτοπο μηνιγγίωμα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Μυοεπιθηλίωμα / μικτός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88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Οστεοποιός ινομυξοειδής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56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Σκληρυντικό περινευρίωμα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8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σάρκωμα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96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αιμαγγειοενδοθηλίωμα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639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αγγειοσάρκωμα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7438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DF45436-71F8-4093-A5D7-01368DE6B19E}"/>
              </a:ext>
            </a:extLst>
          </p:cNvPr>
          <p:cNvSpPr txBox="1"/>
          <p:nvPr/>
        </p:nvSpPr>
        <p:spPr>
          <a:xfrm>
            <a:off x="3532989" y="103749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Δέρμα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E59420-C6B8-40F0-9248-0E7FAF8DA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21201"/>
              </p:ext>
            </p:extLst>
          </p:nvPr>
        </p:nvGraphicFramePr>
        <p:xfrm>
          <a:off x="414217" y="4689459"/>
          <a:ext cx="5581015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3150870">
                  <a:extLst>
                    <a:ext uri="{9D8B030D-6E8A-4147-A177-3AD203B41FA5}">
                      <a16:colId xmlns:a16="http://schemas.microsoft.com/office/drawing/2014/main" val="4240110506"/>
                    </a:ext>
                  </a:extLst>
                </a:gridCol>
                <a:gridCol w="2430145">
                  <a:extLst>
                    <a:ext uri="{9D8B030D-6E8A-4147-A177-3AD203B41FA5}">
                      <a16:colId xmlns:a16="http://schemas.microsoft.com/office/drawing/2014/main" val="6411200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Χόρδωμα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ιερό, σφηνοειδική περιοχή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35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ΓΕΣ, μεσεντέριο, επίπλουν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84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Δεσμοπλαστικός στρογγυλοκυτταρικός όγκος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περιτόναιο, παραορχική περιοχή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732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Ραβδομύωμα ενηλίκων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κεφαλή, τράχηλος, αεροφόροι οδοί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386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Εξωκρανιακό μηνιγγίωμα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κεφαλή, τράχηλος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695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Μυξοθηλώδες επενδύμωμα ΜΜ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υποδόριο, ιεροκοκκυγική περιοχή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299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2CC321-BA2E-48D0-B78A-C547DAABDC37}"/>
              </a:ext>
            </a:extLst>
          </p:cNvPr>
          <p:cNvSpPr txBox="1"/>
          <p:nvPr/>
        </p:nvSpPr>
        <p:spPr>
          <a:xfrm>
            <a:off x="467511" y="4339828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Συγκεκριμένες θέσεις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7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F60BD-B675-4D20-8A20-4A3265B0A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943443"/>
              </p:ext>
            </p:extLst>
          </p:nvPr>
        </p:nvGraphicFramePr>
        <p:xfrm>
          <a:off x="152400" y="1935480"/>
          <a:ext cx="8839200" cy="3368040"/>
        </p:xfrm>
        <a:graphic>
          <a:graphicData uri="http://schemas.openxmlformats.org/drawingml/2006/table">
            <a:tbl>
              <a:tblPr firstRow="1" firstCol="1" bandRow="1"/>
              <a:tblGrid>
                <a:gridCol w="8839200">
                  <a:extLst>
                    <a:ext uri="{9D8B030D-6E8A-4147-A177-3AD203B41FA5}">
                      <a16:colId xmlns:a16="http://schemas.microsoft.com/office/drawing/2014/main" val="13365606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                                   CK   EMA   S-100   HMB-45   SMA   Des   </a:t>
                      </a:r>
                      <a:r>
                        <a:rPr lang="en-US" sz="13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Myog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CD34   CD31   INI1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803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Καρκίνωμα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                 +        +          ±            −             −         −         −           −          −        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754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Μελάνωμα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                 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009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Μεσοθηλίωμα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71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Χόρδωμα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290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Μυοεπιθηλίωμα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±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260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Συνοβιακό σάρκωμα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±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792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σάρκωμα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±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278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Διαυγοκυτταρικό σάρκωμα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63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Κυψελιδικό σάρκωμα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3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Εξωσκελετικό μυξοειδές χονδροσάρκωμα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28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Ραβδομυοσάρκωμα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                   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6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αιμαγγειοενδοθηλίωμα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±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3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Επιθηλιοειδές αγγειοσάρκωμα                                           ±        −          −            −             −           −         −           +          +        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800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Επιθηλιοειδής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κακοήθης όγκος περιφερικών νεύρων      −       −           +           −              −          −         −            −           −        ±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63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Δεσμοπλαστικός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l-GR" sz="13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στρογγυλοκυτταρικός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όγκος     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±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 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−</a:t>
                      </a:r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+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5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3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Κακοήθης ραβδοειδής όγκος                                              +       +           ±           −              ±          −         −            −           −        −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30196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52C1F32-7C70-4FB9-B24A-EA2DA18818A1}"/>
              </a:ext>
            </a:extLst>
          </p:cNvPr>
          <p:cNvSpPr txBox="1"/>
          <p:nvPr/>
        </p:nvSpPr>
        <p:spPr>
          <a:xfrm>
            <a:off x="911579" y="25554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Ανοσοϊστοχημικό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ς έλεγχος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30012-5F2F-4E49-8397-B914EA7F4CA5}"/>
              </a:ext>
            </a:extLst>
          </p:cNvPr>
          <p:cNvSpPr txBox="1"/>
          <p:nvPr/>
        </p:nvSpPr>
        <p:spPr>
          <a:xfrm>
            <a:off x="7839451" y="5412210"/>
            <a:ext cx="118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 err="1"/>
              <a:t>Τροποπίηση</a:t>
            </a:r>
            <a:r>
              <a:rPr lang="el-GR" sz="1000" dirty="0"/>
              <a:t> από </a:t>
            </a:r>
            <a:r>
              <a:rPr lang="en-US" sz="1000" dirty="0" err="1"/>
              <a:t>Hornick</a:t>
            </a:r>
            <a:r>
              <a:rPr lang="en-US" sz="1000" dirty="0"/>
              <a:t> J. et al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8807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DEED0-015A-47D6-A4B4-284E6AE6E512}"/>
              </a:ext>
            </a:extLst>
          </p:cNvPr>
          <p:cNvSpPr txBox="1"/>
          <p:nvPr/>
        </p:nvSpPr>
        <p:spPr>
          <a:xfrm>
            <a:off x="911579" y="25554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Μοριακά ευρήματα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42976-F1A0-412A-BA44-464E1B726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3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40FE5-2FAB-4366-82E4-D68696881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64" y="882357"/>
            <a:ext cx="4805608" cy="5490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97EBC-2F6F-4866-908F-D661AB9C3503}"/>
              </a:ext>
            </a:extLst>
          </p:cNvPr>
          <p:cNvSpPr txBox="1"/>
          <p:nvPr/>
        </p:nvSpPr>
        <p:spPr>
          <a:xfrm>
            <a:off x="7467601" y="6395952"/>
            <a:ext cx="1417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Agaimy</a:t>
            </a:r>
            <a:r>
              <a:rPr lang="en-US" sz="1000" dirty="0"/>
              <a:t>, </a:t>
            </a:r>
            <a:r>
              <a:rPr lang="en-US" sz="1000" dirty="0" err="1"/>
              <a:t>Hornick</a:t>
            </a:r>
            <a:r>
              <a:rPr lang="en-US" sz="1000" dirty="0"/>
              <a:t> J. et al</a:t>
            </a:r>
            <a:endParaRPr lang="el-GR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DEED0-015A-47D6-A4B4-284E6AE6E512}"/>
              </a:ext>
            </a:extLst>
          </p:cNvPr>
          <p:cNvSpPr txBox="1"/>
          <p:nvPr/>
        </p:nvSpPr>
        <p:spPr>
          <a:xfrm>
            <a:off x="911579" y="25554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Μοριακά ευρήματα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AD662-6240-4F78-829A-64EFB2B4E88C}"/>
              </a:ext>
            </a:extLst>
          </p:cNvPr>
          <p:cNvSpPr txBox="1"/>
          <p:nvPr/>
        </p:nvSpPr>
        <p:spPr>
          <a:xfrm>
            <a:off x="40964" y="1295400"/>
            <a:ext cx="32356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Σχετικά λίγα έχουν μοριακό υπόβαθρο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</a:rPr>
              <a:t>Το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EWSR1 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</a:rPr>
              <a:t>εμπλέκεται σε διαφορετικά σαρκώματα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μορφολογία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σε συνδυασμό με τα μοριακά ευρήματα καθορίζει τη διάγνωση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D0842A-22F7-4B36-82B5-67835CEB16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078" y="905820"/>
            <a:ext cx="7557845" cy="565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9B3D58-4510-4560-B5D5-37AFE29E748F}"/>
              </a:ext>
            </a:extLst>
          </p:cNvPr>
          <p:cNvSpPr txBox="1"/>
          <p:nvPr/>
        </p:nvSpPr>
        <p:spPr>
          <a:xfrm>
            <a:off x="1295400" y="228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Πρότυπο 1 - </a:t>
            </a:r>
            <a:r>
              <a:rPr lang="el-GR" dirty="0" err="1">
                <a:solidFill>
                  <a:schemeClr val="bg1"/>
                </a:solidFill>
              </a:rPr>
              <a:t>ατρακτοκυτταρικό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33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Θήλυ, 55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ΑΡ αντιβραχίου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Ανώδυνη διόγκωση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Βιοψία και εκτομή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1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02088A-BB4B-4C51-B968-BFE320450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53722"/>
            <a:ext cx="3352800" cy="5115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3709829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CD840-FD89-4EDC-8547-B0ADF25C4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294"/>
            <a:ext cx="9144000" cy="4955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C8C067-F8D9-4B7E-AAF5-A300DA7D5671}"/>
              </a:ext>
            </a:extLst>
          </p:cNvPr>
          <p:cNvSpPr txBox="1"/>
          <p:nvPr/>
        </p:nvSpPr>
        <p:spPr>
          <a:xfrm>
            <a:off x="6400800" y="52578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</p:spTree>
    <p:extLst>
      <p:ext uri="{BB962C8B-B14F-4D97-AF65-F5344CB8AC3E}">
        <p14:creationId xmlns:p14="http://schemas.microsoft.com/office/powerpoint/2010/main" val="33252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8ABC-7DAC-4B8C-AE37-95EB39111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2" y="1066800"/>
            <a:ext cx="5305037" cy="2757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A6AFF-B537-44C6-99B8-0028CF1092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97" y="3529675"/>
            <a:ext cx="5563632" cy="27573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CD3B45-8664-4A20-A2B4-7F69DB422532}"/>
              </a:ext>
            </a:extLst>
          </p:cNvPr>
          <p:cNvSpPr txBox="1"/>
          <p:nvPr/>
        </p:nvSpPr>
        <p:spPr>
          <a:xfrm>
            <a:off x="240817" y="3829984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1E9D5-F550-4281-9CAA-56CE3F042A00}"/>
              </a:ext>
            </a:extLst>
          </p:cNvPr>
          <p:cNvSpPr txBox="1"/>
          <p:nvPr/>
        </p:nvSpPr>
        <p:spPr>
          <a:xfrm>
            <a:off x="3810000" y="6286997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</p:spTree>
    <p:extLst>
      <p:ext uri="{BB962C8B-B14F-4D97-AF65-F5344CB8AC3E}">
        <p14:creationId xmlns:p14="http://schemas.microsoft.com/office/powerpoint/2010/main" val="362507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Θήλυ, 68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ιερού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Επώδυνη διόγκωση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Βιοψία και εκτομή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3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F30AA-6894-4332-A6A3-7724944F4B89}"/>
              </a:ext>
            </a:extLst>
          </p:cNvPr>
          <p:cNvGrpSpPr/>
          <p:nvPr/>
        </p:nvGrpSpPr>
        <p:grpSpPr>
          <a:xfrm>
            <a:off x="3048000" y="1042765"/>
            <a:ext cx="4800600" cy="4800600"/>
            <a:chOff x="3048000" y="1042765"/>
            <a:chExt cx="4800600" cy="4800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3DE379-EB0F-462D-B0BE-F3326461F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042765"/>
              <a:ext cx="4800600" cy="4800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7DB1CF-D0F5-404C-A4A3-4C46785DDE59}"/>
                </a:ext>
              </a:extLst>
            </p:cNvPr>
            <p:cNvSpPr/>
            <p:nvPr/>
          </p:nvSpPr>
          <p:spPr>
            <a:xfrm>
              <a:off x="6918570" y="1050580"/>
              <a:ext cx="914400" cy="6123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915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C014B-33D0-40A8-B4E5-EF22223E7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8261" y="1507838"/>
            <a:ext cx="5492180" cy="461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0E4C04-6BAF-4CC3-923E-2DEE99F30FC3}"/>
              </a:ext>
            </a:extLst>
          </p:cNvPr>
          <p:cNvSpPr txBox="1"/>
          <p:nvPr/>
        </p:nvSpPr>
        <p:spPr>
          <a:xfrm>
            <a:off x="5334000" y="60960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</p:spTree>
    <p:extLst>
      <p:ext uri="{BB962C8B-B14F-4D97-AF65-F5344CB8AC3E}">
        <p14:creationId xmlns:p14="http://schemas.microsoft.com/office/powerpoint/2010/main" val="31398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Άνδρας, 3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5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μηρού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Επώδυνη διόγκωση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Βιοψία και εκτομή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3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B0841-134A-4CBE-B4EA-7202037B2499}"/>
              </a:ext>
            </a:extLst>
          </p:cNvPr>
          <p:cNvGrpSpPr/>
          <p:nvPr/>
        </p:nvGrpSpPr>
        <p:grpSpPr>
          <a:xfrm>
            <a:off x="2843808" y="1085523"/>
            <a:ext cx="5233392" cy="5233392"/>
            <a:chOff x="2843808" y="1085523"/>
            <a:chExt cx="5233392" cy="52333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34733A-9947-43B5-88CD-83D27696B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1085523"/>
              <a:ext cx="5233392" cy="52333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E5673B-B2C5-468A-986D-E98BC449BDA1}"/>
                </a:ext>
              </a:extLst>
            </p:cNvPr>
            <p:cNvSpPr/>
            <p:nvPr/>
          </p:nvSpPr>
          <p:spPr>
            <a:xfrm>
              <a:off x="5775570" y="1093338"/>
              <a:ext cx="2286000" cy="838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5209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A5B5B-B2E2-4F02-AD25-AD07C1E6E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600"/>
            <a:ext cx="4343400" cy="2844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2266E-A1A7-4B31-8127-E75EED48DD7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895608"/>
            <a:ext cx="2975106" cy="5809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5308A-1267-4920-9AAE-FD7E527F4A03}"/>
              </a:ext>
            </a:extLst>
          </p:cNvPr>
          <p:cNvSpPr txBox="1"/>
          <p:nvPr/>
        </p:nvSpPr>
        <p:spPr>
          <a:xfrm>
            <a:off x="2422769" y="4478221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EBE0E-4DA6-42A6-B3B0-A1B44F5926DB}"/>
              </a:ext>
            </a:extLst>
          </p:cNvPr>
          <p:cNvSpPr txBox="1"/>
          <p:nvPr/>
        </p:nvSpPr>
        <p:spPr>
          <a:xfrm>
            <a:off x="7532151" y="6403551"/>
            <a:ext cx="1611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</p:spTree>
    <p:extLst>
      <p:ext uri="{BB962C8B-B14F-4D97-AF65-F5344CB8AC3E}">
        <p14:creationId xmlns:p14="http://schemas.microsoft.com/office/powerpoint/2010/main" val="7293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Άνδρας, 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65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ΔΕ </a:t>
            </a:r>
            <a:r>
              <a:rPr lang="el-GR" altLang="nl-NL" sz="1200" b="0" kern="0" dirty="0" err="1">
                <a:solidFill>
                  <a:srgbClr val="111166"/>
                </a:solidFill>
                <a:latin typeface="Arial"/>
              </a:rPr>
              <a:t>μηροβουβωνικής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χώρας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Εκτομή (συμβουλευτική γνώμη)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4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313AFB-2DF2-48C0-8388-464629333831}"/>
              </a:ext>
            </a:extLst>
          </p:cNvPr>
          <p:cNvGrpSpPr/>
          <p:nvPr/>
        </p:nvGrpSpPr>
        <p:grpSpPr>
          <a:xfrm>
            <a:off x="3200400" y="1219200"/>
            <a:ext cx="5229058" cy="5229058"/>
            <a:chOff x="3200400" y="1219200"/>
            <a:chExt cx="5229058" cy="52290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BE2F56-BAEB-4E04-9B4F-8D3DF3FC9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219200"/>
              <a:ext cx="5229058" cy="522905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E1F4F2-5544-446E-9B35-EF8F322095BE}"/>
                </a:ext>
              </a:extLst>
            </p:cNvPr>
            <p:cNvSpPr/>
            <p:nvPr/>
          </p:nvSpPr>
          <p:spPr>
            <a:xfrm>
              <a:off x="6126285" y="1227015"/>
              <a:ext cx="2286000" cy="838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A21FFD9-7C4A-48A3-A3CE-28F942A0FB53}"/>
              </a:ext>
            </a:extLst>
          </p:cNvPr>
          <p:cNvSpPr/>
          <p:nvPr/>
        </p:nvSpPr>
        <p:spPr>
          <a:xfrm>
            <a:off x="4587630" y="2396582"/>
            <a:ext cx="1143000" cy="8643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72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Άνδρας, 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4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7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ΑΡ λαγονίου μυός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Βιοψία και εκτομή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5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70A0EE-301B-4E0D-89D8-BB5F5958DCC9}"/>
              </a:ext>
            </a:extLst>
          </p:cNvPr>
          <p:cNvGrpSpPr/>
          <p:nvPr/>
        </p:nvGrpSpPr>
        <p:grpSpPr>
          <a:xfrm>
            <a:off x="3008923" y="1024400"/>
            <a:ext cx="5457658" cy="5457658"/>
            <a:chOff x="3008923" y="1024400"/>
            <a:chExt cx="5457658" cy="54576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551B46-31AB-47EC-BA89-F69634B8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923" y="1024400"/>
              <a:ext cx="5457658" cy="545765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F1EE09-84FA-4E96-B721-E38C5850AB60}"/>
                </a:ext>
              </a:extLst>
            </p:cNvPr>
            <p:cNvSpPr/>
            <p:nvPr/>
          </p:nvSpPr>
          <p:spPr>
            <a:xfrm>
              <a:off x="6165362" y="1061742"/>
              <a:ext cx="2286000" cy="838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315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Άνδρας, 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38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ορθού κοιλιακού μυός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Βιοψία (συμβουλευτική γνώμη)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6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891C5F-25A8-4009-BD12-08F990DA1949}"/>
              </a:ext>
            </a:extLst>
          </p:cNvPr>
          <p:cNvGrpSpPr/>
          <p:nvPr/>
        </p:nvGrpSpPr>
        <p:grpSpPr>
          <a:xfrm>
            <a:off x="2871162" y="990600"/>
            <a:ext cx="5410200" cy="5410200"/>
            <a:chOff x="2871162" y="990600"/>
            <a:chExt cx="5410200" cy="5410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57B983-91F7-4BD8-B8D8-35668454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62" y="990600"/>
              <a:ext cx="5410200" cy="54102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66D92C-F8CA-4746-AEEE-48FF1AD9B757}"/>
                </a:ext>
              </a:extLst>
            </p:cNvPr>
            <p:cNvSpPr/>
            <p:nvPr/>
          </p:nvSpPr>
          <p:spPr>
            <a:xfrm>
              <a:off x="5973870" y="1019910"/>
              <a:ext cx="2286000" cy="838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356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3AD2F-B4D2-4BF9-8A73-ACBCFE130C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77" y="938049"/>
            <a:ext cx="7543246" cy="565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0CCF9-2BB0-45B5-9D7B-761B5D73AC52}"/>
              </a:ext>
            </a:extLst>
          </p:cNvPr>
          <p:cNvSpPr txBox="1"/>
          <p:nvPr/>
        </p:nvSpPr>
        <p:spPr>
          <a:xfrm>
            <a:off x="1295400" y="228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Πρότυπο </a:t>
            </a:r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l-GR" dirty="0">
                <a:solidFill>
                  <a:schemeClr val="bg1"/>
                </a:solidFill>
              </a:rPr>
              <a:t> -πλειόμορφο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8EF226-46E7-46E6-8D72-38A08F3DC62C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41921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Άνδρας, 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41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Αυτόματο </a:t>
            </a:r>
            <a:r>
              <a:rPr lang="el-GR" altLang="nl-NL" sz="1200" b="0" kern="0" dirty="0" err="1">
                <a:solidFill>
                  <a:srgbClr val="111166"/>
                </a:solidFill>
                <a:latin typeface="Arial"/>
              </a:rPr>
              <a:t>υποκεφαλικό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κάταγμα ΔΕ μηριαίου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Εκτομή και αποκατάσταση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7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B38A5F-EE3F-4CDA-BA39-796CF5BE2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19200"/>
            <a:ext cx="3962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24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CBB03-F687-447E-AA6B-FF38E2287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8" y="1208128"/>
            <a:ext cx="4419601" cy="4441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B21DA-9D09-4F09-8B2A-1683E7DFE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94607"/>
            <a:ext cx="3657600" cy="4410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D716C-745D-49B8-AA62-785137E6B9A9}"/>
              </a:ext>
            </a:extLst>
          </p:cNvPr>
          <p:cNvSpPr txBox="1"/>
          <p:nvPr/>
        </p:nvSpPr>
        <p:spPr>
          <a:xfrm>
            <a:off x="533400" y="540365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3641B7-83A3-48D6-A1E5-2304CECB2793}"/>
              </a:ext>
            </a:extLst>
          </p:cNvPr>
          <p:cNvSpPr txBox="1"/>
          <p:nvPr/>
        </p:nvSpPr>
        <p:spPr>
          <a:xfrm>
            <a:off x="4343400" y="540364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UOA-1</a:t>
            </a:r>
            <a:r>
              <a:rPr lang="en-US" sz="1000" baseline="30000" dirty="0"/>
              <a:t>st</a:t>
            </a:r>
            <a:r>
              <a:rPr lang="en-US" sz="1000" dirty="0"/>
              <a:t> Dept of Pathology</a:t>
            </a:r>
          </a:p>
        </p:txBody>
      </p:sp>
    </p:spTree>
    <p:extLst>
      <p:ext uri="{BB962C8B-B14F-4D97-AF65-F5344CB8AC3E}">
        <p14:creationId xmlns:p14="http://schemas.microsoft.com/office/powerpoint/2010/main" val="14002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Γυναίκα, 53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Όγκος πνεύμονα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Εκτομή (συμβουλευτική γνώμη)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149F-9991-4D93-9387-8541B86DB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87154"/>
            <a:ext cx="5334000" cy="5334000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E6D79E2A-FB7E-41AD-A31D-94176D50E745}"/>
              </a:ext>
            </a:extLst>
          </p:cNvPr>
          <p:cNvSpPr/>
          <p:nvPr/>
        </p:nvSpPr>
        <p:spPr>
          <a:xfrm>
            <a:off x="5726726" y="3395790"/>
            <a:ext cx="3048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Γυναίκα, 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65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μέσου δακτύλου ΔΕ άκρας χειρός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Εκτομή (συμβουλευτική γνώμη)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9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2467431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Γυναίκα, </a:t>
            </a:r>
            <a:r>
              <a:rPr lang="en-US" altLang="nl-NL" sz="1200" b="0" kern="0" dirty="0">
                <a:solidFill>
                  <a:srgbClr val="111166"/>
                </a:solidFill>
                <a:latin typeface="Arial"/>
              </a:rPr>
              <a:t>6</a:t>
            </a: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0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Όγκος ΑΡ μηριαίου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Βιοψία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10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6ADB7B-DC54-4376-9AD2-EA04126CEFFE}"/>
              </a:ext>
            </a:extLst>
          </p:cNvPr>
          <p:cNvGrpSpPr/>
          <p:nvPr/>
        </p:nvGrpSpPr>
        <p:grpSpPr>
          <a:xfrm>
            <a:off x="2238841" y="1224137"/>
            <a:ext cx="6801607" cy="3352800"/>
            <a:chOff x="2340439" y="1224137"/>
            <a:chExt cx="6801607" cy="3352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121430-6F17-43C4-9124-78377625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439" y="1224137"/>
              <a:ext cx="3352800" cy="3352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154F93-2F67-45DF-A51C-A213875C6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246" y="1224137"/>
              <a:ext cx="3352800" cy="33528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5C5206-7F86-4B17-AE3F-472CAA1B1F43}"/>
                </a:ext>
              </a:extLst>
            </p:cNvPr>
            <p:cNvSpPr/>
            <p:nvPr/>
          </p:nvSpPr>
          <p:spPr>
            <a:xfrm>
              <a:off x="4327770" y="1262256"/>
              <a:ext cx="1349839" cy="4483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4015D3-CE05-448F-806E-84A6FA3AA78B}"/>
                </a:ext>
              </a:extLst>
            </p:cNvPr>
            <p:cNvSpPr/>
            <p:nvPr/>
          </p:nvSpPr>
          <p:spPr>
            <a:xfrm>
              <a:off x="7770168" y="1255477"/>
              <a:ext cx="1349839" cy="4483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2954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06961-1EC0-4E2D-9CCB-0FB796C8C3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67" y="1034397"/>
            <a:ext cx="835224" cy="13778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AF56C6B-7974-41D8-AE43-D03EA517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9" y="2749762"/>
            <a:ext cx="2057400" cy="13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dirty="0">
                <a:solidFill>
                  <a:srgbClr val="FF0000"/>
                </a:solidFill>
                <a:latin typeface="Arial"/>
              </a:rPr>
              <a:t>ΙΣΤΟΡΙΚΟ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Άνδρας, 58 ετών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Μόρφωμα ΑΡ νεφρού</a:t>
            </a:r>
          </a:p>
          <a:p>
            <a:pPr lvl="0" eaLnBrk="1" hangingPunct="1">
              <a:buFont typeface="Arial" pitchFamily="34" charset="0"/>
              <a:buChar char="•"/>
              <a:defRPr/>
            </a:pPr>
            <a:r>
              <a:rPr lang="el-GR" altLang="nl-NL" sz="1200" b="0" kern="0" dirty="0">
                <a:solidFill>
                  <a:srgbClr val="111166"/>
                </a:solidFill>
                <a:latin typeface="Arial"/>
              </a:rPr>
              <a:t>Εκτομή (συμβουλευτική γνώμη)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7D597-0898-425C-9918-CA8C00DCCD63}"/>
              </a:ext>
            </a:extLst>
          </p:cNvPr>
          <p:cNvSpPr txBox="1"/>
          <p:nvPr/>
        </p:nvSpPr>
        <p:spPr>
          <a:xfrm>
            <a:off x="1043608" y="234434"/>
            <a:ext cx="18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ΠΕΡΙΠΤΩΣΗ</a:t>
            </a:r>
            <a:r>
              <a:rPr lang="en-US" b="1" dirty="0">
                <a:solidFill>
                  <a:schemeClr val="bg1"/>
                </a:solidFill>
              </a:rPr>
              <a:t> 11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AA38B-9732-44B2-8317-40E68A88AA5B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BFE6B-BCC3-4465-9B96-0F379E8E25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89349"/>
            <a:ext cx="3124200" cy="3729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0B2F-D832-4695-934C-755173BA2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38" y="2412212"/>
            <a:ext cx="3401462" cy="24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38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4E279-2326-437D-AC49-FF2BDF03F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C9763-0023-49A2-876D-280217276A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67" y="940615"/>
            <a:ext cx="7543267" cy="565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3FB6D-1242-47B2-962E-441795FD31DA}"/>
              </a:ext>
            </a:extLst>
          </p:cNvPr>
          <p:cNvSpPr txBox="1"/>
          <p:nvPr/>
        </p:nvSpPr>
        <p:spPr>
          <a:xfrm>
            <a:off x="1295400" y="228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Πρότυπο 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l-GR" dirty="0">
                <a:solidFill>
                  <a:schemeClr val="bg1"/>
                </a:solidFill>
              </a:rPr>
              <a:t> - </a:t>
            </a:r>
            <a:r>
              <a:rPr lang="el-GR" dirty="0" err="1">
                <a:solidFill>
                  <a:schemeClr val="bg1"/>
                </a:solidFill>
              </a:rPr>
              <a:t>στρογγυλοκυτταρικό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7E094A-FCC3-4F1C-AB07-901ED52754F1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32187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3062" y="1051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1CE52-5A3D-44F6-B0B3-BA928D794D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67" y="953751"/>
            <a:ext cx="7543267" cy="565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AD0324-5BFD-411E-9CA5-7F9B5C3F8A90}"/>
              </a:ext>
            </a:extLst>
          </p:cNvPr>
          <p:cNvSpPr txBox="1"/>
          <p:nvPr/>
        </p:nvSpPr>
        <p:spPr>
          <a:xfrm>
            <a:off x="1295400" y="228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Πρότυπο </a:t>
            </a:r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l-GR" dirty="0">
                <a:solidFill>
                  <a:schemeClr val="bg1"/>
                </a:solidFill>
              </a:rPr>
              <a:t> - διφασικό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40FA2-6B89-4422-A0A2-EDB0AE8264F5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29020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C6E17-4B3D-4B0F-9200-397D52EF33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67" y="924252"/>
            <a:ext cx="7543267" cy="565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9F2A4-3F5C-4FB9-8DDC-BAEA93FA29FB}"/>
              </a:ext>
            </a:extLst>
          </p:cNvPr>
          <p:cNvSpPr txBox="1"/>
          <p:nvPr/>
        </p:nvSpPr>
        <p:spPr>
          <a:xfrm>
            <a:off x="1295400" y="228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Πρότυπο </a:t>
            </a:r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l-GR" dirty="0">
                <a:solidFill>
                  <a:schemeClr val="bg1"/>
                </a:solidFill>
              </a:rPr>
              <a:t> – μυξοειδές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29793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C54008-C9D1-4100-83B5-B6343B4CA722}"/>
              </a:ext>
            </a:extLst>
          </p:cNvPr>
          <p:cNvSpPr txBox="1"/>
          <p:nvPr/>
        </p:nvSpPr>
        <p:spPr>
          <a:xfrm>
            <a:off x="1295400" y="228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Πρότυπο </a:t>
            </a:r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l-GR" dirty="0">
                <a:solidFill>
                  <a:schemeClr val="bg1"/>
                </a:solidFill>
              </a:rPr>
              <a:t> - επιθηλιοειδές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495FB-7FBA-4913-AD8D-6BFC304D95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076" y="959779"/>
            <a:ext cx="7557848" cy="565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19D6F8-1846-40C1-AE5F-B0EA301C5BD9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</p:spTree>
    <p:extLst>
      <p:ext uri="{BB962C8B-B14F-4D97-AF65-F5344CB8AC3E}">
        <p14:creationId xmlns:p14="http://schemas.microsoft.com/office/powerpoint/2010/main" val="39926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DEF62-7139-48FB-BE0E-2DE6D4C8EBAD}"/>
              </a:ext>
            </a:extLst>
          </p:cNvPr>
          <p:cNvSpPr txBox="1"/>
          <p:nvPr/>
        </p:nvSpPr>
        <p:spPr>
          <a:xfrm>
            <a:off x="533400" y="1295400"/>
            <a:ext cx="4876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νεοπλάσματα που αποτελούνται, εν μέρει ή εκτεταμένα, από αποστρογγυλεμένα ή πολυγωνικά κύτταρα, τουλάχιστον κάπως παρόμοια με επιθηλιακά κύτταρα.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οι επιθηλιοειδείς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μεσεγχυματικοί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όγκοι των ΜΜ είναι σπάνιοι και πολλοί είναι κακοήθεις.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Μεταξύ 5% και 10% των σαρκωμάτων ΜΜ εμφανίζουν τουλάχιστον εστιακά επιθηλιοειδή χαρακτηριστικά.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3F826-7721-480A-9B3D-B38D65A0CCB5}"/>
              </a:ext>
            </a:extLst>
          </p:cNvPr>
          <p:cNvSpPr txBox="1"/>
          <p:nvPr/>
        </p:nvSpPr>
        <p:spPr>
          <a:xfrm>
            <a:off x="911579" y="25554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Προσέγγιση στη διάγνωση των </a:t>
            </a:r>
            <a:r>
              <a:rPr lang="el-GR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επιθηλιοειδών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όγκων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37996-FFD3-4EDD-83D1-5287D48F6213}"/>
              </a:ext>
            </a:extLst>
          </p:cNvPr>
          <p:cNvSpPr/>
          <p:nvPr/>
        </p:nvSpPr>
        <p:spPr>
          <a:xfrm>
            <a:off x="3124200" y="666026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ΜΕΤΕΚΠΑΙΔΕΥΤΙΚΑ ΜΑΘΗΜΑΤΑ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20-21 Α’ ΕΡΓΑΣΤΗΡΙΟΥ ΠΑΘΟΛΟΓΙΚΗΣ ΑΝΑΤΟΜΙΚΗΣ ΙΑΤΡΙΚΗΣ ΣΧΟΛΗΣ ΕΚΠΑ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AC42D-D37F-4D2F-94AD-CB06DFAFD6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1" y="1071154"/>
            <a:ext cx="3657600" cy="2741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6E5A7-01C2-4144-AF27-BA87A5D53E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2" y="1071154"/>
            <a:ext cx="3545120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5A6F13-1F80-496E-B8D8-665088529079}"/>
              </a:ext>
            </a:extLst>
          </p:cNvPr>
          <p:cNvSpPr txBox="1"/>
          <p:nvPr/>
        </p:nvSpPr>
        <p:spPr>
          <a:xfrm>
            <a:off x="7941946" y="6175533"/>
            <a:ext cx="1180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</a:t>
            </a:r>
          </a:p>
          <a:p>
            <a:r>
              <a:rPr lang="en-US" sz="1000" dirty="0"/>
              <a:t>ResearchGate</a:t>
            </a:r>
            <a:endParaRPr lang="el-GR" sz="1000" dirty="0"/>
          </a:p>
          <a:p>
            <a:r>
              <a:rPr lang="en-US" sz="1000" dirty="0"/>
              <a:t>Pathology Outlines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B00CAE-9623-4A0C-9AD1-D7E3BB9C3B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333" t="4881" r="3333" b="4881"/>
          <a:stretch/>
        </p:blipFill>
        <p:spPr>
          <a:xfrm>
            <a:off x="426634" y="3919251"/>
            <a:ext cx="3545120" cy="2633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8FDA5-6736-46A4-869F-0174BE6C4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38559" r="12411"/>
          <a:stretch/>
        </p:blipFill>
        <p:spPr>
          <a:xfrm>
            <a:off x="4191000" y="3919250"/>
            <a:ext cx="3668041" cy="26335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DD64AF-1CF5-4901-A682-90C360B9D238}"/>
              </a:ext>
            </a:extLst>
          </p:cNvPr>
          <p:cNvSpPr txBox="1"/>
          <p:nvPr/>
        </p:nvSpPr>
        <p:spPr>
          <a:xfrm>
            <a:off x="911579" y="152400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Προσέγγιση στη διάγνωση των </a:t>
            </a:r>
            <a:r>
              <a:rPr lang="el-GR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επιθηλιοειδών</a:t>
            </a:r>
            <a:r>
              <a:rPr lang="el-G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όγκων –πρότυπα ανάπτυξης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1537</Words>
  <Application>Microsoft Office PowerPoint</Application>
  <PresentationFormat>On-screen Show (4:3)</PresentationFormat>
  <Paragraphs>345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Comic Sans MS</vt:lpstr>
      <vt:lpstr>Times New Roman</vt:lpstr>
      <vt:lpstr>Wingdings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George</dc:creator>
  <cp:lastModifiedBy>George Agrogiannis</cp:lastModifiedBy>
  <cp:revision>169</cp:revision>
  <dcterms:created xsi:type="dcterms:W3CDTF">2018-10-06T07:49:17Z</dcterms:created>
  <dcterms:modified xsi:type="dcterms:W3CDTF">2021-02-17T22:02:24Z</dcterms:modified>
</cp:coreProperties>
</file>