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33" r:id="rId1"/>
  </p:sldMasterIdLst>
  <p:handoutMasterIdLst>
    <p:handoutMasterId r:id="rId31"/>
  </p:handoutMasterIdLst>
  <p:sldIdLst>
    <p:sldId id="256" r:id="rId2"/>
    <p:sldId id="297" r:id="rId3"/>
    <p:sldId id="288" r:id="rId4"/>
    <p:sldId id="296" r:id="rId5"/>
    <p:sldId id="290" r:id="rId6"/>
    <p:sldId id="325" r:id="rId7"/>
    <p:sldId id="301" r:id="rId8"/>
    <p:sldId id="302" r:id="rId9"/>
    <p:sldId id="292" r:id="rId10"/>
    <p:sldId id="260" r:id="rId11"/>
    <p:sldId id="304" r:id="rId12"/>
    <p:sldId id="294" r:id="rId13"/>
    <p:sldId id="295" r:id="rId14"/>
    <p:sldId id="287" r:id="rId15"/>
    <p:sldId id="307" r:id="rId16"/>
    <p:sldId id="308" r:id="rId17"/>
    <p:sldId id="326" r:id="rId18"/>
    <p:sldId id="265" r:id="rId19"/>
    <p:sldId id="298" r:id="rId20"/>
    <p:sldId id="299" r:id="rId21"/>
    <p:sldId id="312" r:id="rId22"/>
    <p:sldId id="313" r:id="rId23"/>
    <p:sldId id="300" r:id="rId24"/>
    <p:sldId id="311" r:id="rId25"/>
    <p:sldId id="314" r:id="rId26"/>
    <p:sldId id="318" r:id="rId27"/>
    <p:sldId id="321" r:id="rId28"/>
    <p:sldId id="275" r:id="rId29"/>
    <p:sldId id="323" r:id="rId30"/>
  </p:sldIdLst>
  <p:sldSz cx="12192000" cy="6858000"/>
  <p:notesSz cx="6819900" cy="9918700"/>
  <p:defaultTextStyle>
    <a:defPPr>
      <a:defRPr lang="ko-KR"/>
    </a:defPPr>
    <a:lvl1pPr marL="0" indent="0" algn="l" defTabSz="914400">
      <a:buNone/>
      <a:defRPr lang="ko-KR" sz="1800" baseline="0" smtClean="0">
        <a:solidFill>
          <a:srgbClr val="000000"/>
        </a:solidFill>
        <a:latin typeface="±¼¸²"/>
        <a:ea typeface="±¼¸²"/>
      </a:defRPr>
    </a:lvl1pPr>
    <a:lvl2pPr marL="457200" lvl="1" indent="0" defTabSz="914400">
      <a:defRPr lang="ko-KR" smtClean="0"/>
    </a:lvl2pPr>
    <a:lvl3pPr marL="914400" lvl="2" indent="0" defTabSz="914400">
      <a:defRPr lang="ko-KR" smtClean="0"/>
    </a:lvl3pPr>
    <a:lvl4pPr marL="1371600" lvl="3" indent="0" defTabSz="914400">
      <a:defRPr lang="ko-KR" smtClean="0"/>
    </a:lvl4pPr>
    <a:lvl5pPr marL="1828800" lvl="4" indent="0" defTabSz="914400">
      <a:defRPr lang="ko-KR" smtClean="0"/>
    </a:lvl5pPr>
  </p:defaultTextStyle>
  <p:extLst>
    <p:ext uri="{EFAFB233-063F-42B5-8137-9DF3F51BA10A}">
      <p15:sldGuideLst xmlns:p15="http://schemas.microsoft.com/office/powerpoint/2012/main" xmlns="">
        <p15:guide id="0" orient="horz" pos="2157" userDrawn="1">
          <p15:clr>
            <a:srgbClr val="A4A3A4"/>
          </p15:clr>
        </p15:guide>
        <p15:guide id="1"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90" d="100"/>
          <a:sy n="90" d="100"/>
        </p:scale>
        <p:origin x="-370" y="48"/>
      </p:cViewPr>
      <p:guideLst>
        <p:guide orient="horz" pos="2157"/>
        <p:guide pos="383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F2A6B85A-5DFA-41B7-9B2D-62AC22FCF168}" type="datetimeFigureOut">
              <a:rPr lang="el-GR" smtClean="0"/>
              <a:t>20/3/2020</a:t>
            </a:fld>
            <a:endParaRPr lang="el-GR"/>
          </a:p>
        </p:txBody>
      </p:sp>
      <p:sp>
        <p:nvSpPr>
          <p:cNvPr id="4" name="Θέση υποσέλιδου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FFBFED8C-F968-4144-B56C-7CEC30526EB6}" type="slidenum">
              <a:rPr lang="el-GR" smtClean="0"/>
              <a:t>‹#›</a:t>
            </a:fld>
            <a:endParaRPr lang="el-GR"/>
          </a:p>
        </p:txBody>
      </p:sp>
    </p:spTree>
    <p:extLst>
      <p:ext uri="{BB962C8B-B14F-4D97-AF65-F5344CB8AC3E}">
        <p14:creationId xmlns:p14="http://schemas.microsoft.com/office/powerpoint/2010/main" val="8962738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제목 슬라이드">
    <p:spTree>
      <p:nvGrpSpPr>
        <p:cNvPr id="1" name=""/>
        <p:cNvGrpSpPr/>
        <p:nvPr/>
      </p:nvGrpSpPr>
      <p:grpSpPr>
        <a:xfrm>
          <a:off x="0" y="0"/>
          <a:ext cx="0" cy="0"/>
          <a:chOff x="0" y="0"/>
          <a:chExt cx="0" cy="0"/>
        </a:xfrm>
      </p:grpSpPr>
      <p:sp>
        <p:nvSpPr>
          <p:cNvPr id="2" name="텍스트 개체 틀 2"/>
          <p:cNvSpPr txBox="1">
            <a:spLocks noGrp="1"/>
          </p:cNvSpPr>
          <p:nvPr>
            <p:ph type="ctrTitle"/>
          </p:nvPr>
        </p:nvSpPr>
        <p:spPr>
          <a:xfrm>
            <a:off x="914400" y="2131060"/>
            <a:ext cx="10364470" cy="1472565"/>
          </a:xfrm>
          <a:prstGeom prst="rect">
            <a:avLst/>
          </a:prstGeom>
        </p:spPr>
        <p:txBody>
          <a:bodyPr vert="horz" wrap="square" lIns="91440" tIns="45720" rIns="91440" bIns="45720" numCol="1" anchor="b">
            <a:normAutofit/>
          </a:bodyPr>
          <a:lstStyle/>
          <a:p>
            <a:pPr marL="0" indent="0" algn="ctr"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제목 스타일 편집</a:t>
            </a:r>
            <a:endParaRPr lang="ko-KR" altLang="en-US" sz="5900" b="0" strike="noStrike" cap="none" dirty="0">
              <a:solidFill>
                <a:schemeClr val="tx1"/>
              </a:solidFill>
              <a:latin typeface="맑은 고딕" charset="0"/>
              <a:ea typeface="맑은 고딕" charset="0"/>
            </a:endParaRPr>
          </a:p>
        </p:txBody>
      </p:sp>
      <p:sp>
        <p:nvSpPr>
          <p:cNvPr id="3" name="부제목 3"/>
          <p:cNvSpPr txBox="1">
            <a:spLocks noGrp="1"/>
          </p:cNvSpPr>
          <p:nvPr>
            <p:ph type="subTitle" idx="1"/>
          </p:nvPr>
        </p:nvSpPr>
        <p:spPr>
          <a:xfrm>
            <a:off x="1828800" y="3886200"/>
            <a:ext cx="8535670" cy="1756410"/>
          </a:xfrm>
          <a:prstGeom prst="rect">
            <a:avLst/>
          </a:prstGeom>
        </p:spPr>
        <p:txBody>
          <a:bodyPr vert="horz" wrap="square" lIns="91440" tIns="45720" rIns="91440" bIns="45720" numCol="1" anchor="t">
            <a:normAutofit/>
          </a:bodyPr>
          <a:lstStyle/>
          <a:p>
            <a:pPr marL="0" indent="0" algn="ctr" defTabSz="508000" eaLnBrk="0" fontAlgn="auto">
              <a:lnSpc>
                <a:spcPct val="100000"/>
              </a:lnSpc>
              <a:spcBef>
                <a:spcPts val="0"/>
              </a:spcBef>
              <a:spcAft>
                <a:spcPts val="0"/>
              </a:spcAft>
              <a:buFontTx/>
              <a:buNone/>
            </a:pPr>
            <a:r>
              <a:rPr lang="en-US" altLang="ko-KR" sz="3200" b="0" strike="noStrike" cap="none" dirty="0">
                <a:solidFill>
                  <a:schemeClr val="tx1"/>
                </a:solidFill>
                <a:latin typeface="맑은 고딕" charset="0"/>
                <a:ea typeface="맑은 고딕" charset="0"/>
              </a:rPr>
              <a:t>마스터 부제목 스타일 편집</a:t>
            </a:r>
            <a:endParaRPr lang="ko-KR" altLang="en-US" sz="3200" b="0" strike="noStrike" cap="none" dirty="0">
              <a:solidFill>
                <a:schemeClr val="tx1"/>
              </a:solidFill>
              <a:latin typeface="맑은 고딕" charset="0"/>
              <a:ea typeface="맑은 고딕" charset="0"/>
            </a:endParaRPr>
          </a:p>
        </p:txBody>
      </p:sp>
      <p:sp>
        <p:nvSpPr>
          <p:cNvPr id="4" name="슬라이드 번호 개체 틀 4"/>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5" name="날짜 개체 틀 5"/>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6" name="바닥글 개체 틀 6"/>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제목 및 세로 텍스트">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10974070" cy="114427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제목 스타일 편집</a:t>
            </a:r>
          </a:p>
        </p:txBody>
      </p:sp>
      <p:sp>
        <p:nvSpPr>
          <p:cNvPr id="3" name="세로 텍스트 개체 틀 3"/>
          <p:cNvSpPr txBox="1">
            <a:spLocks noGrp="1"/>
          </p:cNvSpPr>
          <p:nvPr>
            <p:ph type="body" orient="vert" idx="1"/>
          </p:nvPr>
        </p:nvSpPr>
        <p:spPr>
          <a:xfrm>
            <a:off x="609600" y="1600200"/>
            <a:ext cx="10974070" cy="4527550"/>
          </a:xfrm>
          <a:prstGeom prst="rect">
            <a:avLst/>
          </a:prstGeom>
        </p:spPr>
        <p:txBody>
          <a:bodyPr vert="eaVert"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4" name="슬라이드 번호 개체 틀 4"/>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5" name="날짜 개체 틀 5"/>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6" name="바닥글 개체 틀 6"/>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세로 제목 및 텍스트">
    <p:spTree>
      <p:nvGrpSpPr>
        <p:cNvPr id="1" name=""/>
        <p:cNvGrpSpPr/>
        <p:nvPr/>
      </p:nvGrpSpPr>
      <p:grpSpPr>
        <a:xfrm>
          <a:off x="0" y="0"/>
          <a:ext cx="0" cy="0"/>
          <a:chOff x="0" y="0"/>
          <a:chExt cx="0" cy="0"/>
        </a:xfrm>
      </p:grpSpPr>
      <p:sp>
        <p:nvSpPr>
          <p:cNvPr id="2" name="세로 제목 2"/>
          <p:cNvSpPr txBox="1">
            <a:spLocks noGrp="1"/>
          </p:cNvSpPr>
          <p:nvPr>
            <p:ph type="title" orient="vert"/>
          </p:nvPr>
        </p:nvSpPr>
        <p:spPr>
          <a:xfrm>
            <a:off x="8839200" y="274320"/>
            <a:ext cx="2744470" cy="5853430"/>
          </a:xfrm>
          <a:prstGeom prst="rect">
            <a:avLst/>
          </a:prstGeom>
        </p:spPr>
        <p:txBody>
          <a:bodyPr vert="eaVert"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부제목 스타일 편집</a:t>
            </a:r>
          </a:p>
        </p:txBody>
      </p:sp>
      <p:sp>
        <p:nvSpPr>
          <p:cNvPr id="3" name="세로 텍스트 개체 틀 3"/>
          <p:cNvSpPr txBox="1">
            <a:spLocks noGrp="1"/>
          </p:cNvSpPr>
          <p:nvPr>
            <p:ph type="body" orient="vert" idx="1"/>
          </p:nvPr>
        </p:nvSpPr>
        <p:spPr>
          <a:xfrm>
            <a:off x="609600" y="274320"/>
            <a:ext cx="8035290" cy="5853430"/>
          </a:xfrm>
          <a:prstGeom prst="rect">
            <a:avLst/>
          </a:prstGeom>
        </p:spPr>
        <p:txBody>
          <a:bodyPr vert="eaVert" wrap="square" lIns="91440" tIns="45720" rIns="91440" bIns="45720" numCol="1" anchor="t">
            <a:normAutofit/>
          </a:bodyPr>
          <a:lstStyle/>
          <a:p>
            <a:pPr marL="228600" indent="-228600" algn="l" defTabSz="508000" eaLnBrk="0" fontAlgn="auto">
              <a:lnSpc>
                <a:spcPct val="90000"/>
              </a:lnSpc>
              <a:spcBef>
                <a:spcPts val="0"/>
              </a:spcBef>
              <a:spcAft>
                <a:spcPts val="0"/>
              </a:spcAft>
              <a:buFontTx/>
              <a:buNone/>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4" name="슬라이드 번호 개체 틀 4"/>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5" name="날짜 개체 틀 5"/>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6" name="바닥글 개체 틀 6"/>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10974070" cy="114427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제목 스타일 편집</a:t>
            </a:r>
          </a:p>
        </p:txBody>
      </p:sp>
      <p:sp>
        <p:nvSpPr>
          <p:cNvPr id="3" name="내용 개체 틀 3"/>
          <p:cNvSpPr txBox="1">
            <a:spLocks noGrp="1"/>
          </p:cNvSpPr>
          <p:nvPr>
            <p:ph idx="1"/>
          </p:nvPr>
        </p:nvSpPr>
        <p:spPr>
          <a:xfrm>
            <a:off x="609600" y="1600200"/>
            <a:ext cx="10974070" cy="452755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4" name="슬라이드 번호 개체 틀 4"/>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5" name="날짜 개체 틀 5"/>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6" name="바닥글 개체 틀 6"/>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구역 머리글">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963295" y="2908300"/>
            <a:ext cx="10363835" cy="1499870"/>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5300" b="0" strike="noStrike" cap="none" dirty="0">
                <a:solidFill>
                  <a:schemeClr val="tx1"/>
                </a:solidFill>
                <a:latin typeface="맑은 고딕" charset="0"/>
                <a:ea typeface="맑은 고딕" charset="0"/>
              </a:rPr>
              <a:t>마스터 부제목 스타일 편집</a:t>
            </a:r>
          </a:p>
        </p:txBody>
      </p:sp>
      <p:sp>
        <p:nvSpPr>
          <p:cNvPr id="3" name="텍스트 개체 틀 3"/>
          <p:cNvSpPr txBox="1">
            <a:spLocks noGrp="1"/>
          </p:cNvSpPr>
          <p:nvPr>
            <p:ph type="body" idx="1"/>
          </p:nvPr>
        </p:nvSpPr>
        <p:spPr>
          <a:xfrm>
            <a:off x="963295" y="4406900"/>
            <a:ext cx="10363835" cy="1363980"/>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2700" b="0" strike="noStrike" cap="none" dirty="0">
                <a:solidFill>
                  <a:schemeClr val="tx1"/>
                </a:solidFill>
                <a:latin typeface="맑은 고딕" charset="0"/>
                <a:ea typeface="맑은 고딕" charset="0"/>
              </a:rPr>
              <a:t>마스터 부제목 스타일 편집</a:t>
            </a:r>
          </a:p>
        </p:txBody>
      </p:sp>
      <p:sp>
        <p:nvSpPr>
          <p:cNvPr id="4" name="슬라이드 번호 개체 틀 4"/>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5" name="날짜 개체 틀 5"/>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6" name="바닥글 개체 틀 6"/>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콘텐츠 2개">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10974070" cy="114427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제목 스타일 편집</a:t>
            </a:r>
          </a:p>
        </p:txBody>
      </p:sp>
      <p:sp>
        <p:nvSpPr>
          <p:cNvPr id="3" name="내용 개체 틀 3"/>
          <p:cNvSpPr txBox="1">
            <a:spLocks noGrp="1"/>
          </p:cNvSpPr>
          <p:nvPr>
            <p:ph idx="1"/>
          </p:nvPr>
        </p:nvSpPr>
        <p:spPr>
          <a:xfrm>
            <a:off x="609600" y="1600200"/>
            <a:ext cx="5390515" cy="452755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4" name="내용 개체 틀 4"/>
          <p:cNvSpPr txBox="1">
            <a:spLocks noGrp="1"/>
          </p:cNvSpPr>
          <p:nvPr>
            <p:ph idx="2"/>
          </p:nvPr>
        </p:nvSpPr>
        <p:spPr>
          <a:xfrm>
            <a:off x="6193155" y="1600200"/>
            <a:ext cx="5390515" cy="452755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5" name="슬라이드 번호 개체 틀 5"/>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6" name="날짜 개체 틀 6"/>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7" name="바닥글 개체 틀 7"/>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비교">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10974070" cy="114427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제목 스타일 편집</a:t>
            </a:r>
          </a:p>
        </p:txBody>
      </p:sp>
      <p:sp>
        <p:nvSpPr>
          <p:cNvPr id="3" name="텍스트 개체 틀 3"/>
          <p:cNvSpPr txBox="1">
            <a:spLocks noGrp="1"/>
          </p:cNvSpPr>
          <p:nvPr>
            <p:ph type="body" idx="1"/>
          </p:nvPr>
        </p:nvSpPr>
        <p:spPr>
          <a:xfrm>
            <a:off x="609600" y="1536700"/>
            <a:ext cx="5390515" cy="641350"/>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3200" b="0" strike="noStrike" cap="none" dirty="0">
                <a:solidFill>
                  <a:schemeClr val="tx1"/>
                </a:solidFill>
                <a:latin typeface="맑은 고딕" charset="0"/>
                <a:ea typeface="맑은 고딕" charset="0"/>
              </a:rPr>
              <a:t>마스터 부제목 스타일 편집</a:t>
            </a:r>
          </a:p>
        </p:txBody>
      </p:sp>
      <p:sp>
        <p:nvSpPr>
          <p:cNvPr id="4" name="텍스트 개체 틀 4"/>
          <p:cNvSpPr txBox="1">
            <a:spLocks noGrp="1"/>
          </p:cNvSpPr>
          <p:nvPr>
            <p:ph type="body" idx="2"/>
          </p:nvPr>
        </p:nvSpPr>
        <p:spPr>
          <a:xfrm>
            <a:off x="6193155" y="1536700"/>
            <a:ext cx="5390515" cy="641350"/>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3200" b="0" strike="noStrike" cap="none" dirty="0">
                <a:solidFill>
                  <a:schemeClr val="tx1"/>
                </a:solidFill>
                <a:latin typeface="맑은 고딕" charset="0"/>
                <a:ea typeface="맑은 고딕" charset="0"/>
              </a:rPr>
              <a:t>마스터 부제목 스타일 편집</a:t>
            </a:r>
          </a:p>
        </p:txBody>
      </p:sp>
      <p:sp>
        <p:nvSpPr>
          <p:cNvPr id="5" name="내용 개체 틀 5"/>
          <p:cNvSpPr txBox="1">
            <a:spLocks noGrp="1"/>
          </p:cNvSpPr>
          <p:nvPr>
            <p:ph idx="3"/>
          </p:nvPr>
        </p:nvSpPr>
        <p:spPr>
          <a:xfrm>
            <a:off x="609600" y="2176780"/>
            <a:ext cx="5390515" cy="395097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6" name="내용 개체 틀 6"/>
          <p:cNvSpPr txBox="1">
            <a:spLocks noGrp="1"/>
          </p:cNvSpPr>
          <p:nvPr>
            <p:ph idx="4"/>
          </p:nvPr>
        </p:nvSpPr>
        <p:spPr>
          <a:xfrm>
            <a:off x="6193155" y="2176780"/>
            <a:ext cx="5390515" cy="395097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7" name="슬라이드 번호 개체 틀 7"/>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8" name="날짜 개체 틀 8"/>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9" name="바닥글 개체 틀 9"/>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제목만">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10974070" cy="114427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마스터 제목 스타일 편집</a:t>
            </a:r>
          </a:p>
        </p:txBody>
      </p:sp>
      <p:sp>
        <p:nvSpPr>
          <p:cNvPr id="3" name="슬라이드 번호 개체 틀 3"/>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4" name="날짜 개체 틀 4"/>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5" name="바닥글 개체 틀 5"/>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슬라이드 번호 개체 틀 2"/>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3" name="날짜 개체 틀 3"/>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4" name="바닥글 개체 틀 4"/>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캡션 있는 콘텐츠">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4012565" cy="1162685"/>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2700" b="0" strike="noStrike" cap="none" dirty="0">
                <a:solidFill>
                  <a:schemeClr val="tx1"/>
                </a:solidFill>
                <a:latin typeface="맑은 고딕" charset="0"/>
                <a:ea typeface="맑은 고딕" charset="0"/>
              </a:rPr>
              <a:t>마스터 부제목 스타일 편집</a:t>
            </a:r>
          </a:p>
        </p:txBody>
      </p:sp>
      <p:sp>
        <p:nvSpPr>
          <p:cNvPr id="3" name="내용 개체 틀 3"/>
          <p:cNvSpPr txBox="1">
            <a:spLocks noGrp="1"/>
          </p:cNvSpPr>
          <p:nvPr>
            <p:ph idx="1"/>
          </p:nvPr>
        </p:nvSpPr>
        <p:spPr>
          <a:xfrm>
            <a:off x="4767580" y="457200"/>
            <a:ext cx="6816090" cy="548767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0" strike="noStrike" cap="none" dirty="0">
                <a:solidFill>
                  <a:schemeClr val="tx1"/>
                </a:solidFill>
                <a:latin typeface="맑은 고딕" charset="0"/>
                <a:ea typeface="맑은 고딕" charset="0"/>
              </a:rPr>
              <a:t>마스터 텍스트 스타일을 편집합니다</a:t>
            </a:r>
          </a:p>
          <a:p>
            <a:pPr marL="685800" indent="-228600" algn="l" defTabSz="508000" eaLnBrk="0" fontAlgn="auto">
              <a:lnSpc>
                <a:spcPct val="90000"/>
              </a:lnSpc>
              <a:spcBef>
                <a:spcPts val="0"/>
              </a:spcBef>
              <a:spcAft>
                <a:spcPts val="0"/>
              </a:spcAft>
              <a:buClr>
                <a:srgbClr val="000000"/>
              </a:buClr>
              <a:buFont typeface="맑은 고딕"/>
              <a:buChar char="•"/>
            </a:pPr>
            <a:r>
              <a:rPr lang="en-US" altLang="ko-KR" sz="2400" b="0" strike="noStrike" cap="none" dirty="0">
                <a:solidFill>
                  <a:schemeClr val="tx1"/>
                </a:solidFill>
                <a:latin typeface="맑은 고딕" charset="0"/>
                <a:ea typeface="맑은 고딕" charset="0"/>
              </a:rPr>
              <a:t>둘째 수준</a:t>
            </a:r>
          </a:p>
          <a:p>
            <a:pPr marL="1143000" indent="-228600" algn="l" defTabSz="508000" eaLnBrk="0" fontAlgn="auto">
              <a:lnSpc>
                <a:spcPct val="90000"/>
              </a:lnSpc>
              <a:spcBef>
                <a:spcPts val="0"/>
              </a:spcBef>
              <a:spcAft>
                <a:spcPts val="0"/>
              </a:spcAft>
              <a:buClr>
                <a:srgbClr val="000000"/>
              </a:buClr>
              <a:buFont typeface="맑은 고딕"/>
              <a:buChar char="•"/>
            </a:pPr>
            <a:r>
              <a:rPr lang="en-US" altLang="ko-KR" sz="2000" b="0" strike="noStrike" cap="none" dirty="0">
                <a:solidFill>
                  <a:schemeClr val="tx1"/>
                </a:solidFill>
                <a:latin typeface="맑은 고딕" charset="0"/>
                <a:ea typeface="맑은 고딕" charset="0"/>
              </a:rPr>
              <a:t>셋째 수준</a:t>
            </a:r>
          </a:p>
          <a:p>
            <a:pPr marL="1600200" indent="-228600" algn="l" defTabSz="508000" eaLnBrk="0" fontAlgn="auto">
              <a:lnSpc>
                <a:spcPct val="90000"/>
              </a:lnSpc>
              <a:spcBef>
                <a:spcPts val="0"/>
              </a:spcBef>
              <a:spcAft>
                <a:spcPts val="0"/>
              </a:spcAft>
              <a:buClr>
                <a:srgbClr val="000000"/>
              </a:buClr>
              <a:buFont typeface="맑은 고딕"/>
              <a:buChar char="•"/>
            </a:pPr>
            <a:r>
              <a:rPr lang="en-US" altLang="ko-KR" sz="1800" b="0" strike="noStrike" cap="none" dirty="0">
                <a:solidFill>
                  <a:schemeClr val="tx1"/>
                </a:solidFill>
                <a:latin typeface="맑은 고딕" charset="0"/>
                <a:ea typeface="맑은 고딕" charset="0"/>
              </a:rPr>
              <a:t>넷째 수준</a:t>
            </a:r>
          </a:p>
          <a:p>
            <a:pPr marL="2057400" indent="-228600" algn="l" defTabSz="508000" eaLnBrk="0" fontAlgn="auto">
              <a:lnSpc>
                <a:spcPct val="90000"/>
              </a:lnSpc>
              <a:spcBef>
                <a:spcPts val="0"/>
              </a:spcBef>
              <a:spcAft>
                <a:spcPts val="0"/>
              </a:spcAft>
              <a:buClr>
                <a:srgbClr val="000000"/>
              </a:buClr>
              <a:buFont typeface="맑은 고딕"/>
              <a:buChar char="•"/>
            </a:pPr>
            <a:r>
              <a:rPr lang="en-US" altLang="ko-KR" sz="1600" b="0" strike="noStrike" cap="none" dirty="0">
                <a:solidFill>
                  <a:schemeClr val="tx1"/>
                </a:solidFill>
                <a:latin typeface="맑은 고딕" charset="0"/>
                <a:ea typeface="맑은 고딕" charset="0"/>
              </a:rPr>
              <a:t>다섯째 수준</a:t>
            </a:r>
          </a:p>
        </p:txBody>
      </p:sp>
      <p:sp>
        <p:nvSpPr>
          <p:cNvPr id="4" name="텍스트 개체 틀 4"/>
          <p:cNvSpPr txBox="1">
            <a:spLocks noGrp="1"/>
          </p:cNvSpPr>
          <p:nvPr>
            <p:ph type="body" idx="2"/>
          </p:nvPr>
        </p:nvSpPr>
        <p:spPr>
          <a:xfrm>
            <a:off x="609600" y="1435735"/>
            <a:ext cx="4012565" cy="4692015"/>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1900" b="0" strike="noStrike" cap="none" dirty="0">
                <a:solidFill>
                  <a:schemeClr val="tx1"/>
                </a:solidFill>
                <a:latin typeface="맑은 고딕" charset="0"/>
                <a:ea typeface="맑은 고딕" charset="0"/>
              </a:rPr>
              <a:t>마스터 부제목 스타일 편집</a:t>
            </a:r>
          </a:p>
        </p:txBody>
      </p:sp>
      <p:sp>
        <p:nvSpPr>
          <p:cNvPr id="5" name="슬라이드 번호 개체 틀 5"/>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6" name="날짜 개체 틀 6"/>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7" name="바닥글 개체 틀 7"/>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캡션 있는 그림">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4012565" cy="1162685"/>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2700" b="0" strike="noStrike" cap="none" dirty="0">
                <a:solidFill>
                  <a:schemeClr val="tx1"/>
                </a:solidFill>
                <a:latin typeface="맑은 고딕" charset="0"/>
                <a:ea typeface="맑은 고딕" charset="0"/>
              </a:rPr>
              <a:t>마스터 부제목 스타일 편집</a:t>
            </a:r>
          </a:p>
        </p:txBody>
      </p:sp>
      <p:sp>
        <p:nvSpPr>
          <p:cNvPr id="3" name="텍스트 개체 틀 3"/>
          <p:cNvSpPr txBox="1">
            <a:spLocks noGrp="1"/>
          </p:cNvSpPr>
          <p:nvPr>
            <p:ph type="body" idx="1"/>
          </p:nvPr>
        </p:nvSpPr>
        <p:spPr>
          <a:xfrm>
            <a:off x="609600" y="1435735"/>
            <a:ext cx="4012565" cy="4692015"/>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1900" b="0" strike="noStrike" cap="none" dirty="0">
                <a:solidFill>
                  <a:schemeClr val="tx1"/>
                </a:solidFill>
                <a:latin typeface="맑은 고딕" charset="0"/>
                <a:ea typeface="맑은 고딕" charset="0"/>
              </a:rPr>
              <a:t>마스터 부제목 스타일 편집</a:t>
            </a:r>
          </a:p>
        </p:txBody>
      </p:sp>
      <p:sp>
        <p:nvSpPr>
          <p:cNvPr id="4" name="그림 개체 틀 4"/>
          <p:cNvSpPr txBox="1">
            <a:spLocks noGrp="1"/>
          </p:cNvSpPr>
          <p:nvPr>
            <p:ph type="pic" idx="2"/>
          </p:nvPr>
        </p:nvSpPr>
        <p:spPr>
          <a:xfrm>
            <a:off x="4767580" y="457200"/>
            <a:ext cx="6816090" cy="5487670"/>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2000" b="0" strike="noStrike" cap="none" dirty="0">
                <a:solidFill>
                  <a:schemeClr val="tx1"/>
                </a:solidFill>
                <a:latin typeface="맑은 고딕" charset="0"/>
                <a:ea typeface="맑은 고딕" charset="0"/>
              </a:rPr>
              <a:t>그림</a:t>
            </a:r>
          </a:p>
        </p:txBody>
      </p:sp>
      <p:sp>
        <p:nvSpPr>
          <p:cNvPr id="5" name="슬라이드 번호 개체 틀 5"/>
          <p:cNvSpPr txBox="1">
            <a:spLocks noGrp="1"/>
          </p:cNvSpPr>
          <p:nvPr>
            <p:ph type="sldNum" idx="12"/>
          </p:nvPr>
        </p:nvSpPr>
        <p:spPr>
          <a:xfrm>
            <a:off x="9144000" y="6263640"/>
            <a:ext cx="2439670" cy="458470"/>
          </a:xfrm>
          <a:prstGeom prst="rect">
            <a:avLst/>
          </a:prstGeom>
        </p:spPr>
        <p:txBody>
          <a:bodyPr vert="horz" wrap="square" lIns="91440" tIns="45720" rIns="91440" bIns="45720" numCol="1" anchor="t">
            <a:noAutofit/>
          </a:bodyPr>
          <a:lstStyle/>
          <a:p>
            <a:pPr marL="0" indent="0" algn="r" defTabSz="5080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rgbClr val="898989"/>
                </a:solidFill>
                <a:latin typeface="맑은 고딕" charset="0"/>
                <a:ea typeface="맑은 고딕" charset="0"/>
              </a:rPr>
              <a:t>‹#›</a:t>
            </a:fld>
            <a:endParaRPr lang="en-US" altLang="ko-KR" sz="1200" b="0" strike="noStrike" cap="none" dirty="0">
              <a:solidFill>
                <a:srgbClr val="898989"/>
              </a:solidFill>
              <a:latin typeface="맑은 고딕" charset="0"/>
              <a:ea typeface="맑은 고딕" charset="0"/>
            </a:endParaRPr>
          </a:p>
        </p:txBody>
      </p:sp>
      <p:sp>
        <p:nvSpPr>
          <p:cNvPr id="6" name="날짜 개체 틀 6"/>
          <p:cNvSpPr txBox="1">
            <a:spLocks noGrp="1"/>
          </p:cNvSpPr>
          <p:nvPr>
            <p:ph type="dt" idx="10"/>
          </p:nvPr>
        </p:nvSpPr>
        <p:spPr>
          <a:xfrm>
            <a:off x="609600" y="6263640"/>
            <a:ext cx="2439670" cy="458470"/>
          </a:xfrm>
          <a:prstGeom prst="rect">
            <a:avLst/>
          </a:prstGeom>
        </p:spPr>
        <p:txBody>
          <a:bodyPr vert="horz" wrap="square" lIns="91440" tIns="45720" rIns="91440" bIns="45720" numCol="1" anchor="t">
            <a:noAutofit/>
          </a:bodyPr>
          <a:lstStyle/>
          <a:p>
            <a:pPr marL="0" indent="0" algn="l" defTabSz="508000" eaLnBrk="0" fontAlgn="auto" latinLnBrk="0">
              <a:lnSpc>
                <a:spcPct val="100000"/>
              </a:lnSpc>
              <a:spcBef>
                <a:spcPts val="0"/>
              </a:spcBef>
              <a:spcAft>
                <a:spcPts val="0"/>
              </a:spcAft>
              <a:buFontTx/>
              <a:buNone/>
            </a:pPr>
            <a:fld id="{B9320F77-B9A0-41C5-862A-B4B631284C64}" type="datetime1">
              <a:rPr lang="ko-KR" altLang="en-US" sz="1200" b="0" strike="noStrike" cap="none" dirty="0" smtClean="0">
                <a:solidFill>
                  <a:srgbClr val="898989"/>
                </a:solidFill>
                <a:latin typeface="맑은 고딕" charset="0"/>
                <a:ea typeface="맑은 고딕" charset="0"/>
              </a:rPr>
              <a:t>2020-03-20</a:t>
            </a:fld>
            <a:endParaRPr lang="ko-KR" altLang="en-US" sz="1200" b="0" strike="noStrike" cap="none" dirty="0">
              <a:solidFill>
                <a:srgbClr val="898989"/>
              </a:solidFill>
              <a:latin typeface="맑은 고딕" charset="0"/>
              <a:ea typeface="맑은 고딕" charset="0"/>
            </a:endParaRPr>
          </a:p>
        </p:txBody>
      </p:sp>
      <p:sp>
        <p:nvSpPr>
          <p:cNvPr id="7" name="바닥글 개체 틀 7"/>
          <p:cNvSpPr txBox="1">
            <a:spLocks noGrp="1"/>
          </p:cNvSpPr>
          <p:nvPr>
            <p:ph type="ftr" idx="11"/>
          </p:nvPr>
        </p:nvSpPr>
        <p:spPr>
          <a:xfrm>
            <a:off x="4267200" y="6263640"/>
            <a:ext cx="3658870" cy="458470"/>
          </a:xfrm>
          <a:prstGeom prst="rect">
            <a:avLst/>
          </a:prstGeom>
        </p:spPr>
        <p:txBody>
          <a:bodyPr vert="horz" wrap="square" lIns="91440" tIns="45720" rIns="91440" bIns="45720" numCol="1" anchor="t">
            <a:noAutofit/>
          </a:bodyPr>
          <a:lstStyle/>
          <a:p>
            <a:pPr marL="0" indent="0" algn="ctr" defTabSz="508000" eaLnBrk="0" fontAlgn="auto" latinLnBrk="0">
              <a:lnSpc>
                <a:spcPct val="100000"/>
              </a:lnSpc>
              <a:spcBef>
                <a:spcPts val="0"/>
              </a:spcBef>
              <a:spcAft>
                <a:spcPts val="0"/>
              </a:spcAft>
              <a:buFontTx/>
              <a:buNone/>
            </a:pPr>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텍스트 개체 틀 2"/>
          <p:cNvSpPr txBox="1">
            <a:spLocks noGrp="1"/>
          </p:cNvSpPr>
          <p:nvPr>
            <p:ph type="title"/>
          </p:nvPr>
        </p:nvSpPr>
        <p:spPr>
          <a:xfrm>
            <a:off x="609600" y="274320"/>
            <a:ext cx="10973435" cy="1143635"/>
          </a:xfrm>
          <a:prstGeom prst="rect">
            <a:avLst/>
          </a:prstGeom>
        </p:spPr>
        <p:txBody>
          <a:bodyPr vert="horz" wrap="square" lIns="91440" tIns="45720" rIns="91440" bIns="45720" anchor="ctr">
            <a:normAutofit/>
          </a:bodyPr>
          <a:lstStyle/>
          <a:p>
            <a:pPr marL="0" indent="0" algn="l" defTabSz="508000" fontAlgn="auto">
              <a:lnSpc>
                <a:spcPct val="100000"/>
              </a:lnSpc>
              <a:spcBef>
                <a:spcPts val="0"/>
              </a:spcBef>
              <a:spcAft>
                <a:spcPts val="0"/>
              </a:spcAft>
              <a:buFontTx/>
              <a:buNone/>
            </a:pPr>
            <a:r>
              <a:rPr lang="en-US" altLang="ko-KR" sz="5900" b="0" cap="none" dirty="0">
                <a:solidFill>
                  <a:schemeClr val="tx1"/>
                </a:solidFill>
                <a:latin typeface="맑은 고딕" charset="0"/>
                <a:ea typeface="맑은 고딕" charset="0"/>
              </a:rPr>
              <a:t>마스터 제목 스타일 편집</a:t>
            </a:r>
            <a:endParaRPr lang="ko-KR" altLang="en-US" sz="5900" b="0" cap="none" dirty="0">
              <a:solidFill>
                <a:schemeClr val="tx1"/>
              </a:solidFill>
              <a:latin typeface="맑은 고딕" charset="0"/>
              <a:ea typeface="맑은 고딕" charset="0"/>
            </a:endParaRPr>
          </a:p>
        </p:txBody>
      </p:sp>
      <p:sp>
        <p:nvSpPr>
          <p:cNvPr id="3" name="텍스트 개체 틀 3"/>
          <p:cNvSpPr txBox="1">
            <a:spLocks noGrp="1"/>
          </p:cNvSpPr>
          <p:nvPr>
            <p:ph type="body" idx="1"/>
          </p:nvPr>
        </p:nvSpPr>
        <p:spPr>
          <a:xfrm>
            <a:off x="609600" y="1600200"/>
            <a:ext cx="10973435" cy="4526915"/>
          </a:xfrm>
          <a:prstGeom prst="rect">
            <a:avLst/>
          </a:prstGeom>
        </p:spPr>
        <p:txBody>
          <a:bodyPr vert="horz" wrap="square" lIns="91440" tIns="45720" rIns="91440" bIns="45720" anchor="t">
            <a:normAutofit/>
          </a:bodyPr>
          <a:lstStyle/>
          <a:p>
            <a:pPr marL="228600" indent="-228600" algn="l" defTabSz="508000" fontAlgn="auto">
              <a:lnSpc>
                <a:spcPct val="90000"/>
              </a:lnSpc>
              <a:spcBef>
                <a:spcPts val="0"/>
              </a:spcBef>
              <a:spcAft>
                <a:spcPts val="0"/>
              </a:spcAft>
              <a:buFont typeface="맑은 고딕"/>
              <a:buChar char="•"/>
            </a:pPr>
            <a:r>
              <a:rPr lang="en-US" altLang="ko-KR" sz="2800" b="0" cap="none" dirty="0">
                <a:solidFill>
                  <a:schemeClr val="tx1"/>
                </a:solidFill>
                <a:latin typeface="맑은 고딕" charset="0"/>
                <a:ea typeface="맑은 고딕" charset="0"/>
              </a:rPr>
              <a:t>마스터 텍스트 스타일을 편집합니다</a:t>
            </a:r>
            <a:endParaRPr lang="ko-KR" altLang="en-US" sz="2800" b="0" cap="none" dirty="0">
              <a:solidFill>
                <a:schemeClr val="tx1"/>
              </a:solidFill>
              <a:latin typeface="맑은 고딕" charset="0"/>
              <a:ea typeface="맑은 고딕" charset="0"/>
            </a:endParaRPr>
          </a:p>
          <a:p>
            <a:pPr marL="685800" indent="-228600" algn="l" defTabSz="508000" fontAlgn="auto">
              <a:lnSpc>
                <a:spcPct val="90000"/>
              </a:lnSpc>
              <a:spcBef>
                <a:spcPts val="0"/>
              </a:spcBef>
              <a:spcAft>
                <a:spcPts val="0"/>
              </a:spcAft>
              <a:buFont typeface="맑은 고딕"/>
              <a:buChar char="•"/>
            </a:pPr>
            <a:r>
              <a:rPr lang="en-US" altLang="ko-KR" sz="2400" b="0" cap="none" dirty="0">
                <a:solidFill>
                  <a:schemeClr val="tx1"/>
                </a:solidFill>
                <a:latin typeface="맑은 고딕" charset="0"/>
                <a:ea typeface="맑은 고딕" charset="0"/>
              </a:rPr>
              <a:t>둘째 수준</a:t>
            </a:r>
            <a:endParaRPr lang="ko-KR" altLang="en-US" sz="2400" b="0" cap="none" dirty="0">
              <a:solidFill>
                <a:schemeClr val="tx1"/>
              </a:solidFill>
              <a:latin typeface="맑은 고딕" charset="0"/>
              <a:ea typeface="맑은 고딕" charset="0"/>
            </a:endParaRPr>
          </a:p>
          <a:p>
            <a:pPr marL="1143000" indent="-228600" algn="l" defTabSz="508000" fontAlgn="auto">
              <a:lnSpc>
                <a:spcPct val="90000"/>
              </a:lnSpc>
              <a:spcBef>
                <a:spcPts val="0"/>
              </a:spcBef>
              <a:spcAft>
                <a:spcPts val="0"/>
              </a:spcAft>
              <a:buFont typeface="맑은 고딕"/>
              <a:buChar char="•"/>
            </a:pPr>
            <a:r>
              <a:rPr lang="en-US" altLang="ko-KR" sz="2000" b="0" cap="none" dirty="0">
                <a:solidFill>
                  <a:schemeClr val="tx1"/>
                </a:solidFill>
                <a:latin typeface="맑은 고딕" charset="0"/>
                <a:ea typeface="맑은 고딕" charset="0"/>
              </a:rPr>
              <a:t>셋째 수준</a:t>
            </a:r>
            <a:endParaRPr lang="ko-KR" altLang="en-US" sz="2000" b="0" cap="none" dirty="0">
              <a:solidFill>
                <a:schemeClr val="tx1"/>
              </a:solidFill>
              <a:latin typeface="맑은 고딕" charset="0"/>
              <a:ea typeface="맑은 고딕" charset="0"/>
            </a:endParaRPr>
          </a:p>
          <a:p>
            <a:pPr marL="1600200" indent="-228600" algn="l" defTabSz="508000" fontAlgn="auto">
              <a:lnSpc>
                <a:spcPct val="90000"/>
              </a:lnSpc>
              <a:spcBef>
                <a:spcPts val="0"/>
              </a:spcBef>
              <a:spcAft>
                <a:spcPts val="0"/>
              </a:spcAft>
              <a:buFont typeface="맑은 고딕"/>
              <a:buChar char="•"/>
            </a:pPr>
            <a:r>
              <a:rPr lang="en-US" altLang="ko-KR" sz="1800" b="0" cap="none" dirty="0">
                <a:solidFill>
                  <a:schemeClr val="tx1"/>
                </a:solidFill>
                <a:latin typeface="맑은 고딕" charset="0"/>
                <a:ea typeface="맑은 고딕" charset="0"/>
              </a:rPr>
              <a:t>넷째 수준</a:t>
            </a:r>
            <a:endParaRPr lang="ko-KR" altLang="en-US" sz="1800" b="0" cap="none" dirty="0">
              <a:solidFill>
                <a:schemeClr val="tx1"/>
              </a:solidFill>
              <a:latin typeface="맑은 고딕" charset="0"/>
              <a:ea typeface="맑은 고딕" charset="0"/>
            </a:endParaRPr>
          </a:p>
          <a:p>
            <a:pPr marL="2057400" indent="-228600" algn="l" defTabSz="508000" fontAlgn="auto">
              <a:lnSpc>
                <a:spcPct val="90000"/>
              </a:lnSpc>
              <a:spcBef>
                <a:spcPts val="0"/>
              </a:spcBef>
              <a:spcAft>
                <a:spcPts val="0"/>
              </a:spcAft>
              <a:buFont typeface="맑은 고딕"/>
              <a:buChar char="•"/>
            </a:pPr>
            <a:r>
              <a:rPr lang="en-US" altLang="ko-KR" sz="1600" b="0" cap="none" dirty="0">
                <a:solidFill>
                  <a:schemeClr val="tx1"/>
                </a:solidFill>
                <a:latin typeface="맑은 고딕" charset="0"/>
                <a:ea typeface="맑은 고딕" charset="0"/>
              </a:rPr>
              <a:t>다섯째 수준</a:t>
            </a:r>
            <a:endParaRPr lang="ko-KR" altLang="en-US" sz="1600" b="0" cap="none" dirty="0">
              <a:solidFill>
                <a:schemeClr val="tx1"/>
              </a:solidFill>
              <a:latin typeface="맑은 고딕" charset="0"/>
              <a:ea typeface="맑은 고딕" charset="0"/>
            </a:endParaRPr>
          </a:p>
        </p:txBody>
      </p:sp>
      <p:sp>
        <p:nvSpPr>
          <p:cNvPr id="4" name="슬라이드 번호 개체 틀 4"/>
          <p:cNvSpPr txBox="1">
            <a:spLocks noGrp="1"/>
          </p:cNvSpPr>
          <p:nvPr>
            <p:ph type="sldNum" idx="12"/>
          </p:nvPr>
        </p:nvSpPr>
        <p:spPr>
          <a:xfrm>
            <a:off x="9144000" y="6263640"/>
            <a:ext cx="2439035" cy="457835"/>
          </a:xfrm>
          <a:prstGeom prst="rect">
            <a:avLst/>
          </a:prstGeom>
        </p:spPr>
        <p:txBody>
          <a:bodyPr vert="horz" wrap="square" lIns="91440" tIns="45720" rIns="91440" bIns="45720" anchor="t">
            <a:noAutofit/>
          </a:bodyPr>
          <a:lstStyle/>
          <a:p>
            <a:pPr marL="0" indent="0" algn="r" defTabSz="508000" fontAlgn="auto">
              <a:lnSpc>
                <a:spcPct val="100000"/>
              </a:lnSpc>
              <a:spcBef>
                <a:spcPts val="0"/>
              </a:spcBef>
              <a:spcAft>
                <a:spcPts val="0"/>
              </a:spcAft>
              <a:buFontTx/>
              <a:buNone/>
            </a:pPr>
            <a:fld id="{B9320F77-B9A0-41C5-862A-B4B631284C64}" type="slidenum">
              <a:rPr lang="en-US" altLang="ko-KR" sz="1200" b="0" cap="none" dirty="0" smtClean="0">
                <a:solidFill>
                  <a:srgbClr val="898989"/>
                </a:solidFill>
                <a:latin typeface="맑은 고딕" charset="0"/>
                <a:ea typeface="맑은 고딕" charset="0"/>
              </a:rPr>
              <a:t>‹#›</a:t>
            </a:fld>
            <a:endParaRPr lang="ko-KR" altLang="en-US" sz="1800" b="0" cap="none" dirty="0">
              <a:solidFill>
                <a:schemeClr val="tx1"/>
              </a:solidFill>
              <a:latin typeface="맑은 고딕" charset="0"/>
              <a:ea typeface="맑은 고딕" charset="0"/>
            </a:endParaRPr>
          </a:p>
        </p:txBody>
      </p:sp>
      <p:sp>
        <p:nvSpPr>
          <p:cNvPr id="5" name="날짜 개체 틀 5"/>
          <p:cNvSpPr txBox="1">
            <a:spLocks noGrp="1"/>
          </p:cNvSpPr>
          <p:nvPr>
            <p:ph type="dt" idx="2"/>
          </p:nvPr>
        </p:nvSpPr>
        <p:spPr>
          <a:xfrm>
            <a:off x="609600" y="6263640"/>
            <a:ext cx="2439035" cy="457835"/>
          </a:xfrm>
          <a:prstGeom prst="rect">
            <a:avLst/>
          </a:prstGeom>
        </p:spPr>
        <p:txBody>
          <a:bodyPr vert="horz" wrap="square" lIns="91440" tIns="45720" rIns="91440" bIns="45720" anchor="t">
            <a:noAutofit/>
          </a:bodyPr>
          <a:lstStyle/>
          <a:p>
            <a:pPr marL="0" indent="0" algn="l" defTabSz="508000" fontAlgn="auto">
              <a:lnSpc>
                <a:spcPct val="100000"/>
              </a:lnSpc>
              <a:spcBef>
                <a:spcPts val="0"/>
              </a:spcBef>
              <a:spcAft>
                <a:spcPts val="0"/>
              </a:spcAft>
              <a:buFontTx/>
              <a:buNone/>
            </a:pPr>
            <a:fld id="{B9320F77-B9A0-41C5-862A-B4B631284C64}" type="datetime1">
              <a:rPr lang="ko-KR" altLang="en-US" sz="1200" b="0" cap="none" dirty="0" smtClean="0">
                <a:solidFill>
                  <a:srgbClr val="898989"/>
                </a:solidFill>
                <a:latin typeface="맑은 고딕" charset="0"/>
                <a:ea typeface="맑은 고딕" charset="0"/>
              </a:rPr>
              <a:t>2020-03-20</a:t>
            </a:fld>
            <a:endParaRPr lang="ko-KR" altLang="en-US" sz="1800" b="0" cap="none" dirty="0">
              <a:solidFill>
                <a:schemeClr val="tx1"/>
              </a:solidFill>
              <a:latin typeface="맑은 고딕" charset="0"/>
              <a:ea typeface="맑은 고딕" charset="0"/>
            </a:endParaRPr>
          </a:p>
        </p:txBody>
      </p:sp>
      <p:sp>
        <p:nvSpPr>
          <p:cNvPr id="6" name="바닥글 개체 틀 6"/>
          <p:cNvSpPr txBox="1">
            <a:spLocks noGrp="1"/>
          </p:cNvSpPr>
          <p:nvPr>
            <p:ph type="ftr" idx="3"/>
          </p:nvPr>
        </p:nvSpPr>
        <p:spPr>
          <a:xfrm>
            <a:off x="4267200" y="6263640"/>
            <a:ext cx="3658235" cy="457835"/>
          </a:xfrm>
          <a:prstGeom prst="rect">
            <a:avLst/>
          </a:prstGeom>
        </p:spPr>
        <p:txBody>
          <a:bodyPr vert="horz" wrap="square" lIns="91440" tIns="45720" rIns="91440" bIns="45720" anchor="t">
            <a:noAutofit/>
          </a:bodyPr>
          <a:lstStyle/>
          <a:p>
            <a:pPr marL="0" indent="0" algn="ctr" defTabSz="508000" fontAlgn="auto">
              <a:lnSpc>
                <a:spcPct val="100000"/>
              </a:lnSpc>
              <a:spcBef>
                <a:spcPts val="0"/>
              </a:spcBef>
              <a:spcAft>
                <a:spcPts val="0"/>
              </a:spcAft>
              <a:buFontTx/>
              <a:buNone/>
            </a:pPr>
            <a:endParaRPr lang="ko-KR" altLang="en-US" sz="1200" b="0" cap="none" dirty="0">
              <a:solidFill>
                <a:srgbClr val="898989"/>
              </a:solidFill>
              <a:latin typeface="맑은 고딕" charset="0"/>
              <a:ea typeface="맑은 고딕" charset="0"/>
            </a:endParaRPr>
          </a:p>
        </p:txBody>
      </p:sp>
    </p:spTree>
  </p:cSld>
  <p:clrMap bg1="dk1" tx1="lt1" bg2="dk2" tx2="lt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ransition/>
  <p:txStyles>
    <p:titleStyle>
      <a:lvl1pPr marL="0" indent="0" algn="ctr" defTabSz="914400" latinLnBrk="1">
        <a:buNone/>
        <a:defRPr lang="ko-KR" sz="4400" baseline="0" smtClean="0">
          <a:solidFill>
            <a:srgbClr val="000000"/>
          </a:solidFill>
          <a:latin typeface="±¼¸²"/>
          <a:ea typeface="±¼¸²"/>
        </a:defRPr>
      </a:lvl1pPr>
    </p:titleStyle>
    <p:bodyStyle>
      <a:lvl1pPr marL="342900" indent="-342900" algn="l" defTabSz="914400" latinLnBrk="1">
        <a:spcBef>
          <a:spcPct val="20000"/>
        </a:spcBef>
        <a:buFont typeface="±¼¸²"/>
        <a:buChar char="•"/>
        <a:defRPr lang="ko-KR" sz="2800" baseline="0" smtClean="0">
          <a:solidFill>
            <a:srgbClr val="000000"/>
          </a:solidFill>
          <a:latin typeface="±¼¸²"/>
          <a:ea typeface="±¼¸²"/>
        </a:defRPr>
      </a:lvl1pPr>
      <a:lvl2pPr marL="742950" lvl="1" indent="-285750" defTabSz="914400" latinLnBrk="1">
        <a:buChar char="-"/>
        <a:defRPr lang="ko-KR" sz="2400" smtClean="0"/>
      </a:lvl2pPr>
      <a:lvl3pPr marL="1143000" lvl="2" indent="-228600" defTabSz="914400" latinLnBrk="1">
        <a:buChar char="●"/>
        <a:defRPr lang="ko-KR" sz="2000" smtClean="0"/>
      </a:lvl3pPr>
      <a:lvl4pPr marL="1600200" lvl="3" indent="-228600" defTabSz="914400" latinLnBrk="1">
        <a:buChar char="-"/>
        <a:defRPr lang="ko-KR" sz="1800" smtClean="0"/>
      </a:lvl4pPr>
      <a:lvl5pPr marL="2057400" lvl="4" indent="-228600" defTabSz="914400" latinLnBrk="1">
        <a:buChar char="»"/>
        <a:defRPr lang="ko-KR" sz="1800" smtClean="0"/>
      </a:lvl5pPr>
    </p:bodyStyle>
    <p:otherStyle>
      <a:lvl1pPr marL="0" indent="0" algn="l" defTabSz="914400" latinLnBrk="1">
        <a:buNone/>
        <a:defRPr lang="ko-KR" sz="1800" baseline="0" smtClean="0">
          <a:solidFill>
            <a:srgbClr val="000000"/>
          </a:solidFill>
          <a:latin typeface="±¼¸²"/>
          <a:ea typeface="±¼¸²"/>
        </a:defRPr>
      </a:lvl1pPr>
      <a:lvl2pPr marL="457200" lvl="1" indent="0" defTabSz="914400" latinLnBrk="1">
        <a:defRPr lang="ko-KR" smtClean="0"/>
      </a:lvl2pPr>
      <a:lvl3pPr marL="914400" lvl="2" indent="0" defTabSz="914400" latinLnBrk="1">
        <a:defRPr lang="ko-KR" smtClean="0"/>
      </a:lvl3pPr>
      <a:lvl4pPr marL="1371600" lvl="3" indent="0" defTabSz="914400" latinLnBrk="1">
        <a:defRPr lang="ko-KR" smtClean="0"/>
      </a:lvl4pPr>
      <a:lvl5pPr marL="1828800" lvl="4" indent="0" defTabSz="914400" latinLnBrk="1">
        <a:defRPr lang="ko-KR" smtClean="0"/>
      </a:lvl5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9.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9.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2"/>
          <p:cNvSpPr txBox="1">
            <a:spLocks noGrp="1"/>
          </p:cNvSpPr>
          <p:nvPr>
            <p:ph type="ctrTitle"/>
          </p:nvPr>
        </p:nvSpPr>
        <p:spPr>
          <a:xfrm>
            <a:off x="788035" y="2383790"/>
            <a:ext cx="10794365" cy="1473835"/>
          </a:xfrm>
          <a:prstGeom prst="rect">
            <a:avLst/>
          </a:prstGeom>
        </p:spPr>
        <p:txBody>
          <a:bodyPr vert="horz" wrap="square" lIns="91440" tIns="45720" rIns="91440" bIns="45720" numCol="1" anchor="b">
            <a:normAutofit fontScale="90000"/>
          </a:bodyPr>
          <a:lstStyle/>
          <a:p>
            <a:pPr marL="0" indent="0" algn="ctr" defTabSz="508000" eaLnBrk="0" fontAlgn="auto">
              <a:lnSpc>
                <a:spcPct val="100000"/>
              </a:lnSpc>
              <a:spcBef>
                <a:spcPts val="0"/>
              </a:spcBef>
              <a:spcAft>
                <a:spcPts val="0"/>
              </a:spcAft>
              <a:buFontTx/>
              <a:buNone/>
            </a:pPr>
            <a:r>
              <a:rPr lang="en-US" altLang="ko-KR" sz="5900" b="1" strike="noStrike" cap="none" dirty="0">
                <a:solidFill>
                  <a:srgbClr val="36B700"/>
                </a:solidFill>
                <a:latin typeface="Times New Roman" charset="0"/>
                <a:ea typeface="Times New Roman" charset="0"/>
              </a:rPr>
              <a:t>Ιστολογία και καλοήθεις αλλοιώσεις τραχήλου μήτρας</a:t>
            </a:r>
            <a:endParaRPr lang="ko-KR" altLang="en-US" sz="5900" b="1" strike="noStrike" cap="none" dirty="0">
              <a:solidFill>
                <a:srgbClr val="36B700"/>
              </a:solidFill>
              <a:latin typeface="Times New Roman" charset="0"/>
              <a:ea typeface="Times New Roman" charset="0"/>
            </a:endParaRPr>
          </a:p>
        </p:txBody>
      </p:sp>
      <p:sp>
        <p:nvSpPr>
          <p:cNvPr id="3" name="부제목 3"/>
          <p:cNvSpPr txBox="1">
            <a:spLocks noGrp="1"/>
          </p:cNvSpPr>
          <p:nvPr>
            <p:ph type="subTitle" idx="1"/>
          </p:nvPr>
        </p:nvSpPr>
        <p:spPr>
          <a:xfrm>
            <a:off x="5904230" y="4645025"/>
            <a:ext cx="6675755" cy="1757045"/>
          </a:xfrm>
          <a:prstGeom prst="rect">
            <a:avLst/>
          </a:prstGeom>
        </p:spPr>
        <p:txBody>
          <a:bodyPr vert="horz" wrap="square" lIns="91440" tIns="45720" rIns="91440" bIns="45720" numCol="1" anchor="t">
            <a:normAutofit/>
          </a:bodyPr>
          <a:lstStyle/>
          <a:p>
            <a:pPr marL="0" indent="0" algn="ctr" defTabSz="508000" eaLnBrk="0" fontAlgn="auto">
              <a:lnSpc>
                <a:spcPct val="100000"/>
              </a:lnSpc>
              <a:spcBef>
                <a:spcPts val="0"/>
              </a:spcBef>
              <a:spcAft>
                <a:spcPts val="0"/>
              </a:spcAft>
              <a:buFontTx/>
              <a:buNone/>
            </a:pPr>
            <a:r>
              <a:rPr lang="en-US" altLang="ko-KR" sz="3200" b="1" strike="noStrike" cap="none" dirty="0">
                <a:solidFill>
                  <a:srgbClr val="36B700"/>
                </a:solidFill>
                <a:latin typeface="Times New Roman" charset="0"/>
                <a:ea typeface="Times New Roman" charset="0"/>
              </a:rPr>
              <a:t>Aλίνα-Ρωξάνη Γουλουμή</a:t>
            </a:r>
            <a:endParaRPr lang="ko-KR" altLang="en-US" sz="3200" b="1" strike="noStrike" cap="none" dirty="0">
              <a:solidFill>
                <a:srgbClr val="36B700"/>
              </a:solidFill>
              <a:latin typeface="Times New Roman" charset="0"/>
              <a:ea typeface="Times New Roman" charset="0"/>
            </a:endParaRPr>
          </a:p>
          <a:p>
            <a:pPr marL="0" indent="0" algn="ctr" defTabSz="508000" eaLnBrk="0" fontAlgn="auto">
              <a:lnSpc>
                <a:spcPct val="100000"/>
              </a:lnSpc>
              <a:spcBef>
                <a:spcPts val="0"/>
              </a:spcBef>
              <a:spcAft>
                <a:spcPts val="0"/>
              </a:spcAft>
              <a:buFontTx/>
              <a:buNone/>
            </a:pPr>
            <a:r>
              <a:rPr lang="en-US" altLang="ko-KR" sz="3200" b="1" strike="noStrike" cap="none" dirty="0">
                <a:solidFill>
                  <a:srgbClr val="36B700"/>
                </a:solidFill>
                <a:latin typeface="Times New Roman" charset="0"/>
                <a:ea typeface="Times New Roman" charset="0"/>
              </a:rPr>
              <a:t>Ιατρός Παθολογοανατόμος</a:t>
            </a:r>
            <a:endParaRPr lang="ko-KR" altLang="en-US" sz="3200" b="1" strike="noStrike" cap="none" dirty="0">
              <a:solidFill>
                <a:srgbClr val="36B700"/>
              </a:solidFill>
              <a:latin typeface="Times New Roman" charset="0"/>
              <a:ea typeface="Times New Roman"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4130675" y="626745"/>
            <a:ext cx="4504055" cy="114554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4400" b="1" strike="noStrike" cap="none" dirty="0">
                <a:solidFill>
                  <a:srgbClr val="36B700"/>
                </a:solidFill>
                <a:latin typeface="Times New Roman" charset="0"/>
                <a:ea typeface="Times New Roman" charset="0"/>
              </a:rPr>
              <a:t>Μετάπλαση</a:t>
            </a:r>
            <a:endParaRPr lang="ko-KR" altLang="en-US" sz="4400" b="1" strike="noStrike" cap="none" dirty="0">
              <a:solidFill>
                <a:srgbClr val="36B700"/>
              </a:solidFill>
              <a:latin typeface="맑은 고딕" charset="0"/>
              <a:ea typeface="맑은 고딕" charset="0"/>
            </a:endParaRPr>
          </a:p>
        </p:txBody>
      </p:sp>
      <p:sp>
        <p:nvSpPr>
          <p:cNvPr id="3" name="Content Placeholder 2"/>
          <p:cNvSpPr txBox="1">
            <a:spLocks noGrp="1"/>
          </p:cNvSpPr>
          <p:nvPr>
            <p:ph idx="1"/>
          </p:nvPr>
        </p:nvSpPr>
        <p:spPr>
          <a:xfrm>
            <a:off x="2999656" y="2132856"/>
            <a:ext cx="6451600" cy="2592288"/>
          </a:xfrm>
          <a:prstGeom prst="rect">
            <a:avLst/>
          </a:prstGeom>
        </p:spPr>
        <p:txBody>
          <a:bodyPr vert="horz" wrap="square" lIns="91440" tIns="45720" rIns="91440" bIns="45720" numCol="1" anchor="t">
            <a:normAutofit fontScale="25000" lnSpcReduction="20000"/>
          </a:bodyPr>
          <a:lstStyle/>
          <a:p>
            <a:pPr marL="254000" indent="-254000" algn="l" defTabSz="508000" eaLnBrk="0" fontAlgn="auto">
              <a:lnSpc>
                <a:spcPct val="90000"/>
              </a:lnSpc>
              <a:spcBef>
                <a:spcPts val="0"/>
              </a:spcBef>
              <a:spcAft>
                <a:spcPts val="0"/>
              </a:spcAft>
              <a:buFont typeface="Wingdings"/>
              <a:buChar char=""/>
            </a:pPr>
            <a:r>
              <a:rPr lang="en-US" altLang="ko-KR" sz="12800" b="1" strike="noStrike" cap="none" dirty="0">
                <a:solidFill>
                  <a:schemeClr val="tx1"/>
                </a:solidFill>
                <a:latin typeface="Times New Roman" charset="0"/>
                <a:ea typeface="Times New Roman" charset="0"/>
              </a:rPr>
              <a:t>Πλακώδης μετάπλαση</a:t>
            </a:r>
            <a:endParaRPr lang="ko-KR" altLang="en-US" sz="1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128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12800" b="1" strike="noStrike" cap="none" dirty="0">
                <a:solidFill>
                  <a:schemeClr val="tx1"/>
                </a:solidFill>
                <a:latin typeface="Times New Roman" charset="0"/>
                <a:ea typeface="Times New Roman" charset="0"/>
              </a:rPr>
              <a:t>Μεταβατικού τύπου μετάπλαση</a:t>
            </a:r>
            <a:endParaRPr lang="ko-KR" altLang="en-US" sz="1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128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12800" b="1" strike="noStrike" cap="none" dirty="0">
                <a:solidFill>
                  <a:schemeClr val="tx1"/>
                </a:solidFill>
                <a:latin typeface="Times New Roman" charset="0"/>
                <a:ea typeface="Times New Roman" charset="0"/>
              </a:rPr>
              <a:t>Σαλπιγγικού τύπου μετάπλαση</a:t>
            </a:r>
            <a:endParaRPr lang="ko-KR" altLang="en-US" sz="1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187960" y="-119380"/>
            <a:ext cx="5269230" cy="1163320"/>
          </a:xfrm>
          <a:prstGeom prst="rect">
            <a:avLst/>
          </a:prstGeom>
        </p:spPr>
        <p:txBody>
          <a:bodyPr vert="horz" wrap="square" lIns="91440" tIns="45720" rIns="91440" bIns="45720" numCol="1" anchor="b">
            <a:normAutofit/>
          </a:bodyPr>
          <a:lstStyle/>
          <a:p>
            <a:pPr marL="0" indent="0" algn="l" defTabSz="508000" eaLnBrk="0" fontAlgn="auto">
              <a:lnSpc>
                <a:spcPct val="9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Πλακώδης μετάπλαση</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182880" y="1421765"/>
            <a:ext cx="4431665" cy="5368925"/>
          </a:xfrm>
          <a:prstGeom prst="rect">
            <a:avLst/>
          </a:prstGeom>
        </p:spPr>
        <p:txBody>
          <a:bodyPr vert="horz" wrap="square" lIns="91440" tIns="45720" rIns="91440" bIns="45720" numCol="1" anchor="t">
            <a:normAutofit fontScale="70000" lnSpcReduction="20000"/>
          </a:bodyPr>
          <a:lstStyle/>
          <a:p>
            <a:pPr marL="0" indent="0" algn="l" defTabSz="508000" eaLnBrk="0" fontAlgn="auto">
              <a:lnSpc>
                <a:spcPct val="90000"/>
              </a:lnSpc>
              <a:spcBef>
                <a:spcPts val="0"/>
              </a:spcBef>
              <a:spcAft>
                <a:spcPts val="0"/>
              </a:spcAft>
              <a:buFontTx/>
              <a:buNone/>
            </a:pPr>
            <a:r>
              <a:rPr lang="en-US" altLang="ko-KR" sz="2800" b="1" strike="noStrike" cap="none" dirty="0">
                <a:solidFill>
                  <a:schemeClr val="tx1"/>
                </a:solidFill>
                <a:latin typeface="Times New Roman" charset="0"/>
                <a:ea typeface="Times New Roman" charset="0"/>
              </a:rPr>
              <a:t>Θεωρείται ότι η εν λόγω μετάπλαση συμβαίνει με δυο μηχανισμούς:</a:t>
            </a:r>
            <a:endParaRPr lang="ko-KR" altLang="en-US" sz="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1" strike="noStrike" cap="none" dirty="0">
              <a:solidFill>
                <a:schemeClr val="tx1"/>
              </a:solidFill>
              <a:latin typeface="맑은 고딕" charset="0"/>
              <a:ea typeface="맑은 고딕" charset="0"/>
            </a:endParaRPr>
          </a:p>
          <a:p>
            <a:pPr defTabSz="508000" eaLnBrk="0">
              <a:lnSpc>
                <a:spcPct val="90000"/>
              </a:lnSpc>
              <a:spcBef>
                <a:spcPts val="0"/>
              </a:spcBef>
              <a:buClr>
                <a:srgbClr val="000000"/>
              </a:buClr>
            </a:pPr>
            <a:r>
              <a:rPr lang="en-US" altLang="ko-KR" sz="2800" b="1" strike="noStrike" cap="none" dirty="0">
                <a:solidFill>
                  <a:schemeClr val="tx1"/>
                </a:solidFill>
                <a:latin typeface="Times New Roman" charset="0"/>
                <a:ea typeface="Times New Roman" charset="0"/>
              </a:rPr>
              <a:t>την επιθηλιοποίηση (</a:t>
            </a:r>
            <a:r>
              <a:rPr lang="en-US" altLang="ko-KR" sz="2800" b="1" strike="noStrike" cap="none" dirty="0">
                <a:solidFill>
                  <a:srgbClr val="36B700"/>
                </a:solidFill>
                <a:latin typeface="Times New Roman" charset="0"/>
                <a:ea typeface="Times New Roman" charset="0"/>
              </a:rPr>
              <a:t>squamous epithelialization</a:t>
            </a:r>
            <a:r>
              <a:rPr lang="en-US" altLang="ko-KR" sz="2800" b="1" strike="noStrike" cap="none" dirty="0">
                <a:solidFill>
                  <a:schemeClr val="tx1"/>
                </a:solidFill>
                <a:latin typeface="Times New Roman" charset="0"/>
                <a:ea typeface="Times New Roman" charset="0"/>
              </a:rPr>
              <a:t>), δηλαδή την άμεση επέκταση του εξωτραχηλικού πολυστίβου πλακώδους επιθηλίου</a:t>
            </a:r>
            <a:endParaRPr lang="ko-KR" altLang="en-US" sz="2800" b="1"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1" strike="noStrike" cap="none" dirty="0">
              <a:solidFill>
                <a:schemeClr val="tx1"/>
              </a:solidFill>
              <a:latin typeface="맑은 고딕" charset="0"/>
              <a:ea typeface="맑은 고딕" charset="0"/>
            </a:endParaRPr>
          </a:p>
          <a:p>
            <a:pPr marL="228600" indent="-228600" algn="l" defTabSz="508000" eaLnBrk="0" fontAlgn="auto">
              <a:lnSpc>
                <a:spcPct val="90000"/>
              </a:lnSpc>
              <a:spcBef>
                <a:spcPts val="0"/>
              </a:spcBef>
              <a:spcAft>
                <a:spcPts val="0"/>
              </a:spcAft>
              <a:buClr>
                <a:srgbClr val="000000"/>
              </a:buClr>
              <a:buFont typeface="맑은 고딕"/>
              <a:buChar char="•"/>
            </a:pPr>
            <a:r>
              <a:rPr lang="en-US" altLang="ko-KR" sz="2800" b="1" strike="noStrike" cap="none" dirty="0">
                <a:solidFill>
                  <a:schemeClr val="tx1"/>
                </a:solidFill>
                <a:latin typeface="Times New Roman" charset="0"/>
                <a:ea typeface="Times New Roman" charset="0"/>
              </a:rPr>
              <a:t>καθ’αυτή μεταπλασία η προσωπλασία (</a:t>
            </a:r>
            <a:r>
              <a:rPr lang="en-US" altLang="ko-KR" sz="2800" b="1" strike="noStrike" cap="none" dirty="0">
                <a:solidFill>
                  <a:srgbClr val="36B700"/>
                </a:solidFill>
                <a:latin typeface="Times New Roman" charset="0"/>
                <a:ea typeface="Times New Roman" charset="0"/>
              </a:rPr>
              <a:t>squamous metaplasia/prosoplasia</a:t>
            </a:r>
            <a:r>
              <a:rPr lang="en-US" altLang="ko-KR" sz="2800" b="1" strike="noStrike" cap="none" dirty="0">
                <a:solidFill>
                  <a:schemeClr val="tx1"/>
                </a:solidFill>
                <a:latin typeface="Times New Roman" charset="0"/>
                <a:ea typeface="Times New Roman" charset="0"/>
              </a:rPr>
              <a:t>), δηλαδή το σχηματιμό νησιδίων πολλαπλασιασμού των εφεδρικών κυττάρων του κυλινδρικού επιθηλίου στις βαθύτερες μοίρες του (σαν χαλί) και διαφοροποίησης αυτών προς πλακώδη κύτταρα, με ταυτόχρονο εκτοπισμό των κυλινδρικών κυττάρων προς την επιφάνεια του επιθηλίου</a:t>
            </a:r>
            <a:endParaRPr lang="ko-KR" altLang="en-US" sz="2800" b="1" strike="noStrike" cap="none" dirty="0">
              <a:solidFill>
                <a:schemeClr val="tx1"/>
              </a:solidFill>
              <a:latin typeface="Times New Roman" charset="0"/>
              <a:ea typeface="Times New Roman" charset="0"/>
            </a:endParaRPr>
          </a:p>
        </p:txBody>
      </p:sp>
      <p:pic>
        <p:nvPicPr>
          <p:cNvPr id="4" name="Picture Placeholder 3"/>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a:stretch>
            <a:fillRect/>
          </a:stretch>
        </p:blipFill>
        <p:spPr>
          <a:xfrm>
            <a:off x="4809490" y="930910"/>
            <a:ext cx="6729730" cy="4452620"/>
          </a:xfrm>
          <a:prstGeom prst="rect">
            <a:avLst/>
          </a:prstGeom>
          <a:no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9824085" y="104775"/>
            <a:ext cx="2280920" cy="1666875"/>
          </a:xfrm>
          <a:prstGeom prst="rect">
            <a:avLst/>
          </a:prstGeom>
          <a:noFill/>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034905" y="5171440"/>
            <a:ext cx="2061210" cy="1659890"/>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505200" y="6985"/>
            <a:ext cx="4478655" cy="114554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3200" b="1" strike="noStrike" cap="none" dirty="0">
                <a:solidFill>
                  <a:srgbClr val="36B700"/>
                </a:solidFill>
                <a:latin typeface="Times New Roman" charset="0"/>
                <a:ea typeface="Times New Roman" charset="0"/>
              </a:rPr>
              <a:t>Πλακώδης μετάπλαση</a:t>
            </a:r>
            <a:endParaRPr lang="ko-KR" altLang="en-US" sz="3200" b="1" strike="noStrike" cap="none" dirty="0">
              <a:solidFill>
                <a:srgbClr val="36B700"/>
              </a:solidFill>
              <a:latin typeface="Times New Roman" charset="0"/>
              <a:ea typeface="Times New Roman" charset="0"/>
            </a:endParaRPr>
          </a:p>
        </p:txBody>
      </p:sp>
      <p:pic>
        <p:nvPicPr>
          <p:cNvPr id="3" name="Content Placeholder 2" descr="C:/Users/alina/AppData/Roaming/PolarisOffice/ETemp/4044_14168920/image16.pn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a:fillRect/>
          </a:stretch>
        </p:blipFill>
        <p:spPr>
          <a:xfrm>
            <a:off x="1995805" y="1152525"/>
            <a:ext cx="7264400" cy="5285105"/>
          </a:xfrm>
          <a:prstGeom prst="rect">
            <a:avLst/>
          </a:prstGeom>
          <a:noFill/>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683000" y="396875"/>
            <a:ext cx="5437505" cy="1145540"/>
          </a:xfrm>
          <a:prstGeom prst="rect">
            <a:avLst/>
          </a:prstGeom>
        </p:spPr>
        <p:txBody>
          <a:bodyPr vert="horz" wrap="square" lIns="91440" tIns="45720" rIns="91440" bIns="45720" numCol="1" anchor="ctr">
            <a:noAutofit/>
          </a:bodyPr>
          <a:lstStyle/>
          <a:p>
            <a:pPr marL="0" indent="0" algn="l" defTabSz="508000" eaLnBrk="0" fontAlgn="auto">
              <a:lnSpc>
                <a:spcPct val="100000"/>
              </a:lnSpc>
              <a:spcBef>
                <a:spcPts val="0"/>
              </a:spcBef>
              <a:spcAft>
                <a:spcPts val="0"/>
              </a:spcAft>
              <a:buFontTx/>
              <a:buNone/>
            </a:pPr>
            <a:r>
              <a:rPr lang="en-US" altLang="ko-KR" sz="4000" b="1" strike="noStrike" cap="none" dirty="0">
                <a:solidFill>
                  <a:srgbClr val="36B700"/>
                </a:solidFill>
                <a:latin typeface="Times New Roman" charset="0"/>
                <a:ea typeface="Times New Roman" charset="0"/>
              </a:rPr>
              <a:t>Πλακώδης μετάπλαση</a:t>
            </a:r>
            <a:endParaRPr lang="ko-KR" altLang="en-US" sz="4000" b="1" strike="noStrike" cap="none" dirty="0">
              <a:solidFill>
                <a:srgbClr val="36B700"/>
              </a:solidFill>
              <a:latin typeface="Times New Roman" charset="0"/>
              <a:ea typeface="Times New Roman" charset="0"/>
            </a:endParaRPr>
          </a:p>
        </p:txBody>
      </p:sp>
      <p:pic>
        <p:nvPicPr>
          <p:cNvPr id="3" name="Content Placeholder 2" descr="C:/Users/alina/AppData/Roaming/PolarisOffice/ETemp/4044_14168920/image17.jpe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a:fillRect/>
          </a:stretch>
        </p:blipFill>
        <p:spPr>
          <a:xfrm>
            <a:off x="407670" y="2443480"/>
            <a:ext cx="3394710" cy="2813685"/>
          </a:xfrm>
          <a:prstGeom prst="rect">
            <a:avLst/>
          </a:prstGeom>
          <a:noFill/>
        </p:spPr>
      </p:pic>
      <p:pic>
        <p:nvPicPr>
          <p:cNvPr id="4" name="Picture 3" descr="C:/Users/alina/AppData/Roaming/PolarisOffice/ETemp/4044_14168920/image18.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233545" y="2445385"/>
            <a:ext cx="3491230" cy="2795270"/>
          </a:xfrm>
          <a:prstGeom prst="rect">
            <a:avLst/>
          </a:prstGeom>
          <a:noFill/>
        </p:spPr>
      </p:pic>
      <p:pic>
        <p:nvPicPr>
          <p:cNvPr id="5" name="Picture 4" descr="C:/Users/alina/AppData/Roaming/PolarisOffice/ETemp/4044_14168920/image19.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8180070" y="2458720"/>
            <a:ext cx="3566160" cy="2781935"/>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322320" y="-6985"/>
            <a:ext cx="5926455" cy="114554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3600" b="1" strike="noStrike" cap="none" dirty="0" err="1">
                <a:solidFill>
                  <a:srgbClr val="36B700"/>
                </a:solidFill>
                <a:latin typeface="Times New Roman" charset="0"/>
                <a:ea typeface="Times New Roman" charset="0"/>
              </a:rPr>
              <a:t>Άωρη</a:t>
            </a:r>
            <a:r>
              <a:rPr lang="en-US" altLang="ko-KR" sz="3600" b="1" strike="noStrike" cap="none" dirty="0">
                <a:solidFill>
                  <a:srgbClr val="36B700"/>
                </a:solidFill>
                <a:latin typeface="Times New Roman" charset="0"/>
                <a:ea typeface="Times New Roman" charset="0"/>
              </a:rPr>
              <a:t> πλα</a:t>
            </a:r>
            <a:r>
              <a:rPr lang="en-US" altLang="ko-KR" sz="3600" b="1" strike="noStrike" cap="none" dirty="0" err="1">
                <a:solidFill>
                  <a:srgbClr val="36B700"/>
                </a:solidFill>
                <a:latin typeface="Times New Roman" charset="0"/>
                <a:ea typeface="Times New Roman" charset="0"/>
              </a:rPr>
              <a:t>κώδη</a:t>
            </a:r>
            <a:r>
              <a:rPr lang="el-GR" altLang="ko-KR" sz="3600" b="1" strike="noStrike" cap="none" dirty="0">
                <a:solidFill>
                  <a:srgbClr val="36B700"/>
                </a:solidFill>
                <a:latin typeface="Times New Roman" charset="0"/>
                <a:ea typeface="Times New Roman" charset="0"/>
              </a:rPr>
              <a:t>ς</a:t>
            </a:r>
            <a:r>
              <a:rPr lang="en-US" altLang="ko-KR" sz="3600" b="1" strike="noStrike" cap="none" dirty="0">
                <a:solidFill>
                  <a:srgbClr val="36B700"/>
                </a:solidFill>
                <a:latin typeface="Times New Roman" charset="0"/>
                <a:ea typeface="Times New Roman" charset="0"/>
              </a:rPr>
              <a:t> μετάπλαση</a:t>
            </a:r>
            <a:endParaRPr lang="ko-KR" altLang="en-US" sz="3600" b="1" strike="noStrike" cap="none" dirty="0">
              <a:solidFill>
                <a:srgbClr val="36B700"/>
              </a:solidFill>
              <a:latin typeface="Times New Roman" charset="0"/>
              <a:ea typeface="Times New Roman" charset="0"/>
            </a:endParaRPr>
          </a:p>
        </p:txBody>
      </p:sp>
      <p:sp>
        <p:nvSpPr>
          <p:cNvPr id="3" name="Content Placeholder 2"/>
          <p:cNvSpPr txBox="1">
            <a:spLocks noGrp="1"/>
          </p:cNvSpPr>
          <p:nvPr>
            <p:ph idx="1"/>
          </p:nvPr>
        </p:nvSpPr>
        <p:spPr>
          <a:xfrm>
            <a:off x="525145" y="1066165"/>
            <a:ext cx="10975975" cy="1141095"/>
          </a:xfrm>
          <a:prstGeom prst="rect">
            <a:avLst/>
          </a:prstGeom>
        </p:spPr>
        <p:txBody>
          <a:bodyPr vert="horz" wrap="square" lIns="91440" tIns="45720" rIns="91440" bIns="45720" numCol="1" anchor="t">
            <a:noAutofit/>
          </a:bodyPr>
          <a:lstStyle/>
          <a:p>
            <a:pPr marL="254000" indent="-254000" algn="l" defTabSz="508000" eaLnBrk="0" fontAlgn="auto">
              <a:lnSpc>
                <a:spcPct val="90000"/>
              </a:lnSpc>
              <a:spcBef>
                <a:spcPts val="0"/>
              </a:spcBef>
              <a:spcAft>
                <a:spcPts val="0"/>
              </a:spcAft>
              <a:buFont typeface="Wingdings"/>
              <a:buChar char=""/>
            </a:pPr>
            <a:r>
              <a:rPr lang="en-US" altLang="ko-KR" sz="2400" b="1" strike="noStrike" cap="none" dirty="0">
                <a:solidFill>
                  <a:schemeClr val="tx1"/>
                </a:solidFill>
                <a:latin typeface="Times New Roman" charset="0"/>
                <a:ea typeface="Times New Roman" charset="0"/>
              </a:rPr>
              <a:t>το επηθήλιο δεν ωριμάζει</a:t>
            </a:r>
            <a:endParaRPr lang="ko-KR" altLang="en-US" sz="24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2400" b="1" strike="noStrike" cap="none" dirty="0">
                <a:solidFill>
                  <a:schemeClr val="tx1"/>
                </a:solidFill>
                <a:latin typeface="Times New Roman" charset="0"/>
                <a:ea typeface="Times New Roman" charset="0"/>
              </a:rPr>
              <a:t>οι πυρήνες είναι μεγάλοι με λίγ</a:t>
            </a:r>
            <a:r>
              <a:rPr lang="el-GR" altLang="ko-KR" sz="2400" b="1" strike="noStrike" cap="none" dirty="0">
                <a:solidFill>
                  <a:schemeClr val="tx1"/>
                </a:solidFill>
                <a:latin typeface="Times New Roman" charset="0"/>
                <a:ea typeface="Times New Roman" charset="0"/>
              </a:rPr>
              <a:t>ο</a:t>
            </a:r>
            <a:r>
              <a:rPr lang="en-US" altLang="ko-KR" sz="2400" b="1" strike="noStrike" cap="none" dirty="0">
                <a:solidFill>
                  <a:schemeClr val="tx1"/>
                </a:solidFill>
                <a:latin typeface="Times New Roman" charset="0"/>
                <a:ea typeface="Times New Roman" charset="0"/>
              </a:rPr>
              <a:t> κυτταρόπλασμα, ομοιόμορφοι, στρογγυλοί, ίσως με μικρό πυρήνιο (αντιδραστικό)</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000" b="1" strike="noStrike" cap="none" dirty="0">
              <a:solidFill>
                <a:schemeClr val="tx1"/>
              </a:solidFill>
              <a:latin typeface="Times New Roman" charset="0"/>
              <a:ea typeface="Times New Roman" charset="0"/>
            </a:endParaRPr>
          </a:p>
        </p:txBody>
      </p:sp>
      <p:pic>
        <p:nvPicPr>
          <p:cNvPr id="5" name="Content Placeholder 4" descr="C:/Users/alina/AppData/Roaming/PolarisOffice/ETemp/4044_14168920/image20.pn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264920" y="2753360"/>
            <a:ext cx="4582795" cy="3698240"/>
          </a:xfrm>
          <a:prstGeom prst="rect">
            <a:avLst/>
          </a:prstGeom>
          <a:noFill/>
        </p:spPr>
      </p:pic>
      <p:pic>
        <p:nvPicPr>
          <p:cNvPr id="6" name="Picture 5" descr="C:/Users/alina/AppData/Roaming/PolarisOffice/ETemp/4044_14168920/fImage16242334241.png"/>
          <p:cNvPicPr>
            <a:picLocks noChangeAspect="1"/>
          </p:cNvPicPr>
          <p:nvPr/>
        </p:nvPicPr>
        <p:blipFill rotWithShape="1">
          <a:blip r:embed="rId3">
            <a:extLst>
              <a:ext uri="{28A0092B-C50C-407E-A947-70E740481C1C}">
                <a14:useLocalDpi xmlns:a14="http://schemas.microsoft.com/office/drawing/2010/main" val="0"/>
              </a:ext>
            </a:extLst>
          </a:blip>
          <a:stretch>
            <a:fillRect/>
          </a:stretch>
        </p:blipFill>
        <p:spPr>
          <a:xfrm>
            <a:off x="6816090" y="3206750"/>
            <a:ext cx="4203065" cy="2781300"/>
          </a:xfrm>
          <a:prstGeom prst="rect">
            <a:avLst/>
          </a:prstGeom>
          <a:noFill/>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2436495" y="69850"/>
            <a:ext cx="7317740" cy="777240"/>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4000" b="1" strike="noStrike" cap="none" dirty="0">
                <a:solidFill>
                  <a:srgbClr val="36B700"/>
                </a:solidFill>
                <a:latin typeface="Times New Roman" charset="0"/>
                <a:ea typeface="Times New Roman" charset="0"/>
              </a:rPr>
              <a:t>Μεταβατικού τύπου μετάπλαση</a:t>
            </a:r>
            <a:endParaRPr lang="ko-KR" altLang="en-US" sz="4000" b="1" strike="noStrike" cap="none" dirty="0">
              <a:solidFill>
                <a:srgbClr val="36B700"/>
              </a:solidFill>
              <a:latin typeface="Times New Roman" charset="0"/>
              <a:ea typeface="Times New Roman" charset="0"/>
            </a:endParaRPr>
          </a:p>
        </p:txBody>
      </p:sp>
      <p:pic>
        <p:nvPicPr>
          <p:cNvPr id="3" name="Content Placeholder 2" descr="C:/Users/alina/AppData/Roaming/PolarisOffice/ETemp/4044_14168920/image25.jpe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a:fillRect/>
          </a:stretch>
        </p:blipFill>
        <p:spPr>
          <a:xfrm>
            <a:off x="8784590" y="1249680"/>
            <a:ext cx="3038475" cy="2292985"/>
          </a:xfrm>
          <a:prstGeom prst="rect">
            <a:avLst/>
          </a:prstGeom>
          <a:noFill/>
        </p:spPr>
      </p:pic>
      <p:sp>
        <p:nvSpPr>
          <p:cNvPr id="4" name="Text Placeholder 3"/>
          <p:cNvSpPr txBox="1">
            <a:spLocks noGrp="1"/>
          </p:cNvSpPr>
          <p:nvPr>
            <p:ph type="body" idx="2"/>
          </p:nvPr>
        </p:nvSpPr>
        <p:spPr>
          <a:xfrm>
            <a:off x="609600" y="1674495"/>
            <a:ext cx="4013835" cy="4693285"/>
          </a:xfrm>
          <a:prstGeom prst="rect">
            <a:avLst/>
          </a:prstGeom>
        </p:spPr>
        <p:txBody>
          <a:bodyPr vert="horz" wrap="square" lIns="91440" tIns="45720" rIns="91440" bIns="45720" numCol="1" anchor="t">
            <a:normAutofit fontScale="85000" lnSpcReduction="20000"/>
          </a:bodyPr>
          <a:lstStyle/>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σπανιότερα το μεταπλαστικό επιθήλιο εμφανίζει μορφολογικά χαρακτηριστικά παρόμοια με ουροθήλιο (μεταβατικού τύπου μετάπλαση), σε ηλικι</a:t>
            </a:r>
            <a:r>
              <a:rPr lang="el-GR" altLang="ko-KR" sz="2800" b="1" strike="noStrike" cap="none" dirty="0">
                <a:solidFill>
                  <a:schemeClr val="tx1"/>
                </a:solidFill>
                <a:latin typeface="Times New Roman" charset="0"/>
                <a:ea typeface="Times New Roman" charset="0"/>
              </a:rPr>
              <a:t>ω</a:t>
            </a:r>
            <a:r>
              <a:rPr lang="en-US" altLang="ko-KR" sz="2800" b="1" strike="noStrike" cap="none" dirty="0" err="1">
                <a:solidFill>
                  <a:schemeClr val="tx1"/>
                </a:solidFill>
                <a:latin typeface="Times New Roman" charset="0"/>
                <a:ea typeface="Times New Roman" charset="0"/>
              </a:rPr>
              <a:t>μένες</a:t>
            </a:r>
            <a:r>
              <a:rPr lang="en-US" altLang="ko-KR" sz="2800" b="1" strike="noStrike" cap="none" dirty="0">
                <a:solidFill>
                  <a:schemeClr val="tx1"/>
                </a:solidFill>
                <a:latin typeface="Times New Roman" charset="0"/>
                <a:ea typeface="Times New Roman" charset="0"/>
              </a:rPr>
              <a:t> γυναίκες, συχνά σε συνδιασμό με ατροφία</a:t>
            </a:r>
            <a:endParaRPr lang="ko-KR" altLang="en-US" sz="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1" strike="noStrike" cap="none" dirty="0">
              <a:solidFill>
                <a:schemeClr val="tx1"/>
              </a:solidFill>
              <a:latin typeface="맑은 고딕" charset="0"/>
              <a:ea typeface="맑은 고딕" charset="0"/>
            </a:endParaRPr>
          </a:p>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πυρήνες επιμηκυσμένοι, χωρίς ατυπία, με τον μεγαλύτερο άξονα κάθετα στην επιφάνεια, συχνά με ενδοπυρηνικές αύλακες, περιπυρηνική άλω</a:t>
            </a:r>
            <a:endParaRPr lang="ko-KR" altLang="en-US" sz="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0" strike="noStrike" cap="none" dirty="0">
              <a:solidFill>
                <a:schemeClr val="tx1"/>
              </a:solidFill>
              <a:latin typeface="Times New Roman" charset="0"/>
              <a:ea typeface="Times New Roman" charset="0"/>
            </a:endParaRPr>
          </a:p>
        </p:txBody>
      </p:sp>
      <p:pic>
        <p:nvPicPr>
          <p:cNvPr id="5" name="Picture 4" descr="C:/Users/alina/AppData/Roaming/PolarisOffice/ETemp/4044_14168920/image26.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5243195" y="1222375"/>
            <a:ext cx="3248025" cy="2319655"/>
          </a:xfrm>
          <a:prstGeom prst="rect">
            <a:avLst/>
          </a:prstGeom>
          <a:noFill/>
        </p:spPr>
      </p:pic>
      <p:pic>
        <p:nvPicPr>
          <p:cNvPr id="6" name="Picture 5" descr="C:/Users/alina/AppData/Roaming/PolarisOffice/ETemp/4044_14168920/image27.pn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8812530" y="3747770"/>
            <a:ext cx="3009265" cy="2717800"/>
          </a:xfrm>
          <a:prstGeom prst="rect">
            <a:avLst/>
          </a:prstGeom>
          <a:noFill/>
        </p:spPr>
      </p:pic>
      <p:pic>
        <p:nvPicPr>
          <p:cNvPr id="7" name="Picture 6" descr="C:/Users/alina/AppData/Roaming/PolarisOffice/ETemp/4044_14168920/image28.jpeg"/>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5228590" y="3794760"/>
            <a:ext cx="3266440" cy="2656840"/>
          </a:xfrm>
          <a:prstGeom prst="rect">
            <a:avLst/>
          </a:prstGeom>
          <a:noFill/>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2296160" y="252730"/>
            <a:ext cx="6348095" cy="725805"/>
          </a:xfrm>
          <a:prstGeom prst="rect">
            <a:avLst/>
          </a:prstGeom>
        </p:spPr>
        <p:txBody>
          <a:bodyPr vert="horz" wrap="square" lIns="91440" tIns="45720" rIns="91440" bIns="45720" numCol="1" anchor="b">
            <a:noAutofit/>
          </a:bodyPr>
          <a:lstStyle/>
          <a:p>
            <a:pPr marL="0" indent="0" algn="l"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Σαλπιγγικού τύπου μετάπλαση</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708025" y="1267460"/>
            <a:ext cx="6615430" cy="2261235"/>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2400" b="1" strike="noStrike" cap="none" dirty="0">
                <a:solidFill>
                  <a:schemeClr val="tx1"/>
                </a:solidFill>
                <a:latin typeface="Times New Roman" charset="0"/>
                <a:ea typeface="Times New Roman" charset="0"/>
              </a:rPr>
              <a:t>3 είδη κυττάρων που βρίσκουμε </a:t>
            </a:r>
            <a:r>
              <a:rPr lang="en-US" altLang="ko-KR" sz="2400" b="1" strike="noStrike" cap="none" dirty="0" err="1">
                <a:solidFill>
                  <a:schemeClr val="tx1"/>
                </a:solidFill>
                <a:latin typeface="Times New Roman" charset="0"/>
                <a:ea typeface="Times New Roman" charset="0"/>
              </a:rPr>
              <a:t>στην</a:t>
            </a:r>
            <a:r>
              <a:rPr lang="en-US" altLang="ko-KR" sz="2400" b="1" strike="noStrike" cap="none" dirty="0">
                <a:solidFill>
                  <a:schemeClr val="tx1"/>
                </a:solidFill>
                <a:latin typeface="Times New Roman" charset="0"/>
                <a:ea typeface="Times New Roman" charset="0"/>
              </a:rPr>
              <a:t> </a:t>
            </a:r>
            <a:r>
              <a:rPr lang="en-US" altLang="ko-KR" sz="2400" b="1" strike="noStrike" cap="none" dirty="0" err="1">
                <a:solidFill>
                  <a:schemeClr val="tx1"/>
                </a:solidFill>
                <a:latin typeface="Times New Roman" charset="0"/>
                <a:ea typeface="Times New Roman" charset="0"/>
              </a:rPr>
              <a:t>σάλ</a:t>
            </a:r>
            <a:r>
              <a:rPr lang="en-US" altLang="ko-KR" sz="2400" b="1" strike="noStrike" cap="none" dirty="0">
                <a:solidFill>
                  <a:schemeClr val="tx1"/>
                </a:solidFill>
                <a:latin typeface="Times New Roman" charset="0"/>
                <a:ea typeface="Times New Roman" charset="0"/>
              </a:rPr>
              <a:t>πιγγα:</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endParaRPr lang="ko-KR" altLang="en-US" sz="24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400" b="1" strike="noStrike" cap="none" dirty="0">
                <a:solidFill>
                  <a:schemeClr val="tx1"/>
                </a:solidFill>
                <a:latin typeface="Times New Roman" charset="0"/>
                <a:ea typeface="Times New Roman" charset="0"/>
              </a:rPr>
              <a:t>κροσσωτά</a:t>
            </a:r>
            <a:endParaRPr lang="ko-KR" altLang="en-US" sz="24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400" b="1" strike="noStrike" cap="none" dirty="0">
                <a:solidFill>
                  <a:schemeClr val="tx1"/>
                </a:solidFill>
                <a:latin typeface="Times New Roman" charset="0"/>
                <a:ea typeface="Times New Roman" charset="0"/>
              </a:rPr>
              <a:t>μη κροσσωτά εκκριτικά με apical snouts</a:t>
            </a:r>
            <a:endParaRPr lang="ko-KR" altLang="en-US" sz="24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400" b="1" strike="noStrike" cap="none" dirty="0">
                <a:solidFill>
                  <a:schemeClr val="tx1"/>
                </a:solidFill>
                <a:latin typeface="Times New Roman" charset="0"/>
                <a:ea typeface="Times New Roman" charset="0"/>
              </a:rPr>
              <a:t>διάσπαρτα peg cells</a:t>
            </a:r>
            <a:endParaRPr lang="ko-KR" altLang="en-US" sz="2400" b="1" strike="noStrike" cap="none" dirty="0">
              <a:solidFill>
                <a:schemeClr val="tx1"/>
              </a:solidFill>
              <a:latin typeface="Times New Roman" charset="0"/>
              <a:ea typeface="Times New Roman" charset="0"/>
            </a:endParaRPr>
          </a:p>
        </p:txBody>
      </p:sp>
      <p:pic>
        <p:nvPicPr>
          <p:cNvPr id="5" name="Picture 4" descr="C:/Users/alina/AppData/Roaming/PolarisOffice/ETemp/4044_14168920/image30.jpe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9431020" y="246380"/>
            <a:ext cx="2506980" cy="2129790"/>
          </a:xfrm>
          <a:prstGeom prst="rect">
            <a:avLst/>
          </a:prstGeom>
          <a:noFill/>
        </p:spPr>
      </p:pic>
      <p:pic>
        <p:nvPicPr>
          <p:cNvPr id="6" name="Picture 5" descr="C:/Users/alina/AppData/Roaming/PolarisOffice/ETemp/4044_14168920/fImage2594013438467.png"/>
          <p:cNvPicPr>
            <a:picLocks noChangeAspect="1"/>
          </p:cNvPicPr>
          <p:nvPr/>
        </p:nvPicPr>
        <p:blipFill rotWithShape="1">
          <a:blip r:embed="rId3">
            <a:extLst>
              <a:ext uri="{28A0092B-C50C-407E-A947-70E740481C1C}">
                <a14:useLocalDpi xmlns:a14="http://schemas.microsoft.com/office/drawing/2010/main" val="0"/>
              </a:ext>
            </a:extLst>
          </a:blip>
          <a:stretch>
            <a:fillRect/>
          </a:stretch>
        </p:blipFill>
        <p:spPr>
          <a:xfrm>
            <a:off x="1080770" y="3526155"/>
            <a:ext cx="3965575" cy="3066415"/>
          </a:xfrm>
          <a:prstGeom prst="rect">
            <a:avLst/>
          </a:prstGeom>
          <a:noFill/>
        </p:spPr>
      </p:pic>
      <p:pic>
        <p:nvPicPr>
          <p:cNvPr id="7" name="Picture 6" descr="C:/Users/alina/AppData/Roaming/PolarisOffice/ETemp/4044_14168920/fImage2577053446334.png"/>
          <p:cNvPicPr>
            <a:picLocks noChangeAspect="1"/>
          </p:cNvPicPr>
          <p:nvPr/>
        </p:nvPicPr>
        <p:blipFill rotWithShape="1">
          <a:blip r:embed="rId4">
            <a:extLst>
              <a:ext uri="{28A0092B-C50C-407E-A947-70E740481C1C}">
                <a14:useLocalDpi xmlns:a14="http://schemas.microsoft.com/office/drawing/2010/main" val="0"/>
              </a:ext>
            </a:extLst>
          </a:blip>
          <a:stretch>
            <a:fillRect/>
          </a:stretch>
        </p:blipFill>
        <p:spPr>
          <a:xfrm>
            <a:off x="5339080" y="3534410"/>
            <a:ext cx="3797300" cy="3015615"/>
          </a:xfrm>
          <a:prstGeom prst="rect">
            <a:avLst/>
          </a:prstGeom>
          <a:noFill/>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1734185" y="654050"/>
            <a:ext cx="2075815" cy="1144905"/>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Ατροφία</a:t>
            </a:r>
            <a:endParaRPr lang="ko-KR" altLang="en-US" sz="3600" b="1" strike="noStrike" cap="none" dirty="0">
              <a:solidFill>
                <a:srgbClr val="36B700"/>
              </a:solidFill>
              <a:latin typeface="Times New Roman" charset="0"/>
              <a:ea typeface="Times New Roman" charset="0"/>
            </a:endParaRPr>
          </a:p>
        </p:txBody>
      </p:sp>
      <p:sp>
        <p:nvSpPr>
          <p:cNvPr id="5" name="Content Placeholder 4"/>
          <p:cNvSpPr txBox="1">
            <a:spLocks noGrp="1"/>
          </p:cNvSpPr>
          <p:nvPr>
            <p:ph idx="3"/>
          </p:nvPr>
        </p:nvSpPr>
        <p:spPr>
          <a:xfrm>
            <a:off x="539115" y="3034030"/>
            <a:ext cx="5391785" cy="2378710"/>
          </a:xfrm>
          <a:prstGeom prst="rect">
            <a:avLst/>
          </a:prstGeom>
        </p:spPr>
        <p:txBody>
          <a:bodyPr vert="horz" wrap="square" lIns="91440" tIns="45720" rIns="91440" bIns="45720" numCol="1" anchor="t">
            <a:normAutofit/>
          </a:bodyPr>
          <a:lstStyle/>
          <a:p>
            <a:pPr marL="228600" indent="-228600" algn="l" defTabSz="508000" eaLnBrk="0" fontAlgn="auto">
              <a:lnSpc>
                <a:spcPct val="90000"/>
              </a:lnSpc>
              <a:spcBef>
                <a:spcPts val="0"/>
              </a:spcBef>
              <a:spcAft>
                <a:spcPts val="0"/>
              </a:spcAft>
              <a:buClr>
                <a:srgbClr val="FFFFFF"/>
              </a:buClr>
              <a:buFont typeface="맑은 고딕"/>
              <a:buChar char="•"/>
            </a:pPr>
            <a:r>
              <a:rPr lang="en-US" altLang="ko-KR" sz="2400" b="1" strike="noStrike" cap="none" dirty="0">
                <a:solidFill>
                  <a:schemeClr val="tx1"/>
                </a:solidFill>
                <a:latin typeface="Times New Roman" charset="0"/>
                <a:ea typeface="Times New Roman" charset="0"/>
              </a:rPr>
              <a:t>Γυναίκες άνω των 50 ετών</a:t>
            </a:r>
            <a:endParaRPr lang="ko-KR" altLang="en-US" sz="2400" b="1"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FFFFFF"/>
              </a:buClr>
              <a:buFont typeface="맑은 고딕"/>
              <a:buChar char="•"/>
            </a:pPr>
            <a:r>
              <a:rPr lang="en-US" altLang="ko-KR" sz="2400" b="1" strike="noStrike" cap="none" dirty="0">
                <a:solidFill>
                  <a:schemeClr val="tx1"/>
                </a:solidFill>
                <a:latin typeface="Times New Roman" charset="0"/>
                <a:ea typeface="Times New Roman" charset="0"/>
              </a:rPr>
              <a:t>Πυρήνες 2 </a:t>
            </a:r>
            <a:r>
              <a:rPr lang="en-US" altLang="ko-KR" sz="2400" b="1" strike="noStrike" cap="none" dirty="0" err="1">
                <a:solidFill>
                  <a:schemeClr val="tx1"/>
                </a:solidFill>
                <a:latin typeface="Times New Roman" charset="0"/>
                <a:ea typeface="Times New Roman" charset="0"/>
              </a:rPr>
              <a:t>φορές</a:t>
            </a:r>
            <a:r>
              <a:rPr lang="en-US" altLang="ko-KR" sz="2400" b="1" strike="noStrike" cap="none" dirty="0">
                <a:solidFill>
                  <a:schemeClr val="tx1"/>
                </a:solidFill>
                <a:latin typeface="Times New Roman" charset="0"/>
                <a:ea typeface="Times New Roman" charset="0"/>
              </a:rPr>
              <a:t> </a:t>
            </a:r>
            <a:r>
              <a:rPr lang="en-US" altLang="ko-KR" sz="2400" b="1" strike="noStrike" cap="none" dirty="0" err="1">
                <a:solidFill>
                  <a:schemeClr val="tx1"/>
                </a:solidFill>
                <a:latin typeface="Times New Roman" charset="0"/>
                <a:ea typeface="Times New Roman" charset="0"/>
              </a:rPr>
              <a:t>μεγ</a:t>
            </a:r>
            <a:r>
              <a:rPr lang="en-US" altLang="ko-KR" sz="2400" b="1" strike="noStrike" cap="none" dirty="0">
                <a:solidFill>
                  <a:schemeClr val="tx1"/>
                </a:solidFill>
                <a:latin typeface="Times New Roman" charset="0"/>
                <a:ea typeface="Times New Roman" charset="0"/>
              </a:rPr>
              <a:t>αλ</a:t>
            </a:r>
            <a:r>
              <a:rPr lang="el-GR" altLang="ko-KR" sz="2400" b="1" strike="noStrike" cap="none" dirty="0">
                <a:solidFill>
                  <a:schemeClr val="tx1"/>
                </a:solidFill>
                <a:latin typeface="Times New Roman" charset="0"/>
                <a:ea typeface="Times New Roman" charset="0"/>
              </a:rPr>
              <a:t>ύ</a:t>
            </a:r>
            <a:r>
              <a:rPr lang="en-US" altLang="ko-KR" sz="2400" b="1" strike="noStrike" cap="none" dirty="0" err="1">
                <a:solidFill>
                  <a:schemeClr val="tx1"/>
                </a:solidFill>
                <a:latin typeface="Times New Roman" charset="0"/>
                <a:ea typeface="Times New Roman" charset="0"/>
              </a:rPr>
              <a:t>τεροι</a:t>
            </a:r>
            <a:r>
              <a:rPr lang="en-US" altLang="ko-KR" sz="2400" b="1" strike="noStrike" cap="none" dirty="0">
                <a:solidFill>
                  <a:schemeClr val="tx1"/>
                </a:solidFill>
                <a:latin typeface="Times New Roman" charset="0"/>
                <a:ea typeface="Times New Roman" charset="0"/>
              </a:rPr>
              <a:t> από το κανονικό</a:t>
            </a:r>
            <a:endParaRPr lang="ko-KR" altLang="en-US" sz="2400" b="1"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FFFFFF"/>
              </a:buClr>
              <a:buFont typeface="맑은 고딕"/>
              <a:buChar char="•"/>
            </a:pPr>
            <a:r>
              <a:rPr lang="en-US" altLang="ko-KR" sz="2400" b="1" strike="noStrike" cap="none" dirty="0" err="1">
                <a:solidFill>
                  <a:schemeClr val="tx1"/>
                </a:solidFill>
                <a:latin typeface="Times New Roman" charset="0"/>
                <a:ea typeface="Times New Roman" charset="0"/>
              </a:rPr>
              <a:t>Περι</a:t>
            </a:r>
            <a:r>
              <a:rPr lang="en-US" altLang="ko-KR" sz="2400" b="1" strike="noStrike" cap="none" dirty="0">
                <a:solidFill>
                  <a:schemeClr val="tx1"/>
                </a:solidFill>
                <a:latin typeface="Times New Roman" charset="0"/>
                <a:ea typeface="Times New Roman" charset="0"/>
              </a:rPr>
              <a:t>πυρηνική άλω</a:t>
            </a:r>
            <a:r>
              <a:rPr lang="el-GR" altLang="ko-KR" sz="2400" b="1" strike="noStrike" cap="none" dirty="0">
                <a:solidFill>
                  <a:schemeClr val="tx1"/>
                </a:solidFill>
                <a:latin typeface="Times New Roman" charset="0"/>
                <a:ea typeface="Times New Roman" charset="0"/>
              </a:rPr>
              <a:t>ς</a:t>
            </a:r>
            <a:endParaRPr lang="ko-KR" altLang="en-US" sz="2400" b="1"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FFFFFF"/>
              </a:buClr>
              <a:buFont typeface="맑은 고딕"/>
              <a:buChar char="•"/>
            </a:pPr>
            <a:r>
              <a:rPr lang="en-US" altLang="ko-KR" sz="2400" b="1" strike="noStrike" cap="none" dirty="0">
                <a:solidFill>
                  <a:schemeClr val="tx1"/>
                </a:solidFill>
                <a:latin typeface="Times New Roman" charset="0"/>
                <a:ea typeface="Times New Roman" charset="0"/>
              </a:rPr>
              <a:t>Υπερχρωμασία και πολυπύρηνα</a:t>
            </a:r>
            <a:endParaRPr lang="ko-KR" altLang="en-US" sz="2400" b="1" strike="noStrike" cap="none" dirty="0">
              <a:solidFill>
                <a:schemeClr val="tx1"/>
              </a:solidFill>
              <a:latin typeface="Times New Roman" charset="0"/>
              <a:ea typeface="Times New Roman" charset="0"/>
            </a:endParaRPr>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val="0"/>
              </a:ext>
            </a:extLst>
          </a:blip>
          <a:srcRect/>
          <a:stretch>
            <a:fillRect/>
          </a:stretch>
        </p:blipFill>
        <p:spPr>
          <a:xfrm>
            <a:off x="5607685" y="464185"/>
            <a:ext cx="2994025" cy="2094230"/>
          </a:xfrm>
          <a:prstGeom prst="rect">
            <a:avLst/>
          </a:prstGeom>
          <a:noFill/>
          <a:ln w="0">
            <a:noFill/>
            <a:prstDash/>
          </a:ln>
        </p:spPr>
      </p:pic>
      <p:pic>
        <p:nvPicPr>
          <p:cNvPr id="8" name="Picture 7" descr="C:/Users/alina/AppData/Roaming/PolarisOffice/ETemp/4044_14168920/image34.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6169660" y="3036570"/>
            <a:ext cx="5243830" cy="3345180"/>
          </a:xfrm>
          <a:prstGeom prst="rect">
            <a:avLst/>
          </a:prstGeom>
          <a:noFill/>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9093200" y="464185"/>
            <a:ext cx="2816225" cy="2122805"/>
          </a:xfrm>
          <a:prstGeom prst="rect">
            <a:avLst/>
          </a:prstGeo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2928620" y="977265"/>
            <a:ext cx="6081395" cy="1145540"/>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Οξεία και χρόνια τραχηλίτιδα</a:t>
            </a:r>
            <a:endParaRPr lang="ko-KR" altLang="en-US" sz="3600" b="1" strike="noStrike" cap="none" dirty="0">
              <a:solidFill>
                <a:srgbClr val="36B700"/>
              </a:solidFill>
              <a:latin typeface="Times New Roman" charset="0"/>
              <a:ea typeface="Times New Roman" charset="0"/>
            </a:endParaRPr>
          </a:p>
        </p:txBody>
      </p:sp>
      <p:sp>
        <p:nvSpPr>
          <p:cNvPr id="3" name="Content Placeholder 2"/>
          <p:cNvSpPr txBox="1">
            <a:spLocks noGrp="1"/>
          </p:cNvSpPr>
          <p:nvPr>
            <p:ph idx="1"/>
          </p:nvPr>
        </p:nvSpPr>
        <p:spPr>
          <a:xfrm>
            <a:off x="749935" y="2626360"/>
            <a:ext cx="10975975" cy="3375660"/>
          </a:xfrm>
          <a:prstGeom prst="rect">
            <a:avLst/>
          </a:prstGeom>
        </p:spPr>
        <p:txBody>
          <a:bodyPr vert="horz" wrap="square" lIns="91440" tIns="45720" rIns="91440" bIns="45720" numCol="1" anchor="t">
            <a:normAutofit/>
          </a:bodyPr>
          <a:lstStyle/>
          <a:p>
            <a:pPr marL="254000" indent="-254000" algn="l" defTabSz="508000" eaLnBrk="0" fontAlgn="auto">
              <a:lnSpc>
                <a:spcPct val="90000"/>
              </a:lnSpc>
              <a:spcBef>
                <a:spcPts val="0"/>
              </a:spcBef>
              <a:spcAft>
                <a:spcPts val="0"/>
              </a:spcAft>
              <a:buFont typeface="Wingdings"/>
              <a:buChar char=""/>
            </a:pPr>
            <a:r>
              <a:rPr lang="en-US" altLang="ko-KR" sz="2400" b="1" strike="noStrike" cap="none" dirty="0" err="1">
                <a:solidFill>
                  <a:schemeClr val="tx1"/>
                </a:solidFill>
                <a:latin typeface="Times New Roman" charset="0"/>
                <a:ea typeface="Times New Roman" charset="0"/>
              </a:rPr>
              <a:t>Οξεί</a:t>
            </a:r>
            <a:r>
              <a:rPr lang="en-US" altLang="ko-KR" sz="2400" b="1" strike="noStrike" cap="none" dirty="0">
                <a:solidFill>
                  <a:schemeClr val="tx1"/>
                </a:solidFill>
                <a:latin typeface="Times New Roman" charset="0"/>
                <a:ea typeface="Times New Roman" charset="0"/>
              </a:rPr>
              <a:t>α τραχηλίτιδα: χαρακτηρίζεται απο οξέα φλεγμονώδη κύτταρα, διάβρωση και επανορθωτική επιθηλιακή αλλαγή</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400" b="1" strike="noStrike" cap="none" dirty="0">
              <a:solidFill>
                <a:schemeClr val="tx1"/>
              </a:solidFill>
              <a:latin typeface="맑은 고딕" charset="0"/>
              <a:ea typeface="맑은 고딕" charset="0"/>
            </a:endParaRPr>
          </a:p>
          <a:p>
            <a:pPr marL="254000" indent="-254000" algn="l" defTabSz="508000" eaLnBrk="0" fontAlgn="auto">
              <a:lnSpc>
                <a:spcPct val="90000"/>
              </a:lnSpc>
              <a:spcBef>
                <a:spcPts val="0"/>
              </a:spcBef>
              <a:spcAft>
                <a:spcPts val="0"/>
              </a:spcAft>
              <a:buFont typeface="Wingdings"/>
              <a:buChar char=""/>
            </a:pPr>
            <a:r>
              <a:rPr lang="en-US" altLang="ko-KR" sz="2400" b="1" strike="noStrike" cap="none" dirty="0" err="1">
                <a:solidFill>
                  <a:schemeClr val="tx1"/>
                </a:solidFill>
                <a:latin typeface="Times New Roman" charset="0"/>
                <a:ea typeface="Times New Roman" charset="0"/>
              </a:rPr>
              <a:t>Χρόνι</a:t>
            </a:r>
            <a:r>
              <a:rPr lang="en-US" altLang="ko-KR" sz="2400" b="1" strike="noStrike" cap="none" dirty="0">
                <a:solidFill>
                  <a:schemeClr val="tx1"/>
                </a:solidFill>
                <a:latin typeface="Times New Roman" charset="0"/>
                <a:ea typeface="Times New Roman" charset="0"/>
              </a:rPr>
              <a:t>α τραχηλίτιδα: περιλαμβάνει φλεγμονή, συνήθως με μονοπύρηνα, λεμφοκύτταρα, μακροφάγα και πλασματοκύτταρα</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r>
              <a:rPr lang="en-US" altLang="ko-KR" sz="2400" b="1" strike="noStrike" cap="none" dirty="0">
                <a:solidFill>
                  <a:schemeClr val="tx1"/>
                </a:solidFill>
                <a:latin typeface="Times New Roman" charset="0"/>
                <a:ea typeface="Times New Roman" charset="0"/>
              </a:rPr>
              <a:t>    </a:t>
            </a:r>
            <a:r>
              <a:rPr lang="en-US" altLang="ko-KR" sz="2400" b="1" strike="noStrike" cap="none" dirty="0" err="1">
                <a:solidFill>
                  <a:schemeClr val="tx1"/>
                </a:solidFill>
                <a:latin typeface="Times New Roman" charset="0"/>
                <a:ea typeface="Times New Roman" charset="0"/>
              </a:rPr>
              <a:t>Αιτί</a:t>
            </a:r>
            <a:r>
              <a:rPr lang="en-US" altLang="ko-KR" sz="2400" b="1" strike="noStrike" cap="none" dirty="0">
                <a:solidFill>
                  <a:schemeClr val="tx1"/>
                </a:solidFill>
                <a:latin typeface="Times New Roman" charset="0"/>
                <a:ea typeface="Times New Roman" charset="0"/>
              </a:rPr>
              <a:t>α: Λοιμώδης</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r>
              <a:rPr lang="en-US" altLang="ko-KR" sz="2400" b="1" strike="noStrike" cap="none" dirty="0">
                <a:solidFill>
                  <a:schemeClr val="tx1"/>
                </a:solidFill>
                <a:latin typeface="Times New Roman" charset="0"/>
                <a:ea typeface="Times New Roman" charset="0"/>
              </a:rPr>
              <a:t>               </a:t>
            </a:r>
            <a:r>
              <a:rPr lang="en-US" altLang="ko-KR" sz="2400" b="1" strike="noStrike" cap="none" dirty="0" err="1">
                <a:solidFill>
                  <a:schemeClr val="tx1"/>
                </a:solidFill>
                <a:latin typeface="Times New Roman" charset="0"/>
                <a:ea typeface="Times New Roman" charset="0"/>
              </a:rPr>
              <a:t>Μή</a:t>
            </a:r>
            <a:r>
              <a:rPr lang="en-US" altLang="ko-KR" sz="2400" b="1" strike="noStrike" cap="none" dirty="0">
                <a:solidFill>
                  <a:schemeClr val="tx1"/>
                </a:solidFill>
                <a:latin typeface="Times New Roman" charset="0"/>
                <a:ea typeface="Times New Roman" charset="0"/>
              </a:rPr>
              <a:t> λοιμώδης</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4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400" b="0" strike="noStrike" cap="none" dirty="0">
              <a:solidFill>
                <a:schemeClr val="tx1"/>
              </a:solidFill>
              <a:latin typeface="Times New Roman" charset="0"/>
              <a:ea typeface="Times New Roman"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2999105" y="365125"/>
            <a:ext cx="6320155" cy="763270"/>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3200" b="1" strike="noStrike" cap="none" dirty="0">
                <a:solidFill>
                  <a:srgbClr val="36B700"/>
                </a:solidFill>
                <a:latin typeface="Times New Roman" charset="0"/>
                <a:ea typeface="Times New Roman" charset="0"/>
              </a:rPr>
              <a:t>ΜΗ ΛΟΙΜΩΔΗΣ ΤΡΑΧΗΛΗΤΙΣ</a:t>
            </a:r>
            <a:endParaRPr lang="ko-KR" altLang="en-US" sz="32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609600" y="1602105"/>
            <a:ext cx="4014469" cy="4344035"/>
          </a:xfrm>
          <a:prstGeom prst="rect">
            <a:avLst/>
          </a:prstGeom>
        </p:spPr>
        <p:txBody>
          <a:bodyPr vert="horz" wrap="square" lIns="91440" tIns="45720" rIns="91440" bIns="45720" numCol="1" anchor="t">
            <a:noAutofit/>
          </a:bodyPr>
          <a:lstStyle/>
          <a:p>
            <a:pPr marL="254000" indent="-254000" algn="l" defTabSz="508000" eaLnBrk="0" fontAlgn="auto">
              <a:lnSpc>
                <a:spcPct val="10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χημική (ενδοκολπικές πλύσεις) </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μηχανική ( ξένα σώματα-πεσσοί,IUD,ταμπόν)</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ια</a:t>
            </a:r>
            <a:r>
              <a:rPr lang="en-US" altLang="ko-KR" sz="2000" b="1" strike="noStrike" cap="none" dirty="0" err="1">
                <a:solidFill>
                  <a:schemeClr val="tx1"/>
                </a:solidFill>
                <a:latin typeface="Times New Roman" charset="0"/>
                <a:ea typeface="Times New Roman" charset="0"/>
              </a:rPr>
              <a:t>τρογενή</a:t>
            </a:r>
            <a:r>
              <a:rPr lang="el-GR" altLang="ko-KR" sz="2000" b="1" strike="noStrike" cap="none" dirty="0">
                <a:solidFill>
                  <a:schemeClr val="tx1"/>
                </a:solidFill>
                <a:latin typeface="Times New Roman" charset="0"/>
                <a:ea typeface="Times New Roman" charset="0"/>
              </a:rPr>
              <a:t>ς</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συστηματική νόσος( sd.Stevens-Johnson, αυτοάνοσα νοσήματα)</a:t>
            </a:r>
            <a:endParaRPr lang="ko-KR" altLang="en-US" sz="20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endParaRPr lang="ko-KR" altLang="en-US" sz="2000" b="1" strike="noStrike" cap="none" dirty="0">
              <a:solidFill>
                <a:schemeClr val="tx1"/>
              </a:solidFill>
              <a:latin typeface="맑은 고딕" charset="0"/>
              <a:ea typeface="맑은 고딕" charset="0"/>
            </a:endParaRPr>
          </a:p>
          <a:p>
            <a:pPr marL="0" indent="0" algn="l" defTabSz="508000" eaLnBrk="0" fontAlgn="auto">
              <a:lnSpc>
                <a:spcPct val="100000"/>
              </a:lnSpc>
              <a:spcBef>
                <a:spcPts val="0"/>
              </a:spcBef>
              <a:spcAft>
                <a:spcPts val="0"/>
              </a:spcAft>
              <a:buFontTx/>
              <a:buNone/>
            </a:pPr>
            <a:r>
              <a:rPr lang="en-US" altLang="ko-KR" sz="2000" b="1" strike="noStrike" cap="none" dirty="0" err="1">
                <a:solidFill>
                  <a:schemeClr val="tx1"/>
                </a:solidFill>
                <a:latin typeface="Times New Roman" charset="0"/>
                <a:ea typeface="Times New Roman" charset="0"/>
              </a:rPr>
              <a:t>Μικροσκο</a:t>
            </a:r>
            <a:r>
              <a:rPr lang="en-US" altLang="ko-KR" sz="2000" b="1" strike="noStrike" cap="none" dirty="0">
                <a:solidFill>
                  <a:schemeClr val="tx1"/>
                </a:solidFill>
                <a:latin typeface="Times New Roman" charset="0"/>
                <a:ea typeface="Times New Roman" charset="0"/>
              </a:rPr>
              <a:t>πικά:μη ειδική φλεγμονή (υπερκεράτωση, παρακεράτωση</a:t>
            </a:r>
            <a:r>
              <a:rPr lang="el-GR" altLang="ko-KR" sz="2000" b="1" strike="noStrike" cap="none" dirty="0">
                <a:solidFill>
                  <a:schemeClr val="tx1"/>
                </a:solidFill>
                <a:latin typeface="Times New Roman" charset="0"/>
                <a:ea typeface="Times New Roman" charset="0"/>
              </a:rPr>
              <a:t>,</a:t>
            </a:r>
            <a:r>
              <a:rPr lang="en-US" altLang="ko-KR" sz="2000" b="1" strike="noStrike" cap="none" dirty="0" err="1">
                <a:solidFill>
                  <a:schemeClr val="tx1"/>
                </a:solidFill>
                <a:latin typeface="Times New Roman" charset="0"/>
                <a:ea typeface="Times New Roman" charset="0"/>
              </a:rPr>
              <a:t>οίδημ</a:t>
            </a:r>
            <a:r>
              <a:rPr lang="en-US" altLang="ko-KR" sz="2000" b="1" strike="noStrike" cap="none" dirty="0">
                <a:solidFill>
                  <a:schemeClr val="tx1"/>
                </a:solidFill>
                <a:latin typeface="Times New Roman" charset="0"/>
                <a:ea typeface="Times New Roman" charset="0"/>
              </a:rPr>
              <a:t>α στρώματος, συμφόρηση αγγείων, φλεγμονώδη</a:t>
            </a:r>
            <a:r>
              <a:rPr lang="el-GR" altLang="ko-KR" sz="2000" b="1" strike="noStrike" cap="none" dirty="0">
                <a:solidFill>
                  <a:schemeClr val="tx1"/>
                </a:solidFill>
                <a:latin typeface="Times New Roman" charset="0"/>
                <a:ea typeface="Times New Roman" charset="0"/>
              </a:rPr>
              <a:t>ς</a:t>
            </a:r>
            <a:r>
              <a:rPr lang="en-US" altLang="ko-KR" sz="2000" b="1" strike="noStrike" cap="none" dirty="0">
                <a:solidFill>
                  <a:schemeClr val="tx1"/>
                </a:solidFill>
                <a:latin typeface="Times New Roman" charset="0"/>
                <a:ea typeface="Times New Roman" charset="0"/>
              </a:rPr>
              <a:t> διήθηση με ουδετερόφιλα στο στρώμα και στο επιθήλιο)</a:t>
            </a:r>
            <a:endParaRPr lang="ko-KR" altLang="en-US" sz="20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endParaRPr lang="ko-KR" altLang="en-US" sz="2000" b="1" strike="noStrike" cap="none" dirty="0">
              <a:solidFill>
                <a:schemeClr val="tx1"/>
              </a:solidFill>
              <a:latin typeface="Times New Roman" charset="0"/>
              <a:ea typeface="Times New Roman" charset="0"/>
            </a:endParaRPr>
          </a:p>
        </p:txBody>
      </p:sp>
      <p:pic>
        <p:nvPicPr>
          <p:cNvPr id="4" name="Picture Placeholder 3" descr="C:/Users/alina/AppData/Roaming/PolarisOffice/ETemp/4044_14168920/image36.jpeg"/>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a:stretch>
            <a:fillRect/>
          </a:stretch>
        </p:blipFill>
        <p:spPr>
          <a:xfrm>
            <a:off x="4820920" y="1764030"/>
            <a:ext cx="3429635" cy="3141980"/>
          </a:xfrm>
          <a:prstGeom prst="rect">
            <a:avLst/>
          </a:prstGeom>
          <a:noFill/>
        </p:spPr>
      </p:pic>
      <p:pic>
        <p:nvPicPr>
          <p:cNvPr id="5" name="Picture 4" descr="C:/Users/alina/AppData/Roaming/PolarisOffice/ETemp/4044_14168920/image37.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8517255" y="1771015"/>
            <a:ext cx="3289300" cy="3121025"/>
          </a:xfrm>
          <a:prstGeom prst="rect">
            <a:avLst/>
          </a:prstGeo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609600" y="492125"/>
            <a:ext cx="4013835" cy="791845"/>
          </a:xfrm>
          <a:prstGeom prst="rect">
            <a:avLst/>
          </a:prstGeom>
        </p:spPr>
        <p:txBody>
          <a:bodyPr vert="horz" wrap="square" lIns="91440" tIns="45720" rIns="91440" bIns="45720" numCol="1" anchor="b">
            <a:normAutofit fontScale="97500"/>
          </a:bodyPr>
          <a:lstStyle/>
          <a:p>
            <a:pPr marL="0" indent="0" algn="l" defTabSz="508000" eaLnBrk="0" fontAlgn="auto">
              <a:lnSpc>
                <a:spcPct val="100000"/>
              </a:lnSpc>
              <a:spcBef>
                <a:spcPts val="0"/>
              </a:spcBef>
              <a:spcAft>
                <a:spcPts val="0"/>
              </a:spcAft>
              <a:buFontTx/>
              <a:buNone/>
            </a:pPr>
            <a:r>
              <a:rPr lang="en-US" altLang="ko-KR" sz="4000" b="1" strike="noStrike" cap="none" dirty="0">
                <a:solidFill>
                  <a:schemeClr val="tx1"/>
                </a:solidFill>
                <a:latin typeface="맑은 고딕" charset="0"/>
                <a:ea typeface="맑은 고딕" charset="0"/>
              </a:rPr>
              <a:t>     </a:t>
            </a:r>
            <a:r>
              <a:rPr lang="en-US" altLang="ko-KR" sz="3700" b="1" strike="noStrike" cap="none" dirty="0">
                <a:solidFill>
                  <a:srgbClr val="36B700"/>
                </a:solidFill>
                <a:latin typeface="Times New Roman" charset="0"/>
                <a:ea typeface="Times New Roman" charset="0"/>
              </a:rPr>
              <a:t>ΙΣΤΟΡΙΑ</a:t>
            </a:r>
            <a:endParaRPr lang="ko-KR" altLang="en-US" sz="37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609600" y="1435735"/>
            <a:ext cx="4982344" cy="4946650"/>
          </a:xfrm>
          <a:prstGeom prst="rect">
            <a:avLst/>
          </a:prstGeom>
        </p:spPr>
        <p:txBody>
          <a:bodyPr vert="horz" wrap="square" lIns="91440" tIns="45720" rIns="91440" bIns="45720" numCol="1" anchor="t">
            <a:normAutofit/>
          </a:bodyPr>
          <a:lstStyle/>
          <a:p>
            <a:pPr marL="228600" indent="-228600" algn="l" defTabSz="508000" eaLnBrk="0" fontAlgn="auto">
              <a:lnSpc>
                <a:spcPct val="120000"/>
              </a:lnSpc>
              <a:spcBef>
                <a:spcPts val="0"/>
              </a:spcBef>
              <a:spcAft>
                <a:spcPts val="0"/>
              </a:spcAft>
              <a:buClr>
                <a:srgbClr val="000000"/>
              </a:buClr>
              <a:buFont typeface="맑은 고딕"/>
              <a:buChar char="•"/>
            </a:pPr>
            <a:r>
              <a:rPr lang="en-US" altLang="ko-KR" sz="2000" b="1" strike="noStrike" cap="none" dirty="0">
                <a:solidFill>
                  <a:schemeClr val="tx1"/>
                </a:solidFill>
                <a:latin typeface="Times New Roman" charset="0"/>
                <a:ea typeface="Times New Roman" charset="0"/>
              </a:rPr>
              <a:t>Η αρχαιότερη περιγραφή της μήτρας απαντάται σε ιερογλυφικές αναπαραστάσεις της Γ’ Αιγυπτιακής Δυναστείας, περί το 400π.Χ.</a:t>
            </a:r>
            <a:endParaRPr lang="ko-KR" altLang="en-US" sz="2000" b="1" strike="noStrike" cap="none" dirty="0">
              <a:solidFill>
                <a:schemeClr val="tx1"/>
              </a:solidFill>
              <a:latin typeface="Times New Roman" charset="0"/>
              <a:ea typeface="Times New Roman" charset="0"/>
            </a:endParaRPr>
          </a:p>
          <a:p>
            <a:pPr marL="228600" indent="-228600" algn="l" defTabSz="508000" eaLnBrk="0" fontAlgn="auto">
              <a:lnSpc>
                <a:spcPct val="120000"/>
              </a:lnSpc>
              <a:spcBef>
                <a:spcPts val="0"/>
              </a:spcBef>
              <a:spcAft>
                <a:spcPts val="0"/>
              </a:spcAft>
              <a:buClr>
                <a:srgbClr val="000000"/>
              </a:buClr>
              <a:buFont typeface="맑은 고딕"/>
              <a:buChar char="•"/>
            </a:pPr>
            <a:endParaRPr lang="ko-KR" altLang="en-US" sz="2000" b="1" strike="noStrike" cap="none" dirty="0">
              <a:solidFill>
                <a:schemeClr val="tx1"/>
              </a:solidFill>
              <a:latin typeface="맑은 고딕" charset="0"/>
              <a:ea typeface="맑은 고딕" charset="0"/>
            </a:endParaRPr>
          </a:p>
          <a:p>
            <a:pPr marL="228600" indent="-228600" algn="l" defTabSz="508000" eaLnBrk="0" fontAlgn="auto">
              <a:lnSpc>
                <a:spcPct val="120000"/>
              </a:lnSpc>
              <a:spcBef>
                <a:spcPts val="0"/>
              </a:spcBef>
              <a:spcAft>
                <a:spcPts val="0"/>
              </a:spcAft>
              <a:buClr>
                <a:srgbClr val="000000"/>
              </a:buClr>
              <a:buFont typeface="맑은 고딕"/>
              <a:buChar char="•"/>
            </a:pPr>
            <a:r>
              <a:rPr lang="en-US" altLang="ko-KR" sz="2000" b="1" strike="noStrike" cap="none" dirty="0">
                <a:solidFill>
                  <a:schemeClr val="tx1"/>
                </a:solidFill>
                <a:latin typeface="Times New Roman" charset="0"/>
                <a:ea typeface="Times New Roman" charset="0"/>
              </a:rPr>
              <a:t>Η πρώτη περιγραφή του τραχήλου συναντάται σε χρονολογούμενο περί το 900 μ.Χ. χειρόγραφο που φυλάσσεται στη Βασιλική Βιβλιοθήκη του Βελγίου, στις Βρυξέλλες, και περιεχει το έργο Gynaecia του Muscio, μία σύνοψη, σε λατινική μετάφραση, των έργων του Σωράνου του Εφεσίου (1ος αι.μ.Χ)</a:t>
            </a:r>
            <a:endParaRPr lang="ko-KR" altLang="en-US" sz="2000" b="1" strike="noStrike" cap="none" dirty="0">
              <a:solidFill>
                <a:schemeClr val="tx1"/>
              </a:solidFill>
              <a:latin typeface="Times New Roman" charset="0"/>
              <a:ea typeface="Times New Roman" charset="0"/>
            </a:endParaRPr>
          </a:p>
        </p:txBody>
      </p:sp>
      <p:pic>
        <p:nvPicPr>
          <p:cNvPr id="13" name="Θέση εικόνας 12"/>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a:stretch>
            <a:fillRect/>
          </a:stretch>
        </p:blipFill>
        <p:spPr>
          <a:xfrm>
            <a:off x="6183630" y="485140"/>
            <a:ext cx="5369560" cy="6092825"/>
          </a:xfrm>
          <a:prstGeom prst="rect">
            <a:avLst/>
          </a:prstGeom>
          <a:noFill/>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392170" y="154940"/>
            <a:ext cx="5744210" cy="538480"/>
          </a:xfrm>
          <a:prstGeom prst="rect">
            <a:avLst/>
          </a:prstGeom>
        </p:spPr>
        <p:txBody>
          <a:bodyPr vert="horz" wrap="square" lIns="91440" tIns="45720" rIns="91440" bIns="45720" numCol="1" anchor="b">
            <a:noAutofit/>
          </a:bodyPr>
          <a:lstStyle/>
          <a:p>
            <a:pPr marL="0" indent="0" algn="l" defTabSz="508000" eaLnBrk="0" fontAlgn="auto">
              <a:lnSpc>
                <a:spcPct val="100000"/>
              </a:lnSpc>
              <a:spcBef>
                <a:spcPts val="0"/>
              </a:spcBef>
              <a:spcAft>
                <a:spcPts val="0"/>
              </a:spcAft>
              <a:buFontTx/>
              <a:buNone/>
            </a:pPr>
            <a:r>
              <a:rPr lang="en-US" altLang="ko-KR" sz="2800" b="1" strike="noStrike" cap="none" dirty="0">
                <a:solidFill>
                  <a:srgbClr val="36B700"/>
                </a:solidFill>
                <a:latin typeface="Times New Roman" charset="0"/>
                <a:ea typeface="Times New Roman" charset="0"/>
              </a:rPr>
              <a:t>ΛΟΙΜΩΔΗΣ ΤΡΑΧΗΛΙΤΙΣ</a:t>
            </a:r>
            <a:endParaRPr lang="ko-KR" altLang="en-US" sz="2800" b="1" strike="noStrike" cap="none" dirty="0">
              <a:solidFill>
                <a:srgbClr val="36B700"/>
              </a:solidFill>
              <a:latin typeface="Times New Roman" charset="0"/>
              <a:ea typeface="Times New Roman" charset="0"/>
            </a:endParaRPr>
          </a:p>
        </p:txBody>
      </p:sp>
      <p:pic>
        <p:nvPicPr>
          <p:cNvPr id="4" name="Picture Placeholder 3"/>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a:stretch>
            <a:fillRect/>
          </a:stretch>
        </p:blipFill>
        <p:spPr>
          <a:xfrm>
            <a:off x="407670" y="850900"/>
            <a:ext cx="4357370" cy="5811520"/>
          </a:xfrm>
          <a:prstGeom prst="rect">
            <a:avLst/>
          </a:prstGeom>
          <a:noFill/>
        </p:spPr>
      </p:pic>
      <p:pic>
        <p:nvPicPr>
          <p:cNvPr id="5" name="Picture Placeholder 4"/>
          <p:cNvPicPr>
            <a:picLocks noGrp="1" noChangeAspect="1"/>
          </p:cNvPicPr>
          <p:nvPr>
            <p:ph type="pic" idx="3"/>
          </p:nvPr>
        </p:nvPicPr>
        <p:blipFill rotWithShape="1">
          <a:blip r:embed="rId3" cstate="print">
            <a:extLst>
              <a:ext uri="{28A0092B-C50C-407E-A947-70E740481C1C}">
                <a14:useLocalDpi xmlns:a14="http://schemas.microsoft.com/office/drawing/2010/main" val="0"/>
              </a:ext>
            </a:extLst>
          </a:blip>
          <a:srcRect/>
          <a:stretch>
            <a:fillRect/>
          </a:stretch>
        </p:blipFill>
        <p:spPr>
          <a:xfrm>
            <a:off x="4849495" y="941705"/>
            <a:ext cx="1574165" cy="1068070"/>
          </a:xfrm>
          <a:prstGeom prst="rect">
            <a:avLst/>
          </a:prstGeom>
          <a:no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tretch>
            <a:fillRect/>
          </a:stretch>
        </p:blipFill>
        <p:spPr>
          <a:xfrm>
            <a:off x="6549390" y="969645"/>
            <a:ext cx="1448435" cy="1040765"/>
          </a:xfrm>
          <a:prstGeom prst="rect">
            <a:avLst/>
          </a:prstGeom>
          <a:noFill/>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123555" y="997585"/>
            <a:ext cx="1462405" cy="1012825"/>
          </a:xfrm>
          <a:prstGeom prst="rect">
            <a:avLst/>
          </a:prstGeom>
          <a:noFill/>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tretch>
            <a:fillRect/>
          </a:stretch>
        </p:blipFill>
        <p:spPr>
          <a:xfrm flipH="1">
            <a:off x="9702800" y="1012190"/>
            <a:ext cx="1415415" cy="998855"/>
          </a:xfrm>
          <a:prstGeom prst="rect">
            <a:avLst/>
          </a:prstGeom>
          <a:noFill/>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tretch>
            <a:fillRect/>
          </a:stretch>
        </p:blipFill>
        <p:spPr>
          <a:xfrm>
            <a:off x="6549390" y="2164715"/>
            <a:ext cx="1448435" cy="1152525"/>
          </a:xfrm>
          <a:prstGeom prst="rect">
            <a:avLst/>
          </a:prstGeom>
          <a:noFill/>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tretch>
            <a:fillRect/>
          </a:stretch>
        </p:blipFill>
        <p:spPr>
          <a:xfrm>
            <a:off x="4848225" y="2122805"/>
            <a:ext cx="1575435" cy="1195070"/>
          </a:xfrm>
          <a:prstGeom prst="rect">
            <a:avLst/>
          </a:prstGeom>
          <a:noFill/>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tretch>
            <a:fillRect/>
          </a:stretch>
        </p:blipFill>
        <p:spPr>
          <a:xfrm>
            <a:off x="4848860" y="4591685"/>
            <a:ext cx="1602740" cy="1157605"/>
          </a:xfrm>
          <a:prstGeom prst="rect">
            <a:avLst/>
          </a:prstGeom>
          <a:noFill/>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tretch>
            <a:fillRect/>
          </a:stretch>
        </p:blipFill>
        <p:spPr>
          <a:xfrm>
            <a:off x="6550025" y="4638040"/>
            <a:ext cx="1477010" cy="1125220"/>
          </a:xfrm>
          <a:prstGeom prst="rect">
            <a:avLst/>
          </a:prstGeom>
          <a:noFill/>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tretch>
            <a:fillRect/>
          </a:stretch>
        </p:blipFill>
        <p:spPr>
          <a:xfrm>
            <a:off x="7238365" y="5878195"/>
            <a:ext cx="1111250" cy="882650"/>
          </a:xfrm>
          <a:prstGeom prst="rect">
            <a:avLst/>
          </a:prstGeom>
          <a:noFill/>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tretch>
            <a:fillRect/>
          </a:stretch>
        </p:blipFill>
        <p:spPr>
          <a:xfrm>
            <a:off x="8123555" y="2194560"/>
            <a:ext cx="1448435" cy="1150620"/>
          </a:xfrm>
          <a:prstGeom prst="rect">
            <a:avLst/>
          </a:prstGeom>
          <a:noFill/>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tretch>
            <a:fillRect/>
          </a:stretch>
        </p:blipFill>
        <p:spPr>
          <a:xfrm>
            <a:off x="6116320" y="5838825"/>
            <a:ext cx="967740" cy="915035"/>
          </a:xfrm>
          <a:prstGeom prst="rect">
            <a:avLst/>
          </a:prstGeom>
          <a:noFill/>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val="0"/>
              </a:ext>
            </a:extLst>
          </a:blip>
          <a:stretch>
            <a:fillRect/>
          </a:stretch>
        </p:blipFill>
        <p:spPr>
          <a:xfrm>
            <a:off x="4848860" y="5804535"/>
            <a:ext cx="1168400" cy="955675"/>
          </a:xfrm>
          <a:prstGeom prst="rect">
            <a:avLst/>
          </a:prstGeom>
          <a:noFill/>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val="0"/>
              </a:ext>
            </a:extLst>
          </a:blip>
          <a:stretch>
            <a:fillRect/>
          </a:stretch>
        </p:blipFill>
        <p:spPr>
          <a:xfrm>
            <a:off x="4848860" y="3398520"/>
            <a:ext cx="1602740" cy="1085215"/>
          </a:xfrm>
          <a:prstGeom prst="rect">
            <a:avLst/>
          </a:prstGeom>
          <a:noFill/>
        </p:spPr>
      </p:pic>
      <p:pic>
        <p:nvPicPr>
          <p:cNvPr id="18" name="Picture 17"/>
          <p:cNvPicPr>
            <a:picLocks noChangeAspect="1"/>
          </p:cNvPicPr>
          <p:nvPr/>
        </p:nvPicPr>
        <p:blipFill rotWithShape="1">
          <a:blip r:embed="rId16" cstate="print">
            <a:extLst>
              <a:ext uri="{28A0092B-C50C-407E-A947-70E740481C1C}">
                <a14:useLocalDpi xmlns:a14="http://schemas.microsoft.com/office/drawing/2010/main" val="0"/>
              </a:ext>
            </a:extLst>
          </a:blip>
          <a:stretch>
            <a:fillRect/>
          </a:stretch>
        </p:blipFill>
        <p:spPr>
          <a:xfrm>
            <a:off x="6605270" y="3425190"/>
            <a:ext cx="1378585" cy="108712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1916430" y="-6985"/>
            <a:ext cx="8653145" cy="822325"/>
          </a:xfrm>
          <a:prstGeom prst="rect">
            <a:avLst/>
          </a:prstGeom>
        </p:spPr>
        <p:txBody>
          <a:bodyPr vert="horz" wrap="square" lIns="91440" tIns="45720" rIns="91440" bIns="45720" numCol="1" anchor="b">
            <a:noAutofit/>
          </a:bodyPr>
          <a:lstStyle/>
          <a:p>
            <a:pPr marL="0" indent="0" algn="l" defTabSz="508000" eaLnBrk="0" fontAlgn="auto">
              <a:lnSpc>
                <a:spcPct val="100000"/>
              </a:lnSpc>
              <a:spcBef>
                <a:spcPts val="0"/>
              </a:spcBef>
              <a:spcAft>
                <a:spcPts val="0"/>
              </a:spcAft>
              <a:buFontTx/>
              <a:buNone/>
            </a:pPr>
            <a:r>
              <a:rPr lang="en-US" altLang="ko-KR" sz="4000" b="1" strike="noStrike" cap="none" dirty="0">
                <a:solidFill>
                  <a:srgbClr val="36B700"/>
                </a:solidFill>
                <a:latin typeface="맑은 고딕" charset="0"/>
                <a:ea typeface="맑은 고딕" charset="0"/>
              </a:rPr>
              <a:t>Λοίμωξη απο τον ιό του Έρπητα</a:t>
            </a:r>
            <a:endParaRPr lang="ko-KR" altLang="en-US" sz="4000" b="1" strike="noStrike" cap="none" dirty="0">
              <a:solidFill>
                <a:srgbClr val="36B700"/>
              </a:solidFill>
              <a:latin typeface="맑은 고딕" charset="0"/>
              <a:ea typeface="맑은 고딕" charset="0"/>
            </a:endParaRPr>
          </a:p>
        </p:txBody>
      </p:sp>
      <p:sp>
        <p:nvSpPr>
          <p:cNvPr id="3" name="Text Placeholder 2"/>
          <p:cNvSpPr txBox="1">
            <a:spLocks noGrp="1"/>
          </p:cNvSpPr>
          <p:nvPr>
            <p:ph type="body" idx="1"/>
          </p:nvPr>
        </p:nvSpPr>
        <p:spPr>
          <a:xfrm>
            <a:off x="609600" y="1026160"/>
            <a:ext cx="5518785" cy="2656840"/>
          </a:xfrm>
          <a:prstGeom prst="rect">
            <a:avLst/>
          </a:prstGeom>
        </p:spPr>
        <p:txBody>
          <a:bodyPr vert="horz" wrap="square" lIns="91440" tIns="45720" rIns="91440" bIns="45720" numCol="1" anchor="t">
            <a:normAutofit/>
          </a:bodyPr>
          <a:lstStyle/>
          <a:p>
            <a:pPr marL="254000" indent="-254000" algn="l" defTabSz="508000" eaLnBrk="0" fontAlgn="auto">
              <a:lnSpc>
                <a:spcPct val="9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HSV τύπου 2</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l-GR" altLang="ko-KR" sz="2000" b="1" strike="noStrike" cap="none" dirty="0">
                <a:solidFill>
                  <a:schemeClr val="tx1"/>
                </a:solidFill>
                <a:latin typeface="Times New Roman" charset="0"/>
                <a:ea typeface="Times New Roman" charset="0"/>
              </a:rPr>
              <a:t>Κ</a:t>
            </a:r>
            <a:r>
              <a:rPr lang="en-US" altLang="ko-KR" sz="2000" b="1" strike="noStrike" cap="none" dirty="0" err="1">
                <a:solidFill>
                  <a:schemeClr val="tx1"/>
                </a:solidFill>
                <a:latin typeface="Times New Roman" charset="0"/>
                <a:ea typeface="Times New Roman" charset="0"/>
              </a:rPr>
              <a:t>λιν</a:t>
            </a:r>
            <a:r>
              <a:rPr lang="el-GR" altLang="ko-KR" sz="2000" b="1" strike="noStrike" cap="none" dirty="0">
                <a:solidFill>
                  <a:schemeClr val="tx1"/>
                </a:solidFill>
                <a:latin typeface="Times New Roman" charset="0"/>
                <a:ea typeface="Times New Roman" charset="0"/>
              </a:rPr>
              <a:t>ι</a:t>
            </a:r>
            <a:r>
              <a:rPr lang="en-US" altLang="ko-KR" sz="2000" b="1" strike="noStrike" cap="none" dirty="0" err="1">
                <a:solidFill>
                  <a:schemeClr val="tx1"/>
                </a:solidFill>
                <a:latin typeface="Times New Roman" charset="0"/>
                <a:ea typeface="Times New Roman" charset="0"/>
              </a:rPr>
              <a:t>κά</a:t>
            </a:r>
            <a:r>
              <a:rPr lang="en-US" altLang="ko-KR" sz="2000" b="1" strike="noStrike" cap="none" dirty="0">
                <a:solidFill>
                  <a:schemeClr val="tx1"/>
                </a:solidFill>
                <a:latin typeface="Times New Roman" charset="0"/>
                <a:ea typeface="Times New Roman" charset="0"/>
              </a:rPr>
              <a:t>: επιφανειακές εξελκώσεις</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2000" b="1" strike="noStrike" cap="none" dirty="0" err="1">
                <a:solidFill>
                  <a:schemeClr val="tx1"/>
                </a:solidFill>
                <a:latin typeface="Times New Roman" charset="0"/>
                <a:ea typeface="Times New Roman" charset="0"/>
              </a:rPr>
              <a:t>Μικροσκο</a:t>
            </a:r>
            <a:r>
              <a:rPr lang="en-US" altLang="ko-KR" sz="2000" b="1" strike="noStrike" cap="none" dirty="0">
                <a:solidFill>
                  <a:schemeClr val="tx1"/>
                </a:solidFill>
                <a:latin typeface="Times New Roman" charset="0"/>
                <a:ea typeface="Times New Roman" charset="0"/>
              </a:rPr>
              <a:t>πικά: ελκωτική τραχηλίτης. Στις άκρες του έλκους βλέπουμε πολυπύρηνα με απ</a:t>
            </a:r>
            <a:r>
              <a:rPr lang="el-GR" altLang="ko-KR" sz="2000" b="1" strike="noStrike" cap="none" dirty="0">
                <a:solidFill>
                  <a:schemeClr val="tx1"/>
                </a:solidFill>
                <a:latin typeface="Times New Roman" charset="0"/>
                <a:ea typeface="Times New Roman" charset="0"/>
              </a:rPr>
              <a:t>ω</a:t>
            </a:r>
            <a:r>
              <a:rPr lang="en-US" altLang="ko-KR" sz="2000" b="1" strike="noStrike" cap="none" dirty="0" err="1">
                <a:solidFill>
                  <a:schemeClr val="tx1"/>
                </a:solidFill>
                <a:latin typeface="Times New Roman" charset="0"/>
                <a:ea typeface="Times New Roman" charset="0"/>
              </a:rPr>
              <a:t>θημένη</a:t>
            </a:r>
            <a:r>
              <a:rPr lang="en-US" altLang="ko-KR" sz="2000" b="1" strike="noStrike" cap="none" dirty="0">
                <a:solidFill>
                  <a:schemeClr val="tx1"/>
                </a:solidFill>
                <a:latin typeface="Times New Roman" charset="0"/>
                <a:ea typeface="Times New Roman" charset="0"/>
              </a:rPr>
              <a:t> χρωματίνη, κύτταρα με ground glass πυρήνες ενω στη βάση του έλκους διακρίνουμε μία έντονη φλεγμονώδη διήθηση και πολλές φορές νέκρωση.</a:t>
            </a:r>
            <a:endParaRPr lang="ko-KR" altLang="en-US" sz="20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r>
              <a:rPr lang="en-US" altLang="ko-KR" sz="1600" b="0" strike="noStrike" cap="none" dirty="0">
                <a:solidFill>
                  <a:schemeClr val="tx1"/>
                </a:solidFill>
                <a:latin typeface="맑은 고딕" charset="0"/>
                <a:ea typeface="맑은 고딕" charset="0"/>
              </a:rPr>
              <a:t> </a:t>
            </a:r>
            <a:endParaRPr lang="ko-KR" altLang="en-US" sz="1600" b="0" strike="noStrike" cap="none" dirty="0">
              <a:solidFill>
                <a:schemeClr val="tx1"/>
              </a:solidFill>
              <a:latin typeface="맑은 고딕" charset="0"/>
              <a:ea typeface="맑은 고딕" charset="0"/>
            </a:endParaRPr>
          </a:p>
        </p:txBody>
      </p:sp>
      <p:pic>
        <p:nvPicPr>
          <p:cNvPr id="4" name="Picture Placeholder 3" descr="C:/Users/alina/AppData/Roaming/PolarisOffice/ETemp/4044_14168920/image54.jpeg"/>
          <p:cNvPicPr>
            <a:picLocks noGrp="1" noChangeAspect="1"/>
          </p:cNvPicPr>
          <p:nvPr>
            <p:ph type="pic" idx="2"/>
          </p:nvPr>
        </p:nvPicPr>
        <p:blipFill rotWithShape="1">
          <a:blip r:embed="rId2" cstate="hqprint">
            <a:extLst>
              <a:ext uri="{28A0092B-C50C-407E-A947-70E740481C1C}">
                <a14:useLocalDpi xmlns:a14="http://schemas.microsoft.com/office/drawing/2010/main" val="0"/>
              </a:ext>
            </a:extLst>
          </a:blip>
          <a:srcRect/>
          <a:stretch>
            <a:fillRect/>
          </a:stretch>
        </p:blipFill>
        <p:spPr>
          <a:xfrm>
            <a:off x="4440555" y="3935095"/>
            <a:ext cx="3615055" cy="2729230"/>
          </a:xfrm>
          <a:prstGeom prst="rect">
            <a:avLst/>
          </a:prstGeom>
          <a:noFill/>
        </p:spPr>
      </p:pic>
      <p:pic>
        <p:nvPicPr>
          <p:cNvPr id="5" name="Picture 4" descr="C:/Users/alina/AppData/Roaming/PolarisOffice/ETemp/4044_14168920/image55.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267335" y="3935095"/>
            <a:ext cx="4063365" cy="2712085"/>
          </a:xfrm>
          <a:prstGeom prst="rect">
            <a:avLst/>
          </a:prstGeom>
          <a:noFill/>
        </p:spPr>
      </p:pic>
      <p:pic>
        <p:nvPicPr>
          <p:cNvPr id="6" name="Picture 5" descr="C:/Users/alina/AppData/Roaming/PolarisOffice/ETemp/4044_14168920/image56.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8180070" y="3949700"/>
            <a:ext cx="3749040" cy="2712720"/>
          </a:xfrm>
          <a:prstGeom prst="rect">
            <a:avLst/>
          </a:prstGeom>
          <a:noFill/>
        </p:spPr>
      </p:pic>
      <p:pic>
        <p:nvPicPr>
          <p:cNvPr id="7" name="Picture 6" descr="C:/Users/alina/AppData/Roaming/PolarisOffice/ETemp/4044_14168920/image57.jpeg"/>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423660" y="1264920"/>
            <a:ext cx="2460625" cy="1799590"/>
          </a:xfrm>
          <a:prstGeom prst="rect">
            <a:avLst/>
          </a:prstGeom>
          <a:noFill/>
        </p:spPr>
      </p:pic>
      <p:pic>
        <p:nvPicPr>
          <p:cNvPr id="8" name="Picture 7" descr="C:/Users/alina/AppData/Roaming/PolarisOffice/ETemp/4044_14168920/image58.jpeg"/>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9121775" y="1264920"/>
            <a:ext cx="2629535" cy="1814195"/>
          </a:xfrm>
          <a:prstGeom prst="rect">
            <a:avLst/>
          </a:prstGeom>
          <a:noFill/>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1916430" y="871220"/>
            <a:ext cx="7444105" cy="664845"/>
          </a:xfrm>
          <a:prstGeom prst="rect">
            <a:avLst/>
          </a:prstGeom>
        </p:spPr>
        <p:txBody>
          <a:bodyPr vert="horz" wrap="square" lIns="91440" tIns="45720" rIns="91440" bIns="45720" numCol="1" anchor="b">
            <a:normAutofit fontScale="90000"/>
          </a:bodyPr>
          <a:lstStyle/>
          <a:p>
            <a:pPr marL="0" indent="0" algn="l"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Λοίμωξη απο Chlamydia trachomatis</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455295" y="2536825"/>
            <a:ext cx="4815840" cy="2115820"/>
          </a:xfrm>
          <a:prstGeom prst="rect">
            <a:avLst/>
          </a:prstGeom>
        </p:spPr>
        <p:txBody>
          <a:bodyPr vert="horz" wrap="square" lIns="91440" tIns="45720" rIns="91440" bIns="45720" numCol="1" anchor="t">
            <a:noAutofit/>
          </a:bodyPr>
          <a:lstStyle/>
          <a:p>
            <a:pPr marL="254000" indent="-254000" algn="l" defTabSz="508000" eaLnBrk="0" fontAlgn="auto">
              <a:lnSpc>
                <a:spcPct val="90000"/>
              </a:lnSpc>
              <a:spcBef>
                <a:spcPts val="0"/>
              </a:spcBef>
              <a:spcAft>
                <a:spcPts val="0"/>
              </a:spcAft>
              <a:buFont typeface="Wingdings"/>
              <a:buChar char=""/>
            </a:pPr>
            <a:r>
              <a:rPr lang="en-US" altLang="ko-KR" sz="2400" b="1" strike="noStrike" cap="none" dirty="0" err="1">
                <a:solidFill>
                  <a:schemeClr val="tx1"/>
                </a:solidFill>
                <a:latin typeface="Times New Roman" charset="0"/>
                <a:ea typeface="Times New Roman" charset="0"/>
              </a:rPr>
              <a:t>Μικροσκο</a:t>
            </a:r>
            <a:r>
              <a:rPr lang="en-US" altLang="ko-KR" sz="2400" b="1" strike="noStrike" cap="none" dirty="0">
                <a:solidFill>
                  <a:schemeClr val="tx1"/>
                </a:solidFill>
                <a:latin typeface="Times New Roman" charset="0"/>
                <a:ea typeface="Times New Roman" charset="0"/>
              </a:rPr>
              <a:t>πικά: λεμφοζιδιακή τραχηλίτις με καλά σχηματ</a:t>
            </a:r>
            <a:r>
              <a:rPr lang="el-GR" altLang="ko-KR" sz="2400" b="1" strike="noStrike" cap="none" dirty="0">
                <a:solidFill>
                  <a:schemeClr val="tx1"/>
                </a:solidFill>
                <a:latin typeface="Times New Roman" charset="0"/>
                <a:ea typeface="Times New Roman" charset="0"/>
              </a:rPr>
              <a:t>ι</a:t>
            </a:r>
            <a:r>
              <a:rPr lang="en-US" altLang="ko-KR" sz="2400" b="1" strike="noStrike" cap="none" dirty="0" err="1">
                <a:solidFill>
                  <a:schemeClr val="tx1"/>
                </a:solidFill>
                <a:latin typeface="Times New Roman" charset="0"/>
                <a:ea typeface="Times New Roman" charset="0"/>
              </a:rPr>
              <a:t>ζόμεν</a:t>
            </a:r>
            <a:r>
              <a:rPr lang="en-US" altLang="ko-KR" sz="2400" b="1" strike="noStrike" cap="none" dirty="0">
                <a:solidFill>
                  <a:schemeClr val="tx1"/>
                </a:solidFill>
                <a:latin typeface="Times New Roman" charset="0"/>
                <a:ea typeface="Times New Roman" charset="0"/>
              </a:rPr>
              <a:t>α βλαστικά κέντρα και έντονη φλεγμονώδη διήθηση κυρίως με πλασματοκύτταρα</a:t>
            </a:r>
            <a:endParaRPr lang="ko-KR" altLang="en-US" sz="2400" b="1" strike="noStrike" cap="none" dirty="0">
              <a:solidFill>
                <a:schemeClr val="tx1"/>
              </a:solidFill>
              <a:latin typeface="Times New Roman" charset="0"/>
              <a:ea typeface="Times New Roman" charset="0"/>
            </a:endParaRPr>
          </a:p>
        </p:txBody>
      </p:sp>
      <p:pic>
        <p:nvPicPr>
          <p:cNvPr id="4" name="Picture Placeholder 3" descr="C:/Users/alina/AppData/Roaming/PolarisOffice/ETemp/4044_14168920/image59.jpeg"/>
          <p:cNvPicPr>
            <a:picLocks noGrp="1" noChangeAspect="1"/>
          </p:cNvPicPr>
          <p:nvPr>
            <p:ph type="pic" idx="2"/>
          </p:nvPr>
        </p:nvPicPr>
        <p:blipFill rotWithShape="1">
          <a:blip r:embed="rId2" cstate="hqprint">
            <a:extLst>
              <a:ext uri="{28A0092B-C50C-407E-A947-70E740481C1C}">
                <a14:useLocalDpi xmlns:a14="http://schemas.microsoft.com/office/drawing/2010/main" val="0"/>
              </a:ext>
            </a:extLst>
          </a:blip>
          <a:srcRect/>
          <a:stretch>
            <a:fillRect/>
          </a:stretch>
        </p:blipFill>
        <p:spPr>
          <a:xfrm>
            <a:off x="9655810" y="71755"/>
            <a:ext cx="2433955" cy="1616075"/>
          </a:xfrm>
          <a:prstGeom prst="rect">
            <a:avLst/>
          </a:prstGeom>
          <a:noFill/>
        </p:spPr>
      </p:pic>
      <p:pic>
        <p:nvPicPr>
          <p:cNvPr id="5" name="Picture 4" descr="C:/Users/alina/AppData/Roaming/PolarisOffice/ETemp/4044_14168920/image60.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6085840" y="2231390"/>
            <a:ext cx="4779010" cy="3166110"/>
          </a:xfrm>
          <a:prstGeom prst="rect">
            <a:avLst/>
          </a:prstGeom>
          <a:noFill/>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820420" y="2860675"/>
            <a:ext cx="10975975" cy="1146175"/>
          </a:xfrm>
          <a:prstGeom prst="rect">
            <a:avLst/>
          </a:prstGeom>
        </p:spPr>
        <p:txBody>
          <a:bodyPr vert="horz" wrap="square" lIns="91440" tIns="45720" rIns="91440" bIns="45720" numCol="1" anchor="ctr">
            <a:normAutofit fontScale="90000"/>
          </a:bodyPr>
          <a:lstStyle/>
          <a:p>
            <a:pPr marL="0" indent="0" algn="ctr" defTabSz="508000" eaLnBrk="0" fontAlgn="auto">
              <a:lnSpc>
                <a:spcPct val="100000"/>
              </a:lnSpc>
              <a:spcBef>
                <a:spcPts val="0"/>
              </a:spcBef>
              <a:spcAft>
                <a:spcPts val="0"/>
              </a:spcAft>
              <a:buFontTx/>
              <a:buNone/>
            </a:pPr>
            <a:r>
              <a:rPr lang="en-US" altLang="ko-KR" sz="5900" b="1" strike="noStrike" cap="none" dirty="0">
                <a:solidFill>
                  <a:srgbClr val="36B700"/>
                </a:solidFill>
                <a:latin typeface="Times New Roman" charset="0"/>
                <a:ea typeface="Times New Roman" charset="0"/>
              </a:rPr>
              <a:t>Ψευδονεοπλασματικές αλλοιώσεις αδενικού επιθηλίου</a:t>
            </a:r>
            <a:endParaRPr lang="ko-KR" altLang="en-US" sz="5900" b="1" strike="noStrike" cap="none" dirty="0">
              <a:solidFill>
                <a:srgbClr val="36B700"/>
              </a:solidFill>
              <a:latin typeface="Times New Roman" charset="0"/>
              <a:ea typeface="Times New Roman"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609600" y="274320"/>
            <a:ext cx="4013200" cy="1163320"/>
          </a:xfrm>
          <a:prstGeom prst="rect">
            <a:avLst/>
          </a:prstGeom>
        </p:spPr>
        <p:txBody>
          <a:bodyPr vert="horz" wrap="square" lIns="91440" tIns="45720" rIns="91440" bIns="45720" numCol="1" anchor="b">
            <a:normAutofit/>
          </a:bodyPr>
          <a:lstStyle/>
          <a:p>
            <a:pPr marL="0" indent="0" algn="l"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Ενδομητρίωση</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702310" y="3305810"/>
            <a:ext cx="4013835" cy="2457450"/>
          </a:xfrm>
          <a:prstGeom prst="rect">
            <a:avLst/>
          </a:prstGeom>
        </p:spPr>
        <p:txBody>
          <a:bodyPr vert="horz" wrap="square" lIns="91440" tIns="45720" rIns="91440" bIns="45720" numCol="1" anchor="t">
            <a:normAutofit lnSpcReduction="10000"/>
          </a:bodyPr>
          <a:lstStyle/>
          <a:p>
            <a:pPr marL="0" indent="0" algn="l" defTabSz="508000" eaLnBrk="0" fontAlgn="auto">
              <a:lnSpc>
                <a:spcPct val="100000"/>
              </a:lnSpc>
              <a:spcBef>
                <a:spcPts val="0"/>
              </a:spcBef>
              <a:spcAft>
                <a:spcPts val="0"/>
              </a:spcAft>
              <a:buFontTx/>
              <a:buNone/>
            </a:pPr>
            <a:r>
              <a:rPr lang="en-US" altLang="ko-KR" sz="2000" b="1" strike="noStrike" cap="none" dirty="0">
                <a:solidFill>
                  <a:schemeClr val="tx1"/>
                </a:solidFill>
                <a:latin typeface="Times New Roman" charset="0"/>
                <a:ea typeface="Times New Roman" charset="0"/>
              </a:rPr>
              <a:t>Εστίες ενδομητρίωσης μπορούμε να συναντήσουμε είτε στο επιφανειακό επιθήλιο είτε βαθύ στο στρώμα</a:t>
            </a:r>
            <a:endParaRPr lang="ko-KR" altLang="en-US" sz="20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endParaRPr lang="ko-KR" altLang="en-US" sz="20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r>
              <a:rPr lang="el-GR" altLang="ko-KR" sz="2000" b="1" dirty="0">
                <a:solidFill>
                  <a:schemeClr val="tx1"/>
                </a:solidFill>
                <a:latin typeface="Times New Roman" charset="0"/>
                <a:ea typeface="Times New Roman" charset="0"/>
              </a:rPr>
              <a:t>Μικροσκοπικά</a:t>
            </a:r>
            <a:r>
              <a:rPr lang="en-US" altLang="ko-KR" sz="2000" b="1" dirty="0">
                <a:solidFill>
                  <a:schemeClr val="tx1"/>
                </a:solidFill>
                <a:latin typeface="Times New Roman" charset="0"/>
                <a:ea typeface="Times New Roman" charset="0"/>
              </a:rPr>
              <a:t>: </a:t>
            </a:r>
            <a:r>
              <a:rPr lang="en-US" altLang="ko-KR" sz="2000" b="1" strike="noStrike" cap="none" dirty="0" err="1">
                <a:solidFill>
                  <a:schemeClr val="tx1"/>
                </a:solidFill>
                <a:latin typeface="Times New Roman" charset="0"/>
                <a:ea typeface="Times New Roman" charset="0"/>
              </a:rPr>
              <a:t>ενδομητρικού</a:t>
            </a:r>
            <a:r>
              <a:rPr lang="en-US" altLang="ko-KR" sz="2000" b="1" strike="noStrike" cap="none" dirty="0">
                <a:solidFill>
                  <a:schemeClr val="tx1"/>
                </a:solidFill>
                <a:latin typeface="Times New Roman" charset="0"/>
                <a:ea typeface="Times New Roman" charset="0"/>
              </a:rPr>
              <a:t> τύπου αδένια και στρώμα, σ</a:t>
            </a:r>
            <a:r>
              <a:rPr lang="el-GR" altLang="ko-KR" sz="2000" b="1" strike="noStrike" cap="none" dirty="0">
                <a:solidFill>
                  <a:schemeClr val="tx1"/>
                </a:solidFill>
                <a:latin typeface="Times New Roman" charset="0"/>
                <a:ea typeface="Times New Roman" charset="0"/>
              </a:rPr>
              <a:t>ι</a:t>
            </a:r>
            <a:r>
              <a:rPr lang="en-US" altLang="ko-KR" sz="2000" b="1" strike="noStrike" cap="none" dirty="0" err="1">
                <a:solidFill>
                  <a:schemeClr val="tx1"/>
                </a:solidFill>
                <a:latin typeface="Times New Roman" charset="0"/>
                <a:ea typeface="Times New Roman" charset="0"/>
              </a:rPr>
              <a:t>δηροφόρ</a:t>
            </a:r>
            <a:r>
              <a:rPr lang="en-US" altLang="ko-KR" sz="2000" b="1" strike="noStrike" cap="none" dirty="0">
                <a:solidFill>
                  <a:schemeClr val="tx1"/>
                </a:solidFill>
                <a:latin typeface="Times New Roman" charset="0"/>
                <a:ea typeface="Times New Roman" charset="0"/>
              </a:rPr>
              <a:t>α μακροφάγα</a:t>
            </a:r>
            <a:endParaRPr lang="ko-KR" altLang="en-US" sz="2000" b="1" strike="noStrike" cap="none" dirty="0">
              <a:solidFill>
                <a:schemeClr val="tx1"/>
              </a:solidFill>
              <a:latin typeface="Times New Roman" charset="0"/>
              <a:ea typeface="Times New Roman" charset="0"/>
            </a:endParaRPr>
          </a:p>
        </p:txBody>
      </p:sp>
      <p:pic>
        <p:nvPicPr>
          <p:cNvPr id="4" name="Picture Placeholder 3" descr="C:/Users/alina/AppData/Roaming/PolarisOffice/ETemp/4044_14168920/image67.jpeg"/>
          <p:cNvPicPr>
            <a:picLocks noGrp="1" noChangeAspect="1"/>
          </p:cNvPicPr>
          <p:nvPr>
            <p:ph type="pic" idx="2"/>
          </p:nvPr>
        </p:nvPicPr>
        <p:blipFill rotWithShape="1">
          <a:blip r:embed="rId2" cstate="print">
            <a:extLst>
              <a:ext uri="{28A0092B-C50C-407E-A947-70E740481C1C}">
                <a14:useLocalDpi xmlns:a14="http://schemas.microsoft.com/office/drawing/2010/main" val="0"/>
              </a:ext>
            </a:extLst>
          </a:blip>
          <a:srcRect/>
          <a:stretch>
            <a:fillRect/>
          </a:stretch>
        </p:blipFill>
        <p:spPr>
          <a:xfrm>
            <a:off x="9585960" y="365125"/>
            <a:ext cx="2193290" cy="1800860"/>
          </a:xfrm>
          <a:prstGeom prst="rect">
            <a:avLst/>
          </a:prstGeom>
          <a:no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4314825" y="360680"/>
            <a:ext cx="2303145" cy="1748155"/>
          </a:xfrm>
          <a:prstGeom prst="rect">
            <a:avLst/>
          </a:prstGeom>
          <a:noFill/>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7111365" y="356235"/>
            <a:ext cx="2038350" cy="1809115"/>
          </a:xfrm>
          <a:prstGeom prst="rect">
            <a:avLst/>
          </a:prstGeom>
          <a:noFill/>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tretch>
            <a:fillRect/>
          </a:stretch>
        </p:blipFill>
        <p:spPr>
          <a:xfrm>
            <a:off x="5692140" y="2459990"/>
            <a:ext cx="5801360" cy="4146550"/>
          </a:xfrm>
          <a:prstGeom prst="rect">
            <a:avLst/>
          </a:prstGeom>
          <a:noFill/>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041015" y="421640"/>
            <a:ext cx="5715635" cy="608965"/>
          </a:xfrm>
          <a:prstGeom prst="rect">
            <a:avLst/>
          </a:prstGeom>
        </p:spPr>
        <p:txBody>
          <a:bodyPr vert="horz" wrap="square" lIns="91440" tIns="45720" rIns="91440" bIns="45720" numCol="1" anchor="b">
            <a:normAutofit/>
          </a:bodyPr>
          <a:lstStyle/>
          <a:p>
            <a:pPr marL="0" indent="0" algn="l" defTabSz="508000" eaLnBrk="0" fontAlgn="auto">
              <a:lnSpc>
                <a:spcPct val="9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Mικροαδενική υπερπλασία</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660400" y="1433830"/>
            <a:ext cx="3318510" cy="1308735"/>
          </a:xfrm>
          <a:prstGeom prst="rect">
            <a:avLst/>
          </a:prstGeom>
        </p:spPr>
        <p:txBody>
          <a:bodyPr vert="horz" wrap="square" lIns="91440" tIns="45720" rIns="91440" bIns="45720" numCol="1" anchor="t">
            <a:normAutofit/>
          </a:bodyPr>
          <a:lstStyle/>
          <a:p>
            <a:pPr marL="254000" indent="-254000" algn="l" defTabSz="508000" eaLnBrk="0" fontAlgn="auto">
              <a:lnSpc>
                <a:spcPct val="100000"/>
              </a:lnSpc>
              <a:spcBef>
                <a:spcPts val="0"/>
              </a:spcBef>
              <a:spcAft>
                <a:spcPts val="0"/>
              </a:spcAft>
              <a:buFont typeface="Wingdings"/>
              <a:buChar char=""/>
            </a:pPr>
            <a:r>
              <a:rPr lang="en-US" altLang="ko-KR" sz="1900" b="1" strike="noStrike" cap="none" dirty="0">
                <a:solidFill>
                  <a:schemeClr val="tx1"/>
                </a:solidFill>
                <a:latin typeface="Times New Roman" charset="0"/>
                <a:ea typeface="Times New Roman" charset="0"/>
              </a:rPr>
              <a:t>τυχαίο εύρημα</a:t>
            </a:r>
            <a:endParaRPr lang="ko-KR" altLang="en-US" sz="19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1900" b="1" strike="noStrike" cap="none" dirty="0">
                <a:solidFill>
                  <a:schemeClr val="tx1"/>
                </a:solidFill>
                <a:latin typeface="Times New Roman" charset="0"/>
                <a:ea typeface="Times New Roman" charset="0"/>
              </a:rPr>
              <a:t>αναπαραγωγική ηλικία</a:t>
            </a:r>
            <a:endParaRPr lang="ko-KR" altLang="en-US" sz="19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1900" b="1" strike="noStrike" cap="none" dirty="0" err="1">
                <a:solidFill>
                  <a:schemeClr val="tx1"/>
                </a:solidFill>
                <a:latin typeface="Times New Roman" charset="0"/>
                <a:ea typeface="Times New Roman" charset="0"/>
              </a:rPr>
              <a:t>χρήση</a:t>
            </a:r>
            <a:r>
              <a:rPr lang="en-US" altLang="ko-KR" sz="1900" b="1" strike="noStrike" cap="none" dirty="0">
                <a:solidFill>
                  <a:schemeClr val="tx1"/>
                </a:solidFill>
                <a:latin typeface="Times New Roman" charset="0"/>
                <a:ea typeface="Times New Roman" charset="0"/>
              </a:rPr>
              <a:t> α</a:t>
            </a:r>
            <a:r>
              <a:rPr lang="en-US" altLang="ko-KR" sz="1900" b="1" strike="noStrike" cap="none" dirty="0" err="1">
                <a:solidFill>
                  <a:schemeClr val="tx1"/>
                </a:solidFill>
                <a:latin typeface="Times New Roman" charset="0"/>
                <a:ea typeface="Times New Roman" charset="0"/>
              </a:rPr>
              <a:t>ντισ</a:t>
            </a:r>
            <a:r>
              <a:rPr lang="el-GR" altLang="ko-KR" sz="1900" b="1" strike="noStrike" cap="none" dirty="0">
                <a:solidFill>
                  <a:schemeClr val="tx1"/>
                </a:solidFill>
                <a:latin typeface="Times New Roman" charset="0"/>
                <a:ea typeface="Times New Roman" charset="0"/>
              </a:rPr>
              <a:t>υ</a:t>
            </a:r>
            <a:r>
              <a:rPr lang="en-US" altLang="ko-KR" sz="1900" b="1" strike="noStrike" cap="none" dirty="0">
                <a:solidFill>
                  <a:schemeClr val="tx1"/>
                </a:solidFill>
                <a:latin typeface="Times New Roman" charset="0"/>
                <a:ea typeface="Times New Roman" charset="0"/>
              </a:rPr>
              <a:t>λ</a:t>
            </a:r>
            <a:r>
              <a:rPr lang="el-GR" altLang="ko-KR" sz="1900" b="1" strike="noStrike" cap="none" dirty="0">
                <a:solidFill>
                  <a:schemeClr val="tx1"/>
                </a:solidFill>
                <a:latin typeface="Times New Roman" charset="0"/>
                <a:ea typeface="Times New Roman" charset="0"/>
              </a:rPr>
              <a:t>λη</a:t>
            </a:r>
            <a:r>
              <a:rPr lang="en-US" altLang="ko-KR" sz="1900" b="1" strike="noStrike" cap="none" dirty="0">
                <a:solidFill>
                  <a:schemeClr val="tx1"/>
                </a:solidFill>
                <a:latin typeface="Times New Roman" charset="0"/>
                <a:ea typeface="Times New Roman" charset="0"/>
              </a:rPr>
              <a:t>π</a:t>
            </a:r>
            <a:r>
              <a:rPr lang="en-US" altLang="ko-KR" sz="1900" b="1" strike="noStrike" cap="none" dirty="0" err="1">
                <a:solidFill>
                  <a:schemeClr val="tx1"/>
                </a:solidFill>
                <a:latin typeface="Times New Roman" charset="0"/>
                <a:ea typeface="Times New Roman" charset="0"/>
              </a:rPr>
              <a:t>τικών</a:t>
            </a:r>
            <a:endParaRPr lang="ko-KR" altLang="en-US" sz="19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endParaRPr lang="ko-KR" altLang="en-US" sz="1900" b="0" strike="noStrike" cap="none" dirty="0">
              <a:solidFill>
                <a:schemeClr val="tx1"/>
              </a:solidFill>
              <a:latin typeface="맑은 고딕" charset="0"/>
              <a:ea typeface="맑은 고딕" charset="0"/>
            </a:endParaRPr>
          </a:p>
        </p:txBody>
      </p:sp>
      <p:pic>
        <p:nvPicPr>
          <p:cNvPr id="5" name="Picture 4" descr="C:/Users/alina/AppData/Roaming/PolarisOffice/ETemp/4044_14168920/image71.jpe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4385310" y="3106420"/>
            <a:ext cx="3543300" cy="3388360"/>
          </a:xfrm>
          <a:prstGeom prst="rect">
            <a:avLst/>
          </a:prstGeom>
          <a:noFill/>
        </p:spPr>
      </p:pic>
      <p:pic>
        <p:nvPicPr>
          <p:cNvPr id="7" name="Picture 6" descr="C:/Users/alina/AppData/Roaming/PolarisOffice/ETemp/4044_14168920/image72.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335915" y="3120390"/>
            <a:ext cx="3811270" cy="3373755"/>
          </a:xfrm>
          <a:prstGeom prst="rect">
            <a:avLst/>
          </a:prstGeom>
          <a:noFill/>
        </p:spPr>
      </p:pic>
      <p:pic>
        <p:nvPicPr>
          <p:cNvPr id="8" name="Picture 7" descr="C:/Users/alina/AppData/Roaming/PolarisOffice/ETemp/4044_14168920/image73.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8095615" y="3106420"/>
            <a:ext cx="3833495" cy="3387725"/>
          </a:xfrm>
          <a:prstGeom prst="rect">
            <a:avLst/>
          </a:prstGeom>
          <a:noFill/>
        </p:spPr>
      </p:pic>
      <p:sp>
        <p:nvSpPr>
          <p:cNvPr id="9" name="Text Placeholder 8"/>
          <p:cNvSpPr txBox="1">
            <a:spLocks noGrp="1"/>
          </p:cNvSpPr>
          <p:nvPr>
            <p:ph type="body" idx="2"/>
          </p:nvPr>
        </p:nvSpPr>
        <p:spPr>
          <a:xfrm>
            <a:off x="4272915" y="1364615"/>
            <a:ext cx="7450455" cy="1308735"/>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1900" b="1" strike="noStrike" cap="none" dirty="0" err="1">
                <a:solidFill>
                  <a:schemeClr val="tx1"/>
                </a:solidFill>
                <a:latin typeface="Times New Roman" charset="0"/>
                <a:ea typeface="Times New Roman" charset="0"/>
              </a:rPr>
              <a:t>Μικρ</a:t>
            </a:r>
            <a:r>
              <a:rPr lang="el-GR" altLang="ko-KR" sz="1900" b="1" strike="noStrike" cap="none" dirty="0" err="1">
                <a:solidFill>
                  <a:schemeClr val="tx1"/>
                </a:solidFill>
                <a:latin typeface="Times New Roman" charset="0"/>
                <a:ea typeface="Times New Roman" charset="0"/>
              </a:rPr>
              <a:t>οσκοπικά</a:t>
            </a:r>
            <a:r>
              <a:rPr lang="en-US" altLang="ko-KR" sz="1900" b="1" strike="noStrike" cap="none" dirty="0">
                <a:solidFill>
                  <a:schemeClr val="tx1"/>
                </a:solidFill>
                <a:latin typeface="Times New Roman" charset="0"/>
                <a:ea typeface="Times New Roman" charset="0"/>
              </a:rPr>
              <a:t>: καλά περιγεγραμένη αλλοίωση, αποτελούμενη απο μικρά αδένια, το ένα κοντά στο άλλο, επενδυόμενα απο κυβοειδή κύτταρα με φλεγμονώδη στοιχεία-κυρίως ουδετερόφιλα και πλασματοκύτταρα</a:t>
            </a:r>
            <a:endParaRPr lang="ko-KR" altLang="en-US" sz="19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endParaRPr lang="ko-KR" altLang="en-US" sz="1900" b="0" strike="noStrike" cap="none" dirty="0">
              <a:solidFill>
                <a:schemeClr val="tx1"/>
              </a:solidFill>
              <a:latin typeface="맑은 고딕" charset="0"/>
              <a:ea typeface="맑은 고딕"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982720" y="407670"/>
            <a:ext cx="4591050" cy="622300"/>
          </a:xfrm>
          <a:prstGeom prst="rect">
            <a:avLst/>
          </a:prstGeom>
        </p:spPr>
        <p:txBody>
          <a:bodyPr vert="horz" wrap="square" lIns="91440" tIns="45720" rIns="91440" bIns="45720" numCol="1" anchor="b">
            <a:normAutofit/>
          </a:bodyPr>
          <a:lstStyle/>
          <a:p>
            <a:pPr marL="0" indent="0" algn="l" defTabSz="508000" eaLnBrk="0" fontAlgn="auto">
              <a:lnSpc>
                <a:spcPct val="9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Arias Stella reaction</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609600" y="2222500"/>
            <a:ext cx="4013835" cy="3385820"/>
          </a:xfrm>
          <a:prstGeom prst="rect">
            <a:avLst/>
          </a:prstGeom>
        </p:spPr>
        <p:txBody>
          <a:bodyPr vert="horz" wrap="square" lIns="91440" tIns="45720" rIns="91440" bIns="45720" numCol="1" anchor="t">
            <a:normAutofit lnSpcReduction="10000"/>
          </a:bodyPr>
          <a:lstStyle/>
          <a:p>
            <a:pPr marL="254000" indent="-254000" algn="l" defTabSz="508000" eaLnBrk="0" fontAlgn="auto">
              <a:lnSpc>
                <a:spcPct val="10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τυπικά εμφανίζεται στο ενδομήτριο κατά την κύηση </a:t>
            </a:r>
            <a:r>
              <a:rPr lang="el-GR" altLang="ko-KR" sz="2000" b="1" strike="noStrike" cap="none" dirty="0">
                <a:solidFill>
                  <a:schemeClr val="tx1"/>
                </a:solidFill>
                <a:latin typeface="Times New Roman" charset="0"/>
                <a:ea typeface="Times New Roman" charset="0"/>
              </a:rPr>
              <a:t>ή</a:t>
            </a:r>
            <a:r>
              <a:rPr lang="en-US" altLang="ko-KR" sz="2000" b="1" strike="noStrike" cap="none" dirty="0">
                <a:solidFill>
                  <a:schemeClr val="tx1"/>
                </a:solidFill>
                <a:latin typeface="Times New Roman" charset="0"/>
                <a:ea typeface="Times New Roman" charset="0"/>
              </a:rPr>
              <a:t> ορμονική θεραπεία</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000" b="1" strike="noStrike" cap="none" dirty="0">
                <a:solidFill>
                  <a:schemeClr val="tx1"/>
                </a:solidFill>
                <a:latin typeface="Times New Roman" charset="0"/>
                <a:ea typeface="Times New Roman" charset="0"/>
              </a:rPr>
              <a:t>μπορεί να μας θορυβήσει διότι μοιάζει με το διαυγοκυτταρικό καρκίνωμα</a:t>
            </a:r>
            <a:endParaRPr lang="ko-KR" altLang="en-US" sz="2000" b="1" strike="noStrike" cap="none" dirty="0">
              <a:solidFill>
                <a:schemeClr val="tx1"/>
              </a:solidFill>
              <a:latin typeface="Times New Roman" charset="0"/>
              <a:ea typeface="Times New Roman" charset="0"/>
            </a:endParaRPr>
          </a:p>
          <a:p>
            <a:pPr marL="254000" indent="-254000" algn="l" defTabSz="508000" eaLnBrk="0" fontAlgn="auto">
              <a:lnSpc>
                <a:spcPct val="100000"/>
              </a:lnSpc>
              <a:spcBef>
                <a:spcPts val="0"/>
              </a:spcBef>
              <a:spcAft>
                <a:spcPts val="0"/>
              </a:spcAft>
              <a:buFont typeface="Wingdings"/>
              <a:buChar char=""/>
            </a:pPr>
            <a:r>
              <a:rPr lang="en-US" altLang="ko-KR" sz="2000" b="1" strike="noStrike" cap="none" dirty="0" err="1">
                <a:solidFill>
                  <a:schemeClr val="tx1"/>
                </a:solidFill>
                <a:latin typeface="Times New Roman" charset="0"/>
                <a:ea typeface="Times New Roman" charset="0"/>
              </a:rPr>
              <a:t>Μικροσκο</a:t>
            </a:r>
            <a:r>
              <a:rPr lang="en-US" altLang="ko-KR" sz="2000" b="1" strike="noStrike" cap="none" dirty="0">
                <a:solidFill>
                  <a:schemeClr val="tx1"/>
                </a:solidFill>
                <a:latin typeface="Times New Roman" charset="0"/>
                <a:ea typeface="Times New Roman" charset="0"/>
              </a:rPr>
              <a:t>πικά: διατεταμένα αδένια με οξύφιλο κυτταρόπλασμα, πλειόμορφοι πυρήνες, hobnail cells, κενοτόπια, ενδοπυρηνικά έγκλειστα</a:t>
            </a:r>
            <a:r>
              <a:rPr lang="en-US" altLang="ko-KR" sz="2000" b="1" strike="noStrike" cap="none" dirty="0">
                <a:solidFill>
                  <a:schemeClr val="tx1"/>
                </a:solidFill>
                <a:latin typeface="맑은 고딕" charset="0"/>
                <a:ea typeface="맑은 고딕" charset="0"/>
              </a:rPr>
              <a:t>.</a:t>
            </a:r>
            <a:endParaRPr lang="ko-KR" altLang="en-US" sz="2000" b="1" strike="noStrike" cap="none" dirty="0">
              <a:solidFill>
                <a:schemeClr val="tx1"/>
              </a:solidFill>
              <a:latin typeface="맑은 고딕" charset="0"/>
              <a:ea typeface="맑은 고딕" charset="0"/>
            </a:endParaRPr>
          </a:p>
        </p:txBody>
      </p:sp>
      <p:pic>
        <p:nvPicPr>
          <p:cNvPr id="4" name="Picture 3" descr="C:/Users/alina/AppData/Roaming/PolarisOffice/ETemp/4044_14168920/image79.jpe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5368925" y="1630045"/>
            <a:ext cx="3121660" cy="2066925"/>
          </a:xfrm>
          <a:prstGeom prst="rect">
            <a:avLst/>
          </a:prstGeom>
          <a:noFill/>
        </p:spPr>
      </p:pic>
      <p:pic>
        <p:nvPicPr>
          <p:cNvPr id="5" name="Picture 4" descr="C:/Users/alina/AppData/Roaming/PolarisOffice/ETemp/4044_14168920/image80.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8573135" y="1651000"/>
            <a:ext cx="3326130" cy="2074545"/>
          </a:xfrm>
          <a:prstGeom prst="rect">
            <a:avLst/>
          </a:prstGeom>
          <a:no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tretch>
            <a:fillRect/>
          </a:stretch>
        </p:blipFill>
        <p:spPr>
          <a:xfrm>
            <a:off x="5368925" y="4133215"/>
            <a:ext cx="6520180" cy="2486660"/>
          </a:xfrm>
          <a:prstGeom prst="rect">
            <a:avLst/>
          </a:prstGeom>
          <a:noFill/>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4067175" y="548005"/>
            <a:ext cx="4057015" cy="678815"/>
          </a:xfrm>
          <a:prstGeom prst="rect">
            <a:avLst/>
          </a:prstGeom>
        </p:spPr>
        <p:txBody>
          <a:bodyPr vert="horz" wrap="square" lIns="91440" tIns="45720" rIns="91440" bIns="45720" numCol="1" anchor="b">
            <a:normAutofit/>
          </a:bodyPr>
          <a:lstStyle/>
          <a:p>
            <a:pPr marL="0" indent="0" algn="l" defTabSz="508000" eaLnBrk="0" fontAlgn="auto">
              <a:lnSpc>
                <a:spcPct val="90000"/>
              </a:lnSpc>
              <a:spcBef>
                <a:spcPts val="0"/>
              </a:spcBef>
              <a:spcAft>
                <a:spcPts val="0"/>
              </a:spcAft>
              <a:buFontTx/>
              <a:buNone/>
            </a:pPr>
            <a:r>
              <a:rPr lang="en-US" altLang="ko-KR" sz="3200" b="1" strike="noStrike" cap="none" dirty="0">
                <a:solidFill>
                  <a:srgbClr val="36B700"/>
                </a:solidFill>
                <a:latin typeface="Times New Roman" charset="0"/>
                <a:ea typeface="Times New Roman" charset="0"/>
              </a:rPr>
              <a:t>Tunnel clusters</a:t>
            </a:r>
            <a:endParaRPr lang="ko-KR" altLang="en-US" sz="32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539115" y="1672590"/>
            <a:ext cx="10228580" cy="1196340"/>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2000" b="1" strike="noStrike" cap="none" dirty="0">
                <a:solidFill>
                  <a:schemeClr val="tx1"/>
                </a:solidFill>
                <a:latin typeface="Times New Roman" charset="0"/>
                <a:ea typeface="Times New Roman" charset="0"/>
              </a:rPr>
              <a:t>Με την </a:t>
            </a:r>
            <a:r>
              <a:rPr lang="en-US" altLang="ko-KR" sz="2000" b="1" strike="noStrike" cap="none" dirty="0" err="1">
                <a:solidFill>
                  <a:schemeClr val="tx1"/>
                </a:solidFill>
                <a:latin typeface="Times New Roman" charset="0"/>
                <a:ea typeface="Times New Roman" charset="0"/>
              </a:rPr>
              <a:t>μικρή</a:t>
            </a:r>
            <a:r>
              <a:rPr lang="en-US" altLang="ko-KR" sz="2000" b="1" strike="noStrike" cap="none" dirty="0">
                <a:solidFill>
                  <a:schemeClr val="tx1"/>
                </a:solidFill>
                <a:latin typeface="Times New Roman" charset="0"/>
                <a:ea typeface="Times New Roman" charset="0"/>
              </a:rPr>
              <a:t> </a:t>
            </a:r>
            <a:r>
              <a:rPr lang="en-US" altLang="ko-KR" sz="2000" b="1" strike="noStrike" cap="none" dirty="0" err="1">
                <a:solidFill>
                  <a:schemeClr val="tx1"/>
                </a:solidFill>
                <a:latin typeface="Times New Roman" charset="0"/>
                <a:ea typeface="Times New Roman" charset="0"/>
              </a:rPr>
              <a:t>μεγέθ</a:t>
            </a:r>
            <a:r>
              <a:rPr lang="el-GR" altLang="ko-KR" sz="2000" b="1" strike="noStrike" cap="none" dirty="0">
                <a:solidFill>
                  <a:schemeClr val="tx1"/>
                </a:solidFill>
                <a:latin typeface="Times New Roman" charset="0"/>
                <a:ea typeface="Times New Roman" charset="0"/>
              </a:rPr>
              <a:t>υ</a:t>
            </a:r>
            <a:r>
              <a:rPr lang="en-US" altLang="ko-KR" sz="2000" b="1" strike="noStrike" cap="none" dirty="0" err="1">
                <a:solidFill>
                  <a:schemeClr val="tx1"/>
                </a:solidFill>
                <a:latin typeface="Times New Roman" charset="0"/>
                <a:ea typeface="Times New Roman" charset="0"/>
              </a:rPr>
              <a:t>νση</a:t>
            </a:r>
            <a:r>
              <a:rPr lang="en-US" altLang="ko-KR" sz="2000" b="1" strike="noStrike" cap="none" dirty="0">
                <a:solidFill>
                  <a:schemeClr val="tx1"/>
                </a:solidFill>
                <a:latin typeface="Times New Roman" charset="0"/>
                <a:ea typeface="Times New Roman" charset="0"/>
              </a:rPr>
              <a:t> έχει χαρα</a:t>
            </a:r>
            <a:r>
              <a:rPr lang="en-US" altLang="ko-KR" sz="2000" b="1" strike="noStrike" cap="none" dirty="0" err="1">
                <a:solidFill>
                  <a:schemeClr val="tx1"/>
                </a:solidFill>
                <a:latin typeface="Times New Roman" charset="0"/>
                <a:ea typeface="Times New Roman" charset="0"/>
              </a:rPr>
              <a:t>κτηριστηκή</a:t>
            </a:r>
            <a:r>
              <a:rPr lang="en-US" altLang="ko-KR" sz="2000" b="1" strike="noStrike" cap="none" dirty="0">
                <a:solidFill>
                  <a:schemeClr val="tx1"/>
                </a:solidFill>
                <a:latin typeface="Times New Roman" charset="0"/>
                <a:ea typeface="Times New Roman" charset="0"/>
              </a:rPr>
              <a:t> </a:t>
            </a:r>
            <a:r>
              <a:rPr lang="en-US" altLang="ko-KR" sz="2000" b="1" strike="noStrike" cap="none" dirty="0" err="1">
                <a:solidFill>
                  <a:schemeClr val="tx1"/>
                </a:solidFill>
                <a:latin typeface="Times New Roman" charset="0"/>
                <a:ea typeface="Times New Roman" charset="0"/>
              </a:rPr>
              <a:t>εικόν</a:t>
            </a:r>
            <a:r>
              <a:rPr lang="en-US" altLang="ko-KR" sz="2000" b="1" strike="noStrike" cap="none" dirty="0">
                <a:solidFill>
                  <a:schemeClr val="tx1"/>
                </a:solidFill>
                <a:latin typeface="Times New Roman" charset="0"/>
                <a:ea typeface="Times New Roman" charset="0"/>
              </a:rPr>
              <a:t>α: σαφώς περιγεγραμ</a:t>
            </a:r>
            <a:r>
              <a:rPr lang="el-GR" altLang="ko-KR" sz="2000" b="1" strike="noStrike" cap="none" dirty="0">
                <a:solidFill>
                  <a:schemeClr val="tx1"/>
                </a:solidFill>
                <a:latin typeface="Times New Roman" charset="0"/>
                <a:ea typeface="Times New Roman" charset="0"/>
              </a:rPr>
              <a:t>μ</a:t>
            </a:r>
            <a:r>
              <a:rPr lang="en-US" altLang="ko-KR" sz="2000" b="1" strike="noStrike" cap="none" dirty="0" err="1">
                <a:solidFill>
                  <a:schemeClr val="tx1"/>
                </a:solidFill>
                <a:latin typeface="Times New Roman" charset="0"/>
                <a:ea typeface="Times New Roman" charset="0"/>
              </a:rPr>
              <a:t>ένη</a:t>
            </a:r>
            <a:r>
              <a:rPr lang="en-US" altLang="ko-KR" sz="2000" b="1" strike="noStrike" cap="none" dirty="0">
                <a:solidFill>
                  <a:schemeClr val="tx1"/>
                </a:solidFill>
                <a:latin typeface="Times New Roman" charset="0"/>
                <a:ea typeface="Times New Roman" charset="0"/>
              </a:rPr>
              <a:t> αλλοίωση αποτελούμενη απο διατεταμένα αδένια που σχηματίζουν ενα πολύπλοκο δίκτυο αναστομουμένων χώρων</a:t>
            </a:r>
            <a:endParaRPr lang="ko-KR" altLang="en-US" sz="2000" b="1" strike="noStrike" cap="none" dirty="0">
              <a:solidFill>
                <a:schemeClr val="tx1"/>
              </a:solidFill>
              <a:latin typeface="Times New Roman" charset="0"/>
              <a:ea typeface="Times New Roman" charset="0"/>
            </a:endParaRPr>
          </a:p>
        </p:txBody>
      </p:sp>
      <p:pic>
        <p:nvPicPr>
          <p:cNvPr id="5" name="Picture 4" descr="C:/Users/alina/AppData/Roaming/PolarisOffice/ETemp/4044_14168920/image82.jpe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209040" y="3078480"/>
            <a:ext cx="4709795" cy="3310255"/>
          </a:xfrm>
          <a:prstGeom prst="rect">
            <a:avLst/>
          </a:prstGeom>
          <a:noFill/>
        </p:spPr>
      </p:pic>
      <p:pic>
        <p:nvPicPr>
          <p:cNvPr id="6" name="Content Placeholder 5" descr="C:/Users/alina/AppData/Roaming/PolarisOffice/ETemp/4044_14168920/image83.jpe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6184265" y="3077845"/>
            <a:ext cx="4582795" cy="3350895"/>
          </a:xfrm>
          <a:prstGeom prst="rect">
            <a:avLst/>
          </a:prstGeom>
          <a:noFill/>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223895" y="-6985"/>
            <a:ext cx="5941060" cy="1146175"/>
          </a:xfrm>
          <a:prstGeom prst="rect">
            <a:avLst/>
          </a:prstGeom>
        </p:spPr>
        <p:txBody>
          <a:bodyPr vert="horz" wrap="square" lIns="91440" tIns="45720" rIns="91440" bIns="45720" numCol="1" anchor="ctr">
            <a:normAutofit/>
          </a:bodyPr>
          <a:lstStyle/>
          <a:p>
            <a:pPr marL="0" indent="0" algn="l" defTabSz="508000" eaLnBrk="0" fontAlgn="auto">
              <a:lnSpc>
                <a:spcPct val="100000"/>
              </a:lnSpc>
              <a:spcBef>
                <a:spcPts val="0"/>
              </a:spcBef>
              <a:spcAft>
                <a:spcPts val="0"/>
              </a:spcAft>
              <a:buFontTx/>
              <a:buNone/>
            </a:pPr>
            <a:r>
              <a:rPr lang="en-US" altLang="ko-KR" sz="4000" b="1" strike="noStrike" cap="none" dirty="0">
                <a:solidFill>
                  <a:srgbClr val="36B700"/>
                </a:solidFill>
                <a:latin typeface="Times New Roman" charset="0"/>
                <a:ea typeface="Times New Roman" charset="0"/>
              </a:rPr>
              <a:t>Ενδοτραχηλικός πολύπους</a:t>
            </a:r>
            <a:endParaRPr lang="ko-KR" altLang="en-US" sz="4000" b="1" strike="noStrike" cap="none" dirty="0">
              <a:solidFill>
                <a:srgbClr val="36B700"/>
              </a:solidFill>
              <a:latin typeface="Times New Roman" charset="0"/>
              <a:ea typeface="Times New Roman" charset="0"/>
            </a:endParaRPr>
          </a:p>
        </p:txBody>
      </p:sp>
      <p:sp>
        <p:nvSpPr>
          <p:cNvPr id="3" name="Content Placeholder 2"/>
          <p:cNvSpPr txBox="1">
            <a:spLocks noGrp="1"/>
          </p:cNvSpPr>
          <p:nvPr>
            <p:ph idx="1"/>
          </p:nvPr>
        </p:nvSpPr>
        <p:spPr>
          <a:xfrm>
            <a:off x="609600" y="1349375"/>
            <a:ext cx="3397885" cy="4780915"/>
          </a:xfrm>
          <a:prstGeom prst="rect">
            <a:avLst/>
          </a:prstGeom>
        </p:spPr>
        <p:txBody>
          <a:bodyPr vert="horz" wrap="square" lIns="91440" tIns="45720" rIns="91440" bIns="45720" numCol="1" anchor="t">
            <a:normAutofit fontScale="40000" lnSpcReduction="20000"/>
          </a:bodyPr>
          <a:lstStyle/>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254000" indent="-254000" algn="l" defTabSz="508000" eaLnBrk="0" fontAlgn="auto">
              <a:lnSpc>
                <a:spcPct val="90000"/>
              </a:lnSpc>
              <a:spcBef>
                <a:spcPts val="0"/>
              </a:spcBef>
              <a:spcAft>
                <a:spcPts val="0"/>
              </a:spcAft>
              <a:buFont typeface="Wingdings"/>
              <a:buChar char=""/>
            </a:pPr>
            <a:r>
              <a:rPr lang="en-US" altLang="ko-KR" sz="5050" b="1" strike="noStrike" cap="none" dirty="0">
                <a:solidFill>
                  <a:schemeClr val="tx1"/>
                </a:solidFill>
                <a:latin typeface="Times New Roman" charset="0"/>
                <a:ea typeface="Times New Roman" charset="0"/>
              </a:rPr>
              <a:t>αβλαβείς φλεγμονώδεις ογκόμορφες εξεργασίες</a:t>
            </a:r>
            <a:endParaRPr lang="ko-KR" altLang="en-US" sz="505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505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5050" b="1" strike="noStrike" cap="none" dirty="0">
                <a:solidFill>
                  <a:schemeClr val="tx1"/>
                </a:solidFill>
                <a:latin typeface="Times New Roman" charset="0"/>
                <a:ea typeface="Times New Roman" charset="0"/>
              </a:rPr>
              <a:t>αποτελούνται από χαλαρό ινομυξωματώδες στρώμα που έχει διατεταμένους, βλεννοεκκριτικούς ενδοτραχηλικούς αδένες, παχυτοιχωματικά αγγεία</a:t>
            </a:r>
            <a:endParaRPr lang="ko-KR" altLang="en-US" sz="505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505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5050" b="1" strike="noStrike" cap="none" dirty="0" err="1">
                <a:solidFill>
                  <a:schemeClr val="tx1"/>
                </a:solidFill>
                <a:latin typeface="Times New Roman" charset="0"/>
                <a:ea typeface="Times New Roman" charset="0"/>
              </a:rPr>
              <a:t>στήν</a:t>
            </a:r>
            <a:r>
              <a:rPr lang="en-US" altLang="ko-KR" sz="5050" b="1" strike="noStrike" cap="none" dirty="0">
                <a:solidFill>
                  <a:schemeClr val="tx1"/>
                </a:solidFill>
                <a:latin typeface="Times New Roman" charset="0"/>
                <a:ea typeface="Times New Roman" charset="0"/>
              </a:rPr>
              <a:t> επ</a:t>
            </a:r>
            <a:r>
              <a:rPr lang="en-US" altLang="ko-KR" sz="5050" b="1" strike="noStrike" cap="none" dirty="0" err="1">
                <a:solidFill>
                  <a:schemeClr val="tx1"/>
                </a:solidFill>
                <a:latin typeface="Times New Roman" charset="0"/>
                <a:ea typeface="Times New Roman" charset="0"/>
              </a:rPr>
              <a:t>ιφάνει</a:t>
            </a:r>
            <a:r>
              <a:rPr lang="en-US" altLang="ko-KR" sz="5050" b="1" strike="noStrike" cap="none" dirty="0">
                <a:solidFill>
                  <a:schemeClr val="tx1"/>
                </a:solidFill>
                <a:latin typeface="Times New Roman" charset="0"/>
                <a:ea typeface="Times New Roman" charset="0"/>
              </a:rPr>
              <a:t>α πλακώδη</a:t>
            </a:r>
            <a:r>
              <a:rPr lang="el-GR" altLang="ko-KR" sz="5050" b="1" strike="noStrike" cap="none" dirty="0">
                <a:solidFill>
                  <a:schemeClr val="tx1"/>
                </a:solidFill>
                <a:latin typeface="Times New Roman" charset="0"/>
                <a:ea typeface="Times New Roman" charset="0"/>
              </a:rPr>
              <a:t>ς</a:t>
            </a:r>
            <a:r>
              <a:rPr lang="en-US" altLang="ko-KR" sz="5050" b="1" strike="noStrike" cap="none" dirty="0">
                <a:solidFill>
                  <a:schemeClr val="tx1"/>
                </a:solidFill>
                <a:latin typeface="Times New Roman" charset="0"/>
                <a:ea typeface="Times New Roman" charset="0"/>
              </a:rPr>
              <a:t> μετάπλαση, εξέλκωση, φλεγμονή.</a:t>
            </a:r>
            <a:endParaRPr lang="ko-KR" altLang="en-US" sz="5050" b="1"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1" strike="noStrike" cap="none" dirty="0">
              <a:solidFill>
                <a:schemeClr val="tx1"/>
              </a:solidFill>
              <a:latin typeface="맑은 고딕" charset="0"/>
              <a:ea typeface="맑은 고딕"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1"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tretch>
            <a:fillRect/>
          </a:stretch>
        </p:blipFill>
        <p:spPr>
          <a:xfrm>
            <a:off x="5551805" y="1236345"/>
            <a:ext cx="5583555" cy="5340985"/>
          </a:xfrm>
          <a:prstGeom prst="rect">
            <a:avLst/>
          </a:prstGeom>
          <a:noFill/>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3153410" y="6085840"/>
            <a:ext cx="6405245" cy="772160"/>
          </a:xfrm>
          <a:prstGeom prst="rect">
            <a:avLst/>
          </a:prstGeom>
        </p:spPr>
        <p:txBody>
          <a:bodyPr vert="horz" wrap="square" lIns="91440" tIns="45720" rIns="91440" bIns="45720" numCol="1" anchor="ctr">
            <a:normAutofit fontScale="90000"/>
          </a:bodyPr>
          <a:lstStyle/>
          <a:p>
            <a:pPr marL="0" indent="0" algn="l" defTabSz="508000" eaLnBrk="0" fontAlgn="auto">
              <a:lnSpc>
                <a:spcPct val="100000"/>
              </a:lnSpc>
              <a:spcBef>
                <a:spcPts val="0"/>
              </a:spcBef>
              <a:spcAft>
                <a:spcPts val="0"/>
              </a:spcAft>
              <a:buFontTx/>
              <a:buNone/>
            </a:pPr>
            <a:r>
              <a:rPr lang="en-US" altLang="ko-KR" sz="5900" b="0" strike="noStrike" cap="none" dirty="0">
                <a:solidFill>
                  <a:schemeClr val="tx1"/>
                </a:solidFill>
                <a:latin typeface="맑은 고딕" charset="0"/>
                <a:ea typeface="맑은 고딕" charset="0"/>
              </a:rPr>
              <a:t>Ευχαριστώ πολυ!</a:t>
            </a:r>
            <a:endParaRPr lang="ko-KR" altLang="en-US" sz="5900" b="0" strike="noStrike" cap="none" dirty="0">
              <a:solidFill>
                <a:schemeClr val="tx1"/>
              </a:solidFill>
              <a:latin typeface="맑은 고딕" charset="0"/>
              <a:ea typeface="맑은 고딕"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tretch>
            <a:fillRect/>
          </a:stretch>
        </p:blipFill>
        <p:spPr>
          <a:xfrm>
            <a:off x="2495550" y="692785"/>
            <a:ext cx="6840855" cy="4070350"/>
          </a:xfrm>
          <a:prstGeom prst="rect">
            <a:avLst/>
          </a:prstGeom>
          <a:noFill/>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tretch>
            <a:fillRect/>
          </a:stretch>
        </p:blipFill>
        <p:spPr>
          <a:xfrm>
            <a:off x="2495550" y="4763135"/>
            <a:ext cx="6840855" cy="1374775"/>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ctrTitle"/>
          </p:nvPr>
        </p:nvSpPr>
        <p:spPr>
          <a:xfrm>
            <a:off x="938530" y="0"/>
            <a:ext cx="10365105" cy="965200"/>
          </a:xfrm>
          <a:prstGeom prst="rect">
            <a:avLst/>
          </a:prstGeom>
        </p:spPr>
        <p:txBody>
          <a:bodyPr vert="horz" wrap="square" lIns="91440" tIns="45720" rIns="91440" bIns="45720" numCol="1" anchor="b">
            <a:normAutofit/>
          </a:bodyPr>
          <a:lstStyle/>
          <a:p>
            <a:pPr marL="0" indent="0" algn="ctr"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ΕΜΒΡΥΟΛΟΓΙΑ</a:t>
            </a:r>
            <a:endParaRPr lang="ko-KR" altLang="en-US" sz="3600" b="1" strike="noStrike" cap="none" dirty="0">
              <a:solidFill>
                <a:srgbClr val="36B700"/>
              </a:solidFill>
              <a:latin typeface="Times New Roman" charset="0"/>
              <a:ea typeface="Times New Roman" charset="0"/>
            </a:endParaRPr>
          </a:p>
        </p:txBody>
      </p:sp>
      <p:sp>
        <p:nvSpPr>
          <p:cNvPr id="3" name="Subtitle 2"/>
          <p:cNvSpPr txBox="1">
            <a:spLocks noGrp="1"/>
          </p:cNvSpPr>
          <p:nvPr>
            <p:ph type="subTitle" idx="1"/>
          </p:nvPr>
        </p:nvSpPr>
        <p:spPr>
          <a:xfrm>
            <a:off x="548005" y="4940300"/>
            <a:ext cx="10725785" cy="1757680"/>
          </a:xfrm>
          <a:prstGeom prst="rect">
            <a:avLst/>
          </a:prstGeom>
        </p:spPr>
        <p:txBody>
          <a:bodyPr vert="horz" wrap="square" lIns="91440" tIns="45720" rIns="91440" bIns="45720" numCol="1" anchor="t">
            <a:normAutofit/>
          </a:bodyPr>
          <a:lstStyle/>
          <a:p>
            <a:pPr marL="0" indent="0" algn="ctr" defTabSz="508000" eaLnBrk="0" fontAlgn="auto">
              <a:lnSpc>
                <a:spcPct val="100000"/>
              </a:lnSpc>
              <a:spcBef>
                <a:spcPts val="0"/>
              </a:spcBef>
              <a:spcAft>
                <a:spcPts val="0"/>
              </a:spcAft>
              <a:buFontTx/>
              <a:buNone/>
            </a:pPr>
            <a:r>
              <a:rPr lang="en-US" altLang="ko-KR" sz="2400" b="1" strike="noStrike" cap="none" dirty="0">
                <a:solidFill>
                  <a:schemeClr val="tx1"/>
                </a:solidFill>
                <a:latin typeface="Times New Roman" charset="0"/>
                <a:ea typeface="Times New Roman" charset="0"/>
              </a:rPr>
              <a:t>Περί την 6η-7</a:t>
            </a:r>
            <a:r>
              <a:rPr lang="en-US" altLang="ko-KR" sz="2400" b="1" strike="noStrike" cap="none" dirty="0">
                <a:solidFill>
                  <a:schemeClr val="tx1"/>
                </a:solidFill>
                <a:latin typeface="맑은 고딕" charset="0"/>
                <a:ea typeface="맑은 고딕" charset="0"/>
              </a:rPr>
              <a:t>η</a:t>
            </a:r>
            <a:r>
              <a:rPr lang="en-US" altLang="ko-KR" sz="2400" b="1" strike="noStrike" cap="none" dirty="0">
                <a:solidFill>
                  <a:schemeClr val="tx1"/>
                </a:solidFill>
                <a:latin typeface="Times New Roman" charset="0"/>
                <a:ea typeface="Times New Roman" charset="0"/>
              </a:rPr>
              <a:t> εβδομάδα σχηματίζονται οι παραμεσονεφρικοί πόροι του M</a:t>
            </a:r>
            <a:r>
              <a:rPr lang="en-US" b="1" dirty="0">
                <a:solidFill>
                  <a:schemeClr val="tx1"/>
                </a:solidFill>
              </a:rPr>
              <a:t>ü</a:t>
            </a:r>
            <a:r>
              <a:rPr lang="en-US" altLang="ko-KR" sz="2400" b="1" strike="noStrike" cap="none" dirty="0">
                <a:solidFill>
                  <a:schemeClr val="tx1"/>
                </a:solidFill>
                <a:latin typeface="Times New Roman" charset="0"/>
                <a:ea typeface="Times New Roman" charset="0"/>
              </a:rPr>
              <a:t>ller οι οποίοι, μεταξύ 7ης και 9ης εβδομάδας συμφύονται  στο ουραίο τμήμα τους σχηματίζοντας το μητροκολε</a:t>
            </a:r>
            <a:r>
              <a:rPr lang="el-GR" b="1" dirty="0">
                <a:solidFill>
                  <a:schemeClr val="tx1"/>
                </a:solidFill>
              </a:rPr>
              <a:t>ϊ</a:t>
            </a:r>
            <a:r>
              <a:rPr lang="en-US" altLang="ko-KR" sz="2400" b="1" strike="noStrike" cap="none" dirty="0" err="1">
                <a:solidFill>
                  <a:schemeClr val="tx1"/>
                </a:solidFill>
                <a:latin typeface="Times New Roman" charset="0"/>
                <a:ea typeface="Times New Roman" charset="0"/>
              </a:rPr>
              <a:t>κό</a:t>
            </a:r>
            <a:r>
              <a:rPr lang="en-US" altLang="ko-KR" sz="2400" b="1" strike="noStrike" cap="none" dirty="0">
                <a:solidFill>
                  <a:schemeClr val="tx1"/>
                </a:solidFill>
                <a:latin typeface="Times New Roman" charset="0"/>
                <a:ea typeface="Times New Roman" charset="0"/>
              </a:rPr>
              <a:t> σωλήνα απο τον οποίο προέρχεται η μήτρα και το άνω τριτημόριο κόλπου.</a:t>
            </a:r>
            <a:endParaRPr lang="ko-KR" altLang="en-US" sz="2400" b="1" strike="noStrike" cap="none" dirty="0">
              <a:solidFill>
                <a:schemeClr val="tx1"/>
              </a:solidFill>
              <a:latin typeface="Times New Roman" charset="0"/>
              <a:ea typeface="Times New Roman"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tretch>
            <a:fillRect/>
          </a:stretch>
        </p:blipFill>
        <p:spPr>
          <a:xfrm>
            <a:off x="2484120" y="1362075"/>
            <a:ext cx="6858635" cy="2924810"/>
          </a:xfrm>
          <a:prstGeom prst="rect">
            <a:avLst/>
          </a:prstGeom>
          <a:noFill/>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609600" y="478155"/>
            <a:ext cx="10986770" cy="748665"/>
          </a:xfrm>
          <a:prstGeom prst="rect">
            <a:avLst/>
          </a:prstGeom>
        </p:spPr>
        <p:txBody>
          <a:bodyPr vert="horz" wrap="square" lIns="91440" tIns="45720" rIns="91440" bIns="45720" numCol="1" anchor="b">
            <a:normAutofit fontScale="90000"/>
          </a:bodyPr>
          <a:lstStyle/>
          <a:p>
            <a:pPr marL="0" indent="0" algn="l" defTabSz="508000" eaLnBrk="0" fontAlgn="auto">
              <a:lnSpc>
                <a:spcPct val="100000"/>
              </a:lnSpc>
              <a:spcBef>
                <a:spcPts val="0"/>
              </a:spcBef>
              <a:spcAft>
                <a:spcPts val="0"/>
              </a:spcAft>
              <a:buFontTx/>
              <a:buNone/>
            </a:pPr>
            <a:r>
              <a:rPr lang="en-US" altLang="ko-KR" sz="4000" b="1" strike="noStrike" cap="none" dirty="0">
                <a:solidFill>
                  <a:schemeClr val="accent5">
                    <a:lumMod val="75000"/>
                  </a:schemeClr>
                </a:solidFill>
                <a:latin typeface="Times New Roman" charset="0"/>
                <a:ea typeface="Times New Roman" charset="0"/>
              </a:rPr>
              <a:t>                       </a:t>
            </a:r>
            <a:r>
              <a:rPr lang="en-US" altLang="ko-KR" sz="4000" b="0" strike="noStrike" cap="none" dirty="0">
                <a:solidFill>
                  <a:schemeClr val="tx1"/>
                </a:solidFill>
                <a:latin typeface="맑은 고딕" charset="0"/>
                <a:ea typeface="맑은 고딕" charset="0"/>
              </a:rPr>
              <a:t/>
            </a:r>
            <a:br>
              <a:rPr lang="en-US" altLang="ko-KR" sz="4000" b="0" strike="noStrike" cap="none" dirty="0">
                <a:solidFill>
                  <a:schemeClr val="tx1"/>
                </a:solidFill>
                <a:latin typeface="맑은 고딕" charset="0"/>
                <a:ea typeface="맑은 고딕" charset="0"/>
              </a:rPr>
            </a:br>
            <a:r>
              <a:rPr lang="en-US" altLang="ko-KR" sz="3600" b="1" strike="noStrike" cap="none" dirty="0">
                <a:solidFill>
                  <a:srgbClr val="36B700"/>
                </a:solidFill>
                <a:latin typeface="Times New Roman" charset="0"/>
                <a:ea typeface="Times New Roman" charset="0"/>
              </a:rPr>
              <a:t>ΕΞΩΤΡΑΧΗΛΟΣ</a:t>
            </a:r>
            <a:endParaRPr lang="ko-KR" altLang="en-US" sz="3600" b="1" strike="noStrike" cap="none" dirty="0">
              <a:solidFill>
                <a:srgbClr val="36B700"/>
              </a:solidFill>
              <a:latin typeface="Times New Roman" charset="0"/>
              <a:ea typeface="Times New Roman" charset="0"/>
            </a:endParaRPr>
          </a:p>
        </p:txBody>
      </p:sp>
      <p:sp>
        <p:nvSpPr>
          <p:cNvPr id="3" name="Text Placeholder 2"/>
          <p:cNvSpPr txBox="1">
            <a:spLocks noGrp="1"/>
          </p:cNvSpPr>
          <p:nvPr>
            <p:ph type="body" idx="1"/>
          </p:nvPr>
        </p:nvSpPr>
        <p:spPr>
          <a:xfrm>
            <a:off x="609600" y="1435735"/>
            <a:ext cx="4014469" cy="5116195"/>
          </a:xfrm>
          <a:prstGeom prst="rect">
            <a:avLst/>
          </a:prstGeom>
        </p:spPr>
        <p:txBody>
          <a:bodyPr vert="horz" wrap="square" lIns="91440" tIns="45720" rIns="91440" bIns="45720" numCol="1" anchor="t">
            <a:normAutofit fontScale="77500" lnSpcReduction="20000"/>
          </a:bodyPr>
          <a:lstStyle/>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πολύστιβο πλακώδες, μη κερατινοποιούμενο επιθήλιο</a:t>
            </a:r>
            <a:endParaRPr lang="ko-KR" altLang="en-US" sz="28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l-GR" altLang="ko-KR" sz="2800" b="1" strike="noStrike" cap="none" dirty="0">
                <a:solidFill>
                  <a:schemeClr val="tx1"/>
                </a:solidFill>
                <a:latin typeface="Times New Roman" charset="0"/>
                <a:ea typeface="Times New Roman" charset="0"/>
              </a:rPr>
              <a:t>Ο</a:t>
            </a:r>
            <a:r>
              <a:rPr lang="en-US" altLang="ko-KR" sz="2800" b="1" strike="noStrike" cap="none" dirty="0" err="1">
                <a:solidFill>
                  <a:schemeClr val="tx1"/>
                </a:solidFill>
                <a:latin typeface="Times New Roman" charset="0"/>
                <a:ea typeface="Times New Roman" charset="0"/>
              </a:rPr>
              <a:t>ιστρογονοεξ</a:t>
            </a:r>
            <a:r>
              <a:rPr lang="en-US" altLang="ko-KR" sz="2800" b="1" strike="noStrike" cap="none" dirty="0">
                <a:solidFill>
                  <a:schemeClr val="tx1"/>
                </a:solidFill>
                <a:latin typeface="Times New Roman" charset="0"/>
                <a:ea typeface="Times New Roman" charset="0"/>
              </a:rPr>
              <a:t>αρτ</a:t>
            </a:r>
            <a:r>
              <a:rPr lang="el-GR" altLang="ko-KR" b="1" dirty="0">
                <a:solidFill>
                  <a:schemeClr val="tx1"/>
                </a:solidFill>
                <a:latin typeface="Times New Roman" charset="0"/>
                <a:ea typeface="Times New Roman" charset="0"/>
              </a:rPr>
              <a:t>ό</a:t>
            </a:r>
            <a:r>
              <a:rPr lang="en-US" altLang="ko-KR" sz="2800" b="1" strike="noStrike" cap="none" dirty="0">
                <a:solidFill>
                  <a:schemeClr val="tx1"/>
                </a:solidFill>
                <a:latin typeface="Times New Roman" charset="0"/>
                <a:ea typeface="Times New Roman" charset="0"/>
              </a:rPr>
              <a:t>μ</a:t>
            </a:r>
            <a:r>
              <a:rPr lang="el-GR" altLang="ko-KR" sz="2800" b="1" strike="noStrike" cap="none" dirty="0">
                <a:solidFill>
                  <a:schemeClr val="tx1"/>
                </a:solidFill>
                <a:latin typeface="Times New Roman" charset="0"/>
                <a:ea typeface="Times New Roman" charset="0"/>
              </a:rPr>
              <a:t>ε</a:t>
            </a:r>
            <a:r>
              <a:rPr lang="en-US" altLang="ko-KR" sz="2800" b="1" strike="noStrike" cap="none" dirty="0" err="1">
                <a:solidFill>
                  <a:schemeClr val="tx1"/>
                </a:solidFill>
                <a:latin typeface="Times New Roman" charset="0"/>
                <a:ea typeface="Times New Roman" charset="0"/>
              </a:rPr>
              <a:t>νη</a:t>
            </a:r>
            <a:r>
              <a:rPr lang="en-US" altLang="ko-KR" sz="2800" b="1" strike="noStrike" cap="none" dirty="0">
                <a:solidFill>
                  <a:schemeClr val="tx1"/>
                </a:solidFill>
                <a:latin typeface="Times New Roman" charset="0"/>
                <a:ea typeface="Times New Roman" charset="0"/>
              </a:rPr>
              <a:t> ωρίμανση</a:t>
            </a:r>
            <a:endParaRPr lang="ko-KR" altLang="en-US" sz="2800" b="1"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1" strike="noStrike" cap="none" dirty="0">
              <a:solidFill>
                <a:schemeClr val="tx1"/>
              </a:solidFill>
              <a:latin typeface="맑은 고딕" charset="0"/>
              <a:ea typeface="맑은 고딕" charset="0"/>
            </a:endParaRPr>
          </a:p>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3 στιβάδες</a:t>
            </a:r>
            <a:r>
              <a:rPr lang="en-US" altLang="ko-KR" sz="2800" b="0" strike="noStrike" cap="none" dirty="0">
                <a:solidFill>
                  <a:schemeClr val="tx1"/>
                </a:solidFill>
                <a:latin typeface="Times New Roman" charset="0"/>
                <a:ea typeface="Times New Roman" charset="0"/>
              </a:rPr>
              <a:t> </a:t>
            </a:r>
            <a:endParaRPr lang="ko-KR" altLang="en-US" sz="2800" b="0"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36B700"/>
              </a:buClr>
              <a:buFont typeface="맑은 고딕"/>
              <a:buChar char="•"/>
            </a:pPr>
            <a:r>
              <a:rPr lang="en-US" altLang="ko-KR" sz="2800" b="1" strike="noStrike" cap="none" dirty="0">
                <a:solidFill>
                  <a:srgbClr val="36B700"/>
                </a:solidFill>
                <a:latin typeface="Times New Roman" charset="0"/>
                <a:ea typeface="Times New Roman" charset="0"/>
              </a:rPr>
              <a:t>Βασική</a:t>
            </a:r>
            <a:endParaRPr lang="ko-KR" altLang="en-US" sz="2800" b="1" strike="noStrike" cap="none" dirty="0">
              <a:solidFill>
                <a:srgbClr val="36B700"/>
              </a:solidFill>
              <a:latin typeface="Times New Roman" charset="0"/>
              <a:ea typeface="Times New Roman"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0" strike="noStrike" cap="none" dirty="0">
              <a:solidFill>
                <a:schemeClr val="tx1"/>
              </a:solidFill>
              <a:latin typeface="맑은 고딕" charset="0"/>
              <a:ea typeface="맑은 고딕" charset="0"/>
            </a:endParaRPr>
          </a:p>
          <a:p>
            <a:pPr marL="228600" indent="-228600" algn="l" defTabSz="508000" eaLnBrk="0" fontAlgn="auto">
              <a:lnSpc>
                <a:spcPct val="90000"/>
              </a:lnSpc>
              <a:spcBef>
                <a:spcPts val="0"/>
              </a:spcBef>
              <a:spcAft>
                <a:spcPts val="0"/>
              </a:spcAft>
              <a:buClr>
                <a:srgbClr val="36B700"/>
              </a:buClr>
              <a:buFont typeface="맑은 고딕"/>
              <a:buChar char="•"/>
            </a:pPr>
            <a:r>
              <a:rPr lang="en-US" altLang="ko-KR" sz="2800" b="1" strike="noStrike" cap="none" dirty="0">
                <a:solidFill>
                  <a:srgbClr val="36B700"/>
                </a:solidFill>
                <a:latin typeface="Times New Roman" charset="0"/>
                <a:ea typeface="Times New Roman" charset="0"/>
              </a:rPr>
              <a:t>Διάμεση</a:t>
            </a:r>
            <a:r>
              <a:rPr lang="en-US" altLang="ko-KR" sz="2800" b="0" strike="noStrike" cap="none" dirty="0">
                <a:solidFill>
                  <a:schemeClr val="tx1"/>
                </a:solidFill>
                <a:latin typeface="Times New Roman" charset="0"/>
                <a:ea typeface="Times New Roman" charset="0"/>
              </a:rPr>
              <a:t> </a:t>
            </a:r>
            <a:r>
              <a:rPr lang="en-US" altLang="ko-KR" sz="2800" b="1" strike="noStrike" cap="none" dirty="0">
                <a:solidFill>
                  <a:schemeClr val="tx1"/>
                </a:solidFill>
                <a:latin typeface="Times New Roman" charset="0"/>
                <a:ea typeface="Times New Roman" charset="0"/>
              </a:rPr>
              <a:t>(stratum spongiosum) </a:t>
            </a:r>
            <a:endParaRPr lang="ko-KR" altLang="en-US" sz="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1" strike="noStrike" cap="none" dirty="0">
              <a:solidFill>
                <a:schemeClr val="tx1"/>
              </a:solidFill>
              <a:latin typeface="맑은 고딕" charset="0"/>
              <a:ea typeface="맑은 고딕" charset="0"/>
            </a:endParaRPr>
          </a:p>
          <a:p>
            <a:pPr marL="228600" indent="-228600" algn="l" defTabSz="508000" eaLnBrk="0" fontAlgn="auto">
              <a:lnSpc>
                <a:spcPct val="90000"/>
              </a:lnSpc>
              <a:spcBef>
                <a:spcPts val="0"/>
              </a:spcBef>
              <a:spcAft>
                <a:spcPts val="0"/>
              </a:spcAft>
              <a:buClr>
                <a:srgbClr val="36B700"/>
              </a:buClr>
              <a:buFont typeface="맑은 고딕"/>
              <a:buChar char="•"/>
            </a:pPr>
            <a:r>
              <a:rPr lang="en-US" altLang="ko-KR" sz="2800" b="1" strike="noStrike" cap="none" dirty="0">
                <a:solidFill>
                  <a:srgbClr val="36B700"/>
                </a:solidFill>
                <a:latin typeface="Times New Roman" charset="0"/>
                <a:ea typeface="Times New Roman" charset="0"/>
              </a:rPr>
              <a:t>Επιπολής</a:t>
            </a:r>
            <a:r>
              <a:rPr lang="en-US" altLang="ko-KR" sz="2800" b="1" strike="noStrike" cap="none" dirty="0">
                <a:solidFill>
                  <a:srgbClr val="00007E"/>
                </a:solidFill>
                <a:latin typeface="Times New Roman" charset="0"/>
                <a:ea typeface="Times New Roman" charset="0"/>
              </a:rPr>
              <a:t> </a:t>
            </a:r>
            <a:endParaRPr lang="ko-KR" altLang="en-US" sz="2800" b="1" strike="noStrike" cap="none" dirty="0">
              <a:solidFill>
                <a:srgbClr val="00007E"/>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υπάρχει μια μεταβολή του επιθηλίου κατά τον καταμήνιο κύκλο- σχετική ελάττωση πάχους επιπολής στιβάδας κατά την δεύτερη φάση και ατροφία μετεμμηνοπαυσιακή</a:t>
            </a:r>
            <a:endParaRPr lang="ko-KR" altLang="en-US" sz="2800" b="1" strike="noStrike" cap="none" dirty="0">
              <a:solidFill>
                <a:schemeClr val="tx1"/>
              </a:solidFill>
              <a:latin typeface="Times New Roman" charset="0"/>
              <a:ea typeface="Times New Roman" charset="0"/>
            </a:endParaRPr>
          </a:p>
        </p:txBody>
      </p:sp>
      <p:pic>
        <p:nvPicPr>
          <p:cNvPr id="5" name="Content Placeholder 4" descr="C:/Users/alina/AppData/Roaming/PolarisOffice/ETemp/4044_14168920/image2.jpeg"/>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5622290" y="955675"/>
            <a:ext cx="6115685" cy="5327015"/>
          </a:xfrm>
          <a:prstGeom prst="rect">
            <a:avLst/>
          </a:prstGeom>
          <a:noFill/>
        </p:spPr>
      </p:pic>
      <p:sp>
        <p:nvSpPr>
          <p:cNvPr id="4" name="Ορθογώνιο 3"/>
          <p:cNvSpPr>
            <a:spLocks/>
          </p:cNvSpPr>
          <p:nvPr/>
        </p:nvSpPr>
        <p:spPr>
          <a:xfrm>
            <a:off x="4405630" y="155575"/>
            <a:ext cx="3768725" cy="645795"/>
          </a:xfrm>
          <a:prstGeom prst="rect">
            <a:avLst/>
          </a:prstGeom>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ΙΣΤΟΛΟΓΙΑ</a:t>
            </a:r>
            <a:endParaRPr lang="ko-KR" altLang="en-US" sz="3600" b="1" strike="noStrike" cap="none" dirty="0">
              <a:solidFill>
                <a:srgbClr val="36B700"/>
              </a:solidFill>
              <a:latin typeface="Times New Roman" charset="0"/>
              <a:ea typeface="Times New Roman"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735965" y="140335"/>
            <a:ext cx="6040120" cy="563245"/>
          </a:xfrm>
          <a:prstGeom prst="rect">
            <a:avLst/>
          </a:prstGeom>
        </p:spPr>
        <p:txBody>
          <a:bodyPr vert="horz" wrap="square" lIns="91440" tIns="45720" rIns="91440" bIns="45720" numCol="1" anchor="ctr">
            <a:normAutofit fontScale="90000"/>
          </a:bodyPr>
          <a:lstStyle/>
          <a:p>
            <a:pPr marL="0" indent="0" algn="l" defTabSz="508000" eaLnBrk="0" fontAlgn="auto">
              <a:lnSpc>
                <a:spcPct val="100000"/>
              </a:lnSpc>
              <a:spcBef>
                <a:spcPts val="0"/>
              </a:spcBef>
              <a:spcAft>
                <a:spcPts val="0"/>
              </a:spcAft>
              <a:buFontTx/>
              <a:buNone/>
            </a:pPr>
            <a:r>
              <a:rPr lang="en-US" altLang="ko-KR" sz="4000" b="0" strike="noStrike" cap="none" dirty="0">
                <a:solidFill>
                  <a:schemeClr val="tx1"/>
                </a:solidFill>
                <a:latin typeface="맑은 고딕" charset="0"/>
                <a:ea typeface="맑은 고딕" charset="0"/>
              </a:rPr>
              <a:t>             </a:t>
            </a:r>
            <a:r>
              <a:rPr lang="en-US" altLang="ko-KR" sz="4000" b="1" strike="noStrike" cap="none" dirty="0">
                <a:solidFill>
                  <a:schemeClr val="accent5">
                    <a:lumMod val="75000"/>
                  </a:schemeClr>
                </a:solidFill>
                <a:latin typeface="Times New Roman" charset="0"/>
                <a:ea typeface="Times New Roman" charset="0"/>
              </a:rPr>
              <a:t/>
            </a:r>
            <a:br>
              <a:rPr lang="en-US" altLang="ko-KR" sz="4000" b="1" strike="noStrike" cap="none" dirty="0">
                <a:solidFill>
                  <a:schemeClr val="accent5">
                    <a:lumMod val="75000"/>
                  </a:schemeClr>
                </a:solidFill>
                <a:latin typeface="Times New Roman" charset="0"/>
                <a:ea typeface="Times New Roman" charset="0"/>
              </a:rPr>
            </a:br>
            <a:r>
              <a:rPr lang="en-US" altLang="ko-KR" sz="3600" b="1" strike="noStrike" cap="none" dirty="0">
                <a:solidFill>
                  <a:srgbClr val="36B700"/>
                </a:solidFill>
                <a:latin typeface="Times New Roman" charset="0"/>
                <a:ea typeface="Times New Roman" charset="0"/>
              </a:rPr>
              <a:t>ΕΝΔΟΤΡΑΧΗΛΟΣ</a:t>
            </a:r>
            <a:endParaRPr lang="ko-KR" altLang="en-US" sz="3600" b="1" strike="noStrike" cap="none" dirty="0">
              <a:solidFill>
                <a:srgbClr val="36B700"/>
              </a:solidFill>
              <a:latin typeface="Times New Roman" charset="0"/>
              <a:ea typeface="Times New Roman" charset="0"/>
            </a:endParaRPr>
          </a:p>
        </p:txBody>
      </p:sp>
      <p:sp>
        <p:nvSpPr>
          <p:cNvPr id="3" name="Content Placeholder 2"/>
          <p:cNvSpPr txBox="1">
            <a:spLocks noGrp="1"/>
          </p:cNvSpPr>
          <p:nvPr>
            <p:ph idx="1"/>
          </p:nvPr>
        </p:nvSpPr>
        <p:spPr>
          <a:xfrm>
            <a:off x="609600" y="1029970"/>
            <a:ext cx="4565650" cy="5563870"/>
          </a:xfrm>
          <a:prstGeom prst="rect">
            <a:avLst/>
          </a:prstGeom>
        </p:spPr>
        <p:txBody>
          <a:bodyPr vert="horz" wrap="square" lIns="91440" tIns="45720" rIns="91440" bIns="45720" numCol="1" anchor="t">
            <a:normAutofit fontScale="25000" lnSpcReduction="20000"/>
          </a:bodyPr>
          <a:lstStyle/>
          <a:p>
            <a:pPr marL="0" indent="0" algn="l" defTabSz="508000" eaLnBrk="0" fontAlgn="auto">
              <a:lnSpc>
                <a:spcPct val="90000"/>
              </a:lnSpc>
              <a:spcBef>
                <a:spcPts val="0"/>
              </a:spcBef>
              <a:spcAft>
                <a:spcPts val="0"/>
              </a:spcAft>
              <a:buFontTx/>
              <a:buNone/>
            </a:pPr>
            <a:endParaRPr lang="ko-KR" altLang="en-US" sz="2800" b="0" strike="noStrike" cap="none" dirty="0">
              <a:solidFill>
                <a:schemeClr val="tx1"/>
              </a:solidFill>
              <a:latin typeface="맑은 고딕" charset="0"/>
              <a:ea typeface="맑은 고딕" charset="0"/>
            </a:endParaRPr>
          </a:p>
          <a:p>
            <a:pPr marL="228600" indent="-228600" algn="l" defTabSz="508000" eaLnBrk="0" fontAlgn="auto">
              <a:lnSpc>
                <a:spcPct val="90000"/>
              </a:lnSpc>
              <a:spcBef>
                <a:spcPts val="0"/>
              </a:spcBef>
              <a:spcAft>
                <a:spcPts val="0"/>
              </a:spcAft>
              <a:buClr>
                <a:srgbClr val="000000"/>
              </a:buClr>
              <a:buFont typeface="맑은 고딕"/>
              <a:buChar char="•"/>
            </a:pPr>
            <a:endParaRPr lang="ko-KR" altLang="en-US" sz="2800" b="0" strike="noStrike" cap="none" dirty="0">
              <a:solidFill>
                <a:schemeClr val="tx1"/>
              </a:solidFill>
              <a:latin typeface="맑은 고딕" charset="0"/>
              <a:ea typeface="맑은 고딕" charset="0"/>
            </a:endParaRPr>
          </a:p>
          <a:p>
            <a:pPr marL="0" indent="0" algn="l" defTabSz="508000" eaLnBrk="0" fontAlgn="auto">
              <a:lnSpc>
                <a:spcPct val="170000"/>
              </a:lnSpc>
              <a:spcBef>
                <a:spcPts val="0"/>
              </a:spcBef>
              <a:spcAft>
                <a:spcPts val="0"/>
              </a:spcAft>
              <a:buFontTx/>
              <a:buNone/>
            </a:pPr>
            <a:r>
              <a:rPr lang="en-US" altLang="ko-KR" sz="8000" b="1" strike="noStrike" cap="none" dirty="0">
                <a:solidFill>
                  <a:schemeClr val="tx1"/>
                </a:solidFill>
                <a:latin typeface="Times New Roman" charset="0"/>
                <a:ea typeface="Times New Roman" charset="0"/>
              </a:rPr>
              <a:t>Κυλινδρικό επιθήλιο που αποτελείται απο μονήρη στοίχο βλεννοπαραγωγών κυττάρων , με τον πυρήνα απωθημένο στη βάση και το κυτταρόπλασμα γεμάτ</a:t>
            </a:r>
            <a:r>
              <a:rPr lang="el-GR" altLang="ko-KR" sz="8000" b="1" strike="noStrike" cap="none" dirty="0">
                <a:solidFill>
                  <a:schemeClr val="tx1"/>
                </a:solidFill>
                <a:latin typeface="Times New Roman" charset="0"/>
                <a:ea typeface="Times New Roman" charset="0"/>
              </a:rPr>
              <a:t>ο</a:t>
            </a:r>
            <a:r>
              <a:rPr lang="en-US" altLang="ko-KR" sz="8000" b="1" strike="noStrike" cap="none" dirty="0">
                <a:solidFill>
                  <a:schemeClr val="tx1"/>
                </a:solidFill>
                <a:latin typeface="Times New Roman" charset="0"/>
                <a:ea typeface="Times New Roman" charset="0"/>
              </a:rPr>
              <a:t> βλέννη. Τα κύτταρα αυτά ονομάζονται συχνά πασσαλοειδή (picket cells) λόγω της ομοιότητάς τους με πασσάλους φράκτη. Μεταξύ των εν λόγω βλεννοπαραγωγών παρεμβάλλονται μη βλεννοπαραγωγά κροσσωτά κύτταρα καθώς και ενδοκρινούς φύσης κυτταρα</a:t>
            </a:r>
            <a:r>
              <a:rPr lang="en-US" altLang="ko-KR" sz="5000" b="1" strike="noStrike" cap="none" dirty="0">
                <a:solidFill>
                  <a:schemeClr val="tx1"/>
                </a:solidFill>
                <a:latin typeface="Times New Roman" charset="0"/>
                <a:ea typeface="Times New Roman" charset="0"/>
              </a:rPr>
              <a:t>.</a:t>
            </a:r>
            <a:endParaRPr lang="ko-KR" altLang="en-US" sz="50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5000" b="0" strike="noStrike" cap="none" dirty="0">
              <a:solidFill>
                <a:schemeClr val="tx1"/>
              </a:solidFill>
              <a:latin typeface="맑은 고딕" charset="0"/>
              <a:ea typeface="맑은 고딕"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5902960" y="941705"/>
            <a:ext cx="6129655" cy="5215255"/>
          </a:xfrm>
          <a:prstGeom prst="rect">
            <a:avLst/>
          </a:prstGeom>
          <a:noFill/>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211455" y="504825"/>
            <a:ext cx="4381500" cy="5246370"/>
          </a:xfrm>
          <a:prstGeom prst="rect">
            <a:avLst/>
          </a:prstGeom>
        </p:spPr>
        <p:txBody>
          <a:bodyPr vert="horz" wrap="square" lIns="91440" tIns="45720" rIns="91440" bIns="45720" numCol="1" anchor="t">
            <a:normAutofit/>
          </a:bodyPr>
          <a:lstStyle/>
          <a:p>
            <a:pPr marL="0" indent="0" algn="l" defTabSz="508000" eaLnBrk="0" fontAlgn="auto">
              <a:lnSpc>
                <a:spcPct val="110000"/>
              </a:lnSpc>
              <a:spcBef>
                <a:spcPts val="0"/>
              </a:spcBef>
              <a:spcAft>
                <a:spcPts val="0"/>
              </a:spcAft>
              <a:buFontTx/>
              <a:buNone/>
            </a:pPr>
            <a:r>
              <a:rPr lang="en-US" altLang="ko-KR" sz="2000" b="1" strike="noStrike" cap="none" dirty="0">
                <a:solidFill>
                  <a:schemeClr val="tx1"/>
                </a:solidFill>
                <a:latin typeface="Times New Roman" charset="0"/>
                <a:ea typeface="Times New Roman" charset="0"/>
              </a:rPr>
              <a:t>Το ενδοτραχηλικό επιθήλιο διακλαδίζεται κάτω απο την επιφάνεια του ενδοτραχήλου σε βάθος οχι μεγαλύτερο των 5-7 χιλιοστομέτρων και σχ</a:t>
            </a:r>
            <a:r>
              <a:rPr lang="el-GR" altLang="ko-KR" sz="2000" b="1" strike="noStrike" cap="none" dirty="0">
                <a:solidFill>
                  <a:schemeClr val="tx1"/>
                </a:solidFill>
                <a:latin typeface="Times New Roman" charset="0"/>
                <a:ea typeface="Times New Roman" charset="0"/>
              </a:rPr>
              <a:t>η</a:t>
            </a:r>
            <a:r>
              <a:rPr lang="en-US" altLang="ko-KR" sz="2000" b="1" strike="noStrike" cap="none" dirty="0">
                <a:solidFill>
                  <a:schemeClr val="tx1"/>
                </a:solidFill>
                <a:latin typeface="Times New Roman" charset="0"/>
                <a:ea typeface="Times New Roman" charset="0"/>
              </a:rPr>
              <a:t>μα</a:t>
            </a:r>
            <a:r>
              <a:rPr lang="en-US" altLang="ko-KR" sz="2000" b="1" strike="noStrike" cap="none" dirty="0" err="1">
                <a:solidFill>
                  <a:schemeClr val="tx1"/>
                </a:solidFill>
                <a:latin typeface="Times New Roman" charset="0"/>
                <a:ea typeface="Times New Roman" charset="0"/>
              </a:rPr>
              <a:t>τίζει</a:t>
            </a:r>
            <a:r>
              <a:rPr lang="en-US" altLang="ko-KR" sz="2000" b="1" strike="noStrike" cap="none" dirty="0">
                <a:solidFill>
                  <a:schemeClr val="tx1"/>
                </a:solidFill>
                <a:latin typeface="Times New Roman" charset="0"/>
                <a:ea typeface="Times New Roman" charset="0"/>
              </a:rPr>
              <a:t> πολύπλοκο δίκτυο αναστομουμένων χώρων (κρύπτες)</a:t>
            </a:r>
            <a:r>
              <a:rPr lang="el-GR" altLang="ko-KR" sz="2000" b="1" strike="noStrike" cap="none" dirty="0">
                <a:solidFill>
                  <a:schemeClr val="tx1"/>
                </a:solidFill>
                <a:latin typeface="Times New Roman" charset="0"/>
                <a:ea typeface="Times New Roman" charset="0"/>
              </a:rPr>
              <a:t>,</a:t>
            </a:r>
            <a:r>
              <a:rPr lang="en-US" altLang="ko-KR" sz="2000" b="1" strike="noStrike" cap="none" dirty="0">
                <a:solidFill>
                  <a:schemeClr val="tx1"/>
                </a:solidFill>
                <a:latin typeface="Times New Roman" charset="0"/>
                <a:ea typeface="Times New Roman" charset="0"/>
              </a:rPr>
              <a:t> </a:t>
            </a:r>
            <a:r>
              <a:rPr lang="en-US" altLang="ko-KR" sz="2000" b="1" strike="noStrike" cap="none" dirty="0" err="1">
                <a:solidFill>
                  <a:schemeClr val="tx1"/>
                </a:solidFill>
                <a:latin typeface="Times New Roman" charset="0"/>
                <a:ea typeface="Times New Roman" charset="0"/>
              </a:rPr>
              <a:t>εντούτοις</a:t>
            </a:r>
            <a:r>
              <a:rPr lang="el-GR" altLang="ko-KR" sz="2000" b="1" strike="noStrike" cap="none" dirty="0">
                <a:solidFill>
                  <a:schemeClr val="tx1"/>
                </a:solidFill>
                <a:latin typeface="Times New Roman" charset="0"/>
                <a:ea typeface="Times New Roman" charset="0"/>
              </a:rPr>
              <a:t> </a:t>
            </a:r>
            <a:r>
              <a:rPr lang="en-US" altLang="ko-KR" sz="2000" b="1" strike="noStrike" cap="none" dirty="0">
                <a:solidFill>
                  <a:schemeClr val="tx1"/>
                </a:solidFill>
                <a:latin typeface="Times New Roman" charset="0"/>
                <a:ea typeface="Times New Roman" charset="0"/>
              </a:rPr>
              <a:t> επειδή οι εγκάρσιες τομές των χώρων αυτών εμφανίζονται στις ιστολογικές τομές ως αδένια, έχει επικρατήσει η ονομασία ενδοτραχηλικά αδένια, η οποία βέβαια δεν ανταποκρίνεται στην πραγματικότητα.</a:t>
            </a:r>
            <a:endParaRPr lang="ko-KR" altLang="en-US" sz="2000" b="1" strike="noStrike" cap="none" dirty="0">
              <a:solidFill>
                <a:schemeClr val="tx1"/>
              </a:solidFill>
              <a:latin typeface="Times New Roman" charset="0"/>
              <a:ea typeface="Times New Roman"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tretch>
            <a:fillRect/>
          </a:stretch>
        </p:blipFill>
        <p:spPr>
          <a:xfrm>
            <a:off x="897890" y="5046662"/>
            <a:ext cx="2624455" cy="1741805"/>
          </a:xfrm>
          <a:prstGeom prst="rect">
            <a:avLst/>
          </a:prstGeom>
          <a:no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4917440" y="559435"/>
            <a:ext cx="3333115" cy="2589530"/>
          </a:xfrm>
          <a:prstGeom prst="rect">
            <a:avLst/>
          </a:prstGeom>
          <a:noFill/>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413750" y="531495"/>
            <a:ext cx="3308350" cy="2589530"/>
          </a:xfrm>
          <a:prstGeom prst="rect">
            <a:avLst/>
          </a:prstGeom>
          <a:noFill/>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4919345" y="3293110"/>
            <a:ext cx="3331210" cy="2624455"/>
          </a:xfrm>
          <a:prstGeom prst="rect">
            <a:avLst/>
          </a:prstGeom>
          <a:noFill/>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tretch>
            <a:fillRect/>
          </a:stretch>
        </p:blipFill>
        <p:spPr>
          <a:xfrm>
            <a:off x="8420100" y="3300730"/>
            <a:ext cx="3302000" cy="2630805"/>
          </a:xfrm>
          <a:prstGeom prst="rect">
            <a:avLst/>
          </a:prstGeom>
          <a:noFill/>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286385" y="1089660"/>
            <a:ext cx="6784340" cy="654050"/>
          </a:xfrm>
          <a:prstGeom prst="rect">
            <a:avLst/>
          </a:prstGeom>
        </p:spPr>
        <p:txBody>
          <a:bodyPr vert="horz" wrap="square" lIns="91440" tIns="45720" rIns="91440" bIns="45720" numCol="1" anchor="b">
            <a:normAutofit fontScale="90000"/>
          </a:bodyPr>
          <a:lstStyle/>
          <a:p>
            <a:pPr marL="0" indent="0" algn="l" defTabSz="508000" eaLnBrk="0" fontAlgn="auto">
              <a:lnSpc>
                <a:spcPct val="100000"/>
              </a:lnSpc>
              <a:spcBef>
                <a:spcPts val="0"/>
              </a:spcBef>
              <a:spcAft>
                <a:spcPts val="0"/>
              </a:spcAft>
              <a:buFontTx/>
              <a:buNone/>
            </a:pPr>
            <a:r>
              <a:rPr lang="en-US" altLang="ko-KR" sz="3600" b="1" strike="noStrike" cap="none" dirty="0">
                <a:solidFill>
                  <a:srgbClr val="36B700"/>
                </a:solidFill>
                <a:latin typeface="Times New Roman" charset="0"/>
                <a:ea typeface="Times New Roman" charset="0"/>
              </a:rPr>
              <a:t>Πλακοκυλινδρική συμβολή(Squamocolumnar junction)</a:t>
            </a:r>
            <a:r>
              <a:rPr lang="en-US" altLang="ko-KR" sz="3600" b="1" strike="noStrike" cap="none" dirty="0">
                <a:solidFill>
                  <a:schemeClr val="accent5">
                    <a:lumMod val="75000"/>
                  </a:schemeClr>
                </a:solidFill>
                <a:latin typeface="Times New Roman" charset="0"/>
                <a:ea typeface="Times New Roman" charset="0"/>
              </a:rPr>
              <a:t/>
            </a:r>
            <a:br>
              <a:rPr lang="en-US" altLang="ko-KR" sz="3600" b="1" strike="noStrike" cap="none" dirty="0">
                <a:solidFill>
                  <a:schemeClr val="accent5">
                    <a:lumMod val="75000"/>
                  </a:schemeClr>
                </a:solidFill>
                <a:latin typeface="Times New Roman" charset="0"/>
                <a:ea typeface="Times New Roman" charset="0"/>
              </a:rPr>
            </a:br>
            <a:endParaRPr lang="ko-KR" altLang="en-US" sz="3600" b="1" strike="noStrike" cap="none" dirty="0">
              <a:solidFill>
                <a:schemeClr val="accent5">
                  <a:lumMod val="75000"/>
                </a:schemeClr>
              </a:solidFill>
              <a:latin typeface="Times New Roman" charset="0"/>
              <a:ea typeface="Times New Roman" charset="0"/>
            </a:endParaRPr>
          </a:p>
        </p:txBody>
      </p:sp>
      <p:sp>
        <p:nvSpPr>
          <p:cNvPr id="3" name="Text Placeholder 2"/>
          <p:cNvSpPr txBox="1">
            <a:spLocks noGrp="1"/>
          </p:cNvSpPr>
          <p:nvPr>
            <p:ph type="body" idx="1"/>
          </p:nvPr>
        </p:nvSpPr>
        <p:spPr>
          <a:xfrm>
            <a:off x="412750" y="2684780"/>
            <a:ext cx="11356340" cy="3458845"/>
          </a:xfrm>
          <a:prstGeom prst="rect">
            <a:avLst/>
          </a:prstGeom>
        </p:spPr>
        <p:txBody>
          <a:bodyPr vert="horz" wrap="square" lIns="91440" tIns="45720" rIns="91440" bIns="45720" numCol="1" anchor="t">
            <a:normAutofit fontScale="85000" lnSpcReduction="20000"/>
          </a:bodyPr>
          <a:lstStyle/>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αρχική συμβολή (</a:t>
            </a:r>
            <a:r>
              <a:rPr lang="en-US" altLang="ko-KR" sz="2800" b="1" strike="noStrike" cap="none" dirty="0">
                <a:solidFill>
                  <a:srgbClr val="36B700"/>
                </a:solidFill>
                <a:latin typeface="Times New Roman" charset="0"/>
                <a:ea typeface="Times New Roman" charset="0"/>
              </a:rPr>
              <a:t>original junction</a:t>
            </a:r>
            <a:r>
              <a:rPr lang="en-US" altLang="ko-KR" sz="2800" b="1" strike="noStrike" cap="none" dirty="0">
                <a:solidFill>
                  <a:schemeClr val="tx1"/>
                </a:solidFill>
                <a:latin typeface="Times New Roman" charset="0"/>
                <a:ea typeface="Times New Roman" charset="0"/>
              </a:rPr>
              <a:t>) βρίσκεται κατά την ενδομήτριο ζωή στο τραχηλικό σωλήνα.</a:t>
            </a:r>
            <a:endParaRPr lang="ko-KR" altLang="en-US" sz="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κατ</a:t>
            </a:r>
            <a:r>
              <a:rPr lang="el-GR" altLang="ko-KR" sz="2800" b="1" strike="noStrike" cap="none" dirty="0">
                <a:solidFill>
                  <a:schemeClr val="tx1"/>
                </a:solidFill>
                <a:latin typeface="Times New Roman" charset="0"/>
                <a:ea typeface="Times New Roman" charset="0"/>
              </a:rPr>
              <a:t>ά</a:t>
            </a:r>
            <a:r>
              <a:rPr lang="en-US" altLang="ko-KR" sz="2800" b="1" strike="noStrike" cap="none" dirty="0">
                <a:solidFill>
                  <a:schemeClr val="tx1"/>
                </a:solidFill>
                <a:latin typeface="Times New Roman" charset="0"/>
                <a:ea typeface="Times New Roman" charset="0"/>
              </a:rPr>
              <a:t> την εμμηναρχή, το σημε</a:t>
            </a:r>
            <a:r>
              <a:rPr lang="el-GR" altLang="ko-KR" sz="2800" b="1" strike="noStrike" cap="none" dirty="0">
                <a:solidFill>
                  <a:schemeClr val="tx1"/>
                </a:solidFill>
                <a:latin typeface="Times New Roman" charset="0"/>
                <a:ea typeface="Times New Roman" charset="0"/>
              </a:rPr>
              <a:t>ί</a:t>
            </a:r>
            <a:r>
              <a:rPr lang="en-US" altLang="ko-KR" sz="2800" b="1" strike="noStrike" cap="none" dirty="0">
                <a:solidFill>
                  <a:schemeClr val="tx1"/>
                </a:solidFill>
                <a:latin typeface="Times New Roman" charset="0"/>
                <a:ea typeface="Times New Roman" charset="0"/>
              </a:rPr>
              <a:t>ο αυτο απομακρ</a:t>
            </a:r>
            <a:r>
              <a:rPr lang="el-GR" altLang="ko-KR" sz="2800" b="1" strike="noStrike" cap="none" dirty="0">
                <a:solidFill>
                  <a:schemeClr val="tx1"/>
                </a:solidFill>
                <a:latin typeface="Times New Roman" charset="0"/>
                <a:ea typeface="Times New Roman" charset="0"/>
              </a:rPr>
              <a:t>ύ</a:t>
            </a:r>
            <a:r>
              <a:rPr lang="en-US" altLang="ko-KR" sz="2800" b="1" strike="noStrike" cap="none" dirty="0" err="1">
                <a:solidFill>
                  <a:schemeClr val="tx1"/>
                </a:solidFill>
                <a:latin typeface="Times New Roman" charset="0"/>
                <a:ea typeface="Times New Roman" charset="0"/>
              </a:rPr>
              <a:t>νετ</a:t>
            </a:r>
            <a:r>
              <a:rPr lang="en-US" altLang="ko-KR" sz="2800" b="1" strike="noStrike" cap="none" dirty="0">
                <a:solidFill>
                  <a:schemeClr val="tx1"/>
                </a:solidFill>
                <a:latin typeface="Times New Roman" charset="0"/>
                <a:ea typeface="Times New Roman" charset="0"/>
              </a:rPr>
              <a:t>αι απο το εξωτραχηλικ</a:t>
            </a:r>
            <a:r>
              <a:rPr lang="el-GR" altLang="ko-KR" sz="2800" b="1" strike="noStrike" cap="none" dirty="0">
                <a:solidFill>
                  <a:schemeClr val="tx1"/>
                </a:solidFill>
                <a:latin typeface="Times New Roman" charset="0"/>
                <a:ea typeface="Times New Roman" charset="0"/>
              </a:rPr>
              <a:t>ό</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στ</a:t>
            </a:r>
            <a:r>
              <a:rPr lang="el-GR" altLang="ko-KR" sz="2800" b="1" strike="noStrike" cap="none" dirty="0">
                <a:solidFill>
                  <a:schemeClr val="tx1"/>
                </a:solidFill>
                <a:latin typeface="Times New Roman" charset="0"/>
                <a:ea typeface="Times New Roman" charset="0"/>
              </a:rPr>
              <a:t>ό</a:t>
            </a:r>
            <a:r>
              <a:rPr lang="en-US" altLang="ko-KR" sz="2800" b="1" strike="noStrike" cap="none" dirty="0" err="1">
                <a:solidFill>
                  <a:schemeClr val="tx1"/>
                </a:solidFill>
                <a:latin typeface="Times New Roman" charset="0"/>
                <a:ea typeface="Times New Roman" charset="0"/>
              </a:rPr>
              <a:t>μιο</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με</a:t>
            </a:r>
            <a:r>
              <a:rPr lang="en-US" altLang="ko-KR" sz="2800" b="1" strike="noStrike" cap="none" dirty="0">
                <a:solidFill>
                  <a:schemeClr val="tx1"/>
                </a:solidFill>
                <a:latin typeface="Times New Roman" charset="0"/>
                <a:ea typeface="Times New Roman" charset="0"/>
              </a:rPr>
              <a:t> απ</a:t>
            </a:r>
            <a:r>
              <a:rPr lang="en-US" altLang="ko-KR" sz="2800" b="1" strike="noStrike" cap="none" dirty="0" err="1">
                <a:solidFill>
                  <a:schemeClr val="tx1"/>
                </a:solidFill>
                <a:latin typeface="Times New Roman" charset="0"/>
                <a:ea typeface="Times New Roman" charset="0"/>
              </a:rPr>
              <a:t>οτ</a:t>
            </a:r>
            <a:r>
              <a:rPr lang="el-GR" altLang="ko-KR" sz="2800" b="1" strike="noStrike" cap="none" dirty="0">
                <a:solidFill>
                  <a:schemeClr val="tx1"/>
                </a:solidFill>
                <a:latin typeface="Times New Roman" charset="0"/>
                <a:ea typeface="Times New Roman" charset="0"/>
              </a:rPr>
              <a:t>έ</a:t>
            </a:r>
            <a:r>
              <a:rPr lang="en-US" altLang="ko-KR" sz="2800" b="1" strike="noStrike" cap="none" dirty="0" err="1">
                <a:solidFill>
                  <a:schemeClr val="tx1"/>
                </a:solidFill>
                <a:latin typeface="Times New Roman" charset="0"/>
                <a:ea typeface="Times New Roman" charset="0"/>
              </a:rPr>
              <a:t>λεσμ</a:t>
            </a:r>
            <a:r>
              <a:rPr lang="en-US" altLang="ko-KR" sz="2800" b="1" strike="noStrike" cap="none" dirty="0">
                <a:solidFill>
                  <a:schemeClr val="tx1"/>
                </a:solidFill>
                <a:latin typeface="Times New Roman" charset="0"/>
                <a:ea typeface="Times New Roman" charset="0"/>
              </a:rPr>
              <a:t>α τμ</a:t>
            </a:r>
            <a:r>
              <a:rPr lang="el-GR" altLang="ko-KR" b="1" dirty="0">
                <a:solidFill>
                  <a:schemeClr val="tx1"/>
                </a:solidFill>
                <a:latin typeface="Times New Roman" charset="0"/>
                <a:ea typeface="Times New Roman" charset="0"/>
              </a:rPr>
              <a:t>ή</a:t>
            </a:r>
            <a:r>
              <a:rPr lang="en-US" altLang="ko-KR" sz="2800" b="1" strike="noStrike" cap="none" dirty="0">
                <a:solidFill>
                  <a:schemeClr val="tx1"/>
                </a:solidFill>
                <a:latin typeface="Times New Roman" charset="0"/>
                <a:ea typeface="Times New Roman" charset="0"/>
              </a:rPr>
              <a:t>μα </a:t>
            </a:r>
            <a:r>
              <a:rPr lang="en-US" altLang="ko-KR" sz="2800" b="1" strike="noStrike" cap="none" dirty="0" err="1">
                <a:solidFill>
                  <a:schemeClr val="tx1"/>
                </a:solidFill>
                <a:latin typeface="Times New Roman" charset="0"/>
                <a:ea typeface="Times New Roman" charset="0"/>
              </a:rPr>
              <a:t>του</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εξωτρ</a:t>
            </a:r>
            <a:r>
              <a:rPr lang="en-US" altLang="ko-KR" sz="2800" b="1" strike="noStrike" cap="none" dirty="0">
                <a:solidFill>
                  <a:schemeClr val="tx1"/>
                </a:solidFill>
                <a:latin typeface="Times New Roman" charset="0"/>
                <a:ea typeface="Times New Roman" charset="0"/>
              </a:rPr>
              <a:t>αχ</a:t>
            </a:r>
            <a:r>
              <a:rPr lang="el-GR" altLang="ko-KR" sz="2800" b="1" strike="noStrike" cap="none" dirty="0">
                <a:solidFill>
                  <a:schemeClr val="tx1"/>
                </a:solidFill>
                <a:latin typeface="Times New Roman" charset="0"/>
                <a:ea typeface="Times New Roman" charset="0"/>
              </a:rPr>
              <a:t>ή</a:t>
            </a:r>
            <a:r>
              <a:rPr lang="en-US" altLang="ko-KR" sz="2800" b="1" strike="noStrike" cap="none" dirty="0" err="1">
                <a:solidFill>
                  <a:schemeClr val="tx1"/>
                </a:solidFill>
                <a:latin typeface="Times New Roman" charset="0"/>
                <a:ea typeface="Times New Roman" charset="0"/>
              </a:rPr>
              <a:t>λου</a:t>
            </a:r>
            <a:r>
              <a:rPr lang="en-US" altLang="ko-KR" sz="2800" b="1" strike="noStrike" cap="none" dirty="0">
                <a:solidFill>
                  <a:schemeClr val="tx1"/>
                </a:solidFill>
                <a:latin typeface="Times New Roman" charset="0"/>
                <a:ea typeface="Times New Roman" charset="0"/>
              </a:rPr>
              <a:t> να επενδύεται απο κυλινδρικ</a:t>
            </a:r>
            <a:r>
              <a:rPr lang="el-GR" altLang="ko-KR" sz="2800" b="1" strike="noStrike" cap="none" dirty="0">
                <a:solidFill>
                  <a:schemeClr val="tx1"/>
                </a:solidFill>
                <a:latin typeface="Times New Roman" charset="0"/>
                <a:ea typeface="Times New Roman" charset="0"/>
              </a:rPr>
              <a:t>ό</a:t>
            </a:r>
            <a:r>
              <a:rPr lang="en-US" altLang="ko-KR" sz="2800" b="1" strike="noStrike" cap="none" dirty="0">
                <a:solidFill>
                  <a:schemeClr val="tx1"/>
                </a:solidFill>
                <a:latin typeface="Times New Roman" charset="0"/>
                <a:ea typeface="Times New Roman" charset="0"/>
              </a:rPr>
              <a:t> επ</a:t>
            </a:r>
            <a:r>
              <a:rPr lang="en-US" altLang="ko-KR" sz="2800" b="1" strike="noStrike" cap="none" dirty="0" err="1">
                <a:solidFill>
                  <a:schemeClr val="tx1"/>
                </a:solidFill>
                <a:latin typeface="Times New Roman" charset="0"/>
                <a:ea typeface="Times New Roman" charset="0"/>
              </a:rPr>
              <a:t>ιθ</a:t>
            </a:r>
            <a:r>
              <a:rPr lang="el-GR" altLang="ko-KR" sz="2800" b="1" strike="noStrike" cap="none" dirty="0">
                <a:solidFill>
                  <a:schemeClr val="tx1"/>
                </a:solidFill>
                <a:latin typeface="Times New Roman" charset="0"/>
                <a:ea typeface="Times New Roman" charset="0"/>
              </a:rPr>
              <a:t>ή</a:t>
            </a:r>
            <a:r>
              <a:rPr lang="en-US" altLang="ko-KR" sz="2800" b="1" strike="noStrike" cap="none" dirty="0" err="1">
                <a:solidFill>
                  <a:schemeClr val="tx1"/>
                </a:solidFill>
                <a:latin typeface="Times New Roman" charset="0"/>
                <a:ea typeface="Times New Roman" charset="0"/>
              </a:rPr>
              <a:t>λιο</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Το</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κυλινδρικ</a:t>
            </a:r>
            <a:r>
              <a:rPr lang="el-GR" altLang="ko-KR" sz="2800" b="1" strike="noStrike" cap="none" dirty="0">
                <a:solidFill>
                  <a:schemeClr val="tx1"/>
                </a:solidFill>
                <a:latin typeface="Times New Roman" charset="0"/>
                <a:ea typeface="Times New Roman" charset="0"/>
              </a:rPr>
              <a:t>ό</a:t>
            </a:r>
            <a:r>
              <a:rPr lang="en-US" altLang="ko-KR" sz="2800" b="1" strike="noStrike" cap="none" dirty="0">
                <a:solidFill>
                  <a:schemeClr val="tx1"/>
                </a:solidFill>
                <a:latin typeface="Times New Roman" charset="0"/>
                <a:ea typeface="Times New Roman" charset="0"/>
              </a:rPr>
              <a:t> επ</a:t>
            </a:r>
            <a:r>
              <a:rPr lang="en-US" altLang="ko-KR" sz="2800" b="1" strike="noStrike" cap="none" dirty="0" err="1">
                <a:solidFill>
                  <a:schemeClr val="tx1"/>
                </a:solidFill>
                <a:latin typeface="Times New Roman" charset="0"/>
                <a:ea typeface="Times New Roman" charset="0"/>
              </a:rPr>
              <a:t>ιθ</a:t>
            </a:r>
            <a:r>
              <a:rPr lang="el-GR" altLang="ko-KR" b="1" dirty="0">
                <a:solidFill>
                  <a:schemeClr val="tx1"/>
                </a:solidFill>
                <a:latin typeface="Times New Roman" charset="0"/>
                <a:ea typeface="Times New Roman" charset="0"/>
              </a:rPr>
              <a:t>ή</a:t>
            </a:r>
            <a:r>
              <a:rPr lang="en-US" altLang="ko-KR" sz="2800" b="1" strike="noStrike" cap="none" dirty="0" err="1">
                <a:solidFill>
                  <a:schemeClr val="tx1"/>
                </a:solidFill>
                <a:latin typeface="Times New Roman" charset="0"/>
                <a:ea typeface="Times New Roman" charset="0"/>
              </a:rPr>
              <a:t>λιο</a:t>
            </a:r>
            <a:r>
              <a:rPr lang="en-US" altLang="ko-KR" sz="2800" b="1" strike="noStrike" cap="none" dirty="0">
                <a:solidFill>
                  <a:schemeClr val="tx1"/>
                </a:solidFill>
                <a:latin typeface="Times New Roman" charset="0"/>
                <a:ea typeface="Times New Roman" charset="0"/>
              </a:rPr>
              <a:t> α</a:t>
            </a:r>
            <a:r>
              <a:rPr lang="en-US" altLang="ko-KR" sz="2800" b="1" strike="noStrike" cap="none" dirty="0" err="1">
                <a:solidFill>
                  <a:schemeClr val="tx1"/>
                </a:solidFill>
                <a:latin typeface="Times New Roman" charset="0"/>
                <a:ea typeface="Times New Roman" charset="0"/>
              </a:rPr>
              <a:t>υτο</a:t>
            </a:r>
            <a:r>
              <a:rPr lang="el-GR" altLang="ko-KR" sz="2800" b="1" strike="noStrike" cap="none" dirty="0">
                <a:solidFill>
                  <a:schemeClr val="tx1"/>
                </a:solidFill>
                <a:latin typeface="Times New Roman" charset="0"/>
                <a:ea typeface="Times New Roman" charset="0"/>
              </a:rPr>
              <a:t>ύ</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του</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τμ</a:t>
            </a:r>
            <a:r>
              <a:rPr lang="el-GR" altLang="ko-KR" sz="2800" b="1" strike="noStrike" cap="none" dirty="0">
                <a:solidFill>
                  <a:schemeClr val="tx1"/>
                </a:solidFill>
                <a:latin typeface="Times New Roman" charset="0"/>
                <a:ea typeface="Times New Roman" charset="0"/>
              </a:rPr>
              <a:t>ή</a:t>
            </a:r>
            <a:r>
              <a:rPr lang="en-US" altLang="ko-KR" sz="2800" b="1" strike="noStrike" cap="none" dirty="0">
                <a:solidFill>
                  <a:schemeClr val="tx1"/>
                </a:solidFill>
                <a:latin typeface="Times New Roman" charset="0"/>
                <a:ea typeface="Times New Roman" charset="0"/>
              </a:rPr>
              <a:t>μα</a:t>
            </a:r>
            <a:r>
              <a:rPr lang="en-US" altLang="ko-KR" sz="2800" b="1" strike="noStrike" cap="none" dirty="0" err="1">
                <a:solidFill>
                  <a:schemeClr val="tx1"/>
                </a:solidFill>
                <a:latin typeface="Times New Roman" charset="0"/>
                <a:ea typeface="Times New Roman" charset="0"/>
              </a:rPr>
              <a:t>τος</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του</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εξωτρ</a:t>
            </a:r>
            <a:r>
              <a:rPr lang="en-US" altLang="ko-KR" sz="2800" b="1" strike="noStrike" cap="none" dirty="0">
                <a:solidFill>
                  <a:schemeClr val="tx1"/>
                </a:solidFill>
                <a:latin typeface="Times New Roman" charset="0"/>
                <a:ea typeface="Times New Roman" charset="0"/>
              </a:rPr>
              <a:t>αχ</a:t>
            </a:r>
            <a:r>
              <a:rPr lang="el-GR" altLang="ko-KR" sz="2800" b="1" strike="noStrike" cap="none" dirty="0">
                <a:solidFill>
                  <a:schemeClr val="tx1"/>
                </a:solidFill>
                <a:latin typeface="Times New Roman" charset="0"/>
                <a:ea typeface="Times New Roman" charset="0"/>
              </a:rPr>
              <a:t>ή</a:t>
            </a:r>
            <a:r>
              <a:rPr lang="en-US" altLang="ko-KR" sz="2800" b="1" strike="noStrike" cap="none" dirty="0" err="1">
                <a:solidFill>
                  <a:schemeClr val="tx1"/>
                </a:solidFill>
                <a:latin typeface="Times New Roman" charset="0"/>
                <a:ea typeface="Times New Roman" charset="0"/>
              </a:rPr>
              <a:t>λου</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υφ</a:t>
            </a:r>
            <a:r>
              <a:rPr lang="el-GR" altLang="ko-KR" sz="2800" b="1" strike="noStrike" cap="none" dirty="0">
                <a:solidFill>
                  <a:schemeClr val="tx1"/>
                </a:solidFill>
                <a:latin typeface="Times New Roman" charset="0"/>
                <a:ea typeface="Times New Roman" charset="0"/>
              </a:rPr>
              <a:t>ί</a:t>
            </a:r>
            <a:r>
              <a:rPr lang="en-US" altLang="ko-KR" sz="2800" b="1" strike="noStrike" cap="none" dirty="0" err="1">
                <a:solidFill>
                  <a:schemeClr val="tx1"/>
                </a:solidFill>
                <a:latin typeface="Times New Roman" charset="0"/>
                <a:ea typeface="Times New Roman" charset="0"/>
              </a:rPr>
              <a:t>στ</a:t>
            </a:r>
            <a:r>
              <a:rPr lang="en-US" altLang="ko-KR" sz="2800" b="1" strike="noStrike" cap="none" dirty="0">
                <a:solidFill>
                  <a:schemeClr val="tx1"/>
                </a:solidFill>
                <a:latin typeface="Times New Roman" charset="0"/>
                <a:ea typeface="Times New Roman" charset="0"/>
              </a:rPr>
              <a:t>αται πλακ</a:t>
            </a:r>
            <a:r>
              <a:rPr lang="el-GR" altLang="ko-KR" sz="2800" b="1" strike="noStrike" cap="none" dirty="0">
                <a:solidFill>
                  <a:schemeClr val="tx1"/>
                </a:solidFill>
                <a:latin typeface="Times New Roman" charset="0"/>
                <a:ea typeface="Times New Roman" charset="0"/>
              </a:rPr>
              <a:t>ώ</a:t>
            </a:r>
            <a:r>
              <a:rPr lang="en-US" altLang="ko-KR" sz="2800" b="1" strike="noStrike" cap="none" dirty="0" err="1">
                <a:solidFill>
                  <a:schemeClr val="tx1"/>
                </a:solidFill>
                <a:latin typeface="Times New Roman" charset="0"/>
                <a:ea typeface="Times New Roman" charset="0"/>
              </a:rPr>
              <a:t>δη</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μετ</a:t>
            </a:r>
            <a:r>
              <a:rPr lang="el-GR" altLang="ko-KR" sz="2800" b="1" strike="noStrike" cap="none" dirty="0">
                <a:solidFill>
                  <a:schemeClr val="tx1"/>
                </a:solidFill>
                <a:latin typeface="Times New Roman" charset="0"/>
                <a:ea typeface="Times New Roman" charset="0"/>
              </a:rPr>
              <a:t>ά</a:t>
            </a:r>
            <a:r>
              <a:rPr lang="en-US" altLang="ko-KR" sz="2800" b="1" strike="noStrike" cap="none" dirty="0">
                <a:solidFill>
                  <a:schemeClr val="tx1"/>
                </a:solidFill>
                <a:latin typeface="Times New Roman" charset="0"/>
                <a:ea typeface="Times New Roman" charset="0"/>
              </a:rPr>
              <a:t>πλα</a:t>
            </a:r>
            <a:r>
              <a:rPr lang="en-US" altLang="ko-KR" sz="2800" b="1" strike="noStrike" cap="none" dirty="0" err="1">
                <a:solidFill>
                  <a:schemeClr val="tx1"/>
                </a:solidFill>
                <a:latin typeface="Times New Roman" charset="0"/>
                <a:ea typeface="Times New Roman" charset="0"/>
              </a:rPr>
              <a:t>ση</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Ως</a:t>
            </a:r>
            <a:r>
              <a:rPr lang="en-US" altLang="ko-KR" sz="2800" b="1" strike="noStrike" cap="none" dirty="0">
                <a:solidFill>
                  <a:schemeClr val="tx1"/>
                </a:solidFill>
                <a:latin typeface="Times New Roman" charset="0"/>
                <a:ea typeface="Times New Roman" charset="0"/>
              </a:rPr>
              <a:t> απ</a:t>
            </a:r>
            <a:r>
              <a:rPr lang="en-US" altLang="ko-KR" sz="2800" b="1" strike="noStrike" cap="none" dirty="0" err="1">
                <a:solidFill>
                  <a:schemeClr val="tx1"/>
                </a:solidFill>
                <a:latin typeface="Times New Roman" charset="0"/>
                <a:ea typeface="Times New Roman" charset="0"/>
              </a:rPr>
              <a:t>οτ</a:t>
            </a:r>
            <a:r>
              <a:rPr lang="el-GR" altLang="ko-KR" sz="2800" b="1" strike="noStrike" cap="none" dirty="0">
                <a:solidFill>
                  <a:schemeClr val="tx1"/>
                </a:solidFill>
                <a:latin typeface="Times New Roman" charset="0"/>
                <a:ea typeface="Times New Roman" charset="0"/>
              </a:rPr>
              <a:t>έ</a:t>
            </a:r>
            <a:r>
              <a:rPr lang="en-US" altLang="ko-KR" sz="2800" b="1" strike="noStrike" cap="none" dirty="0" err="1">
                <a:solidFill>
                  <a:schemeClr val="tx1"/>
                </a:solidFill>
                <a:latin typeface="Times New Roman" charset="0"/>
                <a:ea typeface="Times New Roman" charset="0"/>
              </a:rPr>
              <a:t>λεσμ</a:t>
            </a:r>
            <a:r>
              <a:rPr lang="en-US" altLang="ko-KR" sz="2800" b="1" strike="noStrike" cap="none" dirty="0">
                <a:solidFill>
                  <a:schemeClr val="tx1"/>
                </a:solidFill>
                <a:latin typeface="Times New Roman" charset="0"/>
                <a:ea typeface="Times New Roman" charset="0"/>
              </a:rPr>
              <a:t>α της εν λογω μετ</a:t>
            </a:r>
            <a:r>
              <a:rPr lang="el-GR" altLang="ko-KR" sz="2800" b="1" strike="noStrike" cap="none" dirty="0">
                <a:solidFill>
                  <a:schemeClr val="tx1"/>
                </a:solidFill>
                <a:latin typeface="Times New Roman" charset="0"/>
                <a:ea typeface="Times New Roman" charset="0"/>
              </a:rPr>
              <a:t>ά</a:t>
            </a:r>
            <a:r>
              <a:rPr lang="en-US" altLang="ko-KR" sz="2800" b="1" strike="noStrike" cap="none" dirty="0">
                <a:solidFill>
                  <a:schemeClr val="tx1"/>
                </a:solidFill>
                <a:latin typeface="Times New Roman" charset="0"/>
                <a:ea typeface="Times New Roman" charset="0"/>
              </a:rPr>
              <a:t>πλα</a:t>
            </a:r>
            <a:r>
              <a:rPr lang="en-US" altLang="ko-KR" sz="2800" b="1" strike="noStrike" cap="none" dirty="0" err="1">
                <a:solidFill>
                  <a:schemeClr val="tx1"/>
                </a:solidFill>
                <a:latin typeface="Times New Roman" charset="0"/>
                <a:ea typeface="Times New Roman" charset="0"/>
              </a:rPr>
              <a:t>σης</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το</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σημε</a:t>
            </a:r>
            <a:r>
              <a:rPr lang="el-GR" altLang="ko-KR" sz="2800" b="1" strike="noStrike" cap="none" dirty="0">
                <a:solidFill>
                  <a:schemeClr val="tx1"/>
                </a:solidFill>
                <a:latin typeface="Times New Roman" charset="0"/>
                <a:ea typeface="Times New Roman" charset="0"/>
              </a:rPr>
              <a:t>ί</a:t>
            </a:r>
            <a:r>
              <a:rPr lang="en-US" altLang="ko-KR" sz="2800" b="1" strike="noStrike" cap="none" dirty="0">
                <a:solidFill>
                  <a:schemeClr val="tx1"/>
                </a:solidFill>
                <a:latin typeface="Times New Roman" charset="0"/>
                <a:ea typeface="Times New Roman" charset="0"/>
              </a:rPr>
              <a:t>ο </a:t>
            </a:r>
            <a:r>
              <a:rPr lang="en-US" altLang="ko-KR" sz="2800" b="1" strike="noStrike" cap="none" dirty="0" err="1">
                <a:solidFill>
                  <a:schemeClr val="tx1"/>
                </a:solidFill>
                <a:latin typeface="Times New Roman" charset="0"/>
                <a:ea typeface="Times New Roman" charset="0"/>
              </a:rPr>
              <a:t>συμ</a:t>
            </a:r>
            <a:r>
              <a:rPr lang="en-US" altLang="ko-KR" sz="2800" b="1" strike="noStrike" cap="none" dirty="0">
                <a:solidFill>
                  <a:schemeClr val="tx1"/>
                </a:solidFill>
                <a:latin typeface="Times New Roman" charset="0"/>
                <a:ea typeface="Times New Roman" charset="0"/>
              </a:rPr>
              <a:t>βολ</a:t>
            </a:r>
            <a:r>
              <a:rPr lang="el-GR" altLang="ko-KR" sz="2800" b="1" strike="noStrike" cap="none" dirty="0">
                <a:solidFill>
                  <a:schemeClr val="tx1"/>
                </a:solidFill>
                <a:latin typeface="Times New Roman" charset="0"/>
                <a:ea typeface="Times New Roman" charset="0"/>
              </a:rPr>
              <a:t>ή</a:t>
            </a:r>
            <a:r>
              <a:rPr lang="en-US" altLang="ko-KR" sz="2800" b="1" strike="noStrike" cap="none" dirty="0">
                <a:solidFill>
                  <a:schemeClr val="tx1"/>
                </a:solidFill>
                <a:latin typeface="Times New Roman" charset="0"/>
                <a:ea typeface="Times New Roman" charset="0"/>
              </a:rPr>
              <a:t>ς, π</a:t>
            </a:r>
            <a:r>
              <a:rPr lang="en-US" altLang="ko-KR" sz="2800" b="1" strike="noStrike" cap="none" dirty="0" err="1">
                <a:solidFill>
                  <a:schemeClr val="tx1"/>
                </a:solidFill>
                <a:latin typeface="Times New Roman" charset="0"/>
                <a:ea typeface="Times New Roman" charset="0"/>
              </a:rPr>
              <a:t>ου</a:t>
            </a:r>
            <a:r>
              <a:rPr lang="en-US" altLang="ko-KR" sz="2800" b="1" strike="noStrike" cap="none" dirty="0">
                <a:solidFill>
                  <a:schemeClr val="tx1"/>
                </a:solidFill>
                <a:latin typeface="Times New Roman" charset="0"/>
                <a:ea typeface="Times New Roman" charset="0"/>
              </a:rPr>
              <a:t> π</a:t>
            </a:r>
            <a:r>
              <a:rPr lang="en-US" altLang="ko-KR" sz="2800" b="1" strike="noStrike" cap="none" dirty="0" err="1">
                <a:solidFill>
                  <a:schemeClr val="tx1"/>
                </a:solidFill>
                <a:latin typeface="Times New Roman" charset="0"/>
                <a:ea typeface="Times New Roman" charset="0"/>
              </a:rPr>
              <a:t>λησι</a:t>
            </a:r>
            <a:r>
              <a:rPr lang="el-GR" altLang="ko-KR" sz="2800" b="1" strike="noStrike" cap="none" dirty="0">
                <a:solidFill>
                  <a:schemeClr val="tx1"/>
                </a:solidFill>
                <a:latin typeface="Times New Roman" charset="0"/>
                <a:ea typeface="Times New Roman" charset="0"/>
              </a:rPr>
              <a:t>ά</a:t>
            </a:r>
            <a:r>
              <a:rPr lang="en-US" altLang="ko-KR" sz="2800" b="1" strike="noStrike" cap="none" dirty="0" err="1">
                <a:solidFill>
                  <a:schemeClr val="tx1"/>
                </a:solidFill>
                <a:latin typeface="Times New Roman" charset="0"/>
                <a:ea typeface="Times New Roman" charset="0"/>
              </a:rPr>
              <a:t>ζει</a:t>
            </a:r>
            <a:r>
              <a:rPr lang="en-US" altLang="ko-KR" sz="2800" b="1" strike="noStrike" cap="none" dirty="0">
                <a:solidFill>
                  <a:schemeClr val="tx1"/>
                </a:solidFill>
                <a:latin typeface="Times New Roman" charset="0"/>
                <a:ea typeface="Times New Roman" charset="0"/>
              </a:rPr>
              <a:t> και π</a:t>
            </a:r>
            <a:r>
              <a:rPr lang="el-GR" altLang="ko-KR" sz="2800" b="1" strike="noStrike" cap="none" dirty="0">
                <a:solidFill>
                  <a:schemeClr val="tx1"/>
                </a:solidFill>
                <a:latin typeface="Times New Roman" charset="0"/>
                <a:ea typeface="Times New Roman" charset="0"/>
              </a:rPr>
              <a:t>ά</a:t>
            </a:r>
            <a:r>
              <a:rPr lang="en-US" altLang="ko-KR" sz="2800" b="1" strike="noStrike" cap="none" dirty="0" err="1">
                <a:solidFill>
                  <a:schemeClr val="tx1"/>
                </a:solidFill>
                <a:latin typeface="Times New Roman" charset="0"/>
                <a:ea typeface="Times New Roman" charset="0"/>
              </a:rPr>
              <a:t>λι</a:t>
            </a:r>
            <a:r>
              <a:rPr lang="en-US" altLang="ko-KR" sz="2800" b="1" strike="noStrike" cap="none" dirty="0">
                <a:solidFill>
                  <a:schemeClr val="tx1"/>
                </a:solidFill>
                <a:latin typeface="Times New Roman" charset="0"/>
                <a:ea typeface="Times New Roman" charset="0"/>
              </a:rPr>
              <a:t> προς </a:t>
            </a:r>
            <a:r>
              <a:rPr lang="en-US" altLang="ko-KR" sz="2800" b="1" strike="noStrike" cap="none" dirty="0" err="1">
                <a:solidFill>
                  <a:schemeClr val="tx1"/>
                </a:solidFill>
                <a:latin typeface="Times New Roman" charset="0"/>
                <a:ea typeface="Times New Roman" charset="0"/>
              </a:rPr>
              <a:t>το</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εξωτρ</a:t>
            </a:r>
            <a:r>
              <a:rPr lang="en-US" altLang="ko-KR" sz="2800" b="1" strike="noStrike" cap="none" dirty="0">
                <a:solidFill>
                  <a:schemeClr val="tx1"/>
                </a:solidFill>
                <a:latin typeface="Times New Roman" charset="0"/>
                <a:ea typeface="Times New Roman" charset="0"/>
              </a:rPr>
              <a:t>αχηλικ</a:t>
            </a:r>
            <a:r>
              <a:rPr lang="el-GR" altLang="ko-KR" sz="2800" b="1" strike="noStrike" cap="none" dirty="0">
                <a:solidFill>
                  <a:schemeClr val="tx1"/>
                </a:solidFill>
                <a:latin typeface="Times New Roman" charset="0"/>
                <a:ea typeface="Times New Roman" charset="0"/>
              </a:rPr>
              <a:t>ό</a:t>
            </a:r>
            <a:r>
              <a:rPr lang="en-US"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στ</a:t>
            </a:r>
            <a:r>
              <a:rPr lang="el-GR" altLang="ko-KR" sz="2800" b="1" strike="noStrike" cap="none" dirty="0">
                <a:solidFill>
                  <a:schemeClr val="tx1"/>
                </a:solidFill>
                <a:latin typeface="Times New Roman" charset="0"/>
                <a:ea typeface="Times New Roman" charset="0"/>
              </a:rPr>
              <a:t>ό</a:t>
            </a:r>
            <a:r>
              <a:rPr lang="en-US" altLang="ko-KR" sz="2800" b="1" strike="noStrike" cap="none" dirty="0" err="1">
                <a:solidFill>
                  <a:schemeClr val="tx1"/>
                </a:solidFill>
                <a:latin typeface="Times New Roman" charset="0"/>
                <a:ea typeface="Times New Roman" charset="0"/>
              </a:rPr>
              <a:t>μιο,ονομ</a:t>
            </a:r>
            <a:r>
              <a:rPr lang="el-GR" altLang="ko-KR" b="1" dirty="0">
                <a:solidFill>
                  <a:schemeClr val="tx1"/>
                </a:solidFill>
                <a:latin typeface="Times New Roman" charset="0"/>
                <a:ea typeface="Times New Roman" charset="0"/>
              </a:rPr>
              <a:t>ά</a:t>
            </a:r>
            <a:r>
              <a:rPr lang="en-US" altLang="ko-KR" sz="2800" b="1" strike="noStrike" cap="none" dirty="0" err="1">
                <a:solidFill>
                  <a:schemeClr val="tx1"/>
                </a:solidFill>
                <a:latin typeface="Times New Roman" charset="0"/>
                <a:ea typeface="Times New Roman" charset="0"/>
              </a:rPr>
              <a:t>ζετ</a:t>
            </a:r>
            <a:r>
              <a:rPr lang="en-US" altLang="ko-KR" sz="2800" b="1" strike="noStrike" cap="none" dirty="0">
                <a:solidFill>
                  <a:schemeClr val="tx1"/>
                </a:solidFill>
                <a:latin typeface="Times New Roman" charset="0"/>
                <a:ea typeface="Times New Roman" charset="0"/>
              </a:rPr>
              <a:t>αι πλ</a:t>
            </a:r>
            <a:r>
              <a:rPr lang="el-GR" altLang="ko-KR" sz="2800" b="1" strike="noStrike" cap="none" dirty="0">
                <a:solidFill>
                  <a:schemeClr val="tx1"/>
                </a:solidFill>
                <a:latin typeface="Times New Roman" charset="0"/>
                <a:ea typeface="Times New Roman" charset="0"/>
              </a:rPr>
              <a:t>έ</a:t>
            </a:r>
            <a:r>
              <a:rPr lang="en-US" altLang="ko-KR" sz="2800" b="1" strike="noStrike" cap="none" dirty="0" err="1">
                <a:solidFill>
                  <a:schemeClr val="tx1"/>
                </a:solidFill>
                <a:latin typeface="Times New Roman" charset="0"/>
                <a:ea typeface="Times New Roman" charset="0"/>
              </a:rPr>
              <a:t>ον</a:t>
            </a:r>
            <a:r>
              <a:rPr lang="el-GR" altLang="ko-KR" sz="2800" b="1" strike="noStrike" cap="none" dirty="0">
                <a:solidFill>
                  <a:schemeClr val="tx1"/>
                </a:solidFill>
                <a:latin typeface="Times New Roman" charset="0"/>
                <a:ea typeface="Times New Roman" charset="0"/>
              </a:rPr>
              <a:t> </a:t>
            </a:r>
            <a:r>
              <a:rPr lang="en-US" altLang="ko-KR" sz="2800" b="1" strike="noStrike" cap="none" dirty="0" err="1">
                <a:solidFill>
                  <a:schemeClr val="tx1"/>
                </a:solidFill>
                <a:latin typeface="Times New Roman" charset="0"/>
                <a:ea typeface="Times New Roman" charset="0"/>
              </a:rPr>
              <a:t>μετεφη</a:t>
            </a:r>
            <a:r>
              <a:rPr lang="en-US" altLang="ko-KR" sz="2800" b="1" strike="noStrike" cap="none" dirty="0">
                <a:solidFill>
                  <a:schemeClr val="tx1"/>
                </a:solidFill>
                <a:latin typeface="Times New Roman" charset="0"/>
                <a:ea typeface="Times New Roman" charset="0"/>
              </a:rPr>
              <a:t>βική, λειτουργική η νεα συμβολή (</a:t>
            </a:r>
            <a:r>
              <a:rPr lang="en-US" altLang="ko-KR" sz="2800" b="1" strike="noStrike" cap="none" dirty="0">
                <a:solidFill>
                  <a:srgbClr val="36B700"/>
                </a:solidFill>
                <a:latin typeface="Times New Roman" charset="0"/>
                <a:ea typeface="Times New Roman" charset="0"/>
              </a:rPr>
              <a:t>postpubertal, functional, new junction</a:t>
            </a:r>
            <a:r>
              <a:rPr lang="en-US" altLang="ko-KR" sz="2800" b="1" strike="noStrike" cap="none" dirty="0">
                <a:solidFill>
                  <a:schemeClr val="tx1"/>
                </a:solidFill>
                <a:latin typeface="Times New Roman" charset="0"/>
                <a:ea typeface="Times New Roman" charset="0"/>
              </a:rPr>
              <a:t>) </a:t>
            </a:r>
            <a:endParaRPr lang="ko-KR" altLang="en-US" sz="2800" b="1" strike="noStrike" cap="none" dirty="0">
              <a:solidFill>
                <a:schemeClr val="tx1"/>
              </a:solidFill>
              <a:latin typeface="Times New Roman" charset="0"/>
              <a:ea typeface="Times New Roman" charset="0"/>
            </a:endParaRPr>
          </a:p>
          <a:p>
            <a:pPr marL="0" indent="0" algn="l" defTabSz="508000" eaLnBrk="0" fontAlgn="auto">
              <a:lnSpc>
                <a:spcPct val="90000"/>
              </a:lnSpc>
              <a:spcBef>
                <a:spcPts val="0"/>
              </a:spcBef>
              <a:spcAft>
                <a:spcPts val="0"/>
              </a:spcAft>
              <a:buFontTx/>
              <a:buNone/>
            </a:pPr>
            <a:endParaRPr lang="ko-KR" altLang="en-US" sz="2800" b="1" strike="noStrike" cap="none" dirty="0">
              <a:solidFill>
                <a:schemeClr val="tx1"/>
              </a:solidFill>
              <a:latin typeface="Times New Roman" charset="0"/>
              <a:ea typeface="Times New Roman" charset="0"/>
            </a:endParaRPr>
          </a:p>
          <a:p>
            <a:pPr marL="254000" indent="-254000" algn="l" defTabSz="508000" eaLnBrk="0" fontAlgn="auto">
              <a:lnSpc>
                <a:spcPct val="90000"/>
              </a:lnSpc>
              <a:spcBef>
                <a:spcPts val="0"/>
              </a:spcBef>
              <a:spcAft>
                <a:spcPts val="0"/>
              </a:spcAft>
              <a:buFont typeface="Wingdings"/>
              <a:buChar char=""/>
            </a:pPr>
            <a:r>
              <a:rPr lang="en-US" altLang="ko-KR" sz="2800" b="1" strike="noStrike" cap="none" dirty="0">
                <a:solidFill>
                  <a:schemeClr val="tx1"/>
                </a:solidFill>
                <a:latin typeface="Times New Roman" charset="0"/>
                <a:ea typeface="Times New Roman" charset="0"/>
              </a:rPr>
              <a:t>η περιοχή που μεσολαβεί μεταξύ αρχικής και νέας συμβολής ονομάζεται ζώνη μετατροπής η μετάπτωσης (</a:t>
            </a:r>
            <a:r>
              <a:rPr lang="en-US" altLang="ko-KR" sz="2800" b="1" strike="noStrike" cap="none" dirty="0">
                <a:solidFill>
                  <a:srgbClr val="36B700"/>
                </a:solidFill>
                <a:latin typeface="Times New Roman" charset="0"/>
                <a:ea typeface="Times New Roman" charset="0"/>
              </a:rPr>
              <a:t>transformation zone</a:t>
            </a:r>
            <a:r>
              <a:rPr lang="en-US" altLang="ko-KR" sz="2800" b="1" strike="noStrike" cap="none" dirty="0">
                <a:solidFill>
                  <a:schemeClr val="tx1"/>
                </a:solidFill>
                <a:latin typeface="Times New Roman" charset="0"/>
                <a:ea typeface="Times New Roman" charset="0"/>
              </a:rPr>
              <a:t>) </a:t>
            </a:r>
            <a:endParaRPr lang="ko-KR" altLang="en-US" sz="2800" b="1" strike="noStrike" cap="none" dirty="0">
              <a:solidFill>
                <a:schemeClr val="tx1"/>
              </a:solidFill>
              <a:latin typeface="Times New Roman" charset="0"/>
              <a:ea typeface="Times New Roman" charset="0"/>
            </a:endParaRPr>
          </a:p>
        </p:txBody>
      </p:sp>
      <p:pic>
        <p:nvPicPr>
          <p:cNvPr id="4" name="Picture Placeholder 3"/>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a:stretch>
            <a:fillRect/>
          </a:stretch>
        </p:blipFill>
        <p:spPr>
          <a:xfrm>
            <a:off x="7336155" y="85725"/>
            <a:ext cx="4527550" cy="2303780"/>
          </a:xfrm>
          <a:prstGeom prst="rect">
            <a:avLst/>
          </a:prstGeom>
          <a:noFill/>
        </p:spPr>
      </p:pic>
      <p:sp>
        <p:nvSpPr>
          <p:cNvPr id="5" name="Text Placeholder 4"/>
          <p:cNvSpPr txBox="1">
            <a:spLocks noGrp="1"/>
          </p:cNvSpPr>
          <p:nvPr>
            <p:ph type="title" idx="3"/>
          </p:nvPr>
        </p:nvSpPr>
        <p:spPr>
          <a:xfrm>
            <a:off x="175895" y="1259840"/>
            <a:ext cx="6784975" cy="963295"/>
          </a:xfrm>
          <a:prstGeom prst="rect">
            <a:avLst/>
          </a:prstGeom>
        </p:spPr>
        <p:txBody>
          <a:bodyPr vert="horz" wrap="square" lIns="91440" tIns="45720" rIns="91440" bIns="45720" numCol="1" anchor="b">
            <a:normAutofit fontScale="90000"/>
          </a:bodyPr>
          <a:lstStyle/>
          <a:p>
            <a:pPr marL="0" indent="0" algn="l" defTabSz="508000" eaLnBrk="0" fontAlgn="auto">
              <a:lnSpc>
                <a:spcPct val="100000"/>
              </a:lnSpc>
              <a:spcBef>
                <a:spcPts val="0"/>
              </a:spcBef>
              <a:spcAft>
                <a:spcPts val="0"/>
              </a:spcAft>
              <a:buFontTx/>
              <a:buNone/>
            </a:pPr>
            <a:r>
              <a:rPr lang="en-US" altLang="ko-KR" sz="2215" b="1" strike="noStrike" cap="none" dirty="0">
                <a:solidFill>
                  <a:schemeClr val="tx1"/>
                </a:solidFill>
                <a:latin typeface="Times New Roman" charset="0"/>
                <a:ea typeface="Times New Roman" charset="0"/>
              </a:rPr>
              <a:t>Oρίζεται το σημείο μετάπτωσης του εξωτραχηλικού πολυστίβου πλακώδους στο ενδοτραχηλικό κυλινδρικό επιθήλιο</a:t>
            </a:r>
            <a:endParaRPr lang="ko-KR" altLang="en-US" sz="2215" b="1" strike="noStrike" cap="none" dirty="0">
              <a:solidFill>
                <a:schemeClr val="tx1"/>
              </a:solidFill>
              <a:latin typeface="Times New Roman" charset="0"/>
              <a:ea typeface="Times New Roman"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605790" y="290195"/>
            <a:ext cx="4609465" cy="1163320"/>
          </a:xfrm>
          <a:prstGeom prst="rect">
            <a:avLst/>
          </a:prstGeom>
        </p:spPr>
        <p:txBody>
          <a:bodyPr vert="horz" wrap="square" lIns="91440" tIns="45720" rIns="91440" bIns="45720" numCol="1" anchor="b">
            <a:noAutofit/>
          </a:bodyPr>
          <a:lstStyle/>
          <a:p>
            <a:pPr marL="0" indent="0" algn="l" defTabSz="508000" eaLnBrk="0" fontAlgn="auto">
              <a:lnSpc>
                <a:spcPct val="100000"/>
              </a:lnSpc>
              <a:spcBef>
                <a:spcPts val="0"/>
              </a:spcBef>
              <a:spcAft>
                <a:spcPts val="0"/>
              </a:spcAft>
              <a:buFontTx/>
              <a:buNone/>
            </a:pPr>
            <a:r>
              <a:rPr lang="en-US" altLang="ko-KR" sz="2800" b="1" strike="noStrike" cap="none" dirty="0">
                <a:solidFill>
                  <a:srgbClr val="36B700"/>
                </a:solidFill>
                <a:latin typeface="Times New Roman" charset="0"/>
                <a:ea typeface="Times New Roman" charset="0"/>
              </a:rPr>
              <a:t>Πλακοκυλινδρική συμβολή(Squamocolumnar junction</a:t>
            </a:r>
            <a:r>
              <a:rPr lang="en-US" altLang="ko-KR" sz="2800" b="0" strike="noStrike" cap="none" dirty="0">
                <a:solidFill>
                  <a:srgbClr val="36B700"/>
                </a:solidFill>
                <a:latin typeface="맑은 고딕" charset="0"/>
                <a:ea typeface="맑은 고딕" charset="0"/>
              </a:rPr>
              <a:t>)</a:t>
            </a:r>
            <a:endParaRPr lang="ko-KR" altLang="en-US" sz="2800" b="0" strike="noStrike" cap="none" dirty="0">
              <a:solidFill>
                <a:srgbClr val="36B700"/>
              </a:solidFill>
              <a:latin typeface="맑은 고딕" charset="0"/>
              <a:ea typeface="맑은 고딕" charset="0"/>
            </a:endParaRPr>
          </a:p>
        </p:txBody>
      </p:sp>
      <p:sp>
        <p:nvSpPr>
          <p:cNvPr id="3" name="Text Placeholder 2"/>
          <p:cNvSpPr txBox="1">
            <a:spLocks noGrp="1"/>
          </p:cNvSpPr>
          <p:nvPr>
            <p:ph type="body" idx="1"/>
          </p:nvPr>
        </p:nvSpPr>
        <p:spPr>
          <a:xfrm>
            <a:off x="479375" y="1913255"/>
            <a:ext cx="5000675" cy="4213860"/>
          </a:xfrm>
          <a:prstGeom prst="rect">
            <a:avLst/>
          </a:prstGeom>
        </p:spPr>
        <p:txBody>
          <a:bodyPr vert="horz" wrap="square" lIns="91440" tIns="45720" rIns="91440" bIns="45720" numCol="1" anchor="t">
            <a:normAutofit/>
          </a:bodyPr>
          <a:lstStyle/>
          <a:p>
            <a:pPr marL="0" indent="0" algn="l" defTabSz="508000" eaLnBrk="0" fontAlgn="auto">
              <a:lnSpc>
                <a:spcPct val="100000"/>
              </a:lnSpc>
              <a:spcBef>
                <a:spcPts val="0"/>
              </a:spcBef>
              <a:spcAft>
                <a:spcPts val="0"/>
              </a:spcAft>
              <a:buFontTx/>
              <a:buNone/>
            </a:pPr>
            <a:r>
              <a:rPr lang="en-US" altLang="ko-KR" sz="2400" b="0" strike="noStrike" cap="none" dirty="0">
                <a:solidFill>
                  <a:schemeClr val="tx1"/>
                </a:solidFill>
                <a:latin typeface="Times New Roman" charset="0"/>
                <a:ea typeface="Times New Roman" charset="0"/>
              </a:rPr>
              <a:t>a</a:t>
            </a:r>
            <a:r>
              <a:rPr lang="en-US" altLang="ko-KR" sz="2400" b="1" strike="noStrike" cap="none" dirty="0">
                <a:solidFill>
                  <a:schemeClr val="tx1"/>
                </a:solidFill>
                <a:latin typeface="Times New Roman" charset="0"/>
                <a:ea typeface="Times New Roman" charset="0"/>
              </a:rPr>
              <a:t>) αρχική συμβολή (</a:t>
            </a:r>
            <a:r>
              <a:rPr lang="en-US" altLang="ko-KR" sz="2400" b="1" strike="noStrike" cap="none" dirty="0">
                <a:solidFill>
                  <a:srgbClr val="36B700"/>
                </a:solidFill>
                <a:latin typeface="Times New Roman" charset="0"/>
                <a:ea typeface="Times New Roman" charset="0"/>
              </a:rPr>
              <a:t>original junction</a:t>
            </a:r>
            <a:r>
              <a:rPr lang="en-US" altLang="ko-KR" sz="2400" b="1" strike="noStrike" cap="none" dirty="0">
                <a:solidFill>
                  <a:schemeClr val="tx1"/>
                </a:solidFill>
                <a:latin typeface="Times New Roman" charset="0"/>
                <a:ea typeface="Times New Roman" charset="0"/>
              </a:rPr>
              <a:t>) </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r>
              <a:rPr lang="en-US" altLang="ko-KR" sz="2400" b="1" strike="noStrike" cap="none" dirty="0">
                <a:solidFill>
                  <a:schemeClr val="tx1"/>
                </a:solidFill>
                <a:latin typeface="Times New Roman" charset="0"/>
                <a:ea typeface="Times New Roman" charset="0"/>
              </a:rPr>
              <a:t>b) αρχική συμβολή (</a:t>
            </a:r>
            <a:r>
              <a:rPr lang="en-US" altLang="ko-KR" sz="2400" b="1" strike="noStrike" cap="none" dirty="0">
                <a:solidFill>
                  <a:srgbClr val="36B700"/>
                </a:solidFill>
                <a:latin typeface="Times New Roman" charset="0"/>
                <a:ea typeface="Times New Roman" charset="0"/>
              </a:rPr>
              <a:t>original junction</a:t>
            </a:r>
            <a:r>
              <a:rPr lang="en-US" altLang="ko-KR" sz="2400" b="1" strike="noStrike" cap="none" dirty="0">
                <a:solidFill>
                  <a:schemeClr val="tx1"/>
                </a:solidFill>
                <a:latin typeface="Times New Roman" charset="0"/>
                <a:ea typeface="Times New Roman" charset="0"/>
              </a:rPr>
              <a:t>),νέα συμβολή (</a:t>
            </a:r>
            <a:r>
              <a:rPr lang="en-US" altLang="ko-KR" sz="2400" b="1" strike="noStrike" cap="none" dirty="0">
                <a:solidFill>
                  <a:srgbClr val="36B700"/>
                </a:solidFill>
                <a:latin typeface="Times New Roman" charset="0"/>
                <a:ea typeface="Times New Roman" charset="0"/>
              </a:rPr>
              <a:t>postpubertal, functional, new junction</a:t>
            </a:r>
            <a:r>
              <a:rPr lang="en-US" altLang="ko-KR" sz="2400" b="1" strike="noStrike" cap="none" dirty="0">
                <a:solidFill>
                  <a:schemeClr val="tx1"/>
                </a:solidFill>
                <a:latin typeface="Times New Roman" charset="0"/>
                <a:ea typeface="Times New Roman" charset="0"/>
              </a:rPr>
              <a:t>) </a:t>
            </a:r>
            <a:r>
              <a:rPr lang="en-US" altLang="ko-KR" sz="2400" b="1" strike="noStrike" cap="none" dirty="0">
                <a:solidFill>
                  <a:srgbClr val="00007E"/>
                </a:solidFill>
                <a:latin typeface="Times New Roman" charset="0"/>
                <a:ea typeface="Times New Roman" charset="0"/>
              </a:rPr>
              <a:t> </a:t>
            </a:r>
            <a:r>
              <a:rPr lang="en-US" altLang="ko-KR" sz="2400" b="1" strike="noStrike" cap="none" dirty="0">
                <a:solidFill>
                  <a:schemeClr val="tx1"/>
                </a:solidFill>
                <a:latin typeface="Times New Roman" charset="0"/>
                <a:ea typeface="Times New Roman" charset="0"/>
              </a:rPr>
              <a:t>ζώνη μετάπτωσης (</a:t>
            </a:r>
            <a:r>
              <a:rPr lang="en-US" altLang="ko-KR" sz="2400" b="1" strike="noStrike" cap="none" dirty="0">
                <a:solidFill>
                  <a:srgbClr val="36B700"/>
                </a:solidFill>
                <a:latin typeface="Times New Roman" charset="0"/>
                <a:ea typeface="Times New Roman" charset="0"/>
              </a:rPr>
              <a:t>transformation zone</a:t>
            </a:r>
            <a:r>
              <a:rPr lang="en-US" altLang="ko-KR" sz="2400" b="1" strike="noStrike" cap="none" dirty="0">
                <a:solidFill>
                  <a:schemeClr val="tx1"/>
                </a:solidFill>
                <a:latin typeface="Times New Roman" charset="0"/>
                <a:ea typeface="Times New Roman" charset="0"/>
              </a:rPr>
              <a:t>)</a:t>
            </a:r>
            <a:endParaRPr lang="ko-KR" altLang="en-US" sz="2400" b="1" strike="noStrike" cap="none" dirty="0">
              <a:solidFill>
                <a:schemeClr val="tx1"/>
              </a:solidFill>
              <a:latin typeface="Times New Roman" charset="0"/>
              <a:ea typeface="Times New Roman" charset="0"/>
            </a:endParaRPr>
          </a:p>
          <a:p>
            <a:pPr marL="0" indent="0" algn="l" defTabSz="508000" eaLnBrk="0" fontAlgn="auto">
              <a:lnSpc>
                <a:spcPct val="100000"/>
              </a:lnSpc>
              <a:spcBef>
                <a:spcPts val="0"/>
              </a:spcBef>
              <a:spcAft>
                <a:spcPts val="0"/>
              </a:spcAft>
              <a:buFontTx/>
              <a:buNone/>
            </a:pPr>
            <a:r>
              <a:rPr lang="en-US" altLang="ko-KR" sz="2400" b="1" strike="noStrike" cap="none" dirty="0">
                <a:solidFill>
                  <a:schemeClr val="tx1"/>
                </a:solidFill>
                <a:latin typeface="Times New Roman" charset="0"/>
                <a:ea typeface="Times New Roman" charset="0"/>
              </a:rPr>
              <a:t>c) η ζώνη μετάπτωσης (</a:t>
            </a:r>
            <a:r>
              <a:rPr lang="en-US" altLang="ko-KR" sz="2400" b="1" strike="noStrike" cap="none" dirty="0">
                <a:solidFill>
                  <a:srgbClr val="36B700"/>
                </a:solidFill>
                <a:latin typeface="Times New Roman" charset="0"/>
                <a:ea typeface="Times New Roman" charset="0"/>
              </a:rPr>
              <a:t>transformation zone</a:t>
            </a:r>
            <a:r>
              <a:rPr lang="en-US" altLang="ko-KR" sz="2400" b="1" strike="noStrike" cap="none" dirty="0">
                <a:solidFill>
                  <a:schemeClr val="tx1"/>
                </a:solidFill>
                <a:latin typeface="Times New Roman" charset="0"/>
                <a:ea typeface="Times New Roman" charset="0"/>
              </a:rPr>
              <a:t>) είναι ώριμη και η πλακοκυλινδρική συμβολή είναι εντός του τραχηλικού σωλήνα </a:t>
            </a:r>
            <a:endParaRPr lang="ko-KR" altLang="en-US" sz="2400" b="1" strike="noStrike" cap="none" dirty="0">
              <a:solidFill>
                <a:schemeClr val="tx1"/>
              </a:solidFill>
              <a:latin typeface="Times New Roman" charset="0"/>
              <a:ea typeface="Times New Roman" charset="0"/>
            </a:endParaRPr>
          </a:p>
        </p:txBody>
      </p:sp>
      <p:pic>
        <p:nvPicPr>
          <p:cNvPr id="4" name="Picture Placeholder 3"/>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a:stretch>
            <a:fillRect/>
          </a:stretch>
        </p:blipFill>
        <p:spPr>
          <a:xfrm>
            <a:off x="5480050" y="640080"/>
            <a:ext cx="5868035" cy="5487035"/>
          </a:xfrm>
          <a:prstGeom prst="rect">
            <a:avLst/>
          </a:prstGeom>
          <a:noFill/>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title"/>
          </p:nvPr>
        </p:nvSpPr>
        <p:spPr>
          <a:xfrm>
            <a:off x="1271464" y="332740"/>
            <a:ext cx="10116125" cy="1152044"/>
          </a:xfrm>
          <a:prstGeom prst="rect">
            <a:avLst/>
          </a:prstGeom>
        </p:spPr>
        <p:txBody>
          <a:bodyPr vert="horz" wrap="square" lIns="91440" tIns="45720" rIns="91440" bIns="45720" numCol="1" anchor="ctr">
            <a:normAutofit fontScale="90000"/>
          </a:bodyPr>
          <a:lstStyle/>
          <a:p>
            <a:pPr marL="0" indent="0" algn="l" defTabSz="508000" eaLnBrk="0" fontAlgn="auto">
              <a:lnSpc>
                <a:spcPct val="100000"/>
              </a:lnSpc>
              <a:spcBef>
                <a:spcPts val="0"/>
              </a:spcBef>
              <a:spcAft>
                <a:spcPts val="0"/>
              </a:spcAft>
              <a:buFontTx/>
              <a:buNone/>
            </a:pPr>
            <a:r>
              <a:rPr lang="en-US" altLang="ko-KR" sz="3200" b="1" strike="noStrike" cap="none" dirty="0" err="1">
                <a:solidFill>
                  <a:srgbClr val="36B700"/>
                </a:solidFill>
                <a:latin typeface="Times New Roman" charset="0"/>
                <a:ea typeface="Times New Roman" charset="0"/>
              </a:rPr>
              <a:t>Πλ</a:t>
            </a:r>
            <a:r>
              <a:rPr lang="en-US" altLang="ko-KR" sz="3200" b="1" strike="noStrike" cap="none" dirty="0">
                <a:solidFill>
                  <a:srgbClr val="36B700"/>
                </a:solidFill>
                <a:latin typeface="Times New Roman" charset="0"/>
                <a:ea typeface="Times New Roman" charset="0"/>
              </a:rPr>
              <a:t>ακοκυλινδρική συμβολή</a:t>
            </a:r>
            <a:r>
              <a:rPr lang="el-GR" altLang="ko-KR" sz="3200" b="1" strike="noStrike" cap="none" dirty="0">
                <a:solidFill>
                  <a:srgbClr val="36B700"/>
                </a:solidFill>
                <a:latin typeface="Times New Roman" charset="0"/>
                <a:ea typeface="Times New Roman" charset="0"/>
              </a:rPr>
              <a:t> </a:t>
            </a:r>
            <a:r>
              <a:rPr lang="en-US" altLang="ko-KR" sz="3200" b="1" strike="noStrike" cap="none" dirty="0">
                <a:solidFill>
                  <a:srgbClr val="36B700"/>
                </a:solidFill>
                <a:latin typeface="Times New Roman" charset="0"/>
                <a:ea typeface="Times New Roman" charset="0"/>
              </a:rPr>
              <a:t>(Squamocolumnar junction)</a:t>
            </a:r>
            <a:r>
              <a:rPr lang="en-US" altLang="ko-KR" sz="3200" b="1" strike="noStrike" cap="none" dirty="0">
                <a:solidFill>
                  <a:schemeClr val="accent5">
                    <a:lumMod val="75000"/>
                  </a:schemeClr>
                </a:solidFill>
                <a:latin typeface="맑은 고딕" charset="0"/>
                <a:ea typeface="맑은 고딕" charset="0"/>
              </a:rPr>
              <a:t/>
            </a:r>
            <a:br>
              <a:rPr lang="en-US" altLang="ko-KR" sz="3200" b="1" strike="noStrike" cap="none" dirty="0">
                <a:solidFill>
                  <a:schemeClr val="accent5">
                    <a:lumMod val="75000"/>
                  </a:schemeClr>
                </a:solidFill>
                <a:latin typeface="맑은 고딕" charset="0"/>
                <a:ea typeface="맑은 고딕" charset="0"/>
              </a:rPr>
            </a:br>
            <a:r>
              <a:rPr lang="en-US" altLang="ko-KR" sz="3200" b="1" strike="noStrike" cap="none" dirty="0">
                <a:solidFill>
                  <a:schemeClr val="accent5">
                    <a:lumMod val="75000"/>
                  </a:schemeClr>
                </a:solidFill>
                <a:latin typeface="맑은 고딕" charset="0"/>
                <a:ea typeface="맑은 고딕" charset="0"/>
              </a:rPr>
              <a:t/>
            </a:r>
            <a:br>
              <a:rPr lang="en-US" altLang="ko-KR" sz="3200" b="1" strike="noStrike" cap="none" dirty="0">
                <a:solidFill>
                  <a:schemeClr val="accent5">
                    <a:lumMod val="75000"/>
                  </a:schemeClr>
                </a:solidFill>
                <a:latin typeface="맑은 고딕" charset="0"/>
                <a:ea typeface="맑은 고딕" charset="0"/>
              </a:rPr>
            </a:br>
            <a:endParaRPr lang="ko-KR" altLang="en-US" sz="2215" b="1" strike="noStrike" cap="none" dirty="0">
              <a:solidFill>
                <a:schemeClr val="tx1"/>
              </a:solidFill>
              <a:latin typeface="Times New Roman" charset="0"/>
              <a:ea typeface="Times New Roman" charset="0"/>
            </a:endParaRP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a:fillRect/>
          </a:stretch>
        </p:blipFill>
        <p:spPr>
          <a:xfrm>
            <a:off x="5505564" y="1105342"/>
            <a:ext cx="6004508" cy="5137751"/>
          </a:xfrm>
          <a:prstGeom prst="rect">
            <a:avLst/>
          </a:prstGeom>
          <a:noFill/>
        </p:spPr>
      </p:pic>
      <p:sp>
        <p:nvSpPr>
          <p:cNvPr id="4" name="Text Placeholder 1">
            <a:extLst>
              <a:ext uri="{FF2B5EF4-FFF2-40B4-BE49-F238E27FC236}">
                <a16:creationId xmlns:a16="http://schemas.microsoft.com/office/drawing/2014/main" xmlns="" id="{F20140AA-00BC-408A-9B12-68F71643957C}"/>
              </a:ext>
            </a:extLst>
          </p:cNvPr>
          <p:cNvSpPr txBox="1">
            <a:spLocks/>
          </p:cNvSpPr>
          <p:nvPr/>
        </p:nvSpPr>
        <p:spPr>
          <a:xfrm>
            <a:off x="681928" y="1105342"/>
            <a:ext cx="4269105" cy="3096344"/>
          </a:xfrm>
          <a:prstGeom prst="rect">
            <a:avLst/>
          </a:prstGeom>
        </p:spPr>
        <p:txBody>
          <a:bodyPr vert="horz" wrap="square" lIns="91440" tIns="45720" rIns="91440" bIns="45720" numCol="1" anchor="ctr">
            <a:normAutofit/>
          </a:bodyPr>
          <a:lstStyle>
            <a:lvl1pPr marL="0" indent="0" algn="ctr" defTabSz="914400" latinLnBrk="1">
              <a:buNone/>
              <a:defRPr lang="ko-KR" sz="4400" baseline="0" smtClean="0">
                <a:solidFill>
                  <a:srgbClr val="000000"/>
                </a:solidFill>
                <a:latin typeface="±¼¸²"/>
                <a:ea typeface="±¼¸²"/>
              </a:defRPr>
            </a:lvl1pPr>
          </a:lstStyle>
          <a:p>
            <a:pPr algn="l" defTabSz="508000" eaLnBrk="0"/>
            <a:r>
              <a:rPr lang="el-GR" altLang="ko-KR" sz="3200" b="1" dirty="0">
                <a:solidFill>
                  <a:schemeClr val="accent5">
                    <a:lumMod val="75000"/>
                  </a:schemeClr>
                </a:solidFill>
                <a:latin typeface="맑은 고딕" charset="0"/>
                <a:ea typeface="맑은 고딕" charset="0"/>
              </a:rPr>
              <a:t/>
            </a:r>
            <a:br>
              <a:rPr lang="el-GR" altLang="ko-KR" sz="3200" b="1" dirty="0">
                <a:solidFill>
                  <a:schemeClr val="accent5">
                    <a:lumMod val="75000"/>
                  </a:schemeClr>
                </a:solidFill>
                <a:latin typeface="맑은 고딕" charset="0"/>
                <a:ea typeface="맑은 고딕" charset="0"/>
              </a:rPr>
            </a:br>
            <a:r>
              <a:rPr lang="el-GR" altLang="ko-KR" sz="3200" b="1" dirty="0">
                <a:solidFill>
                  <a:schemeClr val="accent5">
                    <a:lumMod val="75000"/>
                  </a:schemeClr>
                </a:solidFill>
                <a:latin typeface="맑은 고딕" charset="0"/>
                <a:ea typeface="맑은 고딕" charset="0"/>
              </a:rPr>
              <a:t/>
            </a:r>
            <a:br>
              <a:rPr lang="el-GR" altLang="ko-KR" sz="3200" b="1" dirty="0">
                <a:solidFill>
                  <a:schemeClr val="accent5">
                    <a:lumMod val="75000"/>
                  </a:schemeClr>
                </a:solidFill>
                <a:latin typeface="맑은 고딕" charset="0"/>
                <a:ea typeface="맑은 고딕" charset="0"/>
              </a:rPr>
            </a:br>
            <a:r>
              <a:rPr lang="el-GR" altLang="ko-KR" sz="3200" b="1" dirty="0">
                <a:solidFill>
                  <a:schemeClr val="accent5">
                    <a:lumMod val="75000"/>
                  </a:schemeClr>
                </a:solidFill>
                <a:latin typeface="Times New Roman" charset="0"/>
                <a:ea typeface="Times New Roman" charset="0"/>
              </a:rPr>
              <a:t/>
            </a:r>
            <a:br>
              <a:rPr lang="el-GR" altLang="ko-KR" sz="3200" b="1" dirty="0">
                <a:solidFill>
                  <a:schemeClr val="accent5">
                    <a:lumMod val="75000"/>
                  </a:schemeClr>
                </a:solidFill>
                <a:latin typeface="Times New Roman" charset="0"/>
                <a:ea typeface="Times New Roman" charset="0"/>
              </a:rPr>
            </a:br>
            <a:r>
              <a:rPr lang="el-GR" altLang="ko-KR" sz="2215" b="1" dirty="0">
                <a:solidFill>
                  <a:schemeClr val="tx1"/>
                </a:solidFill>
                <a:latin typeface="Times New Roman" charset="0"/>
                <a:ea typeface="Times New Roman" charset="0"/>
              </a:rPr>
              <a:t>Σημείο μετάπτωσης του </a:t>
            </a:r>
            <a:r>
              <a:rPr lang="el-GR" altLang="ko-KR" sz="2215" b="1" dirty="0" err="1">
                <a:solidFill>
                  <a:schemeClr val="tx1"/>
                </a:solidFill>
                <a:latin typeface="Times New Roman" charset="0"/>
                <a:ea typeface="Times New Roman" charset="0"/>
              </a:rPr>
              <a:t>εξωτραχηλικού</a:t>
            </a:r>
            <a:r>
              <a:rPr lang="el-GR" altLang="ko-KR" sz="2215" b="1" dirty="0">
                <a:solidFill>
                  <a:schemeClr val="tx1"/>
                </a:solidFill>
                <a:latin typeface="Times New Roman" charset="0"/>
                <a:ea typeface="Times New Roman" charset="0"/>
              </a:rPr>
              <a:t> </a:t>
            </a:r>
            <a:r>
              <a:rPr lang="el-GR" altLang="ko-KR" sz="2215" b="1" dirty="0" err="1">
                <a:solidFill>
                  <a:schemeClr val="tx1"/>
                </a:solidFill>
                <a:latin typeface="Times New Roman" charset="0"/>
                <a:ea typeface="Times New Roman" charset="0"/>
              </a:rPr>
              <a:t>πολυστίβου</a:t>
            </a:r>
            <a:r>
              <a:rPr lang="el-GR" altLang="ko-KR" sz="2215" b="1" dirty="0">
                <a:solidFill>
                  <a:schemeClr val="tx1"/>
                </a:solidFill>
                <a:latin typeface="Times New Roman" charset="0"/>
                <a:ea typeface="Times New Roman" charset="0"/>
              </a:rPr>
              <a:t> πλακώδους στο </a:t>
            </a:r>
            <a:r>
              <a:rPr lang="el-GR" altLang="ko-KR" sz="2215" b="1" dirty="0" err="1">
                <a:solidFill>
                  <a:schemeClr val="tx1"/>
                </a:solidFill>
                <a:latin typeface="Times New Roman" charset="0"/>
                <a:ea typeface="Times New Roman" charset="0"/>
              </a:rPr>
              <a:t>ενδοτραχηλικό</a:t>
            </a:r>
            <a:r>
              <a:rPr lang="el-GR" altLang="ko-KR" sz="2215" b="1" dirty="0">
                <a:solidFill>
                  <a:schemeClr val="tx1"/>
                </a:solidFill>
                <a:latin typeface="Times New Roman" charset="0"/>
                <a:ea typeface="Times New Roman" charset="0"/>
              </a:rPr>
              <a:t> κυλινδρικό επιθήλιο</a:t>
            </a:r>
            <a:endParaRPr lang="el-GR" altLang="en-US" sz="2215" b="1" dirty="0">
              <a:solidFill>
                <a:schemeClr val="tx1"/>
              </a:solidFill>
              <a:latin typeface="Times New Roman" charset="0"/>
              <a:ea typeface="Times New Roman" charset="0"/>
            </a:endParaRPr>
          </a:p>
        </p:txBody>
      </p:sp>
    </p:spTree>
  </p:cSld>
  <p:clrMapOvr>
    <a:masterClrMapping/>
  </p:clrMapOvr>
  <p:transition/>
</p:sld>
</file>

<file path=ppt/theme/theme1.xml><?xml version="1.0" encoding="utf-8"?>
<a:theme xmlns:a="http://schemas.openxmlformats.org/drawingml/2006/main" name="오피스 테마">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Pages>29</Pages>
  <Words>1062</Words>
  <Characters>0</Characters>
  <Application>Microsoft Office PowerPoint</Application>
  <DocSecurity>0</DocSecurity>
  <PresentationFormat>Προσαρμογή</PresentationFormat>
  <Lines>0</Lines>
  <Paragraphs>126</Paragraphs>
  <Slides>29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29</vt:i4>
      </vt:variant>
    </vt:vector>
  </HeadingPairs>
  <TitlesOfParts>
    <vt:vector size="30" baseType="lpstr">
      <vt:lpstr>오피스 테마</vt:lpstr>
      <vt:lpstr>Ιστολογία και καλοήθεις αλλοιώσεις τραχήλου μήτρας</vt:lpstr>
      <vt:lpstr>     ΙΣΤΟΡΙΑ</vt:lpstr>
      <vt:lpstr>ΕΜΒΡΥΟΛΟΓΙΑ</vt:lpstr>
      <vt:lpstr>                        ΕΞΩΤΡΑΧΗΛΟΣ</vt:lpstr>
      <vt:lpstr>              ΕΝΔΟΤΡΑΧΗΛΟΣ</vt:lpstr>
      <vt:lpstr>Παρουσίαση του PowerPoint</vt:lpstr>
      <vt:lpstr>Πλακοκυλινδρική συμβολή(Squamocolumnar junction) </vt:lpstr>
      <vt:lpstr>Πλακοκυλινδρική συμβολή(Squamocolumnar junction)</vt:lpstr>
      <vt:lpstr>Πλακοκυλινδρική συμβολή (Squamocolumnar junction)  </vt:lpstr>
      <vt:lpstr>Μετάπλαση</vt:lpstr>
      <vt:lpstr>Πλακώδης μετάπλαση</vt:lpstr>
      <vt:lpstr>Πλακώδης μετάπλαση</vt:lpstr>
      <vt:lpstr>Πλακώδης μετάπλαση</vt:lpstr>
      <vt:lpstr>Άωρη πλακώδης μετάπλαση</vt:lpstr>
      <vt:lpstr>Μεταβατικού τύπου μετάπλαση</vt:lpstr>
      <vt:lpstr>Σαλπιγγικού τύπου μετάπλαση</vt:lpstr>
      <vt:lpstr>Ατροφία</vt:lpstr>
      <vt:lpstr>Οξεία και χρόνια τραχηλίτιδα</vt:lpstr>
      <vt:lpstr>ΜΗ ΛΟΙΜΩΔΗΣ ΤΡΑΧΗΛΗΤΙΣ</vt:lpstr>
      <vt:lpstr>ΛΟΙΜΩΔΗΣ ΤΡΑΧΗΛΙΤΙΣ</vt:lpstr>
      <vt:lpstr>Λοίμωξη απο τον ιό του Έρπητα</vt:lpstr>
      <vt:lpstr>Λοίμωξη απο Chlamydia trachomatis</vt:lpstr>
      <vt:lpstr>Ψευδονεοπλασματικές αλλοιώσεις αδενικού επιθηλίου</vt:lpstr>
      <vt:lpstr>Ενδομητρίωση</vt:lpstr>
      <vt:lpstr>Mικροαδενική υπερπλασία</vt:lpstr>
      <vt:lpstr>Arias Stella reaction</vt:lpstr>
      <vt:lpstr>Tunnel clusters</vt:lpstr>
      <vt:lpstr>Ενδοτραχηλικός πολύπους</vt:lpstr>
      <vt:lpstr>Ευχαριστώ πολυ!</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Polaris Office</dc:creator>
  <cp:lastModifiedBy>Νεφέλη</cp:lastModifiedBy>
  <cp:revision>11</cp:revision>
  <dcterms:modified xsi:type="dcterms:W3CDTF">2020-03-20T05:44:56Z</dcterms:modified>
</cp:coreProperties>
</file>