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ink/ink18.xml" ContentType="application/inkml+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Override PartName="/ppt/ink/ink25.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ink/ink14.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ink/ink2.xml" ContentType="application/inkml+xml"/>
  <Override PartName="/ppt/ink/ink21.xml" ContentType="application/inkml+xml"/>
  <Override PartName="/ppt/ink/ink10.xml" ContentType="application/inkml+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ink/ink1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ink/ink7.xml" ContentType="application/inkml+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ink/ink3.xml" ContentType="application/inkml+xml"/>
  <Override PartName="/ppt/ink/ink15.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ink/ink22.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ink/ink11.xml" ContentType="application/inkml+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ink/ink16.xml" ContentType="application/inkml+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ink/ink4.xml" ContentType="application/inkml+xml"/>
  <Override PartName="/ppt/ink/ink23.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ink/ink12.xml" ContentType="application/inkml+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ink/ink9.xml" ContentType="application/inkml+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ink/ink17.xml" ContentType="application/inkml+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ink/ink5.xml" ContentType="application/inkml+xml"/>
  <Override PartName="/ppt/ink/ink24.xml" ContentType="application/inkml+xml"/>
  <Override PartName="/ppt/slides/slide20.xml" ContentType="application/vnd.openxmlformats-officedocument.presentationml.slide+xml"/>
  <Override PartName="/ppt/ink/ink1.xml" ContentType="application/inkml+xml"/>
  <Override PartName="/ppt/ink/ink13.xml" ContentType="application/inkml+xml"/>
  <Default Extension="tiff" ContentType="image/tiff"/>
  <Override PartName="/ppt/notesSlides/notesSlide11.xml" ContentType="application/vnd.openxmlformats-officedocument.presentationml.notesSlide+xml"/>
  <Override PartName="/ppt/ink/ink20.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56" r:id="rId2"/>
    <p:sldId id="409" r:id="rId3"/>
    <p:sldId id="309" r:id="rId4"/>
    <p:sldId id="311" r:id="rId5"/>
    <p:sldId id="312" r:id="rId6"/>
    <p:sldId id="313" r:id="rId7"/>
    <p:sldId id="314" r:id="rId8"/>
    <p:sldId id="378" r:id="rId9"/>
    <p:sldId id="379" r:id="rId10"/>
    <p:sldId id="337" r:id="rId11"/>
    <p:sldId id="357" r:id="rId12"/>
    <p:sldId id="390" r:id="rId13"/>
    <p:sldId id="391" r:id="rId14"/>
    <p:sldId id="392" r:id="rId15"/>
    <p:sldId id="393" r:id="rId16"/>
    <p:sldId id="394" r:id="rId17"/>
    <p:sldId id="395" r:id="rId18"/>
    <p:sldId id="316" r:id="rId19"/>
    <p:sldId id="279" r:id="rId20"/>
    <p:sldId id="325" r:id="rId21"/>
    <p:sldId id="338" r:id="rId22"/>
    <p:sldId id="377" r:id="rId23"/>
    <p:sldId id="389" r:id="rId24"/>
    <p:sldId id="388" r:id="rId25"/>
    <p:sldId id="335" r:id="rId26"/>
    <p:sldId id="359" r:id="rId27"/>
    <p:sldId id="406" r:id="rId28"/>
    <p:sldId id="407" r:id="rId29"/>
    <p:sldId id="404" r:id="rId30"/>
    <p:sldId id="405" r:id="rId31"/>
    <p:sldId id="355" r:id="rId32"/>
    <p:sldId id="346" r:id="rId33"/>
    <p:sldId id="347" r:id="rId34"/>
    <p:sldId id="362" r:id="rId35"/>
    <p:sldId id="267" r:id="rId36"/>
    <p:sldId id="363" r:id="rId37"/>
    <p:sldId id="415" r:id="rId38"/>
    <p:sldId id="399" r:id="rId39"/>
    <p:sldId id="365" r:id="rId40"/>
    <p:sldId id="400" r:id="rId41"/>
    <p:sldId id="364" r:id="rId42"/>
    <p:sldId id="414" r:id="rId43"/>
    <p:sldId id="408" r:id="rId44"/>
    <p:sldId id="401" r:id="rId45"/>
    <p:sldId id="371" r:id="rId46"/>
    <p:sldId id="402" r:id="rId47"/>
    <p:sldId id="403" r:id="rId48"/>
    <p:sldId id="420" r:id="rId49"/>
    <p:sldId id="421" r:id="rId50"/>
    <p:sldId id="317" r:id="rId51"/>
    <p:sldId id="398" r:id="rId52"/>
    <p:sldId id="315" r:id="rId53"/>
    <p:sldId id="348" r:id="rId54"/>
    <p:sldId id="336" r:id="rId55"/>
    <p:sldId id="410" r:id="rId56"/>
    <p:sldId id="358" r:id="rId57"/>
    <p:sldId id="416" r:id="rId58"/>
    <p:sldId id="417" r:id="rId59"/>
    <p:sldId id="418" r:id="rId60"/>
    <p:sldId id="323" r:id="rId61"/>
    <p:sldId id="324" r:id="rId62"/>
    <p:sldId id="326" r:id="rId63"/>
    <p:sldId id="280" r:id="rId64"/>
    <p:sldId id="281" r:id="rId65"/>
    <p:sldId id="327" r:id="rId66"/>
    <p:sldId id="372" r:id="rId67"/>
    <p:sldId id="270" r:id="rId68"/>
    <p:sldId id="271" r:id="rId69"/>
    <p:sldId id="328" r:id="rId70"/>
    <p:sldId id="286" r:id="rId71"/>
    <p:sldId id="329" r:id="rId72"/>
    <p:sldId id="273" r:id="rId73"/>
    <p:sldId id="289" r:id="rId74"/>
    <p:sldId id="268" r:id="rId75"/>
    <p:sldId id="272" r:id="rId76"/>
    <p:sldId id="330" r:id="rId77"/>
    <p:sldId id="423" r:id="rId78"/>
    <p:sldId id="331" r:id="rId79"/>
    <p:sldId id="332" r:id="rId80"/>
    <p:sldId id="298" r:id="rId81"/>
    <p:sldId id="333" r:id="rId82"/>
    <p:sldId id="320" r:id="rId83"/>
    <p:sldId id="305" r:id="rId84"/>
    <p:sldId id="373" r:id="rId85"/>
    <p:sldId id="419" r:id="rId86"/>
    <p:sldId id="374" r:id="rId87"/>
    <p:sldId id="321" r:id="rId88"/>
    <p:sldId id="354" r:id="rId89"/>
    <p:sldId id="285" r:id="rId90"/>
    <p:sldId id="302" r:id="rId91"/>
    <p:sldId id="322" r:id="rId92"/>
    <p:sldId id="308" r:id="rId93"/>
    <p:sldId id="299" r:id="rId94"/>
    <p:sldId id="318" r:id="rId95"/>
    <p:sldId id="300" r:id="rId96"/>
    <p:sldId id="301" r:id="rId97"/>
    <p:sldId id="303" r:id="rId98"/>
    <p:sldId id="261" r:id="rId99"/>
    <p:sldId id="353" r:id="rId100"/>
    <p:sldId id="352" r:id="rId101"/>
    <p:sldId id="369" r:id="rId102"/>
    <p:sldId id="351" r:id="rId103"/>
    <p:sldId id="368" r:id="rId104"/>
    <p:sldId id="413" r:id="rId105"/>
    <p:sldId id="383" r:id="rId106"/>
    <p:sldId id="384" r:id="rId107"/>
    <p:sldId id="385" r:id="rId108"/>
    <p:sldId id="386" r:id="rId109"/>
    <p:sldId id="382" r:id="rId110"/>
    <p:sldId id="361" r:id="rId111"/>
    <p:sldId id="387" r:id="rId112"/>
    <p:sldId id="319" r:id="rId113"/>
    <p:sldId id="360" r:id="rId114"/>
    <p:sldId id="380" r:id="rId115"/>
    <p:sldId id="262" r:id="rId116"/>
    <p:sldId id="422" r:id="rId11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745B1"/>
    <a:srgbClr val="660066"/>
    <a:srgbClr val="FF66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83" autoAdjust="0"/>
  </p:normalViewPr>
  <p:slideViewPr>
    <p:cSldViewPr>
      <p:cViewPr>
        <p:scale>
          <a:sx n="80" d="100"/>
          <a:sy n="80" d="100"/>
        </p:scale>
        <p:origin x="-1674" y="-228"/>
      </p:cViewPr>
      <p:guideLst>
        <p:guide orient="horz" pos="2160"/>
        <p:guide pos="2880"/>
      </p:guideLst>
    </p:cSldViewPr>
  </p:slideViewPr>
  <p:notesTextViewPr>
    <p:cViewPr>
      <p:scale>
        <a:sx n="1" d="1"/>
        <a:sy n="1" d="1"/>
      </p:scale>
      <p:origin x="0" y="0"/>
    </p:cViewPr>
  </p:notesTextViewPr>
  <p:sorterViewPr>
    <p:cViewPr>
      <p:scale>
        <a:sx n="100" d="100"/>
        <a:sy n="100" d="100"/>
      </p:scale>
      <p:origin x="0" y="1432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17.095"/>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633 577,'-19'0,"-20"0,20 0,-19 0,19 0,-1 0,1 0,0 0,-20 0,20 20,0-20,0 0,0 0,-1 0,-18 40,19-40,-1 0,20 20,-38-20,-1 41,20-21,19 20,-19-40,0 20,0 0,19 0,0 0,0 1,0-1,-20 0,20 0,0 0,-19 0,0-20,19 20,0 0,0 21,0-21,0 20,0-20,0 0,0 0,0 0,0 1,0-1,0 20,0-20,0 0,0 0,0 0,0 0,0 1,0-1,0 0,0 0,0 0,0 0,0 0,0 0,0 0,0 1,0-1,0 0,0 0,0 0,0 20,19-40,-19 40,0-19,0-1,0 0,19 0,-19 0,20 0,-20 20,19 1,-19-21,19 0,-19 0,19 0,0 0,-19 0,20 21,-20-21,38 20,-38-20,19 0,1 0,-20 20,19-40,-19 21,38 19,-18-20,-1 0,0 0,-19 0,38 20,-18-40,-1 21,-19-1,0 0,19 0,0-20,-19 20,39 0,-39 0,19-20,-19 20,19 0,0 1,1-1,-1 0,0 0,0 0,1-20,-1 20,0 0,0-20,1 0,-1 0,-19 20,19-20,19 0,-18 0,-20 21,38-1,1-20,-1 20,-19-20,20 20,-1-20,-19 0,1 0,18 20,1-20,-20 0,19 0,-19 0,1 0,-1 0,0 0,0 0,1 0,18 0,-19 0,1 0,-1 0,19 0,1 0,-20 0,0 0,20 0,-20 0,19 0,-18 0,37 0,-38 0,20 0,-1 0,-18 0,18 0,-19 0,20 20,-1-20,-19 0,1 0,-1 0,19 0,-18 0,56 0,-37 0,-20 0,0 0,20 0,-20 0,39 0,-20 0,1 0,-1 0,1 0,-1 0,1 0,18 0,1 20,0-20,-1 0,-18 0,18 0,-18 0,-1 0,20 0,0 0,19 0,-39 0,39 0,-39 0,1 0,19 0,-20 0,0 0,39 0,-57 0,37 0,1 0,-20 0,39 0,-38 0,38 0,-39 0,39 0,-38 0,-1 0,0 0,1 0,-20 0,0 0,39 0,-19 0,-20 0,19 0,20 0,0 0,-1 0,-18 0,38 0,-39 0,1 0,37 0,-56 0,76 0,-38 0,-1 0,-18 0,-1 0,1 0,-20 0,0 0,0 0,1 0,18 0,0-20,-18 20,-1-20,39 20,-20-40,-19 40,20-20,18 0,-18-1,19 21,-39-20,38 0,-18 0,-20 20,20-20,18 0,-37 20,37 0,-18-20,-1 0,-19 20,20-21,-1-19,39 20,0-20,-58-20,20 60,-1-41,-19 21,39 20,-39-40,20 20,-1 0,-18 0,-1-21,38 21,20-60,0 20,-58 19,39-19,0-20,-20 59,-18-39,18 40,-19 0,0-20,-19-21,20 41,-1-20,-19 20,0 0,0 0,0-41,0 41,0-40,0 40,0 0,0-21,0 1,0 20,0 0,0-20,0-1,0 21,0-20,0-20,0 40,0-21,0 21,-19 0,19 0,-39 0,39 0,-19 0,0 0,0 20,-39-41,19 21,20-20,0 40,19-20,-39 0,20 0,0 20,0-20,-58-21,77 21,-19 20,-20-20,39 0,-38 0,19 0,-20 20,20 0,-20-20,20 0,-19 20,18 0,-37 0,38-21,-20 21,-19-20,39 20,-19-20,-1 20,1 0,-1-20,-18 0,18 20,1 0,-20 0,20 0,-1 0,-19-20,20 0,19 20,-39 0,20 0,-39-20,77-1,-39 21,1 0,-1 0,20-20,-19 20,-1 0,20 0,0 0,-20 0,20-20,-19 20,-1 0,1 0,18-20,-37 20,38 0,-20 0,-19 0,20 0,19-20,-39 20,39 0,-20 0,-38-20,58 0,-19 20,-20 0,39 0,-39 0,20 0,-1 0,1-20,19 20,-20-20,1 20,18 0,-37 0,-1 0,39 0,-20 0,1 0,19 0,-58-21,38 21,20 0,-19 0,-20 0,39 0,19-20,-39 20,-18 0,37 0,-37 0,37 0,-18 0,-20 0,20 0,-1-40,-38 40,39 0,-20 0,1 0,18 0,1 0,-1 0,1 0,-20 0,39 0,0 0,-20 0,-19 0,39 0,-19 0,-20 0,20 0,-20 0,39 0,0 0,-1 0,-37 0,37 0,-37 0,18 0,1 0,19 0,-58 0,38 0,1 0,-20 0,0 0,1 0,18 0,1 0,-1 0,1 0,19 0,-20 0,-19 0,39 0,-38 0,18 0,1 0,18 0,1 0,0 0,0 0,-1 0,1 0,0 0,-19 0,18 0,1 0,-19 20,38 0,-20-20,1 0,0 20,0-20,-1 0,1 0,19 21,-38-1,19-20,-20 20,20-20,0 20,-1-20,1 0,-19 0,19 0,-20 20,20-20,0 20,-20 0,20 0,0-20,-20 0,20 0,19 20,-19-20,0 0,19 21,-39-1,20-20,0 0,19 20,-20-20,-18 20,19-20,-1 20,1 0,0-20,0 0,-20 20,20 0,0 1,0-1,-1-20,1 20,0-20,0 20,19 0,-39-20,39 20,-19-20,0 20,0-20,19 20,-20 0,1 1,0-1,0 0</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41.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923 70,'0'-22,"-20"22,-1 0,0 0,1 0,-1-42,0 42,0 0,0 0,1 0,-1 0,0 0,0 0,0 0,1 0,-1 0,0 0,1 0,-2 0,22 21,-21-21,1 0,-21 21,20 1,-1-2,2-20,-1 21,0-21,1 0,20 21,-21-21,21 21,-21 0,-21 1,42-1,-20 0,20-1,-21 1,0 22,21-22,-21-21,0 42,1-1,20-19,-21-1,21 0,-21 0,1 0,20 0,0 0,0 0,-22-21,22 21,0 0,-21 0,21 0,0 1,-20-1,20-1,0 1,0 0,0 0,0 1,0-1,0 0,0 0,0-1,0 1,0 1,0-1,0 0,0 0,0 0,0 0,0 0,0 21,0-21,20 0,-20 0,0 1,21 19,1-20,-22 0,0 0,0 1,20-1,-20 0,0-1,0 22,42-42,-42 22,0 20,20-42,-20 21,0 0,21-21,-21 42,21-42,-21 21,21 0,0 0,-1-21,-20 21,21-21,-21 21,0 1,21-2,0 1,0-21,-1 21,1 0,0-21,-1 0,2 0,-1 0,-1 0,1 0,-1 0,23 0,-23 0,1-21,0 0,-1 21,1-41,0 41,-21-22,0 1,21 21,0-21,-21 0,0 0,0 0,0-1,0-19,0 20,0-21,0 20,0-20,0 22,20-1,-20 0,0-1,42-20,-42 21,0 1,0-1,21-1,-21 1,0 0,21 0,-21 0,0 0,0 0,0 0,20 0,-20-42,21 20,-21 23,0-1,41-43,-41 22,22 21,-22 1,20-1,1-1,-21 1,41-21,-41 21,0 0,43-21,-43 21,20 0,-20 0,0 0,0-1,0-19,0 20,0 0,0 0,0-1,0 1,0 0,0 1,0-1,0 0,-63-22,43 22,20 0,0 0,-21 1,0-2,1 1,-2 21,2-21,-1 21</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42.26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21,'0'-22,"21"22,22 0,-22 0,21 0,-21 0,0 0,0 0,0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46.64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0-1,'43'0,"-22"0,0 0,42 10,-41-10,20 0,21 0,-41 0,-1 0,0 0,21 0,-21 0,1 0,-1 0,0 0,21 0,-21 0,1 19,-1-19,0 0,0 0,0 0,0 0,1 0,-1 0,0 0,0 0,0 0,0 0,1 0,-1 0,0 0,0 0,0 0,0 0,22 0,-22 0,0 0,0 0,22 0,-22 0,0 0,0 0,0 0,0 0,1 0,-1 0,0 0,0 0,0 0,22 0,-22 0,0 0,21 0,-21 0,1 0,-1 0,0 0,21 0,-21 0,1 0,-1 0,21 0,-21 0,0 0,1 0,-1 0,0 0,0 0,0 0,0 0,1 0,-1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5:51.92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0 106,'22'-20,"-1"20,0 0,22 0,-22 0,0-21,21 21,1 0,-1 0,-20 0,-1-20,0 20,0 0,0 0,1 0,-1 0,21 0,-20 0,20 0,-21 0,0 0,1 0,-1 0,0 0,0 0,22 0,-1 0,-21 0,1 0,-1 0,0 0,0-21,1 21,-1 0,21 0,-21 0,1 0,-1 0,0 0,0 0,1 0,-1-20,0 20,0 0,0 0,1 0</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6:04.80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0,'21'0,"0"0,0 0,0 0,0 0</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8:06:08.60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65 0,'22'0,"0"0,-1 0,-42 0,-23 0,23 0,-1 0,0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07.1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4551 15681,'53'0,"-18"0,-17 0,17 18,0-18,-17 0,17 17,0 19,1-36,-19 35,54-35,-36 0,-17 0,52 0,-34 0,-19 0,19 0,34 0,-52 0,17 0,-17 0,17 0,35 0,-17 0,18 0,-36 0,-17 0,17 0,0 0,-17 0,17 0,71-18,-71 18,1 0,-19 0,19 0,-19 0,19-70,-36 34,-89-34,72 34,-71-34,70 35,-17-1,-1 36,1-35,-18 35,-17 0,34 0,19 0,-54 0,36 0,-18 0,18 0,-36 0,1 18,52-18,-17 0,-36 35,53-35,-17 0,0 0,17 0,-17 35,0-35,-71 36,35-36,36 0,-36 35,1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10.4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10425 15222,'-18'0,"141"-53,-105 53,53 0,-1 0,-52 0,158 36,-158-1,17-35,0 0,-17 0,17 0</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1T13:20:14.3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10530 16034,'89'35,"-54"-35,0-88,-88 88,71 0,0 0,52 17,1-17,-36 0,-17 36,17-36,35 0,-52 0</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41.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7650 117,'0'-37,"-166"37,-8 0,0 0,8 0,-8-70,0 70,0 0,0 0,8 0,-8 0,0 0,0 0,0 0,8 0,-8 0,0 0,8 0,-16 0,182 35,-174-35,8 0,-174 35,166 2,-8-2,16-35,-8 35,0-35,8 0,166 35,-174-35,174 36,-174-1,-174 2,348-2,-165 1,165-2,-174 1,0 37,174-37,-174-35,-1 71,10-2,165-32,-174-2,174 0,-174 1,8 0,166-1,0 0,0 1,-183-36,183 35,0 0,-174 0,174 1,0 1,-165-2,165-1,0 1,0 0,0 1,0 1,0-1,0-1,0 0,0-1,0 1,0 2,0-1,0-1,0 0,0 1,0-1,0 0,0 35,0-33,165-2,-165 0,0 2,174 32,9-34,-183 1,0-1,0 2,166-2,-166 0,0-1,0 37,348-71,-348 37,0 34,165-71,-165 35,0 0,175-35,-175 72,174-72,-174 35,174 0,0 0,-9-35,-165 35,174-35,-174 36,0 0,174-1,0 0,0-35,-8 35,8 1,0-36,-8 0,16 0,-8 0,-8 0,8 0,-8 0,190 0,-190 0,8-36,0 1,-8 35,8-70,0 70,-174-36,0 0,174 36,0-35,-174 0,0 0,0 0,0-3,0-31,0 34,0-36,0 34,0-34,0 37,166-1,-166 0,0-2,348-34,-348 36,0 1,0-1,174-2,-174 2,0 0,174-2,-174 2,0 0,0 0,0 0,166-1,-166-70,174 34,-174 38,0-1,340-73,-340 37,182 36,-182 1,166-1,8-2,-174 1,340-34,-340 35,0-1,356-34,-356 34,166 0,-166 1,0 0,0-2,0-32,0 33,0 1,0 0,0-2,0 2,0 0,0 1,0-2,0 1,-522-37,356 36,166 1,0 0,-174 0,0-2,8 2,-16 35,16-35,-8 35</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4-01T06:15:35.150"/>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2176 47,'-21'0,"0"0,-21 0,1 0,-1 0,-42 0,42 0,-21 0,0 0,42 0,0 0,-21 0,22 0,-1 0,0 0,0 0,-21 0,21 0,0 0,0 0,0 0,-42 0,42 0,-21 0,0 0,21 0,-20 0,20 0,-21 0,0 0,21 0,-21 0,0 0,21 0,0 0,-21 0,0 0,21 0,-20 0,20 0,0 0,0 0,0 0,0 0,0 0,-21 21,21 0,0-21,21 20,-42-20,0 21,21 0,0-21,-41 21,41 0,-21-21,42 21,-21-21,-21 21,21 0,0 0,0 0,-21 21,21-21,0 0,21 21,-21-1,21-20,0 0,0 21,-21-21,0 0,0 0,21 0,0 0,0 0,-20-21,20 21,0 0,0 0,0 21,-21-22,21 22,0-21,0 0,-21 0,21 0,0 0,0 0,0 21,0-21,0 21,0-21,0 21,0-22,0 43,0-42,0 0,0 0,0 0,0 0,0 0,0 0,0 0,0 0,0 0,0 0,21 0,20-1,-41 1,21 0,0 0,0 0,0-21,21 21,0 0,21 21,-21-42,-21 0,0 21,21 0,-21-21,-1 0,1 0,0 0,42 21,-42-21,0 0,0 21,21-21,0 0,-21 0,0 0,0 0,0 0,0 0,0 0,-1 0,1 0,21 0,-21 0,0 0,0 0,0 21,0-21,0 0,21 0,0 0,-21 21,21-21,0 0,-22 0,1 0,42 0,0 0,-42 0,63 0,-63 0,21 0,0 0,-1 0,-20 21,21-21,0 0,-21 0,21 0,-21 0,42 0,-21 0,-21 0,62 0,-41 21,21-21,-42 0,0 0,21 0,21 0,-42 0,21 0,21 0,-43 0,22 0,0 0,0 0,21 0,-21 0,0 0,-21 0,0 0,42 0,-43 0,1 0,0 0,21 0,-21 0,0 0,0 0,42 0,-21 0,-21-21,42 21,-42-21,20 21,1 0,0 0,-21-21,21 0,-21 21,21 0,21-42,-21 21,0-21,-21 42,20-21,1 0,0 21,-21-21,0 0,0 0,21 0,-42 0,21 21,21-20,-42-1,42 0,-21 21,0-42,0 42,-1-21,1 0,21-21,-21 21,0 0,0 21,0 0,0-21,0-21,0 42,-21-21,0-20,0 20,0-21,0 21,0 0,0-21,0 0,0 21,0-21,0 21,0 0,0 0,0 0,0-20,0 20,0-21,0 21,0 0,0 0,0-21,0 21,0-21,-21 21,21 0,-42-20,42-1,-21 21,0-21,0 0,21 21,0 0,-21 0,0 21,0-21,21 0,0 0,-21 21,1 0,-1 0,-21 0,21 0,0-21,0 21,0 0,-21 0,0 0,42-21,-21 21,-21 0,21-21,-21 21,21 0,-20 0,20 0,0 0,0 0,-21 0,21 0,0 0,0 0,0 0,-21 0,21 0,0 0,0 0,-21 0,1 0,20 0,0 0,0 0,0 0,0 0,0 0,0 0,0 0,0 0,-21 0,21 0,0 0,-21 0,21 0,0 0,0-41,-20 41,-1 0,21 0,0 0,0 0,0 0,0 0,0 0,0-21,-21 21,21 0,0 0,0 0,0-21,-21 21,22 0,20-21,-21 21,0 0,-21 0,21 0,0 0,0 0,0 0,0 0,0 0,0 0,0 0,0 0,-21 0,21 0,0 0,0 0,1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38.2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3432 46,'0'0,"-20"0,0 0,1 0,19 0,-20 0,20 0,-20 0,0 0,-20 0,1 0,19 0,-20 19,20-19,20 0,-20 20,20-20,-19 0,-1 20,20-20,-20 20,20-20,-20 20,0-20,20 20,-20-20,1 0,19 19,0-19,-20 0,0 0,20 20,0-20,0 19,-20-19,20 20,0-20,0 20,0-20,0 40,0-40,0 19,0-19,0 20,0-20,0 20,0 0,0-20,0 20,20-20,-20 0,20 20,-20 19,0-19,20 0,-20 20,19-20,1-1,0 1,-20 0,0 0,0 0,20-1,-20-19,0 19,20 1,0 0,-20 0,19-20,-19 0,0 20,20 0,0-20,-20 19,20-19,-20 20,0 0,20-20,-20 20,0-20,20 20,0-20,-20 20,0-20,0 20,0-1,19-19,-19 20,0-20,0 20,-19-20,19 0,-20 0,20 20,0 0,0 0,0-20,0 19,0 1,0-20,0 19,0-19,0 20,0-20,0 20,0-20,0 20,0-1,0-19,0 20,0-20,0 20,0-20,0 20,0 0,0-20,0 20,20-20,-20 20,0-20,0 19,19 1,-19-20,20 0,-20 0,20 0,0 20,-20-20,20 0,-20 0,20 20,-20-20,19 0,-19 20,20-20,-20 0,0 20,20-20,-20 19,20-19,0 20,-20 0,20-20,-20 0,39 20,1-20,-20 0,0 0,0 0,-20 20,19-20,21 0,-40 0,39 19,0-19,-19 0,-20 0,20 0,0 0,0 20,-20-1,0-19,0 0,20 20,0-20,-1 0,-19 0,20 20,0-20,20 0,-1 0,-39 20,20-20,0 0,0 20,0-20,-20 0,40 0,-40 0,19 20,-19-20,20 19,0-19,0 0,0 20,0-20,19 20,-19-20,0 20,-20-20,20 0,-20 0,20 20,-20-20,19 0,-19 0,20 20,0-20,-20 20,20-20,0 0,-20 0,20 0,-20 0,0 0,20 0,-1 0,1 0,20 0,0 19,-21-19,21 0,0 0,-20 0,-20 0,19 0,1 0,-20-19,20 19,20-20,-40 20,20 0,-20 0,0-20,20 20,-1 0,-19-20,0 0,0 20,20-20,-20 20,0-20,0 20,0-39,0 39,0-20,0-20,0 20,0 1,0-20,0 19,0 20,0-40,0 20,0 20,-20-19,20-1,0 0,0 20,-19-20,19 0,-20 20,20-20,0 1,0 19,-20-20,0 0,20 0,0 20,0-20,0 0,0 20,0-20,-20 20,20-19,0 19,0-20,-20 0,20 20,0 0,-20 0,20-20,-19 20,19 0,0 0,-20-19,20 19,-20-20,20 20,-20-19,0-1,20 20,0-20,0 20,-20-20,20 0,-19 20,19-20,-20 20,20-19,0 19,0 0,0-20,0 0,-20 20,20-20,0 20,-20 0,20-20,0 20,0-20,-20 20,20-20,-20 20,20 0,0-19,0 19,0-20,-19 20,19-20,0 0,0 20,-20 0,20-20,-20 20,20-20,-20 20,20-19,0 19,0-19,-20 19,20 0,0-20,-20 0,20 20,-20-20,20 0,-19 20,19-19,-20 19,0-20,0 20,0-20,20 0,-20 0,20 20,0 0,0-20,-19 20,19 0,0-20,-20 20,20 0,0-19,-40-1,40 20,-40-20,40 20,-39 0,19-40,0 20,-20 1,1-1,19 0,0 0,20 20,-20-20,20 20,-20-19,0 19,20 0,0-20,-19 20,19-19,-20 19,20 0,-20-20,0 20,20-20,-20 20,20 0,0 0,-20 0,20-20,-20 20,1-20,-1 20,0 0,1-20,-1 20,0 0,20 0,-19 0,19 0,-20 0,20 0,-40 0,40 0,-20 0,0 0,0 0,20 0,-19 0,-1 0,20 0,-20 0,0 0</inkml:trace>
  <inkml:trace contextRef="#ctx0" brushRef="#br0" timeOffset="8222">1249 243,'20'0,"-20"-20,20 1,20-20,-40 39,39-20,-19 0,0-20,40 40,-21-20,-19 1,40-1,-21 20,-19 0,-20 0,20-20,0 20,-20 0,20 0,19 0,-19 0,20 0,0 0,-1 0,1 0,-20 0,0 0,0 0,-20 0,19 0,-19 20,20-20,0 39,20-19,-40 0,20 0,-1 0,1 0,-20-20,0 19,0-19,0 39,20-19,-20 0,0 20,0-40,0 19,0 1,0 0,0 0,0-20,0 20,0 0,0-1,0-19,0 20,0 20,0-40,0 20,0 20,0-40,0 19,0 1,0 0,0 0,0 0,0-1,0-19,-20 19,0-19,20 40,0-20,-39 0,39 19,0-39,-40 40,40-40,-40 20,40 20,-39-40,39 20,-20-1,0 1,0 0,-20 20,21-20,-21 19,40-39,-40 19,1-19,19 40,-20-20,0-1,21 1,-21 0,0 20,40-40,-40 20,21 0,-1-20,0 19,20-19,-40 20,40 0,-20-20,-19 20,19 0,-20 0,20-1,1 1,-20 0,39 0,-40 0,0-1,21-19,-21 20,40-20,-20 19,0 1,20-20,0 0,-20 20,0-20,20 0,-19 20,19-20,0 0,0 20,-20 0,20-20,0 19,0-19,0 0,-20 20,0-20,0 20,20-20,-39 20,19 20,0-40,-20 20,20-1,1-19,-1 0,20 20,-20 0,0-20,20 0,0 0,-20 0,20 20,0-20,-20 0,20 0,-20 20,1-20,-1 20,20-1,-20-19,0 19,0 1,20-20,-20 20,20-20,-19 0,19 0,0 20,-20-20,20 0,-20 0,20 20,-20-1,0-19,0 20,1 0,-1 0,20-20,-20 20,20-20,-20 0,20 20,0-20,-20 0,0 0,20 0,-20 0,20 0,-19 0,19 0,0 20,-20-20,0 0,20 0,-20 0,20-20,-20 20,20 0,-20 0,20-20,-19 20,19 0,0-20,-20 20,20 0,0 0,0-20,-20 20,20-20,0 0,0 20,-20 0,20 0,0-19,0 19,0-20,0 20,0-20,-20 0,20 20,0-20,0 20,0-19,0 19,0-19,20-1,-20 20,0-20,0 20,20 0,-20 0,0-20,20 20,-20-20,0 20,0-20,20 20,-20 0,19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724 0,'-20'0,"20"0,-20 20,-39-20,20 0,0 0,-1 0,20 0,-18 0,18 0,0 20,0-20,-18 0,18 0,0 20,-20-1,40 1,-39 0,20 0,-1-20,-20 40,40-40,-39 39,39-39,-19 19,-1-19,20 40,-20-40,20 40,0-21,-19 1,19 20,0 0,0 19,0-19,0-20,0 19,0-19,-20 39,20-20,0-19,0 20,0-20,0 39,0 1,0-20,0-21,0 1,0 0,0-20,20 40,-1-40,1 20,-20-20,0 38,20-18,-1 0,20 0,-19 0,20-1,-21 21,20-20,21-20,-2 40,21-60,-60 20,21 0,-1 0,0 0,20 20,1-20,-2 0,2 0,-3 0,-17 0,-2 0,2 0,19 0,-39 0,19 0,-20 0,-19 0,40-20,-20 20,19-20,0 0,1 20,-20-20,-2 0,42 1,-40-1,-1 20,0-20,1 0,20 0,-1-18,-19 18,-1 0,1-20,-20 40,19-39,-19-1,20 20,-20 0,0-20,0 21,0-1,0 0,0-20,0 20,0 1,0-20,0-1,0 20,0 1,0-1,0-40,0 40,0 20,0-39,0 39,0-20,0-20,-20 20,20 0,0 1,0-1,0 0,-19 20,19-40,0 40,0-19,-20-1,20 1,-19 19,19-20,0 20,-20 0,20-20,-20 20,1-20,19 20,-20 0,20-20,-40 20,21 0,19 0</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11-09T12:54:50.97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2010 0,'-25'0,"1"0,-1 25,-25 25,25-50,25 25,-25-25,1 0,24 25,-25-25,25 25,-25-25,25 25,-25-25,0 25,1-25,24 25,-25-25,25 25,-25-25,0 0,25 25,-25-25,25 25,-49-25,-1 25,25-25,-24 24,24-24,25 25,-50 0,25-25,25 25,-24-25,-1 0,-25 25,25-25,-49 0,-1 0,51 0,-26 0,0 0,25 25,1-25,-1 0,25 25,-75 0,26-25,-1 0,25 0,-24 0,49 25,-25-25,0 0,0 0,0 0,-74 0,49 0,-24 0,49 0,-24 0,24 0,0 0,0 0,0 0,0 0,1 0,24 25,-25-25,25 25,-25-25</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9:01:49.37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6317 229,'0'-20,"20"1,19-1,-19 0,59 1,20-20,20 0,-40 39,0 0,0 0,20 0,-60 0,40 0,20 0,-20 0,20 0,-40 0,40 0,20 0,39 0,-79 0,20 0,19 0,-19 0,20 0,-80 0,1 19,-1 1,1-1,-1 1,-19-1,20 1,-40 0,19-20,21 19,-40 1,39-1,-19 21,0-40,-20 0,0 0,20 19,-20-19,0 20,39-20,-39 19,40-19,-40 0,19 20,1-20,20 0,-21 0,41 0,-21 0,21 0,-41 0,1 0,0 0,-20 19,39-19,40 20,40 0,19-1,-59 1,20-1,-59-19,-40 20,0-20,39 20,-39-1,0 20,40 40,-1-40,-39 20,40-20,-20 20,-20-20,0-20,0 21,0 18,0-19,0 20,0 0,0-20,0 20,0 0,19 39,1-40,-20 21,20-40,0-19,-20 19,0-20,0 1,0-1,0 40,0 0,-20 0,20-40,0 21,0-1,0-20,0 40,0-39,0 19,0-20,0 1,0-20,0 39,0-19,20-1,0 21,-20 18,0 1,19-20,-19-19,20 19,0-39,-20 20,0-1,0-19,0 39,0-19,0 19,0 20,0-20,20 0,-20-19,0-1,0 21,0-21,0 1,19-1,-19 21,0-21,0 1,0 19,0 0,0-19,0 19,0 0,0 20,0 0,0-1,0 1,0-20,0 20,0-20,0-19,0 19,0-19,0 19,0 0,0 0,0 0,0 20,0 0,0 0,0-20,0 0,0-20,0 21,0-21,-19 20,-1 1,0-21,0 59,-19 20,-21 20,21-59,-1-20,1 20,-20-20,39-20,0 21,-39-21,19-19,-19 20,19-20,-39 19,0-19,-39 0,39 0,0 0,-20 0,39 0,21 0,19 0,-39 0,19 0,-19 0,-20-19,-40-1,-39 1,0 19,0 0,-20-20,60-19,39 39,19-20,1 20,39 0,-19 0,-40 0,19-19,1 19,0 0,-20 0,39 0,-59 0,-19 0,39 0,-79 0,0 0,59 0,-20 0,60-20,0 20,19 0,-39 0,20-20,-80 20,60 0,40 0,-1 0,-19 0,19 0,-39 0,40 0,-60 0,40 0,-60 0,-39 0,59 0,20 0,-40 0,40 0,0 0,-19 0,58 0,0 0,-19 0,20 0,-21 0,1 0,-20 0,40 0,-80 0,-39 0,-20-19,-39-20,58 19,41 20,39 0,0 0,19 0,1 0,0 0,0 0,-1 0,21 0,-21 0,21 0,-1 0,-19 0,20 0,-21 0,21 0,-21-19,1 19,-40 0,1 0,38 0,-78 0,-40 0,0 0,40 0,59 0,0 0,39 0,-39 0,20 0,-20 0,-40-20,-59-19,0 0,119 19,-20 0,-20 1,40 19,39-20,0-19,20 39,-19-39,19 19,-20-19,0 20,20-21,-20 1,20-20,0-19,0 19,0 1,0 18,0-18,20 18,0 21,19-40,1 20,78-20,-78 40,39-21,-39 1,39 20,19-21,-38 40,19-19,-40 19,21 0,-1 0,-20 0,1 0,19 0,40 0,20 0,-1 0,21 0,-60 0,-40 0,-19 0,0 0,-20 0,20 0,39 0,-20 0,40 0,-39 0,19 0,-19 0,-20 0,-1 0,1 0,0 0,-20 0,20-39,-1 19,21-19,-1 39,-39-39,0 19,20 20,0-39,-20 19,0 1,0-20,20 39,-20-20,0 0,19 1,-19-20,20 19,-20 20,0-39,0 39,0-20,0 1,0-1,0-19,0 19,20 20,-20-39,20 20,-20-1,0 0,0 20,0-19,19 19,-19-20,0 1,0 19,20 0,-20-20,0 20,0-19,20 19,0 0,-20-20,0 20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3647 0,'-100'0,"100"0,-100 53,-198-53,103 0,-2 0,-4 0,100 0,-90 0,91 0,-2 53,2-53,-91 0,90 0,0 53,-100-3,201 3,-196 1,100-1,-4-53,-102 105,202-105,-197 104,197-104,-95 50,-6-50,101 106,-100-106,100 105,0-53,-96 0,96 54,0 0,0 50,0-50,0-52,0 49,0-50,-101 103,101-53,0-50,0 54,0-54,0 103,0 2,0-52,0-56,0 4,0-1,0-53,101 106,-5-106,4 53,-100-53,0 100,101-47,-6 0,102 0,-97 0,102-2,-106 55,100-53,106-53,-10 105,105-157,-301 52,105 0,-5 0,1 0,100 52,4-52,-8 0,9 0,-15 0,-86 0,-9 0,8 0,98 0,-198 0,97 0,-102 0,-95 0,202-52,-102 52,96-53,1 0,4 53,-100-53,-10 0,211 2,-202-2,-4 53,-1-53,6 0,100 0,-4-47,-97 47,-4 0,4-53,-100 106,96-104,-96-2,101 53,-101 0,0-52,0 54,0-1,0-1,0-54,0 54,0 3,0-53,0-3,0 53,0 3,0-3,0-107,0 107,0 53,0-103,0 103,0-53,0-53,-101 53,101 1,0 0,0-1,0 1,-96 52,96-106,0 106,0-50,-100-3,100 2,-96 51,96-53,0 53,-100 0,100-52,-101 52,5-53,96 53,-100 0,100-54,-202 54,107 0,95 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5T06:06:47.017"/>
    </inkml:context>
    <inkml:brush xml:id="br0">
      <inkml:brushProperty name="width" value="0.05292" units="cm"/>
      <inkml:brushProperty name="height" value="0.05292" units="cm"/>
      <inkml:brushProperty name="color" value="#FF0000"/>
    </inkml:brush>
  </inkml:definitions>
  <inkml:trace contextRef="#ctx0" brushRef="#br0">9084 13494,'18'-53,"17"35,-35 1,0-19,0 1,0 17,0-17,0 0,0-18,35 53,-35-35,18 17,-18 0,35 1,-35-19,35 19,-35-1,18 0,-18 1,35-1,-17 1,53-19,-36 36,18-17,-18 17,-17 0,-1 0,19 0,-1 0,-18 0,1 35,0 18,-18-36,35 1,-35 0,35-1,18 72,-35-72,17 36,-17-35,-18-1,17 1,1 17,-18-17,35 0,-35-1,36 19,-1-19,-35 36,0-18,0 1,0-19,0 1,-18 0,18 17,-17-35,-19 35,36-17,-17-1,17 19,-36-1,36-17,-17-1,17 1,-18 17,0-35,18 35,-35-17,18 0,-1-1,0 19,-17-19,17 19,1-36,-19 17,19-17,-1 18,1 17,-19-17,19-1,-1 1,0 17,-17-17,17 0,-17-1,0 18,17-35,-17 18,17 17,1-17,-1 0,18-1,-35 19,35-1,0-17,-36 17,36-18,-17 1,17 0,0-1,-35 54,35-36,-36-17,36 17,-35-35,-18 0,18 0,17 0,1 0,-1 0,-17 0,-1 0,19 0,-19-18,1 36,18 0,17 17,-36-35,19 35,-1-17,0-36,-17 18,0 0,-18 53,35-53,-17 18,0 17,-1-35,19 0,-1 0,0 35,-17 18,18-53,-1 0,0 0,1 0,-1 0,0-17,1-1,-19-17,19 17,-1 18,1-18,-19 1,1-1,17-17,1 17,-1 1,-17-1,17-17,0 17,18 0,0 1,0-18,0-1,0 19,0-54,0 53,0 1,0-1,18-17,0 35,-1-35,1 17,17 0,18-35,0 0,-35 53,-1 0,19-35,-36 18,35-1,18 18,-18 0,-17 0,17-35,-17 35,-1-18,1 18,0-18,35 18,-1-17,-34 17,0-36,-1 36,1 0,0 0,17-35,-17 18,-18-1,17 0,36-17,-53-18,18 18,17 17,-35-17,35 35,-35-35,18 17,0-17,-1 17,1-17,88-18,-106 35,0 1,17-19,36-34,-53 52,0 0,0-17,36 35</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03-26T10:37:48.960"/>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231 396,'-22'-21,"22"0,22 1,20 20,0 0,-21 0,22 0,-22 0,0-21,0 1,0 20,1-21,-22 1,21 20,0-21,-21 0,0 1,21 20,-21-21,0 1,0-1,0 1,0-1,-21 21,0 0,0 0,-1-21,-20 21,21 0,0 0,21 21,0 0,0-1,0 1,0-1,0 1,0-1,0 1,-21-21,21-21,0 1,0-1,-22 1,22-1,0 1,0-1,0 0,0 42,0 0,0-1,0 1,0-1,0 1,0-1,0 1,0 0,0-42,0 0,0 1,0-1,0 1,0-1,0 1,0-1,43 21,-22 0,0 0,0 0,0 0,1 0,-1 0,0 0,0 0,-21-21,0 1,0-1,-21 21,0 0,0 0,-1 0,1 0,21-20,-21 20,-21 0,21 0,-1 0,1 0,42 0,1 20,-1-20,0 0,0 0,-21 21,0-1,0 1,-21-21,0 0,42 0,0 0,-21-21,-21 21,0 0,0 0,-1 0,22 21,0 0,0-1,0 1,0-1,0 1,-21-21,21-21,0 1,21 20,-21-21,-21 21,0 0,21-20,21 20,-21-21,21 21,1 0,-44 0,-20 0,63 0,0 0,1 0,-65 0,64 0,-21-21,43 1,-64 20,-1 0,1 0,-42 20,42-20,42 0,21 0,-21 0,0 0,1 0,-1-20,-42 20,-1 0,1 0,0 0,21 20,0 22,21-22,0-20,-21 21,0-1,-21-20,42 0,22 0,-22 0,0 0,-21 21,0-1,-21 1,0 0,42-21,0 0,0 0,22 0,-65 0,1 0,0 0,-21 0,21 0,-1 0,-20 20,63-20,0 0,1 0,-1 0,0 0,-21 21,0-1,0 1,21-21,0 0,0 0,1 0,-22 20,-22-20,1 0,0 21,-21-21,21 0,-1 0,44 0,-1 0,0 0,0 0,0 0,-42 0,0 0,0 0,0 0,-1 0,1 0,0 0,0 0,0 0,0 0,21-21,21 21,21-20,0-1,-20 21,20-20,-63-1,0 21,-1 0,1-20,0 20,42 0,22 0,-1 0,-21 0,0 0,0 0,22 0,-22 0,0 0,0 0,0 0,1 20,-44 1,1-21,0 20,21 1,21-21,0 0,1 0,-1 0,0 0,0 0,-42 0,42 0,0 0,0 0,1 20,-1-20,-21 21,21 0,0-1,43 1,-22-1,-21 1,0-21,0 0,1 0,-1 0,21 0,0 0,1 0,-64 0,-1 0,1-21,0 1,21-1,-21 21,-21-20,42-1,0 0,21 21,0 0,0 0,21 0,-20 0,-1 0,0 0,0 0,0 0,0 0,-21-20,0-1,-21 1,21-1,-21 21,0 0,-43-20,43 20,0-42,0 42,0 0,-22 0,86-20,-22 20,0 0,21 0,-20-21,-22 1</inkml:trace>
  <inkml:trace contextRef="#ctx0" brushRef="#br0" timeOffset="21567">569 128,'43'-20,"-65"20,22 20,0 1,22-21,-1 0,21 0,-21 0,0 0,1 0,-1 0,0 0,21 0,-21 0,1 0,-22-21,0 1,-22 20,1 0,0 0,0 0,0 0,0 0,42 0,0 0,0 0,21 0,-20 0</inkml:trace>
  <inkml:trace contextRef="#ctx0" brushRef="#br0" timeOffset="31634">527 210,'42'0,"-21"-20,1 20,-1 0,0 0,0 0,21 0,-20 0,-22 20,-43-20,22 0,0 0,0 21,0-21,-1 21,1-1,21 1,21-21,1 0,-1 0,0 0,0 0,0 0,-21 20,-21-20,0 21,0-21,0 0,-22 0,22 20,63-20,-20 0,-22-20,0-1,-43 1,22 20,-21 0,21 0,-1 0,1 0,0 0,0 0,-21 0,42-41,21 20,0 0,0 21,-21-20,21 20,0-21,-21 1,22 20,-1-21,-42 21,-1 0,-20 0,21 0,-21 0,20 0,1 0,21-20</inkml:trace>
  <inkml:trace contextRef="#ctx0" brushRef="#br0" timeOffset="42652">358 87,'21'0,"21"0,-21 0,0 0,1 0,-1 0,0 0,0 0,0 0,22 0,-22 0,21 0,-63 21,0-1,-22 1,22-21,-21 0,42 20,-21-20,42 0,0 0,0 0,0 0,-21 21,-21-1,0-20,21 21,-42 0,21-1,42-20,0 0,0 0,-21 21,-21-21,0 20,0 1,-22-1,22-20,21 21,0 0,21-1,0-20,1 0,-1 0,-21-20,0-1,0 0,0 1,-21-1,-22 1,22 20,0-21,21 1,0-1,42 0,-21 1,22 20,-43-41,21 41,21-21,-63 21,0 0,0 0,0 0,-1 0,1 0,0 0,0 0,0 0,0 0,-1 0,1 0,0 0,0 0,0 0,-22 0,43-20,0-1,0 0,-21 1,0 20,21-21</inkml:trace>
  <inkml:trace contextRef="#ctx0" brushRef="#br0" timeOffset="49011">612 108,'-22'20,"1"-20,-21 0,21 0,0 0,-1 0,1 0,0 0,-21 0,21 0,-1 0,44-20</inkml:trace>
  <inkml:trace contextRef="#ctx0" brushRef="#br0" timeOffset="51139">82 5,'43'0,"20"0,-20 0,-22 0,0 0,0 0,-21 20,0 1,-21-21,0 0,0 0,21 20,-43-20,22 21,0 0,0-21,42 0,21 0,-21 0,1 20,20-20,-21 21,-21-1,-21 1,0-21</inkml:trace>
  <inkml:trace contextRef="#ctx0" brushRef="#br0" timeOffset="56451">294 437,'21'0,"0"-21,1 21,-1 0,0 0,0 0,0 0,0 0,-21-20,22 20,-1 0,-21-21,21 21,-42 0,0 0,-1 0,1 0,0-21,-21 21,21 0,-1 0,1 0,0 0,0-20,0 20,0-21,21 1,0-1,21 21,0-20,-21-1,0 42,21-1,0-20,-21 21,0-1,21-20,1 0,-22-20,0-1,0 1,42-1,-21-20,0 41,0-21,1 1,-22-1,0 42,0 20,0-21,0 1,-22-21,1 0,21-21,0 1,21 20,1 0,-1 0,0-21,-21 1,21 20,-21-21,21 21,0-20,-21-1,-21 21,21-21,21 21,-42 0,0 0,0 0,0 0,0 0,21 21,0 0,0-1,0 1,0-1,0 1,0-1,0 1,0 0,-22-21,1 0,-21 0,21 0,-22 0,22 0,0 0,0 0,42 0,0 0,0 0,1 0,20 0,-21-21,0 21,0 0,1-21,20 21,-63 0,0 0,-1 0,-20 0,21 42,0-42,21 20,42-20,-21 0,0-20,1-1,-1-20,0 41,0 0,0-21,0 21,1 0,20 0,-42 21,0-1,0 1,-21-21,0 21,-1-1,-20 1,42-1,-21-20,21 21,0-1,21-20,-21-20,21-1,-21 1,21 20,-21-21,22 1,-1-1,0 0</inkml:trace>
  <inkml:trace contextRef="#ctx0" brushRef="#br0" timeOffset="76150">61 169,'21'0,"-21"21,-21-21,-21 0,21 20,42-40,21 20,-21 0</inkml:trace>
  <inkml:trace contextRef="#ctx0" brushRef="#br0" timeOffset="80883">125 416,'42'21,"-21"-21,22 0,-22 0,0 0,0 0,0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04-02T14:30:39.913"/>
    </inkml:context>
    <inkml:brush xml:id="br0">
      <inkml:brushProperty name="width" value="0.05292" units="cm"/>
      <inkml:brushProperty name="height" value="0.05292" units="cm"/>
      <inkml:brushProperty name="color" value="#FF0000"/>
    </inkml:brush>
  </inkml:definitions>
  <inkml:trace contextRef="#ctx0" brushRef="#br0">20726 17004,'-18'0,"-17"0,-1 35,-87 89,105-89,-17 35,35-17,53-17,-18 34,1-35,-19-35,18 0,-17 0,17 0,1 0,17 0,70 0,1-70,-89 35,0 17,-17-17,-18-1,-18-34,0 35,-17 17,0-17,17 35,-17-36,0 1,-36 0,36 35,17 0,-17 0</inkml:trace>
  <inkml:trace contextRef="#ctx0" brushRef="#br0" timeOffset="20775.2028">13847 9278,'35'0,"-53"35,-17-35,17 0,-17 0,0 0,17 36,-17-1,-1-35,19 0,-18 18,-1 17,1 0,35 36,0-18,0 17,0 36,-18-71,36 36,0-36,17-35,0 35,-17-35,17 0,0 36,18-36,-17 0,-1 17,-17-17,17 0,0 0,-17 0,17-35,0 35,1-35,-19-1,-17 19,35-19,1 36,17 0,-18-35,0 0,0 0,1 17,-36-17,-18-1,18 19,0-18,0 17,-35-17,0-1,-1 1,19 35,-19-35,1 17,17-17,18 0,-35-1,0 19,0-19,17 36,-53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05T08:02:32.3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2305 18,'-21'0,"-22"0,22 0,0 0,0 0,0 0,-22 0,22 0,0 0,0 0,0 0,-1 0,-20 0,21 0,0 0,0 0,-1 0,1 0,0 0,0 0,-21 0,20 0,1 0,1 0,-1 0,0 0,-22 0,22 0,-42 0,42 0,-1 0,1 0,0 20,0-20,0 0,0 21,-1-21,1 0,0 0,-21 0,21 0,-1 0,1 0,0 0,0 20,0 2,-43-22,43 0,0 0,0 20,0-20,-1 0,-20 21,21-21,0 0,0 0,-1 0,1 20,0-20,-21 0,21 21,-22-21,22 0,0 0,0 20,0-20,-1 0,1 22,1-22,-1 41,0-41,21 21,-21-21,-1 0,1 20,21 1,-21-21,0 21,21 0,-42-21,42 20,-22-20,22 21,-21-21,0 20,0 23,-21-43,20 20,1 1,21-1,-21-20,21 21,-42-21,42 20,-21-20,21 22,-22-2,-20 1,21 20,0-41,21 20,-21 2</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05T08:02:36.5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4041,'0'21,"21"0,-21 0,0 0,22-21,-22 43,21-22,0-21,-21 21,21-21,0 21,-21 0,21 0,1-21,-1 22,0-1,0-21,-21 21,21-21,0 42,-21-21,0 1,22-1,-22 0,21 21,0-21,0 1,-21-1,0 0,0 0,0 0,21-21,-21 21,21 1,-21 20,22-21,20 0,-42 0,0 1,21-22,0 42,0-42,-21 21,22 0,-1 22,0-22,0-21,0 42,0-21,1 0,-1 1,0-1,-21 0,21-21,-21 21,21 21,0-42,-21 22,22-22,-1 21,0 0,0-21,0 21,22 0,-22 0,0 1,0-22,-21 21,21-21,-21 21,43 0,-43 0,21-21,21 43,-21-43,22 21,-22 0,0-21,-21 21,42-21,-21 21,1 0,-1-21,-21 22,42-22,0 42,-20-42,-22 21,42 0,-20-21,-1 21,0-21,1 0,-22 22,21-1,0-21,21 21,-21-21,1 21,-1-21,0 20,0-20,0 21,0 1,22-22,-43 21,21-21,0 0,0 21,0-21,22 21,-1 0,0 0,-20 1,20-22,0 42,-21-42,1 21,20-21,-21 21,0 0,22-21,-1 22,0-22,-21 42,1-42,-1 0,0 21,0-21,0 0,0 21,1-21,-1 0,0 0,0 0,21 21,-20-21,20 0,-21 22,-21-1,42-21,1 0,-22 0,21 0,1 21,-1-21,-21 0,0 42,22-42,-22 0,21 0,-42 21,21-21,0 22,1-22,41 0,-42 42,0-42,1 0,-1 0,0 0,21 42,1-42,-22 0,21 0,-21 0,0 0,1 21,-1-21,0 0,42 0,-41 22,-1-22,0 0,0 0,0 0,0 0,1 0,-1 21,0-21,21 21,-21-21,1 0,20 21,-21-21,0 0,22 21,-22-21,42 21,1 1,-43-22,42 21,-20-21,-22 21,21 0,-21-21,2 21,19 0,-21-21,21 0,1 22,-1-22,22 0,-43 21,0-21,42 0,-41 0,-1 42,0-42,0 0,0 0,0 0,1 0,-1 0,0 0,0 0,21 0,1 0,-1 21,0-21,-20 0,41 21,-42-21,0 0,1 0,-1 0,0 0,0 0,0 0,0 0,1 0,20 0,-21 0,0 0,0 0,1 0,-1 0,0 0,0 0,0 0,0 0,22 0,-22 0,0 0,0 0,-21 22,21-22,1 0,-1 0,0 0,0 0,0 0,0 0,1 0,-1 0,0 0,0 0,21 0,-20 0,-1 0,0 0,0 21,0-21,0 0,1 0,-1 21,0-21,0 0,0 0,0 21,1-21,-1 0,21 0,-21 0,0 0,-21 21,22-21,20 0,-21 0,0 0,-63 0,-22-21,-41 0</inkml:trace>
  <inkml:trace contextRef="#ctx0" brushRef="#br0" timeOffset="10278">10036 6918,'43'-21,"-22"21,21-21,-21 0,22 21,-22-21,21 21,-21 0,0 0,22-22,-22 1,0 21,0 0,0 0,2 0,-2-21,0 21,0 0,21 0,-20-21,-22 0,21 21,-21-21,21 21,0 0,0-22,0 22,1 0,-1 0,-21-42,21 42,0 0,0 0,-21-21,21 21,1 0,-1 0,21-21,-21 21,0-21,1 21,-1-22,0 1,0 21,-21-21,21 0,-21 0,21 21,-21-43,0 22,22 0,-22 0,0 0,21 21,0-21,0-1,21 1,22 0,-43 21,0 0,-21-21,21 0,1 0,-1 21,0-43,0 43,0-21,0 21,22-21,-22 0,-21 0,42 21,-42-22,21-20,-21 0,22 21,-1-1,0 22,-21-21,21 21,-21-21,21 0,-21 0,0 0,43-1,-43-19,0 20,42 0,-42-22,21 1,-21 21,0 0,0 0,0-22,0 22,0-21,0 21,0-1,0 1,0-21,0 0,0 20,0 1,0-21,0 0,0 20,0-20,0-21,0 41,0 1,0-21,0 21,0 0,0-1,21-20,-21 21,0-21,21-1,-21 22,22 21,-22-21,0 0,0 0,0-22,0 22,0-21,21 42,-21-21,0-22,0 22,0-21,21-1,-21 22,0 0,0 0,0 0,21 0,-21-1,21-20,-21 21,0-21,0 20,0 1,0 0,0 0,0 0,0 0,0-1,0 1,0 0,0 0,0 0,0 0,0-1,0 1,0 0,-42-42,42 41,0 1,-21 0,0 0,-1 0,22 0,-21-1,21 1,-21 21,0-21,-21 0,42-21,-22 42,22-22,-42-20,21 22,0-1,0 0,21-1,-22 22,22-42,-21 21,21 0,-21 0,21-1,-42-20,21 0,-1-1,1 1,21 21,-21 0,-21 0,42-1,0-20,-21 42,21-21,-22 0,22 0,-21 21,21-43,-21 43,21-21,0 0,-21 0,0 0,21-1,-21 22,-1-21,1-21,-21 0,21 20,0 1,-1 0,1 0,0 0,0 0,0-1,21 1,-21-21,-1 21,-20-22,42 22,-21 0,0 0,21 0,-21 0,-1 21,1-22,-21-20,42 0,-21 42,21-21,-21 21,-22-43,22 1,0 42,21-21,-21 21,0-21,-22-1,43 1,-21 21,21-21,-21 21,0 0,0-21,-2 0,2 21,0-21,0 21,21-22,-21 22,-43-21,64 0,-21 21,-21-42,21 42,-1 0,1-21,21-1,-42 1,0 0,20 0,-20 0,21 0,-21 21,20-22,-20 22,42-21,-42 21,-1-21,1 0,42 0,-42 21,21 0,-22-21,43-1,-21 22,-21-21,21 21,21-21,-22 21,1 0,21-21,-42 21,21-21,0 21,21-21,-22-1,1 22,0-21,0 0,0 0,0 21,-1 0,-41-21,42 0,0 21,-1-43,1 43,0 0,-21-42,21 42,-1 0,-20-20,0-1,-1 21,1 0,21 0,0 0,0-43,-1 43,1 0,-21 0,21 0,0-21,-1 21,1 0,0 0,-21 0,42-21,-21 0,-22 21,22 0,0 0,0-21,0 21,-1 0,-20 0,21 0,0 0,-22 0,1 0,0 0,21-22,-1 22,1-21,0 21,0 0,0 0,-22-21,1 0,0 21,-1 0,43-21,-21 21,0-21,21-1,-42 22,21 0,-22-21,1 21,21 0,0-21,-1 0,1 21,-21 0,0 0,20-21,1 21,-22 0,22-21,0 21,-1 0,1 0,-21 0,21 0,0-22,-1 22,1-21,-21 21,21 0,0 0,-22 0,22 0,0 0,0-21,0 21,-1 0,-20 0,0 0,21 0,-1 0,-41 0,42 0,-22 0,-20 0,42 0,0 0,-22 0,1 0,21 0,0 0,-1 0,-20 0,21 0,0 0,-22 0,-20 0,21 0,-1 0,-20 0,20 0,1 0,0 0,21 0,-43 0,43 0,0 0,0 0,-1 0,1 0,0 0,0 0,0 0,-22 0,1 0,21 0,0 0,-43 0,22 0,21 0,0 0,-1 0,1 0,0 0,0 0,0 0,-22 0,22 0,0 0,0 0,0 0,0 0,-1-21,1 21,21-21,-42 21,21 0,0 0,-1-21,1 21,0-22,-21 22,21 0,-1 0,-20-21,21 21,0 0,-22 0,22 0,-21 0,21 0,0 0,-1 0,1 0,0-21,0 21,-21 0,20-21,1 21,0 0,-21 0,21-21,-2 0,2 21,0 0,0-22,0 22,0 0,-22-21,22 21,0 0,0 0,0 0,-43 0,43-42,0 42,0 0,-22-21,22 21,0 0,0 0,0-21,-1 21,1 0,0-22,0 22,0 0,-22-21,22 21,-21-21,-22 21,43 0,0-21,0 21,0 0,0 0,-1 0,1 0,21-21,-21 21,0-21,0 21,-22 0,22 0,0 0,0-22,0 22,0-21,-1 21,1-21,0 21,-42-21,41 21,1 0,0 0,0 0,0 0,21-21,-21 21,-1 0,1 0,-21 0,21-21,-22 21,22 0,0 0,0 0,0 0,0 0,-1 0,1-22,0 22,0 0,0 0,0 0,21-21,-43 21,22 0,0 0,0-21,0 21,-22 0,22-21,0 21,0 0,0 0,-1 0,1 0,0 0,-21-21,-1 21,22 0,0 0,-21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21.20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0,'5'0,"-5"9,5 9,1-9,-1 8,-5 1,11-9,-11 0,10 9,-10-18,0 18,6-9,-1-1,0 10,1-9,-1 9,0-18,-5 9,0 9,11-9,-6 0,0-1,1 1,-1-9,0 9,0 9,1-18,5 18,-6-9,0 0,-5 0,5-1,-5-8,6 9,-1-9,-5 17,5-17,0 9,6 8,-11-17,5 18,1-18,-1 9,0 0,1 9,-1-18,0 9,1 0,4-9,-10 0,11 0,-6 9,0-9,1 0,-6 0,10 0,1 0,5 0,-6 0,1 0,0 0,-6 0,0 0,-5 0,5 0,-5-9,6 9,-1-9,-5 9,0 0,5-9,-5 9,11-9,-11 0,0 9,5 0,1 0,-6-9,5 9,0 0,-5 9,11 0,-1 9,1-9,-1 9,1-1,-6-8,1 0,-6-9,0 9,5 0,-5-9,0 9,0-9,0 9,0 0,0 0,0 0,5-9,1 17,-6-17,0 18,0-18,10 9,-10 0,0 0,6 0,-1-9,0 18,-5-18,5 17,1-17,-6 9,0-9,5 0,-5 9,0-9,5 0,1 0,4 0,1 0,-6 9,6-9,-6 0,0 0,-5 0,6 0,-1 0,0 0,1-9,-1 9,0 0,0 0,1 0,5 0,-1 0,-5 0,1 0,-1 0,-5 0,5-9,-5 9,6 0,-1 0,0 0,0-9,6 1,-11 8,5 0,-5 0,6-9,-6 9,0-18,0 18,10-9,-10-9,6 18,-1-18,-5 18,0-9,0 0,5 9,-5-8,5 8,-5 0,0 0,6-9,-1 9,-5 0,0 0,0-9,5 9,1 0,-6 0,5 0,11 9,-6-9,1 9,0-9,-6 0,-5 0,5 17,1-8,-6 0,5 9,0 0,-5 0,0-9,0 8,5-8,-5 0,0 0,6-1,-6 10,5 0,-5 0,11-18,-6 26,0-17,-5 0,6-9,-1 0,-5 9,0-9,0 9,0 0,0-9,5 9,-5-9,0 17,0-8,6 0,-1 9,-5-9,0 0,5 0,-5 0,5 0,-5 8,0 1,0-9,0 0,0 8,6-8,-1 0,-5 9,10-18,-4 0,-1 17,-5-8,5 9,1-9,-6 0,11 9,-11-10,0 1,5 0,0 0,-5 0,5-9,-5 0,11 18,-6-10,0 1,1 0,-1 0,-5 9,11-18,-11 9,10-9,-10 9,6 0,4 0,-4 0,4 8,-10-8,11-9,-11 9,5-9,-5 0,5 0,-5 0,6 0,-1 0,0 18,6-18,-6 0,11 0,-5 0,-6 0,0 0,1 0,-6-9,5 0,0 0,0 0,6-26,0 26,-1-9,0-9,0 9,-5 1,6-1,-6-9,-5 10,0-1,0 0,0 9,0-9,-5-8,0 26,5-18,-6 10,6-1,-5 0,0 9,5-9,-5 0,5 0,-6-8,6 17,-4-9,4 0,0 9,0-9,-5 9,5-9,0 9,0-9,-5 0,5 0,0 0,0-8,0 8,0 9,0-18,0 18,0-9,0 9,5-9,-5 9,5 0,-1-9,2 9,4-9,1 0,-6 9,0-8,-5 8,6 0,-6 0,0 0,5 0,0 0,-5-9,6 9,-1 0,11 0,-6 0,1 0,0 0,-6 0,-5 0,0 9,5-9,-5 8,5-8,1 9,-1 0,0 0,1 9,-6-18,5 9,6 9,-11-18,5 8,0-8,1 9,-6 0,10-9,-10 18,5-18,-5 0,6 9,-1 0,-5-9,0 0,5 9,-5-9,0 0,6 0,-6 0,5 9,0-9,-5 0,6 9,-1 0,0-9,-5 0,5 0,-5 8,6-8,-6 0,5 0,0 9,-5-9,6 0,-1 9,0-9,0 0,-5 0,6 0,-1 0,-5 0,5 0,1 0,-6 0,5 0,0 0,-5 0,6 0,4-9,1 9,-11 0,5 0,0 0,-5 0,6 9,-6 0,5-9,0 18,-5-18,6 17,-1-8,-5-9,5 18,-5-18,0 0,0 8,6-8,-6 9,0 0,0-9,5 9,0 0,-5-9,6 9,-1 0,0 0,-5 0,5-9,1 17,-1-17,0 9,0-9,6 18,-11-18,5 0,-5 0,6 0,-6 0,5 0,0-9,1 9,-1-9,6 9,-1-9,6 0,-11 1,6 8,-11 0,11-18,-6 9,0 0,6-9,-1 0,1 1,-6-1,6 9,-6 1,0-10,1 9,-1-9,0 1,-5 8,6-9,-6 0,0 0,0 9,0 0,0-8,0 8,0-9,0 9,0 0,0-9,0 1,0 8,0 0,0-9,0 9,0 0,0-8,0 8,0 0,-6 0,6-8,-5 8,5 0,0 9,0-18,-5 9,-1 9,6-9,0 0,0 9,-5-9,5 9,0-9,0 9,0-8,-5-1,5 0,0 9,0-18,0 18,0-9,0 9,0 0,5-9,-5 9,5 0,-5 0,6 0,4 0,-4 0,-1 0,0 0,1 0,-6 0,0 9,5-9,-5 0,0 0,5 9,1 0,4 0,-10-9,5 9,1 0,-1-1,-5-8,5 9,-5 0,0-9,0 9,5 0,1 0,-6 9,0-18,0 9,5 9,-5-18,0 8,0 10,6-18,-1 18,-5-1,5-17,0 18,-5 0,6-18,-6 18,0-10,0-8,0 9,0 0,5 0,-5 0,0 0,0 9,5-18,-5 9,0 8,0-17,0 18,6-18,-6 0,0 9,0-9,5 9,-5-9,0 9,5-9,-5 0,0 9,0 0,0-9,0 9,0-9,0 9,5-9,-5 8,0 1,0-9,0 0,0 9,6-9,-6 0,0 9,5-9,-5 9,5 0,-5-9,0 0,0 8,6-8,-6 0,0 0,0 9,5-9,-5 0,0 0,5 0,-5 9,6-9,-6 9,5-9,-5 9,5-9,-5 8,11-8,-11 0,5 9,-5 0,11-9,-11 0,5 9,-5-9,5 0,-5 0,6 9,-1 0,-5 0,0-9,5 9,-5-9,5 9,1-9,-1 8,-5-8,0 9,6-9,-6 0,5 0,0 0,-5 0,5 0,-5 9,6-9,-6 0,5 9,0 0,1-9,-6 0,0 0,5 9,0-9,-5 9,0-1,5-8,-5 0,6 0,-1 9,0-9,-5 0,11 0,0 0,-6 0,0 0,0 0,-5 0,6 0,-6 0,5 0,0-9,6 1,-6 8,-5 0,11 0,-11 0,5 0,-5 0,6-9,-1 9,-5-9,5 9,0 0,-5-9,6 9,-1-9,0 9,-5 0,6-9,-1 0,0 9,0 0,1-8,-6 8,5 0,0 0,1-9,-1 0,-5 9,5 0,1-9,-1 9,-5-9,5 0,-5 9,6 0,-1 0,-5-9,5 9,-5 0,5-9,-5 9,6 0,-6 0,5 0,-5 0,5 0,-5-9,6 9</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1:50.8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933 127,'0'-21,"-21"0,0 0,0 21,0-42,-21 21,21 21,0 0,0 0,-22 0,22 0,1 0,-1 0,0 0,-1 0,-20 0,0 0,21 21,0-21,-21 0,0 21,21-21,21 21,-43-21,22 21,1-21,20 21,-21 0,0 0,21 0,-43 0,43 0,0 1,0-1,-21-21,0 21,21-1,-21-20,21 21,-21 0,0-21,0 22,21 20,-21-42,0 21,21 0,-21 0,21 0,0 0,0 0,0 0,0 0,0 0,0 1,0 20,0-22,21 1,-21 22,21-43,0 21,0 0,-21 0,21-21,-21 21,21-21,0 21,0 21,0-21,0 0,1-21,-1 21,20-21,-20 0,0 0,1 0,-1 0,0 0,0 0,0 0,0 0,0 0,0 0,21-21,-21 21,22-42,-22 42,0-21,-1 0,-20 0,21 21,-21-21,21 21,1-21,-1 21,-21-21,21 0,0 21,-21-22,21-20,-21 22,42 20,-42-21,0 0,21-1,-21 1,21 0,-21 0,0 0,21 21,-21-42,0 21,0 0,0 0,0 0,0 0,0-1,0 1,0 0,0 1,0-1,0 0,0-1,0 1,21 21,-21-21,0 0,-21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19-09-24T09:02:21.4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543 69,'-20'-21,"0"21,-2 0,2 0,0 0,-20 0,20 0,-1 0,1 0,0 0,-21 0,21 0,-1 0,1 0,-20 0,20 21,0-1,-1 1,21 0,-20 22,0-22,20-1,0 1,-21 0,21 0,-20 1,20-1,0 0,0-1,0 1,0 0,0 1,-20-1,20 0,0 0,0-1,0 1,0 1,0-1,0 0,0 0,0 20,0-19,0-1,0 0,0 0,0 0,0 0,0 0,0 0,0 21,0-21,0 0,0 21,20-21,0-21,1 21,-21 0,20 0,21 1,-41-2,20-20,0 0,0 0,-20 21,20-21,-20 21,20-21,21 21,-20-21,-1 0,0 0,41 0,-41 0,0 0,0 0,0 0,22 0,-22 0,0 0,0 0,-20-21,20 21,1 0,-1-21,0 0,0-21,21 21,-20 0,-21-21,20 42,0-21,-20 0,0 0,0 0,0 0,0 0,0 0,0 0,0 0,0 0,0 0,0 0,0 0,0-1,0 2,0-1,0 0,0 0,0 0,0-1,0 1,0 1,0-1,0 0,0 0,0-22,0 22,0 1,0-1,0 0,0-1,0 1,0 0,-20 21,0-41,20 20,-21-1,21 1,-21 0,21 0,-20 1,20-1,-20-1,0 22,0-21,-1 21,1 0,0 0,-20 0,20 0,-2 0,2 21,0-21,0 22,0-22,0 21,-1-1,1-20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F25E85-EA8C-45BE-8EB8-5C9BD925F6D1}" type="datetimeFigureOut">
              <a:rPr lang="el-GR" smtClean="0"/>
              <a:pPr/>
              <a:t>6/4/2020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37E6D-B039-4477-9510-D2DFB1158767}" type="slidenum">
              <a:rPr lang="el-GR" smtClean="0"/>
              <a:pPr/>
              <a:t>‹#›</a:t>
            </a:fld>
            <a:endParaRPr lang="el-GR"/>
          </a:p>
        </p:txBody>
      </p:sp>
    </p:spTree>
    <p:extLst>
      <p:ext uri="{BB962C8B-B14F-4D97-AF65-F5344CB8AC3E}">
        <p14:creationId xmlns="" xmlns:p14="http://schemas.microsoft.com/office/powerpoint/2010/main" val="368479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536ABCC2-48C9-4E01-AFF9-552A5547293C}" type="slidenum">
              <a:rPr lang="el-GR" smtClean="0"/>
              <a:pPr/>
              <a:t>9</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9027"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Urothelial</a:t>
            </a:r>
            <a:r>
              <a:rPr lang="en-US" dirty="0" smtClean="0"/>
              <a:t> carcinoma with focal true glands with goblet cells or colonic epithelium and </a:t>
            </a:r>
            <a:r>
              <a:rPr lang="en-US" dirty="0" err="1" smtClean="0"/>
              <a:t>mucin</a:t>
            </a:r>
            <a:endParaRPr lang="en-US" dirty="0" smtClean="0"/>
          </a:p>
          <a:p>
            <a:r>
              <a:rPr lang="en-US" dirty="0" smtClean="0"/>
              <a:t>● Distinction between true glands with glandular lumens (with colonic epithelium or goblet cells) and gland-like lumens (lacking these cells) appears to have no clinical significance if overlying pattern is clearly </a:t>
            </a:r>
            <a:r>
              <a:rPr lang="en-US" dirty="0" err="1" smtClean="0"/>
              <a:t>urothelial</a:t>
            </a:r>
            <a:endParaRPr lang="en-US" dirty="0" smtClean="0"/>
          </a:p>
          <a:p>
            <a:endParaRPr lang="el-GR" dirty="0" smtClean="0"/>
          </a:p>
        </p:txBody>
      </p:sp>
      <p:sp>
        <p:nvSpPr>
          <p:cNvPr id="4" name="3 - Θέση αριθμού διαφάνειας"/>
          <p:cNvSpPr>
            <a:spLocks noGrp="1"/>
          </p:cNvSpPr>
          <p:nvPr>
            <p:ph type="sldNum" sz="quarter" idx="5"/>
          </p:nvPr>
        </p:nvSpPr>
        <p:spPr/>
        <p:txBody>
          <a:bodyPr/>
          <a:lstStyle/>
          <a:p>
            <a:pPr>
              <a:defRPr/>
            </a:pPr>
            <a:fld id="{0965B213-FACC-4ECF-BF25-BB2819A65906}" type="slidenum">
              <a:rPr lang="el-GR" smtClean="0"/>
              <a:pPr>
                <a:defRPr/>
              </a:pPr>
              <a:t>107</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30051"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b="1" smtClean="0"/>
              <a:t>Positive stains</a:t>
            </a:r>
            <a:endParaRPr lang="en-US" smtClean="0"/>
          </a:p>
          <a:p>
            <a:r>
              <a:rPr lang="en-US" smtClean="0"/>
              <a:t>=========================================================================</a:t>
            </a:r>
          </a:p>
          <a:p>
            <a:r>
              <a:rPr lang="en-US" smtClean="0"/>
              <a:t>● CK7, CK20</a:t>
            </a:r>
          </a:p>
          <a:p>
            <a:r>
              <a:rPr lang="en-US" b="1" smtClean="0"/>
              <a:t> </a:t>
            </a:r>
            <a:endParaRPr lang="en-US" smtClean="0"/>
          </a:p>
          <a:p>
            <a:r>
              <a:rPr lang="en-US" b="1" smtClean="0"/>
              <a:t>Negative stains</a:t>
            </a:r>
            <a:endParaRPr lang="en-US" smtClean="0"/>
          </a:p>
          <a:p>
            <a:r>
              <a:rPr lang="en-US" smtClean="0"/>
              <a:t>=========================================================================</a:t>
            </a:r>
          </a:p>
          <a:p>
            <a:r>
              <a:rPr lang="en-US" smtClean="0"/>
              <a:t>● Villin</a:t>
            </a:r>
          </a:p>
          <a:p>
            <a:endParaRPr lang="el-GR" smtClean="0"/>
          </a:p>
        </p:txBody>
      </p:sp>
      <p:sp>
        <p:nvSpPr>
          <p:cNvPr id="4" name="3 - Θέση αριθμού διαφάνειας"/>
          <p:cNvSpPr>
            <a:spLocks noGrp="1"/>
          </p:cNvSpPr>
          <p:nvPr>
            <p:ph type="sldNum" sz="quarter" idx="5"/>
          </p:nvPr>
        </p:nvSpPr>
        <p:spPr/>
        <p:txBody>
          <a:bodyPr/>
          <a:lstStyle/>
          <a:p>
            <a:pPr>
              <a:defRPr/>
            </a:pPr>
            <a:fld id="{F668FAE5-4F70-43C9-81E2-0D02254FDE54}" type="slidenum">
              <a:rPr lang="el-GR" smtClean="0"/>
              <a:pPr>
                <a:defRPr/>
              </a:pPr>
              <a:t>108</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4E83017-1C68-4BB5-B48A-E6E608E8118E}" type="slidenum">
              <a:rPr lang="el-GR"/>
              <a:pPr/>
              <a:t>12</a:t>
            </a:fld>
            <a:endParaRPr lang="el-GR"/>
          </a:p>
        </p:txBody>
      </p:sp>
      <p:sp>
        <p:nvSpPr>
          <p:cNvPr id="59395" name="Text Box 2"/>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5939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BBE60F-ABED-460D-AD1E-5A9EFC196D20}" type="slidenum">
              <a:rPr lang="el-GR"/>
              <a:pPr/>
              <a:t>15</a:t>
            </a:fld>
            <a:endParaRPr lang="el-GR"/>
          </a:p>
        </p:txBody>
      </p:sp>
      <p:sp>
        <p:nvSpPr>
          <p:cNvPr id="60419"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0420"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8A985-EC9C-4D31-97D2-6F8F661A3A48}" type="slidenum">
              <a:rPr lang="el-GR" smtClean="0"/>
              <a:pPr/>
              <a:t>19</a:t>
            </a:fld>
            <a:endParaRPr lang="el-GR" smtClean="0"/>
          </a:p>
        </p:txBody>
      </p:sp>
      <p:sp>
        <p:nvSpPr>
          <p:cNvPr id="64515" name="Text Box 2"/>
          <p:cNvSpPr txBox="1">
            <a:spLocks noChangeArrowheads="1"/>
          </p:cNvSpPr>
          <p:nvPr/>
        </p:nvSpPr>
        <p:spPr bwMode="auto">
          <a:xfrm>
            <a:off x="0" y="0"/>
            <a:ext cx="3600450" cy="3600450"/>
          </a:xfrm>
          <a:prstGeom prst="rect">
            <a:avLst/>
          </a:prstGeom>
          <a:solidFill>
            <a:srgbClr val="FFFFFF"/>
          </a:solidFill>
          <a:ln w="9525">
            <a:solidFill>
              <a:srgbClr val="000000"/>
            </a:solidFill>
            <a:miter lim="800000"/>
            <a:headEnd/>
            <a:tailEnd/>
          </a:ln>
        </p:spPr>
        <p:txBody>
          <a:bodyPr wrap="none" anchor="ctr"/>
          <a:lstStyle/>
          <a:p>
            <a:endParaRPr lang="el-GR"/>
          </a:p>
        </p:txBody>
      </p:sp>
      <p:sp>
        <p:nvSpPr>
          <p:cNvPr id="64516" name="Rectangle 3"/>
          <p:cNvSpPr>
            <a:spLocks noGrp="1" noChangeArrowheads="1"/>
          </p:cNvSpPr>
          <p:nvPr>
            <p:ph type="body"/>
          </p:nvPr>
        </p:nvSpPr>
        <p:spPr>
          <a:xfrm>
            <a:off x="685800" y="4343400"/>
            <a:ext cx="5484813" cy="4114800"/>
          </a:xfrm>
          <a:noFill/>
          <a:ln/>
        </p:spPr>
        <p:txBody>
          <a:bodyPr wrap="none" anchor="ctr"/>
          <a:lstStyle/>
          <a:p>
            <a:pPr eaLnBrk="1" hangingPunct="1"/>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A037E6D-B039-4477-9510-D2DFB1158767}" type="slidenum">
              <a:rPr lang="el-GR" smtClean="0"/>
              <a:pPr/>
              <a:t>25</a:t>
            </a:fld>
            <a:endParaRPr lang="el-GR"/>
          </a:p>
        </p:txBody>
      </p:sp>
    </p:spTree>
    <p:extLst>
      <p:ext uri="{BB962C8B-B14F-4D97-AF65-F5344CB8AC3E}">
        <p14:creationId xmlns="" xmlns:p14="http://schemas.microsoft.com/office/powerpoint/2010/main" val="180450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dirty="0" smtClean="0"/>
              <a:t>pT1 </a:t>
            </a:r>
            <a:r>
              <a:rPr lang="en-US" dirty="0" err="1" smtClean="0"/>
              <a:t>urothelial</a:t>
            </a:r>
            <a:r>
              <a:rPr lang="en-US" dirty="0" smtClean="0"/>
              <a:t> carcinoma with different invasive patterns. (</a:t>
            </a:r>
            <a:r>
              <a:rPr lang="en-US" b="1" dirty="0" smtClean="0"/>
              <a:t>a</a:t>
            </a:r>
            <a:r>
              <a:rPr lang="en-US" dirty="0" smtClean="0"/>
              <a:t>) The smooth contour of basement membrane is disrupted in infiltrating tumor cells. (</a:t>
            </a:r>
            <a:r>
              <a:rPr lang="en-US" b="1" dirty="0" smtClean="0"/>
              <a:t>b</a:t>
            </a:r>
            <a:r>
              <a:rPr lang="en-US" dirty="0" smtClean="0"/>
              <a:t> and </a:t>
            </a:r>
            <a:r>
              <a:rPr lang="en-US" b="1" dirty="0" smtClean="0"/>
              <a:t>c</a:t>
            </a:r>
            <a:r>
              <a:rPr lang="en-US" dirty="0" smtClean="0"/>
              <a:t>) Irregular small clusters of tumor cells invading the </a:t>
            </a:r>
            <a:r>
              <a:rPr lang="en-US" dirty="0" err="1" smtClean="0"/>
              <a:t>stroma</a:t>
            </a:r>
            <a:r>
              <a:rPr lang="en-US" dirty="0" smtClean="0"/>
              <a:t>. (</a:t>
            </a:r>
            <a:r>
              <a:rPr lang="en-US" b="1" dirty="0" smtClean="0"/>
              <a:t>d</a:t>
            </a:r>
            <a:r>
              <a:rPr lang="en-US" dirty="0" smtClean="0"/>
              <a:t>) Variably sized nests with single cells and irregular clusters of invading cells.</a:t>
            </a:r>
            <a:endParaRPr lang="el-GR" dirty="0" smtClean="0"/>
          </a:p>
          <a:p>
            <a:pPr eaLnBrk="1" hangingPunct="1"/>
            <a:endParaRPr lang="el-GR" dirty="0"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68</a:t>
            </a:fld>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a:ln/>
        </p:spPr>
      </p:sp>
      <p:sp>
        <p:nvSpPr>
          <p:cNvPr id="98307" name="Rectangle 3"/>
          <p:cNvSpPr>
            <a:spLocks noGrp="1"/>
          </p:cNvSpPr>
          <p:nvPr>
            <p:ph type="body" idx="1"/>
          </p:nvPr>
        </p:nvSpPr>
        <p:spPr>
          <a:noFill/>
          <a:ln/>
        </p:spPr>
        <p:txBody>
          <a:bodyPr/>
          <a:lstStyle/>
          <a:p>
            <a:r>
              <a:rPr lang="en-US" smtClean="0"/>
              <a:t>Adipose tissue may be present in both the lamina propria and muscularis propria. Thus, the presence of fat in a biopsy or TUR specimen does not necessarily indicate extravesical extension (pT3</a:t>
            </a:r>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dirty="0" smtClean="0"/>
              <a:t>Infiltrating tumor cells permeate the thick </a:t>
            </a:r>
            <a:r>
              <a:rPr lang="en-US" dirty="0" err="1" smtClean="0"/>
              <a:t>muscularis</a:t>
            </a:r>
            <a:r>
              <a:rPr lang="en-US" dirty="0" smtClean="0"/>
              <a:t> </a:t>
            </a:r>
            <a:r>
              <a:rPr lang="en-US" dirty="0" err="1" smtClean="0"/>
              <a:t>propria</a:t>
            </a:r>
            <a:r>
              <a:rPr lang="en-US" dirty="0" smtClean="0"/>
              <a:t> wall. (</a:t>
            </a:r>
            <a:r>
              <a:rPr lang="en-US" b="1" dirty="0" smtClean="0"/>
              <a:t>b</a:t>
            </a:r>
            <a:r>
              <a:rPr lang="en-US" dirty="0" smtClean="0"/>
              <a:t>) Sometimes it is 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 (</a:t>
            </a:r>
            <a:r>
              <a:rPr lang="en-US" b="1" dirty="0" smtClean="0"/>
              <a:t>c</a:t>
            </a:r>
            <a:r>
              <a:rPr lang="en-US" dirty="0" smtClean="0"/>
              <a:t> and </a:t>
            </a:r>
            <a:r>
              <a:rPr lang="en-US" b="1" dirty="0" smtClean="0"/>
              <a:t>d</a:t>
            </a:r>
            <a:r>
              <a:rPr lang="en-US" dirty="0" smtClean="0"/>
              <a:t>) Extensive destruction of </a:t>
            </a:r>
            <a:r>
              <a:rPr lang="en-US" dirty="0" err="1" smtClean="0"/>
              <a:t>muscularis</a:t>
            </a:r>
            <a:r>
              <a:rPr lang="en-US" dirty="0" smtClean="0"/>
              <a:t> </a:t>
            </a:r>
            <a:r>
              <a:rPr lang="en-US" dirty="0" err="1" smtClean="0"/>
              <a:t>propria</a:t>
            </a:r>
            <a:r>
              <a:rPr lang="en-US" dirty="0" smtClean="0"/>
              <a:t> may result in fragmentations of </a:t>
            </a:r>
            <a:r>
              <a:rPr lang="en-US" dirty="0" err="1" smtClean="0"/>
              <a:t>detrusor</a:t>
            </a:r>
            <a:r>
              <a:rPr lang="en-US" dirty="0" smtClean="0"/>
              <a:t> muscle, mimicking </a:t>
            </a:r>
            <a:r>
              <a:rPr lang="en-US" dirty="0" err="1" smtClean="0"/>
              <a:t>muscularis</a:t>
            </a:r>
            <a:r>
              <a:rPr lang="en-US" dirty="0" smtClean="0"/>
              <a:t> </a:t>
            </a:r>
            <a:r>
              <a:rPr lang="en-US" dirty="0" err="1" smtClean="0"/>
              <a:t>mucosae</a:t>
            </a:r>
            <a:r>
              <a:rPr lang="en-US" dirty="0" smtClean="0"/>
              <a:t> invasion. (</a:t>
            </a:r>
            <a:r>
              <a:rPr lang="en-US" b="1" dirty="0" smtClean="0"/>
              <a:t>e</a:t>
            </a:r>
            <a:r>
              <a:rPr lang="en-US" dirty="0" smtClean="0"/>
              <a:t>) It is not uncommon for tumor cells to abut, but not penetrate bundles of </a:t>
            </a:r>
            <a:r>
              <a:rPr lang="en-US" dirty="0" err="1" smtClean="0"/>
              <a:t>mucularis</a:t>
            </a:r>
            <a:r>
              <a:rPr lang="en-US" dirty="0" smtClean="0"/>
              <a:t> </a:t>
            </a:r>
            <a:r>
              <a:rPr lang="en-US" dirty="0" err="1" smtClean="0"/>
              <a:t>propria</a:t>
            </a:r>
            <a:r>
              <a:rPr lang="en-US" dirty="0" smtClean="0"/>
              <a:t>. The muscle–tumor interface may even have a smooth contour. (</a:t>
            </a:r>
            <a:r>
              <a:rPr lang="en-US" b="1" dirty="0" smtClean="0"/>
              <a:t>f</a:t>
            </a:r>
            <a:r>
              <a:rPr lang="en-US" dirty="0" smtClean="0"/>
              <a:t>) Even without direct invading into </a:t>
            </a:r>
            <a:r>
              <a:rPr lang="en-US" dirty="0" err="1" smtClean="0"/>
              <a:t>muscularis</a:t>
            </a:r>
            <a:r>
              <a:rPr lang="en-US" dirty="0" smtClean="0"/>
              <a:t> </a:t>
            </a:r>
            <a:r>
              <a:rPr lang="en-US" dirty="0" err="1" smtClean="0"/>
              <a:t>propria</a:t>
            </a:r>
            <a:r>
              <a:rPr lang="en-US" dirty="0" smtClean="0"/>
              <a:t> wall, tumor cells immediately adjacent to broad smooth muscle fibers should be categorized as pT2 carcinoma.</a:t>
            </a:r>
            <a:endParaRPr lang="el-GR" dirty="0" smtClean="0"/>
          </a:p>
          <a:p>
            <a:pPr eaLnBrk="1" hangingPunct="1">
              <a:spcBef>
                <a:spcPct val="0"/>
              </a:spcBef>
            </a:pPr>
            <a:r>
              <a:rPr lang="en-US" dirty="0" smtClean="0"/>
              <a:t>Infiltrating tumor cells permeate the thick </a:t>
            </a:r>
            <a:r>
              <a:rPr lang="en-US" dirty="0" err="1" smtClean="0"/>
              <a:t>muscularis</a:t>
            </a:r>
            <a:r>
              <a:rPr lang="en-US" dirty="0" smtClean="0"/>
              <a:t> </a:t>
            </a:r>
            <a:r>
              <a:rPr lang="en-US" dirty="0" err="1" smtClean="0"/>
              <a:t>propria</a:t>
            </a:r>
            <a:r>
              <a:rPr lang="en-US" dirty="0" smtClean="0"/>
              <a:t> wall. (</a:t>
            </a:r>
            <a:r>
              <a:rPr lang="en-US" b="1" dirty="0" smtClean="0"/>
              <a:t>b</a:t>
            </a:r>
            <a:r>
              <a:rPr lang="en-US" dirty="0" smtClean="0"/>
              <a:t>) Sometimes it is 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 (</a:t>
            </a:r>
            <a:r>
              <a:rPr lang="en-US" b="1" dirty="0" smtClean="0"/>
              <a:t>c</a:t>
            </a:r>
            <a:r>
              <a:rPr lang="en-US" dirty="0" smtClean="0"/>
              <a:t> and </a:t>
            </a:r>
            <a:r>
              <a:rPr lang="en-US" b="1" dirty="0" smtClean="0"/>
              <a:t>d</a:t>
            </a:r>
            <a:r>
              <a:rPr lang="en-US" dirty="0" smtClean="0"/>
              <a:t>) Extensive destruction of </a:t>
            </a:r>
            <a:r>
              <a:rPr lang="en-US" dirty="0" err="1" smtClean="0"/>
              <a:t>muscularis</a:t>
            </a:r>
            <a:r>
              <a:rPr lang="en-US" dirty="0" smtClean="0"/>
              <a:t> </a:t>
            </a:r>
            <a:r>
              <a:rPr lang="en-US" dirty="0" err="1" smtClean="0"/>
              <a:t>propria</a:t>
            </a:r>
            <a:r>
              <a:rPr lang="en-US" dirty="0" smtClean="0"/>
              <a:t> may result in fragmentations of </a:t>
            </a:r>
            <a:r>
              <a:rPr lang="en-US" dirty="0" err="1" smtClean="0"/>
              <a:t>detrusor</a:t>
            </a:r>
            <a:r>
              <a:rPr lang="en-US" dirty="0" smtClean="0"/>
              <a:t> muscle, mimicking </a:t>
            </a:r>
            <a:r>
              <a:rPr lang="en-US" dirty="0" err="1" smtClean="0"/>
              <a:t>muscularis</a:t>
            </a:r>
            <a:r>
              <a:rPr lang="en-US" dirty="0" smtClean="0"/>
              <a:t> </a:t>
            </a:r>
            <a:r>
              <a:rPr lang="en-US" dirty="0" err="1" smtClean="0"/>
              <a:t>mucosae</a:t>
            </a:r>
            <a:r>
              <a:rPr lang="en-US" dirty="0" smtClean="0"/>
              <a:t> invasion. (</a:t>
            </a:r>
            <a:r>
              <a:rPr lang="en-US" b="1" dirty="0" smtClean="0"/>
              <a:t>e</a:t>
            </a:r>
            <a:r>
              <a:rPr lang="en-US" dirty="0" smtClean="0"/>
              <a:t>) It is not uncommon for tumor cells to abut, but not penetrate bundles of </a:t>
            </a:r>
            <a:r>
              <a:rPr lang="en-US" dirty="0" err="1" smtClean="0"/>
              <a:t>mucularis</a:t>
            </a:r>
            <a:r>
              <a:rPr lang="en-US" dirty="0" smtClean="0"/>
              <a:t> </a:t>
            </a:r>
            <a:r>
              <a:rPr lang="en-US" dirty="0" err="1" smtClean="0"/>
              <a:t>propria</a:t>
            </a:r>
            <a:r>
              <a:rPr lang="en-US" dirty="0" smtClean="0"/>
              <a:t>. The muscle–tumor interface may even have a smooth contour. (</a:t>
            </a:r>
            <a:r>
              <a:rPr lang="en-US" b="1" dirty="0" smtClean="0"/>
              <a:t>f</a:t>
            </a:r>
            <a:r>
              <a:rPr lang="en-US" dirty="0" smtClean="0"/>
              <a:t>) Even without direct invading into </a:t>
            </a:r>
            <a:r>
              <a:rPr lang="en-US" dirty="0" err="1" smtClean="0"/>
              <a:t>muscularis</a:t>
            </a:r>
            <a:r>
              <a:rPr lang="en-US" dirty="0" smtClean="0"/>
              <a:t> </a:t>
            </a:r>
            <a:r>
              <a:rPr lang="en-US" dirty="0" err="1" smtClean="0"/>
              <a:t>propria</a:t>
            </a:r>
            <a:r>
              <a:rPr lang="en-US" dirty="0" smtClean="0"/>
              <a:t> wall, tumor cells immediately adjacent to broad smooth muscle fibers should be categorized as pT2 carcinoma.</a:t>
            </a:r>
            <a:endParaRPr lang="el-GR" dirty="0" smtClean="0"/>
          </a:p>
          <a:p>
            <a:r>
              <a:rPr lang="en-US" dirty="0" smtClean="0"/>
              <a:t>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a:t>
            </a:r>
            <a:endParaRPr 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8003" name="2 - Θέση σημειώσεων"/>
          <p:cNvSpPr>
            <a:spLocks noGrp="1"/>
          </p:cNvSpPr>
          <p:nvPr>
            <p:ph type="body" idx="1"/>
          </p:nvPr>
        </p:nvSpPr>
        <p:spPr bwMode="auto">
          <a:noFill/>
        </p:spPr>
        <p:txBody>
          <a:bodyPr wrap="square" numCol="1" anchor="t" anchorCtr="0" compatLnSpc="1">
            <a:prstTxWarp prst="textNoShape">
              <a:avLst/>
            </a:prstTxWarp>
          </a:bodyPr>
          <a:lstStyle/>
          <a:p>
            <a:r>
              <a:rPr lang="en-US" smtClean="0"/>
              <a:t>Report as urothelial carcinoma with glandular differentiation, and estimate the percentage of the glandular component</a:t>
            </a:r>
            <a:endParaRPr lang="el-GR" smtClean="0"/>
          </a:p>
        </p:txBody>
      </p:sp>
      <p:sp>
        <p:nvSpPr>
          <p:cNvPr id="4" name="3 - Θέση αριθμού διαφάνειας"/>
          <p:cNvSpPr>
            <a:spLocks noGrp="1"/>
          </p:cNvSpPr>
          <p:nvPr>
            <p:ph type="sldNum" sz="quarter" idx="5"/>
          </p:nvPr>
        </p:nvSpPr>
        <p:spPr/>
        <p:txBody>
          <a:bodyPr/>
          <a:lstStyle/>
          <a:p>
            <a:pPr>
              <a:defRPr/>
            </a:pPr>
            <a:fld id="{C86A4A30-AAF1-45CC-806D-0CB25BD75B17}" type="slidenum">
              <a:rPr lang="el-GR" smtClean="0"/>
              <a:pPr>
                <a:defRPr/>
              </a:pPr>
              <a:t>105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123590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17522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96271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32565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3947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42702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EC47F5B-ECFE-430C-946A-0E6AE206A87B}" type="datetimeFigureOut">
              <a:rPr lang="el-GR" smtClean="0"/>
              <a:pPr/>
              <a:t>6/4/2020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328598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EC47F5B-ECFE-430C-946A-0E6AE206A87B}" type="datetimeFigureOut">
              <a:rPr lang="el-GR" smtClean="0"/>
              <a:pPr/>
              <a:t>6/4/2020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64516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EC47F5B-ECFE-430C-946A-0E6AE206A87B}" type="datetimeFigureOut">
              <a:rPr lang="el-GR" smtClean="0"/>
              <a:pPr/>
              <a:t>6/4/2020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31618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30992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EC47F5B-ECFE-430C-946A-0E6AE206A87B}" type="datetimeFigureOut">
              <a:rPr lang="el-GR" smtClean="0"/>
              <a:pPr/>
              <a:t>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115058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rgbClr val="E745B1"/>
            </a:gs>
            <a:gs pos="25000">
              <a:srgbClr val="FF66CC"/>
            </a:gs>
            <a:gs pos="97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47F5B-ECFE-430C-946A-0E6AE206A87B}" type="datetimeFigureOut">
              <a:rPr lang="el-GR" smtClean="0"/>
              <a:pPr/>
              <a:t>6/4/2020</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7630-9A29-4D3D-949D-ABB448E1CFC7}" type="slidenum">
              <a:rPr lang="el-GR" smtClean="0"/>
              <a:pPr/>
              <a:t>‹#›</a:t>
            </a:fld>
            <a:endParaRPr lang="el-GR"/>
          </a:p>
        </p:txBody>
      </p:sp>
    </p:spTree>
    <p:extLst>
      <p:ext uri="{BB962C8B-B14F-4D97-AF65-F5344CB8AC3E}">
        <p14:creationId xmlns="" xmlns:p14="http://schemas.microsoft.com/office/powerpoint/2010/main" val="2553669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customXml" Target="../ink/ink2.xml"/><Relationship Id="rId4" Type="http://schemas.openxmlformats.org/officeDocument/2006/relationships/image" Target="../media/image6.emf"/></Relationships>
</file>

<file path=ppt/slides/_rels/slide10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6.xml"/><Relationship Id="rId4" Type="http://schemas.openxmlformats.org/officeDocument/2006/relationships/image" Target="../media/image18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tif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diagnosticpathology.org/content/4/1/35/figure/F1"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emf"/><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customXml" Target="../ink/ink6.xml"/><Relationship Id="rId5" Type="http://schemas.openxmlformats.org/officeDocument/2006/relationships/image" Target="../media/image24.emf"/><Relationship Id="rId4" Type="http://schemas.openxmlformats.org/officeDocument/2006/relationships/customXml" Target="../ink/ink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emf"/><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customXml" Target="../ink/ink7.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61.jpeg"/><Relationship Id="rId7" Type="http://schemas.openxmlformats.org/officeDocument/2006/relationships/image" Target="../media/image63.emf"/><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customXml" Target="../ink/ink9.xml"/><Relationship Id="rId5" Type="http://schemas.openxmlformats.org/officeDocument/2006/relationships/image" Target="../media/image62.emf"/><Relationship Id="rId4" Type="http://schemas.openxmlformats.org/officeDocument/2006/relationships/customXml" Target="../ink/ink8.xml"/><Relationship Id="rId9" Type="http://schemas.openxmlformats.org/officeDocument/2006/relationships/image" Target="../media/image64.emf"/></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16.xml"/><Relationship Id="rId18" Type="http://schemas.openxmlformats.org/officeDocument/2006/relationships/image" Target="../media/image87.emf"/><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84.emf"/><Relationship Id="rId17" Type="http://schemas.openxmlformats.org/officeDocument/2006/relationships/customXml" Target="../ink/ink18.xml"/><Relationship Id="rId2" Type="http://schemas.openxmlformats.org/officeDocument/2006/relationships/image" Target="../media/image79.jpeg"/><Relationship Id="rId16" Type="http://schemas.openxmlformats.org/officeDocument/2006/relationships/image" Target="../media/image86.emf"/><Relationship Id="rId1" Type="http://schemas.openxmlformats.org/officeDocument/2006/relationships/slideLayout" Target="../slideLayouts/slideLayout6.xml"/><Relationship Id="rId6" Type="http://schemas.openxmlformats.org/officeDocument/2006/relationships/image" Target="../media/image81.emf"/><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14.xml"/><Relationship Id="rId14" Type="http://schemas.openxmlformats.org/officeDocument/2006/relationships/image" Target="../media/image85.emf"/></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100.png"/><Relationship Id="rId7" Type="http://schemas.openxmlformats.org/officeDocument/2006/relationships/image" Target="../media/image10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101.emf"/><Relationship Id="rId4" Type="http://schemas.openxmlformats.org/officeDocument/2006/relationships/customXml" Target="../ink/ink19.xml"/><Relationship Id="rId9" Type="http://schemas.openxmlformats.org/officeDocument/2006/relationships/image" Target="../media/image103.emf"/></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6.jpeg"/><Relationship Id="rId7" Type="http://schemas.openxmlformats.org/officeDocument/2006/relationships/customXml" Target="../ink/ink22.xml"/><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customXml" Target="../ink/ink23.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8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131.jpeg"/></Relationships>
</file>

<file path=ppt/slides/_rels/slide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customXml" Target="../ink/ink25.xml"/><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 Id="rId5" Type="http://schemas.openxmlformats.org/officeDocument/2006/relationships/image" Target="../media/image135.emf"/><Relationship Id="rId4" Type="http://schemas.openxmlformats.org/officeDocument/2006/relationships/customXml" Target="../ink/ink24.xml"/><Relationship Id="rId9" Type="http://schemas.openxmlformats.org/officeDocument/2006/relationships/image" Target="../media/image136.emf"/></Relationships>
</file>

<file path=ppt/slides/_rels/slide87.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xml"/><Relationship Id="rId4" Type="http://schemas.openxmlformats.org/officeDocument/2006/relationships/image" Target="../media/image144.jpeg"/></Relationships>
</file>

<file path=ppt/slides/_rels/slide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 Id="rId5" Type="http://schemas.openxmlformats.org/officeDocument/2006/relationships/image" Target="../media/image154.jpeg"/><Relationship Id="rId4" Type="http://schemas.openxmlformats.org/officeDocument/2006/relationships/image" Target="../media/image153.jpeg"/></Relationships>
</file>

<file path=ppt/slides/_rels/slide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4" Type="http://schemas.openxmlformats.org/officeDocument/2006/relationships/image" Target="../media/image157.jpeg"/></Relationships>
</file>

<file path=ppt/slides/_rels/slide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 Id="rId5" Type="http://schemas.openxmlformats.org/officeDocument/2006/relationships/image" Target="../media/image161.jpeg"/><Relationship Id="rId4" Type="http://schemas.openxmlformats.org/officeDocument/2006/relationships/image" Target="../media/image160.jpeg"/></Relationships>
</file>

<file path=ppt/slides/_rels/slide9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tif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3356992"/>
            <a:ext cx="7772400" cy="243458"/>
          </a:xfrm>
        </p:spPr>
        <p:txBody>
          <a:bodyPr>
            <a:normAutofit fontScale="90000"/>
          </a:bodyPr>
          <a:lstStyle/>
          <a:p>
            <a:r>
              <a:rPr lang="el-GR" spc="300" dirty="0" smtClean="0">
                <a:ln cmpd="sng">
                  <a:solidFill>
                    <a:srgbClr val="002060"/>
                  </a:solidFill>
                </a:ln>
                <a:gradFill>
                  <a:gsLst>
                    <a:gs pos="0">
                      <a:srgbClr val="002060"/>
                    </a:gs>
                    <a:gs pos="50000">
                      <a:schemeClr val="accent1">
                        <a:tint val="44500"/>
                        <a:satMod val="160000"/>
                      </a:schemeClr>
                    </a:gs>
                    <a:gs pos="100000">
                      <a:schemeClr val="accent1">
                        <a:tint val="23500"/>
                        <a:satMod val="160000"/>
                      </a:schemeClr>
                    </a:gs>
                  </a:gsLst>
                  <a:lin ang="5400000" scaled="0"/>
                </a:gradFill>
              </a:rPr>
              <a:t>Κομβικά</a:t>
            </a:r>
            <a:r>
              <a:rPr lang="el-GR" spc="300" dirty="0" smtClean="0">
                <a:ln cmpd="sng">
                  <a:solidFill>
                    <a:srgbClr val="002060"/>
                  </a:solidFill>
                </a:ln>
              </a:rPr>
              <a:t> </a:t>
            </a:r>
            <a: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διαγνωστικά σημεία </a:t>
            </a:r>
            <a:b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br>
            <a: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στην </a:t>
            </a:r>
            <a:r>
              <a:rPr lang="el-GR" spc="300" dirty="0" err="1"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ιστοπαθολογία</a:t>
            </a:r>
            <a: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 </a:t>
            </a:r>
            <a:b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br>
            <a:r>
              <a:rPr lang="el-GR" spc="300" dirty="0" smtClean="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rPr>
              <a:t>της ουροδόχου κύστης</a:t>
            </a:r>
            <a:endParaRPr lang="el-GR" spc="300" dirty="0">
              <a:ln cmpd="sng">
                <a:solidFill>
                  <a:srgbClr val="002060"/>
                </a:solidFill>
              </a:ln>
              <a:gradFill>
                <a:gsLst>
                  <a:gs pos="39000">
                    <a:srgbClr val="7030A0"/>
                  </a:gs>
                  <a:gs pos="95000">
                    <a:schemeClr val="accent1">
                      <a:tint val="44500"/>
                      <a:satMod val="160000"/>
                    </a:schemeClr>
                  </a:gs>
                  <a:gs pos="100000">
                    <a:schemeClr val="accent1">
                      <a:tint val="23500"/>
                      <a:satMod val="160000"/>
                    </a:schemeClr>
                  </a:gs>
                </a:gsLst>
                <a:lin ang="5400000" scaled="0"/>
              </a:gradFill>
              <a:effectLst>
                <a:outerShdw blurRad="50800" dist="38100" dir="2700000" sx="99000" sy="99000" algn="tl" rotWithShape="0">
                  <a:srgbClr val="7030A0">
                    <a:alpha val="29000"/>
                  </a:srgbClr>
                </a:outerShdw>
              </a:effectLst>
            </a:endParaRPr>
          </a:p>
        </p:txBody>
      </p:sp>
      <p:sp>
        <p:nvSpPr>
          <p:cNvPr id="3" name="Υπότιτλος 2"/>
          <p:cNvSpPr>
            <a:spLocks noGrp="1"/>
          </p:cNvSpPr>
          <p:nvPr>
            <p:ph type="subTitle" idx="1"/>
          </p:nvPr>
        </p:nvSpPr>
        <p:spPr>
          <a:xfrm>
            <a:off x="1371600" y="5733256"/>
            <a:ext cx="6400800" cy="504056"/>
          </a:xfrm>
        </p:spPr>
        <p:txBody>
          <a:bodyPr>
            <a:normAutofit fontScale="92500" lnSpcReduction="10000"/>
          </a:bodyPr>
          <a:lstStyle/>
          <a:p>
            <a:r>
              <a:rPr lang="el-GR" dirty="0" smtClean="0">
                <a:ln>
                  <a:solidFill>
                    <a:srgbClr val="7030A0"/>
                  </a:solidFill>
                </a:ln>
                <a:solidFill>
                  <a:schemeClr val="tx1"/>
                </a:solidFill>
              </a:rPr>
              <a:t>Ανδρέας  Χ. </a:t>
            </a:r>
            <a:r>
              <a:rPr lang="el-GR" dirty="0" err="1" smtClean="0">
                <a:ln>
                  <a:solidFill>
                    <a:srgbClr val="7030A0"/>
                  </a:solidFill>
                </a:ln>
                <a:solidFill>
                  <a:schemeClr val="tx1"/>
                </a:solidFill>
              </a:rPr>
              <a:t>Λάζαρης</a:t>
            </a:r>
            <a:r>
              <a:rPr lang="el-GR" dirty="0" smtClean="0">
                <a:ln>
                  <a:solidFill>
                    <a:srgbClr val="7030A0"/>
                  </a:solidFill>
                </a:ln>
                <a:solidFill>
                  <a:schemeClr val="tx1"/>
                </a:solidFill>
              </a:rPr>
              <a:t> </a:t>
            </a:r>
            <a:endParaRPr lang="el-GR" dirty="0">
              <a:ln>
                <a:solidFill>
                  <a:srgbClr val="7030A0"/>
                </a:solidFill>
              </a:ln>
              <a:solidFill>
                <a:schemeClr val="tx1"/>
              </a:solidFill>
            </a:endParaRPr>
          </a:p>
        </p:txBody>
      </p:sp>
      <p:sp>
        <p:nvSpPr>
          <p:cNvPr id="4" name="Τίτλος 1"/>
          <p:cNvSpPr txBox="1">
            <a:spLocks/>
          </p:cNvSpPr>
          <p:nvPr/>
        </p:nvSpPr>
        <p:spPr>
          <a:xfrm>
            <a:off x="457200" y="274638"/>
            <a:ext cx="8229600" cy="1426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7030A0"/>
                </a:solidFill>
                <a:effectLst>
                  <a:outerShdw blurRad="38100" dist="38100" dir="2700000" algn="tl">
                    <a:srgbClr val="000000">
                      <a:alpha val="43137"/>
                    </a:srgbClr>
                  </a:outerShdw>
                </a:effectLst>
              </a:rPr>
              <a:t>ΜΕΤΕΚΠΑΙΔΕΥΤΙΚΑ ΜΑΘΗΜΑΤΑ </a:t>
            </a:r>
          </a:p>
          <a:p>
            <a:r>
              <a:rPr lang="el-GR" sz="2400" dirty="0" smtClean="0">
                <a:solidFill>
                  <a:srgbClr val="7030A0"/>
                </a:solidFill>
                <a:effectLst>
                  <a:outerShdw blurRad="38100" dist="38100" dir="2700000" algn="tl">
                    <a:srgbClr val="000000">
                      <a:alpha val="43137"/>
                    </a:srgbClr>
                  </a:outerShdw>
                </a:effectLst>
              </a:rPr>
              <a:t>Α΄ ΕΡΓΑΣΤΗΡΙΟΥ ΠΑΘΟΛΟΓΙΚΗΣ ΑΝΑΤΟΜΙΚΗΣ </a:t>
            </a:r>
          </a:p>
          <a:p>
            <a:r>
              <a:rPr lang="el-GR" sz="2400" dirty="0" smtClean="0">
                <a:solidFill>
                  <a:srgbClr val="7030A0"/>
                </a:solidFill>
                <a:effectLst>
                  <a:outerShdw blurRad="38100" dist="38100" dir="2700000" algn="tl">
                    <a:srgbClr val="000000">
                      <a:alpha val="43137"/>
                    </a:srgbClr>
                  </a:outerShdw>
                </a:effectLst>
              </a:rPr>
              <a:t>ΙΑΤΡΙΚΗΣ ΣΧΟΛΗΣ ΕΚΠΑ - «ΛΑΪΚΟΥ» ΓΝΑ</a:t>
            </a:r>
          </a:p>
          <a:p>
            <a:r>
              <a:rPr lang="el-GR" sz="2400" dirty="0" smtClean="0">
                <a:solidFill>
                  <a:srgbClr val="7030A0"/>
                </a:solidFill>
                <a:effectLst>
                  <a:outerShdw blurRad="38100" dist="38100" dir="2700000" algn="tl">
                    <a:srgbClr val="000000">
                      <a:alpha val="43137"/>
                    </a:srgbClr>
                  </a:outerShdw>
                </a:effectLst>
              </a:rPr>
              <a:t>ΑΚΑΔΗΜΑΪΚΟ ΕΤΟΣ 2019-2020</a:t>
            </a:r>
            <a:endParaRPr lang="el-GR" sz="240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95914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2074242"/>
          </a:xfrm>
        </p:spPr>
        <p:txBody>
          <a:bodyPr>
            <a:normAutofit fontScale="90000"/>
          </a:bodyPr>
          <a:lstStyle/>
          <a:p>
            <a:r>
              <a:rPr lang="el-GR" dirty="0" smtClean="0"/>
              <a:t>Οι στοιβάδες των επιθηλιακών κυττάρων του φυσιολογικού </a:t>
            </a:r>
            <a:r>
              <a:rPr lang="el-GR" dirty="0" err="1" smtClean="0"/>
              <a:t>ουροθηλίου</a:t>
            </a:r>
            <a:r>
              <a:rPr lang="el-GR" dirty="0" smtClean="0"/>
              <a:t/>
            </a:r>
            <a:br>
              <a:rPr lang="el-GR" dirty="0" smtClean="0"/>
            </a:br>
            <a:r>
              <a:rPr lang="en-US" sz="2000" dirty="0" err="1" smtClean="0"/>
              <a:t>Akhtar</a:t>
            </a:r>
            <a:r>
              <a:rPr lang="en-US" sz="2000" dirty="0" smtClean="0"/>
              <a:t> M </a:t>
            </a:r>
            <a:r>
              <a:rPr lang="el-GR" sz="2000" dirty="0" smtClean="0"/>
              <a:t>και συν.  </a:t>
            </a:r>
            <a:r>
              <a:rPr lang="en-US" sz="2000" dirty="0" smtClean="0"/>
              <a:t>Advances in Anatomic Pathology</a:t>
            </a:r>
            <a:r>
              <a:rPr lang="el-GR" sz="2000" dirty="0" smtClean="0"/>
              <a:t> </a:t>
            </a:r>
            <a:r>
              <a:rPr lang="en-US" sz="2000" dirty="0" smtClean="0"/>
              <a:t>26(5):313-319, September 2019.</a:t>
            </a:r>
            <a:br>
              <a:rPr lang="en-US" sz="2000" dirty="0" smtClean="0"/>
            </a:br>
            <a:endParaRPr lang="el-GR" sz="2000" dirty="0"/>
          </a:p>
        </p:txBody>
      </p:sp>
      <p:pic>
        <p:nvPicPr>
          <p:cNvPr id="1026" name="Picture 2" descr="C:\Users\User\Desktop\Original.00125480-201909000-00003.F2-3.jpeg"/>
          <p:cNvPicPr>
            <a:picLocks noChangeAspect="1" noChangeArrowheads="1"/>
          </p:cNvPicPr>
          <p:nvPr/>
        </p:nvPicPr>
        <p:blipFill>
          <a:blip r:embed="rId2" cstate="print"/>
          <a:srcRect/>
          <a:stretch>
            <a:fillRect/>
          </a:stretch>
        </p:blipFill>
        <p:spPr bwMode="auto">
          <a:xfrm>
            <a:off x="611560" y="2132856"/>
            <a:ext cx="8109009" cy="1800200"/>
          </a:xfrm>
          <a:prstGeom prst="rect">
            <a:avLst/>
          </a:prstGeom>
          <a:noFill/>
        </p:spPr>
      </p:pic>
      <p:sp>
        <p:nvSpPr>
          <p:cNvPr id="4" name="3 - Ορθογώνιο"/>
          <p:cNvSpPr/>
          <p:nvPr/>
        </p:nvSpPr>
        <p:spPr>
          <a:xfrm>
            <a:off x="0" y="3861048"/>
            <a:ext cx="9144000" cy="3247043"/>
          </a:xfrm>
          <a:prstGeom prst="rect">
            <a:avLst/>
          </a:prstGeom>
        </p:spPr>
        <p:txBody>
          <a:bodyPr wrap="square">
            <a:spAutoFit/>
          </a:bodyPr>
          <a:lstStyle/>
          <a:p>
            <a:pPr algn="just"/>
            <a:r>
              <a:rPr lang="el-GR" sz="1600" dirty="0" smtClean="0"/>
              <a:t>Η  βασική στοιβάδα αποτελείται από  αρχέγονα κύτταρα του </a:t>
            </a:r>
            <a:r>
              <a:rPr lang="el-GR" sz="1600" dirty="0" err="1" smtClean="0"/>
              <a:t>ουροθηλίου</a:t>
            </a:r>
            <a:r>
              <a:rPr lang="el-GR" sz="1600" dirty="0" smtClean="0"/>
              <a:t> τα οποία καλύπτονται από μια στοιβάδα  </a:t>
            </a:r>
            <a:r>
              <a:rPr lang="el-GR" sz="1600" dirty="0" err="1" smtClean="0"/>
              <a:t>περιβασικών</a:t>
            </a:r>
            <a:r>
              <a:rPr lang="el-GR" sz="1600" dirty="0" smtClean="0"/>
              <a:t> κυττάρων. Ακολουθούν τα  ενδιάμεσα κύτταρα. Η πιο εσωτερική επιφάνεια του </a:t>
            </a:r>
            <a:r>
              <a:rPr lang="el-GR" sz="1600" dirty="0" err="1" smtClean="0"/>
              <a:t>ουροθηλίου</a:t>
            </a:r>
            <a:r>
              <a:rPr lang="el-GR" sz="1600" dirty="0" smtClean="0"/>
              <a:t>, που «βλέπει» στην κοιλότητα της ουροδόχου, καλύπτεται από μια πεπλατυσμένη στοιβάδα  κυττάρων, τα κύτταρα ομπρέλας - </a:t>
            </a:r>
            <a:r>
              <a:rPr lang="el-GR" sz="1600" dirty="0" err="1" smtClean="0"/>
              <a:t>ομπελοειδή</a:t>
            </a:r>
            <a:r>
              <a:rPr lang="el-GR" sz="1600" dirty="0" smtClean="0"/>
              <a:t>. Στο φυσιολογικό </a:t>
            </a:r>
            <a:r>
              <a:rPr lang="el-GR" sz="1600" dirty="0" err="1" smtClean="0"/>
              <a:t>ουροθήλιο</a:t>
            </a:r>
            <a:r>
              <a:rPr lang="el-GR" sz="1600" dirty="0" smtClean="0"/>
              <a:t>, τα βασικά κύτταρα είναι </a:t>
            </a:r>
            <a:r>
              <a:rPr lang="el-GR" sz="1600" dirty="0" err="1" smtClean="0"/>
              <a:t>ανοσοθετικά</a:t>
            </a:r>
            <a:r>
              <a:rPr lang="el-GR" sz="1600" dirty="0" smtClean="0"/>
              <a:t> στους δείκτες  CK5/6, CK14 και CD44. Τα ενδιάμεσα κύτταρα εκδηλώνουν συνήθως </a:t>
            </a:r>
            <a:r>
              <a:rPr lang="el-GR" sz="1600" dirty="0" err="1" smtClean="0"/>
              <a:t>ανοσοϊστοθετικότητα</a:t>
            </a:r>
            <a:r>
              <a:rPr lang="el-GR" sz="1600" dirty="0" smtClean="0"/>
              <a:t> στον δείκτη  GATA-3, ενώ τα  </a:t>
            </a:r>
            <a:r>
              <a:rPr lang="el-GR" sz="1600" dirty="0" err="1" smtClean="0"/>
              <a:t>ομπρελοειδή</a:t>
            </a:r>
            <a:r>
              <a:rPr lang="el-GR" sz="1600" dirty="0" smtClean="0"/>
              <a:t>  στους δείκτες  CK20, GATA3 και  </a:t>
            </a:r>
            <a:r>
              <a:rPr lang="el-GR" sz="1600" dirty="0" err="1" smtClean="0"/>
              <a:t>ουροπλακίνη</a:t>
            </a:r>
            <a:r>
              <a:rPr lang="el-GR" sz="1600" dirty="0" smtClean="0"/>
              <a:t>. Ο </a:t>
            </a:r>
            <a:r>
              <a:rPr lang="el-GR" sz="1600" dirty="0" err="1" smtClean="0"/>
              <a:t>ανοσοφαινότυπος</a:t>
            </a:r>
            <a:r>
              <a:rPr lang="el-GR" sz="1600" dirty="0" smtClean="0"/>
              <a:t> των  </a:t>
            </a:r>
            <a:r>
              <a:rPr lang="el-GR" sz="1600" b="1" dirty="0" smtClean="0">
                <a:solidFill>
                  <a:srgbClr val="00B050"/>
                </a:solidFill>
                <a:effectLst>
                  <a:outerShdw blurRad="38100" dist="38100" dir="2700000" algn="tl">
                    <a:srgbClr val="000000">
                      <a:alpha val="43137"/>
                    </a:srgbClr>
                  </a:outerShdw>
                </a:effectLst>
              </a:rPr>
              <a:t>αυλικών</a:t>
            </a:r>
            <a:r>
              <a:rPr lang="el-GR" sz="1600" dirty="0" smtClean="0"/>
              <a:t> όγκων περιλαμβάνει δείκτες της διαφοροποιούμενης  στοιβάδας του </a:t>
            </a:r>
            <a:r>
              <a:rPr lang="el-GR" sz="1600" dirty="0" err="1" smtClean="0"/>
              <a:t>ουροθηλίου</a:t>
            </a:r>
            <a:r>
              <a:rPr lang="el-GR" sz="1600" dirty="0" smtClean="0"/>
              <a:t> , ενώ των </a:t>
            </a:r>
            <a:r>
              <a:rPr lang="el-GR" sz="1600" b="1" dirty="0" smtClean="0">
                <a:solidFill>
                  <a:srgbClr val="7030A0"/>
                </a:solidFill>
              </a:rPr>
              <a:t>βασικών</a:t>
            </a:r>
            <a:r>
              <a:rPr lang="el-GR" sz="1600" dirty="0" smtClean="0"/>
              <a:t> όγκων δείκτες των αδιαφοροποίητων βασικών κυττάρων. Οι ασθενείς με διηθητικούς </a:t>
            </a:r>
            <a:r>
              <a:rPr lang="el-GR" sz="1600" dirty="0" smtClean="0">
                <a:solidFill>
                  <a:srgbClr val="7030A0"/>
                </a:solidFill>
                <a:effectLst>
                  <a:outerShdw blurRad="38100" dist="38100" dir="2700000" algn="tl">
                    <a:srgbClr val="000000">
                      <a:alpha val="43137"/>
                    </a:srgbClr>
                  </a:outerShdw>
                </a:effectLst>
              </a:rPr>
              <a:t>βασικούς</a:t>
            </a:r>
            <a:r>
              <a:rPr lang="el-GR" sz="1600" dirty="0" smtClean="0"/>
              <a:t> καρκίνους ανταποκρίνονται στην εισαγωγική χημειοθεραπεία, ενώ, αντίθετα, ορισμένοι ασθενείς με </a:t>
            </a:r>
            <a:r>
              <a:rPr lang="el-GR" sz="1600" dirty="0" smtClean="0">
                <a:solidFill>
                  <a:srgbClr val="00B050"/>
                </a:solidFill>
                <a:effectLst>
                  <a:outerShdw blurRad="38100" dist="38100" dir="2700000" algn="tl">
                    <a:srgbClr val="000000">
                      <a:alpha val="43137"/>
                    </a:srgbClr>
                  </a:outerShdw>
                </a:effectLst>
              </a:rPr>
              <a:t>αυλικούς</a:t>
            </a:r>
            <a:r>
              <a:rPr lang="el-GR" sz="1600" dirty="0" smtClean="0"/>
              <a:t> καρκίνους ανταποκρίνονται σε θεραπείες με αναστολείς σημείων ελέγχου του ανοσοποιητικού.  </a:t>
            </a:r>
            <a:r>
              <a:rPr lang="el-GR" sz="1100" dirty="0" smtClean="0"/>
              <a:t>(Σημειωτέον, παρεμπιπτόντως, ότι ο δείκτης </a:t>
            </a:r>
            <a:r>
              <a:rPr lang="en-US" sz="1100" dirty="0" smtClean="0"/>
              <a:t>GATA3 </a:t>
            </a:r>
            <a:r>
              <a:rPr lang="el-GR" sz="1100" dirty="0" smtClean="0"/>
              <a:t>εκφράζεται  σε πλήθος </a:t>
            </a:r>
            <a:r>
              <a:rPr lang="el-GR" sz="1100" dirty="0" err="1" smtClean="0"/>
              <a:t>καλοήθων</a:t>
            </a:r>
            <a:r>
              <a:rPr lang="el-GR" sz="1100" dirty="0" smtClean="0"/>
              <a:t> και κακοήθων ιστών, οπότε χρειάζεται μεγάλη επιφυλακτικότητα στην εκτίμησή του κατά τη διερεύνηση καρκινωμάτων αγνώστου πρωτοπαθούς εστίας.)</a:t>
            </a:r>
            <a:endParaRPr lang="en-US" sz="1100" dirty="0" smtClean="0"/>
          </a:p>
          <a:p>
            <a:pPr algn="just"/>
            <a:endParaRPr lang="en-US" b="1" dirty="0" smtClean="0"/>
          </a:p>
        </p:txBody>
      </p:sp>
      <mc:AlternateContent xmlns:mc="http://schemas.openxmlformats.org/markup-compatibility/2006">
        <mc:Choice xmlns="" xmlns:p14="http://schemas.microsoft.com/office/powerpoint/2010/main" Requires="p14">
          <p:contentPart p14:bwMode="auto" r:id="rId3">
            <p14:nvContentPartPr>
              <p14:cNvPr id="3" name="Ink 2"/>
              <p14:cNvContentPartPr>
                <a14:cpLocks xmlns:a14="http://schemas.microsoft.com/office/drawing/2010/main" noRot="1" noChangeAspect="1" noEditPoints="1" noChangeArrowheads="1" noChangeShapeType="1"/>
              </p14:cNvContentPartPr>
              <p14:nvPr/>
            </p14:nvContentPartPr>
            <p14:xfrm>
              <a:off x="6308725" y="1916113"/>
              <a:ext cx="2584450" cy="1074737"/>
            </p14:xfrm>
          </p:contentPart>
        </mc:Choice>
        <mc:Fallback>
          <p:pic>
            <p:nvPicPr>
              <p:cNvPr id="3" name="Ink 2"/>
              <p:cNvPicPr>
                <a:picLocks noRot="1" noChangeAspect="1" noEditPoints="1" noChangeArrowheads="1" noChangeShapeType="1"/>
              </p:cNvPicPr>
              <p:nvPr/>
            </p:nvPicPr>
            <p:blipFill>
              <a:blip r:embed="rId4" cstate="print"/>
              <a:stretch>
                <a:fillRect/>
              </a:stretch>
            </p:blipFill>
            <p:spPr>
              <a:xfrm>
                <a:off x="6299365" y="1906752"/>
                <a:ext cx="2603170" cy="1093459"/>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1027" name="Ink 3"/>
              <p14:cNvContentPartPr>
                <a14:cpLocks xmlns:a14="http://schemas.microsoft.com/office/drawing/2010/main" noRot="1" noChangeAspect="1" noEditPoints="1" noChangeArrowheads="1" noChangeShapeType="1"/>
              </p14:cNvContentPartPr>
              <p14:nvPr/>
            </p14:nvContentPartPr>
            <p14:xfrm>
              <a:off x="6877050" y="3141663"/>
              <a:ext cx="1547813" cy="663575"/>
            </p14:xfrm>
          </p:contentPart>
        </mc:Choice>
        <mc:Fallback>
          <p:pic>
            <p:nvPicPr>
              <p:cNvPr id="1027" name="Ink 3"/>
              <p:cNvPicPr>
                <a:picLocks noRot="1" noChangeAspect="1" noEditPoints="1" noChangeArrowheads="1" noChangeShapeType="1"/>
              </p:cNvPicPr>
              <p:nvPr/>
            </p:nvPicPr>
            <p:blipFill>
              <a:blip r:embed="rId6" cstate="print"/>
              <a:stretch>
                <a:fillRect/>
              </a:stretch>
            </p:blipFill>
            <p:spPr>
              <a:xfrm>
                <a:off x="6867691" y="3132307"/>
                <a:ext cx="1566531" cy="68228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43408"/>
            <a:ext cx="9144000" cy="4032448"/>
          </a:xfrm>
        </p:spPr>
        <p:txBody>
          <a:bodyPr>
            <a:noAutofit/>
          </a:bodyPr>
          <a:lstStyle/>
          <a:p>
            <a:pPr lvl="0"/>
            <a:r>
              <a:rPr lang="en-US" sz="2000" dirty="0"/>
              <a:t>(</a:t>
            </a:r>
            <a:r>
              <a:rPr lang="en-US" sz="2000" b="1" dirty="0"/>
              <a:t>a</a:t>
            </a:r>
            <a:r>
              <a:rPr lang="en-US" sz="2000" dirty="0"/>
              <a:t>) </a:t>
            </a:r>
            <a:r>
              <a:rPr lang="el-GR" sz="2000" dirty="0" smtClean="0"/>
              <a:t>Το </a:t>
            </a:r>
            <a:r>
              <a:rPr lang="el-GR" sz="2000" b="1" dirty="0" err="1" smtClean="0"/>
              <a:t>ουροθηλιακό</a:t>
            </a:r>
            <a:r>
              <a:rPr lang="el-GR" sz="2000" b="1" dirty="0" smtClean="0"/>
              <a:t> καρκίνωμα με ραβδοειδείς χαρακτήρες </a:t>
            </a:r>
            <a:r>
              <a:rPr lang="el-GR" sz="2000" dirty="0" smtClean="0"/>
              <a:t>εντάσσεται στο φάσμα των χαμηλά διαφοροποιημένων έως αδιαφοροποίητων </a:t>
            </a:r>
            <a:r>
              <a:rPr lang="el-GR" sz="2000" dirty="0" err="1" smtClean="0"/>
              <a:t>ουροθηλιακών</a:t>
            </a:r>
            <a:r>
              <a:rPr lang="el-GR" sz="2000" dirty="0" smtClean="0"/>
              <a:t> καρκινωμάτων και αποτελείται  από κακοήθη κύτταρα με «ραβδοειδή» μορφολογία και πτωχή συνοχή, με έκκεντρους και, συγκριτικά με την </a:t>
            </a:r>
            <a:r>
              <a:rPr lang="el-GR" sz="2000" dirty="0" err="1" smtClean="0"/>
              <a:t>πλασματοκυτταροειδή</a:t>
            </a:r>
            <a:r>
              <a:rPr lang="el-GR" sz="2000" dirty="0" smtClean="0"/>
              <a:t> ποικιλία, </a:t>
            </a:r>
            <a:r>
              <a:rPr lang="el-GR" sz="2000" dirty="0" smtClean="0">
                <a:effectLst>
                  <a:outerShdw blurRad="38100" dist="38100" dir="2700000" algn="tl">
                    <a:srgbClr val="000000">
                      <a:alpha val="43137"/>
                    </a:srgbClr>
                  </a:outerShdw>
                </a:effectLst>
              </a:rPr>
              <a:t>μεγαλύτερους  πυρήνες </a:t>
            </a:r>
            <a:r>
              <a:rPr lang="el-GR" sz="2000" dirty="0" smtClean="0"/>
              <a:t>και </a:t>
            </a:r>
            <a:r>
              <a:rPr lang="el-GR" sz="2000" dirty="0" smtClean="0">
                <a:effectLst>
                  <a:outerShdw blurRad="38100" dist="38100" dir="2700000" algn="tl">
                    <a:srgbClr val="000000">
                      <a:alpha val="43137"/>
                    </a:srgbClr>
                  </a:outerShdw>
                </a:effectLst>
              </a:rPr>
              <a:t>προβάλλοντα </a:t>
            </a:r>
            <a:r>
              <a:rPr lang="el-GR" sz="2000" dirty="0" err="1" smtClean="0">
                <a:effectLst>
                  <a:outerShdw blurRad="38100" dist="38100" dir="2700000" algn="tl">
                    <a:srgbClr val="000000">
                      <a:alpha val="43137"/>
                    </a:srgbClr>
                  </a:outerShdw>
                </a:effectLst>
              </a:rPr>
              <a:t>πυ</a:t>
            </a:r>
            <a:r>
              <a:rPr lang="el-GR" sz="2000" dirty="0" err="1" smtClean="0"/>
              <a:t>ρήνια</a:t>
            </a:r>
            <a:r>
              <a:rPr lang="el-GR" sz="2000" dirty="0" smtClean="0"/>
              <a:t>, καθώς και </a:t>
            </a:r>
            <a:r>
              <a:rPr lang="el-GR" sz="2000" dirty="0" err="1" smtClean="0"/>
              <a:t>κυτταροπλασματικά</a:t>
            </a:r>
            <a:r>
              <a:rPr lang="el-GR" sz="2000" dirty="0" smtClean="0"/>
              <a:t>  έγκλειστα υαλίνης.</a:t>
            </a:r>
            <a:br>
              <a:rPr lang="el-GR" sz="2000" dirty="0" smtClean="0"/>
            </a:br>
            <a:r>
              <a:rPr lang="en-US" sz="2000" dirty="0" smtClean="0"/>
              <a:t> (</a:t>
            </a:r>
            <a:r>
              <a:rPr lang="en-US" sz="2000" b="1" dirty="0" smtClean="0"/>
              <a:t>b</a:t>
            </a:r>
            <a:r>
              <a:rPr lang="en-US" sz="2000" dirty="0" smtClean="0"/>
              <a:t>)</a:t>
            </a:r>
            <a:r>
              <a:rPr lang="el-GR" sz="2000" dirty="0" smtClean="0"/>
              <a:t> Η ταυτοποίηση ενός </a:t>
            </a:r>
            <a:r>
              <a:rPr lang="el-GR" sz="2000" b="1" dirty="0" smtClean="0"/>
              <a:t>αναγνωρίσιμου συστατικού </a:t>
            </a:r>
            <a:r>
              <a:rPr lang="el-GR" sz="2000" b="1" dirty="0" err="1" smtClean="0"/>
              <a:t>ουροθηλιακού</a:t>
            </a:r>
            <a:r>
              <a:rPr lang="el-GR" sz="2000" b="1" dirty="0" smtClean="0"/>
              <a:t> καρκινώματος </a:t>
            </a:r>
            <a:r>
              <a:rPr lang="el-GR" sz="2000" dirty="0" smtClean="0"/>
              <a:t>είναι άκρως πολύτιμη για τη διάγνωση </a:t>
            </a:r>
            <a:r>
              <a:rPr lang="el-GR" sz="2000" dirty="0" err="1" smtClean="0">
                <a:effectLst>
                  <a:outerShdw blurRad="38100" dist="38100" dir="2700000" algn="tl">
                    <a:srgbClr val="000000">
                      <a:alpha val="43137"/>
                    </a:srgbClr>
                  </a:outerShdw>
                </a:effectLst>
              </a:rPr>
              <a:t>ουροθηλιακής</a:t>
            </a:r>
            <a:r>
              <a:rPr lang="el-GR" sz="2000" dirty="0" smtClean="0">
                <a:effectLst>
                  <a:outerShdw blurRad="38100" dist="38100" dir="2700000" algn="tl">
                    <a:srgbClr val="000000">
                      <a:alpha val="43137"/>
                    </a:srgbClr>
                  </a:outerShdw>
                </a:effectLst>
              </a:rPr>
              <a:t> αρχής </a:t>
            </a:r>
            <a:r>
              <a:rPr lang="el-GR" sz="2000" dirty="0" smtClean="0"/>
              <a:t>κακοήθειας.</a:t>
            </a:r>
            <a:r>
              <a:rPr lang="en-US" sz="2000" dirty="0" smtClean="0"/>
              <a:t> </a:t>
            </a:r>
            <a:r>
              <a:rPr lang="el-GR" sz="2000" dirty="0" smtClean="0"/>
              <a:t/>
            </a:r>
            <a:br>
              <a:rPr lang="el-GR" sz="2000" dirty="0" smtClean="0"/>
            </a:br>
            <a:r>
              <a:rPr lang="en-US" sz="2000" dirty="0" smtClean="0"/>
              <a:t>(</a:t>
            </a:r>
            <a:r>
              <a:rPr lang="en-US" sz="2000" b="1" dirty="0"/>
              <a:t>c</a:t>
            </a:r>
            <a:r>
              <a:rPr lang="en-US" sz="2000" dirty="0"/>
              <a:t>) </a:t>
            </a:r>
            <a:r>
              <a:rPr lang="el-GR" sz="2000" dirty="0" smtClean="0"/>
              <a:t>Στην εικονιζόμενη περίπτωση, εκφράστηκαν </a:t>
            </a:r>
            <a:r>
              <a:rPr lang="el-GR" sz="2000" dirty="0" err="1" smtClean="0"/>
              <a:t>ανοσοϊστοχημικοί</a:t>
            </a:r>
            <a:r>
              <a:rPr lang="el-GR" sz="2000" dirty="0" smtClean="0"/>
              <a:t> δείκτες </a:t>
            </a:r>
            <a:r>
              <a:rPr lang="el-GR" sz="2000" b="1" dirty="0" err="1" smtClean="0"/>
              <a:t>ουροθηλιακής</a:t>
            </a:r>
            <a:r>
              <a:rPr lang="el-GR" sz="2000" b="1" dirty="0" smtClean="0"/>
              <a:t> διαφοροποίησης </a:t>
            </a:r>
            <a:r>
              <a:rPr lang="el-GR" sz="2000" dirty="0" smtClean="0"/>
              <a:t>(</a:t>
            </a:r>
            <a:r>
              <a:rPr lang="en-US" sz="2000" dirty="0" smtClean="0"/>
              <a:t>S100P,  </a:t>
            </a:r>
            <a:r>
              <a:rPr lang="el-GR" sz="2000" dirty="0" err="1" smtClean="0"/>
              <a:t>ουροπλακίνη</a:t>
            </a:r>
            <a:r>
              <a:rPr lang="en-US" sz="2000" dirty="0" smtClean="0"/>
              <a:t> II</a:t>
            </a:r>
            <a:r>
              <a:rPr lang="el-GR" sz="2000" dirty="0" smtClean="0"/>
              <a:t>  και </a:t>
            </a:r>
            <a:r>
              <a:rPr lang="en-US" sz="2000" dirty="0" smtClean="0"/>
              <a:t>GATA3). </a:t>
            </a:r>
            <a:r>
              <a:rPr lang="en-US" sz="2000" dirty="0" smtClean="0">
                <a:latin typeface="Calibri" pitchFamily="34" charset="0"/>
                <a:ea typeface="Calibri" pitchFamily="34" charset="0"/>
                <a:cs typeface="Times New Roman" pitchFamily="18" charset="0"/>
              </a:rPr>
              <a:t> </a:t>
            </a:r>
            <a:r>
              <a:rPr lang="el-GR" sz="1600" dirty="0" smtClean="0">
                <a:latin typeface="Calibri" pitchFamily="34" charset="0"/>
                <a:ea typeface="Calibri" pitchFamily="34" charset="0"/>
                <a:cs typeface="Times New Roman" pitchFamily="18" charset="0"/>
              </a:rPr>
              <a:t/>
            </a:r>
            <a:br>
              <a:rPr lang="el-GR" sz="1600" dirty="0" smtClean="0">
                <a:latin typeface="Calibri" pitchFamily="34" charset="0"/>
                <a:ea typeface="Calibri" pitchFamily="34" charset="0"/>
                <a:cs typeface="Times New Roman" pitchFamily="18" charset="0"/>
              </a:rPr>
            </a:br>
            <a:r>
              <a:rPr lang="en-US" sz="1600" dirty="0" err="1" smtClean="0">
                <a:latin typeface="Calibri" pitchFamily="34" charset="0"/>
                <a:ea typeface="Calibri" pitchFamily="34" charset="0"/>
                <a:cs typeface="Times New Roman" pitchFamily="18" charset="0"/>
              </a:rPr>
              <a:t>Amin</a:t>
            </a:r>
            <a:r>
              <a:rPr lang="en-US" sz="1600" dirty="0" smtClean="0">
                <a:latin typeface="Calibri" pitchFamily="34" charset="0"/>
                <a:ea typeface="Calibri" pitchFamily="34" charset="0"/>
                <a:cs typeface="Times New Roman" pitchFamily="18" charset="0"/>
              </a:rPr>
              <a:t> MB </a:t>
            </a:r>
            <a:r>
              <a:rPr lang="el-GR" sz="1600" dirty="0" smtClean="0">
                <a:latin typeface="Calibri" pitchFamily="34" charset="0"/>
                <a:ea typeface="Calibri" pitchFamily="34" charset="0"/>
                <a:cs typeface="Times New Roman" pitchFamily="18" charset="0"/>
              </a:rPr>
              <a:t>και</a:t>
            </a:r>
            <a:r>
              <a:rPr lang="en-US" sz="1600" dirty="0" smtClean="0">
                <a:latin typeface="Calibri" pitchFamily="34" charset="0"/>
                <a:ea typeface="Calibri" pitchFamily="34" charset="0"/>
                <a:cs typeface="Times New Roman" pitchFamily="18" charset="0"/>
              </a:rPr>
              <a:t> </a:t>
            </a:r>
            <a:r>
              <a:rPr lang="el-GR" sz="1600" dirty="0" smtClean="0">
                <a:latin typeface="Calibri" pitchFamily="34" charset="0"/>
                <a:ea typeface="Calibri" pitchFamily="34" charset="0"/>
                <a:cs typeface="Times New Roman" pitchFamily="18" charset="0"/>
              </a:rPr>
              <a:t>συν</a:t>
            </a:r>
            <a:r>
              <a:rPr lang="en-US" sz="1600" dirty="0" smtClean="0">
                <a:latin typeface="Calibri" pitchFamily="34" charset="0"/>
                <a:ea typeface="Calibri" pitchFamily="34" charset="0"/>
                <a:cs typeface="Times New Roman" pitchFamily="18" charset="0"/>
              </a:rPr>
              <a:t>. Mod </a:t>
            </a:r>
            <a:r>
              <a:rPr lang="en-US" sz="1600" dirty="0" err="1" smtClean="0">
                <a:latin typeface="Calibri" pitchFamily="34" charset="0"/>
                <a:ea typeface="Calibri" pitchFamily="34" charset="0"/>
                <a:cs typeface="Times New Roman" pitchFamily="18" charset="0"/>
              </a:rPr>
              <a:t>Pathol</a:t>
            </a:r>
            <a:r>
              <a:rPr lang="en-US" sz="1600" dirty="0" smtClean="0">
                <a:latin typeface="Calibri" pitchFamily="34" charset="0"/>
                <a:ea typeface="Calibri" pitchFamily="34" charset="0"/>
                <a:cs typeface="Times New Roman" pitchFamily="18" charset="0"/>
              </a:rPr>
              <a:t> 2015 28(5) 612-630</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l-GR" sz="1600" dirty="0"/>
          </a:p>
        </p:txBody>
      </p:sp>
      <p:pic>
        <p:nvPicPr>
          <p:cNvPr id="7170" name="Picture 2" descr="figure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846803" y="438181"/>
            <a:ext cx="3450395" cy="914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921217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572000" cy="1268760"/>
          </a:xfrm>
        </p:spPr>
        <p:txBody>
          <a:bodyPr>
            <a:normAutofit fontScale="90000"/>
          </a:bodyPr>
          <a:lstStyle/>
          <a:p>
            <a:r>
              <a:rPr lang="el-GR" sz="1300" b="1" dirty="0" err="1" smtClean="0"/>
              <a:t>Μικροκυστική</a:t>
            </a:r>
            <a:r>
              <a:rPr lang="el-GR" sz="1300" b="1" dirty="0" smtClean="0"/>
              <a:t>/</a:t>
            </a:r>
            <a:r>
              <a:rPr lang="el-GR" sz="1300" b="1" dirty="0" err="1" smtClean="0"/>
              <a:t>μικροσωληναριακή</a:t>
            </a:r>
            <a:r>
              <a:rPr lang="el-GR" sz="1300" b="1" dirty="0" smtClean="0"/>
              <a:t>  ποικιλία </a:t>
            </a:r>
            <a:r>
              <a:rPr lang="el-GR" sz="1300" b="1" dirty="0" err="1" smtClean="0"/>
              <a:t>ουροθηλιακού</a:t>
            </a:r>
            <a:r>
              <a:rPr lang="el-GR" sz="1300" b="1" dirty="0" smtClean="0"/>
              <a:t> καρκινώματος, </a:t>
            </a:r>
            <a:r>
              <a:rPr lang="el-GR" sz="900" dirty="0" smtClean="0"/>
              <a:t>εστιακά </a:t>
            </a:r>
            <a:r>
              <a:rPr lang="el-GR" sz="900" dirty="0" err="1" smtClean="0"/>
              <a:t>προσομοιάζουσα</a:t>
            </a:r>
            <a:r>
              <a:rPr lang="el-GR" sz="900" dirty="0" smtClean="0"/>
              <a:t> με </a:t>
            </a:r>
            <a:r>
              <a:rPr lang="el-GR" sz="900" dirty="0" err="1" smtClean="0"/>
              <a:t>εμφωλεασμένη</a:t>
            </a:r>
            <a:r>
              <a:rPr lang="el-GR" sz="900" dirty="0" smtClean="0"/>
              <a:t> (μικρής σημασίας η διάκριση).</a:t>
            </a:r>
            <a:br>
              <a:rPr lang="el-GR" sz="900" dirty="0" smtClean="0"/>
            </a:br>
            <a:r>
              <a:rPr lang="el-GR" sz="1100" dirty="0" smtClean="0"/>
              <a:t>Σχηματισμός καρκινικών </a:t>
            </a:r>
            <a:r>
              <a:rPr lang="el-GR" sz="1100" dirty="0" err="1" smtClean="0">
                <a:effectLst>
                  <a:outerShdw blurRad="38100" dist="38100" dir="2700000" algn="tl">
                    <a:srgbClr val="000000">
                      <a:alpha val="43137"/>
                    </a:srgbClr>
                  </a:outerShdw>
                </a:effectLst>
              </a:rPr>
              <a:t>μικροκύστεων</a:t>
            </a:r>
            <a:r>
              <a:rPr lang="el-GR" sz="1100" dirty="0" smtClean="0"/>
              <a:t> μιμούμενων κυστική  (</a:t>
            </a:r>
            <a:r>
              <a:rPr lang="el-GR" sz="1100" dirty="0" err="1" smtClean="0"/>
              <a:t>δεξ</a:t>
            </a:r>
            <a:r>
              <a:rPr lang="el-GR" sz="1100" dirty="0" smtClean="0"/>
              <a:t>. </a:t>
            </a:r>
            <a:r>
              <a:rPr lang="el-GR" sz="1100" dirty="0" err="1" smtClean="0"/>
              <a:t>εικ</a:t>
            </a:r>
            <a:r>
              <a:rPr lang="el-GR" sz="1100" dirty="0" smtClean="0"/>
              <a:t>.) ή αδενική  ( αρ. </a:t>
            </a:r>
            <a:r>
              <a:rPr lang="el-GR" sz="1100" dirty="0" err="1" smtClean="0"/>
              <a:t>εικ</a:t>
            </a:r>
            <a:r>
              <a:rPr lang="el-GR" sz="1100" dirty="0" smtClean="0"/>
              <a:t>.) κυστίτιδα, σε μικρές βιοψίες. </a:t>
            </a:r>
            <a:r>
              <a:rPr lang="el-GR" sz="1100" dirty="0" smtClean="0">
                <a:effectLst>
                  <a:outerShdw blurRad="38100" dist="38100" dir="2700000" algn="tl">
                    <a:srgbClr val="000000">
                      <a:alpha val="43137"/>
                    </a:srgbClr>
                  </a:outerShdw>
                </a:effectLst>
              </a:rPr>
              <a:t>Ήπια ή απούσα κυτταρική </a:t>
            </a:r>
            <a:r>
              <a:rPr lang="el-GR" sz="1100" dirty="0" err="1" smtClean="0">
                <a:effectLst>
                  <a:outerShdw blurRad="38100" dist="38100" dir="2700000" algn="tl">
                    <a:srgbClr val="000000">
                      <a:alpha val="43137"/>
                    </a:srgbClr>
                  </a:outerShdw>
                </a:effectLst>
              </a:rPr>
              <a:t>ατυπία</a:t>
            </a:r>
            <a:r>
              <a:rPr lang="el-GR" sz="1100" dirty="0" smtClean="0"/>
              <a:t>. Το </a:t>
            </a:r>
            <a:r>
              <a:rPr lang="el-GR" sz="1100" b="1" u="sng" dirty="0" smtClean="0"/>
              <a:t>διηθητικό</a:t>
            </a:r>
            <a:r>
              <a:rPr lang="el-GR" sz="1100" u="sng" dirty="0" smtClean="0"/>
              <a:t> πρότυπο ανάπτυξης </a:t>
            </a:r>
            <a:r>
              <a:rPr lang="el-GR" sz="1100" dirty="0" smtClean="0"/>
              <a:t>είναι εκείνο που δηλώνει την κακοήθη φύση της εν λόγω αλλοίωσης. Συγκριτικά με την αδενική κυστίτιδα, στην αρ. </a:t>
            </a:r>
            <a:r>
              <a:rPr lang="el-GR" sz="1100" dirty="0" err="1" smtClean="0"/>
              <a:t>εικ</a:t>
            </a:r>
            <a:r>
              <a:rPr lang="el-GR" sz="1100" dirty="0" smtClean="0"/>
              <a:t>. διαπιστώνουμε μεγαλύτερη </a:t>
            </a:r>
            <a:r>
              <a:rPr lang="el-GR" sz="1100" b="1" dirty="0" smtClean="0"/>
              <a:t>κυτταρική</a:t>
            </a:r>
            <a:r>
              <a:rPr lang="el-GR" sz="1100" dirty="0" smtClean="0"/>
              <a:t> </a:t>
            </a:r>
            <a:r>
              <a:rPr lang="el-GR" sz="1100" b="1" dirty="0" err="1" smtClean="0"/>
              <a:t>ατυπία</a:t>
            </a:r>
            <a:r>
              <a:rPr lang="el-GR" sz="1100" dirty="0" smtClean="0"/>
              <a:t> , ενώ οι αδενικές και σωληνώδεις δομές  </a:t>
            </a:r>
            <a:r>
              <a:rPr lang="el-GR" sz="1100" b="1" dirty="0" smtClean="0"/>
              <a:t>ποικίλλουν σε μέγεθος</a:t>
            </a:r>
            <a:r>
              <a:rPr lang="el-GR" sz="1100" dirty="0" smtClean="0"/>
              <a:t>  κι εμφανίζουν </a:t>
            </a:r>
            <a:r>
              <a:rPr lang="el-GR" sz="1100" b="1" dirty="0" smtClean="0"/>
              <a:t>διαταραγμένη αρχιτεκτονική</a:t>
            </a:r>
            <a:r>
              <a:rPr lang="el-GR" sz="1100" dirty="0" smtClean="0"/>
              <a:t>.</a:t>
            </a:r>
            <a:endParaRPr lang="el-GR" sz="1100" b="1" dirty="0"/>
          </a:p>
        </p:txBody>
      </p:sp>
      <p:pic>
        <p:nvPicPr>
          <p:cNvPr id="30722" name="Picture 2" descr="C:\Users\User\Desktop\INVERTED UROTHELIAL LESIONS\ΕΠΙΚΑΙΡΟΠΟΙΗΜΕΝΟ WEBPATHOLOGY INVERTED UROTHELIAL - Αντιγραφή\UrinaryBladder_Variants_Microcystic1.jpg"/>
          <p:cNvPicPr>
            <a:picLocks noChangeAspect="1" noChangeArrowheads="1"/>
          </p:cNvPicPr>
          <p:nvPr/>
        </p:nvPicPr>
        <p:blipFill>
          <a:blip r:embed="rId2" cstate="print"/>
          <a:srcRect/>
          <a:stretch>
            <a:fillRect/>
          </a:stretch>
        </p:blipFill>
        <p:spPr bwMode="auto">
          <a:xfrm rot="16200000">
            <a:off x="-507398" y="2099687"/>
            <a:ext cx="5450802" cy="3932963"/>
          </a:xfrm>
          <a:prstGeom prst="rect">
            <a:avLst/>
          </a:prstGeom>
          <a:noFill/>
        </p:spPr>
      </p:pic>
      <p:pic>
        <p:nvPicPr>
          <p:cNvPr id="30723" name="Picture 3" descr="C:\Users\User\Desktop\INVERTED UROTHELIAL LESIONS\ΕΠΙΚΑΙΡΟΠΟΙΗΜΕΝΟ WEBPATHOLOGY INVERTED UROTHELIAL - Αντιγραφή\UrinaryBladder_Variants_Microcystic3.jpg"/>
          <p:cNvPicPr>
            <a:picLocks noChangeAspect="1" noChangeArrowheads="1"/>
          </p:cNvPicPr>
          <p:nvPr/>
        </p:nvPicPr>
        <p:blipFill>
          <a:blip r:embed="rId3" cstate="print"/>
          <a:srcRect/>
          <a:stretch>
            <a:fillRect/>
          </a:stretch>
        </p:blipFill>
        <p:spPr bwMode="auto">
          <a:xfrm>
            <a:off x="4572000" y="188640"/>
            <a:ext cx="4392488" cy="3162592"/>
          </a:xfrm>
          <a:prstGeom prst="rect">
            <a:avLst/>
          </a:prstGeom>
          <a:noFill/>
        </p:spPr>
      </p:pic>
      <p:pic>
        <p:nvPicPr>
          <p:cNvPr id="30724" name="Picture 4" descr="C:\Users\User\Desktop\INVERTED UROTHELIAL LESIONS\ΕΠΙΚΑΙΡΟΠΟΙΗΜΕΝΟ WEBPATHOLOGY INVERTED UROTHELIAL - Αντιγραφή\UrinaryBladder_Variants_Microcystic4.jpg"/>
          <p:cNvPicPr>
            <a:picLocks noChangeAspect="1" noChangeArrowheads="1"/>
          </p:cNvPicPr>
          <p:nvPr/>
        </p:nvPicPr>
        <p:blipFill>
          <a:blip r:embed="rId4" cstate="print"/>
          <a:srcRect/>
          <a:stretch>
            <a:fillRect/>
          </a:stretch>
        </p:blipFill>
        <p:spPr bwMode="auto">
          <a:xfrm>
            <a:off x="4572000" y="3429000"/>
            <a:ext cx="4409911" cy="3168352"/>
          </a:xfrm>
          <a:prstGeom prst="rect">
            <a:avLst/>
          </a:prstGeom>
          <a:noFill/>
        </p:spPr>
      </p:pic>
    </p:spTree>
    <p:extLst>
      <p:ext uri="{BB962C8B-B14F-4D97-AF65-F5344CB8AC3E}">
        <p14:creationId xmlns="" xmlns:p14="http://schemas.microsoft.com/office/powerpoint/2010/main" val="37969046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4623"/>
            <a:ext cx="9144000" cy="3600401"/>
          </a:xfrm>
        </p:spPr>
        <p:txBody>
          <a:bodyPr>
            <a:noAutofit/>
          </a:bodyPr>
          <a:lstStyle/>
          <a:p>
            <a:pPr lvl="0"/>
            <a:r>
              <a:rPr lang="en-US" sz="1800" dirty="0"/>
              <a:t>(</a:t>
            </a:r>
            <a:r>
              <a:rPr lang="en-US" sz="1800" b="1" dirty="0"/>
              <a:t>a</a:t>
            </a:r>
            <a:r>
              <a:rPr lang="en-US" sz="1800" dirty="0"/>
              <a:t>) </a:t>
            </a:r>
            <a:r>
              <a:rPr lang="el-GR" sz="1800" dirty="0" smtClean="0"/>
              <a:t>Η </a:t>
            </a:r>
            <a:r>
              <a:rPr lang="el-GR" sz="1800" b="1" dirty="0" err="1" smtClean="0"/>
              <a:t>μικροκυστική</a:t>
            </a:r>
            <a:r>
              <a:rPr lang="el-GR" sz="1800" b="1" dirty="0" smtClean="0"/>
              <a:t>/</a:t>
            </a:r>
            <a:r>
              <a:rPr lang="el-GR" sz="1800" b="1" dirty="0" err="1" smtClean="0"/>
              <a:t>μικροσωληναριακή</a:t>
            </a:r>
            <a:r>
              <a:rPr lang="el-GR" sz="1800" b="1" dirty="0" smtClean="0"/>
              <a:t>  ποικιλία </a:t>
            </a:r>
            <a:r>
              <a:rPr lang="el-GR" sz="1800" dirty="0" err="1" smtClean="0"/>
              <a:t>ουροθηλιακού</a:t>
            </a:r>
            <a:r>
              <a:rPr lang="el-GR" sz="1800" dirty="0" smtClean="0"/>
              <a:t> καρκινώματος εμφανίζει </a:t>
            </a:r>
            <a:r>
              <a:rPr lang="el-GR" sz="1800" dirty="0" smtClean="0">
                <a:effectLst>
                  <a:outerShdw blurRad="38100" dist="38100" dir="2700000" algn="tl">
                    <a:srgbClr val="000000">
                      <a:alpha val="43137"/>
                    </a:srgbClr>
                  </a:outerShdw>
                </a:effectLst>
              </a:rPr>
              <a:t>διηθητικό</a:t>
            </a:r>
            <a:r>
              <a:rPr lang="el-GR" sz="1800" dirty="0" smtClean="0"/>
              <a:t> πρότυπο από ποικίλου μεγέθους μικρά </a:t>
            </a:r>
            <a:r>
              <a:rPr lang="el-GR" sz="1800" b="1" u="sng" dirty="0" smtClean="0"/>
              <a:t>σωληνάρια</a:t>
            </a:r>
            <a:r>
              <a:rPr lang="el-GR" sz="1800" dirty="0" smtClean="0"/>
              <a:t>,</a:t>
            </a:r>
            <a:r>
              <a:rPr lang="en-US" sz="1800" dirty="0" smtClean="0"/>
              <a:t> </a:t>
            </a:r>
            <a:r>
              <a:rPr lang="el-GR" sz="1800" dirty="0" smtClean="0">
                <a:effectLst>
                  <a:outerShdw blurRad="38100" dist="38100" dir="2700000" algn="tl">
                    <a:srgbClr val="000000">
                      <a:alpha val="43137"/>
                    </a:srgbClr>
                  </a:outerShdw>
                </a:effectLst>
              </a:rPr>
              <a:t>χωρίς</a:t>
            </a:r>
            <a:r>
              <a:rPr lang="el-GR" sz="1800" dirty="0" smtClean="0"/>
              <a:t> εμφανή διαφοροποίηση αδενικού ή κιονοειδούς επιθηλίου, που, παρόλα αυτά, ενίοτε επιβάλλει αποκλεισμό </a:t>
            </a:r>
            <a:r>
              <a:rPr lang="el-GR" sz="1800" i="1" dirty="0" err="1" smtClean="0">
                <a:effectLst>
                  <a:outerShdw blurRad="38100" dist="38100" dir="2700000" algn="tl">
                    <a:srgbClr val="000000">
                      <a:alpha val="43137"/>
                    </a:srgbClr>
                  </a:outerShdw>
                </a:effectLst>
              </a:rPr>
              <a:t>αδενοκαρκινώματος</a:t>
            </a:r>
            <a:r>
              <a:rPr lang="el-GR" sz="1800" dirty="0" smtClean="0"/>
              <a:t> είτε </a:t>
            </a:r>
            <a:r>
              <a:rPr lang="el-GR" sz="1800" i="1" dirty="0" smtClean="0"/>
              <a:t>πρωτοπαθούς της ουροδόχου </a:t>
            </a:r>
            <a:r>
              <a:rPr lang="en-US" sz="1800" dirty="0" smtClean="0"/>
              <a:t>(</a:t>
            </a:r>
            <a:r>
              <a:rPr lang="el-GR" sz="1800" dirty="0" smtClean="0"/>
              <a:t>το </a:t>
            </a:r>
            <a:r>
              <a:rPr lang="el-GR" sz="1800" dirty="0" err="1" smtClean="0"/>
              <a:t>οποίο,σημειωτέον</a:t>
            </a:r>
            <a:r>
              <a:rPr lang="el-GR" sz="1800" dirty="0" smtClean="0"/>
              <a:t>, διαθέτει </a:t>
            </a:r>
            <a:r>
              <a:rPr lang="el-GR" sz="1800" i="1" dirty="0" smtClean="0"/>
              <a:t>σαφέστερη αδενική μορφολογία, υψηλότερο βαθμό κακοήθειας, ποικιλία στο μέγεθος των κυψελών, </a:t>
            </a:r>
            <a:r>
              <a:rPr lang="el-GR" sz="1800" i="1" dirty="0" err="1" smtClean="0"/>
              <a:t>βλέννη</a:t>
            </a:r>
            <a:r>
              <a:rPr lang="el-GR" sz="1800" i="1" dirty="0" smtClean="0"/>
              <a:t> και παρουσία επιφανειακής/πρόδρομης ανάλογης αλλοίωσης</a:t>
            </a:r>
            <a:r>
              <a:rPr lang="el-GR" sz="1800" dirty="0" smtClean="0"/>
              <a:t>) είτε </a:t>
            </a:r>
            <a:r>
              <a:rPr lang="el-GR" sz="1800" i="1" dirty="0" smtClean="0"/>
              <a:t>του</a:t>
            </a:r>
            <a:r>
              <a:rPr lang="el-GR" sz="1800" dirty="0" smtClean="0"/>
              <a:t> </a:t>
            </a:r>
            <a:r>
              <a:rPr lang="el-GR" sz="1800" i="1" dirty="0" smtClean="0"/>
              <a:t>προστάτη</a:t>
            </a:r>
            <a:r>
              <a:rPr lang="el-GR" sz="1800" dirty="0" smtClean="0"/>
              <a:t> (το οποίο εμφανίζει </a:t>
            </a:r>
            <a:r>
              <a:rPr lang="el-GR" sz="1800" i="1" dirty="0" err="1" smtClean="0"/>
              <a:t>ανοσοϊστοθετικότητα</a:t>
            </a:r>
            <a:r>
              <a:rPr lang="el-GR" sz="1800" i="1" dirty="0" smtClean="0"/>
              <a:t> στον δείκτη </a:t>
            </a:r>
            <a:r>
              <a:rPr lang="en-US" sz="1800" i="1" dirty="0" smtClean="0"/>
              <a:t>NKX3.1</a:t>
            </a:r>
            <a:r>
              <a:rPr lang="en-US" sz="1800" dirty="0" smtClean="0"/>
              <a:t>)</a:t>
            </a:r>
            <a:r>
              <a:rPr lang="el-GR" sz="1800" dirty="0" smtClean="0"/>
              <a:t>. Επιφανειακή συνιστώσα μπορεί να απουσιάζει στην </a:t>
            </a:r>
            <a:r>
              <a:rPr lang="el-GR" sz="1800" dirty="0" err="1" smtClean="0"/>
              <a:t>μικροκυστική</a:t>
            </a:r>
            <a:r>
              <a:rPr lang="el-GR" sz="1800" dirty="0" smtClean="0"/>
              <a:t>/</a:t>
            </a:r>
            <a:r>
              <a:rPr lang="el-GR" sz="1800" dirty="0" err="1" smtClean="0"/>
              <a:t>μικροσωληναριακή</a:t>
            </a:r>
            <a:r>
              <a:rPr lang="el-GR" sz="1800" dirty="0" smtClean="0"/>
              <a:t> ποικιλία.</a:t>
            </a:r>
            <a:br>
              <a:rPr lang="el-GR" sz="1800" dirty="0" smtClean="0"/>
            </a:br>
            <a:r>
              <a:rPr lang="en-US" sz="1800" dirty="0" smtClean="0"/>
              <a:t> </a:t>
            </a:r>
            <a:r>
              <a:rPr lang="en-US" sz="1800" dirty="0"/>
              <a:t>(</a:t>
            </a:r>
            <a:r>
              <a:rPr lang="en-US" sz="1800" b="1" dirty="0"/>
              <a:t>b</a:t>
            </a:r>
            <a:r>
              <a:rPr lang="en-US" sz="1800" dirty="0"/>
              <a:t>) </a:t>
            </a:r>
            <a:r>
              <a:rPr lang="el-GR" sz="1800" dirty="0" smtClean="0"/>
              <a:t>Το επιθήλιο που επενδύει τα σωληνάρια είναι συχνά </a:t>
            </a:r>
            <a:r>
              <a:rPr lang="el-GR" sz="1800" dirty="0" smtClean="0">
                <a:effectLst>
                  <a:outerShdw blurRad="38100" dist="38100" dir="2700000" algn="tl">
                    <a:srgbClr val="000000">
                      <a:alpha val="43137"/>
                    </a:srgbClr>
                  </a:outerShdw>
                </a:effectLst>
              </a:rPr>
              <a:t>λεπτυσμένο</a:t>
            </a:r>
            <a:r>
              <a:rPr lang="el-GR" sz="1800" dirty="0" smtClean="0"/>
              <a:t>, μιμούμενο εκείνο του </a:t>
            </a:r>
            <a:r>
              <a:rPr lang="el-GR" sz="1800" dirty="0" err="1" smtClean="0"/>
              <a:t>νεφρογενούς</a:t>
            </a:r>
            <a:r>
              <a:rPr lang="el-GR" sz="1800" dirty="0" smtClean="0"/>
              <a:t> αδενώματος ή άλλων αντίστοιχων εξεργασιών. </a:t>
            </a:r>
            <a:br>
              <a:rPr lang="el-GR" sz="1800" dirty="0" smtClean="0"/>
            </a:br>
            <a:r>
              <a:rPr lang="en-US" sz="1800" dirty="0" smtClean="0"/>
              <a:t>(</a:t>
            </a:r>
            <a:r>
              <a:rPr lang="en-US" sz="1800" b="1" dirty="0"/>
              <a:t>c</a:t>
            </a:r>
            <a:r>
              <a:rPr lang="en-US" sz="1800" dirty="0"/>
              <a:t>) </a:t>
            </a:r>
            <a:r>
              <a:rPr lang="el-GR" sz="1800" dirty="0" smtClean="0"/>
              <a:t>Παρά την εν γένει ήπια μορφολογία τους που παραπέμπει σε χαμηλόβαθμη κακοήθεια, τα εν λόγω καρκινώματα μπορούν να διηθούν </a:t>
            </a:r>
            <a:r>
              <a:rPr lang="el-GR" sz="1800" dirty="0" smtClean="0">
                <a:effectLst>
                  <a:outerShdw blurRad="38100" dist="38100" dir="2700000" algn="tl">
                    <a:srgbClr val="000000">
                      <a:alpha val="43137"/>
                    </a:srgbClr>
                  </a:outerShdw>
                </a:effectLst>
              </a:rPr>
              <a:t>βαθειά</a:t>
            </a:r>
            <a:r>
              <a:rPr lang="el-GR" sz="1800" dirty="0" smtClean="0"/>
              <a:t> τον </a:t>
            </a:r>
            <a:r>
              <a:rPr lang="el-GR" sz="1800" dirty="0" err="1" smtClean="0"/>
              <a:t>εξωστήρα</a:t>
            </a:r>
            <a:r>
              <a:rPr lang="el-GR" sz="1800" dirty="0" smtClean="0"/>
              <a:t> μυ.</a:t>
            </a:r>
            <a:br>
              <a:rPr lang="el-GR" sz="1800" dirty="0" smtClean="0"/>
            </a:br>
            <a:r>
              <a:rPr lang="en-US" sz="900" dirty="0" smtClean="0">
                <a:latin typeface="Calibri" pitchFamily="34" charset="0"/>
                <a:ea typeface="Calibri" pitchFamily="34" charset="0"/>
                <a:cs typeface="Times New Roman" pitchFamily="18" charset="0"/>
              </a:rPr>
              <a:t>Amin MB </a:t>
            </a:r>
            <a:r>
              <a:rPr lang="el-GR" sz="900" dirty="0" smtClean="0">
                <a:latin typeface="Calibri" pitchFamily="34" charset="0"/>
                <a:ea typeface="Calibri" pitchFamily="34" charset="0"/>
                <a:cs typeface="Times New Roman" pitchFamily="18" charset="0"/>
              </a:rPr>
              <a:t>και</a:t>
            </a:r>
            <a:r>
              <a:rPr lang="en-US" sz="900" dirty="0" smtClean="0">
                <a:latin typeface="Calibri" pitchFamily="34" charset="0"/>
                <a:ea typeface="Calibri" pitchFamily="34" charset="0"/>
                <a:cs typeface="Times New Roman" pitchFamily="18" charset="0"/>
              </a:rPr>
              <a:t> </a:t>
            </a:r>
            <a:r>
              <a:rPr lang="el-GR" sz="900" dirty="0" smtClean="0">
                <a:latin typeface="Calibri" pitchFamily="34" charset="0"/>
                <a:ea typeface="Calibri" pitchFamily="34" charset="0"/>
                <a:cs typeface="Times New Roman" pitchFamily="18" charset="0"/>
              </a:rPr>
              <a:t>συν</a:t>
            </a:r>
            <a:r>
              <a:rPr lang="en-US" sz="900" dirty="0" smtClean="0">
                <a:latin typeface="Calibri" pitchFamily="34" charset="0"/>
                <a:ea typeface="Calibri" pitchFamily="34" charset="0"/>
                <a:cs typeface="Times New Roman" pitchFamily="18" charset="0"/>
              </a:rPr>
              <a:t>. Mod </a:t>
            </a:r>
            <a:r>
              <a:rPr lang="en-US" sz="900" dirty="0" err="1" smtClean="0">
                <a:latin typeface="Calibri" pitchFamily="34" charset="0"/>
                <a:ea typeface="Calibri" pitchFamily="34" charset="0"/>
                <a:cs typeface="Times New Roman" pitchFamily="18" charset="0"/>
              </a:rPr>
              <a:t>Pathol</a:t>
            </a:r>
            <a:r>
              <a:rPr lang="en-US" sz="900" dirty="0" smtClean="0">
                <a:latin typeface="Calibri" pitchFamily="34" charset="0"/>
                <a:ea typeface="Calibri" pitchFamily="34" charset="0"/>
                <a:cs typeface="Times New Roman" pitchFamily="18" charset="0"/>
              </a:rPr>
              <a:t> 2015 28(5) 612-630</a:t>
            </a:r>
            <a:r>
              <a:rPr lang="en-US" sz="900" dirty="0" smtClean="0">
                <a:latin typeface="Arial" pitchFamily="34" charset="0"/>
                <a:cs typeface="Arial" pitchFamily="34" charset="0"/>
              </a:rPr>
              <a:t/>
            </a:r>
            <a:br>
              <a:rPr lang="en-US" sz="900" dirty="0" smtClean="0">
                <a:latin typeface="Arial" pitchFamily="34" charset="0"/>
                <a:cs typeface="Arial" pitchFamily="34" charset="0"/>
              </a:rPr>
            </a:br>
            <a:endParaRPr lang="el-GR" sz="900" dirty="0"/>
          </a:p>
        </p:txBody>
      </p:sp>
      <p:pic>
        <p:nvPicPr>
          <p:cNvPr id="6146" name="Picture 2" descr="figure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879815" y="593813"/>
            <a:ext cx="3384374" cy="914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081207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116632"/>
            <a:ext cx="4139952" cy="6741368"/>
          </a:xfrm>
        </p:spPr>
        <p:txBody>
          <a:bodyPr>
            <a:normAutofit fontScale="90000"/>
          </a:bodyPr>
          <a:lstStyle/>
          <a:p>
            <a:r>
              <a:rPr lang="el-GR" sz="2800" b="1" dirty="0" smtClean="0"/>
              <a:t>Αδενική κυστίτιδα εντερικής ποικιλίας</a:t>
            </a:r>
            <a:r>
              <a:rPr lang="el-GR" sz="2800" dirty="0" smtClean="0"/>
              <a:t>, </a:t>
            </a:r>
            <a:br>
              <a:rPr lang="el-GR" sz="2800" dirty="0" smtClean="0"/>
            </a:br>
            <a:r>
              <a:rPr lang="el-GR" sz="2800" dirty="0" smtClean="0"/>
              <a:t>με </a:t>
            </a:r>
            <a:r>
              <a:rPr lang="el-GR" sz="2800" dirty="0" err="1" smtClean="0"/>
              <a:t>βλεννο</a:t>
            </a:r>
            <a:r>
              <a:rPr lang="el-GR" sz="2800" dirty="0" smtClean="0"/>
              <a:t>-εκκριτικά καλυκοειδή κύτταρα -</a:t>
            </a:r>
            <a:r>
              <a:rPr lang="el-GR" sz="2800" dirty="0" err="1" smtClean="0"/>
              <a:t>προσομοιάζοντα</a:t>
            </a:r>
            <a:r>
              <a:rPr lang="el-GR" sz="2800" dirty="0" smtClean="0"/>
              <a:t> με </a:t>
            </a:r>
            <a:r>
              <a:rPr lang="el-GR" sz="2800" dirty="0" err="1" smtClean="0"/>
              <a:t>βλεννογονικό</a:t>
            </a:r>
            <a:r>
              <a:rPr lang="el-GR" sz="2800" dirty="0" smtClean="0"/>
              <a:t> επιθήλιο </a:t>
            </a:r>
            <a:r>
              <a:rPr lang="el-GR" sz="2800" dirty="0" err="1" smtClean="0"/>
              <a:t>παχέος</a:t>
            </a:r>
            <a:r>
              <a:rPr lang="el-GR" sz="2800" dirty="0" smtClean="0"/>
              <a:t> εντέρου- στην πάνω εικόνα συνδυαζόμενη με τη συνήθη αδενική κυστίτιδα, επιφανειακώς. Επί </a:t>
            </a:r>
            <a:r>
              <a:rPr lang="el-GR" sz="2800" dirty="0" err="1" smtClean="0"/>
              <a:t>διαχύτων</a:t>
            </a:r>
            <a:r>
              <a:rPr lang="el-GR" sz="2800" dirty="0" smtClean="0"/>
              <a:t> τέτοιων μεταβολών ομιλούμε περί εντερικής </a:t>
            </a:r>
            <a:r>
              <a:rPr lang="el-GR" sz="2800" dirty="0" err="1" smtClean="0"/>
              <a:t>μεταπλασίας</a:t>
            </a:r>
            <a:r>
              <a:rPr lang="el-GR" sz="2800" dirty="0" smtClean="0"/>
              <a:t>, συνήθως σε έδαφος λιθίασης, </a:t>
            </a:r>
            <a:r>
              <a:rPr lang="el-GR" sz="2800" dirty="0" err="1" smtClean="0"/>
              <a:t>χρονίων</a:t>
            </a:r>
            <a:r>
              <a:rPr lang="el-GR" sz="2800" dirty="0" smtClean="0"/>
              <a:t> ουρολοιμώξεων, καθετήρων και </a:t>
            </a:r>
            <a:r>
              <a:rPr lang="el-GR" sz="2800" dirty="0" err="1" smtClean="0"/>
              <a:t>νευρογενούς</a:t>
            </a:r>
            <a:r>
              <a:rPr lang="el-GR" sz="2800" dirty="0" smtClean="0"/>
              <a:t> ουροδόχου κύστεως.</a:t>
            </a:r>
            <a:r>
              <a:rPr lang="en-US" sz="2800" dirty="0" smtClean="0"/>
              <a:t/>
            </a:r>
            <a:br>
              <a:rPr lang="en-US" sz="2800" dirty="0" smtClean="0"/>
            </a:br>
            <a:endParaRPr lang="el-GR" sz="2800" dirty="0"/>
          </a:p>
        </p:txBody>
      </p:sp>
      <p:pic>
        <p:nvPicPr>
          <p:cNvPr id="28674" name="Picture 2" descr="C:\Users\User\Desktop\INVERTED UROTHELIAL LESIONS\ΕΠΙΚΑΙΡΟΠΟΙΗΜΕΝΟ WEBPATHOLOGY INVERTED UROTHELIAL - Αντιγραφή\UrinaryBladder_Misc_CGIM1G.jpg"/>
          <p:cNvPicPr>
            <a:picLocks noChangeAspect="1" noChangeArrowheads="1"/>
          </p:cNvPicPr>
          <p:nvPr/>
        </p:nvPicPr>
        <p:blipFill>
          <a:blip r:embed="rId2" cstate="print"/>
          <a:srcRect/>
          <a:stretch>
            <a:fillRect/>
          </a:stretch>
        </p:blipFill>
        <p:spPr bwMode="auto">
          <a:xfrm>
            <a:off x="251520" y="0"/>
            <a:ext cx="4752528" cy="3421820"/>
          </a:xfrm>
          <a:prstGeom prst="rect">
            <a:avLst/>
          </a:prstGeom>
          <a:noFill/>
        </p:spPr>
      </p:pic>
      <p:pic>
        <p:nvPicPr>
          <p:cNvPr id="28675" name="Picture 3" descr="C:\Users\User\Desktop\INVERTED UROTHELIAL LESIONS\ΕΠΙΚΑΙΡΟΠΟΙΗΜΕΝΟ WEBPATHOLOGY INVERTED UROTHELIAL - Αντιγραφή\UrinaryBladder_Misc_CGIM2.jpg"/>
          <p:cNvPicPr>
            <a:picLocks noChangeAspect="1" noChangeArrowheads="1"/>
          </p:cNvPicPr>
          <p:nvPr/>
        </p:nvPicPr>
        <p:blipFill>
          <a:blip r:embed="rId3" cstate="print"/>
          <a:srcRect/>
          <a:stretch>
            <a:fillRect/>
          </a:stretch>
        </p:blipFill>
        <p:spPr bwMode="auto">
          <a:xfrm>
            <a:off x="251520" y="3573016"/>
            <a:ext cx="4748354" cy="3024336"/>
          </a:xfrm>
          <a:prstGeom prst="rect">
            <a:avLst/>
          </a:prstGeom>
          <a:noFill/>
        </p:spPr>
      </p:pic>
    </p:spTree>
    <p:extLst>
      <p:ext uri="{BB962C8B-B14F-4D97-AF65-F5344CB8AC3E}">
        <p14:creationId xmlns="" xmlns:p14="http://schemas.microsoft.com/office/powerpoint/2010/main" val="23804012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707904" cy="6858000"/>
          </a:xfrm>
        </p:spPr>
        <p:txBody>
          <a:bodyPr>
            <a:noAutofit/>
          </a:bodyPr>
          <a:lstStyle/>
          <a:p>
            <a:r>
              <a:rPr lang="el-GR" sz="2800" dirty="0" smtClean="0"/>
              <a:t>Η ανάπτυξη </a:t>
            </a:r>
            <a:r>
              <a:rPr lang="el-GR" sz="2800" i="1" dirty="0" smtClean="0">
                <a:effectLst>
                  <a:outerShdw blurRad="38100" dist="38100" dir="2700000" algn="tl">
                    <a:srgbClr val="000000">
                      <a:alpha val="43137"/>
                    </a:srgbClr>
                  </a:outerShdw>
                </a:effectLst>
              </a:rPr>
              <a:t>υψηλόβαθμης δυσπλασίας </a:t>
            </a:r>
            <a:r>
              <a:rPr lang="el-GR" sz="2800" dirty="0" smtClean="0"/>
              <a:t/>
            </a:r>
            <a:br>
              <a:rPr lang="el-GR" sz="2800" dirty="0" smtClean="0"/>
            </a:br>
            <a:r>
              <a:rPr lang="el-GR" sz="2800" dirty="0" smtClean="0"/>
              <a:t>με πυρηνική διόγκωση, στρογγύλεμα και υπερχρωμία,  αυξημένες μιτώσεις και απώλεια κυτταρικής πολικότητας,</a:t>
            </a:r>
            <a:br>
              <a:rPr lang="el-GR" sz="2800" dirty="0" smtClean="0"/>
            </a:br>
            <a:r>
              <a:rPr lang="el-GR" sz="2800" dirty="0" smtClean="0"/>
              <a:t>στο έδαφος αδενικής κυστίτιδας ή </a:t>
            </a:r>
            <a:r>
              <a:rPr lang="el-GR" sz="2800" dirty="0" err="1" smtClean="0"/>
              <a:t>νεοκύστης</a:t>
            </a:r>
            <a:r>
              <a:rPr lang="el-GR" sz="2800" dirty="0" smtClean="0"/>
              <a:t>, </a:t>
            </a:r>
            <a:br>
              <a:rPr lang="el-GR" sz="2800" dirty="0" smtClean="0"/>
            </a:br>
            <a:r>
              <a:rPr lang="el-GR" sz="2800" dirty="0" smtClean="0"/>
              <a:t>είναι εξαιρετικά </a:t>
            </a:r>
            <a:r>
              <a:rPr lang="el-GR" sz="2800" i="1" dirty="0" smtClean="0"/>
              <a:t>σπάνιο</a:t>
            </a:r>
            <a:r>
              <a:rPr lang="el-GR" sz="2800" dirty="0" smtClean="0"/>
              <a:t> φαινόμενο.  </a:t>
            </a:r>
            <a:endParaRPr lang="el-GR" sz="2800" dirty="0"/>
          </a:p>
        </p:txBody>
      </p:sp>
      <p:pic>
        <p:nvPicPr>
          <p:cNvPr id="20482" name="Picture 2" descr="C:\Users\Νεφέλη\Desktop\his13762-fig-0005-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963821" y="980725"/>
            <a:ext cx="6528728" cy="48965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57326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457200" y="0"/>
            <a:ext cx="8229600" cy="1268760"/>
          </a:xfrm>
        </p:spPr>
        <p:txBody>
          <a:bodyPr>
            <a:normAutofit/>
          </a:bodyPr>
          <a:lstStyle/>
          <a:p>
            <a:r>
              <a:rPr lang="el-GR" sz="3600" b="1" u="sng" spc="600" dirty="0" err="1" smtClean="0">
                <a:solidFill>
                  <a:srgbClr val="002060"/>
                </a:solidFill>
              </a:rPr>
              <a:t>Ουροθηλιακό</a:t>
            </a:r>
            <a:r>
              <a:rPr lang="el-GR" sz="3600" dirty="0" smtClean="0">
                <a:solidFill>
                  <a:srgbClr val="002060"/>
                </a:solidFill>
              </a:rPr>
              <a:t> καρκίνωμα </a:t>
            </a:r>
            <a:br>
              <a:rPr lang="el-GR" sz="3600" dirty="0" smtClean="0">
                <a:solidFill>
                  <a:srgbClr val="002060"/>
                </a:solidFill>
              </a:rPr>
            </a:br>
            <a:r>
              <a:rPr lang="el-GR" sz="3600" dirty="0" smtClean="0">
                <a:solidFill>
                  <a:srgbClr val="002060"/>
                </a:solidFill>
              </a:rPr>
              <a:t>με αποκλίνουσα αδενική διαφοροποίηση</a:t>
            </a:r>
          </a:p>
        </p:txBody>
      </p:sp>
      <p:sp>
        <p:nvSpPr>
          <p:cNvPr id="41987" name="2 - Θέση περιεχομένου"/>
          <p:cNvSpPr>
            <a:spLocks noGrp="1"/>
          </p:cNvSpPr>
          <p:nvPr>
            <p:ph idx="1"/>
          </p:nvPr>
        </p:nvSpPr>
        <p:spPr>
          <a:xfrm>
            <a:off x="457200" y="1484784"/>
            <a:ext cx="8229600" cy="5373216"/>
          </a:xfrm>
        </p:spPr>
        <p:txBody>
          <a:bodyPr>
            <a:normAutofit/>
          </a:bodyPr>
          <a:lstStyle/>
          <a:p>
            <a:pPr>
              <a:buSzPct val="150000"/>
            </a:pPr>
            <a:r>
              <a:rPr lang="el-GR" sz="1800" b="1" dirty="0" smtClean="0">
                <a:solidFill>
                  <a:srgbClr val="002060"/>
                </a:solidFill>
              </a:rPr>
              <a:t>6-</a:t>
            </a:r>
            <a:r>
              <a:rPr lang="en-US" sz="1800" b="1" dirty="0" smtClean="0">
                <a:solidFill>
                  <a:srgbClr val="002060"/>
                </a:solidFill>
              </a:rPr>
              <a:t>7% </a:t>
            </a:r>
            <a:r>
              <a:rPr lang="el-GR" sz="1800" b="1" dirty="0" smtClean="0">
                <a:solidFill>
                  <a:srgbClr val="002060"/>
                </a:solidFill>
              </a:rPr>
              <a:t> των </a:t>
            </a:r>
            <a:r>
              <a:rPr lang="el-GR" sz="1800" b="1" spc="300" dirty="0" smtClean="0">
                <a:solidFill>
                  <a:srgbClr val="002060"/>
                </a:solidFill>
              </a:rPr>
              <a:t>ουροθηλιακών </a:t>
            </a:r>
            <a:r>
              <a:rPr lang="el-GR" sz="1800" b="1" dirty="0" smtClean="0">
                <a:solidFill>
                  <a:srgbClr val="002060"/>
                </a:solidFill>
              </a:rPr>
              <a:t>καρκινωμάτων εμφανίζουν αδενική διαφοροποίηση</a:t>
            </a:r>
            <a:r>
              <a:rPr lang="en-US" sz="1800" b="1" dirty="0" smtClean="0">
                <a:solidFill>
                  <a:srgbClr val="002060"/>
                </a:solidFill>
              </a:rPr>
              <a:t>, </a:t>
            </a:r>
            <a:r>
              <a:rPr lang="el-GR" sz="1800" b="1" dirty="0" smtClean="0">
                <a:solidFill>
                  <a:srgbClr val="002060"/>
                </a:solidFill>
              </a:rPr>
              <a:t>που συνδέεται με υψηλότερο στάδιο κατά τη διάγνωση</a:t>
            </a:r>
            <a:r>
              <a:rPr lang="en-US" sz="1800" b="1" dirty="0" smtClean="0">
                <a:solidFill>
                  <a:srgbClr val="002060"/>
                </a:solidFill>
              </a:rPr>
              <a:t> </a:t>
            </a:r>
            <a:endParaRPr lang="el-GR" sz="1800" b="1" dirty="0" smtClean="0">
              <a:solidFill>
                <a:srgbClr val="002060"/>
              </a:solidFill>
            </a:endParaRPr>
          </a:p>
          <a:p>
            <a:pPr>
              <a:buFont typeface="Arial" charset="0"/>
              <a:buNone/>
            </a:pPr>
            <a:endParaRPr lang="en-US" sz="1800" b="1" dirty="0" smtClean="0">
              <a:solidFill>
                <a:srgbClr val="002060"/>
              </a:solidFill>
            </a:endParaRPr>
          </a:p>
          <a:p>
            <a:pPr>
              <a:buFont typeface="Arial" charset="0"/>
              <a:buNone/>
            </a:pPr>
            <a:r>
              <a:rPr lang="en-US" sz="1800" b="1" dirty="0" smtClean="0">
                <a:solidFill>
                  <a:srgbClr val="002060"/>
                </a:solidFill>
              </a:rPr>
              <a:t>● </a:t>
            </a:r>
            <a:r>
              <a:rPr lang="el-GR" sz="1800" b="1" dirty="0" smtClean="0">
                <a:solidFill>
                  <a:srgbClr val="002060"/>
                </a:solidFill>
              </a:rPr>
              <a:t>   </a:t>
            </a:r>
            <a:r>
              <a:rPr lang="el-GR" sz="1800" b="1" dirty="0" err="1" smtClean="0">
                <a:solidFill>
                  <a:srgbClr val="002060"/>
                </a:solidFill>
              </a:rPr>
              <a:t>Κυτταροπλασματική</a:t>
            </a:r>
            <a:r>
              <a:rPr lang="el-GR" sz="1800" b="1" dirty="0" smtClean="0">
                <a:solidFill>
                  <a:srgbClr val="002060"/>
                </a:solidFill>
              </a:rPr>
              <a:t> </a:t>
            </a:r>
            <a:r>
              <a:rPr lang="el-GR" sz="1800" b="1" dirty="0" err="1" smtClean="0">
                <a:solidFill>
                  <a:srgbClr val="002060"/>
                </a:solidFill>
              </a:rPr>
              <a:t>βλέννη</a:t>
            </a:r>
            <a:r>
              <a:rPr lang="el-GR" sz="1800" b="1" dirty="0" smtClean="0">
                <a:solidFill>
                  <a:srgbClr val="002060"/>
                </a:solidFill>
              </a:rPr>
              <a:t> ανευρίσκεται σε  περί το 37% των </a:t>
            </a:r>
            <a:r>
              <a:rPr lang="el-GR" sz="1800" b="1" dirty="0" err="1" smtClean="0">
                <a:solidFill>
                  <a:srgbClr val="002060"/>
                </a:solidFill>
              </a:rPr>
              <a:t>ουροθηλιακών</a:t>
            </a:r>
            <a:r>
              <a:rPr lang="el-GR" sz="1800" b="1" dirty="0" smtClean="0">
                <a:solidFill>
                  <a:srgbClr val="002060"/>
                </a:solidFill>
              </a:rPr>
              <a:t> καρκινωμάτων (συνήθως των υψηλής κακοηθείας)</a:t>
            </a:r>
            <a:r>
              <a:rPr lang="en-US" sz="1800" b="1" dirty="0" smtClean="0">
                <a:solidFill>
                  <a:srgbClr val="002060"/>
                </a:solidFill>
              </a:rPr>
              <a:t>,</a:t>
            </a:r>
            <a:r>
              <a:rPr lang="el-GR" sz="1800" b="1" dirty="0" smtClean="0">
                <a:solidFill>
                  <a:srgbClr val="002060"/>
                </a:solidFill>
              </a:rPr>
              <a:t> </a:t>
            </a:r>
            <a:r>
              <a:rPr lang="el-GR" sz="1800" b="1" u="sng" dirty="0" smtClean="0">
                <a:solidFill>
                  <a:srgbClr val="002060"/>
                </a:solidFill>
              </a:rPr>
              <a:t>χωρίς</a:t>
            </a:r>
            <a:r>
              <a:rPr lang="el-GR" sz="1800" b="1" dirty="0" smtClean="0">
                <a:solidFill>
                  <a:srgbClr val="002060"/>
                </a:solidFill>
              </a:rPr>
              <a:t> αυτό να θεωρείται ότι αντιπροσωπεύει αδενική διαφοροποίηση</a:t>
            </a:r>
            <a:r>
              <a:rPr lang="en-US" sz="1800" b="1" dirty="0" smtClean="0">
                <a:solidFill>
                  <a:srgbClr val="002060"/>
                </a:solidFill>
              </a:rPr>
              <a:t>.</a:t>
            </a:r>
            <a:endParaRPr lang="el-GR" sz="1800" b="1" dirty="0" smtClean="0">
              <a:solidFill>
                <a:srgbClr val="002060"/>
              </a:solidFill>
            </a:endParaRPr>
          </a:p>
          <a:p>
            <a:pPr>
              <a:buFont typeface="Arial" charset="0"/>
              <a:buNone/>
            </a:pPr>
            <a:r>
              <a:rPr lang="el-GR" sz="1800" b="1" dirty="0" smtClean="0">
                <a:solidFill>
                  <a:srgbClr val="002060"/>
                </a:solidFill>
              </a:rPr>
              <a:t>                                                                                           </a:t>
            </a:r>
          </a:p>
          <a:p>
            <a:pPr>
              <a:buFontTx/>
              <a:buChar char="•"/>
            </a:pPr>
            <a:r>
              <a:rPr lang="el-GR" altLang="ko-KR" sz="1800" b="1" dirty="0" err="1" smtClean="0">
                <a:solidFill>
                  <a:srgbClr val="002060"/>
                </a:solidFill>
              </a:rPr>
              <a:t>Ψευδοαδενικοί</a:t>
            </a:r>
            <a:r>
              <a:rPr lang="el-GR" altLang="ko-KR" sz="1800" b="1" dirty="0" smtClean="0">
                <a:solidFill>
                  <a:srgbClr val="002060"/>
                </a:solidFill>
              </a:rPr>
              <a:t> χώροι, οφειλόμενοι σε νέκρωση ή τεχνητή αλλοίωση,</a:t>
            </a:r>
            <a:r>
              <a:rPr lang="en-US" altLang="ko-KR" sz="1800" b="1" dirty="0" smtClean="0">
                <a:solidFill>
                  <a:srgbClr val="002060"/>
                </a:solidFill>
                <a:ea typeface="굴림" charset="-127"/>
              </a:rPr>
              <a:t> </a:t>
            </a:r>
            <a:r>
              <a:rPr lang="el-GR" altLang="ko-KR" sz="1800" b="1" u="sng" dirty="0" smtClean="0">
                <a:solidFill>
                  <a:srgbClr val="002060"/>
                </a:solidFill>
              </a:rPr>
              <a:t>δεν</a:t>
            </a:r>
            <a:r>
              <a:rPr lang="el-GR" altLang="ko-KR" sz="1800" b="1" dirty="0" smtClean="0">
                <a:solidFill>
                  <a:srgbClr val="002060"/>
                </a:solidFill>
              </a:rPr>
              <a:t> θεωρούνται αδενική διαφοροποίηση. </a:t>
            </a:r>
          </a:p>
          <a:p>
            <a:pPr>
              <a:buFontTx/>
              <a:buNone/>
            </a:pPr>
            <a:endParaRPr lang="en-US" sz="1800" b="1" dirty="0" smtClean="0">
              <a:solidFill>
                <a:srgbClr val="002060"/>
              </a:solidFill>
            </a:endParaRPr>
          </a:p>
          <a:p>
            <a:pPr>
              <a:buFont typeface="Arial" charset="0"/>
              <a:buNone/>
            </a:pPr>
            <a:r>
              <a:rPr lang="en-US" sz="1800" b="1" dirty="0" smtClean="0">
                <a:solidFill>
                  <a:srgbClr val="002060"/>
                </a:solidFill>
              </a:rPr>
              <a:t>● </a:t>
            </a:r>
            <a:r>
              <a:rPr lang="el-GR" sz="1800" b="1" dirty="0" smtClean="0">
                <a:solidFill>
                  <a:srgbClr val="002060"/>
                </a:solidFill>
              </a:rPr>
              <a:t>   Στην ιστολογική έκθεση αναγράφεται το </a:t>
            </a:r>
            <a:r>
              <a:rPr lang="el-GR" sz="1800" b="1" u="sng" dirty="0" smtClean="0">
                <a:solidFill>
                  <a:srgbClr val="002060"/>
                </a:solidFill>
                <a:effectLst>
                  <a:outerShdw blurRad="38100" dist="38100" dir="2700000" algn="tl">
                    <a:srgbClr val="000000">
                      <a:alpha val="43137"/>
                    </a:srgbClr>
                  </a:outerShdw>
                </a:effectLst>
              </a:rPr>
              <a:t>ποσοστό</a:t>
            </a:r>
            <a:r>
              <a:rPr lang="el-GR" sz="1800" b="1" u="sng" dirty="0" smtClean="0">
                <a:solidFill>
                  <a:srgbClr val="002060"/>
                </a:solidFill>
              </a:rPr>
              <a:t> </a:t>
            </a:r>
            <a:r>
              <a:rPr lang="el-GR" sz="1800" b="1" dirty="0" smtClean="0">
                <a:solidFill>
                  <a:srgbClr val="002060"/>
                </a:solidFill>
              </a:rPr>
              <a:t>της αδενικής διαφοροποίησης</a:t>
            </a:r>
            <a:r>
              <a:rPr lang="en-US" sz="1800" b="1" dirty="0" smtClean="0">
                <a:solidFill>
                  <a:srgbClr val="002060"/>
                </a:solidFill>
              </a:rPr>
              <a:t>.</a:t>
            </a:r>
            <a:endParaRPr lang="el-GR" sz="1800" b="1" dirty="0" smtClean="0">
              <a:solidFill>
                <a:srgbClr val="002060"/>
              </a:solidFill>
            </a:endParaRPr>
          </a:p>
          <a:p>
            <a:pPr>
              <a:buFont typeface="Arial" charset="0"/>
              <a:buNone/>
            </a:pPr>
            <a:endParaRPr lang="el-GR" sz="1800" b="1" dirty="0" smtClean="0">
              <a:solidFill>
                <a:srgbClr val="002060"/>
              </a:solidFill>
            </a:endParaRPr>
          </a:p>
          <a:p>
            <a:pPr>
              <a:buFont typeface="Arial" charset="0"/>
              <a:buNone/>
            </a:pPr>
            <a:endParaRPr lang="en-US" sz="1800" b="1" dirty="0" smtClean="0">
              <a:solidFill>
                <a:srgbClr val="002060"/>
              </a:solidFill>
            </a:endParaRPr>
          </a:p>
          <a:p>
            <a:pPr>
              <a:buFont typeface="Arial" charset="0"/>
              <a:buNone/>
            </a:pPr>
            <a:r>
              <a:rPr lang="en-US" sz="1800" b="1" dirty="0" smtClean="0">
                <a:solidFill>
                  <a:srgbClr val="002060"/>
                </a:solidFill>
              </a:rPr>
              <a:t>● </a:t>
            </a:r>
            <a:r>
              <a:rPr lang="el-GR" sz="1800" b="1" dirty="0" smtClean="0">
                <a:solidFill>
                  <a:srgbClr val="002060"/>
                </a:solidFill>
              </a:rPr>
              <a:t>   Το </a:t>
            </a:r>
            <a:r>
              <a:rPr lang="en-US" sz="1800" b="1" dirty="0" smtClean="0">
                <a:solidFill>
                  <a:srgbClr val="002060"/>
                </a:solidFill>
              </a:rPr>
              <a:t>50% </a:t>
            </a:r>
            <a:r>
              <a:rPr lang="el-GR" sz="1800" b="1" dirty="0" smtClean="0">
                <a:solidFill>
                  <a:srgbClr val="002060"/>
                </a:solidFill>
              </a:rPr>
              <a:t>των μη διηθητικών </a:t>
            </a:r>
            <a:r>
              <a:rPr lang="el-GR" sz="1800" b="1" u="sng" dirty="0" smtClean="0">
                <a:solidFill>
                  <a:srgbClr val="002060"/>
                </a:solidFill>
              </a:rPr>
              <a:t>ουροθηλιακών</a:t>
            </a:r>
            <a:r>
              <a:rPr lang="el-GR" sz="1800" b="1" dirty="0" smtClean="0">
                <a:solidFill>
                  <a:srgbClr val="002060"/>
                </a:solidFill>
              </a:rPr>
              <a:t> καρκινωμάτων με αδενική διαφοροποίηση εξελίσσονται σε διηθητικά, </a:t>
            </a:r>
            <a:r>
              <a:rPr lang="el-GR" sz="1800" b="1" i="1" u="sng" dirty="0" smtClean="0">
                <a:solidFill>
                  <a:srgbClr val="002060"/>
                </a:solidFill>
              </a:rPr>
              <a:t>κανένα</a:t>
            </a:r>
            <a:r>
              <a:rPr lang="el-GR" sz="1800" b="1" dirty="0" smtClean="0">
                <a:solidFill>
                  <a:srgbClr val="002060"/>
                </a:solidFill>
              </a:rPr>
              <a:t> όμως σε  </a:t>
            </a:r>
            <a:r>
              <a:rPr lang="el-GR" sz="1800" b="1" i="1" dirty="0" smtClean="0">
                <a:solidFill>
                  <a:srgbClr val="002060"/>
                </a:solidFill>
              </a:rPr>
              <a:t>αμιγές</a:t>
            </a:r>
            <a:r>
              <a:rPr lang="el-GR" sz="1800" b="1" dirty="0" smtClean="0">
                <a:solidFill>
                  <a:srgbClr val="002060"/>
                </a:solidFill>
              </a:rPr>
              <a:t> αδενοκαρκίνωμα.</a:t>
            </a:r>
          </a:p>
          <a:p>
            <a:endParaRPr lang="el-GR" sz="1800" dirty="0" smtClean="0">
              <a:solidFill>
                <a:srgbClr val="002060"/>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8313" y="0"/>
            <a:ext cx="8229600" cy="1143000"/>
          </a:xfrm>
        </p:spPr>
        <p:txBody>
          <a:bodyPr>
            <a:normAutofit fontScale="90000"/>
          </a:bodyPr>
          <a:lstStyle/>
          <a:p>
            <a:pPr eaLnBrk="1" hangingPunct="1"/>
            <a:r>
              <a:rPr lang="el-GR" sz="4000" b="1" u="sng" dirty="0" err="1" smtClean="0">
                <a:solidFill>
                  <a:schemeClr val="tx2">
                    <a:lumMod val="75000"/>
                  </a:schemeClr>
                </a:solidFill>
                <a:effectLst>
                  <a:outerShdw blurRad="38100" dist="38100" dir="2700000" algn="tl">
                    <a:srgbClr val="000000">
                      <a:alpha val="43137"/>
                    </a:srgbClr>
                  </a:outerShdw>
                </a:effectLst>
              </a:rPr>
              <a:t>Ουροθηλιακό</a:t>
            </a:r>
            <a:r>
              <a:rPr lang="el-GR" sz="4000" u="sng" dirty="0" smtClean="0">
                <a:solidFill>
                  <a:schemeClr val="tx2">
                    <a:lumMod val="75000"/>
                  </a:schemeClr>
                </a:solidFill>
              </a:rPr>
              <a:t> </a:t>
            </a:r>
            <a:r>
              <a:rPr lang="el-GR" sz="4000" dirty="0" smtClean="0">
                <a:solidFill>
                  <a:schemeClr val="tx2">
                    <a:lumMod val="75000"/>
                  </a:schemeClr>
                </a:solidFill>
              </a:rPr>
              <a:t>καρκίνωμα</a:t>
            </a:r>
            <a:r>
              <a:rPr lang="en-US" sz="4000" dirty="0" smtClean="0">
                <a:solidFill>
                  <a:schemeClr val="tx2">
                    <a:lumMod val="75000"/>
                  </a:schemeClr>
                </a:solidFill>
              </a:rPr>
              <a:t> </a:t>
            </a:r>
            <a:r>
              <a:rPr lang="el-GR" sz="4000" dirty="0" smtClean="0">
                <a:solidFill>
                  <a:schemeClr val="tx2">
                    <a:lumMod val="75000"/>
                  </a:schemeClr>
                </a:solidFill>
              </a:rPr>
              <a:t/>
            </a:r>
            <a:br>
              <a:rPr lang="el-GR" sz="4000" dirty="0" smtClean="0">
                <a:solidFill>
                  <a:schemeClr val="tx2">
                    <a:lumMod val="75000"/>
                  </a:schemeClr>
                </a:solidFill>
              </a:rPr>
            </a:br>
            <a:r>
              <a:rPr lang="el-GR" sz="4000" dirty="0" smtClean="0">
                <a:solidFill>
                  <a:schemeClr val="tx2">
                    <a:lumMod val="75000"/>
                  </a:schemeClr>
                </a:solidFill>
              </a:rPr>
              <a:t>με αδενική διαφοροποίηση </a:t>
            </a:r>
          </a:p>
        </p:txBody>
      </p:sp>
      <p:pic>
        <p:nvPicPr>
          <p:cNvPr id="65539" name="Picture 3" descr="8,21 Urothelial Carcinoma with Glandular Metaplasia"/>
          <p:cNvPicPr>
            <a:picLocks noChangeAspect="1" noChangeArrowheads="1"/>
          </p:cNvPicPr>
          <p:nvPr/>
        </p:nvPicPr>
        <p:blipFill>
          <a:blip r:embed="rId2" cstate="print"/>
          <a:srcRect t="3749"/>
          <a:stretch>
            <a:fillRect/>
          </a:stretch>
        </p:blipFill>
        <p:spPr bwMode="auto">
          <a:xfrm>
            <a:off x="468313" y="1339850"/>
            <a:ext cx="82804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107950" y="0"/>
            <a:ext cx="8928100" cy="3284984"/>
          </a:xfrm>
        </p:spPr>
        <p:txBody>
          <a:bodyPr>
            <a:noAutofit/>
          </a:bodyPr>
          <a:lstStyle/>
          <a:p>
            <a:r>
              <a:rPr lang="el-GR" sz="2400" b="1" u="sng" dirty="0" err="1" smtClean="0">
                <a:solidFill>
                  <a:srgbClr val="002060"/>
                </a:solidFill>
              </a:rPr>
              <a:t>Ουροθηλιακό</a:t>
            </a:r>
            <a:r>
              <a:rPr lang="el-GR" sz="2400" dirty="0" smtClean="0">
                <a:solidFill>
                  <a:srgbClr val="002060"/>
                </a:solidFill>
              </a:rPr>
              <a:t> καρκίνωμα με </a:t>
            </a:r>
            <a:r>
              <a:rPr lang="en-US" sz="2400" dirty="0" smtClean="0">
                <a:solidFill>
                  <a:srgbClr val="002060"/>
                </a:solidFill>
              </a:rPr>
              <a:t>(</a:t>
            </a:r>
            <a:r>
              <a:rPr lang="el-GR" sz="2400" dirty="0" smtClean="0">
                <a:solidFill>
                  <a:srgbClr val="002060"/>
                </a:solidFill>
              </a:rPr>
              <a:t>γνήσια</a:t>
            </a:r>
            <a:r>
              <a:rPr lang="en-US" sz="2400" dirty="0" smtClean="0">
                <a:solidFill>
                  <a:srgbClr val="002060"/>
                </a:solidFill>
              </a:rPr>
              <a:t>)</a:t>
            </a:r>
            <a:r>
              <a:rPr lang="el-GR" sz="2400" dirty="0" smtClean="0">
                <a:solidFill>
                  <a:srgbClr val="002060"/>
                </a:solidFill>
              </a:rPr>
              <a:t> αδενική διαφοροποίηση,</a:t>
            </a:r>
            <a:r>
              <a:rPr lang="en-US" sz="2400" dirty="0" smtClean="0">
                <a:solidFill>
                  <a:srgbClr val="002060"/>
                </a:solidFill>
              </a:rPr>
              <a:t> </a:t>
            </a:r>
            <a:r>
              <a:rPr lang="el-GR" sz="2400" dirty="0" smtClean="0">
                <a:solidFill>
                  <a:srgbClr val="002060"/>
                </a:solidFill>
              </a:rPr>
              <a:t> </a:t>
            </a:r>
            <a:br>
              <a:rPr lang="el-GR" sz="2400" dirty="0" smtClean="0">
                <a:solidFill>
                  <a:srgbClr val="002060"/>
                </a:solidFill>
              </a:rPr>
            </a:br>
            <a:r>
              <a:rPr lang="el-GR" sz="1800" dirty="0" smtClean="0">
                <a:solidFill>
                  <a:srgbClr val="002060"/>
                </a:solidFill>
              </a:rPr>
              <a:t>συνιστάμενη σε περιοχές γνήσιων αδένων </a:t>
            </a:r>
            <a:br>
              <a:rPr lang="el-GR" sz="1800" dirty="0" smtClean="0">
                <a:solidFill>
                  <a:srgbClr val="002060"/>
                </a:solidFill>
              </a:rPr>
            </a:br>
            <a:r>
              <a:rPr lang="el-GR" sz="1800" dirty="0" smtClean="0">
                <a:solidFill>
                  <a:srgbClr val="002060"/>
                </a:solidFill>
              </a:rPr>
              <a:t>με καλυκοειδή κύτταρα ή άλλα επιθηλιακά κύτταρα βλεννογόνου  </a:t>
            </a:r>
            <a:r>
              <a:rPr lang="el-GR" sz="1800" dirty="0" err="1" smtClean="0">
                <a:solidFill>
                  <a:srgbClr val="002060"/>
                </a:solidFill>
              </a:rPr>
              <a:t>παχέος</a:t>
            </a:r>
            <a:r>
              <a:rPr lang="el-GR" sz="1800" dirty="0" smtClean="0">
                <a:solidFill>
                  <a:srgbClr val="002060"/>
                </a:solidFill>
              </a:rPr>
              <a:t> εντέρου </a:t>
            </a:r>
            <a:br>
              <a:rPr lang="el-GR" sz="1800" dirty="0" smtClean="0">
                <a:solidFill>
                  <a:srgbClr val="002060"/>
                </a:solidFill>
              </a:rPr>
            </a:br>
            <a:r>
              <a:rPr lang="el-GR" sz="1800" dirty="0" smtClean="0">
                <a:solidFill>
                  <a:srgbClr val="002060"/>
                </a:solidFill>
              </a:rPr>
              <a:t>και </a:t>
            </a:r>
            <a:r>
              <a:rPr lang="el-GR" sz="1800" dirty="0" err="1" smtClean="0">
                <a:solidFill>
                  <a:srgbClr val="002060"/>
                </a:solidFill>
              </a:rPr>
              <a:t>βλέννη</a:t>
            </a:r>
            <a:r>
              <a:rPr lang="el-GR" sz="1800" dirty="0" smtClean="0">
                <a:solidFill>
                  <a:srgbClr val="002060"/>
                </a:solidFill>
              </a:rPr>
              <a:t>.</a:t>
            </a:r>
            <a:br>
              <a:rPr lang="el-GR" sz="1800" dirty="0" smtClean="0">
                <a:solidFill>
                  <a:srgbClr val="002060"/>
                </a:solidFill>
              </a:rPr>
            </a:br>
            <a:r>
              <a:rPr lang="en-US" sz="1800" dirty="0" smtClean="0">
                <a:solidFill>
                  <a:srgbClr val="002060"/>
                </a:solidFill>
              </a:rPr>
              <a:t> ● </a:t>
            </a:r>
            <a:r>
              <a:rPr lang="el-GR" sz="1800" dirty="0" smtClean="0">
                <a:solidFill>
                  <a:srgbClr val="002060"/>
                </a:solidFill>
              </a:rPr>
              <a:t>Η διάκριση μεταξύ </a:t>
            </a:r>
            <a:r>
              <a:rPr lang="el-GR" sz="1800" u="sng" dirty="0" smtClean="0">
                <a:solidFill>
                  <a:srgbClr val="002060"/>
                </a:solidFill>
              </a:rPr>
              <a:t>αληθινών αδένων με γνήσιους αδενικούς αυλούς </a:t>
            </a:r>
            <a:r>
              <a:rPr lang="el-GR" sz="1800" dirty="0" smtClean="0">
                <a:solidFill>
                  <a:srgbClr val="002060"/>
                </a:solidFill>
              </a:rPr>
              <a:t>( με επιθήλιο </a:t>
            </a:r>
            <a:r>
              <a:rPr lang="el-GR" sz="1800" dirty="0" err="1" smtClean="0">
                <a:solidFill>
                  <a:srgbClr val="002060"/>
                </a:solidFill>
              </a:rPr>
              <a:t>παχέος</a:t>
            </a:r>
            <a:r>
              <a:rPr lang="el-GR" sz="1800" dirty="0" smtClean="0">
                <a:solidFill>
                  <a:srgbClr val="002060"/>
                </a:solidFill>
              </a:rPr>
              <a:t> εντέρου, κυρίως καλυκοειδή κύτταρα) και </a:t>
            </a:r>
            <a:r>
              <a:rPr lang="el-GR" sz="1800" u="sng" dirty="0" smtClean="0">
                <a:solidFill>
                  <a:srgbClr val="002060"/>
                </a:solidFill>
              </a:rPr>
              <a:t>αδενοειδών αυλών </a:t>
            </a:r>
            <a:r>
              <a:rPr lang="el-GR" sz="1800" dirty="0" smtClean="0">
                <a:solidFill>
                  <a:srgbClr val="002060"/>
                </a:solidFill>
              </a:rPr>
              <a:t>στερουμένων  των παραπάνω κυττάρων </a:t>
            </a:r>
            <a:r>
              <a:rPr lang="el-GR" sz="1800" i="1" dirty="0" smtClean="0">
                <a:solidFill>
                  <a:srgbClr val="002060"/>
                </a:solidFill>
              </a:rPr>
              <a:t>στερείται</a:t>
            </a:r>
            <a:r>
              <a:rPr lang="el-GR" sz="1800" dirty="0" smtClean="0">
                <a:solidFill>
                  <a:srgbClr val="002060"/>
                </a:solidFill>
              </a:rPr>
              <a:t> κλινικής σημασίας, </a:t>
            </a:r>
            <a:br>
              <a:rPr lang="el-GR" sz="1800" dirty="0" smtClean="0">
                <a:solidFill>
                  <a:srgbClr val="002060"/>
                </a:solidFill>
              </a:rPr>
            </a:br>
            <a:r>
              <a:rPr lang="el-GR" sz="1800" b="1" dirty="0" smtClean="0">
                <a:solidFill>
                  <a:srgbClr val="002060"/>
                </a:solidFill>
              </a:rPr>
              <a:t>εφόσον το όλο πρότυπο παραμένει σαφώς  </a:t>
            </a:r>
            <a:r>
              <a:rPr lang="el-GR" sz="1800" b="1" u="sng" spc="600" dirty="0" err="1" smtClean="0">
                <a:solidFill>
                  <a:srgbClr val="002060"/>
                </a:solidFill>
                <a:effectLst>
                  <a:outerShdw blurRad="38100" dist="38100" dir="2700000" algn="tl">
                    <a:srgbClr val="000000">
                      <a:alpha val="43137"/>
                    </a:srgbClr>
                  </a:outerShdw>
                </a:effectLst>
              </a:rPr>
              <a:t>ουροθηλιακό</a:t>
            </a:r>
            <a:r>
              <a:rPr lang="el-GR" sz="1800" b="1" spc="600" dirty="0" smtClean="0">
                <a:solidFill>
                  <a:srgbClr val="002060"/>
                </a:solidFill>
                <a:effectLst>
                  <a:outerShdw blurRad="38100" dist="38100" dir="2700000" algn="tl">
                    <a:srgbClr val="000000">
                      <a:alpha val="43137"/>
                    </a:srgbClr>
                  </a:outerShdw>
                </a:effectLst>
              </a:rPr>
              <a:t>, </a:t>
            </a:r>
            <a:br>
              <a:rPr lang="el-GR" sz="1800" b="1" spc="600" dirty="0" smtClean="0">
                <a:solidFill>
                  <a:srgbClr val="002060"/>
                </a:solidFill>
                <a:effectLst>
                  <a:outerShdw blurRad="38100" dist="38100" dir="2700000" algn="tl">
                    <a:srgbClr val="000000">
                      <a:alpha val="43137"/>
                    </a:srgbClr>
                  </a:outerShdw>
                </a:effectLst>
              </a:rPr>
            </a:br>
            <a:r>
              <a:rPr lang="el-GR" sz="1800" b="1" dirty="0" smtClean="0">
                <a:solidFill>
                  <a:srgbClr val="002060"/>
                </a:solidFill>
                <a:effectLst>
                  <a:outerShdw blurRad="38100" dist="38100" dir="2700000" algn="tl">
                    <a:srgbClr val="000000">
                      <a:alpha val="43137"/>
                    </a:srgbClr>
                  </a:outerShdw>
                </a:effectLst>
              </a:rPr>
              <a:t>κατόπιν ανεύρεσης ανάλογης συνιστώσας, </a:t>
            </a:r>
            <a:r>
              <a:rPr lang="en-US" sz="1800" b="1" dirty="0" smtClean="0">
                <a:solidFill>
                  <a:srgbClr val="002060"/>
                </a:solidFill>
                <a:effectLst>
                  <a:outerShdw blurRad="38100" dist="38100" dir="2700000" algn="tl">
                    <a:srgbClr val="000000">
                      <a:alpha val="43137"/>
                    </a:srgbClr>
                  </a:outerShdw>
                </a:effectLst>
              </a:rPr>
              <a:t>in situ </a:t>
            </a:r>
            <a:r>
              <a:rPr lang="el-GR" sz="1800" b="1" dirty="0" smtClean="0">
                <a:solidFill>
                  <a:srgbClr val="002060"/>
                </a:solidFill>
                <a:effectLst>
                  <a:outerShdw blurRad="38100" dist="38100" dir="2700000" algn="tl">
                    <a:srgbClr val="000000">
                      <a:alpha val="43137"/>
                    </a:srgbClr>
                  </a:outerShdw>
                </a:effectLst>
              </a:rPr>
              <a:t>ή όχι</a:t>
            </a:r>
            <a:r>
              <a:rPr lang="el-GR" sz="1800" b="1" dirty="0" smtClean="0">
                <a:solidFill>
                  <a:srgbClr val="002060"/>
                </a:solidFill>
              </a:rPr>
              <a:t>.</a:t>
            </a:r>
            <a:br>
              <a:rPr lang="el-GR" sz="1800" b="1" dirty="0" smtClean="0">
                <a:solidFill>
                  <a:srgbClr val="002060"/>
                </a:solidFill>
              </a:rPr>
            </a:br>
            <a:endParaRPr lang="el-GR" sz="1800" b="1" dirty="0" smtClean="0">
              <a:solidFill>
                <a:srgbClr val="002060"/>
              </a:solidFill>
            </a:endParaRPr>
          </a:p>
        </p:txBody>
      </p:sp>
      <p:pic>
        <p:nvPicPr>
          <p:cNvPr id="43011" name="Picture 2"/>
          <p:cNvPicPr>
            <a:picLocks noGrp="1" noChangeAspect="1" noChangeArrowheads="1"/>
          </p:cNvPicPr>
          <p:nvPr>
            <p:ph idx="1"/>
          </p:nvPr>
        </p:nvPicPr>
        <p:blipFill>
          <a:blip r:embed="rId3" cstate="print"/>
          <a:srcRect/>
          <a:stretch>
            <a:fillRect/>
          </a:stretch>
        </p:blipFill>
        <p:spPr>
          <a:xfrm>
            <a:off x="2339752" y="3068960"/>
            <a:ext cx="4608512" cy="346227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179388" y="1"/>
            <a:ext cx="8856662" cy="980728"/>
          </a:xfrm>
        </p:spPr>
        <p:txBody>
          <a:bodyPr>
            <a:normAutofit fontScale="90000"/>
          </a:bodyPr>
          <a:lstStyle/>
          <a:p>
            <a:r>
              <a:rPr lang="el-GR" sz="3200" b="1" u="sng" spc="300" dirty="0" err="1" smtClean="0">
                <a:solidFill>
                  <a:srgbClr val="002060"/>
                </a:solidFill>
              </a:rPr>
              <a:t>Ουροθηλιακό</a:t>
            </a:r>
            <a:r>
              <a:rPr lang="el-GR" sz="3200" b="1" dirty="0" smtClean="0">
                <a:solidFill>
                  <a:srgbClr val="002060"/>
                </a:solidFill>
              </a:rPr>
              <a:t> </a:t>
            </a:r>
            <a:r>
              <a:rPr lang="el-GR" sz="3200" dirty="0" smtClean="0">
                <a:solidFill>
                  <a:srgbClr val="002060"/>
                </a:solidFill>
              </a:rPr>
              <a:t>καρκίνωμα με αδενική διαφοροποίηση</a:t>
            </a:r>
          </a:p>
        </p:txBody>
      </p:sp>
      <p:sp>
        <p:nvSpPr>
          <p:cNvPr id="44035" name="2 - Θέση περιεχομένου"/>
          <p:cNvSpPr>
            <a:spLocks noGrp="1"/>
          </p:cNvSpPr>
          <p:nvPr>
            <p:ph idx="1"/>
          </p:nvPr>
        </p:nvSpPr>
        <p:spPr>
          <a:xfrm>
            <a:off x="0" y="764704"/>
            <a:ext cx="9144000" cy="6093296"/>
          </a:xfrm>
        </p:spPr>
        <p:txBody>
          <a:bodyPr>
            <a:normAutofit/>
          </a:bodyPr>
          <a:lstStyle/>
          <a:p>
            <a:pPr algn="ctr">
              <a:buFont typeface="Arial" charset="0"/>
              <a:buNone/>
            </a:pPr>
            <a:r>
              <a:rPr lang="el-GR" sz="2800" b="1" dirty="0" smtClean="0">
                <a:solidFill>
                  <a:schemeClr val="tx2"/>
                </a:solidFill>
              </a:rPr>
              <a:t>Διαφορική  Διάγνωση</a:t>
            </a:r>
          </a:p>
          <a:p>
            <a:endParaRPr lang="el-GR" sz="1400" b="1" dirty="0" smtClean="0">
              <a:solidFill>
                <a:schemeClr val="tx2"/>
              </a:solidFill>
            </a:endParaRPr>
          </a:p>
          <a:p>
            <a:pPr>
              <a:buSzPct val="145000"/>
              <a:buFontTx/>
              <a:buChar char="•"/>
            </a:pPr>
            <a:r>
              <a:rPr lang="el-GR" sz="1800" b="1" dirty="0" err="1" smtClean="0">
                <a:solidFill>
                  <a:srgbClr val="800000"/>
                </a:solidFill>
              </a:rPr>
              <a:t>Αδενοκαρκίνωμα</a:t>
            </a:r>
            <a:r>
              <a:rPr lang="el-GR" sz="1800" b="1" dirty="0" smtClean="0">
                <a:solidFill>
                  <a:srgbClr val="800000"/>
                </a:solidFill>
              </a:rPr>
              <a:t>  (πρωτοπαθές) της ουροδόχου : </a:t>
            </a:r>
            <a:r>
              <a:rPr lang="el-GR" sz="1800" b="1" u="sng" dirty="0" smtClean="0">
                <a:solidFill>
                  <a:schemeClr val="tx2"/>
                </a:solidFill>
                <a:effectLst>
                  <a:outerShdw blurRad="38100" dist="38100" dir="2700000" algn="tl">
                    <a:srgbClr val="000000">
                      <a:alpha val="43137"/>
                    </a:srgbClr>
                  </a:outerShdw>
                </a:effectLst>
              </a:rPr>
              <a:t>απουσία</a:t>
            </a:r>
            <a:r>
              <a:rPr lang="el-GR" sz="1800" b="1" dirty="0" smtClean="0">
                <a:solidFill>
                  <a:schemeClr val="tx2"/>
                </a:solidFill>
              </a:rPr>
              <a:t> </a:t>
            </a:r>
            <a:r>
              <a:rPr lang="el-GR" sz="1800" b="1" dirty="0" err="1" smtClean="0">
                <a:solidFill>
                  <a:schemeClr val="tx2"/>
                </a:solidFill>
              </a:rPr>
              <a:t>ουροθηλιακού</a:t>
            </a:r>
            <a:r>
              <a:rPr lang="el-GR" sz="1800" b="1" dirty="0" smtClean="0">
                <a:solidFill>
                  <a:schemeClr val="tx2"/>
                </a:solidFill>
              </a:rPr>
              <a:t> στοιχείου, αληθείς αδένες με καλυκοειδή κύτταρα</a:t>
            </a:r>
            <a:r>
              <a:rPr lang="en-US" sz="1800" b="1" dirty="0" smtClean="0">
                <a:solidFill>
                  <a:schemeClr val="tx2"/>
                </a:solidFill>
              </a:rPr>
              <a:t> </a:t>
            </a:r>
            <a:r>
              <a:rPr lang="el-GR" sz="1800" b="1" dirty="0" smtClean="0">
                <a:solidFill>
                  <a:schemeClr val="tx2"/>
                </a:solidFill>
              </a:rPr>
              <a:t>ή άλλα εντερικά κύτταρα</a:t>
            </a:r>
            <a:r>
              <a:rPr lang="en-US" sz="1800" b="1" dirty="0" smtClean="0">
                <a:solidFill>
                  <a:schemeClr val="tx2"/>
                </a:solidFill>
              </a:rPr>
              <a:t>,</a:t>
            </a:r>
            <a:r>
              <a:rPr lang="el-GR" sz="1800" b="1" dirty="0" smtClean="0">
                <a:solidFill>
                  <a:schemeClr val="tx2"/>
                </a:solidFill>
              </a:rPr>
              <a:t> συνήθως διηθητικό το καρκίνωμα αυτό και υψηλόβαθμης κακοηθείας</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Αδενοκαρκίνωμα</a:t>
            </a:r>
            <a:r>
              <a:rPr lang="el-GR" sz="1800" b="1" dirty="0" smtClean="0">
                <a:solidFill>
                  <a:srgbClr val="800000"/>
                </a:solidFill>
              </a:rPr>
              <a:t>  </a:t>
            </a:r>
            <a:r>
              <a:rPr lang="el-GR" sz="1800" b="1" dirty="0" err="1" smtClean="0">
                <a:solidFill>
                  <a:srgbClr val="800000"/>
                </a:solidFill>
              </a:rPr>
              <a:t>παχέος</a:t>
            </a:r>
            <a:r>
              <a:rPr lang="el-GR" sz="1800" b="1" dirty="0" smtClean="0">
                <a:solidFill>
                  <a:srgbClr val="800000"/>
                </a:solidFill>
              </a:rPr>
              <a:t> εντέρου</a:t>
            </a:r>
            <a:r>
              <a:rPr lang="en-US" sz="1800" b="1" dirty="0" smtClean="0">
                <a:solidFill>
                  <a:srgbClr val="800000"/>
                </a:solidFill>
              </a:rPr>
              <a:t>:</a:t>
            </a:r>
            <a:r>
              <a:rPr lang="en-US" sz="1800" b="1" dirty="0" smtClean="0"/>
              <a:t> </a:t>
            </a:r>
            <a:r>
              <a:rPr lang="en-US" sz="1800" b="1" dirty="0" smtClean="0">
                <a:solidFill>
                  <a:schemeClr val="tx2"/>
                </a:solidFill>
              </a:rPr>
              <a:t>CK7-, </a:t>
            </a:r>
            <a:r>
              <a:rPr lang="el-GR" sz="1800" b="1" dirty="0" smtClean="0">
                <a:solidFill>
                  <a:schemeClr val="tx2"/>
                </a:solidFill>
              </a:rPr>
              <a:t>(</a:t>
            </a:r>
            <a:r>
              <a:rPr lang="el-GR" sz="1800" b="1" dirty="0" err="1" smtClean="0">
                <a:solidFill>
                  <a:schemeClr val="tx2"/>
                </a:solidFill>
              </a:rPr>
              <a:t>βιλίνη</a:t>
            </a:r>
            <a:r>
              <a:rPr lang="en-US" sz="1800" b="1" dirty="0" smtClean="0">
                <a:solidFill>
                  <a:schemeClr val="tx2"/>
                </a:solidFill>
              </a:rPr>
              <a:t>+</a:t>
            </a:r>
            <a:r>
              <a:rPr lang="el-GR" sz="1800" b="1" dirty="0" smtClean="0">
                <a:solidFill>
                  <a:schemeClr val="tx2"/>
                </a:solidFill>
              </a:rPr>
              <a:t>),</a:t>
            </a:r>
            <a:r>
              <a:rPr lang="en-US" sz="1800" b="1" dirty="0" smtClean="0"/>
              <a:t> </a:t>
            </a:r>
            <a:r>
              <a:rPr lang="el-GR" sz="1800" b="1" i="1" dirty="0" smtClean="0"/>
              <a:t>συχνά</a:t>
            </a:r>
            <a:r>
              <a:rPr lang="el-GR" sz="1800" b="1" dirty="0" smtClean="0"/>
              <a:t> θετική πυρηνική έκφραση β </a:t>
            </a:r>
            <a:r>
              <a:rPr lang="el-GR" sz="1800" b="1" dirty="0" err="1" smtClean="0"/>
              <a:t>κατενίνης</a:t>
            </a:r>
            <a:r>
              <a:rPr lang="el-GR" sz="1800" b="1" dirty="0" smtClean="0"/>
              <a:t>.</a:t>
            </a:r>
            <a:endParaRPr lang="en-US" sz="1800" b="1" dirty="0" smtClean="0"/>
          </a:p>
          <a:p>
            <a:pPr>
              <a:buFont typeface="Arial" charset="0"/>
              <a:buNone/>
            </a:pPr>
            <a:r>
              <a:rPr lang="en-US" sz="1800" b="1" dirty="0" smtClean="0"/>
              <a:t>● </a:t>
            </a:r>
            <a:r>
              <a:rPr lang="el-GR" sz="1800" b="1" dirty="0" smtClean="0"/>
              <a:t>    </a:t>
            </a:r>
            <a:r>
              <a:rPr lang="el-GR" sz="1800" b="1" dirty="0" smtClean="0">
                <a:solidFill>
                  <a:srgbClr val="002060"/>
                </a:solidFill>
              </a:rPr>
              <a:t>Κυστική &amp; αδενική κυστίτιδα</a:t>
            </a:r>
            <a:r>
              <a:rPr lang="en-US" sz="1800" b="1" dirty="0" smtClean="0">
                <a:solidFill>
                  <a:srgbClr val="002060"/>
                </a:solidFill>
              </a:rPr>
              <a:t>: </a:t>
            </a:r>
            <a:r>
              <a:rPr lang="el-GR" sz="1800" b="1" dirty="0" smtClean="0">
                <a:solidFill>
                  <a:schemeClr val="tx2"/>
                </a:solidFill>
              </a:rPr>
              <a:t>αδένες στο χόριο, επενδυόμενοι από   κυλινδρικό, κυβοειδές ή εντερικό επιθήλιο, χωρίς </a:t>
            </a:r>
            <a:r>
              <a:rPr lang="el-GR" sz="1800" b="1" dirty="0" err="1" smtClean="0">
                <a:solidFill>
                  <a:schemeClr val="tx2"/>
                </a:solidFill>
              </a:rPr>
              <a:t>ατυπία</a:t>
            </a:r>
            <a:r>
              <a:rPr lang="el-GR" sz="1800" b="1" dirty="0" smtClean="0">
                <a:solidFill>
                  <a:schemeClr val="tx2"/>
                </a:solidFill>
              </a:rPr>
              <a:t>, μιτώσεις ή νέκρωση</a:t>
            </a:r>
            <a:endParaRPr lang="en-US" sz="1800" b="1" dirty="0" smtClean="0">
              <a:solidFill>
                <a:schemeClr val="tx2"/>
              </a:solidFill>
            </a:endParaRPr>
          </a:p>
          <a:p>
            <a:pPr>
              <a:buFont typeface="Arial" charset="0"/>
              <a:buNone/>
            </a:pPr>
            <a:r>
              <a:rPr lang="en-US" sz="1800" b="1" dirty="0" smtClean="0"/>
              <a:t>● </a:t>
            </a:r>
            <a:r>
              <a:rPr lang="el-GR" sz="1800" b="1" dirty="0" smtClean="0"/>
              <a:t>   </a:t>
            </a:r>
            <a:r>
              <a:rPr lang="el-GR" sz="1800" b="1" dirty="0" err="1" smtClean="0">
                <a:solidFill>
                  <a:srgbClr val="800000"/>
                </a:solidFill>
              </a:rPr>
              <a:t>Μιλεριάνωση</a:t>
            </a:r>
            <a:r>
              <a:rPr lang="en-US" sz="1800" b="1" dirty="0" smtClean="0">
                <a:solidFill>
                  <a:srgbClr val="800000"/>
                </a:solidFill>
              </a:rPr>
              <a:t>:</a:t>
            </a:r>
            <a:r>
              <a:rPr lang="el-GR" sz="1800" b="1" dirty="0" smtClean="0"/>
              <a:t> </a:t>
            </a:r>
            <a:r>
              <a:rPr lang="el-GR" sz="1800" b="1" i="1" dirty="0" smtClean="0"/>
              <a:t>παρουσία 2 από τα 3 πρώτα </a:t>
            </a:r>
            <a:r>
              <a:rPr lang="el-GR" sz="1800" b="1" dirty="0" smtClean="0"/>
              <a:t>:</a:t>
            </a:r>
            <a:r>
              <a:rPr lang="en-US" sz="1800" b="1" dirty="0" smtClean="0"/>
              <a:t> </a:t>
            </a:r>
            <a:r>
              <a:rPr lang="el-GR" sz="1800" b="1" i="1" dirty="0" err="1" smtClean="0">
                <a:solidFill>
                  <a:schemeClr val="tx2"/>
                </a:solidFill>
              </a:rPr>
              <a:t>ενδοσαλπιγγίτιδα</a:t>
            </a:r>
            <a:r>
              <a:rPr lang="el-GR" sz="1800" b="1" i="1" dirty="0" smtClean="0">
                <a:solidFill>
                  <a:schemeClr val="tx2"/>
                </a:solidFill>
              </a:rPr>
              <a:t>, </a:t>
            </a:r>
            <a:r>
              <a:rPr lang="el-GR" sz="1800" b="1" i="1" dirty="0" err="1" smtClean="0">
                <a:solidFill>
                  <a:schemeClr val="tx2"/>
                </a:solidFill>
              </a:rPr>
              <a:t>ενδομητρίωση</a:t>
            </a:r>
            <a:r>
              <a:rPr lang="el-GR" sz="1800" b="1" i="1" dirty="0" smtClean="0">
                <a:solidFill>
                  <a:schemeClr val="tx2"/>
                </a:solidFill>
              </a:rPr>
              <a:t>,  </a:t>
            </a:r>
            <a:r>
              <a:rPr lang="el-GR" sz="1800" b="1" i="1" dirty="0" err="1" smtClean="0">
                <a:solidFill>
                  <a:schemeClr val="tx2"/>
                </a:solidFill>
              </a:rPr>
              <a:t>ενδοτραχηλίτιδα</a:t>
            </a:r>
            <a:r>
              <a:rPr lang="el-GR" sz="1800" b="1" dirty="0" smtClean="0">
                <a:solidFill>
                  <a:schemeClr val="tx2"/>
                </a:solidFill>
              </a:rPr>
              <a:t>, χωρίς </a:t>
            </a:r>
            <a:r>
              <a:rPr lang="el-GR" sz="1800" b="1" dirty="0" err="1" smtClean="0">
                <a:solidFill>
                  <a:schemeClr val="tx2"/>
                </a:solidFill>
              </a:rPr>
              <a:t>ατυπία</a:t>
            </a:r>
            <a:r>
              <a:rPr lang="el-GR" sz="1800" b="1" dirty="0" smtClean="0">
                <a:solidFill>
                  <a:schemeClr val="tx2"/>
                </a:solidFill>
              </a:rPr>
              <a:t>, χωρίς μιτώσεις.</a:t>
            </a:r>
            <a:endParaRPr lang="en-US" sz="1800" b="1" dirty="0" smtClean="0">
              <a:solidFill>
                <a:schemeClr val="tx2"/>
              </a:solidFill>
            </a:endParaRPr>
          </a:p>
          <a:p>
            <a:pPr>
              <a:buFont typeface="Arial" charset="0"/>
              <a:buNone/>
            </a:pPr>
            <a:r>
              <a:rPr lang="en-US" sz="1800" b="1" dirty="0" smtClean="0"/>
              <a:t>●</a:t>
            </a:r>
            <a:r>
              <a:rPr lang="el-GR" sz="1800" b="1" dirty="0" smtClean="0"/>
              <a:t>   </a:t>
            </a:r>
            <a:r>
              <a:rPr lang="en-US" sz="1800" b="1" dirty="0" smtClean="0"/>
              <a:t> </a:t>
            </a:r>
            <a:r>
              <a:rPr lang="el-GR" sz="1800" b="1" dirty="0" err="1" smtClean="0">
                <a:solidFill>
                  <a:srgbClr val="002060"/>
                </a:solidFill>
              </a:rPr>
              <a:t>Νεφρογενής</a:t>
            </a:r>
            <a:r>
              <a:rPr lang="el-GR" sz="1800" b="1" dirty="0" smtClean="0">
                <a:solidFill>
                  <a:srgbClr val="002060"/>
                </a:solidFill>
              </a:rPr>
              <a:t> </a:t>
            </a:r>
            <a:r>
              <a:rPr lang="el-GR" sz="1800" b="1" dirty="0" err="1" smtClean="0">
                <a:solidFill>
                  <a:srgbClr val="002060"/>
                </a:solidFill>
              </a:rPr>
              <a:t>μεταπλασία</a:t>
            </a:r>
            <a:r>
              <a:rPr lang="el-GR" sz="1800" b="1" dirty="0" smtClean="0">
                <a:solidFill>
                  <a:srgbClr val="002060"/>
                </a:solidFill>
              </a:rPr>
              <a:t>/αδένωμα</a:t>
            </a:r>
            <a:r>
              <a:rPr lang="en-US" sz="1800" b="1" dirty="0" smtClean="0">
                <a:solidFill>
                  <a:srgbClr val="002060"/>
                </a:solidFill>
              </a:rPr>
              <a:t>:</a:t>
            </a:r>
            <a:r>
              <a:rPr lang="en-US" sz="1800" b="1" dirty="0" smtClean="0"/>
              <a:t> </a:t>
            </a:r>
            <a:r>
              <a:rPr lang="el-GR" sz="1800" b="1" dirty="0" smtClean="0">
                <a:solidFill>
                  <a:schemeClr val="tx2"/>
                </a:solidFill>
              </a:rPr>
              <a:t>μικροί σωλήνες παρόμοιοι με τους </a:t>
            </a:r>
            <a:r>
              <a:rPr lang="el-GR" sz="1800" b="1" dirty="0" err="1" smtClean="0">
                <a:solidFill>
                  <a:schemeClr val="tx2"/>
                </a:solidFill>
              </a:rPr>
              <a:t>μεσονεφρικούς</a:t>
            </a:r>
            <a:r>
              <a:rPr lang="en-US" sz="1800" b="1" dirty="0" smtClean="0">
                <a:solidFill>
                  <a:schemeClr val="tx2"/>
                </a:solidFill>
              </a:rPr>
              <a:t>,</a:t>
            </a:r>
            <a:r>
              <a:rPr lang="el-GR" sz="1800" b="1" dirty="0" smtClean="0">
                <a:solidFill>
                  <a:schemeClr val="tx2"/>
                </a:solidFill>
              </a:rPr>
              <a:t> επενδυόμενοι από μονό στοίχο κυβοειδών ή</a:t>
            </a:r>
            <a:r>
              <a:rPr lang="en-US" sz="1800" b="1" dirty="0" smtClean="0">
                <a:solidFill>
                  <a:schemeClr val="tx2"/>
                </a:solidFill>
              </a:rPr>
              <a:t> </a:t>
            </a:r>
            <a:r>
              <a:rPr lang="el-GR" sz="1800" b="1" dirty="0" smtClean="0">
                <a:solidFill>
                  <a:schemeClr val="tx2"/>
                </a:solidFill>
              </a:rPr>
              <a:t>κυττάρων «σαν </a:t>
            </a:r>
            <a:r>
              <a:rPr lang="el-GR" sz="1800" b="1" dirty="0" err="1" smtClean="0">
                <a:solidFill>
                  <a:schemeClr val="tx2"/>
                </a:solidFill>
              </a:rPr>
              <a:t>παπουτσόπροκα</a:t>
            </a:r>
            <a:r>
              <a:rPr lang="el-GR" sz="1800" b="1" dirty="0" smtClean="0">
                <a:solidFill>
                  <a:schemeClr val="tx2"/>
                </a:solidFill>
              </a:rPr>
              <a:t>» </a:t>
            </a:r>
            <a:r>
              <a:rPr lang="en-US" sz="1800" b="1" dirty="0" smtClean="0">
                <a:solidFill>
                  <a:schemeClr val="tx2"/>
                </a:solidFill>
              </a:rPr>
              <a:t>, </a:t>
            </a:r>
            <a:r>
              <a:rPr lang="el-GR" sz="1800" b="1" dirty="0" smtClean="0">
                <a:solidFill>
                  <a:schemeClr val="tx2"/>
                </a:solidFill>
              </a:rPr>
              <a:t>με </a:t>
            </a:r>
            <a:r>
              <a:rPr lang="el-GR" sz="1800" b="1" dirty="0" err="1" smtClean="0">
                <a:solidFill>
                  <a:schemeClr val="tx2"/>
                </a:solidFill>
              </a:rPr>
              <a:t>ηωσινόφιλη</a:t>
            </a:r>
            <a:r>
              <a:rPr lang="el-GR" sz="1800" b="1" dirty="0" smtClean="0">
                <a:solidFill>
                  <a:schemeClr val="tx2"/>
                </a:solidFill>
              </a:rPr>
              <a:t> ή </a:t>
            </a:r>
            <a:r>
              <a:rPr lang="el-GR" sz="1800" b="1" dirty="0" err="1" smtClean="0">
                <a:solidFill>
                  <a:schemeClr val="tx2"/>
                </a:solidFill>
              </a:rPr>
              <a:t>βασεόφιλη</a:t>
            </a:r>
            <a:r>
              <a:rPr lang="el-GR" sz="1800" b="1" dirty="0" smtClean="0">
                <a:solidFill>
                  <a:schemeClr val="tx2"/>
                </a:solidFill>
              </a:rPr>
              <a:t> έκκριση, καθόλου ή ελάχιστη </a:t>
            </a:r>
            <a:r>
              <a:rPr lang="el-GR" sz="1800" b="1" dirty="0" err="1" smtClean="0">
                <a:solidFill>
                  <a:schemeClr val="tx2"/>
                </a:solidFill>
              </a:rPr>
              <a:t>ατυπία</a:t>
            </a:r>
            <a:r>
              <a:rPr lang="el-GR" sz="1800" b="1" dirty="0" smtClean="0">
                <a:solidFill>
                  <a:schemeClr val="tx2"/>
                </a:solidFill>
              </a:rPr>
              <a:t>, απουσία μιτώσεων, απουσία αληθούς διήθησης.</a:t>
            </a:r>
          </a:p>
          <a:p>
            <a:pPr>
              <a:buFont typeface="Arial" charset="0"/>
              <a:buNone/>
            </a:pPr>
            <a:r>
              <a:rPr lang="en-US" sz="1800" b="1" dirty="0" smtClean="0"/>
              <a:t>● </a:t>
            </a:r>
            <a:r>
              <a:rPr lang="el-GR" sz="1800" b="1" dirty="0" smtClean="0"/>
              <a:t>   </a:t>
            </a:r>
            <a:r>
              <a:rPr lang="el-GR" sz="1800" b="1" dirty="0" err="1" smtClean="0">
                <a:solidFill>
                  <a:srgbClr val="002060"/>
                </a:solidFill>
              </a:rPr>
              <a:t>Ουροθηλιακό</a:t>
            </a:r>
            <a:r>
              <a:rPr lang="el-GR" sz="1800" b="1" dirty="0" smtClean="0">
                <a:solidFill>
                  <a:srgbClr val="002060"/>
                </a:solidFill>
              </a:rPr>
              <a:t> καρκίνωμα </a:t>
            </a:r>
            <a:r>
              <a:rPr lang="el-GR" sz="1800" b="1" dirty="0" err="1" smtClean="0">
                <a:solidFill>
                  <a:srgbClr val="002060"/>
                </a:solidFill>
              </a:rPr>
              <a:t>μικροκυστικής</a:t>
            </a:r>
            <a:r>
              <a:rPr lang="el-GR" sz="1800" b="1" dirty="0" smtClean="0">
                <a:solidFill>
                  <a:srgbClr val="002060"/>
                </a:solidFill>
              </a:rPr>
              <a:t>/</a:t>
            </a:r>
            <a:r>
              <a:rPr lang="el-GR" sz="1800" b="1" dirty="0" err="1" smtClean="0">
                <a:solidFill>
                  <a:srgbClr val="002060"/>
                </a:solidFill>
              </a:rPr>
              <a:t>μικροσωληναριακής</a:t>
            </a:r>
            <a:r>
              <a:rPr lang="el-GR" sz="1800" b="1" dirty="0" smtClean="0">
                <a:solidFill>
                  <a:srgbClr val="002060"/>
                </a:solidFill>
              </a:rPr>
              <a:t> ποικιλίας: </a:t>
            </a:r>
            <a:r>
              <a:rPr lang="el-GR" sz="1800" b="1" dirty="0" smtClean="0">
                <a:solidFill>
                  <a:schemeClr val="tx2"/>
                </a:solidFill>
              </a:rPr>
              <a:t>απουσία αληθών αδένων</a:t>
            </a:r>
            <a:r>
              <a:rPr lang="en-US" sz="1800" b="1" dirty="0" smtClean="0">
                <a:solidFill>
                  <a:schemeClr val="tx2"/>
                </a:solidFill>
              </a:rPr>
              <a:t>,</a:t>
            </a:r>
            <a:r>
              <a:rPr lang="el-GR" sz="1800" b="1" dirty="0" smtClean="0">
                <a:solidFill>
                  <a:schemeClr val="tx2"/>
                </a:solidFill>
              </a:rPr>
              <a:t> αυλοί επενδυόμενοι από επίπεδα ή κυλινδρικά κύτταρα</a:t>
            </a:r>
            <a:r>
              <a:rPr lang="en-US" sz="1800" b="1" dirty="0" smtClean="0">
                <a:solidFill>
                  <a:schemeClr val="tx2"/>
                </a:solidFill>
              </a:rPr>
              <a:t>,</a:t>
            </a:r>
            <a:r>
              <a:rPr lang="el-GR" sz="1800" b="1" dirty="0" smtClean="0">
                <a:solidFill>
                  <a:schemeClr val="tx2"/>
                </a:solidFill>
              </a:rPr>
              <a:t> απουσία καλυκοειδών κυττάρων</a:t>
            </a:r>
            <a:r>
              <a:rPr lang="en-US" sz="1800" b="1" dirty="0" smtClean="0">
                <a:solidFill>
                  <a:schemeClr val="tx2"/>
                </a:solidFill>
              </a:rPr>
              <a:t> </a:t>
            </a:r>
            <a:r>
              <a:rPr lang="el-GR" sz="1800" b="1" dirty="0" smtClean="0">
                <a:solidFill>
                  <a:schemeClr val="tx2"/>
                </a:solidFill>
              </a:rPr>
              <a:t>ή άλλου επιθηλίου τύπου </a:t>
            </a:r>
            <a:r>
              <a:rPr lang="el-GR" sz="1800" b="1" dirty="0" err="1" smtClean="0">
                <a:solidFill>
                  <a:schemeClr val="tx2"/>
                </a:solidFill>
              </a:rPr>
              <a:t>παχέος</a:t>
            </a:r>
            <a:r>
              <a:rPr lang="el-GR" sz="1800" b="1" dirty="0" smtClean="0">
                <a:solidFill>
                  <a:schemeClr val="tx2"/>
                </a:solidFill>
              </a:rPr>
              <a:t> εντέρου, αυλοί με κοκκώδη αποτρίμματα ή νεκρωτικά κύτταρα και, σε λίγες περιπτώσεις, </a:t>
            </a:r>
            <a:r>
              <a:rPr lang="el-GR" sz="1800" b="1" dirty="0" err="1" smtClean="0">
                <a:solidFill>
                  <a:schemeClr val="tx2"/>
                </a:solidFill>
              </a:rPr>
              <a:t>βλέννη</a:t>
            </a:r>
            <a:r>
              <a:rPr lang="el-GR" sz="1800" b="1" dirty="0" smtClean="0">
                <a:solidFill>
                  <a:schemeClr val="tx2"/>
                </a:solidFill>
              </a:rPr>
              <a:t>.</a:t>
            </a:r>
            <a:endParaRPr lang="en-US" sz="1800" b="1" dirty="0" smtClean="0">
              <a:solidFill>
                <a:schemeClr val="tx2"/>
              </a:solidFill>
            </a:endParaRPr>
          </a:p>
          <a:p>
            <a:endParaRPr lang="el-GR" sz="1600" dirty="0" smtClean="0">
              <a:solidFill>
                <a:schemeClr val="tx2"/>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850" y="274638"/>
            <a:ext cx="10715700" cy="368280"/>
          </a:xfrm>
        </p:spPr>
        <p:txBody>
          <a:bodyPr>
            <a:noAutofit/>
          </a:bodyPr>
          <a:lstStyle/>
          <a:p>
            <a:r>
              <a:rPr lang="el-GR" sz="3600" b="1" dirty="0" err="1" smtClean="0">
                <a:solidFill>
                  <a:schemeClr val="accent1">
                    <a:lumMod val="75000"/>
                  </a:schemeClr>
                </a:solidFill>
                <a:effectLst>
                  <a:outerShdw blurRad="38100" dist="38100" dir="2700000" algn="tl">
                    <a:srgbClr val="000000">
                      <a:alpha val="43137"/>
                    </a:srgbClr>
                  </a:outerShdw>
                </a:effectLst>
              </a:rPr>
              <a:t>ΔΔ.Διάχυτο</a:t>
            </a:r>
            <a:r>
              <a:rPr lang="el-GR" sz="3600" b="1" dirty="0" smtClean="0">
                <a:solidFill>
                  <a:schemeClr val="accent1">
                    <a:lumMod val="75000"/>
                  </a:schemeClr>
                </a:solidFill>
              </a:rPr>
              <a:t> πρότυπο </a:t>
            </a:r>
            <a:r>
              <a:rPr lang="el-GR" sz="3600" b="1" dirty="0" err="1" smtClean="0">
                <a:solidFill>
                  <a:schemeClr val="accent1">
                    <a:lumMod val="75000"/>
                  </a:schemeClr>
                </a:solidFill>
              </a:rPr>
              <a:t>νεφρογενούς</a:t>
            </a:r>
            <a:r>
              <a:rPr lang="el-GR" sz="3600" b="1" dirty="0" smtClean="0">
                <a:solidFill>
                  <a:schemeClr val="accent1">
                    <a:lumMod val="75000"/>
                  </a:schemeClr>
                </a:solidFill>
              </a:rPr>
              <a:t> αδενώματος</a:t>
            </a:r>
            <a:endParaRPr lang="el-GR" sz="3600" b="1" dirty="0">
              <a:solidFill>
                <a:schemeClr val="accent1">
                  <a:lumMod val="75000"/>
                </a:schemeClr>
              </a:solidFill>
            </a:endParaRPr>
          </a:p>
        </p:txBody>
      </p:sp>
      <p:pic>
        <p:nvPicPr>
          <p:cNvPr id="104450" name="Picture 2" descr="http://www.expertconsultbook.com/expertconsult/b/bbmapAsset?appID=NGE&amp;isbn=978-0-323-01970-5&amp;eid=4-u1.0-B978-0-323-01970-5..50007-5..gr23&amp;assetType=full"/>
          <p:cNvPicPr>
            <a:picLocks noChangeAspect="1" noChangeArrowheads="1"/>
          </p:cNvPicPr>
          <p:nvPr/>
        </p:nvPicPr>
        <p:blipFill>
          <a:blip r:embed="rId2" cstate="print"/>
          <a:srcRect/>
          <a:stretch>
            <a:fillRect/>
          </a:stretch>
        </p:blipFill>
        <p:spPr bwMode="auto">
          <a:xfrm>
            <a:off x="357158" y="857232"/>
            <a:ext cx="8451786" cy="600076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3707904" y="1124744"/>
            <a:ext cx="5340846" cy="6100039"/>
          </a:xfrm>
          <a:prstGeom prst="rect">
            <a:avLst/>
          </a:prstGeom>
          <a:noFill/>
          <a:ln w="9525">
            <a:noFill/>
            <a:miter lim="800000"/>
            <a:headEnd/>
            <a:tailEnd/>
          </a:ln>
          <a:effectLst/>
        </p:spPr>
        <p:txBody>
          <a:bodyPr wrap="square" tIns="0" anchor="ctr">
            <a:spAutoFit/>
          </a:bodyPr>
          <a:lstStyle/>
          <a:p>
            <a:pPr algn="just"/>
            <a:r>
              <a:rPr lang="en-US" sz="2400" dirty="0" smtClean="0">
                <a:solidFill>
                  <a:srgbClr val="000000"/>
                </a:solidFill>
                <a:latin typeface="Calibri" pitchFamily="34" charset="0"/>
              </a:rPr>
              <a:t>To </a:t>
            </a:r>
            <a:r>
              <a:rPr lang="el-GR" sz="2400" dirty="0" smtClean="0">
                <a:solidFill>
                  <a:srgbClr val="000000"/>
                </a:solidFill>
                <a:latin typeface="Calibri" pitchFamily="34" charset="0"/>
              </a:rPr>
              <a:t> μη </a:t>
            </a:r>
            <a:r>
              <a:rPr lang="el-GR" sz="2400" dirty="0" err="1" smtClean="0">
                <a:solidFill>
                  <a:srgbClr val="000000"/>
                </a:solidFill>
                <a:latin typeface="Calibri" pitchFamily="34" charset="0"/>
              </a:rPr>
              <a:t>νεοπλασματικό</a:t>
            </a:r>
            <a:r>
              <a:rPr lang="el-GR" sz="2400" dirty="0" smtClean="0">
                <a:solidFill>
                  <a:srgbClr val="000000"/>
                </a:solidFill>
                <a:latin typeface="Calibri" pitchFamily="34" charset="0"/>
              </a:rPr>
              <a:t> </a:t>
            </a:r>
            <a:r>
              <a:rPr lang="el-GR" sz="2400" dirty="0" err="1" smtClean="0">
                <a:solidFill>
                  <a:srgbClr val="000000"/>
                </a:solidFill>
                <a:latin typeface="Calibri" pitchFamily="34" charset="0"/>
              </a:rPr>
              <a:t>ουροθήλιο</a:t>
            </a:r>
            <a:r>
              <a:rPr lang="el-GR" sz="2400" dirty="0" smtClean="0">
                <a:solidFill>
                  <a:srgbClr val="000000"/>
                </a:solidFill>
                <a:latin typeface="Calibri" pitchFamily="34" charset="0"/>
              </a:rPr>
              <a:t> (άνω εικόνα, Χ400) είναι δυνατόν να εμφανίζει ποικίλους βαθμούς </a:t>
            </a:r>
            <a:r>
              <a:rPr lang="el-GR" sz="2400" dirty="0" err="1" smtClean="0">
                <a:solidFill>
                  <a:srgbClr val="000000"/>
                </a:solidFill>
                <a:latin typeface="Calibri" pitchFamily="34" charset="0"/>
              </a:rPr>
              <a:t>ατυπίας</a:t>
            </a:r>
            <a:r>
              <a:rPr lang="el-GR" sz="2400" dirty="0" smtClean="0">
                <a:solidFill>
                  <a:srgbClr val="000000"/>
                </a:solidFill>
                <a:latin typeface="Calibri" pitchFamily="34" charset="0"/>
              </a:rPr>
              <a:t> (αναγεννητική, εκφυλιστική κατόπιν χειρισμών). Η </a:t>
            </a:r>
            <a:r>
              <a:rPr lang="el-GR" sz="2400" dirty="0" err="1" smtClean="0">
                <a:solidFill>
                  <a:srgbClr val="000000"/>
                </a:solidFill>
                <a:latin typeface="Calibri" pitchFamily="34" charset="0"/>
              </a:rPr>
              <a:t>ουροθηλιακή</a:t>
            </a:r>
            <a:r>
              <a:rPr lang="el-GR" sz="2400" dirty="0" smtClean="0">
                <a:solidFill>
                  <a:srgbClr val="000000"/>
                </a:solidFill>
                <a:latin typeface="Calibri" pitchFamily="34" charset="0"/>
              </a:rPr>
              <a:t> δυσπλασία (μεσαία εικόνα, Χ400) συχνά δύσκολα ξεχωρίζει από την αντιδραστική </a:t>
            </a:r>
            <a:r>
              <a:rPr lang="el-GR" sz="2400" dirty="0" err="1" smtClean="0">
                <a:solidFill>
                  <a:srgbClr val="000000"/>
                </a:solidFill>
                <a:latin typeface="Calibri" pitchFamily="34" charset="0"/>
              </a:rPr>
              <a:t>ατυπία∙</a:t>
            </a:r>
            <a:r>
              <a:rPr lang="el-GR" sz="2400" dirty="0" smtClean="0">
                <a:solidFill>
                  <a:srgbClr val="000000"/>
                </a:solidFill>
                <a:latin typeface="Calibri" pitchFamily="34" charset="0"/>
              </a:rPr>
              <a:t>   αυτό, μορφολογικά, βασίζεται  στις πυρηνικές μεταβολές και στο επίπεδο αποδιοργάνωσης του </a:t>
            </a:r>
            <a:r>
              <a:rPr lang="el-GR" sz="2400" dirty="0" err="1" smtClean="0">
                <a:solidFill>
                  <a:srgbClr val="000000"/>
                </a:solidFill>
                <a:latin typeface="Calibri" pitchFamily="34" charset="0"/>
              </a:rPr>
              <a:t>ουροθηλίου</a:t>
            </a:r>
            <a:r>
              <a:rPr lang="el-GR" sz="2400" dirty="0" smtClean="0">
                <a:solidFill>
                  <a:srgbClr val="000000"/>
                </a:solidFill>
                <a:latin typeface="Calibri" pitchFamily="34" charset="0"/>
              </a:rPr>
              <a:t>. Το καρκίνωμα </a:t>
            </a:r>
            <a:r>
              <a:rPr lang="en-US" sz="2400" dirty="0" smtClean="0">
                <a:solidFill>
                  <a:srgbClr val="000000"/>
                </a:solidFill>
                <a:latin typeface="Calibri" pitchFamily="34" charset="0"/>
              </a:rPr>
              <a:t>in situ</a:t>
            </a:r>
            <a:r>
              <a:rPr lang="el-GR" sz="2400" dirty="0" smtClean="0">
                <a:solidFill>
                  <a:srgbClr val="000000"/>
                </a:solidFill>
                <a:latin typeface="Calibri" pitchFamily="34" charset="0"/>
              </a:rPr>
              <a:t>  (κάτω εικόνα, Χ200) συχνά εύκολα </a:t>
            </a:r>
            <a:r>
              <a:rPr lang="el-GR" sz="2400" dirty="0" err="1" smtClean="0">
                <a:solidFill>
                  <a:srgbClr val="000000"/>
                </a:solidFill>
                <a:latin typeface="Calibri" pitchFamily="34" charset="0"/>
              </a:rPr>
              <a:t>ταυτοποιείται</a:t>
            </a:r>
            <a:r>
              <a:rPr lang="el-GR" sz="2400" dirty="0" smtClean="0">
                <a:solidFill>
                  <a:srgbClr val="000000"/>
                </a:solidFill>
                <a:latin typeface="Calibri" pitchFamily="34" charset="0"/>
              </a:rPr>
              <a:t>  μορφολογικά στο </a:t>
            </a:r>
            <a:r>
              <a:rPr lang="el-GR" sz="2400" dirty="0" err="1" smtClean="0">
                <a:solidFill>
                  <a:srgbClr val="000000"/>
                </a:solidFill>
                <a:latin typeface="Calibri" pitchFamily="34" charset="0"/>
              </a:rPr>
              <a:t>φωτο</a:t>
            </a:r>
            <a:r>
              <a:rPr lang="el-GR" sz="2400" dirty="0" smtClean="0">
                <a:solidFill>
                  <a:srgbClr val="000000"/>
                </a:solidFill>
                <a:latin typeface="Calibri" pitchFamily="34" charset="0"/>
              </a:rPr>
              <a:t>-μικροσκόπιο και δυνητικώς συνδέεται στενά με διηθητική νόσο.</a:t>
            </a:r>
            <a:endParaRPr lang="en-US" sz="2000" dirty="0" smtClean="0">
              <a:solidFill>
                <a:srgbClr val="000000"/>
              </a:solidFill>
              <a:latin typeface="Calibri" pitchFamily="34" charset="0"/>
            </a:endParaRPr>
          </a:p>
          <a:p>
            <a:pPr algn="just"/>
            <a:r>
              <a:rPr lang="el-GR" sz="1100" dirty="0" smtClean="0">
                <a:solidFill>
                  <a:srgbClr val="000000"/>
                </a:solidFill>
                <a:latin typeface="Calibri" pitchFamily="34" charset="0"/>
              </a:rPr>
              <a:t>      </a:t>
            </a:r>
            <a:r>
              <a:rPr lang="en-US" sz="1100" dirty="0" smtClean="0">
                <a:solidFill>
                  <a:srgbClr val="000000"/>
                </a:solidFill>
                <a:latin typeface="Calibri" pitchFamily="34" charset="0"/>
              </a:rPr>
              <a:t>Solomon</a:t>
            </a:r>
            <a:r>
              <a:rPr lang="el-GR" sz="1100" dirty="0" smtClean="0">
                <a:solidFill>
                  <a:srgbClr val="000000"/>
                </a:solidFill>
                <a:latin typeface="Calibri" pitchFamily="34" charset="0"/>
              </a:rPr>
              <a:t> </a:t>
            </a:r>
            <a:r>
              <a:rPr lang="en-US" sz="1100" dirty="0" smtClean="0">
                <a:solidFill>
                  <a:srgbClr val="000000"/>
                </a:solidFill>
                <a:latin typeface="Calibri" pitchFamily="34" charset="0"/>
              </a:rPr>
              <a:t>J</a:t>
            </a:r>
            <a:r>
              <a:rPr lang="el-GR" sz="1100" dirty="0" smtClean="0">
                <a:solidFill>
                  <a:srgbClr val="000000"/>
                </a:solidFill>
                <a:latin typeface="Calibri" pitchFamily="34" charset="0"/>
              </a:rPr>
              <a:t> &amp; </a:t>
            </a:r>
            <a:r>
              <a:rPr lang="en-US" sz="1100" dirty="0" smtClean="0">
                <a:solidFill>
                  <a:srgbClr val="000000"/>
                </a:solidFill>
                <a:latin typeface="Calibri" pitchFamily="34" charset="0"/>
              </a:rPr>
              <a:t>Hansel</a:t>
            </a:r>
            <a:r>
              <a:rPr lang="el-GR" sz="1100" dirty="0" smtClean="0">
                <a:solidFill>
                  <a:srgbClr val="000000"/>
                </a:solidFill>
                <a:latin typeface="Calibri" pitchFamily="34" charset="0"/>
              </a:rPr>
              <a:t> </a:t>
            </a:r>
            <a:r>
              <a:rPr lang="en-US" sz="1100" dirty="0" smtClean="0">
                <a:solidFill>
                  <a:srgbClr val="000000"/>
                </a:solidFill>
                <a:latin typeface="Calibri" pitchFamily="34" charset="0"/>
              </a:rPr>
              <a:t>D.</a:t>
            </a:r>
            <a:r>
              <a:rPr lang="el-GR" sz="1100" dirty="0" smtClean="0">
                <a:solidFill>
                  <a:srgbClr val="000000"/>
                </a:solidFill>
                <a:latin typeface="Calibri" pitchFamily="34" charset="0"/>
              </a:rPr>
              <a:t> </a:t>
            </a:r>
            <a:r>
              <a:rPr lang="en-US" sz="1100" dirty="0" smtClean="0">
                <a:solidFill>
                  <a:srgbClr val="000000"/>
                </a:solidFill>
                <a:latin typeface="Calibri" pitchFamily="34" charset="0"/>
              </a:rPr>
              <a:t>Advances in Anatomic Pathology. 22(2):102-112, March 2015</a:t>
            </a:r>
            <a:r>
              <a:rPr lang="el-GR" sz="1100" dirty="0" smtClean="0">
                <a:solidFill>
                  <a:srgbClr val="000000"/>
                </a:solidFill>
                <a:latin typeface="Calibri" pitchFamily="34" charset="0"/>
              </a:rPr>
              <a:t>.</a:t>
            </a:r>
          </a:p>
          <a:p>
            <a:endParaRPr lang="en-US" dirty="0">
              <a:solidFill>
                <a:srgbClr val="000000"/>
              </a:solidFill>
              <a:latin typeface="Calibri" pitchFamily="34" charset="0"/>
            </a:endParaRPr>
          </a:p>
        </p:txBody>
      </p:sp>
      <p:pic>
        <p:nvPicPr>
          <p:cNvPr id="96258" name="Picture 2" descr="C:\Users\User\Desktop\ovidweb.jpg"/>
          <p:cNvPicPr>
            <a:picLocks noChangeAspect="1" noChangeArrowheads="1"/>
          </p:cNvPicPr>
          <p:nvPr/>
        </p:nvPicPr>
        <p:blipFill>
          <a:blip r:embed="rId2" cstate="print"/>
          <a:srcRect/>
          <a:stretch>
            <a:fillRect/>
          </a:stretch>
        </p:blipFill>
        <p:spPr bwMode="auto">
          <a:xfrm>
            <a:off x="251520" y="188640"/>
            <a:ext cx="3384376" cy="6444299"/>
          </a:xfrm>
          <a:prstGeom prst="rect">
            <a:avLst/>
          </a:prstGeom>
          <a:noFill/>
        </p:spPr>
      </p:pic>
      <p:sp>
        <p:nvSpPr>
          <p:cNvPr id="6" name="1 - Τίτλος"/>
          <p:cNvSpPr>
            <a:spLocks noGrp="1"/>
          </p:cNvSpPr>
          <p:nvPr>
            <p:ph type="title"/>
          </p:nvPr>
        </p:nvSpPr>
        <p:spPr>
          <a:xfrm>
            <a:off x="3563888" y="0"/>
            <a:ext cx="5760640" cy="1124744"/>
          </a:xfrm>
        </p:spPr>
        <p:txBody>
          <a:bodyPr>
            <a:noAutofit/>
          </a:bodyPr>
          <a:lstStyle/>
          <a:p>
            <a:r>
              <a:rPr lang="el-GR" sz="3600" b="1" spc="600" dirty="0" smtClean="0"/>
              <a:t>Επίπεδες </a:t>
            </a:r>
            <a:r>
              <a:rPr lang="el-GR" sz="3600" b="1" dirty="0" smtClean="0"/>
              <a:t/>
            </a:r>
            <a:br>
              <a:rPr lang="el-GR" sz="3600" b="1" dirty="0" smtClean="0"/>
            </a:br>
            <a:r>
              <a:rPr lang="el-GR" sz="3600" b="1" dirty="0" err="1" smtClean="0"/>
              <a:t>ουροθηλιακές</a:t>
            </a:r>
            <a:r>
              <a:rPr lang="el-GR" sz="3600" b="1" dirty="0" smtClean="0"/>
              <a:t> αλλοιώσεις</a:t>
            </a:r>
            <a:endParaRPr lang="el-GR"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0"/>
            <a:ext cx="4427984" cy="2204864"/>
          </a:xfrm>
        </p:spPr>
        <p:txBody>
          <a:bodyPr>
            <a:normAutofit fontScale="90000"/>
          </a:bodyPr>
          <a:lstStyle/>
          <a:p>
            <a:r>
              <a:rPr lang="el-GR" sz="2200" b="1" dirty="0" smtClean="0"/>
              <a:t>ΔΔ</a:t>
            </a:r>
            <a:r>
              <a:rPr lang="en-US" sz="2200" b="1" dirty="0" smtClean="0"/>
              <a:t>: </a:t>
            </a:r>
            <a:r>
              <a:rPr lang="el-GR" sz="2200" b="1" dirty="0" err="1" smtClean="0"/>
              <a:t>Νεφρογενές</a:t>
            </a:r>
            <a:r>
              <a:rPr lang="el-GR" sz="2200" b="1" dirty="0" smtClean="0"/>
              <a:t> αδένωμα</a:t>
            </a:r>
            <a:r>
              <a:rPr lang="en-US" sz="1800" b="1" dirty="0" smtClean="0"/>
              <a:t/>
            </a:r>
            <a:br>
              <a:rPr lang="en-US" sz="1800" b="1" dirty="0" smtClean="0"/>
            </a:br>
            <a:r>
              <a:rPr lang="en-US" sz="1100" dirty="0" smtClean="0"/>
              <a:t>To </a:t>
            </a:r>
            <a:r>
              <a:rPr lang="el-GR" sz="1100" dirty="0" smtClean="0"/>
              <a:t>συγκεκριμένο αποτελείται από πολυάριθμες, μικρές ή </a:t>
            </a:r>
            <a:r>
              <a:rPr lang="el-GR" sz="1100" dirty="0" err="1" smtClean="0"/>
              <a:t>μικροκυστικά</a:t>
            </a:r>
            <a:r>
              <a:rPr lang="el-GR" sz="1100" dirty="0" smtClean="0"/>
              <a:t> </a:t>
            </a:r>
            <a:r>
              <a:rPr lang="el-GR" sz="1100" dirty="0" err="1" smtClean="0"/>
              <a:t>διατεταμένες</a:t>
            </a:r>
            <a:r>
              <a:rPr lang="el-GR" sz="1100" dirty="0" smtClean="0"/>
              <a:t> </a:t>
            </a:r>
            <a:r>
              <a:rPr lang="el-GR" sz="1100" dirty="0" err="1" smtClean="0"/>
              <a:t>μικροσωληνώδεις</a:t>
            </a:r>
            <a:r>
              <a:rPr lang="el-GR" sz="1100" dirty="0" smtClean="0"/>
              <a:t> δομές, επενδυόμενες από κύτταρα, κατά θέσεις με </a:t>
            </a:r>
            <a:r>
              <a:rPr lang="el-GR" sz="1100" dirty="0" smtClean="0">
                <a:effectLst>
                  <a:outerShdw blurRad="38100" dist="38100" dir="2700000" algn="tl">
                    <a:srgbClr val="000000">
                      <a:alpha val="43137"/>
                    </a:srgbClr>
                  </a:outerShdw>
                </a:effectLst>
              </a:rPr>
              <a:t>εμφάνιση «</a:t>
            </a:r>
            <a:r>
              <a:rPr lang="el-GR" sz="1100" dirty="0" err="1" smtClean="0">
                <a:effectLst>
                  <a:outerShdw blurRad="38100" dist="38100" dir="2700000" algn="tl">
                    <a:srgbClr val="000000">
                      <a:alpha val="43137"/>
                    </a:srgbClr>
                  </a:outerShdw>
                </a:effectLst>
              </a:rPr>
              <a:t>παπουτσόπροκας</a:t>
            </a:r>
            <a:r>
              <a:rPr lang="el-GR" sz="1100" dirty="0" smtClean="0">
                <a:effectLst>
                  <a:outerShdw blurRad="38100" dist="38100" dir="2700000" algn="tl">
                    <a:srgbClr val="000000">
                      <a:alpha val="43137"/>
                    </a:srgbClr>
                  </a:outerShdw>
                </a:effectLst>
              </a:rPr>
              <a:t>» </a:t>
            </a:r>
            <a:r>
              <a:rPr lang="el-GR" sz="1100" dirty="0" smtClean="0"/>
              <a:t>και στρογγυλούς, φυσαλιδώδεις ή </a:t>
            </a:r>
            <a:r>
              <a:rPr lang="el-GR" sz="1100" dirty="0" err="1" smtClean="0"/>
              <a:t>υπερχρωμικούς</a:t>
            </a:r>
            <a:r>
              <a:rPr lang="el-GR" sz="1100" dirty="0" smtClean="0"/>
              <a:t>  πυρήνες, με στικτά </a:t>
            </a:r>
            <a:r>
              <a:rPr lang="el-GR" sz="1100" dirty="0" err="1" smtClean="0"/>
              <a:t>πυρήνια</a:t>
            </a:r>
            <a:r>
              <a:rPr lang="el-GR" sz="1100" dirty="0" smtClean="0"/>
              <a:t> ή «μουτζουρωμένη» χρωματίνη. </a:t>
            </a:r>
            <a:r>
              <a:rPr lang="el-GR" sz="1100" dirty="0" smtClean="0">
                <a:effectLst>
                  <a:outerShdw blurRad="38100" dist="38100" dir="2700000" algn="tl">
                    <a:srgbClr val="000000">
                      <a:alpha val="43137"/>
                    </a:srgbClr>
                  </a:outerShdw>
                </a:effectLst>
              </a:rPr>
              <a:t>Ουσιώδης </a:t>
            </a:r>
            <a:r>
              <a:rPr lang="el-GR" sz="1100" dirty="0" err="1" smtClean="0">
                <a:effectLst>
                  <a:outerShdw blurRad="38100" dist="38100" dir="2700000" algn="tl">
                    <a:srgbClr val="000000">
                      <a:alpha val="43137"/>
                    </a:srgbClr>
                  </a:outerShdw>
                </a:effectLst>
              </a:rPr>
              <a:t>μιτωτική</a:t>
            </a:r>
            <a:r>
              <a:rPr lang="el-GR" sz="1100" dirty="0" smtClean="0">
                <a:effectLst>
                  <a:outerShdw blurRad="38100" dist="38100" dir="2700000" algn="tl">
                    <a:srgbClr val="000000">
                      <a:alpha val="43137"/>
                    </a:srgbClr>
                  </a:outerShdw>
                </a:effectLst>
              </a:rPr>
              <a:t> δραστηριότητα απουσιάζει</a:t>
            </a:r>
            <a:r>
              <a:rPr lang="el-GR" sz="1100" dirty="0" smtClean="0"/>
              <a:t>. Στο υπόστρωμα ανευρίσκονται</a:t>
            </a:r>
            <a:br>
              <a:rPr lang="el-GR" sz="1100" dirty="0" smtClean="0"/>
            </a:br>
            <a:r>
              <a:rPr lang="el-GR" sz="1100" dirty="0" smtClean="0"/>
              <a:t> άφθονα ουδετερόφιλα και </a:t>
            </a:r>
            <a:r>
              <a:rPr lang="el-GR" sz="1100" dirty="0" err="1" smtClean="0"/>
              <a:t>λεμφο</a:t>
            </a:r>
            <a:r>
              <a:rPr lang="el-GR" sz="1100" dirty="0" smtClean="0"/>
              <a:t>-πλασματοκύτταρα. </a:t>
            </a:r>
            <a:br>
              <a:rPr lang="el-GR" sz="1100" dirty="0" smtClean="0"/>
            </a:br>
            <a:r>
              <a:rPr lang="el-GR" sz="1100" dirty="0" smtClean="0"/>
              <a:t>Στα </a:t>
            </a:r>
            <a:r>
              <a:rPr lang="el-GR" sz="1100" dirty="0" err="1" smtClean="0"/>
              <a:t>νεφρογενή</a:t>
            </a:r>
            <a:r>
              <a:rPr lang="el-GR" sz="1100" dirty="0" smtClean="0"/>
              <a:t> αδενώματα συνήθως </a:t>
            </a:r>
            <a:r>
              <a:rPr lang="el-GR" sz="1100" i="1" dirty="0" smtClean="0">
                <a:effectLst>
                  <a:outerShdw blurRad="38100" dist="38100" dir="2700000" algn="tl">
                    <a:srgbClr val="000000">
                      <a:alpha val="43137"/>
                    </a:srgbClr>
                  </a:outerShdw>
                </a:effectLst>
              </a:rPr>
              <a:t>απουσιάζουν</a:t>
            </a:r>
            <a:r>
              <a:rPr lang="el-GR" sz="1100" dirty="0" smtClean="0">
                <a:effectLst>
                  <a:outerShdw blurRad="38100" dist="38100" dir="2700000" algn="tl">
                    <a:srgbClr val="000000">
                      <a:alpha val="43137"/>
                    </a:srgbClr>
                  </a:outerShdw>
                </a:effectLst>
              </a:rPr>
              <a:t> </a:t>
            </a:r>
            <a:r>
              <a:rPr lang="el-GR" sz="1100" dirty="0" smtClean="0"/>
              <a:t>τα παρακάτω ευρήματα</a:t>
            </a:r>
            <a:r>
              <a:rPr lang="en-US" sz="1100" dirty="0" smtClean="0"/>
              <a:t>: </a:t>
            </a:r>
            <a:r>
              <a:rPr lang="el-GR" sz="1100" i="1" dirty="0" smtClean="0"/>
              <a:t>αυξημένη </a:t>
            </a:r>
            <a:r>
              <a:rPr lang="el-GR" sz="1100" i="1" dirty="0" err="1" smtClean="0"/>
              <a:t>μιτωτική</a:t>
            </a:r>
            <a:r>
              <a:rPr lang="el-GR" sz="1100" i="1" dirty="0" smtClean="0"/>
              <a:t> δραστηριότητα , σημαντική κυτταρική </a:t>
            </a:r>
            <a:r>
              <a:rPr lang="el-GR" sz="1100" i="1" dirty="0" err="1" smtClean="0"/>
              <a:t>ατυπία</a:t>
            </a:r>
            <a:r>
              <a:rPr lang="el-GR" sz="1100" i="1" dirty="0" smtClean="0"/>
              <a:t>, </a:t>
            </a:r>
            <a:br>
              <a:rPr lang="el-GR" sz="1100" i="1" dirty="0" smtClean="0"/>
            </a:br>
            <a:r>
              <a:rPr lang="el-GR" sz="1100" i="1" dirty="0" smtClean="0"/>
              <a:t>συμπαγείς περιοχές  και βαθειά διηθητική ανάπτυξη. </a:t>
            </a:r>
            <a:br>
              <a:rPr lang="el-GR" sz="1100" i="1" dirty="0" smtClean="0"/>
            </a:br>
            <a:r>
              <a:rPr lang="el-GR" sz="1100" dirty="0" smtClean="0"/>
              <a:t>Η </a:t>
            </a:r>
            <a:r>
              <a:rPr lang="el-GR" sz="1100" dirty="0" err="1" smtClean="0"/>
              <a:t>ανοσοϊστοθετικότητα</a:t>
            </a:r>
            <a:r>
              <a:rPr lang="el-GR" sz="1100" dirty="0" smtClean="0"/>
              <a:t> των κυττάρων του </a:t>
            </a:r>
            <a:r>
              <a:rPr lang="el-GR" sz="1100" dirty="0" err="1" smtClean="0"/>
              <a:t>νεφρογενούς</a:t>
            </a:r>
            <a:r>
              <a:rPr lang="el-GR" sz="1100" dirty="0" smtClean="0"/>
              <a:t> αδενώματος στον δείκτη  </a:t>
            </a:r>
            <a:r>
              <a:rPr lang="en-US" sz="1100" b="1" dirty="0" smtClean="0"/>
              <a:t>PAX8</a:t>
            </a:r>
            <a:r>
              <a:rPr lang="en-US" sz="1100" dirty="0" smtClean="0"/>
              <a:t> ( </a:t>
            </a:r>
            <a:r>
              <a:rPr lang="el-GR" sz="1100" dirty="0" smtClean="0"/>
              <a:t>και στον δείκτη </a:t>
            </a:r>
            <a:r>
              <a:rPr lang="en-US" sz="1100" dirty="0" smtClean="0"/>
              <a:t>PAX</a:t>
            </a:r>
            <a:r>
              <a:rPr lang="el-GR" sz="1100" dirty="0" smtClean="0"/>
              <a:t>2 )  συνηγορεί υπέρ της προέλευσής του από τα επιθηλιακά κύτταρα των ουροφόρων σωληναρίων του νεφρού.</a:t>
            </a:r>
            <a:r>
              <a:rPr lang="el-GR" sz="1100" i="1" dirty="0" smtClean="0"/>
              <a:t> </a:t>
            </a:r>
            <a:endParaRPr lang="el-GR" sz="1100" b="1" i="1" dirty="0"/>
          </a:p>
        </p:txBody>
      </p:sp>
      <p:pic>
        <p:nvPicPr>
          <p:cNvPr id="29698" name="Picture 2" descr="C:\Users\User\Desktop\INVERTED UROTHELIAL LESIONS\ΕΠΙΚΑΙΡΟΠΟΙΗΜΕΝΟ WEBPATHOLOGY INVERTED UROTHELIAL - Αντιγραφή\UrinaryBladder_Misc_NA5.jpg"/>
          <p:cNvPicPr>
            <a:picLocks noChangeAspect="1" noChangeArrowheads="1"/>
          </p:cNvPicPr>
          <p:nvPr/>
        </p:nvPicPr>
        <p:blipFill>
          <a:blip r:embed="rId2" cstate="print"/>
          <a:srcRect/>
          <a:stretch>
            <a:fillRect/>
          </a:stretch>
        </p:blipFill>
        <p:spPr bwMode="auto">
          <a:xfrm>
            <a:off x="179512" y="151565"/>
            <a:ext cx="4608512" cy="3031300"/>
          </a:xfrm>
          <a:prstGeom prst="rect">
            <a:avLst/>
          </a:prstGeom>
          <a:noFill/>
        </p:spPr>
      </p:pic>
      <p:pic>
        <p:nvPicPr>
          <p:cNvPr id="29699" name="Picture 3" descr="C:\Users\User\Desktop\INVERTED UROTHELIAL LESIONS\ΕΠΙΚΑΙΡΟΠΟΙΗΜΕΝΟ WEBPATHOLOGY INVERTED UROTHELIAL - Αντιγραφή\UrinaryBladder_Misc_NA6.jpg"/>
          <p:cNvPicPr>
            <a:picLocks noChangeAspect="1" noChangeArrowheads="1"/>
          </p:cNvPicPr>
          <p:nvPr/>
        </p:nvPicPr>
        <p:blipFill>
          <a:blip r:embed="rId3" cstate="print"/>
          <a:srcRect/>
          <a:stretch>
            <a:fillRect/>
          </a:stretch>
        </p:blipFill>
        <p:spPr bwMode="auto">
          <a:xfrm>
            <a:off x="179512" y="3356992"/>
            <a:ext cx="4608512" cy="3339399"/>
          </a:xfrm>
          <a:prstGeom prst="rect">
            <a:avLst/>
          </a:prstGeom>
          <a:noFill/>
        </p:spPr>
      </p:pic>
      <p:pic>
        <p:nvPicPr>
          <p:cNvPr id="29700" name="Picture 4" descr="C:\Users\User\Desktop\INVERTED UROTHELIAL LESIONS\ΕΠΙΚΑΙΡΟΠΟΙΗΜΕΝΟ WEBPATHOLOGY INVERTED UROTHELIAL - Αντιγραφή\UrinaryBladder_Misc_NA7_PAX8.jpg"/>
          <p:cNvPicPr>
            <a:picLocks noChangeAspect="1" noChangeArrowheads="1"/>
          </p:cNvPicPr>
          <p:nvPr/>
        </p:nvPicPr>
        <p:blipFill>
          <a:blip r:embed="rId4" cstate="print"/>
          <a:srcRect/>
          <a:stretch>
            <a:fillRect/>
          </a:stretch>
        </p:blipFill>
        <p:spPr bwMode="auto">
          <a:xfrm rot="5400000">
            <a:off x="4676343" y="2865243"/>
            <a:ext cx="4471834" cy="3240360"/>
          </a:xfrm>
          <a:prstGeom prst="rect">
            <a:avLst/>
          </a:prstGeom>
          <a:noFill/>
        </p:spPr>
      </p:pic>
    </p:spTree>
    <p:extLst>
      <p:ext uri="{BB962C8B-B14F-4D97-AF65-F5344CB8AC3E}">
        <p14:creationId xmlns="" xmlns:p14="http://schemas.microsoft.com/office/powerpoint/2010/main" val="2789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844824"/>
          </a:xfrm>
        </p:spPr>
        <p:txBody>
          <a:bodyPr>
            <a:normAutofit fontScale="90000"/>
          </a:bodyPr>
          <a:lstStyle/>
          <a:p>
            <a:r>
              <a:rPr lang="el-GR" b="1" u="sng" spc="600" dirty="0" smtClean="0">
                <a:effectLst>
                  <a:outerShdw blurRad="38100" dist="38100" dir="2700000" algn="tl">
                    <a:srgbClr val="000000">
                      <a:alpha val="43137"/>
                    </a:srgbClr>
                  </a:outerShdw>
                </a:effectLst>
              </a:rPr>
              <a:t>Πρωτοπαθείς</a:t>
            </a:r>
            <a:r>
              <a:rPr lang="el-GR" b="1" u="sng" dirty="0" smtClean="0"/>
              <a:t> </a:t>
            </a:r>
            <a:r>
              <a:rPr lang="el-GR" b="1" dirty="0" smtClean="0"/>
              <a:t/>
            </a:r>
            <a:br>
              <a:rPr lang="el-GR" b="1" dirty="0" smtClean="0"/>
            </a:br>
            <a:r>
              <a:rPr lang="el-GR" b="1" u="sng" dirty="0" smtClean="0"/>
              <a:t>μη </a:t>
            </a:r>
            <a:r>
              <a:rPr lang="el-GR" b="1" dirty="0" err="1" smtClean="0"/>
              <a:t>ουροθηλιακές</a:t>
            </a:r>
            <a:r>
              <a:rPr lang="el-GR" b="1" dirty="0" smtClean="0"/>
              <a:t> </a:t>
            </a:r>
            <a:r>
              <a:rPr lang="el-GR" dirty="0" smtClean="0"/>
              <a:t>νεοπλασίες </a:t>
            </a:r>
            <a:br>
              <a:rPr lang="el-GR" dirty="0" smtClean="0"/>
            </a:br>
            <a:r>
              <a:rPr lang="el-GR" dirty="0" smtClean="0"/>
              <a:t>με </a:t>
            </a:r>
            <a:r>
              <a:rPr lang="el-GR" b="1" dirty="0" smtClean="0"/>
              <a:t>αδενική</a:t>
            </a:r>
            <a:r>
              <a:rPr lang="el-GR" dirty="0" smtClean="0"/>
              <a:t> διαφοροποίηση</a:t>
            </a:r>
            <a:endParaRPr lang="el-GR" dirty="0"/>
          </a:p>
        </p:txBody>
      </p:sp>
      <p:sp>
        <p:nvSpPr>
          <p:cNvPr id="3" name="2 - Θέση περιεχομένου"/>
          <p:cNvSpPr>
            <a:spLocks noGrp="1"/>
          </p:cNvSpPr>
          <p:nvPr>
            <p:ph idx="1"/>
          </p:nvPr>
        </p:nvSpPr>
        <p:spPr>
          <a:xfrm>
            <a:off x="0" y="1844824"/>
            <a:ext cx="9144000" cy="5013176"/>
          </a:xfrm>
        </p:spPr>
        <p:txBody>
          <a:bodyPr>
            <a:normAutofit fontScale="77500" lnSpcReduction="20000"/>
          </a:bodyPr>
          <a:lstStyle/>
          <a:p>
            <a:r>
              <a:rPr lang="el-GR" dirty="0" smtClean="0"/>
              <a:t>Στο </a:t>
            </a:r>
            <a:r>
              <a:rPr lang="el-GR" dirty="0" err="1" smtClean="0"/>
              <a:t>λαχνωτό</a:t>
            </a:r>
            <a:r>
              <a:rPr lang="el-GR" dirty="0" smtClean="0"/>
              <a:t> </a:t>
            </a:r>
            <a:r>
              <a:rPr lang="el-GR" dirty="0" smtClean="0">
                <a:effectLst>
                  <a:outerShdw blurRad="38100" dist="38100" dir="2700000" algn="tl">
                    <a:srgbClr val="000000">
                      <a:alpha val="43137"/>
                    </a:srgbClr>
                  </a:outerShdw>
                </a:effectLst>
              </a:rPr>
              <a:t>αδένωμα</a:t>
            </a:r>
            <a:r>
              <a:rPr lang="en-US" dirty="0" smtClean="0"/>
              <a:t>: </a:t>
            </a:r>
          </a:p>
          <a:p>
            <a:pPr>
              <a:buNone/>
            </a:pPr>
            <a:r>
              <a:rPr lang="en-US" dirty="0" smtClean="0"/>
              <a:t>    CK20, CK7, CEA: </a:t>
            </a:r>
            <a:r>
              <a:rPr lang="en-US" dirty="0" smtClean="0">
                <a:sym typeface="Wingdings" pitchFamily="2" charset="2"/>
              </a:rPr>
              <a:t>(+),  EMA </a:t>
            </a:r>
            <a:r>
              <a:rPr lang="el-GR" dirty="0" smtClean="0">
                <a:sym typeface="Wingdings" pitchFamily="2" charset="2"/>
              </a:rPr>
              <a:t>συχνά (+) ,</a:t>
            </a:r>
          </a:p>
          <a:p>
            <a:pPr>
              <a:buNone/>
            </a:pPr>
            <a:r>
              <a:rPr lang="el-GR" dirty="0" smtClean="0">
                <a:sym typeface="Wingdings" pitchFamily="2" charset="2"/>
              </a:rPr>
              <a:t>    Χρώσεις για όξινη </a:t>
            </a:r>
            <a:r>
              <a:rPr lang="el-GR" dirty="0" err="1" smtClean="0">
                <a:sym typeface="Wingdings" pitchFamily="2" charset="2"/>
              </a:rPr>
              <a:t>βλέννη</a:t>
            </a:r>
            <a:r>
              <a:rPr lang="el-GR" dirty="0" smtClean="0">
                <a:sym typeface="Wingdings" pitchFamily="2" charset="2"/>
              </a:rPr>
              <a:t> συχνά (+)</a:t>
            </a:r>
          </a:p>
          <a:p>
            <a:pPr>
              <a:buNone/>
            </a:pPr>
            <a:endParaRPr lang="el-GR" dirty="0" smtClean="0">
              <a:sym typeface="Wingdings" pitchFamily="2" charset="2"/>
            </a:endParaRPr>
          </a:p>
          <a:p>
            <a:pPr>
              <a:buNone/>
            </a:pPr>
            <a:r>
              <a:rPr lang="el-GR" dirty="0" smtClean="0">
                <a:sym typeface="Wingdings" pitchFamily="2" charset="2"/>
              </a:rPr>
              <a:t>     Στο </a:t>
            </a:r>
            <a:r>
              <a:rPr lang="en-US" dirty="0" smtClean="0">
                <a:sym typeface="Wingdings" pitchFamily="2" charset="2"/>
              </a:rPr>
              <a:t> </a:t>
            </a:r>
            <a:r>
              <a:rPr lang="el-GR" dirty="0" smtClean="0">
                <a:sym typeface="Wingdings" pitchFamily="2" charset="2"/>
              </a:rPr>
              <a:t>πρωτοπαθές </a:t>
            </a:r>
            <a:r>
              <a:rPr lang="el-GR" spc="600" dirty="0" err="1" smtClean="0">
                <a:effectLst>
                  <a:outerShdw blurRad="38100" dist="38100" dir="2700000" algn="tl">
                    <a:srgbClr val="000000">
                      <a:alpha val="43137"/>
                    </a:srgbClr>
                  </a:outerShdw>
                </a:effectLst>
                <a:sym typeface="Wingdings" pitchFamily="2" charset="2"/>
              </a:rPr>
              <a:t>αδενοκαρκίνωμα</a:t>
            </a:r>
            <a:r>
              <a:rPr lang="el-GR" dirty="0" smtClean="0">
                <a:sym typeface="Wingdings" pitchFamily="2" charset="2"/>
              </a:rPr>
              <a:t> της </a:t>
            </a:r>
            <a:r>
              <a:rPr lang="el-GR" b="1" dirty="0" smtClean="0">
                <a:sym typeface="Wingdings" pitchFamily="2" charset="2"/>
              </a:rPr>
              <a:t>ουροδόχου</a:t>
            </a:r>
            <a:r>
              <a:rPr lang="en-US" dirty="0" smtClean="0">
                <a:sym typeface="Wingdings" pitchFamily="2" charset="2"/>
              </a:rPr>
              <a:t>:</a:t>
            </a:r>
          </a:p>
          <a:p>
            <a:pPr>
              <a:buNone/>
            </a:pPr>
            <a:r>
              <a:rPr lang="el-GR" dirty="0" smtClean="0">
                <a:sym typeface="Wingdings" pitchFamily="2" charset="2"/>
              </a:rPr>
              <a:t>     </a:t>
            </a:r>
            <a:r>
              <a:rPr lang="en-US" dirty="0" smtClean="0">
                <a:sym typeface="Wingdings" pitchFamily="2" charset="2"/>
              </a:rPr>
              <a:t>CK20 &amp; CEA (+)</a:t>
            </a:r>
            <a:r>
              <a:rPr lang="el-GR" dirty="0">
                <a:sym typeface="Wingdings" pitchFamily="2" charset="2"/>
              </a:rPr>
              <a:t> (όπως στο </a:t>
            </a:r>
            <a:r>
              <a:rPr lang="el-GR" dirty="0" err="1">
                <a:sym typeface="Wingdings" pitchFamily="2" charset="2"/>
              </a:rPr>
              <a:t>ορθοκολικό</a:t>
            </a:r>
            <a:r>
              <a:rPr lang="el-GR" dirty="0">
                <a:sym typeface="Wingdings" pitchFamily="2" charset="2"/>
              </a:rPr>
              <a:t>), </a:t>
            </a:r>
            <a:r>
              <a:rPr lang="en-US" dirty="0" smtClean="0">
                <a:sym typeface="Wingdings" pitchFamily="2" charset="2"/>
              </a:rPr>
              <a:t>, </a:t>
            </a:r>
            <a:r>
              <a:rPr lang="en-US" dirty="0" smtClean="0">
                <a:effectLst>
                  <a:outerShdw blurRad="38100" dist="38100" dir="2700000" algn="tl">
                    <a:srgbClr val="000000">
                      <a:alpha val="43137"/>
                    </a:srgbClr>
                  </a:outerShdw>
                </a:effectLst>
                <a:sym typeface="Wingdings" pitchFamily="2" charset="2"/>
              </a:rPr>
              <a:t>CK7 </a:t>
            </a:r>
            <a:r>
              <a:rPr lang="el-GR" dirty="0" err="1" smtClean="0">
                <a:sym typeface="Wingdings" pitchFamily="2" charset="2"/>
              </a:rPr>
              <a:t>ποικίλως</a:t>
            </a:r>
            <a:r>
              <a:rPr lang="el-GR" dirty="0" smtClean="0">
                <a:sym typeface="Wingdings" pitchFamily="2" charset="2"/>
              </a:rPr>
              <a:t> (</a:t>
            </a:r>
            <a:r>
              <a:rPr lang="el-GR" dirty="0" smtClean="0">
                <a:effectLst>
                  <a:outerShdw blurRad="38100" dist="38100" dir="2700000" algn="tl">
                    <a:srgbClr val="000000">
                      <a:alpha val="43137"/>
                    </a:srgbClr>
                  </a:outerShdw>
                </a:effectLst>
                <a:sym typeface="Wingdings" pitchFamily="2" charset="2"/>
              </a:rPr>
              <a:t>+</a:t>
            </a:r>
            <a:r>
              <a:rPr lang="el-GR" dirty="0" smtClean="0">
                <a:sym typeface="Wingdings" pitchFamily="2" charset="2"/>
              </a:rPr>
              <a:t>), </a:t>
            </a:r>
            <a:r>
              <a:rPr lang="en-US" dirty="0" smtClean="0">
                <a:effectLst>
                  <a:outerShdw blurRad="38100" dist="38100" dir="2700000" algn="tl">
                    <a:srgbClr val="000000">
                      <a:alpha val="43137"/>
                    </a:srgbClr>
                  </a:outerShdw>
                </a:effectLst>
                <a:sym typeface="Wingdings" pitchFamily="2" charset="2"/>
              </a:rPr>
              <a:t>Leu-M1(CD15)</a:t>
            </a:r>
            <a:r>
              <a:rPr lang="en-US" dirty="0" smtClean="0">
                <a:sym typeface="Wingdings" pitchFamily="2" charset="2"/>
              </a:rPr>
              <a:t> (</a:t>
            </a:r>
            <a:r>
              <a:rPr lang="en-US" dirty="0" smtClean="0">
                <a:effectLst>
                  <a:outerShdw blurRad="38100" dist="38100" dir="2700000" algn="tl">
                    <a:srgbClr val="000000">
                      <a:alpha val="43137"/>
                    </a:srgbClr>
                  </a:outerShdw>
                </a:effectLst>
                <a:sym typeface="Wingdings" pitchFamily="2" charset="2"/>
              </a:rPr>
              <a:t>+</a:t>
            </a:r>
            <a:r>
              <a:rPr lang="en-US" dirty="0" smtClean="0">
                <a:sym typeface="Wingdings" pitchFamily="2" charset="2"/>
              </a:rPr>
              <a:t>),</a:t>
            </a:r>
            <a:r>
              <a:rPr lang="el-GR" dirty="0" smtClean="0">
                <a:sym typeface="Wingdings" pitchFamily="2" charset="2"/>
              </a:rPr>
              <a:t> </a:t>
            </a:r>
            <a:r>
              <a:rPr lang="el-GR" dirty="0" err="1" smtClean="0">
                <a:sym typeface="Wingdings" pitchFamily="2" charset="2"/>
              </a:rPr>
              <a:t>βιλίνη</a:t>
            </a:r>
            <a:r>
              <a:rPr lang="el-GR" dirty="0" smtClean="0">
                <a:sym typeface="Wingdings" pitchFamily="2" charset="2"/>
              </a:rPr>
              <a:t> (+) στον εντερικό τύπο (όπως στο </a:t>
            </a:r>
            <a:r>
              <a:rPr lang="el-GR" dirty="0" err="1" smtClean="0">
                <a:sym typeface="Wingdings" pitchFamily="2" charset="2"/>
              </a:rPr>
              <a:t>ορθοκολικό</a:t>
            </a:r>
            <a:r>
              <a:rPr lang="el-GR" dirty="0" smtClean="0">
                <a:sym typeface="Wingdings" pitchFamily="2" charset="2"/>
              </a:rPr>
              <a:t>), </a:t>
            </a:r>
          </a:p>
          <a:p>
            <a:pPr>
              <a:buNone/>
            </a:pPr>
            <a:r>
              <a:rPr lang="el-GR" i="1" dirty="0">
                <a:sym typeface="Wingdings" pitchFamily="2" charset="2"/>
              </a:rPr>
              <a:t> </a:t>
            </a:r>
            <a:r>
              <a:rPr lang="el-GR" i="1" dirty="0" smtClean="0">
                <a:sym typeface="Wingdings" pitchFamily="2" charset="2"/>
              </a:rPr>
              <a:t>    αλλά, σε αντίθεση με το </a:t>
            </a:r>
            <a:r>
              <a:rPr lang="el-GR" i="1" dirty="0" err="1" smtClean="0">
                <a:sym typeface="Wingdings" pitchFamily="2" charset="2"/>
              </a:rPr>
              <a:t>ορθοκολικό</a:t>
            </a:r>
            <a:r>
              <a:rPr lang="el-GR" i="1" dirty="0" smtClean="0">
                <a:sym typeface="Wingdings" pitchFamily="2" charset="2"/>
              </a:rPr>
              <a:t> καρκίνωμα, </a:t>
            </a:r>
          </a:p>
          <a:p>
            <a:pPr>
              <a:buNone/>
            </a:pPr>
            <a:r>
              <a:rPr lang="el-GR" dirty="0" smtClean="0">
                <a:effectLst>
                  <a:outerShdw blurRad="38100" dist="38100" dir="2700000" algn="tl">
                    <a:srgbClr val="000000">
                      <a:alpha val="43137"/>
                    </a:srgbClr>
                  </a:outerShdw>
                </a:effectLst>
                <a:sym typeface="Wingdings" pitchFamily="2" charset="2"/>
              </a:rPr>
              <a:t>     </a:t>
            </a:r>
            <a:r>
              <a:rPr lang="en-US" dirty="0" smtClean="0">
                <a:effectLst>
                  <a:outerShdw blurRad="38100" dist="38100" dir="2700000" algn="tl">
                    <a:srgbClr val="000000">
                      <a:alpha val="43137"/>
                    </a:srgbClr>
                  </a:outerShdw>
                </a:effectLst>
                <a:sym typeface="Wingdings" pitchFamily="2" charset="2"/>
              </a:rPr>
              <a:t>CDX2</a:t>
            </a:r>
            <a:r>
              <a:rPr lang="el-GR" dirty="0" smtClean="0">
                <a:effectLst>
                  <a:outerShdw blurRad="38100" dist="38100" dir="2700000" algn="tl">
                    <a:srgbClr val="000000">
                      <a:alpha val="43137"/>
                    </a:srgbClr>
                  </a:outerShdw>
                </a:effectLst>
                <a:sym typeface="Wingdings" pitchFamily="2" charset="2"/>
              </a:rPr>
              <a:t> </a:t>
            </a:r>
            <a:r>
              <a:rPr lang="el-GR" i="1" dirty="0" smtClean="0">
                <a:sym typeface="Wingdings" pitchFamily="2" charset="2"/>
              </a:rPr>
              <a:t>συχνά</a:t>
            </a:r>
            <a:r>
              <a:rPr lang="el-GR" dirty="0" smtClean="0">
                <a:effectLst>
                  <a:outerShdw blurRad="38100" dist="38100" dir="2700000" algn="tl">
                    <a:srgbClr val="000000">
                      <a:alpha val="43137"/>
                    </a:srgbClr>
                  </a:outerShdw>
                </a:effectLst>
                <a:sym typeface="Wingdings" pitchFamily="2" charset="2"/>
              </a:rPr>
              <a:t> (-)</a:t>
            </a:r>
            <a:r>
              <a:rPr lang="en-US" dirty="0" smtClean="0">
                <a:sym typeface="Wingdings" pitchFamily="2" charset="2"/>
              </a:rPr>
              <a:t> </a:t>
            </a:r>
            <a:r>
              <a:rPr lang="el-GR" dirty="0" smtClean="0">
                <a:sym typeface="Wingdings" pitchFamily="2" charset="2"/>
              </a:rPr>
              <a:t>και, κυρίως</a:t>
            </a:r>
            <a:r>
              <a:rPr lang="en-US" dirty="0" smtClean="0">
                <a:sym typeface="Wingdings" pitchFamily="2" charset="2"/>
              </a:rPr>
              <a:t>,</a:t>
            </a:r>
            <a:r>
              <a:rPr lang="el-GR" dirty="0" smtClean="0">
                <a:sym typeface="Wingdings" pitchFamily="2" charset="2"/>
              </a:rPr>
              <a:t> </a:t>
            </a:r>
            <a:r>
              <a:rPr lang="el-GR" dirty="0" smtClean="0">
                <a:effectLst>
                  <a:outerShdw blurRad="38100" dist="38100" dir="2700000" algn="tl">
                    <a:srgbClr val="000000">
                      <a:alpha val="43137"/>
                    </a:srgbClr>
                  </a:outerShdw>
                </a:effectLst>
                <a:sym typeface="Wingdings" pitchFamily="2" charset="2"/>
              </a:rPr>
              <a:t>πυρηνική χρώση για β-</a:t>
            </a:r>
            <a:r>
              <a:rPr lang="el-GR" dirty="0" err="1" smtClean="0">
                <a:effectLst>
                  <a:outerShdw blurRad="38100" dist="38100" dir="2700000" algn="tl">
                    <a:srgbClr val="000000">
                      <a:alpha val="43137"/>
                    </a:srgbClr>
                  </a:outerShdw>
                </a:effectLst>
                <a:sym typeface="Wingdings" pitchFamily="2" charset="2"/>
              </a:rPr>
              <a:t>κατενίνη</a:t>
            </a:r>
            <a:r>
              <a:rPr lang="en-US" dirty="0" smtClean="0">
                <a:sym typeface="Wingdings" pitchFamily="2" charset="2"/>
              </a:rPr>
              <a:t> (</a:t>
            </a:r>
            <a:r>
              <a:rPr lang="en-US" b="1" dirty="0" smtClean="0">
                <a:sym typeface="Wingdings" pitchFamily="2" charset="2"/>
              </a:rPr>
              <a:t>-</a:t>
            </a:r>
            <a:r>
              <a:rPr lang="en-US" dirty="0" smtClean="0">
                <a:sym typeface="Wingdings" pitchFamily="2" charset="2"/>
              </a:rPr>
              <a:t>)</a:t>
            </a:r>
            <a:r>
              <a:rPr lang="el-GR" dirty="0" smtClean="0">
                <a:sym typeface="Wingdings" pitchFamily="2" charset="2"/>
              </a:rPr>
              <a:t>, με την επισήμανση ότι η </a:t>
            </a:r>
            <a:r>
              <a:rPr lang="el-GR" dirty="0" smtClean="0">
                <a:effectLst>
                  <a:outerShdw blurRad="38100" dist="38100" dir="2700000" algn="tl">
                    <a:srgbClr val="000000">
                      <a:alpha val="43137"/>
                    </a:srgbClr>
                  </a:outerShdw>
                </a:effectLst>
                <a:sym typeface="Wingdings" pitchFamily="2" charset="2"/>
              </a:rPr>
              <a:t>πυρηνική </a:t>
            </a:r>
            <a:r>
              <a:rPr lang="el-GR" dirty="0" smtClean="0">
                <a:sym typeface="Wingdings" pitchFamily="2" charset="2"/>
              </a:rPr>
              <a:t>έκφραση της β-</a:t>
            </a:r>
            <a:r>
              <a:rPr lang="el-GR" dirty="0" err="1" smtClean="0">
                <a:sym typeface="Wingdings" pitchFamily="2" charset="2"/>
              </a:rPr>
              <a:t>κατενίνης</a:t>
            </a:r>
            <a:r>
              <a:rPr lang="el-GR" dirty="0" smtClean="0">
                <a:sym typeface="Wingdings" pitchFamily="2" charset="2"/>
              </a:rPr>
              <a:t> είναι συχνή στο </a:t>
            </a:r>
            <a:r>
              <a:rPr lang="el-GR" dirty="0" err="1" smtClean="0">
                <a:sym typeface="Wingdings" pitchFamily="2" charset="2"/>
              </a:rPr>
              <a:t>ορθοκολικό</a:t>
            </a:r>
            <a:r>
              <a:rPr lang="el-GR" dirty="0" smtClean="0">
                <a:sym typeface="Wingdings" pitchFamily="2" charset="2"/>
              </a:rPr>
              <a:t> καρκίνωμα, αλλά </a:t>
            </a:r>
            <a:r>
              <a:rPr lang="el-GR" i="1" dirty="0" smtClean="0">
                <a:effectLst>
                  <a:outerShdw blurRad="38100" dist="38100" dir="2700000" algn="tl">
                    <a:srgbClr val="000000">
                      <a:alpha val="43137"/>
                    </a:srgbClr>
                  </a:outerShdw>
                </a:effectLst>
                <a:sym typeface="Wingdings" pitchFamily="2" charset="2"/>
              </a:rPr>
              <a:t>όχι</a:t>
            </a:r>
            <a:r>
              <a:rPr lang="el-GR" dirty="0" smtClean="0">
                <a:sym typeface="Wingdings" pitchFamily="2" charset="2"/>
              </a:rPr>
              <a:t> με ειδικότητα 100%</a:t>
            </a:r>
            <a:r>
              <a:rPr lang="en-US" dirty="0" smtClean="0">
                <a:sym typeface="Wingdings" pitchFamily="2" charset="2"/>
              </a:rPr>
              <a:t>. </a:t>
            </a:r>
            <a:endParaRPr lang="el-GR" dirty="0" smtClean="0">
              <a:sym typeface="Wingdings" pitchFamily="2" charset="2"/>
            </a:endParaRPr>
          </a:p>
          <a:p>
            <a:pPr>
              <a:buNone/>
            </a:pPr>
            <a:r>
              <a:rPr lang="el-GR" dirty="0">
                <a:sym typeface="Wingdings" pitchFamily="2" charset="2"/>
              </a:rPr>
              <a:t> </a:t>
            </a:r>
            <a:r>
              <a:rPr lang="el-GR" dirty="0" smtClean="0">
                <a:sym typeface="Wingdings" pitchFamily="2" charset="2"/>
              </a:rPr>
              <a:t>    </a:t>
            </a:r>
            <a:r>
              <a:rPr lang="el-GR" b="1" dirty="0" smtClean="0">
                <a:sym typeface="Wingdings" pitchFamily="2" charset="2"/>
              </a:rPr>
              <a:t>Κλινικές πληροφορίες και εξέταση του </a:t>
            </a:r>
            <a:r>
              <a:rPr lang="el-GR" b="1" dirty="0" err="1" smtClean="0">
                <a:sym typeface="Wingdings" pitchFamily="2" charset="2"/>
              </a:rPr>
              <a:t>παχέος</a:t>
            </a:r>
            <a:r>
              <a:rPr lang="el-GR" b="1" dirty="0" smtClean="0">
                <a:sym typeface="Wingdings" pitchFamily="2" charset="2"/>
              </a:rPr>
              <a:t> εντέρου</a:t>
            </a:r>
            <a:r>
              <a:rPr lang="el-GR" dirty="0" smtClean="0">
                <a:sym typeface="Wingdings" pitchFamily="2" charset="2"/>
              </a:rPr>
              <a:t>, </a:t>
            </a:r>
            <a:r>
              <a:rPr lang="el-GR" dirty="0" smtClean="0">
                <a:effectLst>
                  <a:outerShdw blurRad="38100" dist="38100" dir="2700000" algn="tl">
                    <a:srgbClr val="000000">
                      <a:alpha val="43137"/>
                    </a:srgbClr>
                  </a:outerShdw>
                </a:effectLst>
                <a:sym typeface="Wingdings" pitchFamily="2" charset="2"/>
              </a:rPr>
              <a:t>εκ των ων ουκ άνευ.</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143000"/>
          </a:xfrm>
        </p:spPr>
        <p:txBody>
          <a:bodyPr>
            <a:noAutofit/>
          </a:bodyPr>
          <a:lstStyle/>
          <a:p>
            <a:r>
              <a:rPr lang="el-GR" sz="1600" b="1" dirty="0" smtClean="0"/>
              <a:t>Βλεννώδες </a:t>
            </a:r>
            <a:r>
              <a:rPr lang="el-GR" sz="1600" b="1" dirty="0" err="1" smtClean="0"/>
              <a:t>αδενοκαρκίνωμα</a:t>
            </a:r>
            <a:r>
              <a:rPr lang="el-GR" sz="1600" b="1" dirty="0" smtClean="0"/>
              <a:t> ουροδόχου, </a:t>
            </a:r>
            <a:r>
              <a:rPr lang="el-GR" sz="1600" i="1" dirty="0" smtClean="0"/>
              <a:t>εν προκειμένω</a:t>
            </a:r>
            <a:r>
              <a:rPr lang="el-GR" sz="1600" dirty="0" smtClean="0"/>
              <a:t>, και με χαρακτήρες δίκην </a:t>
            </a:r>
            <a:r>
              <a:rPr lang="el-GR" sz="1600" dirty="0" err="1" smtClean="0"/>
              <a:t>σφραγιστήρος</a:t>
            </a:r>
            <a:r>
              <a:rPr lang="el-GR" sz="1600" dirty="0" smtClean="0"/>
              <a:t> δακτυλίου. Πάντως, το </a:t>
            </a:r>
            <a:r>
              <a:rPr lang="el-GR" sz="1600" b="1" dirty="0" smtClean="0"/>
              <a:t>κύριο</a:t>
            </a:r>
            <a:r>
              <a:rPr lang="el-GR" sz="1600" dirty="0" smtClean="0"/>
              <a:t> διαγνωστικό εύρημα είναι η άφθονη </a:t>
            </a:r>
            <a:r>
              <a:rPr lang="el-GR" sz="1600" b="1" dirty="0" err="1" smtClean="0"/>
              <a:t>εξωκυττάρια</a:t>
            </a:r>
            <a:r>
              <a:rPr lang="el-GR" sz="1600" b="1" dirty="0" smtClean="0"/>
              <a:t> </a:t>
            </a:r>
            <a:r>
              <a:rPr lang="el-GR" sz="1600" dirty="0" err="1" smtClean="0"/>
              <a:t>βλέννη</a:t>
            </a:r>
            <a:r>
              <a:rPr lang="el-GR" sz="1600" dirty="0" smtClean="0"/>
              <a:t>, όχι τα </a:t>
            </a:r>
            <a:r>
              <a:rPr lang="el-GR" sz="1600" dirty="0" err="1" smtClean="0"/>
              <a:t>σφραγιδοκύτταρα</a:t>
            </a:r>
            <a:r>
              <a:rPr lang="el-GR" sz="1600" dirty="0" smtClean="0"/>
              <a:t>, τα οποία δυνητικώς απαντούν και στην </a:t>
            </a:r>
            <a:r>
              <a:rPr lang="el-GR" sz="1600" dirty="0" err="1" smtClean="0"/>
              <a:t>πλασματοκυτταροειδή</a:t>
            </a:r>
            <a:r>
              <a:rPr lang="el-GR" sz="1600" dirty="0" smtClean="0"/>
              <a:t> ποικιλία του </a:t>
            </a:r>
            <a:r>
              <a:rPr lang="el-GR" sz="1600" dirty="0" err="1" smtClean="0"/>
              <a:t>ουροθηλιακού</a:t>
            </a:r>
            <a:r>
              <a:rPr lang="el-GR" sz="1600" dirty="0" smtClean="0"/>
              <a:t> καρκινώματος  ΔΔ</a:t>
            </a:r>
            <a:r>
              <a:rPr lang="en-US" sz="1600" dirty="0" smtClean="0"/>
              <a:t>: </a:t>
            </a:r>
            <a:r>
              <a:rPr lang="el-GR" sz="1600" dirty="0" smtClean="0"/>
              <a:t>Σε περίπτωση ξεχειλίσματος </a:t>
            </a:r>
            <a:r>
              <a:rPr lang="el-GR" sz="1600" dirty="0" err="1" smtClean="0"/>
              <a:t>βλέννης</a:t>
            </a:r>
            <a:r>
              <a:rPr lang="el-GR" sz="1600" dirty="0" smtClean="0"/>
              <a:t> στο πλαίσιο αδενικής κυστίτιδας εντερικής ποικιλίας, η έλλειψη ελεύθερα επιπλεουσών επιθηλιακών φωλεών κακοήθων κυττάρων εντός των λιμνών </a:t>
            </a:r>
            <a:r>
              <a:rPr lang="el-GR" sz="1600" dirty="0" err="1" smtClean="0"/>
              <a:t>βλέννης</a:t>
            </a:r>
            <a:r>
              <a:rPr lang="el-GR" sz="1600" dirty="0" smtClean="0"/>
              <a:t> και ο ελεύθερος αλλοιώσεων, </a:t>
            </a:r>
            <a:r>
              <a:rPr lang="el-GR" sz="1600" dirty="0" err="1" smtClean="0"/>
              <a:t>εξωστήρας</a:t>
            </a:r>
            <a:r>
              <a:rPr lang="el-GR" sz="1600" dirty="0" smtClean="0"/>
              <a:t> μυς </a:t>
            </a:r>
            <a:br>
              <a:rPr lang="el-GR" sz="1600" dirty="0" smtClean="0"/>
            </a:br>
            <a:r>
              <a:rPr lang="el-GR" sz="1600" dirty="0" smtClean="0"/>
              <a:t>συνηγορούν </a:t>
            </a:r>
            <a:r>
              <a:rPr lang="el-GR" sz="1600" i="1" dirty="0" smtClean="0"/>
              <a:t>εναντίον</a:t>
            </a:r>
            <a:r>
              <a:rPr lang="el-GR" sz="1600" dirty="0" smtClean="0"/>
              <a:t> βλεννώδους </a:t>
            </a:r>
            <a:r>
              <a:rPr lang="el-GR" sz="1600" dirty="0" err="1" smtClean="0"/>
              <a:t>αδενοκαρκινώματος</a:t>
            </a:r>
            <a:r>
              <a:rPr lang="el-GR" sz="1600" dirty="0" smtClean="0"/>
              <a:t>.</a:t>
            </a:r>
            <a:endParaRPr lang="el-GR" sz="1600" dirty="0"/>
          </a:p>
        </p:txBody>
      </p:sp>
      <p:pic>
        <p:nvPicPr>
          <p:cNvPr id="3074" name="Picture 2" descr="C:\Users\Νεφέλη\Desktop\i1543-2165-143-5-571-f02 - Αντιγραφή - Αντιγραφή.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4304" y="1700808"/>
            <a:ext cx="6371684" cy="49487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419442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esktop\INVERTED UROTHELIAL LESIONS\WEBPATHOLOGY INVERTED UROTHELIAL\UrinaryBladder_Glandular_AdenoCA2.jpg"/>
          <p:cNvPicPr>
            <a:picLocks noChangeAspect="1" noChangeArrowheads="1"/>
          </p:cNvPicPr>
          <p:nvPr/>
        </p:nvPicPr>
        <p:blipFill>
          <a:blip r:embed="rId2" cstate="print"/>
          <a:srcRect/>
          <a:stretch>
            <a:fillRect/>
          </a:stretch>
        </p:blipFill>
        <p:spPr bwMode="auto">
          <a:xfrm rot="5400000">
            <a:off x="4178583" y="2094226"/>
            <a:ext cx="5323337" cy="3816424"/>
          </a:xfrm>
          <a:prstGeom prst="rect">
            <a:avLst/>
          </a:prstGeom>
          <a:noFill/>
        </p:spPr>
      </p:pic>
      <p:pic>
        <p:nvPicPr>
          <p:cNvPr id="2052" name="Picture 4" descr="C:\Users\User\Desktop\INVERTED UROTHELIAL LESIONS\WEBPATHOLOGY INVERTED UROTHELIAL\UrinaryBladder_Glandular_VA3.jpg"/>
          <p:cNvPicPr>
            <a:picLocks noChangeAspect="1" noChangeArrowheads="1"/>
          </p:cNvPicPr>
          <p:nvPr/>
        </p:nvPicPr>
        <p:blipFill>
          <a:blip r:embed="rId3" cstate="print"/>
          <a:srcRect/>
          <a:stretch>
            <a:fillRect/>
          </a:stretch>
        </p:blipFill>
        <p:spPr bwMode="auto">
          <a:xfrm>
            <a:off x="611560" y="3645024"/>
            <a:ext cx="3436800" cy="2469209"/>
          </a:xfrm>
          <a:prstGeom prst="rect">
            <a:avLst/>
          </a:prstGeom>
          <a:noFill/>
        </p:spPr>
      </p:pic>
      <p:sp>
        <p:nvSpPr>
          <p:cNvPr id="5" name="2 - Θέση κειμένου"/>
          <p:cNvSpPr txBox="1">
            <a:spLocks/>
          </p:cNvSpPr>
          <p:nvPr/>
        </p:nvSpPr>
        <p:spPr>
          <a:xfrm>
            <a:off x="323528" y="6093296"/>
            <a:ext cx="3888432" cy="64807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100" b="1" i="0" u="none" strike="noStrike" kern="1200" cap="none" spc="0" normalizeH="0" baseline="0" noProof="0" dirty="0" err="1" smtClean="0">
                <a:ln>
                  <a:noFill/>
                </a:ln>
                <a:solidFill>
                  <a:schemeClr val="tx1"/>
                </a:solidFill>
                <a:effectLst/>
                <a:uLnTx/>
                <a:uFillTx/>
                <a:latin typeface="+mn-lt"/>
                <a:ea typeface="+mn-ea"/>
                <a:cs typeface="+mn-cs"/>
              </a:rPr>
              <a:t>Θηλώδες</a:t>
            </a:r>
            <a:r>
              <a:rPr kumimoji="0" lang="el-GR" sz="11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1100" b="1" i="0" u="none" strike="noStrike" kern="1200" cap="none" spc="300" normalizeH="0" baseline="0" noProof="0" dirty="0" smtClean="0">
                <a:ln>
                  <a:noFill/>
                </a:ln>
                <a:solidFill>
                  <a:schemeClr val="tx1"/>
                </a:solidFill>
                <a:effectLst/>
                <a:uLnTx/>
                <a:uFillTx/>
                <a:latin typeface="+mn-lt"/>
                <a:ea typeface="+mn-ea"/>
                <a:cs typeface="+mn-cs"/>
              </a:rPr>
              <a:t>αδένωμα</a:t>
            </a:r>
            <a:r>
              <a:rPr kumimoji="0" lang="el-GR" sz="1100" b="1" i="0" u="none" strike="noStrike" kern="1200" cap="none" spc="0" normalizeH="0" baseline="0" noProof="0" dirty="0" smtClean="0">
                <a:ln>
                  <a:noFill/>
                </a:ln>
                <a:solidFill>
                  <a:schemeClr val="tx1"/>
                </a:solidFill>
                <a:effectLst/>
                <a:uLnTx/>
                <a:uFillTx/>
                <a:latin typeface="+mn-lt"/>
                <a:ea typeface="+mn-ea"/>
                <a:cs typeface="+mn-cs"/>
              </a:rPr>
              <a:t> αναπτυσσόμενο στον </a:t>
            </a:r>
            <a:r>
              <a:rPr kumimoji="0" lang="el-GR" sz="1100" b="1" i="0" u="none" strike="noStrike" kern="1200" cap="none" spc="0" normalizeH="0" baseline="0" noProof="0" dirty="0" err="1" smtClean="0">
                <a:ln>
                  <a:noFill/>
                </a:ln>
                <a:solidFill>
                  <a:schemeClr val="tx1"/>
                </a:solidFill>
                <a:effectLst/>
                <a:uLnTx/>
                <a:uFillTx/>
                <a:latin typeface="+mn-lt"/>
                <a:ea typeface="+mn-ea"/>
                <a:cs typeface="+mn-cs"/>
              </a:rPr>
              <a:t>ουραχό</a:t>
            </a:r>
            <a:r>
              <a:rPr kumimoji="0" lang="el-GR" sz="11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100" b="1" i="0" u="sng" strike="noStrike" kern="1200" cap="none" spc="0" normalizeH="0" baseline="0" noProof="0" dirty="0" smtClean="0">
                <a:ln>
                  <a:noFill/>
                </a:ln>
                <a:solidFill>
                  <a:schemeClr val="tx1"/>
                </a:solidFill>
                <a:effectLst/>
                <a:uLnTx/>
                <a:uFillTx/>
                <a:latin typeface="+mn-lt"/>
                <a:ea typeface="+mn-ea"/>
                <a:cs typeface="+mn-cs"/>
              </a:rPr>
              <a:t>εγγύς του θόλου</a:t>
            </a:r>
            <a:r>
              <a:rPr kumimoji="0" lang="el-GR" sz="1100" b="1" i="0" u="none" strike="noStrike" kern="1200" cap="none" spc="0" normalizeH="0" baseline="0" noProof="0" dirty="0" smtClean="0">
                <a:ln>
                  <a:noFill/>
                </a:ln>
                <a:solidFill>
                  <a:schemeClr val="tx1"/>
                </a:solidFill>
                <a:effectLst/>
                <a:uLnTx/>
                <a:uFillTx/>
                <a:latin typeface="+mn-lt"/>
                <a:ea typeface="+mn-ea"/>
                <a:cs typeface="+mn-cs"/>
              </a:rPr>
              <a:t>.</a:t>
            </a:r>
            <a:r>
              <a:rPr kumimoji="0" lang="el-GR" sz="1100" b="1" i="0" u="none" strike="noStrike" kern="1200" cap="none" spc="0" normalizeH="0" noProof="0" dirty="0" smtClean="0">
                <a:ln>
                  <a:noFill/>
                </a:ln>
                <a:solidFill>
                  <a:schemeClr val="tx1"/>
                </a:solidFill>
                <a:effectLst/>
                <a:uLnTx/>
                <a:uFillTx/>
                <a:latin typeface="+mn-lt"/>
                <a:ea typeface="+mn-ea"/>
                <a:cs typeface="+mn-cs"/>
              </a:rPr>
              <a:t>  </a:t>
            </a:r>
            <a:r>
              <a:rPr kumimoji="0" lang="el-GR" sz="1100" b="0" i="0" u="none" strike="noStrike" kern="1200" cap="none" spc="0" normalizeH="0" baseline="0" noProof="0" dirty="0" smtClean="0">
                <a:ln>
                  <a:noFill/>
                </a:ln>
                <a:solidFill>
                  <a:schemeClr val="tx1"/>
                </a:solidFill>
                <a:effectLst/>
                <a:uLnTx/>
                <a:uFillTx/>
                <a:latin typeface="+mn-lt"/>
                <a:ea typeface="+mn-ea"/>
                <a:cs typeface="+mn-cs"/>
              </a:rPr>
              <a:t>Άφθονες </a:t>
            </a:r>
            <a:r>
              <a:rPr kumimoji="0" lang="el-GR" sz="1100" b="0" i="0" u="none" strike="noStrike" kern="1200" cap="none" spc="0" normalizeH="0" baseline="0" noProof="0" dirty="0" err="1" smtClean="0">
                <a:ln>
                  <a:noFill/>
                </a:ln>
                <a:solidFill>
                  <a:schemeClr val="tx1"/>
                </a:solidFill>
                <a:effectLst/>
                <a:uLnTx/>
                <a:uFillTx/>
                <a:latin typeface="+mn-lt"/>
                <a:ea typeface="+mn-ea"/>
                <a:cs typeface="+mn-cs"/>
              </a:rPr>
              <a:t>θηλώδεις</a:t>
            </a:r>
            <a:r>
              <a:rPr kumimoji="0" lang="el-GR" sz="1100" b="0" i="0" u="none" strike="noStrike" kern="1200" cap="none" spc="0" normalizeH="0" baseline="0" noProof="0" dirty="0" smtClean="0">
                <a:ln>
                  <a:noFill/>
                </a:ln>
                <a:solidFill>
                  <a:schemeClr val="tx1"/>
                </a:solidFill>
                <a:effectLst/>
                <a:uLnTx/>
                <a:uFillTx/>
                <a:latin typeface="+mn-lt"/>
                <a:ea typeface="+mn-ea"/>
                <a:cs typeface="+mn-cs"/>
              </a:rPr>
              <a:t> πτυχώσεις της</a:t>
            </a:r>
            <a:r>
              <a:rPr kumimoji="0" lang="el-GR" sz="1100" b="0" i="0" u="none" strike="noStrike" kern="1200" cap="none" spc="0" normalizeH="0" noProof="0" dirty="0" smtClean="0">
                <a:ln>
                  <a:noFill/>
                </a:ln>
                <a:solidFill>
                  <a:schemeClr val="tx1"/>
                </a:solidFill>
                <a:effectLst/>
                <a:uLnTx/>
                <a:uFillTx/>
                <a:latin typeface="+mn-lt"/>
                <a:ea typeface="+mn-ea"/>
                <a:cs typeface="+mn-cs"/>
              </a:rPr>
              <a:t> </a:t>
            </a:r>
            <a:r>
              <a:rPr kumimoji="0" lang="el-GR" sz="1100" b="0" i="0" u="none" strike="noStrike" kern="1200" cap="none" spc="0" normalizeH="0" baseline="0" noProof="0" dirty="0" err="1" smtClean="0">
                <a:ln>
                  <a:noFill/>
                </a:ln>
                <a:solidFill>
                  <a:schemeClr val="tx1"/>
                </a:solidFill>
                <a:effectLst/>
                <a:uLnTx/>
                <a:uFillTx/>
                <a:latin typeface="+mn-lt"/>
                <a:ea typeface="+mn-ea"/>
                <a:cs typeface="+mn-cs"/>
              </a:rPr>
              <a:t>βλεννογονικής</a:t>
            </a:r>
            <a:r>
              <a:rPr kumimoji="0" lang="el-GR" sz="1100" b="0" i="0" u="none" strike="noStrike" kern="1200" cap="none" spc="0" normalizeH="0" baseline="0" noProof="0" dirty="0" smtClean="0">
                <a:ln>
                  <a:noFill/>
                </a:ln>
                <a:solidFill>
                  <a:schemeClr val="tx1"/>
                </a:solidFill>
                <a:effectLst/>
                <a:uLnTx/>
                <a:uFillTx/>
                <a:latin typeface="+mn-lt"/>
                <a:ea typeface="+mn-ea"/>
                <a:cs typeface="+mn-cs"/>
              </a:rPr>
              <a:t> επένδυσης  από κιονοειδές, βλεννώδες επιθήλιο.  Εμφανής πυρηνική υπερχρωμία.</a:t>
            </a:r>
            <a:endParaRPr kumimoji="0" lang="el-GR"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2 - Θέση κειμένου"/>
          <p:cNvSpPr txBox="1">
            <a:spLocks/>
          </p:cNvSpPr>
          <p:nvPr/>
        </p:nvSpPr>
        <p:spPr>
          <a:xfrm>
            <a:off x="4211960" y="548681"/>
            <a:ext cx="4932040" cy="792088"/>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Εκτενής διήθηση του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εξωστήρα</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μυός από </a:t>
            </a:r>
            <a:r>
              <a:rPr kumimoji="0" lang="el-GR" sz="1600" b="0"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πρωτοπαθές</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1" i="0" u="none" strike="noStrike" kern="1200" cap="none" spc="300" normalizeH="0" baseline="0" noProof="0" dirty="0" err="1" smtClean="0">
                <a:ln>
                  <a:noFill/>
                </a:ln>
                <a:solidFill>
                  <a:schemeClr val="tx1"/>
                </a:solidFill>
                <a:effectLst/>
                <a:uLnTx/>
                <a:uFillTx/>
                <a:latin typeface="+mn-lt"/>
                <a:ea typeface="+mn-ea"/>
                <a:cs typeface="+mn-cs"/>
              </a:rPr>
              <a:t>αδενοκαρκίνωμα</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με κολλοειδές πρότυπο και άφθονη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εξωκυττάρια</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βλέννη</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1 - Τίτλος"/>
          <p:cNvSpPr txBox="1">
            <a:spLocks/>
          </p:cNvSpPr>
          <p:nvPr/>
        </p:nvSpPr>
        <p:spPr>
          <a:xfrm>
            <a:off x="0" y="116632"/>
            <a:ext cx="9144000" cy="504056"/>
          </a:xfrm>
          <a:prstGeom prst="rect">
            <a:avLst/>
          </a:prstGeom>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1" u="none" strike="noStrike" kern="1200" cap="none" spc="0" normalizeH="0" baseline="0" noProof="0" dirty="0" err="1" smtClean="0">
                <a:ln>
                  <a:noFill/>
                </a:ln>
                <a:solidFill>
                  <a:schemeClr val="tx1"/>
                </a:solidFill>
                <a:effectLst/>
                <a:uLnTx/>
                <a:uFillTx/>
                <a:latin typeface="+mj-lt"/>
                <a:ea typeface="+mj-ea"/>
                <a:cs typeface="+mj-cs"/>
              </a:rPr>
              <a:t>Ενδο</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τοιχωματικές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δομές-εξεργασίες </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αδενικού</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επιθηλίου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4339" name="Picture 3" descr="C:\Users\User\Desktop\INVERTED UROTHELIAL LESIONS\WEBPATHOLOGY INVERTED UROTHELIAL\UrinaryBladder_Histology11.jpg"/>
          <p:cNvPicPr>
            <a:picLocks noChangeAspect="1" noChangeArrowheads="1"/>
          </p:cNvPicPr>
          <p:nvPr/>
        </p:nvPicPr>
        <p:blipFill>
          <a:blip r:embed="rId4" cstate="print"/>
          <a:srcRect/>
          <a:stretch>
            <a:fillRect/>
          </a:stretch>
        </p:blipFill>
        <p:spPr bwMode="auto">
          <a:xfrm>
            <a:off x="611560" y="548680"/>
            <a:ext cx="3384376" cy="2436750"/>
          </a:xfrm>
          <a:prstGeom prst="rect">
            <a:avLst/>
          </a:prstGeom>
          <a:noFill/>
        </p:spPr>
      </p:pic>
      <p:sp>
        <p:nvSpPr>
          <p:cNvPr id="9" name="2 - Θέση κειμένου"/>
          <p:cNvSpPr txBox="1">
            <a:spLocks/>
          </p:cNvSpPr>
          <p:nvPr/>
        </p:nvSpPr>
        <p:spPr>
          <a:xfrm>
            <a:off x="0" y="2924944"/>
            <a:ext cx="4644008" cy="792088"/>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1100" b="1" dirty="0" smtClean="0"/>
              <a:t>Υπολείμματα του </a:t>
            </a:r>
            <a:r>
              <a:rPr lang="el-GR" sz="1100" b="1" dirty="0" err="1" smtClean="0"/>
              <a:t>ουραχού</a:t>
            </a:r>
            <a:r>
              <a:rPr lang="el-GR" sz="1100" b="1" dirty="0" smtClean="0"/>
              <a:t> </a:t>
            </a:r>
            <a:r>
              <a:rPr lang="el-GR" sz="1100" dirty="0" smtClean="0"/>
              <a:t>ανευρίσκονται, ενίοτε, σε βιοψίες από τον </a:t>
            </a:r>
            <a:r>
              <a:rPr lang="el-GR" sz="1100" b="1" u="sng" dirty="0" smtClean="0">
                <a:effectLst>
                  <a:outerShdw blurRad="38100" dist="38100" dir="2700000" algn="tl">
                    <a:srgbClr val="000000">
                      <a:alpha val="43137"/>
                    </a:srgbClr>
                  </a:outerShdw>
                </a:effectLst>
              </a:rPr>
              <a:t>θόλο</a:t>
            </a:r>
            <a:r>
              <a:rPr lang="el-GR" sz="1100" dirty="0" smtClean="0"/>
              <a:t> ή το </a:t>
            </a:r>
            <a:r>
              <a:rPr lang="el-GR" sz="1100" b="1" dirty="0" smtClean="0"/>
              <a:t>πρόσθιο τοίχωμα </a:t>
            </a:r>
            <a:r>
              <a:rPr lang="el-GR" sz="1100" dirty="0" smtClean="0"/>
              <a:t>της ουροδόχου</a:t>
            </a:r>
            <a:r>
              <a:rPr lang="el-GR" sz="1050" dirty="0" smtClean="0"/>
              <a:t>. Εμφανίζουν  κυστική διάταση , περιβάλλονται από λεπτή στοιβάδα </a:t>
            </a:r>
            <a:r>
              <a:rPr lang="el-GR" sz="1050" dirty="0" err="1" smtClean="0"/>
              <a:t>ινομυώδους</a:t>
            </a:r>
            <a:r>
              <a:rPr lang="el-GR" sz="1050" dirty="0" smtClean="0"/>
              <a:t> ιστού και  επενδύονται από επιθήλιο ( </a:t>
            </a:r>
            <a:r>
              <a:rPr lang="el-GR" sz="1050" dirty="0" err="1" smtClean="0"/>
              <a:t>ουροθήλιο</a:t>
            </a:r>
            <a:r>
              <a:rPr lang="el-GR" sz="1050" dirty="0" smtClean="0"/>
              <a:t>, </a:t>
            </a:r>
            <a:r>
              <a:rPr lang="el-GR" sz="1050" dirty="0" err="1" smtClean="0"/>
              <a:t>αποπλατυσμένο</a:t>
            </a:r>
            <a:r>
              <a:rPr lang="el-GR" sz="1050" dirty="0" smtClean="0"/>
              <a:t> ατροφικό επιθήλιο  ή αδενικό).</a:t>
            </a:r>
            <a:endParaRPr kumimoji="0" lang="el-GR" sz="105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2 - Θέση κειμένου"/>
          <p:cNvSpPr txBox="1">
            <a:spLocks/>
          </p:cNvSpPr>
          <p:nvPr/>
        </p:nvSpPr>
        <p:spPr>
          <a:xfrm>
            <a:off x="539552" y="2996952"/>
            <a:ext cx="3456384" cy="64807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el-GR" sz="11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0902988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08504" cy="1880406"/>
          </a:xfrm>
        </p:spPr>
        <p:txBody>
          <a:bodyPr>
            <a:noAutofit/>
          </a:bodyPr>
          <a:lstStyle/>
          <a:p>
            <a:pPr eaLnBrk="1" hangingPunct="1"/>
            <a:r>
              <a:rPr lang="el-GR" sz="2000" dirty="0" smtClean="0">
                <a:solidFill>
                  <a:srgbClr val="002060"/>
                </a:solidFill>
              </a:rPr>
              <a:t>Υπολείμματα του </a:t>
            </a:r>
            <a:r>
              <a:rPr lang="el-GR" sz="2000" dirty="0" err="1" smtClean="0">
                <a:solidFill>
                  <a:srgbClr val="002060"/>
                </a:solidFill>
              </a:rPr>
              <a:t>ουραχού</a:t>
            </a:r>
            <a:r>
              <a:rPr lang="el-GR" sz="2000" dirty="0" smtClean="0">
                <a:solidFill>
                  <a:srgbClr val="002060"/>
                </a:solidFill>
              </a:rPr>
              <a:t> (αρ.) και </a:t>
            </a:r>
            <a:r>
              <a:rPr lang="el-GR" sz="2000" dirty="0" err="1" smtClean="0">
                <a:solidFill>
                  <a:srgbClr val="002060"/>
                </a:solidFill>
                <a:effectLst>
                  <a:outerShdw blurRad="38100" dist="38100" dir="2700000" algn="tl">
                    <a:srgbClr val="000000">
                      <a:alpha val="43137"/>
                    </a:srgbClr>
                  </a:outerShdw>
                </a:effectLst>
              </a:rPr>
              <a:t>αδενοκαρκίνωμα</a:t>
            </a:r>
            <a:r>
              <a:rPr lang="el-GR" sz="2000" dirty="0" smtClean="0">
                <a:solidFill>
                  <a:srgbClr val="002060"/>
                </a:solidFill>
                <a:effectLst>
                  <a:outerShdw blurRad="38100" dist="38100" dir="2700000" algn="tl">
                    <a:srgbClr val="000000">
                      <a:alpha val="43137"/>
                    </a:srgbClr>
                  </a:outerShdw>
                </a:effectLst>
              </a:rPr>
              <a:t> του </a:t>
            </a:r>
            <a:r>
              <a:rPr lang="el-GR" sz="2000" dirty="0" err="1" smtClean="0">
                <a:solidFill>
                  <a:srgbClr val="002060"/>
                </a:solidFill>
                <a:effectLst>
                  <a:outerShdw blurRad="38100" dist="38100" dir="2700000" algn="tl">
                    <a:srgbClr val="000000">
                      <a:alpha val="43137"/>
                    </a:srgbClr>
                  </a:outerShdw>
                </a:effectLst>
              </a:rPr>
              <a:t>ουραχού</a:t>
            </a:r>
            <a:r>
              <a:rPr lang="el-GR" sz="2000" dirty="0" smtClean="0">
                <a:solidFill>
                  <a:srgbClr val="002060"/>
                </a:solidFill>
                <a:effectLst>
                  <a:outerShdw blurRad="38100" dist="38100" dir="2700000" algn="tl">
                    <a:srgbClr val="000000">
                      <a:alpha val="43137"/>
                    </a:srgbClr>
                  </a:outerShdw>
                </a:effectLst>
              </a:rPr>
              <a:t> </a:t>
            </a:r>
            <a:r>
              <a:rPr lang="el-GR" sz="2000" dirty="0" smtClean="0">
                <a:solidFill>
                  <a:srgbClr val="002060"/>
                </a:solidFill>
              </a:rPr>
              <a:t>με διήθηση ολόκληρου του πάχους του τοιχώματος της ουροδόχου κύστης (</a:t>
            </a:r>
            <a:r>
              <a:rPr lang="el-GR" sz="2000" dirty="0" err="1" smtClean="0">
                <a:solidFill>
                  <a:srgbClr val="002060"/>
                </a:solidFill>
              </a:rPr>
              <a:t>δεξ</a:t>
            </a:r>
            <a:r>
              <a:rPr lang="el-GR" sz="2000" dirty="0" smtClean="0">
                <a:solidFill>
                  <a:srgbClr val="002060"/>
                </a:solidFill>
              </a:rPr>
              <a:t>.)</a:t>
            </a:r>
            <a:r>
              <a:rPr lang="en-US" sz="2000" dirty="0" smtClean="0">
                <a:solidFill>
                  <a:srgbClr val="002060"/>
                </a:solidFill>
              </a:rPr>
              <a:t>. </a:t>
            </a:r>
            <a:r>
              <a:rPr lang="el-GR" sz="2000" dirty="0" smtClean="0">
                <a:solidFill>
                  <a:srgbClr val="002060"/>
                </a:solidFill>
              </a:rPr>
              <a:t>Έχει σημασία αν ένα τέτοιο καρκίνωμα περιορίζεται στο εγχειρητικό παρασκεύασμα της κυστεκτομής δηλ. έως τα </a:t>
            </a:r>
            <a:r>
              <a:rPr lang="el-GR" sz="2000" dirty="0" err="1" smtClean="0">
                <a:solidFill>
                  <a:srgbClr val="002060"/>
                </a:solidFill>
              </a:rPr>
              <a:t>περικυστικά</a:t>
            </a:r>
            <a:r>
              <a:rPr lang="el-GR" sz="2000" dirty="0" smtClean="0">
                <a:solidFill>
                  <a:srgbClr val="002060"/>
                </a:solidFill>
              </a:rPr>
              <a:t> μαλακά μόρια ή διασπείρεται στο περιτόναιο και/ή σε άλλα όργανα.</a:t>
            </a:r>
          </a:p>
        </p:txBody>
      </p:sp>
      <p:pic>
        <p:nvPicPr>
          <p:cNvPr id="15363" name="Picture 3" descr="1,7 Bladder_UrachalRemnant1"/>
          <p:cNvPicPr>
            <a:picLocks noChangeAspect="1" noChangeArrowheads="1"/>
          </p:cNvPicPr>
          <p:nvPr/>
        </p:nvPicPr>
        <p:blipFill>
          <a:blip r:embed="rId2" cstate="print"/>
          <a:srcRect t="3749"/>
          <a:stretch>
            <a:fillRect/>
          </a:stretch>
        </p:blipFill>
        <p:spPr bwMode="auto">
          <a:xfrm rot="16200000">
            <a:off x="-773599" y="2437895"/>
            <a:ext cx="5146582" cy="3384376"/>
          </a:xfrm>
          <a:prstGeom prst="rect">
            <a:avLst/>
          </a:prstGeom>
          <a:noFill/>
          <a:ln w="9525">
            <a:noFill/>
            <a:miter lim="800000"/>
            <a:headEnd/>
            <a:tailEnd/>
          </a:ln>
        </p:spPr>
      </p:pic>
      <p:pic>
        <p:nvPicPr>
          <p:cNvPr id="4" name="Picture 2" descr="C:\Users\Νεφέλη\Desktop\his13734-fig-0012-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35896" y="1880406"/>
            <a:ext cx="5404066" cy="406887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rot="10800000" flipV="1">
            <a:off x="4283967" y="6061138"/>
            <a:ext cx="4860028" cy="523220"/>
          </a:xfrm>
          <a:prstGeom prst="rect">
            <a:avLst/>
          </a:prstGeom>
        </p:spPr>
        <p:txBody>
          <a:bodyPr wrap="square">
            <a:spAutoFit/>
          </a:bodyPr>
          <a:lstStyle/>
          <a:p>
            <a:r>
              <a:rPr lang="en-US" sz="1400" dirty="0" err="1"/>
              <a:t>Magers</a:t>
            </a:r>
            <a:r>
              <a:rPr lang="en-US" sz="1400" dirty="0"/>
              <a:t> MJ </a:t>
            </a:r>
            <a:r>
              <a:rPr lang="el-GR" sz="1400" dirty="0"/>
              <a:t>και συν. </a:t>
            </a:r>
            <a:r>
              <a:rPr lang="en-US" sz="1400" dirty="0"/>
              <a:t>Histopathology 74, 112-134, </a:t>
            </a:r>
            <a:r>
              <a:rPr lang="en-US" sz="1400" dirty="0" smtClean="0"/>
              <a:t>2019</a:t>
            </a:r>
            <a:r>
              <a:rPr lang="el-GR" sz="1400" dirty="0" smtClean="0"/>
              <a:t>.</a:t>
            </a:r>
            <a:r>
              <a:rPr lang="en-US" sz="1400" dirty="0"/>
              <a:t/>
            </a:r>
            <a:br>
              <a:rPr lang="en-US" sz="1400" dirty="0"/>
            </a:br>
            <a:endParaRPr lang="el-GR" sz="14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584176"/>
          </a:xfrm>
        </p:spPr>
        <p:txBody>
          <a:bodyPr>
            <a:normAutofit fontScale="90000"/>
          </a:bodyPr>
          <a:lstStyle/>
          <a:p>
            <a:r>
              <a:rPr lang="el-GR" sz="2000" b="1" dirty="0" err="1" smtClean="0"/>
              <a:t>Διαυγοκυτταρικό</a:t>
            </a:r>
            <a:r>
              <a:rPr lang="el-GR" sz="2000" b="1" dirty="0" smtClean="0"/>
              <a:t> καρκίνωμα της ουροδόχου κύστης, </a:t>
            </a:r>
            <a:r>
              <a:rPr lang="el-GR" sz="2000" dirty="0" smtClean="0"/>
              <a:t>εν προκειμένω, </a:t>
            </a:r>
            <a:r>
              <a:rPr lang="el-GR" sz="2000" dirty="0" err="1" smtClean="0"/>
              <a:t>σωληνοκυστικού</a:t>
            </a:r>
            <a:r>
              <a:rPr lang="el-GR" sz="2000" dirty="0" smtClean="0"/>
              <a:t> προτύπου</a:t>
            </a:r>
            <a:r>
              <a:rPr lang="en-US" sz="2000" dirty="0" smtClean="0"/>
              <a:t>. </a:t>
            </a:r>
            <a:r>
              <a:rPr lang="el-GR" sz="2000" dirty="0" smtClean="0"/>
              <a:t>Ανάμειξη κακοήθων κυττάρων με διαυγές ή </a:t>
            </a:r>
            <a:r>
              <a:rPr lang="el-GR" sz="2000" dirty="0" err="1" smtClean="0"/>
              <a:t>ηωσινόφιλο</a:t>
            </a:r>
            <a:r>
              <a:rPr lang="el-GR" sz="2000" dirty="0" smtClean="0"/>
              <a:t> κυτταρόπλασμα. Συνήθως, μικτά πρότυπα αρχιτεκτονικής. Υποχρεωτική η </a:t>
            </a:r>
            <a:r>
              <a:rPr lang="el-GR" sz="2000" dirty="0" smtClean="0">
                <a:effectLst>
                  <a:outerShdw blurRad="38100" dist="38100" dir="2700000" algn="tl">
                    <a:srgbClr val="000000">
                      <a:alpha val="43137"/>
                    </a:srgbClr>
                  </a:outerShdw>
                </a:effectLst>
              </a:rPr>
              <a:t>απουσία</a:t>
            </a:r>
            <a:r>
              <a:rPr lang="el-GR" sz="2000" dirty="0" smtClean="0"/>
              <a:t> </a:t>
            </a:r>
            <a:r>
              <a:rPr lang="el-GR" sz="2000" dirty="0" err="1" smtClean="0"/>
              <a:t>ουροθηλιακής</a:t>
            </a:r>
            <a:r>
              <a:rPr lang="el-GR" sz="2000" dirty="0" smtClean="0"/>
              <a:t> συνιστώσας. Τέτοιοι όγκοι προχωρημένου σταδίου χαρακτηρίζονται από πτωχή πρόγνωση· αντίθετα, τα </a:t>
            </a:r>
            <a:r>
              <a:rPr lang="el-GR" sz="2000" dirty="0" err="1" smtClean="0"/>
              <a:t>διαυγοκυτταρικά</a:t>
            </a:r>
            <a:r>
              <a:rPr lang="el-GR" sz="2000" dirty="0" smtClean="0"/>
              <a:t> καρκινώματα  πρώιμου σταδίου, ιδιαίτερα εκείνα με </a:t>
            </a:r>
            <a:r>
              <a:rPr lang="el-GR" sz="2000" dirty="0" err="1" smtClean="0"/>
              <a:t>εξωφυτική</a:t>
            </a:r>
            <a:r>
              <a:rPr lang="el-GR" sz="2000" dirty="0" smtClean="0"/>
              <a:t> ανάπτυξη, μπορούν να έχουν ευμενή έκβαση, εάν αντιμετωπισθούν επιθετικά.  </a:t>
            </a:r>
            <a:r>
              <a:rPr lang="en-US" sz="2000" dirty="0" smtClean="0"/>
              <a:t/>
            </a:r>
            <a:br>
              <a:rPr lang="en-US" sz="2000" dirty="0" smtClean="0"/>
            </a:br>
            <a:endParaRPr lang="el-GR" sz="1800" dirty="0"/>
          </a:p>
        </p:txBody>
      </p:sp>
      <p:pic>
        <p:nvPicPr>
          <p:cNvPr id="33794" name="Picture 2" descr="C:\Users\αγαπουλακι\Desktop\SPRINGER BOOK\LAZARIS CHAP2 MATERIAL\CASE 2.1\CASE 2.1. IMGs TIF\FIG 2.1.17..tif"/>
          <p:cNvPicPr>
            <a:picLocks noChangeAspect="1" noChangeArrowheads="1"/>
          </p:cNvPicPr>
          <p:nvPr/>
        </p:nvPicPr>
        <p:blipFill>
          <a:blip r:embed="rId2" cstate="print"/>
          <a:srcRect/>
          <a:stretch>
            <a:fillRect/>
          </a:stretch>
        </p:blipFill>
        <p:spPr bwMode="auto">
          <a:xfrm rot="5400000">
            <a:off x="-326927" y="2265560"/>
            <a:ext cx="5089946" cy="3816425"/>
          </a:xfrm>
          <a:prstGeom prst="rect">
            <a:avLst/>
          </a:prstGeom>
          <a:noFill/>
        </p:spPr>
      </p:pic>
      <p:pic>
        <p:nvPicPr>
          <p:cNvPr id="33795" name="Picture 3" descr="C:\Users\αγαπουλακι\Desktop\SPRINGER BOOK\LAZARIS CHAP2 MATERIAL\CASE 2.1\CASE 2.1. IMGs TIF\FIG 2.1.18..tif"/>
          <p:cNvPicPr>
            <a:picLocks noChangeAspect="1" noChangeArrowheads="1"/>
          </p:cNvPicPr>
          <p:nvPr/>
        </p:nvPicPr>
        <p:blipFill>
          <a:blip r:embed="rId3" cstate="print"/>
          <a:srcRect/>
          <a:stretch>
            <a:fillRect/>
          </a:stretch>
        </p:blipFill>
        <p:spPr bwMode="auto">
          <a:xfrm rot="5400000">
            <a:off x="4360390" y="2233143"/>
            <a:ext cx="5089945" cy="3816424"/>
          </a:xfrm>
          <a:prstGeom prst="rect">
            <a:avLst/>
          </a:prstGeom>
          <a:noFill/>
        </p:spPr>
      </p:pic>
    </p:spTree>
    <p:extLst>
      <p:ext uri="{BB962C8B-B14F-4D97-AF65-F5344CB8AC3E}">
        <p14:creationId xmlns="" xmlns:p14="http://schemas.microsoft.com/office/powerpoint/2010/main" val="33216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Νεφέλη\Desktop\BoysBlowingBladder_by_Peter_Perez_Burdett.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4" y="188640"/>
            <a:ext cx="4536504" cy="596637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Ορθογώνιο 1"/>
          <p:cNvSpPr/>
          <p:nvPr/>
        </p:nvSpPr>
        <p:spPr>
          <a:xfrm rot="10800000" flipV="1">
            <a:off x="0" y="6141420"/>
            <a:ext cx="9036496" cy="738664"/>
          </a:xfrm>
          <a:prstGeom prst="rect">
            <a:avLst/>
          </a:prstGeom>
        </p:spPr>
        <p:txBody>
          <a:bodyPr wrap="square">
            <a:spAutoFit/>
          </a:bodyPr>
          <a:lstStyle/>
          <a:p>
            <a:pPr algn="ctr"/>
            <a:r>
              <a:rPr lang="en-US" sz="1400" dirty="0"/>
              <a:t>P</a:t>
            </a:r>
            <a:r>
              <a:rPr lang="en-US" sz="1400" dirty="0" smtClean="0"/>
              <a:t>eter</a:t>
            </a:r>
            <a:r>
              <a:rPr lang="el-GR" sz="1400" dirty="0" smtClean="0"/>
              <a:t> </a:t>
            </a:r>
            <a:r>
              <a:rPr lang="en-US" sz="1400" dirty="0" smtClean="0"/>
              <a:t>Perez</a:t>
            </a:r>
            <a:r>
              <a:rPr lang="el-GR" sz="1400" dirty="0" smtClean="0"/>
              <a:t> </a:t>
            </a:r>
            <a:r>
              <a:rPr lang="en-US" sz="1400" dirty="0" smtClean="0"/>
              <a:t>Burdett</a:t>
            </a:r>
            <a:r>
              <a:rPr lang="el-GR" sz="1400" dirty="0" smtClean="0"/>
              <a:t> </a:t>
            </a:r>
            <a:r>
              <a:rPr lang="en-US" sz="1400" dirty="0" smtClean="0"/>
              <a:t>: </a:t>
            </a:r>
          </a:p>
          <a:p>
            <a:pPr algn="ctr"/>
            <a:r>
              <a:rPr lang="en-US" sz="1400" dirty="0" smtClean="0"/>
              <a:t>A</a:t>
            </a:r>
            <a:r>
              <a:rPr lang="el-GR" sz="1400" dirty="0" err="1" smtClean="0"/>
              <a:t>γόρια</a:t>
            </a:r>
            <a:r>
              <a:rPr lang="el-GR" sz="1400" dirty="0" smtClean="0"/>
              <a:t> φουσκώνουν μια ουροδόχο κύστη χοίρου</a:t>
            </a:r>
            <a:r>
              <a:rPr lang="en-US" sz="1400" dirty="0" smtClean="0"/>
              <a:t>,</a:t>
            </a:r>
            <a:r>
              <a:rPr lang="el-GR" sz="1400" dirty="0" smtClean="0"/>
              <a:t> υπό το φως κεριού </a:t>
            </a:r>
          </a:p>
          <a:p>
            <a:pPr algn="ctr"/>
            <a:r>
              <a:rPr lang="el-GR" sz="1400" dirty="0" smtClean="0"/>
              <a:t> (τονική </a:t>
            </a:r>
            <a:r>
              <a:rPr lang="el-GR" sz="1400" dirty="0" err="1" smtClean="0"/>
              <a:t>οξυγραφία</a:t>
            </a:r>
            <a:r>
              <a:rPr lang="en-US" sz="1400" dirty="0" smtClean="0"/>
              <a:t>, 1773</a:t>
            </a:r>
            <a:r>
              <a:rPr lang="el-GR" sz="1400" dirty="0" smtClean="0"/>
              <a:t>).</a:t>
            </a:r>
            <a:endParaRPr lang="el-GR" sz="1400" dirty="0"/>
          </a:p>
        </p:txBody>
      </p:sp>
    </p:spTree>
    <p:extLst>
      <p:ext uri="{BB962C8B-B14F-4D97-AF65-F5344CB8AC3E}">
        <p14:creationId xmlns="" xmlns:p14="http://schemas.microsoft.com/office/powerpoint/2010/main" val="238790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900113" y="188913"/>
            <a:ext cx="4032250" cy="6480175"/>
          </a:xfrm>
          <a:prstGeom prst="rect">
            <a:avLst/>
          </a:prstGeom>
          <a:noFill/>
          <a:ln w="9525">
            <a:noFill/>
            <a:round/>
            <a:headEnd/>
            <a:tailEnd/>
          </a:ln>
        </p:spPr>
      </p:pic>
      <p:sp>
        <p:nvSpPr>
          <p:cNvPr id="49155" name="Text Box 3"/>
          <p:cNvSpPr txBox="1">
            <a:spLocks noChangeArrowheads="1"/>
          </p:cNvSpPr>
          <p:nvPr/>
        </p:nvSpPr>
        <p:spPr bwMode="auto">
          <a:xfrm>
            <a:off x="5076825" y="2973275"/>
            <a:ext cx="3816350" cy="1102739"/>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smtClean="0">
                <a:latin typeface="+mj-lt"/>
                <a:cs typeface="Lucida Sans Unicode" pitchFamily="34" charset="0"/>
              </a:rPr>
              <a:t>Ατυπία</a:t>
            </a:r>
            <a:r>
              <a:rPr lang="en-GB" sz="2800" b="1" dirty="0" smtClean="0">
                <a:latin typeface="+mj-lt"/>
                <a:cs typeface="Lucida Sans Unicode" pitchFamily="34" charset="0"/>
              </a:rPr>
              <a:t> </a:t>
            </a:r>
            <a:r>
              <a:rPr lang="el-GR" sz="2800" b="1" dirty="0" smtClean="0">
                <a:latin typeface="+mj-lt"/>
                <a:cs typeface="Lucida Sans Unicode" pitchFamily="34" charset="0"/>
              </a:rPr>
              <a:t> άγνωστης</a:t>
            </a:r>
            <a:r>
              <a:rPr lang="en-GB" sz="2800" b="1" dirty="0" smtClean="0">
                <a:latin typeface="+mj-lt"/>
                <a:cs typeface="Lucida Sans Unicode" pitchFamily="34" charset="0"/>
              </a:rPr>
              <a:t> </a:t>
            </a:r>
            <a:r>
              <a:rPr lang="en-GB" sz="2800" b="1" dirty="0" err="1">
                <a:latin typeface="+mj-lt"/>
                <a:cs typeface="Lucida Sans Unicode" pitchFamily="34" charset="0"/>
              </a:rPr>
              <a:t>σημασίας</a:t>
            </a:r>
            <a:endParaRPr lang="en-GB" sz="2800" b="1" dirty="0">
              <a:latin typeface="+mj-lt"/>
              <a:cs typeface="Lucida Sans Unicode" pitchFamily="34" charset="0"/>
            </a:endParaRPr>
          </a:p>
        </p:txBody>
      </p:sp>
      <p:sp>
        <p:nvSpPr>
          <p:cNvPr id="49156" name="Text Box 4"/>
          <p:cNvSpPr txBox="1">
            <a:spLocks noChangeArrowheads="1"/>
          </p:cNvSpPr>
          <p:nvPr/>
        </p:nvSpPr>
        <p:spPr bwMode="auto">
          <a:xfrm>
            <a:off x="5435600" y="260649"/>
            <a:ext cx="3116263" cy="1606851"/>
          </a:xfrm>
          <a:prstGeom prst="rect">
            <a:avLst/>
          </a:prstGeom>
          <a:noFill/>
          <a:ln w="9525">
            <a:noFill/>
            <a:round/>
            <a:headEnd/>
            <a:tailEnd/>
          </a:ln>
        </p:spPr>
        <p:txBody>
          <a:bodyPr wrap="square" lIns="90000" tIns="46800" rIns="90000" bIns="46800">
            <a:spAutoFit/>
          </a:bodyPr>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latin typeface="Calibri" pitchFamily="34" charset="0"/>
                <a:cs typeface="Lucida Sans Unicode" pitchFamily="34" charset="0"/>
              </a:rPr>
              <a:t>Αντιδρ</a:t>
            </a:r>
            <a:r>
              <a:rPr lang="en-GB" sz="2800" b="1" dirty="0">
                <a:latin typeface="Calibri" pitchFamily="34" charset="0"/>
                <a:cs typeface="Lucida Sans Unicode" pitchFamily="34" charset="0"/>
              </a:rPr>
              <a:t>αστική </a:t>
            </a:r>
            <a:r>
              <a:rPr lang="en-GB" sz="2800" b="1" dirty="0" smtClean="0">
                <a:latin typeface="Calibri" pitchFamily="34" charset="0"/>
                <a:cs typeface="Lucida Sans Unicode" pitchFamily="34" charset="0"/>
              </a:rPr>
              <a:t>ατυπία</a:t>
            </a:r>
            <a:r>
              <a:rPr lang="el-GR" sz="2800" b="1" dirty="0" smtClean="0">
                <a:latin typeface="Calibri" pitchFamily="34" charset="0"/>
                <a:cs typeface="Lucida Sans Unicode" pitchFamily="34" charset="0"/>
              </a:rPr>
              <a:t> λόγω φλεγμονής</a:t>
            </a:r>
            <a:endParaRPr lang="en-GB" sz="2800" b="1" dirty="0">
              <a:latin typeface="Calibri" pitchFamily="34" charset="0"/>
              <a:cs typeface="Lucida Sans Unicode" pitchFamily="34" charset="0"/>
            </a:endParaRPr>
          </a:p>
        </p:txBody>
      </p:sp>
      <p:sp>
        <p:nvSpPr>
          <p:cNvPr id="49157" name="Text Box 5"/>
          <p:cNvSpPr txBox="1">
            <a:spLocks noChangeArrowheads="1"/>
          </p:cNvSpPr>
          <p:nvPr/>
        </p:nvSpPr>
        <p:spPr bwMode="auto">
          <a:xfrm>
            <a:off x="5929322" y="5429264"/>
            <a:ext cx="2227266" cy="567400"/>
          </a:xfrm>
          <a:prstGeom prst="rect">
            <a:avLst/>
          </a:prstGeom>
          <a:noFill/>
          <a:ln w="9525">
            <a:noFill/>
            <a:round/>
            <a:headEnd/>
            <a:tailEnd/>
          </a:ln>
        </p:spPr>
        <p:txBody>
          <a:bodyPr wrap="square" lIns="90000" tIns="46800" rIns="90000" bIns="46800">
            <a:spAutoFit/>
          </a:bodyPr>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latin typeface="Calibri" pitchFamily="34" charset="0"/>
                <a:cs typeface="Lucida Sans Unicode" pitchFamily="34" charset="0"/>
              </a:rPr>
              <a:t>Δυσπλασία</a:t>
            </a:r>
            <a:endParaRPr lang="en-GB" sz="2800" b="1" dirty="0">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400" spc="300" dirty="0" smtClean="0"/>
              <a:t>Αντιδραστική,</a:t>
            </a:r>
            <a:r>
              <a:rPr lang="el-GR" sz="2400" dirty="0" smtClean="0"/>
              <a:t> αναγεννητική </a:t>
            </a:r>
            <a:r>
              <a:rPr lang="el-GR" sz="2400" dirty="0" err="1" smtClean="0"/>
              <a:t>ατυπία</a:t>
            </a:r>
            <a:r>
              <a:rPr lang="el-GR" sz="2400" dirty="0" smtClean="0"/>
              <a:t>  λόγω φλεγμονής (Χ</a:t>
            </a:r>
            <a:r>
              <a:rPr lang="el-GR" sz="2400" dirty="0" smtClean="0">
                <a:effectLst>
                  <a:outerShdw blurRad="38100" dist="38100" dir="2700000" algn="tl">
                    <a:srgbClr val="000000">
                      <a:alpha val="43137"/>
                    </a:srgbClr>
                  </a:outerShdw>
                </a:effectLst>
              </a:rPr>
              <a:t>400</a:t>
            </a:r>
            <a:r>
              <a:rPr lang="el-GR" sz="2400" dirty="0" smtClean="0"/>
              <a:t>)</a:t>
            </a:r>
            <a:r>
              <a:rPr lang="en-US" sz="2400" dirty="0" smtClean="0"/>
              <a:t>: </a:t>
            </a:r>
            <a:r>
              <a:rPr lang="el-GR" sz="2400" dirty="0" smtClean="0"/>
              <a:t/>
            </a:r>
            <a:br>
              <a:rPr lang="el-GR" sz="2400" dirty="0" smtClean="0"/>
            </a:br>
            <a:r>
              <a:rPr lang="el-GR" sz="1400" dirty="0" smtClean="0"/>
              <a:t>διακριτά σαν κουκκίδες (βλ. προηγούμενη εικόνα), όχι ιδιαίτερα προβάλλοντα </a:t>
            </a:r>
            <a:r>
              <a:rPr lang="el-GR" sz="1400" dirty="0" err="1" smtClean="0"/>
              <a:t>πυρήνια</a:t>
            </a:r>
            <a:r>
              <a:rPr lang="el-GR" sz="1400" dirty="0" smtClean="0"/>
              <a:t>, ομαλές οι πυρηνικές μεμβράνες. </a:t>
            </a:r>
            <a:endParaRPr lang="el-GR" sz="1400" dirty="0"/>
          </a:p>
        </p:txBody>
      </p:sp>
      <p:pic>
        <p:nvPicPr>
          <p:cNvPr id="3" name="Picture 4" descr="http://coursewareobjects.elsevier.com/objects/elr/ExpertConsult/Bostwick/urologic2e/IC/images/006006C.jpg"/>
          <p:cNvPicPr>
            <a:picLocks noChangeAspect="1" noChangeArrowheads="1"/>
          </p:cNvPicPr>
          <p:nvPr/>
        </p:nvPicPr>
        <p:blipFill>
          <a:blip r:embed="rId2" cstate="print"/>
          <a:srcRect l="17170" r="17170"/>
          <a:stretch>
            <a:fillRect/>
          </a:stretch>
        </p:blipFill>
        <p:spPr bwMode="auto">
          <a:xfrm>
            <a:off x="-428660" y="714356"/>
            <a:ext cx="14525625" cy="6858000"/>
          </a:xfrm>
          <a:prstGeom prst="rect">
            <a:avLst/>
          </a:prstGeom>
          <a:noFill/>
        </p:spPr>
      </p:pic>
      <p:sp>
        <p:nvSpPr>
          <p:cNvPr id="4" name="3 - Αριστερό βέλος"/>
          <p:cNvSpPr/>
          <p:nvPr/>
        </p:nvSpPr>
        <p:spPr>
          <a:xfrm>
            <a:off x="4067944" y="1412776"/>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Autofit/>
          </a:bodyPr>
          <a:lstStyle/>
          <a:p>
            <a:r>
              <a:rPr lang="el-GR" sz="2000" b="1" spc="300" dirty="0" smtClean="0">
                <a:effectLst>
                  <a:outerShdw blurRad="38100" dist="38100" dir="2700000" algn="tl">
                    <a:srgbClr val="000000">
                      <a:alpha val="43137"/>
                    </a:srgbClr>
                  </a:outerShdw>
                </a:effectLst>
              </a:rPr>
              <a:t>Αντιδραστική</a:t>
            </a:r>
            <a:r>
              <a:rPr lang="el-GR" sz="2000" b="1" dirty="0" smtClean="0">
                <a:effectLst>
                  <a:outerShdw blurRad="38100" dist="38100" dir="2700000" algn="tl">
                    <a:srgbClr val="000000">
                      <a:alpha val="43137"/>
                    </a:srgbClr>
                  </a:outerShdw>
                </a:effectLst>
              </a:rPr>
              <a:t> </a:t>
            </a:r>
            <a:r>
              <a:rPr lang="el-GR" sz="2000" b="1" dirty="0" err="1" smtClean="0">
                <a:effectLst>
                  <a:outerShdw blurRad="38100" dist="38100" dir="2700000" algn="tl">
                    <a:srgbClr val="000000">
                      <a:alpha val="43137"/>
                    </a:srgbClr>
                  </a:outerShdw>
                </a:effectLst>
              </a:rPr>
              <a:t>ατυπία</a:t>
            </a:r>
            <a:r>
              <a:rPr lang="el-GR" sz="2000" b="1" dirty="0" smtClean="0">
                <a:effectLst>
                  <a:outerShdw blurRad="38100" dist="38100" dir="2700000" algn="tl">
                    <a:srgbClr val="000000">
                      <a:alpha val="43137"/>
                    </a:srgbClr>
                  </a:outerShdw>
                </a:effectLst>
              </a:rPr>
              <a:t> </a:t>
            </a:r>
            <a:r>
              <a:rPr lang="el-GR" sz="2000" b="1" dirty="0"/>
              <a:t> </a:t>
            </a:r>
            <a:r>
              <a:rPr lang="el-GR" sz="2000" b="1" dirty="0" smtClean="0"/>
              <a:t>μετά από χορήγηση </a:t>
            </a:r>
            <a:r>
              <a:rPr lang="el-GR" sz="2000" b="1" dirty="0" err="1" smtClean="0"/>
              <a:t>κυκλοφωσφαμίδης</a:t>
            </a:r>
            <a:r>
              <a:rPr lang="en-US" sz="2000" b="1" dirty="0" smtClean="0"/>
              <a:t>.</a:t>
            </a:r>
            <a:br>
              <a:rPr lang="en-US" sz="2000" b="1" dirty="0" smtClean="0"/>
            </a:br>
            <a:r>
              <a:rPr lang="el-GR" sz="2000" b="1" dirty="0" smtClean="0"/>
              <a:t>Καθοριστικής σημασίας οι κλινικές πληροφορίες! </a:t>
            </a:r>
            <a:r>
              <a:rPr lang="el-GR" sz="1600" dirty="0" smtClean="0"/>
              <a:t>Σημειωτέον ότι η </a:t>
            </a:r>
            <a:r>
              <a:rPr lang="el-GR" sz="1600" dirty="0" err="1" smtClean="0"/>
              <a:t>κυκλοφωσφαμίδη</a:t>
            </a:r>
            <a:r>
              <a:rPr lang="el-GR" sz="1600" dirty="0" smtClean="0"/>
              <a:t> κυρίως, συνιστά παράγοντα κινδύνου για ανάπτυξη καρκινώματος.</a:t>
            </a:r>
            <a:endParaRPr lang="el-GR" sz="1600" dirty="0"/>
          </a:p>
        </p:txBody>
      </p:sp>
      <p:pic>
        <p:nvPicPr>
          <p:cNvPr id="106498" name="Picture 2" descr="http://www.expertconsultbook.com/expertconsult/b/bbmapAsset?appID=NGE&amp;isbn=978-0-323-01970-5&amp;eid=4-u1.0-B978-0-323-01970-5..50008-7..gr15&amp;assetType=full"/>
          <p:cNvPicPr>
            <a:picLocks noChangeAspect="1" noChangeArrowheads="1"/>
          </p:cNvPicPr>
          <p:nvPr/>
        </p:nvPicPr>
        <p:blipFill>
          <a:blip r:embed="rId2" cstate="print"/>
          <a:srcRect/>
          <a:stretch>
            <a:fillRect/>
          </a:stretch>
        </p:blipFill>
        <p:spPr bwMode="auto">
          <a:xfrm>
            <a:off x="0" y="1000107"/>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95288" y="549275"/>
            <a:ext cx="8350250" cy="4991100"/>
          </a:xfrm>
          <a:prstGeom prst="rect">
            <a:avLst/>
          </a:prstGeom>
          <a:noFill/>
          <a:ln w="9525">
            <a:noFill/>
            <a:round/>
            <a:headEnd/>
            <a:tailEnd/>
          </a:ln>
        </p:spPr>
      </p:pic>
      <p:sp>
        <p:nvSpPr>
          <p:cNvPr id="50179" name="Text Box 3"/>
          <p:cNvSpPr txBox="1">
            <a:spLocks noChangeArrowheads="1"/>
          </p:cNvSpPr>
          <p:nvPr/>
        </p:nvSpPr>
        <p:spPr bwMode="auto">
          <a:xfrm>
            <a:off x="-252536" y="5734050"/>
            <a:ext cx="9396536" cy="585788"/>
          </a:xfrm>
          <a:prstGeom prst="rect">
            <a:avLst/>
          </a:prstGeom>
          <a:noFill/>
          <a:ln w="9525">
            <a:noFill/>
            <a:round/>
            <a:headEnd/>
            <a:tailEnd/>
          </a:ln>
        </p:spPr>
        <p:txBody>
          <a:bodyPr wrap="none" lIns="90000" tIns="45000" rIns="90000" bIns="45000"/>
          <a:lstStyle/>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smtClean="0">
                <a:solidFill>
                  <a:schemeClr val="accent1">
                    <a:lumMod val="75000"/>
                  </a:schemeClr>
                </a:solidFill>
                <a:latin typeface="Calibri" pitchFamily="34" charset="0"/>
                <a:cs typeface="Lucida Sans Unicode" pitchFamily="34" charset="0"/>
              </a:rPr>
              <a:t>   </a:t>
            </a:r>
            <a:r>
              <a:rPr lang="en-GB" sz="2000" b="1" dirty="0" err="1" smtClean="0">
                <a:latin typeface="Calibri" pitchFamily="34" charset="0"/>
                <a:cs typeface="Lucida Sans Unicode" pitchFamily="34" charset="0"/>
              </a:rPr>
              <a:t>Αντιδρ</a:t>
            </a:r>
            <a:r>
              <a:rPr lang="en-GB" sz="2000" b="1" dirty="0" smtClean="0">
                <a:latin typeface="Calibri" pitchFamily="34" charset="0"/>
                <a:cs typeface="Lucida Sans Unicode" pitchFamily="34" charset="0"/>
              </a:rPr>
              <a:t>αστικό </a:t>
            </a:r>
            <a:r>
              <a:rPr lang="en-GB" sz="2000" b="1" dirty="0">
                <a:latin typeface="Calibri" pitchFamily="34" charset="0"/>
                <a:cs typeface="Lucida Sans Unicode" pitchFamily="34" charset="0"/>
              </a:rPr>
              <a:t>ουροθήλιο </a:t>
            </a:r>
            <a:r>
              <a:rPr lang="el-GR" sz="2000" b="1" dirty="0" smtClean="0">
                <a:latin typeface="Calibri" pitchFamily="34" charset="0"/>
                <a:cs typeface="Lucida Sans Unicode" pitchFamily="34" charset="0"/>
              </a:rPr>
              <a:t>με περίεργα σχήματα πυρήνων, </a:t>
            </a:r>
            <a:r>
              <a:rPr lang="en-GB" sz="2000" b="1" dirty="0" err="1" smtClean="0">
                <a:latin typeface="Calibri" pitchFamily="34" charset="0"/>
                <a:cs typeface="Lucida Sans Unicode" pitchFamily="34" charset="0"/>
              </a:rPr>
              <a:t>μετά</a:t>
            </a:r>
            <a:r>
              <a:rPr lang="en-GB" sz="2000" b="1" dirty="0" smtClean="0">
                <a:latin typeface="Calibri" pitchFamily="34" charset="0"/>
                <a:cs typeface="Lucida Sans Unicode" pitchFamily="34" charset="0"/>
              </a:rPr>
              <a:t> </a:t>
            </a:r>
            <a:r>
              <a:rPr lang="en-GB" sz="2000" b="1" dirty="0">
                <a:latin typeface="Calibri" pitchFamily="34" charset="0"/>
                <a:cs typeface="Lucida Sans Unicode" pitchFamily="34" charset="0"/>
              </a:rPr>
              <a:t>από </a:t>
            </a:r>
            <a:r>
              <a:rPr lang="en-GB" sz="2000" b="1" dirty="0" smtClean="0">
                <a:latin typeface="Calibri" pitchFamily="34" charset="0"/>
                <a:cs typeface="Lucida Sans Unicode" pitchFamily="34" charset="0"/>
              </a:rPr>
              <a:t>α</a:t>
            </a:r>
            <a:r>
              <a:rPr lang="en-GB" sz="2000" b="1" dirty="0" err="1" smtClean="0">
                <a:latin typeface="Calibri" pitchFamily="34" charset="0"/>
                <a:cs typeface="Lucida Sans Unicode" pitchFamily="34" charset="0"/>
              </a:rPr>
              <a:t>κτινοθερ</a:t>
            </a:r>
            <a:r>
              <a:rPr lang="en-GB" sz="2000" b="1" dirty="0" smtClean="0">
                <a:latin typeface="Calibri" pitchFamily="34" charset="0"/>
                <a:cs typeface="Lucida Sans Unicode" pitchFamily="34" charset="0"/>
              </a:rPr>
              <a:t>απεία</a:t>
            </a:r>
            <a:r>
              <a:rPr lang="el-GR" sz="2000" b="1" dirty="0" smtClean="0">
                <a:latin typeface="Calibri" pitchFamily="34" charset="0"/>
                <a:cs typeface="Lucida Sans Unicode" pitchFamily="34" charset="0"/>
              </a:rPr>
              <a:t>.</a:t>
            </a:r>
            <a:r>
              <a:rPr lang="el-GR" sz="2000" b="1" dirty="0" smtClean="0"/>
              <a:t>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800" b="1" dirty="0" smtClean="0"/>
              <a:t>Καθοριστικής σημασίας οι κλινικές πληροφορίες!</a:t>
            </a:r>
            <a:endParaRPr lang="el-GR" sz="2800" b="1" dirty="0" smtClean="0">
              <a:latin typeface="Calibri" pitchFamily="34" charset="0"/>
              <a:cs typeface="Lucida Sans Unicode" pitchFamily="34" charset="0"/>
            </a:endParaRPr>
          </a:p>
          <a:p>
            <a:pP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dirty="0">
              <a:latin typeface="Calibri"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p:cTn id="14"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01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067944" y="273050"/>
            <a:ext cx="5076056" cy="779686"/>
          </a:xfrm>
        </p:spPr>
        <p:txBody>
          <a:bodyPr>
            <a:noAutofit/>
          </a:bodyPr>
          <a:lstStyle/>
          <a:p>
            <a:r>
              <a:rPr lang="el-GR" sz="3200" dirty="0" smtClean="0"/>
              <a:t>Αντιδραστικό </a:t>
            </a:r>
            <a:r>
              <a:rPr lang="el-GR" sz="3200" dirty="0" err="1" smtClean="0"/>
              <a:t>ουροθήλιο</a:t>
            </a:r>
            <a:r>
              <a:rPr lang="el-GR" sz="3200" dirty="0" smtClean="0"/>
              <a:t> </a:t>
            </a:r>
            <a:endParaRPr lang="el-GR" sz="3200" dirty="0"/>
          </a:p>
        </p:txBody>
      </p:sp>
      <p:sp>
        <p:nvSpPr>
          <p:cNvPr id="4" name="3 - Θέση κειμένου"/>
          <p:cNvSpPr>
            <a:spLocks noGrp="1"/>
          </p:cNvSpPr>
          <p:nvPr>
            <p:ph type="body" sz="half" idx="2"/>
          </p:nvPr>
        </p:nvSpPr>
        <p:spPr>
          <a:xfrm>
            <a:off x="0" y="188640"/>
            <a:ext cx="3465513" cy="5937523"/>
          </a:xfrm>
        </p:spPr>
        <p:txBody>
          <a:bodyPr>
            <a:noAutofit/>
          </a:bodyPr>
          <a:lstStyle/>
          <a:p>
            <a:endParaRPr lang="el-GR" sz="2400" dirty="0" smtClean="0"/>
          </a:p>
          <a:p>
            <a:r>
              <a:rPr lang="el-GR" sz="2400" dirty="0" smtClean="0"/>
              <a:t>Πυρηνική  χρώση για </a:t>
            </a:r>
            <a:r>
              <a:rPr lang="en-US" sz="2400" dirty="0" smtClean="0"/>
              <a:t>p53: </a:t>
            </a:r>
            <a:r>
              <a:rPr lang="el-GR" sz="2400" i="1" dirty="0" smtClean="0"/>
              <a:t>κυρίως</a:t>
            </a:r>
            <a:r>
              <a:rPr lang="el-GR" sz="2400" dirty="0" smtClean="0"/>
              <a:t> </a:t>
            </a:r>
            <a:r>
              <a:rPr lang="el-GR" sz="2400" dirty="0" smtClean="0">
                <a:effectLst>
                  <a:outerShdw blurRad="38100" dist="38100" dir="2700000" algn="tl">
                    <a:srgbClr val="000000">
                      <a:alpha val="43137"/>
                    </a:srgbClr>
                  </a:outerShdw>
                </a:effectLst>
              </a:rPr>
              <a:t>αρνητική</a:t>
            </a:r>
            <a:r>
              <a:rPr lang="el-GR" sz="2400" dirty="0" smtClean="0"/>
              <a:t>, σπάνια ασθενώς (+) στα βασικά &amp; </a:t>
            </a:r>
            <a:r>
              <a:rPr lang="el-GR" sz="2400" dirty="0" err="1" smtClean="0"/>
              <a:t>περιβασικά</a:t>
            </a:r>
            <a:r>
              <a:rPr lang="el-GR" sz="2400" dirty="0" smtClean="0"/>
              <a:t> κύτταρα.</a:t>
            </a:r>
          </a:p>
          <a:p>
            <a:endParaRPr lang="el-GR" sz="2400" dirty="0" smtClean="0"/>
          </a:p>
          <a:p>
            <a:r>
              <a:rPr lang="el-GR" sz="2400" dirty="0" smtClean="0"/>
              <a:t>Το </a:t>
            </a:r>
            <a:r>
              <a:rPr lang="en-US" sz="2400" b="1" dirty="0" smtClean="0"/>
              <a:t>CD44</a:t>
            </a:r>
            <a:r>
              <a:rPr lang="el-GR" sz="2400" b="1" dirty="0" smtClean="0"/>
              <a:t> </a:t>
            </a:r>
            <a:r>
              <a:rPr lang="el-GR" sz="2400" dirty="0" smtClean="0"/>
              <a:t>μπορεί να </a:t>
            </a:r>
            <a:r>
              <a:rPr lang="el-GR" sz="2400" dirty="0" err="1" smtClean="0">
                <a:effectLst>
                  <a:outerShdw blurRad="38100" dist="38100" dir="2700000" algn="tl">
                    <a:srgbClr val="000000">
                      <a:alpha val="43137"/>
                    </a:srgbClr>
                  </a:outerShdw>
                </a:effectLst>
              </a:rPr>
              <a:t>υπερ</a:t>
            </a:r>
            <a:r>
              <a:rPr lang="el-GR" sz="2400" dirty="0" err="1" smtClean="0"/>
              <a:t>εκφράζεται</a:t>
            </a:r>
            <a:r>
              <a:rPr lang="el-GR" sz="2400" dirty="0" smtClean="0"/>
              <a:t> σε </a:t>
            </a:r>
            <a:r>
              <a:rPr lang="el-GR" sz="2400" dirty="0" smtClean="0">
                <a:effectLst>
                  <a:outerShdw blurRad="38100" dist="38100" dir="2700000" algn="tl">
                    <a:srgbClr val="000000">
                      <a:alpha val="43137"/>
                    </a:srgbClr>
                  </a:outerShdw>
                </a:effectLst>
              </a:rPr>
              <a:t>ολόκληρο </a:t>
            </a:r>
            <a:r>
              <a:rPr lang="el-GR" sz="2400" dirty="0" smtClean="0"/>
              <a:t>το αντιδραστικό </a:t>
            </a:r>
            <a:r>
              <a:rPr lang="el-GR" sz="2400" dirty="0" err="1" smtClean="0"/>
              <a:t>ουροθήλιο</a:t>
            </a:r>
            <a:r>
              <a:rPr lang="el-GR" sz="2400" dirty="0" smtClean="0"/>
              <a:t> (βλ. </a:t>
            </a:r>
            <a:r>
              <a:rPr lang="el-GR" sz="2400" dirty="0" err="1" smtClean="0"/>
              <a:t>εικ</a:t>
            </a:r>
            <a:r>
              <a:rPr lang="el-GR" sz="2400" dirty="0" smtClean="0"/>
              <a:t>. επόμενης διαφάνειας).</a:t>
            </a:r>
          </a:p>
          <a:p>
            <a:r>
              <a:rPr lang="el-GR" sz="2400" dirty="0" smtClean="0">
                <a:effectLst>
                  <a:outerShdw blurRad="38100" dist="38100" dir="2700000" algn="tl">
                    <a:srgbClr val="000000">
                      <a:alpha val="43137"/>
                    </a:srgbClr>
                  </a:outerShdw>
                </a:effectLst>
              </a:rPr>
              <a:t>ή</a:t>
            </a:r>
            <a:r>
              <a:rPr lang="el-GR" sz="2400" dirty="0" smtClean="0"/>
              <a:t> μπορεί να εκφράζεται στα </a:t>
            </a:r>
            <a:r>
              <a:rPr lang="el-GR" sz="2400" dirty="0" smtClean="0">
                <a:effectLst>
                  <a:outerShdw blurRad="38100" dist="38100" dir="2700000" algn="tl">
                    <a:srgbClr val="000000">
                      <a:alpha val="43137"/>
                    </a:srgbClr>
                  </a:outerShdw>
                </a:effectLst>
              </a:rPr>
              <a:t>βασικά</a:t>
            </a:r>
            <a:r>
              <a:rPr lang="el-GR" sz="2400" dirty="0" smtClean="0"/>
              <a:t> κύτταρα, όπως φυσιολογικά.</a:t>
            </a:r>
            <a:endParaRPr lang="el-GR" sz="2400" dirty="0"/>
          </a:p>
        </p:txBody>
      </p:sp>
      <p:pic>
        <p:nvPicPr>
          <p:cNvPr id="5" name="Picture 2" descr="http://www.diagnosticpathology.org/content/figures/1746-1596-4-35-1-l.jpg">
            <a:hlinkClick r:id="rId2"/>
          </p:cNvPr>
          <p:cNvPicPr>
            <a:picLocks noChangeAspect="1" noChangeArrowheads="1"/>
          </p:cNvPicPr>
          <p:nvPr/>
        </p:nvPicPr>
        <p:blipFill>
          <a:blip r:embed="rId3" cstate="print"/>
          <a:srcRect/>
          <a:stretch>
            <a:fillRect/>
          </a:stretch>
        </p:blipFill>
        <p:spPr bwMode="auto">
          <a:xfrm>
            <a:off x="3575314" y="1196752"/>
            <a:ext cx="5422394" cy="4066796"/>
          </a:xfrm>
          <a:prstGeom prst="rect">
            <a:avLst/>
          </a:prstGeom>
          <a:noFill/>
        </p:spPr>
      </p:pic>
      <p:sp>
        <p:nvSpPr>
          <p:cNvPr id="6" name="5 - Ορθογώνιο"/>
          <p:cNvSpPr/>
          <p:nvPr/>
        </p:nvSpPr>
        <p:spPr>
          <a:xfrm flipH="1">
            <a:off x="4716015" y="3356992"/>
            <a:ext cx="1570495" cy="584775"/>
          </a:xfrm>
          <a:prstGeom prst="rect">
            <a:avLst/>
          </a:prstGeom>
        </p:spPr>
        <p:txBody>
          <a:bodyPr wrap="square">
            <a:spAutoFit/>
          </a:bodyPr>
          <a:lstStyle/>
          <a:p>
            <a:r>
              <a:rPr lang="en-US" sz="3200" b="1" dirty="0" smtClean="0"/>
              <a:t>CK</a:t>
            </a:r>
            <a:r>
              <a:rPr lang="el-GR" sz="3200" b="1" dirty="0" smtClean="0"/>
              <a:t>20</a:t>
            </a:r>
            <a:endParaRPr lang="el-GR" sz="3200" b="1" dirty="0"/>
          </a:p>
        </p:txBody>
      </p:sp>
      <p:sp>
        <p:nvSpPr>
          <p:cNvPr id="3" name="Ορθογώνιο 2"/>
          <p:cNvSpPr/>
          <p:nvPr/>
        </p:nvSpPr>
        <p:spPr>
          <a:xfrm rot="10800000" flipV="1">
            <a:off x="3707904" y="5239979"/>
            <a:ext cx="5289804" cy="1384995"/>
          </a:xfrm>
          <a:prstGeom prst="rect">
            <a:avLst/>
          </a:prstGeom>
        </p:spPr>
        <p:txBody>
          <a:bodyPr wrap="square">
            <a:spAutoFit/>
          </a:bodyPr>
          <a:lstStyle/>
          <a:p>
            <a:pPr algn="just"/>
            <a:r>
              <a:rPr lang="en-US" sz="2800" dirty="0"/>
              <a:t>CK20 </a:t>
            </a:r>
            <a:r>
              <a:rPr lang="en-US" sz="2800" dirty="0" smtClean="0"/>
              <a:t>(+) </a:t>
            </a:r>
            <a:r>
              <a:rPr lang="el-GR" sz="2800" b="1" dirty="0"/>
              <a:t>μόνο</a:t>
            </a:r>
            <a:r>
              <a:rPr lang="el-GR" sz="2800" dirty="0"/>
              <a:t> στη στοιβάδα των </a:t>
            </a:r>
            <a:r>
              <a:rPr lang="el-GR" sz="2800" dirty="0" err="1">
                <a:effectLst>
                  <a:outerShdw blurRad="38100" dist="38100" dir="2700000" algn="tl">
                    <a:srgbClr val="000000">
                      <a:alpha val="43137"/>
                    </a:srgbClr>
                  </a:outerShdw>
                </a:effectLst>
              </a:rPr>
              <a:t>ομπρελοειδών</a:t>
            </a:r>
            <a:r>
              <a:rPr lang="el-GR" sz="2800" dirty="0"/>
              <a:t> </a:t>
            </a:r>
            <a:r>
              <a:rPr lang="el-GR" sz="2800" dirty="0" smtClean="0"/>
              <a:t>κυττάρων</a:t>
            </a:r>
            <a:r>
              <a:rPr lang="en-US" sz="2800" dirty="0" smtClean="0"/>
              <a:t>, </a:t>
            </a:r>
            <a:r>
              <a:rPr lang="el-GR" sz="2800" dirty="0" smtClean="0"/>
              <a:t>όπως φυσιολογικά.</a:t>
            </a:r>
            <a:endParaRPr lang="el-GR" sz="28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sz="3100" dirty="0" smtClean="0"/>
              <a:t>A</a:t>
            </a:r>
            <a:r>
              <a:rPr lang="el-GR" sz="3100" dirty="0" err="1" smtClean="0"/>
              <a:t>νοσοφαινότυπος</a:t>
            </a:r>
            <a:r>
              <a:rPr lang="el-GR" sz="3100" dirty="0" smtClean="0"/>
              <a:t> </a:t>
            </a:r>
            <a:r>
              <a:rPr lang="el-GR" sz="3100" dirty="0" smtClean="0">
                <a:effectLst>
                  <a:outerShdw blurRad="38100" dist="38100" dir="2700000" algn="tl">
                    <a:srgbClr val="000000">
                      <a:alpha val="43137"/>
                    </a:srgbClr>
                  </a:outerShdw>
                </a:effectLst>
              </a:rPr>
              <a:t>αντιδραστικού</a:t>
            </a:r>
            <a:r>
              <a:rPr lang="el-GR" sz="3100" dirty="0" smtClean="0"/>
              <a:t> </a:t>
            </a:r>
            <a:r>
              <a:rPr lang="el-GR" sz="3100" dirty="0" err="1" smtClean="0"/>
              <a:t>ουροθηλίου</a:t>
            </a:r>
            <a:r>
              <a:rPr lang="el-GR" sz="3100" dirty="0" smtClean="0"/>
              <a:t>.</a:t>
            </a:r>
            <a:r>
              <a:rPr lang="el-GR" dirty="0" smtClean="0"/>
              <a:t/>
            </a:r>
            <a:br>
              <a:rPr lang="el-GR" dirty="0" smtClean="0"/>
            </a:br>
            <a:r>
              <a:rPr lang="el-GR" sz="2000" dirty="0" smtClean="0"/>
              <a:t> </a:t>
            </a:r>
            <a:r>
              <a:rPr lang="el-GR" sz="2000" i="1" dirty="0" smtClean="0">
                <a:effectLst>
                  <a:outerShdw blurRad="38100" dist="38100" dir="2700000" algn="tl">
                    <a:srgbClr val="000000">
                      <a:alpha val="43137"/>
                    </a:srgbClr>
                  </a:outerShdw>
                </a:effectLst>
              </a:rPr>
              <a:t>Ελάχιστη</a:t>
            </a:r>
            <a:r>
              <a:rPr lang="el-GR" sz="2000" dirty="0" smtClean="0"/>
              <a:t> </a:t>
            </a:r>
            <a:r>
              <a:rPr lang="el-GR" sz="2000" dirty="0" err="1" smtClean="0"/>
              <a:t>ανοσοδραστικότητα</a:t>
            </a:r>
            <a:r>
              <a:rPr lang="el-GR" sz="2000" dirty="0" smtClean="0"/>
              <a:t> της </a:t>
            </a:r>
            <a:r>
              <a:rPr lang="en-US" sz="2000" dirty="0" smtClean="0"/>
              <a:t>CK20</a:t>
            </a:r>
            <a:r>
              <a:rPr lang="el-GR" sz="2000" dirty="0" smtClean="0"/>
              <a:t> (περιοριζόμενη στα </a:t>
            </a:r>
            <a:r>
              <a:rPr lang="el-GR" sz="2000" dirty="0" err="1" smtClean="0"/>
              <a:t>ομπελοειδή</a:t>
            </a:r>
            <a:r>
              <a:rPr lang="el-GR" sz="2000" dirty="0" smtClean="0"/>
              <a:t> κύτταρα, αρ. </a:t>
            </a:r>
            <a:r>
              <a:rPr lang="el-GR" sz="2000" dirty="0" err="1" smtClean="0"/>
              <a:t>εικ</a:t>
            </a:r>
            <a:r>
              <a:rPr lang="el-GR" sz="2000" dirty="0" smtClean="0"/>
              <a:t>.)</a:t>
            </a:r>
            <a:r>
              <a:rPr lang="en-US" sz="2000" dirty="0" smtClean="0"/>
              <a:t> </a:t>
            </a:r>
            <a:r>
              <a:rPr lang="el-GR" sz="2000" dirty="0" smtClean="0"/>
              <a:t>και της </a:t>
            </a:r>
            <a:r>
              <a:rPr lang="en-US" sz="2000" dirty="0" smtClean="0"/>
              <a:t>p53</a:t>
            </a:r>
            <a:r>
              <a:rPr lang="el-GR" sz="2000" dirty="0" smtClean="0"/>
              <a:t>(συνήθως σε βασικούς πυρήνες), </a:t>
            </a:r>
            <a:r>
              <a:rPr lang="el-GR" sz="2000" i="1" dirty="0" smtClean="0">
                <a:effectLst>
                  <a:outerShdw blurRad="38100" dist="38100" dir="2700000" algn="tl">
                    <a:srgbClr val="000000">
                      <a:alpha val="43137"/>
                    </a:srgbClr>
                  </a:outerShdw>
                </a:effectLst>
              </a:rPr>
              <a:t>έντονη</a:t>
            </a:r>
            <a:r>
              <a:rPr lang="el-GR" sz="2000" dirty="0" smtClean="0"/>
              <a:t> του </a:t>
            </a:r>
            <a:r>
              <a:rPr lang="en-US" sz="2000" dirty="0" smtClean="0"/>
              <a:t>CD44</a:t>
            </a:r>
            <a:r>
              <a:rPr lang="el-GR" sz="2000" dirty="0" smtClean="0"/>
              <a:t> στα άτυπα κύτταρα (</a:t>
            </a:r>
            <a:r>
              <a:rPr lang="el-GR" sz="2000" dirty="0" err="1" smtClean="0"/>
              <a:t>δεξ</a:t>
            </a:r>
            <a:r>
              <a:rPr lang="el-GR" sz="2000" dirty="0" smtClean="0"/>
              <a:t>. </a:t>
            </a:r>
            <a:r>
              <a:rPr lang="el-GR" sz="2000" dirty="0" err="1" smtClean="0"/>
              <a:t>εικ</a:t>
            </a:r>
            <a:r>
              <a:rPr lang="el-GR" sz="2000" dirty="0" smtClean="0"/>
              <a:t>.)</a:t>
            </a:r>
            <a:r>
              <a:rPr lang="en-US" sz="2000" dirty="0" smtClean="0"/>
              <a:t>.</a:t>
            </a:r>
            <a:endParaRPr lang="el-GR" dirty="0"/>
          </a:p>
        </p:txBody>
      </p:sp>
      <p:pic>
        <p:nvPicPr>
          <p:cNvPr id="2050" name="Picture 2" descr="D:\SCANS\2011-06-07 9d\9d 001.jpg"/>
          <p:cNvPicPr>
            <a:picLocks noGrp="1" noChangeAspect="1" noChangeArrowheads="1"/>
          </p:cNvPicPr>
          <p:nvPr>
            <p:ph idx="1"/>
          </p:nvPr>
        </p:nvPicPr>
        <p:blipFill>
          <a:blip r:embed="rId2" cstate="print"/>
          <a:srcRect/>
          <a:stretch>
            <a:fillRect/>
          </a:stretch>
        </p:blipFill>
        <p:spPr bwMode="auto">
          <a:xfrm>
            <a:off x="0" y="1772816"/>
            <a:ext cx="9144000" cy="4587270"/>
          </a:xfrm>
          <a:prstGeom prst="rect">
            <a:avLst/>
          </a:prstGeom>
          <a:noFill/>
        </p:spPr>
      </p:pic>
      <p:sp>
        <p:nvSpPr>
          <p:cNvPr id="5" name="4 - Ορθογώνιο"/>
          <p:cNvSpPr/>
          <p:nvPr/>
        </p:nvSpPr>
        <p:spPr>
          <a:xfrm>
            <a:off x="3203849" y="2276872"/>
            <a:ext cx="1699332" cy="369332"/>
          </a:xfrm>
          <a:prstGeom prst="rect">
            <a:avLst/>
          </a:prstGeom>
        </p:spPr>
        <p:txBody>
          <a:bodyPr wrap="square">
            <a:spAutoFit/>
          </a:bodyPr>
          <a:lstStyle/>
          <a:p>
            <a:r>
              <a:rPr lang="en-US" b="1" dirty="0" smtClean="0"/>
              <a:t>CK20</a:t>
            </a:r>
            <a:endParaRPr lang="el-GR" b="1" dirty="0"/>
          </a:p>
        </p:txBody>
      </p:sp>
      <p:sp>
        <p:nvSpPr>
          <p:cNvPr id="6" name="5 - Ορθογώνιο"/>
          <p:cNvSpPr/>
          <p:nvPr/>
        </p:nvSpPr>
        <p:spPr>
          <a:xfrm>
            <a:off x="6156176" y="2132856"/>
            <a:ext cx="720080" cy="369332"/>
          </a:xfrm>
          <a:prstGeom prst="rect">
            <a:avLst/>
          </a:prstGeom>
        </p:spPr>
        <p:txBody>
          <a:bodyPr wrap="square">
            <a:spAutoFit/>
          </a:bodyPr>
          <a:lstStyle/>
          <a:p>
            <a:r>
              <a:rPr lang="en-US" b="1" dirty="0" smtClean="0"/>
              <a:t>CD44</a:t>
            </a:r>
            <a:endParaRPr lang="el-GR"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Autofit/>
          </a:bodyPr>
          <a:lstStyle/>
          <a:p>
            <a:r>
              <a:rPr lang="el-GR" sz="3200" dirty="0" smtClean="0"/>
              <a:t>ΟΥΡΟΘΗΛΙΑΚΗ ΔΥΣΠΛΑΣΙΑ Η ΑΝΤΙΔΡΑΣΤΙΚΗ ΑΤΥΠΙΑ</a:t>
            </a:r>
            <a:r>
              <a:rPr lang="en-US" sz="3200" dirty="0" smtClean="0"/>
              <a:t>;</a:t>
            </a:r>
            <a:endParaRPr lang="el-GR" sz="3200" dirty="0"/>
          </a:p>
        </p:txBody>
      </p:sp>
      <p:pic>
        <p:nvPicPr>
          <p:cNvPr id="2050" name="Picture 2" descr="C:\Users\Νεφέλη\Desktop\his13762-fig-0002-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548679"/>
            <a:ext cx="7416824" cy="519552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2"/>
          <p:cNvSpPr/>
          <p:nvPr/>
        </p:nvSpPr>
        <p:spPr>
          <a:xfrm>
            <a:off x="0" y="5733256"/>
            <a:ext cx="9108504" cy="1169551"/>
          </a:xfrm>
          <a:prstGeom prst="rect">
            <a:avLst/>
          </a:prstGeom>
        </p:spPr>
        <p:txBody>
          <a:bodyPr wrap="square">
            <a:spAutoFit/>
          </a:bodyPr>
          <a:lstStyle/>
          <a:p>
            <a:pPr algn="just"/>
            <a:r>
              <a:rPr lang="el-GR" sz="1400" dirty="0" smtClean="0"/>
              <a:t>Οι εν λόγω </a:t>
            </a:r>
            <a:r>
              <a:rPr lang="el-GR" sz="1400" dirty="0"/>
              <a:t>αλλοιώσεις, σε μορφολογικό </a:t>
            </a:r>
            <a:r>
              <a:rPr lang="el-GR" sz="1400" dirty="0" smtClean="0"/>
              <a:t>επίπεδο, εκτιμώνται πιθανώς </a:t>
            </a:r>
            <a:r>
              <a:rPr lang="el-GR" sz="1400" dirty="0" err="1" smtClean="0"/>
              <a:t>υποκειμενικά∙</a:t>
            </a:r>
            <a:r>
              <a:rPr lang="el-GR" sz="1400" dirty="0" smtClean="0"/>
              <a:t> πλην όμως, η </a:t>
            </a:r>
            <a:r>
              <a:rPr lang="el-GR" sz="1400" dirty="0" smtClean="0">
                <a:effectLst>
                  <a:outerShdw blurRad="38100" dist="38100" dir="2700000" algn="tl">
                    <a:srgbClr val="000000">
                      <a:alpha val="43137"/>
                    </a:srgbClr>
                  </a:outerShdw>
                </a:effectLst>
              </a:rPr>
              <a:t>πυρηνική διόγκωση </a:t>
            </a:r>
            <a:r>
              <a:rPr lang="el-GR" sz="1400" dirty="0" smtClean="0"/>
              <a:t>και </a:t>
            </a:r>
            <a:r>
              <a:rPr lang="el-GR" sz="1400" dirty="0" smtClean="0">
                <a:effectLst>
                  <a:outerShdw blurRad="38100" dist="38100" dir="2700000" algn="tl">
                    <a:srgbClr val="000000">
                      <a:alpha val="43137"/>
                    </a:srgbClr>
                  </a:outerShdw>
                </a:effectLst>
              </a:rPr>
              <a:t>άτακτη διάταξη  </a:t>
            </a:r>
            <a:r>
              <a:rPr lang="el-GR" sz="1400" dirty="0" smtClean="0"/>
              <a:t>έρχεται σε αντίθεση με το </a:t>
            </a:r>
            <a:r>
              <a:rPr lang="el-GR" sz="1400" dirty="0" err="1" smtClean="0"/>
              <a:t>συμπαρατηρούμενο</a:t>
            </a:r>
            <a:r>
              <a:rPr lang="el-GR" sz="1400" dirty="0" smtClean="0"/>
              <a:t>, παρακείμενο φυσιολογικό </a:t>
            </a:r>
            <a:r>
              <a:rPr lang="el-GR" sz="1400" dirty="0" err="1" smtClean="0"/>
              <a:t>ουροθήλιο</a:t>
            </a:r>
            <a:r>
              <a:rPr lang="el-GR" sz="1400" dirty="0" smtClean="0"/>
              <a:t> και υπερβαίνει την αντιδραστική </a:t>
            </a:r>
            <a:r>
              <a:rPr lang="el-GR" sz="1400" dirty="0" err="1" smtClean="0"/>
              <a:t>ατυπία</a:t>
            </a:r>
            <a:r>
              <a:rPr lang="el-GR" sz="1400" dirty="0" smtClean="0"/>
              <a:t>  λόγω φλεγμονής .  Η «</a:t>
            </a:r>
            <a:r>
              <a:rPr lang="el-GR" sz="1400" dirty="0" err="1" smtClean="0"/>
              <a:t>ατυπία</a:t>
            </a:r>
            <a:r>
              <a:rPr lang="el-GR" sz="1400" dirty="0" smtClean="0"/>
              <a:t> άγνωστης σημασίας» με συνεπαγόμενη στενότερη παρακολούθηση των ασθενών προτιμάται ως  εναλλακτικός όρος από ορισμένους  </a:t>
            </a:r>
            <a:r>
              <a:rPr lang="el-GR" sz="1400" dirty="0" err="1" smtClean="0"/>
              <a:t>ιστοπαθολόγους</a:t>
            </a:r>
            <a:r>
              <a:rPr lang="el-GR" sz="1400" dirty="0" smtClean="0"/>
              <a:t>, όταν δεν υπάρχουν </a:t>
            </a:r>
            <a:r>
              <a:rPr lang="el-GR" sz="1400" dirty="0" err="1" smtClean="0"/>
              <a:t>ανοσοϊστοχημικά</a:t>
            </a:r>
            <a:r>
              <a:rPr lang="el-GR" sz="1400" dirty="0" smtClean="0"/>
              <a:t> δεδομένα </a:t>
            </a:r>
            <a:r>
              <a:rPr lang="el-GR" sz="1400" dirty="0" err="1" smtClean="0"/>
              <a:t>ενδοουροθηλιακής</a:t>
            </a:r>
            <a:r>
              <a:rPr lang="el-GR" sz="1400" dirty="0" smtClean="0"/>
              <a:t> νεοπλασίας. Στη δυσπλασία, οι </a:t>
            </a:r>
            <a:r>
              <a:rPr lang="el-GR" sz="1400" dirty="0" err="1" smtClean="0"/>
              <a:t>ανοσοδείκτες</a:t>
            </a:r>
            <a:r>
              <a:rPr lang="el-GR" sz="1400" dirty="0" smtClean="0"/>
              <a:t> </a:t>
            </a:r>
            <a:r>
              <a:rPr lang="en-US" sz="1400" b="1" dirty="0" smtClean="0"/>
              <a:t>CK20</a:t>
            </a:r>
            <a:r>
              <a:rPr lang="en-US" sz="1400" dirty="0" smtClean="0"/>
              <a:t> &amp; </a:t>
            </a:r>
            <a:r>
              <a:rPr lang="en-US" sz="1400" b="1" dirty="0" smtClean="0"/>
              <a:t>p53</a:t>
            </a:r>
            <a:r>
              <a:rPr lang="en-US" sz="1400" dirty="0" smtClean="0"/>
              <a:t> </a:t>
            </a:r>
            <a:r>
              <a:rPr lang="el-GR" sz="1400" dirty="0" smtClean="0"/>
              <a:t>εκφράζονται </a:t>
            </a:r>
            <a:r>
              <a:rPr lang="el-GR" sz="1400" b="1" dirty="0" smtClean="0"/>
              <a:t>έντονα </a:t>
            </a:r>
            <a:r>
              <a:rPr lang="el-GR" sz="1400" dirty="0" smtClean="0"/>
              <a:t>και </a:t>
            </a:r>
            <a:r>
              <a:rPr lang="el-GR" sz="1400" b="1" dirty="0" smtClean="0"/>
              <a:t>διάχυτα</a:t>
            </a:r>
            <a:r>
              <a:rPr lang="el-GR" sz="1400" dirty="0" smtClean="0"/>
              <a:t>.</a:t>
            </a:r>
            <a:endParaRPr lang="el-GR" sz="1400" dirty="0"/>
          </a:p>
        </p:txBody>
      </p:sp>
      <mc:AlternateContent xmlns:mc="http://schemas.openxmlformats.org/markup-compatibility/2006">
        <mc:Choice xmlns="" xmlns:p14="http://schemas.microsoft.com/office/powerpoint/2010/main"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4427538" y="3101975"/>
              <a:ext cx="441325" cy="174625"/>
            </p14:xfrm>
          </p:contentPart>
        </mc:Choice>
        <mc:Fallback>
          <p:pic>
            <p:nvPicPr>
              <p:cNvPr id="1026" name="Ink 2"/>
              <p:cNvPicPr>
                <a:picLocks noRot="1" noChangeAspect="1" noEditPoints="1" noChangeArrowheads="1" noChangeShapeType="1"/>
              </p:cNvPicPr>
              <p:nvPr/>
            </p:nvPicPr>
            <p:blipFill>
              <a:blip r:embed="rId4" cstate="print"/>
              <a:stretch>
                <a:fillRect/>
              </a:stretch>
            </p:blipFill>
            <p:spPr>
              <a:xfrm>
                <a:off x="4418179" y="3092633"/>
                <a:ext cx="460044" cy="193309"/>
              </a:xfrm>
              <a:prstGeom prst="rect">
                <a:avLst/>
              </a:prstGeom>
            </p:spPr>
          </p:pic>
        </mc:Fallback>
      </mc:AlternateContent>
    </p:spTree>
    <p:extLst>
      <p:ext uri="{BB962C8B-B14F-4D97-AF65-F5344CB8AC3E}">
        <p14:creationId xmlns="" xmlns:p14="http://schemas.microsoft.com/office/powerpoint/2010/main" val="28752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387424"/>
            <a:ext cx="9144000" cy="5114925"/>
          </a:xfrm>
          <a:prstGeom prst="rect">
            <a:avLst/>
          </a:prstGeom>
          <a:noFill/>
          <a:ln w="9525">
            <a:noFill/>
            <a:round/>
            <a:headEnd/>
            <a:tailEnd/>
          </a:ln>
        </p:spPr>
      </p:pic>
      <p:sp>
        <p:nvSpPr>
          <p:cNvPr id="52227" name="Text Box 3"/>
          <p:cNvSpPr txBox="1">
            <a:spLocks noChangeArrowheads="1"/>
          </p:cNvSpPr>
          <p:nvPr/>
        </p:nvSpPr>
        <p:spPr bwMode="auto">
          <a:xfrm>
            <a:off x="0" y="4869160"/>
            <a:ext cx="9144000" cy="1845988"/>
          </a:xfrm>
          <a:prstGeom prst="rect">
            <a:avLst/>
          </a:prstGeom>
          <a:noFill/>
          <a:ln w="9525">
            <a:noFill/>
            <a:round/>
            <a:headEnd/>
            <a:tailEnd/>
          </a:ln>
        </p:spPr>
        <p:txBody>
          <a:bodyPr wrap="none" lIns="90000" tIns="45000" rIns="90000" bIns="45000"/>
          <a:lstStyle/>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b="1" u="sng" dirty="0" smtClean="0"/>
              <a:t>Επίπεδη</a:t>
            </a:r>
            <a:r>
              <a:rPr lang="el-GR" sz="2000" b="1" dirty="0" smtClean="0"/>
              <a:t> </a:t>
            </a:r>
            <a:r>
              <a:rPr lang="el-GR" sz="2000" b="1" dirty="0" err="1" smtClean="0"/>
              <a:t>ενδοουροθηλιακή</a:t>
            </a:r>
            <a:r>
              <a:rPr lang="el-GR" sz="2000" b="1" dirty="0" smtClean="0"/>
              <a:t> νεοπλασία της μορφής της ο</a:t>
            </a:r>
            <a:r>
              <a:rPr lang="en-GB" sz="2000" b="1" dirty="0" err="1" smtClean="0"/>
              <a:t>υροθηλιακή</a:t>
            </a:r>
            <a:r>
              <a:rPr lang="el-GR" sz="2000" b="1" dirty="0" smtClean="0"/>
              <a:t>ς</a:t>
            </a:r>
            <a:r>
              <a:rPr lang="en-GB" sz="2000" b="1" dirty="0" smtClean="0"/>
              <a:t> </a:t>
            </a:r>
            <a:r>
              <a:rPr lang="en-GB" sz="2000" b="1" dirty="0" err="1" smtClean="0"/>
              <a:t>δυσπλασία</a:t>
            </a:r>
            <a:r>
              <a:rPr lang="el-GR" sz="2000" b="1" dirty="0" smtClean="0"/>
              <a:t>ς.  </a:t>
            </a:r>
            <a:endParaRPr lang="en-US" sz="2000" b="1" dirty="0" smtClean="0"/>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smtClean="0">
                <a:effectLst>
                  <a:outerShdw blurRad="38100" dist="38100" dir="2700000" algn="tl">
                    <a:srgbClr val="000000">
                      <a:alpha val="43137"/>
                    </a:srgbClr>
                  </a:outerShdw>
                </a:effectLst>
              </a:rPr>
              <a:t>Πρόκειται  για  μη</a:t>
            </a:r>
            <a:r>
              <a:rPr lang="el-GR" sz="2000" dirty="0" smtClean="0"/>
              <a:t>  περαιτέρω διαβαθμιζόμενη αλλοίωση,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smtClean="0"/>
              <a:t>ταυτόσημη της επίπεδης χαμηλόβαθμης ενδοουροθηλιακής νεοπλασίας, </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smtClean="0"/>
              <a:t>σε αντιδιαστολή με το </a:t>
            </a:r>
            <a:r>
              <a:rPr lang="en-US" sz="2000" dirty="0" smtClean="0"/>
              <a:t>in situ </a:t>
            </a:r>
            <a:r>
              <a:rPr lang="el-GR" sz="2000" dirty="0" smtClean="0"/>
              <a:t>καρκίνωμα (</a:t>
            </a:r>
            <a:r>
              <a:rPr lang="en-US" sz="2000" dirty="0" smtClean="0"/>
              <a:t>CIS)</a:t>
            </a:r>
            <a:r>
              <a:rPr lang="el-GR" sz="2000" dirty="0" smtClean="0"/>
              <a:t>∙ το τελευταίο,</a:t>
            </a:r>
          </a:p>
          <a:p>
            <a:pPr algn="ctr" defTabSz="449263">
              <a:lnSpc>
                <a:spcPct val="117000"/>
              </a:lnSpc>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sz="2000" dirty="0" smtClean="0"/>
              <a:t> εξορισμού, αντιστοιχεί στην επίπεδη υψηλόβαθμη ενδοουροθηλιακή νεοπλασία.  </a:t>
            </a:r>
            <a:endParaRPr lang="en-GB" sz="2000" dirty="0"/>
          </a:p>
        </p:txBody>
      </p:sp>
      <p:sp>
        <p:nvSpPr>
          <p:cNvPr id="4" name="Title 1"/>
          <p:cNvSpPr txBox="1">
            <a:spLocks/>
          </p:cNvSpPr>
          <p:nvPr/>
        </p:nvSpPr>
        <p:spPr>
          <a:xfrm>
            <a:off x="0" y="0"/>
            <a:ext cx="9144000" cy="71435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 xmlns:p14="http://schemas.microsoft.com/office/powerpoint/2010/main" val="1286821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336704"/>
          </a:xfrm>
        </p:spPr>
        <p:txBody>
          <a:bodyPr>
            <a:normAutofit lnSpcReduction="10000"/>
          </a:bodyPr>
          <a:lstStyle/>
          <a:p>
            <a:r>
              <a:rPr lang="el-GR" sz="4000" dirty="0" smtClean="0"/>
              <a:t>Κλινική θεώρηση</a:t>
            </a:r>
          </a:p>
          <a:p>
            <a:r>
              <a:rPr lang="el-GR" sz="4000" dirty="0" smtClean="0"/>
              <a:t>Επίπεδες </a:t>
            </a:r>
            <a:r>
              <a:rPr lang="el-GR" sz="4000" dirty="0" err="1" smtClean="0"/>
              <a:t>ουροθηλιακές</a:t>
            </a:r>
            <a:r>
              <a:rPr lang="el-GR" sz="4000" dirty="0" smtClean="0"/>
              <a:t> αλλοιώσεις</a:t>
            </a:r>
          </a:p>
          <a:p>
            <a:r>
              <a:rPr lang="el-GR" sz="4000" dirty="0" smtClean="0"/>
              <a:t>Αλλοιώσεις ανεστραμμένου προτύπου</a:t>
            </a:r>
          </a:p>
          <a:p>
            <a:r>
              <a:rPr lang="el-GR" sz="4000" dirty="0" err="1" smtClean="0"/>
              <a:t>Θηλόμορφες</a:t>
            </a:r>
            <a:r>
              <a:rPr lang="el-GR" sz="4000" dirty="0" smtClean="0"/>
              <a:t> και </a:t>
            </a:r>
            <a:r>
              <a:rPr lang="el-GR" sz="4000" dirty="0" err="1" smtClean="0"/>
              <a:t>θηλώδεις</a:t>
            </a:r>
            <a:r>
              <a:rPr lang="el-GR" sz="4000" dirty="0" smtClean="0"/>
              <a:t> αλλοιώσεις</a:t>
            </a:r>
          </a:p>
          <a:p>
            <a:r>
              <a:rPr lang="el-GR" sz="4000" dirty="0" err="1" smtClean="0"/>
              <a:t>Σταδιοποίηση</a:t>
            </a:r>
            <a:r>
              <a:rPr lang="el-GR" sz="4000" dirty="0" smtClean="0"/>
              <a:t> καρκινωμάτων </a:t>
            </a:r>
          </a:p>
          <a:p>
            <a:r>
              <a:rPr lang="el-GR" sz="4000" dirty="0" smtClean="0"/>
              <a:t>Ειδικές, δυσμενούς πρόγνωσης, ιστολογικές ποικιλίες καρκινωμάτων της ουροδόχου κύστης </a:t>
            </a:r>
          </a:p>
          <a:p>
            <a:endParaRPr lang="el-GR" sz="4000"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9392"/>
            <a:ext cx="9144000" cy="3024336"/>
          </a:xfrm>
        </p:spPr>
        <p:txBody>
          <a:bodyPr>
            <a:noAutofit/>
          </a:bodyPr>
          <a:lstStyle/>
          <a:p>
            <a:r>
              <a:rPr lang="el-GR" sz="2000" dirty="0" smtClean="0"/>
              <a:t>Επίπεδη υψηλόβαθμη </a:t>
            </a:r>
            <a:r>
              <a:rPr lang="el-GR" sz="2000" dirty="0" err="1"/>
              <a:t>ενδοουροθηλιακή</a:t>
            </a:r>
            <a:r>
              <a:rPr lang="el-GR" sz="2000" dirty="0"/>
              <a:t> νεοπλασία </a:t>
            </a:r>
            <a:r>
              <a:rPr lang="el-GR" sz="2000" dirty="0" smtClean="0"/>
              <a:t>– </a:t>
            </a:r>
            <a:br>
              <a:rPr lang="el-GR" sz="2000" dirty="0" smtClean="0"/>
            </a:br>
            <a:r>
              <a:rPr lang="el-GR" sz="2000" b="1" dirty="0" err="1" smtClean="0"/>
              <a:t>Ουροθηλιακό</a:t>
            </a:r>
            <a:r>
              <a:rPr lang="el-GR" sz="2000" b="1" dirty="0" smtClean="0"/>
              <a:t> καρκίνωμα </a:t>
            </a:r>
            <a:r>
              <a:rPr lang="en-US" sz="2000" b="1" dirty="0" smtClean="0"/>
              <a:t>in situ (</a:t>
            </a:r>
            <a:r>
              <a:rPr lang="el-GR" sz="2000" b="1" dirty="0" smtClean="0"/>
              <a:t> </a:t>
            </a:r>
            <a:r>
              <a:rPr lang="en-US" sz="2000" b="1" dirty="0" smtClean="0"/>
              <a:t>CIS, </a:t>
            </a:r>
            <a:r>
              <a:rPr lang="en-US" sz="2000" b="1" dirty="0" err="1" smtClean="0"/>
              <a:t>pTis</a:t>
            </a:r>
            <a:r>
              <a:rPr lang="en-US" sz="2000" b="1" dirty="0" smtClean="0"/>
              <a:t> )</a:t>
            </a:r>
            <a:r>
              <a:rPr lang="el-GR" sz="2000" b="1" dirty="0" smtClean="0"/>
              <a:t>. </a:t>
            </a:r>
            <a:br>
              <a:rPr lang="el-GR" sz="2000" b="1" dirty="0" smtClean="0"/>
            </a:br>
            <a:r>
              <a:rPr lang="el-GR" sz="1800" dirty="0" smtClean="0">
                <a:effectLst>
                  <a:outerShdw blurRad="38100" dist="38100" dir="2700000" algn="tl">
                    <a:srgbClr val="000000">
                      <a:alpha val="43137"/>
                    </a:srgbClr>
                  </a:outerShdw>
                </a:effectLst>
              </a:rPr>
              <a:t>Σημαντικός επιβαρυντικός  προγνωστικός παράγων σε καρκινοπαθείς σταδίων </a:t>
            </a:r>
            <a:r>
              <a:rPr lang="en-US" sz="1800" dirty="0" smtClean="0">
                <a:effectLst>
                  <a:outerShdw blurRad="38100" dist="38100" dir="2700000" algn="tl">
                    <a:srgbClr val="000000">
                      <a:alpha val="43137"/>
                    </a:srgbClr>
                  </a:outerShdw>
                </a:effectLst>
              </a:rPr>
              <a:t>pT0-pT2.</a:t>
            </a:r>
            <a:r>
              <a:rPr lang="en-US" sz="2000" b="1" dirty="0" smtClean="0"/>
              <a:t/>
            </a:r>
            <a:br>
              <a:rPr lang="en-US" sz="2000" b="1" dirty="0" smtClean="0"/>
            </a:br>
            <a:r>
              <a:rPr lang="en-US" sz="1600" dirty="0" smtClean="0"/>
              <a:t>A</a:t>
            </a:r>
            <a:r>
              <a:rPr lang="el-GR" sz="1600" dirty="0" err="1" smtClean="0"/>
              <a:t>υτός</a:t>
            </a:r>
            <a:r>
              <a:rPr lang="el-GR" sz="1600" dirty="0" smtClean="0"/>
              <a:t> ο βαθμός </a:t>
            </a:r>
            <a:r>
              <a:rPr lang="el-GR" sz="1600" b="1" u="sng" dirty="0" smtClean="0"/>
              <a:t>πυρηνικής διόγκωσης </a:t>
            </a:r>
            <a:r>
              <a:rPr lang="el-GR" sz="1600" dirty="0" smtClean="0"/>
              <a:t>(στις τυπικές περιπτώσεις 5-6 φορές μεγαλύτερος από του λεμφοκυττάρου, βλ. κύκλους),</a:t>
            </a:r>
            <a:r>
              <a:rPr lang="el-GR" sz="1600" b="1" dirty="0" smtClean="0"/>
              <a:t> </a:t>
            </a:r>
            <a:r>
              <a:rPr lang="el-GR" sz="1600" b="1" u="sng" dirty="0" smtClean="0"/>
              <a:t>υπερχρωμίας </a:t>
            </a:r>
            <a:r>
              <a:rPr lang="en-US" sz="1600" b="1" dirty="0" smtClean="0"/>
              <a:t>(</a:t>
            </a:r>
            <a:r>
              <a:rPr lang="el-GR" sz="1600" b="1" dirty="0" smtClean="0"/>
              <a:t>τα πλέον αξιόπιστα μορφολογικά διαγνωστικά κριτήρια)</a:t>
            </a:r>
            <a:r>
              <a:rPr lang="en-US" sz="1600" b="1" dirty="0" smtClean="0"/>
              <a:t> </a:t>
            </a:r>
            <a:r>
              <a:rPr lang="el-GR" sz="1600" dirty="0" smtClean="0"/>
              <a:t>και αταξίας   σαφώς επιτρέπει τη διάγνωση </a:t>
            </a:r>
            <a:r>
              <a:rPr lang="el-GR" sz="1600" dirty="0" err="1" smtClean="0"/>
              <a:t>ουροθηλιακού</a:t>
            </a:r>
            <a:r>
              <a:rPr lang="el-GR" sz="1600" dirty="0" smtClean="0"/>
              <a:t> </a:t>
            </a:r>
            <a:r>
              <a:rPr lang="en-US" sz="1600" dirty="0" smtClean="0"/>
              <a:t>CIS.</a:t>
            </a:r>
            <a:r>
              <a:rPr lang="el-GR" sz="1600" dirty="0" smtClean="0"/>
              <a:t/>
            </a:r>
            <a:br>
              <a:rPr lang="el-GR" sz="1600" dirty="0" smtClean="0"/>
            </a:br>
            <a:r>
              <a:rPr lang="el-GR" sz="1200" dirty="0" smtClean="0"/>
              <a:t>Είναι πιθανή και η αδενική διαφοροποίηση σε ένα </a:t>
            </a:r>
            <a:r>
              <a:rPr lang="el-GR" sz="1200" u="sng" dirty="0" err="1" smtClean="0"/>
              <a:t>ουροθηλιακό</a:t>
            </a:r>
            <a:r>
              <a:rPr lang="el-GR" sz="1200" dirty="0" smtClean="0"/>
              <a:t> </a:t>
            </a:r>
            <a:r>
              <a:rPr lang="en-US" sz="1200" dirty="0" smtClean="0"/>
              <a:t>CIS</a:t>
            </a:r>
            <a:r>
              <a:rPr lang="el-GR" sz="1200" dirty="0" smtClean="0"/>
              <a:t>.</a:t>
            </a:r>
            <a:br>
              <a:rPr lang="el-GR" sz="1200" dirty="0" smtClean="0"/>
            </a:br>
            <a:r>
              <a:rPr lang="el-GR" sz="1200" dirty="0" smtClean="0"/>
              <a:t>Καθώς τα περισσότερα </a:t>
            </a:r>
            <a:r>
              <a:rPr lang="en-US" sz="1200" dirty="0" smtClean="0"/>
              <a:t>CIS</a:t>
            </a:r>
            <a:r>
              <a:rPr lang="el-GR" sz="1200" dirty="0" smtClean="0"/>
              <a:t> διαθέτουν </a:t>
            </a:r>
            <a:r>
              <a:rPr lang="el-GR" sz="1200" dirty="0" err="1" smtClean="0"/>
              <a:t>ανοσοφαινότυπο</a:t>
            </a:r>
            <a:r>
              <a:rPr lang="el-GR" sz="1200" dirty="0" smtClean="0"/>
              <a:t> αυλικών κυττάρων, φαίνεται ότι τα περισσότερα βασικής ποικιλίας  διηθητικά </a:t>
            </a:r>
            <a:r>
              <a:rPr lang="el-GR" sz="1200" dirty="0" err="1" smtClean="0"/>
              <a:t>ουροθηλιακά</a:t>
            </a:r>
            <a:r>
              <a:rPr lang="el-GR" sz="1200" dirty="0" smtClean="0"/>
              <a:t> καρκινώματα προκύπτουν από αυλικής ποικιλίας </a:t>
            </a:r>
            <a:r>
              <a:rPr lang="en-US" sz="1200" dirty="0" smtClean="0"/>
              <a:t>CIS</a:t>
            </a:r>
            <a:r>
              <a:rPr lang="el-GR" sz="1200" dirty="0" smtClean="0"/>
              <a:t> κατόπιν μεταστροφής τους σε βασική ποικιλία. </a:t>
            </a:r>
            <a:br>
              <a:rPr lang="el-GR" sz="1200" dirty="0" smtClean="0"/>
            </a:br>
            <a:r>
              <a:rPr lang="en-US" sz="1600" dirty="0" smtClean="0"/>
              <a:t/>
            </a:r>
            <a:br>
              <a:rPr lang="en-US" sz="1600" dirty="0" smtClean="0"/>
            </a:br>
            <a:endParaRPr lang="el-GR" sz="1600" dirty="0"/>
          </a:p>
        </p:txBody>
      </p:sp>
      <p:pic>
        <p:nvPicPr>
          <p:cNvPr id="9218" name="Picture 2" descr="C:\Users\Νεφέλη\Desktop\his13734-fig-0003-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6600" y="2326408"/>
            <a:ext cx="5820139" cy="4193877"/>
          </a:xfrm>
          <a:prstGeom prst="rect">
            <a:avLst/>
          </a:prstGeom>
          <a:noFill/>
          <a:extLst>
            <a:ext uri="{909E8E84-426E-40DD-AFC4-6F175D3DCCD1}">
              <a14:hiddenFill xmlns="" xmlns:a14="http://schemas.microsoft.com/office/drawing/2010/main">
                <a:solidFill>
                  <a:srgbClr val="FFFFFF"/>
                </a:solidFill>
              </a14:hiddenFill>
            </a:ext>
          </a:extLst>
        </p:spPr>
      </p:pic>
      <p:pic>
        <p:nvPicPr>
          <p:cNvPr id="9219" name="Picture 3" descr="C:\Users\Νεφέλη\Desktop\his13762-fig-0001-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476162" y="2850643"/>
            <a:ext cx="4193877" cy="3145408"/>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mc:Choice xmlns="" xmlns:p14="http://schemas.microsoft.com/office/powerpoint/2010/main" Requires="p14">
          <p:contentPart p14:bwMode="auto" r:id="rId4">
            <p14:nvContentPartPr>
              <p14:cNvPr id="3" name="Μελάνι 2"/>
              <p14:cNvContentPartPr/>
              <p14:nvPr/>
            </p14:nvContentPartPr>
            <p14:xfrm>
              <a:off x="4863960" y="3333600"/>
              <a:ext cx="2737440" cy="2953080"/>
            </p14:xfrm>
          </p:contentPart>
        </mc:Choice>
        <mc:Fallback>
          <p:pic>
            <p:nvPicPr>
              <p:cNvPr id="3" name="Μελάνι 2"/>
              <p:cNvPicPr/>
              <p:nvPr/>
            </p:nvPicPr>
            <p:blipFill>
              <a:blip r:embed="rId5" cstate="print"/>
              <a:stretch>
                <a:fillRect/>
              </a:stretch>
            </p:blipFill>
            <p:spPr>
              <a:xfrm>
                <a:off x="4854600" y="3324240"/>
                <a:ext cx="2756160" cy="2971800"/>
              </a:xfrm>
              <a:prstGeom prst="rect">
                <a:avLst/>
              </a:prstGeom>
            </p:spPr>
          </p:pic>
        </mc:Fallback>
      </mc:AlternateContent>
    </p:spTree>
    <p:extLst>
      <p:ext uri="{BB962C8B-B14F-4D97-AF65-F5344CB8AC3E}">
        <p14:creationId xmlns="" xmlns:p14="http://schemas.microsoft.com/office/powerpoint/2010/main" val="2983114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Original.00125480-201909000-00003.F1-3.jpeg"/>
          <p:cNvPicPr>
            <a:picLocks noChangeAspect="1" noChangeArrowheads="1"/>
          </p:cNvPicPr>
          <p:nvPr/>
        </p:nvPicPr>
        <p:blipFill>
          <a:blip r:embed="rId2" cstate="print"/>
          <a:srcRect/>
          <a:stretch>
            <a:fillRect/>
          </a:stretch>
        </p:blipFill>
        <p:spPr bwMode="auto">
          <a:xfrm>
            <a:off x="467544" y="116632"/>
            <a:ext cx="8139388" cy="3168352"/>
          </a:xfrm>
          <a:prstGeom prst="rect">
            <a:avLst/>
          </a:prstGeom>
          <a:noFill/>
        </p:spPr>
      </p:pic>
      <p:sp>
        <p:nvSpPr>
          <p:cNvPr id="4" name="3 - Ορθογώνιο"/>
          <p:cNvSpPr/>
          <p:nvPr/>
        </p:nvSpPr>
        <p:spPr>
          <a:xfrm>
            <a:off x="0" y="3284984"/>
            <a:ext cx="9144000" cy="3631763"/>
          </a:xfrm>
          <a:prstGeom prst="rect">
            <a:avLst/>
          </a:prstGeom>
        </p:spPr>
        <p:txBody>
          <a:bodyPr wrap="square">
            <a:spAutoFit/>
          </a:bodyPr>
          <a:lstStyle/>
          <a:p>
            <a:pPr algn="just"/>
            <a:r>
              <a:rPr lang="el-GR" dirty="0" smtClean="0"/>
              <a:t>Ακόμα και σε μικρή μεγέθυνση (αρ.), μεγάλο </a:t>
            </a:r>
            <a:r>
              <a:rPr lang="el-GR" dirty="0"/>
              <a:t>μέρος του </a:t>
            </a:r>
            <a:r>
              <a:rPr lang="el-GR" dirty="0" err="1" smtClean="0"/>
              <a:t>καλυπτηρίου</a:t>
            </a:r>
            <a:r>
              <a:rPr lang="el-GR" dirty="0" smtClean="0"/>
              <a:t> </a:t>
            </a:r>
            <a:r>
              <a:rPr lang="el-GR" dirty="0" err="1" smtClean="0"/>
              <a:t>ουροθηλίου</a:t>
            </a:r>
            <a:r>
              <a:rPr lang="el-GR" dirty="0" smtClean="0"/>
              <a:t> (όχι απαραίτητα ολόκληρο) φαίνεται πως </a:t>
            </a:r>
            <a:r>
              <a:rPr lang="el-GR" dirty="0"/>
              <a:t>αντικαθίσταται από </a:t>
            </a:r>
            <a:r>
              <a:rPr lang="en-US" b="1" dirty="0" smtClean="0"/>
              <a:t>in situ </a:t>
            </a:r>
            <a:r>
              <a:rPr lang="el-GR" b="1" dirty="0" smtClean="0"/>
              <a:t>καρκίνωμα</a:t>
            </a:r>
            <a:r>
              <a:rPr lang="el-GR" dirty="0"/>
              <a:t>. </a:t>
            </a:r>
            <a:r>
              <a:rPr lang="en-US" dirty="0" smtClean="0"/>
              <a:t> </a:t>
            </a:r>
            <a:r>
              <a:rPr lang="el-GR" dirty="0" smtClean="0"/>
              <a:t>Σε υψηλότερη μεγέθυνση (δεξιά),  απεικονίζεται τυπικό </a:t>
            </a:r>
            <a:r>
              <a:rPr lang="el-GR" dirty="0"/>
              <a:t>παράδειγμα </a:t>
            </a:r>
            <a:r>
              <a:rPr lang="el-GR" dirty="0" err="1" smtClean="0"/>
              <a:t>ουροθηλιακού</a:t>
            </a:r>
            <a:r>
              <a:rPr lang="el-GR" dirty="0" smtClean="0"/>
              <a:t> καρκινώματος </a:t>
            </a:r>
            <a:r>
              <a:rPr lang="en-US" dirty="0" smtClean="0"/>
              <a:t>in situ, </a:t>
            </a:r>
            <a:r>
              <a:rPr lang="el-GR" dirty="0" smtClean="0"/>
              <a:t>κατά το οποίο το επίπεδο καλυπτήριο επιθήλιο αντικαθίσταται </a:t>
            </a:r>
            <a:r>
              <a:rPr lang="el-GR" dirty="0"/>
              <a:t>από κύτταρα με </a:t>
            </a:r>
            <a:r>
              <a:rPr lang="el-GR" dirty="0" smtClean="0"/>
              <a:t>μεγάλους</a:t>
            </a:r>
            <a:r>
              <a:rPr lang="en-US" dirty="0" smtClean="0"/>
              <a:t>,</a:t>
            </a:r>
            <a:r>
              <a:rPr lang="el-GR" dirty="0" smtClean="0"/>
              <a:t> </a:t>
            </a:r>
            <a:r>
              <a:rPr lang="el-GR" dirty="0" err="1" smtClean="0"/>
              <a:t>υπερχρωμικούς</a:t>
            </a:r>
            <a:r>
              <a:rPr lang="en-US" dirty="0" smtClean="0"/>
              <a:t>,</a:t>
            </a:r>
            <a:r>
              <a:rPr lang="el-GR" dirty="0" smtClean="0"/>
              <a:t> πλειόμορφους </a:t>
            </a:r>
            <a:r>
              <a:rPr lang="el-GR" dirty="0"/>
              <a:t>πυρήνες με </a:t>
            </a:r>
            <a:r>
              <a:rPr lang="el-GR" i="1" dirty="0" smtClean="0"/>
              <a:t>διάσπαρτες</a:t>
            </a:r>
            <a:r>
              <a:rPr lang="el-GR" dirty="0" smtClean="0"/>
              <a:t> μιτώσεις (βέλη) </a:t>
            </a:r>
            <a:r>
              <a:rPr lang="el-GR" dirty="0"/>
              <a:t>και απώλεια προσανατολισμού</a:t>
            </a:r>
            <a:r>
              <a:rPr lang="el-GR" dirty="0" smtClean="0"/>
              <a:t>. Χρειάζεται επιφυλακτικότητα στην ταυτοποίηση </a:t>
            </a:r>
            <a:r>
              <a:rPr lang="en-US" dirty="0" smtClean="0"/>
              <a:t>CIS</a:t>
            </a:r>
            <a:r>
              <a:rPr lang="el-GR" dirty="0" smtClean="0"/>
              <a:t> όταν παράκειται μη διηθητικού </a:t>
            </a:r>
            <a:r>
              <a:rPr lang="el-GR" dirty="0" err="1" smtClean="0"/>
              <a:t>ουροθηλιακού</a:t>
            </a:r>
            <a:r>
              <a:rPr lang="el-GR" dirty="0" smtClean="0"/>
              <a:t> καρκινώματος υψηλόβαθμης κακοήθειας (στάδιο </a:t>
            </a:r>
            <a:r>
              <a:rPr lang="en-US" dirty="0" err="1" smtClean="0">
                <a:effectLst>
                  <a:outerShdw blurRad="38100" dist="38100" dir="2700000" algn="tl">
                    <a:srgbClr val="000000">
                      <a:alpha val="43137"/>
                    </a:srgbClr>
                  </a:outerShdw>
                </a:effectLst>
              </a:rPr>
              <a:t>pTa</a:t>
            </a:r>
            <a:r>
              <a:rPr lang="en-US" dirty="0" smtClean="0">
                <a:effectLst>
                  <a:outerShdw blurRad="38100" dist="38100" dir="2700000" algn="tl">
                    <a:srgbClr val="000000">
                      <a:alpha val="43137"/>
                    </a:srgbClr>
                  </a:outerShdw>
                </a:effectLst>
              </a:rPr>
              <a:t>/</a:t>
            </a:r>
            <a:r>
              <a:rPr lang="en-US" dirty="0" err="1" smtClean="0">
                <a:effectLst>
                  <a:outerShdw blurRad="38100" dist="38100" dir="2700000" algn="tl">
                    <a:srgbClr val="000000">
                      <a:alpha val="43137"/>
                    </a:srgbClr>
                  </a:outerShdw>
                </a:effectLst>
              </a:rPr>
              <a:t>pTis</a:t>
            </a:r>
            <a:r>
              <a:rPr lang="el-GR" dirty="0" smtClean="0"/>
              <a:t>, ικανή απόσταση των δύο νεοπλασιών, μορφολογική διάκριση</a:t>
            </a:r>
            <a:r>
              <a:rPr lang="en-US" dirty="0" smtClean="0"/>
              <a:t>)</a:t>
            </a:r>
            <a:r>
              <a:rPr lang="el-GR" dirty="0" smtClean="0"/>
              <a:t>.</a:t>
            </a:r>
            <a:endParaRPr lang="en-US" dirty="0" smtClean="0"/>
          </a:p>
          <a:p>
            <a:pPr algn="ctr"/>
            <a:r>
              <a:rPr lang="en-US" sz="1600" dirty="0" smtClean="0"/>
              <a:t>Advances in Anatomic Pathology</a:t>
            </a:r>
            <a:r>
              <a:rPr lang="el-GR" sz="1600" dirty="0" smtClean="0"/>
              <a:t>,</a:t>
            </a:r>
            <a:r>
              <a:rPr lang="en-US" sz="1600" dirty="0" smtClean="0"/>
              <a:t>26(5):313-319,September 2019.</a:t>
            </a:r>
            <a:endParaRPr lang="el-GR" sz="1600" dirty="0" smtClean="0"/>
          </a:p>
          <a:p>
            <a:pPr algn="ctr"/>
            <a:endParaRPr lang="el-GR" sz="1600" dirty="0" smtClean="0"/>
          </a:p>
          <a:p>
            <a:pPr algn="ctr"/>
            <a:r>
              <a:rPr lang="el-GR" dirty="0" smtClean="0"/>
              <a:t>Έχει  </a:t>
            </a:r>
            <a:r>
              <a:rPr lang="el-GR" b="1" dirty="0" smtClean="0"/>
              <a:t>προβλεπτική και προγνωστική σημασία </a:t>
            </a:r>
            <a:r>
              <a:rPr lang="el-GR" dirty="0" smtClean="0"/>
              <a:t>η διάκριση του </a:t>
            </a:r>
            <a:r>
              <a:rPr lang="el-GR" dirty="0" err="1" smtClean="0"/>
              <a:t>ουροθηλιακού</a:t>
            </a:r>
            <a:r>
              <a:rPr lang="el-GR" dirty="0" smtClean="0"/>
              <a:t> </a:t>
            </a:r>
            <a:r>
              <a:rPr lang="en-US" dirty="0" smtClean="0"/>
              <a:t>CIS</a:t>
            </a:r>
            <a:r>
              <a:rPr lang="el-GR" dirty="0" smtClean="0"/>
              <a:t> </a:t>
            </a:r>
          </a:p>
          <a:p>
            <a:pPr algn="ctr"/>
            <a:r>
              <a:rPr lang="el-GR" dirty="0" smtClean="0"/>
              <a:t>σε </a:t>
            </a:r>
            <a:r>
              <a:rPr lang="el-GR" b="1" dirty="0" smtClean="0"/>
              <a:t>πρωτο</a:t>
            </a:r>
            <a:r>
              <a:rPr lang="el-GR" dirty="0" smtClean="0"/>
              <a:t>εμφανιζόμενο ή όχι,</a:t>
            </a:r>
          </a:p>
          <a:p>
            <a:pPr algn="ctr"/>
            <a:r>
              <a:rPr lang="el-GR" dirty="0" smtClean="0"/>
              <a:t> ανάλογα με την απουσία ή παρουσία ταυτόχρονης ή παλαιότερης </a:t>
            </a:r>
            <a:r>
              <a:rPr lang="el-GR" dirty="0" err="1" smtClean="0"/>
              <a:t>ουροθηλιακής</a:t>
            </a:r>
            <a:r>
              <a:rPr lang="el-GR" dirty="0" smtClean="0"/>
              <a:t> νεοπλασίας.</a:t>
            </a:r>
            <a:endParaRPr lang="en-US" dirty="0"/>
          </a:p>
        </p:txBody>
      </p:sp>
      <p:sp>
        <p:nvSpPr>
          <p:cNvPr id="3" name="Βέλος προς τα επάνω 2"/>
          <p:cNvSpPr/>
          <p:nvPr/>
        </p:nvSpPr>
        <p:spPr>
          <a:xfrm>
            <a:off x="6038044" y="1410889"/>
            <a:ext cx="242316" cy="433933"/>
          </a:xfrm>
          <a:prstGeom prst="upArrow">
            <a:avLst/>
          </a:prstGeom>
          <a:solidFill>
            <a:srgbClr val="E745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προς τα επάνω 5"/>
          <p:cNvSpPr/>
          <p:nvPr/>
        </p:nvSpPr>
        <p:spPr>
          <a:xfrm>
            <a:off x="6732240" y="1452463"/>
            <a:ext cx="216024" cy="392360"/>
          </a:xfrm>
          <a:prstGeom prst="upArrow">
            <a:avLst/>
          </a:prstGeom>
          <a:solidFill>
            <a:srgbClr val="E745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296144"/>
          </a:xfrm>
        </p:spPr>
        <p:txBody>
          <a:bodyPr>
            <a:normAutofit fontScale="90000"/>
          </a:bodyPr>
          <a:lstStyle/>
          <a:p>
            <a:r>
              <a:rPr lang="en-US" sz="2700" dirty="0" smtClean="0"/>
              <a:t>E</a:t>
            </a:r>
            <a:r>
              <a:rPr lang="el-GR" sz="2700" dirty="0" err="1" smtClean="0"/>
              <a:t>πινέμηση</a:t>
            </a:r>
            <a:r>
              <a:rPr lang="el-GR" sz="2700" dirty="0" smtClean="0"/>
              <a:t> παρακείμενου </a:t>
            </a:r>
            <a:r>
              <a:rPr lang="el-GR" sz="2700" b="1" dirty="0" err="1" smtClean="0"/>
              <a:t>ουροθηλικού</a:t>
            </a:r>
            <a:r>
              <a:rPr lang="el-GR" sz="2700" b="1" dirty="0" smtClean="0"/>
              <a:t> </a:t>
            </a:r>
            <a:r>
              <a:rPr lang="en-US" sz="2700" b="1" dirty="0" smtClean="0"/>
              <a:t>in situ </a:t>
            </a:r>
            <a:r>
              <a:rPr lang="el-GR" sz="2700" dirty="0" smtClean="0"/>
              <a:t>καρκινώματος </a:t>
            </a:r>
            <a:br>
              <a:rPr lang="el-GR" sz="2700" dirty="0" smtClean="0"/>
            </a:br>
            <a:r>
              <a:rPr lang="el-GR" sz="2700" dirty="0" smtClean="0"/>
              <a:t>σε φωλιά </a:t>
            </a:r>
            <a:r>
              <a:rPr lang="en-US" sz="2700" dirty="0" smtClean="0"/>
              <a:t>von </a:t>
            </a:r>
            <a:r>
              <a:rPr lang="en-US" sz="2700" dirty="0" err="1" smtClean="0"/>
              <a:t>Brunn</a:t>
            </a:r>
            <a:r>
              <a:rPr lang="en-US" sz="2700" dirty="0" smtClean="0"/>
              <a:t>.</a:t>
            </a:r>
            <a:r>
              <a:rPr lang="el-GR" sz="2700" dirty="0" smtClean="0"/>
              <a:t> </a:t>
            </a:r>
            <a:r>
              <a:rPr lang="el-GR" sz="2200" dirty="0" smtClean="0"/>
              <a:t>(Δυνατή, ανάλογη </a:t>
            </a:r>
            <a:r>
              <a:rPr lang="el-GR" sz="2200" dirty="0" err="1" smtClean="0"/>
              <a:t>επινέμηση</a:t>
            </a:r>
            <a:r>
              <a:rPr lang="el-GR" sz="2200" dirty="0" smtClean="0"/>
              <a:t> σε προστατικούς αδένες) </a:t>
            </a:r>
            <a:r>
              <a:rPr lang="el-GR" sz="2700" dirty="0" smtClean="0"/>
              <a:t/>
            </a:r>
            <a:br>
              <a:rPr lang="el-GR" sz="2700" dirty="0" smtClean="0"/>
            </a:br>
            <a:r>
              <a:rPr lang="el-GR" sz="1300" dirty="0">
                <a:solidFill>
                  <a:schemeClr val="tx2">
                    <a:lumMod val="75000"/>
                  </a:schemeClr>
                </a:solidFill>
              </a:rPr>
              <a:t>Προσέξτε το ομαλό </a:t>
            </a:r>
            <a:r>
              <a:rPr lang="el-GR" sz="1300" dirty="0" smtClean="0">
                <a:solidFill>
                  <a:schemeClr val="tx2">
                    <a:lumMod val="75000"/>
                  </a:schemeClr>
                </a:solidFill>
              </a:rPr>
              <a:t>περίγραμμα, </a:t>
            </a:r>
            <a:r>
              <a:rPr lang="el-GR" sz="1300" dirty="0">
                <a:solidFill>
                  <a:schemeClr val="tx2">
                    <a:lumMod val="75000"/>
                  </a:schemeClr>
                </a:solidFill>
              </a:rPr>
              <a:t>παρά την υψηλόβαθμη κακοήθεια της αλλοίωσης και την απουσία ουσιώδους μεταβολής του στρώματος, ώστε να αποφύγετε την </a:t>
            </a:r>
            <a:r>
              <a:rPr lang="el-GR" sz="1300" dirty="0" smtClean="0">
                <a:solidFill>
                  <a:schemeClr val="tx2">
                    <a:lumMod val="75000"/>
                  </a:schemeClr>
                </a:solidFill>
              </a:rPr>
              <a:t>υπερεκτίμηση </a:t>
            </a:r>
            <a:r>
              <a:rPr lang="el-GR" sz="1300" dirty="0">
                <a:solidFill>
                  <a:schemeClr val="tx2">
                    <a:lumMod val="75000"/>
                  </a:schemeClr>
                </a:solidFill>
              </a:rPr>
              <a:t>της εν λόγω αλλοίωσης ως διηθητικής</a:t>
            </a:r>
            <a:r>
              <a:rPr lang="el-GR" sz="1300" dirty="0" smtClean="0">
                <a:solidFill>
                  <a:schemeClr val="tx2">
                    <a:lumMod val="75000"/>
                  </a:schemeClr>
                </a:solidFill>
              </a:rPr>
              <a:t>. Επιβάλλεται, σε ανάλογες περιπτώσεις, </a:t>
            </a:r>
            <a:r>
              <a:rPr lang="el-GR" sz="1300" dirty="0">
                <a:solidFill>
                  <a:schemeClr val="tx2">
                    <a:lumMod val="75000"/>
                  </a:schemeClr>
                </a:solidFill>
              </a:rPr>
              <a:t>σχολαστικός έλεγχος  του </a:t>
            </a:r>
            <a:r>
              <a:rPr lang="el-GR" sz="1300" dirty="0" err="1">
                <a:solidFill>
                  <a:schemeClr val="tx2">
                    <a:lumMod val="75000"/>
                  </a:schemeClr>
                </a:solidFill>
              </a:rPr>
              <a:t>καλυπτηρίου</a:t>
            </a:r>
            <a:r>
              <a:rPr lang="el-GR" sz="1300" dirty="0">
                <a:solidFill>
                  <a:schemeClr val="tx2">
                    <a:lumMod val="75000"/>
                  </a:schemeClr>
                </a:solidFill>
              </a:rPr>
              <a:t> </a:t>
            </a:r>
            <a:r>
              <a:rPr lang="el-GR" sz="1300" dirty="0" smtClean="0">
                <a:solidFill>
                  <a:schemeClr val="tx2">
                    <a:lumMod val="75000"/>
                  </a:schemeClr>
                </a:solidFill>
              </a:rPr>
              <a:t>επιθηλίου, το οποίο βλέπετε στην αρ. </a:t>
            </a:r>
            <a:r>
              <a:rPr lang="el-GR" sz="1300" dirty="0" err="1" smtClean="0">
                <a:solidFill>
                  <a:schemeClr val="tx2">
                    <a:lumMod val="75000"/>
                  </a:schemeClr>
                </a:solidFill>
              </a:rPr>
              <a:t>εικ</a:t>
            </a:r>
            <a:r>
              <a:rPr lang="el-GR" sz="1300" dirty="0" smtClean="0">
                <a:solidFill>
                  <a:schemeClr val="tx2">
                    <a:lumMod val="75000"/>
                  </a:schemeClr>
                </a:solidFill>
              </a:rPr>
              <a:t>. με την αναμενόμενη για το </a:t>
            </a:r>
            <a:r>
              <a:rPr lang="en-US" sz="1300" dirty="0" smtClean="0">
                <a:solidFill>
                  <a:schemeClr val="tx2">
                    <a:lumMod val="75000"/>
                  </a:schemeClr>
                </a:solidFill>
              </a:rPr>
              <a:t>in situ </a:t>
            </a:r>
            <a:r>
              <a:rPr lang="el-GR" sz="1300" dirty="0" smtClean="0">
                <a:solidFill>
                  <a:schemeClr val="tx2">
                    <a:lumMod val="75000"/>
                  </a:schemeClr>
                </a:solidFill>
              </a:rPr>
              <a:t>καρκίνωμα, </a:t>
            </a:r>
            <a:r>
              <a:rPr lang="el-GR" sz="1300" dirty="0" err="1" smtClean="0">
                <a:solidFill>
                  <a:schemeClr val="tx2">
                    <a:lumMod val="75000"/>
                  </a:schemeClr>
                </a:solidFill>
              </a:rPr>
              <a:t>αποφολίδωση</a:t>
            </a:r>
            <a:r>
              <a:rPr lang="el-GR" sz="1300" dirty="0" smtClean="0">
                <a:solidFill>
                  <a:schemeClr val="tx2">
                    <a:lumMod val="75000"/>
                  </a:schemeClr>
                </a:solidFill>
              </a:rPr>
              <a:t>, που καθιστά χρήσιμη τη </a:t>
            </a:r>
            <a:r>
              <a:rPr lang="el-GR" sz="1300" dirty="0">
                <a:solidFill>
                  <a:schemeClr val="tx2">
                    <a:lumMod val="75000"/>
                  </a:schemeClr>
                </a:solidFill>
              </a:rPr>
              <a:t>συνεκτίμηση των ευρημάτων </a:t>
            </a:r>
            <a:r>
              <a:rPr lang="el-GR" sz="1300" dirty="0" smtClean="0">
                <a:solidFill>
                  <a:schemeClr val="tx2">
                    <a:lumMod val="75000"/>
                  </a:schemeClr>
                </a:solidFill>
              </a:rPr>
              <a:t>πιθανώς  </a:t>
            </a:r>
            <a:r>
              <a:rPr lang="el-GR" sz="1300" dirty="0">
                <a:solidFill>
                  <a:schemeClr val="tx2">
                    <a:lumMod val="75000"/>
                  </a:schemeClr>
                </a:solidFill>
              </a:rPr>
              <a:t>προηγηθείσης κυτταρολογικής εξέτασης των ούρων.</a:t>
            </a:r>
            <a:endParaRPr lang="el-GR" sz="1300" dirty="0"/>
          </a:p>
        </p:txBody>
      </p:sp>
      <p:pic>
        <p:nvPicPr>
          <p:cNvPr id="1026" name="Picture 2" descr="C:\Users\User\Desktop\INVERTED UROTHELIAL LESIONS\WEBPATHOLOGY INVERTED UROTHELIAL\UrinaryBladder_FlatLesions_CIS8.jpg"/>
          <p:cNvPicPr>
            <a:picLocks noChangeAspect="1" noChangeArrowheads="1"/>
          </p:cNvPicPr>
          <p:nvPr/>
        </p:nvPicPr>
        <p:blipFill>
          <a:blip r:embed="rId2" cstate="print"/>
          <a:srcRect/>
          <a:stretch>
            <a:fillRect/>
          </a:stretch>
        </p:blipFill>
        <p:spPr bwMode="auto">
          <a:xfrm rot="5400000">
            <a:off x="-578572" y="2314876"/>
            <a:ext cx="4900544" cy="3528392"/>
          </a:xfrm>
          <a:prstGeom prst="rect">
            <a:avLst/>
          </a:prstGeom>
          <a:noFill/>
        </p:spPr>
      </p:pic>
      <p:pic>
        <p:nvPicPr>
          <p:cNvPr id="1027" name="Picture 3" descr="C:\Users\User\Desktop\INVERTED UROTHELIAL LESIONS\WEBPATHOLOGY INVERTED UROTHELIAL\UrinaryBladder_FlatLesions_CIS10.jpg"/>
          <p:cNvPicPr>
            <a:picLocks noChangeAspect="1" noChangeArrowheads="1"/>
          </p:cNvPicPr>
          <p:nvPr/>
        </p:nvPicPr>
        <p:blipFill>
          <a:blip r:embed="rId3" cstate="print"/>
          <a:srcRect/>
          <a:stretch>
            <a:fillRect/>
          </a:stretch>
        </p:blipFill>
        <p:spPr bwMode="auto">
          <a:xfrm>
            <a:off x="3779912" y="1628800"/>
            <a:ext cx="5211714" cy="3744416"/>
          </a:xfrm>
          <a:prstGeom prst="rect">
            <a:avLst/>
          </a:prstGeom>
          <a:noFill/>
        </p:spPr>
      </p:pic>
      <p:sp>
        <p:nvSpPr>
          <p:cNvPr id="5" name="3 - Θέση κειμένου"/>
          <p:cNvSpPr txBox="1">
            <a:spLocks/>
          </p:cNvSpPr>
          <p:nvPr/>
        </p:nvSpPr>
        <p:spPr>
          <a:xfrm>
            <a:off x="3635896" y="5301208"/>
            <a:ext cx="5508104" cy="155679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α  κύτταρα του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in situ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ουροθηλιακού</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καρκινώματος εμφανίζουν πυρηνική διόγκωση και υπερχρωμία,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πλειομορφισμό</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απόπτωση και αυξημένη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μιτωτική</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δραστηριότητα.</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200" b="0" i="0" u="none" strike="noStrike" kern="1200" cap="none" spc="0" normalizeH="0" baseline="0" noProof="0" dirty="0" smtClean="0">
                <a:ln>
                  <a:noFill/>
                </a:ln>
                <a:solidFill>
                  <a:schemeClr val="tx1"/>
                </a:solidFill>
                <a:effectLst/>
                <a:uLnTx/>
                <a:uFillTx/>
                <a:latin typeface="+mn-lt"/>
                <a:ea typeface="+mn-ea"/>
                <a:cs typeface="+mn-cs"/>
              </a:rPr>
              <a:t>Η εντόπιση των καρκινικών κυτταρικών αθροίσεων εντός του χορίου </a:t>
            </a:r>
            <a:r>
              <a:rPr kumimoji="0" lang="el-GR" sz="1200" b="0"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δεν</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πρέπει να εκληφθεί ως διήθηση. Η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εμπλοκή των φωλεών </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von </a:t>
            </a:r>
            <a:r>
              <a:rPr kumimoji="0" lang="en-US" sz="1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Brunn</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από το </a:t>
            </a:r>
            <a:r>
              <a:rPr kumimoji="0" lang="el-GR" sz="1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ουροθηλιακό</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in situ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καρκίνωμα</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αναγνωρίζεται από το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ομαλό περίγραμμά </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τους,   την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απουσία </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πέριξ </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στρωματικής</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αντίδρασης </a:t>
            </a:r>
            <a:r>
              <a:rPr kumimoji="0" lang="el-GR" sz="1200" b="0" i="0" u="none" strike="noStrike" kern="1200" cap="none" spc="0" normalizeH="0" baseline="0" noProof="0" dirty="0" smtClean="0">
                <a:ln>
                  <a:noFill/>
                </a:ln>
                <a:solidFill>
                  <a:schemeClr val="tx1"/>
                </a:solidFill>
                <a:uLnTx/>
                <a:uFillTx/>
                <a:latin typeface="+mn-lt"/>
                <a:ea typeface="+mn-ea"/>
                <a:cs typeface="+mn-cs"/>
              </a:rPr>
              <a:t>και</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τις πέριξ φυσιολογικές δομές</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mc:AlternateContent xmlns:mc="http://schemas.openxmlformats.org/markup-compatibility/2006">
        <mc:Choice xmlns="" xmlns:p14="http://schemas.microsoft.com/office/powerpoint/2010/main" Requires="p14">
          <p:contentPart p14:bwMode="auto" r:id="rId4">
            <p14:nvContentPartPr>
              <p14:cNvPr id="1028" name="Ink 4"/>
              <p14:cNvContentPartPr>
                <a14:cpLocks xmlns:a14="http://schemas.microsoft.com/office/drawing/2010/main" noRot="1" noChangeAspect="1" noEditPoints="1" noChangeArrowheads="1" noChangeShapeType="1"/>
              </p14:cNvContentPartPr>
              <p14:nvPr/>
            </p14:nvContentPartPr>
            <p14:xfrm>
              <a:off x="3779838" y="2879725"/>
              <a:ext cx="830262" cy="260350"/>
            </p14:xfrm>
          </p:contentPart>
        </mc:Choice>
        <mc:Fallback>
          <p:pic>
            <p:nvPicPr>
              <p:cNvPr id="1028" name="Ink 4"/>
              <p:cNvPicPr>
                <a:picLocks noRot="1" noChangeAspect="1" noEditPoints="1" noChangeArrowheads="1" noChangeShapeType="1"/>
              </p:cNvPicPr>
              <p:nvPr/>
            </p:nvPicPr>
            <p:blipFill>
              <a:blip r:embed="rId5" cstate="print"/>
              <a:stretch>
                <a:fillRect/>
              </a:stretch>
            </p:blipFill>
            <p:spPr>
              <a:xfrm>
                <a:off x="3770485" y="2870565"/>
                <a:ext cx="848968" cy="278670"/>
              </a:xfrm>
              <a:prstGeom prst="rect">
                <a:avLst/>
              </a:prstGeom>
            </p:spPr>
          </p:pic>
        </mc:Fallback>
      </mc:AlternateContent>
      <mc:AlternateContent xmlns:mc="http://schemas.openxmlformats.org/markup-compatibility/2006">
        <mc:Choice xmlns="" xmlns:p14="http://schemas.microsoft.com/office/powerpoint/2010/main" Requires="p14">
          <p:contentPart p14:bwMode="auto" r:id="rId6">
            <p14:nvContentPartPr>
              <p14:cNvPr id="1029" name="Ink 5"/>
              <p14:cNvContentPartPr>
                <a14:cpLocks xmlns:a14="http://schemas.microsoft.com/office/drawing/2010/main" noRot="1" noChangeAspect="1" noEditPoints="1" noChangeArrowheads="1" noChangeShapeType="1"/>
              </p14:cNvContentPartPr>
              <p14:nvPr/>
            </p14:nvContentPartPr>
            <p14:xfrm>
              <a:off x="3763963" y="2873375"/>
              <a:ext cx="4298950" cy="2490788"/>
            </p14:xfrm>
          </p:contentPart>
        </mc:Choice>
        <mc:Fallback>
          <p:pic>
            <p:nvPicPr>
              <p:cNvPr id="1029" name="Ink 5"/>
              <p:cNvPicPr>
                <a:picLocks noRot="1" noChangeAspect="1" noEditPoints="1" noChangeArrowheads="1" noChangeShapeType="1"/>
              </p:cNvPicPr>
              <p:nvPr/>
            </p:nvPicPr>
            <p:blipFill>
              <a:blip r:embed="rId7" cstate="print"/>
              <a:stretch>
                <a:fillRect/>
              </a:stretch>
            </p:blipFill>
            <p:spPr>
              <a:xfrm>
                <a:off x="3754600" y="2864019"/>
                <a:ext cx="4317676" cy="2509499"/>
              </a:xfrm>
              <a:prstGeom prst="rect">
                <a:avLst/>
              </a:prstGeom>
            </p:spPr>
          </p:pic>
        </mc:Fallback>
      </mc:AlternateContent>
      <p:sp>
        <p:nvSpPr>
          <p:cNvPr id="8" name="5-Point Star 3"/>
          <p:cNvSpPr/>
          <p:nvPr/>
        </p:nvSpPr>
        <p:spPr>
          <a:xfrm>
            <a:off x="5076056" y="3661569"/>
            <a:ext cx="576064" cy="559519"/>
          </a:xfrm>
          <a:prstGeom prst="star5">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ox(in)">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1"/>
            <a:ext cx="3465513" cy="563662"/>
          </a:xfrm>
        </p:spPr>
        <p:txBody>
          <a:bodyPr>
            <a:normAutofit fontScale="90000"/>
          </a:bodyPr>
          <a:lstStyle/>
          <a:p>
            <a:pPr algn="ctr">
              <a:defRPr/>
            </a:pPr>
            <a:r>
              <a:rPr lang="en-US" sz="4900" dirty="0" smtClean="0">
                <a:solidFill>
                  <a:schemeClr val="tx2">
                    <a:lumMod val="75000"/>
                  </a:schemeClr>
                </a:solidFill>
              </a:rPr>
              <a:t>CIS</a:t>
            </a:r>
            <a:r>
              <a:rPr lang="en-US" sz="3200" dirty="0" smtClean="0">
                <a:solidFill>
                  <a:schemeClr val="tx2">
                    <a:lumMod val="75000"/>
                  </a:schemeClr>
                </a:solidFill>
              </a:rPr>
              <a:t> </a:t>
            </a:r>
            <a:r>
              <a:rPr lang="en-US" sz="2200" b="0" dirty="0" smtClean="0">
                <a:solidFill>
                  <a:schemeClr val="tx2">
                    <a:lumMod val="75000"/>
                  </a:schemeClr>
                </a:solidFill>
              </a:rPr>
              <a:t>(</a:t>
            </a:r>
            <a:r>
              <a:rPr lang="el-GR" sz="2200" b="0" dirty="0" smtClean="0">
                <a:solidFill>
                  <a:schemeClr val="tx2">
                    <a:lumMod val="75000"/>
                  </a:schemeClr>
                </a:solidFill>
              </a:rPr>
              <a:t>κάτω τμήμα </a:t>
            </a:r>
            <a:r>
              <a:rPr lang="el-GR" sz="2200" b="0" dirty="0" err="1" smtClean="0">
                <a:solidFill>
                  <a:schemeClr val="tx2">
                    <a:lumMod val="75000"/>
                  </a:schemeClr>
                </a:solidFill>
              </a:rPr>
              <a:t>εικ</a:t>
            </a:r>
            <a:r>
              <a:rPr lang="en-US" sz="2200" b="0" dirty="0" smtClean="0">
                <a:solidFill>
                  <a:schemeClr val="tx2">
                    <a:lumMod val="75000"/>
                  </a:schemeClr>
                </a:solidFill>
              </a:rPr>
              <a:t>.)</a:t>
            </a:r>
            <a:endParaRPr lang="el-GR" sz="2200" b="0" dirty="0">
              <a:solidFill>
                <a:schemeClr val="tx2">
                  <a:lumMod val="75000"/>
                </a:schemeClr>
              </a:solidFill>
            </a:endParaRPr>
          </a:p>
        </p:txBody>
      </p:sp>
      <p:sp>
        <p:nvSpPr>
          <p:cNvPr id="4" name="3 - Θέση κειμένου"/>
          <p:cNvSpPr>
            <a:spLocks noGrp="1"/>
          </p:cNvSpPr>
          <p:nvPr>
            <p:ph type="body" sz="half" idx="2"/>
          </p:nvPr>
        </p:nvSpPr>
        <p:spPr>
          <a:xfrm>
            <a:off x="0" y="908050"/>
            <a:ext cx="3643313" cy="5949950"/>
          </a:xfrm>
        </p:spPr>
        <p:txBody>
          <a:bodyPr>
            <a:normAutofit fontScale="85000" lnSpcReduction="10000"/>
          </a:bodyPr>
          <a:lstStyle/>
          <a:p>
            <a:pPr>
              <a:defRPr/>
            </a:pPr>
            <a:r>
              <a:rPr lang="en-US" sz="2800" b="1" dirty="0" smtClean="0">
                <a:solidFill>
                  <a:schemeClr val="tx2">
                    <a:lumMod val="75000"/>
                  </a:schemeClr>
                </a:solidFill>
              </a:rPr>
              <a:t>CK20</a:t>
            </a:r>
            <a:r>
              <a:rPr lang="en-US" sz="2800" dirty="0" smtClean="0">
                <a:solidFill>
                  <a:schemeClr val="tx2">
                    <a:lumMod val="75000"/>
                  </a:schemeClr>
                </a:solidFill>
              </a:rPr>
              <a:t>: </a:t>
            </a:r>
            <a:r>
              <a:rPr lang="el-GR" sz="2800" dirty="0" smtClean="0">
                <a:solidFill>
                  <a:schemeClr val="tx2">
                    <a:lumMod val="75000"/>
                  </a:schemeClr>
                </a:solidFill>
                <a:effectLst>
                  <a:outerShdw blurRad="38100" dist="38100" dir="2700000" algn="tl">
                    <a:srgbClr val="000000">
                      <a:alpha val="43137"/>
                    </a:srgbClr>
                  </a:outerShdw>
                </a:effectLst>
              </a:rPr>
              <a:t>διάχυτη</a:t>
            </a:r>
            <a:r>
              <a:rPr lang="el-GR" sz="2800" dirty="0" smtClean="0">
                <a:solidFill>
                  <a:schemeClr val="tx2">
                    <a:lumMod val="75000"/>
                  </a:schemeClr>
                </a:solidFill>
              </a:rPr>
              <a:t>, έντονη </a:t>
            </a:r>
            <a:r>
              <a:rPr lang="el-GR" sz="2800" dirty="0" err="1" smtClean="0">
                <a:solidFill>
                  <a:schemeClr val="tx2">
                    <a:lumMod val="75000"/>
                  </a:schemeClr>
                </a:solidFill>
              </a:rPr>
              <a:t>κυτταροπλασματική</a:t>
            </a:r>
            <a:r>
              <a:rPr lang="el-GR" sz="2800" dirty="0" smtClean="0">
                <a:solidFill>
                  <a:schemeClr val="tx2">
                    <a:lumMod val="75000"/>
                  </a:schemeClr>
                </a:solidFill>
              </a:rPr>
              <a:t> χρώση.</a:t>
            </a:r>
          </a:p>
          <a:p>
            <a:pPr>
              <a:defRPr/>
            </a:pPr>
            <a:r>
              <a:rPr lang="en-US" sz="2800" b="1" dirty="0" smtClean="0">
                <a:solidFill>
                  <a:schemeClr val="tx2">
                    <a:lumMod val="75000"/>
                  </a:schemeClr>
                </a:solidFill>
              </a:rPr>
              <a:t>P53</a:t>
            </a:r>
            <a:r>
              <a:rPr lang="en-US" sz="2800" dirty="0" smtClean="0">
                <a:solidFill>
                  <a:schemeClr val="tx2">
                    <a:lumMod val="75000"/>
                  </a:schemeClr>
                </a:solidFill>
              </a:rPr>
              <a:t>: </a:t>
            </a:r>
            <a:r>
              <a:rPr lang="el-GR" sz="2800" i="1" dirty="0" smtClean="0">
                <a:solidFill>
                  <a:schemeClr val="tx2">
                    <a:lumMod val="75000"/>
                  </a:schemeClr>
                </a:solidFill>
              </a:rPr>
              <a:t>πιθανώς</a:t>
            </a:r>
            <a:r>
              <a:rPr lang="el-GR" sz="2800" dirty="0" smtClean="0">
                <a:solidFill>
                  <a:schemeClr val="tx2">
                    <a:lumMod val="75000"/>
                  </a:schemeClr>
                </a:solidFill>
              </a:rPr>
              <a:t> </a:t>
            </a:r>
            <a:r>
              <a:rPr lang="el-GR" sz="2800" dirty="0" smtClean="0">
                <a:solidFill>
                  <a:schemeClr val="tx2">
                    <a:lumMod val="75000"/>
                  </a:schemeClr>
                </a:solidFill>
                <a:effectLst>
                  <a:outerShdw blurRad="38100" dist="38100" dir="2700000" algn="tl">
                    <a:srgbClr val="000000">
                      <a:alpha val="43137"/>
                    </a:srgbClr>
                  </a:outerShdw>
                </a:effectLst>
              </a:rPr>
              <a:t>διάχυτη</a:t>
            </a:r>
            <a:r>
              <a:rPr lang="el-GR" sz="2800" dirty="0" smtClean="0">
                <a:solidFill>
                  <a:schemeClr val="tx2">
                    <a:lumMod val="75000"/>
                  </a:schemeClr>
                </a:solidFill>
              </a:rPr>
              <a:t> συσσώρευση σε όλο το πάχος του </a:t>
            </a:r>
            <a:r>
              <a:rPr lang="el-GR" sz="2800" dirty="0" err="1" smtClean="0">
                <a:solidFill>
                  <a:schemeClr val="tx2">
                    <a:lumMod val="75000"/>
                  </a:schemeClr>
                </a:solidFill>
              </a:rPr>
              <a:t>ουροθηλίου</a:t>
            </a:r>
            <a:r>
              <a:rPr lang="el-GR" sz="2800" dirty="0" smtClean="0">
                <a:solidFill>
                  <a:schemeClr val="tx2">
                    <a:lumMod val="75000"/>
                  </a:schemeClr>
                </a:solidFill>
              </a:rPr>
              <a:t>.</a:t>
            </a:r>
          </a:p>
          <a:p>
            <a:pPr>
              <a:defRPr/>
            </a:pPr>
            <a:r>
              <a:rPr lang="en-US" sz="2800" b="1" dirty="0" smtClean="0">
                <a:solidFill>
                  <a:schemeClr val="tx2">
                    <a:lumMod val="75000"/>
                  </a:schemeClr>
                </a:solidFill>
              </a:rPr>
              <a:t>CD44</a:t>
            </a:r>
            <a:r>
              <a:rPr lang="en-US" sz="2800" dirty="0" smtClean="0">
                <a:solidFill>
                  <a:schemeClr val="tx2">
                    <a:lumMod val="75000"/>
                  </a:schemeClr>
                </a:solidFill>
              </a:rPr>
              <a:t>: </a:t>
            </a:r>
            <a:r>
              <a:rPr lang="el-GR" sz="2800" dirty="0" smtClean="0">
                <a:solidFill>
                  <a:schemeClr val="tx2">
                    <a:lumMod val="75000"/>
                  </a:schemeClr>
                </a:solidFill>
                <a:effectLst>
                  <a:outerShdw blurRad="38100" dist="38100" dir="2700000" algn="tl">
                    <a:srgbClr val="000000">
                      <a:alpha val="43137"/>
                    </a:srgbClr>
                  </a:outerShdw>
                </a:effectLst>
              </a:rPr>
              <a:t>Περιορισμένη έκφραση </a:t>
            </a:r>
            <a:r>
              <a:rPr lang="el-GR" sz="2800" dirty="0" smtClean="0">
                <a:solidFill>
                  <a:schemeClr val="tx2">
                    <a:lumMod val="75000"/>
                  </a:schemeClr>
                </a:solidFill>
              </a:rPr>
              <a:t>στα υπολειμματικά κύτταρα της βασικής στοιβάδας  ή </a:t>
            </a:r>
            <a:r>
              <a:rPr lang="el-GR" sz="2800" dirty="0" smtClean="0">
                <a:solidFill>
                  <a:schemeClr val="tx2">
                    <a:lumMod val="75000"/>
                  </a:schemeClr>
                </a:solidFill>
                <a:effectLst>
                  <a:outerShdw blurRad="38100" dist="38100" dir="2700000" algn="tl">
                    <a:srgbClr val="000000">
                      <a:alpha val="43137"/>
                    </a:srgbClr>
                  </a:outerShdw>
                </a:effectLst>
              </a:rPr>
              <a:t>αρνητική έκφραση. </a:t>
            </a:r>
            <a:r>
              <a:rPr lang="el-GR" sz="2800" dirty="0" smtClean="0">
                <a:solidFill>
                  <a:schemeClr val="tx2">
                    <a:lumMod val="75000"/>
                  </a:schemeClr>
                </a:solidFill>
              </a:rPr>
              <a:t>Πρόβλημα στην </a:t>
            </a:r>
            <a:r>
              <a:rPr lang="el-GR" sz="2800" dirty="0" err="1" smtClean="0">
                <a:solidFill>
                  <a:schemeClr val="tx2">
                    <a:lumMod val="75000"/>
                  </a:schemeClr>
                </a:solidFill>
              </a:rPr>
              <a:t>παζετοειδή</a:t>
            </a:r>
            <a:r>
              <a:rPr lang="el-GR" sz="2800" dirty="0" smtClean="0">
                <a:solidFill>
                  <a:schemeClr val="tx2">
                    <a:lumMod val="75000"/>
                  </a:schemeClr>
                </a:solidFill>
              </a:rPr>
              <a:t> ποικιλία με την </a:t>
            </a:r>
            <a:r>
              <a:rPr lang="el-GR" sz="2800" dirty="0" err="1" smtClean="0">
                <a:solidFill>
                  <a:schemeClr val="tx2">
                    <a:lumMod val="75000"/>
                  </a:schemeClr>
                </a:solidFill>
              </a:rPr>
              <a:t>ανοσοδραστικότητα</a:t>
            </a:r>
            <a:r>
              <a:rPr lang="el-GR" sz="2800" dirty="0" smtClean="0">
                <a:solidFill>
                  <a:schemeClr val="tx2">
                    <a:lumMod val="75000"/>
                  </a:schemeClr>
                </a:solidFill>
              </a:rPr>
              <a:t> του παρακείμενου αντιδραστικού </a:t>
            </a:r>
            <a:r>
              <a:rPr lang="el-GR" sz="2800" dirty="0" err="1" smtClean="0">
                <a:solidFill>
                  <a:schemeClr val="tx2">
                    <a:lumMod val="75000"/>
                  </a:schemeClr>
                </a:solidFill>
              </a:rPr>
              <a:t>ουροθηλίου</a:t>
            </a:r>
            <a:r>
              <a:rPr lang="el-GR" sz="2800" dirty="0" smtClean="0">
                <a:solidFill>
                  <a:schemeClr val="tx2">
                    <a:lumMod val="75000"/>
                  </a:schemeClr>
                </a:solidFill>
              </a:rPr>
              <a:t> (βλ. επόμενη </a:t>
            </a:r>
            <a:r>
              <a:rPr lang="el-GR" sz="2800" dirty="0" err="1" smtClean="0">
                <a:solidFill>
                  <a:schemeClr val="tx2">
                    <a:lumMod val="75000"/>
                  </a:schemeClr>
                </a:solidFill>
              </a:rPr>
              <a:t>εικ</a:t>
            </a:r>
            <a:r>
              <a:rPr lang="el-GR" sz="2800" dirty="0" smtClean="0">
                <a:solidFill>
                  <a:schemeClr val="tx2">
                    <a:lumMod val="75000"/>
                  </a:schemeClr>
                </a:solidFill>
              </a:rPr>
              <a:t>.).</a:t>
            </a:r>
            <a:endParaRPr lang="el-GR" sz="2800" dirty="0">
              <a:solidFill>
                <a:schemeClr val="tx2">
                  <a:lumMod val="75000"/>
                </a:schemeClr>
              </a:solidFill>
            </a:endParaRPr>
          </a:p>
        </p:txBody>
      </p:sp>
      <p:pic>
        <p:nvPicPr>
          <p:cNvPr id="90116" name="Picture 2" descr="http://biocare.net/wp-content/uploads/370ts.jpg"/>
          <p:cNvPicPr>
            <a:picLocks noChangeAspect="1" noChangeArrowheads="1"/>
          </p:cNvPicPr>
          <p:nvPr/>
        </p:nvPicPr>
        <p:blipFill>
          <a:blip r:embed="rId2" cstate="print"/>
          <a:srcRect/>
          <a:stretch>
            <a:fillRect/>
          </a:stretch>
        </p:blipFill>
        <p:spPr bwMode="auto">
          <a:xfrm>
            <a:off x="3571875" y="0"/>
            <a:ext cx="5143500" cy="6858000"/>
          </a:xfrm>
          <a:prstGeom prst="rect">
            <a:avLst/>
          </a:prstGeom>
          <a:noFill/>
          <a:ln w="9525">
            <a:noFill/>
            <a:miter lim="800000"/>
            <a:headEnd/>
            <a:tailEnd/>
          </a:ln>
        </p:spPr>
      </p:pic>
      <p:sp>
        <p:nvSpPr>
          <p:cNvPr id="90117" name="4 - Ορθογώνιο"/>
          <p:cNvSpPr>
            <a:spLocks noChangeArrowheads="1"/>
          </p:cNvSpPr>
          <p:nvPr/>
        </p:nvSpPr>
        <p:spPr bwMode="auto">
          <a:xfrm>
            <a:off x="7236296" y="1124744"/>
            <a:ext cx="2336329" cy="923330"/>
          </a:xfrm>
          <a:prstGeom prst="rect">
            <a:avLst/>
          </a:prstGeom>
          <a:noFill/>
          <a:ln w="9525">
            <a:noFill/>
            <a:miter lim="800000"/>
            <a:headEnd/>
            <a:tailEnd/>
          </a:ln>
        </p:spPr>
        <p:txBody>
          <a:bodyPr wrap="square">
            <a:spAutoFit/>
          </a:bodyPr>
          <a:lstStyle/>
          <a:p>
            <a:r>
              <a:rPr lang="el-GR" b="1" dirty="0" smtClean="0">
                <a:solidFill>
                  <a:srgbClr val="660066"/>
                </a:solidFill>
                <a:effectLst>
                  <a:outerShdw blurRad="38100" dist="38100" dir="2700000" algn="tl">
                    <a:srgbClr val="000000">
                      <a:alpha val="43137"/>
                    </a:srgbClr>
                  </a:outerShdw>
                </a:effectLst>
              </a:rPr>
              <a:t>Περιοχή αντιδραστικής </a:t>
            </a:r>
            <a:r>
              <a:rPr lang="el-GR" b="1" spc="600" dirty="0" err="1" smtClean="0">
                <a:solidFill>
                  <a:srgbClr val="660066"/>
                </a:solidFill>
                <a:effectLst>
                  <a:outerShdw blurRad="38100" dist="38100" dir="2700000" algn="tl">
                    <a:srgbClr val="000000">
                      <a:alpha val="43137"/>
                    </a:srgbClr>
                  </a:outerShdw>
                </a:effectLst>
              </a:rPr>
              <a:t>ατυπίας</a:t>
            </a:r>
            <a:r>
              <a:rPr lang="el-GR" b="1" dirty="0" smtClean="0">
                <a:solidFill>
                  <a:srgbClr val="660066"/>
                </a:solidFill>
                <a:effectLst>
                  <a:outerShdw blurRad="38100" dist="38100" dir="2700000" algn="tl">
                    <a:srgbClr val="000000">
                      <a:alpha val="43137"/>
                    </a:srgbClr>
                  </a:outerShdw>
                </a:effectLst>
              </a:rPr>
              <a:t> </a:t>
            </a:r>
            <a:endParaRPr lang="el-GR" b="1" dirty="0">
              <a:solidFill>
                <a:srgbClr val="660066"/>
              </a:solidFill>
              <a:effectLst>
                <a:outerShdw blurRad="38100" dist="38100" dir="2700000" algn="tl">
                  <a:srgbClr val="000000">
                    <a:alpha val="43137"/>
                  </a:srgbClr>
                </a:outerShdw>
              </a:effectLst>
            </a:endParaRPr>
          </a:p>
        </p:txBody>
      </p:sp>
      <p:sp>
        <p:nvSpPr>
          <p:cNvPr id="6" name="5 - Ορθογώνιο"/>
          <p:cNvSpPr/>
          <p:nvPr/>
        </p:nvSpPr>
        <p:spPr>
          <a:xfrm rot="10800000" flipV="1">
            <a:off x="4335463" y="4579472"/>
            <a:ext cx="665162" cy="523220"/>
          </a:xfrm>
          <a:prstGeom prst="rect">
            <a:avLst/>
          </a:prstGeom>
        </p:spPr>
        <p:txBody>
          <a:bodyPr>
            <a:spAutoFit/>
          </a:bodyPr>
          <a:lstStyle/>
          <a:p>
            <a:pPr>
              <a:defRPr/>
            </a:pPr>
            <a:r>
              <a:rPr lang="en-US" sz="2800" b="1" dirty="0">
                <a:effectLst>
                  <a:outerShdw blurRad="38100" dist="38100" dir="2700000" algn="tl">
                    <a:srgbClr val="000000">
                      <a:alpha val="43137"/>
                    </a:srgbClr>
                  </a:outerShdw>
                </a:effectLst>
              </a:rPr>
              <a:t>CIS</a:t>
            </a:r>
            <a:endParaRPr lang="el-GR" sz="28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01" y="0"/>
            <a:ext cx="9144000" cy="1196752"/>
          </a:xfrm>
        </p:spPr>
        <p:txBody>
          <a:bodyPr>
            <a:normAutofit/>
          </a:bodyPr>
          <a:lstStyle/>
          <a:p>
            <a:r>
              <a:rPr lang="el-GR" sz="2800" dirty="0" err="1" smtClean="0"/>
              <a:t>Ανοσοφαινότυπος</a:t>
            </a:r>
            <a:r>
              <a:rPr lang="el-GR" sz="2800" dirty="0" smtClean="0"/>
              <a:t> </a:t>
            </a:r>
            <a:r>
              <a:rPr lang="el-GR" sz="2800" dirty="0" err="1"/>
              <a:t>ουροθηλιακού</a:t>
            </a:r>
            <a:r>
              <a:rPr lang="el-GR" sz="2800" dirty="0"/>
              <a:t> </a:t>
            </a:r>
            <a:r>
              <a:rPr lang="en-US" sz="2800" b="1" dirty="0" smtClean="0">
                <a:effectLst>
                  <a:outerShdw blurRad="38100" dist="38100" dir="2700000" algn="tl">
                    <a:srgbClr val="000000">
                      <a:alpha val="43137"/>
                    </a:srgbClr>
                  </a:outerShdw>
                </a:effectLst>
              </a:rPr>
              <a:t>in situ </a:t>
            </a:r>
            <a:r>
              <a:rPr lang="el-GR" sz="2800" dirty="0" smtClean="0"/>
              <a:t>καρκινώματος, </a:t>
            </a:r>
            <a:br>
              <a:rPr lang="el-GR" sz="2800" dirty="0" smtClean="0"/>
            </a:br>
            <a:r>
              <a:rPr lang="el-GR" sz="2800" dirty="0" smtClean="0"/>
              <a:t>στις κάτω εικόνες, </a:t>
            </a:r>
            <a:r>
              <a:rPr lang="el-GR" sz="2800" dirty="0" err="1" smtClean="0"/>
              <a:t>παζετοειδούς</a:t>
            </a:r>
            <a:r>
              <a:rPr lang="el-GR" sz="2800" dirty="0" smtClean="0"/>
              <a:t> ποικιλίας</a:t>
            </a:r>
            <a:endParaRPr lang="el-GR" sz="2800" dirty="0"/>
          </a:p>
        </p:txBody>
      </p:sp>
      <p:pic>
        <p:nvPicPr>
          <p:cNvPr id="1026" name="Picture 2" descr="D:\SCANS\2011-06-07 9c\9c 001.jpg"/>
          <p:cNvPicPr>
            <a:picLocks noChangeAspect="1" noChangeArrowheads="1"/>
          </p:cNvPicPr>
          <p:nvPr/>
        </p:nvPicPr>
        <p:blipFill>
          <a:blip r:embed="rId2" cstate="print"/>
          <a:srcRect/>
          <a:stretch>
            <a:fillRect/>
          </a:stretch>
        </p:blipFill>
        <p:spPr bwMode="auto">
          <a:xfrm rot="10800000">
            <a:off x="1763688" y="1052736"/>
            <a:ext cx="5328340" cy="5661248"/>
          </a:xfrm>
          <a:prstGeom prst="rect">
            <a:avLst/>
          </a:prstGeom>
          <a:noFill/>
        </p:spPr>
      </p:pic>
      <p:sp>
        <p:nvSpPr>
          <p:cNvPr id="5" name="4 - Ορθογώνιο"/>
          <p:cNvSpPr/>
          <p:nvPr/>
        </p:nvSpPr>
        <p:spPr>
          <a:xfrm>
            <a:off x="3347865" y="3244334"/>
            <a:ext cx="1555316" cy="369332"/>
          </a:xfrm>
          <a:prstGeom prst="rect">
            <a:avLst/>
          </a:prstGeom>
        </p:spPr>
        <p:txBody>
          <a:bodyPr wrap="square">
            <a:spAutoFit/>
          </a:bodyPr>
          <a:lstStyle/>
          <a:p>
            <a:r>
              <a:rPr lang="en-US" dirty="0" smtClean="0"/>
              <a:t>CK20</a:t>
            </a:r>
            <a:endParaRPr lang="el-GR" dirty="0"/>
          </a:p>
        </p:txBody>
      </p:sp>
      <p:sp>
        <p:nvSpPr>
          <p:cNvPr id="6" name="5 - Ορθογώνιο"/>
          <p:cNvSpPr/>
          <p:nvPr/>
        </p:nvSpPr>
        <p:spPr>
          <a:xfrm>
            <a:off x="4644008" y="3244334"/>
            <a:ext cx="864096" cy="369332"/>
          </a:xfrm>
          <a:prstGeom prst="rect">
            <a:avLst/>
          </a:prstGeom>
        </p:spPr>
        <p:txBody>
          <a:bodyPr wrap="square">
            <a:spAutoFit/>
          </a:bodyPr>
          <a:lstStyle/>
          <a:p>
            <a:r>
              <a:rPr lang="en-US" dirty="0" smtClean="0"/>
              <a:t>CK20</a:t>
            </a:r>
            <a:endParaRPr lang="el-GR" dirty="0"/>
          </a:p>
        </p:txBody>
      </p:sp>
      <p:sp>
        <p:nvSpPr>
          <p:cNvPr id="8" name="7 - Ορθογώνιο"/>
          <p:cNvSpPr/>
          <p:nvPr/>
        </p:nvSpPr>
        <p:spPr>
          <a:xfrm>
            <a:off x="3779912" y="4221088"/>
            <a:ext cx="1134489" cy="369332"/>
          </a:xfrm>
          <a:prstGeom prst="rect">
            <a:avLst/>
          </a:prstGeom>
        </p:spPr>
        <p:txBody>
          <a:bodyPr wrap="square">
            <a:spAutoFit/>
          </a:bodyPr>
          <a:lstStyle/>
          <a:p>
            <a:r>
              <a:rPr lang="en-US" dirty="0" smtClean="0"/>
              <a:t>CD44</a:t>
            </a:r>
            <a:endParaRPr lang="el-GR" dirty="0"/>
          </a:p>
        </p:txBody>
      </p:sp>
      <p:sp>
        <p:nvSpPr>
          <p:cNvPr id="9" name="8 - Ορθογώνιο"/>
          <p:cNvSpPr/>
          <p:nvPr/>
        </p:nvSpPr>
        <p:spPr>
          <a:xfrm>
            <a:off x="5076056" y="4365104"/>
            <a:ext cx="1152128" cy="369332"/>
          </a:xfrm>
          <a:prstGeom prst="rect">
            <a:avLst/>
          </a:prstGeom>
        </p:spPr>
        <p:txBody>
          <a:bodyPr wrap="square">
            <a:spAutoFit/>
          </a:bodyPr>
          <a:lstStyle/>
          <a:p>
            <a:r>
              <a:rPr lang="en-US" b="1" dirty="0" smtClean="0"/>
              <a:t>p53</a:t>
            </a:r>
            <a:endParaRPr lang="el-GR" b="1"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354162"/>
          </a:xfrm>
        </p:spPr>
        <p:txBody>
          <a:bodyPr>
            <a:noAutofit/>
          </a:bodyPr>
          <a:lstStyle/>
          <a:p>
            <a:r>
              <a:rPr lang="el-GR" sz="2800" dirty="0" err="1" smtClean="0">
                <a:effectLst>
                  <a:outerShdw blurRad="38100" dist="38100" dir="2700000" algn="tl">
                    <a:srgbClr val="000000">
                      <a:alpha val="43137"/>
                    </a:srgbClr>
                  </a:outerShdw>
                </a:effectLst>
              </a:rPr>
              <a:t>Κερατινοποιούμενη</a:t>
            </a:r>
            <a:r>
              <a:rPr lang="el-GR" sz="2800" dirty="0" smtClean="0">
                <a:effectLst>
                  <a:outerShdw blurRad="38100" dist="38100" dir="2700000" algn="tl">
                    <a:srgbClr val="000000">
                      <a:alpha val="43137"/>
                    </a:srgbClr>
                  </a:outerShdw>
                </a:effectLst>
              </a:rPr>
              <a:t> ακανθώδης μετάπλαση.</a:t>
            </a:r>
            <a:br>
              <a:rPr lang="el-GR" sz="2800" dirty="0" smtClean="0">
                <a:effectLst>
                  <a:outerShdw blurRad="38100" dist="38100" dir="2700000" algn="tl">
                    <a:srgbClr val="000000">
                      <a:alpha val="43137"/>
                    </a:srgbClr>
                  </a:outerShdw>
                </a:effectLst>
              </a:rPr>
            </a:br>
            <a:r>
              <a:rPr lang="el-GR" sz="2000" dirty="0" smtClean="0"/>
              <a:t>Πρόκειται για παθολογική οντότητα με </a:t>
            </a:r>
            <a:r>
              <a:rPr lang="el-GR" sz="2000" dirty="0" err="1" smtClean="0"/>
              <a:t>κυστεοσκοπική</a:t>
            </a:r>
            <a:r>
              <a:rPr lang="el-GR" sz="2000" dirty="0" smtClean="0"/>
              <a:t> εμφάνιση «</a:t>
            </a:r>
            <a:r>
              <a:rPr lang="el-GR" sz="2000" dirty="0" err="1" smtClean="0"/>
              <a:t>λευκοπλακίας</a:t>
            </a:r>
            <a:r>
              <a:rPr lang="el-GR" sz="2000" dirty="0" smtClean="0"/>
              <a:t>», κατά κανόνα με συνυπάρχουσα χρόνια φλεγμονή-ερεθισμό, που πρέπει να διακρίνεται από τη μη </a:t>
            </a:r>
            <a:r>
              <a:rPr lang="el-GR" sz="2000" dirty="0" err="1" smtClean="0"/>
              <a:t>κερατινοποιούμενη</a:t>
            </a:r>
            <a:r>
              <a:rPr lang="el-GR" sz="2000" dirty="0" smtClean="0"/>
              <a:t> ακανθώδη μετάπλαση </a:t>
            </a:r>
            <a:br>
              <a:rPr lang="el-GR" sz="2000" dirty="0" smtClean="0"/>
            </a:br>
            <a:r>
              <a:rPr lang="el-GR" sz="2000" dirty="0" smtClean="0"/>
              <a:t>της περιοχής του τριγώνου, θήλεων ατόμων.</a:t>
            </a:r>
            <a:endParaRPr lang="el-GR" sz="2000" dirty="0"/>
          </a:p>
        </p:txBody>
      </p:sp>
      <p:pic>
        <p:nvPicPr>
          <p:cNvPr id="19458" name="Picture 2" descr="C:\Users\Νεφέλη\Desktop\his13762-fig-0004-m.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47664" y="1811221"/>
            <a:ext cx="6480720" cy="48605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3294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b="1" dirty="0"/>
              <a:t>Αλλοιώσεις </a:t>
            </a:r>
            <a:r>
              <a:rPr lang="el-GR" b="1" spc="300" dirty="0"/>
              <a:t>ανεστραμμένου</a:t>
            </a:r>
            <a:r>
              <a:rPr lang="el-GR" b="1" dirty="0"/>
              <a:t> </a:t>
            </a:r>
            <a:r>
              <a:rPr lang="el-GR" b="1" dirty="0" smtClean="0"/>
              <a:t>προτύπου.</a:t>
            </a:r>
            <a:br>
              <a:rPr lang="el-GR" b="1" dirty="0" smtClean="0"/>
            </a:br>
            <a:r>
              <a:rPr lang="el-GR" sz="4000" dirty="0" smtClean="0"/>
              <a:t>Κύριες </a:t>
            </a:r>
            <a:r>
              <a:rPr lang="el-GR" sz="4000" dirty="0" err="1" smtClean="0"/>
              <a:t>ουροθηλιακές</a:t>
            </a:r>
            <a:r>
              <a:rPr lang="el-GR" sz="4000" dirty="0" smtClean="0"/>
              <a:t> αλλοιώσεις με </a:t>
            </a:r>
            <a:r>
              <a:rPr lang="el-GR" sz="4000" b="1" dirty="0" smtClean="0"/>
              <a:t>ανεστραμμένα</a:t>
            </a:r>
            <a:r>
              <a:rPr lang="el-GR" sz="4000" dirty="0" smtClean="0"/>
              <a:t> πρότυπα ανάπτυξης </a:t>
            </a:r>
            <a:endParaRPr lang="el-GR" sz="4000" dirty="0"/>
          </a:p>
        </p:txBody>
      </p:sp>
      <p:sp>
        <p:nvSpPr>
          <p:cNvPr id="3" name="2 - Θέση περιεχομένου"/>
          <p:cNvSpPr>
            <a:spLocks noGrp="1"/>
          </p:cNvSpPr>
          <p:nvPr>
            <p:ph idx="1"/>
          </p:nvPr>
        </p:nvSpPr>
        <p:spPr>
          <a:xfrm>
            <a:off x="457200" y="1772816"/>
            <a:ext cx="8229600" cy="5085184"/>
          </a:xfrm>
        </p:spPr>
        <p:txBody>
          <a:bodyPr>
            <a:normAutofit fontScale="85000" lnSpcReduction="20000"/>
          </a:bodyPr>
          <a:lstStyle/>
          <a:p>
            <a:pPr>
              <a:buNone/>
            </a:pPr>
            <a:r>
              <a:rPr lang="el-GR" dirty="0" smtClean="0"/>
              <a:t>                      ΚΑ</a:t>
            </a:r>
            <a:r>
              <a:rPr lang="el-GR" b="1" dirty="0" smtClean="0"/>
              <a:t>Λ</a:t>
            </a:r>
            <a:r>
              <a:rPr lang="el-GR" dirty="0" smtClean="0"/>
              <a:t>ΟΗΘΕΙΣ / ΑΝΤΙΔΡΑΣΤΙΚΕΣ</a:t>
            </a:r>
          </a:p>
          <a:p>
            <a:r>
              <a:rPr lang="el-GR" dirty="0" smtClean="0">
                <a:solidFill>
                  <a:srgbClr val="FF0000"/>
                </a:solidFill>
              </a:rPr>
              <a:t>Ανεστραμμένο </a:t>
            </a:r>
            <a:r>
              <a:rPr lang="el-GR" dirty="0" err="1" smtClean="0">
                <a:solidFill>
                  <a:srgbClr val="FF0000"/>
                </a:solidFill>
              </a:rPr>
              <a:t>ουροθηλιακό</a:t>
            </a:r>
            <a:r>
              <a:rPr lang="el-GR" dirty="0" smtClean="0">
                <a:solidFill>
                  <a:srgbClr val="FF0000"/>
                </a:solidFill>
              </a:rPr>
              <a:t> θήλωμα</a:t>
            </a:r>
          </a:p>
          <a:p>
            <a:r>
              <a:rPr lang="el-GR" dirty="0" smtClean="0"/>
              <a:t>Φωλιές </a:t>
            </a:r>
            <a:r>
              <a:rPr lang="en-US" dirty="0" smtClean="0"/>
              <a:t>von </a:t>
            </a:r>
            <a:r>
              <a:rPr lang="en-US" dirty="0" err="1" smtClean="0"/>
              <a:t>Brunn</a:t>
            </a:r>
            <a:r>
              <a:rPr lang="en-US" dirty="0" smtClean="0"/>
              <a:t>, </a:t>
            </a:r>
            <a:r>
              <a:rPr lang="el-GR" dirty="0" smtClean="0"/>
              <a:t>ενίοτε με ανθηρά υπερπλασία</a:t>
            </a:r>
          </a:p>
          <a:p>
            <a:r>
              <a:rPr lang="el-GR" dirty="0" smtClean="0"/>
              <a:t>Κυστική κυστίτιδα και αδενική κυστίτιδα</a:t>
            </a:r>
          </a:p>
          <a:p>
            <a:r>
              <a:rPr lang="el-GR" dirty="0" err="1" smtClean="0"/>
              <a:t>Ψευδοκαρκινωματώδης</a:t>
            </a:r>
            <a:r>
              <a:rPr lang="el-GR" dirty="0" smtClean="0"/>
              <a:t> υπερπλασία κατόπιν </a:t>
            </a:r>
            <a:r>
              <a:rPr lang="el-GR" dirty="0" err="1" smtClean="0"/>
              <a:t>ακτινο</a:t>
            </a:r>
            <a:r>
              <a:rPr lang="el-GR" dirty="0" smtClean="0"/>
              <a:t>- ή </a:t>
            </a:r>
            <a:r>
              <a:rPr lang="el-GR" dirty="0" err="1" smtClean="0"/>
              <a:t>χημειο</a:t>
            </a:r>
            <a:r>
              <a:rPr lang="el-GR" dirty="0" smtClean="0"/>
              <a:t>-θεραπείας, αιμορραγίας ή ερεθισμού.</a:t>
            </a:r>
          </a:p>
          <a:p>
            <a:pPr>
              <a:buNone/>
            </a:pPr>
            <a:r>
              <a:rPr lang="el-GR" dirty="0" smtClean="0"/>
              <a:t>                                  ΚΑ</a:t>
            </a:r>
            <a:r>
              <a:rPr lang="el-GR" b="1" dirty="0" smtClean="0"/>
              <a:t>Κ</a:t>
            </a:r>
            <a:r>
              <a:rPr lang="el-GR" dirty="0" smtClean="0"/>
              <a:t>ΟΗΘΕΙΣ </a:t>
            </a:r>
          </a:p>
          <a:p>
            <a:r>
              <a:rPr lang="el-GR" dirty="0" smtClean="0"/>
              <a:t>Ανεστραμμένο </a:t>
            </a:r>
            <a:r>
              <a:rPr lang="el-GR" dirty="0" err="1" smtClean="0"/>
              <a:t>ουροθηλιακό</a:t>
            </a:r>
            <a:r>
              <a:rPr lang="el-GR" dirty="0" smtClean="0"/>
              <a:t> καρκίνωμα, διηθητικό ή μη</a:t>
            </a:r>
          </a:p>
          <a:p>
            <a:r>
              <a:rPr lang="el-GR" dirty="0" smtClean="0"/>
              <a:t>Κυρίως η (</a:t>
            </a:r>
            <a:r>
              <a:rPr lang="el-GR" dirty="0" err="1" smtClean="0"/>
              <a:t>μικρο</a:t>
            </a:r>
            <a:r>
              <a:rPr lang="el-GR" dirty="0" smtClean="0"/>
              <a:t>-)</a:t>
            </a:r>
            <a:r>
              <a:rPr lang="el-GR" dirty="0" err="1" smtClean="0"/>
              <a:t>εμφωλεασμένη</a:t>
            </a:r>
            <a:r>
              <a:rPr lang="el-GR" dirty="0" smtClean="0"/>
              <a:t>, η  </a:t>
            </a:r>
            <a:r>
              <a:rPr lang="el-GR" dirty="0" err="1" smtClean="0"/>
              <a:t>μεγαλο</a:t>
            </a:r>
            <a:r>
              <a:rPr lang="el-GR" dirty="0" smtClean="0"/>
              <a:t>-</a:t>
            </a:r>
            <a:r>
              <a:rPr lang="el-GR" dirty="0" err="1" smtClean="0"/>
              <a:t>εμφωλεασμένη</a:t>
            </a:r>
            <a:r>
              <a:rPr lang="el-GR" dirty="0" smtClean="0"/>
              <a:t> αλλά και άλλες ποικιλίες </a:t>
            </a:r>
            <a:r>
              <a:rPr lang="el-GR" dirty="0" err="1" smtClean="0"/>
              <a:t>ουροθηλιακού</a:t>
            </a:r>
            <a:r>
              <a:rPr lang="el-GR" dirty="0" smtClean="0"/>
              <a:t> καρκινώματος</a:t>
            </a:r>
          </a:p>
          <a:p>
            <a:r>
              <a:rPr lang="el-GR" dirty="0" err="1" smtClean="0"/>
              <a:t>Ακροχορδωνώδες</a:t>
            </a:r>
            <a:r>
              <a:rPr lang="el-GR" dirty="0" smtClean="0"/>
              <a:t> </a:t>
            </a:r>
            <a:r>
              <a:rPr lang="el-GR" dirty="0" err="1" smtClean="0"/>
              <a:t>ακανθοκυτταρικό</a:t>
            </a:r>
            <a:r>
              <a:rPr lang="el-GR" dirty="0" smtClean="0"/>
              <a:t> καρκίνωμα</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368152"/>
          </a:xfrm>
        </p:spPr>
        <p:txBody>
          <a:bodyPr>
            <a:normAutofit fontScale="90000"/>
          </a:bodyPr>
          <a:lstStyle/>
          <a:p>
            <a:r>
              <a:rPr lang="el-GR" sz="2200" b="1" dirty="0" smtClean="0"/>
              <a:t>Φωλιές </a:t>
            </a:r>
            <a:r>
              <a:rPr lang="en-US" sz="2200" b="1" dirty="0" smtClean="0"/>
              <a:t>von </a:t>
            </a:r>
            <a:r>
              <a:rPr lang="en-US" sz="2200" b="1" dirty="0" err="1" smtClean="0"/>
              <a:t>Brunn</a:t>
            </a:r>
            <a:r>
              <a:rPr lang="en-US" sz="2200" b="1" dirty="0" smtClean="0"/>
              <a:t> </a:t>
            </a:r>
            <a:r>
              <a:rPr lang="el-GR" sz="2200" dirty="0" smtClean="0"/>
              <a:t>καλοήθους </a:t>
            </a:r>
            <a:r>
              <a:rPr lang="el-GR" sz="2200" dirty="0" err="1" smtClean="0"/>
              <a:t>ουροθηλίου</a:t>
            </a:r>
            <a:r>
              <a:rPr lang="el-GR" sz="2200" dirty="0" smtClean="0"/>
              <a:t>.</a:t>
            </a:r>
            <a:br>
              <a:rPr lang="el-GR" sz="2200" dirty="0" smtClean="0"/>
            </a:br>
            <a:r>
              <a:rPr lang="el-GR" sz="1300" dirty="0" smtClean="0"/>
              <a:t>Πρόκειται για συχνή αλλοίωση αντιδραστικού χαρακτήρα, αντιστοιχούσα σε συμπαγείς φωλιές </a:t>
            </a:r>
            <a:r>
              <a:rPr lang="el-GR" sz="1300" dirty="0" err="1" smtClean="0"/>
              <a:t>ουροθηλιακών</a:t>
            </a:r>
            <a:r>
              <a:rPr lang="el-GR" sz="1300" dirty="0" smtClean="0"/>
              <a:t> κυττάρων, εντός του χορίου. Κάποιες εξ αυτών διατηρούν τη σύνδεσή τους με το υπερκείμενο </a:t>
            </a:r>
            <a:r>
              <a:rPr lang="el-GR" sz="1300" dirty="0" err="1" smtClean="0"/>
              <a:t>ουροθήλιο</a:t>
            </a:r>
            <a:r>
              <a:rPr lang="el-GR" sz="1300" dirty="0" smtClean="0"/>
              <a:t> , ενώ άλλες εμφανίζονται ελεύθερες μέσα στο χόριο. Η πλέον σημαντική </a:t>
            </a:r>
            <a:r>
              <a:rPr lang="el-GR" sz="1300" dirty="0" err="1" smtClean="0"/>
              <a:t>διαφοροδιάγνωση</a:t>
            </a:r>
            <a:r>
              <a:rPr lang="el-GR" sz="1300" dirty="0" smtClean="0"/>
              <a:t> γίνεται από τη (</a:t>
            </a:r>
            <a:r>
              <a:rPr lang="el-GR" sz="1300" dirty="0" err="1" smtClean="0"/>
              <a:t>μικρο)εμφωλεασμένη</a:t>
            </a:r>
            <a:r>
              <a:rPr lang="el-GR" sz="1300" dirty="0" smtClean="0"/>
              <a:t> ποικιλία του </a:t>
            </a:r>
            <a:r>
              <a:rPr lang="el-GR" sz="1300" dirty="0" err="1" smtClean="0"/>
              <a:t>ουροθηλιακού</a:t>
            </a:r>
            <a:r>
              <a:rPr lang="el-GR" sz="1300" dirty="0" smtClean="0"/>
              <a:t> </a:t>
            </a:r>
            <a:r>
              <a:rPr lang="el-GR" sz="1300" dirty="0" err="1" smtClean="0"/>
              <a:t>καρκινώματος∙</a:t>
            </a:r>
            <a:r>
              <a:rPr lang="el-GR" sz="1300" dirty="0" smtClean="0"/>
              <a:t> οι φωλιές </a:t>
            </a:r>
            <a:r>
              <a:rPr lang="en-US" sz="1300" dirty="0" smtClean="0"/>
              <a:t>von </a:t>
            </a:r>
            <a:r>
              <a:rPr lang="el-GR" sz="1300" dirty="0" smtClean="0"/>
              <a:t>Β</a:t>
            </a:r>
            <a:r>
              <a:rPr lang="en-US" sz="1300" dirty="0" err="1" smtClean="0"/>
              <a:t>runn</a:t>
            </a:r>
            <a:r>
              <a:rPr lang="el-GR" sz="1300" dirty="0" smtClean="0"/>
              <a:t> είναι συνήθως ευμεγέθεις, επιφανειακής εντόπισης, ομοιόμορφου βάθους ανάπτυξης, γενικά ομαλού περιγράμματος και διάταξης, παράλληλα προς την επιφάνεια, χωρίς κυτταρική </a:t>
            </a:r>
            <a:r>
              <a:rPr lang="el-GR" sz="1300" dirty="0" err="1" smtClean="0"/>
              <a:t>ατυπία</a:t>
            </a:r>
            <a:r>
              <a:rPr lang="el-GR" sz="1300" dirty="0" smtClean="0"/>
              <a:t>. Η ανωμαλία στο μέγεθος και στο σχήμα των φωλεών, ο συνωστισμός τους, η εντόπισή τους στις βαθύτερες μοίρες του χορίου και η κυτταρική </a:t>
            </a:r>
            <a:r>
              <a:rPr lang="el-GR" sz="1300" dirty="0" err="1" smtClean="0"/>
              <a:t>ατυπία</a:t>
            </a:r>
            <a:r>
              <a:rPr lang="el-GR" sz="1300" dirty="0" smtClean="0"/>
              <a:t>  βαθειά, εγείρουν υπόνοιες ανάπτυξης της  (πάντοτε διηθητικής) (</a:t>
            </a:r>
            <a:r>
              <a:rPr lang="el-GR" sz="1300" dirty="0" err="1" smtClean="0"/>
              <a:t>μικρο)εμφωλεασμένης</a:t>
            </a:r>
            <a:r>
              <a:rPr lang="el-GR" sz="1300" dirty="0" smtClean="0"/>
              <a:t> ποικιλίας του </a:t>
            </a:r>
            <a:r>
              <a:rPr lang="el-GR" sz="1300" dirty="0" err="1" smtClean="0"/>
              <a:t>ουροθηλιακού</a:t>
            </a:r>
            <a:r>
              <a:rPr lang="el-GR" sz="1300" dirty="0" smtClean="0"/>
              <a:t> καρκινώματος. </a:t>
            </a:r>
            <a:endParaRPr lang="el-GR" sz="1300" dirty="0"/>
          </a:p>
        </p:txBody>
      </p:sp>
      <p:pic>
        <p:nvPicPr>
          <p:cNvPr id="3074" name="Picture 2" descr="C:\Users\User\Desktop\INVERTED UROTHELIAL LESIONS\WEBPATHOLOGY INVERTED UROTHELIAL\UrinaryBladder_Histology4.jpg"/>
          <p:cNvPicPr>
            <a:picLocks noChangeAspect="1" noChangeArrowheads="1"/>
          </p:cNvPicPr>
          <p:nvPr/>
        </p:nvPicPr>
        <p:blipFill>
          <a:blip r:embed="rId2" cstate="print"/>
          <a:srcRect/>
          <a:stretch>
            <a:fillRect/>
          </a:stretch>
        </p:blipFill>
        <p:spPr bwMode="auto">
          <a:xfrm rot="16200000">
            <a:off x="-19659" y="2344726"/>
            <a:ext cx="5078864" cy="3672409"/>
          </a:xfrm>
          <a:prstGeom prst="rect">
            <a:avLst/>
          </a:prstGeom>
          <a:noFill/>
        </p:spPr>
      </p:pic>
      <p:pic>
        <p:nvPicPr>
          <p:cNvPr id="3075" name="Picture 3" descr="C:\Users\User\Desktop\INVERTED UROTHELIAL LESIONS\WEBPATHOLOGY INVERTED UROTHELIAL\UrinaryBladder_Histology5.jpg"/>
          <p:cNvPicPr>
            <a:picLocks noChangeAspect="1" noChangeArrowheads="1"/>
          </p:cNvPicPr>
          <p:nvPr/>
        </p:nvPicPr>
        <p:blipFill>
          <a:blip r:embed="rId3" cstate="print"/>
          <a:srcRect/>
          <a:stretch>
            <a:fillRect/>
          </a:stretch>
        </p:blipFill>
        <p:spPr bwMode="auto">
          <a:xfrm rot="5400000">
            <a:off x="4090189" y="2332774"/>
            <a:ext cx="5068078" cy="367240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6056" y="0"/>
            <a:ext cx="4067944" cy="6858000"/>
          </a:xfrm>
        </p:spPr>
        <p:txBody>
          <a:bodyPr>
            <a:normAutofit fontScale="90000"/>
          </a:bodyPr>
          <a:lstStyle/>
          <a:p>
            <a:r>
              <a:rPr lang="el-GR" dirty="0" smtClean="0"/>
              <a:t>«Ανθηρές» φωλιές </a:t>
            </a:r>
            <a:r>
              <a:rPr lang="en-US" dirty="0" smtClean="0"/>
              <a:t>von </a:t>
            </a:r>
            <a:r>
              <a:rPr lang="en-US" dirty="0" err="1" smtClean="0"/>
              <a:t>Brunn</a:t>
            </a:r>
            <a:r>
              <a:rPr lang="en-US" dirty="0" smtClean="0"/>
              <a:t/>
            </a:r>
            <a:br>
              <a:rPr lang="en-US" dirty="0" smtClean="0"/>
            </a:br>
            <a:r>
              <a:rPr lang="el-GR" sz="2200" dirty="0" smtClean="0"/>
              <a:t>Πληθωρική παρουσία φωλεών </a:t>
            </a:r>
            <a:r>
              <a:rPr lang="en-US" sz="2200" dirty="0" smtClean="0"/>
              <a:t>von </a:t>
            </a:r>
            <a:r>
              <a:rPr lang="en-US" sz="2200" dirty="0" err="1" smtClean="0"/>
              <a:t>Brunn</a:t>
            </a:r>
            <a:r>
              <a:rPr lang="en-US" sz="2200" dirty="0" smtClean="0"/>
              <a:t> </a:t>
            </a:r>
            <a:r>
              <a:rPr lang="el-GR" sz="2200" dirty="0" smtClean="0"/>
              <a:t>εντός του χορίου, μιμούμενη (</a:t>
            </a:r>
            <a:r>
              <a:rPr lang="el-GR" sz="2200" dirty="0" err="1" smtClean="0"/>
              <a:t>μικρο)εμφωλεασμένη</a:t>
            </a:r>
            <a:r>
              <a:rPr lang="el-GR" sz="2200" dirty="0" smtClean="0"/>
              <a:t> ποικιλία </a:t>
            </a:r>
            <a:r>
              <a:rPr lang="el-GR" sz="2200" dirty="0" err="1" smtClean="0"/>
              <a:t>ουροθηλιακού</a:t>
            </a:r>
            <a:r>
              <a:rPr lang="el-GR" sz="2200" dirty="0" smtClean="0"/>
              <a:t> καρκινώματος.</a:t>
            </a:r>
            <a:br>
              <a:rPr lang="el-GR" sz="2200" dirty="0" smtClean="0"/>
            </a:br>
            <a:r>
              <a:rPr lang="el-GR" sz="2200" dirty="0" smtClean="0"/>
              <a:t>Μικρές συμπαγείς συστάδες </a:t>
            </a:r>
            <a:r>
              <a:rPr lang="el-GR" sz="2200" dirty="0" err="1" smtClean="0"/>
              <a:t>ουροθηλίου</a:t>
            </a:r>
            <a:r>
              <a:rPr lang="el-GR" sz="2200" dirty="0" smtClean="0"/>
              <a:t>, </a:t>
            </a:r>
            <a:r>
              <a:rPr lang="el-GR" sz="2200" i="1" dirty="0" smtClean="0"/>
              <a:t>χωρίς κυτταρική </a:t>
            </a:r>
            <a:r>
              <a:rPr lang="el-GR" sz="2200" i="1" dirty="0" err="1" smtClean="0"/>
              <a:t>ατυπία</a:t>
            </a:r>
            <a:r>
              <a:rPr lang="el-GR" sz="2200" i="1" dirty="0" smtClean="0"/>
              <a:t>, </a:t>
            </a:r>
            <a:r>
              <a:rPr lang="el-GR" sz="2200" dirty="0" smtClean="0"/>
              <a:t> διάσπαρτες σε όλη την έκταση του χορίου που σταματούν λίγο </a:t>
            </a:r>
            <a:r>
              <a:rPr lang="el-GR" sz="2200" b="1" dirty="0" smtClean="0"/>
              <a:t>πριν</a:t>
            </a:r>
            <a:r>
              <a:rPr lang="el-GR" sz="2200" dirty="0" smtClean="0"/>
              <a:t> τον </a:t>
            </a:r>
            <a:r>
              <a:rPr lang="el-GR" sz="2200" dirty="0" err="1" smtClean="0"/>
              <a:t>εξωστήρα</a:t>
            </a:r>
            <a:r>
              <a:rPr lang="el-GR" sz="2200" dirty="0" smtClean="0"/>
              <a:t> μυ. Η </a:t>
            </a:r>
            <a:r>
              <a:rPr lang="el-GR" sz="2200" dirty="0" smtClean="0">
                <a:effectLst>
                  <a:outerShdw blurRad="38100" dist="38100" dir="2700000" algn="tl">
                    <a:srgbClr val="000000">
                      <a:alpha val="43137"/>
                    </a:srgbClr>
                  </a:outerShdw>
                </a:effectLst>
              </a:rPr>
              <a:t>γραμμική</a:t>
            </a:r>
            <a:r>
              <a:rPr lang="en-US" sz="2200" dirty="0" smtClean="0"/>
              <a:t> </a:t>
            </a:r>
            <a:r>
              <a:rPr lang="el-GR" sz="2200" dirty="0" smtClean="0"/>
              <a:t>και σε </a:t>
            </a:r>
            <a:r>
              <a:rPr lang="el-GR" sz="2200" dirty="0" smtClean="0">
                <a:effectLst>
                  <a:outerShdw blurRad="38100" dist="38100" dir="2700000" algn="tl">
                    <a:srgbClr val="000000">
                      <a:alpha val="43137"/>
                    </a:srgbClr>
                  </a:outerShdw>
                </a:effectLst>
              </a:rPr>
              <a:t>τακτικές</a:t>
            </a:r>
            <a:r>
              <a:rPr lang="el-GR" sz="2200" dirty="0" smtClean="0"/>
              <a:t> αποστάσεις, διάταξη των φωλεών εντός του χορίου, ακριβώς κάτωθεν της </a:t>
            </a:r>
            <a:r>
              <a:rPr lang="el-GR" sz="2200" dirty="0" err="1" smtClean="0"/>
              <a:t>ουροθηλιακής</a:t>
            </a:r>
            <a:r>
              <a:rPr lang="el-GR" sz="2200" dirty="0" smtClean="0"/>
              <a:t> επιφάνειας , το </a:t>
            </a:r>
            <a:r>
              <a:rPr lang="el-GR" sz="2200" b="1" dirty="0" smtClean="0"/>
              <a:t>στρογγυλεμένο, όχι ανώμαλο </a:t>
            </a:r>
            <a:r>
              <a:rPr lang="el-GR" sz="2200" dirty="0" smtClean="0"/>
              <a:t>σχήμα τους, η </a:t>
            </a:r>
            <a:r>
              <a:rPr lang="el-GR" sz="2200" dirty="0" smtClean="0">
                <a:effectLst>
                  <a:outerShdw blurRad="38100" dist="38100" dir="2700000" algn="tl">
                    <a:srgbClr val="000000">
                      <a:alpha val="43137"/>
                    </a:srgbClr>
                  </a:outerShdw>
                </a:effectLst>
              </a:rPr>
              <a:t>απουσία</a:t>
            </a:r>
            <a:r>
              <a:rPr lang="el-GR" sz="2200" dirty="0" smtClean="0"/>
              <a:t> κυτταρικής </a:t>
            </a:r>
            <a:r>
              <a:rPr lang="el-GR" sz="2200" dirty="0" err="1" smtClean="0">
                <a:effectLst>
                  <a:outerShdw blurRad="38100" dist="38100" dir="2700000" algn="tl">
                    <a:srgbClr val="000000">
                      <a:alpha val="43137"/>
                    </a:srgbClr>
                  </a:outerShdw>
                </a:effectLst>
              </a:rPr>
              <a:t>ατυπίας</a:t>
            </a:r>
            <a:r>
              <a:rPr lang="el-GR" sz="2200" dirty="0" smtClean="0"/>
              <a:t>,  και η </a:t>
            </a:r>
            <a:r>
              <a:rPr lang="el-GR" sz="2200" dirty="0" smtClean="0">
                <a:effectLst>
                  <a:outerShdw blurRad="38100" dist="38100" dir="2700000" algn="tl">
                    <a:srgbClr val="000000">
                      <a:alpha val="43137"/>
                    </a:srgbClr>
                  </a:outerShdw>
                </a:effectLst>
              </a:rPr>
              <a:t>διαφύλαξη του </a:t>
            </a:r>
            <a:r>
              <a:rPr lang="el-GR" sz="2200" dirty="0" err="1" smtClean="0">
                <a:effectLst>
                  <a:outerShdw blurRad="38100" dist="38100" dir="2700000" algn="tl">
                    <a:srgbClr val="000000">
                      <a:alpha val="43137"/>
                    </a:srgbClr>
                  </a:outerShdw>
                </a:effectLst>
              </a:rPr>
              <a:t>εξωστήρα</a:t>
            </a:r>
            <a:r>
              <a:rPr lang="el-GR" sz="2200" dirty="0" smtClean="0">
                <a:effectLst>
                  <a:outerShdw blurRad="38100" dist="38100" dir="2700000" algn="tl">
                    <a:srgbClr val="000000">
                      <a:alpha val="43137"/>
                    </a:srgbClr>
                  </a:outerShdw>
                </a:effectLst>
              </a:rPr>
              <a:t> μυός  </a:t>
            </a:r>
            <a:r>
              <a:rPr lang="el-GR" sz="2200" dirty="0" smtClean="0"/>
              <a:t>συνηγορούν υπέρ της </a:t>
            </a:r>
            <a:r>
              <a:rPr lang="el-GR" sz="2200" b="1" dirty="0" smtClean="0"/>
              <a:t>καλοήθειάς </a:t>
            </a:r>
            <a:r>
              <a:rPr lang="el-GR" sz="2200" dirty="0" smtClean="0"/>
              <a:t>τους. </a:t>
            </a:r>
            <a:endParaRPr lang="el-GR" sz="2200" dirty="0"/>
          </a:p>
        </p:txBody>
      </p:sp>
      <p:pic>
        <p:nvPicPr>
          <p:cNvPr id="4098" name="Picture 2" descr="C:\Users\User\Desktop\INVERTED UROTHELIAL LESIONS\WEBPATHOLOGY INVERTED UROTHELIAL\UrinaryBladder_Histology6.jpg"/>
          <p:cNvPicPr>
            <a:picLocks noChangeAspect="1" noChangeArrowheads="1"/>
          </p:cNvPicPr>
          <p:nvPr/>
        </p:nvPicPr>
        <p:blipFill>
          <a:blip r:embed="rId2" cstate="print"/>
          <a:srcRect/>
          <a:stretch>
            <a:fillRect/>
          </a:stretch>
        </p:blipFill>
        <p:spPr bwMode="auto">
          <a:xfrm>
            <a:off x="251520" y="188640"/>
            <a:ext cx="4824536" cy="3473666"/>
          </a:xfrm>
          <a:prstGeom prst="rect">
            <a:avLst/>
          </a:prstGeom>
          <a:noFill/>
        </p:spPr>
      </p:pic>
      <p:pic>
        <p:nvPicPr>
          <p:cNvPr id="4099" name="Picture 3" descr="C:\Users\User\Desktop\INVERTED UROTHELIAL LESIONS\WEBPATHOLOGY INVERTED UROTHELIAL\UrinaryBladder_Histology7.jpg"/>
          <p:cNvPicPr>
            <a:picLocks noChangeAspect="1" noChangeArrowheads="1"/>
          </p:cNvPicPr>
          <p:nvPr/>
        </p:nvPicPr>
        <p:blipFill>
          <a:blip r:embed="rId3" cstate="print"/>
          <a:srcRect/>
          <a:stretch>
            <a:fillRect/>
          </a:stretch>
        </p:blipFill>
        <p:spPr bwMode="auto">
          <a:xfrm>
            <a:off x="683568" y="3789040"/>
            <a:ext cx="4032448" cy="291577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64088" y="0"/>
            <a:ext cx="3779912" cy="2348880"/>
          </a:xfrm>
        </p:spPr>
        <p:txBody>
          <a:bodyPr>
            <a:normAutofit fontScale="90000"/>
          </a:bodyPr>
          <a:lstStyle/>
          <a:p>
            <a:r>
              <a:rPr lang="en-US" sz="2400" dirty="0" smtClean="0"/>
              <a:t> </a:t>
            </a:r>
            <a:r>
              <a:rPr lang="el-GR" sz="1800" dirty="0" smtClean="0"/>
              <a:t>Συχνότατες φυσιολογικές/αντιδραστικές </a:t>
            </a:r>
            <a:r>
              <a:rPr lang="el-GR" sz="1800" dirty="0" err="1" smtClean="0"/>
              <a:t>ουροθηλιακές</a:t>
            </a:r>
            <a:r>
              <a:rPr lang="el-GR" sz="1800" dirty="0" smtClean="0"/>
              <a:t> μεταβολές</a:t>
            </a:r>
            <a:r>
              <a:rPr lang="el-GR" sz="2400" dirty="0" smtClean="0"/>
              <a:t/>
            </a:r>
            <a:br>
              <a:rPr lang="el-GR" sz="2400" dirty="0" smtClean="0"/>
            </a:br>
            <a:r>
              <a:rPr lang="el-GR" sz="1000" dirty="0" smtClean="0"/>
              <a:t>Οι  </a:t>
            </a:r>
            <a:r>
              <a:rPr lang="el-GR" sz="1000" dirty="0" err="1" smtClean="0"/>
              <a:t>φωλεές</a:t>
            </a:r>
            <a:r>
              <a:rPr lang="el-GR" sz="1000" dirty="0" smtClean="0"/>
              <a:t> του </a:t>
            </a:r>
            <a:r>
              <a:rPr lang="en-US" sz="1000" dirty="0" err="1" smtClean="0"/>
              <a:t>Brunn</a:t>
            </a:r>
            <a:r>
              <a:rPr lang="en-US" sz="1000" dirty="0" smtClean="0"/>
              <a:t>, </a:t>
            </a:r>
            <a:r>
              <a:rPr lang="el-GR" sz="1000" dirty="0" smtClean="0"/>
              <a:t> η κυστική κυστίτιδα και η αδενική κυστίτιδα συχνά </a:t>
            </a:r>
            <a:r>
              <a:rPr lang="el-GR" sz="1000" dirty="0" err="1" smtClean="0"/>
              <a:t>συμπαρατηρούνται</a:t>
            </a:r>
            <a:r>
              <a:rPr lang="el-GR" sz="1000" dirty="0" smtClean="0"/>
              <a:t> στο ίδιο  </a:t>
            </a:r>
            <a:r>
              <a:rPr lang="el-GR" sz="1000" dirty="0" err="1" smtClean="0"/>
              <a:t>ιστικό</a:t>
            </a:r>
            <a:r>
              <a:rPr lang="el-GR" sz="1000" dirty="0" smtClean="0"/>
              <a:t> δείγμα, συνήθως  στο πλαίσιο χρόνιας φλεγμονής  ή </a:t>
            </a:r>
            <a:r>
              <a:rPr lang="el-GR" sz="1000" dirty="0" err="1" smtClean="0"/>
              <a:t>βλεννογονικού</a:t>
            </a:r>
            <a:r>
              <a:rPr lang="el-GR" sz="1000" dirty="0" smtClean="0"/>
              <a:t> ερεθισμού. Οι </a:t>
            </a:r>
            <a:r>
              <a:rPr lang="el-GR" sz="1000" dirty="0" err="1" smtClean="0"/>
              <a:t>φωλεές</a:t>
            </a:r>
            <a:r>
              <a:rPr lang="el-GR" sz="1000" dirty="0" smtClean="0"/>
              <a:t> του </a:t>
            </a:r>
            <a:r>
              <a:rPr lang="en-US" sz="1000" dirty="0" err="1" smtClean="0"/>
              <a:t>Brunn</a:t>
            </a:r>
            <a:r>
              <a:rPr lang="en-US" sz="1000" dirty="0" smtClean="0"/>
              <a:t>  </a:t>
            </a:r>
            <a:r>
              <a:rPr lang="el-GR" sz="1000" dirty="0" smtClean="0"/>
              <a:t>αποτελούν προεκβολές του υπερκείμενου </a:t>
            </a:r>
            <a:r>
              <a:rPr lang="el-GR" sz="1000" dirty="0" err="1" smtClean="0"/>
              <a:t>ουροθηλίου</a:t>
            </a:r>
            <a:r>
              <a:rPr lang="el-GR" sz="1000" dirty="0" smtClean="0"/>
              <a:t> εντός του </a:t>
            </a:r>
            <a:r>
              <a:rPr lang="el-GR" sz="1000" dirty="0" err="1" smtClean="0"/>
              <a:t>χορίου∙</a:t>
            </a:r>
            <a:r>
              <a:rPr lang="el-GR" sz="1000" dirty="0" smtClean="0"/>
              <a:t> όταν  αυτές διαταθούν </a:t>
            </a:r>
            <a:r>
              <a:rPr lang="el-GR" sz="1000" dirty="0" err="1" smtClean="0"/>
              <a:t>μικροκυστικώς</a:t>
            </a:r>
            <a:r>
              <a:rPr lang="el-GR" sz="1000" dirty="0" smtClean="0"/>
              <a:t> ομιλούμε περί </a:t>
            </a:r>
            <a:r>
              <a:rPr lang="el-GR" sz="1000" dirty="0" smtClean="0">
                <a:effectLst>
                  <a:outerShdw blurRad="38100" dist="38100" dir="2700000" algn="tl">
                    <a:srgbClr val="000000">
                      <a:alpha val="43137"/>
                    </a:srgbClr>
                  </a:outerShdw>
                </a:effectLst>
              </a:rPr>
              <a:t>κυστικής κυστίτιδας</a:t>
            </a:r>
            <a:r>
              <a:rPr lang="el-GR" sz="1000" dirty="0" smtClean="0"/>
              <a:t>, ενώ όταν οι κεντρικοί αυλοί των φωλεών  επενδύονται από  κυβοειδές ή κιονοειδές αδενικό επιθήλιο </a:t>
            </a:r>
            <a:r>
              <a:rPr lang="el-GR" sz="1000" dirty="0" err="1" smtClean="0"/>
              <a:t>μεταχωρών</a:t>
            </a:r>
            <a:r>
              <a:rPr lang="el-GR" sz="1000" dirty="0" smtClean="0"/>
              <a:t> σε </a:t>
            </a:r>
            <a:r>
              <a:rPr lang="el-GR" sz="1000" dirty="0" err="1" smtClean="0"/>
              <a:t>ουροθηλιακά</a:t>
            </a:r>
            <a:r>
              <a:rPr lang="el-GR" sz="1000" dirty="0" smtClean="0"/>
              <a:t> κύτταρα, ομιλούμε περί </a:t>
            </a:r>
            <a:r>
              <a:rPr lang="el-GR" sz="1000" dirty="0" smtClean="0">
                <a:effectLst>
                  <a:outerShdw blurRad="38100" dist="38100" dir="2700000" algn="tl">
                    <a:srgbClr val="000000">
                      <a:alpha val="43137"/>
                    </a:srgbClr>
                  </a:outerShdw>
                </a:effectLst>
              </a:rPr>
              <a:t>αδενικής κυστίτιδας</a:t>
            </a:r>
            <a:r>
              <a:rPr lang="el-GR" sz="1000" dirty="0" smtClean="0"/>
              <a:t>.</a:t>
            </a:r>
            <a:br>
              <a:rPr lang="el-GR" sz="1000" dirty="0" smtClean="0"/>
            </a:br>
            <a:r>
              <a:rPr lang="el-GR" sz="1000" dirty="0" smtClean="0"/>
              <a:t>Στην κυστική και αδενική κυστίτιδα , οι πλείστες κύστεις είναι μικροσκοπικές , οι δε αυλοί τους πληρούνται  συχνά από </a:t>
            </a:r>
            <a:r>
              <a:rPr lang="el-GR" sz="1000" dirty="0" err="1" smtClean="0"/>
              <a:t>ηωσινόφιλες</a:t>
            </a:r>
            <a:r>
              <a:rPr lang="el-GR" sz="1000" dirty="0" smtClean="0"/>
              <a:t> εκκρίσεις, πιθανώς με λίγα φλεγμονώδη κύτταρα. Ενίοτε, ανθηρές μορφές των ως άνω μεταβολών σχηματίζουν  οζώδεις, </a:t>
            </a:r>
            <a:r>
              <a:rPr lang="el-GR" sz="1000" dirty="0" err="1" smtClean="0"/>
              <a:t>εξωφυτικές</a:t>
            </a:r>
            <a:r>
              <a:rPr lang="el-GR" sz="1000" dirty="0" smtClean="0"/>
              <a:t> ,</a:t>
            </a:r>
            <a:r>
              <a:rPr lang="el-GR" sz="1000" dirty="0" err="1" smtClean="0"/>
              <a:t>πολυποειδείς</a:t>
            </a:r>
            <a:r>
              <a:rPr lang="el-GR" sz="1000" dirty="0" smtClean="0"/>
              <a:t> μάζες ,  που μπορούν να προκαλέσουν αιματουρία  και, </a:t>
            </a:r>
            <a:r>
              <a:rPr lang="el-GR" sz="1000" dirty="0" err="1" smtClean="0"/>
              <a:t>κυστεοσκοπικώς</a:t>
            </a:r>
            <a:r>
              <a:rPr lang="el-GR" sz="1000" dirty="0" smtClean="0"/>
              <a:t> , να μιμηθούν </a:t>
            </a:r>
            <a:r>
              <a:rPr lang="el-GR" sz="1000" dirty="0" err="1" smtClean="0"/>
              <a:t>ουροθηλιακά</a:t>
            </a:r>
            <a:r>
              <a:rPr lang="el-GR" sz="1000" dirty="0" smtClean="0"/>
              <a:t> νεοπλάσματα.</a:t>
            </a:r>
            <a:endParaRPr lang="el-GR" sz="1000" dirty="0"/>
          </a:p>
        </p:txBody>
      </p:sp>
      <p:pic>
        <p:nvPicPr>
          <p:cNvPr id="15362" name="Picture 2" descr="C:\Users\User\Desktop\INVERTED UROTHELIAL LESIONS\ΕΠΙΚΑΙΡΟΠΟΙΗΜΕΝΟ WEBPATHOLOGY INVERTED UROTHELIAL - Αντιγραφή\UrinaryBladder_Misc_CCCG1.jpg"/>
          <p:cNvPicPr>
            <a:picLocks noChangeAspect="1" noChangeArrowheads="1"/>
          </p:cNvPicPr>
          <p:nvPr/>
        </p:nvPicPr>
        <p:blipFill>
          <a:blip r:embed="rId2" cstate="print"/>
          <a:srcRect/>
          <a:stretch>
            <a:fillRect/>
          </a:stretch>
        </p:blipFill>
        <p:spPr bwMode="auto">
          <a:xfrm>
            <a:off x="152356" y="116632"/>
            <a:ext cx="5211732" cy="3784519"/>
          </a:xfrm>
          <a:prstGeom prst="rect">
            <a:avLst/>
          </a:prstGeom>
          <a:noFill/>
        </p:spPr>
      </p:pic>
      <p:pic>
        <p:nvPicPr>
          <p:cNvPr id="15363" name="Picture 3" descr="C:\Users\User\Desktop\INVERTED UROTHELIAL LESIONS\ΕΠΙΚΑΙΡΟΠΟΙΗΜΕΝΟ WEBPATHOLOGY INVERTED UROTHELIAL - Αντιγραφή\UrinaryBladder_Misc_CCCG2.jpg"/>
          <p:cNvPicPr>
            <a:picLocks noChangeAspect="1" noChangeArrowheads="1"/>
          </p:cNvPicPr>
          <p:nvPr/>
        </p:nvPicPr>
        <p:blipFill>
          <a:blip r:embed="rId3" cstate="print"/>
          <a:srcRect/>
          <a:stretch>
            <a:fillRect/>
          </a:stretch>
        </p:blipFill>
        <p:spPr bwMode="auto">
          <a:xfrm rot="5400000">
            <a:off x="5068275" y="3004733"/>
            <a:ext cx="4264033" cy="3096344"/>
          </a:xfrm>
          <a:prstGeom prst="rect">
            <a:avLst/>
          </a:prstGeom>
          <a:noFill/>
        </p:spPr>
      </p:pic>
      <p:pic>
        <p:nvPicPr>
          <p:cNvPr id="15364" name="Picture 4" descr="C:\Users\User\Desktop\INVERTED UROTHELIAL LESIONS\ΕΠΙΚΑΙΡΟΠΟΙΗΜΕΝΟ WEBPATHOLOGY INVERTED UROTHELIAL - Αντιγραφή\UrinaryBladder_Misc_CCCG3G.jpg"/>
          <p:cNvPicPr>
            <a:picLocks noChangeAspect="1" noChangeArrowheads="1"/>
          </p:cNvPicPr>
          <p:nvPr/>
        </p:nvPicPr>
        <p:blipFill>
          <a:blip r:embed="rId4" cstate="print"/>
          <a:srcRect/>
          <a:stretch>
            <a:fillRect/>
          </a:stretch>
        </p:blipFill>
        <p:spPr bwMode="auto">
          <a:xfrm>
            <a:off x="899592" y="4005064"/>
            <a:ext cx="3744416" cy="2719022"/>
          </a:xfrm>
          <a:prstGeom prst="rect">
            <a:avLst/>
          </a:prstGeom>
          <a:noFill/>
        </p:spPr>
      </p:pic>
    </p:spTree>
    <p:extLst>
      <p:ext uri="{BB962C8B-B14F-4D97-AF65-F5344CB8AC3E}">
        <p14:creationId xmlns="" xmlns:p14="http://schemas.microsoft.com/office/powerpoint/2010/main" val="3137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57EF379-6CB4-1A46-B7D5-68933019CBFF}"/>
              </a:ext>
            </a:extLst>
          </p:cNvPr>
          <p:cNvSpPr>
            <a:spLocks noGrp="1"/>
          </p:cNvSpPr>
          <p:nvPr>
            <p:ph type="title"/>
          </p:nvPr>
        </p:nvSpPr>
        <p:spPr>
          <a:xfrm>
            <a:off x="856059" y="321338"/>
            <a:ext cx="7429499" cy="947422"/>
          </a:xfrm>
        </p:spPr>
        <p:txBody>
          <a:bodyPr>
            <a:normAutofit fontScale="90000"/>
          </a:bodyPr>
          <a:lstStyle/>
          <a:p>
            <a:r>
              <a:rPr lang="el-GR" b="1" dirty="0" smtClean="0"/>
              <a:t>ΚΛΙΝΙΚΗ ΘΕΩΡΗΣΗ </a:t>
            </a:r>
            <a:r>
              <a:rPr lang="el-GR" u="sng" dirty="0" smtClean="0"/>
              <a:t/>
            </a:r>
            <a:br>
              <a:rPr lang="el-GR" u="sng" dirty="0" smtClean="0"/>
            </a:br>
            <a:r>
              <a:rPr lang="el-GR" dirty="0" smtClean="0"/>
              <a:t>ΔΙΑΓΝΩΣΗ</a:t>
            </a:r>
            <a:endParaRPr lang="el-GR" dirty="0"/>
          </a:p>
        </p:txBody>
      </p:sp>
      <p:sp>
        <p:nvSpPr>
          <p:cNvPr id="3" name="Θέση περιεχομένου 2">
            <a:extLst>
              <a:ext uri="{FF2B5EF4-FFF2-40B4-BE49-F238E27FC236}">
                <a16:creationId xmlns="" xmlns:a16="http://schemas.microsoft.com/office/drawing/2014/main" id="{DCEAD5AF-80A1-DA49-A33E-9013A2173C66}"/>
              </a:ext>
            </a:extLst>
          </p:cNvPr>
          <p:cNvSpPr>
            <a:spLocks noGrp="1"/>
          </p:cNvSpPr>
          <p:nvPr>
            <p:ph idx="1"/>
          </p:nvPr>
        </p:nvSpPr>
        <p:spPr>
          <a:xfrm>
            <a:off x="0" y="1485900"/>
            <a:ext cx="9144000" cy="5372099"/>
          </a:xfrm>
        </p:spPr>
        <p:txBody>
          <a:bodyPr>
            <a:normAutofit fontScale="77500" lnSpcReduction="20000"/>
          </a:bodyPr>
          <a:lstStyle/>
          <a:p>
            <a:pPr algn="just"/>
            <a:r>
              <a:rPr lang="el-GR" i="1" dirty="0"/>
              <a:t>Ανώδυνη</a:t>
            </a:r>
            <a:r>
              <a:rPr lang="el-GR" dirty="0"/>
              <a:t> </a:t>
            </a:r>
            <a:r>
              <a:rPr lang="el-GR" dirty="0" smtClean="0"/>
              <a:t>αιματουρία.</a:t>
            </a:r>
            <a:endParaRPr lang="el-GR" dirty="0"/>
          </a:p>
          <a:p>
            <a:pPr lvl="1" algn="just"/>
            <a:r>
              <a:rPr lang="el-GR" dirty="0"/>
              <a:t>Κάθε ανώδυνη αιματουρία είναι </a:t>
            </a:r>
            <a:r>
              <a:rPr lang="el-GR" dirty="0" smtClean="0"/>
              <a:t>καρκίνος, </a:t>
            </a:r>
            <a:r>
              <a:rPr lang="el-GR" dirty="0"/>
              <a:t>μέχρι αποδείξεως του </a:t>
            </a:r>
            <a:r>
              <a:rPr lang="el-GR" dirty="0" smtClean="0"/>
              <a:t>εναντίου!</a:t>
            </a:r>
            <a:endParaRPr lang="en-US" dirty="0"/>
          </a:p>
          <a:p>
            <a:pPr lvl="1" algn="just"/>
            <a:endParaRPr lang="en-US" dirty="0"/>
          </a:p>
          <a:p>
            <a:pPr algn="just"/>
            <a:r>
              <a:rPr lang="el-GR" dirty="0"/>
              <a:t>Τυχαίο «ύποπτο» εύρημα απεικονιστικό έλεγχο (</a:t>
            </a:r>
            <a:r>
              <a:rPr lang="en-US" dirty="0"/>
              <a:t>CT, U/S)</a:t>
            </a:r>
          </a:p>
          <a:p>
            <a:pPr algn="just"/>
            <a:endParaRPr lang="en-US" dirty="0"/>
          </a:p>
          <a:p>
            <a:pPr algn="just"/>
            <a:r>
              <a:rPr lang="el-GR" i="1" dirty="0" err="1"/>
              <a:t>Εμμ</a:t>
            </a:r>
            <a:r>
              <a:rPr lang="en-US" i="1" dirty="0" err="1"/>
              <a:t>έ</a:t>
            </a:r>
            <a:r>
              <a:rPr lang="el-GR" i="1" dirty="0" err="1"/>
              <a:t>νοντα</a:t>
            </a:r>
            <a:r>
              <a:rPr lang="el-GR" i="1" dirty="0"/>
              <a:t> </a:t>
            </a:r>
            <a:r>
              <a:rPr lang="el-GR" i="1" dirty="0" err="1"/>
              <a:t>δυσουρικά</a:t>
            </a:r>
            <a:r>
              <a:rPr lang="el-GR" i="1" dirty="0"/>
              <a:t> ενοχλήματα</a:t>
            </a:r>
            <a:r>
              <a:rPr lang="el-GR" dirty="0"/>
              <a:t>, ιδιαίτερα </a:t>
            </a:r>
            <a:r>
              <a:rPr lang="el-GR" dirty="0" smtClean="0"/>
              <a:t>όταν </a:t>
            </a:r>
            <a:r>
              <a:rPr lang="el-GR" dirty="0"/>
              <a:t>δεν υπάρχει εικόνα λοίμωξης</a:t>
            </a:r>
            <a:r>
              <a:rPr lang="el-GR" dirty="0" smtClean="0"/>
              <a:t>. </a:t>
            </a:r>
          </a:p>
          <a:p>
            <a:pPr algn="just"/>
            <a:endParaRPr lang="el-GR" dirty="0" smtClean="0"/>
          </a:p>
          <a:p>
            <a:pPr algn="just"/>
            <a:r>
              <a:rPr lang="el-GR" dirty="0" smtClean="0"/>
              <a:t>Υπάρχουν αρκετά βοηθητικά εργαλεία (κυτταρολογική, απεικονιστικές εξετάσεις,  κλπ). Τίποτα όμως, προς το παρόν, δεν μπορεί να αντικαταστήσει την ΚΥΣΤΕΟΣΚΟΠΗΣΗ!</a:t>
            </a:r>
          </a:p>
          <a:p>
            <a:pPr algn="just"/>
            <a:endParaRPr lang="el-GR" dirty="0" smtClean="0"/>
          </a:p>
          <a:p>
            <a:pPr algn="just"/>
            <a:r>
              <a:rPr lang="el-GR" dirty="0" err="1" smtClean="0"/>
              <a:t>Διουρηθρική</a:t>
            </a:r>
            <a:r>
              <a:rPr lang="el-GR" dirty="0" smtClean="0"/>
              <a:t> </a:t>
            </a:r>
            <a:r>
              <a:rPr lang="el-GR" dirty="0" err="1" smtClean="0"/>
              <a:t>εκτομή</a:t>
            </a:r>
            <a:r>
              <a:rPr lang="el-GR" dirty="0" smtClean="0"/>
              <a:t> των βλαβών και των ύποπτων αλλοιώσεων του βλεννογόνου</a:t>
            </a:r>
          </a:p>
          <a:p>
            <a:pPr algn="just"/>
            <a:endParaRPr lang="en-US" dirty="0" smtClean="0"/>
          </a:p>
          <a:p>
            <a:endParaRPr lang="el-GR" dirty="0"/>
          </a:p>
          <a:p>
            <a:pPr marL="0" indent="0">
              <a:buNone/>
            </a:pPr>
            <a:endParaRPr lang="en-US" dirty="0"/>
          </a:p>
        </p:txBody>
      </p:sp>
    </p:spTree>
    <p:extLst>
      <p:ext uri="{BB962C8B-B14F-4D97-AF65-F5344CB8AC3E}">
        <p14:creationId xmlns="" xmlns:p14="http://schemas.microsoft.com/office/powerpoint/2010/main" val="10793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7" end="7"/>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1000" dirty="0" smtClean="0"/>
              <a:t>Οι </a:t>
            </a:r>
            <a:r>
              <a:rPr lang="el-GR" sz="1000" dirty="0" err="1" smtClean="0"/>
              <a:t>φωλεές</a:t>
            </a:r>
            <a:r>
              <a:rPr lang="el-GR" sz="1000" dirty="0" smtClean="0"/>
              <a:t> του </a:t>
            </a:r>
            <a:r>
              <a:rPr lang="en-US" sz="1000" dirty="0" err="1" smtClean="0"/>
              <a:t>Brunn</a:t>
            </a:r>
            <a:r>
              <a:rPr lang="el-GR" sz="1000" dirty="0" smtClean="0"/>
              <a:t>, η κυστική κυστίτιδα και η αδενική κυστίτιδα  εντάσσονται σε ένα φάσμα συχνά </a:t>
            </a:r>
            <a:r>
              <a:rPr lang="el-GR" sz="1000" dirty="0" err="1" smtClean="0"/>
              <a:t>αλλεπικαλυπτόμενων</a:t>
            </a:r>
            <a:r>
              <a:rPr lang="el-GR" sz="1000" dirty="0" smtClean="0"/>
              <a:t>, αντιδραστικών μεταβολών, χωρίς κακόηθες δυναμικό, τυχαία ανιχνευόμενων </a:t>
            </a:r>
            <a:r>
              <a:rPr lang="el-GR" sz="1000" dirty="0" err="1" smtClean="0"/>
              <a:t>κυστεοσκοπικώς</a:t>
            </a:r>
            <a:r>
              <a:rPr lang="el-GR" sz="1000" dirty="0" smtClean="0"/>
              <a:t>, που δε χρειάζονται θεραπεία. Στη συχνότερη μορφή  αδενικής κυστίτιδας (πάνω δεξιά και κάτω εικόνες), οι αδένες επενδύονται από κυβοειδές ή κυλινδρικό επιθήλιο, περιβαλλόμενο από λίγες στοιβάδες </a:t>
            </a:r>
            <a:r>
              <a:rPr lang="el-GR" sz="1000" dirty="0" err="1" smtClean="0"/>
              <a:t>ουροθηλιακών</a:t>
            </a:r>
            <a:r>
              <a:rPr lang="el-GR" sz="1000" dirty="0" smtClean="0"/>
              <a:t> κυττάρων. Στο παρεμβαλλόμενο χόριο παρατηρούνται χρόνια φλεγμονώδη κύτταρα. Οι ανθηρές μορφές κυστικής και αδενικής κυστίτιδας χρήζουν </a:t>
            </a:r>
            <a:r>
              <a:rPr lang="el-GR" sz="1000" dirty="0" err="1" smtClean="0"/>
              <a:t>διαφοροδιάγνωσης</a:t>
            </a:r>
            <a:r>
              <a:rPr lang="el-GR" sz="1000" dirty="0" smtClean="0"/>
              <a:t> από το ανεστραμμένο θήλωμα  και από καρκινώματα (ανεστραμμένα </a:t>
            </a:r>
            <a:r>
              <a:rPr lang="el-GR" sz="1000" dirty="0" err="1" smtClean="0"/>
              <a:t>ουροθηλιακά</a:t>
            </a:r>
            <a:r>
              <a:rPr lang="el-GR" sz="1000" dirty="0" smtClean="0"/>
              <a:t> ή </a:t>
            </a:r>
            <a:r>
              <a:rPr lang="el-GR" sz="1000" dirty="0" err="1" smtClean="0"/>
              <a:t>αδενοκαρκινώματα</a:t>
            </a:r>
            <a:r>
              <a:rPr lang="el-GR" sz="1000" dirty="0" smtClean="0"/>
              <a:t>) </a:t>
            </a:r>
            <a:endParaRPr lang="el-GR" sz="1000" dirty="0"/>
          </a:p>
        </p:txBody>
      </p:sp>
      <p:pic>
        <p:nvPicPr>
          <p:cNvPr id="26626" name="Picture 2" descr="C:\Users\User\Desktop\INVERTED UROTHELIAL LESIONS\ΕΠΙΚΑΙΡΟΠΟΙΗΜΕΝΟ WEBPATHOLOGY INVERTED UROTHELIAL - Αντιγραφή\UrinaryBladder_Misc_CCCG5.jpg"/>
          <p:cNvPicPr>
            <a:picLocks noChangeAspect="1" noChangeArrowheads="1"/>
          </p:cNvPicPr>
          <p:nvPr/>
        </p:nvPicPr>
        <p:blipFill>
          <a:blip r:embed="rId2" cstate="print"/>
          <a:srcRect/>
          <a:stretch>
            <a:fillRect/>
          </a:stretch>
        </p:blipFill>
        <p:spPr bwMode="auto">
          <a:xfrm>
            <a:off x="4716016" y="764704"/>
            <a:ext cx="3983421" cy="2880320"/>
          </a:xfrm>
          <a:prstGeom prst="rect">
            <a:avLst/>
          </a:prstGeom>
          <a:noFill/>
        </p:spPr>
      </p:pic>
      <p:pic>
        <p:nvPicPr>
          <p:cNvPr id="26627" name="Picture 3" descr="C:\Users\User\Desktop\INVERTED UROTHELIAL LESIONS\ΕΠΙΚΑΙΡΟΠΟΙΗΜΕΝΟ WEBPATHOLOGY INVERTED UROTHELIAL - Αντιγραφή\UrinaryBladder_Misc_CCCG7G.jpg"/>
          <p:cNvPicPr>
            <a:picLocks noChangeAspect="1" noChangeArrowheads="1"/>
          </p:cNvPicPr>
          <p:nvPr/>
        </p:nvPicPr>
        <p:blipFill>
          <a:blip r:embed="rId3" cstate="print"/>
          <a:srcRect/>
          <a:stretch>
            <a:fillRect/>
          </a:stretch>
        </p:blipFill>
        <p:spPr bwMode="auto">
          <a:xfrm>
            <a:off x="395536" y="764704"/>
            <a:ext cx="3974964" cy="2880320"/>
          </a:xfrm>
          <a:prstGeom prst="rect">
            <a:avLst/>
          </a:prstGeom>
          <a:noFill/>
        </p:spPr>
      </p:pic>
      <p:pic>
        <p:nvPicPr>
          <p:cNvPr id="26628" name="Picture 4" descr="C:\Users\User\Desktop\INVERTED UROTHELIAL LESIONS\ΕΠΙΚΑΙΡΟΠΟΙΗΜΕΝΟ WEBPATHOLOGY INVERTED UROTHELIAL - Αντιγραφή\UrinaryBladder_Misc_CCCG6.jpg"/>
          <p:cNvPicPr>
            <a:picLocks noChangeAspect="1" noChangeArrowheads="1"/>
          </p:cNvPicPr>
          <p:nvPr/>
        </p:nvPicPr>
        <p:blipFill>
          <a:blip r:embed="rId4" cstate="print"/>
          <a:srcRect/>
          <a:stretch>
            <a:fillRect/>
          </a:stretch>
        </p:blipFill>
        <p:spPr bwMode="auto">
          <a:xfrm>
            <a:off x="395536" y="3789040"/>
            <a:ext cx="3986210" cy="2900734"/>
          </a:xfrm>
          <a:prstGeom prst="rect">
            <a:avLst/>
          </a:prstGeom>
          <a:noFill/>
        </p:spPr>
      </p:pic>
      <p:pic>
        <p:nvPicPr>
          <p:cNvPr id="26629" name="Picture 5" descr="C:\Users\User\Desktop\INVERTED UROTHELIAL LESIONS\ΕΠΙΚΑΙΡΟΠΟΙΗΜΕΝΟ WEBPATHOLOGY INVERTED UROTHELIAL - Αντιγραφή\UrinaryBladder_Misc_CCCG8.jpg"/>
          <p:cNvPicPr>
            <a:picLocks noChangeAspect="1" noChangeArrowheads="1"/>
          </p:cNvPicPr>
          <p:nvPr/>
        </p:nvPicPr>
        <p:blipFill>
          <a:blip r:embed="rId5" cstate="print"/>
          <a:srcRect/>
          <a:stretch>
            <a:fillRect/>
          </a:stretch>
        </p:blipFill>
        <p:spPr bwMode="auto">
          <a:xfrm>
            <a:off x="4716016" y="3789040"/>
            <a:ext cx="3966542" cy="2880320"/>
          </a:xfrm>
          <a:prstGeom prst="rect">
            <a:avLst/>
          </a:prstGeom>
          <a:noFill/>
        </p:spPr>
      </p:pic>
      <mc:AlternateContent xmlns:mc="http://schemas.openxmlformats.org/markup-compatibility/2006">
        <mc:Choice xmlns="" xmlns:p14="http://schemas.microsoft.com/office/powerpoint/2010/main" Requires="p14">
          <p:contentPart p14:bwMode="auto" r:id="rId6">
            <p14:nvContentPartPr>
              <p14:cNvPr id="26630" name="Ink 6"/>
              <p14:cNvContentPartPr>
                <a14:cpLocks xmlns:a14="http://schemas.microsoft.com/office/drawing/2010/main" noRot="1" noChangeAspect="1" noEditPoints="1" noChangeArrowheads="1" noChangeShapeType="1"/>
              </p14:cNvContentPartPr>
              <p14:nvPr/>
            </p14:nvContentPartPr>
            <p14:xfrm>
              <a:off x="6713538" y="3017838"/>
              <a:ext cx="868362" cy="487362"/>
            </p14:xfrm>
          </p:contentPart>
        </mc:Choice>
        <mc:Fallback>
          <p:pic>
            <p:nvPicPr>
              <p:cNvPr id="26630" name="Ink 6"/>
              <p:cNvPicPr>
                <a:picLocks noRot="1" noChangeAspect="1" noEditPoints="1" noChangeArrowheads="1" noChangeShapeType="1"/>
              </p:cNvPicPr>
              <p:nvPr/>
            </p:nvPicPr>
            <p:blipFill>
              <a:blip r:embed="rId7" cstate="print"/>
              <a:stretch>
                <a:fillRect/>
              </a:stretch>
            </p:blipFill>
            <p:spPr>
              <a:xfrm>
                <a:off x="6704205" y="3008541"/>
                <a:ext cx="887029" cy="505955"/>
              </a:xfrm>
              <a:prstGeom prst="rect">
                <a:avLst/>
              </a:prstGeom>
            </p:spPr>
          </p:pic>
        </mc:Fallback>
      </mc:AlternateContent>
    </p:spTree>
    <p:extLst>
      <p:ext uri="{BB962C8B-B14F-4D97-AF65-F5344CB8AC3E}">
        <p14:creationId xmlns="" xmlns:p14="http://schemas.microsoft.com/office/powerpoint/2010/main" val="1666349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 xmlns:p14="http://schemas.microsoft.com/office/powerpoint/2010/main" val="855183115"/>
              </p:ext>
            </p:extLst>
          </p:nvPr>
        </p:nvGraphicFramePr>
        <p:xfrm>
          <a:off x="35378" y="405180"/>
          <a:ext cx="9180511" cy="6737516"/>
        </p:xfrm>
        <a:graphic>
          <a:graphicData uri="http://schemas.openxmlformats.org/drawingml/2006/table">
            <a:tbl>
              <a:tblPr/>
              <a:tblGrid>
                <a:gridCol w="2322511"/>
                <a:gridCol w="2286000"/>
                <a:gridCol w="2286000"/>
                <a:gridCol w="2286000"/>
              </a:tblGrid>
              <a:tr h="788233">
                <a:tc>
                  <a:txBody>
                    <a:bodyPr/>
                    <a:lstStyle/>
                    <a:p>
                      <a:pPr algn="l" fontAlgn="t"/>
                      <a:r>
                        <a:rPr lang="el-GR" sz="1600" i="1" dirty="0" smtClean="0">
                          <a:effectLst>
                            <a:outerShdw blurRad="38100" dist="38100" dir="2700000" algn="tl">
                              <a:srgbClr val="000000">
                                <a:alpha val="43137"/>
                              </a:srgbClr>
                            </a:outerShdw>
                          </a:effectLst>
                        </a:rPr>
                        <a:t>Βαθμός</a:t>
                      </a:r>
                      <a:r>
                        <a:rPr lang="el-GR" sz="1600" i="1" baseline="0" dirty="0" smtClean="0">
                          <a:effectLst>
                            <a:outerShdw blurRad="38100" dist="38100" dir="2700000" algn="tl">
                              <a:srgbClr val="000000">
                                <a:alpha val="43137"/>
                              </a:srgbClr>
                            </a:outerShdw>
                          </a:effectLst>
                        </a:rPr>
                        <a:t>  </a:t>
                      </a:r>
                      <a:r>
                        <a:rPr lang="el-GR" sz="1600" i="1" spc="600" baseline="0" dirty="0" err="1" smtClean="0">
                          <a:effectLst>
                            <a:outerShdw blurRad="38100" dist="38100" dir="2700000" algn="tl">
                              <a:srgbClr val="000000">
                                <a:alpha val="43137"/>
                              </a:srgbClr>
                            </a:outerShdw>
                          </a:effectLst>
                        </a:rPr>
                        <a:t>ατυπίας</a:t>
                      </a:r>
                      <a:endParaRPr lang="en-US" sz="1600" spc="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n-US" sz="1600" i="1" spc="300" dirty="0" smtClean="0">
                          <a:effectLst>
                            <a:outerShdw blurRad="38100" dist="38100" dir="2700000" algn="tl">
                              <a:srgbClr val="000000">
                                <a:alpha val="43137"/>
                              </a:srgbClr>
                            </a:outerShdw>
                          </a:effectLst>
                        </a:rPr>
                        <a:t>E</a:t>
                      </a:r>
                      <a:r>
                        <a:rPr lang="el-GR" sz="1600" i="1" spc="300" dirty="0" err="1" smtClean="0">
                          <a:effectLst>
                            <a:outerShdw blurRad="38100" dist="38100" dir="2700000" algn="tl">
                              <a:srgbClr val="000000">
                                <a:alpha val="43137"/>
                              </a:srgbClr>
                            </a:outerShdw>
                          </a:effectLst>
                        </a:rPr>
                        <a:t>ξωφυτικές</a:t>
                      </a:r>
                      <a:r>
                        <a:rPr lang="el-GR" sz="1600" i="1" spc="300" baseline="0" dirty="0" smtClean="0">
                          <a:effectLst>
                            <a:outerShdw blurRad="38100" dist="38100" dir="2700000" algn="tl">
                              <a:srgbClr val="000000">
                                <a:alpha val="43137"/>
                              </a:srgbClr>
                            </a:outerShdw>
                          </a:effectLst>
                        </a:rPr>
                        <a:t> </a:t>
                      </a:r>
                      <a:r>
                        <a:rPr lang="el-GR" sz="1600" i="1" spc="300" baseline="0" dirty="0" err="1" smtClean="0">
                          <a:effectLst>
                            <a:outerShdw blurRad="38100" dist="38100" dir="2700000" algn="tl">
                              <a:srgbClr val="000000">
                                <a:alpha val="43137"/>
                              </a:srgbClr>
                            </a:outerShdw>
                          </a:effectLst>
                        </a:rPr>
                        <a:t>θηλώδεις</a:t>
                      </a:r>
                      <a:r>
                        <a:rPr lang="el-GR" sz="1600" i="1" spc="300" baseline="0" dirty="0" smtClean="0">
                          <a:effectLst>
                            <a:outerShdw blurRad="38100" dist="38100" dir="2700000" algn="tl">
                              <a:srgbClr val="000000">
                                <a:alpha val="43137"/>
                              </a:srgbClr>
                            </a:outerShdw>
                          </a:effectLst>
                        </a:rPr>
                        <a:t> </a:t>
                      </a:r>
                      <a:r>
                        <a:rPr lang="el-GR" sz="1600" i="1" baseline="0" dirty="0" smtClean="0">
                          <a:effectLst>
                            <a:outerShdw blurRad="38100" dist="38100" dir="2700000" algn="tl">
                              <a:srgbClr val="000000">
                                <a:alpha val="43137"/>
                              </a:srgbClr>
                            </a:outerShdw>
                          </a:effectLst>
                        </a:rPr>
                        <a:t>αλλοιώσεις</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l-GR" sz="1600" i="1" spc="600" dirty="0" smtClean="0">
                          <a:effectLst>
                            <a:outerShdw blurRad="38100" dist="38100" dir="2700000" algn="tl">
                              <a:srgbClr val="000000">
                                <a:alpha val="43137"/>
                              </a:srgbClr>
                            </a:outerShdw>
                          </a:effectLst>
                        </a:rPr>
                        <a:t>Επίπεδη</a:t>
                      </a:r>
                      <a:r>
                        <a:rPr lang="el-GR" sz="1600" i="1" baseline="0" dirty="0" smtClean="0">
                          <a:effectLst>
                            <a:outerShdw blurRad="38100" dist="38100" dir="2700000" algn="tl">
                              <a:srgbClr val="000000">
                                <a:alpha val="43137"/>
                              </a:srgbClr>
                            </a:outerShdw>
                          </a:effectLst>
                        </a:rPr>
                        <a:t> διαμόρφωση</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c>
                  <a:txBody>
                    <a:bodyPr/>
                    <a:lstStyle/>
                    <a:p>
                      <a:pPr algn="l" fontAlgn="t"/>
                      <a:r>
                        <a:rPr lang="el-GR" sz="1600" i="1" dirty="0" smtClean="0">
                          <a:effectLst>
                            <a:outerShdw blurRad="38100" dist="38100" dir="2700000" algn="tl">
                              <a:srgbClr val="000000">
                                <a:alpha val="43137"/>
                              </a:srgbClr>
                            </a:outerShdw>
                          </a:effectLst>
                        </a:rPr>
                        <a:t>Κυρίαρχα</a:t>
                      </a:r>
                      <a:r>
                        <a:rPr lang="el-GR" sz="1600" i="1" baseline="0" dirty="0" smtClean="0">
                          <a:effectLst>
                            <a:outerShdw blurRad="38100" dist="38100" dir="2700000" algn="tl">
                              <a:srgbClr val="000000">
                                <a:alpha val="43137"/>
                              </a:srgbClr>
                            </a:outerShdw>
                          </a:effectLst>
                        </a:rPr>
                        <a:t> ή αποκλειστικά </a:t>
                      </a:r>
                      <a:r>
                        <a:rPr lang="el-GR" sz="1600" b="1" i="1" baseline="0" dirty="0" err="1" smtClean="0">
                          <a:effectLst>
                            <a:outerShdw blurRad="38100" dist="38100" dir="2700000" algn="tl">
                              <a:srgbClr val="000000">
                                <a:alpha val="43137"/>
                              </a:srgbClr>
                            </a:outerShdw>
                          </a:effectLst>
                        </a:rPr>
                        <a:t>ενδοφυτικές</a:t>
                      </a:r>
                      <a:r>
                        <a:rPr lang="el-GR" sz="1600" b="1" i="1" baseline="0" dirty="0" smtClean="0">
                          <a:effectLst>
                            <a:outerShdw blurRad="38100" dist="38100" dir="2700000" algn="tl">
                              <a:srgbClr val="000000">
                                <a:alpha val="43137"/>
                              </a:srgbClr>
                            </a:outerShdw>
                          </a:effectLst>
                        </a:rPr>
                        <a:t>/</a:t>
                      </a:r>
                      <a:r>
                        <a:rPr lang="el-GR" sz="1600" b="1" i="1" baseline="0" dirty="0" err="1" smtClean="0">
                          <a:effectLst>
                            <a:outerShdw blurRad="38100" dist="38100" dir="2700000" algn="tl">
                              <a:srgbClr val="000000">
                                <a:alpha val="43137"/>
                              </a:srgbClr>
                            </a:outerShdw>
                          </a:effectLst>
                        </a:rPr>
                        <a:t>ανεστραμμέ</a:t>
                      </a:r>
                      <a:r>
                        <a:rPr lang="el-GR" sz="1600" b="1" i="1" baseline="0" dirty="0" smtClean="0">
                          <a:effectLst>
                            <a:outerShdw blurRad="38100" dist="38100" dir="2700000" algn="tl">
                              <a:srgbClr val="000000">
                                <a:alpha val="43137"/>
                              </a:srgbClr>
                            </a:outerShdw>
                          </a:effectLst>
                        </a:rPr>
                        <a:t>-</a:t>
                      </a:r>
                      <a:r>
                        <a:rPr lang="el-GR" sz="1600" b="1" i="1" baseline="0" dirty="0" err="1" smtClean="0">
                          <a:effectLst>
                            <a:outerShdw blurRad="38100" dist="38100" dir="2700000" algn="tl">
                              <a:srgbClr val="000000">
                                <a:alpha val="43137"/>
                              </a:srgbClr>
                            </a:outerShdw>
                          </a:effectLst>
                        </a:rPr>
                        <a:t>νες</a:t>
                      </a:r>
                      <a:r>
                        <a:rPr lang="el-GR" sz="1600" i="1" baseline="0" dirty="0" smtClean="0">
                          <a:effectLst>
                            <a:outerShdw blurRad="38100" dist="38100" dir="2700000" algn="tl">
                              <a:srgbClr val="000000">
                                <a:alpha val="43137"/>
                              </a:srgbClr>
                            </a:outerShdw>
                          </a:effectLst>
                        </a:rPr>
                        <a:t> αλλοιώσεις</a:t>
                      </a:r>
                      <a:endParaRPr lang="en-US" sz="1600" dirty="0">
                        <a:effectLst>
                          <a:outerShdw blurRad="38100" dist="38100" dir="2700000" algn="tl">
                            <a:srgbClr val="000000">
                              <a:alpha val="43137"/>
                            </a:srgbClr>
                          </a:outerShdw>
                        </a:effectLst>
                      </a:endParaRPr>
                    </a:p>
                  </a:txBody>
                  <a:tcPr marL="39701" marR="39701" marT="39701" marB="39701">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1524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EEEEEE"/>
                    </a:solidFill>
                  </a:tcPr>
                </a:tc>
              </a:tr>
              <a:tr h="340256">
                <a:tc>
                  <a:txBody>
                    <a:bodyPr/>
                    <a:lstStyle/>
                    <a:p>
                      <a:pPr algn="l" fontAlgn="ctr"/>
                      <a:r>
                        <a:rPr lang="el-GR" sz="1600" dirty="0" smtClean="0">
                          <a:effectLst/>
                        </a:rPr>
                        <a:t>Ουδείς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Θήλωμα(φυσιολογικού</a:t>
                      </a:r>
                      <a:r>
                        <a:rPr lang="el-GR" sz="1600" dirty="0" smtClean="0">
                          <a:effectLst/>
                        </a:rPr>
                        <a:t> πάχους </a:t>
                      </a:r>
                      <a:r>
                        <a:rPr lang="el-GR" sz="1600" dirty="0" err="1" smtClean="0">
                          <a:effectLst/>
                        </a:rPr>
                        <a:t>ουροθήλιο</a:t>
                      </a:r>
                      <a:r>
                        <a:rPr lang="el-GR" sz="1600" dirty="0" smtClean="0">
                          <a:effectLst/>
                        </a:rPr>
                        <a:t>)</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smtClean="0">
                          <a:effectLst/>
                        </a:rPr>
                        <a:t>Φυσιολογικό</a:t>
                      </a:r>
                      <a:r>
                        <a:rPr lang="el-GR" sz="1600" baseline="0" dirty="0" smtClean="0">
                          <a:effectLst/>
                        </a:rPr>
                        <a:t> </a:t>
                      </a:r>
                      <a:r>
                        <a:rPr lang="el-GR" sz="1600" baseline="0" dirty="0" err="1" smtClean="0">
                          <a:effectLst/>
                        </a:rPr>
                        <a:t>ουροθήλιο</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smtClean="0">
                          <a:effectLst/>
                        </a:rPr>
                        <a:t>Ανεστραμμένο</a:t>
                      </a:r>
                      <a:r>
                        <a:rPr lang="el-GR" sz="1600" baseline="0" dirty="0" smtClean="0">
                          <a:effectLst/>
                        </a:rPr>
                        <a:t> θήλωμα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r>
              <a:tr h="1500040">
                <a:tc>
                  <a:txBody>
                    <a:bodyPr/>
                    <a:lstStyle/>
                    <a:p>
                      <a:pPr algn="l" fontAlgn="ctr"/>
                      <a:r>
                        <a:rPr lang="el-GR" sz="1600" dirty="0" smtClean="0">
                          <a:effectLst/>
                        </a:rPr>
                        <a:t>Ελάχιστος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Θηλώδες</a:t>
                      </a:r>
                      <a:r>
                        <a:rPr lang="el-GR" sz="1600" baseline="0" dirty="0" smtClean="0">
                          <a:effectLst/>
                        </a:rPr>
                        <a:t> </a:t>
                      </a:r>
                      <a:r>
                        <a:rPr lang="el-GR" sz="1600" baseline="0" dirty="0" err="1" smtClean="0">
                          <a:effectLst/>
                        </a:rPr>
                        <a:t>ουροθηλιακό</a:t>
                      </a:r>
                      <a:r>
                        <a:rPr lang="el-GR" sz="1600" baseline="0" dirty="0" smtClean="0">
                          <a:effectLst/>
                        </a:rPr>
                        <a:t> νεόπλασμα χαμηλού κακοήθους δυναμικού (ΘΟΝΧΚΔ)</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Ουροθηλιακή</a:t>
                      </a:r>
                      <a:r>
                        <a:rPr lang="el-GR" sz="1600" baseline="0" dirty="0" smtClean="0">
                          <a:effectLst/>
                        </a:rPr>
                        <a:t> υπερπλασία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smtClean="0">
                          <a:effectLst/>
                        </a:rPr>
                        <a:t>Ανεστραμμένο </a:t>
                      </a:r>
                      <a:r>
                        <a:rPr lang="el-GR" sz="1600" dirty="0" err="1" smtClean="0">
                          <a:effectLst/>
                        </a:rPr>
                        <a:t>θηλώδες</a:t>
                      </a:r>
                      <a:r>
                        <a:rPr lang="el-GR" sz="1600" baseline="0" dirty="0" smtClean="0">
                          <a:effectLst/>
                        </a:rPr>
                        <a:t> </a:t>
                      </a:r>
                      <a:r>
                        <a:rPr lang="el-GR" sz="1600" baseline="0" dirty="0" err="1" smtClean="0">
                          <a:effectLst/>
                        </a:rPr>
                        <a:t>ουροθηλιακό</a:t>
                      </a:r>
                      <a:r>
                        <a:rPr lang="el-GR" sz="1600" baseline="0" dirty="0" smtClean="0">
                          <a:effectLst/>
                        </a:rPr>
                        <a:t> νεόπλασμα χαμηλού κακοήθους δυναμικού</a:t>
                      </a:r>
                      <a:endParaRPr lang="en-US" sz="1600" dirty="0" smtClean="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r>
              <a:tr h="1262268">
                <a:tc>
                  <a:txBody>
                    <a:bodyPr/>
                    <a:lstStyle/>
                    <a:p>
                      <a:pPr algn="l" fontAlgn="ctr"/>
                      <a:r>
                        <a:rPr lang="el-GR" sz="1600" dirty="0" smtClean="0">
                          <a:effectLst/>
                        </a:rPr>
                        <a:t>Αναγνωρίσιμος,</a:t>
                      </a:r>
                      <a:r>
                        <a:rPr lang="el-GR" sz="1600" baseline="0" dirty="0" smtClean="0">
                          <a:effectLst/>
                        </a:rPr>
                        <a:t> ήπιος έως μέτριος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χαμηλόβαθμης</a:t>
                      </a:r>
                      <a:r>
                        <a:rPr lang="el-GR" sz="1600" baseline="0" dirty="0" smtClean="0">
                          <a:effectLst/>
                        </a:rPr>
                        <a:t> κακοήθειας, μη διηθητικό</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Ουροθηλιακή</a:t>
                      </a:r>
                      <a:r>
                        <a:rPr lang="el-GR" sz="1600" baseline="0" dirty="0" smtClean="0">
                          <a:effectLst/>
                        </a:rPr>
                        <a:t> δυσπλασία</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smtClean="0">
                          <a:effectLst/>
                        </a:rPr>
                        <a:t>Ανεστραμμένο </a:t>
                      </a: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χαμηλόβαθμης</a:t>
                      </a:r>
                      <a:r>
                        <a:rPr lang="el-GR" sz="1600" baseline="0" dirty="0" smtClean="0">
                          <a:effectLst/>
                        </a:rPr>
                        <a:t> κακοήθειας, μη διηθητικό</a:t>
                      </a:r>
                      <a:endParaRPr lang="en-US" sz="1600" dirty="0" smtClean="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r>
              <a:tr h="1262268">
                <a:tc>
                  <a:txBody>
                    <a:bodyPr/>
                    <a:lstStyle/>
                    <a:p>
                      <a:pPr algn="l" fontAlgn="ctr"/>
                      <a:r>
                        <a:rPr lang="en-US" sz="1600" dirty="0" smtClean="0">
                          <a:effectLst/>
                        </a:rPr>
                        <a:t>M</a:t>
                      </a:r>
                      <a:r>
                        <a:rPr lang="el-GR" sz="1600" dirty="0" err="1" smtClean="0">
                          <a:effectLst/>
                        </a:rPr>
                        <a:t>έτριος</a:t>
                      </a:r>
                      <a:r>
                        <a:rPr lang="el-GR" sz="1600" baseline="0" dirty="0" smtClean="0">
                          <a:effectLst/>
                        </a:rPr>
                        <a:t> έως σοβαρός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υψηλόβαθμης</a:t>
                      </a:r>
                      <a:r>
                        <a:rPr lang="el-GR" sz="1600" baseline="0" dirty="0" smtClean="0">
                          <a:effectLst/>
                        </a:rPr>
                        <a:t> κακοήθειας, μη διηθητικό</a:t>
                      </a:r>
                      <a:endParaRPr lang="en-US" sz="1600" dirty="0" smtClean="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algn="l" fontAlgn="ctr"/>
                      <a:r>
                        <a:rPr lang="el-GR" sz="1600" dirty="0" err="1" smtClean="0">
                          <a:effectLst/>
                        </a:rPr>
                        <a:t>Ουροθηλιακό</a:t>
                      </a:r>
                      <a:r>
                        <a:rPr lang="el-GR" sz="1600" baseline="0" dirty="0" smtClean="0">
                          <a:effectLst/>
                        </a:rPr>
                        <a:t> </a:t>
                      </a:r>
                      <a:r>
                        <a:rPr lang="en-US" sz="1600" dirty="0" smtClean="0">
                          <a:effectLst/>
                        </a:rPr>
                        <a:t>CIS</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smtClean="0">
                          <a:effectLst/>
                        </a:rPr>
                        <a:t>Ανεστραμμένο </a:t>
                      </a: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υψηλόβαθμης</a:t>
                      </a:r>
                      <a:r>
                        <a:rPr lang="el-GR" sz="1600" baseline="0" dirty="0" smtClean="0">
                          <a:effectLst/>
                        </a:rPr>
                        <a:t> κακοήθειας, μη διηθητικό</a:t>
                      </a:r>
                      <a:endParaRPr lang="en-US" sz="1600" dirty="0" smtClean="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tcPr>
                </a:tc>
              </a:tr>
              <a:tr h="1150935">
                <a:tc>
                  <a:txBody>
                    <a:bodyPr/>
                    <a:lstStyle/>
                    <a:p>
                      <a:pPr algn="l" fontAlgn="ctr"/>
                      <a:r>
                        <a:rPr lang="el-GR" sz="1600" dirty="0" smtClean="0">
                          <a:effectLst/>
                        </a:rPr>
                        <a:t>Σοβαρός</a:t>
                      </a: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υψηλόβαθμης</a:t>
                      </a:r>
                      <a:r>
                        <a:rPr lang="el-GR" sz="1600" baseline="0" dirty="0" smtClean="0">
                          <a:effectLst/>
                        </a:rPr>
                        <a:t> κακοήθειας, διηθητικό</a:t>
                      </a:r>
                      <a:endParaRPr lang="en-US" sz="1600" dirty="0" smtClean="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err="1" smtClean="0">
                          <a:effectLst/>
                        </a:rPr>
                        <a:t>Ουροθηλιακό</a:t>
                      </a:r>
                      <a:r>
                        <a:rPr lang="el-GR" sz="1600" dirty="0" smtClean="0">
                          <a:effectLst/>
                        </a:rPr>
                        <a:t> καρκίνωμα, υψηλόβαθμης</a:t>
                      </a:r>
                      <a:r>
                        <a:rPr lang="el-GR" sz="1600" baseline="0" dirty="0" smtClean="0">
                          <a:effectLst/>
                        </a:rPr>
                        <a:t> κακοήθειας, διηθητικό</a:t>
                      </a:r>
                      <a:endParaRPr lang="en-US" sz="1600" dirty="0" smtClean="0">
                        <a:effectLst/>
                      </a:endParaRPr>
                    </a:p>
                  </a:txBody>
                  <a:tcPr marL="39701" marR="39701" marT="39701" marB="39701" anchor="ctr">
                    <a:lnL w="15240" cap="flat" cmpd="sng" algn="ctr">
                      <a:solidFill>
                        <a:srgbClr val="D5D5D5"/>
                      </a:solidFill>
                      <a:prstDash val="solid"/>
                      <a:round/>
                      <a:headEnd type="none" w="med" len="med"/>
                      <a:tailEnd type="none" w="med" len="med"/>
                    </a:lnL>
                    <a:lnR w="1524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l-GR" sz="1600" dirty="0" smtClean="0">
                          <a:effectLst/>
                        </a:rPr>
                        <a:t>Ανεστραμμένο </a:t>
                      </a:r>
                      <a:r>
                        <a:rPr lang="el-GR" sz="1600" dirty="0" err="1" smtClean="0">
                          <a:effectLst/>
                        </a:rPr>
                        <a:t>θηλώδες</a:t>
                      </a:r>
                      <a:r>
                        <a:rPr lang="el-GR" sz="1600" dirty="0" smtClean="0">
                          <a:effectLst/>
                        </a:rPr>
                        <a:t> </a:t>
                      </a:r>
                      <a:r>
                        <a:rPr lang="el-GR" sz="1600" dirty="0" err="1" smtClean="0">
                          <a:effectLst/>
                        </a:rPr>
                        <a:t>ουροθηλιακό</a:t>
                      </a:r>
                      <a:r>
                        <a:rPr lang="el-GR" sz="1600" dirty="0" smtClean="0">
                          <a:effectLst/>
                        </a:rPr>
                        <a:t> καρκίνωμα, υψηλόβαθμης</a:t>
                      </a:r>
                      <a:r>
                        <a:rPr lang="el-GR" sz="1600" baseline="0" dirty="0" smtClean="0">
                          <a:effectLst/>
                        </a:rPr>
                        <a:t> κακοήθειας, διηθητικό</a:t>
                      </a:r>
                      <a:endParaRPr lang="en-US" sz="1600" dirty="0" smtClean="0">
                        <a:effectLst/>
                      </a:endParaRPr>
                    </a:p>
                    <a:p>
                      <a:pPr algn="l" fontAlgn="ctr"/>
                      <a:endParaRPr lang="en-US" sz="1600" dirty="0">
                        <a:effectLst/>
                      </a:endParaRPr>
                    </a:p>
                  </a:txBody>
                  <a:tcPr marL="39701" marR="39701" marT="39701" marB="39701" anchor="ctr">
                    <a:lnL w="1524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15240" cap="flat" cmpd="sng" algn="ctr">
                      <a:solidFill>
                        <a:srgbClr val="D5D5D5"/>
                      </a:solidFill>
                      <a:prstDash val="solid"/>
                      <a:round/>
                      <a:headEnd type="none" w="med" len="med"/>
                      <a:tailEnd type="none" w="med" len="med"/>
                    </a:lnB>
                  </a:tcPr>
                </a:tc>
              </a:tr>
            </a:tbl>
          </a:graphicData>
        </a:graphic>
      </p:graphicFrame>
      <p:sp>
        <p:nvSpPr>
          <p:cNvPr id="4" name="Τίτλος 1"/>
          <p:cNvSpPr txBox="1">
            <a:spLocks/>
          </p:cNvSpPr>
          <p:nvPr/>
        </p:nvSpPr>
        <p:spPr>
          <a:xfrm>
            <a:off x="-21772" y="1412776"/>
            <a:ext cx="9165772" cy="7920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sz="1600" dirty="0">
              <a:effectLst>
                <a:outerShdw blurRad="38100" dist="38100" dir="2700000" algn="tl">
                  <a:srgbClr val="000000">
                    <a:alpha val="43137"/>
                  </a:srgbClr>
                </a:outerShdw>
              </a:effectLst>
            </a:endParaRPr>
          </a:p>
        </p:txBody>
      </p:sp>
      <p:sp>
        <p:nvSpPr>
          <p:cNvPr id="5" name="Ορθογώνιο 4"/>
          <p:cNvSpPr/>
          <p:nvPr/>
        </p:nvSpPr>
        <p:spPr>
          <a:xfrm>
            <a:off x="-21772" y="-99392"/>
            <a:ext cx="9165772" cy="530915"/>
          </a:xfrm>
          <a:prstGeom prst="rect">
            <a:avLst/>
          </a:prstGeom>
        </p:spPr>
        <p:txBody>
          <a:bodyPr wrap="square">
            <a:spAutoFit/>
          </a:bodyPr>
          <a:lstStyle/>
          <a:p>
            <a:pPr lvl="0" algn="ctr" fontAlgn="base">
              <a:spcBef>
                <a:spcPct val="0"/>
              </a:spcBef>
              <a:spcAft>
                <a:spcPct val="0"/>
              </a:spcAft>
            </a:pPr>
            <a:r>
              <a:rPr lang="el-GR" b="1" dirty="0">
                <a:cs typeface="Arial" pitchFamily="34" charset="0"/>
              </a:rPr>
              <a:t>Βαθμός </a:t>
            </a:r>
            <a:r>
              <a:rPr lang="el-GR" b="1" dirty="0" err="1">
                <a:cs typeface="Arial" pitchFamily="34" charset="0"/>
              </a:rPr>
              <a:t>ατυπίας</a:t>
            </a:r>
            <a:r>
              <a:rPr lang="el-GR" b="1" dirty="0">
                <a:cs typeface="Arial" pitchFamily="34" charset="0"/>
              </a:rPr>
              <a:t> </a:t>
            </a:r>
            <a:r>
              <a:rPr lang="el-GR" b="1" dirty="0" smtClean="0">
                <a:cs typeface="Arial" pitchFamily="34" charset="0"/>
              </a:rPr>
              <a:t>και οντότητες, σε </a:t>
            </a:r>
            <a:r>
              <a:rPr lang="el-GR" b="1" dirty="0">
                <a:cs typeface="Arial" pitchFamily="34" charset="0"/>
              </a:rPr>
              <a:t>σχέση με τη διαμόρφωση του </a:t>
            </a:r>
            <a:r>
              <a:rPr lang="el-GR" b="1" dirty="0" err="1">
                <a:cs typeface="Arial" pitchFamily="34" charset="0"/>
              </a:rPr>
              <a:t>ουροθηλίου</a:t>
            </a:r>
            <a:r>
              <a:rPr lang="el-GR" b="1" dirty="0">
                <a:solidFill>
                  <a:srgbClr val="222222"/>
                </a:solidFill>
                <a:cs typeface="Arial" pitchFamily="34" charset="0"/>
              </a:rPr>
              <a:t>.</a:t>
            </a:r>
            <a:r>
              <a:rPr lang="en-US" b="1" dirty="0">
                <a:ea typeface="Calibri" pitchFamily="34" charset="0"/>
                <a:cs typeface="Times New Roman" pitchFamily="18" charset="0"/>
              </a:rPr>
              <a:t> </a:t>
            </a:r>
            <a:endParaRPr lang="el-GR" b="1" dirty="0">
              <a:ea typeface="Calibri" pitchFamily="34" charset="0"/>
              <a:cs typeface="Times New Roman" pitchFamily="18" charset="0"/>
            </a:endParaRPr>
          </a:p>
          <a:p>
            <a:pPr lvl="0" algn="ctr" fontAlgn="base">
              <a:spcBef>
                <a:spcPct val="0"/>
              </a:spcBef>
              <a:spcAft>
                <a:spcPct val="0"/>
              </a:spcAft>
            </a:pPr>
            <a:r>
              <a:rPr lang="en-US" sz="1050" dirty="0">
                <a:ea typeface="Calibri" pitchFamily="34" charset="0"/>
                <a:cs typeface="Times New Roman" pitchFamily="18" charset="0"/>
              </a:rPr>
              <a:t>Amin MB </a:t>
            </a:r>
            <a:r>
              <a:rPr lang="el-GR" sz="1050" dirty="0">
                <a:ea typeface="Calibri" pitchFamily="34" charset="0"/>
                <a:cs typeface="Times New Roman" pitchFamily="18" charset="0"/>
              </a:rPr>
              <a:t>και</a:t>
            </a:r>
            <a:r>
              <a:rPr lang="en-US" sz="1050" dirty="0">
                <a:ea typeface="Calibri" pitchFamily="34" charset="0"/>
                <a:cs typeface="Times New Roman" pitchFamily="18" charset="0"/>
              </a:rPr>
              <a:t> </a:t>
            </a:r>
            <a:r>
              <a:rPr lang="el-GR" sz="1050" dirty="0">
                <a:ea typeface="Calibri" pitchFamily="34" charset="0"/>
                <a:cs typeface="Times New Roman" pitchFamily="18" charset="0"/>
              </a:rPr>
              <a:t>συν</a:t>
            </a:r>
            <a:r>
              <a:rPr lang="en-US" sz="1050" dirty="0">
                <a:ea typeface="Calibri" pitchFamily="34" charset="0"/>
                <a:cs typeface="Times New Roman" pitchFamily="18" charset="0"/>
              </a:rPr>
              <a:t>. Mod </a:t>
            </a:r>
            <a:r>
              <a:rPr lang="en-US" sz="1050" dirty="0" err="1">
                <a:ea typeface="Calibri" pitchFamily="34" charset="0"/>
                <a:cs typeface="Times New Roman" pitchFamily="18" charset="0"/>
              </a:rPr>
              <a:t>Pathol</a:t>
            </a:r>
            <a:r>
              <a:rPr lang="en-US" sz="1050" dirty="0">
                <a:ea typeface="Calibri" pitchFamily="34" charset="0"/>
                <a:cs typeface="Times New Roman" pitchFamily="18" charset="0"/>
              </a:rPr>
              <a:t> 2015 28(5) 612-630</a:t>
            </a:r>
            <a:endParaRPr lang="en-US" sz="1050" dirty="0">
              <a:cs typeface="Arial" pitchFamily="34" charset="0"/>
            </a:endParaRPr>
          </a:p>
        </p:txBody>
      </p:sp>
    </p:spTree>
    <p:extLst>
      <p:ext uri="{BB962C8B-B14F-4D97-AF65-F5344CB8AC3E}">
        <p14:creationId xmlns="" xmlns:p14="http://schemas.microsoft.com/office/powerpoint/2010/main" val="1054624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42929" y="174066"/>
            <a:ext cx="2601071" cy="6683934"/>
          </a:xfrm>
        </p:spPr>
        <p:txBody>
          <a:bodyPr>
            <a:normAutofit fontScale="90000"/>
          </a:bodyPr>
          <a:lstStyle/>
          <a:p>
            <a:pPr lvl="0"/>
            <a:r>
              <a:rPr lang="el-GR" sz="1400" b="1" dirty="0" smtClean="0">
                <a:solidFill>
                  <a:srgbClr val="FF0000"/>
                </a:solidFill>
              </a:rPr>
              <a:t>ΑΝΕΣΤΡΑΜΜΕΝΟ ΟΥΡΟΘΗΛΙΑΚΟ ΘΗΛΩΜΑ (</a:t>
            </a:r>
            <a:r>
              <a:rPr lang="en-US" sz="1400" b="1" dirty="0" err="1" smtClean="0">
                <a:solidFill>
                  <a:srgbClr val="FF0000"/>
                </a:solidFill>
              </a:rPr>
              <a:t>a&amp;b</a:t>
            </a:r>
            <a:r>
              <a:rPr lang="en-US" sz="1400" b="1" dirty="0" smtClean="0">
                <a:solidFill>
                  <a:srgbClr val="FF0000"/>
                </a:solidFill>
              </a:rPr>
              <a:t>)</a:t>
            </a:r>
            <a:r>
              <a:rPr lang="el-GR" sz="1400" b="1" dirty="0" smtClean="0"/>
              <a:t> &amp; ΑΝΕΣΤΡΑΜΜΕΝΟ ΘΗΛΩΔΕΣ ΟΥΡΟΘΗΛΙΑΚΟ ΝΕΟΠΛΑΣΜΑ ΧΑΜΗΛΟΥ ΚΑΚΟΗΘΟΥΣ ΔΥΝΑΜΙΚΟΥ (ΘΟΝΧΚΔ</a:t>
            </a:r>
            <a:r>
              <a:rPr lang="en-US" sz="1400" b="1" dirty="0" smtClean="0"/>
              <a:t>, </a:t>
            </a:r>
            <a:r>
              <a:rPr lang="en-US" sz="1400" b="1" dirty="0" err="1" smtClean="0"/>
              <a:t>c&amp;d</a:t>
            </a:r>
            <a:r>
              <a:rPr lang="el-GR" sz="1400" b="1" dirty="0" smtClean="0"/>
              <a:t>)</a:t>
            </a:r>
            <a:br>
              <a:rPr lang="el-GR" sz="1400" b="1" dirty="0" smtClean="0"/>
            </a:br>
            <a:r>
              <a:rPr lang="el-GR" sz="1400" b="1" dirty="0" smtClean="0"/>
              <a:t/>
            </a:r>
            <a:br>
              <a:rPr lang="el-GR" sz="1400" b="1" dirty="0" smtClean="0"/>
            </a:br>
            <a:r>
              <a:rPr lang="en-US" sz="1300" dirty="0" smtClean="0">
                <a:solidFill>
                  <a:srgbClr val="FF0000"/>
                </a:solidFill>
              </a:rPr>
              <a:t>a.</a:t>
            </a:r>
            <a:r>
              <a:rPr lang="en-US" sz="1300" dirty="0" smtClean="0"/>
              <a:t> </a:t>
            </a:r>
            <a:r>
              <a:rPr lang="el-GR" sz="1300" dirty="0" smtClean="0"/>
              <a:t>Το ανεστραμμένο </a:t>
            </a:r>
            <a:r>
              <a:rPr lang="el-GR" sz="1300" dirty="0" err="1" smtClean="0"/>
              <a:t>ουροθηλιακο</a:t>
            </a:r>
            <a:r>
              <a:rPr lang="el-GR" sz="1300" dirty="0" smtClean="0"/>
              <a:t> θήλωμα εμφανίζει </a:t>
            </a:r>
            <a:r>
              <a:rPr lang="el-GR" sz="1300" dirty="0" err="1" smtClean="0"/>
              <a:t>ενδοφυτική</a:t>
            </a:r>
            <a:r>
              <a:rPr lang="el-GR" sz="1300" dirty="0" smtClean="0"/>
              <a:t> ανάπτυξη μη </a:t>
            </a:r>
            <a:r>
              <a:rPr lang="el-GR" sz="1300" dirty="0" err="1" smtClean="0"/>
              <a:t>υπερπλαστικού</a:t>
            </a:r>
            <a:r>
              <a:rPr lang="el-GR" sz="1300" dirty="0" smtClean="0"/>
              <a:t> </a:t>
            </a:r>
            <a:r>
              <a:rPr lang="el-GR" sz="1300" dirty="0" err="1" smtClean="0"/>
              <a:t>ουροθηλίου</a:t>
            </a:r>
            <a:r>
              <a:rPr lang="el-GR" sz="1300" dirty="0" smtClean="0"/>
              <a:t>, χωρίς </a:t>
            </a:r>
            <a:r>
              <a:rPr lang="el-GR" sz="1300" dirty="0" err="1" smtClean="0"/>
              <a:t>ατυπία</a:t>
            </a:r>
            <a:r>
              <a:rPr lang="el-GR" sz="1300" dirty="0" smtClean="0"/>
              <a:t>.</a:t>
            </a:r>
            <a:br>
              <a:rPr lang="el-GR" sz="1300" dirty="0" smtClean="0"/>
            </a:br>
            <a:r>
              <a:rPr lang="en-US" sz="1300" dirty="0" smtClean="0">
                <a:solidFill>
                  <a:srgbClr val="FF0000"/>
                </a:solidFill>
              </a:rPr>
              <a:t>b.</a:t>
            </a:r>
            <a:r>
              <a:rPr lang="en-US" sz="1300" dirty="0" smtClean="0"/>
              <a:t> </a:t>
            </a:r>
            <a:r>
              <a:rPr lang="el-GR" sz="1300" dirty="0" smtClean="0"/>
              <a:t>Συνήθως </a:t>
            </a:r>
            <a:r>
              <a:rPr lang="el-GR" sz="1300" dirty="0" err="1" smtClean="0"/>
              <a:t>υποσημαίνεται</a:t>
            </a:r>
            <a:r>
              <a:rPr lang="el-GR" sz="1300" dirty="0" smtClean="0"/>
              <a:t> </a:t>
            </a:r>
            <a:r>
              <a:rPr lang="el-GR" sz="1300" dirty="0" err="1" smtClean="0"/>
              <a:t>πασσαλοειδής</a:t>
            </a:r>
            <a:r>
              <a:rPr lang="el-GR" sz="1300" dirty="0" smtClean="0"/>
              <a:t> διάταξη περιφερικά στις ανεστραμμένες </a:t>
            </a:r>
            <a:r>
              <a:rPr lang="el-GR" sz="1300" dirty="0" err="1" smtClean="0"/>
              <a:t>ουροθηλιακές</a:t>
            </a:r>
            <a:r>
              <a:rPr lang="el-GR" sz="1300" dirty="0" smtClean="0"/>
              <a:t> δομές, ενώ, κεντρικά,  τα </a:t>
            </a:r>
            <a:r>
              <a:rPr lang="el-GR" sz="1300" dirty="0" err="1" smtClean="0"/>
              <a:t>ουροθηλιακά</a:t>
            </a:r>
            <a:r>
              <a:rPr lang="el-GR" sz="1300" dirty="0" smtClean="0"/>
              <a:t> κύτταρα συχνά προσλαμβάνουν μια ήπια  ατρακτοειδή μορφολογία σαν τα </a:t>
            </a:r>
            <a:r>
              <a:rPr lang="el-GR" sz="1300" dirty="0" err="1" smtClean="0"/>
              <a:t>ομπρελοειδή</a:t>
            </a:r>
            <a:r>
              <a:rPr lang="el-GR" sz="1300" dirty="0" smtClean="0"/>
              <a:t> κύτταρα</a:t>
            </a:r>
            <a:r>
              <a:rPr lang="en-US" sz="1300" dirty="0" smtClean="0"/>
              <a:t>, </a:t>
            </a:r>
            <a:r>
              <a:rPr lang="el-GR" sz="1300" dirty="0" smtClean="0"/>
              <a:t>με κυματιστή διαμόρφωση παράλληλα στις βασικές μεμβράνες. </a:t>
            </a:r>
            <a:r>
              <a:rPr lang="en-US" sz="1300" dirty="0" smtClean="0"/>
              <a:t>c. </a:t>
            </a:r>
            <a:r>
              <a:rPr lang="el-GR" sz="1300" dirty="0" smtClean="0"/>
              <a:t>Το ανεστραμμένο ΘΟΝΧΚΔ, όπως και το </a:t>
            </a:r>
            <a:r>
              <a:rPr lang="el-GR" sz="1300" dirty="0" err="1" smtClean="0"/>
              <a:t>εξωφυτικό</a:t>
            </a:r>
            <a:r>
              <a:rPr lang="el-GR" sz="1300" dirty="0" smtClean="0"/>
              <a:t> ΘΟΝΧΚΔ, αποτελείται από </a:t>
            </a:r>
            <a:r>
              <a:rPr lang="el-GR" sz="1300" dirty="0" err="1" smtClean="0"/>
              <a:t>υπερπλαστικό</a:t>
            </a:r>
            <a:r>
              <a:rPr lang="el-GR" sz="1300" dirty="0" smtClean="0"/>
              <a:t> </a:t>
            </a:r>
            <a:r>
              <a:rPr lang="el-GR" sz="1300" dirty="0" err="1" smtClean="0"/>
              <a:t>ουροθήλιο</a:t>
            </a:r>
            <a:r>
              <a:rPr lang="el-GR" sz="1300" dirty="0" smtClean="0"/>
              <a:t> είτε με τη μορφή αυξημένου αριθμού κυττάρων ανά μονάδα εμβαδού είτε και με αυξημένο πάχος, αλλά αναπτύσσεται </a:t>
            </a:r>
            <a:r>
              <a:rPr lang="el-GR" sz="1300" dirty="0" err="1" smtClean="0"/>
              <a:t>ενδοφυτικά</a:t>
            </a:r>
            <a:r>
              <a:rPr lang="el-GR" sz="1300" dirty="0" smtClean="0"/>
              <a:t>.</a:t>
            </a:r>
            <a:br>
              <a:rPr lang="el-GR" sz="1300" dirty="0" smtClean="0"/>
            </a:br>
            <a:r>
              <a:rPr lang="en-US" sz="1300" dirty="0" smtClean="0"/>
              <a:t>d. </a:t>
            </a:r>
            <a:r>
              <a:rPr lang="el-GR" sz="1300" dirty="0" smtClean="0"/>
              <a:t>Εξ ορισμού το ΘΟΝΧΚΔ, είτε </a:t>
            </a:r>
            <a:r>
              <a:rPr lang="el-GR" sz="1300" dirty="0" err="1" smtClean="0"/>
              <a:t>εξωφυτικό</a:t>
            </a:r>
            <a:r>
              <a:rPr lang="el-GR" sz="1300" dirty="0" smtClean="0"/>
              <a:t> είτε με κυρίαρχη ανεστραμμένη συνιστώσα, δεν εμφανίζει παρά μόνο ήπια </a:t>
            </a:r>
            <a:r>
              <a:rPr lang="el-GR" sz="1300" dirty="0" err="1" smtClean="0"/>
              <a:t>ατυπία</a:t>
            </a:r>
            <a:r>
              <a:rPr lang="el-GR" sz="1300" dirty="0" smtClean="0"/>
              <a:t> και σπάνιες μιτώσεις εντός του </a:t>
            </a:r>
            <a:r>
              <a:rPr lang="el-GR" sz="1300" dirty="0" err="1" smtClean="0"/>
              <a:t>ουροθηλίου</a:t>
            </a:r>
            <a:r>
              <a:rPr lang="el-GR" sz="1300" dirty="0" smtClean="0"/>
              <a:t> του που διατηρεί την πολικότητά του.</a:t>
            </a:r>
            <a:br>
              <a:rPr lang="el-GR" sz="1300" dirty="0" smtClean="0"/>
            </a:br>
            <a:r>
              <a:rPr lang="en-US" sz="1000" dirty="0" smtClean="0">
                <a:latin typeface="Calibri" pitchFamily="34" charset="0"/>
                <a:ea typeface="Calibri" pitchFamily="34" charset="0"/>
                <a:cs typeface="Times New Roman" pitchFamily="18" charset="0"/>
              </a:rPr>
              <a:t>Amin </a:t>
            </a:r>
            <a:r>
              <a:rPr lang="en-US" sz="1000" dirty="0">
                <a:latin typeface="Calibri" pitchFamily="34" charset="0"/>
                <a:ea typeface="Calibri" pitchFamily="34" charset="0"/>
                <a:cs typeface="Times New Roman" pitchFamily="18" charset="0"/>
              </a:rPr>
              <a:t>MB </a:t>
            </a:r>
            <a:r>
              <a:rPr lang="el-GR" sz="1000" dirty="0">
                <a:latin typeface="Calibri" pitchFamily="34" charset="0"/>
                <a:ea typeface="Calibri" pitchFamily="34" charset="0"/>
                <a:cs typeface="Times New Roman" pitchFamily="18" charset="0"/>
              </a:rPr>
              <a:t>και</a:t>
            </a:r>
            <a:r>
              <a:rPr lang="en-US" sz="1000" dirty="0">
                <a:latin typeface="Calibri" pitchFamily="34" charset="0"/>
                <a:ea typeface="Calibri" pitchFamily="34" charset="0"/>
                <a:cs typeface="Times New Roman" pitchFamily="18" charset="0"/>
              </a:rPr>
              <a:t> </a:t>
            </a:r>
            <a:r>
              <a:rPr lang="el-GR" sz="1000" dirty="0">
                <a:latin typeface="Calibri" pitchFamily="34" charset="0"/>
                <a:ea typeface="Calibri" pitchFamily="34" charset="0"/>
                <a:cs typeface="Times New Roman" pitchFamily="18" charset="0"/>
              </a:rPr>
              <a:t>συν</a:t>
            </a:r>
            <a:r>
              <a:rPr lang="en-US" sz="1000" dirty="0">
                <a:latin typeface="Calibri" pitchFamily="34" charset="0"/>
                <a:ea typeface="Calibri" pitchFamily="34" charset="0"/>
                <a:cs typeface="Times New Roman" pitchFamily="18" charset="0"/>
              </a:rPr>
              <a:t>. Mod </a:t>
            </a:r>
            <a:r>
              <a:rPr lang="en-US" sz="1000" dirty="0" err="1">
                <a:latin typeface="Calibri" pitchFamily="34" charset="0"/>
                <a:ea typeface="Calibri" pitchFamily="34" charset="0"/>
                <a:cs typeface="Times New Roman" pitchFamily="18" charset="0"/>
              </a:rPr>
              <a:t>Pathol</a:t>
            </a:r>
            <a:r>
              <a:rPr lang="en-US" sz="1000" dirty="0">
                <a:latin typeface="Calibri" pitchFamily="34" charset="0"/>
                <a:ea typeface="Calibri" pitchFamily="34" charset="0"/>
                <a:cs typeface="Times New Roman" pitchFamily="18" charset="0"/>
              </a:rPr>
              <a:t> 2015 28(5) 612-630</a:t>
            </a:r>
            <a:r>
              <a:rPr lang="en-US" sz="1000" dirty="0">
                <a:latin typeface="Arial" pitchFamily="34" charset="0"/>
                <a:cs typeface="Arial" pitchFamily="34" charset="0"/>
              </a:rPr>
              <a:t/>
            </a:r>
            <a:br>
              <a:rPr lang="en-US" sz="1000" dirty="0">
                <a:latin typeface="Arial" pitchFamily="34" charset="0"/>
                <a:cs typeface="Arial" pitchFamily="34" charset="0"/>
              </a:rPr>
            </a:br>
            <a:endParaRPr lang="el-GR" sz="1000" dirty="0"/>
          </a:p>
        </p:txBody>
      </p:sp>
      <p:sp>
        <p:nvSpPr>
          <p:cNvPr id="4" name="AutoShape 4" descr="C:\Users\%CE%9D%CE%B5%CF%86%CE%AD%CE%BB%CE%B7\Desktop\41379_2015_Article_BFmodpathol2014158_Fig1_HTML.webp"/>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descr="figure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04" y="174066"/>
            <a:ext cx="6524625" cy="65246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378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47656" y="-171400"/>
            <a:ext cx="3096344" cy="7029400"/>
          </a:xfrm>
        </p:spPr>
        <p:txBody>
          <a:bodyPr>
            <a:normAutofit fontScale="90000"/>
          </a:bodyPr>
          <a:lstStyle/>
          <a:p>
            <a:pPr lvl="0"/>
            <a:r>
              <a:rPr lang="el-GR" sz="1600" dirty="0">
                <a:latin typeface="Calibri" pitchFamily="34" charset="0"/>
                <a:ea typeface="Calibri" pitchFamily="34" charset="0"/>
                <a:cs typeface="Times New Roman" pitchFamily="18" charset="0"/>
              </a:rPr>
              <a:t/>
            </a:r>
            <a:br>
              <a:rPr lang="el-GR" sz="1600" dirty="0">
                <a:latin typeface="Calibri" pitchFamily="34" charset="0"/>
                <a:ea typeface="Calibri" pitchFamily="34" charset="0"/>
                <a:cs typeface="Times New Roman" pitchFamily="18" charset="0"/>
              </a:rPr>
            </a:br>
            <a:r>
              <a:rPr lang="el-GR" sz="1600" dirty="0" smtClean="0">
                <a:latin typeface="Calibri" pitchFamily="34" charset="0"/>
                <a:ea typeface="Calibri" pitchFamily="34" charset="0"/>
                <a:cs typeface="Times New Roman" pitchFamily="18" charset="0"/>
              </a:rPr>
              <a:t/>
            </a:r>
            <a:br>
              <a:rPr lang="el-GR" sz="1600" dirty="0" smtClean="0">
                <a:latin typeface="Calibri" pitchFamily="34" charset="0"/>
                <a:ea typeface="Calibri" pitchFamily="34" charset="0"/>
                <a:cs typeface="Times New Roman" pitchFamily="18" charset="0"/>
              </a:rPr>
            </a:br>
            <a:r>
              <a:rPr lang="el-GR" sz="1600" b="1" dirty="0" smtClean="0">
                <a:latin typeface="Calibri" pitchFamily="34" charset="0"/>
                <a:ea typeface="Calibri" pitchFamily="34" charset="0"/>
                <a:cs typeface="Times New Roman" pitchFamily="18" charset="0"/>
              </a:rPr>
              <a:t>ΑΝΕΣΤΡΑΜΜΕΝΟ ΘΗΛΩΔΕΣ ΟΥΡΟΘΗΛΙΑΚΟ ΚΑΡΚΙΝΩΜΑ, ΧΑΜΗΛΟΒΑΘΜΗΣ  (</a:t>
            </a:r>
            <a:r>
              <a:rPr lang="en-US" sz="1600" b="1" dirty="0" err="1" smtClean="0">
                <a:latin typeface="Calibri" pitchFamily="34" charset="0"/>
                <a:ea typeface="Calibri" pitchFamily="34" charset="0"/>
                <a:cs typeface="Times New Roman" pitchFamily="18" charset="0"/>
              </a:rPr>
              <a:t>a&amp;b</a:t>
            </a:r>
            <a:r>
              <a:rPr lang="en-US" sz="1600" b="1" dirty="0" smtClean="0">
                <a:latin typeface="Calibri" pitchFamily="34" charset="0"/>
                <a:ea typeface="Calibri" pitchFamily="34" charset="0"/>
                <a:cs typeface="Times New Roman" pitchFamily="18" charset="0"/>
              </a:rPr>
              <a:t>) </a:t>
            </a:r>
            <a:r>
              <a:rPr lang="el-GR" sz="1600" b="1" dirty="0" smtClean="0">
                <a:latin typeface="Calibri" pitchFamily="34" charset="0"/>
                <a:ea typeface="Calibri" pitchFamily="34" charset="0"/>
                <a:cs typeface="Times New Roman" pitchFamily="18" charset="0"/>
              </a:rPr>
              <a:t> ΚΑΙ ΥΨΗΛΟΒΑΘΜΗΣ</a:t>
            </a:r>
            <a:r>
              <a:rPr lang="en-US" sz="1600" b="1" dirty="0" smtClean="0">
                <a:latin typeface="Calibri" pitchFamily="34" charset="0"/>
                <a:ea typeface="Calibri" pitchFamily="34" charset="0"/>
                <a:cs typeface="Times New Roman" pitchFamily="18" charset="0"/>
              </a:rPr>
              <a:t> </a:t>
            </a:r>
            <a:r>
              <a:rPr lang="el-GR" sz="1600" b="1" dirty="0" smtClean="0">
                <a:latin typeface="Calibri" pitchFamily="34" charset="0"/>
                <a:ea typeface="Calibri" pitchFamily="34" charset="0"/>
                <a:cs typeface="Times New Roman" pitchFamily="18" charset="0"/>
              </a:rPr>
              <a:t> </a:t>
            </a:r>
            <a:r>
              <a:rPr lang="en-US" sz="1600" b="1" dirty="0" smtClean="0">
                <a:latin typeface="Calibri" pitchFamily="34" charset="0"/>
                <a:ea typeface="Calibri" pitchFamily="34" charset="0"/>
                <a:cs typeface="Times New Roman" pitchFamily="18" charset="0"/>
              </a:rPr>
              <a:t>(</a:t>
            </a:r>
            <a:r>
              <a:rPr lang="en-US" sz="1600" b="1" dirty="0" err="1" smtClean="0">
                <a:latin typeface="Calibri" pitchFamily="34" charset="0"/>
                <a:ea typeface="Calibri" pitchFamily="34" charset="0"/>
                <a:cs typeface="Times New Roman" pitchFamily="18" charset="0"/>
              </a:rPr>
              <a:t>c&amp;d</a:t>
            </a:r>
            <a:r>
              <a:rPr lang="en-US" sz="1600" b="1" dirty="0" smtClean="0">
                <a:latin typeface="Calibri" pitchFamily="34" charset="0"/>
                <a:ea typeface="Calibri" pitchFamily="34" charset="0"/>
                <a:cs typeface="Times New Roman" pitchFamily="18" charset="0"/>
              </a:rPr>
              <a:t>)</a:t>
            </a:r>
            <a:r>
              <a:rPr lang="el-GR" sz="1600" b="1" dirty="0" smtClean="0">
                <a:latin typeface="Calibri" pitchFamily="34" charset="0"/>
                <a:ea typeface="Calibri" pitchFamily="34" charset="0"/>
                <a:cs typeface="Times New Roman" pitchFamily="18" charset="0"/>
              </a:rPr>
              <a:t>  ΚΑΚΟΗΘΕΙΑΣ</a:t>
            </a:r>
            <a:r>
              <a:rPr lang="el-GR" sz="1600" dirty="0" smtClean="0">
                <a:latin typeface="Calibri" pitchFamily="34" charset="0"/>
                <a:ea typeface="Calibri" pitchFamily="34" charset="0"/>
                <a:cs typeface="Times New Roman" pitchFamily="18" charset="0"/>
              </a:rPr>
              <a:t>.</a:t>
            </a:r>
            <a:br>
              <a:rPr lang="el-GR" sz="1600" dirty="0" smtClean="0">
                <a:latin typeface="Calibri" pitchFamily="34" charset="0"/>
                <a:ea typeface="Calibri" pitchFamily="34" charset="0"/>
                <a:cs typeface="Times New Roman" pitchFamily="18" charset="0"/>
              </a:rPr>
            </a:br>
            <a:r>
              <a:rPr lang="en-US" sz="1600" dirty="0" smtClean="0">
                <a:latin typeface="Calibri" pitchFamily="34" charset="0"/>
                <a:ea typeface="Calibri" pitchFamily="34" charset="0"/>
                <a:cs typeface="Times New Roman" pitchFamily="18" charset="0"/>
              </a:rPr>
              <a:t>a. </a:t>
            </a:r>
            <a:r>
              <a:rPr lang="el-GR" sz="1600" dirty="0" smtClean="0">
                <a:latin typeface="Calibri" pitchFamily="34" charset="0"/>
                <a:ea typeface="Calibri" pitchFamily="34" charset="0"/>
                <a:cs typeface="Times New Roman" pitchFamily="18" charset="0"/>
              </a:rPr>
              <a:t>Το </a:t>
            </a:r>
            <a:r>
              <a:rPr lang="el-GR" sz="1600" dirty="0" err="1" smtClean="0">
                <a:latin typeface="Calibri" pitchFamily="34" charset="0"/>
                <a:ea typeface="Calibri" pitchFamily="34" charset="0"/>
                <a:cs typeface="Times New Roman" pitchFamily="18" charset="0"/>
              </a:rPr>
              <a:t>θηλώδες</a:t>
            </a:r>
            <a:r>
              <a:rPr lang="el-GR" sz="1600" dirty="0" smtClean="0">
                <a:latin typeface="Calibri" pitchFamily="34" charset="0"/>
                <a:ea typeface="Calibri" pitchFamily="34" charset="0"/>
                <a:cs typeface="Times New Roman" pitchFamily="18" charset="0"/>
              </a:rPr>
              <a:t> </a:t>
            </a:r>
            <a:r>
              <a:rPr lang="el-GR" sz="1600" dirty="0" err="1" smtClean="0">
                <a:latin typeface="Calibri" pitchFamily="34" charset="0"/>
                <a:ea typeface="Calibri" pitchFamily="34" charset="0"/>
                <a:cs typeface="Times New Roman" pitchFamily="18" charset="0"/>
              </a:rPr>
              <a:t>ουροθηλιακό</a:t>
            </a:r>
            <a:r>
              <a:rPr lang="el-GR" sz="1600" dirty="0" smtClean="0">
                <a:latin typeface="Calibri" pitchFamily="34" charset="0"/>
                <a:ea typeface="Calibri" pitchFamily="34" charset="0"/>
                <a:cs typeface="Times New Roman" pitchFamily="18" charset="0"/>
              </a:rPr>
              <a:t> καρκίνωμα χαμηλόβαθμης κακοήθειας με κυρίαρχο ανεστραμμένο πρότυπο ανάπτυξης εμφανίζει βαθμό </a:t>
            </a:r>
            <a:r>
              <a:rPr lang="el-GR" sz="1600" dirty="0" err="1" smtClean="0">
                <a:latin typeface="Calibri" pitchFamily="34" charset="0"/>
                <a:ea typeface="Calibri" pitchFamily="34" charset="0"/>
                <a:cs typeface="Times New Roman" pitchFamily="18" charset="0"/>
              </a:rPr>
              <a:t>κυτταροβρίθειας</a:t>
            </a:r>
            <a:r>
              <a:rPr lang="el-GR" sz="1600" dirty="0" smtClean="0">
                <a:latin typeface="Calibri" pitchFamily="34" charset="0"/>
                <a:ea typeface="Calibri" pitchFamily="34" charset="0"/>
                <a:cs typeface="Times New Roman" pitchFamily="18" charset="0"/>
              </a:rPr>
              <a:t> και εστιακής συσσώρευσης  πυρήνων με απώλεια πολικότητας-προσανατολισμού πέραν των επιτρεπτών για διάγνωση ΘΟΝΧΚΔ.</a:t>
            </a:r>
            <a:br>
              <a:rPr lang="el-GR" sz="1600" dirty="0" smtClean="0">
                <a:latin typeface="Calibri" pitchFamily="34" charset="0"/>
                <a:ea typeface="Calibri" pitchFamily="34" charset="0"/>
                <a:cs typeface="Times New Roman" pitchFamily="18" charset="0"/>
              </a:rPr>
            </a:br>
            <a:r>
              <a:rPr lang="en-US" sz="1600" dirty="0" smtClean="0">
                <a:latin typeface="Calibri" pitchFamily="34" charset="0"/>
                <a:ea typeface="Calibri" pitchFamily="34" charset="0"/>
                <a:cs typeface="Times New Roman" pitchFamily="18" charset="0"/>
              </a:rPr>
              <a:t>b. </a:t>
            </a:r>
            <a:r>
              <a:rPr lang="el-GR" sz="1600" dirty="0" smtClean="0">
                <a:latin typeface="Calibri" pitchFamily="34" charset="0"/>
                <a:ea typeface="Calibri" pitchFamily="34" charset="0"/>
                <a:cs typeface="Times New Roman" pitchFamily="18" charset="0"/>
              </a:rPr>
              <a:t>Διακρίνεται ελαφρά έως μέτρια κυτταρική </a:t>
            </a:r>
            <a:r>
              <a:rPr lang="el-GR" sz="1600" dirty="0" err="1" smtClean="0">
                <a:latin typeface="Calibri" pitchFamily="34" charset="0"/>
                <a:ea typeface="Calibri" pitchFamily="34" charset="0"/>
                <a:cs typeface="Times New Roman" pitchFamily="18" charset="0"/>
              </a:rPr>
              <a:t>ατυπία</a:t>
            </a:r>
            <a:r>
              <a:rPr lang="el-GR" sz="1600" dirty="0" smtClean="0">
                <a:latin typeface="Calibri" pitchFamily="34" charset="0"/>
                <a:ea typeface="Calibri" pitchFamily="34" charset="0"/>
                <a:cs typeface="Times New Roman" pitchFamily="18" charset="0"/>
              </a:rPr>
              <a:t>.</a:t>
            </a:r>
            <a:r>
              <a:rPr lang="en-US" sz="1600" dirty="0" smtClean="0">
                <a:latin typeface="Calibri" pitchFamily="34" charset="0"/>
                <a:ea typeface="Calibri" pitchFamily="34" charset="0"/>
                <a:cs typeface="Times New Roman" pitchFamily="18" charset="0"/>
              </a:rPr>
              <a:t/>
            </a:r>
            <a:br>
              <a:rPr lang="en-US" sz="1600" dirty="0" smtClean="0">
                <a:latin typeface="Calibri" pitchFamily="34" charset="0"/>
                <a:ea typeface="Calibri" pitchFamily="34" charset="0"/>
                <a:cs typeface="Times New Roman" pitchFamily="18" charset="0"/>
              </a:rPr>
            </a:br>
            <a:r>
              <a:rPr lang="en-US" sz="1600" dirty="0" smtClean="0">
                <a:latin typeface="Calibri" pitchFamily="34" charset="0"/>
                <a:ea typeface="Calibri" pitchFamily="34" charset="0"/>
                <a:cs typeface="Times New Roman" pitchFamily="18" charset="0"/>
              </a:rPr>
              <a:t>c. </a:t>
            </a:r>
            <a:r>
              <a:rPr lang="el-GR" sz="1600" dirty="0">
                <a:latin typeface="Calibri" pitchFamily="34" charset="0"/>
                <a:ea typeface="Calibri" pitchFamily="34" charset="0"/>
                <a:cs typeface="Times New Roman" pitchFamily="18" charset="0"/>
              </a:rPr>
              <a:t>Το </a:t>
            </a:r>
            <a:r>
              <a:rPr lang="el-GR" sz="1600" dirty="0" err="1">
                <a:latin typeface="Calibri" pitchFamily="34" charset="0"/>
                <a:ea typeface="Calibri" pitchFamily="34" charset="0"/>
                <a:cs typeface="Times New Roman" pitchFamily="18" charset="0"/>
              </a:rPr>
              <a:t>θηλώδες</a:t>
            </a:r>
            <a:r>
              <a:rPr lang="el-GR" sz="1600" dirty="0">
                <a:latin typeface="Calibri" pitchFamily="34" charset="0"/>
                <a:ea typeface="Calibri" pitchFamily="34" charset="0"/>
                <a:cs typeface="Times New Roman" pitchFamily="18" charset="0"/>
              </a:rPr>
              <a:t> </a:t>
            </a:r>
            <a:r>
              <a:rPr lang="el-GR" sz="1600" dirty="0" err="1">
                <a:latin typeface="Calibri" pitchFamily="34" charset="0"/>
                <a:ea typeface="Calibri" pitchFamily="34" charset="0"/>
                <a:cs typeface="Times New Roman" pitchFamily="18" charset="0"/>
              </a:rPr>
              <a:t>ουροθηλιακό</a:t>
            </a:r>
            <a:r>
              <a:rPr lang="el-GR" sz="1600" dirty="0">
                <a:latin typeface="Calibri" pitchFamily="34" charset="0"/>
                <a:ea typeface="Calibri" pitchFamily="34" charset="0"/>
                <a:cs typeface="Times New Roman" pitchFamily="18" charset="0"/>
              </a:rPr>
              <a:t> καρκίνωμα </a:t>
            </a:r>
            <a:r>
              <a:rPr lang="el-GR" sz="1600" dirty="0" smtClean="0">
                <a:latin typeface="Calibri" pitchFamily="34" charset="0"/>
                <a:ea typeface="Calibri" pitchFamily="34" charset="0"/>
                <a:cs typeface="Times New Roman" pitchFamily="18" charset="0"/>
              </a:rPr>
              <a:t>υψηλόβαθμης </a:t>
            </a:r>
            <a:r>
              <a:rPr lang="el-GR" sz="1600" dirty="0">
                <a:latin typeface="Calibri" pitchFamily="34" charset="0"/>
                <a:ea typeface="Calibri" pitchFamily="34" charset="0"/>
                <a:cs typeface="Times New Roman" pitchFamily="18" charset="0"/>
              </a:rPr>
              <a:t>κακοήθειας με κυρίαρχο ανεστραμμένο πρότυπο </a:t>
            </a:r>
            <a:r>
              <a:rPr lang="el-GR" sz="1600" dirty="0" smtClean="0">
                <a:latin typeface="Calibri" pitchFamily="34" charset="0"/>
                <a:ea typeface="Calibri" pitchFamily="34" charset="0"/>
                <a:cs typeface="Times New Roman" pitchFamily="18" charset="0"/>
              </a:rPr>
              <a:t>ανάπτυξης εμφανίζει ακόμα μεγαλύτερη αταξία στο επιθήλιό του. Στο συγκεκριμένο παράδειγμα διακρίνονται εστίες διήθησης του χορίου (αστερίσκος) , οι οποίες καθίσταντο εμφανέστερες σε παρακείμενα οπτικά πεδία, ερχόμενες σε αντίθεση με το κυρίαρχο μη διηθητικό συστατικό.</a:t>
            </a:r>
            <a:br>
              <a:rPr lang="el-GR" sz="1600" dirty="0" smtClean="0">
                <a:latin typeface="Calibri" pitchFamily="34" charset="0"/>
                <a:ea typeface="Calibri" pitchFamily="34" charset="0"/>
                <a:cs typeface="Times New Roman" pitchFamily="18" charset="0"/>
              </a:rPr>
            </a:br>
            <a:r>
              <a:rPr lang="en-US" sz="1600" dirty="0" smtClean="0">
                <a:latin typeface="Calibri" pitchFamily="34" charset="0"/>
                <a:ea typeface="Calibri" pitchFamily="34" charset="0"/>
                <a:cs typeface="Times New Roman" pitchFamily="18" charset="0"/>
              </a:rPr>
              <a:t>d. </a:t>
            </a:r>
            <a:r>
              <a:rPr lang="el-GR" sz="1600" dirty="0" smtClean="0">
                <a:latin typeface="Calibri" pitchFamily="34" charset="0"/>
                <a:ea typeface="Calibri" pitchFamily="34" charset="0"/>
                <a:cs typeface="Times New Roman" pitchFamily="18" charset="0"/>
              </a:rPr>
              <a:t>Εμφανέστερη η </a:t>
            </a:r>
            <a:r>
              <a:rPr lang="el-GR" sz="1600" dirty="0">
                <a:latin typeface="Calibri" pitchFamily="34" charset="0"/>
                <a:ea typeface="Calibri" pitchFamily="34" charset="0"/>
                <a:cs typeface="Times New Roman" pitchFamily="18" charset="0"/>
              </a:rPr>
              <a:t>α</a:t>
            </a:r>
            <a:r>
              <a:rPr lang="el-GR" sz="1600" dirty="0" smtClean="0">
                <a:latin typeface="Calibri" pitchFamily="34" charset="0"/>
                <a:ea typeface="Calibri" pitchFamily="34" charset="0"/>
                <a:cs typeface="Times New Roman" pitchFamily="18" charset="0"/>
              </a:rPr>
              <a:t>πώλεια της πολικότητας ως προς τη περιοχή αναμενόμενου εντοπισμού της βασικής μεμβράνης,  εντονότερη πυρηνική </a:t>
            </a:r>
            <a:r>
              <a:rPr lang="el-GR" sz="1600" dirty="0" err="1" smtClean="0">
                <a:latin typeface="Calibri" pitchFamily="34" charset="0"/>
                <a:ea typeface="Calibri" pitchFamily="34" charset="0"/>
                <a:cs typeface="Times New Roman" pitchFamily="18" charset="0"/>
              </a:rPr>
              <a:t>ατυπία</a:t>
            </a:r>
            <a:r>
              <a:rPr lang="el-GR" sz="1600" dirty="0" smtClean="0">
                <a:latin typeface="Calibri" pitchFamily="34" charset="0"/>
                <a:ea typeface="Calibri" pitchFamily="34" charset="0"/>
                <a:cs typeface="Times New Roman" pitchFamily="18" charset="0"/>
              </a:rPr>
              <a:t> και ανίχνευση άτυπης μίτωσης.</a:t>
            </a:r>
            <a:br>
              <a:rPr lang="el-GR" sz="1600" dirty="0" smtClean="0">
                <a:latin typeface="Calibri" pitchFamily="34" charset="0"/>
                <a:ea typeface="Calibri" pitchFamily="34" charset="0"/>
                <a:cs typeface="Times New Roman" pitchFamily="18" charset="0"/>
              </a:rPr>
            </a:br>
            <a:r>
              <a:rPr lang="en-US" sz="1300" dirty="0" smtClean="0">
                <a:latin typeface="Calibri" pitchFamily="34" charset="0"/>
                <a:ea typeface="Calibri" pitchFamily="34" charset="0"/>
                <a:cs typeface="Times New Roman" pitchFamily="18" charset="0"/>
              </a:rPr>
              <a:t>Amin MB </a:t>
            </a:r>
            <a:r>
              <a:rPr lang="el-GR" sz="1300" dirty="0" smtClean="0">
                <a:latin typeface="Calibri" pitchFamily="34" charset="0"/>
                <a:ea typeface="Calibri" pitchFamily="34" charset="0"/>
                <a:cs typeface="Times New Roman" pitchFamily="18" charset="0"/>
              </a:rPr>
              <a:t>και</a:t>
            </a:r>
            <a:r>
              <a:rPr lang="en-US" sz="1300" dirty="0" smtClean="0">
                <a:latin typeface="Calibri" pitchFamily="34" charset="0"/>
                <a:ea typeface="Calibri" pitchFamily="34" charset="0"/>
                <a:cs typeface="Times New Roman" pitchFamily="18" charset="0"/>
              </a:rPr>
              <a:t> </a:t>
            </a:r>
            <a:r>
              <a:rPr lang="el-GR" sz="1300" dirty="0" smtClean="0">
                <a:latin typeface="Calibri" pitchFamily="34" charset="0"/>
                <a:ea typeface="Calibri" pitchFamily="34" charset="0"/>
                <a:cs typeface="Times New Roman" pitchFamily="18" charset="0"/>
              </a:rPr>
              <a:t>συν</a:t>
            </a:r>
            <a:r>
              <a:rPr lang="en-US" sz="1300" dirty="0" smtClean="0">
                <a:latin typeface="Calibri" pitchFamily="34" charset="0"/>
                <a:ea typeface="Calibri" pitchFamily="34" charset="0"/>
                <a:cs typeface="Times New Roman" pitchFamily="18" charset="0"/>
              </a:rPr>
              <a:t>. Mod </a:t>
            </a:r>
            <a:r>
              <a:rPr lang="en-US" sz="1300" dirty="0" err="1" smtClean="0">
                <a:latin typeface="Calibri" pitchFamily="34" charset="0"/>
                <a:ea typeface="Calibri" pitchFamily="34" charset="0"/>
                <a:cs typeface="Times New Roman" pitchFamily="18" charset="0"/>
              </a:rPr>
              <a:t>Pathol</a:t>
            </a:r>
            <a:r>
              <a:rPr lang="en-US" sz="1300" dirty="0" smtClean="0">
                <a:latin typeface="Calibri" pitchFamily="34" charset="0"/>
                <a:ea typeface="Calibri" pitchFamily="34" charset="0"/>
                <a:cs typeface="Times New Roman" pitchFamily="18" charset="0"/>
              </a:rPr>
              <a:t> 2015 28(5) 612-630</a:t>
            </a:r>
            <a:r>
              <a:rPr lang="en-US" sz="1300" dirty="0" smtClean="0">
                <a:latin typeface="Arial" pitchFamily="34" charset="0"/>
                <a:cs typeface="Arial" pitchFamily="34" charset="0"/>
              </a:rPr>
              <a:t/>
            </a:r>
            <a:br>
              <a:rPr lang="en-US" sz="1300" dirty="0" smtClean="0">
                <a:latin typeface="Arial" pitchFamily="34" charset="0"/>
                <a:cs typeface="Arial" pitchFamily="34" charset="0"/>
              </a:rPr>
            </a:br>
            <a:endParaRPr lang="el-GR" sz="1300" dirty="0"/>
          </a:p>
        </p:txBody>
      </p:sp>
      <p:pic>
        <p:nvPicPr>
          <p:cNvPr id="2050" name="Picture 2" descr="figure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476672"/>
            <a:ext cx="5940152" cy="59401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99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b="1" dirty="0" smtClean="0"/>
              <a:t>ΒΑΣΙΚΑ ΔΙΑΓΝΩΣΤΙΚΑ ΣΗΜΕΙΑ </a:t>
            </a:r>
            <a:r>
              <a:rPr lang="el-GR" b="1" dirty="0" smtClean="0">
                <a:solidFill>
                  <a:srgbClr val="FF0000"/>
                </a:solidFill>
              </a:rPr>
              <a:t>ΑΝΕΣΤΡΑΜΜΕΝΟΥ ΘΗΛΩΜΑΤΟΣ </a:t>
            </a:r>
            <a:endParaRPr lang="el-GR" b="1" dirty="0">
              <a:solidFill>
                <a:srgbClr val="FF0000"/>
              </a:solidFill>
            </a:endParaRPr>
          </a:p>
        </p:txBody>
      </p:sp>
      <p:sp>
        <p:nvSpPr>
          <p:cNvPr id="3" name="2 - Θέση περιεχομένου"/>
          <p:cNvSpPr>
            <a:spLocks noGrp="1"/>
          </p:cNvSpPr>
          <p:nvPr>
            <p:ph idx="1"/>
          </p:nvPr>
        </p:nvSpPr>
        <p:spPr>
          <a:xfrm>
            <a:off x="457200" y="1988840"/>
            <a:ext cx="8229600" cy="4869160"/>
          </a:xfrm>
        </p:spPr>
        <p:txBody>
          <a:bodyPr>
            <a:normAutofit/>
          </a:bodyPr>
          <a:lstStyle/>
          <a:p>
            <a:r>
              <a:rPr lang="el-GR" sz="4000" dirty="0" smtClean="0"/>
              <a:t>Σχετικά </a:t>
            </a:r>
            <a:r>
              <a:rPr lang="el-GR" sz="4000" dirty="0" smtClean="0">
                <a:effectLst>
                  <a:outerShdw blurRad="38100" dist="38100" dir="2700000" algn="tl">
                    <a:srgbClr val="000000">
                      <a:alpha val="43137"/>
                    </a:srgbClr>
                  </a:outerShdw>
                </a:effectLst>
              </a:rPr>
              <a:t>λεία</a:t>
            </a:r>
            <a:r>
              <a:rPr lang="el-GR" sz="4000" dirty="0" smtClean="0"/>
              <a:t> επιφάνεια με </a:t>
            </a:r>
            <a:r>
              <a:rPr lang="el-GR" sz="4000" dirty="0" smtClean="0">
                <a:effectLst>
                  <a:outerShdw blurRad="38100" dist="38100" dir="2700000" algn="tl">
                    <a:srgbClr val="000000">
                      <a:alpha val="43137"/>
                    </a:srgbClr>
                  </a:outerShdw>
                </a:effectLst>
              </a:rPr>
              <a:t>απόν</a:t>
            </a:r>
            <a:r>
              <a:rPr lang="el-GR" sz="4000" dirty="0" smtClean="0"/>
              <a:t> ή ελάχιστο </a:t>
            </a:r>
            <a:r>
              <a:rPr lang="el-GR" sz="4000" dirty="0" err="1" smtClean="0"/>
              <a:t>εξωφυτικό</a:t>
            </a:r>
            <a:r>
              <a:rPr lang="el-GR" sz="4000" dirty="0" smtClean="0"/>
              <a:t> </a:t>
            </a:r>
            <a:r>
              <a:rPr lang="el-GR" sz="4000" dirty="0" err="1" smtClean="0"/>
              <a:t>θηλώδες</a:t>
            </a:r>
            <a:r>
              <a:rPr lang="el-GR" sz="4000" dirty="0" smtClean="0"/>
              <a:t> συστατικό.</a:t>
            </a:r>
          </a:p>
          <a:p>
            <a:r>
              <a:rPr lang="el-GR" sz="4000" dirty="0" smtClean="0">
                <a:effectLst>
                  <a:outerShdw blurRad="38100" dist="38100" dir="2700000" algn="tl">
                    <a:srgbClr val="000000">
                      <a:alpha val="43137"/>
                    </a:srgbClr>
                  </a:outerShdw>
                </a:effectLst>
              </a:rPr>
              <a:t>Σαφώς </a:t>
            </a:r>
            <a:r>
              <a:rPr lang="el-GR" sz="4000" dirty="0" err="1" smtClean="0">
                <a:effectLst>
                  <a:outerShdw blurRad="38100" dist="38100" dir="2700000" algn="tl">
                    <a:srgbClr val="000000">
                      <a:alpha val="43137"/>
                    </a:srgbClr>
                  </a:outerShdw>
                </a:effectLst>
              </a:rPr>
              <a:t>αφοριζόμενη</a:t>
            </a:r>
            <a:r>
              <a:rPr lang="el-GR" sz="4000" dirty="0" smtClean="0">
                <a:effectLst>
                  <a:outerShdw blurRad="38100" dist="38100" dir="2700000" algn="tl">
                    <a:srgbClr val="000000">
                      <a:alpha val="43137"/>
                    </a:srgbClr>
                  </a:outerShdw>
                </a:effectLst>
              </a:rPr>
              <a:t> </a:t>
            </a:r>
            <a:r>
              <a:rPr lang="el-GR" sz="4000" dirty="0" smtClean="0"/>
              <a:t>αλλοίωση με </a:t>
            </a:r>
            <a:r>
              <a:rPr lang="el-GR" sz="4000" dirty="0" smtClean="0">
                <a:effectLst>
                  <a:outerShdw blurRad="38100" dist="38100" dir="2700000" algn="tl">
                    <a:srgbClr val="000000">
                      <a:alpha val="43137"/>
                    </a:srgbClr>
                  </a:outerShdw>
                </a:effectLst>
              </a:rPr>
              <a:t>λεία</a:t>
            </a:r>
            <a:r>
              <a:rPr lang="el-GR" sz="4000" dirty="0" smtClean="0"/>
              <a:t> βάση, χωρίς εμφανή διήθηση.</a:t>
            </a:r>
          </a:p>
          <a:p>
            <a:r>
              <a:rPr lang="el-GR" sz="4000" dirty="0" smtClean="0">
                <a:effectLst>
                  <a:outerShdw blurRad="38100" dist="38100" dir="2700000" algn="tl">
                    <a:srgbClr val="000000">
                      <a:alpha val="43137"/>
                    </a:srgbClr>
                  </a:outerShdw>
                </a:effectLst>
              </a:rPr>
              <a:t>Ελάχιστη έως καθόλου </a:t>
            </a:r>
            <a:r>
              <a:rPr lang="el-GR" sz="4000" dirty="0" smtClean="0"/>
              <a:t>κυτταρολογική </a:t>
            </a:r>
            <a:r>
              <a:rPr lang="el-GR" sz="4000" dirty="0" err="1" smtClean="0">
                <a:effectLst>
                  <a:outerShdw blurRad="38100" dist="38100" dir="2700000" algn="tl">
                    <a:srgbClr val="000000">
                      <a:alpha val="43137"/>
                    </a:srgbClr>
                  </a:outerShdw>
                </a:effectLst>
              </a:rPr>
              <a:t>ατυπία</a:t>
            </a:r>
            <a:r>
              <a:rPr lang="el-GR" sz="4000" dirty="0" smtClean="0"/>
              <a:t>.</a:t>
            </a:r>
            <a:endParaRPr lang="el-GR"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143116"/>
          </a:xfrm>
        </p:spPr>
        <p:txBody>
          <a:bodyPr>
            <a:normAutofit fontScale="90000"/>
          </a:bodyPr>
          <a:lstStyle/>
          <a:p>
            <a:pPr algn="ctr" eaLnBrk="1" hangingPunct="1"/>
            <a:r>
              <a:rPr lang="el-GR" sz="2800" b="1" dirty="0" smtClean="0">
                <a:solidFill>
                  <a:srgbClr val="FF0000"/>
                </a:solidFill>
                <a:latin typeface="+mn-lt"/>
              </a:rPr>
              <a:t>Ανεστραμμένο </a:t>
            </a:r>
            <a:r>
              <a:rPr lang="el-GR" sz="2800" dirty="0" smtClean="0">
                <a:solidFill>
                  <a:srgbClr val="FF0000"/>
                </a:solidFill>
                <a:latin typeface="+mn-lt"/>
              </a:rPr>
              <a:t>ουροθηλιακό </a:t>
            </a:r>
            <a:r>
              <a:rPr lang="el-GR" sz="2800" b="1" dirty="0" smtClean="0">
                <a:solidFill>
                  <a:srgbClr val="FF0000"/>
                </a:solidFill>
                <a:latin typeface="+mn-lt"/>
              </a:rPr>
              <a:t>θήλωμα</a:t>
            </a:r>
            <a:r>
              <a:rPr lang="el-GR" sz="2800" dirty="0" smtClean="0">
                <a:solidFill>
                  <a:srgbClr val="FF0000"/>
                </a:solidFill>
                <a:latin typeface="+mn-lt"/>
              </a:rPr>
              <a:t>.</a:t>
            </a:r>
            <a:br>
              <a:rPr lang="el-GR" sz="2800" dirty="0" smtClean="0">
                <a:solidFill>
                  <a:srgbClr val="FF0000"/>
                </a:solidFill>
                <a:latin typeface="+mn-lt"/>
              </a:rPr>
            </a:br>
            <a:r>
              <a:rPr lang="el-GR" sz="1800" dirty="0" smtClean="0">
                <a:solidFill>
                  <a:srgbClr val="002060"/>
                </a:solidFill>
                <a:latin typeface="+mn-lt"/>
              </a:rPr>
              <a:t>Πιθανώς προβάλλουσα αλλοίωση αλλά οπωσδήποτε με ανεστραμμένο πρότυπο, </a:t>
            </a:r>
            <a:r>
              <a:rPr lang="el-GR" sz="1800" b="1" dirty="0" smtClean="0">
                <a:solidFill>
                  <a:srgbClr val="002060"/>
                </a:solidFill>
                <a:latin typeface="+mn-lt"/>
              </a:rPr>
              <a:t>λεία </a:t>
            </a:r>
            <a:r>
              <a:rPr lang="el-GR" sz="1800" dirty="0" smtClean="0">
                <a:solidFill>
                  <a:srgbClr val="002060"/>
                </a:solidFill>
                <a:latin typeface="+mn-lt"/>
              </a:rPr>
              <a:t>επιφάνεια και </a:t>
            </a:r>
            <a:r>
              <a:rPr lang="el-GR" sz="1800" b="1" dirty="0" smtClean="0">
                <a:solidFill>
                  <a:srgbClr val="002060"/>
                </a:solidFill>
                <a:latin typeface="+mn-lt"/>
              </a:rPr>
              <a:t>απόν ή ελάχιστο  </a:t>
            </a:r>
            <a:r>
              <a:rPr lang="el-GR" sz="1800" dirty="0" smtClean="0">
                <a:solidFill>
                  <a:srgbClr val="002060"/>
                </a:solidFill>
                <a:latin typeface="+mn-lt"/>
              </a:rPr>
              <a:t>εξωφυτικό  θηλώδες  συστατικό.  </a:t>
            </a:r>
            <a:r>
              <a:rPr lang="el-GR" sz="1800" b="1" dirty="0" smtClean="0">
                <a:solidFill>
                  <a:srgbClr val="002060"/>
                </a:solidFill>
                <a:latin typeface="+mn-lt"/>
              </a:rPr>
              <a:t>Καλώς αφοριζόμενη αλλοίωση με ομαλή βάση. </a:t>
            </a:r>
            <a:r>
              <a:rPr lang="el-GR" sz="1800" dirty="0" smtClean="0">
                <a:solidFill>
                  <a:srgbClr val="002060"/>
                </a:solidFill>
                <a:latin typeface="+mn-lt"/>
              </a:rPr>
              <a:t>Απουσία διήθησης. </a:t>
            </a:r>
            <a:r>
              <a:rPr lang="el-GR" sz="1800" b="1" dirty="0" smtClean="0">
                <a:solidFill>
                  <a:srgbClr val="002060"/>
                </a:solidFill>
                <a:latin typeface="+mn-lt"/>
              </a:rPr>
              <a:t>Απούσα ή ελάχιστη κυτταρική ατυπία</a:t>
            </a:r>
            <a:r>
              <a:rPr lang="el-GR" sz="1800" dirty="0" smtClean="0">
                <a:solidFill>
                  <a:srgbClr val="002060"/>
                </a:solidFill>
                <a:latin typeface="+mn-lt"/>
              </a:rPr>
              <a:t>. Υποποικιλίες</a:t>
            </a:r>
            <a:r>
              <a:rPr lang="en-US" sz="1800" dirty="0" smtClean="0">
                <a:solidFill>
                  <a:srgbClr val="002060"/>
                </a:solidFill>
                <a:latin typeface="+mn-lt"/>
              </a:rPr>
              <a:t>: </a:t>
            </a:r>
            <a:r>
              <a:rPr lang="el-GR" sz="1800" dirty="0" smtClean="0">
                <a:solidFill>
                  <a:srgbClr val="002060"/>
                </a:solidFill>
                <a:latin typeface="+mn-lt"/>
              </a:rPr>
              <a:t>κλασική </a:t>
            </a:r>
            <a:r>
              <a:rPr lang="el-GR" sz="1800" dirty="0" err="1" smtClean="0">
                <a:solidFill>
                  <a:srgbClr val="002060"/>
                </a:solidFill>
                <a:latin typeface="+mn-lt"/>
              </a:rPr>
              <a:t>δοκιδωτή</a:t>
            </a:r>
            <a:r>
              <a:rPr lang="el-GR" sz="1800" dirty="0" smtClean="0">
                <a:solidFill>
                  <a:srgbClr val="002060"/>
                </a:solidFill>
                <a:latin typeface="+mn-lt"/>
              </a:rPr>
              <a:t> (εικονιζόμενη παρακάτω) ή αδενική, η δεύτερη σχεδόν ταυτόσημη με την αντίστοιχη ποικιλία κυστίτιδας (αδενική),</a:t>
            </a:r>
            <a:r>
              <a:rPr lang="en-US" sz="1800" dirty="0" smtClean="0">
                <a:solidFill>
                  <a:srgbClr val="002060"/>
                </a:solidFill>
                <a:latin typeface="+mn-lt"/>
              </a:rPr>
              <a:t> </a:t>
            </a:r>
            <a:r>
              <a:rPr lang="el-GR" sz="1800" dirty="0" smtClean="0">
                <a:solidFill>
                  <a:srgbClr val="002060"/>
                </a:solidFill>
                <a:latin typeface="+mn-lt"/>
              </a:rPr>
              <a:t>σε  ανθηρά μορφή.  Η ανεστραμμένη επέκταση ενός ουροθηλιακού καρκινώματος εντός φωλεών του </a:t>
            </a:r>
            <a:r>
              <a:rPr lang="en-US" sz="1800" dirty="0" err="1" smtClean="0">
                <a:solidFill>
                  <a:srgbClr val="002060"/>
                </a:solidFill>
                <a:latin typeface="+mn-lt"/>
              </a:rPr>
              <a:t>Brunn</a:t>
            </a:r>
            <a:r>
              <a:rPr lang="el-GR" sz="1800" dirty="0" smtClean="0">
                <a:solidFill>
                  <a:srgbClr val="002060"/>
                </a:solidFill>
                <a:latin typeface="+mn-lt"/>
              </a:rPr>
              <a:t>  όφειλε να εμφανίζει μεγαλύτερη ατυπία και μεγαλύτερη μιτωτική δραστηριότητα ˙ συνήθως δε, </a:t>
            </a:r>
            <a:br>
              <a:rPr lang="el-GR" sz="1800" dirty="0" smtClean="0">
                <a:solidFill>
                  <a:srgbClr val="002060"/>
                </a:solidFill>
                <a:latin typeface="+mn-lt"/>
              </a:rPr>
            </a:br>
            <a:r>
              <a:rPr lang="el-GR" sz="1800" dirty="0" smtClean="0">
                <a:solidFill>
                  <a:srgbClr val="002060"/>
                </a:solidFill>
                <a:latin typeface="+mn-lt"/>
              </a:rPr>
              <a:t>θα συνυπάρχει  θηλώδες συστατικό.</a:t>
            </a:r>
          </a:p>
        </p:txBody>
      </p:sp>
      <p:pic>
        <p:nvPicPr>
          <p:cNvPr id="33795" name="Picture 3" descr="6,6 Bladder_Inv_Papilloma6"/>
          <p:cNvPicPr>
            <a:picLocks noChangeAspect="1" noChangeArrowheads="1"/>
          </p:cNvPicPr>
          <p:nvPr/>
        </p:nvPicPr>
        <p:blipFill>
          <a:blip r:embed="rId2" cstate="print"/>
          <a:srcRect t="3749"/>
          <a:stretch>
            <a:fillRect/>
          </a:stretch>
        </p:blipFill>
        <p:spPr bwMode="auto">
          <a:xfrm rot="5400000">
            <a:off x="-886507" y="2825606"/>
            <a:ext cx="4473215" cy="273368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rot="16200000">
            <a:off x="5445331" y="2555671"/>
            <a:ext cx="4643470" cy="338973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714609" y="2420888"/>
            <a:ext cx="3357586" cy="2513992"/>
          </a:xfrm>
          <a:prstGeom prst="rect">
            <a:avLst/>
          </a:prstGeom>
          <a:noFill/>
          <a:ln w="9525">
            <a:noFill/>
            <a:miter lim="800000"/>
            <a:headEnd/>
            <a:tailEnd/>
          </a:ln>
        </p:spPr>
      </p:pic>
      <p:pic>
        <p:nvPicPr>
          <p:cNvPr id="7" name="Picture 2" descr="http://coursewareobjects.elsevier.com/objects/elr/ExpertConsult/Bostwick/urologic2e/IC/images/006031A.jpg"/>
          <p:cNvPicPr>
            <a:picLocks noChangeAspect="1" noChangeArrowheads="1"/>
          </p:cNvPicPr>
          <p:nvPr/>
        </p:nvPicPr>
        <p:blipFill>
          <a:blip r:embed="rId5" cstate="print"/>
          <a:srcRect/>
          <a:stretch>
            <a:fillRect/>
          </a:stretch>
        </p:blipFill>
        <p:spPr bwMode="auto">
          <a:xfrm flipH="1">
            <a:off x="2714609" y="4714884"/>
            <a:ext cx="3422813" cy="2571768"/>
          </a:xfrm>
          <a:prstGeom prst="rect">
            <a:avLst/>
          </a:prstGeom>
          <a:noFill/>
        </p:spPr>
      </p:pic>
    </p:spTree>
    <p:extLst>
      <p:ext uri="{BB962C8B-B14F-4D97-AF65-F5344CB8AC3E}">
        <p14:creationId xmlns="" xmlns:p14="http://schemas.microsoft.com/office/powerpoint/2010/main" val="37114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104456" cy="6858000"/>
          </a:xfrm>
        </p:spPr>
        <p:txBody>
          <a:bodyPr>
            <a:normAutofit/>
          </a:bodyPr>
          <a:lstStyle/>
          <a:p>
            <a:r>
              <a:rPr lang="el-GR" sz="2800" b="1" dirty="0" smtClean="0"/>
              <a:t>Ανεστραμμένο θήλωμα </a:t>
            </a:r>
            <a:br>
              <a:rPr lang="el-GR" sz="2800" b="1" dirty="0" smtClean="0"/>
            </a:br>
            <a:r>
              <a:rPr lang="el-GR" sz="2400" b="1" dirty="0" smtClean="0"/>
              <a:t/>
            </a:r>
            <a:br>
              <a:rPr lang="el-GR" sz="2400" b="1" dirty="0" smtClean="0"/>
            </a:br>
            <a:r>
              <a:rPr lang="el-GR" sz="1800" dirty="0"/>
              <a:t>Π</a:t>
            </a:r>
            <a:r>
              <a:rPr lang="el-GR" sz="1800" dirty="0" smtClean="0"/>
              <a:t>ρόκειται για σπάνιο, </a:t>
            </a:r>
            <a:r>
              <a:rPr lang="el-GR" sz="1800" dirty="0" err="1" smtClean="0"/>
              <a:t>καλόηθες</a:t>
            </a:r>
            <a:r>
              <a:rPr lang="el-GR" sz="1800" dirty="0" smtClean="0"/>
              <a:t> </a:t>
            </a:r>
            <a:r>
              <a:rPr lang="el-GR" sz="1800" dirty="0" err="1" smtClean="0"/>
              <a:t>ουροθηλιακό</a:t>
            </a:r>
            <a:r>
              <a:rPr lang="el-GR" sz="1800" dirty="0" smtClean="0"/>
              <a:t> νεόπλασμα, συνήθως σε ηλικιωμένους άρρενες.  Χαρακτηρίζεται από </a:t>
            </a:r>
            <a:r>
              <a:rPr lang="el-GR" sz="1800" dirty="0" err="1" smtClean="0">
                <a:effectLst>
                  <a:outerShdw blurRad="38100" dist="38100" dir="2700000" algn="tl">
                    <a:srgbClr val="000000">
                      <a:alpha val="43137"/>
                    </a:srgbClr>
                  </a:outerShdw>
                </a:effectLst>
              </a:rPr>
              <a:t>ενδοφυτική</a:t>
            </a:r>
            <a:r>
              <a:rPr lang="el-GR" sz="1800" dirty="0" smtClean="0">
                <a:effectLst>
                  <a:outerShdw blurRad="38100" dist="38100" dir="2700000" algn="tl">
                    <a:srgbClr val="000000">
                      <a:alpha val="43137"/>
                    </a:srgbClr>
                  </a:outerShdw>
                </a:effectLst>
              </a:rPr>
              <a:t> ανάπτυξη </a:t>
            </a:r>
            <a:r>
              <a:rPr lang="el-GR" sz="1800" dirty="0" smtClean="0"/>
              <a:t>χορδών και </a:t>
            </a:r>
            <a:r>
              <a:rPr lang="el-GR" sz="1800" dirty="0" err="1" smtClean="0"/>
              <a:t>δοκίδων</a:t>
            </a:r>
            <a:r>
              <a:rPr lang="el-GR" sz="1800" dirty="0" smtClean="0"/>
              <a:t> </a:t>
            </a:r>
            <a:r>
              <a:rPr lang="el-GR" sz="1800" dirty="0" err="1" smtClean="0"/>
              <a:t>ουροθηλιακών</a:t>
            </a:r>
            <a:r>
              <a:rPr lang="el-GR" sz="1800" dirty="0" smtClean="0"/>
              <a:t> κυττάρων μέσα στο χόριο. Το </a:t>
            </a:r>
            <a:r>
              <a:rPr lang="el-GR" sz="1800" dirty="0" smtClean="0">
                <a:effectLst>
                  <a:outerShdw blurRad="38100" dist="38100" dir="2700000" algn="tl">
                    <a:srgbClr val="000000">
                      <a:alpha val="43137"/>
                    </a:srgbClr>
                  </a:outerShdw>
                </a:effectLst>
              </a:rPr>
              <a:t>υπερκείμενο </a:t>
            </a:r>
            <a:r>
              <a:rPr lang="el-GR" sz="1800" dirty="0" err="1" smtClean="0">
                <a:effectLst>
                  <a:outerShdw blurRad="38100" dist="38100" dir="2700000" algn="tl">
                    <a:srgbClr val="000000">
                      <a:alpha val="43137"/>
                    </a:srgbClr>
                  </a:outerShdw>
                </a:effectLst>
              </a:rPr>
              <a:t>ουροθήλιο</a:t>
            </a:r>
            <a:r>
              <a:rPr lang="el-GR" sz="1800" dirty="0" smtClean="0">
                <a:effectLst>
                  <a:outerShdw blurRad="38100" dist="38100" dir="2700000" algn="tl">
                    <a:srgbClr val="000000">
                      <a:alpha val="43137"/>
                    </a:srgbClr>
                  </a:outerShdw>
                </a:effectLst>
              </a:rPr>
              <a:t> </a:t>
            </a:r>
            <a:r>
              <a:rPr lang="el-GR" sz="1800" dirty="0" smtClean="0"/>
              <a:t>είναι συνήθως </a:t>
            </a:r>
            <a:r>
              <a:rPr lang="el-GR" sz="1800" dirty="0" smtClean="0">
                <a:effectLst>
                  <a:outerShdw blurRad="38100" dist="38100" dir="2700000" algn="tl">
                    <a:srgbClr val="000000">
                      <a:alpha val="43137"/>
                    </a:srgbClr>
                  </a:outerShdw>
                </a:effectLst>
              </a:rPr>
              <a:t>λείο</a:t>
            </a:r>
            <a:r>
              <a:rPr lang="el-GR" sz="1800" dirty="0" smtClean="0"/>
              <a:t>.</a:t>
            </a:r>
            <a:br>
              <a:rPr lang="el-GR" sz="1800" dirty="0" smtClean="0"/>
            </a:br>
            <a:r>
              <a:rPr lang="el-GR" sz="1800" dirty="0" smtClean="0"/>
              <a:t/>
            </a:r>
            <a:br>
              <a:rPr lang="el-GR" sz="1800" dirty="0" smtClean="0"/>
            </a:br>
            <a:r>
              <a:rPr lang="el-GR" sz="1800" dirty="0" smtClean="0"/>
              <a:t>Λόγω του </a:t>
            </a:r>
            <a:r>
              <a:rPr lang="el-GR" sz="1800" dirty="0" err="1" smtClean="0"/>
              <a:t>ενδοφυτικού</a:t>
            </a:r>
            <a:r>
              <a:rPr lang="el-GR" sz="1800" dirty="0" smtClean="0"/>
              <a:t> προτύπου, η διάταξη των </a:t>
            </a:r>
            <a:r>
              <a:rPr lang="el-GR" sz="1800" dirty="0" err="1" smtClean="0"/>
              <a:t>ουροθηλιακών</a:t>
            </a:r>
            <a:r>
              <a:rPr lang="el-GR" sz="1800" dirty="0" smtClean="0"/>
              <a:t> κυττάρων αναστρέφεται. Στην περιφέρεια των χορδών και φωλεών διακρίνεται </a:t>
            </a:r>
            <a:r>
              <a:rPr lang="el-GR" sz="1800" dirty="0" err="1" smtClean="0">
                <a:effectLst>
                  <a:outerShdw blurRad="38100" dist="38100" dir="2700000" algn="tl">
                    <a:srgbClr val="000000">
                      <a:alpha val="43137"/>
                    </a:srgbClr>
                  </a:outerShdw>
                </a:effectLst>
              </a:rPr>
              <a:t>πασαλοειδής</a:t>
            </a:r>
            <a:r>
              <a:rPr lang="el-GR" sz="1800" dirty="0" smtClean="0">
                <a:effectLst>
                  <a:outerShdw blurRad="38100" dist="38100" dir="2700000" algn="tl">
                    <a:srgbClr val="000000">
                      <a:alpha val="43137"/>
                    </a:srgbClr>
                  </a:outerShdw>
                </a:effectLst>
              </a:rPr>
              <a:t> διάταξη </a:t>
            </a:r>
            <a:r>
              <a:rPr lang="el-GR" sz="1800" dirty="0" smtClean="0"/>
              <a:t>των (πιο </a:t>
            </a:r>
            <a:r>
              <a:rPr lang="el-GR" sz="1800" dirty="0" err="1" smtClean="0"/>
              <a:t>βασίφιλων</a:t>
            </a:r>
            <a:r>
              <a:rPr lang="el-GR" sz="1800" dirty="0" smtClean="0"/>
              <a:t>) </a:t>
            </a:r>
            <a:r>
              <a:rPr lang="el-GR" sz="1800" dirty="0" smtClean="0">
                <a:effectLst>
                  <a:outerShdw blurRad="38100" dist="38100" dir="2700000" algn="tl">
                    <a:srgbClr val="000000">
                      <a:alpha val="43137"/>
                    </a:srgbClr>
                  </a:outerShdw>
                </a:effectLst>
              </a:rPr>
              <a:t>βασικών κυττάρων</a:t>
            </a:r>
            <a:r>
              <a:rPr lang="el-GR" sz="1800" dirty="0" smtClean="0"/>
              <a:t>, ενώ τα ώριμα κύτταρα διατάσσονται στο κέντρο. Στο κέντρο των φωλεών, καμιά φορά, διακρίνουμε μη </a:t>
            </a:r>
            <a:r>
              <a:rPr lang="el-GR" sz="1800" dirty="0" err="1" smtClean="0"/>
              <a:t>κερατινοποιούμενο</a:t>
            </a:r>
            <a:r>
              <a:rPr lang="el-GR" sz="1800" dirty="0" smtClean="0"/>
              <a:t> ακανθώδες ή ακόμα και αδενικό επιθήλιο.</a:t>
            </a:r>
            <a:r>
              <a:rPr lang="el-GR" sz="2400" b="1" dirty="0" smtClean="0"/>
              <a:t/>
            </a:r>
            <a:br>
              <a:rPr lang="el-GR" sz="2400" b="1" dirty="0" smtClean="0"/>
            </a:br>
            <a:endParaRPr lang="el-GR" sz="2400" b="1" dirty="0"/>
          </a:p>
        </p:txBody>
      </p:sp>
      <p:pic>
        <p:nvPicPr>
          <p:cNvPr id="15362" name="Picture 2" descr="C:\Users\User\Desktop\INVERTED UROTHELIAL LESIONS\WEBPATHOLOGY INVERTED UROTHELIAL\UrinaryBladder_IUN_IP1.jpg"/>
          <p:cNvPicPr>
            <a:picLocks noChangeAspect="1" noChangeArrowheads="1"/>
          </p:cNvPicPr>
          <p:nvPr/>
        </p:nvPicPr>
        <p:blipFill>
          <a:blip r:embed="rId2" cstate="print"/>
          <a:srcRect/>
          <a:stretch>
            <a:fillRect/>
          </a:stretch>
        </p:blipFill>
        <p:spPr bwMode="auto">
          <a:xfrm>
            <a:off x="179511" y="116632"/>
            <a:ext cx="4536505" cy="3240360"/>
          </a:xfrm>
          <a:prstGeom prst="rect">
            <a:avLst/>
          </a:prstGeom>
          <a:noFill/>
        </p:spPr>
      </p:pic>
      <p:pic>
        <p:nvPicPr>
          <p:cNvPr id="15363" name="Picture 3" descr="C:\Users\User\Desktop\INVERTED UROTHELIAL LESIONS\WEBPATHOLOGY INVERTED UROTHELIAL\UrinaryBladder_IUN_IP2.jpg"/>
          <p:cNvPicPr>
            <a:picLocks noChangeAspect="1" noChangeArrowheads="1"/>
          </p:cNvPicPr>
          <p:nvPr/>
        </p:nvPicPr>
        <p:blipFill>
          <a:blip r:embed="rId3" cstate="print"/>
          <a:srcRect/>
          <a:stretch>
            <a:fillRect/>
          </a:stretch>
        </p:blipFill>
        <p:spPr bwMode="auto">
          <a:xfrm>
            <a:off x="179512" y="3428999"/>
            <a:ext cx="4536504" cy="3280241"/>
          </a:xfrm>
          <a:prstGeom prst="rect">
            <a:avLst/>
          </a:prstGeom>
          <a:noFill/>
        </p:spPr>
      </p:pic>
      <p:sp>
        <p:nvSpPr>
          <p:cNvPr id="5" name="4 - Αριστερό βέλος"/>
          <p:cNvSpPr/>
          <p:nvPr/>
        </p:nvSpPr>
        <p:spPr>
          <a:xfrm rot="19156473">
            <a:off x="1661323" y="4471172"/>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ριστερό βέλος"/>
          <p:cNvSpPr/>
          <p:nvPr/>
        </p:nvSpPr>
        <p:spPr>
          <a:xfrm rot="19156473">
            <a:off x="2741442" y="5839323"/>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ριστερό βέλος"/>
          <p:cNvSpPr/>
          <p:nvPr/>
        </p:nvSpPr>
        <p:spPr>
          <a:xfrm rot="19156473">
            <a:off x="3893570" y="3751092"/>
            <a:ext cx="43204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Τίτλος 1"/>
          <p:cNvSpPr txBox="1">
            <a:spLocks/>
          </p:cNvSpPr>
          <p:nvPr/>
        </p:nvSpPr>
        <p:spPr>
          <a:xfrm>
            <a:off x="8460432" y="-675456"/>
            <a:ext cx="683568" cy="21105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t>;</a:t>
            </a:r>
            <a:endParaRPr lang="el-GR" sz="5400" dirty="0"/>
          </a:p>
        </p:txBody>
      </p:sp>
      <p:sp>
        <p:nvSpPr>
          <p:cNvPr id="9" name="Τίτλος 1"/>
          <p:cNvSpPr txBox="1">
            <a:spLocks/>
          </p:cNvSpPr>
          <p:nvPr/>
        </p:nvSpPr>
        <p:spPr>
          <a:xfrm>
            <a:off x="179512" y="3645024"/>
            <a:ext cx="4536504" cy="2736304"/>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Σχετικά μεγάλες οι φωλιές των </a:t>
            </a:r>
            <a:r>
              <a:rPr lang="el-GR" dirty="0" err="1" smtClean="0"/>
              <a:t>νεοπλασματικών</a:t>
            </a:r>
            <a:r>
              <a:rPr lang="el-GR" dirty="0" smtClean="0"/>
              <a:t> κυττάρων </a:t>
            </a:r>
          </a:p>
          <a:p>
            <a:r>
              <a:rPr lang="el-GR" dirty="0" smtClean="0"/>
              <a:t>με διαφορετικά μεγέθη και ανώμαλη μορφολογία.</a:t>
            </a:r>
          </a:p>
          <a:p>
            <a:r>
              <a:rPr lang="el-GR" dirty="0" smtClean="0"/>
              <a:t>  </a:t>
            </a:r>
            <a:br>
              <a:rPr lang="el-GR" dirty="0" smtClean="0"/>
            </a:br>
            <a:r>
              <a:rPr lang="el-GR" b="1" dirty="0" smtClean="0"/>
              <a:t>Μη διηθητικό ανεστραμμένο </a:t>
            </a:r>
            <a:r>
              <a:rPr lang="el-GR" b="1" dirty="0" err="1" smtClean="0"/>
              <a:t>ουροθηλιακό</a:t>
            </a:r>
            <a:r>
              <a:rPr lang="el-GR" b="1" dirty="0" smtClean="0"/>
              <a:t> νεόπλασμα</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363"/>
                                        </p:tgtEl>
                                      </p:cBhvr>
                                    </p:animEffect>
                                    <p:set>
                                      <p:cBhvr>
                                        <p:cTn id="16" dur="1" fill="hold">
                                          <p:stCondLst>
                                            <p:cond delay="499"/>
                                          </p:stCondLst>
                                        </p:cTn>
                                        <p:tgtEl>
                                          <p:spTgt spid="1536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Autofit/>
          </a:bodyPr>
          <a:lstStyle/>
          <a:p>
            <a:r>
              <a:rPr lang="el-GR" sz="1100" b="1" dirty="0" smtClean="0"/>
              <a:t> </a:t>
            </a:r>
            <a:r>
              <a:rPr lang="el-GR" sz="1100" b="1" dirty="0" err="1" smtClean="0"/>
              <a:t>Θηλώδες</a:t>
            </a:r>
            <a:r>
              <a:rPr lang="el-GR" sz="1100" b="1" dirty="0" smtClean="0"/>
              <a:t> </a:t>
            </a:r>
            <a:r>
              <a:rPr lang="el-GR" sz="1100" b="1" dirty="0" err="1" smtClean="0"/>
              <a:t>ουροθηλιακό</a:t>
            </a:r>
            <a:r>
              <a:rPr lang="el-GR" sz="1100" b="1" dirty="0" smtClean="0"/>
              <a:t>  </a:t>
            </a:r>
            <a:r>
              <a:rPr lang="el-GR" sz="1100" b="1" spc="300" dirty="0" smtClean="0"/>
              <a:t>νεόπλασμα </a:t>
            </a:r>
            <a:r>
              <a:rPr lang="el-GR" sz="1100" b="1" dirty="0" smtClean="0"/>
              <a:t>χαμηλού κακοήθους δυναμικού με συνυπάρχον, προβάλλον ανεστραμμένο πρότυπο ανάπτυξης.</a:t>
            </a:r>
            <a:br>
              <a:rPr lang="el-GR" sz="1100" b="1" dirty="0" smtClean="0"/>
            </a:br>
            <a:r>
              <a:rPr lang="el-GR" sz="900" u="sng" dirty="0" smtClean="0">
                <a:effectLst>
                  <a:outerShdw blurRad="38100" dist="38100" dir="2700000" algn="tl">
                    <a:srgbClr val="000000">
                      <a:alpha val="43137"/>
                    </a:srgbClr>
                  </a:outerShdw>
                </a:effectLst>
              </a:rPr>
              <a:t>Συν</a:t>
            </a:r>
            <a:r>
              <a:rPr lang="el-GR" sz="900" dirty="0" smtClean="0"/>
              <a:t>ύπαρξη  </a:t>
            </a:r>
            <a:r>
              <a:rPr lang="el-GR" sz="900" b="1" i="1" u="sng" dirty="0" smtClean="0"/>
              <a:t>εκτενούς</a:t>
            </a:r>
            <a:r>
              <a:rPr lang="el-GR" sz="900" dirty="0" smtClean="0"/>
              <a:t> </a:t>
            </a:r>
            <a:r>
              <a:rPr lang="el-GR" sz="900" i="1" dirty="0" err="1" smtClean="0">
                <a:effectLst>
                  <a:outerShdw blurRad="38100" dist="38100" dir="2700000" algn="tl">
                    <a:srgbClr val="000000">
                      <a:alpha val="43137"/>
                    </a:srgbClr>
                  </a:outerShdw>
                </a:effectLst>
              </a:rPr>
              <a:t>εξωφυτικού</a:t>
            </a:r>
            <a:r>
              <a:rPr lang="el-GR" sz="900" i="1" dirty="0" smtClean="0">
                <a:effectLst>
                  <a:outerShdw blurRad="38100" dist="38100" dir="2700000" algn="tl">
                    <a:srgbClr val="000000">
                      <a:alpha val="43137"/>
                    </a:srgbClr>
                  </a:outerShdw>
                </a:effectLst>
              </a:rPr>
              <a:t>  </a:t>
            </a:r>
            <a:r>
              <a:rPr lang="el-GR" sz="900" i="1" dirty="0" err="1" smtClean="0">
                <a:effectLst>
                  <a:outerShdw blurRad="38100" dist="38100" dir="2700000" algn="tl">
                    <a:srgbClr val="000000">
                      <a:alpha val="43137"/>
                    </a:srgbClr>
                  </a:outerShdw>
                </a:effectLst>
              </a:rPr>
              <a:t>θηλώδους</a:t>
            </a:r>
            <a:r>
              <a:rPr lang="el-GR" sz="900" i="1" dirty="0" smtClean="0">
                <a:effectLst>
                  <a:outerShdw blurRad="38100" dist="38100" dir="2700000" algn="tl">
                    <a:srgbClr val="000000">
                      <a:alpha val="43137"/>
                    </a:srgbClr>
                  </a:outerShdw>
                </a:effectLst>
              </a:rPr>
              <a:t> συ</a:t>
            </a:r>
            <a:r>
              <a:rPr lang="el-GR" sz="900" dirty="0" smtClean="0">
                <a:effectLst>
                  <a:outerShdw blurRad="38100" dist="38100" dir="2700000" algn="tl">
                    <a:srgbClr val="000000">
                      <a:alpha val="43137"/>
                    </a:srgbClr>
                  </a:outerShdw>
                </a:effectLst>
              </a:rPr>
              <a:t>στατικού </a:t>
            </a:r>
            <a:r>
              <a:rPr lang="el-GR" sz="900" dirty="0" smtClean="0"/>
              <a:t>με αληθείς </a:t>
            </a:r>
            <a:r>
              <a:rPr lang="el-GR" sz="900" dirty="0" err="1" smtClean="0"/>
              <a:t>αγγειοσυνδετικούς</a:t>
            </a:r>
            <a:r>
              <a:rPr lang="el-GR" sz="900" dirty="0" smtClean="0"/>
              <a:t> άξονες και εστιακούς χαρακτήρες συμβατικού θηλώματος και  </a:t>
            </a:r>
            <a:r>
              <a:rPr lang="el-GR" sz="900" dirty="0" err="1" smtClean="0"/>
              <a:t>ενδοφυτικού</a:t>
            </a:r>
            <a:r>
              <a:rPr lang="el-GR" sz="900" dirty="0" smtClean="0"/>
              <a:t>-ανεστραμμένου συστατικού, δίκην ανεστραμμένου θηλώματος. Στο χόριο, </a:t>
            </a:r>
            <a:r>
              <a:rPr lang="el-GR" sz="900" dirty="0" err="1" smtClean="0"/>
              <a:t>αναστομούμενες</a:t>
            </a:r>
            <a:r>
              <a:rPr lang="el-GR" sz="900" dirty="0" smtClean="0"/>
              <a:t> χορδές και  φωλιές </a:t>
            </a:r>
            <a:r>
              <a:rPr lang="el-GR" sz="900" dirty="0" err="1" smtClean="0"/>
              <a:t>ουροθηλιακών</a:t>
            </a:r>
            <a:r>
              <a:rPr lang="el-GR" sz="900" dirty="0" smtClean="0"/>
              <a:t> κυττάρων , χωρίς  καταστρεπτική διήθηση του στρώματος. Απουσία κυτταρικής </a:t>
            </a:r>
            <a:r>
              <a:rPr lang="el-GR" sz="900" dirty="0" err="1" smtClean="0"/>
              <a:t>ατυπίας</a:t>
            </a:r>
            <a:r>
              <a:rPr lang="el-GR" sz="900" dirty="0" smtClean="0"/>
              <a:t>. Όχι αυξημένες μιτώσεις. Περιφερική </a:t>
            </a:r>
            <a:r>
              <a:rPr lang="el-GR" sz="900" dirty="0" err="1" smtClean="0"/>
              <a:t>πασσαλοειδής</a:t>
            </a:r>
            <a:r>
              <a:rPr lang="el-GR" sz="900" dirty="0" smtClean="0"/>
              <a:t> διάταξη </a:t>
            </a:r>
            <a:r>
              <a:rPr lang="el-GR" sz="900" dirty="0" err="1" smtClean="0"/>
              <a:t>βασικόμορφων</a:t>
            </a:r>
            <a:r>
              <a:rPr lang="el-GR" sz="900" dirty="0" smtClean="0"/>
              <a:t> κυττάρων στις </a:t>
            </a:r>
            <a:r>
              <a:rPr lang="el-GR" sz="900" dirty="0" err="1" smtClean="0"/>
              <a:t>αναστομούμενες</a:t>
            </a:r>
            <a:r>
              <a:rPr lang="el-GR" sz="900" dirty="0" smtClean="0"/>
              <a:t> φωλιές , εντός του χορίου.</a:t>
            </a:r>
            <a:endParaRPr lang="el-GR" sz="900" b="1" dirty="0"/>
          </a:p>
        </p:txBody>
      </p:sp>
      <p:pic>
        <p:nvPicPr>
          <p:cNvPr id="16386" name="Picture 2" descr="C:\Users\User\Desktop\INVERTED UROTHELIAL LESIONS\ΕΠΙΚΑΙΡΟΠΟΙΗΜΕΝΟ WEBPATHOLOGY INVERTED UROTHELIAL - Αντιγραφή\UrinaryBladder_IUN_LMP1.jpg"/>
          <p:cNvPicPr>
            <a:picLocks noChangeAspect="1" noChangeArrowheads="1"/>
          </p:cNvPicPr>
          <p:nvPr/>
        </p:nvPicPr>
        <p:blipFill>
          <a:blip r:embed="rId2" cstate="print"/>
          <a:srcRect/>
          <a:stretch>
            <a:fillRect/>
          </a:stretch>
        </p:blipFill>
        <p:spPr bwMode="auto">
          <a:xfrm>
            <a:off x="179512" y="692696"/>
            <a:ext cx="4320480" cy="3104098"/>
          </a:xfrm>
          <a:prstGeom prst="rect">
            <a:avLst/>
          </a:prstGeom>
          <a:noFill/>
        </p:spPr>
      </p:pic>
      <p:pic>
        <p:nvPicPr>
          <p:cNvPr id="16387" name="Picture 3" descr="C:\Users\User\Desktop\INVERTED UROTHELIAL LESIONS\ΕΠΙΚΑΙΡΟΠΟΙΗΜΕΝΟ WEBPATHOLOGY INVERTED UROTHELIAL - Αντιγραφή\UrinaryBladder_IUN_LMP2.jpg"/>
          <p:cNvPicPr>
            <a:picLocks noChangeAspect="1" noChangeArrowheads="1"/>
          </p:cNvPicPr>
          <p:nvPr/>
        </p:nvPicPr>
        <p:blipFill>
          <a:blip r:embed="rId3" cstate="print"/>
          <a:srcRect/>
          <a:stretch>
            <a:fillRect/>
          </a:stretch>
        </p:blipFill>
        <p:spPr bwMode="auto">
          <a:xfrm>
            <a:off x="4644008" y="692696"/>
            <a:ext cx="4318935" cy="3096344"/>
          </a:xfrm>
          <a:prstGeom prst="rect">
            <a:avLst/>
          </a:prstGeom>
          <a:noFill/>
        </p:spPr>
      </p:pic>
      <p:pic>
        <p:nvPicPr>
          <p:cNvPr id="16388" name="Picture 4" descr="C:\Users\User\Desktop\INVERTED UROTHELIAL LESIONS\ΕΠΙΚΑΙΡΟΠΟΙΗΜΕΝΟ WEBPATHOLOGY INVERTED UROTHELIAL - Αντιγραφή\UrinaryBladder_IUN_LMP3.jpg"/>
          <p:cNvPicPr>
            <a:picLocks noChangeAspect="1" noChangeArrowheads="1"/>
          </p:cNvPicPr>
          <p:nvPr/>
        </p:nvPicPr>
        <p:blipFill>
          <a:blip r:embed="rId4" cstate="print"/>
          <a:srcRect/>
          <a:stretch>
            <a:fillRect/>
          </a:stretch>
        </p:blipFill>
        <p:spPr bwMode="auto">
          <a:xfrm>
            <a:off x="179512" y="3861048"/>
            <a:ext cx="4320480" cy="2936266"/>
          </a:xfrm>
          <a:prstGeom prst="rect">
            <a:avLst/>
          </a:prstGeom>
          <a:noFill/>
        </p:spPr>
      </p:pic>
      <p:pic>
        <p:nvPicPr>
          <p:cNvPr id="16389" name="Picture 5" descr="C:\Users\User\Desktop\INVERTED UROTHELIAL LESIONS\ΕΠΙΚΑΙΡΟΠΟΙΗΜΕΝΟ WEBPATHOLOGY INVERTED UROTHELIAL - Αντιγραφή\UrinaryBladder_IUN_LMP4.jpg"/>
          <p:cNvPicPr>
            <a:picLocks noChangeAspect="1" noChangeArrowheads="1"/>
          </p:cNvPicPr>
          <p:nvPr/>
        </p:nvPicPr>
        <p:blipFill>
          <a:blip r:embed="rId5" cstate="print"/>
          <a:srcRect/>
          <a:stretch>
            <a:fillRect/>
          </a:stretch>
        </p:blipFill>
        <p:spPr bwMode="auto">
          <a:xfrm>
            <a:off x="4644008" y="3861048"/>
            <a:ext cx="4320480" cy="2903362"/>
          </a:xfrm>
          <a:prstGeom prst="rect">
            <a:avLst/>
          </a:prstGeom>
          <a:noFill/>
        </p:spPr>
      </p:pic>
    </p:spTree>
    <p:extLst>
      <p:ext uri="{BB962C8B-B14F-4D97-AF65-F5344CB8AC3E}">
        <p14:creationId xmlns="" xmlns:p14="http://schemas.microsoft.com/office/powerpoint/2010/main" val="4388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789040"/>
          </a:xfrm>
        </p:spPr>
        <p:txBody>
          <a:bodyPr>
            <a:normAutofit/>
          </a:bodyPr>
          <a:lstStyle/>
          <a:p>
            <a:r>
              <a:rPr lang="el-GR" sz="2400" dirty="0" smtClean="0"/>
              <a:t>Όπως και η συνήθης, </a:t>
            </a:r>
            <a:r>
              <a:rPr lang="el-GR" sz="2400" dirty="0" err="1" smtClean="0"/>
              <a:t>εξωφυτική</a:t>
            </a:r>
            <a:r>
              <a:rPr lang="el-GR" sz="2400" dirty="0" smtClean="0"/>
              <a:t> ποικιλία ΘΟΝΧΚΔ, η </a:t>
            </a:r>
            <a:r>
              <a:rPr lang="el-GR" sz="2400" b="1" dirty="0" smtClean="0"/>
              <a:t>ανεστραμμένη ποικιλία του ΘΟΝΧΚΔ</a:t>
            </a:r>
            <a:r>
              <a:rPr lang="el-GR" sz="2400" dirty="0" smtClean="0"/>
              <a:t> αποτελείται από </a:t>
            </a:r>
            <a:r>
              <a:rPr lang="el-GR" sz="2400" b="1" u="sng" dirty="0" smtClean="0"/>
              <a:t>ευρείες </a:t>
            </a:r>
            <a:r>
              <a:rPr lang="el-GR" sz="2400" dirty="0" smtClean="0"/>
              <a:t>και ελαφρώς ανώμαλες </a:t>
            </a:r>
            <a:r>
              <a:rPr lang="el-GR" sz="2400" dirty="0" err="1" smtClean="0"/>
              <a:t>δοκίδες</a:t>
            </a:r>
            <a:r>
              <a:rPr lang="el-GR" sz="2400" dirty="0" smtClean="0"/>
              <a:t>, </a:t>
            </a:r>
            <a:r>
              <a:rPr lang="el-GR" sz="2400" b="1" dirty="0" smtClean="0"/>
              <a:t>αυξημένο πάχος </a:t>
            </a:r>
            <a:r>
              <a:rPr lang="el-GR" sz="2400" b="1" dirty="0" err="1" smtClean="0"/>
              <a:t>ουροθηλίου</a:t>
            </a:r>
            <a:r>
              <a:rPr lang="el-GR" sz="2400" dirty="0" smtClean="0"/>
              <a:t>, παρουσία κεντρικά, </a:t>
            </a:r>
            <a:r>
              <a:rPr lang="el-GR" sz="2400" dirty="0" err="1" smtClean="0"/>
              <a:t>ομπρελοειδών</a:t>
            </a:r>
            <a:r>
              <a:rPr lang="el-GR" sz="2400" dirty="0" smtClean="0"/>
              <a:t> κυττάρων, ήπια </a:t>
            </a:r>
            <a:r>
              <a:rPr lang="el-GR" sz="2400" dirty="0" err="1" smtClean="0"/>
              <a:t>ατυπία</a:t>
            </a:r>
            <a:r>
              <a:rPr lang="el-GR" sz="2400" dirty="0" smtClean="0"/>
              <a:t> και σπάνιες μιτώσεις εντός ενός </a:t>
            </a:r>
            <a:r>
              <a:rPr lang="el-GR" sz="2400" dirty="0" err="1" smtClean="0"/>
              <a:t>ουροθηλίου</a:t>
            </a:r>
            <a:r>
              <a:rPr lang="el-GR" sz="2400" dirty="0" smtClean="0"/>
              <a:t> με διατηρούμενη πολικότητα </a:t>
            </a:r>
            <a:br>
              <a:rPr lang="el-GR" sz="2400" dirty="0" smtClean="0"/>
            </a:br>
            <a:r>
              <a:rPr lang="el-GR" sz="2400" dirty="0" smtClean="0"/>
              <a:t>(Α-Η, Χ40).</a:t>
            </a:r>
            <a:br>
              <a:rPr lang="el-GR" sz="2400" dirty="0" smtClean="0"/>
            </a:br>
            <a:r>
              <a:rPr lang="en-US" sz="2400" dirty="0" smtClean="0"/>
              <a:t/>
            </a:r>
            <a:br>
              <a:rPr lang="en-US" sz="2400" dirty="0" smtClean="0"/>
            </a:br>
            <a:r>
              <a:rPr lang="en-US" sz="1600" dirty="0" err="1" smtClean="0"/>
              <a:t>Aitao</a:t>
            </a:r>
            <a:r>
              <a:rPr lang="en-US" sz="1600" dirty="0" smtClean="0"/>
              <a:t> </a:t>
            </a:r>
            <a:r>
              <a:rPr lang="en-US" sz="1600" dirty="0" err="1" smtClean="0"/>
              <a:t>Guo</a:t>
            </a:r>
            <a:r>
              <a:rPr lang="en-US" sz="1600" dirty="0" smtClean="0"/>
              <a:t>, </a:t>
            </a:r>
            <a:r>
              <a:rPr lang="en-US" sz="1600" dirty="0" err="1" smtClean="0"/>
              <a:t>Aijun</a:t>
            </a:r>
            <a:r>
              <a:rPr lang="en-US" sz="1600" dirty="0" smtClean="0"/>
              <a:t> Liu, </a:t>
            </a:r>
            <a:r>
              <a:rPr lang="en-US" sz="1600" dirty="0" err="1" smtClean="0"/>
              <a:t>Xiaodong</a:t>
            </a:r>
            <a:r>
              <a:rPr lang="en-US" sz="1600" dirty="0" smtClean="0"/>
              <a:t> </a:t>
            </a:r>
            <a:r>
              <a:rPr lang="en-US" sz="1600" dirty="0" err="1" smtClean="0"/>
              <a:t>Teng</a:t>
            </a:r>
            <a:r>
              <a:rPr lang="el-GR" sz="1600" dirty="0" smtClean="0"/>
              <a:t>.</a:t>
            </a:r>
            <a:r>
              <a:rPr lang="en-US" sz="1600" dirty="0" smtClean="0"/>
              <a:t> </a:t>
            </a:r>
            <a:r>
              <a:rPr lang="en-US" sz="1600" dirty="0"/>
              <a:t>Chinese journal of cancer </a:t>
            </a:r>
            <a:r>
              <a:rPr lang="en-US" sz="1600" dirty="0" smtClean="0"/>
              <a:t>research</a:t>
            </a:r>
            <a:r>
              <a:rPr lang="el-GR" sz="1600" dirty="0" smtClean="0"/>
              <a:t>,</a:t>
            </a:r>
            <a:r>
              <a:rPr lang="en-US" sz="1600" dirty="0" smtClean="0"/>
              <a:t> </a:t>
            </a:r>
            <a:r>
              <a:rPr lang="en-US" sz="1600" dirty="0"/>
              <a:t>2016</a:t>
            </a:r>
            <a:r>
              <a:rPr lang="en-US" sz="1600" dirty="0" smtClean="0"/>
              <a:t/>
            </a:r>
            <a:br>
              <a:rPr lang="en-US" sz="1600" dirty="0" smtClean="0"/>
            </a:br>
            <a:endParaRPr lang="el-GR" sz="1600" dirty="0"/>
          </a:p>
        </p:txBody>
      </p:sp>
      <p:pic>
        <p:nvPicPr>
          <p:cNvPr id="1026" name="Picture 2" descr="C:\Users\User\Desktop\9-Figure3-1.png"/>
          <p:cNvPicPr>
            <a:picLocks noChangeAspect="1" noChangeArrowheads="1"/>
          </p:cNvPicPr>
          <p:nvPr/>
        </p:nvPicPr>
        <p:blipFill>
          <a:blip r:embed="rId2" cstate="print"/>
          <a:srcRect/>
          <a:stretch>
            <a:fillRect/>
          </a:stretch>
        </p:blipFill>
        <p:spPr bwMode="auto">
          <a:xfrm>
            <a:off x="0" y="3933056"/>
            <a:ext cx="9144000" cy="204324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800" b="1" dirty="0" smtClean="0"/>
              <a:t>ΔΔ</a:t>
            </a:r>
            <a:r>
              <a:rPr lang="el-GR" sz="2800" dirty="0" smtClean="0"/>
              <a:t> </a:t>
            </a:r>
            <a:r>
              <a:rPr lang="el-GR" sz="2800" dirty="0" err="1" smtClean="0">
                <a:effectLst>
                  <a:outerShdw blurRad="38100" dist="38100" dir="2700000" algn="tl">
                    <a:srgbClr val="000000">
                      <a:alpha val="43137"/>
                    </a:srgbClr>
                  </a:outerShdw>
                </a:effectLst>
              </a:rPr>
              <a:t>ουροθηλιακών</a:t>
            </a:r>
            <a:r>
              <a:rPr lang="el-GR" sz="2800" dirty="0" smtClean="0">
                <a:effectLst>
                  <a:outerShdw blurRad="38100" dist="38100" dir="2700000" algn="tl">
                    <a:srgbClr val="000000">
                      <a:alpha val="43137"/>
                    </a:srgbClr>
                  </a:outerShdw>
                </a:effectLst>
              </a:rPr>
              <a:t> καρκινωμάτων και νεοπλασμάτων χαμηλού κακοήθους δυναμικού με </a:t>
            </a:r>
            <a:r>
              <a:rPr lang="el-GR" sz="2800" b="1" dirty="0" smtClean="0">
                <a:effectLst>
                  <a:outerShdw blurRad="38100" dist="38100" dir="2700000" algn="tl">
                    <a:srgbClr val="000000">
                      <a:alpha val="43137"/>
                    </a:srgbClr>
                  </a:outerShdw>
                </a:effectLst>
              </a:rPr>
              <a:t>κυρίαρχο ανεστραμμένο</a:t>
            </a:r>
            <a:r>
              <a:rPr lang="el-GR" sz="2800" dirty="0" smtClean="0">
                <a:effectLst>
                  <a:outerShdw blurRad="38100" dist="38100" dir="2700000" algn="tl">
                    <a:srgbClr val="000000">
                      <a:alpha val="43137"/>
                    </a:srgbClr>
                  </a:outerShdw>
                </a:effectLst>
              </a:rPr>
              <a:t> πρότυπο ανάπτυξης </a:t>
            </a:r>
            <a:r>
              <a:rPr lang="el-GR" sz="2800" dirty="0" smtClean="0"/>
              <a:t>από τα </a:t>
            </a:r>
            <a:r>
              <a:rPr lang="el-GR" sz="2800" dirty="0" smtClean="0">
                <a:solidFill>
                  <a:srgbClr val="FF0000"/>
                </a:solidFill>
              </a:rPr>
              <a:t>ανεστραμμένα θηλώματα</a:t>
            </a:r>
            <a:endParaRPr lang="el-GR" sz="2800" dirty="0">
              <a:solidFill>
                <a:srgbClr val="FF0000"/>
              </a:solidFill>
            </a:endParaRPr>
          </a:p>
        </p:txBody>
      </p:sp>
      <p:sp>
        <p:nvSpPr>
          <p:cNvPr id="3" name="2 - Θέση περιεχομένου"/>
          <p:cNvSpPr>
            <a:spLocks noGrp="1"/>
          </p:cNvSpPr>
          <p:nvPr>
            <p:ph idx="1"/>
          </p:nvPr>
        </p:nvSpPr>
        <p:spPr>
          <a:xfrm>
            <a:off x="0" y="1628800"/>
            <a:ext cx="9144000" cy="5229200"/>
          </a:xfrm>
        </p:spPr>
        <p:txBody>
          <a:bodyPr>
            <a:normAutofit fontScale="85000" lnSpcReduction="20000"/>
          </a:bodyPr>
          <a:lstStyle/>
          <a:p>
            <a:pPr algn="just"/>
            <a:r>
              <a:rPr lang="el-GR" dirty="0" smtClean="0"/>
              <a:t>Η </a:t>
            </a:r>
            <a:r>
              <a:rPr lang="el-GR" dirty="0" smtClean="0">
                <a:effectLst>
                  <a:outerShdw blurRad="38100" dist="38100" dir="2700000" algn="tl">
                    <a:srgbClr val="000000">
                      <a:alpha val="43137"/>
                    </a:srgbClr>
                  </a:outerShdw>
                </a:effectLst>
              </a:rPr>
              <a:t>απουσία</a:t>
            </a:r>
            <a:r>
              <a:rPr lang="el-GR" dirty="0" smtClean="0"/>
              <a:t> </a:t>
            </a:r>
            <a:r>
              <a:rPr lang="el-GR" dirty="0" err="1" smtClean="0"/>
              <a:t>εξωφυτικού</a:t>
            </a:r>
            <a:r>
              <a:rPr lang="el-GR" dirty="0" smtClean="0"/>
              <a:t> συστατικού, η </a:t>
            </a:r>
            <a:r>
              <a:rPr lang="el-GR" b="1" dirty="0" smtClean="0"/>
              <a:t>απουσία</a:t>
            </a:r>
            <a:r>
              <a:rPr lang="el-GR" dirty="0" smtClean="0"/>
              <a:t> κυτταρικής </a:t>
            </a:r>
            <a:r>
              <a:rPr lang="el-GR" dirty="0" err="1" smtClean="0"/>
              <a:t>ατυπίας</a:t>
            </a:r>
            <a:r>
              <a:rPr lang="el-GR" dirty="0" smtClean="0"/>
              <a:t>, καταστρεπτικής διήθησης του στρώματος και η </a:t>
            </a:r>
            <a:r>
              <a:rPr lang="el-GR" b="1" dirty="0" smtClean="0"/>
              <a:t>απουσία</a:t>
            </a:r>
            <a:r>
              <a:rPr lang="el-GR" dirty="0" smtClean="0"/>
              <a:t>, επίσης, ανώμαλου περιγράμματος  φωλεών και συμπαγών περιοχών συνηγορούν υπέρ της διάγνωσης </a:t>
            </a:r>
            <a:r>
              <a:rPr lang="el-GR" b="1" dirty="0" smtClean="0">
                <a:solidFill>
                  <a:srgbClr val="FF0000"/>
                </a:solidFill>
              </a:rPr>
              <a:t>ανεστραμμένου θηλώματος</a:t>
            </a:r>
            <a:r>
              <a:rPr lang="el-GR" dirty="0" smtClean="0">
                <a:solidFill>
                  <a:srgbClr val="FF0000"/>
                </a:solidFill>
              </a:rPr>
              <a:t>.</a:t>
            </a:r>
          </a:p>
          <a:p>
            <a:pPr algn="just"/>
            <a:r>
              <a:rPr lang="el-GR" dirty="0" smtClean="0"/>
              <a:t>Η αισθητή </a:t>
            </a:r>
            <a:r>
              <a:rPr lang="el-GR" b="1" dirty="0" smtClean="0"/>
              <a:t>παρουσία</a:t>
            </a:r>
            <a:r>
              <a:rPr lang="el-GR" dirty="0" smtClean="0"/>
              <a:t> </a:t>
            </a:r>
            <a:r>
              <a:rPr lang="el-GR" b="1" u="sng" dirty="0" err="1" smtClean="0"/>
              <a:t>εξωφυτικού</a:t>
            </a:r>
            <a:r>
              <a:rPr lang="el-GR" b="1" u="sng" dirty="0" smtClean="0"/>
              <a:t> </a:t>
            </a:r>
            <a:r>
              <a:rPr lang="el-GR" b="1" u="sng" dirty="0" err="1" smtClean="0"/>
              <a:t>θηλώδους</a:t>
            </a:r>
            <a:r>
              <a:rPr lang="el-GR" b="1" u="sng" dirty="0" smtClean="0"/>
              <a:t> συστατικού </a:t>
            </a:r>
            <a:r>
              <a:rPr lang="el-GR" dirty="0" smtClean="0"/>
              <a:t>και συμπαγών, ανώμαλου περιγράμματος φωλεών συνηγορεί υπέρ της διάγνωσης </a:t>
            </a:r>
            <a:r>
              <a:rPr lang="el-GR" dirty="0" err="1" smtClean="0">
                <a:effectLst>
                  <a:outerShdw blurRad="38100" dist="38100" dir="2700000" algn="tl">
                    <a:srgbClr val="000000">
                      <a:alpha val="43137"/>
                    </a:srgbClr>
                  </a:outerShdw>
                </a:effectLst>
              </a:rPr>
              <a:t>θηλώδους</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ουροθηλιακού</a:t>
            </a:r>
            <a:r>
              <a:rPr lang="el-GR" dirty="0" smtClean="0">
                <a:effectLst>
                  <a:outerShdw blurRad="38100" dist="38100" dir="2700000" algn="tl">
                    <a:srgbClr val="000000">
                      <a:alpha val="43137"/>
                    </a:srgbClr>
                  </a:outerShdw>
                </a:effectLst>
              </a:rPr>
              <a:t> νεοπλάσματος χαμηλού κακοήθους δυναμικού με συνυπάρχον, προβάλλον ανεστραμμένο πρότυπο ανάπτυξης</a:t>
            </a:r>
            <a:r>
              <a:rPr lang="el-GR" dirty="0" smtClean="0"/>
              <a:t>, παρά την</a:t>
            </a:r>
            <a:r>
              <a:rPr lang="en-US" dirty="0" smtClean="0"/>
              <a:t>,</a:t>
            </a:r>
            <a:r>
              <a:rPr lang="el-GR" dirty="0" smtClean="0"/>
              <a:t> σε μεγαλύτερη μεγέθυνση</a:t>
            </a:r>
            <a:r>
              <a:rPr lang="en-US" dirty="0" smtClean="0"/>
              <a:t>,</a:t>
            </a:r>
            <a:r>
              <a:rPr lang="el-GR" dirty="0" smtClean="0"/>
              <a:t> παρατήρηση </a:t>
            </a:r>
            <a:r>
              <a:rPr lang="el-GR" dirty="0" err="1" smtClean="0"/>
              <a:t>αναστομούμενων</a:t>
            </a:r>
            <a:r>
              <a:rPr lang="el-GR" dirty="0" smtClean="0"/>
              <a:t> φωλεών ήπιας κυτταρικής μορφολογίας  και περιφερικής </a:t>
            </a:r>
            <a:r>
              <a:rPr lang="el-GR" dirty="0" err="1" smtClean="0"/>
              <a:t>πασσαλοειδούς</a:t>
            </a:r>
            <a:r>
              <a:rPr lang="el-GR" dirty="0" smtClean="0"/>
              <a:t> διάταξης, που απαντούν και στα </a:t>
            </a:r>
            <a:r>
              <a:rPr lang="el-GR" dirty="0" smtClean="0">
                <a:solidFill>
                  <a:srgbClr val="FF0000"/>
                </a:solidFill>
              </a:rPr>
              <a:t>ανεστραμμένα θηλώματα</a:t>
            </a:r>
            <a:r>
              <a:rPr lang="el-GR" dirty="0" smtClean="0"/>
              <a:t>. </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361C581-A8AE-3443-BE5A-F27CD8DFE2A2}"/>
              </a:ext>
            </a:extLst>
          </p:cNvPr>
          <p:cNvSpPr>
            <a:spLocks noGrp="1"/>
          </p:cNvSpPr>
          <p:nvPr>
            <p:ph type="title"/>
          </p:nvPr>
        </p:nvSpPr>
        <p:spPr>
          <a:xfrm>
            <a:off x="0" y="0"/>
            <a:ext cx="9144000" cy="1463040"/>
          </a:xfrm>
        </p:spPr>
        <p:txBody>
          <a:bodyPr>
            <a:normAutofit/>
          </a:bodyPr>
          <a:lstStyle/>
          <a:p>
            <a:r>
              <a:rPr lang="el-GR" dirty="0" smtClean="0"/>
              <a:t>Κλινική αξιολόγηση </a:t>
            </a:r>
            <a:br>
              <a:rPr lang="el-GR" dirty="0" smtClean="0"/>
            </a:br>
            <a:r>
              <a:rPr lang="el-GR" dirty="0" smtClean="0"/>
              <a:t>ιστολογικής απάντησης</a:t>
            </a:r>
            <a:endParaRPr lang="el-GR" dirty="0"/>
          </a:p>
        </p:txBody>
      </p:sp>
      <p:sp>
        <p:nvSpPr>
          <p:cNvPr id="3" name="Θέση περιεχομένου 2">
            <a:extLst>
              <a:ext uri="{FF2B5EF4-FFF2-40B4-BE49-F238E27FC236}">
                <a16:creationId xmlns="" xmlns:a16="http://schemas.microsoft.com/office/drawing/2014/main" id="{4DBDC7CE-2F2A-F140-B6FD-76157FD95EB8}"/>
              </a:ext>
            </a:extLst>
          </p:cNvPr>
          <p:cNvSpPr>
            <a:spLocks noGrp="1"/>
          </p:cNvSpPr>
          <p:nvPr>
            <p:ph idx="1"/>
          </p:nvPr>
        </p:nvSpPr>
        <p:spPr>
          <a:xfrm>
            <a:off x="0" y="1611630"/>
            <a:ext cx="9144000" cy="5246370"/>
          </a:xfrm>
        </p:spPr>
        <p:txBody>
          <a:bodyPr>
            <a:normAutofit fontScale="92500" lnSpcReduction="20000"/>
          </a:bodyPr>
          <a:lstStyle/>
          <a:p>
            <a:pPr algn="just"/>
            <a:r>
              <a:rPr lang="el-GR" dirty="0"/>
              <a:t>Πρόκειται όντως για κακοήθεια ή μήπως όχι; (θήλωμα, κυστική </a:t>
            </a:r>
            <a:r>
              <a:rPr lang="el-GR" dirty="0" err="1"/>
              <a:t>κυστίτις</a:t>
            </a:r>
            <a:r>
              <a:rPr lang="el-GR" dirty="0" smtClean="0"/>
              <a:t>, </a:t>
            </a:r>
            <a:r>
              <a:rPr lang="el-GR" dirty="0"/>
              <a:t>κλπ)</a:t>
            </a:r>
          </a:p>
          <a:p>
            <a:pPr algn="just"/>
            <a:r>
              <a:rPr lang="el-GR" dirty="0"/>
              <a:t>Εάν είναι κακοήθεια, </a:t>
            </a:r>
            <a:r>
              <a:rPr lang="el-GR" dirty="0" smtClean="0"/>
              <a:t>πόσους </a:t>
            </a:r>
            <a:r>
              <a:rPr lang="el-GR" dirty="0" smtClean="0">
                <a:effectLst>
                  <a:outerShdw blurRad="38100" dist="38100" dir="2700000" algn="tl">
                    <a:srgbClr val="000000">
                      <a:alpha val="43137"/>
                    </a:srgbClr>
                  </a:outerShdw>
                </a:effectLst>
              </a:rPr>
              <a:t>χιτώνες του τοιχώματος  </a:t>
            </a:r>
            <a:r>
              <a:rPr lang="el-GR" dirty="0"/>
              <a:t>της ουροδόχου κύστης </a:t>
            </a:r>
            <a:r>
              <a:rPr lang="el-GR" dirty="0">
                <a:effectLst>
                  <a:outerShdw blurRad="38100" dist="38100" dir="2700000" algn="tl">
                    <a:srgbClr val="000000">
                      <a:alpha val="43137"/>
                    </a:srgbClr>
                  </a:outerShdw>
                </a:effectLst>
              </a:rPr>
              <a:t>διηθεί</a:t>
            </a:r>
            <a:r>
              <a:rPr lang="el-GR" dirty="0" smtClean="0"/>
              <a:t>;</a:t>
            </a:r>
            <a:endParaRPr lang="el-GR" dirty="0"/>
          </a:p>
          <a:p>
            <a:pPr algn="just"/>
            <a:r>
              <a:rPr lang="el-GR" dirty="0">
                <a:effectLst>
                  <a:outerShdw blurRad="38100" dist="38100" dir="2700000" algn="tl">
                    <a:srgbClr val="000000">
                      <a:alpha val="43137"/>
                    </a:srgbClr>
                  </a:outerShdw>
                </a:effectLst>
              </a:rPr>
              <a:t>ΜΥΟΔΙΗΘΗΤΙΚΟ </a:t>
            </a:r>
            <a:r>
              <a:rPr lang="el-GR" dirty="0" smtClean="0">
                <a:effectLst>
                  <a:outerShdw blurRad="38100" dist="38100" dir="2700000" algn="tl">
                    <a:srgbClr val="000000">
                      <a:alpha val="43137"/>
                    </a:srgbClr>
                  </a:outerShdw>
                </a:effectLst>
              </a:rPr>
              <a:t> ή </a:t>
            </a:r>
            <a:r>
              <a:rPr lang="el-GR" dirty="0">
                <a:effectLst>
                  <a:outerShdw blurRad="38100" dist="38100" dir="2700000" algn="tl">
                    <a:srgbClr val="000000">
                      <a:alpha val="43137"/>
                    </a:srgbClr>
                  </a:outerShdw>
                </a:effectLst>
              </a:rPr>
              <a:t>ΜΗ </a:t>
            </a:r>
            <a:r>
              <a:rPr lang="el-GR" dirty="0" smtClean="0">
                <a:effectLst>
                  <a:outerShdw blurRad="38100" dist="38100" dir="2700000" algn="tl">
                    <a:srgbClr val="000000">
                      <a:alpha val="43137"/>
                    </a:srgbClr>
                  </a:outerShdw>
                </a:effectLst>
              </a:rPr>
              <a:t>ΜΥΟΔΙΗΘΗΤΙΚΟ </a:t>
            </a:r>
            <a:r>
              <a:rPr lang="el-GR" dirty="0" smtClean="0"/>
              <a:t>το καρκίνωμα</a:t>
            </a:r>
            <a:r>
              <a:rPr lang="en-US" dirty="0" smtClean="0"/>
              <a:t>;</a:t>
            </a:r>
            <a:endParaRPr lang="el-GR" dirty="0"/>
          </a:p>
          <a:p>
            <a:pPr algn="just"/>
            <a:r>
              <a:rPr lang="el-GR" i="1" dirty="0"/>
              <a:t>Μη</a:t>
            </a:r>
            <a:r>
              <a:rPr lang="el-GR" dirty="0"/>
              <a:t> </a:t>
            </a:r>
            <a:r>
              <a:rPr lang="el-GR" dirty="0" err="1"/>
              <a:t>μυοδιηθητικό</a:t>
            </a:r>
            <a:r>
              <a:rPr lang="el-GR" dirty="0"/>
              <a:t> </a:t>
            </a:r>
            <a:r>
              <a:rPr lang="el-GR" dirty="0">
                <a:sym typeface="Wingdings" pitchFamily="2" charset="2"/>
              </a:rPr>
              <a:t> </a:t>
            </a:r>
            <a:endParaRPr lang="en-US" dirty="0">
              <a:sym typeface="Wingdings" pitchFamily="2" charset="2"/>
            </a:endParaRPr>
          </a:p>
          <a:p>
            <a:pPr lvl="1" algn="just"/>
            <a:r>
              <a:rPr lang="en-US" dirty="0">
                <a:effectLst>
                  <a:outerShdw blurRad="38100" dist="38100" dir="2700000" algn="tl">
                    <a:srgbClr val="000000">
                      <a:alpha val="43137"/>
                    </a:srgbClr>
                  </a:outerShdw>
                </a:effectLst>
                <a:sym typeface="Wingdings" pitchFamily="2" charset="2"/>
              </a:rPr>
              <a:t>Ta, T1 </a:t>
            </a:r>
            <a:r>
              <a:rPr lang="en-US" dirty="0" err="1">
                <a:sym typeface="Wingdings" pitchFamily="2" charset="2"/>
              </a:rPr>
              <a:t>ή</a:t>
            </a:r>
            <a:r>
              <a:rPr lang="el-GR" dirty="0">
                <a:effectLst>
                  <a:outerShdw blurRad="38100" dist="38100" dir="2700000" algn="tl">
                    <a:srgbClr val="000000">
                      <a:alpha val="43137"/>
                    </a:srgbClr>
                  </a:outerShdw>
                </a:effectLst>
                <a:sym typeface="Wingdings" pitchFamily="2" charset="2"/>
              </a:rPr>
              <a:t> Τ</a:t>
            </a:r>
            <a:r>
              <a:rPr lang="en-US" dirty="0">
                <a:effectLst>
                  <a:outerShdw blurRad="38100" dist="38100" dir="2700000" algn="tl">
                    <a:srgbClr val="000000">
                      <a:alpha val="43137"/>
                    </a:srgbClr>
                  </a:outerShdw>
                </a:effectLst>
                <a:sym typeface="Wingdings" pitchFamily="2" charset="2"/>
              </a:rPr>
              <a:t>is</a:t>
            </a:r>
          </a:p>
          <a:p>
            <a:pPr lvl="1" algn="just"/>
            <a:r>
              <a:rPr lang="el-GR" dirty="0" smtClean="0">
                <a:effectLst>
                  <a:outerShdw blurRad="38100" dist="38100" dir="2700000" algn="tl">
                    <a:srgbClr val="000000">
                      <a:alpha val="43137"/>
                    </a:srgbClr>
                  </a:outerShdw>
                </a:effectLst>
                <a:sym typeface="Wingdings" pitchFamily="2" charset="2"/>
              </a:rPr>
              <a:t>Υψηλό</a:t>
            </a:r>
            <a:r>
              <a:rPr lang="el-GR" dirty="0" smtClean="0">
                <a:sym typeface="Wingdings" pitchFamily="2" charset="2"/>
              </a:rPr>
              <a:t>βαθμη ή </a:t>
            </a:r>
            <a:r>
              <a:rPr lang="el-GR" dirty="0" smtClean="0">
                <a:effectLst>
                  <a:outerShdw blurRad="38100" dist="38100" dir="2700000" algn="tl">
                    <a:srgbClr val="000000">
                      <a:alpha val="43137"/>
                    </a:srgbClr>
                  </a:outerShdw>
                </a:effectLst>
                <a:sym typeface="Wingdings" pitchFamily="2" charset="2"/>
              </a:rPr>
              <a:t>χαμηλό</a:t>
            </a:r>
            <a:r>
              <a:rPr lang="el-GR" dirty="0" smtClean="0">
                <a:sym typeface="Wingdings" pitchFamily="2" charset="2"/>
              </a:rPr>
              <a:t>βαθμη η κακοήθεια σε </a:t>
            </a:r>
            <a:r>
              <a:rPr lang="el-GR" dirty="0" err="1" smtClean="0">
                <a:sym typeface="Wingdings" pitchFamily="2" charset="2"/>
              </a:rPr>
              <a:t>διβάθμιο</a:t>
            </a:r>
            <a:r>
              <a:rPr lang="el-GR" dirty="0" smtClean="0">
                <a:sym typeface="Wingdings" pitchFamily="2" charset="2"/>
              </a:rPr>
              <a:t> σύστημα</a:t>
            </a:r>
            <a:r>
              <a:rPr lang="en-US" dirty="0" smtClean="0">
                <a:sym typeface="Wingdings" pitchFamily="2" charset="2"/>
              </a:rPr>
              <a:t> (</a:t>
            </a:r>
            <a:r>
              <a:rPr lang="el-GR" dirty="0" smtClean="0">
                <a:sym typeface="Wingdings" pitchFamily="2" charset="2"/>
              </a:rPr>
              <a:t>παλαιότεροι βαθμοί  κακοήθειας 1,2,3 σε </a:t>
            </a:r>
            <a:r>
              <a:rPr lang="el-GR" dirty="0" err="1" smtClean="0">
                <a:sym typeface="Wingdings" pitchFamily="2" charset="2"/>
              </a:rPr>
              <a:t>τριβάθμιο</a:t>
            </a:r>
            <a:r>
              <a:rPr lang="el-GR" dirty="0" smtClean="0">
                <a:sym typeface="Wingdings" pitchFamily="2" charset="2"/>
              </a:rPr>
              <a:t> σύστημα)</a:t>
            </a:r>
            <a:endParaRPr lang="el-GR" dirty="0">
              <a:sym typeface="Wingdings" pitchFamily="2" charset="2"/>
            </a:endParaRPr>
          </a:p>
          <a:p>
            <a:pPr lvl="1" algn="just"/>
            <a:r>
              <a:rPr lang="el-GR" dirty="0">
                <a:effectLst>
                  <a:outerShdw blurRad="38100" dist="38100" dir="2700000" algn="tl">
                    <a:srgbClr val="000000">
                      <a:alpha val="43137"/>
                    </a:srgbClr>
                  </a:outerShdw>
                </a:effectLst>
              </a:rPr>
              <a:t>Μέγεθος</a:t>
            </a:r>
            <a:r>
              <a:rPr lang="el-GR" dirty="0"/>
              <a:t> νεοπλάσματος</a:t>
            </a:r>
          </a:p>
          <a:p>
            <a:pPr lvl="1" algn="just"/>
            <a:r>
              <a:rPr lang="el-GR" dirty="0" smtClean="0"/>
              <a:t>Ειδικές </a:t>
            </a:r>
            <a:r>
              <a:rPr lang="el-GR" dirty="0" smtClean="0">
                <a:effectLst>
                  <a:outerShdw blurRad="38100" dist="38100" dir="2700000" algn="tl">
                    <a:srgbClr val="000000">
                      <a:alpha val="43137"/>
                    </a:srgbClr>
                  </a:outerShdw>
                </a:effectLst>
              </a:rPr>
              <a:t>ιστολογικές  ποικιλίες</a:t>
            </a:r>
            <a:endParaRPr lang="el-GR" dirty="0">
              <a:effectLst>
                <a:outerShdw blurRad="38100" dist="38100" dir="2700000" algn="tl">
                  <a:srgbClr val="000000">
                    <a:alpha val="43137"/>
                  </a:srgbClr>
                </a:outerShdw>
              </a:effectLst>
            </a:endParaRPr>
          </a:p>
          <a:p>
            <a:pPr lvl="1" algn="just"/>
            <a:r>
              <a:rPr lang="el-GR" dirty="0" err="1">
                <a:effectLst>
                  <a:outerShdw blurRad="38100" dist="38100" dir="2700000" algn="tl">
                    <a:srgbClr val="000000">
                      <a:alpha val="43137"/>
                    </a:srgbClr>
                  </a:outerShdw>
                </a:effectLst>
              </a:rPr>
              <a:t>Λεμφαγγειακή</a:t>
            </a:r>
            <a:r>
              <a:rPr lang="el-GR" dirty="0">
                <a:effectLst>
                  <a:outerShdw blurRad="38100" dist="38100" dir="2700000" algn="tl">
                    <a:srgbClr val="000000">
                      <a:alpha val="43137"/>
                    </a:srgbClr>
                  </a:outerShdw>
                </a:effectLst>
              </a:rPr>
              <a:t> διήθηση</a:t>
            </a:r>
          </a:p>
        </p:txBody>
      </p:sp>
    </p:spTree>
    <p:extLst>
      <p:ext uri="{BB962C8B-B14F-4D97-AF65-F5344CB8AC3E}">
        <p14:creationId xmlns="" xmlns:p14="http://schemas.microsoft.com/office/powerpoint/2010/main" val="1617287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789040"/>
          </a:xfrm>
        </p:spPr>
        <p:txBody>
          <a:bodyPr>
            <a:normAutofit fontScale="90000"/>
          </a:bodyPr>
          <a:lstStyle/>
          <a:p>
            <a:r>
              <a:rPr lang="en-US" sz="2700" b="1" dirty="0" smtClean="0"/>
              <a:t>A</a:t>
            </a:r>
            <a:r>
              <a:rPr lang="el-GR" sz="2700" b="1" dirty="0" err="1" smtClean="0"/>
              <a:t>νεστραμμένο</a:t>
            </a:r>
            <a:r>
              <a:rPr lang="el-GR" sz="2700" b="1" dirty="0" smtClean="0"/>
              <a:t> </a:t>
            </a:r>
            <a:r>
              <a:rPr lang="el-GR" sz="2700" b="1" i="1" dirty="0" err="1" smtClean="0"/>
              <a:t>θηλώδες</a:t>
            </a:r>
            <a:r>
              <a:rPr lang="el-GR" sz="2700" b="1" dirty="0" smtClean="0"/>
              <a:t> </a:t>
            </a:r>
            <a:r>
              <a:rPr lang="el-GR" sz="2700" b="1" dirty="0" err="1" smtClean="0"/>
              <a:t>ουροθηλιακό</a:t>
            </a:r>
            <a:r>
              <a:rPr lang="el-GR" sz="2700" b="1" dirty="0" smtClean="0"/>
              <a:t> καρκίνωμα, μη διηθητικό, χαμηλόβαθμης κακοήθειας.</a:t>
            </a:r>
            <a:br>
              <a:rPr lang="el-GR" sz="2700" b="1" dirty="0" smtClean="0"/>
            </a:br>
            <a:r>
              <a:rPr lang="el-GR" sz="2700" b="1" dirty="0"/>
              <a:t/>
            </a:r>
            <a:br>
              <a:rPr lang="el-GR" sz="2700" b="1" dirty="0"/>
            </a:br>
            <a:r>
              <a:rPr lang="el-GR" sz="2700" dirty="0" smtClean="0"/>
              <a:t>Το νεόπλασμα αποτελείται από </a:t>
            </a:r>
            <a:r>
              <a:rPr lang="el-GR" sz="2700" b="1" dirty="0" smtClean="0"/>
              <a:t>ευρείες</a:t>
            </a:r>
            <a:r>
              <a:rPr lang="el-GR" sz="2700" dirty="0" smtClean="0"/>
              <a:t> και </a:t>
            </a:r>
            <a:r>
              <a:rPr lang="el-GR" sz="2700" dirty="0" smtClean="0">
                <a:effectLst>
                  <a:outerShdw blurRad="38100" dist="38100" dir="2700000" algn="tl">
                    <a:srgbClr val="000000">
                      <a:alpha val="43137"/>
                    </a:srgbClr>
                  </a:outerShdw>
                </a:effectLst>
              </a:rPr>
              <a:t>μετρίως ανώμαλες </a:t>
            </a:r>
            <a:r>
              <a:rPr lang="el-GR" sz="2700" dirty="0" err="1" smtClean="0"/>
              <a:t>δοκίδες</a:t>
            </a:r>
            <a:r>
              <a:rPr lang="el-GR" sz="2700" dirty="0" smtClean="0"/>
              <a:t>, </a:t>
            </a:r>
            <a:r>
              <a:rPr lang="el-GR" sz="2700" dirty="0" smtClean="0">
                <a:effectLst>
                  <a:outerShdw blurRad="38100" dist="38100" dir="2700000" algn="tl">
                    <a:srgbClr val="000000">
                      <a:alpha val="43137"/>
                    </a:srgbClr>
                  </a:outerShdw>
                </a:effectLst>
              </a:rPr>
              <a:t>κυμαινόμενου μεγέθους</a:t>
            </a:r>
            <a:r>
              <a:rPr lang="el-GR" sz="2700" dirty="0" smtClean="0"/>
              <a:t>, με </a:t>
            </a:r>
            <a:r>
              <a:rPr lang="el-GR" sz="2700" dirty="0" err="1" smtClean="0">
                <a:effectLst>
                  <a:outerShdw blurRad="38100" dist="38100" dir="2700000" algn="tl">
                    <a:srgbClr val="000000">
                      <a:alpha val="43137"/>
                    </a:srgbClr>
                  </a:outerShdw>
                </a:effectLst>
              </a:rPr>
              <a:t>κυτταροβρίθεια</a:t>
            </a:r>
            <a:r>
              <a:rPr lang="el-GR" sz="2700" dirty="0" smtClean="0"/>
              <a:t> και </a:t>
            </a:r>
            <a:r>
              <a:rPr lang="el-GR" sz="2700" dirty="0" smtClean="0">
                <a:effectLst>
                  <a:outerShdw blurRad="38100" dist="38100" dir="2700000" algn="tl">
                    <a:srgbClr val="000000">
                      <a:alpha val="43137"/>
                    </a:srgbClr>
                  </a:outerShdw>
                </a:effectLst>
              </a:rPr>
              <a:t>απώλεια πολικότητας </a:t>
            </a:r>
            <a:r>
              <a:rPr lang="el-GR" sz="2700" dirty="0" smtClean="0"/>
              <a:t/>
            </a:r>
            <a:br>
              <a:rPr lang="el-GR" sz="2700" dirty="0" smtClean="0"/>
            </a:br>
            <a:r>
              <a:rPr lang="el-GR" sz="2700" dirty="0" smtClean="0"/>
              <a:t>( Α-Η, Χ40, </a:t>
            </a:r>
            <a:r>
              <a:rPr lang="el-GR" sz="2700" dirty="0" err="1" smtClean="0"/>
              <a:t>αριστ</a:t>
            </a:r>
            <a:r>
              <a:rPr lang="el-GR" sz="2700" dirty="0" smtClean="0"/>
              <a:t>. </a:t>
            </a:r>
            <a:r>
              <a:rPr lang="el-GR" sz="2700" dirty="0" err="1" smtClean="0"/>
              <a:t>εικ</a:t>
            </a:r>
            <a:r>
              <a:rPr lang="el-GR" sz="2700" dirty="0" smtClean="0"/>
              <a:t>. ). </a:t>
            </a:r>
            <a:br>
              <a:rPr lang="el-GR" sz="2700" dirty="0" smtClean="0"/>
            </a:br>
            <a:r>
              <a:rPr lang="el-GR" sz="2700" dirty="0" smtClean="0"/>
              <a:t>Σε μεσαία μεγέθυνση ( Χ100, </a:t>
            </a:r>
            <a:r>
              <a:rPr lang="el-GR" sz="2700" dirty="0" err="1" smtClean="0"/>
              <a:t>δεξ</a:t>
            </a:r>
            <a:r>
              <a:rPr lang="el-GR" sz="2700" dirty="0" smtClean="0"/>
              <a:t>. </a:t>
            </a:r>
            <a:r>
              <a:rPr lang="el-GR" sz="2700" dirty="0" err="1"/>
              <a:t>ε</a:t>
            </a:r>
            <a:r>
              <a:rPr lang="el-GR" sz="2700" dirty="0" err="1" smtClean="0"/>
              <a:t>ικ</a:t>
            </a:r>
            <a:r>
              <a:rPr lang="el-GR" sz="2700" dirty="0" smtClean="0"/>
              <a:t>.) αναγνωρίζεται </a:t>
            </a:r>
            <a:r>
              <a:rPr lang="el-GR" sz="2700" dirty="0" smtClean="0">
                <a:effectLst>
                  <a:outerShdw blurRad="38100" dist="38100" dir="2700000" algn="tl">
                    <a:srgbClr val="000000">
                      <a:alpha val="43137"/>
                    </a:srgbClr>
                  </a:outerShdw>
                </a:effectLst>
              </a:rPr>
              <a:t>ήπια έως μέτρια κυτταρική </a:t>
            </a:r>
            <a:r>
              <a:rPr lang="el-GR" sz="2700" dirty="0" err="1" smtClean="0">
                <a:effectLst>
                  <a:outerShdw blurRad="38100" dist="38100" dir="2700000" algn="tl">
                    <a:srgbClr val="000000">
                      <a:alpha val="43137"/>
                    </a:srgbClr>
                  </a:outerShdw>
                </a:effectLst>
              </a:rPr>
              <a:t>ατυπία</a:t>
            </a:r>
            <a:r>
              <a:rPr lang="el-GR" sz="2700" dirty="0" smtClean="0">
                <a:effectLst>
                  <a:outerShdw blurRad="38100" dist="38100" dir="2700000" algn="tl">
                    <a:srgbClr val="000000">
                      <a:alpha val="43137"/>
                    </a:srgbClr>
                  </a:outerShdw>
                </a:effectLst>
              </a:rPr>
              <a:t>.</a:t>
            </a:r>
            <a:r>
              <a:rPr lang="el-GR" sz="2700" b="1" dirty="0" smtClean="0">
                <a:effectLst>
                  <a:outerShdw blurRad="38100" dist="38100" dir="2700000" algn="tl">
                    <a:srgbClr val="000000">
                      <a:alpha val="43137"/>
                    </a:srgbClr>
                  </a:outerShdw>
                </a:effectLst>
              </a:rPr>
              <a:t/>
            </a:r>
            <a:br>
              <a:rPr lang="el-GR" sz="2700" b="1" dirty="0" smtClean="0">
                <a:effectLst>
                  <a:outerShdw blurRad="38100" dist="38100" dir="2700000" algn="tl">
                    <a:srgbClr val="000000">
                      <a:alpha val="43137"/>
                    </a:srgbClr>
                  </a:outerShdw>
                </a:effectLst>
              </a:rPr>
            </a:br>
            <a:r>
              <a:rPr lang="en-US" sz="2000" dirty="0"/>
              <a:t/>
            </a:r>
            <a:br>
              <a:rPr lang="en-US" sz="2000" dirty="0"/>
            </a:br>
            <a:r>
              <a:rPr lang="en-US" sz="2000" dirty="0" err="1" smtClean="0"/>
              <a:t>Aitao</a:t>
            </a:r>
            <a:r>
              <a:rPr lang="en-US" sz="2000" dirty="0" smtClean="0"/>
              <a:t> </a:t>
            </a:r>
            <a:r>
              <a:rPr lang="en-US" sz="2000" dirty="0" err="1" smtClean="0"/>
              <a:t>Guo</a:t>
            </a:r>
            <a:r>
              <a:rPr lang="en-US" sz="2000" dirty="0" smtClean="0"/>
              <a:t>, </a:t>
            </a:r>
            <a:r>
              <a:rPr lang="en-US" sz="2000" dirty="0" err="1" smtClean="0"/>
              <a:t>Aijun</a:t>
            </a:r>
            <a:r>
              <a:rPr lang="en-US" sz="2000" dirty="0" smtClean="0"/>
              <a:t> Liu, </a:t>
            </a:r>
            <a:r>
              <a:rPr lang="en-US" sz="2000" dirty="0" err="1" smtClean="0"/>
              <a:t>Xiaodong</a:t>
            </a:r>
            <a:r>
              <a:rPr lang="en-US" sz="2000" dirty="0" smtClean="0"/>
              <a:t> </a:t>
            </a:r>
            <a:r>
              <a:rPr lang="en-US" sz="2000" dirty="0" err="1"/>
              <a:t>Teng</a:t>
            </a:r>
            <a:r>
              <a:rPr lang="en-US" sz="2000" dirty="0"/>
              <a:t> Chinese journal of cancer </a:t>
            </a:r>
            <a:r>
              <a:rPr lang="en-US" sz="2000" dirty="0" smtClean="0"/>
              <a:t>res 2016</a:t>
            </a:r>
            <a:br>
              <a:rPr lang="en-US" sz="2000" dirty="0" smtClean="0"/>
            </a:br>
            <a:endParaRPr lang="el-GR" sz="2000" dirty="0"/>
          </a:p>
        </p:txBody>
      </p:sp>
      <p:pic>
        <p:nvPicPr>
          <p:cNvPr id="2050" name="Picture 2" descr="C:\Users\User\Desktop\9-Figure4-1.png"/>
          <p:cNvPicPr>
            <a:picLocks noChangeAspect="1" noChangeArrowheads="1"/>
          </p:cNvPicPr>
          <p:nvPr/>
        </p:nvPicPr>
        <p:blipFill>
          <a:blip r:embed="rId2" cstate="print"/>
          <a:srcRect/>
          <a:stretch>
            <a:fillRect/>
          </a:stretch>
        </p:blipFill>
        <p:spPr bwMode="auto">
          <a:xfrm>
            <a:off x="251520" y="3501008"/>
            <a:ext cx="8718178" cy="298460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Autofit/>
          </a:bodyPr>
          <a:lstStyle/>
          <a:p>
            <a:r>
              <a:rPr lang="el-GR" sz="2000" b="1" dirty="0" smtClean="0">
                <a:effectLst>
                  <a:outerShdw blurRad="38100" dist="38100" dir="2700000" algn="tl">
                    <a:srgbClr val="000000">
                      <a:alpha val="43137"/>
                    </a:srgbClr>
                  </a:outerShdw>
                </a:effectLst>
              </a:rPr>
              <a:t>Μορφολογική, </a:t>
            </a:r>
            <a:r>
              <a:rPr lang="el-GR" sz="2000" b="1" dirty="0" err="1" smtClean="0">
                <a:effectLst>
                  <a:outerShdw blurRad="38100" dist="38100" dir="2700000" algn="tl">
                    <a:srgbClr val="000000">
                      <a:alpha val="43137"/>
                    </a:srgbClr>
                  </a:outerShdw>
                </a:effectLst>
              </a:rPr>
              <a:t>ανοσοϊστοχημική</a:t>
            </a:r>
            <a:r>
              <a:rPr lang="el-GR" sz="2000" b="1" dirty="0" smtClean="0">
                <a:effectLst>
                  <a:outerShdw blurRad="38100" dist="38100" dir="2700000" algn="tl">
                    <a:srgbClr val="000000">
                      <a:alpha val="43137"/>
                    </a:srgbClr>
                  </a:outerShdw>
                </a:effectLst>
              </a:rPr>
              <a:t> και μοριακή </a:t>
            </a:r>
            <a:r>
              <a:rPr lang="el-GR" sz="2000" b="1" dirty="0" err="1" smtClean="0">
                <a:effectLst>
                  <a:outerShdw blurRad="38100" dist="38100" dir="2700000" algn="tl">
                    <a:srgbClr val="000000">
                      <a:alpha val="43137"/>
                    </a:srgbClr>
                  </a:outerShdw>
                </a:effectLst>
              </a:rPr>
              <a:t>διαφοροδιάγνωση</a:t>
            </a:r>
            <a:r>
              <a:rPr lang="el-GR" sz="2000" b="1" dirty="0" smtClean="0">
                <a:effectLst>
                  <a:outerShdw blurRad="38100" dist="38100" dir="2700000" algn="tl">
                    <a:srgbClr val="000000">
                      <a:alpha val="43137"/>
                    </a:srgbClr>
                  </a:outerShdw>
                </a:effectLst>
              </a:rPr>
              <a:t> </a:t>
            </a:r>
            <a:br>
              <a:rPr lang="el-GR" sz="2000" b="1" dirty="0" smtClean="0">
                <a:effectLst>
                  <a:outerShdw blurRad="38100" dist="38100" dir="2700000" algn="tl">
                    <a:srgbClr val="000000">
                      <a:alpha val="43137"/>
                    </a:srgbClr>
                  </a:outerShdw>
                </a:effectLst>
              </a:rPr>
            </a:br>
            <a:r>
              <a:rPr lang="el-GR" sz="2000" b="1" i="1" dirty="0" err="1" smtClean="0">
                <a:effectLst>
                  <a:outerShdw blurRad="38100" dist="38100" dir="2700000" algn="tl">
                    <a:srgbClr val="000000">
                      <a:alpha val="43137"/>
                    </a:srgbClr>
                  </a:outerShdw>
                </a:effectLst>
              </a:rPr>
              <a:t>θηλώδους</a:t>
            </a:r>
            <a:r>
              <a:rPr lang="el-GR" sz="2000" b="1" i="1" dirty="0" smtClean="0">
                <a:effectLst>
                  <a:outerShdw blurRad="38100" dist="38100" dir="2700000" algn="tl">
                    <a:srgbClr val="000000">
                      <a:alpha val="43137"/>
                    </a:srgbClr>
                  </a:outerShdw>
                </a:effectLst>
              </a:rPr>
              <a:t> </a:t>
            </a:r>
            <a:r>
              <a:rPr lang="el-GR" sz="2000" b="1" dirty="0" err="1" smtClean="0">
                <a:effectLst>
                  <a:outerShdw blurRad="38100" dist="38100" dir="2700000" algn="tl">
                    <a:srgbClr val="000000">
                      <a:alpha val="43137"/>
                    </a:srgbClr>
                  </a:outerShdw>
                </a:effectLst>
              </a:rPr>
              <a:t>ουροθηλιακού</a:t>
            </a:r>
            <a:r>
              <a:rPr lang="el-GR" sz="2000" b="1" dirty="0" smtClean="0">
                <a:effectLst>
                  <a:outerShdw blurRad="38100" dist="38100" dir="2700000" algn="tl">
                    <a:srgbClr val="000000">
                      <a:alpha val="43137"/>
                    </a:srgbClr>
                  </a:outerShdw>
                </a:effectLst>
              </a:rPr>
              <a:t> καρκινώματος με κυρίαρχο ανεστραμμένο πρότυπο και </a:t>
            </a:r>
            <a:r>
              <a:rPr lang="el-GR" sz="2000" b="1" dirty="0" smtClean="0">
                <a:solidFill>
                  <a:srgbClr val="FF0000"/>
                </a:solidFill>
                <a:effectLst>
                  <a:outerShdw blurRad="38100" dist="38100" dir="2700000" algn="tl">
                    <a:srgbClr val="000000">
                      <a:alpha val="43137"/>
                    </a:srgbClr>
                  </a:outerShdw>
                </a:effectLst>
              </a:rPr>
              <a:t>ανεστραμμένου θηλώματος</a:t>
            </a:r>
            <a:endParaRPr lang="el-GR" sz="2000" b="1" dirty="0">
              <a:solidFill>
                <a:srgbClr val="FF0000"/>
              </a:solidFill>
              <a:effectLst>
                <a:outerShdw blurRad="38100" dist="38100" dir="2700000" algn="tl">
                  <a:srgbClr val="000000">
                    <a:alpha val="43137"/>
                  </a:srgbClr>
                </a:outerShdw>
              </a:effectLst>
            </a:endParaRPr>
          </a:p>
        </p:txBody>
      </p:sp>
      <p:sp>
        <p:nvSpPr>
          <p:cNvPr id="3" name="2 - Θέση κειμένου"/>
          <p:cNvSpPr>
            <a:spLocks noGrp="1"/>
          </p:cNvSpPr>
          <p:nvPr>
            <p:ph type="body" idx="1"/>
          </p:nvPr>
        </p:nvSpPr>
        <p:spPr>
          <a:xfrm>
            <a:off x="0" y="692696"/>
            <a:ext cx="4788024" cy="1080119"/>
          </a:xfrm>
        </p:spPr>
        <p:txBody>
          <a:bodyPr>
            <a:normAutofit/>
          </a:bodyPr>
          <a:lstStyle/>
          <a:p>
            <a:pPr algn="ctr"/>
            <a:r>
              <a:rPr lang="el-GR" sz="2800" dirty="0" smtClean="0"/>
              <a:t>Ανεστραμμένο </a:t>
            </a:r>
            <a:r>
              <a:rPr lang="el-GR" sz="2800" i="1" dirty="0" err="1" smtClean="0"/>
              <a:t>θηλώδες</a:t>
            </a:r>
            <a:r>
              <a:rPr lang="el-GR" sz="2800" dirty="0" smtClean="0"/>
              <a:t> </a:t>
            </a:r>
            <a:r>
              <a:rPr lang="el-GR" sz="2800" dirty="0" err="1" smtClean="0"/>
              <a:t>ουροθηλιακό</a:t>
            </a:r>
            <a:r>
              <a:rPr lang="el-GR" sz="2800" dirty="0" smtClean="0"/>
              <a:t> καρκίνωμα</a:t>
            </a:r>
            <a:endParaRPr lang="el-GR" sz="2800" dirty="0"/>
          </a:p>
        </p:txBody>
      </p:sp>
      <p:sp>
        <p:nvSpPr>
          <p:cNvPr id="4" name="3 - Θέση περιεχομένου"/>
          <p:cNvSpPr>
            <a:spLocks noGrp="1"/>
          </p:cNvSpPr>
          <p:nvPr>
            <p:ph sz="half" idx="2"/>
          </p:nvPr>
        </p:nvSpPr>
        <p:spPr>
          <a:xfrm>
            <a:off x="0" y="1916832"/>
            <a:ext cx="4497388" cy="4941168"/>
          </a:xfrm>
        </p:spPr>
        <p:txBody>
          <a:bodyPr/>
          <a:lstStyle/>
          <a:p>
            <a:r>
              <a:rPr lang="el-GR" dirty="0" smtClean="0"/>
              <a:t>Συνήθης η </a:t>
            </a:r>
            <a:r>
              <a:rPr lang="el-GR" dirty="0" err="1" smtClean="0"/>
              <a:t>εξωφυτική</a:t>
            </a:r>
            <a:r>
              <a:rPr lang="el-GR" dirty="0" smtClean="0"/>
              <a:t>, </a:t>
            </a:r>
            <a:r>
              <a:rPr lang="el-GR" dirty="0" err="1" smtClean="0"/>
              <a:t>θηλώδης</a:t>
            </a:r>
            <a:r>
              <a:rPr lang="el-GR" dirty="0" smtClean="0"/>
              <a:t> συνιστώσα.</a:t>
            </a:r>
          </a:p>
          <a:p>
            <a:r>
              <a:rPr lang="el-GR" dirty="0" smtClean="0"/>
              <a:t>Όχι σταθερά ομαλή η παρυφή.</a:t>
            </a:r>
          </a:p>
          <a:p>
            <a:r>
              <a:rPr lang="el-GR" dirty="0" smtClean="0"/>
              <a:t>Ποικίλου βαθμού πυρηνικός </a:t>
            </a:r>
            <a:r>
              <a:rPr lang="el-GR" dirty="0" err="1" smtClean="0"/>
              <a:t>πλειομορφισμός</a:t>
            </a:r>
            <a:r>
              <a:rPr lang="el-GR" dirty="0" smtClean="0"/>
              <a:t> και </a:t>
            </a:r>
            <a:r>
              <a:rPr lang="el-GR" dirty="0" err="1" smtClean="0"/>
              <a:t>ατυπία</a:t>
            </a:r>
            <a:r>
              <a:rPr lang="el-GR" dirty="0" smtClean="0"/>
              <a:t>.</a:t>
            </a:r>
          </a:p>
          <a:p>
            <a:r>
              <a:rPr lang="el-GR" dirty="0" smtClean="0"/>
              <a:t>Υποτροπή και εξέλιξη πιθανές.</a:t>
            </a:r>
          </a:p>
          <a:p>
            <a:r>
              <a:rPr lang="el-GR" dirty="0" smtClean="0"/>
              <a:t>Συνήθως υψηλή έκφραση </a:t>
            </a:r>
            <a:r>
              <a:rPr lang="en-US" dirty="0" smtClean="0"/>
              <a:t>p53 </a:t>
            </a:r>
            <a:r>
              <a:rPr lang="el-GR" dirty="0" smtClean="0"/>
              <a:t>και Κ</a:t>
            </a:r>
            <a:r>
              <a:rPr lang="en-US" dirty="0" err="1" smtClean="0"/>
              <a:t>i</a:t>
            </a:r>
            <a:r>
              <a:rPr lang="el-GR" dirty="0" smtClean="0"/>
              <a:t>-67</a:t>
            </a:r>
            <a:endParaRPr lang="en-US" dirty="0" smtClean="0"/>
          </a:p>
          <a:p>
            <a:r>
              <a:rPr lang="el-GR" dirty="0" smtClean="0"/>
              <a:t>Συχνή η μετάλλαξη στο γονίδιο </a:t>
            </a:r>
            <a:r>
              <a:rPr lang="en-US" dirty="0" smtClean="0"/>
              <a:t>FGFR3</a:t>
            </a:r>
            <a:r>
              <a:rPr lang="el-GR" dirty="0" smtClean="0"/>
              <a:t>, απαλείψεις στα χρωμοσώματα 9 &amp; 17</a:t>
            </a:r>
          </a:p>
          <a:p>
            <a:endParaRPr lang="el-GR" dirty="0"/>
          </a:p>
        </p:txBody>
      </p:sp>
      <p:sp>
        <p:nvSpPr>
          <p:cNvPr id="5" name="4 - Θέση κειμένου"/>
          <p:cNvSpPr>
            <a:spLocks noGrp="1"/>
          </p:cNvSpPr>
          <p:nvPr>
            <p:ph type="body" sz="quarter" idx="3"/>
          </p:nvPr>
        </p:nvSpPr>
        <p:spPr>
          <a:xfrm>
            <a:off x="4788024" y="692697"/>
            <a:ext cx="3898776" cy="792087"/>
          </a:xfrm>
        </p:spPr>
        <p:txBody>
          <a:bodyPr>
            <a:noAutofit/>
          </a:bodyPr>
          <a:lstStyle/>
          <a:p>
            <a:pPr algn="ctr"/>
            <a:r>
              <a:rPr lang="el-GR" sz="2800" dirty="0" smtClean="0">
                <a:solidFill>
                  <a:srgbClr val="FF0000"/>
                </a:solidFill>
              </a:rPr>
              <a:t>Ανεστραμμένο θήλωμα</a:t>
            </a:r>
            <a:endParaRPr lang="el-GR" sz="2800" dirty="0">
              <a:solidFill>
                <a:srgbClr val="FF0000"/>
              </a:solidFill>
            </a:endParaRPr>
          </a:p>
        </p:txBody>
      </p:sp>
      <p:sp>
        <p:nvSpPr>
          <p:cNvPr id="6" name="5 - Θέση περιεχομένου"/>
          <p:cNvSpPr>
            <a:spLocks noGrp="1"/>
          </p:cNvSpPr>
          <p:nvPr>
            <p:ph sz="quarter" idx="4"/>
          </p:nvPr>
        </p:nvSpPr>
        <p:spPr>
          <a:xfrm>
            <a:off x="4645025" y="1772816"/>
            <a:ext cx="4498975" cy="5085184"/>
          </a:xfrm>
        </p:spPr>
        <p:txBody>
          <a:bodyPr>
            <a:normAutofit fontScale="92500" lnSpcReduction="20000"/>
          </a:bodyPr>
          <a:lstStyle/>
          <a:p>
            <a:r>
              <a:rPr lang="el-GR" dirty="0" smtClean="0"/>
              <a:t>Λεία η επιφανειακή μοίρα</a:t>
            </a:r>
            <a:r>
              <a:rPr lang="en-US" dirty="0" smtClean="0"/>
              <a:t>, </a:t>
            </a:r>
            <a:r>
              <a:rPr lang="el-GR" dirty="0" smtClean="0"/>
              <a:t>με θολωτή διαμόρφωση και άθικτο </a:t>
            </a:r>
            <a:r>
              <a:rPr lang="el-GR" dirty="0" err="1" smtClean="0"/>
              <a:t>ουροθήλιο</a:t>
            </a:r>
            <a:r>
              <a:rPr lang="el-GR" dirty="0" smtClean="0"/>
              <a:t>.</a:t>
            </a:r>
          </a:p>
          <a:p>
            <a:r>
              <a:rPr lang="el-GR" dirty="0" err="1" smtClean="0"/>
              <a:t>Απωστική</a:t>
            </a:r>
            <a:r>
              <a:rPr lang="el-GR" dirty="0" smtClean="0"/>
              <a:t>, σαφώς </a:t>
            </a:r>
            <a:r>
              <a:rPr lang="el-GR" dirty="0" err="1" smtClean="0"/>
              <a:t>αφοριζόμενη</a:t>
            </a:r>
            <a:r>
              <a:rPr lang="el-GR" dirty="0" smtClean="0"/>
              <a:t> η παρυφή, </a:t>
            </a:r>
            <a:r>
              <a:rPr lang="el-GR" dirty="0" err="1" smtClean="0"/>
              <a:t>αναστομούμενες</a:t>
            </a:r>
            <a:r>
              <a:rPr lang="el-GR" dirty="0" smtClean="0"/>
              <a:t> χορδές και </a:t>
            </a:r>
            <a:r>
              <a:rPr lang="el-GR" dirty="0" err="1" smtClean="0"/>
              <a:t>δοκίδες</a:t>
            </a:r>
            <a:endParaRPr lang="el-GR" dirty="0" smtClean="0"/>
          </a:p>
          <a:p>
            <a:r>
              <a:rPr lang="el-GR" dirty="0" smtClean="0"/>
              <a:t>Τακτικός κυτταρικός προσανατολισμός, απουσία ουσιώδους </a:t>
            </a:r>
            <a:r>
              <a:rPr lang="el-GR" dirty="0" err="1" smtClean="0"/>
              <a:t>ατυπίας</a:t>
            </a:r>
            <a:r>
              <a:rPr lang="el-GR" dirty="0" smtClean="0"/>
              <a:t>, σπάνιες μιτώσεις.</a:t>
            </a:r>
          </a:p>
          <a:p>
            <a:r>
              <a:rPr lang="el-GR" dirty="0" smtClean="0"/>
              <a:t>Σπάνιες υποτροπές λόγω ατελούς εξαίρεσης</a:t>
            </a:r>
            <a:endParaRPr lang="en-US" dirty="0" smtClean="0"/>
          </a:p>
          <a:p>
            <a:r>
              <a:rPr lang="en-US" dirty="0" smtClean="0"/>
              <a:t>X</a:t>
            </a:r>
            <a:r>
              <a:rPr lang="el-GR" dirty="0" err="1" smtClean="0"/>
              <a:t>αμηλή</a:t>
            </a:r>
            <a:r>
              <a:rPr lang="el-GR" dirty="0" smtClean="0"/>
              <a:t> έκφραση </a:t>
            </a:r>
            <a:r>
              <a:rPr lang="en-US" dirty="0" smtClean="0"/>
              <a:t>p53 </a:t>
            </a:r>
            <a:r>
              <a:rPr lang="el-GR" dirty="0" smtClean="0"/>
              <a:t>και </a:t>
            </a:r>
            <a:r>
              <a:rPr lang="en-US" dirty="0" smtClean="0"/>
              <a:t>ki-67</a:t>
            </a:r>
            <a:endParaRPr lang="el-GR" dirty="0" smtClean="0"/>
          </a:p>
          <a:p>
            <a:r>
              <a:rPr lang="el-GR" dirty="0" smtClean="0"/>
              <a:t>Σπάνιες απαλείψεις στα χρωμοσώματα 9 &amp; 17, σπάνιες οι μεταλλάξεις στο </a:t>
            </a:r>
            <a:r>
              <a:rPr lang="en-US" dirty="0" smtClean="0"/>
              <a:t>FGFR3, </a:t>
            </a:r>
            <a:r>
              <a:rPr lang="el-GR" dirty="0" smtClean="0"/>
              <a:t>σπάνια η απώλεια </a:t>
            </a:r>
            <a:r>
              <a:rPr lang="el-GR" dirty="0" err="1" smtClean="0"/>
              <a:t>ετεροζυγίας</a:t>
            </a:r>
            <a:r>
              <a:rPr lang="el-GR" dirty="0" smtClean="0"/>
              <a:t>.</a:t>
            </a: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0"/>
            <a:ext cx="9143999" cy="1844824"/>
          </a:xfrm>
        </p:spPr>
        <p:txBody>
          <a:bodyPr>
            <a:noAutofit/>
          </a:bodyPr>
          <a:lstStyle/>
          <a:p>
            <a:r>
              <a:rPr lang="el-GR" sz="2000" dirty="0" smtClean="0"/>
              <a:t> Η ιστολογική </a:t>
            </a:r>
            <a:r>
              <a:rPr lang="el-GR" sz="2000" dirty="0" err="1" smtClean="0"/>
              <a:t>διαφοροδιάγνωση</a:t>
            </a:r>
            <a:r>
              <a:rPr lang="el-GR" sz="2000" dirty="0" smtClean="0"/>
              <a:t> των </a:t>
            </a:r>
            <a:r>
              <a:rPr lang="el-GR" sz="2000" b="1" dirty="0" smtClean="0">
                <a:effectLst>
                  <a:outerShdw blurRad="38100" dist="38100" dir="2700000" algn="tl">
                    <a:srgbClr val="000000">
                      <a:alpha val="43137"/>
                    </a:srgbClr>
                  </a:outerShdw>
                </a:effectLst>
              </a:rPr>
              <a:t>μη διηθητικών</a:t>
            </a:r>
            <a:r>
              <a:rPr lang="el-GR" sz="2000" dirty="0" smtClean="0"/>
              <a:t>, κυρίως ή αποκλειστικά </a:t>
            </a:r>
            <a:r>
              <a:rPr lang="el-GR" sz="2000" b="1" dirty="0" smtClean="0"/>
              <a:t>ανεστραμμένων</a:t>
            </a:r>
            <a:r>
              <a:rPr lang="el-GR" sz="2000" dirty="0" smtClean="0"/>
              <a:t>, </a:t>
            </a:r>
            <a:r>
              <a:rPr lang="el-GR" sz="2000" dirty="0" err="1" smtClean="0"/>
              <a:t>ουροθηλιακών</a:t>
            </a:r>
            <a:r>
              <a:rPr lang="el-GR" sz="2000" dirty="0" smtClean="0"/>
              <a:t> νεοπλασμάτων ( ήτοι του ανεστραμμένου θηλώματος, του ΘΟΝΧΚΔ και του ανεστραμμένου </a:t>
            </a:r>
            <a:r>
              <a:rPr lang="el-GR" sz="2000" i="1" dirty="0" err="1" smtClean="0">
                <a:effectLst>
                  <a:outerShdw blurRad="38100" dist="38100" dir="2700000" algn="tl">
                    <a:srgbClr val="000000">
                      <a:alpha val="43137"/>
                    </a:srgbClr>
                  </a:outerShdw>
                </a:effectLst>
              </a:rPr>
              <a:t>θηλώδους</a:t>
            </a:r>
            <a:r>
              <a:rPr lang="el-GR" sz="2000" i="1" dirty="0" smtClean="0"/>
              <a:t> </a:t>
            </a:r>
            <a:r>
              <a:rPr lang="el-GR" sz="2000" dirty="0" err="1" smtClean="0"/>
              <a:t>ουροθηλιακού</a:t>
            </a:r>
            <a:r>
              <a:rPr lang="el-GR" sz="2000" dirty="0" smtClean="0"/>
              <a:t> καρκινώματος χαμηλόβαθμης και υψηλόβαθμης κακοήθειας) στηρίζεται στις εξής, πρωτίστως </a:t>
            </a:r>
            <a:r>
              <a:rPr lang="el-GR" sz="2000" dirty="0" smtClean="0">
                <a:effectLst>
                  <a:outerShdw blurRad="38100" dist="38100" dir="2700000" algn="tl">
                    <a:srgbClr val="000000">
                      <a:alpha val="43137"/>
                    </a:srgbClr>
                  </a:outerShdw>
                </a:effectLst>
              </a:rPr>
              <a:t>μορφολογικές</a:t>
            </a:r>
            <a:r>
              <a:rPr lang="el-GR" sz="2000" dirty="0" smtClean="0"/>
              <a:t>, παραμέτρους</a:t>
            </a:r>
            <a:r>
              <a:rPr lang="en-US" sz="2000" dirty="0" smtClean="0"/>
              <a:t>:</a:t>
            </a:r>
            <a:r>
              <a:rPr lang="el-GR" sz="2000" dirty="0" smtClean="0"/>
              <a:t/>
            </a:r>
            <a:br>
              <a:rPr lang="el-GR" sz="2000" dirty="0" smtClean="0"/>
            </a:br>
            <a:endParaRPr lang="el-GR" sz="2000" dirty="0"/>
          </a:p>
        </p:txBody>
      </p:sp>
      <p:sp>
        <p:nvSpPr>
          <p:cNvPr id="4" name="Θέση περιεχομένου 2"/>
          <p:cNvSpPr txBox="1">
            <a:spLocks/>
          </p:cNvSpPr>
          <p:nvPr/>
        </p:nvSpPr>
        <p:spPr>
          <a:xfrm>
            <a:off x="0" y="1700808"/>
            <a:ext cx="9144000" cy="547260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err="1" smtClean="0"/>
              <a:t>Εξωφυτική</a:t>
            </a:r>
            <a:r>
              <a:rPr lang="el-GR" dirty="0" smtClean="0"/>
              <a:t> </a:t>
            </a:r>
            <a:r>
              <a:rPr lang="el-GR" dirty="0" err="1" smtClean="0"/>
              <a:t>θηλώδης</a:t>
            </a:r>
            <a:r>
              <a:rPr lang="el-GR" dirty="0" smtClean="0"/>
              <a:t> συνιστώσα [απούσα ή ελάχιστη, οπότε υποχρεωτικά με μορφολογία συμβατικού (</a:t>
            </a:r>
            <a:r>
              <a:rPr lang="el-GR" dirty="0" err="1" smtClean="0"/>
              <a:t>εξωφυτικού</a:t>
            </a:r>
            <a:r>
              <a:rPr lang="el-GR" dirty="0" smtClean="0"/>
              <a:t>) θηλώματος (δηλ. με </a:t>
            </a:r>
            <a:r>
              <a:rPr lang="el-GR" dirty="0" err="1" smtClean="0"/>
              <a:t>ουροθήλιο</a:t>
            </a:r>
            <a:r>
              <a:rPr lang="el-GR" dirty="0" smtClean="0"/>
              <a:t> φυσιολογικού πάχους και απουσία </a:t>
            </a:r>
            <a:r>
              <a:rPr lang="el-GR" dirty="0" err="1" smtClean="0"/>
              <a:t>ατυπίας</a:t>
            </a:r>
            <a:r>
              <a:rPr lang="el-GR" dirty="0" smtClean="0"/>
              <a:t> και μιτώσεων) στο </a:t>
            </a:r>
            <a:r>
              <a:rPr lang="el-GR" dirty="0" smtClean="0">
                <a:solidFill>
                  <a:srgbClr val="FF0000"/>
                </a:solidFill>
              </a:rPr>
              <a:t>ανεστραμμένο θήλωμα</a:t>
            </a:r>
            <a:r>
              <a:rPr lang="el-GR" dirty="0" smtClean="0"/>
              <a:t>]</a:t>
            </a:r>
            <a:r>
              <a:rPr lang="el-GR" dirty="0" smtClean="0">
                <a:solidFill>
                  <a:srgbClr val="FF0000"/>
                </a:solidFill>
              </a:rPr>
              <a:t> </a:t>
            </a:r>
            <a:r>
              <a:rPr lang="el-GR" dirty="0" smtClean="0"/>
              <a:t>στις δύο επόμενες οντότητες, </a:t>
            </a:r>
            <a:r>
              <a:rPr lang="el-GR" dirty="0" err="1" smtClean="0"/>
              <a:t>κουνουπιδοειδής</a:t>
            </a:r>
            <a:r>
              <a:rPr lang="el-GR" dirty="0" smtClean="0"/>
              <a:t>.</a:t>
            </a:r>
            <a:endParaRPr lang="en-US" dirty="0" smtClean="0"/>
          </a:p>
          <a:p>
            <a:r>
              <a:rPr lang="en-US" dirty="0" smtClean="0">
                <a:effectLst>
                  <a:outerShdw blurRad="38100" dist="38100" dir="2700000" algn="tl">
                    <a:srgbClr val="000000">
                      <a:alpha val="43137"/>
                    </a:srgbClr>
                  </a:outerShdw>
                </a:effectLst>
              </a:rPr>
              <a:t>O</a:t>
            </a:r>
            <a:r>
              <a:rPr lang="el-GR" dirty="0" err="1" smtClean="0">
                <a:effectLst>
                  <a:outerShdw blurRad="38100" dist="38100" dir="2700000" algn="tl">
                    <a:srgbClr val="000000">
                      <a:alpha val="43137"/>
                    </a:srgbClr>
                  </a:outerShdw>
                </a:effectLst>
              </a:rPr>
              <a:t>μοιομορφία</a:t>
            </a:r>
            <a:r>
              <a:rPr lang="el-GR" dirty="0" smtClean="0">
                <a:effectLst>
                  <a:outerShdw blurRad="38100" dist="38100" dir="2700000" algn="tl">
                    <a:srgbClr val="000000">
                      <a:alpha val="43137"/>
                    </a:srgbClr>
                  </a:outerShdw>
                </a:effectLst>
              </a:rPr>
              <a:t> </a:t>
            </a:r>
            <a:r>
              <a:rPr lang="el-GR" dirty="0" smtClean="0"/>
              <a:t>και </a:t>
            </a:r>
            <a:r>
              <a:rPr lang="el-GR" dirty="0" smtClean="0">
                <a:effectLst>
                  <a:outerShdw blurRad="38100" dist="38100" dir="2700000" algn="tl">
                    <a:srgbClr val="000000">
                      <a:alpha val="43137"/>
                    </a:srgbClr>
                  </a:outerShdw>
                </a:effectLst>
              </a:rPr>
              <a:t>μέγεθος </a:t>
            </a:r>
            <a:r>
              <a:rPr lang="el-GR" dirty="0" smtClean="0"/>
              <a:t> ανεστραμμένων φωλεών και </a:t>
            </a:r>
            <a:r>
              <a:rPr lang="el-GR" dirty="0" err="1" smtClean="0"/>
              <a:t>δοκίδων</a:t>
            </a:r>
            <a:r>
              <a:rPr lang="el-GR" dirty="0" smtClean="0"/>
              <a:t> . Ευρείες και </a:t>
            </a:r>
            <a:r>
              <a:rPr lang="el-GR" dirty="0" err="1" smtClean="0"/>
              <a:t>ποικιλόμομορφες</a:t>
            </a:r>
            <a:r>
              <a:rPr lang="el-GR" dirty="0" smtClean="0"/>
              <a:t> δομές </a:t>
            </a:r>
            <a:r>
              <a:rPr lang="el-GR" dirty="0" err="1" smtClean="0"/>
              <a:t>μεταχωρούσες</a:t>
            </a:r>
            <a:r>
              <a:rPr lang="el-GR" dirty="0" smtClean="0"/>
              <a:t> σε συμπαγείς περιοχές, από τη δεύτερη οντότητα και πέρα.</a:t>
            </a:r>
          </a:p>
          <a:p>
            <a:r>
              <a:rPr lang="el-GR" dirty="0" smtClean="0"/>
              <a:t>Αριθμός στοιβάδων </a:t>
            </a:r>
            <a:r>
              <a:rPr lang="el-GR" dirty="0" err="1" smtClean="0"/>
              <a:t>ουροθηλιακών</a:t>
            </a:r>
            <a:r>
              <a:rPr lang="el-GR" dirty="0" smtClean="0"/>
              <a:t> κυττάρων ( 3-5 στο </a:t>
            </a:r>
            <a:r>
              <a:rPr lang="el-GR" dirty="0" smtClean="0">
                <a:solidFill>
                  <a:srgbClr val="FF0000"/>
                </a:solidFill>
              </a:rPr>
              <a:t>ανεστραμμένο θήλωμα</a:t>
            </a:r>
            <a:r>
              <a:rPr lang="el-GR" dirty="0" smtClean="0"/>
              <a:t>, όπως φυσιολογικά)</a:t>
            </a:r>
          </a:p>
          <a:p>
            <a:r>
              <a:rPr lang="el-GR" dirty="0" smtClean="0"/>
              <a:t>Κεντρικά </a:t>
            </a:r>
            <a:r>
              <a:rPr lang="el-GR" dirty="0" err="1" smtClean="0"/>
              <a:t>ομπρελοειδή</a:t>
            </a:r>
            <a:r>
              <a:rPr lang="el-GR" dirty="0" smtClean="0"/>
              <a:t> κύτταρα (στις δύο πρώτες οντότητες)</a:t>
            </a:r>
          </a:p>
          <a:p>
            <a:r>
              <a:rPr lang="el-GR" dirty="0" smtClean="0"/>
              <a:t>Προσανατολισμός-πολικότητα  κυττάρων-πυρήνων</a:t>
            </a:r>
          </a:p>
          <a:p>
            <a:r>
              <a:rPr lang="el-GR" dirty="0" smtClean="0"/>
              <a:t>Βαθμός κυτταρικής </a:t>
            </a:r>
            <a:r>
              <a:rPr lang="el-GR" dirty="0" err="1" smtClean="0"/>
              <a:t>ατυπίας</a:t>
            </a:r>
            <a:endParaRPr lang="el-GR" dirty="0" smtClean="0"/>
          </a:p>
          <a:p>
            <a:r>
              <a:rPr lang="el-GR" dirty="0" err="1" smtClean="0"/>
              <a:t>Μιτωτική</a:t>
            </a:r>
            <a:r>
              <a:rPr lang="el-GR" dirty="0" smtClean="0"/>
              <a:t> δραστηριότητα στις εξωτερικές στοιβάδες ή  πέραν των εξωτερικών στοιβάδων, προς το κέντρο </a:t>
            </a:r>
          </a:p>
          <a:p>
            <a:r>
              <a:rPr lang="el-GR" dirty="0" smtClean="0"/>
              <a:t>Ανίχνευση </a:t>
            </a:r>
            <a:r>
              <a:rPr lang="el-GR" dirty="0" err="1" smtClean="0"/>
              <a:t>ατύπων</a:t>
            </a:r>
            <a:r>
              <a:rPr lang="el-GR" dirty="0" smtClean="0"/>
              <a:t> μιτώσεων (μόνο στο ανεστραμμένο </a:t>
            </a:r>
            <a:r>
              <a:rPr lang="el-GR" dirty="0" err="1" smtClean="0"/>
              <a:t>θηλώδες</a:t>
            </a:r>
            <a:r>
              <a:rPr lang="el-GR" dirty="0" smtClean="0"/>
              <a:t> </a:t>
            </a:r>
            <a:r>
              <a:rPr lang="el-GR" dirty="0" err="1" smtClean="0"/>
              <a:t>ουροθηλιακό</a:t>
            </a:r>
            <a:r>
              <a:rPr lang="el-GR" dirty="0" smtClean="0"/>
              <a:t> καρκίνωμα, υψηλόβαθμης κακοήθειας)</a:t>
            </a:r>
          </a:p>
          <a:p>
            <a:r>
              <a:rPr lang="el-GR" sz="2900" dirty="0" smtClean="0"/>
              <a:t>Η </a:t>
            </a:r>
            <a:r>
              <a:rPr lang="en-US" sz="2900" dirty="0" smtClean="0"/>
              <a:t>CK20</a:t>
            </a:r>
            <a:r>
              <a:rPr lang="el-GR" sz="2900" dirty="0" smtClean="0"/>
              <a:t> στα μη διηθητικά, ανεστραμμένα καρκινώματα θεωρείται πως εκφράζεται σε όλες τις κυτταρικές στοιβάδες τους. Ο δείκτης </a:t>
            </a:r>
            <a:r>
              <a:rPr lang="en-US" sz="2900" dirty="0" smtClean="0"/>
              <a:t>ki67  </a:t>
            </a:r>
            <a:r>
              <a:rPr lang="el-GR" sz="2900" dirty="0" smtClean="0"/>
              <a:t>στο </a:t>
            </a:r>
            <a:r>
              <a:rPr lang="el-GR" sz="2900" dirty="0" smtClean="0">
                <a:solidFill>
                  <a:srgbClr val="FF0000"/>
                </a:solidFill>
                <a:effectLst>
                  <a:outerShdw blurRad="38100" dist="38100" dir="2700000" algn="tl">
                    <a:srgbClr val="000000">
                      <a:alpha val="43137"/>
                    </a:srgbClr>
                  </a:outerShdw>
                </a:effectLst>
              </a:rPr>
              <a:t>ανεστραμμένο θήλωμα </a:t>
            </a:r>
            <a:r>
              <a:rPr lang="el-GR" sz="2900" dirty="0" smtClean="0"/>
              <a:t>εκφράζεται συνήθως σε &lt;1%  των </a:t>
            </a:r>
            <a:r>
              <a:rPr lang="el-GR" sz="2900" dirty="0" err="1" smtClean="0"/>
              <a:t>νεοπλασματικών</a:t>
            </a:r>
            <a:r>
              <a:rPr lang="el-GR" sz="2900" dirty="0" smtClean="0"/>
              <a:t> κυττάρων και μάλιστα μόνο στη βασική στοιβάδα .</a:t>
            </a:r>
          </a:p>
          <a:p>
            <a:endParaRPr lang="el-GR" sz="2900" dirty="0" smtClean="0"/>
          </a:p>
          <a:p>
            <a:endParaRPr lang="el-GR"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xEl>
                                              <p:pRg st="1" end="1"/>
                                            </p:txEl>
                                          </p:spTgt>
                                        </p:tgtEl>
                                      </p:cBhvr>
                                    </p:animEffect>
                                    <p:set>
                                      <p:cBhvr>
                                        <p:cTn id="1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xEl>
                                              <p:pRg st="2" end="2"/>
                                            </p:txEl>
                                          </p:spTgt>
                                        </p:tgtEl>
                                      </p:cBhvr>
                                    </p:animEffect>
                                    <p:set>
                                      <p:cBhvr>
                                        <p:cTn id="17"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3" end="3"/>
                                            </p:txEl>
                                          </p:spTgt>
                                        </p:tgtEl>
                                      </p:cBhvr>
                                    </p:animEffect>
                                    <p:set>
                                      <p:cBhvr>
                                        <p:cTn id="2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xEl>
                                              <p:pRg st="4" end="4"/>
                                            </p:txEl>
                                          </p:spTgt>
                                        </p:tgtEl>
                                      </p:cBhvr>
                                    </p:animEffect>
                                    <p:set>
                                      <p:cBhvr>
                                        <p:cTn id="27"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xEl>
                                              <p:pRg st="5" end="5"/>
                                            </p:txEl>
                                          </p:spTgt>
                                        </p:tgtEl>
                                      </p:cBhvr>
                                    </p:animEffect>
                                    <p:set>
                                      <p:cBhvr>
                                        <p:cTn id="32"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xEl>
                                              <p:pRg st="6" end="6"/>
                                            </p:txEl>
                                          </p:spTgt>
                                        </p:tgtEl>
                                      </p:cBhvr>
                                    </p:animEffect>
                                    <p:set>
                                      <p:cBhvr>
                                        <p:cTn id="37" dur="1" fill="hold">
                                          <p:stCondLst>
                                            <p:cond delay="499"/>
                                          </p:stCondLst>
                                        </p:cTn>
                                        <p:tgtEl>
                                          <p:spTgt spid="4">
                                            <p:txEl>
                                              <p:pRg st="6" end="6"/>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
                                            <p:txEl>
                                              <p:pRg st="7" end="7"/>
                                            </p:txEl>
                                          </p:spTgt>
                                        </p:tgtEl>
                                      </p:cBhvr>
                                    </p:animEffect>
                                    <p:set>
                                      <p:cBhvr>
                                        <p:cTn id="42"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sz="3200" dirty="0" smtClean="0"/>
              <a:t>ΔΔ</a:t>
            </a:r>
            <a:r>
              <a:rPr lang="en-US" sz="3200" dirty="0" smtClean="0"/>
              <a:t>: A</a:t>
            </a:r>
            <a:r>
              <a:rPr lang="el-GR" sz="3200" dirty="0" err="1" smtClean="0"/>
              <a:t>κροχορδονώδες</a:t>
            </a:r>
            <a:r>
              <a:rPr lang="el-GR" sz="3200" dirty="0" smtClean="0"/>
              <a:t> (</a:t>
            </a:r>
            <a:r>
              <a:rPr lang="en-US" sz="3200" dirty="0" err="1" smtClean="0"/>
              <a:t>verrucous</a:t>
            </a:r>
            <a:r>
              <a:rPr lang="en-US" sz="3200" dirty="0" smtClean="0"/>
              <a:t>)</a:t>
            </a:r>
            <a:r>
              <a:rPr lang="el-GR" sz="3200" dirty="0" smtClean="0"/>
              <a:t>αρχιτεκτονικό πρότυπο </a:t>
            </a:r>
            <a:r>
              <a:rPr lang="en-US" sz="3200" dirty="0" smtClean="0"/>
              <a:t> </a:t>
            </a:r>
            <a:r>
              <a:rPr lang="el-GR" sz="3200" b="1" dirty="0" err="1" smtClean="0"/>
              <a:t>ακανθοκυτταρικού</a:t>
            </a:r>
            <a:r>
              <a:rPr lang="el-GR" sz="3200" dirty="0" smtClean="0"/>
              <a:t> καρκινώματος ουροδόχου κύστης </a:t>
            </a:r>
            <a:endParaRPr lang="el-GR" sz="3200" dirty="0"/>
          </a:p>
        </p:txBody>
      </p:sp>
      <p:pic>
        <p:nvPicPr>
          <p:cNvPr id="37890" name="Picture 2" descr="C:\Users\User\Desktop\UrinaryBladder_Squamous_VCA1.jpg"/>
          <p:cNvPicPr>
            <a:picLocks noChangeAspect="1" noChangeArrowheads="1"/>
          </p:cNvPicPr>
          <p:nvPr/>
        </p:nvPicPr>
        <p:blipFill>
          <a:blip r:embed="rId2" cstate="print"/>
          <a:srcRect/>
          <a:stretch>
            <a:fillRect/>
          </a:stretch>
        </p:blipFill>
        <p:spPr bwMode="auto">
          <a:xfrm>
            <a:off x="179512" y="1124744"/>
            <a:ext cx="5112568" cy="2721887"/>
          </a:xfrm>
          <a:prstGeom prst="rect">
            <a:avLst/>
          </a:prstGeom>
          <a:noFill/>
        </p:spPr>
      </p:pic>
      <p:pic>
        <p:nvPicPr>
          <p:cNvPr id="37891" name="Picture 3" descr="C:\Users\User\Desktop\UrinaryBladder_Squamous_VCA2.jpg"/>
          <p:cNvPicPr>
            <a:picLocks noChangeAspect="1" noChangeArrowheads="1"/>
          </p:cNvPicPr>
          <p:nvPr/>
        </p:nvPicPr>
        <p:blipFill>
          <a:blip r:embed="rId3" cstate="print"/>
          <a:srcRect/>
          <a:stretch>
            <a:fillRect/>
          </a:stretch>
        </p:blipFill>
        <p:spPr bwMode="auto">
          <a:xfrm>
            <a:off x="323528" y="3933056"/>
            <a:ext cx="4248472" cy="2810528"/>
          </a:xfrm>
          <a:prstGeom prst="rect">
            <a:avLst/>
          </a:prstGeom>
          <a:noFill/>
        </p:spPr>
      </p:pic>
      <p:pic>
        <p:nvPicPr>
          <p:cNvPr id="37892" name="Picture 4" descr="C:\Users\User\Desktop\UrinaryBladder_Squamous_VCA3.jpg"/>
          <p:cNvPicPr>
            <a:picLocks noChangeAspect="1" noChangeArrowheads="1"/>
          </p:cNvPicPr>
          <p:nvPr/>
        </p:nvPicPr>
        <p:blipFill>
          <a:blip r:embed="rId4" cstate="print"/>
          <a:srcRect/>
          <a:stretch>
            <a:fillRect/>
          </a:stretch>
        </p:blipFill>
        <p:spPr bwMode="auto">
          <a:xfrm>
            <a:off x="4860032" y="3933057"/>
            <a:ext cx="3908788" cy="2736303"/>
          </a:xfrm>
          <a:prstGeom prst="rect">
            <a:avLst/>
          </a:prstGeom>
          <a:noFill/>
        </p:spPr>
      </p:pic>
      <p:sp>
        <p:nvSpPr>
          <p:cNvPr id="6" name="1 - Τίτλος"/>
          <p:cNvSpPr txBox="1">
            <a:spLocks/>
          </p:cNvSpPr>
          <p:nvPr/>
        </p:nvSpPr>
        <p:spPr>
          <a:xfrm>
            <a:off x="5292080" y="1052736"/>
            <a:ext cx="3851920" cy="288032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0"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Μακρο</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σκοπικά, πιθανώς </a:t>
            </a:r>
            <a:r>
              <a:rPr kumimoji="0" lang="el-GR" sz="14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εξωφυτικό</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400" b="0" i="0" u="none" strike="noStrike" kern="1200" cap="none" spc="0" normalizeH="0" baseline="0" noProof="0" dirty="0" err="1" smtClean="0">
                <a:ln>
                  <a:noFill/>
                </a:ln>
                <a:solidFill>
                  <a:schemeClr val="tx1"/>
                </a:solidFill>
                <a:effectLst/>
                <a:uLnTx/>
                <a:uFillTx/>
                <a:latin typeface="+mj-lt"/>
                <a:ea typeface="+mj-ea"/>
                <a:cs typeface="+mj-cs"/>
              </a:rPr>
              <a:t>θηλώδες</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ή </a:t>
            </a:r>
            <a:r>
              <a:rPr kumimoji="0" lang="el-GR" sz="1400" b="0" i="0" u="none" strike="noStrike" kern="1200" cap="none" spc="0" normalizeH="0" baseline="0" noProof="0" dirty="0" err="1" smtClean="0">
                <a:ln>
                  <a:noFill/>
                </a:ln>
                <a:solidFill>
                  <a:schemeClr val="tx1"/>
                </a:solidFill>
                <a:effectLst/>
                <a:uLnTx/>
                <a:uFillTx/>
                <a:latin typeface="+mj-lt"/>
                <a:ea typeface="+mj-ea"/>
                <a:cs typeface="+mj-cs"/>
              </a:rPr>
              <a:t>κονδυλωματώδες</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πρότυπο. Καλά διαφοροποιημένα, </a:t>
            </a:r>
            <a:r>
              <a:rPr kumimoji="0" lang="el-GR" sz="1400" b="0" i="0" u="none" strike="noStrike" kern="1200" cap="none" spc="0" normalizeH="0" baseline="0" noProof="0" dirty="0" err="1" smtClean="0">
                <a:ln>
                  <a:noFill/>
                </a:ln>
                <a:solidFill>
                  <a:schemeClr val="tx1"/>
                </a:solidFill>
                <a:effectLst/>
                <a:uLnTx/>
                <a:uFillTx/>
                <a:latin typeface="+mj-lt"/>
                <a:ea typeface="+mj-ea"/>
                <a:cs typeface="+mj-cs"/>
              </a:rPr>
              <a:t>κερατινοποιούμενα</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400" b="1" i="0" u="none" strike="noStrike" kern="1200" cap="none" spc="0" normalizeH="0" baseline="0" noProof="0" dirty="0" smtClean="0">
                <a:ln>
                  <a:noFill/>
                </a:ln>
                <a:solidFill>
                  <a:schemeClr val="tx1"/>
                </a:solidFill>
                <a:effectLst/>
                <a:uLnTx/>
                <a:uFillTx/>
                <a:latin typeface="+mj-lt"/>
                <a:ea typeface="+mj-ea"/>
                <a:cs typeface="+mj-cs"/>
              </a:rPr>
              <a:t>ακανθώδη</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επιθηλιακά κύτταρα </a:t>
            </a:r>
            <a:r>
              <a:rPr kumimoji="0" lang="el-GR" sz="1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με ανεστραμμένη συνιστώσα ευρείας βάσεως</a:t>
            </a:r>
            <a:r>
              <a:rPr kumimoji="0" lang="el-GR" sz="1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και </a:t>
            </a:r>
            <a:r>
              <a:rPr kumimoji="0" lang="el-GR" sz="14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απωστικό</a:t>
            </a:r>
            <a:r>
              <a:rPr kumimoji="0" lang="el-GR" sz="1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εν τω </a:t>
            </a:r>
            <a:r>
              <a:rPr kumimoji="0" lang="el-GR" sz="14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βάθει</a:t>
            </a:r>
            <a:r>
              <a:rPr kumimoji="0" lang="el-GR" sz="1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όριο</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a:t>
            </a:r>
            <a:r>
              <a:rPr lang="el-GR" sz="1400" dirty="0" smtClean="0">
                <a:latin typeface="+mj-lt"/>
                <a:ea typeface="+mj-ea"/>
                <a:cs typeface="+mj-cs"/>
              </a:rPr>
              <a:t>ΔΔ</a:t>
            </a:r>
            <a:r>
              <a:rPr lang="en-US" sz="1400" dirty="0" smtClean="0">
                <a:latin typeface="+mj-lt"/>
                <a:ea typeface="+mj-ea"/>
                <a:cs typeface="+mj-cs"/>
              </a:rPr>
              <a:t>: </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Το θήλωμα εξ ακανθώδους επιθηλίου και το </a:t>
            </a:r>
            <a:r>
              <a:rPr kumimoji="0" lang="el-GR" sz="1400" b="0" i="0" u="none" strike="noStrike" kern="1200" cap="none" spc="0" normalizeH="0" baseline="0" noProof="0" dirty="0" err="1" smtClean="0">
                <a:ln>
                  <a:noFill/>
                </a:ln>
                <a:solidFill>
                  <a:schemeClr val="tx1"/>
                </a:solidFill>
                <a:effectLst/>
                <a:uLnTx/>
                <a:uFillTx/>
                <a:latin typeface="+mj-lt"/>
                <a:ea typeface="+mj-ea"/>
                <a:cs typeface="+mj-cs"/>
              </a:rPr>
              <a:t>οξυτενές</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κονδύλωμα συνιστούν </a:t>
            </a:r>
            <a:r>
              <a:rPr kumimoji="0" lang="el-GR" sz="1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κυρίως </a:t>
            </a:r>
            <a:r>
              <a:rPr kumimoji="0" lang="el-GR" sz="1400" b="0" i="0" u="sng"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εξωφυτικές</a:t>
            </a:r>
            <a:r>
              <a:rPr kumimoji="0" lang="el-GR" sz="1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αλλοιώσεις. Αντίθετα από τις </a:t>
            </a:r>
            <a:r>
              <a:rPr kumimoji="0" lang="el-GR" sz="1400" b="0" i="0" u="none" strike="noStrike" kern="1200" cap="none" spc="0" normalizeH="0" baseline="0" noProof="0" dirty="0" err="1" smtClean="0">
                <a:ln>
                  <a:noFill/>
                </a:ln>
                <a:solidFill>
                  <a:schemeClr val="tx1"/>
                </a:solidFill>
                <a:effectLst/>
                <a:uLnTx/>
                <a:uFillTx/>
                <a:latin typeface="+mj-lt"/>
                <a:ea typeface="+mj-ea"/>
                <a:cs typeface="+mj-cs"/>
              </a:rPr>
              <a:t>κονδυλωματώδεις</a:t>
            </a:r>
            <a:r>
              <a:rPr kumimoji="0" lang="el-GR" sz="1400" b="0" i="0" u="none" strike="noStrike" kern="1200" cap="none" spc="0" normalizeH="0" baseline="0" noProof="0" dirty="0" smtClean="0">
                <a:ln>
                  <a:noFill/>
                </a:ln>
                <a:solidFill>
                  <a:schemeClr val="tx1"/>
                </a:solidFill>
                <a:effectLst/>
                <a:uLnTx/>
                <a:uFillTx/>
                <a:latin typeface="+mj-lt"/>
                <a:ea typeface="+mj-ea"/>
                <a:cs typeface="+mj-cs"/>
              </a:rPr>
              <a:t> εξεργασίες,  όλες  οι περιπτώσεις ακροχορδονώδους καρκινώματος </a:t>
            </a:r>
            <a:r>
              <a:rPr kumimoji="0" lang="el-GR" sz="1400" b="0" i="1" u="none" strike="noStrike" kern="1200" cap="none" spc="0" normalizeH="0" baseline="0" noProof="0" dirty="0" smtClean="0">
                <a:ln>
                  <a:noFill/>
                </a:ln>
                <a:solidFill>
                  <a:schemeClr val="tx1"/>
                </a:solidFill>
                <a:effectLst/>
                <a:uLnTx/>
                <a:uFillTx/>
                <a:latin typeface="+mj-lt"/>
                <a:ea typeface="+mj-ea"/>
                <a:cs typeface="+mj-cs"/>
              </a:rPr>
              <a:t>στερούνται </a:t>
            </a:r>
            <a:r>
              <a:rPr kumimoji="0" lang="en-US" sz="1400" b="0" i="0" u="none" strike="noStrike" kern="1200" cap="none" spc="0" normalizeH="0" baseline="0" noProof="0" dirty="0" smtClean="0">
                <a:ln>
                  <a:noFill/>
                </a:ln>
                <a:solidFill>
                  <a:schemeClr val="tx1"/>
                </a:solidFill>
                <a:effectLst/>
                <a:uLnTx/>
                <a:uFillTx/>
                <a:latin typeface="+mj-lt"/>
                <a:ea typeface="+mj-ea"/>
                <a:cs typeface="+mj-cs"/>
              </a:rPr>
              <a:t>HPV DNA.</a:t>
            </a:r>
            <a:endParaRPr kumimoji="0" lang="el-GR" sz="1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r>
              <a:rPr lang="el-GR" sz="1100" dirty="0" smtClean="0"/>
              <a:t/>
            </a:r>
            <a:br>
              <a:rPr lang="el-GR" sz="1100" dirty="0" smtClean="0"/>
            </a:br>
            <a:r>
              <a:rPr lang="el-GR" sz="2200" dirty="0" smtClean="0"/>
              <a:t>Ανεστραμμένο </a:t>
            </a:r>
            <a:r>
              <a:rPr lang="el-GR" sz="2200" i="1" dirty="0" err="1" smtClean="0"/>
              <a:t>θηλώδες</a:t>
            </a:r>
            <a:r>
              <a:rPr lang="el-GR" sz="2200" i="1" dirty="0" smtClean="0"/>
              <a:t> </a:t>
            </a:r>
            <a:r>
              <a:rPr lang="el-GR" sz="2200" dirty="0" err="1" smtClean="0"/>
              <a:t>ουροθηλιακό</a:t>
            </a:r>
            <a:r>
              <a:rPr lang="el-GR" sz="2200" dirty="0" smtClean="0"/>
              <a:t> καρκίνωμα, υψηλόβαθμης κακοήθειας</a:t>
            </a:r>
            <a:br>
              <a:rPr lang="el-GR" sz="2200" dirty="0" smtClean="0"/>
            </a:br>
            <a:r>
              <a:rPr lang="el-GR" sz="1300" dirty="0" smtClean="0"/>
              <a:t>Ευρείες και </a:t>
            </a:r>
            <a:r>
              <a:rPr lang="el-GR" sz="1300" b="1" dirty="0" smtClean="0"/>
              <a:t>σαφώς ανώμαλες </a:t>
            </a:r>
            <a:r>
              <a:rPr lang="el-GR" sz="1300" dirty="0" err="1" smtClean="0"/>
              <a:t>δοκίδες</a:t>
            </a:r>
            <a:r>
              <a:rPr lang="el-GR" sz="1300" dirty="0" smtClean="0"/>
              <a:t> κυμαινόμενου μεγέθους, </a:t>
            </a:r>
            <a:r>
              <a:rPr lang="el-GR" sz="1300" dirty="0" err="1" smtClean="0"/>
              <a:t>κυτταροβρίθεια</a:t>
            </a:r>
            <a:r>
              <a:rPr lang="el-GR" sz="1300" dirty="0" smtClean="0"/>
              <a:t>, </a:t>
            </a:r>
            <a:r>
              <a:rPr lang="el-GR" sz="1300" b="1" dirty="0" smtClean="0"/>
              <a:t>προβάλλουσα η απώλεια πολικότητας</a:t>
            </a:r>
            <a:r>
              <a:rPr lang="el-GR" sz="1300" dirty="0" smtClean="0"/>
              <a:t>, </a:t>
            </a:r>
            <a:r>
              <a:rPr lang="el-GR" sz="1300" b="1" dirty="0" smtClean="0"/>
              <a:t>έντονη κυτταρική </a:t>
            </a:r>
            <a:r>
              <a:rPr lang="el-GR" sz="1300" b="1" dirty="0" err="1" smtClean="0"/>
              <a:t>ατυπία</a:t>
            </a:r>
            <a:r>
              <a:rPr lang="el-GR" sz="1300" b="1" dirty="0" smtClean="0"/>
              <a:t>, διακριτή και υπό χαμηλή μεγέθυνση</a:t>
            </a:r>
            <a:r>
              <a:rPr lang="el-GR" sz="1300" dirty="0" smtClean="0"/>
              <a:t> (πάνω εικόνες). Εν γένει, τα </a:t>
            </a:r>
            <a:r>
              <a:rPr lang="el-GR" sz="1300" b="1" dirty="0" smtClean="0"/>
              <a:t>διηθητικά</a:t>
            </a:r>
            <a:r>
              <a:rPr lang="el-GR" sz="1300" dirty="0" smtClean="0"/>
              <a:t> </a:t>
            </a:r>
            <a:r>
              <a:rPr lang="el-GR" sz="1300" dirty="0" err="1" smtClean="0"/>
              <a:t>ουροθηλιακά</a:t>
            </a:r>
            <a:r>
              <a:rPr lang="el-GR" sz="1300" dirty="0" smtClean="0"/>
              <a:t> καρκινώματα, ανεξαρτήτως βάθους διήθησης, κατατάσσονται στην </a:t>
            </a:r>
            <a:r>
              <a:rPr lang="el-GR" sz="1300" b="1" dirty="0" smtClean="0"/>
              <a:t>υψηλόβαθμη </a:t>
            </a:r>
            <a:r>
              <a:rPr lang="el-GR" sz="1300" dirty="0" smtClean="0"/>
              <a:t>κακοήθεια βάσει του </a:t>
            </a:r>
            <a:r>
              <a:rPr lang="el-GR" sz="1300" dirty="0" err="1" smtClean="0"/>
              <a:t>διβαθμίου</a:t>
            </a:r>
            <a:r>
              <a:rPr lang="el-GR" sz="1300" dirty="0" smtClean="0"/>
              <a:t> συστήματος. </a:t>
            </a:r>
            <a:r>
              <a:rPr lang="el-GR" sz="1300" dirty="0" err="1" smtClean="0"/>
              <a:t>Εδώ,αναγνώριση</a:t>
            </a:r>
            <a:r>
              <a:rPr lang="el-GR" sz="1300" dirty="0" smtClean="0"/>
              <a:t> </a:t>
            </a:r>
            <a:r>
              <a:rPr lang="el-GR" sz="1300" b="1" dirty="0" smtClean="0"/>
              <a:t>διήθησης του χορίου </a:t>
            </a:r>
            <a:r>
              <a:rPr lang="el-GR" sz="1300" dirty="0" smtClean="0"/>
              <a:t>υπό μορφή </a:t>
            </a:r>
            <a:r>
              <a:rPr lang="el-GR" sz="1300" dirty="0" smtClean="0">
                <a:effectLst>
                  <a:outerShdw blurRad="38100" dist="38100" dir="2700000" algn="tl">
                    <a:srgbClr val="000000">
                      <a:alpha val="43137"/>
                    </a:srgbClr>
                  </a:outerShdw>
                </a:effectLst>
              </a:rPr>
              <a:t>μικρών </a:t>
            </a:r>
            <a:r>
              <a:rPr lang="el-GR" sz="1300" dirty="0" err="1" smtClean="0">
                <a:effectLst>
                  <a:outerShdw blurRad="38100" dist="38100" dir="2700000" algn="tl">
                    <a:srgbClr val="000000">
                      <a:alpha val="43137"/>
                    </a:srgbClr>
                  </a:outerShdw>
                </a:effectLst>
              </a:rPr>
              <a:t>φωλεών–συμπλεγμάτων</a:t>
            </a:r>
            <a:r>
              <a:rPr lang="el-GR" sz="1300" dirty="0" smtClean="0">
                <a:effectLst>
                  <a:outerShdw blurRad="38100" dist="38100" dir="2700000" algn="tl">
                    <a:srgbClr val="000000">
                      <a:alpha val="43137"/>
                    </a:srgbClr>
                  </a:outerShdw>
                </a:effectLst>
              </a:rPr>
              <a:t> </a:t>
            </a:r>
            <a:r>
              <a:rPr lang="el-GR" sz="1300" dirty="0" smtClean="0"/>
              <a:t>ή </a:t>
            </a:r>
            <a:r>
              <a:rPr lang="el-GR" sz="1300" dirty="0" smtClean="0">
                <a:effectLst>
                  <a:outerShdw blurRad="38100" dist="38100" dir="2700000" algn="tl">
                    <a:srgbClr val="000000">
                      <a:alpha val="43137"/>
                    </a:srgbClr>
                  </a:outerShdw>
                </a:effectLst>
              </a:rPr>
              <a:t>μεμονωμένων διηθητικών κυττάρων </a:t>
            </a:r>
            <a:r>
              <a:rPr lang="el-GR" sz="1300" dirty="0" smtClean="0"/>
              <a:t>(κάτω εικόνες).</a:t>
            </a:r>
            <a:r>
              <a:rPr lang="en-US" sz="1200" dirty="0" smtClean="0"/>
              <a:t/>
            </a:r>
            <a:br>
              <a:rPr lang="en-US" sz="1200" dirty="0" smtClean="0"/>
            </a:br>
            <a:r>
              <a:rPr lang="en-US" sz="900" dirty="0" err="1" smtClean="0"/>
              <a:t>Aitao</a:t>
            </a:r>
            <a:r>
              <a:rPr lang="en-US" sz="900" dirty="0" smtClean="0"/>
              <a:t> </a:t>
            </a:r>
            <a:r>
              <a:rPr lang="en-US" sz="900" dirty="0" err="1" smtClean="0"/>
              <a:t>Guo</a:t>
            </a:r>
            <a:r>
              <a:rPr lang="en-US" sz="900" dirty="0" smtClean="0"/>
              <a:t>, </a:t>
            </a:r>
            <a:r>
              <a:rPr lang="en-US" sz="900" dirty="0" err="1" smtClean="0"/>
              <a:t>Aijun</a:t>
            </a:r>
            <a:r>
              <a:rPr lang="en-US" sz="900" dirty="0" smtClean="0"/>
              <a:t> Liu, </a:t>
            </a:r>
            <a:r>
              <a:rPr lang="en-US" sz="900" dirty="0" err="1" smtClean="0"/>
              <a:t>Xiaodong</a:t>
            </a:r>
            <a:r>
              <a:rPr lang="en-US" sz="900" dirty="0" smtClean="0"/>
              <a:t> </a:t>
            </a:r>
            <a:r>
              <a:rPr lang="en-US" sz="900" dirty="0" err="1" smtClean="0"/>
              <a:t>Teng</a:t>
            </a:r>
            <a:r>
              <a:rPr lang="el-GR" sz="900" dirty="0" smtClean="0"/>
              <a:t>. </a:t>
            </a:r>
            <a:r>
              <a:rPr lang="en-US" sz="900" dirty="0" smtClean="0"/>
              <a:t>Chinese </a:t>
            </a:r>
            <a:r>
              <a:rPr lang="en-US" sz="900" dirty="0"/>
              <a:t>journal of cancer research 2016</a:t>
            </a:r>
            <a:r>
              <a:rPr lang="en-US" sz="900" dirty="0" smtClean="0"/>
              <a:t/>
            </a:r>
            <a:br>
              <a:rPr lang="en-US" sz="900" dirty="0" smtClean="0"/>
            </a:br>
            <a:endParaRPr lang="el-GR" sz="900" dirty="0"/>
          </a:p>
        </p:txBody>
      </p:sp>
      <p:pic>
        <p:nvPicPr>
          <p:cNvPr id="3074" name="Picture 2" descr="C:\Users\User\Desktop\9-Figure5-1.png"/>
          <p:cNvPicPr>
            <a:picLocks noChangeAspect="1" noChangeArrowheads="1"/>
          </p:cNvPicPr>
          <p:nvPr/>
        </p:nvPicPr>
        <p:blipFill>
          <a:blip r:embed="rId2" cstate="print"/>
          <a:srcRect/>
          <a:stretch>
            <a:fillRect/>
          </a:stretch>
        </p:blipFill>
        <p:spPr bwMode="auto">
          <a:xfrm>
            <a:off x="0" y="1196752"/>
            <a:ext cx="9144000" cy="2929285"/>
          </a:xfrm>
          <a:prstGeom prst="rect">
            <a:avLst/>
          </a:prstGeom>
          <a:noFill/>
        </p:spPr>
      </p:pic>
      <p:pic>
        <p:nvPicPr>
          <p:cNvPr id="3075" name="Picture 3" descr="C:\Users\User\Desktop\11-Figure6-1.png"/>
          <p:cNvPicPr>
            <a:picLocks noChangeAspect="1" noChangeArrowheads="1"/>
          </p:cNvPicPr>
          <p:nvPr/>
        </p:nvPicPr>
        <p:blipFill>
          <a:blip r:embed="rId3" cstate="print"/>
          <a:srcRect/>
          <a:stretch>
            <a:fillRect/>
          </a:stretch>
        </p:blipFill>
        <p:spPr bwMode="auto">
          <a:xfrm>
            <a:off x="1259632" y="4323134"/>
            <a:ext cx="6804756" cy="243366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8024" y="188640"/>
            <a:ext cx="4355976" cy="6552728"/>
          </a:xfrm>
        </p:spPr>
        <p:txBody>
          <a:bodyPr>
            <a:normAutofit/>
          </a:bodyPr>
          <a:lstStyle/>
          <a:p>
            <a:r>
              <a:rPr lang="el-GR" sz="1600" dirty="0" smtClean="0"/>
              <a:t>Ιδού ένα  παράδειγμα </a:t>
            </a:r>
            <a:r>
              <a:rPr lang="el-GR" sz="1600" dirty="0" err="1" smtClean="0"/>
              <a:t>ουροθηλιακού</a:t>
            </a:r>
            <a:r>
              <a:rPr lang="el-GR" sz="1600" dirty="0" smtClean="0"/>
              <a:t> </a:t>
            </a:r>
            <a:r>
              <a:rPr lang="el-GR" sz="1600" b="1" spc="300" dirty="0" smtClean="0"/>
              <a:t>καρκινώματος</a:t>
            </a:r>
            <a:r>
              <a:rPr lang="el-GR" sz="1600" dirty="0" smtClean="0"/>
              <a:t> με </a:t>
            </a:r>
            <a:r>
              <a:rPr lang="el-GR" sz="1600" dirty="0" smtClean="0">
                <a:effectLst>
                  <a:outerShdw blurRad="38100" dist="38100" dir="2700000" algn="tl">
                    <a:srgbClr val="000000">
                      <a:alpha val="43137"/>
                    </a:srgbClr>
                  </a:outerShdw>
                </a:effectLst>
              </a:rPr>
              <a:t>αποκλειστικά ανεστραμμένο</a:t>
            </a:r>
            <a:r>
              <a:rPr lang="el-GR" sz="1600" dirty="0" smtClean="0"/>
              <a:t> πρότυπο ανάπτυξης, παρά την </a:t>
            </a:r>
            <a:r>
              <a:rPr lang="el-GR" sz="1600" dirty="0" err="1" smtClean="0"/>
              <a:t>πολυποειδή</a:t>
            </a:r>
            <a:r>
              <a:rPr lang="el-GR" sz="1600" dirty="0" smtClean="0"/>
              <a:t> </a:t>
            </a:r>
            <a:r>
              <a:rPr lang="el-GR" sz="1600" dirty="0" err="1" smtClean="0"/>
              <a:t>κυστεοσκοπική</a:t>
            </a:r>
            <a:r>
              <a:rPr lang="el-GR" sz="1600" dirty="0" smtClean="0"/>
              <a:t> του εμφάνιση, εκ πρώτης όψεως, μιμούμενο εκείνο του </a:t>
            </a:r>
            <a:r>
              <a:rPr lang="el-GR" sz="1600" dirty="0" smtClean="0">
                <a:solidFill>
                  <a:srgbClr val="FF0000"/>
                </a:solidFill>
              </a:rPr>
              <a:t>κλασικού ανεστραμμένου θηλώματος</a:t>
            </a:r>
            <a:r>
              <a:rPr lang="el-GR" sz="1600" dirty="0" smtClean="0"/>
              <a:t>. Στο συγκεκριμένο καρκίνωμα , το επιφανειακό </a:t>
            </a:r>
            <a:r>
              <a:rPr lang="el-GR" sz="1600" dirty="0" err="1" smtClean="0"/>
              <a:t>ουροθήλιο</a:t>
            </a:r>
            <a:r>
              <a:rPr lang="el-GR" sz="1600" dirty="0" smtClean="0"/>
              <a:t> τυχαίνει να είναι άθικτο (παντελής απουσία θηλών). Ο όγκος αποτελείται από </a:t>
            </a:r>
            <a:r>
              <a:rPr lang="el-GR" sz="1600" dirty="0" smtClean="0">
                <a:effectLst>
                  <a:outerShdw blurRad="38100" dist="38100" dir="2700000" algn="tl">
                    <a:srgbClr val="000000">
                      <a:alpha val="43137"/>
                    </a:srgbClr>
                  </a:outerShdw>
                </a:effectLst>
              </a:rPr>
              <a:t>άτακτα</a:t>
            </a:r>
            <a:r>
              <a:rPr lang="el-GR" sz="1600" dirty="0" smtClean="0"/>
              <a:t> διατασσόμενες χορδές και φωλιές, αναπτυσσόμενες  κατά θέσεις  </a:t>
            </a:r>
            <a:r>
              <a:rPr lang="el-GR" sz="1600" b="1" u="sng" spc="300" dirty="0" smtClean="0">
                <a:effectLst>
                  <a:outerShdw blurRad="38100" dist="38100" dir="2700000" algn="tl">
                    <a:srgbClr val="000000">
                      <a:alpha val="43137"/>
                    </a:srgbClr>
                  </a:outerShdw>
                </a:effectLst>
              </a:rPr>
              <a:t>διηθητικά</a:t>
            </a:r>
            <a:r>
              <a:rPr lang="el-GR" sz="1600" dirty="0" smtClean="0">
                <a:effectLst>
                  <a:outerShdw blurRad="38100" dist="38100" dir="2700000" algn="tl">
                    <a:srgbClr val="000000">
                      <a:alpha val="43137"/>
                    </a:srgbClr>
                  </a:outerShdw>
                </a:effectLst>
              </a:rPr>
              <a:t> εντός του χορίου</a:t>
            </a:r>
            <a:r>
              <a:rPr lang="el-GR" sz="1600" dirty="0" smtClean="0"/>
              <a:t>. Παρεμβάλλεται ποικίλη ποσότητα στρώματος ανάμεσα στις συστάδες των </a:t>
            </a:r>
            <a:r>
              <a:rPr lang="el-GR" sz="1600" dirty="0" err="1" smtClean="0"/>
              <a:t>νεοπλασματικών</a:t>
            </a:r>
            <a:r>
              <a:rPr lang="el-GR" sz="1600" dirty="0" smtClean="0"/>
              <a:t> κυττάρων ,τα οποία εμφανίζουν μετρίου βαθμού </a:t>
            </a:r>
            <a:r>
              <a:rPr lang="el-GR" sz="1600" dirty="0" smtClean="0">
                <a:effectLst>
                  <a:outerShdw blurRad="38100" dist="38100" dir="2700000" algn="tl">
                    <a:srgbClr val="000000">
                      <a:alpha val="43137"/>
                    </a:srgbClr>
                  </a:outerShdw>
                </a:effectLst>
              </a:rPr>
              <a:t>κυτταρική </a:t>
            </a:r>
            <a:r>
              <a:rPr lang="el-GR" sz="1600" dirty="0" err="1" smtClean="0">
                <a:effectLst>
                  <a:outerShdw blurRad="38100" dist="38100" dir="2700000" algn="tl">
                    <a:srgbClr val="000000">
                      <a:alpha val="43137"/>
                    </a:srgbClr>
                  </a:outerShdw>
                </a:effectLst>
              </a:rPr>
              <a:t>ατυπία</a:t>
            </a:r>
            <a:r>
              <a:rPr lang="el-GR" sz="1600" dirty="0" smtClean="0">
                <a:effectLst>
                  <a:outerShdw blurRad="38100" dist="38100" dir="2700000" algn="tl">
                    <a:srgbClr val="000000">
                      <a:alpha val="43137"/>
                    </a:srgbClr>
                  </a:outerShdw>
                </a:effectLst>
              </a:rPr>
              <a:t>, </a:t>
            </a:r>
            <a:r>
              <a:rPr lang="el-GR" sz="1600" dirty="0" smtClean="0"/>
              <a:t>παρά τη διηθητική τους ανάπτυξη.  Εδώ  </a:t>
            </a:r>
            <a:r>
              <a:rPr lang="el-GR" sz="1600" i="1" dirty="0" smtClean="0">
                <a:effectLst>
                  <a:outerShdw blurRad="38100" dist="38100" dir="2700000" algn="tl">
                    <a:srgbClr val="000000">
                      <a:alpha val="43137"/>
                    </a:srgbClr>
                  </a:outerShdw>
                </a:effectLst>
              </a:rPr>
              <a:t>απουσιάζουν</a:t>
            </a:r>
            <a:r>
              <a:rPr lang="el-GR" sz="1600" dirty="0" smtClean="0"/>
              <a:t> οι </a:t>
            </a:r>
            <a:r>
              <a:rPr lang="el-GR" sz="1600" dirty="0" smtClean="0">
                <a:solidFill>
                  <a:srgbClr val="FF0000"/>
                </a:solidFill>
              </a:rPr>
              <a:t>τακτικά διατασσόμενες </a:t>
            </a:r>
            <a:r>
              <a:rPr lang="el-GR" sz="1600" dirty="0" err="1" smtClean="0">
                <a:solidFill>
                  <a:srgbClr val="FF0000"/>
                </a:solidFill>
              </a:rPr>
              <a:t>δοκίδες</a:t>
            </a:r>
            <a:r>
              <a:rPr lang="el-GR" sz="1600" dirty="0" smtClean="0">
                <a:solidFill>
                  <a:srgbClr val="FF0000"/>
                </a:solidFill>
              </a:rPr>
              <a:t> και στήλες κυττάρων του ανεστραμμένου θηλώματος με την περιφερική </a:t>
            </a:r>
            <a:r>
              <a:rPr lang="el-GR" sz="1600" dirty="0" err="1" smtClean="0">
                <a:solidFill>
                  <a:srgbClr val="FF0000"/>
                </a:solidFill>
              </a:rPr>
              <a:t>πασσαλοειδή</a:t>
            </a:r>
            <a:r>
              <a:rPr lang="el-GR" sz="1600" dirty="0" smtClean="0">
                <a:solidFill>
                  <a:srgbClr val="FF0000"/>
                </a:solidFill>
              </a:rPr>
              <a:t> διάταξή τους.</a:t>
            </a:r>
            <a:r>
              <a:rPr lang="el-GR" sz="1600" dirty="0" smtClean="0"/>
              <a:t/>
            </a:r>
            <a:br>
              <a:rPr lang="el-GR" sz="1600" dirty="0" smtClean="0"/>
            </a:br>
            <a:r>
              <a:rPr lang="el-GR" sz="1600" dirty="0" smtClean="0"/>
              <a:t>Η παρουσία </a:t>
            </a:r>
            <a:r>
              <a:rPr lang="el-GR" sz="1600" dirty="0" smtClean="0">
                <a:effectLst>
                  <a:outerShdw blurRad="38100" dist="38100" dir="2700000" algn="tl">
                    <a:srgbClr val="000000">
                      <a:alpha val="43137"/>
                    </a:srgbClr>
                  </a:outerShdw>
                </a:effectLst>
              </a:rPr>
              <a:t>κυτταρικής </a:t>
            </a:r>
            <a:r>
              <a:rPr lang="el-GR" sz="1600" dirty="0" err="1" smtClean="0">
                <a:effectLst>
                  <a:outerShdw blurRad="38100" dist="38100" dir="2700000" algn="tl">
                    <a:srgbClr val="000000">
                      <a:alpha val="43137"/>
                    </a:srgbClr>
                  </a:outerShdw>
                </a:effectLst>
              </a:rPr>
              <a:t>ατυπίας</a:t>
            </a:r>
            <a:r>
              <a:rPr lang="el-GR" sz="1600" dirty="0" smtClean="0">
                <a:effectLst>
                  <a:outerShdw blurRad="38100" dist="38100" dir="2700000" algn="tl">
                    <a:srgbClr val="000000">
                      <a:alpha val="43137"/>
                    </a:srgbClr>
                  </a:outerShdw>
                </a:effectLst>
              </a:rPr>
              <a:t> </a:t>
            </a:r>
            <a:r>
              <a:rPr lang="el-GR" sz="1600" dirty="0" smtClean="0"/>
              <a:t>, η </a:t>
            </a:r>
            <a:r>
              <a:rPr lang="el-GR" sz="1600" dirty="0" smtClean="0">
                <a:effectLst>
                  <a:outerShdw blurRad="38100" dist="38100" dir="2700000" algn="tl">
                    <a:srgbClr val="000000">
                      <a:alpha val="43137"/>
                    </a:srgbClr>
                  </a:outerShdw>
                </a:effectLst>
              </a:rPr>
              <a:t>ξεκάθαρη διήθηση του χορίου </a:t>
            </a:r>
            <a:r>
              <a:rPr lang="el-GR" sz="1600" dirty="0" smtClean="0"/>
              <a:t>και η </a:t>
            </a:r>
            <a:r>
              <a:rPr lang="el-GR" sz="1600" dirty="0" smtClean="0">
                <a:effectLst>
                  <a:outerShdw blurRad="38100" dist="38100" dir="2700000" algn="tl">
                    <a:srgbClr val="000000">
                      <a:alpha val="43137"/>
                    </a:srgbClr>
                  </a:outerShdw>
                </a:effectLst>
              </a:rPr>
              <a:t>απουσία ομαλών φωλεών με </a:t>
            </a:r>
            <a:r>
              <a:rPr lang="el-GR" sz="1600" dirty="0" err="1" smtClean="0">
                <a:effectLst>
                  <a:outerShdw blurRad="38100" dist="38100" dir="2700000" algn="tl">
                    <a:srgbClr val="000000">
                      <a:alpha val="43137"/>
                    </a:srgbClr>
                  </a:outerShdw>
                </a:effectLst>
              </a:rPr>
              <a:t>πασσαλοειδή</a:t>
            </a:r>
            <a:r>
              <a:rPr lang="el-GR" sz="1600" dirty="0" smtClean="0">
                <a:effectLst>
                  <a:outerShdw blurRad="38100" dist="38100" dir="2700000" algn="tl">
                    <a:srgbClr val="000000">
                      <a:alpha val="43137"/>
                    </a:srgbClr>
                  </a:outerShdw>
                </a:effectLst>
              </a:rPr>
              <a:t> κυτταρική διάταξη στην περιφέρειά τους  σαφέστατα </a:t>
            </a:r>
            <a:r>
              <a:rPr lang="el-GR" sz="1600" dirty="0" smtClean="0"/>
              <a:t>θέτουν διάγνωση </a:t>
            </a:r>
            <a:r>
              <a:rPr lang="el-GR" sz="1600" b="1" dirty="0" smtClean="0"/>
              <a:t>καρκινώματος με (</a:t>
            </a:r>
            <a:r>
              <a:rPr lang="el-GR" sz="1600" b="1" dirty="0" err="1" smtClean="0"/>
              <a:t>αποκλειστικά,εν</a:t>
            </a:r>
            <a:r>
              <a:rPr lang="el-GR" sz="1600" b="1" dirty="0" smtClean="0"/>
              <a:t> προκειμένω) ανεστραμμένο πρότυπο ανάπτυξης</a:t>
            </a:r>
            <a:r>
              <a:rPr lang="el-GR" sz="1600" dirty="0" smtClean="0"/>
              <a:t> και φυσικά όχι ανεστραμμένου θηλώματος.</a:t>
            </a:r>
            <a:endParaRPr lang="el-GR" sz="1600" dirty="0"/>
          </a:p>
        </p:txBody>
      </p:sp>
      <p:pic>
        <p:nvPicPr>
          <p:cNvPr id="14338" name="Picture 2" descr="C:\Users\User\Desktop\INVERTED UROTHELIAL LESIONS\ΕΠΙΚΑΙΡΟΠΟΙΗΜΕΝΟ WEBPATHOLOGY INVERTED UROTHELIAL - Αντιγραφή\UrinaryBladder_IUN_UC1.jpg"/>
          <p:cNvPicPr>
            <a:picLocks noChangeAspect="1" noChangeArrowheads="1"/>
          </p:cNvPicPr>
          <p:nvPr/>
        </p:nvPicPr>
        <p:blipFill>
          <a:blip r:embed="rId2" cstate="print"/>
          <a:srcRect/>
          <a:stretch>
            <a:fillRect/>
          </a:stretch>
        </p:blipFill>
        <p:spPr bwMode="auto">
          <a:xfrm>
            <a:off x="323528" y="188640"/>
            <a:ext cx="4320480" cy="3110746"/>
          </a:xfrm>
          <a:prstGeom prst="rect">
            <a:avLst/>
          </a:prstGeom>
          <a:noFill/>
        </p:spPr>
      </p:pic>
      <p:pic>
        <p:nvPicPr>
          <p:cNvPr id="14339" name="Picture 3" descr="C:\Users\User\Desktop\INVERTED UROTHELIAL LESIONS\ΕΠΙΚΑΙΡΟΠΟΙΗΜΕΝΟ WEBPATHOLOGY INVERTED UROTHELIAL - Αντιγραφή\UrinaryBladder_IUN_UC2.jpg"/>
          <p:cNvPicPr>
            <a:picLocks noChangeAspect="1" noChangeArrowheads="1"/>
          </p:cNvPicPr>
          <p:nvPr/>
        </p:nvPicPr>
        <p:blipFill>
          <a:blip r:embed="rId3" cstate="print"/>
          <a:srcRect/>
          <a:stretch>
            <a:fillRect/>
          </a:stretch>
        </p:blipFill>
        <p:spPr bwMode="auto">
          <a:xfrm>
            <a:off x="179512" y="3428999"/>
            <a:ext cx="4680520" cy="3341171"/>
          </a:xfrm>
          <a:prstGeom prst="rect">
            <a:avLst/>
          </a:prstGeom>
          <a:noFill/>
        </p:spPr>
      </p:pic>
      <mc:AlternateContent xmlns:mc="http://schemas.openxmlformats.org/markup-compatibility/2006">
        <mc:Choice xmlns="" xmlns:p14="http://schemas.microsoft.com/office/powerpoint/2010/main" Requires="p14">
          <p:contentPart p14:bwMode="auto" r:id="rId4">
            <p14:nvContentPartPr>
              <p14:cNvPr id="14340" name="Ink 4"/>
              <p14:cNvContentPartPr>
                <a14:cpLocks xmlns:a14="http://schemas.microsoft.com/office/drawing/2010/main" noRot="1" noChangeAspect="1" noEditPoints="1" noChangeArrowheads="1" noChangeShapeType="1"/>
              </p14:cNvContentPartPr>
              <p14:nvPr/>
            </p14:nvContentPartPr>
            <p14:xfrm>
              <a:off x="411163" y="5084763"/>
              <a:ext cx="344487" cy="342900"/>
            </p14:xfrm>
          </p:contentPart>
        </mc:Choice>
        <mc:Fallback>
          <p:pic>
            <p:nvPicPr>
              <p:cNvPr id="14340" name="Ink 4"/>
              <p:cNvPicPr>
                <a:picLocks noRot="1" noChangeAspect="1" noEditPoints="1" noChangeArrowheads="1" noChangeShapeType="1"/>
              </p:cNvPicPr>
              <p:nvPr/>
            </p:nvPicPr>
            <p:blipFill>
              <a:blip r:embed="rId5" cstate="print"/>
              <a:stretch>
                <a:fillRect/>
              </a:stretch>
            </p:blipFill>
            <p:spPr>
              <a:xfrm>
                <a:off x="401853" y="5075457"/>
                <a:ext cx="363108" cy="361513"/>
              </a:xfrm>
              <a:prstGeom prst="rect">
                <a:avLst/>
              </a:prstGeom>
            </p:spPr>
          </p:pic>
        </mc:Fallback>
      </mc:AlternateContent>
      <mc:AlternateContent xmlns:mc="http://schemas.openxmlformats.org/markup-compatibility/2006">
        <mc:Choice xmlns="" xmlns:p14="http://schemas.microsoft.com/office/powerpoint/2010/main" Requires="p14">
          <p:contentPart p14:bwMode="auto" r:id="rId6">
            <p14:nvContentPartPr>
              <p14:cNvPr id="14341" name="Ink 5"/>
              <p14:cNvContentPartPr>
                <a14:cpLocks xmlns:a14="http://schemas.microsoft.com/office/drawing/2010/main" noRot="1" noChangeAspect="1" noEditPoints="1" noChangeArrowheads="1" noChangeShapeType="1"/>
              </p14:cNvContentPartPr>
              <p14:nvPr/>
            </p14:nvContentPartPr>
            <p14:xfrm>
              <a:off x="4572000" y="4365625"/>
              <a:ext cx="290513" cy="411163"/>
            </p14:xfrm>
          </p:contentPart>
        </mc:Choice>
        <mc:Fallback>
          <p:pic>
            <p:nvPicPr>
              <p:cNvPr id="14341" name="Ink 5"/>
              <p:cNvPicPr>
                <a:picLocks noRot="1" noChangeAspect="1" noEditPoints="1" noChangeArrowheads="1" noChangeShapeType="1"/>
              </p:cNvPicPr>
              <p:nvPr/>
            </p:nvPicPr>
            <p:blipFill>
              <a:blip r:embed="rId7" cstate="print"/>
              <a:stretch>
                <a:fillRect/>
              </a:stretch>
            </p:blipFill>
            <p:spPr>
              <a:xfrm>
                <a:off x="4563019" y="4356329"/>
                <a:ext cx="308476" cy="429755"/>
              </a:xfrm>
              <a:prstGeom prst="rect">
                <a:avLst/>
              </a:prstGeom>
            </p:spPr>
          </p:pic>
        </mc:Fallback>
      </mc:AlternateContent>
      <mc:AlternateContent xmlns:mc="http://schemas.openxmlformats.org/markup-compatibility/2006">
        <mc:Choice xmlns="" xmlns:p14="http://schemas.microsoft.com/office/powerpoint/2010/main" Requires="p14">
          <p:contentPart p14:bwMode="auto" r:id="rId8">
            <p14:nvContentPartPr>
              <p14:cNvPr id="14342" name="Ink 6"/>
              <p14:cNvContentPartPr>
                <a14:cpLocks xmlns:a14="http://schemas.microsoft.com/office/drawing/2010/main" noRot="1" noChangeAspect="1" noEditPoints="1" noChangeArrowheads="1" noChangeShapeType="1"/>
              </p14:cNvContentPartPr>
              <p14:nvPr/>
            </p14:nvContentPartPr>
            <p14:xfrm>
              <a:off x="1058863" y="1887538"/>
              <a:ext cx="396875" cy="647700"/>
            </p14:xfrm>
          </p:contentPart>
        </mc:Choice>
        <mc:Fallback>
          <p:pic>
            <p:nvPicPr>
              <p:cNvPr id="14342" name="Ink 6"/>
              <p:cNvPicPr>
                <a:picLocks noRot="1" noChangeAspect="1" noEditPoints="1" noChangeArrowheads="1" noChangeShapeType="1"/>
              </p:cNvPicPr>
              <p:nvPr/>
            </p:nvPicPr>
            <p:blipFill>
              <a:blip r:embed="rId9" cstate="print"/>
              <a:stretch>
                <a:fillRect/>
              </a:stretch>
            </p:blipFill>
            <p:spPr>
              <a:xfrm>
                <a:off x="1049666" y="1878234"/>
                <a:ext cx="415268" cy="66630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ox(in)">
                                      <p:cBhvr>
                                        <p:cTn id="7" dur="500"/>
                                        <p:tgtEl>
                                          <p:spTgt spid="14342"/>
                                        </p:tgtEl>
                                      </p:cBhvr>
                                    </p:animEffect>
                                  </p:childTnLst>
                                </p:cTn>
                              </p:par>
                              <p:par>
                                <p:cTn id="8" presetID="4" presetClass="entr" presetSubtype="16"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ox(in)">
                                      <p:cBhvr>
                                        <p:cTn id="10" dur="500"/>
                                        <p:tgtEl>
                                          <p:spTgt spid="14340"/>
                                        </p:tgtEl>
                                      </p:cBhvr>
                                    </p:animEffect>
                                  </p:childTnLst>
                                </p:cTn>
                              </p:par>
                              <p:par>
                                <p:cTn id="11" presetID="4" presetClass="entr" presetSubtype="16" fill="hold" nodeType="with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box(in)">
                                      <p:cBhvr>
                                        <p:cTn id="13" dur="500"/>
                                        <p:tgtEl>
                                          <p:spTgt spid="143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64904"/>
          </a:xfrm>
        </p:spPr>
        <p:txBody>
          <a:bodyPr>
            <a:normAutofit fontScale="90000"/>
          </a:bodyPr>
          <a:lstStyle/>
          <a:p>
            <a:r>
              <a:rPr lang="el-GR" sz="2700" b="1" dirty="0" smtClean="0"/>
              <a:t>(</a:t>
            </a:r>
            <a:r>
              <a:rPr lang="el-GR" sz="2700" b="1" dirty="0" err="1" smtClean="0"/>
              <a:t>Μικρο</a:t>
            </a:r>
            <a:r>
              <a:rPr lang="el-GR" sz="2700" b="1" dirty="0" smtClean="0"/>
              <a:t>-) </a:t>
            </a:r>
            <a:r>
              <a:rPr lang="el-GR" sz="2700" b="1" dirty="0" err="1" smtClean="0"/>
              <a:t>εμφωλεασμένη</a:t>
            </a:r>
            <a:r>
              <a:rPr lang="el-GR" sz="2700" b="1" dirty="0" smtClean="0"/>
              <a:t> ποικιλία </a:t>
            </a:r>
            <a:r>
              <a:rPr lang="el-GR" sz="2700" b="1" dirty="0" err="1" smtClean="0"/>
              <a:t>ουροθηλιακού</a:t>
            </a:r>
            <a:r>
              <a:rPr lang="el-GR" sz="2700" b="1" dirty="0" smtClean="0"/>
              <a:t> καρκινώματος. </a:t>
            </a:r>
            <a:br>
              <a:rPr lang="el-GR" sz="2700" b="1" dirty="0" smtClean="0"/>
            </a:br>
            <a:r>
              <a:rPr lang="el-GR" sz="1600" dirty="0" smtClean="0"/>
              <a:t>Χαρακτηρίζεται από ήπια μορφολογία (</a:t>
            </a:r>
            <a:r>
              <a:rPr lang="el-GR" sz="1600" dirty="0" err="1" smtClean="0"/>
              <a:t>αριστ</a:t>
            </a:r>
            <a:r>
              <a:rPr lang="el-GR" sz="1600" dirty="0" smtClean="0"/>
              <a:t>. </a:t>
            </a:r>
            <a:r>
              <a:rPr lang="el-GR" sz="1600" dirty="0" err="1"/>
              <a:t>ε</a:t>
            </a:r>
            <a:r>
              <a:rPr lang="el-GR" sz="1600" dirty="0" err="1" smtClean="0"/>
              <a:t>ικ</a:t>
            </a:r>
            <a:r>
              <a:rPr lang="el-GR" sz="1600" dirty="0" smtClean="0"/>
              <a:t>.) μιμούμενη εκείνη των φωλεών </a:t>
            </a:r>
            <a:r>
              <a:rPr lang="en-US" sz="1600" dirty="0"/>
              <a:t>von </a:t>
            </a:r>
            <a:r>
              <a:rPr lang="en-US" sz="1600" dirty="0" err="1" smtClean="0"/>
              <a:t>Brunn</a:t>
            </a:r>
            <a:r>
              <a:rPr lang="el-GR" sz="1600" dirty="0" smtClean="0"/>
              <a:t>, αλλά με </a:t>
            </a:r>
            <a:r>
              <a:rPr lang="el-GR" sz="1600" dirty="0" smtClean="0">
                <a:effectLst>
                  <a:outerShdw blurRad="38100" dist="38100" dir="2700000" algn="tl">
                    <a:srgbClr val="000000">
                      <a:alpha val="43137"/>
                    </a:srgbClr>
                  </a:outerShdw>
                </a:effectLst>
              </a:rPr>
              <a:t>μικρότερο μέγεθος </a:t>
            </a:r>
            <a:r>
              <a:rPr lang="el-GR" sz="1600" dirty="0" smtClean="0"/>
              <a:t>, </a:t>
            </a:r>
            <a:r>
              <a:rPr lang="el-GR" sz="1600" dirty="0" smtClean="0">
                <a:effectLst>
                  <a:outerShdw blurRad="38100" dist="38100" dir="2700000" algn="tl">
                    <a:srgbClr val="000000">
                      <a:alpha val="43137"/>
                    </a:srgbClr>
                  </a:outerShdw>
                </a:effectLst>
              </a:rPr>
              <a:t>άτακτες αποστάσεις και συνωστισμό</a:t>
            </a:r>
            <a:r>
              <a:rPr lang="el-GR" sz="1600" dirty="0" smtClean="0"/>
              <a:t>, καθώς και από </a:t>
            </a:r>
            <a:r>
              <a:rPr lang="el-GR" sz="1600" b="1" dirty="0" smtClean="0"/>
              <a:t>βαθύτερη</a:t>
            </a:r>
            <a:r>
              <a:rPr lang="el-GR" sz="1600" dirty="0" smtClean="0"/>
              <a:t>, εμφανώς διηθητική ανάπτυξη, συνήθως εντός του μυϊκού χιτώνα (</a:t>
            </a:r>
            <a:r>
              <a:rPr lang="el-GR" sz="1600" dirty="0" err="1" smtClean="0"/>
              <a:t>δεξ</a:t>
            </a:r>
            <a:r>
              <a:rPr lang="el-GR" sz="1600" dirty="0" smtClean="0"/>
              <a:t>. </a:t>
            </a:r>
            <a:r>
              <a:rPr lang="el-GR" sz="1600" dirty="0" err="1"/>
              <a:t>ε</a:t>
            </a:r>
            <a:r>
              <a:rPr lang="el-GR" sz="1600" dirty="0" err="1" smtClean="0"/>
              <a:t>ικ</a:t>
            </a:r>
            <a:r>
              <a:rPr lang="el-GR" sz="1600" dirty="0" smtClean="0"/>
              <a:t>.), η οποία όμως δύσκολα εκτιμάται σε επιφανειακές βιοψίες. Στη βαθύτερη μοίρα του όγκου συχνά ανευρίσκονται </a:t>
            </a:r>
            <a:r>
              <a:rPr lang="el-GR" sz="1600" dirty="0" smtClean="0">
                <a:effectLst>
                  <a:outerShdw blurRad="38100" dist="38100" dir="2700000" algn="tl">
                    <a:srgbClr val="000000">
                      <a:alpha val="43137"/>
                    </a:srgbClr>
                  </a:outerShdw>
                </a:effectLst>
              </a:rPr>
              <a:t>σωληνώδεις αυλοί </a:t>
            </a:r>
            <a:r>
              <a:rPr lang="el-GR" sz="1600" dirty="0" smtClean="0"/>
              <a:t>και, </a:t>
            </a:r>
            <a:r>
              <a:rPr lang="el-GR" sz="1600" dirty="0" err="1" smtClean="0"/>
              <a:t>εστιακώς</a:t>
            </a:r>
            <a:r>
              <a:rPr lang="el-GR" sz="1600" dirty="0" smtClean="0"/>
              <a:t>, αναπλαστικοί πυρήνες αυξημένου μεγέθους με </a:t>
            </a:r>
            <a:r>
              <a:rPr lang="el-GR" sz="1600" dirty="0" err="1" smtClean="0"/>
              <a:t>παχυσμένη</a:t>
            </a:r>
            <a:r>
              <a:rPr lang="el-GR" sz="1600" dirty="0" smtClean="0"/>
              <a:t> χρωματίνη.</a:t>
            </a:r>
            <a:br>
              <a:rPr lang="el-GR" sz="1600" dirty="0" smtClean="0"/>
            </a:br>
            <a:r>
              <a:rPr lang="el-GR" sz="1600" dirty="0" smtClean="0"/>
              <a:t>Γενικότερα, ασχέτως ποικιλίας, το εν λόγω πρότυπο </a:t>
            </a:r>
            <a:r>
              <a:rPr lang="el-GR" sz="1600" dirty="0" err="1" smtClean="0"/>
              <a:t>μικροφωλεακών</a:t>
            </a:r>
            <a:r>
              <a:rPr lang="el-GR" sz="1600" dirty="0" smtClean="0"/>
              <a:t> συστάδων, όταν απαντάται στο </a:t>
            </a:r>
            <a:r>
              <a:rPr lang="el-GR" sz="1600" dirty="0" smtClean="0">
                <a:effectLst>
                  <a:outerShdw blurRad="38100" dist="38100" dir="2700000" algn="tl">
                    <a:srgbClr val="000000">
                      <a:alpha val="43137"/>
                    </a:srgbClr>
                  </a:outerShdw>
                </a:effectLst>
              </a:rPr>
              <a:t>χόριο</a:t>
            </a:r>
            <a:r>
              <a:rPr lang="el-GR" sz="1600" dirty="0" smtClean="0"/>
              <a:t>, </a:t>
            </a:r>
            <a:br>
              <a:rPr lang="el-GR" sz="1600" dirty="0" smtClean="0"/>
            </a:br>
            <a:r>
              <a:rPr lang="el-GR" sz="1600" dirty="0" smtClean="0"/>
              <a:t>είναι ενδεικτικό </a:t>
            </a:r>
            <a:r>
              <a:rPr lang="el-GR" sz="1600" dirty="0" smtClean="0">
                <a:effectLst>
                  <a:outerShdw blurRad="38100" dist="38100" dir="2700000" algn="tl">
                    <a:srgbClr val="000000">
                      <a:alpha val="43137"/>
                    </a:srgbClr>
                  </a:outerShdw>
                </a:effectLst>
              </a:rPr>
              <a:t>πρώιμης διήθησης </a:t>
            </a:r>
            <a:r>
              <a:rPr lang="el-GR" sz="1600" dirty="0" smtClean="0"/>
              <a:t>αυτού. </a:t>
            </a:r>
            <a:br>
              <a:rPr lang="el-GR" sz="1600" dirty="0" smtClean="0"/>
            </a:br>
            <a:r>
              <a:rPr lang="el-GR" sz="1600" dirty="0" smtClean="0"/>
              <a:t>Στην ΔΔ της (</a:t>
            </a:r>
            <a:r>
              <a:rPr lang="el-GR" sz="1600" dirty="0" err="1" smtClean="0"/>
              <a:t>μικρο</a:t>
            </a:r>
            <a:r>
              <a:rPr lang="el-GR" sz="1600" dirty="0" smtClean="0"/>
              <a:t>-) </a:t>
            </a:r>
            <a:r>
              <a:rPr lang="el-GR" sz="1600" dirty="0" err="1" smtClean="0"/>
              <a:t>εμφωλεασμένης</a:t>
            </a:r>
            <a:r>
              <a:rPr lang="el-GR" sz="1600" dirty="0" smtClean="0"/>
              <a:t> ποικιλίας συμπεριλαμβάνεται και </a:t>
            </a:r>
            <a:br>
              <a:rPr lang="el-GR" sz="1600" dirty="0" smtClean="0"/>
            </a:br>
            <a:r>
              <a:rPr lang="el-GR" sz="1600" dirty="0" smtClean="0"/>
              <a:t>η </a:t>
            </a:r>
            <a:r>
              <a:rPr lang="el-GR" sz="1600" dirty="0" err="1" smtClean="0"/>
              <a:t>νεφρογενής</a:t>
            </a:r>
            <a:r>
              <a:rPr lang="el-GR" sz="1600" dirty="0" smtClean="0"/>
              <a:t> </a:t>
            </a:r>
            <a:r>
              <a:rPr lang="el-GR" sz="1600" dirty="0" err="1" smtClean="0"/>
              <a:t>μεταπλασία</a:t>
            </a:r>
            <a:r>
              <a:rPr lang="el-GR" sz="1600" dirty="0" smtClean="0"/>
              <a:t>-αδένωμα με τα μικτά μορφολογικά του συστατικά </a:t>
            </a:r>
            <a:br>
              <a:rPr lang="el-GR" sz="1600" dirty="0" smtClean="0"/>
            </a:br>
            <a:r>
              <a:rPr lang="el-GR" sz="1600" dirty="0" smtClean="0"/>
              <a:t>και το </a:t>
            </a:r>
            <a:r>
              <a:rPr lang="el-GR" sz="1600" dirty="0" err="1" smtClean="0"/>
              <a:t>παραγαγγλίωμα</a:t>
            </a:r>
            <a:r>
              <a:rPr lang="el-GR" sz="1600" dirty="0" smtClean="0"/>
              <a:t> με τα εμφανή αγγειακά του δίκτυα.</a:t>
            </a:r>
            <a:r>
              <a:rPr lang="el-GR" sz="2700" dirty="0" smtClean="0"/>
              <a:t/>
            </a:r>
            <a:br>
              <a:rPr lang="el-GR" sz="2700" dirty="0" smtClean="0"/>
            </a:br>
            <a:r>
              <a:rPr lang="en-US" sz="900" dirty="0" err="1" smtClean="0"/>
              <a:t>Aitao</a:t>
            </a:r>
            <a:r>
              <a:rPr lang="en-US" sz="900" dirty="0" smtClean="0"/>
              <a:t> </a:t>
            </a:r>
            <a:r>
              <a:rPr lang="en-US" sz="900" dirty="0" err="1" smtClean="0"/>
              <a:t>Guo</a:t>
            </a:r>
            <a:r>
              <a:rPr lang="en-US" sz="900" dirty="0" smtClean="0"/>
              <a:t>, </a:t>
            </a:r>
            <a:r>
              <a:rPr lang="en-US" sz="900" dirty="0" err="1" smtClean="0"/>
              <a:t>Aijun</a:t>
            </a:r>
            <a:r>
              <a:rPr lang="en-US" sz="900" dirty="0" smtClean="0"/>
              <a:t> Liu, </a:t>
            </a:r>
            <a:r>
              <a:rPr lang="en-US" sz="900" dirty="0" err="1" smtClean="0"/>
              <a:t>Xiaodong</a:t>
            </a:r>
            <a:r>
              <a:rPr lang="en-US" sz="900" dirty="0" smtClean="0"/>
              <a:t> </a:t>
            </a:r>
            <a:r>
              <a:rPr lang="en-US" sz="900" dirty="0" err="1" smtClean="0"/>
              <a:t>Teng</a:t>
            </a:r>
            <a:r>
              <a:rPr lang="el-GR" sz="900" dirty="0" smtClean="0"/>
              <a:t> </a:t>
            </a:r>
            <a:r>
              <a:rPr lang="en-US" sz="900" dirty="0"/>
              <a:t>Chinese journal of cancer </a:t>
            </a:r>
            <a:r>
              <a:rPr lang="en-US" sz="900" dirty="0" smtClean="0"/>
              <a:t>research</a:t>
            </a:r>
            <a:r>
              <a:rPr lang="en-US" sz="900" dirty="0"/>
              <a:t> 2016</a:t>
            </a:r>
            <a:endParaRPr lang="el-GR" sz="900" dirty="0"/>
          </a:p>
        </p:txBody>
      </p:sp>
      <p:pic>
        <p:nvPicPr>
          <p:cNvPr id="4098" name="Picture 2" descr="C:\Users\User\Desktop\12-Figure7-1.png"/>
          <p:cNvPicPr>
            <a:picLocks noChangeAspect="1" noChangeArrowheads="1"/>
          </p:cNvPicPr>
          <p:nvPr/>
        </p:nvPicPr>
        <p:blipFill>
          <a:blip r:embed="rId2" cstate="print"/>
          <a:srcRect/>
          <a:stretch>
            <a:fillRect/>
          </a:stretch>
        </p:blipFill>
        <p:spPr bwMode="auto">
          <a:xfrm>
            <a:off x="251520" y="2634977"/>
            <a:ext cx="8633510" cy="410445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692696"/>
            <a:ext cx="9144001" cy="2016224"/>
          </a:xfrm>
        </p:spPr>
        <p:txBody>
          <a:bodyPr>
            <a:normAutofit fontScale="90000"/>
          </a:bodyPr>
          <a:lstStyle/>
          <a:p>
            <a:r>
              <a:rPr lang="el-GR" sz="2700" b="1" dirty="0" err="1" smtClean="0"/>
              <a:t>Μεγαλο</a:t>
            </a:r>
            <a:r>
              <a:rPr lang="el-GR" sz="2700" b="1" dirty="0" smtClean="0"/>
              <a:t>-</a:t>
            </a:r>
            <a:r>
              <a:rPr lang="el-GR" sz="2700" b="1" dirty="0" err="1" smtClean="0"/>
              <a:t>εμφωλεασμένη</a:t>
            </a:r>
            <a:r>
              <a:rPr lang="el-GR" sz="2700" b="1" dirty="0" smtClean="0"/>
              <a:t> ποικιλία </a:t>
            </a:r>
            <a:r>
              <a:rPr lang="el-GR" sz="2700" b="1" dirty="0" err="1" smtClean="0"/>
              <a:t>ουροθηλιακού</a:t>
            </a:r>
            <a:r>
              <a:rPr lang="el-GR" sz="2700" b="1" dirty="0" smtClean="0"/>
              <a:t> καρκινώματος</a:t>
            </a:r>
            <a:r>
              <a:rPr lang="el-GR" sz="2700" dirty="0" smtClean="0"/>
              <a:t/>
            </a:r>
            <a:br>
              <a:rPr lang="el-GR" sz="2700" dirty="0" smtClean="0"/>
            </a:br>
            <a:r>
              <a:rPr lang="el-GR" sz="2000" dirty="0" smtClean="0"/>
              <a:t>Πρόκειται πάντοτε για </a:t>
            </a:r>
            <a:r>
              <a:rPr lang="el-GR" sz="2000" b="1" dirty="0" smtClean="0"/>
              <a:t>επιθετικό</a:t>
            </a:r>
            <a:r>
              <a:rPr lang="el-GR" sz="2000" dirty="0" smtClean="0"/>
              <a:t> νεόπλασμα με διήθηση </a:t>
            </a:r>
            <a:r>
              <a:rPr lang="el-GR" sz="2000" b="1" dirty="0" smtClean="0"/>
              <a:t>βαθειά</a:t>
            </a:r>
            <a:r>
              <a:rPr lang="el-GR" sz="2000" dirty="0" smtClean="0"/>
              <a:t> στον </a:t>
            </a:r>
            <a:r>
              <a:rPr lang="el-GR" sz="2000" dirty="0" err="1" smtClean="0"/>
              <a:t>εξωστήρα</a:t>
            </a:r>
            <a:r>
              <a:rPr lang="el-GR" sz="2000" dirty="0" smtClean="0"/>
              <a:t> μυ του τοιχώματος της ουροδόχου κύστης αλλά με </a:t>
            </a:r>
            <a:r>
              <a:rPr lang="el-GR" sz="2000" i="1" dirty="0" smtClean="0"/>
              <a:t>ηπιότερη</a:t>
            </a:r>
            <a:r>
              <a:rPr lang="el-GR" sz="2000" dirty="0" smtClean="0"/>
              <a:t> κυτταρική μορφολογία σε σχέση με την (</a:t>
            </a:r>
            <a:r>
              <a:rPr lang="el-GR" sz="2000" dirty="0" err="1" smtClean="0"/>
              <a:t>μικρο</a:t>
            </a:r>
            <a:r>
              <a:rPr lang="el-GR" sz="2000" dirty="0" smtClean="0"/>
              <a:t>-)</a:t>
            </a:r>
            <a:r>
              <a:rPr lang="el-GR" sz="2000" dirty="0" err="1" smtClean="0"/>
              <a:t>εμφωλεασμένη</a:t>
            </a:r>
            <a:r>
              <a:rPr lang="el-GR" sz="2000" dirty="0" smtClean="0"/>
              <a:t> ποικιλία και άρα και με τα άλλα </a:t>
            </a:r>
            <a:r>
              <a:rPr lang="el-GR" sz="2000" dirty="0" err="1" smtClean="0"/>
              <a:t>μυοδιηθητικά</a:t>
            </a:r>
            <a:r>
              <a:rPr lang="el-GR" sz="2000" dirty="0" smtClean="0"/>
              <a:t> </a:t>
            </a:r>
            <a:r>
              <a:rPr lang="el-GR" sz="2000" dirty="0" err="1" smtClean="0"/>
              <a:t>ουροθηλιακά</a:t>
            </a:r>
            <a:r>
              <a:rPr lang="el-GR" sz="2000" dirty="0" smtClean="0"/>
              <a:t> καρκινώματα.  Η </a:t>
            </a:r>
            <a:r>
              <a:rPr lang="el-GR" sz="2000" b="1" dirty="0" smtClean="0"/>
              <a:t>τυχαία και άτακτη κατανομή των φωλεών </a:t>
            </a:r>
            <a:r>
              <a:rPr lang="el-GR" sz="2000" dirty="0" smtClean="0"/>
              <a:t>στο τοίχωμα της ουροδόχου και ιδιαίτερα </a:t>
            </a:r>
            <a:r>
              <a:rPr lang="el-GR" sz="2000" dirty="0" smtClean="0">
                <a:effectLst>
                  <a:outerShdw blurRad="38100" dist="38100" dir="2700000" algn="tl">
                    <a:srgbClr val="000000">
                      <a:alpha val="43137"/>
                    </a:srgbClr>
                  </a:outerShdw>
                </a:effectLst>
              </a:rPr>
              <a:t>εντός του </a:t>
            </a:r>
            <a:r>
              <a:rPr lang="el-GR" sz="2000" dirty="0" err="1" smtClean="0">
                <a:effectLst>
                  <a:outerShdw blurRad="38100" dist="38100" dir="2700000" algn="tl">
                    <a:srgbClr val="000000">
                      <a:alpha val="43137"/>
                    </a:srgbClr>
                  </a:outerShdw>
                </a:effectLst>
              </a:rPr>
              <a:t>εξωστήρα</a:t>
            </a:r>
            <a:r>
              <a:rPr lang="el-GR" sz="2000" dirty="0" smtClean="0">
                <a:effectLst>
                  <a:outerShdw blurRad="38100" dist="38100" dir="2700000" algn="tl">
                    <a:srgbClr val="000000">
                      <a:alpha val="43137"/>
                    </a:srgbClr>
                  </a:outerShdw>
                </a:effectLst>
              </a:rPr>
              <a:t> μυ </a:t>
            </a:r>
            <a:r>
              <a:rPr lang="el-GR" sz="2000" dirty="0" smtClean="0"/>
              <a:t>είναι το εύρημα που προσανατολίζει προς τη διάγνωση αυτής της υποποικιλίας , καθώς τα υπολείμματα εμβρυϊκών πόρων ή τα στόμια διπλών ή κατ’ εφαπτομένη κομμένων ουρητήρων </a:t>
            </a:r>
            <a:r>
              <a:rPr lang="el-GR" sz="2000" dirty="0" err="1" smtClean="0"/>
              <a:t>δεν΄αναμένεται</a:t>
            </a:r>
            <a:r>
              <a:rPr lang="el-GR" sz="2000" dirty="0" smtClean="0"/>
              <a:t> να προσλαμβάνουν τέτοια εμφάνιση, ενώ, ένα </a:t>
            </a:r>
            <a:r>
              <a:rPr lang="el-GR" sz="2000" u="sng" dirty="0" smtClean="0">
                <a:effectLst>
                  <a:outerShdw blurRad="38100" dist="38100" dir="2700000" algn="tl">
                    <a:srgbClr val="000000">
                      <a:alpha val="43137"/>
                    </a:srgbClr>
                  </a:outerShdw>
                </a:effectLst>
              </a:rPr>
              <a:t>μη</a:t>
            </a:r>
            <a:r>
              <a:rPr lang="el-GR" sz="2000" dirty="0" smtClean="0">
                <a:effectLst>
                  <a:outerShdw blurRad="38100" dist="38100" dir="2700000" algn="tl">
                    <a:srgbClr val="000000">
                      <a:alpha val="43137"/>
                    </a:srgbClr>
                  </a:outerShdw>
                </a:effectLst>
              </a:rPr>
              <a:t> διηθητικό</a:t>
            </a:r>
            <a:r>
              <a:rPr lang="el-GR" sz="2000" dirty="0" smtClean="0"/>
              <a:t>, </a:t>
            </a:r>
            <a:r>
              <a:rPr lang="el-GR" sz="2000" dirty="0" err="1" smtClean="0"/>
              <a:t>ενδοφυτικά</a:t>
            </a:r>
            <a:r>
              <a:rPr lang="el-GR" sz="2000" dirty="0" smtClean="0"/>
              <a:t> αναπτυσσόμενο, ανεστραμμένου προτύπου, </a:t>
            </a:r>
            <a:r>
              <a:rPr lang="el-GR" sz="2000" i="1" dirty="0" smtClean="0"/>
              <a:t>συμβατικό </a:t>
            </a:r>
            <a:r>
              <a:rPr lang="el-GR" sz="2000" dirty="0" err="1" smtClean="0"/>
              <a:t>ουροθηλιακό</a:t>
            </a:r>
            <a:r>
              <a:rPr lang="el-GR" sz="2000" dirty="0" smtClean="0"/>
              <a:t> καρκίνωμα χαμηλόβαθμης κακοήθειας  διαθέτει μεν ευρεία </a:t>
            </a:r>
            <a:r>
              <a:rPr lang="el-GR" sz="2000" dirty="0" err="1" smtClean="0"/>
              <a:t>απωστική</a:t>
            </a:r>
            <a:r>
              <a:rPr lang="el-GR" sz="2000" dirty="0" smtClean="0"/>
              <a:t> παρυφή, αλλά  </a:t>
            </a:r>
            <a:r>
              <a:rPr lang="el-GR" sz="2000" i="1" dirty="0" smtClean="0"/>
              <a:t>δεν</a:t>
            </a:r>
            <a:r>
              <a:rPr lang="el-GR" sz="2000" dirty="0" smtClean="0"/>
              <a:t>  επεκτείνεται στις παχιές δεσμίδες του </a:t>
            </a:r>
            <a:r>
              <a:rPr lang="el-GR" sz="2000" dirty="0" err="1" smtClean="0"/>
              <a:t>εξωστήρα</a:t>
            </a:r>
            <a:r>
              <a:rPr lang="el-GR" sz="2000" dirty="0" smtClean="0"/>
              <a:t> μυός.</a:t>
            </a:r>
            <a:r>
              <a:rPr lang="el-GR" sz="2200" dirty="0" smtClean="0"/>
              <a:t/>
            </a:r>
            <a:br>
              <a:rPr lang="el-GR" sz="2200" dirty="0" smtClean="0"/>
            </a:br>
            <a:r>
              <a:rPr lang="en-US" sz="1800" dirty="0" err="1" smtClean="0"/>
              <a:t>Aitao</a:t>
            </a:r>
            <a:r>
              <a:rPr lang="en-US" sz="1800" dirty="0" smtClean="0"/>
              <a:t> </a:t>
            </a:r>
            <a:r>
              <a:rPr lang="en-US" sz="1800" dirty="0" err="1" smtClean="0"/>
              <a:t>Guo</a:t>
            </a:r>
            <a:r>
              <a:rPr lang="en-US" sz="1800" dirty="0" smtClean="0"/>
              <a:t>, </a:t>
            </a:r>
            <a:r>
              <a:rPr lang="en-US" sz="1800" dirty="0" err="1" smtClean="0"/>
              <a:t>Aijun</a:t>
            </a:r>
            <a:r>
              <a:rPr lang="en-US" sz="1800" dirty="0" smtClean="0"/>
              <a:t> Liu, </a:t>
            </a:r>
            <a:r>
              <a:rPr lang="en-US" sz="1800" dirty="0" err="1" smtClean="0"/>
              <a:t>Xiaodong</a:t>
            </a:r>
            <a:r>
              <a:rPr lang="en-US" sz="1800" dirty="0" smtClean="0"/>
              <a:t> </a:t>
            </a:r>
            <a:r>
              <a:rPr lang="en-US" sz="1800" dirty="0" err="1"/>
              <a:t>Teng</a:t>
            </a:r>
            <a:r>
              <a:rPr lang="en-US" sz="1800" dirty="0"/>
              <a:t> Chinese journal of cancer </a:t>
            </a:r>
            <a:r>
              <a:rPr lang="en-US" sz="1800" dirty="0" smtClean="0"/>
              <a:t>research</a:t>
            </a:r>
            <a:r>
              <a:rPr lang="en-US" sz="1800" dirty="0"/>
              <a:t> 2016</a:t>
            </a:r>
            <a:r>
              <a:rPr lang="en-US" sz="1800" dirty="0" smtClean="0"/>
              <a:t> </a:t>
            </a:r>
            <a:endParaRPr lang="el-GR" sz="1800" dirty="0"/>
          </a:p>
        </p:txBody>
      </p:sp>
      <p:pic>
        <p:nvPicPr>
          <p:cNvPr id="5122" name="Picture 2" descr="C:\Users\User\Desktop\12-Figure8-1.png"/>
          <p:cNvPicPr>
            <a:picLocks noChangeAspect="1" noChangeArrowheads="1"/>
          </p:cNvPicPr>
          <p:nvPr/>
        </p:nvPicPr>
        <p:blipFill>
          <a:blip r:embed="rId2" cstate="print"/>
          <a:srcRect/>
          <a:stretch>
            <a:fillRect/>
          </a:stretch>
        </p:blipFill>
        <p:spPr bwMode="auto">
          <a:xfrm>
            <a:off x="-6474" y="3501008"/>
            <a:ext cx="9126066" cy="302433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645024"/>
          </a:xfrm>
        </p:spPr>
        <p:txBody>
          <a:bodyPr>
            <a:noAutofit/>
          </a:bodyPr>
          <a:lstStyle/>
          <a:p>
            <a:pPr lvl="0"/>
            <a:r>
              <a:rPr lang="en-US" sz="2000" dirty="0" smtClean="0">
                <a:latin typeface="Calibri" pitchFamily="34" charset="0"/>
                <a:ea typeface="Calibri" pitchFamily="34" charset="0"/>
                <a:cs typeface="Times New Roman" pitchFamily="18" charset="0"/>
              </a:rPr>
              <a:t>H </a:t>
            </a:r>
            <a:r>
              <a:rPr lang="el-GR" sz="2000" dirty="0" err="1"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μεγαλο</a:t>
            </a:r>
            <a:r>
              <a:rPr lang="el-GR" sz="2000"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r>
              <a:rPr lang="el-GR" sz="2000" dirty="0" err="1"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εμφωλεασμένη</a:t>
            </a:r>
            <a:r>
              <a:rPr lang="el-GR" sz="2000"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 υποποικιλία </a:t>
            </a:r>
            <a:r>
              <a:rPr lang="el-GR" sz="2000" dirty="0" err="1" smtClean="0">
                <a:latin typeface="Calibri" pitchFamily="34" charset="0"/>
                <a:ea typeface="Calibri" pitchFamily="34" charset="0"/>
                <a:cs typeface="Times New Roman" pitchFamily="18" charset="0"/>
              </a:rPr>
              <a:t>ουροθηλιακού</a:t>
            </a:r>
            <a:r>
              <a:rPr lang="el-GR" sz="2000" dirty="0" smtClean="0">
                <a:latin typeface="Calibri" pitchFamily="34" charset="0"/>
                <a:ea typeface="Calibri" pitchFamily="34" charset="0"/>
                <a:cs typeface="Times New Roman" pitchFamily="18" charset="0"/>
              </a:rPr>
              <a:t> καρκινώματος μπορεί να είναι προχωρημένου σταδίου, διηθώντας </a:t>
            </a:r>
            <a:r>
              <a:rPr lang="el-GR" sz="2000" b="1" dirty="0" smtClean="0">
                <a:latin typeface="Calibri" pitchFamily="34" charset="0"/>
                <a:ea typeface="Calibri" pitchFamily="34" charset="0"/>
                <a:cs typeface="Times New Roman" pitchFamily="18" charset="0"/>
              </a:rPr>
              <a:t>βαθειά τον </a:t>
            </a:r>
            <a:r>
              <a:rPr lang="el-GR" sz="2000" b="1" dirty="0" err="1" smtClean="0">
                <a:latin typeface="Calibri" pitchFamily="34" charset="0"/>
                <a:ea typeface="Calibri" pitchFamily="34" charset="0"/>
                <a:cs typeface="Times New Roman" pitchFamily="18" charset="0"/>
              </a:rPr>
              <a:t>εξωστήρα</a:t>
            </a:r>
            <a:r>
              <a:rPr lang="el-GR" sz="2000" b="1" dirty="0" smtClean="0">
                <a:latin typeface="Calibri" pitchFamily="34" charset="0"/>
                <a:ea typeface="Calibri" pitchFamily="34" charset="0"/>
                <a:cs typeface="Times New Roman" pitchFamily="18" charset="0"/>
              </a:rPr>
              <a:t> μυ</a:t>
            </a:r>
            <a:r>
              <a:rPr lang="el-GR" sz="2000" dirty="0" smtClean="0">
                <a:latin typeface="Calibri" pitchFamily="34" charset="0"/>
                <a:ea typeface="Calibri" pitchFamily="34" charset="0"/>
                <a:cs typeface="Times New Roman" pitchFamily="18" charset="0"/>
              </a:rPr>
              <a:t>, οπότε και καθίσταται  </a:t>
            </a:r>
            <a:r>
              <a:rPr lang="el-GR" sz="2000" dirty="0" err="1" smtClean="0">
                <a:latin typeface="Calibri" pitchFamily="34" charset="0"/>
                <a:ea typeface="Calibri" pitchFamily="34" charset="0"/>
                <a:cs typeface="Times New Roman" pitchFamily="18" charset="0"/>
              </a:rPr>
              <a:t>ταυτοποιήσιμη</a:t>
            </a:r>
            <a:r>
              <a:rPr lang="el-GR" sz="2000" dirty="0" smtClean="0">
                <a:latin typeface="Calibri" pitchFamily="34" charset="0"/>
                <a:ea typeface="Calibri" pitchFamily="34" charset="0"/>
                <a:cs typeface="Times New Roman" pitchFamily="18" charset="0"/>
              </a:rPr>
              <a:t>. Παρά την επιθετική ανάπτυξη, το καρκινικό </a:t>
            </a:r>
            <a:r>
              <a:rPr lang="el-GR" sz="2000" dirty="0" err="1" smtClean="0">
                <a:latin typeface="Calibri" pitchFamily="34" charset="0"/>
                <a:ea typeface="Calibri" pitchFamily="34" charset="0"/>
                <a:cs typeface="Times New Roman" pitchFamily="18" charset="0"/>
              </a:rPr>
              <a:t>ουροθήλιο</a:t>
            </a:r>
            <a:r>
              <a:rPr lang="el-GR" sz="2000" dirty="0" smtClean="0">
                <a:latin typeface="Calibri" pitchFamily="34" charset="0"/>
                <a:ea typeface="Calibri" pitchFamily="34" charset="0"/>
                <a:cs typeface="Times New Roman" pitchFamily="18" charset="0"/>
              </a:rPr>
              <a:t> διατηρεί καλό προσανατολισμό, η δε </a:t>
            </a:r>
            <a:r>
              <a:rPr lang="el-GR" sz="2000" dirty="0" err="1" smtClean="0">
                <a:latin typeface="Calibri" pitchFamily="34" charset="0"/>
                <a:ea typeface="Calibri" pitchFamily="34" charset="0"/>
                <a:cs typeface="Times New Roman" pitchFamily="18" charset="0"/>
              </a:rPr>
              <a:t>ατυπία</a:t>
            </a:r>
            <a:r>
              <a:rPr lang="el-GR" sz="2000" dirty="0" smtClean="0">
                <a:latin typeface="Calibri" pitchFamily="34" charset="0"/>
                <a:ea typeface="Calibri" pitchFamily="34" charset="0"/>
                <a:cs typeface="Times New Roman" pitchFamily="18" charset="0"/>
              </a:rPr>
              <a:t> του υπολείπεται εκείνης των διηθητικών καρκινωμάτων και έτσι παραπέμπει σε χαμηλόβαθμης κακοήθειας, ανεστραμμένη </a:t>
            </a:r>
            <a:r>
              <a:rPr lang="el-GR" sz="2000" dirty="0" err="1" smtClean="0">
                <a:latin typeface="Calibri" pitchFamily="34" charset="0"/>
                <a:ea typeface="Calibri" pitchFamily="34" charset="0"/>
                <a:cs typeface="Times New Roman" pitchFamily="18" charset="0"/>
              </a:rPr>
              <a:t>ουροθηλιακή</a:t>
            </a:r>
            <a:r>
              <a:rPr lang="el-GR" sz="2000" dirty="0" smtClean="0">
                <a:latin typeface="Calibri" pitchFamily="34" charset="0"/>
                <a:ea typeface="Calibri" pitchFamily="34" charset="0"/>
                <a:cs typeface="Times New Roman" pitchFamily="18" charset="0"/>
              </a:rPr>
              <a:t> νεοπλασία. Το ευρύ, </a:t>
            </a:r>
            <a:r>
              <a:rPr lang="el-GR" sz="2000" dirty="0" err="1" smtClean="0">
                <a:latin typeface="Calibri" pitchFamily="34" charset="0"/>
                <a:ea typeface="Calibri" pitchFamily="34" charset="0"/>
                <a:cs typeface="Times New Roman" pitchFamily="18" charset="0"/>
              </a:rPr>
              <a:t>απωστικό</a:t>
            </a:r>
            <a:r>
              <a:rPr lang="el-GR" sz="2000" dirty="0" smtClean="0">
                <a:latin typeface="Calibri" pitchFamily="34" charset="0"/>
                <a:ea typeface="Calibri" pitchFamily="34" charset="0"/>
                <a:cs typeface="Times New Roman" pitchFamily="18" charset="0"/>
              </a:rPr>
              <a:t> πρότυπο διήθησής της εν λόγω υποποικιλίας προσομοιάζει με εκείνο του ακροχορδονώδους καρκινώματος, αλλά περίπου στο 1/3 των περιπτώσεων, αναγνωρίζονται εστίες συνήθους μορφής διήθησης. </a:t>
            </a:r>
            <a:r>
              <a:rPr lang="en-US" sz="2400" dirty="0" smtClean="0">
                <a:latin typeface="Calibri" pitchFamily="34" charset="0"/>
                <a:ea typeface="Calibri" pitchFamily="34" charset="0"/>
                <a:cs typeface="Times New Roman" pitchFamily="18" charset="0"/>
              </a:rPr>
              <a:t/>
            </a:r>
            <a:br>
              <a:rPr lang="en-US" sz="2400" dirty="0" smtClean="0">
                <a:latin typeface="Calibri" pitchFamily="34" charset="0"/>
                <a:ea typeface="Calibri" pitchFamily="34" charset="0"/>
                <a:cs typeface="Times New Roman" pitchFamily="18" charset="0"/>
              </a:rPr>
            </a:br>
            <a:r>
              <a:rPr lang="el-GR" sz="2400" dirty="0" smtClean="0">
                <a:latin typeface="Calibri" pitchFamily="34" charset="0"/>
                <a:ea typeface="Calibri" pitchFamily="34" charset="0"/>
                <a:cs typeface="Times New Roman" pitchFamily="18" charset="0"/>
              </a:rPr>
              <a:t/>
            </a:r>
            <a:br>
              <a:rPr lang="el-GR" sz="2400" dirty="0" smtClean="0">
                <a:latin typeface="Calibri" pitchFamily="34" charset="0"/>
                <a:ea typeface="Calibri" pitchFamily="34" charset="0"/>
                <a:cs typeface="Times New Roman" pitchFamily="18" charset="0"/>
              </a:rPr>
            </a:br>
            <a:r>
              <a:rPr lang="en-US" sz="1400" dirty="0" err="1" smtClean="0">
                <a:latin typeface="Calibri" pitchFamily="34" charset="0"/>
                <a:ea typeface="Calibri" pitchFamily="34" charset="0"/>
                <a:cs typeface="Times New Roman" pitchFamily="18" charset="0"/>
              </a:rPr>
              <a:t>Amin</a:t>
            </a:r>
            <a:r>
              <a:rPr lang="en-US" sz="1400" dirty="0" smtClean="0">
                <a:latin typeface="Calibri" pitchFamily="34" charset="0"/>
                <a:ea typeface="Calibri" pitchFamily="34" charset="0"/>
                <a:cs typeface="Times New Roman" pitchFamily="18" charset="0"/>
              </a:rPr>
              <a:t> MB </a:t>
            </a:r>
            <a:r>
              <a:rPr lang="el-GR" sz="1400" dirty="0" smtClean="0">
                <a:latin typeface="Calibri" pitchFamily="34" charset="0"/>
                <a:ea typeface="Calibri" pitchFamily="34" charset="0"/>
                <a:cs typeface="Times New Roman" pitchFamily="18" charset="0"/>
              </a:rPr>
              <a:t>και</a:t>
            </a:r>
            <a:r>
              <a:rPr lang="en-US" sz="1400" dirty="0" smtClean="0">
                <a:latin typeface="Calibri" pitchFamily="34" charset="0"/>
                <a:ea typeface="Calibri" pitchFamily="34" charset="0"/>
                <a:cs typeface="Times New Roman" pitchFamily="18" charset="0"/>
              </a:rPr>
              <a:t> </a:t>
            </a:r>
            <a:r>
              <a:rPr lang="el-GR" sz="1400" dirty="0" smtClean="0">
                <a:latin typeface="Calibri" pitchFamily="34" charset="0"/>
                <a:ea typeface="Calibri" pitchFamily="34" charset="0"/>
                <a:cs typeface="Times New Roman" pitchFamily="18" charset="0"/>
              </a:rPr>
              <a:t>συν</a:t>
            </a:r>
            <a:r>
              <a:rPr lang="en-US" sz="1400" dirty="0" smtClean="0">
                <a:latin typeface="Calibri" pitchFamily="34" charset="0"/>
                <a:ea typeface="Calibri" pitchFamily="34" charset="0"/>
                <a:cs typeface="Times New Roman" pitchFamily="18" charset="0"/>
              </a:rPr>
              <a:t>. Mod </a:t>
            </a:r>
            <a:r>
              <a:rPr lang="en-US" sz="1400" dirty="0" err="1" smtClean="0">
                <a:latin typeface="Calibri" pitchFamily="34" charset="0"/>
                <a:ea typeface="Calibri" pitchFamily="34" charset="0"/>
                <a:cs typeface="Times New Roman" pitchFamily="18" charset="0"/>
              </a:rPr>
              <a:t>Pathol</a:t>
            </a:r>
            <a:r>
              <a:rPr lang="en-US" sz="1400" dirty="0" smtClean="0">
                <a:latin typeface="Calibri" pitchFamily="34" charset="0"/>
                <a:ea typeface="Calibri" pitchFamily="34" charset="0"/>
                <a:cs typeface="Times New Roman" pitchFamily="18" charset="0"/>
              </a:rPr>
              <a:t> 2015 28(5) 612-630</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l-GR" sz="1600" dirty="0"/>
          </a:p>
        </p:txBody>
      </p:sp>
      <p:pic>
        <p:nvPicPr>
          <p:cNvPr id="4098" name="Picture 2" descr="figure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2888926" y="677790"/>
            <a:ext cx="3335313" cy="88377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91487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356992"/>
          </a:xfrm>
        </p:spPr>
        <p:txBody>
          <a:bodyPr>
            <a:normAutofit fontScale="90000"/>
          </a:bodyPr>
          <a:lstStyle/>
          <a:p>
            <a:pPr lvl="0"/>
            <a:r>
              <a:rPr lang="el-GR" sz="2700" dirty="0" smtClean="0"/>
              <a:t>Δυσκολίες </a:t>
            </a:r>
            <a:r>
              <a:rPr lang="el-GR" sz="2700" dirty="0"/>
              <a:t>στη διαγνωστική προσέγγιση </a:t>
            </a:r>
            <a:r>
              <a:rPr lang="el-GR" sz="2700" dirty="0" smtClean="0"/>
              <a:t> </a:t>
            </a:r>
            <a:r>
              <a:rPr lang="el-GR" sz="2700" b="1" dirty="0" err="1" smtClean="0"/>
              <a:t>μεγαλο</a:t>
            </a:r>
            <a:r>
              <a:rPr lang="el-GR" sz="2700" b="1" dirty="0" smtClean="0"/>
              <a:t>-</a:t>
            </a:r>
            <a:r>
              <a:rPr lang="el-GR" sz="2700" b="1" dirty="0" err="1" smtClean="0"/>
              <a:t>εμφωλεασμένων</a:t>
            </a:r>
            <a:r>
              <a:rPr lang="el-GR" sz="2700" b="1" dirty="0" smtClean="0"/>
              <a:t> καρκινικών εξεργασιών</a:t>
            </a:r>
            <a:r>
              <a:rPr lang="el-GR" sz="2700" dirty="0" smtClean="0"/>
              <a:t> του </a:t>
            </a:r>
            <a:r>
              <a:rPr lang="el-GR" sz="2700" dirty="0" err="1" smtClean="0"/>
              <a:t>ουροθηλίου</a:t>
            </a:r>
            <a:r>
              <a:rPr lang="el-GR" sz="2700" dirty="0" smtClean="0"/>
              <a:t>. </a:t>
            </a:r>
            <a:r>
              <a:rPr lang="el-GR" sz="2700" dirty="0"/>
              <a:t/>
            </a:r>
            <a:br>
              <a:rPr lang="el-GR" sz="2700" dirty="0"/>
            </a:br>
            <a:r>
              <a:rPr lang="el-GR" sz="1600" dirty="0" smtClean="0"/>
              <a:t> (</a:t>
            </a:r>
            <a:r>
              <a:rPr lang="en-US" sz="1600" dirty="0" smtClean="0"/>
              <a:t>a</a:t>
            </a:r>
            <a:r>
              <a:rPr lang="el-GR" sz="1600" dirty="0" smtClean="0"/>
              <a:t>) </a:t>
            </a:r>
            <a:r>
              <a:rPr lang="el-GR" sz="1600" dirty="0"/>
              <a:t>Αυτό το παράδειγμα ενός </a:t>
            </a:r>
            <a:r>
              <a:rPr lang="el-GR" sz="1600" dirty="0" err="1" smtClean="0"/>
              <a:t>μυοδιηθητικού</a:t>
            </a:r>
            <a:r>
              <a:rPr lang="el-GR" sz="1600" dirty="0" smtClean="0"/>
              <a:t>, μεγάλο-</a:t>
            </a:r>
            <a:r>
              <a:rPr lang="el-GR" sz="1600" dirty="0" err="1" smtClean="0"/>
              <a:t>εμφωλεασμένου</a:t>
            </a:r>
            <a:r>
              <a:rPr lang="el-GR" sz="1600" dirty="0" smtClean="0"/>
              <a:t> </a:t>
            </a:r>
            <a:r>
              <a:rPr lang="el-GR" sz="1600" dirty="0" err="1" smtClean="0"/>
              <a:t>ουροθηλιακού</a:t>
            </a:r>
            <a:r>
              <a:rPr lang="el-GR" sz="1600" dirty="0" smtClean="0"/>
              <a:t> </a:t>
            </a:r>
            <a:r>
              <a:rPr lang="el-GR" sz="1600" dirty="0"/>
              <a:t>καρκινώματος </a:t>
            </a:r>
            <a:r>
              <a:rPr lang="el-GR" sz="1600" dirty="0" smtClean="0"/>
              <a:t> αναδεικνύει </a:t>
            </a:r>
            <a:r>
              <a:rPr lang="el-GR" sz="1600" dirty="0"/>
              <a:t>τις διαγνωστικές προκλήσεις, </a:t>
            </a:r>
            <a:r>
              <a:rPr lang="el-GR" sz="1600" dirty="0" smtClean="0"/>
              <a:t>δεδομένων των τεχνητών αλλοιώσεων ως επί </a:t>
            </a:r>
            <a:r>
              <a:rPr lang="el-GR" sz="1600" dirty="0" err="1" smtClean="0"/>
              <a:t>θερμοκαυτηριασμού</a:t>
            </a:r>
            <a:r>
              <a:rPr lang="el-GR" sz="1600" dirty="0" smtClean="0"/>
              <a:t> και συνθλίψεως και της μορφολογίας χαμηλόβαθμης κακοήθειας. </a:t>
            </a:r>
            <a:r>
              <a:rPr lang="el-GR" sz="1600" dirty="0"/>
              <a:t>Εάν οι βλάβες δεν </a:t>
            </a:r>
            <a:r>
              <a:rPr lang="el-GR" sz="1600" dirty="0" smtClean="0"/>
              <a:t>επεκτείνονταν </a:t>
            </a:r>
            <a:r>
              <a:rPr lang="el-GR" sz="1600" b="1" dirty="0" err="1" smtClean="0"/>
              <a:t>πολυεστιακά</a:t>
            </a:r>
            <a:r>
              <a:rPr lang="el-GR" sz="1600" b="1" dirty="0" smtClean="0"/>
              <a:t> στον μυϊκό χιτώνα</a:t>
            </a:r>
            <a:r>
              <a:rPr lang="el-GR" sz="1600" dirty="0" smtClean="0"/>
              <a:t>, </a:t>
            </a:r>
            <a:r>
              <a:rPr lang="el-GR" sz="1600" dirty="0"/>
              <a:t>θα </a:t>
            </a:r>
            <a:r>
              <a:rPr lang="el-GR" sz="1600" dirty="0" smtClean="0"/>
              <a:t>μπορούσαμε να σκεφτούμε  </a:t>
            </a:r>
            <a:r>
              <a:rPr lang="el-GR" sz="1600" dirty="0"/>
              <a:t>καλοήθεις μιμητές όπως </a:t>
            </a:r>
            <a:r>
              <a:rPr lang="el-GR" sz="1600" dirty="0" smtClean="0"/>
              <a:t> </a:t>
            </a:r>
            <a:r>
              <a:rPr lang="el-GR" sz="1600" dirty="0"/>
              <a:t>υπολείμματα </a:t>
            </a:r>
            <a:r>
              <a:rPr lang="el-GR" sz="1600" dirty="0" smtClean="0"/>
              <a:t>του </a:t>
            </a:r>
            <a:r>
              <a:rPr lang="el-GR" sz="1600" dirty="0" err="1" smtClean="0"/>
              <a:t>ουραχού</a:t>
            </a:r>
            <a:r>
              <a:rPr lang="el-GR" sz="1600" dirty="0" smtClean="0"/>
              <a:t> ή στόμια </a:t>
            </a:r>
            <a:r>
              <a:rPr lang="el-GR" sz="1600" dirty="0"/>
              <a:t>διπλασιασμένων ή </a:t>
            </a:r>
            <a:r>
              <a:rPr lang="el-GR" sz="1600" dirty="0" smtClean="0"/>
              <a:t>κατ’ εφαπτομένη κομμένων </a:t>
            </a:r>
            <a:r>
              <a:rPr lang="el-GR" sz="1600" dirty="0"/>
              <a:t>ουρητήρων. </a:t>
            </a:r>
            <a:r>
              <a:rPr lang="el-GR" sz="1600" dirty="0" smtClean="0"/>
              <a:t>(</a:t>
            </a:r>
            <a:r>
              <a:rPr lang="en-US" sz="1600" dirty="0" smtClean="0"/>
              <a:t>b</a:t>
            </a:r>
            <a:r>
              <a:rPr lang="el-GR" sz="1600" dirty="0" smtClean="0"/>
              <a:t>) </a:t>
            </a:r>
            <a:r>
              <a:rPr lang="el-GR" sz="1600" dirty="0"/>
              <a:t>Σε μια </a:t>
            </a:r>
            <a:r>
              <a:rPr lang="el-GR" sz="1600" dirty="0" smtClean="0"/>
              <a:t>άλλη περίπτωση</a:t>
            </a:r>
            <a:r>
              <a:rPr lang="en-US" sz="1600" dirty="0" smtClean="0"/>
              <a:t> </a:t>
            </a:r>
            <a:r>
              <a:rPr lang="el-GR" sz="1600" dirty="0" err="1" smtClean="0"/>
              <a:t>μεγαλο</a:t>
            </a:r>
            <a:r>
              <a:rPr lang="el-GR" sz="1600" dirty="0" smtClean="0"/>
              <a:t>-</a:t>
            </a:r>
            <a:r>
              <a:rPr lang="el-GR" sz="1600" dirty="0" err="1" smtClean="0"/>
              <a:t>εμφωλεασμένης</a:t>
            </a:r>
            <a:r>
              <a:rPr lang="el-GR" sz="1600" dirty="0" smtClean="0"/>
              <a:t> ποικιλίας, η </a:t>
            </a:r>
            <a:r>
              <a:rPr lang="el-GR" sz="1600" b="1" dirty="0" smtClean="0"/>
              <a:t>τυχαία, άτακτη  κατανομή  </a:t>
            </a:r>
            <a:r>
              <a:rPr lang="el-GR" sz="1600" dirty="0"/>
              <a:t>των </a:t>
            </a:r>
            <a:r>
              <a:rPr lang="el-GR" sz="1600" dirty="0" smtClean="0"/>
              <a:t>φωλεών </a:t>
            </a:r>
            <a:r>
              <a:rPr lang="el-GR" sz="1600" dirty="0"/>
              <a:t>βοηθάει στον αποκλεισμό </a:t>
            </a:r>
            <a:r>
              <a:rPr lang="el-GR" sz="1600" dirty="0" smtClean="0"/>
              <a:t> </a:t>
            </a:r>
            <a:r>
              <a:rPr lang="el-GR" sz="1600" dirty="0" err="1"/>
              <a:t>καλοήθων</a:t>
            </a:r>
            <a:r>
              <a:rPr lang="el-GR" sz="1600" dirty="0"/>
              <a:t> ανατομικών ή </a:t>
            </a:r>
            <a:r>
              <a:rPr lang="el-GR" sz="1600" dirty="0" smtClean="0"/>
              <a:t>υπολειμματικών </a:t>
            </a:r>
            <a:r>
              <a:rPr lang="el-GR" sz="1600" dirty="0"/>
              <a:t>δομών, όπως </a:t>
            </a:r>
            <a:r>
              <a:rPr lang="el-GR" sz="1600" dirty="0" smtClean="0"/>
              <a:t>, επίσης, και </a:t>
            </a:r>
            <a:r>
              <a:rPr lang="el-GR" sz="1600" dirty="0"/>
              <a:t>η </a:t>
            </a:r>
            <a:r>
              <a:rPr lang="el-GR" sz="1600" b="1" dirty="0"/>
              <a:t>άμεση </a:t>
            </a:r>
            <a:r>
              <a:rPr lang="el-GR" sz="1600" b="1" dirty="0" smtClean="0"/>
              <a:t>παράθεσή </a:t>
            </a:r>
            <a:r>
              <a:rPr lang="el-GR" sz="1600" dirty="0"/>
              <a:t>τους με τις </a:t>
            </a:r>
            <a:r>
              <a:rPr lang="el-GR" sz="1600" b="1" dirty="0"/>
              <a:t>μεγάλες συμπαγείς μυϊκές </a:t>
            </a:r>
            <a:r>
              <a:rPr lang="el-GR" sz="1600" b="1" dirty="0" smtClean="0"/>
              <a:t>δεσμίδες του μυϊκού χιτώνα </a:t>
            </a:r>
            <a:r>
              <a:rPr lang="el-GR" sz="1600" dirty="0" smtClean="0"/>
              <a:t>(αστερίσκος). </a:t>
            </a:r>
            <a:r>
              <a:rPr lang="el-GR" sz="1600" dirty="0"/>
              <a:t>Τα </a:t>
            </a:r>
            <a:r>
              <a:rPr lang="el-GR" sz="1600" u="sng" dirty="0"/>
              <a:t>μη</a:t>
            </a:r>
            <a:r>
              <a:rPr lang="el-GR" sz="1600" dirty="0"/>
              <a:t> </a:t>
            </a:r>
            <a:r>
              <a:rPr lang="el-GR" sz="1600" dirty="0" smtClean="0"/>
              <a:t>διηθητικά </a:t>
            </a:r>
            <a:r>
              <a:rPr lang="el-GR" sz="1600" dirty="0"/>
              <a:t>ανεστραμμένα νεοπλάσματα </a:t>
            </a:r>
            <a:r>
              <a:rPr lang="el-GR" sz="1600" u="sng" dirty="0"/>
              <a:t>δεν </a:t>
            </a:r>
            <a:r>
              <a:rPr lang="el-GR" sz="1600" dirty="0" smtClean="0"/>
              <a:t>δικαιούνται </a:t>
            </a:r>
            <a:r>
              <a:rPr lang="el-GR" sz="1600" dirty="0"/>
              <a:t>γενικά να εκτείνονται </a:t>
            </a:r>
            <a:r>
              <a:rPr lang="el-GR" sz="1600" dirty="0" smtClean="0"/>
              <a:t>εντός του μυϊκού χιτώνα. (</a:t>
            </a:r>
            <a:r>
              <a:rPr lang="en-US" sz="1600" dirty="0" smtClean="0"/>
              <a:t>c</a:t>
            </a:r>
            <a:r>
              <a:rPr lang="el-GR" sz="1600" dirty="0" smtClean="0"/>
              <a:t>) </a:t>
            </a:r>
            <a:r>
              <a:rPr lang="el-GR" sz="1600" dirty="0"/>
              <a:t>Η </a:t>
            </a:r>
            <a:r>
              <a:rPr lang="el-GR" sz="1600" dirty="0" smtClean="0"/>
              <a:t>ανεύρεση </a:t>
            </a:r>
            <a:r>
              <a:rPr lang="el-GR" sz="1600" dirty="0"/>
              <a:t>μιας εστίας </a:t>
            </a:r>
            <a:r>
              <a:rPr lang="el-GR" sz="1600" b="1" dirty="0"/>
              <a:t>συμβατικής </a:t>
            </a:r>
            <a:r>
              <a:rPr lang="el-GR" sz="1600" b="1" dirty="0" smtClean="0"/>
              <a:t>διήθησης </a:t>
            </a:r>
            <a:r>
              <a:rPr lang="el-GR" sz="1600" dirty="0" smtClean="0"/>
              <a:t>(αγκύλη), </a:t>
            </a:r>
            <a:r>
              <a:rPr lang="el-GR" sz="1600" dirty="0"/>
              <a:t>που αποτελείται από </a:t>
            </a:r>
            <a:r>
              <a:rPr lang="el-GR" sz="1600" dirty="0" smtClean="0"/>
              <a:t>ακανόνιστου </a:t>
            </a:r>
            <a:r>
              <a:rPr lang="el-GR" sz="1600" dirty="0"/>
              <a:t>μεγέθους και σχήματος διηθητικές κυτταρικές συστάδες, </a:t>
            </a:r>
            <a:r>
              <a:rPr lang="el-GR" sz="1600" dirty="0" smtClean="0"/>
              <a:t>μπορεί να αποβεί χρησιμότατη για τον αποκλεισμό </a:t>
            </a:r>
            <a:br>
              <a:rPr lang="el-GR" sz="1600" dirty="0" smtClean="0"/>
            </a:br>
            <a:r>
              <a:rPr lang="el-GR" sz="1600" dirty="0" smtClean="0"/>
              <a:t>ενός μη διηθητικού, </a:t>
            </a:r>
            <a:r>
              <a:rPr lang="el-GR" sz="1600" dirty="0"/>
              <a:t>ανεστραμμένου </a:t>
            </a:r>
            <a:r>
              <a:rPr lang="el-GR" sz="1600" dirty="0" err="1" smtClean="0"/>
              <a:t>ουροθηλιακού</a:t>
            </a:r>
            <a:r>
              <a:rPr lang="el-GR" sz="1600" dirty="0" smtClean="0"/>
              <a:t> νεοπλάσματος</a:t>
            </a:r>
            <a:r>
              <a:rPr lang="el-GR" sz="1800" dirty="0" smtClean="0">
                <a:latin typeface="Calibri" pitchFamily="34" charset="0"/>
                <a:cs typeface="Times New Roman" pitchFamily="18" charset="0"/>
              </a:rPr>
              <a:t>.</a:t>
            </a:r>
            <a:r>
              <a:rPr lang="en-US" sz="1800" dirty="0">
                <a:latin typeface="Calibri" pitchFamily="34" charset="0"/>
                <a:ea typeface="Calibri" pitchFamily="34" charset="0"/>
                <a:cs typeface="Times New Roman" pitchFamily="18" charset="0"/>
              </a:rPr>
              <a:t/>
            </a:r>
            <a:br>
              <a:rPr lang="en-US" sz="1800" dirty="0">
                <a:latin typeface="Calibri" pitchFamily="34" charset="0"/>
                <a:ea typeface="Calibri" pitchFamily="34" charset="0"/>
                <a:cs typeface="Times New Roman" pitchFamily="18" charset="0"/>
              </a:rPr>
            </a:br>
            <a:r>
              <a:rPr lang="en-US" sz="1300" dirty="0" smtClean="0">
                <a:latin typeface="Calibri" pitchFamily="34" charset="0"/>
                <a:ea typeface="Calibri" pitchFamily="34" charset="0"/>
                <a:cs typeface="Times New Roman" pitchFamily="18" charset="0"/>
              </a:rPr>
              <a:t>Amin MB </a:t>
            </a:r>
            <a:r>
              <a:rPr lang="el-GR" sz="1300" dirty="0" smtClean="0">
                <a:latin typeface="Calibri" pitchFamily="34" charset="0"/>
                <a:ea typeface="Calibri" pitchFamily="34" charset="0"/>
                <a:cs typeface="Times New Roman" pitchFamily="18" charset="0"/>
              </a:rPr>
              <a:t>και</a:t>
            </a:r>
            <a:r>
              <a:rPr lang="en-US" sz="1300" dirty="0" smtClean="0">
                <a:latin typeface="Calibri" pitchFamily="34" charset="0"/>
                <a:ea typeface="Calibri" pitchFamily="34" charset="0"/>
                <a:cs typeface="Times New Roman" pitchFamily="18" charset="0"/>
              </a:rPr>
              <a:t> </a:t>
            </a:r>
            <a:r>
              <a:rPr lang="el-GR" sz="1300" dirty="0" smtClean="0">
                <a:latin typeface="Calibri" pitchFamily="34" charset="0"/>
                <a:ea typeface="Calibri" pitchFamily="34" charset="0"/>
                <a:cs typeface="Times New Roman" pitchFamily="18" charset="0"/>
              </a:rPr>
              <a:t>συν</a:t>
            </a:r>
            <a:r>
              <a:rPr lang="en-US" sz="1300" dirty="0" smtClean="0">
                <a:latin typeface="Calibri" pitchFamily="34" charset="0"/>
                <a:ea typeface="Calibri" pitchFamily="34" charset="0"/>
                <a:cs typeface="Times New Roman" pitchFamily="18" charset="0"/>
              </a:rPr>
              <a:t>. Mod </a:t>
            </a:r>
            <a:r>
              <a:rPr lang="en-US" sz="1300" dirty="0" err="1" smtClean="0">
                <a:latin typeface="Calibri" pitchFamily="34" charset="0"/>
                <a:ea typeface="Calibri" pitchFamily="34" charset="0"/>
                <a:cs typeface="Times New Roman" pitchFamily="18" charset="0"/>
              </a:rPr>
              <a:t>Pathol</a:t>
            </a:r>
            <a:r>
              <a:rPr lang="en-US" sz="1300" dirty="0" smtClean="0">
                <a:latin typeface="Calibri" pitchFamily="34" charset="0"/>
                <a:ea typeface="Calibri" pitchFamily="34" charset="0"/>
                <a:cs typeface="Times New Roman" pitchFamily="18" charset="0"/>
              </a:rPr>
              <a:t> 2015 28(5) 612-630</a:t>
            </a:r>
            <a:r>
              <a:rPr lang="en-US" sz="1300" dirty="0" smtClean="0">
                <a:latin typeface="Arial" pitchFamily="34" charset="0"/>
                <a:cs typeface="Arial" pitchFamily="34" charset="0"/>
              </a:rPr>
              <a:t/>
            </a:r>
            <a:br>
              <a:rPr lang="en-US" sz="1300" dirty="0" smtClean="0">
                <a:latin typeface="Arial" pitchFamily="34" charset="0"/>
                <a:cs typeface="Arial" pitchFamily="34" charset="0"/>
              </a:rPr>
            </a:br>
            <a:endParaRPr lang="el-GR" sz="1300" dirty="0"/>
          </a:p>
        </p:txBody>
      </p:sp>
      <p:pic>
        <p:nvPicPr>
          <p:cNvPr id="5122" name="Picture 2" descr="figure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870290" y="414694"/>
            <a:ext cx="3403420" cy="914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03104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 xmlns:a16="http://schemas.microsoft.com/office/drawing/2014/main" id="{AA04223D-12DB-744A-A44B-A28C8612D967}"/>
              </a:ext>
            </a:extLst>
          </p:cNvPr>
          <p:cNvPicPr>
            <a:picLocks noGrp="1" noChangeAspect="1"/>
          </p:cNvPicPr>
          <p:nvPr>
            <p:ph idx="1"/>
          </p:nvPr>
        </p:nvPicPr>
        <p:blipFill>
          <a:blip r:embed="rId2" cstate="print"/>
          <a:stretch>
            <a:fillRect/>
          </a:stretch>
        </p:blipFill>
        <p:spPr>
          <a:xfrm>
            <a:off x="1115616" y="476672"/>
            <a:ext cx="7122361" cy="6264696"/>
          </a:xfrm>
          <a:prstGeom prst="rect">
            <a:avLst/>
          </a:prstGeom>
        </p:spPr>
      </p:pic>
      <p:sp>
        <p:nvSpPr>
          <p:cNvPr id="3" name="Τίτλος 1"/>
          <p:cNvSpPr>
            <a:spLocks noGrp="1"/>
          </p:cNvSpPr>
          <p:nvPr>
            <p:ph type="title"/>
          </p:nvPr>
        </p:nvSpPr>
        <p:spPr>
          <a:xfrm>
            <a:off x="0" y="0"/>
            <a:ext cx="9144000" cy="476672"/>
          </a:xfrm>
        </p:spPr>
        <p:txBody>
          <a:bodyPr>
            <a:normAutofit/>
          </a:bodyPr>
          <a:lstStyle/>
          <a:p>
            <a:r>
              <a:rPr lang="el-GR" sz="2000" dirty="0" smtClean="0"/>
              <a:t>ΚΑΤΗΓΟΡΙΟΠΟΙΗΣΗ </a:t>
            </a:r>
            <a:r>
              <a:rPr lang="el-GR" sz="2000" b="1" dirty="0" smtClean="0"/>
              <a:t>ΚΑΡΚΙΝΟΠΑΘΩΝ</a:t>
            </a:r>
            <a:r>
              <a:rPr lang="el-GR" sz="2000" dirty="0" smtClean="0"/>
              <a:t> ΟΥΡΟΔΟΧΟΥ ΚΥΣΤΕΩΣ ΣΕ </a:t>
            </a:r>
            <a:r>
              <a:rPr lang="el-GR" sz="2000" b="1" dirty="0" smtClean="0"/>
              <a:t>ΟΜΑΔΕΣ ΚΙΝΔΥΝΟΥ  </a:t>
            </a:r>
            <a:endParaRPr lang="el-GR" sz="2000" b="1" dirty="0"/>
          </a:p>
        </p:txBody>
      </p:sp>
    </p:spTree>
    <p:extLst>
      <p:ext uri="{BB962C8B-B14F-4D97-AF65-F5344CB8AC3E}">
        <p14:creationId xmlns="" xmlns:p14="http://schemas.microsoft.com/office/powerpoint/2010/main" val="11053239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212976"/>
          </a:xfrm>
        </p:spPr>
        <p:txBody>
          <a:bodyPr>
            <a:normAutofit fontScale="90000"/>
          </a:bodyPr>
          <a:lstStyle/>
          <a:p>
            <a:r>
              <a:rPr lang="el-GR" b="1" dirty="0" err="1"/>
              <a:t>Θηλόμορφες</a:t>
            </a:r>
            <a:r>
              <a:rPr lang="el-GR" b="1" dirty="0"/>
              <a:t> και </a:t>
            </a:r>
            <a:r>
              <a:rPr lang="el-GR" b="1" dirty="0" err="1"/>
              <a:t>θηλώδεις</a:t>
            </a:r>
            <a:r>
              <a:rPr lang="el-GR" b="1" dirty="0"/>
              <a:t> </a:t>
            </a:r>
            <a:r>
              <a:rPr lang="el-GR" b="1" dirty="0" smtClean="0"/>
              <a:t>αλλοιώσεις</a:t>
            </a:r>
            <a:r>
              <a:rPr lang="en-US" b="1" dirty="0" smtClean="0"/>
              <a:t>:</a:t>
            </a:r>
            <a:r>
              <a:rPr lang="el-GR" b="1" dirty="0"/>
              <a:t/>
            </a:r>
            <a:br>
              <a:rPr lang="el-GR" b="1" dirty="0"/>
            </a:br>
            <a:r>
              <a:rPr lang="el-GR" b="1" dirty="0" smtClean="0"/>
              <a:t/>
            </a:r>
            <a:br>
              <a:rPr lang="el-GR" b="1" dirty="0" smtClean="0"/>
            </a:br>
            <a:r>
              <a:rPr lang="el-GR" sz="3600" dirty="0" err="1" smtClean="0"/>
              <a:t>Θηλώδης</a:t>
            </a:r>
            <a:r>
              <a:rPr lang="el-GR" sz="3600" dirty="0" smtClean="0"/>
              <a:t>/</a:t>
            </a:r>
            <a:r>
              <a:rPr lang="el-GR" sz="3600" dirty="0" err="1" smtClean="0"/>
              <a:t>πολυποειδής</a:t>
            </a:r>
            <a:r>
              <a:rPr lang="el-GR" sz="3600" dirty="0" smtClean="0"/>
              <a:t> κυστίτιδα</a:t>
            </a:r>
            <a:r>
              <a:rPr lang="en-US" sz="3600" dirty="0" smtClean="0"/>
              <a:t>.</a:t>
            </a:r>
            <a:br>
              <a:rPr lang="en-US" sz="3600" dirty="0" smtClean="0"/>
            </a:br>
            <a:r>
              <a:rPr lang="en-US" sz="2200" dirty="0" smtClean="0"/>
              <a:t>B</a:t>
            </a:r>
            <a:r>
              <a:rPr lang="el-GR" sz="2200" dirty="0" err="1" smtClean="0"/>
              <a:t>ολβώδεις</a:t>
            </a:r>
            <a:r>
              <a:rPr lang="el-GR" sz="2200" dirty="0" smtClean="0"/>
              <a:t>, </a:t>
            </a:r>
            <a:r>
              <a:rPr lang="el-GR" sz="2200" dirty="0" err="1" smtClean="0"/>
              <a:t>πολυποειδείς</a:t>
            </a:r>
            <a:r>
              <a:rPr lang="el-GR" sz="2200" dirty="0" smtClean="0"/>
              <a:t>, μη </a:t>
            </a:r>
            <a:r>
              <a:rPr lang="el-GR" sz="2200" dirty="0" err="1" smtClean="0"/>
              <a:t>διακλαδούμενες</a:t>
            </a:r>
            <a:r>
              <a:rPr lang="el-GR" sz="2200" dirty="0" smtClean="0"/>
              <a:t> προεκβολές του χορίου με οίδημα και </a:t>
            </a:r>
            <a:r>
              <a:rPr lang="el-GR" sz="2200" dirty="0" err="1" smtClean="0"/>
              <a:t>ίνωση</a:t>
            </a:r>
            <a:r>
              <a:rPr lang="el-GR" sz="2200" dirty="0" smtClean="0"/>
              <a:t> ή μικρότερες θηλές, χωρίς δευτερογενείς διακλαδώσεις. </a:t>
            </a:r>
            <a:r>
              <a:rPr lang="en-US" sz="2200" dirty="0" smtClean="0"/>
              <a:t/>
            </a:r>
            <a:br>
              <a:rPr lang="en-US" sz="2200" dirty="0" smtClean="0"/>
            </a:br>
            <a:endParaRPr lang="el-GR" sz="2200" dirty="0"/>
          </a:p>
        </p:txBody>
      </p:sp>
      <p:pic>
        <p:nvPicPr>
          <p:cNvPr id="1026" name="Picture 2" descr="C:\Users\Νεφέλη\Desktop\i1543-2165-143-5-571-f01.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49996" y="2780928"/>
            <a:ext cx="5321892" cy="3888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95669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5"/>
          <p:cNvPicPr>
            <a:picLocks noChangeAspect="1" noChangeArrowheads="1"/>
          </p:cNvPicPr>
          <p:nvPr/>
        </p:nvPicPr>
        <p:blipFill>
          <a:blip r:embed="rId2" cstate="print"/>
          <a:srcRect/>
          <a:stretch>
            <a:fillRect/>
          </a:stretch>
        </p:blipFill>
        <p:spPr bwMode="auto">
          <a:xfrm>
            <a:off x="5124049" y="3509367"/>
            <a:ext cx="3516929" cy="2594507"/>
          </a:xfrm>
          <a:prstGeom prst="rect">
            <a:avLst/>
          </a:prstGeom>
          <a:noFill/>
          <a:ln w="9525">
            <a:noFill/>
            <a:miter lim="800000"/>
            <a:headEnd/>
            <a:tailEnd/>
          </a:ln>
        </p:spPr>
      </p:pic>
      <p:sp>
        <p:nvSpPr>
          <p:cNvPr id="11267" name="Text Box 5"/>
          <p:cNvSpPr txBox="1">
            <a:spLocks noChangeArrowheads="1"/>
          </p:cNvSpPr>
          <p:nvPr/>
        </p:nvSpPr>
        <p:spPr bwMode="auto">
          <a:xfrm>
            <a:off x="0" y="6095516"/>
            <a:ext cx="9143999" cy="830997"/>
          </a:xfrm>
          <a:prstGeom prst="rect">
            <a:avLst/>
          </a:prstGeom>
          <a:noFill/>
          <a:ln w="9525">
            <a:noFill/>
            <a:miter lim="800000"/>
            <a:headEnd/>
            <a:tailEnd/>
          </a:ln>
        </p:spPr>
        <p:txBody>
          <a:bodyPr wrap="square">
            <a:spAutoFit/>
          </a:bodyPr>
          <a:lstStyle/>
          <a:p>
            <a:pPr algn="ctr"/>
            <a:r>
              <a:rPr lang="el-GR" sz="2400" dirty="0" err="1">
                <a:effectLst>
                  <a:outerShdw blurRad="38100" dist="38100" dir="2700000" algn="tl">
                    <a:srgbClr val="000000">
                      <a:alpha val="43137"/>
                    </a:srgbClr>
                  </a:outerShdw>
                </a:effectLst>
                <a:latin typeface="Calibri" pitchFamily="34" charset="0"/>
              </a:rPr>
              <a:t>Θηλώδης</a:t>
            </a:r>
            <a:r>
              <a:rPr lang="el-GR" sz="2400" dirty="0">
                <a:effectLst>
                  <a:outerShdw blurRad="38100" dist="38100" dir="2700000" algn="tl">
                    <a:srgbClr val="000000">
                      <a:alpha val="43137"/>
                    </a:srgbClr>
                  </a:outerShdw>
                </a:effectLst>
                <a:latin typeface="Calibri" pitchFamily="34" charset="0"/>
              </a:rPr>
              <a:t> </a:t>
            </a:r>
            <a:r>
              <a:rPr lang="el-GR" sz="2400" dirty="0" smtClean="0">
                <a:effectLst>
                  <a:outerShdw blurRad="38100" dist="38100" dir="2700000" algn="tl">
                    <a:srgbClr val="000000">
                      <a:alpha val="43137"/>
                    </a:srgbClr>
                  </a:outerShdw>
                </a:effectLst>
                <a:latin typeface="Calibri" pitchFamily="34" charset="0"/>
              </a:rPr>
              <a:t>υπερπλασία (παλαιότερος όρος) </a:t>
            </a:r>
          </a:p>
          <a:p>
            <a:pPr algn="ctr"/>
            <a:r>
              <a:rPr lang="el-GR" sz="2400" dirty="0" smtClean="0">
                <a:effectLst>
                  <a:outerShdw blurRad="38100" dist="38100" dir="2700000" algn="tl">
                    <a:srgbClr val="000000">
                      <a:alpha val="43137"/>
                    </a:srgbClr>
                  </a:outerShdw>
                </a:effectLst>
                <a:latin typeface="Calibri" pitchFamily="34" charset="0"/>
              </a:rPr>
              <a:t>με στενές, κυματιστές </a:t>
            </a:r>
            <a:r>
              <a:rPr lang="el-GR" sz="2400" dirty="0" err="1" smtClean="0">
                <a:effectLst>
                  <a:outerShdw blurRad="38100" dist="38100" dir="2700000" algn="tl">
                    <a:srgbClr val="000000">
                      <a:alpha val="43137"/>
                    </a:srgbClr>
                  </a:outerShdw>
                </a:effectLst>
                <a:latin typeface="Calibri" pitchFamily="34" charset="0"/>
              </a:rPr>
              <a:t>βλεννογονικές</a:t>
            </a:r>
            <a:r>
              <a:rPr lang="el-GR" sz="2400" dirty="0" smtClean="0">
                <a:effectLst>
                  <a:outerShdw blurRad="38100" dist="38100" dir="2700000" algn="tl">
                    <a:srgbClr val="000000">
                      <a:alpha val="43137"/>
                    </a:srgbClr>
                  </a:outerShdw>
                </a:effectLst>
                <a:latin typeface="Calibri" pitchFamily="34" charset="0"/>
              </a:rPr>
              <a:t> πτυχές .</a:t>
            </a:r>
          </a:p>
        </p:txBody>
      </p:sp>
      <p:pic>
        <p:nvPicPr>
          <p:cNvPr id="4" name="Picture 4" descr="03"/>
          <p:cNvPicPr>
            <a:picLocks noChangeAspect="1" noChangeArrowheads="1"/>
          </p:cNvPicPr>
          <p:nvPr/>
        </p:nvPicPr>
        <p:blipFill>
          <a:blip r:embed="rId3" cstate="print"/>
          <a:srcRect/>
          <a:stretch>
            <a:fillRect/>
          </a:stretch>
        </p:blipFill>
        <p:spPr bwMode="auto">
          <a:xfrm rot="5400000">
            <a:off x="-505674" y="873825"/>
            <a:ext cx="5978883" cy="4464496"/>
          </a:xfrm>
          <a:prstGeom prst="rect">
            <a:avLst/>
          </a:prstGeom>
          <a:noFill/>
          <a:ln w="9525">
            <a:noFill/>
            <a:miter lim="800000"/>
            <a:headEnd/>
            <a:tailEnd/>
          </a:ln>
        </p:spPr>
      </p:pic>
      <p:pic>
        <p:nvPicPr>
          <p:cNvPr id="5" name="Picture 4" descr="04"/>
          <p:cNvPicPr>
            <a:picLocks noChangeAspect="1" noChangeArrowheads="1"/>
          </p:cNvPicPr>
          <p:nvPr/>
        </p:nvPicPr>
        <p:blipFill>
          <a:blip r:embed="rId4" cstate="print"/>
          <a:srcRect/>
          <a:stretch>
            <a:fillRect/>
          </a:stretch>
        </p:blipFill>
        <p:spPr bwMode="auto">
          <a:xfrm>
            <a:off x="4786476" y="127695"/>
            <a:ext cx="4192076" cy="31789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556792"/>
          </a:xfrm>
        </p:spPr>
        <p:txBody>
          <a:bodyPr>
            <a:normAutofit fontScale="90000"/>
          </a:bodyPr>
          <a:lstStyle/>
          <a:p>
            <a:r>
              <a:rPr lang="el-GR" sz="2700" b="1" dirty="0" err="1" smtClean="0"/>
              <a:t>Ουροθηλιακός</a:t>
            </a:r>
            <a:r>
              <a:rPr lang="el-GR" sz="2700" b="1" dirty="0" smtClean="0"/>
              <a:t> πολλαπλασιασμός αβέβαιου κακοήθους δυναμικού</a:t>
            </a:r>
            <a:r>
              <a:rPr lang="el-GR" sz="2700" dirty="0" smtClean="0"/>
              <a:t>, </a:t>
            </a:r>
            <a:r>
              <a:rPr lang="el-GR" sz="1800" dirty="0" smtClean="0"/>
              <a:t>συνηθέστατα παρακείμενα άλλης </a:t>
            </a:r>
            <a:r>
              <a:rPr lang="el-GR" sz="1800" dirty="0" err="1" smtClean="0"/>
              <a:t>θηλώδους</a:t>
            </a:r>
            <a:r>
              <a:rPr lang="el-GR" sz="1800" dirty="0" smtClean="0"/>
              <a:t> αλλοίωσης</a:t>
            </a:r>
            <a:r>
              <a:rPr lang="en-US" sz="1800" dirty="0" smtClean="0"/>
              <a:t>, </a:t>
            </a:r>
            <a:r>
              <a:rPr lang="el-GR" sz="1800" dirty="0" smtClean="0"/>
              <a:t>πλαγίως προεκτεινόμενης, ή αρχόμενη </a:t>
            </a:r>
            <a:r>
              <a:rPr lang="el-GR" sz="1800" dirty="0" err="1" smtClean="0"/>
              <a:t>θηλώδης</a:t>
            </a:r>
            <a:r>
              <a:rPr lang="el-GR" sz="1800" dirty="0" smtClean="0"/>
              <a:t> </a:t>
            </a:r>
            <a:r>
              <a:rPr lang="el-GR" sz="1800" dirty="0" err="1" smtClean="0"/>
              <a:t>ουροθηλιακή</a:t>
            </a:r>
            <a:r>
              <a:rPr lang="el-GR" sz="1800" dirty="0" smtClean="0"/>
              <a:t> νεοπλασία στο πλαίσιο παρακολούθησης καρκινοπαθών ουροδόχου, οπότε αυξάνεται κατά 40% ο κίνδυνος  ανάπτυξης σαφούς νεοπλασίας σε διάστημα 5 ετών. </a:t>
            </a:r>
            <a:br>
              <a:rPr lang="el-GR" sz="1800" dirty="0" smtClean="0"/>
            </a:br>
            <a:r>
              <a:rPr lang="el-GR" sz="1800" dirty="0" err="1" smtClean="0"/>
              <a:t>Κυστεοσκοπικώς</a:t>
            </a:r>
            <a:r>
              <a:rPr lang="el-GR" sz="1800" dirty="0" smtClean="0"/>
              <a:t>,  περιγράφεται ως εστιακή </a:t>
            </a:r>
            <a:r>
              <a:rPr lang="el-GR" sz="1800" dirty="0" err="1" smtClean="0"/>
              <a:t>υπέγερση</a:t>
            </a:r>
            <a:r>
              <a:rPr lang="el-GR" sz="1800" dirty="0" smtClean="0"/>
              <a:t>.</a:t>
            </a:r>
            <a:r>
              <a:rPr lang="el-GR" sz="1400" dirty="0" smtClean="0"/>
              <a:t/>
            </a:r>
            <a:br>
              <a:rPr lang="el-GR" sz="1400" dirty="0" smtClean="0"/>
            </a:br>
            <a:endParaRPr lang="el-GR" sz="1400" dirty="0"/>
          </a:p>
        </p:txBody>
      </p:sp>
      <p:pic>
        <p:nvPicPr>
          <p:cNvPr id="1026" name="Picture 2" descr="C:\Users\Νεφέλη\Desktop\his13762-fig-0003-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2209" y="1472200"/>
            <a:ext cx="8859581" cy="440507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2"/>
          <p:cNvSpPr/>
          <p:nvPr/>
        </p:nvSpPr>
        <p:spPr>
          <a:xfrm>
            <a:off x="0" y="5877273"/>
            <a:ext cx="9144000" cy="1077218"/>
          </a:xfrm>
          <a:prstGeom prst="rect">
            <a:avLst/>
          </a:prstGeom>
        </p:spPr>
        <p:txBody>
          <a:bodyPr wrap="square">
            <a:spAutoFit/>
          </a:bodyPr>
          <a:lstStyle/>
          <a:p>
            <a:pPr algn="just"/>
            <a:r>
              <a:rPr lang="el-GR" sz="1600" dirty="0" smtClean="0"/>
              <a:t>Πρόκειται για </a:t>
            </a:r>
            <a:r>
              <a:rPr lang="el-GR" sz="1600" i="1" dirty="0" smtClean="0">
                <a:effectLst>
                  <a:outerShdw blurRad="38100" dist="38100" dir="2700000" algn="tl">
                    <a:srgbClr val="000000">
                      <a:alpha val="43137"/>
                    </a:srgbClr>
                  </a:outerShdw>
                </a:effectLst>
              </a:rPr>
              <a:t>αλλοιώσεις</a:t>
            </a:r>
            <a:r>
              <a:rPr lang="el-GR" sz="1600" dirty="0" smtClean="0"/>
              <a:t> με  αυξημένες κυτταρικές στοιβάδες και κάποιου βαθμού πτύχωση-κυματισμό, ποικίλου ύψους, </a:t>
            </a:r>
            <a:r>
              <a:rPr lang="el-GR" sz="1600" i="1" dirty="0" smtClean="0"/>
              <a:t>χωρίς</a:t>
            </a:r>
            <a:r>
              <a:rPr lang="el-GR" sz="1600" dirty="0" smtClean="0"/>
              <a:t> όμως καλοσχηματισμένες, με άξονες ή ιεραρχικώς (δευτερογενώς) </a:t>
            </a:r>
            <a:r>
              <a:rPr lang="el-GR" sz="1600" dirty="0" err="1" smtClean="0"/>
              <a:t>διακλαδούμενες</a:t>
            </a:r>
            <a:r>
              <a:rPr lang="el-GR" sz="1600" dirty="0" smtClean="0"/>
              <a:t>  θηλές</a:t>
            </a:r>
            <a:r>
              <a:rPr lang="el-GR" sz="1600" dirty="0"/>
              <a:t>. Απούσα ή ελάχιστη κυτταρική </a:t>
            </a:r>
            <a:r>
              <a:rPr lang="el-GR" sz="1600" dirty="0" err="1"/>
              <a:t>ατυπία</a:t>
            </a:r>
            <a:r>
              <a:rPr lang="el-GR" sz="1600" dirty="0"/>
              <a:t>.</a:t>
            </a:r>
          </a:p>
          <a:p>
            <a:pPr algn="just"/>
            <a:r>
              <a:rPr lang="el-GR" sz="1600" dirty="0" smtClean="0"/>
              <a:t>             Οι εν λόγω αλλοιώσεις ήταν  </a:t>
            </a:r>
            <a:r>
              <a:rPr lang="el-GR" sz="1600" i="1" dirty="0" smtClean="0"/>
              <a:t>παλαιότερα γνωστές ως «</a:t>
            </a:r>
            <a:r>
              <a:rPr lang="el-GR" sz="1600" i="1" dirty="0" err="1" smtClean="0"/>
              <a:t>θηλώδεις</a:t>
            </a:r>
            <a:r>
              <a:rPr lang="el-GR" sz="1600" i="1" dirty="0" smtClean="0"/>
              <a:t> υπερπλασίες» του </a:t>
            </a:r>
            <a:r>
              <a:rPr lang="el-GR" sz="1600" i="1" dirty="0" err="1" smtClean="0"/>
              <a:t>ουροθηλίου</a:t>
            </a:r>
            <a:r>
              <a:rPr lang="el-GR" sz="1600" dirty="0" smtClean="0"/>
              <a:t>. </a:t>
            </a:r>
            <a:endParaRPr lang="el-GR" sz="1600" dirty="0"/>
          </a:p>
        </p:txBody>
      </p:sp>
    </p:spTree>
    <p:extLst>
      <p:ext uri="{BB962C8B-B14F-4D97-AF65-F5344CB8AC3E}">
        <p14:creationId xmlns="" xmlns:p14="http://schemas.microsoft.com/office/powerpoint/2010/main" val="6402695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16216" y="404664"/>
            <a:ext cx="2627784" cy="6624736"/>
          </a:xfrm>
        </p:spPr>
        <p:txBody>
          <a:bodyPr>
            <a:normAutofit fontScale="90000"/>
          </a:bodyPr>
          <a:lstStyle/>
          <a:p>
            <a:pPr lvl="0" algn="just"/>
            <a:r>
              <a:rPr lang="el-GR" sz="1600" b="1" spc="600" dirty="0" smtClean="0"/>
              <a:t>ΑΤΕΛΕΙΣ</a:t>
            </a:r>
            <a:r>
              <a:rPr lang="el-GR" sz="1600" b="1" dirty="0" smtClean="0"/>
              <a:t> ΜΟΡΦΕΣ </a:t>
            </a:r>
            <a:br>
              <a:rPr lang="el-GR" sz="1600" b="1" dirty="0" smtClean="0"/>
            </a:br>
            <a:r>
              <a:rPr lang="el-GR" sz="1600" b="1" dirty="0" smtClean="0"/>
              <a:t>ΘΗΛΩΔΟΥΣ ΝΕΟΠΛΑΣΙΑΣ</a:t>
            </a:r>
            <a:br>
              <a:rPr lang="el-GR" sz="1600" b="1" dirty="0" smtClean="0"/>
            </a:br>
            <a:r>
              <a:rPr lang="el-GR" sz="1600" b="1" dirty="0" smtClean="0"/>
              <a:t/>
            </a:r>
            <a:br>
              <a:rPr lang="el-GR" sz="1600" b="1" dirty="0" smtClean="0"/>
            </a:br>
            <a:r>
              <a:rPr lang="el-GR" sz="1300" dirty="0" smtClean="0"/>
              <a:t>(</a:t>
            </a:r>
            <a:r>
              <a:rPr lang="en-US" sz="1300" b="1" dirty="0" err="1" smtClean="0"/>
              <a:t>a&amp;b</a:t>
            </a:r>
            <a:r>
              <a:rPr lang="en-US" sz="1300" dirty="0" smtClean="0"/>
              <a:t>) </a:t>
            </a:r>
            <a:r>
              <a:rPr lang="el-GR" sz="1300" dirty="0" smtClean="0"/>
              <a:t>Δύο  παραδείγματα αλλοιώσεων τα οποία, </a:t>
            </a:r>
            <a:r>
              <a:rPr lang="el-GR" sz="1300" u="sng" dirty="0" smtClean="0"/>
              <a:t>εφόσον</a:t>
            </a:r>
            <a:r>
              <a:rPr lang="el-GR" sz="1300" dirty="0" smtClean="0"/>
              <a:t> αφορούν σε ασθενείς υπό παρακολούθηση  για </a:t>
            </a:r>
            <a:r>
              <a:rPr lang="el-GR" sz="1300" dirty="0" err="1" smtClean="0"/>
              <a:t>θηλώδη</a:t>
            </a:r>
            <a:r>
              <a:rPr lang="el-GR" sz="1300" dirty="0" smtClean="0"/>
              <a:t> </a:t>
            </a:r>
            <a:r>
              <a:rPr lang="el-GR" sz="1300" dirty="0" err="1" smtClean="0"/>
              <a:t>ουροθηλιακή</a:t>
            </a:r>
            <a:r>
              <a:rPr lang="el-GR" sz="1300" dirty="0" smtClean="0"/>
              <a:t> νεοπλασία και </a:t>
            </a:r>
            <a:r>
              <a:rPr lang="el-GR" sz="1300" u="sng" dirty="0" smtClean="0"/>
              <a:t>δεν</a:t>
            </a:r>
            <a:r>
              <a:rPr lang="el-GR" sz="1300" dirty="0" smtClean="0"/>
              <a:t> συνδυάζονται με </a:t>
            </a:r>
            <a:r>
              <a:rPr lang="el-GR" sz="1300" dirty="0" err="1" smtClean="0"/>
              <a:t>κυστεοσκοπική</a:t>
            </a:r>
            <a:r>
              <a:rPr lang="el-GR" sz="1300" dirty="0" smtClean="0"/>
              <a:t>  εντύπωση </a:t>
            </a:r>
            <a:r>
              <a:rPr lang="el-GR" sz="1300" dirty="0" err="1" smtClean="0"/>
              <a:t>θηλώδους</a:t>
            </a:r>
            <a:r>
              <a:rPr lang="el-GR" sz="1300" dirty="0" smtClean="0"/>
              <a:t> αλλοίωσης, μπορούν να ενταχθούν στο πλαίσιο της «</a:t>
            </a:r>
            <a:r>
              <a:rPr lang="el-GR" sz="1300" dirty="0" err="1" smtClean="0">
                <a:effectLst>
                  <a:outerShdw blurRad="38100" dist="38100" dir="2700000" algn="tl">
                    <a:srgbClr val="000000">
                      <a:alpha val="43137"/>
                    </a:srgbClr>
                  </a:outerShdw>
                </a:effectLst>
              </a:rPr>
              <a:t>ουροθηλιακής</a:t>
            </a:r>
            <a:r>
              <a:rPr lang="el-GR" sz="1300" dirty="0" smtClean="0">
                <a:effectLst>
                  <a:outerShdw blurRad="38100" dist="38100" dir="2700000" algn="tl">
                    <a:srgbClr val="000000">
                      <a:alpha val="43137"/>
                    </a:srgbClr>
                  </a:outerShdw>
                </a:effectLst>
              </a:rPr>
              <a:t> δυσπλασίας με αρχόμενο σχηματισμό θηλών</a:t>
            </a:r>
            <a:r>
              <a:rPr lang="el-GR" sz="1300" dirty="0" smtClean="0"/>
              <a:t>». Η </a:t>
            </a:r>
            <a:r>
              <a:rPr lang="el-GR" sz="1300" b="1" dirty="0" smtClean="0"/>
              <a:t>συσχέτιση</a:t>
            </a:r>
            <a:r>
              <a:rPr lang="el-GR" sz="1300" dirty="0" smtClean="0"/>
              <a:t> με την </a:t>
            </a:r>
            <a:r>
              <a:rPr lang="el-GR" sz="1300" b="1" dirty="0" err="1" smtClean="0"/>
              <a:t>κυστεοσκοπική</a:t>
            </a:r>
            <a:r>
              <a:rPr lang="el-GR" sz="1300" b="1" dirty="0" smtClean="0"/>
              <a:t> εικόνα</a:t>
            </a:r>
            <a:r>
              <a:rPr lang="el-GR" sz="1300" dirty="0" smtClean="0"/>
              <a:t> </a:t>
            </a:r>
            <a:r>
              <a:rPr lang="el-GR" sz="1300" b="1" dirty="0" smtClean="0"/>
              <a:t>επιβάλλεται</a:t>
            </a:r>
            <a:r>
              <a:rPr lang="el-GR" sz="1300" dirty="0" smtClean="0"/>
              <a:t>, καθώς  η αλλοίωση της </a:t>
            </a:r>
            <a:r>
              <a:rPr lang="el-GR" sz="1300" dirty="0" err="1" smtClean="0"/>
              <a:t>εικ</a:t>
            </a:r>
            <a:r>
              <a:rPr lang="el-GR" sz="1300" dirty="0" smtClean="0"/>
              <a:t>. </a:t>
            </a:r>
            <a:r>
              <a:rPr lang="en-US" sz="1300" b="1" dirty="0" smtClean="0"/>
              <a:t>b</a:t>
            </a:r>
            <a:r>
              <a:rPr lang="en-US" sz="1300" dirty="0" smtClean="0"/>
              <a:t>  </a:t>
            </a:r>
            <a:r>
              <a:rPr lang="el-GR" sz="1300" dirty="0" smtClean="0"/>
              <a:t>μπορεί να διαγνωσθεί κατευθείαν ως </a:t>
            </a:r>
            <a:r>
              <a:rPr lang="el-GR" sz="1300" i="1" dirty="0" err="1" smtClean="0"/>
              <a:t>θηλώδες</a:t>
            </a:r>
            <a:r>
              <a:rPr lang="el-GR" sz="1300" i="1" dirty="0" smtClean="0"/>
              <a:t> καρκίνωμα χαμηλόβαθμης κακοήθειας</a:t>
            </a:r>
            <a:r>
              <a:rPr lang="el-GR" sz="1300" dirty="0" smtClean="0"/>
              <a:t>, </a:t>
            </a:r>
            <a:r>
              <a:rPr lang="el-GR" sz="1300" i="1" dirty="0" err="1" smtClean="0"/>
              <a:t>συνηγορούντων</a:t>
            </a:r>
            <a:r>
              <a:rPr lang="el-GR" sz="1300" i="1" dirty="0" smtClean="0"/>
              <a:t> των ευρημάτων της κυστεοσκόπησης</a:t>
            </a:r>
            <a:r>
              <a:rPr lang="el-GR" sz="1300" dirty="0" smtClean="0"/>
              <a:t>. Οι εικόνες </a:t>
            </a:r>
            <a:r>
              <a:rPr lang="en-US" sz="1300" b="1" dirty="0" smtClean="0"/>
              <a:t>c &amp; d</a:t>
            </a:r>
            <a:r>
              <a:rPr lang="en-US" sz="1300" dirty="0" smtClean="0"/>
              <a:t> ,</a:t>
            </a:r>
            <a:r>
              <a:rPr lang="el-GR" sz="1300" dirty="0" smtClean="0"/>
              <a:t> εφόσον εντάσσονται σε </a:t>
            </a:r>
            <a:r>
              <a:rPr lang="el-GR" sz="1300" dirty="0" smtClean="0">
                <a:effectLst>
                  <a:outerShdw blurRad="38100" dist="38100" dir="2700000" algn="tl">
                    <a:srgbClr val="000000">
                      <a:alpha val="43137"/>
                    </a:srgbClr>
                  </a:outerShdw>
                </a:effectLst>
              </a:rPr>
              <a:t>παρόμοιο κλινικό πλαίσιο</a:t>
            </a:r>
            <a:r>
              <a:rPr lang="el-GR" sz="1300" dirty="0" smtClean="0"/>
              <a:t> με τις δύο προηγούμενες, μπορούν να διαγνωσθούν ως «</a:t>
            </a:r>
            <a:r>
              <a:rPr lang="el-GR" sz="1300" dirty="0" err="1" smtClean="0">
                <a:effectLst>
                  <a:outerShdw blurRad="38100" dist="38100" dir="2700000" algn="tl">
                    <a:srgbClr val="000000">
                      <a:alpha val="43137"/>
                    </a:srgbClr>
                  </a:outerShdw>
                </a:effectLst>
              </a:rPr>
              <a:t>ουροθηλιακό</a:t>
            </a:r>
            <a:r>
              <a:rPr lang="el-GR" sz="1300" dirty="0" smtClean="0">
                <a:effectLst>
                  <a:outerShdw blurRad="38100" dist="38100" dir="2700000" algn="tl">
                    <a:srgbClr val="000000">
                      <a:alpha val="43137"/>
                    </a:srgbClr>
                  </a:outerShdw>
                </a:effectLst>
              </a:rPr>
              <a:t> </a:t>
            </a:r>
            <a:r>
              <a:rPr lang="en-US" sz="1300" dirty="0" smtClean="0">
                <a:effectLst>
                  <a:outerShdw blurRad="38100" dist="38100" dir="2700000" algn="tl">
                    <a:srgbClr val="000000">
                      <a:alpha val="43137"/>
                    </a:srgbClr>
                  </a:outerShdw>
                </a:effectLst>
              </a:rPr>
              <a:t>in situ </a:t>
            </a:r>
            <a:r>
              <a:rPr lang="el-GR" sz="1300" dirty="0" smtClean="0">
                <a:effectLst>
                  <a:outerShdw blurRad="38100" dist="38100" dir="2700000" algn="tl">
                    <a:srgbClr val="000000">
                      <a:alpha val="43137"/>
                    </a:srgbClr>
                  </a:outerShdw>
                </a:effectLst>
              </a:rPr>
              <a:t>καρκίνωμα, με αρχόμενο σχηματισμό </a:t>
            </a:r>
            <a:r>
              <a:rPr lang="el-GR" sz="1300" dirty="0" err="1" smtClean="0">
                <a:effectLst>
                  <a:outerShdw blurRad="38100" dist="38100" dir="2700000" algn="tl">
                    <a:srgbClr val="000000">
                      <a:alpha val="43137"/>
                    </a:srgbClr>
                  </a:outerShdw>
                </a:effectLst>
              </a:rPr>
              <a:t>θηλών</a:t>
            </a:r>
            <a:r>
              <a:rPr lang="el-GR" sz="1300" dirty="0" err="1" smtClean="0"/>
              <a:t>»∙</a:t>
            </a:r>
            <a:r>
              <a:rPr lang="el-GR" sz="1300" dirty="0" smtClean="0"/>
              <a:t> ιδιαίτερα  η μορφολογία της περίπτωσης της </a:t>
            </a:r>
            <a:r>
              <a:rPr lang="el-GR" sz="1300" dirty="0" err="1" smtClean="0"/>
              <a:t>εικ</a:t>
            </a:r>
            <a:r>
              <a:rPr lang="el-GR" sz="1300" dirty="0" smtClean="0"/>
              <a:t>. </a:t>
            </a:r>
            <a:r>
              <a:rPr lang="en-US" sz="1300" b="1" dirty="0" smtClean="0"/>
              <a:t>d</a:t>
            </a:r>
            <a:r>
              <a:rPr lang="en-US" sz="1300" dirty="0" smtClean="0"/>
              <a:t> </a:t>
            </a:r>
            <a:r>
              <a:rPr lang="el-GR" sz="1300" dirty="0" smtClean="0"/>
              <a:t> επαρκεί  για την ταυτοποίησή της ως </a:t>
            </a:r>
            <a:r>
              <a:rPr lang="el-GR" sz="1300" i="1" dirty="0" err="1" smtClean="0"/>
              <a:t>θηλώδες</a:t>
            </a:r>
            <a:r>
              <a:rPr lang="el-GR" sz="1300" i="1" dirty="0" smtClean="0"/>
              <a:t> </a:t>
            </a:r>
            <a:r>
              <a:rPr lang="el-GR" sz="1300" i="1" dirty="0" err="1" smtClean="0"/>
              <a:t>ουροθηλιακό</a:t>
            </a:r>
            <a:r>
              <a:rPr lang="el-GR" sz="1300" i="1" dirty="0" smtClean="0"/>
              <a:t> καρκίνωμα υψηλόβαθμης κακοήθειας</a:t>
            </a:r>
            <a:r>
              <a:rPr lang="el-GR" sz="1300" dirty="0" smtClean="0"/>
              <a:t> , κυρίως επί </a:t>
            </a:r>
            <a:r>
              <a:rPr lang="el-GR" sz="1300" i="1" dirty="0" smtClean="0"/>
              <a:t>ανάλογης ενδοσκοπικής υπόνοιας</a:t>
            </a:r>
            <a:r>
              <a:rPr lang="el-GR" sz="1300" dirty="0" smtClean="0"/>
              <a:t>. Εν πάση περιπτώσει, η </a:t>
            </a:r>
            <a:r>
              <a:rPr lang="el-GR" sz="1300" u="sng" dirty="0" err="1" smtClean="0">
                <a:effectLst>
                  <a:outerShdw blurRad="38100" dist="38100" dir="2700000" algn="tl">
                    <a:srgbClr val="000000">
                      <a:alpha val="43137"/>
                    </a:srgbClr>
                  </a:outerShdw>
                </a:effectLst>
              </a:rPr>
              <a:t>κλινικοπαθολογοανατομική</a:t>
            </a:r>
            <a:r>
              <a:rPr lang="el-GR" sz="1300" u="sng" dirty="0" smtClean="0">
                <a:effectLst>
                  <a:outerShdw blurRad="38100" dist="38100" dir="2700000" algn="tl">
                    <a:srgbClr val="000000">
                      <a:alpha val="43137"/>
                    </a:srgbClr>
                  </a:outerShdw>
                </a:effectLst>
              </a:rPr>
              <a:t> συσχέτιση </a:t>
            </a:r>
            <a:r>
              <a:rPr lang="el-GR" sz="1300" dirty="0" smtClean="0"/>
              <a:t>είναι εκ των ων ουκ άνευ για την ιστολογική διάγνωση </a:t>
            </a:r>
            <a:br>
              <a:rPr lang="el-GR" sz="1300" dirty="0" smtClean="0"/>
            </a:br>
            <a:r>
              <a:rPr lang="el-GR" sz="1300" dirty="0" smtClean="0"/>
              <a:t>των εν λόγω περιπτώσεων </a:t>
            </a:r>
            <a:br>
              <a:rPr lang="el-GR" sz="1300" dirty="0" smtClean="0"/>
            </a:br>
            <a:r>
              <a:rPr lang="el-GR" sz="1300" dirty="0" smtClean="0"/>
              <a:t>και τη χρήση ανάλογης ορολογίας.</a:t>
            </a:r>
            <a:br>
              <a:rPr lang="el-GR" sz="1300" dirty="0" smtClean="0"/>
            </a:br>
            <a:r>
              <a:rPr lang="en-US" sz="1000" dirty="0" err="1" smtClean="0">
                <a:latin typeface="Calibri" pitchFamily="34" charset="0"/>
                <a:ea typeface="Calibri" pitchFamily="34" charset="0"/>
                <a:cs typeface="Times New Roman" pitchFamily="18" charset="0"/>
              </a:rPr>
              <a:t>Amin</a:t>
            </a:r>
            <a:r>
              <a:rPr lang="en-US" sz="1000" dirty="0" smtClean="0">
                <a:latin typeface="Calibri" pitchFamily="34" charset="0"/>
                <a:ea typeface="Calibri" pitchFamily="34" charset="0"/>
                <a:cs typeface="Times New Roman" pitchFamily="18" charset="0"/>
              </a:rPr>
              <a:t> MB </a:t>
            </a:r>
            <a:r>
              <a:rPr lang="el-GR" sz="1000" dirty="0" smtClean="0">
                <a:latin typeface="Calibri" pitchFamily="34" charset="0"/>
                <a:ea typeface="Calibri" pitchFamily="34" charset="0"/>
                <a:cs typeface="Times New Roman" pitchFamily="18" charset="0"/>
              </a:rPr>
              <a:t>και</a:t>
            </a:r>
            <a:r>
              <a:rPr lang="en-US" sz="1000" dirty="0" smtClean="0">
                <a:latin typeface="Calibri" pitchFamily="34" charset="0"/>
                <a:ea typeface="Calibri" pitchFamily="34" charset="0"/>
                <a:cs typeface="Times New Roman" pitchFamily="18" charset="0"/>
              </a:rPr>
              <a:t> </a:t>
            </a:r>
            <a:r>
              <a:rPr lang="el-GR" sz="1000" dirty="0" smtClean="0">
                <a:latin typeface="Calibri" pitchFamily="34" charset="0"/>
                <a:ea typeface="Calibri" pitchFamily="34" charset="0"/>
                <a:cs typeface="Times New Roman" pitchFamily="18" charset="0"/>
              </a:rPr>
              <a:t>συν</a:t>
            </a:r>
            <a:r>
              <a:rPr lang="en-US" sz="1000" dirty="0" smtClean="0">
                <a:latin typeface="Calibri" pitchFamily="34" charset="0"/>
                <a:ea typeface="Calibri" pitchFamily="34" charset="0"/>
                <a:cs typeface="Times New Roman" pitchFamily="18" charset="0"/>
              </a:rPr>
              <a:t>. Mod </a:t>
            </a:r>
            <a:r>
              <a:rPr lang="en-US" sz="1000" dirty="0" err="1" smtClean="0">
                <a:latin typeface="Calibri" pitchFamily="34" charset="0"/>
                <a:ea typeface="Calibri" pitchFamily="34" charset="0"/>
                <a:cs typeface="Times New Roman" pitchFamily="18" charset="0"/>
              </a:rPr>
              <a:t>Pathol</a:t>
            </a:r>
            <a:r>
              <a:rPr lang="en-US" sz="1000" dirty="0" smtClean="0">
                <a:latin typeface="Calibri" pitchFamily="34" charset="0"/>
                <a:ea typeface="Calibri" pitchFamily="34" charset="0"/>
                <a:cs typeface="Times New Roman" pitchFamily="18" charset="0"/>
              </a:rPr>
              <a:t> 2015 28(5) 612-630</a:t>
            </a: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a:t/>
            </a:r>
            <a:br>
              <a:rPr lang="en-US" sz="1600" dirty="0"/>
            </a:br>
            <a:r>
              <a:rPr lang="en-US" sz="1600" dirty="0" smtClean="0"/>
              <a:t/>
            </a:r>
            <a:br>
              <a:rPr lang="en-US" sz="1600" dirty="0" smtClean="0"/>
            </a:br>
            <a:endParaRPr lang="el-GR" sz="1600" dirty="0"/>
          </a:p>
        </p:txBody>
      </p:sp>
      <p:pic>
        <p:nvPicPr>
          <p:cNvPr id="1026" name="Picture 2" descr="C:\Users\User\Desktop\nihms808370f3.jpg"/>
          <p:cNvPicPr>
            <a:picLocks noChangeAspect="1" noChangeArrowheads="1"/>
          </p:cNvPicPr>
          <p:nvPr/>
        </p:nvPicPr>
        <p:blipFill>
          <a:blip r:embed="rId2" cstate="print"/>
          <a:srcRect/>
          <a:stretch>
            <a:fillRect/>
          </a:stretch>
        </p:blipFill>
        <p:spPr bwMode="auto">
          <a:xfrm>
            <a:off x="0" y="332656"/>
            <a:ext cx="6508304" cy="6256784"/>
          </a:xfrm>
          <a:prstGeom prst="rect">
            <a:avLst/>
          </a:prstGeom>
          <a:noFill/>
        </p:spPr>
      </p:pic>
    </p:spTree>
    <p:extLst>
      <p:ext uri="{BB962C8B-B14F-4D97-AF65-F5344CB8AC3E}">
        <p14:creationId xmlns="" xmlns:p14="http://schemas.microsoft.com/office/powerpoint/2010/main" val="25716552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9432"/>
            <a:ext cx="4572000" cy="6912768"/>
          </a:xfrm>
        </p:spPr>
        <p:txBody>
          <a:bodyPr>
            <a:noAutofit/>
          </a:bodyPr>
          <a:lstStyle/>
          <a:p>
            <a:r>
              <a:rPr lang="en-US" sz="2800" dirty="0" smtClean="0"/>
              <a:t/>
            </a:r>
            <a:br>
              <a:rPr lang="en-US" sz="2800" dirty="0" smtClean="0"/>
            </a:br>
            <a:r>
              <a:rPr lang="en-US" sz="2800" dirty="0" smtClean="0"/>
              <a:t/>
            </a:r>
            <a:br>
              <a:rPr lang="en-US" sz="2800" dirty="0" smtClean="0"/>
            </a:br>
            <a:r>
              <a:rPr lang="el-GR" sz="2800" dirty="0" err="1" smtClean="0">
                <a:effectLst>
                  <a:outerShdw blurRad="38100" dist="38100" dir="2700000" algn="tl">
                    <a:srgbClr val="000000">
                      <a:alpha val="43137"/>
                    </a:srgbClr>
                  </a:outerShdw>
                </a:effectLst>
              </a:rPr>
              <a:t>Θηλώδες</a:t>
            </a:r>
            <a:r>
              <a:rPr lang="el-GR" sz="2800" dirty="0" smtClean="0">
                <a:effectLst>
                  <a:outerShdw blurRad="38100" dist="38100" dir="2700000" algn="tl">
                    <a:srgbClr val="000000">
                      <a:alpha val="43137"/>
                    </a:srgbClr>
                  </a:outerShdw>
                </a:effectLst>
              </a:rPr>
              <a:t> αδένωμα της ουροδόχου κύστεως</a:t>
            </a:r>
            <a:r>
              <a:rPr lang="el-GR" sz="2800" dirty="0" smtClean="0"/>
              <a:t/>
            </a:r>
            <a:br>
              <a:rPr lang="el-GR" sz="2800" dirty="0" smtClean="0"/>
            </a:br>
            <a:r>
              <a:rPr lang="el-GR" sz="2800" dirty="0" smtClean="0"/>
              <a:t>Πρόκειται για αλλοιώσεις ταυτόσημης μορφολογίας με τις συχνότερες, ανάλογες αλλοιώσεις του </a:t>
            </a:r>
            <a:r>
              <a:rPr lang="el-GR" sz="2800" dirty="0" err="1" smtClean="0"/>
              <a:t>ορθοκολικού</a:t>
            </a:r>
            <a:r>
              <a:rPr lang="el-GR" sz="2800" dirty="0" smtClean="0"/>
              <a:t> βλεννογόνου, συμπεριλαμβανομένης της σκωληκοειδούς απόφυσης.</a:t>
            </a:r>
            <a:br>
              <a:rPr lang="el-GR" sz="2800" dirty="0" smtClean="0"/>
            </a:br>
            <a:r>
              <a:rPr lang="el-GR" sz="2800" dirty="0" smtClean="0"/>
              <a:t>Επί εντοπίσεώς τους στην προστατική ουρήθρα, η αρνητική </a:t>
            </a:r>
            <a:r>
              <a:rPr lang="el-GR" sz="2800" dirty="0" err="1" smtClean="0"/>
              <a:t>ανοσοχρώση</a:t>
            </a:r>
            <a:r>
              <a:rPr lang="el-GR" sz="2800" dirty="0" smtClean="0"/>
              <a:t> του δείκτη </a:t>
            </a:r>
            <a:r>
              <a:rPr lang="en-US" sz="2800" dirty="0" smtClean="0"/>
              <a:t>NKX3.1</a:t>
            </a:r>
            <a:r>
              <a:rPr lang="el-GR" sz="2800" dirty="0" smtClean="0"/>
              <a:t> θα αποκλείσει το </a:t>
            </a:r>
            <a:r>
              <a:rPr lang="el-GR" sz="2800" dirty="0" err="1" smtClean="0"/>
              <a:t>πορογενές</a:t>
            </a:r>
            <a:r>
              <a:rPr lang="el-GR" sz="2800" dirty="0" smtClean="0"/>
              <a:t> </a:t>
            </a:r>
            <a:r>
              <a:rPr lang="el-GR" sz="2800" dirty="0" err="1" smtClean="0"/>
              <a:t>αδενοκαρκίνωμα</a:t>
            </a:r>
            <a:r>
              <a:rPr lang="el-GR" sz="2800" dirty="0" smtClean="0"/>
              <a:t> του προστάτη αδένα.</a:t>
            </a:r>
            <a:endParaRPr lang="el-GR" sz="2800" dirty="0"/>
          </a:p>
        </p:txBody>
      </p:sp>
      <p:pic>
        <p:nvPicPr>
          <p:cNvPr id="20483" name="Picture 3" descr="C:\Users\Νεφέλη\Desktop\his13762-fig-0006-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3851920" y="1268760"/>
            <a:ext cx="5760640" cy="432048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5732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a:xfrm>
            <a:off x="-396552" y="260648"/>
            <a:ext cx="4182740" cy="864096"/>
          </a:xfrm>
          <a:solidFill>
            <a:srgbClr val="FFCCFF"/>
          </a:solidFill>
        </p:spPr>
        <p:txBody>
          <a:bodyPr>
            <a:normAutofit/>
          </a:bodyPr>
          <a:lstStyle/>
          <a:p>
            <a:pPr algn="ctr"/>
            <a:r>
              <a:rPr lang="el-GR" dirty="0" err="1" smtClean="0"/>
              <a:t>Νεφρογενές</a:t>
            </a:r>
            <a:r>
              <a:rPr lang="el-GR" dirty="0" smtClean="0"/>
              <a:t> αδένωμα,</a:t>
            </a:r>
            <a:br>
              <a:rPr lang="el-GR" dirty="0" smtClean="0"/>
            </a:br>
            <a:r>
              <a:rPr lang="el-GR" dirty="0" err="1" smtClean="0"/>
              <a:t>θηλόμορφο</a:t>
            </a:r>
            <a:r>
              <a:rPr lang="el-GR" dirty="0" smtClean="0"/>
              <a:t>, εν προκειμένω. </a:t>
            </a:r>
          </a:p>
        </p:txBody>
      </p:sp>
      <p:sp>
        <p:nvSpPr>
          <p:cNvPr id="4" name="3 - Θέση κειμένου"/>
          <p:cNvSpPr>
            <a:spLocks noGrp="1"/>
          </p:cNvSpPr>
          <p:nvPr>
            <p:ph type="body" sz="half" idx="2"/>
          </p:nvPr>
        </p:nvSpPr>
        <p:spPr>
          <a:xfrm>
            <a:off x="0" y="1268760"/>
            <a:ext cx="3465513" cy="5374928"/>
          </a:xfrm>
          <a:solidFill>
            <a:srgbClr val="FFCCFF"/>
          </a:solidFill>
        </p:spPr>
        <p:txBody>
          <a:bodyPr>
            <a:normAutofit/>
          </a:bodyPr>
          <a:lstStyle/>
          <a:p>
            <a:pPr>
              <a:defRPr/>
            </a:pPr>
            <a:r>
              <a:rPr lang="el-GR" sz="2000" b="1" dirty="0" smtClean="0"/>
              <a:t>Ιστορικό καθετηριασμού ή άλλου ερεθισμού του βλεννογόνου.</a:t>
            </a:r>
          </a:p>
          <a:p>
            <a:pPr>
              <a:defRPr/>
            </a:pPr>
            <a:endParaRPr lang="el-GR" sz="2000" b="1" dirty="0" smtClean="0"/>
          </a:p>
          <a:p>
            <a:pPr>
              <a:defRPr/>
            </a:pPr>
            <a:r>
              <a:rPr lang="en-US" sz="2000" dirty="0" smtClean="0"/>
              <a:t>CK7,  </a:t>
            </a:r>
            <a:r>
              <a:rPr lang="en-US" sz="2000" b="1" dirty="0" smtClean="0"/>
              <a:t>PAX</a:t>
            </a:r>
            <a:r>
              <a:rPr lang="el-GR" sz="2000" b="1" dirty="0" smtClean="0"/>
              <a:t>8</a:t>
            </a:r>
            <a:r>
              <a:rPr lang="el-GR" sz="2000" dirty="0" smtClean="0"/>
              <a:t> &amp; </a:t>
            </a:r>
            <a:r>
              <a:rPr lang="en-US" sz="2000" dirty="0" smtClean="0"/>
              <a:t>PAX2 (+) </a:t>
            </a:r>
            <a:r>
              <a:rPr lang="el-GR" sz="2000" dirty="0" smtClean="0"/>
              <a:t>στα κύτταρα που επενδύουν τις  σωληνώδεις δομές.</a:t>
            </a:r>
          </a:p>
          <a:p>
            <a:pPr>
              <a:defRPr/>
            </a:pPr>
            <a:endParaRPr lang="el-GR" sz="2000" dirty="0" smtClean="0"/>
          </a:p>
          <a:p>
            <a:pPr>
              <a:defRPr/>
            </a:pPr>
            <a:r>
              <a:rPr lang="el-GR" sz="2000" dirty="0" smtClean="0"/>
              <a:t>Σε μερικές περιπτώσεις εστιακή &amp; ασθενής έκφραση </a:t>
            </a:r>
            <a:r>
              <a:rPr lang="en-US" sz="2000" dirty="0" smtClean="0"/>
              <a:t>PSA &amp;</a:t>
            </a:r>
            <a:r>
              <a:rPr lang="el-GR" sz="2000" dirty="0" smtClean="0"/>
              <a:t> </a:t>
            </a:r>
            <a:r>
              <a:rPr lang="en-US" sz="2000" dirty="0" smtClean="0"/>
              <a:t>PAP!</a:t>
            </a:r>
          </a:p>
          <a:p>
            <a:pPr>
              <a:defRPr/>
            </a:pPr>
            <a:endParaRPr lang="en-US" sz="2000" dirty="0" smtClean="0"/>
          </a:p>
          <a:p>
            <a:pPr>
              <a:defRPr/>
            </a:pPr>
            <a:r>
              <a:rPr lang="en-US" sz="2000" dirty="0" smtClean="0"/>
              <a:t>H </a:t>
            </a:r>
            <a:r>
              <a:rPr lang="el-GR" sz="2000" dirty="0" smtClean="0"/>
              <a:t>πλειονότητα </a:t>
            </a:r>
            <a:r>
              <a:rPr lang="en-US" sz="2000" dirty="0" smtClean="0"/>
              <a:t>: AMACR (+) &amp; </a:t>
            </a:r>
            <a:r>
              <a:rPr lang="el-GR" sz="2000" dirty="0" smtClean="0"/>
              <a:t>κερατίνη </a:t>
            </a:r>
            <a:r>
              <a:rPr lang="en-US" sz="2000" dirty="0" smtClean="0"/>
              <a:t>34</a:t>
            </a:r>
            <a:r>
              <a:rPr lang="el-GR" sz="2000" dirty="0" smtClean="0"/>
              <a:t>βΕ12 (-) !</a:t>
            </a:r>
          </a:p>
          <a:p>
            <a:pPr>
              <a:defRPr/>
            </a:pPr>
            <a:endParaRPr lang="el-GR" sz="2000" dirty="0" smtClean="0"/>
          </a:p>
        </p:txBody>
      </p:sp>
      <p:pic>
        <p:nvPicPr>
          <p:cNvPr id="25604" name="Picture 2" descr="http://www.webpathology.com/slides/slides/NephrogenicMetaplasia3.jpg"/>
          <p:cNvPicPr>
            <a:picLocks noChangeAspect="1" noChangeArrowheads="1"/>
          </p:cNvPicPr>
          <p:nvPr/>
        </p:nvPicPr>
        <p:blipFill>
          <a:blip r:embed="rId2" cstate="print"/>
          <a:srcRect/>
          <a:stretch>
            <a:fillRect/>
          </a:stretch>
        </p:blipFill>
        <p:spPr bwMode="auto">
          <a:xfrm>
            <a:off x="3491880" y="-579445"/>
            <a:ext cx="5976664" cy="7968885"/>
          </a:xfrm>
          <a:prstGeom prst="rect">
            <a:avLst/>
          </a:prstGeom>
          <a:noFill/>
          <a:ln w="9525">
            <a:noFill/>
            <a:miter lim="800000"/>
            <a:headEnd/>
            <a:tailEnd/>
          </a:ln>
        </p:spPr>
      </p:pic>
      <p:sp>
        <p:nvSpPr>
          <p:cNvPr id="5" name="4 - Βέλος προς τα επάνω"/>
          <p:cNvSpPr/>
          <p:nvPr/>
        </p:nvSpPr>
        <p:spPr>
          <a:xfrm rot="16892445">
            <a:off x="5404523" y="1741115"/>
            <a:ext cx="367959" cy="5299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012160" y="908720"/>
            <a:ext cx="3240360" cy="1938992"/>
          </a:xfrm>
          <a:prstGeom prst="rect">
            <a:avLst/>
          </a:prstGeom>
        </p:spPr>
        <p:txBody>
          <a:bodyPr wrap="square">
            <a:spAutoFit/>
          </a:bodyPr>
          <a:lstStyle/>
          <a:p>
            <a:r>
              <a:rPr lang="en-US" sz="2400" b="1" spc="300" dirty="0" smtClean="0">
                <a:solidFill>
                  <a:srgbClr val="002060"/>
                </a:solidFill>
              </a:rPr>
              <a:t>M</a:t>
            </a:r>
            <a:r>
              <a:rPr lang="el-GR" sz="2400" b="1" spc="300" dirty="0" err="1" smtClean="0">
                <a:solidFill>
                  <a:srgbClr val="002060"/>
                </a:solidFill>
              </a:rPr>
              <a:t>ορφολογία</a:t>
            </a:r>
            <a:r>
              <a:rPr lang="el-GR" sz="2400" b="1" spc="300" dirty="0" smtClean="0">
                <a:solidFill>
                  <a:srgbClr val="002060"/>
                </a:solidFill>
              </a:rPr>
              <a:t> «πλατυκέφαλου καρφιού-</a:t>
            </a:r>
            <a:r>
              <a:rPr lang="el-GR" sz="2400" b="1" spc="300" dirty="0" err="1" smtClean="0">
                <a:solidFill>
                  <a:srgbClr val="002060"/>
                </a:solidFill>
              </a:rPr>
              <a:t>παπουτσόπροκας</a:t>
            </a:r>
            <a:r>
              <a:rPr lang="el-GR" sz="2400" b="1" spc="300" dirty="0" smtClean="0">
                <a:solidFill>
                  <a:srgbClr val="002060"/>
                </a:solidFill>
              </a:rPr>
              <a:t>».</a:t>
            </a:r>
            <a:endParaRPr lang="el-GR" sz="2400" spc="3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C:\Users\User\Desktop\ovidweb (1).jpg"/>
          <p:cNvPicPr>
            <a:picLocks noChangeAspect="1" noChangeArrowheads="1"/>
          </p:cNvPicPr>
          <p:nvPr/>
        </p:nvPicPr>
        <p:blipFill>
          <a:blip r:embed="rId2" cstate="print"/>
          <a:srcRect/>
          <a:stretch>
            <a:fillRect/>
          </a:stretch>
        </p:blipFill>
        <p:spPr bwMode="auto">
          <a:xfrm>
            <a:off x="323528" y="91183"/>
            <a:ext cx="2808312" cy="6609141"/>
          </a:xfrm>
          <a:prstGeom prst="rect">
            <a:avLst/>
          </a:prstGeom>
          <a:noFill/>
        </p:spPr>
      </p:pic>
      <p:sp>
        <p:nvSpPr>
          <p:cNvPr id="5" name="Rectangle 10"/>
          <p:cNvSpPr>
            <a:spLocks noChangeArrowheads="1"/>
          </p:cNvSpPr>
          <p:nvPr/>
        </p:nvSpPr>
        <p:spPr bwMode="auto">
          <a:xfrm>
            <a:off x="3419872" y="265920"/>
            <a:ext cx="5628878" cy="6447919"/>
          </a:xfrm>
          <a:prstGeom prst="rect">
            <a:avLst/>
          </a:prstGeom>
          <a:noFill/>
          <a:ln w="9525">
            <a:noFill/>
            <a:miter lim="800000"/>
            <a:headEnd/>
            <a:tailEnd/>
          </a:ln>
          <a:effectLst/>
        </p:spPr>
        <p:txBody>
          <a:bodyPr wrap="square" tIns="0" anchor="ctr">
            <a:spAutoFit/>
          </a:bodyPr>
          <a:lstStyle/>
          <a:p>
            <a:pPr algn="ctr"/>
            <a:r>
              <a:rPr lang="el-GR" sz="2800" dirty="0" smtClean="0">
                <a:solidFill>
                  <a:srgbClr val="000000"/>
                </a:solidFill>
                <a:latin typeface="Calibri" pitchFamily="34" charset="0"/>
              </a:rPr>
              <a:t>Ο </a:t>
            </a:r>
            <a:r>
              <a:rPr lang="el-GR" sz="2800" b="1" dirty="0" smtClean="0">
                <a:solidFill>
                  <a:srgbClr val="000000"/>
                </a:solidFill>
                <a:latin typeface="Calibri" pitchFamily="34" charset="0"/>
              </a:rPr>
              <a:t>ιστολογικός βαθμός κακοήθειας </a:t>
            </a:r>
            <a:r>
              <a:rPr lang="el-GR" sz="2800" dirty="0" smtClean="0">
                <a:solidFill>
                  <a:srgbClr val="000000"/>
                </a:solidFill>
                <a:latin typeface="Calibri" pitchFamily="34" charset="0"/>
              </a:rPr>
              <a:t>των </a:t>
            </a:r>
            <a:r>
              <a:rPr lang="el-GR" sz="2800" dirty="0" err="1" smtClean="0">
                <a:solidFill>
                  <a:srgbClr val="000000"/>
                </a:solidFill>
                <a:latin typeface="Calibri" pitchFamily="34" charset="0"/>
              </a:rPr>
              <a:t>θηλωδών</a:t>
            </a:r>
            <a:r>
              <a:rPr lang="el-GR" sz="2800" dirty="0" smtClean="0">
                <a:solidFill>
                  <a:srgbClr val="000000"/>
                </a:solidFill>
                <a:latin typeface="Calibri" pitchFamily="34" charset="0"/>
              </a:rPr>
              <a:t> νεοπλασμάτων προδικάζει την εξέλιξή τους.  </a:t>
            </a:r>
            <a:endParaRPr lang="en-US" sz="2800" dirty="0" smtClean="0">
              <a:solidFill>
                <a:srgbClr val="000000"/>
              </a:solidFill>
              <a:latin typeface="Calibri" pitchFamily="34" charset="0"/>
            </a:endParaRPr>
          </a:p>
          <a:p>
            <a:pPr algn="ctr"/>
            <a:r>
              <a:rPr lang="el-GR" sz="2800" dirty="0" smtClean="0">
                <a:solidFill>
                  <a:srgbClr val="000000"/>
                </a:solidFill>
                <a:latin typeface="Calibri" pitchFamily="34" charset="0"/>
              </a:rPr>
              <a:t>Το ΘΟΝΧΚΝ  (πάνω </a:t>
            </a:r>
            <a:r>
              <a:rPr lang="el-GR" sz="2800" dirty="0" err="1" smtClean="0">
                <a:solidFill>
                  <a:srgbClr val="000000"/>
                </a:solidFill>
                <a:latin typeface="Calibri" pitchFamily="34" charset="0"/>
              </a:rPr>
              <a:t>εικ</a:t>
            </a:r>
            <a:r>
              <a:rPr lang="el-GR" sz="2800" dirty="0" smtClean="0">
                <a:solidFill>
                  <a:srgbClr val="000000"/>
                </a:solidFill>
                <a:latin typeface="Calibri" pitchFamily="34" charset="0"/>
              </a:rPr>
              <a:t>.) και το </a:t>
            </a:r>
            <a:r>
              <a:rPr lang="el-GR" sz="2800" dirty="0" err="1" smtClean="0">
                <a:solidFill>
                  <a:srgbClr val="000000"/>
                </a:solidFill>
                <a:latin typeface="Calibri" pitchFamily="34" charset="0"/>
              </a:rPr>
              <a:t>θηλώδες</a:t>
            </a:r>
            <a:r>
              <a:rPr lang="el-GR" sz="2800" dirty="0" smtClean="0">
                <a:solidFill>
                  <a:srgbClr val="000000"/>
                </a:solidFill>
                <a:latin typeface="Calibri" pitchFamily="34" charset="0"/>
              </a:rPr>
              <a:t> </a:t>
            </a:r>
            <a:r>
              <a:rPr lang="el-GR" sz="2800" dirty="0" err="1" smtClean="0">
                <a:solidFill>
                  <a:srgbClr val="000000"/>
                </a:solidFill>
                <a:latin typeface="Calibri" pitchFamily="34" charset="0"/>
              </a:rPr>
              <a:t>ουροθηλιακό</a:t>
            </a:r>
            <a:r>
              <a:rPr lang="el-GR" sz="2800" dirty="0" smtClean="0">
                <a:solidFill>
                  <a:srgbClr val="000000"/>
                </a:solidFill>
                <a:latin typeface="Calibri" pitchFamily="34" charset="0"/>
              </a:rPr>
              <a:t> καρκίνωμα χαμηλόβαθμης κακοήθειας (μεσαία </a:t>
            </a:r>
            <a:r>
              <a:rPr lang="el-GR" sz="2800" dirty="0" err="1" smtClean="0">
                <a:solidFill>
                  <a:srgbClr val="000000"/>
                </a:solidFill>
                <a:latin typeface="Calibri" pitchFamily="34" charset="0"/>
              </a:rPr>
              <a:t>εικ</a:t>
            </a:r>
            <a:r>
              <a:rPr lang="el-GR" sz="2800" dirty="0" smtClean="0">
                <a:solidFill>
                  <a:srgbClr val="000000"/>
                </a:solidFill>
                <a:latin typeface="Calibri" pitchFamily="34" charset="0"/>
              </a:rPr>
              <a:t>.) </a:t>
            </a:r>
            <a:r>
              <a:rPr lang="el-GR" sz="2800" i="1" dirty="0" smtClean="0">
                <a:solidFill>
                  <a:srgbClr val="000000"/>
                </a:solidFill>
                <a:latin typeface="Calibri" pitchFamily="34" charset="0"/>
              </a:rPr>
              <a:t>δεν</a:t>
            </a:r>
            <a:r>
              <a:rPr lang="el-GR" sz="2800" dirty="0" smtClean="0">
                <a:solidFill>
                  <a:srgbClr val="000000"/>
                </a:solidFill>
                <a:latin typeface="Calibri" pitchFamily="34" charset="0"/>
              </a:rPr>
              <a:t> αναμένεται να </a:t>
            </a:r>
            <a:r>
              <a:rPr lang="el-GR" sz="2800" dirty="0" err="1" smtClean="0">
                <a:solidFill>
                  <a:srgbClr val="000000"/>
                </a:solidFill>
                <a:latin typeface="Calibri" pitchFamily="34" charset="0"/>
              </a:rPr>
              <a:t>διηθούν∙</a:t>
            </a:r>
            <a:r>
              <a:rPr lang="el-GR" sz="2800" dirty="0" smtClean="0">
                <a:solidFill>
                  <a:srgbClr val="000000"/>
                </a:solidFill>
                <a:latin typeface="Calibri" pitchFamily="34" charset="0"/>
              </a:rPr>
              <a:t> αντίθετα, το </a:t>
            </a:r>
            <a:r>
              <a:rPr lang="el-GR" sz="2800" dirty="0" err="1" smtClean="0">
                <a:solidFill>
                  <a:srgbClr val="000000"/>
                </a:solidFill>
                <a:latin typeface="Calibri" pitchFamily="34" charset="0"/>
              </a:rPr>
              <a:t>θηλώδες</a:t>
            </a:r>
            <a:r>
              <a:rPr lang="el-GR" sz="2800" dirty="0" smtClean="0">
                <a:solidFill>
                  <a:srgbClr val="000000"/>
                </a:solidFill>
                <a:latin typeface="Calibri" pitchFamily="34" charset="0"/>
              </a:rPr>
              <a:t> </a:t>
            </a:r>
            <a:r>
              <a:rPr lang="el-GR" sz="2800" dirty="0" err="1" smtClean="0">
                <a:solidFill>
                  <a:srgbClr val="000000"/>
                </a:solidFill>
                <a:latin typeface="Calibri" pitchFamily="34" charset="0"/>
              </a:rPr>
              <a:t>ουροθηλιακό</a:t>
            </a:r>
            <a:r>
              <a:rPr lang="el-GR" sz="2800" dirty="0" smtClean="0">
                <a:solidFill>
                  <a:srgbClr val="000000"/>
                </a:solidFill>
                <a:latin typeface="Calibri" pitchFamily="34" charset="0"/>
              </a:rPr>
              <a:t> καρκίνωμα υψηλόβαθμης κακοήθειας (κάτω εικόνα) </a:t>
            </a:r>
            <a:endParaRPr lang="en-US" sz="2800" dirty="0" smtClean="0">
              <a:solidFill>
                <a:srgbClr val="000000"/>
              </a:solidFill>
              <a:latin typeface="Calibri" pitchFamily="34" charset="0"/>
            </a:endParaRPr>
          </a:p>
          <a:p>
            <a:pPr algn="ctr"/>
            <a:r>
              <a:rPr lang="el-GR" sz="2800" dirty="0" smtClean="0">
                <a:solidFill>
                  <a:srgbClr val="000000"/>
                </a:solidFill>
                <a:latin typeface="Calibri" pitchFamily="34" charset="0"/>
              </a:rPr>
              <a:t>είναι διηθητικό σε υψηλό ποσοστό, όταν διαγιγνώσκεται.</a:t>
            </a:r>
            <a:endParaRPr lang="en-US" sz="2800" dirty="0" smtClean="0">
              <a:solidFill>
                <a:srgbClr val="000000"/>
              </a:solidFill>
              <a:latin typeface="Calibri" pitchFamily="34" charset="0"/>
            </a:endParaRPr>
          </a:p>
          <a:p>
            <a:pPr algn="ctr"/>
            <a:endParaRPr lang="el-GR" sz="2000" dirty="0" smtClean="0">
              <a:solidFill>
                <a:srgbClr val="000000"/>
              </a:solidFill>
              <a:latin typeface="Calibri" pitchFamily="34" charset="0"/>
            </a:endParaRPr>
          </a:p>
          <a:p>
            <a:pPr algn="ctr"/>
            <a:r>
              <a:rPr lang="en-US" sz="2000" dirty="0" smtClean="0">
                <a:solidFill>
                  <a:srgbClr val="000000"/>
                </a:solidFill>
                <a:latin typeface="Calibri" pitchFamily="34" charset="0"/>
              </a:rPr>
              <a:t>Solomon</a:t>
            </a:r>
            <a:r>
              <a:rPr lang="el-GR" sz="2000" dirty="0" smtClean="0">
                <a:solidFill>
                  <a:srgbClr val="000000"/>
                </a:solidFill>
                <a:latin typeface="Calibri" pitchFamily="34" charset="0"/>
              </a:rPr>
              <a:t> </a:t>
            </a:r>
            <a:r>
              <a:rPr lang="en-US" sz="2000" dirty="0" smtClean="0">
                <a:solidFill>
                  <a:srgbClr val="000000"/>
                </a:solidFill>
                <a:latin typeface="Calibri" pitchFamily="34" charset="0"/>
              </a:rPr>
              <a:t>J,  Hansel D. Advances in Anatomic Pathology. 22(2):102-112, March 2015.</a:t>
            </a:r>
          </a:p>
          <a:p>
            <a:endParaRPr lang="en-US" sz="20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55" name="Group 67"/>
          <p:cNvGraphicFramePr>
            <a:graphicFrameLocks noGrp="1"/>
          </p:cNvGraphicFramePr>
          <p:nvPr>
            <p:extLst>
              <p:ext uri="{D42A27DB-BD31-4B8C-83A1-F6EECF244321}">
                <p14:modId xmlns="" xmlns:p14="http://schemas.microsoft.com/office/powerpoint/2010/main" val="1765056016"/>
              </p:ext>
            </p:extLst>
          </p:nvPr>
        </p:nvGraphicFramePr>
        <p:xfrm>
          <a:off x="468313" y="1916113"/>
          <a:ext cx="8351837" cy="3462211"/>
        </p:xfrm>
        <a:graphic>
          <a:graphicData uri="http://schemas.openxmlformats.org/drawingml/2006/table">
            <a:tbl>
              <a:tblPr/>
              <a:tblGrid>
                <a:gridCol w="1439862"/>
                <a:gridCol w="1295400"/>
                <a:gridCol w="1728788"/>
                <a:gridCol w="1800225"/>
                <a:gridCol w="2087562"/>
              </a:tblGrid>
              <a:tr h="523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rPr>
                        <a:t>Χαμηλόβαθμης</a:t>
                      </a:r>
                      <a:r>
                        <a:rPr kumimoji="0" lang="el-GR" sz="1600" b="1" i="0" u="none" strike="noStrike" cap="none" normalizeH="0" baseline="0" dirty="0" smtClean="0">
                          <a:ln>
                            <a:noFill/>
                          </a:ln>
                          <a:solidFill>
                            <a:schemeClr val="tx1"/>
                          </a:solidFill>
                          <a:effectLst/>
                          <a:latin typeface="Comic Sans MS" pitchFamily="66" charset="0"/>
                        </a:rPr>
                        <a:t>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rPr>
                        <a:t>Υψηλόβαθμης </a:t>
                      </a:r>
                      <a:r>
                        <a:rPr kumimoji="0" lang="el-GR" sz="1600" b="1" i="0" u="none" strike="noStrike" cap="none" normalizeH="0" baseline="0" dirty="0" smtClean="0">
                          <a:ln>
                            <a:noFill/>
                          </a:ln>
                          <a:solidFill>
                            <a:schemeClr val="tx1"/>
                          </a:solidFill>
                          <a:effectLst/>
                          <a:latin typeface="Comic Sans MS" pitchFamily="66" charset="0"/>
                        </a:rPr>
                        <a:t>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64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Θηλές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Λεπτές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Καμμιά φορά συγχωνευμένες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Συγχωνευμένες, διακλαδιζόμενες και λεπτές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13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Κυτταρική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latin typeface="Comic Sans MS" pitchFamily="66" charset="0"/>
                        </a:rPr>
                        <a:t>οργάνωση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Ταυτόσημη με τη φυσιολογική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Πολικότητα φυσιολογική.</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Κυριαρχεί η τάξη με ελάχιστο συ-νωστισμό κι ελά-χιστη απώλεια πολικότητας.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Οποιοδήποτε πάχος.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Προσκολλητικότητα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smtClean="0">
                          <a:ln>
                            <a:noFill/>
                          </a:ln>
                          <a:solidFill>
                            <a:schemeClr val="tx1"/>
                          </a:solidFill>
                          <a:effectLst/>
                          <a:latin typeface="Comic Sans MS" pitchFamily="66" charset="0"/>
                        </a:rPr>
                        <a:t>Κυριαρχεί η αταξία με συχνή απώλεια πολικότητας και προσκολλητικότητας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48" name="Text Box 68"/>
          <p:cNvSpPr txBox="1">
            <a:spLocks noChangeArrowheads="1"/>
          </p:cNvSpPr>
          <p:nvPr/>
        </p:nvSpPr>
        <p:spPr bwMode="auto">
          <a:xfrm>
            <a:off x="4932363" y="1412875"/>
            <a:ext cx="3887787" cy="366713"/>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5149" name="Text Box 69"/>
          <p:cNvSpPr txBox="1">
            <a:spLocks noChangeArrowheads="1"/>
          </p:cNvSpPr>
          <p:nvPr/>
        </p:nvSpPr>
        <p:spPr bwMode="auto">
          <a:xfrm>
            <a:off x="1619672" y="214291"/>
            <a:ext cx="5897009" cy="1077218"/>
          </a:xfrm>
          <a:prstGeom prst="rect">
            <a:avLst/>
          </a:prstGeom>
          <a:noFill/>
          <a:ln w="9525">
            <a:noFill/>
            <a:miter lim="800000"/>
            <a:headEnd/>
            <a:tailEnd/>
          </a:ln>
        </p:spPr>
        <p:txBody>
          <a:bodyPr wrap="square">
            <a:spAutoFit/>
          </a:bodyPr>
          <a:lstStyle/>
          <a:p>
            <a:pPr algn="ctr"/>
            <a:r>
              <a:rPr lang="el-GR" sz="3200" b="1" dirty="0" smtClean="0">
                <a:effectLst>
                  <a:outerShdw blurRad="38100" dist="38100" dir="2700000" algn="tl">
                    <a:srgbClr val="000000">
                      <a:alpha val="43137"/>
                    </a:srgbClr>
                  </a:outerShdw>
                </a:effectLst>
                <a:latin typeface="Comic Sans MS" pitchFamily="66" charset="0"/>
              </a:rPr>
              <a:t>ΙΣΤΟΛΟΓΙΚΗ ΔΙΑΓΝΩΣΗ Αρχιτεκτονικά </a:t>
            </a:r>
            <a:r>
              <a:rPr lang="el-GR" sz="3200" b="1" dirty="0">
                <a:effectLst>
                  <a:outerShdw blurRad="38100" dist="38100" dir="2700000" algn="tl">
                    <a:srgbClr val="000000">
                      <a:alpha val="43137"/>
                    </a:srgbClr>
                  </a:outerShdw>
                </a:effectLst>
                <a:latin typeface="Comic Sans MS" pitchFamily="66" charset="0"/>
              </a:rPr>
              <a:t>κριτήρια</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47" name="Group 111"/>
          <p:cNvGraphicFramePr>
            <a:graphicFrameLocks noGrp="1"/>
          </p:cNvGraphicFramePr>
          <p:nvPr>
            <p:extLst>
              <p:ext uri="{D42A27DB-BD31-4B8C-83A1-F6EECF244321}">
                <p14:modId xmlns="" xmlns:p14="http://schemas.microsoft.com/office/powerpoint/2010/main" val="590408180"/>
              </p:ext>
            </p:extLst>
          </p:nvPr>
        </p:nvGraphicFramePr>
        <p:xfrm>
          <a:off x="468313" y="1027113"/>
          <a:ext cx="8351837" cy="5711952"/>
        </p:xfrm>
        <a:graphic>
          <a:graphicData uri="http://schemas.openxmlformats.org/drawingml/2006/table">
            <a:tbl>
              <a:tblPr/>
              <a:tblGrid>
                <a:gridCol w="1439862"/>
                <a:gridCol w="1295400"/>
                <a:gridCol w="1655763"/>
                <a:gridCol w="1873250"/>
                <a:gridCol w="2087562"/>
              </a:tblGrid>
              <a:tr h="5048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l-GR" sz="28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Θήλωμα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rPr>
                        <a:t>PUNLMP</a:t>
                      </a:r>
                      <a:endParaRPr kumimoji="0" lang="el-GR" sz="2000" b="1" i="0" u="none" strike="noStrike" cap="none" normalizeH="0" baseline="0" smtClean="0">
                        <a:ln>
                          <a:noFill/>
                        </a:ln>
                        <a:solidFill>
                          <a:schemeClr val="tx1"/>
                        </a:solidFill>
                        <a:effectLst>
                          <a:outerShdw blurRad="38100" dist="38100" dir="2700000" algn="tl">
                            <a:srgbClr val="000000"/>
                          </a:outerShdw>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rPr>
                        <a:t>Χαμηλόβαθμης</a:t>
                      </a:r>
                      <a:r>
                        <a:rPr kumimoji="0" lang="el-GR" sz="1600" b="1" i="0" u="none" strike="noStrike" cap="none" normalizeH="0" baseline="0" dirty="0" smtClean="0">
                          <a:ln>
                            <a:noFill/>
                          </a:ln>
                          <a:solidFill>
                            <a:schemeClr val="tx1"/>
                          </a:solidFill>
                          <a:effectLst/>
                          <a:latin typeface="Comic Sans MS" pitchFamily="66" charset="0"/>
                        </a:rPr>
                        <a:t> κακοήθειας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rPr>
                        <a:t>Υψηλόβαθμης </a:t>
                      </a:r>
                      <a:r>
                        <a:rPr kumimoji="0" lang="el-GR" sz="1600" b="1" i="0" u="none" strike="noStrike" cap="none" normalizeH="0" baseline="0" dirty="0" smtClean="0">
                          <a:ln>
                            <a:noFill/>
                          </a:ln>
                          <a:solidFill>
                            <a:schemeClr val="tx1"/>
                          </a:solidFill>
                          <a:effectLst/>
                          <a:latin typeface="Comic Sans MS" pitchFamily="66" charset="0"/>
                        </a:rPr>
                        <a:t>κακοήθειας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7550">
                <a:tc>
                  <a:txBody>
                    <a:bodyPr/>
                    <a:lstStyle/>
                    <a:p>
                      <a:pPr marL="0" marR="0" lvl="0" indent="0" algn="ctr" defTabSz="914400" rtl="0" eaLnBrk="1" fontAlgn="base" latinLnBrk="0" hangingPunct="1">
                        <a:lnSpc>
                          <a:spcPct val="100000"/>
                        </a:lnSpc>
                        <a:spcBef>
                          <a:spcPct val="20000"/>
                        </a:spcBef>
                        <a:spcAft>
                          <a:spcPct val="0"/>
                        </a:spcAft>
                        <a:buClr>
                          <a:srgbClr val="E16BB1"/>
                        </a:buClr>
                        <a:buSzTx/>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μέγεθος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ομοιόμορφα διογκωμένο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Διογκωμένο με ποικιλία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3925">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Πυρηνικό σχήμα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Ταυτόσημο του φυσιολογικού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Επιμηκυσμένο, στρογγυλό-ωοειδές, ομοιόμορφο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Στρογγυλό-ωοειδές. Ελαφρά ποικιλία σχήματος και περιγράμματος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Μέτριος έως έντονος πλειομορφισμός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77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Πυρηνική χρωματίνη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Λεπτή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Ελαφρά ποικιλία μέσα στο ίδιο κύτταρο και μεταξύ κυττάρων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Μέτρια έως έντονη ποικιλία μέσα στο ίδιο κύτταρο ή μεταξύ κυττάρων με υπερχρωμασία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Πυρήνια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Απόντα ή δυσδιάκριτα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δυσδιάκριτα. Όταν</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διακρίνονται, μικρά και ομαλά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πολλαπλά και προβάλλοντα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2000" b="1" i="0" u="none" strike="noStrike" cap="none" normalizeH="0" baseline="0" smtClean="0">
                          <a:ln>
                            <a:noFill/>
                          </a:ln>
                          <a:solidFill>
                            <a:schemeClr val="tx1"/>
                          </a:solidFill>
                          <a:effectLst/>
                          <a:latin typeface="Comic Sans MS" pitchFamily="66" charset="0"/>
                        </a:rPr>
                        <a:t>Μιτώσεις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Απούσες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Σπάνιες, με βασική κατανομή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Καμμιά φορά σε οποιοδήποτε επίπεδο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συχνές, σε οποιοδήποτε επίπεδο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
                          <a:srgbClr val="E16BB1"/>
                        </a:buClr>
                        <a:buSzPct val="70000"/>
                        <a:buFontTx/>
                        <a:buChar char="•"/>
                        <a:tabLst/>
                      </a:pPr>
                      <a:r>
                        <a:rPr kumimoji="0" lang="el-GR" sz="1600" b="1" i="0" u="none" strike="noStrike" cap="none" normalizeH="0" baseline="0" smtClean="0">
                          <a:ln>
                            <a:noFill/>
                          </a:ln>
                          <a:solidFill>
                            <a:schemeClr val="tx1"/>
                          </a:solidFill>
                          <a:effectLst/>
                          <a:latin typeface="Comic Sans MS" pitchFamily="66" charset="0"/>
                        </a:rPr>
                        <a:t>Ομπρελοειδή κύτταρα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Ομοιόμορφα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Συνήθως παρόντα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400" b="1" i="0" u="none" strike="noStrike" cap="none" normalizeH="0" baseline="0" smtClean="0">
                          <a:ln>
                            <a:noFill/>
                          </a:ln>
                          <a:solidFill>
                            <a:schemeClr val="tx1"/>
                          </a:solidFill>
                          <a:effectLst/>
                          <a:latin typeface="Comic Sans MS" pitchFamily="66" charset="0"/>
                        </a:rPr>
                        <a:t>Πιθανώς απόντα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96" name="Text Box 28"/>
          <p:cNvSpPr txBox="1">
            <a:spLocks noChangeArrowheads="1"/>
          </p:cNvSpPr>
          <p:nvPr/>
        </p:nvSpPr>
        <p:spPr bwMode="auto">
          <a:xfrm>
            <a:off x="4932363" y="620713"/>
            <a:ext cx="3887787" cy="366712"/>
          </a:xfrm>
          <a:prstGeom prst="rect">
            <a:avLst/>
          </a:prstGeom>
          <a:noFill/>
          <a:ln w="9525">
            <a:noFill/>
            <a:miter lim="800000"/>
            <a:headEnd/>
            <a:tailEnd/>
          </a:ln>
        </p:spPr>
        <p:txBody>
          <a:bodyPr>
            <a:spAutoFit/>
          </a:bodyPr>
          <a:lstStyle/>
          <a:p>
            <a:pPr algn="ctr"/>
            <a:r>
              <a:rPr lang="el-GR" b="1" dirty="0" err="1">
                <a:effectLst>
                  <a:outerShdw blurRad="38100" dist="38100" dir="2700000" algn="tl">
                    <a:srgbClr val="000000">
                      <a:alpha val="43137"/>
                    </a:srgbClr>
                  </a:outerShdw>
                </a:effectLst>
                <a:latin typeface="Comic Sans MS" pitchFamily="66" charset="0"/>
              </a:rPr>
              <a:t>Θηλώδες</a:t>
            </a:r>
            <a:r>
              <a:rPr lang="el-GR" b="1" dirty="0">
                <a:effectLst>
                  <a:outerShdw blurRad="38100" dist="38100" dir="2700000" algn="tl">
                    <a:srgbClr val="000000">
                      <a:alpha val="43137"/>
                    </a:srgbClr>
                  </a:outerShdw>
                </a:effectLst>
                <a:latin typeface="Comic Sans MS" pitchFamily="66" charset="0"/>
              </a:rPr>
              <a:t> </a:t>
            </a:r>
            <a:r>
              <a:rPr lang="el-GR" b="1" dirty="0" err="1">
                <a:effectLst>
                  <a:outerShdw blurRad="38100" dist="38100" dir="2700000" algn="tl">
                    <a:srgbClr val="000000">
                      <a:alpha val="43137"/>
                    </a:srgbClr>
                  </a:outerShdw>
                </a:effectLst>
                <a:latin typeface="Comic Sans MS" pitchFamily="66" charset="0"/>
              </a:rPr>
              <a:t>ουροθηλιακό</a:t>
            </a:r>
            <a:r>
              <a:rPr lang="el-GR" b="1" dirty="0">
                <a:effectLst>
                  <a:outerShdw blurRad="38100" dist="38100" dir="2700000" algn="tl">
                    <a:srgbClr val="000000">
                      <a:alpha val="43137"/>
                    </a:srgbClr>
                  </a:outerShdw>
                </a:effectLst>
                <a:latin typeface="Comic Sans MS" pitchFamily="66" charset="0"/>
              </a:rPr>
              <a:t> καρκίνωμα</a:t>
            </a:r>
          </a:p>
        </p:txBody>
      </p:sp>
      <p:sp>
        <p:nvSpPr>
          <p:cNvPr id="6197" name="Text Box 29"/>
          <p:cNvSpPr txBox="1">
            <a:spLocks noChangeArrowheads="1"/>
          </p:cNvSpPr>
          <p:nvPr/>
        </p:nvSpPr>
        <p:spPr bwMode="auto">
          <a:xfrm>
            <a:off x="683568" y="188913"/>
            <a:ext cx="8136904" cy="461665"/>
          </a:xfrm>
          <a:prstGeom prst="rect">
            <a:avLst/>
          </a:prstGeom>
          <a:noFill/>
          <a:ln w="9525">
            <a:noFill/>
            <a:miter lim="800000"/>
            <a:headEnd/>
            <a:tailEnd/>
          </a:ln>
        </p:spPr>
        <p:txBody>
          <a:bodyPr wrap="square">
            <a:spAutoFit/>
          </a:bodyPr>
          <a:lstStyle/>
          <a:p>
            <a:r>
              <a:rPr lang="el-GR" sz="2400" b="1" dirty="0" smtClean="0">
                <a:latin typeface="Comic Sans MS" pitchFamily="66" charset="0"/>
              </a:rPr>
              <a:t>ΙΣΤΟΛΟΓΙΚΗ ΔΙΑΓΝΩΣΗ</a:t>
            </a:r>
            <a:r>
              <a:rPr lang="en-US" sz="2400" b="1" dirty="0" smtClean="0">
                <a:latin typeface="Comic Sans MS" pitchFamily="66" charset="0"/>
              </a:rPr>
              <a:t>: </a:t>
            </a:r>
            <a:r>
              <a:rPr lang="el-GR" sz="2400" b="1" dirty="0" smtClean="0">
                <a:latin typeface="Comic Sans MS" pitchFamily="66" charset="0"/>
              </a:rPr>
              <a:t>Κυτταρολογικά </a:t>
            </a:r>
            <a:r>
              <a:rPr lang="el-GR" sz="2400" b="1" dirty="0">
                <a:latin typeface="Comic Sans MS" pitchFamily="66" charset="0"/>
              </a:rPr>
              <a:t>κριτήρια</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p:cNvPicPr>
            <a:picLocks noChangeAspect="1" noChangeArrowheads="1"/>
          </p:cNvPicPr>
          <p:nvPr/>
        </p:nvPicPr>
        <p:blipFill>
          <a:blip r:embed="rId2" cstate="print"/>
          <a:srcRect/>
          <a:stretch>
            <a:fillRect/>
          </a:stretch>
        </p:blipFill>
        <p:spPr bwMode="auto">
          <a:xfrm>
            <a:off x="179388" y="404813"/>
            <a:ext cx="8785225" cy="6048375"/>
          </a:xfrm>
          <a:prstGeom prst="rect">
            <a:avLst/>
          </a:prstGeom>
          <a:noFill/>
          <a:ln w="9525">
            <a:noFill/>
            <a:miter lim="800000"/>
            <a:headEnd/>
            <a:tailEnd/>
          </a:ln>
        </p:spPr>
      </p:pic>
      <p:sp>
        <p:nvSpPr>
          <p:cNvPr id="3" name="1 - Τίτλος"/>
          <p:cNvSpPr txBox="1">
            <a:spLocks/>
          </p:cNvSpPr>
          <p:nvPr/>
        </p:nvSpPr>
        <p:spPr>
          <a:xfrm>
            <a:off x="0" y="3212976"/>
            <a:ext cx="7956376" cy="2304256"/>
          </a:xfrm>
          <a:prstGeom prst="rect">
            <a:avLst/>
          </a:prstGeom>
        </p:spPr>
        <p:txBody>
          <a:bodyP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Το </a:t>
            </a:r>
            <a:r>
              <a:rPr kumimoji="0" lang="el-GR" sz="3200" b="1" i="0" u="none" strike="noStrike" kern="1200" cap="none" spc="0" normalizeH="0" baseline="0" noProof="0" dirty="0" err="1" smtClean="0">
                <a:ln>
                  <a:noFill/>
                </a:ln>
                <a:solidFill>
                  <a:schemeClr val="tx1"/>
                </a:solidFill>
                <a:effectLst/>
                <a:uLnTx/>
                <a:uFillTx/>
                <a:latin typeface="+mj-lt"/>
                <a:ea typeface="+mj-ea"/>
                <a:cs typeface="+mj-cs"/>
              </a:rPr>
              <a:t>τρι</a:t>
            </a: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βάθμιο</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σύστημα βοηθά στην </a:t>
            </a:r>
            <a:r>
              <a:rPr lang="el-GR" sz="3200" dirty="0" smtClean="0">
                <a:latin typeface="+mj-lt"/>
                <a:ea typeface="+mj-ea"/>
                <a:cs typeface="+mj-cs"/>
              </a:rPr>
              <a:t>αξιολόγηση</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1"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ιδιαίτερα</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των καρκινωμάτων σταδίου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pT</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1</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noProof="0" dirty="0" smtClean="0">
                <a:latin typeface="+mj-lt"/>
                <a:ea typeface="+mj-ea"/>
                <a:cs typeface="+mj-cs"/>
              </a:rPr>
              <a:t>- Όταν ένα </a:t>
            </a:r>
            <a:r>
              <a:rPr lang="el-GR" sz="3200" noProof="0" dirty="0" err="1" smtClean="0">
                <a:effectLst>
                  <a:outerShdw blurRad="38100" dist="38100" dir="2700000" algn="tl">
                    <a:srgbClr val="000000">
                      <a:alpha val="43137"/>
                    </a:srgbClr>
                  </a:outerShdw>
                </a:effectLst>
                <a:latin typeface="+mj-lt"/>
                <a:ea typeface="+mj-ea"/>
                <a:cs typeface="+mj-cs"/>
              </a:rPr>
              <a:t>θηλώδες</a:t>
            </a:r>
            <a:r>
              <a:rPr lang="el-GR" sz="3200" noProof="0" dirty="0" smtClean="0">
                <a:latin typeface="+mj-lt"/>
                <a:ea typeface="+mj-ea"/>
                <a:cs typeface="+mj-cs"/>
              </a:rPr>
              <a:t> </a:t>
            </a:r>
            <a:r>
              <a:rPr lang="el-GR" sz="3200" noProof="0" dirty="0" err="1" smtClean="0">
                <a:latin typeface="+mj-lt"/>
                <a:ea typeface="+mj-ea"/>
                <a:cs typeface="+mj-cs"/>
              </a:rPr>
              <a:t>ουροθηλιακό</a:t>
            </a:r>
            <a:r>
              <a:rPr lang="el-GR" sz="3200" noProof="0" dirty="0" smtClean="0">
                <a:latin typeface="+mj-lt"/>
                <a:ea typeface="+mj-ea"/>
                <a:cs typeface="+mj-cs"/>
              </a:rPr>
              <a:t> καρκίνωμα εμφανίζει υψηλόβαθμη κακοήθεια σε </a:t>
            </a:r>
            <a:r>
              <a:rPr lang="el-GR" sz="3200" b="1" noProof="0" dirty="0" smtClean="0">
                <a:latin typeface="+mj-lt"/>
                <a:ea typeface="+mj-ea"/>
                <a:cs typeface="+mj-cs"/>
              </a:rPr>
              <a:t>≥ 5%</a:t>
            </a:r>
            <a:r>
              <a:rPr lang="el-GR" sz="3200" noProof="0" dirty="0" smtClean="0">
                <a:latin typeface="+mj-lt"/>
                <a:ea typeface="+mj-ea"/>
                <a:cs typeface="+mj-cs"/>
              </a:rPr>
              <a:t> της έκτασής του, κατατάσσεται στην ομάδα της </a:t>
            </a:r>
            <a:r>
              <a:rPr lang="el-GR" sz="3200" b="1" noProof="0" dirty="0" smtClean="0">
                <a:latin typeface="+mj-lt"/>
                <a:ea typeface="+mj-ea"/>
                <a:cs typeface="+mj-cs"/>
              </a:rPr>
              <a:t>υψηλόβαθμης κακοήθειας</a:t>
            </a:r>
            <a:r>
              <a:rPr lang="el-GR" sz="3200" noProof="0" dirty="0" smtClean="0">
                <a:latin typeface="+mj-lt"/>
                <a:ea typeface="+mj-ea"/>
                <a:cs typeface="+mj-cs"/>
              </a:rPr>
              <a:t>· όταν το ποσοστό της υψηλόβαθμης κακοήθειας είναι </a:t>
            </a:r>
            <a:r>
              <a:rPr lang="el-GR" sz="3200" b="1" noProof="0" dirty="0" smtClean="0">
                <a:latin typeface="+mj-lt"/>
                <a:ea typeface="+mj-ea"/>
                <a:cs typeface="+mj-cs"/>
              </a:rPr>
              <a:t>&lt;</a:t>
            </a:r>
            <a:r>
              <a:rPr lang="el-GR" sz="3200" noProof="0" dirty="0" smtClean="0">
                <a:latin typeface="+mj-lt"/>
                <a:ea typeface="+mj-ea"/>
                <a:cs typeface="+mj-cs"/>
              </a:rPr>
              <a:t> 5%, </a:t>
            </a:r>
            <a:r>
              <a:rPr lang="el-GR" sz="3200" noProof="0" dirty="0" err="1" smtClean="0">
                <a:latin typeface="+mj-lt"/>
                <a:ea typeface="+mj-ea"/>
                <a:cs typeface="+mj-cs"/>
              </a:rPr>
              <a:t>ταυτοποιείται</a:t>
            </a:r>
            <a:r>
              <a:rPr lang="el-GR" sz="3200" noProof="0" dirty="0" smtClean="0">
                <a:latin typeface="+mj-lt"/>
                <a:ea typeface="+mj-ea"/>
                <a:cs typeface="+mj-cs"/>
              </a:rPr>
              <a:t> ως «</a:t>
            </a:r>
            <a:r>
              <a:rPr lang="el-GR" sz="3200" u="sng" noProof="0" dirty="0" smtClean="0">
                <a:latin typeface="+mj-lt"/>
                <a:ea typeface="+mj-ea"/>
                <a:cs typeface="+mj-cs"/>
              </a:rPr>
              <a:t>χαμηλόβαθμης κακοήθειας </a:t>
            </a:r>
            <a:r>
              <a:rPr lang="el-GR" sz="3200" u="sng" noProof="0" dirty="0" err="1" smtClean="0">
                <a:effectLst>
                  <a:outerShdw blurRad="38100" dist="38100" dir="2700000" algn="tl">
                    <a:srgbClr val="000000">
                      <a:alpha val="43137"/>
                    </a:srgbClr>
                  </a:outerShdw>
                </a:effectLst>
                <a:latin typeface="+mj-lt"/>
                <a:ea typeface="+mj-ea"/>
                <a:cs typeface="+mj-cs"/>
              </a:rPr>
              <a:t>θηλώδες</a:t>
            </a:r>
            <a:r>
              <a:rPr lang="el-GR" sz="3200" u="sng" noProof="0" dirty="0" smtClean="0">
                <a:latin typeface="+mj-lt"/>
                <a:ea typeface="+mj-ea"/>
                <a:cs typeface="+mj-cs"/>
              </a:rPr>
              <a:t> </a:t>
            </a:r>
            <a:r>
              <a:rPr lang="el-GR" sz="3200" u="sng" noProof="0" dirty="0" err="1" smtClean="0">
                <a:latin typeface="+mj-lt"/>
                <a:ea typeface="+mj-ea"/>
                <a:cs typeface="+mj-cs"/>
              </a:rPr>
              <a:t>ουροθηλιακό</a:t>
            </a:r>
            <a:r>
              <a:rPr lang="el-GR" sz="3200" u="sng" noProof="0" dirty="0" smtClean="0">
                <a:latin typeface="+mj-lt"/>
                <a:ea typeface="+mj-ea"/>
                <a:cs typeface="+mj-cs"/>
              </a:rPr>
              <a:t> καρκίνωμα με </a:t>
            </a:r>
            <a:r>
              <a:rPr lang="el-GR" sz="3200" i="1" u="sng" dirty="0" smtClean="0">
                <a:latin typeface="+mj-lt"/>
                <a:ea typeface="+mj-ea"/>
                <a:cs typeface="+mj-cs"/>
              </a:rPr>
              <a:t>εστιακούς</a:t>
            </a:r>
            <a:r>
              <a:rPr lang="el-GR" sz="3200" u="sng" dirty="0" smtClean="0">
                <a:latin typeface="+mj-lt"/>
                <a:ea typeface="+mj-ea"/>
                <a:cs typeface="+mj-cs"/>
              </a:rPr>
              <a:t> χαρακτήρες υψηλόβαθμης κακοήθειας</a:t>
            </a:r>
            <a:r>
              <a:rPr lang="el-GR" sz="3200" dirty="0" smtClean="0">
                <a:latin typeface="+mj-lt"/>
                <a:ea typeface="+mj-ea"/>
                <a:cs typeface="+mj-cs"/>
              </a:rPr>
              <a:t>».</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E0B327E-0AB5-AE43-A70E-9460A5726412}"/>
              </a:ext>
            </a:extLst>
          </p:cNvPr>
          <p:cNvSpPr>
            <a:spLocks noGrp="1"/>
          </p:cNvSpPr>
          <p:nvPr>
            <p:ph type="title"/>
          </p:nvPr>
        </p:nvSpPr>
        <p:spPr>
          <a:xfrm>
            <a:off x="856059" y="207038"/>
            <a:ext cx="7429499" cy="1164562"/>
          </a:xfrm>
        </p:spPr>
        <p:txBody>
          <a:bodyPr/>
          <a:lstStyle/>
          <a:p>
            <a:r>
              <a:rPr lang="el-GR" i="1" dirty="0"/>
              <a:t>Μη</a:t>
            </a:r>
            <a:r>
              <a:rPr lang="el-GR" dirty="0"/>
              <a:t> </a:t>
            </a:r>
            <a:r>
              <a:rPr lang="el-GR" dirty="0" err="1" smtClean="0"/>
              <a:t>μυοδιηθητικός</a:t>
            </a:r>
            <a:r>
              <a:rPr lang="el-GR" dirty="0" smtClean="0"/>
              <a:t> καρκίνος</a:t>
            </a:r>
            <a:endParaRPr lang="el-GR" dirty="0"/>
          </a:p>
        </p:txBody>
      </p:sp>
      <p:sp>
        <p:nvSpPr>
          <p:cNvPr id="3" name="Θέση περιεχομένου 2">
            <a:extLst>
              <a:ext uri="{FF2B5EF4-FFF2-40B4-BE49-F238E27FC236}">
                <a16:creationId xmlns="" xmlns:a16="http://schemas.microsoft.com/office/drawing/2014/main" id="{74954C11-5255-1A47-8E6B-E238F88D8485}"/>
              </a:ext>
            </a:extLst>
          </p:cNvPr>
          <p:cNvSpPr>
            <a:spLocks noGrp="1"/>
          </p:cNvSpPr>
          <p:nvPr>
            <p:ph idx="1"/>
          </p:nvPr>
        </p:nvSpPr>
        <p:spPr>
          <a:xfrm>
            <a:off x="856060" y="1371600"/>
            <a:ext cx="7429499" cy="5486400"/>
          </a:xfrm>
        </p:spPr>
        <p:txBody>
          <a:bodyPr>
            <a:normAutofit fontScale="92500" lnSpcReduction="20000"/>
          </a:bodyPr>
          <a:lstStyle/>
          <a:p>
            <a:r>
              <a:rPr lang="el-GR" dirty="0"/>
              <a:t>Θεραπευτικές επιλογές</a:t>
            </a:r>
            <a:r>
              <a:rPr lang="el-GR" dirty="0" smtClean="0"/>
              <a:t>:</a:t>
            </a:r>
          </a:p>
          <a:p>
            <a:endParaRPr lang="el-GR" dirty="0"/>
          </a:p>
          <a:p>
            <a:pPr lvl="1"/>
            <a:r>
              <a:rPr lang="el-GR" dirty="0" smtClean="0">
                <a:sym typeface="Wingdings" pitchFamily="2" charset="2"/>
              </a:rPr>
              <a:t>Επαναληπτική </a:t>
            </a:r>
            <a:r>
              <a:rPr lang="el-GR" dirty="0" err="1" smtClean="0">
                <a:sym typeface="Wingdings" pitchFamily="2" charset="2"/>
              </a:rPr>
              <a:t>διουρηθρική</a:t>
            </a:r>
            <a:r>
              <a:rPr lang="el-GR" dirty="0" smtClean="0">
                <a:sym typeface="Wingdings" pitchFamily="2" charset="2"/>
              </a:rPr>
              <a:t> </a:t>
            </a:r>
            <a:r>
              <a:rPr lang="el-GR" dirty="0" err="1" smtClean="0">
                <a:sym typeface="Wingdings" pitchFamily="2" charset="2"/>
              </a:rPr>
              <a:t>εκτομή</a:t>
            </a:r>
            <a:r>
              <a:rPr lang="el-GR" dirty="0" smtClean="0">
                <a:sym typeface="Wingdings" pitchFamily="2" charset="2"/>
              </a:rPr>
              <a:t> του όγκου </a:t>
            </a:r>
            <a:r>
              <a:rPr lang="en-US" dirty="0" smtClean="0"/>
              <a:t>Re-TURBT</a:t>
            </a:r>
            <a:endParaRPr lang="el-GR" dirty="0"/>
          </a:p>
          <a:p>
            <a:pPr lvl="1"/>
            <a:endParaRPr lang="en-US" dirty="0"/>
          </a:p>
          <a:p>
            <a:pPr lvl="1"/>
            <a:r>
              <a:rPr lang="en-US" dirty="0" smtClean="0"/>
              <a:t>E</a:t>
            </a:r>
            <a:r>
              <a:rPr lang="el-GR" dirty="0" err="1" smtClean="0"/>
              <a:t>πιρουβικίνη</a:t>
            </a:r>
            <a:endParaRPr lang="en-US" dirty="0"/>
          </a:p>
          <a:p>
            <a:pPr lvl="1"/>
            <a:endParaRPr lang="en-US" dirty="0"/>
          </a:p>
          <a:p>
            <a:pPr lvl="1"/>
            <a:r>
              <a:rPr lang="en-US" dirty="0" smtClean="0"/>
              <a:t> </a:t>
            </a:r>
            <a:r>
              <a:rPr lang="el-GR" dirty="0" err="1" smtClean="0"/>
              <a:t>Ενδοκυστική</a:t>
            </a:r>
            <a:r>
              <a:rPr lang="el-GR" dirty="0" smtClean="0"/>
              <a:t> ανοσοθεραπεία με </a:t>
            </a:r>
            <a:r>
              <a:rPr lang="en-US" dirty="0" smtClean="0"/>
              <a:t>Bacillus </a:t>
            </a:r>
            <a:r>
              <a:rPr lang="en-US" dirty="0" err="1" smtClean="0"/>
              <a:t>Calmette</a:t>
            </a:r>
            <a:r>
              <a:rPr lang="en-US" dirty="0" smtClean="0"/>
              <a:t>-Guerin  </a:t>
            </a:r>
            <a:r>
              <a:rPr lang="el-GR" dirty="0" smtClean="0"/>
              <a:t>(</a:t>
            </a:r>
            <a:r>
              <a:rPr lang="en-US" dirty="0" smtClean="0"/>
              <a:t>BCG</a:t>
            </a:r>
            <a:r>
              <a:rPr lang="el-GR" dirty="0" smtClean="0"/>
              <a:t>)</a:t>
            </a:r>
            <a:endParaRPr lang="en-US" dirty="0"/>
          </a:p>
          <a:p>
            <a:pPr lvl="1"/>
            <a:endParaRPr lang="en-US" dirty="0"/>
          </a:p>
          <a:p>
            <a:pPr lvl="1"/>
            <a:r>
              <a:rPr lang="en-US" dirty="0"/>
              <a:t>(</a:t>
            </a:r>
            <a:r>
              <a:rPr lang="el-GR" dirty="0"/>
              <a:t>Πρώιμη) Ριζική Κυστεκτομή</a:t>
            </a:r>
          </a:p>
          <a:p>
            <a:pPr lvl="1"/>
            <a:endParaRPr lang="el-GR" dirty="0"/>
          </a:p>
          <a:p>
            <a:pPr lvl="1"/>
            <a:r>
              <a:rPr lang="el-GR" dirty="0" smtClean="0"/>
              <a:t>Διαρκής παρακολούθηση </a:t>
            </a:r>
            <a:endParaRPr lang="el-GR" dirty="0"/>
          </a:p>
        </p:txBody>
      </p:sp>
    </p:spTree>
    <p:extLst>
      <p:ext uri="{BB962C8B-B14F-4D97-AF65-F5344CB8AC3E}">
        <p14:creationId xmlns="" xmlns:p14="http://schemas.microsoft.com/office/powerpoint/2010/main" val="27646580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Autofit/>
          </a:bodyPr>
          <a:lstStyle/>
          <a:p>
            <a:r>
              <a:rPr lang="el-GR" sz="2400" b="1" dirty="0" err="1" smtClean="0">
                <a:effectLst>
                  <a:outerShdw blurRad="38100" dist="38100" dir="2700000" algn="tl">
                    <a:srgbClr val="000000">
                      <a:alpha val="43137"/>
                    </a:srgbClr>
                  </a:outerShdw>
                </a:effectLst>
              </a:rPr>
              <a:t>Σταδιοποίηση</a:t>
            </a:r>
            <a:r>
              <a:rPr lang="el-GR" sz="2400" b="1" dirty="0" smtClean="0">
                <a:effectLst>
                  <a:outerShdw blurRad="38100" dist="38100" dir="2700000" algn="tl">
                    <a:srgbClr val="000000">
                      <a:alpha val="43137"/>
                    </a:srgbClr>
                  </a:outerShdw>
                </a:effectLst>
              </a:rPr>
              <a:t> καρκινωμάτων </a:t>
            </a:r>
            <a:r>
              <a:rPr lang="el-GR" sz="2400" dirty="0" err="1" smtClean="0"/>
              <a:t>εξορμωμένων</a:t>
            </a:r>
            <a:r>
              <a:rPr lang="el-GR" sz="2400" dirty="0" smtClean="0"/>
              <a:t> από την ουροδόχο κύστη, </a:t>
            </a:r>
            <a:r>
              <a:rPr lang="el-GR" sz="2400" dirty="0" err="1" smtClean="0"/>
              <a:t>εκκολπώματα</a:t>
            </a:r>
            <a:r>
              <a:rPr lang="el-GR" sz="2400" dirty="0" smtClean="0"/>
              <a:t> και υπολείμματα του </a:t>
            </a:r>
            <a:r>
              <a:rPr lang="el-GR" sz="2400" dirty="0" err="1" smtClean="0"/>
              <a:t>ουραχού</a:t>
            </a:r>
            <a:r>
              <a:rPr lang="el-GR" sz="2400" dirty="0" smtClean="0"/>
              <a:t>. </a:t>
            </a:r>
            <a:r>
              <a:rPr lang="en-US" sz="2400" dirty="0" smtClean="0"/>
              <a:t/>
            </a:r>
            <a:br>
              <a:rPr lang="en-US" sz="2400" dirty="0" smtClean="0"/>
            </a:br>
            <a:r>
              <a:rPr lang="en-US" sz="1800" dirty="0" err="1" smtClean="0"/>
              <a:t>Magers</a:t>
            </a:r>
            <a:r>
              <a:rPr lang="en-US" sz="1800" dirty="0" smtClean="0"/>
              <a:t> MJ </a:t>
            </a:r>
            <a:r>
              <a:rPr lang="el-GR" sz="1800" dirty="0" smtClean="0"/>
              <a:t>και συν. </a:t>
            </a:r>
            <a:r>
              <a:rPr lang="en-US" sz="1800" dirty="0" smtClean="0"/>
              <a:t>Histopathology 74, 112-134, 2019</a:t>
            </a:r>
            <a:br>
              <a:rPr lang="en-US" sz="1800" dirty="0" smtClean="0"/>
            </a:br>
            <a:endParaRPr lang="el-GR" sz="1800" dirty="0"/>
          </a:p>
        </p:txBody>
      </p:sp>
      <p:pic>
        <p:nvPicPr>
          <p:cNvPr id="7173" name="Picture 5" descr="Αποτέλεσμα εικόνας για Overview of staging of tumours arising from the urinary bladder, diverticulum and urachal remnant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1052736"/>
            <a:ext cx="7128792" cy="562129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1 - Τίτλος"/>
          <p:cNvSpPr txBox="1">
            <a:spLocks/>
          </p:cNvSpPr>
          <p:nvPr/>
        </p:nvSpPr>
        <p:spPr>
          <a:xfrm>
            <a:off x="1" y="1124744"/>
            <a:ext cx="2339752" cy="1656184"/>
          </a:xfrm>
          <a:prstGeom prst="rect">
            <a:avLst/>
          </a:prstGeom>
        </p:spPr>
        <p:txBody>
          <a:bodyPr vert="horz" lIns="91440" tIns="45720" rIns="91440" bIns="45720" rtlCol="0" anchor="ct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Σε παρασκεύασμα κυστεκτομής </a:t>
            </a:r>
            <a:r>
              <a:rPr kumimoji="0" lang="el-GR" sz="4400" b="0" i="1" u="none" strike="noStrike" kern="1200" cap="none" spc="0" normalizeH="0" baseline="0" noProof="0" dirty="0" smtClean="0">
                <a:ln>
                  <a:noFill/>
                </a:ln>
                <a:solidFill>
                  <a:schemeClr val="tx1"/>
                </a:solidFill>
                <a:effectLst/>
                <a:uLnTx/>
                <a:uFillTx/>
                <a:latin typeface="+mj-lt"/>
                <a:ea typeface="+mj-ea"/>
                <a:cs typeface="+mj-cs"/>
              </a:rPr>
              <a:t>χωρίς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υπολειμματικό καρκίνωμα</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λόγω προηγηθείσης εισαγωγικής χημειοθεραπείας, το στάδιο ορίζεται ως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yp</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Τ0</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mc:AlternateContent xmlns:mc="http://schemas.openxmlformats.org/markup-compatibility/2006">
        <mc:Choice xmlns="" xmlns:p14="http://schemas.microsoft.com/office/powerpoint/2010/main"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1066800" y="6156325"/>
              <a:ext cx="76200" cy="7938"/>
            </p14:xfrm>
          </p:contentPart>
        </mc:Choice>
        <mc:Fallback>
          <p:pic>
            <p:nvPicPr>
              <p:cNvPr id="2050" name="Ink 2"/>
              <p:cNvPicPr>
                <a:picLocks noRot="1" noChangeAspect="1" noEditPoints="1" noChangeArrowheads="1" noChangeShapeType="1"/>
              </p:cNvPicPr>
              <p:nvPr/>
            </p:nvPicPr>
            <p:blipFill>
              <a:blip r:embed="rId4" cstate="print"/>
              <a:stretch>
                <a:fillRect/>
              </a:stretch>
            </p:blipFill>
            <p:spPr>
              <a:xfrm>
                <a:off x="1050985" y="6092460"/>
                <a:ext cx="107830" cy="135307"/>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2051" name="Ink 3"/>
              <p14:cNvContentPartPr>
                <a14:cpLocks xmlns:a14="http://schemas.microsoft.com/office/drawing/2010/main" noRot="1" noChangeAspect="1" noEditPoints="1" noChangeArrowheads="1" noChangeShapeType="1"/>
              </p14:cNvContentPartPr>
              <p14:nvPr/>
            </p14:nvContentPartPr>
            <p14:xfrm>
              <a:off x="5410200" y="6027738"/>
              <a:ext cx="663575" cy="22225"/>
            </p14:xfrm>
          </p:contentPart>
        </mc:Choice>
        <mc:Fallback>
          <p:pic>
            <p:nvPicPr>
              <p:cNvPr id="2051" name="Ink 3"/>
              <p:cNvPicPr>
                <a:picLocks noRot="1" noChangeAspect="1" noEditPoints="1" noChangeArrowheads="1" noChangeShapeType="1"/>
              </p:cNvPicPr>
              <p:nvPr/>
            </p:nvPicPr>
            <p:blipFill>
              <a:blip r:embed="rId6" cstate="print"/>
              <a:stretch>
                <a:fillRect/>
              </a:stretch>
            </p:blipFill>
            <p:spPr>
              <a:xfrm>
                <a:off x="5394358" y="5964648"/>
                <a:ext cx="695260" cy="148764"/>
              </a:xfrm>
              <a:prstGeom prst="rect">
                <a:avLst/>
              </a:prstGeom>
            </p:spPr>
          </p:pic>
        </mc:Fallback>
      </mc:AlternateContent>
      <mc:AlternateContent xmlns:mc="http://schemas.openxmlformats.org/markup-compatibility/2006">
        <mc:Choice xmlns="" xmlns:p14="http://schemas.microsoft.com/office/powerpoint/2010/main" Requires="p14">
          <p:contentPart p14:bwMode="auto" r:id="rId7">
            <p14:nvContentPartPr>
              <p14:cNvPr id="2052" name="Ink 4"/>
              <p14:cNvContentPartPr>
                <a14:cpLocks xmlns:a14="http://schemas.microsoft.com/office/drawing/2010/main" noRot="1" noChangeAspect="1" noEditPoints="1" noChangeArrowheads="1" noChangeShapeType="1"/>
              </p14:cNvContentPartPr>
              <p14:nvPr/>
            </p14:nvContentPartPr>
            <p14:xfrm>
              <a:off x="6148388" y="6180138"/>
              <a:ext cx="420687" cy="38100"/>
            </p14:xfrm>
          </p:contentPart>
        </mc:Choice>
        <mc:Fallback>
          <p:pic>
            <p:nvPicPr>
              <p:cNvPr id="2052" name="Ink 4"/>
              <p:cNvPicPr>
                <a:picLocks noRot="1" noChangeAspect="1" noEditPoints="1" noChangeArrowheads="1" noChangeShapeType="1"/>
              </p:cNvPicPr>
              <p:nvPr/>
            </p:nvPicPr>
            <p:blipFill>
              <a:blip r:embed="rId8" cstate="print"/>
              <a:stretch>
                <a:fillRect/>
              </a:stretch>
            </p:blipFill>
            <p:spPr>
              <a:xfrm>
                <a:off x="6132554" y="6116878"/>
                <a:ext cx="452355" cy="164621"/>
              </a:xfrm>
              <a:prstGeom prst="rect">
                <a:avLst/>
              </a:prstGeom>
            </p:spPr>
          </p:pic>
        </mc:Fallback>
      </mc:AlternateContent>
      <mc:AlternateContent xmlns:mc="http://schemas.openxmlformats.org/markup-compatibility/2006">
        <mc:Choice xmlns="" xmlns:p14="http://schemas.microsoft.com/office/powerpoint/2010/main" Requires="p14">
          <p:contentPart p14:bwMode="auto" r:id="rId9">
            <p14:nvContentPartPr>
              <p14:cNvPr id="2053" name="Ink 5"/>
              <p14:cNvContentPartPr>
                <a14:cpLocks xmlns:a14="http://schemas.microsoft.com/office/drawing/2010/main" noRot="1" noChangeAspect="1" noEditPoints="1" noChangeArrowheads="1" noChangeShapeType="1"/>
              </p14:cNvContentPartPr>
              <p14:nvPr/>
            </p14:nvContentPartPr>
            <p14:xfrm>
              <a:off x="6950075" y="3946525"/>
              <a:ext cx="38100" cy="1588"/>
            </p14:xfrm>
          </p:contentPart>
        </mc:Choice>
        <mc:Fallback>
          <p:pic>
            <p:nvPicPr>
              <p:cNvPr id="2053" name="Ink 5"/>
              <p:cNvPicPr>
                <a:picLocks noRot="1" noChangeAspect="1" noEditPoints="1" noChangeArrowheads="1" noChangeShapeType="1"/>
              </p:cNvPicPr>
              <p:nvPr/>
            </p:nvPicPr>
            <p:blipFill>
              <a:blip r:embed="rId10" cstate="print"/>
              <a:stretch>
                <a:fillRect/>
              </a:stretch>
            </p:blipFill>
            <p:spPr>
              <a:xfrm>
                <a:off x="6934260" y="3667037"/>
                <a:ext cx="69730" cy="560564"/>
              </a:xfrm>
              <a:prstGeom prst="rect">
                <a:avLst/>
              </a:prstGeom>
            </p:spPr>
          </p:pic>
        </mc:Fallback>
      </mc:AlternateContent>
      <mc:AlternateContent xmlns:mc="http://schemas.openxmlformats.org/markup-compatibility/2006">
        <mc:Choice xmlns="" xmlns:p14="http://schemas.microsoft.com/office/powerpoint/2010/main" Requires="p14">
          <p:contentPart p14:bwMode="auto" r:id="rId11">
            <p14:nvContentPartPr>
              <p14:cNvPr id="2054" name="Ink 6"/>
              <p14:cNvContentPartPr>
                <a14:cpLocks xmlns:a14="http://schemas.microsoft.com/office/drawing/2010/main" noRot="1" noChangeAspect="1" noEditPoints="1" noChangeArrowheads="1" noChangeShapeType="1"/>
              </p14:cNvContentPartPr>
              <p14:nvPr/>
            </p14:nvContentPartPr>
            <p14:xfrm>
              <a:off x="6956425" y="4259263"/>
              <a:ext cx="46038" cy="1587"/>
            </p14:xfrm>
          </p:contentPart>
        </mc:Choice>
        <mc:Fallback>
          <p:pic>
            <p:nvPicPr>
              <p:cNvPr id="2054" name="Ink 6"/>
              <p:cNvPicPr>
                <a:picLocks noRot="1" noChangeAspect="1" noEditPoints="1" noChangeArrowheads="1" noChangeShapeType="1"/>
              </p:cNvPicPr>
              <p:nvPr/>
            </p:nvPicPr>
            <p:blipFill>
              <a:blip r:embed="rId12" cstate="print"/>
              <a:stretch>
                <a:fillRect/>
              </a:stretch>
            </p:blipFill>
            <p:spPr>
              <a:xfrm>
                <a:off x="6940599" y="3979951"/>
                <a:ext cx="77689" cy="560211"/>
              </a:xfrm>
              <a:prstGeom prst="rect">
                <a:avLst/>
              </a:prstGeom>
            </p:spPr>
          </p:pic>
        </mc:Fallback>
      </mc:AlternateContent>
      <mc:AlternateContent xmlns:mc="http://schemas.openxmlformats.org/markup-compatibility/2006">
        <mc:Choice xmlns="" xmlns:p14="http://schemas.microsoft.com/office/powerpoint/2010/main" Requires="p14">
          <p:contentPart p14:bwMode="auto" r:id="rId13">
            <p14:nvContentPartPr>
              <p14:cNvPr id="3" name="Μελάνι 2"/>
              <p14:cNvContentPartPr/>
              <p14:nvPr/>
            </p14:nvContentPartPr>
            <p14:xfrm>
              <a:off x="1619280" y="5537160"/>
              <a:ext cx="533880" cy="146520"/>
            </p14:xfrm>
          </p:contentPart>
        </mc:Choice>
        <mc:Fallback>
          <p:pic>
            <p:nvPicPr>
              <p:cNvPr id="3" name="Μελάνι 2"/>
              <p:cNvPicPr/>
              <p:nvPr/>
            </p:nvPicPr>
            <p:blipFill>
              <a:blip r:embed="rId14" cstate="print"/>
              <a:stretch>
                <a:fillRect/>
              </a:stretch>
            </p:blipFill>
            <p:spPr>
              <a:xfrm>
                <a:off x="1603440" y="5473800"/>
                <a:ext cx="565560" cy="2732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15">
            <p14:nvContentPartPr>
              <p14:cNvPr id="5" name="Μελάνι 4"/>
              <p14:cNvContentPartPr/>
              <p14:nvPr/>
            </p14:nvContentPartPr>
            <p14:xfrm>
              <a:off x="3746520" y="5460840"/>
              <a:ext cx="222480" cy="25920"/>
            </p14:xfrm>
          </p:contentPart>
        </mc:Choice>
        <mc:Fallback>
          <p:pic>
            <p:nvPicPr>
              <p:cNvPr id="5" name="Μελάνι 4"/>
              <p:cNvPicPr/>
              <p:nvPr/>
            </p:nvPicPr>
            <p:blipFill>
              <a:blip r:embed="rId16" cstate="print"/>
              <a:stretch>
                <a:fillRect/>
              </a:stretch>
            </p:blipFill>
            <p:spPr>
              <a:xfrm>
                <a:off x="3730680" y="5397480"/>
                <a:ext cx="254160" cy="152640"/>
              </a:xfrm>
              <a:prstGeom prst="rect">
                <a:avLst/>
              </a:prstGeom>
            </p:spPr>
          </p:pic>
        </mc:Fallback>
      </mc:AlternateContent>
      <mc:AlternateContent xmlns:mc="http://schemas.openxmlformats.org/markup-compatibility/2006">
        <mc:Choice xmlns="" xmlns:p14="http://schemas.microsoft.com/office/powerpoint/2010/main" Requires="p14">
          <p:contentPart p14:bwMode="auto" r:id="rId17">
            <p14:nvContentPartPr>
              <p14:cNvPr id="6" name="Μελάνι 5"/>
              <p14:cNvContentPartPr/>
              <p14:nvPr/>
            </p14:nvContentPartPr>
            <p14:xfrm>
              <a:off x="3790800" y="5753160"/>
              <a:ext cx="165600" cy="32040"/>
            </p14:xfrm>
          </p:contentPart>
        </mc:Choice>
        <mc:Fallback>
          <p:pic>
            <p:nvPicPr>
              <p:cNvPr id="6" name="Μελάνι 5"/>
              <p:cNvPicPr/>
              <p:nvPr/>
            </p:nvPicPr>
            <p:blipFill>
              <a:blip r:embed="rId18" cstate="print"/>
              <a:stretch>
                <a:fillRect/>
              </a:stretch>
            </p:blipFill>
            <p:spPr>
              <a:xfrm>
                <a:off x="3774960" y="5689440"/>
                <a:ext cx="197280" cy="159120"/>
              </a:xfrm>
              <a:prstGeom prst="rect">
                <a:avLst/>
              </a:prstGeom>
            </p:spPr>
          </p:pic>
        </mc:Fallback>
      </mc:AlternateContent>
    </p:spTree>
    <p:extLst>
      <p:ext uri="{BB962C8B-B14F-4D97-AF65-F5344CB8AC3E}">
        <p14:creationId xmlns="" xmlns:p14="http://schemas.microsoft.com/office/powerpoint/2010/main" val="39243698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40768"/>
          </a:xfrm>
        </p:spPr>
        <p:txBody>
          <a:bodyPr>
            <a:noAutofit/>
          </a:bodyPr>
          <a:lstStyle/>
          <a:p>
            <a:r>
              <a:rPr lang="el-GR" sz="2800" dirty="0" smtClean="0"/>
              <a:t>Μη διηθητικό </a:t>
            </a:r>
            <a:r>
              <a:rPr lang="el-GR" sz="2800" dirty="0" err="1" smtClean="0"/>
              <a:t>θηλώδες</a:t>
            </a:r>
            <a:r>
              <a:rPr lang="el-GR" sz="2800" dirty="0" smtClean="0"/>
              <a:t> </a:t>
            </a:r>
            <a:r>
              <a:rPr lang="el-GR" sz="2800" dirty="0" err="1" smtClean="0"/>
              <a:t>ουροθηλιακό</a:t>
            </a:r>
            <a:r>
              <a:rPr lang="el-GR" sz="2800" dirty="0" smtClean="0"/>
              <a:t> καρκίνωμα </a:t>
            </a:r>
            <a:r>
              <a:rPr lang="en-US" sz="2800" dirty="0" smtClean="0"/>
              <a:t>(</a:t>
            </a:r>
            <a:r>
              <a:rPr lang="en-US" sz="2800" dirty="0" err="1" smtClean="0"/>
              <a:t>pT</a:t>
            </a:r>
            <a:r>
              <a:rPr lang="en-US" sz="2800" b="1" dirty="0" err="1" smtClean="0">
                <a:effectLst>
                  <a:outerShdw blurRad="38100" dist="38100" dir="2700000" algn="tl">
                    <a:srgbClr val="000000">
                      <a:alpha val="43137"/>
                    </a:srgbClr>
                  </a:outerShdw>
                </a:effectLst>
              </a:rPr>
              <a:t>a</a:t>
            </a:r>
            <a:r>
              <a:rPr lang="en-US" sz="2800" dirty="0" smtClean="0"/>
              <a:t>)</a:t>
            </a:r>
            <a:r>
              <a:rPr lang="el-GR" sz="2800" dirty="0" smtClean="0"/>
              <a:t> ,</a:t>
            </a:r>
            <a:br>
              <a:rPr lang="el-GR" sz="2800" dirty="0" smtClean="0"/>
            </a:br>
            <a:r>
              <a:rPr lang="el-GR" sz="2800" dirty="0" smtClean="0"/>
              <a:t>σε πλήρη διατομή της ουροδόχου κύστης.</a:t>
            </a:r>
            <a:r>
              <a:rPr lang="en-US" sz="2800" dirty="0" smtClean="0"/>
              <a:t> </a:t>
            </a:r>
            <a:br>
              <a:rPr lang="en-US" sz="2800" dirty="0" smtClean="0"/>
            </a:br>
            <a:r>
              <a:rPr lang="en-US" sz="2000" dirty="0" err="1" smtClean="0"/>
              <a:t>Magers</a:t>
            </a:r>
            <a:r>
              <a:rPr lang="en-US" sz="2000" dirty="0" smtClean="0"/>
              <a:t> </a:t>
            </a:r>
            <a:r>
              <a:rPr lang="en-US" sz="2000" dirty="0"/>
              <a:t>MJ </a:t>
            </a:r>
            <a:r>
              <a:rPr lang="el-GR" sz="2000" dirty="0"/>
              <a:t>και συν. </a:t>
            </a:r>
            <a:r>
              <a:rPr lang="en-US" sz="2000" dirty="0"/>
              <a:t>Histopathology 74, 112-134, 2019</a:t>
            </a:r>
            <a:br>
              <a:rPr lang="en-US" sz="2000" dirty="0"/>
            </a:br>
            <a:endParaRPr lang="el-GR" sz="2000" dirty="0"/>
          </a:p>
        </p:txBody>
      </p:sp>
      <p:pic>
        <p:nvPicPr>
          <p:cNvPr id="8194" name="Picture 2" descr="C:\Users\Νεφέλη\Desktop\his13734-fig-0002-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052736"/>
            <a:ext cx="6624736" cy="56149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75648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268760"/>
          </a:xfrm>
        </p:spPr>
        <p:txBody>
          <a:bodyPr>
            <a:normAutofit fontScale="90000"/>
          </a:bodyPr>
          <a:lstStyle/>
          <a:p>
            <a:r>
              <a:rPr lang="el-GR" sz="3600" dirty="0" smtClean="0"/>
              <a:t>Διηθητικό </a:t>
            </a:r>
            <a:r>
              <a:rPr lang="el-GR" sz="3600" dirty="0" err="1" smtClean="0"/>
              <a:t>θηλώδες</a:t>
            </a:r>
            <a:r>
              <a:rPr lang="el-GR" sz="3600" dirty="0" smtClean="0"/>
              <a:t> </a:t>
            </a:r>
            <a:r>
              <a:rPr lang="el-GR" sz="3600" dirty="0" err="1" smtClean="0"/>
              <a:t>ουροθηλιακό</a:t>
            </a:r>
            <a:r>
              <a:rPr lang="el-GR" sz="3600" dirty="0" smtClean="0"/>
              <a:t> καρκίνωμα </a:t>
            </a:r>
            <a:r>
              <a:rPr lang="en-US" sz="3600" dirty="0" smtClean="0"/>
              <a:t>(</a:t>
            </a:r>
            <a:r>
              <a:rPr lang="en-US" sz="3600" dirty="0" err="1" smtClean="0"/>
              <a:t>pT</a:t>
            </a:r>
            <a:r>
              <a:rPr lang="el-GR" sz="3600" b="1" dirty="0" smtClean="0">
                <a:effectLst>
                  <a:outerShdw blurRad="38100" dist="38100" dir="2700000" algn="tl">
                    <a:srgbClr val="000000">
                      <a:alpha val="43137"/>
                    </a:srgbClr>
                  </a:outerShdw>
                </a:effectLst>
              </a:rPr>
              <a:t>1</a:t>
            </a:r>
            <a:r>
              <a:rPr lang="en-US" sz="3600" dirty="0" smtClean="0"/>
              <a:t>)</a:t>
            </a:r>
            <a:r>
              <a:rPr lang="el-GR" sz="3600" dirty="0" smtClean="0"/>
              <a:t> ,</a:t>
            </a:r>
            <a:br>
              <a:rPr lang="el-GR" sz="3600" dirty="0" smtClean="0"/>
            </a:br>
            <a:r>
              <a:rPr lang="el-GR" sz="3600" dirty="0" smtClean="0"/>
              <a:t>σε πλήρη διατομή της ουροδόχου κύστης.</a:t>
            </a:r>
            <a:r>
              <a:rPr lang="en-US" sz="3600" dirty="0" smtClean="0"/>
              <a:t> </a:t>
            </a:r>
            <a:r>
              <a:rPr lang="en-US" dirty="0" smtClean="0"/>
              <a:t/>
            </a:r>
            <a:br>
              <a:rPr lang="en-US" dirty="0" smtClean="0"/>
            </a:br>
            <a:r>
              <a:rPr lang="en-US" sz="2200" dirty="0" err="1" smtClean="0"/>
              <a:t>Magers</a:t>
            </a:r>
            <a:r>
              <a:rPr lang="en-US" sz="2200" dirty="0" smtClean="0"/>
              <a:t> MJ </a:t>
            </a:r>
            <a:r>
              <a:rPr lang="el-GR" sz="2200" dirty="0" smtClean="0"/>
              <a:t>και συν. </a:t>
            </a:r>
            <a:r>
              <a:rPr lang="en-US" sz="2200" dirty="0" smtClean="0"/>
              <a:t>Histopathology 74, 112-134, 2019</a:t>
            </a:r>
            <a:endParaRPr lang="el-GR" sz="2200" dirty="0"/>
          </a:p>
        </p:txBody>
      </p:sp>
      <p:pic>
        <p:nvPicPr>
          <p:cNvPr id="10242" name="Picture 2" descr="C:\Users\Νεφέλη\Desktop\his13734-fig-0004-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1640" y="1340768"/>
            <a:ext cx="6649121" cy="53285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939839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r>
              <a:rPr lang="el-GR" sz="3600" b="1" dirty="0" smtClean="0">
                <a:solidFill>
                  <a:srgbClr val="800000"/>
                </a:solidFill>
              </a:rPr>
              <a:t>ΔΙΗΘΗΤΙΚΟ </a:t>
            </a:r>
            <a:r>
              <a:rPr lang="el-GR" sz="3600" dirty="0" smtClean="0">
                <a:solidFill>
                  <a:srgbClr val="002060"/>
                </a:solidFill>
                <a:effectLst>
                  <a:outerShdw blurRad="38100" dist="38100" dir="2700000" algn="tl">
                    <a:srgbClr val="000000">
                      <a:alpha val="43137"/>
                    </a:srgbClr>
                  </a:outerShdw>
                </a:effectLst>
              </a:rPr>
              <a:t>ΟΥΡΟΘΗΛΙΑΚΟ ΚΑΡΚΙΝΩΜΑ</a:t>
            </a:r>
          </a:p>
        </p:txBody>
      </p:sp>
      <p:sp>
        <p:nvSpPr>
          <p:cNvPr id="66563" name="Rectangle 3"/>
          <p:cNvSpPr>
            <a:spLocks noGrp="1"/>
          </p:cNvSpPr>
          <p:nvPr>
            <p:ph type="body" idx="1"/>
          </p:nvPr>
        </p:nvSpPr>
        <p:spPr>
          <a:xfrm>
            <a:off x="457200" y="1628800"/>
            <a:ext cx="8229600" cy="5229200"/>
          </a:xfrm>
        </p:spPr>
        <p:txBody>
          <a:bodyPr>
            <a:normAutofit/>
          </a:bodyPr>
          <a:lstStyle/>
          <a:p>
            <a:r>
              <a:rPr lang="el-GR" altLang="ko-KR" b="1" i="1" dirty="0" smtClean="0">
                <a:solidFill>
                  <a:srgbClr val="800000"/>
                </a:solidFill>
              </a:rPr>
              <a:t>Ορισμός:</a:t>
            </a:r>
            <a:r>
              <a:rPr lang="el-GR" altLang="ko-KR" dirty="0" smtClean="0"/>
              <a:t> </a:t>
            </a:r>
            <a:r>
              <a:rPr lang="el-GR" altLang="ko-KR" dirty="0" smtClean="0">
                <a:solidFill>
                  <a:srgbClr val="002060"/>
                </a:solidFill>
              </a:rPr>
              <a:t>Έ</a:t>
            </a:r>
            <a:r>
              <a:rPr lang="el-GR" altLang="ko-KR" sz="2800" dirty="0" smtClean="0">
                <a:solidFill>
                  <a:srgbClr val="002060"/>
                </a:solidFill>
              </a:rPr>
              <a:t>να ουροθηλιακό καρκίνωμα αρχίζει να χαρακτηρίζεται ως διηθητικό </a:t>
            </a:r>
            <a:r>
              <a:rPr lang="en-US" altLang="ko-KR" sz="2800" dirty="0" smtClean="0">
                <a:solidFill>
                  <a:srgbClr val="002060"/>
                </a:solidFill>
              </a:rPr>
              <a:t>( </a:t>
            </a:r>
            <a:r>
              <a:rPr lang="en-US" altLang="ko-KR" sz="2800" b="1" dirty="0" smtClean="0">
                <a:solidFill>
                  <a:srgbClr val="002060"/>
                </a:solidFill>
                <a:effectLst>
                  <a:outerShdw blurRad="38100" dist="38100" dir="2700000" algn="tl">
                    <a:srgbClr val="000000">
                      <a:alpha val="43137"/>
                    </a:srgbClr>
                  </a:outerShdw>
                </a:effectLst>
              </a:rPr>
              <a:t>pT1</a:t>
            </a:r>
            <a:r>
              <a:rPr lang="en-US" altLang="ko-KR" sz="2800" dirty="0" smtClean="0">
                <a:solidFill>
                  <a:srgbClr val="002060"/>
                </a:solidFill>
              </a:rPr>
              <a:t> ) </a:t>
            </a:r>
            <a:r>
              <a:rPr lang="el-GR" altLang="ko-KR" sz="2800" dirty="0" smtClean="0">
                <a:solidFill>
                  <a:srgbClr val="002060"/>
                </a:solidFill>
              </a:rPr>
              <a:t>από τη στιγμή που διηθεί :</a:t>
            </a:r>
          </a:p>
          <a:p>
            <a:endParaRPr lang="el-GR" altLang="ko-KR" sz="2800" dirty="0" smtClean="0">
              <a:solidFill>
                <a:srgbClr val="002060"/>
              </a:solidFill>
            </a:endParaRPr>
          </a:p>
          <a:p>
            <a:r>
              <a:rPr lang="el-GR" altLang="ko-KR" sz="2800" dirty="0" smtClean="0">
                <a:solidFill>
                  <a:srgbClr val="002060"/>
                </a:solidFill>
              </a:rPr>
              <a:t>είτε τον </a:t>
            </a:r>
            <a:r>
              <a:rPr lang="el-GR" altLang="ko-KR" sz="2800" b="1" dirty="0" smtClean="0">
                <a:solidFill>
                  <a:srgbClr val="002060"/>
                </a:solidFill>
              </a:rPr>
              <a:t>υποεπιθηλιακό συνδετικό ιστό (χαλαρό υπόστρωμα </a:t>
            </a:r>
            <a:r>
              <a:rPr lang="en-US" altLang="ko-KR" sz="2800" b="1" dirty="0" smtClean="0">
                <a:solidFill>
                  <a:srgbClr val="002060"/>
                </a:solidFill>
              </a:rPr>
              <a:t>/ </a:t>
            </a:r>
            <a:r>
              <a:rPr lang="el-GR" altLang="ko-KR" sz="2800" b="1" dirty="0" smtClean="0">
                <a:solidFill>
                  <a:srgbClr val="002060"/>
                </a:solidFill>
              </a:rPr>
              <a:t>χόριο / </a:t>
            </a:r>
            <a:r>
              <a:rPr lang="en-US" altLang="ko-KR" sz="2800" b="1" dirty="0" smtClean="0">
                <a:solidFill>
                  <a:srgbClr val="002060"/>
                </a:solidFill>
                <a:ea typeface="굴림" charset="-127"/>
              </a:rPr>
              <a:t>lamina </a:t>
            </a:r>
            <a:r>
              <a:rPr lang="en-US" altLang="ko-KR" sz="2800" b="1" dirty="0" err="1" smtClean="0">
                <a:solidFill>
                  <a:srgbClr val="002060"/>
                </a:solidFill>
                <a:ea typeface="굴림" charset="-127"/>
              </a:rPr>
              <a:t>propria</a:t>
            </a:r>
            <a:r>
              <a:rPr lang="el-GR" altLang="ko-KR" sz="2800" b="1" dirty="0" smtClean="0">
                <a:solidFill>
                  <a:srgbClr val="002060"/>
                </a:solidFill>
              </a:rPr>
              <a:t>)</a:t>
            </a:r>
          </a:p>
          <a:p>
            <a:endParaRPr lang="el-GR" altLang="ko-KR" sz="2800" b="1" dirty="0" smtClean="0">
              <a:solidFill>
                <a:srgbClr val="002060"/>
              </a:solidFill>
            </a:endParaRPr>
          </a:p>
          <a:p>
            <a:r>
              <a:rPr lang="el-GR" altLang="ko-KR" sz="2800" dirty="0" smtClean="0">
                <a:solidFill>
                  <a:srgbClr val="002060"/>
                </a:solidFill>
              </a:rPr>
              <a:t> είτε τον </a:t>
            </a:r>
            <a:r>
              <a:rPr lang="el-GR" altLang="ko-KR" sz="2800" b="1" dirty="0" smtClean="0">
                <a:solidFill>
                  <a:srgbClr val="002060"/>
                </a:solidFill>
              </a:rPr>
              <a:t>αγγειοσυνδετικό άξονα </a:t>
            </a:r>
            <a:r>
              <a:rPr lang="el-GR" altLang="ko-KR" sz="2800" b="1" dirty="0" err="1" smtClean="0">
                <a:solidFill>
                  <a:srgbClr val="002060"/>
                </a:solidFill>
              </a:rPr>
              <a:t>θηλώδους</a:t>
            </a:r>
            <a:r>
              <a:rPr lang="el-GR" altLang="ko-KR" sz="2800" b="1" dirty="0" smtClean="0">
                <a:solidFill>
                  <a:srgbClr val="002060"/>
                </a:solidFill>
              </a:rPr>
              <a:t> σχηματισμού. </a:t>
            </a:r>
            <a:endParaRPr lang="el-GR" sz="2800" b="1" dirty="0" smtClean="0">
              <a:solidFill>
                <a:srgbClr val="002060"/>
              </a:solidFill>
            </a:endParaRPr>
          </a:p>
        </p:txBody>
      </p:sp>
    </p:spTree>
    <p:extLst>
      <p:ext uri="{BB962C8B-B14F-4D97-AF65-F5344CB8AC3E}">
        <p14:creationId xmlns="" xmlns:p14="http://schemas.microsoft.com/office/powerpoint/2010/main" val="34588225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a:xfrm>
            <a:off x="0" y="260648"/>
            <a:ext cx="9144000" cy="810898"/>
          </a:xfrm>
        </p:spPr>
        <p:txBody>
          <a:bodyPr>
            <a:noAutofit/>
          </a:bodyPr>
          <a:lstStyle/>
          <a:p>
            <a:r>
              <a:rPr lang="el-GR" altLang="ko-KR" sz="2000" b="1" i="1" dirty="0" smtClean="0">
                <a:solidFill>
                  <a:schemeClr val="bg2">
                    <a:lumMod val="25000"/>
                  </a:schemeClr>
                </a:solidFill>
              </a:rPr>
              <a:t>Ιστολογικά γνωρίσματα χρήσιμα  στη διάγνωση της  </a:t>
            </a:r>
            <a:r>
              <a:rPr lang="el-GR" altLang="ko-KR" sz="2000" b="1" i="1" spc="600" dirty="0" smtClean="0">
                <a:solidFill>
                  <a:schemeClr val="bg2">
                    <a:lumMod val="25000"/>
                  </a:schemeClr>
                </a:solidFill>
                <a:effectLst>
                  <a:outerShdw blurRad="38100" dist="38100" dir="2700000" algn="tl">
                    <a:srgbClr val="000000">
                      <a:alpha val="43137"/>
                    </a:srgbClr>
                  </a:outerShdw>
                </a:effectLst>
              </a:rPr>
              <a:t>διήθησης</a:t>
            </a:r>
            <a:r>
              <a:rPr lang="el-GR" altLang="ko-KR" sz="2000" spc="600" dirty="0" smtClean="0">
                <a:solidFill>
                  <a:schemeClr val="bg2">
                    <a:lumMod val="25000"/>
                  </a:schemeClr>
                </a:solidFill>
              </a:rPr>
              <a:t> </a:t>
            </a:r>
            <a:r>
              <a:rPr lang="el-GR" altLang="ko-KR" sz="2000" b="1" i="1" spc="600" dirty="0" smtClean="0">
                <a:solidFill>
                  <a:schemeClr val="bg2">
                    <a:lumMod val="25000"/>
                  </a:schemeClr>
                </a:solidFill>
              </a:rPr>
              <a:t>του χορίου </a:t>
            </a:r>
            <a:r>
              <a:rPr lang="el-GR" altLang="ko-KR" sz="2000" b="1" i="1" dirty="0" smtClean="0">
                <a:solidFill>
                  <a:schemeClr val="bg2">
                    <a:lumMod val="25000"/>
                  </a:schemeClr>
                </a:solidFill>
              </a:rPr>
              <a:t>του βλεννογόνου</a:t>
            </a:r>
            <a:r>
              <a:rPr lang="en-US" altLang="ko-KR" sz="2000" b="1" i="1" dirty="0" smtClean="0">
                <a:solidFill>
                  <a:schemeClr val="bg2">
                    <a:lumMod val="25000"/>
                  </a:schemeClr>
                </a:solidFill>
              </a:rPr>
              <a:t> (pT1)</a:t>
            </a:r>
            <a:r>
              <a:rPr lang="el-GR" altLang="ko-KR" sz="2000" b="1" i="1" dirty="0" smtClean="0">
                <a:solidFill>
                  <a:schemeClr val="bg2">
                    <a:lumMod val="25000"/>
                  </a:schemeClr>
                </a:solidFill>
              </a:rPr>
              <a:t>  και στη </a:t>
            </a:r>
            <a:r>
              <a:rPr lang="el-GR" altLang="ko-KR" sz="2000" b="1" i="1" dirty="0" err="1" smtClean="0">
                <a:solidFill>
                  <a:schemeClr val="bg2">
                    <a:lumMod val="25000"/>
                  </a:schemeClr>
                </a:solidFill>
              </a:rPr>
              <a:t>διαφοροδιάγνωσή</a:t>
            </a:r>
            <a:r>
              <a:rPr lang="el-GR" altLang="ko-KR" sz="2000" b="1" i="1" dirty="0" smtClean="0">
                <a:solidFill>
                  <a:schemeClr val="bg2">
                    <a:lumMod val="25000"/>
                  </a:schemeClr>
                </a:solidFill>
              </a:rPr>
              <a:t> της από το ανεστραμμένο πρότυπο ανάπτυξης ενός </a:t>
            </a:r>
            <a:r>
              <a:rPr lang="el-GR" altLang="ko-KR" sz="2000" b="1" i="1" dirty="0" err="1" smtClean="0">
                <a:solidFill>
                  <a:schemeClr val="bg2">
                    <a:lumMod val="25000"/>
                  </a:schemeClr>
                </a:solidFill>
              </a:rPr>
              <a:t>ουροθηλιακού</a:t>
            </a:r>
            <a:r>
              <a:rPr lang="el-GR" altLang="ko-KR" sz="2000" b="1" i="1" dirty="0" smtClean="0">
                <a:solidFill>
                  <a:schemeClr val="bg2">
                    <a:lumMod val="25000"/>
                  </a:schemeClr>
                </a:solidFill>
              </a:rPr>
              <a:t> καρκινώματος </a:t>
            </a:r>
            <a:r>
              <a:rPr lang="en-US" altLang="ko-KR" sz="2000" b="1" i="1" dirty="0" err="1" smtClean="0">
                <a:solidFill>
                  <a:schemeClr val="bg2">
                    <a:lumMod val="25000"/>
                  </a:schemeClr>
                </a:solidFill>
              </a:rPr>
              <a:t>pTa.</a:t>
            </a:r>
            <a:r>
              <a:rPr lang="el-GR" altLang="ko-KR" sz="2000" b="1" i="1" dirty="0" smtClean="0">
                <a:solidFill>
                  <a:schemeClr val="bg2">
                    <a:lumMod val="25000"/>
                  </a:schemeClr>
                </a:solidFill>
              </a:rPr>
              <a:t/>
            </a:r>
            <a:br>
              <a:rPr lang="el-GR" altLang="ko-KR" sz="2000" b="1" i="1" dirty="0" smtClean="0">
                <a:solidFill>
                  <a:schemeClr val="bg2">
                    <a:lumMod val="25000"/>
                  </a:schemeClr>
                </a:solidFill>
              </a:rPr>
            </a:br>
            <a:endParaRPr lang="el-GR" sz="2000" b="1" i="1" dirty="0" smtClean="0">
              <a:solidFill>
                <a:schemeClr val="bg2">
                  <a:lumMod val="25000"/>
                </a:schemeClr>
              </a:solidFill>
            </a:endParaRPr>
          </a:p>
        </p:txBody>
      </p:sp>
      <p:sp>
        <p:nvSpPr>
          <p:cNvPr id="68611" name="Rectangle 3"/>
          <p:cNvSpPr>
            <a:spLocks noGrp="1"/>
          </p:cNvSpPr>
          <p:nvPr>
            <p:ph type="body" idx="1"/>
          </p:nvPr>
        </p:nvSpPr>
        <p:spPr>
          <a:xfrm>
            <a:off x="0" y="1214422"/>
            <a:ext cx="9144000" cy="5643578"/>
          </a:xfrm>
        </p:spPr>
        <p:txBody>
          <a:bodyPr>
            <a:normAutofit lnSpcReduction="10000"/>
          </a:bodyPr>
          <a:lstStyle/>
          <a:p>
            <a:pPr algn="ctr">
              <a:lnSpc>
                <a:spcPct val="80000"/>
              </a:lnSpc>
            </a:pPr>
            <a:r>
              <a:rPr lang="el-GR" sz="2000" b="1" i="1" dirty="0" smtClean="0">
                <a:solidFill>
                  <a:srgbClr val="002060"/>
                </a:solidFill>
              </a:rPr>
              <a:t>Α. Ιστολογικός βαθμός κακοήθειας</a:t>
            </a:r>
            <a:endParaRPr lang="el-GR" sz="2000" dirty="0" smtClean="0">
              <a:solidFill>
                <a:srgbClr val="002060"/>
              </a:solidFill>
            </a:endParaRPr>
          </a:p>
          <a:p>
            <a:pPr algn="ctr">
              <a:lnSpc>
                <a:spcPct val="80000"/>
              </a:lnSpc>
              <a:buNone/>
            </a:pPr>
            <a:r>
              <a:rPr lang="el-GR" sz="2000" dirty="0" smtClean="0">
                <a:solidFill>
                  <a:srgbClr val="002060"/>
                </a:solidFill>
              </a:rPr>
              <a:t>           Τα διηθητικά κύτταρα είναι </a:t>
            </a:r>
            <a:r>
              <a:rPr lang="el-GR" sz="2000" u="sng" dirty="0" smtClean="0">
                <a:solidFill>
                  <a:srgbClr val="002060"/>
                </a:solidFill>
              </a:rPr>
              <a:t>συνήθως</a:t>
            </a:r>
            <a:r>
              <a:rPr lang="el-GR" sz="2000" dirty="0" smtClean="0">
                <a:solidFill>
                  <a:srgbClr val="002060"/>
                </a:solidFill>
              </a:rPr>
              <a:t>  υψηλόβαθμης κακοήθειας ή υψηλότερου βαθμού κακοήθειας συγκριτικά με τα υπόλοιπα, τα μη διηθητικά.</a:t>
            </a:r>
          </a:p>
          <a:p>
            <a:pPr algn="ctr">
              <a:lnSpc>
                <a:spcPct val="80000"/>
              </a:lnSpc>
              <a:buNone/>
            </a:pPr>
            <a:endParaRPr lang="el-GR" sz="2000" b="1" i="1" dirty="0" smtClean="0">
              <a:solidFill>
                <a:srgbClr val="002060"/>
              </a:solidFill>
            </a:endParaRPr>
          </a:p>
          <a:p>
            <a:pPr algn="ctr">
              <a:lnSpc>
                <a:spcPct val="80000"/>
              </a:lnSpc>
            </a:pPr>
            <a:r>
              <a:rPr lang="el-GR" sz="2000" b="1" i="1" dirty="0" smtClean="0">
                <a:solidFill>
                  <a:srgbClr val="002060"/>
                </a:solidFill>
              </a:rPr>
              <a:t>Β. </a:t>
            </a:r>
            <a:r>
              <a:rPr lang="en-US" sz="2000" b="1" i="1" dirty="0" smtClean="0">
                <a:solidFill>
                  <a:srgbClr val="002060"/>
                </a:solidFill>
              </a:rPr>
              <a:t>A</a:t>
            </a:r>
            <a:r>
              <a:rPr lang="el-GR" sz="2000" b="1" i="1" dirty="0" smtClean="0">
                <a:solidFill>
                  <a:srgbClr val="002060"/>
                </a:solidFill>
              </a:rPr>
              <a:t>ρχιτεκτονικά πρότυπα του διηθητικού επιθηλίου</a:t>
            </a:r>
          </a:p>
          <a:p>
            <a:pPr algn="ctr">
              <a:lnSpc>
                <a:spcPct val="80000"/>
              </a:lnSpc>
              <a:buNone/>
            </a:pPr>
            <a:r>
              <a:rPr lang="el-GR" sz="2000" dirty="0" smtClean="0">
                <a:solidFill>
                  <a:srgbClr val="002060"/>
                </a:solidFill>
              </a:rPr>
              <a:t>1. Φωλεές ανώμαλου σχήματος</a:t>
            </a:r>
          </a:p>
          <a:p>
            <a:pPr algn="ctr">
              <a:lnSpc>
                <a:spcPct val="80000"/>
              </a:lnSpc>
              <a:buNone/>
            </a:pPr>
            <a:r>
              <a:rPr lang="el-GR" sz="2000" dirty="0" smtClean="0">
                <a:solidFill>
                  <a:srgbClr val="002060"/>
                </a:solidFill>
              </a:rPr>
              <a:t>            2. Διήθηση από μεμονωμένα κύτταρα</a:t>
            </a:r>
          </a:p>
          <a:p>
            <a:pPr>
              <a:lnSpc>
                <a:spcPct val="80000"/>
              </a:lnSpc>
              <a:buNone/>
            </a:pPr>
            <a:r>
              <a:rPr lang="el-GR" sz="2000" dirty="0" smtClean="0">
                <a:solidFill>
                  <a:srgbClr val="002060"/>
                </a:solidFill>
              </a:rPr>
              <a:t>                                                  3. Ανώμαλη ή απούσα βασική μεμβράνη</a:t>
            </a:r>
          </a:p>
          <a:p>
            <a:pPr>
              <a:lnSpc>
                <a:spcPct val="80000"/>
              </a:lnSpc>
              <a:buNone/>
            </a:pPr>
            <a:r>
              <a:rPr lang="el-GR" sz="2000" dirty="0" smtClean="0">
                <a:solidFill>
                  <a:srgbClr val="002060"/>
                </a:solidFill>
              </a:rPr>
              <a:t>                                                  4. Δακτυλοειδείς προσεκβολές</a:t>
            </a:r>
          </a:p>
          <a:p>
            <a:pPr>
              <a:lnSpc>
                <a:spcPct val="80000"/>
              </a:lnSpc>
              <a:buNone/>
            </a:pPr>
            <a:r>
              <a:rPr lang="el-GR" sz="2000" dirty="0" smtClean="0">
                <a:solidFill>
                  <a:srgbClr val="002060"/>
                </a:solidFill>
              </a:rPr>
              <a:t>                                                  5. Παράδοξη διαφοροποίηση</a:t>
            </a:r>
          </a:p>
          <a:p>
            <a:pPr>
              <a:lnSpc>
                <a:spcPct val="80000"/>
              </a:lnSpc>
              <a:buNone/>
            </a:pPr>
            <a:endParaRPr lang="el-GR" sz="2000" b="1" i="1" dirty="0" smtClean="0">
              <a:solidFill>
                <a:srgbClr val="002060"/>
              </a:solidFill>
            </a:endParaRPr>
          </a:p>
          <a:p>
            <a:pPr algn="ctr">
              <a:lnSpc>
                <a:spcPct val="80000"/>
              </a:lnSpc>
            </a:pPr>
            <a:r>
              <a:rPr lang="el-GR" sz="2000" b="1" i="1" dirty="0" smtClean="0">
                <a:solidFill>
                  <a:srgbClr val="002060"/>
                </a:solidFill>
              </a:rPr>
              <a:t>Γ. Διήθηση αγγείων/λεμφαγγείων</a:t>
            </a:r>
          </a:p>
          <a:p>
            <a:pPr algn="ctr">
              <a:lnSpc>
                <a:spcPct val="80000"/>
              </a:lnSpc>
            </a:pPr>
            <a:endParaRPr lang="el-GR" sz="2000" b="1" i="1" dirty="0" smtClean="0">
              <a:solidFill>
                <a:srgbClr val="002060"/>
              </a:solidFill>
            </a:endParaRPr>
          </a:p>
          <a:p>
            <a:pPr algn="ctr">
              <a:lnSpc>
                <a:spcPct val="80000"/>
              </a:lnSpc>
            </a:pPr>
            <a:r>
              <a:rPr lang="el-GR" sz="2000" b="1" i="1" dirty="0" smtClean="0">
                <a:solidFill>
                  <a:srgbClr val="002060"/>
                </a:solidFill>
              </a:rPr>
              <a:t>Δ. Στρωματική αντίδραση</a:t>
            </a:r>
            <a:endParaRPr lang="el-GR" sz="2000" dirty="0" smtClean="0">
              <a:solidFill>
                <a:srgbClr val="002060"/>
              </a:solidFill>
            </a:endParaRPr>
          </a:p>
          <a:p>
            <a:pPr algn="ctr">
              <a:lnSpc>
                <a:spcPct val="80000"/>
              </a:lnSpc>
              <a:buNone/>
            </a:pPr>
            <a:r>
              <a:rPr lang="el-GR" sz="2000" dirty="0" smtClean="0">
                <a:solidFill>
                  <a:srgbClr val="002060"/>
                </a:solidFill>
              </a:rPr>
              <a:t>1.  Δεσμοπλασία</a:t>
            </a:r>
          </a:p>
          <a:p>
            <a:pPr algn="ctr">
              <a:lnSpc>
                <a:spcPct val="80000"/>
              </a:lnSpc>
              <a:buNone/>
            </a:pPr>
            <a:r>
              <a:rPr lang="el-GR" sz="2000" dirty="0" smtClean="0">
                <a:solidFill>
                  <a:srgbClr val="002060"/>
                </a:solidFill>
              </a:rPr>
              <a:t>2.  Τεχνητή συρρίκνωση </a:t>
            </a:r>
          </a:p>
          <a:p>
            <a:pPr algn="ctr">
              <a:lnSpc>
                <a:spcPct val="80000"/>
              </a:lnSpc>
              <a:buNone/>
            </a:pPr>
            <a:r>
              <a:rPr lang="el-GR" sz="2000" dirty="0" smtClean="0">
                <a:solidFill>
                  <a:srgbClr val="002060"/>
                </a:solidFill>
              </a:rPr>
              <a:t>3.  Φλεγμονή</a:t>
            </a:r>
          </a:p>
          <a:p>
            <a:pPr algn="ctr">
              <a:lnSpc>
                <a:spcPct val="80000"/>
              </a:lnSpc>
              <a:buNone/>
            </a:pPr>
            <a:r>
              <a:rPr lang="el-GR" sz="2000" dirty="0" smtClean="0">
                <a:solidFill>
                  <a:srgbClr val="002060"/>
                </a:solidFill>
              </a:rPr>
              <a:t>4.  Μυξοειδές στρώμα</a:t>
            </a:r>
          </a:p>
          <a:p>
            <a:pPr algn="ctr">
              <a:lnSpc>
                <a:spcPct val="80000"/>
              </a:lnSpc>
              <a:buNone/>
            </a:pPr>
            <a:r>
              <a:rPr lang="el-GR" sz="2000" dirty="0" smtClean="0">
                <a:solidFill>
                  <a:srgbClr val="002060"/>
                </a:solidFill>
              </a:rPr>
              <a:t>5.   Ψευδοσαρκωματώδες  στρώμα</a:t>
            </a:r>
          </a:p>
        </p:txBody>
      </p:sp>
    </p:spTree>
    <p:extLst>
      <p:ext uri="{BB962C8B-B14F-4D97-AF65-F5344CB8AC3E}">
        <p14:creationId xmlns="" xmlns:p14="http://schemas.microsoft.com/office/powerpoint/2010/main" val="59005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12" y="0"/>
            <a:ext cx="9165312" cy="1988840"/>
          </a:xfrm>
        </p:spPr>
        <p:txBody>
          <a:bodyPr>
            <a:noAutofit/>
          </a:bodyPr>
          <a:lstStyle/>
          <a:p>
            <a:r>
              <a:rPr lang="en-US" sz="2000" b="1" dirty="0" smtClean="0"/>
              <a:t>I</a:t>
            </a:r>
            <a:r>
              <a:rPr lang="el-GR" sz="2000" b="1" dirty="0" err="1" smtClean="0"/>
              <a:t>στολογική</a:t>
            </a:r>
            <a:r>
              <a:rPr lang="el-GR" sz="2000" b="1" dirty="0" smtClean="0"/>
              <a:t> εκτίμηση διήθησης του χορίου.</a:t>
            </a:r>
            <a:r>
              <a:rPr lang="el-GR" sz="1800" dirty="0" smtClean="0"/>
              <a:t/>
            </a:r>
            <a:br>
              <a:rPr lang="el-GR" sz="1800" dirty="0" smtClean="0"/>
            </a:br>
            <a:r>
              <a:rPr lang="en-US" sz="1400" dirty="0" smtClean="0"/>
              <a:t> A</a:t>
            </a:r>
            <a:r>
              <a:rPr lang="el-GR" sz="1400" dirty="0" smtClean="0"/>
              <a:t>. </a:t>
            </a:r>
            <a:r>
              <a:rPr lang="el-GR" sz="1400" i="1" dirty="0" smtClean="0"/>
              <a:t>Εμπλοκή φωλεών </a:t>
            </a:r>
            <a:r>
              <a:rPr lang="en-US" sz="1400" i="1" dirty="0" smtClean="0"/>
              <a:t>von </a:t>
            </a:r>
            <a:r>
              <a:rPr lang="en-US" sz="1400" i="1" dirty="0" err="1" smtClean="0"/>
              <a:t>Brunn</a:t>
            </a:r>
            <a:r>
              <a:rPr lang="en-US" sz="1400" i="1" dirty="0" smtClean="0"/>
              <a:t> </a:t>
            </a:r>
            <a:r>
              <a:rPr lang="el-GR" sz="1400" dirty="0" smtClean="0"/>
              <a:t>από </a:t>
            </a:r>
            <a:r>
              <a:rPr lang="el-GR" sz="1400" dirty="0" err="1" smtClean="0"/>
              <a:t>ουροθηλιακό</a:t>
            </a:r>
            <a:r>
              <a:rPr lang="el-GR" sz="1400" dirty="0" smtClean="0"/>
              <a:t> καρκίνωμα. Παρατηρήστε  τις </a:t>
            </a:r>
            <a:r>
              <a:rPr lang="el-GR" sz="1400" i="1" dirty="0" smtClean="0">
                <a:effectLst>
                  <a:outerShdw blurRad="38100" dist="38100" dir="2700000" algn="tl">
                    <a:srgbClr val="000000">
                      <a:alpha val="43137"/>
                    </a:srgbClr>
                  </a:outerShdw>
                </a:effectLst>
              </a:rPr>
              <a:t>παράλληλες, γραμμικές συστοιχίες </a:t>
            </a:r>
            <a:r>
              <a:rPr lang="el-GR" sz="1400" i="1" dirty="0" err="1" smtClean="0">
                <a:effectLst>
                  <a:outerShdw blurRad="38100" dist="38100" dir="2700000" algn="tl">
                    <a:srgbClr val="000000">
                      <a:alpha val="43137"/>
                    </a:srgbClr>
                  </a:outerShdw>
                </a:effectLst>
              </a:rPr>
              <a:t>λεπτο</a:t>
            </a:r>
            <a:r>
              <a:rPr lang="el-GR" sz="1400" i="1" dirty="0" smtClean="0">
                <a:effectLst>
                  <a:outerShdw blurRad="38100" dist="38100" dir="2700000" algn="tl">
                    <a:srgbClr val="000000">
                      <a:alpha val="43137"/>
                    </a:srgbClr>
                  </a:outerShdw>
                </a:effectLst>
              </a:rPr>
              <a:t>-τοιχωματικών αγγείων </a:t>
            </a:r>
            <a:r>
              <a:rPr lang="el-GR" sz="1400" dirty="0" smtClean="0"/>
              <a:t>πέριξ των βασικών μεμβρανών των φωλεών</a:t>
            </a:r>
            <a:r>
              <a:rPr lang="en-US" sz="1400" dirty="0" smtClean="0"/>
              <a:t> von </a:t>
            </a:r>
            <a:r>
              <a:rPr lang="en-US" sz="1400" dirty="0" err="1" smtClean="0"/>
              <a:t>Brunn</a:t>
            </a:r>
            <a:r>
              <a:rPr lang="en-US" sz="1400" dirty="0" smtClean="0"/>
              <a:t>. B</a:t>
            </a:r>
            <a:r>
              <a:rPr lang="el-GR" sz="1400" dirty="0" smtClean="0"/>
              <a:t>.</a:t>
            </a:r>
            <a:r>
              <a:rPr lang="en-US" sz="1400" dirty="0" smtClean="0"/>
              <a:t> </a:t>
            </a:r>
            <a:r>
              <a:rPr lang="el-GR" sz="1400" dirty="0" err="1" smtClean="0"/>
              <a:t>Ουροθηλιακό</a:t>
            </a:r>
            <a:r>
              <a:rPr lang="el-GR" sz="1400" dirty="0" smtClean="0"/>
              <a:t> καρκίνωμα </a:t>
            </a:r>
            <a:r>
              <a:rPr lang="en-US" sz="1400" dirty="0" smtClean="0"/>
              <a:t>pT</a:t>
            </a:r>
            <a:r>
              <a:rPr lang="en-US" sz="1400" b="1" dirty="0" smtClean="0"/>
              <a:t>1</a:t>
            </a:r>
            <a:r>
              <a:rPr lang="el-GR" sz="1400" dirty="0" smtClean="0"/>
              <a:t>, με </a:t>
            </a:r>
            <a:r>
              <a:rPr lang="el-GR" sz="1400" dirty="0" smtClean="0">
                <a:effectLst>
                  <a:outerShdw blurRad="38100" dist="38100" dir="2700000" algn="tl">
                    <a:srgbClr val="000000">
                      <a:alpha val="43137"/>
                    </a:srgbClr>
                  </a:outerShdw>
                </a:effectLst>
              </a:rPr>
              <a:t>τραχιά, ακανόνιστη</a:t>
            </a:r>
            <a:r>
              <a:rPr lang="en-US"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παρυφή</a:t>
            </a:r>
            <a:r>
              <a:rPr lang="el-GR" sz="1400" dirty="0" smtClean="0"/>
              <a:t>.</a:t>
            </a:r>
            <a:r>
              <a:rPr lang="en-US" sz="1400" dirty="0" smtClean="0"/>
              <a:t> C</a:t>
            </a:r>
            <a:r>
              <a:rPr lang="el-GR" sz="1400" dirty="0" smtClean="0"/>
              <a:t>.  </a:t>
            </a:r>
            <a:r>
              <a:rPr lang="el-GR" sz="1400" dirty="0" err="1" smtClean="0"/>
              <a:t>Ουροθηλιακό</a:t>
            </a:r>
            <a:r>
              <a:rPr lang="el-GR" sz="1400" dirty="0" smtClean="0"/>
              <a:t> καρκίνωμα </a:t>
            </a:r>
            <a:r>
              <a:rPr lang="en-US" sz="1400" dirty="0" smtClean="0"/>
              <a:t>pT</a:t>
            </a:r>
            <a:r>
              <a:rPr lang="en-US" sz="1400" b="1" dirty="0" smtClean="0"/>
              <a:t>1</a:t>
            </a:r>
            <a:r>
              <a:rPr lang="el-GR" sz="1400" dirty="0" smtClean="0"/>
              <a:t>, με </a:t>
            </a:r>
            <a:r>
              <a:rPr lang="el-GR" sz="1400" dirty="0" smtClean="0">
                <a:effectLst>
                  <a:outerShdw blurRad="38100" dist="38100" dir="2700000" algn="tl">
                    <a:srgbClr val="000000">
                      <a:alpha val="43137"/>
                    </a:srgbClr>
                  </a:outerShdw>
                </a:effectLst>
              </a:rPr>
              <a:t>παράδοξη διαφοροποίηση </a:t>
            </a:r>
            <a:r>
              <a:rPr lang="el-GR" sz="1400" dirty="0" smtClean="0"/>
              <a:t>(βέλη). </a:t>
            </a:r>
            <a:br>
              <a:rPr lang="el-GR" sz="1400" dirty="0" smtClean="0"/>
            </a:br>
            <a:r>
              <a:rPr lang="en-US" sz="1400" dirty="0" smtClean="0"/>
              <a:t>D</a:t>
            </a:r>
            <a:r>
              <a:rPr lang="el-GR" sz="1400" dirty="0" smtClean="0"/>
              <a:t>.</a:t>
            </a:r>
            <a:r>
              <a:rPr lang="en-US" sz="1400" dirty="0" smtClean="0"/>
              <a:t> </a:t>
            </a:r>
            <a:r>
              <a:rPr lang="el-GR" sz="1400" dirty="0" err="1" smtClean="0"/>
              <a:t>Ουροθηλιακό</a:t>
            </a:r>
            <a:r>
              <a:rPr lang="el-GR" sz="1400" dirty="0" smtClean="0"/>
              <a:t> καρκίνωμα </a:t>
            </a:r>
            <a:r>
              <a:rPr lang="en-US" sz="1400" dirty="0" smtClean="0"/>
              <a:t>pT</a:t>
            </a:r>
            <a:r>
              <a:rPr lang="en-US" sz="1400" b="1" dirty="0" smtClean="0"/>
              <a:t>1</a:t>
            </a:r>
            <a:r>
              <a:rPr lang="el-GR" sz="1400" dirty="0" smtClean="0"/>
              <a:t>, με </a:t>
            </a:r>
            <a:r>
              <a:rPr lang="el-GR" sz="1400" dirty="0" smtClean="0">
                <a:effectLst>
                  <a:outerShdw blurRad="38100" dist="38100" dir="2700000" algn="tl">
                    <a:srgbClr val="000000">
                      <a:alpha val="43137"/>
                    </a:srgbClr>
                  </a:outerShdw>
                </a:effectLst>
              </a:rPr>
              <a:t>τεχνητή συρρίκνωση πέριξ ακανόνιστων φωλεών</a:t>
            </a:r>
            <a:r>
              <a:rPr lang="el-GR" sz="1400" dirty="0" smtClean="0"/>
              <a:t>.</a:t>
            </a:r>
            <a:r>
              <a:rPr lang="en-US" sz="1400" dirty="0" smtClean="0"/>
              <a:t> </a:t>
            </a:r>
            <a:r>
              <a:rPr lang="en-US" sz="1800" dirty="0" smtClean="0"/>
              <a:t/>
            </a:r>
            <a:br>
              <a:rPr lang="en-US" sz="1800" dirty="0" smtClean="0"/>
            </a:br>
            <a:r>
              <a:rPr lang="en-US" sz="1100" dirty="0" err="1" smtClean="0"/>
              <a:t>Magers</a:t>
            </a:r>
            <a:r>
              <a:rPr lang="en-US" sz="1100" dirty="0" smtClean="0"/>
              <a:t> </a:t>
            </a:r>
            <a:r>
              <a:rPr lang="en-US" sz="1100" dirty="0"/>
              <a:t>MJ </a:t>
            </a:r>
            <a:r>
              <a:rPr lang="el-GR" sz="1100" dirty="0"/>
              <a:t>και συν. </a:t>
            </a:r>
            <a:r>
              <a:rPr lang="en-US" sz="1100" dirty="0"/>
              <a:t>Histopathology 74, 112-134, 2019</a:t>
            </a:r>
            <a:br>
              <a:rPr lang="en-US" sz="1100" dirty="0"/>
            </a:br>
            <a:r>
              <a:rPr lang="en-US" sz="1800" dirty="0" smtClean="0"/>
              <a:t/>
            </a:r>
            <a:br>
              <a:rPr lang="en-US" sz="1800" dirty="0" smtClean="0"/>
            </a:br>
            <a:endParaRPr lang="el-GR" sz="1800" dirty="0"/>
          </a:p>
        </p:txBody>
      </p:sp>
      <p:pic>
        <p:nvPicPr>
          <p:cNvPr id="11266" name="Picture 2" descr="C:\Users\Νεφέλη\Desktop\his13734-fig-0005-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1412776"/>
            <a:ext cx="6952518" cy="52565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65737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Autofit/>
          </a:bodyPr>
          <a:lstStyle/>
          <a:p>
            <a:r>
              <a:rPr lang="el-GR" sz="3600" dirty="0" smtClean="0"/>
              <a:t>Διήθηση του χορίου. Στάδιο </a:t>
            </a:r>
            <a:r>
              <a:rPr lang="en-US" sz="3600" b="1" dirty="0" smtClean="0"/>
              <a:t>pT1</a:t>
            </a:r>
            <a:endParaRPr lang="el-GR" sz="3600" b="1" dirty="0"/>
          </a:p>
        </p:txBody>
      </p:sp>
      <p:pic>
        <p:nvPicPr>
          <p:cNvPr id="29698" name="Picture 2" descr="C:\Users\User\Desktop\INVERTED UROTHELIAL LESIONS\ΕΠΙΚΑΙΡΟΠΟΙΗΜΕΝΟ WEBPATHOLOGY INVERTED UROTHELIAL - Αντιγραφή\UrinaryBladder_UC_T1_1.jpg"/>
          <p:cNvPicPr>
            <a:picLocks noChangeAspect="1" noChangeArrowheads="1"/>
          </p:cNvPicPr>
          <p:nvPr/>
        </p:nvPicPr>
        <p:blipFill>
          <a:blip r:embed="rId2" cstate="print"/>
          <a:srcRect/>
          <a:stretch>
            <a:fillRect/>
          </a:stretch>
        </p:blipFill>
        <p:spPr bwMode="auto">
          <a:xfrm rot="16200000">
            <a:off x="-282131" y="3818637"/>
            <a:ext cx="3371563" cy="2448274"/>
          </a:xfrm>
          <a:prstGeom prst="rect">
            <a:avLst/>
          </a:prstGeom>
          <a:noFill/>
        </p:spPr>
      </p:pic>
      <p:pic>
        <p:nvPicPr>
          <p:cNvPr id="29699" name="Picture 3" descr="C:\Users\User\Desktop\INVERTED UROTHELIAL LESIONS\ΕΠΙΚΑΙΡΟΠΟΙΗΜΕΝΟ WEBPATHOLOGY INVERTED UROTHELIAL - Αντιγραφή\UrinaryBladder_UC_T1_2.jpg"/>
          <p:cNvPicPr>
            <a:picLocks noChangeAspect="1" noChangeArrowheads="1"/>
          </p:cNvPicPr>
          <p:nvPr/>
        </p:nvPicPr>
        <p:blipFill>
          <a:blip r:embed="rId3" cstate="print"/>
          <a:srcRect/>
          <a:stretch>
            <a:fillRect/>
          </a:stretch>
        </p:blipFill>
        <p:spPr bwMode="auto">
          <a:xfrm>
            <a:off x="179512" y="548680"/>
            <a:ext cx="2808312" cy="2734864"/>
          </a:xfrm>
          <a:prstGeom prst="rect">
            <a:avLst/>
          </a:prstGeom>
          <a:noFill/>
        </p:spPr>
      </p:pic>
      <p:pic>
        <p:nvPicPr>
          <p:cNvPr id="29700" name="Picture 4" descr="C:\Users\User\Desktop\INVERTED UROTHELIAL LESIONS\ΕΠΙΚΑΙΡΟΠΟΙΗΜΕΝΟ WEBPATHOLOGY INVERTED UROTHELIAL - Αντιγραφή\UrinaryBladder_UC_T1_3.jpg"/>
          <p:cNvPicPr>
            <a:picLocks noChangeAspect="1" noChangeArrowheads="1"/>
          </p:cNvPicPr>
          <p:nvPr/>
        </p:nvPicPr>
        <p:blipFill>
          <a:blip r:embed="rId4" cstate="print"/>
          <a:srcRect/>
          <a:stretch>
            <a:fillRect/>
          </a:stretch>
        </p:blipFill>
        <p:spPr bwMode="auto">
          <a:xfrm rot="5400000">
            <a:off x="3053271" y="915285"/>
            <a:ext cx="2677417" cy="1944216"/>
          </a:xfrm>
          <a:prstGeom prst="rect">
            <a:avLst/>
          </a:prstGeom>
          <a:noFill/>
        </p:spPr>
      </p:pic>
      <p:pic>
        <p:nvPicPr>
          <p:cNvPr id="29701" name="Picture 5" descr="C:\Users\User\Desktop\INVERTED UROTHELIAL LESIONS\ΕΠΙΚΑΙΡΟΠΟΙΗΜΕΝΟ WEBPATHOLOGY INVERTED UROTHELIAL - Αντιγραφή\UrinaryBladder_UC_T1_5.jpg"/>
          <p:cNvPicPr>
            <a:picLocks noChangeAspect="1" noChangeArrowheads="1"/>
          </p:cNvPicPr>
          <p:nvPr/>
        </p:nvPicPr>
        <p:blipFill>
          <a:blip r:embed="rId5" cstate="print"/>
          <a:srcRect/>
          <a:stretch>
            <a:fillRect/>
          </a:stretch>
        </p:blipFill>
        <p:spPr bwMode="auto">
          <a:xfrm rot="5400000">
            <a:off x="2241156" y="3815628"/>
            <a:ext cx="3312369" cy="2395097"/>
          </a:xfrm>
          <a:prstGeom prst="rect">
            <a:avLst/>
          </a:prstGeom>
          <a:noFill/>
        </p:spPr>
      </p:pic>
      <p:pic>
        <p:nvPicPr>
          <p:cNvPr id="29702" name="Picture 6" descr="C:\Users\User\Desktop\INVERTED UROTHELIAL LESIONS\ΕΠΙΚΑΙΡΟΠΟΙΗΜΕΝΟ WEBPATHOLOGY INVERTED UROTHELIAL - Αντιγραφή\UrinaryBladder_UC_T1_6.jpg"/>
          <p:cNvPicPr>
            <a:picLocks noChangeAspect="1" noChangeArrowheads="1"/>
          </p:cNvPicPr>
          <p:nvPr/>
        </p:nvPicPr>
        <p:blipFill>
          <a:blip r:embed="rId6" cstate="print"/>
          <a:srcRect/>
          <a:stretch>
            <a:fillRect/>
          </a:stretch>
        </p:blipFill>
        <p:spPr bwMode="auto">
          <a:xfrm rot="5400000">
            <a:off x="4696523" y="3808533"/>
            <a:ext cx="3279345" cy="2376264"/>
          </a:xfrm>
          <a:prstGeom prst="rect">
            <a:avLst/>
          </a:prstGeom>
          <a:noFill/>
        </p:spPr>
      </p:pic>
      <p:pic>
        <p:nvPicPr>
          <p:cNvPr id="29703" name="Picture 7" descr="C:\Users\User\Desktop\INVERTED UROTHELIAL LESIONS\ΕΠΙΚΑΙΡΟΠΟΙΗΜΕΝΟ WEBPATHOLOGY INVERTED UROTHELIAL - Αντιγραφή\UrinaryBladder_UC_T1_9.jpg"/>
          <p:cNvPicPr>
            <a:picLocks noChangeAspect="1" noChangeArrowheads="1"/>
          </p:cNvPicPr>
          <p:nvPr/>
        </p:nvPicPr>
        <p:blipFill>
          <a:blip r:embed="rId7" cstate="print"/>
          <a:srcRect/>
          <a:stretch>
            <a:fillRect/>
          </a:stretch>
        </p:blipFill>
        <p:spPr bwMode="auto">
          <a:xfrm>
            <a:off x="5796136" y="620688"/>
            <a:ext cx="2951609" cy="2138781"/>
          </a:xfrm>
          <a:prstGeom prst="rect">
            <a:avLst/>
          </a:prstGeom>
          <a:noFill/>
        </p:spPr>
      </p:pic>
      <p:sp>
        <p:nvSpPr>
          <p:cNvPr id="9" name="2 - Θέση περιεχομένου"/>
          <p:cNvSpPr txBox="1">
            <a:spLocks/>
          </p:cNvSpPr>
          <p:nvPr/>
        </p:nvSpPr>
        <p:spPr>
          <a:xfrm>
            <a:off x="7164288" y="2780928"/>
            <a:ext cx="1979712" cy="374441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0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Το</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διηθητικό στοιχείο είναι σαφώς συχνότερο στα </a:t>
            </a:r>
            <a:r>
              <a:rPr kumimoji="0" lang="el-GR" sz="1200" b="1" i="0" u="none" strike="noStrike" kern="1200" cap="none" spc="0" normalizeH="0" baseline="0" noProof="0" dirty="0" smtClean="0">
                <a:ln>
                  <a:noFill/>
                </a:ln>
                <a:solidFill>
                  <a:schemeClr val="tx1"/>
                </a:solidFill>
                <a:effectLst/>
                <a:uLnTx/>
                <a:uFillTx/>
                <a:latin typeface="+mn-lt"/>
                <a:ea typeface="+mn-ea"/>
                <a:cs typeface="+mn-cs"/>
              </a:rPr>
              <a:t>υψηλόβαθμης </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κακοήθειας καρκινώματα και αποτελείται συνήθως, εντός  χαλαρού,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μυξοειδούς</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υποστρώματος, από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ανώμαλου σχήματος </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φωλιές,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ταπήτια</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χορδές, συστάδες ή </a:t>
            </a:r>
            <a:r>
              <a:rPr kumimoji="0" lang="el-GR" sz="1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μεμονωμένα</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καρκινικά κύτταρα,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εξορμώμενα</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 από τη βάση του  ανεστραμμένου στοιχείου, ενίοτε με μορφολογία παράδοξης διαφοροποίησης (πάνω </a:t>
            </a:r>
            <a:r>
              <a:rPr kumimoji="0" lang="el-GR" sz="1200" b="0" i="0" u="none" strike="noStrike" kern="1200" cap="none" spc="0" normalizeH="0" baseline="0" noProof="0" dirty="0" err="1" smtClean="0">
                <a:ln>
                  <a:noFill/>
                </a:ln>
                <a:solidFill>
                  <a:schemeClr val="tx1"/>
                </a:solidFill>
                <a:effectLst/>
                <a:uLnTx/>
                <a:uFillTx/>
                <a:latin typeface="+mn-lt"/>
                <a:ea typeface="+mn-ea"/>
                <a:cs typeface="+mn-cs"/>
              </a:rPr>
              <a:t>εικ</a:t>
            </a:r>
            <a:r>
              <a:rPr kumimoji="0" lang="el-GR"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pPr algn="ctr"/>
            <a:r>
              <a:rPr lang="el-GR" sz="2000" b="1" dirty="0" smtClean="0">
                <a:solidFill>
                  <a:schemeClr val="tx2">
                    <a:lumMod val="75000"/>
                  </a:schemeClr>
                </a:solidFill>
                <a:latin typeface="+mn-lt"/>
              </a:rPr>
              <a:t>Διήθηση</a:t>
            </a:r>
            <a:r>
              <a:rPr lang="el-GR" sz="2000" dirty="0" smtClean="0">
                <a:solidFill>
                  <a:schemeClr val="tx2">
                    <a:lumMod val="75000"/>
                  </a:schemeClr>
                </a:solidFill>
                <a:latin typeface="+mn-lt"/>
              </a:rPr>
              <a:t> του χορίου στο πλαίσιο </a:t>
            </a:r>
            <a:r>
              <a:rPr lang="el-GR" sz="2000" dirty="0" smtClean="0">
                <a:solidFill>
                  <a:schemeClr val="tx2">
                    <a:lumMod val="75000"/>
                  </a:schemeClr>
                </a:solidFill>
                <a:effectLst>
                  <a:outerShdw blurRad="38100" dist="38100" dir="2700000" algn="tl">
                    <a:srgbClr val="000000">
                      <a:alpha val="43137"/>
                    </a:srgbClr>
                  </a:outerShdw>
                </a:effectLst>
                <a:latin typeface="+mn-lt"/>
              </a:rPr>
              <a:t>ανεστραμμένου</a:t>
            </a:r>
            <a:r>
              <a:rPr lang="el-GR" sz="2000" dirty="0" smtClean="0">
                <a:solidFill>
                  <a:schemeClr val="tx2">
                    <a:lumMod val="75000"/>
                  </a:schemeClr>
                </a:solidFill>
                <a:latin typeface="+mn-lt"/>
              </a:rPr>
              <a:t> προτύπου </a:t>
            </a:r>
            <a:r>
              <a:rPr lang="en-US" sz="2000" dirty="0" smtClean="0">
                <a:solidFill>
                  <a:schemeClr val="tx2">
                    <a:lumMod val="75000"/>
                  </a:schemeClr>
                </a:solidFill>
                <a:latin typeface="+mn-lt"/>
              </a:rPr>
              <a:t> (pT</a:t>
            </a:r>
            <a:r>
              <a:rPr lang="en-US" sz="2000" b="1" dirty="0" smtClean="0">
                <a:solidFill>
                  <a:schemeClr val="tx2">
                    <a:lumMod val="75000"/>
                  </a:schemeClr>
                </a:solidFill>
                <a:latin typeface="+mn-lt"/>
              </a:rPr>
              <a:t>1</a:t>
            </a:r>
            <a:r>
              <a:rPr lang="en-US" sz="2000" dirty="0" smtClean="0">
                <a:solidFill>
                  <a:schemeClr val="tx2">
                    <a:lumMod val="75000"/>
                  </a:schemeClr>
                </a:solidFill>
                <a:latin typeface="+mn-lt"/>
              </a:rPr>
              <a:t>)</a:t>
            </a:r>
            <a:r>
              <a:rPr lang="el-GR" sz="2000" dirty="0" smtClean="0">
                <a:solidFill>
                  <a:schemeClr val="tx2">
                    <a:lumMod val="75000"/>
                  </a:schemeClr>
                </a:solidFill>
                <a:latin typeface="+mn-lt"/>
              </a:rPr>
              <a:t>. </a:t>
            </a:r>
            <a:br>
              <a:rPr lang="el-GR" sz="2000" dirty="0" smtClean="0">
                <a:solidFill>
                  <a:schemeClr val="tx2">
                    <a:lumMod val="75000"/>
                  </a:schemeClr>
                </a:solidFill>
                <a:latin typeface="+mn-lt"/>
              </a:rPr>
            </a:br>
            <a:r>
              <a:rPr lang="el-GR" sz="1400" dirty="0" smtClean="0">
                <a:solidFill>
                  <a:schemeClr val="tx2">
                    <a:lumMod val="75000"/>
                  </a:schemeClr>
                </a:solidFill>
                <a:latin typeface="+mn-lt"/>
              </a:rPr>
              <a:t>Ανίχνευση εντός του χορίου </a:t>
            </a:r>
            <a:r>
              <a:rPr lang="el-GR" sz="1400" dirty="0" smtClean="0">
                <a:solidFill>
                  <a:schemeClr val="tx2">
                    <a:lumMod val="75000"/>
                  </a:schemeClr>
                </a:solidFill>
                <a:effectLst>
                  <a:outerShdw blurRad="38100" dist="38100" dir="2700000" algn="tl">
                    <a:srgbClr val="000000">
                      <a:alpha val="43137"/>
                    </a:srgbClr>
                  </a:outerShdw>
                </a:effectLst>
                <a:latin typeface="+mn-lt"/>
              </a:rPr>
              <a:t>ακανόνιστου σχήματος </a:t>
            </a:r>
            <a:r>
              <a:rPr lang="el-GR" sz="1400" dirty="0" smtClean="0">
                <a:solidFill>
                  <a:schemeClr val="tx2">
                    <a:lumMod val="75000"/>
                  </a:schemeClr>
                </a:solidFill>
                <a:latin typeface="+mn-lt"/>
              </a:rPr>
              <a:t>φωλεών ή </a:t>
            </a:r>
            <a:r>
              <a:rPr lang="el-GR" sz="1400" dirty="0" smtClean="0">
                <a:solidFill>
                  <a:schemeClr val="tx2">
                    <a:lumMod val="75000"/>
                  </a:schemeClr>
                </a:solidFill>
                <a:effectLst>
                  <a:outerShdw blurRad="38100" dist="38100" dir="2700000" algn="tl">
                    <a:srgbClr val="000000">
                      <a:alpha val="43137"/>
                    </a:srgbClr>
                  </a:outerShdw>
                </a:effectLst>
                <a:latin typeface="+mn-lt"/>
              </a:rPr>
              <a:t>μεμονωμένων</a:t>
            </a:r>
            <a:r>
              <a:rPr lang="el-GR" sz="1400" dirty="0" smtClean="0">
                <a:solidFill>
                  <a:schemeClr val="tx2">
                    <a:lumMod val="75000"/>
                  </a:schemeClr>
                </a:solidFill>
                <a:latin typeface="+mn-lt"/>
              </a:rPr>
              <a:t> κυττάρων  με πιθανή πέριξ </a:t>
            </a:r>
            <a:r>
              <a:rPr lang="el-GR" sz="1400" dirty="0" err="1" smtClean="0">
                <a:solidFill>
                  <a:schemeClr val="tx2">
                    <a:lumMod val="75000"/>
                  </a:schemeClr>
                </a:solidFill>
                <a:effectLst>
                  <a:outerShdw blurRad="38100" dist="38100" dir="2700000" algn="tl">
                    <a:srgbClr val="000000">
                      <a:alpha val="43137"/>
                    </a:srgbClr>
                  </a:outerShdw>
                </a:effectLst>
                <a:latin typeface="+mn-lt"/>
              </a:rPr>
              <a:t>δεσμοπλαστική</a:t>
            </a:r>
            <a:r>
              <a:rPr lang="el-GR" sz="1400" dirty="0" smtClean="0">
                <a:solidFill>
                  <a:schemeClr val="tx2">
                    <a:lumMod val="75000"/>
                  </a:schemeClr>
                </a:solidFill>
                <a:latin typeface="+mn-lt"/>
              </a:rPr>
              <a:t> ή </a:t>
            </a:r>
            <a:r>
              <a:rPr lang="el-GR" sz="1400" dirty="0" smtClean="0">
                <a:solidFill>
                  <a:schemeClr val="tx2">
                    <a:lumMod val="75000"/>
                  </a:schemeClr>
                </a:solidFill>
                <a:effectLst>
                  <a:outerShdw blurRad="38100" dist="38100" dir="2700000" algn="tl">
                    <a:srgbClr val="000000">
                      <a:alpha val="43137"/>
                    </a:srgbClr>
                  </a:outerShdw>
                </a:effectLst>
                <a:latin typeface="+mn-lt"/>
              </a:rPr>
              <a:t>φλεγμονώδη</a:t>
            </a:r>
            <a:r>
              <a:rPr lang="el-GR" sz="1400" dirty="0" smtClean="0">
                <a:solidFill>
                  <a:schemeClr val="tx2">
                    <a:lumMod val="75000"/>
                  </a:schemeClr>
                </a:solidFill>
                <a:latin typeface="+mn-lt"/>
              </a:rPr>
              <a:t> αντίδραση. </a:t>
            </a:r>
            <a:r>
              <a:rPr lang="el-GR" sz="1400" dirty="0">
                <a:solidFill>
                  <a:schemeClr val="tx2">
                    <a:lumMod val="75000"/>
                  </a:schemeClr>
                </a:solidFill>
                <a:latin typeface="+mn-lt"/>
              </a:rPr>
              <a:t>Ό</a:t>
            </a:r>
            <a:r>
              <a:rPr lang="el-GR" sz="1400" dirty="0" smtClean="0">
                <a:solidFill>
                  <a:schemeClr val="tx2">
                    <a:lumMod val="75000"/>
                  </a:schemeClr>
                </a:solidFill>
                <a:latin typeface="+mn-lt"/>
              </a:rPr>
              <a:t>ταν η </a:t>
            </a:r>
            <a:r>
              <a:rPr lang="el-GR" sz="1400" dirty="0" err="1" smtClean="0">
                <a:solidFill>
                  <a:schemeClr val="tx2">
                    <a:lumMod val="75000"/>
                  </a:schemeClr>
                </a:solidFill>
                <a:latin typeface="+mn-lt"/>
              </a:rPr>
              <a:t>στρωματική</a:t>
            </a:r>
            <a:r>
              <a:rPr lang="el-GR" sz="1400" dirty="0" smtClean="0">
                <a:solidFill>
                  <a:schemeClr val="tx2">
                    <a:lumMod val="75000"/>
                  </a:schemeClr>
                </a:solidFill>
                <a:latin typeface="+mn-lt"/>
              </a:rPr>
              <a:t> αντίδραση απουσιάζει, αξιολογούμε τα </a:t>
            </a:r>
            <a:r>
              <a:rPr lang="el-GR" sz="1400" dirty="0" smtClean="0">
                <a:solidFill>
                  <a:schemeClr val="tx2">
                    <a:lumMod val="75000"/>
                  </a:schemeClr>
                </a:solidFill>
                <a:effectLst>
                  <a:outerShdw blurRad="38100" dist="38100" dir="2700000" algn="tl">
                    <a:srgbClr val="000000">
                      <a:alpha val="43137"/>
                    </a:srgbClr>
                  </a:outerShdw>
                </a:effectLst>
                <a:latin typeface="+mn-lt"/>
              </a:rPr>
              <a:t>ακανόνιστα περιγράμματα </a:t>
            </a:r>
            <a:r>
              <a:rPr lang="el-GR" sz="1400" dirty="0" smtClean="0">
                <a:solidFill>
                  <a:schemeClr val="tx2">
                    <a:lumMod val="75000"/>
                  </a:schemeClr>
                </a:solidFill>
                <a:latin typeface="+mn-lt"/>
              </a:rPr>
              <a:t>των διηθητικών φωλεών, τη </a:t>
            </a:r>
            <a:r>
              <a:rPr lang="el-GR" sz="1400" dirty="0" smtClean="0">
                <a:solidFill>
                  <a:schemeClr val="tx2">
                    <a:lumMod val="75000"/>
                  </a:schemeClr>
                </a:solidFill>
                <a:effectLst>
                  <a:outerShdw blurRad="38100" dist="38100" dir="2700000" algn="tl">
                    <a:srgbClr val="000000">
                      <a:alpha val="43137"/>
                    </a:srgbClr>
                  </a:outerShdw>
                </a:effectLst>
                <a:latin typeface="+mn-lt"/>
              </a:rPr>
              <a:t>σύνθετη αρχιτεκτονική </a:t>
            </a:r>
            <a:r>
              <a:rPr lang="el-GR" sz="1400" dirty="0" smtClean="0">
                <a:solidFill>
                  <a:schemeClr val="tx2">
                    <a:lumMod val="75000"/>
                  </a:schemeClr>
                </a:solidFill>
                <a:latin typeface="+mn-lt"/>
              </a:rPr>
              <a:t>τους και την παρουσία </a:t>
            </a:r>
            <a:r>
              <a:rPr lang="el-GR" sz="1400" dirty="0" smtClean="0">
                <a:solidFill>
                  <a:schemeClr val="tx2">
                    <a:lumMod val="75000"/>
                  </a:schemeClr>
                </a:solidFill>
                <a:effectLst>
                  <a:outerShdw blurRad="38100" dist="38100" dir="2700000" algn="tl">
                    <a:srgbClr val="000000">
                      <a:alpha val="43137"/>
                    </a:srgbClr>
                  </a:outerShdw>
                </a:effectLst>
                <a:latin typeface="+mn-lt"/>
              </a:rPr>
              <a:t>μεμονωμένων</a:t>
            </a:r>
            <a:r>
              <a:rPr lang="el-GR" sz="1400" dirty="0" smtClean="0">
                <a:solidFill>
                  <a:schemeClr val="tx2">
                    <a:lumMod val="75000"/>
                  </a:schemeClr>
                </a:solidFill>
                <a:latin typeface="+mn-lt"/>
              </a:rPr>
              <a:t> </a:t>
            </a:r>
            <a:r>
              <a:rPr lang="el-GR" sz="1400" dirty="0" err="1" smtClean="0">
                <a:solidFill>
                  <a:schemeClr val="tx2">
                    <a:lumMod val="75000"/>
                  </a:schemeClr>
                </a:solidFill>
                <a:latin typeface="+mn-lt"/>
              </a:rPr>
              <a:t>ουροθηλιακών</a:t>
            </a:r>
            <a:r>
              <a:rPr lang="el-GR" sz="1400" dirty="0" smtClean="0">
                <a:solidFill>
                  <a:schemeClr val="tx2">
                    <a:lumMod val="75000"/>
                  </a:schemeClr>
                </a:solidFill>
                <a:latin typeface="+mn-lt"/>
              </a:rPr>
              <a:t> κυττάρων </a:t>
            </a:r>
            <a:endParaRPr lang="el-GR" sz="1400" dirty="0">
              <a:solidFill>
                <a:schemeClr val="tx2">
                  <a:lumMod val="75000"/>
                </a:schemeClr>
              </a:solidFill>
              <a:latin typeface="+mn-lt"/>
            </a:endParaRPr>
          </a:p>
        </p:txBody>
      </p:sp>
      <p:pic>
        <p:nvPicPr>
          <p:cNvPr id="76802" name="Picture 2" descr="http://coursewareobjects.elsevier.com/objects/elr/ExpertConsult/Bostwick/urologic2e/IC/images/006031C.jpg"/>
          <p:cNvPicPr>
            <a:picLocks noChangeAspect="1" noChangeArrowheads="1"/>
          </p:cNvPicPr>
          <p:nvPr/>
        </p:nvPicPr>
        <p:blipFill>
          <a:blip r:embed="rId2" cstate="print"/>
          <a:srcRect/>
          <a:stretch>
            <a:fillRect/>
          </a:stretch>
        </p:blipFill>
        <p:spPr bwMode="auto">
          <a:xfrm>
            <a:off x="-1116632" y="1124744"/>
            <a:ext cx="7721732" cy="5929354"/>
          </a:xfrm>
          <a:prstGeom prst="rect">
            <a:avLst/>
          </a:prstGeom>
          <a:noFill/>
        </p:spPr>
      </p:pic>
      <p:sp>
        <p:nvSpPr>
          <p:cNvPr id="4" name="3 - Αριστερό βέλος"/>
          <p:cNvSpPr/>
          <p:nvPr/>
        </p:nvSpPr>
        <p:spPr>
          <a:xfrm rot="20024500">
            <a:off x="4271533" y="554925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3" name="Picture 1" descr="C:\Users\αγαπουλακι\Desktop\UrinaryBladder_Variants_Nested3.jpg"/>
          <p:cNvPicPr>
            <a:picLocks noChangeAspect="1" noChangeArrowheads="1"/>
          </p:cNvPicPr>
          <p:nvPr/>
        </p:nvPicPr>
        <p:blipFill>
          <a:blip r:embed="rId3" cstate="print"/>
          <a:srcRect/>
          <a:stretch>
            <a:fillRect/>
          </a:stretch>
        </p:blipFill>
        <p:spPr bwMode="auto">
          <a:xfrm rot="5400000">
            <a:off x="6157116" y="1598599"/>
            <a:ext cx="3460738" cy="2513029"/>
          </a:xfrm>
          <a:prstGeom prst="rect">
            <a:avLst/>
          </a:prstGeom>
          <a:noFill/>
        </p:spPr>
      </p:pic>
      <p:sp>
        <p:nvSpPr>
          <p:cNvPr id="7" name="3 - Αριστερό βέλος"/>
          <p:cNvSpPr/>
          <p:nvPr/>
        </p:nvSpPr>
        <p:spPr>
          <a:xfrm rot="6882318">
            <a:off x="6883661" y="351636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C:\Users\User\Desktop\13000_2016_466_Fig1_HTML.jpg"/>
          <p:cNvPicPr>
            <a:picLocks noChangeAspect="1" noChangeArrowheads="1"/>
          </p:cNvPicPr>
          <p:nvPr/>
        </p:nvPicPr>
        <p:blipFill>
          <a:blip r:embed="rId4" cstate="print"/>
          <a:srcRect/>
          <a:stretch>
            <a:fillRect/>
          </a:stretch>
        </p:blipFill>
        <p:spPr bwMode="auto">
          <a:xfrm>
            <a:off x="6660232" y="4618574"/>
            <a:ext cx="2483768" cy="2239426"/>
          </a:xfrm>
          <a:prstGeom prst="rect">
            <a:avLst/>
          </a:prstGeom>
          <a:noFill/>
        </p:spPr>
      </p:pic>
      <p:sp>
        <p:nvSpPr>
          <p:cNvPr id="8" name="7 - Ορθογώνιο"/>
          <p:cNvSpPr/>
          <p:nvPr/>
        </p:nvSpPr>
        <p:spPr>
          <a:xfrm rot="10800000" flipV="1">
            <a:off x="6804248" y="4672263"/>
            <a:ext cx="2339752" cy="646331"/>
          </a:xfrm>
          <a:prstGeom prst="rect">
            <a:avLst/>
          </a:prstGeom>
        </p:spPr>
        <p:txBody>
          <a:bodyPr wrap="square">
            <a:spAutoFit/>
          </a:bodyPr>
          <a:lstStyle/>
          <a:p>
            <a:r>
              <a:rPr lang="en-US" b="1" spc="300" dirty="0" smtClean="0">
                <a:solidFill>
                  <a:srgbClr val="FFFF00"/>
                </a:solidFill>
              </a:rPr>
              <a:t>T1</a:t>
            </a:r>
            <a:r>
              <a:rPr lang="en-US" b="1" spc="300" dirty="0" smtClean="0">
                <a:solidFill>
                  <a:srgbClr val="FFFF00"/>
                </a:solidFill>
                <a:effectLst>
                  <a:outerShdw blurRad="38100" dist="38100" dir="2700000" algn="tl">
                    <a:srgbClr val="000000">
                      <a:alpha val="43137"/>
                    </a:srgbClr>
                  </a:outerShdw>
                </a:effectLst>
              </a:rPr>
              <a:t>m</a:t>
            </a:r>
            <a:r>
              <a:rPr lang="el-GR" b="1" spc="300" dirty="0" smtClean="0">
                <a:solidFill>
                  <a:srgbClr val="FFFF00"/>
                </a:solidFill>
              </a:rPr>
              <a:t>, </a:t>
            </a:r>
            <a:r>
              <a:rPr lang="el-GR" b="1" spc="300" dirty="0" err="1" smtClean="0">
                <a:solidFill>
                  <a:srgbClr val="FFFF00"/>
                </a:solidFill>
              </a:rPr>
              <a:t>μικροδιήθηση</a:t>
            </a:r>
            <a:endParaRPr lang="el-GR" b="1" spc="300" dirty="0">
              <a:solidFill>
                <a:srgbClr val="FFFF00"/>
              </a:solidFill>
            </a:endParaRPr>
          </a:p>
        </p:txBody>
      </p:sp>
    </p:spTree>
    <p:extLst>
      <p:ext uri="{BB962C8B-B14F-4D97-AF65-F5344CB8AC3E}">
        <p14:creationId xmlns="" xmlns:p14="http://schemas.microsoft.com/office/powerpoint/2010/main" val="4230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3"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857892"/>
            <a:ext cx="9144000" cy="984885"/>
          </a:xfrm>
          <a:prstGeom prst="rect">
            <a:avLst/>
          </a:prstGeom>
          <a:solidFill>
            <a:srgbClr val="D3ABC8"/>
          </a:solidFill>
          <a:ln w="9525">
            <a:solidFill>
              <a:srgbClr val="D3ABC8"/>
            </a:solidFill>
            <a:miter lim="800000"/>
            <a:headEnd/>
            <a:tailEnd/>
          </a:ln>
        </p:spPr>
        <p:txBody>
          <a:bodyPr wrap="square">
            <a:spAutoFit/>
          </a:bodyPr>
          <a:lstStyle/>
          <a:p>
            <a:pPr algn="ctr"/>
            <a:r>
              <a:rPr lang="en-US" sz="1600" b="1" dirty="0">
                <a:solidFill>
                  <a:srgbClr val="002060"/>
                </a:solidFill>
                <a:effectLst>
                  <a:outerShdw blurRad="38100" dist="38100" dir="2700000" algn="tl">
                    <a:srgbClr val="000000">
                      <a:alpha val="43137"/>
                    </a:srgbClr>
                  </a:outerShdw>
                </a:effectLst>
              </a:rPr>
              <a:t>pT1 </a:t>
            </a:r>
            <a:r>
              <a:rPr lang="el-GR" sz="1600" b="1" dirty="0">
                <a:solidFill>
                  <a:srgbClr val="002060"/>
                </a:solidFill>
              </a:rPr>
              <a:t>ουροθηλιακό καρκίνωμα:  </a:t>
            </a:r>
            <a:r>
              <a:rPr lang="el-GR" sz="1600" b="1" spc="600" dirty="0">
                <a:solidFill>
                  <a:srgbClr val="002060"/>
                </a:solidFill>
              </a:rPr>
              <a:t>διηθητικά </a:t>
            </a:r>
            <a:r>
              <a:rPr lang="el-GR" sz="1600" b="1" dirty="0">
                <a:solidFill>
                  <a:srgbClr val="002060"/>
                </a:solidFill>
              </a:rPr>
              <a:t>πρότυπα </a:t>
            </a:r>
            <a:r>
              <a:rPr lang="en-US" sz="1600" b="1" dirty="0" smtClean="0">
                <a:solidFill>
                  <a:srgbClr val="002060"/>
                </a:solidFill>
              </a:rPr>
              <a:t> </a:t>
            </a:r>
            <a:r>
              <a:rPr lang="el-GR" sz="1600" b="1" dirty="0" smtClean="0">
                <a:solidFill>
                  <a:srgbClr val="002060"/>
                </a:solidFill>
              </a:rPr>
              <a:t>εντός του χορίου.</a:t>
            </a:r>
          </a:p>
          <a:p>
            <a:pPr algn="ctr"/>
            <a:r>
              <a:rPr lang="el-GR" sz="1400" b="1" dirty="0" smtClean="0">
                <a:solidFill>
                  <a:srgbClr val="002060"/>
                </a:solidFill>
              </a:rPr>
              <a:t> </a:t>
            </a:r>
            <a:r>
              <a:rPr lang="en-US" sz="1400" b="1" dirty="0">
                <a:solidFill>
                  <a:srgbClr val="002060"/>
                </a:solidFill>
              </a:rPr>
              <a:t>(a) </a:t>
            </a:r>
            <a:r>
              <a:rPr lang="el-GR" sz="1400" b="1" dirty="0">
                <a:solidFill>
                  <a:srgbClr val="002060"/>
                </a:solidFill>
              </a:rPr>
              <a:t>Το ομαλό περίγραμμα της βασικής μεμβράνης διαταράσσεται </a:t>
            </a:r>
            <a:r>
              <a:rPr lang="el-GR" sz="1400" b="1" dirty="0" smtClean="0">
                <a:solidFill>
                  <a:srgbClr val="002060"/>
                </a:solidFill>
              </a:rPr>
              <a:t>από τα </a:t>
            </a:r>
            <a:r>
              <a:rPr lang="el-GR" sz="1400" b="1" dirty="0">
                <a:solidFill>
                  <a:srgbClr val="002060"/>
                </a:solidFill>
              </a:rPr>
              <a:t>διηθητικά </a:t>
            </a:r>
            <a:r>
              <a:rPr lang="el-GR" sz="1400" b="1" dirty="0" smtClean="0">
                <a:solidFill>
                  <a:srgbClr val="002060"/>
                </a:solidFill>
              </a:rPr>
              <a:t>κύτταρα.</a:t>
            </a:r>
            <a:r>
              <a:rPr lang="en-US" sz="1400" b="1" dirty="0" smtClean="0">
                <a:solidFill>
                  <a:srgbClr val="002060"/>
                </a:solidFill>
              </a:rPr>
              <a:t> </a:t>
            </a:r>
            <a:endParaRPr lang="el-GR" sz="1400" b="1" dirty="0" smtClean="0">
              <a:solidFill>
                <a:srgbClr val="002060"/>
              </a:solidFill>
            </a:endParaRPr>
          </a:p>
          <a:p>
            <a:pPr algn="ctr"/>
            <a:r>
              <a:rPr lang="en-US" sz="1400" b="1" dirty="0" smtClean="0">
                <a:solidFill>
                  <a:srgbClr val="002060"/>
                </a:solidFill>
              </a:rPr>
              <a:t>(</a:t>
            </a:r>
            <a:r>
              <a:rPr lang="en-US" sz="1400" b="1" dirty="0">
                <a:solidFill>
                  <a:srgbClr val="002060"/>
                </a:solidFill>
              </a:rPr>
              <a:t>b </a:t>
            </a:r>
            <a:r>
              <a:rPr lang="el-GR" sz="1400" b="1" dirty="0">
                <a:solidFill>
                  <a:srgbClr val="002060"/>
                </a:solidFill>
              </a:rPr>
              <a:t>και </a:t>
            </a:r>
            <a:r>
              <a:rPr lang="en-US" sz="1400" b="1" dirty="0">
                <a:solidFill>
                  <a:srgbClr val="002060"/>
                </a:solidFill>
              </a:rPr>
              <a:t>c) </a:t>
            </a:r>
            <a:r>
              <a:rPr lang="el-GR" sz="1400" b="1" dirty="0">
                <a:solidFill>
                  <a:srgbClr val="002060"/>
                </a:solidFill>
              </a:rPr>
              <a:t>Ακανόνιστες μικρές αθροίσεις νεοπλασματικών κυττάρων που διηθούν το </a:t>
            </a:r>
            <a:r>
              <a:rPr lang="el-GR" sz="1400" b="1" dirty="0" smtClean="0">
                <a:solidFill>
                  <a:srgbClr val="002060"/>
                </a:solidFill>
              </a:rPr>
              <a:t>στρώμα.</a:t>
            </a:r>
            <a:r>
              <a:rPr lang="en-US" sz="1400" b="1" dirty="0" smtClean="0">
                <a:solidFill>
                  <a:srgbClr val="002060"/>
                </a:solidFill>
              </a:rPr>
              <a:t> </a:t>
            </a:r>
            <a:endParaRPr lang="el-GR" sz="1400" b="1" dirty="0" smtClean="0">
              <a:solidFill>
                <a:srgbClr val="002060"/>
              </a:solidFill>
            </a:endParaRPr>
          </a:p>
          <a:p>
            <a:pPr algn="ctr"/>
            <a:r>
              <a:rPr lang="en-US" sz="1400" b="1" dirty="0" smtClean="0">
                <a:solidFill>
                  <a:srgbClr val="002060"/>
                </a:solidFill>
              </a:rPr>
              <a:t>(</a:t>
            </a:r>
            <a:r>
              <a:rPr lang="en-US" sz="1400" b="1" dirty="0">
                <a:solidFill>
                  <a:srgbClr val="002060"/>
                </a:solidFill>
              </a:rPr>
              <a:t>d) </a:t>
            </a:r>
            <a:r>
              <a:rPr lang="el-GR" sz="1400" b="1" dirty="0">
                <a:solidFill>
                  <a:srgbClr val="002060"/>
                </a:solidFill>
              </a:rPr>
              <a:t>Ποικίλου μεγέθους φωλεές με μεμονωμένα κύτταρα </a:t>
            </a:r>
            <a:r>
              <a:rPr lang="el-GR" sz="1400" b="1" dirty="0" smtClean="0">
                <a:solidFill>
                  <a:srgbClr val="002060"/>
                </a:solidFill>
              </a:rPr>
              <a:t>και ακανόνιστες συστάδες διηθητικών κυττάρων.</a:t>
            </a:r>
            <a:endParaRPr lang="el-GR" sz="1400" b="1" dirty="0">
              <a:solidFill>
                <a:srgbClr val="002060"/>
              </a:solidFill>
            </a:endParaRPr>
          </a:p>
        </p:txBody>
      </p:sp>
      <mc:AlternateContent xmlns:mc="http://schemas.openxmlformats.org/markup-compatibility/2006">
        <mc:Choice xmlns="" xmlns:p14="http://schemas.microsoft.com/office/powerpoint/2010/main" Requires="p14">
          <p:contentPart p14:bwMode="auto" r:id="rId4">
            <p14:nvContentPartPr>
              <p14:cNvPr id="17410" name="Ink 2"/>
              <p14:cNvContentPartPr>
                <a14:cpLocks xmlns:a14="http://schemas.microsoft.com/office/drawing/2010/main" noRot="1" noChangeAspect="1" noEditPoints="1" noChangeArrowheads="1" noChangeShapeType="1"/>
              </p14:cNvContentPartPr>
              <p14:nvPr/>
            </p14:nvContentPartPr>
            <p14:xfrm>
              <a:off x="1208088" y="857250"/>
              <a:ext cx="3249612" cy="1085850"/>
            </p14:xfrm>
          </p:contentPart>
        </mc:Choice>
        <mc:Fallback>
          <p:pic>
            <p:nvPicPr>
              <p:cNvPr id="17410" name="Ink 2"/>
              <p:cNvPicPr>
                <a:picLocks noRot="1" noChangeAspect="1" noEditPoints="1" noChangeArrowheads="1" noChangeShapeType="1"/>
              </p:cNvPicPr>
              <p:nvPr/>
            </p:nvPicPr>
            <p:blipFill>
              <a:blip r:embed="rId5" cstate="print"/>
              <a:stretch>
                <a:fillRect/>
              </a:stretch>
            </p:blipFill>
            <p:spPr>
              <a:xfrm>
                <a:off x="1201610" y="850778"/>
                <a:ext cx="3262569" cy="1098794"/>
              </a:xfrm>
              <a:prstGeom prst="rect">
                <a:avLst/>
              </a:prstGeom>
            </p:spPr>
          </p:pic>
        </mc:Fallback>
      </mc:AlternateContent>
      <mc:AlternateContent xmlns:mc="http://schemas.openxmlformats.org/markup-compatibility/2006">
        <mc:Choice xmlns="" xmlns:p14="http://schemas.microsoft.com/office/powerpoint/2010/main" Requires="p14">
          <p:contentPart p14:bwMode="auto" r:id="rId6">
            <p14:nvContentPartPr>
              <p14:cNvPr id="17411" name="Ink 3"/>
              <p14:cNvContentPartPr>
                <a14:cpLocks xmlns:a14="http://schemas.microsoft.com/office/drawing/2010/main" noRot="1" noChangeAspect="1" noEditPoints="1" noChangeArrowheads="1" noChangeShapeType="1"/>
              </p14:cNvContentPartPr>
              <p14:nvPr/>
            </p14:nvContentPartPr>
            <p14:xfrm>
              <a:off x="5021263" y="1514475"/>
              <a:ext cx="1779587" cy="793750"/>
            </p14:xfrm>
          </p:contentPart>
        </mc:Choice>
        <mc:Fallback>
          <p:pic>
            <p:nvPicPr>
              <p:cNvPr id="17411" name="Ink 3"/>
              <p:cNvPicPr>
                <a:picLocks noRot="1" noChangeAspect="1" noEditPoints="1" noChangeArrowheads="1" noChangeShapeType="1"/>
              </p:cNvPicPr>
              <p:nvPr/>
            </p:nvPicPr>
            <p:blipFill>
              <a:blip r:embed="rId7" cstate="print"/>
              <a:stretch>
                <a:fillRect/>
              </a:stretch>
            </p:blipFill>
            <p:spPr>
              <a:xfrm>
                <a:off x="5014783" y="1508010"/>
                <a:ext cx="1792548" cy="806680"/>
              </a:xfrm>
              <a:prstGeom prst="rect">
                <a:avLst/>
              </a:prstGeom>
            </p:spPr>
          </p:pic>
        </mc:Fallback>
      </mc:AlternateContent>
      <mc:AlternateContent xmlns:mc="http://schemas.openxmlformats.org/markup-compatibility/2006">
        <mc:Choice xmlns="" xmlns:p14="http://schemas.microsoft.com/office/powerpoint/2010/main" Requires="p14">
          <p:contentPart p14:bwMode="auto" r:id="rId8">
            <p14:nvContentPartPr>
              <p14:cNvPr id="17412" name="Ink 4"/>
              <p14:cNvContentPartPr>
                <a14:cpLocks xmlns:a14="http://schemas.microsoft.com/office/drawing/2010/main" noRot="1" noChangeAspect="1" noEditPoints="1" noChangeArrowheads="1" noChangeShapeType="1"/>
              </p14:cNvContentPartPr>
              <p14:nvPr/>
            </p14:nvContentPartPr>
            <p14:xfrm>
              <a:off x="2506663" y="4021138"/>
              <a:ext cx="608012" cy="473075"/>
            </p14:xfrm>
          </p:contentPart>
        </mc:Choice>
        <mc:Fallback>
          <p:pic>
            <p:nvPicPr>
              <p:cNvPr id="17412" name="Ink 4"/>
              <p:cNvPicPr>
                <a:picLocks noRot="1" noChangeAspect="1" noEditPoints="1" noChangeArrowheads="1" noChangeShapeType="1"/>
              </p:cNvPicPr>
              <p:nvPr/>
            </p:nvPicPr>
            <p:blipFill>
              <a:blip r:embed="rId9" cstate="print"/>
              <a:stretch>
                <a:fillRect/>
              </a:stretch>
            </p:blipFill>
            <p:spPr>
              <a:xfrm>
                <a:off x="2500282" y="4014662"/>
                <a:ext cx="620775" cy="486026"/>
              </a:xfrm>
              <a:prstGeom prst="rect">
                <a:avLst/>
              </a:prstGeom>
            </p:spPr>
          </p:pic>
        </mc:Fallback>
      </mc:AlternateContent>
    </p:spTree>
    <p:extLst>
      <p:ext uri="{BB962C8B-B14F-4D97-AF65-F5344CB8AC3E}">
        <p14:creationId xmlns="" xmlns:p14="http://schemas.microsoft.com/office/powerpoint/2010/main" val="8036754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rmAutofit fontScale="90000"/>
          </a:bodyPr>
          <a:lstStyle/>
          <a:p>
            <a:r>
              <a:rPr lang="el-GR" sz="2400" b="1" dirty="0" smtClean="0"/>
              <a:t>Διακριτά πρότυπα αντίδρασης του χορίου επί σταδίου </a:t>
            </a:r>
            <a:r>
              <a:rPr lang="en-US" sz="2400" b="1" dirty="0" smtClean="0"/>
              <a:t>pT1</a:t>
            </a:r>
            <a:r>
              <a:rPr lang="el-GR" sz="2400" b="1" dirty="0" smtClean="0"/>
              <a:t>.</a:t>
            </a:r>
            <a:r>
              <a:rPr lang="en-US" sz="2400" b="1" dirty="0" smtClean="0"/>
              <a:t> </a:t>
            </a:r>
            <a:r>
              <a:rPr lang="el-GR" sz="2400" dirty="0" smtClean="0"/>
              <a:t/>
            </a:r>
            <a:br>
              <a:rPr lang="el-GR" sz="2400" dirty="0" smtClean="0"/>
            </a:br>
            <a:r>
              <a:rPr lang="en-US" sz="2000" dirty="0" smtClean="0"/>
              <a:t>A</a:t>
            </a:r>
            <a:r>
              <a:rPr lang="el-GR" sz="2000" dirty="0" smtClean="0"/>
              <a:t>. </a:t>
            </a:r>
            <a:r>
              <a:rPr lang="el-GR" sz="2000" dirty="0" err="1" smtClean="0"/>
              <a:t>Δεσμοπλαστικό</a:t>
            </a:r>
            <a:r>
              <a:rPr lang="en-US" sz="2000" dirty="0" smtClean="0"/>
              <a:t>   B</a:t>
            </a:r>
            <a:r>
              <a:rPr lang="el-GR" sz="2000" dirty="0" smtClean="0"/>
              <a:t>. Φλεγμονώδες</a:t>
            </a:r>
            <a:r>
              <a:rPr lang="en-US" sz="2000" dirty="0" smtClean="0"/>
              <a:t>   C</a:t>
            </a:r>
            <a:r>
              <a:rPr lang="el-GR" sz="2000" dirty="0" smtClean="0"/>
              <a:t>. </a:t>
            </a:r>
            <a:r>
              <a:rPr lang="el-GR" sz="2000" dirty="0" err="1" smtClean="0"/>
              <a:t>Μυξοειδές</a:t>
            </a:r>
            <a:r>
              <a:rPr lang="en-US" sz="2000" dirty="0" smtClean="0"/>
              <a:t> </a:t>
            </a:r>
            <a:r>
              <a:rPr lang="el-GR" sz="2000" dirty="0" smtClean="0"/>
              <a:t> </a:t>
            </a:r>
            <a:r>
              <a:rPr lang="en-US" sz="2000" dirty="0" smtClean="0"/>
              <a:t>D.</a:t>
            </a:r>
            <a:r>
              <a:rPr lang="el-GR" sz="2000" dirty="0" err="1" smtClean="0"/>
              <a:t>Ψευδοσαρκωματώδες</a:t>
            </a:r>
            <a:r>
              <a:rPr lang="el-GR" sz="2000" dirty="0" smtClean="0"/>
              <a:t/>
            </a:r>
            <a:br>
              <a:rPr lang="el-GR" sz="2000" dirty="0" smtClean="0"/>
            </a:br>
            <a:r>
              <a:rPr lang="el-GR" sz="1600" dirty="0" smtClean="0"/>
              <a:t>Επί εφαρμογής </a:t>
            </a:r>
            <a:r>
              <a:rPr lang="el-GR" sz="1600" dirty="0" err="1" smtClean="0">
                <a:effectLst>
                  <a:outerShdw blurRad="38100" dist="38100" dir="2700000" algn="tl">
                    <a:srgbClr val="000000">
                      <a:alpha val="43137"/>
                    </a:srgbClr>
                  </a:outerShdw>
                </a:effectLst>
              </a:rPr>
              <a:t>ανοσοϊστοχημικής</a:t>
            </a:r>
            <a:r>
              <a:rPr lang="el-GR" sz="1600" dirty="0" smtClean="0"/>
              <a:t> χρώσης έναντι </a:t>
            </a:r>
            <a:r>
              <a:rPr lang="el-GR" sz="1600" dirty="0" smtClean="0">
                <a:effectLst>
                  <a:outerShdw blurRad="38100" dist="38100" dir="2700000" algn="tl">
                    <a:srgbClr val="000000">
                      <a:alpha val="43137"/>
                    </a:srgbClr>
                  </a:outerShdw>
                </a:effectLst>
              </a:rPr>
              <a:t>κερατίνης</a:t>
            </a:r>
            <a:r>
              <a:rPr lang="el-GR" sz="1600" dirty="0" smtClean="0"/>
              <a:t> προς ανάδειξη διηθητικών κυττάρων, </a:t>
            </a:r>
            <a:r>
              <a:rPr lang="el-GR" sz="1600" dirty="0" smtClean="0">
                <a:effectLst>
                  <a:outerShdw blurRad="38100" dist="38100" dir="2700000" algn="tl">
                    <a:srgbClr val="000000">
                      <a:alpha val="43137"/>
                    </a:srgbClr>
                  </a:outerShdw>
                </a:effectLst>
              </a:rPr>
              <a:t>επιβάλλεται συνεκτίμηση της μορφολογίας</a:t>
            </a:r>
            <a:r>
              <a:rPr lang="el-GR" sz="1600" dirty="0" smtClean="0"/>
              <a:t>, καθώς </a:t>
            </a:r>
            <a:r>
              <a:rPr lang="el-GR" sz="1600" i="1" dirty="0" smtClean="0"/>
              <a:t>αντιδραστικές </a:t>
            </a:r>
            <a:r>
              <a:rPr lang="el-GR" sz="1600" i="1" dirty="0" err="1" smtClean="0"/>
              <a:t>μυοϊνοβλάστες</a:t>
            </a:r>
            <a:r>
              <a:rPr lang="el-GR" sz="1600" i="1" dirty="0" smtClean="0"/>
              <a:t> </a:t>
            </a:r>
            <a:r>
              <a:rPr lang="el-GR" sz="1600" dirty="0" smtClean="0"/>
              <a:t>πιθανώς  να εμφανίζουν ανώμαλη έκφραση κερατίνης.  </a:t>
            </a:r>
            <a:r>
              <a:rPr lang="en-US" sz="1600" dirty="0" err="1" smtClean="0"/>
              <a:t>Magers</a:t>
            </a:r>
            <a:r>
              <a:rPr lang="en-US" sz="1600" dirty="0" smtClean="0"/>
              <a:t> </a:t>
            </a:r>
            <a:r>
              <a:rPr lang="en-US" sz="1600" dirty="0"/>
              <a:t>MJ </a:t>
            </a:r>
            <a:r>
              <a:rPr lang="el-GR" sz="1600" dirty="0"/>
              <a:t>και συν. </a:t>
            </a:r>
            <a:r>
              <a:rPr lang="en-US" sz="1600" dirty="0"/>
              <a:t>Histopathology 74, 112-134, 2019</a:t>
            </a:r>
            <a:br>
              <a:rPr lang="en-US" sz="1600" dirty="0"/>
            </a:br>
            <a:endParaRPr lang="el-GR" sz="1600" dirty="0"/>
          </a:p>
        </p:txBody>
      </p:sp>
      <p:pic>
        <p:nvPicPr>
          <p:cNvPr id="12290" name="Picture 2" descr="C:\Users\Νεφέλη\Desktop\his13734-fig-0006-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1268760"/>
            <a:ext cx="7128792" cy="54038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51743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ED96256D-A5D3-9743-9BB0-15E46B391039}"/>
              </a:ext>
            </a:extLst>
          </p:cNvPr>
          <p:cNvSpPr>
            <a:spLocks noGrp="1"/>
          </p:cNvSpPr>
          <p:nvPr>
            <p:ph type="title"/>
          </p:nvPr>
        </p:nvSpPr>
        <p:spPr>
          <a:xfrm>
            <a:off x="856060" y="321338"/>
            <a:ext cx="7429499" cy="1118842"/>
          </a:xfrm>
        </p:spPr>
        <p:txBody>
          <a:bodyPr/>
          <a:lstStyle/>
          <a:p>
            <a:r>
              <a:rPr lang="el-GR" dirty="0" err="1" smtClean="0"/>
              <a:t>Μυοδιηθητικός</a:t>
            </a:r>
            <a:r>
              <a:rPr lang="el-GR" dirty="0" smtClean="0"/>
              <a:t> καρκίνος</a:t>
            </a:r>
            <a:endParaRPr lang="el-GR" dirty="0"/>
          </a:p>
        </p:txBody>
      </p:sp>
      <p:sp>
        <p:nvSpPr>
          <p:cNvPr id="3" name="Θέση περιεχομένου 2">
            <a:extLst>
              <a:ext uri="{FF2B5EF4-FFF2-40B4-BE49-F238E27FC236}">
                <a16:creationId xmlns="" xmlns:a16="http://schemas.microsoft.com/office/drawing/2014/main" id="{22C9BCE2-72A1-E349-8A56-4FB2654AB3E1}"/>
              </a:ext>
            </a:extLst>
          </p:cNvPr>
          <p:cNvSpPr>
            <a:spLocks noGrp="1"/>
          </p:cNvSpPr>
          <p:nvPr>
            <p:ph idx="1"/>
          </p:nvPr>
        </p:nvSpPr>
        <p:spPr>
          <a:xfrm>
            <a:off x="0" y="1484784"/>
            <a:ext cx="9144000" cy="5373216"/>
          </a:xfrm>
        </p:spPr>
        <p:txBody>
          <a:bodyPr>
            <a:normAutofit fontScale="92500"/>
          </a:bodyPr>
          <a:lstStyle/>
          <a:p>
            <a:pPr algn="just"/>
            <a:r>
              <a:rPr lang="el-GR" dirty="0"/>
              <a:t>Τοπική νόσος </a:t>
            </a:r>
            <a:r>
              <a:rPr lang="el-GR" dirty="0">
                <a:sym typeface="Wingdings" pitchFamily="2" charset="2"/>
              </a:rPr>
              <a:t> Ριζική κυστεκτομή </a:t>
            </a:r>
            <a:r>
              <a:rPr lang="el-GR" dirty="0" smtClean="0">
                <a:sym typeface="Wingdings" pitchFamily="2" charset="2"/>
              </a:rPr>
              <a:t>[ιδανικά συνδυαζόμενη με εισαγωγική (</a:t>
            </a:r>
            <a:r>
              <a:rPr lang="el-GR" dirty="0" err="1" smtClean="0">
                <a:sym typeface="Wingdings" pitchFamily="2" charset="2"/>
              </a:rPr>
              <a:t>νεοεπικουρική</a:t>
            </a:r>
            <a:r>
              <a:rPr lang="el-GR" dirty="0" smtClean="0">
                <a:sym typeface="Wingdings" pitchFamily="2" charset="2"/>
              </a:rPr>
              <a:t>)  χημειοθεραπεία (ΧΜΘ)]</a:t>
            </a:r>
            <a:endParaRPr lang="el-GR" dirty="0">
              <a:sym typeface="Wingdings" pitchFamily="2" charset="2"/>
            </a:endParaRPr>
          </a:p>
          <a:p>
            <a:pPr algn="just"/>
            <a:endParaRPr lang="el-GR" dirty="0">
              <a:sym typeface="Wingdings" pitchFamily="2" charset="2"/>
            </a:endParaRPr>
          </a:p>
          <a:p>
            <a:pPr algn="just"/>
            <a:r>
              <a:rPr lang="el-GR" dirty="0">
                <a:sym typeface="Wingdings" pitchFamily="2" charset="2"/>
              </a:rPr>
              <a:t>Μεταστατική νόσος  ΧΜΘ </a:t>
            </a:r>
            <a:r>
              <a:rPr lang="el-GR" dirty="0" smtClean="0">
                <a:sym typeface="Wingdings" pitchFamily="2" charset="2"/>
              </a:rPr>
              <a:t>(και πιθανώς κυστεκτομή </a:t>
            </a:r>
            <a:r>
              <a:rPr lang="el-GR" dirty="0">
                <a:sym typeface="Wingdings" pitchFamily="2" charset="2"/>
              </a:rPr>
              <a:t>για έλεγχο </a:t>
            </a:r>
            <a:r>
              <a:rPr lang="el-GR" dirty="0" smtClean="0">
                <a:sym typeface="Wingdings" pitchFamily="2" charset="2"/>
              </a:rPr>
              <a:t>αιματουρίας / τοπικών </a:t>
            </a:r>
            <a:r>
              <a:rPr lang="el-GR" dirty="0">
                <a:sym typeface="Wingdings" pitchFamily="2" charset="2"/>
              </a:rPr>
              <a:t>συμπτωμάτων)</a:t>
            </a:r>
          </a:p>
          <a:p>
            <a:pPr algn="just"/>
            <a:endParaRPr lang="el-GR" dirty="0">
              <a:sym typeface="Wingdings" pitchFamily="2" charset="2"/>
            </a:endParaRPr>
          </a:p>
          <a:p>
            <a:pPr algn="just"/>
            <a:r>
              <a:rPr lang="el-GR" dirty="0">
                <a:sym typeface="Wingdings" pitchFamily="2" charset="2"/>
              </a:rPr>
              <a:t>Συνδυασμός  </a:t>
            </a:r>
            <a:r>
              <a:rPr lang="el-GR" dirty="0" err="1" smtClean="0">
                <a:sym typeface="Wingdings" pitchFamily="2" charset="2"/>
              </a:rPr>
              <a:t>διουρηθρικής</a:t>
            </a:r>
            <a:r>
              <a:rPr lang="el-GR" dirty="0" smtClean="0">
                <a:sym typeface="Wingdings" pitchFamily="2" charset="2"/>
              </a:rPr>
              <a:t> </a:t>
            </a:r>
            <a:r>
              <a:rPr lang="el-GR" dirty="0" err="1" smtClean="0">
                <a:sym typeface="Wingdings" pitchFamily="2" charset="2"/>
              </a:rPr>
              <a:t>εκτομής</a:t>
            </a:r>
            <a:r>
              <a:rPr lang="el-GR" dirty="0" smtClean="0">
                <a:sym typeface="Wingdings" pitchFamily="2" charset="2"/>
              </a:rPr>
              <a:t> του όγκου (</a:t>
            </a:r>
            <a:r>
              <a:rPr lang="en-US" dirty="0" smtClean="0">
                <a:sym typeface="Wingdings" pitchFamily="2" charset="2"/>
              </a:rPr>
              <a:t>TURBT</a:t>
            </a:r>
            <a:r>
              <a:rPr lang="el-GR" dirty="0" smtClean="0">
                <a:sym typeface="Wingdings" pitchFamily="2" charset="2"/>
              </a:rPr>
              <a:t>)</a:t>
            </a:r>
            <a:r>
              <a:rPr lang="en-US" dirty="0" smtClean="0">
                <a:sym typeface="Wingdings" pitchFamily="2" charset="2"/>
              </a:rPr>
              <a:t> </a:t>
            </a:r>
            <a:r>
              <a:rPr lang="en-US" dirty="0">
                <a:sym typeface="Wingdings" pitchFamily="2" charset="2"/>
              </a:rPr>
              <a:t>– </a:t>
            </a:r>
            <a:r>
              <a:rPr lang="el-GR" dirty="0" smtClean="0">
                <a:sym typeface="Wingdings" pitchFamily="2" charset="2"/>
              </a:rPr>
              <a:t>ακτινοθεραπείας εξωτερικής δέσμης (</a:t>
            </a:r>
            <a:r>
              <a:rPr lang="en-US" dirty="0" err="1" smtClean="0">
                <a:sym typeface="Wingdings" pitchFamily="2" charset="2"/>
              </a:rPr>
              <a:t>eBR</a:t>
            </a:r>
            <a:r>
              <a:rPr lang="el-GR" dirty="0" smtClean="0">
                <a:sym typeface="Wingdings" pitchFamily="2" charset="2"/>
              </a:rPr>
              <a:t>Τ)</a:t>
            </a:r>
            <a:r>
              <a:rPr lang="en-US" dirty="0" smtClean="0">
                <a:sym typeface="Wingdings" pitchFamily="2" charset="2"/>
              </a:rPr>
              <a:t> </a:t>
            </a:r>
            <a:r>
              <a:rPr lang="en-US" dirty="0">
                <a:sym typeface="Wingdings" pitchFamily="2" charset="2"/>
              </a:rPr>
              <a:t>– </a:t>
            </a:r>
            <a:r>
              <a:rPr lang="el-GR" dirty="0" smtClean="0">
                <a:sym typeface="Wingdings" pitchFamily="2" charset="2"/>
              </a:rPr>
              <a:t>ΧΜΘ, </a:t>
            </a:r>
            <a:r>
              <a:rPr lang="el-GR" dirty="0">
                <a:sym typeface="Wingdings" pitchFamily="2" charset="2"/>
              </a:rPr>
              <a:t>σε ασθενείς που </a:t>
            </a:r>
            <a:r>
              <a:rPr lang="el-GR" dirty="0">
                <a:effectLst>
                  <a:outerShdw blurRad="38100" dist="38100" dir="2700000" algn="tl">
                    <a:srgbClr val="000000">
                      <a:alpha val="43137"/>
                    </a:srgbClr>
                  </a:outerShdw>
                </a:effectLst>
                <a:sym typeface="Wingdings" pitchFamily="2" charset="2"/>
              </a:rPr>
              <a:t>δεν</a:t>
            </a:r>
            <a:r>
              <a:rPr lang="el-GR" dirty="0">
                <a:sym typeface="Wingdings" pitchFamily="2" charset="2"/>
              </a:rPr>
              <a:t> θα υποβληθούν σε </a:t>
            </a:r>
            <a:r>
              <a:rPr lang="el-GR" dirty="0" smtClean="0">
                <a:sym typeface="Wingdings" pitchFamily="2" charset="2"/>
              </a:rPr>
              <a:t>χειρουργείο.</a:t>
            </a:r>
            <a:endParaRPr lang="el-GR" dirty="0"/>
          </a:p>
        </p:txBody>
      </p:sp>
    </p:spTree>
    <p:extLst>
      <p:ext uri="{BB962C8B-B14F-4D97-AF65-F5344CB8AC3E}">
        <p14:creationId xmlns="" xmlns:p14="http://schemas.microsoft.com/office/powerpoint/2010/main" val="382095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auanet.org/education/modules/pathology/normal-histology/images/muscularis_propria-figureA.jpg"/>
          <p:cNvPicPr>
            <a:picLocks noChangeAspect="1" noChangeArrowheads="1"/>
          </p:cNvPicPr>
          <p:nvPr/>
        </p:nvPicPr>
        <p:blipFill>
          <a:blip r:embed="rId2" cstate="print"/>
          <a:srcRect/>
          <a:stretch>
            <a:fillRect/>
          </a:stretch>
        </p:blipFill>
        <p:spPr bwMode="auto">
          <a:xfrm>
            <a:off x="0" y="1916832"/>
            <a:ext cx="3059832" cy="2294874"/>
          </a:xfrm>
          <a:prstGeom prst="rect">
            <a:avLst/>
          </a:prstGeom>
          <a:noFill/>
        </p:spPr>
      </p:pic>
      <p:pic>
        <p:nvPicPr>
          <p:cNvPr id="71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2915816" y="1916832"/>
            <a:ext cx="6228184" cy="4689808"/>
          </a:xfrm>
          <a:prstGeom prst="rect">
            <a:avLst/>
          </a:prstGeom>
          <a:noFill/>
        </p:spPr>
      </p:pic>
      <p:pic>
        <p:nvPicPr>
          <p:cNvPr id="49153" name="Ink 1"/>
          <p:cNvPicPr>
            <a:picLocks noRot="1" noChangeAspect="1" noEditPoints="1" noChangeArrowheads="1" noChangeShapeType="1"/>
          </p:cNvPicPr>
          <p:nvPr/>
        </p:nvPicPr>
        <p:blipFill>
          <a:blip r:embed="rId4" cstate="print"/>
          <a:stretch>
            <a:fillRect/>
          </a:stretch>
        </p:blipFill>
        <p:spPr>
          <a:xfrm>
            <a:off x="7308304" y="4221088"/>
            <a:ext cx="889261" cy="1217872"/>
          </a:xfrm>
          <a:prstGeom prst="rect">
            <a:avLst/>
          </a:prstGeom>
        </p:spPr>
      </p:pic>
      <p:pic>
        <p:nvPicPr>
          <p:cNvPr id="49154" name="Ink 2"/>
          <p:cNvPicPr>
            <a:picLocks noRot="1" noChangeAspect="1" noEditPoints="1" noChangeArrowheads="1" noChangeShapeType="1"/>
          </p:cNvPicPr>
          <p:nvPr/>
        </p:nvPicPr>
        <p:blipFill>
          <a:blip r:embed="rId5" cstate="print"/>
          <a:stretch>
            <a:fillRect/>
          </a:stretch>
        </p:blipFill>
        <p:spPr>
          <a:xfrm>
            <a:off x="6084168" y="4869160"/>
            <a:ext cx="443172" cy="298690"/>
          </a:xfrm>
          <a:prstGeom prst="rect">
            <a:avLst/>
          </a:prstGeom>
        </p:spPr>
      </p:pic>
      <p:pic>
        <p:nvPicPr>
          <p:cNvPr id="49155" name="Ink 3"/>
          <p:cNvPicPr>
            <a:picLocks noRot="1" noChangeAspect="1" noEditPoints="1" noChangeArrowheads="1" noChangeShapeType="1"/>
          </p:cNvPicPr>
          <p:nvPr/>
        </p:nvPicPr>
        <p:blipFill>
          <a:blip r:embed="rId6" cstate="print"/>
          <a:stretch>
            <a:fillRect/>
          </a:stretch>
        </p:blipFill>
        <p:spPr>
          <a:xfrm>
            <a:off x="6084168" y="2348880"/>
            <a:ext cx="2933960" cy="1008112"/>
          </a:xfrm>
          <a:prstGeom prst="rect">
            <a:avLst/>
          </a:prstGeom>
        </p:spPr>
      </p:pic>
      <mc:AlternateContent xmlns:mc="http://schemas.openxmlformats.org/markup-compatibility/2006">
        <mc:Choice xmlns="" xmlns:p14="http://schemas.microsoft.com/office/powerpoint/2010/main" Requires="p14">
          <p:contentPart p14:bwMode="auto" r:id="rId7">
            <p14:nvContentPartPr>
              <p14:cNvPr id="49156" name="Ink 4"/>
              <p14:cNvContentPartPr>
                <a14:cpLocks xmlns:a14="http://schemas.microsoft.com/office/drawing/2010/main" noRot="1" noChangeAspect="1" noEditPoints="1" noChangeArrowheads="1" noChangeShapeType="1"/>
              </p14:cNvContentPartPr>
              <p14:nvPr/>
            </p14:nvContentPartPr>
            <p14:xfrm>
              <a:off x="6126163" y="2446338"/>
              <a:ext cx="723900" cy="215900"/>
            </p14:xfrm>
          </p:contentPart>
        </mc:Choice>
        <mc:Fallback>
          <p:pic>
            <p:nvPicPr>
              <p:cNvPr id="49156" name="Ink 4"/>
              <p:cNvPicPr>
                <a:picLocks noRot="1" noChangeAspect="1" noEditPoints="1" noChangeArrowheads="1" noChangeShapeType="1"/>
              </p:cNvPicPr>
              <p:nvPr/>
            </p:nvPicPr>
            <p:blipFill>
              <a:blip r:embed="rId8" cstate="print"/>
              <a:stretch>
                <a:fillRect/>
              </a:stretch>
            </p:blipFill>
            <p:spPr>
              <a:xfrm>
                <a:off x="6119684" y="2439861"/>
                <a:ext cx="736859" cy="228854"/>
              </a:xfrm>
              <a:prstGeom prst="rect">
                <a:avLst/>
              </a:prstGeom>
            </p:spPr>
          </p:pic>
        </mc:Fallback>
      </mc:AlternateContent>
      <p:sp>
        <p:nvSpPr>
          <p:cNvPr id="9" name="8 - Ορθογώνιο"/>
          <p:cNvSpPr/>
          <p:nvPr/>
        </p:nvSpPr>
        <p:spPr>
          <a:xfrm rot="10800000" flipV="1">
            <a:off x="0" y="4272535"/>
            <a:ext cx="2915816" cy="2308324"/>
          </a:xfrm>
          <a:prstGeom prst="rect">
            <a:avLst/>
          </a:prstGeom>
        </p:spPr>
        <p:txBody>
          <a:bodyPr wrap="square">
            <a:spAutoFit/>
          </a:bodyPr>
          <a:lstStyle/>
          <a:p>
            <a:pPr algn="ctr"/>
            <a:r>
              <a:rPr lang="el-GR" sz="2400" dirty="0" smtClean="0"/>
              <a:t>Διήθηση </a:t>
            </a:r>
            <a:r>
              <a:rPr lang="el-GR" sz="2400" dirty="0" err="1" smtClean="0"/>
              <a:t>βλεννογόνιας</a:t>
            </a:r>
            <a:r>
              <a:rPr lang="el-GR" sz="2400" dirty="0" smtClean="0"/>
              <a:t> μυϊκής στοιβάδας τοιχώματος ουροδόχου κύστης (στάδιο </a:t>
            </a:r>
            <a:r>
              <a:rPr lang="en-US" sz="2400" dirty="0" smtClean="0"/>
              <a:t>pT</a:t>
            </a:r>
            <a:r>
              <a:rPr lang="en-US" sz="2400" dirty="0" smtClean="0">
                <a:effectLst>
                  <a:outerShdw blurRad="38100" dist="38100" dir="2700000" algn="tl">
                    <a:srgbClr val="000000">
                      <a:alpha val="43137"/>
                    </a:srgbClr>
                  </a:outerShdw>
                </a:effectLst>
              </a:rPr>
              <a:t>1</a:t>
            </a:r>
            <a:r>
              <a:rPr lang="en-US" sz="2400" dirty="0" smtClean="0"/>
              <a:t>) </a:t>
            </a:r>
            <a:endParaRPr lang="el-GR" sz="2400" dirty="0"/>
          </a:p>
        </p:txBody>
      </p:sp>
      <p:sp>
        <p:nvSpPr>
          <p:cNvPr id="10" name="1 - Τίτλος"/>
          <p:cNvSpPr>
            <a:spLocks noGrp="1"/>
          </p:cNvSpPr>
          <p:nvPr>
            <p:ph type="title"/>
          </p:nvPr>
        </p:nvSpPr>
        <p:spPr>
          <a:xfrm>
            <a:off x="0" y="476672"/>
            <a:ext cx="9144000" cy="940966"/>
          </a:xfrm>
        </p:spPr>
        <p:txBody>
          <a:bodyPr>
            <a:noAutofit/>
          </a:bodyPr>
          <a:lstStyle/>
          <a:p>
            <a:r>
              <a:rPr lang="el-GR" sz="2000" dirty="0" smtClean="0"/>
              <a:t>Στο στάδιο </a:t>
            </a:r>
            <a:r>
              <a:rPr lang="en-US" sz="2000" dirty="0" smtClean="0"/>
              <a:t>pT</a:t>
            </a:r>
            <a:r>
              <a:rPr lang="en-US" sz="2000" b="1" dirty="0" smtClean="0"/>
              <a:t>1</a:t>
            </a:r>
            <a:r>
              <a:rPr lang="el-GR" sz="2000" dirty="0" smtClean="0"/>
              <a:t>, </a:t>
            </a:r>
            <a:r>
              <a:rPr lang="el-GR" sz="2000" dirty="0" smtClean="0">
                <a:effectLst>
                  <a:outerShdw blurRad="38100" dist="38100" dir="2700000" algn="tl">
                    <a:srgbClr val="000000">
                      <a:alpha val="43137"/>
                    </a:srgbClr>
                  </a:outerShdw>
                </a:effectLst>
              </a:rPr>
              <a:t>χρειάζεται </a:t>
            </a:r>
            <a:r>
              <a:rPr lang="el-GR" sz="2000" b="1" u="sng" dirty="0" smtClean="0">
                <a:effectLst>
                  <a:outerShdw blurRad="38100" dist="38100" dir="2700000" algn="tl">
                    <a:srgbClr val="000000">
                      <a:alpha val="43137"/>
                    </a:srgbClr>
                  </a:outerShdw>
                </a:effectLst>
              </a:rPr>
              <a:t>διευκρίνιση</a:t>
            </a:r>
            <a:r>
              <a:rPr lang="el-GR" sz="2000" dirty="0" smtClean="0"/>
              <a:t> αν η </a:t>
            </a:r>
            <a:r>
              <a:rPr lang="el-GR" sz="2000" b="1" u="sng" dirty="0" smtClean="0">
                <a:effectLst>
                  <a:outerShdw blurRad="38100" dist="38100" dir="2700000" algn="tl">
                    <a:srgbClr val="000000">
                      <a:alpha val="43137"/>
                    </a:srgbClr>
                  </a:outerShdw>
                </a:effectLst>
              </a:rPr>
              <a:t>διήθηση</a:t>
            </a:r>
            <a:r>
              <a:rPr lang="el-GR" sz="2000" dirty="0" smtClean="0"/>
              <a:t> </a:t>
            </a:r>
            <a:r>
              <a:rPr lang="el-GR" sz="2000" u="sng" dirty="0" smtClean="0"/>
              <a:t>αφορά</a:t>
            </a:r>
            <a:r>
              <a:rPr lang="el-GR" sz="2000" dirty="0" smtClean="0"/>
              <a:t> σε άξονα, αν κρίνεται επιφανειακή ή </a:t>
            </a:r>
            <a:r>
              <a:rPr lang="el-GR" sz="2000" dirty="0" smtClean="0">
                <a:solidFill>
                  <a:srgbClr val="FFFF00"/>
                </a:solidFill>
              </a:rPr>
              <a:t>οριακή</a:t>
            </a:r>
            <a:r>
              <a:rPr lang="en-US" sz="2000" dirty="0" smtClean="0"/>
              <a:t> (</a:t>
            </a:r>
            <a:r>
              <a:rPr lang="el-GR" sz="2000" dirty="0" smtClean="0"/>
              <a:t>προτεινόμενο </a:t>
            </a:r>
            <a:r>
              <a:rPr lang="el-GR" sz="2000" dirty="0" smtClean="0">
                <a:solidFill>
                  <a:srgbClr val="FFFF00"/>
                </a:solidFill>
              </a:rPr>
              <a:t>όριο </a:t>
            </a:r>
            <a:r>
              <a:rPr lang="el-GR" sz="2000" dirty="0" err="1" smtClean="0">
                <a:solidFill>
                  <a:srgbClr val="FFFF00"/>
                </a:solidFill>
                <a:effectLst>
                  <a:outerShdw blurRad="38100" dist="38100" dir="2700000" algn="tl">
                    <a:srgbClr val="000000">
                      <a:alpha val="43137"/>
                    </a:srgbClr>
                  </a:outerShdw>
                </a:effectLst>
              </a:rPr>
              <a:t>μικροδιηθητικής</a:t>
            </a:r>
            <a:r>
              <a:rPr lang="el-GR" sz="2000" dirty="0" smtClean="0">
                <a:solidFill>
                  <a:srgbClr val="FFFF00"/>
                </a:solidFill>
                <a:effectLst>
                  <a:outerShdw blurRad="38100" dist="38100" dir="2700000" algn="tl">
                    <a:srgbClr val="000000">
                      <a:alpha val="43137"/>
                    </a:srgbClr>
                  </a:outerShdw>
                </a:effectLst>
              </a:rPr>
              <a:t> νόσου </a:t>
            </a:r>
            <a:r>
              <a:rPr lang="el-GR" sz="2000" dirty="0" smtClean="0"/>
              <a:t>το </a:t>
            </a:r>
            <a:r>
              <a:rPr lang="el-GR" sz="2000" dirty="0" smtClean="0">
                <a:solidFill>
                  <a:srgbClr val="FFFF00"/>
                </a:solidFill>
                <a:effectLst>
                  <a:outerShdw blurRad="38100" dist="38100" dir="2700000" algn="tl">
                    <a:srgbClr val="000000">
                      <a:alpha val="43137"/>
                    </a:srgbClr>
                  </a:outerShdw>
                </a:effectLst>
              </a:rPr>
              <a:t>1 χιλ</a:t>
            </a:r>
            <a:r>
              <a:rPr lang="el-GR" sz="2000" dirty="0" smtClean="0">
                <a:solidFill>
                  <a:srgbClr val="FFFF00"/>
                </a:solidFill>
              </a:rPr>
              <a:t>.</a:t>
            </a:r>
            <a:r>
              <a:rPr lang="el-GR" sz="2000" dirty="0" smtClean="0"/>
              <a:t>), </a:t>
            </a:r>
            <a:r>
              <a:rPr lang="el-GR" sz="2000" dirty="0" smtClean="0">
                <a:solidFill>
                  <a:srgbClr val="0070C0"/>
                </a:solidFill>
              </a:rPr>
              <a:t>εστιακή</a:t>
            </a:r>
            <a:r>
              <a:rPr lang="el-GR" sz="2000" dirty="0" smtClean="0"/>
              <a:t> </a:t>
            </a:r>
            <a:r>
              <a:rPr lang="el-GR" sz="2000" i="1" dirty="0" smtClean="0">
                <a:effectLst>
                  <a:outerShdw blurRad="38100" dist="38100" dir="2700000" algn="tl">
                    <a:srgbClr val="000000">
                      <a:alpha val="43137"/>
                    </a:srgbClr>
                  </a:outerShdw>
                </a:effectLst>
              </a:rPr>
              <a:t>πέραν της βάσης του όγκου</a:t>
            </a:r>
            <a:r>
              <a:rPr lang="el-GR" sz="2000" dirty="0" smtClean="0"/>
              <a:t>, </a:t>
            </a:r>
            <a:r>
              <a:rPr lang="el-GR" sz="2000" dirty="0" err="1" smtClean="0">
                <a:effectLst>
                  <a:outerShdw blurRad="38100" dist="38100" dir="2700000" algn="tl">
                    <a:srgbClr val="000000">
                      <a:alpha val="43137"/>
                    </a:srgbClr>
                  </a:outerShdw>
                </a:effectLst>
              </a:rPr>
              <a:t>καταλαμβάνουσα</a:t>
            </a:r>
            <a:r>
              <a:rPr lang="el-GR" sz="2000" dirty="0" smtClean="0">
                <a:effectLst>
                  <a:outerShdw blurRad="38100" dist="38100" dir="2700000" algn="tl">
                    <a:srgbClr val="000000">
                      <a:alpha val="43137"/>
                    </a:srgbClr>
                  </a:outerShdw>
                </a:effectLst>
              </a:rPr>
              <a:t> λιγότερο από ένα ή από ένα και πάνω, οπτικό πεδίο φακού Χ10 ή Χ20 </a:t>
            </a:r>
            <a:r>
              <a:rPr lang="el-GR" sz="2000" i="1" dirty="0" smtClean="0">
                <a:effectLst>
                  <a:outerShdw blurRad="38100" dist="38100" dir="2700000" algn="tl">
                    <a:srgbClr val="000000">
                      <a:alpha val="43137"/>
                    </a:srgbClr>
                  </a:outerShdw>
                </a:effectLst>
              </a:rPr>
              <a:t>από τη βασική μεμβράνη του βλεννογόνου</a:t>
            </a:r>
            <a:r>
              <a:rPr lang="el-GR" sz="2000" dirty="0" smtClean="0"/>
              <a:t>, </a:t>
            </a:r>
            <a:r>
              <a:rPr lang="el-GR" sz="2000" dirty="0" smtClean="0">
                <a:solidFill>
                  <a:srgbClr val="0070C0"/>
                </a:solidFill>
              </a:rPr>
              <a:t>ευρεία</a:t>
            </a:r>
            <a:r>
              <a:rPr lang="el-GR" sz="2000" dirty="0" smtClean="0"/>
              <a:t> </a:t>
            </a:r>
            <a:r>
              <a:rPr lang="el-GR" sz="2000" i="1" dirty="0" smtClean="0">
                <a:effectLst>
                  <a:outerShdw blurRad="38100" dist="38100" dir="2700000" algn="tl">
                    <a:srgbClr val="000000">
                      <a:alpha val="43137"/>
                    </a:srgbClr>
                  </a:outerShdw>
                </a:effectLst>
              </a:rPr>
              <a:t>πέραν της βάσης του όγκου </a:t>
            </a:r>
            <a:r>
              <a:rPr lang="el-GR" sz="2000" dirty="0" smtClean="0"/>
              <a:t>ή οριακά </a:t>
            </a:r>
            <a:r>
              <a:rPr lang="el-GR" sz="2000" dirty="0" err="1" smtClean="0"/>
              <a:t>εμπλέκουσα</a:t>
            </a:r>
            <a:r>
              <a:rPr lang="el-GR" sz="2000" dirty="0" smtClean="0"/>
              <a:t> τον </a:t>
            </a:r>
            <a:r>
              <a:rPr lang="el-GR" sz="2000" dirty="0" err="1" smtClean="0"/>
              <a:t>εξωστήρα</a:t>
            </a:r>
            <a:r>
              <a:rPr lang="el-GR" sz="2000" dirty="0" smtClean="0"/>
              <a:t> μυ.</a:t>
            </a:r>
            <a:endParaRPr lang="el-GR" sz="2000" dirty="0"/>
          </a:p>
        </p:txBody>
      </p:sp>
    </p:spTree>
    <p:extLst>
      <p:ext uri="{BB962C8B-B14F-4D97-AF65-F5344CB8AC3E}">
        <p14:creationId xmlns="" xmlns:p14="http://schemas.microsoft.com/office/powerpoint/2010/main" val="27923814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08720"/>
            <a:ext cx="6012160" cy="5949280"/>
          </a:xfrm>
        </p:spPr>
        <p:txBody>
          <a:bodyPr>
            <a:noAutofit/>
          </a:bodyPr>
          <a:lstStyle/>
          <a:p>
            <a:r>
              <a:rPr lang="el-GR" sz="2400" b="1" dirty="0" smtClean="0"/>
              <a:t>Η ιστολογική εκτίμηση της διήθησης της </a:t>
            </a:r>
            <a:r>
              <a:rPr lang="el-GR" sz="2400" b="1" dirty="0" err="1" smtClean="0"/>
              <a:t>βλεννογόνιας</a:t>
            </a:r>
            <a:r>
              <a:rPr lang="el-GR" sz="2400" b="1" dirty="0" smtClean="0"/>
              <a:t> μυϊκής στοιβάδας/συναφούς αγγειακού πλέγματος προτείνεται, </a:t>
            </a:r>
            <a:r>
              <a:rPr lang="el-GR" sz="2400" b="1" i="1" u="sng" dirty="0" smtClean="0"/>
              <a:t>όταν</a:t>
            </a:r>
            <a:r>
              <a:rPr lang="el-GR" sz="2400" b="1" i="1" dirty="0" smtClean="0"/>
              <a:t> </a:t>
            </a:r>
            <a:r>
              <a:rPr lang="el-GR" sz="2400" b="1" dirty="0" smtClean="0"/>
              <a:t>αυτή είναι δυνατή.</a:t>
            </a:r>
            <a:br>
              <a:rPr lang="el-GR" sz="2400" b="1" dirty="0" smtClean="0"/>
            </a:br>
            <a:r>
              <a:rPr lang="el-GR" sz="2800" dirty="0" smtClean="0"/>
              <a:t/>
            </a:r>
            <a:br>
              <a:rPr lang="el-GR" sz="2800" dirty="0" smtClean="0"/>
            </a:br>
            <a:r>
              <a:rPr lang="en-US" sz="2800" dirty="0" smtClean="0"/>
              <a:t> </a:t>
            </a:r>
            <a:r>
              <a:rPr lang="en-US" sz="2400" dirty="0" smtClean="0"/>
              <a:t>A</a:t>
            </a:r>
            <a:r>
              <a:rPr lang="el-GR" sz="2400" dirty="0" smtClean="0"/>
              <a:t>. Η φυσιολογική </a:t>
            </a:r>
            <a:r>
              <a:rPr lang="en-US" sz="2400" dirty="0" smtClean="0"/>
              <a:t> </a:t>
            </a:r>
            <a:r>
              <a:rPr lang="el-GR" sz="2400" dirty="0" err="1" smtClean="0"/>
              <a:t>βλεννογόνια</a:t>
            </a:r>
            <a:r>
              <a:rPr lang="el-GR" sz="2400" dirty="0" smtClean="0"/>
              <a:t> μυϊκή στοιβάδα της ουροδόχου κύστης, </a:t>
            </a:r>
            <a:r>
              <a:rPr lang="el-GR" sz="2400" i="1" dirty="0" smtClean="0">
                <a:effectLst>
                  <a:outerShdw blurRad="38100" dist="38100" dir="2700000" algn="tl">
                    <a:srgbClr val="000000">
                      <a:alpha val="43137"/>
                    </a:srgbClr>
                  </a:outerShdw>
                </a:effectLst>
              </a:rPr>
              <a:t>όταν</a:t>
            </a:r>
            <a:r>
              <a:rPr lang="el-GR" sz="2400" dirty="0" smtClean="0"/>
              <a:t> αυτή διακρίνεται.</a:t>
            </a:r>
            <a:br>
              <a:rPr lang="el-GR" sz="2400" dirty="0" smtClean="0"/>
            </a:br>
            <a:r>
              <a:rPr lang="el-GR" sz="2400" dirty="0" smtClean="0"/>
              <a:t/>
            </a:r>
            <a:br>
              <a:rPr lang="el-GR" sz="2400" dirty="0" smtClean="0"/>
            </a:br>
            <a:r>
              <a:rPr lang="en-US" sz="2400" dirty="0" smtClean="0"/>
              <a:t> B</a:t>
            </a:r>
            <a:r>
              <a:rPr lang="el-GR" sz="2400" dirty="0" smtClean="0"/>
              <a:t>. </a:t>
            </a:r>
            <a:r>
              <a:rPr lang="el-GR" sz="2400" dirty="0" err="1" smtClean="0"/>
              <a:t>Ουροθηλιακό</a:t>
            </a:r>
            <a:r>
              <a:rPr lang="el-GR" sz="2400" dirty="0" smtClean="0"/>
              <a:t> καρκίνωμα </a:t>
            </a:r>
            <a:r>
              <a:rPr lang="en-US" sz="2400" dirty="0" smtClean="0"/>
              <a:t> </a:t>
            </a:r>
            <a:r>
              <a:rPr lang="en-US" sz="2400" dirty="0"/>
              <a:t>pT1 </a:t>
            </a:r>
            <a:r>
              <a:rPr lang="el-GR" sz="2400" dirty="0" smtClean="0"/>
              <a:t>με διήθηση της </a:t>
            </a:r>
            <a:r>
              <a:rPr lang="el-GR" sz="2400" dirty="0" err="1" smtClean="0"/>
              <a:t>βλεννογόνιας</a:t>
            </a:r>
            <a:r>
              <a:rPr lang="el-GR" sz="2400" dirty="0" smtClean="0"/>
              <a:t> μυϊκής στοιβάδας.</a:t>
            </a:r>
            <a:br>
              <a:rPr lang="el-GR" sz="2400" dirty="0" smtClean="0"/>
            </a:br>
            <a:r>
              <a:rPr lang="el-GR" sz="2400" dirty="0" smtClean="0"/>
              <a:t/>
            </a:r>
            <a:br>
              <a:rPr lang="el-GR" sz="2400" dirty="0" smtClean="0"/>
            </a:br>
            <a:r>
              <a:rPr lang="el-GR" sz="2400" dirty="0" smtClean="0"/>
              <a:t/>
            </a:r>
            <a:br>
              <a:rPr lang="el-GR" sz="2400" dirty="0" smtClean="0"/>
            </a:br>
            <a:r>
              <a:rPr lang="en-US" sz="2400" dirty="0" smtClean="0"/>
              <a:t>C</a:t>
            </a:r>
            <a:r>
              <a:rPr lang="el-GR" sz="2400" dirty="0" smtClean="0"/>
              <a:t>. Εκτενώς διηθητικό </a:t>
            </a:r>
            <a:r>
              <a:rPr lang="el-GR" sz="2400" dirty="0" err="1" smtClean="0"/>
              <a:t>ουροθηλιακό</a:t>
            </a:r>
            <a:r>
              <a:rPr lang="el-GR" sz="2400" dirty="0" smtClean="0"/>
              <a:t> καρκίνωμα με δυσχέρεια διάκρισης μεταξύ της </a:t>
            </a:r>
            <a:r>
              <a:rPr lang="el-GR" sz="2400" dirty="0" err="1" smtClean="0"/>
              <a:t>βλεννογόνιας</a:t>
            </a:r>
            <a:r>
              <a:rPr lang="el-GR" sz="2400" dirty="0" smtClean="0"/>
              <a:t> μυϊκής στοιβάδας και του μυϊκού χιτώνα-</a:t>
            </a:r>
            <a:r>
              <a:rPr lang="el-GR" sz="2400" dirty="0" err="1" smtClean="0"/>
              <a:t>εξωστήρα</a:t>
            </a:r>
            <a:r>
              <a:rPr lang="el-GR" sz="2400" dirty="0" smtClean="0"/>
              <a:t> μυ. </a:t>
            </a:r>
            <a:r>
              <a:rPr lang="en-US" sz="2800" dirty="0" smtClean="0"/>
              <a:t/>
            </a:r>
            <a:br>
              <a:rPr lang="en-US" sz="2800" dirty="0" smtClean="0"/>
            </a:br>
            <a:r>
              <a:rPr lang="en-US" sz="1800" dirty="0" err="1"/>
              <a:t>Magers</a:t>
            </a:r>
            <a:r>
              <a:rPr lang="en-US" sz="1800" dirty="0"/>
              <a:t> MJ </a:t>
            </a:r>
            <a:r>
              <a:rPr lang="el-GR" sz="1800" dirty="0"/>
              <a:t>και συν. </a:t>
            </a:r>
            <a:r>
              <a:rPr lang="en-US" sz="1800" dirty="0"/>
              <a:t>Histopathology 74, 112-134, 2019</a:t>
            </a:r>
            <a:r>
              <a:rPr lang="en-US" sz="2800" dirty="0"/>
              <a:t/>
            </a:r>
            <a:br>
              <a:rPr lang="en-US" sz="2800" dirty="0"/>
            </a:br>
            <a:r>
              <a:rPr lang="en-US" sz="2800" dirty="0" smtClean="0"/>
              <a:t/>
            </a:r>
            <a:br>
              <a:rPr lang="en-US" sz="2800" dirty="0" smtClean="0"/>
            </a:br>
            <a:endParaRPr lang="el-GR" sz="2800" dirty="0"/>
          </a:p>
        </p:txBody>
      </p:sp>
      <p:pic>
        <p:nvPicPr>
          <p:cNvPr id="13314" name="Picture 2" descr="C:\Users\Νεφέλη\Desktop\his13734-fig-0007-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12160" y="0"/>
            <a:ext cx="2971358"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303167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8784976" cy="2088232"/>
          </a:xfrm>
          <a:solidFill>
            <a:srgbClr val="FFCCFF"/>
          </a:solidFill>
        </p:spPr>
        <p:txBody>
          <a:bodyPr>
            <a:noAutofit/>
          </a:bodyPr>
          <a:lstStyle/>
          <a:p>
            <a:pPr algn="ctr">
              <a:defRPr/>
            </a:pPr>
            <a:r>
              <a:rPr lang="el-GR" sz="1600" dirty="0" smtClean="0">
                <a:solidFill>
                  <a:srgbClr val="002060"/>
                </a:solidFill>
                <a:latin typeface="+mn-lt"/>
              </a:rPr>
              <a:t>Τόσο η διήθηση </a:t>
            </a:r>
            <a:r>
              <a:rPr lang="el-GR" sz="1600" u="sng" dirty="0" smtClean="0">
                <a:solidFill>
                  <a:srgbClr val="002060"/>
                </a:solidFill>
                <a:latin typeface="+mn-lt"/>
              </a:rPr>
              <a:t>διάσπαρτων</a:t>
            </a:r>
            <a:r>
              <a:rPr lang="el-GR" sz="1600" dirty="0" smtClean="0">
                <a:solidFill>
                  <a:srgbClr val="002060"/>
                </a:solidFill>
                <a:latin typeface="+mn-lt"/>
              </a:rPr>
              <a:t>, </a:t>
            </a:r>
            <a:r>
              <a:rPr lang="el-GR" sz="1600" b="1" u="sng" dirty="0" smtClean="0">
                <a:solidFill>
                  <a:srgbClr val="002060"/>
                </a:solidFill>
                <a:effectLst>
                  <a:outerShdw blurRad="38100" dist="38100" dir="2700000" algn="tl">
                    <a:srgbClr val="000000">
                      <a:alpha val="43137"/>
                    </a:srgbClr>
                  </a:outerShdw>
                </a:effectLst>
                <a:latin typeface="+mn-lt"/>
              </a:rPr>
              <a:t>απ’ άκρη σ’ άκρη </a:t>
            </a:r>
            <a:r>
              <a:rPr lang="el-GR" sz="1600" u="sng" dirty="0" smtClean="0">
                <a:solidFill>
                  <a:srgbClr val="002060"/>
                </a:solidFill>
                <a:effectLst>
                  <a:outerShdw blurRad="38100" dist="38100" dir="2700000" algn="tl">
                    <a:srgbClr val="000000">
                      <a:alpha val="43137"/>
                    </a:srgbClr>
                  </a:outerShdw>
                </a:effectLst>
                <a:latin typeface="+mn-lt"/>
              </a:rPr>
              <a:t>του </a:t>
            </a:r>
            <a:r>
              <a:rPr lang="el-GR" sz="1600" u="sng" dirty="0" err="1" smtClean="0">
                <a:solidFill>
                  <a:srgbClr val="002060"/>
                </a:solidFill>
                <a:latin typeface="+mn-lt"/>
              </a:rPr>
              <a:t>διουρηθρικώς</a:t>
            </a:r>
            <a:r>
              <a:rPr lang="el-GR" sz="1600" u="sng" dirty="0" smtClean="0">
                <a:solidFill>
                  <a:srgbClr val="002060"/>
                </a:solidFill>
                <a:latin typeface="+mn-lt"/>
              </a:rPr>
              <a:t> ληφθέντος </a:t>
            </a:r>
            <a:r>
              <a:rPr lang="el-GR" sz="1600" u="sng" dirty="0" err="1" smtClean="0">
                <a:solidFill>
                  <a:srgbClr val="002060"/>
                </a:solidFill>
                <a:effectLst>
                  <a:outerShdw blurRad="38100" dist="38100" dir="2700000" algn="tl">
                    <a:srgbClr val="000000">
                      <a:alpha val="43137"/>
                    </a:srgbClr>
                  </a:outerShdw>
                </a:effectLst>
                <a:latin typeface="+mn-lt"/>
              </a:rPr>
              <a:t>ιστοτεμαχίου</a:t>
            </a:r>
            <a:r>
              <a:rPr lang="el-GR" sz="1600" u="sng" dirty="0" smtClean="0">
                <a:solidFill>
                  <a:srgbClr val="002060"/>
                </a:solidFill>
                <a:effectLst>
                  <a:outerShdw blurRad="38100" dist="38100" dir="2700000" algn="tl">
                    <a:srgbClr val="000000">
                      <a:alpha val="43137"/>
                    </a:srgbClr>
                  </a:outerShdw>
                </a:effectLst>
                <a:latin typeface="+mn-lt"/>
              </a:rPr>
              <a:t>,</a:t>
            </a:r>
            <a:r>
              <a:rPr lang="el-GR" sz="1600" dirty="0" smtClean="0">
                <a:solidFill>
                  <a:srgbClr val="002060"/>
                </a:solidFill>
                <a:latin typeface="+mn-lt"/>
              </a:rPr>
              <a:t/>
            </a:r>
            <a:br>
              <a:rPr lang="el-GR" sz="1600" dirty="0" smtClean="0">
                <a:solidFill>
                  <a:srgbClr val="002060"/>
                </a:solidFill>
                <a:latin typeface="+mn-lt"/>
              </a:rPr>
            </a:br>
            <a:r>
              <a:rPr lang="el-GR" sz="1600" dirty="0" smtClean="0">
                <a:solidFill>
                  <a:srgbClr val="002060"/>
                </a:solidFill>
                <a:latin typeface="+mn-lt"/>
              </a:rPr>
              <a:t>έστω λεπτυσμένων, λείων μυϊκών στοιχείων του τοιχώματος της ουροδόχου κύστης όσο και η </a:t>
            </a:r>
            <a:r>
              <a:rPr lang="el-GR" sz="1600" b="1" dirty="0" smtClean="0">
                <a:solidFill>
                  <a:srgbClr val="002060"/>
                </a:solidFill>
                <a:latin typeface="+mn-lt"/>
              </a:rPr>
              <a:t>έντονη ανοσοδραστικότητα </a:t>
            </a:r>
            <a:r>
              <a:rPr lang="el-GR" sz="1600" dirty="0" smtClean="0">
                <a:solidFill>
                  <a:srgbClr val="002060"/>
                </a:solidFill>
                <a:latin typeface="+mn-lt"/>
              </a:rPr>
              <a:t>αυτών έναντι της «</a:t>
            </a:r>
            <a:r>
              <a:rPr lang="en-US" sz="1600" b="1" dirty="0" err="1" smtClean="0">
                <a:solidFill>
                  <a:srgbClr val="002060"/>
                </a:solidFill>
                <a:latin typeface="+mn-lt"/>
              </a:rPr>
              <a:t>smoothelin</a:t>
            </a:r>
            <a:r>
              <a:rPr lang="el-GR" sz="1600" dirty="0" smtClean="0">
                <a:solidFill>
                  <a:srgbClr val="002060"/>
                </a:solidFill>
                <a:latin typeface="+mn-lt"/>
              </a:rPr>
              <a:t>» (μόνο όταν βέβαια η τελευταία μπορεί να αναγνωρισθεί αξιόπιστα, με εσωτερικό </a:t>
            </a:r>
            <a:r>
              <a:rPr lang="el-GR" sz="1600" dirty="0" smtClean="0">
                <a:solidFill>
                  <a:srgbClr val="002060"/>
                </a:solidFill>
                <a:latin typeface="+mn-lt"/>
              </a:rPr>
              <a:t>μάρτυρα </a:t>
            </a:r>
            <a:r>
              <a:rPr lang="el-GR" sz="1600" i="1" dirty="0" smtClean="0">
                <a:solidFill>
                  <a:srgbClr val="002060"/>
                </a:solidFill>
                <a:latin typeface="+mn-lt"/>
              </a:rPr>
              <a:t>ασθενώς θετικά </a:t>
            </a:r>
            <a:r>
              <a:rPr lang="el-GR" sz="1600" dirty="0" smtClean="0">
                <a:solidFill>
                  <a:srgbClr val="002060"/>
                </a:solidFill>
                <a:latin typeface="+mn-lt"/>
              </a:rPr>
              <a:t>τμήματα της </a:t>
            </a:r>
            <a:r>
              <a:rPr lang="el-GR" sz="1600" i="1" dirty="0" err="1" smtClean="0">
                <a:solidFill>
                  <a:srgbClr val="002060"/>
                </a:solidFill>
                <a:latin typeface="+mn-lt"/>
              </a:rPr>
              <a:t>βλεννογόνιας</a:t>
            </a:r>
            <a:r>
              <a:rPr lang="el-GR" sz="1600" i="1" dirty="0" smtClean="0">
                <a:solidFill>
                  <a:srgbClr val="002060"/>
                </a:solidFill>
                <a:latin typeface="+mn-lt"/>
              </a:rPr>
              <a:t> μυϊκής στοιβάδας</a:t>
            </a:r>
            <a:r>
              <a:rPr lang="el-GR" sz="1600" dirty="0" smtClean="0">
                <a:solidFill>
                  <a:srgbClr val="002060"/>
                </a:solidFill>
                <a:latin typeface="+mn-lt"/>
              </a:rPr>
              <a:t>)</a:t>
            </a:r>
            <a:r>
              <a:rPr lang="el-GR" sz="1600" b="1" dirty="0" smtClean="0">
                <a:solidFill>
                  <a:srgbClr val="002060"/>
                </a:solidFill>
                <a:latin typeface="+mn-lt"/>
              </a:rPr>
              <a:t> </a:t>
            </a:r>
            <a:r>
              <a:rPr lang="el-GR" sz="1600" b="1" dirty="0" smtClean="0">
                <a:solidFill>
                  <a:srgbClr val="002060"/>
                </a:solidFill>
                <a:latin typeface="+mn-lt"/>
              </a:rPr>
              <a:t>αμφότερα </a:t>
            </a:r>
            <a:r>
              <a:rPr lang="el-GR" sz="1600" b="1" dirty="0" smtClean="0">
                <a:solidFill>
                  <a:srgbClr val="002060"/>
                </a:solidFill>
                <a:latin typeface="+mn-lt"/>
              </a:rPr>
              <a:t>συνηγορούν </a:t>
            </a:r>
            <a:r>
              <a:rPr lang="el-GR" sz="1600" dirty="0" smtClean="0">
                <a:solidFill>
                  <a:srgbClr val="002060"/>
                </a:solidFill>
                <a:latin typeface="+mn-lt"/>
              </a:rPr>
              <a:t>υπέρ </a:t>
            </a:r>
            <a:r>
              <a:rPr lang="el-GR" sz="1600" b="1" dirty="0" smtClean="0">
                <a:solidFill>
                  <a:srgbClr val="002060"/>
                </a:solidFill>
                <a:effectLst>
                  <a:outerShdw blurRad="38100" dist="38100" dir="2700000" algn="tl">
                    <a:srgbClr val="000000">
                      <a:alpha val="43137"/>
                    </a:srgbClr>
                  </a:outerShdw>
                </a:effectLst>
                <a:latin typeface="+mn-lt"/>
              </a:rPr>
              <a:t>διήθησης του μυϊκού χιτώνα</a:t>
            </a:r>
            <a:br>
              <a:rPr lang="el-GR" sz="1600" b="1" dirty="0" smtClean="0">
                <a:solidFill>
                  <a:srgbClr val="002060"/>
                </a:solidFill>
                <a:effectLst>
                  <a:outerShdw blurRad="38100" dist="38100" dir="2700000" algn="tl">
                    <a:srgbClr val="000000">
                      <a:alpha val="43137"/>
                    </a:srgbClr>
                  </a:outerShdw>
                </a:effectLst>
                <a:latin typeface="+mn-lt"/>
              </a:rPr>
            </a:br>
            <a:r>
              <a:rPr lang="el-GR" sz="1600" b="1" dirty="0" smtClean="0">
                <a:solidFill>
                  <a:srgbClr val="002060"/>
                </a:solidFill>
                <a:effectLst>
                  <a:outerShdw blurRad="38100" dist="38100" dir="2700000" algn="tl">
                    <a:srgbClr val="000000">
                      <a:alpha val="43137"/>
                    </a:srgbClr>
                  </a:outerShdw>
                </a:effectLst>
                <a:latin typeface="+mn-lt"/>
              </a:rPr>
              <a:t> </a:t>
            </a:r>
            <a:r>
              <a:rPr lang="el-GR" sz="1600" dirty="0" smtClean="0">
                <a:solidFill>
                  <a:srgbClr val="002060"/>
                </a:solidFill>
                <a:latin typeface="+mn-lt"/>
              </a:rPr>
              <a:t>και όχι της βλεννογόνιας μυϊκής στοιβάδας ( οπότε στάδιο </a:t>
            </a:r>
            <a:r>
              <a:rPr lang="en-US" sz="1600" b="1" dirty="0" err="1" smtClean="0">
                <a:solidFill>
                  <a:srgbClr val="002060"/>
                </a:solidFill>
                <a:effectLst>
                  <a:outerShdw blurRad="38100" dist="38100" dir="2700000" algn="tl">
                    <a:srgbClr val="000000">
                      <a:alpha val="43137"/>
                    </a:srgbClr>
                  </a:outerShdw>
                </a:effectLst>
                <a:latin typeface="+mn-lt"/>
              </a:rPr>
              <a:t>pT</a:t>
            </a:r>
            <a:r>
              <a:rPr lang="el-GR" sz="1600" b="1" dirty="0" smtClean="0">
                <a:solidFill>
                  <a:srgbClr val="002060"/>
                </a:solidFill>
                <a:effectLst>
                  <a:outerShdw blurRad="38100" dist="38100" dir="2700000" algn="tl">
                    <a:srgbClr val="000000">
                      <a:alpha val="43137"/>
                    </a:srgbClr>
                  </a:outerShdw>
                </a:effectLst>
                <a:latin typeface="+mn-lt"/>
              </a:rPr>
              <a:t>2</a:t>
            </a:r>
            <a:r>
              <a:rPr lang="el-GR" sz="1600" dirty="0" smtClean="0">
                <a:solidFill>
                  <a:srgbClr val="002060"/>
                </a:solidFill>
                <a:effectLst>
                  <a:outerShdw blurRad="38100" dist="38100" dir="2700000" algn="tl">
                    <a:srgbClr val="000000">
                      <a:alpha val="43137"/>
                    </a:srgbClr>
                  </a:outerShdw>
                </a:effectLst>
                <a:latin typeface="+mn-lt"/>
              </a:rPr>
              <a:t> </a:t>
            </a:r>
            <a:r>
              <a:rPr lang="el-GR" sz="1600" dirty="0" smtClean="0">
                <a:solidFill>
                  <a:srgbClr val="002060"/>
                </a:solidFill>
                <a:latin typeface="+mn-lt"/>
              </a:rPr>
              <a:t>κι όχι </a:t>
            </a:r>
            <a:r>
              <a:rPr lang="en-US" sz="1600" dirty="0" smtClean="0">
                <a:solidFill>
                  <a:srgbClr val="002060"/>
                </a:solidFill>
                <a:latin typeface="+mn-lt"/>
              </a:rPr>
              <a:t>pT1</a:t>
            </a:r>
            <a:r>
              <a:rPr lang="el-GR" sz="1600" dirty="0" smtClean="0">
                <a:solidFill>
                  <a:srgbClr val="002060"/>
                </a:solidFill>
                <a:latin typeface="+mn-lt"/>
              </a:rPr>
              <a:t> </a:t>
            </a:r>
            <a:r>
              <a:rPr lang="en-US" sz="1600" dirty="0" smtClean="0">
                <a:solidFill>
                  <a:srgbClr val="002060"/>
                </a:solidFill>
                <a:latin typeface="+mn-lt"/>
              </a:rPr>
              <a:t>)</a:t>
            </a:r>
            <a:r>
              <a:rPr lang="el-GR" sz="1600" dirty="0" smtClean="0">
                <a:solidFill>
                  <a:srgbClr val="002060"/>
                </a:solidFill>
                <a:latin typeface="+mn-lt"/>
              </a:rPr>
              <a:t>, καθώς προφανώς πρόκειται για </a:t>
            </a:r>
            <a:r>
              <a:rPr lang="el-GR" sz="1600" u="sng" dirty="0" smtClean="0">
                <a:solidFill>
                  <a:srgbClr val="002060"/>
                </a:solidFill>
                <a:latin typeface="+mn-lt"/>
              </a:rPr>
              <a:t>διασπασμένες</a:t>
            </a:r>
            <a:r>
              <a:rPr lang="el-GR" sz="1600" dirty="0" smtClean="0">
                <a:solidFill>
                  <a:srgbClr val="002060"/>
                </a:solidFill>
                <a:latin typeface="+mn-lt"/>
              </a:rPr>
              <a:t> </a:t>
            </a:r>
            <a:r>
              <a:rPr lang="el-GR" sz="1600" dirty="0" smtClean="0">
                <a:solidFill>
                  <a:srgbClr val="002060"/>
                </a:solidFill>
                <a:effectLst>
                  <a:outerShdw blurRad="38100" dist="38100" dir="2700000" algn="tl">
                    <a:srgbClr val="000000">
                      <a:alpha val="43137"/>
                    </a:srgbClr>
                  </a:outerShdw>
                </a:effectLst>
                <a:latin typeface="+mn-lt"/>
              </a:rPr>
              <a:t>μυϊκές δεσμίδες του εξωστήρα μυ</a:t>
            </a:r>
            <a:r>
              <a:rPr lang="el-GR" sz="1600" dirty="0" smtClean="0">
                <a:solidFill>
                  <a:srgbClr val="002060"/>
                </a:solidFill>
                <a:latin typeface="+mn-lt"/>
              </a:rPr>
              <a:t>. Μην ξεχνάμε ότι στο </a:t>
            </a:r>
            <a:r>
              <a:rPr lang="el-GR" sz="1600" dirty="0" err="1" smtClean="0">
                <a:solidFill>
                  <a:srgbClr val="002060"/>
                </a:solidFill>
                <a:latin typeface="+mn-lt"/>
              </a:rPr>
              <a:t>διουρηθρικό</a:t>
            </a:r>
            <a:r>
              <a:rPr lang="el-GR" sz="1600" dirty="0" smtClean="0">
                <a:solidFill>
                  <a:srgbClr val="002060"/>
                </a:solidFill>
                <a:latin typeface="+mn-lt"/>
              </a:rPr>
              <a:t> </a:t>
            </a:r>
            <a:r>
              <a:rPr lang="el-GR" sz="1600" dirty="0" smtClean="0">
                <a:solidFill>
                  <a:srgbClr val="002060"/>
                </a:solidFill>
                <a:latin typeface="+mn-lt"/>
              </a:rPr>
              <a:t>υλικό, </a:t>
            </a:r>
            <a:r>
              <a:rPr lang="el-GR" sz="1600" dirty="0" smtClean="0">
                <a:solidFill>
                  <a:srgbClr val="002060"/>
                </a:solidFill>
                <a:latin typeface="+mn-lt"/>
              </a:rPr>
              <a:t>πάντοτε αναφέρουμε εάν συμπεριλαμβάνονται τμήματα του </a:t>
            </a:r>
            <a:r>
              <a:rPr lang="el-GR" sz="1600" dirty="0" err="1" smtClean="0">
                <a:solidFill>
                  <a:srgbClr val="002060"/>
                </a:solidFill>
                <a:latin typeface="+mn-lt"/>
              </a:rPr>
              <a:t>εξωστήρα</a:t>
            </a:r>
            <a:r>
              <a:rPr lang="el-GR" sz="1600" dirty="0" smtClean="0">
                <a:solidFill>
                  <a:srgbClr val="002060"/>
                </a:solidFill>
                <a:latin typeface="+mn-lt"/>
              </a:rPr>
              <a:t> μυ ή όχι.</a:t>
            </a:r>
            <a:endParaRPr lang="el-GR" sz="1600" dirty="0">
              <a:solidFill>
                <a:srgbClr val="002060"/>
              </a:solidFill>
              <a:latin typeface="+mn-lt"/>
            </a:endParaRPr>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0" y="2276192"/>
            <a:ext cx="9144000" cy="4465747"/>
          </a:xfrm>
        </p:spPr>
      </p:pic>
    </p:spTree>
    <p:extLst>
      <p:ext uri="{BB962C8B-B14F-4D97-AF65-F5344CB8AC3E}">
        <p14:creationId xmlns="" xmlns:p14="http://schemas.microsoft.com/office/powerpoint/2010/main" val="380783863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Grp="1" noChangeAspect="1" noChangeArrowheads="1"/>
          </p:cNvPicPr>
          <p:nvPr>
            <p:ph idx="1"/>
          </p:nvPr>
        </p:nvPicPr>
        <p:blipFill>
          <a:blip r:embed="rId3" cstate="print">
            <a:lum bright="-12000" contrast="36000"/>
          </a:blip>
          <a:srcRect/>
          <a:stretch>
            <a:fillRect/>
          </a:stretch>
        </p:blipFill>
        <p:spPr>
          <a:xfrm>
            <a:off x="1475656" y="241052"/>
            <a:ext cx="6481762" cy="4849813"/>
          </a:xfrm>
          <a:noFill/>
        </p:spPr>
      </p:pic>
      <p:sp>
        <p:nvSpPr>
          <p:cNvPr id="77828" name="4 - Ορθογώνιο"/>
          <p:cNvSpPr>
            <a:spLocks noChangeArrowheads="1"/>
          </p:cNvSpPr>
          <p:nvPr/>
        </p:nvSpPr>
        <p:spPr bwMode="auto">
          <a:xfrm>
            <a:off x="0" y="5157192"/>
            <a:ext cx="9143999" cy="1754326"/>
          </a:xfrm>
          <a:prstGeom prst="rect">
            <a:avLst/>
          </a:prstGeom>
          <a:solidFill>
            <a:srgbClr val="FFCC99"/>
          </a:solidFill>
          <a:ln w="9525">
            <a:noFill/>
            <a:miter lim="800000"/>
            <a:headEnd/>
            <a:tailEnd/>
          </a:ln>
        </p:spPr>
        <p:txBody>
          <a:bodyPr wrap="square">
            <a:spAutoFit/>
          </a:bodyPr>
          <a:lstStyle/>
          <a:p>
            <a:pPr algn="ctr"/>
            <a:r>
              <a:rPr lang="en-US" b="1" dirty="0" err="1" smtClean="0">
                <a:solidFill>
                  <a:srgbClr val="002060"/>
                </a:solidFill>
                <a:latin typeface="Calibri" pitchFamily="34" charset="0"/>
              </a:rPr>
              <a:t>pT</a:t>
            </a:r>
            <a:r>
              <a:rPr lang="el-GR" b="1" dirty="0" smtClean="0">
                <a:solidFill>
                  <a:srgbClr val="002060"/>
                </a:solidFill>
                <a:latin typeface="Calibri" pitchFamily="34" charset="0"/>
              </a:rPr>
              <a:t>2 καρκίνωμα</a:t>
            </a:r>
            <a:r>
              <a:rPr lang="el-GR" dirty="0" smtClean="0">
                <a:solidFill>
                  <a:srgbClr val="002060"/>
                </a:solidFill>
                <a:latin typeface="Calibri" pitchFamily="34" charset="0"/>
              </a:rPr>
              <a:t>. Διήθηση </a:t>
            </a:r>
            <a:r>
              <a:rPr lang="el-GR" b="1" dirty="0" err="1" smtClean="0">
                <a:solidFill>
                  <a:srgbClr val="002060"/>
                </a:solidFill>
                <a:latin typeface="Calibri" pitchFamily="34" charset="0"/>
              </a:rPr>
              <a:t>εξωστήρα</a:t>
            </a:r>
            <a:r>
              <a:rPr lang="el-GR" b="1" dirty="0" smtClean="0">
                <a:solidFill>
                  <a:srgbClr val="002060"/>
                </a:solidFill>
                <a:latin typeface="Calibri" pitchFamily="34" charset="0"/>
              </a:rPr>
              <a:t> μυός/μυϊκού χιτώνα  </a:t>
            </a:r>
            <a:r>
              <a:rPr lang="el-GR" dirty="0" smtClean="0">
                <a:solidFill>
                  <a:srgbClr val="002060"/>
                </a:solidFill>
                <a:latin typeface="Calibri" pitchFamily="34" charset="0"/>
              </a:rPr>
              <a:t>κλασικά </a:t>
            </a:r>
            <a:r>
              <a:rPr lang="el-GR" dirty="0" err="1" smtClean="0">
                <a:solidFill>
                  <a:srgbClr val="002060"/>
                </a:solidFill>
                <a:latin typeface="Calibri" pitchFamily="34" charset="0"/>
              </a:rPr>
              <a:t>ταυτοποιούμενου</a:t>
            </a:r>
            <a:r>
              <a:rPr lang="el-GR" dirty="0" smtClean="0">
                <a:solidFill>
                  <a:srgbClr val="002060"/>
                </a:solidFill>
                <a:latin typeface="Calibri" pitchFamily="34" charset="0"/>
              </a:rPr>
              <a:t> ως </a:t>
            </a:r>
            <a:r>
              <a:rPr lang="el-GR" b="1" i="1" dirty="0" smtClean="0">
                <a:solidFill>
                  <a:srgbClr val="002060"/>
                </a:solidFill>
                <a:latin typeface="Calibri" pitchFamily="34" charset="0"/>
              </a:rPr>
              <a:t>σφιχτές</a:t>
            </a:r>
            <a:r>
              <a:rPr lang="el-GR" b="1" dirty="0" smtClean="0">
                <a:solidFill>
                  <a:srgbClr val="002060"/>
                </a:solidFill>
                <a:latin typeface="Calibri" pitchFamily="34" charset="0"/>
              </a:rPr>
              <a:t> αθροίσεις </a:t>
            </a:r>
            <a:r>
              <a:rPr lang="el-GR" b="1" i="1" dirty="0" err="1" smtClean="0">
                <a:solidFill>
                  <a:srgbClr val="002060"/>
                </a:solidFill>
                <a:latin typeface="Calibri" pitchFamily="34" charset="0"/>
              </a:rPr>
              <a:t>παχειών</a:t>
            </a:r>
            <a:r>
              <a:rPr lang="el-GR" b="1" dirty="0" smtClean="0">
                <a:solidFill>
                  <a:srgbClr val="002060"/>
                </a:solidFill>
                <a:latin typeface="Calibri" pitchFamily="34" charset="0"/>
              </a:rPr>
              <a:t> δεσμίδων λείου μυ</a:t>
            </a:r>
            <a:r>
              <a:rPr lang="el-GR" dirty="0" smtClean="0">
                <a:solidFill>
                  <a:srgbClr val="002060"/>
                </a:solidFill>
                <a:latin typeface="Calibri" pitchFamily="34" charset="0"/>
              </a:rPr>
              <a:t>.</a:t>
            </a:r>
            <a:r>
              <a:rPr lang="el-GR" dirty="0">
                <a:solidFill>
                  <a:srgbClr val="002060"/>
                </a:solidFill>
                <a:latin typeface="Calibri" pitchFamily="34" charset="0"/>
              </a:rPr>
              <a:t> </a:t>
            </a:r>
            <a:r>
              <a:rPr lang="el-GR" dirty="0" smtClean="0">
                <a:solidFill>
                  <a:srgbClr val="002060"/>
                </a:solidFill>
                <a:latin typeface="Calibri" pitchFamily="34" charset="0"/>
              </a:rPr>
              <a:t>Στο στάδιο </a:t>
            </a:r>
            <a:r>
              <a:rPr lang="en-US" dirty="0" smtClean="0">
                <a:solidFill>
                  <a:srgbClr val="002060"/>
                </a:solidFill>
                <a:latin typeface="Calibri" pitchFamily="34" charset="0"/>
              </a:rPr>
              <a:t>pT</a:t>
            </a:r>
            <a:r>
              <a:rPr lang="en-US" b="1" dirty="0" smtClean="0">
                <a:solidFill>
                  <a:srgbClr val="002060"/>
                </a:solidFill>
                <a:latin typeface="Calibri" pitchFamily="34" charset="0"/>
              </a:rPr>
              <a:t>2</a:t>
            </a:r>
            <a:r>
              <a:rPr lang="en-US" dirty="0" smtClean="0">
                <a:solidFill>
                  <a:srgbClr val="002060"/>
                </a:solidFill>
                <a:latin typeface="Calibri" pitchFamily="34" charset="0"/>
              </a:rPr>
              <a:t>, </a:t>
            </a:r>
            <a:r>
              <a:rPr lang="el-GR" dirty="0" smtClean="0">
                <a:solidFill>
                  <a:srgbClr val="002060"/>
                </a:solidFill>
                <a:latin typeface="Calibri" pitchFamily="34" charset="0"/>
              </a:rPr>
              <a:t>προγνωστικά σημαντική η  </a:t>
            </a:r>
            <a:r>
              <a:rPr lang="el-GR" b="1" dirty="0" err="1" smtClean="0">
                <a:solidFill>
                  <a:srgbClr val="002060"/>
                </a:solidFill>
                <a:latin typeface="Calibri" pitchFamily="34" charset="0"/>
              </a:rPr>
              <a:t>μ.δ</a:t>
            </a:r>
            <a:r>
              <a:rPr lang="el-GR" b="1" dirty="0" smtClean="0">
                <a:solidFill>
                  <a:srgbClr val="002060"/>
                </a:solidFill>
                <a:latin typeface="Calibri" pitchFamily="34" charset="0"/>
              </a:rPr>
              <a:t>. </a:t>
            </a:r>
            <a:r>
              <a:rPr lang="el-GR" dirty="0" smtClean="0">
                <a:solidFill>
                  <a:srgbClr val="002060"/>
                </a:solidFill>
                <a:latin typeface="Calibri" pitchFamily="34" charset="0"/>
              </a:rPr>
              <a:t>του όγκου.  Παρεμπιπτόντως, παρατηρήστε ότι λιπώδης </a:t>
            </a:r>
            <a:r>
              <a:rPr lang="el-GR" dirty="0">
                <a:solidFill>
                  <a:srgbClr val="002060"/>
                </a:solidFill>
                <a:latin typeface="Calibri" pitchFamily="34" charset="0"/>
              </a:rPr>
              <a:t>ιστός μπορεί να υπάρχει τόσο στον υποεπιθηλιακό συνδετικό ιστό </a:t>
            </a:r>
            <a:r>
              <a:rPr lang="el-GR" dirty="0" smtClean="0">
                <a:solidFill>
                  <a:srgbClr val="002060"/>
                </a:solidFill>
                <a:latin typeface="Calibri" pitchFamily="34" charset="0"/>
              </a:rPr>
              <a:t>(χόριο) όσο </a:t>
            </a:r>
            <a:r>
              <a:rPr lang="el-GR" dirty="0">
                <a:solidFill>
                  <a:srgbClr val="002060"/>
                </a:solidFill>
                <a:effectLst>
                  <a:outerShdw blurRad="38100" dist="38100" dir="2700000" algn="tl">
                    <a:srgbClr val="000000">
                      <a:alpha val="43137"/>
                    </a:srgbClr>
                  </a:outerShdw>
                </a:effectLst>
                <a:latin typeface="Calibri" pitchFamily="34" charset="0"/>
              </a:rPr>
              <a:t>και</a:t>
            </a:r>
            <a:r>
              <a:rPr lang="el-GR" dirty="0">
                <a:solidFill>
                  <a:srgbClr val="002060"/>
                </a:solidFill>
                <a:latin typeface="Calibri" pitchFamily="34" charset="0"/>
              </a:rPr>
              <a:t> </a:t>
            </a:r>
            <a:r>
              <a:rPr lang="el-GR" dirty="0" smtClean="0">
                <a:solidFill>
                  <a:srgbClr val="002060"/>
                </a:solidFill>
                <a:latin typeface="Calibri" pitchFamily="34" charset="0"/>
              </a:rPr>
              <a:t>στον μυϊκό </a:t>
            </a:r>
            <a:r>
              <a:rPr lang="el-GR" dirty="0">
                <a:solidFill>
                  <a:srgbClr val="002060"/>
                </a:solidFill>
                <a:latin typeface="Calibri" pitchFamily="34" charset="0"/>
              </a:rPr>
              <a:t>χιτώνα. </a:t>
            </a:r>
            <a:r>
              <a:rPr lang="el-GR" dirty="0" smtClean="0">
                <a:solidFill>
                  <a:srgbClr val="002060"/>
                </a:solidFill>
                <a:latin typeface="Calibri" pitchFamily="34" charset="0"/>
              </a:rPr>
              <a:t>Συνεπώς, </a:t>
            </a:r>
            <a:r>
              <a:rPr lang="el-GR" dirty="0">
                <a:solidFill>
                  <a:srgbClr val="002060"/>
                </a:solidFill>
                <a:latin typeface="Calibri" pitchFamily="34" charset="0"/>
              </a:rPr>
              <a:t>η διήθηση λίπους σε </a:t>
            </a:r>
            <a:r>
              <a:rPr lang="el-GR" dirty="0" err="1" smtClean="0">
                <a:solidFill>
                  <a:srgbClr val="002060"/>
                </a:solidFill>
                <a:latin typeface="Calibri" pitchFamily="34" charset="0"/>
              </a:rPr>
              <a:t>βιοπτικό</a:t>
            </a:r>
            <a:r>
              <a:rPr lang="el-GR" dirty="0" smtClean="0">
                <a:solidFill>
                  <a:srgbClr val="002060"/>
                </a:solidFill>
                <a:latin typeface="Calibri" pitchFamily="34" charset="0"/>
              </a:rPr>
              <a:t>-</a:t>
            </a:r>
            <a:r>
              <a:rPr lang="el-GR" dirty="0" err="1" smtClean="0">
                <a:solidFill>
                  <a:srgbClr val="002060"/>
                </a:solidFill>
                <a:latin typeface="Calibri" pitchFamily="34" charset="0"/>
              </a:rPr>
              <a:t>διουρηθρικό</a:t>
            </a:r>
            <a:r>
              <a:rPr lang="el-GR" dirty="0" smtClean="0">
                <a:solidFill>
                  <a:srgbClr val="002060"/>
                </a:solidFill>
                <a:latin typeface="Calibri" pitchFamily="34" charset="0"/>
              </a:rPr>
              <a:t> </a:t>
            </a:r>
            <a:r>
              <a:rPr lang="el-GR" dirty="0">
                <a:solidFill>
                  <a:srgbClr val="002060"/>
                </a:solidFill>
                <a:latin typeface="Calibri" pitchFamily="34" charset="0"/>
              </a:rPr>
              <a:t>(</a:t>
            </a:r>
            <a:r>
              <a:rPr lang="en-US" dirty="0">
                <a:solidFill>
                  <a:srgbClr val="002060"/>
                </a:solidFill>
                <a:latin typeface="Calibri" pitchFamily="34" charset="0"/>
              </a:rPr>
              <a:t>TUR</a:t>
            </a:r>
            <a:r>
              <a:rPr lang="el-GR" dirty="0">
                <a:solidFill>
                  <a:srgbClr val="002060"/>
                </a:solidFill>
                <a:latin typeface="Calibri" pitchFamily="34" charset="0"/>
              </a:rPr>
              <a:t>)</a:t>
            </a:r>
            <a:r>
              <a:rPr lang="en-US" dirty="0">
                <a:solidFill>
                  <a:srgbClr val="002060"/>
                </a:solidFill>
                <a:latin typeface="Calibri" pitchFamily="34" charset="0"/>
              </a:rPr>
              <a:t> </a:t>
            </a:r>
            <a:r>
              <a:rPr lang="el-GR" dirty="0" smtClean="0">
                <a:solidFill>
                  <a:srgbClr val="002060"/>
                </a:solidFill>
                <a:latin typeface="Calibri" pitchFamily="34" charset="0"/>
              </a:rPr>
              <a:t>υλικό</a:t>
            </a:r>
            <a:r>
              <a:rPr lang="en-US" dirty="0" smtClean="0">
                <a:solidFill>
                  <a:srgbClr val="002060"/>
                </a:solidFill>
                <a:latin typeface="Calibri" pitchFamily="34" charset="0"/>
              </a:rPr>
              <a:t> </a:t>
            </a:r>
            <a:r>
              <a:rPr lang="el-GR" b="1" dirty="0">
                <a:solidFill>
                  <a:srgbClr val="002060"/>
                </a:solidFill>
                <a:latin typeface="Calibri" pitchFamily="34" charset="0"/>
              </a:rPr>
              <a:t>δεν </a:t>
            </a:r>
            <a:r>
              <a:rPr lang="el-GR" dirty="0">
                <a:solidFill>
                  <a:srgbClr val="002060"/>
                </a:solidFill>
                <a:latin typeface="Calibri" pitchFamily="34" charset="0"/>
              </a:rPr>
              <a:t>εξυπακούεται ότι σημαίνει εξωκυστική επέκταση</a:t>
            </a:r>
            <a:r>
              <a:rPr lang="en-US" dirty="0">
                <a:solidFill>
                  <a:srgbClr val="002060"/>
                </a:solidFill>
                <a:latin typeface="Calibri" pitchFamily="34" charset="0"/>
              </a:rPr>
              <a:t> (pT3</a:t>
            </a:r>
            <a:r>
              <a:rPr lang="el-GR" dirty="0">
                <a:solidFill>
                  <a:srgbClr val="002060"/>
                </a:solidFill>
                <a:latin typeface="Calibri" pitchFamily="34" charset="0"/>
              </a:rPr>
              <a:t> καρκίνωμα</a:t>
            </a:r>
            <a:r>
              <a:rPr lang="en-US" dirty="0">
                <a:solidFill>
                  <a:srgbClr val="002060"/>
                </a:solidFill>
                <a:latin typeface="Calibri" pitchFamily="34" charset="0"/>
              </a:rPr>
              <a:t>).</a:t>
            </a:r>
            <a:endParaRPr lang="el-GR" dirty="0">
              <a:solidFill>
                <a:srgbClr val="002060"/>
              </a:solidFill>
              <a:latin typeface="Calibri" pitchFamily="34" charset="0"/>
            </a:endParaRPr>
          </a:p>
        </p:txBody>
      </p:sp>
      <mc:AlternateContent xmlns:mc="http://schemas.openxmlformats.org/markup-compatibility/2006">
        <mc:Choice xmlns="" xmlns:p14="http://schemas.microsoft.com/office/powerpoint/2010/main" Requires="p14">
          <p:contentPart p14:bwMode="auto" r:id="rId4">
            <p14:nvContentPartPr>
              <p14:cNvPr id="6146" name="Ink 2"/>
              <p14:cNvContentPartPr>
                <a14:cpLocks xmlns:a14="http://schemas.microsoft.com/office/drawing/2010/main" noRot="1" noChangeAspect="1" noEditPoints="1" noChangeArrowheads="1" noChangeShapeType="1"/>
              </p14:cNvContentPartPr>
              <p14:nvPr/>
            </p14:nvContentPartPr>
            <p14:xfrm>
              <a:off x="4283968" y="3356992"/>
              <a:ext cx="3665538" cy="1736725"/>
            </p14:xfrm>
          </p:contentPart>
        </mc:Choice>
        <mc:Fallback>
          <p:pic>
            <p:nvPicPr>
              <p:cNvPr id="6146" name="Ink 2"/>
              <p:cNvPicPr>
                <a:picLocks noRot="1" noChangeAspect="1" noEditPoints="1" noChangeArrowheads="1" noChangeShapeType="1"/>
              </p:cNvPicPr>
              <p:nvPr/>
            </p:nvPicPr>
            <p:blipFill>
              <a:blip r:embed="rId5" cstate="print"/>
              <a:stretch>
                <a:fillRect/>
              </a:stretch>
            </p:blipFill>
            <p:spPr>
              <a:xfrm>
                <a:off x="4277488" y="3350512"/>
                <a:ext cx="3678498" cy="1749686"/>
              </a:xfrm>
              <a:prstGeom prst="rect">
                <a:avLst/>
              </a:prstGeom>
            </p:spPr>
          </p:pic>
        </mc:Fallback>
      </mc:AlternateContent>
    </p:spTree>
    <p:extLst>
      <p:ext uri="{BB962C8B-B14F-4D97-AF65-F5344CB8AC3E}">
        <p14:creationId xmlns="" xmlns:p14="http://schemas.microsoft.com/office/powerpoint/2010/main" val="25965893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noAutofit/>
          </a:bodyPr>
          <a:lstStyle/>
          <a:p>
            <a:pPr algn="ctr"/>
            <a:r>
              <a:rPr lang="el-GR" sz="1800" b="1" dirty="0" smtClean="0">
                <a:solidFill>
                  <a:srgbClr val="7030A0"/>
                </a:solidFill>
                <a:effectLst>
                  <a:outerShdw blurRad="38100" dist="38100" dir="2700000" algn="tl">
                    <a:srgbClr val="000000">
                      <a:alpha val="43137"/>
                    </a:srgbClr>
                  </a:outerShdw>
                </a:effectLst>
                <a:latin typeface="+mn-lt"/>
              </a:rPr>
              <a:t>Ανεστραμμένο, </a:t>
            </a:r>
            <a:r>
              <a:rPr lang="el-GR" sz="1800" b="1" u="sng" dirty="0" smtClean="0">
                <a:solidFill>
                  <a:srgbClr val="7030A0"/>
                </a:solidFill>
                <a:effectLst>
                  <a:outerShdw blurRad="38100" dist="38100" dir="2700000" algn="tl">
                    <a:srgbClr val="000000">
                      <a:alpha val="43137"/>
                    </a:srgbClr>
                  </a:outerShdw>
                </a:effectLst>
                <a:latin typeface="+mn-lt"/>
              </a:rPr>
              <a:t>ομαλού περιγράμματος, </a:t>
            </a:r>
            <a:r>
              <a:rPr lang="el-GR" sz="1800" b="1" u="sng" spc="300" dirty="0" err="1" smtClean="0">
                <a:solidFill>
                  <a:srgbClr val="7030A0"/>
                </a:solidFill>
                <a:effectLst>
                  <a:outerShdw blurRad="38100" dist="38100" dir="2700000" algn="tl">
                    <a:srgbClr val="000000">
                      <a:alpha val="43137"/>
                    </a:srgbClr>
                  </a:outerShdw>
                </a:effectLst>
                <a:latin typeface="+mn-lt"/>
              </a:rPr>
              <a:t>απωστικό</a:t>
            </a:r>
            <a:r>
              <a:rPr lang="el-GR" sz="1800" b="1" dirty="0" smtClean="0">
                <a:solidFill>
                  <a:srgbClr val="7030A0"/>
                </a:solidFill>
                <a:effectLst>
                  <a:outerShdw blurRad="38100" dist="38100" dir="2700000" algn="tl">
                    <a:srgbClr val="000000">
                      <a:alpha val="43137"/>
                    </a:srgbClr>
                  </a:outerShdw>
                </a:effectLst>
                <a:latin typeface="+mn-lt"/>
              </a:rPr>
              <a:t> </a:t>
            </a:r>
            <a:r>
              <a:rPr lang="el-GR" sz="1800" b="1" dirty="0" smtClean="0">
                <a:solidFill>
                  <a:srgbClr val="7030A0"/>
                </a:solidFill>
                <a:latin typeface="+mn-lt"/>
              </a:rPr>
              <a:t> πρότυπο ουροθηλιακού </a:t>
            </a:r>
            <a:r>
              <a:rPr lang="el-GR" sz="1800" b="1" dirty="0" smtClean="0">
                <a:solidFill>
                  <a:srgbClr val="7030A0"/>
                </a:solidFill>
                <a:effectLst>
                  <a:outerShdw blurRad="38100" dist="38100" dir="2700000" algn="tl">
                    <a:srgbClr val="000000">
                      <a:alpha val="43137"/>
                    </a:srgbClr>
                  </a:outerShdw>
                </a:effectLst>
                <a:latin typeface="+mn-lt"/>
              </a:rPr>
              <a:t>καρκινώματος</a:t>
            </a:r>
            <a:r>
              <a:rPr lang="el-GR" sz="1400" b="1" dirty="0" smtClean="0">
                <a:solidFill>
                  <a:srgbClr val="7030A0"/>
                </a:solidFill>
                <a:effectLst>
                  <a:outerShdw blurRad="38100" dist="38100" dir="2700000" algn="tl">
                    <a:srgbClr val="000000">
                      <a:alpha val="43137"/>
                    </a:srgbClr>
                  </a:outerShdw>
                </a:effectLst>
                <a:latin typeface="+mn-lt"/>
              </a:rPr>
              <a:t/>
            </a:r>
            <a:br>
              <a:rPr lang="el-GR"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με  </a:t>
            </a:r>
            <a:r>
              <a:rPr lang="el-GR" sz="1400" b="1" i="1" spc="300" dirty="0" smtClean="0">
                <a:solidFill>
                  <a:srgbClr val="7030A0"/>
                </a:solidFill>
                <a:effectLst>
                  <a:outerShdw blurRad="38100" dist="38100" dir="2700000" algn="tl">
                    <a:srgbClr val="000000">
                      <a:alpha val="43137"/>
                    </a:srgbClr>
                  </a:outerShdw>
                </a:effectLst>
                <a:latin typeface="+mn-lt"/>
              </a:rPr>
              <a:t>ευμεγέθεις</a:t>
            </a:r>
            <a:r>
              <a:rPr lang="el-GR" sz="1400" b="1" dirty="0" smtClean="0">
                <a:solidFill>
                  <a:srgbClr val="7030A0"/>
                </a:solidFill>
                <a:effectLst>
                  <a:outerShdw blurRad="38100" dist="38100" dir="2700000" algn="tl">
                    <a:srgbClr val="000000">
                      <a:alpha val="43137"/>
                    </a:srgbClr>
                  </a:outerShdw>
                </a:effectLst>
                <a:latin typeface="+mn-lt"/>
              </a:rPr>
              <a:t> φωλιές</a:t>
            </a:r>
            <a:r>
              <a:rPr lang="en-US" sz="1400" b="1" dirty="0" smtClean="0">
                <a:solidFill>
                  <a:srgbClr val="7030A0"/>
                </a:solidFill>
                <a:effectLst>
                  <a:outerShdw blurRad="38100" dist="38100" dir="2700000" algn="tl">
                    <a:srgbClr val="000000">
                      <a:alpha val="43137"/>
                    </a:srgbClr>
                  </a:outerShdw>
                </a:effectLst>
                <a:latin typeface="+mn-lt"/>
              </a:rPr>
              <a:t> </a:t>
            </a:r>
            <a:r>
              <a:rPr lang="el-GR" sz="1400" b="1" u="sng" dirty="0" smtClean="0">
                <a:solidFill>
                  <a:srgbClr val="7030A0"/>
                </a:solidFill>
                <a:effectLst>
                  <a:outerShdw blurRad="38100" dist="38100" dir="2700000" algn="tl">
                    <a:srgbClr val="000000">
                      <a:alpha val="43137"/>
                    </a:srgbClr>
                  </a:outerShdw>
                </a:effectLst>
                <a:latin typeface="+mn-lt"/>
              </a:rPr>
              <a:t>εντός  του  </a:t>
            </a:r>
            <a:r>
              <a:rPr lang="el-GR" sz="1400" b="1" u="sng" spc="600" dirty="0" smtClean="0">
                <a:solidFill>
                  <a:srgbClr val="7030A0"/>
                </a:solidFill>
                <a:effectLst>
                  <a:outerShdw blurRad="38100" dist="38100" dir="2700000" algn="tl">
                    <a:srgbClr val="000000">
                      <a:alpha val="43137"/>
                    </a:srgbClr>
                  </a:outerShdw>
                </a:effectLst>
                <a:latin typeface="+mn-lt"/>
              </a:rPr>
              <a:t>χορίου</a:t>
            </a:r>
            <a:r>
              <a:rPr lang="el-GR" sz="1400" b="1" u="sng" dirty="0" smtClean="0">
                <a:solidFill>
                  <a:srgbClr val="7030A0"/>
                </a:solidFill>
                <a:effectLst>
                  <a:outerShdw blurRad="38100" dist="38100" dir="2700000" algn="tl">
                    <a:srgbClr val="000000">
                      <a:alpha val="43137"/>
                    </a:srgbClr>
                  </a:outerShdw>
                </a:effectLst>
                <a:latin typeface="+mn-lt"/>
              </a:rPr>
              <a:t>,</a:t>
            </a:r>
            <a:r>
              <a:rPr lang="el-GR" sz="1400" b="1" dirty="0" smtClean="0">
                <a:solidFill>
                  <a:srgbClr val="7030A0"/>
                </a:solidFill>
                <a:effectLst>
                  <a:outerShdw blurRad="38100" dist="38100" dir="2700000" algn="tl">
                    <a:srgbClr val="000000">
                      <a:alpha val="43137"/>
                    </a:srgbClr>
                  </a:outerShdw>
                </a:effectLst>
                <a:latin typeface="+mn-lt"/>
              </a:rPr>
              <a:t>  </a:t>
            </a:r>
            <a:r>
              <a:rPr lang="el-GR" sz="1400" b="1" u="sng" dirty="0" smtClean="0">
                <a:solidFill>
                  <a:srgbClr val="7030A0"/>
                </a:solidFill>
                <a:effectLst>
                  <a:outerShdw blurRad="38100" dist="38100" dir="2700000" algn="tl">
                    <a:srgbClr val="000000">
                      <a:alpha val="43137"/>
                    </a:srgbClr>
                  </a:outerShdw>
                </a:effectLst>
                <a:latin typeface="+mn-lt"/>
              </a:rPr>
              <a:t>χωρίς</a:t>
            </a:r>
            <a:r>
              <a:rPr lang="el-GR" sz="1400" b="1" dirty="0" smtClean="0">
                <a:solidFill>
                  <a:srgbClr val="7030A0"/>
                </a:solidFill>
                <a:effectLst>
                  <a:outerShdw blurRad="38100" dist="38100" dir="2700000" algn="tl">
                    <a:srgbClr val="000000">
                      <a:alpha val="43137"/>
                    </a:srgbClr>
                  </a:outerShdw>
                </a:effectLst>
                <a:latin typeface="+mn-lt"/>
              </a:rPr>
              <a:t> διήθηση του χορίου (</a:t>
            </a:r>
            <a:r>
              <a:rPr lang="en-US" sz="1400" b="1" dirty="0" err="1" smtClean="0">
                <a:solidFill>
                  <a:srgbClr val="7030A0"/>
                </a:solidFill>
                <a:effectLst>
                  <a:outerShdw blurRad="38100" dist="38100" dir="2700000" algn="tl">
                    <a:srgbClr val="000000">
                      <a:alpha val="43137"/>
                    </a:srgbClr>
                  </a:outerShdw>
                </a:effectLst>
                <a:latin typeface="+mn-lt"/>
              </a:rPr>
              <a:t>pTa</a:t>
            </a:r>
            <a:r>
              <a:rPr lang="el-GR" sz="1400" b="1" dirty="0" smtClean="0">
                <a:solidFill>
                  <a:srgbClr val="7030A0"/>
                </a:solidFill>
                <a:effectLst>
                  <a:outerShdw blurRad="38100" dist="38100" dir="2700000" algn="tl">
                    <a:srgbClr val="000000">
                      <a:alpha val="43137"/>
                    </a:srgbClr>
                  </a:outerShdw>
                </a:effectLst>
                <a:latin typeface="+mn-lt"/>
              </a:rPr>
              <a:t> στην αριστερή εικ.)</a:t>
            </a:r>
            <a:r>
              <a:rPr lang="en-US" sz="1400" b="1" dirty="0" smtClean="0">
                <a:solidFill>
                  <a:srgbClr val="7030A0"/>
                </a:solidFill>
                <a:effectLst>
                  <a:outerShdw blurRad="38100" dist="38100" dir="2700000" algn="tl">
                    <a:srgbClr val="000000">
                      <a:alpha val="43137"/>
                    </a:srgbClr>
                  </a:outerShdw>
                </a:effectLst>
                <a:latin typeface="+mn-lt"/>
              </a:rPr>
              <a:t>.</a:t>
            </a:r>
            <a:r>
              <a:rPr lang="el-GR" sz="1400" b="1" dirty="0" smtClean="0">
                <a:solidFill>
                  <a:srgbClr val="7030A0"/>
                </a:solidFill>
                <a:effectLst>
                  <a:outerShdw blurRad="38100" dist="38100" dir="2700000" algn="tl">
                    <a:srgbClr val="000000">
                      <a:alpha val="43137"/>
                    </a:srgbClr>
                  </a:outerShdw>
                </a:effectLst>
                <a:latin typeface="+mn-lt"/>
              </a:rPr>
              <a:t/>
            </a:r>
            <a:br>
              <a:rPr lang="el-GR" sz="1400" b="1" dirty="0" smtClean="0">
                <a:solidFill>
                  <a:srgbClr val="7030A0"/>
                </a:solidFill>
                <a:effectLst>
                  <a:outerShdw blurRad="38100" dist="38100" dir="2700000" algn="tl">
                    <a:srgbClr val="000000">
                      <a:alpha val="43137"/>
                    </a:srgbClr>
                  </a:outerShdw>
                </a:effectLst>
                <a:latin typeface="+mn-lt"/>
              </a:rPr>
            </a:br>
            <a:r>
              <a:rPr lang="el-GR" sz="1400" b="1" u="sng" dirty="0" smtClean="0">
                <a:solidFill>
                  <a:srgbClr val="7030A0"/>
                </a:solidFill>
                <a:effectLst>
                  <a:outerShdw blurRad="38100" dist="38100" dir="2700000" algn="tl">
                    <a:srgbClr val="000000">
                      <a:alpha val="43137"/>
                    </a:srgbClr>
                  </a:outerShdw>
                </a:effectLst>
                <a:latin typeface="+mn-lt"/>
              </a:rPr>
              <a:t>Ανάλογο</a:t>
            </a:r>
            <a:r>
              <a:rPr lang="el-GR" sz="1400" b="1" dirty="0" smtClean="0">
                <a:solidFill>
                  <a:srgbClr val="7030A0"/>
                </a:solidFill>
                <a:effectLst>
                  <a:outerShdw blurRad="38100" dist="38100" dir="2700000" algn="tl">
                    <a:srgbClr val="000000">
                      <a:alpha val="43137"/>
                    </a:srgbClr>
                  </a:outerShdw>
                </a:effectLst>
                <a:latin typeface="+mn-lt"/>
              </a:rPr>
              <a:t> πρότυπο , εφόσον απαντά </a:t>
            </a:r>
            <a:r>
              <a:rPr lang="el-GR" sz="1400" b="1" u="sng" dirty="0" smtClean="0">
                <a:solidFill>
                  <a:srgbClr val="7030A0"/>
                </a:solidFill>
                <a:effectLst>
                  <a:outerShdw blurRad="38100" dist="38100" dir="2700000" algn="tl">
                    <a:srgbClr val="000000">
                      <a:alpha val="43137"/>
                    </a:srgbClr>
                  </a:outerShdw>
                </a:effectLst>
                <a:latin typeface="+mn-lt"/>
              </a:rPr>
              <a:t>εντός του μυϊκού χιτώνα (</a:t>
            </a:r>
            <a:r>
              <a:rPr lang="el-GR" sz="1400" b="1" dirty="0" err="1" smtClean="0">
                <a:solidFill>
                  <a:srgbClr val="7030A0"/>
                </a:solidFill>
                <a:effectLst>
                  <a:outerShdw blurRad="38100" dist="38100" dir="2700000" algn="tl">
                    <a:srgbClr val="000000">
                      <a:alpha val="43137"/>
                    </a:srgbClr>
                  </a:outerShdw>
                </a:effectLst>
                <a:latin typeface="+mn-lt"/>
              </a:rPr>
              <a:t>δεξ</a:t>
            </a:r>
            <a:r>
              <a:rPr lang="el-GR" sz="1400" b="1" dirty="0" smtClean="0">
                <a:solidFill>
                  <a:srgbClr val="7030A0"/>
                </a:solidFill>
                <a:effectLst>
                  <a:outerShdw blurRad="38100" dist="38100" dir="2700000" algn="tl">
                    <a:srgbClr val="000000">
                      <a:alpha val="43137"/>
                    </a:srgbClr>
                  </a:outerShdw>
                </a:effectLst>
                <a:latin typeface="+mn-lt"/>
              </a:rPr>
              <a:t>. εικ., </a:t>
            </a:r>
            <a:r>
              <a:rPr lang="en-US" sz="1400" b="1" dirty="0" smtClean="0">
                <a:solidFill>
                  <a:srgbClr val="7030A0"/>
                </a:solidFill>
                <a:effectLst>
                  <a:outerShdw blurRad="38100" dist="38100" dir="2700000" algn="tl">
                    <a:srgbClr val="000000">
                      <a:alpha val="43137"/>
                    </a:srgbClr>
                  </a:outerShdw>
                </a:effectLst>
                <a:latin typeface="+mn-lt"/>
              </a:rPr>
              <a:t>pT2) </a:t>
            </a:r>
            <a:br>
              <a:rPr lang="en-US"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 και πέραν αυτού ( στους παρακυστικούς ιστούς και εντός του στρώματος του προστάτη αδένα ) </a:t>
            </a:r>
            <a:br>
              <a:rPr lang="el-GR"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θεωρείται  </a:t>
            </a:r>
            <a:r>
              <a:rPr lang="el-GR" sz="1400" b="1" spc="600" dirty="0" err="1" smtClean="0">
                <a:solidFill>
                  <a:srgbClr val="7030A0"/>
                </a:solidFill>
                <a:effectLst>
                  <a:outerShdw blurRad="38100" dist="38100" dir="2700000" algn="tl">
                    <a:srgbClr val="000000">
                      <a:alpha val="43137"/>
                    </a:srgbClr>
                  </a:outerShdw>
                </a:effectLst>
                <a:latin typeface="+mn-lt"/>
              </a:rPr>
              <a:t>διηθητικό,</a:t>
            </a:r>
            <a:r>
              <a:rPr lang="el-GR" sz="1400" b="1" dirty="0" err="1" smtClean="0">
                <a:solidFill>
                  <a:srgbClr val="7030A0"/>
                </a:solidFill>
                <a:effectLst>
                  <a:outerShdw blurRad="38100" dist="38100" dir="2700000" algn="tl">
                    <a:srgbClr val="000000">
                      <a:alpha val="43137"/>
                    </a:srgbClr>
                  </a:outerShdw>
                </a:effectLst>
                <a:latin typeface="+mn-lt"/>
              </a:rPr>
              <a:t>και</a:t>
            </a:r>
            <a:r>
              <a:rPr lang="el-GR" sz="1400" b="1" dirty="0" smtClean="0">
                <a:solidFill>
                  <a:srgbClr val="7030A0"/>
                </a:solidFill>
                <a:effectLst>
                  <a:outerShdw blurRad="38100" dist="38100" dir="2700000" algn="tl">
                    <a:srgbClr val="000000">
                      <a:alpha val="43137"/>
                    </a:srgbClr>
                  </a:outerShdw>
                </a:effectLst>
                <a:latin typeface="+mn-lt"/>
              </a:rPr>
              <a:t> μάλιστα πιθανότατα εντασσόμενο στην ποικιλία του </a:t>
            </a:r>
            <a:r>
              <a:rPr lang="el-GR" sz="1400" b="1" dirty="0" err="1" smtClean="0">
                <a:solidFill>
                  <a:srgbClr val="7030A0"/>
                </a:solidFill>
                <a:effectLst>
                  <a:outerShdw blurRad="38100" dist="38100" dir="2700000" algn="tl">
                    <a:srgbClr val="000000">
                      <a:alpha val="43137"/>
                    </a:srgbClr>
                  </a:outerShdw>
                </a:effectLst>
                <a:latin typeface="+mn-lt"/>
              </a:rPr>
              <a:t>μεγαλο</a:t>
            </a:r>
            <a:r>
              <a:rPr lang="el-GR" sz="1400" b="1" dirty="0" smtClean="0">
                <a:solidFill>
                  <a:srgbClr val="7030A0"/>
                </a:solidFill>
                <a:effectLst>
                  <a:outerShdw blurRad="38100" dist="38100" dir="2700000" algn="tl">
                    <a:srgbClr val="000000">
                      <a:alpha val="43137"/>
                    </a:srgbClr>
                  </a:outerShdw>
                </a:effectLst>
                <a:latin typeface="+mn-lt"/>
              </a:rPr>
              <a:t>-</a:t>
            </a:r>
            <a:r>
              <a:rPr lang="el-GR" sz="1400" b="1" dirty="0" err="1" smtClean="0">
                <a:solidFill>
                  <a:srgbClr val="7030A0"/>
                </a:solidFill>
                <a:effectLst>
                  <a:outerShdw blurRad="38100" dist="38100" dir="2700000" algn="tl">
                    <a:srgbClr val="000000">
                      <a:alpha val="43137"/>
                    </a:srgbClr>
                  </a:outerShdw>
                </a:effectLst>
                <a:latin typeface="+mn-lt"/>
              </a:rPr>
              <a:t>εμφωλεασμένου</a:t>
            </a:r>
            <a:r>
              <a:rPr lang="el-GR" sz="1400" b="1" dirty="0" smtClean="0">
                <a:solidFill>
                  <a:srgbClr val="7030A0"/>
                </a:solidFill>
                <a:effectLst>
                  <a:outerShdw blurRad="38100" dist="38100" dir="2700000" algn="tl">
                    <a:srgbClr val="000000">
                      <a:alpha val="43137"/>
                    </a:srgbClr>
                  </a:outerShdw>
                </a:effectLst>
                <a:latin typeface="+mn-lt"/>
              </a:rPr>
              <a:t>   </a:t>
            </a:r>
            <a:r>
              <a:rPr lang="el-GR" sz="1400" b="1" dirty="0" err="1" smtClean="0">
                <a:solidFill>
                  <a:srgbClr val="7030A0"/>
                </a:solidFill>
                <a:effectLst>
                  <a:outerShdw blurRad="38100" dist="38100" dir="2700000" algn="tl">
                    <a:srgbClr val="000000">
                      <a:alpha val="43137"/>
                    </a:srgbClr>
                  </a:outerShdw>
                </a:effectLst>
                <a:latin typeface="+mn-lt"/>
              </a:rPr>
              <a:t>ουροθηλιακού</a:t>
            </a:r>
            <a:r>
              <a:rPr lang="el-GR" sz="1400" b="1" dirty="0" smtClean="0">
                <a:solidFill>
                  <a:srgbClr val="7030A0"/>
                </a:solidFill>
                <a:effectLst>
                  <a:outerShdw blurRad="38100" dist="38100" dir="2700000" algn="tl">
                    <a:srgbClr val="000000">
                      <a:alpha val="43137"/>
                    </a:srgbClr>
                  </a:outerShdw>
                </a:effectLst>
                <a:latin typeface="+mn-lt"/>
              </a:rPr>
              <a:t> καρκινώματος.</a:t>
            </a:r>
            <a:endParaRPr lang="el-GR" sz="1400" b="1" dirty="0">
              <a:solidFill>
                <a:srgbClr val="7030A0"/>
              </a:solidFill>
              <a:effectLst>
                <a:outerShdw blurRad="38100" dist="38100" dir="2700000" algn="tl">
                  <a:srgbClr val="000000">
                    <a:alpha val="43137"/>
                  </a:srgbClr>
                </a:outerShdw>
              </a:effectLst>
              <a:latin typeface="+mn-lt"/>
            </a:endParaRPr>
          </a:p>
        </p:txBody>
      </p:sp>
      <p:pic>
        <p:nvPicPr>
          <p:cNvPr id="75778" name="Picture 2" descr="http://coursewareobjects.elsevier.com/objects/elr/ExpertConsult/Bostwick/urologic2e/IC/images/006031B.jpg"/>
          <p:cNvPicPr>
            <a:picLocks noChangeAspect="1" noChangeArrowheads="1"/>
          </p:cNvPicPr>
          <p:nvPr/>
        </p:nvPicPr>
        <p:blipFill>
          <a:blip r:embed="rId2" cstate="print"/>
          <a:srcRect/>
          <a:stretch>
            <a:fillRect/>
          </a:stretch>
        </p:blipFill>
        <p:spPr bwMode="auto">
          <a:xfrm rot="5400000">
            <a:off x="-969301" y="2129541"/>
            <a:ext cx="5214952" cy="3925437"/>
          </a:xfrm>
          <a:prstGeom prst="rect">
            <a:avLst/>
          </a:prstGeom>
          <a:noFill/>
        </p:spPr>
      </p:pic>
      <p:pic>
        <p:nvPicPr>
          <p:cNvPr id="19457" name="Picture 1" descr="C:\Users\αγαπουλακι\Desktop\C6-FF10.gif"/>
          <p:cNvPicPr>
            <a:picLocks noChangeAspect="1" noChangeArrowheads="1"/>
          </p:cNvPicPr>
          <p:nvPr/>
        </p:nvPicPr>
        <p:blipFill>
          <a:blip r:embed="rId3" cstate="print"/>
          <a:srcRect/>
          <a:stretch>
            <a:fillRect/>
          </a:stretch>
        </p:blipFill>
        <p:spPr bwMode="auto">
          <a:xfrm>
            <a:off x="3635896" y="1484784"/>
            <a:ext cx="5508104" cy="4039415"/>
          </a:xfrm>
          <a:prstGeom prst="rect">
            <a:avLst/>
          </a:prstGeom>
          <a:noFill/>
        </p:spPr>
      </p:pic>
      <p:sp>
        <p:nvSpPr>
          <p:cNvPr id="5" name="2 - Θέση περιεχομένου"/>
          <p:cNvSpPr txBox="1">
            <a:spLocks/>
          </p:cNvSpPr>
          <p:nvPr/>
        </p:nvSpPr>
        <p:spPr>
          <a:xfrm>
            <a:off x="3275856" y="5517232"/>
            <a:ext cx="5868144" cy="1340768"/>
          </a:xfrm>
          <a:prstGeom prst="rect">
            <a:avLst/>
          </a:prstGeom>
        </p:spPr>
        <p:txBody>
          <a:bodyPr>
            <a:normAutofit fontScale="55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800" b="0" i="0" u="none" strike="noStrike" kern="1200" cap="none" spc="0" normalizeH="0" baseline="0" noProof="0" dirty="0" smtClean="0">
                <a:ln>
                  <a:noFill/>
                </a:ln>
                <a:solidFill>
                  <a:schemeClr val="tx1"/>
                </a:solidFill>
                <a:effectLst/>
                <a:uLnTx/>
                <a:uFillTx/>
                <a:latin typeface="+mn-lt"/>
                <a:ea typeface="+mn-ea"/>
                <a:cs typeface="+mn-cs"/>
              </a:rPr>
              <a:t>Η αναγνώριση διηθητικής ανάπτυξης ενός ανεστραμμένου </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ουροθηλιακού</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καρκινώματος  </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ενδοφυτικώς</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αναπτυσσόμενου </a:t>
            </a:r>
            <a:r>
              <a:rPr kumimoji="0" lang="el-GR" sz="1800" b="1" i="0" u="none" strike="noStrike" kern="1200" cap="none" spc="0" normalizeH="0" baseline="0" noProof="0" dirty="0" smtClean="0">
                <a:ln>
                  <a:noFill/>
                </a:ln>
                <a:solidFill>
                  <a:schemeClr val="tx1"/>
                </a:solidFill>
                <a:effectLst/>
                <a:uLnTx/>
                <a:uFillTx/>
                <a:latin typeface="+mn-lt"/>
                <a:ea typeface="+mn-ea"/>
                <a:cs typeface="+mn-cs"/>
              </a:rPr>
              <a:t>εντός του χορίου </a:t>
            </a:r>
            <a:r>
              <a:rPr kumimoji="0" lang="el-GR" sz="1800" i="0" u="none" strike="noStrike" kern="1200" cap="none" spc="0" normalizeH="0" baseline="0" noProof="0" dirty="0" smtClean="0">
                <a:ln>
                  <a:noFill/>
                </a:ln>
                <a:solidFill>
                  <a:schemeClr val="tx1"/>
                </a:solidFill>
                <a:effectLst/>
                <a:uLnTx/>
                <a:uFillTx/>
                <a:latin typeface="+mn-lt"/>
                <a:ea typeface="+mn-ea"/>
                <a:cs typeface="+mn-cs"/>
              </a:rPr>
              <a:t>(αρ. </a:t>
            </a:r>
            <a:r>
              <a:rPr kumimoji="0" lang="el-GR" sz="1800" i="0" u="none" strike="noStrike" kern="1200" cap="none" spc="0" normalizeH="0" baseline="0" noProof="0" dirty="0" err="1" smtClean="0">
                <a:ln>
                  <a:noFill/>
                </a:ln>
                <a:solidFill>
                  <a:schemeClr val="tx1"/>
                </a:solidFill>
                <a:effectLst/>
                <a:uLnTx/>
                <a:uFillTx/>
                <a:latin typeface="+mn-lt"/>
                <a:ea typeface="+mn-ea"/>
                <a:cs typeface="+mn-cs"/>
              </a:rPr>
              <a:t>εικ</a:t>
            </a:r>
            <a:r>
              <a:rPr kumimoji="0" lang="el-GR" sz="1800" i="0" u="none" strike="noStrike" kern="1200" cap="none" spc="0" normalizeH="0" baseline="0" noProof="0" dirty="0" smtClean="0">
                <a:ln>
                  <a:noFill/>
                </a:ln>
                <a:solidFill>
                  <a:schemeClr val="tx1"/>
                </a:solidFill>
                <a:effectLst/>
                <a:uLnTx/>
                <a:uFillTx/>
                <a:latin typeface="+mn-lt"/>
                <a:ea typeface="+mn-ea"/>
                <a:cs typeface="+mn-cs"/>
              </a:rPr>
              <a:t>.) </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και η διάκριση των σταδίων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pT</a:t>
            </a:r>
            <a:r>
              <a:rPr kumimoji="0" lang="en-US" sz="1800" b="1" i="0" u="none" strike="noStrike" kern="1200" cap="none" spc="0" normalizeH="0" baseline="0" noProof="0" dirty="0" err="1" smtClean="0">
                <a:ln>
                  <a:noFill/>
                </a:ln>
                <a:solidFill>
                  <a:schemeClr val="tx1"/>
                </a:solidFill>
                <a:effectLst/>
                <a:uLnTx/>
                <a:uFillTx/>
                <a:latin typeface="+mn-lt"/>
                <a:ea typeface="+mn-ea"/>
                <a:cs typeface="+mn-cs"/>
              </a:rPr>
              <a:t>a</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&amp; pT</a:t>
            </a:r>
            <a:r>
              <a:rPr kumimoji="0" lang="en-US" sz="1800" b="1" i="0" u="none" strike="noStrike" kern="1200" cap="none" spc="0" normalizeH="0" baseline="0" noProof="0" dirty="0" smtClean="0">
                <a:ln>
                  <a:noFill/>
                </a:ln>
                <a:solidFill>
                  <a:schemeClr val="tx1"/>
                </a:solidFill>
                <a:effectLst/>
                <a:uLnTx/>
                <a:uFillTx/>
                <a:latin typeface="+mn-lt"/>
                <a:ea typeface="+mn-ea"/>
                <a:cs typeface="+mn-cs"/>
              </a:rPr>
              <a:t>1</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είναι συχνά δυσχερέστατη, καθώς η «</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απωστικού</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τύπου» διήθηση </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ταυτοποιείται</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από τον μυϊκό χιτώνα και πέρα</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Η ομαλότητα και η συνέχεια της βασικής μεμβράνης των </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ενδοφυτικών</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σχηματισμών δύσκολα εξετάζεται στην πράξη. Γενικά, το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ακανόνιστο περίγραμμα, η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στρωματική</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αντίδραση με τη μορφή προ-</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ινωτικού</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συνδετικού ιστού (απούσα, όμως, στη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μικροδιηθητική</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ανάπτυξη) η παρουσία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νεοπλασματικών</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κυττάρων εντός του κενού χώρου της τεχνητής συρρίκνωσης και η παρουσία παράδοξης/ανώμαλης διαφοροποίησης</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συντελούν στην αναγνώριση διηθητικής ανάπτυξης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εντός του χορίου </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ενώ η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ανοσοϊστοχημική</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χρώση έναντι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κυτταροκερατίνης</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βοηθά στην αναγνώριση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μικρο</a:t>
            </a:r>
            <a:r>
              <a:rPr kumimoji="0" lang="el-GR" sz="1800" b="0" i="0" u="none" strike="noStrike" kern="1200" cap="none" spc="0" normalizeH="0" baseline="0" noProof="0" dirty="0" err="1" smtClean="0">
                <a:ln>
                  <a:noFill/>
                </a:ln>
                <a:solidFill>
                  <a:schemeClr val="tx1"/>
                </a:solidFill>
                <a:effectLst/>
                <a:uLnTx/>
                <a:uFillTx/>
                <a:latin typeface="+mn-lt"/>
                <a:ea typeface="+mn-ea"/>
                <a:cs typeface="+mn-cs"/>
              </a:rPr>
              <a:t>διήθησης</a:t>
            </a:r>
            <a:r>
              <a:rPr kumimoji="0" lang="el-GR" sz="1800" b="0" i="0" u="none" strike="noStrike" kern="1200" cap="none" spc="0" normalizeH="0" baseline="0" noProof="0" dirty="0" smtClean="0">
                <a:ln>
                  <a:noFill/>
                </a:ln>
                <a:solidFill>
                  <a:schemeClr val="tx1"/>
                </a:solidFill>
                <a:effectLst/>
                <a:uLnTx/>
                <a:uFillTx/>
                <a:latin typeface="+mn-lt"/>
                <a:ea typeface="+mn-ea"/>
                <a:cs typeface="+mn-cs"/>
              </a:rPr>
              <a:t> του χορίου.</a:t>
            </a:r>
            <a:endParaRPr kumimoji="0" lang="el-GR"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507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r>
              <a:rPr lang="el-GR" sz="2800" b="1" dirty="0" smtClean="0">
                <a:solidFill>
                  <a:srgbClr val="002060"/>
                </a:solidFill>
              </a:rPr>
              <a:t>Πρότυπα διήθησης  μυϊκού χιτώνα (εξωστήρα μυ). </a:t>
            </a:r>
            <a:br>
              <a:rPr lang="el-GR" sz="2800" b="1" dirty="0" smtClean="0">
                <a:solidFill>
                  <a:srgbClr val="002060"/>
                </a:solidFill>
              </a:rPr>
            </a:br>
            <a:r>
              <a:rPr lang="el-GR" sz="2800" b="1" dirty="0" err="1" smtClean="0">
                <a:solidFill>
                  <a:srgbClr val="002060"/>
                </a:solidFill>
              </a:rPr>
              <a:t>ουροθηλιακό</a:t>
            </a:r>
            <a:r>
              <a:rPr lang="el-GR" sz="2800" b="1" dirty="0" smtClean="0">
                <a:solidFill>
                  <a:srgbClr val="002060"/>
                </a:solidFill>
              </a:rPr>
              <a:t> καρκίνωμα</a:t>
            </a:r>
            <a:r>
              <a:rPr lang="en-US" sz="2800" b="1" dirty="0">
                <a:solidFill>
                  <a:srgbClr val="002060"/>
                </a:solidFill>
              </a:rPr>
              <a:t> pT2</a:t>
            </a:r>
            <a:r>
              <a:rPr lang="el-GR" sz="2800" b="1" dirty="0" smtClean="0">
                <a:solidFill>
                  <a:srgbClr val="002060"/>
                </a:solidFill>
              </a:rPr>
              <a:t>. Ένδειξη κυστεκτομής.</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785918" cy="861774"/>
          </a:xfrm>
          <a:prstGeom prst="rect">
            <a:avLst/>
          </a:prstGeom>
          <a:solidFill>
            <a:srgbClr val="D3ABC8"/>
          </a:solidFill>
          <a:ln w="9525">
            <a:noFill/>
            <a:miter lim="800000"/>
            <a:headEnd/>
            <a:tailEnd/>
          </a:ln>
        </p:spPr>
        <p:txBody>
          <a:bodyPr wrap="square">
            <a:spAutoFit/>
          </a:bodyPr>
          <a:lstStyle/>
          <a:p>
            <a:r>
              <a:rPr lang="en-US" dirty="0"/>
              <a:t> </a:t>
            </a:r>
            <a:r>
              <a:rPr lang="el-GR" b="1" dirty="0" smtClean="0">
                <a:solidFill>
                  <a:schemeClr val="accent2">
                    <a:lumMod val="50000"/>
                  </a:schemeClr>
                </a:solidFill>
              </a:rPr>
              <a:t>σαφής</a:t>
            </a:r>
            <a:r>
              <a:rPr lang="el-GR" dirty="0" smtClean="0"/>
              <a:t> </a:t>
            </a:r>
            <a:r>
              <a:rPr lang="el-GR" sz="1600" b="1" dirty="0" smtClean="0">
                <a:solidFill>
                  <a:schemeClr val="tx2"/>
                </a:solidFill>
              </a:rPr>
              <a:t>διήθηση παχέος 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924944"/>
            <a:ext cx="1763713" cy="1815882"/>
          </a:xfrm>
          <a:prstGeom prst="rect">
            <a:avLst/>
          </a:prstGeom>
          <a:solidFill>
            <a:srgbClr val="D3ABC8"/>
          </a:solidFill>
          <a:ln w="9525">
            <a:noFill/>
            <a:miter lim="800000"/>
            <a:headEnd/>
            <a:tailEnd/>
          </a:ln>
        </p:spPr>
        <p:txBody>
          <a:bodyPr wrap="square">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smtClean="0">
                <a:solidFill>
                  <a:schemeClr val="tx2"/>
                </a:solidFill>
              </a:rPr>
              <a:t>και  </a:t>
            </a:r>
            <a:r>
              <a:rPr lang="el-GR" sz="1400" b="1" u="sng" spc="300" dirty="0">
                <a:solidFill>
                  <a:schemeClr val="tx2"/>
                </a:solidFill>
              </a:rPr>
              <a:t>διάσπαση</a:t>
            </a:r>
            <a:r>
              <a:rPr lang="el-GR" sz="1400" b="1" spc="300" dirty="0">
                <a:solidFill>
                  <a:schemeClr val="tx2"/>
                </a:solidFill>
              </a:rPr>
              <a:t> </a:t>
            </a:r>
          </a:p>
          <a:p>
            <a:r>
              <a:rPr lang="el-GR" sz="1400" b="1" dirty="0" smtClean="0">
                <a:solidFill>
                  <a:schemeClr val="tx2"/>
                </a:solidFill>
              </a:rPr>
              <a:t>μυϊκών </a:t>
            </a:r>
            <a:r>
              <a:rPr lang="el-GR" sz="1400" b="1" dirty="0">
                <a:solidFill>
                  <a:schemeClr val="tx2"/>
                </a:solidFill>
              </a:rPr>
              <a:t>δεσμίδων</a:t>
            </a:r>
          </a:p>
          <a:p>
            <a:r>
              <a:rPr lang="el-GR" sz="1400" b="1" dirty="0" smtClean="0">
                <a:solidFill>
                  <a:schemeClr val="tx2"/>
                </a:solidFill>
              </a:rPr>
              <a:t>μιμούμενη         διήθηση</a:t>
            </a:r>
            <a:endParaRPr lang="el-GR" sz="1400" b="1" dirty="0">
              <a:solidFill>
                <a:schemeClr val="tx2"/>
              </a:solidFill>
            </a:endParaRPr>
          </a:p>
          <a:p>
            <a:r>
              <a:rPr lang="el-GR" sz="1400" b="1" dirty="0" err="1" smtClean="0">
                <a:solidFill>
                  <a:schemeClr val="tx2"/>
                </a:solidFill>
              </a:rPr>
              <a:t>βλεννογόνιας</a:t>
            </a:r>
            <a:endParaRPr lang="el-GR" sz="1400" b="1" dirty="0">
              <a:solidFill>
                <a:schemeClr val="tx2"/>
              </a:solidFill>
            </a:endParaRPr>
          </a:p>
          <a:p>
            <a:r>
              <a:rPr lang="el-GR" sz="1400" b="1" dirty="0" smtClean="0">
                <a:solidFill>
                  <a:schemeClr val="tx2"/>
                </a:solidFill>
              </a:rPr>
              <a:t>μυϊκής </a:t>
            </a:r>
            <a:r>
              <a:rPr lang="el-GR" sz="1400" b="1" dirty="0">
                <a:solidFill>
                  <a:schemeClr val="tx2"/>
                </a:solidFill>
              </a:rPr>
              <a:t>στιβάδας</a:t>
            </a:r>
          </a:p>
        </p:txBody>
      </p:sp>
      <p:sp>
        <p:nvSpPr>
          <p:cNvPr id="76806" name="Rectangle 9"/>
          <p:cNvSpPr>
            <a:spLocks noChangeArrowheads="1"/>
          </p:cNvSpPr>
          <p:nvPr/>
        </p:nvSpPr>
        <p:spPr bwMode="auto">
          <a:xfrm>
            <a:off x="0" y="4851400"/>
            <a:ext cx="1763713" cy="1754326"/>
          </a:xfrm>
          <a:prstGeom prst="rect">
            <a:avLst/>
          </a:prstGeom>
          <a:solidFill>
            <a:srgbClr val="D3ABC8"/>
          </a:solidFill>
          <a:ln w="9525">
            <a:noFill/>
            <a:miter lim="800000"/>
            <a:headEnd/>
            <a:tailEnd/>
          </a:ln>
        </p:spPr>
        <p:txBody>
          <a:bodyPr>
            <a:spAutoFit/>
          </a:bodyPr>
          <a:lstStyle/>
          <a:p>
            <a:r>
              <a:rPr lang="el-GR" sz="1200" b="1" dirty="0" smtClean="0">
                <a:solidFill>
                  <a:schemeClr val="tx2"/>
                </a:solidFill>
                <a:effectLst>
                  <a:outerShdw blurRad="38100" dist="38100" dir="2700000" algn="tl">
                    <a:srgbClr val="000000">
                      <a:alpha val="43137"/>
                    </a:srgbClr>
                  </a:outerShdw>
                </a:effectLst>
              </a:rPr>
              <a:t>Συχνά </a:t>
            </a:r>
            <a:r>
              <a:rPr lang="el-GR" sz="1200" b="1" dirty="0">
                <a:solidFill>
                  <a:schemeClr val="tx2"/>
                </a:solidFill>
                <a:effectLst>
                  <a:outerShdw blurRad="38100" dist="38100" dir="2700000" algn="tl">
                    <a:srgbClr val="000000">
                      <a:alpha val="43137"/>
                    </a:srgbClr>
                  </a:outerShdw>
                </a:effectLst>
              </a:rPr>
              <a:t>τα καρκινικά κύτταρα</a:t>
            </a:r>
          </a:p>
          <a:p>
            <a:r>
              <a:rPr lang="el-GR" sz="1200" b="1" dirty="0">
                <a:solidFill>
                  <a:schemeClr val="tx2"/>
                </a:solidFill>
                <a:effectLst>
                  <a:outerShdw blurRad="38100" dist="38100" dir="2700000" algn="tl">
                    <a:srgbClr val="000000">
                      <a:alpha val="43137"/>
                    </a:srgbClr>
                  </a:outerShdw>
                </a:effectLst>
              </a:rPr>
              <a:t>ε</a:t>
            </a:r>
            <a:r>
              <a:rPr lang="el-GR" sz="1200" b="1" dirty="0" smtClean="0">
                <a:solidFill>
                  <a:schemeClr val="tx2"/>
                </a:solidFill>
                <a:effectLst>
                  <a:outerShdw blurRad="38100" dist="38100" dir="2700000" algn="tl">
                    <a:srgbClr val="000000">
                      <a:alpha val="43137"/>
                    </a:srgbClr>
                  </a:outerShdw>
                </a:effectLst>
              </a:rPr>
              <a:t>παλείφουν, </a:t>
            </a:r>
            <a:r>
              <a:rPr lang="el-GR" sz="1200" b="1" dirty="0">
                <a:solidFill>
                  <a:schemeClr val="tx2"/>
                </a:solidFill>
                <a:effectLst>
                  <a:outerShdw blurRad="38100" dist="38100" dir="2700000" algn="tl">
                    <a:srgbClr val="000000">
                      <a:alpha val="43137"/>
                    </a:srgbClr>
                  </a:outerShdw>
                </a:effectLst>
              </a:rPr>
              <a:t>χωρίς</a:t>
            </a:r>
          </a:p>
          <a:p>
            <a:r>
              <a:rPr lang="el-GR" sz="1200" b="1" dirty="0" smtClean="0">
                <a:solidFill>
                  <a:schemeClr val="tx2"/>
                </a:solidFill>
                <a:effectLst>
                  <a:outerShdw blurRad="38100" dist="38100" dir="2700000" algn="tl">
                    <a:srgbClr val="000000">
                      <a:alpha val="43137"/>
                    </a:srgbClr>
                  </a:outerShdw>
                </a:effectLst>
              </a:rPr>
              <a:t>να </a:t>
            </a:r>
            <a:r>
              <a:rPr lang="el-GR" sz="1200" b="1" dirty="0">
                <a:solidFill>
                  <a:schemeClr val="tx2"/>
                </a:solidFill>
                <a:effectLst>
                  <a:outerShdw blurRad="38100" dist="38100" dir="2700000" algn="tl">
                    <a:srgbClr val="000000">
                      <a:alpha val="43137"/>
                    </a:srgbClr>
                  </a:outerShdw>
                </a:effectLst>
              </a:rPr>
              <a:t>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714884"/>
            <a:ext cx="2357422" cy="2031325"/>
          </a:xfrm>
          <a:prstGeom prst="rect">
            <a:avLst/>
          </a:prstGeom>
          <a:solidFill>
            <a:srgbClr val="D3ABC8"/>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6858017" y="1052512"/>
            <a:ext cx="1785950" cy="1662108"/>
          </a:xfrm>
          <a:prstGeom prst="rect">
            <a:avLst/>
          </a:prstGeom>
          <a:solidFill>
            <a:srgbClr val="D3ABC8"/>
          </a:solidFill>
          <a:ln w="25400" algn="ctr">
            <a:solidFill>
              <a:srgbClr val="385D8A"/>
            </a:solidFill>
            <a:miter lim="800000"/>
            <a:headEnd/>
            <a:tailEnd/>
          </a:ln>
        </p:spPr>
        <p:txBody>
          <a:bodyPr anchor="ctr"/>
          <a:lstStyle/>
          <a:p>
            <a:r>
              <a:rPr lang="el-GR" sz="1400" b="1" dirty="0">
                <a:solidFill>
                  <a:schemeClr val="tx2"/>
                </a:solidFill>
              </a:rPr>
              <a:t>νησίδες ή </a:t>
            </a:r>
            <a:r>
              <a:rPr lang="el-GR" sz="1400" b="1" dirty="0" smtClean="0">
                <a:solidFill>
                  <a:schemeClr val="tx2"/>
                </a:solidFill>
              </a:rPr>
              <a:t>φωλιές </a:t>
            </a:r>
            <a:r>
              <a:rPr lang="el-GR" sz="1400" b="1" dirty="0">
                <a:solidFill>
                  <a:schemeClr val="tx2"/>
                </a:solidFill>
              </a:rPr>
              <a:t>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τις </a:t>
            </a:r>
            <a:r>
              <a:rPr lang="el-GR" sz="1400" b="1" spc="600" dirty="0" smtClean="0">
                <a:solidFill>
                  <a:schemeClr val="tx2"/>
                </a:solidFill>
              </a:rPr>
              <a:t>παχιές</a:t>
            </a:r>
            <a:r>
              <a:rPr lang="el-GR" sz="1400" b="1" dirty="0" smtClean="0">
                <a:solidFill>
                  <a:schemeClr val="tx2"/>
                </a:solidFill>
              </a:rPr>
              <a:t> δεσμίδες του εξωστήρα μυ</a:t>
            </a:r>
            <a:endParaRPr lang="el-GR" sz="1400" b="1" dirty="0">
              <a:solidFill>
                <a:schemeClr val="tx2"/>
              </a:solidFill>
            </a:endParaRPr>
          </a:p>
          <a:p>
            <a:pPr algn="ctr"/>
            <a:endParaRPr lang="el-GR" sz="1400" b="1" dirty="0">
              <a:solidFill>
                <a:schemeClr val="tx2"/>
              </a:solidFill>
              <a:latin typeface="Calibri" pitchFamily="34" charset="0"/>
            </a:endParaRPr>
          </a:p>
        </p:txBody>
      </p:sp>
      <p:sp>
        <p:nvSpPr>
          <p:cNvPr id="2" name="Ορθογώνιο 1"/>
          <p:cNvSpPr/>
          <p:nvPr/>
        </p:nvSpPr>
        <p:spPr>
          <a:xfrm>
            <a:off x="7308304" y="3244334"/>
            <a:ext cx="1512167" cy="707886"/>
          </a:xfrm>
          <a:prstGeom prst="rect">
            <a:avLst/>
          </a:prstGeom>
        </p:spPr>
        <p:txBody>
          <a:bodyPr wrap="square">
            <a:spAutoFit/>
          </a:bodyPr>
          <a:lstStyle/>
          <a:p>
            <a:r>
              <a:rPr lang="en-US" sz="4000" b="1" dirty="0">
                <a:solidFill>
                  <a:srgbClr val="002060"/>
                </a:solidFill>
              </a:rPr>
              <a:t>pT2</a:t>
            </a:r>
            <a:endParaRPr lang="el-GR" sz="4000" dirty="0"/>
          </a:p>
        </p:txBody>
      </p:sp>
    </p:spTree>
    <p:extLst>
      <p:ext uri="{BB962C8B-B14F-4D97-AF65-F5344CB8AC3E}">
        <p14:creationId xmlns="" xmlns:p14="http://schemas.microsoft.com/office/powerpoint/2010/main" val="38036394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31600" y="-315416"/>
            <a:ext cx="3212400" cy="6912768"/>
          </a:xfrm>
        </p:spPr>
        <p:txBody>
          <a:bodyPr>
            <a:normAutofit fontScale="90000"/>
          </a:bodyPr>
          <a:lstStyle/>
          <a:p>
            <a:r>
              <a:rPr lang="el-GR" sz="2400" dirty="0" smtClean="0"/>
              <a:t/>
            </a:r>
            <a:br>
              <a:rPr lang="el-GR" sz="2400" dirty="0" smtClean="0"/>
            </a:br>
            <a:r>
              <a:rPr lang="el-GR" sz="2400" dirty="0" smtClean="0"/>
              <a:t/>
            </a:r>
            <a:br>
              <a:rPr lang="el-GR" sz="2400" dirty="0" smtClean="0"/>
            </a:br>
            <a:r>
              <a:rPr lang="el-GR" sz="1800" dirty="0" smtClean="0"/>
              <a:t>Α. Διηθητικό </a:t>
            </a:r>
            <a:r>
              <a:rPr lang="el-GR" sz="1800" dirty="0" err="1" smtClean="0"/>
              <a:t>ουροθηλιακό</a:t>
            </a:r>
            <a:r>
              <a:rPr lang="el-GR" sz="1800" dirty="0" smtClean="0"/>
              <a:t> καρκίνωμα Τ</a:t>
            </a:r>
            <a:r>
              <a:rPr lang="el-GR" sz="1800" b="1" dirty="0" smtClean="0"/>
              <a:t>2</a:t>
            </a:r>
            <a:r>
              <a:rPr lang="el-GR" sz="1800" dirty="0" smtClean="0"/>
              <a:t>. </a:t>
            </a:r>
            <a:r>
              <a:rPr lang="el-GR" sz="1800" dirty="0" err="1" smtClean="0">
                <a:effectLst>
                  <a:outerShdw blurRad="38100" dist="38100" dir="2700000" algn="tl">
                    <a:srgbClr val="000000">
                      <a:alpha val="43137"/>
                    </a:srgbClr>
                  </a:outerShdw>
                </a:effectLst>
              </a:rPr>
              <a:t>Υπο</a:t>
            </a:r>
            <a:r>
              <a:rPr lang="el-GR" sz="1800" dirty="0" err="1" smtClean="0"/>
              <a:t>σταδιοποίηση</a:t>
            </a:r>
            <a:r>
              <a:rPr lang="el-GR" sz="1800" dirty="0" smtClean="0"/>
              <a:t> με όριο τη </a:t>
            </a:r>
            <a:r>
              <a:rPr lang="el-GR" sz="1800" dirty="0" smtClean="0">
                <a:effectLst>
                  <a:outerShdw blurRad="38100" dist="38100" dir="2700000" algn="tl">
                    <a:srgbClr val="000000">
                      <a:alpha val="43137"/>
                    </a:srgbClr>
                  </a:outerShdw>
                </a:effectLst>
              </a:rPr>
              <a:t>μέση</a:t>
            </a:r>
            <a:r>
              <a:rPr lang="el-GR" sz="1800" dirty="0" smtClean="0"/>
              <a:t> του μυϊκού </a:t>
            </a:r>
            <a:r>
              <a:rPr lang="el-GR" sz="1800" dirty="0" err="1" smtClean="0"/>
              <a:t>χιτώμα</a:t>
            </a:r>
            <a:r>
              <a:rPr lang="el-GR" sz="1800" dirty="0" smtClean="0"/>
              <a:t>.</a:t>
            </a:r>
            <a:br>
              <a:rPr lang="el-GR" sz="1800" dirty="0" smtClean="0"/>
            </a:br>
            <a:r>
              <a:rPr lang="en-US" sz="1800" dirty="0" smtClean="0"/>
              <a:t/>
            </a:r>
            <a:br>
              <a:rPr lang="en-US" sz="1800" dirty="0" smtClean="0"/>
            </a:br>
            <a:r>
              <a:rPr lang="el-GR" sz="1800" dirty="0" smtClean="0"/>
              <a:t>Β. </a:t>
            </a:r>
            <a:r>
              <a:rPr lang="el-GR" sz="1800" dirty="0" err="1" smtClean="0"/>
              <a:t>Ουροθηλιακό</a:t>
            </a:r>
            <a:r>
              <a:rPr lang="el-GR" sz="1800" dirty="0" smtClean="0"/>
              <a:t> καρκίνωμα Τ</a:t>
            </a:r>
            <a:r>
              <a:rPr lang="el-GR" sz="1800" b="1" dirty="0" smtClean="0"/>
              <a:t>3</a:t>
            </a:r>
            <a:r>
              <a:rPr lang="el-GR" sz="1800" dirty="0" smtClean="0"/>
              <a:t> με διήθηση πέραν του ορίου του μυϊκού χιτώνα (δηλ. πέραν μιας ακανόνιστης, νοητής γραμμής ανάμεσα σε παρακείμενες μυϊκές δεσμίδες) εντός του </a:t>
            </a:r>
            <a:r>
              <a:rPr lang="el-GR" sz="1800" dirty="0" err="1" smtClean="0">
                <a:effectLst>
                  <a:outerShdw blurRad="38100" dist="38100" dir="2700000" algn="tl">
                    <a:srgbClr val="000000">
                      <a:alpha val="43137"/>
                    </a:srgbClr>
                  </a:outerShdw>
                </a:effectLst>
              </a:rPr>
              <a:t>περι</a:t>
            </a:r>
            <a:r>
              <a:rPr lang="el-GR" sz="1800" dirty="0" err="1" smtClean="0"/>
              <a:t>κυστικού</a:t>
            </a:r>
            <a:r>
              <a:rPr lang="el-GR" sz="1800" dirty="0" smtClean="0"/>
              <a:t> </a:t>
            </a:r>
            <a:r>
              <a:rPr lang="el-GR" sz="1800" dirty="0" smtClean="0">
                <a:effectLst>
                  <a:outerShdw blurRad="38100" dist="38100" dir="2700000" algn="tl">
                    <a:srgbClr val="000000">
                      <a:alpha val="43137"/>
                    </a:srgbClr>
                  </a:outerShdw>
                </a:effectLst>
              </a:rPr>
              <a:t>λίπους</a:t>
            </a:r>
            <a:r>
              <a:rPr lang="el-GR" sz="1800" dirty="0" smtClean="0"/>
              <a:t>. Καθοριστικής προγνωστικής αξίας η κατάσταση </a:t>
            </a:r>
            <a:r>
              <a:rPr lang="el-GR" sz="1800" dirty="0" smtClean="0">
                <a:effectLst>
                  <a:outerShdw blurRad="38100" dist="38100" dir="2700000" algn="tl">
                    <a:srgbClr val="000000">
                      <a:alpha val="43137"/>
                    </a:srgbClr>
                  </a:outerShdw>
                </a:effectLst>
              </a:rPr>
              <a:t>των λεμφαδένων </a:t>
            </a:r>
            <a:r>
              <a:rPr lang="el-GR" sz="1800" dirty="0" smtClean="0"/>
              <a:t>και </a:t>
            </a:r>
            <a:r>
              <a:rPr lang="el-GR" sz="1800" dirty="0" smtClean="0">
                <a:effectLst>
                  <a:outerShdw blurRad="38100" dist="38100" dir="2700000" algn="tl">
                    <a:srgbClr val="000000">
                      <a:alpha val="43137"/>
                    </a:srgbClr>
                  </a:outerShdw>
                </a:effectLst>
              </a:rPr>
              <a:t>των εγχειρητικών ο</a:t>
            </a:r>
            <a:r>
              <a:rPr lang="el-GR" sz="1800" dirty="0" smtClean="0"/>
              <a:t>ρίων στους ασθενείς </a:t>
            </a:r>
            <a:r>
              <a:rPr lang="en-US" sz="1800" dirty="0" smtClean="0"/>
              <a:t>pT</a:t>
            </a:r>
            <a:r>
              <a:rPr lang="en-US" sz="1800" b="1" dirty="0" smtClean="0"/>
              <a:t>3</a:t>
            </a:r>
            <a:r>
              <a:rPr lang="el-GR" sz="1800" dirty="0" smtClean="0"/>
              <a:t/>
            </a:r>
            <a:br>
              <a:rPr lang="el-GR" sz="1800" dirty="0" smtClean="0"/>
            </a:br>
            <a:r>
              <a:rPr lang="en-US" sz="1800" dirty="0" smtClean="0"/>
              <a:t/>
            </a:r>
            <a:br>
              <a:rPr lang="en-US" sz="1800" dirty="0" smtClean="0"/>
            </a:br>
            <a:r>
              <a:rPr lang="en-US" sz="1800" dirty="0" smtClean="0"/>
              <a:t>C.</a:t>
            </a:r>
            <a:r>
              <a:rPr lang="el-GR" sz="1800" dirty="0" smtClean="0"/>
              <a:t> Διήθηση </a:t>
            </a:r>
            <a:r>
              <a:rPr lang="el-GR" sz="1800" dirty="0" smtClean="0">
                <a:effectLst>
                  <a:outerShdw blurRad="38100" dist="38100" dir="2700000" algn="tl">
                    <a:srgbClr val="000000">
                      <a:alpha val="43137"/>
                    </a:srgbClr>
                  </a:outerShdw>
                </a:effectLst>
              </a:rPr>
              <a:t>λιπώδους ιστού του χορίου </a:t>
            </a:r>
            <a:r>
              <a:rPr lang="el-GR" sz="1800" dirty="0" smtClean="0"/>
              <a:t>και διήθηση του </a:t>
            </a:r>
            <a:r>
              <a:rPr lang="el-GR" sz="1800" dirty="0" err="1" smtClean="0">
                <a:effectLst>
                  <a:outerShdw blurRad="38100" dist="38100" dir="2700000" algn="tl">
                    <a:srgbClr val="000000">
                      <a:alpha val="43137"/>
                    </a:srgbClr>
                  </a:outerShdw>
                </a:effectLst>
              </a:rPr>
              <a:t>εξωστήρα</a:t>
            </a:r>
            <a:r>
              <a:rPr lang="el-GR" sz="1800" dirty="0" smtClean="0">
                <a:effectLst>
                  <a:outerShdw blurRad="38100" dist="38100" dir="2700000" algn="tl">
                    <a:srgbClr val="000000">
                      <a:alpha val="43137"/>
                    </a:srgbClr>
                  </a:outerShdw>
                </a:effectLst>
              </a:rPr>
              <a:t> μυ (</a:t>
            </a:r>
            <a:r>
              <a:rPr lang="en-US" sz="1800" dirty="0"/>
              <a:t>p</a:t>
            </a:r>
            <a:r>
              <a:rPr lang="en-US" sz="1800" dirty="0" smtClean="0"/>
              <a:t>T</a:t>
            </a:r>
            <a:r>
              <a:rPr lang="en-US" sz="1800" dirty="0" smtClean="0">
                <a:effectLst>
                  <a:outerShdw blurRad="38100" dist="38100" dir="2700000" algn="tl">
                    <a:srgbClr val="000000">
                      <a:alpha val="43137"/>
                    </a:srgbClr>
                  </a:outerShdw>
                </a:effectLst>
              </a:rPr>
              <a:t>2)</a:t>
            </a:r>
            <a:r>
              <a:rPr lang="el-GR" sz="1800" dirty="0" smtClean="0">
                <a:effectLst>
                  <a:outerShdw blurRad="38100" dist="38100" dir="2700000" algn="tl">
                    <a:srgbClr val="000000">
                      <a:alpha val="43137"/>
                    </a:srgbClr>
                  </a:outerShdw>
                </a:effectLst>
              </a:rPr>
              <a:t>.</a:t>
            </a:r>
            <a:r>
              <a:rPr lang="el-GR" sz="1800" dirty="0" smtClean="0"/>
              <a:t/>
            </a:r>
            <a:br>
              <a:rPr lang="el-GR" sz="1800" dirty="0" smtClean="0"/>
            </a:br>
            <a:r>
              <a:rPr lang="en-US" sz="1800" dirty="0" smtClean="0"/>
              <a:t/>
            </a:r>
            <a:br>
              <a:rPr lang="en-US" sz="1800" dirty="0" smtClean="0"/>
            </a:br>
            <a:r>
              <a:rPr lang="en-US" sz="1800" dirty="0" smtClean="0"/>
              <a:t>D. O</a:t>
            </a:r>
            <a:r>
              <a:rPr lang="el-GR" sz="1800" dirty="0" err="1" smtClean="0"/>
              <a:t>υροθηλιακό</a:t>
            </a:r>
            <a:r>
              <a:rPr lang="el-GR" sz="1800" dirty="0" smtClean="0"/>
              <a:t> καρκίνωμα </a:t>
            </a:r>
            <a:r>
              <a:rPr lang="en-US" sz="1800" dirty="0" smtClean="0"/>
              <a:t>pT</a:t>
            </a:r>
            <a:r>
              <a:rPr lang="en-US" sz="1800" dirty="0" smtClean="0">
                <a:effectLst>
                  <a:outerShdw blurRad="38100" dist="38100" dir="2700000" algn="tl">
                    <a:srgbClr val="000000">
                      <a:alpha val="43137"/>
                    </a:srgbClr>
                  </a:outerShdw>
                </a:effectLst>
              </a:rPr>
              <a:t>4a</a:t>
            </a:r>
            <a:r>
              <a:rPr lang="en-US" sz="1800" dirty="0" smtClean="0"/>
              <a:t>,</a:t>
            </a:r>
            <a:r>
              <a:rPr lang="el-GR" sz="1800" dirty="0" smtClean="0"/>
              <a:t> με διήθηση </a:t>
            </a:r>
            <a:r>
              <a:rPr lang="el-GR" sz="1800" b="1" dirty="0" smtClean="0"/>
              <a:t>εντός</a:t>
            </a:r>
            <a:r>
              <a:rPr lang="el-GR" sz="1800" dirty="0" smtClean="0"/>
              <a:t> του </a:t>
            </a:r>
            <a:r>
              <a:rPr lang="el-GR" sz="1800" dirty="0" smtClean="0">
                <a:effectLst>
                  <a:outerShdw blurRad="38100" dist="38100" dir="2700000" algn="tl">
                    <a:srgbClr val="000000">
                      <a:alpha val="43137"/>
                    </a:srgbClr>
                  </a:outerShdw>
                </a:effectLst>
              </a:rPr>
              <a:t>παρεγχύματος του προστάτη αδένα</a:t>
            </a:r>
            <a:r>
              <a:rPr lang="el-GR" sz="1800" dirty="0" smtClean="0"/>
              <a:t>.</a:t>
            </a:r>
            <a:br>
              <a:rPr lang="el-GR" sz="1800" dirty="0" smtClean="0"/>
            </a:br>
            <a:r>
              <a:rPr lang="en-US" sz="1800" dirty="0" smtClean="0"/>
              <a:t/>
            </a:r>
            <a:br>
              <a:rPr lang="en-US" sz="1800" dirty="0" smtClean="0"/>
            </a:br>
            <a:r>
              <a:rPr lang="el-GR" sz="1800" dirty="0" smtClean="0"/>
              <a:t>Ε</a:t>
            </a:r>
            <a:r>
              <a:rPr lang="en-US" sz="1800" dirty="0" smtClean="0"/>
              <a:t>. </a:t>
            </a:r>
            <a:r>
              <a:rPr lang="en-US" sz="1800" dirty="0"/>
              <a:t>O</a:t>
            </a:r>
            <a:r>
              <a:rPr lang="el-GR" sz="1800" dirty="0" err="1"/>
              <a:t>υροθηλιακό</a:t>
            </a:r>
            <a:r>
              <a:rPr lang="el-GR" sz="1800" dirty="0"/>
              <a:t> καρκίνωμα </a:t>
            </a:r>
            <a:r>
              <a:rPr lang="en-US" sz="1800" dirty="0"/>
              <a:t>pT</a:t>
            </a:r>
            <a:r>
              <a:rPr lang="en-US" sz="1800" b="1" dirty="0"/>
              <a:t>4</a:t>
            </a:r>
            <a:r>
              <a:rPr lang="el-GR" sz="1800" dirty="0"/>
              <a:t> με διήθηση </a:t>
            </a:r>
            <a:r>
              <a:rPr lang="el-GR" sz="1800" dirty="0" smtClean="0">
                <a:effectLst>
                  <a:outerShdw blurRad="38100" dist="38100" dir="2700000" algn="tl">
                    <a:srgbClr val="000000">
                      <a:alpha val="43137"/>
                    </a:srgbClr>
                  </a:outerShdw>
                </a:effectLst>
              </a:rPr>
              <a:t>εντός των σπερματοδόχων ληκύθων</a:t>
            </a:r>
            <a:r>
              <a:rPr lang="el-GR" sz="1800" dirty="0" smtClean="0"/>
              <a:t>. Δυσμενέστερο </a:t>
            </a:r>
            <a:r>
              <a:rPr lang="en-US" sz="1800" dirty="0" smtClean="0"/>
              <a:t>pT</a:t>
            </a:r>
            <a:r>
              <a:rPr lang="en-US" sz="1800" b="1" dirty="0" smtClean="0"/>
              <a:t>4</a:t>
            </a:r>
            <a:r>
              <a:rPr lang="en-US" sz="1800" b="1" dirty="0"/>
              <a:t>a</a:t>
            </a:r>
            <a:r>
              <a:rPr lang="el-GR" sz="1800" dirty="0" smtClean="0"/>
              <a:t> συγκριτικά με της εικόνας </a:t>
            </a:r>
            <a:r>
              <a:rPr lang="en-US" sz="1800" dirty="0" smtClean="0"/>
              <a:t>D, </a:t>
            </a:r>
            <a:br>
              <a:rPr lang="en-US" sz="1800" dirty="0" smtClean="0"/>
            </a:br>
            <a:r>
              <a:rPr lang="el-GR" sz="1800" i="1" dirty="0" smtClean="0">
                <a:effectLst>
                  <a:outerShdw blurRad="38100" dist="38100" dir="2700000" algn="tl">
                    <a:srgbClr val="000000">
                      <a:alpha val="43137"/>
                    </a:srgbClr>
                  </a:outerShdw>
                </a:effectLst>
              </a:rPr>
              <a:t>ως επί </a:t>
            </a:r>
            <a:r>
              <a:rPr lang="en-US" sz="1800" dirty="0" smtClean="0"/>
              <a:t>pT4b.</a:t>
            </a:r>
            <a:r>
              <a:rPr lang="el-GR" sz="2200" dirty="0" smtClean="0"/>
              <a:t/>
            </a:r>
            <a:br>
              <a:rPr lang="el-GR" sz="2200" dirty="0" smtClean="0"/>
            </a:br>
            <a:r>
              <a:rPr lang="en-US" sz="900" dirty="0" err="1" smtClean="0"/>
              <a:t>Magers</a:t>
            </a:r>
            <a:r>
              <a:rPr lang="en-US" sz="900" dirty="0" smtClean="0"/>
              <a:t> </a:t>
            </a:r>
            <a:r>
              <a:rPr lang="en-US" sz="900" dirty="0"/>
              <a:t>MJ </a:t>
            </a:r>
            <a:r>
              <a:rPr lang="el-GR" sz="900" dirty="0"/>
              <a:t>και συν. </a:t>
            </a:r>
            <a:r>
              <a:rPr lang="en-US" sz="900" dirty="0"/>
              <a:t>Histopathology 74, 112-134, 2019</a:t>
            </a:r>
            <a:br>
              <a:rPr lang="en-US" sz="900" dirty="0"/>
            </a:br>
            <a:endParaRPr lang="el-GR" sz="900" dirty="0"/>
          </a:p>
        </p:txBody>
      </p:sp>
      <p:pic>
        <p:nvPicPr>
          <p:cNvPr id="14338" name="Picture 2" descr="C:\Users\Νεφέλη\Desktop\his13734-fig-0008-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96332"/>
            <a:ext cx="5824098" cy="664503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Ορθογώνιο 2"/>
          <p:cNvSpPr/>
          <p:nvPr/>
        </p:nvSpPr>
        <p:spPr>
          <a:xfrm rot="10800000" flipV="1">
            <a:off x="2915816" y="4456221"/>
            <a:ext cx="3015784" cy="2677656"/>
          </a:xfrm>
          <a:prstGeom prst="rect">
            <a:avLst/>
          </a:prstGeom>
        </p:spPr>
        <p:txBody>
          <a:bodyPr wrap="square">
            <a:spAutoFit/>
          </a:bodyPr>
          <a:lstStyle/>
          <a:p>
            <a:pPr algn="ctr"/>
            <a:r>
              <a:rPr lang="el-GR" sz="2800" b="1" dirty="0" err="1"/>
              <a:t>Ουροθηλιακό</a:t>
            </a:r>
            <a:r>
              <a:rPr lang="el-GR" sz="2800" dirty="0"/>
              <a:t> </a:t>
            </a:r>
            <a:r>
              <a:rPr lang="el-GR" sz="2800" dirty="0" smtClean="0"/>
              <a:t>καρκίνωμα,</a:t>
            </a:r>
          </a:p>
          <a:p>
            <a:pPr algn="ctr"/>
            <a:r>
              <a:rPr lang="el-GR" sz="2800" dirty="0" smtClean="0"/>
              <a:t> </a:t>
            </a:r>
            <a:r>
              <a:rPr lang="el-GR" sz="2800" dirty="0"/>
              <a:t>τοπικά προχωρημένου </a:t>
            </a:r>
            <a:r>
              <a:rPr lang="el-GR" sz="2800" dirty="0" smtClean="0"/>
              <a:t>σταδίου</a:t>
            </a:r>
            <a:r>
              <a:rPr lang="el-GR" sz="2800" dirty="0"/>
              <a:t/>
            </a:r>
            <a:br>
              <a:rPr lang="el-GR" sz="2800" dirty="0"/>
            </a:br>
            <a:endParaRPr lang="el-GR" sz="2800" dirty="0"/>
          </a:p>
        </p:txBody>
      </p:sp>
    </p:spTree>
    <p:extLst>
      <p:ext uri="{BB962C8B-B14F-4D97-AF65-F5344CB8AC3E}">
        <p14:creationId xmlns="" xmlns:p14="http://schemas.microsoft.com/office/powerpoint/2010/main" val="2423067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87424"/>
            <a:ext cx="9144000" cy="1440160"/>
          </a:xfrm>
        </p:spPr>
        <p:txBody>
          <a:bodyPr>
            <a:noAutofit/>
          </a:bodyPr>
          <a:lstStyle/>
          <a:p>
            <a:pPr algn="just"/>
            <a:r>
              <a:rPr lang="el-GR" sz="2400" dirty="0" smtClean="0"/>
              <a:t>Εμπλοκή </a:t>
            </a:r>
            <a:r>
              <a:rPr lang="el-GR" sz="2400" u="sng" dirty="0" smtClean="0"/>
              <a:t>του προστάτη αδένα</a:t>
            </a:r>
            <a:r>
              <a:rPr lang="el-GR" sz="2400" dirty="0" smtClean="0"/>
              <a:t> από </a:t>
            </a:r>
            <a:r>
              <a:rPr lang="el-GR" sz="2400" u="sng" dirty="0" err="1" smtClean="0"/>
              <a:t>ουροθηλιακό</a:t>
            </a:r>
            <a:r>
              <a:rPr lang="el-GR" sz="2400" dirty="0" smtClean="0"/>
              <a:t> καρκίνωμα</a:t>
            </a:r>
            <a:r>
              <a:rPr lang="en-US" sz="2800" dirty="0" smtClean="0"/>
              <a:t/>
            </a:r>
            <a:br>
              <a:rPr lang="en-US" sz="2800" dirty="0" smtClean="0"/>
            </a:br>
            <a:r>
              <a:rPr lang="el-GR" sz="1100" b="0" dirty="0" smtClean="0"/>
              <a:t>Σε μακροσκοπική παρουσία όγκου στην </a:t>
            </a:r>
            <a:r>
              <a:rPr lang="el-GR" sz="1100" b="0" u="sng" dirty="0" smtClean="0"/>
              <a:t>ουρήθρα</a:t>
            </a:r>
            <a:r>
              <a:rPr lang="el-GR" sz="1100" b="0" dirty="0" smtClean="0"/>
              <a:t>, πρόκειται πιθανότατα για όγκο της ουρήθρας που επεκτείνεται διηθητικά εντός του προστατικού στρώματος και </a:t>
            </a:r>
            <a:r>
              <a:rPr lang="el-GR" sz="1100" b="0" dirty="0" err="1" smtClean="0"/>
              <a:t>σταδιοποιείται</a:t>
            </a:r>
            <a:r>
              <a:rPr lang="el-GR" sz="1100" b="0" dirty="0" smtClean="0"/>
              <a:t> ανάλογα (</a:t>
            </a:r>
            <a:r>
              <a:rPr lang="en-US" sz="1100" b="0" dirty="0" smtClean="0"/>
              <a:t>pT</a:t>
            </a:r>
            <a:r>
              <a:rPr lang="en-US" sz="1100" dirty="0" smtClean="0"/>
              <a:t>2</a:t>
            </a:r>
            <a:r>
              <a:rPr lang="en-US" sz="1100" b="0" dirty="0" smtClean="0"/>
              <a:t>). E</a:t>
            </a:r>
            <a:r>
              <a:rPr lang="el-GR" sz="1100" b="0" dirty="0" err="1" smtClean="0"/>
              <a:t>πί</a:t>
            </a:r>
            <a:r>
              <a:rPr lang="el-GR" sz="1100" b="0" dirty="0" smtClean="0"/>
              <a:t> απουσίας όγκου στην ουρήθρα και παρουσίας όγκου στην ουροδόχου κύστη, μακροσκοπικά βαθειά διηθητικού και </a:t>
            </a:r>
            <a:r>
              <a:rPr lang="el-GR" sz="1100" b="0" dirty="0" err="1" smtClean="0"/>
              <a:t>εμπλέκοντος</a:t>
            </a:r>
            <a:r>
              <a:rPr lang="el-GR" sz="1100" b="0" dirty="0" smtClean="0"/>
              <a:t> τον προστάτη, πρόκειται για όγκο της ουροδόχου κύστεως </a:t>
            </a:r>
            <a:r>
              <a:rPr lang="en-US" sz="1100" b="0" dirty="0" smtClean="0"/>
              <a:t>pT</a:t>
            </a:r>
            <a:r>
              <a:rPr lang="en-US" sz="1100" dirty="0" smtClean="0"/>
              <a:t>4a</a:t>
            </a:r>
            <a:r>
              <a:rPr lang="en-US" sz="1100" b="0" dirty="0" smtClean="0"/>
              <a:t>. </a:t>
            </a:r>
            <a:r>
              <a:rPr lang="el-GR" sz="1100" b="0" dirty="0" smtClean="0"/>
              <a:t>Σε </a:t>
            </a:r>
            <a:r>
              <a:rPr lang="el-GR" sz="1100" b="0" dirty="0" err="1" smtClean="0">
                <a:effectLst>
                  <a:outerShdw blurRad="38100" dist="38100" dir="2700000" algn="tl">
                    <a:srgbClr val="000000">
                      <a:alpha val="43137"/>
                    </a:srgbClr>
                  </a:outerShdw>
                </a:effectLst>
              </a:rPr>
              <a:t>διουρηθρικό</a:t>
            </a:r>
            <a:r>
              <a:rPr lang="el-GR" sz="1100" b="0" dirty="0" smtClean="0"/>
              <a:t> υλικό, η ως άνω διάκριση είναι αδύνατη, οπότε το καρκίνωμα </a:t>
            </a:r>
            <a:r>
              <a:rPr lang="el-GR" sz="1100" b="0" dirty="0" err="1" smtClean="0"/>
              <a:t>σταδιοποιείται</a:t>
            </a:r>
            <a:r>
              <a:rPr lang="el-GR" sz="1100" b="0" dirty="0" smtClean="0"/>
              <a:t> ως </a:t>
            </a:r>
            <a:r>
              <a:rPr lang="en-US" sz="1100" b="0" dirty="0">
                <a:effectLst>
                  <a:outerShdw blurRad="38100" dist="38100" dir="2700000" algn="tl">
                    <a:srgbClr val="000000">
                      <a:alpha val="43137"/>
                    </a:srgbClr>
                  </a:outerShdw>
                </a:effectLst>
              </a:rPr>
              <a:t>≥</a:t>
            </a:r>
            <a:r>
              <a:rPr lang="en-US" sz="1100" b="0" dirty="0" err="1" smtClean="0">
                <a:effectLst>
                  <a:outerShdw blurRad="38100" dist="38100" dir="2700000" algn="tl">
                    <a:srgbClr val="000000">
                      <a:alpha val="43137"/>
                    </a:srgbClr>
                  </a:outerShdw>
                </a:effectLst>
              </a:rPr>
              <a:t>pT</a:t>
            </a:r>
            <a:r>
              <a:rPr lang="el-GR" sz="1100" b="0" dirty="0" smtClean="0">
                <a:effectLst>
                  <a:outerShdw blurRad="38100" dist="38100" dir="2700000" algn="tl">
                    <a:srgbClr val="000000">
                      <a:alpha val="43137"/>
                    </a:srgbClr>
                  </a:outerShdw>
                </a:effectLst>
              </a:rPr>
              <a:t>2</a:t>
            </a:r>
            <a:r>
              <a:rPr lang="el-GR" sz="1100" b="0" dirty="0" smtClean="0"/>
              <a:t>, με ανάλογη διευκρίνηση ότι θα </a:t>
            </a:r>
            <a:r>
              <a:rPr lang="el-GR" sz="1100" b="0" dirty="0" err="1" smtClean="0"/>
              <a:t>σταδιοποιηθεί</a:t>
            </a:r>
            <a:r>
              <a:rPr lang="el-GR" sz="1100" b="0" dirty="0" smtClean="0"/>
              <a:t> επακριβώς στο παρασκεύασμα της κυστεκτομής.</a:t>
            </a:r>
            <a:endParaRPr lang="el-GR" sz="1100" b="0" dirty="0"/>
          </a:p>
        </p:txBody>
      </p:sp>
      <p:graphicFrame>
        <p:nvGraphicFramePr>
          <p:cNvPr id="5" name="Θέση περιεχομένου 4"/>
          <p:cNvGraphicFramePr>
            <a:graphicFrameLocks noGrp="1"/>
          </p:cNvGraphicFramePr>
          <p:nvPr>
            <p:ph idx="1"/>
            <p:extLst>
              <p:ext uri="{D42A27DB-BD31-4B8C-83A1-F6EECF244321}">
                <p14:modId xmlns="" xmlns:p14="http://schemas.microsoft.com/office/powerpoint/2010/main" val="1964077352"/>
              </p:ext>
            </p:extLst>
          </p:nvPr>
        </p:nvGraphicFramePr>
        <p:xfrm>
          <a:off x="-36513" y="1301373"/>
          <a:ext cx="9289032" cy="6607794"/>
        </p:xfrm>
        <a:graphic>
          <a:graphicData uri="http://schemas.openxmlformats.org/drawingml/2006/table">
            <a:tbl>
              <a:tblPr firstRow="1" bandRow="1">
                <a:tableStyleId>{5C22544A-7EE6-4342-B048-85BDC9FD1C3A}</a:tableStyleId>
              </a:tblPr>
              <a:tblGrid>
                <a:gridCol w="3096344"/>
                <a:gridCol w="3096344"/>
                <a:gridCol w="3096344"/>
              </a:tblGrid>
              <a:tr h="1175589">
                <a:tc>
                  <a:txBody>
                    <a:bodyPr/>
                    <a:lstStyle/>
                    <a:p>
                      <a:endParaRPr lang="el-GR" dirty="0"/>
                    </a:p>
                  </a:txBody>
                  <a:tcPr/>
                </a:tc>
                <a:tc>
                  <a:txBody>
                    <a:bodyPr/>
                    <a:lstStyle/>
                    <a:p>
                      <a:pPr algn="ctr"/>
                      <a:r>
                        <a:rPr lang="el-GR" sz="1600" u="sng" dirty="0" smtClean="0"/>
                        <a:t>Απευθείας</a:t>
                      </a:r>
                      <a:r>
                        <a:rPr lang="el-GR" sz="1600" dirty="0" smtClean="0"/>
                        <a:t> στον προστάτη διαμέσου είτε του αυχένα της ουροδόχου (</a:t>
                      </a:r>
                      <a:r>
                        <a:rPr lang="el-GR" sz="1600" dirty="0" err="1" smtClean="0"/>
                        <a:t>διατοιχωματικώς</a:t>
                      </a:r>
                      <a:r>
                        <a:rPr lang="el-GR" sz="1600" dirty="0" smtClean="0"/>
                        <a:t>) είτε των </a:t>
                      </a:r>
                      <a:r>
                        <a:rPr lang="el-GR" sz="1600" dirty="0" err="1" smtClean="0"/>
                        <a:t>περικυστικών</a:t>
                      </a:r>
                      <a:r>
                        <a:rPr lang="el-GR" sz="1600" dirty="0" smtClean="0"/>
                        <a:t> μαλακών μορίων</a:t>
                      </a:r>
                      <a:r>
                        <a:rPr lang="el-GR" sz="1600" baseline="0" dirty="0" smtClean="0"/>
                        <a:t> </a:t>
                      </a:r>
                      <a:r>
                        <a:rPr lang="en-US" sz="1600" dirty="0" smtClean="0"/>
                        <a:t>(</a:t>
                      </a:r>
                      <a:r>
                        <a:rPr lang="el-GR" sz="1600" dirty="0" err="1" smtClean="0"/>
                        <a:t>εξωκυστικώς</a:t>
                      </a:r>
                      <a:r>
                        <a:rPr lang="en-US" sz="1600" dirty="0" smtClean="0"/>
                        <a:t>)</a:t>
                      </a:r>
                      <a:endParaRPr lang="el-GR" sz="1600" dirty="0"/>
                    </a:p>
                  </a:txBody>
                  <a:tcPr/>
                </a:tc>
                <a:tc>
                  <a:txBody>
                    <a:bodyPr/>
                    <a:lstStyle/>
                    <a:p>
                      <a:pPr algn="ctr"/>
                      <a:endParaRPr lang="el-GR" dirty="0" smtClean="0"/>
                    </a:p>
                    <a:p>
                      <a:pPr algn="ctr"/>
                      <a:r>
                        <a:rPr lang="el-GR" u="sng" dirty="0" err="1" smtClean="0"/>
                        <a:t>Ενδο</a:t>
                      </a:r>
                      <a:r>
                        <a:rPr lang="el-GR" u="sng" dirty="0" smtClean="0"/>
                        <a:t>- και μετά, </a:t>
                      </a:r>
                      <a:r>
                        <a:rPr lang="el-GR" u="sng" dirty="0" err="1" smtClean="0"/>
                        <a:t>δι</a:t>
                      </a:r>
                      <a:r>
                        <a:rPr lang="el-GR" u="sng" dirty="0" smtClean="0"/>
                        <a:t>-</a:t>
                      </a:r>
                      <a:r>
                        <a:rPr lang="el-GR" dirty="0" smtClean="0"/>
                        <a:t>ουρηθρικά</a:t>
                      </a:r>
                    </a:p>
                    <a:p>
                      <a:pPr algn="ctr"/>
                      <a:r>
                        <a:rPr lang="el-GR" dirty="0" smtClean="0"/>
                        <a:t>(συχνότερη οδός)</a:t>
                      </a:r>
                    </a:p>
                    <a:p>
                      <a:pPr algn="ctr"/>
                      <a:r>
                        <a:rPr lang="el-GR" dirty="0" smtClean="0"/>
                        <a:t>Λιγότερο επιθετική νόσος</a:t>
                      </a:r>
                      <a:endParaRPr lang="el-GR" dirty="0"/>
                    </a:p>
                  </a:txBody>
                  <a:tcPr/>
                </a:tc>
              </a:tr>
              <a:tr h="1175589">
                <a:tc>
                  <a:txBody>
                    <a:bodyPr/>
                    <a:lstStyle/>
                    <a:p>
                      <a:r>
                        <a:rPr lang="el-GR" dirty="0" err="1" smtClean="0"/>
                        <a:t>Νεοπλασματικά</a:t>
                      </a:r>
                      <a:r>
                        <a:rPr lang="el-GR" dirty="0" smtClean="0"/>
                        <a:t> κύτταρα</a:t>
                      </a:r>
                      <a:r>
                        <a:rPr lang="el-GR" baseline="0" dirty="0" smtClean="0"/>
                        <a:t> εντός προστατικών αδένων</a:t>
                      </a:r>
                      <a:endParaRPr lang="el-GR" dirty="0"/>
                    </a:p>
                  </a:txBody>
                  <a:tcPr/>
                </a:tc>
                <a:tc>
                  <a:txBody>
                    <a:bodyPr/>
                    <a:lstStyle/>
                    <a:p>
                      <a:endParaRPr lang="el-GR" dirty="0" smtClean="0"/>
                    </a:p>
                    <a:p>
                      <a:r>
                        <a:rPr lang="el-GR" dirty="0" smtClean="0"/>
                        <a:t>Καρκίνωμα ουροδόχου</a:t>
                      </a:r>
                      <a:r>
                        <a:rPr lang="en-US" dirty="0" smtClean="0"/>
                        <a:t>: pT4a</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a:t>
                      </a:r>
                      <a:r>
                        <a:rPr lang="en-US" dirty="0" err="1" smtClean="0"/>
                        <a:t>pT</a:t>
                      </a:r>
                      <a:r>
                        <a:rPr lang="el-GR" dirty="0" smtClean="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a:t>
                      </a:r>
                      <a:r>
                        <a:rPr lang="el-GR" baseline="0" dirty="0" smtClean="0"/>
                        <a:t> ουρήθρας</a:t>
                      </a:r>
                      <a:r>
                        <a:rPr lang="en-US" baseline="0" dirty="0" smtClean="0"/>
                        <a:t>: </a:t>
                      </a:r>
                      <a:r>
                        <a:rPr lang="en-US" baseline="0" dirty="0" err="1" smtClean="0"/>
                        <a:t>pTis</a:t>
                      </a:r>
                      <a:endParaRPr lang="el-GR" dirty="0" smtClean="0"/>
                    </a:p>
                    <a:p>
                      <a:endParaRPr lang="el-GR" dirty="0"/>
                    </a:p>
                  </a:txBody>
                  <a:tcPr/>
                </a:tc>
              </a:tr>
              <a:tr h="1175589">
                <a:tc>
                  <a:txBody>
                    <a:bodyPr/>
                    <a:lstStyle/>
                    <a:p>
                      <a:r>
                        <a:rPr lang="el-GR" dirty="0" err="1" smtClean="0"/>
                        <a:t>Νεοπλασματικά</a:t>
                      </a:r>
                      <a:r>
                        <a:rPr lang="el-GR" baseline="0" dirty="0" smtClean="0"/>
                        <a:t> κύτταρα εντός του </a:t>
                      </a:r>
                      <a:r>
                        <a:rPr lang="el-GR" baseline="0" dirty="0" err="1" smtClean="0"/>
                        <a:t>υποεπιθηλιακού</a:t>
                      </a:r>
                      <a:r>
                        <a:rPr lang="el-GR" baseline="0" dirty="0" smtClean="0"/>
                        <a:t> συνδετικού ιστού, κάτωθεν της ουρήθρας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pT4a</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a:t>
                      </a:r>
                      <a:r>
                        <a:rPr lang="en-US" dirty="0" err="1" smtClean="0"/>
                        <a:t>pT</a:t>
                      </a:r>
                      <a:r>
                        <a:rPr lang="el-GR" dirty="0" smtClean="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a:t>
                      </a:r>
                      <a:r>
                        <a:rPr lang="el-GR" baseline="0" dirty="0" smtClean="0"/>
                        <a:t> ουρήθρας</a:t>
                      </a:r>
                      <a:r>
                        <a:rPr lang="en-US" baseline="0" dirty="0" smtClean="0"/>
                        <a:t>: </a:t>
                      </a:r>
                      <a:r>
                        <a:rPr lang="en-US" baseline="0" dirty="0" err="1" smtClean="0"/>
                        <a:t>pT</a:t>
                      </a:r>
                      <a:r>
                        <a:rPr lang="el-GR" baseline="0" dirty="0" smtClean="0"/>
                        <a:t>1</a:t>
                      </a:r>
                      <a:endParaRPr lang="el-GR" dirty="0" smtClean="0"/>
                    </a:p>
                    <a:p>
                      <a:endParaRPr lang="el-GR" dirty="0"/>
                    </a:p>
                  </a:txBody>
                  <a:tcPr/>
                </a:tc>
              </a:tr>
              <a:tr h="973238">
                <a:tc>
                  <a:txBody>
                    <a:bodyPr/>
                    <a:lstStyle/>
                    <a:p>
                      <a:r>
                        <a:rPr lang="el-GR" dirty="0" smtClean="0"/>
                        <a:t>Εντός του </a:t>
                      </a:r>
                      <a:r>
                        <a:rPr lang="el-GR" b="1" dirty="0" smtClean="0"/>
                        <a:t>στρώματος του προστάτη αδένα</a:t>
                      </a:r>
                      <a:endParaRPr lang="el-GR"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Καρκίνωμα ουροδόχου</a:t>
                      </a:r>
                      <a:r>
                        <a:rPr lang="en-US" b="1" dirty="0" smtClean="0"/>
                        <a:t>: pT4a</a:t>
                      </a:r>
                      <a:endParaRPr lang="el-GR" b="1"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a:t>
                      </a:r>
                      <a:r>
                        <a:rPr lang="en-US" dirty="0" err="1" smtClean="0"/>
                        <a:t>pT</a:t>
                      </a:r>
                      <a:r>
                        <a:rPr lang="el-GR" dirty="0" smtClean="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Καρκίνωμα</a:t>
                      </a:r>
                      <a:r>
                        <a:rPr lang="el-GR" b="1" baseline="0" dirty="0" smtClean="0"/>
                        <a:t> ουρήθρας</a:t>
                      </a:r>
                      <a:r>
                        <a:rPr lang="en-US" b="1" baseline="0" dirty="0" smtClean="0"/>
                        <a:t>: </a:t>
                      </a:r>
                      <a:r>
                        <a:rPr lang="en-US" b="1" baseline="0" dirty="0" err="1" smtClean="0"/>
                        <a:t>pT</a:t>
                      </a:r>
                      <a:r>
                        <a:rPr lang="el-GR" b="1" baseline="0" dirty="0" smtClean="0"/>
                        <a:t>2</a:t>
                      </a:r>
                      <a:endParaRPr lang="el-GR" b="1" dirty="0" smtClean="0"/>
                    </a:p>
                    <a:p>
                      <a:endParaRPr lang="el-GR" b="1" dirty="0"/>
                    </a:p>
                  </a:txBody>
                  <a:tcPr/>
                </a:tc>
              </a:tr>
              <a:tr h="973238">
                <a:tc>
                  <a:txBody>
                    <a:bodyPr/>
                    <a:lstStyle/>
                    <a:p>
                      <a:r>
                        <a:rPr lang="el-GR" dirty="0" smtClean="0"/>
                        <a:t>Εντός </a:t>
                      </a:r>
                      <a:r>
                        <a:rPr lang="el-GR" i="1" dirty="0" err="1" smtClean="0"/>
                        <a:t>περι</a:t>
                      </a:r>
                      <a:r>
                        <a:rPr lang="el-GR" dirty="0" err="1" smtClean="0"/>
                        <a:t>προστατικού</a:t>
                      </a:r>
                      <a:r>
                        <a:rPr lang="el-GR" dirty="0" smtClean="0"/>
                        <a:t> ιστού</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≥pT4a</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 ουροδόχου</a:t>
                      </a:r>
                      <a:r>
                        <a:rPr lang="en-US" dirty="0" smtClean="0"/>
                        <a:t>: </a:t>
                      </a:r>
                      <a:r>
                        <a:rPr lang="en-US" dirty="0" err="1" smtClean="0"/>
                        <a:t>pT</a:t>
                      </a:r>
                      <a:r>
                        <a:rPr lang="el-GR" dirty="0" smtClean="0"/>
                        <a:t>Χ</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Καρκίνωμα</a:t>
                      </a:r>
                      <a:r>
                        <a:rPr lang="el-GR" baseline="0" dirty="0" smtClean="0"/>
                        <a:t> ουρήθρας</a:t>
                      </a:r>
                      <a:r>
                        <a:rPr lang="en-US" baseline="0" dirty="0" smtClean="0"/>
                        <a:t>: ≥</a:t>
                      </a:r>
                      <a:r>
                        <a:rPr lang="en-US" baseline="0" dirty="0" err="1" smtClean="0"/>
                        <a:t>pT</a:t>
                      </a:r>
                      <a:r>
                        <a:rPr lang="el-GR" baseline="0" dirty="0" smtClean="0"/>
                        <a:t>3</a:t>
                      </a:r>
                      <a:endParaRPr lang="el-GR" dirty="0" smtClean="0"/>
                    </a:p>
                    <a:p>
                      <a:endParaRPr lang="el-GR" dirty="0"/>
                    </a:p>
                  </a:txBody>
                  <a:tcPr/>
                </a:tc>
              </a:tr>
              <a:tr h="973238">
                <a:tc>
                  <a:txBody>
                    <a:bodyPr/>
                    <a:lstStyle/>
                    <a:p>
                      <a:endParaRPr lang="el-GR" dirty="0"/>
                    </a:p>
                  </a:txBody>
                  <a:tcPr/>
                </a:tc>
                <a:tc>
                  <a:txBody>
                    <a:bodyPr/>
                    <a:lstStyle/>
                    <a:p>
                      <a:endParaRPr lang="el-GR" dirty="0"/>
                    </a:p>
                  </a:txBody>
                  <a:tcPr/>
                </a:tc>
                <a:tc>
                  <a:txBody>
                    <a:bodyPr/>
                    <a:lstStyle/>
                    <a:p>
                      <a:endParaRPr lang="el-GR" dirty="0"/>
                    </a:p>
                  </a:txBody>
                  <a:tcPr/>
                </a:tc>
              </a:tr>
            </a:tbl>
          </a:graphicData>
        </a:graphic>
      </p:graphicFrame>
      <p:sp>
        <p:nvSpPr>
          <p:cNvPr id="7" name="Θέση κειμένου 2"/>
          <p:cNvSpPr>
            <a:spLocks noGrp="1"/>
          </p:cNvSpPr>
          <p:nvPr>
            <p:ph type="body" idx="1"/>
          </p:nvPr>
        </p:nvSpPr>
        <p:spPr>
          <a:xfrm>
            <a:off x="4139952" y="980728"/>
            <a:ext cx="5004048" cy="1194146"/>
          </a:xfrm>
        </p:spPr>
        <p:txBody>
          <a:bodyPr>
            <a:normAutofit/>
          </a:bodyPr>
          <a:lstStyle/>
          <a:p>
            <a:r>
              <a:rPr lang="el-GR" sz="2000" b="1" spc="600" dirty="0" smtClean="0">
                <a:effectLst>
                  <a:outerShdw blurRad="38100" dist="38100" dir="2700000" algn="tl">
                    <a:srgbClr val="000000">
                      <a:alpha val="43137"/>
                    </a:srgbClr>
                  </a:outerShdw>
                </a:effectLst>
              </a:rPr>
              <a:t>ΟΔΟΣ ΠΡΟΣΒΟΛΗΣ </a:t>
            </a:r>
            <a:endParaRPr lang="el-GR" sz="2000" b="1"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71400"/>
            <a:ext cx="4464496" cy="3168352"/>
          </a:xfrm>
        </p:spPr>
        <p:txBody>
          <a:bodyPr>
            <a:noAutofit/>
          </a:bodyPr>
          <a:lstStyle/>
          <a:p>
            <a:r>
              <a:rPr lang="el-GR" sz="2000" dirty="0" err="1" smtClean="0"/>
              <a:t>Ουροθηλιακό</a:t>
            </a:r>
            <a:r>
              <a:rPr lang="el-GR" sz="2000" dirty="0" smtClean="0"/>
              <a:t> καρκίνωμα </a:t>
            </a:r>
            <a:r>
              <a:rPr lang="en-US" sz="2000" dirty="0" smtClean="0"/>
              <a:t>pT4</a:t>
            </a:r>
            <a:r>
              <a:rPr lang="el-GR" sz="2000" dirty="0" smtClean="0"/>
              <a:t>, </a:t>
            </a:r>
            <a:br>
              <a:rPr lang="el-GR" sz="2000" dirty="0" smtClean="0"/>
            </a:br>
            <a:r>
              <a:rPr lang="el-GR" sz="2000" dirty="0" smtClean="0"/>
              <a:t>με διήθηση εντός της μήτρας</a:t>
            </a:r>
            <a:r>
              <a:rPr lang="en-US" sz="2000" dirty="0" smtClean="0"/>
              <a:t> (</a:t>
            </a:r>
            <a:r>
              <a:rPr lang="el-GR" sz="2000" dirty="0" err="1" smtClean="0"/>
              <a:t>δεξ</a:t>
            </a:r>
            <a:r>
              <a:rPr lang="el-GR" sz="2000" dirty="0" smtClean="0"/>
              <a:t>.) </a:t>
            </a:r>
            <a:br>
              <a:rPr lang="el-GR" sz="2000" dirty="0" smtClean="0"/>
            </a:br>
            <a:r>
              <a:rPr lang="el-GR" sz="2000" dirty="0" smtClean="0"/>
              <a:t>και του κόλπου (κάτω). </a:t>
            </a:r>
            <a:br>
              <a:rPr lang="el-GR" sz="2000" dirty="0" smtClean="0"/>
            </a:br>
            <a:r>
              <a:rPr lang="el-GR" sz="2000" dirty="0" smtClean="0"/>
              <a:t/>
            </a:r>
            <a:br>
              <a:rPr lang="el-GR" sz="2000" dirty="0" smtClean="0"/>
            </a:br>
            <a:r>
              <a:rPr lang="el-GR" sz="2000" dirty="0" smtClean="0"/>
              <a:t>Μακροσκοπική και μικροσκοπική εικόνα.</a:t>
            </a:r>
            <a:r>
              <a:rPr lang="en-US" sz="2000" dirty="0" smtClean="0"/>
              <a:t> </a:t>
            </a:r>
            <a:r>
              <a:rPr lang="en-US" sz="1400" dirty="0" err="1" smtClean="0"/>
              <a:t>Magers</a:t>
            </a:r>
            <a:r>
              <a:rPr lang="en-US" sz="1400" dirty="0" smtClean="0"/>
              <a:t> </a:t>
            </a:r>
            <a:r>
              <a:rPr lang="en-US" sz="1400" dirty="0"/>
              <a:t>MJ </a:t>
            </a:r>
            <a:r>
              <a:rPr lang="el-GR" sz="1400" dirty="0"/>
              <a:t>και συν. </a:t>
            </a:r>
            <a:r>
              <a:rPr lang="en-US" sz="1400" dirty="0"/>
              <a:t>Histopathology 74, 112-134, 2019</a:t>
            </a:r>
            <a:br>
              <a:rPr lang="en-US" sz="1400" dirty="0"/>
            </a:br>
            <a:endParaRPr lang="el-GR" sz="1400" dirty="0"/>
          </a:p>
        </p:txBody>
      </p:sp>
      <p:pic>
        <p:nvPicPr>
          <p:cNvPr id="15362" name="Picture 2" descr="C:\Users\Νεφέλη\Desktop\his13734-fig-0009-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6015" y="188640"/>
            <a:ext cx="4335545" cy="6552728"/>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Νεφέλη\Desktop\39618t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600" y="2559546"/>
            <a:ext cx="2736304" cy="41758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465358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5184576" cy="2952328"/>
          </a:xfrm>
        </p:spPr>
        <p:txBody>
          <a:bodyPr>
            <a:noAutofit/>
          </a:bodyPr>
          <a:lstStyle/>
          <a:p>
            <a:r>
              <a:rPr lang="el-GR" sz="2000" dirty="0" err="1" smtClean="0"/>
              <a:t>Λεμφαδενική</a:t>
            </a:r>
            <a:r>
              <a:rPr lang="el-GR" sz="2000" dirty="0" smtClean="0"/>
              <a:t> μετάσταση με </a:t>
            </a:r>
            <a:r>
              <a:rPr lang="el-GR" sz="2000" b="1" dirty="0" err="1" smtClean="0"/>
              <a:t>εξω</a:t>
            </a:r>
            <a:r>
              <a:rPr lang="el-GR" sz="2000" dirty="0" err="1" smtClean="0"/>
              <a:t>λεμφαδενική</a:t>
            </a:r>
            <a:r>
              <a:rPr lang="el-GR" sz="2000" dirty="0" smtClean="0"/>
              <a:t> επέκταση. </a:t>
            </a:r>
            <a:r>
              <a:rPr lang="el-GR" sz="2000" dirty="0" smtClean="0">
                <a:effectLst>
                  <a:outerShdw blurRad="38100" dist="38100" dir="2700000" algn="tl">
                    <a:srgbClr val="000000">
                      <a:alpha val="43137"/>
                    </a:srgbClr>
                  </a:outerShdw>
                </a:effectLst>
              </a:rPr>
              <a:t>Αριθμός</a:t>
            </a:r>
            <a:r>
              <a:rPr lang="el-GR" sz="2000" dirty="0" smtClean="0"/>
              <a:t> μεταστατικών λεμφαδένων</a:t>
            </a:r>
            <a:br>
              <a:rPr lang="el-GR" sz="2000" dirty="0" smtClean="0"/>
            </a:br>
            <a:r>
              <a:rPr lang="el-GR" sz="2000" dirty="0" smtClean="0"/>
              <a:t> (1, 2-5, &gt;5).</a:t>
            </a:r>
            <a:br>
              <a:rPr lang="el-GR" sz="2000" dirty="0" smtClean="0"/>
            </a:br>
            <a:r>
              <a:rPr lang="el-GR" sz="2000" dirty="0" smtClean="0"/>
              <a:t>Η </a:t>
            </a:r>
            <a:r>
              <a:rPr lang="el-GR" sz="2000" dirty="0" smtClean="0">
                <a:effectLst>
                  <a:outerShdw blurRad="38100" dist="38100" dir="2700000" algn="tl">
                    <a:srgbClr val="000000">
                      <a:alpha val="43137"/>
                    </a:srgbClr>
                  </a:outerShdw>
                </a:effectLst>
              </a:rPr>
              <a:t>ανατομική θέση </a:t>
            </a:r>
            <a:r>
              <a:rPr lang="el-GR" sz="2000" dirty="0" smtClean="0"/>
              <a:t>των λεμφαδένων κατά την χειρουργική αφαίρεση και η εξέταση τουλάχιστον </a:t>
            </a:r>
            <a:r>
              <a:rPr lang="el-GR" sz="2000" dirty="0" smtClean="0">
                <a:effectLst>
                  <a:outerShdw blurRad="38100" dist="38100" dir="2700000" algn="tl">
                    <a:srgbClr val="000000">
                      <a:alpha val="43137"/>
                    </a:srgbClr>
                  </a:outerShdw>
                </a:effectLst>
              </a:rPr>
              <a:t>12</a:t>
            </a:r>
            <a:r>
              <a:rPr lang="el-GR" sz="2000" dirty="0" smtClean="0"/>
              <a:t> </a:t>
            </a:r>
            <a:r>
              <a:rPr lang="el-GR" sz="2000" u="sng" dirty="0" smtClean="0"/>
              <a:t>συνολικά</a:t>
            </a:r>
            <a:r>
              <a:rPr lang="el-GR" sz="2000" dirty="0" smtClean="0"/>
              <a:t> λεμφαδένων είναι επιθυμητή να αναφέρεται.</a:t>
            </a:r>
            <a:r>
              <a:rPr lang="en-US" sz="2000" dirty="0" smtClean="0"/>
              <a:t/>
            </a:r>
            <a:br>
              <a:rPr lang="en-US" sz="2000" dirty="0" smtClean="0"/>
            </a:br>
            <a:r>
              <a:rPr lang="en-US" sz="2000" dirty="0" smtClean="0"/>
              <a:t>A</a:t>
            </a:r>
            <a:r>
              <a:rPr lang="el-GR" sz="2000" dirty="0" err="1" smtClean="0"/>
              <a:t>νεύρεση</a:t>
            </a:r>
            <a:r>
              <a:rPr lang="el-GR" sz="2000" dirty="0" smtClean="0"/>
              <a:t> </a:t>
            </a:r>
            <a:r>
              <a:rPr lang="el-GR" sz="2000" dirty="0" err="1" smtClean="0"/>
              <a:t>λεμφαδενικής</a:t>
            </a:r>
            <a:r>
              <a:rPr lang="el-GR" sz="2000" dirty="0" smtClean="0"/>
              <a:t> μετάστασης </a:t>
            </a:r>
            <a:r>
              <a:rPr lang="el-GR" sz="2000" i="1" dirty="0" smtClean="0"/>
              <a:t>πέραν των λαγονίων </a:t>
            </a:r>
            <a:r>
              <a:rPr lang="el-GR" sz="2000" dirty="0" smtClean="0"/>
              <a:t>λεμφαδένων θεωρείται στάδιο </a:t>
            </a:r>
            <a:r>
              <a:rPr lang="el-GR" sz="2000" i="1" dirty="0" smtClean="0"/>
              <a:t>Μ1</a:t>
            </a:r>
            <a:r>
              <a:rPr lang="en-US" sz="2000" i="1" dirty="0" smtClean="0"/>
              <a:t>a</a:t>
            </a:r>
            <a:r>
              <a:rPr lang="en-US" sz="2000" dirty="0" smtClean="0"/>
              <a:t>.</a:t>
            </a:r>
            <a:r>
              <a:rPr lang="el-GR" sz="2000" dirty="0" smtClean="0"/>
              <a:t/>
            </a:r>
            <a:br>
              <a:rPr lang="el-GR" sz="2000" dirty="0" smtClean="0"/>
            </a:br>
            <a:r>
              <a:rPr lang="el-GR" sz="2400" dirty="0" smtClean="0"/>
              <a:t/>
            </a:r>
            <a:br>
              <a:rPr lang="el-GR" sz="2400" dirty="0" smtClean="0"/>
            </a:br>
            <a:r>
              <a:rPr lang="el-GR" sz="2400" dirty="0" smtClean="0"/>
              <a:t>Απομακρυσμένη (ηπατική) μετάσταση</a:t>
            </a:r>
            <a:r>
              <a:rPr lang="en-US" sz="2400" dirty="0" smtClean="0"/>
              <a:t>.</a:t>
            </a:r>
            <a:br>
              <a:rPr lang="en-US" sz="2400" dirty="0" smtClean="0"/>
            </a:br>
            <a:r>
              <a:rPr lang="el-GR" sz="2400" dirty="0" smtClean="0"/>
              <a:t>Στάδιο </a:t>
            </a:r>
            <a:r>
              <a:rPr lang="el-GR" sz="2400" dirty="0" smtClean="0">
                <a:effectLst>
                  <a:outerShdw blurRad="38100" dist="38100" dir="2700000" algn="tl">
                    <a:srgbClr val="000000">
                      <a:alpha val="43137"/>
                    </a:srgbClr>
                  </a:outerShdw>
                </a:effectLst>
              </a:rPr>
              <a:t>Μ1</a:t>
            </a:r>
            <a:r>
              <a:rPr lang="en-US" sz="2400" dirty="0" smtClean="0">
                <a:effectLst>
                  <a:outerShdw blurRad="38100" dist="38100" dir="2700000" algn="tl">
                    <a:srgbClr val="000000">
                      <a:alpha val="43137"/>
                    </a:srgbClr>
                  </a:outerShdw>
                </a:effectLst>
              </a:rPr>
              <a:t>b</a:t>
            </a:r>
            <a:r>
              <a:rPr lang="el-GR" sz="2400" dirty="0" smtClean="0"/>
              <a:t>.</a:t>
            </a:r>
            <a:r>
              <a:rPr lang="el-GR" sz="2400" dirty="0"/>
              <a:t/>
            </a:r>
            <a:br>
              <a:rPr lang="el-GR" sz="2400" dirty="0"/>
            </a:br>
            <a:r>
              <a:rPr lang="el-GR" sz="2400" dirty="0" smtClean="0"/>
              <a:t/>
            </a:r>
            <a:br>
              <a:rPr lang="el-GR" sz="2400" dirty="0" smtClean="0"/>
            </a:br>
            <a:r>
              <a:rPr lang="el-GR" sz="2400" b="1" dirty="0" smtClean="0"/>
              <a:t>Γνήσιες</a:t>
            </a:r>
            <a:r>
              <a:rPr lang="el-GR" sz="2400" dirty="0" smtClean="0"/>
              <a:t> </a:t>
            </a:r>
            <a:r>
              <a:rPr lang="el-GR" sz="2400" dirty="0" err="1">
                <a:effectLst>
                  <a:outerShdw blurRad="38100" dist="38100" dir="2700000" algn="tl">
                    <a:srgbClr val="000000">
                      <a:alpha val="43137"/>
                    </a:srgbClr>
                  </a:outerShdw>
                </a:effectLst>
              </a:rPr>
              <a:t>λ</a:t>
            </a:r>
            <a:r>
              <a:rPr lang="el-GR" sz="2400" dirty="0" err="1" smtClean="0">
                <a:effectLst>
                  <a:outerShdw blurRad="38100" dist="38100" dir="2700000" algn="tl">
                    <a:srgbClr val="000000">
                      <a:alpha val="43137"/>
                    </a:srgbClr>
                  </a:outerShdw>
                </a:effectLst>
              </a:rPr>
              <a:t>εμφαγγειακές</a:t>
            </a:r>
            <a:r>
              <a:rPr lang="el-GR" sz="2400" dirty="0" smtClean="0">
                <a:effectLst>
                  <a:outerShdw blurRad="38100" dist="38100" dir="2700000" algn="tl">
                    <a:srgbClr val="000000">
                      <a:alpha val="43137"/>
                    </a:srgbClr>
                  </a:outerShdw>
                </a:effectLst>
              </a:rPr>
              <a:t> διηθήσεις σε λεμφικά ή αιμοφόρα αγγεία </a:t>
            </a:r>
            <a:r>
              <a:rPr lang="el-GR" sz="2400" dirty="0" smtClean="0"/>
              <a:t>σε </a:t>
            </a:r>
            <a:r>
              <a:rPr lang="el-GR" sz="2400" dirty="0" err="1" smtClean="0"/>
              <a:t>διουρηθρικό</a:t>
            </a:r>
            <a:r>
              <a:rPr lang="el-GR" sz="2400" dirty="0" smtClean="0"/>
              <a:t> υλικό οδηγούν σε </a:t>
            </a:r>
            <a:r>
              <a:rPr lang="el-GR" sz="2400" b="1" dirty="0" smtClean="0"/>
              <a:t>επιθετικούς</a:t>
            </a:r>
            <a:r>
              <a:rPr lang="el-GR" sz="2400" dirty="0" smtClean="0"/>
              <a:t> χειρισμούς.</a:t>
            </a:r>
            <a:r>
              <a:rPr lang="el-GR" sz="2400" dirty="0"/>
              <a:t/>
            </a:r>
            <a:br>
              <a:rPr lang="el-GR" sz="2400" dirty="0"/>
            </a:br>
            <a:r>
              <a:rPr lang="el-GR" sz="2400" dirty="0" smtClean="0"/>
              <a:t/>
            </a:r>
            <a:br>
              <a:rPr lang="el-GR" sz="2400" dirty="0" smtClean="0"/>
            </a:br>
            <a:r>
              <a:rPr lang="en-US" sz="1600" dirty="0" err="1" smtClean="0"/>
              <a:t>Magers</a:t>
            </a:r>
            <a:r>
              <a:rPr lang="en-US" sz="1600" dirty="0" smtClean="0"/>
              <a:t> </a:t>
            </a:r>
            <a:r>
              <a:rPr lang="en-US" sz="1600" dirty="0"/>
              <a:t>MJ </a:t>
            </a:r>
            <a:r>
              <a:rPr lang="el-GR" sz="1600" dirty="0"/>
              <a:t>και συν. </a:t>
            </a:r>
            <a:r>
              <a:rPr lang="en-US" sz="1600" dirty="0"/>
              <a:t>Histopathology 74, 112-134, 2019</a:t>
            </a:r>
            <a:br>
              <a:rPr lang="en-US" sz="1600" dirty="0"/>
            </a:br>
            <a:endParaRPr lang="el-GR" sz="1600" dirty="0"/>
          </a:p>
        </p:txBody>
      </p:sp>
      <p:pic>
        <p:nvPicPr>
          <p:cNvPr id="16386" name="Picture 2" descr="C:\Users\Νεφέλη\Desktop\his13734-fig-0010-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36096" y="116633"/>
            <a:ext cx="2751500" cy="653340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949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01"/>
          <p:cNvPicPr>
            <a:picLocks noChangeAspect="1" noChangeArrowheads="1"/>
          </p:cNvPicPr>
          <p:nvPr/>
        </p:nvPicPr>
        <p:blipFill>
          <a:blip r:embed="rId2" cstate="print"/>
          <a:srcRect/>
          <a:stretch>
            <a:fillRect/>
          </a:stretch>
        </p:blipFill>
        <p:spPr bwMode="auto">
          <a:xfrm rot="5400000">
            <a:off x="-2612233" y="959650"/>
            <a:ext cx="6867477" cy="4929222"/>
          </a:xfrm>
          <a:prstGeom prst="rect">
            <a:avLst/>
          </a:prstGeom>
          <a:noFill/>
          <a:ln w="9525">
            <a:noFill/>
            <a:miter lim="800000"/>
            <a:headEnd/>
            <a:tailEnd/>
          </a:ln>
        </p:spPr>
      </p:pic>
      <p:pic>
        <p:nvPicPr>
          <p:cNvPr id="4" name="Picture 4" descr="02"/>
          <p:cNvPicPr>
            <a:picLocks noChangeAspect="1" noChangeArrowheads="1"/>
          </p:cNvPicPr>
          <p:nvPr/>
        </p:nvPicPr>
        <p:blipFill>
          <a:blip r:embed="rId3" cstate="print"/>
          <a:srcRect/>
          <a:stretch>
            <a:fillRect/>
          </a:stretch>
        </p:blipFill>
        <p:spPr bwMode="auto">
          <a:xfrm>
            <a:off x="2285984" y="1518869"/>
            <a:ext cx="6770490" cy="5000660"/>
          </a:xfrm>
          <a:prstGeom prst="rect">
            <a:avLst/>
          </a:prstGeom>
          <a:noFill/>
          <a:ln w="9525">
            <a:noFill/>
            <a:miter lim="800000"/>
            <a:headEnd/>
            <a:tailEnd/>
          </a:ln>
        </p:spPr>
      </p:pic>
      <p:sp>
        <p:nvSpPr>
          <p:cNvPr id="5" name="Text Box 5"/>
          <p:cNvSpPr txBox="1">
            <a:spLocks noChangeArrowheads="1"/>
          </p:cNvSpPr>
          <p:nvPr/>
        </p:nvSpPr>
        <p:spPr bwMode="auto">
          <a:xfrm rot="10800000" flipV="1">
            <a:off x="3635896" y="110154"/>
            <a:ext cx="5508102" cy="1200329"/>
          </a:xfrm>
          <a:prstGeom prst="rect">
            <a:avLst/>
          </a:prstGeom>
          <a:noFill/>
          <a:ln w="9525">
            <a:noFill/>
            <a:miter lim="800000"/>
            <a:headEnd/>
            <a:tailEnd/>
          </a:ln>
        </p:spPr>
        <p:txBody>
          <a:bodyPr wrap="square">
            <a:spAutoFit/>
          </a:bodyPr>
          <a:lstStyle/>
          <a:p>
            <a:r>
              <a:rPr lang="el-GR" sz="2400" b="1" spc="300" dirty="0" smtClean="0">
                <a:latin typeface="Calibri" pitchFamily="34" charset="0"/>
              </a:rPr>
              <a:t>Φυσιολογικό  </a:t>
            </a:r>
            <a:r>
              <a:rPr lang="el-GR" sz="2400" b="1" dirty="0" err="1" smtClean="0">
                <a:latin typeface="Calibri" pitchFamily="34" charset="0"/>
              </a:rPr>
              <a:t>ουροθήλιο</a:t>
            </a:r>
            <a:r>
              <a:rPr lang="en-US" sz="2400" b="1" dirty="0" smtClean="0">
                <a:latin typeface="Calibri" pitchFamily="34" charset="0"/>
              </a:rPr>
              <a:t>: </a:t>
            </a:r>
            <a:endParaRPr lang="el-GR" sz="2400" b="1" dirty="0" smtClean="0">
              <a:latin typeface="Calibri" pitchFamily="34" charset="0"/>
            </a:endParaRPr>
          </a:p>
          <a:p>
            <a:r>
              <a:rPr lang="el-GR" sz="2400" dirty="0" smtClean="0">
                <a:latin typeface="Calibri" pitchFamily="34" charset="0"/>
              </a:rPr>
              <a:t>3-5 στοιβάδες</a:t>
            </a:r>
            <a:r>
              <a:rPr lang="en-US" sz="2400" dirty="0" smtClean="0">
                <a:latin typeface="Calibri" pitchFamily="34" charset="0"/>
              </a:rPr>
              <a:t>,</a:t>
            </a:r>
            <a:r>
              <a:rPr lang="el-GR" sz="2400" dirty="0" smtClean="0">
                <a:latin typeface="Calibri" pitchFamily="34" charset="0"/>
              </a:rPr>
              <a:t> ανάλογα με το βαθμό διάτασης της ουροδόχου κύστης </a:t>
            </a:r>
            <a:endParaRPr lang="el-GR" sz="2400" dirty="0">
              <a:latin typeface="Calibri"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2506290"/>
          </a:xfrm>
        </p:spPr>
        <p:txBody>
          <a:bodyPr>
            <a:normAutofit fontScale="90000"/>
          </a:bodyPr>
          <a:lstStyle/>
          <a:p>
            <a:r>
              <a:rPr lang="el-GR" b="1" dirty="0" err="1" smtClean="0"/>
              <a:t>Εκκόλπωμα</a:t>
            </a:r>
            <a:r>
              <a:rPr lang="el-GR" b="1" dirty="0" smtClean="0"/>
              <a:t> </a:t>
            </a:r>
            <a:r>
              <a:rPr lang="el-GR" dirty="0" smtClean="0"/>
              <a:t>ουροδόχου κύστης</a:t>
            </a:r>
            <a:r>
              <a:rPr lang="en-US" dirty="0" smtClean="0"/>
              <a:t> </a:t>
            </a:r>
            <a:r>
              <a:rPr lang="el-GR" dirty="0" smtClean="0"/>
              <a:t>με εστία διηθητικού </a:t>
            </a:r>
            <a:r>
              <a:rPr lang="el-GR" dirty="0" err="1" smtClean="0"/>
              <a:t>ουροθηλιακού</a:t>
            </a:r>
            <a:r>
              <a:rPr lang="el-GR" dirty="0" smtClean="0"/>
              <a:t> καρκινώματος, εντός αυτού. Σπάνιο φαινόμενο. </a:t>
            </a:r>
            <a:br>
              <a:rPr lang="el-GR" dirty="0" smtClean="0"/>
            </a:br>
            <a:r>
              <a:rPr lang="el-GR" dirty="0" smtClean="0"/>
              <a:t>Ανώμαλη η επιφάνεια της αλλοίωσης,</a:t>
            </a:r>
            <a:br>
              <a:rPr lang="el-GR" dirty="0" smtClean="0"/>
            </a:br>
            <a:r>
              <a:rPr lang="el-GR" dirty="0" smtClean="0"/>
              <a:t> με διάβρωση και αιμορραγία.</a:t>
            </a:r>
            <a:endParaRPr lang="el-GR" dirty="0"/>
          </a:p>
        </p:txBody>
      </p:sp>
      <p:pic>
        <p:nvPicPr>
          <p:cNvPr id="27649" name="Picture 1" descr="C:\Users\User\Desktop\i1543-2165-133-5-791-f01.jpeg"/>
          <p:cNvPicPr>
            <a:picLocks noChangeAspect="1" noChangeArrowheads="1"/>
          </p:cNvPicPr>
          <p:nvPr/>
        </p:nvPicPr>
        <p:blipFill>
          <a:blip r:embed="rId2" cstate="print"/>
          <a:srcRect/>
          <a:stretch>
            <a:fillRect/>
          </a:stretch>
        </p:blipFill>
        <p:spPr bwMode="auto">
          <a:xfrm>
            <a:off x="2555776" y="3068960"/>
            <a:ext cx="4381500" cy="3505200"/>
          </a:xfrm>
          <a:prstGeom prst="rect">
            <a:avLst/>
          </a:prstGeom>
          <a:noFill/>
        </p:spPr>
      </p:pic>
    </p:spTree>
    <p:extLst>
      <p:ext uri="{BB962C8B-B14F-4D97-AF65-F5344CB8AC3E}">
        <p14:creationId xmlns="" xmlns:p14="http://schemas.microsoft.com/office/powerpoint/2010/main" val="537097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97178"/>
          </a:xfrm>
        </p:spPr>
        <p:txBody>
          <a:bodyPr>
            <a:noAutofit/>
          </a:bodyPr>
          <a:lstStyle/>
          <a:p>
            <a:r>
              <a:rPr lang="el-GR" sz="1200" dirty="0" smtClean="0"/>
              <a:t>Τα </a:t>
            </a:r>
            <a:r>
              <a:rPr lang="el-GR" sz="1200" dirty="0" smtClean="0">
                <a:effectLst>
                  <a:outerShdw blurRad="38100" dist="38100" dir="2700000" algn="tl">
                    <a:srgbClr val="000000">
                      <a:alpha val="43137"/>
                    </a:srgbClr>
                  </a:outerShdw>
                </a:effectLst>
              </a:rPr>
              <a:t>μη</a:t>
            </a:r>
            <a:r>
              <a:rPr lang="el-GR" sz="1200" dirty="0" smtClean="0"/>
              <a:t> διηθητικά </a:t>
            </a:r>
            <a:r>
              <a:rPr lang="el-GR" sz="1200" i="1" dirty="0" err="1" smtClean="0"/>
              <a:t>ενδο</a:t>
            </a:r>
            <a:r>
              <a:rPr lang="el-GR" sz="1200" dirty="0" err="1" smtClean="0"/>
              <a:t>εκκολπωματικά</a:t>
            </a:r>
            <a:r>
              <a:rPr lang="el-GR" sz="1200" dirty="0" smtClean="0"/>
              <a:t> </a:t>
            </a:r>
            <a:r>
              <a:rPr lang="el-GR" sz="1200" dirty="0" err="1" smtClean="0"/>
              <a:t>ουροθηλιακά</a:t>
            </a:r>
            <a:r>
              <a:rPr lang="el-GR" sz="1200" dirty="0" smtClean="0"/>
              <a:t> καρκινώματα συχνά συνυπάρχουν με </a:t>
            </a:r>
            <a:r>
              <a:rPr lang="el-GR" sz="1200" i="1" dirty="0" err="1" smtClean="0"/>
              <a:t>εξω</a:t>
            </a:r>
            <a:r>
              <a:rPr lang="el-GR" sz="1200" dirty="0" err="1" smtClean="0"/>
              <a:t>εκκολπωματικά</a:t>
            </a:r>
            <a:r>
              <a:rPr lang="el-GR" sz="1200" dirty="0" smtClean="0"/>
              <a:t>. Επισημαίνεται η </a:t>
            </a:r>
            <a:r>
              <a:rPr lang="el-GR" sz="1200" i="1" dirty="0" smtClean="0"/>
              <a:t>απουσία </a:t>
            </a:r>
            <a:r>
              <a:rPr lang="el-GR" sz="1200" dirty="0" smtClean="0"/>
              <a:t>μυϊκού χιτώνα σε κάθε </a:t>
            </a:r>
            <a:r>
              <a:rPr lang="el-GR" sz="1200" i="1" dirty="0" smtClean="0">
                <a:effectLst>
                  <a:outerShdw blurRad="38100" dist="38100" dir="2700000" algn="tl">
                    <a:srgbClr val="000000">
                      <a:alpha val="43137"/>
                    </a:srgbClr>
                  </a:outerShdw>
                </a:effectLst>
              </a:rPr>
              <a:t>γνήσιο</a:t>
            </a:r>
            <a:r>
              <a:rPr lang="el-GR" sz="1200" dirty="0" smtClean="0"/>
              <a:t> </a:t>
            </a:r>
            <a:r>
              <a:rPr lang="el-GR" sz="1200" dirty="0" err="1" smtClean="0">
                <a:effectLst>
                  <a:outerShdw blurRad="38100" dist="38100" dir="2700000" algn="tl">
                    <a:srgbClr val="000000">
                      <a:alpha val="43137"/>
                    </a:srgbClr>
                  </a:outerShdw>
                </a:effectLst>
              </a:rPr>
              <a:t>εκκόλπωμα</a:t>
            </a:r>
            <a:r>
              <a:rPr lang="el-GR" sz="1200" dirty="0" smtClean="0">
                <a:effectLst>
                  <a:outerShdw blurRad="38100" dist="38100" dir="2700000" algn="tl">
                    <a:srgbClr val="000000">
                      <a:alpha val="43137"/>
                    </a:srgbClr>
                  </a:outerShdw>
                </a:effectLst>
              </a:rPr>
              <a:t>, </a:t>
            </a:r>
            <a:r>
              <a:rPr lang="el-GR" sz="1200" dirty="0" smtClean="0"/>
              <a:t>εκτός από το όλως παρακείμενο τοίχωμα της ουροδόχου.</a:t>
            </a:r>
            <a:r>
              <a:rPr lang="en-US" sz="1200" dirty="0" smtClean="0"/>
              <a:t> </a:t>
            </a:r>
            <a:r>
              <a:rPr lang="el-GR" sz="1200" dirty="0" smtClean="0"/>
              <a:t>Άρα, τα </a:t>
            </a:r>
            <a:r>
              <a:rPr lang="el-GR" sz="1200" dirty="0" smtClean="0">
                <a:effectLst>
                  <a:outerShdw blurRad="38100" dist="38100" dir="2700000" algn="tl">
                    <a:srgbClr val="000000">
                      <a:alpha val="43137"/>
                    </a:srgbClr>
                  </a:outerShdw>
                </a:effectLst>
              </a:rPr>
              <a:t>διηθητικά </a:t>
            </a:r>
            <a:r>
              <a:rPr lang="el-GR" sz="1200" dirty="0" err="1" smtClean="0">
                <a:effectLst>
                  <a:outerShdw blurRad="38100" dist="38100" dir="2700000" algn="tl">
                    <a:srgbClr val="000000">
                      <a:alpha val="43137"/>
                    </a:srgbClr>
                  </a:outerShdw>
                </a:effectLst>
              </a:rPr>
              <a:t>ενδο</a:t>
            </a:r>
            <a:r>
              <a:rPr lang="el-GR" sz="1200" dirty="0" err="1" smtClean="0"/>
              <a:t>εκκολπωματικά</a:t>
            </a:r>
            <a:r>
              <a:rPr lang="el-GR" sz="1200" dirty="0" smtClean="0"/>
              <a:t> καρκινώματα περνούν από το χόριο (</a:t>
            </a:r>
            <a:r>
              <a:rPr lang="en-US" sz="1200" dirty="0" smtClean="0"/>
              <a:t>pT</a:t>
            </a:r>
            <a:r>
              <a:rPr lang="en-US" sz="1200" b="1" dirty="0" smtClean="0"/>
              <a:t>1</a:t>
            </a:r>
            <a:r>
              <a:rPr lang="en-US" sz="1200" dirty="0" smtClean="0"/>
              <a:t>)</a:t>
            </a:r>
            <a:r>
              <a:rPr lang="el-GR" sz="1200" dirty="0" smtClean="0"/>
              <a:t>,</a:t>
            </a:r>
            <a:r>
              <a:rPr lang="en-US" sz="1200" dirty="0" smtClean="0"/>
              <a:t> </a:t>
            </a:r>
            <a:r>
              <a:rPr lang="el-GR" sz="1200" dirty="0" smtClean="0"/>
              <a:t>συχνά διασχίζοντας μια πυκνή ινώδη ταινία, </a:t>
            </a:r>
            <a:r>
              <a:rPr lang="el-GR" sz="1200" dirty="0" smtClean="0">
                <a:effectLst>
                  <a:outerShdw blurRad="38100" dist="38100" dir="2700000" algn="tl">
                    <a:srgbClr val="000000">
                      <a:alpha val="43137"/>
                    </a:srgbClr>
                  </a:outerShdw>
                </a:effectLst>
              </a:rPr>
              <a:t>απευθείας</a:t>
            </a:r>
            <a:r>
              <a:rPr lang="el-GR" sz="1200" dirty="0" smtClean="0"/>
              <a:t> στα </a:t>
            </a:r>
            <a:r>
              <a:rPr lang="el-GR" sz="1200" dirty="0" err="1" smtClean="0">
                <a:effectLst>
                  <a:outerShdw blurRad="38100" dist="38100" dir="2700000" algn="tl">
                    <a:srgbClr val="000000">
                      <a:alpha val="43137"/>
                    </a:srgbClr>
                  </a:outerShdw>
                </a:effectLst>
              </a:rPr>
              <a:t>περι</a:t>
            </a:r>
            <a:r>
              <a:rPr lang="el-GR" sz="1200" dirty="0" err="1" smtClean="0"/>
              <a:t>κυστικά</a:t>
            </a:r>
            <a:r>
              <a:rPr lang="el-GR" sz="1200" dirty="0" smtClean="0"/>
              <a:t> μαλακά μόρια (</a:t>
            </a:r>
            <a:r>
              <a:rPr lang="en-US" sz="1200" dirty="0" smtClean="0"/>
              <a:t>pT</a:t>
            </a:r>
            <a:r>
              <a:rPr lang="en-US" sz="1200" b="1" dirty="0" smtClean="0"/>
              <a:t>3</a:t>
            </a:r>
            <a:r>
              <a:rPr lang="en-US" sz="1200" dirty="0" smtClean="0"/>
              <a:t>)</a:t>
            </a:r>
            <a:r>
              <a:rPr lang="el-GR" sz="1200" dirty="0" smtClean="0"/>
              <a:t>, χωρίς αυτό , από μόνο του, απαραίτητα να καθιστά αυτά τα καρκινώματα </a:t>
            </a:r>
            <a:r>
              <a:rPr lang="en-US" sz="1200" dirty="0" smtClean="0"/>
              <a:t>pT1 </a:t>
            </a:r>
            <a:r>
              <a:rPr lang="el-GR" sz="1200" dirty="0" smtClean="0"/>
              <a:t>πιο επιθετικά, συγκριτικά με τα υπόλοιπα </a:t>
            </a:r>
            <a:r>
              <a:rPr lang="en-US" sz="1200" dirty="0" smtClean="0"/>
              <a:t>pT1</a:t>
            </a:r>
            <a:r>
              <a:rPr lang="el-GR" sz="1200" dirty="0" smtClean="0"/>
              <a:t>, τα μη αναπτυσσόμενα εντός </a:t>
            </a:r>
            <a:r>
              <a:rPr lang="el-GR" sz="1200" dirty="0" err="1" smtClean="0"/>
              <a:t>εκκολπωμάτων</a:t>
            </a:r>
            <a:r>
              <a:rPr lang="en-US" sz="1200" dirty="0" smtClean="0"/>
              <a:t>.</a:t>
            </a:r>
            <a:r>
              <a:rPr lang="el-GR" sz="1200" dirty="0" smtClean="0"/>
              <a:t> Επίσης, χρειάζεται προσοχή στη </a:t>
            </a:r>
            <a:r>
              <a:rPr lang="el-GR" sz="1200" dirty="0" err="1" smtClean="0"/>
              <a:t>σταδιοποίηση</a:t>
            </a:r>
            <a:r>
              <a:rPr lang="el-GR" sz="1200" dirty="0" smtClean="0"/>
              <a:t> των </a:t>
            </a:r>
            <a:r>
              <a:rPr lang="el-GR" sz="1200" dirty="0" err="1" smtClean="0">
                <a:effectLst>
                  <a:outerShdw blurRad="38100" dist="38100" dir="2700000" algn="tl">
                    <a:srgbClr val="000000">
                      <a:alpha val="43137"/>
                    </a:srgbClr>
                  </a:outerShdw>
                </a:effectLst>
              </a:rPr>
              <a:t>ενδο</a:t>
            </a:r>
            <a:r>
              <a:rPr lang="el-GR" sz="1200" dirty="0" err="1" smtClean="0"/>
              <a:t>εκκολπωματικών</a:t>
            </a:r>
            <a:r>
              <a:rPr lang="el-GR" sz="1200" dirty="0" smtClean="0"/>
              <a:t> καρκινωμάτων, ιδιαίτερα σε </a:t>
            </a:r>
            <a:r>
              <a:rPr lang="el-GR" sz="1200" dirty="0" err="1" smtClean="0"/>
              <a:t>διουρηθρικό</a:t>
            </a:r>
            <a:r>
              <a:rPr lang="el-GR" sz="1200" dirty="0" smtClean="0"/>
              <a:t> υλικό,  γιατί συχνά σχετίζονται με </a:t>
            </a:r>
            <a:r>
              <a:rPr lang="el-GR" sz="1200" dirty="0" smtClean="0">
                <a:effectLst>
                  <a:outerShdw blurRad="38100" dist="38100" dir="2700000" algn="tl">
                    <a:srgbClr val="000000">
                      <a:alpha val="43137"/>
                    </a:srgbClr>
                  </a:outerShdw>
                </a:effectLst>
              </a:rPr>
              <a:t>ακανόνιστα υπερτροφική </a:t>
            </a:r>
            <a:r>
              <a:rPr lang="el-GR" sz="1200" dirty="0"/>
              <a:t> </a:t>
            </a:r>
            <a:r>
              <a:rPr lang="el-GR" sz="1200" dirty="0" smtClean="0"/>
              <a:t>και  </a:t>
            </a:r>
            <a:r>
              <a:rPr lang="el-GR" sz="1200" dirty="0" smtClean="0">
                <a:effectLst>
                  <a:outerShdw blurRad="38100" dist="38100" dir="2700000" algn="tl">
                    <a:srgbClr val="000000">
                      <a:alpha val="43137"/>
                    </a:srgbClr>
                  </a:outerShdw>
                </a:effectLst>
              </a:rPr>
              <a:t>συνεχή</a:t>
            </a:r>
            <a:r>
              <a:rPr lang="el-GR" sz="1200" dirty="0" smtClean="0"/>
              <a:t>, </a:t>
            </a:r>
            <a:r>
              <a:rPr lang="el-GR" sz="1200" i="1" dirty="0" smtClean="0">
                <a:effectLst>
                  <a:outerShdw blurRad="38100" dist="38100" dir="2700000" algn="tl">
                    <a:srgbClr val="000000">
                      <a:alpha val="43137"/>
                    </a:srgbClr>
                  </a:outerShdw>
                </a:effectLst>
              </a:rPr>
              <a:t>αμέσως</a:t>
            </a:r>
            <a:r>
              <a:rPr lang="el-GR" sz="1200" dirty="0" smtClean="0"/>
              <a:t> κάτωθεν του βλεννογόνου,  </a:t>
            </a:r>
            <a:r>
              <a:rPr lang="el-GR" sz="1200" dirty="0" err="1" smtClean="0">
                <a:effectLst>
                  <a:outerShdw blurRad="38100" dist="38100" dir="2700000" algn="tl">
                    <a:srgbClr val="000000">
                      <a:alpha val="43137"/>
                    </a:srgbClr>
                  </a:outerShdw>
                </a:effectLst>
              </a:rPr>
              <a:t>βλεννογόνια</a:t>
            </a:r>
            <a:r>
              <a:rPr lang="el-GR" sz="1200" dirty="0" smtClean="0">
                <a:effectLst>
                  <a:outerShdw blurRad="38100" dist="38100" dir="2700000" algn="tl">
                    <a:srgbClr val="000000">
                      <a:alpha val="43137"/>
                    </a:srgbClr>
                  </a:outerShdw>
                </a:effectLst>
              </a:rPr>
              <a:t> μυϊκή στοιβάδα </a:t>
            </a:r>
            <a:r>
              <a:rPr lang="el-GR" sz="1200" dirty="0" smtClean="0"/>
              <a:t>(βέλος)· η υπερτροφία της, μάλιστα, ξεκινά από τον αυχένα του </a:t>
            </a:r>
            <a:r>
              <a:rPr lang="el-GR" sz="1200" dirty="0" err="1" smtClean="0"/>
              <a:t>εκκολπώματος</a:t>
            </a:r>
            <a:r>
              <a:rPr lang="el-GR" sz="1200" dirty="0" smtClean="0"/>
              <a:t>. </a:t>
            </a:r>
            <a:endParaRPr lang="el-GR" sz="1200" dirty="0"/>
          </a:p>
        </p:txBody>
      </p:sp>
      <p:pic>
        <p:nvPicPr>
          <p:cNvPr id="17410" name="Picture 2" descr="C:\Users\Νεφέλη\Desktop\his13734-fig-0011-m.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340768"/>
            <a:ext cx="6557610" cy="54006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Αριστερό βέλος 2"/>
          <p:cNvSpPr/>
          <p:nvPr/>
        </p:nvSpPr>
        <p:spPr>
          <a:xfrm rot="18026061">
            <a:off x="2539056" y="1499095"/>
            <a:ext cx="36004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373614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2074242"/>
          </a:xfrm>
        </p:spPr>
        <p:txBody>
          <a:bodyPr>
            <a:normAutofit fontScale="90000"/>
          </a:bodyPr>
          <a:lstStyle/>
          <a:p>
            <a:r>
              <a:rPr lang="el-GR" sz="3600" b="1" dirty="0" smtClean="0"/>
              <a:t>Ειδικές, δυσμενούς πρόγνωσης,  </a:t>
            </a:r>
            <a:r>
              <a:rPr lang="el-GR" sz="3600" b="1" dirty="0"/>
              <a:t>ιστολογικές ποικιλίες καρκινωμάτων της ουροδόχου </a:t>
            </a:r>
            <a:r>
              <a:rPr lang="el-GR" sz="3600" b="1" dirty="0" smtClean="0"/>
              <a:t>κύστης</a:t>
            </a:r>
            <a:r>
              <a:rPr lang="en-US" sz="3600" b="1" dirty="0" smtClean="0"/>
              <a:t>:</a:t>
            </a:r>
            <a:r>
              <a:rPr lang="el-GR" sz="3600" b="1" dirty="0" smtClean="0"/>
              <a:t> Η παρουσία τους αναφέρεται και </a:t>
            </a:r>
            <a:r>
              <a:rPr lang="el-GR" sz="3600" b="1" u="sng" dirty="0" err="1" smtClean="0">
                <a:effectLst>
                  <a:outerShdw blurRad="38100" dist="38100" dir="2700000" algn="tl">
                    <a:srgbClr val="000000">
                      <a:alpha val="43137"/>
                    </a:srgbClr>
                  </a:outerShdw>
                </a:effectLst>
              </a:rPr>
              <a:t>ποσοτικοποιείται</a:t>
            </a:r>
            <a:r>
              <a:rPr lang="el-GR" sz="3600" b="1" u="sng" dirty="0" smtClean="0">
                <a:effectLst>
                  <a:outerShdw blurRad="38100" dist="38100" dir="2700000" algn="tl">
                    <a:srgbClr val="000000">
                      <a:alpha val="43137"/>
                    </a:srgbClr>
                  </a:outerShdw>
                </a:effectLst>
              </a:rPr>
              <a:t> %</a:t>
            </a:r>
            <a:r>
              <a:rPr lang="el-GR" sz="3600" b="1" dirty="0" smtClean="0"/>
              <a:t>.</a:t>
            </a:r>
            <a:br>
              <a:rPr lang="el-GR" sz="3600" b="1" dirty="0" smtClean="0"/>
            </a:br>
            <a:r>
              <a:rPr lang="en-US" sz="3600" b="1" dirty="0" smtClean="0"/>
              <a:t/>
            </a:r>
            <a:br>
              <a:rPr lang="en-US" sz="3600" b="1" dirty="0" smtClean="0"/>
            </a:br>
            <a:r>
              <a:rPr lang="el-GR" sz="2700" dirty="0" smtClean="0"/>
              <a:t>(</a:t>
            </a:r>
            <a:r>
              <a:rPr lang="el-GR" sz="2700" dirty="0" err="1" smtClean="0"/>
              <a:t>Μικρο</a:t>
            </a:r>
            <a:r>
              <a:rPr lang="el-GR" sz="2700" dirty="0" smtClean="0"/>
              <a:t>-)</a:t>
            </a:r>
            <a:r>
              <a:rPr lang="el-GR" sz="2700" b="1" dirty="0" err="1"/>
              <a:t>ε</a:t>
            </a:r>
            <a:r>
              <a:rPr lang="el-GR" sz="2700" b="1" dirty="0" err="1" smtClean="0"/>
              <a:t>μφωλεασμένο</a:t>
            </a:r>
            <a:r>
              <a:rPr lang="el-GR" sz="2700" b="1" dirty="0" smtClean="0"/>
              <a:t> </a:t>
            </a:r>
            <a:r>
              <a:rPr lang="el-GR" sz="2700" dirty="0" err="1" smtClean="0"/>
              <a:t>ουροθηλιακό</a:t>
            </a:r>
            <a:r>
              <a:rPr lang="el-GR" sz="2700" dirty="0" smtClean="0"/>
              <a:t> καρκίνωμα, εδώ με εστιακό σχηματισμό σωληνωδών αυλών.</a:t>
            </a:r>
            <a:endParaRPr lang="el-GR" sz="2700" dirty="0"/>
          </a:p>
        </p:txBody>
      </p:sp>
      <p:pic>
        <p:nvPicPr>
          <p:cNvPr id="4098" name="Picture 2" descr="C:\Users\Νεφέλη\Desktop\i1543-2165-143-5-571-f02 - Αντιγραφή (2).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65748" y="2693618"/>
            <a:ext cx="5526732" cy="3919258"/>
          </a:xfrm>
          <a:prstGeom prst="rect">
            <a:avLst/>
          </a:prstGeom>
          <a:noFill/>
          <a:extLst>
            <a:ext uri="{909E8E84-426E-40DD-AFC4-6F175D3DCCD1}">
              <a14:hiddenFill xmlns="" xmlns:a14="http://schemas.microsoft.com/office/drawing/2010/main">
                <a:solidFill>
                  <a:srgbClr val="FFFFFF"/>
                </a:solidFill>
              </a14:hiddenFill>
            </a:ext>
          </a:extLst>
        </p:spPr>
      </p:pic>
      <p:pic>
        <p:nvPicPr>
          <p:cNvPr id="22529" name="Picture 1" descr="C:\Users\User\Desktop\ovidweb - Αντιγραφή.jpg"/>
          <p:cNvPicPr>
            <a:picLocks noChangeAspect="1" noChangeArrowheads="1"/>
          </p:cNvPicPr>
          <p:nvPr/>
        </p:nvPicPr>
        <p:blipFill>
          <a:blip r:embed="rId3" cstate="print"/>
          <a:srcRect/>
          <a:stretch>
            <a:fillRect/>
          </a:stretch>
        </p:blipFill>
        <p:spPr bwMode="auto">
          <a:xfrm>
            <a:off x="187996" y="3155280"/>
            <a:ext cx="3096344" cy="2657776"/>
          </a:xfrm>
          <a:prstGeom prst="rect">
            <a:avLst/>
          </a:prstGeom>
          <a:noFill/>
        </p:spPr>
      </p:pic>
    </p:spTree>
    <p:extLst>
      <p:ext uri="{BB962C8B-B14F-4D97-AF65-F5344CB8AC3E}">
        <p14:creationId xmlns="" xmlns:p14="http://schemas.microsoft.com/office/powerpoint/2010/main" val="1711002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357686" cy="1643050"/>
          </a:xfrm>
        </p:spPr>
        <p:txBody>
          <a:bodyPr>
            <a:noAutofit/>
          </a:bodyPr>
          <a:lstStyle/>
          <a:p>
            <a:pPr algn="ctr"/>
            <a:r>
              <a:rPr lang="el-GR" sz="2000" b="1" spc="300" dirty="0" smtClean="0">
                <a:solidFill>
                  <a:schemeClr val="tx2">
                    <a:lumMod val="50000"/>
                  </a:schemeClr>
                </a:solidFill>
                <a:latin typeface="+mn-lt"/>
              </a:rPr>
              <a:t>(</a:t>
            </a:r>
            <a:r>
              <a:rPr lang="el-GR" sz="2000" b="1" spc="300" dirty="0" err="1" smtClean="0">
                <a:solidFill>
                  <a:schemeClr val="tx2">
                    <a:lumMod val="50000"/>
                  </a:schemeClr>
                </a:solidFill>
                <a:latin typeface="+mn-lt"/>
              </a:rPr>
              <a:t>Μικρο)εμφωλεασμένης</a:t>
            </a:r>
            <a:r>
              <a:rPr lang="el-GR" sz="2000" b="1" spc="300" dirty="0" smtClean="0">
                <a:solidFill>
                  <a:schemeClr val="tx2">
                    <a:lumMod val="50000"/>
                  </a:schemeClr>
                </a:solidFill>
                <a:latin typeface="+mn-lt"/>
              </a:rPr>
              <a:t> ποικιλίας</a:t>
            </a:r>
            <a:r>
              <a:rPr lang="el-GR" sz="2000" b="1" dirty="0" smtClean="0">
                <a:solidFill>
                  <a:schemeClr val="tx2">
                    <a:lumMod val="50000"/>
                  </a:schemeClr>
                </a:solidFill>
                <a:latin typeface="+mn-lt"/>
              </a:rPr>
              <a:t> </a:t>
            </a:r>
            <a:r>
              <a:rPr lang="el-GR" sz="2000" b="1" dirty="0" err="1" smtClean="0">
                <a:solidFill>
                  <a:schemeClr val="tx2">
                    <a:lumMod val="50000"/>
                  </a:schemeClr>
                </a:solidFill>
                <a:latin typeface="+mn-lt"/>
              </a:rPr>
              <a:t>ουροθηλιακό</a:t>
            </a:r>
            <a:r>
              <a:rPr lang="el-GR" sz="2000" b="1" dirty="0" smtClean="0">
                <a:solidFill>
                  <a:schemeClr val="tx2">
                    <a:lumMod val="50000"/>
                  </a:schemeClr>
                </a:solidFill>
                <a:latin typeface="+mn-lt"/>
              </a:rPr>
              <a:t> </a:t>
            </a:r>
            <a:r>
              <a:rPr lang="el-GR" sz="2000" b="1" dirty="0" smtClean="0">
                <a:solidFill>
                  <a:schemeClr val="tx2">
                    <a:lumMod val="50000"/>
                  </a:schemeClr>
                </a:solidFill>
                <a:effectLst>
                  <a:outerShdw blurRad="38100" dist="38100" dir="2700000" algn="tl">
                    <a:srgbClr val="000000">
                      <a:alpha val="43137"/>
                    </a:srgbClr>
                  </a:outerShdw>
                </a:effectLst>
                <a:latin typeface="+mn-lt"/>
              </a:rPr>
              <a:t>καρκίνωμα</a:t>
            </a:r>
            <a:r>
              <a:rPr lang="el-GR" sz="2400" b="1" dirty="0" smtClean="0">
                <a:solidFill>
                  <a:schemeClr val="tx2">
                    <a:lumMod val="50000"/>
                  </a:schemeClr>
                </a:solidFill>
                <a:effectLst>
                  <a:outerShdw blurRad="38100" dist="38100" dir="2700000" algn="tl">
                    <a:srgbClr val="000000">
                      <a:alpha val="43137"/>
                    </a:srgbClr>
                  </a:outerShdw>
                </a:effectLst>
                <a:latin typeface="+mn-lt"/>
              </a:rPr>
              <a:t/>
            </a:r>
            <a:br>
              <a:rPr lang="el-GR" sz="2400" b="1" dirty="0" smtClean="0">
                <a:solidFill>
                  <a:schemeClr val="tx2">
                    <a:lumMod val="50000"/>
                  </a:schemeClr>
                </a:solidFill>
                <a:effectLst>
                  <a:outerShdw blurRad="38100" dist="38100" dir="2700000" algn="tl">
                    <a:srgbClr val="000000">
                      <a:alpha val="43137"/>
                    </a:srgbClr>
                  </a:outerShdw>
                </a:effectLst>
                <a:latin typeface="+mn-lt"/>
              </a:rPr>
            </a:br>
            <a:r>
              <a:rPr lang="el-GR" sz="1200" b="1" dirty="0" smtClean="0">
                <a:solidFill>
                  <a:schemeClr val="tx2">
                    <a:lumMod val="50000"/>
                  </a:schemeClr>
                </a:solidFill>
                <a:effectLst>
                  <a:outerShdw blurRad="38100" dist="38100" dir="2700000" algn="tl">
                    <a:srgbClr val="000000">
                      <a:alpha val="43137"/>
                    </a:srgbClr>
                  </a:outerShdw>
                </a:effectLst>
                <a:latin typeface="+mn-lt"/>
              </a:rPr>
              <a:t>(κακής πρόγνωσης, ειδική ιστολογική ποικιλία) </a:t>
            </a:r>
            <a:r>
              <a:rPr lang="el-GR" sz="1200" b="1" dirty="0" smtClean="0">
                <a:effectLst>
                  <a:outerShdw blurRad="38100" dist="38100" dir="2700000" algn="tl">
                    <a:srgbClr val="000000">
                      <a:alpha val="43137"/>
                    </a:srgbClr>
                  </a:outerShdw>
                </a:effectLst>
                <a:latin typeface="+mn-lt"/>
              </a:rPr>
              <a:t/>
            </a:r>
            <a:br>
              <a:rPr lang="el-GR" sz="1200" b="1" dirty="0" smtClean="0">
                <a:effectLst>
                  <a:outerShdw blurRad="38100" dist="38100" dir="2700000" algn="tl">
                    <a:srgbClr val="000000">
                      <a:alpha val="43137"/>
                    </a:srgbClr>
                  </a:outerShdw>
                </a:effectLst>
                <a:latin typeface="+mn-lt"/>
              </a:rPr>
            </a:br>
            <a:r>
              <a:rPr lang="el-GR" sz="1400" b="1" dirty="0" smtClean="0">
                <a:effectLst>
                  <a:outerShdw blurRad="38100" dist="38100" dir="2700000" algn="tl">
                    <a:srgbClr val="000000">
                      <a:alpha val="43137"/>
                    </a:srgbClr>
                  </a:outerShdw>
                </a:effectLst>
                <a:latin typeface="+mn-lt"/>
              </a:rPr>
              <a:t/>
            </a:r>
            <a:br>
              <a:rPr lang="el-GR" sz="1400" b="1" dirty="0" smtClean="0">
                <a:effectLst>
                  <a:outerShdw blurRad="38100" dist="38100" dir="2700000" algn="tl">
                    <a:srgbClr val="000000">
                      <a:alpha val="43137"/>
                    </a:srgbClr>
                  </a:outerShdw>
                </a:effectLst>
                <a:latin typeface="+mn-lt"/>
              </a:rPr>
            </a:br>
            <a:endParaRPr lang="el-GR" sz="1400" dirty="0">
              <a:latin typeface="+mn-lt"/>
            </a:endParaRPr>
          </a:p>
        </p:txBody>
      </p:sp>
      <p:sp>
        <p:nvSpPr>
          <p:cNvPr id="6" name="Rectangle 5"/>
          <p:cNvSpPr/>
          <p:nvPr/>
        </p:nvSpPr>
        <p:spPr>
          <a:xfrm>
            <a:off x="0" y="980729"/>
            <a:ext cx="4357686" cy="6217087"/>
          </a:xfrm>
          <a:prstGeom prst="rect">
            <a:avLst/>
          </a:prstGeom>
        </p:spPr>
        <p:txBody>
          <a:bodyPr wrap="square">
            <a:spAutoFit/>
          </a:bodyPr>
          <a:lstStyle/>
          <a:p>
            <a:pPr algn="just"/>
            <a:r>
              <a:rPr lang="el-GR" sz="2000" dirty="0" smtClean="0">
                <a:solidFill>
                  <a:schemeClr val="accent1">
                    <a:lumMod val="50000"/>
                  </a:schemeClr>
                </a:solidFill>
              </a:rPr>
              <a:t>Συχνά</a:t>
            </a:r>
            <a:r>
              <a:rPr lang="el-GR" sz="2000" b="1" dirty="0" smtClean="0">
                <a:solidFill>
                  <a:schemeClr val="accent1">
                    <a:lumMod val="50000"/>
                  </a:schemeClr>
                </a:solidFill>
                <a:effectLst>
                  <a:outerShdw blurRad="38100" dist="38100" dir="2700000" algn="tl">
                    <a:srgbClr val="000000">
                      <a:alpha val="43137"/>
                    </a:srgbClr>
                  </a:outerShdw>
                </a:effectLst>
              </a:rPr>
              <a:t> μ</a:t>
            </a:r>
            <a:r>
              <a:rPr lang="el-GR" sz="2000" dirty="0" smtClean="0">
                <a:solidFill>
                  <a:schemeClr val="accent1">
                    <a:lumMod val="50000"/>
                  </a:schemeClr>
                </a:solidFill>
                <a:effectLst>
                  <a:outerShdw blurRad="38100" dist="38100" dir="2700000" algn="tl">
                    <a:srgbClr val="000000">
                      <a:alpha val="43137"/>
                    </a:srgbClr>
                  </a:outerShdw>
                </a:effectLst>
              </a:rPr>
              <a:t>ικρότερου</a:t>
            </a:r>
            <a:r>
              <a:rPr lang="el-GR" sz="2000" dirty="0" smtClean="0">
                <a:solidFill>
                  <a:schemeClr val="accent1">
                    <a:lumMod val="50000"/>
                  </a:schemeClr>
                </a:solidFill>
              </a:rPr>
              <a:t> μεγέθους και </a:t>
            </a:r>
            <a:r>
              <a:rPr lang="el-GR" sz="2000" dirty="0" smtClean="0">
                <a:solidFill>
                  <a:schemeClr val="accent1">
                    <a:lumMod val="50000"/>
                  </a:schemeClr>
                </a:solidFill>
                <a:effectLst>
                  <a:outerShdw blurRad="38100" dist="38100" dir="2700000" algn="tl">
                    <a:srgbClr val="000000">
                      <a:alpha val="43137"/>
                    </a:srgbClr>
                  </a:outerShdw>
                </a:effectLst>
              </a:rPr>
              <a:t>ακανόνιστου</a:t>
            </a:r>
            <a:r>
              <a:rPr lang="el-GR" sz="2000" dirty="0" smtClean="0">
                <a:solidFill>
                  <a:schemeClr val="accent1">
                    <a:lumMod val="50000"/>
                  </a:schemeClr>
                </a:solidFill>
              </a:rPr>
              <a:t> περιγράμματος οι φωλιές  ή τα σωληνάρια, συγκριτικά με εκείνες του </a:t>
            </a:r>
            <a:r>
              <a:rPr lang="en-US" sz="2000" dirty="0" err="1" smtClean="0">
                <a:solidFill>
                  <a:schemeClr val="accent1">
                    <a:lumMod val="50000"/>
                  </a:schemeClr>
                </a:solidFill>
              </a:rPr>
              <a:t>Brunn</a:t>
            </a:r>
            <a:r>
              <a:rPr lang="el-GR" sz="2000" dirty="0" smtClean="0">
                <a:solidFill>
                  <a:schemeClr val="accent1">
                    <a:lumMod val="50000"/>
                  </a:schemeClr>
                </a:solidFill>
              </a:rPr>
              <a:t> ή εκείνα της αδενικής κυστίτιδας,</a:t>
            </a:r>
            <a:r>
              <a:rPr lang="en-US" sz="2000" dirty="0" smtClean="0">
                <a:solidFill>
                  <a:schemeClr val="accent1">
                    <a:lumMod val="50000"/>
                  </a:schemeClr>
                </a:solidFill>
              </a:rPr>
              <a:t> </a:t>
            </a:r>
            <a:r>
              <a:rPr lang="el-GR" sz="2000" dirty="0" smtClean="0">
                <a:solidFill>
                  <a:schemeClr val="accent1">
                    <a:lumMod val="50000"/>
                  </a:schemeClr>
                </a:solidFill>
              </a:rPr>
              <a:t>αντίστοιχα. Κυρίως </a:t>
            </a:r>
            <a:r>
              <a:rPr lang="el-GR" sz="2000" u="sng" dirty="0" smtClean="0">
                <a:solidFill>
                  <a:schemeClr val="accent1">
                    <a:lumMod val="50000"/>
                  </a:schemeClr>
                </a:solidFill>
              </a:rPr>
              <a:t>στις </a:t>
            </a:r>
            <a:r>
              <a:rPr lang="el-GR" sz="2000" u="sng" dirty="0" smtClean="0">
                <a:solidFill>
                  <a:schemeClr val="accent1">
                    <a:lumMod val="50000"/>
                  </a:schemeClr>
                </a:solidFill>
                <a:effectLst>
                  <a:outerShdw blurRad="38100" dist="38100" dir="2700000" algn="tl">
                    <a:srgbClr val="000000">
                      <a:alpha val="43137"/>
                    </a:srgbClr>
                  </a:outerShdw>
                </a:effectLst>
              </a:rPr>
              <a:t>βαθύτερες μοίρες,</a:t>
            </a:r>
            <a:r>
              <a:rPr lang="el-GR" sz="2000" dirty="0" smtClean="0">
                <a:solidFill>
                  <a:schemeClr val="accent1">
                    <a:lumMod val="50000"/>
                  </a:schemeClr>
                </a:solidFill>
                <a:effectLst>
                  <a:outerShdw blurRad="38100" dist="38100" dir="2700000" algn="tl">
                    <a:srgbClr val="000000">
                      <a:alpha val="43137"/>
                    </a:srgbClr>
                  </a:outerShdw>
                </a:effectLst>
              </a:rPr>
              <a:t> </a:t>
            </a:r>
            <a:r>
              <a:rPr lang="el-GR" sz="2000" dirty="0" smtClean="0">
                <a:solidFill>
                  <a:schemeClr val="accent1">
                    <a:lumMod val="50000"/>
                  </a:schemeClr>
                </a:solidFill>
              </a:rPr>
              <a:t>πιθανή </a:t>
            </a:r>
            <a:r>
              <a:rPr lang="el-GR" sz="2000" b="1" dirty="0" smtClean="0">
                <a:solidFill>
                  <a:schemeClr val="accent1">
                    <a:lumMod val="50000"/>
                  </a:schemeClr>
                </a:solidFill>
              </a:rPr>
              <a:t>συρρέουσα διάταξη ή και εμφανώς διηθητικό πρότυπο, ανώμαλο περίγραμμα, αναστομώσεις</a:t>
            </a:r>
            <a:r>
              <a:rPr lang="el-GR" sz="2000" dirty="0" smtClean="0">
                <a:solidFill>
                  <a:schemeClr val="accent1">
                    <a:lumMod val="50000"/>
                  </a:schemeClr>
                </a:solidFill>
              </a:rPr>
              <a:t> και αναγνωρίσιμη, μετρίου βαθμού </a:t>
            </a:r>
            <a:r>
              <a:rPr lang="el-GR" sz="2000" b="1" dirty="0" smtClean="0">
                <a:solidFill>
                  <a:schemeClr val="accent1">
                    <a:lumMod val="50000"/>
                  </a:schemeClr>
                </a:solidFill>
              </a:rPr>
              <a:t>κυτταρική </a:t>
            </a:r>
            <a:r>
              <a:rPr lang="el-GR" sz="2000" b="1" dirty="0" err="1" smtClean="0">
                <a:solidFill>
                  <a:schemeClr val="accent1">
                    <a:lumMod val="50000"/>
                  </a:schemeClr>
                </a:solidFill>
              </a:rPr>
              <a:t>ατυπία</a:t>
            </a:r>
            <a:r>
              <a:rPr lang="en-US" sz="2000" b="1" dirty="0">
                <a:solidFill>
                  <a:schemeClr val="accent1">
                    <a:lumMod val="50000"/>
                  </a:schemeClr>
                </a:solidFill>
              </a:rPr>
              <a:t> </a:t>
            </a:r>
            <a:r>
              <a:rPr lang="el-GR" sz="2000" b="1" dirty="0" smtClean="0">
                <a:solidFill>
                  <a:schemeClr val="accent1">
                    <a:lumMod val="50000"/>
                  </a:schemeClr>
                </a:solidFill>
              </a:rPr>
              <a:t>στη (</a:t>
            </a:r>
            <a:r>
              <a:rPr lang="el-GR" sz="2000" b="1" dirty="0" err="1" smtClean="0">
                <a:solidFill>
                  <a:schemeClr val="accent1">
                    <a:lumMod val="50000"/>
                  </a:schemeClr>
                </a:solidFill>
              </a:rPr>
              <a:t>μικρο)εμφωλεασμένη</a:t>
            </a:r>
            <a:r>
              <a:rPr lang="el-GR" sz="2000" b="1" dirty="0">
                <a:solidFill>
                  <a:schemeClr val="accent1">
                    <a:lumMod val="50000"/>
                  </a:schemeClr>
                </a:solidFill>
              </a:rPr>
              <a:t> </a:t>
            </a:r>
            <a:r>
              <a:rPr lang="el-GR" sz="2000" b="1" dirty="0" smtClean="0">
                <a:solidFill>
                  <a:schemeClr val="accent1">
                    <a:lumMod val="50000"/>
                  </a:schemeClr>
                </a:solidFill>
              </a:rPr>
              <a:t>ποικιλία, </a:t>
            </a:r>
            <a:r>
              <a:rPr lang="el-GR" sz="2000" dirty="0" smtClean="0">
                <a:solidFill>
                  <a:schemeClr val="accent1">
                    <a:lumMod val="50000"/>
                  </a:schemeClr>
                </a:solidFill>
              </a:rPr>
              <a:t>με πυρηνική διόγκωση και προβάλλοντα πυρήνια. Σε μια επιφανειακή βιοψία, είναι κρίσιμο να μεταφέρουμε στον ουρολόγο ότι ο όγκος έχει  </a:t>
            </a:r>
            <a:r>
              <a:rPr lang="el-GR" sz="2000" dirty="0" smtClean="0">
                <a:solidFill>
                  <a:schemeClr val="accent1">
                    <a:lumMod val="50000"/>
                  </a:schemeClr>
                </a:solidFill>
                <a:effectLst>
                  <a:outerShdw blurRad="38100" dist="38100" dir="2700000" algn="tl">
                    <a:srgbClr val="000000">
                      <a:alpha val="43137"/>
                    </a:srgbClr>
                  </a:outerShdw>
                </a:effectLst>
              </a:rPr>
              <a:t>εμφωλεασμένη μορφολογία </a:t>
            </a:r>
            <a:r>
              <a:rPr lang="el-GR" sz="2000" dirty="0" smtClean="0">
                <a:solidFill>
                  <a:schemeClr val="accent1">
                    <a:lumMod val="50000"/>
                  </a:schemeClr>
                </a:solidFill>
              </a:rPr>
              <a:t>και πρέπει να ακολουθήσει  επαναληπτική βιοψία με </a:t>
            </a:r>
            <a:r>
              <a:rPr lang="el-GR" sz="2000" b="1" dirty="0" smtClean="0">
                <a:solidFill>
                  <a:schemeClr val="accent1">
                    <a:lumMod val="50000"/>
                  </a:schemeClr>
                </a:solidFill>
              </a:rPr>
              <a:t>δειγματοληψία του εξωστήρα μυ</a:t>
            </a:r>
            <a:r>
              <a:rPr lang="el-GR" sz="2000" dirty="0" smtClean="0">
                <a:solidFill>
                  <a:schemeClr val="accent1">
                    <a:lumMod val="50000"/>
                  </a:schemeClr>
                </a:solidFill>
              </a:rPr>
              <a:t>, ο οποίος συχνά βρίσκεται διηθημένος. </a:t>
            </a:r>
            <a:r>
              <a:rPr lang="el-GR" b="1" dirty="0" smtClean="0">
                <a:effectLst>
                  <a:outerShdw blurRad="38100" dist="38100" dir="2700000" algn="tl">
                    <a:srgbClr val="000000">
                      <a:alpha val="43137"/>
                    </a:srgbClr>
                  </a:outerShdw>
                </a:effectLst>
              </a:rPr>
              <a:t/>
            </a:r>
            <a:br>
              <a:rPr lang="el-GR" b="1" dirty="0" smtClean="0">
                <a:effectLst>
                  <a:outerShdw blurRad="38100" dist="38100" dir="2700000" algn="tl">
                    <a:srgbClr val="000000">
                      <a:alpha val="43137"/>
                    </a:srgbClr>
                  </a:outerShdw>
                </a:effectLst>
              </a:rPr>
            </a:br>
            <a:endParaRPr lang="el-GR" dirty="0"/>
          </a:p>
        </p:txBody>
      </p:sp>
      <p:pic>
        <p:nvPicPr>
          <p:cNvPr id="22529" name="Picture 1" descr="C:\Users\αγαπουλακι\Desktop\UrinaryBladder_Variants_Nested1.jpg"/>
          <p:cNvPicPr>
            <a:picLocks noChangeAspect="1" noChangeArrowheads="1"/>
          </p:cNvPicPr>
          <p:nvPr/>
        </p:nvPicPr>
        <p:blipFill>
          <a:blip r:embed="rId2" cstate="print"/>
          <a:srcRect/>
          <a:stretch>
            <a:fillRect/>
          </a:stretch>
        </p:blipFill>
        <p:spPr bwMode="auto">
          <a:xfrm>
            <a:off x="4429124" y="214290"/>
            <a:ext cx="4412767" cy="3143247"/>
          </a:xfrm>
          <a:prstGeom prst="rect">
            <a:avLst/>
          </a:prstGeom>
          <a:noFill/>
        </p:spPr>
      </p:pic>
      <p:pic>
        <p:nvPicPr>
          <p:cNvPr id="22530" name="Picture 2" descr="C:\Users\αγαπουλακι\Desktop\UrinaryBladder_Variants_Nested6.jpg"/>
          <p:cNvPicPr>
            <a:picLocks noChangeAspect="1" noChangeArrowheads="1"/>
          </p:cNvPicPr>
          <p:nvPr/>
        </p:nvPicPr>
        <p:blipFill>
          <a:blip r:embed="rId3" cstate="print"/>
          <a:srcRect/>
          <a:stretch>
            <a:fillRect/>
          </a:stretch>
        </p:blipFill>
        <p:spPr bwMode="auto">
          <a:xfrm>
            <a:off x="4429124" y="3500438"/>
            <a:ext cx="4429156" cy="3188992"/>
          </a:xfrm>
          <a:prstGeom prst="rect">
            <a:avLst/>
          </a:prstGeom>
          <a:noFill/>
        </p:spPr>
      </p:pic>
      <p:pic>
        <p:nvPicPr>
          <p:cNvPr id="22531" name="Picture 3" descr="C:\Users\αγαπουλακι\Desktop\UrinaryBladder_Variants_Nested7.jpg"/>
          <p:cNvPicPr>
            <a:picLocks noChangeAspect="1" noChangeArrowheads="1"/>
          </p:cNvPicPr>
          <p:nvPr/>
        </p:nvPicPr>
        <p:blipFill>
          <a:blip r:embed="rId4" cstate="print"/>
          <a:srcRect/>
          <a:stretch>
            <a:fillRect/>
          </a:stretch>
        </p:blipFill>
        <p:spPr bwMode="auto">
          <a:xfrm rot="5400000">
            <a:off x="3509961" y="1204891"/>
            <a:ext cx="6191250" cy="4495800"/>
          </a:xfrm>
          <a:prstGeom prst="rect">
            <a:avLst/>
          </a:prstGeom>
          <a:noFill/>
        </p:spPr>
      </p:pic>
    </p:spTree>
    <p:extLst>
      <p:ext uri="{BB962C8B-B14F-4D97-AF65-F5344CB8AC3E}">
        <p14:creationId xmlns="" xmlns:p14="http://schemas.microsoft.com/office/powerpoint/2010/main" val="195125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529"/>
                                        </p:tgtEl>
                                      </p:cBhvr>
                                    </p:animEffect>
                                    <p:set>
                                      <p:cBhvr>
                                        <p:cTn id="7" dur="1" fill="hold">
                                          <p:stCondLst>
                                            <p:cond delay="499"/>
                                          </p:stCondLst>
                                        </p:cTn>
                                        <p:tgtEl>
                                          <p:spTgt spid="225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530"/>
                                        </p:tgtEl>
                                      </p:cBhvr>
                                    </p:animEffect>
                                    <p:set>
                                      <p:cBhvr>
                                        <p:cTn id="10" dur="1" fill="hold">
                                          <p:stCondLst>
                                            <p:cond delay="499"/>
                                          </p:stCondLst>
                                        </p:cTn>
                                        <p:tgtEl>
                                          <p:spTgt spid="225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531"/>
                                        </p:tgtEl>
                                        <p:attrNameLst>
                                          <p:attrName>style.visibility</p:attrName>
                                        </p:attrNameLst>
                                      </p:cBhvr>
                                      <p:to>
                                        <p:strVal val="visible"/>
                                      </p:to>
                                    </p:set>
                                    <p:animEffect transition="in" filter="fade">
                                      <p:cBhvr>
                                        <p:cTn id="15" dur="500"/>
                                        <p:tgtEl>
                                          <p:spTgt spid="225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5976" y="0"/>
            <a:ext cx="4788024" cy="2060848"/>
          </a:xfrm>
        </p:spPr>
        <p:txBody>
          <a:bodyPr>
            <a:normAutofit fontScale="90000"/>
          </a:bodyPr>
          <a:lstStyle/>
          <a:p>
            <a:r>
              <a:rPr lang="el-GR" sz="1800" b="1" dirty="0" smtClean="0"/>
              <a:t>(</a:t>
            </a:r>
            <a:r>
              <a:rPr lang="el-GR" sz="1800" b="1" dirty="0" err="1" smtClean="0"/>
              <a:t>Μικρο</a:t>
            </a:r>
            <a:r>
              <a:rPr lang="el-GR" sz="1800" b="1" dirty="0" smtClean="0"/>
              <a:t>-)</a:t>
            </a:r>
            <a:r>
              <a:rPr lang="el-GR" sz="1800" b="1" dirty="0" err="1"/>
              <a:t>ε</a:t>
            </a:r>
            <a:r>
              <a:rPr lang="el-GR" sz="1800" b="1" dirty="0" err="1" smtClean="0"/>
              <a:t>μφωλεασμένη</a:t>
            </a:r>
            <a:r>
              <a:rPr lang="el-GR" sz="1800" b="1" dirty="0" smtClean="0"/>
              <a:t> ποικιλία</a:t>
            </a:r>
            <a:r>
              <a:rPr lang="el-GR" sz="2400" b="1" dirty="0" smtClean="0"/>
              <a:t/>
            </a:r>
            <a:br>
              <a:rPr lang="el-GR" sz="2400" b="1" dirty="0" smtClean="0"/>
            </a:br>
            <a:r>
              <a:rPr lang="el-GR" sz="1200" dirty="0" smtClean="0">
                <a:effectLst>
                  <a:outerShdw blurRad="38100" dist="38100" dir="2700000" algn="tl">
                    <a:srgbClr val="000000">
                      <a:alpha val="43137"/>
                    </a:srgbClr>
                  </a:outerShdw>
                </a:effectLst>
              </a:rPr>
              <a:t>Μικρές</a:t>
            </a:r>
            <a:r>
              <a:rPr lang="el-GR" sz="1200" b="1" dirty="0" smtClean="0">
                <a:effectLst>
                  <a:outerShdw blurRad="38100" dist="38100" dir="2700000" algn="tl">
                    <a:srgbClr val="000000">
                      <a:alpha val="43137"/>
                    </a:srgbClr>
                  </a:outerShdw>
                </a:effectLst>
              </a:rPr>
              <a:t> </a:t>
            </a:r>
            <a:r>
              <a:rPr lang="el-GR" sz="1200" dirty="0" smtClean="0">
                <a:effectLst>
                  <a:outerShdw blurRad="38100" dist="38100" dir="2700000" algn="tl">
                    <a:srgbClr val="000000">
                      <a:alpha val="43137"/>
                    </a:srgbClr>
                  </a:outerShdw>
                </a:effectLst>
              </a:rPr>
              <a:t>, διακριτές </a:t>
            </a:r>
            <a:r>
              <a:rPr lang="el-GR" sz="1200" dirty="0" err="1" smtClean="0">
                <a:effectLst>
                  <a:outerShdw blurRad="38100" dist="38100" dir="2700000" algn="tl">
                    <a:srgbClr val="000000">
                      <a:alpha val="43137"/>
                    </a:srgbClr>
                  </a:outerShdw>
                </a:effectLst>
              </a:rPr>
              <a:t>φωλεές</a:t>
            </a:r>
            <a:r>
              <a:rPr lang="el-GR" sz="1200" dirty="0" smtClean="0">
                <a:effectLst>
                  <a:outerShdw blurRad="38100" dist="38100" dir="2700000" algn="tl">
                    <a:srgbClr val="000000">
                      <a:alpha val="43137"/>
                    </a:srgbClr>
                  </a:outerShdw>
                </a:effectLst>
              </a:rPr>
              <a:t>  με ήπια κυτταρική μορφολογία , </a:t>
            </a:r>
            <a:r>
              <a:rPr lang="el-GR" sz="1200" u="sng" dirty="0" smtClean="0">
                <a:effectLst>
                  <a:outerShdw blurRad="38100" dist="38100" dir="2700000" algn="tl">
                    <a:srgbClr val="000000">
                      <a:alpha val="43137"/>
                    </a:srgbClr>
                  </a:outerShdw>
                </a:effectLst>
              </a:rPr>
              <a:t>ανώμαλα</a:t>
            </a:r>
            <a:r>
              <a:rPr lang="el-GR" sz="1200" dirty="0" smtClean="0">
                <a:effectLst>
                  <a:outerShdw blurRad="38100" dist="38100" dir="2700000" algn="tl">
                    <a:srgbClr val="000000">
                      <a:alpha val="43137"/>
                    </a:srgbClr>
                  </a:outerShdw>
                </a:effectLst>
              </a:rPr>
              <a:t> κατανεμημένες στο χόριο</a:t>
            </a:r>
            <a:r>
              <a:rPr lang="el-GR" sz="1200" dirty="0" smtClean="0"/>
              <a:t>. Το μέγεθος των φωλεών είναι  συχνά αρκετά </a:t>
            </a:r>
            <a:r>
              <a:rPr lang="el-GR" sz="1200" dirty="0" smtClean="0">
                <a:effectLst>
                  <a:outerShdw blurRad="38100" dist="38100" dir="2700000" algn="tl">
                    <a:srgbClr val="000000">
                      <a:alpha val="43137"/>
                    </a:srgbClr>
                  </a:outerShdw>
                </a:effectLst>
              </a:rPr>
              <a:t>μικρότερο</a:t>
            </a:r>
            <a:r>
              <a:rPr lang="el-GR" sz="1200" dirty="0" smtClean="0"/>
              <a:t> συγκριτικά με τις </a:t>
            </a:r>
            <a:r>
              <a:rPr lang="el-GR" sz="1200" dirty="0" err="1" smtClean="0"/>
              <a:t>φωλεές</a:t>
            </a:r>
            <a:r>
              <a:rPr lang="el-GR" sz="1200" dirty="0" smtClean="0"/>
              <a:t> </a:t>
            </a:r>
            <a:r>
              <a:rPr lang="en-US" sz="1200" dirty="0" smtClean="0"/>
              <a:t>von </a:t>
            </a:r>
            <a:r>
              <a:rPr lang="en-US" sz="1200" dirty="0" err="1" smtClean="0"/>
              <a:t>Brunn</a:t>
            </a:r>
            <a:r>
              <a:rPr lang="en-US" sz="1200" dirty="0" smtClean="0"/>
              <a:t> </a:t>
            </a:r>
            <a:r>
              <a:rPr lang="el-GR" sz="1200" dirty="0" smtClean="0"/>
              <a:t>του φυσιολογικού </a:t>
            </a:r>
            <a:r>
              <a:rPr lang="el-GR" sz="1200" dirty="0" err="1" smtClean="0"/>
              <a:t>ουροθηλίου</a:t>
            </a:r>
            <a:r>
              <a:rPr lang="el-GR" sz="1200" dirty="0" smtClean="0"/>
              <a:t>. Το υπερκείμενο </a:t>
            </a:r>
            <a:r>
              <a:rPr lang="el-GR" sz="1200" dirty="0" err="1" smtClean="0"/>
              <a:t>ουροθήλιο</a:t>
            </a:r>
            <a:r>
              <a:rPr lang="el-GR" sz="1200" dirty="0" smtClean="0"/>
              <a:t> συνήθως στερείται ουσιωδών αλλοιώσεων. Κυρίως  στη </a:t>
            </a:r>
            <a:r>
              <a:rPr lang="el-GR" sz="1200" dirty="0" smtClean="0">
                <a:effectLst>
                  <a:outerShdw blurRad="38100" dist="38100" dir="2700000" algn="tl">
                    <a:srgbClr val="000000">
                      <a:alpha val="43137"/>
                    </a:srgbClr>
                  </a:outerShdw>
                </a:effectLst>
              </a:rPr>
              <a:t>βαθύτερη</a:t>
            </a:r>
            <a:r>
              <a:rPr lang="el-GR" sz="1200" dirty="0" smtClean="0"/>
              <a:t>  μοίρα του καρκινώματος, πιθανή </a:t>
            </a:r>
            <a:r>
              <a:rPr lang="el-GR" sz="1200" dirty="0" smtClean="0">
                <a:effectLst>
                  <a:outerShdw blurRad="38100" dist="38100" dir="2700000" algn="tl">
                    <a:srgbClr val="000000">
                      <a:alpha val="43137"/>
                    </a:srgbClr>
                  </a:outerShdw>
                </a:effectLst>
              </a:rPr>
              <a:t>η αναστόμωση, η συσσώρευση ή και η εξαφάνιση των φωλεών εντός </a:t>
            </a:r>
            <a:r>
              <a:rPr lang="el-GR" sz="1200" dirty="0" err="1" smtClean="0">
                <a:effectLst>
                  <a:outerShdw blurRad="38100" dist="38100" dir="2700000" algn="tl">
                    <a:srgbClr val="000000">
                      <a:alpha val="43137"/>
                    </a:srgbClr>
                  </a:outerShdw>
                </a:effectLst>
              </a:rPr>
              <a:t>δεσμοπλαστικού</a:t>
            </a:r>
            <a:r>
              <a:rPr lang="el-GR" sz="1200" dirty="0" smtClean="0">
                <a:effectLst>
                  <a:outerShdw blurRad="38100" dist="38100" dir="2700000" algn="tl">
                    <a:srgbClr val="000000">
                      <a:alpha val="43137"/>
                    </a:srgbClr>
                  </a:outerShdw>
                </a:effectLst>
              </a:rPr>
              <a:t> υποστρώματος  καθώς και η ανίχνευση μεγαλύτερης κυτταρικής </a:t>
            </a:r>
            <a:r>
              <a:rPr lang="el-GR" sz="1200" dirty="0" err="1" smtClean="0">
                <a:effectLst>
                  <a:outerShdw blurRad="38100" dist="38100" dir="2700000" algn="tl">
                    <a:srgbClr val="000000">
                      <a:alpha val="43137"/>
                    </a:srgbClr>
                  </a:outerShdw>
                </a:effectLst>
              </a:rPr>
              <a:t>ατυπίας</a:t>
            </a:r>
            <a:r>
              <a:rPr lang="el-GR" sz="1200" dirty="0" smtClean="0">
                <a:effectLst>
                  <a:outerShdw blurRad="38100" dist="38100" dir="2700000" algn="tl">
                    <a:srgbClr val="000000">
                      <a:alpha val="43137"/>
                    </a:srgbClr>
                  </a:outerShdw>
                </a:effectLst>
              </a:rPr>
              <a:t> με πυρηνική διόγκωση, αδρή χρωματίνη  και προβάλλοντα </a:t>
            </a:r>
            <a:r>
              <a:rPr lang="el-GR" sz="1200" dirty="0" err="1" smtClean="0">
                <a:effectLst>
                  <a:outerShdw blurRad="38100" dist="38100" dir="2700000" algn="tl">
                    <a:srgbClr val="000000">
                      <a:alpha val="43137"/>
                    </a:srgbClr>
                  </a:outerShdw>
                </a:effectLst>
              </a:rPr>
              <a:t>πυρήνια</a:t>
            </a:r>
            <a:r>
              <a:rPr lang="el-GR" sz="1200" dirty="0" smtClean="0">
                <a:effectLst>
                  <a:outerShdw blurRad="38100" dist="38100" dir="2700000" algn="tl">
                    <a:srgbClr val="000000">
                      <a:alpha val="43137"/>
                    </a:srgbClr>
                  </a:outerShdw>
                </a:effectLst>
              </a:rPr>
              <a:t>. Κανόνας, τα </a:t>
            </a:r>
            <a:r>
              <a:rPr lang="el-GR" sz="1200" i="1" dirty="0" smtClean="0">
                <a:effectLst>
                  <a:outerShdw blurRad="38100" dist="38100" dir="2700000" algn="tl">
                    <a:srgbClr val="000000">
                      <a:alpha val="43137"/>
                    </a:srgbClr>
                  </a:outerShdw>
                </a:effectLst>
              </a:rPr>
              <a:t>διάσπαρτα</a:t>
            </a:r>
            <a:r>
              <a:rPr lang="el-GR" sz="1200" dirty="0" smtClean="0">
                <a:effectLst>
                  <a:outerShdw blurRad="38100" dist="38100" dir="2700000" algn="tl">
                    <a:srgbClr val="000000">
                      <a:alpha val="43137"/>
                    </a:srgbClr>
                  </a:outerShdw>
                </a:effectLst>
              </a:rPr>
              <a:t> αναπλαστικά στοιχεία.</a:t>
            </a:r>
            <a:r>
              <a:rPr lang="el-GR" sz="1200" b="1" dirty="0" smtClean="0"/>
              <a:t/>
            </a:r>
            <a:br>
              <a:rPr lang="el-GR" sz="1200" b="1" dirty="0" smtClean="0"/>
            </a:br>
            <a:endParaRPr lang="el-GR" sz="1200" dirty="0"/>
          </a:p>
        </p:txBody>
      </p:sp>
      <p:pic>
        <p:nvPicPr>
          <p:cNvPr id="29698" name="Picture 2" descr="C:\Users\User\Desktop\INVERTED UROTHELIAL LESIONS\ΕΠΙΚΑΙΡΟΠΟΙΗΜΕΝΟ WEBPATHOLOGY INVERTED UROTHELIAL - Αντιγραφή\UrinaryBladder_Variants_Nested1.jpg"/>
          <p:cNvPicPr>
            <a:picLocks noChangeAspect="1" noChangeArrowheads="1"/>
          </p:cNvPicPr>
          <p:nvPr/>
        </p:nvPicPr>
        <p:blipFill>
          <a:blip r:embed="rId2" cstate="print"/>
          <a:srcRect/>
          <a:stretch>
            <a:fillRect/>
          </a:stretch>
        </p:blipFill>
        <p:spPr bwMode="auto">
          <a:xfrm>
            <a:off x="251520" y="332656"/>
            <a:ext cx="4104456" cy="2948894"/>
          </a:xfrm>
          <a:prstGeom prst="rect">
            <a:avLst/>
          </a:prstGeom>
          <a:noFill/>
        </p:spPr>
      </p:pic>
      <p:pic>
        <p:nvPicPr>
          <p:cNvPr id="29699" name="Picture 3" descr="C:\Users\User\Desktop\INVERTED UROTHELIAL LESIONS\ΕΠΙΚΑΙΡΟΠΟΙΗΜΕΝΟ WEBPATHOLOGY INVERTED UROTHELIAL - Αντιγραφή\UrinaryBladder_Variants_Nested6.jpg"/>
          <p:cNvPicPr>
            <a:picLocks noChangeAspect="1" noChangeArrowheads="1"/>
          </p:cNvPicPr>
          <p:nvPr/>
        </p:nvPicPr>
        <p:blipFill>
          <a:blip r:embed="rId3" cstate="print"/>
          <a:srcRect/>
          <a:stretch>
            <a:fillRect/>
          </a:stretch>
        </p:blipFill>
        <p:spPr bwMode="auto">
          <a:xfrm>
            <a:off x="251520" y="3573016"/>
            <a:ext cx="4104456" cy="2980467"/>
          </a:xfrm>
          <a:prstGeom prst="rect">
            <a:avLst/>
          </a:prstGeom>
          <a:noFill/>
        </p:spPr>
      </p:pic>
      <p:pic>
        <p:nvPicPr>
          <p:cNvPr id="29700" name="Picture 4" descr="C:\Users\User\Desktop\INVERTED UROTHELIAL LESIONS\ΕΠΙΚΑΙΡΟΠΟΙΗΜΕΝΟ WEBPATHOLOGY INVERTED UROTHELIAL - Αντιγραφή\UrinaryBladder_Variants_Nested7.jpg"/>
          <p:cNvPicPr>
            <a:picLocks noChangeAspect="1" noChangeArrowheads="1"/>
          </p:cNvPicPr>
          <p:nvPr/>
        </p:nvPicPr>
        <p:blipFill>
          <a:blip r:embed="rId4" cstate="print"/>
          <a:srcRect/>
          <a:stretch>
            <a:fillRect/>
          </a:stretch>
        </p:blipFill>
        <p:spPr bwMode="auto">
          <a:xfrm rot="5400000">
            <a:off x="4397167" y="2523714"/>
            <a:ext cx="4958178" cy="36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
            <a:ext cx="9144000" cy="1674813"/>
          </a:xfrm>
        </p:spPr>
        <p:txBody>
          <a:bodyPr>
            <a:normAutofit fontScale="90000"/>
          </a:bodyPr>
          <a:lstStyle/>
          <a:p>
            <a:pPr algn="ctr"/>
            <a:r>
              <a:rPr lang="el-GR" sz="2800" dirty="0" smtClean="0">
                <a:solidFill>
                  <a:srgbClr val="002060"/>
                </a:solidFill>
                <a:latin typeface="+mn-lt"/>
              </a:rPr>
              <a:t>ΔΔ</a:t>
            </a:r>
            <a:r>
              <a:rPr lang="en-US" sz="2800" dirty="0" smtClean="0">
                <a:solidFill>
                  <a:srgbClr val="002060"/>
                </a:solidFill>
                <a:latin typeface="+mn-lt"/>
              </a:rPr>
              <a:t>: A</a:t>
            </a:r>
            <a:r>
              <a:rPr lang="el-GR" sz="2800" dirty="0" smtClean="0">
                <a:solidFill>
                  <a:srgbClr val="002060"/>
                </a:solidFill>
                <a:latin typeface="+mn-lt"/>
              </a:rPr>
              <a:t>ντιδραστικής αρχής υπερπλασία φωλεών του </a:t>
            </a:r>
            <a:r>
              <a:rPr lang="en-US" sz="2800" dirty="0" err="1" smtClean="0">
                <a:solidFill>
                  <a:srgbClr val="002060"/>
                </a:solidFill>
                <a:latin typeface="+mn-lt"/>
              </a:rPr>
              <a:t>Brunn</a:t>
            </a:r>
            <a:r>
              <a:rPr lang="el-GR" sz="2800" dirty="0" smtClean="0">
                <a:solidFill>
                  <a:srgbClr val="002060"/>
                </a:solidFill>
                <a:latin typeface="+mn-lt"/>
              </a:rPr>
              <a:t/>
            </a:r>
            <a:br>
              <a:rPr lang="el-GR" sz="2800" dirty="0" smtClean="0">
                <a:solidFill>
                  <a:srgbClr val="002060"/>
                </a:solidFill>
                <a:latin typeface="+mn-lt"/>
              </a:rPr>
            </a:br>
            <a:r>
              <a:rPr lang="el-GR" sz="2200" dirty="0" smtClean="0">
                <a:solidFill>
                  <a:srgbClr val="002060"/>
                </a:solidFill>
                <a:latin typeface="+mn-lt"/>
              </a:rPr>
              <a:t>Οι φωλιές είναι συνήθως μεγάλες, τοποθετημένες κατά κανόνα σε </a:t>
            </a:r>
            <a:r>
              <a:rPr lang="el-GR" sz="2200" dirty="0" smtClean="0">
                <a:solidFill>
                  <a:srgbClr val="002060"/>
                </a:solidFill>
                <a:effectLst>
                  <a:outerShdw blurRad="38100" dist="38100" dir="2700000" algn="tl">
                    <a:srgbClr val="000000">
                      <a:alpha val="43137"/>
                    </a:srgbClr>
                  </a:outerShdw>
                </a:effectLst>
                <a:latin typeface="+mn-lt"/>
              </a:rPr>
              <a:t>επιφανειακή</a:t>
            </a:r>
            <a:r>
              <a:rPr lang="el-GR" sz="2200" dirty="0" smtClean="0">
                <a:solidFill>
                  <a:srgbClr val="002060"/>
                </a:solidFill>
                <a:latin typeface="+mn-lt"/>
              </a:rPr>
              <a:t> μοίρα του χορίου , έχουν </a:t>
            </a:r>
            <a:r>
              <a:rPr lang="el-GR" sz="2200" i="1" dirty="0" smtClean="0">
                <a:solidFill>
                  <a:srgbClr val="002060"/>
                </a:solidFill>
                <a:effectLst>
                  <a:outerShdw blurRad="38100" dist="38100" dir="2700000" algn="tl">
                    <a:srgbClr val="000000">
                      <a:alpha val="43137"/>
                    </a:srgbClr>
                  </a:outerShdw>
                </a:effectLst>
                <a:latin typeface="+mn-lt"/>
              </a:rPr>
              <a:t>ομαλό</a:t>
            </a:r>
            <a:r>
              <a:rPr lang="el-GR" sz="2200" dirty="0" smtClean="0">
                <a:solidFill>
                  <a:srgbClr val="002060"/>
                </a:solidFill>
                <a:effectLst>
                  <a:outerShdw blurRad="38100" dist="38100" dir="2700000" algn="tl">
                    <a:srgbClr val="000000">
                      <a:alpha val="43137"/>
                    </a:srgbClr>
                  </a:outerShdw>
                </a:effectLst>
                <a:latin typeface="+mn-lt"/>
              </a:rPr>
              <a:t> σχήμα και διάταξη</a:t>
            </a:r>
            <a:r>
              <a:rPr lang="el-GR" sz="2200" dirty="0" smtClean="0">
                <a:solidFill>
                  <a:srgbClr val="002060"/>
                </a:solidFill>
                <a:latin typeface="+mn-lt"/>
              </a:rPr>
              <a:t> , γραμμική παρυφή και </a:t>
            </a:r>
            <a:br>
              <a:rPr lang="el-GR" sz="2200" dirty="0" smtClean="0">
                <a:solidFill>
                  <a:srgbClr val="002060"/>
                </a:solidFill>
                <a:latin typeface="+mn-lt"/>
              </a:rPr>
            </a:br>
            <a:r>
              <a:rPr lang="el-GR" sz="2200" dirty="0" smtClean="0">
                <a:solidFill>
                  <a:srgbClr val="002060"/>
                </a:solidFill>
                <a:latin typeface="+mn-lt"/>
              </a:rPr>
              <a:t>δεν έχουν </a:t>
            </a:r>
            <a:r>
              <a:rPr lang="el-GR" sz="2200" dirty="0" smtClean="0">
                <a:solidFill>
                  <a:srgbClr val="002060"/>
                </a:solidFill>
                <a:effectLst>
                  <a:outerShdw blurRad="38100" dist="38100" dir="2700000" algn="tl">
                    <a:srgbClr val="000000">
                      <a:alpha val="43137"/>
                    </a:srgbClr>
                  </a:outerShdw>
                </a:effectLst>
                <a:latin typeface="+mn-lt"/>
              </a:rPr>
              <a:t>πουθενά</a:t>
            </a:r>
            <a:r>
              <a:rPr lang="el-GR" sz="2200" dirty="0" smtClean="0">
                <a:solidFill>
                  <a:srgbClr val="002060"/>
                </a:solidFill>
                <a:latin typeface="+mn-lt"/>
              </a:rPr>
              <a:t> κυτταρολογική ατυπία.</a:t>
            </a:r>
          </a:p>
        </p:txBody>
      </p:sp>
      <p:pic>
        <p:nvPicPr>
          <p:cNvPr id="10243" name="Picture 3" descr="1,5 Bladder_BrunnsNestHyperplasia4"/>
          <p:cNvPicPr>
            <a:picLocks noChangeAspect="1" noChangeArrowheads="1"/>
          </p:cNvPicPr>
          <p:nvPr/>
        </p:nvPicPr>
        <p:blipFill>
          <a:blip r:embed="rId2" cstate="print"/>
          <a:srcRect/>
          <a:stretch>
            <a:fillRect/>
          </a:stretch>
        </p:blipFill>
        <p:spPr bwMode="auto">
          <a:xfrm>
            <a:off x="539552" y="1674813"/>
            <a:ext cx="8135938" cy="5183187"/>
          </a:xfrm>
          <a:prstGeom prst="rect">
            <a:avLst/>
          </a:prstGeom>
          <a:noFill/>
          <a:ln w="9525">
            <a:noFill/>
            <a:miter lim="800000"/>
            <a:headEnd/>
            <a:tailEnd/>
          </a:ln>
        </p:spPr>
      </p:pic>
    </p:spTree>
    <p:extLst>
      <p:ext uri="{BB962C8B-B14F-4D97-AF65-F5344CB8AC3E}">
        <p14:creationId xmlns="" xmlns:p14="http://schemas.microsoft.com/office/powerpoint/2010/main" val="289226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60032" y="0"/>
            <a:ext cx="4283968" cy="7101408"/>
          </a:xfrm>
        </p:spPr>
        <p:txBody>
          <a:bodyPr>
            <a:normAutofit fontScale="90000"/>
          </a:bodyPr>
          <a:lstStyle/>
          <a:p>
            <a:r>
              <a:rPr lang="el-GR" sz="2200" b="1" dirty="0" err="1" smtClean="0"/>
              <a:t>Εμφωλεασμένη</a:t>
            </a:r>
            <a:r>
              <a:rPr lang="el-GR" sz="2200" b="1" dirty="0" smtClean="0"/>
              <a:t> ποικιλία </a:t>
            </a:r>
            <a:r>
              <a:rPr lang="el-GR" sz="2200" b="1" dirty="0" err="1" smtClean="0"/>
              <a:t>ουροθηλιακού</a:t>
            </a:r>
            <a:r>
              <a:rPr lang="el-GR" sz="2200" b="1" dirty="0" smtClean="0"/>
              <a:t> καρκινώματος,</a:t>
            </a:r>
            <a:br>
              <a:rPr lang="el-GR" sz="2200" b="1" dirty="0" smtClean="0"/>
            </a:br>
            <a:r>
              <a:rPr lang="el-GR" sz="2200" b="1" dirty="0" smtClean="0"/>
              <a:t> κυρίως με ευρείες φωλιές – </a:t>
            </a:r>
            <a:br>
              <a:rPr lang="el-GR" sz="2200" b="1" dirty="0" smtClean="0"/>
            </a:br>
            <a:r>
              <a:rPr lang="el-GR" sz="2200" b="1" dirty="0" err="1" smtClean="0"/>
              <a:t>Μεγαλο</a:t>
            </a:r>
            <a:r>
              <a:rPr lang="el-GR" sz="2200" b="1" dirty="0" smtClean="0"/>
              <a:t>-</a:t>
            </a:r>
            <a:r>
              <a:rPr lang="el-GR" sz="2200" b="1" dirty="0" err="1" smtClean="0"/>
              <a:t>εμφωλεασμένη</a:t>
            </a:r>
            <a:r>
              <a:rPr lang="el-GR" sz="2200" b="1" dirty="0" smtClean="0"/>
              <a:t> </a:t>
            </a:r>
            <a:r>
              <a:rPr lang="el-GR" sz="2200" b="1" i="1" dirty="0" smtClean="0"/>
              <a:t>υπο</a:t>
            </a:r>
            <a:r>
              <a:rPr lang="el-GR" sz="2200" b="1" dirty="0" smtClean="0"/>
              <a:t>ποικιλία</a:t>
            </a:r>
            <a:br>
              <a:rPr lang="el-GR" sz="2200" b="1" dirty="0" smtClean="0"/>
            </a:br>
            <a:r>
              <a:rPr lang="el-GR" sz="2200" b="1" dirty="0" smtClean="0"/>
              <a:t> </a:t>
            </a:r>
            <a:r>
              <a:rPr lang="en-US" sz="2800" b="1" dirty="0" smtClean="0"/>
              <a:t/>
            </a:r>
            <a:br>
              <a:rPr lang="en-US" sz="2800" b="1" dirty="0" smtClean="0"/>
            </a:br>
            <a:r>
              <a:rPr lang="el-GR" sz="2200" dirty="0" smtClean="0"/>
              <a:t>Στη συγκεκριμένη περίπτωση, το καρκίνωμα αποτελείται από μεγάλες συρρέουσες  φωλιές, </a:t>
            </a:r>
            <a:r>
              <a:rPr lang="en-US" sz="2200" dirty="0" smtClean="0"/>
              <a:t/>
            </a:r>
            <a:br>
              <a:rPr lang="en-US" sz="2200" dirty="0" smtClean="0"/>
            </a:br>
            <a:r>
              <a:rPr lang="el-GR" sz="2200" dirty="0" smtClean="0"/>
              <a:t>οι οποίες,  στη βαθύτερη μοίρα αυτού του συγκεκριμένου όγκου, προσλαμβάνουν την πιο χαρακτηριστική για την </a:t>
            </a:r>
            <a:r>
              <a:rPr lang="el-GR" sz="2200" dirty="0" err="1" smtClean="0"/>
              <a:t>εμφωλεασμένη</a:t>
            </a:r>
            <a:r>
              <a:rPr lang="el-GR" sz="2200" dirty="0" smtClean="0"/>
              <a:t> ποικιλία,  εμφάνιση </a:t>
            </a:r>
            <a:r>
              <a:rPr lang="el-GR" sz="2200" u="sng" dirty="0" smtClean="0"/>
              <a:t>μικρών</a:t>
            </a:r>
            <a:r>
              <a:rPr lang="el-GR" sz="2200" dirty="0" smtClean="0"/>
              <a:t> ανώμαλων φωλεών, με εμφανέστερη διηθητική ανάπτυξη, συνήθους μορφής. </a:t>
            </a:r>
            <a:br>
              <a:rPr lang="el-GR" sz="2200" dirty="0" smtClean="0"/>
            </a:br>
            <a:r>
              <a:rPr lang="el-GR" sz="2200" dirty="0" smtClean="0"/>
              <a:t>Η κυτταρική μορφολογία είναι, </a:t>
            </a:r>
            <a:br>
              <a:rPr lang="el-GR" sz="2200" dirty="0" smtClean="0"/>
            </a:br>
            <a:r>
              <a:rPr lang="el-GR" sz="2200" dirty="0" smtClean="0"/>
              <a:t>εν γένει, ήπια.</a:t>
            </a:r>
            <a:br>
              <a:rPr lang="el-GR" sz="2200" dirty="0" smtClean="0"/>
            </a:br>
            <a:r>
              <a:rPr lang="el-GR" sz="2200" dirty="0" smtClean="0"/>
              <a:t>Η </a:t>
            </a:r>
            <a:r>
              <a:rPr lang="el-GR" sz="2200" i="1" dirty="0" smtClean="0"/>
              <a:t>επιφάνεια</a:t>
            </a:r>
            <a:r>
              <a:rPr lang="el-GR" sz="2200" dirty="0" smtClean="0"/>
              <a:t>  είναι </a:t>
            </a:r>
            <a:r>
              <a:rPr lang="el-GR" sz="2200" i="1" dirty="0" smtClean="0"/>
              <a:t>επίπεδη</a:t>
            </a:r>
            <a:r>
              <a:rPr lang="el-GR" sz="2200" dirty="0" smtClean="0"/>
              <a:t> και </a:t>
            </a:r>
            <a:r>
              <a:rPr lang="el-GR" sz="2200" dirty="0" err="1" smtClean="0"/>
              <a:t>εστιακώς</a:t>
            </a:r>
            <a:r>
              <a:rPr lang="el-GR" sz="2200" dirty="0" smtClean="0"/>
              <a:t> απογυμνωμένη.</a:t>
            </a:r>
            <a:br>
              <a:rPr lang="el-GR" sz="2200" dirty="0" smtClean="0"/>
            </a:br>
            <a:endParaRPr lang="el-GR" sz="2200" b="1" dirty="0"/>
          </a:p>
        </p:txBody>
      </p:sp>
      <p:pic>
        <p:nvPicPr>
          <p:cNvPr id="29698" name="Picture 2" descr="C:\Users\User\Desktop\INVERTED UROTHELIAL LESIONS\ΕΠΙΚΑΙΡΟΠΟΙΗΜΕΝΟ WEBPATHOLOGY INVERTED UROTHELIAL - Αντιγραφή\UrinaryBladder_Variants_Nested2.jpg"/>
          <p:cNvPicPr>
            <a:picLocks noChangeAspect="1" noChangeArrowheads="1"/>
          </p:cNvPicPr>
          <p:nvPr/>
        </p:nvPicPr>
        <p:blipFill>
          <a:blip r:embed="rId2" cstate="print"/>
          <a:srcRect/>
          <a:stretch>
            <a:fillRect/>
          </a:stretch>
        </p:blipFill>
        <p:spPr bwMode="auto">
          <a:xfrm>
            <a:off x="323528" y="103912"/>
            <a:ext cx="4536504" cy="3221306"/>
          </a:xfrm>
          <a:prstGeom prst="rect">
            <a:avLst/>
          </a:prstGeom>
          <a:noFill/>
        </p:spPr>
      </p:pic>
      <p:pic>
        <p:nvPicPr>
          <p:cNvPr id="29699" name="Picture 3" descr="C:\Users\User\Desktop\INVERTED UROTHELIAL LESIONS\ΕΠΙΚΑΙΡΟΠΟΙΗΜΕΝΟ WEBPATHOLOGY INVERTED UROTHELIAL - Αντιγραφή\UrinaryBladder_Variants_Nested3.jpg"/>
          <p:cNvPicPr>
            <a:picLocks noChangeAspect="1" noChangeArrowheads="1"/>
          </p:cNvPicPr>
          <p:nvPr/>
        </p:nvPicPr>
        <p:blipFill>
          <a:blip r:embed="rId3" cstate="print"/>
          <a:srcRect/>
          <a:stretch>
            <a:fillRect/>
          </a:stretch>
        </p:blipFill>
        <p:spPr bwMode="auto">
          <a:xfrm>
            <a:off x="314003" y="3429000"/>
            <a:ext cx="4536504" cy="3280242"/>
          </a:xfrm>
          <a:prstGeom prst="rect">
            <a:avLst/>
          </a:prstGeom>
          <a:noFill/>
        </p:spPr>
      </p:pic>
      <mc:AlternateContent xmlns:mc="http://schemas.openxmlformats.org/markup-compatibility/2006">
        <mc:Choice xmlns="" xmlns:p14="http://schemas.microsoft.com/office/powerpoint/2010/main" Requires="p14">
          <p:contentPart p14:bwMode="auto" r:id="rId4">
            <p14:nvContentPartPr>
              <p14:cNvPr id="30723" name="Ink 3"/>
              <p14:cNvContentPartPr>
                <a14:cpLocks xmlns:a14="http://schemas.microsoft.com/office/drawing/2010/main" noRot="1" noChangeAspect="1" noEditPoints="1" noChangeArrowheads="1" noChangeShapeType="1"/>
              </p14:cNvContentPartPr>
              <p14:nvPr/>
            </p14:nvContentPartPr>
            <p14:xfrm>
              <a:off x="1476375" y="2047875"/>
              <a:ext cx="3048000" cy="1250950"/>
            </p14:xfrm>
          </p:contentPart>
        </mc:Choice>
        <mc:Fallback>
          <p:pic>
            <p:nvPicPr>
              <p:cNvPr id="30723" name="Ink 3"/>
              <p:cNvPicPr>
                <a:picLocks noRot="1" noChangeAspect="1" noEditPoints="1" noChangeArrowheads="1" noChangeShapeType="1"/>
              </p:cNvPicPr>
              <p:nvPr/>
            </p:nvPicPr>
            <p:blipFill>
              <a:blip r:embed="rId5" cstate="print"/>
              <a:stretch>
                <a:fillRect/>
              </a:stretch>
            </p:blipFill>
            <p:spPr>
              <a:xfrm>
                <a:off x="1467021" y="2038661"/>
                <a:ext cx="3066708" cy="1269378"/>
              </a:xfrm>
              <a:prstGeom prst="rect">
                <a:avLst/>
              </a:prstGeom>
            </p:spPr>
          </p:pic>
        </mc:Fallback>
      </mc:AlternateContent>
      <mc:AlternateContent xmlns:mc="http://schemas.openxmlformats.org/markup-compatibility/2006">
        <mc:Choice xmlns="" xmlns:p14="http://schemas.microsoft.com/office/powerpoint/2010/main" Requires="p14">
          <p:contentPart p14:bwMode="auto" r:id="rId8">
            <p14:nvContentPartPr>
              <p14:cNvPr id="3" name="Μελάνι 2"/>
              <p14:cNvContentPartPr/>
              <p14:nvPr/>
            </p14:nvContentPartPr>
            <p14:xfrm>
              <a:off x="2857320" y="4648320"/>
              <a:ext cx="749880" cy="762120"/>
            </p14:xfrm>
          </p:contentPart>
        </mc:Choice>
        <mc:Fallback>
          <p:pic>
            <p:nvPicPr>
              <p:cNvPr id="3" name="Μελάνι 2"/>
              <p:cNvPicPr/>
              <p:nvPr/>
            </p:nvPicPr>
            <p:blipFill>
              <a:blip r:embed="rId9" cstate="print"/>
              <a:stretch>
                <a:fillRect/>
              </a:stretch>
            </p:blipFill>
            <p:spPr>
              <a:xfrm>
                <a:off x="2847960" y="4638960"/>
                <a:ext cx="768600" cy="7808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9036496" cy="1642194"/>
          </a:xfrm>
        </p:spPr>
        <p:txBody>
          <a:bodyPr>
            <a:normAutofit fontScale="90000"/>
          </a:bodyPr>
          <a:lstStyle/>
          <a:p>
            <a:r>
              <a:rPr lang="el-GR" sz="2700" b="1" dirty="0" err="1" smtClean="0"/>
              <a:t>Μικροθηλώδες</a:t>
            </a:r>
            <a:r>
              <a:rPr lang="el-GR" sz="2700" b="1" dirty="0" smtClean="0"/>
              <a:t> </a:t>
            </a:r>
            <a:r>
              <a:rPr lang="el-GR" sz="2700" b="1" dirty="0" err="1" smtClean="0"/>
              <a:t>ουροθηλιακό</a:t>
            </a:r>
            <a:r>
              <a:rPr lang="el-GR" sz="2700" b="1" dirty="0" smtClean="0"/>
              <a:t> καρκίνωμα</a:t>
            </a:r>
            <a:br>
              <a:rPr lang="el-GR" sz="2700" b="1" dirty="0" smtClean="0"/>
            </a:br>
            <a:r>
              <a:rPr lang="el-GR" sz="2200" dirty="0" smtClean="0"/>
              <a:t> Λεπτές θηλές, πάχους 1-4 στοιβάδων κυττάρων, </a:t>
            </a:r>
            <a:r>
              <a:rPr lang="el-GR" sz="2200" i="1" dirty="0" smtClean="0"/>
              <a:t>μερικές φορές </a:t>
            </a:r>
            <a:r>
              <a:rPr lang="el-GR" sz="2200" dirty="0" smtClean="0"/>
              <a:t>με μόλις </a:t>
            </a:r>
            <a:r>
              <a:rPr lang="el-GR" sz="2200" dirty="0" err="1" smtClean="0"/>
              <a:t>υποσημαινόμενους</a:t>
            </a:r>
            <a:r>
              <a:rPr lang="el-GR" sz="2200" dirty="0" smtClean="0"/>
              <a:t>, λεπτούς </a:t>
            </a:r>
            <a:r>
              <a:rPr lang="el-GR" sz="2200" dirty="0" err="1" smtClean="0"/>
              <a:t>στρωματικούς</a:t>
            </a:r>
            <a:r>
              <a:rPr lang="el-GR" sz="2200" dirty="0" smtClean="0"/>
              <a:t> </a:t>
            </a:r>
            <a:r>
              <a:rPr lang="el-GR" sz="2200" dirty="0" err="1" smtClean="0"/>
              <a:t>ψευδοάξονες</a:t>
            </a:r>
            <a:r>
              <a:rPr lang="el-GR" sz="2200" dirty="0" smtClean="0"/>
              <a:t> και πολυάριθμες δευτερογενείς </a:t>
            </a:r>
            <a:r>
              <a:rPr lang="el-GR" sz="2200" dirty="0" err="1" smtClean="0"/>
              <a:t>μικροθηλές</a:t>
            </a:r>
            <a:r>
              <a:rPr lang="el-GR" sz="2200" dirty="0" smtClean="0"/>
              <a:t>, διακλαδιζόμενες κατά ιεραρχική σειρά. Πολλαπλές μικρές θηλές εντός ενός </a:t>
            </a:r>
            <a:r>
              <a:rPr lang="el-GR" sz="2200" dirty="0" err="1" smtClean="0"/>
              <a:t>βοθρίου</a:t>
            </a:r>
            <a:r>
              <a:rPr lang="el-GR" sz="2200" dirty="0" smtClean="0"/>
              <a:t>· συνήθως συρρέοντα τα </a:t>
            </a:r>
            <a:r>
              <a:rPr lang="el-GR" sz="2200" dirty="0" err="1" smtClean="0"/>
              <a:t>βοθρία</a:t>
            </a:r>
            <a:r>
              <a:rPr lang="el-GR" sz="2200" dirty="0" smtClean="0"/>
              <a:t> και διατασσόμενα «πλάτη με πλάτη». Συχνότατη η διήθηση του </a:t>
            </a:r>
            <a:r>
              <a:rPr lang="el-GR" sz="2200" dirty="0" err="1" smtClean="0"/>
              <a:t>εξωστήρα</a:t>
            </a:r>
            <a:r>
              <a:rPr lang="el-GR" sz="2200" dirty="0" smtClean="0"/>
              <a:t> μυ.</a:t>
            </a:r>
            <a:br>
              <a:rPr lang="el-GR" sz="2200" dirty="0" smtClean="0"/>
            </a:br>
            <a:endParaRPr lang="el-GR" sz="2200" dirty="0"/>
          </a:p>
        </p:txBody>
      </p:sp>
      <p:pic>
        <p:nvPicPr>
          <p:cNvPr id="5122" name="Picture 2" descr="C:\Users\Νεφέλη\Desktop\i1543-2165-143-5-571-f03.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1916832"/>
            <a:ext cx="5687341" cy="441469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C:\Users\αγαπουλακι\Desktop\SPRINGER BOOK\LAZARIS CHAP2 MATERIAL\CASE 2.4\CASE 2.4. IMGs TIF\FIG 2.4.14..tif"/>
          <p:cNvPicPr>
            <a:picLocks noChangeAspect="1" noChangeArrowheads="1"/>
          </p:cNvPicPr>
          <p:nvPr/>
        </p:nvPicPr>
        <p:blipFill>
          <a:blip r:embed="rId3" cstate="print"/>
          <a:srcRect/>
          <a:stretch>
            <a:fillRect/>
          </a:stretch>
        </p:blipFill>
        <p:spPr bwMode="auto">
          <a:xfrm>
            <a:off x="6012160" y="1916832"/>
            <a:ext cx="2952328" cy="4395665"/>
          </a:xfrm>
          <a:prstGeom prst="rect">
            <a:avLst/>
          </a:prstGeom>
          <a:noFill/>
        </p:spPr>
      </p:pic>
    </p:spTree>
    <p:extLst>
      <p:ext uri="{BB962C8B-B14F-4D97-AF65-F5344CB8AC3E}">
        <p14:creationId xmlns="" xmlns:p14="http://schemas.microsoft.com/office/powerpoint/2010/main" val="1561696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88224" y="-171400"/>
            <a:ext cx="2555776" cy="6120680"/>
          </a:xfrm>
        </p:spPr>
        <p:txBody>
          <a:bodyPr>
            <a:normAutofit fontScale="90000"/>
          </a:bodyPr>
          <a:lstStyle/>
          <a:p>
            <a:pPr lvl="0"/>
            <a:r>
              <a:rPr lang="el-GR" sz="1600" b="1" dirty="0" smtClean="0"/>
              <a:t>Μορφολογία </a:t>
            </a:r>
            <a:r>
              <a:rPr lang="el-GR" sz="1600" b="1" dirty="0" err="1" smtClean="0"/>
              <a:t>μικροθηλώδους</a:t>
            </a:r>
            <a:r>
              <a:rPr lang="el-GR" sz="1600" b="1" dirty="0" smtClean="0"/>
              <a:t> </a:t>
            </a:r>
            <a:r>
              <a:rPr lang="el-GR" sz="1600" b="1" dirty="0" err="1" smtClean="0"/>
              <a:t>ουροθηλιακού</a:t>
            </a:r>
            <a:r>
              <a:rPr lang="el-GR" sz="1600" b="1" dirty="0" smtClean="0"/>
              <a:t> καρκινώματος</a:t>
            </a:r>
            <a:r>
              <a:rPr lang="en-US" sz="1600" b="1" dirty="0" smtClean="0"/>
              <a:t> </a:t>
            </a:r>
            <a:r>
              <a:rPr lang="el-GR" sz="1400" dirty="0" smtClean="0"/>
              <a:t/>
            </a:r>
            <a:br>
              <a:rPr lang="el-GR" sz="1400" dirty="0" smtClean="0"/>
            </a:br>
            <a:r>
              <a:rPr lang="el-GR" sz="1400" dirty="0" smtClean="0"/>
              <a:t/>
            </a:r>
            <a:br>
              <a:rPr lang="el-GR" sz="1400" dirty="0" smtClean="0"/>
            </a:br>
            <a:r>
              <a:rPr lang="en-US" sz="1300" dirty="0" smtClean="0"/>
              <a:t>(</a:t>
            </a:r>
            <a:r>
              <a:rPr lang="en-US" sz="1300" b="1" dirty="0"/>
              <a:t>a</a:t>
            </a:r>
            <a:r>
              <a:rPr lang="en-US" sz="1300" dirty="0"/>
              <a:t>) </a:t>
            </a:r>
            <a:r>
              <a:rPr lang="el-GR" sz="1300" dirty="0" err="1" smtClean="0"/>
              <a:t>Μικροθηλώδες</a:t>
            </a:r>
            <a:r>
              <a:rPr lang="el-GR" sz="1300" dirty="0" smtClean="0"/>
              <a:t> </a:t>
            </a:r>
            <a:r>
              <a:rPr lang="el-GR" sz="1300" dirty="0" err="1" smtClean="0"/>
              <a:t>ουροθηλιακό</a:t>
            </a:r>
            <a:r>
              <a:rPr lang="el-GR" sz="1300" dirty="0" smtClean="0"/>
              <a:t> καρκίνωμα με διήθηση</a:t>
            </a:r>
            <a:br>
              <a:rPr lang="el-GR" sz="1300" dirty="0" smtClean="0"/>
            </a:br>
            <a:r>
              <a:rPr lang="el-GR" sz="1300" dirty="0" smtClean="0"/>
              <a:t> του μυϊκού χιτώνα.</a:t>
            </a:r>
            <a:r>
              <a:rPr lang="en-US" sz="1300" dirty="0" smtClean="0"/>
              <a:t> </a:t>
            </a:r>
            <a:r>
              <a:rPr lang="el-GR" sz="1300" dirty="0" smtClean="0"/>
              <a:t/>
            </a:r>
            <a:br>
              <a:rPr lang="el-GR" sz="1300" dirty="0" smtClean="0"/>
            </a:br>
            <a:r>
              <a:rPr lang="en-US" sz="1300" dirty="0" smtClean="0"/>
              <a:t>(</a:t>
            </a:r>
            <a:r>
              <a:rPr lang="en-US" sz="1300" b="1" dirty="0"/>
              <a:t>b</a:t>
            </a:r>
            <a:r>
              <a:rPr lang="en-US" sz="1300" dirty="0"/>
              <a:t>) </a:t>
            </a:r>
            <a:r>
              <a:rPr lang="el-GR" sz="1300" dirty="0" smtClean="0"/>
              <a:t> Η προβάλλουσα τεχνητή συρρίκνωση , εν προκειμένω στο πλαίσιο ενός συμβατικού </a:t>
            </a:r>
            <a:r>
              <a:rPr lang="el-GR" sz="1300" dirty="0" err="1" smtClean="0"/>
              <a:t>ουροθηλιακού</a:t>
            </a:r>
            <a:r>
              <a:rPr lang="el-GR" sz="1300" dirty="0" smtClean="0"/>
              <a:t> καρκινώματος, </a:t>
            </a:r>
            <a:r>
              <a:rPr lang="el-GR" sz="1300" i="1" dirty="0" smtClean="0"/>
              <a:t>συγχέεται</a:t>
            </a:r>
            <a:r>
              <a:rPr lang="el-GR" sz="1300" dirty="0" smtClean="0"/>
              <a:t> με τη </a:t>
            </a:r>
            <a:r>
              <a:rPr lang="el-GR" sz="1300" dirty="0" err="1" smtClean="0"/>
              <a:t>μικροθηλώδη</a:t>
            </a:r>
            <a:r>
              <a:rPr lang="el-GR" sz="1300" dirty="0" smtClean="0"/>
              <a:t> ποικιλία.</a:t>
            </a:r>
            <a:r>
              <a:rPr lang="en-US" sz="1300" dirty="0" smtClean="0"/>
              <a:t> </a:t>
            </a:r>
            <a:r>
              <a:rPr lang="el-GR" sz="1300" dirty="0" smtClean="0"/>
              <a:t/>
            </a:r>
            <a:br>
              <a:rPr lang="el-GR" sz="1300" dirty="0" smtClean="0"/>
            </a:br>
            <a:r>
              <a:rPr lang="en-US" sz="1300" dirty="0" smtClean="0"/>
              <a:t> </a:t>
            </a:r>
            <a:r>
              <a:rPr lang="en-US" sz="1300" dirty="0"/>
              <a:t>(</a:t>
            </a:r>
            <a:r>
              <a:rPr lang="en-US" sz="1300" b="1" dirty="0"/>
              <a:t>c</a:t>
            </a:r>
            <a:r>
              <a:rPr lang="en-US" sz="1300" dirty="0" smtClean="0"/>
              <a:t>). E</a:t>
            </a:r>
            <a:r>
              <a:rPr lang="el-GR" sz="1300" dirty="0" err="1" smtClean="0"/>
              <a:t>δώ</a:t>
            </a:r>
            <a:r>
              <a:rPr lang="el-GR" sz="1300" dirty="0" smtClean="0"/>
              <a:t> αναδεικνύονται δύο χαρακτηριστικά ευρήματα της </a:t>
            </a:r>
            <a:r>
              <a:rPr lang="el-GR" sz="1300" dirty="0" err="1" smtClean="0"/>
              <a:t>μικροθηλώδους</a:t>
            </a:r>
            <a:r>
              <a:rPr lang="el-GR" sz="1300" dirty="0" smtClean="0"/>
              <a:t> ποικιλίας</a:t>
            </a:r>
            <a:r>
              <a:rPr lang="en-US" sz="1300" dirty="0" smtClean="0"/>
              <a:t>: </a:t>
            </a:r>
            <a:r>
              <a:rPr lang="el-GR" sz="1300" dirty="0" smtClean="0"/>
              <a:t>παρουσία πολλαπλών φωλεών</a:t>
            </a:r>
            <a:br>
              <a:rPr lang="el-GR" sz="1300" dirty="0" smtClean="0"/>
            </a:br>
            <a:r>
              <a:rPr lang="el-GR" sz="1300" dirty="0" smtClean="0"/>
              <a:t> εντός του </a:t>
            </a:r>
            <a:r>
              <a:rPr lang="el-GR" sz="1300" b="1" dirty="0" smtClean="0">
                <a:effectLst>
                  <a:outerShdw blurRad="38100" dist="38100" dir="2700000" algn="tl">
                    <a:srgbClr val="000000">
                      <a:alpha val="43137"/>
                    </a:srgbClr>
                  </a:outerShdw>
                </a:effectLst>
              </a:rPr>
              <a:t>ίδιου</a:t>
            </a:r>
            <a:r>
              <a:rPr lang="el-GR" sz="1300" dirty="0" smtClean="0"/>
              <a:t> </a:t>
            </a:r>
            <a:r>
              <a:rPr lang="el-GR" sz="1300" dirty="0" err="1" smtClean="0"/>
              <a:t>βοθρίου</a:t>
            </a:r>
            <a:r>
              <a:rPr lang="el-GR" sz="1300" dirty="0" smtClean="0"/>
              <a:t> </a:t>
            </a:r>
            <a:br>
              <a:rPr lang="el-GR" sz="1300" dirty="0" smtClean="0"/>
            </a:br>
            <a:r>
              <a:rPr lang="el-GR" sz="1300" dirty="0" smtClean="0"/>
              <a:t>και </a:t>
            </a:r>
            <a:r>
              <a:rPr lang="el-GR" sz="1300" dirty="0" smtClean="0">
                <a:effectLst>
                  <a:outerShdw blurRad="38100" dist="38100" dir="2700000" algn="tl">
                    <a:srgbClr val="000000">
                      <a:alpha val="43137"/>
                    </a:srgbClr>
                  </a:outerShdw>
                </a:effectLst>
              </a:rPr>
              <a:t>ανάστροφη,  περιφερική οριοθέτηση των πυρήνων </a:t>
            </a:r>
            <a:r>
              <a:rPr lang="el-GR" sz="1300" dirty="0" smtClean="0"/>
              <a:t>στις φωλιές.</a:t>
            </a:r>
            <a:br>
              <a:rPr lang="el-GR" sz="1300" dirty="0" smtClean="0"/>
            </a:br>
            <a:r>
              <a:rPr lang="en-US" sz="1300" dirty="0" smtClean="0"/>
              <a:t> </a:t>
            </a:r>
            <a:r>
              <a:rPr lang="en-US" sz="1300" dirty="0"/>
              <a:t>(</a:t>
            </a:r>
            <a:r>
              <a:rPr lang="en-US" sz="1300" b="1" dirty="0"/>
              <a:t>d</a:t>
            </a:r>
            <a:r>
              <a:rPr lang="en-US" sz="1300" dirty="0"/>
              <a:t>) </a:t>
            </a:r>
            <a:r>
              <a:rPr lang="el-GR" sz="1300" dirty="0" smtClean="0"/>
              <a:t>Επιπρόσθετο χαρακτηριστικό διαγνωστικό εύρημα  αποτελεί </a:t>
            </a:r>
            <a:br>
              <a:rPr lang="el-GR" sz="1300" dirty="0" smtClean="0"/>
            </a:br>
            <a:r>
              <a:rPr lang="el-GR" sz="1300" dirty="0" smtClean="0"/>
              <a:t>ο σχηματισμός</a:t>
            </a:r>
            <a:br>
              <a:rPr lang="el-GR" sz="1300" dirty="0" smtClean="0"/>
            </a:br>
            <a:r>
              <a:rPr lang="el-GR" sz="1300" dirty="0" smtClean="0"/>
              <a:t> επιθηλιακών </a:t>
            </a:r>
            <a:r>
              <a:rPr lang="el-GR" sz="1300" b="1" dirty="0" smtClean="0">
                <a:effectLst>
                  <a:outerShdw blurRad="38100" dist="38100" dir="2700000" algn="tl">
                    <a:srgbClr val="000000">
                      <a:alpha val="43137"/>
                    </a:srgbClr>
                  </a:outerShdw>
                </a:effectLst>
              </a:rPr>
              <a:t>δακτυλίων και </a:t>
            </a:r>
            <a:r>
              <a:rPr lang="el-GR" sz="1300" b="1" dirty="0" err="1" smtClean="0">
                <a:effectLst>
                  <a:outerShdw blurRad="38100" dist="38100" dir="2700000" algn="tl">
                    <a:srgbClr val="000000">
                      <a:alpha val="43137"/>
                    </a:srgbClr>
                  </a:outerShdw>
                </a:effectLst>
              </a:rPr>
              <a:t>ενδοκυτταροπλασματικής</a:t>
            </a:r>
            <a:r>
              <a:rPr lang="el-GR" sz="1300" b="1" dirty="0" smtClean="0">
                <a:effectLst>
                  <a:outerShdw blurRad="38100" dist="38100" dir="2700000" algn="tl">
                    <a:srgbClr val="000000">
                      <a:alpha val="43137"/>
                    </a:srgbClr>
                  </a:outerShdw>
                </a:effectLst>
              </a:rPr>
              <a:t> </a:t>
            </a:r>
            <a:r>
              <a:rPr lang="el-GR" sz="1300" b="1" dirty="0" err="1" smtClean="0">
                <a:effectLst>
                  <a:outerShdw blurRad="38100" dist="38100" dir="2700000" algn="tl">
                    <a:srgbClr val="000000">
                      <a:alpha val="43137"/>
                    </a:srgbClr>
                  </a:outerShdw>
                </a:effectLst>
              </a:rPr>
              <a:t>κενοτοπίωσης</a:t>
            </a:r>
            <a:r>
              <a:rPr lang="el-GR" sz="1300" dirty="0" smtClean="0"/>
              <a:t>.</a:t>
            </a:r>
            <a:r>
              <a:rPr lang="el-GR" sz="1400" dirty="0" smtClean="0">
                <a:latin typeface="Calibri" pitchFamily="34" charset="0"/>
                <a:ea typeface="Calibri" pitchFamily="34" charset="0"/>
                <a:cs typeface="Times New Roman" pitchFamily="18" charset="0"/>
              </a:rPr>
              <a:t/>
            </a:r>
            <a:br>
              <a:rPr lang="el-GR" sz="1400" dirty="0" smtClean="0">
                <a:latin typeface="Calibri" pitchFamily="34" charset="0"/>
                <a:ea typeface="Calibri" pitchFamily="34" charset="0"/>
                <a:cs typeface="Times New Roman" pitchFamily="18" charset="0"/>
              </a:rPr>
            </a:br>
            <a:r>
              <a:rPr lang="en-US" sz="900" dirty="0" err="1" smtClean="0">
                <a:latin typeface="Calibri" pitchFamily="34" charset="0"/>
                <a:ea typeface="Calibri" pitchFamily="34" charset="0"/>
                <a:cs typeface="Times New Roman" pitchFamily="18" charset="0"/>
              </a:rPr>
              <a:t>Amin</a:t>
            </a:r>
            <a:r>
              <a:rPr lang="en-US" sz="900" dirty="0" smtClean="0">
                <a:latin typeface="Calibri" pitchFamily="34" charset="0"/>
                <a:ea typeface="Calibri" pitchFamily="34" charset="0"/>
                <a:cs typeface="Times New Roman" pitchFamily="18" charset="0"/>
              </a:rPr>
              <a:t> MB </a:t>
            </a:r>
            <a:r>
              <a:rPr lang="el-GR" sz="900" dirty="0" smtClean="0">
                <a:latin typeface="Calibri" pitchFamily="34" charset="0"/>
                <a:ea typeface="Calibri" pitchFamily="34" charset="0"/>
                <a:cs typeface="Times New Roman" pitchFamily="18" charset="0"/>
              </a:rPr>
              <a:t>και</a:t>
            </a:r>
            <a:r>
              <a:rPr lang="en-US" sz="900" dirty="0" smtClean="0">
                <a:latin typeface="Calibri" pitchFamily="34" charset="0"/>
                <a:ea typeface="Calibri" pitchFamily="34" charset="0"/>
                <a:cs typeface="Times New Roman" pitchFamily="18" charset="0"/>
              </a:rPr>
              <a:t> </a:t>
            </a:r>
            <a:r>
              <a:rPr lang="el-GR" sz="900" dirty="0" smtClean="0">
                <a:latin typeface="Calibri" pitchFamily="34" charset="0"/>
                <a:ea typeface="Calibri" pitchFamily="34" charset="0"/>
                <a:cs typeface="Times New Roman" pitchFamily="18" charset="0"/>
              </a:rPr>
              <a:t>συν</a:t>
            </a:r>
            <a:r>
              <a:rPr lang="en-US" sz="900" dirty="0" smtClean="0">
                <a:latin typeface="Calibri" pitchFamily="34" charset="0"/>
                <a:ea typeface="Calibri" pitchFamily="34" charset="0"/>
                <a:cs typeface="Times New Roman" pitchFamily="18" charset="0"/>
              </a:rPr>
              <a:t>. Mod </a:t>
            </a:r>
            <a:r>
              <a:rPr lang="en-US" sz="900" dirty="0" err="1" smtClean="0">
                <a:latin typeface="Calibri" pitchFamily="34" charset="0"/>
                <a:ea typeface="Calibri" pitchFamily="34" charset="0"/>
                <a:cs typeface="Times New Roman" pitchFamily="18" charset="0"/>
              </a:rPr>
              <a:t>Pathol</a:t>
            </a:r>
            <a:r>
              <a:rPr lang="en-US" sz="900" dirty="0" smtClean="0">
                <a:latin typeface="Calibri" pitchFamily="34" charset="0"/>
                <a:ea typeface="Calibri" pitchFamily="34" charset="0"/>
                <a:cs typeface="Times New Roman" pitchFamily="18" charset="0"/>
              </a:rPr>
              <a:t> 2015 28(5) 612-630</a:t>
            </a:r>
            <a:r>
              <a:rPr lang="en-US" sz="1400" dirty="0" smtClean="0">
                <a:latin typeface="Arial" pitchFamily="34" charset="0"/>
                <a:cs typeface="Arial" pitchFamily="34" charset="0"/>
              </a:rPr>
              <a:t/>
            </a:r>
            <a:br>
              <a:rPr lang="en-US" sz="1400" dirty="0" smtClean="0">
                <a:latin typeface="Arial" pitchFamily="34" charset="0"/>
                <a:cs typeface="Arial" pitchFamily="34" charset="0"/>
              </a:rPr>
            </a:br>
            <a:r>
              <a:rPr lang="en-US" sz="1400" dirty="0"/>
              <a:t/>
            </a:r>
            <a:br>
              <a:rPr lang="en-US" sz="1400" dirty="0"/>
            </a:br>
            <a:r>
              <a:rPr lang="en-US" sz="1400" dirty="0" smtClean="0"/>
              <a:t/>
            </a:r>
            <a:br>
              <a:rPr lang="en-US" sz="1400" dirty="0" smtClean="0"/>
            </a:br>
            <a:endParaRPr lang="el-GR" sz="1400" dirty="0"/>
          </a:p>
        </p:txBody>
      </p:sp>
      <p:pic>
        <p:nvPicPr>
          <p:cNvPr id="9218" name="Picture 2" descr="figure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0120" y="116632"/>
            <a:ext cx="6624735" cy="6624736"/>
          </a:xfrm>
          <a:prstGeom prst="rect">
            <a:avLst/>
          </a:prstGeom>
          <a:noFill/>
          <a:extLst>
            <a:ext uri="{909E8E84-426E-40DD-AFC4-6F175D3DCCD1}">
              <a14:hiddenFill xmlns="" xmlns:a14="http://schemas.microsoft.com/office/drawing/2010/main">
                <a:solidFill>
                  <a:srgbClr val="FFFFFF"/>
                </a:solidFill>
              </a14:hiddenFill>
            </a:ext>
          </a:extLst>
        </p:spPr>
      </p:pic>
      <p:pic>
        <p:nvPicPr>
          <p:cNvPr id="98306" name="Picture 2" descr="C:\Users\User\Desktop\ovidweb.jpg"/>
          <p:cNvPicPr>
            <a:picLocks noChangeAspect="1" noChangeArrowheads="1"/>
          </p:cNvPicPr>
          <p:nvPr/>
        </p:nvPicPr>
        <p:blipFill>
          <a:blip r:embed="rId3" cstate="print"/>
          <a:srcRect/>
          <a:stretch>
            <a:fillRect/>
          </a:stretch>
        </p:blipFill>
        <p:spPr bwMode="auto">
          <a:xfrm>
            <a:off x="6852492" y="5157191"/>
            <a:ext cx="2111996" cy="1587933"/>
          </a:xfrm>
          <a:prstGeom prst="rect">
            <a:avLst/>
          </a:prstGeom>
          <a:noFill/>
        </p:spPr>
      </p:pic>
      <p:sp>
        <p:nvSpPr>
          <p:cNvPr id="5" name="1 - Τίτλος"/>
          <p:cNvSpPr txBox="1">
            <a:spLocks/>
          </p:cNvSpPr>
          <p:nvPr/>
        </p:nvSpPr>
        <p:spPr>
          <a:xfrm>
            <a:off x="7164288" y="5229200"/>
            <a:ext cx="1979712" cy="936104"/>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Στενή διάταξη,</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spc="300" dirty="0" smtClean="0">
                <a:effectLst>
                  <a:outerShdw blurRad="38100" dist="38100" dir="2700000" algn="tl">
                    <a:srgbClr val="000000">
                      <a:alpha val="43137"/>
                    </a:srgbClr>
                  </a:outerShdw>
                </a:effectLst>
                <a:latin typeface="+mj-lt"/>
                <a:ea typeface="+mj-ea"/>
                <a:cs typeface="+mj-cs"/>
              </a:rPr>
              <a:t>πιθανή</a:t>
            </a:r>
            <a:r>
              <a:rPr kumimoji="0" lang="el-GR" sz="2000"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endParaRPr kumimoji="0" lang="el-GR" sz="2000"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 xmlns:p14="http://schemas.microsoft.com/office/powerpoint/2010/main" val="216953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9144000" cy="1484784"/>
          </a:xfrm>
        </p:spPr>
        <p:txBody>
          <a:bodyPr>
            <a:noAutofit/>
          </a:bodyPr>
          <a:lstStyle/>
          <a:p>
            <a:pPr algn="just"/>
            <a:r>
              <a:rPr lang="el-GR" sz="2400" dirty="0" smtClean="0">
                <a:solidFill>
                  <a:srgbClr val="002060"/>
                </a:solidFill>
                <a:effectLst>
                  <a:outerShdw blurRad="38100" dist="38100" dir="2700000" algn="tl">
                    <a:srgbClr val="000000">
                      <a:alpha val="43137"/>
                    </a:srgbClr>
                  </a:outerShdw>
                </a:effectLst>
              </a:rPr>
              <a:t>Αληθής</a:t>
            </a:r>
            <a:r>
              <a:rPr lang="el-GR" sz="2400" dirty="0" smtClean="0">
                <a:solidFill>
                  <a:srgbClr val="002060"/>
                </a:solidFill>
              </a:rPr>
              <a:t> διήθηση λεμφαγγείων/αιμοφόρων αγγείων του χορίου. </a:t>
            </a:r>
            <a:br>
              <a:rPr lang="el-GR" sz="2400" dirty="0" smtClean="0">
                <a:solidFill>
                  <a:srgbClr val="002060"/>
                </a:solidFill>
              </a:rPr>
            </a:br>
            <a:r>
              <a:rPr lang="el-GR" sz="2000" dirty="0" err="1" smtClean="0">
                <a:solidFill>
                  <a:srgbClr val="002060"/>
                </a:solidFill>
              </a:rPr>
              <a:t>Ανοσοϊστοχημική</a:t>
            </a:r>
            <a:r>
              <a:rPr lang="el-GR" sz="2000" dirty="0" smtClean="0">
                <a:solidFill>
                  <a:srgbClr val="002060"/>
                </a:solidFill>
              </a:rPr>
              <a:t> επιβεβαίωση (</a:t>
            </a:r>
            <a:r>
              <a:rPr lang="en-US" sz="2000" dirty="0" smtClean="0">
                <a:solidFill>
                  <a:srgbClr val="002060"/>
                </a:solidFill>
              </a:rPr>
              <a:t>CD31, CD34, D2-40</a:t>
            </a:r>
            <a:r>
              <a:rPr lang="el-GR" sz="2000" dirty="0" smtClean="0">
                <a:solidFill>
                  <a:srgbClr val="002060"/>
                </a:solidFill>
              </a:rPr>
              <a:t>) χρήσιμη προς αποκλεισμό τεχνητής συρρίκνωσης του στρώματος, μιμούμενης σχηματισμό αγγειακών καρκινικών εμβόλων</a:t>
            </a:r>
            <a:r>
              <a:rPr lang="en-US" sz="2000" dirty="0" smtClean="0">
                <a:solidFill>
                  <a:srgbClr val="002060"/>
                </a:solidFill>
              </a:rPr>
              <a:t>. </a:t>
            </a:r>
            <a:r>
              <a:rPr lang="el-GR" sz="2000" b="1" dirty="0" smtClean="0">
                <a:solidFill>
                  <a:srgbClr val="002060"/>
                </a:solidFill>
              </a:rPr>
              <a:t>Δυσμενής</a:t>
            </a:r>
            <a:r>
              <a:rPr lang="el-GR" sz="2000" dirty="0" smtClean="0">
                <a:solidFill>
                  <a:srgbClr val="002060"/>
                </a:solidFill>
              </a:rPr>
              <a:t> προγνωστικός παράγων, ανεξαρτήτως ποικιλίας, ιδιαίτερα στο στάδιο </a:t>
            </a:r>
            <a:r>
              <a:rPr lang="en-US" sz="2000" dirty="0" smtClean="0">
                <a:solidFill>
                  <a:srgbClr val="002060"/>
                </a:solidFill>
              </a:rPr>
              <a:t>pT1</a:t>
            </a:r>
            <a:r>
              <a:rPr lang="el-GR" sz="2000" dirty="0" smtClean="0">
                <a:solidFill>
                  <a:srgbClr val="002060"/>
                </a:solidFill>
              </a:rPr>
              <a:t>.</a:t>
            </a:r>
          </a:p>
        </p:txBody>
      </p:sp>
      <p:pic>
        <p:nvPicPr>
          <p:cNvPr id="72707" name="Picture 3" descr="8,20 Urothelial Carcinoma - Vascular invasion"/>
          <p:cNvPicPr>
            <a:picLocks noChangeAspect="1" noChangeArrowheads="1"/>
          </p:cNvPicPr>
          <p:nvPr/>
        </p:nvPicPr>
        <p:blipFill>
          <a:blip r:embed="rId2" cstate="print"/>
          <a:srcRect t="3749"/>
          <a:stretch>
            <a:fillRect/>
          </a:stretch>
        </p:blipFill>
        <p:spPr bwMode="auto">
          <a:xfrm>
            <a:off x="654869" y="1484784"/>
            <a:ext cx="7920037" cy="5251450"/>
          </a:xfrm>
          <a:prstGeom prst="rect">
            <a:avLst/>
          </a:prstGeom>
          <a:noFill/>
          <a:ln w="9525">
            <a:noFill/>
            <a:miter lim="800000"/>
            <a:headEnd/>
            <a:tailEnd/>
          </a:ln>
        </p:spPr>
      </p:pic>
      <p:sp>
        <p:nvSpPr>
          <p:cNvPr id="4" name="3 - Βέλος προς τα κάτω"/>
          <p:cNvSpPr/>
          <p:nvPr/>
        </p:nvSpPr>
        <p:spPr>
          <a:xfrm>
            <a:off x="2339752" y="1844824"/>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κάτω"/>
          <p:cNvSpPr/>
          <p:nvPr/>
        </p:nvSpPr>
        <p:spPr>
          <a:xfrm>
            <a:off x="6588224" y="5589240"/>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666534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484784"/>
          </a:xfrm>
        </p:spPr>
        <p:txBody>
          <a:bodyPr>
            <a:normAutofit fontScale="90000"/>
          </a:bodyPr>
          <a:lstStyle/>
          <a:p>
            <a:r>
              <a:rPr lang="el-GR" sz="3600" dirty="0" err="1" smtClean="0"/>
              <a:t>Καλόηθες</a:t>
            </a:r>
            <a:r>
              <a:rPr lang="el-GR" sz="3600" dirty="0" smtClean="0"/>
              <a:t> </a:t>
            </a:r>
            <a:r>
              <a:rPr lang="el-GR" sz="3600" dirty="0" err="1" smtClean="0"/>
              <a:t>ουροθήλιο</a:t>
            </a:r>
            <a:r>
              <a:rPr lang="el-GR" sz="3600" dirty="0" smtClean="0"/>
              <a:t/>
            </a:r>
            <a:br>
              <a:rPr lang="el-GR" sz="3600" dirty="0" smtClean="0"/>
            </a:br>
            <a:r>
              <a:rPr lang="el-GR" sz="2000" dirty="0" err="1" smtClean="0"/>
              <a:t>Υποσημαινόμενη</a:t>
            </a:r>
            <a:r>
              <a:rPr lang="el-GR" sz="2000" dirty="0" smtClean="0"/>
              <a:t> υπερπλασία </a:t>
            </a:r>
            <a:r>
              <a:rPr lang="el-GR" sz="2000" dirty="0" smtClean="0">
                <a:effectLst>
                  <a:outerShdw blurRad="38100" dist="38100" dir="2700000" algn="tl">
                    <a:srgbClr val="000000">
                      <a:alpha val="43137"/>
                    </a:srgbClr>
                  </a:outerShdw>
                </a:effectLst>
              </a:rPr>
              <a:t>επίπεδου</a:t>
            </a:r>
            <a:r>
              <a:rPr lang="el-GR" sz="2000" dirty="0" smtClean="0"/>
              <a:t> </a:t>
            </a:r>
            <a:r>
              <a:rPr lang="el-GR" sz="2000" dirty="0" err="1" smtClean="0"/>
              <a:t>ουροθηλίου</a:t>
            </a:r>
            <a:r>
              <a:rPr lang="el-GR" sz="2000" dirty="0" smtClean="0"/>
              <a:t> (χωρίς ίχνος </a:t>
            </a:r>
            <a:r>
              <a:rPr lang="el-GR" sz="2000" dirty="0" err="1" smtClean="0"/>
              <a:t>αγγε</a:t>
            </a:r>
            <a:r>
              <a:rPr lang="el-GR" sz="2000" dirty="0" err="1"/>
              <a:t>ι</a:t>
            </a:r>
            <a:r>
              <a:rPr lang="el-GR" sz="2000" dirty="0" err="1" smtClean="0"/>
              <a:t>οσυνδετικού</a:t>
            </a:r>
            <a:r>
              <a:rPr lang="el-GR" sz="2000" dirty="0" smtClean="0"/>
              <a:t> άξονα).</a:t>
            </a:r>
            <a:r>
              <a:rPr lang="el-GR" sz="2000" dirty="0" smtClean="0">
                <a:latin typeface="Calibri" pitchFamily="34" charset="0"/>
              </a:rPr>
              <a:t> Εν </a:t>
            </a:r>
            <a:r>
              <a:rPr lang="el-GR" sz="2000" dirty="0">
                <a:latin typeface="Calibri" pitchFamily="34" charset="0"/>
              </a:rPr>
              <a:t>γένει, συνήθως </a:t>
            </a:r>
            <a:r>
              <a:rPr lang="el-GR" sz="2000" dirty="0">
                <a:effectLst>
                  <a:outerShdw blurRad="38100" dist="38100" dir="2700000" algn="tl">
                    <a:srgbClr val="000000">
                      <a:alpha val="43137"/>
                    </a:srgbClr>
                  </a:outerShdw>
                </a:effectLst>
                <a:latin typeface="Calibri" pitchFamily="34" charset="0"/>
              </a:rPr>
              <a:t>≥ 10 στοιβάδες </a:t>
            </a:r>
            <a:r>
              <a:rPr lang="el-GR" sz="2000" dirty="0">
                <a:latin typeface="Calibri" pitchFamily="34" charset="0"/>
              </a:rPr>
              <a:t>κυττάρων στην </a:t>
            </a:r>
            <a:r>
              <a:rPr lang="el-GR" sz="2000" dirty="0" smtClean="0">
                <a:effectLst>
                  <a:outerShdw blurRad="38100" dist="38100" dir="2700000" algn="tl">
                    <a:srgbClr val="000000">
                      <a:alpha val="43137"/>
                    </a:srgbClr>
                  </a:outerShdw>
                </a:effectLst>
                <a:latin typeface="Calibri" pitchFamily="34" charset="0"/>
              </a:rPr>
              <a:t>υπερπλασία</a:t>
            </a:r>
            <a:r>
              <a:rPr lang="el-GR" sz="2000" dirty="0" smtClean="0">
                <a:latin typeface="Calibri" pitchFamily="34" charset="0"/>
              </a:rPr>
              <a:t>. Δεν συνιστάται η μέτρησή τους, παρά απλώς η </a:t>
            </a:r>
            <a:r>
              <a:rPr lang="el-GR" sz="2000" dirty="0" smtClean="0">
                <a:effectLst>
                  <a:outerShdw blurRad="38100" dist="38100" dir="2700000" algn="tl">
                    <a:srgbClr val="000000">
                      <a:alpha val="43137"/>
                    </a:srgbClr>
                  </a:outerShdw>
                </a:effectLst>
                <a:latin typeface="Calibri" pitchFamily="34" charset="0"/>
              </a:rPr>
              <a:t>σύγκριση</a:t>
            </a:r>
            <a:r>
              <a:rPr lang="el-GR" sz="2000" dirty="0" smtClean="0">
                <a:latin typeface="Calibri" pitchFamily="34" charset="0"/>
              </a:rPr>
              <a:t> με φυσιολογικού πάχους, παρακείμενο </a:t>
            </a:r>
            <a:r>
              <a:rPr lang="el-GR" sz="2000" dirty="0" err="1" smtClean="0">
                <a:latin typeface="Calibri" pitchFamily="34" charset="0"/>
              </a:rPr>
              <a:t>ουροθήλιο</a:t>
            </a:r>
            <a:r>
              <a:rPr lang="el-GR" sz="2000" dirty="0" smtClean="0">
                <a:latin typeface="Calibri" pitchFamily="34" charset="0"/>
              </a:rPr>
              <a:t>.</a:t>
            </a:r>
            <a:r>
              <a:rPr lang="el-GR" sz="2000" dirty="0">
                <a:latin typeface="Calibri" pitchFamily="34" charset="0"/>
              </a:rPr>
              <a:t/>
            </a:r>
            <a:br>
              <a:rPr lang="el-GR" sz="2000" dirty="0">
                <a:latin typeface="Calibri" pitchFamily="34" charset="0"/>
              </a:rPr>
            </a:br>
            <a:endParaRPr lang="el-GR" sz="2000" dirty="0" smtClean="0"/>
          </a:p>
        </p:txBody>
      </p:sp>
      <p:pic>
        <p:nvPicPr>
          <p:cNvPr id="6147" name="Picture 3" descr="1,2"/>
          <p:cNvPicPr>
            <a:picLocks noChangeAspect="1" noChangeArrowheads="1"/>
          </p:cNvPicPr>
          <p:nvPr/>
        </p:nvPicPr>
        <p:blipFill>
          <a:blip r:embed="rId3" cstate="print"/>
          <a:srcRect t="3749"/>
          <a:stretch>
            <a:fillRect/>
          </a:stretch>
        </p:blipFill>
        <p:spPr bwMode="auto">
          <a:xfrm>
            <a:off x="453827" y="1340768"/>
            <a:ext cx="8207375"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pPr algn="ctr"/>
            <a:r>
              <a:rPr lang="el-GR" sz="2200" b="1" spc="300" dirty="0" smtClean="0">
                <a:solidFill>
                  <a:schemeClr val="bg2">
                    <a:lumMod val="10000"/>
                  </a:schemeClr>
                </a:solidFill>
                <a:latin typeface="+mn-lt"/>
              </a:rPr>
              <a:t>Μικροθηλώδης</a:t>
            </a:r>
            <a:r>
              <a:rPr lang="el-GR" sz="2200" dirty="0" smtClean="0">
                <a:solidFill>
                  <a:schemeClr val="bg2">
                    <a:lumMod val="10000"/>
                  </a:schemeClr>
                </a:solidFill>
                <a:latin typeface="+mn-lt"/>
              </a:rPr>
              <a:t> ποικιλία ουροθηλιακού καρκινώματος</a:t>
            </a:r>
            <a:r>
              <a:rPr lang="en-US" sz="2000" dirty="0" smtClean="0">
                <a:solidFill>
                  <a:schemeClr val="bg2">
                    <a:lumMod val="10000"/>
                  </a:schemeClr>
                </a:solidFill>
                <a:latin typeface="+mn-lt"/>
              </a:rPr>
              <a:t/>
            </a:r>
            <a:br>
              <a:rPr lang="en-US" sz="2000" dirty="0" smtClean="0">
                <a:solidFill>
                  <a:schemeClr val="bg2">
                    <a:lumMod val="10000"/>
                  </a:schemeClr>
                </a:solidFill>
                <a:latin typeface="+mn-lt"/>
              </a:rPr>
            </a:br>
            <a:r>
              <a:rPr lang="el-GR" sz="1100" dirty="0" smtClean="0">
                <a:solidFill>
                  <a:schemeClr val="bg2">
                    <a:lumMod val="10000"/>
                  </a:schemeClr>
                </a:solidFill>
                <a:latin typeface="+mn-lt"/>
              </a:rPr>
              <a:t>Δεν αρκεί το επιφανειακό συστατικό για τη διάγνωση αυτής της επιθετικής ποικιλίας˙ η διάγνωση τίθεται από το </a:t>
            </a:r>
            <a:r>
              <a:rPr lang="el-GR" sz="1100" u="sng" dirty="0" smtClean="0">
                <a:solidFill>
                  <a:schemeClr val="bg2">
                    <a:lumMod val="10000"/>
                  </a:schemeClr>
                </a:solidFill>
                <a:effectLst>
                  <a:outerShdw blurRad="38100" dist="38100" dir="2700000" algn="tl">
                    <a:srgbClr val="000000">
                      <a:alpha val="43137"/>
                    </a:srgbClr>
                  </a:outerShdw>
                </a:effectLst>
                <a:latin typeface="+mn-lt"/>
              </a:rPr>
              <a:t>διηθητικό συστατικό</a:t>
            </a:r>
            <a:r>
              <a:rPr lang="el-GR" sz="1100" dirty="0" smtClean="0">
                <a:solidFill>
                  <a:schemeClr val="bg2">
                    <a:lumMod val="10000"/>
                  </a:schemeClr>
                </a:solidFill>
                <a:latin typeface="+mn-lt"/>
              </a:rPr>
              <a:t>, </a:t>
            </a:r>
            <a:r>
              <a:rPr lang="en-US" sz="1100" dirty="0" smtClean="0">
                <a:solidFill>
                  <a:schemeClr val="bg2">
                    <a:lumMod val="10000"/>
                  </a:schemeClr>
                </a:solidFill>
                <a:latin typeface="+mn-lt"/>
              </a:rPr>
              <a:t> </a:t>
            </a:r>
            <a:r>
              <a:rPr lang="el-GR" sz="1100" dirty="0" smtClean="0">
                <a:solidFill>
                  <a:schemeClr val="bg2">
                    <a:lumMod val="10000"/>
                  </a:schemeClr>
                </a:solidFill>
                <a:latin typeface="+mn-lt"/>
              </a:rPr>
              <a:t>μόνο εφόσον  το  τελευταίο ταυτοποιείται, οπότε η αντιμετώπιση είναι </a:t>
            </a:r>
            <a:r>
              <a:rPr lang="el-GR" sz="1100" b="1" dirty="0" smtClean="0">
                <a:solidFill>
                  <a:schemeClr val="bg2">
                    <a:lumMod val="10000"/>
                  </a:schemeClr>
                </a:solidFill>
                <a:latin typeface="+mn-lt"/>
              </a:rPr>
              <a:t>η κυστεκτομή, πιθανότατα  ακόμα και στο στάδιο </a:t>
            </a:r>
            <a:r>
              <a:rPr lang="en-US" sz="1100" b="1" dirty="0" smtClean="0">
                <a:solidFill>
                  <a:schemeClr val="bg2">
                    <a:lumMod val="10000"/>
                  </a:schemeClr>
                </a:solidFill>
                <a:latin typeface="+mn-lt"/>
              </a:rPr>
              <a:t> pT1</a:t>
            </a:r>
            <a:r>
              <a:rPr lang="el-GR" sz="1100" b="1" dirty="0">
                <a:solidFill>
                  <a:schemeClr val="bg2">
                    <a:lumMod val="10000"/>
                  </a:schemeClr>
                </a:solidFill>
                <a:latin typeface="+mn-lt"/>
              </a:rPr>
              <a:t> </a:t>
            </a:r>
            <a:r>
              <a:rPr lang="el-GR" sz="1100" b="1" dirty="0" smtClean="0">
                <a:solidFill>
                  <a:schemeClr val="bg2">
                    <a:lumMod val="10000"/>
                  </a:schemeClr>
                </a:solidFill>
                <a:latin typeface="+mn-lt"/>
              </a:rPr>
              <a:t>ή/και η εισαγωγική χημειοθεραπεία</a:t>
            </a:r>
            <a:r>
              <a:rPr lang="en-US" sz="1100" dirty="0" smtClean="0">
                <a:solidFill>
                  <a:schemeClr val="bg2">
                    <a:lumMod val="10000"/>
                  </a:schemeClr>
                </a:solidFill>
                <a:latin typeface="+mn-lt"/>
              </a:rPr>
              <a:t>.</a:t>
            </a:r>
            <a:r>
              <a:rPr lang="el-GR" sz="1100" dirty="0" smtClean="0">
                <a:solidFill>
                  <a:schemeClr val="bg2">
                    <a:lumMod val="10000"/>
                  </a:schemeClr>
                </a:solidFill>
                <a:latin typeface="+mn-lt"/>
              </a:rPr>
              <a:t> Η προβάλλουσα συρρίκνωση του στρώματος  και ο σχηματισμός </a:t>
            </a:r>
            <a:r>
              <a:rPr lang="el-GR" sz="1100" dirty="0" err="1" smtClean="0">
                <a:solidFill>
                  <a:schemeClr val="bg2">
                    <a:lumMod val="10000"/>
                  </a:schemeClr>
                </a:solidFill>
                <a:latin typeface="+mn-lt"/>
              </a:rPr>
              <a:t>βοθρίων</a:t>
            </a:r>
            <a:r>
              <a:rPr lang="el-GR" sz="1100" dirty="0" smtClean="0">
                <a:solidFill>
                  <a:schemeClr val="bg2">
                    <a:lumMod val="10000"/>
                  </a:schemeClr>
                </a:solidFill>
                <a:latin typeface="+mn-lt"/>
              </a:rPr>
              <a:t>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δακτύλιοι-</a:t>
            </a:r>
            <a:r>
              <a:rPr lang="el-GR" sz="1100" dirty="0" err="1" smtClean="0">
                <a:solidFill>
                  <a:schemeClr val="bg2">
                    <a:lumMod val="10000"/>
                  </a:schemeClr>
                </a:solidFill>
                <a:latin typeface="+mn-lt"/>
              </a:rPr>
              <a:t>ψευδοαυλοί</a:t>
            </a:r>
            <a:r>
              <a:rPr lang="el-GR" sz="1100" dirty="0" smtClean="0">
                <a:solidFill>
                  <a:schemeClr val="bg2">
                    <a:lumMod val="10000"/>
                  </a:schemeClr>
                </a:solidFill>
                <a:latin typeface="+mn-lt"/>
              </a:rPr>
              <a:t> (κάτω δεξ. εικ.) </a:t>
            </a:r>
            <a:r>
              <a:rPr lang="el-GR" sz="1100" i="1" dirty="0" smtClean="0">
                <a:solidFill>
                  <a:schemeClr val="bg2">
                    <a:lumMod val="10000"/>
                  </a:schemeClr>
                </a:solidFill>
                <a:effectLst>
                  <a:outerShdw blurRad="38100" dist="38100" dir="2700000" algn="tl">
                    <a:srgbClr val="000000">
                      <a:alpha val="43137"/>
                    </a:srgbClr>
                  </a:outerShdw>
                </a:effectLst>
                <a:latin typeface="+mn-lt"/>
              </a:rPr>
              <a:t>δεν</a:t>
            </a:r>
            <a:r>
              <a:rPr lang="el-GR" sz="1100" dirty="0" smtClean="0">
                <a:solidFill>
                  <a:schemeClr val="bg2">
                    <a:lumMod val="10000"/>
                  </a:schemeClr>
                </a:solidFill>
                <a:latin typeface="+mn-lt"/>
              </a:rPr>
              <a:t> πρέπει να εκλαμβάνονται ως αδενική διαφοροποίηση, όπως το ίδιο ισχύει και για την </a:t>
            </a:r>
            <a:r>
              <a:rPr lang="el-GR" sz="1100" dirty="0" err="1" smtClean="0">
                <a:solidFill>
                  <a:schemeClr val="bg2">
                    <a:lumMod val="10000"/>
                  </a:schemeClr>
                </a:solidFill>
                <a:latin typeface="+mn-lt"/>
              </a:rPr>
              <a:t>εμφωλεασμένη</a:t>
            </a:r>
            <a:r>
              <a:rPr lang="el-GR" sz="1100" dirty="0" smtClean="0">
                <a:solidFill>
                  <a:schemeClr val="bg2">
                    <a:lumMod val="10000"/>
                  </a:schemeClr>
                </a:solidFill>
                <a:latin typeface="+mn-lt"/>
              </a:rPr>
              <a:t> ποικιλία.</a:t>
            </a:r>
            <a:r>
              <a:rPr lang="el-GR" sz="2000" dirty="0" smtClean="0">
                <a:solidFill>
                  <a:schemeClr val="bg2">
                    <a:lumMod val="10000"/>
                  </a:schemeClr>
                </a:solidFill>
                <a:latin typeface="+mn-lt"/>
              </a:rPr>
              <a:t/>
            </a:r>
            <a:br>
              <a:rPr lang="el-GR" sz="2000" dirty="0" smtClean="0">
                <a:solidFill>
                  <a:schemeClr val="bg2">
                    <a:lumMod val="10000"/>
                  </a:schemeClr>
                </a:solidFill>
                <a:latin typeface="+mn-lt"/>
              </a:rPr>
            </a:br>
            <a:endParaRPr lang="el-GR" sz="2000" dirty="0">
              <a:solidFill>
                <a:schemeClr val="bg2">
                  <a:lumMod val="10000"/>
                </a:schemeClr>
              </a:solidFill>
              <a:latin typeface="+mn-lt"/>
            </a:endParaRPr>
          </a:p>
        </p:txBody>
      </p:sp>
      <p:pic>
        <p:nvPicPr>
          <p:cNvPr id="41986" name="Picture 2" descr="C:\Users\αγαπουλακι\Desktop\UrinaryBladder_Variants_Micropapillary4.jpg"/>
          <p:cNvPicPr>
            <a:picLocks noChangeAspect="1" noChangeArrowheads="1"/>
          </p:cNvPicPr>
          <p:nvPr/>
        </p:nvPicPr>
        <p:blipFill>
          <a:blip r:embed="rId2" cstate="print"/>
          <a:srcRect/>
          <a:stretch>
            <a:fillRect/>
          </a:stretch>
        </p:blipFill>
        <p:spPr bwMode="auto">
          <a:xfrm rot="5400000">
            <a:off x="-391799" y="1768063"/>
            <a:ext cx="5718074" cy="4143404"/>
          </a:xfrm>
          <a:prstGeom prst="rect">
            <a:avLst/>
          </a:prstGeom>
          <a:noFill/>
        </p:spPr>
      </p:pic>
      <p:pic>
        <p:nvPicPr>
          <p:cNvPr id="41987" name="Picture 3" descr="C:\Users\αγαπουλακι\Desktop\CVVSnzHU4AArPXW.jpg"/>
          <p:cNvPicPr>
            <a:picLocks noChangeAspect="1" noChangeArrowheads="1"/>
          </p:cNvPicPr>
          <p:nvPr/>
        </p:nvPicPr>
        <p:blipFill>
          <a:blip r:embed="rId3" cstate="print"/>
          <a:srcRect/>
          <a:stretch>
            <a:fillRect/>
          </a:stretch>
        </p:blipFill>
        <p:spPr bwMode="auto">
          <a:xfrm>
            <a:off x="4644008" y="980728"/>
            <a:ext cx="4100054" cy="2942910"/>
          </a:xfrm>
          <a:prstGeom prst="rect">
            <a:avLst/>
          </a:prstGeom>
          <a:noFill/>
        </p:spPr>
      </p:pic>
      <p:pic>
        <p:nvPicPr>
          <p:cNvPr id="41988" name="Picture 4" descr="C:\Users\αγαπουλακι\Desktop\micropapillary-figure1.jpg"/>
          <p:cNvPicPr>
            <a:picLocks noChangeAspect="1" noChangeArrowheads="1"/>
          </p:cNvPicPr>
          <p:nvPr/>
        </p:nvPicPr>
        <p:blipFill>
          <a:blip r:embed="rId4" cstate="print"/>
          <a:srcRect/>
          <a:stretch>
            <a:fillRect/>
          </a:stretch>
        </p:blipFill>
        <p:spPr bwMode="auto">
          <a:xfrm>
            <a:off x="4644008" y="3933056"/>
            <a:ext cx="4104456" cy="2736304"/>
          </a:xfrm>
          <a:prstGeom prst="rect">
            <a:avLst/>
          </a:prstGeom>
          <a:noFill/>
        </p:spPr>
      </p:pic>
    </p:spTree>
    <p:extLst>
      <p:ext uri="{BB962C8B-B14F-4D97-AF65-F5344CB8AC3E}">
        <p14:creationId xmlns="" xmlns:p14="http://schemas.microsoft.com/office/powerpoint/2010/main" val="9153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par>
                                <p:cTn id="8" presetID="10" presetClass="entr" presetSubtype="0" fill="hold" nodeType="withEffect">
                                  <p:stCondLst>
                                    <p:cond delay="0"/>
                                  </p:stCondLst>
                                  <p:childTnLst>
                                    <p:set>
                                      <p:cBhvr>
                                        <p:cTn id="9" dur="1" fill="hold">
                                          <p:stCondLst>
                                            <p:cond delay="0"/>
                                          </p:stCondLst>
                                        </p:cTn>
                                        <p:tgtEl>
                                          <p:spTgt spid="41988"/>
                                        </p:tgtEl>
                                        <p:attrNameLst>
                                          <p:attrName>style.visibility</p:attrName>
                                        </p:attrNameLst>
                                      </p:cBhvr>
                                      <p:to>
                                        <p:strVal val="visible"/>
                                      </p:to>
                                    </p:set>
                                    <p:animEffect transition="in" filter="fade">
                                      <p:cBhvr>
                                        <p:cTn id="10" dur="500"/>
                                        <p:tgtEl>
                                          <p:spTgt spid="419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74638"/>
            <a:ext cx="4392488" cy="6322714"/>
          </a:xfrm>
        </p:spPr>
        <p:txBody>
          <a:bodyPr>
            <a:normAutofit/>
          </a:bodyPr>
          <a:lstStyle/>
          <a:p>
            <a:r>
              <a:rPr lang="el-GR" sz="2400" b="1" u="sng" dirty="0" smtClean="0"/>
              <a:t>Μη</a:t>
            </a:r>
            <a:r>
              <a:rPr lang="el-GR" sz="2400" dirty="0" smtClean="0"/>
              <a:t> διηθητικό, </a:t>
            </a:r>
            <a:br>
              <a:rPr lang="el-GR" sz="2400" dirty="0" smtClean="0"/>
            </a:br>
            <a:r>
              <a:rPr lang="el-GR" sz="2400" dirty="0" smtClean="0">
                <a:effectLst>
                  <a:outerShdw blurRad="38100" dist="38100" dir="2700000" algn="tl">
                    <a:srgbClr val="000000">
                      <a:alpha val="43137"/>
                    </a:srgbClr>
                  </a:outerShdw>
                </a:effectLst>
              </a:rPr>
              <a:t>υψηλόβαθμης κακοήθειας</a:t>
            </a:r>
            <a:r>
              <a:rPr lang="el-GR" sz="2400" dirty="0" smtClean="0"/>
              <a:t>,</a:t>
            </a:r>
            <a:br>
              <a:rPr lang="el-GR" sz="2400" dirty="0" smtClean="0"/>
            </a:br>
            <a:r>
              <a:rPr lang="el-GR" sz="2400" dirty="0" smtClean="0"/>
              <a:t> </a:t>
            </a:r>
            <a:r>
              <a:rPr lang="el-GR" sz="2400" b="1" dirty="0" err="1" smtClean="0"/>
              <a:t>θηλώδες</a:t>
            </a:r>
            <a:r>
              <a:rPr lang="el-GR" sz="2400" dirty="0" smtClean="0"/>
              <a:t> </a:t>
            </a:r>
            <a:r>
              <a:rPr lang="el-GR" sz="2400" dirty="0" err="1" smtClean="0"/>
              <a:t>ουροθηλιακό</a:t>
            </a:r>
            <a:r>
              <a:rPr lang="el-GR" sz="2400" dirty="0" smtClean="0"/>
              <a:t> καρκίνωμα</a:t>
            </a:r>
            <a:br>
              <a:rPr lang="el-GR" sz="2400" dirty="0" smtClean="0"/>
            </a:br>
            <a:r>
              <a:rPr lang="el-GR" sz="2400" dirty="0" smtClean="0"/>
              <a:t> με σύνθετη αρχιτεκτονική λεπτότατων</a:t>
            </a:r>
            <a:r>
              <a:rPr lang="en-US" sz="2400" dirty="0" smtClean="0"/>
              <a:t>, </a:t>
            </a:r>
            <a:r>
              <a:rPr lang="el-GR" sz="2400" dirty="0" smtClean="0"/>
              <a:t>νηματοειδών</a:t>
            </a:r>
            <a:r>
              <a:rPr lang="en-US" sz="2400" dirty="0" smtClean="0"/>
              <a:t> </a:t>
            </a:r>
            <a:r>
              <a:rPr lang="el-GR" sz="2400" dirty="0" smtClean="0"/>
              <a:t>προεκβολών, </a:t>
            </a:r>
            <a:r>
              <a:rPr lang="el-GR" sz="2400" dirty="0" err="1" smtClean="0"/>
              <a:t>προσομοιάζουσα</a:t>
            </a:r>
            <a:r>
              <a:rPr lang="el-GR" sz="2400" dirty="0" smtClean="0"/>
              <a:t> με ορισμένα ορώδη ωοθηκικά νεοπλάσματα.</a:t>
            </a:r>
            <a:br>
              <a:rPr lang="el-GR" sz="2400" dirty="0" smtClean="0"/>
            </a:br>
            <a:r>
              <a:rPr lang="el-GR" sz="2400" i="1" dirty="0" smtClean="0"/>
              <a:t>Δεν</a:t>
            </a:r>
            <a:r>
              <a:rPr lang="el-GR" sz="2400" dirty="0" smtClean="0"/>
              <a:t> πρόκειται για τη </a:t>
            </a:r>
            <a:r>
              <a:rPr lang="el-GR" sz="2400" dirty="0" err="1" smtClean="0"/>
              <a:t>μικροθηλώδη</a:t>
            </a:r>
            <a:r>
              <a:rPr lang="el-GR" sz="2400" dirty="0" smtClean="0"/>
              <a:t> ποικιλία ,</a:t>
            </a:r>
            <a:br>
              <a:rPr lang="el-GR" sz="2400" dirty="0" smtClean="0"/>
            </a:br>
            <a:r>
              <a:rPr lang="el-GR" sz="2400" dirty="0" smtClean="0"/>
              <a:t>αν δεν συνυπάρχει ανάλογο </a:t>
            </a:r>
            <a:r>
              <a:rPr lang="el-GR" sz="2400" i="1" dirty="0" smtClean="0"/>
              <a:t>διηθητικό</a:t>
            </a:r>
            <a:r>
              <a:rPr lang="el-GR" sz="2400" dirty="0" smtClean="0"/>
              <a:t> συστατικό.</a:t>
            </a:r>
            <a:endParaRPr lang="el-GR" sz="2400" dirty="0"/>
          </a:p>
        </p:txBody>
      </p:sp>
      <p:pic>
        <p:nvPicPr>
          <p:cNvPr id="6146" name="Picture 2" descr="C:\Users\Νεφέλη\Desktop\i1543-2165-143-5-571-f03 - Αντιγραφή.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4008" y="-5696"/>
            <a:ext cx="4176464" cy="68628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68819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2400" b="1" dirty="0" err="1" smtClean="0"/>
              <a:t>Μικροθηλώδης</a:t>
            </a:r>
            <a:r>
              <a:rPr lang="el-GR" sz="2400" b="1" dirty="0" smtClean="0"/>
              <a:t> ποικιλία </a:t>
            </a:r>
            <a:r>
              <a:rPr lang="el-GR" sz="2400" b="1" dirty="0" err="1" smtClean="0"/>
              <a:t>ουροθηλιακού</a:t>
            </a:r>
            <a:r>
              <a:rPr lang="el-GR" sz="2400" b="1" dirty="0" smtClean="0"/>
              <a:t> καρκινώματος </a:t>
            </a:r>
            <a:r>
              <a:rPr lang="el-GR" sz="2400" dirty="0" smtClean="0"/>
              <a:t/>
            </a:r>
            <a:br>
              <a:rPr lang="el-GR" sz="2400" dirty="0" smtClean="0"/>
            </a:br>
            <a:r>
              <a:rPr lang="el-GR" sz="2400" dirty="0" smtClean="0"/>
              <a:t>με χαρακτηριστικές πολλαπλές επιθηλιακές φωλιές εντός μεμονωμένων </a:t>
            </a:r>
            <a:r>
              <a:rPr lang="el-GR" sz="2400" dirty="0" err="1" smtClean="0"/>
              <a:t>βοθρίων</a:t>
            </a:r>
            <a:r>
              <a:rPr lang="el-GR" sz="2400" dirty="0" smtClean="0"/>
              <a:t> (Α,Β) και σχηματισμός επιθηλιακών δακτυλίων (</a:t>
            </a:r>
            <a:r>
              <a:rPr lang="en-US" sz="2400" dirty="0" smtClean="0"/>
              <a:t>C) </a:t>
            </a:r>
            <a:r>
              <a:rPr lang="el-GR" sz="2400" b="1" dirty="0" err="1" smtClean="0"/>
              <a:t>Πλασματοκυτταροειδής</a:t>
            </a:r>
            <a:r>
              <a:rPr lang="el-GR" sz="2400" b="1" dirty="0" smtClean="0"/>
              <a:t> ποικιλία </a:t>
            </a:r>
            <a:r>
              <a:rPr lang="el-GR" sz="2400" b="1" dirty="0" err="1" smtClean="0"/>
              <a:t>ουροθηλιακού</a:t>
            </a:r>
            <a:r>
              <a:rPr lang="el-GR" sz="2400" b="1" dirty="0" smtClean="0"/>
              <a:t> καρκίνου </a:t>
            </a:r>
            <a:br>
              <a:rPr lang="el-GR" sz="2400" b="1" dirty="0" smtClean="0"/>
            </a:br>
            <a:r>
              <a:rPr lang="el-GR" sz="2400" dirty="0" smtClean="0"/>
              <a:t>με τεχνητή συρρίκνωση</a:t>
            </a:r>
            <a:r>
              <a:rPr lang="el-GR" sz="2400" b="1" dirty="0" smtClean="0"/>
              <a:t> </a:t>
            </a:r>
            <a:r>
              <a:rPr lang="en-US" sz="2400" dirty="0" smtClean="0"/>
              <a:t>(</a:t>
            </a:r>
            <a:r>
              <a:rPr lang="el-GR" sz="2400" dirty="0" smtClean="0"/>
              <a:t>βέλος, </a:t>
            </a:r>
            <a:r>
              <a:rPr lang="el-GR" sz="2400" dirty="0" err="1" smtClean="0"/>
              <a:t>εικ</a:t>
            </a:r>
            <a:r>
              <a:rPr lang="el-GR" sz="2400" dirty="0" smtClean="0"/>
              <a:t>.</a:t>
            </a:r>
            <a:r>
              <a:rPr lang="en-US" sz="2400" dirty="0" smtClean="0"/>
              <a:t>D)</a:t>
            </a:r>
            <a:r>
              <a:rPr lang="el-GR" sz="2400" dirty="0" smtClean="0"/>
              <a:t>.</a:t>
            </a:r>
            <a:endParaRPr lang="el-GR" sz="2400" dirty="0"/>
          </a:p>
        </p:txBody>
      </p:sp>
      <p:sp>
        <p:nvSpPr>
          <p:cNvPr id="1026" name="AutoShape 2" descr="F:\Y%CE%A0%CE%9F %CE%94%CE%99%CE%91%CE%9C%CE%9F%CE%A1%CE%A6%CE%A9%CE%A3%CE%97 %CE%A0%CE%91%CE%A1%CE%9F%CE%A5%CE%A3%CE%99%CE%91%CE%A3%CE%95%CE%99%CE%A3 2020\42047_2018_15_Fig3_HTML.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F:\Y%CE%A0%CE%9F %CE%94%CE%99%CE%91%CE%9C%CE%9F%CE%A1%CE%A6%CE%A9%CE%A3%CE%97 %CE%A0%CE%91%CE%A1%CE%9F%CE%A5%CE%A3%CE%99%CE%91%CE%A3%CE%95%CE%99%CE%A3 2020\42047_2018_15_Fig3_HTML.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Fig. 3"/>
          <p:cNvPicPr>
            <a:picLocks noChangeAspect="1" noChangeArrowheads="1"/>
          </p:cNvPicPr>
          <p:nvPr/>
        </p:nvPicPr>
        <p:blipFill>
          <a:blip r:embed="rId2" cstate="print"/>
          <a:srcRect/>
          <a:stretch>
            <a:fillRect/>
          </a:stretch>
        </p:blipFill>
        <p:spPr bwMode="auto">
          <a:xfrm>
            <a:off x="755576" y="1648594"/>
            <a:ext cx="7704856" cy="5047822"/>
          </a:xfrm>
          <a:prstGeom prst="rect">
            <a:avLst/>
          </a:prstGeom>
          <a:noFill/>
        </p:spPr>
      </p:pic>
      <p:sp>
        <p:nvSpPr>
          <p:cNvPr id="3" name="Βέλος προς τα επάνω 2"/>
          <p:cNvSpPr/>
          <p:nvPr/>
        </p:nvSpPr>
        <p:spPr>
          <a:xfrm>
            <a:off x="7954836" y="5013176"/>
            <a:ext cx="239484" cy="425985"/>
          </a:xfrm>
          <a:prstGeom prst="upArrow">
            <a:avLst>
              <a:gd name="adj1" fmla="val 53168"/>
              <a:gd name="adj2" fmla="val 50000"/>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E745B1"/>
              </a:solidFill>
            </a:endParaRPr>
          </a:p>
        </p:txBody>
      </p:sp>
    </p:spTree>
    <p:extLst>
      <p:ext uri="{BB962C8B-B14F-4D97-AF65-F5344CB8AC3E}">
        <p14:creationId xmlns="" xmlns:p14="http://schemas.microsoft.com/office/powerpoint/2010/main" val="5247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 y="-243409"/>
            <a:ext cx="9144001" cy="1672143"/>
          </a:xfrm>
          <a:prstGeom prst="rect">
            <a:avLst/>
          </a:prstGeom>
        </p:spPr>
        <p:txBody>
          <a:bodyPr vert="horz" lIns="0" rIns="0" bIns="0" anchor="b">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6400" b="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Πλασματοκυτταροειδές ουροθηλιακό καρκίνωμα </a:t>
            </a:r>
            <a:r>
              <a:rPr kumimoji="0" lang="el-GR" sz="5100" b="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(πτωχής συνοχής, συχνά με αρνητική χρώση </a:t>
            </a:r>
            <a:r>
              <a:rPr lang="el-GR" sz="5100" dirty="0" err="1" smtClean="0">
                <a:solidFill>
                  <a:schemeClr val="bg2">
                    <a:lumMod val="10000"/>
                  </a:schemeClr>
                </a:solidFill>
                <a:effectLst>
                  <a:outerShdw blurRad="38100" dist="38100" dir="2700000" algn="tl">
                    <a:srgbClr val="000000">
                      <a:alpha val="43137"/>
                    </a:srgbClr>
                  </a:outerShdw>
                </a:effectLst>
                <a:ea typeface="+mj-ea"/>
                <a:cs typeface="+mj-cs"/>
              </a:rPr>
              <a:t>κ</a:t>
            </a:r>
            <a:r>
              <a:rPr kumimoji="0" lang="el-GR" sz="5100" b="0" i="0" u="none" strike="noStrike" kern="1200" cap="none" spc="0" normalizeH="0" baseline="0" noProof="0" dirty="0" err="1"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αδερίνης</a:t>
            </a:r>
            <a:r>
              <a:rPr kumimoji="0" lang="el-GR" sz="5100" b="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Ε).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0" i="0" u="none" strike="noStrike" kern="1200" cap="none" spc="0" normalizeH="0" baseline="0" noProof="0" dirty="0" smtClean="0">
                <a:ln>
                  <a:noFill/>
                </a:ln>
                <a:solidFill>
                  <a:schemeClr val="bg2">
                    <a:lumMod val="10000"/>
                  </a:schemeClr>
                </a:solidFill>
                <a:effectLst/>
                <a:uLnTx/>
                <a:uFillTx/>
                <a:ea typeface="+mj-ea"/>
                <a:cs typeface="+mj-cs"/>
              </a:rPr>
              <a:t>Προσομοιάζει μορφολογικώς με πλασματοκύτταρα ή/και μονοκύτταρα, αλλά και με  το λοβιακό καρκίνωμα του μαστού (</a:t>
            </a:r>
            <a:r>
              <a:rPr kumimoji="0" lang="en-US" sz="4200" b="0" i="0" u="none" strike="noStrike" kern="1200" cap="none" spc="0" normalizeH="0" baseline="0" noProof="0" dirty="0" smtClean="0">
                <a:ln>
                  <a:noFill/>
                </a:ln>
                <a:solidFill>
                  <a:schemeClr val="bg2">
                    <a:lumMod val="10000"/>
                  </a:schemeClr>
                </a:solidFill>
                <a:effectLst/>
                <a:uLnTx/>
                <a:uFillTx/>
                <a:ea typeface="+mj-ea"/>
                <a:cs typeface="+mj-cs"/>
              </a:rPr>
              <a:t>ER+, </a:t>
            </a:r>
            <a:r>
              <a:rPr kumimoji="0" lang="en-US" sz="4200" b="0" i="0" u="none" strike="noStrike" kern="1200" cap="none" spc="0" normalizeH="0" baseline="0" noProof="0" dirty="0" err="1" smtClean="0">
                <a:ln>
                  <a:noFill/>
                </a:ln>
                <a:solidFill>
                  <a:schemeClr val="bg2">
                    <a:lumMod val="10000"/>
                  </a:schemeClr>
                </a:solidFill>
                <a:effectLst/>
                <a:uLnTx/>
                <a:uFillTx/>
                <a:ea typeface="+mj-ea"/>
                <a:cs typeface="+mj-cs"/>
              </a:rPr>
              <a:t>mamoglobin</a:t>
            </a:r>
            <a:r>
              <a:rPr kumimoji="0" lang="en-US" sz="4200" b="0" i="0" u="none" strike="noStrike" kern="1200" cap="none" spc="0" normalizeH="0" baseline="0" noProof="0" dirty="0" smtClean="0">
                <a:ln>
                  <a:noFill/>
                </a:ln>
                <a:solidFill>
                  <a:schemeClr val="bg2">
                    <a:lumMod val="10000"/>
                  </a:schemeClr>
                </a:solidFill>
                <a:effectLst/>
                <a:uLnTx/>
                <a:uFillTx/>
                <a:ea typeface="+mj-ea"/>
                <a:cs typeface="+mj-cs"/>
              </a:rPr>
              <a:t>+) </a:t>
            </a:r>
            <a:r>
              <a:rPr kumimoji="0" lang="el-GR" sz="4200" b="0" i="0" u="none" strike="noStrike" kern="1200" cap="none" spc="0" normalizeH="0" baseline="0" noProof="0" dirty="0" smtClean="0">
                <a:ln>
                  <a:noFill/>
                </a:ln>
                <a:solidFill>
                  <a:schemeClr val="bg2">
                    <a:lumMod val="10000"/>
                  </a:schemeClr>
                </a:solidFill>
                <a:effectLst/>
                <a:uLnTx/>
                <a:uFillTx/>
                <a:ea typeface="+mj-ea"/>
                <a:cs typeface="+mj-cs"/>
              </a:rPr>
              <a:t>και  τη</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διάχυτη ποικιλία γαστρικού καρκινώματος. Μπορεί να διακρίνουμε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σφραγιδοκύτταρα</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με ή χωρίς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βλέννη</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αλλά </a:t>
            </a:r>
            <a:r>
              <a:rPr kumimoji="0" lang="el-GR" sz="4200" b="1" i="0" u="none" strike="noStrike" kern="1200" cap="none" spc="0" normalizeH="0" noProof="0" dirty="0" smtClean="0">
                <a:ln>
                  <a:noFill/>
                </a:ln>
                <a:solidFill>
                  <a:schemeClr val="bg2">
                    <a:lumMod val="10000"/>
                  </a:schemeClr>
                </a:solidFill>
                <a:effectLst/>
                <a:uLnTx/>
                <a:uFillTx/>
                <a:ea typeface="+mj-ea"/>
                <a:cs typeface="+mj-cs"/>
              </a:rPr>
              <a:t>ποτέ</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την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εξωκυττάρια</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βλέννη</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ή άλλα πρότυπα πρωτοπαθούς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αδενοκαρκινώματος</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Συχνά </a:t>
            </a:r>
            <a:r>
              <a:rPr kumimoji="0" lang="el-GR" sz="4200" b="1" i="0" u="none" strike="noStrike" kern="1200" cap="none" spc="0" normalizeH="0" noProof="0" dirty="0" smtClean="0">
                <a:ln>
                  <a:noFill/>
                </a:ln>
                <a:solidFill>
                  <a:schemeClr val="bg2">
                    <a:lumMod val="10000"/>
                  </a:schemeClr>
                </a:solidFill>
                <a:effectLst/>
                <a:uLnTx/>
                <a:uFillTx/>
                <a:ea typeface="+mj-ea"/>
                <a:cs typeface="+mj-cs"/>
              </a:rPr>
              <a:t>συν</a:t>
            </a:r>
            <a:r>
              <a:rPr kumimoji="0" lang="el-GR" sz="4200" b="0" i="0" u="none" strike="noStrike" kern="1200" cap="none" spc="0" normalizeH="0" noProof="0" dirty="0" smtClean="0">
                <a:ln>
                  <a:noFill/>
                </a:ln>
                <a:solidFill>
                  <a:schemeClr val="bg2">
                    <a:lumMod val="10000"/>
                  </a:schemeClr>
                </a:solidFill>
                <a:effectLst/>
                <a:uLnTx/>
                <a:uFillTx/>
                <a:ea typeface="+mj-ea"/>
                <a:cs typeface="+mj-cs"/>
              </a:rPr>
              <a:t>υπάρχει συμβατικό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ουροθηλιακό</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καρκίνωμα, οπότε και γίνεται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κυστεοσκοπικώς</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αντιληπτό·διαφορετικά</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,μπορεί να μην φαίνεται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κυστεοσκοπικώς</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παρότι </a:t>
            </a:r>
            <a:r>
              <a:rPr kumimoji="0" lang="el-GR" sz="4200" b="0" i="0" u="none" strike="noStrike" kern="1200" cap="none" spc="0" normalizeH="0" noProof="0" dirty="0" err="1" smtClean="0">
                <a:ln>
                  <a:noFill/>
                </a:ln>
                <a:solidFill>
                  <a:schemeClr val="bg2">
                    <a:lumMod val="10000"/>
                  </a:schemeClr>
                </a:solidFill>
                <a:effectLst/>
                <a:uLnTx/>
                <a:uFillTx/>
                <a:ea typeface="+mj-ea"/>
                <a:cs typeface="+mj-cs"/>
              </a:rPr>
              <a:t>μυοδιηθητικό</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Ανοσοϊστοχημικές θετικές χρώσεις της </a:t>
            </a:r>
            <a:r>
              <a:rPr kumimoji="0" lang="en-US" sz="4200" b="0" i="0" u="none" strike="noStrike" kern="1200" cap="none" spc="0" normalizeH="0" noProof="0" dirty="0" smtClean="0">
                <a:ln>
                  <a:noFill/>
                </a:ln>
                <a:solidFill>
                  <a:schemeClr val="bg2">
                    <a:lumMod val="10000"/>
                  </a:schemeClr>
                </a:solidFill>
                <a:effectLst/>
                <a:uLnTx/>
                <a:uFillTx/>
                <a:ea typeface="+mj-ea"/>
                <a:cs typeface="+mj-cs"/>
              </a:rPr>
              <a:t> CK20, CD138 (!) </a:t>
            </a:r>
            <a:r>
              <a:rPr kumimoji="0" lang="el-GR" sz="4200" b="0" i="0" u="none" strike="noStrike" kern="1200" cap="none" spc="0" normalizeH="0" noProof="0" dirty="0" smtClean="0">
                <a:ln>
                  <a:noFill/>
                </a:ln>
                <a:solidFill>
                  <a:schemeClr val="bg2">
                    <a:lumMod val="10000"/>
                  </a:schemeClr>
                </a:solidFill>
                <a:effectLst/>
                <a:uLnTx/>
                <a:uFillTx/>
                <a:ea typeface="+mj-ea"/>
                <a:cs typeface="+mj-cs"/>
              </a:rPr>
              <a:t>(όχι όμως του Μ</a:t>
            </a:r>
            <a:r>
              <a:rPr kumimoji="0" lang="en-US" sz="4200" b="0" i="0" u="none" strike="noStrike" kern="1200" cap="none" spc="0" normalizeH="0" noProof="0" dirty="0" smtClean="0">
                <a:ln>
                  <a:noFill/>
                </a:ln>
                <a:solidFill>
                  <a:schemeClr val="bg2">
                    <a:lumMod val="10000"/>
                  </a:schemeClr>
                </a:solidFill>
                <a:effectLst/>
                <a:uLnTx/>
                <a:uFillTx/>
                <a:ea typeface="+mj-ea"/>
                <a:cs typeface="+mj-cs"/>
              </a:rPr>
              <a:t>UM1 </a:t>
            </a:r>
            <a:r>
              <a:rPr kumimoji="0" lang="el-GR" sz="4200" b="0" i="0" u="none" strike="noStrike" kern="1200" cap="none" spc="0" normalizeH="0" noProof="0" dirty="0" smtClean="0">
                <a:ln>
                  <a:noFill/>
                </a:ln>
                <a:solidFill>
                  <a:schemeClr val="bg2">
                    <a:lumMod val="10000"/>
                  </a:schemeClr>
                </a:solidFill>
                <a:effectLst/>
                <a:uLnTx/>
                <a:uFillTx/>
                <a:ea typeface="+mj-ea"/>
                <a:cs typeface="+mj-cs"/>
              </a:rPr>
              <a:t>ή άλλων λεμφικών δεικτών)</a:t>
            </a:r>
            <a:r>
              <a:rPr kumimoji="0" lang="en-US" sz="4200" b="0" i="0" u="none" strike="noStrike" kern="1200" cap="none" spc="0" normalizeH="0" noProof="0" dirty="0" smtClean="0">
                <a:ln>
                  <a:noFill/>
                </a:ln>
                <a:solidFill>
                  <a:schemeClr val="bg2">
                    <a:lumMod val="10000"/>
                  </a:schemeClr>
                </a:solidFill>
                <a:effectLst/>
                <a:uLnTx/>
                <a:uFillTx/>
                <a:ea typeface="+mj-ea"/>
                <a:cs typeface="+mj-cs"/>
              </a:rPr>
              <a:t> </a:t>
            </a:r>
            <a:r>
              <a:rPr kumimoji="0" lang="el-GR" sz="4200" b="0" i="0" u="none" strike="noStrike" kern="1200" cap="none" spc="0" normalizeH="0" noProof="0" dirty="0" smtClean="0">
                <a:ln>
                  <a:noFill/>
                </a:ln>
                <a:solidFill>
                  <a:schemeClr val="bg2">
                    <a:lumMod val="10000"/>
                  </a:schemeClr>
                </a:solidFill>
                <a:effectLst/>
                <a:uLnTx/>
                <a:uFillTx/>
                <a:ea typeface="+mj-ea"/>
                <a:cs typeface="+mj-cs"/>
              </a:rPr>
              <a:t>και </a:t>
            </a:r>
            <a:r>
              <a:rPr kumimoji="0" lang="en-US" sz="4200" b="0" i="0" u="none" strike="noStrike" kern="1200" cap="none" spc="0" normalizeH="0" noProof="0" dirty="0" smtClean="0">
                <a:ln>
                  <a:noFill/>
                </a:ln>
                <a:solidFill>
                  <a:schemeClr val="bg2">
                    <a:lumMod val="10000"/>
                  </a:schemeClr>
                </a:solidFill>
                <a:effectLst/>
                <a:uLnTx/>
                <a:uFillTx/>
                <a:ea typeface="+mj-ea"/>
                <a:cs typeface="+mj-cs"/>
              </a:rPr>
              <a:t>GATA3</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(λιγότερο ευαίσθητος ο δείκτης </a:t>
            </a:r>
            <a:r>
              <a:rPr kumimoji="0" lang="en-US" sz="4200" b="0" i="0" u="none" strike="noStrike" kern="1200" cap="none" spc="0" normalizeH="0" noProof="0" dirty="0" smtClean="0">
                <a:ln>
                  <a:noFill/>
                </a:ln>
                <a:solidFill>
                  <a:schemeClr val="bg2">
                    <a:lumMod val="10000"/>
                  </a:schemeClr>
                </a:solidFill>
                <a:effectLst/>
                <a:uLnTx/>
                <a:uFillTx/>
                <a:ea typeface="+mj-ea"/>
                <a:cs typeface="+mj-cs"/>
              </a:rPr>
              <a:t>p63</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σε αυτή την ποικιλία).</a:t>
            </a:r>
            <a:r>
              <a:rPr kumimoji="0" lang="en-US" sz="4200" b="0" i="0" u="none" strike="noStrike" kern="1200" cap="none" spc="0" normalizeH="0" noProof="0" dirty="0" smtClean="0">
                <a:ln>
                  <a:noFill/>
                </a:ln>
                <a:solidFill>
                  <a:schemeClr val="bg2">
                    <a:lumMod val="10000"/>
                  </a:schemeClr>
                </a:solidFill>
                <a:effectLst/>
                <a:uLnTx/>
                <a:uFillTx/>
                <a:ea typeface="+mj-ea"/>
                <a:cs typeface="+mj-cs"/>
              </a:rPr>
              <a:t>  </a:t>
            </a:r>
            <a:r>
              <a:rPr kumimoji="0" lang="el-GR" sz="4200" b="0" i="0" u="none" strike="noStrike" kern="1200" cap="none" spc="0" normalizeH="0" baseline="0" noProof="0" dirty="0" smtClean="0">
                <a:ln>
                  <a:noFill/>
                </a:ln>
                <a:solidFill>
                  <a:schemeClr val="bg2">
                    <a:lumMod val="10000"/>
                  </a:schemeClr>
                </a:solidFill>
                <a:effectLst/>
                <a:uLnTx/>
                <a:uFillTx/>
                <a:ea typeface="+mj-ea"/>
                <a:cs typeface="+mj-cs"/>
              </a:rPr>
              <a:t>Διαγιγνώσκεται, από διουρηθρικό υλικό,σε προχωρημένο στάδιο,  οπότε συχνά ακολουθεί  κυστεκτομή. Η διεγχειρητική εκτίμηση των ουρητήρων κατά την κυστεκτομή πρέπει να εστιάζει στους περιουρητηρικούς ιστούς,</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καθώς η εν λόγω ποικιλία επεκτείνεται κατά μήκος του λιπώδους ιστού και εν γένει </a:t>
            </a:r>
            <a:r>
              <a:rPr kumimoji="0" lang="el-GR" sz="4200" b="1" i="0" u="none" strike="noStrike" kern="1200" cap="none" spc="0" normalizeH="0" noProof="0" dirty="0" smtClean="0">
                <a:ln>
                  <a:noFill/>
                </a:ln>
                <a:solidFill>
                  <a:schemeClr val="bg2">
                    <a:lumMod val="10000"/>
                  </a:schemeClr>
                </a:solidFill>
                <a:effectLst/>
                <a:uLnTx/>
                <a:uFillTx/>
                <a:ea typeface="+mj-ea"/>
                <a:cs typeface="+mj-cs"/>
              </a:rPr>
              <a:t>διασπείρεται</a:t>
            </a:r>
            <a:r>
              <a:rPr kumimoji="0" lang="el-GR" sz="4200" b="0" i="0" u="none" strike="noStrike" kern="1200" cap="none" spc="0" normalizeH="0" noProof="0" dirty="0" smtClean="0">
                <a:ln>
                  <a:noFill/>
                </a:ln>
                <a:solidFill>
                  <a:schemeClr val="bg2">
                    <a:lumMod val="10000"/>
                  </a:schemeClr>
                </a:solidFill>
                <a:effectLst/>
                <a:uLnTx/>
                <a:uFillTx/>
                <a:ea typeface="+mj-ea"/>
                <a:cs typeface="+mj-cs"/>
              </a:rPr>
              <a:t> σε ορογονικές επιφάνειες, παρεγχυματικά σπλάγχνα (π.χ. ωοθήκες)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0" i="0" u="none" strike="noStrike" kern="1200" cap="none" spc="0" normalizeH="0" noProof="0" dirty="0" smtClean="0">
                <a:ln>
                  <a:noFill/>
                </a:ln>
                <a:solidFill>
                  <a:schemeClr val="bg2">
                    <a:lumMod val="10000"/>
                  </a:schemeClr>
                </a:solidFill>
                <a:effectLst/>
                <a:uLnTx/>
                <a:uFillTx/>
                <a:ea typeface="+mj-ea"/>
                <a:cs typeface="+mj-cs"/>
              </a:rPr>
              <a:t>και </a:t>
            </a:r>
            <a:r>
              <a:rPr kumimoji="0" lang="el-GR" sz="4200" b="0" i="0" u="none" strike="noStrike" kern="1200" cap="none" spc="0" normalizeH="0" noProof="0" dirty="0" smtClean="0">
                <a:ln>
                  <a:noFill/>
                </a:ln>
                <a:solidFill>
                  <a:schemeClr val="bg2">
                    <a:lumMod val="10000"/>
                  </a:schemeClr>
                </a:solidFill>
                <a:effectLst>
                  <a:outerShdw blurRad="38100" dist="38100" dir="2700000" algn="tl">
                    <a:srgbClr val="000000">
                      <a:alpha val="43137"/>
                    </a:srgbClr>
                  </a:outerShdw>
                </a:effectLst>
                <a:uLnTx/>
                <a:uFillTx/>
                <a:ea typeface="+mj-ea"/>
                <a:cs typeface="+mj-cs"/>
              </a:rPr>
              <a:t>υποτροπιάζει ως συλλογ</a:t>
            </a:r>
            <a:r>
              <a:rPr lang="el-GR" sz="4200" dirty="0" smtClean="0">
                <a:solidFill>
                  <a:schemeClr val="bg2">
                    <a:lumMod val="10000"/>
                  </a:schemeClr>
                </a:solidFill>
                <a:effectLst>
                  <a:outerShdw blurRad="38100" dist="38100" dir="2700000" algn="tl">
                    <a:srgbClr val="000000">
                      <a:alpha val="43137"/>
                    </a:srgbClr>
                  </a:outerShdw>
                </a:effectLst>
                <a:ea typeface="+mj-ea"/>
                <a:cs typeface="+mj-cs"/>
              </a:rPr>
              <a:t>ή</a:t>
            </a:r>
            <a:r>
              <a:rPr kumimoji="0" lang="el-GR" sz="4200" b="0" i="0" u="none" strike="noStrike" kern="1200" cap="none" spc="0" normalizeH="0" noProof="0" dirty="0" smtClean="0">
                <a:ln>
                  <a:noFill/>
                </a:ln>
                <a:solidFill>
                  <a:schemeClr val="bg2">
                    <a:lumMod val="10000"/>
                  </a:schemeClr>
                </a:solidFill>
                <a:effectLst>
                  <a:outerShdw blurRad="38100" dist="38100" dir="2700000" algn="tl">
                    <a:srgbClr val="000000">
                      <a:alpha val="43137"/>
                    </a:srgbClr>
                  </a:outerShdw>
                </a:effectLst>
                <a:uLnTx/>
                <a:uFillTx/>
                <a:ea typeface="+mj-ea"/>
                <a:cs typeface="+mj-cs"/>
              </a:rPr>
              <a:t> υγρού</a:t>
            </a:r>
            <a:r>
              <a:rPr kumimoji="0" lang="en-US" sz="4200" b="0" i="0" u="none" strike="noStrike" kern="1200" cap="none" spc="0" normalizeH="0" noProof="0" dirty="0" smtClean="0">
                <a:ln>
                  <a:noFill/>
                </a:ln>
                <a:solidFill>
                  <a:schemeClr val="bg2">
                    <a:lumMod val="10000"/>
                  </a:schemeClr>
                </a:solidFill>
                <a:effectLst/>
                <a:uLnTx/>
                <a:uFillTx/>
                <a:ea typeface="+mj-ea"/>
                <a:cs typeface="+mj-cs"/>
              </a:rPr>
              <a:t>.</a:t>
            </a:r>
            <a:r>
              <a:rPr kumimoji="0" lang="el-GR" sz="4200" b="0" i="0" u="none" strike="noStrike" kern="1200" cap="none" spc="0" normalizeH="0" baseline="0" noProof="0" dirty="0" smtClean="0">
                <a:ln>
                  <a:noFill/>
                </a:ln>
                <a:solidFill>
                  <a:schemeClr val="bg2">
                    <a:lumMod val="10000"/>
                  </a:schemeClr>
                </a:solidFill>
                <a:effectLst/>
                <a:uLnTx/>
                <a:uFillTx/>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200" b="1" i="0" u="none" strike="noStrike" kern="1200" cap="none" spc="300" normalizeH="0" baseline="0" noProof="0" dirty="0" smtClean="0">
                <a:ln>
                  <a:noFill/>
                </a:ln>
                <a:solidFill>
                  <a:schemeClr val="bg2">
                    <a:lumMod val="10000"/>
                  </a:schemeClr>
                </a:solidFill>
                <a:effectLst/>
                <a:uLnTx/>
                <a:uFillTx/>
                <a:ea typeface="+mj-ea"/>
                <a:cs typeface="+mj-cs"/>
              </a:rPr>
              <a:t>Υψηλότερα τα ποσοστά θετικών εγχειρητικών ορίων, υποτροπών και θανάτων.</a:t>
            </a:r>
            <a:endParaRPr kumimoji="0" lang="el-GR" sz="4200" b="1" i="0" u="none" strike="noStrike" kern="1200" cap="none" spc="300" normalizeH="0" baseline="0" noProof="0" dirty="0">
              <a:ln>
                <a:noFill/>
              </a:ln>
              <a:solidFill>
                <a:schemeClr val="bg2">
                  <a:lumMod val="10000"/>
                </a:schemeClr>
              </a:solidFill>
              <a:effectLst/>
              <a:uLnTx/>
              <a:uFillTx/>
              <a:ea typeface="+mj-ea"/>
              <a:cs typeface="+mj-cs"/>
            </a:endParaRPr>
          </a:p>
        </p:txBody>
      </p:sp>
      <p:pic>
        <p:nvPicPr>
          <p:cNvPr id="40962" name="Picture 2" descr="C:\Users\αγαπουλακι\Desktop\1757-1626-0002-0000006647-1.jpg"/>
          <p:cNvPicPr>
            <a:picLocks noChangeAspect="1" noChangeArrowheads="1"/>
          </p:cNvPicPr>
          <p:nvPr/>
        </p:nvPicPr>
        <p:blipFill>
          <a:blip r:embed="rId2" cstate="print"/>
          <a:srcRect/>
          <a:stretch>
            <a:fillRect/>
          </a:stretch>
        </p:blipFill>
        <p:spPr bwMode="auto">
          <a:xfrm rot="5400000">
            <a:off x="-95283" y="2095490"/>
            <a:ext cx="5334037" cy="4000528"/>
          </a:xfrm>
          <a:prstGeom prst="rect">
            <a:avLst/>
          </a:prstGeom>
          <a:noFill/>
        </p:spPr>
      </p:pic>
      <p:pic>
        <p:nvPicPr>
          <p:cNvPr id="40963" name="Picture 3" descr="C:\Users\αγαπουλακι\Desktop\Plasmacytoid_urothelial_carcinoma_-_alt_--_very_high_mag.jpg"/>
          <p:cNvPicPr>
            <a:picLocks noChangeAspect="1" noChangeArrowheads="1"/>
          </p:cNvPicPr>
          <p:nvPr/>
        </p:nvPicPr>
        <p:blipFill>
          <a:blip r:embed="rId3" cstate="print"/>
          <a:srcRect/>
          <a:stretch>
            <a:fillRect/>
          </a:stretch>
        </p:blipFill>
        <p:spPr bwMode="auto">
          <a:xfrm>
            <a:off x="4786313" y="4143423"/>
            <a:ext cx="3896917" cy="2597945"/>
          </a:xfrm>
          <a:prstGeom prst="rect">
            <a:avLst/>
          </a:prstGeom>
          <a:noFill/>
        </p:spPr>
      </p:pic>
      <p:pic>
        <p:nvPicPr>
          <p:cNvPr id="40964" name="Picture 4" descr="C:\Users\αγαπουλακι\Desktop\UrinaryBladder_Variants_Plasmacytoid1.jpg"/>
          <p:cNvPicPr>
            <a:picLocks noChangeAspect="1" noChangeArrowheads="1"/>
          </p:cNvPicPr>
          <p:nvPr/>
        </p:nvPicPr>
        <p:blipFill>
          <a:blip r:embed="rId4" cstate="print"/>
          <a:srcRect/>
          <a:stretch>
            <a:fillRect/>
          </a:stretch>
        </p:blipFill>
        <p:spPr bwMode="auto">
          <a:xfrm>
            <a:off x="4786314" y="1428735"/>
            <a:ext cx="3890142" cy="2818857"/>
          </a:xfrm>
          <a:prstGeom prst="rect">
            <a:avLst/>
          </a:prstGeom>
          <a:noFill/>
        </p:spPr>
      </p:pic>
      <p:pic>
        <p:nvPicPr>
          <p:cNvPr id="7" name="Picture 2" descr="C:\Users\KAV-AGRO\Desktop\UrinaryBladder_Variants_Plasmacytoid3.jpg"/>
          <p:cNvPicPr>
            <a:picLocks noChangeAspect="1" noChangeArrowheads="1"/>
          </p:cNvPicPr>
          <p:nvPr/>
        </p:nvPicPr>
        <p:blipFill>
          <a:blip r:embed="rId5" cstate="print"/>
          <a:srcRect/>
          <a:stretch>
            <a:fillRect/>
          </a:stretch>
        </p:blipFill>
        <p:spPr bwMode="auto">
          <a:xfrm>
            <a:off x="0" y="1412775"/>
            <a:ext cx="9144000" cy="6625883"/>
          </a:xfrm>
          <a:prstGeom prst="rect">
            <a:avLst/>
          </a:prstGeom>
          <a:noFill/>
        </p:spPr>
      </p:pic>
    </p:spTree>
    <p:extLst>
      <p:ext uri="{BB962C8B-B14F-4D97-AF65-F5344CB8AC3E}">
        <p14:creationId xmlns="" xmlns:p14="http://schemas.microsoft.com/office/powerpoint/2010/main" val="6052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500"/>
                                        <p:tgtEl>
                                          <p:spTgt spid="40964"/>
                                        </p:tgtEl>
                                      </p:cBhvr>
                                    </p:animEffect>
                                  </p:childTnLst>
                                </p:cTn>
                              </p:par>
                              <p:par>
                                <p:cTn id="13" presetID="10" presetClass="entr" presetSubtype="0" fill="hold" nodeType="withEffect">
                                  <p:stCondLst>
                                    <p:cond delay="0"/>
                                  </p:stCondLst>
                                  <p:childTnLst>
                                    <p:set>
                                      <p:cBhvr>
                                        <p:cTn id="14" dur="1" fill="hold">
                                          <p:stCondLst>
                                            <p:cond delay="0"/>
                                          </p:stCondLst>
                                        </p:cTn>
                                        <p:tgtEl>
                                          <p:spTgt spid="40963"/>
                                        </p:tgtEl>
                                        <p:attrNameLst>
                                          <p:attrName>style.visibility</p:attrName>
                                        </p:attrNameLst>
                                      </p:cBhvr>
                                      <p:to>
                                        <p:strVal val="visible"/>
                                      </p:to>
                                    </p:set>
                                    <p:animEffect transition="in" filter="fade">
                                      <p:cBhvr>
                                        <p:cTn id="15" dur="500"/>
                                        <p:tgtEl>
                                          <p:spTgt spid="409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92696"/>
          </a:xfrm>
        </p:spPr>
        <p:txBody>
          <a:bodyPr>
            <a:noAutofit/>
          </a:bodyPr>
          <a:lstStyle/>
          <a:p>
            <a:r>
              <a:rPr lang="el-GR" sz="2400" b="1" dirty="0" err="1" smtClean="0"/>
              <a:t>Πλασματοκυτταροειδές</a:t>
            </a:r>
            <a:r>
              <a:rPr lang="el-GR" sz="2400" b="1" dirty="0" smtClean="0"/>
              <a:t> </a:t>
            </a:r>
            <a:r>
              <a:rPr lang="el-GR" sz="2400" b="1" dirty="0" err="1" smtClean="0"/>
              <a:t>ουροθηλιακό</a:t>
            </a:r>
            <a:r>
              <a:rPr lang="el-GR" sz="2400" b="1" dirty="0" smtClean="0"/>
              <a:t> καρκίνωμα</a:t>
            </a:r>
            <a:br>
              <a:rPr lang="el-GR" sz="2400" b="1" dirty="0" smtClean="0"/>
            </a:br>
            <a:r>
              <a:rPr lang="el-GR" sz="1050" dirty="0" smtClean="0"/>
              <a:t>με μεμονωμένα καρκινικά κύτταρα με τεχνητή συρρίκνωση πέριξ αυτών, μιμούμενα φλεγμονώδη, ιδίως όταν διηθούν το τοίχωμα του ουρητήρα ή πέριξ μαλακά μόρια, και σχετικά δυσδιάκριτη διήθηση λεμφαδένα (κάτω δεξιά), </a:t>
            </a:r>
            <a:r>
              <a:rPr lang="el-GR" sz="1050" dirty="0"/>
              <a:t>ιδίως σε τομές </a:t>
            </a:r>
            <a:r>
              <a:rPr lang="el-GR" sz="1050" dirty="0" smtClean="0"/>
              <a:t>κρυοστάτη, όπου τα καρκινικά κύτταρα μπορεί να εκληφθούν για </a:t>
            </a:r>
            <a:r>
              <a:rPr lang="el-GR" sz="1050" dirty="0" err="1" smtClean="0"/>
              <a:t>ιστιοκύτταρα</a:t>
            </a:r>
            <a:r>
              <a:rPr lang="el-GR" sz="1050" dirty="0" smtClean="0"/>
              <a:t> </a:t>
            </a:r>
            <a:r>
              <a:rPr lang="el-GR" sz="1050" dirty="0"/>
              <a:t>.</a:t>
            </a:r>
            <a:endParaRPr lang="el-GR" sz="1050" b="1" dirty="0"/>
          </a:p>
        </p:txBody>
      </p:sp>
      <p:pic>
        <p:nvPicPr>
          <p:cNvPr id="2050" name="Picture 2" descr="C:\Users\Νεφέλη\Desktop\i1543-2165-143-5-571-f01 - Αντιγραφή.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692696"/>
            <a:ext cx="8459667" cy="3010318"/>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Νεφέλη\Desktop\i1543-2165-143-5-571-f02.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5279" y="3789040"/>
            <a:ext cx="4216073" cy="29558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Νεφέλη\Desktop\i1543-2165-143-5-571-f02 - Αντιγραφή.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3800448"/>
            <a:ext cx="4139187" cy="290429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 descr="C:\Users\User\Desktop\ovidweb - Αντιγραφή - Αντιγραφή.jpg"/>
          <p:cNvPicPr>
            <a:picLocks noChangeAspect="1" noChangeArrowheads="1"/>
          </p:cNvPicPr>
          <p:nvPr/>
        </p:nvPicPr>
        <p:blipFill>
          <a:blip r:embed="rId5" cstate="print"/>
          <a:srcRect/>
          <a:stretch>
            <a:fillRect/>
          </a:stretch>
        </p:blipFill>
        <p:spPr bwMode="auto">
          <a:xfrm>
            <a:off x="4499992" y="764705"/>
            <a:ext cx="4176464" cy="2952327"/>
          </a:xfrm>
          <a:prstGeom prst="rect">
            <a:avLst/>
          </a:prstGeom>
          <a:noFill/>
        </p:spPr>
      </p:pic>
    </p:spTree>
    <p:extLst>
      <p:ext uri="{BB962C8B-B14F-4D97-AF65-F5344CB8AC3E}">
        <p14:creationId xmlns="" xmlns:p14="http://schemas.microsoft.com/office/powerpoint/2010/main" val="4804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2383104"/>
          </a:xfrm>
        </p:spPr>
        <p:txBody>
          <a:bodyPr>
            <a:normAutofit fontScale="90000"/>
          </a:bodyPr>
          <a:lstStyle/>
          <a:p>
            <a:r>
              <a:rPr lang="el-GR" sz="2000" dirty="0" smtClean="0">
                <a:solidFill>
                  <a:schemeClr val="bg2">
                    <a:lumMod val="10000"/>
                  </a:schemeClr>
                </a:solidFill>
                <a:latin typeface="+mn-lt"/>
              </a:rPr>
              <a:t>Πρωτοπαθές (κατόπιν κλινικής επιβεβαίωσης) </a:t>
            </a:r>
            <a:r>
              <a:rPr lang="el-GR" sz="2000" b="1" dirty="0" smtClean="0">
                <a:solidFill>
                  <a:schemeClr val="bg2">
                    <a:lumMod val="10000"/>
                  </a:schemeClr>
                </a:solidFill>
                <a:effectLst>
                  <a:outerShdw blurRad="38100" dist="38100" dir="2700000" algn="tl">
                    <a:srgbClr val="000000">
                      <a:alpha val="43137"/>
                    </a:srgbClr>
                  </a:outerShdw>
                </a:effectLst>
                <a:latin typeface="+mn-lt"/>
              </a:rPr>
              <a:t>μικροκυτταρικό </a:t>
            </a:r>
            <a:r>
              <a:rPr lang="el-GR" sz="2000" b="1" dirty="0" err="1" smtClean="0">
                <a:solidFill>
                  <a:schemeClr val="bg2">
                    <a:lumMod val="10000"/>
                  </a:schemeClr>
                </a:solidFill>
                <a:effectLst>
                  <a:outerShdw blurRad="38100" dist="38100" dir="2700000" algn="tl">
                    <a:srgbClr val="000000">
                      <a:alpha val="43137"/>
                    </a:srgbClr>
                  </a:outerShdw>
                </a:effectLst>
                <a:latin typeface="+mn-lt"/>
              </a:rPr>
              <a:t>νευροενδοκρινικό</a:t>
            </a:r>
            <a:r>
              <a:rPr lang="el-GR" sz="2000" b="1" dirty="0" smtClean="0">
                <a:solidFill>
                  <a:schemeClr val="bg2">
                    <a:lumMod val="10000"/>
                  </a:schemeClr>
                </a:solidFill>
                <a:effectLst>
                  <a:outerShdw blurRad="38100" dist="38100" dir="2700000" algn="tl">
                    <a:srgbClr val="000000">
                      <a:alpha val="43137"/>
                    </a:srgbClr>
                  </a:outerShdw>
                </a:effectLst>
                <a:latin typeface="+mn-lt"/>
              </a:rPr>
              <a:t> </a:t>
            </a:r>
            <a:r>
              <a:rPr lang="el-GR" sz="2000" b="1" dirty="0" smtClean="0">
                <a:solidFill>
                  <a:schemeClr val="bg2">
                    <a:lumMod val="10000"/>
                  </a:schemeClr>
                </a:solidFill>
                <a:latin typeface="+mn-lt"/>
              </a:rPr>
              <a:t>καρκίνωμα</a:t>
            </a:r>
            <a:r>
              <a:rPr lang="en-US" sz="2000" b="1" dirty="0" smtClean="0">
                <a:solidFill>
                  <a:schemeClr val="bg2">
                    <a:lumMod val="10000"/>
                  </a:schemeClr>
                </a:solidFill>
                <a:latin typeface="+mn-lt"/>
              </a:rPr>
              <a:t>.</a:t>
            </a: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r>
              <a:rPr lang="el-GR" sz="1800" dirty="0" smtClean="0">
                <a:solidFill>
                  <a:schemeClr val="bg2">
                    <a:lumMod val="10000"/>
                  </a:schemeClr>
                </a:solidFill>
                <a:latin typeface="+mn-lt"/>
              </a:rPr>
              <a:t>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a:t>
            </a:r>
            <a:r>
              <a:rPr lang="en-US" sz="1800" dirty="0" smtClean="0">
                <a:solidFill>
                  <a:schemeClr val="bg2">
                    <a:lumMod val="10000"/>
                  </a:schemeClr>
                </a:solidFill>
                <a:latin typeface="+mn-lt"/>
              </a:rPr>
              <a:t>CK20</a:t>
            </a:r>
            <a:r>
              <a:rPr lang="el-GR" sz="1800" dirty="0" smtClean="0">
                <a:solidFill>
                  <a:schemeClr val="bg2">
                    <a:lumMod val="10000"/>
                  </a:schemeClr>
                </a:solidFill>
                <a:latin typeface="+mn-lt"/>
              </a:rPr>
              <a:t> και τον δείκτη </a:t>
            </a:r>
            <a:r>
              <a:rPr lang="en-US" sz="1800" dirty="0" smtClean="0">
                <a:solidFill>
                  <a:schemeClr val="bg2">
                    <a:lumMod val="10000"/>
                  </a:schemeClr>
                </a:solidFill>
                <a:latin typeface="+mn-lt"/>
              </a:rPr>
              <a:t>p63.</a:t>
            </a:r>
            <a:r>
              <a:rPr lang="el-GR" sz="1800" dirty="0" smtClean="0">
                <a:solidFill>
                  <a:schemeClr val="bg2">
                    <a:lumMod val="10000"/>
                  </a:schemeClr>
                </a:solidFill>
                <a:latin typeface="+mn-lt"/>
              </a:rPr>
              <a:t> Παρά τη </a:t>
            </a:r>
            <a:r>
              <a:rPr lang="el-GR" sz="1800" spc="300" dirty="0" smtClean="0">
                <a:solidFill>
                  <a:schemeClr val="bg2">
                    <a:lumMod val="10000"/>
                  </a:schemeClr>
                </a:solidFill>
                <a:effectLst>
                  <a:outerShdw blurRad="38100" dist="38100" dir="2700000" algn="tl">
                    <a:srgbClr val="000000">
                      <a:alpha val="43137"/>
                    </a:srgbClr>
                  </a:outerShdw>
                </a:effectLst>
                <a:latin typeface="+mn-lt"/>
              </a:rPr>
              <a:t>χημειοευαισθησία</a:t>
            </a:r>
            <a:r>
              <a:rPr lang="el-GR" sz="1800" dirty="0" smtClean="0">
                <a:solidFill>
                  <a:schemeClr val="bg2">
                    <a:lumMod val="10000"/>
                  </a:schemeClr>
                </a:solidFill>
                <a:effectLst>
                  <a:outerShdw blurRad="38100" dist="38100" dir="2700000" algn="tl">
                    <a:srgbClr val="000000">
                      <a:alpha val="43137"/>
                    </a:srgbClr>
                  </a:outerShdw>
                </a:effectLst>
                <a:latin typeface="+mn-lt"/>
              </a:rPr>
              <a:t> </a:t>
            </a:r>
            <a:r>
              <a:rPr lang="el-GR" sz="1800" dirty="0" smtClean="0">
                <a:solidFill>
                  <a:schemeClr val="bg2">
                    <a:lumMod val="10000"/>
                  </a:schemeClr>
                </a:solidFill>
                <a:latin typeface="+mn-lt"/>
              </a:rPr>
              <a:t>του, </a:t>
            </a:r>
            <a:r>
              <a:rPr lang="en-US" sz="1800" dirty="0" smtClean="0">
                <a:solidFill>
                  <a:schemeClr val="bg2">
                    <a:lumMod val="10000"/>
                  </a:schemeClr>
                </a:solidFill>
                <a:latin typeface="+mn-lt"/>
              </a:rPr>
              <a:t> </a:t>
            </a:r>
            <a:r>
              <a:rPr lang="el-GR" sz="1800" dirty="0" smtClean="0">
                <a:solidFill>
                  <a:schemeClr val="bg2">
                    <a:lumMod val="10000"/>
                  </a:schemeClr>
                </a:solidFill>
                <a:latin typeface="+mn-lt"/>
              </a:rPr>
              <a:t>σημαντική προγνωστική επιβάρυνση επιφέρει η ανεύρεση τέτοιας ποικιλίας ακόμα και ως συστατικού στο πλαίσιο ενός συμβατικού  </a:t>
            </a:r>
            <a:r>
              <a:rPr lang="en-US" sz="1800" dirty="0" smtClean="0">
                <a:solidFill>
                  <a:schemeClr val="bg2">
                    <a:lumMod val="10000"/>
                  </a:schemeClr>
                </a:solidFill>
                <a:latin typeface="+mn-lt"/>
              </a:rPr>
              <a:t>in situ</a:t>
            </a:r>
            <a:r>
              <a:rPr lang="el-GR" sz="1800" dirty="0" smtClean="0">
                <a:solidFill>
                  <a:schemeClr val="bg2">
                    <a:lumMod val="10000"/>
                  </a:schemeClr>
                </a:solidFill>
                <a:latin typeface="+mn-lt"/>
              </a:rPr>
              <a:t> ( όπως στην αρ. εικ.)</a:t>
            </a:r>
            <a:r>
              <a:rPr lang="en-US" sz="1800" dirty="0" smtClean="0">
                <a:solidFill>
                  <a:schemeClr val="bg2">
                    <a:lumMod val="10000"/>
                  </a:schemeClr>
                </a:solidFill>
                <a:latin typeface="+mn-lt"/>
              </a:rPr>
              <a:t> </a:t>
            </a:r>
            <a:r>
              <a:rPr lang="el-GR" sz="1800" dirty="0" smtClean="0">
                <a:solidFill>
                  <a:schemeClr val="bg2">
                    <a:lumMod val="10000"/>
                  </a:schemeClr>
                </a:solidFill>
                <a:latin typeface="+mn-lt"/>
              </a:rPr>
              <a:t> ή διηθητικού ουροθηλιακού καρκινώματος, </a:t>
            </a:r>
            <a:r>
              <a:rPr lang="el-GR" sz="1800" spc="300" dirty="0" smtClean="0">
                <a:solidFill>
                  <a:schemeClr val="bg2">
                    <a:lumMod val="10000"/>
                  </a:schemeClr>
                </a:solidFill>
                <a:effectLst>
                  <a:outerShdw blurRad="38100" dist="38100" dir="2700000" algn="tl">
                    <a:srgbClr val="000000">
                      <a:alpha val="43137"/>
                    </a:srgbClr>
                  </a:outerShdw>
                </a:effectLst>
                <a:latin typeface="+mn-lt"/>
              </a:rPr>
              <a:t>μειώνοντας</a:t>
            </a:r>
            <a:r>
              <a:rPr lang="el-GR" sz="1800" dirty="0" smtClean="0">
                <a:solidFill>
                  <a:schemeClr val="bg2">
                    <a:lumMod val="10000"/>
                  </a:schemeClr>
                </a:solidFill>
                <a:effectLst>
                  <a:outerShdw blurRad="38100" dist="38100" dir="2700000" algn="tl">
                    <a:srgbClr val="000000">
                      <a:alpha val="43137"/>
                    </a:srgbClr>
                  </a:outerShdw>
                </a:effectLst>
                <a:latin typeface="+mn-lt"/>
              </a:rPr>
              <a:t> τη διάμεση επιβίωση </a:t>
            </a:r>
            <a:r>
              <a:rPr lang="el-GR" sz="1800" dirty="0" smtClean="0">
                <a:solidFill>
                  <a:schemeClr val="bg2">
                    <a:lumMod val="10000"/>
                  </a:schemeClr>
                </a:solidFill>
                <a:latin typeface="+mn-lt"/>
              </a:rPr>
              <a:t>των αντίστοιχων καρκινοπαθών σε </a:t>
            </a:r>
            <a:r>
              <a:rPr lang="en-US" sz="1800" dirty="0" smtClean="0">
                <a:solidFill>
                  <a:schemeClr val="bg2">
                    <a:lumMod val="10000"/>
                  </a:schemeClr>
                </a:solidFill>
                <a:latin typeface="+mn-lt"/>
              </a:rPr>
              <a:t> </a:t>
            </a:r>
            <a:r>
              <a:rPr lang="el-GR" sz="1800" dirty="0" smtClean="0">
                <a:solidFill>
                  <a:schemeClr val="bg2">
                    <a:lumMod val="10000"/>
                  </a:schemeClr>
                </a:solidFill>
                <a:latin typeface="+mn-lt"/>
              </a:rPr>
              <a:t>11 μήνες. ΔΔ από λέμφωμα.</a:t>
            </a:r>
            <a:br>
              <a:rPr lang="el-GR" sz="1800" dirty="0" smtClean="0">
                <a:solidFill>
                  <a:schemeClr val="bg2">
                    <a:lumMod val="10000"/>
                  </a:schemeClr>
                </a:solidFill>
                <a:latin typeface="+mn-lt"/>
              </a:rPr>
            </a:b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endParaRPr lang="el-GR" sz="2400" dirty="0">
              <a:solidFill>
                <a:schemeClr val="bg2">
                  <a:lumMod val="10000"/>
                </a:schemeClr>
              </a:solidFill>
              <a:latin typeface="+mn-lt"/>
            </a:endParaRPr>
          </a:p>
        </p:txBody>
      </p:sp>
      <p:pic>
        <p:nvPicPr>
          <p:cNvPr id="43010" name="Picture 2" descr="C:\Users\αγαπουλακι\Desktop\JCanResTher_2009_5_2_133_52790_u4.jpg"/>
          <p:cNvPicPr>
            <a:picLocks noChangeAspect="1" noChangeArrowheads="1"/>
          </p:cNvPicPr>
          <p:nvPr/>
        </p:nvPicPr>
        <p:blipFill>
          <a:blip r:embed="rId2" cstate="print"/>
          <a:srcRect/>
          <a:stretch>
            <a:fillRect/>
          </a:stretch>
        </p:blipFill>
        <p:spPr bwMode="auto">
          <a:xfrm rot="5400000">
            <a:off x="4981502" y="2815493"/>
            <a:ext cx="4714909" cy="3298419"/>
          </a:xfrm>
          <a:prstGeom prst="rect">
            <a:avLst/>
          </a:prstGeom>
          <a:noFill/>
        </p:spPr>
      </p:pic>
      <p:pic>
        <p:nvPicPr>
          <p:cNvPr id="43011" name="Picture 3" descr="C:\Users\αγαπουλακι\Desktop\7131713293_18b4095517_b.jpg"/>
          <p:cNvPicPr>
            <a:picLocks noChangeAspect="1" noChangeArrowheads="1"/>
          </p:cNvPicPr>
          <p:nvPr/>
        </p:nvPicPr>
        <p:blipFill>
          <a:blip r:embed="rId3" cstate="print"/>
          <a:srcRect/>
          <a:stretch>
            <a:fillRect/>
          </a:stretch>
        </p:blipFill>
        <p:spPr bwMode="auto">
          <a:xfrm>
            <a:off x="179511" y="2204864"/>
            <a:ext cx="5376597" cy="4032448"/>
          </a:xfrm>
          <a:prstGeom prst="rect">
            <a:avLst/>
          </a:prstGeom>
          <a:noFill/>
        </p:spPr>
      </p:pic>
      <p:pic>
        <p:nvPicPr>
          <p:cNvPr id="5" name="Picture 2" descr="C:\Users\αγαπουλακι\Desktop\SPRINGER BOOK\LAZARIS CHAP2 MATERIAL\CASE 2.4\CASE 2.4. IMGs TIF\FIG 2.4.34..tif"/>
          <p:cNvPicPr>
            <a:picLocks noChangeAspect="1" noChangeArrowheads="1"/>
          </p:cNvPicPr>
          <p:nvPr/>
        </p:nvPicPr>
        <p:blipFill>
          <a:blip r:embed="rId4" cstate="print"/>
          <a:srcRect/>
          <a:stretch>
            <a:fillRect/>
          </a:stretch>
        </p:blipFill>
        <p:spPr bwMode="auto">
          <a:xfrm>
            <a:off x="-21704" y="1859"/>
            <a:ext cx="9144000" cy="6856141"/>
          </a:xfrm>
          <a:prstGeom prst="rect">
            <a:avLst/>
          </a:prstGeom>
          <a:noFill/>
        </p:spPr>
      </p:pic>
    </p:spTree>
    <p:extLst>
      <p:ext uri="{BB962C8B-B14F-4D97-AF65-F5344CB8AC3E}">
        <p14:creationId xmlns="" xmlns:p14="http://schemas.microsoft.com/office/powerpoint/2010/main" val="98013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928934"/>
          </a:xfrm>
        </p:spPr>
        <p:txBody>
          <a:bodyPr>
            <a:normAutofit fontScale="90000"/>
          </a:bodyPr>
          <a:lstStyle/>
          <a:p>
            <a:pPr algn="ctr"/>
            <a:r>
              <a:rPr lang="en-US" sz="3200" dirty="0" smtClean="0">
                <a:solidFill>
                  <a:schemeClr val="bg2">
                    <a:lumMod val="10000"/>
                  </a:schemeClr>
                </a:solidFill>
                <a:latin typeface="+mn-lt"/>
              </a:rPr>
              <a:t>K</a:t>
            </a:r>
            <a:r>
              <a:rPr lang="el-GR" sz="3200" dirty="0" smtClean="0">
                <a:solidFill>
                  <a:schemeClr val="bg2">
                    <a:lumMod val="10000"/>
                  </a:schemeClr>
                </a:solidFill>
                <a:latin typeface="+mn-lt"/>
              </a:rPr>
              <a:t>αρκίνωμα </a:t>
            </a:r>
            <a:r>
              <a:rPr lang="en-US" sz="3200" dirty="0" smtClean="0">
                <a:solidFill>
                  <a:schemeClr val="bg2">
                    <a:lumMod val="10000"/>
                  </a:schemeClr>
                </a:solidFill>
                <a:latin typeface="+mn-lt"/>
              </a:rPr>
              <a:t> </a:t>
            </a:r>
            <a:r>
              <a:rPr lang="el-GR" sz="3200" i="1" u="sng" dirty="0" smtClean="0">
                <a:solidFill>
                  <a:schemeClr val="bg2">
                    <a:lumMod val="10000"/>
                  </a:schemeClr>
                </a:solidFill>
                <a:latin typeface="+mn-lt"/>
              </a:rPr>
              <a:t>δίκην</a:t>
            </a:r>
            <a:r>
              <a:rPr lang="el-GR" sz="3200" i="1" dirty="0" smtClean="0">
                <a:solidFill>
                  <a:schemeClr val="bg2">
                    <a:lumMod val="10000"/>
                  </a:schemeClr>
                </a:solidFill>
                <a:latin typeface="+mn-lt"/>
              </a:rPr>
              <a:t> </a:t>
            </a:r>
            <a:r>
              <a:rPr lang="en-US" sz="3200" i="1" dirty="0" smtClean="0">
                <a:solidFill>
                  <a:schemeClr val="bg2">
                    <a:lumMod val="10000"/>
                  </a:schemeClr>
                </a:solidFill>
                <a:latin typeface="+mn-lt"/>
              </a:rPr>
              <a:t> </a:t>
            </a:r>
            <a:r>
              <a:rPr lang="el-GR" sz="3200" dirty="0" smtClean="0">
                <a:solidFill>
                  <a:schemeClr val="bg2">
                    <a:lumMod val="10000"/>
                  </a:schemeClr>
                </a:solidFill>
                <a:effectLst>
                  <a:outerShdw blurRad="38100" dist="38100" dir="2700000" algn="tl">
                    <a:srgbClr val="000000">
                      <a:alpha val="43137"/>
                    </a:srgbClr>
                  </a:outerShdw>
                </a:effectLst>
                <a:latin typeface="+mn-lt"/>
              </a:rPr>
              <a:t>λεμφοεπιθηλιώματος</a:t>
            </a:r>
            <a:r>
              <a:rPr lang="el-GR" sz="3200" dirty="0" smtClean="0">
                <a:solidFill>
                  <a:schemeClr val="bg2">
                    <a:lumMod val="10000"/>
                  </a:schemeClr>
                </a:solidFill>
                <a:latin typeface="+mn-lt"/>
              </a:rPr>
              <a:t> </a:t>
            </a:r>
            <a:r>
              <a:rPr lang="en-US" sz="3200" i="1" u="sng" dirty="0" smtClean="0">
                <a:solidFill>
                  <a:schemeClr val="bg2">
                    <a:lumMod val="10000"/>
                  </a:schemeClr>
                </a:solidFill>
                <a:latin typeface="+mn-lt"/>
              </a:rPr>
              <a:t>(EBV -)</a:t>
            </a:r>
            <a:r>
              <a:rPr lang="en-US" sz="3200" i="1" u="sng" dirty="0" smtClean="0">
                <a:solidFill>
                  <a:schemeClr val="tx2">
                    <a:lumMod val="50000"/>
                  </a:schemeClr>
                </a:solidFill>
                <a:latin typeface="+mn-lt"/>
              </a:rPr>
              <a:t/>
            </a:r>
            <a:br>
              <a:rPr lang="en-US" sz="3200" i="1" u="sng" dirty="0" smtClean="0">
                <a:solidFill>
                  <a:schemeClr val="tx2">
                    <a:lumMod val="50000"/>
                  </a:schemeClr>
                </a:solidFill>
                <a:latin typeface="+mn-lt"/>
              </a:rPr>
            </a:br>
            <a:r>
              <a:rPr lang="el-GR" sz="1600" dirty="0" smtClean="0">
                <a:solidFill>
                  <a:schemeClr val="tx2">
                    <a:lumMod val="50000"/>
                  </a:schemeClr>
                </a:solidFill>
                <a:effectLst>
                  <a:outerShdw blurRad="38100" dist="38100" dir="2700000" algn="tl">
                    <a:srgbClr val="000000">
                      <a:alpha val="43137"/>
                    </a:srgbClr>
                  </a:outerShdw>
                </a:effectLst>
                <a:latin typeface="+mn-lt"/>
              </a:rPr>
              <a:t>Αδιαφοροποίητα</a:t>
            </a:r>
            <a:r>
              <a:rPr lang="el-GR" sz="1600" dirty="0" smtClean="0">
                <a:solidFill>
                  <a:schemeClr val="tx2">
                    <a:lumMod val="50000"/>
                  </a:schemeClr>
                </a:solidFill>
                <a:latin typeface="+mn-lt"/>
              </a:rPr>
              <a:t> κύτταρα με </a:t>
            </a:r>
            <a:r>
              <a:rPr lang="el-GR" sz="1600" dirty="0" smtClean="0">
                <a:solidFill>
                  <a:schemeClr val="tx2">
                    <a:lumMod val="50000"/>
                  </a:schemeClr>
                </a:solidFill>
                <a:effectLst>
                  <a:outerShdw blurRad="38100" dist="38100" dir="2700000" algn="tl">
                    <a:srgbClr val="000000">
                      <a:alpha val="43137"/>
                    </a:srgbClr>
                  </a:outerShdw>
                </a:effectLst>
                <a:latin typeface="+mn-lt"/>
              </a:rPr>
              <a:t>συγκυτιακό</a:t>
            </a:r>
            <a:r>
              <a:rPr lang="el-GR" sz="1600" dirty="0" smtClean="0">
                <a:solidFill>
                  <a:schemeClr val="tx2">
                    <a:lumMod val="50000"/>
                  </a:schemeClr>
                </a:solidFill>
                <a:latin typeface="+mn-lt"/>
              </a:rPr>
              <a:t> πρότυπο, </a:t>
            </a:r>
            <a:r>
              <a:rPr lang="el-GR" sz="1600" dirty="0" smtClean="0">
                <a:solidFill>
                  <a:schemeClr val="tx2">
                    <a:lumMod val="50000"/>
                  </a:schemeClr>
                </a:solidFill>
                <a:effectLst>
                  <a:outerShdw blurRad="38100" dist="38100" dir="2700000" algn="tl">
                    <a:srgbClr val="000000">
                      <a:alpha val="43137"/>
                    </a:srgbClr>
                  </a:outerShdw>
                </a:effectLst>
                <a:latin typeface="+mn-lt"/>
              </a:rPr>
              <a:t>πλειόμορφους πυρήνες με προβάλλοντα πυρήνια</a:t>
            </a:r>
            <a:r>
              <a:rPr lang="el-GR" sz="1600" dirty="0" smtClean="0">
                <a:solidFill>
                  <a:schemeClr val="tx2">
                    <a:lumMod val="50000"/>
                  </a:schemeClr>
                </a:solidFill>
                <a:latin typeface="+mn-lt"/>
              </a:rPr>
              <a:t>, </a:t>
            </a:r>
            <a:r>
              <a:rPr lang="el-GR" sz="1600" dirty="0" smtClean="0">
                <a:solidFill>
                  <a:schemeClr val="tx2">
                    <a:lumMod val="50000"/>
                  </a:schemeClr>
                </a:solidFill>
                <a:effectLst>
                  <a:outerShdw blurRad="38100" dist="38100" dir="2700000" algn="tl">
                    <a:srgbClr val="000000">
                      <a:alpha val="43137"/>
                    </a:srgbClr>
                  </a:outerShdw>
                </a:effectLst>
                <a:latin typeface="+mn-lt"/>
              </a:rPr>
              <a:t>έντονη μιτωτική δραστηριότητα</a:t>
            </a:r>
            <a:r>
              <a:rPr lang="el-GR" sz="1600" dirty="0" smtClean="0">
                <a:solidFill>
                  <a:schemeClr val="tx2">
                    <a:lumMod val="50000"/>
                  </a:schemeClr>
                </a:solidFill>
                <a:latin typeface="+mn-lt"/>
              </a:rPr>
              <a:t>, </a:t>
            </a:r>
            <a:r>
              <a:rPr lang="el-GR" sz="1600" b="1" dirty="0" smtClean="0">
                <a:solidFill>
                  <a:schemeClr val="tx2">
                    <a:lumMod val="50000"/>
                  </a:schemeClr>
                </a:solidFill>
                <a:latin typeface="+mn-lt"/>
              </a:rPr>
              <a:t>προβάλλουσα</a:t>
            </a:r>
            <a:r>
              <a:rPr lang="el-GR" sz="1600" dirty="0" smtClean="0">
                <a:solidFill>
                  <a:schemeClr val="tx2">
                    <a:lumMod val="50000"/>
                  </a:schemeClr>
                </a:solidFill>
                <a:latin typeface="+mn-lt"/>
              </a:rPr>
              <a:t> </a:t>
            </a:r>
            <a:r>
              <a:rPr lang="el-GR" sz="1600" b="1" dirty="0" smtClean="0">
                <a:solidFill>
                  <a:schemeClr val="tx2">
                    <a:lumMod val="50000"/>
                  </a:schemeClr>
                </a:solidFill>
                <a:latin typeface="+mn-lt"/>
              </a:rPr>
              <a:t>φλεγμονώδης </a:t>
            </a:r>
            <a:r>
              <a:rPr lang="el-GR" sz="1600" b="1" dirty="0" err="1" smtClean="0">
                <a:solidFill>
                  <a:schemeClr val="tx2">
                    <a:lumMod val="50000"/>
                  </a:schemeClr>
                </a:solidFill>
                <a:latin typeface="+mn-lt"/>
              </a:rPr>
              <a:t>ανοσιακή</a:t>
            </a:r>
            <a:r>
              <a:rPr lang="el-GR" sz="1600" b="1" dirty="0" smtClean="0">
                <a:solidFill>
                  <a:schemeClr val="tx2">
                    <a:lumMod val="50000"/>
                  </a:schemeClr>
                </a:solidFill>
                <a:latin typeface="+mn-lt"/>
              </a:rPr>
              <a:t> αντίδραση</a:t>
            </a:r>
            <a:r>
              <a:rPr lang="en-US" sz="1600" dirty="0" smtClean="0">
                <a:solidFill>
                  <a:schemeClr val="tx2">
                    <a:lumMod val="50000"/>
                  </a:schemeClr>
                </a:solidFill>
                <a:latin typeface="+mn-lt"/>
              </a:rPr>
              <a:t>, </a:t>
            </a:r>
            <a:r>
              <a:rPr lang="el-GR" sz="1600" dirty="0" smtClean="0">
                <a:solidFill>
                  <a:schemeClr val="tx2">
                    <a:lumMod val="50000"/>
                  </a:schemeClr>
                </a:solidFill>
                <a:latin typeface="+mn-lt"/>
              </a:rPr>
              <a:t>σε </a:t>
            </a:r>
            <a:r>
              <a:rPr lang="el-GR" sz="1600" dirty="0" smtClean="0">
                <a:solidFill>
                  <a:schemeClr val="tx2">
                    <a:lumMod val="50000"/>
                  </a:schemeClr>
                </a:solidFill>
                <a:effectLst>
                  <a:outerShdw blurRad="38100" dist="38100" dir="2700000" algn="tl">
                    <a:srgbClr val="000000">
                      <a:alpha val="43137"/>
                    </a:srgbClr>
                  </a:outerShdw>
                </a:effectLst>
                <a:latin typeface="+mn-lt"/>
              </a:rPr>
              <a:t>τουλάχιστον το ήμισυ </a:t>
            </a:r>
            <a:r>
              <a:rPr lang="el-GR" sz="1600" dirty="0" smtClean="0">
                <a:solidFill>
                  <a:schemeClr val="tx2">
                    <a:lumMod val="50000"/>
                  </a:schemeClr>
                </a:solidFill>
                <a:latin typeface="+mn-lt"/>
              </a:rPr>
              <a:t>της εκτάσεως του όγκου. Όταν διαγιγνώσκονται σε διουρηθρικό υλικό, όσο αυτό βέβαια είναι  </a:t>
            </a:r>
            <a:r>
              <a:rPr lang="el-GR" sz="1600" dirty="0" err="1" smtClean="0">
                <a:solidFill>
                  <a:schemeClr val="tx2">
                    <a:lumMod val="50000"/>
                  </a:schemeClr>
                </a:solidFill>
                <a:latin typeface="+mn-lt"/>
              </a:rPr>
              <a:t>δυνατό</a:t>
            </a:r>
            <a:r>
              <a:rPr lang="el-GR" sz="1600" b="1" spc="600" dirty="0" err="1" smtClean="0">
                <a:solidFill>
                  <a:schemeClr val="tx2">
                    <a:lumMod val="50000"/>
                  </a:schemeClr>
                </a:solidFill>
                <a:latin typeface="+mn-lt"/>
              </a:rPr>
              <a:t>,</a:t>
            </a:r>
            <a:r>
              <a:rPr lang="el-GR" sz="1600" b="1" spc="600" dirty="0" err="1" smtClean="0">
                <a:solidFill>
                  <a:schemeClr val="tx2">
                    <a:lumMod val="50000"/>
                  </a:schemeClr>
                </a:solidFill>
                <a:effectLst>
                  <a:outerShdw blurRad="38100" dist="38100" dir="2700000" algn="tl">
                    <a:srgbClr val="000000">
                      <a:alpha val="43137"/>
                    </a:srgbClr>
                  </a:outerShdw>
                </a:effectLst>
                <a:latin typeface="+mn-lt"/>
              </a:rPr>
              <a:t>αμιγή</a:t>
            </a:r>
            <a:r>
              <a:rPr lang="el-GR" sz="1600" dirty="0" err="1" smtClean="0">
                <a:solidFill>
                  <a:schemeClr val="tx2">
                    <a:lumMod val="50000"/>
                  </a:schemeClr>
                </a:solidFill>
                <a:effectLst>
                  <a:outerShdw blurRad="38100" dist="38100" dir="2700000" algn="tl">
                    <a:srgbClr val="000000">
                      <a:alpha val="43137"/>
                    </a:srgbClr>
                  </a:outerShdw>
                </a:effectLst>
                <a:latin typeface="+mn-lt"/>
              </a:rPr>
              <a:t>καρκινώματα</a:t>
            </a:r>
            <a:r>
              <a:rPr lang="el-GR" sz="1600" dirty="0" smtClean="0">
                <a:solidFill>
                  <a:schemeClr val="tx2">
                    <a:lumMod val="50000"/>
                  </a:schemeClr>
                </a:solidFill>
                <a:effectLst>
                  <a:outerShdw blurRad="38100" dist="38100" dir="2700000" algn="tl">
                    <a:srgbClr val="000000">
                      <a:alpha val="43137"/>
                    </a:srgbClr>
                  </a:outerShdw>
                </a:effectLst>
                <a:latin typeface="+mn-lt"/>
              </a:rPr>
              <a:t> δίκην λεμφοεπιθηλιώματος</a:t>
            </a:r>
            <a:r>
              <a:rPr lang="el-GR" sz="1600" dirty="0" smtClean="0">
                <a:solidFill>
                  <a:schemeClr val="tx2">
                    <a:lumMod val="50000"/>
                  </a:schemeClr>
                </a:solidFill>
                <a:latin typeface="+mn-lt"/>
              </a:rPr>
              <a:t>, αυτά </a:t>
            </a:r>
            <a:r>
              <a:rPr lang="el-GR" sz="1600" dirty="0" smtClean="0">
                <a:solidFill>
                  <a:schemeClr val="tx2">
                    <a:lumMod val="50000"/>
                  </a:schemeClr>
                </a:solidFill>
                <a:effectLst>
                  <a:outerShdw blurRad="38100" dist="38100" dir="2700000" algn="tl">
                    <a:srgbClr val="000000">
                      <a:alpha val="43137"/>
                    </a:srgbClr>
                  </a:outerShdw>
                </a:effectLst>
                <a:latin typeface="+mn-lt"/>
              </a:rPr>
              <a:t>ανταποκρίνονται περισσότερο στη συστηματική χημειοθεραπεία </a:t>
            </a:r>
            <a:r>
              <a:rPr lang="el-GR" sz="1600" dirty="0" smtClean="0">
                <a:solidFill>
                  <a:schemeClr val="tx2">
                    <a:lumMod val="50000"/>
                  </a:schemeClr>
                </a:solidFill>
                <a:latin typeface="+mn-lt"/>
              </a:rPr>
              <a:t>από το τυπικό ουροθηλιακό καρκίνωμα, παρέχοντας, αρχικά τουλάχιστον,  τη δυνατότητα  </a:t>
            </a:r>
            <a:r>
              <a:rPr lang="el-GR" sz="1600" dirty="0" smtClean="0">
                <a:solidFill>
                  <a:schemeClr val="tx2">
                    <a:lumMod val="50000"/>
                  </a:schemeClr>
                </a:solidFill>
                <a:effectLst>
                  <a:outerShdw blurRad="38100" dist="38100" dir="2700000" algn="tl">
                    <a:srgbClr val="000000">
                      <a:alpha val="43137"/>
                    </a:srgbClr>
                  </a:outerShdw>
                </a:effectLst>
                <a:latin typeface="+mn-lt"/>
              </a:rPr>
              <a:t>διάσωσης  της ουροδόχου κύστης. </a:t>
            </a:r>
            <a:r>
              <a:rPr lang="el-GR" sz="1600" dirty="0" smtClean="0">
                <a:solidFill>
                  <a:schemeClr val="tx2">
                    <a:lumMod val="50000"/>
                  </a:schemeClr>
                </a:solidFill>
                <a:latin typeface="+mn-lt"/>
              </a:rPr>
              <a:t>Σε επίπεδο πρόγνωσης, </a:t>
            </a:r>
            <a:br>
              <a:rPr lang="el-GR" sz="1600" dirty="0" smtClean="0">
                <a:solidFill>
                  <a:schemeClr val="tx2">
                    <a:lumMod val="50000"/>
                  </a:schemeClr>
                </a:solidFill>
                <a:latin typeface="+mn-lt"/>
              </a:rPr>
            </a:br>
            <a:r>
              <a:rPr lang="el-GR" sz="1600" dirty="0" smtClean="0">
                <a:solidFill>
                  <a:schemeClr val="tx2">
                    <a:lumMod val="50000"/>
                  </a:schemeClr>
                </a:solidFill>
                <a:latin typeface="+mn-lt"/>
              </a:rPr>
              <a:t>το παθολογοανατομικό στάδιο Τ είναι ο καθοριστικός παράγων.</a:t>
            </a:r>
            <a:r>
              <a:rPr lang="el-GR" sz="2000" dirty="0" smtClean="0">
                <a:solidFill>
                  <a:schemeClr val="tx2">
                    <a:lumMod val="50000"/>
                  </a:schemeClr>
                </a:solidFill>
              </a:rPr>
              <a:t/>
            </a:r>
            <a:br>
              <a:rPr lang="el-GR" sz="2000" dirty="0" smtClean="0">
                <a:solidFill>
                  <a:schemeClr val="tx2">
                    <a:lumMod val="50000"/>
                  </a:schemeClr>
                </a:solidFill>
              </a:rPr>
            </a:br>
            <a:r>
              <a:rPr lang="en-US" sz="3200" i="1" u="sng" dirty="0" smtClean="0">
                <a:solidFill>
                  <a:schemeClr val="tx2">
                    <a:lumMod val="50000"/>
                  </a:schemeClr>
                </a:solidFill>
                <a:latin typeface="+mn-lt"/>
              </a:rPr>
              <a:t/>
            </a:r>
            <a:br>
              <a:rPr lang="en-US" sz="3200" i="1" u="sng" dirty="0" smtClean="0">
                <a:solidFill>
                  <a:schemeClr val="tx2">
                    <a:lumMod val="50000"/>
                  </a:schemeClr>
                </a:solidFill>
                <a:latin typeface="+mn-lt"/>
              </a:rPr>
            </a:br>
            <a:r>
              <a:rPr lang="el-GR" sz="3200" dirty="0" smtClean="0">
                <a:solidFill>
                  <a:schemeClr val="tx2">
                    <a:lumMod val="50000"/>
                  </a:schemeClr>
                </a:solidFill>
                <a:latin typeface="+mn-lt"/>
              </a:rPr>
              <a:t/>
            </a:r>
            <a:br>
              <a:rPr lang="el-GR" sz="3200" dirty="0" smtClean="0">
                <a:solidFill>
                  <a:schemeClr val="tx2">
                    <a:lumMod val="50000"/>
                  </a:schemeClr>
                </a:solidFill>
                <a:latin typeface="+mn-lt"/>
              </a:rPr>
            </a:br>
            <a:r>
              <a:rPr lang="el-GR" sz="3200" dirty="0" smtClean="0">
                <a:solidFill>
                  <a:schemeClr val="tx2">
                    <a:lumMod val="50000"/>
                  </a:schemeClr>
                </a:solidFill>
                <a:latin typeface="+mn-lt"/>
              </a:rPr>
              <a:t> </a:t>
            </a:r>
            <a:endParaRPr lang="el-GR" sz="3200" dirty="0">
              <a:solidFill>
                <a:schemeClr val="tx2">
                  <a:lumMod val="50000"/>
                </a:schemeClr>
              </a:solidFill>
              <a:latin typeface="+mn-lt"/>
            </a:endParaRPr>
          </a:p>
        </p:txBody>
      </p:sp>
      <p:pic>
        <p:nvPicPr>
          <p:cNvPr id="44034" name="Picture 2" descr="C:\Users\αγαπουλακι\Desktop\UrinaryBladder_Variants_LymphoepitheliomaLike6.jpg"/>
          <p:cNvPicPr>
            <a:picLocks noChangeAspect="1" noChangeArrowheads="1"/>
          </p:cNvPicPr>
          <p:nvPr/>
        </p:nvPicPr>
        <p:blipFill>
          <a:blip r:embed="rId2" cstate="print"/>
          <a:srcRect/>
          <a:stretch>
            <a:fillRect/>
          </a:stretch>
        </p:blipFill>
        <p:spPr bwMode="auto">
          <a:xfrm rot="5400000">
            <a:off x="-72052" y="2358012"/>
            <a:ext cx="4997046" cy="3567122"/>
          </a:xfrm>
          <a:prstGeom prst="rect">
            <a:avLst/>
          </a:prstGeom>
          <a:noFill/>
        </p:spPr>
      </p:pic>
      <p:pic>
        <p:nvPicPr>
          <p:cNvPr id="44035" name="Picture 3" descr="C:\Users\αγαπουλακι\Desktop\case267image12.jpg"/>
          <p:cNvPicPr>
            <a:picLocks noChangeAspect="1" noChangeArrowheads="1"/>
          </p:cNvPicPr>
          <p:nvPr/>
        </p:nvPicPr>
        <p:blipFill>
          <a:blip r:embed="rId3" cstate="print"/>
          <a:srcRect/>
          <a:stretch>
            <a:fillRect/>
          </a:stretch>
        </p:blipFill>
        <p:spPr bwMode="auto">
          <a:xfrm rot="5400000">
            <a:off x="3936052" y="2263516"/>
            <a:ext cx="4963719" cy="3722789"/>
          </a:xfrm>
          <a:prstGeom prst="rect">
            <a:avLst/>
          </a:prstGeom>
          <a:noFill/>
        </p:spPr>
      </p:pic>
      <p:pic>
        <p:nvPicPr>
          <p:cNvPr id="44036" name="Picture 4" descr="C:\Users\αγαπουλακι\Desktop\UrinaryBladder_Variants_LymphoepitheliomaLike7.jpg"/>
          <p:cNvPicPr>
            <a:picLocks noChangeAspect="1" noChangeArrowheads="1"/>
          </p:cNvPicPr>
          <p:nvPr/>
        </p:nvPicPr>
        <p:blipFill>
          <a:blip r:embed="rId4" cstate="print"/>
          <a:srcRect/>
          <a:stretch>
            <a:fillRect/>
          </a:stretch>
        </p:blipFill>
        <p:spPr bwMode="auto">
          <a:xfrm rot="5400000">
            <a:off x="4007551" y="2378469"/>
            <a:ext cx="4997399" cy="3582751"/>
          </a:xfrm>
          <a:prstGeom prst="rect">
            <a:avLst/>
          </a:prstGeom>
          <a:noFill/>
        </p:spPr>
      </p:pic>
      <p:pic>
        <p:nvPicPr>
          <p:cNvPr id="44037" name="Picture 5" descr="C:\Users\αγαπουλακι\Desktop\22681029033_ffbfcb717a_b.jpg"/>
          <p:cNvPicPr>
            <a:picLocks noChangeAspect="1" noChangeArrowheads="1"/>
          </p:cNvPicPr>
          <p:nvPr/>
        </p:nvPicPr>
        <p:blipFill>
          <a:blip r:embed="rId5" cstate="print"/>
          <a:srcRect/>
          <a:stretch>
            <a:fillRect/>
          </a:stretch>
        </p:blipFill>
        <p:spPr bwMode="auto">
          <a:xfrm rot="16200000">
            <a:off x="12730" y="2273229"/>
            <a:ext cx="5046573" cy="3786214"/>
          </a:xfrm>
          <a:prstGeom prst="rect">
            <a:avLst/>
          </a:prstGeom>
          <a:noFill/>
        </p:spPr>
      </p:pic>
    </p:spTree>
    <p:extLst>
      <p:ext uri="{BB962C8B-B14F-4D97-AF65-F5344CB8AC3E}">
        <p14:creationId xmlns="" xmlns:p14="http://schemas.microsoft.com/office/powerpoint/2010/main" val="7186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034"/>
                                        </p:tgtEl>
                                      </p:cBhvr>
                                    </p:animEffect>
                                    <p:set>
                                      <p:cBhvr>
                                        <p:cTn id="7" dur="1" fill="hold">
                                          <p:stCondLst>
                                            <p:cond delay="499"/>
                                          </p:stCondLst>
                                        </p:cTn>
                                        <p:tgtEl>
                                          <p:spTgt spid="440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4035"/>
                                        </p:tgtEl>
                                      </p:cBhvr>
                                    </p:animEffect>
                                    <p:set>
                                      <p:cBhvr>
                                        <p:cTn id="10" dur="1" fill="hold">
                                          <p:stCondLst>
                                            <p:cond delay="499"/>
                                          </p:stCondLst>
                                        </p:cTn>
                                        <p:tgtEl>
                                          <p:spTgt spid="440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037"/>
                                        </p:tgtEl>
                                        <p:attrNameLst>
                                          <p:attrName>style.visibility</p:attrName>
                                        </p:attrNameLst>
                                      </p:cBhvr>
                                      <p:to>
                                        <p:strVal val="visible"/>
                                      </p:to>
                                    </p:set>
                                    <p:animEffect transition="in" filter="fade">
                                      <p:cBhvr>
                                        <p:cTn id="15" dur="500"/>
                                        <p:tgtEl>
                                          <p:spTgt spid="44037"/>
                                        </p:tgtEl>
                                      </p:cBhvr>
                                    </p:animEffect>
                                  </p:childTnLst>
                                </p:cTn>
                              </p:par>
                              <p:par>
                                <p:cTn id="16" presetID="10" presetClass="entr" presetSubtype="0" fill="hold" nodeType="withEffect">
                                  <p:stCondLst>
                                    <p:cond delay="0"/>
                                  </p:stCondLst>
                                  <p:childTnLst>
                                    <p:set>
                                      <p:cBhvr>
                                        <p:cTn id="17" dur="1" fill="hold">
                                          <p:stCondLst>
                                            <p:cond delay="0"/>
                                          </p:stCondLst>
                                        </p:cTn>
                                        <p:tgtEl>
                                          <p:spTgt spid="44036"/>
                                        </p:tgtEl>
                                        <p:attrNameLst>
                                          <p:attrName>style.visibility</p:attrName>
                                        </p:attrNameLst>
                                      </p:cBhvr>
                                      <p:to>
                                        <p:strVal val="visible"/>
                                      </p:to>
                                    </p:set>
                                    <p:animEffect transition="in" filter="fade">
                                      <p:cBhvr>
                                        <p:cTn id="18" dur="500"/>
                                        <p:tgtEl>
                                          <p:spTgt spid="440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fontScale="90000"/>
          </a:bodyPr>
          <a:lstStyle/>
          <a:p>
            <a:pPr algn="ctr"/>
            <a:r>
              <a:rPr lang="el-GR" sz="2400" dirty="0" smtClean="0">
                <a:solidFill>
                  <a:schemeClr val="bg2">
                    <a:lumMod val="10000"/>
                  </a:schemeClr>
                </a:solidFill>
                <a:effectLst>
                  <a:outerShdw blurRad="38100" dist="38100" dir="2700000" algn="tl">
                    <a:srgbClr val="000000">
                      <a:alpha val="43137"/>
                    </a:srgbClr>
                  </a:outerShdw>
                </a:effectLst>
                <a:latin typeface="+mn-lt"/>
              </a:rPr>
              <a:t>Το ουροθηλιακό καρκίνωμα με  αποκλίνουσα </a:t>
            </a:r>
            <a:r>
              <a:rPr lang="el-GR" sz="2400" spc="300" dirty="0" smtClean="0">
                <a:solidFill>
                  <a:schemeClr val="bg2">
                    <a:lumMod val="10000"/>
                  </a:schemeClr>
                </a:solidFill>
                <a:effectLst>
                  <a:outerShdw blurRad="38100" dist="38100" dir="2700000" algn="tl">
                    <a:srgbClr val="000000">
                      <a:alpha val="43137"/>
                    </a:srgbClr>
                  </a:outerShdw>
                </a:effectLst>
                <a:latin typeface="+mn-lt"/>
              </a:rPr>
              <a:t>ακανθώδη</a:t>
            </a:r>
            <a:r>
              <a:rPr lang="el-GR" sz="2400" dirty="0" smtClean="0">
                <a:solidFill>
                  <a:schemeClr val="bg2">
                    <a:lumMod val="10000"/>
                  </a:schemeClr>
                </a:solidFill>
                <a:effectLst>
                  <a:outerShdw blurRad="38100" dist="38100" dir="2700000" algn="tl">
                    <a:srgbClr val="000000">
                      <a:alpha val="43137"/>
                    </a:srgbClr>
                  </a:outerShdw>
                </a:effectLst>
                <a:latin typeface="+mn-lt"/>
              </a:rPr>
              <a:t> διαφοροποίηση</a:t>
            </a:r>
            <a:br>
              <a:rPr lang="el-GR" sz="2400" dirty="0" smtClean="0">
                <a:solidFill>
                  <a:schemeClr val="bg2">
                    <a:lumMod val="10000"/>
                  </a:schemeClr>
                </a:solidFill>
                <a:effectLst>
                  <a:outerShdw blurRad="38100" dist="38100" dir="2700000" algn="tl">
                    <a:srgbClr val="000000">
                      <a:alpha val="43137"/>
                    </a:srgbClr>
                  </a:outerShdw>
                </a:effectLst>
                <a:latin typeface="+mn-lt"/>
              </a:rPr>
            </a:br>
            <a:r>
              <a:rPr lang="el-GR" sz="2400" dirty="0" smtClean="0">
                <a:solidFill>
                  <a:schemeClr val="bg2">
                    <a:lumMod val="10000"/>
                  </a:schemeClr>
                </a:solidFill>
                <a:effectLst>
                  <a:outerShdw blurRad="38100" dist="38100" dir="2700000" algn="tl">
                    <a:srgbClr val="000000">
                      <a:alpha val="43137"/>
                    </a:srgbClr>
                  </a:outerShdw>
                </a:effectLst>
                <a:latin typeface="+mn-lt"/>
              </a:rPr>
              <a:t> </a:t>
            </a:r>
            <a:r>
              <a:rPr lang="el-GR" sz="2400" dirty="0" smtClean="0">
                <a:solidFill>
                  <a:schemeClr val="bg2">
                    <a:lumMod val="10000"/>
                  </a:schemeClr>
                </a:solidFill>
                <a:latin typeface="+mn-lt"/>
              </a:rPr>
              <a:t>φαίνεται να  </a:t>
            </a:r>
            <a:r>
              <a:rPr lang="el-GR" sz="2400" spc="300" dirty="0" smtClean="0">
                <a:solidFill>
                  <a:schemeClr val="tx2">
                    <a:lumMod val="50000"/>
                  </a:schemeClr>
                </a:solidFill>
                <a:effectLst>
                  <a:outerShdw blurRad="38100" dist="38100" dir="2700000" algn="tl">
                    <a:srgbClr val="000000">
                      <a:alpha val="43137"/>
                    </a:srgbClr>
                  </a:outerShdw>
                </a:effectLst>
                <a:latin typeface="+mn-lt"/>
              </a:rPr>
              <a:t>ανταποκρίνεται λιγότερο </a:t>
            </a:r>
            <a:r>
              <a:rPr lang="el-GR" sz="2400" dirty="0" smtClean="0">
                <a:solidFill>
                  <a:schemeClr val="tx2">
                    <a:lumMod val="50000"/>
                  </a:schemeClr>
                </a:solidFill>
                <a:latin typeface="+mn-lt"/>
              </a:rPr>
              <a:t>στις επικουρικές θεραπείες. </a:t>
            </a:r>
            <a:br>
              <a:rPr lang="el-GR" sz="2400" dirty="0" smtClean="0">
                <a:solidFill>
                  <a:schemeClr val="tx2">
                    <a:lumMod val="50000"/>
                  </a:schemeClr>
                </a:solidFill>
                <a:latin typeface="+mn-lt"/>
              </a:rPr>
            </a:br>
            <a:r>
              <a:rPr lang="el-GR" sz="1300" dirty="0" smtClean="0">
                <a:solidFill>
                  <a:schemeClr val="tx2">
                    <a:lumMod val="50000"/>
                  </a:schemeClr>
                </a:solidFill>
                <a:latin typeface="+mn-lt"/>
              </a:rPr>
              <a:t>Το </a:t>
            </a:r>
            <a:r>
              <a:rPr lang="el-GR" sz="1300" i="1" dirty="0" smtClean="0">
                <a:solidFill>
                  <a:schemeClr val="tx2">
                    <a:lumMod val="50000"/>
                  </a:schemeClr>
                </a:solidFill>
                <a:latin typeface="+mn-lt"/>
              </a:rPr>
              <a:t>υποχρεωτικά συνυπάρχον </a:t>
            </a:r>
            <a:r>
              <a:rPr lang="el-GR" sz="1300" i="1" dirty="0" err="1" smtClean="0">
                <a:solidFill>
                  <a:schemeClr val="tx2">
                    <a:lumMod val="50000"/>
                  </a:schemeClr>
                </a:solidFill>
                <a:latin typeface="+mn-lt"/>
              </a:rPr>
              <a:t>ουροθηλιακό</a:t>
            </a:r>
            <a:r>
              <a:rPr lang="el-GR" sz="1300" i="1" dirty="0" smtClean="0">
                <a:solidFill>
                  <a:schemeClr val="tx2">
                    <a:lumMod val="50000"/>
                  </a:schemeClr>
                </a:solidFill>
                <a:latin typeface="+mn-lt"/>
              </a:rPr>
              <a:t> καρκινικό </a:t>
            </a:r>
            <a:r>
              <a:rPr lang="el-GR" sz="1300" dirty="0" smtClean="0">
                <a:solidFill>
                  <a:schemeClr val="tx2">
                    <a:lumMod val="50000"/>
                  </a:schemeClr>
                </a:solidFill>
                <a:latin typeface="+mn-lt"/>
              </a:rPr>
              <a:t>στοιχείο είναι </a:t>
            </a:r>
            <a:r>
              <a:rPr lang="el-GR" sz="1300" i="1" dirty="0" smtClean="0">
                <a:solidFill>
                  <a:schemeClr val="tx2">
                    <a:lumMod val="50000"/>
                  </a:schemeClr>
                </a:solidFill>
                <a:latin typeface="+mn-lt"/>
              </a:rPr>
              <a:t>υψηλόβαθμης κακοήθειας</a:t>
            </a:r>
            <a:r>
              <a:rPr lang="el-GR" sz="1300" dirty="0" smtClean="0">
                <a:solidFill>
                  <a:schemeClr val="tx2">
                    <a:lumMod val="50000"/>
                  </a:schemeClr>
                </a:solidFill>
                <a:latin typeface="+mn-lt"/>
              </a:rPr>
              <a:t>.Το κακόηθες ακανθώδες επιθήλιο αντιστοιχεί συχνά σε φωλιές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a:t>
            </a:r>
            <a:r>
              <a:rPr lang="el-GR" sz="1300" b="1" dirty="0" err="1" smtClean="0">
                <a:solidFill>
                  <a:schemeClr val="tx2">
                    <a:lumMod val="50000"/>
                  </a:schemeClr>
                </a:solidFill>
                <a:latin typeface="+mn-lt"/>
              </a:rPr>
              <a:t>ποσοτικοποιείται</a:t>
            </a:r>
            <a:r>
              <a:rPr lang="el-GR" sz="1300" dirty="0" smtClean="0">
                <a:solidFill>
                  <a:schemeClr val="tx2">
                    <a:lumMod val="50000"/>
                  </a:schemeClr>
                </a:solidFill>
                <a:latin typeface="+mn-lt"/>
              </a:rPr>
              <a:t>, όπως εξάλλου και όλες οι ειδικές ποικιλίες.</a:t>
            </a:r>
            <a:endParaRPr lang="el-GR" sz="1300" dirty="0">
              <a:solidFill>
                <a:schemeClr val="tx2">
                  <a:lumMod val="50000"/>
                </a:schemeClr>
              </a:solidFill>
              <a:latin typeface="+mn-lt"/>
            </a:endParaRPr>
          </a:p>
        </p:txBody>
      </p:sp>
      <p:pic>
        <p:nvPicPr>
          <p:cNvPr id="45058" name="Picture 2" descr="C:\Users\αγαπουλακι\Desktop\kju-51-287-g002.jpg"/>
          <p:cNvPicPr>
            <a:picLocks noChangeAspect="1" noChangeArrowheads="1"/>
          </p:cNvPicPr>
          <p:nvPr/>
        </p:nvPicPr>
        <p:blipFill>
          <a:blip r:embed="rId2" cstate="print"/>
          <a:srcRect/>
          <a:stretch>
            <a:fillRect/>
          </a:stretch>
        </p:blipFill>
        <p:spPr bwMode="auto">
          <a:xfrm rot="5400000">
            <a:off x="3904454" y="1953406"/>
            <a:ext cx="5340365" cy="4005274"/>
          </a:xfrm>
          <a:prstGeom prst="rect">
            <a:avLst/>
          </a:prstGeom>
          <a:noFill/>
        </p:spPr>
      </p:pic>
      <p:pic>
        <p:nvPicPr>
          <p:cNvPr id="45059" name="Picture 3" descr="C:\Users\αγαπουλακι\Desktop\UrinaryBladder_Squamous_SCC6.jpg"/>
          <p:cNvPicPr>
            <a:picLocks noChangeAspect="1" noChangeArrowheads="1"/>
          </p:cNvPicPr>
          <p:nvPr/>
        </p:nvPicPr>
        <p:blipFill>
          <a:blip r:embed="rId3" cstate="print"/>
          <a:srcRect/>
          <a:stretch>
            <a:fillRect/>
          </a:stretch>
        </p:blipFill>
        <p:spPr bwMode="auto">
          <a:xfrm rot="5400000">
            <a:off x="-184365" y="2041696"/>
            <a:ext cx="5369324" cy="3857652"/>
          </a:xfrm>
          <a:prstGeom prst="rect">
            <a:avLst/>
          </a:prstGeom>
          <a:noFill/>
        </p:spPr>
      </p:pic>
    </p:spTree>
    <p:extLst>
      <p:ext uri="{BB962C8B-B14F-4D97-AF65-F5344CB8AC3E}">
        <p14:creationId xmlns="" xmlns:p14="http://schemas.microsoft.com/office/powerpoint/2010/main" val="32011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368152"/>
          </a:xfrm>
        </p:spPr>
        <p:txBody>
          <a:bodyPr>
            <a:normAutofit/>
          </a:bodyPr>
          <a:lstStyle/>
          <a:p>
            <a:r>
              <a:rPr lang="el-GR" sz="1600" b="1" dirty="0" smtClean="0"/>
              <a:t>Η  </a:t>
            </a:r>
            <a:r>
              <a:rPr lang="el-GR" sz="1600" b="1" dirty="0" err="1" smtClean="0"/>
              <a:t>σαρκωματοειδής</a:t>
            </a:r>
            <a:r>
              <a:rPr lang="el-GR" sz="1600" b="1" dirty="0" smtClean="0"/>
              <a:t> </a:t>
            </a:r>
            <a:r>
              <a:rPr lang="el-GR" sz="1600" b="1" dirty="0" err="1" smtClean="0"/>
              <a:t>αποδιαφοροποίηση</a:t>
            </a:r>
            <a:r>
              <a:rPr lang="el-GR" sz="1600" b="1" dirty="0" smtClean="0"/>
              <a:t> ενός </a:t>
            </a:r>
            <a:r>
              <a:rPr lang="el-GR" sz="1600" b="1" dirty="0" err="1" smtClean="0"/>
              <a:t>ουροθηλιακού</a:t>
            </a:r>
            <a:r>
              <a:rPr lang="el-GR" sz="1600" b="1" dirty="0" smtClean="0"/>
              <a:t> καρκινώματος </a:t>
            </a:r>
            <a:r>
              <a:rPr lang="el-GR" sz="1600" dirty="0" smtClean="0"/>
              <a:t>με ομόλογα ή </a:t>
            </a:r>
            <a:r>
              <a:rPr lang="el-GR" sz="1600" dirty="0" err="1" smtClean="0"/>
              <a:t>ετερόλογα</a:t>
            </a:r>
            <a:r>
              <a:rPr lang="el-GR" sz="1600" dirty="0" smtClean="0"/>
              <a:t> στοιχεία είναι κατά πολύ συχνότερη των πρωτοπαθών σαρκωμάτων της ουροδόχου κύστεως, οπότε το </a:t>
            </a:r>
            <a:r>
              <a:rPr lang="el-GR" sz="1600" dirty="0" smtClean="0">
                <a:effectLst>
                  <a:outerShdw blurRad="38100" dist="38100" dir="2700000" algn="tl">
                    <a:srgbClr val="000000">
                      <a:alpha val="43137"/>
                    </a:srgbClr>
                  </a:outerShdw>
                </a:effectLst>
              </a:rPr>
              <a:t>καρκινωματώδες συστατικό </a:t>
            </a:r>
            <a:r>
              <a:rPr lang="el-GR" sz="1600" dirty="0" smtClean="0"/>
              <a:t>πρέπει να </a:t>
            </a:r>
            <a:r>
              <a:rPr lang="el-GR" sz="1600" b="1" dirty="0" err="1" smtClean="0"/>
              <a:t>αναζητάται</a:t>
            </a:r>
            <a:r>
              <a:rPr lang="el-GR" sz="1600" dirty="0" smtClean="0"/>
              <a:t> </a:t>
            </a:r>
            <a:r>
              <a:rPr lang="el-GR" sz="1600" u="sng" dirty="0" smtClean="0"/>
              <a:t>σχολαστικά</a:t>
            </a:r>
            <a:r>
              <a:rPr lang="el-GR" sz="1600" dirty="0" smtClean="0"/>
              <a:t>. </a:t>
            </a:r>
            <a:r>
              <a:rPr lang="el-GR" sz="1600" dirty="0" err="1" smtClean="0"/>
              <a:t>Λεμφαδενικές</a:t>
            </a:r>
            <a:r>
              <a:rPr lang="el-GR" sz="1600" dirty="0" smtClean="0"/>
              <a:t> και σπλαγχνικές μεταστάσεις συνήθως είναι παρούσες κατά τη διάγνωση της νόσου. </a:t>
            </a:r>
            <a:endParaRPr lang="el-GR" sz="1600" dirty="0"/>
          </a:p>
        </p:txBody>
      </p:sp>
      <p:pic>
        <p:nvPicPr>
          <p:cNvPr id="38914" name="Picture 2" descr="C:\Users\αγαπουλακι\Desktop\SPRINGER BOOK\LAZARIS CHAP2 MATERIAL\CASES 2.5\CASES 2.5. IMGs TIF\FIG 2.5.06..tif"/>
          <p:cNvPicPr>
            <a:picLocks noChangeAspect="1" noChangeArrowheads="1"/>
          </p:cNvPicPr>
          <p:nvPr/>
        </p:nvPicPr>
        <p:blipFill>
          <a:blip r:embed="rId2" cstate="print"/>
          <a:srcRect/>
          <a:stretch>
            <a:fillRect/>
          </a:stretch>
        </p:blipFill>
        <p:spPr bwMode="auto">
          <a:xfrm rot="5400000">
            <a:off x="-445313" y="1821576"/>
            <a:ext cx="5570128" cy="4176464"/>
          </a:xfrm>
          <a:prstGeom prst="rect">
            <a:avLst/>
          </a:prstGeom>
          <a:noFill/>
        </p:spPr>
      </p:pic>
      <p:pic>
        <p:nvPicPr>
          <p:cNvPr id="38915" name="Picture 3" descr="C:\Users\αγαπουλακι\Desktop\SPRINGER BOOK\LAZARIS CHAP2 MATERIAL\CASES 2.5\CASES 2.5. IMGs TIF\FIG 2.5.07..tif"/>
          <p:cNvPicPr>
            <a:picLocks noChangeAspect="1" noChangeArrowheads="1"/>
          </p:cNvPicPr>
          <p:nvPr/>
        </p:nvPicPr>
        <p:blipFill>
          <a:blip r:embed="rId3" cstate="print"/>
          <a:srcRect/>
          <a:stretch>
            <a:fillRect/>
          </a:stretch>
        </p:blipFill>
        <p:spPr bwMode="auto">
          <a:xfrm rot="5400000">
            <a:off x="3935737" y="1761007"/>
            <a:ext cx="5665014" cy="4248472"/>
          </a:xfrm>
          <a:prstGeom prst="rect">
            <a:avLst/>
          </a:prstGeom>
          <a:noFill/>
        </p:spPr>
      </p:pic>
    </p:spTree>
    <p:extLst>
      <p:ext uri="{BB962C8B-B14F-4D97-AF65-F5344CB8AC3E}">
        <p14:creationId xmlns="" xmlns:p14="http://schemas.microsoft.com/office/powerpoint/2010/main" val="23345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3429000"/>
          </a:xfrm>
        </p:spPr>
        <p:txBody>
          <a:bodyPr>
            <a:normAutofit fontScale="90000"/>
          </a:bodyPr>
          <a:lstStyle/>
          <a:p>
            <a:pPr lvl="0"/>
            <a:r>
              <a:rPr lang="en-US" sz="2400" b="1" dirty="0"/>
              <a:t>a</a:t>
            </a:r>
            <a:r>
              <a:rPr lang="en-US" sz="2400" dirty="0"/>
              <a:t>) </a:t>
            </a:r>
            <a:r>
              <a:rPr lang="el-GR" sz="2400" b="1" dirty="0" smtClean="0"/>
              <a:t>Το </a:t>
            </a:r>
            <a:r>
              <a:rPr lang="el-GR" sz="2400" b="1" dirty="0" err="1" smtClean="0"/>
              <a:t>ουροθηλιακό</a:t>
            </a:r>
            <a:r>
              <a:rPr lang="el-GR" sz="2400" b="1" dirty="0" smtClean="0"/>
              <a:t> καρκίνωμα με </a:t>
            </a:r>
            <a:r>
              <a:rPr lang="el-GR" sz="2400" b="1" dirty="0" err="1" smtClean="0"/>
              <a:t>χορδωματοειδείς</a:t>
            </a:r>
            <a:r>
              <a:rPr lang="el-GR" sz="2400" b="1" dirty="0" smtClean="0"/>
              <a:t> χαρακτήρες </a:t>
            </a:r>
            <a:r>
              <a:rPr lang="el-GR" sz="2400" dirty="0" smtClean="0"/>
              <a:t>εμφανίζει επιθηλιακά κύτταρα αναπτυσσόμενα σε χορδές ή δίκτυα, εντός </a:t>
            </a:r>
            <a:r>
              <a:rPr lang="el-GR" sz="2400" b="1" dirty="0" err="1" smtClean="0"/>
              <a:t>μυξοειδούς</a:t>
            </a:r>
            <a:r>
              <a:rPr lang="el-GR" sz="2400" b="1" dirty="0" smtClean="0"/>
              <a:t> στρώματος</a:t>
            </a:r>
            <a:r>
              <a:rPr lang="el-GR" sz="2400" dirty="0" smtClean="0"/>
              <a:t>, του τύπου που απαντάται στο </a:t>
            </a:r>
            <a:r>
              <a:rPr lang="el-GR" sz="2400" dirty="0" err="1" smtClean="0"/>
              <a:t>εξωσκελετικό</a:t>
            </a:r>
            <a:r>
              <a:rPr lang="el-GR" sz="2400" dirty="0" smtClean="0"/>
              <a:t> </a:t>
            </a:r>
            <a:r>
              <a:rPr lang="el-GR" sz="2400" dirty="0" err="1" smtClean="0"/>
              <a:t>μυξοειδές</a:t>
            </a:r>
            <a:r>
              <a:rPr lang="el-GR" sz="2400" dirty="0" smtClean="0"/>
              <a:t> </a:t>
            </a:r>
            <a:r>
              <a:rPr lang="el-GR" sz="2400" dirty="0" err="1" smtClean="0"/>
              <a:t>χονδροσάρκωμα</a:t>
            </a:r>
            <a:r>
              <a:rPr lang="el-GR" sz="2400" dirty="0" smtClean="0"/>
              <a:t>. Τουλάχιστον </a:t>
            </a:r>
            <a:r>
              <a:rPr lang="el-GR" sz="2400" dirty="0" err="1" smtClean="0"/>
              <a:t>εστιακώς</a:t>
            </a:r>
            <a:r>
              <a:rPr lang="el-GR" sz="2400" dirty="0" smtClean="0"/>
              <a:t>, αναγνωρίζεται </a:t>
            </a:r>
            <a:r>
              <a:rPr lang="el-GR" sz="2400" dirty="0" smtClean="0">
                <a:effectLst>
                  <a:outerShdw blurRad="38100" dist="38100" dir="2700000" algn="tl">
                    <a:srgbClr val="000000">
                      <a:alpha val="43137"/>
                    </a:srgbClr>
                  </a:outerShdw>
                </a:effectLst>
              </a:rPr>
              <a:t>συμβατική</a:t>
            </a:r>
            <a:r>
              <a:rPr lang="el-GR" sz="2400" dirty="0" smtClean="0"/>
              <a:t> </a:t>
            </a:r>
            <a:r>
              <a:rPr lang="el-GR" sz="2400" dirty="0" err="1" smtClean="0"/>
              <a:t>ουροθηλιακή</a:t>
            </a:r>
            <a:r>
              <a:rPr lang="el-GR" sz="2400" dirty="0" smtClean="0"/>
              <a:t> κακοήθεια.</a:t>
            </a:r>
            <a:br>
              <a:rPr lang="el-GR" sz="2400" dirty="0" smtClean="0"/>
            </a:br>
            <a:r>
              <a:rPr lang="en-US" sz="2400" dirty="0" smtClean="0"/>
              <a:t>(</a:t>
            </a:r>
            <a:r>
              <a:rPr lang="en-US" sz="2400" b="1" dirty="0"/>
              <a:t>b</a:t>
            </a:r>
            <a:r>
              <a:rPr lang="en-US" sz="2400" dirty="0" smtClean="0"/>
              <a:t>)</a:t>
            </a:r>
            <a:r>
              <a:rPr lang="el-GR" sz="2400" dirty="0" smtClean="0"/>
              <a:t> Σε άλλη παρόμοια περίπτωση, παρατηρούνται συναθροίσεις κυττάρων εντός </a:t>
            </a:r>
            <a:r>
              <a:rPr lang="el-GR" sz="2400" b="1" u="sng" dirty="0" smtClean="0"/>
              <a:t>αφθόνου </a:t>
            </a:r>
            <a:r>
              <a:rPr lang="el-GR" sz="2400" b="1" u="sng" dirty="0" err="1" smtClean="0"/>
              <a:t>μυξοειδούς</a:t>
            </a:r>
            <a:r>
              <a:rPr lang="el-GR" sz="2400" b="1" u="sng" dirty="0" smtClean="0"/>
              <a:t> στρώματος </a:t>
            </a:r>
            <a:r>
              <a:rPr lang="el-GR" sz="2400" dirty="0" smtClean="0"/>
              <a:t>(παρόμοια ποικιλία).</a:t>
            </a:r>
            <a:r>
              <a:rPr lang="en-US" sz="2400" dirty="0" smtClean="0"/>
              <a:t> </a:t>
            </a:r>
            <a:r>
              <a:rPr lang="el-GR" sz="2400" dirty="0" smtClean="0"/>
              <a:t/>
            </a:r>
            <a:br>
              <a:rPr lang="el-GR" sz="2400" dirty="0" smtClean="0"/>
            </a:br>
            <a:r>
              <a:rPr lang="en-US" sz="2400" dirty="0" smtClean="0"/>
              <a:t>(</a:t>
            </a:r>
            <a:r>
              <a:rPr lang="en-US" sz="2400" b="1" dirty="0"/>
              <a:t>c</a:t>
            </a:r>
            <a:r>
              <a:rPr lang="en-US" sz="2400" dirty="0"/>
              <a:t>) </a:t>
            </a:r>
            <a:r>
              <a:rPr lang="el-GR" sz="2400" dirty="0" smtClean="0"/>
              <a:t>Πρόκειται για καρκινώματα, συχνά προχωρημένου σταδίου.</a:t>
            </a:r>
            <a:r>
              <a:rPr lang="el-GR" sz="1800" dirty="0" smtClean="0"/>
              <a:t/>
            </a:r>
            <a:br>
              <a:rPr lang="el-GR" sz="1800" dirty="0" smtClean="0"/>
            </a:br>
            <a:r>
              <a:rPr lang="en-US" sz="1800" dirty="0" smtClean="0"/>
              <a:t> </a:t>
            </a:r>
            <a:r>
              <a:rPr lang="el-GR" sz="1800" dirty="0" smtClean="0">
                <a:latin typeface="Calibri" pitchFamily="34" charset="0"/>
                <a:ea typeface="Calibri" pitchFamily="34" charset="0"/>
                <a:cs typeface="Times New Roman" pitchFamily="18" charset="0"/>
              </a:rPr>
              <a:t/>
            </a:r>
            <a:br>
              <a:rPr lang="el-GR" sz="1800" dirty="0" smtClean="0">
                <a:latin typeface="Calibri" pitchFamily="34" charset="0"/>
                <a:ea typeface="Calibri" pitchFamily="34" charset="0"/>
                <a:cs typeface="Times New Roman" pitchFamily="18" charset="0"/>
              </a:rPr>
            </a:br>
            <a:r>
              <a:rPr lang="en-US" sz="1400" dirty="0" err="1" smtClean="0">
                <a:latin typeface="Calibri" pitchFamily="34" charset="0"/>
                <a:ea typeface="Calibri" pitchFamily="34" charset="0"/>
                <a:cs typeface="Times New Roman" pitchFamily="18" charset="0"/>
              </a:rPr>
              <a:t>Amin</a:t>
            </a:r>
            <a:r>
              <a:rPr lang="en-US" sz="1400" dirty="0" smtClean="0">
                <a:latin typeface="Calibri" pitchFamily="34" charset="0"/>
                <a:ea typeface="Calibri" pitchFamily="34" charset="0"/>
                <a:cs typeface="Times New Roman" pitchFamily="18" charset="0"/>
              </a:rPr>
              <a:t> MB </a:t>
            </a:r>
            <a:r>
              <a:rPr lang="el-GR" sz="1400" dirty="0" smtClean="0">
                <a:latin typeface="Calibri" pitchFamily="34" charset="0"/>
                <a:ea typeface="Calibri" pitchFamily="34" charset="0"/>
                <a:cs typeface="Times New Roman" pitchFamily="18" charset="0"/>
              </a:rPr>
              <a:t>και</a:t>
            </a:r>
            <a:r>
              <a:rPr lang="en-US" sz="1400" dirty="0" smtClean="0">
                <a:latin typeface="Calibri" pitchFamily="34" charset="0"/>
                <a:ea typeface="Calibri" pitchFamily="34" charset="0"/>
                <a:cs typeface="Times New Roman" pitchFamily="18" charset="0"/>
              </a:rPr>
              <a:t> </a:t>
            </a:r>
            <a:r>
              <a:rPr lang="el-GR" sz="1400" dirty="0" smtClean="0">
                <a:latin typeface="Calibri" pitchFamily="34" charset="0"/>
                <a:ea typeface="Calibri" pitchFamily="34" charset="0"/>
                <a:cs typeface="Times New Roman" pitchFamily="18" charset="0"/>
              </a:rPr>
              <a:t>συν</a:t>
            </a:r>
            <a:r>
              <a:rPr lang="en-US" sz="1400" dirty="0" smtClean="0">
                <a:latin typeface="Calibri" pitchFamily="34" charset="0"/>
                <a:ea typeface="Calibri" pitchFamily="34" charset="0"/>
                <a:cs typeface="Times New Roman" pitchFamily="18" charset="0"/>
              </a:rPr>
              <a:t>. Mod </a:t>
            </a:r>
            <a:r>
              <a:rPr lang="en-US" sz="1400" dirty="0" err="1" smtClean="0">
                <a:latin typeface="Calibri" pitchFamily="34" charset="0"/>
                <a:ea typeface="Calibri" pitchFamily="34" charset="0"/>
                <a:cs typeface="Times New Roman" pitchFamily="18" charset="0"/>
              </a:rPr>
              <a:t>Pathol</a:t>
            </a:r>
            <a:r>
              <a:rPr lang="en-US" sz="1400" dirty="0" smtClean="0">
                <a:latin typeface="Calibri" pitchFamily="34" charset="0"/>
                <a:ea typeface="Calibri" pitchFamily="34" charset="0"/>
                <a:cs typeface="Times New Roman" pitchFamily="18" charset="0"/>
              </a:rPr>
              <a:t> 2015 28(5) 612-630</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endParaRPr lang="el-GR" sz="1800" dirty="0"/>
          </a:p>
        </p:txBody>
      </p:sp>
      <p:pic>
        <p:nvPicPr>
          <p:cNvPr id="8194" name="Picture 2" descr="figure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2824657" y="388322"/>
            <a:ext cx="3494690" cy="9144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00591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2432</TotalTime>
  <Words>5647</Words>
  <Application>Microsoft Office PowerPoint</Application>
  <PresentationFormat>Προβολή στην οθόνη (4:3)</PresentationFormat>
  <Paragraphs>494</Paragraphs>
  <Slides>116</Slides>
  <Notes>11</Notes>
  <HiddenSlides>0</HiddenSlides>
  <MMClips>0</MMClips>
  <ScaleCrop>false</ScaleCrop>
  <HeadingPairs>
    <vt:vector size="4" baseType="variant">
      <vt:variant>
        <vt:lpstr>Θέμα</vt:lpstr>
      </vt:variant>
      <vt:variant>
        <vt:i4>1</vt:i4>
      </vt:variant>
      <vt:variant>
        <vt:lpstr>Τίτλοι διαφανειών</vt:lpstr>
      </vt:variant>
      <vt:variant>
        <vt:i4>116</vt:i4>
      </vt:variant>
    </vt:vector>
  </HeadingPairs>
  <TitlesOfParts>
    <vt:vector size="117" baseType="lpstr">
      <vt:lpstr>Θέμα του Office</vt:lpstr>
      <vt:lpstr>Κομβικά διαγνωστικά σημεία  στην ιστοπαθολογία  της ουροδόχου κύστης</vt:lpstr>
      <vt:lpstr>Διαφάνεια 2</vt:lpstr>
      <vt:lpstr>ΚΛΙΝΙΚΗ ΘΕΩΡΗΣΗ  ΔΙΑΓΝΩΣΗ</vt:lpstr>
      <vt:lpstr>Κλινική αξιολόγηση  ιστολογικής απάντησης</vt:lpstr>
      <vt:lpstr>ΚΑΤΗΓΟΡΙΟΠΟΙΗΣΗ ΚΑΡΚΙΝΟΠΑΘΩΝ ΟΥΡΟΔΟΧΟΥ ΚΥΣΤΕΩΣ ΣΕ ΟΜΑΔΕΣ ΚΙΝΔΥΝΟΥ  </vt:lpstr>
      <vt:lpstr>Μη μυοδιηθητικός καρκίνος</vt:lpstr>
      <vt:lpstr>Μυοδιηθητικός καρκίνος</vt:lpstr>
      <vt:lpstr>Διαφάνεια 8</vt:lpstr>
      <vt:lpstr>Καλόηθες ουροθήλιο Υποσημαινόμενη υπερπλασία επίπεδου ουροθηλίου (χωρίς ίχνος αγγειοσυνδετικού άξονα). Εν γένει, συνήθως ≥ 10 στοιβάδες κυττάρων στην υπερπλασία. Δεν συνιστάται η μέτρησή τους, παρά απλώς η σύγκριση με φυσιολογικού πάχους, παρακείμενο ουροθήλιο. </vt:lpstr>
      <vt:lpstr>Οι στοιβάδες των επιθηλιακών κυττάρων του φυσιολογικού ουροθηλίου Akhtar M και συν.  Advances in Anatomic Pathology 26(5):313-319, September 2019. </vt:lpstr>
      <vt:lpstr>Επίπεδες  ουροθηλιακές αλλοιώσεις</vt:lpstr>
      <vt:lpstr>Διαφάνεια 12</vt:lpstr>
      <vt:lpstr>Αντιδραστική, αναγεννητική ατυπία  λόγω φλεγμονής (Χ400):  διακριτά σαν κουκκίδες (βλ. προηγούμενη εικόνα), όχι ιδιαίτερα προβάλλοντα πυρήνια, ομαλές οι πυρηνικές μεμβράνες. </vt:lpstr>
      <vt:lpstr>Αντιδραστική ατυπία  μετά από χορήγηση κυκλοφωσφαμίδης. Καθοριστικής σημασίας οι κλινικές πληροφορίες! Σημειωτέον ότι η κυκλοφωσφαμίδη κυρίως, συνιστά παράγοντα κινδύνου για ανάπτυξη καρκινώματος.</vt:lpstr>
      <vt:lpstr>Διαφάνεια 15</vt:lpstr>
      <vt:lpstr>Αντιδραστικό ουροθήλιο </vt:lpstr>
      <vt:lpstr>Aνοσοφαινότυπος αντιδραστικού ουροθηλίου.  Ελάχιστη ανοσοδραστικότητα της CK20 (περιοριζόμενη στα ομπελοειδή κύτταρα, αρ. εικ.) και της p53(συνήθως σε βασικούς πυρήνες), έντονη του CD44 στα άτυπα κύτταρα (δεξ. εικ.).</vt:lpstr>
      <vt:lpstr>ΟΥΡΟΘΗΛΙΑΚΗ ΔΥΣΠΛΑΣΙΑ Η ΑΝΤΙΔΡΑΣΤΙΚΗ ΑΤΥΠΙΑ;</vt:lpstr>
      <vt:lpstr>Διαφάνεια 19</vt:lpstr>
      <vt:lpstr>Επίπεδη υψηλόβαθμη ενδοουροθηλιακή νεοπλασία –  Ουροθηλιακό καρκίνωμα in situ ( CIS, pTis ).  Σημαντικός επιβαρυντικός  προγνωστικός παράγων σε καρκινοπαθείς σταδίων pT0-pT2. Aυτός ο βαθμός πυρηνικής διόγκωσης (στις τυπικές περιπτώσεις 5-6 φορές μεγαλύτερος από του λεμφοκυττάρου, βλ. κύκλους), υπερχρωμίας (τα πλέον αξιόπιστα μορφολογικά διαγνωστικά κριτήρια) και αταξίας   σαφώς επιτρέπει τη διάγνωση ουροθηλιακού CIS. Είναι πιθανή και η αδενική διαφοροποίηση σε ένα ουροθηλιακό CIS. Καθώς τα περισσότερα CIS διαθέτουν ανοσοφαινότυπο αυλικών κυττάρων, φαίνεται ότι τα περισσότερα βασικής ποικιλίας  διηθητικά ουροθηλιακά καρκινώματα προκύπτουν από αυλικής ποικιλίας CIS κατόπιν μεταστροφής τους σε βασική ποικιλία.   </vt:lpstr>
      <vt:lpstr>Διαφάνεια 21</vt:lpstr>
      <vt:lpstr>Eπινέμηση παρακείμενου ουροθηλικού in situ καρκινώματος  σε φωλιά von Brunn. (Δυνατή, ανάλογη επινέμηση σε προστατικούς αδένες)  Προσέξτε το ομαλό περίγραμμα, παρά την υψηλόβαθμη κακοήθεια της αλλοίωσης και την απουσία ουσιώδους μεταβολής του στρώματος, ώστε να αποφύγετε την υπερεκτίμηση της εν λόγω αλλοίωσης ως διηθητικής. Επιβάλλεται, σε ανάλογες περιπτώσεις, σχολαστικός έλεγχος  του καλυπτηρίου επιθηλίου, το οποίο βλέπετε στην αρ. εικ. με την αναμενόμενη για το in situ καρκίνωμα, αποφολίδωση, που καθιστά χρήσιμη τη συνεκτίμηση των ευρημάτων πιθανώς  προηγηθείσης κυτταρολογικής εξέτασης των ούρων.</vt:lpstr>
      <vt:lpstr>CIS (κάτω τμήμα εικ.)</vt:lpstr>
      <vt:lpstr>Ανοσοφαινότυπος ουροθηλιακού in situ καρκινώματος,  στις κάτω εικόνες, παζετοειδούς ποικιλίας</vt:lpstr>
      <vt:lpstr>Κερατινοποιούμενη ακανθώδης μετάπλαση. Πρόκειται για παθολογική οντότητα με κυστεοσκοπική εμφάνιση «λευκοπλακίας», κατά κανόνα με συνυπάρχουσα χρόνια φλεγμονή-ερεθισμό, που πρέπει να διακρίνεται από τη μη κερατινοποιούμενη ακανθώδη μετάπλαση  της περιοχής του τριγώνου, θήλεων ατόμων.</vt:lpstr>
      <vt:lpstr>Αλλοιώσεις ανεστραμμένου προτύπου. Κύριες ουροθηλιακές αλλοιώσεις με ανεστραμμένα πρότυπα ανάπτυξης </vt:lpstr>
      <vt:lpstr>Φωλιές von Brunn καλοήθους ουροθηλίου. Πρόκειται για συχνή αλλοίωση αντιδραστικού χαρακτήρα, αντιστοιχούσα σε συμπαγείς φωλιές ουροθηλιακών κυττάρων, εντός του χορίου. Κάποιες εξ αυτών διατηρούν τη σύνδεσή τους με το υπερκείμενο ουροθήλιο , ενώ άλλες εμφανίζονται ελεύθερες μέσα στο χόριο. Η πλέον σημαντική διαφοροδιάγνωση γίνεται από τη (μικρο)εμφωλεασμένη ποικιλία του ουροθηλιακού καρκινώματος∙ οι φωλιές von Βrunn είναι συνήθως ευμεγέθεις, επιφανειακής εντόπισης, ομοιόμορφου βάθους ανάπτυξης, γενικά ομαλού περιγράμματος και διάταξης, παράλληλα προς την επιφάνεια, χωρίς κυτταρική ατυπία. Η ανωμαλία στο μέγεθος και στο σχήμα των φωλεών, ο συνωστισμός τους, η εντόπισή τους στις βαθύτερες μοίρες του χορίου και η κυτταρική ατυπία  βαθειά, εγείρουν υπόνοιες ανάπτυξης της  (πάντοτε διηθητικής) (μικρο)εμφωλεασμένης ποικιλίας του ουροθηλιακού καρκινώματος. </vt:lpstr>
      <vt:lpstr>«Ανθηρές» φωλιές von Brunn Πληθωρική παρουσία φωλεών von Brunn εντός του χορίου, μιμούμενη (μικρο)εμφωλεασμένη ποικιλία ουροθηλιακού καρκινώματος. Μικρές συμπαγείς συστάδες ουροθηλίου, χωρίς κυτταρική ατυπία,  διάσπαρτες σε όλη την έκταση του χορίου που σταματούν λίγο πριν τον εξωστήρα μυ. Η γραμμική και σε τακτικές αποστάσεις, διάταξη των φωλεών εντός του χορίου, ακριβώς κάτωθεν της ουροθηλιακής επιφάνειας , το στρογγυλεμένο, όχι ανώμαλο σχήμα τους, η απουσία κυτταρικής ατυπίας,  και η διαφύλαξη του εξωστήρα μυός  συνηγορούν υπέρ της καλοήθειάς τους. </vt:lpstr>
      <vt:lpstr> Συχνότατες φυσιολογικές/αντιδραστικές ουροθηλιακές μεταβολές Οι  φωλεές του Brunn,  η κυστική κυστίτιδα και η αδενική κυστίτιδα συχνά συμπαρατηρούνται στο ίδιο  ιστικό δείγμα, συνήθως  στο πλαίσιο χρόνιας φλεγμονής  ή βλεννογονικού ερεθισμού. Οι φωλεές του Brunn  αποτελούν προεκβολές του υπερκείμενου ουροθηλίου εντός του χορίου∙ όταν  αυτές διαταθούν μικροκυστικώς ομιλούμε περί κυστικής κυστίτιδας, ενώ όταν οι κεντρικοί αυλοί των φωλεών  επενδύονται από  κυβοειδές ή κιονοειδές αδενικό επιθήλιο μεταχωρών σε ουροθηλιακά κύτταρα, ομιλούμε περί αδενικής κυστίτιδας. Στην κυστική και αδενική κυστίτιδα , οι πλείστες κύστεις είναι μικροσκοπικές , οι δε αυλοί τους πληρούνται  συχνά από ηωσινόφιλες εκκρίσεις, πιθανώς με λίγα φλεγμονώδη κύτταρα. Ενίοτε, ανθηρές μορφές των ως άνω μεταβολών σχηματίζουν  οζώδεις, εξωφυτικές ,πολυποειδείς μάζες ,  που μπορούν να προκαλέσουν αιματουρία  και, κυστεοσκοπικώς , να μιμηθούν ουροθηλιακά νεοπλάσματα.</vt:lpstr>
      <vt:lpstr>Οι φωλεές του Brunn, η κυστική κυστίτιδα και η αδενική κυστίτιδα  εντάσσονται σε ένα φάσμα συχνά αλλεπικαλυπτόμενων, αντιδραστικών μεταβολών, χωρίς κακόηθες δυναμικό, τυχαία ανιχνευόμενων κυστεοσκοπικώς, που δε χρειάζονται θεραπεία. Στη συχνότερη μορφή  αδενικής κυστίτιδας (πάνω δεξιά και κάτω εικόνες), οι αδένες επενδύονται από κυβοειδές ή κυλινδρικό επιθήλιο, περιβαλλόμενο από λίγες στοιβάδες ουροθηλιακών κυττάρων. Στο παρεμβαλλόμενο χόριο παρατηρούνται χρόνια φλεγμονώδη κύτταρα. Οι ανθηρές μορφές κυστικής και αδενικής κυστίτιδας χρήζουν διαφοροδιάγνωσης από το ανεστραμμένο θήλωμα  και από καρκινώματα (ανεστραμμένα ουροθηλιακά ή αδενοκαρκινώματα) </vt:lpstr>
      <vt:lpstr>Διαφάνεια 31</vt:lpstr>
      <vt:lpstr>ΑΝΕΣΤΡΑΜΜΕΝΟ ΟΥΡΟΘΗΛΙΑΚΟ ΘΗΛΩΜΑ (a&amp;b) &amp; ΑΝΕΣΤΡΑΜΜΕΝΟ ΘΗΛΩΔΕΣ ΟΥΡΟΘΗΛΙΑΚΟ ΝΕΟΠΛΑΣΜΑ ΧΑΜΗΛΟΥ ΚΑΚΟΗΘΟΥΣ ΔΥΝΑΜΙΚΟΥ (ΘΟΝΧΚΔ, c&amp;d)  a. Το ανεστραμμένο ουροθηλιακο θήλωμα εμφανίζει ενδοφυτική ανάπτυξη μη υπερπλαστικού ουροθηλίου, χωρίς ατυπία. b. Συνήθως υποσημαίνεται πασσαλοειδής διάταξη περιφερικά στις ανεστραμμένες ουροθηλιακές δομές, ενώ, κεντρικά,  τα ουροθηλιακά κύτταρα συχνά προσλαμβάνουν μια ήπια  ατρακτοειδή μορφολογία σαν τα ομπρελοειδή κύτταρα, με κυματιστή διαμόρφωση παράλληλα στις βασικές μεμβράνες. c. Το ανεστραμμένο ΘΟΝΧΚΔ, όπως και το εξωφυτικό ΘΟΝΧΚΔ, αποτελείται από υπερπλαστικό ουροθήλιο είτε με τη μορφή αυξημένου αριθμού κυττάρων ανά μονάδα εμβαδού είτε και με αυξημένο πάχος, αλλά αναπτύσσεται ενδοφυτικά. d. Εξ ορισμού το ΘΟΝΧΚΔ, είτε εξωφυτικό είτε με κυρίαρχη ανεστραμμένη συνιστώσα, δεν εμφανίζει παρά μόνο ήπια ατυπία και σπάνιες μιτώσεις εντός του ουροθηλίου του που διατηρεί την πολικότητά του. Amin MB και συν. Mod Pathol 2015 28(5) 612-630 </vt:lpstr>
      <vt:lpstr>  ΑΝΕΣΤΡΑΜΜΕΝΟ ΘΗΛΩΔΕΣ ΟΥΡΟΘΗΛΙΑΚΟ ΚΑΡΚΙΝΩΜΑ, ΧΑΜΗΛΟΒΑΘΜΗΣ  (a&amp;b)  ΚΑΙ ΥΨΗΛΟΒΑΘΜΗΣ  (c&amp;d)  ΚΑΚΟΗΘΕΙΑΣ. a. Το θηλώδες ουροθηλιακό καρκίνωμα χαμηλόβαθμης κακοήθειας με κυρίαρχο ανεστραμμένο πρότυπο ανάπτυξης εμφανίζει βαθμό κυτταροβρίθειας και εστιακής συσσώρευσης  πυρήνων με απώλεια πολικότητας-προσανατολισμού πέραν των επιτρεπτών για διάγνωση ΘΟΝΧΚΔ. b. Διακρίνεται ελαφρά έως μέτρια κυτταρική ατυπία. c. Το θηλώδες ουροθηλιακό καρκίνωμα υψηλόβαθμης κακοήθειας με κυρίαρχο ανεστραμμένο πρότυπο ανάπτυξης εμφανίζει ακόμα μεγαλύτερη αταξία στο επιθήλιό του. Στο συγκεκριμένο παράδειγμα διακρίνονται εστίες διήθησης του χορίου (αστερίσκος) , οι οποίες καθίσταντο εμφανέστερες σε παρακείμενα οπτικά πεδία, ερχόμενες σε αντίθεση με το κυρίαρχο μη διηθητικό συστατικό. d. Εμφανέστερη η απώλεια της πολικότητας ως προς τη περιοχή αναμενόμενου εντοπισμού της βασικής μεμβράνης,  εντονότερη πυρηνική ατυπία και ανίχνευση άτυπης μίτωσης. Amin MB και συν. Mod Pathol 2015 28(5) 612-630 </vt:lpstr>
      <vt:lpstr>ΒΑΣΙΚΑ ΔΙΑΓΝΩΣΤΙΚΑ ΣΗΜΕΙΑ ΑΝΕΣΤΡΑΜΜΕΝΟΥ ΘΗΛΩΜΑΤΟΣ </vt:lpstr>
      <vt:lpstr>Ανεστραμμένο ουροθηλιακό θήλωμα. Πιθανώς προβάλλουσα αλλοίωση αλλά οπωσδήποτε με ανεστραμμένο πρότυπο, λεία επιφάνεια και απόν ή ελάχιστο  εξωφυτικό  θηλώδες  συστατικό.  Καλώς αφοριζόμενη αλλοίωση με ομαλή βάση. Απουσία διήθησης. Απούσα ή ελάχιστη κυτταρική ατυπία. Υποποικιλίες: κλασική δοκιδωτή (εικονιζόμενη παρακάτω) ή αδενική, η δεύτερη σχεδόν ταυτόσημη με την αντίστοιχη ποικιλία κυστίτιδας (αδενική), σε  ανθηρά μορφή.  Η ανεστραμμένη επέκταση ενός ουροθηλιακού καρκινώματος εντός φωλεών του Brunn  όφειλε να εμφανίζει μεγαλύτερη ατυπία και μεγαλύτερη μιτωτική δραστηριότητα ˙ συνήθως δε,  θα συνυπάρχει  θηλώδες συστατικό.</vt:lpstr>
      <vt:lpstr>Ανεστραμμένο θήλωμα   Πρόκειται για σπάνιο, καλόηθες ουροθηλιακό νεόπλασμα, συνήθως σε ηλικιωμένους άρρενες.  Χαρακτηρίζεται από ενδοφυτική ανάπτυξη χορδών και δοκίδων ουροθηλιακών κυττάρων μέσα στο χόριο. Το υπερκείμενο ουροθήλιο είναι συνήθως λείο.  Λόγω του ενδοφυτικού προτύπου, η διάταξη των ουροθηλιακών κυττάρων αναστρέφεται. Στην περιφέρεια των χορδών και φωλεών διακρίνεται πασαλοειδής διάταξη των (πιο βασίφιλων) βασικών κυττάρων, ενώ τα ώριμα κύτταρα διατάσσονται στο κέντρο. Στο κέντρο των φωλεών, καμιά φορά, διακρίνουμε μη κερατινοποιούμενο ακανθώδες ή ακόμα και αδενικό επιθήλιο. </vt:lpstr>
      <vt:lpstr> Θηλώδες ουροθηλιακό  νεόπλασμα χαμηλού κακοήθους δυναμικού με συνυπάρχον, προβάλλον ανεστραμμένο πρότυπο ανάπτυξης. Συνύπαρξη  εκτενούς εξωφυτικού  θηλώδους συστατικού με αληθείς αγγειοσυνδετικούς άξονες και εστιακούς χαρακτήρες συμβατικού θηλώματος και  ενδοφυτικού-ανεστραμμένου συστατικού, δίκην ανεστραμμένου θηλώματος. Στο χόριο, αναστομούμενες χορδές και  φωλιές ουροθηλιακών κυττάρων , χωρίς  καταστρεπτική διήθηση του στρώματος. Απουσία κυτταρικής ατυπίας. Όχι αυξημένες μιτώσεις. Περιφερική πασσαλοειδής διάταξη βασικόμορφων κυττάρων στις αναστομούμενες φωλιές , εντός του χορίου.</vt:lpstr>
      <vt:lpstr>Όπως και η συνήθης, εξωφυτική ποικιλία ΘΟΝΧΚΔ, η ανεστραμμένη ποικιλία του ΘΟΝΧΚΔ αποτελείται από ευρείες και ελαφρώς ανώμαλες δοκίδες, αυξημένο πάχος ουροθηλίου, παρουσία κεντρικά, ομπρελοειδών κυττάρων, ήπια ατυπία και σπάνιες μιτώσεις εντός ενός ουροθηλίου με διατηρούμενη πολικότητα  (Α-Η, Χ40).  Aitao Guo, Aijun Liu, Xiaodong Teng. Chinese journal of cancer research, 2016 </vt:lpstr>
      <vt:lpstr>ΔΔ ουροθηλιακών καρκινωμάτων και νεοπλασμάτων χαμηλού κακοήθους δυναμικού με κυρίαρχο ανεστραμμένο πρότυπο ανάπτυξης από τα ανεστραμμένα θηλώματα</vt:lpstr>
      <vt:lpstr>Aνεστραμμένο θηλώδες ουροθηλιακό καρκίνωμα, μη διηθητικό, χαμηλόβαθμης κακοήθειας.  Το νεόπλασμα αποτελείται από ευρείες και μετρίως ανώμαλες δοκίδες, κυμαινόμενου μεγέθους, με κυτταροβρίθεια και απώλεια πολικότητας  ( Α-Η, Χ40, αριστ. εικ. ).  Σε μεσαία μεγέθυνση ( Χ100, δεξ. εικ.) αναγνωρίζεται ήπια έως μέτρια κυτταρική ατυπία.  Aitao Guo, Aijun Liu, Xiaodong Teng Chinese journal of cancer res 2016 </vt:lpstr>
      <vt:lpstr>Μορφολογική, ανοσοϊστοχημική και μοριακή διαφοροδιάγνωση  θηλώδους ουροθηλιακού καρκινώματος με κυρίαρχο ανεστραμμένο πρότυπο και ανεστραμμένου θηλώματος</vt:lpstr>
      <vt:lpstr> Η ιστολογική διαφοροδιάγνωση των μη διηθητικών, κυρίως ή αποκλειστικά ανεστραμμένων, ουροθηλιακών νεοπλασμάτων ( ήτοι του ανεστραμμένου θηλώματος, του ΘΟΝΧΚΔ και του ανεστραμμένου θηλώδους ουροθηλιακού καρκινώματος χαμηλόβαθμης και υψηλόβαθμης κακοήθειας) στηρίζεται στις εξής, πρωτίστως μορφολογικές, παραμέτρους: </vt:lpstr>
      <vt:lpstr>ΔΔ: Aκροχορδονώδες (verrucous)αρχιτεκτονικό πρότυπο  ακανθοκυτταρικού καρκινώματος ουροδόχου κύστης </vt:lpstr>
      <vt:lpstr> Ανεστραμμένο θηλώδες ουροθηλιακό καρκίνωμα, υψηλόβαθμης κακοήθειας Ευρείες και σαφώς ανώμαλες δοκίδες κυμαινόμενου μεγέθους, κυτταροβρίθεια, προβάλλουσα η απώλεια πολικότητας, έντονη κυτταρική ατυπία, διακριτή και υπό χαμηλή μεγέθυνση (πάνω εικόνες). Εν γένει, τα διηθητικά ουροθηλιακά καρκινώματα, ανεξαρτήτως βάθους διήθησης, κατατάσσονται στην υψηλόβαθμη κακοήθεια βάσει του διβαθμίου συστήματος. Εδώ,αναγνώριση διήθησης του χορίου υπό μορφή μικρών φωλεών–συμπλεγμάτων ή μεμονωμένων διηθητικών κυττάρων (κάτω εικόνες). Aitao Guo, Aijun Liu, Xiaodong Teng. Chinese journal of cancer research 2016 </vt:lpstr>
      <vt:lpstr>Ιδού ένα  παράδειγμα ουροθηλιακού καρκινώματος με αποκλειστικά ανεστραμμένο πρότυπο ανάπτυξης, παρά την πολυποειδή κυστεοσκοπική του εμφάνιση, εκ πρώτης όψεως, μιμούμενο εκείνο του κλασικού ανεστραμμένου θηλώματος. Στο συγκεκριμένο καρκίνωμα , το επιφανειακό ουροθήλιο τυχαίνει να είναι άθικτο (παντελής απουσία θηλών). Ο όγκος αποτελείται από άτακτα διατασσόμενες χορδές και φωλιές, αναπτυσσόμενες  κατά θέσεις  διηθητικά εντός του χορίου. Παρεμβάλλεται ποικίλη ποσότητα στρώματος ανάμεσα στις συστάδες των νεοπλασματικών κυττάρων ,τα οποία εμφανίζουν μετρίου βαθμού κυτταρική ατυπία, παρά τη διηθητική τους ανάπτυξη.  Εδώ  απουσιάζουν οι τακτικά διατασσόμενες δοκίδες και στήλες κυττάρων του ανεστραμμένου θηλώματος με την περιφερική πασσαλοειδή διάταξή τους. Η παρουσία κυτταρικής ατυπίας , η ξεκάθαρη διήθηση του χορίου και η απουσία ομαλών φωλεών με πασσαλοειδή κυτταρική διάταξη στην περιφέρειά τους  σαφέστατα θέτουν διάγνωση καρκινώματος με (αποκλειστικά,εν προκειμένω) ανεστραμμένο πρότυπο ανάπτυξης και φυσικά όχι ανεστραμμένου θηλώματος.</vt:lpstr>
      <vt:lpstr>(Μικρο-) εμφωλεασμένη ποικιλία ουροθηλιακού καρκινώματος.  Χαρακτηρίζεται από ήπια μορφολογία (αριστ. εικ.) μιμούμενη εκείνη των φωλεών von Brunn, αλλά με μικρότερο μέγεθος , άτακτες αποστάσεις και συνωστισμό, καθώς και από βαθύτερη, εμφανώς διηθητική ανάπτυξη, συνήθως εντός του μυϊκού χιτώνα (δεξ. εικ.), η οποία όμως δύσκολα εκτιμάται σε επιφανειακές βιοψίες. Στη βαθύτερη μοίρα του όγκου συχνά ανευρίσκονται σωληνώδεις αυλοί και, εστιακώς, αναπλαστικοί πυρήνες αυξημένου μεγέθους με παχυσμένη χρωματίνη. Γενικότερα, ασχέτως ποικιλίας, το εν λόγω πρότυπο μικροφωλεακών συστάδων, όταν απαντάται στο χόριο,  είναι ενδεικτικό πρώιμης διήθησης αυτού.  Στην ΔΔ της (μικρο-) εμφωλεασμένης ποικιλίας συμπεριλαμβάνεται και  η νεφρογενής μεταπλασία-αδένωμα με τα μικτά μορφολογικά του συστατικά  και το παραγαγγλίωμα με τα εμφανή αγγειακά του δίκτυα. Aitao Guo, Aijun Liu, Xiaodong Teng Chinese journal of cancer research 2016</vt:lpstr>
      <vt:lpstr>Μεγαλο-εμφωλεασμένη ποικιλία ουροθηλιακού καρκινώματος Πρόκειται πάντοτε για επιθετικό νεόπλασμα με διήθηση βαθειά στον εξωστήρα μυ του τοιχώματος της ουροδόχου κύστης αλλά με ηπιότερη κυτταρική μορφολογία σε σχέση με την (μικρο-)εμφωλεασμένη ποικιλία και άρα και με τα άλλα μυοδιηθητικά ουροθηλιακά καρκινώματα.  Η τυχαία και άτακτη κατανομή των φωλεών στο τοίχωμα της ουροδόχου και ιδιαίτερα εντός του εξωστήρα μυ είναι το εύρημα που προσανατολίζει προς τη διάγνωση αυτής της υποποικιλίας , καθώς τα υπολείμματα εμβρυϊκών πόρων ή τα στόμια διπλών ή κατ’ εφαπτομένη κομμένων ουρητήρων δεν΄αναμένεται να προσλαμβάνουν τέτοια εμφάνιση, ενώ, ένα μη διηθητικό, ενδοφυτικά αναπτυσσόμενο, ανεστραμμένου προτύπου, συμβατικό ουροθηλιακό καρκίνωμα χαμηλόβαθμης κακοήθειας  διαθέτει μεν ευρεία απωστική παρυφή, αλλά  δεν  επεκτείνεται στις παχιές δεσμίδες του εξωστήρα μυός. Aitao Guo, Aijun Liu, Xiaodong Teng Chinese journal of cancer research 2016 </vt:lpstr>
      <vt:lpstr>H μεγαλο-εμφωλεασμένη υποποικιλία ουροθηλιακού καρκινώματος μπορεί να είναι προχωρημένου σταδίου, διηθώντας βαθειά τον εξωστήρα μυ, οπότε και καθίσταται  ταυτοποιήσιμη. Παρά την επιθετική ανάπτυξη, το καρκινικό ουροθήλιο διατηρεί καλό προσανατολισμό, η δε ατυπία του υπολείπεται εκείνης των διηθητικών καρκινωμάτων και έτσι παραπέμπει σε χαμηλόβαθμης κακοήθειας, ανεστραμμένη ουροθηλιακή νεοπλασία. Το ευρύ, απωστικό πρότυπο διήθησής της εν λόγω υποποικιλίας προσομοιάζει με εκείνο του ακροχορδονώδους καρκινώματος, αλλά περίπου στο 1/3 των περιπτώσεων, αναγνωρίζονται εστίες συνήθους μορφής διήθησης.   Amin MB και συν. Mod Pathol 2015 28(5) 612-630 </vt:lpstr>
      <vt:lpstr>Δυσκολίες στη διαγνωστική προσέγγιση  μεγαλο-εμφωλεασμένων καρκινικών εξεργασιών του ουροθηλίου.   (a) Αυτό το παράδειγμα ενός μυοδιηθητικού, μεγάλο-εμφωλεασμένου ουροθηλιακού καρκινώματος  αναδεικνύει τις διαγνωστικές προκλήσεις, δεδομένων των τεχνητών αλλοιώσεων ως επί θερμοκαυτηριασμού και συνθλίψεως και της μορφολογίας χαμηλόβαθμης κακοήθειας. Εάν οι βλάβες δεν επεκτείνονταν πολυεστιακά στον μυϊκό χιτώνα, θα μπορούσαμε να σκεφτούμε  καλοήθεις μιμητές όπως  υπολείμματα του ουραχού ή στόμια διπλασιασμένων ή κατ’ εφαπτομένη κομμένων ουρητήρων. (b) Σε μια άλλη περίπτωση μεγαλο-εμφωλεασμένης ποικιλίας, η τυχαία, άτακτη  κατανομή  των φωλεών βοηθάει στον αποκλεισμό  καλοήθων ανατομικών ή υπολειμματικών δομών, όπως , επίσης, και η άμεση παράθεσή τους με τις μεγάλες συμπαγείς μυϊκές δεσμίδες του μυϊκού χιτώνα (αστερίσκος). Τα μη διηθητικά ανεστραμμένα νεοπλάσματα δεν δικαιούνται γενικά να εκτείνονται εντός του μυϊκού χιτώνα. (c) Η ανεύρεση μιας εστίας συμβατικής διήθησης (αγκύλη), που αποτελείται από ακανόνιστου μεγέθους και σχήματος διηθητικές κυτταρικές συστάδες, μπορεί να αποβεί χρησιμότατη για τον αποκλεισμό  ενός μη διηθητικού, ανεστραμμένου ουροθηλιακού νεοπλάσματος. Amin MB και συν. Mod Pathol 2015 28(5) 612-630 </vt:lpstr>
      <vt:lpstr>Θηλόμορφες και θηλώδεις αλλοιώσεις:  Θηλώδης/πολυποειδής κυστίτιδα. Bολβώδεις, πολυποειδείς, μη διακλαδούμενες προεκβολές του χορίου με οίδημα και ίνωση ή μικρότερες θηλές, χωρίς δευτερογενείς διακλαδώσεις.  </vt:lpstr>
      <vt:lpstr>Διαφάνεια 51</vt:lpstr>
      <vt:lpstr>Ουροθηλιακός πολλαπλασιασμός αβέβαιου κακοήθους δυναμικού, συνηθέστατα παρακείμενα άλλης θηλώδους αλλοίωσης, πλαγίως προεκτεινόμενης, ή αρχόμενη θηλώδης ουροθηλιακή νεοπλασία στο πλαίσιο παρακολούθησης καρκινοπαθών ουροδόχου, οπότε αυξάνεται κατά 40% ο κίνδυνος  ανάπτυξης σαφούς νεοπλασίας σε διάστημα 5 ετών.  Κυστεοσκοπικώς,  περιγράφεται ως εστιακή υπέγερση. </vt:lpstr>
      <vt:lpstr>ΑΤΕΛΕΙΣ ΜΟΡΦΕΣ  ΘΗΛΩΔΟΥΣ ΝΕΟΠΛΑΣΙΑΣ  (a&amp;b) Δύο  παραδείγματα αλλοιώσεων τα οποία, εφόσον αφορούν σε ασθενείς υπό παρακολούθηση  για θηλώδη ουροθηλιακή νεοπλασία και δεν συνδυάζονται με κυστεοσκοπική  εντύπωση θηλώδους αλλοίωσης, μπορούν να ενταχθούν στο πλαίσιο της «ουροθηλιακής δυσπλασίας με αρχόμενο σχηματισμό θηλών». Η συσχέτιση με την κυστεοσκοπική εικόνα επιβάλλεται, καθώς  η αλλοίωση της εικ. b  μπορεί να διαγνωσθεί κατευθείαν ως θηλώδες καρκίνωμα χαμηλόβαθμης κακοήθειας, συνηγορούντων των ευρημάτων της κυστεοσκόπησης. Οι εικόνες c &amp; d , εφόσον εντάσσονται σε παρόμοιο κλινικό πλαίσιο με τις δύο προηγούμενες, μπορούν να διαγνωσθούν ως «ουροθηλιακό in situ καρκίνωμα, με αρχόμενο σχηματισμό θηλών»∙ ιδιαίτερα  η μορφολογία της περίπτωσης της εικ. d  επαρκεί  για την ταυτοποίησή της ως θηλώδες ουροθηλιακό καρκίνωμα υψηλόβαθμης κακοήθειας , κυρίως επί ανάλογης ενδοσκοπικής υπόνοιας. Εν πάση περιπτώσει, η κλινικοπαθολογοανατομική συσχέτιση είναι εκ των ων ουκ άνευ για την ιστολογική διάγνωση  των εν λόγω περιπτώσεων  και τη χρήση ανάλογης ορολογίας. Amin MB και συν. Mod Pathol 2015 28(5) 612-630   </vt:lpstr>
      <vt:lpstr>  Θηλώδες αδένωμα της ουροδόχου κύστεως Πρόκειται για αλλοιώσεις ταυτόσημης μορφολογίας με τις συχνότερες, ανάλογες αλλοιώσεις του ορθοκολικού βλεννογόνου, συμπεριλαμβανομένης της σκωληκοειδούς απόφυσης. Επί εντοπίσεώς τους στην προστατική ουρήθρα, η αρνητική ανοσοχρώση του δείκτη NKX3.1 θα αποκλείσει το πορογενές αδενοκαρκίνωμα του προστάτη αδένα.</vt:lpstr>
      <vt:lpstr>Νεφρογενές αδένωμα, θηλόμορφο, εν προκειμένω. </vt:lpstr>
      <vt:lpstr>Διαφάνεια 56</vt:lpstr>
      <vt:lpstr>Διαφάνεια 57</vt:lpstr>
      <vt:lpstr>Διαφάνεια 58</vt:lpstr>
      <vt:lpstr>Διαφάνεια 59</vt:lpstr>
      <vt:lpstr>Σταδιοποίηση καρκινωμάτων εξορμωμένων από την ουροδόχο κύστη, εκκολπώματα και υπολείμματα του ουραχού.  Magers MJ και συν. Histopathology 74, 112-134, 2019 </vt:lpstr>
      <vt:lpstr>Μη διηθητικό θηλώδες ουροθηλιακό καρκίνωμα (pTa) , σε πλήρη διατομή της ουροδόχου κύστης.  Magers MJ και συν. Histopathology 74, 112-134, 2019 </vt:lpstr>
      <vt:lpstr>Διηθητικό θηλώδες ουροθηλιακό καρκίνωμα (pT1) , σε πλήρη διατομή της ουροδόχου κύστης.  Magers MJ και συν. Histopathology 74, 112-134, 2019</vt:lpstr>
      <vt:lpstr>ΔΙΗΘΗΤΙΚΟ ΟΥΡΟΘΗΛΙΑΚΟ ΚΑΡΚΙΝΩΜΑ</vt:lpstr>
      <vt:lpstr>Ιστολογικά γνωρίσματα χρήσιμα  στη διάγνωση της  διήθησης του χορίου του βλεννογόνου (pT1)  και στη διαφοροδιάγνωσή της από το ανεστραμμένο πρότυπο ανάπτυξης ενός ουροθηλιακού καρκινώματος pTa. </vt:lpstr>
      <vt:lpstr>Iστολογική εκτίμηση διήθησης του χορίου.  A. Εμπλοκή φωλεών von Brunn από ουροθηλιακό καρκίνωμα. Παρατηρήστε  τις παράλληλες, γραμμικές συστοιχίες λεπτο-τοιχωματικών αγγείων πέριξ των βασικών μεμβρανών των φωλεών von Brunn. B. Ουροθηλιακό καρκίνωμα pT1, με τραχιά, ακανόνιστη παρυφή. C.  Ουροθηλιακό καρκίνωμα pT1, με παράδοξη διαφοροποίηση (βέλη).  D. Ουροθηλιακό καρκίνωμα pT1, με τεχνητή συρρίκνωση πέριξ ακανόνιστων φωλεών.  Magers MJ και συν. Histopathology 74, 112-134, 2019  </vt:lpstr>
      <vt:lpstr>Διήθηση του χορίου. Στάδιο pT1</vt:lpstr>
      <vt:lpstr>Διήθηση του χορίου στο πλαίσιο ανεστραμμένου προτύπου  (pT1).  Ανίχνευση εντός του χορίου ακανόνιστου σχήματος φωλεών ή μεμονωμένων κυττάρων  με πιθανή πέριξ δεσμοπλαστική ή φλεγμονώδη αντίδραση. Όταν η στρωματική αντίδραση απουσιάζει, αξιολογούμε τα ακανόνιστα περιγράμματα των διηθητικών φωλεών, τη σύνθετη αρχιτεκτονική τους και την παρουσία μεμονωμένων ουροθηλιακών κυττάρων </vt:lpstr>
      <vt:lpstr>Διαφάνεια 68</vt:lpstr>
      <vt:lpstr>Διακριτά πρότυπα αντίδρασης του χορίου επί σταδίου pT1.  A. Δεσμοπλαστικό   B. Φλεγμονώδες   C. Μυξοειδές  D.Ψευδοσαρκωματώδες Επί εφαρμογής ανοσοϊστοχημικής χρώσης έναντι κερατίνης προς ανάδειξη διηθητικών κυττάρων, επιβάλλεται συνεκτίμηση της μορφολογίας, καθώς αντιδραστικές μυοϊνοβλάστες πιθανώς  να εμφανίζουν ανώμαλη έκφραση κερατίνης.  Magers MJ και συν. Histopathology 74, 112-134, 2019 </vt:lpstr>
      <vt:lpstr>Στο στάδιο pT1, χρειάζεται διευκρίνιση αν η διήθηση αφορά σε άξονα, αν κρίνεται επιφανειακή ή οριακή (προτεινόμενο όριο μικροδιηθητικής νόσου το 1 χιλ.), εστιακή πέραν της βάσης του όγκου, καταλαμβάνουσα λιγότερο από ένα ή από ένα και πάνω, οπτικό πεδίο φακού Χ10 ή Χ20 από τη βασική μεμβράνη του βλεννογόνου, ευρεία πέραν της βάσης του όγκου ή οριακά εμπλέκουσα τον εξωστήρα μυ.</vt:lpstr>
      <vt:lpstr>Η ιστολογική εκτίμηση της διήθησης της βλεννογόνιας μυϊκής στοιβάδας/συναφούς αγγειακού πλέγματος προτείνεται, όταν αυτή είναι δυνατή.   A. Η φυσιολογική  βλεννογόνια μυϊκή στοιβάδα της ουροδόχου κύστης, όταν αυτή διακρίνεται.   B. Ουροθηλιακό καρκίνωμα  pT1 με διήθηση της βλεννογόνιας μυϊκής στοιβάδας.   C. Εκτενώς διηθητικό ουροθηλιακό καρκίνωμα με δυσχέρεια διάκρισης μεταξύ της βλεννογόνιας μυϊκής στοιβάδας και του μυϊκού χιτώνα-εξωστήρα μυ.  Magers MJ και συν. Histopathology 74, 112-134, 2019  </vt:lpstr>
      <vt:lpstr>Τόσο η διήθηση διάσπαρτων, απ’ άκρη σ’ άκρη του διουρηθρικώς ληφθέντος ιστοτεμαχίου, έστω λεπτυσμένων, λείων μυϊκών στοιχείων του τοιχώματος της ουροδόχου κύστης όσο και η έντονη ανοσοδραστικότητα αυτών έναντι της «smoothelin» (μόνο όταν βέβαια η τελευταία μπορεί να αναγνωρισθεί αξιόπιστα, με εσωτερικό μάρτυρα ασθενώς θετικά τμήματα της βλεννογόνιας μυϊκής στοιβάδας) αμφότερα συνηγορούν υπέρ διήθησης του μυϊκού χιτώνα  και όχι της βλεννογόνιας μυϊκής στοιβάδας ( οπότε στάδιο pT2 κι όχι pT1 ), καθώς προφανώς πρόκειται για διασπασμένες μυϊκές δεσμίδες του εξωστήρα μυ. Μην ξεχνάμε ότι στο διουρηθρικό υλικό, πάντοτε αναφέρουμε εάν συμπεριλαμβάνονται τμήματα του εξωστήρα μυ ή όχι.</vt:lpstr>
      <vt:lpstr>Διαφάνεια 73</vt:lpstr>
      <vt:lpstr>Ανεστραμμένο, ομαλού περιγράμματος, απωστικό  πρότυπο ουροθηλιακού καρκινώματος με  ευμεγέθεις φωλιές εντός  του  χορίου,  χωρίς διήθηση του χορίου (pTa στην αριστερή εικ.). Ανάλογο πρότυπο , εφόσον απαντά εντός του μυϊκού χιτώνα (δεξ. εικ., pT2)   και πέραν αυτού ( στους παρακυστικούς ιστούς και εντός του στρώματος του προστάτη αδένα )  θεωρείται  διηθητικό,και μάλιστα πιθανότατα εντασσόμενο στην ποικιλία του μεγαλο-εμφωλεασμένου   ουροθηλιακού καρκινώματος.</vt:lpstr>
      <vt:lpstr>Πρότυπα διήθησης  μυϊκού χιτώνα (εξωστήρα μυ).  ουροθηλιακό καρκίνωμα pT2. Ένδειξη κυστεκτομής.</vt:lpstr>
      <vt:lpstr>  Α. Διηθητικό ουροθηλιακό καρκίνωμα Τ2. Υποσταδιοποίηση με όριο τη μέση του μυϊκού χιτώμα.  Β. Ουροθηλιακό καρκίνωμα Τ3 με διήθηση πέραν του ορίου του μυϊκού χιτώνα (δηλ. πέραν μιας ακανόνιστης, νοητής γραμμής ανάμεσα σε παρακείμενες μυϊκές δεσμίδες) εντός του περικυστικού λίπους. Καθοριστικής προγνωστικής αξίας η κατάσταση των λεμφαδένων και των εγχειρητικών ορίων στους ασθενείς pT3  C. Διήθηση λιπώδους ιστού του χορίου και διήθηση του εξωστήρα μυ (pT2).  D. Oυροθηλιακό καρκίνωμα pT4a, με διήθηση εντός του παρεγχύματος του προστάτη αδένα.  Ε. Oυροθηλιακό καρκίνωμα pT4 με διήθηση εντός των σπερματοδόχων ληκύθων. Δυσμενέστερο pT4a συγκριτικά με της εικόνας D,  ως επί pT4b. Magers MJ και συν. Histopathology 74, 112-134, 2019 </vt:lpstr>
      <vt:lpstr>Εμπλοκή του προστάτη αδένα από ουροθηλιακό καρκίνωμα Σε μακροσκοπική παρουσία όγκου στην ουρήθρα, πρόκειται πιθανότατα για όγκο της ουρήθρας που επεκτείνεται διηθητικά εντός του προστατικού στρώματος και σταδιοποιείται ανάλογα (pT2). Eπί απουσίας όγκου στην ουρήθρα και παρουσίας όγκου στην ουροδόχου κύστη, μακροσκοπικά βαθειά διηθητικού και εμπλέκοντος τον προστάτη, πρόκειται για όγκο της ουροδόχου κύστεως pT4a. Σε διουρηθρικό υλικό, η ως άνω διάκριση είναι αδύνατη, οπότε το καρκίνωμα σταδιοποιείται ως ≥pT2, με ανάλογη διευκρίνηση ότι θα σταδιοποιηθεί επακριβώς στο παρασκεύασμα της κυστεκτομής.</vt:lpstr>
      <vt:lpstr>Ουροθηλιακό καρκίνωμα pT4,  με διήθηση εντός της μήτρας (δεξ.)  και του κόλπου (κάτω).   Μακροσκοπική και μικροσκοπική εικόνα. Magers MJ και συν. Histopathology 74, 112-134, 2019 </vt:lpstr>
      <vt:lpstr>Λεμφαδενική μετάσταση με εξωλεμφαδενική επέκταση. Αριθμός μεταστατικών λεμφαδένων  (1, 2-5, &gt;5). Η ανατομική θέση των λεμφαδένων κατά την χειρουργική αφαίρεση και η εξέταση τουλάχιστον 12 συνολικά λεμφαδένων είναι επιθυμητή να αναφέρεται. Aνεύρεση λεμφαδενικής μετάστασης πέραν των λαγονίων λεμφαδένων θεωρείται στάδιο Μ1a.  Απομακρυσμένη (ηπατική) μετάσταση. Στάδιο Μ1b.  Γνήσιες λεμφαγγειακές διηθήσεις σε λεμφικά ή αιμοφόρα αγγεία σε διουρηθρικό υλικό οδηγούν σε επιθετικούς χειρισμούς.  Magers MJ και συν. Histopathology 74, 112-134, 2019 </vt:lpstr>
      <vt:lpstr>Εκκόλπωμα ουροδόχου κύστης με εστία διηθητικού ουροθηλιακού καρκινώματος, εντός αυτού. Σπάνιο φαινόμενο.  Ανώμαλη η επιφάνεια της αλλοίωσης,  με διάβρωση και αιμορραγία.</vt:lpstr>
      <vt:lpstr>Τα μη διηθητικά ενδοεκκολπωματικά ουροθηλιακά καρκινώματα συχνά συνυπάρχουν με εξωεκκολπωματικά. Επισημαίνεται η απουσία μυϊκού χιτώνα σε κάθε γνήσιο εκκόλπωμα, εκτός από το όλως παρακείμενο τοίχωμα της ουροδόχου. Άρα, τα διηθητικά ενδοεκκολπωματικά καρκινώματα περνούν από το χόριο (pT1), συχνά διασχίζοντας μια πυκνή ινώδη ταινία, απευθείας στα περικυστικά μαλακά μόρια (pT3), χωρίς αυτό , από μόνο του, απαραίτητα να καθιστά αυτά τα καρκινώματα pT1 πιο επιθετικά, συγκριτικά με τα υπόλοιπα pT1, τα μη αναπτυσσόμενα εντός εκκολπωμάτων. Επίσης, χρειάζεται προσοχή στη σταδιοποίηση των ενδοεκκολπωματικών καρκινωμάτων, ιδιαίτερα σε διουρηθρικό υλικό,  γιατί συχνά σχετίζονται με ακανόνιστα υπερτροφική  και  συνεχή, αμέσως κάτωθεν του βλεννογόνου,  βλεννογόνια μυϊκή στοιβάδα (βέλος)· η υπερτροφία της, μάλιστα, ξεκινά από τον αυχένα του εκκολπώματος. </vt:lpstr>
      <vt:lpstr>Ειδικές, δυσμενούς πρόγνωσης,  ιστολογικές ποικιλίες καρκινωμάτων της ουροδόχου κύστης: Η παρουσία τους αναφέρεται και ποσοτικοποιείται %.  (Μικρο-)εμφωλεασμένο ουροθηλιακό καρκίνωμα, εδώ με εστιακό σχηματισμό σωληνωδών αυλών.</vt:lpstr>
      <vt:lpstr>(Μικρο)εμφωλεασμένης ποικιλίας ουροθηλιακό καρκίνωμα (κακής πρόγνωσης, ειδική ιστολογική ποικιλία)   </vt:lpstr>
      <vt:lpstr>(Μικρο-)εμφωλεασμένη ποικιλία Μικρές , διακριτές φωλεές  με ήπια κυτταρική μορφολογία , ανώμαλα κατανεμημένες στο χόριο. Το μέγεθος των φωλεών είναι  συχνά αρκετά μικρότερο συγκριτικά με τις φωλεές von Brunn του φυσιολογικού ουροθηλίου. Το υπερκείμενο ουροθήλιο συνήθως στερείται ουσιωδών αλλοιώσεων. Κυρίως  στη βαθύτερη  μοίρα του καρκινώματος, πιθανή η αναστόμωση, η συσσώρευση ή και η εξαφάνιση των φωλεών εντός δεσμοπλαστικού υποστρώματος  καθώς και η ανίχνευση μεγαλύτερης κυτταρικής ατυπίας με πυρηνική διόγκωση, αδρή χρωματίνη  και προβάλλοντα πυρήνια. Κανόνας, τα διάσπαρτα αναπλαστικά στοιχεία. </vt:lpstr>
      <vt:lpstr>ΔΔ: Aντιδραστικής αρχής υπερπλασία φωλεών του Brunn Οι φωλιές είναι συνήθως μεγάλες, τοποθετημένες κατά κανόνα σε επιφανειακή μοίρα του χορίου , έχουν ομαλό σχήμα και διάταξη , γραμμική παρυφή και  δεν έχουν πουθενά κυτταρολογική ατυπία.</vt:lpstr>
      <vt:lpstr>Εμφωλεασμένη ποικιλία ουροθηλιακού καρκινώματος,  κυρίως με ευρείες φωλιές –  Μεγαλο-εμφωλεασμένη υποποικιλία   Στη συγκεκριμένη περίπτωση, το καρκίνωμα αποτελείται από μεγάλες συρρέουσες  φωλιές,  οι οποίες,  στη βαθύτερη μοίρα αυτού του συγκεκριμένου όγκου, προσλαμβάνουν την πιο χαρακτηριστική για την εμφωλεασμένη ποικιλία,  εμφάνιση μικρών ανώμαλων φωλεών, με εμφανέστερη διηθητική ανάπτυξη, συνήθους μορφής.  Η κυτταρική μορφολογία είναι,  εν γένει, ήπια. Η επιφάνεια  είναι επίπεδη και εστιακώς απογυμνωμένη. </vt:lpstr>
      <vt:lpstr>Μικροθηλώδες ουροθηλιακό καρκίνωμα  Λεπτές θηλές, πάχους 1-4 στοιβάδων κυττάρων, μερικές φορές με μόλις υποσημαινόμενους, λεπτούς στρωματικούς ψευδοάξονες και πολυάριθμες δευτερογενείς μικροθηλές, διακλαδιζόμενες κατά ιεραρχική σειρά. Πολλαπλές μικρές θηλές εντός ενός βοθρίου· συνήθως συρρέοντα τα βοθρία και διατασσόμενα «πλάτη με πλάτη». Συχνότατη η διήθηση του εξωστήρα μυ. </vt:lpstr>
      <vt:lpstr>Μορφολογία μικροθηλώδους ουροθηλιακού καρκινώματος   (a) Μικροθηλώδες ουροθηλιακό καρκίνωμα με διήθηση  του μυϊκού χιτώνα.  (b)  Η προβάλλουσα τεχνητή συρρίκνωση , εν προκειμένω στο πλαίσιο ενός συμβατικού ουροθηλιακού καρκινώματος, συγχέεται με τη μικροθηλώδη ποικιλία.   (c). Eδώ αναδεικνύονται δύο χαρακτηριστικά ευρήματα της μικροθηλώδους ποικιλίας: παρουσία πολλαπλών φωλεών  εντός του ίδιου βοθρίου  και ανάστροφη,  περιφερική οριοθέτηση των πυρήνων στις φωλιές.  (d) Επιπρόσθετο χαρακτηριστικό διαγνωστικό εύρημα  αποτελεί  ο σχηματισμός  επιθηλιακών δακτυλίων και ενδοκυτταροπλασματικής κενοτοπίωσης. Amin MB και συν. Mod Pathol 2015 28(5) 612-630   </vt:lpstr>
      <vt:lpstr>Αληθής διήθηση λεμφαγγείων/αιμοφόρων αγγείων του χορίου.  Ανοσοϊστοχημική επιβεβαίωση (CD31, CD34, D2-40) χρήσιμη προς αποκλεισμό τεχνητής συρρίκνωσης του στρώματος, μιμούμενης σχηματισμό αγγειακών καρκινικών εμβόλων. Δυσμενής προγνωστικός παράγων, ανεξαρτήτως ποικιλίας, ιδιαίτερα στο στάδιο pT1.</vt:lpstr>
      <vt:lpstr>Μικροθηλώδης ποικιλία ουροθηλιακού καρκινώματος Δεν αρκεί το επιφανειακό συστατικό για τη διάγνωση αυτής της επιθετικής ποικιλίας˙ η διάγνωση τίθεται από το διηθητικό συστατικό,  μόνο εφόσον  το  τελευταίο ταυτοποιείται, οπότε η αντιμετώπιση είναι η κυστεκτομή, πιθανότατα  ακόμα και στο στάδιο  pT1 ή/και η εισαγωγική χημειοθεραπεία. Η προβάλλουσα συρρίκνωση του στρώματος  και ο σχηματισμός βοθρίων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δακτύλιοι-ψευδοαυλοί (κάτω δεξ. εικ.) δεν πρέπει να εκλαμβάνονται ως αδενική διαφοροποίηση, όπως το ίδιο ισχύει και για την εμφωλεασμένη ποικιλία. </vt:lpstr>
      <vt:lpstr>Μη διηθητικό,  υψηλόβαθμης κακοήθειας,  θηλώδες ουροθηλιακό καρκίνωμα  με σύνθετη αρχιτεκτονική λεπτότατων, νηματοειδών προεκβολών, προσομοιάζουσα με ορισμένα ορώδη ωοθηκικά νεοπλάσματα. Δεν πρόκειται για τη μικροθηλώδη ποικιλία , αν δεν συνυπάρχει ανάλογο διηθητικό συστατικό.</vt:lpstr>
      <vt:lpstr>Μικροθηλώδης ποικιλία ουροθηλιακού καρκινώματος  με χαρακτηριστικές πολλαπλές επιθηλιακές φωλιές εντός μεμονωμένων βοθρίων (Α,Β) και σχηματισμός επιθηλιακών δακτυλίων (C) Πλασματοκυτταροειδής ποικιλία ουροθηλιακού καρκίνου  με τεχνητή συρρίκνωση (βέλος, εικ.D).</vt:lpstr>
      <vt:lpstr>Διαφάνεια 93</vt:lpstr>
      <vt:lpstr>Πλασματοκυτταροειδές ουροθηλιακό καρκίνωμα με μεμονωμένα καρκινικά κύτταρα με τεχνητή συρρίκνωση πέριξ αυτών, μιμούμενα φλεγμονώδη, ιδίως όταν διηθούν το τοίχωμα του ουρητήρα ή πέριξ μαλακά μόρια, και σχετικά δυσδιάκριτη διήθηση λεμφαδένα (κάτω δεξιά), ιδίως σε τομές κρυοστάτη, όπου τα καρκινικά κύτταρα μπορεί να εκληφθούν για ιστιοκύτταρα .</vt:lpstr>
      <vt:lpstr>Πρωτοπαθές (κατόπιν κλινικής επιβεβαίωσης) μικροκυτταρικό νευροενδοκρινικό καρκίνωμα. 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CK20 και τον δείκτη p63. Παρά τη χημειοευαισθησία του,  σημαντική προγνωστική επιβάρυνση επιφέρει η ανεύρεση τέτοιας ποικιλίας ακόμα και ως συστατικού στο πλαίσιο ενός συμβατικού  in situ ( όπως στην αρ. εικ.)  ή διηθητικού ουροθηλιακού καρκινώματος, μειώνοντας τη διάμεση επιβίωση των αντίστοιχων καρκινοπαθών σε  11 μήνες. ΔΔ από λέμφωμα.  </vt:lpstr>
      <vt:lpstr>Kαρκίνωμα  δίκην  λεμφοεπιθηλιώματος (EBV -) Αδιαφοροποίητα κύτταρα με συγκυτιακό πρότυπο, πλειόμορφους πυρήνες με προβάλλοντα πυρήνια, έντονη μιτωτική δραστηριότητα, προβάλλουσα φλεγμονώδης ανοσιακή αντίδραση, σε τουλάχιστον το ήμισυ της εκτάσεως του όγκου. Όταν διαγιγνώσκονται σε διουρηθρικό υλικό, όσο αυτό βέβαια είναι  δυνατό,αμιγήκαρκινώματα δίκην λεμφοεπιθηλιώματος, αυτά ανταποκρίνονται περισσότερο στη συστηματική χημειοθεραπεία από το τυπικό ουροθηλιακό καρκίνωμα, παρέχοντας, αρχικά τουλάχιστον,  τη δυνατότητα  διάσωσης  της ουροδόχου κύστης. Σε επίπεδο πρόγνωσης,  το παθολογοανατομικό στάδιο Τ είναι ο καθοριστικός παράγων.    </vt:lpstr>
      <vt:lpstr>Το ουροθηλιακό καρκίνωμα με  αποκλίνουσα ακανθώδη διαφοροποίηση  φαίνεται να  ανταποκρίνεται λιγότερο στις επικουρικές θεραπείες.  Το υποχρεωτικά συνυπάρχον ουροθηλιακό καρκινικό στοιχείο είναι υψηλόβαθμης κακοήθειας.Το κακόηθες ακανθώδες επιθήλιο αντιστοιχεί συχνά σε φωλιές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ποσοτικοποιείται, όπως εξάλλου και όλες οι ειδικές ποικιλίες.</vt:lpstr>
      <vt:lpstr>Η  σαρκωματοειδής αποδιαφοροποίηση ενός ουροθηλιακού καρκινώματος με ομόλογα ή ετερόλογα στοιχεία είναι κατά πολύ συχνότερη των πρωτοπαθών σαρκωμάτων της ουροδόχου κύστεως, οπότε το καρκινωματώδες συστατικό πρέπει να αναζητάται σχολαστικά. Λεμφαδενικές και σπλαγχνικές μεταστάσεις συνήθως είναι παρούσες κατά τη διάγνωση της νόσου. </vt:lpstr>
      <vt:lpstr>a) Το ουροθηλιακό καρκίνωμα με χορδωματοειδείς χαρακτήρες εμφανίζει επιθηλιακά κύτταρα αναπτυσσόμενα σε χορδές ή δίκτυα, εντός μυξοειδούς στρώματος, του τύπου που απαντάται στο εξωσκελετικό μυξοειδές χονδροσάρκωμα. Τουλάχιστον εστιακώς, αναγνωρίζεται συμβατική ουροθηλιακή κακοήθεια. (b) Σε άλλη παρόμοια περίπτωση, παρατηρούνται συναθροίσεις κυττάρων εντός αφθόνου μυξοειδούς στρώματος (παρόμοια ποικιλία).  (c) Πρόκειται για καρκινώματα, συχνά προχωρημένου σταδίου.   Amin MB και συν. Mod Pathol 2015 28(5) 612-630 </vt:lpstr>
      <vt:lpstr>(a) Το ουροθηλιακό καρκίνωμα με ραβδοειδείς χαρακτήρες εντάσσεται στο φάσμα των χαμηλά διαφοροποιημένων έως αδιαφοροποίητων ουροθηλιακών καρκινωμάτων και αποτελείται  από κακοήθη κύτταρα με «ραβδοειδή» μορφολογία και πτωχή συνοχή, με έκκεντρους και, συγκριτικά με την πλασματοκυτταροειδή ποικιλία, μεγαλύτερους  πυρήνες και προβάλλοντα πυρήνια, καθώς και κυτταροπλασματικά  έγκλειστα υαλίνης.  (b) Η ταυτοποίηση ενός αναγνωρίσιμου συστατικού ουροθηλιακού καρκινώματος είναι άκρως πολύτιμη για τη διάγνωση ουροθηλιακής αρχής κακοήθειας.  (c) Στην εικονιζόμενη περίπτωση, εκφράστηκαν ανοσοϊστοχημικοί δείκτες ουροθηλιακής διαφοροποίησης (S100P,  ουροπλακίνη II  και GATA3).   Amin MB και συν. Mod Pathol 2015 28(5) 612-630 </vt:lpstr>
      <vt:lpstr>Μικροκυστική/μικροσωληναριακή  ποικιλία ουροθηλιακού καρκινώματος, εστιακά προσομοιάζουσα με εμφωλεασμένη (μικρής σημασίας η διάκριση). Σχηματισμός καρκινικών μικροκύστεων μιμούμενων κυστική  (δεξ. εικ.) ή αδενική  ( αρ. εικ.) κυστίτιδα, σε μικρές βιοψίες. Ήπια ή απούσα κυτταρική ατυπία. Το διηθητικό πρότυπο ανάπτυξης είναι εκείνο που δηλώνει την κακοήθη φύση της εν λόγω αλλοίωσης. Συγκριτικά με την αδενική κυστίτιδα, στην αρ. εικ. διαπιστώνουμε μεγαλύτερη κυτταρική ατυπία , ενώ οι αδενικές και σωληνώδεις δομές  ποικίλλουν σε μέγεθος  κι εμφανίζουν διαταραγμένη αρχιτεκτονική.</vt:lpstr>
      <vt:lpstr>(a) Η μικροκυστική/μικροσωληναριακή  ποικιλία ουροθηλιακού καρκινώματος εμφανίζει διηθητικό πρότυπο από ποικίλου μεγέθους μικρά σωληνάρια, χωρίς εμφανή διαφοροποίηση αδενικού ή κιονοειδούς επιθηλίου, που, παρόλα αυτά, ενίοτε επιβάλλει αποκλεισμό αδενοκαρκινώματος είτε πρωτοπαθούς της ουροδόχου (το οποίο,σημειωτέον, διαθέτει σαφέστερη αδενική μορφολογία, υψηλότερο βαθμό κακοήθειας, ποικιλία στο μέγεθος των κυψελών, βλέννη και παρουσία επιφανειακής/πρόδρομης ανάλογης αλλοίωσης) είτε του προστάτη (το οποίο εμφανίζει ανοσοϊστοθετικότητα στον δείκτη NKX3.1). Επιφανειακή συνιστώσα μπορεί να απουσιάζει στην μικροκυστική/μικροσωληναριακή ποικιλία.  (b) Το επιθήλιο που επενδύει τα σωληνάρια είναι συχνά λεπτυσμένο, μιμούμενο εκείνο του νεφρογενούς αδενώματος ή άλλων αντίστοιχων εξεργασιών.  (c) Παρά την εν γένει ήπια μορφολογία τους που παραπέμπει σε χαμηλόβαθμη κακοήθεια, τα εν λόγω καρκινώματα μπορούν να διηθούν βαθειά τον εξωστήρα μυ. Amin MB και συν. Mod Pathol 2015 28(5) 612-630 </vt:lpstr>
      <vt:lpstr>Αδενική κυστίτιδα εντερικής ποικιλίας,  με βλεννο-εκκριτικά καλυκοειδή κύτταρα -προσομοιάζοντα με βλεννογονικό επιθήλιο παχέος εντέρου- στην πάνω εικόνα συνδυαζόμενη με τη συνήθη αδενική κυστίτιδα, επιφανειακώς. Επί διαχύτων τέτοιων μεταβολών ομιλούμε περί εντερικής μεταπλασίας, συνήθως σε έδαφος λιθίασης, χρονίων ουρολοιμώξεων, καθετήρων και νευρογενούς ουροδόχου κύστεως. </vt:lpstr>
      <vt:lpstr>Η ανάπτυξη υψηλόβαθμης δυσπλασίας  με πυρηνική διόγκωση, στρογγύλεμα και υπερχρωμία,  αυξημένες μιτώσεις και απώλεια κυτταρικής πολικότητας, στο έδαφος αδενικής κυστίτιδας ή νεοκύστης,  είναι εξαιρετικά σπάνιο φαινόμενο.  </vt:lpstr>
      <vt:lpstr>Ουροθηλιακό καρκίνωμα  με αποκλίνουσα αδενική διαφοροποίηση</vt:lpstr>
      <vt:lpstr>Ουροθηλιακό καρκίνωμα  με αδενική διαφοροποίηση </vt:lpstr>
      <vt:lpstr>Ουροθηλιακό καρκίνωμα με (γνήσια) αδενική διαφοροποίηση,   συνιστάμενη σε περιοχές γνήσιων αδένων  με καλυκοειδή κύτταρα ή άλλα επιθηλιακά κύτταρα βλεννογόνου  παχέος εντέρου  και βλέννη.  ● Η διάκριση μεταξύ αληθινών αδένων με γνήσιους αδενικούς αυλούς ( με επιθήλιο παχέος εντέρου, κυρίως καλυκοειδή κύτταρα) και αδενοειδών αυλών στερουμένων  των παραπάνω κυττάρων στερείται κλινικής σημασίας,  εφόσον το όλο πρότυπο παραμένει σαφώς  ουροθηλιακό,  κατόπιν ανεύρεσης ανάλογης συνιστώσας, in situ ή όχι. </vt:lpstr>
      <vt:lpstr>Ουροθηλιακό καρκίνωμα με αδενική διαφοροποίηση</vt:lpstr>
      <vt:lpstr>ΔΔ.Διάχυτο πρότυπο νεφρογενούς αδενώματος</vt:lpstr>
      <vt:lpstr>ΔΔ: Νεφρογενές αδένωμα To συγκεκριμένο αποτελείται από πολυάριθμες, μικρές ή μικροκυστικά διατεταμένες μικροσωληνώδεις δομές, επενδυόμενες από κύτταρα, κατά θέσεις με εμφάνιση «παπουτσόπροκας» και στρογγυλούς, φυσαλιδώδεις ή υπερχρωμικούς  πυρήνες, με στικτά πυρήνια ή «μουτζουρωμένη» χρωματίνη. Ουσιώδης μιτωτική δραστηριότητα απουσιάζει. Στο υπόστρωμα ανευρίσκονται  άφθονα ουδετερόφιλα και λεμφο-πλασματοκύτταρα.  Στα νεφρογενή αδενώματα συνήθως απουσιάζουν τα παρακάτω ευρήματα: αυξημένη μιτωτική δραστηριότητα , σημαντική κυτταρική ατυπία,  συμπαγείς περιοχές  και βαθειά διηθητική ανάπτυξη.  Η ανοσοϊστοθετικότητα των κυττάρων του νεφρογενούς αδενώματος στον δείκτη  PAX8 ( και στον δείκτη PAX2 )  συνηγορεί υπέρ της προέλευσής του από τα επιθηλιακά κύτταρα των ουροφόρων σωληναρίων του νεφρού. </vt:lpstr>
      <vt:lpstr>Πρωτοπαθείς  μη ουροθηλιακές νεοπλασίες  με αδενική διαφοροποίηση</vt:lpstr>
      <vt:lpstr>Βλεννώδες αδενοκαρκίνωμα ουροδόχου, εν προκειμένω, και με χαρακτήρες δίκην σφραγιστήρος δακτυλίου. Πάντως, το κύριο διαγνωστικό εύρημα είναι η άφθονη εξωκυττάρια βλέννη, όχι τα σφραγιδοκύτταρα, τα οποία δυνητικώς απαντούν και στην πλασματοκυτταροειδή ποικιλία του ουροθηλιακού καρκινώματος  ΔΔ: Σε περίπτωση ξεχειλίσματος βλέννης στο πλαίσιο αδενικής κυστίτιδας εντερικής ποικιλίας, η έλλειψη ελεύθερα επιπλεουσών επιθηλιακών φωλεών κακοήθων κυττάρων εντός των λιμνών βλέννης και ο ελεύθερος αλλοιώσεων, εξωστήρας μυς  συνηγορούν εναντίον βλεννώδους αδενοκαρκινώματος.</vt:lpstr>
      <vt:lpstr>Διαφάνεια 113</vt:lpstr>
      <vt:lpstr>Υπολείμματα του ουραχού (αρ.) και αδενοκαρκίνωμα του ουραχού με διήθηση ολόκληρου του πάχους του τοιχώματος της ουροδόχου κύστης (δεξ.). Έχει σημασία αν ένα τέτοιο καρκίνωμα περιορίζεται στο εγχειρητικό παρασκεύασμα της κυστεκτομής δηλ. έως τα περικυστικά μαλακά μόρια ή διασπείρεται στο περιτόναιο και/ή σε άλλα όργανα.</vt:lpstr>
      <vt:lpstr>Διαυγοκυτταρικό καρκίνωμα της ουροδόχου κύστης, εν προκειμένω, σωληνοκυστικού προτύπου. Ανάμειξη κακοήθων κυττάρων με διαυγές ή ηωσινόφιλο κυτταρόπλασμα. Συνήθως, μικτά πρότυπα αρχιτεκτονικής. Υποχρεωτική η απουσία ουροθηλιακής συνιστώσας. Τέτοιοι όγκοι προχωρημένου σταδίου χαρακτηρίζονται από πτωχή πρόγνωση· αντίθετα, τα διαυγοκυτταρικά καρκινώματα  πρώιμου σταδίου, ιδιαίτερα εκείνα με εξωφυτική ανάπτυξη, μπορούν να έχουν ευμενή έκβαση, εάν αντιμετωπισθούν επιθετικά.   </vt:lpstr>
      <vt:lpstr>Διαφάνεια 116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User</cp:lastModifiedBy>
  <cp:revision>254</cp:revision>
  <dcterms:created xsi:type="dcterms:W3CDTF">2020-03-01T06:45:26Z</dcterms:created>
  <dcterms:modified xsi:type="dcterms:W3CDTF">2020-04-06T08:59:12Z</dcterms:modified>
</cp:coreProperties>
</file>