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1"/>
  </p:sldMasterIdLst>
  <p:sldIdLst>
    <p:sldId id="256" r:id="rId2"/>
    <p:sldId id="297" r:id="rId3"/>
    <p:sldId id="298" r:id="rId4"/>
    <p:sldId id="321" r:id="rId5"/>
    <p:sldId id="322" r:id="rId6"/>
    <p:sldId id="299" r:id="rId7"/>
    <p:sldId id="300" r:id="rId8"/>
    <p:sldId id="301" r:id="rId9"/>
    <p:sldId id="303" r:id="rId10"/>
    <p:sldId id="257" r:id="rId11"/>
    <p:sldId id="259" r:id="rId12"/>
    <p:sldId id="260" r:id="rId13"/>
    <p:sldId id="262" r:id="rId14"/>
    <p:sldId id="319" r:id="rId15"/>
    <p:sldId id="263" r:id="rId16"/>
    <p:sldId id="264" r:id="rId17"/>
    <p:sldId id="323" r:id="rId18"/>
    <p:sldId id="265" r:id="rId19"/>
    <p:sldId id="320" r:id="rId20"/>
    <p:sldId id="266" r:id="rId21"/>
    <p:sldId id="267" r:id="rId22"/>
    <p:sldId id="324" r:id="rId23"/>
    <p:sldId id="325" r:id="rId24"/>
    <p:sldId id="326" r:id="rId25"/>
    <p:sldId id="327" r:id="rId26"/>
    <p:sldId id="308" r:id="rId27"/>
    <p:sldId id="309" r:id="rId28"/>
    <p:sldId id="311" r:id="rId29"/>
    <p:sldId id="315" r:id="rId30"/>
    <p:sldId id="328" r:id="rId31"/>
    <p:sldId id="329" r:id="rId32"/>
    <p:sldId id="330" r:id="rId33"/>
    <p:sldId id="331" r:id="rId34"/>
    <p:sldId id="287" r:id="rId35"/>
    <p:sldId id="288" r:id="rId36"/>
    <p:sldId id="332" r:id="rId37"/>
    <p:sldId id="318" r:id="rId38"/>
    <p:sldId id="273" r:id="rId39"/>
    <p:sldId id="275" r:id="rId40"/>
    <p:sldId id="276" r:id="rId41"/>
    <p:sldId id="277" r:id="rId42"/>
    <p:sldId id="281" r:id="rId43"/>
    <p:sldId id="284" r:id="rId44"/>
    <p:sldId id="283" r:id="rId45"/>
    <p:sldId id="285" r:id="rId46"/>
    <p:sldId id="278" r:id="rId47"/>
    <p:sldId id="274" r:id="rId48"/>
    <p:sldId id="279" r:id="rId49"/>
    <p:sldId id="289" r:id="rId50"/>
    <p:sldId id="290" r:id="rId51"/>
    <p:sldId id="292" r:id="rId52"/>
    <p:sldId id="293" r:id="rId53"/>
    <p:sldId id="302" r:id="rId54"/>
    <p:sldId id="280" r:id="rId55"/>
    <p:sldId id="270" r:id="rId56"/>
    <p:sldId id="271" r:id="rId57"/>
    <p:sldId id="272" r:id="rId58"/>
    <p:sldId id="294" r:id="rId59"/>
    <p:sldId id="295" r:id="rId60"/>
    <p:sldId id="296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5"/>
    <p:restoredTop sz="94648"/>
  </p:normalViewPr>
  <p:slideViewPr>
    <p:cSldViewPr snapToGrid="0" snapToObjects="1">
      <p:cViewPr varScale="1">
        <p:scale>
          <a:sx n="84" d="100"/>
          <a:sy n="84" d="100"/>
        </p:scale>
        <p:origin x="200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167F-A04E-504E-A79C-BF91BB268978}" type="datetimeFigureOut">
              <a:rPr lang="el-GR" smtClean="0"/>
              <a:t>15/12/21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484E-318F-B947-AFF5-4F3CD51EB9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7149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167F-A04E-504E-A79C-BF91BB268978}" type="datetimeFigureOut">
              <a:rPr lang="el-GR" smtClean="0"/>
              <a:t>15/12/21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484E-318F-B947-AFF5-4F3CD51EB9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04695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167F-A04E-504E-A79C-BF91BB268978}" type="datetimeFigureOut">
              <a:rPr lang="el-GR" smtClean="0"/>
              <a:t>15/12/21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484E-318F-B947-AFF5-4F3CD51EB9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3246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167F-A04E-504E-A79C-BF91BB268978}" type="datetimeFigureOut">
              <a:rPr lang="el-GR" smtClean="0"/>
              <a:t>15/12/21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484E-318F-B947-AFF5-4F3CD51EB98B}" type="slidenum">
              <a:rPr lang="el-GR" smtClean="0"/>
              <a:t>‹#›</a:t>
            </a:fld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7434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167F-A04E-504E-A79C-BF91BB268978}" type="datetimeFigureOut">
              <a:rPr lang="el-GR" smtClean="0"/>
              <a:t>15/12/21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484E-318F-B947-AFF5-4F3CD51EB9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7375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167F-A04E-504E-A79C-BF91BB268978}" type="datetimeFigureOut">
              <a:rPr lang="el-GR" smtClean="0"/>
              <a:t>15/12/21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484E-318F-B947-AFF5-4F3CD51EB9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6801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167F-A04E-504E-A79C-BF91BB268978}" type="datetimeFigureOut">
              <a:rPr lang="el-GR" smtClean="0"/>
              <a:t>15/12/21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484E-318F-B947-AFF5-4F3CD51EB9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4782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167F-A04E-504E-A79C-BF91BB268978}" type="datetimeFigureOut">
              <a:rPr lang="el-GR" smtClean="0"/>
              <a:t>15/12/21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484E-318F-B947-AFF5-4F3CD51EB9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870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167F-A04E-504E-A79C-BF91BB268978}" type="datetimeFigureOut">
              <a:rPr lang="el-GR" smtClean="0"/>
              <a:t>15/12/21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484E-318F-B947-AFF5-4F3CD51EB9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8444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167F-A04E-504E-A79C-BF91BB268978}" type="datetimeFigureOut">
              <a:rPr lang="el-GR" smtClean="0"/>
              <a:t>15/12/21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484E-318F-B947-AFF5-4F3CD51EB9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4378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167F-A04E-504E-A79C-BF91BB268978}" type="datetimeFigureOut">
              <a:rPr lang="el-GR" smtClean="0"/>
              <a:t>15/12/21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484E-318F-B947-AFF5-4F3CD51EB9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4802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167F-A04E-504E-A79C-BF91BB268978}" type="datetimeFigureOut">
              <a:rPr lang="el-GR" smtClean="0"/>
              <a:t>15/12/21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484E-318F-B947-AFF5-4F3CD51EB9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28875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167F-A04E-504E-A79C-BF91BB268978}" type="datetimeFigureOut">
              <a:rPr lang="el-GR" smtClean="0"/>
              <a:t>15/12/21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484E-318F-B947-AFF5-4F3CD51EB9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6639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167F-A04E-504E-A79C-BF91BB268978}" type="datetimeFigureOut">
              <a:rPr lang="el-GR" smtClean="0"/>
              <a:t>15/12/21</a:t>
            </a:fld>
            <a:endParaRPr lang="el-G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484E-318F-B947-AFF5-4F3CD51EB9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6265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167F-A04E-504E-A79C-BF91BB268978}" type="datetimeFigureOut">
              <a:rPr lang="el-GR" smtClean="0"/>
              <a:t>15/12/21</a:t>
            </a:fld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484E-318F-B947-AFF5-4F3CD51EB9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8897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167F-A04E-504E-A79C-BF91BB268978}" type="datetimeFigureOut">
              <a:rPr lang="el-GR" smtClean="0"/>
              <a:t>15/12/21</a:t>
            </a:fld>
            <a:endParaRPr lang="el-G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484E-318F-B947-AFF5-4F3CD51EB9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8429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167F-A04E-504E-A79C-BF91BB268978}" type="datetimeFigureOut">
              <a:rPr lang="el-GR" smtClean="0"/>
              <a:t>15/12/21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484E-318F-B947-AFF5-4F3CD51EB9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21665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37167F-A04E-504E-A79C-BF91BB268978}" type="datetimeFigureOut">
              <a:rPr lang="el-GR" smtClean="0"/>
              <a:t>15/12/21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5484E-318F-B947-AFF5-4F3CD51EB9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77476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0F4014E-6BAF-4F6C-B8CE-81A4D8F88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91C919-1CCE-4DE8-BCB6-6D4A823AB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45D3C1D-A85C-44EE-A21E-2DAAEC79F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72C03D-FF5F-4787-9923-252D8F950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9E94B5-14C4-4FFC-A641-4DD9C0733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987E165-75F1-443C-9A05-ADC511C33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73F56A6-0BC0-C645-A9D7-DB62FC5D2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03" y="2608007"/>
            <a:ext cx="4513868" cy="164198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l-GR" sz="4400" dirty="0"/>
              <a:t>ΜΑΣΤΟΣ</a:t>
            </a:r>
            <a:br>
              <a:rPr lang="el-GR" sz="4000" dirty="0"/>
            </a:br>
            <a:br>
              <a:rPr lang="el-GR" sz="2900" dirty="0"/>
            </a:br>
            <a:r>
              <a:rPr lang="el-GR" sz="2900" i="1" dirty="0"/>
              <a:t>Μακροσκοπικό </a:t>
            </a:r>
            <a:br>
              <a:rPr lang="el-GR" sz="2900" i="1" dirty="0"/>
            </a:br>
            <a:r>
              <a:rPr lang="el-GR" sz="2900" i="1" dirty="0"/>
              <a:t>Εργαστήριο</a:t>
            </a:r>
            <a:endParaRPr lang="en-US" sz="2900" i="1" dirty="0"/>
          </a:p>
        </p:txBody>
      </p:sp>
      <p:pic>
        <p:nvPicPr>
          <p:cNvPr id="4" name="Εικόνα 3" descr="Εικόνα που περιέχει άτομο, εσωτερικό, μωρό, κρεβάτι&#10;&#10;Περιγραφή που δημιουργήθηκε αυτόματα">
            <a:extLst>
              <a:ext uri="{FF2B5EF4-FFF2-40B4-BE49-F238E27FC236}">
                <a16:creationId xmlns:a16="http://schemas.microsoft.com/office/drawing/2014/main" id="{F3266FF1-A954-FD48-9DBA-51875C96EE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363" r="2" b="3152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BB654B3-F3F3-4563-AD63-D784299DA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A90D24-767E-2A45-BD74-CF7A84A64F7E}"/>
              </a:ext>
            </a:extLst>
          </p:cNvPr>
          <p:cNvSpPr txBox="1"/>
          <p:nvPr/>
        </p:nvSpPr>
        <p:spPr>
          <a:xfrm>
            <a:off x="650669" y="5480462"/>
            <a:ext cx="3330328" cy="767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A2F09C-F875-FF4A-859D-64E22F685FE9}"/>
              </a:ext>
            </a:extLst>
          </p:cNvPr>
          <p:cNvSpPr txBox="1"/>
          <p:nvPr/>
        </p:nvSpPr>
        <p:spPr>
          <a:xfrm>
            <a:off x="77540" y="0"/>
            <a:ext cx="3300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Πέμπτη 16 Δεκεμβρίου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4C5499-8F7B-5A40-9C5A-040BE5512CEA}"/>
              </a:ext>
            </a:extLst>
          </p:cNvPr>
          <p:cNvSpPr txBox="1"/>
          <p:nvPr/>
        </p:nvSpPr>
        <p:spPr>
          <a:xfrm>
            <a:off x="120812" y="5865541"/>
            <a:ext cx="44514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/>
              <a:t>Δέσποινα </a:t>
            </a:r>
            <a:r>
              <a:rPr lang="el-GR" sz="2400" dirty="0" err="1"/>
              <a:t>Μυωτέρη</a:t>
            </a:r>
            <a:endParaRPr lang="el-GR" sz="2400" dirty="0"/>
          </a:p>
          <a:p>
            <a:pPr algn="ctr"/>
            <a:r>
              <a:rPr lang="el-GR" i="1" dirty="0"/>
              <a:t>Παθολογοανατόμος</a:t>
            </a:r>
          </a:p>
          <a:p>
            <a:pPr algn="ctr"/>
            <a:r>
              <a:rPr lang="el-GR" i="1" dirty="0"/>
              <a:t>Αρεταίειο Νοσοκομείο</a:t>
            </a:r>
          </a:p>
        </p:txBody>
      </p:sp>
    </p:spTree>
    <p:extLst>
      <p:ext uri="{BB962C8B-B14F-4D97-AF65-F5344CB8AC3E}">
        <p14:creationId xmlns:p14="http://schemas.microsoft.com/office/powerpoint/2010/main" val="2172200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B73C47D-2AD7-C349-8BCD-22AEB892A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8" y="122391"/>
            <a:ext cx="9404723" cy="590270"/>
          </a:xfrm>
        </p:spPr>
        <p:txBody>
          <a:bodyPr/>
          <a:lstStyle/>
          <a:p>
            <a:pPr algn="ctr"/>
            <a:r>
              <a:rPr lang="el-GR" sz="3200" dirty="0" err="1"/>
              <a:t>Υπολε</a:t>
            </a:r>
            <a:r>
              <a:rPr lang="en-US" sz="3200" dirty="0" err="1"/>
              <a:t>ί</a:t>
            </a:r>
            <a:r>
              <a:rPr lang="el-GR" sz="3200" dirty="0" err="1"/>
              <a:t>μματα</a:t>
            </a:r>
            <a:r>
              <a:rPr lang="el-GR" sz="3200" dirty="0"/>
              <a:t> της μαζικής γραμμής</a:t>
            </a:r>
          </a:p>
        </p:txBody>
      </p:sp>
      <p:pic>
        <p:nvPicPr>
          <p:cNvPr id="5" name="Θέση περιεχομένου 4" descr="Εικόνα που περιέχει τατουάζ&#10;&#10;Περιγραφή που δημιουργήθηκε αυτόματα">
            <a:extLst>
              <a:ext uri="{FF2B5EF4-FFF2-40B4-BE49-F238E27FC236}">
                <a16:creationId xmlns:a16="http://schemas.microsoft.com/office/drawing/2014/main" id="{023FE9D0-E51C-A84B-8C4F-3E6FB92BF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9431" y="899202"/>
            <a:ext cx="4639789" cy="5738686"/>
          </a:xfrm>
        </p:spPr>
      </p:pic>
      <p:pic>
        <p:nvPicPr>
          <p:cNvPr id="4" name="Εικόνα 3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CF4C7883-B54B-A744-B9C7-6F6C683C1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" y="122391"/>
            <a:ext cx="1524000" cy="2501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799F3B-3D2B-6743-9568-CC80CE6CF984}"/>
              </a:ext>
            </a:extLst>
          </p:cNvPr>
          <p:cNvSpPr txBox="1"/>
          <p:nvPr/>
        </p:nvSpPr>
        <p:spPr>
          <a:xfrm>
            <a:off x="6746489" y="2060385"/>
            <a:ext cx="52835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Υπεράριθμες θηλές ή μαστοί προέρχονται από τη διατήρηση </a:t>
            </a:r>
            <a:r>
              <a:rPr lang="el-GR" dirty="0" err="1"/>
              <a:t>επιδερμιδικών</a:t>
            </a:r>
            <a:r>
              <a:rPr lang="el-GR" dirty="0"/>
              <a:t> παχύνσεων κατά μήκος της γαλακτικής γραμμής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Οι διαταραχές που αφορούν στο </a:t>
            </a:r>
            <a:r>
              <a:rPr lang="el-GR" dirty="0" err="1"/>
              <a:t>φυστιολογικό</a:t>
            </a:r>
            <a:r>
              <a:rPr lang="el-GR" dirty="0"/>
              <a:t> μαστό σπάνια εμφανίζονται σε αυτές τις </a:t>
            </a:r>
            <a:r>
              <a:rPr lang="el-GR" dirty="0" err="1"/>
              <a:t>ετερότοπες</a:t>
            </a:r>
            <a:r>
              <a:rPr lang="el-GR" dirty="0"/>
              <a:t> θέσεις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Περιστασιακά, οι κυκλικές αλλαγές του </a:t>
            </a:r>
            <a:r>
              <a:rPr lang="el-GR" dirty="0" err="1"/>
              <a:t>εμμηνορρυσιακού</a:t>
            </a:r>
            <a:r>
              <a:rPr lang="el-GR" dirty="0"/>
              <a:t> κύκλου προκαλούν επώδυνες </a:t>
            </a:r>
            <a:r>
              <a:rPr lang="el-GR" dirty="0" err="1"/>
              <a:t>προεμμηνορρυσιακές</a:t>
            </a:r>
            <a:r>
              <a:rPr lang="el-GR" dirty="0"/>
              <a:t> διογκώσεις</a:t>
            </a:r>
          </a:p>
        </p:txBody>
      </p:sp>
    </p:spTree>
    <p:extLst>
      <p:ext uri="{BB962C8B-B14F-4D97-AF65-F5344CB8AC3E}">
        <p14:creationId xmlns:p14="http://schemas.microsoft.com/office/powerpoint/2010/main" val="3125711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9D025AC-5DA8-344E-A499-98C7ABBE0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207310"/>
            <a:ext cx="9404723" cy="804582"/>
          </a:xfrm>
        </p:spPr>
        <p:txBody>
          <a:bodyPr/>
          <a:lstStyle/>
          <a:p>
            <a:pPr algn="ctr"/>
            <a:r>
              <a:rPr lang="el-GR" sz="3200" dirty="0" err="1"/>
              <a:t>Επικουρικ</a:t>
            </a:r>
            <a:r>
              <a:rPr lang="en-US" sz="3200" dirty="0" err="1"/>
              <a:t>ό</a:t>
            </a:r>
            <a:r>
              <a:rPr lang="el-GR" sz="3200" dirty="0"/>
              <a:t>ς μασχαλιαίος μαζικός ιστός</a:t>
            </a:r>
          </a:p>
        </p:txBody>
      </p:sp>
      <p:pic>
        <p:nvPicPr>
          <p:cNvPr id="5" name="Εικόνα 4" descr="Εικόνα που περιέχει άτομο, δαγκωνιά, κλείσιμο&#10;&#10;Περιγραφή που δημιουργήθηκε αυτόματα">
            <a:extLst>
              <a:ext uri="{FF2B5EF4-FFF2-40B4-BE49-F238E27FC236}">
                <a16:creationId xmlns:a16="http://schemas.microsoft.com/office/drawing/2014/main" id="{0A764D0A-C208-F848-8982-6EEFB039F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42" y="1480244"/>
            <a:ext cx="6504543" cy="44145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791612-6E1E-474F-B45B-5D3AB1BDF09B}"/>
              </a:ext>
            </a:extLst>
          </p:cNvPr>
          <p:cNvSpPr txBox="1"/>
          <p:nvPr/>
        </p:nvSpPr>
        <p:spPr>
          <a:xfrm>
            <a:off x="6936059" y="1572322"/>
            <a:ext cx="51295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Σε ορισμένες γυναίκες, το φυσιολογικό σύστημα των πόρων εκτείνεται μέσα στο υποδόριο λίπος του θωρακικού τοιχώματος και μέσα στη μασχαλιαία </a:t>
            </a:r>
            <a:r>
              <a:rPr lang="el-GR" dirty="0" err="1"/>
              <a:t>περιτονία</a:t>
            </a: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Το μαστικό επιθήλιο εκτός του κυρίως μαζικού αδένα μπορεί να υποστεί αλλαγές του τύπου του θηλασμού ή να αποτελέσει εστία δημιουργίας όγκων, που φαίνονται να είναι εκτός του μαστού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Προληπτική μαστεκτομή: ελαττώνει σημαντικά αλλά δεν εξαλείφει τον κίνδυνο για ανάπτυξη καρκίνου του μαστού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04043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70E34BC-55DC-0C44-8425-750F13E9E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8" y="245327"/>
            <a:ext cx="9404723" cy="527544"/>
          </a:xfrm>
        </p:spPr>
        <p:txBody>
          <a:bodyPr/>
          <a:lstStyle/>
          <a:p>
            <a:pPr algn="ctr"/>
            <a:r>
              <a:rPr lang="el-GR" sz="3200" dirty="0"/>
              <a:t>Συγγενής αναστροφή της θηλής</a:t>
            </a:r>
          </a:p>
        </p:txBody>
      </p:sp>
      <p:pic>
        <p:nvPicPr>
          <p:cNvPr id="5" name="Εικόνα 4" descr="Εικόνα που περιέχει ρούχα, εσώρουχα&#10;&#10;Περιγραφή που δημιουργήθηκε αυτόματα">
            <a:extLst>
              <a:ext uri="{FF2B5EF4-FFF2-40B4-BE49-F238E27FC236}">
                <a16:creationId xmlns:a16="http://schemas.microsoft.com/office/drawing/2014/main" id="{4518F48E-85BF-264B-BE1B-B24722083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35" y="950103"/>
            <a:ext cx="7013756" cy="52722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2A9022-12DF-6246-9C29-6C7616895DBC}"/>
              </a:ext>
            </a:extLst>
          </p:cNvPr>
          <p:cNvSpPr txBox="1"/>
          <p:nvPr/>
        </p:nvSpPr>
        <p:spPr>
          <a:xfrm>
            <a:off x="7705493" y="1538868"/>
            <a:ext cx="409249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Αποτυχία της θηλής να στραφεί προς τα έξω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Συνήθης και μπορεί να είναι </a:t>
            </a:r>
            <a:r>
              <a:rPr lang="el-GR" dirty="0" err="1"/>
              <a:t>αμφοτερόπλευρη</a:t>
            </a: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Συνήθως διορθώνεται αυτόματα κατά την εγκυμοσύνη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Μερικές φορές μπορεί να διορθωθεί με απλή έλξη των θηλών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ΔΔ από την επίκτητη αναστροφή της θηλής</a:t>
            </a:r>
          </a:p>
        </p:txBody>
      </p:sp>
    </p:spTree>
    <p:extLst>
      <p:ext uri="{BB962C8B-B14F-4D97-AF65-F5344CB8AC3E}">
        <p14:creationId xmlns:p14="http://schemas.microsoft.com/office/powerpoint/2010/main" val="55442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D6A70B6-29E0-D64D-9206-44DFB122B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8" y="2728735"/>
            <a:ext cx="9404723" cy="1400530"/>
          </a:xfrm>
        </p:spPr>
        <p:txBody>
          <a:bodyPr/>
          <a:lstStyle/>
          <a:p>
            <a:pPr algn="ctr"/>
            <a:r>
              <a:rPr lang="el-GR" dirty="0"/>
              <a:t>Φλεγμονές</a:t>
            </a:r>
          </a:p>
        </p:txBody>
      </p:sp>
    </p:spTree>
    <p:extLst>
      <p:ext uri="{BB962C8B-B14F-4D97-AF65-F5344CB8AC3E}">
        <p14:creationId xmlns:p14="http://schemas.microsoft.com/office/powerpoint/2010/main" val="2180910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03DF74D-A291-B045-A3E1-07B95B8B4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169" y="218542"/>
            <a:ext cx="9404723" cy="673555"/>
          </a:xfrm>
        </p:spPr>
        <p:txBody>
          <a:bodyPr/>
          <a:lstStyle/>
          <a:p>
            <a:pPr algn="ctr"/>
            <a:r>
              <a:rPr lang="el-GR" sz="3200" dirty="0"/>
              <a:t>Οξεία μαστίτιδα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AA3ADA97-2944-1A44-B53A-E8D9C7C5F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243" y="218542"/>
            <a:ext cx="3594100" cy="2387600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543F92A7-CD42-3040-A288-D685631B8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081" y="958140"/>
            <a:ext cx="5223686" cy="56813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21DF58-316B-1145-B4D1-B623ECC234AC}"/>
              </a:ext>
            </a:extLst>
          </p:cNvPr>
          <p:cNvSpPr txBox="1"/>
          <p:nvPr/>
        </p:nvSpPr>
        <p:spPr>
          <a:xfrm>
            <a:off x="132243" y="2765503"/>
            <a:ext cx="54210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Σχεδόν όλες οι περιπτώσεις συμβαίνουν κατά τη διάρκεια της γαλουχίας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Οι γυναίκες εμφανίζονται με έναν </a:t>
            </a:r>
            <a:r>
              <a:rPr lang="el-GR" dirty="0" err="1"/>
              <a:t>ερυθηματώδη</a:t>
            </a:r>
            <a:r>
              <a:rPr lang="el-GR" dirty="0"/>
              <a:t>, επώδυνο μαστό που συνήθως συνοδεύεται από πυρετό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Σταφυλοκοκκικές λοιμώξεις (</a:t>
            </a:r>
            <a:r>
              <a:rPr lang="en-US" i="1" dirty="0"/>
              <a:t>Staphylococcus aureus</a:t>
            </a:r>
            <a:r>
              <a:rPr lang="en-US" dirty="0"/>
              <a:t>):</a:t>
            </a:r>
            <a:r>
              <a:rPr lang="el-GR" dirty="0"/>
              <a:t> εντοπισμένη φλεγμονή που μπορεί να οδηγήσει στο σχηματισμό ενός ή πολλαπλών αποστημάτων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Στρεπτοκοκκικές λοιμώξεις: διάχυτη λοίμωξη που προσβάλλει ολόκληρο τον μαστό</a:t>
            </a:r>
          </a:p>
        </p:txBody>
      </p:sp>
    </p:spTree>
    <p:extLst>
      <p:ext uri="{BB962C8B-B14F-4D97-AF65-F5344CB8AC3E}">
        <p14:creationId xmlns:p14="http://schemas.microsoft.com/office/powerpoint/2010/main" val="1991792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29D8575-FDE5-AF4C-BB98-DF52E9D8A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339" y="0"/>
            <a:ext cx="9404723" cy="498968"/>
          </a:xfrm>
        </p:spPr>
        <p:txBody>
          <a:bodyPr/>
          <a:lstStyle/>
          <a:p>
            <a:pPr algn="ctr"/>
            <a:r>
              <a:rPr lang="el-GR" sz="3200" dirty="0"/>
              <a:t>Οξεία μαστίτιδα</a:t>
            </a:r>
          </a:p>
        </p:txBody>
      </p:sp>
      <p:pic>
        <p:nvPicPr>
          <p:cNvPr id="5" name="Θέση περιεχομένου 4" descr="Εικόνα που περιέχει φαγητό, πιάτο&#10;&#10;Περιγραφή που δημιουργήθηκε αυτόματα">
            <a:extLst>
              <a:ext uri="{FF2B5EF4-FFF2-40B4-BE49-F238E27FC236}">
                <a16:creationId xmlns:a16="http://schemas.microsoft.com/office/drawing/2014/main" id="{95E5FDCC-0CA6-AB40-AF70-1CCDEBD3C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282" y="588179"/>
            <a:ext cx="9348780" cy="6177776"/>
          </a:xfrm>
        </p:spPr>
      </p:pic>
    </p:spTree>
    <p:extLst>
      <p:ext uri="{BB962C8B-B14F-4D97-AF65-F5344CB8AC3E}">
        <p14:creationId xmlns:p14="http://schemas.microsoft.com/office/powerpoint/2010/main" val="161203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5D2D534-B463-CF47-B879-17E6FA08E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0722" y="78723"/>
            <a:ext cx="12180849" cy="1527054"/>
          </a:xfrm>
        </p:spPr>
        <p:txBody>
          <a:bodyPr/>
          <a:lstStyle/>
          <a:p>
            <a:pPr algn="ctr"/>
            <a:r>
              <a:rPr lang="el-GR" sz="3200" dirty="0" err="1"/>
              <a:t>Περιπορικ</a:t>
            </a:r>
            <a:r>
              <a:rPr lang="en-US" sz="3200" dirty="0" err="1"/>
              <a:t>ή</a:t>
            </a:r>
            <a:r>
              <a:rPr lang="el-GR" sz="3200" dirty="0"/>
              <a:t> μαστίτιδα</a:t>
            </a:r>
            <a:br>
              <a:rPr lang="el-GR" sz="3200" dirty="0"/>
            </a:br>
            <a:r>
              <a:rPr lang="el-GR" sz="2000" dirty="0"/>
              <a:t>(υποτροπιάζον </a:t>
            </a:r>
            <a:r>
              <a:rPr lang="el-GR" sz="2000" dirty="0" err="1"/>
              <a:t>υποθηλαίο</a:t>
            </a:r>
            <a:r>
              <a:rPr lang="el-GR" sz="2000" dirty="0"/>
              <a:t> απόστημα, </a:t>
            </a:r>
            <a:br>
              <a:rPr lang="en-US" sz="2000" dirty="0"/>
            </a:br>
            <a:r>
              <a:rPr lang="el-GR" sz="2000" dirty="0"/>
              <a:t>πλακώδης </a:t>
            </a:r>
            <a:r>
              <a:rPr lang="el-GR" sz="2000" dirty="0" err="1"/>
              <a:t>μεταπλασία</a:t>
            </a:r>
            <a:r>
              <a:rPr lang="el-GR" sz="2000" dirty="0"/>
              <a:t> των γαλακτοφόρων πόρων, </a:t>
            </a:r>
            <a:br>
              <a:rPr lang="en-US" sz="2000" dirty="0"/>
            </a:br>
            <a:r>
              <a:rPr lang="el-GR" sz="2000" dirty="0"/>
              <a:t>νόσος </a:t>
            </a:r>
            <a:r>
              <a:rPr lang="en-US" sz="2000" dirty="0" err="1"/>
              <a:t>Zuska</a:t>
            </a:r>
            <a:r>
              <a:rPr lang="en-US" sz="2000" dirty="0"/>
              <a:t>)</a:t>
            </a:r>
            <a:endParaRPr lang="el-GR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E9BF2A-1CB9-BA45-80E9-83BFD199B787}"/>
              </a:ext>
            </a:extLst>
          </p:cNvPr>
          <p:cNvSpPr txBox="1"/>
          <p:nvPr/>
        </p:nvSpPr>
        <p:spPr>
          <a:xfrm>
            <a:off x="224883" y="2053816"/>
            <a:ext cx="11742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2400" dirty="0"/>
              <a:t>Γυναίκες και άντρες παρουσιάζονται με μια επώδυνη </a:t>
            </a:r>
            <a:r>
              <a:rPr lang="el-GR" sz="2400" dirty="0" err="1"/>
              <a:t>υποθηλαία</a:t>
            </a:r>
            <a:r>
              <a:rPr lang="el-GR" sz="2400" dirty="0"/>
              <a:t> μάζα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2400" dirty="0"/>
              <a:t>&gt;90 % είναι καπνιστές (έλλειψη βιταμίνης Α ή τοξικές ουσίες τροποποιούν τη διαφοροποίηση του επιθηλίου των πόρων)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2400" dirty="0"/>
              <a:t>Δεν σχετίζεται με τον θηλασμό, με συγκεκριμένο ιστορικό αναπαραγωγής ή με την ηλικία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2400" dirty="0"/>
              <a:t>Σε υποτροπιάζουσες περιπτώσεις δημιουργείται συρίγγιο κάτω από τον λείο μυ της θηλής, στο δέρμα, στην άκρη της θηλαίας </a:t>
            </a:r>
            <a:r>
              <a:rPr lang="el-GR" sz="2400" dirty="0" err="1"/>
              <a:t>άλου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886104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κλείσιμο&#10;&#10;Περιγραφή που δημιουργήθηκε αυτόματα">
            <a:extLst>
              <a:ext uri="{FF2B5EF4-FFF2-40B4-BE49-F238E27FC236}">
                <a16:creationId xmlns:a16="http://schemas.microsoft.com/office/drawing/2014/main" id="{B65EB36F-89A9-5444-BE30-98C901E87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20" y="215515"/>
            <a:ext cx="4831080" cy="6467413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DEBF3C2D-0A4B-274C-97E4-9607ED23B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2" y="215515"/>
            <a:ext cx="4831080" cy="644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32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981F47E8-5F6D-724D-9606-B28356EA3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" y="936428"/>
            <a:ext cx="6953662" cy="507921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6F418BD9-1DEC-5B41-9C7B-F4629952E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" y="6146476"/>
            <a:ext cx="4064000" cy="393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690697-867C-9248-A807-725F3C10ED16}"/>
              </a:ext>
            </a:extLst>
          </p:cNvPr>
          <p:cNvSpPr txBox="1"/>
          <p:nvPr/>
        </p:nvSpPr>
        <p:spPr>
          <a:xfrm>
            <a:off x="7125629" y="1075379"/>
            <a:ext cx="466121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Παρουσία </a:t>
            </a:r>
            <a:r>
              <a:rPr lang="el-GR" dirty="0" err="1"/>
              <a:t>κερατινοποιημένου</a:t>
            </a:r>
            <a:r>
              <a:rPr lang="el-GR" dirty="0"/>
              <a:t> πλακώδους επιθηλίου που εκτείνεται σε ένα μεγάλο βάθος μέχρι τις κορυφές των θηλαίων πόρων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Η κερατίνη παγιδεύεται μέσα στους πόρους, προκαλεί διάταση και σταδιακά ρήξη του πόρου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Η κερατίνη που βρίσκεται γύρω από τον </a:t>
            </a:r>
            <a:r>
              <a:rPr lang="el-GR" dirty="0" err="1"/>
              <a:t>περιπορικό</a:t>
            </a:r>
            <a:r>
              <a:rPr lang="el-GR" dirty="0"/>
              <a:t> ιστό προκαλεί μια έντονη χρόνια </a:t>
            </a:r>
            <a:r>
              <a:rPr lang="el-GR" dirty="0" err="1"/>
              <a:t>κοκκιωματώδη</a:t>
            </a:r>
            <a:r>
              <a:rPr lang="el-GR" dirty="0"/>
              <a:t> φλεγμονή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Μπορεί να σχηματισθεί συρίγγιο κάτω από τον λείο μυ της θηλής ως την άκρη της θηλαίας </a:t>
            </a:r>
            <a:r>
              <a:rPr lang="el-GR" dirty="0" err="1"/>
              <a:t>άλου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70387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B01680B-0146-F940-B74A-2CC43BD9B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8" y="0"/>
            <a:ext cx="9404723" cy="1063848"/>
          </a:xfrm>
        </p:spPr>
        <p:txBody>
          <a:bodyPr/>
          <a:lstStyle/>
          <a:p>
            <a:pPr algn="ctr"/>
            <a:r>
              <a:rPr lang="el-GR" sz="3200" dirty="0" err="1"/>
              <a:t>Δι</a:t>
            </a:r>
            <a:r>
              <a:rPr lang="en-US" sz="3200" dirty="0" err="1"/>
              <a:t>ά</a:t>
            </a:r>
            <a:r>
              <a:rPr lang="el-GR" sz="3200" dirty="0" err="1"/>
              <a:t>ταση</a:t>
            </a:r>
            <a:r>
              <a:rPr lang="el-GR" sz="3200" dirty="0"/>
              <a:t> των πόρων του μαστού</a:t>
            </a:r>
            <a:br>
              <a:rPr lang="el-GR" sz="3200" dirty="0"/>
            </a:br>
            <a:r>
              <a:rPr lang="el-GR" sz="3200" dirty="0" err="1"/>
              <a:t>Πορεκτασία</a:t>
            </a:r>
            <a:endParaRPr lang="el-GR" sz="3200" dirty="0"/>
          </a:p>
        </p:txBody>
      </p:sp>
      <p:pic>
        <p:nvPicPr>
          <p:cNvPr id="6" name="Θέση περιεχομένου 4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8CBDC956-07CF-174F-91C8-0D084C449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397" y="1063848"/>
            <a:ext cx="7454248" cy="566475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F076F4-F38D-6D45-B458-34B7740ABBFC}"/>
              </a:ext>
            </a:extLst>
          </p:cNvPr>
          <p:cNvSpPr txBox="1"/>
          <p:nvPr/>
        </p:nvSpPr>
        <p:spPr>
          <a:xfrm>
            <a:off x="7805854" y="1634067"/>
            <a:ext cx="41237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Γυναίκες στην 5</a:t>
            </a:r>
            <a:r>
              <a:rPr lang="el-GR" baseline="30000" dirty="0"/>
              <a:t>η</a:t>
            </a:r>
            <a:r>
              <a:rPr lang="el-GR" dirty="0"/>
              <a:t> ή 6</a:t>
            </a:r>
            <a:r>
              <a:rPr lang="el-GR" baseline="30000" dirty="0"/>
              <a:t>η</a:t>
            </a:r>
            <a:r>
              <a:rPr lang="el-GR" dirty="0"/>
              <a:t> δεκαετία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Συνήθως πολύτοκες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Όχι συσχέτιση με κάπνισμα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Ασθενώς </a:t>
            </a:r>
            <a:r>
              <a:rPr lang="el-GR" b="1" dirty="0" err="1"/>
              <a:t>περιγεγραμμένη</a:t>
            </a:r>
            <a:r>
              <a:rPr lang="el-GR" b="1" dirty="0"/>
              <a:t> ψηλαφητή </a:t>
            </a:r>
            <a:r>
              <a:rPr lang="el-GR" b="1" dirty="0" err="1"/>
              <a:t>περιθηλαία</a:t>
            </a:r>
            <a:r>
              <a:rPr lang="el-GR" b="1" dirty="0"/>
              <a:t> μάζα</a:t>
            </a:r>
            <a:r>
              <a:rPr lang="el-GR" dirty="0"/>
              <a:t>, ορισμένες φορές με σύσπαση του δέρματος της θηλής, η οποία συχνά συνοδεύεται από </a:t>
            </a:r>
            <a:r>
              <a:rPr lang="el-GR" b="1" dirty="0"/>
              <a:t>παχύρρευστες λευκές εκκρίσεις από την θηλή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Συνήθως ΌΧΙ πόνος, ΟΧΙ ερύθημα</a:t>
            </a:r>
          </a:p>
        </p:txBody>
      </p:sp>
    </p:spTree>
    <p:extLst>
      <p:ext uri="{BB962C8B-B14F-4D97-AF65-F5344CB8AC3E}">
        <p14:creationId xmlns:p14="http://schemas.microsoft.com/office/powerpoint/2010/main" val="3093783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EB76D8-BB0B-C049-9712-43D5819A9764}"/>
              </a:ext>
            </a:extLst>
          </p:cNvPr>
          <p:cNvSpPr txBox="1"/>
          <p:nvPr/>
        </p:nvSpPr>
        <p:spPr>
          <a:xfrm>
            <a:off x="512956" y="521853"/>
            <a:ext cx="460545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Ο γυναικείος μαστός αποτελεί μια προπέτεια, ένα εξόγκωμα στο πρόσθιο θωρακικό τοίχωμα.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Έχει σχήμα δισκοειδές και προς την μασχάλη σχηματίζει μια πυραμοειδή προεκβολή (ουρά του </a:t>
            </a:r>
            <a:r>
              <a:rPr lang="en-US" dirty="0"/>
              <a:t>Spence)</a:t>
            </a: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Εκτείνεται </a:t>
            </a:r>
            <a:r>
              <a:rPr lang="el-GR" dirty="0" err="1"/>
              <a:t>κεφαλουραία</a:t>
            </a:r>
            <a:r>
              <a:rPr lang="el-GR" dirty="0"/>
              <a:t> από τη 2η έως την 6η πλευρά και 1,5 εκ από το έξω χείλος του στέρνου ως και την πρόσθια μασχαλιαία γραμμή.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Τα όρια αυτά είναι σημαντικά καθώς αποτελούν και τα όρια της μαστεκτομής.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Στο κεντρικό τμήμα προβάλει η θηλή στην οποία και καταλήγουν 10-15 πόροι, ενώ γύρω από τη θηλή διακρίνεται η θηλαία άλως (το σκούρο καφέ τμήμα).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E588BAB-4DFB-354B-8A33-CA252519C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144" y="941657"/>
            <a:ext cx="6184900" cy="5346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43CFBC-7EE8-D345-B5B0-4C1C5B896097}"/>
              </a:ext>
            </a:extLst>
          </p:cNvPr>
          <p:cNvSpPr txBox="1"/>
          <p:nvPr/>
        </p:nvSpPr>
        <p:spPr>
          <a:xfrm>
            <a:off x="5494144" y="213360"/>
            <a:ext cx="618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/>
              <a:t>Ανατομία</a:t>
            </a:r>
          </a:p>
        </p:txBody>
      </p:sp>
    </p:spTree>
    <p:extLst>
      <p:ext uri="{BB962C8B-B14F-4D97-AF65-F5344CB8AC3E}">
        <p14:creationId xmlns:p14="http://schemas.microsoft.com/office/powerpoint/2010/main" val="2574100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D462ECCF-9125-5046-BA4A-6B49E823A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892" y="962458"/>
            <a:ext cx="7782215" cy="580147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646B92DA-E3BD-8848-9575-48FAFFC14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3462" y="6522628"/>
            <a:ext cx="3390900" cy="241300"/>
          </a:xfrm>
          <a:prstGeom prst="rect">
            <a:avLst/>
          </a:prstGeom>
        </p:spPr>
      </p:pic>
      <p:sp>
        <p:nvSpPr>
          <p:cNvPr id="8" name="Τίτλος 1">
            <a:extLst>
              <a:ext uri="{FF2B5EF4-FFF2-40B4-BE49-F238E27FC236}">
                <a16:creationId xmlns:a16="http://schemas.microsoft.com/office/drawing/2014/main" id="{4E8ABF88-E111-EC44-B983-05DDA0A4B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7" y="-101390"/>
            <a:ext cx="9404723" cy="1063848"/>
          </a:xfrm>
        </p:spPr>
        <p:txBody>
          <a:bodyPr/>
          <a:lstStyle/>
          <a:p>
            <a:pPr algn="ctr"/>
            <a:r>
              <a:rPr lang="el-GR" sz="3200" dirty="0" err="1"/>
              <a:t>Δι</a:t>
            </a:r>
            <a:r>
              <a:rPr lang="en-US" sz="3200" dirty="0" err="1"/>
              <a:t>ά</a:t>
            </a:r>
            <a:r>
              <a:rPr lang="el-GR" sz="3200" dirty="0" err="1"/>
              <a:t>ταση</a:t>
            </a:r>
            <a:r>
              <a:rPr lang="el-GR" sz="3200" dirty="0"/>
              <a:t> των πόρων του μαστού</a:t>
            </a:r>
            <a:br>
              <a:rPr lang="el-GR" sz="3200" dirty="0"/>
            </a:br>
            <a:r>
              <a:rPr lang="el-GR" sz="3200" dirty="0" err="1"/>
              <a:t>Πορεκτασία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2953362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A9D1746-A3C2-D141-A542-41F46111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7" y="109818"/>
            <a:ext cx="9404723" cy="618845"/>
          </a:xfrm>
        </p:spPr>
        <p:txBody>
          <a:bodyPr/>
          <a:lstStyle/>
          <a:p>
            <a:pPr algn="ctr"/>
            <a:r>
              <a:rPr lang="el-GR" sz="3200" dirty="0" err="1"/>
              <a:t>Λιπ</a:t>
            </a:r>
            <a:r>
              <a:rPr lang="en-US" sz="3200" dirty="0" err="1"/>
              <a:t>ώ</a:t>
            </a:r>
            <a:r>
              <a:rPr lang="el-GR" sz="3200" dirty="0" err="1"/>
              <a:t>δης</a:t>
            </a:r>
            <a:r>
              <a:rPr lang="el-GR" sz="3200" dirty="0"/>
              <a:t> νέκρωση</a:t>
            </a:r>
          </a:p>
        </p:txBody>
      </p:sp>
      <p:pic>
        <p:nvPicPr>
          <p:cNvPr id="5" name="Εικόνα 4" descr="Εικόνα που περιέχει κείμενο, εφημερίδα&#10;&#10;Περιγραφή που δημιουργήθηκε αυτόματα">
            <a:extLst>
              <a:ext uri="{FF2B5EF4-FFF2-40B4-BE49-F238E27FC236}">
                <a16:creationId xmlns:a16="http://schemas.microsoft.com/office/drawing/2014/main" id="{FE0B84EB-89B7-F544-847D-0B2F26E58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250" y="836340"/>
            <a:ext cx="8045328" cy="5737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C660B6-25F2-4C49-A359-E4B2B8CC853C}"/>
              </a:ext>
            </a:extLst>
          </p:cNvPr>
          <p:cNvSpPr txBox="1"/>
          <p:nvPr/>
        </p:nvSpPr>
        <p:spPr>
          <a:xfrm>
            <a:off x="164422" y="2136338"/>
            <a:ext cx="36700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Ανώδυνη ψηλαφητή μάζα, πάχυνση ή έλξη του υπερκείμενου δέρματος, </a:t>
            </a:r>
            <a:r>
              <a:rPr lang="el-GR" dirty="0" err="1"/>
              <a:t>μαστογραφική</a:t>
            </a:r>
            <a:r>
              <a:rPr lang="el-GR" dirty="0"/>
              <a:t> εικόνα πύκνωσης ή ασβεστώσεις στη μαστογραφία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ΙΣΤΟΡΙΚΟ: τραύματος ή προηγούμενου χειρουργείου</a:t>
            </a:r>
          </a:p>
        </p:txBody>
      </p:sp>
    </p:spTree>
    <p:extLst>
      <p:ext uri="{BB962C8B-B14F-4D97-AF65-F5344CB8AC3E}">
        <p14:creationId xmlns:p14="http://schemas.microsoft.com/office/powerpoint/2010/main" val="995452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8EAC18F-4A36-284F-BA85-0E3462A01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741" y="1806498"/>
            <a:ext cx="10214517" cy="4471639"/>
          </a:xfrm>
        </p:spPr>
        <p:txBody>
          <a:bodyPr/>
          <a:lstStyle/>
          <a:p>
            <a:pPr marL="0" indent="0" algn="ctr">
              <a:buNone/>
            </a:pPr>
            <a:r>
              <a:rPr lang="el-GR" sz="3600" dirty="0"/>
              <a:t>Καλοήθεις Επιθηλιακές Βλάβες</a:t>
            </a:r>
          </a:p>
          <a:p>
            <a:pPr marL="0" indent="0">
              <a:buNone/>
            </a:pPr>
            <a:endParaRPr lang="el-GR" sz="3600" dirty="0"/>
          </a:p>
          <a:p>
            <a:pPr marL="0" indent="0">
              <a:buNone/>
            </a:pPr>
            <a:r>
              <a:rPr lang="el-GR" sz="2400" dirty="0"/>
              <a:t>Μη </a:t>
            </a:r>
            <a:r>
              <a:rPr lang="el-GR" sz="2400" dirty="0" err="1"/>
              <a:t>υπερπλαστικές</a:t>
            </a:r>
            <a:r>
              <a:rPr lang="el-GR" sz="2400" dirty="0"/>
              <a:t> αλλοιώσεις στον μαστό (</a:t>
            </a:r>
            <a:r>
              <a:rPr lang="el-GR" sz="2400" dirty="0" err="1"/>
              <a:t>ινοκυστικές</a:t>
            </a:r>
            <a:r>
              <a:rPr lang="el-GR" sz="2400" dirty="0"/>
              <a:t> αλλοιώσεις)</a:t>
            </a:r>
          </a:p>
          <a:p>
            <a:pPr marL="0" indent="0">
              <a:buNone/>
            </a:pPr>
            <a:r>
              <a:rPr lang="el-GR" sz="2400" dirty="0" err="1"/>
              <a:t>Υπερπλαστική</a:t>
            </a:r>
            <a:r>
              <a:rPr lang="el-GR" sz="2400" dirty="0"/>
              <a:t> νόσος του μαστού χωρίς </a:t>
            </a:r>
            <a:r>
              <a:rPr lang="el-GR" sz="2400" dirty="0" err="1"/>
              <a:t>ατυπία</a:t>
            </a:r>
            <a:endParaRPr lang="el-GR" sz="2400" dirty="0"/>
          </a:p>
          <a:p>
            <a:pPr marL="0" indent="0">
              <a:buNone/>
            </a:pPr>
            <a:r>
              <a:rPr lang="el-GR" sz="2400" dirty="0" err="1"/>
              <a:t>Υπερπλαστική</a:t>
            </a:r>
            <a:r>
              <a:rPr lang="el-GR" sz="2400" dirty="0"/>
              <a:t> νόσος του μαστού με </a:t>
            </a:r>
            <a:r>
              <a:rPr lang="el-GR" sz="2400" dirty="0" err="1"/>
              <a:t>ατυπία</a:t>
            </a:r>
            <a:endParaRPr lang="el-GR" sz="2400" dirty="0"/>
          </a:p>
        </p:txBody>
      </p:sp>
      <p:sp>
        <p:nvSpPr>
          <p:cNvPr id="4" name="Δεξιό άγκιστρο 3">
            <a:extLst>
              <a:ext uri="{FF2B5EF4-FFF2-40B4-BE49-F238E27FC236}">
                <a16:creationId xmlns:a16="http://schemas.microsoft.com/office/drawing/2014/main" id="{846D6789-01F4-C541-B0C5-417E8B37FE1A}"/>
              </a:ext>
            </a:extLst>
          </p:cNvPr>
          <p:cNvSpPr/>
          <p:nvPr/>
        </p:nvSpPr>
        <p:spPr>
          <a:xfrm>
            <a:off x="8017727" y="3724507"/>
            <a:ext cx="546410" cy="82519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C10758-0227-F941-9F3F-CE0DF71C59AB}"/>
              </a:ext>
            </a:extLst>
          </p:cNvPr>
          <p:cNvSpPr txBox="1"/>
          <p:nvPr/>
        </p:nvSpPr>
        <p:spPr>
          <a:xfrm>
            <a:off x="8731404" y="3952436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↑ κίνδυνος για </a:t>
            </a:r>
            <a:r>
              <a:rPr lang="en-US" dirty="0"/>
              <a:t>Ca </a:t>
            </a:r>
            <a:r>
              <a:rPr lang="el-GR" dirty="0"/>
              <a:t>μαστού</a:t>
            </a:r>
          </a:p>
        </p:txBody>
      </p:sp>
    </p:spTree>
    <p:extLst>
      <p:ext uri="{BB962C8B-B14F-4D97-AF65-F5344CB8AC3E}">
        <p14:creationId xmlns:p14="http://schemas.microsoft.com/office/powerpoint/2010/main" val="1206976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E4DEEC5-ACD2-704F-AFD0-DDD26C3B6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126" y="118182"/>
            <a:ext cx="9404723" cy="720762"/>
          </a:xfrm>
        </p:spPr>
        <p:txBody>
          <a:bodyPr/>
          <a:lstStyle/>
          <a:p>
            <a:pPr algn="ctr"/>
            <a:r>
              <a:rPr lang="el-GR" sz="3200" dirty="0" err="1"/>
              <a:t>Ινοκυστικ</a:t>
            </a:r>
            <a:r>
              <a:rPr lang="en-US" sz="3200" dirty="0" err="1"/>
              <a:t>έ</a:t>
            </a:r>
            <a:r>
              <a:rPr lang="el-GR" sz="3200" dirty="0"/>
              <a:t>ς αλλοιώσεις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98383E0A-C5D9-E742-8D97-E7AD8BE2FC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74" y="1194025"/>
            <a:ext cx="6359893" cy="438158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F3C1D6-761D-7B4F-8C0D-D3CACEA41F97}"/>
              </a:ext>
            </a:extLst>
          </p:cNvPr>
          <p:cNvSpPr txBox="1"/>
          <p:nvPr/>
        </p:nvSpPr>
        <p:spPr>
          <a:xfrm>
            <a:off x="6515367" y="2553630"/>
            <a:ext cx="56766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Τρία βασικά μορφολογικά πρότυπα αλλοιώσεων</a:t>
            </a:r>
          </a:p>
          <a:p>
            <a:pPr marL="342900" indent="-342900">
              <a:buFont typeface="+mj-lt"/>
              <a:buAutoNum type="arabicPeriod"/>
            </a:pPr>
            <a:r>
              <a:rPr lang="el-GR" dirty="0" err="1"/>
              <a:t>Κύστεις</a:t>
            </a:r>
            <a:endParaRPr lang="el-GR" dirty="0"/>
          </a:p>
          <a:p>
            <a:pPr marL="342900" indent="-342900">
              <a:buFont typeface="+mj-lt"/>
              <a:buAutoNum type="arabicPeriod"/>
            </a:pPr>
            <a:r>
              <a:rPr lang="el-GR" dirty="0" err="1"/>
              <a:t>Ίνωση</a:t>
            </a:r>
            <a:endParaRPr lang="el-GR" dirty="0"/>
          </a:p>
          <a:p>
            <a:pPr marL="342900" indent="-342900">
              <a:buFont typeface="+mj-lt"/>
              <a:buAutoNum type="arabicPeriod"/>
            </a:pPr>
            <a:r>
              <a:rPr lang="el-GR" dirty="0" err="1"/>
              <a:t>Αδένωση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98511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DDC3C33-F560-9644-9B0F-A693434F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7" y="513678"/>
            <a:ext cx="9404723" cy="918882"/>
          </a:xfrm>
        </p:spPr>
        <p:txBody>
          <a:bodyPr/>
          <a:lstStyle/>
          <a:p>
            <a:pPr algn="ctr"/>
            <a:r>
              <a:rPr lang="el-GR" sz="3200" dirty="0" err="1"/>
              <a:t>Ινοκυστικές</a:t>
            </a:r>
            <a:r>
              <a:rPr lang="el-GR" sz="3200" dirty="0"/>
              <a:t> αλλοιώσεις</a:t>
            </a:r>
          </a:p>
        </p:txBody>
      </p:sp>
      <p:pic>
        <p:nvPicPr>
          <p:cNvPr id="5" name="Θέση περιεχομένου 4" descr="Εικόνα που περιέχει κείμενο, ύφασμα&#10;&#10;Περιγραφή που δημιουργήθηκε αυτόματα">
            <a:extLst>
              <a:ext uri="{FF2B5EF4-FFF2-40B4-BE49-F238E27FC236}">
                <a16:creationId xmlns:a16="http://schemas.microsoft.com/office/drawing/2014/main" id="{633FABE2-A5A8-2140-BF6D-707FB4D7F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911" y="2004153"/>
            <a:ext cx="3733818" cy="3192685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C7DCB97C-94BB-EB41-A68C-789319E2E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680" y="2004154"/>
            <a:ext cx="3744639" cy="3192684"/>
          </a:xfrm>
          <a:prstGeom prst="rect">
            <a:avLst/>
          </a:prstGeom>
        </p:spPr>
      </p:pic>
      <p:pic>
        <p:nvPicPr>
          <p:cNvPr id="9" name="Εικόνα 8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0DAB2F66-F1D4-5D42-BD82-8FE923ED2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270" y="2004153"/>
            <a:ext cx="3757378" cy="319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05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03092F0-E11F-9E43-9747-F5BE425E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7" y="117438"/>
            <a:ext cx="9404723" cy="736002"/>
          </a:xfrm>
        </p:spPr>
        <p:txBody>
          <a:bodyPr/>
          <a:lstStyle/>
          <a:p>
            <a:pPr algn="ctr"/>
            <a:r>
              <a:rPr lang="el-GR" sz="3200" dirty="0" err="1"/>
              <a:t>Ινοκυστικές</a:t>
            </a:r>
            <a:r>
              <a:rPr lang="el-GR" sz="3200" dirty="0"/>
              <a:t> αλλοιώσεις</a:t>
            </a:r>
          </a:p>
        </p:txBody>
      </p:sp>
      <p:pic>
        <p:nvPicPr>
          <p:cNvPr id="4" name="Θέση περιεχομένου 3" descr="Εικόνα που περιέχει κείμενο, εσωτερικό, ζυμαρ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590E0E2A-02C7-934B-B561-028330849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2989" y="731521"/>
            <a:ext cx="9126018" cy="603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11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192438C5-1705-2C47-BCD4-C5F05A4B0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108" y="310307"/>
            <a:ext cx="10059784" cy="6237386"/>
          </a:xfr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6DC2AF4E-9051-F14C-B9FF-0A1D816CD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084" y="2980975"/>
            <a:ext cx="2268173" cy="34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40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0574178-81C1-684E-886E-12E356996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2729" y="2662519"/>
            <a:ext cx="8946541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3600" dirty="0"/>
              <a:t>Νεοπλάσματα</a:t>
            </a:r>
          </a:p>
        </p:txBody>
      </p:sp>
    </p:spTree>
    <p:extLst>
      <p:ext uri="{BB962C8B-B14F-4D97-AF65-F5344CB8AC3E}">
        <p14:creationId xmlns:p14="http://schemas.microsoft.com/office/powerpoint/2010/main" val="1991165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F2541886-0EBB-5740-89A5-10BB690D5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2560" y="835209"/>
            <a:ext cx="9789780" cy="5928594"/>
          </a:xfrm>
        </p:spPr>
      </p:pic>
      <p:pic>
        <p:nvPicPr>
          <p:cNvPr id="6" name="Θέση περιεχομένου 4">
            <a:extLst>
              <a:ext uri="{FF2B5EF4-FFF2-40B4-BE49-F238E27FC236}">
                <a16:creationId xmlns:a16="http://schemas.microsoft.com/office/drawing/2014/main" id="{39DE89FC-4FF9-0646-B151-A5B2A0DBC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9941" y="94197"/>
            <a:ext cx="1710039" cy="17650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DB5378-5691-1244-84D1-DEF921926A37}"/>
              </a:ext>
            </a:extLst>
          </p:cNvPr>
          <p:cNvSpPr txBox="1"/>
          <p:nvPr/>
        </p:nvSpPr>
        <p:spPr>
          <a:xfrm>
            <a:off x="3096570" y="146512"/>
            <a:ext cx="6461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 err="1"/>
              <a:t>Ινοαδένωμα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1772194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4C1A4632-F1F5-2D49-9467-399FB7C8A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5124" y="430119"/>
            <a:ext cx="4487276" cy="5975163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868A1C04-FFC3-8241-8853-FB47D78BC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469078"/>
            <a:ext cx="6050280" cy="49704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150A8D-9B3D-B448-879B-467C9F9D07EA}"/>
              </a:ext>
            </a:extLst>
          </p:cNvPr>
          <p:cNvSpPr txBox="1"/>
          <p:nvPr/>
        </p:nvSpPr>
        <p:spPr>
          <a:xfrm>
            <a:off x="1219200" y="437160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 err="1"/>
              <a:t>Ινοαδ</a:t>
            </a:r>
            <a:r>
              <a:rPr lang="en-US" sz="3200" dirty="0" err="1"/>
              <a:t>έ</a:t>
            </a:r>
            <a:r>
              <a:rPr lang="el-GR" sz="3200" dirty="0" err="1"/>
              <a:t>νωμα</a:t>
            </a:r>
            <a:endParaRPr lang="el-GR" sz="3200" dirty="0"/>
          </a:p>
        </p:txBody>
      </p:sp>
      <p:sp>
        <p:nvSpPr>
          <p:cNvPr id="9" name="Πλαίσιο 8">
            <a:extLst>
              <a:ext uri="{FF2B5EF4-FFF2-40B4-BE49-F238E27FC236}">
                <a16:creationId xmlns:a16="http://schemas.microsoft.com/office/drawing/2014/main" id="{F017FFF9-57FF-9142-8167-ED357CAAEB8F}"/>
              </a:ext>
            </a:extLst>
          </p:cNvPr>
          <p:cNvSpPr/>
          <p:nvPr/>
        </p:nvSpPr>
        <p:spPr>
          <a:xfrm>
            <a:off x="1400778" y="3581400"/>
            <a:ext cx="5198141" cy="68511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668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36BD79-8D42-544C-B763-2992B87801CA}"/>
              </a:ext>
            </a:extLst>
          </p:cNvPr>
          <p:cNvSpPr txBox="1"/>
          <p:nvPr/>
        </p:nvSpPr>
        <p:spPr>
          <a:xfrm>
            <a:off x="7282259" y="2420739"/>
            <a:ext cx="46271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Τροποποιημένος ιδρωτοποιός αδένας</a:t>
            </a: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Αποτελείται από εξειδικευμένο επιθήλιο και στρώμα</a:t>
            </a: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Η διακλάδωση των μεγάλων πόρων σταδιακά οδηγεί στην </a:t>
            </a:r>
            <a:r>
              <a:rPr lang="el-GR" b="1" dirty="0"/>
              <a:t>τελική </a:t>
            </a:r>
            <a:r>
              <a:rPr lang="el-GR" b="1" dirty="0" err="1"/>
              <a:t>λοβιακή</a:t>
            </a:r>
            <a:r>
              <a:rPr lang="el-GR" b="1" dirty="0"/>
              <a:t> μονάδα του μαζικού αδένα (ΤΛΜ)</a:t>
            </a:r>
          </a:p>
          <a:p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F7A6C6-08D0-604F-B0A1-CFE423F1A860}"/>
              </a:ext>
            </a:extLst>
          </p:cNvPr>
          <p:cNvSpPr txBox="1"/>
          <p:nvPr/>
        </p:nvSpPr>
        <p:spPr>
          <a:xfrm>
            <a:off x="2375210" y="379141"/>
            <a:ext cx="7415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/>
              <a:t>Φυσιολογικός Μαστός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EE592D36-B0C7-304A-A34E-EBEF24D72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59" y="1147924"/>
            <a:ext cx="6352262" cy="513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183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EEE4866-F0E7-1046-B3B4-B6954AD88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272" y="12465"/>
            <a:ext cx="9404723" cy="598842"/>
          </a:xfrm>
        </p:spPr>
        <p:txBody>
          <a:bodyPr/>
          <a:lstStyle/>
          <a:p>
            <a:pPr algn="ctr"/>
            <a:r>
              <a:rPr lang="el-GR" sz="3200" dirty="0" err="1"/>
              <a:t>Ινοαδένωμα</a:t>
            </a:r>
            <a:endParaRPr lang="el-GR" sz="3200" dirty="0"/>
          </a:p>
        </p:txBody>
      </p:sp>
      <p:pic>
        <p:nvPicPr>
          <p:cNvPr id="5" name="Θέση περιεχομένου 4" descr="Εικόνα που περιέχει κείμενο, λαχαν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7071EBDF-2FE3-734D-A590-64A726B2E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4043" y="600549"/>
            <a:ext cx="8023914" cy="6109533"/>
          </a:xfrm>
        </p:spPr>
      </p:pic>
    </p:spTree>
    <p:extLst>
      <p:ext uri="{BB962C8B-B14F-4D97-AF65-F5344CB8AC3E}">
        <p14:creationId xmlns:p14="http://schemas.microsoft.com/office/powerpoint/2010/main" val="40258261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EEE4866-F0E7-1046-B3B4-B6954AD88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272" y="12465"/>
            <a:ext cx="9404723" cy="598842"/>
          </a:xfrm>
        </p:spPr>
        <p:txBody>
          <a:bodyPr/>
          <a:lstStyle/>
          <a:p>
            <a:pPr algn="ctr"/>
            <a:r>
              <a:rPr lang="el-GR" sz="3200" dirty="0" err="1"/>
              <a:t>Ινοαδένωμα</a:t>
            </a:r>
            <a:endParaRPr lang="el-GR" sz="3200" dirty="0"/>
          </a:p>
        </p:txBody>
      </p:sp>
      <p:pic>
        <p:nvPicPr>
          <p:cNvPr id="7" name="Θέση περιεχομένου 6" descr="Εικόνα που περιέχει κείμενο, φρούτο, διαφορετικός, λαχαν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EC788B9F-235B-2B4F-AA07-C0A75924B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0222" y="611307"/>
            <a:ext cx="8191555" cy="6077606"/>
          </a:xfrm>
        </p:spPr>
      </p:pic>
    </p:spTree>
    <p:extLst>
      <p:ext uri="{BB962C8B-B14F-4D97-AF65-F5344CB8AC3E}">
        <p14:creationId xmlns:p14="http://schemas.microsoft.com/office/powerpoint/2010/main" val="3436332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EEE4866-F0E7-1046-B3B4-B6954AD88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8" y="-95454"/>
            <a:ext cx="9404723" cy="598842"/>
          </a:xfrm>
        </p:spPr>
        <p:txBody>
          <a:bodyPr/>
          <a:lstStyle/>
          <a:p>
            <a:pPr algn="ctr"/>
            <a:r>
              <a:rPr lang="el-GR" sz="3200" dirty="0" err="1"/>
              <a:t>Ινοαδένωμα</a:t>
            </a:r>
            <a:endParaRPr lang="el-GR" sz="3200" dirty="0"/>
          </a:p>
        </p:txBody>
      </p:sp>
      <p:pic>
        <p:nvPicPr>
          <p:cNvPr id="6" name="Θέση περιεχομένου 5" descr="Εικόνα που περιέχει κείμενο, ντόνατ, λουκουμάς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D644B928-D17F-0746-AA7F-837553E88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9539" y="488148"/>
            <a:ext cx="8421125" cy="6247932"/>
          </a:xfrm>
        </p:spPr>
      </p:pic>
    </p:spTree>
    <p:extLst>
      <p:ext uri="{BB962C8B-B14F-4D97-AF65-F5344CB8AC3E}">
        <p14:creationId xmlns:p14="http://schemas.microsoft.com/office/powerpoint/2010/main" val="25786561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969C34-CDBC-B946-BB58-57DFCFC0E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8" y="132678"/>
            <a:ext cx="9404723" cy="675042"/>
          </a:xfrm>
        </p:spPr>
        <p:txBody>
          <a:bodyPr/>
          <a:lstStyle/>
          <a:p>
            <a:pPr algn="ctr"/>
            <a:r>
              <a:rPr lang="el-GR" sz="3600" dirty="0"/>
              <a:t>Φυλλοειδής όγκος</a:t>
            </a:r>
          </a:p>
        </p:txBody>
      </p:sp>
      <p:pic>
        <p:nvPicPr>
          <p:cNvPr id="5" name="Εικόνα 4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A70BD7D4-6920-1245-A817-0DCBCE40F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9" y="2853707"/>
            <a:ext cx="12015919" cy="35340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F2114D-CACE-404D-AA29-FC9F511D83EE}"/>
              </a:ext>
            </a:extLst>
          </p:cNvPr>
          <p:cNvSpPr txBox="1"/>
          <p:nvPr/>
        </p:nvSpPr>
        <p:spPr>
          <a:xfrm>
            <a:off x="4175760" y="924856"/>
            <a:ext cx="9540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800" dirty="0"/>
              <a:t>Καλοήθης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800" dirty="0"/>
              <a:t>Οριακής κακοηθείας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800" dirty="0"/>
              <a:t>Κακοήθης</a:t>
            </a:r>
          </a:p>
        </p:txBody>
      </p:sp>
    </p:spTree>
    <p:extLst>
      <p:ext uri="{BB962C8B-B14F-4D97-AF65-F5344CB8AC3E}">
        <p14:creationId xmlns:p14="http://schemas.microsoft.com/office/powerpoint/2010/main" val="5892811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55C3D348-EA52-724F-B9F1-E5569AA13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7512" y="142963"/>
            <a:ext cx="8676975" cy="6572074"/>
          </a:xfrm>
        </p:spPr>
      </p:pic>
    </p:spTree>
    <p:extLst>
      <p:ext uri="{BB962C8B-B14F-4D97-AF65-F5344CB8AC3E}">
        <p14:creationId xmlns:p14="http://schemas.microsoft.com/office/powerpoint/2010/main" val="10705302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που περιέχει εσωτερικό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020F569E-473A-9A48-A520-46E1CEB29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350" y="235084"/>
            <a:ext cx="7027646" cy="6387831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823E12A8-FE30-B145-920E-33B4719D7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6620" y="5757863"/>
            <a:ext cx="4425030" cy="865052"/>
          </a:xfrm>
          <a:prstGeom prst="rect">
            <a:avLst/>
          </a:prstGeom>
        </p:spPr>
      </p:pic>
      <p:pic>
        <p:nvPicPr>
          <p:cNvPr id="8" name="Θέση περιεχομένου 4">
            <a:extLst>
              <a:ext uri="{FF2B5EF4-FFF2-40B4-BE49-F238E27FC236}">
                <a16:creationId xmlns:a16="http://schemas.microsoft.com/office/drawing/2014/main" id="{E8B2541A-5A75-5B4D-B769-E110693A9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1625" y="235084"/>
            <a:ext cx="4220025" cy="528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710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92B567E-3AF1-F047-A250-C3254D89D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192" y="207983"/>
            <a:ext cx="9404723" cy="583602"/>
          </a:xfrm>
        </p:spPr>
        <p:txBody>
          <a:bodyPr/>
          <a:lstStyle/>
          <a:p>
            <a:pPr algn="ctr"/>
            <a:r>
              <a:rPr lang="el-GR" sz="3200" dirty="0" err="1"/>
              <a:t>Ενδοπορικ</a:t>
            </a:r>
            <a:r>
              <a:rPr lang="en-US" sz="3200" dirty="0" err="1"/>
              <a:t>ό</a:t>
            </a:r>
            <a:r>
              <a:rPr lang="el-GR" sz="3200" dirty="0"/>
              <a:t> θήλωμα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02C191A-8AFC-3546-BAAE-CE2CED68B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390" y="901402"/>
            <a:ext cx="7221220" cy="574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283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2953133C-C090-D044-BCBC-7A72652C1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90" y="183153"/>
            <a:ext cx="3309653" cy="2680669"/>
          </a:xfrm>
          <a:prstGeom prst="rect">
            <a:avLst/>
          </a:prstGeom>
        </p:spPr>
      </p:pic>
      <p:pic>
        <p:nvPicPr>
          <p:cNvPr id="9" name="Εικόνα 8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9DC307A6-AE61-DA4B-8F44-06A56FA22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90" y="3174952"/>
            <a:ext cx="4884224" cy="3422397"/>
          </a:xfrm>
          <a:prstGeom prst="rect">
            <a:avLst/>
          </a:prstGeom>
        </p:spPr>
      </p:pic>
      <p:pic>
        <p:nvPicPr>
          <p:cNvPr id="6" name="Εικόνα 5" descr="Εικόνα που περιέχει φαγητό, μπλε, πιάτο, λαχαν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B018AB74-14B1-4140-BE8C-C0C1A6362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510" y="1366800"/>
            <a:ext cx="6019800" cy="52741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ECDB87-55D2-B842-924A-28CDB0EA3131}"/>
              </a:ext>
            </a:extLst>
          </p:cNvPr>
          <p:cNvSpPr txBox="1"/>
          <p:nvPr/>
        </p:nvSpPr>
        <p:spPr>
          <a:xfrm>
            <a:off x="4373880" y="381000"/>
            <a:ext cx="6004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 err="1"/>
              <a:t>Ενδοπορικό</a:t>
            </a:r>
            <a:r>
              <a:rPr lang="el-GR" sz="3200" dirty="0"/>
              <a:t> θήλωμα</a:t>
            </a:r>
          </a:p>
        </p:txBody>
      </p:sp>
    </p:spTree>
    <p:extLst>
      <p:ext uri="{BB962C8B-B14F-4D97-AF65-F5344CB8AC3E}">
        <p14:creationId xmlns:p14="http://schemas.microsoft.com/office/powerpoint/2010/main" val="27073070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66ABFD5D-96D2-F04E-9392-AE93170F93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1367" y="92869"/>
            <a:ext cx="8867539" cy="6672262"/>
          </a:xfrm>
        </p:spPr>
      </p:pic>
    </p:spTree>
    <p:extLst>
      <p:ext uri="{BB962C8B-B14F-4D97-AF65-F5344CB8AC3E}">
        <p14:creationId xmlns:p14="http://schemas.microsoft.com/office/powerpoint/2010/main" val="27096377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3A068880-2BE5-2445-99B0-BCD70119CC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580" y="179562"/>
            <a:ext cx="6515099" cy="6083125"/>
          </a:xfrm>
        </p:spPr>
      </p:pic>
      <p:pic>
        <p:nvPicPr>
          <p:cNvPr id="7" name="Εικόνα 6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5D66B29A-B8B4-1B40-9C03-6F193CE7A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525" y="5016326"/>
            <a:ext cx="4376895" cy="1662112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32852B3E-B0CD-844D-85EB-89AD81C3F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229" y="6419676"/>
            <a:ext cx="5765800" cy="258762"/>
          </a:xfrm>
          <a:prstGeom prst="rect">
            <a:avLst/>
          </a:prstGeom>
        </p:spPr>
      </p:pic>
      <p:pic>
        <p:nvPicPr>
          <p:cNvPr id="11" name="Εικόνα 10" descr="Εικόνα που περιέχει άτομο, τατουάζ, εσωτερικό, κλείσιμο&#10;&#10;Περιγραφή που δημιουργήθηκε αυτόματα">
            <a:extLst>
              <a:ext uri="{FF2B5EF4-FFF2-40B4-BE49-F238E27FC236}">
                <a16:creationId xmlns:a16="http://schemas.microsoft.com/office/drawing/2014/main" id="{4958890C-1B8D-6F4A-8661-EEAC0E13F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263" y="179562"/>
            <a:ext cx="3152987" cy="467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11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08B96F1B-4C49-A041-B88E-05490CA9E8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8505" y="887061"/>
            <a:ext cx="8521153" cy="525720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2D3507-481A-B84C-9FB6-FC533861C1B0}"/>
              </a:ext>
            </a:extLst>
          </p:cNvPr>
          <p:cNvSpPr txBox="1"/>
          <p:nvPr/>
        </p:nvSpPr>
        <p:spPr>
          <a:xfrm>
            <a:off x="2274824" y="6167028"/>
            <a:ext cx="792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Η λειτουργική μονάδα του μαστού είναι η </a:t>
            </a:r>
            <a:r>
              <a:rPr lang="el-GR" dirty="0" err="1"/>
              <a:t>πορολοβιακή</a:t>
            </a:r>
            <a:r>
              <a:rPr lang="el-GR" dirty="0"/>
              <a:t> μονάδα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AC4CCA-3BF7-E748-A736-A7A1AB81C4D4}"/>
              </a:ext>
            </a:extLst>
          </p:cNvPr>
          <p:cNvSpPr txBox="1"/>
          <p:nvPr/>
        </p:nvSpPr>
        <p:spPr>
          <a:xfrm>
            <a:off x="2400300" y="279523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/>
              <a:t>Τελική </a:t>
            </a:r>
            <a:r>
              <a:rPr lang="el-GR" sz="3200" dirty="0" err="1"/>
              <a:t>πορολοβιακή</a:t>
            </a:r>
            <a:r>
              <a:rPr lang="el-GR" sz="3200" dirty="0"/>
              <a:t> μονάδα</a:t>
            </a:r>
          </a:p>
        </p:txBody>
      </p:sp>
    </p:spTree>
    <p:extLst>
      <p:ext uri="{BB962C8B-B14F-4D97-AF65-F5344CB8AC3E}">
        <p14:creationId xmlns:p14="http://schemas.microsoft.com/office/powerpoint/2010/main" val="35327247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που περιέχει εσωτερικό, τατουάζ, κλείσιμο&#10;&#10;Περιγραφή που δημιουργήθηκε αυτόματα">
            <a:extLst>
              <a:ext uri="{FF2B5EF4-FFF2-40B4-BE49-F238E27FC236}">
                <a16:creationId xmlns:a16="http://schemas.microsoft.com/office/drawing/2014/main" id="{EE7AFAFE-F55E-4B4E-ABCC-5CD18CDD7D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01" y="1421606"/>
            <a:ext cx="6126744" cy="4014788"/>
          </a:xfrm>
        </p:spPr>
      </p:pic>
      <p:pic>
        <p:nvPicPr>
          <p:cNvPr id="7" name="Εικόνα 6" descr="Εικόνα που περιέχει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1A6B7322-167B-FC4A-97A8-DCA2F1F8A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640" y="1421606"/>
            <a:ext cx="5803959" cy="40147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6656B5-C63B-624E-8A4B-A59D771BE17B}"/>
              </a:ext>
            </a:extLst>
          </p:cNvPr>
          <p:cNvSpPr txBox="1"/>
          <p:nvPr/>
        </p:nvSpPr>
        <p:spPr>
          <a:xfrm>
            <a:off x="70401" y="5523139"/>
            <a:ext cx="6126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Slit-like retraction of duct ectasia with mammary duct fistula</a:t>
            </a:r>
            <a:endParaRPr lang="el-GR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075FD2-F534-734B-B61B-71EC071F65C6}"/>
              </a:ext>
            </a:extLst>
          </p:cNvPr>
          <p:cNvSpPr txBox="1"/>
          <p:nvPr/>
        </p:nvSpPr>
        <p:spPr>
          <a:xfrm>
            <a:off x="6443761" y="5523139"/>
            <a:ext cx="5551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Circumferential retraction with underlying carcinoma</a:t>
            </a:r>
            <a:endParaRPr lang="el-GR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FB654D-95DC-654B-BB33-CECF70180EBB}"/>
              </a:ext>
            </a:extLst>
          </p:cNvPr>
          <p:cNvSpPr txBox="1"/>
          <p:nvPr/>
        </p:nvSpPr>
        <p:spPr>
          <a:xfrm>
            <a:off x="1578429" y="370114"/>
            <a:ext cx="8665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 err="1"/>
              <a:t>Επ</a:t>
            </a:r>
            <a:r>
              <a:rPr lang="en-US" sz="3200" dirty="0" err="1"/>
              <a:t>ί</a:t>
            </a:r>
            <a:r>
              <a:rPr lang="el-GR" sz="3200" dirty="0" err="1"/>
              <a:t>κτητη</a:t>
            </a:r>
            <a:r>
              <a:rPr lang="el-GR" sz="3200" dirty="0"/>
              <a:t> </a:t>
            </a:r>
            <a:r>
              <a:rPr lang="el-GR" sz="3200" dirty="0" err="1"/>
              <a:t>εισολκή</a:t>
            </a:r>
            <a:r>
              <a:rPr lang="el-GR" sz="3200" dirty="0"/>
              <a:t> της θηλής</a:t>
            </a:r>
          </a:p>
        </p:txBody>
      </p:sp>
    </p:spTree>
    <p:extLst>
      <p:ext uri="{BB962C8B-B14F-4D97-AF65-F5344CB8AC3E}">
        <p14:creationId xmlns:p14="http://schemas.microsoft.com/office/powerpoint/2010/main" val="27444488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A4F898-0EDB-D049-8B36-601AE77C0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8" y="189185"/>
            <a:ext cx="9404723" cy="571500"/>
          </a:xfrm>
        </p:spPr>
        <p:txBody>
          <a:bodyPr/>
          <a:lstStyle/>
          <a:p>
            <a:pPr algn="ctr"/>
            <a:r>
              <a:rPr lang="el-GR" sz="3200" dirty="0"/>
              <a:t>Ν</a:t>
            </a:r>
            <a:r>
              <a:rPr lang="en-US" sz="3200" dirty="0" err="1"/>
              <a:t>ό</a:t>
            </a:r>
            <a:r>
              <a:rPr lang="el-GR" sz="3200" dirty="0" err="1"/>
              <a:t>σος</a:t>
            </a:r>
            <a:r>
              <a:rPr lang="el-GR" sz="3200" dirty="0"/>
              <a:t> </a:t>
            </a:r>
            <a:r>
              <a:rPr lang="en-US" sz="3200" dirty="0"/>
              <a:t>Paget </a:t>
            </a:r>
            <a:r>
              <a:rPr lang="el-GR" sz="3200" dirty="0"/>
              <a:t>της θηλής</a:t>
            </a:r>
          </a:p>
        </p:txBody>
      </p:sp>
      <p:pic>
        <p:nvPicPr>
          <p:cNvPr id="5" name="Θέση περιεχομένου 4" descr="Εικόνα που περιέχει άτομο, τατουάζ&#10;&#10;Περιγραφή που δημιουργήθηκε αυτόματα">
            <a:extLst>
              <a:ext uri="{FF2B5EF4-FFF2-40B4-BE49-F238E27FC236}">
                <a16:creationId xmlns:a16="http://schemas.microsoft.com/office/drawing/2014/main" id="{2B66742A-2CFF-6E44-820C-4C67AD591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112" y="1352111"/>
            <a:ext cx="7006076" cy="4745204"/>
          </a:xfrm>
        </p:spPr>
      </p:pic>
      <p:pic>
        <p:nvPicPr>
          <p:cNvPr id="7" name="Εικόνα 6" descr="Εικόνα που περιέχει φαγητό, πιάτο&#10;&#10;Περιγραφή που δημιουργήθηκε αυτόματα">
            <a:extLst>
              <a:ext uri="{FF2B5EF4-FFF2-40B4-BE49-F238E27FC236}">
                <a16:creationId xmlns:a16="http://schemas.microsoft.com/office/drawing/2014/main" id="{524188CB-F591-A546-8DFC-719D5BF78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798" y="3586163"/>
            <a:ext cx="4615090" cy="25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033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8DA04358-6DB8-914F-A1DF-647B70628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6037" y="91235"/>
            <a:ext cx="4733557" cy="667553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E5607B-2194-9446-AB1C-F0277CF45C4D}"/>
              </a:ext>
            </a:extLst>
          </p:cNvPr>
          <p:cNvSpPr txBox="1"/>
          <p:nvPr/>
        </p:nvSpPr>
        <p:spPr>
          <a:xfrm>
            <a:off x="5872163" y="6015038"/>
            <a:ext cx="6086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Dr James Paget. Famous man of St Barts. He described diseases of breast and bone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836109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8F1F9444-5CD9-0846-8FFE-E3BA096D5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8468" y="214101"/>
            <a:ext cx="6215063" cy="6429797"/>
          </a:xfrm>
        </p:spPr>
      </p:pic>
    </p:spTree>
    <p:extLst>
      <p:ext uri="{BB962C8B-B14F-4D97-AF65-F5344CB8AC3E}">
        <p14:creationId xmlns:p14="http://schemas.microsoft.com/office/powerpoint/2010/main" val="10740001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21C96FBD-438F-D24D-96E2-1136CE21F4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0736" y="263914"/>
            <a:ext cx="8470528" cy="6330171"/>
          </a:xfrm>
        </p:spPr>
      </p:pic>
    </p:spTree>
    <p:extLst>
      <p:ext uri="{BB962C8B-B14F-4D97-AF65-F5344CB8AC3E}">
        <p14:creationId xmlns:p14="http://schemas.microsoft.com/office/powerpoint/2010/main" val="15325332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1265F278-70EA-774C-8597-BBB8F8F2EC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6954" y="186356"/>
            <a:ext cx="8678092" cy="6485287"/>
          </a:xfrm>
        </p:spPr>
      </p:pic>
    </p:spTree>
    <p:extLst>
      <p:ext uri="{BB962C8B-B14F-4D97-AF65-F5344CB8AC3E}">
        <p14:creationId xmlns:p14="http://schemas.microsoft.com/office/powerpoint/2010/main" val="5817639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526FFFFC-181E-2842-85D4-51EDD63438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7006" y="177211"/>
            <a:ext cx="6757987" cy="6503577"/>
          </a:xfrm>
        </p:spPr>
      </p:pic>
    </p:spTree>
    <p:extLst>
      <p:ext uri="{BB962C8B-B14F-4D97-AF65-F5344CB8AC3E}">
        <p14:creationId xmlns:p14="http://schemas.microsoft.com/office/powerpoint/2010/main" val="24591258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0E66E3F6-5DFE-6E4E-B6A0-04DEE16DF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208598"/>
            <a:ext cx="7244209" cy="6054090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D86DD33C-E99A-C540-97DD-704750299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584" y="6497320"/>
            <a:ext cx="5765800" cy="304164"/>
          </a:xfrm>
          <a:prstGeom prst="rect">
            <a:avLst/>
          </a:prstGeom>
        </p:spPr>
      </p:pic>
      <p:pic>
        <p:nvPicPr>
          <p:cNvPr id="9" name="Εικόνα 8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F949CAB0-AA48-A14C-980E-559060998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737" y="4679375"/>
            <a:ext cx="3565896" cy="158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214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91C5AE03-E727-9445-A3F2-9FC350E3FE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1166" y="113719"/>
            <a:ext cx="8126414" cy="663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099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που περιέχει αστέρι, νυχτερινός ουρανός&#10;&#10;Περιγραφή που δημιουργήθηκε αυτόματα">
            <a:extLst>
              <a:ext uri="{FF2B5EF4-FFF2-40B4-BE49-F238E27FC236}">
                <a16:creationId xmlns:a16="http://schemas.microsoft.com/office/drawing/2014/main" id="{0CB8412A-3210-A440-AFB1-95E9B7287B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411" y="322850"/>
            <a:ext cx="4084290" cy="6049375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2DF41ADB-1ABD-7748-ADFA-51911900F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880" y="322849"/>
            <a:ext cx="4133939" cy="6049376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76BF4AE5-3212-C649-9CA6-9ED79511A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11" y="6423559"/>
            <a:ext cx="8445500" cy="3753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E7518B-9D13-1248-B096-0077ED8BD760}"/>
              </a:ext>
            </a:extLst>
          </p:cNvPr>
          <p:cNvSpPr txBox="1"/>
          <p:nvPr/>
        </p:nvSpPr>
        <p:spPr>
          <a:xfrm>
            <a:off x="9372600" y="5900737"/>
            <a:ext cx="255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Woman, 79 y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580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823E0590-367C-0C42-8F47-81E41942A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333" y="392567"/>
            <a:ext cx="6820530" cy="6072866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E84C57-6E3B-BE42-8C7D-5F02F2560970}"/>
              </a:ext>
            </a:extLst>
          </p:cNvPr>
          <p:cNvSpPr txBox="1"/>
          <p:nvPr/>
        </p:nvSpPr>
        <p:spPr>
          <a:xfrm>
            <a:off x="7149863" y="2040673"/>
            <a:ext cx="49603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Στην ενήλικο γυναίκα, ο τελικός πόρος διακλαδίζεται σε ένα σύμπλεγμα μικρών βοτρυοειδών σχηματισμών για να σχηματίσει ένα λόβιο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Στο φυσιολογικό μαστό, οι πόροι και τα λόβια καλύπτονται από δύο τύπους κυττάρων: τα </a:t>
            </a:r>
            <a:r>
              <a:rPr lang="el-GR" b="1" dirty="0"/>
              <a:t>επιθηλιακά</a:t>
            </a:r>
            <a:r>
              <a:rPr lang="el-GR" dirty="0"/>
              <a:t> κύτταρα και τα </a:t>
            </a:r>
            <a:r>
              <a:rPr lang="el-GR" b="1" dirty="0" err="1"/>
              <a:t>μυοεπιθηλιακά</a:t>
            </a:r>
            <a:r>
              <a:rPr lang="el-GR" dirty="0"/>
              <a:t> κύτταρα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511665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που περιέχει λευκό, αντικείμενο εξωτερικού χώρου&#10;&#10;Περιγραφή που δημιουργήθηκε αυτόματα">
            <a:extLst>
              <a:ext uri="{FF2B5EF4-FFF2-40B4-BE49-F238E27FC236}">
                <a16:creationId xmlns:a16="http://schemas.microsoft.com/office/drawing/2014/main" id="{467430B7-265C-B249-BCF9-13B37C0B67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063" y="288223"/>
            <a:ext cx="8935169" cy="5960177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704E3C51-8DEE-EC48-8441-EB6A68F98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250" y="6391977"/>
            <a:ext cx="84455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823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που περιέχει πίτσα&#10;&#10;Περιγραφή που δημιουργήθηκε αυτόματα">
            <a:extLst>
              <a:ext uri="{FF2B5EF4-FFF2-40B4-BE49-F238E27FC236}">
                <a16:creationId xmlns:a16="http://schemas.microsoft.com/office/drawing/2014/main" id="{19728132-F09D-0A45-A044-922468307D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7301" y="285750"/>
            <a:ext cx="9656845" cy="6395262"/>
          </a:xfrm>
        </p:spPr>
      </p:pic>
    </p:spTree>
    <p:extLst>
      <p:ext uri="{BB962C8B-B14F-4D97-AF65-F5344CB8AC3E}">
        <p14:creationId xmlns:p14="http://schemas.microsoft.com/office/powerpoint/2010/main" val="40506769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E0DB68EC-0E67-CF4F-8EFF-8EA2353D2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0151" y="210575"/>
            <a:ext cx="9845778" cy="6520383"/>
          </a:xfrm>
        </p:spPr>
      </p:pic>
    </p:spTree>
    <p:extLst>
      <p:ext uri="{BB962C8B-B14F-4D97-AF65-F5344CB8AC3E}">
        <p14:creationId xmlns:p14="http://schemas.microsoft.com/office/powerpoint/2010/main" val="27573064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B2DEB07-991B-E640-B47B-C4F635FCB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586" y="0"/>
            <a:ext cx="9404723" cy="661707"/>
          </a:xfrm>
        </p:spPr>
        <p:txBody>
          <a:bodyPr/>
          <a:lstStyle/>
          <a:p>
            <a:pPr algn="ctr"/>
            <a:r>
              <a:rPr lang="el-GR" sz="3200" dirty="0"/>
              <a:t>Γυναικομαστία</a:t>
            </a:r>
          </a:p>
        </p:txBody>
      </p:sp>
      <p:pic>
        <p:nvPicPr>
          <p:cNvPr id="5" name="Θέση περιεχομένου 4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EB9F49FF-3154-EA41-88CE-675F9FD74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5195" y="516925"/>
            <a:ext cx="9261610" cy="6081325"/>
          </a:xfrm>
        </p:spPr>
      </p:pic>
    </p:spTree>
    <p:extLst>
      <p:ext uri="{BB962C8B-B14F-4D97-AF65-F5344CB8AC3E}">
        <p14:creationId xmlns:p14="http://schemas.microsoft.com/office/powerpoint/2010/main" val="1792598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που περιέχει κείμενο, άτομο, γυαλιά&#10;&#10;Περιγραφή που δημιουργήθηκε αυτόματα">
            <a:extLst>
              <a:ext uri="{FF2B5EF4-FFF2-40B4-BE49-F238E27FC236}">
                <a16:creationId xmlns:a16="http://schemas.microsoft.com/office/drawing/2014/main" id="{113E74D5-93CB-104C-B929-A85BA2477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1984" y="1783079"/>
            <a:ext cx="5656211" cy="4300537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140DDF-F28F-4340-879D-C914C72FDC85}"/>
              </a:ext>
            </a:extLst>
          </p:cNvPr>
          <p:cNvSpPr txBox="1"/>
          <p:nvPr/>
        </p:nvSpPr>
        <p:spPr>
          <a:xfrm>
            <a:off x="3254289" y="481996"/>
            <a:ext cx="5683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/>
              <a:t>Καρκίνος ανδρικού μαστού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023A1B4-EDBC-6C45-BAED-127EF652B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56" y="1783079"/>
            <a:ext cx="5547361" cy="430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487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A7DAFB9-0AB9-9142-A5F5-61076B7F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086" y="2410105"/>
            <a:ext cx="9404723" cy="1400530"/>
          </a:xfrm>
        </p:spPr>
        <p:txBody>
          <a:bodyPr/>
          <a:lstStyle/>
          <a:p>
            <a:pPr algn="ctr"/>
            <a:r>
              <a:rPr lang="el-GR" dirty="0" err="1"/>
              <a:t>Ερωτ</a:t>
            </a:r>
            <a:r>
              <a:rPr lang="en-US" dirty="0" err="1"/>
              <a:t>ή</a:t>
            </a:r>
            <a:r>
              <a:rPr lang="el-GR" dirty="0"/>
              <a:t>σεις</a:t>
            </a:r>
          </a:p>
        </p:txBody>
      </p:sp>
    </p:spTree>
    <p:extLst>
      <p:ext uri="{BB962C8B-B14F-4D97-AF65-F5344CB8AC3E}">
        <p14:creationId xmlns:p14="http://schemas.microsoft.com/office/powerpoint/2010/main" val="1459032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που περιέχει εσωτερικό, κλείσιμο&#10;&#10;Περιγραφή που δημιουργήθηκε αυτόματα">
            <a:extLst>
              <a:ext uri="{FF2B5EF4-FFF2-40B4-BE49-F238E27FC236}">
                <a16:creationId xmlns:a16="http://schemas.microsoft.com/office/drawing/2014/main" id="{189F7030-B919-1F4B-826F-5958FFDC01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042" y="642687"/>
            <a:ext cx="5342886" cy="5877175"/>
          </a:xfrm>
        </p:spPr>
      </p:pic>
    </p:spTree>
    <p:extLst>
      <p:ext uri="{BB962C8B-B14F-4D97-AF65-F5344CB8AC3E}">
        <p14:creationId xmlns:p14="http://schemas.microsoft.com/office/powerpoint/2010/main" val="16119376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που περιέχει εσωτερικό, κλείσιμο&#10;&#10;Περιγραφή που δημιουργήθηκε αυτόματα">
            <a:extLst>
              <a:ext uri="{FF2B5EF4-FFF2-40B4-BE49-F238E27FC236}">
                <a16:creationId xmlns:a16="http://schemas.microsoft.com/office/drawing/2014/main" id="{189F7030-B919-1F4B-826F-5958FFDC01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042" y="642687"/>
            <a:ext cx="5342886" cy="58771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4C2866-C9F5-9047-895B-C37C0F808E95}"/>
              </a:ext>
            </a:extLst>
          </p:cNvPr>
          <p:cNvSpPr txBox="1"/>
          <p:nvPr/>
        </p:nvSpPr>
        <p:spPr>
          <a:xfrm>
            <a:off x="6700838" y="2971800"/>
            <a:ext cx="49006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800" dirty="0" err="1"/>
              <a:t>Πολυθηλία</a:t>
            </a:r>
            <a:r>
              <a:rPr lang="el-GR" sz="2800" dirty="0"/>
              <a:t> και συγγενής αναστροφή της θηλής</a:t>
            </a:r>
          </a:p>
        </p:txBody>
      </p:sp>
    </p:spTree>
    <p:extLst>
      <p:ext uri="{BB962C8B-B14F-4D97-AF65-F5344CB8AC3E}">
        <p14:creationId xmlns:p14="http://schemas.microsoft.com/office/powerpoint/2010/main" val="22624529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Θέση περιεχομένου 8">
            <a:extLst>
              <a:ext uri="{FF2B5EF4-FFF2-40B4-BE49-F238E27FC236}">
                <a16:creationId xmlns:a16="http://schemas.microsoft.com/office/drawing/2014/main" id="{E830F476-0A20-CE4B-B856-627E97B07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6629" y="141062"/>
            <a:ext cx="10018741" cy="6575876"/>
          </a:xfrm>
        </p:spPr>
      </p:pic>
    </p:spTree>
    <p:extLst>
      <p:ext uri="{BB962C8B-B14F-4D97-AF65-F5344CB8AC3E}">
        <p14:creationId xmlns:p14="http://schemas.microsoft.com/office/powerpoint/2010/main" val="10024884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77E7903E-5760-5446-A691-54F0CFE9D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792" y="944880"/>
            <a:ext cx="8630416" cy="56607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E739D3-EEFD-2149-94D7-9A9EA722064A}"/>
              </a:ext>
            </a:extLst>
          </p:cNvPr>
          <p:cNvSpPr txBox="1"/>
          <p:nvPr/>
        </p:nvSpPr>
        <p:spPr>
          <a:xfrm>
            <a:off x="2674619" y="252413"/>
            <a:ext cx="6842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 err="1"/>
              <a:t>Φλεγμον</a:t>
            </a:r>
            <a:r>
              <a:rPr lang="en-US" sz="3200" dirty="0" err="1"/>
              <a:t>ώ</a:t>
            </a:r>
            <a:r>
              <a:rPr lang="el-GR" sz="3200" dirty="0"/>
              <a:t>δες καρκίνωμα μαστού</a:t>
            </a:r>
          </a:p>
        </p:txBody>
      </p:sp>
    </p:spTree>
    <p:extLst>
      <p:ext uri="{BB962C8B-B14F-4D97-AF65-F5344CB8AC3E}">
        <p14:creationId xmlns:p14="http://schemas.microsoft.com/office/powerpoint/2010/main" val="1180387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που περιέχει κείμενο, ύφασμα&#10;&#10;Περιγραφή που δημιουργήθηκε αυτόματα">
            <a:extLst>
              <a:ext uri="{FF2B5EF4-FFF2-40B4-BE49-F238E27FC236}">
                <a16:creationId xmlns:a16="http://schemas.microsoft.com/office/drawing/2014/main" id="{D379E7A9-3FCC-0348-ADB7-5FE537B3DC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534" y="1058881"/>
            <a:ext cx="7551983" cy="50931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953CEC-C15F-FB42-91B7-99F5A2156CAE}"/>
              </a:ext>
            </a:extLst>
          </p:cNvPr>
          <p:cNvSpPr txBox="1"/>
          <p:nvPr/>
        </p:nvSpPr>
        <p:spPr>
          <a:xfrm>
            <a:off x="7928517" y="1828801"/>
            <a:ext cx="41296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Το κύριο μέρος του στρώματος του μαζικού αδένα αποτελείται από πυκνό ινώδη συνδετικό ιστό μαζί με λιπώδη ιστό (</a:t>
            </a:r>
            <a:r>
              <a:rPr lang="el-GR" b="1" dirty="0" err="1"/>
              <a:t>περιλοβιακό</a:t>
            </a:r>
            <a:r>
              <a:rPr lang="el-GR" b="1" dirty="0"/>
              <a:t> στρώμα</a:t>
            </a:r>
            <a:r>
              <a:rPr lang="el-GR" dirty="0"/>
              <a:t>)</a:t>
            </a:r>
          </a:p>
          <a:p>
            <a:pPr algn="just"/>
            <a:endParaRPr lang="el-G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Τα λόβια περιβάλλονται από ένα ειδικό για το μαστό, ορμονικά εξαρτώμενο, ευαίσθητο, </a:t>
            </a:r>
            <a:r>
              <a:rPr lang="el-GR" dirty="0" err="1"/>
              <a:t>μυξωματώδες</a:t>
            </a:r>
            <a:r>
              <a:rPr lang="el-GR" dirty="0"/>
              <a:t> στρώμα που περιέχει διασκορπισμένα λεμφοκύτταρα (</a:t>
            </a:r>
            <a:r>
              <a:rPr lang="el-GR" b="1" dirty="0" err="1"/>
              <a:t>ενδολοβιακό</a:t>
            </a:r>
            <a:r>
              <a:rPr lang="el-GR" b="1" dirty="0"/>
              <a:t> στρώμα</a:t>
            </a:r>
            <a:r>
              <a:rPr lang="el-GR" dirty="0"/>
              <a:t>)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179600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BD0C06B-34F3-E74C-8B5E-D688DA9F971C}"/>
              </a:ext>
            </a:extLst>
          </p:cNvPr>
          <p:cNvSpPr txBox="1"/>
          <p:nvPr/>
        </p:nvSpPr>
        <p:spPr>
          <a:xfrm>
            <a:off x="152401" y="5658466"/>
            <a:ext cx="4482279" cy="16419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Σ</a:t>
            </a:r>
            <a:r>
              <a:rPr lang="en-US" sz="33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α</a:t>
            </a:r>
            <a:r>
              <a:rPr lang="en-US" sz="33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ς</a:t>
            </a:r>
            <a:r>
              <a:rPr lang="en-US" sz="33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ευχ</a:t>
            </a:r>
            <a:r>
              <a:rPr lang="en-US" sz="33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α</a:t>
            </a:r>
            <a:r>
              <a:rPr lang="en-US" sz="33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ριστώ</a:t>
            </a:r>
            <a:r>
              <a:rPr lang="en-US" sz="33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!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Κ</a:t>
            </a:r>
            <a:r>
              <a:rPr lang="en-US" sz="33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α</a:t>
            </a:r>
            <a:r>
              <a:rPr lang="en-US" sz="33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λά</a:t>
            </a:r>
            <a:r>
              <a:rPr lang="en-US" sz="33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Χριστούγενν</a:t>
            </a:r>
            <a:r>
              <a:rPr lang="en-US" sz="33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α! </a:t>
            </a:r>
          </a:p>
        </p:txBody>
      </p:sp>
      <p:pic>
        <p:nvPicPr>
          <p:cNvPr id="11" name="Θέση περιεχομένου 10" descr="Εικόνα που περιέχει αρκετά, βόλτα&#10;&#10;Περιγραφή που δημιουργήθηκε αυτόματα">
            <a:extLst>
              <a:ext uri="{FF2B5EF4-FFF2-40B4-BE49-F238E27FC236}">
                <a16:creationId xmlns:a16="http://schemas.microsoft.com/office/drawing/2014/main" id="{07E1EC06-C32D-A048-88BA-F0754FCD43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15" r="1" b="3577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1BB654B3-F3F3-4563-AD63-D784299DA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51143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12967DFF-AC58-6D47-9E1C-8E680793B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8135" y="145695"/>
            <a:ext cx="9155729" cy="6566609"/>
          </a:xfrm>
        </p:spPr>
      </p:pic>
    </p:spTree>
    <p:extLst>
      <p:ext uri="{BB962C8B-B14F-4D97-AF65-F5344CB8AC3E}">
        <p14:creationId xmlns:p14="http://schemas.microsoft.com/office/powerpoint/2010/main" val="495104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9B6D5BAE-5F44-684B-A2E3-754AF0B55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022" y="180510"/>
            <a:ext cx="11847956" cy="46148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54B7DD-CEF0-8E46-993A-A81012D7F8E3}"/>
              </a:ext>
            </a:extLst>
          </p:cNvPr>
          <p:cNvSpPr txBox="1"/>
          <p:nvPr/>
        </p:nvSpPr>
        <p:spPr>
          <a:xfrm>
            <a:off x="195361" y="4906537"/>
            <a:ext cx="118479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Οι </a:t>
            </a:r>
            <a:r>
              <a:rPr lang="el-GR" dirty="0" err="1"/>
              <a:t>μαστογραφ</a:t>
            </a:r>
            <a:r>
              <a:rPr lang="en-US" dirty="0" err="1"/>
              <a:t>ί</a:t>
            </a:r>
            <a:r>
              <a:rPr lang="el-GR" dirty="0" err="1"/>
              <a:t>ες</a:t>
            </a:r>
            <a:r>
              <a:rPr lang="el-GR" dirty="0"/>
              <a:t> σε νεαρές γυναίκες είναι τυπικά «πυκνές» ή λευκές στην εμφάνιση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Πριν την εγκυμοσύνη: οι ΤΛΜ είναι μικρές και περιβάλλονται  από χαλαρό κυτταρικό </a:t>
            </a:r>
            <a:r>
              <a:rPr lang="el-GR" dirty="0" err="1"/>
              <a:t>ενδολοβιακό</a:t>
            </a:r>
            <a:r>
              <a:rPr lang="el-GR" dirty="0"/>
              <a:t> στρώμα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Κατά την διάρκεια της εγκυμοσύνης: ΤΛΜ ↑ ↑ ↑, </a:t>
            </a:r>
            <a:r>
              <a:rPr lang="el-GR" dirty="0" err="1"/>
              <a:t>βοτρύδια</a:t>
            </a:r>
            <a:r>
              <a:rPr lang="el-GR" dirty="0"/>
              <a:t>/ΤΛΜ ↑ ↑ ↑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dirty="0"/>
              <a:t>Με την αύξηση της ηλικίας: οι ΤΛΜ μειώνονται σε μέγεθος και αριθμό και το </a:t>
            </a:r>
            <a:r>
              <a:rPr lang="el-GR" dirty="0" err="1"/>
              <a:t>περιλοβιακό</a:t>
            </a:r>
            <a:r>
              <a:rPr lang="el-GR" dirty="0"/>
              <a:t> στρώμα αντικαθίσταται από λιπώδη ιστό – Οι μαστογραφίες γίνονται πιο </a:t>
            </a:r>
            <a:r>
              <a:rPr lang="el-GR" dirty="0" err="1"/>
              <a:t>ακτινοδιαυγείς</a:t>
            </a:r>
            <a:r>
              <a:rPr lang="el-GR" dirty="0"/>
              <a:t> (πιο σκοτεινές)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8079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BCFB286-EC3C-7449-A8F3-A45705A9B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8" y="2728735"/>
            <a:ext cx="9404723" cy="1400530"/>
          </a:xfrm>
        </p:spPr>
        <p:txBody>
          <a:bodyPr/>
          <a:lstStyle/>
          <a:p>
            <a:pPr algn="ctr"/>
            <a:r>
              <a:rPr lang="el-GR" dirty="0"/>
              <a:t>Διαταραχές Ανάπτυξης</a:t>
            </a:r>
          </a:p>
        </p:txBody>
      </p:sp>
    </p:spTree>
    <p:extLst>
      <p:ext uri="{BB962C8B-B14F-4D97-AF65-F5344CB8AC3E}">
        <p14:creationId xmlns:p14="http://schemas.microsoft.com/office/powerpoint/2010/main" val="16652199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Ιόν">
  <a:themeElements>
    <a:clrScheme name="Ιόν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Ιό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ό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{D427233C-53F2-7140-955C-FF36814C3296}tf10001062</Template>
  <TotalTime>668</TotalTime>
  <Words>910</Words>
  <Application>Microsoft Macintosh PowerPoint</Application>
  <PresentationFormat>Ευρεία οθόνη</PresentationFormat>
  <Paragraphs>134</Paragraphs>
  <Slides>60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60</vt:i4>
      </vt:variant>
    </vt:vector>
  </HeadingPairs>
  <TitlesOfParts>
    <vt:vector size="64" baseType="lpstr">
      <vt:lpstr>Arial</vt:lpstr>
      <vt:lpstr>Century Gothic</vt:lpstr>
      <vt:lpstr>Wingdings 3</vt:lpstr>
      <vt:lpstr>Ιόν</vt:lpstr>
      <vt:lpstr>ΜΑΣΤΟΣ  Μακροσκοπικό  Εργαστήριο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Διαταραχές Ανάπτυξης</vt:lpstr>
      <vt:lpstr>Υπολείμματα της μαζικής γραμμής</vt:lpstr>
      <vt:lpstr>Επικουρικός μασχαλιαίος μαζικός ιστός</vt:lpstr>
      <vt:lpstr>Συγγενής αναστροφή της θηλής</vt:lpstr>
      <vt:lpstr>Φλεγμονές</vt:lpstr>
      <vt:lpstr>Οξεία μαστίτιδα</vt:lpstr>
      <vt:lpstr>Οξεία μαστίτιδα</vt:lpstr>
      <vt:lpstr>Περιπορική μαστίτιδα (υποτροπιάζον υποθηλαίο απόστημα,  πλακώδης μεταπλασία των γαλακτοφόρων πόρων,  νόσος Zuska)</vt:lpstr>
      <vt:lpstr>Παρουσίαση του PowerPoint</vt:lpstr>
      <vt:lpstr>Παρουσίαση του PowerPoint</vt:lpstr>
      <vt:lpstr>Διάταση των πόρων του μαστού Πορεκτασία</vt:lpstr>
      <vt:lpstr>Διάταση των πόρων του μαστού Πορεκτασία</vt:lpstr>
      <vt:lpstr>Λιπώδης νέκρωση</vt:lpstr>
      <vt:lpstr>Παρουσίαση του PowerPoint</vt:lpstr>
      <vt:lpstr>Ινοκυστικές αλλοιώσεις</vt:lpstr>
      <vt:lpstr>Ινοκυστικές αλλοιώσεις</vt:lpstr>
      <vt:lpstr>Ινοκυστικές αλλοιώσεις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Ινοαδένωμα</vt:lpstr>
      <vt:lpstr>Ινοαδένωμα</vt:lpstr>
      <vt:lpstr>Ινοαδένωμα</vt:lpstr>
      <vt:lpstr>Φυλλοειδής όγκος</vt:lpstr>
      <vt:lpstr>Παρουσίαση του PowerPoint</vt:lpstr>
      <vt:lpstr>Παρουσίαση του PowerPoint</vt:lpstr>
      <vt:lpstr>Ενδοπορικό θήλωμα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Νόσος Paget της θηλής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Γυναικομαστία</vt:lpstr>
      <vt:lpstr>Παρουσίαση του PowerPoint</vt:lpstr>
      <vt:lpstr>Ερωτήσεις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Μαστός Μακροσκοπικές Εικόνες</dc:title>
  <dc:creator>Dionysios Dellaportas</dc:creator>
  <cp:lastModifiedBy>Dionysios Dellaportas</cp:lastModifiedBy>
  <cp:revision>62</cp:revision>
  <dcterms:created xsi:type="dcterms:W3CDTF">2021-12-11T12:18:50Z</dcterms:created>
  <dcterms:modified xsi:type="dcterms:W3CDTF">2021-12-15T13:01:26Z</dcterms:modified>
</cp:coreProperties>
</file>