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89" r:id="rId6"/>
    <p:sldId id="287" r:id="rId7"/>
    <p:sldId id="288" r:id="rId8"/>
    <p:sldId id="267" r:id="rId9"/>
    <p:sldId id="275" r:id="rId10"/>
    <p:sldId id="276" r:id="rId11"/>
    <p:sldId id="277" r:id="rId12"/>
    <p:sldId id="291" r:id="rId13"/>
    <p:sldId id="278" r:id="rId14"/>
    <p:sldId id="279" r:id="rId15"/>
    <p:sldId id="293" r:id="rId16"/>
    <p:sldId id="292" r:id="rId17"/>
    <p:sldId id="280" r:id="rId18"/>
    <p:sldId id="282" r:id="rId19"/>
    <p:sldId id="283" r:id="rId20"/>
    <p:sldId id="295" r:id="rId21"/>
    <p:sldId id="294" r:id="rId22"/>
    <p:sldId id="296" r:id="rId23"/>
    <p:sldId id="284" r:id="rId24"/>
    <p:sldId id="297" r:id="rId25"/>
    <p:sldId id="269" r:id="rId26"/>
    <p:sldId id="270" r:id="rId27"/>
    <p:sldId id="298" r:id="rId28"/>
    <p:sldId id="271" r:id="rId29"/>
    <p:sldId id="299" r:id="rId30"/>
    <p:sldId id="272" r:id="rId31"/>
    <p:sldId id="258" r:id="rId32"/>
    <p:sldId id="300" r:id="rId33"/>
    <p:sldId id="301" r:id="rId34"/>
    <p:sldId id="273" r:id="rId35"/>
    <p:sldId id="274" r:id="rId36"/>
    <p:sldId id="302" r:id="rId37"/>
    <p:sldId id="259" r:id="rId38"/>
    <p:sldId id="303" r:id="rId39"/>
    <p:sldId id="264" r:id="rId40"/>
    <p:sldId id="260" r:id="rId41"/>
    <p:sldId id="261" r:id="rId42"/>
    <p:sldId id="262" r:id="rId43"/>
    <p:sldId id="263" r:id="rId44"/>
    <p:sldId id="30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E18-7EC2-6B43-9FAD-FE53F87CEDA2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B51A-6296-0543-805F-0A99AF2E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686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E18-7EC2-6B43-9FAD-FE53F87CEDA2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B51A-6296-0543-805F-0A99AF2E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91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E18-7EC2-6B43-9FAD-FE53F87CEDA2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B51A-6296-0543-805F-0A99AF2E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918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E18-7EC2-6B43-9FAD-FE53F87CEDA2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B51A-6296-0543-805F-0A99AF2E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526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E18-7EC2-6B43-9FAD-FE53F87CEDA2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B51A-6296-0543-805F-0A99AF2E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213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E18-7EC2-6B43-9FAD-FE53F87CEDA2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B51A-6296-0543-805F-0A99AF2E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487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E18-7EC2-6B43-9FAD-FE53F87CEDA2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B51A-6296-0543-805F-0A99AF2E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93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E18-7EC2-6B43-9FAD-FE53F87CEDA2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B51A-6296-0543-805F-0A99AF2E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150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E18-7EC2-6B43-9FAD-FE53F87CEDA2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B51A-6296-0543-805F-0A99AF2E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601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E18-7EC2-6B43-9FAD-FE53F87CEDA2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B51A-6296-0543-805F-0A99AF2E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518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E18-7EC2-6B43-9FAD-FE53F87CEDA2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B51A-6296-0543-805F-0A99AF2E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856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3EE18-7EC2-6B43-9FAD-FE53F87CEDA2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B51A-6296-0543-805F-0A99AF2E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09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1437" y="1661266"/>
            <a:ext cx="9143999" cy="1470025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ΟΡΩΔΕΙΣ – ΕΝΔΟΜΗΤΡΙΟΕΙΔΕΙΣ - ΔΙΑΥΓΟΚΥΤΤΑΡΙΚΟΙ ΟΓΚΟΙ </a:t>
            </a:r>
            <a:br>
              <a:rPr lang="el-GR" b="1" dirty="0" smtClean="0"/>
            </a:br>
            <a:r>
              <a:rPr lang="el-GR" b="1" dirty="0" smtClean="0"/>
              <a:t>ΩΟΘΗΚΩΝ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103" y="3886200"/>
            <a:ext cx="7310561" cy="1752600"/>
          </a:xfrm>
        </p:spPr>
        <p:txBody>
          <a:bodyPr/>
          <a:lstStyle/>
          <a:p>
            <a:r>
              <a:rPr lang="el-GR" b="1" dirty="0" smtClean="0"/>
              <a:t>Παρασκευή Θ. ΑΛΕΞΑΝΔΡΟΥ</a:t>
            </a:r>
          </a:p>
          <a:p>
            <a:r>
              <a:rPr lang="el-GR" b="1" dirty="0" smtClean="0"/>
              <a:t>Ά Εργαστήριο Παθολογικής Ανατομικής Ιατρική Σχολή ΕΚΠΑ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53200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SBT / APST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u="sng" dirty="0" smtClean="0"/>
              <a:t>ΜΙΚΡΟΣΚΟΠΙΚΗ ΕΙΚΟΝΑ (1)</a:t>
            </a:r>
          </a:p>
          <a:p>
            <a:r>
              <a:rPr lang="el-GR" b="1" dirty="0" smtClean="0"/>
              <a:t>«Ιεραρχικού τύπου» θηλώδες πρότυπο ανάπτυξης</a:t>
            </a:r>
          </a:p>
          <a:p>
            <a:r>
              <a:rPr lang="el-GR" b="1" dirty="0" smtClean="0"/>
              <a:t>Οι θηλώδεις σχηματισμοί επενδύονται από πολύστιβο ή μη κυβοειδές ή κυλινδρικό κροσσωτό επιθήλιο</a:t>
            </a:r>
          </a:p>
          <a:p>
            <a:r>
              <a:rPr lang="el-GR" b="1" dirty="0" smtClean="0"/>
              <a:t>Ποικιλία κυττάρων με μετρίως ευμεγέθεις υπερχρωματικούς πυρήνες με προβάλλοντα πυρήνια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88380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SBT / APST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/>
              <a:t>ΜΙΚΡΟΣΚΟΠΙΚΗ ΕΙΚΟΝΑ </a:t>
            </a:r>
            <a:r>
              <a:rPr lang="el-GR" b="1" u="sng" dirty="0" smtClean="0"/>
              <a:t>(2)</a:t>
            </a:r>
            <a:endParaRPr lang="el-GR" b="1" u="sng" dirty="0"/>
          </a:p>
          <a:p>
            <a:r>
              <a:rPr lang="el-GR" b="1" dirty="0" smtClean="0"/>
              <a:t>«Μικροδιήθηση»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dirty="0" smtClean="0"/>
              <a:t> &lt; 5 </a:t>
            </a:r>
            <a:r>
              <a:rPr lang="en-US" b="1" dirty="0" smtClean="0"/>
              <a:t>mm </a:t>
            </a:r>
            <a:r>
              <a:rPr lang="el-GR" b="1" dirty="0" smtClean="0"/>
              <a:t>άθροιση κυττάρων στο στρώμα με ηωσινόφιλο κυτταρόπλασμα</a:t>
            </a:r>
          </a:p>
          <a:p>
            <a:r>
              <a:rPr lang="el-GR" b="1" dirty="0" smtClean="0"/>
              <a:t>Περιτοναϊκές εμφυτεύσεις </a:t>
            </a:r>
            <a:r>
              <a:rPr lang="en-US" b="1" dirty="0" smtClean="0"/>
              <a:t>SBT / APST </a:t>
            </a:r>
            <a:r>
              <a:rPr lang="el-GR" b="1" dirty="0" smtClean="0"/>
              <a:t>διηθητικές και μη διηθητικές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00184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8207" r="-7820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6775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ΠΡΟΓΝΩΣΗ </a:t>
            </a:r>
            <a:r>
              <a:rPr lang="en-US" sz="4000" b="1" dirty="0" smtClean="0"/>
              <a:t>SBT / APST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 smtClean="0"/>
              <a:t>Το προσδόκιμο επιβίωσης ασθενών με </a:t>
            </a:r>
            <a:r>
              <a:rPr lang="en-US" b="1" dirty="0" smtClean="0"/>
              <a:t>SBT/APST</a:t>
            </a:r>
            <a:r>
              <a:rPr lang="el-GR" b="1" dirty="0" smtClean="0"/>
              <a:t> δεν διαφέρει με αυτό του γενικού πληθυσμού</a:t>
            </a:r>
          </a:p>
          <a:p>
            <a:r>
              <a:rPr lang="el-GR" b="1" dirty="0" smtClean="0"/>
              <a:t>Η παρουσία ψευδοδιήθησης δεν μεταβάλλει την πρόγνωση</a:t>
            </a:r>
          </a:p>
          <a:p>
            <a:r>
              <a:rPr lang="el-GR" b="1" dirty="0" smtClean="0"/>
              <a:t>Προσδόκιμο επιβίωσης &gt;95% σε ασθενείς με παρουσία μη διηθητικών εμφυτεύσεων στο περιτόναιο</a:t>
            </a:r>
          </a:p>
          <a:p>
            <a:r>
              <a:rPr lang="el-GR" b="1" dirty="0" smtClean="0"/>
              <a:t>Η παρουσία διηθητικών εμφυτεύσεων στο περιτόναιο είναι το πιο σημαντικό κριτήριο προσδόκιμου επιβίωσης</a:t>
            </a:r>
          </a:p>
          <a:p>
            <a:r>
              <a:rPr lang="el-GR" b="1" dirty="0" smtClean="0"/>
              <a:t>Ο </a:t>
            </a:r>
            <a:r>
              <a:rPr lang="en-US" b="1" dirty="0" smtClean="0"/>
              <a:t>SBT / APST </a:t>
            </a:r>
            <a:r>
              <a:rPr lang="el-GR" b="1" dirty="0" smtClean="0"/>
              <a:t>μπορεί να υποτροπιάσει ακόμη και μετά από χρόνια ως </a:t>
            </a:r>
            <a:r>
              <a:rPr lang="en-US" b="1" dirty="0" smtClean="0"/>
              <a:t>SBT / APST</a:t>
            </a:r>
            <a:r>
              <a:rPr lang="el-GR" b="1" dirty="0" smtClean="0"/>
              <a:t> ή ως </a:t>
            </a:r>
            <a:r>
              <a:rPr lang="en-US" b="1" dirty="0" smtClean="0"/>
              <a:t> LGSC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69382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Low grade serous Carcinoma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/>
              <a:t>Διηθητικό καρκίνωμα με μικρού βαθμού κυτταρολογική ατυπία</a:t>
            </a:r>
          </a:p>
          <a:p>
            <a:r>
              <a:rPr lang="el-GR" b="1" dirty="0" smtClean="0"/>
              <a:t>Ποικιλία αρχιτεκτονικών προτύπων (μονήρη κύτταρα, ακανόνιστες μικρές αθροίσεις κυττάρων που διηθούν τυχαία το στρώμα</a:t>
            </a:r>
          </a:p>
          <a:p>
            <a:r>
              <a:rPr lang="el-GR" b="1" dirty="0" smtClean="0"/>
              <a:t>Μικροθηλώδεις και μακροθηλώδεις σχηματισμοί περιβαλλόμενοι από διαυγείς χώρους</a:t>
            </a:r>
          </a:p>
          <a:p>
            <a:r>
              <a:rPr lang="el-GR" b="1" dirty="0" smtClean="0"/>
              <a:t>Ένα σημαντικό ποσοστό συνυπάρχει με </a:t>
            </a:r>
            <a:r>
              <a:rPr lang="en-US" b="1" dirty="0" smtClean="0"/>
              <a:t>SBT / APST</a:t>
            </a:r>
          </a:p>
          <a:p>
            <a:r>
              <a:rPr lang="el-GR" b="1" dirty="0" smtClean="0"/>
              <a:t>Μικρή έως μέτρια πυρηνική ατυπία</a:t>
            </a:r>
          </a:p>
          <a:p>
            <a:r>
              <a:rPr lang="el-GR" b="1" dirty="0" smtClean="0"/>
              <a:t>2-3 μιτώσεςι / 10 </a:t>
            </a:r>
            <a:r>
              <a:rPr lang="en-US" b="1" dirty="0" smtClean="0"/>
              <a:t>HPF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56369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895" r="-1589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46571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512" r="-1351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884099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High Grade </a:t>
            </a:r>
            <a:r>
              <a:rPr lang="en-US" sz="3600" b="1" dirty="0"/>
              <a:t>S</a:t>
            </a:r>
            <a:r>
              <a:rPr lang="en-US" sz="3600" b="1" dirty="0" smtClean="0"/>
              <a:t>erous </a:t>
            </a:r>
            <a:r>
              <a:rPr lang="en-US" sz="3600" b="1" dirty="0"/>
              <a:t>Carcinoma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Καρκίνωμα αποτελούμενο από θηλώδεις, σχισμοειδείς αδενικούς σχηματισμούς και συμπαγείς αθροίσεις με ικανή πυρηνική ατυπία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765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High Grade Serous Carcinoma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u="sng" dirty="0" smtClean="0"/>
              <a:t>ΜΑΚΡΟΣΚΟΠΙΚΗ ΕΙΚΟΝΑ</a:t>
            </a:r>
          </a:p>
          <a:p>
            <a:r>
              <a:rPr lang="el-GR" b="1" dirty="0" smtClean="0"/>
              <a:t>Συνήθως ευμεγέθης όγκος με αμφοτερόπλευρη και εξωφυτική ανάπτυξη</a:t>
            </a:r>
          </a:p>
          <a:p>
            <a:r>
              <a:rPr lang="el-GR" b="1" dirty="0" smtClean="0"/>
              <a:t>Στο 1/3 των περιπτώσεων οι ωοθήκες είναι μακροσκοπικά φυσιολογικές ή παρουσιάζουν στην επιφάνεια μικρούς όζους &lt; 1 </a:t>
            </a:r>
            <a:r>
              <a:rPr lang="en-US" b="1" dirty="0" smtClean="0"/>
              <a:t>cm</a:t>
            </a:r>
            <a:endParaRPr lang="el-GR" b="1" dirty="0" smtClean="0"/>
          </a:p>
          <a:p>
            <a:r>
              <a:rPr lang="el-GR" b="1" dirty="0" smtClean="0"/>
              <a:t>Συμπαγείς και θηλώδεις προβάλλουσες βλάβες με παρουσία κύστεων που περιέχουν υγρό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288851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High Grade Serous Carcinoma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 smtClean="0"/>
              <a:t>ΜΙΚΡΟΣΚΟΠΙΚΗ ΕΙΚΟΝΑ</a:t>
            </a:r>
          </a:p>
          <a:p>
            <a:r>
              <a:rPr lang="el-GR" b="1" dirty="0" smtClean="0"/>
              <a:t>Συμπαγείς αθροίσεις κυττάρων</a:t>
            </a:r>
          </a:p>
          <a:p>
            <a:r>
              <a:rPr lang="el-GR" b="1" dirty="0" smtClean="0"/>
              <a:t>Θηλώδεις, αδενικοί και ηθμοειδείς σχηματισμοί</a:t>
            </a:r>
          </a:p>
          <a:p>
            <a:r>
              <a:rPr lang="el-GR" b="1" dirty="0" smtClean="0"/>
              <a:t>Νεκρώσεις και αιμορραγίες</a:t>
            </a:r>
          </a:p>
          <a:p>
            <a:r>
              <a:rPr lang="el-GR" b="1" dirty="0" smtClean="0"/>
              <a:t>Ικανός πυρηνικός πλειομορφισμός</a:t>
            </a:r>
            <a:endParaRPr lang="el-GR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04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ΟΡΩΔΕΙΣ ΟΓΚΟΙ ΩΟΘΗΚΗΣ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 smtClean="0"/>
              <a:t>ΚΑΛΟΗΘΕΙΣ</a:t>
            </a:r>
          </a:p>
          <a:p>
            <a:r>
              <a:rPr lang="el-GR" b="1" dirty="0" smtClean="0"/>
              <a:t>Ορώδες κυσταδένωμα</a:t>
            </a:r>
          </a:p>
          <a:p>
            <a:r>
              <a:rPr lang="el-GR" b="1" dirty="0" smtClean="0"/>
              <a:t>Ορώδες κυσταδενοϊνωμα</a:t>
            </a:r>
          </a:p>
          <a:p>
            <a:r>
              <a:rPr lang="el-GR" b="1" dirty="0" smtClean="0"/>
              <a:t>Ορώδες επιφανειακό θήλωμα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984481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164" r="-1516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32547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105" r="-1510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171416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1260" b="-1126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610940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High Grade Serous Carcinoma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 smtClean="0"/>
              <a:t>ΠΡΟΓΝΩΣΗ</a:t>
            </a:r>
          </a:p>
          <a:p>
            <a:r>
              <a:rPr lang="el-GR" b="1" dirty="0" smtClean="0"/>
              <a:t>Το στάδιο της νόσου αποτελεί τον πιό ισχυρό προγνωστικό παράγοντα </a:t>
            </a:r>
            <a:endParaRPr lang="en-US" b="1" dirty="0" smtClean="0"/>
          </a:p>
          <a:p>
            <a:r>
              <a:rPr lang="el-GR" b="1" dirty="0" smtClean="0"/>
              <a:t>Προχωρημένη νόσος στο 80% των περιπτώσεων κατά την ώρα της διάγνωσης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571221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95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ΕΝΔΟΜΗΤΡΙΟΕΙΔΕΙΣ ΟΓΚΟΙ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ΕΝΔΟΜΗΤΡΙΟΕΙΔΕΣ ΚΥΣΤΑΔΕΝΩΜΑ / ΑΔΕΝΟΪΝΩΜΑ</a:t>
            </a:r>
          </a:p>
          <a:p>
            <a:r>
              <a:rPr lang="el-GR" b="1" dirty="0" smtClean="0"/>
              <a:t>ΕΝΔΟΜΗΤΡΙΟΕΙΔΗΣ </a:t>
            </a:r>
            <a:r>
              <a:rPr lang="en-US" b="1" dirty="0" smtClean="0"/>
              <a:t>borderline </a:t>
            </a:r>
            <a:r>
              <a:rPr lang="el-GR" b="1" dirty="0" smtClean="0"/>
              <a:t>ΟΓΚΟΣ / ΑΤΥΠΟΣ ΥΠΕΡΠΛΑΣΤΙΚΟΣ ΕΝΔΟΜΗΤΡΙΟΕΙΔΗΣ ΟΓΚΟΣ (</a:t>
            </a:r>
            <a:r>
              <a:rPr lang="en-US" b="1" dirty="0" smtClean="0"/>
              <a:t>EBT / APET)</a:t>
            </a:r>
          </a:p>
          <a:p>
            <a:r>
              <a:rPr lang="el-GR" b="1" dirty="0" smtClean="0"/>
              <a:t>ΕΝΔΟΜΗΤΡΙΟΕΙΔΕΣ ΚΑΡΚΙΝΩΜΑ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2407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691" y="274638"/>
            <a:ext cx="9371939" cy="114300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>ΕΝΔΟΜΗΤΡΙΟΕΙΔΕΣ ΚΥΣΤΑΔΕΝΩΜΑ / ΑΔΕΝΟΪΝΩΜΑ</a:t>
            </a:r>
            <a:br>
              <a:rPr lang="el-GR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b="1" dirty="0" smtClean="0"/>
          </a:p>
          <a:p>
            <a:r>
              <a:rPr lang="el-GR" b="1" dirty="0" smtClean="0"/>
              <a:t>Κυστική αλλοίωση επενδυόμενη από καλόηθες ενδομητρικό επιθήλιο  χωρίς την παρουσία στρώματος</a:t>
            </a:r>
          </a:p>
          <a:p>
            <a:r>
              <a:rPr lang="el-GR" b="1" dirty="0" smtClean="0"/>
              <a:t>Κυσταδενοϊνωμα  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l-GR" b="1" dirty="0" smtClean="0"/>
              <a:t>πυκνός ινώδης ιστός εντός του στρώματος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106404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0088" r="-2008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863424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69" y="274638"/>
            <a:ext cx="9030031" cy="1143000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3200" b="1" dirty="0" smtClean="0"/>
              <a:t>ΕΝΔΟΜΗΤΡΙΟΕΙΔΗΣ </a:t>
            </a:r>
            <a:r>
              <a:rPr lang="en-US" sz="3200" b="1" dirty="0" smtClean="0"/>
              <a:t>borderline </a:t>
            </a:r>
            <a:r>
              <a:rPr lang="el-GR" sz="3200" b="1" dirty="0" smtClean="0"/>
              <a:t>ΟΓΚΟΣ / (</a:t>
            </a:r>
            <a:r>
              <a:rPr lang="en-US" sz="3200" b="1" dirty="0" smtClean="0"/>
              <a:t>EBT / APET)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Συμπαγής ή κυστικός όγκος</a:t>
            </a:r>
          </a:p>
          <a:p>
            <a:r>
              <a:rPr lang="el-GR" b="1" dirty="0" smtClean="0"/>
              <a:t>Συρρέοντα αδένια επενδυόμενα από ενδομητριοειδές επιθήλιο με ήπια έως μέτρια πυρηνική ατυπία εντός πυκνού ινώδους στρώματος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855705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657" r="-1865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58140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0" y="274638"/>
            <a:ext cx="9028540" cy="114300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ΟΡΩΔΕΣ ΚΥΣΤΑΔΕΝΩΜΑ  ΩΟΘΗΚΗΣ- ΑΔΕΝΟΪΝΩΜΑ-ΕΠΙΦΑΝΕΙΑΚΟ ΟΡΩΔΕΣ ΘΗΛΩΜΑ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 smtClean="0"/>
              <a:t>Μακροσκοπική εικόνα</a:t>
            </a:r>
          </a:p>
          <a:p>
            <a:r>
              <a:rPr lang="el-GR" b="1" dirty="0" smtClean="0"/>
              <a:t>Κυστικοί όγκοι μδ 1 -30</a:t>
            </a:r>
            <a:r>
              <a:rPr lang="en-US" b="1" dirty="0" smtClean="0"/>
              <a:t>cm</a:t>
            </a:r>
          </a:p>
          <a:p>
            <a:r>
              <a:rPr lang="el-GR" b="1" dirty="0" smtClean="0"/>
              <a:t>Ομαλή εξωτερική επιφάνεια</a:t>
            </a:r>
          </a:p>
          <a:p>
            <a:r>
              <a:rPr lang="el-GR" b="1" dirty="0" smtClean="0"/>
              <a:t>Μία ή περισσότερες λεπτοτοιχωματικές κύστεις που περιέχουν διαυγές λεπτόρευστο υγρό</a:t>
            </a:r>
          </a:p>
          <a:p>
            <a:r>
              <a:rPr lang="el-GR" b="1" dirty="0" smtClean="0"/>
              <a:t>Το αδενοϊνωμα 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dirty="0" smtClean="0"/>
              <a:t>αποκλειστικά συμπαγές</a:t>
            </a:r>
          </a:p>
          <a:p>
            <a:r>
              <a:rPr lang="el-GR" b="1" dirty="0" smtClean="0"/>
              <a:t>Το επιφανειακό ορώδες θήλωμα 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l-GR" b="1" dirty="0" smtClean="0"/>
              <a:t>αποκλειστικά  εξωφυτικό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87129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ΕΝΔΟΜΗΤΡΙΟΕΙΔΕΣ ΚΑΡΚΙΝΩΜΑ</a:t>
            </a:r>
            <a:br>
              <a:rPr lang="el-GR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 smtClean="0"/>
              <a:t>Κακόηθες επιθηλιακό νεόπλασμα με παρόμοια εικόνα με αυτή του ενδομητριοειδούς καρκινώματος ενδομητρίου</a:t>
            </a:r>
          </a:p>
          <a:p>
            <a:r>
              <a:rPr lang="el-GR" b="1" dirty="0" smtClean="0"/>
              <a:t>Ο δεύτερος συχνότερος όγκος των ωοθηκών που φθάνει στο 10-15% των καρκινωμάτων ωοθηκών</a:t>
            </a:r>
          </a:p>
          <a:p>
            <a:r>
              <a:rPr lang="el-GR" b="1" dirty="0" smtClean="0"/>
              <a:t>Το 42% των ενδομητριοειδών καρκινωμάτων συνδέεται με ενδομητρίωση στην ίδια ωοθήκη ή σε άλλη θέση εντός της πυέλου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776119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ΕΝΔΟΜΗΤΡΙΟΕΙΔΕΣ ΚΑΡΚΙΝΩΜΑ</a:t>
            </a:r>
            <a:br>
              <a:rPr lang="el-GR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u="sng" dirty="0" smtClean="0"/>
              <a:t>ΜΙΚΡΟΣΚΟΠΙΚΗ ΕΙΚΟΝΑ</a:t>
            </a:r>
          </a:p>
          <a:p>
            <a:r>
              <a:rPr lang="el-GR" b="1" dirty="0" smtClean="0"/>
              <a:t>Συρρέοντες αδενικοί σχηματισμοί με ηθμοειδές ή σωληνώδες πρότυπο ανάπτυξης επενδυόμενο από πολύστιβο κυλινδρικό επιθήλιο</a:t>
            </a:r>
          </a:p>
          <a:p>
            <a:r>
              <a:rPr lang="el-GR" b="1" dirty="0" smtClean="0"/>
              <a:t>Συχνά το στρώμα φαίνεται να διηθείται από αδενικούς σχηματισμούς, μικρές αθροίσεις κυττάρων ή μεμονωμένα κύτταρα με παρουσία δεσμοπλαστικής ή φλεγμονώδους αντίδρασης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506134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6990" r="-1699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570595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93" b="1319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080310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ΔΙΑΥΓΟΚΥΤΤΑΡΙΚΟΙ ΟΓΚΟΙ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ΔΙΑΥΓΟΚΥΤΤΑΡΙΚΟ ΚΥΣΤΑΔΕΝΩΜΑ / ΑΔΕΝΟΪΝΩΜΑ</a:t>
            </a:r>
          </a:p>
          <a:p>
            <a:r>
              <a:rPr lang="el-GR" b="1" dirty="0" smtClean="0"/>
              <a:t>ΔΙΑΥΓΟΚΥΤΤΑΡΙΚΟΣ </a:t>
            </a:r>
            <a:r>
              <a:rPr lang="en-US" b="1" dirty="0" smtClean="0"/>
              <a:t>BORDERLINE </a:t>
            </a:r>
            <a:r>
              <a:rPr lang="el-GR" b="1" dirty="0" smtClean="0"/>
              <a:t>ΟΓΚΟΣ / ΑΤΥΠΟΣ ΥΠΕΡΠΛΑΣΤΙΚΟΣ ΔΙΑΥΓΟΚΥΤΤΑΡΙΚΟΣ ΟΓΚΟΣ</a:t>
            </a:r>
          </a:p>
          <a:p>
            <a:r>
              <a:rPr lang="el-GR" b="1" dirty="0" smtClean="0"/>
              <a:t>ΔΙΑΥΓΟΚΥΤΤΑΡΙΚΟ ΚΑΡΚΙΝΩΜΑ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491019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3600" b="1" dirty="0" smtClean="0"/>
              <a:t>ΔΙΑΥΓΟΚΥΤΤΑΡΙΚΟ ΚΥΣΤΑΔΕΝΩΜΑ / ΑΔΕΝΟΪΝΩΜΑ</a:t>
            </a:r>
            <a:br>
              <a:rPr lang="el-GR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Καλόηθες νεόπλασμα αποτελούμενο από αδένια ή κυστικούς σχηματισμούς που επενδύονται από κυβοειδές ή επιπεδωμένο επιθήλιο με ηωσινόφιλο ή διαυγές κυτταρόπλασμα</a:t>
            </a:r>
          </a:p>
          <a:p>
            <a:r>
              <a:rPr lang="el-GR" b="1" dirty="0" smtClean="0"/>
              <a:t>Πυκνό ινώδες στρώμα</a:t>
            </a:r>
          </a:p>
          <a:p>
            <a:r>
              <a:rPr lang="el-GR" b="1" dirty="0" smtClean="0"/>
              <a:t>Συχνή η παρουσία ενδομητρίωσης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02416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657" r="-2565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212242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60" y="274638"/>
            <a:ext cx="9259460" cy="114300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>ΔΙΑΥΓΟΚΥΤΤΑΡΙΚΟΣ </a:t>
            </a:r>
            <a:r>
              <a:rPr lang="en-US" sz="3200" b="1" dirty="0" smtClean="0"/>
              <a:t>BORDERLINE </a:t>
            </a:r>
            <a:r>
              <a:rPr lang="el-GR" sz="3200" b="1" dirty="0" smtClean="0"/>
              <a:t>ΟΓΚΟΣ / ΑΤΥΠΟΣ ΥΠΕΡΠΛΑΣΤΙΚΟΣ ΔΙΑΥΓΟΚΥΤΤΑΡΙΚΟΣ ΟΓΚΟΣ</a:t>
            </a:r>
            <a:r>
              <a:rPr lang="el-GR" sz="3600" b="1" dirty="0" smtClean="0"/>
              <a:t/>
            </a:r>
            <a:br>
              <a:rPr lang="el-GR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Κύστεις, αδενικοί σχηματισμοί</a:t>
            </a:r>
            <a:r>
              <a:rPr lang="el-GR" b="1" dirty="0"/>
              <a:t> </a:t>
            </a:r>
            <a:r>
              <a:rPr lang="el-GR" b="1" dirty="0" smtClean="0"/>
              <a:t>συχνά συρρέοντες </a:t>
            </a:r>
          </a:p>
          <a:p>
            <a:r>
              <a:rPr lang="el-GR" b="1" dirty="0" smtClean="0"/>
              <a:t>Σχηματισμοί επενδυόμενοι από κυβοειδές επιθήλιο, </a:t>
            </a:r>
            <a:r>
              <a:rPr lang="en-US" b="1" dirty="0" smtClean="0"/>
              <a:t> hobnail</a:t>
            </a:r>
            <a:r>
              <a:rPr lang="el-GR" b="1" dirty="0" smtClean="0"/>
              <a:t> κύτταρα με μέτρια πυρηνική ατυπία</a:t>
            </a:r>
            <a:endParaRPr lang="el-GR" b="1" dirty="0"/>
          </a:p>
          <a:p>
            <a:r>
              <a:rPr lang="el-GR" b="1" dirty="0" smtClean="0"/>
              <a:t>Πυκνό ινώδες στρώμα</a:t>
            </a:r>
          </a:p>
          <a:p>
            <a:r>
              <a:rPr lang="el-GR" b="1" dirty="0" smtClean="0"/>
              <a:t>Συχνή η παρουσία ενδομητρίωσης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619243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508" r="-1450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180525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ΔΙΑΥΓΟΚΥΤΤΑΡΙΚΟ ΚΑΡΚΙΝΩΜΑ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Κακόηθες υψηλής κακοηθείας νεόπλασμα αποτελούμενο από διαυγή, ηωσινόφιλα και </a:t>
            </a:r>
            <a:r>
              <a:rPr lang="en-US" b="1" dirty="0" smtClean="0"/>
              <a:t>hobnail</a:t>
            </a:r>
            <a:r>
              <a:rPr lang="el-GR" b="1" dirty="0" smtClean="0"/>
              <a:t> κύτταρα σε σωληνώδεις, θηλώδεις, σωληνοκυστικούς και συμπαγείς σχηματισμούς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97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8" y="274638"/>
            <a:ext cx="8840918" cy="1143000"/>
          </a:xfrm>
        </p:spPr>
        <p:txBody>
          <a:bodyPr>
            <a:noAutofit/>
          </a:bodyPr>
          <a:lstStyle/>
          <a:p>
            <a:r>
              <a:rPr lang="el-GR" sz="3200" b="1" dirty="0"/>
              <a:t>ΟΡΩΔΕΣ ΚΥΣΤΑΔΕΝΩΜΑ  ΩΟΘΗΚΗΣ- ΑΔΕΝΟΪΝΩΜΑ-ΕΠΙΦΑΝΕΙΑΚΟ ΟΡΩΔΕΣ ΘΗΛΩΜΑ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u="sng" dirty="0" smtClean="0"/>
              <a:t>Μικροσκοπική εικόνα</a:t>
            </a:r>
          </a:p>
          <a:p>
            <a:r>
              <a:rPr lang="el-GR" b="1" dirty="0" smtClean="0"/>
              <a:t>Το ορώδες κυσταδένωμα αποτελείται από κύστεις και θηλές που επενδύονται από πολύστιβο ή μη κυλινδρικό ή κυβοειδές επιθήλιο που προσομοιάζει με το σαλπιγγικό επιθήλιο</a:t>
            </a:r>
          </a:p>
          <a:p>
            <a:r>
              <a:rPr lang="el-GR" b="1" dirty="0" smtClean="0"/>
              <a:t>Προβάλλον ινώδες στρώμα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dirty="0" smtClean="0"/>
              <a:t> αδενοϊνωμα</a:t>
            </a:r>
          </a:p>
          <a:p>
            <a:r>
              <a:rPr lang="el-GR" b="1" dirty="0" smtClean="0"/>
              <a:t>Μικρή θηλωματώδης αλλοίωση στην επιφάνεια της ωοθήκης 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dirty="0" smtClean="0"/>
              <a:t>ορώδες επιφανειακό θήλωμα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025495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ΔΙΑΥΓΟΚΥΤΤΑΡΙΚΟ ΚΑΡΚΙΝΩΜΑ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 smtClean="0"/>
              <a:t>ΜΑΚΡΟΣΚΟΠΙΚΗ ΕΙΚΟΝΑ</a:t>
            </a:r>
          </a:p>
          <a:p>
            <a:r>
              <a:rPr lang="el-GR" b="1" dirty="0" smtClean="0"/>
              <a:t>Ετερόπλευρος όγκος περίπου 15 </a:t>
            </a:r>
            <a:r>
              <a:rPr lang="en-US" b="1" dirty="0" smtClean="0"/>
              <a:t>cm</a:t>
            </a:r>
            <a:endParaRPr lang="el-GR" b="1" dirty="0" smtClean="0"/>
          </a:p>
          <a:p>
            <a:r>
              <a:rPr lang="el-GR" b="1" dirty="0" smtClean="0"/>
              <a:t>Συμπαγής ή κυστικός με ενίοτε παρουσία κιτρινωπών οζίων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630772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smtClean="0"/>
              <a:t>ΔΙΑΥΓΟΚΥΤΤΑΡΙΚΟ ΚΑΡΚΙΝΩΜΑ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50474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u="sng" dirty="0" smtClean="0"/>
              <a:t>ΜΙΚΡΟΣΚΟΠΙΚΗ ΕΙΚΟΝΑ</a:t>
            </a:r>
          </a:p>
          <a:p>
            <a:r>
              <a:rPr lang="el-GR" b="1" dirty="0" smtClean="0"/>
              <a:t>Σωληνοκυστικοί, θηλώδεις και συμπαγείς αθροίσεις</a:t>
            </a:r>
          </a:p>
          <a:p>
            <a:r>
              <a:rPr lang="el-GR" b="1" dirty="0" smtClean="0"/>
              <a:t>Κύτταρα με ηωσινόφιλο ή διαυγές κυτταρόπλασμα με πυρηνική υπερχρωμασία και προβάλλοντα πυρήνια</a:t>
            </a:r>
          </a:p>
          <a:p>
            <a:r>
              <a:rPr lang="el-GR" b="1" dirty="0" smtClean="0"/>
              <a:t>Ηωσινόφιλη «στοχοειδής» έκκριση, ενδοαυλικά ή ενδοκυττάρια</a:t>
            </a:r>
          </a:p>
          <a:p>
            <a:r>
              <a:rPr lang="el-GR" b="1" dirty="0" smtClean="0"/>
              <a:t>Βασεόφιλο έκκριμα εντός του κυτταροπλάσματος</a:t>
            </a:r>
            <a:r>
              <a:rPr lang="en-US" b="1" dirty="0" smtClean="0"/>
              <a:t> [PAS/D (+)]</a:t>
            </a:r>
            <a:r>
              <a:rPr lang="el-GR" b="1" dirty="0" smtClean="0"/>
              <a:t> 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dirty="0" smtClean="0"/>
              <a:t>εικόνα δίκην </a:t>
            </a:r>
            <a:r>
              <a:rPr lang="en-US" b="1" dirty="0" smtClean="0"/>
              <a:t>signet ring </a:t>
            </a:r>
            <a:r>
              <a:rPr lang="el-GR" b="1" dirty="0" smtClean="0"/>
              <a:t>κυττάρων</a:t>
            </a:r>
            <a:endParaRPr lang="en-US" b="1" dirty="0" smtClean="0"/>
          </a:p>
          <a:p>
            <a:r>
              <a:rPr lang="el-GR" b="1" dirty="0" smtClean="0"/>
              <a:t>Τα διαυγή κύτταρα περιέχουν γλυκογόνο </a:t>
            </a:r>
            <a:r>
              <a:rPr lang="en-US" b="1" dirty="0" smtClean="0"/>
              <a:t>[PAS (+)]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45616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47" r="-1954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879468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444" r="-1944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665482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5400" b="1" dirty="0" smtClean="0"/>
          </a:p>
          <a:p>
            <a:pPr marL="0" indent="0">
              <a:buNone/>
            </a:pPr>
            <a:endParaRPr lang="el-GR" sz="5400" b="1" dirty="0"/>
          </a:p>
          <a:p>
            <a:pPr marL="0" indent="0">
              <a:buNone/>
            </a:pPr>
            <a:endParaRPr lang="el-GR" sz="5400" b="1" dirty="0" smtClean="0"/>
          </a:p>
          <a:p>
            <a:pPr marL="0" indent="0">
              <a:buNone/>
            </a:pPr>
            <a:r>
              <a:rPr lang="el-GR" sz="5400" b="1" dirty="0"/>
              <a:t>	</a:t>
            </a:r>
            <a:r>
              <a:rPr lang="el-GR" sz="5400" b="1" dirty="0" smtClean="0"/>
              <a:t>									ΕΥΧΑΡΙΣΤΩ</a:t>
            </a:r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231326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162" r="-716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5209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953" r="-1295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6065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 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542" r="-1254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26899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ΟΡΩΔΗΣ ΟΡΙΑΚΗΣ ΚΑΚΟΗΘΕΙΑΣ ΟΓΚΟΣ / ΑΤΥΠΟΣ ΥΠΕΡΠΛΑΣΤΙΚΟΣ ΟΡΩΔΗΣ ΟΓΚΟΣ (</a:t>
            </a:r>
            <a:r>
              <a:rPr lang="en-US" sz="3200" b="1" dirty="0" smtClean="0"/>
              <a:t>SBT / APST)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Μη διηθητικός όγκος</a:t>
            </a:r>
          </a:p>
          <a:p>
            <a:r>
              <a:rPr lang="el-GR" b="1" dirty="0" smtClean="0"/>
              <a:t>Κυτταρολογική ατυπία μεταξύ καλοήθους ορώδους όγκου και χαμηλόβαθμης κακοήθειας ορώδους καρκινώματος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9465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SBT / APST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 smtClean="0"/>
              <a:t>ΜΑΚΡΟΣΚΟΠΙΚΗ ΕΙΚΟΝΑ</a:t>
            </a:r>
          </a:p>
          <a:p>
            <a:r>
              <a:rPr lang="el-GR" b="1" dirty="0" smtClean="0"/>
              <a:t>Συνήθως &gt; 5 </a:t>
            </a:r>
            <a:r>
              <a:rPr lang="en-US" b="1" dirty="0" smtClean="0"/>
              <a:t>cm</a:t>
            </a:r>
          </a:p>
          <a:p>
            <a:r>
              <a:rPr lang="el-GR" b="1" dirty="0" smtClean="0"/>
              <a:t>Κυστικός όγκος</a:t>
            </a:r>
          </a:p>
          <a:p>
            <a:r>
              <a:rPr lang="el-GR" b="1" dirty="0" smtClean="0"/>
              <a:t>Συνήθως το θηλώδες στοιχείο καταλαμβάνει μέρος της κύστης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45856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769</Words>
  <Application>Microsoft Macintosh PowerPoint</Application>
  <PresentationFormat>Προβολή στην οθόνη (4:3)</PresentationFormat>
  <Paragraphs>116</Paragraphs>
  <Slides>44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Office Theme</vt:lpstr>
      <vt:lpstr>ΟΡΩΔΕΙΣ – ΕΝΔΟΜΗΤΡΙΟΕΙΔΕΙΣ - ΔΙΑΥΓΟΚΥΤΤΑΡΙΚΟΙ ΟΓΚΟΙ  ΩΟΘΗΚΩΝ</vt:lpstr>
      <vt:lpstr>ΟΡΩΔΕΙΣ ΟΓΚΟΙ ΩΟΘΗΚΗΣ</vt:lpstr>
      <vt:lpstr>ΟΡΩΔΕΣ ΚΥΣΤΑΔΕΝΩΜΑ  ΩΟΘΗΚΗΣ- ΑΔΕΝΟΪΝΩΜΑ-ΕΠΙΦΑΝΕΙΑΚΟ ΟΡΩΔΕΣ ΘΗΛΩΜΑ</vt:lpstr>
      <vt:lpstr>ΟΡΩΔΕΣ ΚΥΣΤΑΔΕΝΩΜΑ  ΩΟΘΗΚΗΣ- ΑΔΕΝΟΪΝΩΜΑ-ΕΠΙΦΑΝΕΙΑΚΟ ΟΡΩΔΕΣ ΘΗΛΩΜΑ</vt:lpstr>
      <vt:lpstr>Διαφάνεια 5</vt:lpstr>
      <vt:lpstr>Διαφάνεια 6</vt:lpstr>
      <vt:lpstr>Διαφάνεια 7</vt:lpstr>
      <vt:lpstr>ΟΡΩΔΗΣ ΟΡΙΑΚΗΣ ΚΑΚΟΗΘΕΙΑΣ ΟΓΚΟΣ / ΑΤΥΠΟΣ ΥΠΕΡΠΛΑΣΤΙΚΟΣ ΟΡΩΔΗΣ ΟΓΚΟΣ (SBT / APST)</vt:lpstr>
      <vt:lpstr>SBT / APST</vt:lpstr>
      <vt:lpstr>SBT / APST</vt:lpstr>
      <vt:lpstr>SBT / APST</vt:lpstr>
      <vt:lpstr>Διαφάνεια 12</vt:lpstr>
      <vt:lpstr>ΠΡΟΓΝΩΣΗ SBT / APST</vt:lpstr>
      <vt:lpstr>Low grade serous Carcinoma</vt:lpstr>
      <vt:lpstr>Διαφάνεια 15</vt:lpstr>
      <vt:lpstr>Διαφάνεια 16</vt:lpstr>
      <vt:lpstr>High Grade Serous Carcinoma</vt:lpstr>
      <vt:lpstr>High Grade Serous Carcinoma</vt:lpstr>
      <vt:lpstr>High Grade Serous Carcinoma</vt:lpstr>
      <vt:lpstr>Διαφάνεια 20</vt:lpstr>
      <vt:lpstr>Διαφάνεια 21</vt:lpstr>
      <vt:lpstr>Διαφάνεια 22</vt:lpstr>
      <vt:lpstr>High Grade Serous Carcinoma</vt:lpstr>
      <vt:lpstr>Διαφάνεια 24</vt:lpstr>
      <vt:lpstr>ΕΝΔΟΜΗΤΡΙΟΕΙΔΕΙΣ ΟΓΚΟΙ</vt:lpstr>
      <vt:lpstr> ΕΝΔΟΜΗΤΡΙΟΕΙΔΕΣ ΚΥΣΤΑΔΕΝΩΜΑ / ΑΔΕΝΟΪΝΩΜΑ </vt:lpstr>
      <vt:lpstr>Διαφάνεια 27</vt:lpstr>
      <vt:lpstr> ΕΝΔΟΜΗΤΡΙΟΕΙΔΗΣ borderline ΟΓΚΟΣ / (EBT / APET) </vt:lpstr>
      <vt:lpstr>Διαφάνεια 29</vt:lpstr>
      <vt:lpstr> ΕΝΔΟΜΗΤΡΙΟΕΙΔΕΣ ΚΑΡΚΙΝΩΜΑ </vt:lpstr>
      <vt:lpstr> ΕΝΔΟΜΗΤΡΙΟΕΙΔΕΣ ΚΑΡΚΙΝΩΜΑ </vt:lpstr>
      <vt:lpstr>Διαφάνεια 32</vt:lpstr>
      <vt:lpstr>Διαφάνεια 33</vt:lpstr>
      <vt:lpstr>ΔΙΑΥΓΟΚΥΤΤΑΡΙΚΟΙ ΟΓΚΟΙ</vt:lpstr>
      <vt:lpstr> ΔΙΑΥΓΟΚΥΤΤΑΡΙΚΟ ΚΥΣΤΑΔΕΝΩΜΑ / ΑΔΕΝΟΪΝΩΜΑ </vt:lpstr>
      <vt:lpstr>Διαφάνεια 36</vt:lpstr>
      <vt:lpstr> ΔΙΑΥΓΟΚΥΤΤΑΡΙΚΟΣ BORDERLINE ΟΓΚΟΣ / ΑΤΥΠΟΣ ΥΠΕΡΠΛΑΣΤΙΚΟΣ ΔΙΑΥΓΟΚΥΤΤΑΡΙΚΟΣ ΟΓΚΟΣ </vt:lpstr>
      <vt:lpstr>Διαφάνεια 38</vt:lpstr>
      <vt:lpstr>ΔΙΑΥΓΟΚΥΤΤΑΡΙΚΟ ΚΑΡΚΙΝΩΜΑ</vt:lpstr>
      <vt:lpstr>ΔΙΑΥΓΟΚΥΤΤΑΡΙΚΟ ΚΑΡΚΙΝΩΜΑ</vt:lpstr>
      <vt:lpstr>ΔΙΑΥΓΟΚΥΤΤΑΡΙΚΟ ΚΑΡΚΙΝΩΜΑ</vt:lpstr>
      <vt:lpstr>Διαφάνεια 42</vt:lpstr>
      <vt:lpstr>Διαφάνεια 43</vt:lpstr>
      <vt:lpstr>Διαφάνεια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Gram03</cp:lastModifiedBy>
  <cp:revision>62</cp:revision>
  <dcterms:created xsi:type="dcterms:W3CDTF">2021-01-13T07:59:45Z</dcterms:created>
  <dcterms:modified xsi:type="dcterms:W3CDTF">2022-02-11T07:35:00Z</dcterms:modified>
</cp:coreProperties>
</file>