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ink/ink6.xml" ContentType="application/inkml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ink/ink2.xml" ContentType="application/inkml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10.xml" ContentType="application/inkml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notesSlides/notesSlide19.xml" ContentType="application/vnd.openxmlformats-officedocument.presentationml.notesSlide+xml"/>
  <Override PartName="/ppt/ink/ink9.xml" ContentType="application/inkml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ink/ink7.xml" ContentType="application/inkml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ink/ink3.xml" ContentType="application/inkml+xml"/>
  <Override PartName="/ppt/ink/ink5.xml" ContentType="application/inkml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ink/ink1.xml" ContentType="application/inkml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ink/ink11.xml" ContentType="application/inkml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tadata" ContentType="application/binary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ink/ink8.xml" ContentType="application/inkml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ink/ink4.xml" ContentType="application/inkml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ink/ink12.xml" ContentType="application/inkml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49"/>
  </p:notesMasterIdLst>
  <p:sldIdLst>
    <p:sldId id="256" r:id="rId4"/>
    <p:sldId id="257" r:id="rId5"/>
    <p:sldId id="258" r:id="rId6"/>
    <p:sldId id="261" r:id="rId7"/>
    <p:sldId id="262" r:id="rId8"/>
    <p:sldId id="263" r:id="rId9"/>
    <p:sldId id="264" r:id="rId10"/>
    <p:sldId id="266" r:id="rId11"/>
    <p:sldId id="267" r:id="rId12"/>
    <p:sldId id="325" r:id="rId13"/>
    <p:sldId id="270" r:id="rId14"/>
    <p:sldId id="271" r:id="rId15"/>
    <p:sldId id="272" r:id="rId16"/>
    <p:sldId id="299" r:id="rId17"/>
    <p:sldId id="274" r:id="rId18"/>
    <p:sldId id="275" r:id="rId19"/>
    <p:sldId id="326" r:id="rId20"/>
    <p:sldId id="278" r:id="rId21"/>
    <p:sldId id="287" r:id="rId22"/>
    <p:sldId id="327" r:id="rId23"/>
    <p:sldId id="288" r:id="rId24"/>
    <p:sldId id="329" r:id="rId25"/>
    <p:sldId id="330" r:id="rId26"/>
    <p:sldId id="300" r:id="rId27"/>
    <p:sldId id="290" r:id="rId28"/>
    <p:sldId id="291" r:id="rId29"/>
    <p:sldId id="316" r:id="rId30"/>
    <p:sldId id="328" r:id="rId31"/>
    <p:sldId id="286" r:id="rId32"/>
    <p:sldId id="309" r:id="rId33"/>
    <p:sldId id="322" r:id="rId34"/>
    <p:sldId id="303" r:id="rId35"/>
    <p:sldId id="310" r:id="rId36"/>
    <p:sldId id="311" r:id="rId37"/>
    <p:sldId id="312" r:id="rId38"/>
    <p:sldId id="313" r:id="rId39"/>
    <p:sldId id="302" r:id="rId40"/>
    <p:sldId id="279" r:id="rId41"/>
    <p:sldId id="319" r:id="rId42"/>
    <p:sldId id="320" r:id="rId43"/>
    <p:sldId id="280" r:id="rId44"/>
    <p:sldId id="282" r:id="rId45"/>
    <p:sldId id="283" r:id="rId46"/>
    <p:sldId id="308" r:id="rId47"/>
    <p:sldId id="297" r:id="rId4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jDo2bMlZJxU1JJHW+Wh9W8Plyz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A86495"/>
    <a:srgbClr val="FF99FF"/>
    <a:srgbClr val="FFCC00"/>
    <a:srgbClr val="FF9900"/>
    <a:srgbClr val="CC9900"/>
    <a:srgbClr val="CCC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75507" autoAdjust="0"/>
  </p:normalViewPr>
  <p:slideViewPr>
    <p:cSldViewPr snapToGrid="0">
      <p:cViewPr>
        <p:scale>
          <a:sx n="70" d="100"/>
          <a:sy n="70" d="100"/>
        </p:scale>
        <p:origin x="-185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46.51163" units="1/cm"/>
          <inkml:channelProperty channel="Y" name="resolution" value="46.63213" units="1/cm"/>
        </inkml:channelProperties>
      </inkml:inkSource>
      <inkml:timestamp xml:id="ts0" timeString="2023-11-04T07:26:47.54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64,'21'22,"43"-22,20 0,-20 0,20 0,-20 0,-1 0,-20 0,-22 0,21 0,-21 0,1 0,20 0,0 0,-21 0,1 0,-1 0,0 0,0-22,21 22,1 0,-22 0,21 0,1 0,-22 0,0 0,0 0,0 0,0 0,1-21,-1 21,21 0,-21 0,0 0,22 0,20 0,1 0,-1 0,1-21,-22 21,22 0,-43 0,0 0,0 0,21 0,1 0,-22 0,21 0,-21 0,1 0,-1 0,42 0,-20 0,-1 0,21 0,-20 0,-1 0,0 0,1 0,-22 0,0 0,0 0,22 0,-22 0,0 0,21 0,1 0,-22 0,0 0,21 0,-21 0,1 0,-1 0,0 0,0 0,0 0,0 0,1 0,20 0,-21 0,21 0,-20 0,20 0,-21 0,0 0,0 0,1 0,20 0,-21 0,0 0,0 0,1 0,-1 0,0 0,0 0,0 0,0 0,1 0,20 0,-21 0,0 0,22 0,-22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46.51163" units="1/cm"/>
          <inkml:channelProperty channel="Y" name="resolution" value="46.63213" units="1/cm"/>
        </inkml:channelProperties>
      </inkml:inkSource>
      <inkml:timestamp xml:id="ts0" timeString="2023-11-05T07:29:22.45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95,'0'-42,"42"42,-21 0,0 0,1-21,-1 21,0 0,0 0,0 0,0 0,22 0,-22 0,0 0,0 0,22 0,-22 0,21-22,-21 22,0 0,1 0,-1 0,0 0,0 0,21 0,-20 0,20 0,-21 0,21 0,-20 0,-1 0,0 0,0 0,0 0,0 0,1 0,-1 0,0 0,-21 22,42-22,-21 21,1-21,-1 0,0 21,0-21,0 0,0 21,1-21,-1 0,0 0,0 0,-21 21,-21-21,-21 21,42 0,-22-21,1 0,0 0,0 0,-21 22,20-22,1 0,0 0,0 21,0-21,0 0,-1 0,1 0,0 21,0-21,0 0,-22 0,22 42,0-42,0 0,-21 0,20 0,1 0,0 0,0 0,-21 0,20 0,1 0,0 0,-21 0,21 0,-1 0,1 0,0 0,0 0,0 0,0 0,-1 0,1 0,0 0,0 0,0 0,0 0,-1 0,-20 0,42 22,21-22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46.51163" units="1/cm"/>
          <inkml:channelProperty channel="Y" name="resolution" value="46.63213" units="1/cm"/>
        </inkml:channelProperties>
      </inkml:inkSource>
      <inkml:timestamp xml:id="ts0" timeString="2023-10-15T04:17:16.04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487 113,'0'-21,"64"21,-43 0,42 0,-20 0,-1 0,0 0,-20 0,-1 0,21 0,22 0,-1 0,-42 0,22 0,62 0,22 0,-105 0,20 0,0 0,1 0,-1 0,-21 0,0 0,0 0,1 0,41 0,22 0,-43 0,0 0,43 0,0 0,-1 0,1 0,-43 0,1 0,-22 0,0 0,0 0,0 0,43 0,-43 0,21 0,43 21,0 0,105 1,-84-22,-64 0,43 0,21 21,-21-21,-1 0,-20 21,-43-21,21 0,-21 0,22 0,-22 0,0 0,0 0,0 0,1 0,-1 0,21 0,0 0,1 0,-22 0,21 0,1 0,-1 0,-21 21,0-21,43 0,20 21,-20-21,21 42,-43-42,43 0,-1 22,22-22,21 21,-106-21,43 0,-22 0,43 21,-64-21,0 0,21 0,1 21,-22-21,0 0,43 0,-43 0,21 0,-21 0,43 0,-43 0,21 0,-21 0,22 0,-22 0,0 0,43 0,-43 0,0 0,0 0,21 0,-20-21,20 21,-21-21,0 21,0 0,22 0,-22-43,42 43,-41 0,20-21,21 0,-41 21,-1 0,63 0,-20-42,-1 21,-20 21,20-21,22-1,42 1,-85 21,22 0,42 0,21 0,0 0,21 0,0 0,-233 0,22 0,-1 0,1 21,42-21,-1 0,1 0,-21 0,0 0,-22 0,-21 0,43 0,-43 0,1 0,-43 0,84 0,-62 0,-44 0,-20 0,0 0,148 0,-22 0,22 0,0 22,0-22,0 21,-22-21,22 21,0-21,-21 0,20 0,-83 42,41-42,-42 42,64-42,-64 0,43 0,-22 0,-21 0,43 0,-43 0,63 0,-41 0,20 0,22 0,0 0,20 0,-20 0,21 0,-21 0,-1 0,-20 0,42 0,-22 0,22 0,-64 0,22 0,-1 0,-20 0,-1 0,-42 0,21 0,43 0,-1 0,43 0,0 0,-21 0,-1 0,1 0,-64 0,43 0,-1 0,1 0,-1 0,1 0,-22 0,21 0,-41 0,83 0,-41 0,21 0,20 0,-20-21,21 21,0 0,0 0,-1 0,-41 0,21 0,-1 0,-20 0,-22-21,-42 21,85 0,-43 0,0 0,1 0,-1 0,43 0,21 0,-1 0,1 0,-21 0,21 0,0 0,-43 0,43 0,0 0,0 0,-1 0,-20 0,21 0,0 0,-22 0,1 0,21 0,0 0,-22 0,1 0,0 0,-43 0,0 0,43 0,-43 0,-42 0,22 0,20 0,64 0,0 0,-1 0,22-21,85 21,-43 0,1 0,20 0,22 0,-22 0,1 0,-22 0,1 0,-22 0,0 0,21 0,-21-21,22 21,-22 0,-21-21,21 21,-42 0,-21-43,-22 22,22 21,42-21,-21 21,-22 0,43-21,-21 21,-21-21,21 21,-22 0,-20 0,84 0,42 0,43 0,-63 0,62 0,1 0,0 63,-42-63,-22 21,-21 1,0-22,22 0,-22 0,21 0,0 0,1 0,-22 0,0 0,21-43,-20 43,20 0,-21 0,43 0,-22 0,0 0,1 0,20 0,22 0,-22 0,-42 0,43 0,-43 0,43 0,-1 0,-21 0,-20 0,41 0,-42 0,22 0,20 0,-42 0,22 0,-22 0,0 0,0 0,21 0,-20 0,41 0,43 0,-21 0,20 0,22 0,-21 0,21 0,-84 0,41 0,1 0,-22 0,-41 0,-1 0,21 0,-21 0,22 0,-22 0,0 0,0 0,43 0,-43 0,21 0,0 0,-20 0,41 0,1 0,-22 0,-21 0,21 0,-20 0,-1 0,42 0,-42 0,1 0,-1 0,21 0,-21 0,0 0,1 0,41 0,-42 0,0 0,1 0,-1 0,21 0,0 0,43 0,-21 0,20 0,1 0,-22 0,22 0,-43 0,43 0,21 0,21 0,-21 0,0 0,-85 0,0 0,0 0,0 0,0 0,22 0,-22 0,42 0,-41 0,83 0,-41 21,42-21,-64 0,64 0,-43 0,43 0,-63 0,-1 0,-21 0,0 0,-21 22,-21-22,-21 21,21 0,-22-21,-41 0,41 21,1-21,-64 42,43-42,20 21,-20-21,-1 0,-20 0,20 0,-21 22,64-22,-21 0,21 0,-43 42,1-21,42-21,-43 0,1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46.51163" units="1/cm"/>
          <inkml:channelProperty channel="Y" name="resolution" value="46.63213" units="1/cm"/>
        </inkml:channelProperties>
      </inkml:inkSource>
      <inkml:timestamp xml:id="ts0" timeString="2023-11-05T08:09:35.9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128 134,'42'0,"0"0,1 21,-1-21,-21 21,21-21,-20 0,-1 21,0-21,0 0,21 0,-20 0,-1 0,0 0,0 0,21 0,-20 0,-1 0,0 0,0 0,0 0,0 0,1 0,-1 0,0 0,0 0,0 0,0 0,1 0,-1 0,0 0,0 0,0 0,0 0,1 0,-1 0,0 0,-21-42,-21 21,0 0,-22 0,43-1,-21 22,21-21,-21 21,0-21,0 21,-1 0,1-21,0 21,0 0,0 0,0 0,-1 0,1 0,0 0,0 0,0 0,0 0,-1 0,1 0,-42 0,20 0,22 0,-21 21,21-21,0 0,-1 0,1 0,0 0,-21 0,21 0,-1 0,1 0,0 0,0 21,0-21,0 0,-22 21,22-21,0 22,0-22,21 21,0 0,-21 21,21-21,42-21,-21 0,0 21,0-21,1 0,-1 0,0 0,0 0,0 0,0 0,1 0,-1 0,0 0,0 0,0 0,0 0,1 0,-1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46.51163" units="1/cm"/>
          <inkml:channelProperty channel="Y" name="resolution" value="46.63213" units="1/cm"/>
        </inkml:channelProperties>
      </inkml:inkSource>
      <inkml:timestamp xml:id="ts0" timeString="2023-11-04T07:26:57.01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0,'21'0,"0"0,0 0,0 0,0 0,1 0,-1 0,0 0,0 0,0 0,22 0,-22 0,0 0,0 0,0 0,0 0,1 0,-1 0,0 0,0 0,0 0,0 0,1 0,-1 0,0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46.51163" units="1/cm"/>
          <inkml:channelProperty channel="Y" name="resolution" value="46.63213" units="1/cm"/>
        </inkml:channelProperties>
      </inkml:inkSource>
      <inkml:timestamp xml:id="ts0" timeString="2023-11-04T07:27:02.0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2,'21'0,"21"0,-20 0,20 0,-21 0,0 0,22 0,-1 0,0 0,-21 0,1 21,-1-21,0 0,0 0,0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46.51163" units="1/cm"/>
          <inkml:channelProperty channel="Y" name="resolution" value="46.63213" units="1/cm"/>
        </inkml:channelProperties>
      </inkml:inkSource>
      <inkml:timestamp xml:id="ts0" timeString="2023-11-04T07:27:04.97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84,'21'0,"21"0,22 0,-43 0,0-42,21 42,1 0,-22 0,21 0,22-21,-43 21,0 0,0 0,21 0,-20 0,-1 0,0 0,0 0,21 0,-20 0,-1 0,21 0,-21 0,0 0,1 0,-1 0,0 0,0 0,0 0,0 0,1 0,-1 0,21 0,-21 0,0 0,1-21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46.51163" units="1/cm"/>
          <inkml:channelProperty channel="Y" name="resolution" value="46.63213" units="1/cm"/>
        </inkml:channelProperties>
      </inkml:inkSource>
      <inkml:timestamp xml:id="ts0" timeString="2023-11-05T06:10:50.30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0,'84'21,"-41"0,20-21,-20 0,-1 21,0-21,-21 0,1 0,-1 0,0 0,0 0,0 0,0 0,22 0,-1 21,-21-21,0 0,1 0,-1 0,21 0,-21 0,0 0,1 0,20 0,-21 0,0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46.51163" units="1/cm"/>
          <inkml:channelProperty channel="Y" name="resolution" value="46.63213" units="1/cm"/>
        </inkml:channelProperties>
      </inkml:inkSource>
      <inkml:timestamp xml:id="ts0" timeString="2023-11-05T06:10:55.16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22 106,'-22'0,"65"0,-22 0,0 0,0 0,0 0,1 0,-1 0,0 0,0 0,21-21,-20 21,-1 0,0 0,0 0,0 0,0 0,1 0,-1 0,0-21,21 21,-21 0,1 0,-1 0,0-21,0 21,0 0,0 0,1-21,-1 21,0 0,0 0,0 0,0 0,1 0,-1 0,0 0,0-22,0 22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46.51163" units="1/cm"/>
          <inkml:channelProperty channel="Y" name="resolution" value="46.63213" units="1/cm"/>
        </inkml:channelProperties>
      </inkml:inkSource>
      <inkml:timestamp xml:id="ts0" timeString="2023-11-05T07:42:56.82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106 129,'0'-21,"63"21,22 0,-1-22,-20 1,42 21,-22 0,-20 0,-43 0,0-21,22 21,-22 0,0-21,21 21,1 0,-22 0,21 0,22-21,-43 21,0 0,0 0,0 0,22 0,-22 0,0 0,0 0,0 0,22 0,-1 0,0 21,22-21,-43 0,21 0,22 21,-64 0,21-21,0 0,0 0,0 0,22 0,-22 0,0 0,21 0,1 0,-22 0,21 0,1 0,-22 0,21 0,22 0,-43 0,0 0,21 0,-21 0,1 0,-1 0,0 0,0 0,21 21,-20 1,-1-22,0 0,0 21,0-21,0 0,1 0,-1 0,0 21,0-21,0 0,0 0,1 0,41 21,-42-21,-21 21,21 1,-42-22,0 0,-21 21,21-21,-22 21,22-21,0 0,21 21,-21-21,0 0,-1 0,1 0,0 0,0 21,0-21,0 0,-1 0,1 0,21 21,-21-21,-42 0,20 21,-20 1,-22-1,64-21,0 21,-43-21,43 0,0 0,0 0,0 0,-1 0,1 21,0-21,0 0,-21 0,-1 0,1 21,-43-21,43 22,21-22,0 0,-43 21,43-21,0 0,0 21,-1-21,1 0,-42 0,-1 21,1-21,20 21,1-21,0 21,21-21,-1 0,1 0,0 0,0 0,0 0,0 0,-43 0,-21 0,43 0,-43 0,43 0,-43 0,-20 0,-1 0,85 0,-64 0,64-21,21 0,0 0,21 21,0 0,0-21,0 21,1 0,-1-21,0-1,0 22,0-21,22 21,-1-21,-21 21,21 0,1 0,-1 0,-21 0,22 0,-1 0,-21 0,21 0,-20 0,-1 0,21 0,0 0,22 0,-43 0,21 0,-20 0,-1 0,0 0,0 0,21 0,-20 0,-1 0,0 0,0 0,0 0,0 0,1 0,-1 0,0 0,0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46.51163" units="1/cm"/>
          <inkml:channelProperty channel="Y" name="resolution" value="46.63213" units="1/cm"/>
        </inkml:channelProperties>
      </inkml:inkSource>
      <inkml:timestamp xml:id="ts0" timeString="2023-11-05T07:43:06.54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1,'21'0,"0"0,22 0,-22 21,0 0,0-21,0 0,22 0,-22 0,0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46.51163" units="1/cm"/>
          <inkml:channelProperty channel="Y" name="resolution" value="46.63213" units="1/cm"/>
        </inkml:channelProperties>
      </inkml:inkSource>
      <inkml:timestamp xml:id="ts0" timeString="2023-11-05T07:23:12.70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0,'21'0,"22"0,20 0,-42 0,22 22,-22-22,21 0,-21 0,22 0,-1 0,-21 0,0 21,0-21,1 0,-1 0,-21 21,21-21,0 0,0 0,0 0,1 0,-1 0,0 0,-21 21,-21-21,0 0,-1 0,1 21,0-21,0 0,0 0,21 21,-64-21,43 21,0-21,0 0,0 0,-1 0,-20 0,21 0,0 0,42 0,0 0,0 0,0 0,1 0,-1 0,0 0,0 0,0 0,0 0,1 0,-1 0,0 0,-21-21,42 0,-21 21,1-21,-1 21,21 0,-21 0,0 0,1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el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7398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7" name="Google Shape;49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Στο σχεδιάγραμμα έχω με ροζ την περιοχή βιοψίας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 lang="el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5306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Στο σχεδιάγραμμα έχω με ροζ την περιοχή βιοψίας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 lang="el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07065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 lang="el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    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Η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οξεία </a:t>
            </a:r>
            <a:r>
              <a:rPr lang="el-GR" b="1" dirty="0" err="1">
                <a:latin typeface="Calibri" pitchFamily="34" charset="0"/>
                <a:cs typeface="Calibri" pitchFamily="34" charset="0"/>
              </a:rPr>
              <a:t>χοριοαμνιονίτιδα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θα πρέπει να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σταδιοποιείται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και να διαβαθμίζεται με βάση τη MIR και την FIR</a:t>
            </a:r>
            <a:r>
              <a:rPr lang="en-US" dirty="0">
                <a:latin typeface="Calibri" pitchFamily="34" charset="0"/>
                <a:cs typeface="Calibri" pitchFamily="34" charset="0"/>
              </a:rPr>
              <a:t>:</a:t>
            </a:r>
            <a:r>
              <a:rPr lang="el-GR" dirty="0"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el-GR" baseline="0" dirty="0">
                <a:latin typeface="Calibri" pitchFamily="34" charset="0"/>
                <a:cs typeface="Calibri" pitchFamily="34" charset="0"/>
              </a:rPr>
              <a:t>     </a:t>
            </a:r>
          </a:p>
          <a:p>
            <a:r>
              <a:rPr lang="el-GR" baseline="0" dirty="0">
                <a:latin typeface="Calibri" pitchFamily="34" charset="0"/>
                <a:cs typeface="Calibri" pitchFamily="34" charset="0"/>
              </a:rPr>
              <a:t>    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Στάδιο MIR </a:t>
            </a:r>
            <a:r>
              <a:rPr lang="el-GR" dirty="0">
                <a:latin typeface="Calibri" pitchFamily="34" charset="0"/>
                <a:cs typeface="Calibri" pitchFamily="34" charset="0"/>
              </a:rPr>
              <a:t>(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μικροανατομική</a:t>
            </a:r>
            <a:r>
              <a:rPr lang="el-GR" baseline="0" dirty="0">
                <a:latin typeface="Calibri" pitchFamily="34" charset="0"/>
                <a:cs typeface="Calibri" pitchFamily="34" charset="0"/>
              </a:rPr>
              <a:t> θέση φλεγμονώδους διηθήματος</a:t>
            </a:r>
            <a:r>
              <a:rPr lang="el-GR" dirty="0">
                <a:latin typeface="Calibri" pitchFamily="34" charset="0"/>
                <a:cs typeface="Calibri" pitchFamily="34" charset="0"/>
              </a:rPr>
              <a:t>):</a:t>
            </a:r>
          </a:p>
          <a:p>
            <a:r>
              <a:rPr lang="el-GR" dirty="0">
                <a:latin typeface="Calibri" pitchFamily="34" charset="0"/>
                <a:cs typeface="Calibri" pitchFamily="34" charset="0"/>
              </a:rPr>
              <a:t>     Στάδιο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0</a:t>
            </a:r>
            <a:r>
              <a:rPr lang="el-GR" dirty="0">
                <a:latin typeface="Calibri" pitchFamily="34" charset="0"/>
                <a:cs typeface="Calibri" pitchFamily="34" charset="0"/>
              </a:rPr>
              <a:t> (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προοξεία</a:t>
            </a:r>
            <a:r>
              <a:rPr lang="el-GR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χοριοαμνιονίτιδα</a:t>
            </a:r>
            <a:r>
              <a:rPr lang="el-GR" dirty="0">
                <a:latin typeface="Calibri" pitchFamily="34" charset="0"/>
                <a:cs typeface="Calibri" pitchFamily="34" charset="0"/>
              </a:rPr>
              <a:t>): ουδετερόφιλα στον </a:t>
            </a:r>
            <a:r>
              <a:rPr lang="el-GR" dirty="0" err="1" smtClean="0">
                <a:latin typeface="Calibri" pitchFamily="34" charset="0"/>
                <a:cs typeface="Calibri" pitchFamily="34" charset="0"/>
              </a:rPr>
              <a:t>υποχορι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o</a:t>
            </a:r>
            <a:r>
              <a:rPr lang="el-GR" dirty="0" err="1" smtClean="0">
                <a:latin typeface="Calibri" pitchFamily="34" charset="0"/>
                <a:cs typeface="Calibri" pitchFamily="34" charset="0"/>
              </a:rPr>
              <a:t>νικό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l-GR" dirty="0" err="1" smtClean="0">
                <a:latin typeface="Calibri" pitchFamily="34" charset="0"/>
                <a:cs typeface="Calibri" pitchFamily="34" charset="0"/>
              </a:rPr>
              <a:t>μεσολάχνιο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 χώρο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κάτω από τη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χοριακή</a:t>
            </a:r>
            <a:r>
              <a:rPr lang="el-GR" dirty="0">
                <a:latin typeface="Calibri" pitchFamily="34" charset="0"/>
                <a:cs typeface="Calibri" pitchFamily="34" charset="0"/>
              </a:rPr>
              <a:t> πλάκα (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υποχοριονίτιδα</a:t>
            </a:r>
            <a:r>
              <a:rPr lang="el-GR" dirty="0">
                <a:latin typeface="Calibri" pitchFamily="34" charset="0"/>
                <a:cs typeface="Calibri" pitchFamily="34" charset="0"/>
              </a:rPr>
              <a:t>).</a:t>
            </a:r>
          </a:p>
          <a:p>
            <a:r>
              <a:rPr lang="el-GR" dirty="0">
                <a:latin typeface="Calibri" pitchFamily="34" charset="0"/>
                <a:cs typeface="Calibri" pitchFamily="34" charset="0"/>
              </a:rPr>
              <a:t>     Στάδιο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1</a:t>
            </a:r>
            <a:r>
              <a:rPr lang="el-GR" dirty="0">
                <a:latin typeface="Calibri" pitchFamily="34" charset="0"/>
                <a:cs typeface="Calibri" pitchFamily="34" charset="0"/>
              </a:rPr>
              <a:t> (πρώιμο): ουδετερόφιλα στο χόριο των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εξωπλακουντικών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μεμβρανών (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χοριονίτιδα</a:t>
            </a:r>
            <a:r>
              <a:rPr lang="el-GR" dirty="0">
                <a:latin typeface="Calibri" pitchFamily="34" charset="0"/>
                <a:cs typeface="Calibri" pitchFamily="34" charset="0"/>
              </a:rPr>
              <a:t>)</a:t>
            </a:r>
          </a:p>
          <a:p>
            <a:r>
              <a:rPr lang="el-GR" dirty="0">
                <a:latin typeface="Calibri" pitchFamily="34" charset="0"/>
                <a:cs typeface="Calibri" pitchFamily="34" charset="0"/>
              </a:rPr>
              <a:t>     Στάδιο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2</a:t>
            </a:r>
            <a:r>
              <a:rPr lang="el-GR" dirty="0">
                <a:latin typeface="Calibri" pitchFamily="34" charset="0"/>
                <a:cs typeface="Calibri" pitchFamily="34" charset="0"/>
              </a:rPr>
              <a:t> (ενδιάμεσο): ουδετερόφιλα στο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χοριακό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ή αμνιακό μεσόδερμα.</a:t>
            </a:r>
          </a:p>
          <a:p>
            <a:r>
              <a:rPr lang="el-GR" dirty="0">
                <a:latin typeface="Calibri" pitchFamily="34" charset="0"/>
                <a:cs typeface="Calibri" pitchFamily="34" charset="0"/>
              </a:rPr>
              <a:t>     Στάδιο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3</a:t>
            </a:r>
            <a:r>
              <a:rPr lang="el-GR" dirty="0">
                <a:latin typeface="Calibri" pitchFamily="34" charset="0"/>
                <a:cs typeface="Calibri" pitchFamily="34" charset="0"/>
              </a:rPr>
              <a:t> (προχωρημένο): στάδιο 2, συν νέκρωση αμνιακού επιθηλίου ή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ουδετεροφιλική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νέκρωση.</a:t>
            </a:r>
          </a:p>
          <a:p>
            <a:endParaRPr lang="el-GR" dirty="0">
              <a:latin typeface="Calibri" pitchFamily="34" charset="0"/>
              <a:cs typeface="Calibri" pitchFamily="34" charset="0"/>
            </a:endParaRPr>
          </a:p>
          <a:p>
            <a:r>
              <a:rPr lang="el-GR" baseline="0" dirty="0">
                <a:latin typeface="Calibri" pitchFamily="34" charset="0"/>
                <a:cs typeface="Calibri" pitchFamily="34" charset="0"/>
              </a:rPr>
              <a:t>    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Βαθμός MIR </a:t>
            </a:r>
            <a:r>
              <a:rPr lang="el-GR" dirty="0">
                <a:latin typeface="Calibri" pitchFamily="34" charset="0"/>
                <a:cs typeface="Calibri" pitchFamily="34" charset="0"/>
              </a:rPr>
              <a:t>(βαρύτητα):</a:t>
            </a:r>
          </a:p>
          <a:p>
            <a:r>
              <a:rPr lang="el-GR" dirty="0">
                <a:latin typeface="Calibri" pitchFamily="34" charset="0"/>
                <a:cs typeface="Calibri" pitchFamily="34" charset="0"/>
              </a:rPr>
              <a:t>     Βαθμός </a:t>
            </a:r>
            <a:r>
              <a:rPr lang="el-GR" b="1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l-GR" dirty="0">
                <a:latin typeface="Calibri" pitchFamily="34" charset="0"/>
                <a:cs typeface="Calibri" pitchFamily="34" charset="0"/>
              </a:rPr>
              <a:t>(ήπιος έως μέτριος): οτιδήποτε λιγότερο από σοβαρό, όπως περιγράφεται παρακάτω.</a:t>
            </a:r>
          </a:p>
          <a:p>
            <a:r>
              <a:rPr lang="el-GR" dirty="0">
                <a:latin typeface="Calibri" pitchFamily="34" charset="0"/>
                <a:cs typeface="Calibri" pitchFamily="34" charset="0"/>
              </a:rPr>
              <a:t>     Βαθμού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2</a:t>
            </a:r>
            <a:r>
              <a:rPr lang="el-GR" dirty="0">
                <a:latin typeface="Calibri" pitchFamily="34" charset="0"/>
                <a:cs typeface="Calibri" pitchFamily="34" charset="0"/>
              </a:rPr>
              <a:t> (σοβαρή): συρρέοντα ουδετερόφιλα ή &gt; 3 εστίες</a:t>
            </a:r>
            <a:r>
              <a:rPr lang="el-GR" baseline="0" dirty="0">
                <a:latin typeface="Calibri" pitchFamily="34" charset="0"/>
                <a:cs typeface="Calibri" pitchFamily="34" charset="0"/>
              </a:rPr>
              <a:t> άνω των</a:t>
            </a:r>
            <a:r>
              <a:rPr lang="el-GR" dirty="0">
                <a:latin typeface="Calibri" pitchFamily="34" charset="0"/>
                <a:cs typeface="Calibri" pitchFamily="34" charset="0"/>
              </a:rPr>
              <a:t> 200 ουδετερόφιλων.  </a:t>
            </a:r>
          </a:p>
          <a:p>
            <a:endParaRPr lang="el-GR" dirty="0">
              <a:latin typeface="Calibri" pitchFamily="34" charset="0"/>
              <a:cs typeface="Calibri" pitchFamily="34" charset="0"/>
            </a:endParaRPr>
          </a:p>
          <a:p>
            <a:r>
              <a:rPr lang="el-GR" dirty="0">
                <a:latin typeface="Calibri" pitchFamily="34" charset="0"/>
                <a:cs typeface="Calibri" pitchFamily="34" charset="0"/>
              </a:rPr>
              <a:t>    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Στάδιο FIR</a:t>
            </a:r>
            <a:r>
              <a:rPr lang="el-GR" dirty="0">
                <a:latin typeface="Calibri" pitchFamily="34" charset="0"/>
                <a:cs typeface="Calibri" pitchFamily="34" charset="0"/>
              </a:rPr>
              <a:t>:</a:t>
            </a:r>
          </a:p>
          <a:p>
            <a:r>
              <a:rPr lang="el-GR" dirty="0">
                <a:latin typeface="Calibri" pitchFamily="34" charset="0"/>
                <a:cs typeface="Calibri" pitchFamily="34" charset="0"/>
              </a:rPr>
              <a:t>     Στάδιο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1</a:t>
            </a:r>
            <a:r>
              <a:rPr lang="el-GR" dirty="0">
                <a:latin typeface="Calibri" pitchFamily="34" charset="0"/>
                <a:cs typeface="Calibri" pitchFamily="34" charset="0"/>
              </a:rPr>
              <a:t> (πρώιμο): εμβρυϊκά φλεγμονώδη κύτταρα εντός των τοιχωμάτων των αγγείων της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χοριακής</a:t>
            </a:r>
            <a:r>
              <a:rPr lang="el-GR" dirty="0">
                <a:latin typeface="Calibri" pitchFamily="34" charset="0"/>
                <a:cs typeface="Calibri" pitchFamily="34" charset="0"/>
              </a:rPr>
              <a:t> πλάκας (αγγειίτιδα του εμβρύου) ή στο τοίχωμα του αγγείου 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της </a:t>
            </a:r>
            <a:r>
              <a:rPr lang="el-GR" dirty="0">
                <a:latin typeface="Calibri" pitchFamily="34" charset="0"/>
                <a:cs typeface="Calibri" pitchFamily="34" charset="0"/>
              </a:rPr>
              <a:t>φλέβας 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του ομφάλιου λώρου (αγγειίτιδα </a:t>
            </a:r>
            <a:r>
              <a:rPr lang="el-GR" dirty="0">
                <a:latin typeface="Calibri" pitchFamily="34" charset="0"/>
                <a:cs typeface="Calibri" pitchFamily="34" charset="0"/>
              </a:rPr>
              <a:t>της ομφαλικής φλέβας).</a:t>
            </a:r>
          </a:p>
          <a:p>
            <a:r>
              <a:rPr lang="el-GR" dirty="0">
                <a:latin typeface="Calibri" pitchFamily="34" charset="0"/>
                <a:cs typeface="Calibri" pitchFamily="34" charset="0"/>
              </a:rPr>
              <a:t>     Στάδιο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2</a:t>
            </a:r>
            <a:r>
              <a:rPr lang="el-GR" dirty="0">
                <a:latin typeface="Calibri" pitchFamily="34" charset="0"/>
                <a:cs typeface="Calibri" pitchFamily="34" charset="0"/>
              </a:rPr>
              <a:t> (ενδιάμεσο): εμβρυϊκά φλεγμονώδη κύτταρα εντός των ομφαλικών αρτηριών (αγγειίτιδα της ομφαλικής αρτηρίας) ή της φλέβας.</a:t>
            </a:r>
          </a:p>
          <a:p>
            <a:r>
              <a:rPr lang="el-GR" dirty="0">
                <a:latin typeface="Calibri" pitchFamily="34" charset="0"/>
                <a:cs typeface="Calibri" pitchFamily="34" charset="0"/>
              </a:rPr>
              <a:t>     Στάδιο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3</a:t>
            </a:r>
            <a:r>
              <a:rPr lang="el-GR" dirty="0">
                <a:latin typeface="Calibri" pitchFamily="34" charset="0"/>
                <a:cs typeface="Calibri" pitchFamily="34" charset="0"/>
              </a:rPr>
              <a:t> (προχωρημένο): νεκρωτική φλεγμονή</a:t>
            </a:r>
            <a:r>
              <a:rPr lang="el-GR" baseline="0" dirty="0">
                <a:latin typeface="Calibri" pitchFamily="34" charset="0"/>
                <a:cs typeface="Calibri" pitchFamily="34" charset="0"/>
              </a:rPr>
              <a:t> του κολοβώματος του ομφαλίου λώρου </a:t>
            </a:r>
            <a:r>
              <a:rPr lang="el-GR" dirty="0">
                <a:latin typeface="Calibri" pitchFamily="34" charset="0"/>
                <a:cs typeface="Calibri" pitchFamily="34" charset="0"/>
              </a:rPr>
              <a:t>(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περιαγγειακές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λωρίδες νεκρωτικής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Βαρθόνιας</a:t>
            </a:r>
            <a:r>
              <a:rPr lang="el-GR" baseline="0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baseline="0" dirty="0" err="1">
                <a:latin typeface="Calibri" pitchFamily="34" charset="0"/>
                <a:cs typeface="Calibri" pitchFamily="34" charset="0"/>
              </a:rPr>
              <a:t>γέλης</a:t>
            </a:r>
            <a:r>
              <a:rPr lang="el-GR" dirty="0">
                <a:latin typeface="Calibri" pitchFamily="34" charset="0"/>
                <a:cs typeface="Calibri" pitchFamily="34" charset="0"/>
              </a:rPr>
              <a:t> που περιέχει πυκνά ουδετερόφιλα).</a:t>
            </a:r>
          </a:p>
          <a:p>
            <a:r>
              <a:rPr lang="el-GR" dirty="0">
                <a:latin typeface="Calibri" pitchFamily="34" charset="0"/>
                <a:cs typeface="Calibri" pitchFamily="34" charset="0"/>
              </a:rPr>
              <a:t>     </a:t>
            </a:r>
          </a:p>
          <a:p>
            <a:r>
              <a:rPr lang="el-GR" dirty="0">
                <a:latin typeface="Calibri" pitchFamily="34" charset="0"/>
                <a:cs typeface="Calibri" pitchFamily="34" charset="0"/>
              </a:rPr>
              <a:t>    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Βαθμός FIR</a:t>
            </a:r>
            <a:r>
              <a:rPr lang="el-GR" dirty="0">
                <a:latin typeface="Calibri" pitchFamily="34" charset="0"/>
                <a:cs typeface="Calibri" pitchFamily="34" charset="0"/>
              </a:rPr>
              <a:t>:</a:t>
            </a:r>
          </a:p>
          <a:p>
            <a:r>
              <a:rPr lang="el-GR" dirty="0">
                <a:latin typeface="Calibri" pitchFamily="34" charset="0"/>
                <a:cs typeface="Calibri" pitchFamily="34" charset="0"/>
              </a:rPr>
              <a:t>     Βαθμός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1</a:t>
            </a:r>
            <a:r>
              <a:rPr lang="el-GR" dirty="0">
                <a:latin typeface="Calibri" pitchFamily="34" charset="0"/>
                <a:cs typeface="Calibri" pitchFamily="34" charset="0"/>
              </a:rPr>
              <a:t> (ήπιος έως μέτριος): οτιδήποτε λιγότερο από σοβαρό, όπως περιγράφεται παρακάτω.</a:t>
            </a:r>
          </a:p>
          <a:p>
            <a:r>
              <a:rPr lang="el-GR" dirty="0">
                <a:latin typeface="Calibri" pitchFamily="34" charset="0"/>
                <a:cs typeface="Calibri" pitchFamily="34" charset="0"/>
              </a:rPr>
              <a:t>     Βαθμός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2</a:t>
            </a:r>
            <a:r>
              <a:rPr lang="el-GR" dirty="0">
                <a:latin typeface="Calibri" pitchFamily="34" charset="0"/>
                <a:cs typeface="Calibri" pitchFamily="34" charset="0"/>
              </a:rPr>
              <a:t> (σοβαρός): συρρέοντα εμβρυϊκά φλεγμονώδη κύτταρα με λέπτυνση / εκφύλιση λείων 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μυών εμβρυϊκών αγγείων.</a:t>
            </a:r>
            <a:endParaRPr lang="el-GR" dirty="0">
              <a:latin typeface="Calibri" pitchFamily="34" charset="0"/>
              <a:cs typeface="Calibri" pitchFamily="34" charset="0"/>
            </a:endParaRPr>
          </a:p>
          <a:p>
            <a:r>
              <a:rPr lang="el-GR" dirty="0">
                <a:latin typeface="Calibri" pitchFamily="34" charset="0"/>
                <a:cs typeface="Calibri" pitchFamily="34" charset="0"/>
              </a:rPr>
              <a:t>     </a:t>
            </a:r>
          </a:p>
          <a:p>
            <a:r>
              <a:rPr lang="el-GR" dirty="0">
                <a:latin typeface="Calibri" pitchFamily="34" charset="0"/>
                <a:cs typeface="Calibri" pitchFamily="34" charset="0"/>
              </a:rPr>
              <a:t>    </a:t>
            </a:r>
            <a:r>
              <a:rPr lang="el-GR" b="1" i="1" dirty="0" smtClean="0">
                <a:latin typeface="Calibri" pitchFamily="34" charset="0"/>
                <a:cs typeface="Calibri" pitchFamily="34" charset="0"/>
              </a:rPr>
              <a:t>Πιθανά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l-GR" b="1" dirty="0" err="1" smtClean="0">
                <a:latin typeface="Calibri" pitchFamily="34" charset="0"/>
                <a:cs typeface="Calibri" pitchFamily="34" charset="0"/>
              </a:rPr>
              <a:t>συνοδά</a:t>
            </a:r>
            <a:r>
              <a:rPr lang="el-GR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ευρήματα:</a:t>
            </a:r>
          </a:p>
          <a:p>
            <a:r>
              <a:rPr lang="el-GR" dirty="0">
                <a:latin typeface="Calibri" pitchFamily="34" charset="0"/>
                <a:cs typeface="Calibri" pitchFamily="34" charset="0"/>
              </a:rPr>
              <a:t>    Οξεία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μεσολαχνίτιδα</a:t>
            </a:r>
            <a:r>
              <a:rPr lang="el-GR" dirty="0">
                <a:latin typeface="Calibri" pitchFamily="34" charset="0"/>
                <a:cs typeface="Calibri" pitchFamily="34" charset="0"/>
              </a:rPr>
              <a:t>: συσσωματώματα ουδετερόφιλων στον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μεσολαχνικό</a:t>
            </a:r>
            <a:r>
              <a:rPr lang="el-GR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χώρο, </a:t>
            </a:r>
            <a:r>
              <a:rPr lang="el-GR" dirty="0">
                <a:latin typeface="Calibri" pitchFamily="34" charset="0"/>
                <a:cs typeface="Calibri" pitchFamily="34" charset="0"/>
              </a:rPr>
              <a:t>συχνά οφειλόμενη στη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Listeria</a:t>
            </a:r>
            <a:r>
              <a:rPr lang="el-GR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monocytogenes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</a:t>
            </a:r>
            <a:r>
              <a:rPr lang="el-GR" dirty="0">
                <a:latin typeface="Calibri" pitchFamily="34" charset="0"/>
                <a:cs typeface="Calibri" pitchFamily="34" charset="0"/>
              </a:rPr>
              <a:t>όπως εν προκειμένω.</a:t>
            </a:r>
          </a:p>
          <a:p>
            <a:r>
              <a:rPr lang="el-GR" dirty="0">
                <a:latin typeface="Calibri" pitchFamily="34" charset="0"/>
                <a:cs typeface="Calibri" pitchFamily="34" charset="0"/>
              </a:rPr>
              <a:t>    Περιφερική φλεγμονή</a:t>
            </a:r>
            <a:r>
              <a:rPr lang="el-GR" baseline="0" dirty="0">
                <a:latin typeface="Calibri" pitchFamily="34" charset="0"/>
                <a:cs typeface="Calibri" pitchFamily="34" charset="0"/>
              </a:rPr>
              <a:t> του κολοβώματος του ομφαλίου λώρου</a:t>
            </a:r>
            <a:r>
              <a:rPr lang="el-GR" dirty="0">
                <a:latin typeface="Calibri" pitchFamily="34" charset="0"/>
                <a:cs typeface="Calibri" pitchFamily="34" charset="0"/>
              </a:rPr>
              <a:t>: σφηνοειδείς εστίες ουδετερόφιλων με νέκρωση στην περιφέρεια του ομφάλιου</a:t>
            </a:r>
            <a:r>
              <a:rPr lang="el-GR" baseline="0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λώρου,</a:t>
            </a:r>
            <a:r>
              <a:rPr lang="el-GR" baseline="0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dirty="0">
                <a:latin typeface="Calibri" pitchFamily="34" charset="0"/>
                <a:cs typeface="Calibri" pitchFamily="34" charset="0"/>
              </a:rPr>
              <a:t>συχνά λόγω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Candida</a:t>
            </a:r>
            <a:r>
              <a:rPr lang="el-GR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 lang="el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0773434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0" name="Google Shape;49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9165967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Δεξιά βλέπουμε το τοίχωμα της απλής κύστης, που προέρχεται από μη εκφυλισμένο </a:t>
            </a:r>
            <a:r>
              <a:rPr lang="el-GR" dirty="0" err="1"/>
              <a:t>ωοθηλάκιο</a:t>
            </a:r>
            <a:r>
              <a:rPr lang="en-US" dirty="0"/>
              <a:t> </a:t>
            </a:r>
            <a:r>
              <a:rPr lang="el-GR" dirty="0"/>
              <a:t>με το διπλό στρώμα κυττάρων (κοκκιώδη και κύτταρα θήκης)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 lang="el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39591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2572583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758160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3434809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9770799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4" name="Google Shape;434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l-G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61564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5832094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1159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1" name="Google Shape;2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8" name="Google Shape;2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8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5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5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6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6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6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6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6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6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53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53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53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54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5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5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5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4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6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6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5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6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6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65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5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3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73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3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3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TWO_OBJECTS_WITH_TEX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6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98" name="Google Shape;198;p6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99" name="Google Shape;199;p6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00" name="Google Shape;200;p67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201" name="Google Shape;201;p6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6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6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6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6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7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7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219" name="Google Shape;219;p7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7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7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7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7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7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7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2"/>
          <p:cNvSpPr txBox="1">
            <a:spLocks noGrp="1"/>
          </p:cNvSpPr>
          <p:nvPr>
            <p:ph type="title"/>
          </p:nvPr>
        </p:nvSpPr>
        <p:spPr>
          <a:xfrm rot="5400000">
            <a:off x="4732338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7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2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7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7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7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4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7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8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69" name="Google Shape;69;p8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8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2"/>
          <p:cNvSpPr txBox="1">
            <a:spLocks noGrp="1"/>
          </p:cNvSpPr>
          <p:nvPr>
            <p:ph type="title"/>
          </p:nvPr>
        </p:nvSpPr>
        <p:spPr>
          <a:xfrm rot="5400000">
            <a:off x="4732338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2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000">
              <a:srgbClr val="FF99FF">
                <a:alpha val="90000"/>
              </a:srgbClr>
            </a:gs>
            <a:gs pos="100000">
              <a:srgbClr val="92D050"/>
            </a:gs>
            <a:gs pos="100000">
              <a:srgbClr val="92D050"/>
            </a:gs>
          </a:gsLst>
          <a:lin ang="1800000" scaled="0"/>
          <a:tileRect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7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7" r:id="rId5"/>
    <p:sldLayoutId id="2147483658" r:id="rId6"/>
    <p:sldLayoutId id="214748365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000">
              <a:srgbClr val="FF99FF">
                <a:alpha val="90000"/>
              </a:srgbClr>
            </a:gs>
            <a:gs pos="100000">
              <a:srgbClr val="92D050"/>
            </a:gs>
            <a:gs pos="100000">
              <a:srgbClr val="92D050"/>
            </a:gs>
          </a:gsLst>
          <a:lin ang="1800000" scaled="0"/>
          <a:tileRect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669" r:id="rId6"/>
    <p:sldLayoutId id="2147483670" r:id="rId7"/>
    <p:sldLayoutId id="214748367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000">
              <a:srgbClr val="FF99FF">
                <a:alpha val="90000"/>
              </a:srgbClr>
            </a:gs>
            <a:gs pos="100000">
              <a:srgbClr val="92D050"/>
            </a:gs>
            <a:gs pos="100000">
              <a:srgbClr val="92D050"/>
            </a:gs>
          </a:gsLst>
          <a:lin ang="1800000" scaled="0"/>
          <a:tileRect/>
        </a:gra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1" name="Google Shape;161;p52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5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5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5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8" r:id="rId5"/>
    <p:sldLayoutId id="2147483679" r:id="rId6"/>
    <p:sldLayoutId id="2147483681" r:id="rId7"/>
    <p:sldLayoutId id="2147483682" r:id="rId8"/>
    <p:sldLayoutId id="214748368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image" Target="../media/image46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12" Type="http://schemas.openxmlformats.org/officeDocument/2006/relationships/customXml" Target="../ink/ink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5" Type="http://schemas.openxmlformats.org/officeDocument/2006/relationships/image" Target="../media/image47.png"/><Relationship Id="rId10" Type="http://schemas.openxmlformats.org/officeDocument/2006/relationships/customXml" Target="../ink/ink6.xml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customXml" Target="../ink/ink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customXml" Target="../ink/ink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customXml" Target="../ink/ink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6" Type="http://schemas.openxmlformats.org/officeDocument/2006/relationships/customXml" Target="../ink/ink12.xml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customXml" Target="../ink/ink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1.xml"/><Relationship Id="rId11" Type="http://schemas.openxmlformats.org/officeDocument/2006/relationships/image" Target="../media/image18.png"/><Relationship Id="rId5" Type="http://schemas.openxmlformats.org/officeDocument/2006/relationships/image" Target="../media/image15.jpeg"/><Relationship Id="rId10" Type="http://schemas.openxmlformats.org/officeDocument/2006/relationships/customXml" Target="../ink/ink3.xml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844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l-GR" sz="3600" b="1" dirty="0"/>
              <a:t>Γεννητικό σύστημα θήλεος</a:t>
            </a:r>
            <a:br>
              <a:rPr lang="el-GR" sz="3600" b="1" dirty="0"/>
            </a:br>
            <a:r>
              <a:rPr lang="el-GR" sz="3200" dirty="0"/>
              <a:t>Μια σύντομη εισαγωγή</a:t>
            </a:r>
            <a:r>
              <a:rPr lang="el-GR" sz="2625" dirty="0"/>
              <a:t/>
            </a:r>
            <a:br>
              <a:rPr lang="el-GR" sz="2625" dirty="0"/>
            </a:br>
            <a:endParaRPr sz="2625" dirty="0"/>
          </a:p>
        </p:txBody>
      </p:sp>
      <p:pic>
        <p:nvPicPr>
          <p:cNvPr id="239" name="Google Shape;23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8763" y="1376772"/>
            <a:ext cx="7182796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7175" lvl="0" indent="-11620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116204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 Χ. 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 Χ.  Μυλωνάς, Ιατρός – Ειδικός Παθολόγος</a:t>
            </a:r>
            <a:endParaRPr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498E93-61C3-B16D-873E-04A2267B8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4966"/>
            <a:ext cx="9144000" cy="669073"/>
          </a:xfrm>
        </p:spPr>
        <p:txBody>
          <a:bodyPr>
            <a:noAutofit/>
          </a:bodyPr>
          <a:lstStyle/>
          <a:p>
            <a:r>
              <a:rPr lang="el-GR" sz="3200" dirty="0" err="1"/>
              <a:t>Παθολογοανατομική</a:t>
            </a:r>
            <a:r>
              <a:rPr lang="el-GR" sz="3200" dirty="0"/>
              <a:t> θεώρηση </a:t>
            </a:r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σκληρυντικού λειχήνα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9CF6923-175A-B91D-343C-E81C45CEA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01444"/>
            <a:ext cx="9144000" cy="1505415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l-GR" sz="2400" dirty="0"/>
              <a:t>Πρόκειται για </a:t>
            </a:r>
            <a:r>
              <a:rPr lang="el-G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ανοσομεσολαβούμενη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χρόνια </a:t>
            </a:r>
            <a:r>
              <a:rPr lang="el-G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ινοφλεγμονώδη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αλλοίωση</a:t>
            </a:r>
            <a:r>
              <a:rPr lang="el-GR" sz="2400" dirty="0"/>
              <a:t> του δέρματος του αιδοίου. Κλινικά, εικόνα τσιγαρόχαρτου (βλ. παρακάτω </a:t>
            </a:r>
            <a:r>
              <a:rPr lang="el-GR" sz="2400" dirty="0" err="1"/>
              <a:t>εικ</a:t>
            </a:r>
            <a:r>
              <a:rPr lang="el-GR" sz="2400" dirty="0"/>
              <a:t>.).</a:t>
            </a:r>
          </a:p>
          <a:p>
            <a:pPr algn="just"/>
            <a:r>
              <a:rPr lang="el-GR" sz="2400" dirty="0"/>
              <a:t>Η </a:t>
            </a:r>
            <a:r>
              <a:rPr lang="el-G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υαλίνωση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και </a:t>
            </a:r>
            <a:r>
              <a:rPr lang="el-G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ομογενοποίηση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του  κολλαγόνου του επιφανειακού χορίου  </a:t>
            </a:r>
            <a:r>
              <a:rPr lang="el-GR" sz="2400" i="1" dirty="0"/>
              <a:t>μετατοπίζει</a:t>
            </a:r>
            <a:r>
              <a:rPr lang="el-GR" sz="2400" dirty="0"/>
              <a:t> τα κύτταρα λειχηνοειδούς φλεγμονής προς τα κάτω, κάτω από το ανώμαλο στρώμα κολλαγόνου. Η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επιδερμίδα</a:t>
            </a:r>
            <a:r>
              <a:rPr lang="el-GR" sz="2400" dirty="0"/>
              <a:t> είναι </a:t>
            </a:r>
            <a:r>
              <a:rPr lang="el-G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συνήθως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λεπτή </a:t>
            </a:r>
            <a:r>
              <a:rPr lang="el-GR" sz="2400" dirty="0"/>
              <a:t>(ατροφική).</a:t>
            </a:r>
          </a:p>
        </p:txBody>
      </p:sp>
      <p:pic>
        <p:nvPicPr>
          <p:cNvPr id="2050" name="Picture 2" descr="C:\Users\User\Desktop\p321-f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237" y="2018834"/>
            <a:ext cx="3465418" cy="4671897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3746810" y="4256690"/>
            <a:ext cx="539719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050" dirty="0">
                <a:latin typeface="Calibri" pitchFamily="34" charset="0"/>
                <a:cs typeface="Calibri" pitchFamily="34" charset="0"/>
              </a:rPr>
              <a:t>Υπό μεγάλη μεγέθυνση,  στον </a:t>
            </a:r>
            <a:r>
              <a:rPr lang="el-GR" sz="1050" b="1" dirty="0">
                <a:latin typeface="Calibri" pitchFamily="34" charset="0"/>
                <a:cs typeface="Calibri" pitchFamily="34" charset="0"/>
              </a:rPr>
              <a:t>πρώιμο</a:t>
            </a:r>
            <a:r>
              <a:rPr lang="el-GR" sz="1050" dirty="0">
                <a:latin typeface="Calibri" pitchFamily="34" charset="0"/>
                <a:cs typeface="Calibri" pitchFamily="34" charset="0"/>
              </a:rPr>
              <a:t> σκληρυντικό λειχήνα, αναγνωρίζουμε μια λειχηνοειδή φλεγμονώδη διήθηση και τις εκφυλιστικές </a:t>
            </a:r>
            <a:r>
              <a:rPr lang="el-GR" sz="1050" dirty="0" err="1">
                <a:latin typeface="Calibri" pitchFamily="34" charset="0"/>
                <a:cs typeface="Calibri" pitchFamily="34" charset="0"/>
              </a:rPr>
              <a:t>κενοτοπικές</a:t>
            </a:r>
            <a:r>
              <a:rPr lang="el-GR" sz="1050" dirty="0">
                <a:latin typeface="Calibri" pitchFamily="34" charset="0"/>
                <a:cs typeface="Calibri" pitchFamily="34" charset="0"/>
              </a:rPr>
              <a:t> αλλαγές στα βασικά </a:t>
            </a:r>
            <a:r>
              <a:rPr lang="el-GR" sz="1050" dirty="0" err="1">
                <a:latin typeface="Calibri" pitchFamily="34" charset="0"/>
                <a:cs typeface="Calibri" pitchFamily="34" charset="0"/>
              </a:rPr>
              <a:t>κερατινοκύτταρα</a:t>
            </a:r>
            <a:r>
              <a:rPr lang="el-GR" sz="105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2051" name="Picture 3" descr="C:\Users\User\Desktop\vulvalichensclerosus_Huvila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78318" y="1828799"/>
            <a:ext cx="5029199" cy="2494321"/>
          </a:xfrm>
          <a:prstGeom prst="rect">
            <a:avLst/>
          </a:prstGeom>
          <a:noFill/>
        </p:spPr>
      </p:pic>
      <p:pic>
        <p:nvPicPr>
          <p:cNvPr id="2052" name="Picture 4" descr="C:\Users\User\Desktop\vulvalichensclerosus_Huvila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4149027" y="4440308"/>
            <a:ext cx="1981044" cy="2522501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6464595" y="4795284"/>
            <a:ext cx="249865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>
                <a:latin typeface="Calibri" pitchFamily="34" charset="0"/>
                <a:cs typeface="Calibri" pitchFamily="34" charset="0"/>
              </a:rPr>
              <a:t>Το οίδημα της σκληρωτικής ταινίας στο επιφανειακό χόριο μπορεί να είναι προβάλλον, όπως σε αυτή την περίπτωση. Σημειώστε ότι η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φλεγμονώδης διήθηση είναι πια δυσδιάκριτη </a:t>
            </a:r>
            <a:r>
              <a:rPr lang="el-GR" dirty="0">
                <a:latin typeface="Calibri" pitchFamily="34" charset="0"/>
                <a:cs typeface="Calibri" pitchFamily="34" charset="0"/>
              </a:rPr>
              <a:t>σε αυτήν την πλήρως εγκατεστημένη βλάβη.</a:t>
            </a:r>
          </a:p>
        </p:txBody>
      </p:sp>
    </p:spTree>
    <p:extLst>
      <p:ext uri="{BB962C8B-B14F-4D97-AF65-F5344CB8AC3E}">
        <p14:creationId xmlns="" xmlns:p14="http://schemas.microsoft.com/office/powerpoint/2010/main" val="192768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b="1" dirty="0"/>
              <a:t>Γεννητικό σύστημα θήλεος</a:t>
            </a:r>
            <a:r>
              <a:rPr lang="el-GR" dirty="0"/>
              <a:t/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2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354" name="Google Shape;354;p15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1549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</a:t>
            </a:r>
            <a:r>
              <a:rPr lang="en-US" sz="2800" dirty="0"/>
              <a:t> </a:t>
            </a:r>
            <a:r>
              <a:rPr lang="el-GR" sz="2800" dirty="0"/>
              <a:t>Χ.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</a:t>
            </a:r>
            <a:r>
              <a:rPr lang="en-US" sz="2800" dirty="0"/>
              <a:t> </a:t>
            </a:r>
            <a:r>
              <a:rPr lang="el-GR" sz="2800" dirty="0"/>
              <a:t>Χ. Μυλωνάς, Ιατρός - Ειδικός Παθολόγος</a:t>
            </a:r>
            <a:endParaRPr sz="28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F3F6626-1CFF-425B-8326-9FF386DE2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378" y="1659007"/>
            <a:ext cx="5725243" cy="397073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6"/>
          <p:cNvSpPr txBox="1">
            <a:spLocks noGrp="1"/>
          </p:cNvSpPr>
          <p:nvPr>
            <p:ph type="title"/>
          </p:nvPr>
        </p:nvSpPr>
        <p:spPr>
          <a:xfrm>
            <a:off x="323528" y="-171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l-GR" sz="4000"/>
              <a:t>2</a:t>
            </a:r>
            <a:r>
              <a:rPr lang="el-GR" sz="4000" baseline="30000"/>
              <a:t>ο</a:t>
            </a:r>
            <a:r>
              <a:rPr lang="el-GR" sz="4000"/>
              <a:t> Περιστατικό</a:t>
            </a:r>
            <a:endParaRPr sz="4000"/>
          </a:p>
        </p:txBody>
      </p:sp>
      <p:sp>
        <p:nvSpPr>
          <p:cNvPr id="361" name="Google Shape;361;p16"/>
          <p:cNvSpPr txBox="1"/>
          <p:nvPr/>
        </p:nvSpPr>
        <p:spPr>
          <a:xfrm>
            <a:off x="87088" y="595405"/>
            <a:ext cx="9056912" cy="409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1800" b="1" i="0" u="sng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Ιστορικό: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sz="1800" dirty="0">
              <a:latin typeface="Calibri" pitchFamily="34" charset="0"/>
              <a:cs typeface="Calibri" pitchFamily="34" charset="0"/>
            </a:endParaRPr>
          </a:p>
          <a:p>
            <a:pPr lvl="0" algn="just">
              <a:buSzPts val="2200"/>
            </a:pPr>
            <a:r>
              <a:rPr lang="el-GR" sz="18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Γυναίκα</a:t>
            </a:r>
            <a:r>
              <a:rPr lang="el-GR" sz="18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45</a:t>
            </a:r>
            <a:r>
              <a:rPr lang="el-GR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ετών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1800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προσέρχεται λόγω </a:t>
            </a:r>
            <a:r>
              <a:rPr lang="el-GR" sz="1800" b="1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μητρορραγίας </a:t>
            </a:r>
            <a:r>
              <a:rPr lang="el-GR" sz="18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από μηνός</a:t>
            </a: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. Αναφέρει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ακανόνιστη περίοδο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από ετών.</a:t>
            </a: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Από το ατομικό αναμνηστικό, εμφανίζει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παχυσαρκία</a:t>
            </a: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και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σύνδρομο </a:t>
            </a:r>
            <a:r>
              <a:rPr lang="el-GR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πολυκυστικών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 ωοθηκών. </a:t>
            </a:r>
          </a:p>
          <a:p>
            <a:pPr lvl="0" algn="just">
              <a:buSzPts val="2200"/>
            </a:pPr>
            <a:endParaRPr lang="el-GR" sz="1800" b="1" i="0" u="sng" strike="noStrike" cap="none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just">
              <a:buSzPts val="2200"/>
            </a:pPr>
            <a:r>
              <a:rPr lang="el-GR" sz="1800" b="1" i="0" u="sng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Κλινική εξέταση: </a:t>
            </a:r>
            <a:endParaRPr sz="18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18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Ήπια ευαισθησία υπογαστρίου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. Χωρίς ευρήματα από την </a:t>
            </a:r>
            <a:r>
              <a:rPr lang="el-GR" sz="1800" b="0" i="0" u="none" strike="noStrike" cap="none" dirty="0" err="1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αμφίχειρη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ψηλάφηση της μήτρας. </a:t>
            </a:r>
            <a:endParaRPr sz="18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endParaRPr lang="en-US" sz="1800" b="1" i="0" u="sng" strike="noStrike" cap="none" dirty="0">
              <a:solidFill>
                <a:srgbClr val="00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1800" b="1" i="0" u="sng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Εργαστηριακός έλεγχος</a:t>
            </a:r>
            <a:r>
              <a:rPr lang="en-US" sz="1800" b="1" i="0" u="sng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1800" b="1" i="0" u="sng" strike="noStrike" cap="none" dirty="0">
                <a:solidFill>
                  <a:srgbClr val="000000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ορού: </a:t>
            </a:r>
            <a:endParaRPr sz="1800" b="1" u="sng" dirty="0">
              <a:latin typeface="Calibri" pitchFamily="34" charset="0"/>
              <a:cs typeface="Calibri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Αιματοκρίτης </a:t>
            </a:r>
            <a:r>
              <a:rPr lang="el-GR" sz="18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34%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el-GR" sz="1800" dirty="0">
              <a:solidFill>
                <a:srgbClr val="040C2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u="sng" dirty="0">
              <a:solidFill>
                <a:srgbClr val="040C2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0000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rgbClr val="040C28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A1DF4A2-4F11-072F-1B59-DC6A34B67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38" y="3534770"/>
            <a:ext cx="4585786" cy="3016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DFF4D90-03DA-61CD-8C10-DC9AC62CE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991" y="2706582"/>
            <a:ext cx="4310294" cy="3571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E5C0F2D-69F7-A64C-AFA9-565DDAEEA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872" y="6509983"/>
            <a:ext cx="8358340" cy="51861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7"/>
          <p:cNvSpPr txBox="1">
            <a:spLocks noGrp="1"/>
          </p:cNvSpPr>
          <p:nvPr>
            <p:ph type="title"/>
          </p:nvPr>
        </p:nvSpPr>
        <p:spPr>
          <a:xfrm>
            <a:off x="177421" y="154379"/>
            <a:ext cx="8966579" cy="419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l-GR" sz="2400" dirty="0" smtClean="0"/>
              <a:t>Μετά τη διαγνωστική </a:t>
            </a:r>
            <a:r>
              <a:rPr lang="el-GR" sz="2400" dirty="0"/>
              <a:t>βιοψία </a:t>
            </a:r>
            <a:r>
              <a:rPr lang="el-GR" sz="2400" dirty="0" smtClean="0"/>
              <a:t>ενδομητρίου ακολουθεί υστερεκτομή.</a:t>
            </a:r>
            <a:endParaRPr sz="24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B7040FF-68E3-9711-2F13-FAAC8F8A3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88" y="794331"/>
            <a:ext cx="7632027" cy="573406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372E7-72A4-DEAF-7B93-4B94752E1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375" y="-394047"/>
            <a:ext cx="8811580" cy="1143000"/>
          </a:xfrm>
        </p:spPr>
        <p:txBody>
          <a:bodyPr>
            <a:noAutofit/>
          </a:bodyPr>
          <a:lstStyle/>
          <a:p>
            <a:r>
              <a:rPr lang="el-GR" sz="3200" dirty="0"/>
              <a:t>Βιοψία </a:t>
            </a:r>
            <a:r>
              <a:rPr lang="el-GR" sz="3200" dirty="0" err="1"/>
              <a:t>ενδομητρίου</a:t>
            </a:r>
            <a:endParaRPr lang="el-GR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834FC1F-4251-B818-6603-5413E4035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47" y="4190537"/>
            <a:ext cx="3111068" cy="23603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5EDD4BC-2467-71E1-BCAD-5B7954C46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45" y="83693"/>
            <a:ext cx="3111660" cy="37466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975587C-D312-2BDA-A509-DFE8AB5910C0}"/>
              </a:ext>
            </a:extLst>
          </p:cNvPr>
          <p:cNvSpPr txBox="1"/>
          <p:nvPr/>
        </p:nvSpPr>
        <p:spPr>
          <a:xfrm>
            <a:off x="974070" y="3807725"/>
            <a:ext cx="24421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>
                <a:latin typeface="Calibri" pitchFamily="34" charset="0"/>
                <a:cs typeface="Calibri" pitchFamily="34" charset="0"/>
              </a:rPr>
              <a:t>Προεμμηνοπαυσιακό</a:t>
            </a:r>
            <a:endParaRPr lang="el-GR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FDBB7F0-656A-7850-7AA4-CB9541B8D69F}"/>
              </a:ext>
            </a:extLst>
          </p:cNvPr>
          <p:cNvSpPr txBox="1"/>
          <p:nvPr/>
        </p:nvSpPr>
        <p:spPr>
          <a:xfrm>
            <a:off x="981303" y="6509982"/>
            <a:ext cx="2520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>
                <a:latin typeface="Calibri" pitchFamily="34" charset="0"/>
                <a:cs typeface="Calibri" pitchFamily="34" charset="0"/>
              </a:rPr>
              <a:t>Μετεμμηνοπαυσιακό</a:t>
            </a:r>
            <a:endParaRPr lang="el-GR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D3A1823-759F-A791-E4CC-D69312AFB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3637" y="3969235"/>
            <a:ext cx="4028419" cy="26643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BA5196F-89CA-09FE-C027-3682675EBD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7127" y="414114"/>
            <a:ext cx="4984073" cy="35027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44B8840-795A-B706-11DB-6D39622AD330}"/>
              </a:ext>
            </a:extLst>
          </p:cNvPr>
          <p:cNvSpPr txBox="1"/>
          <p:nvPr/>
        </p:nvSpPr>
        <p:spPr>
          <a:xfrm>
            <a:off x="5943599" y="6578221"/>
            <a:ext cx="2798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alibri" pitchFamily="34" charset="0"/>
                <a:cs typeface="Calibri" pitchFamily="34" charset="0"/>
              </a:rPr>
              <a:t>Ασθενούς</a:t>
            </a:r>
          </a:p>
        </p:txBody>
      </p:sp>
    </p:spTree>
    <p:extLst>
      <p:ext uri="{BB962C8B-B14F-4D97-AF65-F5344CB8AC3E}">
        <p14:creationId xmlns="" xmlns:p14="http://schemas.microsoft.com/office/powerpoint/2010/main" val="3076589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391" name="Google Shape;391;p19"/>
          <p:cNvSpPr txBox="1"/>
          <p:nvPr/>
        </p:nvSpPr>
        <p:spPr>
          <a:xfrm>
            <a:off x="0" y="1340768"/>
            <a:ext cx="9144000" cy="2015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2500"/>
            </a:pPr>
            <a:r>
              <a:rPr lang="el-G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lang="el-GR" sz="2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νόσος</a:t>
            </a:r>
            <a:r>
              <a:rPr lang="el-G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της </a:t>
            </a:r>
            <a:r>
              <a:rPr lang="el-GR" sz="25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ασθενο</a:t>
            </a:r>
            <a:r>
              <a:rPr lang="el-GR" sz="2500" dirty="0" smtClean="0">
                <a:latin typeface="Calibri"/>
                <a:ea typeface="Calibri"/>
                <a:cs typeface="Calibri"/>
                <a:sym typeface="Calibri"/>
              </a:rPr>
              <a:t>ύς </a:t>
            </a:r>
            <a:endParaRPr lang="el-GR" sz="2500" dirty="0"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buSzPts val="2500"/>
            </a:pPr>
            <a:r>
              <a:rPr lang="el-GR" sz="2500" dirty="0" smtClean="0">
                <a:latin typeface="Calibri"/>
                <a:ea typeface="Calibri"/>
                <a:cs typeface="Calibri"/>
                <a:sym typeface="Calibri"/>
              </a:rPr>
              <a:t>και ποιοι </a:t>
            </a:r>
            <a:r>
              <a:rPr lang="el-GR" sz="2500" dirty="0">
                <a:latin typeface="Calibri"/>
                <a:ea typeface="Calibri"/>
                <a:cs typeface="Calibri"/>
                <a:sym typeface="Calibri"/>
              </a:rPr>
              <a:t>οι </a:t>
            </a:r>
            <a:r>
              <a:rPr lang="el-GR" sz="2500" b="1" dirty="0">
                <a:latin typeface="Calibri"/>
                <a:ea typeface="Calibri"/>
                <a:cs typeface="Calibri"/>
                <a:sym typeface="Calibri"/>
              </a:rPr>
              <a:t>παράγοντες </a:t>
            </a:r>
            <a:r>
              <a:rPr lang="el-GR" sz="2500" b="1" dirty="0" smtClean="0">
                <a:latin typeface="Calibri"/>
                <a:ea typeface="Calibri"/>
                <a:cs typeface="Calibri"/>
                <a:sym typeface="Calibri"/>
              </a:rPr>
              <a:t>κινδύνου </a:t>
            </a:r>
          </a:p>
          <a:p>
            <a:pPr lvl="0" algn="ctr">
              <a:buSzPts val="2500"/>
            </a:pPr>
            <a:r>
              <a:rPr lang="el-GR" sz="2500" dirty="0" smtClean="0">
                <a:latin typeface="Calibri"/>
                <a:ea typeface="Calibri"/>
                <a:cs typeface="Calibri"/>
                <a:sym typeface="Calibri"/>
              </a:rPr>
              <a:t>και</a:t>
            </a:r>
            <a:r>
              <a:rPr lang="el-GR" sz="25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5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η </a:t>
            </a:r>
            <a:r>
              <a:rPr lang="el-GR" sz="2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πρόδρομη </a:t>
            </a:r>
            <a:r>
              <a:rPr lang="el-GR" sz="25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αλλοίωση</a:t>
            </a:r>
            <a:r>
              <a:rPr lang="el-GR" sz="2500" dirty="0" smtClean="0">
                <a:latin typeface="Calibri"/>
                <a:ea typeface="Calibri"/>
                <a:cs typeface="Calibri"/>
                <a:sym typeface="Calibri"/>
              </a:rPr>
              <a:t> (για τον </a:t>
            </a:r>
            <a:r>
              <a:rPr lang="el-GR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συγκεκριμένο τύπο </a:t>
            </a:r>
            <a:r>
              <a:rPr lang="el-GR" sz="2500" dirty="0" smtClean="0">
                <a:latin typeface="Calibri"/>
                <a:ea typeface="Calibri"/>
                <a:cs typeface="Calibri"/>
                <a:sym typeface="Calibri"/>
              </a:rPr>
              <a:t>της νόσου)</a:t>
            </a:r>
            <a:r>
              <a:rPr lang="en-US" sz="2500" dirty="0" smtClean="0">
                <a:latin typeface="Calibri"/>
                <a:ea typeface="Calibri"/>
                <a:cs typeface="Calibri"/>
                <a:sym typeface="Calibri"/>
              </a:rPr>
              <a:t>; </a:t>
            </a:r>
            <a:endParaRPr lang="el-GR" sz="2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endParaRPr sz="2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endParaRPr sz="2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2" name="Google Shape;39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1800" y="3140968"/>
            <a:ext cx="3700327" cy="292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534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3200" dirty="0"/>
              <a:t>Απάντηση</a:t>
            </a:r>
            <a:endParaRPr sz="3200" dirty="0"/>
          </a:p>
        </p:txBody>
      </p:sp>
      <p:sp>
        <p:nvSpPr>
          <p:cNvPr id="398" name="Google Shape;398;p20"/>
          <p:cNvSpPr txBox="1"/>
          <p:nvPr/>
        </p:nvSpPr>
        <p:spPr>
          <a:xfrm>
            <a:off x="0" y="534390"/>
            <a:ext cx="9144000" cy="2154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Η ασθενής εμφάνισε </a:t>
            </a:r>
            <a:r>
              <a:rPr lang="el-GR" sz="2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καρκίνωμα ενδομητρίου</a:t>
            </a:r>
            <a:r>
              <a:rPr lang="en-US" sz="2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l-GR" sz="2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τύπου 1 (</a:t>
            </a:r>
            <a:r>
              <a:rPr lang="el-GR" sz="22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οιστρογονο</a:t>
            </a:r>
            <a:r>
              <a:rPr lang="el-GR" sz="2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l-GR" sz="22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επαγώμενο</a:t>
            </a:r>
            <a:r>
              <a:rPr lang="el-GR" sz="2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, </a:t>
            </a:r>
            <a:r>
              <a:rPr lang="el-GR" sz="22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ενδομητριοειδές</a:t>
            </a:r>
            <a:r>
              <a:rPr lang="el-GR" sz="2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200" b="1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οπότε οι </a:t>
            </a:r>
            <a:r>
              <a:rPr lang="el-GR" sz="22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παράγοντες κινδύνου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ήταν η </a:t>
            </a:r>
            <a:r>
              <a:rPr lang="el-GR" sz="22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παχυσαρκία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και το </a:t>
            </a:r>
            <a:r>
              <a:rPr lang="el-GR" sz="22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σύνδρομο </a:t>
            </a:r>
            <a:r>
              <a:rPr lang="el-GR" sz="2200" b="0" i="0" u="none" strike="noStrike" cap="non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πολυκυστικών</a:t>
            </a:r>
            <a:r>
              <a:rPr lang="el-GR" sz="22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ωοθηκών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η δε </a:t>
            </a:r>
            <a:r>
              <a:rPr lang="el-GR" sz="22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πρόδρομη αλλοίωση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είναι η </a:t>
            </a:r>
            <a:r>
              <a:rPr lang="el-GR" sz="22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άτυπη υπερπλασία του ενδομητρίου/</a:t>
            </a:r>
            <a:r>
              <a:rPr lang="el-GR" sz="2200" b="0" i="0" u="none" strike="noStrike" cap="non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ενδομητριοειδής</a:t>
            </a:r>
            <a:r>
              <a:rPr lang="el-GR" sz="22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200" b="0" i="0" u="none" strike="noStrike" cap="non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ενδοεπιθηλιακή</a:t>
            </a:r>
            <a:r>
              <a:rPr lang="el-GR" sz="22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νεοπλασία</a:t>
            </a:r>
            <a:r>
              <a:rPr lang="el-GR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(σελίδα 691 στο σύγγραμμα του </a:t>
            </a:r>
            <a:r>
              <a:rPr lang="el-GR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Muir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sz="22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EFCDF98-8D1C-16DC-D165-6C694A4AC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09" y="2795443"/>
            <a:ext cx="4211592" cy="36599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7ABAEFA-C155-37AF-B999-CAE30AF36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113" y="2502998"/>
            <a:ext cx="4462449" cy="4130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95046A-ADA2-E5BA-9753-1AE03F747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7421"/>
            <a:ext cx="9144000" cy="723332"/>
          </a:xfrm>
        </p:spPr>
        <p:txBody>
          <a:bodyPr>
            <a:normAutofit/>
          </a:bodyPr>
          <a:lstStyle/>
          <a:p>
            <a:r>
              <a:rPr lang="el-GR" sz="2000" dirty="0" err="1"/>
              <a:t>Παθολογοανατομική</a:t>
            </a:r>
            <a:r>
              <a:rPr lang="el-GR" sz="2000" dirty="0"/>
              <a:t> θεώρηση </a:t>
            </a:r>
            <a:r>
              <a:rPr lang="el-GR" sz="2000" b="1" u="sng" dirty="0" err="1"/>
              <a:t>ενδομητριοειδούς</a:t>
            </a:r>
            <a:r>
              <a:rPr lang="el-GR" sz="2000" b="1" dirty="0"/>
              <a:t> καρκινώματος του ενδομητρίου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1C60EF-2FD3-7B4A-52EF-C0AC181A3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68014"/>
            <a:ext cx="9144000" cy="1274184"/>
          </a:xfrm>
        </p:spPr>
        <p:txBody>
          <a:bodyPr>
            <a:normAutofit fontScale="32500" lnSpcReduction="20000"/>
          </a:bodyPr>
          <a:lstStyle/>
          <a:p>
            <a:pPr algn="just"/>
            <a:r>
              <a:rPr lang="el-GR" dirty="0"/>
              <a:t>Πλάτη με πλάτη αδένες , </a:t>
            </a:r>
            <a:r>
              <a:rPr lang="el-GR" i="1" dirty="0"/>
              <a:t>χωρίς </a:t>
            </a:r>
            <a:r>
              <a:rPr lang="el-GR" dirty="0"/>
              <a:t>ενδιάμεσο στρώμα, συνήθως με ήπια έως μέτρια, μόνο περιστασιακά έντονη πυρηνική </a:t>
            </a:r>
            <a:r>
              <a:rPr lang="el-GR" dirty="0" err="1"/>
              <a:t>ατυπία</a:t>
            </a:r>
            <a:r>
              <a:rPr lang="el-GR" dirty="0"/>
              <a:t>, η οποία, όταν  υπερβαίνει την αναμενόμενη πυρηνική </a:t>
            </a:r>
            <a:r>
              <a:rPr lang="el-GR" dirty="0" err="1"/>
              <a:t>ατυπία</a:t>
            </a:r>
            <a:r>
              <a:rPr lang="el-GR" dirty="0"/>
              <a:t> για το  αρχιτεκτονικό πρότυπο του καρκινώματος,   αυξάνει τον βαθμό κακοήθειας FIGO κατά 1.</a:t>
            </a:r>
          </a:p>
          <a:p>
            <a:pPr algn="just"/>
            <a:r>
              <a:rPr lang="el-GR" dirty="0"/>
              <a:t>Οι </a:t>
            </a:r>
            <a:r>
              <a:rPr lang="el-GR" b="1" dirty="0"/>
              <a:t>κύριοι προγνωστικοί παράγοντες </a:t>
            </a:r>
            <a:r>
              <a:rPr lang="el-GR" dirty="0"/>
              <a:t>είναι το </a:t>
            </a:r>
            <a:r>
              <a:rPr lang="el-GR" b="1" dirty="0"/>
              <a:t>στάδιο</a:t>
            </a:r>
            <a:r>
              <a:rPr lang="el-GR" dirty="0"/>
              <a:t> κατά FIGO  [ παρουσία και έκταση διήθησης του μυομητρίου ( &lt;50% ή &gt; 50% ), διήθηση του στρώματος του τραχήλου, διήθηση ορογόνου, κόλπου ή εξαρτημάτων, </a:t>
            </a:r>
            <a:r>
              <a:rPr lang="el-GR" dirty="0" err="1"/>
              <a:t>λεμφαδενικές</a:t>
            </a:r>
            <a:r>
              <a:rPr lang="el-GR" dirty="0"/>
              <a:t> μεταστάσεις ] και  ο </a:t>
            </a:r>
            <a:r>
              <a:rPr lang="el-GR" b="1" dirty="0"/>
              <a:t>βαθμός κακοήθειας </a:t>
            </a:r>
            <a:r>
              <a:rPr lang="el-GR" dirty="0"/>
              <a:t>βάσει της έκτασης που καταλαμβάνει το </a:t>
            </a:r>
            <a:r>
              <a:rPr lang="el-GR" i="1" dirty="0"/>
              <a:t>μη</a:t>
            </a:r>
            <a:r>
              <a:rPr lang="el-GR" dirty="0"/>
              <a:t> </a:t>
            </a:r>
            <a:r>
              <a:rPr lang="el-GR" i="1" dirty="0"/>
              <a:t>πλακώδες</a:t>
            </a:r>
            <a:r>
              <a:rPr lang="el-GR" dirty="0"/>
              <a:t> συμπαγές πρότυπο του καρκινώματος [ η χαμηλόβαθμη κακοήθεια ( βαθμοί 1 &amp; 2 ) έχει καλή πρόγνωση ]. Επίσης επιδρούν στην πρόγνωση</a:t>
            </a:r>
            <a:r>
              <a:rPr lang="en-US" dirty="0"/>
              <a:t> </a:t>
            </a:r>
            <a:r>
              <a:rPr lang="el-GR" dirty="0"/>
              <a:t>οι εξής παράμετροι</a:t>
            </a:r>
            <a:r>
              <a:rPr lang="en-US" dirty="0"/>
              <a:t>:</a:t>
            </a:r>
            <a:r>
              <a:rPr lang="el-GR" dirty="0"/>
              <a:t> ηλικία, μέγεθος όγκου, ιστολογικά χαρακτηριστικά (</a:t>
            </a:r>
            <a:r>
              <a:rPr lang="el-GR" dirty="0" err="1"/>
              <a:t>λεμφαγγειακά</a:t>
            </a:r>
            <a:r>
              <a:rPr lang="el-GR" dirty="0"/>
              <a:t> καρκινικά έμβολα, </a:t>
            </a:r>
            <a:r>
              <a:rPr lang="el-GR" dirty="0" err="1"/>
              <a:t>μικροκυστικοί</a:t>
            </a:r>
            <a:r>
              <a:rPr lang="el-GR" dirty="0"/>
              <a:t> επιμήκεις και κατακερματισμένοι αδένες / πρότυπο διήθησης MELF σε ορισμένα χαμηλόβαθμης κακοήθειας καρκινώματα </a:t>
            </a:r>
            <a:r>
              <a:rPr lang="en-US" dirty="0"/>
              <a:t>, </a:t>
            </a:r>
            <a:r>
              <a:rPr lang="el-GR" dirty="0"/>
              <a:t>το τελευταίο </a:t>
            </a:r>
            <a:r>
              <a:rPr lang="el-GR" i="1" dirty="0"/>
              <a:t>χωρίς όμως </a:t>
            </a:r>
            <a:r>
              <a:rPr lang="el-GR" dirty="0"/>
              <a:t>ανεξάρτητη ευμενή προγνωστική επίδραση στον κίνδυνο υποτροπής του καρκίνου)</a:t>
            </a:r>
            <a:r>
              <a:rPr lang="en-US" dirty="0"/>
              <a:t> </a:t>
            </a:r>
            <a:r>
              <a:rPr lang="el-GR" dirty="0"/>
              <a:t>και το υψηλό </a:t>
            </a:r>
            <a:r>
              <a:rPr lang="el-GR" dirty="0" err="1"/>
              <a:t>μεταλλακτικό</a:t>
            </a:r>
            <a:r>
              <a:rPr lang="el-GR" dirty="0"/>
              <a:t> φορτίο (ευμενώς).</a:t>
            </a:r>
          </a:p>
        </p:txBody>
      </p:sp>
      <p:pic>
        <p:nvPicPr>
          <p:cNvPr id="47106" name="Picture 2" descr="C:\Users\User\Desktop\uterusendometrioidsharmalastra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575821" y="2211902"/>
            <a:ext cx="5025189" cy="3538278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178130" y="6469039"/>
            <a:ext cx="373171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050" dirty="0">
                <a:latin typeface="Calibri" pitchFamily="34" charset="0"/>
                <a:cs typeface="Calibri" pitchFamily="34" charset="0"/>
              </a:rPr>
              <a:t>Χαμηλόβαθμη κακοήθεια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: </a:t>
            </a:r>
            <a:r>
              <a:rPr lang="el-GR" sz="1050" dirty="0">
                <a:latin typeface="Calibri" pitchFamily="34" charset="0"/>
                <a:cs typeface="Calibri" pitchFamily="34" charset="0"/>
              </a:rPr>
              <a:t>εκτεταμένη ηθμοειδής ανάπτυξη με</a:t>
            </a:r>
          </a:p>
          <a:p>
            <a:pPr algn="just"/>
            <a:r>
              <a:rPr lang="el-GR" sz="1050" dirty="0">
                <a:latin typeface="Calibri" pitchFamily="34" charset="0"/>
                <a:cs typeface="Calibri" pitchFamily="34" charset="0"/>
              </a:rPr>
              <a:t> ευκρινή όρια των αυλών των καρκινικών αδένων.</a:t>
            </a:r>
          </a:p>
        </p:txBody>
      </p:sp>
      <p:pic>
        <p:nvPicPr>
          <p:cNvPr id="47107" name="Picture 3" descr="C:\Users\User\Desktop\uterusendometrioidsharmalastra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8669" y="1411465"/>
            <a:ext cx="5175659" cy="2672607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 rot="10800000" flipV="1">
            <a:off x="3780430" y="4075067"/>
            <a:ext cx="536357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900" dirty="0">
                <a:latin typeface="Calibri" pitchFamily="34" charset="0"/>
                <a:cs typeface="Calibri" pitchFamily="34" charset="0"/>
              </a:rPr>
              <a:t>Το δεξί μισό δείχνει ένα βαθμού 1 </a:t>
            </a:r>
            <a:r>
              <a:rPr lang="el-GR" sz="900" dirty="0" err="1">
                <a:latin typeface="Calibri" pitchFamily="34" charset="0"/>
                <a:cs typeface="Calibri" pitchFamily="34" charset="0"/>
              </a:rPr>
              <a:t>ενδομητριοειδές</a:t>
            </a:r>
            <a:r>
              <a:rPr lang="el-GR" sz="900" dirty="0">
                <a:latin typeface="Calibri" pitchFamily="34" charset="0"/>
                <a:cs typeface="Calibri" pitchFamily="34" charset="0"/>
              </a:rPr>
              <a:t> καρκίνωμα  (σύνθετες αδενικές δομές, πλάτη με πλάτη, χωρίς ενδιάμεσο στρώμα)∙ η επάνω αριστερή γωνία δείχνει πλακώδη διαφοροποίηση (η οποία φαίνεται συμπαγής, αλλά δεν πρέπει </a:t>
            </a:r>
            <a:r>
              <a:rPr lang="el-GR" sz="900">
                <a:latin typeface="Calibri" pitchFamily="34" charset="0"/>
                <a:cs typeface="Calibri" pitchFamily="34" charset="0"/>
              </a:rPr>
              <a:t>να </a:t>
            </a:r>
            <a:r>
              <a:rPr lang="el-GR" sz="900" smtClean="0">
                <a:latin typeface="Calibri" pitchFamily="34" charset="0"/>
                <a:cs typeface="Calibri" pitchFamily="34" charset="0"/>
              </a:rPr>
              <a:t>λαμβάνεται </a:t>
            </a:r>
            <a:r>
              <a:rPr lang="el-GR" sz="900" dirty="0">
                <a:latin typeface="Calibri" pitchFamily="34" charset="0"/>
                <a:cs typeface="Calibri" pitchFamily="34" charset="0"/>
              </a:rPr>
              <a:t>υπόψη στη συνολική βαθμολογία κατά FIGO).</a:t>
            </a:r>
          </a:p>
        </p:txBody>
      </p:sp>
      <p:pic>
        <p:nvPicPr>
          <p:cNvPr id="47108" name="Picture 4" descr="C:\Users\User\Desktop\uterusendometrioidsharmalastra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5265" y="4585648"/>
            <a:ext cx="3591236" cy="2202995"/>
          </a:xfrm>
          <a:prstGeom prst="rect">
            <a:avLst/>
          </a:prstGeom>
          <a:noFill/>
        </p:spPr>
      </p:pic>
      <p:sp>
        <p:nvSpPr>
          <p:cNvPr id="9" name="8 - Ορθογώνιο"/>
          <p:cNvSpPr/>
          <p:nvPr/>
        </p:nvSpPr>
        <p:spPr>
          <a:xfrm rot="10800000" flipV="1">
            <a:off x="7374577" y="4631377"/>
            <a:ext cx="1769414" cy="2203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200" dirty="0">
                <a:latin typeface="Calibri" pitchFamily="34" charset="0"/>
                <a:cs typeface="Calibri" pitchFamily="34" charset="0"/>
              </a:rPr>
              <a:t>Συμπαγής  ανάπτυξη με συρρέουσες και σφιχτά διατασσόμενες </a:t>
            </a:r>
            <a:r>
              <a:rPr lang="el-GR" sz="1200" dirty="0" err="1">
                <a:latin typeface="Calibri" pitchFamily="34" charset="0"/>
                <a:cs typeface="Calibri" pitchFamily="34" charset="0"/>
              </a:rPr>
              <a:t>μικροκυψελιδώδεις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 δομές, οι οποίες, εφόσον καταλαμβάνουν &gt;50% της έκτασης του καρκινώματος , το εντάσσουν στην υψηλόβαθμη κακοήθεια (βαθμός 3). </a:t>
            </a:r>
          </a:p>
        </p:txBody>
      </p:sp>
    </p:spTree>
    <p:extLst>
      <p:ext uri="{BB962C8B-B14F-4D97-AF65-F5344CB8AC3E}">
        <p14:creationId xmlns="" xmlns:p14="http://schemas.microsoft.com/office/powerpoint/2010/main" val="382072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b="1" dirty="0"/>
              <a:t>Γεννητικό σύστημα θήλεος</a:t>
            </a:r>
            <a:r>
              <a:rPr lang="el-GR" dirty="0"/>
              <a:t/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3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422" name="Google Shape;422;p23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1549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Χ.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Χ. Μυλωνάς, Ιατρός - Ειδικός Παθολόγος</a:t>
            </a:r>
            <a:endParaRPr sz="28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DB1DCC1-9695-1AAD-8061-7A2B9BEDE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430" y="1751543"/>
            <a:ext cx="5346880" cy="370831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2"/>
          <p:cNvSpPr txBox="1">
            <a:spLocks noGrp="1"/>
          </p:cNvSpPr>
          <p:nvPr>
            <p:ph type="title"/>
          </p:nvPr>
        </p:nvSpPr>
        <p:spPr>
          <a:xfrm>
            <a:off x="1485900" y="0"/>
            <a:ext cx="6172200" cy="54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 dirty="0"/>
              <a:t>3</a:t>
            </a:r>
            <a:r>
              <a:rPr lang="el-GR" baseline="30000" dirty="0"/>
              <a:t>ο</a:t>
            </a:r>
            <a:r>
              <a:rPr lang="el-GR" dirty="0"/>
              <a:t> περιστατικό</a:t>
            </a:r>
            <a:endParaRPr dirty="0"/>
          </a:p>
        </p:txBody>
      </p:sp>
      <p:sp>
        <p:nvSpPr>
          <p:cNvPr id="493" name="Google Shape;493;p32"/>
          <p:cNvSpPr txBox="1"/>
          <p:nvPr/>
        </p:nvSpPr>
        <p:spPr>
          <a:xfrm>
            <a:off x="202019" y="673293"/>
            <a:ext cx="8600197" cy="7540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Ιστορικό: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Γυναίκα</a:t>
            </a:r>
            <a:r>
              <a:rPr lang="en-US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25 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ετών</a:t>
            </a:r>
            <a:r>
              <a:rPr lang="en-US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έγκυος </a:t>
            </a:r>
            <a:r>
              <a:rPr lang="en-US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36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εβδομάδων στο πρώτο της παιδί, προσέρχεται</a:t>
            </a:r>
            <a:r>
              <a:rPr lang="en-US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λόγω </a:t>
            </a:r>
            <a:r>
              <a:rPr lang="el-GR" sz="19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μειωμένων εμβρυϊκών κινήσεων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από ημέρας. Αναφέρει ότι </a:t>
            </a:r>
            <a:r>
              <a:rPr lang="el-GR" sz="19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προ εβδομάδος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αυτή και τα υπόλοιπα  μέλη της οικογένειας νόσησαν από </a:t>
            </a:r>
            <a:r>
              <a:rPr lang="el-GR" sz="19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εμπύρετο γαστρεντερίτιδα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Δεν αναφέρει άλλα προβλήματα υγείας.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l-GR" sz="19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Κλινική εξέταση: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βαθμοί Κελσίου πυρετός</a:t>
            </a: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, μήτρα </a:t>
            </a:r>
            <a:r>
              <a:rPr lang="el-GR" sz="1900" dirty="0" err="1">
                <a:latin typeface="Calibri"/>
                <a:ea typeface="Calibri"/>
                <a:cs typeface="Calibri"/>
                <a:sym typeface="Calibri"/>
              </a:rPr>
              <a:t>φυσιολόγική</a:t>
            </a:r>
            <a:endParaRPr lang="el-GR" sz="19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latin typeface="Calibri"/>
                <a:ea typeface="Calibri"/>
                <a:cs typeface="Calibri"/>
                <a:sym typeface="Calibri"/>
              </a:rPr>
              <a:t> για τις εβδομάδες κύησης.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l-GR" sz="1900" i="1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l-GR"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Εργαστηριακός έλεγχος αίματος</a:t>
            </a:r>
            <a:r>
              <a:rPr lang="el-GR" sz="19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8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14.000 λευκά/</a:t>
            </a:r>
            <a:r>
              <a:rPr lang="el-GR" sz="1800" b="1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κυβ</a:t>
            </a:r>
            <a:r>
              <a:rPr lang="el-GR" sz="18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χιλ</a:t>
            </a:r>
            <a:r>
              <a:rPr lang="el-GR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(φ.τ.:4.000-10.000)</a:t>
            </a:r>
            <a:endParaRPr lang="el-GR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8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80% πολυμορφοπύρηνα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1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Στα 100</a:t>
            </a:r>
            <a:r>
              <a:rPr lang="en-US" sz="1800" b="1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mg/L </a:t>
            </a:r>
            <a:r>
              <a:rPr lang="el-GR" sz="1800" b="1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η </a:t>
            </a:r>
            <a:r>
              <a:rPr lang="en-US" sz="1800" b="1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CRP   </a:t>
            </a:r>
            <a:r>
              <a:rPr lang="en-US" sz="1800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(</a:t>
            </a:r>
            <a:r>
              <a:rPr lang="el-GR" sz="1800" dirty="0" err="1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φ.τ</a:t>
            </a:r>
            <a:r>
              <a:rPr lang="el-GR" sz="1800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.</a:t>
            </a:r>
            <a:r>
              <a:rPr lang="en-US" sz="1800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:</a:t>
            </a:r>
            <a:r>
              <a:rPr lang="el-GR" sz="1800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&lt;5)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l-GR" sz="1800" dirty="0">
              <a:solidFill>
                <a:srgbClr val="040C2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Καλλιέργεια αίματος </a:t>
            </a:r>
            <a:r>
              <a:rPr lang="el-GR" sz="1800" b="1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θετική</a:t>
            </a:r>
            <a:r>
              <a:rPr lang="el-GR" sz="1800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για </a:t>
            </a:r>
            <a:r>
              <a:rPr lang="en-US" sz="1800" dirty="0" err="1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Listeria</a:t>
            </a:r>
            <a:r>
              <a:rPr lang="en-US" sz="1800" dirty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 err="1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monocytogenes</a:t>
            </a:r>
            <a:r>
              <a:rPr lang="el-GR" sz="1800" dirty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.</a:t>
            </a:r>
            <a:endParaRPr lang="en-US" sz="1800" dirty="0">
              <a:solidFill>
                <a:srgbClr val="040C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040C2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l-GR" sz="1800" dirty="0">
              <a:solidFill>
                <a:srgbClr val="040C2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0">
              <a:defRPr/>
            </a:pPr>
            <a:endParaRPr kumimoji="0" lang="en-US" sz="18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lvl="0">
              <a:defRPr/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9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9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9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40C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7623EF0-A904-7126-374A-838DB4397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180" y="2340249"/>
            <a:ext cx="3274964" cy="429308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"/>
          <p:cNvSpPr txBox="1">
            <a:spLocks noGrp="1"/>
          </p:cNvSpPr>
          <p:nvPr>
            <p:ph type="title"/>
          </p:nvPr>
        </p:nvSpPr>
        <p:spPr>
          <a:xfrm>
            <a:off x="1635698" y="0"/>
            <a:ext cx="6172200" cy="418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25"/>
              <a:buFont typeface="Calibri"/>
              <a:buNone/>
            </a:pPr>
            <a:r>
              <a:rPr lang="el-GR" sz="2800" dirty="0"/>
              <a:t>Αρχική εκτίμηση από τον </a:t>
            </a:r>
            <a:r>
              <a:rPr lang="el-GR" sz="2800" b="1" dirty="0"/>
              <a:t>κλινικό ιατρό</a:t>
            </a:r>
            <a:endParaRPr sz="2800" dirty="0"/>
          </a:p>
        </p:txBody>
      </p:sp>
      <p:sp>
        <p:nvSpPr>
          <p:cNvPr id="246" name="Google Shape;246;p2"/>
          <p:cNvSpPr txBox="1">
            <a:spLocks noGrp="1"/>
          </p:cNvSpPr>
          <p:nvPr>
            <p:ph type="body" idx="1"/>
          </p:nvPr>
        </p:nvSpPr>
        <p:spPr>
          <a:xfrm>
            <a:off x="3846592" y="4462805"/>
            <a:ext cx="4862510" cy="249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r>
              <a:rPr lang="el-GR" b="1" u="sng" dirty="0"/>
              <a:t>Κλινική εξέταση</a:t>
            </a:r>
            <a:r>
              <a:rPr lang="el-GR" dirty="0"/>
              <a:t>: Επισκόπηση, ψηλάφηση, επίκρουση, ακρόαση </a:t>
            </a:r>
            <a:r>
              <a:rPr lang="el-GR" b="1" dirty="0"/>
              <a:t>όλων</a:t>
            </a:r>
            <a:r>
              <a:rPr lang="el-GR" dirty="0"/>
              <a:t> των συστημάτων της ασθενούς.</a:t>
            </a:r>
            <a:endParaRPr dirty="0"/>
          </a:p>
          <a:p>
            <a:pPr marL="257175" lvl="0" indent="-133350" algn="l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endParaRPr sz="1950" dirty="0"/>
          </a:p>
        </p:txBody>
      </p:sp>
      <p:sp>
        <p:nvSpPr>
          <p:cNvPr id="247" name="Google Shape;247;p2"/>
          <p:cNvSpPr txBox="1"/>
          <p:nvPr/>
        </p:nvSpPr>
        <p:spPr>
          <a:xfrm>
            <a:off x="113829" y="953641"/>
            <a:ext cx="4658893" cy="2146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b="1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Ιστορικό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Πληροφορίες που μπορεί να αποκομίσει ο ιατρός από την ασθενή και τους οικείους της σχετικά με το πρόβλημα της ασθενούς.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AAE7979-1942-BEDA-45B4-9FBA1B329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76" y="3864407"/>
            <a:ext cx="3454912" cy="26645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E4D15FD-9FB6-1BB6-0347-5F167E69A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912" y="613317"/>
            <a:ext cx="3871882" cy="385832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D75967-004A-6130-AC5B-54ADB137E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08" y="-149108"/>
            <a:ext cx="8513304" cy="1143000"/>
          </a:xfrm>
        </p:spPr>
        <p:txBody>
          <a:bodyPr/>
          <a:lstStyle/>
          <a:p>
            <a:r>
              <a:rPr lang="el-GR" dirty="0"/>
              <a:t>Εκτίμηση εμβρυϊκής δυσπραγίας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819D7E2-007E-A496-99EA-6F3FA0CD8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537" y="727680"/>
            <a:ext cx="5529843" cy="2558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78A6B4C-6E9C-38D8-A9BE-BD45E5572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930" y="3326078"/>
            <a:ext cx="5045315" cy="33635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92336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5A87E9F0-1332-E403-EBCE-C23DC04C9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05226"/>
            <a:ext cx="8229600" cy="1029621"/>
          </a:xfrm>
        </p:spPr>
        <p:txBody>
          <a:bodyPr/>
          <a:lstStyle/>
          <a:p>
            <a:r>
              <a:rPr lang="el-GR" dirty="0"/>
              <a:t>Επείγων τοκετός, νεκρό το έμβρυο.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1590D86-726E-44BD-B4F3-98F88C39C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45" y="484246"/>
            <a:ext cx="3229313" cy="27220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EB89B21-2A31-985A-EACD-7D8A00328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145" y="481311"/>
            <a:ext cx="3641877" cy="27326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11B0A12-4234-07FE-DE82-BDF400E07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096" y="3619189"/>
            <a:ext cx="3163123" cy="25322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FD0A3A2-B4D6-08C6-9023-8D9A65B4C0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727" y="3279969"/>
            <a:ext cx="5416828" cy="3435527"/>
          </a:xfrm>
          <a:prstGeom prst="rect">
            <a:avLst/>
          </a:prstGeom>
        </p:spPr>
      </p:pic>
      <p:sp>
        <p:nvSpPr>
          <p:cNvPr id="7" name="6 - Ορθογώνιο"/>
          <p:cNvSpPr/>
          <p:nvPr/>
        </p:nvSpPr>
        <p:spPr>
          <a:xfrm>
            <a:off x="5569527" y="6092042"/>
            <a:ext cx="3574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T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μήματα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ομφάλιου λώρου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με αλλοιώσεις στην επιφάνειά τους.</a:t>
            </a:r>
          </a:p>
        </p:txBody>
      </p:sp>
      <p:sp>
        <p:nvSpPr>
          <p:cNvPr id="8" name="7 - Ορθογώνιο"/>
          <p:cNvSpPr/>
          <p:nvPr/>
        </p:nvSpPr>
        <p:spPr>
          <a:xfrm>
            <a:off x="6020790" y="3182588"/>
            <a:ext cx="31232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latin typeface="Calibri" pitchFamily="34" charset="0"/>
                <a:cs typeface="Calibri" pitchFamily="34" charset="0"/>
              </a:rPr>
              <a:t>Θαμπές, αδιαφανείς μεμβράνες</a:t>
            </a:r>
          </a:p>
        </p:txBody>
      </p:sp>
      <p:pic>
        <p:nvPicPr>
          <p:cNvPr id="48132" name="Picture 4" descr="C:\Users\User\Desktop\πλακουςελλ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599" y="796470"/>
            <a:ext cx="8702739" cy="5604330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="" xmlns:p14="http://schemas.microsoft.com/office/powerpoint/2010/main" Requires="p14">
          <p:contentPart p14:bwMode="auto" r:id="rId8">
            <p14:nvContentPartPr>
              <p14:cNvPr id="48130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46388" y="4098925"/>
              <a:ext cx="296862" cy="31750"/>
            </p14:xfrm>
          </p:contentPart>
        </mc:Choice>
        <mc:Fallback>
          <p:pic>
            <p:nvPicPr>
              <p:cNvPr id="48130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30575" y="4038839"/>
                <a:ext cx="328130" cy="1519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p14="http://schemas.microsoft.com/office/powerpoint/2010/main" Requires="p14">
          <p:contentPart p14:bwMode="auto" r:id="rId10">
            <p14:nvContentPartPr>
              <p14:cNvPr id="48131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470275" y="3992563"/>
              <a:ext cx="312738" cy="38100"/>
            </p14:xfrm>
          </p:contentPart>
        </mc:Choice>
        <mc:Fallback>
          <p:pic>
            <p:nvPicPr>
              <p:cNvPr id="48131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54440" y="3929894"/>
                <a:ext cx="344048" cy="1634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p14="http://schemas.microsoft.com/office/powerpoint/2010/main" Requires="p14">
          <p:contentPart p14:bwMode="auto" r:id="rId12">
            <p14:nvContentPartPr>
              <p14:cNvPr id="48133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866900" y="3741738"/>
              <a:ext cx="944563" cy="206375"/>
            </p14:xfrm>
          </p:contentPart>
        </mc:Choice>
        <mc:Fallback>
          <p:pic>
            <p:nvPicPr>
              <p:cNvPr id="48133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51067" y="3681702"/>
                <a:ext cx="975869" cy="3264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p14="http://schemas.microsoft.com/office/powerpoint/2010/main" Requires="p14">
          <p:contentPart p14:bwMode="auto" r:id="rId14">
            <p14:nvContentPartPr>
              <p14:cNvPr id="48134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51088" y="3840163"/>
              <a:ext cx="92075" cy="15875"/>
            </p14:xfrm>
          </p:contentPart>
        </mc:Choice>
        <mc:Fallback>
          <p:pic>
            <p:nvPicPr>
              <p:cNvPr id="48134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35201" y="3778074"/>
                <a:ext cx="123489" cy="140053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2F2C23-D032-3DD9-310A-381D7BEAC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350" y="-193713"/>
            <a:ext cx="8229600" cy="1143000"/>
          </a:xfrm>
        </p:spPr>
        <p:txBody>
          <a:bodyPr>
            <a:normAutofit/>
          </a:bodyPr>
          <a:lstStyle/>
          <a:p>
            <a:r>
              <a:rPr lang="el-GR" sz="3000" dirty="0"/>
              <a:t>Ιστολογία στο επίπεδο του </a:t>
            </a:r>
            <a:r>
              <a:rPr lang="el-GR" sz="3000" dirty="0" err="1"/>
              <a:t>αμνίου</a:t>
            </a:r>
            <a:r>
              <a:rPr lang="el-GR" sz="3000" dirty="0"/>
              <a:t>-χορίου.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8E5F99B-2B79-22CC-92DA-7C84F7B9D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174" y="1612743"/>
            <a:ext cx="3813094" cy="4913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8A17946-81D9-DA8C-43D4-9E3C47383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52" y="4286992"/>
            <a:ext cx="2039782" cy="21138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B3B3EED-056E-7C8F-DCA6-CF0CE9326F3C}"/>
              </a:ext>
            </a:extLst>
          </p:cNvPr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                                     </a:t>
            </a:r>
            <a:r>
              <a:rPr lang="el-GR" dirty="0">
                <a:latin typeface="Calibri" pitchFamily="34" charset="0"/>
                <a:cs typeface="Calibri" pitchFamily="34" charset="0"/>
              </a:rPr>
              <a:t>Φυσιολογικό                                                                                                      Ασθενούς</a:t>
            </a:r>
          </a:p>
        </p:txBody>
      </p:sp>
      <p:pic>
        <p:nvPicPr>
          <p:cNvPr id="47106" name="Picture 2" descr="C:\Users\User\Desktop\depositphotos_609992576-stock-photo-human-fetus-placenta-anatomy-structur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9760" y="1681100"/>
            <a:ext cx="4313008" cy="2419351"/>
          </a:xfrm>
          <a:prstGeom prst="rect">
            <a:avLst/>
          </a:prstGeom>
          <a:noFill/>
        </p:spPr>
      </p:pic>
      <p:pic>
        <p:nvPicPr>
          <p:cNvPr id="47109" name="Picture 5" descr="C:\Users\User\Desktop\Screenshot_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13665" y="4290049"/>
            <a:ext cx="2331546" cy="2098876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="" xmlns:p14="http://schemas.microsoft.com/office/powerpoint/2010/main" Requires="p14">
          <p:contentPart p14:bwMode="auto" r:id="rId7">
            <p14:nvContentPartPr>
              <p14:cNvPr id="47108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436938" y="3032125"/>
              <a:ext cx="252412" cy="53975"/>
            </p14:xfrm>
          </p:contentPart>
        </mc:Choice>
        <mc:Fallback>
          <p:pic>
            <p:nvPicPr>
              <p:cNvPr id="47108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21072" y="2970036"/>
                <a:ext cx="283783" cy="1781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p14="http://schemas.microsoft.com/office/powerpoint/2010/main" Requires="p14">
          <p:contentPart p14:bwMode="auto" r:id="rId9">
            <p14:nvContentPartPr>
              <p14:cNvPr id="47110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35263" y="6096000"/>
              <a:ext cx="427037" cy="100013"/>
            </p14:xfrm>
          </p:contentPart>
        </mc:Choice>
        <mc:Fallback>
          <p:pic>
            <p:nvPicPr>
              <p:cNvPr id="47110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19420" y="6035092"/>
                <a:ext cx="458363" cy="22182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="" xmlns:p14="http://schemas.microsoft.com/office/powerpoint/2010/main" val="136368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" y="0"/>
            <a:ext cx="4298867" cy="961901"/>
          </a:xfrm>
        </p:spPr>
        <p:txBody>
          <a:bodyPr>
            <a:normAutofit fontScale="90000"/>
          </a:bodyPr>
          <a:lstStyle/>
          <a:p>
            <a:r>
              <a:rPr lang="en-US" sz="2000" dirty="0"/>
              <a:t>A. </a:t>
            </a:r>
            <a:r>
              <a:rPr lang="el-GR" sz="2000" dirty="0" err="1" smtClean="0"/>
              <a:t>Εξωπλακουντιακές</a:t>
            </a:r>
            <a:r>
              <a:rPr lang="el-GR" sz="2000" dirty="0" smtClean="0"/>
              <a:t> μεμβράνες</a:t>
            </a:r>
            <a:r>
              <a:rPr lang="el-GR" sz="2000" dirty="0"/>
              <a:t/>
            </a:r>
            <a:br>
              <a:rPr lang="el-GR" sz="2000" dirty="0"/>
            </a:br>
            <a:r>
              <a:rPr lang="el-GR" sz="2000" dirty="0"/>
              <a:t>Β. </a:t>
            </a:r>
            <a:r>
              <a:rPr lang="el-GR" sz="2000" dirty="0" err="1"/>
              <a:t>Χοριακή</a:t>
            </a:r>
            <a:r>
              <a:rPr lang="el-GR" sz="2000" dirty="0"/>
              <a:t> πλάκα</a:t>
            </a:r>
            <a:br>
              <a:rPr lang="el-GR" sz="2000" dirty="0"/>
            </a:br>
            <a:r>
              <a:rPr lang="en-US" sz="2000" dirty="0"/>
              <a:t>C</a:t>
            </a:r>
            <a:r>
              <a:rPr lang="el-GR" sz="2000" dirty="0"/>
              <a:t>. Ομφάλιος λώρος</a:t>
            </a:r>
          </a:p>
        </p:txBody>
      </p:sp>
      <p:pic>
        <p:nvPicPr>
          <p:cNvPr id="51202" name="Picture 2" descr="C:\Users\User\Desktop\3-s2.0-B978012804239700069X-f69-12-97801280423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619649" y="1777494"/>
            <a:ext cx="5676406" cy="4128348"/>
          </a:xfrm>
          <a:prstGeom prst="rect">
            <a:avLst/>
          </a:prstGeom>
          <a:noFill/>
        </p:spPr>
      </p:pic>
      <p:pic>
        <p:nvPicPr>
          <p:cNvPr id="4" name="Picture 3" descr="C:\Users\User\Desktop\placentachorioamnionitismicroRoberts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5746" y="1770888"/>
            <a:ext cx="4589278" cy="41311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FC69A6-29D6-EF39-96A1-CA1E11145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93766"/>
          </a:xfrm>
        </p:spPr>
        <p:txBody>
          <a:bodyPr>
            <a:normAutofit fontScale="90000"/>
          </a:bodyPr>
          <a:lstStyle/>
          <a:p>
            <a:r>
              <a:rPr lang="el-GR" dirty="0"/>
              <a:t>Μικροσκόπηση </a:t>
            </a:r>
            <a:r>
              <a:rPr lang="en-US" dirty="0"/>
              <a:t>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λαχνών πλακούντα </a:t>
            </a:r>
            <a:r>
              <a:rPr lang="el-GR" dirty="0"/>
              <a:t>και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ομφαλίου λώρου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3149C26-AEF5-34B3-13A9-60141725E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20" y="6614556"/>
            <a:ext cx="8632684" cy="3918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BDE4E24-7889-40DD-AC13-AE35A3304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08" y="3989337"/>
            <a:ext cx="3537740" cy="2657122"/>
          </a:xfrm>
          <a:prstGeom prst="rect">
            <a:avLst/>
          </a:prstGeom>
        </p:spPr>
      </p:pic>
      <p:pic>
        <p:nvPicPr>
          <p:cNvPr id="49154" name="Picture 2" descr="C:\Users\User\Desktop\placentachorioamnionitismicroRoberts03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60864" y="548471"/>
            <a:ext cx="3546866" cy="3251594"/>
          </a:xfrm>
          <a:prstGeom prst="rect">
            <a:avLst/>
          </a:prstGeom>
          <a:noFill/>
        </p:spPr>
      </p:pic>
      <p:pic>
        <p:nvPicPr>
          <p:cNvPr id="49155" name="Picture 3" descr="C:\Users\User\Desktop\placentachorioamnionitismicroRoberts03b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68883" y="3882205"/>
            <a:ext cx="3550722" cy="2784789"/>
          </a:xfrm>
          <a:prstGeom prst="rect">
            <a:avLst/>
          </a:prstGeom>
          <a:noFill/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ED16D6B6-8BCB-5038-807B-FF4FFE49DE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886" y="648357"/>
            <a:ext cx="4062031" cy="31866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0276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519" name="Google Shape;519;p35"/>
          <p:cNvSpPr txBox="1"/>
          <p:nvPr/>
        </p:nvSpPr>
        <p:spPr>
          <a:xfrm>
            <a:off x="-358816" y="1590498"/>
            <a:ext cx="91440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Ποια η </a:t>
            </a:r>
            <a:r>
              <a:rPr lang="el-GR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νόσος</a:t>
            </a:r>
            <a:r>
              <a:rPr lang="el-GR" sz="3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της ασθενούς;</a:t>
            </a:r>
          </a:p>
        </p:txBody>
      </p:sp>
      <p:pic>
        <p:nvPicPr>
          <p:cNvPr id="520" name="Google Shape;52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8981" y="3191055"/>
            <a:ext cx="3648379" cy="288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6"/>
          <p:cNvSpPr txBox="1">
            <a:spLocks noGrp="1"/>
          </p:cNvSpPr>
          <p:nvPr>
            <p:ph type="title"/>
          </p:nvPr>
        </p:nvSpPr>
        <p:spPr>
          <a:xfrm>
            <a:off x="1557151" y="-1"/>
            <a:ext cx="6172200" cy="579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sz="2800" dirty="0"/>
              <a:t>Απάντηση</a:t>
            </a:r>
            <a:endParaRPr sz="2800" dirty="0"/>
          </a:p>
        </p:txBody>
      </p:sp>
      <p:sp>
        <p:nvSpPr>
          <p:cNvPr id="526" name="Google Shape;526;p36"/>
          <p:cNvSpPr txBox="1"/>
          <p:nvPr/>
        </p:nvSpPr>
        <p:spPr>
          <a:xfrm>
            <a:off x="0" y="764275"/>
            <a:ext cx="9307773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>
                <a:latin typeface="Calibri"/>
                <a:ea typeface="Calibri"/>
                <a:cs typeface="Calibri"/>
                <a:sym typeface="Calibri"/>
              </a:rPr>
              <a:t>Η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έγκυος ασθενής </a:t>
            </a:r>
            <a:r>
              <a:rPr lang="el-GR" sz="2400" dirty="0">
                <a:latin typeface="Calibri"/>
                <a:ea typeface="Calibri"/>
                <a:cs typeface="Calibri"/>
                <a:sym typeface="Calibri"/>
              </a:rPr>
              <a:t>ανέπτυξε  </a:t>
            </a:r>
            <a:r>
              <a:rPr lang="el-GR" sz="2400" b="1" spc="600" dirty="0">
                <a:latin typeface="Calibri"/>
                <a:ea typeface="Calibri"/>
                <a:cs typeface="Calibri"/>
                <a:sym typeface="Calibri"/>
              </a:rPr>
              <a:t>οξεία</a:t>
            </a:r>
            <a:r>
              <a:rPr lang="el-GR" sz="2400" spc="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400" b="1" spc="600" dirty="0" err="1">
                <a:latin typeface="Calibri"/>
                <a:ea typeface="Calibri"/>
                <a:cs typeface="Calibri"/>
                <a:sym typeface="Calibri"/>
              </a:rPr>
              <a:t>χοριοαμνιονίτιδα</a:t>
            </a:r>
            <a:r>
              <a:rPr lang="el-GR" sz="2400" b="1" spc="300" dirty="0">
                <a:latin typeface="Calibri"/>
                <a:ea typeface="Calibri"/>
                <a:cs typeface="Calibri"/>
                <a:sym typeface="Calibri"/>
              </a:rPr>
              <a:t>,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 smtClean="0">
                <a:latin typeface="Calibri"/>
                <a:ea typeface="Calibri"/>
                <a:cs typeface="Calibri"/>
                <a:sym typeface="Calibri"/>
              </a:rPr>
              <a:t>λόγω </a:t>
            </a:r>
            <a:r>
              <a:rPr lang="el-GR" sz="2400" dirty="0">
                <a:latin typeface="Calibri"/>
                <a:ea typeface="Calibri"/>
                <a:cs typeface="Calibri"/>
                <a:sym typeface="Calibri"/>
              </a:rPr>
              <a:t>λοίμωξης από 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Listeria monocytogenes</a:t>
            </a:r>
            <a:r>
              <a:rPr lang="el-GR" sz="2400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l-GR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>
                <a:latin typeface="Calibri"/>
                <a:ea typeface="Calibri"/>
                <a:cs typeface="Calibri"/>
                <a:sym typeface="Calibri"/>
              </a:rPr>
              <a:t>προκαλούσα δυσπραγία και τελικά ενδομήτριο θάνατο του εμβρύου</a:t>
            </a:r>
            <a:endParaRPr lang="el-GR"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(σελίδες 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704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στο σύγγραμμα του </a:t>
            </a:r>
            <a:r>
              <a:rPr lang="el-GR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Muir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B823488-A172-DF44-7C1B-C8793F095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578" y="2292826"/>
            <a:ext cx="5733370" cy="4385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6E3679-39AF-70F5-62CD-3174851E6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90" y="-259675"/>
            <a:ext cx="8229600" cy="936569"/>
          </a:xfrm>
        </p:spPr>
        <p:txBody>
          <a:bodyPr>
            <a:normAutofit/>
          </a:bodyPr>
          <a:lstStyle/>
          <a:p>
            <a:r>
              <a:rPr lang="el-GR" dirty="0"/>
              <a:t>Κλινικό σκέλος</a:t>
            </a:r>
          </a:p>
        </p:txBody>
      </p:sp>
      <mc:AlternateContent xmlns:mc="http://schemas.openxmlformats.org/markup-compatibility/2006">
        <mc:Choice xmlns="" xmlns:p14="http://schemas.microsoft.com/office/powerpoint/2010/main" Requires="p14">
          <p:contentPart p14:bwMode="auto" r:id="rId3">
            <p14:nvContentPartPr>
              <p14:cNvPr id="51202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83063" y="808038"/>
              <a:ext cx="2628900" cy="114300"/>
            </p14:xfrm>
          </p:contentPart>
        </mc:Choice>
        <mc:Fallback>
          <p:pic>
            <p:nvPicPr>
              <p:cNvPr id="51202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67226" y="754250"/>
                <a:ext cx="2660214" cy="221876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A025464-B8DF-C041-FCA7-2709AEA30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014" y="3842352"/>
            <a:ext cx="4217956" cy="2724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F188E0D-49DA-AE11-864A-62346A3FF1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0272" y="3736451"/>
            <a:ext cx="3758714" cy="29710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B8D57B3-F848-1BE2-75A4-7AC41059C5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6747" y="473901"/>
            <a:ext cx="5490685" cy="31671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9474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B4A132-95E2-FC53-C89B-B7FD2DD2A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39387"/>
          </a:xfrm>
        </p:spPr>
        <p:txBody>
          <a:bodyPr>
            <a:normAutofit fontScale="90000"/>
          </a:bodyPr>
          <a:lstStyle/>
          <a:p>
            <a:r>
              <a:rPr lang="el-GR" dirty="0" err="1"/>
              <a:t>Παθολογοανατομικό</a:t>
            </a:r>
            <a:r>
              <a:rPr lang="el-GR" dirty="0"/>
              <a:t> σκέλος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71143BF-E1ED-2905-1F00-8D8BF981B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380010"/>
            <a:ext cx="9144000" cy="1330037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el-GR" dirty="0"/>
              <a:t>Η </a:t>
            </a:r>
            <a:r>
              <a:rPr lang="el-GR" b="1" dirty="0"/>
              <a:t>οξεία </a:t>
            </a:r>
            <a:r>
              <a:rPr lang="el-GR" b="1" dirty="0" err="1"/>
              <a:t>χοριοαμνιονίτιδα</a:t>
            </a:r>
            <a:r>
              <a:rPr lang="el-GR" b="1" dirty="0"/>
              <a:t> </a:t>
            </a:r>
            <a:r>
              <a:rPr lang="el-GR" dirty="0"/>
              <a:t>ορίζεται από την παρουσία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οξείας φλεγμονής (ουδετερόφιλα) </a:t>
            </a:r>
            <a:r>
              <a:rPr lang="el-GR" b="1" dirty="0"/>
              <a:t>εντός του ιστού </a:t>
            </a:r>
            <a:r>
              <a:rPr lang="el-GR" dirty="0"/>
              <a:t>του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χορίου</a:t>
            </a:r>
            <a:r>
              <a:rPr lang="el-GR" dirty="0"/>
              <a:t> ή του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αμνίου</a:t>
            </a:r>
            <a:r>
              <a:rPr lang="el-GR" dirty="0"/>
              <a:t> (ή και των δύο) δηλ. στις </a:t>
            </a:r>
            <a:r>
              <a:rPr lang="el-GR" dirty="0" err="1"/>
              <a:t>εξωπλακουντιακές</a:t>
            </a:r>
            <a:r>
              <a:rPr lang="el-GR" dirty="0"/>
              <a:t> μεμβράνες ή στην </a:t>
            </a:r>
            <a:r>
              <a:rPr lang="el-GR" dirty="0" err="1"/>
              <a:t>χοριακή</a:t>
            </a:r>
            <a:r>
              <a:rPr lang="el-GR" dirty="0"/>
              <a:t> πλάκα [</a:t>
            </a:r>
            <a:r>
              <a:rPr lang="el-GR" b="1" spc="300" dirty="0"/>
              <a:t>μητρική</a:t>
            </a:r>
            <a:r>
              <a:rPr lang="el-GR" dirty="0"/>
              <a:t> φλεγμονώδης απόκριση (MIR)], </a:t>
            </a:r>
            <a:r>
              <a:rPr lang="el-G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 ή χωρίς </a:t>
            </a:r>
            <a:r>
              <a:rPr lang="el-GR" dirty="0"/>
              <a:t>οξεία </a:t>
            </a:r>
            <a:r>
              <a:rPr lang="el-GR" dirty="0" err="1"/>
              <a:t>εξαγγείωση</a:t>
            </a:r>
            <a:r>
              <a:rPr lang="el-GR" dirty="0"/>
              <a:t> φλεγμονωδών κυττάρων από τα αγγεία του ομφάλιου λώρου ή τα αγγεία της </a:t>
            </a:r>
            <a:r>
              <a:rPr lang="el-GR" dirty="0" err="1"/>
              <a:t>χοριακής</a:t>
            </a:r>
            <a:r>
              <a:rPr lang="el-GR" dirty="0"/>
              <a:t> πλάκας [εμβρυϊκή φλεγμονώδης απόκριση (FIR)].</a:t>
            </a:r>
          </a:p>
          <a:p>
            <a:pPr algn="just"/>
            <a:r>
              <a:rPr lang="el-GR" dirty="0"/>
              <a:t>Οφείλεται συνήθως σε ανιούσα λοίμωξη εκ της </a:t>
            </a:r>
            <a:r>
              <a:rPr lang="el-GR" dirty="0" err="1"/>
              <a:t>βακτηριακής</a:t>
            </a:r>
            <a:r>
              <a:rPr lang="el-GR" dirty="0"/>
              <a:t> ή </a:t>
            </a:r>
            <a:r>
              <a:rPr lang="el-GR" dirty="0" err="1"/>
              <a:t>μυκητιακής</a:t>
            </a:r>
            <a:r>
              <a:rPr lang="el-GR" dirty="0"/>
              <a:t> χλωρίδα του τραχήλου και του κόλπου που μολύνει το αμνιακό υγρό. </a:t>
            </a:r>
            <a:r>
              <a:rPr lang="el-GR" dirty="0" err="1"/>
              <a:t>Ασυνήθως</a:t>
            </a:r>
            <a:r>
              <a:rPr lang="el-GR" dirty="0"/>
              <a:t> σχετίζεται με </a:t>
            </a:r>
            <a:r>
              <a:rPr lang="el-GR" dirty="0" err="1"/>
              <a:t>αιματογενώς</a:t>
            </a:r>
            <a:r>
              <a:rPr lang="el-GR" dirty="0"/>
              <a:t> διασπαρμένα βακτήρια (π.χ. </a:t>
            </a:r>
            <a:r>
              <a:rPr lang="el-GR" dirty="0" err="1"/>
              <a:t>λιστέρια</a:t>
            </a:r>
            <a:r>
              <a:rPr lang="el-GR" dirty="0"/>
              <a:t>, όπως εν προκειμένω).Σχετίζεται με κίνδυνο νεογνικής σήψης και κακής νεογνικής έκβασης, ειδικά όταν υπάρχει </a:t>
            </a:r>
            <a:r>
              <a:rPr lang="en-US" dirty="0"/>
              <a:t>FIR</a:t>
            </a:r>
            <a:r>
              <a:rPr lang="el-GR" dirty="0"/>
              <a:t>.</a:t>
            </a:r>
          </a:p>
        </p:txBody>
      </p:sp>
      <p:pic>
        <p:nvPicPr>
          <p:cNvPr id="50178" name="Picture 2" descr="C:\Users\User\Desktop\placentachorioamnionitismicroARP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504" y="1671245"/>
            <a:ext cx="4262264" cy="4990811"/>
          </a:xfrm>
          <a:prstGeom prst="rect">
            <a:avLst/>
          </a:prstGeom>
          <a:noFill/>
        </p:spPr>
      </p:pic>
      <p:pic>
        <p:nvPicPr>
          <p:cNvPr id="50179" name="Picture 3" descr="C:\Users\User\Desktop\placentachorioamnionitismicroARP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9714" y="1687924"/>
            <a:ext cx="4423272" cy="4962257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2671948" y="4975761"/>
            <a:ext cx="12350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/>
              <a:t>Στάδια και βαθμοί </a:t>
            </a:r>
            <a:r>
              <a:rPr lang="en-US" b="1" dirty="0"/>
              <a:t>MIR</a:t>
            </a:r>
            <a:endParaRPr lang="el-GR" dirty="0"/>
          </a:p>
        </p:txBody>
      </p:sp>
      <p:sp>
        <p:nvSpPr>
          <p:cNvPr id="7" name="6 - Ορθογώνιο"/>
          <p:cNvSpPr/>
          <p:nvPr/>
        </p:nvSpPr>
        <p:spPr>
          <a:xfrm rot="10800000" flipV="1">
            <a:off x="5902036" y="6574894"/>
            <a:ext cx="30400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/>
              <a:t>Στάδια και βαθμοί </a:t>
            </a:r>
            <a:r>
              <a:rPr lang="en-US" b="1" dirty="0"/>
              <a:t>FIR</a:t>
            </a:r>
            <a:endParaRPr lang="el-GR" dirty="0"/>
          </a:p>
        </p:txBody>
      </p:sp>
      <p:sp>
        <p:nvSpPr>
          <p:cNvPr id="8" name="7 - Ορθογώνιο"/>
          <p:cNvSpPr/>
          <p:nvPr/>
        </p:nvSpPr>
        <p:spPr>
          <a:xfrm>
            <a:off x="2185060" y="5462648"/>
            <a:ext cx="21731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arenR"/>
            </a:pPr>
            <a:r>
              <a:rPr lang="el-GR" dirty="0"/>
              <a:t>Στάδιο</a:t>
            </a:r>
            <a:r>
              <a:rPr lang="en-US" dirty="0"/>
              <a:t> 1</a:t>
            </a:r>
            <a:r>
              <a:rPr lang="el-GR" dirty="0"/>
              <a:t>,</a:t>
            </a:r>
            <a:r>
              <a:rPr lang="en-US" dirty="0"/>
              <a:t> </a:t>
            </a:r>
            <a:r>
              <a:rPr lang="el-GR" dirty="0"/>
              <a:t>βαθμός</a:t>
            </a:r>
            <a:r>
              <a:rPr lang="en-US" dirty="0"/>
              <a:t> 1.</a:t>
            </a:r>
            <a:endParaRPr lang="el-GR" dirty="0"/>
          </a:p>
          <a:p>
            <a:pPr marL="342900" indent="-342900">
              <a:buAutoNum type="alphaUcParenR"/>
            </a:pPr>
            <a:r>
              <a:rPr lang="el-GR" dirty="0"/>
              <a:t>Στάδιο</a:t>
            </a:r>
            <a:r>
              <a:rPr lang="en-US" dirty="0"/>
              <a:t> 1</a:t>
            </a:r>
            <a:r>
              <a:rPr lang="el-GR" dirty="0"/>
              <a:t>,</a:t>
            </a:r>
            <a:r>
              <a:rPr lang="en-US" dirty="0"/>
              <a:t> </a:t>
            </a:r>
            <a:r>
              <a:rPr lang="el-GR" dirty="0"/>
              <a:t>βαθμός</a:t>
            </a:r>
            <a:r>
              <a:rPr lang="en-US" dirty="0"/>
              <a:t> 2.</a:t>
            </a:r>
            <a:endParaRPr lang="el-GR" dirty="0"/>
          </a:p>
          <a:p>
            <a:pPr marL="342900" indent="-342900">
              <a:buAutoNum type="alphaUcParenR"/>
            </a:pPr>
            <a:r>
              <a:rPr lang="el-GR" dirty="0"/>
              <a:t>Στάδιο</a:t>
            </a:r>
            <a:r>
              <a:rPr lang="en-US" dirty="0"/>
              <a:t> 2</a:t>
            </a:r>
            <a:r>
              <a:rPr lang="el-GR" dirty="0"/>
              <a:t>,</a:t>
            </a:r>
            <a:r>
              <a:rPr lang="en-US" dirty="0"/>
              <a:t> </a:t>
            </a:r>
            <a:r>
              <a:rPr lang="el-GR" dirty="0"/>
              <a:t>βαθμός</a:t>
            </a:r>
            <a:r>
              <a:rPr lang="en-US" dirty="0"/>
              <a:t> 1.</a:t>
            </a:r>
            <a:endParaRPr lang="el-GR" dirty="0"/>
          </a:p>
          <a:p>
            <a:pPr marL="342900" indent="-342900">
              <a:buAutoNum type="alphaUcParenR"/>
            </a:pPr>
            <a:r>
              <a:rPr lang="el-GR" dirty="0"/>
              <a:t>Στάδιο </a:t>
            </a:r>
            <a:r>
              <a:rPr lang="en-US" dirty="0"/>
              <a:t>2</a:t>
            </a:r>
            <a:r>
              <a:rPr lang="el-GR" dirty="0"/>
              <a:t>,</a:t>
            </a:r>
            <a:r>
              <a:rPr lang="en-US" dirty="0"/>
              <a:t> </a:t>
            </a:r>
            <a:r>
              <a:rPr lang="el-GR" dirty="0"/>
              <a:t>βαθμός</a:t>
            </a:r>
            <a:r>
              <a:rPr lang="en-US" dirty="0"/>
              <a:t> 2.</a:t>
            </a:r>
            <a:endParaRPr lang="el-GR" dirty="0"/>
          </a:p>
          <a:p>
            <a:pPr marL="342900" indent="-342900">
              <a:buAutoNum type="alphaUcParenR"/>
            </a:pPr>
            <a:r>
              <a:rPr lang="el-GR" dirty="0"/>
              <a:t>Στάδιο</a:t>
            </a:r>
            <a:r>
              <a:rPr lang="en-US" dirty="0"/>
              <a:t> 3</a:t>
            </a:r>
            <a:r>
              <a:rPr lang="el-GR" dirty="0"/>
              <a:t>,</a:t>
            </a:r>
            <a:r>
              <a:rPr lang="en-US" dirty="0"/>
              <a:t> </a:t>
            </a:r>
            <a:r>
              <a:rPr lang="el-GR" dirty="0"/>
              <a:t>βαθμός</a:t>
            </a:r>
            <a:r>
              <a:rPr lang="en-US" dirty="0"/>
              <a:t> 2.</a:t>
            </a:r>
            <a:endParaRPr lang="el-GR" dirty="0"/>
          </a:p>
        </p:txBody>
      </p:sp>
      <p:sp>
        <p:nvSpPr>
          <p:cNvPr id="10" name="9 - Ορθογώνιο"/>
          <p:cNvSpPr/>
          <p:nvPr/>
        </p:nvSpPr>
        <p:spPr>
          <a:xfrm>
            <a:off x="4631377" y="2802578"/>
            <a:ext cx="19594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Στάδιο</a:t>
            </a:r>
            <a:r>
              <a:rPr lang="en-US" dirty="0"/>
              <a:t> 1</a:t>
            </a:r>
            <a:r>
              <a:rPr lang="el-GR" dirty="0"/>
              <a:t>,</a:t>
            </a:r>
            <a:r>
              <a:rPr lang="en-US" dirty="0"/>
              <a:t> </a:t>
            </a:r>
            <a:r>
              <a:rPr lang="el-GR" dirty="0"/>
              <a:t>βαθμός</a:t>
            </a:r>
            <a:r>
              <a:rPr lang="en-US" dirty="0"/>
              <a:t> 1. </a:t>
            </a:r>
            <a:endParaRPr lang="el-GR" dirty="0"/>
          </a:p>
        </p:txBody>
      </p:sp>
      <p:sp>
        <p:nvSpPr>
          <p:cNvPr id="11" name="10 - Ορθογώνιο"/>
          <p:cNvSpPr/>
          <p:nvPr/>
        </p:nvSpPr>
        <p:spPr>
          <a:xfrm>
            <a:off x="7861464" y="2505693"/>
            <a:ext cx="10687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Στάδιο</a:t>
            </a:r>
            <a:r>
              <a:rPr lang="en-US" dirty="0"/>
              <a:t> 1</a:t>
            </a:r>
            <a:r>
              <a:rPr lang="el-GR" dirty="0"/>
              <a:t>,</a:t>
            </a:r>
            <a:r>
              <a:rPr lang="en-US" dirty="0"/>
              <a:t> </a:t>
            </a:r>
            <a:r>
              <a:rPr lang="el-GR" dirty="0"/>
              <a:t>βαθμός</a:t>
            </a:r>
            <a:r>
              <a:rPr lang="en-US" dirty="0"/>
              <a:t> </a:t>
            </a:r>
            <a:r>
              <a:rPr lang="el-GR" dirty="0"/>
              <a:t>2</a:t>
            </a:r>
            <a:r>
              <a:rPr lang="en-US" dirty="0"/>
              <a:t>. </a:t>
            </a:r>
            <a:endParaRPr lang="el-GR" dirty="0"/>
          </a:p>
        </p:txBody>
      </p:sp>
      <p:sp>
        <p:nvSpPr>
          <p:cNvPr id="12" name="11 - Ορθογώνιο"/>
          <p:cNvSpPr/>
          <p:nvPr/>
        </p:nvSpPr>
        <p:spPr>
          <a:xfrm>
            <a:off x="4783777" y="3431969"/>
            <a:ext cx="19594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Στάδιο</a:t>
            </a:r>
            <a:r>
              <a:rPr lang="en-US" dirty="0"/>
              <a:t> </a:t>
            </a:r>
            <a:r>
              <a:rPr lang="el-GR" dirty="0"/>
              <a:t>2,</a:t>
            </a:r>
            <a:r>
              <a:rPr lang="en-US" dirty="0"/>
              <a:t> </a:t>
            </a:r>
            <a:r>
              <a:rPr lang="el-GR" dirty="0"/>
              <a:t>βαθμός</a:t>
            </a:r>
            <a:r>
              <a:rPr lang="en-US" dirty="0"/>
              <a:t> 1. </a:t>
            </a:r>
            <a:endParaRPr lang="el-GR" dirty="0"/>
          </a:p>
        </p:txBody>
      </p:sp>
      <p:sp>
        <p:nvSpPr>
          <p:cNvPr id="13" name="12 - Ορθογώνιο"/>
          <p:cNvSpPr/>
          <p:nvPr/>
        </p:nvSpPr>
        <p:spPr>
          <a:xfrm>
            <a:off x="6852062" y="3515097"/>
            <a:ext cx="2054431" cy="319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Στάδιο</a:t>
            </a:r>
            <a:r>
              <a:rPr lang="en-US" dirty="0"/>
              <a:t> </a:t>
            </a:r>
            <a:r>
              <a:rPr lang="el-GR" dirty="0"/>
              <a:t>2,</a:t>
            </a:r>
            <a:r>
              <a:rPr lang="en-US" dirty="0"/>
              <a:t> </a:t>
            </a:r>
            <a:r>
              <a:rPr lang="el-GR" dirty="0"/>
              <a:t>βαθμός</a:t>
            </a:r>
            <a:r>
              <a:rPr lang="en-US" dirty="0"/>
              <a:t> </a:t>
            </a:r>
            <a:r>
              <a:rPr lang="el-GR" dirty="0"/>
              <a:t>2.</a:t>
            </a:r>
            <a:r>
              <a:rPr lang="en-US" dirty="0"/>
              <a:t>. </a:t>
            </a:r>
            <a:endParaRPr lang="el-GR" dirty="0"/>
          </a:p>
        </p:txBody>
      </p:sp>
      <p:sp>
        <p:nvSpPr>
          <p:cNvPr id="14" name="13 - Ορθογώνιο"/>
          <p:cNvSpPr/>
          <p:nvPr/>
        </p:nvSpPr>
        <p:spPr>
          <a:xfrm>
            <a:off x="4607626" y="5070764"/>
            <a:ext cx="2287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Στάδιο</a:t>
            </a:r>
            <a:r>
              <a:rPr lang="en-US" dirty="0"/>
              <a:t> </a:t>
            </a:r>
            <a:r>
              <a:rPr lang="el-GR" dirty="0"/>
              <a:t>3,</a:t>
            </a:r>
            <a:r>
              <a:rPr lang="en-US" dirty="0"/>
              <a:t> </a:t>
            </a:r>
            <a:r>
              <a:rPr lang="el-GR" dirty="0"/>
              <a:t>βαθμός</a:t>
            </a:r>
            <a:r>
              <a:rPr lang="en-US" dirty="0"/>
              <a:t> 1. </a:t>
            </a:r>
            <a:endParaRPr lang="el-GR" dirty="0"/>
          </a:p>
        </p:txBody>
      </p:sp>
      <p:sp>
        <p:nvSpPr>
          <p:cNvPr id="15" name="14 - Ορθογώνιο"/>
          <p:cNvSpPr/>
          <p:nvPr/>
        </p:nvSpPr>
        <p:spPr>
          <a:xfrm>
            <a:off x="6780810" y="5213268"/>
            <a:ext cx="2113808" cy="317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Στάδιο</a:t>
            </a:r>
            <a:r>
              <a:rPr lang="en-US" dirty="0"/>
              <a:t> </a:t>
            </a:r>
            <a:r>
              <a:rPr lang="el-GR" dirty="0"/>
              <a:t>3,</a:t>
            </a:r>
            <a:r>
              <a:rPr lang="en-US" dirty="0"/>
              <a:t> </a:t>
            </a:r>
            <a:r>
              <a:rPr lang="el-GR" dirty="0"/>
              <a:t>βαθμός</a:t>
            </a:r>
            <a:r>
              <a:rPr lang="en-US" dirty="0"/>
              <a:t> </a:t>
            </a:r>
            <a:r>
              <a:rPr lang="el-GR" dirty="0"/>
              <a:t>2</a:t>
            </a:r>
            <a:r>
              <a:rPr lang="en-US" dirty="0"/>
              <a:t>. 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224428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sz="3600" b="1" dirty="0"/>
              <a:t>Γεννητικό σύστημα θήλεος</a:t>
            </a:r>
            <a:r>
              <a:rPr lang="el-GR" dirty="0"/>
              <a:t/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4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486" name="Google Shape;486;p31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7175" lvl="0" indent="-11620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116204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Χ.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Χ. Μυλωνάς, Ιατρός - Ειδικός Παθολόγος</a:t>
            </a:r>
            <a:endParaRPr sz="28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B4C789F-C6B3-BE03-E05F-DD7283902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288" y="1559193"/>
            <a:ext cx="5919741" cy="41056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11847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"/>
          <p:cNvSpPr txBox="1">
            <a:spLocks noGrp="1"/>
          </p:cNvSpPr>
          <p:nvPr>
            <p:ph type="title"/>
          </p:nvPr>
        </p:nvSpPr>
        <p:spPr>
          <a:xfrm>
            <a:off x="838200" y="-86564"/>
            <a:ext cx="8233412" cy="67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Calibri"/>
              <a:buNone/>
            </a:pPr>
            <a:r>
              <a:rPr lang="el-GR" sz="2800" dirty="0"/>
              <a:t>Εκτίμηση από τον 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εργαστηριακό ιατρό</a:t>
            </a:r>
            <a:endParaRPr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5" name="Google Shape;255;p3"/>
          <p:cNvSpPr txBox="1">
            <a:spLocks noGrp="1"/>
          </p:cNvSpPr>
          <p:nvPr>
            <p:ph type="body" idx="1"/>
          </p:nvPr>
        </p:nvSpPr>
        <p:spPr>
          <a:xfrm>
            <a:off x="261256" y="3612995"/>
            <a:ext cx="5525815" cy="2484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r>
              <a:rPr lang="el-GR" sz="1950" b="1" u="sng" dirty="0"/>
              <a:t>Απεικονίσεις οργάνων</a:t>
            </a:r>
            <a:r>
              <a:rPr lang="el-GR" sz="1950" dirty="0"/>
              <a:t>: </a:t>
            </a:r>
          </a:p>
          <a:p>
            <a:pPr marL="0" lvl="0" indent="0" algn="l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r>
              <a:rPr lang="el-GR" sz="1950" dirty="0"/>
              <a:t>ακτινογραφίες, υπέρηχοι, αξονικές/μαγνητικές τομογραφίες, εξετάσεις πυρηνικής ιατρικής, αγγειογραφίες κ.α.</a:t>
            </a:r>
            <a:endParaRPr dirty="0"/>
          </a:p>
          <a:p>
            <a:pPr marL="257175" lvl="0" indent="-10477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257" name="Google Shape;257;p3"/>
          <p:cNvSpPr txBox="1"/>
          <p:nvPr/>
        </p:nvSpPr>
        <p:spPr>
          <a:xfrm>
            <a:off x="261256" y="5497537"/>
            <a:ext cx="448153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Αδρά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χωρίζονται σε απλές εξετάσεις π.χ. γενική αίματος/ακτινογραφία </a:t>
            </a: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σε εξειδικευμένες π.χ. αξονική τομογραφία.</a:t>
            </a:r>
            <a:endParaRPr sz="1800" dirty="0"/>
          </a:p>
        </p:txBody>
      </p:sp>
      <p:sp>
        <p:nvSpPr>
          <p:cNvPr id="2" name="Google Shape;256;p3">
            <a:extLst>
              <a:ext uri="{FF2B5EF4-FFF2-40B4-BE49-F238E27FC236}">
                <a16:creationId xmlns="" xmlns:a16="http://schemas.microsoft.com/office/drawing/2014/main" id="{DC67164E-93F1-72EF-4312-4EA78B8B4128}"/>
              </a:ext>
            </a:extLst>
          </p:cNvPr>
          <p:cNvSpPr txBox="1"/>
          <p:nvPr/>
        </p:nvSpPr>
        <p:spPr>
          <a:xfrm>
            <a:off x="261256" y="1262611"/>
            <a:ext cx="3947532" cy="240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50" b="1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Βιολογικά υγρά</a:t>
            </a:r>
            <a:r>
              <a:rPr lang="el-GR" sz="195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lang="el-GR" sz="195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l-GR" sz="195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ιματολογικός</a:t>
            </a:r>
            <a:r>
              <a:rPr lang="el-GR" sz="195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l-GR" sz="195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βιοχημικός,</a:t>
            </a:r>
            <a:r>
              <a:rPr lang="el-GR" sz="195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50" dirty="0">
                <a:latin typeface="Calibri"/>
                <a:ea typeface="Calibri"/>
                <a:cs typeface="Calibri"/>
                <a:sym typeface="Calibri"/>
              </a:rPr>
              <a:t>κυτταρολογικός, </a:t>
            </a:r>
            <a:r>
              <a:rPr lang="el-GR" sz="195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ανοσολογικός και μικροβιολογικός έλεγχος κ.α.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l-GR" sz="1950" dirty="0"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50" b="1" u="sng" dirty="0" err="1">
                <a:latin typeface="Calibri"/>
                <a:cs typeface="Calibri"/>
                <a:sym typeface="Calibri"/>
              </a:rPr>
              <a:t>Βιοπτικός</a:t>
            </a:r>
            <a:r>
              <a:rPr lang="el-GR" sz="1950" b="1" u="sng" dirty="0">
                <a:latin typeface="Calibri"/>
                <a:cs typeface="Calibri"/>
                <a:sym typeface="Calibri"/>
              </a:rPr>
              <a:t> έλεγχος</a:t>
            </a:r>
            <a:r>
              <a:rPr lang="en-US" sz="1950" b="1" dirty="0">
                <a:latin typeface="Calibri"/>
                <a:cs typeface="Calibri"/>
                <a:sym typeface="Calibri"/>
              </a:rPr>
              <a:t>:</a:t>
            </a:r>
            <a:r>
              <a:rPr lang="el-GR" sz="1950" b="1" dirty="0">
                <a:latin typeface="Calibri"/>
                <a:cs typeface="Calibri"/>
                <a:sym typeface="Calibri"/>
              </a:rPr>
              <a:t> </a:t>
            </a:r>
            <a:r>
              <a:rPr lang="el-GR" sz="1950" dirty="0">
                <a:latin typeface="Calibri"/>
                <a:cs typeface="Calibri"/>
                <a:sym typeface="Calibri"/>
              </a:rPr>
              <a:t>τράχηλος μήτρας, ενδομήτριο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D06DFA7-9652-99EB-BCBF-3C240E166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514" y="526142"/>
            <a:ext cx="3783209" cy="29530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860761E-D2B8-1713-E633-F0F2EE850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295" y="3557239"/>
            <a:ext cx="3295278" cy="315579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2"/>
          <p:cNvSpPr txBox="1">
            <a:spLocks noGrp="1"/>
          </p:cNvSpPr>
          <p:nvPr>
            <p:ph type="title"/>
          </p:nvPr>
        </p:nvSpPr>
        <p:spPr>
          <a:xfrm>
            <a:off x="1485900" y="-170121"/>
            <a:ext cx="6172200" cy="71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 dirty="0"/>
              <a:t> 4</a:t>
            </a:r>
            <a:r>
              <a:rPr lang="el-GR" baseline="30000" dirty="0"/>
              <a:t>ο</a:t>
            </a:r>
            <a:r>
              <a:rPr lang="el-GR" dirty="0"/>
              <a:t> Περιστατικό</a:t>
            </a:r>
            <a:endParaRPr dirty="0"/>
          </a:p>
        </p:txBody>
      </p:sp>
      <p:sp>
        <p:nvSpPr>
          <p:cNvPr id="493" name="Google Shape;493;p32"/>
          <p:cNvSpPr txBox="1"/>
          <p:nvPr/>
        </p:nvSpPr>
        <p:spPr>
          <a:xfrm>
            <a:off x="0" y="297712"/>
            <a:ext cx="9144000" cy="6232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Ιστορικό:</a:t>
            </a:r>
            <a:r>
              <a:rPr lang="el-GR" sz="19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endParaRPr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Γυναίκα 19 </a:t>
            </a:r>
            <a:r>
              <a:rPr lang="el-GR" sz="19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ετών, διακομίζεται λόγω </a:t>
            </a:r>
            <a:r>
              <a:rPr lang="el-GR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έντονου συνεχούς άλγους υπογαστρίου</a:t>
            </a:r>
            <a:r>
              <a:rPr lang="el-GR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από 24 </a:t>
            </a:r>
            <a:r>
              <a:rPr lang="el-GR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ώρου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.</a:t>
            </a:r>
            <a:r>
              <a:rPr lang="el-GR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Αναφέρει επίσης ένα επεισόδιο 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εμέτου</a:t>
            </a:r>
            <a:r>
              <a:rPr lang="el-GR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. </a:t>
            </a:r>
            <a:r>
              <a:rPr lang="el-GR" sz="19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Δεν</a:t>
            </a:r>
            <a:r>
              <a:rPr lang="el-GR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αναφέρει προβλήματα υγείας. </a:t>
            </a:r>
            <a:r>
              <a:rPr lang="el-GR" sz="19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Δεν</a:t>
            </a:r>
            <a:r>
              <a:rPr lang="el-GR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αναφέρει πρόσφατη σεξουαλική επαφή.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Κλινική εξέταση: </a:t>
            </a:r>
            <a:endParaRPr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37,4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l-GR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βαθμοί Κελσίου η θερμοκρασία της, </a:t>
            </a:r>
            <a:r>
              <a:rPr lang="el-GR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έντονο άλγος σε ψηλάφηση υπογαστρίου</a:t>
            </a:r>
            <a:r>
              <a:rPr lang="el-GR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, κυρίως 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αριστερά</a:t>
            </a:r>
            <a:r>
              <a:rPr lang="el-GR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, με υπόνοια μάζας. Σε </a:t>
            </a:r>
            <a:r>
              <a:rPr lang="el-GR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αμφίχειρη</a:t>
            </a:r>
            <a:r>
              <a:rPr lang="el-GR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γυναικολογική εξέταση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, ευαισθησία στο αριστερό εξάρτημα. </a:t>
            </a:r>
            <a:endParaRPr sz="19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Εργαστηριακός έλεγχος</a:t>
            </a:r>
            <a:r>
              <a:rPr lang="el-GR" sz="19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: </a:t>
            </a:r>
            <a:endParaRPr sz="19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90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l-GR" sz="190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.000 λευκά/</a:t>
            </a:r>
            <a:r>
              <a:rPr lang="el-GR" sz="1900" i="0" u="none" strike="noStrike" cap="non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κυβ</a:t>
            </a:r>
            <a:r>
              <a:rPr lang="el-GR" sz="190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χιλ.(</a:t>
            </a:r>
            <a:r>
              <a:rPr lang="el-GR" sz="19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φ.τ.:4.000-10.000)</a:t>
            </a:r>
            <a:endParaRPr lang="el-GR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9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70% πολυμορφοπύρηνα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Στο 50</a:t>
            </a:r>
            <a:r>
              <a:rPr lang="en-US" sz="1900" dirty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mg/L </a:t>
            </a:r>
            <a:r>
              <a:rPr lang="el-GR" sz="1900" dirty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η </a:t>
            </a:r>
            <a:r>
              <a:rPr lang="en-US" sz="1900" dirty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CRP </a:t>
            </a:r>
            <a:r>
              <a:rPr lang="en-US" sz="1900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(</a:t>
            </a:r>
            <a:r>
              <a:rPr lang="el-GR" sz="1900" dirty="0" err="1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φ.τ</a:t>
            </a:r>
            <a:r>
              <a:rPr lang="el-GR" sz="1900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.</a:t>
            </a:r>
            <a:r>
              <a:rPr lang="en-US" sz="1900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:</a:t>
            </a:r>
            <a:r>
              <a:rPr lang="el-GR" sz="1900" dirty="0">
                <a:solidFill>
                  <a:srgbClr val="040C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&lt;5)</a:t>
            </a:r>
            <a:endParaRPr lang="en-US" sz="1900" dirty="0">
              <a:solidFill>
                <a:srgbClr val="040C2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l-GR" sz="1900" u="sng" dirty="0">
              <a:solidFill>
                <a:srgbClr val="040C2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l-GR" sz="1900" u="sng" dirty="0">
              <a:solidFill>
                <a:srgbClr val="040C2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0">
              <a:defRPr/>
            </a:pPr>
            <a:endParaRPr lang="el-GR" sz="19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l-GR" sz="1900" b="1" u="sng" dirty="0">
              <a:solidFill>
                <a:srgbClr val="040C28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900" u="sng" dirty="0">
              <a:solidFill>
                <a:srgbClr val="040C28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900" dirty="0">
              <a:solidFill>
                <a:srgbClr val="040C28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l-GR" sz="1900" dirty="0">
              <a:solidFill>
                <a:srgbClr val="040C28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l-GR" sz="1900" dirty="0">
              <a:solidFill>
                <a:srgbClr val="040C28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40C28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131D5E1-57EF-1A80-8AAC-C238D7BC7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904" y="3363276"/>
            <a:ext cx="2743562" cy="2782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9F9E9DB-55C1-B2D7-521E-38C7B0C82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0559" y="3377936"/>
            <a:ext cx="3274585" cy="27889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5CD9E06-14E9-60AB-0FDD-1EF96759E21A}"/>
              </a:ext>
            </a:extLst>
          </p:cNvPr>
          <p:cNvSpPr txBox="1"/>
          <p:nvPr/>
        </p:nvSpPr>
        <p:spPr>
          <a:xfrm>
            <a:off x="2743201" y="6294474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                 Φυσιολογικό                                               Ασθενούς</a:t>
            </a:r>
          </a:p>
        </p:txBody>
      </p:sp>
    </p:spTree>
    <p:extLst>
      <p:ext uri="{BB962C8B-B14F-4D97-AF65-F5344CB8AC3E}">
        <p14:creationId xmlns="" xmlns:p14="http://schemas.microsoft.com/office/powerpoint/2010/main" val="941141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C89491-20AD-23C7-DBED-F213306F4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7450" y="-202020"/>
            <a:ext cx="4816549" cy="3019647"/>
          </a:xfrm>
        </p:spPr>
        <p:txBody>
          <a:bodyPr>
            <a:normAutofit/>
          </a:bodyPr>
          <a:lstStyle/>
          <a:p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Χειρουργική αφαίρεση ωοθήκης </a:t>
            </a:r>
            <a:b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(λόγω γαγγραινώδους νέκρωσης) </a:t>
            </a:r>
            <a:b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συνοδός κυστική αλλοίωση.</a:t>
            </a:r>
            <a:r>
              <a:rPr lang="el-GR" sz="20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0BB6ACB-6EFF-987E-764E-6B9328CC9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36" y="6443330"/>
            <a:ext cx="8761863" cy="414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5E7BE31-C426-A006-B16E-252E5377B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778" y="2732525"/>
            <a:ext cx="4829499" cy="36895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93BFB88-56C5-A3F6-403A-343229A4E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24" y="3547778"/>
            <a:ext cx="3955311" cy="2916818"/>
          </a:xfrm>
          <a:prstGeom prst="rect">
            <a:avLst/>
          </a:prstGeom>
        </p:spPr>
      </p:pic>
      <p:pic>
        <p:nvPicPr>
          <p:cNvPr id="80897" name="Picture 1" descr="C:\Users\User\Desktop\22_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0755" y="143625"/>
            <a:ext cx="3909096" cy="2961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7921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0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64F2D9D-3CF8-D7B3-B4ED-20E6C0659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58" y="6359857"/>
            <a:ext cx="8632684" cy="49814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="" xmlns:a16="http://schemas.microsoft.com/office/drawing/2014/main" id="{92E7012D-7C7F-8C95-8E01-C83F24AC4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29993"/>
            <a:ext cx="8229600" cy="1097556"/>
          </a:xfrm>
        </p:spPr>
        <p:txBody>
          <a:bodyPr>
            <a:normAutofit/>
          </a:bodyPr>
          <a:lstStyle/>
          <a:p>
            <a:r>
              <a:rPr lang="el-GR" dirty="0"/>
              <a:t>Ιστολογική εξέταση βιώσιμου ιστού </a:t>
            </a:r>
            <a:br>
              <a:rPr lang="el-GR" dirty="0"/>
            </a:br>
            <a:r>
              <a:rPr lang="el-GR" dirty="0"/>
              <a:t>εκ του εγχειρητικού παρασκευάσματος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3617DB3-D945-5D6B-9F04-C04409DCF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701" y="3693238"/>
            <a:ext cx="4725177" cy="2701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8720BA4-4381-5418-7264-342DEF06F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22" y="962602"/>
            <a:ext cx="3984553" cy="27018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1454829-959C-EA83-31F1-3F912B4772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874" y="3820620"/>
            <a:ext cx="3410125" cy="2616334"/>
          </a:xfrm>
          <a:prstGeom prst="rect">
            <a:avLst/>
          </a:prstGeom>
        </p:spPr>
      </p:pic>
      <p:pic>
        <p:nvPicPr>
          <p:cNvPr id="79873" name="Picture 1" descr="C:\Users\User\Desktop\ovarynontumorfollicularcystsTurashvili0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67200" y="1009650"/>
            <a:ext cx="4680916" cy="2571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2972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9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391" name="Google Shape;391;p19"/>
          <p:cNvSpPr txBox="1"/>
          <p:nvPr/>
        </p:nvSpPr>
        <p:spPr>
          <a:xfrm>
            <a:off x="0" y="1169581"/>
            <a:ext cx="9144000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  <a:tabLst/>
              <a:defRPr/>
            </a:pPr>
            <a:r>
              <a:rPr lang="el-GR" sz="3200" dirty="0">
                <a:latin typeface="Calibri"/>
                <a:ea typeface="Calibri"/>
                <a:cs typeface="Calibri"/>
                <a:sym typeface="Calibri"/>
              </a:rPr>
              <a:t>Τι είδους</a:t>
            </a:r>
            <a:r>
              <a:rPr kumimoji="0" lang="el-G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είναι </a:t>
            </a:r>
            <a:r>
              <a:rPr lang="el-GR" sz="3200" dirty="0">
                <a:latin typeface="Calibri"/>
                <a:ea typeface="Calibri"/>
                <a:cs typeface="Calibri"/>
                <a:sym typeface="Calibri"/>
              </a:rPr>
              <a:t>η </a:t>
            </a:r>
            <a:r>
              <a:rPr lang="el-GR" sz="3200" b="1" dirty="0">
                <a:latin typeface="Calibri"/>
                <a:ea typeface="Calibri"/>
                <a:cs typeface="Calibri"/>
                <a:sym typeface="Calibri"/>
              </a:rPr>
              <a:t>κυστική αλλοίωση</a:t>
            </a:r>
            <a:r>
              <a:rPr kumimoji="0" lang="el-GR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l-G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τ</a:t>
            </a:r>
            <a:r>
              <a:rPr lang="el-GR" sz="3200" dirty="0">
                <a:latin typeface="Calibri"/>
                <a:ea typeface="Calibri"/>
                <a:cs typeface="Calibri"/>
                <a:sym typeface="Calibri"/>
              </a:rPr>
              <a:t>ης ωοθήκης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  <a:tabLst/>
              <a:defRPr/>
            </a:pPr>
            <a:r>
              <a:rPr lang="el-GR" sz="3200" dirty="0">
                <a:latin typeface="Calibri"/>
                <a:ea typeface="Calibri"/>
                <a:cs typeface="Calibri"/>
                <a:sym typeface="Calibri"/>
              </a:rPr>
              <a:t>της </a:t>
            </a:r>
            <a:r>
              <a:rPr kumimoji="0" lang="el-G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ασθενούς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  <a:tabLst/>
              <a:defRPr/>
            </a:pPr>
            <a:r>
              <a:rPr kumimoji="0" lang="el-G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η οποία και προδιέθεσε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  <a:tabLst/>
              <a:defRPr/>
            </a:pPr>
            <a:r>
              <a:rPr kumimoji="0" lang="el-G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στη συστροφή της ωοθήκης της ;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  <a:tabLst/>
              <a:defRPr/>
            </a:pP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2" name="Google Shape;39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35596" y="3747023"/>
            <a:ext cx="3700327" cy="2921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936659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0"/>
          <p:cNvSpPr txBox="1">
            <a:spLocks noGrp="1"/>
          </p:cNvSpPr>
          <p:nvPr>
            <p:ph type="title"/>
          </p:nvPr>
        </p:nvSpPr>
        <p:spPr>
          <a:xfrm>
            <a:off x="457200" y="-99391"/>
            <a:ext cx="8229600" cy="811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3600" dirty="0"/>
              <a:t>Απάντηση</a:t>
            </a:r>
            <a:endParaRPr sz="3600" dirty="0"/>
          </a:p>
        </p:txBody>
      </p:sp>
      <p:sp>
        <p:nvSpPr>
          <p:cNvPr id="398" name="Google Shape;398;p20"/>
          <p:cNvSpPr txBox="1"/>
          <p:nvPr/>
        </p:nvSpPr>
        <p:spPr>
          <a:xfrm>
            <a:off x="0" y="680484"/>
            <a:ext cx="9144000" cy="2690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Η ασθενής εμφάνισε </a:t>
            </a:r>
            <a:r>
              <a:rPr lang="el-GR" sz="2000" b="1" dirty="0" err="1">
                <a:latin typeface="Calibri"/>
                <a:ea typeface="Calibri"/>
                <a:cs typeface="Calibri"/>
                <a:sym typeface="Calibri"/>
              </a:rPr>
              <a:t>ωοθυλακική</a:t>
            </a:r>
            <a:r>
              <a:rPr lang="el-GR" sz="2000" b="1" dirty="0">
                <a:latin typeface="Calibri"/>
                <a:ea typeface="Calibri"/>
                <a:cs typeface="Calibri"/>
                <a:sym typeface="Calibri"/>
              </a:rPr>
              <a:t> κύστη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, </a:t>
            </a:r>
            <a:endParaRPr lang="el-GR" sz="20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λόγω μη φυσιολογικής εκφύλισης ωοθυλακίου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(σελίδα 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95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στο σύγγραμμα του </a:t>
            </a:r>
            <a:r>
              <a:rPr kumimoji="0" lang="el-G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Muir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).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el-G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Αποτελούν συχνές αλλοιώσεις,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οι περισσότερες εν των οποίων  υποχωρούν μόνες τους 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με τον καιρό.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Επιπλοκές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αποτελούν η συστροφή </a:t>
            </a: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τ</a:t>
            </a:r>
            <a:r>
              <a:rPr kumimoji="0" lang="el-G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ηςωοθήκης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και η </a:t>
            </a:r>
            <a:r>
              <a:rPr kumimoji="0" lang="el-G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ενδοπεριτοναϊκή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ρήξη με αιμορραγία. </a:t>
            </a:r>
            <a:endParaRPr kumimoji="0" lang="el-G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F98A11B-9BA9-4D5E-707E-DCA2FE66F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70" y="3089874"/>
            <a:ext cx="4785147" cy="34278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35B6DA6-A591-4C09-5C1D-F492B8218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594" y="4148239"/>
            <a:ext cx="3987924" cy="12849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345368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E34A99C-8898-379E-5F05-C1A4B415AA4F}"/>
              </a:ext>
            </a:extLst>
          </p:cNvPr>
          <p:cNvSpPr txBox="1"/>
          <p:nvPr/>
        </p:nvSpPr>
        <p:spPr>
          <a:xfrm>
            <a:off x="1440213" y="368490"/>
            <a:ext cx="59917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000" u="sng" dirty="0">
                <a:latin typeface="Calibri" pitchFamily="34" charset="0"/>
                <a:cs typeface="Calibri" pitchFamily="34" charset="0"/>
              </a:rPr>
              <a:t>Κλινικό σκέλος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14966D2-EB3B-B03E-0114-A3F0DC567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08" y="1160973"/>
            <a:ext cx="8742629" cy="52504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21456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3C99AF-0077-1EC1-E567-335AD77A6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81" y="0"/>
            <a:ext cx="8229600" cy="427512"/>
          </a:xfrm>
        </p:spPr>
        <p:txBody>
          <a:bodyPr>
            <a:normAutofit fontScale="90000"/>
          </a:bodyPr>
          <a:lstStyle/>
          <a:p>
            <a:r>
              <a:rPr lang="el-GR" sz="3000" dirty="0" err="1"/>
              <a:t>Παθολογοανατομική</a:t>
            </a:r>
            <a:r>
              <a:rPr lang="el-GR" sz="3000" dirty="0"/>
              <a:t> εικόνα </a:t>
            </a:r>
            <a:r>
              <a:rPr lang="el-GR" sz="3000" dirty="0" err="1"/>
              <a:t>ωοθυλακικής</a:t>
            </a:r>
            <a:r>
              <a:rPr lang="el-GR" sz="3000" dirty="0"/>
              <a:t> κύστης</a:t>
            </a:r>
          </a:p>
        </p:txBody>
      </p:sp>
      <p:sp>
        <p:nvSpPr>
          <p:cNvPr id="3" name="2 - Ορθογώνιο"/>
          <p:cNvSpPr/>
          <p:nvPr/>
        </p:nvSpPr>
        <p:spPr>
          <a:xfrm>
            <a:off x="0" y="414671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050" dirty="0">
                <a:latin typeface="Calibri" pitchFamily="34" charset="0"/>
                <a:cs typeface="Calibri" pitchFamily="34" charset="0"/>
              </a:rPr>
              <a:t>Καλοήθης κύστη </a:t>
            </a:r>
            <a:r>
              <a:rPr lang="el-GR" sz="1050" dirty="0" err="1">
                <a:latin typeface="Calibri" pitchFamily="34" charset="0"/>
                <a:cs typeface="Calibri" pitchFamily="34" charset="0"/>
              </a:rPr>
              <a:t>επενδεδυμένη</a:t>
            </a:r>
            <a:r>
              <a:rPr lang="el-GR" sz="1050" dirty="0">
                <a:latin typeface="Calibri" pitchFamily="34" charset="0"/>
                <a:cs typeface="Calibri" pitchFamily="34" charset="0"/>
              </a:rPr>
              <a:t> από ένα </a:t>
            </a:r>
            <a:r>
              <a:rPr lang="el-GR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εσωτερικό στρώμα κοκκιωδών κυττάρων με ένα εξωτερικό στρώμα κυττάρων θήκης.</a:t>
            </a:r>
            <a:r>
              <a:rPr lang="el-GR" sz="1050" dirty="0">
                <a:latin typeface="Calibri" pitchFamily="34" charset="0"/>
                <a:cs typeface="Calibri" pitchFamily="34" charset="0"/>
              </a:rPr>
              <a:t>  Διάμετρος </a:t>
            </a:r>
            <a:r>
              <a:rPr lang="el-GR" sz="1050" b="1" dirty="0">
                <a:latin typeface="Calibri" pitchFamily="34" charset="0"/>
                <a:cs typeface="Calibri" pitchFamily="34" charset="0"/>
              </a:rPr>
              <a:t>≥ 3 εκ., </a:t>
            </a:r>
            <a:r>
              <a:rPr lang="el-GR" sz="1050" dirty="0">
                <a:latin typeface="Calibri" pitchFamily="34" charset="0"/>
                <a:cs typeface="Calibri" pitchFamily="34" charset="0"/>
              </a:rPr>
              <a:t>σε αντίθεση με το κυστικό ωοθυλάκιο, που έχει μέγεθος &lt; 3 εκ. Επίσης, χρήζει </a:t>
            </a:r>
            <a:r>
              <a:rPr lang="el-GR" sz="1050" dirty="0" err="1">
                <a:latin typeface="Calibri" pitchFamily="34" charset="0"/>
                <a:cs typeface="Calibri" pitchFamily="34" charset="0"/>
              </a:rPr>
              <a:t>διαφοροδιάγνωσης</a:t>
            </a:r>
            <a:r>
              <a:rPr lang="el-GR" sz="1050" dirty="0">
                <a:latin typeface="Calibri" pitchFamily="34" charset="0"/>
                <a:cs typeface="Calibri" pitchFamily="34" charset="0"/>
              </a:rPr>
              <a:t> από τον κυστικό </a:t>
            </a:r>
            <a:r>
              <a:rPr lang="el-GR" sz="1050" dirty="0" err="1">
                <a:latin typeface="Calibri" pitchFamily="34" charset="0"/>
                <a:cs typeface="Calibri" pitchFamily="34" charset="0"/>
              </a:rPr>
              <a:t>κοκκιοκυτταρικό</a:t>
            </a:r>
            <a:r>
              <a:rPr lang="el-GR" sz="1050" dirty="0">
                <a:latin typeface="Calibri" pitchFamily="34" charset="0"/>
                <a:cs typeface="Calibri" pitchFamily="34" charset="0"/>
              </a:rPr>
              <a:t> όγκο. ΔΔ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sz="1050" dirty="0">
                <a:latin typeface="Calibri" pitchFamily="34" charset="0"/>
                <a:cs typeface="Calibri" pitchFamily="34" charset="0"/>
              </a:rPr>
              <a:t>από </a:t>
            </a:r>
            <a:r>
              <a:rPr lang="el-GR" sz="1050" dirty="0" err="1">
                <a:latin typeface="Calibri" pitchFamily="34" charset="0"/>
                <a:cs typeface="Calibri" pitchFamily="34" charset="0"/>
              </a:rPr>
              <a:t>κυσταδένωμα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∙</a:t>
            </a:r>
            <a:r>
              <a:rPr lang="el-GR" sz="1050" dirty="0">
                <a:latin typeface="Calibri" pitchFamily="34" charset="0"/>
                <a:cs typeface="Calibri" pitchFamily="34" charset="0"/>
              </a:rPr>
              <a:t> συνήθως  αυτό εμφανίζει 1 στρώμα επιθηλιακών κυττάρων με ορώδη, βλεννώδη, διαυγή ή </a:t>
            </a:r>
            <a:r>
              <a:rPr lang="el-GR" sz="1050" dirty="0" err="1">
                <a:latin typeface="Calibri" pitchFamily="34" charset="0"/>
                <a:cs typeface="Calibri" pitchFamily="34" charset="0"/>
              </a:rPr>
              <a:t>ενδομητριοειδή</a:t>
            </a:r>
            <a:r>
              <a:rPr lang="el-GR" sz="1050" dirty="0">
                <a:latin typeface="Calibri" pitchFamily="34" charset="0"/>
                <a:cs typeface="Calibri" pitchFamily="34" charset="0"/>
              </a:rPr>
              <a:t> μορφολογία το οποίο, αντίθετα με τα κύτταρα της </a:t>
            </a:r>
            <a:r>
              <a:rPr lang="el-GR" sz="1050" dirty="0" err="1">
                <a:latin typeface="Calibri" pitchFamily="34" charset="0"/>
                <a:cs typeface="Calibri" pitchFamily="34" charset="0"/>
              </a:rPr>
              <a:t>ωοθυλακικής</a:t>
            </a:r>
            <a:r>
              <a:rPr lang="el-GR" sz="1050" dirty="0">
                <a:latin typeface="Calibri" pitchFamily="34" charset="0"/>
                <a:cs typeface="Calibri" pitchFamily="34" charset="0"/>
              </a:rPr>
              <a:t> κύστης , </a:t>
            </a:r>
            <a:r>
              <a:rPr lang="el-GR" sz="1050" dirty="0" err="1">
                <a:latin typeface="Calibri" pitchFamily="34" charset="0"/>
                <a:cs typeface="Calibri" pitchFamily="34" charset="0"/>
              </a:rPr>
              <a:t>ανοσοϊστοχημικώς</a:t>
            </a:r>
            <a:r>
              <a:rPr lang="el-GR" sz="1050" dirty="0">
                <a:latin typeface="Calibri" pitchFamily="34" charset="0"/>
                <a:cs typeface="Calibri" pitchFamily="34" charset="0"/>
              </a:rPr>
              <a:t> αποβαίνει αρνητικό  στην </a:t>
            </a:r>
            <a:r>
              <a:rPr lang="el-GR" sz="1050" dirty="0" err="1">
                <a:latin typeface="Calibri" pitchFamily="34" charset="0"/>
                <a:cs typeface="Calibri" pitchFamily="34" charset="0"/>
              </a:rPr>
              <a:t>ανασταλτίνη</a:t>
            </a:r>
            <a:r>
              <a:rPr lang="el-GR" sz="1050" dirty="0">
                <a:latin typeface="Calibri" pitchFamily="34" charset="0"/>
                <a:cs typeface="Calibri" pitchFamily="34" charset="0"/>
              </a:rPr>
              <a:t> και  στην </a:t>
            </a:r>
            <a:r>
              <a:rPr lang="el-GR" sz="1050" dirty="0" err="1">
                <a:latin typeface="Calibri" pitchFamily="34" charset="0"/>
                <a:cs typeface="Calibri" pitchFamily="34" charset="0"/>
              </a:rPr>
              <a:t>καλρετινίνη</a:t>
            </a:r>
            <a:r>
              <a:rPr lang="el-GR" sz="1050" dirty="0">
                <a:latin typeface="Calibri" pitchFamily="34" charset="0"/>
                <a:cs typeface="Calibri" pitchFamily="34" charset="0"/>
              </a:rPr>
              <a:t> και θετικό στο ΕΜΑ.</a:t>
            </a:r>
          </a:p>
        </p:txBody>
      </p:sp>
      <p:pic>
        <p:nvPicPr>
          <p:cNvPr id="72705" name="Picture 1" descr="C:\Users\User\Desktop\ovarynontumorfollicularcystsTurashvili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1047750" y="2457450"/>
            <a:ext cx="5288300" cy="2690812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0" y="6381750"/>
            <a:ext cx="2971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800" dirty="0">
                <a:latin typeface="Calibri" pitchFamily="34" charset="0"/>
                <a:cs typeface="Calibri" pitchFamily="34" charset="0"/>
              </a:rPr>
              <a:t>Η επένδυση της κύστης αποτελείται από ένα εσωτερικό στρώμα κοκκιωδών κυττάρων και ένα εξωτερικό στρώμα </a:t>
            </a:r>
            <a:r>
              <a:rPr lang="el-GR" sz="800" dirty="0" err="1">
                <a:latin typeface="Calibri" pitchFamily="34" charset="0"/>
                <a:cs typeface="Calibri" pitchFamily="34" charset="0"/>
              </a:rPr>
              <a:t>ωχρινοποιημένων</a:t>
            </a:r>
            <a:r>
              <a:rPr lang="el-GR" sz="800" dirty="0">
                <a:latin typeface="Calibri" pitchFamily="34" charset="0"/>
                <a:cs typeface="Calibri" pitchFamily="34" charset="0"/>
              </a:rPr>
              <a:t> εν προκειμένω, κυττάρων θήκης.</a:t>
            </a:r>
          </a:p>
        </p:txBody>
      </p:sp>
      <p:pic>
        <p:nvPicPr>
          <p:cNvPr id="72706" name="Picture 2" descr="C:\Users\User\Desktop\ovarynontumorfollicularcystsTurashvili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1350" y="1200149"/>
            <a:ext cx="5638800" cy="3375762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3162300" y="4548249"/>
            <a:ext cx="56729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200" dirty="0">
                <a:latin typeface="Calibri" pitchFamily="34" charset="0"/>
                <a:cs typeface="Calibri" pitchFamily="34" charset="0"/>
              </a:rPr>
              <a:t>Τα εν λόγω κύτταρα θήκης  είναι  </a:t>
            </a:r>
            <a:r>
              <a:rPr lang="el-GR" sz="1200" dirty="0" err="1">
                <a:latin typeface="Calibri" pitchFamily="34" charset="0"/>
                <a:cs typeface="Calibri" pitchFamily="34" charset="0"/>
              </a:rPr>
              <a:t>ωχρινονοποιημένα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 και  εμφανίζουν </a:t>
            </a:r>
            <a:r>
              <a:rPr lang="el-GR" sz="1200" dirty="0" err="1">
                <a:latin typeface="Calibri" pitchFamily="34" charset="0"/>
                <a:cs typeface="Calibri" pitchFamily="34" charset="0"/>
              </a:rPr>
              <a:t>ηωσινόφιλο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 έως διαυγές κυτταρόπλασμα και στρογγυλούς πυρήνες με προεξέχοντα κεντρικά </a:t>
            </a:r>
            <a:r>
              <a:rPr lang="el-GR" sz="1200" dirty="0" err="1">
                <a:latin typeface="Calibri" pitchFamily="34" charset="0"/>
                <a:cs typeface="Calibri" pitchFamily="34" charset="0"/>
              </a:rPr>
              <a:t>πυρήνια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72707" name="Picture 3" descr="C:\Users\User\Desktop\ovarynontumorfollicularcystsTurashvili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3989575" y="4981112"/>
            <a:ext cx="2332396" cy="1749297"/>
          </a:xfrm>
          <a:prstGeom prst="rect">
            <a:avLst/>
          </a:prstGeom>
          <a:noFill/>
        </p:spPr>
      </p:pic>
      <p:sp>
        <p:nvSpPr>
          <p:cNvPr id="9" name="8 - Ορθογώνιο"/>
          <p:cNvSpPr/>
          <p:nvPr/>
        </p:nvSpPr>
        <p:spPr>
          <a:xfrm>
            <a:off x="6290441" y="5156791"/>
            <a:ext cx="2853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200" dirty="0">
                <a:latin typeface="Calibri" pitchFamily="34" charset="0"/>
                <a:cs typeface="Calibri" pitchFamily="34" charset="0"/>
              </a:rPr>
              <a:t>Η χρώση </a:t>
            </a:r>
            <a:r>
              <a:rPr lang="el-GR" sz="1200" dirty="0" err="1">
                <a:latin typeface="Calibri" pitchFamily="34" charset="0"/>
                <a:cs typeface="Calibri" pitchFamily="34" charset="0"/>
              </a:rPr>
              <a:t>ρετικουλίνης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 αναδεικνύει το πυκνό δίκτυο εντός της εξωτερικής στιβάδας με τα κύτταρα της θήκης και την απουσία </a:t>
            </a:r>
            <a:r>
              <a:rPr lang="el-GR" sz="1200" dirty="0" err="1">
                <a:latin typeface="Calibri" pitchFamily="34" charset="0"/>
                <a:cs typeface="Calibri" pitchFamily="34" charset="0"/>
              </a:rPr>
              <a:t>ρετικουλίνης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 εντός της εσωτερικής κοκκιώδους κυτταρικής στιβάδας.</a:t>
            </a:r>
          </a:p>
        </p:txBody>
      </p:sp>
    </p:spTree>
    <p:extLst>
      <p:ext uri="{BB962C8B-B14F-4D97-AF65-F5344CB8AC3E}">
        <p14:creationId xmlns="" xmlns:p14="http://schemas.microsoft.com/office/powerpoint/2010/main" val="203826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sz="3600" b="1" dirty="0"/>
              <a:t>Γεννητικό σύστημα θήλεος</a:t>
            </a:r>
            <a:r>
              <a:rPr lang="el-GR" sz="3600" dirty="0"/>
              <a:t/>
            </a:r>
            <a:br>
              <a:rPr lang="el-GR" sz="3600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5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486" name="Google Shape;486;p31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7175" lvl="0" indent="-11620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116204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Χ.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Χ. Μυλωνάς, Ιατρός - Ειδικός Παθολόγος</a:t>
            </a:r>
            <a:endParaRPr sz="28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6FCB63-8F8C-E2E7-46C7-6AF14145B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587" y="1661180"/>
            <a:ext cx="5824826" cy="40397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574982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4"/>
          <p:cNvSpPr txBox="1">
            <a:spLocks noGrp="1"/>
          </p:cNvSpPr>
          <p:nvPr>
            <p:ph type="title"/>
          </p:nvPr>
        </p:nvSpPr>
        <p:spPr>
          <a:xfrm>
            <a:off x="1485900" y="188640"/>
            <a:ext cx="6172200" cy="657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dirty="0"/>
              <a:t>5</a:t>
            </a:r>
            <a:r>
              <a:rPr lang="el-GR" baseline="30000" dirty="0"/>
              <a:t>ο</a:t>
            </a:r>
            <a:r>
              <a:rPr lang="el-GR" dirty="0"/>
              <a:t> Περιστατικό</a:t>
            </a:r>
            <a:endParaRPr dirty="0"/>
          </a:p>
        </p:txBody>
      </p:sp>
      <p:sp>
        <p:nvSpPr>
          <p:cNvPr id="429" name="Google Shape;429;p24"/>
          <p:cNvSpPr txBox="1"/>
          <p:nvPr/>
        </p:nvSpPr>
        <p:spPr>
          <a:xfrm>
            <a:off x="0" y="518615"/>
            <a:ext cx="8828314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Ιστορικό: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Γυναίκα 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60 ετών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, προσέρχεται λόγω 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κολπικής </a:t>
            </a:r>
            <a:r>
              <a:rPr kumimoji="0" lang="el-G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αιμόρροιας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από μηνός και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υπερτρίχωσης 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.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Από το ατομικό αναμνηστικό, εμφάνισε φυσιολογική εμμηνόπαυση στα 50 έτη.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Κλινική εξέταση: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800" i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Χωρίς</a:t>
            </a:r>
            <a:r>
              <a:rPr lang="el-GR" sz="1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την αναμενόμενη ατροφία</a:t>
            </a:r>
            <a:endParaRPr lang="en-US" sz="18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αιδοίου</a:t>
            </a:r>
            <a:r>
              <a:rPr lang="en-US" sz="1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l-GR" sz="1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Υπόνοια </a:t>
            </a:r>
            <a:r>
              <a:rPr lang="el-GR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ψηλαφητής </a:t>
            </a:r>
            <a:endParaRPr lang="en-US" sz="1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μάζας δεξιού λαγονίου βόθρου</a:t>
            </a:r>
            <a:r>
              <a:rPr lang="el-GR" sz="1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8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Εργαστηριακός έλεγχος: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FSH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= 6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mIU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/mL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Οιστραδιόλη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=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  <a:sym typeface="Arial"/>
              </a:rPr>
              <a:t> 350pg/mL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2EC9E7A-E095-4248-36AB-CC0A732EA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15" y="5019044"/>
            <a:ext cx="5464628" cy="16503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E80692D-3DB1-E81D-9248-73C566413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724" y="1670325"/>
            <a:ext cx="5737177" cy="2922940"/>
          </a:xfrm>
          <a:prstGeom prst="rect">
            <a:avLst/>
          </a:prstGeom>
          <a:scene3d>
            <a:camera prst="orthographicFront">
              <a:rot lat="0" lon="21599994" rev="0"/>
            </a:camera>
            <a:lightRig rig="threePt" dir="t"/>
          </a:scene3d>
        </p:spPr>
      </p:pic>
      <mc:AlternateContent xmlns:mc="http://schemas.openxmlformats.org/markup-compatibility/2006">
        <mc:Choice xmlns="" xmlns:p14="http://schemas.microsoft.com/office/powerpoint/2010/main" Requires="p14">
          <p:contentPart p14:bwMode="auto" r:id="rId6">
            <p14:nvContentPartPr>
              <p14:cNvPr id="52226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12725" y="6484938"/>
              <a:ext cx="382588" cy="76200"/>
            </p14:xfrm>
          </p:contentPart>
        </mc:Choice>
        <mc:Fallback>
          <p:pic>
            <p:nvPicPr>
              <p:cNvPr id="52226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844" y="6425067"/>
                <a:ext cx="413989" cy="19594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="" xmlns:p14="http://schemas.microsoft.com/office/powerpoint/2010/main" val="42405639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396968-F2AA-2BBC-9EDD-13EC98760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587"/>
            <a:ext cx="8229600" cy="720643"/>
          </a:xfrm>
        </p:spPr>
        <p:txBody>
          <a:bodyPr/>
          <a:lstStyle/>
          <a:p>
            <a:r>
              <a:rPr lang="el-GR" dirty="0" err="1"/>
              <a:t>Διακολπικό</a:t>
            </a:r>
            <a:r>
              <a:rPr lang="el-GR" dirty="0"/>
              <a:t> υπερηχογράφημα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C5A2DE3-A797-30D3-77B5-672F242A8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3963"/>
            <a:ext cx="9144000" cy="6239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ED91899-37E5-B2CB-02E3-41B9A1900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905" y="3510665"/>
            <a:ext cx="3923897" cy="3081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551D7DF-51EE-F933-984A-9286B1107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170" y="3901161"/>
            <a:ext cx="4088028" cy="2636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1347E38-9500-56BA-3087-160D0034E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01" y="1043341"/>
            <a:ext cx="4057290" cy="26674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9D37A15-800E-C675-AECB-B4F0333ACE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7764" y="531629"/>
            <a:ext cx="3488356" cy="28920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95837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8025" y="4092499"/>
            <a:ext cx="2787950" cy="236627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6"/>
          <p:cNvSpPr/>
          <p:nvPr/>
        </p:nvSpPr>
        <p:spPr>
          <a:xfrm>
            <a:off x="0" y="635000"/>
            <a:ext cx="9011798" cy="3744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 algn="just">
              <a:spcBef>
                <a:spcPts val="375"/>
              </a:spcBef>
              <a:buClr>
                <a:schemeClr val="dk1"/>
              </a:buClr>
              <a:buSzPts val="1875"/>
              <a:buFont typeface="Arial" panose="020B0604020202020204" pitchFamily="34" charset="0"/>
              <a:buChar char="•"/>
            </a:pP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Η </a:t>
            </a:r>
            <a:r>
              <a:rPr lang="el-GR" sz="2000" b="1" dirty="0" err="1">
                <a:latin typeface="Calibri" pitchFamily="34" charset="0"/>
                <a:ea typeface="Calibri"/>
                <a:cs typeface="Calibri" pitchFamily="34" charset="0"/>
                <a:sym typeface="Calibri"/>
              </a:rPr>
              <a:t>παθολογ</a:t>
            </a:r>
            <a:r>
              <a:rPr lang="en-US" sz="20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o</a:t>
            </a:r>
            <a:r>
              <a:rPr lang="el-GR" sz="20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ανατομία του γεννητικού συστήματος θήλεος π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εριλαμβάνει πολλαπλές νοσογόνες εξεργασίες που αφορούν σε αιδοίο, κόλπο, τράχηλο, μήτρα, σάλπιγγες, και ωοθήκες.</a:t>
            </a:r>
          </a:p>
          <a:p>
            <a:pPr marL="342900" lvl="0" indent="-342900" algn="just">
              <a:spcBef>
                <a:spcPts val="375"/>
              </a:spcBef>
              <a:buClr>
                <a:schemeClr val="dk1"/>
              </a:buClr>
              <a:buSzPts val="1875"/>
              <a:buFont typeface="Arial" panose="020B0604020202020204" pitchFamily="34" charset="0"/>
              <a:buChar char="•"/>
            </a:pP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Καθοριστική  η συμβολή της </a:t>
            </a:r>
            <a:r>
              <a:rPr lang="el-GR" sz="20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δοκιμασίας κατά  Παπανικολάου 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για </a:t>
            </a:r>
            <a:r>
              <a:rPr lang="el-G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πρόληψη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του καρκίνου του τραχήλου της μήτρας. </a:t>
            </a:r>
          </a:p>
          <a:p>
            <a:pPr marL="342900" lvl="0" indent="-342900" algn="just">
              <a:spcBef>
                <a:spcPts val="375"/>
              </a:spcBef>
              <a:buClr>
                <a:schemeClr val="dk1"/>
              </a:buClr>
              <a:buSzPts val="1875"/>
              <a:buFont typeface="Arial" panose="020B0604020202020204" pitchFamily="34" charset="0"/>
              <a:buChar char="•"/>
            </a:pP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Η </a:t>
            </a:r>
            <a:r>
              <a:rPr lang="el-GR" sz="20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ιστολογική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εξέταση 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αποτελεί 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βασικό στοιχείο 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στην 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τελική διάγνωση 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μιας ποικιλίας κακοήθων και μη κακοήθων </a:t>
            </a:r>
            <a:r>
              <a:rPr lang="el-GR" sz="20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νόσων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.</a:t>
            </a:r>
          </a:p>
          <a:p>
            <a:pPr marL="342900" lvl="0" indent="-342900" algn="just">
              <a:spcBef>
                <a:spcPts val="375"/>
              </a:spcBef>
              <a:buClr>
                <a:schemeClr val="dk1"/>
              </a:buClr>
              <a:buSzPts val="1875"/>
              <a:buFont typeface="Arial" panose="020B0604020202020204" pitchFamily="34" charset="0"/>
              <a:buChar char="•"/>
            </a:pP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l-GR" sz="2000" b="1" spc="600" dirty="0">
                <a:latin typeface="Calibri" pitchFamily="34" charset="0"/>
                <a:cs typeface="Calibri" pitchFamily="34" charset="0"/>
              </a:rPr>
              <a:t>Συνεργασία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γυναικολόγου (ιστορικό, κλινικά συμπτώματα ασθενούς, λοιπός </a:t>
            </a:r>
            <a:r>
              <a:rPr lang="el-G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παρακλινικός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έλεγχος)  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με τον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παθολογοανατόμο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και η </a:t>
            </a:r>
            <a:r>
              <a:rPr lang="el-GR" sz="2000" b="1" dirty="0">
                <a:latin typeface="Calibri" pitchFamily="34" charset="0"/>
                <a:cs typeface="Calibri" pitchFamily="34" charset="0"/>
              </a:rPr>
              <a:t>επάρκεια του </a:t>
            </a:r>
            <a:r>
              <a:rPr lang="el-GR" sz="2000" b="1" dirty="0" err="1">
                <a:latin typeface="Calibri" pitchFamily="34" charset="0"/>
                <a:cs typeface="Calibri" pitchFamily="34" charset="0"/>
              </a:rPr>
              <a:t>βιοπτικού</a:t>
            </a:r>
            <a:r>
              <a:rPr lang="el-GR" sz="2000" b="1" dirty="0">
                <a:latin typeface="Calibri" pitchFamily="34" charset="0"/>
                <a:cs typeface="Calibri" pitchFamily="34" charset="0"/>
              </a:rPr>
              <a:t> δείγματος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  </a:t>
            </a:r>
            <a:r>
              <a:rPr lang="el-GR" sz="20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απαραίτητα</a:t>
            </a:r>
            <a:r>
              <a:rPr lang="el-GR" sz="2000" dirty="0">
                <a:latin typeface="Calibri" pitchFamily="34" charset="0"/>
                <a:cs typeface="Calibri" pitchFamily="34" charset="0"/>
              </a:rPr>
              <a:t> για τη σωστή διάγνωση.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4390634-7078-D1B2-0817-D6B63DC766E9}"/>
              </a:ext>
            </a:extLst>
          </p:cNvPr>
          <p:cNvSpPr txBox="1"/>
          <p:nvPr/>
        </p:nvSpPr>
        <p:spPr>
          <a:xfrm>
            <a:off x="652814" y="141515"/>
            <a:ext cx="807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500" b="1" u="sng" dirty="0">
                <a:latin typeface="Calibri" pitchFamily="34" charset="0"/>
                <a:cs typeface="Calibri" pitchFamily="34" charset="0"/>
              </a:rPr>
              <a:t>Η συμβολή του παθολογοανατόμου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7691F6-C782-3A04-D661-02C818B36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5423"/>
          </a:xfrm>
        </p:spPr>
        <p:txBody>
          <a:bodyPr/>
          <a:lstStyle/>
          <a:p>
            <a:r>
              <a:rPr lang="el-GR" b="1" dirty="0"/>
              <a:t>Χειρουργική αφαίρεση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F2123AE-54C2-86A3-A67A-6FC507C7A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222" y="6188149"/>
            <a:ext cx="8197702" cy="4890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EBAA5B3-B0CD-02F8-5DBC-93FF03F28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222" y="2634278"/>
            <a:ext cx="5369794" cy="36070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4D892EE-53E0-519A-83CB-EB2A39B78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27" y="3748617"/>
            <a:ext cx="3377125" cy="2482061"/>
          </a:xfrm>
          <a:prstGeom prst="rect">
            <a:avLst/>
          </a:prstGeom>
        </p:spPr>
      </p:pic>
      <p:sp>
        <p:nvSpPr>
          <p:cNvPr id="7" name="6 - Ορθογώνιο"/>
          <p:cNvSpPr/>
          <p:nvPr/>
        </p:nvSpPr>
        <p:spPr>
          <a:xfrm>
            <a:off x="3848986" y="2190307"/>
            <a:ext cx="51355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 err="1">
                <a:latin typeface="Calibri" pitchFamily="34" charset="0"/>
                <a:cs typeface="Calibri" pitchFamily="34" charset="0"/>
              </a:rPr>
              <a:t>Καφεκίτρινη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, αιμορραγική, εν μέρει συμπαγής, εν μέρει κυστική μάζα.</a:t>
            </a:r>
          </a:p>
          <a:p>
            <a:pPr algn="ctr"/>
            <a:r>
              <a:rPr lang="el-GR" sz="1200" dirty="0">
                <a:latin typeface="Calibri" pitchFamily="34" charset="0"/>
                <a:cs typeface="Calibri" pitchFamily="34" charset="0"/>
              </a:rPr>
              <a:t>Ποικιλόχρωμη επιφάνεια διατομής</a:t>
            </a:r>
            <a:r>
              <a:rPr lang="el-GR" sz="1200" dirty="0"/>
              <a:t>.</a:t>
            </a:r>
          </a:p>
        </p:txBody>
      </p:sp>
      <p:pic>
        <p:nvPicPr>
          <p:cNvPr id="98306" name="Picture 2" descr="C:\Users\User\Desktop\FEM05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7079" y="746088"/>
            <a:ext cx="3097628" cy="28796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1807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5"/>
          <p:cNvSpPr txBox="1">
            <a:spLocks noGrp="1"/>
          </p:cNvSpPr>
          <p:nvPr>
            <p:ph type="title"/>
          </p:nvPr>
        </p:nvSpPr>
        <p:spPr>
          <a:xfrm>
            <a:off x="1" y="-245659"/>
            <a:ext cx="4837814" cy="867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sz="2400" b="1" dirty="0"/>
              <a:t>ΙΣΤΟΛΟΓΙΚΗ ΕΞΕΤΑΣΗ</a:t>
            </a:r>
            <a:endParaRPr sz="2400" b="1" dirty="0"/>
          </a:p>
        </p:txBody>
      </p:sp>
      <p:sp>
        <p:nvSpPr>
          <p:cNvPr id="437" name="Google Shape;437;p25"/>
          <p:cNvSpPr txBox="1"/>
          <p:nvPr/>
        </p:nvSpPr>
        <p:spPr>
          <a:xfrm>
            <a:off x="344238" y="6471640"/>
            <a:ext cx="8629896" cy="38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          </a:t>
            </a:r>
            <a:r>
              <a:rPr kumimoji="0" lang="el-GR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Φυσιολογικό                                                                Ασθενούς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2E0211E-2A82-A2BB-B0CF-A26522604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43" y="3788867"/>
            <a:ext cx="3549832" cy="2724290"/>
          </a:xfrm>
          <a:prstGeom prst="rect">
            <a:avLst/>
          </a:prstGeom>
        </p:spPr>
      </p:pic>
      <p:sp>
        <p:nvSpPr>
          <p:cNvPr id="8" name="7 - Ορθογώνιο"/>
          <p:cNvSpPr/>
          <p:nvPr/>
        </p:nvSpPr>
        <p:spPr>
          <a:xfrm>
            <a:off x="0" y="436728"/>
            <a:ext cx="4189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200" dirty="0">
                <a:latin typeface="Calibri" pitchFamily="34" charset="0"/>
                <a:cs typeface="Calibri" pitchFamily="34" charset="0"/>
              </a:rPr>
              <a:t>Συμπαγής ανάπτυξη </a:t>
            </a:r>
            <a:r>
              <a:rPr lang="el-GR" sz="1200" dirty="0" err="1">
                <a:latin typeface="Calibri" pitchFamily="34" charset="0"/>
                <a:cs typeface="Calibri" pitchFamily="34" charset="0"/>
              </a:rPr>
              <a:t>νεοπλασματικών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 κυττάρων με γωνιώδεις, ωχρούς πυρήνες και πυρηνικές αυλακώσεις (εντομές). Εστιακά, </a:t>
            </a:r>
            <a:r>
              <a:rPr lang="el-GR" sz="1200" dirty="0" err="1">
                <a:latin typeface="Calibri" pitchFamily="34" charset="0"/>
                <a:cs typeface="Calibri" pitchFamily="34" charset="0"/>
              </a:rPr>
              <a:t>μικροθυλακιώδες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 πρότυπο, πέριξ αυτού, διάχυτο πρότυπο.</a:t>
            </a:r>
          </a:p>
        </p:txBody>
      </p:sp>
      <p:pic>
        <p:nvPicPr>
          <p:cNvPr id="99331" name="Picture 3" descr="C:\Users\User\Desktop\ovarygctzarei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3403873" y="926175"/>
            <a:ext cx="6397093" cy="4797819"/>
          </a:xfrm>
          <a:prstGeom prst="rect">
            <a:avLst/>
          </a:prstGeom>
          <a:noFill/>
        </p:spPr>
      </p:pic>
      <p:pic>
        <p:nvPicPr>
          <p:cNvPr id="99332" name="Picture 4" descr="C:\Users\User\Desktop\ovarytumor9_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733340" y="607304"/>
            <a:ext cx="2644460" cy="35316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1143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456" name="Google Shape;456;p27"/>
          <p:cNvSpPr txBox="1"/>
          <p:nvPr/>
        </p:nvSpPr>
        <p:spPr>
          <a:xfrm>
            <a:off x="696036" y="1314494"/>
            <a:ext cx="743803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kumimoji="0" lang="el-GR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νόσος</a:t>
            </a:r>
            <a:r>
              <a:rPr kumimoji="0" lang="el-GR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της</a:t>
            </a:r>
            <a:r>
              <a:rPr kumimoji="0" lang="el-GR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ασθενούς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l-GR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κ</a:t>
            </a:r>
            <a:r>
              <a:rPr kumimoji="0" lang="el-GR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αι ποια </a:t>
            </a:r>
            <a:r>
              <a:rPr lang="el-GR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κακοήθεια</a:t>
            </a: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σε </a:t>
            </a:r>
            <a:r>
              <a:rPr lang="el-GR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άλλο </a:t>
            </a:r>
            <a:r>
              <a:rPr lang="el-GR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όργανο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μπορεί να προκαλέσει;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57" name="Google Shape;45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6670" y="3119485"/>
            <a:ext cx="3830797" cy="3024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1909947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8"/>
          <p:cNvSpPr txBox="1">
            <a:spLocks noGrp="1"/>
          </p:cNvSpPr>
          <p:nvPr>
            <p:ph type="title"/>
          </p:nvPr>
        </p:nvSpPr>
        <p:spPr>
          <a:xfrm>
            <a:off x="1543785" y="115827"/>
            <a:ext cx="6172200" cy="327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 sz="3200" dirty="0"/>
              <a:t>Απάντηση</a:t>
            </a:r>
            <a:endParaRPr sz="3200" dirty="0"/>
          </a:p>
        </p:txBody>
      </p:sp>
      <p:sp>
        <p:nvSpPr>
          <p:cNvPr id="463" name="Google Shape;463;p28"/>
          <p:cNvSpPr txBox="1"/>
          <p:nvPr/>
        </p:nvSpPr>
        <p:spPr>
          <a:xfrm>
            <a:off x="0" y="617438"/>
            <a:ext cx="9144000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defRPr/>
            </a:pPr>
            <a:r>
              <a:rPr lang="el-GR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Η ασθενής εμφάνισε </a:t>
            </a:r>
            <a:r>
              <a:rPr lang="el-GR" sz="2200" b="1" dirty="0" err="1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κοκκιοκυτταρικό</a:t>
            </a:r>
            <a:r>
              <a:rPr lang="el-GR" sz="22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όγκο της ωοθήκης </a:t>
            </a:r>
          </a:p>
          <a:p>
            <a:pPr lvl="0" algn="ctr">
              <a:defRPr/>
            </a:pPr>
            <a:r>
              <a:rPr lang="el-GR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από τα κύτταρα της γεννητικής ταινίας/στρώματος </a:t>
            </a:r>
          </a:p>
          <a:p>
            <a:pPr lvl="0" algn="ctr">
              <a:defRPr/>
            </a:pPr>
            <a:r>
              <a:rPr lang="el-GR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με υπερέκκριση οιστρογόνων. </a:t>
            </a:r>
          </a:p>
          <a:p>
            <a:pPr lvl="0" algn="ctr">
              <a:defRPr/>
            </a:pPr>
            <a:r>
              <a:rPr lang="el-GR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Αυτό μπορεί να οδηγήσει σε </a:t>
            </a:r>
            <a:r>
              <a:rPr lang="el-G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/>
                <a:cs typeface="Calibri" pitchFamily="34" charset="0"/>
                <a:sym typeface="Calibri"/>
              </a:rPr>
              <a:t>υπερπλασία</a:t>
            </a:r>
            <a:r>
              <a:rPr lang="el-GR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</a:p>
          <a:p>
            <a:pPr lvl="0" algn="ctr">
              <a:defRPr/>
            </a:pPr>
            <a:r>
              <a:rPr lang="el-GR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και τελικά σε </a:t>
            </a:r>
            <a:r>
              <a:rPr lang="el-GR" sz="2200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καρκίνωμα ενδομητρίου.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 (σελ. </a:t>
            </a:r>
            <a:r>
              <a:rPr lang="el-GR" sz="2200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700</a:t>
            </a:r>
            <a:r>
              <a:rPr kumimoji="0" lang="el-GR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 στο σύγγραμμα του </a:t>
            </a:r>
            <a:r>
              <a:rPr kumimoji="0" lang="el-GR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Muir</a:t>
            </a: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Calibri" pitchFamily="34" charset="0"/>
                <a:sym typeface="Calibri"/>
              </a:rPr>
              <a:t>)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C884F38-08CB-2FE7-C64F-BEFF19FAB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06" y="2864464"/>
            <a:ext cx="8771110" cy="37277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85010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33B630-7FD1-C069-8BC8-6F90528D5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08777"/>
            <a:ext cx="8229600" cy="1143000"/>
          </a:xfrm>
        </p:spPr>
        <p:txBody>
          <a:bodyPr/>
          <a:lstStyle/>
          <a:p>
            <a:r>
              <a:rPr lang="el-GR" dirty="0"/>
              <a:t>Κλινικό σκέλος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D3DE9BB-0B0F-305E-93B2-9EFD35596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04017"/>
            <a:ext cx="8686800" cy="50274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99980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19FCDD-4CE1-DE68-4A54-6E4C88AB9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15636"/>
          </a:xfrm>
        </p:spPr>
        <p:txBody>
          <a:bodyPr>
            <a:noAutofit/>
          </a:bodyPr>
          <a:lstStyle/>
          <a:p>
            <a:r>
              <a:rPr lang="el-GR" sz="1800" dirty="0" err="1"/>
              <a:t>Παθολογοανατομική</a:t>
            </a:r>
            <a:r>
              <a:rPr lang="el-GR" sz="1800" dirty="0"/>
              <a:t> εικόνα ωοθηκικού </a:t>
            </a:r>
            <a:r>
              <a:rPr lang="el-GR" sz="1800" b="1" dirty="0" err="1"/>
              <a:t>κοκκιοκυτταρικού</a:t>
            </a:r>
            <a:r>
              <a:rPr lang="el-GR" sz="1800" b="1" dirty="0"/>
              <a:t> όγκου</a:t>
            </a:r>
            <a:r>
              <a:rPr lang="el-GR" sz="1800" dirty="0"/>
              <a:t>, του </a:t>
            </a:r>
            <a:r>
              <a:rPr lang="el-GR" sz="1800" u="sng" dirty="0"/>
              <a:t>τύπου του </a:t>
            </a:r>
            <a:r>
              <a:rPr lang="el-GR" sz="1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ενήλικα</a:t>
            </a:r>
          </a:p>
        </p:txBody>
      </p:sp>
      <p:sp>
        <p:nvSpPr>
          <p:cNvPr id="3" name="2 - Ορθογώνιο"/>
          <p:cNvSpPr/>
          <p:nvPr/>
        </p:nvSpPr>
        <p:spPr>
          <a:xfrm>
            <a:off x="0" y="32754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200" i="1" dirty="0">
                <a:latin typeface="Calibri" pitchFamily="34" charset="0"/>
                <a:cs typeface="Calibri" pitchFamily="34" charset="0"/>
              </a:rPr>
              <a:t>Χαμηλού βαθμού κακοήθειας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, ήπιας βιολογικής συμπεριφοράς νεόπλασμα με λίγες μιτώσεις, που προέρχεται από τα </a:t>
            </a:r>
            <a:r>
              <a:rPr lang="el-GR" sz="1200" b="1" dirty="0">
                <a:latin typeface="Calibri" pitchFamily="34" charset="0"/>
                <a:cs typeface="Calibri" pitchFamily="34" charset="0"/>
              </a:rPr>
              <a:t>κοκκιώδη κύτταρα των ωοθυλακίων 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και αντιπροσωπεύει περίπου το 10% όλων των  όγκων  γεννητικής ταινίας-στρώματος των ωοθηκών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.X</a:t>
            </a:r>
            <a:r>
              <a:rPr lang="el-GR" sz="1200" dirty="0" err="1">
                <a:latin typeface="Calibri" pitchFamily="34" charset="0"/>
                <a:cs typeface="Calibri" pitchFamily="34" charset="0"/>
              </a:rPr>
              <a:t>ρήσιμες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 διαγνωστικές  χρώσεις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: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sz="1200" dirty="0" err="1">
                <a:latin typeface="Calibri" pitchFamily="34" charset="0"/>
                <a:cs typeface="Calibri" pitchFamily="34" charset="0"/>
              </a:rPr>
              <a:t>ρετικουλίνη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  (όχι </a:t>
            </a:r>
            <a:r>
              <a:rPr lang="el-GR" sz="1200" dirty="0" err="1">
                <a:latin typeface="Calibri" pitchFamily="34" charset="0"/>
                <a:cs typeface="Calibri" pitchFamily="34" charset="0"/>
              </a:rPr>
              <a:t>περικυττάρια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 έκφραση αλλά αφορίζει ομάδες </a:t>
            </a:r>
            <a:r>
              <a:rPr lang="el-GR" sz="1200" dirty="0" err="1">
                <a:latin typeface="Calibri" pitchFamily="34" charset="0"/>
                <a:cs typeface="Calibri" pitchFamily="34" charset="0"/>
              </a:rPr>
              <a:t>νεοπλασματικών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 κυττάρων και αγγεία), θετικές </a:t>
            </a:r>
            <a:r>
              <a:rPr lang="el-GR" sz="1200" dirty="0" err="1">
                <a:latin typeface="Calibri" pitchFamily="34" charset="0"/>
                <a:cs typeface="Calibri" pitchFamily="34" charset="0"/>
              </a:rPr>
              <a:t>ανοσοχρώσεις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 έναντι </a:t>
            </a:r>
            <a:r>
              <a:rPr lang="el-GR" sz="1200" dirty="0" err="1">
                <a:latin typeface="Calibri" pitchFamily="34" charset="0"/>
                <a:cs typeface="Calibri" pitchFamily="34" charset="0"/>
              </a:rPr>
              <a:t>ανασταλτίνης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,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sz="1200" dirty="0" err="1">
                <a:latin typeface="Calibri" pitchFamily="34" charset="0"/>
                <a:cs typeface="Calibri" pitchFamily="34" charset="0"/>
              </a:rPr>
              <a:t>καλρετινίνης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FOXL2, SF1,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  αρνητική  </a:t>
            </a:r>
            <a:r>
              <a:rPr lang="el-GR" sz="1200" dirty="0" err="1">
                <a:latin typeface="Calibri" pitchFamily="34" charset="0"/>
                <a:cs typeface="Calibri" pitchFamily="34" charset="0"/>
              </a:rPr>
              <a:t>ανοσοχρώση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EMA</a:t>
            </a:r>
            <a:r>
              <a:rPr lang="el-GR" sz="12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100354" name="Picture 2" descr="C:\Users\User\Desktop\Screenshot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622176" y="1984546"/>
            <a:ext cx="5516102" cy="3807724"/>
          </a:xfrm>
          <a:prstGeom prst="rect">
            <a:avLst/>
          </a:prstGeom>
          <a:noFill/>
        </p:spPr>
      </p:pic>
      <p:pic>
        <p:nvPicPr>
          <p:cNvPr id="100356" name="Picture 4" descr="C:\Users\User\Desktop\Screenshot_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9045" y="3176714"/>
            <a:ext cx="4577157" cy="3415154"/>
          </a:xfrm>
          <a:prstGeom prst="rect">
            <a:avLst/>
          </a:prstGeom>
          <a:noFill/>
        </p:spPr>
      </p:pic>
      <p:pic>
        <p:nvPicPr>
          <p:cNvPr id="98306" name="Picture 2" descr="C:\Users\User\Desktop\Screenshot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45789" y="955343"/>
            <a:ext cx="2820419" cy="2175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95669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b="1" dirty="0"/>
              <a:t>Γεννητικό σύστημα θήλεος</a:t>
            </a:r>
            <a:r>
              <a:rPr lang="el-GR" dirty="0"/>
              <a:t/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1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287" name="Google Shape;287;p7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7175" lvl="0" indent="-11620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116204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</a:t>
            </a:r>
            <a:r>
              <a:rPr lang="en-US" sz="2800" dirty="0"/>
              <a:t> </a:t>
            </a:r>
            <a:r>
              <a:rPr lang="el-GR" sz="2800" dirty="0"/>
              <a:t>Χ.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</a:t>
            </a:r>
            <a:r>
              <a:rPr lang="en-US" sz="2800" dirty="0"/>
              <a:t> </a:t>
            </a:r>
            <a:r>
              <a:rPr lang="el-GR" sz="2800" dirty="0"/>
              <a:t>Χ. Μυλωνάς, Ιατρός - Ειδικός Παθολόγος</a:t>
            </a:r>
            <a:endParaRPr sz="28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46534F0-1858-A770-99B1-96992D657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673" y="1627651"/>
            <a:ext cx="5563779" cy="385874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8"/>
          <p:cNvSpPr txBox="1">
            <a:spLocks noGrp="1"/>
          </p:cNvSpPr>
          <p:nvPr>
            <p:ph type="title"/>
          </p:nvPr>
        </p:nvSpPr>
        <p:spPr>
          <a:xfrm>
            <a:off x="467544" y="13171"/>
            <a:ext cx="8229600" cy="67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1o Περιστατικό</a:t>
            </a:r>
            <a:endParaRPr/>
          </a:p>
        </p:txBody>
      </p:sp>
      <p:sp>
        <p:nvSpPr>
          <p:cNvPr id="294" name="Google Shape;294;p8"/>
          <p:cNvSpPr txBox="1"/>
          <p:nvPr/>
        </p:nvSpPr>
        <p:spPr>
          <a:xfrm>
            <a:off x="0" y="554377"/>
            <a:ext cx="5296829" cy="498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500" b="1" i="0" u="sng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Ιστορικό:</a:t>
            </a:r>
            <a:r>
              <a:rPr lang="el-GR" sz="25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 </a:t>
            </a:r>
            <a:endParaRPr sz="2500" b="0" i="0" u="none" strike="noStrike" cap="none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500" dirty="0">
                <a:latin typeface="Calibri" pitchFamily="34" charset="0"/>
                <a:cs typeface="Calibri" pitchFamily="34" charset="0"/>
              </a:rPr>
              <a:t>Γυναίκα  </a:t>
            </a:r>
            <a:r>
              <a:rPr lang="en-US" sz="2500" dirty="0">
                <a:latin typeface="Calibri" pitchFamily="34" charset="0"/>
                <a:cs typeface="Calibri" pitchFamily="34" charset="0"/>
              </a:rPr>
              <a:t>5</a:t>
            </a:r>
            <a:r>
              <a:rPr lang="el-GR" sz="2500" dirty="0">
                <a:latin typeface="Calibri" pitchFamily="34" charset="0"/>
                <a:cs typeface="Calibri" pitchFamily="34" charset="0"/>
              </a:rPr>
              <a:t>5 ετών προσέρχεται λόγω </a:t>
            </a:r>
            <a:r>
              <a:rPr lang="el-GR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κνησμού</a:t>
            </a:r>
            <a:r>
              <a:rPr lang="en-US" sz="2500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sz="2500" dirty="0">
                <a:latin typeface="Calibri" pitchFamily="34" charset="0"/>
                <a:cs typeface="Calibri" pitchFamily="34" charset="0"/>
              </a:rPr>
              <a:t>στην περιοχή του αιδοίου </a:t>
            </a:r>
            <a:r>
              <a:rPr lang="el-GR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από μηνών</a:t>
            </a:r>
            <a:r>
              <a:rPr lang="el-GR" sz="2500" dirty="0">
                <a:latin typeface="Calibri" pitchFamily="34" charset="0"/>
                <a:cs typeface="Calibri" pitchFamily="34" charset="0"/>
              </a:rPr>
              <a:t>.</a:t>
            </a:r>
            <a:r>
              <a:rPr lang="en-US" sz="2500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sz="2500" dirty="0">
                <a:latin typeface="Calibri" pitchFamily="34" charset="0"/>
                <a:cs typeface="Calibri" pitchFamily="34" charset="0"/>
              </a:rPr>
              <a:t>Αναφέρει επίσης </a:t>
            </a:r>
            <a:r>
              <a:rPr lang="el-GR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δυσπαρευνία</a:t>
            </a:r>
            <a:r>
              <a:rPr lang="el-GR" sz="2500" dirty="0">
                <a:latin typeface="Calibri" pitchFamily="34" charset="0"/>
                <a:cs typeface="Calibri" pitchFamily="34" charset="0"/>
              </a:rPr>
              <a:t> (πόνο κατά τη σεξουαλική επαφή)</a:t>
            </a:r>
            <a:r>
              <a:rPr lang="en-US" sz="2500" dirty="0">
                <a:latin typeface="Calibri" pitchFamily="34" charset="0"/>
                <a:cs typeface="Calibri" pitchFamily="34" charset="0"/>
              </a:rPr>
              <a:t>.</a:t>
            </a:r>
            <a:r>
              <a:rPr lang="el-GR" sz="25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500" dirty="0">
                <a:latin typeface="Calibri" pitchFamily="34" charset="0"/>
                <a:cs typeface="Calibri" pitchFamily="34" charset="0"/>
              </a:rPr>
              <a:t>E</a:t>
            </a:r>
            <a:r>
              <a:rPr lang="el-GR" sz="2500" dirty="0" err="1">
                <a:latin typeface="Calibri" pitchFamily="34" charset="0"/>
                <a:cs typeface="Calibri" pitchFamily="34" charset="0"/>
              </a:rPr>
              <a:t>ίχε</a:t>
            </a:r>
            <a:r>
              <a:rPr lang="el-GR" sz="2500" dirty="0">
                <a:latin typeface="Calibri" pitchFamily="34" charset="0"/>
                <a:cs typeface="Calibri" pitchFamily="34" charset="0"/>
              </a:rPr>
              <a:t> φυσιολογική εμμηνόπαυση στα 50 της.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el-GR" sz="25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500" b="1" i="0" u="sng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Κλινική εξέταση: </a:t>
            </a:r>
            <a:endParaRPr sz="25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500" dirty="0">
                <a:latin typeface="Calibri" pitchFamily="34" charset="0"/>
                <a:cs typeface="Calibri" pitchFamily="34" charset="0"/>
              </a:rPr>
              <a:t>Χωρίς ευρήματα, πλην </a:t>
            </a:r>
            <a:r>
              <a:rPr lang="el-GR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αλλοίωσης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στα μικρά χείλη του αιδοίου. </a:t>
            </a:r>
            <a:endParaRPr lang="el-GR" sz="2500" b="0" i="0" u="none" strike="noStrike" cap="none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el-GR" sz="25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250695B-278C-7F3D-D5DD-73E996652226}"/>
              </a:ext>
            </a:extLst>
          </p:cNvPr>
          <p:cNvSpPr txBox="1"/>
          <p:nvPr/>
        </p:nvSpPr>
        <p:spPr>
          <a:xfrm>
            <a:off x="133816" y="5247241"/>
            <a:ext cx="78486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500" b="1" i="0" u="sng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Εργαστηριακός έλεγχος ορού</a:t>
            </a:r>
            <a:r>
              <a:rPr lang="el-GR" sz="2500" b="0" i="0" u="none" strike="noStrike" cap="non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Arial"/>
              </a:rPr>
              <a:t>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500" i="1" dirty="0">
                <a:latin typeface="Calibri" pitchFamily="34" charset="0"/>
                <a:cs typeface="Calibri" pitchFamily="34" charset="0"/>
              </a:rPr>
              <a:t>Χωρίς</a:t>
            </a:r>
            <a:r>
              <a:rPr lang="el-GR" sz="2500" dirty="0">
                <a:latin typeface="Calibri" pitchFamily="34" charset="0"/>
                <a:cs typeface="Calibri" pitchFamily="34" charset="0"/>
              </a:rPr>
              <a:t> ευρήματα</a:t>
            </a:r>
            <a:endParaRPr lang="en-US" sz="25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7E0B193-1F88-1D1B-33EC-B3A148894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94365" y="2399801"/>
            <a:ext cx="4903919" cy="367793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9"/>
          <p:cNvSpPr txBox="1"/>
          <p:nvPr/>
        </p:nvSpPr>
        <p:spPr>
          <a:xfrm>
            <a:off x="286458" y="6467707"/>
            <a:ext cx="836327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Φυσιολογικό                                                     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l-G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l-G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Ασθενούς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8870D21B-5DC8-320B-AABA-C5F7B463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996" y="0"/>
            <a:ext cx="4658098" cy="1615043"/>
          </a:xfrm>
        </p:spPr>
        <p:txBody>
          <a:bodyPr>
            <a:noAutofit/>
          </a:bodyPr>
          <a:lstStyle/>
          <a:p>
            <a:r>
              <a:rPr lang="el-GR" sz="3200" dirty="0"/>
              <a:t>Βιοψία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632793A-49D7-FA7B-7D5F-1245F86BB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494" y="1973763"/>
            <a:ext cx="4682511" cy="4505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1A20A10-2642-663B-AB78-5E4441E9B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75" y="3378380"/>
            <a:ext cx="3975499" cy="3090840"/>
          </a:xfrm>
          <a:prstGeom prst="rect">
            <a:avLst/>
          </a:prstGeom>
        </p:spPr>
      </p:pic>
      <p:pic>
        <p:nvPicPr>
          <p:cNvPr id="3074" name="Picture 2" descr="C:\Users\User\Desktop\vulvalichensclerosus_Huvila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 flipV="1">
            <a:off x="594177" y="-227726"/>
            <a:ext cx="3109847" cy="39007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323" name="Google Shape;323;p11"/>
          <p:cNvSpPr txBox="1"/>
          <p:nvPr/>
        </p:nvSpPr>
        <p:spPr>
          <a:xfrm>
            <a:off x="457200" y="1487106"/>
            <a:ext cx="8686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l-GR" sz="2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lang="el-GR" sz="280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νόσος </a:t>
            </a:r>
            <a:r>
              <a:rPr lang="el-GR" sz="2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της ασθενούς; </a:t>
            </a:r>
            <a:endParaRPr dirty="0"/>
          </a:p>
        </p:txBody>
      </p:sp>
      <p:pic>
        <p:nvPicPr>
          <p:cNvPr id="324" name="Google Shape;32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1836" y="3356992"/>
            <a:ext cx="3700327" cy="292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2"/>
          <p:cNvSpPr txBox="1">
            <a:spLocks noGrp="1"/>
          </p:cNvSpPr>
          <p:nvPr>
            <p:ph type="title"/>
          </p:nvPr>
        </p:nvSpPr>
        <p:spPr>
          <a:xfrm>
            <a:off x="457200" y="-105611"/>
            <a:ext cx="8229600" cy="674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l-GR" sz="3600" dirty="0"/>
              <a:t>Απάντηση</a:t>
            </a:r>
            <a:endParaRPr dirty="0"/>
          </a:p>
        </p:txBody>
      </p:sp>
      <p:sp>
        <p:nvSpPr>
          <p:cNvPr id="330" name="Google Shape;330;p12"/>
          <p:cNvSpPr txBox="1"/>
          <p:nvPr/>
        </p:nvSpPr>
        <p:spPr>
          <a:xfrm>
            <a:off x="0" y="368490"/>
            <a:ext cx="914399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Η ασθενής εμφάνισε  </a:t>
            </a:r>
            <a:r>
              <a:rPr lang="el-GR" sz="2000" b="1" i="0" u="none" strike="noStrike" cap="none" spc="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σκληρυντικό λειχήνα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(σελ.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681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στο 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σύγγραμμα του </a:t>
            </a:r>
            <a:r>
              <a:rPr lang="el-GR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Muir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endParaRPr lang="el-GR"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000" dirty="0">
                <a:latin typeface="Calibri"/>
                <a:ea typeface="Calibri"/>
                <a:cs typeface="Calibri"/>
                <a:sym typeface="Calibri"/>
              </a:rPr>
              <a:t>οντότητα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που είναι </a:t>
            </a:r>
            <a:r>
              <a:rPr lang="el-GR" sz="20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διαφορετική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από τον </a:t>
            </a:r>
            <a:r>
              <a:rPr lang="el-GR" sz="20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ομαλό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λειχήνα.</a:t>
            </a:r>
            <a:endParaRPr lang="el-GR" sz="2000" b="0" i="0" u="none" strike="noStrike" cap="none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89C0CBD-5FC0-B6DF-7C21-013ED409E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19" y="1397088"/>
            <a:ext cx="2914154" cy="52101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32BBCE2-3B10-52A8-9FC5-A5767BD2D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872" y="1399172"/>
            <a:ext cx="2347415" cy="1396381"/>
          </a:xfrm>
          <a:prstGeom prst="rect">
            <a:avLst/>
          </a:prstGeom>
        </p:spPr>
      </p:pic>
      <p:pic>
        <p:nvPicPr>
          <p:cNvPr id="1027" name="Picture 3" descr="C:\Users\User\Desktop\vulvalichensclerosusHuvila06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4744388" y="2391370"/>
            <a:ext cx="5168784" cy="3232213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3152632" y="2756849"/>
            <a:ext cx="2456597" cy="4254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 err="1">
                <a:latin typeface="Calibri" pitchFamily="34" charset="0"/>
                <a:cs typeface="Calibri" pitchFamily="34" charset="0"/>
              </a:rPr>
              <a:t>Ενδοεπιθηλιακή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νεοπλασία αιδοίου </a:t>
            </a:r>
            <a:r>
              <a:rPr lang="en-US" dirty="0">
                <a:latin typeface="Calibri" pitchFamily="34" charset="0"/>
                <a:cs typeface="Calibri" pitchFamily="34" charset="0"/>
              </a:rPr>
              <a:t>(VIN)  </a:t>
            </a:r>
            <a:r>
              <a:rPr lang="el-GR" i="1" dirty="0">
                <a:latin typeface="Calibri" pitchFamily="34" charset="0"/>
                <a:cs typeface="Calibri" pitchFamily="34" charset="0"/>
              </a:rPr>
              <a:t>μη</a:t>
            </a:r>
            <a:r>
              <a:rPr lang="el-GR" dirty="0">
                <a:latin typeface="Calibri" pitchFamily="34" charset="0"/>
                <a:cs typeface="Calibri" pitchFamily="34" charset="0"/>
              </a:rPr>
              <a:t> σχετιζόμενη με τον HPV , εν προκειμένω,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σε έδαφος σκληρυντικού λειχήνα</a:t>
            </a:r>
            <a:r>
              <a:rPr lang="el-GR" dirty="0">
                <a:latin typeface="Calibri" pitchFamily="34" charset="0"/>
                <a:cs typeface="Calibri" pitchFamily="34" charset="0"/>
              </a:rPr>
              <a:t> ( ο οποίος δεν διακρίνεται πια). Σε αντίθεση με το λεπτυσμένο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επιδερμιδικό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επιθήλιο του σκληρυντικού  λειχήνα,  η VIN τυπικά  εμφανίζει επιθηλιακή υπερπλασία με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δυσωρίμανση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και ποικίλους βαθμούς δυσπλασίας των βασικών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κερατινοκυττάρων</a:t>
            </a:r>
            <a:r>
              <a:rPr lang="el-GR" dirty="0">
                <a:latin typeface="Calibri" pitchFamily="34" charset="0"/>
                <a:cs typeface="Calibri" pitchFamily="34" charset="0"/>
              </a:rPr>
              <a:t>. Η εικονιζόμενη βλάβη συσχετιζόταν με ένα πολύ καλά διαφοροποιημένο διηθητικό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ακανθοκυτταρικό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καρκίνωμα του αιδοίου.</a:t>
            </a:r>
          </a:p>
        </p:txBody>
      </p:sp>
      <mc:AlternateContent xmlns:mc="http://schemas.openxmlformats.org/markup-compatibility/2006">
        <mc:Choice xmlns="" xmlns:p14="http://schemas.microsoft.com/office/powerpoint/2010/main" Requires="p14">
          <p:contentPart p14:bwMode="auto" r:id="rId6">
            <p14:nvContentPartPr>
              <p14:cNvPr id="1028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5125" y="1562100"/>
              <a:ext cx="1227138" cy="23813"/>
            </p14:xfrm>
          </p:contentPart>
        </mc:Choice>
        <mc:Fallback>
          <p:pic>
            <p:nvPicPr>
              <p:cNvPr id="1028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9286" y="1513927"/>
                <a:ext cx="1258455" cy="1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p14="http://schemas.microsoft.com/office/powerpoint/2010/main" Requires="p14">
          <p:contentPart p14:bwMode="auto" r:id="rId8">
            <p14:nvContentPartPr>
              <p14:cNvPr id="1029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968875" y="1782763"/>
              <a:ext cx="198438" cy="1587"/>
            </p14:xfrm>
          </p:contentPart>
        </mc:Choice>
        <mc:Fallback>
          <p:pic>
            <p:nvPicPr>
              <p:cNvPr id="1029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53029" y="1503451"/>
                <a:ext cx="229770" cy="5602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p14="http://schemas.microsoft.com/office/powerpoint/2010/main" Requires="p14">
          <p:contentPart p14:bwMode="auto" r:id="rId10">
            <p14:nvContentPartPr>
              <p14:cNvPr id="1030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08525" y="1501775"/>
              <a:ext cx="153988" cy="7938"/>
            </p14:xfrm>
          </p:contentPart>
        </mc:Choice>
        <mc:Fallback>
          <p:pic>
            <p:nvPicPr>
              <p:cNvPr id="1030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92545" y="1450031"/>
                <a:ext cx="185585" cy="1114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p14="http://schemas.microsoft.com/office/powerpoint/2010/main" Requires="p14">
          <p:contentPart p14:bwMode="auto" r:id="rId12">
            <p14:nvContentPartPr>
              <p14:cNvPr id="1031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825875" y="1768475"/>
              <a:ext cx="365125" cy="30163"/>
            </p14:xfrm>
          </p:contentPart>
        </mc:Choice>
        <mc:Fallback>
          <p:pic>
            <p:nvPicPr>
              <p:cNvPr id="1031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810078" y="1706020"/>
                <a:ext cx="396360" cy="155073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2_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5086</TotalTime>
  <Words>2341</Words>
  <Application>Microsoft Office PowerPoint</Application>
  <PresentationFormat>Προβολή στην οθόνη (4:3)</PresentationFormat>
  <Paragraphs>260</Paragraphs>
  <Slides>45</Slides>
  <Notes>34</Notes>
  <HiddenSlides>0</HiddenSlides>
  <MMClips>0</MMClips>
  <ScaleCrop>false</ScaleCrop>
  <HeadingPairs>
    <vt:vector size="4" baseType="variant">
      <vt:variant>
        <vt:lpstr>Θέμα</vt:lpstr>
      </vt:variant>
      <vt:variant>
        <vt:i4>3</vt:i4>
      </vt:variant>
      <vt:variant>
        <vt:lpstr>Τίτλοι διαφανειών</vt:lpstr>
      </vt:variant>
      <vt:variant>
        <vt:i4>45</vt:i4>
      </vt:variant>
    </vt:vector>
  </HeadingPairs>
  <TitlesOfParts>
    <vt:vector size="48" baseType="lpstr">
      <vt:lpstr>2_Θέμα του Office</vt:lpstr>
      <vt:lpstr>Θέμα του Office</vt:lpstr>
      <vt:lpstr>1_Θέμα του Office</vt:lpstr>
      <vt:lpstr>Γεννητικό σύστημα θήλεος Μια σύντομη εισαγωγή </vt:lpstr>
      <vt:lpstr>Αρχική εκτίμηση από τον κλινικό ιατρό</vt:lpstr>
      <vt:lpstr>Εκτίμηση από τον εργαστηριακό ιατρό</vt:lpstr>
      <vt:lpstr>Διαφάνεια 4</vt:lpstr>
      <vt:lpstr>Γεννητικό σύστημα θήλεος Βραχεία παρουσίαση 1ου περιστατικού</vt:lpstr>
      <vt:lpstr>1o Περιστατικό</vt:lpstr>
      <vt:lpstr>Βιοψία</vt:lpstr>
      <vt:lpstr>Ερώτηση</vt:lpstr>
      <vt:lpstr>Απάντηση</vt:lpstr>
      <vt:lpstr>Παθολογοανατομική θεώρηση σκληρυντικού λειχήνα</vt:lpstr>
      <vt:lpstr>Γεννητικό σύστημα θήλεος Βραχεία παρουσίαση 2ου περιστατικού</vt:lpstr>
      <vt:lpstr>2ο Περιστατικό</vt:lpstr>
      <vt:lpstr>Μετά τη διαγνωστική βιοψία ενδομητρίου ακολουθεί υστερεκτομή.</vt:lpstr>
      <vt:lpstr>Βιοψία ενδομητρίου</vt:lpstr>
      <vt:lpstr>Ερώτηση</vt:lpstr>
      <vt:lpstr>Απάντηση</vt:lpstr>
      <vt:lpstr>Παθολογοανατομική θεώρηση ενδομητριοειδούς καρκινώματος του ενδομητρίου</vt:lpstr>
      <vt:lpstr>Γεννητικό σύστημα θήλεος Βραχεία παρουσίαση 3ου περιστατικού</vt:lpstr>
      <vt:lpstr>3ο περιστατικό</vt:lpstr>
      <vt:lpstr>Εκτίμηση εμβρυϊκής δυσπραγίας</vt:lpstr>
      <vt:lpstr>Επείγων τοκετός, νεκρό το έμβρυο.</vt:lpstr>
      <vt:lpstr>Ιστολογία στο επίπεδο του αμνίου-χορίου.</vt:lpstr>
      <vt:lpstr>A. Εξωπλακουντιακές μεμβράνες Β. Χοριακή πλάκα C. Ομφάλιος λώρος</vt:lpstr>
      <vt:lpstr>Μικροσκόπηση  λαχνών πλακούντα και ομφαλίου λώρου</vt:lpstr>
      <vt:lpstr>Ερώτηση</vt:lpstr>
      <vt:lpstr>Απάντηση</vt:lpstr>
      <vt:lpstr>Κλινικό σκέλος</vt:lpstr>
      <vt:lpstr>Παθολογοανατομικό σκέλος</vt:lpstr>
      <vt:lpstr>Γεννητικό σύστημα θήλεος Βραχεία παρουσίαση 4ου περιστατικού</vt:lpstr>
      <vt:lpstr> 4ο Περιστατικό</vt:lpstr>
      <vt:lpstr>Χειρουργική αφαίρεση ωοθήκης  (λόγω γαγγραινώδους νέκρωσης)  και συνοδός κυστική αλλοίωση. </vt:lpstr>
      <vt:lpstr>Ιστολογική εξέταση βιώσιμου ιστού  εκ του εγχειρητικού παρασκευάσματος</vt:lpstr>
      <vt:lpstr>Ερώτηση</vt:lpstr>
      <vt:lpstr>Απάντηση</vt:lpstr>
      <vt:lpstr>Διαφάνεια 35</vt:lpstr>
      <vt:lpstr>Παθολογοανατομική εικόνα ωοθυλακικής κύστης</vt:lpstr>
      <vt:lpstr>Γεννητικό σύστημα θήλεος Βραχεία παρουσίαση 5ου περιστατικού</vt:lpstr>
      <vt:lpstr>5ο Περιστατικό</vt:lpstr>
      <vt:lpstr>Διακολπικό υπερηχογράφημα</vt:lpstr>
      <vt:lpstr>Χειρουργική αφαίρεση</vt:lpstr>
      <vt:lpstr>ΙΣΤΟΛΟΓΙΚΗ ΕΞΕΤΑΣΗ</vt:lpstr>
      <vt:lpstr>Ερώτηση</vt:lpstr>
      <vt:lpstr>Απάντηση</vt:lpstr>
      <vt:lpstr>Κλινικό σκέλος</vt:lpstr>
      <vt:lpstr>Παθολογοανατομική εικόνα ωοθηκικού κοκκιοκυτταρικού όγκου, του τύπου του ενήλικα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Κεφαλή - Τράχηλος  Μια σύντομη εισαγωγή</dc:title>
  <dc:creator>User</dc:creator>
  <cp:lastModifiedBy>User</cp:lastModifiedBy>
  <cp:revision>177</cp:revision>
  <dcterms:created xsi:type="dcterms:W3CDTF">2021-08-02T10:33:48Z</dcterms:created>
  <dcterms:modified xsi:type="dcterms:W3CDTF">2024-01-07T07:06:39Z</dcterms:modified>
</cp:coreProperties>
</file>