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7" r:id="rId3"/>
    <p:sldId id="268" r:id="rId4"/>
    <p:sldId id="269" r:id="rId5"/>
    <p:sldId id="294" r:id="rId6"/>
    <p:sldId id="286" r:id="rId7"/>
    <p:sldId id="348" r:id="rId8"/>
    <p:sldId id="288" r:id="rId9"/>
    <p:sldId id="351" r:id="rId10"/>
    <p:sldId id="353" r:id="rId11"/>
    <p:sldId id="352" r:id="rId12"/>
    <p:sldId id="350" r:id="rId13"/>
    <p:sldId id="258" r:id="rId14"/>
    <p:sldId id="337" r:id="rId15"/>
    <p:sldId id="358" r:id="rId16"/>
    <p:sldId id="285" r:id="rId17"/>
    <p:sldId id="354" r:id="rId18"/>
    <p:sldId id="355" r:id="rId19"/>
    <p:sldId id="295" r:id="rId20"/>
    <p:sldId id="356" r:id="rId21"/>
    <p:sldId id="284" r:id="rId22"/>
    <p:sldId id="357" r:id="rId23"/>
    <p:sldId id="302" r:id="rId24"/>
    <p:sldId id="297" r:id="rId25"/>
    <p:sldId id="301" r:id="rId26"/>
    <p:sldId id="313" r:id="rId27"/>
    <p:sldId id="296" r:id="rId28"/>
    <p:sldId id="349" r:id="rId29"/>
    <p:sldId id="304" r:id="rId30"/>
    <p:sldId id="359" r:id="rId31"/>
    <p:sldId id="290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CC"/>
    <a:srgbClr val="FF9966"/>
    <a:srgbClr val="FF9933"/>
    <a:srgbClr val="FF66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76232" autoAdjust="0"/>
  </p:normalViewPr>
  <p:slideViewPr>
    <p:cSldViewPr>
      <p:cViewPr>
        <p:scale>
          <a:sx n="70" d="100"/>
          <a:sy n="70" d="100"/>
        </p:scale>
        <p:origin x="-10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Γεωργία-Ελένη Θωμοπούλου" userId="f50e4f197289d2d2" providerId="LiveId" clId="{ADCA02D5-7A3B-430D-9FA8-4388A8FC530C}"/>
    <pc:docChg chg="custSel addSld modSld">
      <pc:chgData name="Γεωργία-Ελένη Θωμοπούλου" userId="f50e4f197289d2d2" providerId="LiveId" clId="{ADCA02D5-7A3B-430D-9FA8-4388A8FC530C}" dt="2022-10-18T13:36:37.180" v="566" actId="14100"/>
      <pc:docMkLst>
        <pc:docMk/>
      </pc:docMkLst>
      <pc:sldChg chg="modSp mod">
        <pc:chgData name="Γεωργία-Ελένη Θωμοπούλου" userId="f50e4f197289d2d2" providerId="LiveId" clId="{ADCA02D5-7A3B-430D-9FA8-4388A8FC530C}" dt="2022-10-18T13:36:37.180" v="566" actId="14100"/>
        <pc:sldMkLst>
          <pc:docMk/>
          <pc:sldMk cId="0" sldId="259"/>
        </pc:sldMkLst>
        <pc:spChg chg="mod">
          <ac:chgData name="Γεωργία-Ελένη Θωμοπούλου" userId="f50e4f197289d2d2" providerId="LiveId" clId="{ADCA02D5-7A3B-430D-9FA8-4388A8FC530C}" dt="2022-10-18T13:36:37.180" v="566" actId="14100"/>
          <ac:spMkLst>
            <pc:docMk/>
            <pc:sldMk cId="0" sldId="259"/>
            <ac:spMk id="7" creationId="{F485BDB7-9431-B709-E41B-42821A09D562}"/>
          </ac:spMkLst>
        </pc:spChg>
      </pc:sldChg>
      <pc:sldChg chg="modSp mod">
        <pc:chgData name="Γεωργία-Ελένη Θωμοπούλου" userId="f50e4f197289d2d2" providerId="LiveId" clId="{ADCA02D5-7A3B-430D-9FA8-4388A8FC530C}" dt="2022-10-18T13:07:35.051" v="38" actId="14100"/>
        <pc:sldMkLst>
          <pc:docMk/>
          <pc:sldMk cId="1480146924" sldId="268"/>
        </pc:sldMkLst>
        <pc:spChg chg="mod">
          <ac:chgData name="Γεωργία-Ελένη Θωμοπούλου" userId="f50e4f197289d2d2" providerId="LiveId" clId="{ADCA02D5-7A3B-430D-9FA8-4388A8FC530C}" dt="2022-10-18T13:07:35.051" v="38" actId="14100"/>
          <ac:spMkLst>
            <pc:docMk/>
            <pc:sldMk cId="1480146924" sldId="268"/>
            <ac:spMk id="3" creationId="{4EEC6EC2-E3FB-0E1F-F20B-52EC52FEECF4}"/>
          </ac:spMkLst>
        </pc:spChg>
      </pc:sldChg>
      <pc:sldChg chg="modNotesTx">
        <pc:chgData name="Γεωργία-Ελένη Θωμοπούλου" userId="f50e4f197289d2d2" providerId="LiveId" clId="{ADCA02D5-7A3B-430D-9FA8-4388A8FC530C}" dt="2022-10-18T13:36:00.056" v="564" actId="20577"/>
        <pc:sldMkLst>
          <pc:docMk/>
          <pc:sldMk cId="3094930842" sldId="285"/>
        </pc:sldMkLst>
      </pc:sldChg>
      <pc:sldChg chg="modSp mod">
        <pc:chgData name="Γεωργία-Ελένη Θωμοπούλου" userId="f50e4f197289d2d2" providerId="LiveId" clId="{ADCA02D5-7A3B-430D-9FA8-4388A8FC530C}" dt="2022-10-18T13:09:22.482" v="55" actId="20577"/>
        <pc:sldMkLst>
          <pc:docMk/>
          <pc:sldMk cId="3921969012" sldId="286"/>
        </pc:sldMkLst>
        <pc:spChg chg="mod">
          <ac:chgData name="Γεωργία-Ελένη Θωμοπούλου" userId="f50e4f197289d2d2" providerId="LiveId" clId="{ADCA02D5-7A3B-430D-9FA8-4388A8FC530C}" dt="2022-10-18T13:09:22.482" v="55" actId="20577"/>
          <ac:spMkLst>
            <pc:docMk/>
            <pc:sldMk cId="3921969012" sldId="286"/>
            <ac:spMk id="4" creationId="{EBA6F5A0-72B0-6145-6701-DABEC2152B92}"/>
          </ac:spMkLst>
        </pc:spChg>
      </pc:sldChg>
      <pc:sldChg chg="modSp mod modNotesTx">
        <pc:chgData name="Γεωργία-Ελένη Θωμοπούλου" userId="f50e4f197289d2d2" providerId="LiveId" clId="{ADCA02D5-7A3B-430D-9FA8-4388A8FC530C}" dt="2022-10-18T13:14:02.236" v="191" actId="20577"/>
        <pc:sldMkLst>
          <pc:docMk/>
          <pc:sldMk cId="2037236423" sldId="287"/>
        </pc:sldMkLst>
        <pc:picChg chg="mod">
          <ac:chgData name="Γεωργία-Ελένη Θωμοπούλου" userId="f50e4f197289d2d2" providerId="LiveId" clId="{ADCA02D5-7A3B-430D-9FA8-4388A8FC530C}" dt="2022-10-18T13:10:03.499" v="59" actId="1076"/>
          <ac:picMkLst>
            <pc:docMk/>
            <pc:sldMk cId="2037236423" sldId="287"/>
            <ac:picMk id="3" creationId="{637C9F23-570F-5BC4-87D2-114F16E5DD6C}"/>
          </ac:picMkLst>
        </pc:picChg>
        <pc:picChg chg="mod">
          <ac:chgData name="Γεωργία-Ελένη Θωμοπούλου" userId="f50e4f197289d2d2" providerId="LiveId" clId="{ADCA02D5-7A3B-430D-9FA8-4388A8FC530C}" dt="2022-10-18T13:09:57.078" v="56" actId="1076"/>
          <ac:picMkLst>
            <pc:docMk/>
            <pc:sldMk cId="2037236423" sldId="287"/>
            <ac:picMk id="7" creationId="{E225191A-DF3C-C034-560C-86144267A38F}"/>
          </ac:picMkLst>
        </pc:picChg>
      </pc:sldChg>
      <pc:sldChg chg="modSp mod modNotesTx">
        <pc:chgData name="Γεωργία-Ελένη Θωμοπούλου" userId="f50e4f197289d2d2" providerId="LiveId" clId="{ADCA02D5-7A3B-430D-9FA8-4388A8FC530C}" dt="2022-10-18T13:12:13.125" v="116" actId="20577"/>
        <pc:sldMkLst>
          <pc:docMk/>
          <pc:sldMk cId="2068728101" sldId="288"/>
        </pc:sldMkLst>
        <pc:spChg chg="mod">
          <ac:chgData name="Γεωργία-Ελένη Θωμοπούλου" userId="f50e4f197289d2d2" providerId="LiveId" clId="{ADCA02D5-7A3B-430D-9FA8-4388A8FC530C}" dt="2022-10-18T13:11:00.712" v="83" actId="20577"/>
          <ac:spMkLst>
            <pc:docMk/>
            <pc:sldMk cId="2068728101" sldId="288"/>
            <ac:spMk id="4" creationId="{F0575B59-3AB0-9030-FC46-C120DD314445}"/>
          </ac:spMkLst>
        </pc:spChg>
      </pc:sldChg>
      <pc:sldChg chg="modNotesTx">
        <pc:chgData name="Γεωργία-Ελένη Θωμοπούλου" userId="f50e4f197289d2d2" providerId="LiveId" clId="{ADCA02D5-7A3B-430D-9FA8-4388A8FC530C}" dt="2022-10-18T13:23:44.152" v="394" actId="20577"/>
        <pc:sldMkLst>
          <pc:docMk/>
          <pc:sldMk cId="2042557828" sldId="306"/>
        </pc:sldMkLst>
      </pc:sldChg>
      <pc:sldChg chg="modSp mod">
        <pc:chgData name="Γεωργία-Ελένη Θωμοπούλου" userId="f50e4f197289d2d2" providerId="LiveId" clId="{ADCA02D5-7A3B-430D-9FA8-4388A8FC530C}" dt="2022-10-18T13:35:27.440" v="559" actId="14100"/>
        <pc:sldMkLst>
          <pc:docMk/>
          <pc:sldMk cId="1751275454" sldId="312"/>
        </pc:sldMkLst>
        <pc:spChg chg="mod">
          <ac:chgData name="Γεωργία-Ελένη Θωμοπούλου" userId="f50e4f197289d2d2" providerId="LiveId" clId="{ADCA02D5-7A3B-430D-9FA8-4388A8FC530C}" dt="2022-10-18T13:35:27.440" v="559" actId="14100"/>
          <ac:spMkLst>
            <pc:docMk/>
            <pc:sldMk cId="1751275454" sldId="312"/>
            <ac:spMk id="8" creationId="{E14716AD-1551-DECC-A421-2DE22F18C14A}"/>
          </ac:spMkLst>
        </pc:spChg>
      </pc:sldChg>
      <pc:sldChg chg="addSp modSp new mod modNotesTx">
        <pc:chgData name="Γεωργία-Ελένη Θωμοπούλου" userId="f50e4f197289d2d2" providerId="LiveId" clId="{ADCA02D5-7A3B-430D-9FA8-4388A8FC530C}" dt="2022-10-18T13:32:30.387" v="519" actId="20577"/>
        <pc:sldMkLst>
          <pc:docMk/>
          <pc:sldMk cId="1693594309" sldId="335"/>
        </pc:sldMkLst>
        <pc:spChg chg="mod">
          <ac:chgData name="Γεωργία-Ελένη Θωμοπούλου" userId="f50e4f197289d2d2" providerId="LiveId" clId="{ADCA02D5-7A3B-430D-9FA8-4388A8FC530C}" dt="2022-10-18T13:32:30.387" v="519" actId="20577"/>
          <ac:spMkLst>
            <pc:docMk/>
            <pc:sldMk cId="1693594309" sldId="335"/>
            <ac:spMk id="2" creationId="{397CE288-B4DE-2A3E-40D3-695FDE2BE0C2}"/>
          </ac:spMkLst>
        </pc:spChg>
        <pc:picChg chg="add mod">
          <ac:chgData name="Γεωργία-Ελένη Θωμοπούλου" userId="f50e4f197289d2d2" providerId="LiveId" clId="{ADCA02D5-7A3B-430D-9FA8-4388A8FC530C}" dt="2022-10-18T13:19:46.179" v="211" actId="14100"/>
          <ac:picMkLst>
            <pc:docMk/>
            <pc:sldMk cId="1693594309" sldId="335"/>
            <ac:picMk id="1026" creationId="{D0E7B063-26B0-B006-7EF3-9B47F3D40C11}"/>
          </ac:picMkLst>
        </pc:picChg>
        <pc:picChg chg="add mod">
          <ac:chgData name="Γεωργία-Ελένη Θωμοπούλου" userId="f50e4f197289d2d2" providerId="LiveId" clId="{ADCA02D5-7A3B-430D-9FA8-4388A8FC530C}" dt="2022-10-18T13:19:51.676" v="212" actId="14100"/>
          <ac:picMkLst>
            <pc:docMk/>
            <pc:sldMk cId="1693594309" sldId="335"/>
            <ac:picMk id="1028" creationId="{23DA1CC5-C265-5DD2-535D-B1D79266EF0F}"/>
          </ac:picMkLst>
        </pc:picChg>
      </pc:sldChg>
      <pc:sldChg chg="addSp modSp new mod">
        <pc:chgData name="Γεωργία-Ελένη Θωμοπούλου" userId="f50e4f197289d2d2" providerId="LiveId" clId="{ADCA02D5-7A3B-430D-9FA8-4388A8FC530C}" dt="2022-10-18T13:31:41.892" v="487" actId="1076"/>
        <pc:sldMkLst>
          <pc:docMk/>
          <pc:sldMk cId="829906083" sldId="336"/>
        </pc:sldMkLst>
        <pc:spChg chg="mod">
          <ac:chgData name="Γεωργία-Ελένη Θωμοπούλου" userId="f50e4f197289d2d2" providerId="LiveId" clId="{ADCA02D5-7A3B-430D-9FA8-4388A8FC530C}" dt="2022-10-18T13:31:19.631" v="483" actId="14100"/>
          <ac:spMkLst>
            <pc:docMk/>
            <pc:sldMk cId="829906083" sldId="336"/>
            <ac:spMk id="2" creationId="{FEEF9EF3-08E9-F889-23A9-9CC892AB6ED5}"/>
          </ac:spMkLst>
        </pc:spChg>
        <pc:picChg chg="add mod">
          <ac:chgData name="Γεωργία-Ελένη Θωμοπούλου" userId="f50e4f197289d2d2" providerId="LiveId" clId="{ADCA02D5-7A3B-430D-9FA8-4388A8FC530C}" dt="2022-10-18T13:31:41.892" v="487" actId="1076"/>
          <ac:picMkLst>
            <pc:docMk/>
            <pc:sldMk cId="829906083" sldId="336"/>
            <ac:picMk id="2050" creationId="{432C68B2-B145-B810-F658-4AD1635EBC77}"/>
          </ac:picMkLst>
        </pc:picChg>
      </pc:sldChg>
    </pc:docChg>
  </pc:docChgLst>
  <pc:docChgLst>
    <pc:chgData name="Γεωργία-Ελένη Θωμοπούλου" userId="f50e4f197289d2d2" providerId="LiveId" clId="{FF4F8F71-3CE4-48E4-A576-F58F8A5467A9}"/>
    <pc:docChg chg="modSld">
      <pc:chgData name="Γεωργία-Ελένη Θωμοπούλου" userId="f50e4f197289d2d2" providerId="LiveId" clId="{FF4F8F71-3CE4-48E4-A576-F58F8A5467A9}" dt="2022-10-17T14:12:45.117" v="1" actId="1076"/>
      <pc:docMkLst>
        <pc:docMk/>
      </pc:docMkLst>
      <pc:sldChg chg="modSp mod">
        <pc:chgData name="Γεωργία-Ελένη Θωμοπούλου" userId="f50e4f197289d2d2" providerId="LiveId" clId="{FF4F8F71-3CE4-48E4-A576-F58F8A5467A9}" dt="2022-10-17T14:12:45.117" v="1" actId="1076"/>
        <pc:sldMkLst>
          <pc:docMk/>
          <pc:sldMk cId="800568574" sldId="300"/>
        </pc:sldMkLst>
        <pc:picChg chg="mod">
          <ac:chgData name="Γεωργία-Ελένη Θωμοπούλου" userId="f50e4f197289d2d2" providerId="LiveId" clId="{FF4F8F71-3CE4-48E4-A576-F58F8A5467A9}" dt="2022-10-17T14:12:45.117" v="1" actId="1076"/>
          <ac:picMkLst>
            <pc:docMk/>
            <pc:sldMk cId="800568574" sldId="300"/>
            <ac:picMk id="2" creationId="{1ECF148A-0518-DAF9-5040-4A81B72441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A126-7748-4C5B-8ECD-1F8B38113765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A58D-6B5B-40E7-A049-1E26DC4915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1583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Ήπια πάχυνση στρώματος, χωρίς παθολογικά </a:t>
            </a:r>
            <a:r>
              <a:rPr lang="el-GR" dirty="0" smtClean="0"/>
              <a:t>ευρήματα</a:t>
            </a:r>
            <a:r>
              <a:rPr lang="el-GR" baseline="0" dirty="0" smtClean="0"/>
              <a:t> στη μαστογραφία! Στη βιοψία όμως αναδεικνύονται </a:t>
            </a:r>
            <a:r>
              <a:rPr lang="el-GR" i="1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χαμηλής συνοχής  </a:t>
            </a:r>
            <a:r>
              <a:rPr lang="el-GR" baseline="0" dirty="0" err="1" smtClean="0"/>
              <a:t>νεοπλασματικά</a:t>
            </a:r>
            <a:r>
              <a:rPr lang="el-GR" baseline="0" dirty="0" smtClean="0"/>
              <a:t> κύτταρα εντός </a:t>
            </a:r>
            <a:r>
              <a:rPr lang="el-GR" baseline="0" dirty="0" err="1" smtClean="0"/>
              <a:t>δεσμοπλαστικού</a:t>
            </a:r>
            <a:r>
              <a:rPr lang="el-GR" baseline="0" dirty="0" smtClean="0"/>
              <a:t> ή </a:t>
            </a:r>
            <a:r>
              <a:rPr lang="el-GR" baseline="0" dirty="0" err="1" smtClean="0"/>
              <a:t>σκιρρώδους</a:t>
            </a:r>
            <a:r>
              <a:rPr lang="el-GR" baseline="0" dirty="0" smtClean="0"/>
              <a:t> στρώματος.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26836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 smtClean="0"/>
              <a:t>Κλασικό</a:t>
            </a:r>
            <a:r>
              <a:rPr lang="el-GR" baseline="0" dirty="0" smtClean="0"/>
              <a:t> </a:t>
            </a:r>
            <a:r>
              <a:rPr lang="el-GR" b="1" baseline="0" dirty="0" err="1" smtClean="0"/>
              <a:t>λ</a:t>
            </a:r>
            <a:r>
              <a:rPr lang="el-GR" b="1" dirty="0" err="1" smtClean="0"/>
              <a:t>οβιακό</a:t>
            </a:r>
            <a:r>
              <a:rPr lang="el-GR" b="1" dirty="0" smtClean="0"/>
              <a:t> διηθητικό</a:t>
            </a:r>
            <a:r>
              <a:rPr lang="el-GR" b="1" baseline="0" dirty="0" smtClean="0"/>
              <a:t> </a:t>
            </a:r>
            <a:r>
              <a:rPr lang="el-GR" b="1" dirty="0" smtClean="0"/>
              <a:t>καρκίνωμα </a:t>
            </a:r>
            <a:r>
              <a:rPr lang="el-GR" dirty="0"/>
              <a:t>μαστού, που αποτελεί περίπου το 10% των καρκίνων </a:t>
            </a:r>
            <a:r>
              <a:rPr lang="el-GR" dirty="0" smtClean="0"/>
              <a:t>του</a:t>
            </a:r>
            <a:r>
              <a:rPr lang="el-GR" baseline="0" dirty="0" smtClean="0"/>
              <a:t> </a:t>
            </a:r>
            <a:r>
              <a:rPr lang="el-GR" dirty="0" smtClean="0"/>
              <a:t>μαστού</a:t>
            </a:r>
            <a:r>
              <a:rPr lang="en-US" dirty="0" smtClean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 smtClean="0"/>
              <a:t>Ουσιαστικά, </a:t>
            </a:r>
            <a:r>
              <a:rPr lang="el-GR" dirty="0"/>
              <a:t>αν αντιστοιχίσουμε βαθμό κακοήθειας και στάδιο, </a:t>
            </a:r>
            <a:r>
              <a:rPr lang="el-GR" dirty="0" smtClean="0"/>
              <a:t>όχι.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Μεταστατική διήθηση. Ο </a:t>
            </a:r>
            <a:r>
              <a:rPr lang="el-GR" dirty="0" err="1"/>
              <a:t>λοβιακός</a:t>
            </a:r>
            <a:r>
              <a:rPr lang="el-GR" dirty="0"/>
              <a:t> τύπος </a:t>
            </a:r>
            <a:r>
              <a:rPr lang="el-GR" dirty="0" smtClean="0"/>
              <a:t>διηθητικού καρκινώματος του μαστού </a:t>
            </a:r>
            <a:r>
              <a:rPr lang="el-GR" dirty="0" err="1" smtClean="0"/>
              <a:t>μεθίσταται</a:t>
            </a:r>
            <a:r>
              <a:rPr lang="el-GR" dirty="0" smtClean="0"/>
              <a:t> </a:t>
            </a:r>
            <a:r>
              <a:rPr lang="el-GR" dirty="0"/>
              <a:t>λιγότερο συχνά στους </a:t>
            </a:r>
            <a:r>
              <a:rPr lang="el-GR" dirty="0" smtClean="0"/>
              <a:t>πνεύμονες/υπεζωκότα, </a:t>
            </a:r>
            <a:r>
              <a:rPr lang="el-GR" dirty="0"/>
              <a:t>αλλά περισσότερο συχνά σε περιτόναιο, </a:t>
            </a:r>
            <a:r>
              <a:rPr lang="el-GR" dirty="0" err="1"/>
              <a:t>οπισθοπεριτόναιο</a:t>
            </a:r>
            <a:r>
              <a:rPr lang="el-GR" dirty="0"/>
              <a:t>, </a:t>
            </a:r>
            <a:r>
              <a:rPr lang="el-GR" dirty="0" smtClean="0"/>
              <a:t>μήνιγγες.</a:t>
            </a:r>
            <a:endParaRPr lang="en-US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9821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Παρόμοια πυκνότητα του </a:t>
            </a:r>
            <a:r>
              <a:rPr lang="el-GR" dirty="0" smtClean="0"/>
              <a:t>ιστού της αλλοίωσης </a:t>
            </a:r>
            <a:r>
              <a:rPr lang="el-GR" dirty="0"/>
              <a:t>με τα ινώδη διαφράγματα του </a:t>
            </a:r>
            <a:r>
              <a:rPr lang="el-GR" dirty="0" smtClean="0"/>
              <a:t>μαστού.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42344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Καλά περιγεγραμμένο, ομοιόμορφη κατανομή αδενικών και </a:t>
            </a:r>
            <a:r>
              <a:rPr lang="el-GR" dirty="0" err="1" smtClean="0"/>
              <a:t>στρωματικών</a:t>
            </a:r>
            <a:r>
              <a:rPr lang="el-GR" dirty="0" smtClean="0"/>
              <a:t> στοιχείων.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76969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 err="1"/>
              <a:t>Ινοαδένωμα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Γιατί είναι </a:t>
            </a:r>
            <a:r>
              <a:rPr lang="el-GR" dirty="0" err="1"/>
              <a:t>ορμονοευαίσθητη</a:t>
            </a:r>
            <a:r>
              <a:rPr lang="el-GR" dirty="0"/>
              <a:t>. Γι’ αυτό και </a:t>
            </a:r>
            <a:r>
              <a:rPr lang="el-GR" dirty="0" smtClean="0"/>
              <a:t>με </a:t>
            </a:r>
            <a:r>
              <a:rPr lang="el-GR" dirty="0"/>
              <a:t>την εγκυμοσύνη οι αλλοιώσεις αυτές μεγαλώνουν, ενώ με την εμμηνόπαυση </a:t>
            </a:r>
            <a:r>
              <a:rPr lang="el-GR" dirty="0" smtClean="0"/>
              <a:t>υποστρέφουν.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 smtClean="0"/>
              <a:t>Φυλλοειδή όγκο.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88616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8350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307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Μαστικό </a:t>
            </a:r>
            <a:r>
              <a:rPr lang="el-GR" b="1" dirty="0" smtClean="0"/>
              <a:t>απόστημα</a:t>
            </a:r>
            <a:r>
              <a:rPr lang="en-US" dirty="0" smtClean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Χρυσίζων </a:t>
            </a:r>
            <a:r>
              <a:rPr lang="el-GR" dirty="0" smtClean="0"/>
              <a:t>σταφυλόκοκκος</a:t>
            </a:r>
            <a:r>
              <a:rPr lang="en-US" dirty="0" smtClean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Φλεγμονώδες καρκίνωμα </a:t>
            </a:r>
            <a:r>
              <a:rPr lang="el-GR" dirty="0" smtClean="0"/>
              <a:t>μαστού.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64095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μαστογραφία</a:t>
            </a:r>
            <a:r>
              <a:rPr lang="en-US" dirty="0"/>
              <a:t>, </a:t>
            </a:r>
            <a:r>
              <a:rPr lang="el-GR" smtClean="0"/>
              <a:t>από 45</a:t>
            </a:r>
            <a:r>
              <a:rPr lang="en-US" dirty="0"/>
              <a:t>-7</a:t>
            </a:r>
            <a:r>
              <a:rPr lang="el-GR" dirty="0"/>
              <a:t>5 ετών, κάθε 2 έτη. Από </a:t>
            </a:r>
            <a:r>
              <a:rPr lang="el-GR" dirty="0" smtClean="0"/>
              <a:t>τα 40 έτη ηλικίας, </a:t>
            </a:r>
            <a:r>
              <a:rPr lang="el-GR" dirty="0"/>
              <a:t>σε γυναίκες υψηλού κινδύνου. </a:t>
            </a:r>
            <a:r>
              <a:rPr lang="el-GR" dirty="0" smtClean="0"/>
              <a:t>Γενικά, </a:t>
            </a:r>
            <a:r>
              <a:rPr lang="el-GR" dirty="0"/>
              <a:t>οι οδηγίες ποικίλουν ανά εταιρεία/χώρα </a:t>
            </a:r>
            <a:r>
              <a:rPr lang="el-GR" dirty="0" smtClean="0"/>
              <a:t>κτλ.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4804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3030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9811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n-US" dirty="0" smtClean="0"/>
              <a:t>1</a:t>
            </a:r>
            <a:r>
              <a:rPr lang="el-GR" baseline="30000" dirty="0" smtClean="0"/>
              <a:t>η</a:t>
            </a:r>
            <a:r>
              <a:rPr lang="el-GR" baseline="0" dirty="0" smtClean="0"/>
              <a:t> </a:t>
            </a:r>
            <a:r>
              <a:rPr lang="el-GR" dirty="0" smtClean="0"/>
              <a:t>αλλοίωση  </a:t>
            </a:r>
            <a:r>
              <a:rPr lang="el-GR" dirty="0"/>
              <a:t>είχε </a:t>
            </a:r>
            <a:r>
              <a:rPr lang="el-GR" dirty="0" err="1"/>
              <a:t>υπερηχογραφικά</a:t>
            </a:r>
            <a:r>
              <a:rPr lang="el-GR" dirty="0"/>
              <a:t> χαρακτηριστικά </a:t>
            </a:r>
            <a:r>
              <a:rPr lang="el-GR" b="1" dirty="0" smtClean="0"/>
              <a:t>κύστης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l-GR" baseline="0" dirty="0" smtClean="0"/>
              <a:t>το περιεχόμενο της οποίας</a:t>
            </a:r>
            <a:r>
              <a:rPr lang="el-GR" dirty="0" smtClean="0"/>
              <a:t> </a:t>
            </a:r>
            <a:r>
              <a:rPr lang="el-GR" dirty="0"/>
              <a:t>απλά </a:t>
            </a:r>
            <a:r>
              <a:rPr lang="el-GR" dirty="0" smtClean="0"/>
              <a:t>αναρροφήθηκε</a:t>
            </a:r>
            <a:r>
              <a:rPr lang="en-US" dirty="0" smtClean="0"/>
              <a:t> </a:t>
            </a:r>
            <a:r>
              <a:rPr lang="el-GR" dirty="0" smtClean="0"/>
              <a:t>με λεπτή βελόνα</a:t>
            </a:r>
            <a:r>
              <a:rPr lang="el-GR" baseline="0" dirty="0" smtClean="0"/>
              <a:t> (</a:t>
            </a:r>
            <a:r>
              <a:rPr lang="en-US" baseline="0" dirty="0" smtClean="0"/>
              <a:t>FNA)</a:t>
            </a:r>
            <a:r>
              <a:rPr lang="el-GR" dirty="0" smtClean="0"/>
              <a:t>, </a:t>
            </a:r>
            <a:r>
              <a:rPr lang="el-GR" dirty="0"/>
              <a:t>με αρνητική </a:t>
            </a:r>
            <a:r>
              <a:rPr lang="el-GR" dirty="0" smtClean="0"/>
              <a:t>κυτταρολογική εξέταση. </a:t>
            </a:r>
            <a:r>
              <a:rPr lang="el-GR" dirty="0"/>
              <a:t>Η </a:t>
            </a:r>
            <a:r>
              <a:rPr lang="el-GR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αλλοίωση  </a:t>
            </a:r>
            <a:r>
              <a:rPr lang="el-GR" dirty="0"/>
              <a:t>αφαιρέθηκε </a:t>
            </a:r>
            <a:r>
              <a:rPr lang="el-GR" dirty="0" smtClean="0"/>
              <a:t>χειρουργικά,</a:t>
            </a:r>
            <a:r>
              <a:rPr lang="el-GR" baseline="0" dirty="0" smtClean="0"/>
              <a:t> </a:t>
            </a:r>
            <a:r>
              <a:rPr lang="el-GR" dirty="0" smtClean="0"/>
              <a:t>διότι</a:t>
            </a:r>
            <a:r>
              <a:rPr lang="el-GR" baseline="0" dirty="0" smtClean="0"/>
              <a:t> </a:t>
            </a:r>
            <a:r>
              <a:rPr lang="el-GR" dirty="0" smtClean="0"/>
              <a:t>δεν </a:t>
            </a:r>
            <a:r>
              <a:rPr lang="el-GR" dirty="0"/>
              <a:t>υπήρξε σαφές </a:t>
            </a:r>
            <a:r>
              <a:rPr lang="el-GR" dirty="0" smtClean="0"/>
              <a:t>συμπέρασμα ως προς τη φύση </a:t>
            </a:r>
            <a:r>
              <a:rPr lang="el-GR" dirty="0" err="1" smtClean="0"/>
              <a:t>της∙</a:t>
            </a:r>
            <a:r>
              <a:rPr lang="el-GR" dirty="0" smtClean="0"/>
              <a:t> επρόκειτο για μικτής </a:t>
            </a:r>
            <a:r>
              <a:rPr lang="el-GR" dirty="0" err="1"/>
              <a:t>ηχογένειας</a:t>
            </a:r>
            <a:r>
              <a:rPr lang="el-GR" dirty="0"/>
              <a:t> </a:t>
            </a:r>
            <a:r>
              <a:rPr lang="el-GR" dirty="0" smtClean="0"/>
              <a:t>αλλοίωση.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DA58D-6B5B-40E7-A049-1E26DC49151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10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 err="1"/>
              <a:t>Ινοκυστικές</a:t>
            </a:r>
            <a:r>
              <a:rPr lang="el-GR" dirty="0"/>
              <a:t> </a:t>
            </a:r>
            <a:r>
              <a:rPr lang="el-GR" b="1" dirty="0" smtClean="0"/>
              <a:t>αλλοιώσεις/μεταβολές</a:t>
            </a:r>
            <a:r>
              <a:rPr lang="en-US" dirty="0" smtClean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Συνήθως όχι</a:t>
            </a:r>
            <a:r>
              <a:rPr lang="en-US" dirty="0"/>
              <a:t>. </a:t>
            </a:r>
            <a:r>
              <a:rPr lang="el-GR" dirty="0"/>
              <a:t> </a:t>
            </a:r>
            <a:r>
              <a:rPr lang="el-GR" i="1" dirty="0"/>
              <a:t>Μη</a:t>
            </a:r>
            <a:r>
              <a:rPr lang="el-GR" dirty="0"/>
              <a:t> </a:t>
            </a:r>
            <a:r>
              <a:rPr lang="el-GR" dirty="0" err="1" smtClean="0"/>
              <a:t>υπερπλαστικές</a:t>
            </a:r>
            <a:r>
              <a:rPr lang="el-GR" dirty="0" smtClean="0"/>
              <a:t> αλλοιώσεις, </a:t>
            </a:r>
            <a:r>
              <a:rPr lang="el-GR" dirty="0"/>
              <a:t>που είναι και πιο </a:t>
            </a:r>
            <a:r>
              <a:rPr lang="el-GR" dirty="0" smtClean="0"/>
              <a:t>συχνές, </a:t>
            </a:r>
            <a:r>
              <a:rPr lang="el-GR" i="1" dirty="0"/>
              <a:t>δεν</a:t>
            </a:r>
            <a:r>
              <a:rPr lang="el-GR" dirty="0"/>
              <a:t> αυξάνουν τον κίνδυνο (Χ1). </a:t>
            </a:r>
            <a:r>
              <a:rPr lang="el-GR" dirty="0" err="1"/>
              <a:t>Υπερπλαστικές</a:t>
            </a:r>
            <a:r>
              <a:rPr lang="el-GR" dirty="0"/>
              <a:t> αλλοιώσεις </a:t>
            </a:r>
            <a:r>
              <a:rPr lang="el-GR" i="1" dirty="0"/>
              <a:t>χωρίς </a:t>
            </a:r>
            <a:r>
              <a:rPr lang="el-GR" i="1" dirty="0" err="1"/>
              <a:t>ατυπία</a:t>
            </a:r>
            <a:r>
              <a:rPr lang="el-GR" i="1" dirty="0"/>
              <a:t> </a:t>
            </a:r>
            <a:r>
              <a:rPr lang="el-GR" i="1" dirty="0" smtClean="0"/>
              <a:t> </a:t>
            </a:r>
            <a:r>
              <a:rPr lang="el-GR" dirty="0" smtClean="0"/>
              <a:t>αυξάνουν </a:t>
            </a:r>
            <a:r>
              <a:rPr lang="el-GR" dirty="0"/>
              <a:t>ελάχιστα τον κίνδυνο (Χ1,5). </a:t>
            </a:r>
            <a:r>
              <a:rPr lang="el-GR" dirty="0" err="1"/>
              <a:t>Υπερπλαστικές</a:t>
            </a:r>
            <a:r>
              <a:rPr lang="el-GR" dirty="0"/>
              <a:t> αλλοιώσεις με </a:t>
            </a:r>
            <a:r>
              <a:rPr lang="el-GR" dirty="0" err="1"/>
              <a:t>ατυπία</a:t>
            </a:r>
            <a:r>
              <a:rPr lang="el-GR" dirty="0"/>
              <a:t> αυξάνουν περισσότερο τον κίνδυνο (Χ5).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Οικογενειακό ιστορικό, γενετικές μεταλλάξεις, γυναικολογικό ιστορικό (πρόωρη </a:t>
            </a:r>
            <a:r>
              <a:rPr lang="el-GR" dirty="0" err="1"/>
              <a:t>εμμηναρχή</a:t>
            </a:r>
            <a:r>
              <a:rPr lang="el-GR" dirty="0"/>
              <a:t>, καθυστερημένη εμμηνόπαυση), προηγούμενο ιατρικό ιστορικό </a:t>
            </a:r>
            <a:r>
              <a:rPr lang="el-GR" dirty="0" smtClean="0"/>
              <a:t>(ορισμένες αλλοιώσεις</a:t>
            </a:r>
            <a:r>
              <a:rPr lang="el-GR" baseline="0" dirty="0" smtClean="0"/>
              <a:t> στο πλαίσιο </a:t>
            </a:r>
            <a:r>
              <a:rPr lang="el-GR" dirty="0" err="1" smtClean="0"/>
              <a:t>ινοκυστικών</a:t>
            </a:r>
            <a:r>
              <a:rPr lang="el-GR" dirty="0" smtClean="0"/>
              <a:t> μεταβολών, </a:t>
            </a:r>
            <a:r>
              <a:rPr lang="el-GR" dirty="0"/>
              <a:t>καρκίνος στον άλλο μαστό), αναπαραγωγικό ιστορικό (ποτέ κύηση ή καθυστερημένη </a:t>
            </a:r>
            <a:r>
              <a:rPr lang="el-GR" dirty="0" smtClean="0"/>
              <a:t>η πρώτη </a:t>
            </a:r>
            <a:r>
              <a:rPr lang="el-GR" dirty="0"/>
              <a:t>κύηση</a:t>
            </a:r>
            <a:r>
              <a:rPr lang="el-GR" dirty="0" smtClean="0"/>
              <a:t>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190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Εάν η υπερπλασία των κυλινδρικών κυττάρων είναι η πιο σημαντική αλλοίωση στο δείγμα βιοψίας με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κόπτουσα</a:t>
            </a:r>
            <a:r>
              <a:rPr lang="el-GR" baseline="0" dirty="0" smtClean="0"/>
              <a:t> βελόνα</a:t>
            </a:r>
            <a:r>
              <a:rPr lang="el-GR" dirty="0" smtClean="0"/>
              <a:t> και </a:t>
            </a:r>
            <a:r>
              <a:rPr lang="el-GR" baseline="0" dirty="0" smtClean="0"/>
              <a:t> απουσιάζει ύποπτη </a:t>
            </a:r>
            <a:r>
              <a:rPr lang="el-GR" dirty="0" smtClean="0"/>
              <a:t> ακτινολογική συσχέτιση, </a:t>
            </a:r>
            <a:r>
              <a:rPr lang="el-GR" b="1" i="1" dirty="0" smtClean="0"/>
              <a:t>δεν</a:t>
            </a:r>
            <a:r>
              <a:rPr lang="el-GR" dirty="0" smtClean="0"/>
              <a:t> απαιτείται περαιτέρω κλινική αντιμετώπιση. Η μαγνητική τομογραφία μαστού </a:t>
            </a:r>
            <a:r>
              <a:rPr lang="el-GR" b="1" i="1" dirty="0" smtClean="0"/>
              <a:t>δεν</a:t>
            </a:r>
            <a:r>
              <a:rPr lang="el-GR" dirty="0" smtClean="0"/>
              <a:t> ενδείκνυται για</a:t>
            </a:r>
            <a:r>
              <a:rPr lang="el-GR" baseline="0" dirty="0" smtClean="0"/>
              <a:t> διερεύνηση της μεταβολής ή υπερπλασίας κυλινδρικών κυττάρων, ενώ</a:t>
            </a:r>
            <a:r>
              <a:rPr lang="el-GR" dirty="0" smtClean="0"/>
              <a:t> η </a:t>
            </a:r>
            <a:r>
              <a:rPr lang="el-GR" dirty="0" err="1" smtClean="0"/>
              <a:t>ταμοξιφαίνη</a:t>
            </a:r>
            <a:r>
              <a:rPr lang="el-GR" dirty="0" smtClean="0"/>
              <a:t> προορίζεται για ασθενείς με βλάβες υψηλότερου κινδύνου.</a:t>
            </a:r>
          </a:p>
          <a:p>
            <a:endParaRPr lang="el-GR" dirty="0" smtClean="0"/>
          </a:p>
          <a:p>
            <a:r>
              <a:rPr lang="el-GR" dirty="0" smtClean="0"/>
              <a:t>Η συντηρητική  </a:t>
            </a:r>
            <a:r>
              <a:rPr lang="el-GR" b="1" dirty="0" smtClean="0"/>
              <a:t>χειρουργική </a:t>
            </a:r>
            <a:r>
              <a:rPr lang="el-GR" b="1" dirty="0" err="1" smtClean="0"/>
              <a:t>εκτομή</a:t>
            </a:r>
            <a:r>
              <a:rPr lang="el-GR" b="1" dirty="0" smtClean="0"/>
              <a:t> της αλλοίωσης με αρνητικά όρια</a:t>
            </a:r>
            <a:r>
              <a:rPr lang="el-GR" dirty="0" smtClean="0"/>
              <a:t> είναι συνήθως κατάλληλη για </a:t>
            </a:r>
            <a:r>
              <a:rPr lang="el-GR" dirty="0" err="1" smtClean="0"/>
              <a:t>πορογενές</a:t>
            </a:r>
            <a:r>
              <a:rPr lang="el-GR" dirty="0" smtClean="0"/>
              <a:t> καρκίνωμα είτε </a:t>
            </a:r>
            <a:r>
              <a:rPr lang="el-GR" dirty="0" err="1" smtClean="0"/>
              <a:t>in</a:t>
            </a:r>
            <a:r>
              <a:rPr lang="el-GR" dirty="0" smtClean="0"/>
              <a:t> </a:t>
            </a:r>
            <a:r>
              <a:rPr lang="el-GR" dirty="0" err="1" smtClean="0"/>
              <a:t>situ</a:t>
            </a:r>
            <a:r>
              <a:rPr lang="el-GR" dirty="0" smtClean="0"/>
              <a:t> είτε διηθητικό (συχνά δεν απαιτείται μαστεκτομή). </a:t>
            </a:r>
          </a:p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2477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0171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(</a:t>
            </a:r>
            <a:r>
              <a:rPr lang="el-GR" dirty="0" err="1" smtClean="0"/>
              <a:t>Πορογενές</a:t>
            </a:r>
            <a:r>
              <a:rPr lang="en-US" dirty="0" smtClean="0"/>
              <a:t>) </a:t>
            </a:r>
            <a:r>
              <a:rPr lang="el-GR" b="1" dirty="0" smtClean="0"/>
              <a:t>Διηθητικό </a:t>
            </a:r>
            <a:r>
              <a:rPr lang="el-GR" b="1" dirty="0"/>
              <a:t>καρκίνωμα </a:t>
            </a:r>
            <a:r>
              <a:rPr lang="el-GR" b="1" dirty="0" smtClean="0"/>
              <a:t>μαστού, μη ειδικού τύπου.</a:t>
            </a:r>
          </a:p>
          <a:p>
            <a:pPr marL="228600" indent="-228600">
              <a:buNone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Η ηλικία της ασθενούς, το στάδιο του όγκου, η κατάσταση των λεμφαδένων, ο ιστολογικός βαθμός κακοήθειας, το κλινικό προφίλ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βιοδεικτών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(Ε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+/-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ΗΕ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2+/-) και η υπογραφή γονιδιακής έκφρασης </a:t>
            </a:r>
            <a:r>
              <a:rPr lang="el-GR" dirty="0" smtClean="0"/>
              <a:t>(βλ. </a:t>
            </a:r>
            <a:r>
              <a:rPr lang="el-GR" dirty="0" err="1" smtClean="0"/>
              <a:t>υπότυπους</a:t>
            </a:r>
            <a:r>
              <a:rPr lang="el-GR" dirty="0" smtClean="0"/>
              <a:t> προηγούμενης διαφάνειας) είναι σημαντικοί </a:t>
            </a:r>
            <a:r>
              <a:rPr lang="el-GR" b="1" dirty="0" smtClean="0"/>
              <a:t>προγνωστικοί</a:t>
            </a:r>
            <a:r>
              <a:rPr lang="el-GR" dirty="0" smtClean="0"/>
              <a:t> παράγοντες. </a:t>
            </a:r>
          </a:p>
          <a:p>
            <a:pPr marL="228600" indent="-228600">
              <a:buNone/>
            </a:pPr>
            <a:r>
              <a:rPr lang="el-GR" dirty="0" smtClean="0"/>
              <a:t>     Αντιμετωπίζεται με χειρουργική </a:t>
            </a:r>
            <a:r>
              <a:rPr lang="el-GR" dirty="0" err="1" smtClean="0"/>
              <a:t>εκτομή</a:t>
            </a:r>
            <a:r>
              <a:rPr lang="el-GR" dirty="0" smtClean="0"/>
              <a:t>, με ή χωρίς ακτινοθεραπεία, συστηματική χημειοθεραπεία ή </a:t>
            </a:r>
            <a:r>
              <a:rPr lang="el-GR" dirty="0" err="1" smtClean="0"/>
              <a:t>στοχευμένες</a:t>
            </a:r>
            <a:r>
              <a:rPr lang="el-GR" dirty="0" smtClean="0"/>
              <a:t> θεραπείες.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None/>
            </a:pPr>
            <a:r>
              <a:rPr lang="el-GR" dirty="0" smtClean="0"/>
              <a:t>2.  </a:t>
            </a:r>
            <a:r>
              <a:rPr lang="el-GR" dirty="0" err="1" smtClean="0"/>
              <a:t>Τραστουζουμάμπη</a:t>
            </a:r>
            <a:r>
              <a:rPr lang="el-GR" dirty="0" smtClean="0"/>
              <a:t> </a:t>
            </a:r>
            <a:r>
              <a:rPr lang="el-GR" dirty="0"/>
              <a:t>για </a:t>
            </a:r>
            <a:r>
              <a:rPr lang="en-US" dirty="0" smtClean="0"/>
              <a:t>HER2/</a:t>
            </a:r>
            <a:r>
              <a:rPr lang="en-US" dirty="0" err="1" smtClean="0"/>
              <a:t>neu</a:t>
            </a:r>
            <a:r>
              <a:rPr lang="en-US" dirty="0"/>
              <a:t>, </a:t>
            </a:r>
            <a:r>
              <a:rPr lang="el-GR" dirty="0" err="1"/>
              <a:t>ταμοξιφαίνη</a:t>
            </a:r>
            <a:r>
              <a:rPr lang="el-GR" dirty="0"/>
              <a:t> </a:t>
            </a:r>
            <a:r>
              <a:rPr lang="el-GR" dirty="0" smtClean="0"/>
              <a:t>/αναστολείς </a:t>
            </a:r>
            <a:r>
              <a:rPr lang="el-GR" dirty="0" err="1"/>
              <a:t>αρωματάσης</a:t>
            </a:r>
            <a:r>
              <a:rPr lang="el-GR" dirty="0"/>
              <a:t> </a:t>
            </a:r>
            <a:r>
              <a:rPr lang="el-GR" dirty="0" smtClean="0"/>
              <a:t>επί</a:t>
            </a:r>
            <a:r>
              <a:rPr lang="el-GR" baseline="0" dirty="0" smtClean="0"/>
              <a:t> ανίχνευσης</a:t>
            </a:r>
            <a:r>
              <a:rPr lang="el-GR" dirty="0" smtClean="0"/>
              <a:t> </a:t>
            </a:r>
            <a:r>
              <a:rPr lang="en-US" dirty="0"/>
              <a:t>ER/PR</a:t>
            </a:r>
            <a:r>
              <a:rPr lang="el-GR" dirty="0"/>
              <a:t> </a:t>
            </a:r>
            <a:r>
              <a:rPr lang="el-GR" dirty="0" smtClean="0"/>
              <a:t>υποδοχέων.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None/>
            </a:pPr>
            <a:r>
              <a:rPr lang="el-GR" dirty="0" smtClean="0"/>
              <a:t>3.  </a:t>
            </a:r>
            <a:r>
              <a:rPr lang="en-US" dirty="0" smtClean="0"/>
              <a:t>BRCA1</a:t>
            </a:r>
            <a:r>
              <a:rPr lang="el-GR" dirty="0" smtClean="0"/>
              <a:t> </a:t>
            </a:r>
            <a:r>
              <a:rPr lang="el-GR" dirty="0"/>
              <a:t>ή</a:t>
            </a:r>
            <a:r>
              <a:rPr lang="en-US" dirty="0"/>
              <a:t> BRCA2. </a:t>
            </a:r>
            <a:r>
              <a:rPr lang="el-GR" dirty="0"/>
              <a:t>Η μετάλλαξη </a:t>
            </a:r>
            <a:r>
              <a:rPr lang="en-US" dirty="0"/>
              <a:t>BRCA1</a:t>
            </a:r>
            <a:r>
              <a:rPr lang="el-GR" dirty="0"/>
              <a:t> σχετίζεται με φτωχά διαφοροποιημένο </a:t>
            </a:r>
            <a:r>
              <a:rPr lang="el-GR" dirty="0" smtClean="0"/>
              <a:t>καρκίνο </a:t>
            </a:r>
            <a:r>
              <a:rPr lang="en-US" dirty="0" smtClean="0"/>
              <a:t>TNBC</a:t>
            </a:r>
            <a:r>
              <a:rPr lang="el-GR" dirty="0" smtClean="0"/>
              <a:t> [τριπλά αρνητικό (για </a:t>
            </a:r>
            <a:r>
              <a:rPr lang="en-US" dirty="0" smtClean="0"/>
              <a:t>ER,PR,HER2/</a:t>
            </a:r>
            <a:r>
              <a:rPr lang="en-US" dirty="0" err="1" smtClean="0"/>
              <a:t>neu</a:t>
            </a:r>
            <a:r>
              <a:rPr lang="en-US" dirty="0" smtClean="0"/>
              <a:t>)</a:t>
            </a:r>
            <a:r>
              <a:rPr lang="el-GR" dirty="0" smtClean="0"/>
              <a:t>], </a:t>
            </a:r>
            <a:r>
              <a:rPr lang="el-GR" dirty="0"/>
              <a:t>ενώ η </a:t>
            </a:r>
            <a:r>
              <a:rPr lang="en-US" dirty="0"/>
              <a:t>BRCA2</a:t>
            </a:r>
            <a:r>
              <a:rPr lang="el-GR" dirty="0"/>
              <a:t> όχι.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0769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63960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4565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4174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3643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73396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8252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60944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0154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1181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70046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9492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0BD0-E78F-43B2-BEC2-CA2652C02ADE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2D5E-B972-4E2D-A604-29E7BAC88684}" type="datetimeFigureOut">
              <a:rPr lang="el-GR" smtClean="0"/>
              <a:pPr/>
              <a:t>27/12/2022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587F-B696-4AFC-A562-EE6B238173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32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20CA7-343E-B714-4391-945FE43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2650306"/>
          </a:xfrm>
        </p:spPr>
        <p:txBody>
          <a:bodyPr>
            <a:normAutofit/>
          </a:bodyPr>
          <a:lstStyle/>
          <a:p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Κλινικο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παθολογοανατομική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συζήτηση </a:t>
            </a:r>
            <a:r>
              <a:rPr lang="el-G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περιστατικών </a:t>
            </a:r>
            <a:r>
              <a:rPr lang="el-GR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νόσων  μαστού</a:t>
            </a:r>
            <a:endParaRPr lang="el-G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7E65A-9B58-D7B9-21DC-CE301B1D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65104"/>
            <a:ext cx="9144000" cy="2650306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2500" dirty="0"/>
              <a:t>Ανδρέας Χ. </a:t>
            </a:r>
            <a:r>
              <a:rPr lang="el-GR" sz="2500" dirty="0" err="1" smtClean="0"/>
              <a:t>Λάζαρης</a:t>
            </a:r>
            <a:r>
              <a:rPr lang="el-GR" sz="2500" dirty="0" smtClean="0"/>
              <a:t>, Ιατρός - </a:t>
            </a:r>
            <a:r>
              <a:rPr lang="el-GR" sz="2500" dirty="0" err="1" smtClean="0"/>
              <a:t>Ιστοπαθολόγος</a:t>
            </a:r>
            <a:endParaRPr lang="el-GR" sz="2500" dirty="0"/>
          </a:p>
          <a:p>
            <a:r>
              <a:rPr lang="el-GR" sz="2500" dirty="0"/>
              <a:t>Χαράλαμπος Χ. </a:t>
            </a:r>
            <a:r>
              <a:rPr lang="el-GR" sz="2500" dirty="0" smtClean="0"/>
              <a:t>Μυλωνάς,  Ιατρός - </a:t>
            </a:r>
            <a:r>
              <a:rPr lang="en-US" sz="2500" dirty="0"/>
              <a:t>E</a:t>
            </a:r>
            <a:r>
              <a:rPr lang="el-GR" sz="2500" dirty="0" err="1"/>
              <a:t>ιδικευόμενος</a:t>
            </a:r>
            <a:r>
              <a:rPr lang="el-GR" sz="2500" dirty="0"/>
              <a:t> Παθολογίας</a:t>
            </a:r>
          </a:p>
        </p:txBody>
      </p:sp>
      <p:pic>
        <p:nvPicPr>
          <p:cNvPr id="4" name="Picture 2" descr="17,096 Breasts Cartoon Images, Stock Photos &amp; Vectors | Shutterstock">
            <a:extLst>
              <a:ext uri="{FF2B5EF4-FFF2-40B4-BE49-F238E27FC236}">
                <a16:creationId xmlns="" xmlns:a16="http://schemas.microsoft.com/office/drawing/2014/main" id="{11BA83A9-614F-4DAB-13E9-D7B6990F0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90979"/>
            <a:ext cx="3521745" cy="3276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86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0"/>
            <a:ext cx="4392488" cy="764704"/>
          </a:xfrm>
        </p:spPr>
        <p:txBody>
          <a:bodyPr>
            <a:normAutofit fontScale="90000"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Ανθηρά μεν, αλλά συνήθης υπερπλασία πόρου.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55667" y="1499882"/>
            <a:ext cx="5832648" cy="436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644008" y="0"/>
            <a:ext cx="4499992" cy="1412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Άτυπη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υπερπλασία πόρων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100" dirty="0" smtClean="0">
                <a:latin typeface="+mj-lt"/>
                <a:ea typeface="+mj-ea"/>
                <a:cs typeface="+mj-cs"/>
              </a:rPr>
              <a:t>Εστία </a:t>
            </a:r>
            <a:r>
              <a:rPr lang="el-GR" sz="2100" b="1" dirty="0" smtClean="0">
                <a:latin typeface="+mj-lt"/>
                <a:ea typeface="+mj-ea"/>
                <a:cs typeface="+mj-cs"/>
              </a:rPr>
              <a:t>&lt; </a:t>
            </a:r>
            <a:r>
              <a:rPr lang="el-GR" sz="2100" dirty="0" smtClean="0">
                <a:latin typeface="+mj-lt"/>
                <a:ea typeface="+mj-ea"/>
                <a:cs typeface="+mj-cs"/>
              </a:rPr>
              <a:t>2 χιλ. με </a:t>
            </a:r>
            <a:r>
              <a:rPr lang="el-GR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άκαμπτες γέφυρες </a:t>
            </a:r>
            <a:r>
              <a:rPr lang="el-GR" sz="2100" dirty="0" smtClean="0">
                <a:latin typeface="+mj-lt"/>
                <a:ea typeface="+mj-ea"/>
                <a:cs typeface="+mj-cs"/>
              </a:rPr>
              <a:t>από </a:t>
            </a:r>
            <a:r>
              <a:rPr lang="el-GR" sz="2100" b="1" dirty="0" smtClean="0">
                <a:latin typeface="+mj-lt"/>
                <a:ea typeface="+mj-ea"/>
                <a:cs typeface="+mj-cs"/>
              </a:rPr>
              <a:t>μικρά μονότονα </a:t>
            </a:r>
            <a:r>
              <a:rPr lang="el-GR" sz="2100" dirty="0" smtClean="0">
                <a:latin typeface="+mj-lt"/>
                <a:ea typeface="+mj-ea"/>
                <a:cs typeface="+mj-cs"/>
              </a:rPr>
              <a:t>κύτταρα .</a:t>
            </a:r>
            <a:endParaRPr kumimoji="0" lang="el-GR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47963" y="1880831"/>
            <a:ext cx="511256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1DA38-9846-50D7-F679-C12BC2FDC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6288"/>
            <a:ext cx="8229600" cy="1143000"/>
          </a:xfrm>
        </p:spPr>
        <p:txBody>
          <a:bodyPr>
            <a:normAutofit/>
          </a:bodyPr>
          <a:lstStyle/>
          <a:p>
            <a:r>
              <a:rPr lang="el-GR" sz="3500" dirty="0" err="1"/>
              <a:t>Ινοκυστικές</a:t>
            </a:r>
            <a:r>
              <a:rPr lang="el-GR" sz="3500" dirty="0"/>
              <a:t> </a:t>
            </a:r>
            <a:r>
              <a:rPr lang="el-GR" sz="3500" dirty="0" smtClean="0"/>
              <a:t>αλλοιώσεις</a:t>
            </a:r>
            <a:r>
              <a:rPr lang="en-US" sz="3500" dirty="0" smtClean="0"/>
              <a:t>/</a:t>
            </a:r>
            <a:r>
              <a:rPr lang="el-GR" sz="3500" dirty="0" smtClean="0"/>
              <a:t>μεταβολές</a:t>
            </a:r>
            <a:endParaRPr lang="el-GR" sz="35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8379C2-574D-8A2F-462E-7838EFA12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77072"/>
            <a:ext cx="3960628" cy="2520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AD04CC-D86E-1D39-F28D-C13882DE84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48680"/>
            <a:ext cx="5915025" cy="346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1E5E5A-5BFF-BB45-883B-768A48F40D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49080"/>
            <a:ext cx="3835796" cy="2496698"/>
          </a:xfrm>
          <a:prstGeom prst="rect">
            <a:avLst/>
          </a:prstGeom>
        </p:spPr>
      </p:pic>
      <p:pic>
        <p:nvPicPr>
          <p:cNvPr id="2067" name="Picture 19" descr="https://upload.wikimedia.org/wikipedia/commons/thumb/e/e2/Apocrine_metaplasia_--_very_high_mag.jpg/1200px-Apocrine_metaplasia_--_very_high_m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H="1">
            <a:off x="3941930" y="5211198"/>
            <a:ext cx="1620180" cy="1080120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4139952" y="4149080"/>
            <a:ext cx="12241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 smtClean="0"/>
              <a:t>Διευρυμένα επιθηλιακά κύτταρα με άφθονο κοκκώδες </a:t>
            </a:r>
            <a:r>
              <a:rPr lang="el-GR" sz="900" dirty="0" err="1" smtClean="0"/>
              <a:t>ηωσινόφιλο</a:t>
            </a:r>
            <a:r>
              <a:rPr lang="el-GR" sz="900" dirty="0" smtClean="0"/>
              <a:t> κυτταρόπλασμα.</a:t>
            </a:r>
            <a:endParaRPr lang="el-GR" sz="900" dirty="0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H="1" flipV="1">
            <a:off x="5220072" y="5589240"/>
            <a:ext cx="2880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579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764704"/>
            <a:ext cx="882047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Γυναίκα 32 ετών προσέρχεται για τακτικό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μαστογραφικό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έλεγχο. 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Ψηλαφητή αλλοίωση στο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άνω έξω τριτημόριο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 δεξιού μαστού.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έλεγχος:</a:t>
            </a:r>
          </a:p>
          <a:p>
            <a:pPr lvl="0">
              <a:defRPr/>
            </a:pPr>
            <a:r>
              <a:rPr kumimoji="0" lang="el-GR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Ύποπτες </a:t>
            </a:r>
            <a:r>
              <a:rPr kumimoji="0" lang="el-GR" sz="24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μικροασβεστώσεις</a:t>
            </a:r>
            <a:endParaRPr kumimoji="0" lang="el-GR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μαστογραφία.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el-GR" dirty="0"/>
              <a:t>Περιστατικό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CDCB80-6A60-9103-D37B-E962F0E51A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3200" y="970984"/>
            <a:ext cx="2582216" cy="5835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0F6CE0-BD5E-31E7-DD0B-5E897E742A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4273" y="1948415"/>
            <a:ext cx="3312368" cy="267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44AA9E-D5FA-9325-77E4-8567AF05BB4D}"/>
              </a:ext>
            </a:extLst>
          </p:cNvPr>
          <p:cNvSpPr txBox="1"/>
          <p:nvPr/>
        </p:nvSpPr>
        <p:spPr>
          <a:xfrm>
            <a:off x="0" y="1886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 smtClean="0"/>
              <a:t>ΠΑΘΟΛΟΓΟΑΝΑΤΟΜΙΚΗ  ΕΚΤΙΜΗΣΗ  </a:t>
            </a:r>
            <a:r>
              <a:rPr lang="el-GR" sz="3000" b="1" i="1" dirty="0" smtClean="0"/>
              <a:t>ΟΓΚΕΚΤΟΜΗΣ</a:t>
            </a:r>
            <a:endParaRPr lang="el-GR" sz="30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74A1BA-15DC-3ADB-5B6B-5C6AED80E2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764704"/>
            <a:ext cx="4197285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0B77E8-ECD8-3323-5170-DCB4285EB6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764704"/>
            <a:ext cx="3924581" cy="5904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0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="" xmlns:a16="http://schemas.microsoft.com/office/drawing/2014/main" id="{69EBAABA-216E-B5C9-4488-E9AD7C205B18}"/>
              </a:ext>
            </a:extLst>
          </p:cNvPr>
          <p:cNvSpPr txBox="1"/>
          <p:nvPr/>
        </p:nvSpPr>
        <p:spPr>
          <a:xfrm>
            <a:off x="0" y="5661248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b="1" u="sng" dirty="0" err="1" smtClean="0"/>
              <a:t>Ανοσοϊστοχημεία</a:t>
            </a:r>
            <a:r>
              <a:rPr lang="en-US" sz="2500" b="1" u="sng" dirty="0" smtClean="0"/>
              <a:t> </a:t>
            </a:r>
            <a:r>
              <a:rPr lang="el-GR" sz="2500" b="1" u="sng" dirty="0" smtClean="0"/>
              <a:t>του εν λόγω καρκινώματος:</a:t>
            </a:r>
            <a:r>
              <a:rPr lang="el-GR" sz="2500" b="1" dirty="0" smtClean="0"/>
              <a:t> θετικότητα </a:t>
            </a:r>
            <a:endParaRPr lang="en-US" sz="2500" b="1" dirty="0" smtClean="0"/>
          </a:p>
          <a:p>
            <a:pPr algn="ctr"/>
            <a:r>
              <a:rPr lang="el-GR" sz="2500" b="1" dirty="0" smtClean="0"/>
              <a:t>για </a:t>
            </a:r>
            <a:r>
              <a:rPr lang="el-GR" sz="2500" b="1" dirty="0"/>
              <a:t>υποδοχείς </a:t>
            </a:r>
            <a:r>
              <a:rPr lang="el-GR" sz="2500" b="1" dirty="0" smtClean="0"/>
              <a:t>οιστρογόνων (Ε</a:t>
            </a:r>
            <a:r>
              <a:rPr lang="en-US" sz="2500" b="1" dirty="0" smtClean="0"/>
              <a:t>R</a:t>
            </a:r>
            <a:r>
              <a:rPr lang="el-GR" sz="2500" b="1" dirty="0" smtClean="0"/>
              <a:t>) &amp; </a:t>
            </a:r>
            <a:r>
              <a:rPr lang="el-GR" sz="2500" b="1" dirty="0"/>
              <a:t>υποδοχείς </a:t>
            </a:r>
            <a:r>
              <a:rPr lang="el-GR" sz="2500" b="1" dirty="0" smtClean="0"/>
              <a:t>προγεστερόνης</a:t>
            </a:r>
            <a:r>
              <a:rPr lang="en-US" sz="2500" b="1" dirty="0" smtClean="0"/>
              <a:t> (PR)</a:t>
            </a:r>
            <a:r>
              <a:rPr lang="el-GR" sz="2500" b="1" dirty="0" smtClean="0"/>
              <a:t>, </a:t>
            </a:r>
            <a:endParaRPr lang="en-US" sz="2500" b="1" dirty="0" smtClean="0"/>
          </a:p>
          <a:p>
            <a:pPr algn="ctr"/>
            <a:r>
              <a:rPr lang="el-GR" sz="2500" b="1" dirty="0" smtClean="0"/>
              <a:t>(αυξημένη) </a:t>
            </a:r>
            <a:r>
              <a:rPr lang="el-GR" sz="2500" b="1" dirty="0"/>
              <a:t>έκφραση </a:t>
            </a:r>
            <a:r>
              <a:rPr lang="en-US" sz="2500" b="1" dirty="0" smtClean="0"/>
              <a:t>HER2/</a:t>
            </a:r>
            <a:r>
              <a:rPr lang="en-US" sz="2500" b="1" dirty="0" err="1" smtClean="0"/>
              <a:t>neu</a:t>
            </a:r>
            <a:r>
              <a:rPr lang="el-GR" sz="2500" b="1" dirty="0" smtClean="0"/>
              <a:t> βαθμού 3</a:t>
            </a:r>
            <a:r>
              <a:rPr lang="en-US" sz="2500" b="1" dirty="0" smtClean="0"/>
              <a:t>+</a:t>
            </a:r>
            <a:endParaRPr lang="el-GR" sz="2500" b="1" dirty="0"/>
          </a:p>
        </p:txBody>
      </p:sp>
      <p:pic>
        <p:nvPicPr>
          <p:cNvPr id="45058" name="Picture 2" descr="HER2 in Breast Cancer: ESMO Biomarker Factshe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224469" cy="316835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907704" y="4005064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HER2</a:t>
            </a:r>
            <a:endParaRPr lang="el-GR" dirty="0"/>
          </a:p>
        </p:txBody>
      </p:sp>
      <p:pic>
        <p:nvPicPr>
          <p:cNvPr id="45060" name="Picture 4" descr="C:\Users\User\Desktop\Screensho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689897" cy="2160240"/>
          </a:xfrm>
          <a:prstGeom prst="rect">
            <a:avLst/>
          </a:prstGeom>
          <a:noFill/>
        </p:spPr>
      </p:pic>
      <p:pic>
        <p:nvPicPr>
          <p:cNvPr id="45062" name="Picture 6" descr="https://www.oncologynurseadvisor.com/wp-content/uploads/sites/13/2019/07/PubAlliance071919_Tabl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3212976"/>
            <a:ext cx="4541101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1043608" y="1628800"/>
            <a:ext cx="763284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Ποια είναι η νόσος της ασθενούς;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Ποιες </a:t>
            </a:r>
            <a:r>
              <a:rPr lang="el-GR" sz="2500" dirty="0" err="1">
                <a:latin typeface="Arial" panose="020B0604020202020204" pitchFamily="34" charset="0"/>
                <a:cs typeface="Arial" panose="020B0604020202020204" pitchFamily="34" charset="0"/>
              </a:rPr>
              <a:t>στοχευμένες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θεραπείες μπορεί να πάρει η ασθενής μετά το χειρουργείο και την </a:t>
            </a:r>
            <a:r>
              <a:rPr lang="el-G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κλασική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χημειοθεραπεία;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Εάν είχε συγγενή με καρκίνο ωοθηκών, ποια μετάλλαξη θα υποψιαζόσασταν;</a:t>
            </a:r>
          </a:p>
        </p:txBody>
      </p:sp>
    </p:spTree>
    <p:extLst>
      <p:ext uri="{BB962C8B-B14F-4D97-AF65-F5344CB8AC3E}">
        <p14:creationId xmlns="" xmlns:p14="http://schemas.microsoft.com/office/powerpoint/2010/main" val="30949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2808311" cy="287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4427984" y="0"/>
            <a:ext cx="4716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Διηθητικό </a:t>
            </a:r>
            <a:r>
              <a:rPr lang="el-GR" b="1" dirty="0" err="1" smtClean="0"/>
              <a:t>πορογενές</a:t>
            </a:r>
            <a:r>
              <a:rPr lang="el-GR" b="1" dirty="0" smtClean="0"/>
              <a:t> καρκίνωμα </a:t>
            </a:r>
          </a:p>
          <a:p>
            <a:pPr algn="ctr"/>
            <a:r>
              <a:rPr lang="el-GR" sz="1200" dirty="0" smtClean="0"/>
              <a:t>με γειτονική παρουσία καρκινικού εμβόλου εντός λεμφαγγείου.</a:t>
            </a:r>
            <a:endParaRPr lang="el-GR" sz="1200" dirty="0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4032448" cy="321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- Τίτλος"/>
          <p:cNvSpPr>
            <a:spLocks noGrp="1"/>
          </p:cNvSpPr>
          <p:nvPr>
            <p:ph type="title"/>
          </p:nvPr>
        </p:nvSpPr>
        <p:spPr>
          <a:xfrm>
            <a:off x="-684584" y="0"/>
            <a:ext cx="6192688" cy="980728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Βαθμός κακοήθειας 1</a:t>
            </a:r>
            <a:endParaRPr lang="el-GR" sz="2400" b="1" dirty="0"/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323528" y="6093296"/>
            <a:ext cx="432048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Βαθμός κακοήθειας</a:t>
            </a:r>
            <a:r>
              <a:rPr kumimoji="0" lang="el-GR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- Τίτλος"/>
          <p:cNvSpPr txBox="1">
            <a:spLocks/>
          </p:cNvSpPr>
          <p:nvPr/>
        </p:nvSpPr>
        <p:spPr>
          <a:xfrm>
            <a:off x="7452320" y="476672"/>
            <a:ext cx="1872208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Βαθμός κακοήθειας 3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38734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36899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Βέλος προς τα επάνω"/>
          <p:cNvSpPr/>
          <p:nvPr/>
        </p:nvSpPr>
        <p:spPr>
          <a:xfrm rot="11174149">
            <a:off x="6838380" y="854349"/>
            <a:ext cx="360040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breastmalignantductalNOSMuller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5269312" cy="4968552"/>
          </a:xfrm>
          <a:prstGeom prst="rect">
            <a:avLst/>
          </a:prstGeom>
          <a:noFill/>
        </p:spPr>
      </p:pic>
      <p:sp>
        <p:nvSpPr>
          <p:cNvPr id="3" name="3 - Θέση κειμένου"/>
          <p:cNvSpPr txBox="1">
            <a:spLocks/>
          </p:cNvSpPr>
          <p:nvPr/>
        </p:nvSpPr>
        <p:spPr>
          <a:xfrm>
            <a:off x="5364088" y="0"/>
            <a:ext cx="3779912" cy="558924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Συνδυαστική χρήση </a:t>
            </a:r>
            <a:r>
              <a:rPr kumimoji="0" lang="el-GR" sz="2400" b="1" i="0" u="sng" strike="noStrike" kern="1200" cap="none" spc="6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μυοεπιθηλιακών</a:t>
            </a:r>
            <a:r>
              <a:rPr kumimoji="0" lang="el-GR" sz="2400" b="1" i="0" u="sng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400" b="1" i="0" u="sng" strike="noStrike" kern="1200" cap="none" spc="6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ανοσοδεικτών</a:t>
            </a:r>
            <a:r>
              <a:rPr kumimoji="0" lang="el-GR" sz="2400" b="0" i="0" u="sng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400" dirty="0" smtClean="0"/>
              <a:t>    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για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διαφοροδιάγν</a:t>
            </a:r>
            <a:r>
              <a:rPr lang="el-GR" sz="2400" dirty="0" smtClean="0"/>
              <a:t>ω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ση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/>
              <a:t>   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situ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πορογενούς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καρκινώματος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όπου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ανευρίσκονται)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από διηθητικό καρκίνωμα, εν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προκειμένω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ηθμοειδούς προτύπου (όπου απουσιάζουν)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dirty="0" smtClean="0"/>
              <a:t>Πυρηνικός δείκτης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Κυτταροπλασματικός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δείκτης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καλπονίνη</a:t>
            </a:r>
            <a:endParaRPr kumimoji="0" lang="el-G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6562" name="Picture 2" descr="Immunohistochemistry for calponin in ductal carcinoma in situ, highlighting myoepithelial cells around all tumor cells, thereby ruling out invasive ductal carcinom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221754" y="5099726"/>
            <a:ext cx="1829284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0" y="908721"/>
            <a:ext cx="8748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χρονη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προσέρχεται λόγω διόγκωσης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κοιλιάς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της, από μηνός.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</a:t>
            </a:r>
            <a:r>
              <a:rPr lang="el-GR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Δεν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ψηλαφάται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μάζα στο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υς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μαστούς, η κοιλιά της είναι διογκωμένη με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επικρουστική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spc="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αμβλύτητα</a:t>
            </a:r>
            <a:r>
              <a:rPr lang="en-US" sz="2000" spc="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lvl="0"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αυξημένα λευκά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χωρίς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CRP.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Υπερηχογραφικά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απεικονίζεται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spc="3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ασκιτική</a:t>
            </a:r>
            <a:r>
              <a:rPr lang="el-GR" sz="2000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συλλογή </a:t>
            </a:r>
            <a:r>
              <a:rPr lang="el-G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κοιλιά.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defRPr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defRPr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96336" cy="908720"/>
          </a:xfrm>
        </p:spPr>
        <p:txBody>
          <a:bodyPr/>
          <a:lstStyle/>
          <a:p>
            <a:r>
              <a:rPr lang="el-GR" dirty="0"/>
              <a:t>Περιστατικό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F159AA-65EB-9C94-D70D-3CA983DCD1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3" y="260648"/>
            <a:ext cx="3211869" cy="2232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38AD9B-EC51-2D48-BF0D-91B67A04F9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284984"/>
            <a:ext cx="4032448" cy="33603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0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4686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C7EB3535-F59F-A641-BDF8-7B97F11B56C5}"/>
              </a:ext>
            </a:extLst>
          </p:cNvPr>
          <p:cNvSpPr txBox="1"/>
          <p:nvPr/>
        </p:nvSpPr>
        <p:spPr>
          <a:xfrm>
            <a:off x="4499992" y="116632"/>
            <a:ext cx="4211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 smtClean="0"/>
              <a:t> </a:t>
            </a:r>
            <a:endParaRPr lang="el-GR" sz="3000" b="1" dirty="0"/>
          </a:p>
        </p:txBody>
      </p:sp>
      <p:sp>
        <p:nvSpPr>
          <p:cNvPr id="4" name="2 - Θέση κειμένου"/>
          <p:cNvSpPr txBox="1">
            <a:spLocks/>
          </p:cNvSpPr>
          <p:nvPr/>
        </p:nvSpPr>
        <p:spPr>
          <a:xfrm>
            <a:off x="4139952" y="260648"/>
            <a:ext cx="5004048" cy="324036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Χαλαρές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αθροίσεις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άλυσοι ενίοτε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πλασματοκυτταροειδών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επιθηλιακών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νεοπλασματικών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κυττάρων και πρότυπο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μονήρους γραμμής, </a:t>
            </a:r>
            <a:r>
              <a:rPr kumimoji="0" lang="el-G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 προκειμένω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σε </a:t>
            </a:r>
            <a:r>
              <a:rPr kumimoji="0" lang="el-G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κυτταρολογικό επίχρισμα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μετά από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φυγοκέντρηση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του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ασκιτικού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υγρού (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αποφολιδωτική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κυτταρολογία).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07" name="Picture 3" descr="C:\Users\User\Desktop\2-Figure4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33" y="260648"/>
            <a:ext cx="4350992" cy="3312368"/>
          </a:xfrm>
          <a:prstGeom prst="rect">
            <a:avLst/>
          </a:prstGeom>
          <a:noFill/>
        </p:spPr>
      </p:pic>
      <p:pic>
        <p:nvPicPr>
          <p:cNvPr id="47108" name="Picture 4" descr="C:\Users\User\Desktop\Screenshot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30286" y="3686338"/>
            <a:ext cx="2885260" cy="2946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0184D-C72F-5BE6-83C0-1E3CBE4F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/>
          <a:lstStyle/>
          <a:p>
            <a:r>
              <a:rPr lang="el-GR" dirty="0"/>
              <a:t>Δομή και σκοπός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EC6EC2-E3FB-0E1F-F20B-52EC52FE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8"/>
            <a:ext cx="8229600" cy="4813995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5 κλινικά περιστατικά για </a:t>
            </a:r>
            <a:r>
              <a:rPr lang="el-GR" b="1" dirty="0"/>
              <a:t>συζήτηση.</a:t>
            </a:r>
          </a:p>
          <a:p>
            <a:endParaRPr lang="el-GR" dirty="0"/>
          </a:p>
          <a:p>
            <a:r>
              <a:rPr lang="el-GR" dirty="0"/>
              <a:t>Σκοπός όχι η πλήρης κάλυψη της ύλης, αλλά η κατανόηση ορισμένων </a:t>
            </a:r>
            <a:r>
              <a:rPr lang="el-GR" dirty="0" err="1"/>
              <a:t>παθολογοανατομικών</a:t>
            </a:r>
            <a:r>
              <a:rPr lang="el-GR" dirty="0"/>
              <a:t> ευρημάτων και η διασύνδεσή τους με την κλινική πράξη.</a:t>
            </a:r>
          </a:p>
        </p:txBody>
      </p:sp>
      <p:pic>
        <p:nvPicPr>
          <p:cNvPr id="5" name="Picture 4" descr="Dart arrow in the center of dartboard">
            <a:extLst>
              <a:ext uri="{FF2B5EF4-FFF2-40B4-BE49-F238E27FC236}">
                <a16:creationId xmlns="" xmlns:a16="http://schemas.microsoft.com/office/drawing/2014/main" id="{A87B045B-46B3-27B8-4368-0D3C9679D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12" y="1386622"/>
            <a:ext cx="3059832" cy="2042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1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EB3535-F59F-A641-BDF8-7B97F11B56C5}"/>
              </a:ext>
            </a:extLst>
          </p:cNvPr>
          <p:cNvSpPr txBox="1"/>
          <p:nvPr/>
        </p:nvSpPr>
        <p:spPr>
          <a:xfrm>
            <a:off x="0" y="11663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/>
              <a:t>ΜΑΣΤΟΓΡΑΦΙΑ ΚΑΙ </a:t>
            </a:r>
            <a:r>
              <a:rPr lang="el-GR" sz="3000" b="1" dirty="0" smtClean="0"/>
              <a:t>ΒΙΟΨΙΑ ΜΕ ΚΟΠΤΟΥΣΑ ΒΕΛΟΝΑ </a:t>
            </a:r>
            <a:endParaRPr lang="el-GR" sz="3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0B5933-5069-88A5-448C-AC086D9882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92696"/>
            <a:ext cx="2376265" cy="327396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70536AA9-A00D-4B17-94BD-31BEEF48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55028"/>
            <a:ext cx="3960440" cy="60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077072"/>
            <a:ext cx="3308970" cy="251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58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21328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ER/PR (+), HER2 (-)</a:t>
            </a:r>
            <a:br>
              <a:rPr lang="en-US" dirty="0" smtClean="0"/>
            </a:br>
            <a:r>
              <a:rPr lang="el-GR" dirty="0" smtClean="0"/>
              <a:t>Μοριακός </a:t>
            </a:r>
            <a:r>
              <a:rPr lang="el-GR" dirty="0" err="1" smtClean="0"/>
              <a:t>υπότυπος</a:t>
            </a:r>
            <a:r>
              <a:rPr lang="en-US" dirty="0" smtClean="0"/>
              <a:t>: A</a:t>
            </a:r>
            <a:r>
              <a:rPr lang="el-GR" dirty="0" smtClean="0"/>
              <a:t>υλικός Α</a:t>
            </a:r>
            <a:endParaRPr lang="el-GR" dirty="0"/>
          </a:p>
        </p:txBody>
      </p:sp>
      <p:pic>
        <p:nvPicPr>
          <p:cNvPr id="48130" name="Picture 2" descr="C:\Users\User\Desktop\breastmalignantlobularclassicLi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608512" cy="4608512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74380" y="506340"/>
            <a:ext cx="1872208" cy="210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73335"/>
            <a:ext cx="1944216" cy="191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708920"/>
            <a:ext cx="340773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8CC69B-3713-4DB7-948E-94F7F8B5BC73}"/>
              </a:ext>
            </a:extLst>
          </p:cNvPr>
          <p:cNvSpPr txBox="1"/>
          <p:nvPr/>
        </p:nvSpPr>
        <p:spPr>
          <a:xfrm>
            <a:off x="755576" y="548680"/>
            <a:ext cx="77768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800" dirty="0"/>
              <a:t>Ποιο είναι το νόσημα της ασθενούς;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Έχει διαφορετική πρόγνωση από το </a:t>
            </a:r>
            <a:r>
              <a:rPr lang="el-GR" sz="2800" dirty="0" err="1"/>
              <a:t>πορογενές</a:t>
            </a:r>
            <a:r>
              <a:rPr lang="el-GR" sz="2800" dirty="0"/>
              <a:t>; 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r>
              <a:rPr lang="el-GR" sz="2800" dirty="0"/>
              <a:t>Γιατί θα μπορούσε η ασθενής να έχει </a:t>
            </a:r>
            <a:r>
              <a:rPr lang="el-GR" sz="2800" dirty="0" err="1"/>
              <a:t>ασκιτική</a:t>
            </a:r>
            <a:r>
              <a:rPr lang="el-GR" sz="2800" dirty="0"/>
              <a:t> συλλογή;</a:t>
            </a:r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  <a:p>
            <a:pPr marL="457200" indent="-457200">
              <a:buAutoNum type="arabicPeriod"/>
            </a:pP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36256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51520" y="1178743"/>
            <a:ext cx="84249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22χρονη προσέρχεται λόγω ανεύρεσης μάζας στην ψηλάφηση του αριστερού </a:t>
            </a:r>
            <a:r>
              <a:rPr kumimoji="0" lang="el-GR" sz="20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μαστού της, </a:t>
            </a:r>
            <a:r>
              <a:rPr kumimoji="0" lang="el-GR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 οποία μεγαλώνει και γίνεται ελαφρά επώδυνη πριν από την έμμηνο ρύση.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Υπόσκληρο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ευκίνητο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οζίο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περίπου 2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εκ. σε </a:t>
            </a:r>
            <a:r>
              <a:rPr lang="el-G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μ.δ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 άλλα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ευρήματα.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lvl="0"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 παθολογικά </a:t>
            </a:r>
            <a:r>
              <a:rPr lang="el-G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ευρήματα.</a:t>
            </a:r>
            <a:endParaRPr lang="el-G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l-GR" dirty="0"/>
              <a:t>Περιστατικό </a:t>
            </a:r>
            <a:r>
              <a:rPr lang="en-US" dirty="0"/>
              <a:t>4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1E84F4-7B24-E43F-D10A-676AF34CD0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514056"/>
            <a:ext cx="2660742" cy="20403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4FC0D58A-E431-0F5B-B8E8-BB1F7E1E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113" y="2430760"/>
            <a:ext cx="2503994" cy="416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641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765AB9-5FB0-E62C-2F74-1FCC29D04922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 smtClean="0"/>
              <a:t>ΕΚΠΥΡΗΝΙΣΗ ΚΑΙ ΠΑΘΟΛΟΓΟΑΝΑΤΟΜΙΚΗ ΕΞΕΤΑΣΗ</a:t>
            </a:r>
            <a:endParaRPr lang="el-GR" sz="3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770246C-FF75-C71D-2C3E-FF5288E4E0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4536504" cy="3103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31808E-4197-5836-BCB0-DC2804E0D8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18748" y="3021814"/>
            <a:ext cx="2930043" cy="4464496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60679" y="1564057"/>
            <a:ext cx="563115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83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CDE204-745D-A656-7550-6DC17624ABEE}"/>
              </a:ext>
            </a:extLst>
          </p:cNvPr>
          <p:cNvSpPr txBox="1"/>
          <p:nvPr/>
        </p:nvSpPr>
        <p:spPr>
          <a:xfrm>
            <a:off x="971600" y="1124744"/>
            <a:ext cx="77768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Ποια η διάγνωση της ασθενούς;</a:t>
            </a: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Γιατί η αλλοίωση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αλλάζει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μέγεθος βάσει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εμμηνορρυσιακού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κύκλου της ασθενούς;</a:t>
            </a:r>
          </a:p>
          <a:p>
            <a:pPr marL="457200" indent="-45720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Ποια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νεοπλασματική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αλλοίωση θα υποψιαζόμασταν αν παρόμοιας σύστασης μάζα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συνέχιζε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να μεγαλώνει με ταχύ ρυθμό ή είχε εξαρχής μεγάλο μέγεθος (&gt;4 εκ);  </a:t>
            </a:r>
          </a:p>
          <a:p>
            <a:pPr marL="457200" indent="-457200"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1487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61864" y="764704"/>
            <a:ext cx="8424936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25χρονη προσέρχεται λόγω επώδυνης διόγκωσης δεξιού μαστού, με συνοδό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πυρετό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Βρίσκεται στην 3</a:t>
            </a:r>
            <a:r>
              <a:rPr lang="el-GR" sz="23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εβδομάδα της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λοχείας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θηλάζει.</a:t>
            </a:r>
            <a:endParaRPr lang="en-US" sz="2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  <a:r>
              <a:rPr kumimoji="0" lang="el-GR" sz="23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βαθμοί 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πυρετός, 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επώδυνη</a:t>
            </a:r>
            <a:r>
              <a:rPr kumimoji="0" lang="el-GR" sz="23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l-GR" sz="2300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διόγκωση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3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κλυδάζει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στην 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ψηλάφηση.</a:t>
            </a:r>
            <a:endParaRPr kumimoji="0" lang="el-GR" sz="23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 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λευκά/</a:t>
            </a:r>
            <a:r>
              <a:rPr lang="el-GR" sz="2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κυβ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χιλ. 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4.000-10.000),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&lt;5)</a:t>
            </a: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B1D3D2-7980-36BD-9245-08C85C8286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060848"/>
            <a:ext cx="4777256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613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DB8874-D174-4B26-A0AC-88D72DA8C2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95" y="1196752"/>
            <a:ext cx="3226249" cy="54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83D020-A4FD-8E78-7FE7-B7C2842F4663}"/>
              </a:ext>
            </a:extLst>
          </p:cNvPr>
          <p:cNvSpPr txBox="1"/>
          <p:nvPr/>
        </p:nvSpPr>
        <p:spPr>
          <a:xfrm>
            <a:off x="0" y="188640"/>
            <a:ext cx="4067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X</a:t>
            </a:r>
            <a:r>
              <a:rPr lang="el-GR" sz="2500" b="1" dirty="0"/>
              <a:t>ΕΙΡΟΥΡΓΙΚΗ ΤΟΜΗ ΚΑΙ ΠΑΡΟΧΕΤΕΥΣΗ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26754" y="948103"/>
            <a:ext cx="596289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3707904" y="6093296"/>
            <a:ext cx="543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Πυκνό φλεγμονώδες διήθημα (επάνω),εναλλασσόμενες περιοχές  </a:t>
            </a:r>
            <a:r>
              <a:rPr lang="el-GR" dirty="0" err="1" smtClean="0"/>
              <a:t>περιπορικής</a:t>
            </a:r>
            <a:r>
              <a:rPr lang="el-GR" dirty="0" smtClean="0"/>
              <a:t> και </a:t>
            </a:r>
            <a:r>
              <a:rPr lang="el-GR" dirty="0" err="1" smtClean="0"/>
              <a:t>λοβιακής</a:t>
            </a:r>
            <a:r>
              <a:rPr lang="el-GR" dirty="0" smtClean="0"/>
              <a:t> φλεγμονή (κάτω).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730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423EF7-EBB7-D124-3ECD-58D2C7A8EE3E}"/>
              </a:ext>
            </a:extLst>
          </p:cNvPr>
          <p:cNvSpPr txBox="1"/>
          <p:nvPr/>
        </p:nvSpPr>
        <p:spPr>
          <a:xfrm>
            <a:off x="0" y="112474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Ποια η </a:t>
            </a:r>
            <a:r>
              <a:rPr lang="el-GR" sz="2400" dirty="0" smtClean="0"/>
              <a:t>αλλοίωση</a:t>
            </a:r>
            <a:r>
              <a:rPr lang="el-GR" sz="2400" dirty="0" smtClean="0"/>
              <a:t> του μαστού της </a:t>
            </a:r>
            <a:r>
              <a:rPr lang="el-GR" sz="2400" dirty="0"/>
              <a:t>ασθενούς;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Ποιος είναι ο συχνότερος μικροοργανισμός που ευθύνεται;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l-GR" sz="2400" dirty="0"/>
              <a:t>3.   Ποια άλλη </a:t>
            </a:r>
            <a:r>
              <a:rPr lang="el-GR" sz="2400" dirty="0" smtClean="0"/>
              <a:t>νόσο</a:t>
            </a:r>
            <a:r>
              <a:rPr lang="el-GR" sz="2400" dirty="0" smtClean="0"/>
              <a:t> </a:t>
            </a:r>
            <a:r>
              <a:rPr lang="el-GR" sz="2400" dirty="0"/>
              <a:t>θα έπρεπε να </a:t>
            </a:r>
            <a:r>
              <a:rPr lang="el-GR" sz="2400" dirty="0" smtClean="0"/>
              <a:t>υποψιαστούμε, </a:t>
            </a:r>
            <a:r>
              <a:rPr lang="el-GR" sz="2400" dirty="0"/>
              <a:t>αν βλέπαμε αυτήν την εικόνα σε γυναίκα που </a:t>
            </a:r>
            <a:r>
              <a:rPr lang="el-GR" sz="2400" dirty="0" smtClean="0"/>
              <a:t>δεν </a:t>
            </a:r>
            <a:r>
              <a:rPr lang="el-GR" sz="2400" dirty="0"/>
              <a:t>θηλάζει;</a:t>
            </a:r>
          </a:p>
          <a:p>
            <a:pPr marL="457200" indent="-457200"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25268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3542978" cy="1556792"/>
          </a:xfrm>
        </p:spPr>
        <p:txBody>
          <a:bodyPr>
            <a:normAutofit/>
          </a:bodyPr>
          <a:lstStyle/>
          <a:p>
            <a:r>
              <a:rPr lang="el-GR" sz="1600" i="1" dirty="0" smtClean="0"/>
              <a:t>Άλλη </a:t>
            </a:r>
            <a:r>
              <a:rPr lang="el-GR" sz="1600" dirty="0" smtClean="0"/>
              <a:t>αλλοίωση φλεγμονώδους αρχής</a:t>
            </a:r>
            <a:r>
              <a:rPr lang="en-US" sz="1600" dirty="0" smtClean="0"/>
              <a:t>:</a:t>
            </a:r>
            <a:r>
              <a:rPr lang="el-GR" sz="1600" dirty="0" smtClean="0"/>
              <a:t/>
            </a:r>
            <a:br>
              <a:rPr lang="el-GR" sz="1600" dirty="0" smtClean="0"/>
            </a:br>
            <a:r>
              <a:rPr lang="el-GR" sz="1600" dirty="0" err="1" smtClean="0"/>
              <a:t>Περίγραπτος</a:t>
            </a:r>
            <a:r>
              <a:rPr lang="el-GR" sz="1600" dirty="0" smtClean="0"/>
              <a:t> </a:t>
            </a:r>
            <a:r>
              <a:rPr lang="el-GR" sz="1600" dirty="0" smtClean="0"/>
              <a:t>επώδυνος όζος </a:t>
            </a:r>
            <a:br>
              <a:rPr lang="el-GR" sz="1600" dirty="0" smtClean="0"/>
            </a:br>
            <a:r>
              <a:rPr lang="el-GR" sz="1600" dirty="0" smtClean="0"/>
              <a:t>σε μαστό γυναίκας 52 ετών, </a:t>
            </a:r>
            <a:br>
              <a:rPr lang="el-GR" sz="1600" dirty="0" smtClean="0"/>
            </a:br>
            <a:r>
              <a:rPr lang="el-GR" sz="1600" dirty="0" smtClean="0"/>
              <a:t>μετά από τραυματισμό.</a:t>
            </a:r>
            <a:br>
              <a:rPr lang="el-GR" sz="1600" dirty="0" smtClean="0"/>
            </a:br>
            <a:r>
              <a:rPr lang="el-GR" sz="1600" dirty="0" smtClean="0"/>
              <a:t>Ιστολογική διάγνωση και περιγραφή.</a:t>
            </a:r>
            <a:endParaRPr lang="el-GR" sz="1600" dirty="0"/>
          </a:p>
        </p:txBody>
      </p:sp>
      <p:pic>
        <p:nvPicPr>
          <p:cNvPr id="112642" name="Picture 2" descr="C:\Users\Νεφέλη\Desktop\IndianJRadiolImaging_2009_19_4_266_57206_u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21945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 descr="C:\Users\Νεφέλη\Desktop\getpic-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7094" y="-286555"/>
            <a:ext cx="4810706" cy="53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 descr="C:\Users\Νεφέλη\Desktop\breastfatnecrosisreisenbichler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600" y="2812231"/>
            <a:ext cx="5392399" cy="40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16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65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2ED355-7714-C143-3027-70AB0CA6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2656" y="-243408"/>
            <a:ext cx="8229600" cy="1143000"/>
          </a:xfrm>
        </p:spPr>
        <p:txBody>
          <a:bodyPr>
            <a:normAutofit/>
          </a:bodyPr>
          <a:lstStyle/>
          <a:p>
            <a:r>
              <a:rPr lang="el-GR" sz="3500" dirty="0"/>
              <a:t>Βασικές γνώσεις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4E4AC4-0E14-2C9F-A5CA-4E272DDC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40" y="3861048"/>
            <a:ext cx="3888432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b="1" u="sng" dirty="0"/>
              <a:t>Κλινική εξέταση</a:t>
            </a:r>
            <a:r>
              <a:rPr lang="el-GR" sz="2600" dirty="0"/>
              <a:t>: Επισκόπηση, </a:t>
            </a:r>
            <a:r>
              <a:rPr lang="el-GR" sz="2600" dirty="0" smtClean="0"/>
              <a:t>ψηλάφηση.</a:t>
            </a:r>
            <a:endParaRPr lang="el-GR" sz="2600" dirty="0"/>
          </a:p>
          <a:p>
            <a:endParaRPr lang="el-GR" sz="26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37041C-BD3C-261B-40EF-722C24CCCB3B}"/>
              </a:ext>
            </a:extLst>
          </p:cNvPr>
          <p:cNvSpPr txBox="1"/>
          <p:nvPr/>
        </p:nvSpPr>
        <p:spPr>
          <a:xfrm>
            <a:off x="539552" y="692696"/>
            <a:ext cx="4536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Ιστορικό</a:t>
            </a:r>
            <a:r>
              <a:rPr lang="el-GR" sz="2400" dirty="0"/>
              <a:t>: Πληροφορίες που μπορεί να αποκομίσει ο ιατρός από </a:t>
            </a:r>
            <a:r>
              <a:rPr lang="el-GR" sz="2400" dirty="0" smtClean="0"/>
              <a:t>την </a:t>
            </a:r>
            <a:r>
              <a:rPr lang="el-GR" sz="2400" dirty="0"/>
              <a:t>ασθενή και τους οικείους </a:t>
            </a:r>
            <a:r>
              <a:rPr lang="el-GR" sz="2400" dirty="0" smtClean="0"/>
              <a:t>της </a:t>
            </a:r>
            <a:r>
              <a:rPr lang="el-GR" sz="2400" dirty="0"/>
              <a:t>σχετικά με το πρόβλημα </a:t>
            </a:r>
            <a:r>
              <a:rPr lang="el-GR" sz="2400" dirty="0" smtClean="0"/>
              <a:t>της </a:t>
            </a:r>
            <a:r>
              <a:rPr lang="el-GR" sz="2400" dirty="0"/>
              <a:t>ασθενούς.</a:t>
            </a:r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D924F7-7B86-03DA-BC89-AEBBA5C97E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32656"/>
            <a:ext cx="3581400" cy="242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12AF44-C072-7AA9-CB70-C23632A095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24944"/>
            <a:ext cx="4581525" cy="3667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91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DD61C8-4E47-C722-D22E-76AC0F0218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620688"/>
            <a:ext cx="5286334" cy="2973563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0" y="4005064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/>
              <a:t>Περαιτέρω μελέτη για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τις εξετάσεις</a:t>
            </a:r>
          </a:p>
          <a:p>
            <a:pPr algn="ctr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400" b="1" dirty="0" smtClean="0"/>
              <a:t>Κανάλι </a:t>
            </a:r>
            <a:r>
              <a:rPr lang="en-US" sz="2400" b="1" dirty="0" smtClean="0"/>
              <a:t>YouTube  </a:t>
            </a:r>
            <a:r>
              <a:rPr lang="el-GR" sz="2400" b="1" dirty="0" smtClean="0"/>
              <a:t>«Ανδρέας Χ. </a:t>
            </a:r>
            <a:r>
              <a:rPr lang="el-GR" sz="2400" b="1" dirty="0" err="1" smtClean="0"/>
              <a:t>Λάζαρης</a:t>
            </a:r>
            <a:r>
              <a:rPr lang="el-GR" sz="2400" b="1" dirty="0" smtClean="0"/>
              <a:t> </a:t>
            </a:r>
            <a:r>
              <a:rPr lang="en-US" sz="2400" b="1" dirty="0" smtClean="0"/>
              <a:t>:</a:t>
            </a:r>
            <a:r>
              <a:rPr lang="el-GR" sz="2400" b="1" dirty="0" smtClean="0"/>
              <a:t> ΙΣΤΟΠΑΘΟΛΟΓΙΑ»  </a:t>
            </a:r>
          </a:p>
          <a:p>
            <a:pPr algn="ctr"/>
            <a:r>
              <a:rPr lang="el-GR" sz="2400" b="1" dirty="0" smtClean="0"/>
              <a:t>  </a:t>
            </a:r>
            <a:r>
              <a:rPr lang="el-GR" sz="2400" b="1" dirty="0" err="1" smtClean="0"/>
              <a:t>Αρχεί</a:t>
            </a:r>
            <a:r>
              <a:rPr lang="en-US" sz="2400" b="1" dirty="0" smtClean="0"/>
              <a:t>o</a:t>
            </a:r>
            <a:r>
              <a:rPr lang="el-GR" sz="2400" b="1" dirty="0" smtClean="0"/>
              <a:t>  βίντεο </a:t>
            </a:r>
            <a:r>
              <a:rPr lang="el-GR" sz="3200" b="1" dirty="0" smtClean="0"/>
              <a:t>1</a:t>
            </a:r>
            <a:r>
              <a:rPr lang="en-US" sz="3200" b="1" dirty="0" smtClean="0"/>
              <a:t>9</a:t>
            </a:r>
            <a:r>
              <a:rPr lang="el-GR" sz="3200" b="1" baseline="30000" dirty="0" smtClean="0"/>
              <a:t>ης</a:t>
            </a:r>
            <a:r>
              <a:rPr lang="el-GR" sz="2800" b="1" dirty="0" smtClean="0"/>
              <a:t> λίστας</a:t>
            </a:r>
            <a:r>
              <a:rPr lang="en-US" sz="2800" b="1" dirty="0" smtClean="0"/>
              <a:t>: </a:t>
            </a:r>
            <a:endParaRPr lang="el-GR" sz="2800" b="1" dirty="0" smtClean="0"/>
          </a:p>
          <a:p>
            <a:pPr algn="ctr"/>
            <a:r>
              <a:rPr lang="el-GR" sz="2800" b="1" dirty="0" smtClean="0"/>
              <a:t>«</a:t>
            </a:r>
            <a:r>
              <a:rPr lang="en-US" sz="2800" b="1" dirty="0" smtClean="0"/>
              <a:t>NO</a:t>
            </a:r>
            <a:r>
              <a:rPr lang="el-GR" sz="2800" b="1" dirty="0" smtClean="0"/>
              <a:t>ΣΟΙ ΤΟΥ ΜΑΣΤΟΥ»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 σειρά «ΞΕΚΙΝΑΜΕ ΑΠΌ ΤΗΝ ΕΙΚΟΝΑ».</a:t>
            </a:r>
            <a:endParaRPr lang="el-GR" sz="2800" b="1" dirty="0" smtClean="0"/>
          </a:p>
          <a:p>
            <a:pPr algn="ctr"/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5714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B71886-7BDB-0DBD-4B4A-56F611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680" y="-27384"/>
            <a:ext cx="8229600" cy="1143000"/>
          </a:xfrm>
        </p:spPr>
        <p:txBody>
          <a:bodyPr/>
          <a:lstStyle/>
          <a:p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Βασικές γνώσεις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AF7E6D-3FEF-2BC0-3E03-4C2E9D0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852936"/>
            <a:ext cx="3960440" cy="3384376"/>
          </a:xfrm>
        </p:spPr>
        <p:txBody>
          <a:bodyPr>
            <a:normAutofit/>
          </a:bodyPr>
          <a:lstStyle/>
          <a:p>
            <a:endParaRPr lang="en-US" sz="2600" b="1" u="sng" dirty="0"/>
          </a:p>
          <a:p>
            <a:endParaRPr lang="en-US" sz="2600" b="1" u="sng" dirty="0"/>
          </a:p>
          <a:p>
            <a:pPr marL="0" indent="0">
              <a:buNone/>
            </a:pPr>
            <a:r>
              <a:rPr lang="el-GR" sz="2600" b="1" u="sng" dirty="0"/>
              <a:t>Απεικονίσεις</a:t>
            </a:r>
            <a:r>
              <a:rPr lang="el-GR" sz="2600" dirty="0"/>
              <a:t>: </a:t>
            </a:r>
            <a:r>
              <a:rPr lang="el-GR" sz="2600" dirty="0" smtClean="0"/>
              <a:t>μαστογραφίες</a:t>
            </a:r>
            <a:r>
              <a:rPr lang="el-GR" sz="2600" dirty="0"/>
              <a:t>, υπέρηχοι, αξονικές/μαγνητικές τομογραφίες, εξετάσεις πυρηνικής </a:t>
            </a:r>
            <a:r>
              <a:rPr lang="el-GR" sz="2600" dirty="0" smtClean="0"/>
              <a:t>ιατρικής.</a:t>
            </a:r>
            <a:endParaRPr lang="el-GR" sz="2600" dirty="0"/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5ACFF9-1A03-DAC7-A2A7-877CAE07182E}"/>
              </a:ext>
            </a:extLst>
          </p:cNvPr>
          <p:cNvSpPr txBox="1"/>
          <p:nvPr/>
        </p:nvSpPr>
        <p:spPr>
          <a:xfrm>
            <a:off x="35496" y="1052736"/>
            <a:ext cx="3384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u="sng" dirty="0"/>
              <a:t>Εργαστηριακά</a:t>
            </a:r>
            <a:r>
              <a:rPr lang="el-GR" sz="2600" dirty="0"/>
              <a:t>: αιματολογικός, </a:t>
            </a:r>
            <a:r>
              <a:rPr lang="el-GR" sz="2600" dirty="0" smtClean="0"/>
              <a:t>βιοχημικός και </a:t>
            </a:r>
            <a:r>
              <a:rPr lang="el-GR" sz="2600" dirty="0"/>
              <a:t>μικροβιολογικός έλεγχος.</a:t>
            </a:r>
          </a:p>
          <a:p>
            <a:endParaRPr lang="el-GR" sz="2600" dirty="0"/>
          </a:p>
          <a:p>
            <a:endParaRPr lang="en-US" sz="2600" b="1" u="sng" dirty="0"/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7428A8-CCD4-FF8B-FAEE-0AC20CC646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88640"/>
            <a:ext cx="2736304" cy="2304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E8BFC8-A231-3AE9-EABB-8B9A37A97C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0655" y="2544780"/>
            <a:ext cx="2253513" cy="4062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53E68A-F623-36BD-B49E-932F1E19EA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5468" y="3022722"/>
            <a:ext cx="2830001" cy="1702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8D5BF6F-B5E0-4208-9763-D649DC61AB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97152"/>
            <a:ext cx="2352148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2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51AD1-C0D4-A18F-8437-885A6DDE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A6F5A0-72B0-6145-6701-DABEC2152B92}"/>
              </a:ext>
            </a:extLst>
          </p:cNvPr>
          <p:cNvSpPr txBox="1"/>
          <p:nvPr/>
        </p:nvSpPr>
        <p:spPr>
          <a:xfrm>
            <a:off x="107505" y="764704"/>
            <a:ext cx="79208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26χρονη προσέρχεται λόγω ανεύρεσης 2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μορφωμάτων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δεξιό της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μαστό. Αναφέρει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μαστοδυνία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ετών, κατά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το δεύτερο μισό του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εμμηνορυσιακού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κύκλου.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 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Δύο οζώδεις αλλοιώσεις, μαλακές, 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ευκίνητες, ήπια επώδυνες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ψηλάφηση.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 ορού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Χωρίς ευρήματα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259E7A-028A-5CA6-513D-4CCF79BB89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8328" y="2708920"/>
            <a:ext cx="4566486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19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2FADC21-81A4-4BFD-4CFB-060AFC5FA924}"/>
              </a:ext>
            </a:extLst>
          </p:cNvPr>
          <p:cNvSpPr txBox="1"/>
          <p:nvPr/>
        </p:nvSpPr>
        <p:spPr>
          <a:xfrm>
            <a:off x="-1939540" y="455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Υπερηχογράφημα </a:t>
            </a:r>
            <a:r>
              <a:rPr lang="el-GR" sz="2000" b="1" dirty="0" smtClean="0"/>
              <a:t>1</a:t>
            </a:r>
            <a:r>
              <a:rPr lang="el-GR" sz="2000" b="1" baseline="30000" dirty="0" smtClean="0"/>
              <a:t>ης</a:t>
            </a:r>
            <a:r>
              <a:rPr lang="el-GR" sz="2000" b="1" dirty="0" smtClean="0"/>
              <a:t> αλλοίωσης </a:t>
            </a:r>
            <a:endParaRPr lang="el-GR" sz="2000" b="1" dirty="0"/>
          </a:p>
        </p:txBody>
      </p:sp>
      <p:pic>
        <p:nvPicPr>
          <p:cNvPr id="3074" name="Picture 2" descr="Simple breast cyst | Radiology Reference Article | Radiopaedia.org">
            <a:extLst>
              <a:ext uri="{FF2B5EF4-FFF2-40B4-BE49-F238E27FC236}">
                <a16:creationId xmlns="" xmlns:a16="http://schemas.microsoft.com/office/drawing/2014/main" id="{73CE1891-873A-7508-DA96-07691BD6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2321049" cy="2289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A2FAC2-0008-1CC6-7C49-ED1057FFFD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32656"/>
            <a:ext cx="3126959" cy="2999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9FECCD-1924-4F0B-2E40-0AF8E6263DFC}"/>
              </a:ext>
            </a:extLst>
          </p:cNvPr>
          <p:cNvSpPr txBox="1"/>
          <p:nvPr/>
        </p:nvSpPr>
        <p:spPr>
          <a:xfrm>
            <a:off x="4860032" y="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Υπερηχογράφημα </a:t>
            </a:r>
            <a:r>
              <a:rPr lang="el-GR" sz="2000" b="1" dirty="0" smtClean="0"/>
              <a:t>2</a:t>
            </a:r>
            <a:r>
              <a:rPr lang="el-GR" sz="2000" b="1" baseline="30000" dirty="0" smtClean="0"/>
              <a:t>ης</a:t>
            </a:r>
            <a:r>
              <a:rPr lang="el-GR" sz="2000" b="1" dirty="0" smtClean="0"/>
              <a:t> αλλοίωσης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8272E8-365F-0D98-AAED-C64D722D7A6B}"/>
              </a:ext>
            </a:extLst>
          </p:cNvPr>
          <p:cNvSpPr txBox="1"/>
          <p:nvPr/>
        </p:nvSpPr>
        <p:spPr>
          <a:xfrm>
            <a:off x="4788024" y="3284984"/>
            <a:ext cx="435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smtClean="0"/>
              <a:t>Βιοψία 2</a:t>
            </a:r>
            <a:r>
              <a:rPr lang="el-GR" sz="2000" b="1" baseline="30000" smtClean="0"/>
              <a:t>ης</a:t>
            </a:r>
            <a:r>
              <a:rPr lang="el-GR" sz="2000" b="1" smtClean="0"/>
              <a:t> αλλοίωσης </a:t>
            </a:r>
            <a:endParaRPr lang="el-GR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A4A8317-0A6B-D5B6-3534-9A2D959D13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933056"/>
            <a:ext cx="1779675" cy="2736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77071"/>
            <a:ext cx="3744416" cy="261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4F8272E8-365F-0D98-AAED-C64D722D7A6B}"/>
              </a:ext>
            </a:extLst>
          </p:cNvPr>
          <p:cNvSpPr txBox="1"/>
          <p:nvPr/>
        </p:nvSpPr>
        <p:spPr>
          <a:xfrm>
            <a:off x="0" y="2708920"/>
            <a:ext cx="4716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Κυτταρολογικό επίχρισμα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l-GR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ης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αλλοίωσης. </a:t>
            </a:r>
          </a:p>
          <a:p>
            <a:pPr algn="just"/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Ινο</a:t>
            </a:r>
            <a:r>
              <a:rPr lang="el-G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κυστικές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μεταβολές. Συνεκτική, επίπεδη στρώση επιθηλιακών κυττάρων με υπόβαθρο αφρωδών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ιστιοκυττάρων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Σημειώστε τα </a:t>
            </a:r>
            <a:r>
              <a:rPr lang="el-G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αποκρινικά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κύτταρα στην επάνω δεξιά γωνία (FNA, χρώση Παπανικολάου, 10x).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5148064" y="3573016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Μικρά συμπλέγματα </a:t>
            </a:r>
            <a:r>
              <a:rPr lang="el-GR" dirty="0" err="1" smtClean="0"/>
              <a:t>μικρο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κύστεων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933056"/>
            <a:ext cx="262426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72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E8F69C-2857-74F5-35AB-F31E47A9CBCB}"/>
              </a:ext>
            </a:extLst>
          </p:cNvPr>
          <p:cNvSpPr txBox="1"/>
          <p:nvPr/>
        </p:nvSpPr>
        <p:spPr>
          <a:xfrm>
            <a:off x="395538" y="1052738"/>
            <a:ext cx="79208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Ποια η διάγνωσή σας;</a:t>
            </a: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Υπάρχει κίνδυνος κακοήθειας;</a:t>
            </a:r>
          </a:p>
          <a:p>
            <a:pPr marL="457200" indent="-457200">
              <a:buFontTx/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Αναφέρετε παράγοντες που σχετίζονται με 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ανάπτυξη καρκίνου  μαστού.</a:t>
            </a: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7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499992" cy="836712"/>
          </a:xfrm>
        </p:spPr>
        <p:txBody>
          <a:bodyPr>
            <a:noAutofit/>
          </a:bodyPr>
          <a:lstStyle/>
          <a:p>
            <a:r>
              <a:rPr lang="el-GR" sz="12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</a:t>
            </a:r>
            <a: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υπερπλαστικές</a:t>
            </a:r>
            <a: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1200" b="1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ινοκυστικές</a:t>
            </a:r>
            <a: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μεταβολές</a:t>
            </a:r>
            <a:b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Κύστεις</a:t>
            </a:r>
            <a:r>
              <a:rPr lang="el-GR" sz="1200" dirty="0" smtClean="0"/>
              <a:t> </a:t>
            </a:r>
            <a:r>
              <a:rPr lang="el-GR" sz="1200" dirty="0" err="1" smtClean="0"/>
              <a:t>επενδεδυμένες</a:t>
            </a:r>
            <a:r>
              <a:rPr lang="el-GR" sz="1200" dirty="0" smtClean="0"/>
              <a:t> από κυβοειδή κύτταρα που περιέχουν </a:t>
            </a:r>
            <a:r>
              <a:rPr lang="el-GR" sz="1200" dirty="0" err="1" smtClean="0"/>
              <a:t>ηωσινόφιλες</a:t>
            </a:r>
            <a:r>
              <a:rPr lang="el-GR" sz="1200" dirty="0" smtClean="0"/>
              <a:t> εκκρίσεις με περιβάλλουσα  </a:t>
            </a:r>
            <a:r>
              <a:rPr lang="el-GR" sz="12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ίνωση</a:t>
            </a:r>
            <a:r>
              <a:rPr lang="el-G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1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62574" y="1578797"/>
            <a:ext cx="5832650" cy="434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4644008" y="0"/>
            <a:ext cx="449999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spc="300" dirty="0" smtClean="0"/>
              <a:t>Μεταβολή κυλινδρικών κυττάρων</a:t>
            </a:r>
          </a:p>
          <a:p>
            <a:pPr algn="just"/>
            <a:r>
              <a:rPr lang="el-GR" sz="1200" dirty="0" smtClean="0"/>
              <a:t>Διευρυμένες τελικές </a:t>
            </a:r>
            <a:r>
              <a:rPr lang="el-GR" sz="1200" dirty="0" err="1" smtClean="0"/>
              <a:t>πορολοβιακές</a:t>
            </a:r>
            <a:r>
              <a:rPr lang="el-GR" sz="1200" dirty="0" smtClean="0"/>
              <a:t> μονάδες με παρακάτω εικονιζόμενο, ακανόνιστα διεσταλμένο πόρο, </a:t>
            </a:r>
            <a:r>
              <a:rPr lang="el-GR" sz="1200" dirty="0" err="1" smtClean="0"/>
              <a:t>επενδεδυμένο</a:t>
            </a:r>
            <a:r>
              <a:rPr lang="el-GR" sz="1200" dirty="0" smtClean="0"/>
              <a:t> από κυλινδρικά (κιονοειδή) επιθηλιακά κύτταρα. </a:t>
            </a:r>
            <a:r>
              <a:rPr lang="el-GR" sz="1200" dirty="0" err="1" smtClean="0"/>
              <a:t>Ενδοαυλικές</a:t>
            </a:r>
            <a:r>
              <a:rPr lang="el-GR" sz="1200" dirty="0" smtClean="0"/>
              <a:t> εκκρίσεις και ασβεστώσεις συχνές. Μία ενιαία στοιβάδα κυλινδρικών επιθηλιακών κυττάρων με μύτες στην κορυφή τους. Οι πυρήνες είναι προσανατολισμένοι κάθετα στη βασική μεμβράνη.</a:t>
            </a:r>
            <a:endParaRPr lang="el-GR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4248472" cy="29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297162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7668344" y="4509120"/>
            <a:ext cx="14756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 smtClean="0"/>
              <a:t>Υπερπλασία κυλινδρικών κυττάρων</a:t>
            </a:r>
          </a:p>
          <a:p>
            <a:pPr algn="ctr"/>
            <a:endParaRPr lang="el-GR" sz="1400" b="1" dirty="0" smtClean="0"/>
          </a:p>
          <a:p>
            <a:pPr algn="ctr"/>
            <a:r>
              <a:rPr lang="el-GR" sz="1200" dirty="0" smtClean="0"/>
              <a:t>Κυλινδρικά επιθηλιακά κύτταρα με διαστρωμάτωση που σχηματίζουν τούφες και τύμβους. Προεξέχουν οι  μύτες στην κορυφή τους.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84784"/>
          </a:xfrm>
        </p:spPr>
        <p:txBody>
          <a:bodyPr>
            <a:noAutofit/>
          </a:bodyPr>
          <a:lstStyle/>
          <a:p>
            <a:r>
              <a:rPr lang="el-GR" sz="2400" b="1" spc="300" dirty="0" smtClean="0"/>
              <a:t>Απλή </a:t>
            </a:r>
            <a:r>
              <a:rPr lang="el-GR" sz="2400" b="1" spc="300" dirty="0" err="1" smtClean="0"/>
              <a:t>αδένωση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Διευρυμένη τελική </a:t>
            </a:r>
            <a:r>
              <a:rPr lang="el-GR" sz="2400" dirty="0" err="1" smtClean="0"/>
              <a:t>πορολοβιακή</a:t>
            </a:r>
            <a:r>
              <a:rPr lang="el-GR" sz="2400" dirty="0" smtClean="0"/>
              <a:t> μονάδα, συγκριτικά με τη φυσιολογική (πάνω δεξιά). </a:t>
            </a:r>
            <a:endParaRPr lang="el-G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4616" y="1848912"/>
            <a:ext cx="5140216" cy="44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4113" y="1936687"/>
            <a:ext cx="5112568" cy="42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4572000" y="0"/>
            <a:ext cx="4572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spc="300" dirty="0" smtClean="0">
                <a:latin typeface="+mj-lt"/>
                <a:ea typeface="+mj-ea"/>
                <a:cs typeface="+mj-cs"/>
              </a:rPr>
              <a:t>Σκληρυντική</a:t>
            </a:r>
            <a:r>
              <a:rPr kumimoji="0" lang="el-GR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1" i="0" u="none" strike="noStrike" kern="1200" cap="none" spc="3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αδένωση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499992" y="188640"/>
            <a:ext cx="46440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 </a:t>
            </a:r>
            <a:r>
              <a:rPr lang="el-GR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Λοβιο</a:t>
            </a:r>
            <a:r>
              <a:rPr lang="el-GR" sz="1200" dirty="0" err="1" smtClean="0"/>
              <a:t>κεντρική</a:t>
            </a:r>
            <a:r>
              <a:rPr lang="el-GR" sz="1200" dirty="0" smtClean="0"/>
              <a:t> εξεργασία με  </a:t>
            </a:r>
            <a:r>
              <a:rPr lang="el-G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αύξηση των αδενικών στοιχείων </a:t>
            </a:r>
            <a:r>
              <a:rPr lang="el-GR" sz="1200" dirty="0" smtClean="0"/>
              <a:t>της τελικής </a:t>
            </a:r>
            <a:r>
              <a:rPr lang="el-GR" sz="1200" dirty="0" err="1" smtClean="0"/>
              <a:t>πορολοβιακής</a:t>
            </a:r>
            <a:r>
              <a:rPr lang="el-GR" sz="1200" dirty="0" smtClean="0"/>
              <a:t> μονάδας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συνυπάρχουσα </a:t>
            </a:r>
            <a:r>
              <a:rPr lang="el-G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στρωματική</a:t>
            </a:r>
            <a:r>
              <a:rPr lang="el-G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ίνωση</a:t>
            </a:r>
            <a:r>
              <a:rPr lang="el-G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/σκλήρυνση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παραμορφώνει και συμπιέζει τους  πόρους/αδένες</a:t>
            </a:r>
            <a:r>
              <a:rPr lang="el-GR" sz="1200" dirty="0" smtClean="0"/>
              <a:t>. Διατηρημένες οι </a:t>
            </a:r>
            <a:r>
              <a:rPr lang="el-GR" sz="1200" b="1" dirty="0" smtClean="0"/>
              <a:t>δύο στοιβάδες κυττάρων </a:t>
            </a:r>
            <a:r>
              <a:rPr lang="el-GR" sz="1200" dirty="0" smtClean="0"/>
              <a:t>(εσωτερικά επιθηλιακά και εξωτερικά </a:t>
            </a:r>
            <a:r>
              <a:rPr lang="el-GR" sz="1200" dirty="0" err="1" smtClean="0"/>
              <a:t>μυοεπιθηλιακά</a:t>
            </a:r>
            <a:r>
              <a:rPr lang="el-GR" sz="1200" dirty="0" smtClean="0"/>
              <a:t> κύτταρα) συχνά  κατόπιν </a:t>
            </a:r>
            <a:r>
              <a:rPr lang="el-GR" sz="1200" dirty="0" err="1" smtClean="0"/>
              <a:t>ανοσοϊστοχημικής</a:t>
            </a:r>
            <a:r>
              <a:rPr lang="el-GR" sz="1200" dirty="0" smtClean="0"/>
              <a:t> επιβεβαίωσης.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1463</Words>
  <Application>Microsoft Office PowerPoint</Application>
  <PresentationFormat>Προβολή στην οθόνη (4:3)</PresentationFormat>
  <Paragraphs>242</Paragraphs>
  <Slides>30</Slides>
  <Notes>18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30</vt:i4>
      </vt:variant>
    </vt:vector>
  </HeadingPairs>
  <TitlesOfParts>
    <vt:vector size="32" baseType="lpstr">
      <vt:lpstr>Θέμα του Office</vt:lpstr>
      <vt:lpstr>1_Θέμα του Office</vt:lpstr>
      <vt:lpstr>Κλινικο-παθολογοανατομική συζήτηση περιστατικών  νόσων  μαστού</vt:lpstr>
      <vt:lpstr>Δομή και σκοπός</vt:lpstr>
      <vt:lpstr>Βασικές γνώσεις</vt:lpstr>
      <vt:lpstr>Βασικές γνώσεις</vt:lpstr>
      <vt:lpstr>Περιστατικό 1</vt:lpstr>
      <vt:lpstr>Διαφάνεια 6</vt:lpstr>
      <vt:lpstr>Διαφάνεια 7</vt:lpstr>
      <vt:lpstr>Μη  υπερπλαστικές  ινοκυστικές μεταβολές Κύστεις επενδεδυμένες από κυβοειδή κύτταρα που περιέχουν ηωσινόφιλες εκκρίσεις με περιβάλλουσα  ίνωση.</vt:lpstr>
      <vt:lpstr>Απλή αδένωση Διευρυμένη τελική πορολοβιακή μονάδα, συγκριτικά με τη φυσιολογική (πάνω δεξιά). </vt:lpstr>
      <vt:lpstr>Ανθηρά μεν, αλλά συνήθης υπερπλασία πόρου.</vt:lpstr>
      <vt:lpstr>Ινοκυστικές αλλοιώσεις/μεταβολές</vt:lpstr>
      <vt:lpstr>Περιστατικό 2</vt:lpstr>
      <vt:lpstr>Διαφάνεια 13</vt:lpstr>
      <vt:lpstr>Διαφάνεια 14</vt:lpstr>
      <vt:lpstr>Διαφάνεια 15</vt:lpstr>
      <vt:lpstr>Βαθμός κακοήθειας 1</vt:lpstr>
      <vt:lpstr>Διαφάνεια 17</vt:lpstr>
      <vt:lpstr>Περιστατικό 3</vt:lpstr>
      <vt:lpstr>Διαφάνεια 19</vt:lpstr>
      <vt:lpstr>Διαφάνεια 20</vt:lpstr>
      <vt:lpstr>ER/PR (+), HER2 (-) Μοριακός υπότυπος: Aυλικός Α</vt:lpstr>
      <vt:lpstr>Διαφάνεια 22</vt:lpstr>
      <vt:lpstr>Περιστατικό 4</vt:lpstr>
      <vt:lpstr>Διαφάνεια 24</vt:lpstr>
      <vt:lpstr>Διαφάνεια 25</vt:lpstr>
      <vt:lpstr>Περιστατικό 5</vt:lpstr>
      <vt:lpstr>Διαφάνεια 27</vt:lpstr>
      <vt:lpstr>Διαφάνεια 28</vt:lpstr>
      <vt:lpstr>Άλλη αλλοίωση φλεγμονώδους αρχής: Περίγραπτος επώδυνος όζος  σε μαστό γυναίκας 52 ετών,  μετά από τραυματισμό. Ιστολογική διάγνωση και περιγραφή.</vt:lpstr>
      <vt:lpstr>Διαφάνεια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294</cp:revision>
  <dcterms:created xsi:type="dcterms:W3CDTF">2021-08-02T10:33:48Z</dcterms:created>
  <dcterms:modified xsi:type="dcterms:W3CDTF">2022-12-27T07:49:02Z</dcterms:modified>
</cp:coreProperties>
</file>