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metadata" ContentType="application/binary"/>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notesSlides/notesSlide1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Default Extension="vml" ContentType="application/vnd.openxmlformats-officedocument.vmlDrawing"/>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60" r:id="rId2"/>
  </p:sldMasterIdLst>
  <p:notesMasterIdLst>
    <p:notesMasterId r:id="rId33"/>
  </p:notesMasterIdLst>
  <p:sldIdLst>
    <p:sldId id="256" r:id="rId3"/>
    <p:sldId id="257" r:id="rId4"/>
    <p:sldId id="258" r:id="rId5"/>
    <p:sldId id="261" r:id="rId6"/>
    <p:sldId id="262" r:id="rId7"/>
    <p:sldId id="263" r:id="rId8"/>
    <p:sldId id="264" r:id="rId9"/>
    <p:sldId id="306" r:id="rId10"/>
    <p:sldId id="266" r:id="rId11"/>
    <p:sldId id="267" r:id="rId12"/>
    <p:sldId id="324" r:id="rId13"/>
    <p:sldId id="270" r:id="rId14"/>
    <p:sldId id="271" r:id="rId15"/>
    <p:sldId id="272" r:id="rId16"/>
    <p:sldId id="299" r:id="rId17"/>
    <p:sldId id="330" r:id="rId18"/>
    <p:sldId id="274" r:id="rId19"/>
    <p:sldId id="275" r:id="rId20"/>
    <p:sldId id="317" r:id="rId21"/>
    <p:sldId id="331" r:id="rId22"/>
    <p:sldId id="332" r:id="rId23"/>
    <p:sldId id="333" r:id="rId24"/>
    <p:sldId id="334" r:id="rId25"/>
    <p:sldId id="336" r:id="rId26"/>
    <p:sldId id="337" r:id="rId27"/>
    <p:sldId id="338" r:id="rId28"/>
    <p:sldId id="339" r:id="rId29"/>
    <p:sldId id="340" r:id="rId30"/>
    <p:sldId id="341" r:id="rId31"/>
    <p:sldId id="342" r:id="rId32"/>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4" roundtripDataSignature="AMtx7mjDo2bMlZJxU1JJHW+Wh9W8Plyzq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18B859"/>
    <a:srgbClr val="37996A"/>
    <a:srgbClr val="3AB885"/>
    <a:srgbClr val="FF99FF"/>
    <a:srgbClr val="FFCCCC"/>
    <a:srgbClr val="E6591A"/>
    <a:srgbClr val="DDA823"/>
    <a:srgbClr val="ADAFC5"/>
    <a:srgbClr val="006600"/>
    <a:srgbClr val="6699FF"/>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182" autoAdjust="0"/>
    <p:restoredTop sz="68261" autoAdjust="0"/>
  </p:normalViewPr>
  <p:slideViewPr>
    <p:cSldViewPr snapToGrid="0">
      <p:cViewPr>
        <p:scale>
          <a:sx n="90" d="100"/>
          <a:sy n="90" d="100"/>
        </p:scale>
        <p:origin x="-1284" y="-30"/>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54"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56"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l-GR" sz="1200" b="0" i="0" u="none" strike="noStrike" cap="none">
                <a:solidFill>
                  <a:schemeClr val="dk1"/>
                </a:solidFill>
                <a:latin typeface="Calibri"/>
                <a:ea typeface="Calibri"/>
                <a:cs typeface="Calibri"/>
                <a:sym typeface="Calibri"/>
              </a:rPr>
              <a:pPr marL="0" marR="0" lvl="0" indent="0" algn="r" rtl="0">
                <a:spcBef>
                  <a:spcPts val="0"/>
                </a:spcBef>
                <a:spcAft>
                  <a:spcPts val="0"/>
                </a:spcAft>
                <a:buNone/>
              </a:p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36" name="Google Shape;236;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7" name="Google Shape;327;p1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1" name="Google Shape;351;p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l-GR"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l-GR"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15</a:t>
            </a:fld>
            <a:endParaRPr lang="el-G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35973985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8" name="Google Shape;358;p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3291606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6" name="Google Shape;366;p1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el-GR" sz="1200" b="0" i="0" u="none" strike="noStrike" cap="none">
                <a:solidFill>
                  <a:srgbClr val="000000"/>
                </a:solidFill>
                <a:latin typeface="Calibri"/>
                <a:ea typeface="Calibri"/>
                <a:cs typeface="Calibri"/>
                <a:sym typeface="Calibri"/>
              </a:rPr>
              <a:pPr marL="0" marR="0" lvl="0" indent="0" algn="r" rtl="0">
                <a:lnSpc>
                  <a:spcPct val="100000"/>
                </a:lnSpc>
                <a:spcBef>
                  <a:spcPts val="0"/>
                </a:spcBef>
                <a:spcAft>
                  <a:spcPts val="0"/>
                </a:spcAft>
                <a:buClr>
                  <a:srgbClr val="000000"/>
                </a:buClr>
                <a:buSzPts val="1200"/>
                <a:buFont typeface="Calibri"/>
                <a:buNone/>
              </a:pPr>
              <a:t>22</a:t>
            </a:fld>
            <a:endParaRPr sz="1200" b="0" i="0" u="none" strike="noStrike" cap="none">
              <a:solidFill>
                <a:srgbClr val="000000"/>
              </a:solidFill>
              <a:latin typeface="Calibri"/>
              <a:ea typeface="Calibri"/>
              <a:cs typeface="Calibri"/>
              <a:sym typeface="Calibri"/>
            </a:endParaRPr>
          </a:p>
        </p:txBody>
      </p:sp>
    </p:spTree>
    <p:extLst>
      <p:ext uri="{BB962C8B-B14F-4D97-AF65-F5344CB8AC3E}">
        <p14:creationId xmlns:p14="http://schemas.microsoft.com/office/powerpoint/2010/main" xmlns="" val="407569075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l-GR"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23</a:t>
            </a:fld>
            <a:endParaRPr lang="el-G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86010782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43" name="Google Shape;243;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1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11181514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3"/>
        <p:cNvGrpSpPr/>
        <p:nvPr/>
      </p:nvGrpSpPr>
      <p:grpSpPr>
        <a:xfrm>
          <a:off x="0" y="0"/>
          <a:ext cx="0" cy="0"/>
          <a:chOff x="0" y="0"/>
          <a:chExt cx="0" cy="0"/>
        </a:xfrm>
      </p:grpSpPr>
      <p:sp>
        <p:nvSpPr>
          <p:cNvPr id="394" name="Google Shape;394;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95" name="Google Shape;395;p2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xmlns="" val="28826717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endParaRPr lang="el-GR" dirty="0"/>
          </a:p>
        </p:txBody>
      </p:sp>
      <p:sp>
        <p:nvSpPr>
          <p:cNvPr id="4" name="3 - Θέση αριθμού διαφάνειας"/>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l-GR"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27</a:t>
            </a:fld>
            <a:endParaRPr lang="el-G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Θέση εικόνας διαφάνειας"/>
          <p:cNvSpPr>
            <a:spLocks noGrp="1" noRot="1" noChangeAspect="1"/>
          </p:cNvSpPr>
          <p:nvPr>
            <p:ph type="sldImg"/>
          </p:nvPr>
        </p:nvSpPr>
        <p:spPr/>
      </p:sp>
      <p:sp>
        <p:nvSpPr>
          <p:cNvPr id="3" name="2 - Θέση σημειώσεων"/>
          <p:cNvSpPr>
            <a:spLocks noGrp="1"/>
          </p:cNvSpPr>
          <p:nvPr>
            <p:ph type="body" idx="1"/>
          </p:nvPr>
        </p:nvSpPr>
        <p:spPr/>
        <p:txBody>
          <a:bodyPr>
            <a:normAutofit/>
          </a:bodyPr>
          <a:lstStyle/>
          <a:p>
            <a:pPr algn="ctr"/>
            <a:r>
              <a:rPr lang="el-GR" b="1" dirty="0" smtClean="0"/>
              <a:t>Κύρια</a:t>
            </a:r>
            <a:r>
              <a:rPr lang="el-GR" b="1" baseline="0" dirty="0" smtClean="0"/>
              <a:t> </a:t>
            </a:r>
            <a:r>
              <a:rPr lang="el-GR" b="1" dirty="0" smtClean="0"/>
              <a:t>ΔΔ από καλοήθεις ή άλλες μη διηθητικές οντότητες</a:t>
            </a:r>
          </a:p>
          <a:p>
            <a:pPr algn="just">
              <a:buAutoNum type="arabicPeriod"/>
            </a:pPr>
            <a:r>
              <a:rPr lang="el-GR" b="1" dirty="0" smtClean="0"/>
              <a:t>Ετερογενής </a:t>
            </a:r>
            <a:r>
              <a:rPr lang="el-GR" dirty="0" smtClean="0"/>
              <a:t>πολλαπλασιασμός κυττάρων με μεταβλητό μέγεθος/σχήμα, που είναι ακανόνιστα κατανεμημένα με συνεκτική ή </a:t>
            </a:r>
            <a:r>
              <a:rPr lang="el-GR" dirty="0" err="1" smtClean="0"/>
              <a:t>συγκυτιακή</a:t>
            </a:r>
            <a:r>
              <a:rPr lang="el-GR" dirty="0" smtClean="0"/>
              <a:t> ανάπτυξη, τυχαίος προσανατολισμός πυρήνων, πυρηνική </a:t>
            </a:r>
            <a:r>
              <a:rPr lang="el-GR" dirty="0" err="1" smtClean="0"/>
              <a:t>αλληλεπικάλυψη</a:t>
            </a:r>
            <a:r>
              <a:rPr lang="el-GR" dirty="0" smtClean="0"/>
              <a:t>, </a:t>
            </a:r>
            <a:r>
              <a:rPr lang="el-GR" i="1" dirty="0" smtClean="0"/>
              <a:t>μη</a:t>
            </a:r>
            <a:r>
              <a:rPr lang="el-GR" dirty="0" smtClean="0"/>
              <a:t> άκαμπτες περιφερειακές σχισμές με πυρήνες παράλληλους στον αυλό. </a:t>
            </a:r>
            <a:r>
              <a:rPr lang="el-GR" b="1" dirty="0" err="1" smtClean="0"/>
              <a:t>Μπαλλωματοειδές</a:t>
            </a:r>
            <a:r>
              <a:rPr lang="el-GR" b="1" baseline="0" dirty="0" smtClean="0"/>
              <a:t> </a:t>
            </a:r>
            <a:r>
              <a:rPr lang="el-GR" b="1" dirty="0" smtClean="0"/>
              <a:t>ή </a:t>
            </a:r>
            <a:r>
              <a:rPr lang="el-GR" b="1" u="sng" dirty="0" smtClean="0"/>
              <a:t>δίκην μωσαϊκού πρότυπο</a:t>
            </a:r>
            <a:r>
              <a:rPr lang="el-GR" b="1" u="sng" baseline="0" dirty="0" smtClean="0"/>
              <a:t> </a:t>
            </a:r>
            <a:r>
              <a:rPr lang="el-GR" b="1" u="sng" baseline="0" dirty="0" err="1" smtClean="0"/>
              <a:t>ανοσοϊστοθετικότητας</a:t>
            </a:r>
            <a:r>
              <a:rPr lang="el-GR" b="1" u="sng" baseline="0" dirty="0" smtClean="0"/>
              <a:t> </a:t>
            </a:r>
            <a:r>
              <a:rPr lang="el-GR" b="1" u="sng" dirty="0" smtClean="0"/>
              <a:t> CK5/6 </a:t>
            </a:r>
            <a:r>
              <a:rPr lang="el-GR" dirty="0" smtClean="0"/>
              <a:t>(πάνω μεσαία </a:t>
            </a:r>
            <a:r>
              <a:rPr lang="el-GR" dirty="0" err="1" smtClean="0"/>
              <a:t>εικ</a:t>
            </a:r>
            <a:r>
              <a:rPr lang="el-GR" dirty="0" smtClean="0"/>
              <a:t>., πιο έντονη στην κεντρική ζώνη πολλαπλασιασμού) και CK5 και </a:t>
            </a:r>
            <a:r>
              <a:rPr lang="el-GR" b="1" u="sng" dirty="0" smtClean="0"/>
              <a:t>ετερογενής</a:t>
            </a:r>
            <a:r>
              <a:rPr lang="el-GR" u="sng" dirty="0" smtClean="0"/>
              <a:t> </a:t>
            </a:r>
            <a:r>
              <a:rPr lang="el-GR" u="sng" dirty="0" err="1" smtClean="0"/>
              <a:t>ανοσοϊστοθετικότητα</a:t>
            </a:r>
            <a:r>
              <a:rPr lang="el-GR" u="sng" dirty="0" smtClean="0"/>
              <a:t> υποδοχέων οιστρογόνων </a:t>
            </a:r>
            <a:r>
              <a:rPr lang="el-GR" dirty="0" smtClean="0"/>
              <a:t>(πάνω </a:t>
            </a:r>
            <a:r>
              <a:rPr lang="el-GR" dirty="0" err="1" smtClean="0"/>
              <a:t>δεξ</a:t>
            </a:r>
            <a:r>
              <a:rPr lang="el-GR" dirty="0" smtClean="0"/>
              <a:t>. </a:t>
            </a:r>
            <a:r>
              <a:rPr lang="el-GR" dirty="0" err="1" smtClean="0"/>
              <a:t>εικ</a:t>
            </a:r>
            <a:r>
              <a:rPr lang="el-GR" dirty="0" smtClean="0"/>
              <a:t>.). Στην άτυπη υπερπλασία των πόρων </a:t>
            </a:r>
            <a:r>
              <a:rPr lang="el-GR" b="1" dirty="0" smtClean="0"/>
              <a:t>και</a:t>
            </a:r>
            <a:r>
              <a:rPr lang="el-GR" dirty="0" smtClean="0"/>
              <a:t> στο </a:t>
            </a:r>
            <a:r>
              <a:rPr lang="el-GR" b="1" dirty="0" smtClean="0"/>
              <a:t>χαμηλόβαθμης </a:t>
            </a:r>
            <a:r>
              <a:rPr lang="el-GR" b="1" dirty="0" smtClean="0"/>
              <a:t>έως ενδιάμεσης κακοήθειας </a:t>
            </a:r>
            <a:r>
              <a:rPr lang="en-US" b="1" dirty="0" smtClean="0"/>
              <a:t>DCIS </a:t>
            </a:r>
            <a:r>
              <a:rPr lang="en-US" dirty="0" smtClean="0"/>
              <a:t>,</a:t>
            </a:r>
            <a:r>
              <a:rPr lang="en-US" baseline="0" dirty="0" smtClean="0"/>
              <a:t> </a:t>
            </a:r>
            <a:r>
              <a:rPr lang="el-GR" baseline="0" dirty="0" smtClean="0"/>
              <a:t>η </a:t>
            </a:r>
            <a:r>
              <a:rPr lang="en-US" b="1" baseline="0" dirty="0" smtClean="0"/>
              <a:t>CK5 </a:t>
            </a:r>
            <a:r>
              <a:rPr lang="el-GR" b="1" baseline="0" dirty="0" smtClean="0"/>
              <a:t>στα αυλικά κύτταρα </a:t>
            </a:r>
            <a:r>
              <a:rPr lang="el-GR" b="1" baseline="0" dirty="0" smtClean="0"/>
              <a:t>είναι αρνητική </a:t>
            </a:r>
            <a:r>
              <a:rPr lang="el-GR" baseline="0" dirty="0" smtClean="0"/>
              <a:t>και οι </a:t>
            </a:r>
            <a:r>
              <a:rPr lang="el-GR" baseline="0" dirty="0" err="1" smtClean="0"/>
              <a:t>οιστρογονικοί</a:t>
            </a:r>
            <a:r>
              <a:rPr lang="el-GR" baseline="0" dirty="0" smtClean="0"/>
              <a:t> υποδοχείς διάχυτα θετικοί.</a:t>
            </a:r>
            <a:endParaRPr lang="el-GR" dirty="0" smtClean="0"/>
          </a:p>
          <a:p>
            <a:pPr algn="just">
              <a:buAutoNum type="arabicPeriod"/>
            </a:pPr>
            <a:endParaRPr lang="el-GR" dirty="0" smtClean="0"/>
          </a:p>
          <a:p>
            <a:pPr algn="just">
              <a:buAutoNum type="arabicPeriod"/>
            </a:pPr>
            <a:r>
              <a:rPr lang="el-GR" dirty="0" smtClean="0"/>
              <a:t>Αρχιτεκτονικά και κυτταρολογικά χαρακτηριστικά ενδεικτικά αλλά όχι διαγνωστικά χαμηλόβαθμης</a:t>
            </a:r>
            <a:r>
              <a:rPr lang="el-GR" baseline="0" dirty="0" smtClean="0"/>
              <a:t> κακοήθειας</a:t>
            </a:r>
            <a:r>
              <a:rPr lang="el-GR" dirty="0" smtClean="0"/>
              <a:t> DCIS, μερική συμμετοχή των πόρων, αλλοίωση περιορισμένη</a:t>
            </a:r>
            <a:r>
              <a:rPr lang="el-GR" baseline="0" dirty="0" smtClean="0"/>
              <a:t> σε</a:t>
            </a:r>
            <a:r>
              <a:rPr lang="el-GR" dirty="0" smtClean="0"/>
              <a:t> έκταση. Η </a:t>
            </a:r>
            <a:r>
              <a:rPr lang="el-GR" b="1" dirty="0" err="1" smtClean="0"/>
              <a:t>ανοσοϊστοχημική</a:t>
            </a:r>
            <a:r>
              <a:rPr lang="el-GR" b="1" baseline="0" dirty="0" smtClean="0"/>
              <a:t> χρώση έναντι</a:t>
            </a:r>
            <a:r>
              <a:rPr lang="el-GR" b="1" dirty="0" smtClean="0"/>
              <a:t> της </a:t>
            </a:r>
            <a:r>
              <a:rPr lang="el-GR" b="1" dirty="0" err="1" smtClean="0"/>
              <a:t>κυτταροκερατίνης</a:t>
            </a:r>
            <a:r>
              <a:rPr lang="el-GR" b="1" dirty="0" smtClean="0"/>
              <a:t> 5/6 ( και των</a:t>
            </a:r>
            <a:r>
              <a:rPr lang="el-GR" b="1" baseline="0" dirty="0" smtClean="0"/>
              <a:t> </a:t>
            </a:r>
            <a:r>
              <a:rPr lang="el-GR" b="1" baseline="0" dirty="0" err="1" smtClean="0"/>
              <a:t>κυτταροκερατινών</a:t>
            </a:r>
            <a:r>
              <a:rPr lang="en-US" b="1" baseline="0" dirty="0" smtClean="0"/>
              <a:t> 14</a:t>
            </a:r>
            <a:r>
              <a:rPr lang="el-GR" b="1" baseline="0" dirty="0" smtClean="0"/>
              <a:t> και 34βΕ12 ) </a:t>
            </a:r>
            <a:r>
              <a:rPr lang="el-GR" dirty="0" smtClean="0"/>
              <a:t>αναδεικνύει το </a:t>
            </a:r>
            <a:r>
              <a:rPr lang="el-GR" dirty="0" err="1" smtClean="0"/>
              <a:t>μυοεπιθήλιο</a:t>
            </a:r>
            <a:r>
              <a:rPr lang="el-GR" dirty="0" smtClean="0"/>
              <a:t> και συνήθως</a:t>
            </a:r>
            <a:r>
              <a:rPr lang="el-GR" baseline="0" dirty="0" smtClean="0"/>
              <a:t> </a:t>
            </a:r>
            <a:r>
              <a:rPr lang="el-GR" baseline="0" dirty="0" smtClean="0"/>
              <a:t>αυτή </a:t>
            </a:r>
            <a:r>
              <a:rPr lang="el-GR" b="1" spc="600" dirty="0" smtClean="0"/>
              <a:t>απουσιάζει</a:t>
            </a:r>
            <a:r>
              <a:rPr lang="el-GR" b="1" dirty="0" smtClean="0"/>
              <a:t> </a:t>
            </a:r>
            <a:r>
              <a:rPr lang="el-GR" b="1" dirty="0" smtClean="0"/>
              <a:t>στον επιθηλιακό πολλαπλασιασμό της άτυπης υπερπλασίας</a:t>
            </a:r>
            <a:r>
              <a:rPr lang="el-GR" b="1" baseline="0" dirty="0" smtClean="0"/>
              <a:t> των πόρων</a:t>
            </a:r>
            <a:r>
              <a:rPr lang="el-GR" b="1" dirty="0" smtClean="0"/>
              <a:t>.</a:t>
            </a:r>
            <a:r>
              <a:rPr lang="el-GR" dirty="0" smtClean="0"/>
              <a:t> Το </a:t>
            </a:r>
            <a:r>
              <a:rPr lang="el-GR" b="1" spc="600" dirty="0" smtClean="0"/>
              <a:t>χαμηλόβαθμης</a:t>
            </a:r>
            <a:r>
              <a:rPr lang="el-GR" dirty="0" smtClean="0"/>
              <a:t> </a:t>
            </a:r>
            <a:r>
              <a:rPr lang="el-GR" dirty="0" smtClean="0"/>
              <a:t>κακοήθειας </a:t>
            </a:r>
            <a:r>
              <a:rPr lang="en-US" dirty="0" smtClean="0"/>
              <a:t>DCIS </a:t>
            </a:r>
            <a:r>
              <a:rPr lang="el-GR" dirty="0" smtClean="0"/>
              <a:t>εμφανίζει</a:t>
            </a:r>
            <a:r>
              <a:rPr lang="el-GR" baseline="0" dirty="0" smtClean="0"/>
              <a:t> </a:t>
            </a:r>
            <a:r>
              <a:rPr lang="el-GR" b="1" u="sng" baseline="0" dirty="0" smtClean="0"/>
              <a:t>ί</a:t>
            </a:r>
            <a:r>
              <a:rPr lang="el-GR" b="1" u="sng" dirty="0" smtClean="0"/>
              <a:t>δια</a:t>
            </a:r>
            <a:r>
              <a:rPr lang="el-GR" dirty="0" smtClean="0"/>
              <a:t> κυτταρολογικά, μορφολογικά και </a:t>
            </a:r>
            <a:r>
              <a:rPr lang="el-GR" dirty="0" err="1" smtClean="0"/>
              <a:t>ανοσοϊστοχημικά</a:t>
            </a:r>
            <a:r>
              <a:rPr lang="el-GR" dirty="0" smtClean="0"/>
              <a:t> χαρακτηριστικά με την άτυπη υπερπλασία του πόρου, </a:t>
            </a:r>
            <a:r>
              <a:rPr lang="el-GR" i="1" dirty="0" smtClean="0"/>
              <a:t>αλλά</a:t>
            </a:r>
            <a:r>
              <a:rPr lang="el-GR" dirty="0" smtClean="0"/>
              <a:t> έχει μέγεθος ≥ 2 χιλ., περιλαμβάνει ολόκληρο τον </a:t>
            </a:r>
            <a:r>
              <a:rPr lang="el-GR" dirty="0" err="1" smtClean="0"/>
              <a:t>λοβιακό</a:t>
            </a:r>
            <a:r>
              <a:rPr lang="el-GR" dirty="0" smtClean="0"/>
              <a:t> χώρο και εκτείνεται σε &gt; 2 λόβια.</a:t>
            </a:r>
          </a:p>
          <a:p>
            <a:pPr algn="just">
              <a:buAutoNum type="arabicPeriod"/>
            </a:pPr>
            <a:endParaRPr lang="el-GR" dirty="0" smtClean="0"/>
          </a:p>
          <a:p>
            <a:pPr algn="just">
              <a:buAutoNum type="arabicPeriod"/>
            </a:pPr>
            <a:r>
              <a:rPr lang="el-GR" dirty="0" smtClean="0"/>
              <a:t>Χαμηλόβαθμης</a:t>
            </a:r>
            <a:r>
              <a:rPr lang="el-GR" baseline="0" dirty="0" smtClean="0"/>
              <a:t> κακοήθειας </a:t>
            </a:r>
            <a:r>
              <a:rPr lang="el-GR" dirty="0" smtClean="0"/>
              <a:t>κύτταρα πτωχής συνοχής, συχνά </a:t>
            </a:r>
            <a:r>
              <a:rPr lang="el-GR" dirty="0" err="1" smtClean="0"/>
              <a:t>φτεροειδής</a:t>
            </a:r>
            <a:r>
              <a:rPr lang="el-GR" dirty="0" smtClean="0"/>
              <a:t> ελεύθερος χώρος μεταξύ των κυττάρων, συμπαγές πρότυπο</a:t>
            </a:r>
            <a:r>
              <a:rPr lang="el-GR" baseline="0" dirty="0" smtClean="0"/>
              <a:t> </a:t>
            </a:r>
            <a:r>
              <a:rPr lang="el-GR" dirty="0" smtClean="0"/>
              <a:t>ανάπτυξης, </a:t>
            </a:r>
            <a:r>
              <a:rPr lang="el-GR" dirty="0" err="1" smtClean="0"/>
              <a:t>ενδοκυτταροπλασματικά</a:t>
            </a:r>
            <a:r>
              <a:rPr lang="el-GR" dirty="0" smtClean="0"/>
              <a:t> </a:t>
            </a:r>
            <a:r>
              <a:rPr lang="el-GR" dirty="0" err="1" smtClean="0"/>
              <a:t>κενοτόπια</a:t>
            </a:r>
            <a:r>
              <a:rPr lang="el-GR" dirty="0" smtClean="0"/>
              <a:t>, έλλειψη κυτταρικής πολικότητας γύρω από τους αυλούς. </a:t>
            </a:r>
            <a:r>
              <a:rPr lang="el-GR" u="sng" dirty="0" smtClean="0"/>
              <a:t>Μειωμένη ή απούσα μεμβρανώδης </a:t>
            </a:r>
            <a:r>
              <a:rPr lang="el-GR" u="sng" dirty="0" err="1" smtClean="0"/>
              <a:t>ανοσοϊστοχημική</a:t>
            </a:r>
            <a:r>
              <a:rPr lang="el-GR" u="sng" baseline="0" dirty="0" smtClean="0"/>
              <a:t> </a:t>
            </a:r>
            <a:r>
              <a:rPr lang="el-GR" u="sng" dirty="0" smtClean="0"/>
              <a:t>έκφραση της Ε-</a:t>
            </a:r>
            <a:r>
              <a:rPr lang="el-GR" u="sng" dirty="0" err="1" smtClean="0"/>
              <a:t>καντχερίνης</a:t>
            </a:r>
            <a:r>
              <a:rPr lang="el-GR" dirty="0" smtClean="0"/>
              <a:t>, </a:t>
            </a:r>
            <a:r>
              <a:rPr lang="el-GR" i="1" dirty="0" err="1" smtClean="0"/>
              <a:t>κυτταροπλασματική</a:t>
            </a:r>
            <a:r>
              <a:rPr lang="el-GR" i="1" dirty="0" smtClean="0"/>
              <a:t>  </a:t>
            </a:r>
            <a:r>
              <a:rPr lang="el-GR" dirty="0" err="1" smtClean="0"/>
              <a:t>ανοσοϊστοθετικότητα</a:t>
            </a:r>
            <a:r>
              <a:rPr lang="el-GR" baseline="0" dirty="0" smtClean="0"/>
              <a:t> </a:t>
            </a:r>
            <a:r>
              <a:rPr lang="el-GR" dirty="0" smtClean="0"/>
              <a:t> για το p120.</a:t>
            </a:r>
            <a:endParaRPr lang="el-GR" dirty="0"/>
          </a:p>
        </p:txBody>
      </p:sp>
      <p:sp>
        <p:nvSpPr>
          <p:cNvPr id="4" name="3 - Θέση αριθμού διαφάνειας"/>
          <p:cNvSpPr>
            <a:spLocks noGrp="1"/>
          </p:cNvSpPr>
          <p:nvPr>
            <p:ph type="sldNum" idx="10"/>
          </p:nvPr>
        </p:nvSpPr>
        <p:spPr/>
        <p:txBody>
          <a:bodyPr/>
          <a:lstStyle/>
          <a:p>
            <a:pPr marL="0" marR="0" lvl="0" indent="0" algn="r" rtl="0">
              <a:spcBef>
                <a:spcPts val="0"/>
              </a:spcBef>
              <a:spcAft>
                <a:spcPts val="0"/>
              </a:spcAft>
              <a:buNone/>
            </a:pPr>
            <a:fld id="{00000000-1234-1234-1234-123412341234}" type="slidenum">
              <a:rPr lang="el-GR"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28</a:t>
            </a:fld>
            <a:endParaRPr lang="el-G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52" name="Google Shape;252;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8" name="Google Shape;278;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4" name="Google Shape;284;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9"/>
        <p:cNvGrpSpPr/>
        <p:nvPr/>
      </p:nvGrpSpPr>
      <p:grpSpPr>
        <a:xfrm>
          <a:off x="0" y="0"/>
          <a:ext cx="0" cy="0"/>
          <a:chOff x="0" y="0"/>
          <a:chExt cx="0" cy="0"/>
        </a:xfrm>
      </p:grpSpPr>
      <p:sp>
        <p:nvSpPr>
          <p:cNvPr id="290" name="Google Shape;29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1" name="Google Shape;29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98" name="Google Shape;298;p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l-GR"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l-GR" sz="1200" b="0" i="0" u="none" strike="noStrike" cap="none" smtClean="0">
                <a:solidFill>
                  <a:schemeClr val="dk1"/>
                </a:solidFill>
                <a:latin typeface="Calibri"/>
                <a:ea typeface="Calibri"/>
                <a:cs typeface="Calibri"/>
                <a:sym typeface="Calibri"/>
              </a:rPr>
              <a:pPr marL="0" marR="0" lvl="0" indent="0" algn="r" rtl="0">
                <a:spcBef>
                  <a:spcPts val="0"/>
                </a:spcBef>
                <a:spcAft>
                  <a:spcPts val="0"/>
                </a:spcAft>
                <a:buNone/>
              </a:pPr>
              <a:t>8</a:t>
            </a:fld>
            <a:endParaRPr lang="el-G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xmlns="" val="237499893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8"/>
        <p:cNvGrpSpPr/>
        <p:nvPr/>
      </p:nvGrpSpPr>
      <p:grpSpPr>
        <a:xfrm>
          <a:off x="0" y="0"/>
          <a:ext cx="0" cy="0"/>
          <a:chOff x="0" y="0"/>
          <a:chExt cx="0" cy="0"/>
        </a:xfrm>
      </p:grpSpPr>
      <p:sp>
        <p:nvSpPr>
          <p:cNvPr id="319" name="Google Shape;319;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20" name="Google Shape;320;p1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Τίτλος και Αντικείμενο" type="obj">
  <p:cSld name="OBJECT">
    <p:spTree>
      <p:nvGrpSpPr>
        <p:cNvPr id="1" name="Shape 15"/>
        <p:cNvGrpSpPr/>
        <p:nvPr/>
      </p:nvGrpSpPr>
      <p:grpSpPr>
        <a:xfrm>
          <a:off x="0" y="0"/>
          <a:ext cx="0" cy="0"/>
          <a:chOff x="0" y="0"/>
          <a:chExt cx="0" cy="0"/>
        </a:xfrm>
      </p:grpSpPr>
      <p:sp>
        <p:nvSpPr>
          <p:cNvPr id="16" name="Google Shape;16;p4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8"/>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8" name="Google Shape;18;p48"/>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48"/>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48"/>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TITLE">
    <p:spTree>
      <p:nvGrpSpPr>
        <p:cNvPr id="1" name="Shape 101"/>
        <p:cNvGrpSpPr/>
        <p:nvPr/>
      </p:nvGrpSpPr>
      <p:grpSpPr>
        <a:xfrm>
          <a:off x="0" y="0"/>
          <a:ext cx="0" cy="0"/>
          <a:chOff x="0" y="0"/>
          <a:chExt cx="0" cy="0"/>
        </a:xfrm>
      </p:grpSpPr>
      <p:sp>
        <p:nvSpPr>
          <p:cNvPr id="102" name="Google Shape;102;p55"/>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3" name="Google Shape;103;p55"/>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04" name="Google Shape;104;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5" name="Google Shape;105;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107"/>
        <p:cNvGrpSpPr/>
        <p:nvPr/>
      </p:nvGrpSpPr>
      <p:grpSpPr>
        <a:xfrm>
          <a:off x="0" y="0"/>
          <a:ext cx="0" cy="0"/>
          <a:chOff x="0" y="0"/>
          <a:chExt cx="0" cy="0"/>
        </a:xfrm>
      </p:grpSpPr>
      <p:sp>
        <p:nvSpPr>
          <p:cNvPr id="108" name="Google Shape;108;p5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9" name="Google Shape;109;p5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10" name="Google Shape;110;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1" name="Google Shape;111;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140"/>
        <p:cNvGrpSpPr/>
        <p:nvPr/>
      </p:nvGrpSpPr>
      <p:grpSpPr>
        <a:xfrm>
          <a:off x="0" y="0"/>
          <a:ext cx="0" cy="0"/>
          <a:chOff x="0" y="0"/>
          <a:chExt cx="0" cy="0"/>
        </a:xfrm>
      </p:grpSpPr>
      <p:sp>
        <p:nvSpPr>
          <p:cNvPr id="141" name="Google Shape;141;p6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2" name="Google Shape;142;p61"/>
          <p:cNvSpPr>
            <a:spLocks noGrp="1"/>
          </p:cNvSpPr>
          <p:nvPr>
            <p:ph type="pic" idx="2"/>
          </p:nvPr>
        </p:nvSpPr>
        <p:spPr>
          <a:xfrm>
            <a:off x="1792288" y="612775"/>
            <a:ext cx="5486400" cy="4114800"/>
          </a:xfrm>
          <a:prstGeom prst="rect">
            <a:avLst/>
          </a:prstGeom>
          <a:noFill/>
          <a:ln>
            <a:noFill/>
          </a:ln>
        </p:spPr>
      </p:sp>
      <p:sp>
        <p:nvSpPr>
          <p:cNvPr id="143" name="Google Shape;143;p6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4" name="Google Shape;144;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5" name="Google Shape;145;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6" name="Google Shape;146;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147"/>
        <p:cNvGrpSpPr/>
        <p:nvPr/>
      </p:nvGrpSpPr>
      <p:grpSpPr>
        <a:xfrm>
          <a:off x="0" y="0"/>
          <a:ext cx="0" cy="0"/>
          <a:chOff x="0" y="0"/>
          <a:chExt cx="0" cy="0"/>
        </a:xfrm>
      </p:grpSpPr>
      <p:sp>
        <p:nvSpPr>
          <p:cNvPr id="148" name="Google Shape;148;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9" name="Google Shape;149;p62"/>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0" name="Google Shape;150;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1" name="Google Shape;151;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2" name="Google Shape;152;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153"/>
        <p:cNvGrpSpPr/>
        <p:nvPr/>
      </p:nvGrpSpPr>
      <p:grpSpPr>
        <a:xfrm>
          <a:off x="0" y="0"/>
          <a:ext cx="0" cy="0"/>
          <a:chOff x="0" y="0"/>
          <a:chExt cx="0" cy="0"/>
        </a:xfrm>
      </p:grpSpPr>
      <p:sp>
        <p:nvSpPr>
          <p:cNvPr id="154" name="Google Shape;154;p63"/>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5" name="Google Shape;155;p63"/>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6" name="Google Shape;156;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7" name="Google Shape;157;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8" name="Google Shape;158;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Διαφάνεια τίτλου" type="title">
  <p:cSld name="TITLE">
    <p:spTree>
      <p:nvGrpSpPr>
        <p:cNvPr id="1" name="Shape 21"/>
        <p:cNvGrpSpPr/>
        <p:nvPr/>
      </p:nvGrpSpPr>
      <p:grpSpPr>
        <a:xfrm>
          <a:off x="0" y="0"/>
          <a:ext cx="0" cy="0"/>
          <a:chOff x="0" y="0"/>
          <a:chExt cx="0" cy="0"/>
        </a:xfrm>
      </p:grpSpPr>
      <p:sp>
        <p:nvSpPr>
          <p:cNvPr id="22" name="Google Shape;22;p73"/>
          <p:cNvSpPr txBox="1">
            <a:spLocks noGrp="1"/>
          </p:cNvSpPr>
          <p:nvPr>
            <p:ph type="ctrTitle"/>
          </p:nvPr>
        </p:nvSpPr>
        <p:spPr>
          <a:xfrm>
            <a:off x="685800" y="2130427"/>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480"/>
              </a:spcBef>
              <a:spcAft>
                <a:spcPts val="0"/>
              </a:spcAft>
              <a:buClr>
                <a:srgbClr val="888888"/>
              </a:buClr>
              <a:buSzPts val="2400"/>
              <a:buNone/>
              <a:defRPr>
                <a:solidFill>
                  <a:srgbClr val="888888"/>
                </a:solidFill>
              </a:defRPr>
            </a:lvl1pPr>
            <a:lvl2pPr lvl="1" algn="ctr">
              <a:spcBef>
                <a:spcPts val="420"/>
              </a:spcBef>
              <a:spcAft>
                <a:spcPts val="0"/>
              </a:spcAft>
              <a:buClr>
                <a:srgbClr val="888888"/>
              </a:buClr>
              <a:buSzPts val="2100"/>
              <a:buNone/>
              <a:defRPr>
                <a:solidFill>
                  <a:srgbClr val="888888"/>
                </a:solidFill>
              </a:defRPr>
            </a:lvl2pPr>
            <a:lvl3pPr lvl="2" algn="ctr">
              <a:spcBef>
                <a:spcPts val="360"/>
              </a:spcBef>
              <a:spcAft>
                <a:spcPts val="0"/>
              </a:spcAft>
              <a:buClr>
                <a:srgbClr val="888888"/>
              </a:buClr>
              <a:buSzPts val="1800"/>
              <a:buNone/>
              <a:defRPr>
                <a:solidFill>
                  <a:srgbClr val="888888"/>
                </a:solidFill>
              </a:defRPr>
            </a:lvl3pPr>
            <a:lvl4pPr lvl="3" algn="ctr">
              <a:spcBef>
                <a:spcPts val="300"/>
              </a:spcBef>
              <a:spcAft>
                <a:spcPts val="0"/>
              </a:spcAft>
              <a:buClr>
                <a:srgbClr val="888888"/>
              </a:buClr>
              <a:buSzPts val="1500"/>
              <a:buNone/>
              <a:defRPr>
                <a:solidFill>
                  <a:srgbClr val="888888"/>
                </a:solidFill>
              </a:defRPr>
            </a:lvl4pPr>
            <a:lvl5pPr lvl="4" algn="ctr">
              <a:spcBef>
                <a:spcPts val="300"/>
              </a:spcBef>
              <a:spcAft>
                <a:spcPts val="0"/>
              </a:spcAft>
              <a:buClr>
                <a:srgbClr val="888888"/>
              </a:buClr>
              <a:buSzPts val="1500"/>
              <a:buNone/>
              <a:defRPr>
                <a:solidFill>
                  <a:srgbClr val="888888"/>
                </a:solidFill>
              </a:defRPr>
            </a:lvl5pPr>
            <a:lvl6pPr lvl="5" algn="ctr">
              <a:spcBef>
                <a:spcPts val="300"/>
              </a:spcBef>
              <a:spcAft>
                <a:spcPts val="0"/>
              </a:spcAft>
              <a:buClr>
                <a:srgbClr val="888888"/>
              </a:buClr>
              <a:buSzPts val="1500"/>
              <a:buNone/>
              <a:defRPr>
                <a:solidFill>
                  <a:srgbClr val="888888"/>
                </a:solidFill>
              </a:defRPr>
            </a:lvl6pPr>
            <a:lvl7pPr lvl="6" algn="ctr">
              <a:spcBef>
                <a:spcPts val="300"/>
              </a:spcBef>
              <a:spcAft>
                <a:spcPts val="0"/>
              </a:spcAft>
              <a:buClr>
                <a:srgbClr val="888888"/>
              </a:buClr>
              <a:buSzPts val="1500"/>
              <a:buNone/>
              <a:defRPr>
                <a:solidFill>
                  <a:srgbClr val="888888"/>
                </a:solidFill>
              </a:defRPr>
            </a:lvl7pPr>
            <a:lvl8pPr lvl="7" algn="ctr">
              <a:spcBef>
                <a:spcPts val="300"/>
              </a:spcBef>
              <a:spcAft>
                <a:spcPts val="0"/>
              </a:spcAft>
              <a:buClr>
                <a:srgbClr val="888888"/>
              </a:buClr>
              <a:buSzPts val="1500"/>
              <a:buNone/>
              <a:defRPr>
                <a:solidFill>
                  <a:srgbClr val="888888"/>
                </a:solidFill>
              </a:defRPr>
            </a:lvl8pPr>
            <a:lvl9pPr lvl="8" algn="ctr">
              <a:spcBef>
                <a:spcPts val="300"/>
              </a:spcBef>
              <a:spcAft>
                <a:spcPts val="0"/>
              </a:spcAft>
              <a:buClr>
                <a:srgbClr val="888888"/>
              </a:buClr>
              <a:buSzPts val="1500"/>
              <a:buNone/>
              <a:defRPr>
                <a:solidFill>
                  <a:srgbClr val="888888"/>
                </a:solidFill>
              </a:defRPr>
            </a:lvl9pPr>
          </a:lstStyle>
          <a:p>
            <a:endParaRPr/>
          </a:p>
        </p:txBody>
      </p:sp>
      <p:sp>
        <p:nvSpPr>
          <p:cNvPr id="24" name="Google Shape;24;p73"/>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3"/>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3"/>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Κεφαλίδα ενότητας" type="secHead">
  <p:cSld name="SECTION_HEADER">
    <p:spTree>
      <p:nvGrpSpPr>
        <p:cNvPr id="1" name="Shape 27"/>
        <p:cNvGrpSpPr/>
        <p:nvPr/>
      </p:nvGrpSpPr>
      <p:grpSpPr>
        <a:xfrm>
          <a:off x="0" y="0"/>
          <a:ext cx="0" cy="0"/>
          <a:chOff x="0" y="0"/>
          <a:chExt cx="0" cy="0"/>
        </a:xfrm>
      </p:grpSpPr>
      <p:sp>
        <p:nvSpPr>
          <p:cNvPr id="28" name="Google Shape;28;p74"/>
          <p:cNvSpPr txBox="1">
            <a:spLocks noGrp="1"/>
          </p:cNvSpPr>
          <p:nvPr>
            <p:ph type="title"/>
          </p:nvPr>
        </p:nvSpPr>
        <p:spPr>
          <a:xfrm>
            <a:off x="722313" y="4406902"/>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3000"/>
              <a:buFont typeface="Calibri"/>
              <a:buNone/>
              <a:defRPr sz="3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74"/>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300"/>
              </a:spcBef>
              <a:spcAft>
                <a:spcPts val="0"/>
              </a:spcAft>
              <a:buClr>
                <a:srgbClr val="888888"/>
              </a:buClr>
              <a:buSzPts val="1500"/>
              <a:buNone/>
              <a:defRPr sz="1500">
                <a:solidFill>
                  <a:srgbClr val="888888"/>
                </a:solidFill>
              </a:defRPr>
            </a:lvl1pPr>
            <a:lvl2pPr marL="914400" lvl="1" indent="-228600" algn="l">
              <a:spcBef>
                <a:spcPts val="270"/>
              </a:spcBef>
              <a:spcAft>
                <a:spcPts val="0"/>
              </a:spcAft>
              <a:buClr>
                <a:srgbClr val="888888"/>
              </a:buClr>
              <a:buSzPts val="1350"/>
              <a:buNone/>
              <a:defRPr sz="1350">
                <a:solidFill>
                  <a:srgbClr val="888888"/>
                </a:solidFill>
              </a:defRPr>
            </a:lvl2pPr>
            <a:lvl3pPr marL="1371600" lvl="2" indent="-228600" algn="l">
              <a:spcBef>
                <a:spcPts val="240"/>
              </a:spcBef>
              <a:spcAft>
                <a:spcPts val="0"/>
              </a:spcAft>
              <a:buClr>
                <a:srgbClr val="888888"/>
              </a:buClr>
              <a:buSzPts val="1200"/>
              <a:buNone/>
              <a:defRPr sz="1200">
                <a:solidFill>
                  <a:srgbClr val="888888"/>
                </a:solidFill>
              </a:defRPr>
            </a:lvl3pPr>
            <a:lvl4pPr marL="1828800" lvl="3" indent="-228600" algn="l">
              <a:spcBef>
                <a:spcPts val="210"/>
              </a:spcBef>
              <a:spcAft>
                <a:spcPts val="0"/>
              </a:spcAft>
              <a:buClr>
                <a:srgbClr val="888888"/>
              </a:buClr>
              <a:buSzPts val="1050"/>
              <a:buNone/>
              <a:defRPr sz="1050">
                <a:solidFill>
                  <a:srgbClr val="888888"/>
                </a:solidFill>
              </a:defRPr>
            </a:lvl4pPr>
            <a:lvl5pPr marL="2286000" lvl="4" indent="-228600" algn="l">
              <a:spcBef>
                <a:spcPts val="210"/>
              </a:spcBef>
              <a:spcAft>
                <a:spcPts val="0"/>
              </a:spcAft>
              <a:buClr>
                <a:srgbClr val="888888"/>
              </a:buClr>
              <a:buSzPts val="1050"/>
              <a:buNone/>
              <a:defRPr sz="1050">
                <a:solidFill>
                  <a:srgbClr val="888888"/>
                </a:solidFill>
              </a:defRPr>
            </a:lvl5pPr>
            <a:lvl6pPr marL="2743200" lvl="5" indent="-228600" algn="l">
              <a:spcBef>
                <a:spcPts val="210"/>
              </a:spcBef>
              <a:spcAft>
                <a:spcPts val="0"/>
              </a:spcAft>
              <a:buClr>
                <a:srgbClr val="888888"/>
              </a:buClr>
              <a:buSzPts val="1050"/>
              <a:buNone/>
              <a:defRPr sz="1050">
                <a:solidFill>
                  <a:srgbClr val="888888"/>
                </a:solidFill>
              </a:defRPr>
            </a:lvl6pPr>
            <a:lvl7pPr marL="3200400" lvl="6" indent="-228600" algn="l">
              <a:spcBef>
                <a:spcPts val="210"/>
              </a:spcBef>
              <a:spcAft>
                <a:spcPts val="0"/>
              </a:spcAft>
              <a:buClr>
                <a:srgbClr val="888888"/>
              </a:buClr>
              <a:buSzPts val="1050"/>
              <a:buNone/>
              <a:defRPr sz="1050">
                <a:solidFill>
                  <a:srgbClr val="888888"/>
                </a:solidFill>
              </a:defRPr>
            </a:lvl7pPr>
            <a:lvl8pPr marL="3657600" lvl="7" indent="-228600" algn="l">
              <a:spcBef>
                <a:spcPts val="210"/>
              </a:spcBef>
              <a:spcAft>
                <a:spcPts val="0"/>
              </a:spcAft>
              <a:buClr>
                <a:srgbClr val="888888"/>
              </a:buClr>
              <a:buSzPts val="1050"/>
              <a:buNone/>
              <a:defRPr sz="1050">
                <a:solidFill>
                  <a:srgbClr val="888888"/>
                </a:solidFill>
              </a:defRPr>
            </a:lvl8pPr>
            <a:lvl9pPr marL="4114800" lvl="8" indent="-228600" algn="l">
              <a:spcBef>
                <a:spcPts val="210"/>
              </a:spcBef>
              <a:spcAft>
                <a:spcPts val="0"/>
              </a:spcAft>
              <a:buClr>
                <a:srgbClr val="888888"/>
              </a:buClr>
              <a:buSzPts val="1050"/>
              <a:buNone/>
              <a:defRPr sz="1050">
                <a:solidFill>
                  <a:srgbClr val="888888"/>
                </a:solidFill>
              </a:defRPr>
            </a:lvl9pPr>
          </a:lstStyle>
          <a:p>
            <a:endParaRPr/>
          </a:p>
        </p:txBody>
      </p:sp>
      <p:sp>
        <p:nvSpPr>
          <p:cNvPr id="30" name="Google Shape;30;p74"/>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74"/>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74"/>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Μόνο τίτλος" type="titleOnly">
  <p:cSld name="TITLE_ONLY">
    <p:spTree>
      <p:nvGrpSpPr>
        <p:cNvPr id="1" name="Shape 49"/>
        <p:cNvGrpSpPr/>
        <p:nvPr/>
      </p:nvGrpSpPr>
      <p:grpSpPr>
        <a:xfrm>
          <a:off x="0" y="0"/>
          <a:ext cx="0" cy="0"/>
          <a:chOff x="0" y="0"/>
          <a:chExt cx="0" cy="0"/>
        </a:xfrm>
      </p:grpSpPr>
      <p:sp>
        <p:nvSpPr>
          <p:cNvPr id="50" name="Google Shape;50;p7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7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7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7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Εικόνα με λεζάντα" type="picTx">
  <p:cSld name="PICTURE_WITH_CAPTION_TEXT">
    <p:spTree>
      <p:nvGrpSpPr>
        <p:cNvPr id="1" name="Shape 65"/>
        <p:cNvGrpSpPr/>
        <p:nvPr/>
      </p:nvGrpSpPr>
      <p:grpSpPr>
        <a:xfrm>
          <a:off x="0" y="0"/>
          <a:ext cx="0" cy="0"/>
          <a:chOff x="0" y="0"/>
          <a:chExt cx="0" cy="0"/>
        </a:xfrm>
      </p:grpSpPr>
      <p:sp>
        <p:nvSpPr>
          <p:cNvPr id="66" name="Google Shape;66;p8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1500"/>
              <a:buFont typeface="Calibri"/>
              <a:buNone/>
              <a:defRPr sz="15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80"/>
          <p:cNvSpPr>
            <a:spLocks noGrp="1"/>
          </p:cNvSpPr>
          <p:nvPr>
            <p:ph type="pic" idx="2"/>
          </p:nvPr>
        </p:nvSpPr>
        <p:spPr>
          <a:xfrm>
            <a:off x="1792288" y="612775"/>
            <a:ext cx="5486400" cy="4114800"/>
          </a:xfrm>
          <a:prstGeom prst="rect">
            <a:avLst/>
          </a:prstGeom>
          <a:noFill/>
          <a:ln>
            <a:noFill/>
          </a:ln>
        </p:spPr>
      </p:sp>
      <p:sp>
        <p:nvSpPr>
          <p:cNvPr id="68" name="Google Shape;68;p8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10"/>
              </a:spcBef>
              <a:spcAft>
                <a:spcPts val="0"/>
              </a:spcAft>
              <a:buClr>
                <a:schemeClr val="dk1"/>
              </a:buClr>
              <a:buSzPts val="1050"/>
              <a:buNone/>
              <a:defRPr sz="1050"/>
            </a:lvl1pPr>
            <a:lvl2pPr marL="914400" lvl="1" indent="-228600" algn="l">
              <a:spcBef>
                <a:spcPts val="180"/>
              </a:spcBef>
              <a:spcAft>
                <a:spcPts val="0"/>
              </a:spcAft>
              <a:buClr>
                <a:schemeClr val="dk1"/>
              </a:buClr>
              <a:buSzPts val="900"/>
              <a:buNone/>
              <a:defRPr sz="900"/>
            </a:lvl2pPr>
            <a:lvl3pPr marL="1371600" lvl="2" indent="-228600" algn="l">
              <a:spcBef>
                <a:spcPts val="150"/>
              </a:spcBef>
              <a:spcAft>
                <a:spcPts val="0"/>
              </a:spcAft>
              <a:buClr>
                <a:schemeClr val="dk1"/>
              </a:buClr>
              <a:buSzPts val="750"/>
              <a:buNone/>
              <a:defRPr sz="750"/>
            </a:lvl3pPr>
            <a:lvl4pPr marL="1828800" lvl="3" indent="-228600" algn="l">
              <a:spcBef>
                <a:spcPts val="135"/>
              </a:spcBef>
              <a:spcAft>
                <a:spcPts val="0"/>
              </a:spcAft>
              <a:buClr>
                <a:schemeClr val="dk1"/>
              </a:buClr>
              <a:buSzPts val="675"/>
              <a:buNone/>
              <a:defRPr sz="675"/>
            </a:lvl4pPr>
            <a:lvl5pPr marL="2286000" lvl="4" indent="-228600" algn="l">
              <a:spcBef>
                <a:spcPts val="135"/>
              </a:spcBef>
              <a:spcAft>
                <a:spcPts val="0"/>
              </a:spcAft>
              <a:buClr>
                <a:schemeClr val="dk1"/>
              </a:buClr>
              <a:buSzPts val="675"/>
              <a:buNone/>
              <a:defRPr sz="675"/>
            </a:lvl5pPr>
            <a:lvl6pPr marL="2743200" lvl="5" indent="-228600" algn="l">
              <a:spcBef>
                <a:spcPts val="135"/>
              </a:spcBef>
              <a:spcAft>
                <a:spcPts val="0"/>
              </a:spcAft>
              <a:buClr>
                <a:schemeClr val="dk1"/>
              </a:buClr>
              <a:buSzPts val="675"/>
              <a:buNone/>
              <a:defRPr sz="675"/>
            </a:lvl6pPr>
            <a:lvl7pPr marL="3200400" lvl="6" indent="-228600" algn="l">
              <a:spcBef>
                <a:spcPts val="135"/>
              </a:spcBef>
              <a:spcAft>
                <a:spcPts val="0"/>
              </a:spcAft>
              <a:buClr>
                <a:schemeClr val="dk1"/>
              </a:buClr>
              <a:buSzPts val="675"/>
              <a:buNone/>
              <a:defRPr sz="675"/>
            </a:lvl7pPr>
            <a:lvl8pPr marL="3657600" lvl="7" indent="-228600" algn="l">
              <a:spcBef>
                <a:spcPts val="135"/>
              </a:spcBef>
              <a:spcAft>
                <a:spcPts val="0"/>
              </a:spcAft>
              <a:buClr>
                <a:schemeClr val="dk1"/>
              </a:buClr>
              <a:buSzPts val="675"/>
              <a:buNone/>
              <a:defRPr sz="675"/>
            </a:lvl8pPr>
            <a:lvl9pPr marL="4114800" lvl="8" indent="-228600" algn="l">
              <a:spcBef>
                <a:spcPts val="135"/>
              </a:spcBef>
              <a:spcAft>
                <a:spcPts val="0"/>
              </a:spcAft>
              <a:buClr>
                <a:schemeClr val="dk1"/>
              </a:buClr>
              <a:buSzPts val="675"/>
              <a:buNone/>
              <a:defRPr sz="675"/>
            </a:lvl9pPr>
          </a:lstStyle>
          <a:p>
            <a:endParaRPr/>
          </a:p>
        </p:txBody>
      </p:sp>
      <p:sp>
        <p:nvSpPr>
          <p:cNvPr id="69" name="Google Shape;69;p80"/>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80"/>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80"/>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Τίτλος και Κατακόρυφο κείμενο" type="vertTx">
  <p:cSld name="VERTICAL_TEXT">
    <p:spTree>
      <p:nvGrpSpPr>
        <p:cNvPr id="1" name="Shape 72"/>
        <p:cNvGrpSpPr/>
        <p:nvPr/>
      </p:nvGrpSpPr>
      <p:grpSpPr>
        <a:xfrm>
          <a:off x="0" y="0"/>
          <a:ext cx="0" cy="0"/>
          <a:chOff x="0" y="0"/>
          <a:chExt cx="0" cy="0"/>
        </a:xfrm>
      </p:grpSpPr>
      <p:sp>
        <p:nvSpPr>
          <p:cNvPr id="73" name="Google Shape;73;p8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81"/>
          <p:cNvSpPr txBox="1">
            <a:spLocks noGrp="1"/>
          </p:cNvSpPr>
          <p:nvPr>
            <p:ph type="body" idx="1"/>
          </p:nvPr>
        </p:nvSpPr>
        <p:spPr>
          <a:xfrm rot="5400000">
            <a:off x="2309019" y="-251617"/>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81"/>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81"/>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81"/>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Κατακόρυφος τίτλος και Κείμενο" type="vertTitleAndTx">
  <p:cSld name="VERTICAL_TITLE_AND_VERTICAL_TEXT">
    <p:spTree>
      <p:nvGrpSpPr>
        <p:cNvPr id="1" name="Shape 78"/>
        <p:cNvGrpSpPr/>
        <p:nvPr/>
      </p:nvGrpSpPr>
      <p:grpSpPr>
        <a:xfrm>
          <a:off x="0" y="0"/>
          <a:ext cx="0" cy="0"/>
          <a:chOff x="0" y="0"/>
          <a:chExt cx="0" cy="0"/>
        </a:xfrm>
      </p:grpSpPr>
      <p:sp>
        <p:nvSpPr>
          <p:cNvPr id="79" name="Google Shape;79;p82"/>
          <p:cNvSpPr txBox="1">
            <a:spLocks noGrp="1"/>
          </p:cNvSpPr>
          <p:nvPr>
            <p:ph type="title"/>
          </p:nvPr>
        </p:nvSpPr>
        <p:spPr>
          <a:xfrm rot="5400000">
            <a:off x="4732338" y="2171703"/>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82"/>
          <p:cNvSpPr txBox="1">
            <a:spLocks noGrp="1"/>
          </p:cNvSpPr>
          <p:nvPr>
            <p:ph type="body" idx="1"/>
          </p:nvPr>
        </p:nvSpPr>
        <p:spPr>
          <a:xfrm rot="5400000">
            <a:off x="541338" y="190502"/>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82"/>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82"/>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82"/>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Μόνο τίτλος" type="titleOnly">
  <p:cSld name="TITLE_ONLY">
    <p:spTree>
      <p:nvGrpSpPr>
        <p:cNvPr id="1" name="Shape 90"/>
        <p:cNvGrpSpPr/>
        <p:nvPr/>
      </p:nvGrpSpPr>
      <p:grpSpPr>
        <a:xfrm>
          <a:off x="0" y="0"/>
          <a:ext cx="0" cy="0"/>
          <a:chOff x="0" y="0"/>
          <a:chExt cx="0" cy="0"/>
        </a:xfrm>
      </p:grpSpPr>
      <p:sp>
        <p:nvSpPr>
          <p:cNvPr id="91" name="Google Shape;91;p5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2" name="Google Shape;92;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3" name="Google Shape;93;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Τίτλος και Αντικείμενο" type="obj">
  <p:cSld name="OBJECT">
    <p:spTree>
      <p:nvGrpSpPr>
        <p:cNvPr id="1" name="Shape 95"/>
        <p:cNvGrpSpPr/>
        <p:nvPr/>
      </p:nvGrpSpPr>
      <p:grpSpPr>
        <a:xfrm>
          <a:off x="0" y="0"/>
          <a:ext cx="0" cy="0"/>
          <a:chOff x="0" y="0"/>
          <a:chExt cx="0" cy="0"/>
        </a:xfrm>
      </p:grpSpPr>
      <p:sp>
        <p:nvSpPr>
          <p:cNvPr id="96" name="Google Shape;96;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7" name="Google Shape;97;p51"/>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98" name="Google Shape;98;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9" name="Google Shape;99;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18B859"/>
            </a:gs>
            <a:gs pos="53000">
              <a:srgbClr val="D4DEFF"/>
            </a:gs>
            <a:gs pos="83000">
              <a:srgbClr val="D4DEFF"/>
            </a:gs>
            <a:gs pos="100000">
              <a:srgbClr val="96AB94"/>
            </a:gs>
          </a:gsLst>
          <a:path path="circle">
            <a:fillToRect l="100000" t="100000"/>
          </a:path>
          <a:tileRect r="-100000" b="-100000"/>
        </a:gradFill>
        <a:effectLst/>
      </p:bgPr>
    </p:bg>
    <p:spTree>
      <p:nvGrpSpPr>
        <p:cNvPr id="1" name="Shape 9"/>
        <p:cNvGrpSpPr/>
        <p:nvPr/>
      </p:nvGrpSpPr>
      <p:grpSpPr>
        <a:xfrm>
          <a:off x="0" y="0"/>
          <a:ext cx="0" cy="0"/>
          <a:chOff x="0" y="0"/>
          <a:chExt cx="0" cy="0"/>
        </a:xfrm>
      </p:grpSpPr>
      <p:sp>
        <p:nvSpPr>
          <p:cNvPr id="10" name="Google Shape;10;p4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7"/>
          <p:cNvSpPr txBox="1">
            <a:spLocks noGrp="1"/>
          </p:cNvSpPr>
          <p:nvPr>
            <p:ph type="body" idx="1"/>
          </p:nvPr>
        </p:nvSpPr>
        <p:spPr>
          <a:xfrm>
            <a:off x="457200" y="1600202"/>
            <a:ext cx="8229600" cy="4525963"/>
          </a:xfrm>
          <a:prstGeom prst="rect">
            <a:avLst/>
          </a:prstGeom>
          <a:noFill/>
          <a:ln>
            <a:noFill/>
          </a:ln>
        </p:spPr>
        <p:txBody>
          <a:bodyPr spcFirstLastPara="1" wrap="square" lIns="91425" tIns="45700" rIns="91425" bIns="45700" anchor="t" anchorCtr="0">
            <a:norm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12" name="Google Shape;12;p47"/>
          <p:cNvSpPr txBox="1">
            <a:spLocks noGrp="1"/>
          </p:cNvSpPr>
          <p:nvPr>
            <p:ph type="dt" idx="10"/>
          </p:nvPr>
        </p:nvSpPr>
        <p:spPr>
          <a:xfrm>
            <a:off x="457200" y="6356352"/>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7"/>
          <p:cNvSpPr txBox="1">
            <a:spLocks noGrp="1"/>
          </p:cNvSpPr>
          <p:nvPr>
            <p:ph type="ftr" idx="11"/>
          </p:nvPr>
        </p:nvSpPr>
        <p:spPr>
          <a:xfrm>
            <a:off x="3124200" y="6356352"/>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9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7"/>
          <p:cNvSpPr txBox="1">
            <a:spLocks noGrp="1"/>
          </p:cNvSpPr>
          <p:nvPr>
            <p:ph type="sldNum" idx="12"/>
          </p:nvPr>
        </p:nvSpPr>
        <p:spPr>
          <a:xfrm>
            <a:off x="6553200" y="6356352"/>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900" b="0" i="0" u="none" strike="noStrike" cap="none">
                <a:solidFill>
                  <a:srgbClr val="888888"/>
                </a:solidFill>
                <a:latin typeface="Calibri"/>
                <a:ea typeface="Calibri"/>
                <a:cs typeface="Calibri"/>
                <a:sym typeface="Calibri"/>
              </a:defRPr>
            </a:lvl1pPr>
            <a:lvl2pPr marL="0" marR="0" lvl="1" indent="0" algn="r" rtl="0">
              <a:spcBef>
                <a:spcPts val="0"/>
              </a:spcBef>
              <a:buNone/>
              <a:defRPr sz="900" b="0" i="0" u="none" strike="noStrike" cap="none">
                <a:solidFill>
                  <a:srgbClr val="888888"/>
                </a:solidFill>
                <a:latin typeface="Calibri"/>
                <a:ea typeface="Calibri"/>
                <a:cs typeface="Calibri"/>
                <a:sym typeface="Calibri"/>
              </a:defRPr>
            </a:lvl2pPr>
            <a:lvl3pPr marL="0" marR="0" lvl="2" indent="0" algn="r" rtl="0">
              <a:spcBef>
                <a:spcPts val="0"/>
              </a:spcBef>
              <a:buNone/>
              <a:defRPr sz="900" b="0" i="0" u="none" strike="noStrike" cap="none">
                <a:solidFill>
                  <a:srgbClr val="888888"/>
                </a:solidFill>
                <a:latin typeface="Calibri"/>
                <a:ea typeface="Calibri"/>
                <a:cs typeface="Calibri"/>
                <a:sym typeface="Calibri"/>
              </a:defRPr>
            </a:lvl3pPr>
            <a:lvl4pPr marL="0" marR="0" lvl="3" indent="0" algn="r" rtl="0">
              <a:spcBef>
                <a:spcPts val="0"/>
              </a:spcBef>
              <a:buNone/>
              <a:defRPr sz="900" b="0" i="0" u="none" strike="noStrike" cap="none">
                <a:solidFill>
                  <a:srgbClr val="888888"/>
                </a:solidFill>
                <a:latin typeface="Calibri"/>
                <a:ea typeface="Calibri"/>
                <a:cs typeface="Calibri"/>
                <a:sym typeface="Calibri"/>
              </a:defRPr>
            </a:lvl4pPr>
            <a:lvl5pPr marL="0" marR="0" lvl="4" indent="0" algn="r" rtl="0">
              <a:spcBef>
                <a:spcPts val="0"/>
              </a:spcBef>
              <a:buNone/>
              <a:defRPr sz="900" b="0" i="0" u="none" strike="noStrike" cap="none">
                <a:solidFill>
                  <a:srgbClr val="888888"/>
                </a:solidFill>
                <a:latin typeface="Calibri"/>
                <a:ea typeface="Calibri"/>
                <a:cs typeface="Calibri"/>
                <a:sym typeface="Calibri"/>
              </a:defRPr>
            </a:lvl5pPr>
            <a:lvl6pPr marL="0" marR="0" lvl="5" indent="0" algn="r" rtl="0">
              <a:spcBef>
                <a:spcPts val="0"/>
              </a:spcBef>
              <a:buNone/>
              <a:defRPr sz="900" b="0" i="0" u="none" strike="noStrike" cap="none">
                <a:solidFill>
                  <a:srgbClr val="888888"/>
                </a:solidFill>
                <a:latin typeface="Calibri"/>
                <a:ea typeface="Calibri"/>
                <a:cs typeface="Calibri"/>
                <a:sym typeface="Calibri"/>
              </a:defRPr>
            </a:lvl6pPr>
            <a:lvl7pPr marL="0" marR="0" lvl="6" indent="0" algn="r" rtl="0">
              <a:spcBef>
                <a:spcPts val="0"/>
              </a:spcBef>
              <a:buNone/>
              <a:defRPr sz="900" b="0" i="0" u="none" strike="noStrike" cap="none">
                <a:solidFill>
                  <a:srgbClr val="888888"/>
                </a:solidFill>
                <a:latin typeface="Calibri"/>
                <a:ea typeface="Calibri"/>
                <a:cs typeface="Calibri"/>
                <a:sym typeface="Calibri"/>
              </a:defRPr>
            </a:lvl7pPr>
            <a:lvl8pPr marL="0" marR="0" lvl="7" indent="0" algn="r" rtl="0">
              <a:spcBef>
                <a:spcPts val="0"/>
              </a:spcBef>
              <a:buNone/>
              <a:defRPr sz="900" b="0" i="0" u="none" strike="noStrike" cap="none">
                <a:solidFill>
                  <a:srgbClr val="888888"/>
                </a:solidFill>
                <a:latin typeface="Calibri"/>
                <a:ea typeface="Calibri"/>
                <a:cs typeface="Calibri"/>
                <a:sym typeface="Calibri"/>
              </a:defRPr>
            </a:lvl8pPr>
            <a:lvl9pPr marL="0" marR="0" lvl="8" indent="0" algn="r" rtl="0">
              <a:spcBef>
                <a:spcPts val="0"/>
              </a:spcBef>
              <a:buNone/>
              <a:defRPr sz="9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4" r:id="rId4"/>
    <p:sldLayoutId id="2147483657" r:id="rId5"/>
    <p:sldLayoutId id="2147483658" r:id="rId6"/>
    <p:sldLayoutId id="2147483659"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18B859"/>
            </a:gs>
            <a:gs pos="53000">
              <a:srgbClr val="D4DEFF"/>
            </a:gs>
            <a:gs pos="83000">
              <a:srgbClr val="D4DEFF"/>
            </a:gs>
            <a:gs pos="100000">
              <a:srgbClr val="96AB94"/>
            </a:gs>
          </a:gsLst>
          <a:path path="circle">
            <a:fillToRect l="100000" t="100000"/>
          </a:path>
          <a:tileRect r="-100000" b="-100000"/>
        </a:gradFill>
        <a:effectLst/>
      </p:bgPr>
    </p:bg>
    <p:spTree>
      <p:nvGrpSpPr>
        <p:cNvPr id="1" name="Shape 84"/>
        <p:cNvGrpSpPr/>
        <p:nvPr/>
      </p:nvGrpSpPr>
      <p:grpSpPr>
        <a:xfrm>
          <a:off x="0" y="0"/>
          <a:ext cx="0" cy="0"/>
          <a:chOff x="0" y="0"/>
          <a:chExt cx="0" cy="0"/>
        </a:xfrm>
      </p:grpSpPr>
      <p:sp>
        <p:nvSpPr>
          <p:cNvPr id="85" name="Google Shape;85;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6" name="Google Shape;86;p4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7" name="Google Shape;87;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8" name="Google Shape;88;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9" name="Google Shape;89;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l-GR"/>
              <a:pPr marL="0" lvl="0" indent="0" algn="r" rtl="0">
                <a:spcBef>
                  <a:spcPts val="0"/>
                </a:spcBef>
                <a:spcAft>
                  <a:spcPts val="0"/>
                </a:spcAft>
                <a:buNone/>
              </a:pPr>
              <a:t>‹#›</a:t>
            </a:fld>
            <a:endParaRPr/>
          </a:p>
        </p:txBody>
      </p:sp>
    </p:spTree>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9" r:id="rId5"/>
    <p:sldLayoutId id="2147483670" r:id="rId6"/>
    <p:sldLayoutId id="2147483671"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9.xml"/><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3.xml"/><Relationship Id="rId1" Type="http://schemas.openxmlformats.org/officeDocument/2006/relationships/slideLayout" Target="../slideLayouts/slideLayout8.xml"/><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9.xml"/><Relationship Id="rId6" Type="http://schemas.openxmlformats.org/officeDocument/2006/relationships/image" Target="../media/image29.jpeg"/><Relationship Id="rId5" Type="http://schemas.openxmlformats.org/officeDocument/2006/relationships/image" Target="../media/image28.png"/><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9.xml"/><Relationship Id="rId4" Type="http://schemas.openxmlformats.org/officeDocument/2006/relationships/image" Target="../media/image36.jpe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image" Target="../media/image40.png"/><Relationship Id="rId4" Type="http://schemas.openxmlformats.org/officeDocument/2006/relationships/image" Target="../media/image39.png"/></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43.jpeg"/><Relationship Id="rId2" Type="http://schemas.openxmlformats.org/officeDocument/2006/relationships/notesSlide" Target="../notesSlides/notesSlide19.xml"/><Relationship Id="rId1" Type="http://schemas.openxmlformats.org/officeDocument/2006/relationships/slideLayout" Target="../slideLayouts/slideLayout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9.xml"/><Relationship Id="rId1" Type="http://schemas.openxmlformats.org/officeDocument/2006/relationships/vmlDrawing" Target="../drawings/vmlDrawing1.vml"/></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22.xml"/><Relationship Id="rId1" Type="http://schemas.openxmlformats.org/officeDocument/2006/relationships/slideLayout" Target="../slideLayouts/slideLayout9.xml"/><Relationship Id="rId5" Type="http://schemas.openxmlformats.org/officeDocument/2006/relationships/image" Target="../media/image48.jpeg"/><Relationship Id="rId4" Type="http://schemas.openxmlformats.org/officeDocument/2006/relationships/image" Target="../media/image47.jpeg"/></Relationships>
</file>

<file path=ppt/slides/_rels/slide28.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image" Target="../media/image49.jpeg"/><Relationship Id="rId7" Type="http://schemas.openxmlformats.org/officeDocument/2006/relationships/image" Target="../media/image53.jpeg"/><Relationship Id="rId2" Type="http://schemas.openxmlformats.org/officeDocument/2006/relationships/notesSlide" Target="../notesSlides/notesSlide23.xml"/><Relationship Id="rId1" Type="http://schemas.openxmlformats.org/officeDocument/2006/relationships/slideLayout" Target="../slideLayouts/slideLayout9.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15.jpeg"/><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1"/>
          <p:cNvSpPr txBox="1">
            <a:spLocks noGrp="1"/>
          </p:cNvSpPr>
          <p:nvPr>
            <p:ph type="title"/>
          </p:nvPr>
        </p:nvSpPr>
        <p:spPr>
          <a:xfrm>
            <a:off x="0" y="0"/>
            <a:ext cx="9144000" cy="1844824"/>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l-GR" sz="3600" b="1" dirty="0"/>
              <a:t>Μαστός</a:t>
            </a:r>
            <a:br>
              <a:rPr lang="el-GR" sz="3600" b="1" dirty="0"/>
            </a:br>
            <a:r>
              <a:rPr lang="el-GR" sz="3200" dirty="0"/>
              <a:t>Μια σύντομη εισαγωγή</a:t>
            </a:r>
            <a:r>
              <a:rPr lang="el-GR" sz="2625" dirty="0"/>
              <a:t/>
            </a:r>
            <a:br>
              <a:rPr lang="el-GR" sz="2625" dirty="0"/>
            </a:br>
            <a:endParaRPr sz="2625" dirty="0"/>
          </a:p>
        </p:txBody>
      </p:sp>
      <p:pic>
        <p:nvPicPr>
          <p:cNvPr id="239" name="Google Shape;239;p1"/>
          <p:cNvPicPr preferRelativeResize="0"/>
          <p:nvPr/>
        </p:nvPicPr>
        <p:blipFill rotWithShape="1">
          <a:blip r:embed="rId3">
            <a:alphaModFix/>
          </a:blip>
          <a:srcRect/>
          <a:stretch/>
        </p:blipFill>
        <p:spPr>
          <a:xfrm>
            <a:off x="1078763" y="1376772"/>
            <a:ext cx="7182796" cy="4104456"/>
          </a:xfrm>
          <a:prstGeom prst="rect">
            <a:avLst/>
          </a:prstGeom>
          <a:noFill/>
          <a:ln>
            <a:noFill/>
          </a:ln>
        </p:spPr>
      </p:pic>
      <p:sp>
        <p:nvSpPr>
          <p:cNvPr id="240" name="Google Shape;240;p1"/>
          <p:cNvSpPr txBox="1">
            <a:spLocks noGrp="1"/>
          </p:cNvSpPr>
          <p:nvPr>
            <p:ph type="body" idx="1"/>
          </p:nvPr>
        </p:nvSpPr>
        <p:spPr>
          <a:xfrm>
            <a:off x="0" y="4941167"/>
            <a:ext cx="9144000" cy="1916833"/>
          </a:xfrm>
          <a:prstGeom prst="rect">
            <a:avLst/>
          </a:prstGeom>
          <a:noFill/>
          <a:ln>
            <a:noFill/>
          </a:ln>
        </p:spPr>
        <p:txBody>
          <a:bodyPr spcFirstLastPara="1" wrap="square" lIns="91425" tIns="45700" rIns="91425" bIns="45700" anchor="t" anchorCtr="0">
            <a:normAutofit/>
          </a:bodyPr>
          <a:lstStyle/>
          <a:p>
            <a:pPr marL="257175" lvl="0" indent="-116204" algn="l" rtl="0">
              <a:spcBef>
                <a:spcPts val="0"/>
              </a:spcBef>
              <a:spcAft>
                <a:spcPts val="0"/>
              </a:spcAft>
              <a:buClr>
                <a:schemeClr val="dk1"/>
              </a:buClr>
              <a:buSzPct val="100000"/>
              <a:buNone/>
            </a:pPr>
            <a:endParaRPr dirty="0"/>
          </a:p>
          <a:p>
            <a:pPr marL="257175" lvl="0" indent="-116204" algn="l" rtl="0">
              <a:spcBef>
                <a:spcPts val="444"/>
              </a:spcBef>
              <a:spcAft>
                <a:spcPts val="0"/>
              </a:spcAft>
              <a:buClr>
                <a:schemeClr val="dk1"/>
              </a:buClr>
              <a:buSzPct val="100000"/>
              <a:buNone/>
            </a:pPr>
            <a:endParaRPr dirty="0"/>
          </a:p>
          <a:p>
            <a:pPr marL="257175" lvl="0" indent="-257175" algn="l" rtl="0">
              <a:spcBef>
                <a:spcPts val="518"/>
              </a:spcBef>
              <a:spcAft>
                <a:spcPts val="0"/>
              </a:spcAft>
              <a:buClr>
                <a:schemeClr val="dk1"/>
              </a:buClr>
              <a:buSzPct val="100000"/>
              <a:buChar char="•"/>
            </a:pPr>
            <a:r>
              <a:rPr lang="el-GR" sz="2800" dirty="0"/>
              <a:t>Ανδρέας  Χ.  </a:t>
            </a:r>
            <a:r>
              <a:rPr lang="el-GR" sz="2800" dirty="0" err="1"/>
              <a:t>Λάζαρης</a:t>
            </a:r>
            <a:r>
              <a:rPr lang="el-GR" sz="2800" dirty="0"/>
              <a:t>, Ιατρός - </a:t>
            </a:r>
            <a:r>
              <a:rPr lang="el-GR" sz="2800" dirty="0" err="1"/>
              <a:t>Ιστοπαθολόγος</a:t>
            </a:r>
            <a:endParaRPr sz="2800" dirty="0"/>
          </a:p>
          <a:p>
            <a:pPr marL="257175" lvl="0" indent="-257175" algn="l" rtl="0">
              <a:spcBef>
                <a:spcPts val="518"/>
              </a:spcBef>
              <a:spcAft>
                <a:spcPts val="0"/>
              </a:spcAft>
              <a:buClr>
                <a:schemeClr val="dk1"/>
              </a:buClr>
              <a:buSzPct val="100000"/>
              <a:buChar char="•"/>
            </a:pPr>
            <a:r>
              <a:rPr lang="el-GR" sz="2800" dirty="0"/>
              <a:t>Χαράλαμπος  Χ.  Μυλωνάς, Ιατρός – Ειδικός Παθολόγος</a:t>
            </a:r>
            <a:endParaRPr sz="280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12"/>
          <p:cNvSpPr txBox="1">
            <a:spLocks noGrp="1"/>
          </p:cNvSpPr>
          <p:nvPr>
            <p:ph type="title"/>
          </p:nvPr>
        </p:nvSpPr>
        <p:spPr>
          <a:xfrm>
            <a:off x="457200" y="-322108"/>
            <a:ext cx="8229600" cy="1000025"/>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600"/>
              <a:buFont typeface="Calibri"/>
              <a:buNone/>
            </a:pPr>
            <a:r>
              <a:rPr lang="el-GR" sz="2800" dirty="0"/>
              <a:t>Απάντηση</a:t>
            </a:r>
            <a:endParaRPr sz="2800" dirty="0"/>
          </a:p>
        </p:txBody>
      </p:sp>
      <p:sp>
        <p:nvSpPr>
          <p:cNvPr id="330" name="Google Shape;330;p12"/>
          <p:cNvSpPr txBox="1"/>
          <p:nvPr/>
        </p:nvSpPr>
        <p:spPr>
          <a:xfrm>
            <a:off x="0" y="381965"/>
            <a:ext cx="9144000" cy="1938952"/>
          </a:xfrm>
          <a:prstGeom prst="rect">
            <a:avLst/>
          </a:prstGeom>
          <a:noFill/>
          <a:ln>
            <a:noFill/>
          </a:ln>
        </p:spPr>
        <p:txBody>
          <a:bodyPr spcFirstLastPara="1" wrap="square" lIns="91425" tIns="45700" rIns="91425" bIns="45700" anchor="t" anchorCtr="0">
            <a:spAutoFit/>
          </a:bodyPr>
          <a:lstStyle/>
          <a:p>
            <a:pPr algn="ctr">
              <a:buSzPts val="2400"/>
            </a:pPr>
            <a:r>
              <a:rPr lang="el-GR" sz="2000" dirty="0">
                <a:latin typeface="Calibri"/>
                <a:ea typeface="Calibri"/>
                <a:cs typeface="Calibri"/>
                <a:sym typeface="Calibri"/>
              </a:rPr>
              <a:t>Η ασθενής εμφάνισε </a:t>
            </a:r>
            <a:r>
              <a:rPr lang="el-GR" sz="2000" b="1" dirty="0" smtClean="0">
                <a:latin typeface="Calibri"/>
                <a:ea typeface="Calibri"/>
                <a:cs typeface="Calibri"/>
                <a:sym typeface="Calibri"/>
              </a:rPr>
              <a:t>τραυματική  </a:t>
            </a:r>
            <a:r>
              <a:rPr lang="el-GR" sz="2000" b="1" spc="600" dirty="0" err="1" smtClean="0">
                <a:latin typeface="Calibri"/>
                <a:ea typeface="Calibri"/>
                <a:cs typeface="Calibri"/>
                <a:sym typeface="Calibri"/>
              </a:rPr>
              <a:t>λιπονέκρωση</a:t>
            </a:r>
            <a:r>
              <a:rPr lang="el-GR" sz="2000" b="1" dirty="0" smtClean="0">
                <a:latin typeface="Calibri"/>
                <a:ea typeface="Calibri"/>
                <a:cs typeface="Calibri"/>
                <a:sym typeface="Calibri"/>
              </a:rPr>
              <a:t>, </a:t>
            </a:r>
          </a:p>
          <a:p>
            <a:pPr algn="ctr">
              <a:buSzPts val="2400"/>
            </a:pPr>
            <a:r>
              <a:rPr lang="el-GR" sz="2000" dirty="0" smtClean="0">
                <a:latin typeface="Calibri"/>
                <a:ea typeface="Calibri"/>
                <a:cs typeface="Calibri"/>
                <a:sym typeface="Calibri"/>
              </a:rPr>
              <a:t>λόγω της  προ μηνών κάκωσης που υπέστη.</a:t>
            </a:r>
          </a:p>
          <a:p>
            <a:pPr algn="ctr">
              <a:buSzPts val="2400"/>
            </a:pPr>
            <a:r>
              <a:rPr lang="el-GR" sz="2000" dirty="0" smtClean="0">
                <a:latin typeface="Calibri"/>
                <a:ea typeface="Calibri"/>
                <a:cs typeface="Calibri"/>
                <a:sym typeface="Calibri"/>
              </a:rPr>
              <a:t> </a:t>
            </a:r>
            <a:r>
              <a:rPr lang="el-GR" sz="2000" dirty="0">
                <a:latin typeface="Calibri"/>
                <a:ea typeface="Calibri"/>
                <a:cs typeface="Calibri"/>
                <a:sym typeface="Calibri"/>
              </a:rPr>
              <a:t>Η </a:t>
            </a:r>
            <a:r>
              <a:rPr lang="el-GR" sz="2000" dirty="0" err="1">
                <a:latin typeface="Calibri"/>
                <a:ea typeface="Calibri"/>
                <a:cs typeface="Calibri"/>
                <a:sym typeface="Calibri"/>
              </a:rPr>
              <a:t>λιπονέκρωση</a:t>
            </a:r>
            <a:r>
              <a:rPr lang="el-GR" sz="2000" dirty="0">
                <a:latin typeface="Calibri"/>
                <a:ea typeface="Calibri"/>
                <a:cs typeface="Calibri"/>
                <a:sym typeface="Calibri"/>
              </a:rPr>
              <a:t> αποτελεί μια </a:t>
            </a:r>
            <a:r>
              <a:rPr lang="el-GR" sz="2000" b="1" dirty="0">
                <a:latin typeface="Calibri"/>
                <a:ea typeface="Calibri"/>
                <a:cs typeface="Calibri"/>
                <a:sym typeface="Calibri"/>
              </a:rPr>
              <a:t>καλοήθη νόσο</a:t>
            </a:r>
            <a:r>
              <a:rPr lang="el-GR" sz="2000" dirty="0" smtClean="0">
                <a:latin typeface="Calibri"/>
                <a:ea typeface="Calibri"/>
                <a:cs typeface="Calibri"/>
                <a:sym typeface="Calibri"/>
              </a:rPr>
              <a:t>, </a:t>
            </a:r>
            <a:r>
              <a:rPr lang="el-GR" sz="2000" dirty="0">
                <a:latin typeface="Calibri"/>
                <a:ea typeface="Calibri"/>
                <a:cs typeface="Calibri"/>
                <a:sym typeface="Calibri"/>
              </a:rPr>
              <a:t>η οποία δύναται να </a:t>
            </a:r>
            <a:r>
              <a:rPr lang="el-GR" sz="2000" i="1" dirty="0" smtClean="0">
                <a:latin typeface="Calibri"/>
                <a:ea typeface="Calibri"/>
                <a:cs typeface="Calibri"/>
                <a:sym typeface="Calibri"/>
              </a:rPr>
              <a:t>μιμηθεί </a:t>
            </a:r>
            <a:r>
              <a:rPr lang="el-GR" sz="2000" i="1" dirty="0">
                <a:latin typeface="Calibri"/>
                <a:ea typeface="Calibri"/>
                <a:cs typeface="Calibri"/>
                <a:sym typeface="Calibri"/>
              </a:rPr>
              <a:t>κλινικά </a:t>
            </a:r>
            <a:r>
              <a:rPr lang="el-GR" sz="2000" i="1" dirty="0" smtClean="0">
                <a:latin typeface="Calibri"/>
                <a:ea typeface="Calibri"/>
                <a:cs typeface="Calibri"/>
                <a:sym typeface="Calibri"/>
              </a:rPr>
              <a:t>και απεικονιστικά</a:t>
            </a:r>
            <a:r>
              <a:rPr lang="en-US" sz="2000" i="1" dirty="0" smtClean="0">
                <a:latin typeface="Calibri"/>
                <a:ea typeface="Calibri"/>
                <a:cs typeface="Calibri"/>
                <a:sym typeface="Calibri"/>
              </a:rPr>
              <a:t> </a:t>
            </a:r>
            <a:r>
              <a:rPr lang="el-GR" sz="2000" dirty="0" smtClean="0">
                <a:latin typeface="Calibri"/>
                <a:ea typeface="Calibri"/>
                <a:cs typeface="Calibri"/>
                <a:sym typeface="Calibri"/>
              </a:rPr>
              <a:t>καρκίνωμα </a:t>
            </a:r>
            <a:r>
              <a:rPr lang="el-GR" sz="2000" dirty="0">
                <a:latin typeface="Calibri"/>
                <a:ea typeface="Calibri"/>
                <a:cs typeface="Calibri"/>
                <a:sym typeface="Calibri"/>
              </a:rPr>
              <a:t>του </a:t>
            </a:r>
            <a:r>
              <a:rPr lang="el-GR" sz="2000" dirty="0" smtClean="0">
                <a:latin typeface="Calibri"/>
                <a:ea typeface="Calibri"/>
                <a:cs typeface="Calibri"/>
                <a:sym typeface="Calibri"/>
              </a:rPr>
              <a:t>μαστού</a:t>
            </a:r>
            <a:r>
              <a:rPr lang="el-GR" sz="2000" dirty="0">
                <a:latin typeface="Calibri"/>
                <a:ea typeface="Calibri"/>
                <a:cs typeface="Calibri"/>
                <a:sym typeface="Calibri"/>
              </a:rPr>
              <a:t> </a:t>
            </a:r>
            <a:r>
              <a:rPr lang="el-GR" sz="2000" b="0" i="0" u="none" strike="noStrike" cap="none" dirty="0" smtClean="0">
                <a:solidFill>
                  <a:srgbClr val="000000"/>
                </a:solidFill>
                <a:latin typeface="Calibri"/>
                <a:ea typeface="Calibri"/>
                <a:cs typeface="Calibri"/>
                <a:sym typeface="Calibri"/>
              </a:rPr>
              <a:t>(</a:t>
            </a:r>
            <a:r>
              <a:rPr lang="el-GR" sz="2000" dirty="0" smtClean="0">
                <a:solidFill>
                  <a:srgbClr val="000000"/>
                </a:solidFill>
                <a:latin typeface="Calibri"/>
                <a:ea typeface="Calibri"/>
                <a:cs typeface="Calibri"/>
                <a:sym typeface="Calibri"/>
              </a:rPr>
              <a:t>σελίδα </a:t>
            </a:r>
            <a:r>
              <a:rPr lang="el-GR" sz="2000" dirty="0">
                <a:latin typeface="Calibri"/>
                <a:ea typeface="Calibri"/>
                <a:cs typeface="Calibri"/>
                <a:sym typeface="Calibri"/>
              </a:rPr>
              <a:t>715 </a:t>
            </a:r>
            <a:r>
              <a:rPr lang="el-GR" sz="2000" dirty="0">
                <a:solidFill>
                  <a:srgbClr val="000000"/>
                </a:solidFill>
                <a:latin typeface="Calibri"/>
                <a:ea typeface="Calibri"/>
                <a:cs typeface="Calibri"/>
                <a:sym typeface="Calibri"/>
              </a:rPr>
              <a:t>στο σύγγραμμα του </a:t>
            </a:r>
            <a:r>
              <a:rPr lang="el-GR" sz="2000" dirty="0" err="1">
                <a:solidFill>
                  <a:srgbClr val="000000"/>
                </a:solidFill>
                <a:latin typeface="Calibri"/>
                <a:ea typeface="Calibri"/>
                <a:cs typeface="Calibri"/>
                <a:sym typeface="Calibri"/>
              </a:rPr>
              <a:t>Muir</a:t>
            </a:r>
            <a:r>
              <a:rPr lang="el-GR" sz="2000" dirty="0">
                <a:solidFill>
                  <a:srgbClr val="000000"/>
                </a:solidFill>
                <a:latin typeface="Calibri"/>
                <a:ea typeface="Calibri"/>
                <a:cs typeface="Calibri"/>
                <a:sym typeface="Calibri"/>
              </a:rPr>
              <a:t>).</a:t>
            </a:r>
            <a:endParaRPr lang="el-GR" sz="2000" b="0" i="0" u="none" strike="noStrike" cap="none" dirty="0">
              <a:solidFill>
                <a:srgbClr val="000000"/>
              </a:solidFill>
              <a:effectLst>
                <a:outerShdw blurRad="38100" dist="38100" dir="2700000" algn="tl">
                  <a:srgbClr val="000000">
                    <a:alpha val="43137"/>
                  </a:srgbClr>
                </a:outerShdw>
              </a:effectLst>
              <a:latin typeface="Calibri" pitchFamily="34" charset="0"/>
              <a:ea typeface="Calibri"/>
              <a:cs typeface="Calibri" pitchFamily="34" charset="0"/>
              <a:sym typeface="Calibri"/>
            </a:endParaRPr>
          </a:p>
          <a:p>
            <a:pPr marL="0" marR="0" lvl="0" indent="0" algn="just" rtl="0">
              <a:lnSpc>
                <a:spcPct val="100000"/>
              </a:lnSpc>
              <a:spcBef>
                <a:spcPts val="0"/>
              </a:spcBef>
              <a:spcAft>
                <a:spcPts val="0"/>
              </a:spcAft>
              <a:buClr>
                <a:srgbClr val="000000"/>
              </a:buClr>
              <a:buSzPts val="2400"/>
              <a:buFont typeface="Calibri"/>
              <a:buNone/>
            </a:pPr>
            <a:endParaRPr sz="2000" b="0" i="0" u="none" strike="noStrike" cap="none" dirty="0">
              <a:solidFill>
                <a:srgbClr val="000000"/>
              </a:solidFill>
              <a:latin typeface="Calibri"/>
              <a:ea typeface="Calibri"/>
              <a:cs typeface="Calibri"/>
              <a:sym typeface="Calibri"/>
            </a:endParaRPr>
          </a:p>
          <a:p>
            <a:pPr marL="0" marR="0" lvl="0" indent="0" algn="just" rtl="0">
              <a:lnSpc>
                <a:spcPct val="100000"/>
              </a:lnSpc>
              <a:spcBef>
                <a:spcPts val="0"/>
              </a:spcBef>
              <a:spcAft>
                <a:spcPts val="0"/>
              </a:spcAft>
              <a:buClr>
                <a:schemeClr val="dk1"/>
              </a:buClr>
              <a:buSzPts val="2400"/>
              <a:buFont typeface="Calibri"/>
              <a:buNone/>
            </a:pPr>
            <a:endParaRPr sz="20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xmlns="" id="{2831357A-1897-3C0F-A644-94702FAF4622}"/>
              </a:ext>
            </a:extLst>
          </p:cNvPr>
          <p:cNvPicPr>
            <a:picLocks noChangeAspect="1"/>
          </p:cNvPicPr>
          <p:nvPr/>
        </p:nvPicPr>
        <p:blipFill>
          <a:blip r:embed="rId3"/>
          <a:stretch>
            <a:fillRect/>
          </a:stretch>
        </p:blipFill>
        <p:spPr>
          <a:xfrm>
            <a:off x="2222339" y="1757094"/>
            <a:ext cx="4848087" cy="4956221"/>
          </a:xfrm>
          <a:prstGeom prst="rect">
            <a:avLst/>
          </a:prstGeom>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59F47F2-5D5C-9EB0-E5DC-98E7237E917E}"/>
              </a:ext>
            </a:extLst>
          </p:cNvPr>
          <p:cNvSpPr>
            <a:spLocks noGrp="1"/>
          </p:cNvSpPr>
          <p:nvPr>
            <p:ph type="title"/>
          </p:nvPr>
        </p:nvSpPr>
        <p:spPr>
          <a:xfrm>
            <a:off x="0" y="-189186"/>
            <a:ext cx="9144000" cy="640599"/>
          </a:xfrm>
        </p:spPr>
        <p:txBody>
          <a:bodyPr>
            <a:normAutofit/>
          </a:bodyPr>
          <a:lstStyle/>
          <a:p>
            <a:r>
              <a:rPr lang="el-GR" sz="2000" b="1" dirty="0" err="1"/>
              <a:t>Παθολογοανατομικό</a:t>
            </a:r>
            <a:r>
              <a:rPr lang="el-GR" sz="2000" b="1" dirty="0"/>
              <a:t> σκέλος</a:t>
            </a:r>
          </a:p>
        </p:txBody>
      </p:sp>
      <p:sp>
        <p:nvSpPr>
          <p:cNvPr id="3" name="2 - Ορθογώνιο"/>
          <p:cNvSpPr/>
          <p:nvPr/>
        </p:nvSpPr>
        <p:spPr>
          <a:xfrm>
            <a:off x="0" y="220718"/>
            <a:ext cx="9144000" cy="954107"/>
          </a:xfrm>
          <a:prstGeom prst="rect">
            <a:avLst/>
          </a:prstGeom>
        </p:spPr>
        <p:txBody>
          <a:bodyPr wrap="square">
            <a:spAutoFit/>
          </a:bodyPr>
          <a:lstStyle/>
          <a:p>
            <a:pPr algn="just"/>
            <a:r>
              <a:rPr lang="el-GR" dirty="0" smtClean="0">
                <a:latin typeface="Calibri" pitchFamily="34" charset="0"/>
                <a:cs typeface="Calibri" pitchFamily="34" charset="0"/>
              </a:rPr>
              <a:t>Μη </a:t>
            </a:r>
            <a:r>
              <a:rPr lang="el-GR" dirty="0" err="1" smtClean="0">
                <a:latin typeface="Calibri" pitchFamily="34" charset="0"/>
                <a:cs typeface="Calibri" pitchFamily="34" charset="0"/>
              </a:rPr>
              <a:t>νεοπλασματική</a:t>
            </a:r>
            <a:r>
              <a:rPr lang="el-GR" dirty="0" smtClean="0">
                <a:latin typeface="Calibri" pitchFamily="34" charset="0"/>
                <a:cs typeface="Calibri" pitchFamily="34" charset="0"/>
              </a:rPr>
              <a:t> </a:t>
            </a:r>
            <a:r>
              <a:rPr lang="el-GR" b="1" dirty="0" smtClean="0">
                <a:latin typeface="Calibri" pitchFamily="34" charset="0"/>
                <a:cs typeface="Calibri" pitchFamily="34" charset="0"/>
              </a:rPr>
              <a:t>φλεγμονώδης βλάβη </a:t>
            </a:r>
            <a:r>
              <a:rPr lang="el-GR" dirty="0" smtClean="0">
                <a:latin typeface="Calibri" pitchFamily="34" charset="0"/>
                <a:cs typeface="Calibri" pitchFamily="34" charset="0"/>
              </a:rPr>
              <a:t>του μαστού, συνήθως λόγω τραυματισμού του λιπώδους ιστού του, που χαρακτηρίζεται από </a:t>
            </a:r>
            <a:r>
              <a:rPr lang="el-GR" dirty="0" smtClean="0">
                <a:effectLst>
                  <a:outerShdw blurRad="38100" dist="38100" dir="2700000" algn="tl">
                    <a:srgbClr val="000000">
                      <a:alpha val="43137"/>
                    </a:srgbClr>
                  </a:outerShdw>
                </a:effectLst>
                <a:latin typeface="Calibri" pitchFamily="34" charset="0"/>
                <a:cs typeface="Calibri" pitchFamily="34" charset="0"/>
              </a:rPr>
              <a:t>νεκρωτικό λιπώδη ιστό με αφρώδη </a:t>
            </a:r>
            <a:r>
              <a:rPr lang="el-GR" dirty="0" err="1" smtClean="0">
                <a:effectLst>
                  <a:outerShdw blurRad="38100" dist="38100" dir="2700000" algn="tl">
                    <a:srgbClr val="000000">
                      <a:alpha val="43137"/>
                    </a:srgbClr>
                  </a:outerShdw>
                </a:effectLst>
                <a:latin typeface="Calibri" pitchFamily="34" charset="0"/>
                <a:cs typeface="Calibri" pitchFamily="34" charset="0"/>
              </a:rPr>
              <a:t>ιστιοκύτταρα</a:t>
            </a:r>
            <a:r>
              <a:rPr lang="el-GR" dirty="0" smtClean="0">
                <a:effectLst>
                  <a:outerShdw blurRad="38100" dist="38100" dir="2700000" algn="tl">
                    <a:srgbClr val="000000">
                      <a:alpha val="43137"/>
                    </a:srgbClr>
                  </a:outerShdw>
                </a:effectLst>
                <a:latin typeface="Calibri" pitchFamily="34" charset="0"/>
                <a:cs typeface="Calibri" pitchFamily="34" charset="0"/>
              </a:rPr>
              <a:t>, χρόνια φλεγμονώδη κύτταρα και πολυπύρηνα </a:t>
            </a:r>
            <a:r>
              <a:rPr lang="el-GR" dirty="0" err="1" smtClean="0">
                <a:effectLst>
                  <a:outerShdw blurRad="38100" dist="38100" dir="2700000" algn="tl">
                    <a:srgbClr val="000000">
                      <a:alpha val="43137"/>
                    </a:srgbClr>
                  </a:outerShdw>
                </a:effectLst>
                <a:latin typeface="Calibri" pitchFamily="34" charset="0"/>
                <a:cs typeface="Calibri" pitchFamily="34" charset="0"/>
              </a:rPr>
              <a:t>γιγαντοκύτταρα</a:t>
            </a:r>
            <a:r>
              <a:rPr lang="el-GR" dirty="0" smtClean="0">
                <a:effectLst>
                  <a:outerShdw blurRad="38100" dist="38100" dir="2700000" algn="tl">
                    <a:srgbClr val="000000">
                      <a:alpha val="43137"/>
                    </a:srgbClr>
                  </a:outerShdw>
                </a:effectLst>
                <a:latin typeface="Calibri" pitchFamily="34" charset="0"/>
                <a:cs typeface="Calibri" pitchFamily="34" charset="0"/>
              </a:rPr>
              <a:t>. </a:t>
            </a:r>
            <a:r>
              <a:rPr lang="el-GR" dirty="0" smtClean="0">
                <a:latin typeface="Calibri" pitchFamily="34" charset="0"/>
                <a:cs typeface="Calibri" pitchFamily="34" charset="0"/>
              </a:rPr>
              <a:t>Υπάρχουν διαφορετικά ακτινολογικά και ιστολογικά στάδια που ποικίλλουν ανάλογα με τον χρόνο από το γενεσιουργό συμβάν. ΔΔ από καρκίνωμα</a:t>
            </a:r>
            <a:r>
              <a:rPr lang="en-US" dirty="0" smtClean="0">
                <a:latin typeface="Calibri" pitchFamily="34" charset="0"/>
                <a:cs typeface="Calibri" pitchFamily="34" charset="0"/>
              </a:rPr>
              <a:t>: </a:t>
            </a:r>
            <a:r>
              <a:rPr lang="el-GR" dirty="0" err="1" smtClean="0">
                <a:latin typeface="Calibri" pitchFamily="34" charset="0"/>
                <a:cs typeface="Calibri" pitchFamily="34" charset="0"/>
              </a:rPr>
              <a:t>ανοσοχρώσεις</a:t>
            </a:r>
            <a:r>
              <a:rPr lang="el-GR" dirty="0" smtClean="0">
                <a:latin typeface="Calibri" pitchFamily="34" charset="0"/>
                <a:cs typeface="Calibri" pitchFamily="34" charset="0"/>
              </a:rPr>
              <a:t> </a:t>
            </a:r>
            <a:r>
              <a:rPr lang="el-GR" dirty="0" err="1" smtClean="0">
                <a:latin typeface="Calibri" pitchFamily="34" charset="0"/>
                <a:cs typeface="Calibri" pitchFamily="34" charset="0"/>
              </a:rPr>
              <a:t>κυτταροκερατίνης</a:t>
            </a:r>
            <a:r>
              <a:rPr lang="en-US" dirty="0" smtClean="0">
                <a:latin typeface="Calibri" pitchFamily="34" charset="0"/>
                <a:cs typeface="Calibri" pitchFamily="34" charset="0"/>
              </a:rPr>
              <a:t> </a:t>
            </a:r>
            <a:r>
              <a:rPr lang="el-GR" dirty="0" smtClean="0">
                <a:latin typeface="Calibri" pitchFamily="34" charset="0"/>
                <a:cs typeface="Calibri" pitchFamily="34" charset="0"/>
              </a:rPr>
              <a:t>και </a:t>
            </a:r>
            <a:r>
              <a:rPr lang="en-US" dirty="0" smtClean="0">
                <a:latin typeface="Calibri" pitchFamily="34" charset="0"/>
                <a:cs typeface="Calibri" pitchFamily="34" charset="0"/>
              </a:rPr>
              <a:t>CD68.</a:t>
            </a:r>
            <a:endParaRPr lang="el-GR" dirty="0">
              <a:latin typeface="Calibri" pitchFamily="34" charset="0"/>
              <a:cs typeface="Calibri" pitchFamily="34" charset="0"/>
            </a:endParaRPr>
          </a:p>
        </p:txBody>
      </p:sp>
      <p:pic>
        <p:nvPicPr>
          <p:cNvPr id="1026" name="Picture 2" descr="C:\Users\User\Desktop\breastfatnecrosismicro16.jpg"/>
          <p:cNvPicPr>
            <a:picLocks noChangeAspect="1" noChangeArrowheads="1"/>
          </p:cNvPicPr>
          <p:nvPr/>
        </p:nvPicPr>
        <p:blipFill>
          <a:blip r:embed="rId2"/>
          <a:srcRect/>
          <a:stretch>
            <a:fillRect/>
          </a:stretch>
        </p:blipFill>
        <p:spPr bwMode="auto">
          <a:xfrm rot="5400000">
            <a:off x="4496599" y="1793916"/>
            <a:ext cx="5162269" cy="3862317"/>
          </a:xfrm>
          <a:prstGeom prst="rect">
            <a:avLst/>
          </a:prstGeom>
          <a:noFill/>
        </p:spPr>
      </p:pic>
      <p:sp>
        <p:nvSpPr>
          <p:cNvPr id="5" name="4 - Ορθογώνιο"/>
          <p:cNvSpPr/>
          <p:nvPr/>
        </p:nvSpPr>
        <p:spPr>
          <a:xfrm>
            <a:off x="5076496" y="6258910"/>
            <a:ext cx="4067503" cy="646331"/>
          </a:xfrm>
          <a:prstGeom prst="rect">
            <a:avLst/>
          </a:prstGeom>
        </p:spPr>
        <p:txBody>
          <a:bodyPr wrap="square">
            <a:spAutoFit/>
          </a:bodyPr>
          <a:lstStyle/>
          <a:p>
            <a:pPr algn="just"/>
            <a:r>
              <a:rPr lang="el-GR" sz="900" dirty="0" smtClean="0">
                <a:latin typeface="Calibri" pitchFamily="34" charset="0"/>
                <a:cs typeface="Calibri" pitchFamily="34" charset="0"/>
              </a:rPr>
              <a:t>Οριοθετημένη διακριτή μάζα σχηματίζεται κατά τη διάρκεια αρκετών εβδομάδων νέκρωσης του λίπους. Το </a:t>
            </a:r>
            <a:r>
              <a:rPr lang="el-GR" sz="900" b="1" dirty="0" smtClean="0">
                <a:latin typeface="Calibri" pitchFamily="34" charset="0"/>
                <a:cs typeface="Calibri" pitchFamily="34" charset="0"/>
              </a:rPr>
              <a:t>τελευταίο</a:t>
            </a:r>
            <a:r>
              <a:rPr lang="el-GR" sz="900" dirty="0" smtClean="0">
                <a:latin typeface="Calibri" pitchFamily="34" charset="0"/>
                <a:cs typeface="Calibri" pitchFamily="34" charset="0"/>
              </a:rPr>
              <a:t> στάδιο της νέκρωσης του λίπους σχηματίζει </a:t>
            </a:r>
            <a:r>
              <a:rPr lang="el-GR" sz="900" b="1" dirty="0" smtClean="0">
                <a:latin typeface="Calibri" pitchFamily="34" charset="0"/>
                <a:cs typeface="Calibri" pitchFamily="34" charset="0"/>
              </a:rPr>
              <a:t>πυκνή </a:t>
            </a:r>
            <a:r>
              <a:rPr lang="el-GR" sz="900" b="1" dirty="0" err="1" smtClean="0">
                <a:latin typeface="Calibri" pitchFamily="34" charset="0"/>
                <a:cs typeface="Calibri" pitchFamily="34" charset="0"/>
              </a:rPr>
              <a:t>ίνωση</a:t>
            </a:r>
            <a:r>
              <a:rPr lang="el-GR" sz="900" b="1" dirty="0" smtClean="0">
                <a:latin typeface="Calibri" pitchFamily="34" charset="0"/>
                <a:cs typeface="Calibri" pitchFamily="34" charset="0"/>
              </a:rPr>
              <a:t> </a:t>
            </a:r>
            <a:r>
              <a:rPr lang="el-GR" sz="900" dirty="0" smtClean="0">
                <a:latin typeface="Calibri" pitchFamily="34" charset="0"/>
                <a:cs typeface="Calibri" pitchFamily="34" charset="0"/>
              </a:rPr>
              <a:t>που μπορεί να συσπαστεί σε </a:t>
            </a:r>
            <a:r>
              <a:rPr lang="el-GR" sz="900" b="1" dirty="0" smtClean="0">
                <a:latin typeface="Calibri" pitchFamily="34" charset="0"/>
                <a:cs typeface="Calibri" pitchFamily="34" charset="0"/>
              </a:rPr>
              <a:t>ουλή</a:t>
            </a:r>
            <a:r>
              <a:rPr lang="el-GR" sz="900" dirty="0" smtClean="0">
                <a:latin typeface="Calibri" pitchFamily="34" charset="0"/>
                <a:cs typeface="Calibri" pitchFamily="34" charset="0"/>
              </a:rPr>
              <a:t> και μπορεί να οδηγήσει σε </a:t>
            </a:r>
            <a:r>
              <a:rPr lang="el-GR" sz="900" i="1" dirty="0" smtClean="0">
                <a:effectLst>
                  <a:outerShdw blurRad="38100" dist="38100" dir="2700000" algn="tl">
                    <a:srgbClr val="000000">
                      <a:alpha val="43137"/>
                    </a:srgbClr>
                  </a:outerShdw>
                </a:effectLst>
                <a:latin typeface="Calibri" pitchFamily="34" charset="0"/>
                <a:cs typeface="Calibri" pitchFamily="34" charset="0"/>
              </a:rPr>
              <a:t>ακανόνιστη μάζα</a:t>
            </a:r>
            <a:r>
              <a:rPr lang="el-GR" sz="900" dirty="0" smtClean="0">
                <a:latin typeface="Calibri" pitchFamily="34" charset="0"/>
                <a:cs typeface="Calibri" pitchFamily="34" charset="0"/>
              </a:rPr>
              <a:t>.</a:t>
            </a:r>
            <a:endParaRPr lang="el-GR" sz="900" dirty="0">
              <a:latin typeface="Calibri" pitchFamily="34" charset="0"/>
              <a:cs typeface="Calibri" pitchFamily="34" charset="0"/>
            </a:endParaRPr>
          </a:p>
        </p:txBody>
      </p:sp>
      <p:pic>
        <p:nvPicPr>
          <p:cNvPr id="1027" name="Picture 3" descr="C:\Users\User\Desktop\breastfatnecrosismicro08.jpg"/>
          <p:cNvPicPr>
            <a:picLocks noChangeAspect="1" noChangeArrowheads="1"/>
          </p:cNvPicPr>
          <p:nvPr/>
        </p:nvPicPr>
        <p:blipFill>
          <a:blip r:embed="rId3"/>
          <a:srcRect/>
          <a:stretch>
            <a:fillRect/>
          </a:stretch>
        </p:blipFill>
        <p:spPr bwMode="auto">
          <a:xfrm>
            <a:off x="622737" y="1167385"/>
            <a:ext cx="3539359" cy="2648621"/>
          </a:xfrm>
          <a:prstGeom prst="rect">
            <a:avLst/>
          </a:prstGeom>
          <a:noFill/>
        </p:spPr>
      </p:pic>
      <p:pic>
        <p:nvPicPr>
          <p:cNvPr id="1028" name="Picture 4" descr="C:\Users\User\Desktop\breastfatnecrosismicro02.jpg"/>
          <p:cNvPicPr>
            <a:picLocks noChangeAspect="1" noChangeArrowheads="1"/>
          </p:cNvPicPr>
          <p:nvPr/>
        </p:nvPicPr>
        <p:blipFill>
          <a:blip r:embed="rId4"/>
          <a:srcRect/>
          <a:stretch>
            <a:fillRect/>
          </a:stretch>
        </p:blipFill>
        <p:spPr bwMode="auto">
          <a:xfrm>
            <a:off x="603687" y="3972350"/>
            <a:ext cx="3585294" cy="2680698"/>
          </a:xfrm>
          <a:prstGeom prst="rect">
            <a:avLst/>
          </a:prstGeom>
          <a:noFill/>
        </p:spPr>
      </p:pic>
    </p:spTree>
    <p:extLst>
      <p:ext uri="{BB962C8B-B14F-4D97-AF65-F5344CB8AC3E}">
        <p14:creationId xmlns:p14="http://schemas.microsoft.com/office/powerpoint/2010/main" xmlns="" val="242679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15"/>
          <p:cNvSpPr txBox="1">
            <a:spLocks noGrp="1"/>
          </p:cNvSpPr>
          <p:nvPr>
            <p:ph type="title"/>
          </p:nvPr>
        </p:nvSpPr>
        <p:spPr>
          <a:xfrm>
            <a:off x="0" y="0"/>
            <a:ext cx="9144000" cy="191683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l-GR" sz="4400" b="1" dirty="0"/>
              <a:t>Μαστός</a:t>
            </a:r>
            <a:r>
              <a:rPr lang="el-GR" dirty="0"/>
              <a:t/>
            </a:r>
            <a:br>
              <a:rPr lang="el-GR" dirty="0"/>
            </a:br>
            <a:r>
              <a:rPr lang="el-GR" sz="3600" dirty="0"/>
              <a:t>Βραχεία παρουσίαση </a:t>
            </a:r>
            <a:r>
              <a:rPr lang="el-GR" sz="3600" b="1" dirty="0"/>
              <a:t>2</a:t>
            </a:r>
            <a:r>
              <a:rPr lang="el-GR" sz="3600" b="1" baseline="30000" dirty="0"/>
              <a:t>ου</a:t>
            </a:r>
            <a:r>
              <a:rPr lang="el-GR" sz="3600" dirty="0"/>
              <a:t> περιστατικού</a:t>
            </a:r>
            <a:endParaRPr sz="3600" dirty="0"/>
          </a:p>
        </p:txBody>
      </p:sp>
      <p:sp>
        <p:nvSpPr>
          <p:cNvPr id="354" name="Google Shape;354;p15"/>
          <p:cNvSpPr txBox="1">
            <a:spLocks noGrp="1"/>
          </p:cNvSpPr>
          <p:nvPr>
            <p:ph type="body" idx="1"/>
          </p:nvPr>
        </p:nvSpPr>
        <p:spPr>
          <a:xfrm>
            <a:off x="0" y="4941167"/>
            <a:ext cx="9144000" cy="1916833"/>
          </a:xfrm>
          <a:prstGeom prst="rect">
            <a:avLst/>
          </a:prstGeom>
          <a:noFill/>
          <a:ln>
            <a:noFill/>
          </a:ln>
        </p:spPr>
        <p:txBody>
          <a:bodyPr spcFirstLastPara="1" wrap="square" lIns="91425" tIns="45700" rIns="91425" bIns="45700" anchor="t" anchorCtr="0">
            <a:normAutofit fontScale="92500" lnSpcReduction="10000"/>
          </a:bodyPr>
          <a:lstStyle/>
          <a:p>
            <a:pPr marL="342900" lvl="0" indent="-154940" algn="l" rtl="0">
              <a:spcBef>
                <a:spcPts val="0"/>
              </a:spcBef>
              <a:spcAft>
                <a:spcPts val="0"/>
              </a:spcAft>
              <a:buClr>
                <a:schemeClr val="dk1"/>
              </a:buClr>
              <a:buSzPct val="100000"/>
              <a:buNone/>
            </a:pPr>
            <a:endParaRPr dirty="0"/>
          </a:p>
          <a:p>
            <a:pPr marL="342900" lvl="0" indent="-154940" algn="l" rtl="0">
              <a:spcBef>
                <a:spcPts val="592"/>
              </a:spcBef>
              <a:spcAft>
                <a:spcPts val="0"/>
              </a:spcAft>
              <a:buClr>
                <a:schemeClr val="dk1"/>
              </a:buClr>
              <a:buSzPct val="100000"/>
              <a:buNone/>
            </a:pPr>
            <a:endParaRPr dirty="0"/>
          </a:p>
          <a:p>
            <a:pPr marL="342900" lvl="0" indent="-342900" algn="l" rtl="0">
              <a:spcBef>
                <a:spcPts val="518"/>
              </a:spcBef>
              <a:spcAft>
                <a:spcPts val="0"/>
              </a:spcAft>
              <a:buClr>
                <a:schemeClr val="dk1"/>
              </a:buClr>
              <a:buSzPct val="100000"/>
              <a:buChar char="•"/>
            </a:pPr>
            <a:r>
              <a:rPr lang="el-GR" sz="2800" dirty="0"/>
              <a:t>Ανδρέας </a:t>
            </a:r>
            <a:r>
              <a:rPr lang="en-US" sz="2800" dirty="0"/>
              <a:t> </a:t>
            </a:r>
            <a:r>
              <a:rPr lang="el-GR" sz="2800" dirty="0"/>
              <a:t>Χ. </a:t>
            </a:r>
            <a:r>
              <a:rPr lang="el-GR" sz="2800" dirty="0" err="1"/>
              <a:t>Λάζαρης</a:t>
            </a:r>
            <a:r>
              <a:rPr lang="el-GR" sz="2800" dirty="0"/>
              <a:t>, Ιατρός - </a:t>
            </a:r>
            <a:r>
              <a:rPr lang="el-GR" sz="2800" dirty="0" err="1"/>
              <a:t>Ιστοπαθολόγος</a:t>
            </a:r>
            <a:endParaRPr sz="2800" dirty="0"/>
          </a:p>
          <a:p>
            <a:pPr marL="342900" lvl="0" indent="-342900" algn="l" rtl="0">
              <a:spcBef>
                <a:spcPts val="518"/>
              </a:spcBef>
              <a:spcAft>
                <a:spcPts val="0"/>
              </a:spcAft>
              <a:buClr>
                <a:schemeClr val="dk1"/>
              </a:buClr>
              <a:buSzPct val="100000"/>
              <a:buChar char="•"/>
            </a:pPr>
            <a:r>
              <a:rPr lang="el-GR" sz="2800" dirty="0"/>
              <a:t>Χαράλαμπος </a:t>
            </a:r>
            <a:r>
              <a:rPr lang="en-US" sz="2800" dirty="0"/>
              <a:t> </a:t>
            </a:r>
            <a:r>
              <a:rPr lang="el-GR" sz="2800" dirty="0"/>
              <a:t>Χ. Μυλωνάς, Ιατρός - Ειδικός Παθολόγος</a:t>
            </a:r>
            <a:endParaRPr sz="2800" dirty="0"/>
          </a:p>
        </p:txBody>
      </p:sp>
      <p:pic>
        <p:nvPicPr>
          <p:cNvPr id="3" name="Picture 2">
            <a:extLst>
              <a:ext uri="{FF2B5EF4-FFF2-40B4-BE49-F238E27FC236}">
                <a16:creationId xmlns:a16="http://schemas.microsoft.com/office/drawing/2014/main" xmlns="" id="{9EE4BA97-01BA-7A3C-D2BA-95701E7F9BF0}"/>
              </a:ext>
            </a:extLst>
          </p:cNvPr>
          <p:cNvPicPr>
            <a:picLocks noChangeAspect="1"/>
          </p:cNvPicPr>
          <p:nvPr/>
        </p:nvPicPr>
        <p:blipFill>
          <a:blip r:embed="rId3"/>
          <a:stretch>
            <a:fillRect/>
          </a:stretch>
        </p:blipFill>
        <p:spPr>
          <a:xfrm>
            <a:off x="2572850" y="1546748"/>
            <a:ext cx="3998299" cy="4323494"/>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16"/>
          <p:cNvSpPr txBox="1">
            <a:spLocks noGrp="1"/>
          </p:cNvSpPr>
          <p:nvPr>
            <p:ph type="title"/>
          </p:nvPr>
        </p:nvSpPr>
        <p:spPr>
          <a:xfrm>
            <a:off x="323528" y="-171400"/>
            <a:ext cx="8229600" cy="788917"/>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000"/>
              <a:buFont typeface="Calibri"/>
              <a:buNone/>
            </a:pPr>
            <a:r>
              <a:rPr lang="el-GR" sz="4000" dirty="0"/>
              <a:t>2</a:t>
            </a:r>
            <a:r>
              <a:rPr lang="el-GR" sz="4000" baseline="30000" dirty="0"/>
              <a:t>ο</a:t>
            </a:r>
            <a:r>
              <a:rPr lang="el-GR" sz="4000" dirty="0"/>
              <a:t> Περιστατικό</a:t>
            </a:r>
            <a:endParaRPr sz="4000" dirty="0"/>
          </a:p>
        </p:txBody>
      </p:sp>
      <p:sp>
        <p:nvSpPr>
          <p:cNvPr id="361" name="Google Shape;361;p16"/>
          <p:cNvSpPr txBox="1"/>
          <p:nvPr/>
        </p:nvSpPr>
        <p:spPr>
          <a:xfrm>
            <a:off x="0" y="522515"/>
            <a:ext cx="9144000" cy="4478109"/>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200"/>
              <a:buFont typeface="Calibri"/>
              <a:buNone/>
            </a:pPr>
            <a:r>
              <a:rPr lang="el-GR" sz="2500" b="1" i="0" u="sng" strike="noStrike" cap="none" dirty="0">
                <a:solidFill>
                  <a:srgbClr val="000000"/>
                </a:solidFill>
                <a:latin typeface="Calibri" pitchFamily="34" charset="0"/>
                <a:ea typeface="Calibri"/>
                <a:cs typeface="Calibri" pitchFamily="34" charset="0"/>
                <a:sym typeface="Calibri"/>
              </a:rPr>
              <a:t>Ιστορικό:</a:t>
            </a:r>
            <a:r>
              <a:rPr lang="el-GR" sz="2500" b="0" i="0" u="none" strike="noStrike" cap="none" dirty="0">
                <a:solidFill>
                  <a:srgbClr val="000000"/>
                </a:solidFill>
                <a:latin typeface="Calibri" pitchFamily="34" charset="0"/>
                <a:ea typeface="Calibri"/>
                <a:cs typeface="Calibri" pitchFamily="34" charset="0"/>
                <a:sym typeface="Calibri"/>
              </a:rPr>
              <a:t> </a:t>
            </a:r>
            <a:endParaRPr sz="2500" dirty="0">
              <a:latin typeface="Calibri" pitchFamily="34" charset="0"/>
              <a:cs typeface="Calibri" pitchFamily="34" charset="0"/>
            </a:endParaRPr>
          </a:p>
          <a:p>
            <a:pPr lvl="0" algn="just">
              <a:buSzPts val="2200"/>
            </a:pPr>
            <a:r>
              <a:rPr lang="el-GR" sz="2500" dirty="0">
                <a:solidFill>
                  <a:srgbClr val="000000"/>
                </a:solidFill>
                <a:latin typeface="Calibri" pitchFamily="34" charset="0"/>
                <a:ea typeface="Calibri"/>
                <a:cs typeface="Calibri" pitchFamily="34" charset="0"/>
                <a:sym typeface="Calibri"/>
              </a:rPr>
              <a:t> Γυναίκα </a:t>
            </a:r>
            <a:r>
              <a:rPr lang="el-GR" sz="2500" dirty="0" smtClean="0">
                <a:latin typeface="Calibri" pitchFamily="34" charset="0"/>
                <a:ea typeface="Calibri"/>
                <a:cs typeface="Calibri" pitchFamily="34" charset="0"/>
                <a:sym typeface="Calibri"/>
              </a:rPr>
              <a:t>53</a:t>
            </a:r>
            <a:r>
              <a:rPr lang="el-GR" sz="2500" dirty="0" smtClean="0">
                <a:solidFill>
                  <a:srgbClr val="000000"/>
                </a:solidFill>
                <a:latin typeface="Calibri" pitchFamily="34" charset="0"/>
                <a:ea typeface="Calibri"/>
                <a:cs typeface="Calibri" pitchFamily="34" charset="0"/>
                <a:sym typeface="Calibri"/>
              </a:rPr>
              <a:t> </a:t>
            </a:r>
            <a:r>
              <a:rPr lang="el-GR" sz="2500" dirty="0">
                <a:solidFill>
                  <a:srgbClr val="000000"/>
                </a:solidFill>
                <a:latin typeface="Calibri" pitchFamily="34" charset="0"/>
                <a:ea typeface="Calibri"/>
                <a:cs typeface="Calibri" pitchFamily="34" charset="0"/>
                <a:sym typeface="Calibri"/>
              </a:rPr>
              <a:t>ετών</a:t>
            </a:r>
            <a:r>
              <a:rPr lang="en-US" sz="2500" dirty="0">
                <a:solidFill>
                  <a:srgbClr val="000000"/>
                </a:solidFill>
                <a:latin typeface="Calibri" pitchFamily="34" charset="0"/>
                <a:ea typeface="Calibri"/>
                <a:cs typeface="Calibri" pitchFamily="34" charset="0"/>
                <a:sym typeface="Calibri"/>
              </a:rPr>
              <a:t> </a:t>
            </a:r>
            <a:r>
              <a:rPr lang="el-GR" sz="2500" dirty="0">
                <a:solidFill>
                  <a:srgbClr val="000000"/>
                </a:solidFill>
                <a:latin typeface="Calibri" pitchFamily="34" charset="0"/>
                <a:ea typeface="Calibri"/>
                <a:cs typeface="Calibri" pitchFamily="34" charset="0"/>
                <a:sym typeface="Calibri"/>
              </a:rPr>
              <a:t>προσέρχεται λόγω </a:t>
            </a:r>
            <a:r>
              <a:rPr lang="el-GR" sz="2500" dirty="0">
                <a:effectLst>
                  <a:outerShdw blurRad="38100" dist="38100" dir="2700000" algn="tl">
                    <a:srgbClr val="000000">
                      <a:alpha val="43137"/>
                    </a:srgbClr>
                  </a:outerShdw>
                </a:effectLst>
                <a:latin typeface="Calibri" pitchFamily="34" charset="0"/>
                <a:ea typeface="Calibri"/>
                <a:cs typeface="Calibri" pitchFamily="34" charset="0"/>
                <a:sym typeface="Calibri"/>
              </a:rPr>
              <a:t>ψηλαφητής αλλοίωσης </a:t>
            </a:r>
            <a:r>
              <a:rPr lang="el-GR" sz="2500" dirty="0">
                <a:latin typeface="Calibri" pitchFamily="34" charset="0"/>
                <a:ea typeface="Calibri"/>
                <a:cs typeface="Calibri" pitchFamily="34" charset="0"/>
                <a:sym typeface="Calibri"/>
              </a:rPr>
              <a:t>στον αριστερό μαστό. Τα τελευταία χρόνια είχε αμελήσει </a:t>
            </a:r>
            <a:r>
              <a:rPr lang="el-GR" sz="2500" dirty="0" smtClean="0">
                <a:latin typeface="Calibri" pitchFamily="34" charset="0"/>
                <a:ea typeface="Calibri"/>
                <a:cs typeface="Calibri" pitchFamily="34" charset="0"/>
                <a:sym typeface="Calibri"/>
              </a:rPr>
              <a:t>τον </a:t>
            </a:r>
            <a:r>
              <a:rPr lang="el-GR" sz="2500" dirty="0" err="1">
                <a:latin typeface="Calibri" pitchFamily="34" charset="0"/>
                <a:ea typeface="Calibri"/>
                <a:cs typeface="Calibri" pitchFamily="34" charset="0"/>
                <a:sym typeface="Calibri"/>
              </a:rPr>
              <a:t>μαστογραφικό</a:t>
            </a:r>
            <a:r>
              <a:rPr lang="el-GR" sz="2500" dirty="0">
                <a:latin typeface="Calibri" pitchFamily="34" charset="0"/>
                <a:ea typeface="Calibri"/>
                <a:cs typeface="Calibri" pitchFamily="34" charset="0"/>
                <a:sym typeface="Calibri"/>
              </a:rPr>
              <a:t> της έλεγχο. Δεν αναφέρει προβλήματα υγείας.</a:t>
            </a:r>
          </a:p>
          <a:p>
            <a:pPr lvl="0" algn="just">
              <a:buSzPts val="2200"/>
            </a:pPr>
            <a:r>
              <a:rPr lang="el-GR" sz="2500" b="1" i="0" u="sng" strike="noStrike" cap="none" dirty="0" smtClean="0">
                <a:solidFill>
                  <a:srgbClr val="000000"/>
                </a:solidFill>
                <a:latin typeface="Calibri" pitchFamily="34" charset="0"/>
                <a:ea typeface="Calibri"/>
                <a:cs typeface="Calibri" pitchFamily="34" charset="0"/>
                <a:sym typeface="Calibri"/>
              </a:rPr>
              <a:t>Κλινική </a:t>
            </a:r>
            <a:r>
              <a:rPr lang="el-GR" sz="2500" b="1" i="0" u="sng" strike="noStrike" cap="none" dirty="0">
                <a:solidFill>
                  <a:srgbClr val="000000"/>
                </a:solidFill>
                <a:latin typeface="Calibri" pitchFamily="34" charset="0"/>
                <a:ea typeface="Calibri"/>
                <a:cs typeface="Calibri" pitchFamily="34" charset="0"/>
                <a:sym typeface="Calibri"/>
              </a:rPr>
              <a:t>εξέταση: </a:t>
            </a:r>
            <a:endParaRPr sz="2500" b="1" dirty="0">
              <a:latin typeface="Calibri" pitchFamily="34" charset="0"/>
              <a:cs typeface="Calibri" pitchFamily="34" charset="0"/>
            </a:endParaRPr>
          </a:p>
          <a:p>
            <a:pPr marL="0" marR="0" lvl="0" indent="0" algn="just" rtl="0">
              <a:lnSpc>
                <a:spcPct val="100000"/>
              </a:lnSpc>
              <a:spcBef>
                <a:spcPts val="0"/>
              </a:spcBef>
              <a:spcAft>
                <a:spcPts val="0"/>
              </a:spcAft>
              <a:buClr>
                <a:srgbClr val="000000"/>
              </a:buClr>
              <a:buSzPts val="2200"/>
              <a:buFont typeface="Calibri"/>
              <a:buNone/>
            </a:pPr>
            <a:r>
              <a:rPr lang="el-GR" sz="2500" dirty="0" smtClean="0">
                <a:effectLst>
                  <a:outerShdw blurRad="38100" dist="38100" dir="2700000" algn="tl">
                    <a:srgbClr val="000000">
                      <a:alpha val="43137"/>
                    </a:srgbClr>
                  </a:outerShdw>
                </a:effectLst>
                <a:latin typeface="Calibri" pitchFamily="34" charset="0"/>
                <a:ea typeface="Calibri"/>
                <a:cs typeface="Calibri" pitchFamily="34" charset="0"/>
                <a:sym typeface="Calibri"/>
              </a:rPr>
              <a:t>Μαλακή</a:t>
            </a:r>
            <a:r>
              <a:rPr lang="el-GR" sz="2500" i="1" dirty="0" smtClean="0">
                <a:latin typeface="Calibri" pitchFamily="34" charset="0"/>
                <a:ea typeface="Calibri"/>
                <a:cs typeface="Calibri" pitchFamily="34" charset="0"/>
                <a:sym typeface="Calibri"/>
              </a:rPr>
              <a:t> </a:t>
            </a:r>
            <a:r>
              <a:rPr lang="el-GR" sz="2500" dirty="0">
                <a:latin typeface="Calibri" pitchFamily="34" charset="0"/>
                <a:ea typeface="Calibri"/>
                <a:cs typeface="Calibri" pitchFamily="34" charset="0"/>
                <a:sym typeface="Calibri"/>
              </a:rPr>
              <a:t>αλλοίωση, </a:t>
            </a:r>
            <a:r>
              <a:rPr lang="el-GR" sz="2500" i="1" dirty="0" smtClean="0">
                <a:latin typeface="Calibri" pitchFamily="34" charset="0"/>
                <a:ea typeface="Calibri"/>
                <a:cs typeface="Calibri" pitchFamily="34" charset="0"/>
                <a:sym typeface="Calibri"/>
              </a:rPr>
              <a:t>σχετικά</a:t>
            </a:r>
            <a:r>
              <a:rPr lang="el-GR" sz="2500" dirty="0" smtClean="0">
                <a:latin typeface="Calibri" pitchFamily="34" charset="0"/>
                <a:ea typeface="Calibri"/>
                <a:cs typeface="Calibri" pitchFamily="34" charset="0"/>
                <a:sym typeface="Calibri"/>
              </a:rPr>
              <a:t> </a:t>
            </a:r>
            <a:r>
              <a:rPr lang="el-GR" sz="2500" b="1" dirty="0" err="1" smtClean="0">
                <a:latin typeface="Calibri" pitchFamily="34" charset="0"/>
                <a:ea typeface="Calibri"/>
                <a:cs typeface="Calibri" pitchFamily="34" charset="0"/>
                <a:sym typeface="Calibri"/>
              </a:rPr>
              <a:t>συμφυόμενη</a:t>
            </a:r>
            <a:r>
              <a:rPr lang="el-GR" sz="2500" b="1" dirty="0" smtClean="0">
                <a:latin typeface="Calibri" pitchFamily="34" charset="0"/>
                <a:ea typeface="Calibri"/>
                <a:cs typeface="Calibri" pitchFamily="34" charset="0"/>
                <a:sym typeface="Calibri"/>
              </a:rPr>
              <a:t> </a:t>
            </a:r>
            <a:r>
              <a:rPr lang="el-GR" sz="2500" b="1" dirty="0">
                <a:latin typeface="Calibri" pitchFamily="34" charset="0"/>
                <a:ea typeface="Calibri"/>
                <a:cs typeface="Calibri" pitchFamily="34" charset="0"/>
                <a:sym typeface="Calibri"/>
              </a:rPr>
              <a:t>με τους γειτονικούς ιστούς. Συνοδός μασχαλιαία </a:t>
            </a:r>
            <a:r>
              <a:rPr lang="el-GR" sz="2500" b="1" dirty="0" err="1">
                <a:latin typeface="Calibri" pitchFamily="34" charset="0"/>
                <a:ea typeface="Calibri"/>
                <a:cs typeface="Calibri" pitchFamily="34" charset="0"/>
                <a:sym typeface="Calibri"/>
              </a:rPr>
              <a:t>λεμφαδενοπάθεια</a:t>
            </a:r>
            <a:r>
              <a:rPr lang="el-GR" sz="2500" b="1" dirty="0">
                <a:latin typeface="Calibri" pitchFamily="34" charset="0"/>
                <a:ea typeface="Calibri"/>
                <a:cs typeface="Calibri" pitchFamily="34" charset="0"/>
                <a:sym typeface="Calibri"/>
              </a:rPr>
              <a:t>.</a:t>
            </a:r>
            <a:endParaRPr sz="2500" b="1" dirty="0">
              <a:latin typeface="Calibri" pitchFamily="34" charset="0"/>
              <a:cs typeface="Calibri" pitchFamily="34" charset="0"/>
            </a:endParaRPr>
          </a:p>
          <a:p>
            <a:pPr marL="0" marR="0" lvl="0" indent="0" algn="just" rtl="0">
              <a:lnSpc>
                <a:spcPct val="100000"/>
              </a:lnSpc>
              <a:spcBef>
                <a:spcPts val="0"/>
              </a:spcBef>
              <a:spcAft>
                <a:spcPts val="0"/>
              </a:spcAft>
              <a:buClr>
                <a:srgbClr val="000000"/>
              </a:buClr>
              <a:buSzPts val="2200"/>
              <a:buFont typeface="Calibri"/>
              <a:buNone/>
            </a:pPr>
            <a:r>
              <a:rPr lang="el-GR" sz="2500" i="0" u="sng" strike="noStrike" cap="none" dirty="0" smtClean="0">
                <a:solidFill>
                  <a:srgbClr val="000000"/>
                </a:solidFill>
                <a:latin typeface="Calibri" pitchFamily="34" charset="0"/>
                <a:ea typeface="Calibri"/>
                <a:cs typeface="Calibri" pitchFamily="34" charset="0"/>
                <a:sym typeface="Calibri"/>
              </a:rPr>
              <a:t>Εργαστηριακός </a:t>
            </a:r>
            <a:r>
              <a:rPr lang="el-GR" sz="2500" i="0" u="sng" strike="noStrike" cap="none" dirty="0">
                <a:solidFill>
                  <a:srgbClr val="000000"/>
                </a:solidFill>
                <a:latin typeface="Calibri" pitchFamily="34" charset="0"/>
                <a:ea typeface="Calibri"/>
                <a:cs typeface="Calibri" pitchFamily="34" charset="0"/>
                <a:sym typeface="Calibri"/>
              </a:rPr>
              <a:t>έλεγχος</a:t>
            </a:r>
            <a:r>
              <a:rPr lang="en-US" sz="2500" i="0" u="sng" strike="noStrike" cap="none" dirty="0">
                <a:solidFill>
                  <a:srgbClr val="000000"/>
                </a:solidFill>
                <a:latin typeface="Calibri" pitchFamily="34" charset="0"/>
                <a:ea typeface="Calibri"/>
                <a:cs typeface="Calibri" pitchFamily="34" charset="0"/>
                <a:sym typeface="Calibri"/>
              </a:rPr>
              <a:t>  </a:t>
            </a:r>
            <a:r>
              <a:rPr lang="el-GR" sz="2500" i="0" u="sng" strike="noStrike" cap="none" spc="300" dirty="0">
                <a:solidFill>
                  <a:srgbClr val="000000"/>
                </a:solidFill>
                <a:latin typeface="Calibri" pitchFamily="34" charset="0"/>
                <a:ea typeface="Calibri"/>
                <a:cs typeface="Calibri" pitchFamily="34" charset="0"/>
                <a:sym typeface="Calibri"/>
              </a:rPr>
              <a:t>ορού</a:t>
            </a:r>
            <a:r>
              <a:rPr lang="el-GR" sz="2500" i="0" u="sng" strike="noStrike" cap="none" dirty="0">
                <a:solidFill>
                  <a:srgbClr val="000000"/>
                </a:solidFill>
                <a:latin typeface="Calibri" pitchFamily="34" charset="0"/>
                <a:ea typeface="Calibri"/>
                <a:cs typeface="Calibri" pitchFamily="34" charset="0"/>
                <a:sym typeface="Calibri"/>
              </a:rPr>
              <a:t>: </a:t>
            </a:r>
            <a:endParaRPr sz="2500" u="sng" dirty="0">
              <a:latin typeface="Calibri" pitchFamily="34" charset="0"/>
              <a:cs typeface="Calibri" pitchFamily="34" charset="0"/>
            </a:endParaRPr>
          </a:p>
          <a:p>
            <a:pPr marL="0" marR="0" lvl="0" indent="0" algn="just" rtl="0">
              <a:lnSpc>
                <a:spcPct val="100000"/>
              </a:lnSpc>
              <a:spcBef>
                <a:spcPts val="0"/>
              </a:spcBef>
              <a:spcAft>
                <a:spcPts val="0"/>
              </a:spcAft>
              <a:buClr>
                <a:srgbClr val="000000"/>
              </a:buClr>
              <a:buSzPts val="2200"/>
              <a:buFont typeface="Arial"/>
              <a:buNone/>
            </a:pPr>
            <a:r>
              <a:rPr lang="el-GR" sz="2500" i="1" dirty="0">
                <a:latin typeface="Calibri" panose="020F0502020204030204" pitchFamily="34" charset="0"/>
                <a:ea typeface="Calibri" panose="020F0502020204030204" pitchFamily="34" charset="0"/>
                <a:cs typeface="Calibri" panose="020F0502020204030204" pitchFamily="34" charset="0"/>
              </a:rPr>
              <a:t>Χωρίς</a:t>
            </a:r>
            <a:r>
              <a:rPr lang="el-GR" sz="2500" dirty="0">
                <a:latin typeface="Calibri" panose="020F0502020204030204" pitchFamily="34" charset="0"/>
                <a:ea typeface="Calibri" panose="020F0502020204030204" pitchFamily="34" charset="0"/>
                <a:cs typeface="Calibri" panose="020F0502020204030204" pitchFamily="34" charset="0"/>
              </a:rPr>
              <a:t> </a:t>
            </a:r>
            <a:r>
              <a:rPr lang="el-GR" sz="2500" dirty="0" smtClean="0">
                <a:latin typeface="Calibri" panose="020F0502020204030204" pitchFamily="34" charset="0"/>
                <a:ea typeface="Calibri" panose="020F0502020204030204" pitchFamily="34" charset="0"/>
                <a:cs typeface="Calibri" panose="020F0502020204030204" pitchFamily="34" charset="0"/>
              </a:rPr>
              <a:t>ευρήματα.</a:t>
            </a:r>
            <a:endParaRPr lang="el-GR" sz="2500" dirty="0">
              <a:latin typeface="Calibri" panose="020F0502020204030204" pitchFamily="34" charset="0"/>
              <a:ea typeface="Calibri" panose="020F0502020204030204" pitchFamily="34" charset="0"/>
              <a:cs typeface="Calibri" panose="020F0502020204030204" pitchFamily="34" charset="0"/>
            </a:endParaRPr>
          </a:p>
          <a:p>
            <a:pPr marL="0" marR="0" lvl="0" indent="0" algn="just" rtl="0">
              <a:lnSpc>
                <a:spcPct val="100000"/>
              </a:lnSpc>
              <a:spcBef>
                <a:spcPts val="0"/>
              </a:spcBef>
              <a:spcAft>
                <a:spcPts val="0"/>
              </a:spcAft>
              <a:buClr>
                <a:srgbClr val="000000"/>
              </a:buClr>
              <a:buSzPts val="2200"/>
              <a:buFont typeface="Arial"/>
              <a:buNone/>
            </a:pPr>
            <a:endParaRPr lang="el-GR" sz="180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spcBef>
                <a:spcPts val="0"/>
              </a:spcBef>
              <a:spcAft>
                <a:spcPts val="0"/>
              </a:spcAft>
              <a:buNone/>
            </a:pPr>
            <a:endParaRPr lang="el-GR" sz="1800" u="sng" dirty="0">
              <a:solidFill>
                <a:srgbClr val="040C28"/>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endParaRPr lang="en-US" sz="2400" dirty="0">
              <a:solidFill>
                <a:srgbClr val="040C28"/>
              </a:solidFill>
              <a:latin typeface="Calibri" pitchFamily="34" charset="0"/>
              <a:cs typeface="Calibri" pitchFamily="34" charset="0"/>
              <a:sym typeface="Arial"/>
            </a:endParaRPr>
          </a:p>
        </p:txBody>
      </p:sp>
      <p:pic>
        <p:nvPicPr>
          <p:cNvPr id="3" name="Picture 2">
            <a:extLst>
              <a:ext uri="{FF2B5EF4-FFF2-40B4-BE49-F238E27FC236}">
                <a16:creationId xmlns:a16="http://schemas.microsoft.com/office/drawing/2014/main" xmlns="" id="{6BF37230-3412-EE21-4182-EAD567ED2EC5}"/>
              </a:ext>
            </a:extLst>
          </p:cNvPr>
          <p:cNvPicPr>
            <a:picLocks noChangeAspect="1"/>
          </p:cNvPicPr>
          <p:nvPr/>
        </p:nvPicPr>
        <p:blipFill>
          <a:blip r:embed="rId3"/>
          <a:stretch>
            <a:fillRect/>
          </a:stretch>
        </p:blipFill>
        <p:spPr>
          <a:xfrm>
            <a:off x="4294024" y="3409117"/>
            <a:ext cx="4786000" cy="3172435"/>
          </a:xfrm>
          <a:prstGeom prst="rect">
            <a:avLst/>
          </a:prstGeom>
        </p:spPr>
      </p:pic>
      <p:pic>
        <p:nvPicPr>
          <p:cNvPr id="5" name="Picture 4">
            <a:extLst>
              <a:ext uri="{FF2B5EF4-FFF2-40B4-BE49-F238E27FC236}">
                <a16:creationId xmlns:a16="http://schemas.microsoft.com/office/drawing/2014/main" xmlns="" id="{85C8ACB6-176D-F5FD-0B7A-BED37D9322ED}"/>
              </a:ext>
            </a:extLst>
          </p:cNvPr>
          <p:cNvPicPr>
            <a:picLocks noChangeAspect="1"/>
          </p:cNvPicPr>
          <p:nvPr/>
        </p:nvPicPr>
        <p:blipFill>
          <a:blip r:embed="rId4"/>
          <a:stretch>
            <a:fillRect/>
          </a:stretch>
        </p:blipFill>
        <p:spPr>
          <a:xfrm>
            <a:off x="2216240" y="3977430"/>
            <a:ext cx="1949118" cy="2582857"/>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7"/>
          <p:cNvSpPr txBox="1">
            <a:spLocks noGrp="1"/>
          </p:cNvSpPr>
          <p:nvPr>
            <p:ph type="title"/>
          </p:nvPr>
        </p:nvSpPr>
        <p:spPr>
          <a:xfrm>
            <a:off x="5092994" y="167269"/>
            <a:ext cx="3593805" cy="40376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000"/>
              <a:buFont typeface="Calibri"/>
              <a:buNone/>
            </a:pPr>
            <a:r>
              <a:rPr lang="el-GR" sz="3000" dirty="0"/>
              <a:t>Αξονική τομογραφία</a:t>
            </a:r>
            <a:endParaRPr sz="3000" dirty="0"/>
          </a:p>
        </p:txBody>
      </p:sp>
      <p:pic>
        <p:nvPicPr>
          <p:cNvPr id="3" name="Picture 2">
            <a:extLst>
              <a:ext uri="{FF2B5EF4-FFF2-40B4-BE49-F238E27FC236}">
                <a16:creationId xmlns:a16="http://schemas.microsoft.com/office/drawing/2014/main" xmlns="" id="{61162D88-24B4-0A31-B986-015A968D1B36}"/>
              </a:ext>
            </a:extLst>
          </p:cNvPr>
          <p:cNvPicPr>
            <a:picLocks noChangeAspect="1"/>
          </p:cNvPicPr>
          <p:nvPr/>
        </p:nvPicPr>
        <p:blipFill>
          <a:blip r:embed="rId3"/>
          <a:stretch>
            <a:fillRect/>
          </a:stretch>
        </p:blipFill>
        <p:spPr>
          <a:xfrm>
            <a:off x="138223" y="156359"/>
            <a:ext cx="4572000" cy="3325762"/>
          </a:xfrm>
          <a:prstGeom prst="rect">
            <a:avLst/>
          </a:prstGeom>
        </p:spPr>
      </p:pic>
      <p:pic>
        <p:nvPicPr>
          <p:cNvPr id="6" name="Picture 5">
            <a:extLst>
              <a:ext uri="{FF2B5EF4-FFF2-40B4-BE49-F238E27FC236}">
                <a16:creationId xmlns:a16="http://schemas.microsoft.com/office/drawing/2014/main" xmlns="" id="{6DE3DB59-7C32-D602-A15B-B17E328CE5CB}"/>
              </a:ext>
            </a:extLst>
          </p:cNvPr>
          <p:cNvPicPr>
            <a:picLocks noChangeAspect="1"/>
          </p:cNvPicPr>
          <p:nvPr/>
        </p:nvPicPr>
        <p:blipFill>
          <a:blip r:embed="rId4"/>
          <a:stretch>
            <a:fillRect/>
          </a:stretch>
        </p:blipFill>
        <p:spPr>
          <a:xfrm>
            <a:off x="3922377" y="3554329"/>
            <a:ext cx="5051502" cy="3165448"/>
          </a:xfrm>
          <a:prstGeom prst="rect">
            <a:avLst/>
          </a:prstGeom>
          <a:scene3d>
            <a:camera prst="orthographicFront">
              <a:rot lat="0" lon="10799999" rev="0"/>
            </a:camera>
            <a:lightRig rig="threePt" dir="t"/>
          </a:scene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372E7-72A4-DEAF-7B93-4B94752E1F6A}"/>
              </a:ext>
            </a:extLst>
          </p:cNvPr>
          <p:cNvSpPr>
            <a:spLocks noGrp="1"/>
          </p:cNvSpPr>
          <p:nvPr>
            <p:ph type="title"/>
          </p:nvPr>
        </p:nvSpPr>
        <p:spPr>
          <a:xfrm>
            <a:off x="0" y="1"/>
            <a:ext cx="3955312" cy="531628"/>
          </a:xfrm>
        </p:spPr>
        <p:txBody>
          <a:bodyPr>
            <a:noAutofit/>
          </a:bodyPr>
          <a:lstStyle/>
          <a:p>
            <a:r>
              <a:rPr lang="el-GR" sz="2800" dirty="0" smtClean="0"/>
              <a:t>Διαγνωστική Βιοψία</a:t>
            </a:r>
            <a:endParaRPr lang="el-GR" sz="2800" dirty="0"/>
          </a:p>
        </p:txBody>
      </p:sp>
      <p:pic>
        <p:nvPicPr>
          <p:cNvPr id="8" name="Picture 7">
            <a:extLst>
              <a:ext uri="{FF2B5EF4-FFF2-40B4-BE49-F238E27FC236}">
                <a16:creationId xmlns:a16="http://schemas.microsoft.com/office/drawing/2014/main" xmlns="" id="{2274BADE-7DFC-9E7F-623F-757156266F75}"/>
              </a:ext>
            </a:extLst>
          </p:cNvPr>
          <p:cNvPicPr>
            <a:picLocks noChangeAspect="1"/>
          </p:cNvPicPr>
          <p:nvPr/>
        </p:nvPicPr>
        <p:blipFill>
          <a:blip r:embed="rId3"/>
          <a:stretch>
            <a:fillRect/>
          </a:stretch>
        </p:blipFill>
        <p:spPr>
          <a:xfrm>
            <a:off x="858644" y="6443404"/>
            <a:ext cx="7658100" cy="559559"/>
          </a:xfrm>
          <a:prstGeom prst="rect">
            <a:avLst/>
          </a:prstGeom>
        </p:spPr>
      </p:pic>
      <p:pic>
        <p:nvPicPr>
          <p:cNvPr id="4" name="Picture 3">
            <a:extLst>
              <a:ext uri="{FF2B5EF4-FFF2-40B4-BE49-F238E27FC236}">
                <a16:creationId xmlns:a16="http://schemas.microsoft.com/office/drawing/2014/main" xmlns="" id="{1FC78FD1-844B-5CC7-2CFD-6E1C6D044F14}"/>
              </a:ext>
            </a:extLst>
          </p:cNvPr>
          <p:cNvPicPr>
            <a:picLocks noChangeAspect="1"/>
          </p:cNvPicPr>
          <p:nvPr/>
        </p:nvPicPr>
        <p:blipFill>
          <a:blip r:embed="rId4"/>
          <a:stretch>
            <a:fillRect/>
          </a:stretch>
        </p:blipFill>
        <p:spPr>
          <a:xfrm>
            <a:off x="536230" y="3871861"/>
            <a:ext cx="2927757" cy="2704453"/>
          </a:xfrm>
          <a:prstGeom prst="rect">
            <a:avLst/>
          </a:prstGeom>
        </p:spPr>
      </p:pic>
      <p:pic>
        <p:nvPicPr>
          <p:cNvPr id="11" name="Picture 10">
            <a:extLst>
              <a:ext uri="{FF2B5EF4-FFF2-40B4-BE49-F238E27FC236}">
                <a16:creationId xmlns:a16="http://schemas.microsoft.com/office/drawing/2014/main" xmlns="" id="{B5D9C48F-435E-9200-FF50-305311820BD2}"/>
              </a:ext>
            </a:extLst>
          </p:cNvPr>
          <p:cNvPicPr>
            <a:picLocks noChangeAspect="1"/>
          </p:cNvPicPr>
          <p:nvPr/>
        </p:nvPicPr>
        <p:blipFill>
          <a:blip r:embed="rId5"/>
          <a:stretch>
            <a:fillRect/>
          </a:stretch>
        </p:blipFill>
        <p:spPr>
          <a:xfrm>
            <a:off x="4283733" y="132609"/>
            <a:ext cx="4652217" cy="3648797"/>
          </a:xfrm>
          <a:prstGeom prst="rect">
            <a:avLst/>
          </a:prstGeom>
        </p:spPr>
      </p:pic>
      <p:pic>
        <p:nvPicPr>
          <p:cNvPr id="3075" name="Picture 3" descr="C:\Users\User\Desktop\breastmalignantmedullaryWelter03.jpg"/>
          <p:cNvPicPr>
            <a:picLocks noChangeAspect="1" noChangeArrowheads="1"/>
          </p:cNvPicPr>
          <p:nvPr/>
        </p:nvPicPr>
        <p:blipFill>
          <a:blip r:embed="rId6"/>
          <a:srcRect/>
          <a:stretch>
            <a:fillRect/>
          </a:stretch>
        </p:blipFill>
        <p:spPr bwMode="auto">
          <a:xfrm>
            <a:off x="48365" y="450376"/>
            <a:ext cx="4138398" cy="3370997"/>
          </a:xfrm>
          <a:prstGeom prst="rect">
            <a:avLst/>
          </a:prstGeom>
          <a:noFill/>
        </p:spPr>
      </p:pic>
      <p:pic>
        <p:nvPicPr>
          <p:cNvPr id="3076" name="Picture 4" descr="C:\Users\User\Desktop\breastmalignantmedullaryWelter05.jpg"/>
          <p:cNvPicPr>
            <a:picLocks noChangeAspect="1" noChangeArrowheads="1"/>
          </p:cNvPicPr>
          <p:nvPr/>
        </p:nvPicPr>
        <p:blipFill>
          <a:blip r:embed="rId7"/>
          <a:srcRect/>
          <a:stretch>
            <a:fillRect/>
          </a:stretch>
        </p:blipFill>
        <p:spPr bwMode="auto">
          <a:xfrm flipH="1">
            <a:off x="4006152" y="3877885"/>
            <a:ext cx="4905835" cy="2637518"/>
          </a:xfrm>
          <a:prstGeom prst="rect">
            <a:avLst/>
          </a:prstGeom>
          <a:noFill/>
        </p:spPr>
      </p:pic>
    </p:spTree>
    <p:extLst>
      <p:ext uri="{BB962C8B-B14F-4D97-AF65-F5344CB8AC3E}">
        <p14:creationId xmlns:p14="http://schemas.microsoft.com/office/powerpoint/2010/main" xmlns="" val="3076589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075"/>
                                        </p:tgtEl>
                                        <p:attrNameLst>
                                          <p:attrName>style.visibility</p:attrName>
                                        </p:attrNameLst>
                                      </p:cBhvr>
                                      <p:to>
                                        <p:strVal val="visible"/>
                                      </p:to>
                                    </p:set>
                                    <p:animEffect transition="in" filter="dissolve">
                                      <p:cBhvr>
                                        <p:cTn id="7" dur="500"/>
                                        <p:tgtEl>
                                          <p:spTgt spid="3075"/>
                                        </p:tgtEl>
                                      </p:cBhvr>
                                    </p:animEffect>
                                  </p:childTnLst>
                                </p:cTn>
                              </p:par>
                              <p:par>
                                <p:cTn id="8" presetID="9" presetClass="entr" presetSubtype="0"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par>
                                <p:cTn id="11" presetID="9" presetClass="entr" presetSubtype="0" fill="hold" nodeType="withEffect">
                                  <p:stCondLst>
                                    <p:cond delay="0"/>
                                  </p:stCondLst>
                                  <p:childTnLst>
                                    <p:set>
                                      <p:cBhvr>
                                        <p:cTn id="12" dur="1" fill="hold">
                                          <p:stCondLst>
                                            <p:cond delay="0"/>
                                          </p:stCondLst>
                                        </p:cTn>
                                        <p:tgtEl>
                                          <p:spTgt spid="3076"/>
                                        </p:tgtEl>
                                        <p:attrNameLst>
                                          <p:attrName>style.visibility</p:attrName>
                                        </p:attrNameLst>
                                      </p:cBhvr>
                                      <p:to>
                                        <p:strVal val="visible"/>
                                      </p:to>
                                    </p:set>
                                    <p:animEffect transition="in" filter="dissolve">
                                      <p:cBhvr>
                                        <p:cTn id="13"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D9041C3-43AB-84D4-EECC-94C043F7D3C2}"/>
              </a:ext>
            </a:extLst>
          </p:cNvPr>
          <p:cNvSpPr>
            <a:spLocks noGrp="1"/>
          </p:cNvSpPr>
          <p:nvPr>
            <p:ph type="title"/>
          </p:nvPr>
        </p:nvSpPr>
        <p:spPr>
          <a:xfrm>
            <a:off x="457200" y="-216016"/>
            <a:ext cx="8229600" cy="939030"/>
          </a:xfrm>
        </p:spPr>
        <p:txBody>
          <a:bodyPr/>
          <a:lstStyle/>
          <a:p>
            <a:r>
              <a:rPr lang="el-GR" dirty="0" err="1" smtClean="0"/>
              <a:t>Ανοσοϊστοχημεία</a:t>
            </a:r>
            <a:endParaRPr lang="el-GR" dirty="0"/>
          </a:p>
        </p:txBody>
      </p:sp>
      <p:pic>
        <p:nvPicPr>
          <p:cNvPr id="19" name="Picture 18">
            <a:extLst>
              <a:ext uri="{FF2B5EF4-FFF2-40B4-BE49-F238E27FC236}">
                <a16:creationId xmlns:a16="http://schemas.microsoft.com/office/drawing/2014/main" xmlns="" id="{453B7C84-596D-D171-395A-1A0DFACB1235}"/>
              </a:ext>
            </a:extLst>
          </p:cNvPr>
          <p:cNvPicPr>
            <a:picLocks noChangeAspect="1"/>
          </p:cNvPicPr>
          <p:nvPr/>
        </p:nvPicPr>
        <p:blipFill>
          <a:blip r:embed="rId2"/>
          <a:stretch>
            <a:fillRect/>
          </a:stretch>
        </p:blipFill>
        <p:spPr>
          <a:xfrm>
            <a:off x="1760687" y="552893"/>
            <a:ext cx="5950677" cy="5932967"/>
          </a:xfrm>
          <a:prstGeom prst="rect">
            <a:avLst/>
          </a:prstGeom>
        </p:spPr>
      </p:pic>
      <p:sp>
        <p:nvSpPr>
          <p:cNvPr id="21" name="TextBox 20">
            <a:extLst>
              <a:ext uri="{FF2B5EF4-FFF2-40B4-BE49-F238E27FC236}">
                <a16:creationId xmlns:a16="http://schemas.microsoft.com/office/drawing/2014/main" xmlns="" id="{857418C2-0E34-44AC-7A01-BDA866A3674F}"/>
              </a:ext>
            </a:extLst>
          </p:cNvPr>
          <p:cNvSpPr txBox="1"/>
          <p:nvPr/>
        </p:nvSpPr>
        <p:spPr>
          <a:xfrm>
            <a:off x="2615609" y="6453962"/>
            <a:ext cx="5591688" cy="369332"/>
          </a:xfrm>
          <a:prstGeom prst="rect">
            <a:avLst/>
          </a:prstGeom>
          <a:noFill/>
        </p:spPr>
        <p:txBody>
          <a:bodyPr wrap="square" rtlCol="0">
            <a:spAutoFit/>
          </a:bodyPr>
          <a:lstStyle/>
          <a:p>
            <a:r>
              <a:rPr lang="el-GR" sz="1800" dirty="0"/>
              <a:t>Ασθενούς                       Θετικός μάρτυρας</a:t>
            </a:r>
          </a:p>
        </p:txBody>
      </p:sp>
    </p:spTree>
    <p:extLst>
      <p:ext uri="{BB962C8B-B14F-4D97-AF65-F5344CB8AC3E}">
        <p14:creationId xmlns:p14="http://schemas.microsoft.com/office/powerpoint/2010/main" xmlns="" val="278918584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19"/>
          <p:cNvSpPr txBox="1">
            <a:spLocks noGrp="1"/>
          </p:cNvSpPr>
          <p:nvPr>
            <p:ph type="title"/>
          </p:nvPr>
        </p:nvSpPr>
        <p:spPr>
          <a:xfrm>
            <a:off x="457200" y="274638"/>
            <a:ext cx="8229600" cy="70609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l-GR" dirty="0"/>
              <a:t>Ερώτηση</a:t>
            </a:r>
            <a:endParaRPr dirty="0"/>
          </a:p>
        </p:txBody>
      </p:sp>
      <p:sp>
        <p:nvSpPr>
          <p:cNvPr id="391" name="Google Shape;391;p19"/>
          <p:cNvSpPr txBox="1"/>
          <p:nvPr/>
        </p:nvSpPr>
        <p:spPr>
          <a:xfrm>
            <a:off x="179512" y="1340768"/>
            <a:ext cx="8805664" cy="240061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500"/>
              <a:buFont typeface="Calibri"/>
              <a:buNone/>
            </a:pPr>
            <a:r>
              <a:rPr lang="el-GR" sz="2500" b="0" i="0" u="none" strike="noStrike" cap="none" dirty="0">
                <a:solidFill>
                  <a:srgbClr val="000000"/>
                </a:solidFill>
                <a:latin typeface="Calibri"/>
                <a:ea typeface="Calibri"/>
                <a:cs typeface="Calibri"/>
                <a:sym typeface="Calibri"/>
              </a:rPr>
              <a:t>Ποια η </a:t>
            </a:r>
            <a:r>
              <a:rPr lang="el-GR" sz="2500" b="1" i="0" u="none" strike="noStrike" cap="none" dirty="0">
                <a:solidFill>
                  <a:srgbClr val="000000"/>
                </a:solidFill>
                <a:latin typeface="Calibri"/>
                <a:ea typeface="Calibri"/>
                <a:cs typeface="Calibri"/>
                <a:sym typeface="Calibri"/>
              </a:rPr>
              <a:t>νόσος</a:t>
            </a:r>
            <a:r>
              <a:rPr lang="el-GR" sz="2500" b="0" i="0" u="none" strike="noStrike" cap="none" dirty="0">
                <a:solidFill>
                  <a:srgbClr val="000000"/>
                </a:solidFill>
                <a:latin typeface="Calibri"/>
                <a:ea typeface="Calibri"/>
                <a:cs typeface="Calibri"/>
                <a:sym typeface="Calibri"/>
              </a:rPr>
              <a:t> της ασθενούς </a:t>
            </a:r>
            <a:endParaRPr lang="el-GR" sz="2500" b="0" i="0" u="none" strike="noStrike" cap="none" dirty="0" smtClean="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500"/>
              <a:buFont typeface="Calibri"/>
              <a:buNone/>
            </a:pPr>
            <a:r>
              <a:rPr lang="el-GR" sz="2500" b="0" i="0" u="none" strike="noStrike" cap="none" dirty="0" smtClean="0">
                <a:solidFill>
                  <a:srgbClr val="000000"/>
                </a:solidFill>
                <a:latin typeface="Calibri"/>
                <a:ea typeface="Calibri"/>
                <a:cs typeface="Calibri"/>
                <a:sym typeface="Calibri"/>
              </a:rPr>
              <a:t>και ποιο τ</a:t>
            </a:r>
            <a:r>
              <a:rPr lang="el-GR" sz="2500" dirty="0" smtClean="0">
                <a:latin typeface="Calibri"/>
                <a:ea typeface="Calibri"/>
                <a:cs typeface="Calibri"/>
                <a:sym typeface="Calibri"/>
              </a:rPr>
              <a:t>ο </a:t>
            </a:r>
            <a:r>
              <a:rPr lang="el-GR" sz="2500" i="1" dirty="0" smtClean="0">
                <a:latin typeface="Calibri"/>
                <a:ea typeface="Calibri"/>
                <a:cs typeface="Calibri"/>
                <a:sym typeface="Calibri"/>
              </a:rPr>
              <a:t>συγκεκριμένο</a:t>
            </a:r>
            <a:r>
              <a:rPr lang="el-GR" sz="2500" dirty="0" smtClean="0">
                <a:latin typeface="Calibri"/>
                <a:ea typeface="Calibri"/>
                <a:cs typeface="Calibri"/>
                <a:sym typeface="Calibri"/>
              </a:rPr>
              <a:t> </a:t>
            </a:r>
            <a:r>
              <a:rPr lang="el-GR" sz="2500" b="1" dirty="0" smtClean="0">
                <a:latin typeface="Calibri"/>
                <a:ea typeface="Calibri"/>
                <a:cs typeface="Calibri"/>
                <a:sym typeface="Calibri"/>
              </a:rPr>
              <a:t>ιστολογικό</a:t>
            </a:r>
            <a:r>
              <a:rPr lang="el-GR" sz="2500" dirty="0" smtClean="0">
                <a:latin typeface="Calibri"/>
                <a:ea typeface="Calibri"/>
                <a:cs typeface="Calibri"/>
                <a:sym typeface="Calibri"/>
              </a:rPr>
              <a:t> </a:t>
            </a:r>
            <a:r>
              <a:rPr lang="el-GR" sz="2500" dirty="0">
                <a:latin typeface="Calibri"/>
                <a:ea typeface="Calibri"/>
                <a:cs typeface="Calibri"/>
                <a:sym typeface="Calibri"/>
              </a:rPr>
              <a:t>της </a:t>
            </a:r>
            <a:r>
              <a:rPr lang="el-GR" sz="2500" b="1" dirty="0" smtClean="0">
                <a:latin typeface="Calibri"/>
                <a:ea typeface="Calibri"/>
                <a:cs typeface="Calibri"/>
                <a:sym typeface="Calibri"/>
              </a:rPr>
              <a:t>πρότυπο</a:t>
            </a:r>
            <a:r>
              <a:rPr lang="el-GR" sz="2500" b="0" i="0" u="none" strike="noStrike" cap="none" dirty="0" smtClean="0">
                <a:solidFill>
                  <a:srgbClr val="000000"/>
                </a:solidFill>
                <a:latin typeface="Calibri"/>
                <a:ea typeface="Calibri"/>
                <a:cs typeface="Calibri"/>
                <a:sym typeface="Calibri"/>
              </a:rPr>
              <a:t>;</a:t>
            </a:r>
          </a:p>
          <a:p>
            <a:pPr marL="0" marR="0" lvl="0" indent="0" algn="ctr" rtl="0">
              <a:lnSpc>
                <a:spcPct val="100000"/>
              </a:lnSpc>
              <a:spcBef>
                <a:spcPts val="0"/>
              </a:spcBef>
              <a:spcAft>
                <a:spcPts val="0"/>
              </a:spcAft>
              <a:buClr>
                <a:srgbClr val="000000"/>
              </a:buClr>
              <a:buSzPts val="2500"/>
              <a:buFont typeface="Calibri"/>
              <a:buNone/>
            </a:pPr>
            <a:r>
              <a:rPr lang="el-GR" sz="2500" b="0" i="0" u="none" strike="noStrike" cap="none" dirty="0" smtClean="0">
                <a:solidFill>
                  <a:srgbClr val="000000"/>
                </a:solidFill>
                <a:latin typeface="Calibri"/>
                <a:ea typeface="Calibri"/>
                <a:cs typeface="Calibri"/>
                <a:sym typeface="Calibri"/>
              </a:rPr>
              <a:t> </a:t>
            </a:r>
            <a:r>
              <a:rPr lang="el-GR" sz="2500" b="0" i="0" u="none" strike="noStrike" cap="none" dirty="0">
                <a:solidFill>
                  <a:srgbClr val="000000"/>
                </a:solidFill>
                <a:latin typeface="Calibri"/>
                <a:ea typeface="Calibri"/>
                <a:cs typeface="Calibri"/>
                <a:sym typeface="Calibri"/>
              </a:rPr>
              <a:t>Έχει νόημα η ορμονική </a:t>
            </a:r>
            <a:r>
              <a:rPr lang="el-GR" sz="2500" b="0" i="0" u="none" strike="noStrike" cap="none" dirty="0" smtClean="0">
                <a:solidFill>
                  <a:srgbClr val="000000"/>
                </a:solidFill>
                <a:latin typeface="Calibri"/>
                <a:ea typeface="Calibri"/>
                <a:cs typeface="Calibri"/>
                <a:sym typeface="Calibri"/>
              </a:rPr>
              <a:t>ή η στοχεύουσα θεραπεία </a:t>
            </a:r>
          </a:p>
          <a:p>
            <a:pPr marL="0" marR="0" lvl="0" indent="0" algn="ctr" rtl="0">
              <a:lnSpc>
                <a:spcPct val="100000"/>
              </a:lnSpc>
              <a:spcBef>
                <a:spcPts val="0"/>
              </a:spcBef>
              <a:spcAft>
                <a:spcPts val="0"/>
              </a:spcAft>
              <a:buClr>
                <a:srgbClr val="000000"/>
              </a:buClr>
              <a:buSzPts val="2500"/>
              <a:buFont typeface="Calibri"/>
              <a:buNone/>
            </a:pPr>
            <a:r>
              <a:rPr lang="el-GR" sz="2500" b="0" i="0" u="none" strike="noStrike" cap="none" dirty="0" smtClean="0">
                <a:solidFill>
                  <a:srgbClr val="000000"/>
                </a:solidFill>
                <a:latin typeface="Calibri"/>
                <a:ea typeface="Calibri"/>
                <a:cs typeface="Calibri"/>
                <a:sym typeface="Calibri"/>
              </a:rPr>
              <a:t>στην </a:t>
            </a:r>
            <a:r>
              <a:rPr lang="el-GR" sz="2500" b="0" i="0" u="none" strike="noStrike" cap="none" dirty="0">
                <a:solidFill>
                  <a:srgbClr val="000000"/>
                </a:solidFill>
                <a:latin typeface="Calibri"/>
                <a:ea typeface="Calibri"/>
                <a:cs typeface="Calibri"/>
                <a:sym typeface="Calibri"/>
              </a:rPr>
              <a:t>περίπτωση αυτή;</a:t>
            </a:r>
          </a:p>
          <a:p>
            <a:pPr marL="0" marR="0" lvl="0" indent="0" algn="ctr" rtl="0">
              <a:lnSpc>
                <a:spcPct val="100000"/>
              </a:lnSpc>
              <a:spcBef>
                <a:spcPts val="0"/>
              </a:spcBef>
              <a:spcAft>
                <a:spcPts val="0"/>
              </a:spcAft>
              <a:buClr>
                <a:srgbClr val="000000"/>
              </a:buClr>
              <a:buSzPts val="2500"/>
              <a:buFont typeface="Calibri"/>
              <a:buNone/>
            </a:pPr>
            <a:endParaRPr sz="25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500"/>
              <a:buFont typeface="Calibri"/>
              <a:buNone/>
            </a:pPr>
            <a:endParaRPr sz="2500" b="0" i="0" u="none" strike="noStrike" cap="none" dirty="0">
              <a:solidFill>
                <a:srgbClr val="000000"/>
              </a:solidFill>
              <a:latin typeface="Calibri"/>
              <a:ea typeface="Calibri"/>
              <a:cs typeface="Calibri"/>
              <a:sym typeface="Calibri"/>
            </a:endParaRPr>
          </a:p>
        </p:txBody>
      </p:sp>
      <p:pic>
        <p:nvPicPr>
          <p:cNvPr id="392" name="Google Shape;392;p19"/>
          <p:cNvPicPr preferRelativeResize="0"/>
          <p:nvPr/>
        </p:nvPicPr>
        <p:blipFill rotWithShape="1">
          <a:blip r:embed="rId3">
            <a:alphaModFix/>
          </a:blip>
          <a:srcRect/>
          <a:stretch/>
        </p:blipFill>
        <p:spPr>
          <a:xfrm>
            <a:off x="2759475" y="3493174"/>
            <a:ext cx="3700327" cy="2921332"/>
          </a:xfrm>
          <a:prstGeom prst="rect">
            <a:avLst/>
          </a:prstGeom>
          <a:noFill/>
          <a:ln>
            <a:noFill/>
          </a:ln>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0"/>
          <p:cNvSpPr txBox="1">
            <a:spLocks noGrp="1"/>
          </p:cNvSpPr>
          <p:nvPr>
            <p:ph type="title"/>
          </p:nvPr>
        </p:nvSpPr>
        <p:spPr>
          <a:xfrm>
            <a:off x="446567" y="-189762"/>
            <a:ext cx="8229600" cy="74952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l-GR" sz="2400" dirty="0"/>
              <a:t>Απάντηση – Κλινική θεώρηση</a:t>
            </a:r>
            <a:endParaRPr sz="2400" dirty="0"/>
          </a:p>
        </p:txBody>
      </p:sp>
      <p:sp>
        <p:nvSpPr>
          <p:cNvPr id="398" name="Google Shape;398;p20"/>
          <p:cNvSpPr txBox="1"/>
          <p:nvPr/>
        </p:nvSpPr>
        <p:spPr>
          <a:xfrm>
            <a:off x="0" y="265814"/>
            <a:ext cx="9144000" cy="3917958"/>
          </a:xfrm>
          <a:prstGeom prst="rect">
            <a:avLst/>
          </a:prstGeom>
          <a:noFill/>
          <a:ln>
            <a:noFill/>
          </a:ln>
        </p:spPr>
        <p:txBody>
          <a:bodyPr spcFirstLastPara="1" wrap="square" lIns="91425" tIns="45700" rIns="91425" bIns="45700" anchor="t" anchorCtr="0">
            <a:spAutoFit/>
          </a:bodyPr>
          <a:lstStyle/>
          <a:p>
            <a:pPr algn="just">
              <a:buSzPts val="2400"/>
            </a:pPr>
            <a:r>
              <a:rPr lang="el-GR" sz="2000" dirty="0">
                <a:latin typeface="Calibri"/>
                <a:ea typeface="Calibri"/>
                <a:cs typeface="Calibri"/>
                <a:sym typeface="Calibri"/>
              </a:rPr>
              <a:t>Η</a:t>
            </a:r>
            <a:r>
              <a:rPr lang="el-GR" sz="2000" b="0" i="0" u="none" strike="noStrike" cap="none" dirty="0">
                <a:solidFill>
                  <a:srgbClr val="000000"/>
                </a:solidFill>
                <a:latin typeface="Calibri"/>
                <a:ea typeface="Calibri"/>
                <a:cs typeface="Calibri"/>
                <a:sym typeface="Calibri"/>
              </a:rPr>
              <a:t> ασθενής εμφάνισε</a:t>
            </a:r>
            <a:r>
              <a:rPr lang="en-US" sz="2000" b="0" i="0" u="none" strike="noStrike" cap="none" dirty="0">
                <a:solidFill>
                  <a:srgbClr val="000000"/>
                </a:solidFill>
                <a:latin typeface="Calibri"/>
                <a:ea typeface="Calibri"/>
                <a:cs typeface="Calibri"/>
                <a:sym typeface="Calibri"/>
              </a:rPr>
              <a:t> </a:t>
            </a:r>
            <a:r>
              <a:rPr lang="el-GR" sz="2000" b="1" u="sng" dirty="0" smtClean="0">
                <a:latin typeface="Calibri"/>
                <a:ea typeface="Calibri"/>
                <a:cs typeface="Calibri"/>
                <a:sym typeface="Calibri"/>
              </a:rPr>
              <a:t>διηθητικό καρκίνωμα </a:t>
            </a:r>
            <a:r>
              <a:rPr lang="el-GR" sz="2000" b="1" u="sng" dirty="0">
                <a:latin typeface="Calibri"/>
                <a:ea typeface="Calibri"/>
                <a:cs typeface="Calibri"/>
                <a:sym typeface="Calibri"/>
              </a:rPr>
              <a:t>του </a:t>
            </a:r>
            <a:r>
              <a:rPr lang="el-GR" sz="2000" b="1" u="sng" dirty="0" smtClean="0">
                <a:latin typeface="Calibri"/>
                <a:ea typeface="Calibri"/>
                <a:cs typeface="Calibri"/>
                <a:sym typeface="Calibri"/>
              </a:rPr>
              <a:t>μαστού μη ειδικού τύπου</a:t>
            </a:r>
            <a:r>
              <a:rPr lang="el-GR" sz="2000" dirty="0" smtClean="0">
                <a:latin typeface="Calibri"/>
                <a:ea typeface="Calibri"/>
                <a:cs typeface="Calibri"/>
                <a:sym typeface="Calibri"/>
              </a:rPr>
              <a:t>, με ιστολογικό </a:t>
            </a:r>
            <a:r>
              <a:rPr lang="el-GR" sz="2000" dirty="0" err="1" smtClean="0">
                <a:effectLst>
                  <a:outerShdw blurRad="38100" dist="38100" dir="2700000" algn="tl">
                    <a:srgbClr val="000000">
                      <a:alpha val="43137"/>
                    </a:srgbClr>
                  </a:outerShdw>
                </a:effectLst>
                <a:latin typeface="Calibri"/>
                <a:ea typeface="Calibri"/>
                <a:cs typeface="Calibri"/>
                <a:sym typeface="Calibri"/>
              </a:rPr>
              <a:t>μυελοειδές</a:t>
            </a:r>
            <a:r>
              <a:rPr lang="el-GR" sz="2000" dirty="0" smtClean="0">
                <a:effectLst>
                  <a:outerShdw blurRad="38100" dist="38100" dir="2700000" algn="tl">
                    <a:srgbClr val="000000">
                      <a:alpha val="43137"/>
                    </a:srgbClr>
                  </a:outerShdw>
                </a:effectLst>
                <a:latin typeface="Calibri"/>
                <a:ea typeface="Calibri"/>
                <a:cs typeface="Calibri"/>
                <a:sym typeface="Calibri"/>
              </a:rPr>
              <a:t> πρότυπο</a:t>
            </a:r>
            <a:r>
              <a:rPr lang="el-GR" sz="2000" dirty="0" smtClean="0">
                <a:latin typeface="Calibri"/>
                <a:ea typeface="Calibri"/>
                <a:cs typeface="Calibri"/>
                <a:sym typeface="Calibri"/>
              </a:rPr>
              <a:t>, </a:t>
            </a:r>
            <a:r>
              <a:rPr lang="el-GR" sz="2000" b="1" spc="300" dirty="0">
                <a:latin typeface="Calibri"/>
                <a:ea typeface="Calibri"/>
                <a:cs typeface="Calibri"/>
                <a:sym typeface="Calibri"/>
              </a:rPr>
              <a:t>τριπλά αρνητικό </a:t>
            </a:r>
            <a:r>
              <a:rPr lang="el-GR" sz="2000" b="1" dirty="0">
                <a:latin typeface="Calibri"/>
                <a:ea typeface="Calibri"/>
                <a:cs typeface="Calibri"/>
                <a:sym typeface="Calibri"/>
              </a:rPr>
              <a:t>για ορμονικούς, </a:t>
            </a:r>
            <a:r>
              <a:rPr lang="el-GR" sz="2000" b="1" dirty="0" err="1">
                <a:latin typeface="Calibri"/>
                <a:ea typeface="Calibri"/>
                <a:cs typeface="Calibri"/>
                <a:sym typeface="Calibri"/>
              </a:rPr>
              <a:t>προγεστερονικούς</a:t>
            </a:r>
            <a:r>
              <a:rPr lang="el-GR" sz="2000" b="1" dirty="0">
                <a:latin typeface="Calibri"/>
                <a:ea typeface="Calibri"/>
                <a:cs typeface="Calibri"/>
                <a:sym typeface="Calibri"/>
              </a:rPr>
              <a:t> </a:t>
            </a:r>
            <a:r>
              <a:rPr lang="el-GR" sz="2000" b="1" dirty="0" smtClean="0">
                <a:latin typeface="Calibri"/>
                <a:ea typeface="Calibri"/>
                <a:cs typeface="Calibri"/>
                <a:sym typeface="Calibri"/>
              </a:rPr>
              <a:t>υποδοχείς και </a:t>
            </a:r>
            <a:r>
              <a:rPr lang="el-GR" sz="2000" b="1" dirty="0" err="1" smtClean="0">
                <a:latin typeface="Calibri"/>
                <a:ea typeface="Calibri"/>
                <a:cs typeface="Calibri"/>
                <a:sym typeface="Calibri"/>
              </a:rPr>
              <a:t>ογκοπρωτεϊνη</a:t>
            </a:r>
            <a:r>
              <a:rPr lang="el-GR" sz="2000" b="1" dirty="0" smtClean="0">
                <a:latin typeface="Calibri"/>
                <a:ea typeface="Calibri"/>
                <a:cs typeface="Calibri"/>
                <a:sym typeface="Calibri"/>
              </a:rPr>
              <a:t> </a:t>
            </a:r>
            <a:r>
              <a:rPr lang="el-GR" sz="2000" b="1" i="0" u="none" strike="noStrike" cap="none" dirty="0" smtClean="0">
                <a:solidFill>
                  <a:srgbClr val="000000"/>
                </a:solidFill>
                <a:latin typeface="Calibri"/>
                <a:ea typeface="Calibri"/>
                <a:cs typeface="Calibri"/>
                <a:sym typeface="Calibri"/>
              </a:rPr>
              <a:t> </a:t>
            </a:r>
            <a:r>
              <a:rPr lang="en-US" sz="2000" b="1" i="0" u="none" strike="noStrike" cap="none" dirty="0" smtClean="0">
                <a:solidFill>
                  <a:srgbClr val="000000"/>
                </a:solidFill>
                <a:latin typeface="Calibri"/>
                <a:ea typeface="Calibri"/>
                <a:cs typeface="Calibri"/>
                <a:sym typeface="Calibri"/>
              </a:rPr>
              <a:t>HER2neu</a:t>
            </a:r>
            <a:r>
              <a:rPr lang="el-GR" sz="2000" b="1" i="0" u="none" strike="noStrike" cap="none" dirty="0" smtClean="0">
                <a:solidFill>
                  <a:srgbClr val="000000"/>
                </a:solidFill>
                <a:latin typeface="Calibri"/>
                <a:ea typeface="Calibri"/>
                <a:cs typeface="Calibri"/>
                <a:sym typeface="Calibri"/>
              </a:rPr>
              <a:t> / βασικού μοριακού </a:t>
            </a:r>
            <a:r>
              <a:rPr lang="el-GR" sz="2000" b="1" i="0" u="none" strike="noStrike" cap="none" dirty="0" err="1" smtClean="0">
                <a:solidFill>
                  <a:srgbClr val="000000"/>
                </a:solidFill>
                <a:latin typeface="Calibri"/>
                <a:ea typeface="Calibri"/>
                <a:cs typeface="Calibri"/>
                <a:sym typeface="Calibri"/>
              </a:rPr>
              <a:t>υποτύπου</a:t>
            </a:r>
            <a:r>
              <a:rPr lang="el-GR" sz="2000" b="0" i="0" u="none" strike="noStrike" cap="none" dirty="0" smtClean="0">
                <a:solidFill>
                  <a:srgbClr val="000000"/>
                </a:solidFill>
                <a:latin typeface="Calibri"/>
                <a:ea typeface="Calibri"/>
                <a:cs typeface="Calibri"/>
                <a:sym typeface="Calibri"/>
              </a:rPr>
              <a:t>. </a:t>
            </a:r>
            <a:r>
              <a:rPr lang="el-GR" sz="2000" b="0" i="0" u="none" strike="noStrike" cap="none" dirty="0">
                <a:solidFill>
                  <a:srgbClr val="000000"/>
                </a:solidFill>
                <a:latin typeface="Calibri"/>
                <a:ea typeface="Calibri"/>
                <a:cs typeface="Calibri"/>
                <a:sym typeface="Calibri"/>
              </a:rPr>
              <a:t>Συνεπώς, δεν έχει νόημα η ορμονοθεραπεία ή η χορήγηση </a:t>
            </a:r>
            <a:r>
              <a:rPr lang="el-GR" sz="2000" b="0" i="0" u="none" strike="noStrike" cap="none" dirty="0" err="1">
                <a:solidFill>
                  <a:srgbClr val="000000"/>
                </a:solidFill>
                <a:latin typeface="Calibri"/>
                <a:ea typeface="Calibri"/>
                <a:cs typeface="Calibri"/>
                <a:sym typeface="Calibri"/>
              </a:rPr>
              <a:t>τραστουζουμάμπης</a:t>
            </a:r>
            <a:r>
              <a:rPr lang="el-GR" sz="2000" b="0" i="0" u="none" strike="noStrike" cap="none" dirty="0">
                <a:solidFill>
                  <a:srgbClr val="000000"/>
                </a:solidFill>
                <a:latin typeface="Calibri"/>
                <a:ea typeface="Calibri"/>
                <a:cs typeface="Calibri"/>
                <a:sym typeface="Calibri"/>
              </a:rPr>
              <a:t> (</a:t>
            </a:r>
            <a:r>
              <a:rPr lang="el-GR" sz="2000" dirty="0">
                <a:solidFill>
                  <a:srgbClr val="000000"/>
                </a:solidFill>
                <a:latin typeface="Calibri"/>
                <a:ea typeface="Calibri"/>
                <a:cs typeface="Calibri"/>
                <a:sym typeface="Calibri"/>
              </a:rPr>
              <a:t>σελίδα 7</a:t>
            </a:r>
            <a:r>
              <a:rPr lang="en-US" sz="2000" dirty="0">
                <a:solidFill>
                  <a:srgbClr val="000000"/>
                </a:solidFill>
                <a:latin typeface="Calibri"/>
                <a:ea typeface="Calibri"/>
                <a:cs typeface="Calibri"/>
                <a:sym typeface="Calibri"/>
              </a:rPr>
              <a:t>24-739 </a:t>
            </a:r>
            <a:r>
              <a:rPr lang="el-GR" sz="2000" dirty="0">
                <a:solidFill>
                  <a:srgbClr val="000000"/>
                </a:solidFill>
                <a:latin typeface="Calibri"/>
                <a:ea typeface="Calibri"/>
                <a:cs typeface="Calibri"/>
                <a:sym typeface="Calibri"/>
              </a:rPr>
              <a:t>στο σύγγραμμα του </a:t>
            </a:r>
            <a:r>
              <a:rPr lang="el-GR" sz="2000" dirty="0" err="1">
                <a:solidFill>
                  <a:srgbClr val="000000"/>
                </a:solidFill>
                <a:latin typeface="Calibri"/>
                <a:ea typeface="Calibri"/>
                <a:cs typeface="Calibri"/>
                <a:sym typeface="Calibri"/>
              </a:rPr>
              <a:t>Muir</a:t>
            </a:r>
            <a:r>
              <a:rPr lang="el-GR" sz="2000" dirty="0" smtClean="0">
                <a:solidFill>
                  <a:srgbClr val="000000"/>
                </a:solidFill>
                <a:latin typeface="Calibri"/>
                <a:ea typeface="Calibri"/>
                <a:cs typeface="Calibri"/>
                <a:sym typeface="Calibri"/>
              </a:rPr>
              <a:t>). </a:t>
            </a:r>
            <a:r>
              <a:rPr lang="el-GR" sz="2000" dirty="0" smtClean="0">
                <a:latin typeface="Calibri" pitchFamily="34" charset="0"/>
                <a:cs typeface="Calibri" pitchFamily="34" charset="0"/>
              </a:rPr>
              <a:t>Παρότι τα καρκινώματα μαστού με  </a:t>
            </a:r>
            <a:r>
              <a:rPr lang="el-GR" sz="2000" dirty="0" err="1" smtClean="0">
                <a:latin typeface="Calibri" pitchFamily="34" charset="0"/>
                <a:cs typeface="Calibri" pitchFamily="34" charset="0"/>
              </a:rPr>
              <a:t>μυελοειδές</a:t>
            </a:r>
            <a:r>
              <a:rPr lang="el-GR" sz="2000" dirty="0" smtClean="0">
                <a:latin typeface="Calibri" pitchFamily="34" charset="0"/>
                <a:cs typeface="Calibri" pitchFamily="34" charset="0"/>
              </a:rPr>
              <a:t> πρότυπο </a:t>
            </a:r>
            <a:r>
              <a:rPr lang="el-GR" sz="2000" dirty="0" err="1" smtClean="0">
                <a:latin typeface="Calibri" pitchFamily="34" charset="0"/>
                <a:cs typeface="Calibri" pitchFamily="34" charset="0"/>
              </a:rPr>
              <a:t>μεθίστανται</a:t>
            </a:r>
            <a:r>
              <a:rPr lang="el-GR" sz="2000" dirty="0" smtClean="0">
                <a:latin typeface="Calibri" pitchFamily="34" charset="0"/>
                <a:cs typeface="Calibri" pitchFamily="34" charset="0"/>
              </a:rPr>
              <a:t> λιγότερο συχνά στους επιχώριους λεμφαδένες, έχει νόημα η αφαίρεση του μασχαλιαίου λεμφαδένα της ασθενούς  για ιστολογική τεκμηρίωση της πιθανής μετάστασης.</a:t>
            </a:r>
            <a:endParaRPr lang="el-GR" sz="2000" dirty="0">
              <a:solidFill>
                <a:srgbClr val="000000"/>
              </a:solidFill>
              <a:latin typeface="Calibri" pitchFamily="34" charset="0"/>
              <a:ea typeface="Calibri"/>
              <a:cs typeface="Calibri" pitchFamily="34" charset="0"/>
              <a:sym typeface="Calibri"/>
            </a:endParaRPr>
          </a:p>
          <a:p>
            <a:pPr algn="ctr">
              <a:buSzPts val="2400"/>
            </a:pPr>
            <a:endParaRPr lang="el-GR" sz="1900" dirty="0">
              <a:solidFill>
                <a:srgbClr val="000000"/>
              </a:solidFill>
              <a:latin typeface="Calibri"/>
              <a:ea typeface="Calibri"/>
              <a:cs typeface="Calibri"/>
              <a:sym typeface="Calibri"/>
            </a:endParaRPr>
          </a:p>
          <a:p>
            <a:pPr algn="ctr">
              <a:buSzPts val="2400"/>
            </a:pPr>
            <a:endParaRPr lang="el-GR" sz="1900"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Calibri"/>
              <a:buNone/>
            </a:pPr>
            <a:endParaRPr lang="el-GR" sz="19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400"/>
              <a:buFont typeface="Calibri"/>
              <a:buNone/>
            </a:pPr>
            <a:endParaRPr sz="2400" b="0" i="0" u="none" strike="noStrike" cap="none" dirty="0">
              <a:solidFill>
                <a:srgbClr val="000000"/>
              </a:solidFill>
              <a:latin typeface="Arial"/>
              <a:ea typeface="Arial"/>
              <a:cs typeface="Arial"/>
              <a:sym typeface="Arial"/>
            </a:endParaRPr>
          </a:p>
        </p:txBody>
      </p:sp>
      <p:pic>
        <p:nvPicPr>
          <p:cNvPr id="3" name="Picture 2">
            <a:extLst>
              <a:ext uri="{FF2B5EF4-FFF2-40B4-BE49-F238E27FC236}">
                <a16:creationId xmlns:a16="http://schemas.microsoft.com/office/drawing/2014/main" xmlns="" id="{5ECA35AA-1721-B2C5-0CE9-1D82A0563D0B}"/>
              </a:ext>
            </a:extLst>
          </p:cNvPr>
          <p:cNvPicPr>
            <a:picLocks noChangeAspect="1"/>
          </p:cNvPicPr>
          <p:nvPr/>
        </p:nvPicPr>
        <p:blipFill>
          <a:blip r:embed="rId3"/>
          <a:stretch>
            <a:fillRect/>
          </a:stretch>
        </p:blipFill>
        <p:spPr>
          <a:xfrm>
            <a:off x="0" y="2731732"/>
            <a:ext cx="9127015" cy="3983561"/>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0"/>
            <a:ext cx="9144000" cy="559558"/>
          </a:xfrm>
        </p:spPr>
        <p:txBody>
          <a:bodyPr>
            <a:normAutofit/>
          </a:bodyPr>
          <a:lstStyle/>
          <a:p>
            <a:r>
              <a:rPr lang="el-GR" sz="2400" dirty="0"/>
              <a:t>Κλινικό σκέλος</a:t>
            </a:r>
          </a:p>
        </p:txBody>
      </p:sp>
      <p:pic>
        <p:nvPicPr>
          <p:cNvPr id="7" name="Picture 6">
            <a:extLst>
              <a:ext uri="{FF2B5EF4-FFF2-40B4-BE49-F238E27FC236}">
                <a16:creationId xmlns:a16="http://schemas.microsoft.com/office/drawing/2014/main" xmlns="" id="{7AC7269D-92E7-9A79-0033-1CE6836BED63}"/>
              </a:ext>
            </a:extLst>
          </p:cNvPr>
          <p:cNvPicPr>
            <a:picLocks noChangeAspect="1"/>
          </p:cNvPicPr>
          <p:nvPr/>
        </p:nvPicPr>
        <p:blipFill>
          <a:blip r:embed="rId2"/>
          <a:stretch>
            <a:fillRect/>
          </a:stretch>
        </p:blipFill>
        <p:spPr>
          <a:xfrm>
            <a:off x="78705" y="634245"/>
            <a:ext cx="8993029" cy="5649597"/>
          </a:xfrm>
          <a:prstGeom prst="rect">
            <a:avLst/>
          </a:prstGeom>
        </p:spPr>
      </p:pic>
    </p:spTree>
    <p:extLst>
      <p:ext uri="{BB962C8B-B14F-4D97-AF65-F5344CB8AC3E}">
        <p14:creationId xmlns:p14="http://schemas.microsoft.com/office/powerpoint/2010/main" xmlns="" val="32815911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2"/>
          <p:cNvSpPr txBox="1">
            <a:spLocks noGrp="1"/>
          </p:cNvSpPr>
          <p:nvPr>
            <p:ph type="title"/>
          </p:nvPr>
        </p:nvSpPr>
        <p:spPr>
          <a:xfrm>
            <a:off x="0" y="0"/>
            <a:ext cx="9144000" cy="418641"/>
          </a:xfrm>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Clr>
                <a:schemeClr val="dk1"/>
              </a:buClr>
              <a:buSzPts val="2625"/>
              <a:buFont typeface="Calibri"/>
              <a:buNone/>
            </a:pPr>
            <a:r>
              <a:rPr lang="el-GR" sz="2800" dirty="0"/>
              <a:t>Αρχική εκτίμηση από τον </a:t>
            </a:r>
            <a:r>
              <a:rPr lang="el-GR" sz="2800" b="1" dirty="0"/>
              <a:t>κλινικό ιατρό</a:t>
            </a:r>
            <a:endParaRPr sz="2800" dirty="0"/>
          </a:p>
        </p:txBody>
      </p:sp>
      <p:sp>
        <p:nvSpPr>
          <p:cNvPr id="246" name="Google Shape;246;p2"/>
          <p:cNvSpPr txBox="1">
            <a:spLocks noGrp="1"/>
          </p:cNvSpPr>
          <p:nvPr>
            <p:ph type="body" idx="1"/>
          </p:nvPr>
        </p:nvSpPr>
        <p:spPr>
          <a:xfrm>
            <a:off x="4930814" y="5335928"/>
            <a:ext cx="4213185" cy="2164175"/>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Clr>
                <a:schemeClr val="dk1"/>
              </a:buClr>
              <a:buSzPts val="1950"/>
              <a:buNone/>
            </a:pPr>
            <a:r>
              <a:rPr lang="el-GR" b="1" u="sng" dirty="0"/>
              <a:t>Κλινική εξέταση</a:t>
            </a:r>
            <a:r>
              <a:rPr lang="el-GR" dirty="0"/>
              <a:t>: Επισκόπηση, ψηλάφηση, επίκρουση, ακρόαση </a:t>
            </a:r>
            <a:r>
              <a:rPr lang="el-GR" b="1" dirty="0"/>
              <a:t>όλων</a:t>
            </a:r>
            <a:r>
              <a:rPr lang="el-GR" dirty="0"/>
              <a:t> των συστημάτων </a:t>
            </a:r>
            <a:r>
              <a:rPr lang="el-GR" dirty="0" smtClean="0"/>
              <a:t>της </a:t>
            </a:r>
            <a:r>
              <a:rPr lang="el-GR" dirty="0"/>
              <a:t>ασθενούς.</a:t>
            </a:r>
            <a:endParaRPr dirty="0"/>
          </a:p>
          <a:p>
            <a:pPr marL="257175" lvl="0" indent="-133350" algn="l" rtl="0">
              <a:spcBef>
                <a:spcPts val="390"/>
              </a:spcBef>
              <a:spcAft>
                <a:spcPts val="0"/>
              </a:spcAft>
              <a:buClr>
                <a:schemeClr val="dk1"/>
              </a:buClr>
              <a:buSzPts val="1950"/>
              <a:buNone/>
            </a:pPr>
            <a:endParaRPr sz="1950" dirty="0"/>
          </a:p>
        </p:txBody>
      </p:sp>
      <p:sp>
        <p:nvSpPr>
          <p:cNvPr id="247" name="Google Shape;247;p2"/>
          <p:cNvSpPr txBox="1"/>
          <p:nvPr/>
        </p:nvSpPr>
        <p:spPr>
          <a:xfrm>
            <a:off x="555585" y="544010"/>
            <a:ext cx="5173883" cy="214670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l-GR" sz="2400" b="1" i="0" u="sng" strike="noStrike" cap="none" dirty="0" smtClean="0">
                <a:solidFill>
                  <a:srgbClr val="000000"/>
                </a:solidFill>
                <a:latin typeface="Calibri"/>
                <a:ea typeface="Calibri"/>
                <a:cs typeface="Calibri"/>
                <a:sym typeface="Calibri"/>
              </a:rPr>
              <a:t>Ιστορικό, ατομικό-οικογενειακό</a:t>
            </a:r>
            <a:r>
              <a:rPr lang="el-GR" sz="2400" b="0" i="0" u="none" strike="noStrike" cap="none" dirty="0" smtClean="0">
                <a:solidFill>
                  <a:srgbClr val="000000"/>
                </a:solidFill>
                <a:latin typeface="Calibri"/>
                <a:ea typeface="Calibri"/>
                <a:cs typeface="Calibri"/>
                <a:sym typeface="Calibri"/>
              </a:rPr>
              <a:t>: </a:t>
            </a:r>
            <a:r>
              <a:rPr lang="el-GR" sz="2400" b="0" i="0" u="none" strike="noStrike" cap="none" dirty="0">
                <a:solidFill>
                  <a:srgbClr val="000000"/>
                </a:solidFill>
                <a:latin typeface="Calibri"/>
                <a:ea typeface="Calibri"/>
                <a:cs typeface="Calibri"/>
                <a:sym typeface="Calibri"/>
              </a:rPr>
              <a:t>Πληροφορίες που μπορεί να αποκομίσει ο ιατρός από </a:t>
            </a:r>
            <a:r>
              <a:rPr lang="el-GR" sz="2400" b="0" i="0" u="none" strike="noStrike" cap="none" dirty="0" smtClean="0">
                <a:solidFill>
                  <a:srgbClr val="000000"/>
                </a:solidFill>
                <a:latin typeface="Calibri"/>
                <a:ea typeface="Calibri"/>
                <a:cs typeface="Calibri"/>
                <a:sym typeface="Calibri"/>
              </a:rPr>
              <a:t>την </a:t>
            </a:r>
            <a:r>
              <a:rPr lang="el-GR" sz="2400" b="0" i="0" u="none" strike="noStrike" cap="none" dirty="0">
                <a:solidFill>
                  <a:srgbClr val="000000"/>
                </a:solidFill>
                <a:latin typeface="Calibri"/>
                <a:ea typeface="Calibri"/>
                <a:cs typeface="Calibri"/>
                <a:sym typeface="Calibri"/>
              </a:rPr>
              <a:t>ασθενή και τους οικείους </a:t>
            </a:r>
            <a:r>
              <a:rPr lang="el-GR" sz="2400" b="0" i="0" u="none" strike="noStrike" cap="none" dirty="0" smtClean="0">
                <a:solidFill>
                  <a:srgbClr val="000000"/>
                </a:solidFill>
                <a:latin typeface="Calibri"/>
                <a:ea typeface="Calibri"/>
                <a:cs typeface="Calibri"/>
                <a:sym typeface="Calibri"/>
              </a:rPr>
              <a:t>της </a:t>
            </a:r>
            <a:r>
              <a:rPr lang="el-GR" sz="2400" b="0" i="0" u="none" strike="noStrike" cap="none" dirty="0">
                <a:solidFill>
                  <a:srgbClr val="000000"/>
                </a:solidFill>
                <a:latin typeface="Calibri"/>
                <a:ea typeface="Calibri"/>
                <a:cs typeface="Calibri"/>
                <a:sym typeface="Calibri"/>
              </a:rPr>
              <a:t>σχετικά με το πρόβλημα </a:t>
            </a:r>
            <a:r>
              <a:rPr lang="el-GR" sz="2400" b="0" i="0" u="none" strike="noStrike" cap="none" dirty="0" smtClean="0">
                <a:solidFill>
                  <a:srgbClr val="000000"/>
                </a:solidFill>
                <a:latin typeface="Calibri"/>
                <a:ea typeface="Calibri"/>
                <a:cs typeface="Calibri"/>
                <a:sym typeface="Calibri"/>
              </a:rPr>
              <a:t>της </a:t>
            </a:r>
            <a:r>
              <a:rPr lang="el-GR" sz="2400" b="0" i="0" u="none" strike="noStrike" cap="none" dirty="0">
                <a:solidFill>
                  <a:srgbClr val="000000"/>
                </a:solidFill>
                <a:latin typeface="Calibri"/>
                <a:ea typeface="Calibri"/>
                <a:cs typeface="Calibri"/>
                <a:sym typeface="Calibri"/>
              </a:rPr>
              <a:t>ασθενούς.</a:t>
            </a:r>
            <a:endParaRPr sz="2400" b="0" i="0" u="none" strike="noStrike" cap="none" dirty="0">
              <a:solidFill>
                <a:srgbClr val="000000"/>
              </a:solidFill>
              <a:latin typeface="Calibri"/>
              <a:ea typeface="Calibri"/>
              <a:cs typeface="Calibri"/>
              <a:sym typeface="Calibri"/>
            </a:endParaRPr>
          </a:p>
          <a:p>
            <a:pPr marL="0" marR="0" lvl="0" indent="0" algn="just" rtl="0">
              <a:spcBef>
                <a:spcPts val="0"/>
              </a:spcBef>
              <a:spcAft>
                <a:spcPts val="0"/>
              </a:spcAft>
              <a:buNone/>
            </a:pPr>
            <a:endParaRPr sz="1350" b="0" i="0" u="none" strike="noStrike" cap="none" dirty="0">
              <a:solidFill>
                <a:srgbClr val="000000"/>
              </a:solidFill>
              <a:latin typeface="Calibri"/>
              <a:ea typeface="Calibri"/>
              <a:cs typeface="Calibri"/>
              <a:sym typeface="Calibri"/>
            </a:endParaRPr>
          </a:p>
        </p:txBody>
      </p:sp>
      <p:pic>
        <p:nvPicPr>
          <p:cNvPr id="4" name="Picture 3">
            <a:extLst>
              <a:ext uri="{FF2B5EF4-FFF2-40B4-BE49-F238E27FC236}">
                <a16:creationId xmlns:a16="http://schemas.microsoft.com/office/drawing/2014/main" xmlns="" id="{D413FA5E-C508-BAEE-D72A-2B0DCCEC2F2C}"/>
              </a:ext>
            </a:extLst>
          </p:cNvPr>
          <p:cNvPicPr>
            <a:picLocks noChangeAspect="1"/>
          </p:cNvPicPr>
          <p:nvPr/>
        </p:nvPicPr>
        <p:blipFill>
          <a:blip r:embed="rId3"/>
          <a:stretch>
            <a:fillRect/>
          </a:stretch>
        </p:blipFill>
        <p:spPr>
          <a:xfrm>
            <a:off x="5862859" y="478545"/>
            <a:ext cx="3198238" cy="4868959"/>
          </a:xfrm>
          <a:prstGeom prst="rect">
            <a:avLst/>
          </a:prstGeom>
        </p:spPr>
      </p:pic>
      <p:pic>
        <p:nvPicPr>
          <p:cNvPr id="7" name="Picture 6">
            <a:extLst>
              <a:ext uri="{FF2B5EF4-FFF2-40B4-BE49-F238E27FC236}">
                <a16:creationId xmlns:a16="http://schemas.microsoft.com/office/drawing/2014/main" xmlns="" id="{CE54383C-18C4-268E-3793-464F582CE606}"/>
              </a:ext>
            </a:extLst>
          </p:cNvPr>
          <p:cNvPicPr>
            <a:picLocks noChangeAspect="1"/>
          </p:cNvPicPr>
          <p:nvPr/>
        </p:nvPicPr>
        <p:blipFill>
          <a:blip r:embed="rId4"/>
          <a:stretch>
            <a:fillRect/>
          </a:stretch>
        </p:blipFill>
        <p:spPr>
          <a:xfrm>
            <a:off x="112409" y="2923693"/>
            <a:ext cx="4748958" cy="377595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A6FF29-8FCA-1AEA-C849-EE3784E0EB32}"/>
              </a:ext>
            </a:extLst>
          </p:cNvPr>
          <p:cNvSpPr>
            <a:spLocks noGrp="1"/>
          </p:cNvSpPr>
          <p:nvPr>
            <p:ph type="title"/>
          </p:nvPr>
        </p:nvSpPr>
        <p:spPr>
          <a:xfrm>
            <a:off x="457200" y="-159488"/>
            <a:ext cx="8229600" cy="648587"/>
          </a:xfrm>
        </p:spPr>
        <p:txBody>
          <a:bodyPr>
            <a:normAutofit/>
          </a:bodyPr>
          <a:lstStyle/>
          <a:p>
            <a:r>
              <a:rPr lang="el-GR" sz="2400" dirty="0" err="1"/>
              <a:t>Παθολογοανατομικό</a:t>
            </a:r>
            <a:r>
              <a:rPr lang="el-GR" sz="2400" dirty="0"/>
              <a:t> σκέλος</a:t>
            </a:r>
          </a:p>
        </p:txBody>
      </p:sp>
      <p:sp>
        <p:nvSpPr>
          <p:cNvPr id="3" name="2 - Ορθογώνιο"/>
          <p:cNvSpPr/>
          <p:nvPr/>
        </p:nvSpPr>
        <p:spPr>
          <a:xfrm>
            <a:off x="0" y="329609"/>
            <a:ext cx="9144000" cy="1384995"/>
          </a:xfrm>
          <a:prstGeom prst="rect">
            <a:avLst/>
          </a:prstGeom>
        </p:spPr>
        <p:txBody>
          <a:bodyPr wrap="square">
            <a:spAutoFit/>
          </a:bodyPr>
          <a:lstStyle/>
          <a:p>
            <a:pPr algn="just"/>
            <a:r>
              <a:rPr lang="el-GR" sz="1200" dirty="0" smtClean="0">
                <a:latin typeface="Calibri" pitchFamily="34" charset="0"/>
                <a:cs typeface="Calibri" pitchFamily="34" charset="0"/>
              </a:rPr>
              <a:t>Το </a:t>
            </a:r>
            <a:r>
              <a:rPr lang="el-GR" sz="1200" b="1" dirty="0" err="1" smtClean="0">
                <a:latin typeface="Calibri" pitchFamily="34" charset="0"/>
                <a:cs typeface="Calibri" pitchFamily="34" charset="0"/>
              </a:rPr>
              <a:t>μυελοειδές</a:t>
            </a:r>
            <a:r>
              <a:rPr lang="el-GR" sz="1200" b="1" dirty="0" smtClean="0">
                <a:latin typeface="Calibri" pitchFamily="34" charset="0"/>
                <a:cs typeface="Calibri" pitchFamily="34" charset="0"/>
              </a:rPr>
              <a:t> πρότυπο διηθητικού καρκινώματος του μαστού μη ειδικού τύπου </a:t>
            </a:r>
            <a:r>
              <a:rPr lang="el-GR" sz="1200" dirty="0" smtClean="0">
                <a:latin typeface="Calibri" pitchFamily="34" charset="0"/>
                <a:cs typeface="Calibri" pitchFamily="34" charset="0"/>
              </a:rPr>
              <a:t>αντιπροσωπεύει το ένα άκρο του φάσματος των </a:t>
            </a:r>
            <a:r>
              <a:rPr lang="el-GR" sz="1200" dirty="0" smtClean="0">
                <a:effectLst>
                  <a:outerShdw blurRad="38100" dist="38100" dir="2700000" algn="tl">
                    <a:srgbClr val="000000">
                      <a:alpha val="43137"/>
                    </a:srgbClr>
                  </a:outerShdw>
                </a:effectLst>
                <a:latin typeface="Calibri" pitchFamily="34" charset="0"/>
                <a:cs typeface="Calibri" pitchFamily="34" charset="0"/>
              </a:rPr>
              <a:t>πλούσιων σε διεισδυτικά λεμφοκύτταρα </a:t>
            </a:r>
            <a:r>
              <a:rPr lang="el-GR" sz="1200" dirty="0" smtClean="0">
                <a:latin typeface="Calibri" pitchFamily="34" charset="0"/>
                <a:cs typeface="Calibri" pitchFamily="34" charset="0"/>
              </a:rPr>
              <a:t>(TIL) </a:t>
            </a:r>
            <a:r>
              <a:rPr lang="el-GR" sz="1200" i="1" dirty="0" smtClean="0">
                <a:latin typeface="Calibri" pitchFamily="34" charset="0"/>
                <a:cs typeface="Calibri" pitchFamily="34" charset="0"/>
              </a:rPr>
              <a:t>εν γένει </a:t>
            </a:r>
            <a:r>
              <a:rPr lang="el-GR" sz="1200" dirty="0" smtClean="0">
                <a:latin typeface="Calibri" pitchFamily="34" charset="0"/>
                <a:cs typeface="Calibri" pitchFamily="34" charset="0"/>
              </a:rPr>
              <a:t>ευμενούς προγνώσεως καρκινωμάτων του μαστού μη ειδικού τύπου -παρά ένας ειδικός </a:t>
            </a:r>
            <a:r>
              <a:rPr lang="el-GR" sz="1200" dirty="0" err="1" smtClean="0">
                <a:latin typeface="Calibri" pitchFamily="34" charset="0"/>
                <a:cs typeface="Calibri" pitchFamily="34" charset="0"/>
              </a:rPr>
              <a:t>υπότυπος</a:t>
            </a:r>
            <a:r>
              <a:rPr lang="el-GR" sz="1200" dirty="0" smtClean="0">
                <a:latin typeface="Calibri" pitchFamily="34" charset="0"/>
                <a:cs typeface="Calibri" pitchFamily="34" charset="0"/>
              </a:rPr>
              <a:t>- έχει  δε, 4 χαρακτηριστικά ιστολογικά γνωρίσματα (ιδανικά θα πρέπει να υπάρχουν και τα 4 για τη διάγνωση): </a:t>
            </a:r>
            <a:r>
              <a:rPr lang="el-GR" sz="1200" dirty="0" smtClean="0">
                <a:effectLst>
                  <a:outerShdw blurRad="38100" dist="38100" dir="2700000" algn="tl">
                    <a:srgbClr val="000000">
                      <a:alpha val="43137"/>
                    </a:srgbClr>
                  </a:outerShdw>
                </a:effectLst>
                <a:latin typeface="Calibri" pitchFamily="34" charset="0"/>
                <a:cs typeface="Calibri" pitchFamily="34" charset="0"/>
              </a:rPr>
              <a:t>καλώς </a:t>
            </a:r>
            <a:r>
              <a:rPr lang="el-GR" sz="1200" dirty="0" err="1" smtClean="0">
                <a:effectLst>
                  <a:outerShdw blurRad="38100" dist="38100" dir="2700000" algn="tl">
                    <a:srgbClr val="000000">
                      <a:alpha val="43137"/>
                    </a:srgbClr>
                  </a:outerShdw>
                </a:effectLst>
                <a:latin typeface="Calibri" pitchFamily="34" charset="0"/>
                <a:cs typeface="Calibri" pitchFamily="34" charset="0"/>
              </a:rPr>
              <a:t>αφοριζόμενη</a:t>
            </a:r>
            <a:r>
              <a:rPr lang="el-GR" sz="1200" dirty="0" smtClean="0">
                <a:latin typeface="Calibri" pitchFamily="34" charset="0"/>
                <a:cs typeface="Calibri" pitchFamily="34" charset="0"/>
              </a:rPr>
              <a:t>, </a:t>
            </a:r>
            <a:r>
              <a:rPr lang="el-GR" sz="1200" dirty="0" err="1" smtClean="0">
                <a:effectLst>
                  <a:outerShdw blurRad="38100" dist="38100" dir="2700000" algn="tl">
                    <a:srgbClr val="000000">
                      <a:alpha val="43137"/>
                    </a:srgbClr>
                  </a:outerShdw>
                </a:effectLst>
                <a:latin typeface="Calibri" pitchFamily="34" charset="0"/>
                <a:cs typeface="Calibri" pitchFamily="34" charset="0"/>
              </a:rPr>
              <a:t>απωστική</a:t>
            </a:r>
            <a:r>
              <a:rPr lang="el-GR" sz="1200" dirty="0" smtClean="0">
                <a:effectLst>
                  <a:outerShdw blurRad="38100" dist="38100" dir="2700000" algn="tl">
                    <a:srgbClr val="000000">
                      <a:alpha val="43137"/>
                    </a:srgbClr>
                  </a:outerShdw>
                </a:effectLst>
                <a:latin typeface="Calibri" pitchFamily="34" charset="0"/>
                <a:cs typeface="Calibri" pitchFamily="34" charset="0"/>
              </a:rPr>
              <a:t> παρυφή, </a:t>
            </a:r>
            <a:r>
              <a:rPr lang="el-GR" sz="1200" dirty="0" err="1" smtClean="0">
                <a:effectLst>
                  <a:outerShdw blurRad="38100" dist="38100" dir="2700000" algn="tl">
                    <a:srgbClr val="000000">
                      <a:alpha val="43137"/>
                    </a:srgbClr>
                  </a:outerShdw>
                </a:effectLst>
                <a:latin typeface="Calibri" pitchFamily="34" charset="0"/>
                <a:cs typeface="Calibri" pitchFamily="34" charset="0"/>
              </a:rPr>
              <a:t>συγκυτιακή</a:t>
            </a:r>
            <a:r>
              <a:rPr lang="el-GR" sz="1200" dirty="0" smtClean="0">
                <a:effectLst>
                  <a:outerShdw blurRad="38100" dist="38100" dir="2700000" algn="tl">
                    <a:srgbClr val="000000">
                      <a:alpha val="43137"/>
                    </a:srgbClr>
                  </a:outerShdw>
                </a:effectLst>
                <a:latin typeface="Calibri" pitchFamily="34" charset="0"/>
                <a:cs typeface="Calibri" pitchFamily="34" charset="0"/>
              </a:rPr>
              <a:t> ανάπτυξη των καρκινικών κυττάρων </a:t>
            </a:r>
            <a:r>
              <a:rPr lang="el-GR" sz="1200" dirty="0" smtClean="0">
                <a:latin typeface="Calibri" pitchFamily="34" charset="0"/>
                <a:cs typeface="Calibri" pitchFamily="34" charset="0"/>
              </a:rPr>
              <a:t>(απουσία αδενικών δομών),  </a:t>
            </a:r>
            <a:r>
              <a:rPr lang="el-GR" sz="1200" dirty="0" smtClean="0">
                <a:effectLst>
                  <a:outerShdw blurRad="38100" dist="38100" dir="2700000" algn="tl">
                    <a:srgbClr val="000000">
                      <a:alpha val="43137"/>
                    </a:srgbClr>
                  </a:outerShdw>
                </a:effectLst>
                <a:latin typeface="Calibri" pitchFamily="34" charset="0"/>
                <a:cs typeface="Calibri" pitchFamily="34" charset="0"/>
              </a:rPr>
              <a:t>πυρήνες υψηλόβαθμης κακοήθειας με προβάλλοντα </a:t>
            </a:r>
            <a:r>
              <a:rPr lang="el-GR" sz="1200" dirty="0" err="1" smtClean="0">
                <a:effectLst>
                  <a:outerShdw blurRad="38100" dist="38100" dir="2700000" algn="tl">
                    <a:srgbClr val="000000">
                      <a:alpha val="43137"/>
                    </a:srgbClr>
                  </a:outerShdw>
                </a:effectLst>
                <a:latin typeface="Calibri" pitchFamily="34" charset="0"/>
                <a:cs typeface="Calibri" pitchFamily="34" charset="0"/>
              </a:rPr>
              <a:t>πυρήνια</a:t>
            </a:r>
            <a:r>
              <a:rPr lang="el-GR" sz="1200" dirty="0" smtClean="0">
                <a:effectLst>
                  <a:outerShdw blurRad="38100" dist="38100" dir="2700000" algn="tl">
                    <a:srgbClr val="000000">
                      <a:alpha val="43137"/>
                    </a:srgbClr>
                  </a:outerShdw>
                </a:effectLst>
                <a:latin typeface="Calibri" pitchFamily="34" charset="0"/>
                <a:cs typeface="Calibri" pitchFamily="34" charset="0"/>
              </a:rPr>
              <a:t>, προεξέχουσα λεμφοκυτταρική διήθηση εντός και πέριξ του όγκου. Αναφορικά με </a:t>
            </a:r>
            <a:r>
              <a:rPr lang="el-GR" sz="1200" b="1" dirty="0" smtClean="0">
                <a:effectLst>
                  <a:outerShdw blurRad="38100" dist="38100" dir="2700000" algn="tl">
                    <a:srgbClr val="000000">
                      <a:alpha val="43137"/>
                    </a:srgbClr>
                  </a:outerShdw>
                </a:effectLst>
                <a:latin typeface="Calibri" pitchFamily="34" charset="0"/>
                <a:cs typeface="Calibri" pitchFamily="34" charset="0"/>
              </a:rPr>
              <a:t>θετικούς </a:t>
            </a:r>
            <a:r>
              <a:rPr lang="el-GR" sz="1200" b="1" dirty="0" err="1" smtClean="0">
                <a:effectLst>
                  <a:outerShdw blurRad="38100" dist="38100" dir="2700000" algn="tl">
                    <a:srgbClr val="000000">
                      <a:alpha val="43137"/>
                    </a:srgbClr>
                  </a:outerShdw>
                </a:effectLst>
                <a:latin typeface="Calibri" pitchFamily="34" charset="0"/>
                <a:cs typeface="Calibri" pitchFamily="34" charset="0"/>
              </a:rPr>
              <a:t>ανοσοδείκτες</a:t>
            </a:r>
            <a:r>
              <a:rPr lang="el-GR" sz="1200" dirty="0" smtClean="0">
                <a:effectLst>
                  <a:outerShdw blurRad="38100" dist="38100" dir="2700000" algn="tl">
                    <a:srgbClr val="000000">
                      <a:alpha val="43137"/>
                    </a:srgbClr>
                  </a:outerShdw>
                </a:effectLst>
                <a:latin typeface="Calibri" pitchFamily="34" charset="0"/>
                <a:cs typeface="Calibri" pitchFamily="34" charset="0"/>
              </a:rPr>
              <a:t>, το </a:t>
            </a:r>
            <a:r>
              <a:rPr lang="el-GR" sz="1200" dirty="0" err="1" smtClean="0">
                <a:effectLst>
                  <a:outerShdw blurRad="38100" dist="38100" dir="2700000" algn="tl">
                    <a:srgbClr val="000000">
                      <a:alpha val="43137"/>
                    </a:srgbClr>
                  </a:outerShdw>
                </a:effectLst>
                <a:latin typeface="Calibri" pitchFamily="34" charset="0"/>
                <a:cs typeface="Calibri" pitchFamily="34" charset="0"/>
              </a:rPr>
              <a:t>μυελοειδές</a:t>
            </a:r>
            <a:r>
              <a:rPr lang="el-GR" sz="1200" dirty="0" smtClean="0">
                <a:effectLst>
                  <a:outerShdw blurRad="38100" dist="38100" dir="2700000" algn="tl">
                    <a:srgbClr val="000000">
                      <a:alpha val="43137"/>
                    </a:srgbClr>
                  </a:outerShdw>
                </a:effectLst>
                <a:latin typeface="Calibri" pitchFamily="34" charset="0"/>
                <a:cs typeface="Calibri" pitchFamily="34" charset="0"/>
              </a:rPr>
              <a:t> πρότυπο εκφράζει σε άλλοτε άλλο βαθμό </a:t>
            </a:r>
            <a:r>
              <a:rPr lang="el-GR" sz="1200" b="1" dirty="0" smtClean="0">
                <a:effectLst>
                  <a:outerShdw blurRad="38100" dist="38100" dir="2700000" algn="tl">
                    <a:srgbClr val="000000">
                      <a:alpha val="43137"/>
                    </a:srgbClr>
                  </a:outerShdw>
                </a:effectLst>
                <a:latin typeface="Calibri" pitchFamily="34" charset="0"/>
                <a:cs typeface="Calibri" pitchFamily="34" charset="0"/>
              </a:rPr>
              <a:t>βασικούς δείκτες </a:t>
            </a:r>
            <a:r>
              <a:rPr lang="el-GR" sz="1200" dirty="0" smtClean="0">
                <a:effectLst>
                  <a:outerShdw blurRad="38100" dist="38100" dir="2700000" algn="tl">
                    <a:srgbClr val="000000">
                      <a:alpha val="43137"/>
                    </a:srgbClr>
                  </a:outerShdw>
                </a:effectLst>
                <a:latin typeface="Calibri" pitchFamily="34" charset="0"/>
                <a:cs typeface="Calibri" pitchFamily="34" charset="0"/>
              </a:rPr>
              <a:t>όπως CK5/6, CK14, EGFR (HER1) και p53, καθώς και, σε υψηλότερο ποσοστό περιπτώσεων, το PDL1 (83,1% των περιπτώσεων) σε σύγκριση με άλλους τριπλά αρνητικούς καρκίνους του μαστού.</a:t>
            </a:r>
            <a:endParaRPr lang="el-GR" sz="1200" dirty="0">
              <a:effectLst>
                <a:outerShdw blurRad="38100" dist="38100" dir="2700000" algn="tl">
                  <a:srgbClr val="000000">
                    <a:alpha val="43137"/>
                  </a:srgbClr>
                </a:outerShdw>
              </a:effectLst>
              <a:latin typeface="Calibri" pitchFamily="34" charset="0"/>
              <a:cs typeface="Calibri" pitchFamily="34" charset="0"/>
            </a:endParaRPr>
          </a:p>
        </p:txBody>
      </p:sp>
      <p:pic>
        <p:nvPicPr>
          <p:cNvPr id="4" name="Picture 2" descr="C:\Users\User\Desktop\breastmalignantmedullaryWelter02.jpg"/>
          <p:cNvPicPr>
            <a:picLocks noChangeAspect="1" noChangeArrowheads="1"/>
          </p:cNvPicPr>
          <p:nvPr/>
        </p:nvPicPr>
        <p:blipFill>
          <a:blip r:embed="rId2"/>
          <a:srcRect/>
          <a:stretch>
            <a:fillRect/>
          </a:stretch>
        </p:blipFill>
        <p:spPr bwMode="auto">
          <a:xfrm>
            <a:off x="144704" y="1765942"/>
            <a:ext cx="5063449" cy="4919865"/>
          </a:xfrm>
          <a:prstGeom prst="rect">
            <a:avLst/>
          </a:prstGeom>
          <a:noFill/>
        </p:spPr>
      </p:pic>
      <p:pic>
        <p:nvPicPr>
          <p:cNvPr id="4098" name="Picture 2" descr="C:\Users\User\Desktop\breastmalignantmedullaryWelter04.jpg"/>
          <p:cNvPicPr>
            <a:picLocks noChangeAspect="1" noChangeArrowheads="1"/>
          </p:cNvPicPr>
          <p:nvPr/>
        </p:nvPicPr>
        <p:blipFill>
          <a:blip r:embed="rId3"/>
          <a:srcRect/>
          <a:stretch>
            <a:fillRect/>
          </a:stretch>
        </p:blipFill>
        <p:spPr bwMode="auto">
          <a:xfrm>
            <a:off x="5322627" y="2146463"/>
            <a:ext cx="3639010" cy="2195679"/>
          </a:xfrm>
          <a:prstGeom prst="rect">
            <a:avLst/>
          </a:prstGeom>
          <a:noFill/>
        </p:spPr>
      </p:pic>
      <p:pic>
        <p:nvPicPr>
          <p:cNvPr id="4099" name="Picture 3" descr="C:\Users\User\Desktop\breastmalignantmedullaryWelter07.jpg"/>
          <p:cNvPicPr>
            <a:picLocks noChangeAspect="1" noChangeArrowheads="1"/>
          </p:cNvPicPr>
          <p:nvPr/>
        </p:nvPicPr>
        <p:blipFill>
          <a:blip r:embed="rId4"/>
          <a:srcRect/>
          <a:stretch>
            <a:fillRect/>
          </a:stretch>
        </p:blipFill>
        <p:spPr bwMode="auto">
          <a:xfrm>
            <a:off x="5322626" y="4432429"/>
            <a:ext cx="3643953" cy="2091201"/>
          </a:xfrm>
          <a:prstGeom prst="rect">
            <a:avLst/>
          </a:prstGeom>
          <a:noFill/>
        </p:spPr>
      </p:pic>
    </p:spTree>
    <p:extLst>
      <p:ext uri="{BB962C8B-B14F-4D97-AF65-F5344CB8AC3E}">
        <p14:creationId xmlns:p14="http://schemas.microsoft.com/office/powerpoint/2010/main" xmlns="" val="218910206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16"/>
          <p:cNvSpPr txBox="1">
            <a:spLocks noGrp="1"/>
          </p:cNvSpPr>
          <p:nvPr>
            <p:ph type="title"/>
          </p:nvPr>
        </p:nvSpPr>
        <p:spPr>
          <a:xfrm>
            <a:off x="323528" y="-171400"/>
            <a:ext cx="8229600" cy="788917"/>
          </a:xfrm>
          <a:prstGeom prst="rect">
            <a:avLst/>
          </a:prstGeom>
          <a:noFill/>
          <a:ln>
            <a:noFill/>
          </a:ln>
        </p:spPr>
        <p:txBody>
          <a:bodyPr spcFirstLastPara="1" wrap="square" lIns="91425" tIns="45700" rIns="91425" bIns="45700" anchor="ctr" anchorCtr="0">
            <a:normAutofit/>
          </a:bodyPr>
          <a:lstStyle/>
          <a:p>
            <a:pPr lvl="0">
              <a:buSzPts val="4000"/>
            </a:pPr>
            <a:r>
              <a:rPr lang="en-US" sz="4000" dirty="0"/>
              <a:t>3</a:t>
            </a:r>
            <a:r>
              <a:rPr lang="el-GR" sz="4000" baseline="30000" dirty="0"/>
              <a:t>ο</a:t>
            </a:r>
            <a:r>
              <a:rPr lang="el-GR" sz="4000" dirty="0"/>
              <a:t> Περιστατικό</a:t>
            </a:r>
            <a:endParaRPr sz="4000" dirty="0"/>
          </a:p>
        </p:txBody>
      </p:sp>
      <p:sp>
        <p:nvSpPr>
          <p:cNvPr id="361" name="Google Shape;361;p16"/>
          <p:cNvSpPr txBox="1"/>
          <p:nvPr/>
        </p:nvSpPr>
        <p:spPr>
          <a:xfrm>
            <a:off x="154138" y="522515"/>
            <a:ext cx="8744535" cy="6016991"/>
          </a:xfrm>
          <a:prstGeom prst="rect">
            <a:avLst/>
          </a:prstGeom>
          <a:noFill/>
          <a:ln>
            <a:noFill/>
          </a:ln>
        </p:spPr>
        <p:txBody>
          <a:bodyPr spcFirstLastPara="1" wrap="square" lIns="91425" tIns="45700" rIns="91425" bIns="45700" anchor="t" anchorCtr="0">
            <a:spAutoFit/>
          </a:bodyPr>
          <a:lstStyle/>
          <a:p>
            <a:pPr marL="0" marR="0" lvl="0" indent="0" algn="just" rtl="0">
              <a:lnSpc>
                <a:spcPct val="100000"/>
              </a:lnSpc>
              <a:spcBef>
                <a:spcPts val="0"/>
              </a:spcBef>
              <a:spcAft>
                <a:spcPts val="0"/>
              </a:spcAft>
              <a:buClr>
                <a:srgbClr val="000000"/>
              </a:buClr>
              <a:buSzPts val="2200"/>
              <a:buFont typeface="Calibri"/>
              <a:buNone/>
            </a:pPr>
            <a:r>
              <a:rPr lang="el-GR" sz="2500" b="1" i="0" u="sng" strike="noStrike" cap="none" dirty="0">
                <a:solidFill>
                  <a:srgbClr val="000000"/>
                </a:solidFill>
                <a:latin typeface="Calibri" pitchFamily="34" charset="0"/>
                <a:ea typeface="Calibri"/>
                <a:cs typeface="Calibri" pitchFamily="34" charset="0"/>
                <a:sym typeface="Calibri"/>
              </a:rPr>
              <a:t>Ιστορικό:</a:t>
            </a:r>
            <a:r>
              <a:rPr lang="el-GR" sz="2500" b="0" i="0" u="none" strike="noStrike" cap="none" dirty="0">
                <a:solidFill>
                  <a:srgbClr val="000000"/>
                </a:solidFill>
                <a:latin typeface="Calibri" pitchFamily="34" charset="0"/>
                <a:ea typeface="Calibri"/>
                <a:cs typeface="Calibri" pitchFamily="34" charset="0"/>
                <a:sym typeface="Calibri"/>
              </a:rPr>
              <a:t> </a:t>
            </a:r>
            <a:endParaRPr sz="2500" dirty="0">
              <a:latin typeface="Calibri" pitchFamily="34" charset="0"/>
              <a:cs typeface="Calibri" pitchFamily="34" charset="0"/>
            </a:endParaRPr>
          </a:p>
          <a:p>
            <a:pPr lvl="0" algn="just">
              <a:buSzPts val="2200"/>
            </a:pPr>
            <a:r>
              <a:rPr lang="el-GR" sz="2500" dirty="0">
                <a:solidFill>
                  <a:srgbClr val="000000"/>
                </a:solidFill>
                <a:latin typeface="Calibri" pitchFamily="34" charset="0"/>
                <a:ea typeface="Calibri"/>
                <a:cs typeface="Calibri" pitchFamily="34" charset="0"/>
                <a:sym typeface="Calibri"/>
              </a:rPr>
              <a:t> Γυναίκα </a:t>
            </a:r>
            <a:r>
              <a:rPr lang="en-US" sz="2500" dirty="0">
                <a:latin typeface="Calibri" pitchFamily="34" charset="0"/>
                <a:ea typeface="Calibri"/>
                <a:cs typeface="Calibri" pitchFamily="34" charset="0"/>
                <a:sym typeface="Calibri"/>
              </a:rPr>
              <a:t>50</a:t>
            </a:r>
            <a:r>
              <a:rPr lang="el-GR" sz="2500" dirty="0">
                <a:solidFill>
                  <a:srgbClr val="000000"/>
                </a:solidFill>
                <a:latin typeface="Calibri" pitchFamily="34" charset="0"/>
                <a:ea typeface="Calibri"/>
                <a:cs typeface="Calibri" pitchFamily="34" charset="0"/>
                <a:sym typeface="Calibri"/>
              </a:rPr>
              <a:t> ετών</a:t>
            </a:r>
            <a:r>
              <a:rPr lang="en-US" sz="2500" dirty="0">
                <a:solidFill>
                  <a:srgbClr val="000000"/>
                </a:solidFill>
                <a:latin typeface="Calibri" pitchFamily="34" charset="0"/>
                <a:ea typeface="Calibri"/>
                <a:cs typeface="Calibri" pitchFamily="34" charset="0"/>
                <a:sym typeface="Calibri"/>
              </a:rPr>
              <a:t> </a:t>
            </a:r>
            <a:r>
              <a:rPr lang="el-GR" sz="2500" dirty="0">
                <a:solidFill>
                  <a:srgbClr val="000000"/>
                </a:solidFill>
                <a:latin typeface="Calibri" pitchFamily="34" charset="0"/>
                <a:ea typeface="Calibri"/>
                <a:cs typeface="Calibri" pitchFamily="34" charset="0"/>
                <a:sym typeface="Calibri"/>
              </a:rPr>
              <a:t>προσέρχεται για </a:t>
            </a:r>
            <a:r>
              <a:rPr lang="el-GR" sz="2500" dirty="0">
                <a:latin typeface="Calibri" pitchFamily="34" charset="0"/>
                <a:ea typeface="Calibri"/>
                <a:cs typeface="Calibri" pitchFamily="34" charset="0"/>
                <a:sym typeface="Calibri"/>
              </a:rPr>
              <a:t>τον </a:t>
            </a:r>
            <a:r>
              <a:rPr lang="el-GR" sz="2500" dirty="0">
                <a:effectLst>
                  <a:outerShdw blurRad="38100" dist="38100" dir="2700000" algn="tl">
                    <a:srgbClr val="000000">
                      <a:alpha val="43137"/>
                    </a:srgbClr>
                  </a:outerShdw>
                </a:effectLst>
                <a:latin typeface="Calibri" pitchFamily="34" charset="0"/>
                <a:ea typeface="Calibri"/>
                <a:cs typeface="Calibri" pitchFamily="34" charset="0"/>
                <a:sym typeface="Calibri"/>
              </a:rPr>
              <a:t>προγραμματισμένο </a:t>
            </a:r>
            <a:r>
              <a:rPr lang="el-GR" sz="2500" dirty="0" err="1">
                <a:effectLst>
                  <a:outerShdw blurRad="38100" dist="38100" dir="2700000" algn="tl">
                    <a:srgbClr val="000000">
                      <a:alpha val="43137"/>
                    </a:srgbClr>
                  </a:outerShdw>
                </a:effectLst>
                <a:latin typeface="Calibri" pitchFamily="34" charset="0"/>
                <a:ea typeface="Calibri"/>
                <a:cs typeface="Calibri" pitchFamily="34" charset="0"/>
                <a:sym typeface="Calibri"/>
              </a:rPr>
              <a:t>μαστογραφικό</a:t>
            </a:r>
            <a:r>
              <a:rPr lang="el-GR" sz="2500" dirty="0">
                <a:effectLst>
                  <a:outerShdw blurRad="38100" dist="38100" dir="2700000" algn="tl">
                    <a:srgbClr val="000000">
                      <a:alpha val="43137"/>
                    </a:srgbClr>
                  </a:outerShdw>
                </a:effectLst>
                <a:latin typeface="Calibri" pitchFamily="34" charset="0"/>
                <a:ea typeface="Calibri"/>
                <a:cs typeface="Calibri" pitchFamily="34" charset="0"/>
                <a:sym typeface="Calibri"/>
              </a:rPr>
              <a:t> της έλεγχο</a:t>
            </a:r>
            <a:r>
              <a:rPr lang="el-GR" sz="2500" dirty="0">
                <a:latin typeface="Calibri" pitchFamily="34" charset="0"/>
                <a:ea typeface="Calibri"/>
                <a:cs typeface="Calibri" pitchFamily="34" charset="0"/>
                <a:sym typeface="Calibri"/>
              </a:rPr>
              <a:t>. Δεν αναφέρει προβλήματα υγείας</a:t>
            </a:r>
            <a:r>
              <a:rPr lang="en-US" sz="2500" dirty="0">
                <a:latin typeface="Calibri" pitchFamily="34" charset="0"/>
                <a:ea typeface="Calibri"/>
                <a:cs typeface="Calibri" pitchFamily="34" charset="0"/>
                <a:sym typeface="Calibri"/>
              </a:rPr>
              <a:t>,</a:t>
            </a:r>
            <a:r>
              <a:rPr lang="el-GR" sz="2500" dirty="0">
                <a:latin typeface="Calibri" pitchFamily="34" charset="0"/>
                <a:ea typeface="Calibri"/>
                <a:cs typeface="Calibri" pitchFamily="34" charset="0"/>
                <a:sym typeface="Calibri"/>
              </a:rPr>
              <a:t> δεν έχει συγγενή με καρκίνο του μαστού</a:t>
            </a:r>
            <a:r>
              <a:rPr lang="en-US" sz="2500" dirty="0">
                <a:latin typeface="Calibri" pitchFamily="34" charset="0"/>
                <a:ea typeface="Calibri"/>
                <a:cs typeface="Calibri" pitchFamily="34" charset="0"/>
                <a:sym typeface="Calibri"/>
              </a:rPr>
              <a:t>, </a:t>
            </a:r>
            <a:r>
              <a:rPr lang="el-GR" sz="2500" dirty="0">
                <a:latin typeface="Calibri" pitchFamily="34" charset="0"/>
                <a:ea typeface="Calibri"/>
                <a:cs typeface="Calibri" pitchFamily="34" charset="0"/>
                <a:sym typeface="Calibri"/>
              </a:rPr>
              <a:t>δεν είχε διαταραχές </a:t>
            </a:r>
            <a:r>
              <a:rPr lang="el-GR" sz="2500" dirty="0" err="1" smtClean="0">
                <a:latin typeface="Calibri" pitchFamily="34" charset="0"/>
                <a:ea typeface="Calibri"/>
                <a:cs typeface="Calibri" pitchFamily="34" charset="0"/>
                <a:sym typeface="Calibri"/>
              </a:rPr>
              <a:t>εμμηνορρυσιακού</a:t>
            </a:r>
            <a:r>
              <a:rPr lang="el-GR" sz="2500" dirty="0" smtClean="0">
                <a:latin typeface="Calibri" pitchFamily="34" charset="0"/>
                <a:ea typeface="Calibri"/>
                <a:cs typeface="Calibri" pitchFamily="34" charset="0"/>
                <a:sym typeface="Calibri"/>
              </a:rPr>
              <a:t> </a:t>
            </a:r>
            <a:r>
              <a:rPr lang="el-GR" sz="2500" dirty="0">
                <a:latin typeface="Calibri" pitchFamily="34" charset="0"/>
                <a:ea typeface="Calibri"/>
                <a:cs typeface="Calibri" pitchFamily="34" charset="0"/>
                <a:sym typeface="Calibri"/>
              </a:rPr>
              <a:t>κύκλου και δεν έχει τεκνοποιήσει.</a:t>
            </a:r>
          </a:p>
          <a:p>
            <a:pPr lvl="0" algn="just">
              <a:buSzPts val="2200"/>
            </a:pPr>
            <a:endParaRPr lang="el-GR" sz="2500" b="1" i="0" u="sng" strike="noStrike" cap="none" dirty="0">
              <a:solidFill>
                <a:srgbClr val="000000"/>
              </a:solidFill>
              <a:latin typeface="Calibri" pitchFamily="34" charset="0"/>
              <a:ea typeface="Calibri"/>
              <a:cs typeface="Calibri" pitchFamily="34" charset="0"/>
              <a:sym typeface="Calibri"/>
            </a:endParaRPr>
          </a:p>
          <a:p>
            <a:pPr lvl="0" algn="just">
              <a:buSzPts val="2200"/>
            </a:pPr>
            <a:r>
              <a:rPr lang="el-GR" sz="2500" b="1" i="0" u="sng" strike="noStrike" cap="none" dirty="0">
                <a:solidFill>
                  <a:srgbClr val="000000"/>
                </a:solidFill>
                <a:latin typeface="Calibri" pitchFamily="34" charset="0"/>
                <a:ea typeface="Calibri"/>
                <a:cs typeface="Calibri" pitchFamily="34" charset="0"/>
                <a:sym typeface="Calibri"/>
              </a:rPr>
              <a:t>Κλινική εξέταση: </a:t>
            </a:r>
            <a:endParaRPr sz="2500" b="1" dirty="0">
              <a:latin typeface="Calibri" pitchFamily="34" charset="0"/>
              <a:cs typeface="Calibri" pitchFamily="34" charset="0"/>
            </a:endParaRPr>
          </a:p>
          <a:p>
            <a:pPr marL="0" marR="0" lvl="0" indent="0" algn="just" rtl="0">
              <a:lnSpc>
                <a:spcPct val="100000"/>
              </a:lnSpc>
              <a:spcBef>
                <a:spcPts val="0"/>
              </a:spcBef>
              <a:spcAft>
                <a:spcPts val="0"/>
              </a:spcAft>
              <a:buClr>
                <a:srgbClr val="000000"/>
              </a:buClr>
              <a:buSzPts val="2200"/>
              <a:buFont typeface="Calibri"/>
              <a:buNone/>
            </a:pPr>
            <a:r>
              <a:rPr lang="el-GR" sz="2500" dirty="0">
                <a:latin typeface="Calibri" pitchFamily="34" charset="0"/>
                <a:ea typeface="Calibri"/>
                <a:cs typeface="Calibri" pitchFamily="34" charset="0"/>
                <a:sym typeface="Calibri"/>
              </a:rPr>
              <a:t>Μαστός </a:t>
            </a:r>
            <a:r>
              <a:rPr lang="el-GR" sz="2500" i="1" dirty="0">
                <a:latin typeface="Calibri" pitchFamily="34" charset="0"/>
                <a:ea typeface="Calibri"/>
                <a:cs typeface="Calibri" pitchFamily="34" charset="0"/>
                <a:sym typeface="Calibri"/>
              </a:rPr>
              <a:t>χωρίς</a:t>
            </a:r>
            <a:r>
              <a:rPr lang="el-GR" sz="2500" dirty="0">
                <a:latin typeface="Calibri" pitchFamily="34" charset="0"/>
                <a:ea typeface="Calibri"/>
                <a:cs typeface="Calibri" pitchFamily="34" charset="0"/>
                <a:sym typeface="Calibri"/>
              </a:rPr>
              <a:t> ψηλαφητές αλλοιώσεις, </a:t>
            </a:r>
            <a:r>
              <a:rPr lang="el-GR" sz="2500" i="1" dirty="0">
                <a:latin typeface="Calibri" pitchFamily="34" charset="0"/>
                <a:ea typeface="Calibri"/>
                <a:cs typeface="Calibri" pitchFamily="34" charset="0"/>
                <a:sym typeface="Calibri"/>
              </a:rPr>
              <a:t>χωρίς</a:t>
            </a:r>
            <a:r>
              <a:rPr lang="el-GR" sz="2500" dirty="0">
                <a:latin typeface="Calibri" pitchFamily="34" charset="0"/>
                <a:ea typeface="Calibri"/>
                <a:cs typeface="Calibri" pitchFamily="34" charset="0"/>
                <a:sym typeface="Calibri"/>
              </a:rPr>
              <a:t> ψηλαφητούς μασχαλιαίους λεμφαδένες. </a:t>
            </a:r>
            <a:r>
              <a:rPr lang="el-GR" sz="2500" dirty="0">
                <a:effectLst>
                  <a:outerShdw blurRad="38100" dist="38100" dir="2700000" algn="tl">
                    <a:srgbClr val="000000">
                      <a:alpha val="43137"/>
                    </a:srgbClr>
                  </a:outerShdw>
                </a:effectLst>
                <a:latin typeface="Calibri" pitchFamily="34" charset="0"/>
                <a:ea typeface="Calibri"/>
                <a:cs typeface="Calibri" pitchFamily="34" charset="0"/>
                <a:sym typeface="Calibri"/>
              </a:rPr>
              <a:t>Χωρίς</a:t>
            </a:r>
            <a:r>
              <a:rPr lang="el-GR" sz="2500" dirty="0">
                <a:latin typeface="Calibri" pitchFamily="34" charset="0"/>
                <a:ea typeface="Calibri"/>
                <a:cs typeface="Calibri" pitchFamily="34" charset="0"/>
                <a:sym typeface="Calibri"/>
              </a:rPr>
              <a:t> έκκριμα θηλής.</a:t>
            </a:r>
          </a:p>
          <a:p>
            <a:pPr marL="0" marR="0" lvl="0" indent="0" algn="just" rtl="0">
              <a:lnSpc>
                <a:spcPct val="100000"/>
              </a:lnSpc>
              <a:spcBef>
                <a:spcPts val="0"/>
              </a:spcBef>
              <a:spcAft>
                <a:spcPts val="0"/>
              </a:spcAft>
              <a:buClr>
                <a:srgbClr val="000000"/>
              </a:buClr>
              <a:buSzPts val="2200"/>
              <a:buFont typeface="Calibri"/>
              <a:buNone/>
            </a:pPr>
            <a:endParaRPr lang="el-GR" sz="2500" b="1" i="0" u="sng" strike="noStrike" cap="none" dirty="0">
              <a:solidFill>
                <a:srgbClr val="000000"/>
              </a:solidFill>
              <a:latin typeface="Calibri" pitchFamily="34" charset="0"/>
              <a:ea typeface="Calibri"/>
              <a:cs typeface="Calibri" pitchFamily="34" charset="0"/>
              <a:sym typeface="Calibri"/>
            </a:endParaRPr>
          </a:p>
          <a:p>
            <a:pPr marL="0" marR="0" lvl="0" indent="0" algn="just" rtl="0">
              <a:lnSpc>
                <a:spcPct val="100000"/>
              </a:lnSpc>
              <a:spcBef>
                <a:spcPts val="0"/>
              </a:spcBef>
              <a:spcAft>
                <a:spcPts val="0"/>
              </a:spcAft>
              <a:buClr>
                <a:srgbClr val="000000"/>
              </a:buClr>
              <a:buSzPts val="2200"/>
              <a:buFont typeface="Calibri"/>
              <a:buNone/>
            </a:pPr>
            <a:endParaRPr lang="en-US" sz="2500" b="1" i="0" u="sng" strike="noStrike" cap="none" dirty="0">
              <a:solidFill>
                <a:srgbClr val="000000"/>
              </a:solidFill>
              <a:latin typeface="Calibri" pitchFamily="34" charset="0"/>
              <a:ea typeface="Calibri"/>
              <a:cs typeface="Calibri" pitchFamily="34" charset="0"/>
              <a:sym typeface="Calibri"/>
            </a:endParaRPr>
          </a:p>
          <a:p>
            <a:pPr marL="0" marR="0" lvl="0" indent="0" algn="just" rtl="0">
              <a:lnSpc>
                <a:spcPct val="100000"/>
              </a:lnSpc>
              <a:spcBef>
                <a:spcPts val="0"/>
              </a:spcBef>
              <a:spcAft>
                <a:spcPts val="0"/>
              </a:spcAft>
              <a:buClr>
                <a:srgbClr val="000000"/>
              </a:buClr>
              <a:buSzPts val="2200"/>
              <a:buFont typeface="Calibri"/>
              <a:buNone/>
            </a:pPr>
            <a:r>
              <a:rPr lang="el-GR" sz="2500" b="1" i="0" u="sng" strike="noStrike" cap="none" dirty="0">
                <a:solidFill>
                  <a:srgbClr val="000000"/>
                </a:solidFill>
                <a:latin typeface="Calibri" pitchFamily="34" charset="0"/>
                <a:ea typeface="Calibri"/>
                <a:cs typeface="Calibri" pitchFamily="34" charset="0"/>
                <a:sym typeface="Calibri"/>
              </a:rPr>
              <a:t>Εργαστηριακός έλεγχος</a:t>
            </a:r>
            <a:r>
              <a:rPr lang="en-US" sz="2500" b="1" i="0" u="sng" strike="noStrike" cap="none" dirty="0">
                <a:solidFill>
                  <a:srgbClr val="000000"/>
                </a:solidFill>
                <a:latin typeface="Calibri" pitchFamily="34" charset="0"/>
                <a:ea typeface="Calibri"/>
                <a:cs typeface="Calibri" pitchFamily="34" charset="0"/>
                <a:sym typeface="Calibri"/>
              </a:rPr>
              <a:t>  </a:t>
            </a:r>
            <a:r>
              <a:rPr lang="el-GR" sz="2500" b="1" i="0" u="sng" strike="noStrike" cap="none" spc="300" dirty="0">
                <a:solidFill>
                  <a:srgbClr val="000000"/>
                </a:solidFill>
                <a:latin typeface="Calibri" pitchFamily="34" charset="0"/>
                <a:ea typeface="Calibri"/>
                <a:cs typeface="Calibri" pitchFamily="34" charset="0"/>
                <a:sym typeface="Calibri"/>
              </a:rPr>
              <a:t>ορού</a:t>
            </a:r>
            <a:r>
              <a:rPr lang="el-GR" sz="2500" b="1" i="0" u="sng" strike="noStrike" cap="none" dirty="0">
                <a:solidFill>
                  <a:srgbClr val="000000"/>
                </a:solidFill>
                <a:latin typeface="Calibri" pitchFamily="34" charset="0"/>
                <a:ea typeface="Calibri"/>
                <a:cs typeface="Calibri" pitchFamily="34" charset="0"/>
                <a:sym typeface="Calibri"/>
              </a:rPr>
              <a:t>: </a:t>
            </a:r>
            <a:endParaRPr sz="2500" b="1" u="sng" dirty="0">
              <a:latin typeface="Calibri" pitchFamily="34" charset="0"/>
              <a:cs typeface="Calibri" pitchFamily="34" charset="0"/>
            </a:endParaRPr>
          </a:p>
          <a:p>
            <a:pPr marL="0" marR="0" lvl="0" indent="0" algn="just" rtl="0">
              <a:lnSpc>
                <a:spcPct val="100000"/>
              </a:lnSpc>
              <a:spcBef>
                <a:spcPts val="0"/>
              </a:spcBef>
              <a:spcAft>
                <a:spcPts val="0"/>
              </a:spcAft>
              <a:buClr>
                <a:srgbClr val="000000"/>
              </a:buClr>
              <a:buSzPts val="2200"/>
              <a:buFont typeface="Arial"/>
              <a:buNone/>
            </a:pPr>
            <a:r>
              <a:rPr lang="el-GR" sz="2500" dirty="0">
                <a:latin typeface="Calibri" panose="020F0502020204030204" pitchFamily="34" charset="0"/>
                <a:ea typeface="Calibri" panose="020F0502020204030204" pitchFamily="34" charset="0"/>
                <a:cs typeface="Calibri" panose="020F0502020204030204" pitchFamily="34" charset="0"/>
              </a:rPr>
              <a:t>Χωρίς ευρήματα</a:t>
            </a:r>
          </a:p>
          <a:p>
            <a:pPr marL="0" marR="0" lvl="0" indent="0" algn="just" rtl="0">
              <a:lnSpc>
                <a:spcPct val="100000"/>
              </a:lnSpc>
              <a:spcBef>
                <a:spcPts val="0"/>
              </a:spcBef>
              <a:spcAft>
                <a:spcPts val="0"/>
              </a:spcAft>
              <a:buClr>
                <a:srgbClr val="000000"/>
              </a:buClr>
              <a:buSzPts val="2200"/>
              <a:buFont typeface="Arial"/>
              <a:buNone/>
            </a:pPr>
            <a:endParaRPr lang="el-GR" sz="1800" i="0" u="none" strike="noStrike" cap="none" dirty="0">
              <a:solidFill>
                <a:srgbClr val="000000"/>
              </a:solidFill>
              <a:latin typeface="Calibri" panose="020F0502020204030204" pitchFamily="34" charset="0"/>
              <a:ea typeface="Calibri" panose="020F0502020204030204" pitchFamily="34" charset="0"/>
              <a:cs typeface="Calibri" panose="020F0502020204030204" pitchFamily="34" charset="0"/>
              <a:sym typeface="Arial"/>
            </a:endParaRPr>
          </a:p>
          <a:p>
            <a:pPr marL="0" marR="0" lvl="0" indent="0" algn="just" rtl="0">
              <a:spcBef>
                <a:spcPts val="0"/>
              </a:spcBef>
              <a:spcAft>
                <a:spcPts val="0"/>
              </a:spcAft>
              <a:buNone/>
            </a:pPr>
            <a:endParaRPr lang="el-GR" sz="1800" u="sng" dirty="0">
              <a:solidFill>
                <a:srgbClr val="040C28"/>
              </a:solidFill>
              <a:latin typeface="Calibri" panose="020F0502020204030204" pitchFamily="34" charset="0"/>
              <a:ea typeface="Calibri" panose="020F0502020204030204" pitchFamily="34" charset="0"/>
              <a:cs typeface="Calibri" panose="020F0502020204030204" pitchFamily="34" charset="0"/>
              <a:sym typeface="Calibri"/>
            </a:endParaRPr>
          </a:p>
          <a:p>
            <a:pPr marL="0" marR="0" lvl="0" indent="0" algn="l" rtl="0">
              <a:spcBef>
                <a:spcPts val="0"/>
              </a:spcBef>
              <a:spcAft>
                <a:spcPts val="0"/>
              </a:spcAft>
              <a:buNone/>
            </a:pPr>
            <a:endParaRPr lang="en-US" sz="2400" dirty="0">
              <a:solidFill>
                <a:srgbClr val="040C28"/>
              </a:solidFill>
              <a:latin typeface="Calibri" pitchFamily="34" charset="0"/>
              <a:cs typeface="Calibri" pitchFamily="34" charset="0"/>
              <a:sym typeface="Arial"/>
            </a:endParaRPr>
          </a:p>
        </p:txBody>
      </p:sp>
      <p:pic>
        <p:nvPicPr>
          <p:cNvPr id="4" name="Picture 3">
            <a:extLst>
              <a:ext uri="{FF2B5EF4-FFF2-40B4-BE49-F238E27FC236}">
                <a16:creationId xmlns:a16="http://schemas.microsoft.com/office/drawing/2014/main" xmlns="" id="{827C4A71-38D3-7A6A-B7ED-E74E2D60CCEB}"/>
              </a:ext>
            </a:extLst>
          </p:cNvPr>
          <p:cNvPicPr>
            <a:picLocks noChangeAspect="1"/>
          </p:cNvPicPr>
          <p:nvPr/>
        </p:nvPicPr>
        <p:blipFill>
          <a:blip r:embed="rId3"/>
          <a:stretch>
            <a:fillRect/>
          </a:stretch>
        </p:blipFill>
        <p:spPr>
          <a:xfrm>
            <a:off x="4539350" y="4040204"/>
            <a:ext cx="4512030" cy="2538017"/>
          </a:xfrm>
          <a:prstGeom prst="rect">
            <a:avLst/>
          </a:prstGeom>
        </p:spPr>
      </p:pic>
    </p:spTree>
    <p:extLst>
      <p:ext uri="{BB962C8B-B14F-4D97-AF65-F5344CB8AC3E}">
        <p14:creationId xmlns:p14="http://schemas.microsoft.com/office/powerpoint/2010/main" xmlns="" val="56339428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17"/>
          <p:cNvSpPr txBox="1">
            <a:spLocks noGrp="1"/>
          </p:cNvSpPr>
          <p:nvPr>
            <p:ph type="title"/>
          </p:nvPr>
        </p:nvSpPr>
        <p:spPr>
          <a:xfrm>
            <a:off x="457200" y="167269"/>
            <a:ext cx="8229600" cy="40376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ts val="3000"/>
              <a:buFont typeface="Calibri"/>
              <a:buNone/>
            </a:pPr>
            <a:r>
              <a:rPr lang="el-GR" sz="3000" dirty="0"/>
              <a:t>Μαστογραφία</a:t>
            </a:r>
            <a:endParaRPr sz="3000" dirty="0"/>
          </a:p>
        </p:txBody>
      </p:sp>
      <p:pic>
        <p:nvPicPr>
          <p:cNvPr id="4" name="Picture 3">
            <a:extLst>
              <a:ext uri="{FF2B5EF4-FFF2-40B4-BE49-F238E27FC236}">
                <a16:creationId xmlns:a16="http://schemas.microsoft.com/office/drawing/2014/main" xmlns="" id="{509BEC89-11E3-109F-4921-F5594D436A56}"/>
              </a:ext>
            </a:extLst>
          </p:cNvPr>
          <p:cNvPicPr>
            <a:picLocks noChangeAspect="1"/>
          </p:cNvPicPr>
          <p:nvPr/>
        </p:nvPicPr>
        <p:blipFill>
          <a:blip r:embed="rId3"/>
          <a:stretch>
            <a:fillRect/>
          </a:stretch>
        </p:blipFill>
        <p:spPr>
          <a:xfrm>
            <a:off x="183617" y="911019"/>
            <a:ext cx="4458895" cy="5489781"/>
          </a:xfrm>
          <a:prstGeom prst="rect">
            <a:avLst/>
          </a:prstGeom>
        </p:spPr>
      </p:pic>
      <p:pic>
        <p:nvPicPr>
          <p:cNvPr id="7" name="Picture 6">
            <a:extLst>
              <a:ext uri="{FF2B5EF4-FFF2-40B4-BE49-F238E27FC236}">
                <a16:creationId xmlns:a16="http://schemas.microsoft.com/office/drawing/2014/main" xmlns="" id="{2B3913EF-3302-F9BF-60C5-ACB11E765E60}"/>
              </a:ext>
            </a:extLst>
          </p:cNvPr>
          <p:cNvPicPr>
            <a:picLocks noChangeAspect="1"/>
          </p:cNvPicPr>
          <p:nvPr/>
        </p:nvPicPr>
        <p:blipFill>
          <a:blip r:embed="rId4"/>
          <a:stretch>
            <a:fillRect/>
          </a:stretch>
        </p:blipFill>
        <p:spPr>
          <a:xfrm>
            <a:off x="4698829" y="946952"/>
            <a:ext cx="4254103" cy="5467495"/>
          </a:xfrm>
          <a:prstGeom prst="rect">
            <a:avLst/>
          </a:prstGeom>
        </p:spPr>
      </p:pic>
      <p:pic>
        <p:nvPicPr>
          <p:cNvPr id="8" name="Picture 7">
            <a:extLst>
              <a:ext uri="{FF2B5EF4-FFF2-40B4-BE49-F238E27FC236}">
                <a16:creationId xmlns:a16="http://schemas.microsoft.com/office/drawing/2014/main" xmlns="" id="{48F0A1B5-ED2D-9DEA-8986-29D0AA2D43F8}"/>
              </a:ext>
            </a:extLst>
          </p:cNvPr>
          <p:cNvPicPr>
            <a:picLocks noChangeAspect="1"/>
          </p:cNvPicPr>
          <p:nvPr/>
        </p:nvPicPr>
        <p:blipFill>
          <a:blip r:embed="rId5"/>
          <a:stretch>
            <a:fillRect/>
          </a:stretch>
        </p:blipFill>
        <p:spPr>
          <a:xfrm>
            <a:off x="969817" y="6455390"/>
            <a:ext cx="7657240" cy="402609"/>
          </a:xfrm>
          <a:prstGeom prst="rect">
            <a:avLst/>
          </a:prstGeom>
        </p:spPr>
      </p:pic>
    </p:spTree>
    <p:extLst>
      <p:ext uri="{BB962C8B-B14F-4D97-AF65-F5344CB8AC3E}">
        <p14:creationId xmlns:p14="http://schemas.microsoft.com/office/powerpoint/2010/main" xmlns="" val="335811826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20372E7-72A4-DEAF-7B93-4B94752E1F6A}"/>
              </a:ext>
            </a:extLst>
          </p:cNvPr>
          <p:cNvSpPr>
            <a:spLocks noGrp="1"/>
          </p:cNvSpPr>
          <p:nvPr>
            <p:ph type="title"/>
          </p:nvPr>
        </p:nvSpPr>
        <p:spPr>
          <a:xfrm>
            <a:off x="0" y="1"/>
            <a:ext cx="4858603" cy="696036"/>
          </a:xfrm>
        </p:spPr>
        <p:txBody>
          <a:bodyPr>
            <a:noAutofit/>
          </a:bodyPr>
          <a:lstStyle/>
          <a:p>
            <a:r>
              <a:rPr lang="el-GR" sz="2800" dirty="0" smtClean="0"/>
              <a:t>Βιοψία</a:t>
            </a:r>
            <a:r>
              <a:rPr lang="en-US" sz="2800" dirty="0" smtClean="0"/>
              <a:t> </a:t>
            </a:r>
            <a:r>
              <a:rPr lang="el-GR" sz="2800" dirty="0" smtClean="0"/>
              <a:t>  με </a:t>
            </a:r>
            <a:r>
              <a:rPr lang="el-GR" sz="2800" dirty="0" err="1" smtClean="0"/>
              <a:t>κόπτουσα</a:t>
            </a:r>
            <a:r>
              <a:rPr lang="el-GR" sz="2800" dirty="0" smtClean="0"/>
              <a:t> βελόνη</a:t>
            </a:r>
            <a:endParaRPr lang="el-GR" sz="2800" dirty="0"/>
          </a:p>
        </p:txBody>
      </p:sp>
      <p:pic>
        <p:nvPicPr>
          <p:cNvPr id="8" name="Picture 7">
            <a:extLst>
              <a:ext uri="{FF2B5EF4-FFF2-40B4-BE49-F238E27FC236}">
                <a16:creationId xmlns:a16="http://schemas.microsoft.com/office/drawing/2014/main" xmlns="" id="{2274BADE-7DFC-9E7F-623F-757156266F75}"/>
              </a:ext>
            </a:extLst>
          </p:cNvPr>
          <p:cNvPicPr>
            <a:picLocks noChangeAspect="1"/>
          </p:cNvPicPr>
          <p:nvPr/>
        </p:nvPicPr>
        <p:blipFill>
          <a:blip r:embed="rId3"/>
          <a:stretch>
            <a:fillRect/>
          </a:stretch>
        </p:blipFill>
        <p:spPr>
          <a:xfrm>
            <a:off x="858644" y="6496334"/>
            <a:ext cx="7658100" cy="506629"/>
          </a:xfrm>
          <a:prstGeom prst="rect">
            <a:avLst/>
          </a:prstGeom>
        </p:spPr>
      </p:pic>
      <p:pic>
        <p:nvPicPr>
          <p:cNvPr id="4" name="Picture 3">
            <a:extLst>
              <a:ext uri="{FF2B5EF4-FFF2-40B4-BE49-F238E27FC236}">
                <a16:creationId xmlns:a16="http://schemas.microsoft.com/office/drawing/2014/main" xmlns="" id="{1FC78FD1-844B-5CC7-2CFD-6E1C6D044F14}"/>
              </a:ext>
            </a:extLst>
          </p:cNvPr>
          <p:cNvPicPr>
            <a:picLocks noChangeAspect="1"/>
          </p:cNvPicPr>
          <p:nvPr/>
        </p:nvPicPr>
        <p:blipFill>
          <a:blip r:embed="rId4"/>
          <a:stretch>
            <a:fillRect/>
          </a:stretch>
        </p:blipFill>
        <p:spPr>
          <a:xfrm>
            <a:off x="586854" y="3819858"/>
            <a:ext cx="2949180" cy="2724242"/>
          </a:xfrm>
          <a:prstGeom prst="rect">
            <a:avLst/>
          </a:prstGeom>
        </p:spPr>
      </p:pic>
      <p:pic>
        <p:nvPicPr>
          <p:cNvPr id="2050" name="Picture 2" descr="C:\Users\User\Desktop\breastmalignantDCISTozbikian18.jpg"/>
          <p:cNvPicPr>
            <a:picLocks noChangeAspect="1" noChangeArrowheads="1"/>
          </p:cNvPicPr>
          <p:nvPr/>
        </p:nvPicPr>
        <p:blipFill>
          <a:blip r:embed="rId5"/>
          <a:srcRect/>
          <a:stretch>
            <a:fillRect/>
          </a:stretch>
        </p:blipFill>
        <p:spPr bwMode="auto">
          <a:xfrm>
            <a:off x="4771150" y="164974"/>
            <a:ext cx="4154486" cy="4039929"/>
          </a:xfrm>
          <a:prstGeom prst="rect">
            <a:avLst/>
          </a:prstGeom>
          <a:noFill/>
        </p:spPr>
      </p:pic>
      <p:pic>
        <p:nvPicPr>
          <p:cNvPr id="2051" name="Picture 3" descr="C:\Users\User\Desktop\breastmalignantDCISTozbikian03.jpg"/>
          <p:cNvPicPr>
            <a:picLocks noChangeAspect="1" noChangeArrowheads="1"/>
          </p:cNvPicPr>
          <p:nvPr/>
        </p:nvPicPr>
        <p:blipFill>
          <a:blip r:embed="rId6"/>
          <a:srcRect/>
          <a:stretch>
            <a:fillRect/>
          </a:stretch>
        </p:blipFill>
        <p:spPr bwMode="auto">
          <a:xfrm>
            <a:off x="146962" y="624160"/>
            <a:ext cx="4434367" cy="3047088"/>
          </a:xfrm>
          <a:prstGeom prst="rect">
            <a:avLst/>
          </a:prstGeom>
          <a:noFill/>
        </p:spPr>
      </p:pic>
      <p:pic>
        <p:nvPicPr>
          <p:cNvPr id="2052" name="Picture 4" descr="C:\Users\User\Desktop\1024px-Immunohistochemistry_with_calponin_in_ductal_carcinoma_in_situ.jpg"/>
          <p:cNvPicPr>
            <a:picLocks noChangeAspect="1" noChangeArrowheads="1"/>
          </p:cNvPicPr>
          <p:nvPr/>
        </p:nvPicPr>
        <p:blipFill>
          <a:blip r:embed="rId7"/>
          <a:srcRect/>
          <a:stretch>
            <a:fillRect/>
          </a:stretch>
        </p:blipFill>
        <p:spPr bwMode="auto">
          <a:xfrm>
            <a:off x="4772167" y="4271040"/>
            <a:ext cx="3139008" cy="2348125"/>
          </a:xfrm>
          <a:prstGeom prst="rect">
            <a:avLst/>
          </a:prstGeom>
          <a:noFill/>
        </p:spPr>
      </p:pic>
      <p:sp>
        <p:nvSpPr>
          <p:cNvPr id="10" name="1 - Τίτλος"/>
          <p:cNvSpPr txBox="1">
            <a:spLocks/>
          </p:cNvSpPr>
          <p:nvPr/>
        </p:nvSpPr>
        <p:spPr>
          <a:xfrm>
            <a:off x="7861110" y="4954139"/>
            <a:ext cx="1282889" cy="1160058"/>
          </a:xfrm>
          <a:prstGeom prst="rect">
            <a:avLst/>
          </a:prstGeom>
          <a:noFill/>
          <a:ln>
            <a:noFill/>
          </a:ln>
        </p:spPr>
        <p:txBody>
          <a:bodyPr spcFirstLastPara="1" wrap="square" lIns="91425" tIns="45700" rIns="91425" bIns="45700" anchor="ctr" anchorCtr="0">
            <a:normAutofit fontScale="37500" lnSpcReduction="20000"/>
          </a:bodyPr>
          <a:lstStyle/>
          <a:p>
            <a:pPr marL="0" marR="0" lvl="0" indent="0" algn="ctr" defTabSz="914400" rtl="0" eaLnBrk="1" fontAlgn="auto" latinLnBrk="0" hangingPunct="1">
              <a:lnSpc>
                <a:spcPct val="100000"/>
              </a:lnSpc>
              <a:spcBef>
                <a:spcPts val="0"/>
              </a:spcBef>
              <a:spcAft>
                <a:spcPts val="0"/>
              </a:spcAft>
              <a:buClr>
                <a:schemeClr val="dk1"/>
              </a:buClr>
              <a:buSzPts val="1800"/>
              <a:buFont typeface="Calibri"/>
              <a:buNone/>
              <a:tabLst/>
              <a:defRPr/>
            </a:pPr>
            <a:r>
              <a:rPr kumimoji="0" lang="en-US" sz="4400" b="0" i="0" u="none" strike="noStrike" kern="0" cap="none" spc="0" normalizeH="0" baseline="0" noProof="0" dirty="0" smtClean="0">
                <a:ln>
                  <a:noFill/>
                </a:ln>
                <a:solidFill>
                  <a:schemeClr val="dk1"/>
                </a:solidFill>
                <a:effectLst/>
                <a:uLnTx/>
                <a:uFillTx/>
                <a:latin typeface="Calibri"/>
                <a:ea typeface="Calibri"/>
                <a:cs typeface="Calibri"/>
                <a:sym typeface="Calibri"/>
              </a:rPr>
              <a:t>A</a:t>
            </a:r>
            <a:r>
              <a:rPr kumimoji="0" lang="el-GR" sz="4400" b="0" i="0" u="none" strike="noStrike" kern="0" cap="none" spc="0" normalizeH="0" baseline="0" noProof="0" dirty="0" err="1" smtClean="0">
                <a:ln>
                  <a:noFill/>
                </a:ln>
                <a:solidFill>
                  <a:schemeClr val="dk1"/>
                </a:solidFill>
                <a:effectLst/>
                <a:uLnTx/>
                <a:uFillTx/>
                <a:latin typeface="Calibri"/>
                <a:ea typeface="Calibri"/>
                <a:cs typeface="Calibri"/>
                <a:sym typeface="Calibri"/>
              </a:rPr>
              <a:t>νοσοϊστο</a:t>
            </a:r>
            <a:r>
              <a:rPr kumimoji="0" lang="el-GR" sz="4400" b="0" i="0" u="none" strike="noStrike" kern="0" cap="none" spc="0" normalizeH="0" baseline="0" noProof="0" dirty="0" smtClean="0">
                <a:ln>
                  <a:noFill/>
                </a:ln>
                <a:solidFill>
                  <a:schemeClr val="dk1"/>
                </a:solidFill>
                <a:effectLst/>
                <a:uLnTx/>
                <a:uFillTx/>
                <a:latin typeface="Calibri"/>
                <a:ea typeface="Calibri"/>
                <a:cs typeface="Calibri"/>
                <a:sym typeface="Calibri"/>
              </a:rPr>
              <a:t>-χημική χρώση </a:t>
            </a:r>
            <a:r>
              <a:rPr kumimoji="0" lang="el-GR" sz="4400" b="0" i="0" u="none" strike="noStrike" kern="0" cap="none" spc="0" normalizeH="0" baseline="0" noProof="0" dirty="0" err="1" smtClean="0">
                <a:ln>
                  <a:noFill/>
                </a:ln>
                <a:solidFill>
                  <a:schemeClr val="dk1"/>
                </a:solidFill>
                <a:effectLst/>
                <a:uLnTx/>
                <a:uFillTx/>
                <a:latin typeface="Calibri"/>
                <a:ea typeface="Calibri"/>
                <a:cs typeface="Calibri"/>
                <a:sym typeface="Calibri"/>
              </a:rPr>
              <a:t>καλπονίνης</a:t>
            </a:r>
            <a:endParaRPr kumimoji="0" lang="el-GR" sz="4400" b="0" i="0" u="none" strike="noStrike" kern="0" cap="none" spc="0" normalizeH="0" baseline="0" noProof="0" dirty="0">
              <a:ln>
                <a:noFill/>
              </a:ln>
              <a:solidFill>
                <a:schemeClr val="dk1"/>
              </a:solidFill>
              <a:effectLst/>
              <a:uLnTx/>
              <a:uFillTx/>
              <a:latin typeface="Calibri"/>
              <a:ea typeface="Calibri"/>
              <a:cs typeface="Calibri"/>
              <a:sym typeface="Calibri"/>
            </a:endParaRPr>
          </a:p>
        </p:txBody>
      </p:sp>
    </p:spTree>
    <p:extLst>
      <p:ext uri="{BB962C8B-B14F-4D97-AF65-F5344CB8AC3E}">
        <p14:creationId xmlns:p14="http://schemas.microsoft.com/office/powerpoint/2010/main" xmlns="" val="2350206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1"/>
                                        </p:tgtEl>
                                        <p:attrNameLst>
                                          <p:attrName>style.visibility</p:attrName>
                                        </p:attrNameLst>
                                      </p:cBhvr>
                                      <p:to>
                                        <p:strVal val="visible"/>
                                      </p:to>
                                    </p:set>
                                    <p:animEffect transition="in" filter="dissolve">
                                      <p:cBhvr>
                                        <p:cTn id="7" dur="500"/>
                                        <p:tgtEl>
                                          <p:spTgt spid="2051"/>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050"/>
                                        </p:tgtEl>
                                        <p:attrNameLst>
                                          <p:attrName>style.visibility</p:attrName>
                                        </p:attrNameLst>
                                      </p:cBhvr>
                                      <p:to>
                                        <p:strVal val="visible"/>
                                      </p:to>
                                    </p:set>
                                    <p:animEffect transition="in" filter="dissolve">
                                      <p:cBhvr>
                                        <p:cTn id="12" dur="500"/>
                                        <p:tgtEl>
                                          <p:spTgt spid="2050"/>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animEffect transition="in" filter="dissolve">
                                      <p:cBhvr>
                                        <p:cTn id="17" dur="500"/>
                                        <p:tgtEl>
                                          <p:spTgt spid="2052"/>
                                        </p:tgtEl>
                                      </p:cBhvr>
                                    </p:animEffect>
                                  </p:childTnLst>
                                </p:cTn>
                              </p:par>
                              <p:par>
                                <p:cTn id="18" presetID="9" presetClass="entr" presetSubtype="0"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dissolv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sp>
        <p:nvSpPr>
          <p:cNvPr id="390" name="Google Shape;390;p19"/>
          <p:cNvSpPr txBox="1">
            <a:spLocks noGrp="1"/>
          </p:cNvSpPr>
          <p:nvPr>
            <p:ph type="title"/>
          </p:nvPr>
        </p:nvSpPr>
        <p:spPr>
          <a:xfrm>
            <a:off x="457200" y="274638"/>
            <a:ext cx="8229600" cy="706090"/>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l-GR"/>
              <a:t>Ερώτηση</a:t>
            </a:r>
            <a:endParaRPr/>
          </a:p>
        </p:txBody>
      </p:sp>
      <p:sp>
        <p:nvSpPr>
          <p:cNvPr id="391" name="Google Shape;391;p19"/>
          <p:cNvSpPr txBox="1"/>
          <p:nvPr/>
        </p:nvSpPr>
        <p:spPr>
          <a:xfrm>
            <a:off x="179512" y="1340768"/>
            <a:ext cx="8805664" cy="163117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500"/>
              <a:buFont typeface="Calibri"/>
              <a:buNone/>
            </a:pPr>
            <a:r>
              <a:rPr lang="el-GR" sz="2500" b="0" i="0" u="none" strike="noStrike" cap="none" dirty="0">
                <a:solidFill>
                  <a:srgbClr val="000000"/>
                </a:solidFill>
                <a:latin typeface="Calibri"/>
                <a:ea typeface="Calibri"/>
                <a:cs typeface="Calibri"/>
                <a:sym typeface="Calibri"/>
              </a:rPr>
              <a:t>Ποια η </a:t>
            </a:r>
            <a:r>
              <a:rPr lang="el-GR" sz="2500" b="1" i="0" u="none" strike="noStrike" cap="none" dirty="0">
                <a:solidFill>
                  <a:srgbClr val="000000"/>
                </a:solidFill>
                <a:latin typeface="Calibri"/>
                <a:ea typeface="Calibri"/>
                <a:cs typeface="Calibri"/>
                <a:sym typeface="Calibri"/>
              </a:rPr>
              <a:t>νόσος</a:t>
            </a:r>
            <a:r>
              <a:rPr lang="el-GR" sz="2500" b="0" i="0" u="none" strike="noStrike" cap="none" dirty="0">
                <a:solidFill>
                  <a:srgbClr val="000000"/>
                </a:solidFill>
                <a:latin typeface="Calibri"/>
                <a:ea typeface="Calibri"/>
                <a:cs typeface="Calibri"/>
                <a:sym typeface="Calibri"/>
              </a:rPr>
              <a:t> της ασθενούς </a:t>
            </a:r>
            <a:endParaRPr lang="el-GR" sz="2500" b="0" i="0" u="none" strike="noStrike" cap="none" dirty="0" smtClean="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500"/>
              <a:buFont typeface="Calibri"/>
              <a:buNone/>
            </a:pPr>
            <a:r>
              <a:rPr lang="el-GR" sz="2500" b="0" i="0" u="none" strike="noStrike" cap="none" dirty="0" smtClean="0">
                <a:solidFill>
                  <a:srgbClr val="000000"/>
                </a:solidFill>
                <a:latin typeface="Calibri"/>
                <a:ea typeface="Calibri"/>
                <a:cs typeface="Calibri"/>
                <a:sym typeface="Calibri"/>
              </a:rPr>
              <a:t>και </a:t>
            </a:r>
            <a:r>
              <a:rPr lang="el-GR" sz="2500" b="0" i="0" u="none" strike="noStrike" cap="none" dirty="0">
                <a:solidFill>
                  <a:srgbClr val="000000"/>
                </a:solidFill>
                <a:latin typeface="Calibri"/>
                <a:ea typeface="Calibri"/>
                <a:cs typeface="Calibri"/>
                <a:sym typeface="Calibri"/>
              </a:rPr>
              <a:t>ποι</a:t>
            </a:r>
            <a:r>
              <a:rPr lang="el-GR" sz="2500" dirty="0">
                <a:latin typeface="Calibri"/>
                <a:ea typeface="Calibri"/>
                <a:cs typeface="Calibri"/>
                <a:sym typeface="Calibri"/>
              </a:rPr>
              <a:t>α η </a:t>
            </a:r>
            <a:r>
              <a:rPr lang="el-GR" sz="2500" b="1" dirty="0" smtClean="0">
                <a:latin typeface="Calibri"/>
                <a:ea typeface="Calibri"/>
                <a:cs typeface="Calibri"/>
                <a:sym typeface="Calibri"/>
              </a:rPr>
              <a:t>πρόγνωσή</a:t>
            </a:r>
            <a:r>
              <a:rPr lang="el-GR" sz="2500" dirty="0" smtClean="0">
                <a:latin typeface="Calibri"/>
                <a:ea typeface="Calibri"/>
                <a:cs typeface="Calibri"/>
                <a:sym typeface="Calibri"/>
              </a:rPr>
              <a:t> της </a:t>
            </a:r>
            <a:r>
              <a:rPr lang="el-GR" sz="2500" dirty="0">
                <a:latin typeface="Calibri"/>
                <a:ea typeface="Calibri"/>
                <a:cs typeface="Calibri"/>
                <a:sym typeface="Calibri"/>
              </a:rPr>
              <a:t>(ποσοστό 10ετούς επιβίωσης)</a:t>
            </a:r>
            <a:r>
              <a:rPr lang="el-GR" sz="2500" b="0" i="0" u="none" strike="noStrike" cap="none" dirty="0">
                <a:solidFill>
                  <a:srgbClr val="000000"/>
                </a:solidFill>
                <a:latin typeface="Calibri"/>
                <a:ea typeface="Calibri"/>
                <a:cs typeface="Calibri"/>
                <a:sym typeface="Calibri"/>
              </a:rPr>
              <a:t>;</a:t>
            </a:r>
          </a:p>
          <a:p>
            <a:pPr marL="0" marR="0" lvl="0" indent="0" algn="ctr" rtl="0">
              <a:lnSpc>
                <a:spcPct val="100000"/>
              </a:lnSpc>
              <a:spcBef>
                <a:spcPts val="0"/>
              </a:spcBef>
              <a:spcAft>
                <a:spcPts val="0"/>
              </a:spcAft>
              <a:buClr>
                <a:srgbClr val="000000"/>
              </a:buClr>
              <a:buSzPts val="2500"/>
              <a:buFont typeface="Calibri"/>
              <a:buNone/>
            </a:pPr>
            <a:endParaRPr sz="25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500"/>
              <a:buFont typeface="Calibri"/>
              <a:buNone/>
            </a:pPr>
            <a:endParaRPr sz="2500" b="0" i="0" u="none" strike="noStrike" cap="none" dirty="0">
              <a:solidFill>
                <a:srgbClr val="000000"/>
              </a:solidFill>
              <a:latin typeface="Calibri"/>
              <a:ea typeface="Calibri"/>
              <a:cs typeface="Calibri"/>
              <a:sym typeface="Calibri"/>
            </a:endParaRPr>
          </a:p>
        </p:txBody>
      </p:sp>
      <p:pic>
        <p:nvPicPr>
          <p:cNvPr id="392" name="Google Shape;392;p19"/>
          <p:cNvPicPr preferRelativeResize="0"/>
          <p:nvPr/>
        </p:nvPicPr>
        <p:blipFill rotWithShape="1">
          <a:blip r:embed="rId3">
            <a:alphaModFix/>
          </a:blip>
          <a:srcRect/>
          <a:stretch/>
        </p:blipFill>
        <p:spPr>
          <a:xfrm>
            <a:off x="2732180" y="2980716"/>
            <a:ext cx="3700327" cy="2921332"/>
          </a:xfrm>
          <a:prstGeom prst="rect">
            <a:avLst/>
          </a:prstGeom>
          <a:noFill/>
          <a:ln>
            <a:noFill/>
          </a:ln>
        </p:spPr>
      </p:pic>
    </p:spTree>
    <p:extLst>
      <p:ext uri="{BB962C8B-B14F-4D97-AF65-F5344CB8AC3E}">
        <p14:creationId xmlns:p14="http://schemas.microsoft.com/office/powerpoint/2010/main" xmlns="" val="13019671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96"/>
        <p:cNvGrpSpPr/>
        <p:nvPr/>
      </p:nvGrpSpPr>
      <p:grpSpPr>
        <a:xfrm>
          <a:off x="0" y="0"/>
          <a:ext cx="0" cy="0"/>
          <a:chOff x="0" y="0"/>
          <a:chExt cx="0" cy="0"/>
        </a:xfrm>
      </p:grpSpPr>
      <p:sp>
        <p:nvSpPr>
          <p:cNvPr id="397" name="Google Shape;397;p20"/>
          <p:cNvSpPr txBox="1">
            <a:spLocks noGrp="1"/>
          </p:cNvSpPr>
          <p:nvPr>
            <p:ph type="title"/>
          </p:nvPr>
        </p:nvSpPr>
        <p:spPr>
          <a:xfrm>
            <a:off x="457200" y="-147232"/>
            <a:ext cx="8229600" cy="749529"/>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l-GR" sz="3200" dirty="0"/>
              <a:t>Απάντηση – Κλινική θεώρηση</a:t>
            </a:r>
            <a:endParaRPr sz="3200" dirty="0"/>
          </a:p>
        </p:txBody>
      </p:sp>
      <p:sp>
        <p:nvSpPr>
          <p:cNvPr id="398" name="Google Shape;398;p20"/>
          <p:cNvSpPr txBox="1"/>
          <p:nvPr/>
        </p:nvSpPr>
        <p:spPr>
          <a:xfrm>
            <a:off x="0" y="534390"/>
            <a:ext cx="9144000" cy="2877670"/>
          </a:xfrm>
          <a:prstGeom prst="rect">
            <a:avLst/>
          </a:prstGeom>
          <a:noFill/>
          <a:ln>
            <a:noFill/>
          </a:ln>
        </p:spPr>
        <p:txBody>
          <a:bodyPr spcFirstLastPara="1" wrap="square" lIns="91425" tIns="45700" rIns="91425" bIns="45700" anchor="t" anchorCtr="0">
            <a:spAutoFit/>
          </a:bodyPr>
          <a:lstStyle/>
          <a:p>
            <a:pPr algn="ctr">
              <a:buSzPts val="2400"/>
            </a:pPr>
            <a:r>
              <a:rPr lang="el-GR" sz="2500" dirty="0">
                <a:latin typeface="Calibri"/>
                <a:ea typeface="Calibri"/>
                <a:cs typeface="Calibri"/>
                <a:sym typeface="Calibri"/>
              </a:rPr>
              <a:t>Η</a:t>
            </a:r>
            <a:r>
              <a:rPr lang="el-GR" sz="2500" b="0" i="0" u="none" strike="noStrike" cap="none" dirty="0">
                <a:solidFill>
                  <a:srgbClr val="000000"/>
                </a:solidFill>
                <a:latin typeface="Calibri"/>
                <a:ea typeface="Calibri"/>
                <a:cs typeface="Calibri"/>
                <a:sym typeface="Calibri"/>
              </a:rPr>
              <a:t> ασθενής εμφάνισε </a:t>
            </a:r>
            <a:r>
              <a:rPr lang="el-GR" sz="2500" b="1" i="0" u="none" strike="noStrike" cap="none" dirty="0" err="1">
                <a:solidFill>
                  <a:srgbClr val="000000"/>
                </a:solidFill>
                <a:latin typeface="Calibri"/>
                <a:ea typeface="Calibri"/>
                <a:cs typeface="Calibri"/>
                <a:sym typeface="Calibri"/>
              </a:rPr>
              <a:t>πορογενές</a:t>
            </a:r>
            <a:r>
              <a:rPr lang="el-GR" sz="2500" b="1" i="0" u="none" strike="noStrike" cap="none" dirty="0">
                <a:solidFill>
                  <a:srgbClr val="000000"/>
                </a:solidFill>
                <a:latin typeface="Calibri"/>
                <a:ea typeface="Calibri"/>
                <a:cs typeface="Calibri"/>
                <a:sym typeface="Calibri"/>
              </a:rPr>
              <a:t> καρκίνωμα </a:t>
            </a:r>
            <a:r>
              <a:rPr lang="en-US" sz="2500" b="1" i="0" u="none" strike="noStrike" cap="none" dirty="0">
                <a:solidFill>
                  <a:srgbClr val="000000"/>
                </a:solidFill>
                <a:latin typeface="Calibri"/>
                <a:ea typeface="Calibri"/>
                <a:cs typeface="Calibri"/>
                <a:sym typeface="Calibri"/>
              </a:rPr>
              <a:t>in situ</a:t>
            </a:r>
            <a:r>
              <a:rPr lang="el-GR" sz="2500" b="0" i="0" u="none" strike="noStrike" cap="none" dirty="0">
                <a:solidFill>
                  <a:srgbClr val="000000"/>
                </a:solidFill>
                <a:latin typeface="Calibri"/>
                <a:ea typeface="Calibri"/>
                <a:cs typeface="Calibri"/>
                <a:sym typeface="Calibri"/>
              </a:rPr>
              <a:t>. </a:t>
            </a:r>
            <a:endParaRPr lang="el-GR" sz="2500" b="0" i="0" u="none" strike="noStrike" cap="none" dirty="0" smtClean="0">
              <a:solidFill>
                <a:srgbClr val="000000"/>
              </a:solidFill>
              <a:latin typeface="Calibri"/>
              <a:ea typeface="Calibri"/>
              <a:cs typeface="Calibri"/>
              <a:sym typeface="Calibri"/>
            </a:endParaRPr>
          </a:p>
          <a:p>
            <a:pPr algn="ctr">
              <a:buSzPts val="2400"/>
            </a:pPr>
            <a:r>
              <a:rPr lang="el-GR" sz="2500" b="0" i="0" u="none" strike="noStrike" cap="none" dirty="0" smtClean="0">
                <a:solidFill>
                  <a:srgbClr val="000000"/>
                </a:solidFill>
                <a:latin typeface="Calibri"/>
                <a:ea typeface="Calibri"/>
                <a:cs typeface="Calibri"/>
                <a:sym typeface="Calibri"/>
              </a:rPr>
              <a:t>Μετά </a:t>
            </a:r>
            <a:r>
              <a:rPr lang="el-GR" sz="2500" b="0" i="0" u="none" strike="noStrike" cap="none" dirty="0">
                <a:solidFill>
                  <a:srgbClr val="000000"/>
                </a:solidFill>
                <a:latin typeface="Calibri"/>
                <a:ea typeface="Calibri"/>
                <a:cs typeface="Calibri"/>
                <a:sym typeface="Calibri"/>
              </a:rPr>
              <a:t>από ευρεία τοπική αφαίρεση συν/πλην </a:t>
            </a:r>
            <a:r>
              <a:rPr lang="el-GR" sz="2500" b="0" i="0" u="none" strike="noStrike" cap="none" dirty="0" smtClean="0">
                <a:solidFill>
                  <a:srgbClr val="000000"/>
                </a:solidFill>
                <a:latin typeface="Calibri"/>
                <a:ea typeface="Calibri"/>
                <a:cs typeface="Calibri"/>
                <a:sym typeface="Calibri"/>
              </a:rPr>
              <a:t>ακτινοθεραπεία, </a:t>
            </a:r>
          </a:p>
          <a:p>
            <a:pPr algn="ctr">
              <a:buSzPts val="2400"/>
            </a:pPr>
            <a:r>
              <a:rPr lang="el-GR" sz="2500" b="0" i="0" u="none" strike="noStrike" cap="none" dirty="0" smtClean="0">
                <a:solidFill>
                  <a:srgbClr val="000000"/>
                </a:solidFill>
                <a:latin typeface="Calibri"/>
                <a:ea typeface="Calibri"/>
                <a:cs typeface="Calibri"/>
                <a:sym typeface="Calibri"/>
              </a:rPr>
              <a:t>η </a:t>
            </a:r>
            <a:r>
              <a:rPr lang="el-GR" sz="2500" dirty="0">
                <a:latin typeface="Calibri"/>
                <a:ea typeface="Calibri"/>
                <a:cs typeface="Calibri"/>
                <a:sym typeface="Calibri"/>
              </a:rPr>
              <a:t>10</a:t>
            </a:r>
            <a:r>
              <a:rPr lang="el-GR" sz="2500" b="0" i="0" u="none" strike="noStrike" cap="none" dirty="0">
                <a:solidFill>
                  <a:srgbClr val="000000"/>
                </a:solidFill>
                <a:latin typeface="Calibri"/>
                <a:ea typeface="Calibri"/>
                <a:cs typeface="Calibri"/>
                <a:sym typeface="Calibri"/>
              </a:rPr>
              <a:t>ετής επιβίωση ξεπερνά το 95% </a:t>
            </a:r>
            <a:endParaRPr lang="el-GR" sz="2500" b="0" i="0" u="none" strike="noStrike" cap="none" dirty="0" smtClean="0">
              <a:solidFill>
                <a:srgbClr val="000000"/>
              </a:solidFill>
              <a:latin typeface="Calibri"/>
              <a:ea typeface="Calibri"/>
              <a:cs typeface="Calibri"/>
              <a:sym typeface="Calibri"/>
            </a:endParaRPr>
          </a:p>
          <a:p>
            <a:pPr algn="ctr">
              <a:buSzPts val="2400"/>
            </a:pPr>
            <a:r>
              <a:rPr lang="el-GR" sz="2500" b="0" i="0" u="none" strike="noStrike" cap="none" dirty="0" smtClean="0">
                <a:solidFill>
                  <a:srgbClr val="000000"/>
                </a:solidFill>
                <a:latin typeface="Calibri"/>
                <a:ea typeface="Calibri"/>
                <a:cs typeface="Calibri"/>
                <a:sym typeface="Calibri"/>
              </a:rPr>
              <a:t>(</a:t>
            </a:r>
            <a:r>
              <a:rPr lang="el-GR" sz="2500" dirty="0">
                <a:solidFill>
                  <a:srgbClr val="000000"/>
                </a:solidFill>
                <a:latin typeface="Calibri"/>
                <a:ea typeface="Calibri"/>
                <a:cs typeface="Calibri"/>
                <a:sym typeface="Calibri"/>
              </a:rPr>
              <a:t>σελίδα </a:t>
            </a:r>
            <a:r>
              <a:rPr lang="en-US" sz="2500" dirty="0">
                <a:solidFill>
                  <a:srgbClr val="000000"/>
                </a:solidFill>
                <a:latin typeface="Calibri"/>
                <a:ea typeface="Calibri"/>
                <a:cs typeface="Calibri"/>
                <a:sym typeface="Calibri"/>
              </a:rPr>
              <a:t>727 </a:t>
            </a:r>
            <a:r>
              <a:rPr lang="el-GR" sz="2500" dirty="0">
                <a:solidFill>
                  <a:srgbClr val="000000"/>
                </a:solidFill>
                <a:latin typeface="Calibri"/>
                <a:ea typeface="Calibri"/>
                <a:cs typeface="Calibri"/>
                <a:sym typeface="Calibri"/>
              </a:rPr>
              <a:t>στο σύγγραμμα του </a:t>
            </a:r>
            <a:r>
              <a:rPr lang="el-GR" sz="2500" dirty="0" err="1">
                <a:solidFill>
                  <a:srgbClr val="000000"/>
                </a:solidFill>
                <a:latin typeface="Calibri"/>
                <a:ea typeface="Calibri"/>
                <a:cs typeface="Calibri"/>
                <a:sym typeface="Calibri"/>
              </a:rPr>
              <a:t>Muir</a:t>
            </a:r>
            <a:r>
              <a:rPr lang="el-GR" sz="2500" dirty="0">
                <a:solidFill>
                  <a:srgbClr val="000000"/>
                </a:solidFill>
                <a:latin typeface="Calibri"/>
                <a:ea typeface="Calibri"/>
                <a:cs typeface="Calibri"/>
                <a:sym typeface="Calibri"/>
              </a:rPr>
              <a:t>).</a:t>
            </a:r>
          </a:p>
          <a:p>
            <a:pPr algn="ctr">
              <a:buSzPts val="2400"/>
            </a:pPr>
            <a:endParaRPr lang="el-GR" sz="1900" dirty="0">
              <a:solidFill>
                <a:srgbClr val="000000"/>
              </a:solidFill>
              <a:latin typeface="Calibri"/>
              <a:ea typeface="Calibri"/>
              <a:cs typeface="Calibri"/>
              <a:sym typeface="Calibri"/>
            </a:endParaRPr>
          </a:p>
          <a:p>
            <a:pPr algn="ctr">
              <a:buSzPts val="2400"/>
            </a:pPr>
            <a:endParaRPr lang="el-GR" sz="1900"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400"/>
              <a:buFont typeface="Calibri"/>
              <a:buNone/>
            </a:pPr>
            <a:endParaRPr lang="el-GR" sz="19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chemeClr val="dk1"/>
              </a:buClr>
              <a:buSzPts val="2400"/>
              <a:buFont typeface="Calibri"/>
              <a:buNone/>
            </a:pPr>
            <a:endParaRPr sz="2400" b="0" i="0" u="none" strike="noStrike" cap="none" dirty="0">
              <a:solidFill>
                <a:srgbClr val="000000"/>
              </a:solidFill>
              <a:latin typeface="Arial"/>
              <a:ea typeface="Arial"/>
              <a:cs typeface="Arial"/>
              <a:sym typeface="Arial"/>
            </a:endParaRPr>
          </a:p>
        </p:txBody>
      </p:sp>
      <p:pic>
        <p:nvPicPr>
          <p:cNvPr id="4" name="Picture 3">
            <a:extLst>
              <a:ext uri="{FF2B5EF4-FFF2-40B4-BE49-F238E27FC236}">
                <a16:creationId xmlns:a16="http://schemas.microsoft.com/office/drawing/2014/main" xmlns="" id="{A3BAA0FA-2601-35B2-091F-9E9D61D530E7}"/>
              </a:ext>
            </a:extLst>
          </p:cNvPr>
          <p:cNvPicPr>
            <a:picLocks noChangeAspect="1"/>
          </p:cNvPicPr>
          <p:nvPr/>
        </p:nvPicPr>
        <p:blipFill>
          <a:blip r:embed="rId3"/>
          <a:stretch>
            <a:fillRect/>
          </a:stretch>
        </p:blipFill>
        <p:spPr>
          <a:xfrm>
            <a:off x="1160891" y="2185123"/>
            <a:ext cx="6912750" cy="4487005"/>
          </a:xfrm>
          <a:prstGeom prst="rect">
            <a:avLst/>
          </a:prstGeom>
        </p:spPr>
      </p:pic>
    </p:spTree>
    <p:extLst>
      <p:ext uri="{BB962C8B-B14F-4D97-AF65-F5344CB8AC3E}">
        <p14:creationId xmlns:p14="http://schemas.microsoft.com/office/powerpoint/2010/main" xmlns="" val="28562807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 Τίτλος"/>
          <p:cNvSpPr>
            <a:spLocks noGrp="1"/>
          </p:cNvSpPr>
          <p:nvPr>
            <p:ph type="title"/>
          </p:nvPr>
        </p:nvSpPr>
        <p:spPr>
          <a:xfrm>
            <a:off x="0" y="0"/>
            <a:ext cx="9144000" cy="1856096"/>
          </a:xfrm>
        </p:spPr>
        <p:txBody>
          <a:bodyPr>
            <a:normAutofit/>
          </a:bodyPr>
          <a:lstStyle/>
          <a:p>
            <a:r>
              <a:rPr lang="el-GR" sz="3200" dirty="0"/>
              <a:t>Κλινικό σκέλος</a:t>
            </a:r>
          </a:p>
        </p:txBody>
      </p:sp>
      <p:pic>
        <p:nvPicPr>
          <p:cNvPr id="3" name="Picture 2">
            <a:extLst>
              <a:ext uri="{FF2B5EF4-FFF2-40B4-BE49-F238E27FC236}">
                <a16:creationId xmlns:a16="http://schemas.microsoft.com/office/drawing/2014/main" xmlns="" id="{2A39772F-E850-A70C-2383-C23B4DBE944C}"/>
              </a:ext>
            </a:extLst>
          </p:cNvPr>
          <p:cNvPicPr>
            <a:picLocks noChangeAspect="1"/>
          </p:cNvPicPr>
          <p:nvPr/>
        </p:nvPicPr>
        <p:blipFill>
          <a:blip r:embed="rId3"/>
          <a:stretch>
            <a:fillRect/>
          </a:stretch>
        </p:blipFill>
        <p:spPr>
          <a:xfrm>
            <a:off x="322798" y="1956122"/>
            <a:ext cx="8534599" cy="4267256"/>
          </a:xfrm>
          <a:prstGeom prst="rect">
            <a:avLst/>
          </a:prstGeom>
        </p:spPr>
      </p:pic>
    </p:spTree>
    <p:extLst>
      <p:ext uri="{BB962C8B-B14F-4D97-AF65-F5344CB8AC3E}">
        <p14:creationId xmlns:p14="http://schemas.microsoft.com/office/powerpoint/2010/main" xmlns="" val="2826804098"/>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FA6FF29-8FCA-1AEA-C849-EE3784E0EB32}"/>
              </a:ext>
            </a:extLst>
          </p:cNvPr>
          <p:cNvSpPr>
            <a:spLocks noGrp="1"/>
          </p:cNvSpPr>
          <p:nvPr>
            <p:ph type="title"/>
          </p:nvPr>
        </p:nvSpPr>
        <p:spPr>
          <a:xfrm>
            <a:off x="457200" y="1"/>
            <a:ext cx="8229600" cy="372139"/>
          </a:xfrm>
        </p:spPr>
        <p:txBody>
          <a:bodyPr>
            <a:noAutofit/>
          </a:bodyPr>
          <a:lstStyle/>
          <a:p>
            <a:r>
              <a:rPr lang="el-GR" sz="3200" dirty="0" err="1"/>
              <a:t>Παθολογοανατομικό</a:t>
            </a:r>
            <a:r>
              <a:rPr lang="el-GR" sz="3200" dirty="0"/>
              <a:t> σκέλος</a:t>
            </a:r>
          </a:p>
        </p:txBody>
      </p:sp>
      <p:sp>
        <p:nvSpPr>
          <p:cNvPr id="3" name="2 - Ορθογώνιο"/>
          <p:cNvSpPr/>
          <p:nvPr/>
        </p:nvSpPr>
        <p:spPr>
          <a:xfrm>
            <a:off x="0" y="372140"/>
            <a:ext cx="9144000" cy="2461764"/>
          </a:xfrm>
          <a:prstGeom prst="rect">
            <a:avLst/>
          </a:prstGeom>
        </p:spPr>
        <p:txBody>
          <a:bodyPr wrap="square">
            <a:spAutoFit/>
          </a:bodyPr>
          <a:lstStyle/>
          <a:p>
            <a:pPr algn="just"/>
            <a:r>
              <a:rPr lang="el-GR" sz="1200" dirty="0" smtClean="0">
                <a:latin typeface="Calibri" pitchFamily="34" charset="0"/>
                <a:cs typeface="Calibri" pitchFamily="34" charset="0"/>
              </a:rPr>
              <a:t>Το </a:t>
            </a:r>
            <a:r>
              <a:rPr lang="el-GR" sz="1200" b="1" dirty="0" err="1" smtClean="0">
                <a:latin typeface="Calibri" pitchFamily="34" charset="0"/>
                <a:cs typeface="Calibri" pitchFamily="34" charset="0"/>
              </a:rPr>
              <a:t>πορογενές</a:t>
            </a:r>
            <a:r>
              <a:rPr lang="el-GR" sz="1200" b="1" dirty="0" smtClean="0">
                <a:latin typeface="Calibri" pitchFamily="34" charset="0"/>
                <a:cs typeface="Calibri" pitchFamily="34" charset="0"/>
              </a:rPr>
              <a:t> καρκίνωμα </a:t>
            </a:r>
            <a:r>
              <a:rPr lang="el-GR" sz="1200" b="1" dirty="0" err="1" smtClean="0">
                <a:latin typeface="Calibri" pitchFamily="34" charset="0"/>
                <a:cs typeface="Calibri" pitchFamily="34" charset="0"/>
              </a:rPr>
              <a:t>in</a:t>
            </a:r>
            <a:r>
              <a:rPr lang="el-GR" sz="1200" b="1" dirty="0" smtClean="0">
                <a:latin typeface="Calibri" pitchFamily="34" charset="0"/>
                <a:cs typeface="Calibri" pitchFamily="34" charset="0"/>
              </a:rPr>
              <a:t> </a:t>
            </a:r>
            <a:r>
              <a:rPr lang="el-GR" sz="1200" b="1" dirty="0" err="1" smtClean="0">
                <a:latin typeface="Calibri" pitchFamily="34" charset="0"/>
                <a:cs typeface="Calibri" pitchFamily="34" charset="0"/>
              </a:rPr>
              <a:t>situ</a:t>
            </a:r>
            <a:r>
              <a:rPr lang="el-GR" sz="1200" b="1" dirty="0" smtClean="0">
                <a:latin typeface="Calibri" pitchFamily="34" charset="0"/>
                <a:cs typeface="Calibri" pitchFamily="34" charset="0"/>
              </a:rPr>
              <a:t> (DCIS) του μαστού </a:t>
            </a:r>
            <a:r>
              <a:rPr lang="el-GR" sz="1200" dirty="0" smtClean="0">
                <a:latin typeface="Calibri" pitchFamily="34" charset="0"/>
                <a:cs typeface="Calibri" pitchFamily="34" charset="0"/>
              </a:rPr>
              <a:t>είναι ένας </a:t>
            </a:r>
            <a:r>
              <a:rPr lang="el-GR" sz="1200" dirty="0" err="1" smtClean="0">
                <a:latin typeface="Calibri" pitchFamily="34" charset="0"/>
                <a:cs typeface="Calibri" pitchFamily="34" charset="0"/>
              </a:rPr>
              <a:t>νεοπλασματικός</a:t>
            </a:r>
            <a:r>
              <a:rPr lang="el-GR" sz="1200" dirty="0" smtClean="0">
                <a:latin typeface="Calibri" pitchFamily="34" charset="0"/>
                <a:cs typeface="Calibri" pitchFamily="34" charset="0"/>
              </a:rPr>
              <a:t> πολλαπλασιασμός των επιθηλιακών κυττάρων του μαστικού πόρου που περιορίζονται </a:t>
            </a:r>
            <a:r>
              <a:rPr lang="el-GR" sz="1200" dirty="0" smtClean="0">
                <a:effectLst>
                  <a:outerShdw blurRad="38100" dist="38100" dir="2700000" algn="tl">
                    <a:srgbClr val="000000">
                      <a:alpha val="43137"/>
                    </a:srgbClr>
                  </a:outerShdw>
                </a:effectLst>
                <a:latin typeface="Calibri" pitchFamily="34" charset="0"/>
                <a:cs typeface="Calibri" pitchFamily="34" charset="0"/>
              </a:rPr>
              <a:t>εντός</a:t>
            </a:r>
            <a:r>
              <a:rPr lang="el-GR" sz="1200" dirty="0" smtClean="0">
                <a:latin typeface="Calibri" pitchFamily="34" charset="0"/>
                <a:cs typeface="Calibri" pitchFamily="34" charset="0"/>
              </a:rPr>
              <a:t> της </a:t>
            </a:r>
            <a:r>
              <a:rPr lang="el-GR" sz="1200" dirty="0" err="1" smtClean="0">
                <a:latin typeface="Calibri" pitchFamily="34" charset="0"/>
                <a:cs typeface="Calibri" pitchFamily="34" charset="0"/>
              </a:rPr>
              <a:t>πορολοβιακής</a:t>
            </a:r>
            <a:r>
              <a:rPr lang="el-GR" sz="1200" dirty="0" smtClean="0">
                <a:latin typeface="Calibri" pitchFamily="34" charset="0"/>
                <a:cs typeface="Calibri" pitchFamily="34" charset="0"/>
              </a:rPr>
              <a:t> μονάδας, </a:t>
            </a:r>
            <a:r>
              <a:rPr lang="el-GR" sz="1200" i="1" dirty="0" smtClean="0">
                <a:latin typeface="Calibri" pitchFamily="34" charset="0"/>
                <a:cs typeface="Calibri" pitchFamily="34" charset="0"/>
              </a:rPr>
              <a:t>χωρίς</a:t>
            </a:r>
            <a:r>
              <a:rPr lang="el-GR" sz="1200" dirty="0" smtClean="0">
                <a:latin typeface="Calibri" pitchFamily="34" charset="0"/>
                <a:cs typeface="Calibri" pitchFamily="34" charset="0"/>
              </a:rPr>
              <a:t> ενδείξεις διήθησης διαμέσου της βασικής μεμβράνης στο περιβάλλον στρώμα. Πρόκειται για  μια </a:t>
            </a:r>
            <a:r>
              <a:rPr lang="el-GR" sz="1200" i="1" dirty="0" smtClean="0">
                <a:latin typeface="Calibri" pitchFamily="34" charset="0"/>
                <a:cs typeface="Calibri" pitchFamily="34" charset="0"/>
              </a:rPr>
              <a:t>μη</a:t>
            </a:r>
            <a:r>
              <a:rPr lang="el-GR" sz="1200" dirty="0" smtClean="0">
                <a:latin typeface="Calibri" pitchFamily="34" charset="0"/>
                <a:cs typeface="Calibri" pitchFamily="34" charset="0"/>
              </a:rPr>
              <a:t> υποχρεωτική </a:t>
            </a:r>
            <a:r>
              <a:rPr lang="el-GR" sz="1200" b="1" dirty="0" smtClean="0">
                <a:latin typeface="Calibri" pitchFamily="34" charset="0"/>
                <a:cs typeface="Calibri" pitchFamily="34" charset="0"/>
              </a:rPr>
              <a:t>πρόδρομη βλάβη του διηθητικού καρκίνου </a:t>
            </a:r>
            <a:r>
              <a:rPr lang="el-GR" sz="1200" dirty="0" smtClean="0">
                <a:latin typeface="Calibri" pitchFamily="34" charset="0"/>
                <a:cs typeface="Calibri" pitchFamily="34" charset="0"/>
              </a:rPr>
              <a:t>του μαστού η οποία συμπεριλαμβάνει μια </a:t>
            </a:r>
            <a:r>
              <a:rPr lang="el-GR" sz="1200" dirty="0" smtClean="0">
                <a:effectLst>
                  <a:outerShdw blurRad="38100" dist="38100" dir="2700000" algn="tl">
                    <a:srgbClr val="000000">
                      <a:alpha val="43137"/>
                    </a:srgbClr>
                  </a:outerShdw>
                </a:effectLst>
                <a:latin typeface="Calibri" pitchFamily="34" charset="0"/>
                <a:cs typeface="Calibri" pitchFamily="34" charset="0"/>
              </a:rPr>
              <a:t>ετερογενή</a:t>
            </a:r>
            <a:r>
              <a:rPr lang="el-GR" sz="1200" dirty="0" smtClean="0">
                <a:latin typeface="Calibri" pitchFamily="34" charset="0"/>
                <a:cs typeface="Calibri" pitchFamily="34" charset="0"/>
              </a:rPr>
              <a:t> ομάδα βλαβών όσον αφορά την </a:t>
            </a:r>
            <a:r>
              <a:rPr lang="el-GR" sz="1200" dirty="0" err="1" smtClean="0">
                <a:latin typeface="Calibri" pitchFamily="34" charset="0"/>
                <a:cs typeface="Calibri" pitchFamily="34" charset="0"/>
              </a:rPr>
              <a:t>ιστομορφολογία</a:t>
            </a:r>
            <a:r>
              <a:rPr lang="el-GR" sz="1200" dirty="0" smtClean="0">
                <a:latin typeface="Calibri" pitchFamily="34" charset="0"/>
                <a:cs typeface="Calibri" pitchFamily="34" charset="0"/>
              </a:rPr>
              <a:t>, τις υποκείμενες γενετικές αλλοιώσεις, το προφίλ έκφρασης </a:t>
            </a:r>
            <a:r>
              <a:rPr lang="el-GR" sz="1200" dirty="0" err="1" smtClean="0">
                <a:latin typeface="Calibri" pitchFamily="34" charset="0"/>
                <a:cs typeface="Calibri" pitchFamily="34" charset="0"/>
              </a:rPr>
              <a:t>βιοδεικτών</a:t>
            </a:r>
            <a:r>
              <a:rPr lang="el-GR" sz="1200" dirty="0" smtClean="0">
                <a:latin typeface="Calibri" pitchFamily="34" charset="0"/>
                <a:cs typeface="Calibri" pitchFamily="34" charset="0"/>
              </a:rPr>
              <a:t> και τη βιολογική δυνατότητα εξέλιξης σε διηθητικό καρκίνωμα. </a:t>
            </a:r>
            <a:r>
              <a:rPr lang="el-GR" sz="1200" b="1" dirty="0" smtClean="0">
                <a:latin typeface="Calibri" pitchFamily="34" charset="0"/>
                <a:cs typeface="Calibri" pitchFamily="34" charset="0"/>
              </a:rPr>
              <a:t>Τα θετικά χειρουργικά όρια, ο υψηλός βαθμός πυρηνικής κακοήθειας </a:t>
            </a:r>
            <a:r>
              <a:rPr lang="el-GR" sz="1200" dirty="0" smtClean="0">
                <a:latin typeface="Calibri" pitchFamily="34" charset="0"/>
                <a:cs typeface="Calibri" pitchFamily="34" charset="0"/>
              </a:rPr>
              <a:t>[εμφανής </a:t>
            </a:r>
            <a:r>
              <a:rPr lang="el-GR" sz="1200" dirty="0" err="1" smtClean="0">
                <a:latin typeface="Calibri" pitchFamily="34" charset="0"/>
                <a:cs typeface="Calibri" pitchFamily="34" charset="0"/>
              </a:rPr>
              <a:t>πλειομορφισμός</a:t>
            </a:r>
            <a:r>
              <a:rPr lang="el-GR" sz="1200" dirty="0" smtClean="0">
                <a:latin typeface="Calibri" pitchFamily="34" charset="0"/>
                <a:cs typeface="Calibri" pitchFamily="34" charset="0"/>
              </a:rPr>
              <a:t>, μεγάλου μεγέθους πυρήνες (&gt; 2,5 φορές το μέγεθος ενός φυσιολογικού επιθηλιακού κυττάρου πόρου),φυσαλιδώδης πυρήνας με ακανόνιστη κατανομή χρωματίνης, προεξέχοντα </a:t>
            </a:r>
            <a:r>
              <a:rPr lang="el-GR" sz="1200" dirty="0" err="1" smtClean="0">
                <a:latin typeface="Calibri" pitchFamily="34" charset="0"/>
                <a:cs typeface="Calibri" pitchFamily="34" charset="0"/>
              </a:rPr>
              <a:t>πυρήνια</a:t>
            </a:r>
            <a:r>
              <a:rPr lang="el-GR" sz="1200" dirty="0" smtClean="0">
                <a:latin typeface="Calibri" pitchFamily="34" charset="0"/>
                <a:cs typeface="Calibri" pitchFamily="34" charset="0"/>
              </a:rPr>
              <a:t>, συχνές μιτώσεις, </a:t>
            </a:r>
            <a:r>
              <a:rPr lang="el-GR" sz="1200" dirty="0" err="1" smtClean="0">
                <a:latin typeface="Calibri" pitchFamily="34" charset="0"/>
                <a:cs typeface="Calibri" pitchFamily="34" charset="0"/>
              </a:rPr>
              <a:t>φαγεσωρική</a:t>
            </a:r>
            <a:r>
              <a:rPr lang="el-GR" sz="1200" dirty="0" smtClean="0">
                <a:latin typeface="Calibri" pitchFamily="34" charset="0"/>
                <a:cs typeface="Calibri" pitchFamily="34" charset="0"/>
              </a:rPr>
              <a:t> νέκρωση συχνή αλλά όχι απαραίτητη]</a:t>
            </a:r>
            <a:r>
              <a:rPr lang="el-GR" sz="1200" b="1" dirty="0" smtClean="0">
                <a:latin typeface="Calibri" pitchFamily="34" charset="0"/>
                <a:cs typeface="Calibri" pitchFamily="34" charset="0"/>
              </a:rPr>
              <a:t>, το μεγάλο μέγεθος της βλάβης, η </a:t>
            </a:r>
            <a:r>
              <a:rPr lang="el-GR" sz="1200" b="1" dirty="0" err="1" smtClean="0">
                <a:latin typeface="Calibri" pitchFamily="34" charset="0"/>
                <a:cs typeface="Calibri" pitchFamily="34" charset="0"/>
              </a:rPr>
              <a:t>φαγεσωρική</a:t>
            </a:r>
            <a:r>
              <a:rPr lang="el-GR" sz="1200" b="1" dirty="0" smtClean="0">
                <a:latin typeface="Calibri" pitchFamily="34" charset="0"/>
                <a:cs typeface="Calibri" pitchFamily="34" charset="0"/>
              </a:rPr>
              <a:t> νέκρωση </a:t>
            </a:r>
            <a:r>
              <a:rPr lang="el-GR" sz="1200" dirty="0" smtClean="0">
                <a:latin typeface="Calibri" pitchFamily="34" charset="0"/>
                <a:cs typeface="Calibri" pitchFamily="34" charset="0"/>
              </a:rPr>
              <a:t>(κεντρική </a:t>
            </a:r>
            <a:r>
              <a:rPr lang="el-GR" sz="1200" u="sng" dirty="0" smtClean="0">
                <a:latin typeface="Calibri" pitchFamily="34" charset="0"/>
                <a:cs typeface="Calibri" pitchFamily="34" charset="0"/>
              </a:rPr>
              <a:t>διαστελλόμενη</a:t>
            </a:r>
            <a:r>
              <a:rPr lang="el-GR" sz="1200" dirty="0" smtClean="0">
                <a:latin typeface="Calibri" pitchFamily="34" charset="0"/>
                <a:cs typeface="Calibri" pitchFamily="34" charset="0"/>
              </a:rPr>
              <a:t>, </a:t>
            </a:r>
            <a:r>
              <a:rPr lang="el-GR" sz="1200" i="1" dirty="0" smtClean="0">
                <a:latin typeface="Calibri" pitchFamily="34" charset="0"/>
                <a:cs typeface="Calibri" pitchFamily="34" charset="0"/>
              </a:rPr>
              <a:t>όχι εστιακή</a:t>
            </a:r>
            <a:r>
              <a:rPr lang="el-GR" sz="1200" dirty="0" smtClean="0">
                <a:latin typeface="Calibri" pitchFamily="34" charset="0"/>
                <a:cs typeface="Calibri" pitchFamily="34" charset="0"/>
              </a:rPr>
              <a:t>, νέκρωση που περιέχει κυτταρικά υπολείμματα, γενικά σχετίζεται με υψηλού βαθμού DCIS και αδρές </a:t>
            </a:r>
            <a:r>
              <a:rPr lang="el-GR" sz="1200" dirty="0" err="1" smtClean="0">
                <a:latin typeface="Calibri" pitchFamily="34" charset="0"/>
                <a:cs typeface="Calibri" pitchFamily="34" charset="0"/>
              </a:rPr>
              <a:t>μικροαποτιτανώσεις</a:t>
            </a:r>
            <a:r>
              <a:rPr lang="el-GR" sz="1200" dirty="0" smtClean="0">
                <a:latin typeface="Calibri" pitchFamily="34" charset="0"/>
                <a:cs typeface="Calibri" pitchFamily="34" charset="0"/>
              </a:rPr>
              <a:t>) </a:t>
            </a:r>
            <a:r>
              <a:rPr lang="el-GR" sz="1200" b="1" dirty="0" smtClean="0">
                <a:latin typeface="Calibri" pitchFamily="34" charset="0"/>
                <a:cs typeface="Calibri" pitchFamily="34" charset="0"/>
              </a:rPr>
              <a:t>και η ηλικία &lt; 45 ετών </a:t>
            </a:r>
            <a:r>
              <a:rPr lang="el-GR" sz="1200" dirty="0" smtClean="0">
                <a:latin typeface="Calibri" pitchFamily="34" charset="0"/>
                <a:cs typeface="Calibri" pitchFamily="34" charset="0"/>
              </a:rPr>
              <a:t>αναφέρονται ως οι </a:t>
            </a:r>
            <a:r>
              <a:rPr lang="el-GR" sz="1200" b="1" dirty="0" smtClean="0">
                <a:latin typeface="Calibri" pitchFamily="34" charset="0"/>
                <a:cs typeface="Calibri" pitchFamily="34" charset="0"/>
              </a:rPr>
              <a:t>σημαντικότεροι </a:t>
            </a:r>
            <a:r>
              <a:rPr lang="el-GR" sz="1200" dirty="0" err="1" smtClean="0">
                <a:latin typeface="Calibri" pitchFamily="34" charset="0"/>
                <a:cs typeface="Calibri" pitchFamily="34" charset="0"/>
              </a:rPr>
              <a:t>κλινικοπαθολογοανατομικοί</a:t>
            </a:r>
            <a:r>
              <a:rPr lang="el-GR" sz="1200" dirty="0" smtClean="0">
                <a:latin typeface="Calibri" pitchFamily="34" charset="0"/>
                <a:cs typeface="Calibri" pitchFamily="34" charset="0"/>
              </a:rPr>
              <a:t> </a:t>
            </a:r>
            <a:r>
              <a:rPr lang="el-GR" sz="1200" b="1" dirty="0" smtClean="0">
                <a:latin typeface="Calibri" pitchFamily="34" charset="0"/>
                <a:cs typeface="Calibri" pitchFamily="34" charset="0"/>
              </a:rPr>
              <a:t>παράγοντες</a:t>
            </a:r>
            <a:r>
              <a:rPr lang="el-GR" sz="1200" dirty="0" smtClean="0">
                <a:latin typeface="Calibri" pitchFamily="34" charset="0"/>
                <a:cs typeface="Calibri" pitchFamily="34" charset="0"/>
              </a:rPr>
              <a:t> που σχετίζονται με την τοπική υποτροπή και την πρόγνωση της νόσου.</a:t>
            </a:r>
          </a:p>
          <a:p>
            <a:pPr algn="ctr"/>
            <a:r>
              <a:rPr lang="el-GR" b="1" dirty="0" smtClean="0">
                <a:latin typeface="Calibri" pitchFamily="34" charset="0"/>
                <a:cs typeface="Calibri" pitchFamily="34" charset="0"/>
              </a:rPr>
              <a:t>Η πέριξ ανίχνευση  </a:t>
            </a:r>
            <a:r>
              <a:rPr lang="el-GR" b="1" spc="600" dirty="0" err="1" smtClean="0">
                <a:latin typeface="Calibri" pitchFamily="34" charset="0"/>
                <a:cs typeface="Calibri" pitchFamily="34" charset="0"/>
              </a:rPr>
              <a:t>μυοεπιθηλιακών</a:t>
            </a:r>
            <a:r>
              <a:rPr lang="el-GR" b="1" dirty="0" smtClean="0">
                <a:latin typeface="Calibri" pitchFamily="34" charset="0"/>
                <a:cs typeface="Calibri" pitchFamily="34" charset="0"/>
              </a:rPr>
              <a:t> κυττάρων </a:t>
            </a:r>
            <a:r>
              <a:rPr lang="el-GR" b="1" u="sng" dirty="0" smtClean="0">
                <a:latin typeface="Calibri" pitchFamily="34" charset="0"/>
                <a:cs typeface="Calibri" pitchFamily="34" charset="0"/>
              </a:rPr>
              <a:t>αποκλείει </a:t>
            </a:r>
            <a:r>
              <a:rPr lang="el-GR" b="1" dirty="0" smtClean="0">
                <a:latin typeface="Calibri" pitchFamily="34" charset="0"/>
                <a:cs typeface="Calibri" pitchFamily="34" charset="0"/>
              </a:rPr>
              <a:t>τον διηθητικό καρκίνο.</a:t>
            </a:r>
          </a:p>
          <a:p>
            <a:pPr algn="ctr"/>
            <a:r>
              <a:rPr lang="el-GR" b="1" dirty="0" err="1" smtClean="0">
                <a:latin typeface="Calibri" pitchFamily="34" charset="0"/>
                <a:cs typeface="Calibri" pitchFamily="34" charset="0"/>
              </a:rPr>
              <a:t>Φαγεσωρική</a:t>
            </a:r>
            <a:r>
              <a:rPr lang="el-GR" b="1" dirty="0" smtClean="0">
                <a:latin typeface="Calibri" pitchFamily="34" charset="0"/>
                <a:cs typeface="Calibri" pitchFamily="34" charset="0"/>
              </a:rPr>
              <a:t> νέκρωση </a:t>
            </a:r>
            <a:r>
              <a:rPr lang="el-GR" dirty="0" smtClean="0">
                <a:latin typeface="Calibri" pitchFamily="34" charset="0"/>
                <a:cs typeface="Calibri" pitchFamily="34" charset="0"/>
              </a:rPr>
              <a:t>στη μεσαία </a:t>
            </a:r>
            <a:r>
              <a:rPr lang="el-GR" dirty="0" err="1" smtClean="0">
                <a:latin typeface="Calibri" pitchFamily="34" charset="0"/>
                <a:cs typeface="Calibri" pitchFamily="34" charset="0"/>
              </a:rPr>
              <a:t>εικ</a:t>
            </a:r>
            <a:r>
              <a:rPr lang="el-GR" dirty="0" smtClean="0">
                <a:latin typeface="Calibri" pitchFamily="34" charset="0"/>
                <a:cs typeface="Calibri" pitchFamily="34" charset="0"/>
              </a:rPr>
              <a:t>. , </a:t>
            </a:r>
            <a:r>
              <a:rPr lang="el-GR" b="1" dirty="0" smtClean="0">
                <a:latin typeface="Calibri" pitchFamily="34" charset="0"/>
                <a:cs typeface="Calibri" pitchFamily="34" charset="0"/>
              </a:rPr>
              <a:t>υψηλόβαθμη πυρηνική κακοήθεια </a:t>
            </a:r>
            <a:r>
              <a:rPr lang="el-GR" dirty="0" smtClean="0">
                <a:latin typeface="Calibri" pitchFamily="34" charset="0"/>
                <a:cs typeface="Calibri" pitchFamily="34" charset="0"/>
              </a:rPr>
              <a:t>στην δεξιά.  Συμπαγές ή ηθμοειδές πρότυπο.</a:t>
            </a:r>
            <a:endParaRPr lang="el-GR" dirty="0">
              <a:latin typeface="Calibri" pitchFamily="34" charset="0"/>
              <a:cs typeface="Calibri" pitchFamily="34" charset="0"/>
            </a:endParaRPr>
          </a:p>
        </p:txBody>
      </p:sp>
      <p:pic>
        <p:nvPicPr>
          <p:cNvPr id="3074" name="Picture 2" descr="C:\Users\User\Desktop\breastmalignantDCISTozbikian15.jpg"/>
          <p:cNvPicPr>
            <a:picLocks noChangeAspect="1" noChangeArrowheads="1"/>
          </p:cNvPicPr>
          <p:nvPr/>
        </p:nvPicPr>
        <p:blipFill>
          <a:blip r:embed="rId3"/>
          <a:srcRect/>
          <a:stretch>
            <a:fillRect/>
          </a:stretch>
        </p:blipFill>
        <p:spPr bwMode="auto">
          <a:xfrm rot="16200000">
            <a:off x="-395038" y="3356604"/>
            <a:ext cx="3901769" cy="2729554"/>
          </a:xfrm>
          <a:prstGeom prst="rect">
            <a:avLst/>
          </a:prstGeom>
          <a:noFill/>
        </p:spPr>
      </p:pic>
      <p:pic>
        <p:nvPicPr>
          <p:cNvPr id="3075" name="Picture 3" descr="C:\Users\User\Desktop\breastmalignantDCISTozbikian10 (1).jpg"/>
          <p:cNvPicPr>
            <a:picLocks noChangeAspect="1" noChangeArrowheads="1"/>
          </p:cNvPicPr>
          <p:nvPr/>
        </p:nvPicPr>
        <p:blipFill>
          <a:blip r:embed="rId4"/>
          <a:srcRect/>
          <a:stretch>
            <a:fillRect/>
          </a:stretch>
        </p:blipFill>
        <p:spPr bwMode="auto">
          <a:xfrm rot="5400000">
            <a:off x="2612716" y="3254162"/>
            <a:ext cx="3913283" cy="2925904"/>
          </a:xfrm>
          <a:prstGeom prst="rect">
            <a:avLst/>
          </a:prstGeom>
          <a:noFill/>
        </p:spPr>
      </p:pic>
      <p:pic>
        <p:nvPicPr>
          <p:cNvPr id="3076" name="Picture 4" descr="C:\Users\User\Desktop\breastmalignantDCISTozbikian07.jpg"/>
          <p:cNvPicPr>
            <a:picLocks noChangeAspect="1" noChangeArrowheads="1"/>
          </p:cNvPicPr>
          <p:nvPr/>
        </p:nvPicPr>
        <p:blipFill>
          <a:blip r:embed="rId5"/>
          <a:srcRect/>
          <a:stretch>
            <a:fillRect/>
          </a:stretch>
        </p:blipFill>
        <p:spPr bwMode="auto">
          <a:xfrm rot="5400000">
            <a:off x="5615498" y="3322679"/>
            <a:ext cx="3944206" cy="2785252"/>
          </a:xfrm>
          <a:prstGeom prst="rect">
            <a:avLst/>
          </a:prstGeom>
          <a:noFill/>
        </p:spPr>
      </p:pic>
    </p:spTree>
    <p:extLst>
      <p:ext uri="{BB962C8B-B14F-4D97-AF65-F5344CB8AC3E}">
        <p14:creationId xmlns:p14="http://schemas.microsoft.com/office/powerpoint/2010/main" xmlns="" val="130627501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 Θέση κειμένου"/>
          <p:cNvSpPr>
            <a:spLocks noGrp="1"/>
          </p:cNvSpPr>
          <p:nvPr>
            <p:ph type="body" idx="1"/>
          </p:nvPr>
        </p:nvSpPr>
        <p:spPr>
          <a:xfrm>
            <a:off x="0" y="0"/>
            <a:ext cx="9144000" cy="6858000"/>
          </a:xfrm>
        </p:spPr>
        <p:txBody>
          <a:bodyPr>
            <a:normAutofit/>
          </a:bodyPr>
          <a:lstStyle/>
          <a:p>
            <a:r>
              <a:rPr lang="el-GR" sz="2400" dirty="0" smtClean="0"/>
              <a:t>1. Συνήθους τύπου υπερπλασία των πόρων.</a:t>
            </a:r>
          </a:p>
          <a:p>
            <a:endParaRPr lang="el-GR" sz="2400" dirty="0" smtClean="0"/>
          </a:p>
          <a:p>
            <a:endParaRPr lang="el-GR" sz="2400" dirty="0" smtClean="0"/>
          </a:p>
          <a:p>
            <a:endParaRPr lang="el-GR" sz="2400" dirty="0" smtClean="0"/>
          </a:p>
          <a:p>
            <a:endParaRPr lang="el-GR" sz="2400" dirty="0" smtClean="0"/>
          </a:p>
          <a:p>
            <a:endParaRPr lang="el-GR" sz="2400" dirty="0" smtClean="0"/>
          </a:p>
          <a:p>
            <a:pPr>
              <a:buNone/>
            </a:pPr>
            <a:endParaRPr lang="el-GR" sz="2400" dirty="0" smtClean="0"/>
          </a:p>
          <a:p>
            <a:r>
              <a:rPr lang="el-GR" sz="2400" dirty="0" smtClean="0"/>
              <a:t>2. Άτυπη υπερπλασία των πόρων</a:t>
            </a:r>
            <a:r>
              <a:rPr lang="en-US" sz="2400" dirty="0" smtClean="0"/>
              <a:t> (ADH)</a:t>
            </a:r>
            <a:endParaRPr lang="el-GR" sz="2400" dirty="0" smtClean="0"/>
          </a:p>
          <a:p>
            <a:endParaRPr lang="el-GR" sz="2400" dirty="0" smtClean="0"/>
          </a:p>
          <a:p>
            <a:endParaRPr lang="el-GR" sz="2400" dirty="0" smtClean="0"/>
          </a:p>
          <a:p>
            <a:endParaRPr lang="el-GR" sz="2400" dirty="0" smtClean="0"/>
          </a:p>
          <a:p>
            <a:endParaRPr lang="el-GR" sz="2400" dirty="0" smtClean="0"/>
          </a:p>
          <a:p>
            <a:endParaRPr lang="el-GR" sz="2400" dirty="0" smtClean="0"/>
          </a:p>
          <a:p>
            <a:endParaRPr lang="el-GR" sz="2400" dirty="0" smtClean="0"/>
          </a:p>
          <a:p>
            <a:r>
              <a:rPr lang="en-US" sz="2400" dirty="0" smtClean="0"/>
              <a:t>            </a:t>
            </a:r>
            <a:r>
              <a:rPr lang="el-GR" sz="2400" dirty="0" smtClean="0"/>
              <a:t>3. </a:t>
            </a:r>
            <a:r>
              <a:rPr lang="el-GR" sz="2400" dirty="0" err="1" smtClean="0"/>
              <a:t>Λοβιακό</a:t>
            </a:r>
            <a:r>
              <a:rPr lang="el-GR" sz="2400" dirty="0" smtClean="0"/>
              <a:t> καρκίνωμα </a:t>
            </a:r>
            <a:r>
              <a:rPr lang="en-US" sz="2400" dirty="0" smtClean="0"/>
              <a:t>in situ (LCIS)</a:t>
            </a:r>
          </a:p>
          <a:p>
            <a:endParaRPr lang="el-GR" dirty="0" smtClean="0"/>
          </a:p>
          <a:p>
            <a:endParaRPr lang="el-GR" dirty="0"/>
          </a:p>
        </p:txBody>
      </p:sp>
      <p:pic>
        <p:nvPicPr>
          <p:cNvPr id="66562" name="Picture 2" descr="C:\Users\User\Desktop\breastepithelialductalhyperplasiaLerwill07.jpg"/>
          <p:cNvPicPr>
            <a:picLocks noChangeAspect="1" noChangeArrowheads="1"/>
          </p:cNvPicPr>
          <p:nvPr/>
        </p:nvPicPr>
        <p:blipFill>
          <a:blip r:embed="rId3"/>
          <a:srcRect/>
          <a:stretch>
            <a:fillRect/>
          </a:stretch>
        </p:blipFill>
        <p:spPr bwMode="auto">
          <a:xfrm>
            <a:off x="0" y="505327"/>
            <a:ext cx="3048000" cy="2286000"/>
          </a:xfrm>
          <a:prstGeom prst="rect">
            <a:avLst/>
          </a:prstGeom>
          <a:noFill/>
        </p:spPr>
      </p:pic>
      <p:pic>
        <p:nvPicPr>
          <p:cNvPr id="66563" name="Picture 3" descr="C:\Users\User\Desktop\breastepithelialductalhyperplasiaLerwill12.jpg"/>
          <p:cNvPicPr>
            <a:picLocks noChangeAspect="1" noChangeArrowheads="1"/>
          </p:cNvPicPr>
          <p:nvPr/>
        </p:nvPicPr>
        <p:blipFill>
          <a:blip r:embed="rId4"/>
          <a:srcRect/>
          <a:stretch>
            <a:fillRect/>
          </a:stretch>
        </p:blipFill>
        <p:spPr bwMode="auto">
          <a:xfrm>
            <a:off x="3160294" y="529388"/>
            <a:ext cx="2983833" cy="2237875"/>
          </a:xfrm>
          <a:prstGeom prst="rect">
            <a:avLst/>
          </a:prstGeom>
          <a:noFill/>
        </p:spPr>
      </p:pic>
      <p:pic>
        <p:nvPicPr>
          <p:cNvPr id="66564" name="Picture 4" descr="C:\Users\User\Desktop\breastepithelialductalhyperplasiaLerwill13.jpg"/>
          <p:cNvPicPr>
            <a:picLocks noChangeAspect="1" noChangeArrowheads="1"/>
          </p:cNvPicPr>
          <p:nvPr/>
        </p:nvPicPr>
        <p:blipFill>
          <a:blip r:embed="rId5"/>
          <a:srcRect/>
          <a:stretch>
            <a:fillRect/>
          </a:stretch>
        </p:blipFill>
        <p:spPr bwMode="auto">
          <a:xfrm>
            <a:off x="6232359" y="535406"/>
            <a:ext cx="2911642" cy="2183732"/>
          </a:xfrm>
          <a:prstGeom prst="rect">
            <a:avLst/>
          </a:prstGeom>
          <a:noFill/>
        </p:spPr>
      </p:pic>
      <p:pic>
        <p:nvPicPr>
          <p:cNvPr id="66565" name="Picture 5" descr="C:\Users\User\Desktop\breastadhmicroJorns01.jpg"/>
          <p:cNvPicPr>
            <a:picLocks noChangeAspect="1" noChangeArrowheads="1"/>
          </p:cNvPicPr>
          <p:nvPr/>
        </p:nvPicPr>
        <p:blipFill>
          <a:blip r:embed="rId6"/>
          <a:srcRect/>
          <a:stretch>
            <a:fillRect/>
          </a:stretch>
        </p:blipFill>
        <p:spPr bwMode="auto">
          <a:xfrm>
            <a:off x="0" y="3371850"/>
            <a:ext cx="2669294" cy="2128205"/>
          </a:xfrm>
          <a:prstGeom prst="rect">
            <a:avLst/>
          </a:prstGeom>
          <a:noFill/>
        </p:spPr>
      </p:pic>
      <p:pic>
        <p:nvPicPr>
          <p:cNvPr id="66566" name="Picture 6" descr="C:\Users\User\Desktop\breastadhmicroJorns02.jpg"/>
          <p:cNvPicPr>
            <a:picLocks noChangeAspect="1" noChangeArrowheads="1"/>
          </p:cNvPicPr>
          <p:nvPr/>
        </p:nvPicPr>
        <p:blipFill>
          <a:blip r:embed="rId7"/>
          <a:srcRect/>
          <a:stretch>
            <a:fillRect/>
          </a:stretch>
        </p:blipFill>
        <p:spPr bwMode="auto">
          <a:xfrm>
            <a:off x="2705100" y="3370521"/>
            <a:ext cx="2628900" cy="2115879"/>
          </a:xfrm>
          <a:prstGeom prst="rect">
            <a:avLst/>
          </a:prstGeom>
          <a:noFill/>
        </p:spPr>
      </p:pic>
      <p:pic>
        <p:nvPicPr>
          <p:cNvPr id="66567" name="Picture 7" descr="C:\Users\User\Desktop\breastmalignantpleolcisBiernacka02.jpg"/>
          <p:cNvPicPr>
            <a:picLocks noChangeAspect="1" noChangeArrowheads="1"/>
          </p:cNvPicPr>
          <p:nvPr/>
        </p:nvPicPr>
        <p:blipFill>
          <a:blip r:embed="rId8"/>
          <a:srcRect/>
          <a:stretch>
            <a:fillRect/>
          </a:stretch>
        </p:blipFill>
        <p:spPr bwMode="auto">
          <a:xfrm rot="5400000">
            <a:off x="5286841" y="3311998"/>
            <a:ext cx="3884895" cy="2915021"/>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66565"/>
                                        </p:tgtEl>
                                        <p:attrNameLst>
                                          <p:attrName>style.visibility</p:attrName>
                                        </p:attrNameLst>
                                      </p:cBhvr>
                                      <p:to>
                                        <p:strVal val="visible"/>
                                      </p:to>
                                    </p:set>
                                    <p:animEffect transition="in" filter="dissolve">
                                      <p:cBhvr>
                                        <p:cTn id="7" dur="500"/>
                                        <p:tgtEl>
                                          <p:spTgt spid="66565"/>
                                        </p:tgtEl>
                                      </p:cBhvr>
                                    </p:animEffect>
                                  </p:childTnLst>
                                </p:cTn>
                              </p:par>
                              <p:par>
                                <p:cTn id="8" presetID="9" presetClass="entr" presetSubtype="0" fill="hold" nodeType="withEffect">
                                  <p:stCondLst>
                                    <p:cond delay="0"/>
                                  </p:stCondLst>
                                  <p:childTnLst>
                                    <p:set>
                                      <p:cBhvr>
                                        <p:cTn id="9" dur="1" fill="hold">
                                          <p:stCondLst>
                                            <p:cond delay="0"/>
                                          </p:stCondLst>
                                        </p:cTn>
                                        <p:tgtEl>
                                          <p:spTgt spid="66566"/>
                                        </p:tgtEl>
                                        <p:attrNameLst>
                                          <p:attrName>style.visibility</p:attrName>
                                        </p:attrNameLst>
                                      </p:cBhvr>
                                      <p:to>
                                        <p:strVal val="visible"/>
                                      </p:to>
                                    </p:set>
                                    <p:animEffect transition="in" filter="dissolve">
                                      <p:cBhvr>
                                        <p:cTn id="10" dur="500"/>
                                        <p:tgtEl>
                                          <p:spTgt spid="66566"/>
                                        </p:tgtEl>
                                      </p:cBhvr>
                                    </p:animEffect>
                                  </p:childTnLst>
                                </p:cTn>
                              </p:par>
                            </p:childTnLst>
                          </p:cTn>
                        </p:par>
                      </p:childTnLst>
                    </p:cTn>
                  </p:par>
                  <p:par>
                    <p:cTn id="11" fill="hold">
                      <p:stCondLst>
                        <p:cond delay="indefinite"/>
                      </p:stCondLst>
                      <p:childTnLst>
                        <p:par>
                          <p:cTn id="12" fill="hold">
                            <p:stCondLst>
                              <p:cond delay="0"/>
                            </p:stCondLst>
                            <p:childTnLst>
                              <p:par>
                                <p:cTn id="13" presetID="9" presetClass="entr" presetSubtype="0" fill="hold" nodeType="clickEffect">
                                  <p:stCondLst>
                                    <p:cond delay="0"/>
                                  </p:stCondLst>
                                  <p:childTnLst>
                                    <p:set>
                                      <p:cBhvr>
                                        <p:cTn id="14" dur="1" fill="hold">
                                          <p:stCondLst>
                                            <p:cond delay="0"/>
                                          </p:stCondLst>
                                        </p:cTn>
                                        <p:tgtEl>
                                          <p:spTgt spid="66567"/>
                                        </p:tgtEl>
                                        <p:attrNameLst>
                                          <p:attrName>style.visibility</p:attrName>
                                        </p:attrNameLst>
                                      </p:cBhvr>
                                      <p:to>
                                        <p:strVal val="visible"/>
                                      </p:to>
                                    </p:set>
                                    <p:animEffect transition="in" filter="dissolve">
                                      <p:cBhvr>
                                        <p:cTn id="15" dur="500"/>
                                        <p:tgtEl>
                                          <p:spTgt spid="665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71550"/>
          </a:xfrm>
        </p:spPr>
        <p:txBody>
          <a:bodyPr>
            <a:normAutofit fontScale="90000"/>
          </a:bodyPr>
          <a:lstStyle/>
          <a:p>
            <a:pPr algn="just"/>
            <a:r>
              <a:rPr lang="el-GR" sz="1200" dirty="0" smtClean="0"/>
              <a:t>Τα κλασικά LCIS, η ADH και τα χαμηλόβαθμης κακοήθειας DCIS μοιράζονται παρόμοια μοριακά και </a:t>
            </a:r>
            <a:r>
              <a:rPr lang="el-GR" sz="1200" dirty="0" err="1" smtClean="0"/>
              <a:t>κυτταρογενετικά</a:t>
            </a:r>
            <a:r>
              <a:rPr lang="el-GR" sz="1200" dirty="0" smtClean="0"/>
              <a:t> χαρακτηριστικά και μπορεί να συνυπάρχουν στην ίδια βλάβη. Στην παρακάτω περίπτωση, παρατηρούμε ένα </a:t>
            </a:r>
            <a:r>
              <a:rPr lang="el-GR" sz="1200" b="1" dirty="0" smtClean="0"/>
              <a:t>χαμηλόβαθμης κακοήθειας, ηθμοειδές DCIS </a:t>
            </a:r>
            <a:r>
              <a:rPr lang="el-GR" sz="1200" dirty="0" smtClean="0"/>
              <a:t>με χαρακτηριστικά αρχιτεκτονικά χαρακτηριστικά (κεφαλή βέλους) και διατηρημένη την έκφραση E-</a:t>
            </a:r>
            <a:r>
              <a:rPr lang="el-GR" sz="1200" dirty="0" err="1" smtClean="0"/>
              <a:t>καντχερίνης</a:t>
            </a:r>
            <a:r>
              <a:rPr lang="el-GR" sz="1200" dirty="0" smtClean="0"/>
              <a:t> σε αυτό (δεξιά στο ένθετο)  δίπλα σε ένα  </a:t>
            </a:r>
            <a:r>
              <a:rPr lang="el-GR" sz="1200" b="1" dirty="0" smtClean="0"/>
              <a:t>κλασικό LCIS </a:t>
            </a:r>
            <a:r>
              <a:rPr lang="el-GR" sz="1200" dirty="0" smtClean="0"/>
              <a:t>(βέλος), το οποίο είναι αρνητικό στην E-</a:t>
            </a:r>
            <a:r>
              <a:rPr lang="el-GR" sz="1200" dirty="0" err="1" smtClean="0"/>
              <a:t>καντχερίνη</a:t>
            </a:r>
            <a:r>
              <a:rPr lang="el-GR" sz="1200" dirty="0" smtClean="0"/>
              <a:t> (αριστερά στο ένθετο). Η επίπεδη επιθηλιακή </a:t>
            </a:r>
            <a:r>
              <a:rPr lang="el-GR" sz="1200" dirty="0" err="1" smtClean="0"/>
              <a:t>ατυπία</a:t>
            </a:r>
            <a:r>
              <a:rPr lang="el-GR" sz="1200" dirty="0" smtClean="0"/>
              <a:t> (αστερίσκος) είναι μέρος του ίδιου φάσματος.</a:t>
            </a:r>
            <a:endParaRPr lang="el-GR" sz="1200" dirty="0"/>
          </a:p>
        </p:txBody>
      </p:sp>
      <p:pic>
        <p:nvPicPr>
          <p:cNvPr id="67586" name="Picture 2" descr="C:\Users\User\Desktop\breastmalignantpleolcisBiernacka26.jpg"/>
          <p:cNvPicPr>
            <a:picLocks noChangeAspect="1" noChangeArrowheads="1"/>
          </p:cNvPicPr>
          <p:nvPr/>
        </p:nvPicPr>
        <p:blipFill>
          <a:blip r:embed="rId2"/>
          <a:srcRect/>
          <a:stretch>
            <a:fillRect/>
          </a:stretch>
        </p:blipFill>
        <p:spPr bwMode="auto">
          <a:xfrm>
            <a:off x="768350" y="938908"/>
            <a:ext cx="7518400" cy="5636186"/>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p3"/>
          <p:cNvSpPr txBox="1">
            <a:spLocks noGrp="1"/>
          </p:cNvSpPr>
          <p:nvPr>
            <p:ph type="title"/>
          </p:nvPr>
        </p:nvSpPr>
        <p:spPr>
          <a:xfrm>
            <a:off x="838200" y="-86564"/>
            <a:ext cx="8233412" cy="670458"/>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2250"/>
              <a:buFont typeface="Calibri"/>
              <a:buNone/>
            </a:pPr>
            <a:r>
              <a:rPr lang="el-GR" sz="2800" dirty="0"/>
              <a:t>Εκτίμηση από τον </a:t>
            </a:r>
            <a:r>
              <a:rPr lang="el-GR" sz="2800" b="1" dirty="0"/>
              <a:t>εργαστηριακό ιατρό</a:t>
            </a:r>
            <a:endParaRPr sz="2800" b="1" dirty="0"/>
          </a:p>
        </p:txBody>
      </p:sp>
      <p:sp>
        <p:nvSpPr>
          <p:cNvPr id="255" name="Google Shape;255;p3"/>
          <p:cNvSpPr txBox="1">
            <a:spLocks noGrp="1"/>
          </p:cNvSpPr>
          <p:nvPr>
            <p:ph type="body" idx="1"/>
          </p:nvPr>
        </p:nvSpPr>
        <p:spPr>
          <a:xfrm>
            <a:off x="0" y="2939970"/>
            <a:ext cx="4656564" cy="2882411"/>
          </a:xfrm>
          <a:prstGeom prst="rect">
            <a:avLst/>
          </a:prstGeom>
          <a:noFill/>
          <a:ln>
            <a:noFill/>
          </a:ln>
        </p:spPr>
        <p:txBody>
          <a:bodyPr spcFirstLastPara="1" wrap="square" lIns="91425" tIns="45700" rIns="91425" bIns="45700" anchor="t" anchorCtr="0">
            <a:normAutofit/>
          </a:bodyPr>
          <a:lstStyle/>
          <a:p>
            <a:pPr marL="0" lvl="0" indent="0" algn="l" rtl="0">
              <a:spcBef>
                <a:spcPts val="390"/>
              </a:spcBef>
              <a:spcAft>
                <a:spcPts val="0"/>
              </a:spcAft>
              <a:buClr>
                <a:schemeClr val="dk1"/>
              </a:buClr>
              <a:buSzPts val="1950"/>
              <a:buNone/>
            </a:pPr>
            <a:r>
              <a:rPr lang="el-GR" sz="1950" b="1" u="sng" dirty="0"/>
              <a:t>Απεικονίσεις οργάνων</a:t>
            </a:r>
            <a:r>
              <a:rPr lang="el-GR" sz="1950" dirty="0"/>
              <a:t>: </a:t>
            </a:r>
          </a:p>
          <a:p>
            <a:pPr marL="0" lvl="0" indent="0" algn="l" rtl="0">
              <a:spcBef>
                <a:spcPts val="390"/>
              </a:spcBef>
              <a:spcAft>
                <a:spcPts val="0"/>
              </a:spcAft>
              <a:buClr>
                <a:schemeClr val="dk1"/>
              </a:buClr>
              <a:buSzPts val="1950"/>
              <a:buNone/>
            </a:pPr>
            <a:r>
              <a:rPr lang="el-GR" sz="1950" dirty="0"/>
              <a:t>ακτινογραφίες, υπέρηχοι, αξονικές/μαγνητικές τομογραφίες, εξετάσεις πυρηνικής ιατρικής, αγγειογραφίες κ.α</a:t>
            </a:r>
            <a:r>
              <a:rPr lang="el-GR" sz="1950" dirty="0" smtClean="0"/>
              <a:t>.</a:t>
            </a:r>
          </a:p>
          <a:p>
            <a:pPr marL="0" lvl="0" indent="0" algn="l" rtl="0">
              <a:spcBef>
                <a:spcPts val="390"/>
              </a:spcBef>
              <a:spcAft>
                <a:spcPts val="0"/>
              </a:spcAft>
              <a:buClr>
                <a:schemeClr val="dk1"/>
              </a:buClr>
              <a:buSzPts val="1950"/>
              <a:buNone/>
            </a:pPr>
            <a:r>
              <a:rPr lang="el-GR" sz="1950" dirty="0" smtClean="0"/>
              <a:t>Ακόλουθος </a:t>
            </a:r>
            <a:r>
              <a:rPr lang="el-GR" sz="1950" dirty="0" err="1" smtClean="0"/>
              <a:t>βιοπτικός</a:t>
            </a:r>
            <a:r>
              <a:rPr lang="el-GR" sz="1950" dirty="0" smtClean="0"/>
              <a:t> έλεγχος</a:t>
            </a:r>
          </a:p>
          <a:p>
            <a:pPr marL="0" lvl="0" indent="0" algn="l" rtl="0">
              <a:spcBef>
                <a:spcPts val="390"/>
              </a:spcBef>
              <a:spcAft>
                <a:spcPts val="0"/>
              </a:spcAft>
              <a:buClr>
                <a:schemeClr val="dk1"/>
              </a:buClr>
              <a:buSzPts val="1950"/>
              <a:buNone/>
            </a:pPr>
            <a:r>
              <a:rPr lang="el-GR" sz="1950" dirty="0" smtClean="0"/>
              <a:t> με λεπτή ή </a:t>
            </a:r>
            <a:r>
              <a:rPr lang="el-GR" sz="1950" dirty="0" err="1" smtClean="0"/>
              <a:t>κόπτουσα</a:t>
            </a:r>
            <a:r>
              <a:rPr lang="el-GR" sz="1950" dirty="0" smtClean="0"/>
              <a:t> βελόνη.</a:t>
            </a:r>
            <a:endParaRPr dirty="0"/>
          </a:p>
          <a:p>
            <a:pPr marL="257175" lvl="0" indent="-104775" algn="l" rtl="0">
              <a:spcBef>
                <a:spcPts val="480"/>
              </a:spcBef>
              <a:spcAft>
                <a:spcPts val="0"/>
              </a:spcAft>
              <a:buClr>
                <a:schemeClr val="dk1"/>
              </a:buClr>
              <a:buSzPts val="2400"/>
              <a:buNone/>
            </a:pPr>
            <a:endParaRPr dirty="0"/>
          </a:p>
        </p:txBody>
      </p:sp>
      <p:sp>
        <p:nvSpPr>
          <p:cNvPr id="256" name="Google Shape;256;p3"/>
          <p:cNvSpPr txBox="1"/>
          <p:nvPr/>
        </p:nvSpPr>
        <p:spPr>
          <a:xfrm>
            <a:off x="0" y="1035619"/>
            <a:ext cx="3947532" cy="21005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950" b="1" i="0" u="sng" strike="noStrike" cap="none" dirty="0">
                <a:solidFill>
                  <a:srgbClr val="000000"/>
                </a:solidFill>
                <a:latin typeface="Calibri"/>
                <a:ea typeface="Calibri"/>
                <a:cs typeface="Calibri"/>
                <a:sym typeface="Calibri"/>
              </a:rPr>
              <a:t>Βιολογικά υγρά</a:t>
            </a:r>
            <a:r>
              <a:rPr lang="el-GR" sz="1950" b="0" i="0" u="none" strike="noStrike" cap="none" dirty="0">
                <a:solidFill>
                  <a:srgbClr val="000000"/>
                </a:solidFill>
                <a:latin typeface="Calibri"/>
                <a:ea typeface="Calibri"/>
                <a:cs typeface="Calibri"/>
                <a:sym typeface="Calibri"/>
              </a:rPr>
              <a:t>:</a:t>
            </a:r>
            <a:endParaRPr lang="el-GR" sz="1950" dirty="0">
              <a:latin typeface="Calibri"/>
              <a:ea typeface="Calibri"/>
              <a:cs typeface="Calibri"/>
              <a:sym typeface="Calibri"/>
            </a:endParaRPr>
          </a:p>
          <a:p>
            <a:pPr marL="0" marR="0" lvl="0" indent="0" algn="l" rtl="0">
              <a:spcBef>
                <a:spcPts val="0"/>
              </a:spcBef>
              <a:spcAft>
                <a:spcPts val="0"/>
              </a:spcAft>
              <a:buNone/>
            </a:pPr>
            <a:r>
              <a:rPr lang="en-US" sz="1950" dirty="0">
                <a:latin typeface="Calibri"/>
                <a:ea typeface="Calibri"/>
                <a:cs typeface="Calibri"/>
                <a:sym typeface="Calibri"/>
              </a:rPr>
              <a:t>A</a:t>
            </a:r>
            <a:r>
              <a:rPr lang="el-GR" sz="1950" b="0" i="0" u="none" strike="noStrike" cap="none" dirty="0" err="1">
                <a:solidFill>
                  <a:srgbClr val="000000"/>
                </a:solidFill>
                <a:latin typeface="Calibri"/>
                <a:ea typeface="Calibri"/>
                <a:cs typeface="Calibri"/>
                <a:sym typeface="Calibri"/>
              </a:rPr>
              <a:t>ιματολογικός</a:t>
            </a:r>
            <a:r>
              <a:rPr lang="el-GR" sz="1950" b="0" i="0" u="none" strike="noStrike" cap="none" dirty="0">
                <a:solidFill>
                  <a:srgbClr val="000000"/>
                </a:solidFill>
                <a:latin typeface="Calibri"/>
                <a:ea typeface="Calibri"/>
                <a:cs typeface="Calibri"/>
                <a:sym typeface="Calibri"/>
              </a:rPr>
              <a:t>, </a:t>
            </a:r>
            <a:r>
              <a:rPr lang="el-GR" sz="1950" i="0" u="none" strike="noStrike" cap="none" dirty="0" smtClean="0">
                <a:solidFill>
                  <a:srgbClr val="000000"/>
                </a:solidFill>
                <a:latin typeface="Calibri"/>
                <a:ea typeface="Calibri"/>
                <a:cs typeface="Calibri"/>
                <a:sym typeface="Calibri"/>
              </a:rPr>
              <a:t>βιοχημικός, </a:t>
            </a:r>
            <a:r>
              <a:rPr lang="el-GR" sz="1950" i="1" u="none" strike="noStrike" cap="none" dirty="0" smtClean="0">
                <a:solidFill>
                  <a:srgbClr val="000000"/>
                </a:solidFill>
                <a:latin typeface="Calibri"/>
                <a:ea typeface="Calibri"/>
                <a:cs typeface="Calibri"/>
                <a:sym typeface="Calibri"/>
              </a:rPr>
              <a:t>κυτταρολογικός ( π.χ. εκκρίματος θηλής μαστού, περιεχομένου κύστεως) </a:t>
            </a:r>
            <a:r>
              <a:rPr lang="el-GR" sz="1950" i="0" u="none" strike="noStrike" cap="none" dirty="0" smtClean="0">
                <a:solidFill>
                  <a:srgbClr val="000000"/>
                </a:solidFill>
                <a:latin typeface="Calibri"/>
                <a:ea typeface="Calibri"/>
                <a:cs typeface="Calibri"/>
                <a:sym typeface="Calibri"/>
              </a:rPr>
              <a:t> </a:t>
            </a:r>
            <a:r>
              <a:rPr lang="el-GR" sz="1950" b="0" i="0" u="none" strike="noStrike" cap="none" dirty="0" smtClean="0">
                <a:solidFill>
                  <a:srgbClr val="000000"/>
                </a:solidFill>
                <a:latin typeface="Calibri"/>
                <a:ea typeface="Calibri"/>
                <a:cs typeface="Calibri"/>
                <a:sym typeface="Calibri"/>
              </a:rPr>
              <a:t> ανοσολογικός </a:t>
            </a:r>
            <a:r>
              <a:rPr lang="el-GR" sz="1950" b="0" i="0" u="none" strike="noStrike" cap="none" dirty="0">
                <a:solidFill>
                  <a:srgbClr val="000000"/>
                </a:solidFill>
                <a:latin typeface="Calibri"/>
                <a:ea typeface="Calibri"/>
                <a:cs typeface="Calibri"/>
                <a:sym typeface="Calibri"/>
              </a:rPr>
              <a:t>και μικροβιολογικός έλεγχος κ.α.</a:t>
            </a:r>
            <a:endParaRPr dirty="0"/>
          </a:p>
          <a:p>
            <a:pPr marL="0" marR="0" lvl="0" indent="0" algn="l" rtl="0">
              <a:spcBef>
                <a:spcPts val="0"/>
              </a:spcBef>
              <a:spcAft>
                <a:spcPts val="0"/>
              </a:spcAft>
              <a:buNone/>
            </a:pPr>
            <a:endParaRPr sz="1350" b="0" i="0" u="none" strike="noStrike" cap="none" dirty="0">
              <a:solidFill>
                <a:srgbClr val="000000"/>
              </a:solidFill>
              <a:latin typeface="Calibri"/>
              <a:ea typeface="Calibri"/>
              <a:cs typeface="Calibri"/>
              <a:sym typeface="Calibri"/>
            </a:endParaRPr>
          </a:p>
        </p:txBody>
      </p:sp>
      <p:sp>
        <p:nvSpPr>
          <p:cNvPr id="257" name="Google Shape;257;p3"/>
          <p:cNvSpPr txBox="1"/>
          <p:nvPr/>
        </p:nvSpPr>
        <p:spPr>
          <a:xfrm>
            <a:off x="0" y="5671595"/>
            <a:ext cx="3947532" cy="120028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l-GR" sz="1800" b="0" i="1" u="none" strike="noStrike" cap="none" dirty="0" smtClean="0">
                <a:solidFill>
                  <a:srgbClr val="000000"/>
                </a:solidFill>
                <a:latin typeface="Calibri"/>
                <a:ea typeface="Calibri"/>
                <a:cs typeface="Calibri"/>
                <a:sym typeface="Calibri"/>
              </a:rPr>
              <a:t>Αδρά,</a:t>
            </a:r>
            <a:r>
              <a:rPr lang="el-GR" sz="1800" b="0" i="0" u="none" strike="noStrike" cap="none" dirty="0" smtClean="0">
                <a:solidFill>
                  <a:srgbClr val="000000"/>
                </a:solidFill>
                <a:latin typeface="Calibri"/>
                <a:ea typeface="Calibri"/>
                <a:cs typeface="Calibri"/>
                <a:sym typeface="Calibri"/>
              </a:rPr>
              <a:t> </a:t>
            </a:r>
            <a:r>
              <a:rPr lang="el-GR" sz="1800" b="0" i="0" u="none" strike="noStrike" cap="none" dirty="0">
                <a:solidFill>
                  <a:srgbClr val="000000"/>
                </a:solidFill>
                <a:latin typeface="Calibri"/>
                <a:ea typeface="Calibri"/>
                <a:cs typeface="Calibri"/>
                <a:sym typeface="Calibri"/>
              </a:rPr>
              <a:t>χωρίζονται σε απλές εξετάσεις π.χ. γενική αίματος/ακτινογραφία </a:t>
            </a:r>
            <a:endParaRPr sz="1800" b="0" i="0" u="none" strike="noStrike" cap="none" dirty="0">
              <a:solidFill>
                <a:srgbClr val="000000"/>
              </a:solidFill>
              <a:latin typeface="Calibri"/>
              <a:ea typeface="Calibri"/>
              <a:cs typeface="Calibri"/>
              <a:sym typeface="Calibri"/>
            </a:endParaRPr>
          </a:p>
          <a:p>
            <a:pPr marL="0" marR="0" lvl="0" indent="0" algn="l" rtl="0">
              <a:spcBef>
                <a:spcPts val="0"/>
              </a:spcBef>
              <a:spcAft>
                <a:spcPts val="0"/>
              </a:spcAft>
              <a:buNone/>
            </a:pPr>
            <a:r>
              <a:rPr lang="el-GR" sz="1800" b="0" i="0" u="none" strike="noStrike" cap="none" dirty="0">
                <a:solidFill>
                  <a:srgbClr val="000000"/>
                </a:solidFill>
                <a:latin typeface="Calibri"/>
                <a:ea typeface="Calibri"/>
                <a:cs typeface="Calibri"/>
                <a:sym typeface="Calibri"/>
              </a:rPr>
              <a:t>και σε εξειδικευμένες π.χ. αξονική τομογραφία.</a:t>
            </a:r>
            <a:endParaRPr sz="1800" dirty="0"/>
          </a:p>
        </p:txBody>
      </p:sp>
      <p:pic>
        <p:nvPicPr>
          <p:cNvPr id="3" name="Picture 2">
            <a:extLst>
              <a:ext uri="{FF2B5EF4-FFF2-40B4-BE49-F238E27FC236}">
                <a16:creationId xmlns:a16="http://schemas.microsoft.com/office/drawing/2014/main" xmlns="" id="{ABA20C24-15D8-B606-26C9-BA1D2DBAB2F9}"/>
              </a:ext>
            </a:extLst>
          </p:cNvPr>
          <p:cNvPicPr>
            <a:picLocks noChangeAspect="1"/>
          </p:cNvPicPr>
          <p:nvPr/>
        </p:nvPicPr>
        <p:blipFill>
          <a:blip r:embed="rId3"/>
          <a:stretch>
            <a:fillRect/>
          </a:stretch>
        </p:blipFill>
        <p:spPr>
          <a:xfrm>
            <a:off x="6674569" y="1586713"/>
            <a:ext cx="2349621" cy="4235668"/>
          </a:xfrm>
          <a:prstGeom prst="rect">
            <a:avLst/>
          </a:prstGeom>
        </p:spPr>
      </p:pic>
      <p:pic>
        <p:nvPicPr>
          <p:cNvPr id="6" name="Picture 5">
            <a:extLst>
              <a:ext uri="{FF2B5EF4-FFF2-40B4-BE49-F238E27FC236}">
                <a16:creationId xmlns:a16="http://schemas.microsoft.com/office/drawing/2014/main" xmlns="" id="{24D97852-E959-FD4F-76C1-FA15A65429D1}"/>
              </a:ext>
            </a:extLst>
          </p:cNvPr>
          <p:cNvPicPr>
            <a:picLocks noChangeAspect="1"/>
          </p:cNvPicPr>
          <p:nvPr/>
        </p:nvPicPr>
        <p:blipFill>
          <a:blip r:embed="rId4"/>
          <a:stretch>
            <a:fillRect/>
          </a:stretch>
        </p:blipFill>
        <p:spPr>
          <a:xfrm>
            <a:off x="3449936" y="511383"/>
            <a:ext cx="3132228" cy="2636931"/>
          </a:xfrm>
          <a:prstGeom prst="rect">
            <a:avLst/>
          </a:prstGeom>
        </p:spPr>
      </p:pic>
      <p:pic>
        <p:nvPicPr>
          <p:cNvPr id="9" name="Picture 8">
            <a:extLst>
              <a:ext uri="{FF2B5EF4-FFF2-40B4-BE49-F238E27FC236}">
                <a16:creationId xmlns:a16="http://schemas.microsoft.com/office/drawing/2014/main" xmlns="" id="{CDA804F0-1B66-E01B-B390-4C4A7FD6BBD8}"/>
              </a:ext>
            </a:extLst>
          </p:cNvPr>
          <p:cNvPicPr>
            <a:picLocks noChangeAspect="1"/>
          </p:cNvPicPr>
          <p:nvPr/>
        </p:nvPicPr>
        <p:blipFill>
          <a:blip r:embed="rId5"/>
          <a:stretch>
            <a:fillRect/>
          </a:stretch>
        </p:blipFill>
        <p:spPr>
          <a:xfrm>
            <a:off x="3643863" y="3275635"/>
            <a:ext cx="2972293" cy="3510960"/>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 Τίτλος"/>
          <p:cNvSpPr>
            <a:spLocks noGrp="1"/>
          </p:cNvSpPr>
          <p:nvPr>
            <p:ph type="title"/>
          </p:nvPr>
        </p:nvSpPr>
        <p:spPr>
          <a:xfrm>
            <a:off x="0" y="0"/>
            <a:ext cx="9144000" cy="914400"/>
          </a:xfrm>
        </p:spPr>
        <p:txBody>
          <a:bodyPr>
            <a:noAutofit/>
          </a:bodyPr>
          <a:lstStyle/>
          <a:p>
            <a:pPr algn="just"/>
            <a:r>
              <a:rPr lang="el-GR" sz="1400" dirty="0" smtClean="0"/>
              <a:t>Οι πυρήνες του κλασικού LCIS έχουν μικρούς ή δυσδιάκριτους </a:t>
            </a:r>
            <a:r>
              <a:rPr lang="el-GR" sz="1400" dirty="0" err="1" smtClean="0"/>
              <a:t>πυρηνίσκους</a:t>
            </a:r>
            <a:r>
              <a:rPr lang="el-GR" sz="1400" dirty="0" smtClean="0"/>
              <a:t>-</a:t>
            </a:r>
            <a:r>
              <a:rPr lang="el-GR" sz="1400" dirty="0" err="1" smtClean="0"/>
              <a:t>πυρήνια</a:t>
            </a:r>
            <a:r>
              <a:rPr lang="el-GR" sz="1400" dirty="0" smtClean="0"/>
              <a:t> (δεξιά πλευρά της εικόνας). Τα προεξέχοντα </a:t>
            </a:r>
            <a:r>
              <a:rPr lang="el-GR" sz="1400" dirty="0" err="1" smtClean="0"/>
              <a:t>πυρήνια</a:t>
            </a:r>
            <a:r>
              <a:rPr lang="el-GR" sz="1400" dirty="0" smtClean="0"/>
              <a:t> συνιστούν μορφολογικό χαρακτηριστικό του DCIS (αριστερή πλευρά της εικόνας) ή της πλειόμορφης παραλλαγής του LCIS. Το ένθετο δείχνει την </a:t>
            </a:r>
            <a:r>
              <a:rPr lang="el-GR" sz="1400" dirty="0" err="1" smtClean="0"/>
              <a:t>ανοσοχρώση</a:t>
            </a:r>
            <a:r>
              <a:rPr lang="el-GR" sz="1400" dirty="0" smtClean="0"/>
              <a:t> της Ε-</a:t>
            </a:r>
            <a:r>
              <a:rPr lang="el-GR" sz="1400" dirty="0" err="1" smtClean="0"/>
              <a:t>καντχερίνης</a:t>
            </a:r>
            <a:r>
              <a:rPr lang="el-GR" sz="1400" dirty="0" smtClean="0"/>
              <a:t> που υποστηρίζει τον </a:t>
            </a:r>
            <a:r>
              <a:rPr lang="el-GR" sz="1400" dirty="0" err="1" smtClean="0"/>
              <a:t>πορογενή</a:t>
            </a:r>
            <a:r>
              <a:rPr lang="el-GR" sz="1400" dirty="0" smtClean="0"/>
              <a:t> φαινότυπο  έναντι του </a:t>
            </a:r>
            <a:r>
              <a:rPr lang="el-GR" sz="1400" dirty="0" err="1" smtClean="0"/>
              <a:t>λοβιακού</a:t>
            </a:r>
            <a:r>
              <a:rPr lang="el-GR" sz="1400" dirty="0" smtClean="0"/>
              <a:t> </a:t>
            </a:r>
            <a:r>
              <a:rPr lang="el-GR" sz="1400" dirty="0" err="1" smtClean="0"/>
              <a:t>φαινότυπου</a:t>
            </a:r>
            <a:r>
              <a:rPr lang="el-GR" sz="1400" dirty="0" smtClean="0"/>
              <a:t> στις δομές με τα προβάλλοντα </a:t>
            </a:r>
            <a:r>
              <a:rPr lang="el-GR" sz="1400" dirty="0" err="1" smtClean="0"/>
              <a:t>πυρήνια</a:t>
            </a:r>
            <a:r>
              <a:rPr lang="el-GR" sz="1400" dirty="0" smtClean="0"/>
              <a:t>.</a:t>
            </a:r>
            <a:endParaRPr lang="el-GR" sz="1400" dirty="0"/>
          </a:p>
        </p:txBody>
      </p:sp>
      <p:pic>
        <p:nvPicPr>
          <p:cNvPr id="68610" name="Picture 2" descr="C:\Users\User\Desktop\breastmalignantpleolcisBiernacka27.jpg"/>
          <p:cNvPicPr>
            <a:picLocks noChangeAspect="1" noChangeArrowheads="1"/>
          </p:cNvPicPr>
          <p:nvPr/>
        </p:nvPicPr>
        <p:blipFill>
          <a:blip r:embed="rId2"/>
          <a:srcRect/>
          <a:stretch>
            <a:fillRect/>
          </a:stretch>
        </p:blipFill>
        <p:spPr bwMode="auto">
          <a:xfrm>
            <a:off x="796961" y="1010093"/>
            <a:ext cx="7538965" cy="5699589"/>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pic>
        <p:nvPicPr>
          <p:cNvPr id="280" name="Google Shape;280;p6"/>
          <p:cNvPicPr preferRelativeResize="0"/>
          <p:nvPr/>
        </p:nvPicPr>
        <p:blipFill rotWithShape="1">
          <a:blip r:embed="rId3">
            <a:alphaModFix/>
          </a:blip>
          <a:srcRect/>
          <a:stretch/>
        </p:blipFill>
        <p:spPr>
          <a:xfrm>
            <a:off x="2732701" y="3504705"/>
            <a:ext cx="3583038" cy="3140643"/>
          </a:xfrm>
          <a:prstGeom prst="rect">
            <a:avLst/>
          </a:prstGeom>
          <a:noFill/>
          <a:ln>
            <a:noFill/>
          </a:ln>
        </p:spPr>
      </p:pic>
      <p:sp>
        <p:nvSpPr>
          <p:cNvPr id="281" name="Google Shape;281;p6"/>
          <p:cNvSpPr/>
          <p:nvPr/>
        </p:nvSpPr>
        <p:spPr>
          <a:xfrm>
            <a:off x="0" y="925975"/>
            <a:ext cx="9144000" cy="3077725"/>
          </a:xfrm>
          <a:prstGeom prst="rect">
            <a:avLst/>
          </a:prstGeom>
          <a:noFill/>
          <a:ln>
            <a:noFill/>
          </a:ln>
        </p:spPr>
        <p:txBody>
          <a:bodyPr spcFirstLastPara="1" wrap="square" lIns="91425" tIns="45700" rIns="91425" bIns="45700" anchor="t" anchorCtr="0">
            <a:spAutoFit/>
          </a:bodyPr>
          <a:lstStyle/>
          <a:p>
            <a:pPr marL="342900" lvl="0" indent="-342900" algn="just">
              <a:spcBef>
                <a:spcPts val="375"/>
              </a:spcBef>
              <a:buClr>
                <a:schemeClr val="dk1"/>
              </a:buClr>
              <a:buSzPts val="1875"/>
              <a:buFont typeface="Arial" panose="020B0604020202020204" pitchFamily="34" charset="0"/>
              <a:buChar char="•"/>
            </a:pPr>
            <a:r>
              <a:rPr lang="el-GR" sz="2000" dirty="0">
                <a:latin typeface="Calibri" pitchFamily="34" charset="0"/>
                <a:ea typeface="Calibri"/>
                <a:cs typeface="Calibri" pitchFamily="34" charset="0"/>
                <a:sym typeface="Calibri"/>
              </a:rPr>
              <a:t> Η </a:t>
            </a:r>
            <a:r>
              <a:rPr lang="el-GR" sz="2000" b="1" dirty="0" err="1">
                <a:latin typeface="Calibri" pitchFamily="34" charset="0"/>
                <a:ea typeface="Calibri"/>
                <a:cs typeface="Calibri" pitchFamily="34" charset="0"/>
                <a:sym typeface="Calibri"/>
              </a:rPr>
              <a:t>παθολογ</a:t>
            </a:r>
            <a:r>
              <a:rPr lang="en-US" sz="2000" b="1" dirty="0">
                <a:latin typeface="Calibri" pitchFamily="34" charset="0"/>
                <a:ea typeface="Calibri"/>
                <a:cs typeface="Calibri" pitchFamily="34" charset="0"/>
                <a:sym typeface="Calibri"/>
              </a:rPr>
              <a:t>o</a:t>
            </a:r>
            <a:r>
              <a:rPr lang="el-GR" sz="2000" b="1" dirty="0">
                <a:latin typeface="Calibri" pitchFamily="34" charset="0"/>
                <a:ea typeface="Calibri"/>
                <a:cs typeface="Calibri" pitchFamily="34" charset="0"/>
                <a:sym typeface="Calibri"/>
              </a:rPr>
              <a:t>ανατομία του μαστού </a:t>
            </a:r>
            <a:r>
              <a:rPr lang="el-GR" sz="2000" dirty="0">
                <a:latin typeface="Calibri" pitchFamily="34" charset="0"/>
                <a:ea typeface="Calibri"/>
                <a:cs typeface="Calibri" pitchFamily="34" charset="0"/>
                <a:sym typeface="Calibri"/>
              </a:rPr>
              <a:t>περιλαμβάνει  ποικίλες νοσογόνες εξεργασίες με </a:t>
            </a:r>
            <a:r>
              <a:rPr lang="el-GR" sz="2000" b="1" dirty="0">
                <a:latin typeface="Calibri" pitchFamily="34" charset="0"/>
                <a:ea typeface="Calibri"/>
                <a:cs typeface="Calibri" pitchFamily="34" charset="0"/>
                <a:sym typeface="Calibri"/>
              </a:rPr>
              <a:t>κύρια</a:t>
            </a:r>
            <a:r>
              <a:rPr lang="el-GR" sz="2000" dirty="0">
                <a:latin typeface="Calibri" pitchFamily="34" charset="0"/>
                <a:ea typeface="Calibri"/>
                <a:cs typeface="Calibri" pitchFamily="34" charset="0"/>
                <a:sym typeface="Calibri"/>
              </a:rPr>
              <a:t> εστίαση στις </a:t>
            </a:r>
            <a:r>
              <a:rPr lang="el-GR" sz="2000" dirty="0" err="1">
                <a:effectLst>
                  <a:outerShdw blurRad="38100" dist="38100" dir="2700000" algn="tl">
                    <a:srgbClr val="000000">
                      <a:alpha val="43137"/>
                    </a:srgbClr>
                  </a:outerShdw>
                </a:effectLst>
                <a:latin typeface="Calibri" pitchFamily="34" charset="0"/>
                <a:ea typeface="Calibri"/>
                <a:cs typeface="Calibri" pitchFamily="34" charset="0"/>
                <a:sym typeface="Calibri"/>
              </a:rPr>
              <a:t>νεοπλασματικές</a:t>
            </a:r>
            <a:r>
              <a:rPr lang="el-GR" sz="2000" dirty="0">
                <a:effectLst>
                  <a:outerShdw blurRad="38100" dist="38100" dir="2700000" algn="tl">
                    <a:srgbClr val="000000">
                      <a:alpha val="43137"/>
                    </a:srgbClr>
                  </a:outerShdw>
                </a:effectLst>
                <a:latin typeface="Calibri" pitchFamily="34" charset="0"/>
                <a:ea typeface="Calibri"/>
                <a:cs typeface="Calibri" pitchFamily="34" charset="0"/>
                <a:sym typeface="Calibri"/>
              </a:rPr>
              <a:t> εξεργασίες.</a:t>
            </a:r>
          </a:p>
          <a:p>
            <a:pPr marL="342900" lvl="0" indent="-342900" algn="just">
              <a:spcBef>
                <a:spcPts val="375"/>
              </a:spcBef>
              <a:buClr>
                <a:schemeClr val="dk1"/>
              </a:buClr>
              <a:buSzPts val="1875"/>
              <a:buFont typeface="Arial" panose="020B0604020202020204" pitchFamily="34" charset="0"/>
              <a:buChar char="•"/>
            </a:pPr>
            <a:r>
              <a:rPr lang="el-GR" sz="2000" dirty="0">
                <a:latin typeface="Calibri" pitchFamily="34" charset="0"/>
                <a:ea typeface="Calibri"/>
                <a:cs typeface="Calibri" pitchFamily="34" charset="0"/>
                <a:sym typeface="Calibri"/>
              </a:rPr>
              <a:t>Η </a:t>
            </a:r>
            <a:r>
              <a:rPr lang="el-GR" sz="2000" b="1" dirty="0">
                <a:latin typeface="Calibri" pitchFamily="34" charset="0"/>
                <a:ea typeface="Calibri"/>
                <a:cs typeface="Calibri" pitchFamily="34" charset="0"/>
                <a:sym typeface="Calibri"/>
              </a:rPr>
              <a:t>ιστολογική</a:t>
            </a:r>
            <a:r>
              <a:rPr lang="el-GR" sz="2000" dirty="0">
                <a:latin typeface="Calibri" pitchFamily="34" charset="0"/>
                <a:ea typeface="Calibri"/>
                <a:cs typeface="Calibri" pitchFamily="34" charset="0"/>
                <a:sym typeface="Calibri"/>
              </a:rPr>
              <a:t> </a:t>
            </a:r>
            <a:r>
              <a:rPr kumimoji="0" lang="el-GR" sz="2000" b="1" i="0" u="none" strike="noStrike" kern="0" cap="none" spc="0" normalizeH="0" baseline="0" noProof="0" dirty="0">
                <a:ln>
                  <a:noFill/>
                </a:ln>
                <a:solidFill>
                  <a:srgbClr val="000000"/>
                </a:solidFill>
                <a:effectLst/>
                <a:uLnTx/>
                <a:uFillTx/>
                <a:latin typeface="Calibri" pitchFamily="34" charset="0"/>
                <a:ea typeface="Calibri"/>
                <a:cs typeface="Calibri" pitchFamily="34" charset="0"/>
                <a:sym typeface="Calibri"/>
              </a:rPr>
              <a:t>εξέταση </a:t>
            </a:r>
            <a:r>
              <a:rPr kumimoji="0" lang="el-GR" sz="2000" b="0" i="0" u="none" strike="noStrike" kern="0" cap="none" spc="0" normalizeH="0" baseline="0" noProof="0" dirty="0">
                <a:ln>
                  <a:noFill/>
                </a:ln>
                <a:solidFill>
                  <a:srgbClr val="000000"/>
                </a:solidFill>
                <a:effectLst/>
                <a:uLnTx/>
                <a:uFillTx/>
                <a:latin typeface="Calibri" pitchFamily="34" charset="0"/>
                <a:ea typeface="Calibri"/>
                <a:cs typeface="Calibri" pitchFamily="34" charset="0"/>
                <a:sym typeface="Calibri"/>
              </a:rPr>
              <a:t>αποτελεί</a:t>
            </a:r>
            <a:r>
              <a:rPr kumimoji="0" lang="el-GR" sz="2000" b="0" i="0" u="none" strike="noStrike" kern="0" cap="none" spc="0" normalizeH="0" noProof="0" dirty="0">
                <a:ln>
                  <a:noFill/>
                </a:ln>
                <a:solidFill>
                  <a:srgbClr val="000000"/>
                </a:solidFill>
                <a:effectLst/>
                <a:uLnTx/>
                <a:uFillTx/>
                <a:latin typeface="Calibri" pitchFamily="34" charset="0"/>
                <a:ea typeface="Calibri"/>
                <a:cs typeface="Calibri" pitchFamily="34" charset="0"/>
                <a:sym typeface="Calibri"/>
              </a:rPr>
              <a:t> το </a:t>
            </a:r>
            <a:r>
              <a:rPr kumimoji="0" lang="el-GR" sz="2000" b="1" i="0" u="none" strike="noStrike" kern="0" cap="none" spc="600" normalizeH="0" noProof="0" dirty="0">
                <a:ln>
                  <a:noFill/>
                </a:ln>
                <a:solidFill>
                  <a:srgbClr val="000000"/>
                </a:solidFill>
                <a:effectLst>
                  <a:outerShdw blurRad="38100" dist="38100" dir="2700000" algn="tl">
                    <a:srgbClr val="000000">
                      <a:alpha val="43137"/>
                    </a:srgbClr>
                  </a:outerShdw>
                </a:effectLst>
                <a:uLnTx/>
                <a:uFillTx/>
                <a:latin typeface="Calibri" pitchFamily="34" charset="0"/>
                <a:ea typeface="Calibri"/>
                <a:cs typeface="Calibri" pitchFamily="34" charset="0"/>
                <a:sym typeface="Calibri"/>
              </a:rPr>
              <a:t>καθοριστικό </a:t>
            </a:r>
            <a:r>
              <a:rPr kumimoji="0" lang="el-GR" sz="2000" b="1" i="0" u="none" strike="noStrike" kern="0" cap="none" spc="0" normalizeH="0" baseline="0" noProof="0" dirty="0">
                <a:ln>
                  <a:noFill/>
                </a:ln>
                <a:solidFill>
                  <a:srgbClr val="000000"/>
                </a:solidFill>
                <a:effectLst/>
                <a:uLnTx/>
                <a:uFillTx/>
                <a:latin typeface="Calibri" pitchFamily="34" charset="0"/>
                <a:ea typeface="Calibri"/>
                <a:cs typeface="Calibri" pitchFamily="34" charset="0"/>
                <a:sym typeface="Calibri"/>
              </a:rPr>
              <a:t>στοιχείο </a:t>
            </a:r>
            <a:r>
              <a:rPr kumimoji="0" lang="el-GR" sz="2000" b="0" i="0" u="none" strike="noStrike" kern="0" cap="none" spc="0" normalizeH="0" baseline="0" noProof="0" dirty="0">
                <a:ln>
                  <a:noFill/>
                </a:ln>
                <a:solidFill>
                  <a:srgbClr val="000000"/>
                </a:solidFill>
                <a:effectLst/>
                <a:uLnTx/>
                <a:uFillTx/>
                <a:latin typeface="Calibri" pitchFamily="34" charset="0"/>
                <a:ea typeface="Calibri"/>
                <a:cs typeface="Calibri" pitchFamily="34" charset="0"/>
                <a:sym typeface="Calibri"/>
              </a:rPr>
              <a:t>στην </a:t>
            </a:r>
            <a:r>
              <a:rPr kumimoji="0" lang="el-GR" sz="2000" b="1" i="0" u="sng" strike="noStrike" kern="0" cap="none" spc="0" normalizeH="0" baseline="0" noProof="0" dirty="0">
                <a:ln>
                  <a:noFill/>
                </a:ln>
                <a:solidFill>
                  <a:srgbClr val="000000"/>
                </a:solidFill>
                <a:effectLst/>
                <a:uLnTx/>
                <a:uFillTx/>
                <a:latin typeface="Calibri" pitchFamily="34" charset="0"/>
                <a:ea typeface="Calibri"/>
                <a:cs typeface="Calibri" pitchFamily="34" charset="0"/>
                <a:sym typeface="Calibri"/>
              </a:rPr>
              <a:t>τελική </a:t>
            </a:r>
            <a:r>
              <a:rPr kumimoji="0" lang="el-GR" sz="2000" b="1" i="0" u="sng" strike="noStrike" kern="0" cap="none" spc="0" normalizeH="0" baseline="0" noProof="0" dirty="0" smtClean="0">
                <a:ln>
                  <a:noFill/>
                </a:ln>
                <a:solidFill>
                  <a:srgbClr val="000000"/>
                </a:solidFill>
                <a:effectLst/>
                <a:uLnTx/>
                <a:uFillTx/>
                <a:latin typeface="Calibri" pitchFamily="34" charset="0"/>
                <a:ea typeface="Calibri"/>
                <a:cs typeface="Calibri" pitchFamily="34" charset="0"/>
                <a:sym typeface="Calibri"/>
              </a:rPr>
              <a:t>διάγνωση,</a:t>
            </a:r>
            <a:r>
              <a:rPr kumimoji="0" lang="el-GR" sz="2000" b="1" i="0" u="sng" strike="noStrike" kern="0" cap="none" spc="0" normalizeH="0" noProof="0" dirty="0" smtClean="0">
                <a:ln>
                  <a:noFill/>
                </a:ln>
                <a:solidFill>
                  <a:srgbClr val="000000"/>
                </a:solidFill>
                <a:effectLst/>
                <a:uLnTx/>
                <a:uFillTx/>
                <a:latin typeface="Calibri" pitchFamily="34" charset="0"/>
                <a:ea typeface="Calibri"/>
                <a:cs typeface="Calibri" pitchFamily="34" charset="0"/>
                <a:sym typeface="Calibri"/>
              </a:rPr>
              <a:t> </a:t>
            </a:r>
            <a:r>
              <a:rPr kumimoji="0" lang="el-GR" sz="2000" b="1" i="0" u="sng" strike="noStrike" kern="0" cap="none" spc="0" normalizeH="0" baseline="0" noProof="0" dirty="0" smtClean="0">
                <a:ln>
                  <a:noFill/>
                </a:ln>
                <a:solidFill>
                  <a:srgbClr val="000000"/>
                </a:solidFill>
                <a:effectLst/>
                <a:uLnTx/>
                <a:uFillTx/>
                <a:latin typeface="Calibri" pitchFamily="34" charset="0"/>
                <a:ea typeface="Calibri"/>
                <a:cs typeface="Calibri" pitchFamily="34" charset="0"/>
                <a:sym typeface="Calibri"/>
              </a:rPr>
              <a:t>πρόγνωση και θεραπευτική ανταπόκριση </a:t>
            </a:r>
            <a:r>
              <a:rPr kumimoji="0" lang="el-GR" sz="2000" b="1" i="0" strike="noStrike" kern="0" cap="none" spc="0" normalizeH="0" baseline="0" noProof="0" dirty="0" smtClean="0">
                <a:ln>
                  <a:noFill/>
                </a:ln>
                <a:solidFill>
                  <a:srgbClr val="000000"/>
                </a:solidFill>
                <a:effectLst/>
                <a:uLnTx/>
                <a:uFillTx/>
                <a:latin typeface="Calibri" pitchFamily="34" charset="0"/>
                <a:ea typeface="Calibri"/>
                <a:cs typeface="Calibri" pitchFamily="34" charset="0"/>
                <a:sym typeface="Calibri"/>
              </a:rPr>
              <a:t>  </a:t>
            </a:r>
            <a:r>
              <a:rPr kumimoji="0" lang="el-GR" sz="2000" b="0" i="0" strike="noStrike" kern="0" cap="none" spc="0" normalizeH="0" baseline="0" noProof="0" dirty="0">
                <a:ln>
                  <a:noFill/>
                </a:ln>
                <a:solidFill>
                  <a:srgbClr val="000000"/>
                </a:solidFill>
                <a:effectLst/>
                <a:uLnTx/>
                <a:uFillTx/>
                <a:latin typeface="Calibri" pitchFamily="34" charset="0"/>
                <a:ea typeface="Calibri"/>
                <a:cs typeface="Calibri" pitchFamily="34" charset="0"/>
                <a:sym typeface="Calibri"/>
              </a:rPr>
              <a:t>του καρκίνου του μαστού</a:t>
            </a:r>
            <a:r>
              <a:rPr lang="el-GR" sz="2000" dirty="0">
                <a:latin typeface="Calibri" pitchFamily="34" charset="0"/>
                <a:ea typeface="Calibri"/>
                <a:cs typeface="Calibri" pitchFamily="34" charset="0"/>
                <a:sym typeface="Calibri"/>
              </a:rPr>
              <a:t> </a:t>
            </a:r>
            <a:r>
              <a:rPr kumimoji="0" lang="el-GR" sz="2000" b="0" i="0" u="none" strike="noStrike" kern="0" cap="none" spc="0" normalizeH="0" baseline="0" noProof="0" dirty="0">
                <a:ln>
                  <a:noFill/>
                </a:ln>
                <a:solidFill>
                  <a:srgbClr val="000000"/>
                </a:solidFill>
                <a:effectLst/>
                <a:uLnTx/>
                <a:uFillTx/>
                <a:latin typeface="Calibri" pitchFamily="34" charset="0"/>
                <a:ea typeface="Calibri"/>
                <a:cs typeface="Calibri" pitchFamily="34" charset="0"/>
                <a:sym typeface="Calibri"/>
              </a:rPr>
              <a:t>.</a:t>
            </a:r>
          </a:p>
          <a:p>
            <a:pPr marL="342900" lvl="0" indent="-342900" algn="just">
              <a:spcBef>
                <a:spcPts val="375"/>
              </a:spcBef>
              <a:buClr>
                <a:schemeClr val="dk1"/>
              </a:buClr>
              <a:buSzPts val="1875"/>
              <a:buFont typeface="Arial" panose="020B0604020202020204" pitchFamily="34" charset="0"/>
              <a:buChar char="•"/>
            </a:pPr>
            <a:r>
              <a:rPr kumimoji="0" lang="el-GR" sz="2000" b="0" i="0" u="none" strike="noStrike" kern="0" cap="none" spc="0" normalizeH="0" baseline="0" noProof="0" dirty="0">
                <a:ln>
                  <a:noFill/>
                </a:ln>
                <a:solidFill>
                  <a:srgbClr val="000000"/>
                </a:solidFill>
                <a:effectLst/>
                <a:uLnTx/>
                <a:uFillTx/>
                <a:latin typeface="Calibri" pitchFamily="34" charset="0"/>
                <a:ea typeface="Calibri"/>
                <a:cs typeface="Calibri" pitchFamily="34" charset="0"/>
                <a:sym typeface="Calibri"/>
              </a:rPr>
              <a:t> </a:t>
            </a:r>
            <a:r>
              <a:rPr lang="el-GR" sz="2000" b="1" spc="600" dirty="0">
                <a:latin typeface="Calibri" pitchFamily="34" charset="0"/>
                <a:cs typeface="Calibri" pitchFamily="34" charset="0"/>
              </a:rPr>
              <a:t>Συνεργασία</a:t>
            </a:r>
            <a:r>
              <a:rPr lang="el-GR" sz="2000" dirty="0">
                <a:latin typeface="Calibri" pitchFamily="34" charset="0"/>
                <a:cs typeface="Calibri" pitchFamily="34" charset="0"/>
              </a:rPr>
              <a:t> </a:t>
            </a:r>
            <a:r>
              <a:rPr lang="el-GR" sz="2000" dirty="0">
                <a:effectLst>
                  <a:outerShdw blurRad="38100" dist="38100" dir="2700000" algn="tl">
                    <a:srgbClr val="000000">
                      <a:alpha val="43137"/>
                    </a:srgbClr>
                  </a:outerShdw>
                </a:effectLst>
                <a:latin typeface="Calibri" pitchFamily="34" charset="0"/>
                <a:cs typeface="Calibri" pitchFamily="34" charset="0"/>
              </a:rPr>
              <a:t>κλινικού </a:t>
            </a:r>
            <a:r>
              <a:rPr lang="el-GR" sz="2000" dirty="0" smtClean="0">
                <a:effectLst>
                  <a:outerShdw blurRad="38100" dist="38100" dir="2700000" algn="tl">
                    <a:srgbClr val="000000">
                      <a:alpha val="43137"/>
                    </a:srgbClr>
                  </a:outerShdw>
                </a:effectLst>
                <a:latin typeface="Calibri" pitchFamily="34" charset="0"/>
                <a:cs typeface="Calibri" pitchFamily="34" charset="0"/>
              </a:rPr>
              <a:t>ιατρού και ακτινολόγου </a:t>
            </a:r>
            <a:r>
              <a:rPr lang="el-GR" sz="2000" dirty="0">
                <a:effectLst>
                  <a:outerShdw blurRad="38100" dist="38100" dir="2700000" algn="tl">
                    <a:srgbClr val="000000">
                      <a:alpha val="43137"/>
                    </a:srgbClr>
                  </a:outerShdw>
                </a:effectLst>
                <a:latin typeface="Calibri" pitchFamily="34" charset="0"/>
                <a:cs typeface="Calibri" pitchFamily="34" charset="0"/>
              </a:rPr>
              <a:t>(ιστορικό, κλινικά συμπτώματα ασθενούς, λοιπός </a:t>
            </a:r>
            <a:r>
              <a:rPr lang="el-GR" sz="2000" dirty="0" err="1" smtClean="0">
                <a:effectLst>
                  <a:outerShdw blurRad="38100" dist="38100" dir="2700000" algn="tl">
                    <a:srgbClr val="000000">
                      <a:alpha val="43137"/>
                    </a:srgbClr>
                  </a:outerShdw>
                </a:effectLst>
                <a:latin typeface="Calibri" pitchFamily="34" charset="0"/>
                <a:cs typeface="Calibri" pitchFamily="34" charset="0"/>
              </a:rPr>
              <a:t>παρακλινικός</a:t>
            </a:r>
            <a:r>
              <a:rPr lang="el-GR" sz="2000" dirty="0" smtClean="0">
                <a:effectLst>
                  <a:outerShdw blurRad="38100" dist="38100" dir="2700000" algn="tl">
                    <a:srgbClr val="000000">
                      <a:alpha val="43137"/>
                    </a:srgbClr>
                  </a:outerShdw>
                </a:effectLst>
                <a:latin typeface="Calibri" pitchFamily="34" charset="0"/>
                <a:cs typeface="Calibri" pitchFamily="34" charset="0"/>
              </a:rPr>
              <a:t>/ακτινολογικός </a:t>
            </a:r>
            <a:r>
              <a:rPr lang="el-GR" sz="2000" dirty="0">
                <a:effectLst>
                  <a:outerShdw blurRad="38100" dist="38100" dir="2700000" algn="tl">
                    <a:srgbClr val="000000">
                      <a:alpha val="43137"/>
                    </a:srgbClr>
                  </a:outerShdw>
                </a:effectLst>
                <a:latin typeface="Calibri" pitchFamily="34" charset="0"/>
                <a:cs typeface="Calibri" pitchFamily="34" charset="0"/>
              </a:rPr>
              <a:t>έλεγχος) </a:t>
            </a:r>
            <a:r>
              <a:rPr lang="el-GR" sz="2000" dirty="0" smtClean="0">
                <a:effectLst>
                  <a:outerShdw blurRad="38100" dist="38100" dir="2700000" algn="tl">
                    <a:srgbClr val="000000">
                      <a:alpha val="43137"/>
                    </a:srgbClr>
                  </a:outerShdw>
                </a:effectLst>
                <a:latin typeface="Calibri" pitchFamily="34" charset="0"/>
                <a:cs typeface="Calibri" pitchFamily="34" charset="0"/>
              </a:rPr>
              <a:t>τόσο μεταξύ τους όσο και </a:t>
            </a:r>
            <a:r>
              <a:rPr lang="el-GR" sz="2000" dirty="0" smtClean="0">
                <a:latin typeface="Calibri" pitchFamily="34" charset="0"/>
                <a:cs typeface="Calibri" pitchFamily="34" charset="0"/>
              </a:rPr>
              <a:t>με </a:t>
            </a:r>
            <a:r>
              <a:rPr lang="el-GR" sz="2000" dirty="0">
                <a:latin typeface="Calibri" pitchFamily="34" charset="0"/>
                <a:cs typeface="Calibri" pitchFamily="34" charset="0"/>
              </a:rPr>
              <a:t>τον </a:t>
            </a:r>
            <a:r>
              <a:rPr lang="el-GR" sz="2000" dirty="0">
                <a:effectLst>
                  <a:outerShdw blurRad="38100" dist="38100" dir="2700000" algn="tl">
                    <a:srgbClr val="000000">
                      <a:alpha val="43137"/>
                    </a:srgbClr>
                  </a:outerShdw>
                </a:effectLst>
                <a:latin typeface="Calibri" pitchFamily="34" charset="0"/>
                <a:cs typeface="Calibri" pitchFamily="34" charset="0"/>
              </a:rPr>
              <a:t>παθολογοανατόμο</a:t>
            </a:r>
            <a:r>
              <a:rPr lang="en-US" sz="2000" dirty="0">
                <a:effectLst>
                  <a:outerShdw blurRad="38100" dist="38100" dir="2700000" algn="tl">
                    <a:srgbClr val="000000">
                      <a:alpha val="43137"/>
                    </a:srgbClr>
                  </a:outerShdw>
                </a:effectLst>
                <a:latin typeface="Calibri" pitchFamily="34" charset="0"/>
                <a:cs typeface="Calibri" pitchFamily="34" charset="0"/>
              </a:rPr>
              <a:t> </a:t>
            </a:r>
            <a:r>
              <a:rPr lang="el-GR" sz="2000" b="1" spc="600" dirty="0" smtClean="0">
                <a:effectLst>
                  <a:outerShdw blurRad="38100" dist="38100" dir="2700000" algn="tl">
                    <a:srgbClr val="000000">
                      <a:alpha val="43137"/>
                    </a:srgbClr>
                  </a:outerShdw>
                </a:effectLst>
                <a:latin typeface="Calibri" pitchFamily="34" charset="0"/>
                <a:cs typeface="Calibri" pitchFamily="34" charset="0"/>
              </a:rPr>
              <a:t>απαραίτητη</a:t>
            </a:r>
            <a:r>
              <a:rPr lang="el-GR" sz="2000" dirty="0" smtClean="0">
                <a:latin typeface="Calibri" pitchFamily="34" charset="0"/>
                <a:cs typeface="Calibri" pitchFamily="34" charset="0"/>
              </a:rPr>
              <a:t> </a:t>
            </a:r>
            <a:r>
              <a:rPr lang="el-GR" sz="2000" dirty="0">
                <a:latin typeface="Calibri" pitchFamily="34" charset="0"/>
                <a:cs typeface="Calibri" pitchFamily="34" charset="0"/>
              </a:rPr>
              <a:t>για τη σωστή διάγνωση. </a:t>
            </a:r>
          </a:p>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dirty="0">
              <a:ln>
                <a:noFill/>
              </a:ln>
              <a:solidFill>
                <a:srgbClr val="000000"/>
              </a:solidFill>
              <a:effectLst/>
              <a:uLnTx/>
              <a:uFillTx/>
              <a:latin typeface="Calibri"/>
              <a:ea typeface="Calibri"/>
              <a:cs typeface="Calibri"/>
              <a:sym typeface="Calibri"/>
            </a:endParaRPr>
          </a:p>
        </p:txBody>
      </p:sp>
      <p:sp>
        <p:nvSpPr>
          <p:cNvPr id="2" name="TextBox 1">
            <a:extLst>
              <a:ext uri="{FF2B5EF4-FFF2-40B4-BE49-F238E27FC236}">
                <a16:creationId xmlns:a16="http://schemas.microsoft.com/office/drawing/2014/main" xmlns="" id="{64390634-7078-D1B2-0817-D6B63DC766E9}"/>
              </a:ext>
            </a:extLst>
          </p:cNvPr>
          <p:cNvSpPr txBox="1"/>
          <p:nvPr/>
        </p:nvSpPr>
        <p:spPr>
          <a:xfrm>
            <a:off x="652814" y="141515"/>
            <a:ext cx="8077200" cy="477054"/>
          </a:xfrm>
          <a:prstGeom prst="rect">
            <a:avLst/>
          </a:prstGeom>
          <a:noFill/>
        </p:spPr>
        <p:txBody>
          <a:bodyPr wrap="square" rtlCol="0">
            <a:spAutoFit/>
          </a:bodyPr>
          <a:lstStyle/>
          <a:p>
            <a:pPr algn="ctr"/>
            <a:r>
              <a:rPr lang="el-GR" sz="2500" b="1" u="sng" dirty="0">
                <a:latin typeface="Calibri" pitchFamily="34" charset="0"/>
                <a:cs typeface="Calibri" pitchFamily="34" charset="0"/>
              </a:rPr>
              <a:t>Η συμβολή του παθολογοανατόμου</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80"/>
                                        </p:tgtEl>
                                        <p:attrNameLst>
                                          <p:attrName>style.visibility</p:attrName>
                                        </p:attrNameLst>
                                      </p:cBhvr>
                                      <p:to>
                                        <p:strVal val="visible"/>
                                      </p:to>
                                    </p:set>
                                    <p:animEffect transition="in" filter="fade">
                                      <p:cBhvr>
                                        <p:cTn id="7" dur="500"/>
                                        <p:tgtEl>
                                          <p:spTgt spid="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7"/>
          <p:cNvSpPr txBox="1">
            <a:spLocks noGrp="1"/>
          </p:cNvSpPr>
          <p:nvPr>
            <p:ph type="title"/>
          </p:nvPr>
        </p:nvSpPr>
        <p:spPr>
          <a:xfrm>
            <a:off x="0" y="0"/>
            <a:ext cx="9144000" cy="191683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300"/>
              <a:buFont typeface="Calibri"/>
              <a:buNone/>
            </a:pPr>
            <a:r>
              <a:rPr lang="el-GR" sz="3600" b="1" dirty="0"/>
              <a:t>Μαστός</a:t>
            </a:r>
            <a:r>
              <a:rPr lang="el-GR" dirty="0"/>
              <a:t/>
            </a:r>
            <a:br>
              <a:rPr lang="el-GR" dirty="0"/>
            </a:br>
            <a:r>
              <a:rPr lang="el-GR" sz="3600" dirty="0"/>
              <a:t>Βραχεία παρουσίαση </a:t>
            </a:r>
            <a:r>
              <a:rPr lang="el-GR" sz="3600" b="1" dirty="0"/>
              <a:t>1</a:t>
            </a:r>
            <a:r>
              <a:rPr lang="el-GR" sz="3600" b="1" baseline="30000" dirty="0"/>
              <a:t>ου</a:t>
            </a:r>
            <a:r>
              <a:rPr lang="el-GR" sz="3600" dirty="0"/>
              <a:t> περιστατικού</a:t>
            </a:r>
            <a:endParaRPr sz="3600" dirty="0"/>
          </a:p>
        </p:txBody>
      </p:sp>
      <p:sp>
        <p:nvSpPr>
          <p:cNvPr id="287" name="Google Shape;287;p7"/>
          <p:cNvSpPr txBox="1">
            <a:spLocks noGrp="1"/>
          </p:cNvSpPr>
          <p:nvPr>
            <p:ph type="body" idx="1"/>
          </p:nvPr>
        </p:nvSpPr>
        <p:spPr>
          <a:xfrm>
            <a:off x="0" y="4941167"/>
            <a:ext cx="9144000" cy="1916833"/>
          </a:xfrm>
          <a:prstGeom prst="rect">
            <a:avLst/>
          </a:prstGeom>
          <a:noFill/>
          <a:ln>
            <a:noFill/>
          </a:ln>
        </p:spPr>
        <p:txBody>
          <a:bodyPr spcFirstLastPara="1" wrap="square" lIns="91425" tIns="45700" rIns="91425" bIns="45700" anchor="t" anchorCtr="0">
            <a:normAutofit/>
          </a:bodyPr>
          <a:lstStyle/>
          <a:p>
            <a:pPr marL="257175" lvl="0" indent="-116204" algn="l" rtl="0">
              <a:spcBef>
                <a:spcPts val="0"/>
              </a:spcBef>
              <a:spcAft>
                <a:spcPts val="0"/>
              </a:spcAft>
              <a:buClr>
                <a:schemeClr val="dk1"/>
              </a:buClr>
              <a:buSzPct val="100000"/>
              <a:buNone/>
            </a:pPr>
            <a:endParaRPr dirty="0"/>
          </a:p>
          <a:p>
            <a:pPr marL="257175" lvl="0" indent="-116204" algn="l" rtl="0">
              <a:spcBef>
                <a:spcPts val="444"/>
              </a:spcBef>
              <a:spcAft>
                <a:spcPts val="0"/>
              </a:spcAft>
              <a:buClr>
                <a:schemeClr val="dk1"/>
              </a:buClr>
              <a:buSzPct val="100000"/>
              <a:buNone/>
            </a:pPr>
            <a:endParaRPr dirty="0"/>
          </a:p>
          <a:p>
            <a:pPr marL="257175" lvl="0" indent="-257175" algn="l" rtl="0">
              <a:spcBef>
                <a:spcPts val="518"/>
              </a:spcBef>
              <a:spcAft>
                <a:spcPts val="0"/>
              </a:spcAft>
              <a:buClr>
                <a:schemeClr val="dk1"/>
              </a:buClr>
              <a:buSzPct val="100000"/>
              <a:buChar char="•"/>
            </a:pPr>
            <a:r>
              <a:rPr lang="el-GR" sz="2800" dirty="0"/>
              <a:t>Ανδρέας </a:t>
            </a:r>
            <a:r>
              <a:rPr lang="en-US" sz="2800" dirty="0"/>
              <a:t> </a:t>
            </a:r>
            <a:r>
              <a:rPr lang="el-GR" sz="2800" dirty="0"/>
              <a:t>Χ. </a:t>
            </a:r>
            <a:r>
              <a:rPr lang="el-GR" sz="2800" dirty="0" err="1"/>
              <a:t>Λάζαρης</a:t>
            </a:r>
            <a:r>
              <a:rPr lang="el-GR" sz="2800" dirty="0"/>
              <a:t>, Ιατρός - </a:t>
            </a:r>
            <a:r>
              <a:rPr lang="el-GR" sz="2800" dirty="0" err="1"/>
              <a:t>Ιστοπαθολόγος</a:t>
            </a:r>
            <a:endParaRPr sz="2800" dirty="0"/>
          </a:p>
          <a:p>
            <a:pPr marL="257175" lvl="0" indent="-257175" algn="l" rtl="0">
              <a:spcBef>
                <a:spcPts val="518"/>
              </a:spcBef>
              <a:spcAft>
                <a:spcPts val="0"/>
              </a:spcAft>
              <a:buClr>
                <a:schemeClr val="dk1"/>
              </a:buClr>
              <a:buSzPct val="100000"/>
              <a:buChar char="•"/>
            </a:pPr>
            <a:r>
              <a:rPr lang="el-GR" sz="2800" dirty="0"/>
              <a:t>Χαράλαμπος </a:t>
            </a:r>
            <a:r>
              <a:rPr lang="en-US" sz="2800" dirty="0"/>
              <a:t> </a:t>
            </a:r>
            <a:r>
              <a:rPr lang="el-GR" sz="2800" dirty="0"/>
              <a:t>Χ. Μυλωνάς, Ιατρός - Ειδικός Παθολόγος</a:t>
            </a:r>
            <a:endParaRPr sz="2800" dirty="0"/>
          </a:p>
        </p:txBody>
      </p:sp>
      <p:pic>
        <p:nvPicPr>
          <p:cNvPr id="3" name="Picture 2">
            <a:extLst>
              <a:ext uri="{FF2B5EF4-FFF2-40B4-BE49-F238E27FC236}">
                <a16:creationId xmlns:a16="http://schemas.microsoft.com/office/drawing/2014/main" xmlns="" id="{F2FDF6E2-7FE9-9D02-08B8-24DD3BDB1C80}"/>
              </a:ext>
            </a:extLst>
          </p:cNvPr>
          <p:cNvPicPr>
            <a:picLocks noChangeAspect="1"/>
          </p:cNvPicPr>
          <p:nvPr/>
        </p:nvPicPr>
        <p:blipFill>
          <a:blip r:embed="rId3"/>
          <a:stretch>
            <a:fillRect/>
          </a:stretch>
        </p:blipFill>
        <p:spPr>
          <a:xfrm>
            <a:off x="2701089" y="1701422"/>
            <a:ext cx="3741821" cy="4046156"/>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92"/>
        <p:cNvGrpSpPr/>
        <p:nvPr/>
      </p:nvGrpSpPr>
      <p:grpSpPr>
        <a:xfrm>
          <a:off x="0" y="0"/>
          <a:ext cx="0" cy="0"/>
          <a:chOff x="0" y="0"/>
          <a:chExt cx="0" cy="0"/>
        </a:xfrm>
      </p:grpSpPr>
      <p:sp>
        <p:nvSpPr>
          <p:cNvPr id="293" name="Google Shape;293;p8"/>
          <p:cNvSpPr txBox="1">
            <a:spLocks noGrp="1"/>
          </p:cNvSpPr>
          <p:nvPr>
            <p:ph type="title"/>
          </p:nvPr>
        </p:nvSpPr>
        <p:spPr>
          <a:xfrm>
            <a:off x="467544" y="13171"/>
            <a:ext cx="8229600" cy="679525"/>
          </a:xfrm>
          <a:prstGeom prst="rect">
            <a:avLst/>
          </a:prstGeom>
          <a:noFill/>
          <a:ln>
            <a:noFill/>
          </a:ln>
        </p:spPr>
        <p:txBody>
          <a:bodyPr spcFirstLastPara="1" wrap="square" lIns="91425" tIns="45700" rIns="91425" bIns="45700" anchor="ctr" anchorCtr="0">
            <a:normAutofit fontScale="90000"/>
          </a:bodyPr>
          <a:lstStyle/>
          <a:p>
            <a:pPr marL="0" lvl="0" indent="0" algn="ctr" rtl="0">
              <a:spcBef>
                <a:spcPts val="0"/>
              </a:spcBef>
              <a:spcAft>
                <a:spcPts val="0"/>
              </a:spcAft>
              <a:buClr>
                <a:schemeClr val="dk1"/>
              </a:buClr>
              <a:buSzPct val="100000"/>
              <a:buFont typeface="Calibri"/>
              <a:buNone/>
            </a:pPr>
            <a:r>
              <a:rPr lang="el-GR"/>
              <a:t>1o Περιστατικό</a:t>
            </a:r>
            <a:endParaRPr/>
          </a:p>
        </p:txBody>
      </p:sp>
      <p:sp>
        <p:nvSpPr>
          <p:cNvPr id="294" name="Google Shape;294;p8"/>
          <p:cNvSpPr txBox="1"/>
          <p:nvPr/>
        </p:nvSpPr>
        <p:spPr>
          <a:xfrm>
            <a:off x="33452" y="729204"/>
            <a:ext cx="9110547" cy="2831504"/>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200"/>
              <a:buFont typeface="Arial"/>
              <a:buNone/>
            </a:pPr>
            <a:r>
              <a:rPr lang="el-GR" sz="2000" b="1" i="0" u="sng" strike="noStrike" cap="none" dirty="0">
                <a:solidFill>
                  <a:srgbClr val="000000"/>
                </a:solidFill>
                <a:latin typeface="Calibri" pitchFamily="34" charset="0"/>
                <a:cs typeface="Calibri" pitchFamily="34" charset="0"/>
                <a:sym typeface="Arial"/>
              </a:rPr>
              <a:t>Ιστορικό:</a:t>
            </a:r>
            <a:r>
              <a:rPr lang="el-GR" sz="2000" b="0" i="0" u="none" strike="noStrike" cap="none" dirty="0">
                <a:solidFill>
                  <a:srgbClr val="000000"/>
                </a:solidFill>
                <a:latin typeface="Calibri" pitchFamily="34" charset="0"/>
                <a:cs typeface="Calibri" pitchFamily="34" charset="0"/>
                <a:sym typeface="Arial"/>
              </a:rPr>
              <a:t> </a:t>
            </a:r>
            <a:endParaRPr sz="2000" b="0" i="0" u="none" strike="noStrike" cap="none" dirty="0">
              <a:solidFill>
                <a:srgbClr val="000000"/>
              </a:solidFill>
              <a:latin typeface="Calibri" pitchFamily="34" charset="0"/>
              <a:cs typeface="Calibri" pitchFamily="34" charset="0"/>
              <a:sym typeface="Arial"/>
            </a:endParaRPr>
          </a:p>
          <a:p>
            <a:pPr marL="0" marR="0" lvl="0" indent="0" algn="l" rtl="0">
              <a:lnSpc>
                <a:spcPct val="100000"/>
              </a:lnSpc>
              <a:spcBef>
                <a:spcPts val="0"/>
              </a:spcBef>
              <a:spcAft>
                <a:spcPts val="0"/>
              </a:spcAft>
              <a:buClr>
                <a:srgbClr val="000000"/>
              </a:buClr>
              <a:buSzPts val="2200"/>
              <a:buFont typeface="Arial"/>
              <a:buNone/>
            </a:pPr>
            <a:r>
              <a:rPr lang="el-GR" sz="2000" dirty="0">
                <a:latin typeface="Calibri" pitchFamily="34" charset="0"/>
                <a:cs typeface="Calibri" pitchFamily="34" charset="0"/>
              </a:rPr>
              <a:t> Γυναίκα </a:t>
            </a:r>
            <a:r>
              <a:rPr lang="el-GR" sz="2000" dirty="0" smtClean="0">
                <a:latin typeface="Calibri" pitchFamily="34" charset="0"/>
                <a:cs typeface="Calibri" pitchFamily="34" charset="0"/>
              </a:rPr>
              <a:t>55 </a:t>
            </a:r>
            <a:r>
              <a:rPr lang="el-GR" sz="2000" dirty="0">
                <a:latin typeface="Calibri" pitchFamily="34" charset="0"/>
                <a:cs typeface="Calibri" pitchFamily="34" charset="0"/>
              </a:rPr>
              <a:t>ετών προσέρχεται λόγω </a:t>
            </a:r>
            <a:r>
              <a:rPr lang="el-GR" sz="2000" dirty="0" smtClean="0">
                <a:latin typeface="Calibri" pitchFamily="34" charset="0"/>
                <a:cs typeface="Calibri" pitchFamily="34" charset="0"/>
              </a:rPr>
              <a:t>ελαφρώς επώδυνης </a:t>
            </a:r>
            <a:r>
              <a:rPr lang="el-GR" sz="2000" dirty="0">
                <a:effectLst>
                  <a:outerShdw blurRad="38100" dist="38100" dir="2700000" algn="tl">
                    <a:srgbClr val="000000">
                      <a:alpha val="43137"/>
                    </a:srgbClr>
                  </a:outerShdw>
                </a:effectLst>
                <a:latin typeface="Calibri" pitchFamily="34" charset="0"/>
                <a:cs typeface="Calibri" pitchFamily="34" charset="0"/>
              </a:rPr>
              <a:t>μάζας </a:t>
            </a:r>
            <a:r>
              <a:rPr lang="el-GR" sz="2000" dirty="0">
                <a:latin typeface="Calibri" pitchFamily="34" charset="0"/>
                <a:cs typeface="Calibri" pitchFamily="34" charset="0"/>
              </a:rPr>
              <a:t>στον αριστερό μαστό. Αναφέρει ελεύθερο ατομικό αναμνηστικό, πλην αυτοκινητιστικού δυστυχήματος με </a:t>
            </a:r>
            <a:r>
              <a:rPr lang="el-GR" sz="2000" dirty="0">
                <a:effectLst>
                  <a:outerShdw blurRad="38100" dist="38100" dir="2700000" algn="tl">
                    <a:srgbClr val="000000">
                      <a:alpha val="43137"/>
                    </a:srgbClr>
                  </a:outerShdw>
                </a:effectLst>
                <a:latin typeface="Calibri" pitchFamily="34" charset="0"/>
                <a:cs typeface="Calibri" pitchFamily="34" charset="0"/>
              </a:rPr>
              <a:t>κάκωση θώρακα</a:t>
            </a:r>
            <a:r>
              <a:rPr lang="el-GR" sz="2000" dirty="0">
                <a:latin typeface="Calibri" pitchFamily="34" charset="0"/>
                <a:cs typeface="Calibri" pitchFamily="34" charset="0"/>
              </a:rPr>
              <a:t> λόγω πρόσκρουσης στο </a:t>
            </a:r>
            <a:r>
              <a:rPr lang="el-GR" sz="2000" dirty="0" smtClean="0">
                <a:latin typeface="Calibri" pitchFamily="34" charset="0"/>
                <a:cs typeface="Calibri" pitchFamily="34" charset="0"/>
              </a:rPr>
              <a:t>τιμόνι,</a:t>
            </a:r>
            <a:r>
              <a:rPr lang="en-US" sz="2000" dirty="0" smtClean="0">
                <a:latin typeface="Calibri" pitchFamily="34" charset="0"/>
                <a:cs typeface="Calibri" pitchFamily="34" charset="0"/>
              </a:rPr>
              <a:t> </a:t>
            </a:r>
            <a:r>
              <a:rPr lang="el-GR" sz="2000" dirty="0">
                <a:latin typeface="Calibri" pitchFamily="34" charset="0"/>
                <a:cs typeface="Calibri" pitchFamily="34" charset="0"/>
              </a:rPr>
              <a:t>προ μηνών.</a:t>
            </a:r>
          </a:p>
          <a:p>
            <a:pPr marL="0" marR="0" lvl="0" indent="0" algn="l" rtl="0">
              <a:lnSpc>
                <a:spcPct val="100000"/>
              </a:lnSpc>
              <a:spcBef>
                <a:spcPts val="0"/>
              </a:spcBef>
              <a:spcAft>
                <a:spcPts val="0"/>
              </a:spcAft>
              <a:buClr>
                <a:srgbClr val="000000"/>
              </a:buClr>
              <a:buSzPts val="2200"/>
              <a:buFont typeface="Arial"/>
              <a:buNone/>
            </a:pPr>
            <a:r>
              <a:rPr lang="el-GR" sz="2000" b="1" i="0" u="sng" strike="noStrike" cap="none" dirty="0" smtClean="0">
                <a:solidFill>
                  <a:srgbClr val="000000"/>
                </a:solidFill>
                <a:latin typeface="Calibri" pitchFamily="34" charset="0"/>
                <a:cs typeface="Calibri" pitchFamily="34" charset="0"/>
                <a:sym typeface="Arial"/>
              </a:rPr>
              <a:t>Κλινική </a:t>
            </a:r>
            <a:r>
              <a:rPr lang="el-GR" sz="2000" b="1" i="0" u="sng" strike="noStrike" cap="none" dirty="0">
                <a:solidFill>
                  <a:srgbClr val="000000"/>
                </a:solidFill>
                <a:latin typeface="Calibri" pitchFamily="34" charset="0"/>
                <a:cs typeface="Calibri" pitchFamily="34" charset="0"/>
                <a:sym typeface="Arial"/>
              </a:rPr>
              <a:t>εξέταση: </a:t>
            </a:r>
            <a:endParaRPr sz="2000" dirty="0">
              <a:latin typeface="Calibri" pitchFamily="34" charset="0"/>
              <a:cs typeface="Calibri" pitchFamily="34" charset="0"/>
            </a:endParaRPr>
          </a:p>
          <a:p>
            <a:pPr marL="0" marR="0" lvl="0" indent="0" algn="l" rtl="0">
              <a:lnSpc>
                <a:spcPct val="100000"/>
              </a:lnSpc>
              <a:spcBef>
                <a:spcPts val="0"/>
              </a:spcBef>
              <a:spcAft>
                <a:spcPts val="0"/>
              </a:spcAft>
              <a:buClr>
                <a:srgbClr val="000000"/>
              </a:buClr>
              <a:buSzPts val="2200"/>
              <a:buFont typeface="Arial"/>
              <a:buNone/>
            </a:pPr>
            <a:r>
              <a:rPr lang="el-GR" sz="2000" dirty="0" err="1">
                <a:effectLst>
                  <a:outerShdw blurRad="38100" dist="38100" dir="2700000" algn="tl">
                    <a:srgbClr val="000000">
                      <a:alpha val="43137"/>
                    </a:srgbClr>
                  </a:outerShdw>
                </a:effectLst>
                <a:latin typeface="Calibri" pitchFamily="34" charset="0"/>
                <a:cs typeface="Calibri" pitchFamily="34" charset="0"/>
              </a:rPr>
              <a:t>Υπόσκληρη</a:t>
            </a:r>
            <a:r>
              <a:rPr lang="el-GR" sz="2000" dirty="0">
                <a:effectLst>
                  <a:outerShdw blurRad="38100" dist="38100" dir="2700000" algn="tl">
                    <a:srgbClr val="000000">
                      <a:alpha val="43137"/>
                    </a:srgbClr>
                  </a:outerShdw>
                </a:effectLst>
                <a:latin typeface="Calibri" pitchFamily="34" charset="0"/>
                <a:cs typeface="Calibri" pitchFamily="34" charset="0"/>
              </a:rPr>
              <a:t> </a:t>
            </a:r>
            <a:r>
              <a:rPr lang="el-GR" sz="2000" dirty="0" err="1" smtClean="0">
                <a:effectLst>
                  <a:outerShdw blurRad="38100" dist="38100" dir="2700000" algn="tl">
                    <a:srgbClr val="000000">
                      <a:alpha val="43137"/>
                    </a:srgbClr>
                  </a:outerShdw>
                </a:effectLst>
                <a:latin typeface="Calibri" pitchFamily="34" charset="0"/>
                <a:cs typeface="Calibri" pitchFamily="34" charset="0"/>
              </a:rPr>
              <a:t>επιπολής</a:t>
            </a:r>
            <a:r>
              <a:rPr lang="el-GR" sz="2000" dirty="0" smtClean="0">
                <a:effectLst>
                  <a:outerShdw blurRad="38100" dist="38100" dir="2700000" algn="tl">
                    <a:srgbClr val="000000">
                      <a:alpha val="43137"/>
                    </a:srgbClr>
                  </a:outerShdw>
                </a:effectLst>
                <a:latin typeface="Calibri" pitchFamily="34" charset="0"/>
                <a:cs typeface="Calibri" pitchFamily="34" charset="0"/>
              </a:rPr>
              <a:t> μάζα </a:t>
            </a:r>
            <a:r>
              <a:rPr lang="el-GR" sz="2000" dirty="0">
                <a:latin typeface="Calibri" pitchFamily="34" charset="0"/>
                <a:cs typeface="Calibri" pitchFamily="34" charset="0"/>
              </a:rPr>
              <a:t>στην ψηλάφηση, </a:t>
            </a:r>
            <a:r>
              <a:rPr lang="el-GR" sz="2000" i="1" dirty="0">
                <a:effectLst>
                  <a:outerShdw blurRad="38100" dist="38100" dir="2700000" algn="tl">
                    <a:srgbClr val="000000">
                      <a:alpha val="43137"/>
                    </a:srgbClr>
                  </a:outerShdw>
                </a:effectLst>
                <a:latin typeface="Calibri" pitchFamily="34" charset="0"/>
                <a:cs typeface="Calibri" pitchFamily="34" charset="0"/>
              </a:rPr>
              <a:t>μερικώς</a:t>
            </a:r>
            <a:r>
              <a:rPr lang="el-GR" sz="2000" dirty="0">
                <a:effectLst>
                  <a:outerShdw blurRad="38100" dist="38100" dir="2700000" algn="tl">
                    <a:srgbClr val="000000">
                      <a:alpha val="43137"/>
                    </a:srgbClr>
                  </a:outerShdw>
                </a:effectLst>
                <a:latin typeface="Calibri" pitchFamily="34" charset="0"/>
                <a:cs typeface="Calibri" pitchFamily="34" charset="0"/>
              </a:rPr>
              <a:t> </a:t>
            </a:r>
            <a:r>
              <a:rPr lang="el-GR" sz="2000" dirty="0" err="1">
                <a:effectLst>
                  <a:outerShdw blurRad="38100" dist="38100" dir="2700000" algn="tl">
                    <a:srgbClr val="000000">
                      <a:alpha val="43137"/>
                    </a:srgbClr>
                  </a:outerShdw>
                </a:effectLst>
                <a:latin typeface="Calibri" pitchFamily="34" charset="0"/>
                <a:cs typeface="Calibri" pitchFamily="34" charset="0"/>
              </a:rPr>
              <a:t>συμφυόμενη</a:t>
            </a:r>
            <a:r>
              <a:rPr lang="el-GR" sz="2000" dirty="0">
                <a:effectLst>
                  <a:outerShdw blurRad="38100" dist="38100" dir="2700000" algn="tl">
                    <a:srgbClr val="000000">
                      <a:alpha val="43137"/>
                    </a:srgbClr>
                  </a:outerShdw>
                </a:effectLst>
                <a:latin typeface="Calibri" pitchFamily="34" charset="0"/>
                <a:cs typeface="Calibri" pitchFamily="34" charset="0"/>
              </a:rPr>
              <a:t> με τους γύρω ιστούς</a:t>
            </a:r>
            <a:r>
              <a:rPr lang="el-GR" sz="2000" dirty="0">
                <a:latin typeface="Calibri" pitchFamily="34" charset="0"/>
                <a:cs typeface="Calibri" pitchFamily="34" charset="0"/>
              </a:rPr>
              <a:t>.</a:t>
            </a:r>
            <a:r>
              <a:rPr lang="en-US" sz="2000" dirty="0">
                <a:latin typeface="Calibri" pitchFamily="34" charset="0"/>
                <a:cs typeface="Calibri" pitchFamily="34" charset="0"/>
              </a:rPr>
              <a:t> </a:t>
            </a:r>
            <a:r>
              <a:rPr lang="el-GR" sz="2000" i="1" dirty="0">
                <a:latin typeface="Calibri" pitchFamily="34" charset="0"/>
                <a:cs typeface="Calibri" pitchFamily="34" charset="0"/>
              </a:rPr>
              <a:t>Χωρίς</a:t>
            </a:r>
            <a:r>
              <a:rPr lang="el-GR" sz="2000" dirty="0">
                <a:latin typeface="Calibri" pitchFamily="34" charset="0"/>
                <a:cs typeface="Calibri" pitchFamily="34" charset="0"/>
              </a:rPr>
              <a:t> </a:t>
            </a:r>
            <a:r>
              <a:rPr lang="el-GR" sz="2000" i="1" dirty="0">
                <a:latin typeface="Calibri" pitchFamily="34" charset="0"/>
                <a:cs typeface="Calibri" pitchFamily="34" charset="0"/>
              </a:rPr>
              <a:t>ψηλαφητούς μασχαλιαίους λεμφαδένες</a:t>
            </a:r>
            <a:r>
              <a:rPr lang="el-GR" sz="2000" dirty="0">
                <a:latin typeface="Calibri" pitchFamily="34" charset="0"/>
                <a:cs typeface="Calibri" pitchFamily="34" charset="0"/>
              </a:rPr>
              <a:t>.</a:t>
            </a:r>
            <a:endParaRPr lang="el-GR" sz="2000" i="0" u="none" strike="noStrike" cap="none" dirty="0">
              <a:solidFill>
                <a:srgbClr val="000000"/>
              </a:solidFill>
              <a:latin typeface="Calibri" pitchFamily="34" charset="0"/>
              <a:cs typeface="Calibri" pitchFamily="34" charset="0"/>
              <a:sym typeface="Arial"/>
            </a:endParaRPr>
          </a:p>
          <a:p>
            <a:pPr marL="0" marR="0" lvl="0" indent="0" algn="l" rtl="0">
              <a:lnSpc>
                <a:spcPct val="100000"/>
              </a:lnSpc>
              <a:spcBef>
                <a:spcPts val="0"/>
              </a:spcBef>
              <a:spcAft>
                <a:spcPts val="0"/>
              </a:spcAft>
              <a:buClr>
                <a:srgbClr val="000000"/>
              </a:buClr>
              <a:buSzPts val="2200"/>
              <a:buFont typeface="Arial"/>
              <a:buNone/>
            </a:pPr>
            <a:endParaRPr lang="el-GR" sz="2000" dirty="0">
              <a:latin typeface="Calibri" pitchFamily="34" charset="0"/>
              <a:cs typeface="Calibri" pitchFamily="34" charset="0"/>
            </a:endParaRPr>
          </a:p>
          <a:p>
            <a:pPr marL="0" marR="0" lvl="0" indent="0" algn="l" rtl="0">
              <a:lnSpc>
                <a:spcPct val="100000"/>
              </a:lnSpc>
              <a:spcBef>
                <a:spcPts val="0"/>
              </a:spcBef>
              <a:spcAft>
                <a:spcPts val="0"/>
              </a:spcAft>
              <a:buClr>
                <a:srgbClr val="000000"/>
              </a:buClr>
              <a:buSzPts val="2200"/>
              <a:buFont typeface="Arial"/>
              <a:buNone/>
            </a:pPr>
            <a:endParaRPr sz="1800" b="0" i="0" u="none" strike="noStrike" cap="none" dirty="0">
              <a:solidFill>
                <a:srgbClr val="000000"/>
              </a:solidFill>
              <a:latin typeface="Calibri" pitchFamily="34" charset="0"/>
              <a:cs typeface="Calibri" pitchFamily="34" charset="0"/>
              <a:sym typeface="Arial"/>
            </a:endParaRPr>
          </a:p>
        </p:txBody>
      </p:sp>
      <p:sp>
        <p:nvSpPr>
          <p:cNvPr id="8" name="TextBox 7">
            <a:extLst>
              <a:ext uri="{FF2B5EF4-FFF2-40B4-BE49-F238E27FC236}">
                <a16:creationId xmlns:a16="http://schemas.microsoft.com/office/drawing/2014/main" xmlns="" id="{F250695B-278C-7F3D-D5DD-73E996652226}"/>
              </a:ext>
            </a:extLst>
          </p:cNvPr>
          <p:cNvSpPr txBox="1"/>
          <p:nvPr/>
        </p:nvSpPr>
        <p:spPr>
          <a:xfrm>
            <a:off x="55755" y="2812648"/>
            <a:ext cx="7848600" cy="1292662"/>
          </a:xfrm>
          <a:prstGeom prst="rect">
            <a:avLst/>
          </a:prstGeom>
          <a:noFill/>
        </p:spPr>
        <p:txBody>
          <a:bodyPr wrap="square" rtlCol="0">
            <a:spAutoFit/>
          </a:bodyPr>
          <a:lstStyle/>
          <a:p>
            <a:pPr marL="0" marR="0" lvl="0" indent="0" algn="l" rtl="0">
              <a:lnSpc>
                <a:spcPct val="100000"/>
              </a:lnSpc>
              <a:spcBef>
                <a:spcPts val="0"/>
              </a:spcBef>
              <a:spcAft>
                <a:spcPts val="0"/>
              </a:spcAft>
              <a:buClr>
                <a:srgbClr val="000000"/>
              </a:buClr>
              <a:buSzPts val="2200"/>
              <a:buFont typeface="Arial"/>
              <a:buNone/>
            </a:pPr>
            <a:r>
              <a:rPr lang="el-GR" sz="2000" b="1" i="0" u="sng" strike="noStrike" cap="none" dirty="0">
                <a:solidFill>
                  <a:srgbClr val="000000"/>
                </a:solidFill>
                <a:latin typeface="Calibri" pitchFamily="34" charset="0"/>
                <a:cs typeface="Calibri" pitchFamily="34" charset="0"/>
                <a:sym typeface="Arial"/>
              </a:rPr>
              <a:t>Εργαστηριακός έλεγχος ορού</a:t>
            </a:r>
            <a:r>
              <a:rPr lang="el-GR" sz="2000" b="0" i="0" u="none" strike="noStrike" cap="none" dirty="0">
                <a:solidFill>
                  <a:srgbClr val="000000"/>
                </a:solidFill>
                <a:latin typeface="Calibri" pitchFamily="34" charset="0"/>
                <a:cs typeface="Calibri" pitchFamily="34" charset="0"/>
                <a:sym typeface="Arial"/>
              </a:rPr>
              <a:t>: </a:t>
            </a:r>
          </a:p>
          <a:p>
            <a:pPr marL="0" marR="0" lvl="0" indent="0" algn="l" rtl="0">
              <a:lnSpc>
                <a:spcPct val="100000"/>
              </a:lnSpc>
              <a:spcBef>
                <a:spcPts val="0"/>
              </a:spcBef>
              <a:spcAft>
                <a:spcPts val="0"/>
              </a:spcAft>
              <a:buClr>
                <a:srgbClr val="000000"/>
              </a:buClr>
              <a:buSzPts val="2200"/>
              <a:buFont typeface="Arial"/>
              <a:buNone/>
            </a:pPr>
            <a:r>
              <a:rPr lang="el-GR" sz="2000" i="1" dirty="0">
                <a:latin typeface="Calibri" pitchFamily="34" charset="0"/>
                <a:cs typeface="Calibri" pitchFamily="34" charset="0"/>
              </a:rPr>
              <a:t>Χωρίς</a:t>
            </a:r>
            <a:r>
              <a:rPr lang="el-GR" sz="2000" dirty="0">
                <a:latin typeface="Calibri" pitchFamily="34" charset="0"/>
                <a:cs typeface="Calibri" pitchFamily="34" charset="0"/>
              </a:rPr>
              <a:t> </a:t>
            </a:r>
            <a:r>
              <a:rPr lang="el-GR" sz="2000" dirty="0" smtClean="0">
                <a:latin typeface="Calibri" pitchFamily="34" charset="0"/>
                <a:cs typeface="Calibri" pitchFamily="34" charset="0"/>
              </a:rPr>
              <a:t>ευρήματα.</a:t>
            </a:r>
            <a:endParaRPr lang="el-GR" sz="2000" kern="1200" dirty="0">
              <a:solidFill>
                <a:schemeClr val="tx1"/>
              </a:solidFill>
              <a:latin typeface="Calibri" pitchFamily="34" charset="0"/>
              <a:ea typeface="+mn-ea"/>
              <a:cs typeface="Calibri" pitchFamily="34" charset="0"/>
            </a:endParaRPr>
          </a:p>
          <a:p>
            <a:pPr lvl="0">
              <a:buClrTx/>
              <a:defRPr/>
            </a:pPr>
            <a:r>
              <a:rPr lang="el-GR" sz="2000" kern="1200" dirty="0">
                <a:solidFill>
                  <a:schemeClr val="tx1"/>
                </a:solidFill>
                <a:latin typeface="Calibri" pitchFamily="34" charset="0"/>
                <a:ea typeface="+mn-ea"/>
                <a:cs typeface="Calibri" pitchFamily="34" charset="0"/>
              </a:rPr>
              <a:t>  </a:t>
            </a:r>
            <a:r>
              <a:rPr lang="en-US" sz="2000" kern="1200" dirty="0">
                <a:solidFill>
                  <a:schemeClr val="tx1"/>
                </a:solidFill>
                <a:latin typeface="Calibri" pitchFamily="34" charset="0"/>
                <a:ea typeface="+mn-ea"/>
                <a:cs typeface="Calibri" pitchFamily="34" charset="0"/>
              </a:rPr>
              <a:t>  </a:t>
            </a:r>
            <a:endParaRPr lang="en-US" sz="2000" dirty="0">
              <a:latin typeface="Calibri" pitchFamily="34" charset="0"/>
              <a:cs typeface="Calibri"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l-GR" sz="1800" dirty="0">
              <a:latin typeface="Calibri" pitchFamily="34" charset="0"/>
              <a:cs typeface="Calibri" pitchFamily="34" charset="0"/>
            </a:endParaRPr>
          </a:p>
        </p:txBody>
      </p:sp>
      <p:pic>
        <p:nvPicPr>
          <p:cNvPr id="7" name="Picture 6">
            <a:extLst>
              <a:ext uri="{FF2B5EF4-FFF2-40B4-BE49-F238E27FC236}">
                <a16:creationId xmlns:a16="http://schemas.microsoft.com/office/drawing/2014/main" xmlns="" id="{A8B7A227-A0BD-AFB9-23A2-6AC118F8BB32}"/>
              </a:ext>
            </a:extLst>
          </p:cNvPr>
          <p:cNvPicPr>
            <a:picLocks noChangeAspect="1"/>
          </p:cNvPicPr>
          <p:nvPr/>
        </p:nvPicPr>
        <p:blipFill>
          <a:blip r:embed="rId3"/>
          <a:stretch>
            <a:fillRect/>
          </a:stretch>
        </p:blipFill>
        <p:spPr>
          <a:xfrm>
            <a:off x="5711965" y="3495554"/>
            <a:ext cx="3269990" cy="3159890"/>
          </a:xfrm>
          <a:prstGeom prst="rect">
            <a:avLst/>
          </a:prstGeom>
        </p:spPr>
      </p:pic>
      <p:pic>
        <p:nvPicPr>
          <p:cNvPr id="10" name="Picture 9">
            <a:extLst>
              <a:ext uri="{FF2B5EF4-FFF2-40B4-BE49-F238E27FC236}">
                <a16:creationId xmlns:a16="http://schemas.microsoft.com/office/drawing/2014/main" xmlns="" id="{199CEF25-2443-AAAB-F8BE-C2F12D8ED720}"/>
              </a:ext>
            </a:extLst>
          </p:cNvPr>
          <p:cNvPicPr>
            <a:picLocks noChangeAspect="1"/>
          </p:cNvPicPr>
          <p:nvPr/>
        </p:nvPicPr>
        <p:blipFill>
          <a:blip r:embed="rId4"/>
          <a:stretch>
            <a:fillRect/>
          </a:stretch>
        </p:blipFill>
        <p:spPr>
          <a:xfrm>
            <a:off x="138896" y="3512452"/>
            <a:ext cx="5491745" cy="3166139"/>
          </a:xfrm>
          <a:prstGeom prst="rect">
            <a:avLst/>
          </a:prstGeom>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99"/>
        <p:cNvGrpSpPr/>
        <p:nvPr/>
      </p:nvGrpSpPr>
      <p:grpSpPr>
        <a:xfrm>
          <a:off x="0" y="0"/>
          <a:ext cx="0" cy="0"/>
          <a:chOff x="0" y="0"/>
          <a:chExt cx="0" cy="0"/>
        </a:xfrm>
      </p:grpSpPr>
      <p:sp>
        <p:nvSpPr>
          <p:cNvPr id="5" name="Title 4">
            <a:extLst>
              <a:ext uri="{FF2B5EF4-FFF2-40B4-BE49-F238E27FC236}">
                <a16:creationId xmlns:a16="http://schemas.microsoft.com/office/drawing/2014/main" xmlns="" id="{8870D21B-5DC8-320B-AABA-C5F7B463BFC8}"/>
              </a:ext>
            </a:extLst>
          </p:cNvPr>
          <p:cNvSpPr>
            <a:spLocks noGrp="1"/>
          </p:cNvSpPr>
          <p:nvPr>
            <p:ph type="title"/>
          </p:nvPr>
        </p:nvSpPr>
        <p:spPr>
          <a:xfrm>
            <a:off x="-237720" y="-321019"/>
            <a:ext cx="9381720" cy="1219653"/>
          </a:xfrm>
        </p:spPr>
        <p:txBody>
          <a:bodyPr>
            <a:noAutofit/>
          </a:bodyPr>
          <a:lstStyle/>
          <a:p>
            <a:r>
              <a:rPr lang="el-GR" sz="2000" dirty="0" smtClean="0"/>
              <a:t>Διαγνωστική βιοψία </a:t>
            </a:r>
            <a:r>
              <a:rPr lang="el-GR" sz="2000" dirty="0"/>
              <a:t>με </a:t>
            </a:r>
            <a:r>
              <a:rPr lang="el-GR" sz="2000" dirty="0" err="1"/>
              <a:t>κόπτουσα</a:t>
            </a:r>
            <a:r>
              <a:rPr lang="el-GR" sz="2000" dirty="0"/>
              <a:t> </a:t>
            </a:r>
            <a:r>
              <a:rPr lang="el-GR" sz="2000" dirty="0" smtClean="0"/>
              <a:t>βελόνη </a:t>
            </a:r>
            <a:r>
              <a:rPr lang="en-US" sz="2000" dirty="0" smtClean="0"/>
              <a:t>/</a:t>
            </a:r>
            <a:r>
              <a:rPr lang="el-GR" sz="2000" dirty="0" smtClean="0"/>
              <a:t> </a:t>
            </a:r>
            <a:r>
              <a:rPr lang="en-US" sz="2000" dirty="0" smtClean="0"/>
              <a:t>A</a:t>
            </a:r>
            <a:r>
              <a:rPr lang="el-GR" sz="2000" dirty="0" err="1" smtClean="0"/>
              <a:t>φαίρεση</a:t>
            </a:r>
            <a:r>
              <a:rPr lang="el-GR" sz="2000" dirty="0" smtClean="0"/>
              <a:t> </a:t>
            </a:r>
            <a:r>
              <a:rPr lang="el-GR" sz="2000" dirty="0" err="1" smtClean="0"/>
              <a:t>ογκόμορφης</a:t>
            </a:r>
            <a:r>
              <a:rPr lang="el-GR" sz="2000" dirty="0" smtClean="0"/>
              <a:t> αλλοίωσης </a:t>
            </a:r>
            <a:endParaRPr lang="el-GR" sz="2000" dirty="0"/>
          </a:p>
        </p:txBody>
      </p:sp>
      <p:pic>
        <p:nvPicPr>
          <p:cNvPr id="3" name="Picture 2">
            <a:extLst>
              <a:ext uri="{FF2B5EF4-FFF2-40B4-BE49-F238E27FC236}">
                <a16:creationId xmlns:a16="http://schemas.microsoft.com/office/drawing/2014/main" xmlns="" id="{B8F10E79-B069-4FB9-2FFA-973676B842AE}"/>
              </a:ext>
            </a:extLst>
          </p:cNvPr>
          <p:cNvPicPr>
            <a:picLocks noChangeAspect="1"/>
          </p:cNvPicPr>
          <p:nvPr/>
        </p:nvPicPr>
        <p:blipFill>
          <a:blip r:embed="rId3"/>
          <a:stretch>
            <a:fillRect/>
          </a:stretch>
        </p:blipFill>
        <p:spPr>
          <a:xfrm>
            <a:off x="1511008" y="587927"/>
            <a:ext cx="6081984" cy="608198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D34D662-B28A-09FD-F847-4D226D393A0B}"/>
              </a:ext>
            </a:extLst>
          </p:cNvPr>
          <p:cNvSpPr>
            <a:spLocks noGrp="1"/>
          </p:cNvSpPr>
          <p:nvPr>
            <p:ph type="title"/>
          </p:nvPr>
        </p:nvSpPr>
        <p:spPr>
          <a:xfrm>
            <a:off x="0" y="6337738"/>
            <a:ext cx="9143999" cy="520262"/>
          </a:xfrm>
        </p:spPr>
        <p:txBody>
          <a:bodyPr>
            <a:normAutofit fontScale="90000"/>
          </a:bodyPr>
          <a:lstStyle/>
          <a:p>
            <a:r>
              <a:rPr lang="el-GR" sz="3000" dirty="0" smtClean="0"/>
              <a:t>Ιστολογική εξέταση</a:t>
            </a:r>
            <a:endParaRPr lang="el-GR" sz="3000" dirty="0"/>
          </a:p>
        </p:txBody>
      </p:sp>
      <p:pic>
        <p:nvPicPr>
          <p:cNvPr id="6" name="Picture 5">
            <a:extLst>
              <a:ext uri="{FF2B5EF4-FFF2-40B4-BE49-F238E27FC236}">
                <a16:creationId xmlns:a16="http://schemas.microsoft.com/office/drawing/2014/main" xmlns="" id="{5FE79B7E-80F5-12CA-BA27-116D188EF2CD}"/>
              </a:ext>
            </a:extLst>
          </p:cNvPr>
          <p:cNvPicPr>
            <a:picLocks noChangeAspect="1"/>
          </p:cNvPicPr>
          <p:nvPr/>
        </p:nvPicPr>
        <p:blipFill>
          <a:blip r:embed="rId3"/>
          <a:stretch>
            <a:fillRect/>
          </a:stretch>
        </p:blipFill>
        <p:spPr>
          <a:xfrm>
            <a:off x="-1" y="6489930"/>
            <a:ext cx="9412015" cy="368070"/>
          </a:xfrm>
          <a:prstGeom prst="rect">
            <a:avLst/>
          </a:prstGeom>
        </p:spPr>
      </p:pic>
      <p:pic>
        <p:nvPicPr>
          <p:cNvPr id="5" name="Picture 4">
            <a:extLst>
              <a:ext uri="{FF2B5EF4-FFF2-40B4-BE49-F238E27FC236}">
                <a16:creationId xmlns:a16="http://schemas.microsoft.com/office/drawing/2014/main" xmlns="" id="{C5D1448F-F325-2BCE-4CD0-D9C8227EDB13}"/>
              </a:ext>
            </a:extLst>
          </p:cNvPr>
          <p:cNvPicPr>
            <a:picLocks noChangeAspect="1"/>
          </p:cNvPicPr>
          <p:nvPr/>
        </p:nvPicPr>
        <p:blipFill>
          <a:blip r:embed="rId4"/>
          <a:stretch>
            <a:fillRect/>
          </a:stretch>
        </p:blipFill>
        <p:spPr>
          <a:xfrm>
            <a:off x="243858" y="2993028"/>
            <a:ext cx="3668385" cy="3388731"/>
          </a:xfrm>
          <a:prstGeom prst="rect">
            <a:avLst/>
          </a:prstGeom>
        </p:spPr>
      </p:pic>
      <p:pic>
        <p:nvPicPr>
          <p:cNvPr id="10" name="Picture 9">
            <a:extLst>
              <a:ext uri="{FF2B5EF4-FFF2-40B4-BE49-F238E27FC236}">
                <a16:creationId xmlns:a16="http://schemas.microsoft.com/office/drawing/2014/main" xmlns="" id="{C10387D7-7896-1D38-C926-7537079BAFB7}"/>
              </a:ext>
            </a:extLst>
          </p:cNvPr>
          <p:cNvPicPr>
            <a:picLocks noChangeAspect="1"/>
          </p:cNvPicPr>
          <p:nvPr/>
        </p:nvPicPr>
        <p:blipFill>
          <a:blip r:embed="rId5"/>
          <a:stretch>
            <a:fillRect/>
          </a:stretch>
        </p:blipFill>
        <p:spPr>
          <a:xfrm rot="10800000">
            <a:off x="4808482" y="3296337"/>
            <a:ext cx="4083267" cy="3087454"/>
          </a:xfrm>
          <a:prstGeom prst="rect">
            <a:avLst/>
          </a:prstGeom>
        </p:spPr>
      </p:pic>
      <p:pic>
        <p:nvPicPr>
          <p:cNvPr id="2050" name="Picture 2" descr="C:\Users\User\Desktop\breastfatnecrosismicro06.jpg"/>
          <p:cNvPicPr>
            <a:picLocks noChangeAspect="1" noChangeArrowheads="1"/>
          </p:cNvPicPr>
          <p:nvPr/>
        </p:nvPicPr>
        <p:blipFill>
          <a:blip r:embed="rId6"/>
          <a:srcRect/>
          <a:stretch>
            <a:fillRect/>
          </a:stretch>
        </p:blipFill>
        <p:spPr bwMode="auto">
          <a:xfrm flipH="1">
            <a:off x="242936" y="204952"/>
            <a:ext cx="3645415" cy="2727434"/>
          </a:xfrm>
          <a:prstGeom prst="rect">
            <a:avLst/>
          </a:prstGeom>
          <a:noFill/>
        </p:spPr>
      </p:pic>
      <p:pic>
        <p:nvPicPr>
          <p:cNvPr id="2051" name="Picture 3" descr="C:\Users\User\Desktop\breastfatnecrosismicro07.jpg"/>
          <p:cNvPicPr>
            <a:picLocks noChangeAspect="1" noChangeArrowheads="1"/>
          </p:cNvPicPr>
          <p:nvPr/>
        </p:nvPicPr>
        <p:blipFill>
          <a:blip r:embed="rId7"/>
          <a:srcRect/>
          <a:stretch>
            <a:fillRect/>
          </a:stretch>
        </p:blipFill>
        <p:spPr bwMode="auto">
          <a:xfrm>
            <a:off x="4863663" y="170531"/>
            <a:ext cx="3980792" cy="2978959"/>
          </a:xfrm>
          <a:prstGeom prst="rect">
            <a:avLst/>
          </a:prstGeom>
          <a:noFill/>
        </p:spPr>
      </p:pic>
    </p:spTree>
    <p:extLst>
      <p:ext uri="{BB962C8B-B14F-4D97-AF65-F5344CB8AC3E}">
        <p14:creationId xmlns:p14="http://schemas.microsoft.com/office/powerpoint/2010/main" xmlns="" val="1420928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Effect transition="in" filter="dissolve">
                                      <p:cBhvr>
                                        <p:cTn id="7" dur="500"/>
                                        <p:tgtEl>
                                          <p:spTgt spid="2050"/>
                                        </p:tgtEl>
                                      </p:cBhvr>
                                    </p:animEffect>
                                  </p:childTnLst>
                                </p:cTn>
                              </p:par>
                              <p:par>
                                <p:cTn id="8" presetID="9" presetClass="entr" presetSubtype="0" fill="hold" nodeType="withEffect">
                                  <p:stCondLst>
                                    <p:cond delay="0"/>
                                  </p:stCondLst>
                                  <p:childTnLst>
                                    <p:set>
                                      <p:cBhvr>
                                        <p:cTn id="9" dur="1" fill="hold">
                                          <p:stCondLst>
                                            <p:cond delay="0"/>
                                          </p:stCondLst>
                                        </p:cTn>
                                        <p:tgtEl>
                                          <p:spTgt spid="2051"/>
                                        </p:tgtEl>
                                        <p:attrNameLst>
                                          <p:attrName>style.visibility</p:attrName>
                                        </p:attrNameLst>
                                      </p:cBhvr>
                                      <p:to>
                                        <p:strVal val="visible"/>
                                      </p:to>
                                    </p:set>
                                    <p:animEffect transition="in" filter="dissolve">
                                      <p:cBhvr>
                                        <p:cTn id="10" dur="500"/>
                                        <p:tgtEl>
                                          <p:spTgt spid="2051"/>
                                        </p:tgtEl>
                                      </p:cBhvr>
                                    </p:animEffect>
                                  </p:childTnLst>
                                </p:cTn>
                              </p:par>
                              <p:par>
                                <p:cTn id="11" presetID="9"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dissolve">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2" name="Google Shape;322;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4400"/>
              <a:buFont typeface="Calibri"/>
              <a:buNone/>
            </a:pPr>
            <a:r>
              <a:rPr lang="el-GR"/>
              <a:t>Ερώτηση</a:t>
            </a:r>
            <a:endParaRPr/>
          </a:p>
        </p:txBody>
      </p:sp>
      <p:sp>
        <p:nvSpPr>
          <p:cNvPr id="323" name="Google Shape;323;p11"/>
          <p:cNvSpPr txBox="1"/>
          <p:nvPr/>
        </p:nvSpPr>
        <p:spPr>
          <a:xfrm>
            <a:off x="1070517" y="1710130"/>
            <a:ext cx="7426712"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Calibri"/>
              <a:buNone/>
            </a:pPr>
            <a:r>
              <a:rPr lang="el-GR" sz="2800" b="0" i="0" u="none" strike="noStrike" cap="none" dirty="0">
                <a:solidFill>
                  <a:srgbClr val="000000"/>
                </a:solidFill>
                <a:latin typeface="Calibri"/>
                <a:ea typeface="Calibri"/>
                <a:cs typeface="Calibri"/>
                <a:sym typeface="Calibri"/>
              </a:rPr>
              <a:t>Ποια η </a:t>
            </a:r>
            <a:r>
              <a:rPr lang="el-GR" sz="2800" b="1" i="0" u="none" strike="noStrike" cap="none" dirty="0" smtClean="0">
                <a:solidFill>
                  <a:srgbClr val="000000"/>
                </a:solidFill>
                <a:latin typeface="Calibri"/>
                <a:ea typeface="Calibri"/>
                <a:cs typeface="Calibri"/>
                <a:sym typeface="Calibri"/>
              </a:rPr>
              <a:t>νόσος</a:t>
            </a:r>
            <a:r>
              <a:rPr lang="el-GR" sz="2800" b="0" i="0" u="none" strike="noStrike" cap="none" dirty="0" smtClean="0">
                <a:solidFill>
                  <a:srgbClr val="000000"/>
                </a:solidFill>
                <a:latin typeface="Calibri"/>
                <a:ea typeface="Calibri"/>
                <a:cs typeface="Calibri"/>
                <a:sym typeface="Calibri"/>
              </a:rPr>
              <a:t> </a:t>
            </a:r>
            <a:r>
              <a:rPr lang="el-GR" sz="2800" b="0" i="0" u="none" strike="noStrike" cap="none" dirty="0">
                <a:solidFill>
                  <a:srgbClr val="000000"/>
                </a:solidFill>
                <a:latin typeface="Calibri"/>
                <a:ea typeface="Calibri"/>
                <a:cs typeface="Calibri"/>
                <a:sym typeface="Calibri"/>
              </a:rPr>
              <a:t>της ασθενούς </a:t>
            </a:r>
            <a:endParaRPr lang="el-GR" sz="2800" b="0" i="0" u="none" strike="noStrike" cap="none" dirty="0" smtClean="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2800"/>
              <a:buFont typeface="Calibri"/>
              <a:buNone/>
            </a:pPr>
            <a:r>
              <a:rPr lang="el-GR" sz="2800" b="0" i="0" u="none" strike="noStrike" cap="none" dirty="0" smtClean="0">
                <a:solidFill>
                  <a:srgbClr val="000000"/>
                </a:solidFill>
                <a:latin typeface="Calibri"/>
                <a:ea typeface="Calibri"/>
                <a:cs typeface="Calibri"/>
                <a:sym typeface="Calibri"/>
              </a:rPr>
              <a:t>και </a:t>
            </a:r>
            <a:r>
              <a:rPr lang="el-GR" sz="2800" b="0" i="0" u="none" strike="noStrike" cap="none" dirty="0">
                <a:solidFill>
                  <a:srgbClr val="000000"/>
                </a:solidFill>
                <a:latin typeface="Calibri"/>
                <a:ea typeface="Calibri"/>
                <a:cs typeface="Calibri"/>
                <a:sym typeface="Calibri"/>
              </a:rPr>
              <a:t>ποια η </a:t>
            </a:r>
            <a:r>
              <a:rPr lang="el-GR" sz="2800" b="1" dirty="0">
                <a:latin typeface="Calibri"/>
                <a:ea typeface="Calibri"/>
                <a:cs typeface="Calibri"/>
                <a:sym typeface="Calibri"/>
              </a:rPr>
              <a:t>επικινδυνότητά</a:t>
            </a:r>
            <a:r>
              <a:rPr lang="el-GR" sz="2800" dirty="0">
                <a:latin typeface="Calibri"/>
                <a:ea typeface="Calibri"/>
                <a:cs typeface="Calibri"/>
                <a:sym typeface="Calibri"/>
              </a:rPr>
              <a:t> της</a:t>
            </a:r>
            <a:r>
              <a:rPr lang="el-GR" sz="2800" b="0" i="0" u="none" strike="noStrike" cap="none" dirty="0">
                <a:solidFill>
                  <a:srgbClr val="000000"/>
                </a:solidFill>
                <a:latin typeface="Calibri"/>
                <a:ea typeface="Calibri"/>
                <a:cs typeface="Calibri"/>
                <a:sym typeface="Calibri"/>
              </a:rPr>
              <a:t>; </a:t>
            </a:r>
            <a:endParaRPr dirty="0"/>
          </a:p>
        </p:txBody>
      </p:sp>
      <p:pic>
        <p:nvPicPr>
          <p:cNvPr id="324" name="Google Shape;324;p11"/>
          <p:cNvPicPr preferRelativeResize="0"/>
          <p:nvPr/>
        </p:nvPicPr>
        <p:blipFill rotWithShape="1">
          <a:blip r:embed="rId3">
            <a:alphaModFix/>
          </a:blip>
          <a:srcRect/>
          <a:stretch/>
        </p:blipFill>
        <p:spPr>
          <a:xfrm>
            <a:off x="2687112" y="3542187"/>
            <a:ext cx="3700327" cy="2921332"/>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2_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Θέμα του Offic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5349</TotalTime>
  <Words>1558</Words>
  <Application>Microsoft Office PowerPoint</Application>
  <PresentationFormat>Προβολή στην οθόνη (4:3)</PresentationFormat>
  <Paragraphs>134</Paragraphs>
  <Slides>30</Slides>
  <Notes>23</Notes>
  <HiddenSlides>0</HiddenSlides>
  <MMClips>0</MMClips>
  <ScaleCrop>false</ScaleCrop>
  <HeadingPairs>
    <vt:vector size="4" baseType="variant">
      <vt:variant>
        <vt:lpstr>Θέμα</vt:lpstr>
      </vt:variant>
      <vt:variant>
        <vt:i4>2</vt:i4>
      </vt:variant>
      <vt:variant>
        <vt:lpstr>Τίτλοι διαφανειών</vt:lpstr>
      </vt:variant>
      <vt:variant>
        <vt:i4>30</vt:i4>
      </vt:variant>
    </vt:vector>
  </HeadingPairs>
  <TitlesOfParts>
    <vt:vector size="32" baseType="lpstr">
      <vt:lpstr>2_Θέμα του Office</vt:lpstr>
      <vt:lpstr>Θέμα του Office</vt:lpstr>
      <vt:lpstr>Μαστός Μια σύντομη εισαγωγή </vt:lpstr>
      <vt:lpstr>Αρχική εκτίμηση από τον κλινικό ιατρό</vt:lpstr>
      <vt:lpstr>Εκτίμηση από τον εργαστηριακό ιατρό</vt:lpstr>
      <vt:lpstr>Διαφάνεια 4</vt:lpstr>
      <vt:lpstr>Μαστός Βραχεία παρουσίαση 1ου περιστατικού</vt:lpstr>
      <vt:lpstr>1o Περιστατικό</vt:lpstr>
      <vt:lpstr>Διαγνωστική βιοψία με κόπτουσα βελόνη / Aφαίρεση ογκόμορφης αλλοίωσης </vt:lpstr>
      <vt:lpstr>Ιστολογική εξέταση</vt:lpstr>
      <vt:lpstr>Ερώτηση</vt:lpstr>
      <vt:lpstr>Απάντηση</vt:lpstr>
      <vt:lpstr>Παθολογοανατομικό σκέλος</vt:lpstr>
      <vt:lpstr>Μαστός Βραχεία παρουσίαση 2ου περιστατικού</vt:lpstr>
      <vt:lpstr>2ο Περιστατικό</vt:lpstr>
      <vt:lpstr>Αξονική τομογραφία</vt:lpstr>
      <vt:lpstr>Διαγνωστική Βιοψία</vt:lpstr>
      <vt:lpstr>Ανοσοϊστοχημεία</vt:lpstr>
      <vt:lpstr>Ερώτηση</vt:lpstr>
      <vt:lpstr>Απάντηση – Κλινική θεώρηση</vt:lpstr>
      <vt:lpstr>Κλινικό σκέλος</vt:lpstr>
      <vt:lpstr>Παθολογοανατομικό σκέλος</vt:lpstr>
      <vt:lpstr>3ο Περιστατικό</vt:lpstr>
      <vt:lpstr>Μαστογραφία</vt:lpstr>
      <vt:lpstr>Βιοψία   με κόπτουσα βελόνη</vt:lpstr>
      <vt:lpstr>Ερώτηση</vt:lpstr>
      <vt:lpstr>Απάντηση – Κλινική θεώρηση</vt:lpstr>
      <vt:lpstr>Κλινικό σκέλος</vt:lpstr>
      <vt:lpstr>Παθολογοανατομικό σκέλος</vt:lpstr>
      <vt:lpstr>Διαφάνεια 28</vt:lpstr>
      <vt:lpstr>Τα κλασικά LCIS, η ADH και τα χαμηλόβαθμης κακοήθειας DCIS μοιράζονται παρόμοια μοριακά και κυτταρογενετικά χαρακτηριστικά και μπορεί να συνυπάρχουν στην ίδια βλάβη. Στην παρακάτω περίπτωση, παρατηρούμε ένα χαμηλόβαθμης κακοήθειας, ηθμοειδές DCIS με χαρακτηριστικά αρχιτεκτονικά χαρακτηριστικά (κεφαλή βέλους) και διατηρημένη την έκφραση E-καντχερίνης σε αυτό (δεξιά στο ένθετο)  δίπλα σε ένα  κλασικό LCIS (βέλος), το οποίο είναι αρνητικό στην E-καντχερίνη (αριστερά στο ένθετο). Η επίπεδη επιθηλιακή ατυπία (αστερίσκος) είναι μέρος του ίδιου φάσματος.</vt:lpstr>
      <vt:lpstr>Οι πυρήνες του κλασικού LCIS έχουν μικρούς ή δυσδιάκριτους πυρηνίσκους-πυρήνια (δεξιά πλευρά της εικόνας). Τα προεξέχοντα πυρήνια συνιστούν μορφολογικό χαρακτηριστικό του DCIS (αριστερή πλευρά της εικόνας) ή της πλειόμορφης παραλλαγής του LCIS. Το ένθετο δείχνει την ανοσοχρώση της Ε-καντχερίνης που υποστηρίζει τον πορογενή φαινότυπο  έναντι του λοβιακού φαινότυπου στις δομές με τα προβάλλοντα πυρήνια.</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Κεφαλή - Τράχηλος  Μια σύντομη εισαγωγή</dc:title>
  <dc:creator>User</dc:creator>
  <cp:lastModifiedBy>User</cp:lastModifiedBy>
  <cp:revision>208</cp:revision>
  <dcterms:created xsi:type="dcterms:W3CDTF">2021-08-02T10:33:48Z</dcterms:created>
  <dcterms:modified xsi:type="dcterms:W3CDTF">2023-12-26T15:43:53Z</dcterms:modified>
</cp:coreProperties>
</file>