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sldIdLst>
    <p:sldId id="256" r:id="rId2"/>
    <p:sldId id="257" r:id="rId3"/>
    <p:sldId id="261" r:id="rId4"/>
    <p:sldId id="259" r:id="rId5"/>
    <p:sldId id="260" r:id="rId6"/>
    <p:sldId id="263" r:id="rId7"/>
    <p:sldId id="264" r:id="rId8"/>
    <p:sldId id="258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6" r:id="rId29"/>
    <p:sldId id="287" r:id="rId30"/>
    <p:sldId id="284" r:id="rId31"/>
    <p:sldId id="285" r:id="rId32"/>
    <p:sldId id="288" r:id="rId33"/>
    <p:sldId id="289" r:id="rId34"/>
    <p:sldId id="290" r:id="rId35"/>
    <p:sldId id="291" r:id="rId36"/>
    <p:sldId id="292" r:id="rId37"/>
    <p:sldId id="294" r:id="rId38"/>
    <p:sldId id="293" r:id="rId39"/>
    <p:sldId id="295" r:id="rId40"/>
    <p:sldId id="296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CB0650-81AA-420F-B6E5-1156B95E8FD5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5C4AF72-C5EE-4212-854D-0F515E3E30D9}">
      <dgm:prSet phldrT="[Text]" custT="1"/>
      <dgm:spPr/>
      <dgm:t>
        <a:bodyPr/>
        <a:lstStyle/>
        <a:p>
          <a:r>
            <a:rPr lang="el-GR" sz="2400" dirty="0"/>
            <a:t>Καρκίνωμα τύπου Ι</a:t>
          </a:r>
          <a:endParaRPr lang="en-US" sz="2400" dirty="0"/>
        </a:p>
      </dgm:t>
    </dgm:pt>
    <dgm:pt modelId="{1E75239D-7BDA-40E7-9241-B1DE8DB5E57D}" type="parTrans" cxnId="{951EBB04-1F86-491F-90F5-27AB5D5D1658}">
      <dgm:prSet/>
      <dgm:spPr/>
      <dgm:t>
        <a:bodyPr/>
        <a:lstStyle/>
        <a:p>
          <a:endParaRPr lang="en-US"/>
        </a:p>
      </dgm:t>
    </dgm:pt>
    <dgm:pt modelId="{253E28BE-39F4-4041-8F7C-2E928F1E7533}" type="sibTrans" cxnId="{951EBB04-1F86-491F-90F5-27AB5D5D1658}">
      <dgm:prSet/>
      <dgm:spPr/>
      <dgm:t>
        <a:bodyPr/>
        <a:lstStyle/>
        <a:p>
          <a:endParaRPr lang="en-US"/>
        </a:p>
      </dgm:t>
    </dgm:pt>
    <dgm:pt modelId="{FE9480F2-73C9-4767-A274-FC1A190CA209}">
      <dgm:prSet phldrT="[Text]" custT="1"/>
      <dgm:spPr/>
      <dgm:t>
        <a:bodyPr/>
        <a:lstStyle/>
        <a:p>
          <a:r>
            <a:rPr lang="el-GR" sz="2000" dirty="0" err="1"/>
            <a:t>Ενδομητριοειδές</a:t>
          </a:r>
          <a:r>
            <a:rPr lang="el-GR" sz="2000" dirty="0"/>
            <a:t> </a:t>
          </a:r>
          <a:r>
            <a:rPr lang="en-GB" sz="2000" dirty="0"/>
            <a:t>Gr1 </a:t>
          </a:r>
          <a:r>
            <a:rPr lang="el-GR" sz="2000" dirty="0"/>
            <a:t>και 2</a:t>
          </a:r>
          <a:endParaRPr lang="en-US" sz="2000" dirty="0"/>
        </a:p>
      </dgm:t>
    </dgm:pt>
    <dgm:pt modelId="{23589E4C-738E-41C2-8A46-D2A271F8ABBB}" type="parTrans" cxnId="{515376CD-C080-4A60-BEE7-6ABC611C4599}">
      <dgm:prSet/>
      <dgm:spPr/>
      <dgm:t>
        <a:bodyPr/>
        <a:lstStyle/>
        <a:p>
          <a:endParaRPr lang="en-US"/>
        </a:p>
      </dgm:t>
    </dgm:pt>
    <dgm:pt modelId="{5C9C7649-70D1-41C3-9706-0B51CFA4C294}" type="sibTrans" cxnId="{515376CD-C080-4A60-BEE7-6ABC611C4599}">
      <dgm:prSet/>
      <dgm:spPr/>
      <dgm:t>
        <a:bodyPr/>
        <a:lstStyle/>
        <a:p>
          <a:endParaRPr lang="en-US"/>
        </a:p>
      </dgm:t>
    </dgm:pt>
    <dgm:pt modelId="{D97A65E3-CA44-4B98-A187-A94126A97310}">
      <dgm:prSet phldrT="[Text]" custT="1"/>
      <dgm:spPr/>
      <dgm:t>
        <a:bodyPr/>
        <a:lstStyle/>
        <a:p>
          <a:r>
            <a:rPr lang="el-GR" sz="2000" dirty="0"/>
            <a:t>Απώλεια </a:t>
          </a:r>
          <a:r>
            <a:rPr lang="en-GB" sz="2000" dirty="0"/>
            <a:t>PTEN, m KRAS, MSI h,  b catenin</a:t>
          </a:r>
          <a:r>
            <a:rPr lang="el-GR" sz="2000" dirty="0"/>
            <a:t>, θετικότητα σε </a:t>
          </a:r>
          <a:r>
            <a:rPr lang="en-GB" sz="2000" dirty="0"/>
            <a:t>ER, PR</a:t>
          </a:r>
          <a:endParaRPr lang="en-US" sz="2000" dirty="0"/>
        </a:p>
      </dgm:t>
    </dgm:pt>
    <dgm:pt modelId="{C0B9F5FC-956E-4284-BCF3-6D1A25050EFF}" type="parTrans" cxnId="{5E2D2804-B277-4C11-8DB1-8BEB6F5B2DBF}">
      <dgm:prSet/>
      <dgm:spPr/>
      <dgm:t>
        <a:bodyPr/>
        <a:lstStyle/>
        <a:p>
          <a:endParaRPr lang="en-US"/>
        </a:p>
      </dgm:t>
    </dgm:pt>
    <dgm:pt modelId="{B71E180D-4533-4ADE-92F3-6A63657B2791}" type="sibTrans" cxnId="{5E2D2804-B277-4C11-8DB1-8BEB6F5B2DBF}">
      <dgm:prSet/>
      <dgm:spPr/>
      <dgm:t>
        <a:bodyPr/>
        <a:lstStyle/>
        <a:p>
          <a:endParaRPr lang="en-US"/>
        </a:p>
      </dgm:t>
    </dgm:pt>
    <dgm:pt modelId="{1D109C62-A3B9-4942-AEA9-0EB5F9E7867F}">
      <dgm:prSet phldrT="[Text]" custT="1"/>
      <dgm:spPr/>
      <dgm:t>
        <a:bodyPr/>
        <a:lstStyle/>
        <a:p>
          <a:r>
            <a:rPr lang="el-GR" sz="2400" dirty="0"/>
            <a:t>Καρκίνωμα τύπου ΙΙ</a:t>
          </a:r>
          <a:endParaRPr lang="en-US" sz="2400" dirty="0"/>
        </a:p>
      </dgm:t>
    </dgm:pt>
    <dgm:pt modelId="{304D08CE-5648-4EF8-8D6B-CB43F61362D6}" type="parTrans" cxnId="{1BCDECC8-EA1E-4E4E-B189-D1946499B2DD}">
      <dgm:prSet/>
      <dgm:spPr/>
      <dgm:t>
        <a:bodyPr/>
        <a:lstStyle/>
        <a:p>
          <a:endParaRPr lang="en-US"/>
        </a:p>
      </dgm:t>
    </dgm:pt>
    <dgm:pt modelId="{50433267-F554-44BD-B8FA-91BCE07EE78F}" type="sibTrans" cxnId="{1BCDECC8-EA1E-4E4E-B189-D1946499B2DD}">
      <dgm:prSet/>
      <dgm:spPr/>
      <dgm:t>
        <a:bodyPr/>
        <a:lstStyle/>
        <a:p>
          <a:endParaRPr lang="en-US"/>
        </a:p>
      </dgm:t>
    </dgm:pt>
    <dgm:pt modelId="{AB303DFA-AE62-4F7B-97DA-6479EA7F6854}">
      <dgm:prSet phldrT="[Text]" custT="1"/>
      <dgm:spPr/>
      <dgm:t>
        <a:bodyPr/>
        <a:lstStyle/>
        <a:p>
          <a:r>
            <a:rPr lang="el-GR" sz="2000" dirty="0" err="1"/>
            <a:t>Ενδομητριοειδές</a:t>
          </a:r>
          <a:r>
            <a:rPr lang="el-GR" sz="2000" dirty="0"/>
            <a:t> </a:t>
          </a:r>
          <a:r>
            <a:rPr lang="en-US" sz="2000" dirty="0"/>
            <a:t>Gr</a:t>
          </a:r>
          <a:r>
            <a:rPr lang="el-GR" sz="2000" dirty="0"/>
            <a:t>3</a:t>
          </a:r>
        </a:p>
        <a:p>
          <a:r>
            <a:rPr lang="el-GR" sz="2000" dirty="0"/>
            <a:t>ορώδες</a:t>
          </a:r>
          <a:endParaRPr lang="en-US" sz="2000" dirty="0"/>
        </a:p>
      </dgm:t>
    </dgm:pt>
    <dgm:pt modelId="{0CB784DE-6E8E-4EF7-9D05-07A4F1B085ED}" type="parTrans" cxnId="{0A5D6EB6-C49E-4EB1-8150-88AC28C58140}">
      <dgm:prSet/>
      <dgm:spPr/>
      <dgm:t>
        <a:bodyPr/>
        <a:lstStyle/>
        <a:p>
          <a:endParaRPr lang="en-US"/>
        </a:p>
      </dgm:t>
    </dgm:pt>
    <dgm:pt modelId="{31CA9581-6B8B-48B1-82F4-92C515C264B3}" type="sibTrans" cxnId="{0A5D6EB6-C49E-4EB1-8150-88AC28C58140}">
      <dgm:prSet/>
      <dgm:spPr/>
      <dgm:t>
        <a:bodyPr/>
        <a:lstStyle/>
        <a:p>
          <a:endParaRPr lang="en-US"/>
        </a:p>
      </dgm:t>
    </dgm:pt>
    <dgm:pt modelId="{CEFB1620-3E7C-4AD8-9E99-8E3ECB2E2F82}">
      <dgm:prSet phldrT="[Text]" custT="1"/>
      <dgm:spPr/>
      <dgm:t>
        <a:bodyPr/>
        <a:lstStyle/>
        <a:p>
          <a:r>
            <a:rPr lang="en-GB" sz="2000" dirty="0"/>
            <a:t>Aberrant p</a:t>
          </a:r>
          <a:r>
            <a:rPr lang="el-GR" sz="2000" dirty="0"/>
            <a:t>53</a:t>
          </a:r>
          <a:r>
            <a:rPr lang="en-GB" sz="2000" dirty="0"/>
            <a:t>, </a:t>
          </a:r>
          <a:r>
            <a:rPr lang="el-GR" sz="2000" dirty="0"/>
            <a:t>θετικότητα </a:t>
          </a:r>
          <a:r>
            <a:rPr lang="en-US" sz="2000" dirty="0"/>
            <a:t>p</a:t>
          </a:r>
          <a:r>
            <a:rPr lang="el-GR" sz="2000" dirty="0"/>
            <a:t>16</a:t>
          </a:r>
          <a:endParaRPr lang="en-US" sz="2000" dirty="0"/>
        </a:p>
      </dgm:t>
    </dgm:pt>
    <dgm:pt modelId="{9A6F923D-E63C-4B71-9C4C-2EB52A1BCC08}" type="parTrans" cxnId="{466F1E6F-9CA2-4CD0-9A64-01D790E8DEC1}">
      <dgm:prSet/>
      <dgm:spPr/>
      <dgm:t>
        <a:bodyPr/>
        <a:lstStyle/>
        <a:p>
          <a:endParaRPr lang="en-US"/>
        </a:p>
      </dgm:t>
    </dgm:pt>
    <dgm:pt modelId="{465AF12E-E9BC-4F04-AD8E-6C1C7F71B05A}" type="sibTrans" cxnId="{466F1E6F-9CA2-4CD0-9A64-01D790E8DEC1}">
      <dgm:prSet/>
      <dgm:spPr/>
      <dgm:t>
        <a:bodyPr/>
        <a:lstStyle/>
        <a:p>
          <a:endParaRPr lang="en-US"/>
        </a:p>
      </dgm:t>
    </dgm:pt>
    <dgm:pt modelId="{58159F3A-0CD7-4DD7-AB8B-A49BF8B770B9}">
      <dgm:prSet custT="1"/>
      <dgm:spPr/>
      <dgm:t>
        <a:bodyPr/>
        <a:lstStyle/>
        <a:p>
          <a:r>
            <a:rPr lang="el-GR" sz="2000" dirty="0" err="1"/>
            <a:t>περιεμμηνοπαυσιακές</a:t>
          </a:r>
          <a:r>
            <a:rPr lang="el-GR" sz="2000" dirty="0"/>
            <a:t>, αυξημένα οιστρογόνα, κάπνισμα, παχυσαρκία</a:t>
          </a:r>
          <a:endParaRPr lang="en-US" sz="2000" dirty="0"/>
        </a:p>
      </dgm:t>
    </dgm:pt>
    <dgm:pt modelId="{0239ACC1-F887-4B04-ACF2-46DB8018F889}" type="parTrans" cxnId="{0BA41ED5-240C-4BAA-963C-D4E6B66549BC}">
      <dgm:prSet/>
      <dgm:spPr/>
      <dgm:t>
        <a:bodyPr/>
        <a:lstStyle/>
        <a:p>
          <a:endParaRPr lang="en-US"/>
        </a:p>
      </dgm:t>
    </dgm:pt>
    <dgm:pt modelId="{737E3A93-4FB1-42B4-B154-923AAA9611E7}" type="sibTrans" cxnId="{0BA41ED5-240C-4BAA-963C-D4E6B66549BC}">
      <dgm:prSet/>
      <dgm:spPr/>
      <dgm:t>
        <a:bodyPr/>
        <a:lstStyle/>
        <a:p>
          <a:endParaRPr lang="en-US"/>
        </a:p>
      </dgm:t>
    </dgm:pt>
    <dgm:pt modelId="{C4F0A6DD-CA23-4994-B334-2EC876134FCB}">
      <dgm:prSet custT="1"/>
      <dgm:spPr/>
      <dgm:t>
        <a:bodyPr/>
        <a:lstStyle/>
        <a:p>
          <a:r>
            <a:rPr lang="el-GR" sz="2000" dirty="0" err="1"/>
            <a:t>Μετεμμηνοπαυσιακές</a:t>
          </a:r>
          <a:r>
            <a:rPr lang="el-GR" sz="2000" dirty="0"/>
            <a:t>, όχι οιστρογόνα, </a:t>
          </a:r>
          <a:endParaRPr lang="en-US" sz="2000" dirty="0"/>
        </a:p>
      </dgm:t>
    </dgm:pt>
    <dgm:pt modelId="{1635A9B9-F059-45FB-918C-6E508BF02EAB}" type="parTrans" cxnId="{DD85FA59-3AA2-45AB-B0AB-868B92355839}">
      <dgm:prSet/>
      <dgm:spPr/>
      <dgm:t>
        <a:bodyPr/>
        <a:lstStyle/>
        <a:p>
          <a:endParaRPr lang="en-US"/>
        </a:p>
      </dgm:t>
    </dgm:pt>
    <dgm:pt modelId="{BA96F069-70E6-4CFC-8039-0EE10BF296EC}" type="sibTrans" cxnId="{DD85FA59-3AA2-45AB-B0AB-868B92355839}">
      <dgm:prSet/>
      <dgm:spPr/>
      <dgm:t>
        <a:bodyPr/>
        <a:lstStyle/>
        <a:p>
          <a:endParaRPr lang="en-US"/>
        </a:p>
      </dgm:t>
    </dgm:pt>
    <dgm:pt modelId="{F12538B2-3D02-46F6-9406-C83BA99F27DF}" type="pres">
      <dgm:prSet presAssocID="{1CCB0650-81AA-420F-B6E5-1156B95E8FD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3FA274A-7A64-4403-916B-8CB1BAB78DA1}" type="pres">
      <dgm:prSet presAssocID="{C5C4AF72-C5EE-4212-854D-0F515E3E30D9}" presName="root" presStyleCnt="0"/>
      <dgm:spPr/>
    </dgm:pt>
    <dgm:pt modelId="{3269696A-58A9-4AFC-ABE1-5E96FABD6F27}" type="pres">
      <dgm:prSet presAssocID="{C5C4AF72-C5EE-4212-854D-0F515E3E30D9}" presName="rootComposite" presStyleCnt="0"/>
      <dgm:spPr/>
    </dgm:pt>
    <dgm:pt modelId="{FED472CF-DCC8-49F2-8747-9A23B962F398}" type="pres">
      <dgm:prSet presAssocID="{C5C4AF72-C5EE-4212-854D-0F515E3E30D9}" presName="rootText" presStyleLbl="node1" presStyleIdx="0" presStyleCnt="2"/>
      <dgm:spPr/>
    </dgm:pt>
    <dgm:pt modelId="{F2AF2119-C40D-45BB-AC1A-ED5359C595B3}" type="pres">
      <dgm:prSet presAssocID="{C5C4AF72-C5EE-4212-854D-0F515E3E30D9}" presName="rootConnector" presStyleLbl="node1" presStyleIdx="0" presStyleCnt="2"/>
      <dgm:spPr/>
    </dgm:pt>
    <dgm:pt modelId="{1848BC09-A193-4BA3-A1BB-A173AD3EF8FF}" type="pres">
      <dgm:prSet presAssocID="{C5C4AF72-C5EE-4212-854D-0F515E3E30D9}" presName="childShape" presStyleCnt="0"/>
      <dgm:spPr/>
    </dgm:pt>
    <dgm:pt modelId="{74E4897F-D399-411B-BB49-CF6ECD9091C8}" type="pres">
      <dgm:prSet presAssocID="{23589E4C-738E-41C2-8A46-D2A271F8ABBB}" presName="Name13" presStyleLbl="parChTrans1D2" presStyleIdx="0" presStyleCnt="6"/>
      <dgm:spPr/>
    </dgm:pt>
    <dgm:pt modelId="{B475AF16-17FC-4EBD-B034-4B2233E9678F}" type="pres">
      <dgm:prSet presAssocID="{FE9480F2-73C9-4767-A274-FC1A190CA209}" presName="childText" presStyleLbl="bgAcc1" presStyleIdx="0" presStyleCnt="6" custLinFactNeighborY="0">
        <dgm:presLayoutVars>
          <dgm:bulletEnabled val="1"/>
        </dgm:presLayoutVars>
      </dgm:prSet>
      <dgm:spPr/>
    </dgm:pt>
    <dgm:pt modelId="{1EEF9200-10FE-4C2A-81A1-2DDABFF7BEDA}" type="pres">
      <dgm:prSet presAssocID="{C0B9F5FC-956E-4284-BCF3-6D1A25050EFF}" presName="Name13" presStyleLbl="parChTrans1D2" presStyleIdx="1" presStyleCnt="6"/>
      <dgm:spPr/>
    </dgm:pt>
    <dgm:pt modelId="{0A69EAF9-D397-486A-81C8-EA065E373D1C}" type="pres">
      <dgm:prSet presAssocID="{D97A65E3-CA44-4B98-A187-A94126A97310}" presName="childText" presStyleLbl="bgAcc1" presStyleIdx="1" presStyleCnt="6" custScaleX="123473">
        <dgm:presLayoutVars>
          <dgm:bulletEnabled val="1"/>
        </dgm:presLayoutVars>
      </dgm:prSet>
      <dgm:spPr/>
    </dgm:pt>
    <dgm:pt modelId="{B96DACB4-3D94-4902-8E64-6A14E543C3C0}" type="pres">
      <dgm:prSet presAssocID="{0239ACC1-F887-4B04-ACF2-46DB8018F889}" presName="Name13" presStyleLbl="parChTrans1D2" presStyleIdx="2" presStyleCnt="6"/>
      <dgm:spPr/>
    </dgm:pt>
    <dgm:pt modelId="{721173E6-433C-488C-8F50-CE2CEBE293F9}" type="pres">
      <dgm:prSet presAssocID="{58159F3A-0CD7-4DD7-AB8B-A49BF8B770B9}" presName="childText" presStyleLbl="bgAcc1" presStyleIdx="2" presStyleCnt="6" custScaleX="122882">
        <dgm:presLayoutVars>
          <dgm:bulletEnabled val="1"/>
        </dgm:presLayoutVars>
      </dgm:prSet>
      <dgm:spPr/>
    </dgm:pt>
    <dgm:pt modelId="{98C97124-F3A4-4B72-BCF8-49AEA3BA796A}" type="pres">
      <dgm:prSet presAssocID="{1D109C62-A3B9-4942-AEA9-0EB5F9E7867F}" presName="root" presStyleCnt="0"/>
      <dgm:spPr/>
    </dgm:pt>
    <dgm:pt modelId="{0EA7BD64-9A51-4469-857A-7768B60FE709}" type="pres">
      <dgm:prSet presAssocID="{1D109C62-A3B9-4942-AEA9-0EB5F9E7867F}" presName="rootComposite" presStyleCnt="0"/>
      <dgm:spPr/>
    </dgm:pt>
    <dgm:pt modelId="{02D8629F-D848-414B-8C1A-4A44CE6079C1}" type="pres">
      <dgm:prSet presAssocID="{1D109C62-A3B9-4942-AEA9-0EB5F9E7867F}" presName="rootText" presStyleLbl="node1" presStyleIdx="1" presStyleCnt="2"/>
      <dgm:spPr/>
    </dgm:pt>
    <dgm:pt modelId="{3DA049BC-6239-4758-AAD8-AF4EA3629418}" type="pres">
      <dgm:prSet presAssocID="{1D109C62-A3B9-4942-AEA9-0EB5F9E7867F}" presName="rootConnector" presStyleLbl="node1" presStyleIdx="1" presStyleCnt="2"/>
      <dgm:spPr/>
    </dgm:pt>
    <dgm:pt modelId="{C0FC0319-0C52-4CDE-B4BD-0389567F479D}" type="pres">
      <dgm:prSet presAssocID="{1D109C62-A3B9-4942-AEA9-0EB5F9E7867F}" presName="childShape" presStyleCnt="0"/>
      <dgm:spPr/>
    </dgm:pt>
    <dgm:pt modelId="{21E71EB2-A924-4CD4-B6CD-D62616E5D207}" type="pres">
      <dgm:prSet presAssocID="{0CB784DE-6E8E-4EF7-9D05-07A4F1B085ED}" presName="Name13" presStyleLbl="parChTrans1D2" presStyleIdx="3" presStyleCnt="6"/>
      <dgm:spPr/>
    </dgm:pt>
    <dgm:pt modelId="{122B12CE-2029-47B0-8F37-52A611590520}" type="pres">
      <dgm:prSet presAssocID="{AB303DFA-AE62-4F7B-97DA-6479EA7F6854}" presName="childText" presStyleLbl="bgAcc1" presStyleIdx="3" presStyleCnt="6">
        <dgm:presLayoutVars>
          <dgm:bulletEnabled val="1"/>
        </dgm:presLayoutVars>
      </dgm:prSet>
      <dgm:spPr/>
    </dgm:pt>
    <dgm:pt modelId="{9E33CD91-DD25-4421-8777-23C2EC868B03}" type="pres">
      <dgm:prSet presAssocID="{9A6F923D-E63C-4B71-9C4C-2EB52A1BCC08}" presName="Name13" presStyleLbl="parChTrans1D2" presStyleIdx="4" presStyleCnt="6"/>
      <dgm:spPr/>
    </dgm:pt>
    <dgm:pt modelId="{0D25D95C-2F28-4B17-9DED-DD76651C666B}" type="pres">
      <dgm:prSet presAssocID="{CEFB1620-3E7C-4AD8-9E99-8E3ECB2E2F82}" presName="childText" presStyleLbl="bgAcc1" presStyleIdx="4" presStyleCnt="6">
        <dgm:presLayoutVars>
          <dgm:bulletEnabled val="1"/>
        </dgm:presLayoutVars>
      </dgm:prSet>
      <dgm:spPr/>
    </dgm:pt>
    <dgm:pt modelId="{95C01A4C-E2E2-45AA-B437-13F464D08B41}" type="pres">
      <dgm:prSet presAssocID="{1635A9B9-F059-45FB-918C-6E508BF02EAB}" presName="Name13" presStyleLbl="parChTrans1D2" presStyleIdx="5" presStyleCnt="6"/>
      <dgm:spPr/>
    </dgm:pt>
    <dgm:pt modelId="{B80E0860-4E10-41CA-9D75-5AF5BB3B8AF9}" type="pres">
      <dgm:prSet presAssocID="{C4F0A6DD-CA23-4994-B334-2EC876134FCB}" presName="childText" presStyleLbl="bgAcc1" presStyleIdx="5" presStyleCnt="6" custScaleX="130717">
        <dgm:presLayoutVars>
          <dgm:bulletEnabled val="1"/>
        </dgm:presLayoutVars>
      </dgm:prSet>
      <dgm:spPr/>
    </dgm:pt>
  </dgm:ptLst>
  <dgm:cxnLst>
    <dgm:cxn modelId="{5E2D2804-B277-4C11-8DB1-8BEB6F5B2DBF}" srcId="{C5C4AF72-C5EE-4212-854D-0F515E3E30D9}" destId="{D97A65E3-CA44-4B98-A187-A94126A97310}" srcOrd="1" destOrd="0" parTransId="{C0B9F5FC-956E-4284-BCF3-6D1A25050EFF}" sibTransId="{B71E180D-4533-4ADE-92F3-6A63657B2791}"/>
    <dgm:cxn modelId="{951EBB04-1F86-491F-90F5-27AB5D5D1658}" srcId="{1CCB0650-81AA-420F-B6E5-1156B95E8FD5}" destId="{C5C4AF72-C5EE-4212-854D-0F515E3E30D9}" srcOrd="0" destOrd="0" parTransId="{1E75239D-7BDA-40E7-9241-B1DE8DB5E57D}" sibTransId="{253E28BE-39F4-4041-8F7C-2E928F1E7533}"/>
    <dgm:cxn modelId="{EF4DA517-278A-47B1-A54E-CAA80CA23A72}" type="presOf" srcId="{9A6F923D-E63C-4B71-9C4C-2EB52A1BCC08}" destId="{9E33CD91-DD25-4421-8777-23C2EC868B03}" srcOrd="0" destOrd="0" presId="urn:microsoft.com/office/officeart/2005/8/layout/hierarchy3"/>
    <dgm:cxn modelId="{8B869523-94C7-4646-ADDD-418BFD05CDB0}" type="presOf" srcId="{1635A9B9-F059-45FB-918C-6E508BF02EAB}" destId="{95C01A4C-E2E2-45AA-B437-13F464D08B41}" srcOrd="0" destOrd="0" presId="urn:microsoft.com/office/officeart/2005/8/layout/hierarchy3"/>
    <dgm:cxn modelId="{4032C224-E006-4EB5-94BC-C66DDB551985}" type="presOf" srcId="{D97A65E3-CA44-4B98-A187-A94126A97310}" destId="{0A69EAF9-D397-486A-81C8-EA065E373D1C}" srcOrd="0" destOrd="0" presId="urn:microsoft.com/office/officeart/2005/8/layout/hierarchy3"/>
    <dgm:cxn modelId="{BAADB133-908E-425E-B737-F90E769FA230}" type="presOf" srcId="{0CB784DE-6E8E-4EF7-9D05-07A4F1B085ED}" destId="{21E71EB2-A924-4CD4-B6CD-D62616E5D207}" srcOrd="0" destOrd="0" presId="urn:microsoft.com/office/officeart/2005/8/layout/hierarchy3"/>
    <dgm:cxn modelId="{BD408963-C634-4552-A85E-35BB1072B7C2}" type="presOf" srcId="{C0B9F5FC-956E-4284-BCF3-6D1A25050EFF}" destId="{1EEF9200-10FE-4C2A-81A1-2DDABFF7BEDA}" srcOrd="0" destOrd="0" presId="urn:microsoft.com/office/officeart/2005/8/layout/hierarchy3"/>
    <dgm:cxn modelId="{E1149963-D878-4F1A-A3F9-562D9362D0B6}" type="presOf" srcId="{1CCB0650-81AA-420F-B6E5-1156B95E8FD5}" destId="{F12538B2-3D02-46F6-9406-C83BA99F27DF}" srcOrd="0" destOrd="0" presId="urn:microsoft.com/office/officeart/2005/8/layout/hierarchy3"/>
    <dgm:cxn modelId="{466F1E6F-9CA2-4CD0-9A64-01D790E8DEC1}" srcId="{1D109C62-A3B9-4942-AEA9-0EB5F9E7867F}" destId="{CEFB1620-3E7C-4AD8-9E99-8E3ECB2E2F82}" srcOrd="1" destOrd="0" parTransId="{9A6F923D-E63C-4B71-9C4C-2EB52A1BCC08}" sibTransId="{465AF12E-E9BC-4F04-AD8E-6C1C7F71B05A}"/>
    <dgm:cxn modelId="{5F5A866F-4700-4DB0-98F1-78716D977BA4}" type="presOf" srcId="{CEFB1620-3E7C-4AD8-9E99-8E3ECB2E2F82}" destId="{0D25D95C-2F28-4B17-9DED-DD76651C666B}" srcOrd="0" destOrd="0" presId="urn:microsoft.com/office/officeart/2005/8/layout/hierarchy3"/>
    <dgm:cxn modelId="{AE00C350-BC05-46A1-AF55-A6F0DED179A1}" type="presOf" srcId="{1D109C62-A3B9-4942-AEA9-0EB5F9E7867F}" destId="{3DA049BC-6239-4758-AAD8-AF4EA3629418}" srcOrd="1" destOrd="0" presId="urn:microsoft.com/office/officeart/2005/8/layout/hierarchy3"/>
    <dgm:cxn modelId="{83F9DA53-EE94-4A85-9833-065744C54693}" type="presOf" srcId="{23589E4C-738E-41C2-8A46-D2A271F8ABBB}" destId="{74E4897F-D399-411B-BB49-CF6ECD9091C8}" srcOrd="0" destOrd="0" presId="urn:microsoft.com/office/officeart/2005/8/layout/hierarchy3"/>
    <dgm:cxn modelId="{5488AC74-0F07-43B1-8AA8-6D2A502CD319}" type="presOf" srcId="{58159F3A-0CD7-4DD7-AB8B-A49BF8B770B9}" destId="{721173E6-433C-488C-8F50-CE2CEBE293F9}" srcOrd="0" destOrd="0" presId="urn:microsoft.com/office/officeart/2005/8/layout/hierarchy3"/>
    <dgm:cxn modelId="{07BB9A77-48DF-4FA2-8B51-74A750BD9551}" type="presOf" srcId="{0239ACC1-F887-4B04-ACF2-46DB8018F889}" destId="{B96DACB4-3D94-4902-8E64-6A14E543C3C0}" srcOrd="0" destOrd="0" presId="urn:microsoft.com/office/officeart/2005/8/layout/hierarchy3"/>
    <dgm:cxn modelId="{DD85FA59-3AA2-45AB-B0AB-868B92355839}" srcId="{1D109C62-A3B9-4942-AEA9-0EB5F9E7867F}" destId="{C4F0A6DD-CA23-4994-B334-2EC876134FCB}" srcOrd="2" destOrd="0" parTransId="{1635A9B9-F059-45FB-918C-6E508BF02EAB}" sibTransId="{BA96F069-70E6-4CFC-8039-0EE10BF296EC}"/>
    <dgm:cxn modelId="{2161677F-F780-4DF1-857D-B06AEF513711}" type="presOf" srcId="{C5C4AF72-C5EE-4212-854D-0F515E3E30D9}" destId="{FED472CF-DCC8-49F2-8747-9A23B962F398}" srcOrd="0" destOrd="0" presId="urn:microsoft.com/office/officeart/2005/8/layout/hierarchy3"/>
    <dgm:cxn modelId="{CADFA382-D3EE-47AC-A511-B167CBE0B2CD}" type="presOf" srcId="{FE9480F2-73C9-4767-A274-FC1A190CA209}" destId="{B475AF16-17FC-4EBD-B034-4B2233E9678F}" srcOrd="0" destOrd="0" presId="urn:microsoft.com/office/officeart/2005/8/layout/hierarchy3"/>
    <dgm:cxn modelId="{D06E748F-897D-4905-A639-C973F13367C1}" type="presOf" srcId="{AB303DFA-AE62-4F7B-97DA-6479EA7F6854}" destId="{122B12CE-2029-47B0-8F37-52A611590520}" srcOrd="0" destOrd="0" presId="urn:microsoft.com/office/officeart/2005/8/layout/hierarchy3"/>
    <dgm:cxn modelId="{2EB2C4A1-0D25-47C6-9BE9-ECF3C4F64AF4}" type="presOf" srcId="{C4F0A6DD-CA23-4994-B334-2EC876134FCB}" destId="{B80E0860-4E10-41CA-9D75-5AF5BB3B8AF9}" srcOrd="0" destOrd="0" presId="urn:microsoft.com/office/officeart/2005/8/layout/hierarchy3"/>
    <dgm:cxn modelId="{446416B3-4760-4933-AE9E-B5E7F22FD6CC}" type="presOf" srcId="{C5C4AF72-C5EE-4212-854D-0F515E3E30D9}" destId="{F2AF2119-C40D-45BB-AC1A-ED5359C595B3}" srcOrd="1" destOrd="0" presId="urn:microsoft.com/office/officeart/2005/8/layout/hierarchy3"/>
    <dgm:cxn modelId="{0A5D6EB6-C49E-4EB1-8150-88AC28C58140}" srcId="{1D109C62-A3B9-4942-AEA9-0EB5F9E7867F}" destId="{AB303DFA-AE62-4F7B-97DA-6479EA7F6854}" srcOrd="0" destOrd="0" parTransId="{0CB784DE-6E8E-4EF7-9D05-07A4F1B085ED}" sibTransId="{31CA9581-6B8B-48B1-82F4-92C515C264B3}"/>
    <dgm:cxn modelId="{1BCDECC8-EA1E-4E4E-B189-D1946499B2DD}" srcId="{1CCB0650-81AA-420F-B6E5-1156B95E8FD5}" destId="{1D109C62-A3B9-4942-AEA9-0EB5F9E7867F}" srcOrd="1" destOrd="0" parTransId="{304D08CE-5648-4EF8-8D6B-CB43F61362D6}" sibTransId="{50433267-F554-44BD-B8FA-91BCE07EE78F}"/>
    <dgm:cxn modelId="{1BB490CC-5213-4D7A-A77D-7B361790B6F2}" type="presOf" srcId="{1D109C62-A3B9-4942-AEA9-0EB5F9E7867F}" destId="{02D8629F-D848-414B-8C1A-4A44CE6079C1}" srcOrd="0" destOrd="0" presId="urn:microsoft.com/office/officeart/2005/8/layout/hierarchy3"/>
    <dgm:cxn modelId="{515376CD-C080-4A60-BEE7-6ABC611C4599}" srcId="{C5C4AF72-C5EE-4212-854D-0F515E3E30D9}" destId="{FE9480F2-73C9-4767-A274-FC1A190CA209}" srcOrd="0" destOrd="0" parTransId="{23589E4C-738E-41C2-8A46-D2A271F8ABBB}" sibTransId="{5C9C7649-70D1-41C3-9706-0B51CFA4C294}"/>
    <dgm:cxn modelId="{0BA41ED5-240C-4BAA-963C-D4E6B66549BC}" srcId="{C5C4AF72-C5EE-4212-854D-0F515E3E30D9}" destId="{58159F3A-0CD7-4DD7-AB8B-A49BF8B770B9}" srcOrd="2" destOrd="0" parTransId="{0239ACC1-F887-4B04-ACF2-46DB8018F889}" sibTransId="{737E3A93-4FB1-42B4-B154-923AAA9611E7}"/>
    <dgm:cxn modelId="{6F5D691F-0D5A-4329-9A57-3B5822CDCD87}" type="presParOf" srcId="{F12538B2-3D02-46F6-9406-C83BA99F27DF}" destId="{73FA274A-7A64-4403-916B-8CB1BAB78DA1}" srcOrd="0" destOrd="0" presId="urn:microsoft.com/office/officeart/2005/8/layout/hierarchy3"/>
    <dgm:cxn modelId="{2747ECF8-A39A-4AD4-B3D3-4FD4E3BC65F1}" type="presParOf" srcId="{73FA274A-7A64-4403-916B-8CB1BAB78DA1}" destId="{3269696A-58A9-4AFC-ABE1-5E96FABD6F27}" srcOrd="0" destOrd="0" presId="urn:microsoft.com/office/officeart/2005/8/layout/hierarchy3"/>
    <dgm:cxn modelId="{CC93E8FA-6096-40E2-B533-0497221F7BE6}" type="presParOf" srcId="{3269696A-58A9-4AFC-ABE1-5E96FABD6F27}" destId="{FED472CF-DCC8-49F2-8747-9A23B962F398}" srcOrd="0" destOrd="0" presId="urn:microsoft.com/office/officeart/2005/8/layout/hierarchy3"/>
    <dgm:cxn modelId="{CA4EB9BF-4900-4FED-AFA6-F6B9C8344FCC}" type="presParOf" srcId="{3269696A-58A9-4AFC-ABE1-5E96FABD6F27}" destId="{F2AF2119-C40D-45BB-AC1A-ED5359C595B3}" srcOrd="1" destOrd="0" presId="urn:microsoft.com/office/officeart/2005/8/layout/hierarchy3"/>
    <dgm:cxn modelId="{11A67577-9A04-4826-9C32-84544BE9E856}" type="presParOf" srcId="{73FA274A-7A64-4403-916B-8CB1BAB78DA1}" destId="{1848BC09-A193-4BA3-A1BB-A173AD3EF8FF}" srcOrd="1" destOrd="0" presId="urn:microsoft.com/office/officeart/2005/8/layout/hierarchy3"/>
    <dgm:cxn modelId="{504EE8FB-087C-4416-89E0-B84C9BBE7B02}" type="presParOf" srcId="{1848BC09-A193-4BA3-A1BB-A173AD3EF8FF}" destId="{74E4897F-D399-411B-BB49-CF6ECD9091C8}" srcOrd="0" destOrd="0" presId="urn:microsoft.com/office/officeart/2005/8/layout/hierarchy3"/>
    <dgm:cxn modelId="{49B46A01-05EE-40D0-BE09-B6A5A9A5FFD2}" type="presParOf" srcId="{1848BC09-A193-4BA3-A1BB-A173AD3EF8FF}" destId="{B475AF16-17FC-4EBD-B034-4B2233E9678F}" srcOrd="1" destOrd="0" presId="urn:microsoft.com/office/officeart/2005/8/layout/hierarchy3"/>
    <dgm:cxn modelId="{55E397FD-D5DD-4A72-97F2-1E3CBF5F32D3}" type="presParOf" srcId="{1848BC09-A193-4BA3-A1BB-A173AD3EF8FF}" destId="{1EEF9200-10FE-4C2A-81A1-2DDABFF7BEDA}" srcOrd="2" destOrd="0" presId="urn:microsoft.com/office/officeart/2005/8/layout/hierarchy3"/>
    <dgm:cxn modelId="{314069E7-227D-4BAF-A9D7-8656B3BC847A}" type="presParOf" srcId="{1848BC09-A193-4BA3-A1BB-A173AD3EF8FF}" destId="{0A69EAF9-D397-486A-81C8-EA065E373D1C}" srcOrd="3" destOrd="0" presId="urn:microsoft.com/office/officeart/2005/8/layout/hierarchy3"/>
    <dgm:cxn modelId="{EA14F974-5E19-4EC7-890E-B0096072C8D5}" type="presParOf" srcId="{1848BC09-A193-4BA3-A1BB-A173AD3EF8FF}" destId="{B96DACB4-3D94-4902-8E64-6A14E543C3C0}" srcOrd="4" destOrd="0" presId="urn:microsoft.com/office/officeart/2005/8/layout/hierarchy3"/>
    <dgm:cxn modelId="{09743BED-269E-4FBE-ADA4-3DC18907612B}" type="presParOf" srcId="{1848BC09-A193-4BA3-A1BB-A173AD3EF8FF}" destId="{721173E6-433C-488C-8F50-CE2CEBE293F9}" srcOrd="5" destOrd="0" presId="urn:microsoft.com/office/officeart/2005/8/layout/hierarchy3"/>
    <dgm:cxn modelId="{5303D2A8-34BD-4251-A896-3C0597323DAB}" type="presParOf" srcId="{F12538B2-3D02-46F6-9406-C83BA99F27DF}" destId="{98C97124-F3A4-4B72-BCF8-49AEA3BA796A}" srcOrd="1" destOrd="0" presId="urn:microsoft.com/office/officeart/2005/8/layout/hierarchy3"/>
    <dgm:cxn modelId="{671C6800-B913-4F5E-9C83-FEA26095D769}" type="presParOf" srcId="{98C97124-F3A4-4B72-BCF8-49AEA3BA796A}" destId="{0EA7BD64-9A51-4469-857A-7768B60FE709}" srcOrd="0" destOrd="0" presId="urn:microsoft.com/office/officeart/2005/8/layout/hierarchy3"/>
    <dgm:cxn modelId="{EE4F057C-44A9-40C0-8BEA-605DE02505EE}" type="presParOf" srcId="{0EA7BD64-9A51-4469-857A-7768B60FE709}" destId="{02D8629F-D848-414B-8C1A-4A44CE6079C1}" srcOrd="0" destOrd="0" presId="urn:microsoft.com/office/officeart/2005/8/layout/hierarchy3"/>
    <dgm:cxn modelId="{2F2A73EA-47A3-4F94-96CC-882E66E6362B}" type="presParOf" srcId="{0EA7BD64-9A51-4469-857A-7768B60FE709}" destId="{3DA049BC-6239-4758-AAD8-AF4EA3629418}" srcOrd="1" destOrd="0" presId="urn:microsoft.com/office/officeart/2005/8/layout/hierarchy3"/>
    <dgm:cxn modelId="{5E70F1EB-9396-48B1-A881-8C5CA3F4370F}" type="presParOf" srcId="{98C97124-F3A4-4B72-BCF8-49AEA3BA796A}" destId="{C0FC0319-0C52-4CDE-B4BD-0389567F479D}" srcOrd="1" destOrd="0" presId="urn:microsoft.com/office/officeart/2005/8/layout/hierarchy3"/>
    <dgm:cxn modelId="{A73C2D82-516E-4A06-BE98-88A19C394CB7}" type="presParOf" srcId="{C0FC0319-0C52-4CDE-B4BD-0389567F479D}" destId="{21E71EB2-A924-4CD4-B6CD-D62616E5D207}" srcOrd="0" destOrd="0" presId="urn:microsoft.com/office/officeart/2005/8/layout/hierarchy3"/>
    <dgm:cxn modelId="{C749EB98-C613-4355-AB1B-689DE07FED1C}" type="presParOf" srcId="{C0FC0319-0C52-4CDE-B4BD-0389567F479D}" destId="{122B12CE-2029-47B0-8F37-52A611590520}" srcOrd="1" destOrd="0" presId="urn:microsoft.com/office/officeart/2005/8/layout/hierarchy3"/>
    <dgm:cxn modelId="{786C0E5F-4B94-4ED1-82C1-833EF4D64AAE}" type="presParOf" srcId="{C0FC0319-0C52-4CDE-B4BD-0389567F479D}" destId="{9E33CD91-DD25-4421-8777-23C2EC868B03}" srcOrd="2" destOrd="0" presId="urn:microsoft.com/office/officeart/2005/8/layout/hierarchy3"/>
    <dgm:cxn modelId="{54AA8161-DD3C-4D96-8899-02A063F294E0}" type="presParOf" srcId="{C0FC0319-0C52-4CDE-B4BD-0389567F479D}" destId="{0D25D95C-2F28-4B17-9DED-DD76651C666B}" srcOrd="3" destOrd="0" presId="urn:microsoft.com/office/officeart/2005/8/layout/hierarchy3"/>
    <dgm:cxn modelId="{97EE1153-75E3-443E-9E12-405C73688450}" type="presParOf" srcId="{C0FC0319-0C52-4CDE-B4BD-0389567F479D}" destId="{95C01A4C-E2E2-45AA-B437-13F464D08B41}" srcOrd="4" destOrd="0" presId="urn:microsoft.com/office/officeart/2005/8/layout/hierarchy3"/>
    <dgm:cxn modelId="{A201CD8D-C6F4-471F-98D6-FCFF6060E099}" type="presParOf" srcId="{C0FC0319-0C52-4CDE-B4BD-0389567F479D}" destId="{B80E0860-4E10-41CA-9D75-5AF5BB3B8AF9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D472CF-DCC8-49F2-8747-9A23B962F398}">
      <dsp:nvSpPr>
        <dsp:cNvPr id="0" name=""/>
        <dsp:cNvSpPr/>
      </dsp:nvSpPr>
      <dsp:spPr>
        <a:xfrm>
          <a:off x="513074" y="4137"/>
          <a:ext cx="2845593" cy="14227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kern="1200" dirty="0"/>
            <a:t>Καρκίνωμα τύπου Ι</a:t>
          </a:r>
          <a:endParaRPr lang="en-US" sz="2400" kern="1200" dirty="0"/>
        </a:p>
      </dsp:txBody>
      <dsp:txXfrm>
        <a:off x="554746" y="45809"/>
        <a:ext cx="2762249" cy="1339452"/>
      </dsp:txXfrm>
    </dsp:sp>
    <dsp:sp modelId="{74E4897F-D399-411B-BB49-CF6ECD9091C8}">
      <dsp:nvSpPr>
        <dsp:cNvPr id="0" name=""/>
        <dsp:cNvSpPr/>
      </dsp:nvSpPr>
      <dsp:spPr>
        <a:xfrm>
          <a:off x="797633" y="1426934"/>
          <a:ext cx="284559" cy="10670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67097"/>
              </a:lnTo>
              <a:lnTo>
                <a:pt x="284559" y="1067097"/>
              </a:lnTo>
            </a:path>
          </a:pathLst>
        </a:custGeom>
        <a:noFill/>
        <a:ln w="34925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75AF16-17FC-4EBD-B034-4B2233E9678F}">
      <dsp:nvSpPr>
        <dsp:cNvPr id="0" name=""/>
        <dsp:cNvSpPr/>
      </dsp:nvSpPr>
      <dsp:spPr>
        <a:xfrm>
          <a:off x="1082193" y="1782633"/>
          <a:ext cx="2276474" cy="14227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 dirty="0" err="1"/>
            <a:t>Ενδομητριοειδές</a:t>
          </a:r>
          <a:r>
            <a:rPr lang="el-GR" sz="2000" kern="1200" dirty="0"/>
            <a:t> </a:t>
          </a:r>
          <a:r>
            <a:rPr lang="en-GB" sz="2000" kern="1200" dirty="0"/>
            <a:t>Gr1 </a:t>
          </a:r>
          <a:r>
            <a:rPr lang="el-GR" sz="2000" kern="1200" dirty="0"/>
            <a:t>και 2</a:t>
          </a:r>
          <a:endParaRPr lang="en-US" sz="2000" kern="1200" dirty="0"/>
        </a:p>
      </dsp:txBody>
      <dsp:txXfrm>
        <a:off x="1123865" y="1824305"/>
        <a:ext cx="2193130" cy="1339452"/>
      </dsp:txXfrm>
    </dsp:sp>
    <dsp:sp modelId="{1EEF9200-10FE-4C2A-81A1-2DDABFF7BEDA}">
      <dsp:nvSpPr>
        <dsp:cNvPr id="0" name=""/>
        <dsp:cNvSpPr/>
      </dsp:nvSpPr>
      <dsp:spPr>
        <a:xfrm>
          <a:off x="797633" y="1426934"/>
          <a:ext cx="284559" cy="28455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45593"/>
              </a:lnTo>
              <a:lnTo>
                <a:pt x="284559" y="2845593"/>
              </a:lnTo>
            </a:path>
          </a:pathLst>
        </a:custGeom>
        <a:noFill/>
        <a:ln w="34925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69EAF9-D397-486A-81C8-EA065E373D1C}">
      <dsp:nvSpPr>
        <dsp:cNvPr id="0" name=""/>
        <dsp:cNvSpPr/>
      </dsp:nvSpPr>
      <dsp:spPr>
        <a:xfrm>
          <a:off x="1082193" y="3561129"/>
          <a:ext cx="2810831" cy="14227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 dirty="0"/>
            <a:t>Απώλεια </a:t>
          </a:r>
          <a:r>
            <a:rPr lang="en-GB" sz="2000" kern="1200" dirty="0"/>
            <a:t>PTEN, m KRAS, MSI h,  b catenin</a:t>
          </a:r>
          <a:r>
            <a:rPr lang="el-GR" sz="2000" kern="1200" dirty="0"/>
            <a:t>, θετικότητα σε </a:t>
          </a:r>
          <a:r>
            <a:rPr lang="en-GB" sz="2000" kern="1200" dirty="0"/>
            <a:t>ER, PR</a:t>
          </a:r>
          <a:endParaRPr lang="en-US" sz="2000" kern="1200" dirty="0"/>
        </a:p>
      </dsp:txBody>
      <dsp:txXfrm>
        <a:off x="1123865" y="3602801"/>
        <a:ext cx="2727487" cy="1339452"/>
      </dsp:txXfrm>
    </dsp:sp>
    <dsp:sp modelId="{B96DACB4-3D94-4902-8E64-6A14E543C3C0}">
      <dsp:nvSpPr>
        <dsp:cNvPr id="0" name=""/>
        <dsp:cNvSpPr/>
      </dsp:nvSpPr>
      <dsp:spPr>
        <a:xfrm>
          <a:off x="797633" y="1426934"/>
          <a:ext cx="284559" cy="46240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24089"/>
              </a:lnTo>
              <a:lnTo>
                <a:pt x="284559" y="4624089"/>
              </a:lnTo>
            </a:path>
          </a:pathLst>
        </a:custGeom>
        <a:noFill/>
        <a:ln w="34925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1173E6-433C-488C-8F50-CE2CEBE293F9}">
      <dsp:nvSpPr>
        <dsp:cNvPr id="0" name=""/>
        <dsp:cNvSpPr/>
      </dsp:nvSpPr>
      <dsp:spPr>
        <a:xfrm>
          <a:off x="1082193" y="5339625"/>
          <a:ext cx="2797378" cy="14227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 dirty="0" err="1"/>
            <a:t>περιεμμηνοπαυσιακές</a:t>
          </a:r>
          <a:r>
            <a:rPr lang="el-GR" sz="2000" kern="1200" dirty="0"/>
            <a:t>, αυξημένα οιστρογόνα, κάπνισμα, παχυσαρκία</a:t>
          </a:r>
          <a:endParaRPr lang="en-US" sz="2000" kern="1200" dirty="0"/>
        </a:p>
      </dsp:txBody>
      <dsp:txXfrm>
        <a:off x="1123865" y="5381297"/>
        <a:ext cx="2714034" cy="1339452"/>
      </dsp:txXfrm>
    </dsp:sp>
    <dsp:sp modelId="{02D8629F-D848-414B-8C1A-4A44CE6079C1}">
      <dsp:nvSpPr>
        <dsp:cNvPr id="0" name=""/>
        <dsp:cNvSpPr/>
      </dsp:nvSpPr>
      <dsp:spPr>
        <a:xfrm>
          <a:off x="4070066" y="4137"/>
          <a:ext cx="2845593" cy="14227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kern="1200" dirty="0"/>
            <a:t>Καρκίνωμα τύπου ΙΙ</a:t>
          </a:r>
          <a:endParaRPr lang="en-US" sz="2400" kern="1200" dirty="0"/>
        </a:p>
      </dsp:txBody>
      <dsp:txXfrm>
        <a:off x="4111738" y="45809"/>
        <a:ext cx="2762249" cy="1339452"/>
      </dsp:txXfrm>
    </dsp:sp>
    <dsp:sp modelId="{21E71EB2-A924-4CD4-B6CD-D62616E5D207}">
      <dsp:nvSpPr>
        <dsp:cNvPr id="0" name=""/>
        <dsp:cNvSpPr/>
      </dsp:nvSpPr>
      <dsp:spPr>
        <a:xfrm>
          <a:off x="4354626" y="1426934"/>
          <a:ext cx="284559" cy="10670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67097"/>
              </a:lnTo>
              <a:lnTo>
                <a:pt x="284559" y="1067097"/>
              </a:lnTo>
            </a:path>
          </a:pathLst>
        </a:custGeom>
        <a:noFill/>
        <a:ln w="34925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2B12CE-2029-47B0-8F37-52A611590520}">
      <dsp:nvSpPr>
        <dsp:cNvPr id="0" name=""/>
        <dsp:cNvSpPr/>
      </dsp:nvSpPr>
      <dsp:spPr>
        <a:xfrm>
          <a:off x="4639185" y="1782633"/>
          <a:ext cx="2276474" cy="14227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 dirty="0" err="1"/>
            <a:t>Ενδομητριοειδές</a:t>
          </a:r>
          <a:r>
            <a:rPr lang="el-GR" sz="2000" kern="1200" dirty="0"/>
            <a:t> </a:t>
          </a:r>
          <a:r>
            <a:rPr lang="en-US" sz="2000" kern="1200" dirty="0"/>
            <a:t>Gr</a:t>
          </a:r>
          <a:r>
            <a:rPr lang="el-GR" sz="2000" kern="1200" dirty="0"/>
            <a:t>3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 dirty="0"/>
            <a:t>ορώδες</a:t>
          </a:r>
          <a:endParaRPr lang="en-US" sz="2000" kern="1200" dirty="0"/>
        </a:p>
      </dsp:txBody>
      <dsp:txXfrm>
        <a:off x="4680857" y="1824305"/>
        <a:ext cx="2193130" cy="1339452"/>
      </dsp:txXfrm>
    </dsp:sp>
    <dsp:sp modelId="{9E33CD91-DD25-4421-8777-23C2EC868B03}">
      <dsp:nvSpPr>
        <dsp:cNvPr id="0" name=""/>
        <dsp:cNvSpPr/>
      </dsp:nvSpPr>
      <dsp:spPr>
        <a:xfrm>
          <a:off x="4354626" y="1426934"/>
          <a:ext cx="284559" cy="28455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45593"/>
              </a:lnTo>
              <a:lnTo>
                <a:pt x="284559" y="2845593"/>
              </a:lnTo>
            </a:path>
          </a:pathLst>
        </a:custGeom>
        <a:noFill/>
        <a:ln w="34925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25D95C-2F28-4B17-9DED-DD76651C666B}">
      <dsp:nvSpPr>
        <dsp:cNvPr id="0" name=""/>
        <dsp:cNvSpPr/>
      </dsp:nvSpPr>
      <dsp:spPr>
        <a:xfrm>
          <a:off x="4639185" y="3561129"/>
          <a:ext cx="2276474" cy="14227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Aberrant p</a:t>
          </a:r>
          <a:r>
            <a:rPr lang="el-GR" sz="2000" kern="1200" dirty="0"/>
            <a:t>53</a:t>
          </a:r>
          <a:r>
            <a:rPr lang="en-GB" sz="2000" kern="1200" dirty="0"/>
            <a:t>, </a:t>
          </a:r>
          <a:r>
            <a:rPr lang="el-GR" sz="2000" kern="1200" dirty="0"/>
            <a:t>θετικότητα </a:t>
          </a:r>
          <a:r>
            <a:rPr lang="en-US" sz="2000" kern="1200" dirty="0"/>
            <a:t>p</a:t>
          </a:r>
          <a:r>
            <a:rPr lang="el-GR" sz="2000" kern="1200" dirty="0"/>
            <a:t>16</a:t>
          </a:r>
          <a:endParaRPr lang="en-US" sz="2000" kern="1200" dirty="0"/>
        </a:p>
      </dsp:txBody>
      <dsp:txXfrm>
        <a:off x="4680857" y="3602801"/>
        <a:ext cx="2193130" cy="1339452"/>
      </dsp:txXfrm>
    </dsp:sp>
    <dsp:sp modelId="{95C01A4C-E2E2-45AA-B437-13F464D08B41}">
      <dsp:nvSpPr>
        <dsp:cNvPr id="0" name=""/>
        <dsp:cNvSpPr/>
      </dsp:nvSpPr>
      <dsp:spPr>
        <a:xfrm>
          <a:off x="4354626" y="1426934"/>
          <a:ext cx="284559" cy="46240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24089"/>
              </a:lnTo>
              <a:lnTo>
                <a:pt x="284559" y="4624089"/>
              </a:lnTo>
            </a:path>
          </a:pathLst>
        </a:custGeom>
        <a:noFill/>
        <a:ln w="34925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0E0860-4E10-41CA-9D75-5AF5BB3B8AF9}">
      <dsp:nvSpPr>
        <dsp:cNvPr id="0" name=""/>
        <dsp:cNvSpPr/>
      </dsp:nvSpPr>
      <dsp:spPr>
        <a:xfrm>
          <a:off x="4639185" y="5339625"/>
          <a:ext cx="2975739" cy="14227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 dirty="0" err="1"/>
            <a:t>Μετεμμηνοπαυσιακές</a:t>
          </a:r>
          <a:r>
            <a:rPr lang="el-GR" sz="2000" kern="1200" dirty="0"/>
            <a:t>, όχι οιστρογόνα, </a:t>
          </a:r>
          <a:endParaRPr lang="en-US" sz="2000" kern="1200" dirty="0"/>
        </a:p>
      </dsp:txBody>
      <dsp:txXfrm>
        <a:off x="4680857" y="5381297"/>
        <a:ext cx="2892395" cy="13394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30-Sep-20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2573368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30-Sep-20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802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30-Sep-20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154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30-Sep-20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0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30-Sep-20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9024130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30-Sep-20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879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30-Sep-20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616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30-Sep-20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969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30-Sep-20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78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30-Sep-20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07145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30-Sep-20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52693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30-Sep-20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00435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3">
            <a:extLst>
              <a:ext uri="{FF2B5EF4-FFF2-40B4-BE49-F238E27FC236}">
                <a16:creationId xmlns:a16="http://schemas.microsoft.com/office/drawing/2014/main" id="{43C8598C-5C3F-4CE3-910B-409DC50CCC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26" b="12822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918B61-ABB3-4A1B-9429-1AB9C17C8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10905059" cy="3330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r>
              <a:rPr lang="el-GR" sz="4000" cap="none" dirty="0">
                <a:solidFill>
                  <a:schemeClr val="bg1"/>
                </a:solidFill>
              </a:rPr>
              <a:t>Παθολογική ανατομική σώματος μήτρας</a:t>
            </a:r>
            <a:endParaRPr lang="en-US" sz="4000" cap="none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F516D5-A52E-4784-A709-5E58B4C873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6509" y="5285200"/>
            <a:ext cx="10902016" cy="145451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endParaRPr lang="en-US" sz="1800" dirty="0">
              <a:solidFill>
                <a:schemeClr val="bg1"/>
              </a:solidFill>
            </a:endParaRPr>
          </a:p>
          <a:p>
            <a:pPr algn="ctr"/>
            <a:r>
              <a:rPr lang="el-GR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Ευαγγελία Κάβουρα 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MD, PhD</a:t>
            </a:r>
          </a:p>
          <a:p>
            <a:pPr algn="ctr"/>
            <a:r>
              <a:rPr lang="el-GR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Συντονίστρια </a:t>
            </a:r>
            <a:r>
              <a:rPr lang="el-GR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Καθ</a:t>
            </a:r>
            <a:r>
              <a:rPr lang="el-GR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l-GR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Αικ</a:t>
            </a:r>
            <a:r>
              <a:rPr lang="el-GR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Παυλάκη</a:t>
            </a:r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490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15196E-9951-41E0-A133-CCA6BEA9F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524" y="0"/>
            <a:ext cx="8954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115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B11AC5-D1C7-460A-AC12-A4B438D4C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120" y="0"/>
            <a:ext cx="54864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BC2883-3938-4A1A-BF2F-68F0EDB75E5A}"/>
              </a:ext>
            </a:extLst>
          </p:cNvPr>
          <p:cNvSpPr txBox="1"/>
          <p:nvPr/>
        </p:nvSpPr>
        <p:spPr>
          <a:xfrm>
            <a:off x="7600950" y="1543050"/>
            <a:ext cx="377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err="1"/>
              <a:t>Ενδομητρίτιδα</a:t>
            </a:r>
            <a:r>
              <a:rPr lang="el-GR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788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26888-28B7-4FD8-8332-3EA880368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7512" y="258973"/>
            <a:ext cx="9601200" cy="914400"/>
          </a:xfrm>
        </p:spPr>
        <p:txBody>
          <a:bodyPr>
            <a:normAutofit fontScale="90000"/>
          </a:bodyPr>
          <a:lstStyle/>
          <a:p>
            <a:r>
              <a:rPr lang="el-GR" sz="3100" dirty="0"/>
              <a:t>Η παρατεταμένη μη </a:t>
            </a:r>
            <a:r>
              <a:rPr lang="el-GR" sz="3100" dirty="0" err="1"/>
              <a:t>αντιρροπούμενη</a:t>
            </a:r>
            <a:r>
              <a:rPr lang="el-GR" sz="3100" dirty="0"/>
              <a:t> </a:t>
            </a:r>
            <a:r>
              <a:rPr lang="el-GR" sz="3100" b="1" dirty="0" err="1"/>
              <a:t>οιστρογονική</a:t>
            </a:r>
            <a:r>
              <a:rPr lang="el-GR" sz="3100" dirty="0"/>
              <a:t> επίδραση έχει ως αποτέλεσμα την </a:t>
            </a:r>
            <a:r>
              <a:rPr lang="el-GR" sz="3100" b="1" dirty="0"/>
              <a:t>υπερπλασία του </a:t>
            </a:r>
            <a:r>
              <a:rPr lang="el-GR" sz="3100" b="1" dirty="0" err="1"/>
              <a:t>ενδομητρίου</a:t>
            </a:r>
            <a:r>
              <a:rPr lang="el-GR" sz="3100" b="1" dirty="0"/>
              <a:t>:</a:t>
            </a:r>
            <a:br>
              <a:rPr lang="el-GR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8C2333-DD91-4424-9387-1035E6DA7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945" y="2288882"/>
            <a:ext cx="6035167" cy="45310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A5667A-902A-4909-978F-2BE6C236B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8112" y="2288882"/>
            <a:ext cx="5453888" cy="44852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AE9CBF-344C-4FA4-94C9-6443132FA359}"/>
              </a:ext>
            </a:extLst>
          </p:cNvPr>
          <p:cNvSpPr txBox="1"/>
          <p:nvPr/>
        </p:nvSpPr>
        <p:spPr>
          <a:xfrm>
            <a:off x="4962487" y="1156947"/>
            <a:ext cx="3863340" cy="461665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Χωρίς </a:t>
            </a:r>
            <a:r>
              <a:rPr lang="el-GR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ατυπία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AB7F70-0876-4D8C-87D7-6D30811ABB8F}"/>
              </a:ext>
            </a:extLst>
          </p:cNvPr>
          <p:cNvSpPr txBox="1"/>
          <p:nvPr/>
        </p:nvSpPr>
        <p:spPr>
          <a:xfrm>
            <a:off x="2366073" y="1874926"/>
            <a:ext cx="2708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απλή</a:t>
            </a: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D7E147-3FC9-4EFD-83E6-1FF778249EDF}"/>
              </a:ext>
            </a:extLst>
          </p:cNvPr>
          <p:cNvSpPr txBox="1"/>
          <p:nvPr/>
        </p:nvSpPr>
        <p:spPr>
          <a:xfrm>
            <a:off x="7997190" y="1873830"/>
            <a:ext cx="3497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σύνθετη</a:t>
            </a:r>
            <a:endParaRPr lang="en-US" b="1" dirty="0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FE6D19A4-E0F0-44F2-80FC-2864823F64F8}"/>
              </a:ext>
            </a:extLst>
          </p:cNvPr>
          <p:cNvSpPr/>
          <p:nvPr/>
        </p:nvSpPr>
        <p:spPr>
          <a:xfrm rot="2820439">
            <a:off x="5606299" y="1466716"/>
            <a:ext cx="411726" cy="6631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C799D39-DD3A-419C-B6C4-9E875B208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840522">
            <a:off x="7695412" y="1453589"/>
            <a:ext cx="603556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336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D47D9-F972-414C-B82E-83182EC4D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Η παρουσία επιθηλιακής </a:t>
            </a:r>
            <a:r>
              <a:rPr lang="el-GR" sz="2400" dirty="0" err="1"/>
              <a:t>ατυπίας</a:t>
            </a:r>
            <a:r>
              <a:rPr lang="el-GR" sz="2400" dirty="0"/>
              <a:t> αποτελεί το μορφολογικό στοιχείο που υποδηλώνει την αρχή της καρκινογένεσης του </a:t>
            </a:r>
            <a:r>
              <a:rPr lang="el-GR" sz="2400" dirty="0" err="1"/>
              <a:t>ορμονοεξαρτώμενου</a:t>
            </a:r>
            <a:r>
              <a:rPr lang="el-GR" sz="2400" dirty="0"/>
              <a:t> </a:t>
            </a:r>
            <a:r>
              <a:rPr lang="el-GR" sz="2400" dirty="0" err="1"/>
              <a:t>ενδομητρικού</a:t>
            </a:r>
            <a:r>
              <a:rPr lang="el-GR" sz="2400" dirty="0"/>
              <a:t> καρκινώματος                    </a:t>
            </a:r>
            <a:r>
              <a:rPr lang="el-GR" sz="2400" dirty="0" err="1"/>
              <a:t>ενδομητριοειδούς</a:t>
            </a:r>
            <a:r>
              <a:rPr lang="el-GR" sz="2400" dirty="0"/>
              <a:t> τύπου</a:t>
            </a:r>
            <a:br>
              <a:rPr lang="el-GR" sz="2400" dirty="0"/>
            </a:b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B146C-CFDC-470A-9F06-261D1D1250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Μετά το 2014, η παγκόσμια οργάνωση υγείας (WHO), καθιέρωσε τον όρο </a:t>
            </a:r>
            <a:r>
              <a:rPr lang="el-GR" b="1" dirty="0"/>
              <a:t>«</a:t>
            </a:r>
            <a:r>
              <a:rPr lang="el-GR" b="1" dirty="0" err="1"/>
              <a:t>ενδομητρική</a:t>
            </a:r>
            <a:r>
              <a:rPr lang="el-GR" b="1" dirty="0"/>
              <a:t> υπερπλασία με ή χωρίς </a:t>
            </a:r>
            <a:r>
              <a:rPr lang="el-GR" b="1" dirty="0" err="1"/>
              <a:t>ατυπία</a:t>
            </a:r>
            <a:r>
              <a:rPr lang="el-GR" b="1" dirty="0"/>
              <a:t>» </a:t>
            </a:r>
            <a:r>
              <a:rPr lang="el-GR" dirty="0"/>
              <a:t>αγνοώντας την παρουσία απλής ή σύνθετης αρχιτεκτονικής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Η παρουσία </a:t>
            </a:r>
            <a:r>
              <a:rPr lang="el-GR" dirty="0" err="1"/>
              <a:t>ατυπίας</a:t>
            </a:r>
            <a:r>
              <a:rPr lang="el-GR" dirty="0"/>
              <a:t> θεωρείται συνώνυμη της </a:t>
            </a:r>
            <a:r>
              <a:rPr lang="el-GR" b="1" dirty="0" err="1"/>
              <a:t>ενδομητριοειδούς</a:t>
            </a:r>
            <a:r>
              <a:rPr lang="el-GR" b="1" dirty="0"/>
              <a:t> </a:t>
            </a:r>
            <a:r>
              <a:rPr lang="el-GR" b="1" dirty="0" err="1"/>
              <a:t>ενδοεπιθηλιακής</a:t>
            </a:r>
            <a:r>
              <a:rPr lang="el-GR" b="1" dirty="0"/>
              <a:t> νεοπλασίας ΕΙΝ: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Τουλάχιστον 1 </a:t>
            </a:r>
            <a:r>
              <a:rPr lang="el-GR" dirty="0" err="1"/>
              <a:t>χιλ</a:t>
            </a:r>
            <a:endParaRPr lang="el-GR" dirty="0"/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Επιθήλιο διαφορετικό από το επιθήλιο των γύρω </a:t>
            </a:r>
            <a:r>
              <a:rPr lang="el-GR" dirty="0" err="1"/>
              <a:t>αδενίων</a:t>
            </a:r>
            <a:endParaRPr lang="el-GR" dirty="0"/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Απώλεια του ΡΤΕΝ</a:t>
            </a:r>
          </a:p>
          <a:p>
            <a:endParaRPr lang="en-US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23FBE558-B389-47AC-8404-D40CC95C88E2}"/>
              </a:ext>
            </a:extLst>
          </p:cNvPr>
          <p:cNvSpPr/>
          <p:nvPr/>
        </p:nvSpPr>
        <p:spPr>
          <a:xfrm>
            <a:off x="5170170" y="1383030"/>
            <a:ext cx="1303020" cy="3314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174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9ADF0F-78E0-47F6-B56F-2374091C8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840" y="451053"/>
            <a:ext cx="8218170" cy="620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985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350BB-8FDA-40E3-A946-C511F5076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3100" dirty="0"/>
              <a:t>Η θεραπευτική αντιμετώπιση της άτυπης υπερπλασίας εξαρτάται από την </a:t>
            </a:r>
            <a:r>
              <a:rPr lang="el-GR" sz="3100" b="1" dirty="0"/>
              <a:t>ηλικία</a:t>
            </a:r>
            <a:r>
              <a:rPr lang="el-GR" sz="3100" dirty="0"/>
              <a:t> της γυναίκας και τη θέληση της να διατηρήσει την </a:t>
            </a:r>
            <a:r>
              <a:rPr lang="el-GR" sz="3100" b="1" dirty="0"/>
              <a:t>αναπαραγωγική της ικανότητα</a:t>
            </a:r>
            <a:br>
              <a:rPr lang="el-GR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928C62-98F8-4E24-91AF-6139FA2D46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Υπερπλασία χωρίς </a:t>
            </a:r>
            <a:r>
              <a:rPr lang="el-GR" dirty="0" err="1"/>
              <a:t>ατυπία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D5C5C9-4360-4B66-A09D-3ADCA9FAED1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l-GR" sz="2800" dirty="0"/>
              <a:t>προγεστερόνη</a:t>
            </a:r>
            <a:endParaRPr lang="en-US" sz="2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8F0E35-82A1-4CA7-BE2C-EC629C56BE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5167876" cy="823912"/>
          </a:xfrm>
        </p:spPr>
        <p:txBody>
          <a:bodyPr/>
          <a:lstStyle/>
          <a:p>
            <a:r>
              <a:rPr lang="el-GR" dirty="0"/>
              <a:t>Υπερπλασία με </a:t>
            </a:r>
            <a:r>
              <a:rPr lang="el-GR" dirty="0" err="1"/>
              <a:t>ατυπία</a:t>
            </a:r>
            <a:r>
              <a:rPr lang="el-GR" dirty="0"/>
              <a:t> (ΕΙΝ) 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0DA0A0-00E6-496B-B9FF-94B6CBBC9B1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l-GR" sz="2800" dirty="0"/>
              <a:t>υστερεκτομή ή προγεστερόνη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041625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76583-DE88-4A75-8944-605483B04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ΚΑΡΚΙΝΟΣ ΕΝΔΟΜΗΤΡΙΟΥ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EDF3FA-969C-41D3-A984-091479D183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Ο συχνότερος κακοήθης όγκος του γυναικείου γεννητικού συστήματος</a:t>
            </a:r>
          </a:p>
          <a:p>
            <a:endParaRPr lang="el-GR" sz="2400" dirty="0"/>
          </a:p>
          <a:p>
            <a:r>
              <a:rPr lang="el-GR" sz="2400" dirty="0"/>
              <a:t> Ο τέταρτος πιο συχνός καρκίνος στις γυναίκες μετά το καρκίνωμα μαστού, παχέος εντέρου και πνεύμονα.</a:t>
            </a:r>
          </a:p>
          <a:p>
            <a:endParaRPr lang="el-GR" sz="2400" dirty="0"/>
          </a:p>
          <a:p>
            <a:r>
              <a:rPr lang="el-GR" sz="2400" dirty="0"/>
              <a:t> Η ετήσια επίπτωση υπολογίζεται σε 10-20 περιπτώσεις ανά 100.000 γυναίκες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421220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D68519-8555-4347-BFE2-43EB3032B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80" y="240030"/>
            <a:ext cx="7084646" cy="44805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E13709-44AF-49CA-BCC3-981B5FBC8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125" y="896189"/>
            <a:ext cx="4137513" cy="574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896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5345B-9F15-40D1-80C5-63BA04C9A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Καρκίνωμα </a:t>
            </a:r>
            <a:r>
              <a:rPr lang="el-GR" dirty="0" err="1"/>
              <a:t>ενδομητρίου</a:t>
            </a:r>
            <a:br>
              <a:rPr lang="el-GR" dirty="0"/>
            </a:br>
            <a:r>
              <a:rPr lang="en-GB" sz="3600" dirty="0"/>
              <a:t>WHO </a:t>
            </a:r>
            <a:r>
              <a:rPr lang="el-GR" sz="3600" dirty="0"/>
              <a:t>2020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A0449-90E4-4987-8AFB-B57E2CDD7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err="1"/>
              <a:t>Ενδομητριοειδές</a:t>
            </a:r>
            <a:endParaRPr lang="el-GR" dirty="0"/>
          </a:p>
          <a:p>
            <a:r>
              <a:rPr lang="el-GR" dirty="0"/>
              <a:t>Ορώδες</a:t>
            </a:r>
          </a:p>
          <a:p>
            <a:r>
              <a:rPr lang="el-GR" dirty="0" err="1"/>
              <a:t>Διαυγοκυτταρικό</a:t>
            </a:r>
            <a:endParaRPr lang="el-GR" dirty="0"/>
          </a:p>
          <a:p>
            <a:r>
              <a:rPr lang="el-GR" dirty="0"/>
              <a:t>Αδιαφοροποίητο/</a:t>
            </a:r>
            <a:r>
              <a:rPr lang="el-GR" dirty="0" err="1"/>
              <a:t>αποδιαφοροποιημένο</a:t>
            </a:r>
            <a:endParaRPr lang="el-GR" dirty="0"/>
          </a:p>
          <a:p>
            <a:r>
              <a:rPr lang="el-GR" dirty="0" err="1"/>
              <a:t>Καρκινοσάρκωμα</a:t>
            </a:r>
            <a:r>
              <a:rPr lang="el-GR" dirty="0"/>
              <a:t> </a:t>
            </a:r>
          </a:p>
          <a:p>
            <a:r>
              <a:rPr lang="el-GR" dirty="0"/>
              <a:t>Άλλα (</a:t>
            </a:r>
            <a:r>
              <a:rPr lang="el-GR" dirty="0" err="1"/>
              <a:t>μεσονεφρικού</a:t>
            </a:r>
            <a:r>
              <a:rPr lang="el-GR" dirty="0"/>
              <a:t> τύπου, πλακώδες, εντερικού τύπου)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267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D03E26D5-C8C2-4841-BC69-1A1F02C1F3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3117692"/>
              </p:ext>
            </p:extLst>
          </p:nvPr>
        </p:nvGraphicFramePr>
        <p:xfrm>
          <a:off x="2032000" y="0"/>
          <a:ext cx="8128000" cy="6766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12577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47343A-CF7E-44E6-8E43-FDC754523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6623" y="2548890"/>
            <a:ext cx="6362977" cy="41662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99BAEB-07B0-45F7-B9EB-0CC75D714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023" y="142875"/>
            <a:ext cx="5334322" cy="350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0299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65AA4-C002-43AB-8A4C-C9895722B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3020" y="681878"/>
            <a:ext cx="4792980" cy="823912"/>
          </a:xfrm>
        </p:spPr>
        <p:txBody>
          <a:bodyPr/>
          <a:lstStyle/>
          <a:p>
            <a:r>
              <a:rPr lang="el-GR" dirty="0" err="1"/>
              <a:t>Ενδομητριοειδές</a:t>
            </a:r>
            <a:r>
              <a:rPr lang="el-GR" dirty="0"/>
              <a:t> καρκίνωμα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8D04CC1-AD23-4645-A840-C3D3A77274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98650" y="1505790"/>
            <a:ext cx="3619169" cy="535221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4A05C1-4694-4D97-977B-B0C39CE352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25014" y="681878"/>
            <a:ext cx="4443984" cy="823912"/>
          </a:xfrm>
        </p:spPr>
        <p:txBody>
          <a:bodyPr/>
          <a:lstStyle/>
          <a:p>
            <a:r>
              <a:rPr lang="el-GR" dirty="0"/>
              <a:t>Ορώδες καρκίνωμα</a:t>
            </a:r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D314213-50A0-41C2-A0B9-3ADBF00B1B7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592158" y="1505790"/>
            <a:ext cx="3744145" cy="5352209"/>
          </a:xfrm>
        </p:spPr>
      </p:pic>
    </p:spTree>
    <p:extLst>
      <p:ext uri="{BB962C8B-B14F-4D97-AF65-F5344CB8AC3E}">
        <p14:creationId xmlns:p14="http://schemas.microsoft.com/office/powerpoint/2010/main" val="27136085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9E8D8-4986-456A-8A17-97BD9D8DA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034781"/>
            <a:ext cx="9601200" cy="823912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/>
              <a:t>Θεραπευτική αντιμετώπιση</a:t>
            </a:r>
            <a:br>
              <a:rPr lang="el-GR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C9E54-71D0-4F61-8E9E-F0797214E9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l-GR" dirty="0"/>
              <a:t>Τύπου Ι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5926D8-8437-4DA7-B764-5551E2646CB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l-GR" dirty="0"/>
              <a:t>Ολική υστερεκτομή με ή χωρίς </a:t>
            </a:r>
            <a:r>
              <a:rPr lang="el-GR" dirty="0" err="1"/>
              <a:t>λεμφαδενεκτομή</a:t>
            </a:r>
            <a:endParaRPr lang="el-GR" dirty="0"/>
          </a:p>
          <a:p>
            <a:r>
              <a:rPr lang="el-GR" dirty="0"/>
              <a:t>Επικουρική θεραπεία ανάλογα με τα ευρήματα της υστερεκτομής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24DB9D-1AB7-4098-88EE-15AC100481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l-GR" dirty="0"/>
              <a:t>Τύπου ΙΙ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154ED2-1F95-4B17-866E-9049B3E80C9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l-GR" dirty="0"/>
              <a:t>Ολική υστερεκτομή με </a:t>
            </a:r>
            <a:r>
              <a:rPr lang="el-GR" dirty="0" err="1"/>
              <a:t>λεμφαδενεκτομή</a:t>
            </a:r>
            <a:r>
              <a:rPr lang="el-GR" dirty="0"/>
              <a:t> και </a:t>
            </a:r>
            <a:r>
              <a:rPr lang="el-GR" dirty="0" err="1"/>
              <a:t>επιπλεκτομή</a:t>
            </a:r>
            <a:endParaRPr lang="el-GR" dirty="0"/>
          </a:p>
          <a:p>
            <a:r>
              <a:rPr lang="el-GR" dirty="0"/>
              <a:t>Πάντα χημειοθεραπεία και ενίοτε και ακτινοθεραπεία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0262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7CAFD-B2CD-4173-94E1-DE27D05C9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62890"/>
            <a:ext cx="9601200" cy="1108710"/>
          </a:xfrm>
        </p:spPr>
        <p:txBody>
          <a:bodyPr>
            <a:normAutofit/>
          </a:bodyPr>
          <a:lstStyle/>
          <a:p>
            <a:pPr algn="ctr"/>
            <a:r>
              <a:rPr lang="el-GR" sz="3600" dirty="0" err="1"/>
              <a:t>Σταδιοποίηση</a:t>
            </a:r>
            <a:r>
              <a:rPr lang="el-GR" sz="3600" dirty="0"/>
              <a:t> καρκίνου του </a:t>
            </a:r>
            <a:r>
              <a:rPr lang="el-GR" sz="3600" dirty="0" err="1"/>
              <a:t>ενδομητρίου</a:t>
            </a:r>
            <a:br>
              <a:rPr lang="el-GR" sz="3600" dirty="0"/>
            </a:br>
            <a:r>
              <a:rPr lang="en-GB" sz="3600" dirty="0"/>
              <a:t>FIGO 2018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B9968-5A67-46F7-8FC1-F628A6560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634490"/>
            <a:ext cx="9601200" cy="5223510"/>
          </a:xfrm>
        </p:spPr>
        <p:txBody>
          <a:bodyPr>
            <a:normAutofit/>
          </a:bodyPr>
          <a:lstStyle/>
          <a:p>
            <a:r>
              <a:rPr lang="el-GR" dirty="0"/>
              <a:t>Στάδιο ΙΑ: Διήθηση &lt;50% του πάχους του μυομητρίου</a:t>
            </a:r>
          </a:p>
          <a:p>
            <a:r>
              <a:rPr lang="el-GR" dirty="0"/>
              <a:t>Στάδιο ΙΒ: Διήθηση ίση ή &gt;50% του πάχους του μυομητρίου</a:t>
            </a:r>
          </a:p>
          <a:p>
            <a:r>
              <a:rPr lang="el-GR" dirty="0"/>
              <a:t>Στάδιο ΙΙ: Ο καρκίνος διηθεί το </a:t>
            </a:r>
            <a:r>
              <a:rPr lang="el-GR" b="1" dirty="0"/>
              <a:t>στρώμα</a:t>
            </a:r>
            <a:r>
              <a:rPr lang="el-GR" dirty="0"/>
              <a:t> του τραχήλου </a:t>
            </a:r>
          </a:p>
          <a:p>
            <a:r>
              <a:rPr lang="el-GR" dirty="0"/>
              <a:t>Στάδιο ΙΙΙΑ: Ο καρκίνος διηθεί τον ορογόνο ή τα εξαρτήματα</a:t>
            </a:r>
          </a:p>
          <a:p>
            <a:r>
              <a:rPr lang="el-GR" dirty="0"/>
              <a:t>ΙΙΙΒ: Διήθηση του κόλπου, παραμήτριου, πυελικού περιτόναιου</a:t>
            </a:r>
          </a:p>
          <a:p>
            <a:r>
              <a:rPr lang="el-GR" dirty="0"/>
              <a:t>ΙΙΙC: Διήθηση </a:t>
            </a:r>
            <a:r>
              <a:rPr lang="el-GR" dirty="0" err="1"/>
              <a:t>οπισθοπεριτοναϊκών</a:t>
            </a:r>
            <a:r>
              <a:rPr lang="el-GR" dirty="0"/>
              <a:t> λεμφαδένων</a:t>
            </a:r>
          </a:p>
          <a:p>
            <a:r>
              <a:rPr lang="el-GR" dirty="0"/>
              <a:t>IIIC1: Πυελικών λεμφαδένων</a:t>
            </a:r>
          </a:p>
          <a:p>
            <a:r>
              <a:rPr lang="el-GR" dirty="0"/>
              <a:t>IIIC2: </a:t>
            </a:r>
            <a:r>
              <a:rPr lang="el-GR" dirty="0" err="1"/>
              <a:t>Παρα</a:t>
            </a:r>
            <a:r>
              <a:rPr lang="el-GR" dirty="0"/>
              <a:t>-αορτικών λεμφαδένων</a:t>
            </a:r>
          </a:p>
          <a:p>
            <a:r>
              <a:rPr lang="el-GR" dirty="0"/>
              <a:t>Στάδιο IV: Καρκίνος εκτός μήτρας</a:t>
            </a:r>
          </a:p>
          <a:p>
            <a:r>
              <a:rPr lang="el-GR" dirty="0"/>
              <a:t>IVA: Διήθηση των γύρω οργάνων (ορθό, ουροδόχος)</a:t>
            </a:r>
          </a:p>
          <a:p>
            <a:r>
              <a:rPr lang="el-GR" dirty="0"/>
              <a:t>IVB: Απομακρυσμένες μεταστάσεις</a:t>
            </a:r>
          </a:p>
          <a:p>
            <a:endParaRPr lang="el-G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6890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8E2C3-9C88-48C8-8FCD-701F7A8E6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263140"/>
            <a:ext cx="9601200" cy="1485900"/>
          </a:xfrm>
        </p:spPr>
        <p:txBody>
          <a:bodyPr/>
          <a:lstStyle/>
          <a:p>
            <a:pPr algn="ctr"/>
            <a:r>
              <a:rPr lang="el-GR" dirty="0" err="1"/>
              <a:t>Ενδομητρικό</a:t>
            </a:r>
            <a:r>
              <a:rPr lang="el-GR" dirty="0"/>
              <a:t> στρώμα</a:t>
            </a:r>
            <a:br>
              <a:rPr lang="el-GR" dirty="0"/>
            </a:br>
            <a:r>
              <a:rPr lang="el-GR" dirty="0"/>
              <a:t>Μυομήτριο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7715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AD0D8-1C9E-45F0-803F-A5E6060A3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834390"/>
          </a:xfrm>
        </p:spPr>
        <p:txBody>
          <a:bodyPr/>
          <a:lstStyle/>
          <a:p>
            <a:pPr algn="ctr"/>
            <a:r>
              <a:rPr lang="el-GR" dirty="0" err="1"/>
              <a:t>Αδενομύωση</a:t>
            </a:r>
            <a:r>
              <a:rPr lang="el-GR" dirty="0"/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537A9-EDB5-496B-BF04-1B5DA170E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649124"/>
            <a:ext cx="9601200" cy="3581400"/>
          </a:xfrm>
        </p:spPr>
        <p:txBody>
          <a:bodyPr/>
          <a:lstStyle/>
          <a:p>
            <a:r>
              <a:rPr lang="el-GR" dirty="0"/>
              <a:t>Η παρουσία </a:t>
            </a:r>
            <a:r>
              <a:rPr lang="el-GR" dirty="0" err="1"/>
              <a:t>ενδομητρικών</a:t>
            </a:r>
            <a:r>
              <a:rPr lang="el-GR" dirty="0"/>
              <a:t> </a:t>
            </a:r>
            <a:r>
              <a:rPr lang="el-GR" dirty="0" err="1"/>
              <a:t>αδενίων</a:t>
            </a:r>
            <a:r>
              <a:rPr lang="el-GR" dirty="0"/>
              <a:t> και στρώματος μέσα στο μυομήτριο</a:t>
            </a:r>
          </a:p>
          <a:p>
            <a:r>
              <a:rPr lang="el-GR" dirty="0"/>
              <a:t>Όταν ένας καρκίνος αναγνωρίζεται σε έδαφος </a:t>
            </a:r>
            <a:r>
              <a:rPr lang="el-GR" dirty="0" err="1"/>
              <a:t>αδενομύωσης</a:t>
            </a:r>
            <a:r>
              <a:rPr lang="el-GR" dirty="0"/>
              <a:t>, ακόμα και αν είναι βαθιά στο μυομήτριο, δεν αλλάζει το στάδιο του καρκινώματος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13F59A-39F6-4151-9488-57B7A6157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3254952"/>
            <a:ext cx="3962743" cy="3603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D73E78-D5E2-4D68-9CB1-8155C882E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3857" y="3328110"/>
            <a:ext cx="3962743" cy="352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6482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B430A67-073F-4F0A-8106-091E2F200303}"/>
              </a:ext>
            </a:extLst>
          </p:cNvPr>
          <p:cNvSpPr txBox="1"/>
          <p:nvPr/>
        </p:nvSpPr>
        <p:spPr>
          <a:xfrm>
            <a:off x="1814513" y="615434"/>
            <a:ext cx="60979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b="1" dirty="0"/>
              <a:t>Όγκοι από λείες </a:t>
            </a:r>
            <a:r>
              <a:rPr lang="el-GR" sz="2400" b="1" dirty="0" err="1"/>
              <a:t>μυικές</a:t>
            </a:r>
            <a:r>
              <a:rPr lang="el-GR" sz="2400" b="1" dirty="0"/>
              <a:t> ίνες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l-GR" sz="2400" dirty="0" err="1"/>
              <a:t>Λειομύωμα</a:t>
            </a:r>
            <a:endParaRPr lang="el-GR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l-GR" sz="2400" dirty="0" err="1"/>
              <a:t>Λειομυοσάρκωμα</a:t>
            </a:r>
            <a:r>
              <a:rPr lang="el-GR" sz="240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731ED6-46B8-47E6-BEC3-915DBD6CDFCA}"/>
              </a:ext>
            </a:extLst>
          </p:cNvPr>
          <p:cNvSpPr txBox="1"/>
          <p:nvPr/>
        </p:nvSpPr>
        <p:spPr>
          <a:xfrm>
            <a:off x="1814513" y="2413337"/>
            <a:ext cx="609790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b="1" dirty="0"/>
              <a:t>Όγκοι από </a:t>
            </a:r>
            <a:r>
              <a:rPr lang="el-GR" sz="2400" b="1" dirty="0" err="1"/>
              <a:t>ενδομητρικό</a:t>
            </a:r>
            <a:r>
              <a:rPr lang="el-GR" sz="2400" b="1" dirty="0"/>
              <a:t> στρώμα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l-GR" sz="2400" dirty="0" err="1"/>
              <a:t>Στρωματικό</a:t>
            </a:r>
            <a:r>
              <a:rPr lang="el-GR" sz="2400" dirty="0"/>
              <a:t> </a:t>
            </a:r>
            <a:r>
              <a:rPr lang="el-GR" sz="2400" dirty="0" err="1"/>
              <a:t>οζίο</a:t>
            </a:r>
            <a:endParaRPr lang="el-GR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l-GR" sz="2400" dirty="0" err="1"/>
              <a:t>Ενδομητρικό</a:t>
            </a:r>
            <a:r>
              <a:rPr lang="el-GR" sz="2400" dirty="0"/>
              <a:t> </a:t>
            </a:r>
            <a:r>
              <a:rPr lang="el-GR" sz="2400" dirty="0" err="1"/>
              <a:t>στρωματικό</a:t>
            </a:r>
            <a:r>
              <a:rPr lang="el-GR" sz="2400" dirty="0"/>
              <a:t> σάρκωμα: </a:t>
            </a:r>
            <a:endParaRPr lang="en-GB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dirty="0"/>
              <a:t>Low grade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dirty="0"/>
              <a:t>High grade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dirty="0"/>
              <a:t>Undifferentiated</a:t>
            </a:r>
          </a:p>
          <a:p>
            <a:endParaRPr lang="el-GR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B63473-2FC7-4097-B911-24045E058A61}"/>
              </a:ext>
            </a:extLst>
          </p:cNvPr>
          <p:cNvSpPr txBox="1"/>
          <p:nvPr/>
        </p:nvSpPr>
        <p:spPr>
          <a:xfrm>
            <a:off x="1814513" y="5090993"/>
            <a:ext cx="60979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b="1" dirty="0"/>
              <a:t>Μικτοί επιθηλιακοί-</a:t>
            </a:r>
            <a:r>
              <a:rPr lang="el-GR" sz="2400" b="1" dirty="0" err="1"/>
              <a:t>μεσεγχυματικοί</a:t>
            </a:r>
            <a:r>
              <a:rPr lang="el-GR" sz="2400" b="1" dirty="0"/>
              <a:t> όγκοι</a:t>
            </a:r>
            <a:endParaRPr lang="en-GB" sz="2400" b="1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l-GR" sz="2400" dirty="0" err="1"/>
              <a:t>αδενοσάρκωμα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10597865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B95DB7-AA2B-439C-A44C-25E248F4C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555" y="0"/>
            <a:ext cx="682011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4CA9DE-87F0-4A47-9CEF-4A55F6D9CE65}"/>
              </a:ext>
            </a:extLst>
          </p:cNvPr>
          <p:cNvSpPr txBox="1"/>
          <p:nvPr/>
        </p:nvSpPr>
        <p:spPr>
          <a:xfrm>
            <a:off x="8538211" y="7084"/>
            <a:ext cx="22174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dirty="0" err="1"/>
              <a:t>Λειομυώματα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D987A7-8F36-4506-A5DE-5E8C2884F3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28" t="1697" r="3017" b="-2037"/>
          <a:stretch/>
        </p:blipFill>
        <p:spPr>
          <a:xfrm>
            <a:off x="7917364" y="811530"/>
            <a:ext cx="4114432" cy="616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05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FF0E2-330C-40D2-B03C-A90E47FA0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390" y="91440"/>
            <a:ext cx="11357610" cy="2240280"/>
          </a:xfrm>
        </p:spPr>
        <p:txBody>
          <a:bodyPr>
            <a:normAutofit fontScale="90000"/>
          </a:bodyPr>
          <a:lstStyle/>
          <a:p>
            <a:r>
              <a:rPr lang="el-GR" sz="2700" b="1" dirty="0" err="1"/>
              <a:t>Λειομύωμα</a:t>
            </a:r>
            <a:r>
              <a:rPr lang="el-GR" sz="2700" b="1" dirty="0"/>
              <a:t>: </a:t>
            </a:r>
            <a:br>
              <a:rPr lang="en-GB" sz="2700" b="1" dirty="0"/>
            </a:br>
            <a:r>
              <a:rPr lang="el-GR" sz="2700" dirty="0"/>
              <a:t>όγκος καλοήθης, </a:t>
            </a:r>
            <a:r>
              <a:rPr lang="el-GR" sz="2700" dirty="0" err="1"/>
              <a:t>λευκωπός</a:t>
            </a:r>
            <a:r>
              <a:rPr lang="el-GR" sz="2700" dirty="0"/>
              <a:t>, </a:t>
            </a:r>
            <a:r>
              <a:rPr lang="el-GR" sz="2700" dirty="0" err="1"/>
              <a:t>δεσμιδωτός</a:t>
            </a:r>
            <a:r>
              <a:rPr lang="el-GR" sz="2700" dirty="0"/>
              <a:t>, </a:t>
            </a:r>
            <a:r>
              <a:rPr lang="el-GR" sz="2700" dirty="0" err="1"/>
              <a:t>σκληροελαστικός</a:t>
            </a:r>
            <a:r>
              <a:rPr lang="el-GR" sz="2700" dirty="0"/>
              <a:t>.</a:t>
            </a:r>
            <a:br>
              <a:rPr lang="en-GB" sz="2700" dirty="0"/>
            </a:br>
            <a:br>
              <a:rPr lang="el-GR" sz="2700" dirty="0"/>
            </a:br>
            <a:r>
              <a:rPr lang="el-GR" sz="2700" u="sng" dirty="0"/>
              <a:t>Ιστολογικά: </a:t>
            </a:r>
            <a:r>
              <a:rPr lang="el-GR" sz="2700" dirty="0"/>
              <a:t>διαπλεκόμενες δεσμίδες λείων μυϊκών ινών</a:t>
            </a:r>
            <a:r>
              <a:rPr lang="en-GB" sz="2700" dirty="0"/>
              <a:t>, </a:t>
            </a:r>
            <a:r>
              <a:rPr lang="el-GR" sz="2700" dirty="0"/>
              <a:t>κύτταρα </a:t>
            </a:r>
            <a:r>
              <a:rPr lang="el-GR" sz="2700" dirty="0" err="1"/>
              <a:t>ατρακτόμορφα</a:t>
            </a:r>
            <a:r>
              <a:rPr lang="el-GR" sz="2700" dirty="0"/>
              <a:t> με επιμήκεις πυρήνες που έχουν </a:t>
            </a:r>
            <a:r>
              <a:rPr lang="el-GR" sz="2700" dirty="0" err="1"/>
              <a:t>αποστρογγυλομένα</a:t>
            </a:r>
            <a:r>
              <a:rPr lang="el-GR" sz="2700" dirty="0"/>
              <a:t> άκρα (δίκην πούρου).</a:t>
            </a:r>
            <a:br>
              <a:rPr lang="en-GB" sz="2700" dirty="0"/>
            </a:br>
            <a:br>
              <a:rPr lang="el-GR" sz="2700" dirty="0"/>
            </a:br>
            <a:r>
              <a:rPr lang="el-GR" sz="2700" u="sng" dirty="0" err="1"/>
              <a:t>Ανοσοϊστοχημικά</a:t>
            </a:r>
            <a:r>
              <a:rPr lang="el-GR" sz="2700" u="sng" dirty="0"/>
              <a:t>:</a:t>
            </a:r>
            <a:r>
              <a:rPr lang="el-GR" sz="2700" dirty="0"/>
              <a:t> </a:t>
            </a:r>
            <a:r>
              <a:rPr lang="el-GR" sz="2700" dirty="0" err="1"/>
              <a:t>Ακτίνη</a:t>
            </a:r>
            <a:r>
              <a:rPr lang="el-GR" sz="2700" dirty="0"/>
              <a:t> λείων μυϊκών ινών (SMA), </a:t>
            </a:r>
            <a:r>
              <a:rPr lang="el-GR" sz="2700" dirty="0" err="1"/>
              <a:t>Desmin</a:t>
            </a:r>
            <a:r>
              <a:rPr lang="el-GR" sz="2700" dirty="0"/>
              <a:t>, h-</a:t>
            </a:r>
            <a:r>
              <a:rPr lang="el-GR" sz="2700" dirty="0" err="1"/>
              <a:t>caldesmon</a:t>
            </a:r>
            <a:br>
              <a:rPr lang="el-GR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7D4CF8-216F-4918-8F3B-9AF95BE45C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7230" y="2623322"/>
            <a:ext cx="6037791" cy="423467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B09F77-BC90-49BC-A504-205F1BEB6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3195" y="2831851"/>
            <a:ext cx="5667911" cy="381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6699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77DA3-6D05-4504-B1B7-17BFA3995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Τύποι </a:t>
            </a:r>
            <a:r>
              <a:rPr lang="el-GR" dirty="0" err="1"/>
              <a:t>λειομυωμάτων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3DDFA-A8BF-4460-B4D2-63194AF0A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4309110"/>
          </a:xfrm>
        </p:spPr>
        <p:txBody>
          <a:bodyPr>
            <a:normAutofit/>
          </a:bodyPr>
          <a:lstStyle/>
          <a:p>
            <a:r>
              <a:rPr lang="el-GR" dirty="0" err="1"/>
              <a:t>Κυτταροβριθές</a:t>
            </a:r>
            <a:r>
              <a:rPr lang="el-GR" dirty="0"/>
              <a:t> </a:t>
            </a:r>
          </a:p>
          <a:p>
            <a:r>
              <a:rPr lang="el-GR" dirty="0" err="1"/>
              <a:t>Επιθηλιοειδές</a:t>
            </a:r>
            <a:r>
              <a:rPr lang="el-GR" dirty="0"/>
              <a:t> </a:t>
            </a:r>
            <a:endParaRPr lang="en-US" dirty="0"/>
          </a:p>
          <a:p>
            <a:r>
              <a:rPr lang="el-GR" dirty="0"/>
              <a:t>Με άτυπους </a:t>
            </a:r>
            <a:r>
              <a:rPr lang="el-GR" dirty="0" err="1"/>
              <a:t>συμβλαστικούς</a:t>
            </a:r>
            <a:r>
              <a:rPr lang="el-GR" dirty="0"/>
              <a:t> πυρήνες (</a:t>
            </a:r>
            <a:r>
              <a:rPr lang="en-US" dirty="0"/>
              <a:t>Bizarre Nuclei</a:t>
            </a:r>
            <a:r>
              <a:rPr lang="el-GR" dirty="0"/>
              <a:t>)</a:t>
            </a:r>
            <a:endParaRPr lang="en-US" dirty="0"/>
          </a:p>
          <a:p>
            <a:r>
              <a:rPr lang="el-GR" dirty="0" err="1"/>
              <a:t>Μιτωτικά</a:t>
            </a:r>
            <a:r>
              <a:rPr lang="el-GR" dirty="0"/>
              <a:t> ενεργό</a:t>
            </a:r>
            <a:endParaRPr lang="en-US" dirty="0"/>
          </a:p>
          <a:p>
            <a:r>
              <a:rPr lang="el-GR" dirty="0"/>
              <a:t>Με </a:t>
            </a:r>
            <a:r>
              <a:rPr lang="el-GR" dirty="0" err="1"/>
              <a:t>ιδρωπική</a:t>
            </a:r>
            <a:r>
              <a:rPr lang="el-GR" dirty="0"/>
              <a:t> εκφύλιση</a:t>
            </a:r>
            <a:endParaRPr lang="en-US" dirty="0"/>
          </a:p>
          <a:p>
            <a:r>
              <a:rPr lang="el-GR" dirty="0"/>
              <a:t>Αποπληκτικό </a:t>
            </a:r>
            <a:endParaRPr lang="en-US" dirty="0"/>
          </a:p>
          <a:p>
            <a:r>
              <a:rPr lang="el-GR" dirty="0" err="1"/>
              <a:t>Λιπολειομύωμα</a:t>
            </a:r>
            <a:r>
              <a:rPr lang="el-GR" dirty="0"/>
              <a:t> </a:t>
            </a:r>
            <a:endParaRPr lang="en-US" dirty="0"/>
          </a:p>
          <a:p>
            <a:r>
              <a:rPr lang="el-GR" dirty="0" err="1"/>
              <a:t>Μυξοειδές</a:t>
            </a:r>
            <a:r>
              <a:rPr lang="el-GR" dirty="0"/>
              <a:t> </a:t>
            </a:r>
            <a:r>
              <a:rPr lang="el-GR" dirty="0" err="1"/>
              <a:t>λειομύωμα</a:t>
            </a:r>
            <a:endParaRPr lang="en-US" dirty="0"/>
          </a:p>
          <a:p>
            <a:r>
              <a:rPr lang="en-US" dirty="0"/>
              <a:t>HLRCC-</a:t>
            </a:r>
            <a:r>
              <a:rPr lang="el-GR" dirty="0"/>
              <a:t>σχετιζόμενο </a:t>
            </a:r>
            <a:r>
              <a:rPr lang="el-GR" dirty="0" err="1"/>
              <a:t>λειομύωμα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9687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2B55E4-4AB9-48D9-9972-3224AD5DA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738" y="0"/>
            <a:ext cx="911826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249259-DE63-4907-A15A-95A3606BEE90}"/>
              </a:ext>
            </a:extLst>
          </p:cNvPr>
          <p:cNvSpPr txBox="1"/>
          <p:nvPr/>
        </p:nvSpPr>
        <p:spPr>
          <a:xfrm>
            <a:off x="730588" y="2598003"/>
            <a:ext cx="2343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err="1"/>
              <a:t>Κυτταροβριθές</a:t>
            </a:r>
            <a:r>
              <a:rPr lang="el-GR" sz="2400" dirty="0"/>
              <a:t> </a:t>
            </a:r>
            <a:r>
              <a:rPr lang="el-GR" sz="2400" dirty="0" err="1"/>
              <a:t>λειομύωμα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051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9A024E-1D3B-4E2D-AAB8-4EA12377A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220" y="0"/>
            <a:ext cx="4091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301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8C3F9D-2EC5-4A4E-98E7-70B303CAC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1" y="652484"/>
            <a:ext cx="7912876" cy="55530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C748DB-D1E7-4859-86B3-D9AA4A7D202F}"/>
              </a:ext>
            </a:extLst>
          </p:cNvPr>
          <p:cNvSpPr txBox="1"/>
          <p:nvPr/>
        </p:nvSpPr>
        <p:spPr>
          <a:xfrm>
            <a:off x="9118283" y="2021324"/>
            <a:ext cx="25517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 err="1"/>
              <a:t>Επιθηλιοειδές</a:t>
            </a:r>
            <a:r>
              <a:rPr lang="el-GR" sz="2400" dirty="0"/>
              <a:t> </a:t>
            </a:r>
            <a:r>
              <a:rPr lang="el-GR" sz="2400" dirty="0" err="1"/>
              <a:t>λειομύωμα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470190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A38DBC-EDC0-479E-B9A1-61DE3DC3C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318" y="675411"/>
            <a:ext cx="7744468" cy="55071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037A1D-9FF2-4502-8DD8-280964791D75}"/>
              </a:ext>
            </a:extLst>
          </p:cNvPr>
          <p:cNvSpPr txBox="1"/>
          <p:nvPr/>
        </p:nvSpPr>
        <p:spPr>
          <a:xfrm>
            <a:off x="9297353" y="2558534"/>
            <a:ext cx="28946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 err="1"/>
              <a:t>Μυξοειδές</a:t>
            </a:r>
            <a:r>
              <a:rPr lang="el-GR" sz="2400" dirty="0"/>
              <a:t> </a:t>
            </a:r>
            <a:r>
              <a:rPr lang="el-GR" sz="2400" dirty="0" err="1"/>
              <a:t>λειομύωμα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737426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B024C-B0ED-432E-839B-91CC8D3F1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/>
              <a:t>Λειομυώματα</a:t>
            </a:r>
            <a:r>
              <a:rPr lang="el-GR" dirty="0"/>
              <a:t> με ασυνήθη τρόπο ανάπτυξης</a:t>
            </a:r>
            <a:br>
              <a:rPr lang="el-GR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8400C-46FC-44BC-8228-86BDDDA94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10172700" cy="4434840"/>
          </a:xfrm>
        </p:spPr>
        <p:txBody>
          <a:bodyPr>
            <a:normAutofit/>
          </a:bodyPr>
          <a:lstStyle/>
          <a:p>
            <a:r>
              <a:rPr lang="el-GR" dirty="0"/>
              <a:t>Διαχωριστικό </a:t>
            </a:r>
            <a:r>
              <a:rPr lang="el-GR" dirty="0" err="1"/>
              <a:t>λειομύωμα</a:t>
            </a:r>
            <a:endParaRPr lang="el-GR" dirty="0"/>
          </a:p>
          <a:p>
            <a:endParaRPr lang="el-GR" dirty="0"/>
          </a:p>
          <a:p>
            <a:r>
              <a:rPr lang="el-GR" dirty="0" err="1"/>
              <a:t>Κοτυλιδόμορφο</a:t>
            </a:r>
            <a:r>
              <a:rPr lang="el-GR" dirty="0"/>
              <a:t> </a:t>
            </a:r>
            <a:r>
              <a:rPr lang="el-GR" dirty="0" err="1"/>
              <a:t>λειομύωμα</a:t>
            </a:r>
            <a:r>
              <a:rPr lang="el-GR" dirty="0"/>
              <a:t> </a:t>
            </a:r>
          </a:p>
          <a:p>
            <a:endParaRPr lang="el-GR" dirty="0"/>
          </a:p>
          <a:p>
            <a:r>
              <a:rPr lang="el-GR" dirty="0"/>
              <a:t>Ενδοφλέβια </a:t>
            </a:r>
            <a:r>
              <a:rPr lang="el-GR" dirty="0" err="1"/>
              <a:t>λειομυομάτωση</a:t>
            </a:r>
            <a:endParaRPr lang="el-GR" dirty="0"/>
          </a:p>
          <a:p>
            <a:endParaRPr lang="el-GR" dirty="0"/>
          </a:p>
          <a:p>
            <a:r>
              <a:rPr lang="el-GR" dirty="0" err="1"/>
              <a:t>Καλόηθες</a:t>
            </a:r>
            <a:r>
              <a:rPr lang="el-GR" dirty="0"/>
              <a:t> </a:t>
            </a:r>
            <a:r>
              <a:rPr lang="el-GR" dirty="0" err="1"/>
              <a:t>μεταναστέυον</a:t>
            </a:r>
            <a:r>
              <a:rPr lang="el-GR" dirty="0"/>
              <a:t> </a:t>
            </a:r>
            <a:r>
              <a:rPr lang="el-GR" dirty="0" err="1"/>
              <a:t>λειομύωμα</a:t>
            </a:r>
            <a:endParaRPr lang="el-GR" dirty="0"/>
          </a:p>
          <a:p>
            <a:endParaRPr lang="el-GR" dirty="0"/>
          </a:p>
          <a:p>
            <a:r>
              <a:rPr lang="el-GR" dirty="0"/>
              <a:t>Μεταναστευτική περιτοναϊκή </a:t>
            </a:r>
            <a:r>
              <a:rPr lang="el-GR" dirty="0" err="1"/>
              <a:t>λειομυομάτωση</a:t>
            </a:r>
            <a:endParaRPr lang="el-G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6653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E9730E-4FEA-42A6-A97A-9299238F4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491" y="636309"/>
            <a:ext cx="4664332" cy="41072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E88022-5CF0-4F0D-88A0-429FE48D6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110" y="2563687"/>
            <a:ext cx="5506361" cy="42371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2ED63D-B25B-46B1-A441-C41A00627212}"/>
              </a:ext>
            </a:extLst>
          </p:cNvPr>
          <p:cNvSpPr txBox="1"/>
          <p:nvPr/>
        </p:nvSpPr>
        <p:spPr>
          <a:xfrm>
            <a:off x="7110868" y="1186934"/>
            <a:ext cx="46643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/>
              <a:t>Ενδοφλέβια </a:t>
            </a:r>
            <a:r>
              <a:rPr lang="el-GR" sz="2400" dirty="0" err="1"/>
              <a:t>λειομυωμάτωση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30968327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76B41-1049-4C65-9274-D192A9453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943100"/>
            <a:ext cx="9601200" cy="4914900"/>
          </a:xfrm>
        </p:spPr>
        <p:txBody>
          <a:bodyPr>
            <a:normAutofit fontScale="85000" lnSpcReduction="20000"/>
          </a:bodyPr>
          <a:lstStyle/>
          <a:p>
            <a:r>
              <a:rPr lang="el-GR" sz="2900" dirty="0"/>
              <a:t>Κλινικά: Γυναίκες &gt;40 ετών</a:t>
            </a:r>
          </a:p>
          <a:p>
            <a:r>
              <a:rPr lang="el-GR" sz="2900" dirty="0"/>
              <a:t>                </a:t>
            </a:r>
            <a:r>
              <a:rPr lang="el-GR" sz="2900" dirty="0" err="1"/>
              <a:t>Αλγος</a:t>
            </a:r>
            <a:r>
              <a:rPr lang="el-GR" sz="2900" dirty="0"/>
              <a:t> ή ανώμαλη κολπική </a:t>
            </a:r>
            <a:r>
              <a:rPr lang="el-GR" sz="2900" dirty="0" err="1"/>
              <a:t>αιμόρροια</a:t>
            </a:r>
            <a:endParaRPr lang="el-GR" sz="2900" dirty="0"/>
          </a:p>
          <a:p>
            <a:r>
              <a:rPr lang="el-GR" sz="2900" dirty="0"/>
              <a:t>                </a:t>
            </a:r>
            <a:r>
              <a:rPr lang="el-GR" sz="2900" dirty="0" err="1"/>
              <a:t>Αιμοπεριτόναιο</a:t>
            </a:r>
            <a:endParaRPr lang="el-GR" sz="2900" dirty="0"/>
          </a:p>
          <a:p>
            <a:endParaRPr lang="el-GR" sz="2900" dirty="0"/>
          </a:p>
          <a:p>
            <a:r>
              <a:rPr lang="el-GR" sz="2900" dirty="0"/>
              <a:t>Συμπεριφορά: Φτωχή 5-ετής επιβίωση (25-75%)</a:t>
            </a:r>
          </a:p>
          <a:p>
            <a:r>
              <a:rPr lang="el-GR" sz="2900" dirty="0"/>
              <a:t>                  Υψηλό ποσοστό υποτροπών (45-75%)</a:t>
            </a:r>
          </a:p>
          <a:p>
            <a:endParaRPr lang="el-GR" sz="2900" dirty="0"/>
          </a:p>
          <a:p>
            <a:r>
              <a:rPr lang="el-GR" sz="2900" dirty="0"/>
              <a:t>Μακροσκοπικά: Μεγάλη μονήρης μάζα με ασαφές περίγραμμα</a:t>
            </a:r>
          </a:p>
          <a:p>
            <a:r>
              <a:rPr lang="el-GR" sz="2900" dirty="0"/>
              <a:t>             «Κρεατώδης» επιφάνεια, αιμορραγίες, νεκρώσεις</a:t>
            </a:r>
          </a:p>
          <a:p>
            <a:endParaRPr lang="el-GR" sz="2900" dirty="0"/>
          </a:p>
          <a:p>
            <a:r>
              <a:rPr lang="el-GR" sz="2900" dirty="0"/>
              <a:t>Ιστολογία: Μιτώσεις, </a:t>
            </a:r>
            <a:r>
              <a:rPr lang="el-GR" sz="2900" dirty="0" err="1"/>
              <a:t>ατυπία</a:t>
            </a:r>
            <a:r>
              <a:rPr lang="el-GR" sz="2900" dirty="0"/>
              <a:t>, νεκρώσεις</a:t>
            </a:r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8B597CC-C8DE-4B5B-964F-00E35FDEF4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71600" y="616903"/>
            <a:ext cx="9601200" cy="530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Λειομυοσάρκωμα</a:t>
            </a:r>
            <a:endParaRPr lang="el-GR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192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D9E878-6F0E-4EEA-8E39-35E15FF3F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805" y="99060"/>
            <a:ext cx="6191250" cy="4648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31981A-8ACC-4EE9-81E2-DFE246A462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167"/>
          <a:stretch/>
        </p:blipFill>
        <p:spPr>
          <a:xfrm>
            <a:off x="4777661" y="1257300"/>
            <a:ext cx="7503602" cy="5600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B61E69-AF84-4F6A-87F7-B0B21351C4D2}"/>
              </a:ext>
            </a:extLst>
          </p:cNvPr>
          <p:cNvSpPr txBox="1"/>
          <p:nvPr/>
        </p:nvSpPr>
        <p:spPr>
          <a:xfrm>
            <a:off x="7852410" y="422910"/>
            <a:ext cx="3360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err="1"/>
              <a:t>Λειομυοσάρκωμα</a:t>
            </a:r>
            <a:r>
              <a:rPr lang="el-GR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5531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2F449-990E-4D8C-8CBF-EEB0A4FA5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Όγκοι από </a:t>
            </a:r>
            <a:r>
              <a:rPr lang="el-GR" dirty="0" err="1"/>
              <a:t>ενδομητρικό</a:t>
            </a:r>
            <a:r>
              <a:rPr lang="el-GR" dirty="0"/>
              <a:t> στρώμα</a:t>
            </a:r>
            <a:br>
              <a:rPr lang="el-GR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6C5E56-0727-4992-BF5A-DDE7EBA517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400" dirty="0"/>
              <a:t>Μικρά ομοιόμορφα κύτταρα</a:t>
            </a:r>
          </a:p>
          <a:p>
            <a:r>
              <a:rPr lang="el-GR" sz="2400" dirty="0"/>
              <a:t> Μικρή </a:t>
            </a:r>
            <a:r>
              <a:rPr lang="el-GR" sz="2400" dirty="0" err="1"/>
              <a:t>ατυπία</a:t>
            </a:r>
            <a:endParaRPr lang="el-GR" sz="2400" dirty="0"/>
          </a:p>
          <a:p>
            <a:r>
              <a:rPr lang="el-GR" sz="2400" dirty="0"/>
              <a:t> Σπάνιες μιτώσεις</a:t>
            </a:r>
          </a:p>
          <a:p>
            <a:r>
              <a:rPr lang="el-GR" sz="2400" dirty="0"/>
              <a:t> Χαρακτηριστικό αγγειακό δίκτυο</a:t>
            </a:r>
          </a:p>
          <a:p>
            <a:r>
              <a:rPr lang="el-GR" sz="2400" dirty="0"/>
              <a:t> </a:t>
            </a:r>
            <a:r>
              <a:rPr lang="el-GR" sz="2400" dirty="0" err="1"/>
              <a:t>Ανοσοϊστοχημεία</a:t>
            </a:r>
            <a:r>
              <a:rPr lang="el-GR" sz="2400" dirty="0"/>
              <a:t>: CD10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895C3B-A71D-4B11-928D-C8DFE79CD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5341" y="1714295"/>
            <a:ext cx="4182218" cy="472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857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74F01B-8DAE-41D1-BF86-F235112F47F5}"/>
              </a:ext>
            </a:extLst>
          </p:cNvPr>
          <p:cNvSpPr txBox="1"/>
          <p:nvPr/>
        </p:nvSpPr>
        <p:spPr>
          <a:xfrm>
            <a:off x="1208722" y="466844"/>
            <a:ext cx="1044987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/>
              <a:t>Η </a:t>
            </a:r>
            <a:r>
              <a:rPr lang="el-GR" sz="2400" b="1" dirty="0"/>
              <a:t>διαφορική διάγνωση</a:t>
            </a:r>
            <a:r>
              <a:rPr lang="en-GB" sz="2400" b="1" dirty="0"/>
              <a:t> </a:t>
            </a:r>
            <a:r>
              <a:rPr lang="el-GR" sz="2400" dirty="0"/>
              <a:t>μεταξύ ενός καλοήθους </a:t>
            </a:r>
            <a:r>
              <a:rPr lang="el-GR" sz="2400" dirty="0" err="1"/>
              <a:t>ενδομητρικού</a:t>
            </a:r>
            <a:r>
              <a:rPr lang="el-GR" sz="2400" dirty="0"/>
              <a:t> </a:t>
            </a:r>
            <a:r>
              <a:rPr lang="el-GR" sz="2400" b="1" dirty="0" err="1"/>
              <a:t>στρωματικού</a:t>
            </a:r>
            <a:r>
              <a:rPr lang="el-GR" sz="2400" b="1" dirty="0"/>
              <a:t> όζου </a:t>
            </a:r>
            <a:r>
              <a:rPr lang="el-GR" sz="2400" dirty="0"/>
              <a:t>και ενός κακοήθους </a:t>
            </a:r>
            <a:r>
              <a:rPr lang="el-GR" sz="2400" dirty="0" err="1"/>
              <a:t>ενδομητρικού</a:t>
            </a:r>
            <a:r>
              <a:rPr lang="el-GR" sz="2400" dirty="0"/>
              <a:t> </a:t>
            </a:r>
            <a:r>
              <a:rPr lang="el-GR" sz="2400" b="1" dirty="0" err="1"/>
              <a:t>στρωματικού</a:t>
            </a:r>
            <a:r>
              <a:rPr lang="el-GR" sz="2400" b="1" dirty="0"/>
              <a:t> σαρκώματος </a:t>
            </a:r>
            <a:r>
              <a:rPr lang="el-GR" sz="2400" dirty="0"/>
              <a:t>δε γίνεται ούτε από το μέγεθος του νεοπλάσματος ούτε από τον αριθμό των μιτώσεων.</a:t>
            </a:r>
          </a:p>
          <a:p>
            <a:r>
              <a:rPr lang="el-GR" dirty="0"/>
              <a:t> 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8EEF24-F2FF-4189-9651-1FEAE62EAAC8}"/>
              </a:ext>
            </a:extLst>
          </p:cNvPr>
          <p:cNvSpPr txBox="1"/>
          <p:nvPr/>
        </p:nvSpPr>
        <p:spPr>
          <a:xfrm>
            <a:off x="1208722" y="3105835"/>
            <a:ext cx="107584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dirty="0"/>
              <a:t>Γίνεται ΜΟΝΟ από τον </a:t>
            </a:r>
            <a:r>
              <a:rPr lang="el-GR" sz="2800" b="1" dirty="0"/>
              <a:t>τρόπο ανάπτυξης του σε σχέση με το μυομήτριο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A3CE1B-2E2D-45CC-AD04-CFBBF8643A90}"/>
              </a:ext>
            </a:extLst>
          </p:cNvPr>
          <p:cNvSpPr txBox="1"/>
          <p:nvPr/>
        </p:nvSpPr>
        <p:spPr>
          <a:xfrm>
            <a:off x="1208722" y="4967913"/>
            <a:ext cx="107584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3600" dirty="0"/>
              <a:t>Η διαφορική διάγνωση ΔΕN μπορεί να γίνει σε υλικό </a:t>
            </a:r>
            <a:r>
              <a:rPr lang="el-GR" sz="3600" dirty="0" err="1"/>
              <a:t>ξεσμάτων</a:t>
            </a:r>
            <a:r>
              <a:rPr lang="el-GR" sz="3600" dirty="0"/>
              <a:t> 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1712299A-BCE8-45E4-A63B-A658BB5A1031}"/>
              </a:ext>
            </a:extLst>
          </p:cNvPr>
          <p:cNvSpPr/>
          <p:nvPr/>
        </p:nvSpPr>
        <p:spPr>
          <a:xfrm>
            <a:off x="6206490" y="3714750"/>
            <a:ext cx="788670" cy="10759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2790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7D173E-70F2-42D9-A295-918102C7E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480" y="1451610"/>
            <a:ext cx="7208520" cy="54063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2491CF-8AEA-4274-9BE1-62E58F20B889}"/>
              </a:ext>
            </a:extLst>
          </p:cNvPr>
          <p:cNvSpPr txBox="1"/>
          <p:nvPr/>
        </p:nvSpPr>
        <p:spPr>
          <a:xfrm>
            <a:off x="5400856" y="289355"/>
            <a:ext cx="66806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 err="1"/>
              <a:t>Ενδομητρικός</a:t>
            </a:r>
            <a:r>
              <a:rPr lang="el-GR" sz="2400" dirty="0"/>
              <a:t> </a:t>
            </a:r>
            <a:r>
              <a:rPr lang="el-GR" sz="2400" dirty="0" err="1"/>
              <a:t>στρωματικός</a:t>
            </a:r>
            <a:r>
              <a:rPr lang="el-GR" sz="2400" dirty="0"/>
              <a:t> όζος: καλοήθεια</a:t>
            </a:r>
          </a:p>
          <a:p>
            <a:r>
              <a:rPr lang="el-GR" sz="2400" dirty="0" err="1"/>
              <a:t>Ενδομητρικό</a:t>
            </a:r>
            <a:r>
              <a:rPr lang="el-GR" sz="2400" dirty="0"/>
              <a:t>  </a:t>
            </a:r>
            <a:r>
              <a:rPr lang="el-GR" sz="2400" dirty="0" err="1"/>
              <a:t>στρωματικό</a:t>
            </a:r>
            <a:r>
              <a:rPr lang="el-GR" sz="2400" dirty="0"/>
              <a:t> σάρκωμα: κακοήθεια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1A246E-98C3-4C84-A90F-128E19780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068" y="458791"/>
            <a:ext cx="4194412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8075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A054D45-4AF0-4570-B3F0-CFFD2E567A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69481" y="1877285"/>
            <a:ext cx="4499524" cy="4710205"/>
          </a:xfrm>
        </p:spPr>
      </p:pic>
      <p:sp>
        <p:nvSpPr>
          <p:cNvPr id="5" name="Text Box 12">
            <a:extLst>
              <a:ext uri="{FF2B5EF4-FFF2-40B4-BE49-F238E27FC236}">
                <a16:creationId xmlns:a16="http://schemas.microsoft.com/office/drawing/2014/main" id="{9006D6EA-6800-4706-864B-75A606075779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371600" y="685800"/>
            <a:ext cx="9601200" cy="107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Αδενοσάρκωμα</a:t>
            </a:r>
            <a:r>
              <a:rPr lang="el-G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b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l-G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l-G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χαμηλής κακοήθειας, &gt;2 μιτώσεις, «φυλλοειδές» πρότυπο ανάπτυξης, περιαδενική πύκνωση, μπορεί να έχει υπερανάπτυξη του στρώματος.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3411B2-613D-4AE1-8094-0CCC0533F3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939" b="7667"/>
          <a:stretch/>
        </p:blipFill>
        <p:spPr>
          <a:xfrm>
            <a:off x="720090" y="1879168"/>
            <a:ext cx="6286500" cy="497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229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4E30B6-20E7-43F2-8B1F-63807A605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110" y="164272"/>
            <a:ext cx="5637847" cy="42229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19A0FC-4014-416F-8B28-35C5ECD45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2740" y="3143250"/>
            <a:ext cx="4800600" cy="36896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342A6A-0DEC-4EE5-BD72-96D00C751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6643" y="0"/>
            <a:ext cx="4800600" cy="3143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C14BE7-1075-4118-AEB0-A6887342D9F4}"/>
              </a:ext>
            </a:extLst>
          </p:cNvPr>
          <p:cNvSpPr txBox="1"/>
          <p:nvPr/>
        </p:nvSpPr>
        <p:spPr>
          <a:xfrm>
            <a:off x="3691890" y="48006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Παραγωγικό ενδομήτριο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5976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9F1E1ED-04C6-4BCB-88F7-D82C3D872938}"/>
              </a:ext>
            </a:extLst>
          </p:cNvPr>
          <p:cNvSpPr txBox="1"/>
          <p:nvPr/>
        </p:nvSpPr>
        <p:spPr>
          <a:xfrm>
            <a:off x="5493266" y="4526260"/>
            <a:ext cx="62110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Σας ευχαριστώ</a:t>
            </a:r>
          </a:p>
        </p:txBody>
      </p:sp>
    </p:spTree>
    <p:extLst>
      <p:ext uri="{BB962C8B-B14F-4D97-AF65-F5344CB8AC3E}">
        <p14:creationId xmlns:p14="http://schemas.microsoft.com/office/powerpoint/2010/main" val="2568322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F11284-CBD8-4EAA-BD5F-FE1C285C5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293" y="3470906"/>
            <a:ext cx="4467014" cy="33804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C0C864-5B35-4FE9-BD0A-1FAC4F7D5D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06"/>
          <a:stretch/>
        </p:blipFill>
        <p:spPr>
          <a:xfrm>
            <a:off x="9158091" y="0"/>
            <a:ext cx="2310895" cy="320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D39E21-61CE-454D-BF04-19666F319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014" y="0"/>
            <a:ext cx="4439293" cy="34362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D09994-16DB-4324-B688-8F7648D394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0" y="3200400"/>
            <a:ext cx="4876800" cy="3657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302FBA-EE53-4CF6-8746-25A49CCE1702}"/>
              </a:ext>
            </a:extLst>
          </p:cNvPr>
          <p:cNvSpPr txBox="1"/>
          <p:nvPr/>
        </p:nvSpPr>
        <p:spPr>
          <a:xfrm>
            <a:off x="5497830" y="685800"/>
            <a:ext cx="3051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Εκκριτικό ενδομήτριο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454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F60BC7-5807-4467-9B50-88F8A429A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604" y="0"/>
            <a:ext cx="88367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124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D1AB30-EC68-4EE1-8D0F-5325E651E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6804"/>
            <a:ext cx="4312920" cy="32921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C5723B-38D3-43A1-8E39-8077E078AFCC}"/>
              </a:ext>
            </a:extLst>
          </p:cNvPr>
          <p:cNvSpPr txBox="1"/>
          <p:nvPr/>
        </p:nvSpPr>
        <p:spPr>
          <a:xfrm>
            <a:off x="5552123" y="362635"/>
            <a:ext cx="60979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/>
              <a:t>Η διάγνωση ενός παθολογικού ή φυσιολογικού ενδομήτριου γίνεται σε υλικό απόξεσης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5631CF-95F5-4F9C-8D57-EFB352E84D5E}"/>
              </a:ext>
            </a:extLst>
          </p:cNvPr>
          <p:cNvSpPr txBox="1"/>
          <p:nvPr/>
        </p:nvSpPr>
        <p:spPr>
          <a:xfrm>
            <a:off x="5552123" y="1951672"/>
            <a:ext cx="609790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 err="1"/>
              <a:t>Ενδειξη</a:t>
            </a:r>
            <a:r>
              <a:rPr lang="el-GR" sz="2400" dirty="0"/>
              <a:t>: μητρορραγία /μηνορραγία ή  απεικονιστικό εύρημα.</a:t>
            </a:r>
          </a:p>
          <a:p>
            <a:endParaRPr lang="el-GR" sz="2400" dirty="0"/>
          </a:p>
          <a:p>
            <a:r>
              <a:rPr lang="el-GR" sz="2400" dirty="0"/>
              <a:t>Η απάντηση της ιστολογικής εξέτασης θα καθορίσει τον περαιτέρω χειρισμό της γυναίκας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F19B2A-7AC3-407F-BED6-893C195472E6}"/>
              </a:ext>
            </a:extLst>
          </p:cNvPr>
          <p:cNvSpPr txBox="1"/>
          <p:nvPr/>
        </p:nvSpPr>
        <p:spPr>
          <a:xfrm>
            <a:off x="1143000" y="4749076"/>
            <a:ext cx="1050702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/>
              <a:t>Παρακολούθηση: πολύποδες, </a:t>
            </a:r>
            <a:r>
              <a:rPr lang="el-GR" sz="2400" dirty="0" err="1"/>
              <a:t>λειομύωμα</a:t>
            </a:r>
            <a:endParaRPr lang="el-GR" sz="2400" dirty="0"/>
          </a:p>
          <a:p>
            <a:r>
              <a:rPr lang="el-GR" sz="2400" dirty="0"/>
              <a:t>Φαρμακευτική αγωγή: υπερπλασία</a:t>
            </a:r>
          </a:p>
          <a:p>
            <a:r>
              <a:rPr lang="el-GR" sz="2400" dirty="0"/>
              <a:t>Υστερεκτομή: επιλογή του είδους της υστερεκτομής ανάλογα με το είδος του νεοπλάσματος</a:t>
            </a:r>
          </a:p>
        </p:txBody>
      </p:sp>
    </p:spTree>
    <p:extLst>
      <p:ext uri="{BB962C8B-B14F-4D97-AF65-F5344CB8AC3E}">
        <p14:creationId xmlns:p14="http://schemas.microsoft.com/office/powerpoint/2010/main" val="4055802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7B826-8193-431C-B259-1383C8D28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Μη </a:t>
            </a:r>
            <a:r>
              <a:rPr lang="el-GR" dirty="0" err="1"/>
              <a:t>νεοπλασματικές</a:t>
            </a:r>
            <a:r>
              <a:rPr lang="el-GR" dirty="0"/>
              <a:t> αλλοιώσεις </a:t>
            </a:r>
            <a:r>
              <a:rPr lang="el-GR" dirty="0" err="1"/>
              <a:t>ενδομητρίου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DBC303-8B46-4FFD-8269-D8302F1B56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895601"/>
            <a:ext cx="9601200" cy="3581400"/>
          </a:xfrm>
        </p:spPr>
        <p:txBody>
          <a:bodyPr/>
          <a:lstStyle/>
          <a:p>
            <a:r>
              <a:rPr lang="el-GR" dirty="0"/>
              <a:t>Αλλοιώσεις επαγόμενες από ορμονική επίδραση ενδογενή ή εξωγενή (οιστρογόνα/προγεστερόνη)</a:t>
            </a:r>
          </a:p>
          <a:p>
            <a:r>
              <a:rPr lang="el-GR" dirty="0"/>
              <a:t>Επιθηλιακές μεταπλάσεις</a:t>
            </a:r>
          </a:p>
          <a:p>
            <a:r>
              <a:rPr lang="el-GR" dirty="0"/>
              <a:t>Φλεγμονώδεις αλλοιώσεις: </a:t>
            </a:r>
            <a:r>
              <a:rPr lang="el-GR" dirty="0" err="1"/>
              <a:t>ενδομητρίτιδα</a:t>
            </a:r>
            <a:r>
              <a:rPr lang="el-GR" dirty="0"/>
              <a:t> μη ειδικού/ειδικού τύπου (</a:t>
            </a:r>
            <a:r>
              <a:rPr lang="el-GR" dirty="0" err="1"/>
              <a:t>μυκόπλασμα</a:t>
            </a:r>
            <a:r>
              <a:rPr lang="el-GR" dirty="0"/>
              <a:t>, φυματίωση, </a:t>
            </a:r>
            <a:r>
              <a:rPr lang="el-GR" dirty="0" err="1"/>
              <a:t>χλαμύδια</a:t>
            </a:r>
            <a:r>
              <a:rPr lang="el-GR" dirty="0"/>
              <a:t>, </a:t>
            </a:r>
            <a:r>
              <a:rPr lang="el-GR" dirty="0" err="1"/>
              <a:t>ακτινομύκητας</a:t>
            </a:r>
            <a:r>
              <a:rPr lang="el-GR" dirty="0"/>
              <a:t> κ.α.)</a:t>
            </a:r>
          </a:p>
          <a:p>
            <a:r>
              <a:rPr lang="el-GR" dirty="0"/>
              <a:t>Πολύποδες: με ή χωρίς υπερπλασία, λειτουργικοί, ατροφικοί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849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172B44-05AA-430E-88FC-833F01E05B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833"/>
          <a:stretch/>
        </p:blipFill>
        <p:spPr>
          <a:xfrm>
            <a:off x="782427" y="234315"/>
            <a:ext cx="8935505" cy="63893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B72436-1162-4FD8-94CD-34399F52C868}"/>
              </a:ext>
            </a:extLst>
          </p:cNvPr>
          <p:cNvSpPr txBox="1"/>
          <p:nvPr/>
        </p:nvSpPr>
        <p:spPr>
          <a:xfrm>
            <a:off x="9989820" y="2125980"/>
            <a:ext cx="2202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err="1"/>
              <a:t>Ενδομητρικός</a:t>
            </a:r>
            <a:r>
              <a:rPr lang="el-GR" sz="2400" dirty="0"/>
              <a:t> πολύποδας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20097560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199</TotalTime>
  <Words>833</Words>
  <Application>Microsoft Office PowerPoint</Application>
  <PresentationFormat>Widescreen</PresentationFormat>
  <Paragraphs>147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Franklin Gothic Book</vt:lpstr>
      <vt:lpstr>Wingdings</vt:lpstr>
      <vt:lpstr>Crop</vt:lpstr>
      <vt:lpstr> Παθολογική ανατομική σώματος μήτρας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Μη νεοπλασματικές αλλοιώσεις ενδομητρίου</vt:lpstr>
      <vt:lpstr>PowerPoint Presentation</vt:lpstr>
      <vt:lpstr>PowerPoint Presentation</vt:lpstr>
      <vt:lpstr>PowerPoint Presentation</vt:lpstr>
      <vt:lpstr>Η παρατεταμένη μη αντιρροπούμενη οιστρογονική επίδραση έχει ως αποτέλεσμα την υπερπλασία του ενδομητρίου: </vt:lpstr>
      <vt:lpstr>Η παρουσία επιθηλιακής ατυπίας αποτελεί το μορφολογικό στοιχείο που υποδηλώνει την αρχή της καρκινογένεσης του ορμονοεξαρτώμενου ενδομητρικού καρκινώματος                    ενδομητριοειδούς τύπου </vt:lpstr>
      <vt:lpstr>PowerPoint Presentation</vt:lpstr>
      <vt:lpstr>Η θεραπευτική αντιμετώπιση της άτυπης υπερπλασίας εξαρτάται από την ηλικία της γυναίκας και τη θέληση της να διατηρήσει την αναπαραγωγική της ικανότητα </vt:lpstr>
      <vt:lpstr>ΚΑΡΚΙΝΟΣ ΕΝΔΟΜΗΤΡΙΟΥ</vt:lpstr>
      <vt:lpstr>PowerPoint Presentation</vt:lpstr>
      <vt:lpstr>Καρκίνωμα ενδομητρίου WHO 2020</vt:lpstr>
      <vt:lpstr>PowerPoint Presentation</vt:lpstr>
      <vt:lpstr>PowerPoint Presentation</vt:lpstr>
      <vt:lpstr>Θεραπευτική αντιμετώπιση </vt:lpstr>
      <vt:lpstr>Σταδιοποίηση καρκίνου του ενδομητρίου FIGO 2018</vt:lpstr>
      <vt:lpstr>Ενδομητρικό στρώμα Μυομήτριο </vt:lpstr>
      <vt:lpstr>Αδενομύωση </vt:lpstr>
      <vt:lpstr>PowerPoint Presentation</vt:lpstr>
      <vt:lpstr>PowerPoint Presentation</vt:lpstr>
      <vt:lpstr>Λειομύωμα:  όγκος καλοήθης, λευκωπός, δεσμιδωτός, σκληροελαστικός.  Ιστολογικά: διαπλεκόμενες δεσμίδες λείων μυϊκών ινών, κύτταρα ατρακτόμορφα με επιμήκεις πυρήνες που έχουν αποστρογγυλομένα άκρα (δίκην πούρου).  Ανοσοϊστοχημικά: Ακτίνη λείων μυϊκών ινών (SMA), Desmin, h-caldesmon </vt:lpstr>
      <vt:lpstr>Τύποι λειομυωμάτων</vt:lpstr>
      <vt:lpstr>PowerPoint Presentation</vt:lpstr>
      <vt:lpstr>PowerPoint Presentation</vt:lpstr>
      <vt:lpstr>PowerPoint Presentation</vt:lpstr>
      <vt:lpstr>Λειομυώματα με ασυνήθη τρόπο ανάπτυξης </vt:lpstr>
      <vt:lpstr>PowerPoint Presentation</vt:lpstr>
      <vt:lpstr>Λειομυοσάρκωμα</vt:lpstr>
      <vt:lpstr>PowerPoint Presentation</vt:lpstr>
      <vt:lpstr>Όγκοι από ενδομητρικό στρώμα </vt:lpstr>
      <vt:lpstr>PowerPoint Presentation</vt:lpstr>
      <vt:lpstr>PowerPoint Presentation</vt:lpstr>
      <vt:lpstr>Αδενοσάρκωμα:  χαμηλής κακοήθειας, &gt;2 μιτώσεις, «φυλλοειδές» πρότυπο ανάπτυξης, περιαδενική πύκνωση, μπορεί να έχει υπερανάπτυξη του στρώματος.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παθολογική ανατομική σώματος μήτρας</dc:title>
  <dc:creator>Vasileios Chondromatidis</dc:creator>
  <cp:lastModifiedBy>Vasileios Chondromatidis</cp:lastModifiedBy>
  <cp:revision>40</cp:revision>
  <dcterms:created xsi:type="dcterms:W3CDTF">2020-09-20T10:54:33Z</dcterms:created>
  <dcterms:modified xsi:type="dcterms:W3CDTF">2020-09-30T16:55:39Z</dcterms:modified>
</cp:coreProperties>
</file>