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19" r:id="rId4"/>
    <p:sldId id="260" r:id="rId5"/>
    <p:sldId id="259" r:id="rId6"/>
    <p:sldId id="261" r:id="rId7"/>
    <p:sldId id="278" r:id="rId8"/>
    <p:sldId id="279" r:id="rId9"/>
    <p:sldId id="280" r:id="rId10"/>
    <p:sldId id="283" r:id="rId11"/>
    <p:sldId id="284" r:id="rId12"/>
    <p:sldId id="285" r:id="rId13"/>
    <p:sldId id="262" r:id="rId14"/>
    <p:sldId id="281" r:id="rId15"/>
    <p:sldId id="301" r:id="rId16"/>
    <p:sldId id="282" r:id="rId17"/>
    <p:sldId id="286" r:id="rId18"/>
    <p:sldId id="287" r:id="rId19"/>
    <p:sldId id="289" r:id="rId20"/>
    <p:sldId id="292" r:id="rId21"/>
    <p:sldId id="288" r:id="rId22"/>
    <p:sldId id="303" r:id="rId23"/>
    <p:sldId id="294" r:id="rId24"/>
    <p:sldId id="304" r:id="rId25"/>
    <p:sldId id="295" r:id="rId26"/>
    <p:sldId id="296" r:id="rId27"/>
    <p:sldId id="297" r:id="rId28"/>
    <p:sldId id="298" r:id="rId29"/>
    <p:sldId id="305" r:id="rId30"/>
    <p:sldId id="300" r:id="rId31"/>
    <p:sldId id="263" r:id="rId32"/>
    <p:sldId id="309" r:id="rId33"/>
    <p:sldId id="314" r:id="rId34"/>
    <p:sldId id="320" r:id="rId35"/>
    <p:sldId id="310" r:id="rId36"/>
    <p:sldId id="312" r:id="rId37"/>
    <p:sldId id="321" r:id="rId38"/>
    <p:sldId id="311" r:id="rId39"/>
    <p:sldId id="322" r:id="rId40"/>
    <p:sldId id="323" r:id="rId41"/>
    <p:sldId id="293" r:id="rId42"/>
    <p:sldId id="324" r:id="rId43"/>
    <p:sldId id="325" r:id="rId44"/>
    <p:sldId id="328" r:id="rId45"/>
    <p:sldId id="316" r:id="rId46"/>
    <p:sldId id="318" r:id="rId47"/>
    <p:sldId id="317" r:id="rId48"/>
    <p:sldId id="265" r:id="rId49"/>
    <p:sldId id="266" r:id="rId50"/>
    <p:sldId id="330" r:id="rId51"/>
    <p:sldId id="335" r:id="rId52"/>
    <p:sldId id="267" r:id="rId53"/>
    <p:sldId id="307" r:id="rId54"/>
    <p:sldId id="331" r:id="rId55"/>
    <p:sldId id="332" r:id="rId56"/>
    <p:sldId id="268" r:id="rId57"/>
    <p:sldId id="334" r:id="rId58"/>
    <p:sldId id="333" r:id="rId59"/>
    <p:sldId id="270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95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58BABA-2CBA-4B70-AE0A-F1D3AB12D550}" type="doc">
      <dgm:prSet loTypeId="urn:microsoft.com/office/officeart/2005/8/layout/hierarchy1" loCatId="hierarchy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AF7862B3-B868-47B0-888F-0772E1CBDD31}">
      <dgm:prSet phldrT="[Text]"/>
      <dgm:spPr/>
      <dgm:t>
        <a:bodyPr/>
        <a:lstStyle/>
        <a:p>
          <a:r>
            <a:rPr lang="el-GR" b="1" dirty="0" err="1">
              <a:latin typeface="+mj-lt"/>
              <a:cs typeface="Times New Roman" panose="02020603050405020304" pitchFamily="18" charset="0"/>
            </a:rPr>
            <a:t>Αδενοκαρκινώματα</a:t>
          </a:r>
          <a:endParaRPr lang="en-US" dirty="0">
            <a:latin typeface="+mj-lt"/>
          </a:endParaRPr>
        </a:p>
      </dgm:t>
    </dgm:pt>
    <dgm:pt modelId="{2341873D-AB9A-4C3C-B53D-45DC6260A1FC}" type="parTrans" cxnId="{B2CCB996-A35D-4421-9145-4481FE978F10}">
      <dgm:prSet/>
      <dgm:spPr/>
      <dgm:t>
        <a:bodyPr/>
        <a:lstStyle/>
        <a:p>
          <a:endParaRPr lang="en-US"/>
        </a:p>
      </dgm:t>
    </dgm:pt>
    <dgm:pt modelId="{D54BC562-B53E-4853-8546-02BE8AE71C03}" type="sibTrans" cxnId="{B2CCB996-A35D-4421-9145-4481FE978F10}">
      <dgm:prSet/>
      <dgm:spPr/>
      <dgm:t>
        <a:bodyPr/>
        <a:lstStyle/>
        <a:p>
          <a:endParaRPr lang="en-US"/>
        </a:p>
      </dgm:t>
    </dgm:pt>
    <dgm:pt modelId="{5337517E-8B74-4F59-BDE0-C3FC0A4BB25E}">
      <dgm:prSet phldrT="[Text]"/>
      <dgm:spPr/>
      <dgm:t>
        <a:bodyPr/>
        <a:lstStyle/>
        <a:p>
          <a:r>
            <a:rPr lang="en-US" b="1" dirty="0">
              <a:latin typeface="+mj-lt"/>
              <a:cs typeface="Times New Roman" panose="02020603050405020304" pitchFamily="18" charset="0"/>
            </a:rPr>
            <a:t>HPV </a:t>
          </a:r>
          <a:r>
            <a:rPr lang="el-GR" b="1" dirty="0">
              <a:latin typeface="+mj-lt"/>
              <a:cs typeface="Times New Roman" panose="02020603050405020304" pitchFamily="18" charset="0"/>
            </a:rPr>
            <a:t>σχετιζόμενα</a:t>
          </a:r>
          <a:endParaRPr lang="en-US" dirty="0">
            <a:latin typeface="+mj-lt"/>
          </a:endParaRPr>
        </a:p>
      </dgm:t>
    </dgm:pt>
    <dgm:pt modelId="{B28F43F8-F745-4A83-96E7-8E4BF338D67D}" type="parTrans" cxnId="{4D62B4C6-8899-4B78-8E7F-9DEC0FC1137D}">
      <dgm:prSet/>
      <dgm:spPr/>
      <dgm:t>
        <a:bodyPr/>
        <a:lstStyle/>
        <a:p>
          <a:endParaRPr lang="en-US"/>
        </a:p>
      </dgm:t>
    </dgm:pt>
    <dgm:pt modelId="{9816574D-7363-4FED-9219-4714A7E219BE}" type="sibTrans" cxnId="{4D62B4C6-8899-4B78-8E7F-9DEC0FC1137D}">
      <dgm:prSet/>
      <dgm:spPr/>
      <dgm:t>
        <a:bodyPr/>
        <a:lstStyle/>
        <a:p>
          <a:endParaRPr lang="en-US"/>
        </a:p>
      </dgm:t>
    </dgm:pt>
    <dgm:pt modelId="{A3FAE81F-7548-4292-B0EF-D387CC3BA675}">
      <dgm:prSet phldrT="[Text]"/>
      <dgm:spPr/>
      <dgm:t>
        <a:bodyPr/>
        <a:lstStyle/>
        <a:p>
          <a:r>
            <a:rPr lang="el-GR" dirty="0"/>
            <a:t>Συνήθους τύπου</a:t>
          </a:r>
          <a:endParaRPr lang="en-GB" dirty="0"/>
        </a:p>
        <a:p>
          <a:r>
            <a:rPr lang="el-GR" dirty="0" err="1"/>
            <a:t>Σωληνολαχνωτό</a:t>
          </a:r>
          <a:r>
            <a:rPr lang="el-GR" dirty="0"/>
            <a:t> </a:t>
          </a:r>
          <a:endParaRPr lang="en-US" dirty="0"/>
        </a:p>
      </dgm:t>
    </dgm:pt>
    <dgm:pt modelId="{66C0585A-9CF7-42BB-8AF3-656DF624EF77}" type="parTrans" cxnId="{D5246397-08B8-4323-9EB4-B3668B7DBC94}">
      <dgm:prSet/>
      <dgm:spPr/>
      <dgm:t>
        <a:bodyPr/>
        <a:lstStyle/>
        <a:p>
          <a:endParaRPr lang="en-US"/>
        </a:p>
      </dgm:t>
    </dgm:pt>
    <dgm:pt modelId="{CE732603-8020-42C5-8471-23E8A524A6C3}" type="sibTrans" cxnId="{D5246397-08B8-4323-9EB4-B3668B7DBC94}">
      <dgm:prSet/>
      <dgm:spPr/>
      <dgm:t>
        <a:bodyPr/>
        <a:lstStyle/>
        <a:p>
          <a:endParaRPr lang="en-US"/>
        </a:p>
      </dgm:t>
    </dgm:pt>
    <dgm:pt modelId="{6047A9C6-F793-422E-B5DF-77E23623438A}">
      <dgm:prSet phldrT="[Text]"/>
      <dgm:spPr/>
      <dgm:t>
        <a:bodyPr/>
        <a:lstStyle/>
        <a:p>
          <a:r>
            <a:rPr lang="el-GR" dirty="0"/>
            <a:t>Βλεννώδη-εντερικού τύπου-</a:t>
          </a:r>
          <a:r>
            <a:rPr lang="en-GB" dirty="0"/>
            <a:t>signet ring</a:t>
          </a:r>
          <a:endParaRPr lang="en-US" dirty="0"/>
        </a:p>
      </dgm:t>
    </dgm:pt>
    <dgm:pt modelId="{505D5BD6-1512-424A-A1CD-5048D17FC7EA}" type="parTrans" cxnId="{D72112D3-A597-4B25-B194-9B4D1A85F796}">
      <dgm:prSet/>
      <dgm:spPr/>
      <dgm:t>
        <a:bodyPr/>
        <a:lstStyle/>
        <a:p>
          <a:endParaRPr lang="en-US"/>
        </a:p>
      </dgm:t>
    </dgm:pt>
    <dgm:pt modelId="{FF632006-046E-4A0D-8ACC-EE4DD12E2713}" type="sibTrans" cxnId="{D72112D3-A597-4B25-B194-9B4D1A85F796}">
      <dgm:prSet/>
      <dgm:spPr/>
      <dgm:t>
        <a:bodyPr/>
        <a:lstStyle/>
        <a:p>
          <a:endParaRPr lang="en-US"/>
        </a:p>
      </dgm:t>
    </dgm:pt>
    <dgm:pt modelId="{3AA5A3C8-ABFE-4864-9BA9-530880A5CD4C}">
      <dgm:prSet phldrT="[Text]"/>
      <dgm:spPr/>
      <dgm:t>
        <a:bodyPr/>
        <a:lstStyle/>
        <a:p>
          <a:r>
            <a:rPr lang="el-GR" b="1" dirty="0">
              <a:latin typeface="+mj-lt"/>
            </a:rPr>
            <a:t>Μη σχετιζόμενα με </a:t>
          </a:r>
          <a:r>
            <a:rPr lang="en-GB" b="1" dirty="0">
              <a:latin typeface="+mj-lt"/>
            </a:rPr>
            <a:t>HPV</a:t>
          </a:r>
          <a:endParaRPr lang="en-US" b="1" dirty="0">
            <a:latin typeface="+mj-lt"/>
          </a:endParaRPr>
        </a:p>
      </dgm:t>
    </dgm:pt>
    <dgm:pt modelId="{59135CFA-4C18-4049-8C29-FE1AD08B7066}" type="parTrans" cxnId="{5B4ABD4A-C9BE-4023-A30B-04D2E426998B}">
      <dgm:prSet/>
      <dgm:spPr/>
      <dgm:t>
        <a:bodyPr/>
        <a:lstStyle/>
        <a:p>
          <a:endParaRPr lang="en-US"/>
        </a:p>
      </dgm:t>
    </dgm:pt>
    <dgm:pt modelId="{886C123F-6558-4A35-A79E-B398567EB2F8}" type="sibTrans" cxnId="{5B4ABD4A-C9BE-4023-A30B-04D2E426998B}">
      <dgm:prSet/>
      <dgm:spPr/>
      <dgm:t>
        <a:bodyPr/>
        <a:lstStyle/>
        <a:p>
          <a:endParaRPr lang="en-US"/>
        </a:p>
      </dgm:t>
    </dgm:pt>
    <dgm:pt modelId="{E918AEB0-5216-4A28-8D49-07B310A8B50F}">
      <dgm:prSet phldrT="[Text]"/>
      <dgm:spPr/>
      <dgm:t>
        <a:bodyPr/>
        <a:lstStyle/>
        <a:p>
          <a:r>
            <a:rPr lang="el-GR" dirty="0"/>
            <a:t>Γαστρικού τύπου</a:t>
          </a:r>
        </a:p>
        <a:p>
          <a:r>
            <a:rPr lang="el-GR" dirty="0" err="1"/>
            <a:t>Διαυγοκυτταρικό</a:t>
          </a:r>
          <a:endParaRPr lang="el-GR" dirty="0"/>
        </a:p>
        <a:p>
          <a:r>
            <a:rPr lang="el-GR" dirty="0" err="1"/>
            <a:t>Μεσονεφρικό</a:t>
          </a:r>
          <a:endParaRPr lang="el-GR" dirty="0"/>
        </a:p>
        <a:p>
          <a:r>
            <a:rPr lang="el-GR" dirty="0" err="1"/>
            <a:t>Ενδομητριοειδές</a:t>
          </a:r>
          <a:r>
            <a:rPr lang="el-GR" dirty="0"/>
            <a:t> </a:t>
          </a:r>
          <a:endParaRPr lang="en-US" dirty="0"/>
        </a:p>
      </dgm:t>
    </dgm:pt>
    <dgm:pt modelId="{A554C06E-7995-4154-9D66-CD8B65B5C807}" type="parTrans" cxnId="{E5585CF1-223D-4703-A022-ABFA93692AA0}">
      <dgm:prSet/>
      <dgm:spPr/>
      <dgm:t>
        <a:bodyPr/>
        <a:lstStyle/>
        <a:p>
          <a:endParaRPr lang="en-US"/>
        </a:p>
      </dgm:t>
    </dgm:pt>
    <dgm:pt modelId="{B88317FA-F7D7-4D4D-8B0D-A7C9AD7CA9D8}" type="sibTrans" cxnId="{E5585CF1-223D-4703-A022-ABFA93692AA0}">
      <dgm:prSet/>
      <dgm:spPr/>
      <dgm:t>
        <a:bodyPr/>
        <a:lstStyle/>
        <a:p>
          <a:endParaRPr lang="en-US"/>
        </a:p>
      </dgm:t>
    </dgm:pt>
    <dgm:pt modelId="{C314C728-9C55-43DE-9EED-53F07C9183F9}" type="pres">
      <dgm:prSet presAssocID="{5358BABA-2CBA-4B70-AE0A-F1D3AB12D55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D8EA351-6831-4334-9B89-BC84346E6DB8}" type="pres">
      <dgm:prSet presAssocID="{AF7862B3-B868-47B0-888F-0772E1CBDD31}" presName="hierRoot1" presStyleCnt="0"/>
      <dgm:spPr/>
    </dgm:pt>
    <dgm:pt modelId="{081EF084-3701-443C-999A-F15EFBC702E4}" type="pres">
      <dgm:prSet presAssocID="{AF7862B3-B868-47B0-888F-0772E1CBDD31}" presName="composite" presStyleCnt="0"/>
      <dgm:spPr/>
    </dgm:pt>
    <dgm:pt modelId="{A4F57FBC-80AC-4567-88D5-0FCCB44DF968}" type="pres">
      <dgm:prSet presAssocID="{AF7862B3-B868-47B0-888F-0772E1CBDD31}" presName="background" presStyleLbl="node0" presStyleIdx="0" presStyleCnt="1"/>
      <dgm:spPr/>
    </dgm:pt>
    <dgm:pt modelId="{4E1AC614-E7B0-4744-80B4-C957D6D91C3E}" type="pres">
      <dgm:prSet presAssocID="{AF7862B3-B868-47B0-888F-0772E1CBDD31}" presName="text" presStyleLbl="fgAcc0" presStyleIdx="0" presStyleCnt="1">
        <dgm:presLayoutVars>
          <dgm:chPref val="3"/>
        </dgm:presLayoutVars>
      </dgm:prSet>
      <dgm:spPr/>
    </dgm:pt>
    <dgm:pt modelId="{B5569C54-3A27-408A-9C52-6907FD17884A}" type="pres">
      <dgm:prSet presAssocID="{AF7862B3-B868-47B0-888F-0772E1CBDD31}" presName="hierChild2" presStyleCnt="0"/>
      <dgm:spPr/>
    </dgm:pt>
    <dgm:pt modelId="{81D9CB2E-0D24-4409-8CD5-96DDCF0231A8}" type="pres">
      <dgm:prSet presAssocID="{B28F43F8-F745-4A83-96E7-8E4BF338D67D}" presName="Name10" presStyleLbl="parChTrans1D2" presStyleIdx="0" presStyleCnt="2"/>
      <dgm:spPr/>
    </dgm:pt>
    <dgm:pt modelId="{61089D6F-89FC-44F1-A444-962B7F581C15}" type="pres">
      <dgm:prSet presAssocID="{5337517E-8B74-4F59-BDE0-C3FC0A4BB25E}" presName="hierRoot2" presStyleCnt="0"/>
      <dgm:spPr/>
    </dgm:pt>
    <dgm:pt modelId="{80CBAB7B-2E32-4172-9D25-F2A077BE0408}" type="pres">
      <dgm:prSet presAssocID="{5337517E-8B74-4F59-BDE0-C3FC0A4BB25E}" presName="composite2" presStyleCnt="0"/>
      <dgm:spPr/>
    </dgm:pt>
    <dgm:pt modelId="{37451DBE-146A-4007-9239-5CD11E3E8056}" type="pres">
      <dgm:prSet presAssocID="{5337517E-8B74-4F59-BDE0-C3FC0A4BB25E}" presName="background2" presStyleLbl="node2" presStyleIdx="0" presStyleCnt="2"/>
      <dgm:spPr/>
    </dgm:pt>
    <dgm:pt modelId="{3774E29D-6772-419A-9741-61979504D50A}" type="pres">
      <dgm:prSet presAssocID="{5337517E-8B74-4F59-BDE0-C3FC0A4BB25E}" presName="text2" presStyleLbl="fgAcc2" presStyleIdx="0" presStyleCnt="2">
        <dgm:presLayoutVars>
          <dgm:chPref val="3"/>
        </dgm:presLayoutVars>
      </dgm:prSet>
      <dgm:spPr/>
    </dgm:pt>
    <dgm:pt modelId="{80E37386-9CE9-4078-B00E-10D70E852E52}" type="pres">
      <dgm:prSet presAssocID="{5337517E-8B74-4F59-BDE0-C3FC0A4BB25E}" presName="hierChild3" presStyleCnt="0"/>
      <dgm:spPr/>
    </dgm:pt>
    <dgm:pt modelId="{A78C64D9-B1E7-4592-A697-B7D772D2F1B6}" type="pres">
      <dgm:prSet presAssocID="{66C0585A-9CF7-42BB-8AF3-656DF624EF77}" presName="Name17" presStyleLbl="parChTrans1D3" presStyleIdx="0" presStyleCnt="3"/>
      <dgm:spPr/>
    </dgm:pt>
    <dgm:pt modelId="{390160D3-6F7D-4BE5-A7A3-15B0C0E7325E}" type="pres">
      <dgm:prSet presAssocID="{A3FAE81F-7548-4292-B0EF-D387CC3BA675}" presName="hierRoot3" presStyleCnt="0"/>
      <dgm:spPr/>
    </dgm:pt>
    <dgm:pt modelId="{F5F6FD14-0733-40D5-AF33-A2B2687455EF}" type="pres">
      <dgm:prSet presAssocID="{A3FAE81F-7548-4292-B0EF-D387CC3BA675}" presName="composite3" presStyleCnt="0"/>
      <dgm:spPr/>
    </dgm:pt>
    <dgm:pt modelId="{C5AD5D3F-5CE8-47BF-94AD-EE49D831417C}" type="pres">
      <dgm:prSet presAssocID="{A3FAE81F-7548-4292-B0EF-D387CC3BA675}" presName="background3" presStyleLbl="node3" presStyleIdx="0" presStyleCnt="3"/>
      <dgm:spPr/>
    </dgm:pt>
    <dgm:pt modelId="{E6088192-4A0C-4FCB-8E77-D59FB5BBFB78}" type="pres">
      <dgm:prSet presAssocID="{A3FAE81F-7548-4292-B0EF-D387CC3BA675}" presName="text3" presStyleLbl="fgAcc3" presStyleIdx="0" presStyleCnt="3">
        <dgm:presLayoutVars>
          <dgm:chPref val="3"/>
        </dgm:presLayoutVars>
      </dgm:prSet>
      <dgm:spPr/>
    </dgm:pt>
    <dgm:pt modelId="{E3AB4622-1A2B-4984-9FB0-CAB418D78BE4}" type="pres">
      <dgm:prSet presAssocID="{A3FAE81F-7548-4292-B0EF-D387CC3BA675}" presName="hierChild4" presStyleCnt="0"/>
      <dgm:spPr/>
    </dgm:pt>
    <dgm:pt modelId="{7CE6FDB5-8D27-419F-97A1-4CC807F3B7E8}" type="pres">
      <dgm:prSet presAssocID="{505D5BD6-1512-424A-A1CD-5048D17FC7EA}" presName="Name17" presStyleLbl="parChTrans1D3" presStyleIdx="1" presStyleCnt="3"/>
      <dgm:spPr/>
    </dgm:pt>
    <dgm:pt modelId="{37E013A4-DAEA-42D4-BB49-F7AC05ABA7AE}" type="pres">
      <dgm:prSet presAssocID="{6047A9C6-F793-422E-B5DF-77E23623438A}" presName="hierRoot3" presStyleCnt="0"/>
      <dgm:spPr/>
    </dgm:pt>
    <dgm:pt modelId="{C91AC60E-A4ED-4AE1-B9B6-5009E811BAE9}" type="pres">
      <dgm:prSet presAssocID="{6047A9C6-F793-422E-B5DF-77E23623438A}" presName="composite3" presStyleCnt="0"/>
      <dgm:spPr/>
    </dgm:pt>
    <dgm:pt modelId="{1ED1B655-18B8-4CEB-BFF5-0E7CD5D6B2F8}" type="pres">
      <dgm:prSet presAssocID="{6047A9C6-F793-422E-B5DF-77E23623438A}" presName="background3" presStyleLbl="node3" presStyleIdx="1" presStyleCnt="3"/>
      <dgm:spPr/>
    </dgm:pt>
    <dgm:pt modelId="{1134B3BC-67A4-4CFA-A965-D8E934DCCB75}" type="pres">
      <dgm:prSet presAssocID="{6047A9C6-F793-422E-B5DF-77E23623438A}" presName="text3" presStyleLbl="fgAcc3" presStyleIdx="1" presStyleCnt="3">
        <dgm:presLayoutVars>
          <dgm:chPref val="3"/>
        </dgm:presLayoutVars>
      </dgm:prSet>
      <dgm:spPr/>
    </dgm:pt>
    <dgm:pt modelId="{5FADA4D3-C275-450B-BC67-AC88A9F89EF8}" type="pres">
      <dgm:prSet presAssocID="{6047A9C6-F793-422E-B5DF-77E23623438A}" presName="hierChild4" presStyleCnt="0"/>
      <dgm:spPr/>
    </dgm:pt>
    <dgm:pt modelId="{4259679B-30A4-49A5-B677-F49333FE2221}" type="pres">
      <dgm:prSet presAssocID="{59135CFA-4C18-4049-8C29-FE1AD08B7066}" presName="Name10" presStyleLbl="parChTrans1D2" presStyleIdx="1" presStyleCnt="2"/>
      <dgm:spPr/>
    </dgm:pt>
    <dgm:pt modelId="{B5A98755-E246-4D04-A89E-96D537C774E9}" type="pres">
      <dgm:prSet presAssocID="{3AA5A3C8-ABFE-4864-9BA9-530880A5CD4C}" presName="hierRoot2" presStyleCnt="0"/>
      <dgm:spPr/>
    </dgm:pt>
    <dgm:pt modelId="{431F22CF-93C2-4C04-8078-2072BFE995EE}" type="pres">
      <dgm:prSet presAssocID="{3AA5A3C8-ABFE-4864-9BA9-530880A5CD4C}" presName="composite2" presStyleCnt="0"/>
      <dgm:spPr/>
    </dgm:pt>
    <dgm:pt modelId="{B85223F5-5045-4502-80B8-26F1B2BA57CA}" type="pres">
      <dgm:prSet presAssocID="{3AA5A3C8-ABFE-4864-9BA9-530880A5CD4C}" presName="background2" presStyleLbl="node2" presStyleIdx="1" presStyleCnt="2"/>
      <dgm:spPr/>
    </dgm:pt>
    <dgm:pt modelId="{17A40CC2-224D-4B55-AD9C-F20148A3239D}" type="pres">
      <dgm:prSet presAssocID="{3AA5A3C8-ABFE-4864-9BA9-530880A5CD4C}" presName="text2" presStyleLbl="fgAcc2" presStyleIdx="1" presStyleCnt="2">
        <dgm:presLayoutVars>
          <dgm:chPref val="3"/>
        </dgm:presLayoutVars>
      </dgm:prSet>
      <dgm:spPr/>
    </dgm:pt>
    <dgm:pt modelId="{F72B5CC0-C422-471C-A170-58C2B3426A1E}" type="pres">
      <dgm:prSet presAssocID="{3AA5A3C8-ABFE-4864-9BA9-530880A5CD4C}" presName="hierChild3" presStyleCnt="0"/>
      <dgm:spPr/>
    </dgm:pt>
    <dgm:pt modelId="{7D7FDADE-B2B3-4BE7-94B0-FF0B63F7F2DA}" type="pres">
      <dgm:prSet presAssocID="{A554C06E-7995-4154-9D66-CD8B65B5C807}" presName="Name17" presStyleLbl="parChTrans1D3" presStyleIdx="2" presStyleCnt="3"/>
      <dgm:spPr/>
    </dgm:pt>
    <dgm:pt modelId="{DD8046A3-A1C2-4F9B-AA31-D962CABFFAD4}" type="pres">
      <dgm:prSet presAssocID="{E918AEB0-5216-4A28-8D49-07B310A8B50F}" presName="hierRoot3" presStyleCnt="0"/>
      <dgm:spPr/>
    </dgm:pt>
    <dgm:pt modelId="{B4E51E60-109C-4D3C-A29A-74C6A8643098}" type="pres">
      <dgm:prSet presAssocID="{E918AEB0-5216-4A28-8D49-07B310A8B50F}" presName="composite3" presStyleCnt="0"/>
      <dgm:spPr/>
    </dgm:pt>
    <dgm:pt modelId="{79FAE0AC-1577-43CB-B179-591C7333552B}" type="pres">
      <dgm:prSet presAssocID="{E918AEB0-5216-4A28-8D49-07B310A8B50F}" presName="background3" presStyleLbl="node3" presStyleIdx="2" presStyleCnt="3"/>
      <dgm:spPr/>
    </dgm:pt>
    <dgm:pt modelId="{F270425E-3188-46EC-9780-BACE002A1E67}" type="pres">
      <dgm:prSet presAssocID="{E918AEB0-5216-4A28-8D49-07B310A8B50F}" presName="text3" presStyleLbl="fgAcc3" presStyleIdx="2" presStyleCnt="3">
        <dgm:presLayoutVars>
          <dgm:chPref val="3"/>
        </dgm:presLayoutVars>
      </dgm:prSet>
      <dgm:spPr/>
    </dgm:pt>
    <dgm:pt modelId="{717571D1-3795-4850-9058-24C7A2D75FA2}" type="pres">
      <dgm:prSet presAssocID="{E918AEB0-5216-4A28-8D49-07B310A8B50F}" presName="hierChild4" presStyleCnt="0"/>
      <dgm:spPr/>
    </dgm:pt>
  </dgm:ptLst>
  <dgm:cxnLst>
    <dgm:cxn modelId="{EB4EC603-6B86-43C9-B5B1-C208EF8E6677}" type="presOf" srcId="{6047A9C6-F793-422E-B5DF-77E23623438A}" destId="{1134B3BC-67A4-4CFA-A965-D8E934DCCB75}" srcOrd="0" destOrd="0" presId="urn:microsoft.com/office/officeart/2005/8/layout/hierarchy1"/>
    <dgm:cxn modelId="{F6C1272D-179F-4C11-8FFA-B541D1FA26EB}" type="presOf" srcId="{A554C06E-7995-4154-9D66-CD8B65B5C807}" destId="{7D7FDADE-B2B3-4BE7-94B0-FF0B63F7F2DA}" srcOrd="0" destOrd="0" presId="urn:microsoft.com/office/officeart/2005/8/layout/hierarchy1"/>
    <dgm:cxn modelId="{C3009B2D-DEF4-4AEC-8151-FF22EC2798AB}" type="presOf" srcId="{A3FAE81F-7548-4292-B0EF-D387CC3BA675}" destId="{E6088192-4A0C-4FCB-8E77-D59FB5BBFB78}" srcOrd="0" destOrd="0" presId="urn:microsoft.com/office/officeart/2005/8/layout/hierarchy1"/>
    <dgm:cxn modelId="{C634265E-79C5-4C28-88A8-5D01F3E0A59E}" type="presOf" srcId="{3AA5A3C8-ABFE-4864-9BA9-530880A5CD4C}" destId="{17A40CC2-224D-4B55-AD9C-F20148A3239D}" srcOrd="0" destOrd="0" presId="urn:microsoft.com/office/officeart/2005/8/layout/hierarchy1"/>
    <dgm:cxn modelId="{5B4ABD4A-C9BE-4023-A30B-04D2E426998B}" srcId="{AF7862B3-B868-47B0-888F-0772E1CBDD31}" destId="{3AA5A3C8-ABFE-4864-9BA9-530880A5CD4C}" srcOrd="1" destOrd="0" parTransId="{59135CFA-4C18-4049-8C29-FE1AD08B7066}" sibTransId="{886C123F-6558-4A35-A79E-B398567EB2F8}"/>
    <dgm:cxn modelId="{89B0AC6C-814A-42D6-BBCD-B48B49504A55}" type="presOf" srcId="{AF7862B3-B868-47B0-888F-0772E1CBDD31}" destId="{4E1AC614-E7B0-4744-80B4-C957D6D91C3E}" srcOrd="0" destOrd="0" presId="urn:microsoft.com/office/officeart/2005/8/layout/hierarchy1"/>
    <dgm:cxn modelId="{38E7C374-2E46-4473-BADF-FB24D597FE58}" type="presOf" srcId="{5337517E-8B74-4F59-BDE0-C3FC0A4BB25E}" destId="{3774E29D-6772-419A-9741-61979504D50A}" srcOrd="0" destOrd="0" presId="urn:microsoft.com/office/officeart/2005/8/layout/hierarchy1"/>
    <dgm:cxn modelId="{ADC08C58-B728-478E-A447-6489D9A7B9B0}" type="presOf" srcId="{B28F43F8-F745-4A83-96E7-8E4BF338D67D}" destId="{81D9CB2E-0D24-4409-8CD5-96DDCF0231A8}" srcOrd="0" destOrd="0" presId="urn:microsoft.com/office/officeart/2005/8/layout/hierarchy1"/>
    <dgm:cxn modelId="{BEB3157C-2776-421D-A325-F0E6B35BE01C}" type="presOf" srcId="{59135CFA-4C18-4049-8C29-FE1AD08B7066}" destId="{4259679B-30A4-49A5-B677-F49333FE2221}" srcOrd="0" destOrd="0" presId="urn:microsoft.com/office/officeart/2005/8/layout/hierarchy1"/>
    <dgm:cxn modelId="{3CD8D07D-1C8D-4FF0-9BC1-792F4C653E4A}" type="presOf" srcId="{E918AEB0-5216-4A28-8D49-07B310A8B50F}" destId="{F270425E-3188-46EC-9780-BACE002A1E67}" srcOrd="0" destOrd="0" presId="urn:microsoft.com/office/officeart/2005/8/layout/hierarchy1"/>
    <dgm:cxn modelId="{B2CCB996-A35D-4421-9145-4481FE978F10}" srcId="{5358BABA-2CBA-4B70-AE0A-F1D3AB12D550}" destId="{AF7862B3-B868-47B0-888F-0772E1CBDD31}" srcOrd="0" destOrd="0" parTransId="{2341873D-AB9A-4C3C-B53D-45DC6260A1FC}" sibTransId="{D54BC562-B53E-4853-8546-02BE8AE71C03}"/>
    <dgm:cxn modelId="{D5246397-08B8-4323-9EB4-B3668B7DBC94}" srcId="{5337517E-8B74-4F59-BDE0-C3FC0A4BB25E}" destId="{A3FAE81F-7548-4292-B0EF-D387CC3BA675}" srcOrd="0" destOrd="0" parTransId="{66C0585A-9CF7-42BB-8AF3-656DF624EF77}" sibTransId="{CE732603-8020-42C5-8471-23E8A524A6C3}"/>
    <dgm:cxn modelId="{4D62B4C6-8899-4B78-8E7F-9DEC0FC1137D}" srcId="{AF7862B3-B868-47B0-888F-0772E1CBDD31}" destId="{5337517E-8B74-4F59-BDE0-C3FC0A4BB25E}" srcOrd="0" destOrd="0" parTransId="{B28F43F8-F745-4A83-96E7-8E4BF338D67D}" sibTransId="{9816574D-7363-4FED-9219-4714A7E219BE}"/>
    <dgm:cxn modelId="{D72112D3-A597-4B25-B194-9B4D1A85F796}" srcId="{5337517E-8B74-4F59-BDE0-C3FC0A4BB25E}" destId="{6047A9C6-F793-422E-B5DF-77E23623438A}" srcOrd="1" destOrd="0" parTransId="{505D5BD6-1512-424A-A1CD-5048D17FC7EA}" sibTransId="{FF632006-046E-4A0D-8ACC-EE4DD12E2713}"/>
    <dgm:cxn modelId="{4BAB5FD4-6975-4020-A171-A63AE3BBC891}" type="presOf" srcId="{505D5BD6-1512-424A-A1CD-5048D17FC7EA}" destId="{7CE6FDB5-8D27-419F-97A1-4CC807F3B7E8}" srcOrd="0" destOrd="0" presId="urn:microsoft.com/office/officeart/2005/8/layout/hierarchy1"/>
    <dgm:cxn modelId="{CE645CF0-41F1-4583-8AD6-539D35AA848D}" type="presOf" srcId="{5358BABA-2CBA-4B70-AE0A-F1D3AB12D550}" destId="{C314C728-9C55-43DE-9EED-53F07C9183F9}" srcOrd="0" destOrd="0" presId="urn:microsoft.com/office/officeart/2005/8/layout/hierarchy1"/>
    <dgm:cxn modelId="{E5585CF1-223D-4703-A022-ABFA93692AA0}" srcId="{3AA5A3C8-ABFE-4864-9BA9-530880A5CD4C}" destId="{E918AEB0-5216-4A28-8D49-07B310A8B50F}" srcOrd="0" destOrd="0" parTransId="{A554C06E-7995-4154-9D66-CD8B65B5C807}" sibTransId="{B88317FA-F7D7-4D4D-8B0D-A7C9AD7CA9D8}"/>
    <dgm:cxn modelId="{88C4C6F5-6852-4406-9828-2C29EF4E0B63}" type="presOf" srcId="{66C0585A-9CF7-42BB-8AF3-656DF624EF77}" destId="{A78C64D9-B1E7-4592-A697-B7D772D2F1B6}" srcOrd="0" destOrd="0" presId="urn:microsoft.com/office/officeart/2005/8/layout/hierarchy1"/>
    <dgm:cxn modelId="{480D4643-1586-44A7-861A-A04E62487C95}" type="presParOf" srcId="{C314C728-9C55-43DE-9EED-53F07C9183F9}" destId="{CD8EA351-6831-4334-9B89-BC84346E6DB8}" srcOrd="0" destOrd="0" presId="urn:microsoft.com/office/officeart/2005/8/layout/hierarchy1"/>
    <dgm:cxn modelId="{098AD8BA-B57D-47BB-8ACA-9BDB9FB110BB}" type="presParOf" srcId="{CD8EA351-6831-4334-9B89-BC84346E6DB8}" destId="{081EF084-3701-443C-999A-F15EFBC702E4}" srcOrd="0" destOrd="0" presId="urn:microsoft.com/office/officeart/2005/8/layout/hierarchy1"/>
    <dgm:cxn modelId="{F50B18F0-3ED8-4419-94AB-29782B417C5F}" type="presParOf" srcId="{081EF084-3701-443C-999A-F15EFBC702E4}" destId="{A4F57FBC-80AC-4567-88D5-0FCCB44DF968}" srcOrd="0" destOrd="0" presId="urn:microsoft.com/office/officeart/2005/8/layout/hierarchy1"/>
    <dgm:cxn modelId="{B50BFBAC-6752-4F3C-80F3-F15F19257585}" type="presParOf" srcId="{081EF084-3701-443C-999A-F15EFBC702E4}" destId="{4E1AC614-E7B0-4744-80B4-C957D6D91C3E}" srcOrd="1" destOrd="0" presId="urn:microsoft.com/office/officeart/2005/8/layout/hierarchy1"/>
    <dgm:cxn modelId="{F7FCE27F-042C-45AD-A7ED-8A892B9F5D29}" type="presParOf" srcId="{CD8EA351-6831-4334-9B89-BC84346E6DB8}" destId="{B5569C54-3A27-408A-9C52-6907FD17884A}" srcOrd="1" destOrd="0" presId="urn:microsoft.com/office/officeart/2005/8/layout/hierarchy1"/>
    <dgm:cxn modelId="{72A5473E-5635-4D4C-BA3C-1D0B9FE8AA67}" type="presParOf" srcId="{B5569C54-3A27-408A-9C52-6907FD17884A}" destId="{81D9CB2E-0D24-4409-8CD5-96DDCF0231A8}" srcOrd="0" destOrd="0" presId="urn:microsoft.com/office/officeart/2005/8/layout/hierarchy1"/>
    <dgm:cxn modelId="{2D81DAFA-77E8-4941-807E-D653FA0C1249}" type="presParOf" srcId="{B5569C54-3A27-408A-9C52-6907FD17884A}" destId="{61089D6F-89FC-44F1-A444-962B7F581C15}" srcOrd="1" destOrd="0" presId="urn:microsoft.com/office/officeart/2005/8/layout/hierarchy1"/>
    <dgm:cxn modelId="{AAFD3E79-C13D-41C3-9515-4D72F6ADE965}" type="presParOf" srcId="{61089D6F-89FC-44F1-A444-962B7F581C15}" destId="{80CBAB7B-2E32-4172-9D25-F2A077BE0408}" srcOrd="0" destOrd="0" presId="urn:microsoft.com/office/officeart/2005/8/layout/hierarchy1"/>
    <dgm:cxn modelId="{1F34A49D-E537-4A1E-86CB-E9C9F12711A9}" type="presParOf" srcId="{80CBAB7B-2E32-4172-9D25-F2A077BE0408}" destId="{37451DBE-146A-4007-9239-5CD11E3E8056}" srcOrd="0" destOrd="0" presId="urn:microsoft.com/office/officeart/2005/8/layout/hierarchy1"/>
    <dgm:cxn modelId="{ED13EDD7-5DC4-4182-ADA5-BAFC784B27E1}" type="presParOf" srcId="{80CBAB7B-2E32-4172-9D25-F2A077BE0408}" destId="{3774E29D-6772-419A-9741-61979504D50A}" srcOrd="1" destOrd="0" presId="urn:microsoft.com/office/officeart/2005/8/layout/hierarchy1"/>
    <dgm:cxn modelId="{3DE17902-8292-41B7-8D4E-3B19DB93221D}" type="presParOf" srcId="{61089D6F-89FC-44F1-A444-962B7F581C15}" destId="{80E37386-9CE9-4078-B00E-10D70E852E52}" srcOrd="1" destOrd="0" presId="urn:microsoft.com/office/officeart/2005/8/layout/hierarchy1"/>
    <dgm:cxn modelId="{C0C5A636-F1C6-45F3-A930-BAE1E58A81D9}" type="presParOf" srcId="{80E37386-9CE9-4078-B00E-10D70E852E52}" destId="{A78C64D9-B1E7-4592-A697-B7D772D2F1B6}" srcOrd="0" destOrd="0" presId="urn:microsoft.com/office/officeart/2005/8/layout/hierarchy1"/>
    <dgm:cxn modelId="{114656F0-89B9-4009-91A5-2A5CF9982227}" type="presParOf" srcId="{80E37386-9CE9-4078-B00E-10D70E852E52}" destId="{390160D3-6F7D-4BE5-A7A3-15B0C0E7325E}" srcOrd="1" destOrd="0" presId="urn:microsoft.com/office/officeart/2005/8/layout/hierarchy1"/>
    <dgm:cxn modelId="{7E41F7E2-7BC0-4BC1-8C7E-E9C0479AFC79}" type="presParOf" srcId="{390160D3-6F7D-4BE5-A7A3-15B0C0E7325E}" destId="{F5F6FD14-0733-40D5-AF33-A2B2687455EF}" srcOrd="0" destOrd="0" presId="urn:microsoft.com/office/officeart/2005/8/layout/hierarchy1"/>
    <dgm:cxn modelId="{59188F22-0808-447A-8FB5-EA9091034F35}" type="presParOf" srcId="{F5F6FD14-0733-40D5-AF33-A2B2687455EF}" destId="{C5AD5D3F-5CE8-47BF-94AD-EE49D831417C}" srcOrd="0" destOrd="0" presId="urn:microsoft.com/office/officeart/2005/8/layout/hierarchy1"/>
    <dgm:cxn modelId="{20E221DC-8D13-4C52-9C32-E35771966619}" type="presParOf" srcId="{F5F6FD14-0733-40D5-AF33-A2B2687455EF}" destId="{E6088192-4A0C-4FCB-8E77-D59FB5BBFB78}" srcOrd="1" destOrd="0" presId="urn:microsoft.com/office/officeart/2005/8/layout/hierarchy1"/>
    <dgm:cxn modelId="{D920A537-B567-4AD5-82D5-F9AC55328FFE}" type="presParOf" srcId="{390160D3-6F7D-4BE5-A7A3-15B0C0E7325E}" destId="{E3AB4622-1A2B-4984-9FB0-CAB418D78BE4}" srcOrd="1" destOrd="0" presId="urn:microsoft.com/office/officeart/2005/8/layout/hierarchy1"/>
    <dgm:cxn modelId="{2867F8DB-3106-4B86-B719-F8D6117595E8}" type="presParOf" srcId="{80E37386-9CE9-4078-B00E-10D70E852E52}" destId="{7CE6FDB5-8D27-419F-97A1-4CC807F3B7E8}" srcOrd="2" destOrd="0" presId="urn:microsoft.com/office/officeart/2005/8/layout/hierarchy1"/>
    <dgm:cxn modelId="{BD65D03A-4019-4151-8D6F-FD79B6173833}" type="presParOf" srcId="{80E37386-9CE9-4078-B00E-10D70E852E52}" destId="{37E013A4-DAEA-42D4-BB49-F7AC05ABA7AE}" srcOrd="3" destOrd="0" presId="urn:microsoft.com/office/officeart/2005/8/layout/hierarchy1"/>
    <dgm:cxn modelId="{A495AD40-D6B0-4544-8CF3-63DD7C60112D}" type="presParOf" srcId="{37E013A4-DAEA-42D4-BB49-F7AC05ABA7AE}" destId="{C91AC60E-A4ED-4AE1-B9B6-5009E811BAE9}" srcOrd="0" destOrd="0" presId="urn:microsoft.com/office/officeart/2005/8/layout/hierarchy1"/>
    <dgm:cxn modelId="{4046B8FD-922A-4857-9467-CCC17CA0B1F7}" type="presParOf" srcId="{C91AC60E-A4ED-4AE1-B9B6-5009E811BAE9}" destId="{1ED1B655-18B8-4CEB-BFF5-0E7CD5D6B2F8}" srcOrd="0" destOrd="0" presId="urn:microsoft.com/office/officeart/2005/8/layout/hierarchy1"/>
    <dgm:cxn modelId="{57ABC9CA-12B8-4CC2-8F4C-13D3B9C06915}" type="presParOf" srcId="{C91AC60E-A4ED-4AE1-B9B6-5009E811BAE9}" destId="{1134B3BC-67A4-4CFA-A965-D8E934DCCB75}" srcOrd="1" destOrd="0" presId="urn:microsoft.com/office/officeart/2005/8/layout/hierarchy1"/>
    <dgm:cxn modelId="{5948141B-7761-41B5-8516-04DB548DB60B}" type="presParOf" srcId="{37E013A4-DAEA-42D4-BB49-F7AC05ABA7AE}" destId="{5FADA4D3-C275-450B-BC67-AC88A9F89EF8}" srcOrd="1" destOrd="0" presId="urn:microsoft.com/office/officeart/2005/8/layout/hierarchy1"/>
    <dgm:cxn modelId="{2D631265-822D-4AE0-BFD4-0324B0D38125}" type="presParOf" srcId="{B5569C54-3A27-408A-9C52-6907FD17884A}" destId="{4259679B-30A4-49A5-B677-F49333FE2221}" srcOrd="2" destOrd="0" presId="urn:microsoft.com/office/officeart/2005/8/layout/hierarchy1"/>
    <dgm:cxn modelId="{96E7AECC-8973-4C00-9CD3-EB6AB1218DD8}" type="presParOf" srcId="{B5569C54-3A27-408A-9C52-6907FD17884A}" destId="{B5A98755-E246-4D04-A89E-96D537C774E9}" srcOrd="3" destOrd="0" presId="urn:microsoft.com/office/officeart/2005/8/layout/hierarchy1"/>
    <dgm:cxn modelId="{9D6E4868-F3DD-40D3-B975-976471018E41}" type="presParOf" srcId="{B5A98755-E246-4D04-A89E-96D537C774E9}" destId="{431F22CF-93C2-4C04-8078-2072BFE995EE}" srcOrd="0" destOrd="0" presId="urn:microsoft.com/office/officeart/2005/8/layout/hierarchy1"/>
    <dgm:cxn modelId="{6E6110A1-DF2A-44A0-A74C-6AD83C290FCB}" type="presParOf" srcId="{431F22CF-93C2-4C04-8078-2072BFE995EE}" destId="{B85223F5-5045-4502-80B8-26F1B2BA57CA}" srcOrd="0" destOrd="0" presId="urn:microsoft.com/office/officeart/2005/8/layout/hierarchy1"/>
    <dgm:cxn modelId="{D92E8BF4-79E9-4395-8C80-BA5310193244}" type="presParOf" srcId="{431F22CF-93C2-4C04-8078-2072BFE995EE}" destId="{17A40CC2-224D-4B55-AD9C-F20148A3239D}" srcOrd="1" destOrd="0" presId="urn:microsoft.com/office/officeart/2005/8/layout/hierarchy1"/>
    <dgm:cxn modelId="{26D22BD3-8CE5-441D-9BA4-D9B7AA8EF097}" type="presParOf" srcId="{B5A98755-E246-4D04-A89E-96D537C774E9}" destId="{F72B5CC0-C422-471C-A170-58C2B3426A1E}" srcOrd="1" destOrd="0" presId="urn:microsoft.com/office/officeart/2005/8/layout/hierarchy1"/>
    <dgm:cxn modelId="{E11B3BCA-D93B-495A-B2E0-181918011064}" type="presParOf" srcId="{F72B5CC0-C422-471C-A170-58C2B3426A1E}" destId="{7D7FDADE-B2B3-4BE7-94B0-FF0B63F7F2DA}" srcOrd="0" destOrd="0" presId="urn:microsoft.com/office/officeart/2005/8/layout/hierarchy1"/>
    <dgm:cxn modelId="{5ED6BB7D-9F33-4050-A0D6-0BB92F631B7A}" type="presParOf" srcId="{F72B5CC0-C422-471C-A170-58C2B3426A1E}" destId="{DD8046A3-A1C2-4F9B-AA31-D962CABFFAD4}" srcOrd="1" destOrd="0" presId="urn:microsoft.com/office/officeart/2005/8/layout/hierarchy1"/>
    <dgm:cxn modelId="{F6F0187B-B3D0-4DDC-895B-A9991CB3D3C1}" type="presParOf" srcId="{DD8046A3-A1C2-4F9B-AA31-D962CABFFAD4}" destId="{B4E51E60-109C-4D3C-A29A-74C6A8643098}" srcOrd="0" destOrd="0" presId="urn:microsoft.com/office/officeart/2005/8/layout/hierarchy1"/>
    <dgm:cxn modelId="{74DB6076-2C99-43C6-A871-2A55193637B1}" type="presParOf" srcId="{B4E51E60-109C-4D3C-A29A-74C6A8643098}" destId="{79FAE0AC-1577-43CB-B179-591C7333552B}" srcOrd="0" destOrd="0" presId="urn:microsoft.com/office/officeart/2005/8/layout/hierarchy1"/>
    <dgm:cxn modelId="{441B2DDE-BFCC-48C2-9691-E60E71BDA9A5}" type="presParOf" srcId="{B4E51E60-109C-4D3C-A29A-74C6A8643098}" destId="{F270425E-3188-46EC-9780-BACE002A1E67}" srcOrd="1" destOrd="0" presId="urn:microsoft.com/office/officeart/2005/8/layout/hierarchy1"/>
    <dgm:cxn modelId="{6E430CF8-8743-4078-8937-7F638CDCB3F7}" type="presParOf" srcId="{DD8046A3-A1C2-4F9B-AA31-D962CABFFAD4}" destId="{717571D1-3795-4850-9058-24C7A2D75FA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FDADE-B2B3-4BE7-94B0-FF0B63F7F2DA}">
      <dsp:nvSpPr>
        <dsp:cNvPr id="0" name=""/>
        <dsp:cNvSpPr/>
      </dsp:nvSpPr>
      <dsp:spPr>
        <a:xfrm>
          <a:off x="7804494" y="4128752"/>
          <a:ext cx="91440" cy="7687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68773"/>
              </a:lnTo>
            </a:path>
          </a:pathLst>
        </a:custGeom>
        <a:noFill/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59679B-30A4-49A5-B677-F49333FE2221}">
      <dsp:nvSpPr>
        <dsp:cNvPr id="0" name=""/>
        <dsp:cNvSpPr/>
      </dsp:nvSpPr>
      <dsp:spPr>
        <a:xfrm>
          <a:off x="5427146" y="1681454"/>
          <a:ext cx="2423067" cy="768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3896"/>
              </a:lnTo>
              <a:lnTo>
                <a:pt x="2423067" y="523896"/>
              </a:lnTo>
              <a:lnTo>
                <a:pt x="2423067" y="768773"/>
              </a:lnTo>
            </a:path>
          </a:pathLst>
        </a:custGeom>
        <a:noFill/>
        <a:ln w="15875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E6FDB5-8D27-419F-97A1-4CC807F3B7E8}">
      <dsp:nvSpPr>
        <dsp:cNvPr id="0" name=""/>
        <dsp:cNvSpPr/>
      </dsp:nvSpPr>
      <dsp:spPr>
        <a:xfrm>
          <a:off x="3004078" y="4128752"/>
          <a:ext cx="1615378" cy="768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3896"/>
              </a:lnTo>
              <a:lnTo>
                <a:pt x="1615378" y="523896"/>
              </a:lnTo>
              <a:lnTo>
                <a:pt x="1615378" y="768773"/>
              </a:lnTo>
            </a:path>
          </a:pathLst>
        </a:custGeom>
        <a:noFill/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8C64D9-B1E7-4592-A697-B7D772D2F1B6}">
      <dsp:nvSpPr>
        <dsp:cNvPr id="0" name=""/>
        <dsp:cNvSpPr/>
      </dsp:nvSpPr>
      <dsp:spPr>
        <a:xfrm>
          <a:off x="1388699" y="4128752"/>
          <a:ext cx="1615378" cy="768773"/>
        </a:xfrm>
        <a:custGeom>
          <a:avLst/>
          <a:gdLst/>
          <a:ahLst/>
          <a:cxnLst/>
          <a:rect l="0" t="0" r="0" b="0"/>
          <a:pathLst>
            <a:path>
              <a:moveTo>
                <a:pt x="1615378" y="0"/>
              </a:moveTo>
              <a:lnTo>
                <a:pt x="1615378" y="523896"/>
              </a:lnTo>
              <a:lnTo>
                <a:pt x="0" y="523896"/>
              </a:lnTo>
              <a:lnTo>
                <a:pt x="0" y="768773"/>
              </a:lnTo>
            </a:path>
          </a:pathLst>
        </a:custGeom>
        <a:noFill/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D9CB2E-0D24-4409-8CD5-96DDCF0231A8}">
      <dsp:nvSpPr>
        <dsp:cNvPr id="0" name=""/>
        <dsp:cNvSpPr/>
      </dsp:nvSpPr>
      <dsp:spPr>
        <a:xfrm>
          <a:off x="3004078" y="1681454"/>
          <a:ext cx="2423067" cy="768773"/>
        </a:xfrm>
        <a:custGeom>
          <a:avLst/>
          <a:gdLst/>
          <a:ahLst/>
          <a:cxnLst/>
          <a:rect l="0" t="0" r="0" b="0"/>
          <a:pathLst>
            <a:path>
              <a:moveTo>
                <a:pt x="2423067" y="0"/>
              </a:moveTo>
              <a:lnTo>
                <a:pt x="2423067" y="523896"/>
              </a:lnTo>
              <a:lnTo>
                <a:pt x="0" y="523896"/>
              </a:lnTo>
              <a:lnTo>
                <a:pt x="0" y="768773"/>
              </a:lnTo>
            </a:path>
          </a:pathLst>
        </a:custGeom>
        <a:noFill/>
        <a:ln w="15875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F57FBC-80AC-4567-88D5-0FCCB44DF968}">
      <dsp:nvSpPr>
        <dsp:cNvPr id="0" name=""/>
        <dsp:cNvSpPr/>
      </dsp:nvSpPr>
      <dsp:spPr>
        <a:xfrm>
          <a:off x="4105472" y="2928"/>
          <a:ext cx="2643346" cy="16785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1AC614-E7B0-4744-80B4-C957D6D91C3E}">
      <dsp:nvSpPr>
        <dsp:cNvPr id="0" name=""/>
        <dsp:cNvSpPr/>
      </dsp:nvSpPr>
      <dsp:spPr>
        <a:xfrm>
          <a:off x="4399177" y="281948"/>
          <a:ext cx="2643346" cy="167852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b="1" kern="1200" dirty="0" err="1">
              <a:latin typeface="+mj-lt"/>
              <a:cs typeface="Times New Roman" panose="02020603050405020304" pitchFamily="18" charset="0"/>
            </a:rPr>
            <a:t>Αδενοκαρκινώματα</a:t>
          </a:r>
          <a:endParaRPr lang="en-US" sz="1900" kern="1200" dirty="0">
            <a:latin typeface="+mj-lt"/>
          </a:endParaRPr>
        </a:p>
      </dsp:txBody>
      <dsp:txXfrm>
        <a:off x="4448339" y="331110"/>
        <a:ext cx="2545022" cy="1580201"/>
      </dsp:txXfrm>
    </dsp:sp>
    <dsp:sp modelId="{37451DBE-146A-4007-9239-5CD11E3E8056}">
      <dsp:nvSpPr>
        <dsp:cNvPr id="0" name=""/>
        <dsp:cNvSpPr/>
      </dsp:nvSpPr>
      <dsp:spPr>
        <a:xfrm>
          <a:off x="1682404" y="2450227"/>
          <a:ext cx="2643346" cy="16785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74E29D-6772-419A-9741-61979504D50A}">
      <dsp:nvSpPr>
        <dsp:cNvPr id="0" name=""/>
        <dsp:cNvSpPr/>
      </dsp:nvSpPr>
      <dsp:spPr>
        <a:xfrm>
          <a:off x="1976110" y="2729247"/>
          <a:ext cx="2643346" cy="167852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+mj-lt"/>
              <a:cs typeface="Times New Roman" panose="02020603050405020304" pitchFamily="18" charset="0"/>
            </a:rPr>
            <a:t>HPV </a:t>
          </a:r>
          <a:r>
            <a:rPr lang="el-GR" sz="1900" b="1" kern="1200" dirty="0">
              <a:latin typeface="+mj-lt"/>
              <a:cs typeface="Times New Roman" panose="02020603050405020304" pitchFamily="18" charset="0"/>
            </a:rPr>
            <a:t>σχετιζόμενα</a:t>
          </a:r>
          <a:endParaRPr lang="en-US" sz="1900" kern="1200" dirty="0">
            <a:latin typeface="+mj-lt"/>
          </a:endParaRPr>
        </a:p>
      </dsp:txBody>
      <dsp:txXfrm>
        <a:off x="2025272" y="2778409"/>
        <a:ext cx="2545022" cy="1580201"/>
      </dsp:txXfrm>
    </dsp:sp>
    <dsp:sp modelId="{C5AD5D3F-5CE8-47BF-94AD-EE49D831417C}">
      <dsp:nvSpPr>
        <dsp:cNvPr id="0" name=""/>
        <dsp:cNvSpPr/>
      </dsp:nvSpPr>
      <dsp:spPr>
        <a:xfrm>
          <a:off x="67026" y="4897526"/>
          <a:ext cx="2643346" cy="16785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88192-4A0C-4FCB-8E77-D59FB5BBFB78}">
      <dsp:nvSpPr>
        <dsp:cNvPr id="0" name=""/>
        <dsp:cNvSpPr/>
      </dsp:nvSpPr>
      <dsp:spPr>
        <a:xfrm>
          <a:off x="360731" y="5176545"/>
          <a:ext cx="2643346" cy="167852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Συνήθους τύπου</a:t>
          </a:r>
          <a:endParaRPr lang="en-GB" sz="1900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 err="1"/>
            <a:t>Σωληνολαχνωτό</a:t>
          </a:r>
          <a:r>
            <a:rPr lang="el-GR" sz="1900" kern="1200" dirty="0"/>
            <a:t> </a:t>
          </a:r>
          <a:endParaRPr lang="en-US" sz="1900" kern="1200" dirty="0"/>
        </a:p>
      </dsp:txBody>
      <dsp:txXfrm>
        <a:off x="409893" y="5225707"/>
        <a:ext cx="2545022" cy="1580201"/>
      </dsp:txXfrm>
    </dsp:sp>
    <dsp:sp modelId="{1ED1B655-18B8-4CEB-BFF5-0E7CD5D6B2F8}">
      <dsp:nvSpPr>
        <dsp:cNvPr id="0" name=""/>
        <dsp:cNvSpPr/>
      </dsp:nvSpPr>
      <dsp:spPr>
        <a:xfrm>
          <a:off x="3297783" y="4897526"/>
          <a:ext cx="2643346" cy="16785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4B3BC-67A4-4CFA-A965-D8E934DCCB75}">
      <dsp:nvSpPr>
        <dsp:cNvPr id="0" name=""/>
        <dsp:cNvSpPr/>
      </dsp:nvSpPr>
      <dsp:spPr>
        <a:xfrm>
          <a:off x="3591488" y="5176545"/>
          <a:ext cx="2643346" cy="167852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Βλεννώδη-εντερικού τύπου-</a:t>
          </a:r>
          <a:r>
            <a:rPr lang="en-GB" sz="1900" kern="1200" dirty="0"/>
            <a:t>signet ring</a:t>
          </a:r>
          <a:endParaRPr lang="en-US" sz="1900" kern="1200" dirty="0"/>
        </a:p>
      </dsp:txBody>
      <dsp:txXfrm>
        <a:off x="3640650" y="5225707"/>
        <a:ext cx="2545022" cy="1580201"/>
      </dsp:txXfrm>
    </dsp:sp>
    <dsp:sp modelId="{B85223F5-5045-4502-80B8-26F1B2BA57CA}">
      <dsp:nvSpPr>
        <dsp:cNvPr id="0" name=""/>
        <dsp:cNvSpPr/>
      </dsp:nvSpPr>
      <dsp:spPr>
        <a:xfrm>
          <a:off x="6528540" y="2450227"/>
          <a:ext cx="2643346" cy="16785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A40CC2-224D-4B55-AD9C-F20148A3239D}">
      <dsp:nvSpPr>
        <dsp:cNvPr id="0" name=""/>
        <dsp:cNvSpPr/>
      </dsp:nvSpPr>
      <dsp:spPr>
        <a:xfrm>
          <a:off x="6822245" y="2729247"/>
          <a:ext cx="2643346" cy="167852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b="1" kern="1200" dirty="0">
              <a:latin typeface="+mj-lt"/>
            </a:rPr>
            <a:t>Μη σχετιζόμενα με </a:t>
          </a:r>
          <a:r>
            <a:rPr lang="en-GB" sz="1900" b="1" kern="1200" dirty="0">
              <a:latin typeface="+mj-lt"/>
            </a:rPr>
            <a:t>HPV</a:t>
          </a:r>
          <a:endParaRPr lang="en-US" sz="1900" b="1" kern="1200" dirty="0">
            <a:latin typeface="+mj-lt"/>
          </a:endParaRPr>
        </a:p>
      </dsp:txBody>
      <dsp:txXfrm>
        <a:off x="6871407" y="2778409"/>
        <a:ext cx="2545022" cy="1580201"/>
      </dsp:txXfrm>
    </dsp:sp>
    <dsp:sp modelId="{79FAE0AC-1577-43CB-B179-591C7333552B}">
      <dsp:nvSpPr>
        <dsp:cNvPr id="0" name=""/>
        <dsp:cNvSpPr/>
      </dsp:nvSpPr>
      <dsp:spPr>
        <a:xfrm>
          <a:off x="6528540" y="4897526"/>
          <a:ext cx="2643346" cy="16785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70425E-3188-46EC-9780-BACE002A1E67}">
      <dsp:nvSpPr>
        <dsp:cNvPr id="0" name=""/>
        <dsp:cNvSpPr/>
      </dsp:nvSpPr>
      <dsp:spPr>
        <a:xfrm>
          <a:off x="6822245" y="5176545"/>
          <a:ext cx="2643346" cy="167852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Γαστρικού τύπου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 err="1"/>
            <a:t>Διαυγοκυτταρικό</a:t>
          </a:r>
          <a:endParaRPr lang="el-GR" sz="1900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 err="1"/>
            <a:t>Μεσονεφρικό</a:t>
          </a:r>
          <a:endParaRPr lang="el-GR" sz="1900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 err="1"/>
            <a:t>Ενδομητριοειδές</a:t>
          </a:r>
          <a:r>
            <a:rPr lang="el-GR" sz="1900" kern="1200" dirty="0"/>
            <a:t> </a:t>
          </a:r>
          <a:endParaRPr lang="en-US" sz="1900" kern="1200" dirty="0"/>
        </a:p>
      </dsp:txBody>
      <dsp:txXfrm>
        <a:off x="6871407" y="5225707"/>
        <a:ext cx="2545022" cy="15802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8F182-A51E-4661-9E23-5C57EAB3695E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290E-8620-47D8-B6B9-BA4BB67E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83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8F182-A51E-4661-9E23-5C57EAB3695E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290E-8620-47D8-B6B9-BA4BB67E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01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8F182-A51E-4661-9E23-5C57EAB3695E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290E-8620-47D8-B6B9-BA4BB67E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3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8F182-A51E-4661-9E23-5C57EAB3695E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290E-8620-47D8-B6B9-BA4BB67E095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1973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8F182-A51E-4661-9E23-5C57EAB3695E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290E-8620-47D8-B6B9-BA4BB67E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91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8F182-A51E-4661-9E23-5C57EAB3695E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290E-8620-47D8-B6B9-BA4BB67E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5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8F182-A51E-4661-9E23-5C57EAB3695E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290E-8620-47D8-B6B9-BA4BB67E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85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8F182-A51E-4661-9E23-5C57EAB3695E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290E-8620-47D8-B6B9-BA4BB67E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82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8F182-A51E-4661-9E23-5C57EAB3695E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290E-8620-47D8-B6B9-BA4BB67E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65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E20D-7C21-4A43-A7B0-9A32E372B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ACD1D-12A7-4C1A-BB4A-F15853503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F8C6E-6BB3-4A4E-AA55-2D4096D5D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8F182-A51E-4661-9E23-5C57EAB3695E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9F191-3E09-4A23-A146-D8F5BE4C6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48FCA-051F-4473-9E86-35DA2C91C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290E-8620-47D8-B6B9-BA4BB67E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6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8F182-A51E-4661-9E23-5C57EAB3695E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290E-8620-47D8-B6B9-BA4BB67E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95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8F182-A51E-4661-9E23-5C57EAB3695E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290E-8620-47D8-B6B9-BA4BB67E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7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8F182-A51E-4661-9E23-5C57EAB3695E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290E-8620-47D8-B6B9-BA4BB67E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51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8F182-A51E-4661-9E23-5C57EAB3695E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290E-8620-47D8-B6B9-BA4BB67E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08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8F182-A51E-4661-9E23-5C57EAB3695E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290E-8620-47D8-B6B9-BA4BB67E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2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8F182-A51E-4661-9E23-5C57EAB3695E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290E-8620-47D8-B6B9-BA4BB67E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11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8F182-A51E-4661-9E23-5C57EAB3695E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290E-8620-47D8-B6B9-BA4BB67E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3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8F182-A51E-4661-9E23-5C57EAB3695E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290E-8620-47D8-B6B9-BA4BB67E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16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EC8F182-A51E-4661-9E23-5C57EAB3695E}" type="datetimeFigureOut">
              <a:rPr lang="en-US" smtClean="0"/>
              <a:t>30-Sep-20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E28290E-8620-47D8-B6B9-BA4BB67E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8C358D1-4D71-4A50-87B9-3DAAE9A6C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2955"/>
            <a:ext cx="9144000" cy="1702585"/>
          </a:xfrm>
        </p:spPr>
        <p:txBody>
          <a:bodyPr/>
          <a:lstStyle/>
          <a:p>
            <a:r>
              <a:rPr lang="el-GR" cap="none" dirty="0"/>
              <a:t>Παθολογική ανατομική</a:t>
            </a:r>
            <a:br>
              <a:rPr lang="el-GR" cap="none" dirty="0"/>
            </a:br>
            <a:r>
              <a:rPr lang="el-GR" cap="none" dirty="0"/>
              <a:t>αιδοίου-κόλπου-τραχήλου</a:t>
            </a:r>
            <a:endParaRPr lang="en-US" cap="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DB7CD7-021F-4F99-9651-05CE46981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22078"/>
            <a:ext cx="9144000" cy="1655762"/>
          </a:xfrm>
        </p:spPr>
        <p:txBody>
          <a:bodyPr>
            <a:normAutofit fontScale="85000" lnSpcReduction="20000"/>
          </a:bodyPr>
          <a:lstStyle/>
          <a:p>
            <a:r>
              <a:rPr lang="el-GR" cap="none" dirty="0">
                <a:solidFill>
                  <a:schemeClr val="tx1">
                    <a:lumMod val="95000"/>
                    <a:lumOff val="5000"/>
                  </a:schemeClr>
                </a:solidFill>
              </a:rPr>
              <a:t>Ευαγγελία Γ. Κάβουρα </a:t>
            </a:r>
            <a:r>
              <a:rPr lang="en-GB" cap="none" dirty="0">
                <a:solidFill>
                  <a:schemeClr val="tx1">
                    <a:lumMod val="95000"/>
                    <a:lumOff val="5000"/>
                  </a:schemeClr>
                </a:solidFill>
              </a:rPr>
              <a:t>MD, PhD</a:t>
            </a:r>
          </a:p>
          <a:p>
            <a:r>
              <a:rPr lang="el-GR" cap="none" dirty="0">
                <a:solidFill>
                  <a:schemeClr val="tx1">
                    <a:lumMod val="95000"/>
                    <a:lumOff val="5000"/>
                  </a:schemeClr>
                </a:solidFill>
              </a:rPr>
              <a:t>Παθολογοανατόμος</a:t>
            </a:r>
          </a:p>
          <a:p>
            <a:endParaRPr lang="el-GR" cap="non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l-GR" cap="none" dirty="0">
                <a:solidFill>
                  <a:schemeClr val="tx1">
                    <a:lumMod val="95000"/>
                    <a:lumOff val="5000"/>
                  </a:schemeClr>
                </a:solidFill>
              </a:rPr>
              <a:t>Συντονίστρια </a:t>
            </a:r>
            <a:r>
              <a:rPr lang="el-GR" cap="non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Καθ</a:t>
            </a:r>
            <a:r>
              <a:rPr lang="el-GR" cap="none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l-GR" cap="non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Αικ</a:t>
            </a:r>
            <a:r>
              <a:rPr lang="el-GR" cap="none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Παυλάκη</a:t>
            </a:r>
            <a:endParaRPr lang="en-US" cap="non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E5EE2-C514-41E3-8B2A-3223F21EC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8622" cy="222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22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898D00-8004-4F75-B956-A0992C72B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0D46FD-AF52-4D8C-9D1A-22676E7A8319}"/>
              </a:ext>
            </a:extLst>
          </p:cNvPr>
          <p:cNvSpPr txBox="1"/>
          <p:nvPr/>
        </p:nvSpPr>
        <p:spPr>
          <a:xfrm>
            <a:off x="9715500" y="2951946"/>
            <a:ext cx="2023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err="1"/>
              <a:t>Ερπητική</a:t>
            </a:r>
            <a:r>
              <a:rPr lang="el-GR" sz="2800" dirty="0"/>
              <a:t> λοίμωξη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9087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59BAE2-A32C-4698-8D69-6140BC74D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828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0914F-1D81-40B1-A0E2-45DBEEB15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092" y="357326"/>
            <a:ext cx="2152075" cy="1182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0E661-1A04-4AB3-B7E8-75092054F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815" y="3874770"/>
            <a:ext cx="4082351" cy="27762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91843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02F9C7-C109-47AA-B3AD-3A3D0BCC0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3" t="2334" r="6207" b="2500"/>
          <a:stretch/>
        </p:blipFill>
        <p:spPr>
          <a:xfrm>
            <a:off x="0" y="165735"/>
            <a:ext cx="10298430" cy="65265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AB8516-DD0B-41BD-8A87-EFFE19B3D3BE}"/>
              </a:ext>
            </a:extLst>
          </p:cNvPr>
          <p:cNvSpPr txBox="1"/>
          <p:nvPr/>
        </p:nvSpPr>
        <p:spPr>
          <a:xfrm>
            <a:off x="10298430" y="3013501"/>
            <a:ext cx="2937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Μολυσματική </a:t>
            </a:r>
            <a:r>
              <a:rPr lang="el-GR" sz="2400" dirty="0" err="1"/>
              <a:t>τέρμινθος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6694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1C326-402E-4B39-9458-403D0BA17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 </a:t>
            </a:r>
            <a:r>
              <a:rPr lang="el-GR" dirty="0" err="1"/>
              <a:t>ιογενεις</a:t>
            </a:r>
            <a:r>
              <a:rPr lang="el-GR" dirty="0"/>
              <a:t> </a:t>
            </a:r>
            <a:r>
              <a:rPr lang="el-GR" dirty="0" err="1"/>
              <a:t>λοιμωξεισ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F889F-963C-4BA1-AADE-6D653B051702}"/>
              </a:ext>
            </a:extLst>
          </p:cNvPr>
          <p:cNvSpPr txBox="1"/>
          <p:nvPr/>
        </p:nvSpPr>
        <p:spPr>
          <a:xfrm>
            <a:off x="1254442" y="2214694"/>
            <a:ext cx="978693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dirty="0"/>
              <a:t>Βουβωνικό κοκκίωμα</a:t>
            </a:r>
          </a:p>
          <a:p>
            <a:r>
              <a:rPr lang="el-GR" sz="2000" dirty="0" err="1"/>
              <a:t>Ιστιοκύτταρα</a:t>
            </a:r>
            <a:r>
              <a:rPr lang="el-GR" sz="2000" dirty="0"/>
              <a:t> με </a:t>
            </a:r>
            <a:r>
              <a:rPr lang="el-GR" sz="2000" dirty="0" err="1"/>
              <a:t>κενοτόπια</a:t>
            </a:r>
            <a:r>
              <a:rPr lang="el-GR" sz="2000" dirty="0"/>
              <a:t> και ενδοκυττάρια βακτηρίδια (σωματίδια του </a:t>
            </a:r>
            <a:r>
              <a:rPr lang="en-US" sz="2000" dirty="0"/>
              <a:t>Donovan)</a:t>
            </a:r>
          </a:p>
          <a:p>
            <a:r>
              <a:rPr lang="el-GR" sz="2000" dirty="0" err="1"/>
              <a:t>Ψευδοεπιθηλιοματώδης</a:t>
            </a:r>
            <a:r>
              <a:rPr lang="el-GR" sz="2000" dirty="0"/>
              <a:t> υπερπλασία </a:t>
            </a:r>
          </a:p>
          <a:p>
            <a:endParaRPr lang="el-GR" sz="2000" dirty="0"/>
          </a:p>
          <a:p>
            <a:r>
              <a:rPr lang="el-GR" sz="2000" b="1" dirty="0"/>
              <a:t>Αφροδίσιο λεμφοκοκκίωμα</a:t>
            </a:r>
          </a:p>
          <a:p>
            <a:r>
              <a:rPr lang="el-GR" sz="2000" dirty="0" err="1"/>
              <a:t>Κοκκιωματώδης</a:t>
            </a:r>
            <a:r>
              <a:rPr lang="el-GR" sz="2000" dirty="0"/>
              <a:t> </a:t>
            </a:r>
            <a:r>
              <a:rPr lang="el-GR" sz="2000" dirty="0" err="1"/>
              <a:t>λεμφαδενίτις</a:t>
            </a:r>
            <a:endParaRPr lang="el-GR" sz="2000" dirty="0"/>
          </a:p>
          <a:p>
            <a:endParaRPr lang="el-GR" sz="2000" dirty="0"/>
          </a:p>
          <a:p>
            <a:r>
              <a:rPr lang="el-GR" sz="2000" b="1" dirty="0"/>
              <a:t>Σύφιλη</a:t>
            </a:r>
          </a:p>
          <a:p>
            <a:r>
              <a:rPr lang="el-GR" sz="2000" dirty="0"/>
              <a:t>Πλασματοκύτταρα, </a:t>
            </a:r>
            <a:r>
              <a:rPr lang="el-GR" sz="2000" dirty="0" err="1"/>
              <a:t>αγγειϊτις</a:t>
            </a:r>
            <a:r>
              <a:rPr lang="el-GR" sz="2000" dirty="0"/>
              <a:t>,</a:t>
            </a:r>
          </a:p>
          <a:p>
            <a:r>
              <a:rPr lang="el-GR" sz="2000" dirty="0" err="1"/>
              <a:t>Ψευδοεπιθηλιοματώδης</a:t>
            </a:r>
            <a:r>
              <a:rPr lang="el-GR" sz="2000" dirty="0"/>
              <a:t> υπερπλασία</a:t>
            </a:r>
          </a:p>
          <a:p>
            <a:endParaRPr lang="el-GR" sz="2000" dirty="0"/>
          </a:p>
          <a:p>
            <a:r>
              <a:rPr lang="el-GR" sz="2000" b="1" dirty="0"/>
              <a:t>Μαλακό έλκος</a:t>
            </a:r>
          </a:p>
          <a:p>
            <a:r>
              <a:rPr lang="el-GR" sz="2000" dirty="0"/>
              <a:t>Εξέλκωση με πυώδες έκκριμα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3801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8C16BA-0078-4F23-AC5D-5D03104A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1250" cy="464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00872E-4099-4354-9343-783D488A5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2221230"/>
            <a:ext cx="6191250" cy="464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D07EA2-96DD-4DB2-A022-266C6200A661}"/>
              </a:ext>
            </a:extLst>
          </p:cNvPr>
          <p:cNvSpPr txBox="1"/>
          <p:nvPr/>
        </p:nvSpPr>
        <p:spPr>
          <a:xfrm>
            <a:off x="8138160" y="835015"/>
            <a:ext cx="281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Σύφιλη</a:t>
            </a:r>
            <a:r>
              <a:rPr lang="el-G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937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BB332-3548-4ECD-93A3-2E4434F4D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Φλεγμονωδεις</a:t>
            </a:r>
            <a:r>
              <a:rPr lang="el-GR" dirty="0"/>
              <a:t> μη </a:t>
            </a:r>
            <a:r>
              <a:rPr lang="el-GR" dirty="0" err="1"/>
              <a:t>λοιμωδεις</a:t>
            </a:r>
            <a:r>
              <a:rPr lang="el-GR" dirty="0"/>
              <a:t> </a:t>
            </a:r>
            <a:r>
              <a:rPr lang="el-GR" dirty="0" err="1"/>
              <a:t>αλλοιωσεισ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DB116-A64D-45C9-B8E9-7CCA6876AA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2709992"/>
            <a:ext cx="10363826" cy="3424107"/>
          </a:xfrm>
        </p:spPr>
        <p:txBody>
          <a:bodyPr>
            <a:noAutofit/>
          </a:bodyPr>
          <a:lstStyle/>
          <a:p>
            <a:pPr algn="l"/>
            <a:r>
              <a:rPr lang="el-GR" sz="2400" dirty="0" err="1">
                <a:latin typeface="+mj-lt"/>
              </a:rPr>
              <a:t>Λειχηνασ</a:t>
            </a:r>
            <a:r>
              <a:rPr lang="el-GR" sz="2400" dirty="0">
                <a:latin typeface="+mj-lt"/>
              </a:rPr>
              <a:t> (</a:t>
            </a:r>
            <a:r>
              <a:rPr lang="el-GR" sz="2400" dirty="0" err="1">
                <a:latin typeface="+mj-lt"/>
              </a:rPr>
              <a:t>απλος</a:t>
            </a:r>
            <a:r>
              <a:rPr lang="el-GR" sz="2400" dirty="0">
                <a:latin typeface="+mj-lt"/>
              </a:rPr>
              <a:t>, </a:t>
            </a:r>
            <a:r>
              <a:rPr lang="el-GR" sz="2400" dirty="0" err="1">
                <a:latin typeface="+mj-lt"/>
              </a:rPr>
              <a:t>ομαλος</a:t>
            </a:r>
            <a:r>
              <a:rPr lang="el-GR" sz="2400" dirty="0">
                <a:latin typeface="+mj-lt"/>
              </a:rPr>
              <a:t>, </a:t>
            </a:r>
            <a:r>
              <a:rPr lang="el-GR" sz="2400" dirty="0" err="1">
                <a:latin typeface="+mj-lt"/>
              </a:rPr>
              <a:t>σκληρυντικοσ</a:t>
            </a:r>
            <a:r>
              <a:rPr lang="el-GR" sz="2400" dirty="0">
                <a:latin typeface="+mj-lt"/>
              </a:rPr>
              <a:t>)</a:t>
            </a:r>
            <a:endParaRPr lang="en-US" sz="2400" b="0" i="0" u="none" strike="noStrike" baseline="0" dirty="0">
              <a:latin typeface="+mj-lt"/>
            </a:endParaRPr>
          </a:p>
          <a:p>
            <a:pPr algn="l"/>
            <a:r>
              <a:rPr lang="el-GR" sz="2400" dirty="0" err="1">
                <a:latin typeface="+mj-lt"/>
              </a:rPr>
              <a:t>ψωριαση</a:t>
            </a:r>
            <a:endParaRPr lang="en-US" sz="2400" b="0" i="0" u="none" strike="noStrike" baseline="0" dirty="0">
              <a:latin typeface="+mj-lt"/>
            </a:endParaRPr>
          </a:p>
          <a:p>
            <a:pPr algn="l"/>
            <a:r>
              <a:rPr lang="el-GR" sz="2400" b="0" i="0" u="none" strike="noStrike" baseline="0" dirty="0" err="1">
                <a:latin typeface="+mj-lt"/>
              </a:rPr>
              <a:t>Δερματιτιδες</a:t>
            </a:r>
            <a:r>
              <a:rPr lang="el-GR" sz="2400" b="0" i="0" u="none" strike="noStrike" baseline="0" dirty="0">
                <a:latin typeface="+mj-lt"/>
              </a:rPr>
              <a:t> (</a:t>
            </a:r>
            <a:r>
              <a:rPr lang="el-GR" sz="2400" b="0" i="0" u="none" strike="noStrike" baseline="0" dirty="0" err="1">
                <a:latin typeface="+mj-lt"/>
              </a:rPr>
              <a:t>επαφησ</a:t>
            </a:r>
            <a:r>
              <a:rPr lang="el-GR" sz="2400" b="0" i="0" u="none" strike="noStrike" baseline="0" dirty="0">
                <a:latin typeface="+mj-lt"/>
              </a:rPr>
              <a:t>, </a:t>
            </a:r>
            <a:r>
              <a:rPr lang="el-GR" sz="2400" b="0" i="0" u="none" strike="noStrike" baseline="0" dirty="0" err="1">
                <a:latin typeface="+mj-lt"/>
              </a:rPr>
              <a:t>ατοπικη</a:t>
            </a:r>
            <a:r>
              <a:rPr lang="el-GR" sz="2400" b="0" i="0" u="none" strike="noStrike" baseline="0" dirty="0">
                <a:latin typeface="+mj-lt"/>
              </a:rPr>
              <a:t>, </a:t>
            </a:r>
            <a:r>
              <a:rPr lang="el-GR" sz="2400" b="0" i="0" u="none" strike="noStrike" baseline="0" dirty="0" err="1">
                <a:latin typeface="+mj-lt"/>
              </a:rPr>
              <a:t>φαρμακευτικη</a:t>
            </a:r>
            <a:r>
              <a:rPr lang="el-GR" sz="2400" b="0" i="0" u="none" strike="noStrike" baseline="0" dirty="0">
                <a:latin typeface="+mj-lt"/>
              </a:rPr>
              <a:t>)</a:t>
            </a:r>
            <a:r>
              <a:rPr lang="en-US" sz="2400" b="0" i="0" u="none" strike="noStrike" baseline="0" dirty="0">
                <a:latin typeface="+mj-lt"/>
              </a:rPr>
              <a:t> </a:t>
            </a:r>
            <a:endParaRPr lang="el-GR" sz="2400" b="0" i="0" u="none" strike="noStrike" baseline="0" dirty="0">
              <a:latin typeface="+mj-lt"/>
            </a:endParaRPr>
          </a:p>
          <a:p>
            <a:pPr algn="l"/>
            <a:r>
              <a:rPr lang="el-GR" sz="2400" dirty="0" err="1">
                <a:latin typeface="+mj-lt"/>
              </a:rPr>
              <a:t>Πλασματοκυττρικη</a:t>
            </a:r>
            <a:r>
              <a:rPr lang="el-GR" sz="2400" dirty="0">
                <a:latin typeface="+mj-lt"/>
              </a:rPr>
              <a:t> </a:t>
            </a:r>
            <a:r>
              <a:rPr lang="el-GR" sz="2400" dirty="0" err="1">
                <a:latin typeface="+mj-lt"/>
              </a:rPr>
              <a:t>αιδοιιτιδα</a:t>
            </a:r>
            <a:r>
              <a:rPr lang="el-GR" sz="2400" dirty="0">
                <a:latin typeface="+mj-lt"/>
              </a:rPr>
              <a:t> </a:t>
            </a:r>
            <a:r>
              <a:rPr lang="en-US" sz="2400" b="0" i="0" u="none" strike="noStrike" baseline="0" dirty="0">
                <a:latin typeface="+mj-lt"/>
              </a:rPr>
              <a:t>(</a:t>
            </a:r>
            <a:r>
              <a:rPr lang="en-US" sz="2400" b="0" i="0" u="none" strike="noStrike" baseline="0" dirty="0" err="1">
                <a:latin typeface="+mj-lt"/>
              </a:rPr>
              <a:t>Vulvitis</a:t>
            </a:r>
            <a:r>
              <a:rPr lang="en-US" sz="2400" b="0" i="0" u="none" strike="noStrike" baseline="0" dirty="0">
                <a:latin typeface="+mj-lt"/>
              </a:rPr>
              <a:t> of Zoon) </a:t>
            </a:r>
          </a:p>
          <a:p>
            <a:pPr algn="l"/>
            <a:r>
              <a:rPr lang="el-GR" sz="2400" b="0" i="0" u="none" strike="noStrike" baseline="0" dirty="0" err="1">
                <a:latin typeface="+mj-lt"/>
              </a:rPr>
              <a:t>Διαπυητικη</a:t>
            </a:r>
            <a:r>
              <a:rPr lang="el-GR" sz="2400" b="0" i="0" u="none" strike="noStrike" baseline="0" dirty="0">
                <a:latin typeface="+mj-lt"/>
              </a:rPr>
              <a:t> </a:t>
            </a:r>
            <a:r>
              <a:rPr lang="el-GR" sz="2400" b="0" i="0" u="none" strike="noStrike" baseline="0" dirty="0" err="1">
                <a:latin typeface="+mj-lt"/>
              </a:rPr>
              <a:t>ιδραδενιτιδα</a:t>
            </a:r>
            <a:r>
              <a:rPr lang="el-GR" sz="2400" b="0" i="0" u="none" strike="noStrike" baseline="0" dirty="0">
                <a:latin typeface="+mj-lt"/>
              </a:rPr>
              <a:t> 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4509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7A2C4-880B-4879-82DA-8037838E2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1250" cy="464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582466-8CA0-43B2-B4D5-8DA9DF6F1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2209800"/>
            <a:ext cx="6191250" cy="464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B31A97-93CC-4A13-84E0-89ADF24B12CF}"/>
              </a:ext>
            </a:extLst>
          </p:cNvPr>
          <p:cNvSpPr txBox="1"/>
          <p:nvPr/>
        </p:nvSpPr>
        <p:spPr>
          <a:xfrm>
            <a:off x="7223760" y="867103"/>
            <a:ext cx="357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Ατροφικός λειχήνας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0190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95CBA0-03EF-4778-9391-3A3CD8786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823" y="2355742"/>
            <a:ext cx="3533614" cy="21465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B7D06A-66BA-4DC9-BE18-F79621271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20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F1E79-CB25-42B4-B53F-BE175F4B3AEA}"/>
              </a:ext>
            </a:extLst>
          </p:cNvPr>
          <p:cNvSpPr txBox="1"/>
          <p:nvPr/>
        </p:nvSpPr>
        <p:spPr>
          <a:xfrm>
            <a:off x="8226823" y="994410"/>
            <a:ext cx="308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/>
              <a:t>Ινοεπιθηλιακός</a:t>
            </a:r>
            <a:r>
              <a:rPr lang="el-GR" sz="2400" dirty="0"/>
              <a:t> πολύποδας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0475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4D9852-FC36-4465-8BC1-FE720E3D2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" y="0"/>
            <a:ext cx="6487644" cy="43272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34A2D9-31C4-4C85-A9AD-24044AA7AF1F}"/>
              </a:ext>
            </a:extLst>
          </p:cNvPr>
          <p:cNvSpPr txBox="1"/>
          <p:nvPr/>
        </p:nvSpPr>
        <p:spPr>
          <a:xfrm>
            <a:off x="967347" y="4413081"/>
            <a:ext cx="4652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/>
              <a:t>Μελανινοκυτταρικός</a:t>
            </a:r>
            <a:r>
              <a:rPr lang="el-GR" sz="2400" dirty="0"/>
              <a:t> σπίλος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97A10A-9409-4CCF-84F4-5B6FC0210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174" y="2444919"/>
            <a:ext cx="5694158" cy="4419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2131F2-CE66-4CFD-BF1D-2FAA81D3F327}"/>
              </a:ext>
            </a:extLst>
          </p:cNvPr>
          <p:cNvSpPr txBox="1"/>
          <p:nvPr/>
        </p:nvSpPr>
        <p:spPr>
          <a:xfrm>
            <a:off x="7863840" y="1817370"/>
            <a:ext cx="405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/>
              <a:t>Σμηγματορροϊκή</a:t>
            </a:r>
            <a:r>
              <a:rPr lang="el-GR" sz="2400" dirty="0"/>
              <a:t> </a:t>
            </a:r>
            <a:r>
              <a:rPr lang="el-GR" sz="2400" dirty="0" err="1"/>
              <a:t>κεράτωση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9732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7D3D66-F7F4-4481-B441-71C2E02FD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1250" cy="6191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C31661-7DC2-4625-9208-E4FCBD247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481" y="0"/>
            <a:ext cx="713551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F54F82-45D6-4B41-8F78-1E097542E85E}"/>
              </a:ext>
            </a:extLst>
          </p:cNvPr>
          <p:cNvSpPr txBox="1"/>
          <p:nvPr/>
        </p:nvSpPr>
        <p:spPr>
          <a:xfrm>
            <a:off x="704544" y="6311503"/>
            <a:ext cx="4782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/>
              <a:t>Θηλόμορφο</a:t>
            </a:r>
            <a:r>
              <a:rPr lang="el-GR" sz="2400" dirty="0"/>
              <a:t> </a:t>
            </a:r>
            <a:r>
              <a:rPr lang="el-GR" sz="2400" dirty="0" err="1"/>
              <a:t>ιδραδένωμα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2062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52B9B-617E-456F-930C-5C9694170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58" y="0"/>
            <a:ext cx="6527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90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89207-3DF1-43FE-A7F6-52360BDCE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1250" cy="464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348873-2917-449D-A54C-437661931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2209800"/>
            <a:ext cx="6191250" cy="464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1A0A50-5E96-4248-8101-165D0C358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040" y="-68580"/>
            <a:ext cx="3048000" cy="30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2D748F-909C-4697-AE3E-05E060FA6FC8}"/>
              </a:ext>
            </a:extLst>
          </p:cNvPr>
          <p:cNvSpPr txBox="1"/>
          <p:nvPr/>
        </p:nvSpPr>
        <p:spPr>
          <a:xfrm>
            <a:off x="822960" y="5097780"/>
            <a:ext cx="4411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Έκτοπος μαζικός ιστός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3058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C59F68-14AE-4EF1-902C-7FF7CE2A2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1250" cy="4171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5C16EB-43EB-42DC-89EC-2DED746A9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2209800"/>
            <a:ext cx="6191250" cy="4648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5A4627-41B8-489C-98B7-99050C31B53C}"/>
              </a:ext>
            </a:extLst>
          </p:cNvPr>
          <p:cNvSpPr txBox="1"/>
          <p:nvPr/>
        </p:nvSpPr>
        <p:spPr>
          <a:xfrm>
            <a:off x="7008495" y="968990"/>
            <a:ext cx="436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Κύστη </a:t>
            </a:r>
            <a:r>
              <a:rPr lang="el-GR" sz="2800" dirty="0" err="1"/>
              <a:t>βαρθολινείου</a:t>
            </a:r>
            <a:r>
              <a:rPr lang="el-GR" sz="2800" dirty="0"/>
              <a:t> αδένα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3694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369C8-CEFE-4A1C-88C1-7ADF5F41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Προνεοπλασματικες</a:t>
            </a:r>
            <a:r>
              <a:rPr lang="el-GR" dirty="0"/>
              <a:t>/</a:t>
            </a:r>
            <a:r>
              <a:rPr lang="el-GR" dirty="0" err="1"/>
              <a:t>νεοπλασματικες</a:t>
            </a:r>
            <a:r>
              <a:rPr lang="el-GR" dirty="0"/>
              <a:t> </a:t>
            </a:r>
            <a:r>
              <a:rPr lang="el-GR" dirty="0" err="1"/>
              <a:t>επιθηλιακες</a:t>
            </a:r>
            <a:r>
              <a:rPr lang="el-GR" dirty="0"/>
              <a:t> </a:t>
            </a:r>
            <a:r>
              <a:rPr lang="el-GR" dirty="0" err="1"/>
              <a:t>αλλοιωσεισ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D239C-506C-45AC-B385-D631A662788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 err="1"/>
              <a:t>Πλακωδησ</a:t>
            </a:r>
            <a:r>
              <a:rPr lang="el-GR" b="1" dirty="0"/>
              <a:t> </a:t>
            </a:r>
            <a:r>
              <a:rPr lang="el-GR" b="1" dirty="0" err="1"/>
              <a:t>ενδοεπιθηλιακη</a:t>
            </a:r>
            <a:r>
              <a:rPr lang="el-GR" b="1" dirty="0"/>
              <a:t> </a:t>
            </a:r>
            <a:r>
              <a:rPr lang="el-GR" b="1" dirty="0" err="1"/>
              <a:t>αλλοιωση</a:t>
            </a:r>
            <a:r>
              <a:rPr lang="el-GR" b="1" dirty="0"/>
              <a:t>/</a:t>
            </a:r>
            <a:r>
              <a:rPr lang="el-GR" b="1" dirty="0" err="1"/>
              <a:t>δυσπλασια</a:t>
            </a:r>
            <a:r>
              <a:rPr lang="el-GR" b="1" dirty="0"/>
              <a:t>: </a:t>
            </a:r>
            <a:endParaRPr lang="en-GB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u="sng" dirty="0"/>
              <a:t>HPV </a:t>
            </a:r>
            <a:r>
              <a:rPr lang="el-GR" u="sng" dirty="0" err="1"/>
              <a:t>σχετιζομενη</a:t>
            </a:r>
            <a:endParaRPr lang="el-GR" u="sng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i="1" cap="none" dirty="0" err="1"/>
              <a:t>Χαμηλοβαθμη</a:t>
            </a:r>
            <a:r>
              <a:rPr lang="el-GR" i="1" cap="none" dirty="0"/>
              <a:t> </a:t>
            </a:r>
            <a:r>
              <a:rPr lang="en-GB" i="1" cap="none" dirty="0"/>
              <a:t>LGSIL/VIN1</a:t>
            </a:r>
            <a:endParaRPr lang="el-GR" i="1" cap="none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i="1" cap="none" dirty="0" err="1"/>
              <a:t>Υψηλοβαθμη</a:t>
            </a:r>
            <a:r>
              <a:rPr lang="en-GB" i="1" cap="none" dirty="0"/>
              <a:t> HGSIL/VIN2-3</a:t>
            </a:r>
            <a:endParaRPr lang="el-GR" i="1" cap="none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u="sng" dirty="0" err="1"/>
              <a:t>Διαφοροποιημενου</a:t>
            </a:r>
            <a:r>
              <a:rPr lang="el-GR" u="sng" dirty="0"/>
              <a:t> </a:t>
            </a:r>
            <a:r>
              <a:rPr lang="el-GR" u="sng" dirty="0" err="1"/>
              <a:t>τυπου</a:t>
            </a:r>
            <a:r>
              <a:rPr lang="el-GR" u="sng" dirty="0"/>
              <a:t>/μη </a:t>
            </a:r>
            <a:r>
              <a:rPr lang="el-GR" u="sng" dirty="0" err="1"/>
              <a:t>σχετιζομενη</a:t>
            </a:r>
            <a:r>
              <a:rPr lang="el-GR" u="sng" dirty="0"/>
              <a:t> με</a:t>
            </a:r>
            <a:r>
              <a:rPr lang="en-GB" u="sng" dirty="0"/>
              <a:t> </a:t>
            </a:r>
            <a:r>
              <a:rPr lang="en-GB" u="sng" dirty="0" err="1"/>
              <a:t>hpv</a:t>
            </a:r>
            <a:r>
              <a:rPr lang="en-GB" u="sng" dirty="0"/>
              <a:t> (</a:t>
            </a:r>
            <a:r>
              <a:rPr lang="el-GR" u="sng" dirty="0" err="1"/>
              <a:t>σχετιζομενη</a:t>
            </a:r>
            <a:r>
              <a:rPr lang="el-GR" u="sng" dirty="0"/>
              <a:t> με </a:t>
            </a:r>
            <a:r>
              <a:rPr lang="el-GR" u="sng" dirty="0" err="1"/>
              <a:t>σκληρυντικο</a:t>
            </a:r>
            <a:r>
              <a:rPr lang="el-GR" u="sng" dirty="0"/>
              <a:t> </a:t>
            </a:r>
            <a:r>
              <a:rPr lang="el-GR" u="sng" dirty="0" err="1"/>
              <a:t>λειχηνα</a:t>
            </a:r>
            <a:r>
              <a:rPr lang="el-GR" u="sng" dirty="0"/>
              <a:t>)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34805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78AFA1-7ADC-4D02-9DAC-7D47A608D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770" y="484530"/>
            <a:ext cx="9052559" cy="591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37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C9BA4E-2ADA-427E-9B95-342AB009E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876800" cy="3600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A9AC65-5579-42B3-B94D-364825D93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0"/>
            <a:ext cx="4876800" cy="3600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D6DC99-1EFE-4092-A73C-FD2E1E0C1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849" y="3844316"/>
            <a:ext cx="7670301" cy="28269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6D6EF2-115B-4B01-AB65-AC9B94BF72A4}"/>
              </a:ext>
            </a:extLst>
          </p:cNvPr>
          <p:cNvSpPr txBox="1"/>
          <p:nvPr/>
        </p:nvSpPr>
        <p:spPr>
          <a:xfrm>
            <a:off x="963931" y="3747254"/>
            <a:ext cx="147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VIN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0E5FB-DFE3-4F39-8093-3BD43132D63A}"/>
              </a:ext>
            </a:extLst>
          </p:cNvPr>
          <p:cNvSpPr txBox="1"/>
          <p:nvPr/>
        </p:nvSpPr>
        <p:spPr>
          <a:xfrm>
            <a:off x="10367010" y="3844316"/>
            <a:ext cx="131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VIN 2/3</a:t>
            </a:r>
          </a:p>
        </p:txBody>
      </p:sp>
    </p:spTree>
    <p:extLst>
      <p:ext uri="{BB962C8B-B14F-4D97-AF65-F5344CB8AC3E}">
        <p14:creationId xmlns:p14="http://schemas.microsoft.com/office/powerpoint/2010/main" val="3185807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DB79BB-2409-49D9-82B2-369F3C1A1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273" y="1257300"/>
            <a:ext cx="5560727" cy="4707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00A2E-F386-487F-B399-22ACF9901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1" y="6573"/>
            <a:ext cx="6851428" cy="68514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C25CD6-2FF7-42FA-8706-DCA7D30F6C93}"/>
              </a:ext>
            </a:extLst>
          </p:cNvPr>
          <p:cNvSpPr txBox="1"/>
          <p:nvPr/>
        </p:nvSpPr>
        <p:spPr>
          <a:xfrm>
            <a:off x="8321040" y="753618"/>
            <a:ext cx="336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VIN 3 H/E </a:t>
            </a:r>
            <a:r>
              <a:rPr lang="el-GR" dirty="0"/>
              <a:t>και </a:t>
            </a:r>
            <a:r>
              <a:rPr lang="en-US" dirty="0"/>
              <a:t> P16</a:t>
            </a:r>
          </a:p>
        </p:txBody>
      </p:sp>
    </p:spTree>
    <p:extLst>
      <p:ext uri="{BB962C8B-B14F-4D97-AF65-F5344CB8AC3E}">
        <p14:creationId xmlns:p14="http://schemas.microsoft.com/office/powerpoint/2010/main" val="2019379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56C9EB-D05E-43FB-8468-A34BEB62F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A7A34F-9388-4BDC-8B17-2E10C7BD6D79}"/>
              </a:ext>
            </a:extLst>
          </p:cNvPr>
          <p:cNvSpPr txBox="1"/>
          <p:nvPr/>
        </p:nvSpPr>
        <p:spPr>
          <a:xfrm>
            <a:off x="9281160" y="1965960"/>
            <a:ext cx="2754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Διαφοροποιημένου τύπου δυσπλασία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3423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8675E-9213-47B4-BACE-DA4269BA8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77" y="354330"/>
            <a:ext cx="11440445" cy="5154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BAB937-E0C0-4CEF-A781-BE797EAEAB8C}"/>
              </a:ext>
            </a:extLst>
          </p:cNvPr>
          <p:cNvSpPr txBox="1"/>
          <p:nvPr/>
        </p:nvSpPr>
        <p:spPr>
          <a:xfrm>
            <a:off x="4103370" y="5672673"/>
            <a:ext cx="4537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Διαφοροποιημένου τύπου δυσπλασία και </a:t>
            </a:r>
            <a:r>
              <a:rPr lang="en-GB" sz="2400" dirty="0"/>
              <a:t>p</a:t>
            </a:r>
            <a:r>
              <a:rPr lang="en-US" sz="2400" dirty="0"/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1280924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0C4A2F-6EB3-4CCF-A05E-098097F4C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631890" cy="6217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ADADFF-0148-450A-B4B4-A37272E680CF}"/>
              </a:ext>
            </a:extLst>
          </p:cNvPr>
          <p:cNvSpPr txBox="1"/>
          <p:nvPr/>
        </p:nvSpPr>
        <p:spPr>
          <a:xfrm>
            <a:off x="9829800" y="2228671"/>
            <a:ext cx="2160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Διηθητικό πλακώδες καρκίνωμα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4868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18CCE-F301-4286-ABB3-4437202C8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182880"/>
            <a:ext cx="10364451" cy="1596177"/>
          </a:xfrm>
        </p:spPr>
        <p:txBody>
          <a:bodyPr/>
          <a:lstStyle/>
          <a:p>
            <a:r>
              <a:rPr lang="el-GR" dirty="0" err="1"/>
              <a:t>Εξωμαζικη</a:t>
            </a:r>
            <a:r>
              <a:rPr lang="el-GR" dirty="0"/>
              <a:t> </a:t>
            </a:r>
            <a:r>
              <a:rPr lang="el-GR" dirty="0" err="1"/>
              <a:t>νοσοσ</a:t>
            </a:r>
            <a:r>
              <a:rPr lang="el-GR" dirty="0"/>
              <a:t> </a:t>
            </a:r>
            <a:r>
              <a:rPr lang="en-GB" dirty="0" err="1"/>
              <a:t>paget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EA5FE-CA41-4FAC-A3D4-C8B48F9A0C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43100"/>
            <a:ext cx="10363826" cy="4732020"/>
          </a:xfrm>
        </p:spPr>
        <p:txBody>
          <a:bodyPr>
            <a:normAutofit fontScale="70000" lnSpcReduction="20000"/>
          </a:bodyPr>
          <a:lstStyle/>
          <a:p>
            <a:r>
              <a:rPr lang="el-GR" sz="3600" cap="none" dirty="0"/>
              <a:t>αφορά σε ένα </a:t>
            </a:r>
            <a:r>
              <a:rPr lang="el-GR" sz="3600" b="1" cap="none" dirty="0" err="1"/>
              <a:t>ενδοεπιδερμιδικό</a:t>
            </a:r>
            <a:r>
              <a:rPr lang="el-GR" sz="3600" cap="none" dirty="0"/>
              <a:t> </a:t>
            </a:r>
            <a:r>
              <a:rPr lang="el-GR" sz="3600" cap="none" dirty="0" err="1"/>
              <a:t>αδενοκαρκίνωμα</a:t>
            </a:r>
            <a:endParaRPr lang="el-GR" sz="3600" cap="none" dirty="0"/>
          </a:p>
          <a:p>
            <a:endParaRPr lang="el-GR" sz="3600" cap="none" dirty="0"/>
          </a:p>
          <a:p>
            <a:r>
              <a:rPr lang="el-GR" sz="3600" cap="none" dirty="0"/>
              <a:t>προέρχεται από αδιαφοροποίητα κύτταρα της βασικής στοιβάδας ( θετικά στην ck7), μπορεί να συνυπάρχει καρκίνωμα των ιδρωτοποιών αδένων</a:t>
            </a:r>
          </a:p>
          <a:p>
            <a:endParaRPr lang="el-GR" sz="3600" cap="none" dirty="0"/>
          </a:p>
          <a:p>
            <a:r>
              <a:rPr lang="el-GR" sz="3600" b="1" cap="none" dirty="0"/>
              <a:t>διαφορική διάγνωση:</a:t>
            </a:r>
          </a:p>
          <a:p>
            <a:r>
              <a:rPr lang="el-GR" sz="3600" cap="none" dirty="0"/>
              <a:t>μελάνωμα (</a:t>
            </a:r>
            <a:r>
              <a:rPr lang="el-GR" sz="3600" cap="none" dirty="0" err="1"/>
              <a:t>βλέννη</a:t>
            </a:r>
            <a:r>
              <a:rPr lang="el-GR" sz="3600" cap="none" dirty="0"/>
              <a:t>, </a:t>
            </a:r>
            <a:r>
              <a:rPr lang="en-GB" sz="3600" cap="none" dirty="0"/>
              <a:t>HMB</a:t>
            </a:r>
            <a:r>
              <a:rPr lang="el-GR" sz="3600" cap="none" dirty="0"/>
              <a:t>45)</a:t>
            </a:r>
          </a:p>
          <a:p>
            <a:r>
              <a:rPr lang="el-GR" sz="3600" cap="none" dirty="0"/>
              <a:t>επέκταση καρκινώματος από τον τράχηλο, το ορθό ή και την ουροδόχο (p16, ck20, </a:t>
            </a:r>
            <a:r>
              <a:rPr lang="el-GR" sz="3600" cap="none" dirty="0" err="1"/>
              <a:t>ουροπλακίνη</a:t>
            </a:r>
            <a:r>
              <a:rPr lang="el-GR" sz="3600" cap="none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970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AB948F-2E6D-4D89-A4A7-7820050B4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494" y="435549"/>
            <a:ext cx="9006816" cy="614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48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DAFB82-8BC4-40E1-97C8-C800C9CB9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2209800"/>
            <a:ext cx="6191250" cy="464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6D2B2-6B1C-48FD-A294-E704A16F3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1250" cy="464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332FFF-75F7-4290-ADC0-D7EF7B87DB4E}"/>
              </a:ext>
            </a:extLst>
          </p:cNvPr>
          <p:cNvSpPr txBox="1"/>
          <p:nvPr/>
        </p:nvSpPr>
        <p:spPr>
          <a:xfrm>
            <a:off x="6694170" y="1089035"/>
            <a:ext cx="4994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err="1"/>
              <a:t>Εξωμαζική</a:t>
            </a:r>
            <a:r>
              <a:rPr lang="el-GR" sz="2800" dirty="0"/>
              <a:t> νόσος </a:t>
            </a:r>
            <a:r>
              <a:rPr lang="en-GB" sz="2800" dirty="0"/>
              <a:t>Paget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224BB-9F24-4922-9B9D-0091B65B6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" y="4503420"/>
            <a:ext cx="2981126" cy="2214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70EA15-EA97-4339-9FA9-C37F4D45E077}"/>
              </a:ext>
            </a:extLst>
          </p:cNvPr>
          <p:cNvSpPr txBox="1"/>
          <p:nvPr/>
        </p:nvSpPr>
        <p:spPr>
          <a:xfrm>
            <a:off x="2119213" y="6204704"/>
            <a:ext cx="139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CK7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192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FC936-6F02-479A-AA94-C900DBFCF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24429"/>
            <a:ext cx="10364451" cy="1596177"/>
          </a:xfrm>
        </p:spPr>
        <p:txBody>
          <a:bodyPr/>
          <a:lstStyle/>
          <a:p>
            <a:r>
              <a:rPr lang="el-GR" dirty="0" err="1"/>
              <a:t>κολποσ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8F0E37-D020-4479-840A-D2E6E7B0B2A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213160" y="1820606"/>
            <a:ext cx="5896550" cy="441887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7A92B8-3BCA-45C2-8BE4-9E297DC51144}"/>
              </a:ext>
            </a:extLst>
          </p:cNvPr>
          <p:cNvSpPr txBox="1"/>
          <p:nvPr/>
        </p:nvSpPr>
        <p:spPr>
          <a:xfrm>
            <a:off x="620784" y="3429000"/>
            <a:ext cx="20720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Πλακώδες μη </a:t>
            </a:r>
            <a:r>
              <a:rPr lang="el-G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κερατινοποιούμενο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επιθήλιο</a:t>
            </a:r>
          </a:p>
          <a:p>
            <a:pPr algn="ctr"/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Ινομυώδες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στρώμα</a:t>
            </a:r>
            <a:r>
              <a:rPr lang="el-GR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F81BC-F843-4C8A-8BF0-0D598A7C47E2}"/>
              </a:ext>
            </a:extLst>
          </p:cNvPr>
          <p:cNvSpPr txBox="1"/>
          <p:nvPr/>
        </p:nvSpPr>
        <p:spPr>
          <a:xfrm>
            <a:off x="8976220" y="2529701"/>
            <a:ext cx="21811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Ενίοτε παρουσία </a:t>
            </a:r>
            <a:r>
              <a:rPr lang="el-G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αδενίων</a:t>
            </a:r>
            <a:r>
              <a:rPr lang="el-GR" dirty="0"/>
              <a:t> </a:t>
            </a:r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Κολπική </a:t>
            </a:r>
            <a:r>
              <a:rPr lang="el-G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αδένωση</a:t>
            </a: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297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BB761C-CA61-463B-A863-8E26C3FA2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927" y="0"/>
            <a:ext cx="6194073" cy="46455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455A1B-C659-442B-A617-3CA3D625F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8275"/>
            <a:ext cx="5838825" cy="54197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6B937-978A-4CA6-8204-F4980F712630}"/>
              </a:ext>
            </a:extLst>
          </p:cNvPr>
          <p:cNvSpPr txBox="1"/>
          <p:nvPr/>
        </p:nvSpPr>
        <p:spPr>
          <a:xfrm>
            <a:off x="7029450" y="5154930"/>
            <a:ext cx="3360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/>
              <a:t>Μεσονεφρική</a:t>
            </a:r>
            <a:r>
              <a:rPr lang="el-GR" sz="2400" dirty="0"/>
              <a:t> κύστη </a:t>
            </a:r>
            <a:r>
              <a:rPr lang="en-GB" sz="2400" dirty="0"/>
              <a:t>Gartner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14250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631C39-FFAC-4858-AEEC-7574D2C96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421" y="1425993"/>
            <a:ext cx="7236579" cy="5432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2D0C3C-152B-4641-B182-BAE1A2035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03641" cy="44016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DB195E-EB9F-4465-92EB-4CF628792D85}"/>
              </a:ext>
            </a:extLst>
          </p:cNvPr>
          <p:cNvSpPr txBox="1"/>
          <p:nvPr/>
        </p:nvSpPr>
        <p:spPr>
          <a:xfrm>
            <a:off x="1237556" y="5075848"/>
            <a:ext cx="3154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/>
              <a:t>Μυλλεριανή</a:t>
            </a:r>
            <a:r>
              <a:rPr lang="el-GR" sz="2400" dirty="0"/>
              <a:t> κύστη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8869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4E8BC-243E-4C34-B929-4E88E62BF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l-GR" dirty="0" err="1"/>
              <a:t>Τραχηλοσ</a:t>
            </a:r>
            <a:r>
              <a:rPr lang="el-GR" dirty="0"/>
              <a:t> </a:t>
            </a:r>
            <a:r>
              <a:rPr lang="el-GR" dirty="0" err="1"/>
              <a:t>μητρασ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CD4CD5-D668-43FC-9A52-F977227E049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20798" y="1461797"/>
            <a:ext cx="6506081" cy="5270473"/>
          </a:xfrm>
        </p:spPr>
      </p:pic>
    </p:spTree>
    <p:extLst>
      <p:ext uri="{BB962C8B-B14F-4D97-AF65-F5344CB8AC3E}">
        <p14:creationId xmlns:p14="http://schemas.microsoft.com/office/powerpoint/2010/main" val="2245068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E7366C-A227-44AC-A71E-33B443206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65" y="91441"/>
            <a:ext cx="11017522" cy="6766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E86BF9-5D97-456C-9D44-35091F74AE26}"/>
              </a:ext>
            </a:extLst>
          </p:cNvPr>
          <p:cNvSpPr txBox="1"/>
          <p:nvPr/>
        </p:nvSpPr>
        <p:spPr>
          <a:xfrm>
            <a:off x="2708910" y="5416034"/>
            <a:ext cx="560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634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8AB6C0-1988-4E3C-8306-78279EC18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644" y="-1805"/>
            <a:ext cx="8689086" cy="685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791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9B228A-D651-45EF-93A3-8E3A4167B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599" y="171450"/>
            <a:ext cx="8915401" cy="6686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837193-B95F-4346-9F05-2922B6A12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95512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17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3C1756-211C-4859-AE21-76D1FB70E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19087"/>
            <a:ext cx="868680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951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2">
            <a:extLst>
              <a:ext uri="{FF2B5EF4-FFF2-40B4-BE49-F238E27FC236}">
                <a16:creationId xmlns:a16="http://schemas.microsoft.com/office/drawing/2014/main" id="{492DB4B1-3677-40BC-961C-4DAF6015334D}"/>
              </a:ext>
            </a:extLst>
          </p:cNvPr>
          <p:cNvSpPr/>
          <p:nvPr/>
        </p:nvSpPr>
        <p:spPr>
          <a:xfrm>
            <a:off x="2647244" y="1416192"/>
            <a:ext cx="6897511" cy="40256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 έδαφος άωρου μεταπλαστικού πλακώδους επιθήλιου αναπτύσσονται οι προ-διηθητικές νεοπλασίες και τα πλακώδη καρκινώματα του τραχήλου, ως αποτέλεσμα μόλυνσης με τον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HPV </a:t>
            </a:r>
            <a:r>
              <a:rPr lang="el-G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ιό</a:t>
            </a:r>
          </a:p>
        </p:txBody>
      </p:sp>
    </p:spTree>
    <p:extLst>
      <p:ext uri="{BB962C8B-B14F-4D97-AF65-F5344CB8AC3E}">
        <p14:creationId xmlns:p14="http://schemas.microsoft.com/office/powerpoint/2010/main" val="351376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36D88-0795-4C4B-AE81-2E483CF85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cap="none" dirty="0"/>
              <a:t>Αιδοίο </a:t>
            </a:r>
            <a:endParaRPr lang="en-US" b="1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2005F-F502-4E00-87C4-1488096C9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4265"/>
            <a:ext cx="10515600" cy="2917825"/>
          </a:xfrm>
        </p:spPr>
        <p:txBody>
          <a:bodyPr/>
          <a:lstStyle/>
          <a:p>
            <a:r>
              <a:rPr lang="el-GR" cap="none" dirty="0"/>
              <a:t>Δέρμα με εξαρτήματα</a:t>
            </a:r>
          </a:p>
          <a:p>
            <a:r>
              <a:rPr lang="el-GR" cap="none" dirty="0"/>
              <a:t>Πλακώδης μη </a:t>
            </a:r>
            <a:r>
              <a:rPr lang="el-GR" cap="none" dirty="0" err="1"/>
              <a:t>κερατινοποιούμενος</a:t>
            </a:r>
            <a:r>
              <a:rPr lang="el-GR" cap="none" dirty="0"/>
              <a:t> βλεννογόνος</a:t>
            </a:r>
          </a:p>
          <a:p>
            <a:r>
              <a:rPr lang="el-GR" cap="none" dirty="0"/>
              <a:t>Αδένες (</a:t>
            </a:r>
            <a:r>
              <a:rPr lang="el-GR" cap="none" dirty="0" err="1"/>
              <a:t>βαρθολίνιοι</a:t>
            </a:r>
            <a:r>
              <a:rPr lang="el-GR" cap="none" dirty="0"/>
              <a:t>,</a:t>
            </a:r>
            <a:r>
              <a:rPr lang="en-US" cap="none" dirty="0"/>
              <a:t> </a:t>
            </a:r>
            <a:r>
              <a:rPr lang="el-GR" cap="none" dirty="0" err="1"/>
              <a:t>παραουρηθρικοί</a:t>
            </a:r>
            <a:r>
              <a:rPr lang="el-GR" cap="none" dirty="0"/>
              <a:t> του </a:t>
            </a:r>
            <a:r>
              <a:rPr lang="en-GB" cap="none" dirty="0"/>
              <a:t>skene)</a:t>
            </a:r>
          </a:p>
          <a:p>
            <a:r>
              <a:rPr lang="el-GR" cap="none" dirty="0" err="1"/>
              <a:t>Μεσεγχυματικοί</a:t>
            </a:r>
            <a:r>
              <a:rPr lang="el-GR" cap="none" dirty="0"/>
              <a:t> ιστοί (συνδετικός ιστός-λείος </a:t>
            </a:r>
            <a:r>
              <a:rPr lang="el-GR" cap="none" dirty="0" err="1"/>
              <a:t>μυικός</a:t>
            </a:r>
            <a:r>
              <a:rPr lang="el-GR" cap="none" dirty="0"/>
              <a:t>-αγγεία-νεύρα)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25952208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C488C5-C36F-4105-B81F-F0630EA08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0" y="1394460"/>
            <a:ext cx="6319649" cy="4204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37DE4F-8EE6-49CB-B0C7-B2413C1F0C0E}"/>
              </a:ext>
            </a:extLst>
          </p:cNvPr>
          <p:cNvSpPr txBox="1"/>
          <p:nvPr/>
        </p:nvSpPr>
        <p:spPr>
          <a:xfrm>
            <a:off x="2844800" y="688622"/>
            <a:ext cx="6016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Κολποσκοπική</a:t>
            </a:r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εικόνα του τραχήλου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2F654-09C1-415F-ACBF-BCA7694362C1}"/>
              </a:ext>
            </a:extLst>
          </p:cNvPr>
          <p:cNvSpPr txBox="1"/>
          <p:nvPr/>
        </p:nvSpPr>
        <p:spPr>
          <a:xfrm>
            <a:off x="2834640" y="5781251"/>
            <a:ext cx="7156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Δοκιμασία με οξικό οξύ ή με ιώδιο 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Schiller test)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1494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E44D1F-E8AD-42CA-86C8-CFE0F2DC1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83596"/>
            <a:ext cx="10378440" cy="609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357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D89183-F6E5-409F-87D6-2CA10EB4CDF7}"/>
              </a:ext>
            </a:extLst>
          </p:cNvPr>
          <p:cNvSpPr txBox="1"/>
          <p:nvPr/>
        </p:nvSpPr>
        <p:spPr>
          <a:xfrm>
            <a:off x="3047048" y="1229975"/>
            <a:ext cx="60979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Απαραίτητη προϋπόθεση για την καρκινογένεση είναι η </a:t>
            </a:r>
            <a:r>
              <a:rPr lang="el-G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ενσωμάτωση</a:t>
            </a: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του </a:t>
            </a:r>
            <a:r>
              <a:rPr lang="el-G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γονιδιώματος</a:t>
            </a: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του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HPV </a:t>
            </a: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στο χρωμόσωμα των κυττάρων του ξενιστή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325561F2-2113-4800-8309-B77CB9801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319" y="3873837"/>
            <a:ext cx="705643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ενσωμάτωση του </a:t>
            </a:r>
            <a:r>
              <a:rPr lang="el-G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ιικού</a:t>
            </a: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γονιδιώματος</a:t>
            </a: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γίνεται μόνο από τους υψηλής επικινδυνότητας ιούς.</a:t>
            </a:r>
          </a:p>
          <a:p>
            <a:pPr algn="ctr">
              <a:spcBef>
                <a:spcPct val="50000"/>
              </a:spcBef>
            </a:pP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 χαμηλής επικινδυνότητας ιοί δεν μπορούν να ενσωματωθούν και ΔΕΝ ΕΙΝΑΙ ΟΓΚΟΓΟΝΟΙ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189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31E9E4-9CEF-4DEF-B8BD-9363FADE4D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57"/>
          <a:stretch/>
        </p:blipFill>
        <p:spPr>
          <a:xfrm>
            <a:off x="1133475" y="339090"/>
            <a:ext cx="9925050" cy="59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653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453667-FA6B-4A7D-8564-5CC461183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4" b="6833"/>
          <a:stretch/>
        </p:blipFill>
        <p:spPr>
          <a:xfrm>
            <a:off x="1524000" y="125730"/>
            <a:ext cx="9144000" cy="6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139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954320-6CEB-4913-8004-B32AFF8C8A5E}"/>
              </a:ext>
            </a:extLst>
          </p:cNvPr>
          <p:cNvSpPr txBox="1"/>
          <p:nvPr/>
        </p:nvSpPr>
        <p:spPr>
          <a:xfrm>
            <a:off x="5829832" y="493357"/>
            <a:ext cx="6097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Κοιλοκύτταρο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Κύτταρο με ανώμαλους έκκεντρους πυρήνες με μέγεθος Χ3 του μεγέθους ενός φυσιολογικού κυττάρου της αντίστοιχης στοιβάδας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486418-3E35-47D3-A80A-340E195FC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661" y="3269585"/>
            <a:ext cx="5200339" cy="36335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79F235-D6CF-4F60-B592-37E7F7600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24" y="-318862"/>
            <a:ext cx="4841081" cy="36335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4717FD-E148-4EB0-97A1-0EC03FBE2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57" y="2489229"/>
            <a:ext cx="588315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709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F862E1-6690-472D-BD68-0AC9D3B4B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74344" cy="50296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375278-9B5D-46DA-AE93-19413E9F2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526" y="3829051"/>
            <a:ext cx="4036474" cy="3028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B334D0-635F-4B83-8709-F2A614112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8893" y="-57150"/>
            <a:ext cx="4043107" cy="302895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24E2B2B-68AD-4963-9C0A-DF09C1EBB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328" y="5343526"/>
            <a:ext cx="4103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Οξυτενές</a:t>
            </a:r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κονδύλωμα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01D2820C-229C-48BF-ACC4-FE7015EE5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7035" y="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P16 (-)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981BB0A7-3EC2-40DB-8982-11A48E235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7035" y="4015264"/>
            <a:ext cx="1449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Ki-67 (+)</a:t>
            </a:r>
          </a:p>
        </p:txBody>
      </p:sp>
    </p:spTree>
    <p:extLst>
      <p:ext uri="{BB962C8B-B14F-4D97-AF65-F5344CB8AC3E}">
        <p14:creationId xmlns:p14="http://schemas.microsoft.com/office/powerpoint/2010/main" val="35779962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C234AB-6C96-4991-A60D-F1CE1B94C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" y="0"/>
            <a:ext cx="6739890" cy="50549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CE705E-C963-4594-9F71-C2933D8C0782}"/>
              </a:ext>
            </a:extLst>
          </p:cNvPr>
          <p:cNvSpPr txBox="1"/>
          <p:nvPr/>
        </p:nvSpPr>
        <p:spPr>
          <a:xfrm>
            <a:off x="2160270" y="5509260"/>
            <a:ext cx="224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HGSIL/CIN3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CE1E6-4AC0-4FF5-BFA2-0C31234A6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52" t="-708"/>
          <a:stretch/>
        </p:blipFill>
        <p:spPr>
          <a:xfrm>
            <a:off x="8321041" y="911288"/>
            <a:ext cx="3870960" cy="5946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C34213-1039-450F-A3FF-8BFF88996DF8}"/>
              </a:ext>
            </a:extLst>
          </p:cNvPr>
          <p:cNvSpPr txBox="1"/>
          <p:nvPr/>
        </p:nvSpPr>
        <p:spPr>
          <a:xfrm>
            <a:off x="8446770" y="1127998"/>
            <a:ext cx="560070" cy="38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P16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57622-6BE8-4835-90AF-6E06A6DEDC87}"/>
              </a:ext>
            </a:extLst>
          </p:cNvPr>
          <p:cNvSpPr txBox="1"/>
          <p:nvPr/>
        </p:nvSpPr>
        <p:spPr>
          <a:xfrm>
            <a:off x="11075670" y="4255532"/>
            <a:ext cx="85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Ki67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811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33EFF-10D8-4A30-81C1-6208287A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ανοσοϊστοχημεια</a:t>
            </a:r>
            <a:endParaRPr lang="en-US" dirty="0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B6D3B412-20D2-4D3B-B1B7-8EE4182F9E26}"/>
              </a:ext>
            </a:extLst>
          </p:cNvPr>
          <p:cNvSpPr txBox="1">
            <a:spLocks noGrp="1" noChangeArrowheads="1"/>
          </p:cNvSpPr>
          <p:nvPr>
            <p:ph sz="quarter" idx="13"/>
          </p:nvPr>
        </p:nvSpPr>
        <p:spPr bwMode="auto">
          <a:xfrm>
            <a:off x="913774" y="2367092"/>
            <a:ext cx="10363826" cy="439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ki-67:</a:t>
            </a:r>
            <a:endParaRPr lang="el-GR" sz="2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αναγνώριση </a:t>
            </a:r>
            <a:r>
              <a:rPr lang="el-GR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πρωτεινοσύνθεσης</a:t>
            </a:r>
            <a:r>
              <a:rPr lang="el-GR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από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 </a:t>
            </a:r>
            <a:r>
              <a:rPr lang="el-GR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δυσπλαστικά</a:t>
            </a:r>
            <a:r>
              <a:rPr lang="el-GR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νεοπλασματικά</a:t>
            </a:r>
            <a:r>
              <a:rPr lang="el-GR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κύτταρα αλλά και από το </a:t>
            </a:r>
            <a:r>
              <a:rPr lang="el-GR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ιικό</a:t>
            </a:r>
            <a:r>
              <a:rPr lang="el-GR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γονιδίωμα</a:t>
            </a:r>
            <a:endParaRPr lang="en-US" sz="2400" b="1" cap="none" dirty="0">
              <a:latin typeface="Calibri" pitchFamily="34" charset="0"/>
            </a:endParaRPr>
          </a:p>
          <a:p>
            <a:r>
              <a:rPr lang="en-US" sz="2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p16:</a:t>
            </a:r>
            <a:r>
              <a:rPr lang="el-GR" sz="2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l-GR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υπερέκφραση</a:t>
            </a:r>
            <a:r>
              <a:rPr lang="el-GR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όταν υπάρχει ενσωμάτωση του </a:t>
            </a:r>
            <a:r>
              <a:rPr lang="el-GR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ιικού</a:t>
            </a:r>
            <a:r>
              <a:rPr lang="el-GR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γονιδίου στο </a:t>
            </a:r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 </a:t>
            </a:r>
            <a:r>
              <a:rPr lang="el-GR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του ξενιστή.</a:t>
            </a:r>
          </a:p>
          <a:p>
            <a:r>
              <a:rPr lang="el-GR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ενσωμάτωση χαρακτηρίζει τους υψηλής επικινδυνότητας ιούς.</a:t>
            </a:r>
          </a:p>
          <a:p>
            <a:endParaRPr lang="el-GR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774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2DA020-26B6-4E22-886A-5B66DD05CF7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2896590"/>
            <a:ext cx="5736832" cy="395664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26D258-6C74-4396-A755-B93E35696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117" y="2901353"/>
            <a:ext cx="5297883" cy="3956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DCECBD-69B5-4638-A121-4A9123965CF1}"/>
              </a:ext>
            </a:extLst>
          </p:cNvPr>
          <p:cNvSpPr txBox="1"/>
          <p:nvPr/>
        </p:nvSpPr>
        <p:spPr>
          <a:xfrm>
            <a:off x="595713" y="1886584"/>
            <a:ext cx="3858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CIN3</a:t>
            </a: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με ασάφεια της βασικής μεμβράνης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0F2CC9-80BE-40DD-BBF2-0858E73E3CBB}"/>
              </a:ext>
            </a:extLst>
          </p:cNvPr>
          <p:cNvSpPr txBox="1"/>
          <p:nvPr/>
        </p:nvSpPr>
        <p:spPr>
          <a:xfrm>
            <a:off x="7590429" y="1886583"/>
            <a:ext cx="3688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 εστία </a:t>
            </a:r>
            <a:r>
              <a:rPr lang="el-G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αρχόμενης</a:t>
            </a: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μικροδιήθησης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168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0911-D333-4598-AC00-1A9F6A22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l-GR" b="1" cap="none" dirty="0"/>
              <a:t>Αιδοίο</a:t>
            </a:r>
            <a:endParaRPr lang="en-US" b="1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D32C1-A4FC-454B-ABAF-2EB051DD1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44402"/>
          </a:xfrm>
        </p:spPr>
        <p:txBody>
          <a:bodyPr>
            <a:normAutofit lnSpcReduction="10000"/>
          </a:bodyPr>
          <a:lstStyle/>
          <a:p>
            <a:r>
              <a:rPr lang="el-GR" b="1" cap="none" dirty="0"/>
              <a:t>Φλεγμονώδεις αλλοιώσεις: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cap="none" dirty="0"/>
              <a:t>Λοιμώδεις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cap="none" dirty="0"/>
              <a:t>Μη λοιμώδεις</a:t>
            </a:r>
            <a:endParaRPr lang="en-GB" cap="none" dirty="0"/>
          </a:p>
          <a:p>
            <a:r>
              <a:rPr lang="el-GR" b="1" cap="none" dirty="0"/>
              <a:t>Μη </a:t>
            </a:r>
            <a:r>
              <a:rPr lang="el-GR" b="1" cap="none" dirty="0" err="1"/>
              <a:t>νεοπλασματικές</a:t>
            </a:r>
            <a:r>
              <a:rPr lang="el-GR" b="1" cap="none" dirty="0"/>
              <a:t> αλλοιώσεις-έκτοποι ιστοί</a:t>
            </a:r>
            <a:endParaRPr lang="el-GR" cap="none" dirty="0"/>
          </a:p>
          <a:p>
            <a:r>
              <a:rPr lang="el-GR" b="1" cap="none" dirty="0"/>
              <a:t>Επιθηλιακά νεοπλάσματα: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cap="none" dirty="0"/>
              <a:t>Καλοήθη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cap="none" dirty="0"/>
              <a:t>Κακοήθη</a:t>
            </a:r>
          </a:p>
          <a:p>
            <a:r>
              <a:rPr lang="el-GR" b="1" cap="none" dirty="0" err="1"/>
              <a:t>Μεσεγχυματογενή</a:t>
            </a:r>
            <a:r>
              <a:rPr lang="el-GR" b="1" cap="none" dirty="0"/>
              <a:t> νεοπλάσματα: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cap="none" dirty="0"/>
              <a:t>Καλοήθη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cap="none" dirty="0"/>
              <a:t>Κακοήθη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9774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4392CE-771E-47E4-8CD7-CDC635061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78555" cy="2794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2635FB-5883-40DD-830B-9F9462BD0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0"/>
            <a:ext cx="7200900" cy="5429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79A7B8-1F93-4D51-B9E9-82FBB325E4DB}"/>
              </a:ext>
            </a:extLst>
          </p:cNvPr>
          <p:cNvSpPr txBox="1"/>
          <p:nvPr/>
        </p:nvSpPr>
        <p:spPr>
          <a:xfrm>
            <a:off x="1025843" y="4063440"/>
            <a:ext cx="6097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Βάθος &lt; 3 </a:t>
            </a:r>
            <a:r>
              <a:rPr lang="el-G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χιλ</a:t>
            </a:r>
            <a:endParaRPr lang="el-G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Στάδιο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l-G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κατά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FIGO</a:t>
            </a:r>
          </a:p>
        </p:txBody>
      </p:sp>
    </p:spTree>
    <p:extLst>
      <p:ext uri="{BB962C8B-B14F-4D97-AF65-F5344CB8AC3E}">
        <p14:creationId xmlns:p14="http://schemas.microsoft.com/office/powerpoint/2010/main" val="21310186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A806C-AC26-46B3-B336-AFBD0774D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972" y="685801"/>
            <a:ext cx="9452055" cy="4537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82A82A-44C9-41AF-B8C3-8F22660F02FE}"/>
              </a:ext>
            </a:extLst>
          </p:cNvPr>
          <p:cNvSpPr txBox="1"/>
          <p:nvPr/>
        </p:nvSpPr>
        <p:spPr>
          <a:xfrm>
            <a:off x="3176630" y="5428516"/>
            <a:ext cx="5838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Κωνοειδής </a:t>
            </a:r>
            <a:r>
              <a:rPr lang="el-G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εκτομή</a:t>
            </a: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τραχήλου μήτρας</a:t>
            </a:r>
          </a:p>
        </p:txBody>
      </p:sp>
    </p:spTree>
    <p:extLst>
      <p:ext uri="{BB962C8B-B14F-4D97-AF65-F5344CB8AC3E}">
        <p14:creationId xmlns:p14="http://schemas.microsoft.com/office/powerpoint/2010/main" val="12144786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FA1E3550-2238-44BF-BE9D-5BCC05A51391}"/>
              </a:ext>
            </a:extLst>
          </p:cNvPr>
          <p:cNvSpPr txBox="1">
            <a:spLocks noGrp="1" noChangeArrowheads="1"/>
          </p:cNvSpPr>
          <p:nvPr>
            <p:ph sz="quarter" idx="13"/>
          </p:nvPr>
        </p:nvSpPr>
        <p:spPr bwMode="auto">
          <a:xfrm>
            <a:off x="914400" y="2069912"/>
            <a:ext cx="10363826" cy="460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μεγίστη συχνότητα 40 – 45 έτη για διηθητικά καρκινώματα</a:t>
            </a:r>
            <a:r>
              <a:rPr lang="en-GB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έτη για υψηλόβαθμες </a:t>
            </a:r>
            <a:r>
              <a:rPr lang="el-GR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προκαρκινικές</a:t>
            </a:r>
            <a:r>
              <a:rPr lang="el-GR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βλάβες</a:t>
            </a:r>
          </a:p>
          <a:p>
            <a:r>
              <a:rPr lang="el-GR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επέκταση: κατά συνέχεια ιστού στο περιτόναιο, την ουροδόχο κύστη, τους ουρητήρες , το ορθό και τον κόλπο</a:t>
            </a:r>
            <a:r>
              <a:rPr lang="en-GB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μετάσταση  σε παραμητρικούς και </a:t>
            </a:r>
            <a:r>
              <a:rPr lang="el-GR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παρα</a:t>
            </a:r>
            <a:r>
              <a:rPr lang="el-GR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-αορτικούς λεμφαδένες και απομακρυσμένες μεταστάσεις σε ήπαρ, πνεύμονες, μυελό των οστών, κ.α.</a:t>
            </a:r>
          </a:p>
          <a:p>
            <a:r>
              <a:rPr lang="el-GR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μορφολογία: κυρίως (95%) καλά διαφοροποιημένα με παραγωγή κερατίνης ή μέτρια διαφοροποιημένα μη </a:t>
            </a:r>
            <a:r>
              <a:rPr lang="el-GR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κερατινοποιούμενα</a:t>
            </a:r>
            <a:r>
              <a:rPr lang="el-GR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σπανίως (5%) χαμηλής διαφοροποίησης ή </a:t>
            </a:r>
            <a:r>
              <a:rPr lang="el-GR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μικροκυτταρικά</a:t>
            </a:r>
            <a:r>
              <a:rPr lang="el-GR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αδιαφοροποίητα.</a:t>
            </a:r>
          </a:p>
          <a:p>
            <a:r>
              <a:rPr lang="el-GR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θεραπεια</a:t>
            </a:r>
            <a:r>
              <a:rPr lang="el-GR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ριζική υστερεκτομή ή ριζική </a:t>
            </a:r>
            <a:r>
              <a:rPr lang="el-GR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τραχηλεκτομή</a:t>
            </a:r>
            <a:r>
              <a:rPr lang="el-GR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σε νέες γυναίκες </a:t>
            </a:r>
            <a:r>
              <a:rPr lang="el-GR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χημειο</a:t>
            </a:r>
            <a:r>
              <a:rPr lang="el-GR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/ακτινοβολία σε ανεγχείρητη νόσο</a:t>
            </a:r>
          </a:p>
          <a:p>
            <a:pPr marL="0" indent="0">
              <a:buNone/>
            </a:pPr>
            <a:endParaRPr lang="el-GR" sz="1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4E35967-2B0D-454F-A7A3-83A893B0EAE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913775" y="1148840"/>
            <a:ext cx="10364451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Καρκίνωμα από πλακώδη κύτταρα</a:t>
            </a:r>
          </a:p>
        </p:txBody>
      </p:sp>
    </p:spTree>
    <p:extLst>
      <p:ext uri="{BB962C8B-B14F-4D97-AF65-F5344CB8AC3E}">
        <p14:creationId xmlns:p14="http://schemas.microsoft.com/office/powerpoint/2010/main" val="8899834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CDD8F9-191A-4AAF-933B-242BEA7BF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20" y="951238"/>
            <a:ext cx="7227787" cy="541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639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CF5AC-DF71-4167-9B78-FBD5AA48E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127" y="0"/>
            <a:ext cx="861287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8E0745-9645-4586-81EB-01A93526E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76884" cy="44992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649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2BABFC4-0DBA-4965-8688-DE477ABADB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7485877"/>
              </p:ext>
            </p:extLst>
          </p:nvPr>
        </p:nvGraphicFramePr>
        <p:xfrm>
          <a:off x="1268730" y="0"/>
          <a:ext cx="953261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7E224E2-1075-402D-AF76-769AF9700CFE}"/>
              </a:ext>
            </a:extLst>
          </p:cNvPr>
          <p:cNvSpPr txBox="1"/>
          <p:nvPr/>
        </p:nvSpPr>
        <p:spPr>
          <a:xfrm>
            <a:off x="0" y="135063"/>
            <a:ext cx="5159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 Endocervical Adenocarcinoma Criteria and Classification (IECC), 2018</a:t>
            </a:r>
            <a:endParaRPr lang="el-GR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2020</a:t>
            </a:r>
            <a:endParaRPr lang="el-GR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53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id="{0562CE1F-554B-4041-8596-8530E691678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913774" y="714500"/>
            <a:ext cx="10364451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2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Αδενοκαρκίνωμα</a:t>
            </a:r>
            <a:r>
              <a:rPr lang="el-GR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τραχήλου μήτρας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D4C613F-AF3C-4BB7-99C5-0FB381C3003D}"/>
              </a:ext>
            </a:extLst>
          </p:cNvPr>
          <p:cNvSpPr txBox="1">
            <a:spLocks noGrp="1"/>
          </p:cNvSpPr>
          <p:nvPr>
            <p:ph sz="quarter" idx="13"/>
          </p:nvPr>
        </p:nvSpPr>
        <p:spPr>
          <a:xfrm>
            <a:off x="914399" y="1864172"/>
            <a:ext cx="10363826" cy="4557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situ</a:t>
            </a:r>
            <a:r>
              <a:rPr lang="el-GR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ενδοεπιθηλιακό</a:t>
            </a:r>
            <a:r>
              <a:rPr lang="el-GR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l-GR" sz="2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αδενοκαρκίνωμα</a:t>
            </a:r>
            <a:endParaRPr lang="el-GR" sz="24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0FFFF"/>
              </a:buClr>
              <a:buFont typeface="Wingdings" panose="05000000000000000000" pitchFamily="2" charset="2"/>
              <a:buChar char="Ø"/>
            </a:pPr>
            <a:r>
              <a:rPr lang="el-GR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συνήθως αποτελεί τυχαίο εύρημα</a:t>
            </a:r>
          </a:p>
          <a:p>
            <a:pPr marL="342900" indent="-342900">
              <a:buClr>
                <a:srgbClr val="00FFFF"/>
              </a:buClr>
              <a:buFont typeface="Wingdings" panose="05000000000000000000" pitchFamily="2" charset="2"/>
              <a:buChar char="Ø"/>
            </a:pPr>
            <a:r>
              <a:rPr lang="el-GR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κυρίως </a:t>
            </a:r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HPV 18 </a:t>
            </a:r>
            <a:r>
              <a:rPr lang="el-GR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αλλά και 16</a:t>
            </a:r>
          </a:p>
          <a:p>
            <a:pPr marL="342900" indent="-342900">
              <a:buClr>
                <a:srgbClr val="00FFFF"/>
              </a:buClr>
              <a:buFont typeface="Wingdings" panose="05000000000000000000" pitchFamily="2" charset="2"/>
              <a:buChar char="Ø"/>
            </a:pPr>
            <a:r>
              <a:rPr lang="el-GR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στη ζώνη μετάπτωσης αλλά και βαθιά στον </a:t>
            </a:r>
            <a:r>
              <a:rPr lang="el-GR" sz="20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ενδοτράχηλο</a:t>
            </a:r>
            <a:endParaRPr lang="el-GR" sz="20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0FFFF"/>
              </a:buClr>
              <a:buFont typeface="Wingdings" panose="05000000000000000000" pitchFamily="2" charset="2"/>
              <a:buChar char="Ø"/>
            </a:pPr>
            <a:r>
              <a:rPr lang="el-GR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συνήθως συνυπάρχει με </a:t>
            </a:r>
            <a:r>
              <a:rPr lang="en-US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CIN</a:t>
            </a:r>
            <a:r>
              <a:rPr lang="el-GR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0FFFF"/>
              </a:buClr>
              <a:buFont typeface="Wingdings" panose="05000000000000000000" pitchFamily="2" charset="2"/>
              <a:buChar char="Ø"/>
            </a:pPr>
            <a:endParaRPr lang="en-US" sz="20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FFFF"/>
              </a:buClr>
            </a:pPr>
            <a:r>
              <a:rPr lang="el-GR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ιστολογικά:</a:t>
            </a:r>
            <a:r>
              <a:rPr lang="el-GR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πυρηνική </a:t>
            </a:r>
            <a:r>
              <a:rPr lang="el-GR" sz="20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στοιβάδωση</a:t>
            </a:r>
            <a:endParaRPr lang="el-GR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00FFFF"/>
              </a:buClr>
              <a:buNone/>
            </a:pPr>
            <a:r>
              <a:rPr lang="el-GR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πυρηνικός </a:t>
            </a:r>
            <a:r>
              <a:rPr lang="el-GR" sz="20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βαθυχρωματισμός</a:t>
            </a:r>
            <a:endParaRPr lang="el-GR" sz="20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00FFFF"/>
              </a:buClr>
              <a:buNone/>
            </a:pPr>
            <a:r>
              <a:rPr lang="el-GR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μιτώσεις προς τον αυλό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E18458-15CE-4248-9F83-F92E69572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473" y="1338728"/>
            <a:ext cx="4374744" cy="330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939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C8773E-E7AC-4154-8A36-B16ACF66A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31048" cy="3843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97EEAE-B94C-437C-B542-478A86915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822" y="2005163"/>
            <a:ext cx="7590178" cy="4852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CA591A-06D6-48AF-BEFA-BF8A985E8722}"/>
              </a:ext>
            </a:extLst>
          </p:cNvPr>
          <p:cNvSpPr txBox="1"/>
          <p:nvPr/>
        </p:nvSpPr>
        <p:spPr>
          <a:xfrm>
            <a:off x="6176010" y="771749"/>
            <a:ext cx="4716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/>
              <a:t>Αδενοκαρκίνωμα</a:t>
            </a:r>
            <a:r>
              <a:rPr lang="el-GR" sz="2400" dirty="0"/>
              <a:t> συνήθους τύπου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71122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1606A-0815-4754-AD73-88CC57421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765810"/>
            <a:ext cx="6191250" cy="464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4DD2F0-F8BA-4866-A49B-2745C17D8443}"/>
              </a:ext>
            </a:extLst>
          </p:cNvPr>
          <p:cNvSpPr txBox="1"/>
          <p:nvPr/>
        </p:nvSpPr>
        <p:spPr>
          <a:xfrm>
            <a:off x="8729663" y="2261354"/>
            <a:ext cx="29517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Γαστρικού τύπου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01000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A235B-AAB0-49B5-A3E2-9A6A6CAA263A}"/>
              </a:ext>
            </a:extLst>
          </p:cNvPr>
          <p:cNvSpPr txBox="1">
            <a:spLocks noGrp="1"/>
          </p:cNvSpPr>
          <p:nvPr>
            <p:ph sz="quarter" idx="13"/>
          </p:nvPr>
        </p:nvSpPr>
        <p:spPr>
          <a:xfrm>
            <a:off x="914400" y="2366963"/>
            <a:ext cx="10363200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l-GR" sz="2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σας ευχαριστώ που με παρακολουθήσατε</a:t>
            </a:r>
            <a:r>
              <a:rPr lang="el-GR" cap="non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002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7737-7AB4-4F65-81A2-9CAFE8A8A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ΙΟΓΕΝΕΙς</a:t>
            </a:r>
            <a:r>
              <a:rPr lang="el-GR" dirty="0"/>
              <a:t> ΛΟΙΜΩΞΕΙΣ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81E28-0C00-4FC5-A7D3-2AC2CB045D5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b="1" dirty="0" err="1"/>
              <a:t>Hpv</a:t>
            </a:r>
            <a:endParaRPr lang="el-GR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dirty="0" err="1"/>
              <a:t>Καλοηθεις</a:t>
            </a:r>
            <a:r>
              <a:rPr lang="el-GR" dirty="0"/>
              <a:t> </a:t>
            </a:r>
            <a:r>
              <a:rPr lang="el-GR" dirty="0" err="1"/>
              <a:t>αλλοιωσεις</a:t>
            </a:r>
            <a:endParaRPr lang="el-GR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dirty="0" err="1"/>
              <a:t>Προνεοπλασματικες</a:t>
            </a:r>
            <a:endParaRPr lang="el-GR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dirty="0" err="1"/>
              <a:t>νεοπλασματικες</a:t>
            </a:r>
            <a:endParaRPr lang="el-GR" dirty="0"/>
          </a:p>
          <a:p>
            <a:r>
              <a:rPr lang="el-GR" dirty="0" err="1"/>
              <a:t>Ερπητασ</a:t>
            </a:r>
            <a:endParaRPr lang="el-GR" dirty="0"/>
          </a:p>
          <a:p>
            <a:r>
              <a:rPr lang="el-GR" dirty="0" err="1"/>
              <a:t>Μολυσματικη</a:t>
            </a:r>
            <a:r>
              <a:rPr lang="el-GR" dirty="0"/>
              <a:t> </a:t>
            </a:r>
            <a:r>
              <a:rPr lang="el-GR" dirty="0" err="1"/>
              <a:t>τερμινθοσ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060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FCD370-22E4-4466-88FE-D4AE7508A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03" y="0"/>
            <a:ext cx="3316637" cy="4122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EB332D-4C92-48F4-93C0-4FC0C4CF7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21" y="4267200"/>
            <a:ext cx="2438400" cy="2438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50353B-F99A-4108-9ACB-818E21D6B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096528" cy="6096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3A1FCD-215D-4401-BD5E-A568E0B65923}"/>
              </a:ext>
            </a:extLst>
          </p:cNvPr>
          <p:cNvSpPr txBox="1"/>
          <p:nvPr/>
        </p:nvSpPr>
        <p:spPr>
          <a:xfrm>
            <a:off x="3410886" y="4671324"/>
            <a:ext cx="2685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/>
              <a:t>Οξυτενή</a:t>
            </a:r>
            <a:r>
              <a:rPr lang="el-GR" sz="2800" b="1" dirty="0"/>
              <a:t> κονδυλώματα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49974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7BC89A-28F5-46F4-9084-8CA3216FF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2" y="84991"/>
            <a:ext cx="4597637" cy="6110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CBBA24-26E5-4FF8-A00E-0612CBF04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301" y="2165226"/>
            <a:ext cx="5005344" cy="3812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59379B-12D5-42CB-BF7E-530766062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120" y="566115"/>
            <a:ext cx="281050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00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CF5B0-06C1-4EB1-BF13-1F24F98A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600" y="1405890"/>
            <a:ext cx="7318465" cy="5452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DF179-91D2-4C24-A6CB-3DFF82451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5" y="0"/>
            <a:ext cx="4761389" cy="4761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DF3699-BBDA-4AAA-B25A-EFA3CA2A6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09" y="5221379"/>
            <a:ext cx="281050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17061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498</TotalTime>
  <Words>657</Words>
  <Application>Microsoft Office PowerPoint</Application>
  <PresentationFormat>Widescreen</PresentationFormat>
  <Paragraphs>149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Calibri</vt:lpstr>
      <vt:lpstr>Times New Roman</vt:lpstr>
      <vt:lpstr>Tw Cen MT</vt:lpstr>
      <vt:lpstr>Wingdings</vt:lpstr>
      <vt:lpstr>Droplet</vt:lpstr>
      <vt:lpstr>Παθολογική ανατομική αιδοίου-κόλπου-τραχήλου</vt:lpstr>
      <vt:lpstr>PowerPoint Presentation</vt:lpstr>
      <vt:lpstr>PowerPoint Presentation</vt:lpstr>
      <vt:lpstr>Αιδοίο </vt:lpstr>
      <vt:lpstr>Αιδοίο</vt:lpstr>
      <vt:lpstr>ΙΟΓΕΝΕΙς ΛΟΙΜΩΞΕΙΣ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Μη ιογενεις λοιμωξεισ</vt:lpstr>
      <vt:lpstr>PowerPoint Presentation</vt:lpstr>
      <vt:lpstr>Φλεγμονωδεις μη λοιμωδεις αλλοιωσεισ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Προνεοπλασματικες/νεοπλασματικες επιθηλιακες αλλοιωσεισ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Εξωμαζικη νοσοσ paget</vt:lpstr>
      <vt:lpstr>PowerPoint Presentation</vt:lpstr>
      <vt:lpstr>κολποσ</vt:lpstr>
      <vt:lpstr>PowerPoint Presentation</vt:lpstr>
      <vt:lpstr>PowerPoint Presentation</vt:lpstr>
      <vt:lpstr>Τραχηλοσ μητρασ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ανοσοϊστοχημεια</vt:lpstr>
      <vt:lpstr>PowerPoint Presentation</vt:lpstr>
      <vt:lpstr>PowerPoint Presentation</vt:lpstr>
      <vt:lpstr>PowerPoint Presentation</vt:lpstr>
      <vt:lpstr>Καρκίνωμα από πλακώδη κύτταρα</vt:lpstr>
      <vt:lpstr>PowerPoint Presentation</vt:lpstr>
      <vt:lpstr>PowerPoint Presentation</vt:lpstr>
      <vt:lpstr>PowerPoint Presentation</vt:lpstr>
      <vt:lpstr>Αδενοκαρκίνωμα τραχήλου μήτρας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Παθολογική Ανατομική αιδοίου-κόλπου-τραχήλου</dc:title>
  <dc:creator>Vasileios Chondromatidis</dc:creator>
  <cp:lastModifiedBy>Vasileios Chondromatidis</cp:lastModifiedBy>
  <cp:revision>69</cp:revision>
  <dcterms:created xsi:type="dcterms:W3CDTF">2020-09-12T10:19:40Z</dcterms:created>
  <dcterms:modified xsi:type="dcterms:W3CDTF">2020-09-30T16:53:49Z</dcterms:modified>
</cp:coreProperties>
</file>