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notesMasterIdLst>
    <p:notesMasterId r:id="rId84"/>
  </p:notesMasterIdLst>
  <p:sldIdLst>
    <p:sldId id="256" r:id="rId2"/>
    <p:sldId id="258" r:id="rId3"/>
    <p:sldId id="297" r:id="rId4"/>
    <p:sldId id="286" r:id="rId5"/>
    <p:sldId id="288" r:id="rId6"/>
    <p:sldId id="257" r:id="rId7"/>
    <p:sldId id="287" r:id="rId8"/>
    <p:sldId id="285" r:id="rId9"/>
    <p:sldId id="284" r:id="rId10"/>
    <p:sldId id="289" r:id="rId11"/>
    <p:sldId id="290" r:id="rId12"/>
    <p:sldId id="291" r:id="rId13"/>
    <p:sldId id="264" r:id="rId14"/>
    <p:sldId id="265" r:id="rId15"/>
    <p:sldId id="292" r:id="rId16"/>
    <p:sldId id="266" r:id="rId17"/>
    <p:sldId id="267" r:id="rId18"/>
    <p:sldId id="293" r:id="rId19"/>
    <p:sldId id="294" r:id="rId20"/>
    <p:sldId id="295" r:id="rId21"/>
    <p:sldId id="296" r:id="rId22"/>
    <p:sldId id="268" r:id="rId23"/>
    <p:sldId id="298" r:id="rId24"/>
    <p:sldId id="301" r:id="rId25"/>
    <p:sldId id="302" r:id="rId26"/>
    <p:sldId id="303" r:id="rId27"/>
    <p:sldId id="304" r:id="rId28"/>
    <p:sldId id="305" r:id="rId29"/>
    <p:sldId id="270" r:id="rId30"/>
    <p:sldId id="299" r:id="rId31"/>
    <p:sldId id="269" r:id="rId32"/>
    <p:sldId id="300" r:id="rId33"/>
    <p:sldId id="271" r:id="rId34"/>
    <p:sldId id="306" r:id="rId35"/>
    <p:sldId id="310" r:id="rId36"/>
    <p:sldId id="311" r:id="rId37"/>
    <p:sldId id="307" r:id="rId38"/>
    <p:sldId id="308" r:id="rId39"/>
    <p:sldId id="309" r:id="rId40"/>
    <p:sldId id="272" r:id="rId41"/>
    <p:sldId id="312" r:id="rId42"/>
    <p:sldId id="313" r:id="rId43"/>
    <p:sldId id="314" r:id="rId44"/>
    <p:sldId id="315" r:id="rId45"/>
    <p:sldId id="273" r:id="rId46"/>
    <p:sldId id="274" r:id="rId47"/>
    <p:sldId id="275" r:id="rId48"/>
    <p:sldId id="317" r:id="rId49"/>
    <p:sldId id="316" r:id="rId50"/>
    <p:sldId id="318" r:id="rId51"/>
    <p:sldId id="319" r:id="rId52"/>
    <p:sldId id="321" r:id="rId53"/>
    <p:sldId id="320" r:id="rId54"/>
    <p:sldId id="322" r:id="rId55"/>
    <p:sldId id="323" r:id="rId56"/>
    <p:sldId id="324" r:id="rId57"/>
    <p:sldId id="325" r:id="rId58"/>
    <p:sldId id="326" r:id="rId59"/>
    <p:sldId id="327" r:id="rId60"/>
    <p:sldId id="338" r:id="rId61"/>
    <p:sldId id="276" r:id="rId62"/>
    <p:sldId id="343" r:id="rId63"/>
    <p:sldId id="345" r:id="rId64"/>
    <p:sldId id="346" r:id="rId65"/>
    <p:sldId id="347" r:id="rId66"/>
    <p:sldId id="344" r:id="rId67"/>
    <p:sldId id="278" r:id="rId68"/>
    <p:sldId id="332" r:id="rId69"/>
    <p:sldId id="329" r:id="rId70"/>
    <p:sldId id="330" r:id="rId71"/>
    <p:sldId id="331" r:id="rId72"/>
    <p:sldId id="277" r:id="rId73"/>
    <p:sldId id="328" r:id="rId74"/>
    <p:sldId id="281" r:id="rId75"/>
    <p:sldId id="282" r:id="rId76"/>
    <p:sldId id="334" r:id="rId77"/>
    <p:sldId id="333" r:id="rId78"/>
    <p:sldId id="283" r:id="rId79"/>
    <p:sldId id="335" r:id="rId80"/>
    <p:sldId id="336" r:id="rId81"/>
    <p:sldId id="337" r:id="rId82"/>
    <p:sldId id="342" r:id="rId8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1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956"/>
    <p:restoredTop sz="94648"/>
  </p:normalViewPr>
  <p:slideViewPr>
    <p:cSldViewPr snapToGrid="0" snapToObjects="1">
      <p:cViewPr varScale="1">
        <p:scale>
          <a:sx n="59" d="100"/>
          <a:sy n="59" d="100"/>
        </p:scale>
        <p:origin x="-78" y="-102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4D3F4-E621-444B-965C-E889A90546B2}" type="doc">
      <dgm:prSet loTypeId="urn:microsoft.com/office/officeart/2008/layout/LinedList" loCatId="list" qsTypeId="urn:microsoft.com/office/officeart/2005/8/quickstyle/simple1#1" qsCatId="simple" csTypeId="urn:microsoft.com/office/officeart/2005/8/colors/accent5_2" csCatId="accent5" phldr="1"/>
      <dgm:spPr/>
      <dgm:t>
        <a:bodyPr/>
        <a:lstStyle/>
        <a:p>
          <a:endParaRPr lang="en-US"/>
        </a:p>
      </dgm:t>
    </dgm:pt>
    <dgm:pt modelId="{F7A8F9D2-886D-429C-BE8F-F7BF43C416A2}">
      <dgm:prSet/>
      <dgm:spPr/>
      <dgm:t>
        <a:bodyPr/>
        <a:lstStyle/>
        <a:p>
          <a:r>
            <a:rPr lang="el-GR"/>
            <a:t>Η μήτρα αποτελείται κυρίως από λείους μύες (</a:t>
          </a:r>
          <a:r>
            <a:rPr lang="el-GR" b="1"/>
            <a:t>μυομήτριο</a:t>
          </a:r>
          <a:r>
            <a:rPr lang="el-GR"/>
            <a:t>), που περικλείει την </a:t>
          </a:r>
          <a:r>
            <a:rPr lang="el-GR" b="1"/>
            <a:t>ενδομητρική κοιλότητα</a:t>
          </a:r>
          <a:endParaRPr lang="en-US" b="1"/>
        </a:p>
      </dgm:t>
    </dgm:pt>
    <dgm:pt modelId="{D434B78A-3558-45D3-8F62-BFD1BEDF102A}" type="parTrans" cxnId="{D32FA315-8D12-4207-97B9-5E62F244F410}">
      <dgm:prSet/>
      <dgm:spPr/>
      <dgm:t>
        <a:bodyPr/>
        <a:lstStyle/>
        <a:p>
          <a:endParaRPr lang="en-US"/>
        </a:p>
      </dgm:t>
    </dgm:pt>
    <dgm:pt modelId="{9154E17C-D359-4C45-A34B-AAA50826A1CB}" type="sibTrans" cxnId="{D32FA315-8D12-4207-97B9-5E62F244F410}">
      <dgm:prSet/>
      <dgm:spPr/>
      <dgm:t>
        <a:bodyPr/>
        <a:lstStyle/>
        <a:p>
          <a:endParaRPr lang="en-US"/>
        </a:p>
      </dgm:t>
    </dgm:pt>
    <dgm:pt modelId="{25D765C9-5186-4320-9D79-77D7A404D039}">
      <dgm:prSet/>
      <dgm:spPr/>
      <dgm:t>
        <a:bodyPr/>
        <a:lstStyle/>
        <a:p>
          <a:r>
            <a:rPr lang="el-GR"/>
            <a:t>Η ενδομητρική κοιλότητα επενδύεται από έναν βλεννογόνο που συνίσταται από </a:t>
          </a:r>
          <a:r>
            <a:rPr lang="el-GR" b="1"/>
            <a:t>ενδομητρικούς αδένες </a:t>
          </a:r>
          <a:r>
            <a:rPr lang="el-GR"/>
            <a:t>και </a:t>
          </a:r>
          <a:r>
            <a:rPr lang="el-GR" b="1"/>
            <a:t>περιβάλλον στρώμα</a:t>
          </a:r>
          <a:endParaRPr lang="en-US" b="1"/>
        </a:p>
      </dgm:t>
    </dgm:pt>
    <dgm:pt modelId="{EB4B5E87-EE0C-4F1D-9D3B-72C6503688B1}" type="parTrans" cxnId="{02F12AE5-E158-44E4-9F71-92573C852253}">
      <dgm:prSet/>
      <dgm:spPr/>
      <dgm:t>
        <a:bodyPr/>
        <a:lstStyle/>
        <a:p>
          <a:endParaRPr lang="en-US"/>
        </a:p>
      </dgm:t>
    </dgm:pt>
    <dgm:pt modelId="{E9A23BAA-3574-489B-8F5E-C286D9128ABC}" type="sibTrans" cxnId="{02F12AE5-E158-44E4-9F71-92573C852253}">
      <dgm:prSet/>
      <dgm:spPr/>
      <dgm:t>
        <a:bodyPr/>
        <a:lstStyle/>
        <a:p>
          <a:endParaRPr lang="en-US"/>
        </a:p>
      </dgm:t>
    </dgm:pt>
    <dgm:pt modelId="{0E9B7A72-4BCD-46E5-831B-91E7FBEB4D6C}">
      <dgm:prSet/>
      <dgm:spPr/>
      <dgm:t>
        <a:bodyPr/>
        <a:lstStyle/>
        <a:p>
          <a:r>
            <a:rPr lang="el-GR"/>
            <a:t>Η μήτρα διεγείρεται συνεχώς από ορμόνες, απογυμνώνεται μηνιαία από τον ενδομήτριο βλεννογόνο, και περιοδικά μπορεί να «φιλοξενεί» έμβρυα</a:t>
          </a:r>
          <a:endParaRPr lang="en-US"/>
        </a:p>
      </dgm:t>
    </dgm:pt>
    <dgm:pt modelId="{58EE3C67-AC57-4F47-94D9-87AB033990FB}" type="parTrans" cxnId="{F3052CD6-E19A-49E5-BC37-FF7EC807D09A}">
      <dgm:prSet/>
      <dgm:spPr/>
      <dgm:t>
        <a:bodyPr/>
        <a:lstStyle/>
        <a:p>
          <a:endParaRPr lang="en-US"/>
        </a:p>
      </dgm:t>
    </dgm:pt>
    <dgm:pt modelId="{505E8D51-A1C0-46BE-BF05-27E3713C79A3}" type="sibTrans" cxnId="{F3052CD6-E19A-49E5-BC37-FF7EC807D09A}">
      <dgm:prSet/>
      <dgm:spPr/>
      <dgm:t>
        <a:bodyPr/>
        <a:lstStyle/>
        <a:p>
          <a:endParaRPr lang="en-US"/>
        </a:p>
      </dgm:t>
    </dgm:pt>
    <dgm:pt modelId="{BF607482-A0A5-7748-920B-45667D7DAF65}" type="pres">
      <dgm:prSet presAssocID="{46C4D3F4-E621-444B-965C-E889A90546B2}" presName="vert0" presStyleCnt="0">
        <dgm:presLayoutVars>
          <dgm:dir/>
          <dgm:animOne val="branch"/>
          <dgm:animLvl val="lvl"/>
        </dgm:presLayoutVars>
      </dgm:prSet>
      <dgm:spPr/>
      <dgm:t>
        <a:bodyPr/>
        <a:lstStyle/>
        <a:p>
          <a:endParaRPr lang="el-GR"/>
        </a:p>
      </dgm:t>
    </dgm:pt>
    <dgm:pt modelId="{7319F4BB-6B44-AD4E-9574-07FB97D7EC78}" type="pres">
      <dgm:prSet presAssocID="{F7A8F9D2-886D-429C-BE8F-F7BF43C416A2}" presName="thickLine" presStyleLbl="alignNode1" presStyleIdx="0" presStyleCnt="3"/>
      <dgm:spPr/>
    </dgm:pt>
    <dgm:pt modelId="{EBC4145F-605D-214C-AEE6-6304A097056D}" type="pres">
      <dgm:prSet presAssocID="{F7A8F9D2-886D-429C-BE8F-F7BF43C416A2}" presName="horz1" presStyleCnt="0"/>
      <dgm:spPr/>
    </dgm:pt>
    <dgm:pt modelId="{78EA0212-7E77-E144-8478-0204B692FD77}" type="pres">
      <dgm:prSet presAssocID="{F7A8F9D2-886D-429C-BE8F-F7BF43C416A2}" presName="tx1" presStyleLbl="revTx" presStyleIdx="0" presStyleCnt="3"/>
      <dgm:spPr/>
      <dgm:t>
        <a:bodyPr/>
        <a:lstStyle/>
        <a:p>
          <a:endParaRPr lang="el-GR"/>
        </a:p>
      </dgm:t>
    </dgm:pt>
    <dgm:pt modelId="{BC94BC1E-35AA-DD4D-A252-8CFB0D170101}" type="pres">
      <dgm:prSet presAssocID="{F7A8F9D2-886D-429C-BE8F-F7BF43C416A2}" presName="vert1" presStyleCnt="0"/>
      <dgm:spPr/>
    </dgm:pt>
    <dgm:pt modelId="{4EF2D65F-8592-0442-AC30-C6664E40C465}" type="pres">
      <dgm:prSet presAssocID="{25D765C9-5186-4320-9D79-77D7A404D039}" presName="thickLine" presStyleLbl="alignNode1" presStyleIdx="1" presStyleCnt="3"/>
      <dgm:spPr/>
    </dgm:pt>
    <dgm:pt modelId="{F46F2E10-7D1A-7647-ABA0-E96AEB7B0A2A}" type="pres">
      <dgm:prSet presAssocID="{25D765C9-5186-4320-9D79-77D7A404D039}" presName="horz1" presStyleCnt="0"/>
      <dgm:spPr/>
    </dgm:pt>
    <dgm:pt modelId="{B0A9F13E-6CF5-C448-842A-9F12DF735C1B}" type="pres">
      <dgm:prSet presAssocID="{25D765C9-5186-4320-9D79-77D7A404D039}" presName="tx1" presStyleLbl="revTx" presStyleIdx="1" presStyleCnt="3"/>
      <dgm:spPr/>
      <dgm:t>
        <a:bodyPr/>
        <a:lstStyle/>
        <a:p>
          <a:endParaRPr lang="el-GR"/>
        </a:p>
      </dgm:t>
    </dgm:pt>
    <dgm:pt modelId="{DC142441-FF1D-5345-B75A-F02A8A8D2321}" type="pres">
      <dgm:prSet presAssocID="{25D765C9-5186-4320-9D79-77D7A404D039}" presName="vert1" presStyleCnt="0"/>
      <dgm:spPr/>
    </dgm:pt>
    <dgm:pt modelId="{D292C497-56AE-BF4F-80BC-1D2433A67347}" type="pres">
      <dgm:prSet presAssocID="{0E9B7A72-4BCD-46E5-831B-91E7FBEB4D6C}" presName="thickLine" presStyleLbl="alignNode1" presStyleIdx="2" presStyleCnt="3"/>
      <dgm:spPr/>
    </dgm:pt>
    <dgm:pt modelId="{30743727-6BFC-1543-A0BF-5BB152D18ED9}" type="pres">
      <dgm:prSet presAssocID="{0E9B7A72-4BCD-46E5-831B-91E7FBEB4D6C}" presName="horz1" presStyleCnt="0"/>
      <dgm:spPr/>
    </dgm:pt>
    <dgm:pt modelId="{4FCBB049-09A8-6B47-954D-54448FA1A2BC}" type="pres">
      <dgm:prSet presAssocID="{0E9B7A72-4BCD-46E5-831B-91E7FBEB4D6C}" presName="tx1" presStyleLbl="revTx" presStyleIdx="2" presStyleCnt="3"/>
      <dgm:spPr/>
      <dgm:t>
        <a:bodyPr/>
        <a:lstStyle/>
        <a:p>
          <a:endParaRPr lang="el-GR"/>
        </a:p>
      </dgm:t>
    </dgm:pt>
    <dgm:pt modelId="{DF8B4FB7-88DC-F249-B1D8-1114E5C47FFD}" type="pres">
      <dgm:prSet presAssocID="{0E9B7A72-4BCD-46E5-831B-91E7FBEB4D6C}" presName="vert1" presStyleCnt="0"/>
      <dgm:spPr/>
    </dgm:pt>
  </dgm:ptLst>
  <dgm:cxnLst>
    <dgm:cxn modelId="{02F12AE5-E158-44E4-9F71-92573C852253}" srcId="{46C4D3F4-E621-444B-965C-E889A90546B2}" destId="{25D765C9-5186-4320-9D79-77D7A404D039}" srcOrd="1" destOrd="0" parTransId="{EB4B5E87-EE0C-4F1D-9D3B-72C6503688B1}" sibTransId="{E9A23BAA-3574-489B-8F5E-C286D9128ABC}"/>
    <dgm:cxn modelId="{D32FA315-8D12-4207-97B9-5E62F244F410}" srcId="{46C4D3F4-E621-444B-965C-E889A90546B2}" destId="{F7A8F9D2-886D-429C-BE8F-F7BF43C416A2}" srcOrd="0" destOrd="0" parTransId="{D434B78A-3558-45D3-8F62-BFD1BEDF102A}" sibTransId="{9154E17C-D359-4C45-A34B-AAA50826A1CB}"/>
    <dgm:cxn modelId="{F3052CD6-E19A-49E5-BC37-FF7EC807D09A}" srcId="{46C4D3F4-E621-444B-965C-E889A90546B2}" destId="{0E9B7A72-4BCD-46E5-831B-91E7FBEB4D6C}" srcOrd="2" destOrd="0" parTransId="{58EE3C67-AC57-4F47-94D9-87AB033990FB}" sibTransId="{505E8D51-A1C0-46BE-BF05-27E3713C79A3}"/>
    <dgm:cxn modelId="{3ED2F509-4595-2449-AD86-F54E6ED14628}" type="presOf" srcId="{25D765C9-5186-4320-9D79-77D7A404D039}" destId="{B0A9F13E-6CF5-C448-842A-9F12DF735C1B}" srcOrd="0" destOrd="0" presId="urn:microsoft.com/office/officeart/2008/layout/LinedList"/>
    <dgm:cxn modelId="{FB6957ED-2533-E341-A3C5-0BB58D39DA03}" type="presOf" srcId="{0E9B7A72-4BCD-46E5-831B-91E7FBEB4D6C}" destId="{4FCBB049-09A8-6B47-954D-54448FA1A2BC}" srcOrd="0" destOrd="0" presId="urn:microsoft.com/office/officeart/2008/layout/LinedList"/>
    <dgm:cxn modelId="{2017427C-F8CF-124C-B6D1-20BC412B8063}" type="presOf" srcId="{F7A8F9D2-886D-429C-BE8F-F7BF43C416A2}" destId="{78EA0212-7E77-E144-8478-0204B692FD77}" srcOrd="0" destOrd="0" presId="urn:microsoft.com/office/officeart/2008/layout/LinedList"/>
    <dgm:cxn modelId="{37E3D59B-7AFB-5F4F-9C40-3C37D2CE3691}" type="presOf" srcId="{46C4D3F4-E621-444B-965C-E889A90546B2}" destId="{BF607482-A0A5-7748-920B-45667D7DAF65}" srcOrd="0" destOrd="0" presId="urn:microsoft.com/office/officeart/2008/layout/LinedList"/>
    <dgm:cxn modelId="{F7CA44F6-464B-5D49-AA0D-A56C960879CF}" type="presParOf" srcId="{BF607482-A0A5-7748-920B-45667D7DAF65}" destId="{7319F4BB-6B44-AD4E-9574-07FB97D7EC78}" srcOrd="0" destOrd="0" presId="urn:microsoft.com/office/officeart/2008/layout/LinedList"/>
    <dgm:cxn modelId="{AAC50F84-B607-3E42-A574-0F7546404445}" type="presParOf" srcId="{BF607482-A0A5-7748-920B-45667D7DAF65}" destId="{EBC4145F-605D-214C-AEE6-6304A097056D}" srcOrd="1" destOrd="0" presId="urn:microsoft.com/office/officeart/2008/layout/LinedList"/>
    <dgm:cxn modelId="{3B4AA15F-F863-6C4E-B46F-F131696BBE0A}" type="presParOf" srcId="{EBC4145F-605D-214C-AEE6-6304A097056D}" destId="{78EA0212-7E77-E144-8478-0204B692FD77}" srcOrd="0" destOrd="0" presId="urn:microsoft.com/office/officeart/2008/layout/LinedList"/>
    <dgm:cxn modelId="{E5183FC8-DFCF-8E46-BED0-BEA35E4D8986}" type="presParOf" srcId="{EBC4145F-605D-214C-AEE6-6304A097056D}" destId="{BC94BC1E-35AA-DD4D-A252-8CFB0D170101}" srcOrd="1" destOrd="0" presId="urn:microsoft.com/office/officeart/2008/layout/LinedList"/>
    <dgm:cxn modelId="{D5606D9B-F0EA-EC4B-BEDB-B7864251E6B9}" type="presParOf" srcId="{BF607482-A0A5-7748-920B-45667D7DAF65}" destId="{4EF2D65F-8592-0442-AC30-C6664E40C465}" srcOrd="2" destOrd="0" presId="urn:microsoft.com/office/officeart/2008/layout/LinedList"/>
    <dgm:cxn modelId="{B9CEB44D-BC82-E542-94A3-578E598308FB}" type="presParOf" srcId="{BF607482-A0A5-7748-920B-45667D7DAF65}" destId="{F46F2E10-7D1A-7647-ABA0-E96AEB7B0A2A}" srcOrd="3" destOrd="0" presId="urn:microsoft.com/office/officeart/2008/layout/LinedList"/>
    <dgm:cxn modelId="{5819BAFC-1C72-4940-A9F2-1D2DFA7CF2AA}" type="presParOf" srcId="{F46F2E10-7D1A-7647-ABA0-E96AEB7B0A2A}" destId="{B0A9F13E-6CF5-C448-842A-9F12DF735C1B}" srcOrd="0" destOrd="0" presId="urn:microsoft.com/office/officeart/2008/layout/LinedList"/>
    <dgm:cxn modelId="{D0F22D2F-A5C1-8F49-84F4-8582236E9E4B}" type="presParOf" srcId="{F46F2E10-7D1A-7647-ABA0-E96AEB7B0A2A}" destId="{DC142441-FF1D-5345-B75A-F02A8A8D2321}" srcOrd="1" destOrd="0" presId="urn:microsoft.com/office/officeart/2008/layout/LinedList"/>
    <dgm:cxn modelId="{21033B4B-5845-3A48-B60E-4DD9C6C6B3CA}" type="presParOf" srcId="{BF607482-A0A5-7748-920B-45667D7DAF65}" destId="{D292C497-56AE-BF4F-80BC-1D2433A67347}" srcOrd="4" destOrd="0" presId="urn:microsoft.com/office/officeart/2008/layout/LinedList"/>
    <dgm:cxn modelId="{667BBABF-9E67-C14D-8CFE-B577762513EA}" type="presParOf" srcId="{BF607482-A0A5-7748-920B-45667D7DAF65}" destId="{30743727-6BFC-1543-A0BF-5BB152D18ED9}" srcOrd="5" destOrd="0" presId="urn:microsoft.com/office/officeart/2008/layout/LinedList"/>
    <dgm:cxn modelId="{0C803279-B19D-0E49-AF4F-BB754B9B4992}" type="presParOf" srcId="{30743727-6BFC-1543-A0BF-5BB152D18ED9}" destId="{4FCBB049-09A8-6B47-954D-54448FA1A2BC}" srcOrd="0" destOrd="0" presId="urn:microsoft.com/office/officeart/2008/layout/LinedList"/>
    <dgm:cxn modelId="{F213CE82-7425-C84E-A6B9-3A9C135FBC30}" type="presParOf" srcId="{30743727-6BFC-1543-A0BF-5BB152D18ED9}" destId="{DF8B4FB7-88DC-F249-B1D8-1114E5C47FFD}" srcOrd="1" destOrd="0" presId="urn:microsoft.com/office/officeart/2008/layout/LinedList"/>
  </dgm:cxnLst>
  <dgm:bg/>
  <dgm:whole/>
  <dgm:extLst>
    <a:ext uri="http://schemas.microsoft.com/office/drawing/2008/diagram"/>
  </dgm:extLst>
</dgm:dataModel>
</file>

<file path=ppt/diagrams/data2.xml><?xml version="1.0" encoding="utf-8"?>
<dgm:dataModel xmlns:dgm="http://schemas.openxmlformats.org/drawingml/2006/diagram" xmlns:a="http://schemas.openxmlformats.org/drawingml/2006/main">
  <dgm:ptLst>
    <dgm:pt modelId="{ECCA4DC2-D31A-4394-940A-F419BCC168A9}" type="doc">
      <dgm:prSet loTypeId="urn:microsoft.com/office/officeart/2005/8/layout/vList2" loCatId="list" qsTypeId="urn:microsoft.com/office/officeart/2005/8/quickstyle/simple1#2" qsCatId="simple" csTypeId="urn:microsoft.com/office/officeart/2005/8/colors/colorful2" csCatId="colorful"/>
      <dgm:spPr/>
      <dgm:t>
        <a:bodyPr/>
        <a:lstStyle/>
        <a:p>
          <a:endParaRPr lang="en-US"/>
        </a:p>
      </dgm:t>
    </dgm:pt>
    <dgm:pt modelId="{977C8C96-5D82-4A98-98FB-F9619310CD81}">
      <dgm:prSet/>
      <dgm:spPr/>
      <dgm:t>
        <a:bodyPr/>
        <a:lstStyle/>
        <a:p>
          <a:r>
            <a:rPr lang="el-GR" b="0" i="0"/>
            <a:t>Λειομυώματα</a:t>
          </a:r>
          <a:endParaRPr lang="en-US"/>
        </a:p>
      </dgm:t>
    </dgm:pt>
    <dgm:pt modelId="{11C498C4-E01C-4187-B750-B78E847D189C}" type="parTrans" cxnId="{A40F2390-2073-4EC3-B3A4-09962FBBD31A}">
      <dgm:prSet/>
      <dgm:spPr/>
      <dgm:t>
        <a:bodyPr/>
        <a:lstStyle/>
        <a:p>
          <a:endParaRPr lang="en-US"/>
        </a:p>
      </dgm:t>
    </dgm:pt>
    <dgm:pt modelId="{88C3161C-B7E5-4DAA-AA0C-A5390D7275D3}" type="sibTrans" cxnId="{A40F2390-2073-4EC3-B3A4-09962FBBD31A}">
      <dgm:prSet/>
      <dgm:spPr/>
      <dgm:t>
        <a:bodyPr/>
        <a:lstStyle/>
        <a:p>
          <a:endParaRPr lang="en-US"/>
        </a:p>
      </dgm:t>
    </dgm:pt>
    <dgm:pt modelId="{1B5B4D3D-5444-405A-AF6E-1964C400CCE4}">
      <dgm:prSet/>
      <dgm:spPr/>
      <dgm:t>
        <a:bodyPr/>
        <a:lstStyle/>
        <a:p>
          <a:r>
            <a:rPr lang="el-GR" b="0" i="0"/>
            <a:t>Λειομυοσαρκώματα</a:t>
          </a:r>
          <a:endParaRPr lang="en-US"/>
        </a:p>
      </dgm:t>
    </dgm:pt>
    <dgm:pt modelId="{4727AB17-D1DA-4914-B331-591110C5B732}" type="parTrans" cxnId="{F0769110-FA32-4E40-A2A6-1538717A58EF}">
      <dgm:prSet/>
      <dgm:spPr/>
      <dgm:t>
        <a:bodyPr/>
        <a:lstStyle/>
        <a:p>
          <a:endParaRPr lang="en-US"/>
        </a:p>
      </dgm:t>
    </dgm:pt>
    <dgm:pt modelId="{7F1732FA-D7AD-4C26-93BC-5A9CF2E11587}" type="sibTrans" cxnId="{F0769110-FA32-4E40-A2A6-1538717A58EF}">
      <dgm:prSet/>
      <dgm:spPr/>
      <dgm:t>
        <a:bodyPr/>
        <a:lstStyle/>
        <a:p>
          <a:endParaRPr lang="en-US"/>
        </a:p>
      </dgm:t>
    </dgm:pt>
    <dgm:pt modelId="{2082F97F-5FED-4D47-AF40-418265754D5D}" type="pres">
      <dgm:prSet presAssocID="{ECCA4DC2-D31A-4394-940A-F419BCC168A9}" presName="linear" presStyleCnt="0">
        <dgm:presLayoutVars>
          <dgm:animLvl val="lvl"/>
          <dgm:resizeHandles val="exact"/>
        </dgm:presLayoutVars>
      </dgm:prSet>
      <dgm:spPr/>
      <dgm:t>
        <a:bodyPr/>
        <a:lstStyle/>
        <a:p>
          <a:endParaRPr lang="el-GR"/>
        </a:p>
      </dgm:t>
    </dgm:pt>
    <dgm:pt modelId="{DDC6B9E5-728C-6C40-8616-700D70440B4D}" type="pres">
      <dgm:prSet presAssocID="{977C8C96-5D82-4A98-98FB-F9619310CD81}" presName="parentText" presStyleLbl="node1" presStyleIdx="0" presStyleCnt="2">
        <dgm:presLayoutVars>
          <dgm:chMax val="0"/>
          <dgm:bulletEnabled val="1"/>
        </dgm:presLayoutVars>
      </dgm:prSet>
      <dgm:spPr/>
      <dgm:t>
        <a:bodyPr/>
        <a:lstStyle/>
        <a:p>
          <a:endParaRPr lang="el-GR"/>
        </a:p>
      </dgm:t>
    </dgm:pt>
    <dgm:pt modelId="{1A16387E-A574-9E48-8014-F0B6D49A1F89}" type="pres">
      <dgm:prSet presAssocID="{88C3161C-B7E5-4DAA-AA0C-A5390D7275D3}" presName="spacer" presStyleCnt="0"/>
      <dgm:spPr/>
    </dgm:pt>
    <dgm:pt modelId="{29575E93-09C7-9242-98E3-5FA2F94760CE}" type="pres">
      <dgm:prSet presAssocID="{1B5B4D3D-5444-405A-AF6E-1964C400CCE4}" presName="parentText" presStyleLbl="node1" presStyleIdx="1" presStyleCnt="2">
        <dgm:presLayoutVars>
          <dgm:chMax val="0"/>
          <dgm:bulletEnabled val="1"/>
        </dgm:presLayoutVars>
      </dgm:prSet>
      <dgm:spPr/>
      <dgm:t>
        <a:bodyPr/>
        <a:lstStyle/>
        <a:p>
          <a:endParaRPr lang="el-GR"/>
        </a:p>
      </dgm:t>
    </dgm:pt>
  </dgm:ptLst>
  <dgm:cxnLst>
    <dgm:cxn modelId="{C7EE966D-FA4F-394C-B792-5B1DFC59D221}" type="presOf" srcId="{1B5B4D3D-5444-405A-AF6E-1964C400CCE4}" destId="{29575E93-09C7-9242-98E3-5FA2F94760CE}" srcOrd="0" destOrd="0" presId="urn:microsoft.com/office/officeart/2005/8/layout/vList2"/>
    <dgm:cxn modelId="{77C53D4D-0E85-C341-9797-B1CBDA53EF75}" type="presOf" srcId="{ECCA4DC2-D31A-4394-940A-F419BCC168A9}" destId="{2082F97F-5FED-4D47-AF40-418265754D5D}" srcOrd="0" destOrd="0" presId="urn:microsoft.com/office/officeart/2005/8/layout/vList2"/>
    <dgm:cxn modelId="{28F0C6AA-1F2A-5842-8DA0-9563382EC29A}" type="presOf" srcId="{977C8C96-5D82-4A98-98FB-F9619310CD81}" destId="{DDC6B9E5-728C-6C40-8616-700D70440B4D}" srcOrd="0" destOrd="0" presId="urn:microsoft.com/office/officeart/2005/8/layout/vList2"/>
    <dgm:cxn modelId="{A40F2390-2073-4EC3-B3A4-09962FBBD31A}" srcId="{ECCA4DC2-D31A-4394-940A-F419BCC168A9}" destId="{977C8C96-5D82-4A98-98FB-F9619310CD81}" srcOrd="0" destOrd="0" parTransId="{11C498C4-E01C-4187-B750-B78E847D189C}" sibTransId="{88C3161C-B7E5-4DAA-AA0C-A5390D7275D3}"/>
    <dgm:cxn modelId="{F0769110-FA32-4E40-A2A6-1538717A58EF}" srcId="{ECCA4DC2-D31A-4394-940A-F419BCC168A9}" destId="{1B5B4D3D-5444-405A-AF6E-1964C400CCE4}" srcOrd="1" destOrd="0" parTransId="{4727AB17-D1DA-4914-B331-591110C5B732}" sibTransId="{7F1732FA-D7AD-4C26-93BC-5A9CF2E11587}"/>
    <dgm:cxn modelId="{B1604D13-7EB9-6C46-8D9D-B886DF59C199}" type="presParOf" srcId="{2082F97F-5FED-4D47-AF40-418265754D5D}" destId="{DDC6B9E5-728C-6C40-8616-700D70440B4D}" srcOrd="0" destOrd="0" presId="urn:microsoft.com/office/officeart/2005/8/layout/vList2"/>
    <dgm:cxn modelId="{0454BFF2-17AF-104C-9C4C-980BDAAD2863}" type="presParOf" srcId="{2082F97F-5FED-4D47-AF40-418265754D5D}" destId="{1A16387E-A574-9E48-8014-F0B6D49A1F89}" srcOrd="1" destOrd="0" presId="urn:microsoft.com/office/officeart/2005/8/layout/vList2"/>
    <dgm:cxn modelId="{960727F5-BB15-F24E-B00A-E5C184EF95E4}" type="presParOf" srcId="{2082F97F-5FED-4D47-AF40-418265754D5D}" destId="{29575E93-09C7-9242-98E3-5FA2F94760CE}" srcOrd="2" destOrd="0" presId="urn:microsoft.com/office/officeart/2005/8/layout/vList2"/>
  </dgm:cxnLst>
  <dgm:bg/>
  <dgm:whole/>
  <dgm:extLst>
    <a:ext uri="http://schemas.microsoft.com/office/drawing/2008/diagram"/>
  </dgm:extLst>
</dgm:dataModel>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30F79FE-8CBE-4256-B5A2-847E6FA6E49E}" type="datetimeFigureOut">
              <a:rPr lang="el-GR"/>
              <a:pPr>
                <a:defRPr/>
              </a:pPr>
              <a:t>20/12/2021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Στυλ κειμένου υποδείγματος</a:t>
            </a:r>
          </a:p>
          <a:p>
            <a:pPr lvl="1"/>
            <a:r>
              <a:rPr lang="el-GR" noProof="0"/>
              <a:t>Δεύτερο επίπεδο</a:t>
            </a:r>
          </a:p>
          <a:p>
            <a:pPr lvl="2"/>
            <a:r>
              <a:rPr lang="el-GR" noProof="0"/>
              <a:t>Τρίτο επίπεδο</a:t>
            </a:r>
          </a:p>
          <a:p>
            <a:pPr lvl="3"/>
            <a:r>
              <a:rPr lang="el-GR" noProof="0"/>
              <a:t>Τέταρτο επίπεδο</a:t>
            </a:r>
          </a:p>
          <a:p>
            <a:pPr lvl="4"/>
            <a:r>
              <a:rPr lang="el-GR" noProof="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7156E59E-AFD0-4F21-A95F-413F76F711E9}"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60418"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60419"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3E283A-00D5-4151-B0BE-79708BE83F3D}" type="slidenum">
              <a:rPr lang="el-GR"/>
              <a:pPr fontAlgn="base">
                <a:spcBef>
                  <a:spcPct val="0"/>
                </a:spcBef>
                <a:spcAft>
                  <a:spcPct val="0"/>
                </a:spcAft>
              </a:pPr>
              <a:t>39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6"/>
          <p:cNvGrpSpPr>
            <a:grpSpLocks/>
          </p:cNvGrpSpPr>
          <p:nvPr/>
        </p:nvGrpSpPr>
        <p:grpSpPr bwMode="auto">
          <a:xfrm>
            <a:off x="0" y="0"/>
            <a:ext cx="12192000" cy="6858000"/>
            <a:chOff x="0" y="0"/>
            <a:chExt cx="12192000" cy="6858000"/>
          </a:xfrm>
        </p:grpSpPr>
        <p:sp>
          <p:nvSpPr>
            <p:cNvPr id="5"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7" name="Rectangle 10"/>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p:spPr>
        <p:txBody>
          <a:bodyPr anchor="b"/>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bwMode="gray">
          <a:xfrm>
            <a:off x="1154955" y="4777380"/>
            <a:ext cx="8825658"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8" name="Date Placeholder 3"/>
          <p:cNvSpPr>
            <a:spLocks noGrp="1"/>
          </p:cNvSpPr>
          <p:nvPr>
            <p:ph type="dt" sz="half" idx="10"/>
          </p:nvPr>
        </p:nvSpPr>
        <p:spPr bwMode="gray">
          <a:xfrm rot="5400000">
            <a:off x="10158413" y="1792288"/>
            <a:ext cx="990600" cy="304800"/>
          </a:xfrm>
        </p:spPr>
        <p:txBody>
          <a:bodyPr anchor="t"/>
          <a:lstStyle>
            <a:lvl1pPr algn="l">
              <a:defRPr b="0" i="0" smtClean="0">
                <a:solidFill>
                  <a:schemeClr val="bg1">
                    <a:alpha val="60000"/>
                  </a:schemeClr>
                </a:solidFill>
              </a:defRPr>
            </a:lvl1pPr>
          </a:lstStyle>
          <a:p>
            <a:pPr>
              <a:defRPr/>
            </a:pPr>
            <a:fld id="{9DD68323-F3A2-457D-B695-AD1248E7C411}" type="datetimeFigureOut">
              <a:rPr lang="el-GR"/>
              <a:pPr>
                <a:defRPr/>
              </a:pPr>
              <a:t>20/12/2021</a:t>
            </a:fld>
            <a:endParaRPr lang="el-GR"/>
          </a:p>
        </p:txBody>
      </p:sp>
      <p:sp>
        <p:nvSpPr>
          <p:cNvPr id="9" name="Footer Placeholder 4"/>
          <p:cNvSpPr>
            <a:spLocks noGrp="1"/>
          </p:cNvSpPr>
          <p:nvPr>
            <p:ph type="ftr" sz="quarter" idx="11"/>
          </p:nvPr>
        </p:nvSpPr>
        <p:spPr bwMode="gray">
          <a:xfrm rot="5400000">
            <a:off x="8952706" y="3228182"/>
            <a:ext cx="3859213" cy="304800"/>
          </a:xfrm>
        </p:spPr>
        <p:txBody>
          <a:bodyPr/>
          <a:lstStyle>
            <a:lvl1pPr>
              <a:defRPr b="0" i="0">
                <a:solidFill>
                  <a:schemeClr val="bg1">
                    <a:alpha val="60000"/>
                  </a:schemeClr>
                </a:solidFill>
              </a:defRPr>
            </a:lvl1pPr>
          </a:lstStyle>
          <a:p>
            <a:pPr>
              <a:defRPr/>
            </a:pPr>
            <a:endParaRPr lang="el-GR"/>
          </a:p>
        </p:txBody>
      </p:sp>
      <p:sp>
        <p:nvSpPr>
          <p:cNvPr id="10" name="Slide Number Placeholder 5"/>
          <p:cNvSpPr>
            <a:spLocks noGrp="1"/>
          </p:cNvSpPr>
          <p:nvPr>
            <p:ph type="sldNum" sz="quarter" idx="12"/>
          </p:nvPr>
        </p:nvSpPr>
        <p:spPr/>
        <p:txBody>
          <a:bodyPr/>
          <a:lstStyle>
            <a:lvl1pPr>
              <a:defRPr/>
            </a:lvl1pPr>
          </a:lstStyle>
          <a:p>
            <a:pPr>
              <a:defRPr/>
            </a:pPr>
            <a:fld id="{F282BF84-5FA5-4A06-A6AB-232E1ABD3F62}"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grpSp>
        <p:nvGrpSpPr>
          <p:cNvPr id="5" name="Group 8"/>
          <p:cNvGrpSpPr>
            <a:grpSpLocks/>
          </p:cNvGrpSpPr>
          <p:nvPr/>
        </p:nvGrpSpPr>
        <p:grpSpPr bwMode="auto">
          <a:xfrm>
            <a:off x="0" y="0"/>
            <a:ext cx="12192000" cy="6858000"/>
            <a:chOff x="0" y="0"/>
            <a:chExt cx="12192000" cy="6858000"/>
          </a:xfrm>
        </p:grpSpPr>
        <p:sp>
          <p:nvSpPr>
            <p:cNvPr id="6"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ChangeArrowheads="1"/>
            </p:cNvSpPr>
            <p:nvPr/>
          </p:nvSpPr>
          <p:spPr bwMode="gray">
            <a:xfrm rot="10371525">
              <a:off x="263767" y="4438254"/>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3" name="Freeform 5"/>
            <p:cNvSpPr>
              <a:spLocks noChangeArrowheads="1"/>
            </p:cNvSpPr>
            <p:nvPr/>
          </p:nvSpPr>
          <p:spPr bwMode="gray">
            <a:xfrm rot="10800000">
              <a:off x="459506" y="321130"/>
              <a:ext cx="11277600" cy="4533900"/>
            </a:xfrm>
            <a:custGeom>
              <a:avLst/>
              <a:gdLst>
                <a:gd name="T0" fmla="*/ 0 w 7104"/>
                <a:gd name="T1" fmla="*/ 0 h 2856"/>
                <a:gd name="T2" fmla="*/ 7104 w 7104"/>
                <a:gd name="T3" fmla="*/ 2856 h 2856"/>
              </a:gdLst>
              <a:ahLst/>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miter lim="800000"/>
              <a:headEnd/>
              <a:tailEnd/>
            </a:ln>
          </p:spPr>
          <p:txBody>
            <a:bodyPr/>
            <a:lstStyle/>
            <a:p>
              <a:endParaRPr lang="el-GR"/>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5"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6" name="Date Placeholder 4"/>
          <p:cNvSpPr>
            <a:spLocks noGrp="1"/>
          </p:cNvSpPr>
          <p:nvPr>
            <p:ph type="dt" sz="half" idx="10"/>
          </p:nvPr>
        </p:nvSpPr>
        <p:spPr/>
        <p:txBody>
          <a:bodyPr/>
          <a:lstStyle>
            <a:lvl1pPr>
              <a:defRPr/>
            </a:lvl1pPr>
          </a:lstStyle>
          <a:p>
            <a:pPr>
              <a:defRPr/>
            </a:pPr>
            <a:fld id="{A18EE169-6840-4B24-A70F-1A861684D17B}" type="datetimeFigureOut">
              <a:rPr lang="el-GR"/>
              <a:pPr>
                <a:defRPr/>
              </a:pPr>
              <a:t>20/12/2021</a:t>
            </a:fld>
            <a:endParaRPr lang="el-GR"/>
          </a:p>
        </p:txBody>
      </p:sp>
      <p:sp>
        <p:nvSpPr>
          <p:cNvPr id="17" name="Footer Placeholder 5"/>
          <p:cNvSpPr>
            <a:spLocks noGrp="1"/>
          </p:cNvSpPr>
          <p:nvPr>
            <p:ph type="ftr" sz="quarter" idx="11"/>
          </p:nvPr>
        </p:nvSpPr>
        <p:spPr/>
        <p:txBody>
          <a:bodyPr/>
          <a:lstStyle>
            <a:lvl1pPr>
              <a:defRPr/>
            </a:lvl1pPr>
          </a:lstStyle>
          <a:p>
            <a:pPr>
              <a:defRPr/>
            </a:pPr>
            <a:endParaRPr lang="el-GR"/>
          </a:p>
        </p:txBody>
      </p:sp>
      <p:sp>
        <p:nvSpPr>
          <p:cNvPr id="18" name="Slide Number Placeholder 6"/>
          <p:cNvSpPr>
            <a:spLocks noGrp="1"/>
          </p:cNvSpPr>
          <p:nvPr>
            <p:ph type="sldNum" sz="quarter" idx="12"/>
          </p:nvPr>
        </p:nvSpPr>
        <p:spPr/>
        <p:txBody>
          <a:bodyPr/>
          <a:lstStyle>
            <a:lvl1pPr>
              <a:defRPr/>
            </a:lvl1pPr>
          </a:lstStyle>
          <a:p>
            <a:pPr>
              <a:defRPr/>
            </a:pPr>
            <a:fld id="{DE4D4497-631B-4026-AA19-A08EF679392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4" name="Group 6"/>
          <p:cNvGrpSpPr>
            <a:grpSpLocks/>
          </p:cNvGrpSpPr>
          <p:nvPr/>
        </p:nvGrpSpPr>
        <p:grpSpPr bwMode="auto">
          <a:xfrm>
            <a:off x="0" y="0"/>
            <a:ext cx="12192000" cy="6858000"/>
            <a:chOff x="0" y="0"/>
            <a:chExt cx="12192000" cy="6858000"/>
          </a:xfrm>
        </p:grpSpPr>
        <p:sp>
          <p:nvSpPr>
            <p:cNvPr id="5"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ChangeArrowheads="1"/>
            </p:cNvSpPr>
            <p:nvPr/>
          </p:nvSpPr>
          <p:spPr bwMode="gray">
            <a:xfrm rot="-589932">
              <a:off x="8490951" y="2714874"/>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3" name="Freeform 5"/>
            <p:cNvSpPr>
              <a:spLocks noChangeArrowheads="1"/>
            </p:cNvSpPr>
            <p:nvPr/>
          </p:nvSpPr>
          <p:spPr bwMode="gray">
            <a:xfrm>
              <a:off x="455612" y="2801319"/>
              <a:ext cx="11277600" cy="3602637"/>
            </a:xfrm>
            <a:custGeom>
              <a:avLst/>
              <a:gdLst>
                <a:gd name="T0" fmla="*/ 0 w 10000"/>
                <a:gd name="T1" fmla="*/ 0 h 7946"/>
                <a:gd name="T2" fmla="*/ 10000 w 10000"/>
                <a:gd name="T3" fmla="*/ 7946 h 7946"/>
              </a:gdLst>
              <a:ahLst/>
              <a:cxnLst/>
              <a:rect l="T0" t="T1" r="T2" b="T3"/>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w="9525">
              <a:noFill/>
              <a:miter lim="800000"/>
              <a:headEnd/>
              <a:tailEnd/>
            </a:ln>
          </p:spPr>
          <p:txBody>
            <a:bodyPr/>
            <a:lstStyle/>
            <a:p>
              <a:endParaRPr lang="el-GR"/>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5"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48798" y="1063417"/>
            <a:ext cx="8831816" cy="1372986"/>
          </a:xfrm>
        </p:spPr>
        <p:txBody>
          <a:bodyPr/>
          <a:lstStyle>
            <a:lvl1pPr>
              <a:defRPr sz="40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6" name="Date Placeholder 3"/>
          <p:cNvSpPr>
            <a:spLocks noGrp="1"/>
          </p:cNvSpPr>
          <p:nvPr>
            <p:ph type="dt" sz="half" idx="10"/>
          </p:nvPr>
        </p:nvSpPr>
        <p:spPr/>
        <p:txBody>
          <a:bodyPr/>
          <a:lstStyle>
            <a:lvl1pPr>
              <a:defRPr/>
            </a:lvl1pPr>
          </a:lstStyle>
          <a:p>
            <a:pPr>
              <a:defRPr/>
            </a:pPr>
            <a:fld id="{16E9348D-FBAD-4A0A-BD69-C55BD9350F6C}" type="datetimeFigureOut">
              <a:rPr lang="el-GR"/>
              <a:pPr>
                <a:defRPr/>
              </a:pPr>
              <a:t>20/12/2021</a:t>
            </a:fld>
            <a:endParaRPr lang="el-GR"/>
          </a:p>
        </p:txBody>
      </p:sp>
      <p:sp>
        <p:nvSpPr>
          <p:cNvPr id="17" name="Footer Placeholder 4"/>
          <p:cNvSpPr>
            <a:spLocks noGrp="1"/>
          </p:cNvSpPr>
          <p:nvPr>
            <p:ph type="ftr" sz="quarter" idx="11"/>
          </p:nvPr>
        </p:nvSpPr>
        <p:spPr/>
        <p:txBody>
          <a:bodyPr/>
          <a:lstStyle>
            <a:lvl1pPr>
              <a:defRPr/>
            </a:lvl1pPr>
          </a:lstStyle>
          <a:p>
            <a:pPr>
              <a:defRPr/>
            </a:pPr>
            <a:endParaRPr lang="el-GR"/>
          </a:p>
        </p:txBody>
      </p:sp>
      <p:sp>
        <p:nvSpPr>
          <p:cNvPr id="18" name="Slide Number Placeholder 5"/>
          <p:cNvSpPr>
            <a:spLocks noGrp="1"/>
          </p:cNvSpPr>
          <p:nvPr>
            <p:ph type="sldNum" sz="quarter" idx="12"/>
          </p:nvPr>
        </p:nvSpPr>
        <p:spPr/>
        <p:txBody>
          <a:bodyPr/>
          <a:lstStyle>
            <a:lvl1pPr>
              <a:defRPr/>
            </a:lvl1pPr>
          </a:lstStyle>
          <a:p>
            <a:pPr>
              <a:defRPr/>
            </a:pPr>
            <a:fld id="{3E2B73BF-DC45-4DB8-8828-0990CA376E16}"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5" name="Group 2"/>
          <p:cNvGrpSpPr>
            <a:grpSpLocks/>
          </p:cNvGrpSpPr>
          <p:nvPr/>
        </p:nvGrpSpPr>
        <p:grpSpPr bwMode="auto">
          <a:xfrm>
            <a:off x="0" y="0"/>
            <a:ext cx="12192000" cy="6858000"/>
            <a:chOff x="0" y="0"/>
            <a:chExt cx="12192000" cy="6858000"/>
          </a:xfrm>
        </p:grpSpPr>
        <p:sp>
          <p:nvSpPr>
            <p:cNvPr id="6"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noChangeArrowheads="1"/>
            </p:cNvSpPr>
            <p:nvPr/>
          </p:nvSpPr>
          <p:spPr bwMode="gray">
            <a:xfrm rot="-589932">
              <a:off x="8490951" y="4185117"/>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5" name="Freeform 5"/>
            <p:cNvSpPr>
              <a:spLocks noChangeArrowheads="1"/>
            </p:cNvSpPr>
            <p:nvPr/>
          </p:nvSpPr>
          <p:spPr bwMode="gray">
            <a:xfrm>
              <a:off x="455612" y="4241801"/>
              <a:ext cx="11277600" cy="2337161"/>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6"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7" name="TextBox 15"/>
          <p:cNvSpPr txBox="1"/>
          <p:nvPr/>
        </p:nvSpPr>
        <p:spPr bwMode="gray">
          <a:xfrm>
            <a:off x="881063" y="608013"/>
            <a:ext cx="801687" cy="1568450"/>
          </a:xfrm>
          <a:prstGeom prst="rect">
            <a:avLst/>
          </a:prstGeom>
          <a:noFill/>
        </p:spPr>
        <p:txBody>
          <a:bodyPr>
            <a:spAutoFit/>
          </a:bodyPr>
          <a:lstStyle/>
          <a:p>
            <a:pPr algn="r" fontAlgn="auto">
              <a:spcBef>
                <a:spcPts val="0"/>
              </a:spcBef>
              <a:spcAft>
                <a:spcPts val="0"/>
              </a:spcAft>
              <a:defRPr/>
            </a:pPr>
            <a:r>
              <a:rPr lang="en-US" sz="9600" dirty="0">
                <a:solidFill>
                  <a:schemeClr val="accent1">
                    <a:lumMod val="60000"/>
                    <a:lumOff val="40000"/>
                  </a:schemeClr>
                </a:solidFill>
                <a:latin typeface="Arial"/>
                <a:cs typeface="Arial"/>
              </a:rPr>
              <a:t>“</a:t>
            </a:r>
          </a:p>
        </p:txBody>
      </p:sp>
      <p:sp>
        <p:nvSpPr>
          <p:cNvPr id="18" name="TextBox 12"/>
          <p:cNvSpPr txBox="1"/>
          <p:nvPr/>
        </p:nvSpPr>
        <p:spPr bwMode="gray">
          <a:xfrm>
            <a:off x="9883775" y="2613025"/>
            <a:ext cx="654050" cy="1570038"/>
          </a:xfrm>
          <a:prstGeom prst="rect">
            <a:avLst/>
          </a:prstGeom>
          <a:noFill/>
        </p:spPr>
        <p:txBody>
          <a:bodyPr>
            <a:spAutoFit/>
          </a:bodyPr>
          <a:lstStyle/>
          <a:p>
            <a:pPr algn="r" fontAlgn="auto">
              <a:spcBef>
                <a:spcPts val="0"/>
              </a:spcBef>
              <a:spcAft>
                <a:spcPts val="0"/>
              </a:spcAft>
              <a:defRPr/>
            </a:pPr>
            <a:r>
              <a:rPr lang="en-US" sz="9600" dirty="0">
                <a:solidFill>
                  <a:schemeClr val="accent1">
                    <a:lumMod val="60000"/>
                    <a:lumOff val="40000"/>
                  </a:schemeClr>
                </a:solidFill>
                <a:latin typeface="Arial"/>
                <a:cs typeface="Arial"/>
              </a:rPr>
              <a:t>”</a:t>
            </a:r>
          </a:p>
        </p:txBody>
      </p:sp>
      <p:sp>
        <p:nvSpPr>
          <p:cNvPr id="19" name="Rectangle 18"/>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8" y="982134"/>
            <a:ext cx="8453906" cy="2696632"/>
          </a:xfrm>
        </p:spPr>
        <p:txBody>
          <a:bodyPr/>
          <a:lstStyle>
            <a:lvl1pPr>
              <a:defRPr sz="40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bwMode="gray">
          <a:xfrm>
            <a:off x="1945945" y="3678766"/>
            <a:ext cx="7731219" cy="342174"/>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0" name="Date Placeholder 3"/>
          <p:cNvSpPr>
            <a:spLocks noGrp="1"/>
          </p:cNvSpPr>
          <p:nvPr>
            <p:ph type="dt" sz="half" idx="14"/>
          </p:nvPr>
        </p:nvSpPr>
        <p:spPr/>
        <p:txBody>
          <a:bodyPr/>
          <a:lstStyle>
            <a:lvl1pPr>
              <a:defRPr/>
            </a:lvl1pPr>
          </a:lstStyle>
          <a:p>
            <a:pPr>
              <a:defRPr/>
            </a:pPr>
            <a:fld id="{A6B762F7-73BE-42A4-8798-7A980AF2A1C4}" type="datetimeFigureOut">
              <a:rPr lang="el-GR"/>
              <a:pPr>
                <a:defRPr/>
              </a:pPr>
              <a:t>20/12/2021</a:t>
            </a:fld>
            <a:endParaRPr lang="el-GR"/>
          </a:p>
        </p:txBody>
      </p:sp>
      <p:sp>
        <p:nvSpPr>
          <p:cNvPr id="21" name="Footer Placeholder 4"/>
          <p:cNvSpPr>
            <a:spLocks noGrp="1"/>
          </p:cNvSpPr>
          <p:nvPr>
            <p:ph type="ftr" sz="quarter" idx="15"/>
          </p:nvPr>
        </p:nvSpPr>
        <p:spPr/>
        <p:txBody>
          <a:bodyPr/>
          <a:lstStyle>
            <a:lvl1pPr>
              <a:defRPr/>
            </a:lvl1pPr>
          </a:lstStyle>
          <a:p>
            <a:pPr>
              <a:defRPr/>
            </a:pPr>
            <a:endParaRPr lang="el-GR"/>
          </a:p>
        </p:txBody>
      </p:sp>
      <p:sp>
        <p:nvSpPr>
          <p:cNvPr id="22" name="Slide Number Placeholder 5"/>
          <p:cNvSpPr>
            <a:spLocks noGrp="1"/>
          </p:cNvSpPr>
          <p:nvPr>
            <p:ph type="sldNum" sz="quarter" idx="16"/>
          </p:nvPr>
        </p:nvSpPr>
        <p:spPr/>
        <p:txBody>
          <a:bodyPr/>
          <a:lstStyle>
            <a:lvl1pPr>
              <a:defRPr/>
            </a:lvl1pPr>
          </a:lstStyle>
          <a:p>
            <a:pPr>
              <a:defRPr/>
            </a:pPr>
            <a:fld id="{C51FE2F6-8CA6-4E8B-921D-D753EB80CA40}"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92000" cy="6858000"/>
            <a:chOff x="0" y="0"/>
            <a:chExt cx="12192000" cy="6858000"/>
          </a:xfrm>
        </p:grpSpPr>
        <p:sp>
          <p:nvSpPr>
            <p:cNvPr id="5"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noChangeArrowheads="1"/>
            </p:cNvSpPr>
            <p:nvPr/>
          </p:nvSpPr>
          <p:spPr bwMode="gray">
            <a:xfrm rot="-589932">
              <a:off x="8490951" y="4193583"/>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2" name="Freeform 5"/>
            <p:cNvSpPr>
              <a:spLocks noChangeArrowheads="1"/>
            </p:cNvSpPr>
            <p:nvPr/>
          </p:nvSpPr>
          <p:spPr bwMode="gray">
            <a:xfrm>
              <a:off x="455612" y="4241801"/>
              <a:ext cx="11277600" cy="2337161"/>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3"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5024967"/>
            <a:ext cx="8825659" cy="860400"/>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15" name="Date Placeholder 3"/>
          <p:cNvSpPr>
            <a:spLocks noGrp="1"/>
          </p:cNvSpPr>
          <p:nvPr>
            <p:ph type="dt" sz="half" idx="10"/>
          </p:nvPr>
        </p:nvSpPr>
        <p:spPr/>
        <p:txBody>
          <a:bodyPr/>
          <a:lstStyle>
            <a:lvl1pPr>
              <a:defRPr/>
            </a:lvl1pPr>
          </a:lstStyle>
          <a:p>
            <a:pPr>
              <a:defRPr/>
            </a:pPr>
            <a:fld id="{C96ECCA1-E7DA-44DB-9690-44073050F72D}" type="datetimeFigureOut">
              <a:rPr lang="el-GR"/>
              <a:pPr>
                <a:defRPr/>
              </a:pPr>
              <a:t>20/12/2021</a:t>
            </a:fld>
            <a:endParaRPr lang="el-GR"/>
          </a:p>
        </p:txBody>
      </p:sp>
      <p:sp>
        <p:nvSpPr>
          <p:cNvPr id="16" name="Footer Placeholder 4"/>
          <p:cNvSpPr>
            <a:spLocks noGrp="1"/>
          </p:cNvSpPr>
          <p:nvPr>
            <p:ph type="ftr" sz="quarter" idx="11"/>
          </p:nvPr>
        </p:nvSpPr>
        <p:spPr/>
        <p:txBody>
          <a:bodyPr/>
          <a:lstStyle>
            <a:lvl1pPr>
              <a:defRPr/>
            </a:lvl1pPr>
          </a:lstStyle>
          <a:p>
            <a:pPr>
              <a:defRPr/>
            </a:pPr>
            <a:endParaRPr lang="el-GR"/>
          </a:p>
        </p:txBody>
      </p:sp>
      <p:sp>
        <p:nvSpPr>
          <p:cNvPr id="17" name="Slide Number Placeholder 5"/>
          <p:cNvSpPr>
            <a:spLocks noGrp="1"/>
          </p:cNvSpPr>
          <p:nvPr>
            <p:ph type="sldNum" sz="quarter" idx="12"/>
          </p:nvPr>
        </p:nvSpPr>
        <p:spPr/>
        <p:txBody>
          <a:bodyPr/>
          <a:lstStyle>
            <a:lvl1pPr>
              <a:defRPr/>
            </a:lvl1pPr>
          </a:lstStyle>
          <a:p>
            <a:pPr>
              <a:defRPr/>
            </a:pPr>
            <a:fld id="{16B3BE4A-3F02-4563-BF69-CB6FB848D6F5}"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cxnSp>
        <p:nvCxnSpPr>
          <p:cNvPr id="9" name="Straight Connector 16"/>
          <p:cNvCxnSpPr/>
          <p:nvPr/>
        </p:nvCxnSpPr>
        <p:spPr>
          <a:xfrm>
            <a:off x="4403725"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7772400"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1154953" y="3179764"/>
            <a:ext cx="3141879"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4512721" y="3179763"/>
            <a:ext cx="3147009"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888329" y="3179762"/>
            <a:ext cx="3145536"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Date Placeholder 6"/>
          <p:cNvSpPr>
            <a:spLocks noGrp="1"/>
          </p:cNvSpPr>
          <p:nvPr>
            <p:ph type="dt" sz="half" idx="18"/>
          </p:nvPr>
        </p:nvSpPr>
        <p:spPr/>
        <p:txBody>
          <a:bodyPr/>
          <a:lstStyle>
            <a:lvl1pPr>
              <a:defRPr/>
            </a:lvl1pPr>
          </a:lstStyle>
          <a:p>
            <a:pPr>
              <a:defRPr/>
            </a:pPr>
            <a:fld id="{80E15EC6-1BA5-4CA1-BCDB-9F7CA5B5CAA7}" type="datetimeFigureOut">
              <a:rPr lang="el-GR"/>
              <a:pPr>
                <a:defRPr/>
              </a:pPr>
              <a:t>20/12/2021</a:t>
            </a:fld>
            <a:endParaRPr lang="el-GR"/>
          </a:p>
        </p:txBody>
      </p:sp>
      <p:sp>
        <p:nvSpPr>
          <p:cNvPr id="12" name="Footer Placeholder 7"/>
          <p:cNvSpPr>
            <a:spLocks noGrp="1"/>
          </p:cNvSpPr>
          <p:nvPr>
            <p:ph type="ftr" sz="quarter" idx="19"/>
          </p:nvPr>
        </p:nvSpPr>
        <p:spPr/>
        <p:txBody>
          <a:bodyPr/>
          <a:lstStyle>
            <a:lvl1pPr>
              <a:defRPr/>
            </a:lvl1pPr>
          </a:lstStyle>
          <a:p>
            <a:pPr>
              <a:defRPr/>
            </a:pPr>
            <a:endParaRPr lang="el-GR"/>
          </a:p>
        </p:txBody>
      </p:sp>
      <p:sp>
        <p:nvSpPr>
          <p:cNvPr id="13" name="Slide Number Placeholder 8"/>
          <p:cNvSpPr>
            <a:spLocks noGrp="1"/>
          </p:cNvSpPr>
          <p:nvPr>
            <p:ph type="sldNum" sz="quarter" idx="20"/>
          </p:nvPr>
        </p:nvSpPr>
        <p:spPr/>
        <p:txBody>
          <a:bodyPr/>
          <a:lstStyle>
            <a:lvl1pPr>
              <a:defRPr/>
            </a:lvl1pPr>
          </a:lstStyle>
          <a:p>
            <a:pPr>
              <a:defRPr/>
            </a:pPr>
            <a:fld id="{F77CA917-3D52-4EC2-AC30-E4466482A11B}"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cxnSp>
        <p:nvCxnSpPr>
          <p:cNvPr id="12" name="Straight Connector 42"/>
          <p:cNvCxnSpPr/>
          <p:nvPr/>
        </p:nvCxnSpPr>
        <p:spPr>
          <a:xfrm>
            <a:off x="4405313"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43"/>
          <p:cNvCxnSpPr/>
          <p:nvPr/>
        </p:nvCxnSpPr>
        <p:spPr>
          <a:xfrm>
            <a:off x="7797800"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2" name="Text Placeholder 3"/>
          <p:cNvSpPr>
            <a:spLocks noGrp="1"/>
          </p:cNvSpPr>
          <p:nvPr>
            <p:ph type="body" sz="half" idx="18"/>
          </p:nvPr>
        </p:nvSpPr>
        <p:spPr>
          <a:xfrm>
            <a:off x="1154954" y="5109106"/>
            <a:ext cx="3050438"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3" name="Text Placeholder 3"/>
          <p:cNvSpPr>
            <a:spLocks noGrp="1"/>
          </p:cNvSpPr>
          <p:nvPr>
            <p:ph type="body" sz="half" idx="19"/>
          </p:nvPr>
        </p:nvSpPr>
        <p:spPr>
          <a:xfrm>
            <a:off x="4570172" y="5109105"/>
            <a:ext cx="3050438"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4" name="Text Placeholder 3"/>
          <p:cNvSpPr>
            <a:spLocks noGrp="1"/>
          </p:cNvSpPr>
          <p:nvPr>
            <p:ph type="body" sz="half" idx="20"/>
          </p:nvPr>
        </p:nvSpPr>
        <p:spPr>
          <a:xfrm>
            <a:off x="7982775" y="5109104"/>
            <a:ext cx="3051096"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5" name="Date Placeholder 6"/>
          <p:cNvSpPr>
            <a:spLocks noGrp="1"/>
          </p:cNvSpPr>
          <p:nvPr>
            <p:ph type="dt" sz="half" idx="23"/>
          </p:nvPr>
        </p:nvSpPr>
        <p:spPr/>
        <p:txBody>
          <a:bodyPr/>
          <a:lstStyle>
            <a:lvl1pPr>
              <a:defRPr/>
            </a:lvl1pPr>
          </a:lstStyle>
          <a:p>
            <a:pPr>
              <a:defRPr/>
            </a:pPr>
            <a:fld id="{2F14C73F-1EF1-4A8A-AC25-A2BE5B2CDEB3}" type="datetimeFigureOut">
              <a:rPr lang="el-GR"/>
              <a:pPr>
                <a:defRPr/>
              </a:pPr>
              <a:t>20/12/2021</a:t>
            </a:fld>
            <a:endParaRPr lang="el-GR"/>
          </a:p>
        </p:txBody>
      </p:sp>
      <p:sp>
        <p:nvSpPr>
          <p:cNvPr id="16" name="Footer Placeholder 7"/>
          <p:cNvSpPr>
            <a:spLocks noGrp="1"/>
          </p:cNvSpPr>
          <p:nvPr>
            <p:ph type="ftr" sz="quarter" idx="24"/>
          </p:nvPr>
        </p:nvSpPr>
        <p:spPr>
          <a:xfrm>
            <a:off x="560388" y="6391275"/>
            <a:ext cx="3644900" cy="304800"/>
          </a:xfrm>
        </p:spPr>
        <p:txBody>
          <a:bodyPr/>
          <a:lstStyle>
            <a:lvl1pPr>
              <a:defRPr/>
            </a:lvl1pPr>
          </a:lstStyle>
          <a:p>
            <a:pPr>
              <a:defRPr/>
            </a:pPr>
            <a:endParaRPr lang="el-GR"/>
          </a:p>
        </p:txBody>
      </p:sp>
      <p:sp>
        <p:nvSpPr>
          <p:cNvPr id="17" name="Slide Number Placeholder 8"/>
          <p:cNvSpPr>
            <a:spLocks noGrp="1"/>
          </p:cNvSpPr>
          <p:nvPr>
            <p:ph type="sldNum" sz="quarter" idx="25"/>
          </p:nvPr>
        </p:nvSpPr>
        <p:spPr/>
        <p:txBody>
          <a:bodyPr/>
          <a:lstStyle>
            <a:lvl1pPr>
              <a:defRPr/>
            </a:lvl1pPr>
          </a:lstStyle>
          <a:p>
            <a:pPr>
              <a:defRPr/>
            </a:pPr>
            <a:fld id="{70DB05AE-CBDA-4B65-86C8-C07543DE6F17}"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10694988" y="6391275"/>
            <a:ext cx="990600" cy="304800"/>
          </a:xfrm>
        </p:spPr>
        <p:txBody>
          <a:bodyPr/>
          <a:lstStyle>
            <a:lvl1pPr>
              <a:defRPr/>
            </a:lvl1pPr>
          </a:lstStyle>
          <a:p>
            <a:pPr>
              <a:defRPr/>
            </a:pPr>
            <a:fld id="{478A11A8-CEAC-44A6-AA57-8309837B1F41}" type="datetimeFigureOut">
              <a:rPr lang="el-GR"/>
              <a:pPr>
                <a:defRPr/>
              </a:pPr>
              <a:t>20/12/2021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39BCAE5-7525-41D3-BBE1-991A4B3B204C}"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12192000" cy="6858000"/>
            <a:chOff x="0" y="0"/>
            <a:chExt cx="12192000" cy="6858000"/>
          </a:xfrm>
        </p:grpSpPr>
        <p:sp>
          <p:nvSpPr>
            <p:cNvPr id="5"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6"/>
            <p:cNvSpPr/>
            <p:nvPr/>
          </p:nvSpPr>
          <p:spPr bwMode="gray">
            <a:xfrm>
              <a:off x="414338" y="401638"/>
              <a:ext cx="6511925"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ChangeArrowheads="1"/>
            </p:cNvSpPr>
            <p:nvPr/>
          </p:nvSpPr>
          <p:spPr bwMode="gray">
            <a:xfrm rot="5101749">
              <a:off x="6294738" y="4577737"/>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3" name="Freeform 5"/>
            <p:cNvSpPr>
              <a:spLocks noChangeArrowheads="1"/>
            </p:cNvSpPr>
            <p:nvPr/>
          </p:nvSpPr>
          <p:spPr bwMode="gray">
            <a:xfrm rot="5400000">
              <a:off x="4449232" y="2801721"/>
              <a:ext cx="6053670" cy="1254558"/>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5"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85235" y="1278467"/>
            <a:ext cx="1409965" cy="4748590"/>
          </a:xfrm>
        </p:spPr>
        <p:txBody>
          <a:bodyPr vert="eaVert" anchor="b"/>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6" name="Date Placeholder 3"/>
          <p:cNvSpPr>
            <a:spLocks noGrp="1"/>
          </p:cNvSpPr>
          <p:nvPr>
            <p:ph type="dt" sz="half" idx="10"/>
          </p:nvPr>
        </p:nvSpPr>
        <p:spPr>
          <a:xfrm>
            <a:off x="10653713" y="6391275"/>
            <a:ext cx="992187" cy="304800"/>
          </a:xfrm>
        </p:spPr>
        <p:txBody>
          <a:bodyPr/>
          <a:lstStyle>
            <a:lvl1pPr>
              <a:defRPr/>
            </a:lvl1pPr>
          </a:lstStyle>
          <a:p>
            <a:pPr>
              <a:defRPr/>
            </a:pPr>
            <a:fld id="{75979B61-469E-464A-880B-912B60C4F2C0}" type="datetimeFigureOut">
              <a:rPr lang="el-GR"/>
              <a:pPr>
                <a:defRPr/>
              </a:pPr>
              <a:t>20/12/2021</a:t>
            </a:fld>
            <a:endParaRPr lang="el-GR"/>
          </a:p>
        </p:txBody>
      </p:sp>
      <p:sp>
        <p:nvSpPr>
          <p:cNvPr id="17" name="Footer Placeholder 4"/>
          <p:cNvSpPr>
            <a:spLocks noGrp="1"/>
          </p:cNvSpPr>
          <p:nvPr>
            <p:ph type="ftr" sz="quarter" idx="11"/>
          </p:nvPr>
        </p:nvSpPr>
        <p:spPr/>
        <p:txBody>
          <a:bodyPr/>
          <a:lstStyle>
            <a:lvl1pPr>
              <a:defRPr/>
            </a:lvl1pPr>
          </a:lstStyle>
          <a:p>
            <a:pPr>
              <a:defRPr/>
            </a:pPr>
            <a:endParaRPr lang="el-GR"/>
          </a:p>
        </p:txBody>
      </p:sp>
      <p:sp>
        <p:nvSpPr>
          <p:cNvPr id="18" name="Slide Number Placeholder 5"/>
          <p:cNvSpPr>
            <a:spLocks noGrp="1"/>
          </p:cNvSpPr>
          <p:nvPr>
            <p:ph type="sldNum" sz="quarter" idx="12"/>
          </p:nvPr>
        </p:nvSpPr>
        <p:spPr/>
        <p:txBody>
          <a:bodyPr/>
          <a:lstStyle>
            <a:lvl1pPr>
              <a:defRPr/>
            </a:lvl1pPr>
          </a:lstStyle>
          <a:p>
            <a:pPr>
              <a:defRPr/>
            </a:pPr>
            <a:fld id="{083FE256-5A41-48A5-86AF-2DA24E6BE9E8}"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53713" y="6391275"/>
            <a:ext cx="990600" cy="304800"/>
          </a:xfrm>
        </p:spPr>
        <p:txBody>
          <a:bodyPr/>
          <a:lstStyle>
            <a:lvl1pPr>
              <a:defRPr/>
            </a:lvl1pPr>
          </a:lstStyle>
          <a:p>
            <a:pPr>
              <a:defRPr/>
            </a:pPr>
            <a:fld id="{995E666E-5701-4AB5-9F97-014EEF45213F}" type="datetimeFigureOut">
              <a:rPr lang="el-GR"/>
              <a:pPr>
                <a:defRPr/>
              </a:pPr>
              <a:t>20/12/2021</a:t>
            </a:fld>
            <a:endParaRPr lang="el-GR"/>
          </a:p>
        </p:txBody>
      </p:sp>
      <p:sp>
        <p:nvSpPr>
          <p:cNvPr id="3" name="Footer Placeholder 2"/>
          <p:cNvSpPr>
            <a:spLocks noGrp="1"/>
          </p:cNvSpPr>
          <p:nvPr>
            <p:ph type="ftr" sz="quarter" idx="11"/>
          </p:nvPr>
        </p:nvSpPr>
        <p:spPr>
          <a:xfrm>
            <a:off x="560388" y="6391275"/>
            <a:ext cx="3860800" cy="304800"/>
          </a:xfrm>
        </p:spPr>
        <p:txBody>
          <a:bodyPr/>
          <a:lstStyle>
            <a:lvl1pPr>
              <a:defRPr/>
            </a:lvl1pPr>
          </a:lstStyle>
          <a:p>
            <a:pPr>
              <a:defRPr/>
            </a:pPr>
            <a:endParaRPr lang="el-GR"/>
          </a:p>
        </p:txBody>
      </p:sp>
      <p:sp>
        <p:nvSpPr>
          <p:cNvPr id="4" name="Slide Number Placeholder 3"/>
          <p:cNvSpPr>
            <a:spLocks noGrp="1"/>
          </p:cNvSpPr>
          <p:nvPr>
            <p:ph type="sldNum" sz="quarter" idx="12"/>
          </p:nvPr>
        </p:nvSpPr>
        <p:spPr>
          <a:xfrm>
            <a:off x="10352088" y="295275"/>
            <a:ext cx="838200" cy="768350"/>
          </a:xfrm>
        </p:spPr>
        <p:txBody>
          <a:bodyPr/>
          <a:lstStyle>
            <a:lvl1pPr>
              <a:defRPr/>
            </a:lvl1pPr>
          </a:lstStyle>
          <a:p>
            <a:pPr>
              <a:defRPr/>
            </a:pPr>
            <a:fld id="{2D33B95A-16F8-42FA-B8F0-E810EE72D6B8}"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lvl1pPr>
              <a:defRPr/>
            </a:lvl1pPr>
          </a:lstStyle>
          <a:p>
            <a:pPr>
              <a:defRPr/>
            </a:pPr>
            <a:fld id="{B720925E-83CC-441F-BE5D-361E5C72F365}" type="datetimeFigureOut">
              <a:rPr lang="el-GR"/>
              <a:pPr>
                <a:defRPr/>
              </a:pPr>
              <a:t>20/12/2021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49CA63C-CC23-44C3-A762-6B9A6B34AAEB}"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12192000" cy="6858000"/>
            <a:chOff x="0" y="0"/>
            <a:chExt cx="12192000" cy="6858000"/>
          </a:xfrm>
        </p:grpSpPr>
        <p:sp>
          <p:nvSpPr>
            <p:cNvPr id="5"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9"/>
            <p:cNvSpPr/>
            <p:nvPr/>
          </p:nvSpPr>
          <p:spPr bwMode="gray">
            <a:xfrm>
              <a:off x="7289800" y="401638"/>
              <a:ext cx="4478338"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ChangeArrowheads="1"/>
            </p:cNvSpPr>
            <p:nvPr/>
          </p:nvSpPr>
          <p:spPr bwMode="gray">
            <a:xfrm rot="-5400000">
              <a:off x="3787244" y="2801721"/>
              <a:ext cx="6053670" cy="1254558"/>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3" name="Freeform 5"/>
            <p:cNvSpPr>
              <a:spLocks noChangeArrowheads="1"/>
            </p:cNvSpPr>
            <p:nvPr/>
          </p:nvSpPr>
          <p:spPr bwMode="gray">
            <a:xfrm rot="-5677511">
              <a:off x="4698352" y="1826078"/>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5"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677645"/>
            <a:ext cx="4351025" cy="2283824"/>
          </a:xfrm>
        </p:spPr>
        <p:txBody>
          <a:bodyPr/>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16" name="Date Placeholder 3"/>
          <p:cNvSpPr>
            <a:spLocks noGrp="1"/>
          </p:cNvSpPr>
          <p:nvPr>
            <p:ph type="dt" sz="half" idx="10"/>
          </p:nvPr>
        </p:nvSpPr>
        <p:spPr/>
        <p:txBody>
          <a:bodyPr/>
          <a:lstStyle>
            <a:lvl1pPr>
              <a:defRPr/>
            </a:lvl1pPr>
          </a:lstStyle>
          <a:p>
            <a:pPr>
              <a:defRPr/>
            </a:pPr>
            <a:fld id="{CEF88968-023A-4D32-A7C5-B12BC945683B}" type="datetimeFigureOut">
              <a:rPr lang="el-GR"/>
              <a:pPr>
                <a:defRPr/>
              </a:pPr>
              <a:t>20/12/2021</a:t>
            </a:fld>
            <a:endParaRPr lang="el-GR"/>
          </a:p>
        </p:txBody>
      </p:sp>
      <p:sp>
        <p:nvSpPr>
          <p:cNvPr id="17" name="Footer Placeholder 4"/>
          <p:cNvSpPr>
            <a:spLocks noGrp="1"/>
          </p:cNvSpPr>
          <p:nvPr>
            <p:ph type="ftr" sz="quarter" idx="11"/>
          </p:nvPr>
        </p:nvSpPr>
        <p:spPr/>
        <p:txBody>
          <a:bodyPr/>
          <a:lstStyle>
            <a:lvl1pPr>
              <a:defRPr/>
            </a:lvl1pPr>
          </a:lstStyle>
          <a:p>
            <a:pPr>
              <a:defRPr/>
            </a:pPr>
            <a:endParaRPr lang="el-GR"/>
          </a:p>
        </p:txBody>
      </p:sp>
      <p:sp>
        <p:nvSpPr>
          <p:cNvPr id="18" name="Slide Number Placeholder 5"/>
          <p:cNvSpPr>
            <a:spLocks noGrp="1"/>
          </p:cNvSpPr>
          <p:nvPr>
            <p:ph type="sldNum" sz="quarter" idx="12"/>
          </p:nvPr>
        </p:nvSpPr>
        <p:spPr/>
        <p:txBody>
          <a:bodyPr/>
          <a:lstStyle>
            <a:lvl1pPr>
              <a:defRPr/>
            </a:lvl1pPr>
          </a:lstStyle>
          <a:p>
            <a:pPr>
              <a:defRPr/>
            </a:pPr>
            <a:fld id="{C3BD0D1E-DD10-4967-916E-8738299FD889}"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3"/>
          <p:cNvSpPr>
            <a:spLocks noGrp="1"/>
          </p:cNvSpPr>
          <p:nvPr>
            <p:ph type="dt" sz="half" idx="10"/>
          </p:nvPr>
        </p:nvSpPr>
        <p:spPr/>
        <p:txBody>
          <a:bodyPr/>
          <a:lstStyle>
            <a:lvl1pPr>
              <a:defRPr/>
            </a:lvl1pPr>
          </a:lstStyle>
          <a:p>
            <a:pPr>
              <a:defRPr/>
            </a:pPr>
            <a:fld id="{FD4C3202-2B17-4147-A85B-C029CE25F88B}" type="datetimeFigureOut">
              <a:rPr lang="el-GR"/>
              <a:pPr>
                <a:defRPr/>
              </a:pPr>
              <a:t>20/12/2021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46CA14C-8FC7-474E-A7EB-19DF57E50E3B}"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lvl1pPr>
              <a:defRPr/>
            </a:lvl1pPr>
          </a:lstStyle>
          <a:p>
            <a:pPr>
              <a:defRPr/>
            </a:pPr>
            <a:fld id="{B1B988E5-190E-45E4-A51A-D6F19650046E}" type="datetimeFigureOut">
              <a:rPr lang="el-GR"/>
              <a:pPr>
                <a:defRPr/>
              </a:pPr>
              <a:t>20/12/2021</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69638A56-4FBC-4A65-8AE8-74DA4A9F0C88}"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l-GR"/>
              <a:t>Κάντε κλικ για να επεξεργαστείτε τον τίτλο υποδείγματος</a:t>
            </a:r>
            <a:endParaRPr lang="en-US" dirty="0"/>
          </a:p>
        </p:txBody>
      </p:sp>
      <p:sp>
        <p:nvSpPr>
          <p:cNvPr id="3" name="Date Placeholder 3"/>
          <p:cNvSpPr>
            <a:spLocks noGrp="1"/>
          </p:cNvSpPr>
          <p:nvPr>
            <p:ph type="dt" sz="half" idx="10"/>
          </p:nvPr>
        </p:nvSpPr>
        <p:spPr/>
        <p:txBody>
          <a:bodyPr/>
          <a:lstStyle>
            <a:lvl1pPr>
              <a:defRPr/>
            </a:lvl1pPr>
          </a:lstStyle>
          <a:p>
            <a:pPr>
              <a:defRPr/>
            </a:pPr>
            <a:fld id="{A8DD936C-287C-49AE-8737-AE023639BA42}" type="datetimeFigureOut">
              <a:rPr lang="el-GR"/>
              <a:pPr>
                <a:defRPr/>
              </a:pPr>
              <a:t>20/12/2021</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D6F8B337-1332-48F2-8B02-DA0967501EB3}"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Rectangle 6"/>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76595E8E-6250-4A1D-84B2-6F5EA0FF2B3B}" type="datetimeFigureOut">
              <a:rPr lang="el-GR"/>
              <a:pPr>
                <a:defRPr/>
              </a:pPr>
              <a:t>20/12/2021</a:t>
            </a:fld>
            <a:endParaRPr lang="el-GR"/>
          </a:p>
        </p:txBody>
      </p:sp>
      <p:sp>
        <p:nvSpPr>
          <p:cNvPr id="4" name="Footer Placeholder 2"/>
          <p:cNvSpPr>
            <a:spLocks noGrp="1"/>
          </p:cNvSpPr>
          <p:nvPr>
            <p:ph type="ftr" sz="quarter" idx="11"/>
          </p:nvPr>
        </p:nvSpPr>
        <p:spPr/>
        <p:txBody>
          <a:bodyPr/>
          <a:lstStyle>
            <a:lvl1pPr>
              <a:defRPr/>
            </a:lvl1pPr>
          </a:lstStyle>
          <a:p>
            <a:pPr>
              <a:defRPr/>
            </a:pPr>
            <a:endParaRPr lang="el-GR"/>
          </a:p>
        </p:txBody>
      </p:sp>
      <p:sp>
        <p:nvSpPr>
          <p:cNvPr id="5" name="Slide Number Placeholder 3"/>
          <p:cNvSpPr>
            <a:spLocks noGrp="1"/>
          </p:cNvSpPr>
          <p:nvPr>
            <p:ph type="sldNum" sz="quarter" idx="12"/>
          </p:nvPr>
        </p:nvSpPr>
        <p:spPr/>
        <p:txBody>
          <a:bodyPr/>
          <a:lstStyle>
            <a:lvl1pPr>
              <a:defRPr/>
            </a:lvl1pPr>
          </a:lstStyle>
          <a:p>
            <a:pPr>
              <a:defRPr/>
            </a:pPr>
            <a:fld id="{118794C6-D138-48AA-A5CF-64D90127FC93}"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5" name="Group 8"/>
          <p:cNvGrpSpPr>
            <a:grpSpLocks/>
          </p:cNvGrpSpPr>
          <p:nvPr/>
        </p:nvGrpSpPr>
        <p:grpSpPr bwMode="auto">
          <a:xfrm>
            <a:off x="0" y="0"/>
            <a:ext cx="12192000" cy="6858000"/>
            <a:chOff x="0" y="0"/>
            <a:chExt cx="12192000" cy="6858000"/>
          </a:xfrm>
        </p:grpSpPr>
        <p:sp>
          <p:nvSpPr>
            <p:cNvPr id="6"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0"/>
            <p:cNvSpPr/>
            <p:nvPr/>
          </p:nvSpPr>
          <p:spPr bwMode="gray">
            <a:xfrm>
              <a:off x="5713413" y="401638"/>
              <a:ext cx="6054725"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noChangeArrowheads="1"/>
            </p:cNvSpPr>
            <p:nvPr/>
          </p:nvSpPr>
          <p:spPr bwMode="gray">
            <a:xfrm rot="-5677511">
              <a:off x="3140485" y="1826078"/>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4" name="Freeform 5"/>
            <p:cNvSpPr>
              <a:spLocks noChangeArrowheads="1"/>
            </p:cNvSpPr>
            <p:nvPr/>
          </p:nvSpPr>
          <p:spPr bwMode="gray">
            <a:xfrm rot="-5400000">
              <a:off x="2229377" y="2801721"/>
              <a:ext cx="6053670" cy="1254558"/>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5"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7" name="Date Placeholder 4"/>
          <p:cNvSpPr>
            <a:spLocks noGrp="1"/>
          </p:cNvSpPr>
          <p:nvPr>
            <p:ph type="dt" sz="half" idx="10"/>
          </p:nvPr>
        </p:nvSpPr>
        <p:spPr/>
        <p:txBody>
          <a:bodyPr/>
          <a:lstStyle>
            <a:lvl1pPr>
              <a:defRPr/>
            </a:lvl1pPr>
          </a:lstStyle>
          <a:p>
            <a:pPr>
              <a:defRPr/>
            </a:pPr>
            <a:fld id="{0E27025E-88D1-4EA8-868A-C54DB206887C}" type="datetimeFigureOut">
              <a:rPr lang="el-GR"/>
              <a:pPr>
                <a:defRPr/>
              </a:pPr>
              <a:t>20/12/2021</a:t>
            </a:fld>
            <a:endParaRPr lang="el-GR"/>
          </a:p>
        </p:txBody>
      </p:sp>
      <p:sp>
        <p:nvSpPr>
          <p:cNvPr id="18" name="Footer Placeholder 5"/>
          <p:cNvSpPr>
            <a:spLocks noGrp="1"/>
          </p:cNvSpPr>
          <p:nvPr>
            <p:ph type="ftr" sz="quarter" idx="11"/>
          </p:nvPr>
        </p:nvSpPr>
        <p:spPr/>
        <p:txBody>
          <a:bodyPr/>
          <a:lstStyle>
            <a:lvl1pPr>
              <a:defRPr/>
            </a:lvl1pPr>
          </a:lstStyle>
          <a:p>
            <a:pPr>
              <a:defRPr/>
            </a:pPr>
            <a:endParaRPr lang="el-GR"/>
          </a:p>
        </p:txBody>
      </p:sp>
      <p:sp>
        <p:nvSpPr>
          <p:cNvPr id="19" name="Slide Number Placeholder 6"/>
          <p:cNvSpPr>
            <a:spLocks noGrp="1"/>
          </p:cNvSpPr>
          <p:nvPr>
            <p:ph type="sldNum" sz="quarter" idx="12"/>
          </p:nvPr>
        </p:nvSpPr>
        <p:spPr/>
        <p:txBody>
          <a:bodyPr/>
          <a:lstStyle>
            <a:lvl1pPr>
              <a:defRPr/>
            </a:lvl1pPr>
          </a:lstStyle>
          <a:p>
            <a:pPr>
              <a:defRPr/>
            </a:pPr>
            <a:fld id="{D8EC52B1-655C-4F0C-B636-F44D0F798896}"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5" name="Group 8"/>
          <p:cNvGrpSpPr>
            <a:grpSpLocks/>
          </p:cNvGrpSpPr>
          <p:nvPr/>
        </p:nvGrpSpPr>
        <p:grpSpPr bwMode="auto">
          <a:xfrm>
            <a:off x="0" y="0"/>
            <a:ext cx="12192000" cy="6858000"/>
            <a:chOff x="0" y="0"/>
            <a:chExt cx="12192000" cy="6858000"/>
          </a:xfrm>
        </p:grpSpPr>
        <p:sp>
          <p:nvSpPr>
            <p:cNvPr id="6"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0"/>
            <p:cNvSpPr/>
            <p:nvPr/>
          </p:nvSpPr>
          <p:spPr bwMode="gray">
            <a:xfrm>
              <a:off x="6172200" y="401638"/>
              <a:ext cx="5595938"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noChangeArrowheads="1"/>
            </p:cNvSpPr>
            <p:nvPr/>
          </p:nvSpPr>
          <p:spPr bwMode="gray">
            <a:xfrm rot="-5677511">
              <a:off x="4203594" y="1826078"/>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4" name="Freeform 5"/>
            <p:cNvSpPr>
              <a:spLocks noChangeArrowheads="1"/>
            </p:cNvSpPr>
            <p:nvPr/>
          </p:nvSpPr>
          <p:spPr bwMode="gray">
            <a:xfrm rot="-5400000">
              <a:off x="3295432" y="2801721"/>
              <a:ext cx="6053670" cy="1254558"/>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15"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7" name="Date Placeholder 4"/>
          <p:cNvSpPr>
            <a:spLocks noGrp="1"/>
          </p:cNvSpPr>
          <p:nvPr>
            <p:ph type="dt" sz="half" idx="10"/>
          </p:nvPr>
        </p:nvSpPr>
        <p:spPr/>
        <p:txBody>
          <a:bodyPr/>
          <a:lstStyle>
            <a:lvl1pPr>
              <a:defRPr/>
            </a:lvl1pPr>
          </a:lstStyle>
          <a:p>
            <a:pPr>
              <a:defRPr/>
            </a:pPr>
            <a:fld id="{35441B5E-D52C-4628-BC92-FA8634EDB8AD}" type="datetimeFigureOut">
              <a:rPr lang="el-GR"/>
              <a:pPr>
                <a:defRPr/>
              </a:pPr>
              <a:t>20/12/2021</a:t>
            </a:fld>
            <a:endParaRPr lang="el-GR"/>
          </a:p>
        </p:txBody>
      </p:sp>
      <p:sp>
        <p:nvSpPr>
          <p:cNvPr id="18" name="Footer Placeholder 5"/>
          <p:cNvSpPr>
            <a:spLocks noGrp="1"/>
          </p:cNvSpPr>
          <p:nvPr>
            <p:ph type="ftr" sz="quarter" idx="11"/>
          </p:nvPr>
        </p:nvSpPr>
        <p:spPr/>
        <p:txBody>
          <a:bodyPr/>
          <a:lstStyle>
            <a:lvl1pPr>
              <a:defRPr/>
            </a:lvl1pPr>
          </a:lstStyle>
          <a:p>
            <a:pPr>
              <a:defRPr/>
            </a:pPr>
            <a:endParaRPr lang="el-GR"/>
          </a:p>
        </p:txBody>
      </p:sp>
      <p:sp>
        <p:nvSpPr>
          <p:cNvPr id="19" name="Slide Number Placeholder 6"/>
          <p:cNvSpPr>
            <a:spLocks noGrp="1"/>
          </p:cNvSpPr>
          <p:nvPr>
            <p:ph type="sldNum" sz="quarter" idx="12"/>
          </p:nvPr>
        </p:nvSpPr>
        <p:spPr/>
        <p:txBody>
          <a:bodyPr/>
          <a:lstStyle>
            <a:lvl1pPr>
              <a:defRPr/>
            </a:lvl1pPr>
          </a:lstStyle>
          <a:p>
            <a:pPr>
              <a:defRPr/>
            </a:pPr>
            <a:fld id="{351FC286-CD0D-48AF-847B-1E1C038EF0E8}"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p:cNvSpPr>
              <a:spLocks noChangeArrowheads="1"/>
            </p:cNvSpPr>
            <p:nvPr/>
          </p:nvSpPr>
          <p:spPr bwMode="gray">
            <a:xfrm rot="-589932">
              <a:off x="8490951" y="1797517"/>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052" name="Freeform 5"/>
            <p:cNvSpPr>
              <a:spLocks noChangeArrowheads="1"/>
            </p:cNvSpPr>
            <p:nvPr/>
          </p:nvSpPr>
          <p:spPr bwMode="gray">
            <a:xfrm>
              <a:off x="459506" y="1866405"/>
              <a:ext cx="11277600" cy="4533900"/>
            </a:xfrm>
            <a:custGeom>
              <a:avLst/>
              <a:gdLst>
                <a:gd name="T0" fmla="*/ 0 w 7104"/>
                <a:gd name="T1" fmla="*/ 0 h 2856"/>
                <a:gd name="T2" fmla="*/ 7104 w 7104"/>
                <a:gd name="T3" fmla="*/ 2856 h 2856"/>
              </a:gdLst>
              <a:ahLst/>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miter lim="800000"/>
              <a:headEnd/>
              <a:tailEnd/>
            </a:ln>
          </p:spPr>
          <p:txBody>
            <a:bodyPr/>
            <a:lstStyle/>
            <a:p>
              <a:endParaRPr lang="el-GR"/>
            </a:p>
          </p:txBody>
        </p:sp>
        <p:sp>
          <p:nvSpPr>
            <p:cNvPr id="1053"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1027" name="Title Placeholder 1"/>
          <p:cNvSpPr>
            <a:spLocks noGrp="1"/>
          </p:cNvSpPr>
          <p:nvPr>
            <p:ph type="title"/>
          </p:nvPr>
        </p:nvSpPr>
        <p:spPr bwMode="gray">
          <a:xfrm>
            <a:off x="1155700" y="973138"/>
            <a:ext cx="8761413"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 υποδείγματος</a:t>
            </a:r>
            <a:endParaRPr lang="en-US" smtClean="0"/>
          </a:p>
        </p:txBody>
      </p:sp>
      <p:sp>
        <p:nvSpPr>
          <p:cNvPr id="1028" name="Text Placeholder 2"/>
          <p:cNvSpPr>
            <a:spLocks noGrp="1"/>
          </p:cNvSpPr>
          <p:nvPr>
            <p:ph type="body" idx="1"/>
          </p:nvPr>
        </p:nvSpPr>
        <p:spPr bwMode="auto">
          <a:xfrm>
            <a:off x="1155700" y="2603500"/>
            <a:ext cx="8761413" cy="3416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κειμένου υποδείγματος</a:t>
            </a:r>
          </a:p>
          <a:p>
            <a:pPr lvl="1"/>
            <a:r>
              <a:rPr lang="el-GR" smtClean="0"/>
              <a:t>Δεύτερο επίπεδο</a:t>
            </a:r>
          </a:p>
          <a:p>
            <a:pPr lvl="2"/>
            <a:r>
              <a:rPr lang="el-GR" smtClean="0"/>
              <a:t>Τρίτο επίπεδο</a:t>
            </a:r>
          </a:p>
          <a:p>
            <a:pPr lvl="3"/>
            <a:r>
              <a:rPr lang="el-GR" smtClean="0"/>
              <a:t>Τέταρτο επίπεδο</a:t>
            </a:r>
          </a:p>
          <a:p>
            <a:pPr lvl="4"/>
            <a:r>
              <a:rPr lang="el-GR" smtClean="0"/>
              <a:t>Πέμπτο επίπεδο</a:t>
            </a:r>
            <a:endParaRPr lang="en-US" smtClean="0"/>
          </a:p>
        </p:txBody>
      </p:sp>
      <p:sp>
        <p:nvSpPr>
          <p:cNvPr id="4" name="Date Placeholder 3"/>
          <p:cNvSpPr>
            <a:spLocks noGrp="1"/>
          </p:cNvSpPr>
          <p:nvPr>
            <p:ph type="dt" sz="half" idx="2"/>
          </p:nvPr>
        </p:nvSpPr>
        <p:spPr>
          <a:xfrm>
            <a:off x="10653713" y="6391275"/>
            <a:ext cx="990600" cy="304800"/>
          </a:xfrm>
          <a:prstGeom prst="rect">
            <a:avLst/>
          </a:prstGeom>
        </p:spPr>
        <p:txBody>
          <a:bodyPr vert="horz" lIns="91440" tIns="45720" rIns="91440" bIns="45720" rtlCol="0" anchor="ctr"/>
          <a:lstStyle>
            <a:lvl1pPr algn="r" fontAlgn="auto">
              <a:spcBef>
                <a:spcPts val="0"/>
              </a:spcBef>
              <a:spcAft>
                <a:spcPts val="0"/>
              </a:spcAft>
              <a:defRPr sz="1000" b="1" i="0" smtClean="0">
                <a:solidFill>
                  <a:schemeClr val="accent1"/>
                </a:solidFill>
                <a:latin typeface="+mn-lt"/>
              </a:defRPr>
            </a:lvl1pPr>
          </a:lstStyle>
          <a:p>
            <a:pPr>
              <a:defRPr/>
            </a:pPr>
            <a:fld id="{F7B49CD6-AD81-4DBA-91D9-A5173D52649D}" type="datetimeFigureOut">
              <a:rPr lang="el-GR"/>
              <a:pPr>
                <a:defRPr/>
              </a:pPr>
              <a:t>20/12/2021</a:t>
            </a:fld>
            <a:endParaRPr lang="el-GR"/>
          </a:p>
        </p:txBody>
      </p:sp>
      <p:sp>
        <p:nvSpPr>
          <p:cNvPr id="5" name="Footer Placeholder 4"/>
          <p:cNvSpPr>
            <a:spLocks noGrp="1"/>
          </p:cNvSpPr>
          <p:nvPr>
            <p:ph type="ftr" sz="quarter" idx="3"/>
          </p:nvPr>
        </p:nvSpPr>
        <p:spPr>
          <a:xfrm>
            <a:off x="560388" y="6391275"/>
            <a:ext cx="3860800" cy="304800"/>
          </a:xfrm>
          <a:prstGeom prst="rect">
            <a:avLst/>
          </a:prstGeom>
        </p:spPr>
        <p:txBody>
          <a:bodyPr vert="horz" lIns="91440" tIns="45720" rIns="91440" bIns="45720" rtlCol="0" anchor="ctr"/>
          <a:lstStyle>
            <a:lvl1pPr algn="l" fontAlgn="auto">
              <a:spcBef>
                <a:spcPts val="0"/>
              </a:spcBef>
              <a:spcAft>
                <a:spcPts val="0"/>
              </a:spcAft>
              <a:defRPr sz="1000" b="1" i="0">
                <a:solidFill>
                  <a:schemeClr val="accent1"/>
                </a:solidFill>
                <a:latin typeface="+mn-lt"/>
              </a:defRPr>
            </a:lvl1pPr>
          </a:lstStyle>
          <a:p>
            <a:pPr>
              <a:defRPr/>
            </a:pPr>
            <a:endParaRPr lang="el-GR"/>
          </a:p>
        </p:txBody>
      </p:sp>
      <p:sp>
        <p:nvSpPr>
          <p:cNvPr id="21" name="Rectangle 20"/>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fontAlgn="auto">
              <a:spcBef>
                <a:spcPts val="0"/>
              </a:spcBef>
              <a:spcAft>
                <a:spcPts val="0"/>
              </a:spcAft>
              <a:defRPr sz="2800" b="0" i="0" smtClean="0">
                <a:solidFill>
                  <a:schemeClr val="bg1"/>
                </a:solidFill>
                <a:latin typeface="+mn-lt"/>
              </a:defRPr>
            </a:lvl1pPr>
          </a:lstStyle>
          <a:p>
            <a:pPr>
              <a:defRPr/>
            </a:pPr>
            <a:fld id="{3F421FE2-D70F-4A8C-835B-CB2D4FD1798E}"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66" r:id="rId1"/>
    <p:sldLayoutId id="2147483761" r:id="rId2"/>
    <p:sldLayoutId id="2147483767" r:id="rId3"/>
    <p:sldLayoutId id="2147483762" r:id="rId4"/>
    <p:sldLayoutId id="2147483763" r:id="rId5"/>
    <p:sldLayoutId id="2147483764"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65" r:id="rId18"/>
  </p:sldLayoutIdLst>
  <p:txStyles>
    <p:titleStyle>
      <a:lvl1pPr algn="l" defTabSz="457200" rtl="0" fontAlgn="base">
        <a:spcBef>
          <a:spcPct val="0"/>
        </a:spcBef>
        <a:spcAft>
          <a:spcPct val="0"/>
        </a:spcAft>
        <a:defRPr sz="3600" kern="1200">
          <a:solidFill>
            <a:schemeClr val="bg2"/>
          </a:solidFill>
          <a:latin typeface="+mj-lt"/>
          <a:ea typeface="+mj-ea"/>
          <a:cs typeface="+mj-cs"/>
        </a:defRPr>
      </a:lvl1pPr>
      <a:lvl2pPr algn="l" defTabSz="457200" rtl="0" fontAlgn="base">
        <a:spcBef>
          <a:spcPct val="0"/>
        </a:spcBef>
        <a:spcAft>
          <a:spcPct val="0"/>
        </a:spcAft>
        <a:defRPr sz="3600">
          <a:solidFill>
            <a:schemeClr val="bg2"/>
          </a:solidFill>
          <a:latin typeface="Century Gothic" pitchFamily="34" charset="0"/>
        </a:defRPr>
      </a:lvl2pPr>
      <a:lvl3pPr algn="l" defTabSz="457200" rtl="0" fontAlgn="base">
        <a:spcBef>
          <a:spcPct val="0"/>
        </a:spcBef>
        <a:spcAft>
          <a:spcPct val="0"/>
        </a:spcAft>
        <a:defRPr sz="3600">
          <a:solidFill>
            <a:schemeClr val="bg2"/>
          </a:solidFill>
          <a:latin typeface="Century Gothic" pitchFamily="34" charset="0"/>
        </a:defRPr>
      </a:lvl3pPr>
      <a:lvl4pPr algn="l" defTabSz="457200" rtl="0" fontAlgn="base">
        <a:spcBef>
          <a:spcPct val="0"/>
        </a:spcBef>
        <a:spcAft>
          <a:spcPct val="0"/>
        </a:spcAft>
        <a:defRPr sz="3600">
          <a:solidFill>
            <a:schemeClr val="bg2"/>
          </a:solidFill>
          <a:latin typeface="Century Gothic" pitchFamily="34" charset="0"/>
        </a:defRPr>
      </a:lvl4pPr>
      <a:lvl5pPr algn="l" defTabSz="457200" rtl="0" fontAlgn="base">
        <a:spcBef>
          <a:spcPct val="0"/>
        </a:spcBef>
        <a:spcAft>
          <a:spcPct val="0"/>
        </a:spcAft>
        <a:defRPr sz="3600">
          <a:solidFill>
            <a:schemeClr val="bg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10"/>
          <p:cNvGrpSpPr>
            <a:grpSpLocks noGrp="1" noUngrp="1" noRot="1" noChangeAspect="1" noMove="1" noResize="1"/>
          </p:cNvGrpSpPr>
          <p:nvPr/>
        </p:nvGrpSpPr>
        <p:grpSpPr bwMode="auto">
          <a:xfrm>
            <a:off x="0" y="0"/>
            <a:ext cx="12192000" cy="6858000"/>
            <a:chOff x="0" y="0"/>
            <a:chExt cx="12192000" cy="6858000"/>
          </a:xfrm>
        </p:grpSpPr>
        <p:sp>
          <p:nvSpPr>
            <p:cNvPr id="12" name="Rectangle 11">
              <a:extLst>
                <a:ext uri="{FF2B5EF4-FFF2-40B4-BE49-F238E27FC236}"/>
                <a:ext uri="{C183D7F6-B498-43B3-948B-1728B52AA6E4}"/>
              </a:extLst>
            </p:cNvPr>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ext uri="{C183D7F6-B498-43B3-948B-1728B52AA6E4}"/>
              </a:extLst>
            </p:cNvPr>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ext uri="{C183D7F6-B498-43B3-948B-1728B52AA6E4}"/>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ext uri="{C183D7F6-B498-43B3-948B-1728B52AA6E4}"/>
              </a:extLst>
            </p:cNvPr>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ext uri="{C183D7F6-B498-43B3-948B-1728B52AA6E4}"/>
              </a:extLst>
            </p:cNvPr>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ext uri="{C183D7F6-B498-43B3-948B-1728B52AA6E4}"/>
              </a:extLst>
            </p:cNvPr>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18" name="Freeform 5"/>
            <p:cNvSpPr>
              <a:spLocks noChangeArrowheads="1"/>
            </p:cNvSpPr>
            <p:nvPr/>
          </p:nvSpPr>
          <p:spPr bwMode="gray">
            <a:xfrm rot="-589932">
              <a:off x="8490951" y="1797517"/>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20519" name="Freeform 5"/>
            <p:cNvSpPr>
              <a:spLocks noChangeArrowheads="1"/>
            </p:cNvSpPr>
            <p:nvPr/>
          </p:nvSpPr>
          <p:spPr bwMode="gray">
            <a:xfrm>
              <a:off x="459506" y="1866405"/>
              <a:ext cx="11277600" cy="4533900"/>
            </a:xfrm>
            <a:custGeom>
              <a:avLst/>
              <a:gdLst>
                <a:gd name="T0" fmla="*/ 0 w 7104"/>
                <a:gd name="T1" fmla="*/ 0 h 2856"/>
                <a:gd name="T2" fmla="*/ 7104 w 7104"/>
                <a:gd name="T3" fmla="*/ 2856 h 2856"/>
              </a:gdLst>
              <a:ahLst/>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miter lim="800000"/>
              <a:headEnd/>
              <a:tailEnd/>
            </a:ln>
          </p:spPr>
          <p:txBody>
            <a:bodyPr/>
            <a:lstStyle/>
            <a:p>
              <a:endParaRPr lang="el-GR"/>
            </a:p>
          </p:txBody>
        </p:sp>
        <p:sp>
          <p:nvSpPr>
            <p:cNvPr id="20520"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39" name="Rectangle 2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2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487" name="Freeform 5"/>
          <p:cNvSpPr>
            <a:spLocks noGrp="1" noRot="1" noChangeAspect="1" noMove="1" noResize="1" noEditPoints="1" noAdjustHandles="1" noChangeArrowheads="1" noChangeShapeType="1" noTextEdit="1"/>
          </p:cNvSpPr>
          <p:nvPr/>
        </p:nvSpPr>
        <p:spPr bwMode="gray">
          <a:xfrm rot="-5677511">
            <a:off x="5376863" y="1825625"/>
            <a:ext cx="3298825" cy="441325"/>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w="9525">
            <a:noFill/>
            <a:miter lim="800000"/>
            <a:headEnd/>
            <a:tailEnd/>
          </a:ln>
        </p:spPr>
        <p:txBody>
          <a:bodyPr/>
          <a:lstStyle/>
          <a:p>
            <a:endParaRPr lang="el-GR"/>
          </a:p>
        </p:txBody>
      </p:sp>
      <p:sp>
        <p:nvSpPr>
          <p:cNvPr id="20488" name="Freeform 5"/>
          <p:cNvSpPr>
            <a:spLocks noGrp="1" noRot="1" noChangeAspect="1" noMove="1" noResize="1" noEditPoints="1" noAdjustHandles="1" noChangeArrowheads="1" noChangeShapeType="1" noTextEdit="1"/>
          </p:cNvSpPr>
          <p:nvPr/>
        </p:nvSpPr>
        <p:spPr bwMode="gray">
          <a:xfrm>
            <a:off x="0" y="1588"/>
            <a:ext cx="12192000" cy="6856412"/>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w="9525">
            <a:noFill/>
            <a:miter lim="800000"/>
            <a:headEnd/>
            <a:tailEnd/>
          </a:ln>
        </p:spPr>
        <p:txBody>
          <a:bodyPr/>
          <a:lstStyle/>
          <a:p>
            <a:endParaRPr lang="el-GR"/>
          </a:p>
        </p:txBody>
      </p:sp>
      <p:sp>
        <p:nvSpPr>
          <p:cNvPr id="20489" name="Τίτλος 1"/>
          <p:cNvSpPr>
            <a:spLocks noGrp="1"/>
          </p:cNvSpPr>
          <p:nvPr>
            <p:ph type="ctrTitle"/>
          </p:nvPr>
        </p:nvSpPr>
        <p:spPr>
          <a:xfrm>
            <a:off x="715963" y="1731963"/>
            <a:ext cx="6072187" cy="1622425"/>
          </a:xfrm>
        </p:spPr>
        <p:txBody>
          <a:bodyPr anchor="ctr"/>
          <a:lstStyle/>
          <a:p>
            <a:pPr algn="ctr"/>
            <a:r>
              <a:rPr lang="en-US" sz="3600" smtClean="0">
                <a:solidFill>
                  <a:srgbClr val="EBEBEB"/>
                </a:solidFill>
              </a:rPr>
              <a:t>Σώμα μήτρας </a:t>
            </a:r>
            <a:r>
              <a:rPr lang="el-GR" sz="3600" smtClean="0">
                <a:solidFill>
                  <a:srgbClr val="EBEBEB"/>
                </a:solidFill>
              </a:rPr>
              <a:t/>
            </a:r>
            <a:br>
              <a:rPr lang="el-GR" sz="3600" smtClean="0">
                <a:solidFill>
                  <a:srgbClr val="EBEBEB"/>
                </a:solidFill>
              </a:rPr>
            </a:br>
            <a:r>
              <a:rPr lang="en-US" sz="3600" smtClean="0">
                <a:solidFill>
                  <a:srgbClr val="EBEBEB"/>
                </a:solidFill>
              </a:rPr>
              <a:t>και </a:t>
            </a:r>
            <a:r>
              <a:rPr lang="el-GR" sz="3600" smtClean="0">
                <a:solidFill>
                  <a:srgbClr val="EBEBEB"/>
                </a:solidFill>
              </a:rPr>
              <a:t/>
            </a:r>
            <a:br>
              <a:rPr lang="el-GR" sz="3600" smtClean="0">
                <a:solidFill>
                  <a:srgbClr val="EBEBEB"/>
                </a:solidFill>
              </a:rPr>
            </a:br>
            <a:r>
              <a:rPr lang="en-US" sz="3600" smtClean="0">
                <a:solidFill>
                  <a:srgbClr val="EBEBEB"/>
                </a:solidFill>
              </a:rPr>
              <a:t>Ενδομήτριο</a:t>
            </a:r>
          </a:p>
        </p:txBody>
      </p:sp>
      <p:sp>
        <p:nvSpPr>
          <p:cNvPr id="20490" name="Freeform: Shape 29"/>
          <p:cNvSpPr>
            <a:spLocks noGrp="1" noRot="1" noChangeAspect="1" noMove="1" noResize="1" noEditPoints="1" noAdjustHandles="1" noChangeArrowheads="1" noChangeShapeType="1" noTextEdit="1"/>
          </p:cNvSpPr>
          <p:nvPr/>
        </p:nvSpPr>
        <p:spPr bwMode="gray">
          <a:xfrm rot="-5400000">
            <a:off x="6289675" y="977901"/>
            <a:ext cx="6054725" cy="4902200"/>
          </a:xfrm>
          <a:custGeom>
            <a:avLst/>
            <a:gdLst>
              <a:gd name="T0" fmla="*/ 6053670 w 6053670"/>
              <a:gd name="T1" fmla="*/ 1098 h 4903455"/>
              <a:gd name="T2" fmla="*/ 6053670 w 6053670"/>
              <a:gd name="T3" fmla="*/ 424590 h 4903455"/>
              <a:gd name="T4" fmla="*/ 6053670 w 6053670"/>
              <a:gd name="T5" fmla="*/ 1254559 h 4903455"/>
              <a:gd name="T6" fmla="*/ 6053670 w 6053670"/>
              <a:gd name="T7" fmla="*/ 4903455 h 4903455"/>
              <a:gd name="T8" fmla="*/ 0 w 6053670"/>
              <a:gd name="T9" fmla="*/ 4903455 h 4903455"/>
              <a:gd name="T10" fmla="*/ 0 w 6053670"/>
              <a:gd name="T11" fmla="*/ 1249854 h 4903455"/>
              <a:gd name="T12" fmla="*/ 0 w 6053670"/>
              <a:gd name="T13" fmla="*/ 424590 h 4903455"/>
              <a:gd name="T14" fmla="*/ 0 w 6053670"/>
              <a:gd name="T15" fmla="*/ 0 h 4903455"/>
              <a:gd name="T16" fmla="*/ 35717 w 6053670"/>
              <a:gd name="T17" fmla="*/ 5488 h 4903455"/>
              <a:gd name="T18" fmla="*/ 140445 w 6053670"/>
              <a:gd name="T19" fmla="*/ 21641 h 4903455"/>
              <a:gd name="T20" fmla="*/ 216722 w 6053670"/>
              <a:gd name="T21" fmla="*/ 32932 h 4903455"/>
              <a:gd name="T22" fmla="*/ 307527 w 6053670"/>
              <a:gd name="T23" fmla="*/ 44850 h 4903455"/>
              <a:gd name="T24" fmla="*/ 415282 w 6053670"/>
              <a:gd name="T25" fmla="*/ 59121 h 4903455"/>
              <a:gd name="T26" fmla="*/ 534539 w 6053670"/>
              <a:gd name="T27" fmla="*/ 74175 h 4903455"/>
              <a:gd name="T28" fmla="*/ 668931 w 6053670"/>
              <a:gd name="T29" fmla="*/ 90014 h 4903455"/>
              <a:gd name="T30" fmla="*/ 815430 w 6053670"/>
              <a:gd name="T31" fmla="*/ 106794 h 4903455"/>
              <a:gd name="T32" fmla="*/ 974641 w 6053670"/>
              <a:gd name="T33" fmla="*/ 123574 h 4903455"/>
              <a:gd name="T34" fmla="*/ 1144145 w 6053670"/>
              <a:gd name="T35" fmla="*/ 140667 h 4903455"/>
              <a:gd name="T36" fmla="*/ 1326966 w 6053670"/>
              <a:gd name="T37" fmla="*/ 156506 h 4903455"/>
              <a:gd name="T38" fmla="*/ 1518262 w 6053670"/>
              <a:gd name="T39" fmla="*/ 171717 h 4903455"/>
              <a:gd name="T40" fmla="*/ 1720454 w 6053670"/>
              <a:gd name="T41" fmla="*/ 185518 h 4903455"/>
              <a:gd name="T42" fmla="*/ 1931122 w 6053670"/>
              <a:gd name="T43" fmla="*/ 198690 h 4903455"/>
              <a:gd name="T44" fmla="*/ 2150869 w 6053670"/>
              <a:gd name="T45" fmla="*/ 211079 h 4903455"/>
              <a:gd name="T46" fmla="*/ 2263467 w 6053670"/>
              <a:gd name="T47" fmla="*/ 215470 h 4903455"/>
              <a:gd name="T48" fmla="*/ 2378487 w 6053670"/>
              <a:gd name="T49" fmla="*/ 220332 h 4903455"/>
              <a:gd name="T50" fmla="*/ 2495323 w 6053670"/>
              <a:gd name="T51" fmla="*/ 224879 h 4903455"/>
              <a:gd name="T52" fmla="*/ 2612765 w 6053670"/>
              <a:gd name="T53" fmla="*/ 227859 h 4903455"/>
              <a:gd name="T54" fmla="*/ 2732627 w 6053670"/>
              <a:gd name="T55" fmla="*/ 230525 h 4903455"/>
              <a:gd name="T56" fmla="*/ 2853701 w 6053670"/>
              <a:gd name="T57" fmla="*/ 233348 h 4903455"/>
              <a:gd name="T58" fmla="*/ 2977195 w 6053670"/>
              <a:gd name="T59" fmla="*/ 235229 h 4903455"/>
              <a:gd name="T60" fmla="*/ 3101901 w 6053670"/>
              <a:gd name="T61" fmla="*/ 235229 h 4903455"/>
              <a:gd name="T62" fmla="*/ 3227817 w 6053670"/>
              <a:gd name="T63" fmla="*/ 236170 h 4903455"/>
              <a:gd name="T64" fmla="*/ 3354945 w 6053670"/>
              <a:gd name="T65" fmla="*/ 235229 h 4903455"/>
              <a:gd name="T66" fmla="*/ 3483887 w 6053670"/>
              <a:gd name="T67" fmla="*/ 233348 h 4903455"/>
              <a:gd name="T68" fmla="*/ 3612831 w 6053670"/>
              <a:gd name="T69" fmla="*/ 231623 h 4903455"/>
              <a:gd name="T70" fmla="*/ 3743589 w 6053670"/>
              <a:gd name="T71" fmla="*/ 227859 h 4903455"/>
              <a:gd name="T72" fmla="*/ 3875559 w 6053670"/>
              <a:gd name="T73" fmla="*/ 223938 h 4903455"/>
              <a:gd name="T74" fmla="*/ 4007529 w 6053670"/>
              <a:gd name="T75" fmla="*/ 219391 h 4903455"/>
              <a:gd name="T76" fmla="*/ 4140711 w 6053670"/>
              <a:gd name="T77" fmla="*/ 212961 h 4903455"/>
              <a:gd name="T78" fmla="*/ 4275102 w 6053670"/>
              <a:gd name="T79" fmla="*/ 205277 h 4903455"/>
              <a:gd name="T80" fmla="*/ 4410098 w 6053670"/>
              <a:gd name="T81" fmla="*/ 197907 h 4903455"/>
              <a:gd name="T82" fmla="*/ 4545098 w 6053670"/>
              <a:gd name="T83" fmla="*/ 188498 h 4903455"/>
              <a:gd name="T84" fmla="*/ 4681910 w 6053670"/>
              <a:gd name="T85" fmla="*/ 177207 h 4903455"/>
              <a:gd name="T86" fmla="*/ 4816906 w 6053670"/>
              <a:gd name="T87" fmla="*/ 165916 h 4903455"/>
              <a:gd name="T88" fmla="*/ 4954322 w 6053670"/>
              <a:gd name="T89" fmla="*/ 152899 h 4903455"/>
              <a:gd name="T90" fmla="*/ 5092346 w 6053670"/>
              <a:gd name="T91" fmla="*/ 138629 h 4903455"/>
              <a:gd name="T92" fmla="*/ 5228554 w 6053670"/>
              <a:gd name="T93" fmla="*/ 123574 h 4903455"/>
              <a:gd name="T94" fmla="*/ 5366578 w 6053670"/>
              <a:gd name="T95" fmla="*/ 106010 h 4903455"/>
              <a:gd name="T96" fmla="*/ 5503998 w 6053670"/>
              <a:gd name="T97" fmla="*/ 87192 h 4903455"/>
              <a:gd name="T98" fmla="*/ 5642022 w 6053670"/>
              <a:gd name="T99" fmla="*/ 68530 h 4903455"/>
              <a:gd name="T100" fmla="*/ 5779438 w 6053670"/>
              <a:gd name="T101" fmla="*/ 46733 h 4903455"/>
              <a:gd name="T102" fmla="*/ 5916250 w 6053670"/>
              <a:gd name="T103" fmla="*/ 24464 h 49034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53670"/>
              <a:gd name="T157" fmla="*/ 0 h 4903455"/>
              <a:gd name="T158" fmla="*/ 6053670 w 6053670"/>
              <a:gd name="T159" fmla="*/ 4903455 h 49034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w="9525">
            <a:noFill/>
            <a:miter lim="800000"/>
            <a:headEnd/>
            <a:tailEnd/>
          </a:ln>
        </p:spPr>
        <p:txBody>
          <a:bodyPr/>
          <a:lstStyle/>
          <a:p>
            <a:endParaRPr lang="el-GR"/>
          </a:p>
        </p:txBody>
      </p:sp>
      <p:pic>
        <p:nvPicPr>
          <p:cNvPr id="20491" name="Εικόνα 3"/>
          <p:cNvPicPr>
            <a:picLocks noChangeAspect="1"/>
          </p:cNvPicPr>
          <p:nvPr/>
        </p:nvPicPr>
        <p:blipFill>
          <a:blip r:embed="rId3"/>
          <a:srcRect/>
          <a:stretch>
            <a:fillRect/>
          </a:stretch>
        </p:blipFill>
        <p:spPr bwMode="auto">
          <a:xfrm>
            <a:off x="7418388" y="644525"/>
            <a:ext cx="3043237" cy="5586413"/>
          </a:xfrm>
          <a:prstGeom prst="rect">
            <a:avLst/>
          </a:prstGeom>
          <a:noFill/>
          <a:ln w="9525">
            <a:noFill/>
            <a:miter lim="800000"/>
            <a:headEnd/>
            <a:tailEnd/>
          </a:ln>
        </p:spPr>
      </p:pic>
      <p:sp>
        <p:nvSpPr>
          <p:cNvPr id="44" name="Rectangle 3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5" name="Oval 3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3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499" name="TextBox 5"/>
          <p:cNvSpPr txBox="1">
            <a:spLocks noChangeArrowheads="1"/>
          </p:cNvSpPr>
          <p:nvPr/>
        </p:nvSpPr>
        <p:spPr bwMode="auto">
          <a:xfrm>
            <a:off x="763588" y="4451350"/>
            <a:ext cx="6072187" cy="2387600"/>
          </a:xfrm>
          <a:prstGeom prst="rect">
            <a:avLst/>
          </a:prstGeom>
          <a:noFill/>
          <a:ln w="9525">
            <a:noFill/>
            <a:miter lim="800000"/>
            <a:headEnd/>
            <a:tailEnd/>
          </a:ln>
        </p:spPr>
        <p:txBody>
          <a:bodyPr anchor="ctr"/>
          <a:lstStyle/>
          <a:p>
            <a:pPr algn="ctr">
              <a:spcBef>
                <a:spcPts val="1000"/>
              </a:spcBef>
              <a:buClr>
                <a:schemeClr val="accent1"/>
              </a:buClr>
              <a:buSzPct val="80000"/>
            </a:pPr>
            <a:r>
              <a:rPr lang="en-US" sz="2000" b="1">
                <a:solidFill>
                  <a:srgbClr val="FFFFFF"/>
                </a:solidFill>
                <a:latin typeface="Century Gothic" pitchFamily="34" charset="0"/>
              </a:rPr>
              <a:t>Δέσποινα Μυωτέρη</a:t>
            </a:r>
          </a:p>
          <a:p>
            <a:pPr algn="ctr">
              <a:spcBef>
                <a:spcPts val="1000"/>
              </a:spcBef>
              <a:buClr>
                <a:schemeClr val="accent1"/>
              </a:buClr>
              <a:buSzPct val="80000"/>
            </a:pPr>
            <a:r>
              <a:rPr lang="en-US" i="1">
                <a:solidFill>
                  <a:srgbClr val="FFFFFF"/>
                </a:solidFill>
                <a:latin typeface="Century Gothic" pitchFamily="34" charset="0"/>
              </a:rPr>
              <a:t>Παθολογοανατόμος</a:t>
            </a:r>
          </a:p>
          <a:p>
            <a:pPr algn="ctr">
              <a:spcBef>
                <a:spcPts val="1000"/>
              </a:spcBef>
              <a:buClr>
                <a:schemeClr val="accent1"/>
              </a:buClr>
              <a:buSzPct val="80000"/>
            </a:pPr>
            <a:r>
              <a:rPr lang="en-US" i="1">
                <a:solidFill>
                  <a:srgbClr val="FFFFFF"/>
                </a:solidFill>
                <a:latin typeface="Century Gothic" pitchFamily="34" charset="0"/>
              </a:rPr>
              <a:t>Αρεταίειο Νοσοκομείο</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9699" name="Θέση περιεχομένου 4" descr="Εικόνα που περιέχει κείμενο, έπιπλα, χαλί&#10;&#10;Περιγραφή που δημιουργήθηκε αυτόματα"/>
          <p:cNvPicPr>
            <a:picLocks noGrp="1" noChangeAspect="1"/>
          </p:cNvPicPr>
          <p:nvPr>
            <p:ph idx="1"/>
          </p:nvPr>
        </p:nvPicPr>
        <p:blipFill>
          <a:blip r:embed="rId2"/>
          <a:srcRect t="12134" b="3909"/>
          <a:stretch>
            <a:fillRect/>
          </a:stretch>
        </p:blipFill>
        <p:spPr>
          <a:xfrm>
            <a:off x="0" y="0"/>
            <a:ext cx="12192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0723"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t="13792"/>
          <a:stretch>
            <a:fillRect/>
          </a:stretch>
        </p:blipFill>
        <p:spPr>
          <a:xfrm>
            <a:off x="0" y="0"/>
            <a:ext cx="12192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38" name="Rectangle 3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1752" name="Θέση περιεχομένου 4"/>
          <p:cNvPicPr>
            <a:picLocks noGrp="1" noChangeAspect="1"/>
          </p:cNvPicPr>
          <p:nvPr>
            <p:ph idx="1"/>
          </p:nvPr>
        </p:nvPicPr>
        <p:blipFill>
          <a:blip r:embed="rId2"/>
          <a:srcRect/>
          <a:stretch>
            <a:fillRect/>
          </a:stretch>
        </p:blipFill>
        <p:spPr>
          <a:xfrm>
            <a:off x="265113" y="801688"/>
            <a:ext cx="5930900" cy="5248275"/>
          </a:xfrm>
        </p:spPr>
      </p:pic>
      <p:pic>
        <p:nvPicPr>
          <p:cNvPr id="31753" name="Εικόνα 6"/>
          <p:cNvPicPr>
            <a:picLocks noChangeAspect="1"/>
          </p:cNvPicPr>
          <p:nvPr/>
        </p:nvPicPr>
        <p:blipFill>
          <a:blip r:embed="rId3"/>
          <a:srcRect/>
          <a:stretch>
            <a:fillRect/>
          </a:stretch>
        </p:blipFill>
        <p:spPr bwMode="auto">
          <a:xfrm>
            <a:off x="6196013" y="801688"/>
            <a:ext cx="5748337" cy="5164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Τίτλος 1"/>
          <p:cNvSpPr>
            <a:spLocks noGrp="1"/>
          </p:cNvSpPr>
          <p:nvPr>
            <p:ph type="title"/>
          </p:nvPr>
        </p:nvSpPr>
        <p:spPr>
          <a:xfrm>
            <a:off x="1757363" y="928688"/>
            <a:ext cx="8761412" cy="706437"/>
          </a:xfrm>
        </p:spPr>
        <p:txBody>
          <a:bodyPr/>
          <a:lstStyle/>
          <a:p>
            <a:pPr algn="ctr"/>
            <a:r>
              <a:rPr lang="el-GR" smtClean="0"/>
              <a:t>Φλεγμονή</a:t>
            </a:r>
          </a:p>
        </p:txBody>
      </p:sp>
      <p:sp>
        <p:nvSpPr>
          <p:cNvPr id="3" name="Θέση περιεχομένου 2">
            <a:extLst>
              <a:ext uri="{FF2B5EF4-FFF2-40B4-BE49-F238E27FC236}"/>
            </a:extLst>
          </p:cNvPr>
          <p:cNvSpPr>
            <a:spLocks noGrp="1"/>
          </p:cNvSpPr>
          <p:nvPr>
            <p:ph idx="1"/>
          </p:nvPr>
        </p:nvSpPr>
        <p:spPr>
          <a:xfrm>
            <a:off x="304800" y="2411413"/>
            <a:ext cx="11534775" cy="2178050"/>
          </a:xfrm>
        </p:spPr>
        <p:txBody>
          <a:bodyPr>
            <a:normAutofit/>
          </a:bodyPr>
          <a:lstStyle/>
          <a:p>
            <a:pPr algn="just">
              <a:buFont typeface="Arial" charset="0"/>
              <a:buChar char="•"/>
            </a:pPr>
            <a:r>
              <a:rPr lang="el-GR" sz="2800" smtClean="0"/>
              <a:t>Το ενδομήτριο και το μυομήτριο είναι σχετικά ανθεκτικά σε λοιμώξεις</a:t>
            </a:r>
            <a:endParaRPr lang="en-US" sz="2800" smtClean="0"/>
          </a:p>
          <a:p>
            <a:pPr algn="just">
              <a:buFont typeface="Arial" charset="0"/>
              <a:buChar char="•"/>
            </a:pPr>
            <a:r>
              <a:rPr lang="el-GR" sz="2800" smtClean="0"/>
              <a:t>Ο ενδοτράχηλος αποτελεί έναν φραγμό στις ανιούσες λοιμώξεις</a:t>
            </a:r>
            <a:endParaRPr lang="en-US" sz="2800" smtClean="0"/>
          </a:p>
          <a:p>
            <a:pPr algn="just">
              <a:buFont typeface="Arial" charset="0"/>
              <a:buChar char="•"/>
            </a:pPr>
            <a:r>
              <a:rPr lang="el-GR" sz="2800" smtClean="0"/>
              <a:t>Η ιστολογική εξέταση είναι το </a:t>
            </a:r>
            <a:r>
              <a:rPr lang="en-US" sz="2800" smtClean="0"/>
              <a:t>gold standard</a:t>
            </a:r>
            <a:endParaRPr lang="el-GR" sz="2800" smtClean="0"/>
          </a:p>
          <a:p>
            <a:pPr algn="just">
              <a:buFont typeface="Arial" charset="0"/>
              <a:buChar char="•"/>
            </a:pPr>
            <a:endParaRPr lang="el-GR" sz="2800" smtClean="0"/>
          </a:p>
          <a:p>
            <a:pPr>
              <a:buFont typeface="Wingdings 3" pitchFamily="18" charset="2"/>
              <a:buNone/>
            </a:pPr>
            <a:endParaRPr lang="el-GR" smtClean="0"/>
          </a:p>
          <a:p>
            <a:pPr>
              <a:buFont typeface="Wingdings 3" pitchFamily="18" charset="2"/>
              <a:buNone/>
            </a:pPr>
            <a:endParaRPr lang="el-GR" smtClean="0"/>
          </a:p>
        </p:txBody>
      </p:sp>
      <p:sp>
        <p:nvSpPr>
          <p:cNvPr id="4" name="TextBox 3">
            <a:extLst>
              <a:ext uri="{FF2B5EF4-FFF2-40B4-BE49-F238E27FC236}"/>
            </a:extLst>
          </p:cNvPr>
          <p:cNvSpPr txBox="1"/>
          <p:nvPr/>
        </p:nvSpPr>
        <p:spPr>
          <a:xfrm>
            <a:off x="1155700" y="4589463"/>
            <a:ext cx="10177463" cy="1838325"/>
          </a:xfrm>
          <a:prstGeom prst="rect">
            <a:avLst/>
          </a:prstGeom>
          <a:noFill/>
          <a:ln w="38100">
            <a:solidFill>
              <a:schemeClr val="accent1">
                <a:lumMod val="75000"/>
              </a:schemeClr>
            </a:solidFill>
          </a:ln>
        </p:spPr>
        <p:txBody>
          <a:bodyPr>
            <a:spAutoFit/>
          </a:bodyPr>
          <a:lstStyle/>
          <a:p>
            <a:pPr algn="just"/>
            <a:r>
              <a:rPr lang="el-GR" sz="2800">
                <a:latin typeface="Century Gothic" pitchFamily="34" charset="0"/>
              </a:rPr>
              <a:t>Παρότι μια χρόνια φλεγμονή στον τράχηλο είναι ένα αναμενόμενο και συχνά ασήμαντο εύρημα, προκαλεί ανησυχία στο ενδομήτριο, με εξαίρεση τη φάση της εμμήνου ρύσεως</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Τίτλος 1"/>
          <p:cNvSpPr>
            <a:spLocks noGrp="1"/>
          </p:cNvSpPr>
          <p:nvPr>
            <p:ph type="title"/>
          </p:nvPr>
        </p:nvSpPr>
        <p:spPr>
          <a:xfrm>
            <a:off x="2039938" y="838200"/>
            <a:ext cx="8761412" cy="706438"/>
          </a:xfrm>
        </p:spPr>
        <p:txBody>
          <a:bodyPr/>
          <a:lstStyle/>
          <a:p>
            <a:pPr algn="ctr"/>
            <a:r>
              <a:rPr lang="el-GR" smtClean="0"/>
              <a:t>Οξεία ενδομητρίτιδα</a:t>
            </a:r>
          </a:p>
        </p:txBody>
      </p:sp>
      <p:sp>
        <p:nvSpPr>
          <p:cNvPr id="33794" name="Θέση περιεχομένου 2"/>
          <p:cNvSpPr>
            <a:spLocks noGrp="1"/>
          </p:cNvSpPr>
          <p:nvPr>
            <p:ph idx="1"/>
          </p:nvPr>
        </p:nvSpPr>
        <p:spPr>
          <a:xfrm>
            <a:off x="528638" y="2309813"/>
            <a:ext cx="11166475" cy="4122737"/>
          </a:xfrm>
        </p:spPr>
        <p:txBody>
          <a:bodyPr/>
          <a:lstStyle/>
          <a:p>
            <a:pPr algn="just">
              <a:buFont typeface="Arial" charset="0"/>
              <a:buChar char="•"/>
            </a:pPr>
            <a:r>
              <a:rPr lang="el-GR" sz="2400" smtClean="0"/>
              <a:t>Σπάνια</a:t>
            </a:r>
          </a:p>
          <a:p>
            <a:pPr algn="just">
              <a:buFont typeface="Arial" charset="0"/>
              <a:buChar char="•"/>
            </a:pPr>
            <a:r>
              <a:rPr lang="el-GR" sz="2400" smtClean="0"/>
              <a:t>Βακτηριακές λοιμώξεις μετά από αποβολή ή τοκετό (διατηρημένα προϊόντα της κύησης)</a:t>
            </a:r>
          </a:p>
          <a:p>
            <a:pPr algn="just">
              <a:buFont typeface="Arial" charset="0"/>
              <a:buChar char="•"/>
            </a:pPr>
            <a:r>
              <a:rPr lang="el-GR" sz="2400" smtClean="0"/>
              <a:t>Ομάδα Α αιμολυτικών στρεπτοκόκκων, σταφυλόκοκκοι </a:t>
            </a:r>
          </a:p>
          <a:p>
            <a:pPr algn="just">
              <a:buFont typeface="Arial" charset="0"/>
              <a:buChar char="•"/>
            </a:pPr>
            <a:r>
              <a:rPr lang="el-GR" sz="2400" smtClean="0"/>
              <a:t>Η φλεγμονώδης απάντηση περιορίζεται κυρίως στο διάμεσο ιστό και είναι μη ειδική</a:t>
            </a:r>
          </a:p>
          <a:p>
            <a:pPr algn="just">
              <a:buFont typeface="Arial" charset="0"/>
              <a:buChar char="•"/>
            </a:pPr>
            <a:r>
              <a:rPr lang="el-GR" sz="2400" smtClean="0"/>
              <a:t>Θεραπεία: αφαίρεση διατηρημένων τμημάτων κύησης</a:t>
            </a:r>
          </a:p>
          <a:p>
            <a:endParaRPr lang="el-GR" sz="240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4820"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t="19643"/>
          <a:stretch>
            <a:fillRect/>
          </a:stretch>
        </p:blipFill>
        <p:spPr>
          <a:xfrm>
            <a:off x="488950" y="276225"/>
            <a:ext cx="11214100" cy="63055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Τίτλος 1"/>
          <p:cNvSpPr>
            <a:spLocks noGrp="1"/>
          </p:cNvSpPr>
          <p:nvPr>
            <p:ph type="title"/>
          </p:nvPr>
        </p:nvSpPr>
        <p:spPr>
          <a:xfrm>
            <a:off x="1714500" y="928688"/>
            <a:ext cx="8761413" cy="708025"/>
          </a:xfrm>
        </p:spPr>
        <p:txBody>
          <a:bodyPr/>
          <a:lstStyle/>
          <a:p>
            <a:pPr algn="ctr"/>
            <a:r>
              <a:rPr lang="el-GR" smtClean="0"/>
              <a:t>Χρόνια ενδομητρίτιδα</a:t>
            </a:r>
          </a:p>
        </p:txBody>
      </p:sp>
      <p:sp>
        <p:nvSpPr>
          <p:cNvPr id="3" name="Θέση περιεχομένου 2">
            <a:extLst>
              <a:ext uri="{FF2B5EF4-FFF2-40B4-BE49-F238E27FC236}"/>
            </a:extLst>
          </p:cNvPr>
          <p:cNvSpPr>
            <a:spLocks noGrp="1"/>
          </p:cNvSpPr>
          <p:nvPr>
            <p:ph idx="1"/>
          </p:nvPr>
        </p:nvSpPr>
        <p:spPr>
          <a:xfrm>
            <a:off x="365125" y="2470150"/>
            <a:ext cx="6324600" cy="4351338"/>
          </a:xfrm>
        </p:spPr>
        <p:txBody>
          <a:bodyPr rtlCol="0">
            <a:normAutofit lnSpcReduction="10000"/>
          </a:bodyPr>
          <a:lstStyle/>
          <a:p>
            <a:pPr marL="514350" indent="-514350" algn="just" fontAlgn="auto">
              <a:spcAft>
                <a:spcPts val="0"/>
              </a:spcAft>
              <a:buFont typeface="+mj-lt"/>
              <a:buAutoNum type="arabicPeriod"/>
              <a:defRPr/>
            </a:pPr>
            <a:r>
              <a:rPr lang="el-GR" sz="2000" dirty="0">
                <a:solidFill>
                  <a:schemeClr val="tx1">
                    <a:lumMod val="75000"/>
                    <a:lumOff val="25000"/>
                  </a:schemeClr>
                </a:solidFill>
              </a:rPr>
              <a:t>Σε ασθενείς που υποφέρουν από χρόνια φλεγμονώδη νόσο της πυέλου</a:t>
            </a:r>
          </a:p>
          <a:p>
            <a:pPr marL="514350" indent="-514350" algn="just" fontAlgn="auto">
              <a:spcAft>
                <a:spcPts val="0"/>
              </a:spcAft>
              <a:buFont typeface="+mj-lt"/>
              <a:buAutoNum type="arabicPeriod"/>
              <a:defRPr/>
            </a:pPr>
            <a:endParaRPr lang="el-GR" sz="2000" dirty="0">
              <a:solidFill>
                <a:schemeClr val="tx1">
                  <a:lumMod val="75000"/>
                  <a:lumOff val="25000"/>
                </a:schemeClr>
              </a:solidFill>
            </a:endParaRPr>
          </a:p>
          <a:p>
            <a:pPr marL="514350" indent="-514350" algn="just" fontAlgn="auto">
              <a:spcAft>
                <a:spcPts val="0"/>
              </a:spcAft>
              <a:buFont typeface="+mj-lt"/>
              <a:buAutoNum type="arabicPeriod"/>
              <a:defRPr/>
            </a:pPr>
            <a:r>
              <a:rPr lang="el-GR" sz="2000" dirty="0">
                <a:solidFill>
                  <a:schemeClr val="tx1">
                    <a:lumMod val="75000"/>
                    <a:lumOff val="25000"/>
                  </a:schemeClr>
                </a:solidFill>
              </a:rPr>
              <a:t>Σε ασθενείς μετά από τοκετό ή αποβολή, εξαιτίας διατηρημένων ιστών της κύησης</a:t>
            </a:r>
          </a:p>
          <a:p>
            <a:pPr marL="514350" indent="-514350" algn="just" fontAlgn="auto">
              <a:spcAft>
                <a:spcPts val="0"/>
              </a:spcAft>
              <a:buFont typeface="+mj-lt"/>
              <a:buAutoNum type="arabicPeriod"/>
              <a:defRPr/>
            </a:pPr>
            <a:endParaRPr lang="el-GR" sz="2000" dirty="0">
              <a:solidFill>
                <a:schemeClr val="tx1">
                  <a:lumMod val="75000"/>
                  <a:lumOff val="25000"/>
                </a:schemeClr>
              </a:solidFill>
            </a:endParaRPr>
          </a:p>
          <a:p>
            <a:pPr marL="514350" indent="-514350" algn="just" fontAlgn="auto">
              <a:spcAft>
                <a:spcPts val="0"/>
              </a:spcAft>
              <a:buFont typeface="+mj-lt"/>
              <a:buAutoNum type="arabicPeriod"/>
              <a:defRPr/>
            </a:pPr>
            <a:r>
              <a:rPr lang="el-GR" sz="2000" dirty="0">
                <a:solidFill>
                  <a:schemeClr val="tx1">
                    <a:lumMod val="75000"/>
                    <a:lumOff val="25000"/>
                  </a:schemeClr>
                </a:solidFill>
              </a:rPr>
              <a:t>Σε ασθενείς με </a:t>
            </a:r>
            <a:r>
              <a:rPr lang="el-GR" sz="2000" dirty="0" err="1">
                <a:solidFill>
                  <a:schemeClr val="tx1">
                    <a:lumMod val="75000"/>
                    <a:lumOff val="25000"/>
                  </a:schemeClr>
                </a:solidFill>
              </a:rPr>
              <a:t>ενδομητρικά</a:t>
            </a:r>
            <a:r>
              <a:rPr lang="el-GR" sz="2000" dirty="0">
                <a:solidFill>
                  <a:schemeClr val="tx1">
                    <a:lumMod val="75000"/>
                    <a:lumOff val="25000"/>
                  </a:schemeClr>
                </a:solidFill>
              </a:rPr>
              <a:t> αντισυλληπτικά μέσα</a:t>
            </a:r>
          </a:p>
          <a:p>
            <a:pPr marL="514350" indent="-514350" algn="just" fontAlgn="auto">
              <a:spcAft>
                <a:spcPts val="0"/>
              </a:spcAft>
              <a:buFont typeface="+mj-lt"/>
              <a:buAutoNum type="arabicPeriod"/>
              <a:defRPr/>
            </a:pPr>
            <a:endParaRPr lang="el-GR" sz="2000" dirty="0">
              <a:solidFill>
                <a:schemeClr val="tx1">
                  <a:lumMod val="75000"/>
                  <a:lumOff val="25000"/>
                </a:schemeClr>
              </a:solidFill>
            </a:endParaRPr>
          </a:p>
          <a:p>
            <a:pPr marL="514350" indent="-514350" algn="just" fontAlgn="auto">
              <a:spcAft>
                <a:spcPts val="0"/>
              </a:spcAft>
              <a:buFont typeface="+mj-lt"/>
              <a:buAutoNum type="arabicPeriod"/>
              <a:defRPr/>
            </a:pPr>
            <a:r>
              <a:rPr lang="el-GR" sz="2000" dirty="0">
                <a:solidFill>
                  <a:schemeClr val="tx1">
                    <a:lumMod val="75000"/>
                    <a:lumOff val="25000"/>
                  </a:schemeClr>
                </a:solidFill>
              </a:rPr>
              <a:t>Σε ασθενείς με φυματίωση είτε από </a:t>
            </a:r>
            <a:r>
              <a:rPr lang="el-GR" sz="2000" dirty="0" err="1">
                <a:solidFill>
                  <a:schemeClr val="tx1">
                    <a:lumMod val="75000"/>
                    <a:lumOff val="25000"/>
                  </a:schemeClr>
                </a:solidFill>
              </a:rPr>
              <a:t>κεγχροειδή</a:t>
            </a:r>
            <a:r>
              <a:rPr lang="el-GR" sz="2000" dirty="0">
                <a:solidFill>
                  <a:schemeClr val="tx1">
                    <a:lumMod val="75000"/>
                    <a:lumOff val="25000"/>
                  </a:schemeClr>
                </a:solidFill>
              </a:rPr>
              <a:t> διασπορά ή συνηθέστερα από παροχέτευση μιας φυματιώδους σαλπιγγίτιδας</a:t>
            </a:r>
          </a:p>
        </p:txBody>
      </p:sp>
      <p:sp>
        <p:nvSpPr>
          <p:cNvPr id="4" name="Δεξιό άγκιστρο 3">
            <a:extLst>
              <a:ext uri="{FF2B5EF4-FFF2-40B4-BE49-F238E27FC236}"/>
            </a:extLst>
          </p:cNvPr>
          <p:cNvSpPr/>
          <p:nvPr/>
        </p:nvSpPr>
        <p:spPr>
          <a:xfrm>
            <a:off x="6242050" y="2470150"/>
            <a:ext cx="1416050" cy="430053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
        <p:nvSpPr>
          <p:cNvPr id="35844" name="TextBox 4"/>
          <p:cNvSpPr txBox="1">
            <a:spLocks noChangeArrowheads="1"/>
          </p:cNvSpPr>
          <p:nvPr/>
        </p:nvSpPr>
        <p:spPr bwMode="auto">
          <a:xfrm>
            <a:off x="7631113" y="4138613"/>
            <a:ext cx="4560887" cy="1006475"/>
          </a:xfrm>
          <a:prstGeom prst="rect">
            <a:avLst/>
          </a:prstGeom>
          <a:noFill/>
          <a:ln w="9525">
            <a:noFill/>
            <a:miter lim="800000"/>
            <a:headEnd/>
            <a:tailEnd/>
          </a:ln>
        </p:spPr>
        <p:txBody>
          <a:bodyPr>
            <a:spAutoFit/>
          </a:bodyPr>
          <a:lstStyle/>
          <a:p>
            <a:pPr algn="just"/>
            <a:r>
              <a:rPr lang="el-GR" sz="2000">
                <a:latin typeface="Century Gothic" pitchFamily="34" charset="0"/>
              </a:rPr>
              <a:t>Σε όλες αυτές τις περιπτώσεις αντιπροσωπεύει μια </a:t>
            </a:r>
            <a:r>
              <a:rPr lang="el-GR" sz="2000" b="1">
                <a:latin typeface="Century Gothic" pitchFamily="34" charset="0"/>
              </a:rPr>
              <a:t>δευτεροπαθή νόσο</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Τίτλος 1"/>
          <p:cNvSpPr>
            <a:spLocks noGrp="1"/>
          </p:cNvSpPr>
          <p:nvPr>
            <p:ph type="title"/>
          </p:nvPr>
        </p:nvSpPr>
        <p:spPr>
          <a:xfrm>
            <a:off x="1714500" y="989013"/>
            <a:ext cx="8761413" cy="706437"/>
          </a:xfrm>
        </p:spPr>
        <p:txBody>
          <a:bodyPr/>
          <a:lstStyle/>
          <a:p>
            <a:pPr algn="ctr"/>
            <a:r>
              <a:rPr lang="el-GR" smtClean="0"/>
              <a:t>Χρόνια ενδομητρίτιδα</a:t>
            </a:r>
          </a:p>
        </p:txBody>
      </p:sp>
      <p:sp>
        <p:nvSpPr>
          <p:cNvPr id="36866" name="Θέση περιεχομένου 2"/>
          <p:cNvSpPr>
            <a:spLocks noGrp="1"/>
          </p:cNvSpPr>
          <p:nvPr>
            <p:ph idx="1"/>
          </p:nvPr>
        </p:nvSpPr>
        <p:spPr>
          <a:xfrm>
            <a:off x="1006475" y="2647950"/>
            <a:ext cx="10179050" cy="3416300"/>
          </a:xfrm>
        </p:spPr>
        <p:txBody>
          <a:bodyPr/>
          <a:lstStyle/>
          <a:p>
            <a:pPr algn="just">
              <a:buFont typeface="Arial" charset="0"/>
              <a:buChar char="•"/>
            </a:pPr>
            <a:r>
              <a:rPr lang="el-GR" sz="2400" smtClean="0"/>
              <a:t>Σε 15% των περιπτώσεων δεν βρίσκεται πρωτοπαθής εστία</a:t>
            </a:r>
            <a:endParaRPr lang="en-US" sz="2400" smtClean="0"/>
          </a:p>
          <a:p>
            <a:pPr algn="just">
              <a:buFont typeface="Arial" charset="0"/>
              <a:buChar char="•"/>
            </a:pPr>
            <a:endParaRPr lang="el-GR" sz="2400" smtClean="0"/>
          </a:p>
          <a:p>
            <a:pPr algn="just">
              <a:buFont typeface="Arial" charset="0"/>
              <a:buChar char="•"/>
            </a:pPr>
            <a:r>
              <a:rPr lang="el-GR" sz="2400" smtClean="0"/>
              <a:t>Μη ειδική χρόνια ενδομητρίτιδα: παθολογική αιμορραγία, πόνος, έκκριμα, υπογονιμότητα</a:t>
            </a:r>
            <a:endParaRPr lang="en-US" sz="2400" smtClean="0"/>
          </a:p>
          <a:p>
            <a:pPr algn="just">
              <a:buFont typeface="Arial" charset="0"/>
              <a:buChar char="•"/>
            </a:pPr>
            <a:endParaRPr lang="el-GR" sz="2400" smtClean="0"/>
          </a:p>
          <a:p>
            <a:pPr algn="just">
              <a:buFont typeface="Arial" charset="0"/>
              <a:buChar char="•"/>
            </a:pPr>
            <a:r>
              <a:rPr lang="el-GR" sz="2400" smtClean="0"/>
              <a:t>Ιστολογική εικόνα: </a:t>
            </a:r>
            <a:r>
              <a:rPr lang="el-GR" sz="2400" b="1" smtClean="0"/>
              <a:t>πλασματοκύτταρα</a:t>
            </a:r>
            <a:r>
              <a:rPr lang="el-GR" sz="2400" smtClean="0"/>
              <a:t> (που δεν υπάρχουν στο φυσιολογικό ενδομήτριο), μακροφάγα και λεμφοκύτταρα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891"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t="17279"/>
          <a:stretch>
            <a:fillRect/>
          </a:stretch>
        </p:blipFill>
        <p:spPr>
          <a:xfrm>
            <a:off x="0" y="0"/>
            <a:ext cx="12192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8915" name="Θέση περιεχομένου 4"/>
          <p:cNvPicPr>
            <a:picLocks noGrp="1" noChangeAspect="1"/>
          </p:cNvPicPr>
          <p:nvPr>
            <p:ph idx="1"/>
          </p:nvPr>
        </p:nvPicPr>
        <p:blipFill>
          <a:blip r:embed="rId2"/>
          <a:srcRect t="19238" b="404"/>
          <a:stretch>
            <a:fillRect/>
          </a:stretch>
        </p:blipFill>
        <p:spPr>
          <a:xfrm>
            <a:off x="0" y="0"/>
            <a:ext cx="12192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r>
              <a:rPr lang="el-GR" smtClean="0">
                <a:solidFill>
                  <a:srgbClr val="EBEBEB"/>
                </a:solidFill>
              </a:rPr>
              <a:t>Εισαγωγή</a:t>
            </a:r>
          </a:p>
        </p:txBody>
      </p:sp>
      <p:graphicFrame>
        <p:nvGraphicFramePr>
          <p:cNvPr id="28" name="Θέση περιεχομένου 2">
            <a:extLst>
              <a:ext uri="{FF2B5EF4-FFF2-40B4-BE49-F238E27FC236}"/>
            </a:extLst>
          </p:cNvPr>
          <p:cNvGraphicFramePr>
            <a:graphicFrameLocks noGrp="1"/>
          </p:cNvGraphicFramePr>
          <p:nvPr>
            <p:ph idx="1"/>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940"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l="2132" r="3526" b="-2"/>
          <a:stretch>
            <a:fillRect/>
          </a:stretch>
        </p:blipFill>
        <p:spPr>
          <a:xfrm>
            <a:off x="1966913" y="36513"/>
            <a:ext cx="8258175" cy="6784975"/>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8" name="Rectangle 5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68"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a:stretch>
            <a:fillRect/>
          </a:stretch>
        </p:blipFill>
        <p:spPr>
          <a:xfrm>
            <a:off x="1716088" y="-63500"/>
            <a:ext cx="8928100" cy="69215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41989" name="Τίτλος 1"/>
          <p:cNvSpPr>
            <a:spLocks noGrp="1"/>
          </p:cNvSpPr>
          <p:nvPr>
            <p:ph type="title"/>
          </p:nvPr>
        </p:nvSpPr>
        <p:spPr>
          <a:xfrm>
            <a:off x="1000125" y="1209675"/>
            <a:ext cx="3035300" cy="4438650"/>
          </a:xfrm>
        </p:spPr>
        <p:txBody>
          <a:bodyPr/>
          <a:lstStyle/>
          <a:p>
            <a:pPr algn="r"/>
            <a:r>
              <a:rPr lang="el-GR" sz="3200" smtClean="0">
                <a:solidFill>
                  <a:schemeClr val="tx1"/>
                </a:solidFill>
              </a:rPr>
              <a:t>Ενδομητρίωση </a:t>
            </a:r>
            <a:br>
              <a:rPr lang="el-GR" sz="3200" smtClean="0">
                <a:solidFill>
                  <a:schemeClr val="tx1"/>
                </a:solidFill>
              </a:rPr>
            </a:br>
            <a:endParaRPr lang="el-GR" sz="3200" smtClean="0">
              <a:solidFill>
                <a:schemeClr val="tx1"/>
              </a:solidFill>
            </a:endParaRP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extLst>
          </p:cNvPr>
          <p:cNvSpPr>
            <a:spLocks noGrp="1"/>
          </p:cNvSpPr>
          <p:nvPr>
            <p:ph idx="1"/>
          </p:nvPr>
        </p:nvSpPr>
        <p:spPr>
          <a:xfrm>
            <a:off x="4356100" y="466725"/>
            <a:ext cx="6661150" cy="5919788"/>
          </a:xfrm>
        </p:spPr>
        <p:txBody>
          <a:bodyPr anchor="ctr">
            <a:normAutofit/>
          </a:bodyPr>
          <a:lstStyle/>
          <a:p>
            <a:pPr algn="just">
              <a:lnSpc>
                <a:spcPct val="80000"/>
              </a:lnSpc>
            </a:pPr>
            <a:r>
              <a:rPr lang="el-GR" sz="2000" smtClean="0">
                <a:solidFill>
                  <a:schemeClr val="tx1"/>
                </a:solidFill>
              </a:rPr>
              <a:t>Παρουσία αδένων του ενδομητρίου ή και στρώματος, σε μη αναμενόμενες θέσεις εκτός της μήτρας </a:t>
            </a:r>
          </a:p>
          <a:p>
            <a:pPr algn="just">
              <a:lnSpc>
                <a:spcPct val="80000"/>
              </a:lnSpc>
            </a:pPr>
            <a:endParaRPr lang="el-GR" sz="2000" smtClean="0">
              <a:solidFill>
                <a:schemeClr val="tx1"/>
              </a:solidFill>
            </a:endParaRPr>
          </a:p>
          <a:p>
            <a:pPr algn="just">
              <a:lnSpc>
                <a:spcPct val="80000"/>
              </a:lnSpc>
            </a:pPr>
            <a:r>
              <a:rPr lang="el-GR" sz="2000" b="1" smtClean="0">
                <a:solidFill>
                  <a:schemeClr val="tx1"/>
                </a:solidFill>
              </a:rPr>
              <a:t>Ωοθήκες</a:t>
            </a:r>
            <a:r>
              <a:rPr lang="el-GR" sz="2000" smtClean="0">
                <a:solidFill>
                  <a:schemeClr val="tx1"/>
                </a:solidFill>
              </a:rPr>
              <a:t>, σύνδεσμοι της μήτρας, ορθοκολπικό διάφραγμα, πυελικό περιτόναιο, ουλές λαπαροτομίας, σπάνια στον ομφαλό, τον κόλπο, το αιδοίο ή και τη σκωληκοειδή απόφυση </a:t>
            </a:r>
          </a:p>
          <a:p>
            <a:pPr algn="just">
              <a:lnSpc>
                <a:spcPct val="80000"/>
              </a:lnSpc>
            </a:pPr>
            <a:endParaRPr lang="el-GR" sz="2000" smtClean="0">
              <a:solidFill>
                <a:schemeClr val="tx1"/>
              </a:solidFill>
            </a:endParaRPr>
          </a:p>
          <a:p>
            <a:pPr algn="just">
              <a:lnSpc>
                <a:spcPct val="80000"/>
              </a:lnSpc>
            </a:pPr>
            <a:r>
              <a:rPr lang="el-GR" sz="2000" smtClean="0">
                <a:solidFill>
                  <a:schemeClr val="tx1"/>
                </a:solidFill>
              </a:rPr>
              <a:t>10% των γυναικών</a:t>
            </a:r>
          </a:p>
          <a:p>
            <a:pPr algn="just">
              <a:lnSpc>
                <a:spcPct val="80000"/>
              </a:lnSpc>
            </a:pPr>
            <a:endParaRPr lang="el-GR" sz="2000" smtClean="0">
              <a:solidFill>
                <a:schemeClr val="tx1"/>
              </a:solidFill>
            </a:endParaRPr>
          </a:p>
          <a:p>
            <a:pPr algn="just">
              <a:lnSpc>
                <a:spcPct val="80000"/>
              </a:lnSpc>
            </a:pPr>
            <a:r>
              <a:rPr lang="el-GR" sz="2000" smtClean="0">
                <a:solidFill>
                  <a:schemeClr val="tx1"/>
                </a:solidFill>
              </a:rPr>
              <a:t>Γυναίκες στην ενεργό αναπαραγωγική ηλικία (3</a:t>
            </a:r>
            <a:r>
              <a:rPr lang="el-GR" sz="2000" baseline="30000" smtClean="0">
                <a:solidFill>
                  <a:schemeClr val="tx1"/>
                </a:solidFill>
              </a:rPr>
              <a:t>η</a:t>
            </a:r>
            <a:r>
              <a:rPr lang="el-GR" sz="2000" smtClean="0">
                <a:solidFill>
                  <a:schemeClr val="tx1"/>
                </a:solidFill>
              </a:rPr>
              <a:t> και 4</a:t>
            </a:r>
            <a:r>
              <a:rPr lang="el-GR" sz="2000" baseline="30000" smtClean="0">
                <a:solidFill>
                  <a:schemeClr val="tx1"/>
                </a:solidFill>
              </a:rPr>
              <a:t>η</a:t>
            </a:r>
            <a:r>
              <a:rPr lang="el-GR" sz="2000" smtClean="0">
                <a:solidFill>
                  <a:schemeClr val="tx1"/>
                </a:solidFill>
              </a:rPr>
              <a:t> δεκαετία της ζωής)</a:t>
            </a:r>
          </a:p>
          <a:p>
            <a:pPr algn="just">
              <a:lnSpc>
                <a:spcPct val="80000"/>
              </a:lnSpc>
            </a:pPr>
            <a:endParaRPr lang="el-GR" sz="2000" smtClean="0">
              <a:solidFill>
                <a:schemeClr val="tx1"/>
              </a:solidFill>
            </a:endParaRPr>
          </a:p>
          <a:p>
            <a:pPr algn="just">
              <a:lnSpc>
                <a:spcPct val="80000"/>
              </a:lnSpc>
            </a:pPr>
            <a:r>
              <a:rPr lang="el-GR" sz="2000" smtClean="0">
                <a:solidFill>
                  <a:schemeClr val="tx1"/>
                </a:solidFill>
              </a:rPr>
              <a:t>Κλινική εικόνα: υπογονιμότητα, δυσμηνόρροια, πυελικό άλγος</a:t>
            </a:r>
          </a:p>
          <a:p>
            <a:pPr>
              <a:lnSpc>
                <a:spcPct val="80000"/>
              </a:lnSpc>
            </a:pPr>
            <a:endParaRPr lang="el-GR" sz="2000" smtClean="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3012" name="Θέση περιεχομένου 4"/>
          <p:cNvPicPr>
            <a:picLocks noGrp="1" noChangeAspect="1"/>
          </p:cNvPicPr>
          <p:nvPr>
            <p:ph idx="1"/>
          </p:nvPr>
        </p:nvPicPr>
        <p:blipFill>
          <a:blip r:embed="rId2"/>
          <a:srcRect/>
          <a:stretch>
            <a:fillRect/>
          </a:stretch>
        </p:blipFill>
        <p:spPr>
          <a:xfrm>
            <a:off x="1603375" y="642938"/>
            <a:ext cx="8985250" cy="557212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4036" name="Θέση περιεχομένου 4" descr="Εικόνα που περιέχει φαγητό, πιάτο, σοκολάτα, επιδόρπιο&#10;&#10;Περιγραφή που δημιουργήθηκε αυτόματα"/>
          <p:cNvPicPr>
            <a:picLocks noGrp="1" noChangeAspect="1"/>
          </p:cNvPicPr>
          <p:nvPr>
            <p:ph idx="1"/>
          </p:nvPr>
        </p:nvPicPr>
        <p:blipFill>
          <a:blip r:embed="rId2"/>
          <a:srcRect/>
          <a:stretch>
            <a:fillRect/>
          </a:stretch>
        </p:blipFill>
        <p:spPr>
          <a:xfrm>
            <a:off x="2370138" y="642938"/>
            <a:ext cx="7451725" cy="5572125"/>
          </a:xfrm>
        </p:spPr>
      </p:pic>
      <p:sp>
        <p:nvSpPr>
          <p:cNvPr id="44037" name="TextBox 5"/>
          <p:cNvSpPr txBox="1">
            <a:spLocks noChangeArrowheads="1"/>
          </p:cNvSpPr>
          <p:nvPr/>
        </p:nvSpPr>
        <p:spPr bwMode="auto">
          <a:xfrm>
            <a:off x="2935288" y="6351588"/>
            <a:ext cx="6321425" cy="369887"/>
          </a:xfrm>
          <a:prstGeom prst="rect">
            <a:avLst/>
          </a:prstGeom>
          <a:noFill/>
          <a:ln w="9525">
            <a:noFill/>
            <a:miter lim="800000"/>
            <a:headEnd/>
            <a:tailEnd/>
          </a:ln>
        </p:spPr>
        <p:txBody>
          <a:bodyPr>
            <a:spAutoFit/>
          </a:bodyPr>
          <a:lstStyle/>
          <a:p>
            <a:pPr algn="ctr"/>
            <a:r>
              <a:rPr lang="el-GR">
                <a:latin typeface="Century Gothic" pitchFamily="34" charset="0"/>
              </a:rPr>
              <a:t>Σοκολατοειδής κύστη ωοθήκης</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5060" name="Θέση περιεχομένου 4" descr="Εικόνα που περιέχει χάρτης&#10;&#10;Περιγραφή που δημιουργήθηκε αυτόματα"/>
          <p:cNvPicPr>
            <a:picLocks noGrp="1" noChangeAspect="1"/>
          </p:cNvPicPr>
          <p:nvPr>
            <p:ph idx="1"/>
          </p:nvPr>
        </p:nvPicPr>
        <p:blipFill>
          <a:blip r:embed="rId2"/>
          <a:srcRect/>
          <a:stretch>
            <a:fillRect/>
          </a:stretch>
        </p:blipFill>
        <p:spPr>
          <a:xfrm>
            <a:off x="1987550" y="0"/>
            <a:ext cx="8239125" cy="68389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useBgFill="1">
        <p:nvSpPr>
          <p:cNvPr id="34" name="Rectangle 3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6086" name="Θέση περιεχομένου 4"/>
          <p:cNvPicPr>
            <a:picLocks noGrp="1" noChangeAspect="1"/>
          </p:cNvPicPr>
          <p:nvPr>
            <p:ph idx="1"/>
          </p:nvPr>
        </p:nvPicPr>
        <p:blipFill>
          <a:blip r:embed="rId2"/>
          <a:srcRect/>
          <a:stretch>
            <a:fillRect/>
          </a:stretch>
        </p:blipFill>
        <p:spPr>
          <a:xfrm>
            <a:off x="0" y="801688"/>
            <a:ext cx="6042025" cy="5075237"/>
          </a:xfrm>
        </p:spPr>
      </p:pic>
      <p:pic>
        <p:nvPicPr>
          <p:cNvPr id="46087" name="Εικόνα 6" descr="Εικόνα που περιέχει κείμενο&#10;&#10;Περιγραφή που δημιουργήθηκε αυτόματα"/>
          <p:cNvPicPr>
            <a:picLocks noChangeAspect="1"/>
          </p:cNvPicPr>
          <p:nvPr/>
        </p:nvPicPr>
        <p:blipFill>
          <a:blip r:embed="rId3"/>
          <a:srcRect/>
          <a:stretch>
            <a:fillRect/>
          </a:stretch>
        </p:blipFill>
        <p:spPr bwMode="auto">
          <a:xfrm>
            <a:off x="6042025" y="801688"/>
            <a:ext cx="6149975" cy="526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A3E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642938"/>
            <a:ext cx="10906125" cy="5572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7109" name="Θέση περιεχομένου 4" descr="Εικόνα που περιέχει κείμενο, διαφορετικός&#10;&#10;Περιγραφή που δημιουργήθηκε αυτόματα"/>
          <p:cNvPicPr>
            <a:picLocks noGrp="1" noChangeAspect="1"/>
          </p:cNvPicPr>
          <p:nvPr>
            <p:ph idx="1"/>
          </p:nvPr>
        </p:nvPicPr>
        <p:blipFill>
          <a:blip r:embed="rId2"/>
          <a:srcRect/>
          <a:stretch>
            <a:fillRect/>
          </a:stretch>
        </p:blipFill>
        <p:spPr>
          <a:xfrm>
            <a:off x="1909763" y="63500"/>
            <a:ext cx="8528050" cy="6700838"/>
          </a:xfr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734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642938"/>
            <a:ext cx="10906125" cy="5572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3" name="Θέση περιεχομένου 4" descr="Εικόνα που περιέχει χάρτης&#10;&#10;Περιγραφή που δημιουργήθηκε αυτόματα"/>
          <p:cNvPicPr>
            <a:picLocks noGrp="1" noChangeAspect="1"/>
          </p:cNvPicPr>
          <p:nvPr>
            <p:ph idx="1"/>
          </p:nvPr>
        </p:nvPicPr>
        <p:blipFill>
          <a:blip r:embed="rId2"/>
          <a:srcRect/>
          <a:stretch>
            <a:fillRect/>
          </a:stretch>
        </p:blipFill>
        <p:spPr>
          <a:xfrm>
            <a:off x="2082800" y="61913"/>
            <a:ext cx="7864475" cy="6724650"/>
          </a:xfrm>
        </p:spPr>
      </p:pic>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Τίτλος 1"/>
          <p:cNvSpPr>
            <a:spLocks noGrp="1"/>
          </p:cNvSpPr>
          <p:nvPr>
            <p:ph type="title"/>
          </p:nvPr>
        </p:nvSpPr>
        <p:spPr>
          <a:xfrm>
            <a:off x="838200" y="823913"/>
            <a:ext cx="10515600" cy="893762"/>
          </a:xfrm>
        </p:spPr>
        <p:txBody>
          <a:bodyPr/>
          <a:lstStyle/>
          <a:p>
            <a:pPr algn="ctr"/>
            <a:r>
              <a:rPr lang="el-GR" smtClean="0"/>
              <a:t>Ενδομητρίωση</a:t>
            </a:r>
          </a:p>
        </p:txBody>
      </p:sp>
      <p:sp>
        <p:nvSpPr>
          <p:cNvPr id="3" name="Θέση περιεχομένου 2">
            <a:extLst>
              <a:ext uri="{FF2B5EF4-FFF2-40B4-BE49-F238E27FC236}"/>
            </a:extLst>
          </p:cNvPr>
          <p:cNvSpPr>
            <a:spLocks noGrp="1"/>
          </p:cNvSpPr>
          <p:nvPr>
            <p:ph idx="1"/>
          </p:nvPr>
        </p:nvSpPr>
        <p:spPr>
          <a:xfrm>
            <a:off x="614363" y="2224088"/>
            <a:ext cx="10739437" cy="4351337"/>
          </a:xfrm>
        </p:spPr>
        <p:txBody>
          <a:bodyPr rtlCol="0">
            <a:normAutofit/>
          </a:bodyPr>
          <a:lstStyle/>
          <a:p>
            <a:pPr marL="0" indent="0" algn="just" fontAlgn="auto">
              <a:spcAft>
                <a:spcPts val="0"/>
              </a:spcAft>
              <a:buFont typeface="Wingdings 3" charset="2"/>
              <a:buNone/>
              <a:defRPr/>
            </a:pPr>
            <a:r>
              <a:rPr lang="en-US" sz="2000" b="1" dirty="0">
                <a:solidFill>
                  <a:schemeClr val="tx1">
                    <a:lumMod val="75000"/>
                    <a:lumOff val="25000"/>
                  </a:schemeClr>
                </a:solidFill>
              </a:rPr>
              <a:t>1. </a:t>
            </a:r>
            <a:r>
              <a:rPr lang="el-GR" sz="2000" b="1" dirty="0">
                <a:solidFill>
                  <a:schemeClr val="tx1">
                    <a:lumMod val="75000"/>
                    <a:lumOff val="25000"/>
                  </a:schemeClr>
                </a:solidFill>
              </a:rPr>
              <a:t>Θεωρία της παλινδρόμησης/</a:t>
            </a:r>
            <a:r>
              <a:rPr lang="el-GR" sz="2000" b="1" dirty="0" err="1">
                <a:solidFill>
                  <a:schemeClr val="tx1">
                    <a:lumMod val="75000"/>
                    <a:lumOff val="25000"/>
                  </a:schemeClr>
                </a:solidFill>
              </a:rPr>
              <a:t>επανεμφύτευσης</a:t>
            </a:r>
            <a:endParaRPr lang="el-GR" sz="2000" b="1" dirty="0">
              <a:solidFill>
                <a:schemeClr val="tx1">
                  <a:lumMod val="75000"/>
                  <a:lumOff val="25000"/>
                </a:schemeClr>
              </a:solidFill>
            </a:endParaRPr>
          </a:p>
          <a:p>
            <a:pPr algn="just" fontAlgn="auto">
              <a:spcAft>
                <a:spcPts val="0"/>
              </a:spcAft>
              <a:buFontTx/>
              <a:buChar char="-"/>
              <a:defRPr/>
            </a:pPr>
            <a:r>
              <a:rPr lang="el-GR" sz="1600" i="1" dirty="0">
                <a:solidFill>
                  <a:schemeClr val="tx1">
                    <a:lumMod val="75000"/>
                    <a:lumOff val="25000"/>
                  </a:schemeClr>
                </a:solidFill>
              </a:rPr>
              <a:t>Παλίνδρομη έμμηνος ρύση διά των σαλπίγγων</a:t>
            </a:r>
          </a:p>
          <a:p>
            <a:pPr algn="just" fontAlgn="auto">
              <a:spcAft>
                <a:spcPts val="0"/>
              </a:spcAft>
              <a:buFontTx/>
              <a:buChar char="-"/>
              <a:defRPr/>
            </a:pPr>
            <a:r>
              <a:rPr lang="el-GR" sz="1600" i="1" dirty="0">
                <a:solidFill>
                  <a:schemeClr val="tx1">
                    <a:lumMod val="75000"/>
                    <a:lumOff val="25000"/>
                  </a:schemeClr>
                </a:solidFill>
              </a:rPr>
              <a:t>Διασπορά του </a:t>
            </a:r>
            <a:r>
              <a:rPr lang="el-GR" sz="1600" i="1" dirty="0" err="1">
                <a:solidFill>
                  <a:schemeClr val="tx1">
                    <a:lumMod val="75000"/>
                    <a:lumOff val="25000"/>
                  </a:schemeClr>
                </a:solidFill>
              </a:rPr>
              <a:t>ενδομητρικού</a:t>
            </a:r>
            <a:r>
              <a:rPr lang="el-GR" sz="1600" i="1" dirty="0">
                <a:solidFill>
                  <a:schemeClr val="tx1">
                    <a:lumMod val="75000"/>
                    <a:lumOff val="25000"/>
                  </a:schemeClr>
                </a:solidFill>
              </a:rPr>
              <a:t> ιστού στην περιτοναϊκή κοιλότητα</a:t>
            </a:r>
          </a:p>
          <a:p>
            <a:pPr marL="0" indent="0" algn="just" fontAlgn="auto">
              <a:spcAft>
                <a:spcPts val="0"/>
              </a:spcAft>
              <a:buFont typeface="Wingdings 3" charset="2"/>
              <a:buNone/>
              <a:defRPr/>
            </a:pPr>
            <a:endParaRPr lang="en-US" sz="1600" i="1" dirty="0">
              <a:solidFill>
                <a:schemeClr val="tx1">
                  <a:lumMod val="75000"/>
                  <a:lumOff val="25000"/>
                </a:schemeClr>
              </a:solidFill>
            </a:endParaRPr>
          </a:p>
          <a:p>
            <a:pPr marL="0" indent="0" algn="just" fontAlgn="auto">
              <a:spcAft>
                <a:spcPts val="0"/>
              </a:spcAft>
              <a:buFont typeface="Wingdings 3" charset="2"/>
              <a:buNone/>
              <a:defRPr/>
            </a:pPr>
            <a:r>
              <a:rPr lang="en-US" sz="1600" b="1" i="1" dirty="0">
                <a:solidFill>
                  <a:schemeClr val="tx1">
                    <a:lumMod val="75000"/>
                    <a:lumOff val="25000"/>
                  </a:schemeClr>
                </a:solidFill>
              </a:rPr>
              <a:t>2. </a:t>
            </a:r>
            <a:r>
              <a:rPr lang="el-GR" sz="2000" b="1" dirty="0">
                <a:solidFill>
                  <a:schemeClr val="tx1">
                    <a:lumMod val="75000"/>
                    <a:lumOff val="25000"/>
                  </a:schemeClr>
                </a:solidFill>
              </a:rPr>
              <a:t>Μεταπλαστική θεωρία</a:t>
            </a:r>
          </a:p>
          <a:p>
            <a:pPr algn="just" fontAlgn="auto">
              <a:spcAft>
                <a:spcPts val="0"/>
              </a:spcAft>
              <a:buFontTx/>
              <a:buChar char="-"/>
              <a:defRPr/>
            </a:pPr>
            <a:r>
              <a:rPr lang="el-GR" sz="1600" i="1" dirty="0">
                <a:solidFill>
                  <a:schemeClr val="tx1">
                    <a:lumMod val="75000"/>
                    <a:lumOff val="25000"/>
                  </a:schemeClr>
                </a:solidFill>
              </a:rPr>
              <a:t>Το ενδομήτριο μπορεί να εμφανίζεται άμεσα από το σπλαχνικό επιθήλιο από το οποίο προέρχονται οι </a:t>
            </a:r>
            <a:r>
              <a:rPr lang="el-GR" sz="1600" i="1" dirty="0" err="1">
                <a:solidFill>
                  <a:schemeClr val="tx1">
                    <a:lumMod val="75000"/>
                    <a:lumOff val="25000"/>
                  </a:schemeClr>
                </a:solidFill>
              </a:rPr>
              <a:t>μυλλέριοι</a:t>
            </a:r>
            <a:r>
              <a:rPr lang="el-GR" sz="1600" i="1" dirty="0">
                <a:solidFill>
                  <a:schemeClr val="tx1">
                    <a:lumMod val="75000"/>
                    <a:lumOff val="25000"/>
                  </a:schemeClr>
                </a:solidFill>
              </a:rPr>
              <a:t> πόροι </a:t>
            </a:r>
          </a:p>
          <a:p>
            <a:pPr marL="0" indent="0" algn="just" fontAlgn="auto">
              <a:spcAft>
                <a:spcPts val="0"/>
              </a:spcAft>
              <a:buFont typeface="Wingdings 3" charset="2"/>
              <a:buNone/>
              <a:defRPr/>
            </a:pPr>
            <a:endParaRPr lang="el-GR" sz="1600" dirty="0">
              <a:solidFill>
                <a:schemeClr val="tx1">
                  <a:lumMod val="75000"/>
                  <a:lumOff val="25000"/>
                </a:schemeClr>
              </a:solidFill>
            </a:endParaRPr>
          </a:p>
          <a:p>
            <a:pPr marL="0" indent="0" algn="just" fontAlgn="auto">
              <a:spcAft>
                <a:spcPts val="0"/>
              </a:spcAft>
              <a:buFont typeface="Wingdings 3" charset="2"/>
              <a:buNone/>
              <a:defRPr/>
            </a:pPr>
            <a:r>
              <a:rPr lang="en-US" sz="2000" b="1" dirty="0">
                <a:solidFill>
                  <a:schemeClr val="tx1">
                    <a:lumMod val="75000"/>
                    <a:lumOff val="25000"/>
                  </a:schemeClr>
                </a:solidFill>
              </a:rPr>
              <a:t>3. </a:t>
            </a:r>
            <a:r>
              <a:rPr lang="el-GR" sz="2000" b="1" dirty="0">
                <a:solidFill>
                  <a:schemeClr val="tx1">
                    <a:lumMod val="75000"/>
                    <a:lumOff val="25000"/>
                  </a:schemeClr>
                </a:solidFill>
              </a:rPr>
              <a:t>Θεωρία της αγγειακής και λεμφικής διασποράς</a:t>
            </a:r>
          </a:p>
          <a:p>
            <a:pPr marL="0" indent="0" algn="just" fontAlgn="auto">
              <a:spcAft>
                <a:spcPts val="0"/>
              </a:spcAft>
              <a:buFont typeface="Wingdings 3" charset="2"/>
              <a:buNone/>
              <a:defRPr/>
            </a:pPr>
            <a:r>
              <a:rPr lang="el-GR" sz="1600" dirty="0">
                <a:solidFill>
                  <a:schemeClr val="tx1">
                    <a:lumMod val="75000"/>
                    <a:lumOff val="25000"/>
                  </a:schemeClr>
                </a:solidFill>
              </a:rPr>
              <a:t>-</a:t>
            </a:r>
            <a:r>
              <a:rPr lang="el-GR" sz="1600" i="1" dirty="0">
                <a:solidFill>
                  <a:schemeClr val="tx1">
                    <a:lumMod val="75000"/>
                    <a:lumOff val="25000"/>
                  </a:schemeClr>
                </a:solidFill>
              </a:rPr>
              <a:t>Εξάπλωση διά των πυελικών φλεβών και λεμφαγγείων (εξήγηση της παρουσίας εστιών </a:t>
            </a:r>
            <a:r>
              <a:rPr lang="el-GR" sz="1600" i="1" dirty="0" err="1">
                <a:solidFill>
                  <a:schemeClr val="tx1">
                    <a:lumMod val="75000"/>
                    <a:lumOff val="25000"/>
                  </a:schemeClr>
                </a:solidFill>
              </a:rPr>
              <a:t>ενδομητρίωσης</a:t>
            </a:r>
            <a:r>
              <a:rPr lang="el-GR" sz="1600" i="1" dirty="0">
                <a:solidFill>
                  <a:schemeClr val="tx1">
                    <a:lumMod val="75000"/>
                    <a:lumOff val="25000"/>
                  </a:schemeClr>
                </a:solidFill>
              </a:rPr>
              <a:t> στους </a:t>
            </a:r>
            <a:r>
              <a:rPr lang="el-GR" sz="1600" i="1" dirty="0" err="1">
                <a:solidFill>
                  <a:schemeClr val="tx1">
                    <a:lumMod val="75000"/>
                    <a:lumOff val="25000"/>
                  </a:schemeClr>
                </a:solidFill>
              </a:rPr>
              <a:t>πνε</a:t>
            </a:r>
            <a:r>
              <a:rPr lang="en-US" sz="1600" i="1" dirty="0" err="1">
                <a:solidFill>
                  <a:schemeClr val="tx1">
                    <a:lumMod val="75000"/>
                    <a:lumOff val="25000"/>
                  </a:schemeClr>
                </a:solidFill>
              </a:rPr>
              <a:t>ύ</a:t>
            </a:r>
            <a:r>
              <a:rPr lang="el-GR" sz="1600" i="1" dirty="0" err="1">
                <a:solidFill>
                  <a:schemeClr val="tx1">
                    <a:lumMod val="75000"/>
                    <a:lumOff val="25000"/>
                  </a:schemeClr>
                </a:solidFill>
              </a:rPr>
              <a:t>μονες</a:t>
            </a:r>
            <a:r>
              <a:rPr lang="el-GR" sz="1600" i="1" dirty="0">
                <a:solidFill>
                  <a:schemeClr val="tx1">
                    <a:lumMod val="75000"/>
                    <a:lumOff val="25000"/>
                  </a:schemeClr>
                </a:solidFill>
              </a:rPr>
              <a:t> ή στους λεμφαδένες)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4" name="Rectangl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2536" name="Θέση περιεχομένου 4"/>
          <p:cNvPicPr>
            <a:picLocks noGrp="1" noChangeAspect="1"/>
          </p:cNvPicPr>
          <p:nvPr>
            <p:ph idx="1"/>
          </p:nvPr>
        </p:nvPicPr>
        <p:blipFill>
          <a:blip r:embed="rId2"/>
          <a:srcRect/>
          <a:stretch>
            <a:fillRect/>
          </a:stretch>
        </p:blipFill>
        <p:spPr>
          <a:xfrm>
            <a:off x="2425700" y="782638"/>
            <a:ext cx="7340600" cy="526732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80" name="Θέση περιεχομένου 4"/>
          <p:cNvPicPr>
            <a:picLocks noGrp="1" noChangeAspect="1"/>
          </p:cNvPicPr>
          <p:nvPr>
            <p:ph idx="1"/>
          </p:nvPr>
        </p:nvPicPr>
        <p:blipFill>
          <a:blip r:embed="rId2"/>
          <a:srcRect/>
          <a:stretch>
            <a:fillRect/>
          </a:stretch>
        </p:blipFill>
        <p:spPr>
          <a:xfrm>
            <a:off x="1454150" y="642938"/>
            <a:ext cx="9283700" cy="55721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51205" name="Τίτλος 1"/>
          <p:cNvSpPr>
            <a:spLocks noGrp="1"/>
          </p:cNvSpPr>
          <p:nvPr>
            <p:ph type="title"/>
          </p:nvPr>
        </p:nvSpPr>
        <p:spPr>
          <a:xfrm>
            <a:off x="1000125" y="1209675"/>
            <a:ext cx="3035300" cy="4438650"/>
          </a:xfrm>
        </p:spPr>
        <p:txBody>
          <a:bodyPr/>
          <a:lstStyle/>
          <a:p>
            <a:pPr algn="r"/>
            <a:r>
              <a:rPr lang="el-GR" sz="3200" smtClean="0">
                <a:solidFill>
                  <a:schemeClr val="tx1"/>
                </a:solidFill>
              </a:rPr>
              <a:t>Αδενομύωση</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51207" name="Θέση περιεχομένου 2"/>
          <p:cNvSpPr>
            <a:spLocks noGrp="1"/>
          </p:cNvSpPr>
          <p:nvPr>
            <p:ph idx="1"/>
          </p:nvPr>
        </p:nvSpPr>
        <p:spPr>
          <a:xfrm>
            <a:off x="4572000" y="466725"/>
            <a:ext cx="6445250" cy="5919788"/>
          </a:xfrm>
        </p:spPr>
        <p:txBody>
          <a:bodyPr anchor="ctr"/>
          <a:lstStyle/>
          <a:p>
            <a:pPr algn="just">
              <a:buFont typeface="Arial" charset="0"/>
              <a:buChar char="•"/>
            </a:pPr>
            <a:r>
              <a:rPr lang="el-GR" sz="2400" b="1" smtClean="0">
                <a:solidFill>
                  <a:schemeClr val="tx1"/>
                </a:solidFill>
              </a:rPr>
              <a:t>η παρουσία ενδομητρικού βλεννογόνου στο τοίχωμα της μήτρας (μυομήτριο)</a:t>
            </a:r>
            <a:endParaRPr lang="el-GR" sz="2400" b="1" smtClean="0">
              <a:solidFill>
                <a:schemeClr val="tx1"/>
              </a:solidFill>
              <a:latin typeface="Arial" charset="0"/>
            </a:endParaRPr>
          </a:p>
          <a:p>
            <a:pPr algn="just">
              <a:buFont typeface="Arial" charset="0"/>
              <a:buChar char="•"/>
            </a:pPr>
            <a:endParaRPr lang="el-GR" sz="2400" b="1" smtClean="0">
              <a:solidFill>
                <a:schemeClr val="tx1"/>
              </a:solidFill>
              <a:latin typeface="Arial" charset="0"/>
            </a:endParaRPr>
          </a:p>
          <a:p>
            <a:pPr algn="just">
              <a:buFontTx/>
              <a:buChar char="-"/>
            </a:pPr>
            <a:r>
              <a:rPr lang="el-GR" sz="2000" i="1" smtClean="0">
                <a:solidFill>
                  <a:schemeClr val="tx1"/>
                </a:solidFill>
              </a:rPr>
              <a:t>συμβαίνει σε έως και το 20% των μητρών</a:t>
            </a:r>
            <a:endParaRPr lang="el-GR" sz="2000" i="1" smtClean="0">
              <a:solidFill>
                <a:schemeClr val="tx1"/>
              </a:solidFill>
              <a:latin typeface="Arial" charset="0"/>
            </a:endParaRPr>
          </a:p>
          <a:p>
            <a:pPr algn="just">
              <a:buFontTx/>
              <a:buChar char="-"/>
            </a:pPr>
            <a:endParaRPr lang="el-GR" sz="2000" i="1" smtClean="0">
              <a:solidFill>
                <a:schemeClr val="tx1"/>
              </a:solidFill>
              <a:latin typeface="Arial" charset="0"/>
            </a:endParaRPr>
          </a:p>
          <a:p>
            <a:pPr algn="just">
              <a:buFontTx/>
              <a:buChar char="-"/>
            </a:pPr>
            <a:r>
              <a:rPr lang="el-GR" sz="2000" i="1" smtClean="0">
                <a:solidFill>
                  <a:schemeClr val="tx1"/>
                </a:solidFill>
              </a:rPr>
              <a:t>Ιστολογικά: ανώμαλες φωλεές στρώματος ενδομητρίου, με ή χωρίς αδένες, ανευρίσκονται μέσα το μυομήτριο, απέχοντας από τη βασική στιβάδα κατά 2-3 χιλ τουλάχιστον</a:t>
            </a:r>
            <a:endParaRPr lang="el-GR" sz="2000" i="1" smtClean="0">
              <a:solidFill>
                <a:schemeClr val="tx1"/>
              </a:solidFill>
              <a:latin typeface="Arial" charset="0"/>
            </a:endParaRPr>
          </a:p>
          <a:p>
            <a:pPr algn="just">
              <a:buFontTx/>
              <a:buChar char="-"/>
            </a:pPr>
            <a:endParaRPr lang="el-GR" sz="2000" i="1" smtClean="0">
              <a:solidFill>
                <a:schemeClr val="tx1"/>
              </a:solidFill>
              <a:latin typeface="Arial" charset="0"/>
            </a:endParaRPr>
          </a:p>
          <a:p>
            <a:pPr algn="just">
              <a:buFontTx/>
              <a:buChar char="-"/>
            </a:pPr>
            <a:r>
              <a:rPr lang="el-GR" sz="2000" i="1" smtClean="0">
                <a:solidFill>
                  <a:schemeClr val="tx1"/>
                </a:solidFill>
              </a:rPr>
              <a:t>Κλινική εικόνα: απόπτωση ενδομητρίου κατά την εμμηνορρυσία (μηνορραγία, κολικοειδής δυσμηνόρροια, δυσπαρεύνια και πυελικό άλγος)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2228" name="Θέση περιεχομένου 4"/>
          <p:cNvPicPr>
            <a:picLocks noGrp="1" noChangeAspect="1"/>
          </p:cNvPicPr>
          <p:nvPr>
            <p:ph idx="1"/>
          </p:nvPr>
        </p:nvPicPr>
        <p:blipFill>
          <a:blip r:embed="rId2"/>
          <a:srcRect/>
          <a:stretch>
            <a:fillRect/>
          </a:stretch>
        </p:blipFill>
        <p:spPr>
          <a:xfrm>
            <a:off x="1874838" y="642938"/>
            <a:ext cx="8442325" cy="55721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53253" name="Τίτλος 1"/>
          <p:cNvSpPr>
            <a:spLocks noGrp="1"/>
          </p:cNvSpPr>
          <p:nvPr>
            <p:ph type="title"/>
          </p:nvPr>
        </p:nvSpPr>
        <p:spPr>
          <a:xfrm>
            <a:off x="1000125" y="1209675"/>
            <a:ext cx="3035300" cy="4438650"/>
          </a:xfrm>
        </p:spPr>
        <p:txBody>
          <a:bodyPr/>
          <a:lstStyle/>
          <a:p>
            <a:pPr algn="r"/>
            <a:r>
              <a:rPr lang="el-GR" sz="3200" smtClean="0">
                <a:solidFill>
                  <a:schemeClr val="tx1"/>
                </a:solidFill>
              </a:rPr>
              <a:t>Ενδομητρικο</a:t>
            </a:r>
            <a:r>
              <a:rPr lang="en-US" sz="3200" smtClean="0">
                <a:solidFill>
                  <a:schemeClr val="tx1"/>
                </a:solidFill>
              </a:rPr>
              <a:t>ί</a:t>
            </a:r>
            <a:r>
              <a:rPr lang="el-GR" sz="3200" smtClean="0">
                <a:solidFill>
                  <a:schemeClr val="tx1"/>
                </a:solidFill>
              </a:rPr>
              <a:t> πολύποδες</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extLst>
          </p:cNvPr>
          <p:cNvSpPr>
            <a:spLocks noGrp="1"/>
          </p:cNvSpPr>
          <p:nvPr>
            <p:ph idx="1"/>
          </p:nvPr>
        </p:nvSpPr>
        <p:spPr>
          <a:xfrm>
            <a:off x="4356100" y="690563"/>
            <a:ext cx="6661150" cy="5919787"/>
          </a:xfrm>
        </p:spPr>
        <p:txBody>
          <a:bodyPr anchor="ctr">
            <a:normAutofit/>
          </a:bodyPr>
          <a:lstStyle/>
          <a:p>
            <a:pPr algn="just">
              <a:lnSpc>
                <a:spcPct val="70000"/>
              </a:lnSpc>
              <a:buFont typeface="Arial" charset="0"/>
              <a:buChar char="•"/>
            </a:pPr>
            <a:r>
              <a:rPr lang="el-GR" sz="2000" smtClean="0">
                <a:solidFill>
                  <a:schemeClr val="tx1"/>
                </a:solidFill>
              </a:rPr>
              <a:t>Άμισχες μάζες ποικίλου μεγέθους που προβάλλουν στην ενδομητρική κοιλότητα, μονήρεις ή πολλαπλές με διάμετρο συνήθως από 0,5 έως 3 εκ</a:t>
            </a:r>
          </a:p>
          <a:p>
            <a:pPr algn="just">
              <a:lnSpc>
                <a:spcPct val="70000"/>
              </a:lnSpc>
              <a:buFont typeface="Wingdings 3" pitchFamily="18" charset="2"/>
              <a:buNone/>
            </a:pPr>
            <a:endParaRPr lang="el-GR" sz="2000" smtClean="0">
              <a:solidFill>
                <a:schemeClr val="tx1"/>
              </a:solidFill>
            </a:endParaRPr>
          </a:p>
          <a:p>
            <a:pPr algn="just">
              <a:lnSpc>
                <a:spcPct val="70000"/>
              </a:lnSpc>
              <a:buFont typeface="Arial" charset="0"/>
              <a:buChar char="•"/>
            </a:pPr>
            <a:r>
              <a:rPr lang="el-GR" sz="2000" smtClean="0">
                <a:solidFill>
                  <a:schemeClr val="tx1"/>
                </a:solidFill>
              </a:rPr>
              <a:t>Συσχέτιση με λήψη ταμοξιφαίνης</a:t>
            </a:r>
          </a:p>
          <a:p>
            <a:pPr algn="just">
              <a:lnSpc>
                <a:spcPct val="70000"/>
              </a:lnSpc>
              <a:buFont typeface="Wingdings 3" pitchFamily="18" charset="2"/>
              <a:buNone/>
            </a:pPr>
            <a:endParaRPr lang="el-GR" sz="2000" smtClean="0">
              <a:solidFill>
                <a:schemeClr val="tx1"/>
              </a:solidFill>
            </a:endParaRPr>
          </a:p>
          <a:p>
            <a:pPr algn="just">
              <a:lnSpc>
                <a:spcPct val="70000"/>
              </a:lnSpc>
              <a:buFont typeface="Arial" charset="0"/>
              <a:buChar char="•"/>
            </a:pPr>
            <a:r>
              <a:rPr lang="el-GR" sz="2000" smtClean="0">
                <a:solidFill>
                  <a:schemeClr val="tx1"/>
                </a:solidFill>
              </a:rPr>
              <a:t>Μπορεί να είναι ασυμπτωματικοί ή να προκαλούν παθολογική αιμορραγία</a:t>
            </a:r>
          </a:p>
          <a:p>
            <a:pPr algn="just">
              <a:lnSpc>
                <a:spcPct val="70000"/>
              </a:lnSpc>
              <a:buFont typeface="Wingdings 3" pitchFamily="18" charset="2"/>
              <a:buNone/>
            </a:pPr>
            <a:endParaRPr lang="el-GR" sz="2000" smtClean="0">
              <a:solidFill>
                <a:schemeClr val="tx1"/>
              </a:solidFill>
            </a:endParaRPr>
          </a:p>
          <a:p>
            <a:pPr algn="just">
              <a:lnSpc>
                <a:spcPct val="70000"/>
              </a:lnSpc>
              <a:buFont typeface="Arial" charset="0"/>
              <a:buChar char="•"/>
            </a:pPr>
            <a:r>
              <a:rPr lang="el-GR" sz="2000" smtClean="0">
                <a:solidFill>
                  <a:schemeClr val="tx1"/>
                </a:solidFill>
              </a:rPr>
              <a:t>Συνήθεις ιστολογικοί τύποι:</a:t>
            </a:r>
          </a:p>
          <a:p>
            <a:pPr algn="just">
              <a:lnSpc>
                <a:spcPct val="70000"/>
              </a:lnSpc>
              <a:buFont typeface="Wingdings 3" pitchFamily="18" charset="2"/>
              <a:buAutoNum type="arabicPeriod"/>
            </a:pPr>
            <a:r>
              <a:rPr lang="el-GR" sz="2000" smtClean="0">
                <a:solidFill>
                  <a:schemeClr val="tx1"/>
                </a:solidFill>
              </a:rPr>
              <a:t>Λειτουργικό ενδομήτριο, παράλληλο με το παρακείμενο κυκλικό ενδομήτριο</a:t>
            </a:r>
          </a:p>
          <a:p>
            <a:pPr algn="just">
              <a:lnSpc>
                <a:spcPct val="70000"/>
              </a:lnSpc>
              <a:buFont typeface="Wingdings 3" pitchFamily="18" charset="2"/>
              <a:buAutoNum type="arabicPeriod"/>
            </a:pPr>
            <a:r>
              <a:rPr lang="el-GR" sz="2000" smtClean="0">
                <a:solidFill>
                  <a:schemeClr val="tx1"/>
                </a:solidFill>
              </a:rPr>
              <a:t>Παραγωγικό ενδομήτριο, συνήθως κυστικής παραλλαγής</a:t>
            </a:r>
            <a:endParaRPr lang="en-US" sz="2000" smtClean="0">
              <a:solidFill>
                <a:schemeClr val="tx1"/>
              </a:solidFill>
            </a:endParaRPr>
          </a:p>
          <a:p>
            <a:pPr algn="just">
              <a:lnSpc>
                <a:spcPct val="70000"/>
              </a:lnSpc>
              <a:buFont typeface="Wingdings 3" pitchFamily="18" charset="2"/>
              <a:buAutoNum type="arabicPeriod"/>
            </a:pPr>
            <a:r>
              <a:rPr lang="el-GR" sz="2000" smtClean="0">
                <a:solidFill>
                  <a:schemeClr val="tx1"/>
                </a:solidFill>
              </a:rPr>
              <a:t>Ατροφικ</a:t>
            </a:r>
            <a:r>
              <a:rPr lang="en-US" sz="2000" smtClean="0">
                <a:solidFill>
                  <a:schemeClr val="tx1"/>
                </a:solidFill>
              </a:rPr>
              <a:t>ό</a:t>
            </a:r>
            <a:r>
              <a:rPr lang="el-GR" sz="2000" smtClean="0">
                <a:solidFill>
                  <a:schemeClr val="tx1"/>
                </a:solidFill>
              </a:rPr>
              <a:t> ενδομήτριο</a:t>
            </a:r>
          </a:p>
          <a:p>
            <a:pPr algn="just">
              <a:lnSpc>
                <a:spcPct val="70000"/>
              </a:lnSpc>
              <a:buFont typeface="Wingdings 3" pitchFamily="18" charset="2"/>
              <a:buNone/>
            </a:pPr>
            <a:endParaRPr lang="el-GR" sz="2000" smtClean="0">
              <a:solidFill>
                <a:schemeClr val="tx1"/>
              </a:solidFill>
            </a:endParaRPr>
          </a:p>
          <a:p>
            <a:pPr algn="just">
              <a:lnSpc>
                <a:spcPct val="70000"/>
              </a:lnSpc>
              <a:buFont typeface="Arial" charset="0"/>
              <a:buChar char="•"/>
            </a:pPr>
            <a:r>
              <a:rPr lang="el-GR" sz="2000" smtClean="0">
                <a:solidFill>
                  <a:schemeClr val="tx1"/>
                </a:solidFill>
              </a:rPr>
              <a:t>Σπάνια μέσα σε ενδομητρικούς πολύποδες αναπτύσσονται αδενοκαρκινώματα</a:t>
            </a:r>
          </a:p>
          <a:p>
            <a:pPr>
              <a:lnSpc>
                <a:spcPct val="70000"/>
              </a:lnSpc>
            </a:pPr>
            <a:endParaRPr lang="el-GR" sz="2000" smtClean="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4276"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a:stretch>
            <a:fillRect/>
          </a:stretch>
        </p:blipFill>
        <p:spPr>
          <a:xfrm>
            <a:off x="947738" y="31750"/>
            <a:ext cx="10175875" cy="6742113"/>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Shap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5303" name="Freeform: Shape 26"/>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55304" name="Θέση περιεχομένου 4" descr="Εικόνα που περιέχει μοβ&#10;&#10;Περιγραφή που δημιουργήθηκε αυτόματα"/>
          <p:cNvPicPr>
            <a:picLocks noGrp="1" noChangeAspect="1"/>
          </p:cNvPicPr>
          <p:nvPr>
            <p:ph idx="1"/>
          </p:nvPr>
        </p:nvPicPr>
        <p:blipFill>
          <a:blip r:embed="rId2"/>
          <a:srcRect/>
          <a:stretch>
            <a:fillRect/>
          </a:stretch>
        </p:blipFill>
        <p:spPr>
          <a:xfrm>
            <a:off x="3008313" y="109538"/>
            <a:ext cx="8567737" cy="665956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6327"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56328" name="Θέση περιεχομένου 4" descr="Εικόνα που περιέχει φύση&#10;&#10;Περιγραφή που δημιουργήθηκε αυτόματα"/>
          <p:cNvPicPr>
            <a:picLocks noGrp="1" noChangeAspect="1"/>
          </p:cNvPicPr>
          <p:nvPr>
            <p:ph idx="1"/>
          </p:nvPr>
        </p:nvPicPr>
        <p:blipFill>
          <a:blip r:embed="rId2"/>
          <a:srcRect/>
          <a:stretch>
            <a:fillRect/>
          </a:stretch>
        </p:blipFill>
        <p:spPr>
          <a:xfrm>
            <a:off x="3152775" y="96838"/>
            <a:ext cx="8558213" cy="6761162"/>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Shape 2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7351" name="Freeform: Shape 27"/>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57352"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3365500" y="201613"/>
            <a:ext cx="7924800" cy="653732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Freeform: Shap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8375" name="Freeform: Shape 22"/>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58376"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3352800" y="190500"/>
            <a:ext cx="7929563" cy="6542088"/>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59399"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59400" name="Θέση περιεχομένου 4" descr="Εικόνα που περιέχει χάρτης&#10;&#10;Περιγραφή που δημιουργήθηκε αυτόματα"/>
          <p:cNvPicPr>
            <a:picLocks noGrp="1" noChangeAspect="1"/>
          </p:cNvPicPr>
          <p:nvPr>
            <p:ph idx="1"/>
          </p:nvPr>
        </p:nvPicPr>
        <p:blipFill>
          <a:blip r:embed="rId3"/>
          <a:srcRect/>
          <a:stretch>
            <a:fillRect/>
          </a:stretch>
        </p:blipFill>
        <p:spPr>
          <a:xfrm>
            <a:off x="3154363" y="180975"/>
            <a:ext cx="8251825" cy="649763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34" name="Rectangle 3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3560" name="Εικόνα 8"/>
          <p:cNvPicPr>
            <a:picLocks noChangeAspect="1"/>
          </p:cNvPicPr>
          <p:nvPr/>
        </p:nvPicPr>
        <p:blipFill>
          <a:blip r:embed="rId2"/>
          <a:srcRect/>
          <a:stretch>
            <a:fillRect/>
          </a:stretch>
        </p:blipFill>
        <p:spPr bwMode="auto">
          <a:xfrm>
            <a:off x="2563813" y="903288"/>
            <a:ext cx="7064375" cy="50514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61445" name="Τίτλος 1"/>
          <p:cNvSpPr>
            <a:spLocks noGrp="1"/>
          </p:cNvSpPr>
          <p:nvPr>
            <p:ph type="title"/>
          </p:nvPr>
        </p:nvSpPr>
        <p:spPr>
          <a:xfrm>
            <a:off x="1000125" y="1209675"/>
            <a:ext cx="3035300" cy="4438650"/>
          </a:xfrm>
        </p:spPr>
        <p:txBody>
          <a:bodyPr/>
          <a:lstStyle/>
          <a:p>
            <a:pPr algn="r"/>
            <a:r>
              <a:rPr lang="el-GR" sz="3000" smtClean="0">
                <a:solidFill>
                  <a:schemeClr val="tx1"/>
                </a:solidFill>
              </a:rPr>
              <a:t>Ενδομητρική Υπερπλασία </a:t>
            </a:r>
            <a:br>
              <a:rPr lang="el-GR" sz="3000" smtClean="0">
                <a:solidFill>
                  <a:schemeClr val="tx1"/>
                </a:solidFill>
              </a:rPr>
            </a:br>
            <a:r>
              <a:rPr lang="el-GR" sz="3000" smtClean="0">
                <a:solidFill>
                  <a:schemeClr val="tx1"/>
                </a:solidFill>
              </a:rPr>
              <a:t>(Ενδομητρική Ενδοεπιθηλιακή Νεοπλασία)</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61447" name="Θέση περιεχομένου 2"/>
          <p:cNvSpPr>
            <a:spLocks noGrp="1"/>
          </p:cNvSpPr>
          <p:nvPr>
            <p:ph idx="1"/>
          </p:nvPr>
        </p:nvSpPr>
        <p:spPr>
          <a:xfrm>
            <a:off x="3951288" y="706438"/>
            <a:ext cx="7065962" cy="5327650"/>
          </a:xfrm>
        </p:spPr>
        <p:txBody>
          <a:bodyPr anchor="ctr"/>
          <a:lstStyle/>
          <a:p>
            <a:pPr algn="just">
              <a:lnSpc>
                <a:spcPct val="90000"/>
              </a:lnSpc>
              <a:buFont typeface="Arial" charset="0"/>
              <a:buChar char="•"/>
            </a:pPr>
            <a:r>
              <a:rPr lang="el-GR" sz="2400" smtClean="0">
                <a:solidFill>
                  <a:schemeClr val="tx1"/>
                </a:solidFill>
              </a:rPr>
              <a:t>Αυξημένη αναλογία αδένων προς στρώμα και ανωμαλίες στην ανάπτυξη του επιθηλίου σε σχέση με το φυσιολογικό ενδομήτριο</a:t>
            </a:r>
          </a:p>
          <a:p>
            <a:pPr algn="just">
              <a:lnSpc>
                <a:spcPct val="90000"/>
              </a:lnSpc>
            </a:pPr>
            <a:endParaRPr lang="el-GR" sz="2400" smtClean="0">
              <a:solidFill>
                <a:schemeClr val="tx1"/>
              </a:solidFill>
            </a:endParaRPr>
          </a:p>
          <a:p>
            <a:pPr algn="just">
              <a:lnSpc>
                <a:spcPct val="90000"/>
              </a:lnSpc>
              <a:buFont typeface="Arial" charset="0"/>
              <a:buChar char="•"/>
            </a:pPr>
            <a:r>
              <a:rPr lang="el-GR" sz="2400" smtClean="0">
                <a:solidFill>
                  <a:schemeClr val="tx1"/>
                </a:solidFill>
              </a:rPr>
              <a:t>Σε </a:t>
            </a:r>
            <a:r>
              <a:rPr lang="el-GR" sz="2400" b="1" smtClean="0">
                <a:solidFill>
                  <a:schemeClr val="tx1"/>
                </a:solidFill>
              </a:rPr>
              <a:t>καταστάσεις παρατεταμένης διέγερσης του ενδομητρίου με οιστρογόνα</a:t>
            </a:r>
            <a:r>
              <a:rPr lang="el-GR" sz="2400" smtClean="0">
                <a:solidFill>
                  <a:schemeClr val="tx1"/>
                </a:solidFill>
              </a:rPr>
              <a:t> (κατά την ανωορρηξία) ή </a:t>
            </a:r>
            <a:r>
              <a:rPr lang="el-GR" sz="2400" b="1" smtClean="0">
                <a:solidFill>
                  <a:schemeClr val="tx1"/>
                </a:solidFill>
              </a:rPr>
              <a:t>αυξημένης παραγωγής οιστρογόνων</a:t>
            </a:r>
            <a:r>
              <a:rPr lang="el-GR" sz="2400" smtClean="0">
                <a:solidFill>
                  <a:schemeClr val="tx1"/>
                </a:solidFill>
              </a:rPr>
              <a:t> (εμμηνόπαυση, νόσος πολυκυστικών ωοθηκών, λειτουργικοί όγκοι από κοκκιώδη κύτταρα των ωοθηκών, υπερπλασία του στρώματος του φλοιού, παρατεταμένη χορήγηση οιστρογόνων)</a:t>
            </a:r>
          </a:p>
          <a:p>
            <a:pPr algn="just">
              <a:lnSpc>
                <a:spcPct val="90000"/>
              </a:lnSpc>
            </a:pPr>
            <a:endParaRPr lang="el-GR" sz="2400" smtClean="0">
              <a:solidFill>
                <a:schemeClr val="tx1"/>
              </a:solidFill>
            </a:endParaRPr>
          </a:p>
          <a:p>
            <a:pPr algn="just">
              <a:lnSpc>
                <a:spcPct val="90000"/>
              </a:lnSpc>
              <a:buFont typeface="Arial" charset="0"/>
              <a:buChar char="•"/>
            </a:pPr>
            <a:r>
              <a:rPr lang="el-GR" sz="2400" smtClean="0">
                <a:solidFill>
                  <a:schemeClr val="tx1"/>
                </a:solidFill>
              </a:rPr>
              <a:t>Απενεργοποίηση του ογκοκατασταλτικού γονιδίου </a:t>
            </a:r>
            <a:r>
              <a:rPr lang="en-US" sz="2400" i="1" smtClean="0">
                <a:solidFill>
                  <a:schemeClr val="tx1"/>
                </a:solidFill>
              </a:rPr>
              <a:t>PTEN </a:t>
            </a:r>
            <a:r>
              <a:rPr lang="el-GR" sz="2400" i="1" smtClean="0">
                <a:solidFill>
                  <a:schemeClr val="tx1"/>
                </a:solidFill>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4" name="Rectangl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2472"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1465263" y="74613"/>
            <a:ext cx="9894887" cy="67278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63495"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63496"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4110038" y="169863"/>
            <a:ext cx="6200775" cy="666591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64519"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64520" name="Θέση περιεχομένου 4"/>
          <p:cNvPicPr>
            <a:picLocks noGrp="1" noChangeAspect="1"/>
          </p:cNvPicPr>
          <p:nvPr>
            <p:ph idx="1"/>
          </p:nvPr>
        </p:nvPicPr>
        <p:blipFill>
          <a:blip r:embed="rId2"/>
          <a:srcRect/>
          <a:stretch>
            <a:fillRect/>
          </a:stretch>
        </p:blipFill>
        <p:spPr>
          <a:xfrm>
            <a:off x="2879725" y="30163"/>
            <a:ext cx="8766175" cy="6772275"/>
          </a:xfrm>
        </p:spPr>
      </p:pic>
      <p:sp>
        <p:nvSpPr>
          <p:cNvPr id="64521" name="TextBox 5"/>
          <p:cNvSpPr txBox="1">
            <a:spLocks noChangeArrowheads="1"/>
          </p:cNvSpPr>
          <p:nvPr/>
        </p:nvSpPr>
        <p:spPr bwMode="auto">
          <a:xfrm>
            <a:off x="-439738" y="36513"/>
            <a:ext cx="3663951" cy="366712"/>
          </a:xfrm>
          <a:prstGeom prst="rect">
            <a:avLst/>
          </a:prstGeom>
          <a:noFill/>
          <a:ln w="9525">
            <a:noFill/>
            <a:miter lim="800000"/>
            <a:headEnd/>
            <a:tailEnd/>
          </a:ln>
        </p:spPr>
        <p:txBody>
          <a:bodyPr>
            <a:spAutoFit/>
          </a:bodyPr>
          <a:lstStyle/>
          <a:p>
            <a:pPr algn="ctr"/>
            <a:r>
              <a:rPr lang="en-US">
                <a:latin typeface="Century Gothic" pitchFamily="34" charset="0"/>
              </a:rPr>
              <a:t>Ά</a:t>
            </a:r>
            <a:r>
              <a:rPr lang="el-GR">
                <a:latin typeface="Century Gothic" pitchFamily="34" charset="0"/>
              </a:rPr>
              <a:t>τυπη υπερπλασία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65543"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65544" name="Θέση περιεχομένου 4"/>
          <p:cNvPicPr>
            <a:picLocks noGrp="1" noChangeAspect="1"/>
          </p:cNvPicPr>
          <p:nvPr>
            <p:ph idx="1"/>
          </p:nvPr>
        </p:nvPicPr>
        <p:blipFill>
          <a:blip r:embed="rId2"/>
          <a:srcRect/>
          <a:stretch>
            <a:fillRect/>
          </a:stretch>
        </p:blipFill>
        <p:spPr>
          <a:xfrm>
            <a:off x="2879725" y="109538"/>
            <a:ext cx="9090025" cy="6543675"/>
          </a:xfrm>
        </p:spPr>
      </p:pic>
      <p:sp>
        <p:nvSpPr>
          <p:cNvPr id="65545" name="TextBox 10"/>
          <p:cNvSpPr txBox="1">
            <a:spLocks noChangeArrowheads="1"/>
          </p:cNvSpPr>
          <p:nvPr/>
        </p:nvSpPr>
        <p:spPr bwMode="auto">
          <a:xfrm>
            <a:off x="-433388" y="200025"/>
            <a:ext cx="3709988" cy="366713"/>
          </a:xfrm>
          <a:prstGeom prst="rect">
            <a:avLst/>
          </a:prstGeom>
          <a:noFill/>
          <a:ln w="9525">
            <a:noFill/>
            <a:miter lim="800000"/>
            <a:headEnd/>
            <a:tailEnd/>
          </a:ln>
        </p:spPr>
        <p:txBody>
          <a:bodyPr>
            <a:spAutoFit/>
          </a:bodyPr>
          <a:lstStyle/>
          <a:p>
            <a:pPr algn="ctr"/>
            <a:r>
              <a:rPr lang="en-US">
                <a:latin typeface="Century Gothic" pitchFamily="34" charset="0"/>
              </a:rPr>
              <a:t>Ά</a:t>
            </a:r>
            <a:r>
              <a:rPr lang="el-GR">
                <a:latin typeface="Century Gothic" pitchFamily="34" charset="0"/>
              </a:rPr>
              <a:t>τυπη υπερπλασία</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66565" name="Τίτλος 1"/>
          <p:cNvSpPr>
            <a:spLocks noGrp="1"/>
          </p:cNvSpPr>
          <p:nvPr>
            <p:ph type="title"/>
          </p:nvPr>
        </p:nvSpPr>
        <p:spPr>
          <a:xfrm>
            <a:off x="1000125" y="1209675"/>
            <a:ext cx="3035300" cy="4438650"/>
          </a:xfrm>
        </p:spPr>
        <p:txBody>
          <a:bodyPr/>
          <a:lstStyle/>
          <a:p>
            <a:pPr algn="r"/>
            <a:r>
              <a:rPr lang="el-GR" sz="3200" smtClean="0">
                <a:solidFill>
                  <a:schemeClr val="tx1"/>
                </a:solidFill>
              </a:rPr>
              <a:t>Κακο</a:t>
            </a:r>
            <a:r>
              <a:rPr lang="en-US" sz="3200" smtClean="0">
                <a:solidFill>
                  <a:schemeClr val="tx1"/>
                </a:solidFill>
              </a:rPr>
              <a:t>ή</a:t>
            </a:r>
            <a:r>
              <a:rPr lang="el-GR" sz="3200" smtClean="0">
                <a:solidFill>
                  <a:schemeClr val="tx1"/>
                </a:solidFill>
              </a:rPr>
              <a:t>θεις Όγκοι του Ενδομητρίου</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66567" name="Θέση περιεχομένου 2"/>
          <p:cNvSpPr>
            <a:spLocks noGrp="1"/>
          </p:cNvSpPr>
          <p:nvPr>
            <p:ph idx="1"/>
          </p:nvPr>
        </p:nvSpPr>
        <p:spPr>
          <a:xfrm>
            <a:off x="4678363" y="1058863"/>
            <a:ext cx="6018212" cy="4740275"/>
          </a:xfrm>
        </p:spPr>
        <p:txBody>
          <a:bodyPr anchor="ctr"/>
          <a:lstStyle/>
          <a:p>
            <a:pPr algn="just">
              <a:buFont typeface="Arial" charset="0"/>
              <a:buChar char="•"/>
            </a:pPr>
            <a:r>
              <a:rPr lang="el-GR" sz="2800" smtClean="0">
                <a:solidFill>
                  <a:schemeClr val="tx1"/>
                </a:solidFill>
              </a:rPr>
              <a:t>Καρκίνωμα του ενδομητρίου</a:t>
            </a:r>
            <a:endParaRPr lang="en-US" sz="2800" smtClean="0">
              <a:solidFill>
                <a:schemeClr val="tx1"/>
              </a:solidFill>
            </a:endParaRPr>
          </a:p>
          <a:p>
            <a:pPr algn="just">
              <a:buFont typeface="Arial" charset="0"/>
              <a:buChar char="•"/>
            </a:pPr>
            <a:endParaRPr lang="el-GR" sz="2800" smtClean="0">
              <a:solidFill>
                <a:schemeClr val="tx1"/>
              </a:solidFill>
            </a:endParaRPr>
          </a:p>
          <a:p>
            <a:pPr algn="just">
              <a:buFont typeface="Arial" charset="0"/>
              <a:buChar char="•"/>
            </a:pPr>
            <a:r>
              <a:rPr lang="el-GR" sz="2800" smtClean="0">
                <a:solidFill>
                  <a:schemeClr val="tx1"/>
                </a:solidFill>
              </a:rPr>
              <a:t>Όγκοι του ενδομητρίου με διαφοροποίηση στρώματος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bwMode="gray">
          <a:xfrm flipH="1">
            <a:off x="423863" y="404813"/>
            <a:ext cx="4478337" cy="6053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7588" name="Θέση περιεχομένου 2"/>
          <p:cNvSpPr>
            <a:spLocks noGrp="1"/>
          </p:cNvSpPr>
          <p:nvPr>
            <p:ph idx="1"/>
          </p:nvPr>
        </p:nvSpPr>
        <p:spPr>
          <a:xfrm>
            <a:off x="427038" y="579438"/>
            <a:ext cx="7626350" cy="6278562"/>
          </a:xfrm>
        </p:spPr>
        <p:txBody>
          <a:bodyPr/>
          <a:lstStyle/>
          <a:p>
            <a:pPr algn="just">
              <a:lnSpc>
                <a:spcPct val="90000"/>
              </a:lnSpc>
              <a:buFont typeface="Arial" charset="0"/>
              <a:buChar char="•"/>
            </a:pPr>
            <a:r>
              <a:rPr lang="el-GR" sz="2400" smtClean="0"/>
              <a:t>Ο πιο συχνός διηθητικός όγκος του γυναικείου γεννητικού συστήματος</a:t>
            </a:r>
          </a:p>
          <a:p>
            <a:pPr algn="just">
              <a:lnSpc>
                <a:spcPct val="90000"/>
              </a:lnSpc>
              <a:buFont typeface="Arial" charset="0"/>
              <a:buChar char="•"/>
            </a:pPr>
            <a:endParaRPr lang="el-GR" sz="2400" smtClean="0"/>
          </a:p>
          <a:p>
            <a:pPr algn="just">
              <a:lnSpc>
                <a:spcPct val="90000"/>
              </a:lnSpc>
              <a:buFont typeface="Arial" charset="0"/>
              <a:buChar char="•"/>
            </a:pPr>
            <a:r>
              <a:rPr lang="el-GR" sz="2400" smtClean="0"/>
              <a:t>7% όλων των διηθητικών καρκίνων στις γυναίκες</a:t>
            </a:r>
          </a:p>
          <a:p>
            <a:pPr algn="just">
              <a:lnSpc>
                <a:spcPct val="90000"/>
              </a:lnSpc>
              <a:buFont typeface="Arial" charset="0"/>
              <a:buChar char="•"/>
            </a:pPr>
            <a:endParaRPr lang="el-GR" sz="2400" smtClean="0"/>
          </a:p>
          <a:p>
            <a:pPr algn="just">
              <a:lnSpc>
                <a:spcPct val="90000"/>
              </a:lnSpc>
              <a:buFont typeface="Arial" charset="0"/>
              <a:buChar char="•"/>
            </a:pPr>
            <a:r>
              <a:rPr lang="el-GR" sz="2400" smtClean="0"/>
              <a:t>Κυρίως σε μετεμμηνοπαυσιακές γυναίκες (μετεμμηνοπαυσιακή αιμορραγία)</a:t>
            </a:r>
          </a:p>
          <a:p>
            <a:pPr algn="just">
              <a:lnSpc>
                <a:spcPct val="90000"/>
              </a:lnSpc>
              <a:buFont typeface="Arial" charset="0"/>
              <a:buChar char="•"/>
            </a:pPr>
            <a:endParaRPr lang="el-GR" sz="2400" smtClean="0"/>
          </a:p>
          <a:p>
            <a:pPr algn="just">
              <a:lnSpc>
                <a:spcPct val="90000"/>
              </a:lnSpc>
              <a:buFont typeface="Arial" charset="0"/>
              <a:buChar char="•"/>
            </a:pPr>
            <a:r>
              <a:rPr lang="el-GR" sz="2400" smtClean="0"/>
              <a:t>Σπάνιο σε γυναίκες &lt; 40 ετών</a:t>
            </a:r>
          </a:p>
          <a:p>
            <a:pPr algn="just">
              <a:lnSpc>
                <a:spcPct val="90000"/>
              </a:lnSpc>
              <a:buFont typeface="Arial" charset="0"/>
              <a:buChar char="•"/>
            </a:pPr>
            <a:endParaRPr lang="el-GR" sz="2400" smtClean="0"/>
          </a:p>
          <a:p>
            <a:pPr algn="just">
              <a:lnSpc>
                <a:spcPct val="90000"/>
              </a:lnSpc>
              <a:buFont typeface="Arial" charset="0"/>
              <a:buChar char="•"/>
            </a:pPr>
            <a:r>
              <a:rPr lang="el-GR" sz="2400" smtClean="0"/>
              <a:t>Μέγιστη συχνότητα μεταξύ 55-65 ετών</a:t>
            </a:r>
          </a:p>
          <a:p>
            <a:pPr algn="just">
              <a:lnSpc>
                <a:spcPct val="90000"/>
              </a:lnSpc>
              <a:buFont typeface="Arial" charset="0"/>
              <a:buChar char="•"/>
            </a:pPr>
            <a:endParaRPr lang="el-GR" sz="2400" smtClean="0"/>
          </a:p>
          <a:p>
            <a:pPr algn="just">
              <a:lnSpc>
                <a:spcPct val="90000"/>
              </a:lnSpc>
              <a:buFont typeface="Arial" charset="0"/>
              <a:buChar char="•"/>
            </a:pPr>
            <a:r>
              <a:rPr lang="el-GR" sz="2400" smtClean="0"/>
              <a:t>Συσχέτιση με: παχυσαρκία, σακχαρώδη διαβήτη (60%), υπέρταση, υπογονιμότητα</a:t>
            </a:r>
          </a:p>
        </p:txBody>
      </p:sp>
      <p:pic>
        <p:nvPicPr>
          <p:cNvPr id="67589" name="Εικόνα 6"/>
          <p:cNvPicPr>
            <a:picLocks noChangeAspect="1"/>
          </p:cNvPicPr>
          <p:nvPr/>
        </p:nvPicPr>
        <p:blipFill>
          <a:blip r:embed="rId2"/>
          <a:srcRect l="1414" r="4538" b="-2"/>
          <a:stretch>
            <a:fillRect/>
          </a:stretch>
        </p:blipFill>
        <p:spPr bwMode="auto">
          <a:xfrm>
            <a:off x="8277225" y="1844675"/>
            <a:ext cx="3683000" cy="3857625"/>
          </a:xfrm>
          <a:prstGeom prst="rect">
            <a:avLst/>
          </a:prstGeom>
          <a:noFill/>
          <a:ln w="9525">
            <a:noFill/>
            <a:miter lim="800000"/>
            <a:headEnd/>
            <a:tailEnd/>
          </a:ln>
        </p:spPr>
      </p:pic>
      <p:sp>
        <p:nvSpPr>
          <p:cNvPr id="67590" name="Freeform 5"/>
          <p:cNvSpPr>
            <a:spLocks noGrp="1" noRot="1" noChangeAspect="1" noMove="1" noResize="1" noEditPoints="1" noAdjustHandles="1" noChangeArrowheads="1" noChangeShapeType="1" noTextEdit="1"/>
          </p:cNvSpPr>
          <p:nvPr/>
        </p:nvSpPr>
        <p:spPr bwMode="gray">
          <a:xfrm rot="5677511" flipH="1">
            <a:off x="3545681" y="1904207"/>
            <a:ext cx="3298825" cy="439738"/>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67591" name="TextBox 8"/>
          <p:cNvSpPr txBox="1">
            <a:spLocks noChangeArrowheads="1"/>
          </p:cNvSpPr>
          <p:nvPr/>
        </p:nvSpPr>
        <p:spPr bwMode="auto">
          <a:xfrm>
            <a:off x="2935288" y="0"/>
            <a:ext cx="6480175" cy="579438"/>
          </a:xfrm>
          <a:prstGeom prst="rect">
            <a:avLst/>
          </a:prstGeom>
          <a:noFill/>
          <a:ln w="9525">
            <a:noFill/>
            <a:miter lim="800000"/>
            <a:headEnd/>
            <a:tailEnd/>
          </a:ln>
        </p:spPr>
        <p:txBody>
          <a:bodyPr>
            <a:spAutoFit/>
          </a:bodyPr>
          <a:lstStyle/>
          <a:p>
            <a:pPr algn="ctr"/>
            <a:r>
              <a:rPr lang="el-GR" sz="3200">
                <a:latin typeface="Century Gothic" pitchFamily="34" charset="0"/>
              </a:rPr>
              <a:t>Καρκίνωμα του ενδομητρίου</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extLst>
          </p:cNvPr>
          <p:cNvSpPr>
            <a:spLocks noGrp="1"/>
          </p:cNvSpPr>
          <p:nvPr>
            <p:ph idx="1"/>
          </p:nvPr>
        </p:nvSpPr>
        <p:spPr>
          <a:xfrm>
            <a:off x="4616450" y="466725"/>
            <a:ext cx="6400800" cy="5919788"/>
          </a:xfrm>
        </p:spPr>
        <p:txBody>
          <a:bodyPr anchor="ctr">
            <a:normAutofit/>
          </a:bodyPr>
          <a:lstStyle/>
          <a:p>
            <a:pPr marL="0" indent="0" algn="just">
              <a:lnSpc>
                <a:spcPct val="80000"/>
              </a:lnSpc>
              <a:buFont typeface="Wingdings 3" pitchFamily="18" charset="2"/>
              <a:buNone/>
            </a:pPr>
            <a:endParaRPr lang="el-GR" sz="2000" smtClean="0">
              <a:solidFill>
                <a:schemeClr val="tx1"/>
              </a:solidFill>
            </a:endParaRPr>
          </a:p>
          <a:p>
            <a:pPr marL="0" indent="0" algn="just">
              <a:lnSpc>
                <a:spcPct val="80000"/>
              </a:lnSpc>
              <a:buFont typeface="Wingdings 3" pitchFamily="18" charset="2"/>
              <a:buNone/>
            </a:pPr>
            <a:r>
              <a:rPr lang="el-GR" sz="2000" b="1" smtClean="0">
                <a:solidFill>
                  <a:schemeClr val="tx1"/>
                </a:solidFill>
              </a:rPr>
              <a:t>Τ</a:t>
            </a:r>
            <a:r>
              <a:rPr lang="en-US" sz="2000" b="1" smtClean="0">
                <a:solidFill>
                  <a:schemeClr val="tx1"/>
                </a:solidFill>
              </a:rPr>
              <a:t>ύ</a:t>
            </a:r>
            <a:r>
              <a:rPr lang="el-GR" sz="2000" b="1" smtClean="0">
                <a:solidFill>
                  <a:schemeClr val="tx1"/>
                </a:solidFill>
              </a:rPr>
              <a:t>που 1</a:t>
            </a:r>
          </a:p>
          <a:p>
            <a:pPr marL="0" indent="0" algn="just">
              <a:lnSpc>
                <a:spcPct val="80000"/>
              </a:lnSpc>
              <a:buFontTx/>
              <a:buChar char="-"/>
            </a:pPr>
            <a:r>
              <a:rPr lang="el-GR" sz="2000" i="1" smtClean="0">
                <a:solidFill>
                  <a:schemeClr val="tx1"/>
                </a:solidFill>
              </a:rPr>
              <a:t>Σε έδαφος υπεροιστρογονικής διέγερσης/ενδομητρικής υπερπλασίας: </a:t>
            </a:r>
          </a:p>
          <a:p>
            <a:pPr marL="0" indent="0" algn="just">
              <a:lnSpc>
                <a:spcPct val="80000"/>
              </a:lnSpc>
              <a:buFontTx/>
              <a:buChar char="-"/>
            </a:pPr>
            <a:r>
              <a:rPr lang="el-GR" sz="2000" i="1" smtClean="0">
                <a:solidFill>
                  <a:schemeClr val="tx1"/>
                </a:solidFill>
              </a:rPr>
              <a:t>καλά διαφοροποιημένα καρκινώματα, που μιμούνται φυσιολογικούς αδένες του ενδομητρίου (ενδομητριοειδή) με θέσεις πλακώδους ή βλεννώδους διαφοροποίησης</a:t>
            </a:r>
          </a:p>
          <a:p>
            <a:pPr marL="0" indent="0" algn="just">
              <a:lnSpc>
                <a:spcPct val="80000"/>
              </a:lnSpc>
              <a:buFontTx/>
              <a:buChar char="-"/>
            </a:pPr>
            <a:r>
              <a:rPr lang="el-GR" sz="2000" i="1" smtClean="0">
                <a:solidFill>
                  <a:schemeClr val="tx1"/>
                </a:solidFill>
              </a:rPr>
              <a:t>καλύτερη πρόγνωση</a:t>
            </a:r>
          </a:p>
          <a:p>
            <a:pPr marL="0" indent="0" algn="just">
              <a:lnSpc>
                <a:spcPct val="80000"/>
              </a:lnSpc>
              <a:buFont typeface="Wingdings 3" pitchFamily="18" charset="2"/>
              <a:buNone/>
            </a:pPr>
            <a:r>
              <a:rPr lang="el-GR" sz="2000" b="1" smtClean="0">
                <a:solidFill>
                  <a:schemeClr val="tx1"/>
                </a:solidFill>
              </a:rPr>
              <a:t>Τύπου 2</a:t>
            </a:r>
          </a:p>
          <a:p>
            <a:pPr marL="0" indent="0" algn="just">
              <a:lnSpc>
                <a:spcPct val="80000"/>
              </a:lnSpc>
              <a:buFontTx/>
              <a:buChar char="-"/>
            </a:pPr>
            <a:r>
              <a:rPr lang="el-GR" sz="2000" i="1" smtClean="0">
                <a:solidFill>
                  <a:schemeClr val="tx1"/>
                </a:solidFill>
              </a:rPr>
              <a:t>Χωρίς σημεία υπεροιστρογονισμού ή προϋπάρχουσα υπερπλασία: </a:t>
            </a:r>
          </a:p>
          <a:p>
            <a:pPr marL="0" indent="0" algn="just">
              <a:lnSpc>
                <a:spcPct val="80000"/>
              </a:lnSpc>
              <a:buFontTx/>
              <a:buChar char="-"/>
            </a:pPr>
            <a:r>
              <a:rPr lang="el-GR" sz="2000" i="1" smtClean="0">
                <a:solidFill>
                  <a:schemeClr val="tx1"/>
                </a:solidFill>
              </a:rPr>
              <a:t>λιγότερο καλά διαφοροποιημένοι όγκοι, που μοιάζουν με υποτύπους ωοθηκικού καρκινώματος (ορώδη καρκινώματα)</a:t>
            </a:r>
          </a:p>
          <a:p>
            <a:pPr marL="0" indent="0" algn="just">
              <a:lnSpc>
                <a:spcPct val="80000"/>
              </a:lnSpc>
              <a:buFontTx/>
              <a:buChar char="-"/>
            </a:pPr>
            <a:r>
              <a:rPr lang="el-GR" sz="2000" i="1" smtClean="0">
                <a:solidFill>
                  <a:schemeClr val="tx1"/>
                </a:solidFill>
              </a:rPr>
              <a:t>μεγαλύτερη μέση ηλικία</a:t>
            </a:r>
          </a:p>
          <a:p>
            <a:pPr marL="0" indent="0" algn="just">
              <a:lnSpc>
                <a:spcPct val="80000"/>
              </a:lnSpc>
              <a:buFontTx/>
              <a:buChar char="-"/>
            </a:pPr>
            <a:r>
              <a:rPr lang="el-GR" sz="2000" i="1" smtClean="0">
                <a:solidFill>
                  <a:schemeClr val="tx1"/>
                </a:solidFill>
              </a:rPr>
              <a:t>χειρότερη πρόγνωση</a:t>
            </a:r>
            <a:r>
              <a:rPr lang="en-US" sz="2000" i="1" smtClean="0">
                <a:solidFill>
                  <a:schemeClr val="tx1"/>
                </a:solidFill>
              </a:rPr>
              <a:t> (</a:t>
            </a:r>
            <a:r>
              <a:rPr lang="el-GR" sz="2000" i="1" smtClean="0">
                <a:solidFill>
                  <a:schemeClr val="tx1"/>
                </a:solidFill>
              </a:rPr>
              <a:t>αποφολίδωση, εξάπλωση διά των σαλπίγγων, εμφύτευση στις περιτοναϊκές επιφάνειες)</a:t>
            </a:r>
          </a:p>
          <a:p>
            <a:pPr marL="0" indent="0" algn="just">
              <a:lnSpc>
                <a:spcPct val="80000"/>
              </a:lnSpc>
              <a:buFontTx/>
              <a:buChar char="-"/>
            </a:pPr>
            <a:r>
              <a:rPr lang="el-GR" sz="2000" i="1" smtClean="0">
                <a:solidFill>
                  <a:schemeClr val="tx1"/>
                </a:solidFill>
              </a:rPr>
              <a:t>μετάλλαξη του </a:t>
            </a:r>
            <a:r>
              <a:rPr lang="en-US" sz="2000" i="1" smtClean="0">
                <a:solidFill>
                  <a:schemeClr val="tx1"/>
                </a:solidFill>
              </a:rPr>
              <a:t>P53</a:t>
            </a:r>
            <a:endParaRPr lang="el-GR" sz="2000" i="1" smtClean="0">
              <a:solidFill>
                <a:schemeClr val="tx1"/>
              </a:solidFill>
            </a:endParaRPr>
          </a:p>
          <a:p>
            <a:pPr marL="0" indent="0">
              <a:lnSpc>
                <a:spcPct val="80000"/>
              </a:lnSpc>
              <a:buFontTx/>
              <a:buChar char="-"/>
            </a:pPr>
            <a:endParaRPr lang="el-GR" sz="2000" smtClean="0">
              <a:solidFill>
                <a:schemeClr val="tx1"/>
              </a:solidFill>
            </a:endParaRPr>
          </a:p>
        </p:txBody>
      </p:sp>
      <p:pic>
        <p:nvPicPr>
          <p:cNvPr id="68615" name="Θέση περιεχομένου 4"/>
          <p:cNvPicPr>
            <a:picLocks noChangeAspect="1"/>
          </p:cNvPicPr>
          <p:nvPr/>
        </p:nvPicPr>
        <p:blipFill>
          <a:blip r:embed="rId2"/>
          <a:srcRect/>
          <a:stretch>
            <a:fillRect/>
          </a:stretch>
        </p:blipFill>
        <p:spPr bwMode="auto">
          <a:xfrm>
            <a:off x="458788" y="1585913"/>
            <a:ext cx="4157662" cy="34671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B7E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642938"/>
            <a:ext cx="10906125" cy="5572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9637" name="Θέση περιεχομένου 4" descr="Εικόνα που περιέχει πίνακας&#10;&#10;Περιγραφή που δημιουργήθηκε αυτόματα"/>
          <p:cNvPicPr>
            <a:picLocks noGrp="1" noChangeAspect="1"/>
          </p:cNvPicPr>
          <p:nvPr>
            <p:ph idx="1"/>
          </p:nvPr>
        </p:nvPicPr>
        <p:blipFill>
          <a:blip r:embed="rId2"/>
          <a:srcRect/>
          <a:stretch>
            <a:fillRect/>
          </a:stretch>
        </p:blipFill>
        <p:spPr>
          <a:xfrm>
            <a:off x="1763713" y="80963"/>
            <a:ext cx="9086850" cy="6778625"/>
          </a:xfrm>
        </p:spPr>
      </p:pic>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26E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0660" name="Θέση περιεχομένου 8"/>
          <p:cNvPicPr>
            <a:picLocks noGrp="1" noChangeAspect="1"/>
          </p:cNvPicPr>
          <p:nvPr>
            <p:ph idx="1"/>
          </p:nvPr>
        </p:nvPicPr>
        <p:blipFill>
          <a:blip r:embed="rId2"/>
          <a:srcRect t="3152" r="2" b="2"/>
          <a:stretch>
            <a:fillRect/>
          </a:stretch>
        </p:blipFill>
        <p:spPr>
          <a:xfrm>
            <a:off x="0" y="314325"/>
            <a:ext cx="12192000" cy="6229350"/>
          </a:xfrm>
        </p:spPr>
      </p:pic>
      <p:sp>
        <p:nvSpPr>
          <p:cNvPr id="40" name="Rectangle 3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Πλαίσιο 10">
            <a:extLst>
              <a:ext uri="{FF2B5EF4-FFF2-40B4-BE49-F238E27FC236}"/>
            </a:extLst>
          </p:cNvPr>
          <p:cNvSpPr/>
          <p:nvPr/>
        </p:nvSpPr>
        <p:spPr>
          <a:xfrm>
            <a:off x="6899275" y="1503363"/>
            <a:ext cx="4032250" cy="3587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sp>
        <p:nvSpPr>
          <p:cNvPr id="13" name="Πλαίσιο 12">
            <a:extLst>
              <a:ext uri="{FF2B5EF4-FFF2-40B4-BE49-F238E27FC236}"/>
            </a:extLst>
          </p:cNvPr>
          <p:cNvSpPr/>
          <p:nvPr/>
        </p:nvSpPr>
        <p:spPr>
          <a:xfrm>
            <a:off x="6899275" y="4697413"/>
            <a:ext cx="3800475" cy="35718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4579" name="Θέση περιεχομένου 4" descr="Εικόνα που περιέχει χάρτης&#10;&#10;Περιγραφή που δημιουργήθηκε αυτόματα"/>
          <p:cNvPicPr>
            <a:picLocks noGrp="1" noChangeAspect="1"/>
          </p:cNvPicPr>
          <p:nvPr>
            <p:ph idx="1"/>
          </p:nvPr>
        </p:nvPicPr>
        <p:blipFill>
          <a:blip r:embed="rId2"/>
          <a:srcRect b="5858"/>
          <a:stretch>
            <a:fillRect/>
          </a:stretch>
        </p:blipFill>
        <p:spPr>
          <a:xfrm>
            <a:off x="0" y="0"/>
            <a:ext cx="12192000"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1686" name="Εικόνα 6"/>
          <p:cNvPicPr>
            <a:picLocks noChangeAspect="1"/>
          </p:cNvPicPr>
          <p:nvPr/>
        </p:nvPicPr>
        <p:blipFill>
          <a:blip r:embed="rId2"/>
          <a:srcRect/>
          <a:stretch>
            <a:fillRect/>
          </a:stretch>
        </p:blipFill>
        <p:spPr bwMode="auto">
          <a:xfrm>
            <a:off x="642938" y="1555750"/>
            <a:ext cx="5400675" cy="3956050"/>
          </a:xfrm>
          <a:prstGeom prst="rect">
            <a:avLst/>
          </a:prstGeom>
          <a:noFill/>
          <a:ln w="9525">
            <a:noFill/>
            <a:miter lim="800000"/>
            <a:headEnd/>
            <a:tailEnd/>
          </a:ln>
        </p:spPr>
      </p:pic>
      <p:pic>
        <p:nvPicPr>
          <p:cNvPr id="71687" name="Θέση περιεχομένου 4" descr="Εικόνα που περιέχει πίνακας&#10;&#10;Περιγραφή που δημιουργήθηκε αυτόματα"/>
          <p:cNvPicPr>
            <a:picLocks noGrp="1" noChangeAspect="1"/>
          </p:cNvPicPr>
          <p:nvPr>
            <p:ph idx="1"/>
          </p:nvPr>
        </p:nvPicPr>
        <p:blipFill>
          <a:blip r:embed="rId3"/>
          <a:srcRect/>
          <a:stretch>
            <a:fillRect/>
          </a:stretch>
        </p:blipFill>
        <p:spPr>
          <a:xfrm>
            <a:off x="6096000" y="1693863"/>
            <a:ext cx="5495925" cy="3622675"/>
          </a:xfrm>
        </p:spPr>
      </p:pic>
      <p:sp>
        <p:nvSpPr>
          <p:cNvPr id="71688" name="TextBox 7"/>
          <p:cNvSpPr txBox="1">
            <a:spLocks noChangeArrowheads="1"/>
          </p:cNvSpPr>
          <p:nvPr/>
        </p:nvSpPr>
        <p:spPr bwMode="auto">
          <a:xfrm>
            <a:off x="2681288" y="977900"/>
            <a:ext cx="7235825" cy="368300"/>
          </a:xfrm>
          <a:prstGeom prst="rect">
            <a:avLst/>
          </a:prstGeom>
          <a:noFill/>
          <a:ln w="9525">
            <a:noFill/>
            <a:miter lim="800000"/>
            <a:headEnd/>
            <a:tailEnd/>
          </a:ln>
        </p:spPr>
        <p:txBody>
          <a:bodyPr>
            <a:spAutoFit/>
          </a:bodyPr>
          <a:lstStyle/>
          <a:p>
            <a:pPr algn="ctr"/>
            <a:r>
              <a:rPr lang="en-US">
                <a:latin typeface="Century Gothic" pitchFamily="34" charset="0"/>
              </a:rPr>
              <a:t>Grading of endometrioid adenocarcinoma (FIGO)</a:t>
            </a:r>
            <a:endParaRPr lang="el-GR">
              <a:latin typeface="Century Gothic"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useBgFill="1">
        <p:nvSpPr>
          <p:cNvPr id="25" name="Rectangl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2710" name="Εικόνα 6" descr="Εικόνα που περιέχει φαγητό&#10;&#10;Περιγραφή που δημιουργήθηκε αυτόματα"/>
          <p:cNvPicPr>
            <a:picLocks noChangeAspect="1"/>
          </p:cNvPicPr>
          <p:nvPr/>
        </p:nvPicPr>
        <p:blipFill>
          <a:blip r:embed="rId2"/>
          <a:srcRect/>
          <a:stretch>
            <a:fillRect/>
          </a:stretch>
        </p:blipFill>
        <p:spPr bwMode="auto">
          <a:xfrm>
            <a:off x="1341438" y="1284288"/>
            <a:ext cx="3522662" cy="4283075"/>
          </a:xfrm>
          <a:prstGeom prst="rect">
            <a:avLst/>
          </a:prstGeom>
          <a:noFill/>
          <a:ln w="9525">
            <a:noFill/>
            <a:miter lim="800000"/>
            <a:headEnd/>
            <a:tailEnd/>
          </a:ln>
        </p:spPr>
      </p:pic>
      <p:pic>
        <p:nvPicPr>
          <p:cNvPr id="72711" name="Θέση περιεχομένου 4" descr="Εικόνα που περιέχει τεμαχισμένος, φρέσκος&#10;&#10;Περιγραφή που δημιουργήθηκε αυτόματα"/>
          <p:cNvPicPr>
            <a:picLocks noGrp="1" noChangeAspect="1"/>
          </p:cNvPicPr>
          <p:nvPr>
            <p:ph idx="1"/>
          </p:nvPr>
        </p:nvPicPr>
        <p:blipFill>
          <a:blip r:embed="rId3"/>
          <a:srcRect/>
          <a:stretch>
            <a:fillRect/>
          </a:stretch>
        </p:blipFill>
        <p:spPr>
          <a:xfrm>
            <a:off x="5413375" y="1284288"/>
            <a:ext cx="5710238" cy="428307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73735"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73736" name="Θέση περιεχομένου 4" descr="Εικόνα που περιέχει κείμενο, μοβ, λαχανικό&#10;&#10;Περιγραφή που δημιουργήθηκε αυτόματα"/>
          <p:cNvPicPr>
            <a:picLocks noGrp="1" noChangeAspect="1"/>
          </p:cNvPicPr>
          <p:nvPr>
            <p:ph idx="1"/>
          </p:nvPr>
        </p:nvPicPr>
        <p:blipFill>
          <a:blip r:embed="rId2"/>
          <a:srcRect/>
          <a:stretch>
            <a:fillRect/>
          </a:stretch>
        </p:blipFill>
        <p:spPr>
          <a:xfrm>
            <a:off x="3108325" y="336550"/>
            <a:ext cx="8208963" cy="6402388"/>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4" name="Rectangl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2938" y="801688"/>
            <a:ext cx="11001375" cy="524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4760" name="Θέση περιεχομένου 4" descr="Εικόνα που περιέχει κείμενο, μπλε&#10;&#10;Περιγραφή που δημιουργήθηκε αυτόματα"/>
          <p:cNvPicPr>
            <a:picLocks noGrp="1" noChangeAspect="1"/>
          </p:cNvPicPr>
          <p:nvPr>
            <p:ph idx="1"/>
          </p:nvPr>
        </p:nvPicPr>
        <p:blipFill>
          <a:blip r:embed="rId2"/>
          <a:srcRect/>
          <a:stretch>
            <a:fillRect/>
          </a:stretch>
        </p:blipFill>
        <p:spPr>
          <a:xfrm>
            <a:off x="3179763" y="966788"/>
            <a:ext cx="6189662" cy="4595812"/>
          </a:xfrm>
        </p:spPr>
      </p:pic>
      <p:sp>
        <p:nvSpPr>
          <p:cNvPr id="74761" name="TextBox 5"/>
          <p:cNvSpPr txBox="1">
            <a:spLocks noChangeArrowheads="1"/>
          </p:cNvSpPr>
          <p:nvPr/>
        </p:nvSpPr>
        <p:spPr bwMode="auto">
          <a:xfrm>
            <a:off x="3446463" y="5562600"/>
            <a:ext cx="6013450" cy="368300"/>
          </a:xfrm>
          <a:prstGeom prst="rect">
            <a:avLst/>
          </a:prstGeom>
          <a:noFill/>
          <a:ln w="9525">
            <a:noFill/>
            <a:miter lim="800000"/>
            <a:headEnd/>
            <a:tailEnd/>
          </a:ln>
        </p:spPr>
        <p:txBody>
          <a:bodyPr>
            <a:spAutoFit/>
          </a:bodyPr>
          <a:lstStyle/>
          <a:p>
            <a:pPr algn="ctr"/>
            <a:r>
              <a:rPr lang="el-GR">
                <a:latin typeface="Century Gothic" pitchFamily="34" charset="0"/>
              </a:rPr>
              <a:t>Ορ</a:t>
            </a:r>
            <a:r>
              <a:rPr lang="en-US">
                <a:latin typeface="Century Gothic" pitchFamily="34" charset="0"/>
              </a:rPr>
              <a:t>ώ</a:t>
            </a:r>
            <a:r>
              <a:rPr lang="el-GR">
                <a:latin typeface="Century Gothic" pitchFamily="34" charset="0"/>
              </a:rPr>
              <a:t>δες θηλώδες καρκίνωμα του ενδομητρίου</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5780"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t="6262" r="2" b="2"/>
          <a:stretch>
            <a:fillRect/>
          </a:stretch>
        </p:blipFill>
        <p:spPr>
          <a:xfrm>
            <a:off x="0" y="314325"/>
            <a:ext cx="12192000" cy="622935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6804"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t="9666" r="2" b="1100"/>
          <a:stretch>
            <a:fillRect/>
          </a:stretch>
        </p:blipFill>
        <p:spPr>
          <a:xfrm>
            <a:off x="0" y="314325"/>
            <a:ext cx="11861800" cy="6059488"/>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7828" name="Θέση περιεχομένου 8"/>
          <p:cNvPicPr>
            <a:picLocks noGrp="1" noChangeAspect="1"/>
          </p:cNvPicPr>
          <p:nvPr>
            <p:ph idx="1"/>
          </p:nvPr>
        </p:nvPicPr>
        <p:blipFill>
          <a:blip r:embed="rId2"/>
          <a:srcRect/>
          <a:stretch>
            <a:fillRect/>
          </a:stretch>
        </p:blipFill>
        <p:spPr>
          <a:xfrm>
            <a:off x="0" y="214313"/>
            <a:ext cx="12192000" cy="6429375"/>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8852" name="Θέση περιεχομένου 4" descr="Εικόνα που περιέχει χάρτης&#10;&#10;Περιγραφή που δημιουργήθηκε αυτόματα"/>
          <p:cNvPicPr>
            <a:picLocks noGrp="1" noChangeAspect="1"/>
          </p:cNvPicPr>
          <p:nvPr>
            <p:ph idx="1"/>
          </p:nvPr>
        </p:nvPicPr>
        <p:blipFill>
          <a:blip r:embed="rId2"/>
          <a:srcRect/>
          <a:stretch>
            <a:fillRect/>
          </a:stretch>
        </p:blipFill>
        <p:spPr>
          <a:xfrm>
            <a:off x="561975" y="247650"/>
            <a:ext cx="10750550" cy="655637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9876" name="Θέση περιεχομένου 4" descr="Εικόνα που περιέχει υπαίθριος, ύφασμα&#10;&#10;Περιγραφή που δημιουργήθηκε αυτόματα"/>
          <p:cNvPicPr>
            <a:picLocks noGrp="1" noChangeAspect="1"/>
          </p:cNvPicPr>
          <p:nvPr>
            <p:ph idx="1"/>
          </p:nvPr>
        </p:nvPicPr>
        <p:blipFill>
          <a:blip r:embed="rId2"/>
          <a:srcRect/>
          <a:stretch>
            <a:fillRect/>
          </a:stretch>
        </p:blipFill>
        <p:spPr>
          <a:xfrm>
            <a:off x="1155700" y="133350"/>
            <a:ext cx="9666288" cy="67405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0900" name="Θέση περιεχομένου 4" descr="Εικόνα που περιέχει κείμενο&#10;&#10;Περιγραφή που δημιουργήθηκε αυτόματα"/>
          <p:cNvPicPr>
            <a:picLocks noGrp="1" noChangeAspect="1"/>
          </p:cNvPicPr>
          <p:nvPr>
            <p:ph idx="1"/>
          </p:nvPr>
        </p:nvPicPr>
        <p:blipFill>
          <a:blip r:embed="rId2"/>
          <a:srcRect/>
          <a:stretch>
            <a:fillRect/>
          </a:stretch>
        </p:blipFill>
        <p:spPr>
          <a:xfrm>
            <a:off x="903288" y="211138"/>
            <a:ext cx="10385425" cy="664686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5605" name="Τίτλος 1"/>
          <p:cNvSpPr>
            <a:spLocks noGrp="1"/>
          </p:cNvSpPr>
          <p:nvPr>
            <p:ph type="title"/>
          </p:nvPr>
        </p:nvSpPr>
        <p:spPr>
          <a:xfrm>
            <a:off x="392113" y="1209675"/>
            <a:ext cx="3963987" cy="4438650"/>
          </a:xfrm>
        </p:spPr>
        <p:txBody>
          <a:bodyPr/>
          <a:lstStyle/>
          <a:p>
            <a:pPr algn="ctr"/>
            <a:r>
              <a:rPr lang="el-GR" sz="3200" smtClean="0">
                <a:solidFill>
                  <a:schemeClr val="tx1"/>
                </a:solidFill>
              </a:rPr>
              <a:t>Ιστολογία του Ενδομητρίου στον Έμμηνο Κύκλο</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extLst>
          </p:cNvPr>
          <p:cNvSpPr>
            <a:spLocks noGrp="1"/>
          </p:cNvSpPr>
          <p:nvPr>
            <p:ph idx="1"/>
          </p:nvPr>
        </p:nvSpPr>
        <p:spPr>
          <a:xfrm>
            <a:off x="4652963" y="1023938"/>
            <a:ext cx="6069012" cy="5014912"/>
          </a:xfrm>
        </p:spPr>
        <p:txBody>
          <a:bodyPr rtlCol="0" anchor="ctr">
            <a:normAutofit fontScale="92500" lnSpcReduction="10000"/>
          </a:bodyPr>
          <a:lstStyle/>
          <a:p>
            <a:pPr algn="just" fontAlgn="auto">
              <a:lnSpc>
                <a:spcPct val="90000"/>
              </a:lnSpc>
              <a:spcAft>
                <a:spcPts val="0"/>
              </a:spcAft>
              <a:buFont typeface="Wingdings 3" charset="2"/>
              <a:buChar char=""/>
              <a:defRPr/>
            </a:pPr>
            <a:r>
              <a:rPr lang="el-GR" b="1">
                <a:solidFill>
                  <a:schemeClr val="tx1"/>
                </a:solidFill>
              </a:rPr>
              <a:t>Εμμηνορρυσία</a:t>
            </a:r>
            <a:r>
              <a:rPr lang="el-GR">
                <a:solidFill>
                  <a:schemeClr val="tx1"/>
                </a:solidFill>
              </a:rPr>
              <a:t>: απόπτωση των ανώτερων 2/3 του ενδομητρίου</a:t>
            </a:r>
          </a:p>
          <a:p>
            <a:pPr algn="just" fontAlgn="auto">
              <a:lnSpc>
                <a:spcPct val="90000"/>
              </a:lnSpc>
              <a:spcAft>
                <a:spcPts val="0"/>
              </a:spcAft>
              <a:buFont typeface="Wingdings 3" charset="2"/>
              <a:buChar char=""/>
              <a:defRPr/>
            </a:pPr>
            <a:endParaRPr lang="el-GR">
              <a:solidFill>
                <a:schemeClr val="tx1"/>
              </a:solidFill>
            </a:endParaRPr>
          </a:p>
          <a:p>
            <a:pPr algn="just" fontAlgn="auto">
              <a:lnSpc>
                <a:spcPct val="90000"/>
              </a:lnSpc>
              <a:spcAft>
                <a:spcPts val="0"/>
              </a:spcAft>
              <a:buFont typeface="Wingdings 3" charset="2"/>
              <a:buChar char=""/>
              <a:defRPr/>
            </a:pPr>
            <a:r>
              <a:rPr lang="el-GR" b="1">
                <a:solidFill>
                  <a:schemeClr val="tx1"/>
                </a:solidFill>
              </a:rPr>
              <a:t>Παραγωγική φάση</a:t>
            </a:r>
            <a:r>
              <a:rPr lang="el-GR">
                <a:solidFill>
                  <a:schemeClr val="tx1"/>
                </a:solidFill>
              </a:rPr>
              <a:t>: ταχεία ανάπτυξη τόσο των αδένων όσο και του στρώματος (από το βασικό τριτημόριο)</a:t>
            </a:r>
          </a:p>
          <a:p>
            <a:pPr algn="just" fontAlgn="auto">
              <a:lnSpc>
                <a:spcPct val="90000"/>
              </a:lnSpc>
              <a:spcAft>
                <a:spcPts val="0"/>
              </a:spcAft>
              <a:buFont typeface="Wingdings 3" charset="2"/>
              <a:buChar char=""/>
              <a:defRPr/>
            </a:pPr>
            <a:endParaRPr lang="el-GR">
              <a:solidFill>
                <a:schemeClr val="tx1"/>
              </a:solidFill>
            </a:endParaRPr>
          </a:p>
          <a:p>
            <a:pPr algn="just" fontAlgn="auto">
              <a:lnSpc>
                <a:spcPct val="90000"/>
              </a:lnSpc>
              <a:spcAft>
                <a:spcPts val="0"/>
              </a:spcAft>
              <a:buFont typeface="Wingdings 3" charset="2"/>
              <a:buChar char=""/>
              <a:defRPr/>
            </a:pPr>
            <a:r>
              <a:rPr lang="el-GR" b="1">
                <a:solidFill>
                  <a:schemeClr val="tx1"/>
                </a:solidFill>
              </a:rPr>
              <a:t>Ωορρηξία</a:t>
            </a:r>
            <a:r>
              <a:rPr lang="el-GR">
                <a:solidFill>
                  <a:schemeClr val="tx1"/>
                </a:solidFill>
              </a:rPr>
              <a:t>: το ενδομήτριο καθυστερεί στην ανάπτυξή του και σταματά κάθε εμφανή μιτωτική δραστηριότητα</a:t>
            </a:r>
          </a:p>
          <a:p>
            <a:pPr algn="just" fontAlgn="auto">
              <a:lnSpc>
                <a:spcPct val="90000"/>
              </a:lnSpc>
              <a:spcAft>
                <a:spcPts val="0"/>
              </a:spcAft>
              <a:buFont typeface="Wingdings 3" charset="2"/>
              <a:buChar char=""/>
              <a:defRPr/>
            </a:pPr>
            <a:endParaRPr lang="el-GR">
              <a:solidFill>
                <a:schemeClr val="tx1"/>
              </a:solidFill>
            </a:endParaRPr>
          </a:p>
          <a:p>
            <a:pPr algn="just" fontAlgn="auto">
              <a:lnSpc>
                <a:spcPct val="90000"/>
              </a:lnSpc>
              <a:spcAft>
                <a:spcPts val="0"/>
              </a:spcAft>
              <a:buFont typeface="Wingdings 3" charset="2"/>
              <a:buChar char=""/>
              <a:defRPr/>
            </a:pPr>
            <a:r>
              <a:rPr lang="el-GR" b="1">
                <a:solidFill>
                  <a:schemeClr val="tx1"/>
                </a:solidFill>
              </a:rPr>
              <a:t>Εκκριτική φάση</a:t>
            </a:r>
          </a:p>
          <a:p>
            <a:pPr algn="just" fontAlgn="auto">
              <a:lnSpc>
                <a:spcPct val="90000"/>
              </a:lnSpc>
              <a:spcAft>
                <a:spcPts val="0"/>
              </a:spcAft>
              <a:buFont typeface="Wingdings 3" charset="2"/>
              <a:buChar char=""/>
              <a:defRPr/>
            </a:pPr>
            <a:endParaRPr lang="el-GR">
              <a:solidFill>
                <a:schemeClr val="tx1"/>
              </a:solidFill>
            </a:endParaRPr>
          </a:p>
          <a:p>
            <a:pPr algn="just" fontAlgn="auto">
              <a:lnSpc>
                <a:spcPct val="90000"/>
              </a:lnSpc>
              <a:spcAft>
                <a:spcPts val="0"/>
              </a:spcAft>
              <a:buFont typeface="Wingdings 3" charset="2"/>
              <a:buChar char=""/>
              <a:defRPr/>
            </a:pPr>
            <a:r>
              <a:rPr lang="el-GR">
                <a:solidFill>
                  <a:schemeClr val="tx1"/>
                </a:solidFill>
              </a:rPr>
              <a:t>«Χρονολόγηση» ενδομητρίου βάσει της ιστολογικής εικόνας (εκτίμηση ορμονικής κατάστασης, τεκμηρίωση ωορρηξίας, καθορισμός αιτιών υπογονιμότητας ή ενδομητρικής αιμορραγίας)</a:t>
            </a:r>
          </a:p>
          <a:p>
            <a:pPr fontAlgn="auto">
              <a:lnSpc>
                <a:spcPct val="90000"/>
              </a:lnSpc>
              <a:spcAft>
                <a:spcPts val="0"/>
              </a:spcAft>
              <a:buFont typeface="Wingdings 3" charset="2"/>
              <a:buChar char=""/>
              <a:defRPr/>
            </a:pPr>
            <a:endParaRPr lang="el-GR" sz="15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1924" name="Θέση περιεχομένου 4"/>
          <p:cNvPicPr>
            <a:picLocks noGrp="1" noChangeAspect="1"/>
          </p:cNvPicPr>
          <p:nvPr>
            <p:ph idx="1"/>
          </p:nvPr>
        </p:nvPicPr>
        <p:blipFill>
          <a:blip r:embed="rId2"/>
          <a:srcRect/>
          <a:stretch>
            <a:fillRect/>
          </a:stretch>
        </p:blipFill>
        <p:spPr>
          <a:xfrm>
            <a:off x="247650" y="306388"/>
            <a:ext cx="5848350" cy="3802062"/>
          </a:xfrm>
        </p:spPr>
      </p:pic>
      <p:pic>
        <p:nvPicPr>
          <p:cNvPr id="81925" name="Εικόνα 6" descr="Εικόνα που περιέχει κείμενο&#10;&#10;Περιγραφή που δημιουργήθηκε αυτόματα"/>
          <p:cNvPicPr>
            <a:picLocks noChangeAspect="1"/>
          </p:cNvPicPr>
          <p:nvPr/>
        </p:nvPicPr>
        <p:blipFill>
          <a:blip r:embed="rId3"/>
          <a:srcRect/>
          <a:stretch>
            <a:fillRect/>
          </a:stretch>
        </p:blipFill>
        <p:spPr bwMode="auto">
          <a:xfrm>
            <a:off x="247650" y="4249738"/>
            <a:ext cx="5889625" cy="2301875"/>
          </a:xfrm>
          <a:prstGeom prst="rect">
            <a:avLst/>
          </a:prstGeom>
          <a:noFill/>
          <a:ln w="9525">
            <a:noFill/>
            <a:miter lim="800000"/>
            <a:headEnd/>
            <a:tailEnd/>
          </a:ln>
        </p:spPr>
      </p:pic>
      <p:pic>
        <p:nvPicPr>
          <p:cNvPr id="81926" name="Εικόνα 8" descr="Εικόνα που περιέχει κείμενο&#10;&#10;Περιγραφή που δημιουργήθηκε αυτόματα"/>
          <p:cNvPicPr>
            <a:picLocks noChangeAspect="1"/>
          </p:cNvPicPr>
          <p:nvPr/>
        </p:nvPicPr>
        <p:blipFill>
          <a:blip r:embed="rId4"/>
          <a:srcRect/>
          <a:stretch>
            <a:fillRect/>
          </a:stretch>
        </p:blipFill>
        <p:spPr bwMode="auto">
          <a:xfrm>
            <a:off x="6597650" y="58738"/>
            <a:ext cx="5081588" cy="2673350"/>
          </a:xfrm>
          <a:prstGeom prst="rect">
            <a:avLst/>
          </a:prstGeom>
          <a:noFill/>
          <a:ln w="9525">
            <a:noFill/>
            <a:miter lim="800000"/>
            <a:headEnd/>
            <a:tailEnd/>
          </a:ln>
        </p:spPr>
      </p:pic>
      <p:pic>
        <p:nvPicPr>
          <p:cNvPr id="81927" name="Εικόνα 12" descr="Εικόνα που περιέχει πίνακας&#10;&#10;Περιγραφή που δημιουργήθηκε αυτόματα"/>
          <p:cNvPicPr>
            <a:picLocks noChangeAspect="1"/>
          </p:cNvPicPr>
          <p:nvPr/>
        </p:nvPicPr>
        <p:blipFill>
          <a:blip r:embed="rId5"/>
          <a:srcRect/>
          <a:stretch>
            <a:fillRect/>
          </a:stretch>
        </p:blipFill>
        <p:spPr bwMode="auto">
          <a:xfrm>
            <a:off x="6608763" y="2309813"/>
            <a:ext cx="5070475" cy="43973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Τίτλος 1"/>
          <p:cNvSpPr>
            <a:spLocks noGrp="1"/>
          </p:cNvSpPr>
          <p:nvPr>
            <p:ph type="title"/>
          </p:nvPr>
        </p:nvSpPr>
        <p:spPr/>
        <p:txBody>
          <a:bodyPr/>
          <a:lstStyle/>
          <a:p>
            <a:pPr algn="ctr"/>
            <a:r>
              <a:rPr lang="el-GR" smtClean="0"/>
              <a:t>Όγκοι του Ενδομητρίου με Διαφοροποίηση Στρώματος</a:t>
            </a:r>
          </a:p>
        </p:txBody>
      </p:sp>
      <p:sp>
        <p:nvSpPr>
          <p:cNvPr id="82946" name="Θέση περιεχομένου 2"/>
          <p:cNvSpPr>
            <a:spLocks noGrp="1"/>
          </p:cNvSpPr>
          <p:nvPr>
            <p:ph idx="1"/>
          </p:nvPr>
        </p:nvSpPr>
        <p:spPr>
          <a:xfrm>
            <a:off x="674688" y="3163888"/>
            <a:ext cx="5149850" cy="3236912"/>
          </a:xfrm>
        </p:spPr>
        <p:txBody>
          <a:bodyPr/>
          <a:lstStyle/>
          <a:p>
            <a:pPr>
              <a:buFont typeface="Arial" charset="0"/>
              <a:buChar char="•"/>
            </a:pPr>
            <a:r>
              <a:rPr lang="el-GR" sz="3200" smtClean="0"/>
              <a:t>Καρκινοσάρκωμα</a:t>
            </a:r>
          </a:p>
          <a:p>
            <a:pPr>
              <a:buFont typeface="Arial" charset="0"/>
              <a:buChar char="•"/>
            </a:pPr>
            <a:r>
              <a:rPr lang="el-GR" sz="3200" smtClean="0"/>
              <a:t>Αδενοσάρκωμα</a:t>
            </a:r>
          </a:p>
          <a:p>
            <a:pPr>
              <a:buFont typeface="Arial" charset="0"/>
              <a:buChar char="•"/>
            </a:pPr>
            <a:r>
              <a:rPr lang="el-GR" sz="3200" smtClean="0"/>
              <a:t>Όγκοι του στρώματος</a:t>
            </a:r>
          </a:p>
        </p:txBody>
      </p:sp>
      <p:sp>
        <p:nvSpPr>
          <p:cNvPr id="5" name="Δεξιό άγκιστρο 4">
            <a:extLst>
              <a:ext uri="{FF2B5EF4-FFF2-40B4-BE49-F238E27FC236}"/>
            </a:extLst>
          </p:cNvPr>
          <p:cNvSpPr/>
          <p:nvPr/>
        </p:nvSpPr>
        <p:spPr>
          <a:xfrm>
            <a:off x="5562600" y="3429000"/>
            <a:ext cx="804863" cy="1555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
        <p:nvSpPr>
          <p:cNvPr id="82948" name="TextBox 5"/>
          <p:cNvSpPr txBox="1">
            <a:spLocks noChangeArrowheads="1"/>
          </p:cNvSpPr>
          <p:nvPr/>
        </p:nvSpPr>
        <p:spPr bwMode="auto">
          <a:xfrm>
            <a:off x="6575425" y="3692525"/>
            <a:ext cx="4941888" cy="946150"/>
          </a:xfrm>
          <a:prstGeom prst="rect">
            <a:avLst/>
          </a:prstGeom>
          <a:noFill/>
          <a:ln w="9525">
            <a:noFill/>
            <a:miter lim="800000"/>
            <a:headEnd/>
            <a:tailEnd/>
          </a:ln>
        </p:spPr>
        <p:txBody>
          <a:bodyPr>
            <a:spAutoFit/>
          </a:bodyPr>
          <a:lstStyle/>
          <a:p>
            <a:pPr algn="ctr"/>
            <a:r>
              <a:rPr lang="el-GR" sz="2800">
                <a:latin typeface="Century Gothic" pitchFamily="34" charset="0"/>
              </a:rPr>
              <a:t>&lt;5% των καρκινωμάτων του ενδομητρίου</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119813" name="Τίτλος 1"/>
          <p:cNvSpPr>
            <a:spLocks noGrp="1"/>
          </p:cNvSpPr>
          <p:nvPr>
            <p:ph type="title" idx="4294967295"/>
          </p:nvPr>
        </p:nvSpPr>
        <p:spPr>
          <a:xfrm>
            <a:off x="1000125" y="1209675"/>
            <a:ext cx="3035300" cy="4438650"/>
          </a:xfrm>
        </p:spPr>
        <p:txBody>
          <a:bodyPr/>
          <a:lstStyle/>
          <a:p>
            <a:pPr algn="r"/>
            <a:r>
              <a:rPr lang="el-GR" sz="3200" smtClean="0">
                <a:solidFill>
                  <a:schemeClr val="tx1"/>
                </a:solidFill>
              </a:rPr>
              <a:t>Όγκοι του στρώματος</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extLst>
          </p:cNvPr>
          <p:cNvSpPr>
            <a:spLocks noGrp="1"/>
          </p:cNvSpPr>
          <p:nvPr>
            <p:ph idx="4294967295"/>
          </p:nvPr>
        </p:nvSpPr>
        <p:spPr>
          <a:xfrm>
            <a:off x="4356100" y="673100"/>
            <a:ext cx="6661150" cy="5519738"/>
          </a:xfrm>
        </p:spPr>
        <p:txBody>
          <a:bodyPr anchor="ctr">
            <a:normAutofit/>
          </a:bodyPr>
          <a:lstStyle/>
          <a:p>
            <a:pPr algn="just">
              <a:lnSpc>
                <a:spcPct val="80000"/>
              </a:lnSpc>
              <a:buFont typeface="Arial" charset="0"/>
              <a:buChar char="•"/>
            </a:pPr>
            <a:r>
              <a:rPr lang="el-GR" sz="2400" smtClean="0">
                <a:solidFill>
                  <a:schemeClr val="tx1"/>
                </a:solidFill>
              </a:rPr>
              <a:t>Νεοπλάσματα που προέρχονται από τα κύτταρα του στρώματος</a:t>
            </a:r>
          </a:p>
          <a:p>
            <a:pPr algn="just">
              <a:lnSpc>
                <a:spcPct val="80000"/>
              </a:lnSpc>
              <a:buFont typeface="Arial" charset="0"/>
              <a:buChar char="•"/>
            </a:pPr>
            <a:r>
              <a:rPr lang="el-GR" sz="2400" smtClean="0">
                <a:solidFill>
                  <a:schemeClr val="tx1"/>
                </a:solidFill>
              </a:rPr>
              <a:t>Μπορεί να είναι καλά ή όχι διαφοροποιημένα</a:t>
            </a:r>
          </a:p>
          <a:p>
            <a:pPr algn="just">
              <a:lnSpc>
                <a:spcPct val="80000"/>
              </a:lnSpc>
              <a:buFont typeface="Arial" charset="0"/>
              <a:buChar char="•"/>
            </a:pPr>
            <a:r>
              <a:rPr lang="el-GR" sz="2400" smtClean="0">
                <a:solidFill>
                  <a:schemeClr val="tx1"/>
                </a:solidFill>
              </a:rPr>
              <a:t>Χωρίζονται σε δύο κατηγορίες:</a:t>
            </a:r>
          </a:p>
          <a:p>
            <a:pPr algn="just">
              <a:lnSpc>
                <a:spcPct val="80000"/>
              </a:lnSpc>
              <a:buFont typeface="Wingdings 3" pitchFamily="18" charset="2"/>
              <a:buAutoNum type="arabicPeriod"/>
            </a:pPr>
            <a:r>
              <a:rPr lang="el-GR" sz="2400" b="1" smtClean="0">
                <a:solidFill>
                  <a:schemeClr val="tx1"/>
                </a:solidFill>
              </a:rPr>
              <a:t>Στρωματικοί όζοι</a:t>
            </a:r>
            <a:r>
              <a:rPr lang="el-GR" sz="2400" smtClean="0">
                <a:solidFill>
                  <a:schemeClr val="tx1"/>
                </a:solidFill>
              </a:rPr>
              <a:t>: καλά περιγεγραμμένα συσσωματώματα κυττάρων του στρώματος του ενδομητρίου</a:t>
            </a:r>
            <a:r>
              <a:rPr lang="en-US" sz="2400" smtClean="0">
                <a:solidFill>
                  <a:schemeClr val="tx1"/>
                </a:solidFill>
              </a:rPr>
              <a:t>, </a:t>
            </a:r>
            <a:r>
              <a:rPr lang="el-GR" sz="2400" b="1" smtClean="0">
                <a:solidFill>
                  <a:schemeClr val="tx1"/>
                </a:solidFill>
              </a:rPr>
              <a:t>χωρίς ή με ελάχιστη διήθηση του μυομητρίου</a:t>
            </a:r>
          </a:p>
          <a:p>
            <a:pPr algn="just">
              <a:lnSpc>
                <a:spcPct val="80000"/>
              </a:lnSpc>
              <a:buFont typeface="Wingdings 3" pitchFamily="18" charset="2"/>
              <a:buAutoNum type="arabicPeriod"/>
            </a:pPr>
            <a:r>
              <a:rPr lang="el-GR" sz="2400" b="1" smtClean="0">
                <a:solidFill>
                  <a:schemeClr val="tx1"/>
                </a:solidFill>
              </a:rPr>
              <a:t>Σαρκώματα του στρώματος</a:t>
            </a:r>
            <a:r>
              <a:rPr lang="el-GR" sz="2400" smtClean="0">
                <a:solidFill>
                  <a:schemeClr val="tx1"/>
                </a:solidFill>
              </a:rPr>
              <a:t>: νεοπλασματικό ενδομητρικό στρώμα που βρίσκεται μεταξύ των μυϊκών δεσμίδων του μυομητρίου και ξεχωρίζει από τους στρωματικούς όζους, είτε από τη διάχυτη διήθηση του μυομητρίου είτε από τη διήθηση λεμφαγγείων (ενδολεμφική στρωματική μύωση)</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1860" name="Θέση περιεχομένου 4" descr="Εικόνα που περιέχει κείμενο, εσωτερικό, ροζ&#10;&#10;Περιγραφή που δημιουργήθηκε αυτόματα"/>
          <p:cNvPicPr>
            <a:picLocks noGrp="1" noChangeAspect="1"/>
          </p:cNvPicPr>
          <p:nvPr>
            <p:ph idx="4294967295"/>
          </p:nvPr>
        </p:nvPicPr>
        <p:blipFill>
          <a:blip r:embed="rId2"/>
          <a:srcRect t="4478" r="2" b="2"/>
          <a:stretch>
            <a:fillRect/>
          </a:stretch>
        </p:blipFill>
        <p:spPr>
          <a:xfrm>
            <a:off x="2057400" y="111125"/>
            <a:ext cx="8077200" cy="663575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2884" name="Θέση περιεχομένου 8" descr="Εικόνα που περιέχει κείμενο, ύφασμα&#10;&#10;Περιγραφή που δημιουργήθηκε αυτόματα"/>
          <p:cNvPicPr>
            <a:picLocks noGrp="1" noChangeAspect="1"/>
          </p:cNvPicPr>
          <p:nvPr>
            <p:ph idx="4294967295"/>
          </p:nvPr>
        </p:nvPicPr>
        <p:blipFill>
          <a:blip r:embed="rId2"/>
          <a:srcRect/>
          <a:stretch>
            <a:fillRect/>
          </a:stretch>
        </p:blipFill>
        <p:spPr>
          <a:xfrm>
            <a:off x="2346325" y="139700"/>
            <a:ext cx="7535863" cy="6611938"/>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3908" name="Θέση περιεχομένου 4"/>
          <p:cNvPicPr>
            <a:picLocks noGrp="1" noChangeAspect="1"/>
          </p:cNvPicPr>
          <p:nvPr>
            <p:ph idx="4294967295"/>
          </p:nvPr>
        </p:nvPicPr>
        <p:blipFill>
          <a:blip r:embed="rId2"/>
          <a:srcRect/>
          <a:stretch>
            <a:fillRect/>
          </a:stretch>
        </p:blipFill>
        <p:spPr>
          <a:xfrm>
            <a:off x="457200" y="1173163"/>
            <a:ext cx="5478463" cy="4670425"/>
          </a:xfrm>
        </p:spPr>
      </p:pic>
      <p:pic>
        <p:nvPicPr>
          <p:cNvPr id="123909" name="Εικόνα 8" descr="Εικόνα που περιέχει ύφασμα&#10;&#10;Περιγραφή που δημιουργήθηκε αυτόματα"/>
          <p:cNvPicPr>
            <a:picLocks noChangeAspect="1"/>
          </p:cNvPicPr>
          <p:nvPr/>
        </p:nvPicPr>
        <p:blipFill>
          <a:blip r:embed="rId3"/>
          <a:srcRect/>
          <a:stretch>
            <a:fillRect/>
          </a:stretch>
        </p:blipFill>
        <p:spPr bwMode="auto">
          <a:xfrm>
            <a:off x="6256338" y="1206500"/>
            <a:ext cx="5559425" cy="4670425"/>
          </a:xfrm>
          <a:prstGeom prst="rect">
            <a:avLst/>
          </a:prstGeom>
          <a:noFill/>
          <a:ln w="9525">
            <a:noFill/>
            <a:miter lim="800000"/>
            <a:headEnd/>
            <a:tailEnd/>
          </a:ln>
        </p:spPr>
      </p:pic>
      <p:sp>
        <p:nvSpPr>
          <p:cNvPr id="123910" name="TextBox 10"/>
          <p:cNvSpPr txBox="1">
            <a:spLocks noChangeArrowheads="1"/>
          </p:cNvSpPr>
          <p:nvPr/>
        </p:nvSpPr>
        <p:spPr bwMode="auto">
          <a:xfrm>
            <a:off x="944563" y="5876925"/>
            <a:ext cx="4068762" cy="368300"/>
          </a:xfrm>
          <a:prstGeom prst="rect">
            <a:avLst/>
          </a:prstGeom>
          <a:noFill/>
          <a:ln w="9525">
            <a:noFill/>
            <a:miter lim="800000"/>
            <a:headEnd/>
            <a:tailEnd/>
          </a:ln>
        </p:spPr>
        <p:txBody>
          <a:bodyPr>
            <a:spAutoFit/>
          </a:bodyPr>
          <a:lstStyle/>
          <a:p>
            <a:pPr algn="ctr"/>
            <a:r>
              <a:rPr lang="el-GR">
                <a:latin typeface="Century Gothic" pitchFamily="34" charset="0"/>
              </a:rPr>
              <a:t>Στρωματικ</a:t>
            </a:r>
            <a:r>
              <a:rPr lang="en-US">
                <a:latin typeface="Century Gothic" pitchFamily="34" charset="0"/>
              </a:rPr>
              <a:t>ό</a:t>
            </a:r>
            <a:r>
              <a:rPr lang="el-GR">
                <a:latin typeface="Century Gothic" pitchFamily="34" charset="0"/>
              </a:rPr>
              <a:t>ς όζος</a:t>
            </a:r>
          </a:p>
        </p:txBody>
      </p:sp>
      <p:sp>
        <p:nvSpPr>
          <p:cNvPr id="123911" name="TextBox 12"/>
          <p:cNvSpPr txBox="1">
            <a:spLocks noChangeArrowheads="1"/>
          </p:cNvSpPr>
          <p:nvPr/>
        </p:nvSpPr>
        <p:spPr bwMode="auto">
          <a:xfrm>
            <a:off x="6765925" y="5784850"/>
            <a:ext cx="4481513" cy="369888"/>
          </a:xfrm>
          <a:prstGeom prst="rect">
            <a:avLst/>
          </a:prstGeom>
          <a:noFill/>
          <a:ln w="9525">
            <a:noFill/>
            <a:miter lim="800000"/>
            <a:headEnd/>
            <a:tailEnd/>
          </a:ln>
        </p:spPr>
        <p:txBody>
          <a:bodyPr>
            <a:spAutoFit/>
          </a:bodyPr>
          <a:lstStyle/>
          <a:p>
            <a:pPr algn="ctr"/>
            <a:r>
              <a:rPr lang="el-GR">
                <a:latin typeface="Century Gothic" pitchFamily="34" charset="0"/>
              </a:rPr>
              <a:t>Σάρκωμα ενδομητρικού στρώματος</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120837" name="Τίτλος 1"/>
          <p:cNvSpPr>
            <a:spLocks noGrp="1"/>
          </p:cNvSpPr>
          <p:nvPr>
            <p:ph type="title" idx="4294967295"/>
          </p:nvPr>
        </p:nvSpPr>
        <p:spPr>
          <a:xfrm>
            <a:off x="1000125" y="1209675"/>
            <a:ext cx="3035300" cy="4438650"/>
          </a:xfrm>
        </p:spPr>
        <p:txBody>
          <a:bodyPr/>
          <a:lstStyle/>
          <a:p>
            <a:pPr algn="r"/>
            <a:r>
              <a:rPr lang="el-GR" sz="3200" smtClean="0">
                <a:solidFill>
                  <a:schemeClr val="tx1"/>
                </a:solidFill>
              </a:rPr>
              <a:t>Όγκοι του στρώματος</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0839" name="Θέση περιεχομένου 2"/>
          <p:cNvSpPr>
            <a:spLocks noGrp="1"/>
          </p:cNvSpPr>
          <p:nvPr>
            <p:ph idx="4294967295"/>
          </p:nvPr>
        </p:nvSpPr>
        <p:spPr>
          <a:xfrm>
            <a:off x="4035425" y="466725"/>
            <a:ext cx="7034213" cy="6391275"/>
          </a:xfrm>
        </p:spPr>
        <p:txBody>
          <a:bodyPr anchor="ctr"/>
          <a:lstStyle/>
          <a:p>
            <a:pPr algn="just">
              <a:buFont typeface="Arial" charset="0"/>
              <a:buChar char="•"/>
            </a:pPr>
            <a:r>
              <a:rPr lang="el-GR" sz="2400" smtClean="0">
                <a:solidFill>
                  <a:schemeClr val="tx1"/>
                </a:solidFill>
              </a:rPr>
              <a:t>Περίπου το 50% των σαρκωμάτων του στρώματος υποτροπιάζουν  (36% και 80% για τους όγκους σταδίου Ι και ΙΙΙ/Ι</a:t>
            </a:r>
            <a:r>
              <a:rPr lang="en-US" sz="2400" smtClean="0">
                <a:solidFill>
                  <a:schemeClr val="tx1"/>
                </a:solidFill>
              </a:rPr>
              <a:t>V </a:t>
            </a:r>
            <a:r>
              <a:rPr lang="el-GR" sz="2400" smtClean="0">
                <a:solidFill>
                  <a:schemeClr val="tx1"/>
                </a:solidFill>
              </a:rPr>
              <a:t>αντίστοιχα)</a:t>
            </a:r>
          </a:p>
          <a:p>
            <a:pPr algn="just">
              <a:buFont typeface="Arial" charset="0"/>
              <a:buChar char="•"/>
            </a:pPr>
            <a:r>
              <a:rPr lang="el-GR" sz="2400" b="1" smtClean="0">
                <a:solidFill>
                  <a:schemeClr val="tx1"/>
                </a:solidFill>
              </a:rPr>
              <a:t>Η υποτροπή δεν μπορεί να προβλεφθεί από τον μιτωτικό δείκτη ή τον βαθμό κυτταρολογικής ατυπίας</a:t>
            </a:r>
          </a:p>
          <a:p>
            <a:pPr algn="just">
              <a:buFont typeface="Arial" charset="0"/>
              <a:buChar char="•"/>
            </a:pPr>
            <a:r>
              <a:rPr lang="el-GR" sz="2400" smtClean="0">
                <a:solidFill>
                  <a:schemeClr val="tx1"/>
                </a:solidFill>
              </a:rPr>
              <a:t>15% των περιπτώσεων εμφανίζει απομακρυσμένες μεταστάσεις και θάνατο από μεταστατικό καρκίνο</a:t>
            </a:r>
          </a:p>
          <a:p>
            <a:pPr algn="just">
              <a:buFont typeface="Arial" charset="0"/>
              <a:buChar char="•"/>
            </a:pPr>
            <a:r>
              <a:rPr lang="el-GR" sz="2400" smtClean="0">
                <a:solidFill>
                  <a:schemeClr val="tx1"/>
                </a:solidFill>
              </a:rPr>
              <a:t>5ετής επιβίωση: 50%</a:t>
            </a:r>
          </a:p>
          <a:p>
            <a:pPr algn="just">
              <a:buFont typeface="Arial" charset="0"/>
              <a:buChar char="•"/>
            </a:pPr>
            <a:r>
              <a:rPr lang="el-GR" sz="2400" smtClean="0">
                <a:solidFill>
                  <a:schemeClr val="tx1"/>
                </a:solidFill>
              </a:rPr>
              <a:t>Χρωμοσωμική μετάθεση </a:t>
            </a:r>
            <a:r>
              <a:rPr lang="en-US" sz="2400" smtClean="0">
                <a:solidFill>
                  <a:schemeClr val="tx1"/>
                </a:solidFill>
              </a:rPr>
              <a:t>t(7;17)(p15;q21)→JAZF1+JJAZ1</a:t>
            </a:r>
            <a:endParaRPr lang="el-GR" sz="2400" smtClean="0">
              <a:solidFill>
                <a:schemeClr val="tx1"/>
              </a:solidFill>
            </a:endParaRPr>
          </a:p>
          <a:p>
            <a:endParaRPr lang="el-GR" sz="2400" smtClean="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13" name="Rectangle 12">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86021" name="Τίτλος 1"/>
          <p:cNvSpPr>
            <a:spLocks noGrp="1"/>
          </p:cNvSpPr>
          <p:nvPr>
            <p:ph type="title"/>
          </p:nvPr>
        </p:nvSpPr>
        <p:spPr>
          <a:xfrm>
            <a:off x="1000125" y="1209675"/>
            <a:ext cx="3035300" cy="4438650"/>
          </a:xfrm>
        </p:spPr>
        <p:txBody>
          <a:bodyPr/>
          <a:lstStyle/>
          <a:p>
            <a:pPr algn="r"/>
            <a:r>
              <a:rPr lang="el-GR" sz="2700" smtClean="0">
                <a:solidFill>
                  <a:schemeClr val="tx1"/>
                </a:solidFill>
              </a:rPr>
              <a:t>Αδενοσάρκωμα</a:t>
            </a:r>
          </a:p>
        </p:txBody>
      </p:sp>
      <p:cxnSp>
        <p:nvCxnSpPr>
          <p:cNvPr id="16" name="Straight Connector 15">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6023" name="Θέση περιεχομένου 2"/>
          <p:cNvSpPr>
            <a:spLocks noGrp="1"/>
          </p:cNvSpPr>
          <p:nvPr>
            <p:ph idx="1"/>
          </p:nvPr>
        </p:nvSpPr>
        <p:spPr>
          <a:xfrm>
            <a:off x="4678363" y="1058863"/>
            <a:ext cx="6018212" cy="4740275"/>
          </a:xfrm>
        </p:spPr>
        <p:txBody>
          <a:bodyPr anchor="ctr"/>
          <a:lstStyle/>
          <a:p>
            <a:pPr algn="just">
              <a:buFont typeface="Arial" charset="0"/>
              <a:buChar char="•"/>
            </a:pPr>
            <a:r>
              <a:rPr lang="el-GR" sz="2400" smtClean="0">
                <a:solidFill>
                  <a:schemeClr val="tx1"/>
                </a:solidFill>
              </a:rPr>
              <a:t>Γυναίκες μεταξύ 4</a:t>
            </a:r>
            <a:r>
              <a:rPr lang="el-GR" sz="2400" baseline="30000" smtClean="0">
                <a:solidFill>
                  <a:schemeClr val="tx1"/>
                </a:solidFill>
              </a:rPr>
              <a:t>ης </a:t>
            </a:r>
            <a:r>
              <a:rPr lang="el-GR" sz="2400" smtClean="0">
                <a:solidFill>
                  <a:schemeClr val="tx1"/>
                </a:solidFill>
              </a:rPr>
              <a:t>και 5</a:t>
            </a:r>
            <a:r>
              <a:rPr lang="el-GR" sz="2400" baseline="30000" smtClean="0">
                <a:solidFill>
                  <a:schemeClr val="tx1"/>
                </a:solidFill>
              </a:rPr>
              <a:t>ης</a:t>
            </a:r>
            <a:r>
              <a:rPr lang="el-GR" sz="2400" smtClean="0">
                <a:solidFill>
                  <a:schemeClr val="tx1"/>
                </a:solidFill>
              </a:rPr>
              <a:t> δεκαετίας</a:t>
            </a:r>
          </a:p>
          <a:p>
            <a:pPr algn="just">
              <a:buFont typeface="Arial" charset="0"/>
              <a:buChar char="•"/>
            </a:pPr>
            <a:r>
              <a:rPr lang="el-GR" sz="2400" smtClean="0">
                <a:solidFill>
                  <a:schemeClr val="tx1"/>
                </a:solidFill>
              </a:rPr>
              <a:t>Μεγαλοι ευρείας βάσης πολύποδες του ενδομητρίου που μπορεί να προβάλλουν διά του τραχηλικού στομίου</a:t>
            </a:r>
          </a:p>
          <a:p>
            <a:pPr algn="just">
              <a:buFont typeface="Arial" charset="0"/>
              <a:buChar char="•"/>
            </a:pPr>
            <a:r>
              <a:rPr lang="el-GR" sz="2400" smtClean="0">
                <a:solidFill>
                  <a:schemeClr val="tx1"/>
                </a:solidFill>
              </a:rPr>
              <a:t>Ιστολογικά: συνύπαρξη κακοήθους στρώματος με καλοήθεις αλλά ανώμαλα σχηματισμένους αδένες</a:t>
            </a:r>
          </a:p>
          <a:p>
            <a:pPr algn="just">
              <a:buFont typeface="Arial" charset="0"/>
              <a:buChar char="•"/>
            </a:pPr>
            <a:r>
              <a:rPr lang="el-GR" sz="2400" smtClean="0">
                <a:solidFill>
                  <a:schemeClr val="tx1"/>
                </a:solidFill>
              </a:rPr>
              <a:t>Διαγνωστική πρόκληση: ΔΔ από μεγάλους καλοήθεις πολύποδες</a:t>
            </a:r>
          </a:p>
          <a:p>
            <a:pPr algn="just">
              <a:buFont typeface="Arial" charset="0"/>
              <a:buChar char="•"/>
            </a:pPr>
            <a:r>
              <a:rPr lang="el-GR" sz="2400" smtClean="0">
                <a:solidFill>
                  <a:schemeClr val="tx1"/>
                </a:solidFill>
              </a:rPr>
              <a:t>Θεωρούνται χαμηλής κακοήθειας: υποτροπές στο 25%, περιοριζόμενες πάντα  εντός της πυέλου</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7044" name="Θέση περιεχομένου 4"/>
          <p:cNvPicPr>
            <a:picLocks noGrp="1" noChangeAspect="1"/>
          </p:cNvPicPr>
          <p:nvPr>
            <p:ph idx="1"/>
          </p:nvPr>
        </p:nvPicPr>
        <p:blipFill>
          <a:blip r:embed="rId2"/>
          <a:srcRect/>
          <a:stretch>
            <a:fillRect/>
          </a:stretch>
        </p:blipFill>
        <p:spPr>
          <a:xfrm>
            <a:off x="1935163" y="26988"/>
            <a:ext cx="8355012" cy="6831012"/>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8068" name="Θέση περιεχομένου 4" descr="Εικόνα που περιέχει κείμενο, μοβ, ύφασμα&#10;&#10;Περιγραφή που δημιουργήθηκε αυτόματα"/>
          <p:cNvPicPr>
            <a:picLocks noGrp="1" noChangeAspect="1"/>
          </p:cNvPicPr>
          <p:nvPr>
            <p:ph idx="1"/>
          </p:nvPr>
        </p:nvPicPr>
        <p:blipFill>
          <a:blip r:embed="rId2"/>
          <a:srcRect/>
          <a:stretch>
            <a:fillRect/>
          </a:stretch>
        </p:blipFill>
        <p:spPr>
          <a:xfrm>
            <a:off x="2014538" y="92075"/>
            <a:ext cx="8150225" cy="666273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8675" name="Θέση περιεχομένου 4"/>
          <p:cNvPicPr>
            <a:picLocks noGrp="1" noChangeAspect="1"/>
          </p:cNvPicPr>
          <p:nvPr>
            <p:ph idx="1"/>
          </p:nvPr>
        </p:nvPicPr>
        <p:blipFill>
          <a:blip r:embed="rId2"/>
          <a:srcRect l="4889" r="2" b="2"/>
          <a:stretch>
            <a:fillRect/>
          </a:stretch>
        </p:blipFill>
        <p:spPr>
          <a:xfrm>
            <a:off x="214313" y="0"/>
            <a:ext cx="12192000" cy="68580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9092"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2106613" y="168275"/>
            <a:ext cx="8045450" cy="657701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0116"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2"/>
          <a:srcRect/>
          <a:stretch>
            <a:fillRect/>
          </a:stretch>
        </p:blipFill>
        <p:spPr>
          <a:xfrm>
            <a:off x="2120900" y="179388"/>
            <a:ext cx="8016875" cy="65532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1017250" y="466725"/>
            <a:ext cx="695325" cy="5919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ext uri="{C183D7F6-B498-43B3-948B-1728B52AA6E4}"/>
            </a:extLst>
          </p:cNvPr>
          <p:cNvGrpSpPr>
            <a:grpSpLocks noGrp="1" noUngrp="1" noRot="1" noChangeAspect="1" noMove="1" noResize="1"/>
          </p:cNvGrpSpPr>
          <p:nvPr/>
        </p:nvGrpSpPr>
        <p:grpSpPr>
          <a:xfrm>
            <a:off x="0" y="0"/>
            <a:ext cx="12192000" cy="6858000"/>
            <a:chOff x="0" y="0"/>
            <a:chExt cx="12192000" cy="6858000"/>
          </a:xfrm>
          <a:solidFill>
            <a:srgbClr val="FFFFFF"/>
          </a:solidFill>
        </p:grpSpPr>
        <p:sp>
          <p:nvSpPr>
            <p:cNvPr id="26" name="Rectangle 25">
              <a:extLst>
                <a:ext uri="{FF2B5EF4-FFF2-40B4-BE49-F238E27FC236}"/>
                <a:ext uri="{C183D7F6-B498-43B3-948B-1728B52AA6E4}"/>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ext uri="{C183D7F6-B498-43B3-948B-1728B52AA6E4}"/>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83973" name="Τίτλος 1"/>
          <p:cNvSpPr>
            <a:spLocks noGrp="1"/>
          </p:cNvSpPr>
          <p:nvPr>
            <p:ph type="title"/>
          </p:nvPr>
        </p:nvSpPr>
        <p:spPr>
          <a:xfrm>
            <a:off x="1000125" y="1209675"/>
            <a:ext cx="3035300" cy="4438650"/>
          </a:xfrm>
        </p:spPr>
        <p:txBody>
          <a:bodyPr/>
          <a:lstStyle/>
          <a:p>
            <a:pPr algn="r"/>
            <a:r>
              <a:rPr lang="el-GR" sz="2500" smtClean="0">
                <a:solidFill>
                  <a:schemeClr val="tx1"/>
                </a:solidFill>
              </a:rPr>
              <a:t>Καρκινοσάρκωμα</a:t>
            </a:r>
          </a:p>
        </p:txBody>
      </p:sp>
      <p:cxnSp>
        <p:nvCxnSpPr>
          <p:cNvPr id="29" name="Straight Connector 28">
            <a:extLst>
              <a:ext uri="{FF2B5EF4-FFF2-40B4-BE49-F238E27FC236}"/>
              <a:ext uri="{C183D7F6-B498-43B3-948B-1728B52AA6E4}"/>
            </a:extLst>
          </p:cNvPr>
          <p:cNvCxnSpPr>
            <a:cxnSpLocks noGrp="1" noRot="1" noChangeAspect="1" noMove="1" noResize="1" noEditPoints="1" noAdjustHandles="1" noChangeArrowheads="1" noChangeShapeType="1"/>
          </p:cNvCxnSpPr>
          <p:nvPr/>
        </p:nvCxnSpPr>
        <p:spPr>
          <a:xfrm>
            <a:off x="4356100" y="1930400"/>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3975" name="Θέση περιεχομένου 2"/>
          <p:cNvSpPr>
            <a:spLocks noGrp="1"/>
          </p:cNvSpPr>
          <p:nvPr>
            <p:ph idx="1"/>
          </p:nvPr>
        </p:nvSpPr>
        <p:spPr>
          <a:xfrm>
            <a:off x="4035425" y="814388"/>
            <a:ext cx="6981825" cy="5764212"/>
          </a:xfrm>
        </p:spPr>
        <p:txBody>
          <a:bodyPr anchor="ctr"/>
          <a:lstStyle/>
          <a:p>
            <a:pPr algn="just">
              <a:lnSpc>
                <a:spcPct val="90000"/>
              </a:lnSpc>
              <a:buFont typeface="Arial" charset="0"/>
              <a:buChar char="•"/>
            </a:pPr>
            <a:r>
              <a:rPr lang="el-GR" sz="2000" smtClean="0">
                <a:solidFill>
                  <a:schemeClr val="tx1"/>
                </a:solidFill>
              </a:rPr>
              <a:t>Παλαιότερη ονομασία: </a:t>
            </a:r>
            <a:r>
              <a:rPr lang="el-GR" sz="2000" b="1" i="1" smtClean="0">
                <a:solidFill>
                  <a:schemeClr val="tx1"/>
                </a:solidFill>
              </a:rPr>
              <a:t>κακοήθης μεικτός μυλλεριανός όγκος</a:t>
            </a:r>
          </a:p>
          <a:p>
            <a:pPr algn="just">
              <a:lnSpc>
                <a:spcPct val="90000"/>
              </a:lnSpc>
              <a:buFont typeface="Arial" charset="0"/>
              <a:buChar char="•"/>
            </a:pPr>
            <a:r>
              <a:rPr lang="el-GR" sz="2000" smtClean="0">
                <a:solidFill>
                  <a:schemeClr val="tx1"/>
                </a:solidFill>
              </a:rPr>
              <a:t>Μετεμμηνοπαυσιακές γυναίκες, συχνά με ιστορικό ακτινοθεραπείας</a:t>
            </a:r>
          </a:p>
          <a:p>
            <a:pPr algn="just">
              <a:lnSpc>
                <a:spcPct val="90000"/>
              </a:lnSpc>
              <a:buFont typeface="Arial" charset="0"/>
              <a:buChar char="•"/>
            </a:pPr>
            <a:r>
              <a:rPr lang="el-GR" sz="2000" smtClean="0">
                <a:solidFill>
                  <a:schemeClr val="tx1"/>
                </a:solidFill>
              </a:rPr>
              <a:t>Αδενοκαρκίνωμα του ενδομητρίου, στο οποίο έχει εμφανιστεί κακοήθης διαφοροποίηση του στρώματος</a:t>
            </a:r>
          </a:p>
          <a:p>
            <a:pPr algn="just">
              <a:lnSpc>
                <a:spcPct val="90000"/>
              </a:lnSpc>
              <a:buFont typeface="Arial" charset="0"/>
              <a:buChar char="•"/>
            </a:pPr>
            <a:r>
              <a:rPr lang="el-GR" sz="2000" smtClean="0">
                <a:solidFill>
                  <a:schemeClr val="tx1"/>
                </a:solidFill>
              </a:rPr>
              <a:t>Το στρώμα τείνει να διαφοροποιείται σε μια ποικιλία κακοήθων μεσοδερμικών στοιχείων: μυών, χόνδρων ακόμα και οστεοειδών</a:t>
            </a:r>
          </a:p>
          <a:p>
            <a:pPr algn="just">
              <a:lnSpc>
                <a:spcPct val="90000"/>
              </a:lnSpc>
              <a:buFont typeface="Arial" charset="0"/>
              <a:buChar char="•"/>
            </a:pPr>
            <a:r>
              <a:rPr lang="el-GR" sz="2000" b="1" smtClean="0">
                <a:solidFill>
                  <a:schemeClr val="tx1"/>
                </a:solidFill>
              </a:rPr>
              <a:t>Τα στοιχεία του επιθηλίου και του στρώματος προέρχονται από τα ίδια κύτταρα</a:t>
            </a:r>
          </a:p>
          <a:p>
            <a:pPr algn="just">
              <a:lnSpc>
                <a:spcPct val="90000"/>
              </a:lnSpc>
              <a:buFont typeface="Arial" charset="0"/>
              <a:buChar char="•"/>
            </a:pPr>
            <a:r>
              <a:rPr lang="el-GR" sz="2000" smtClean="0">
                <a:solidFill>
                  <a:schemeClr val="tx1"/>
                </a:solidFill>
              </a:rPr>
              <a:t>Η πρόγνωση καθορίζεται από το βάθος διήθησης του μυομητρίου (στάδιο) αλλά και από τον βαθμό διαφοροποίησης και τον τύπο του αδενοκαρκινώματος</a:t>
            </a:r>
          </a:p>
          <a:p>
            <a:pPr algn="just">
              <a:lnSpc>
                <a:spcPct val="90000"/>
              </a:lnSpc>
              <a:buFont typeface="Arial" charset="0"/>
              <a:buChar char="•"/>
            </a:pPr>
            <a:r>
              <a:rPr lang="el-GR" sz="2000" b="1" smtClean="0">
                <a:solidFill>
                  <a:schemeClr val="tx1"/>
                </a:solidFill>
              </a:rPr>
              <a:t>Μεθίστανται ως αδενοκαρκινώματα!</a:t>
            </a:r>
          </a:p>
          <a:p>
            <a:pPr algn="just">
              <a:lnSpc>
                <a:spcPct val="90000"/>
              </a:lnSpc>
              <a:buFont typeface="Arial" charset="0"/>
              <a:buChar char="•"/>
            </a:pPr>
            <a:r>
              <a:rPr lang="el-GR" sz="2000" smtClean="0">
                <a:solidFill>
                  <a:schemeClr val="tx1"/>
                </a:solidFill>
              </a:rPr>
              <a:t>Ιδιαίτερα κακοήθεις όγκοι – 5ετής επιβίωση: 25-30%</a:t>
            </a:r>
          </a:p>
          <a:p>
            <a:pPr>
              <a:lnSpc>
                <a:spcPct val="90000"/>
              </a:lnSpc>
            </a:pPr>
            <a:endParaRPr lang="el-GR" sz="2000" i="1" smtClean="0">
              <a:solidFill>
                <a:schemeClr val="tx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42" name="Rectangle 4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4" name="Rectangle 4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476250" y="479425"/>
            <a:ext cx="11239500" cy="589915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4997" name="Θέση περιεχομένου 4" descr="Εικόνα που περιέχει κείμενο, ύφασμα&#10;&#10;Περιγραφή που δημιουργήθηκε αυτόματα"/>
          <p:cNvPicPr>
            <a:picLocks noGrp="1" noChangeAspect="1"/>
          </p:cNvPicPr>
          <p:nvPr>
            <p:ph idx="1"/>
          </p:nvPr>
        </p:nvPicPr>
        <p:blipFill>
          <a:blip r:embed="rId3"/>
          <a:srcRect t="5325" b="1314"/>
          <a:stretch>
            <a:fillRect/>
          </a:stretch>
        </p:blipFill>
        <p:spPr>
          <a:xfrm>
            <a:off x="241300" y="268288"/>
            <a:ext cx="11474450" cy="6453187"/>
          </a:xfrm>
        </p:spPr>
      </p:pic>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8"/>
          <p:cNvGrpSpPr>
            <a:grpSpLocks noGrp="1" noUngrp="1" noRot="1" noChangeAspect="1" noMove="1" noResize="1"/>
          </p:cNvGrpSpPr>
          <p:nvPr/>
        </p:nvGrpSpPr>
        <p:grpSpPr bwMode="auto">
          <a:xfrm>
            <a:off x="0" y="0"/>
            <a:ext cx="12192000" cy="6858000"/>
            <a:chOff x="0" y="0"/>
            <a:chExt cx="12192000" cy="6858000"/>
          </a:xfrm>
        </p:grpSpPr>
        <p:sp>
          <p:nvSpPr>
            <p:cNvPr id="10" name="Rectangle 9">
              <a:extLst>
                <a:ext uri="{FF2B5EF4-FFF2-40B4-BE49-F238E27FC236}"/>
                <a:ext uri="{C183D7F6-B498-43B3-948B-1728B52AA6E4}"/>
              </a:extLst>
            </p:cNvPr>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ext uri="{C183D7F6-B498-43B3-948B-1728B52AA6E4}"/>
              </a:extLst>
            </p:cNvPr>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ext uri="{C183D7F6-B498-43B3-948B-1728B52AA6E4}"/>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ext uri="{C183D7F6-B498-43B3-948B-1728B52AA6E4}"/>
              </a:extLst>
            </p:cNvPr>
            <p:cNvSpPr/>
            <p:nvPr/>
          </p:nvSpPr>
          <p:spPr bwMode="gray">
            <a:xfrm>
              <a:off x="5713413" y="401638"/>
              <a:ext cx="6054725"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6272" name="Freeform 5"/>
            <p:cNvSpPr>
              <a:spLocks noChangeArrowheads="1"/>
            </p:cNvSpPr>
            <p:nvPr/>
          </p:nvSpPr>
          <p:spPr bwMode="gray">
            <a:xfrm rot="-5677511">
              <a:off x="3140485" y="1826078"/>
              <a:ext cx="3299407" cy="440924"/>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96273" name="Freeform 5"/>
            <p:cNvSpPr>
              <a:spLocks noChangeArrowheads="1"/>
            </p:cNvSpPr>
            <p:nvPr/>
          </p:nvSpPr>
          <p:spPr bwMode="gray">
            <a:xfrm rot="-5400000">
              <a:off x="2229377" y="2801721"/>
              <a:ext cx="6053670" cy="1254558"/>
            </a:xfrm>
            <a:custGeom>
              <a:avLst/>
              <a:gdLst>
                <a:gd name="T0" fmla="*/ 0 w 10000"/>
                <a:gd name="T1" fmla="*/ 0 h 8000"/>
                <a:gd name="T2" fmla="*/ 10000 w 10000"/>
                <a:gd name="T3" fmla="*/ 8000 h 8000"/>
              </a:gdLst>
              <a:ahLst/>
              <a:cxnLst/>
              <a:rect l="T0" t="T1" r="T2" b="T3"/>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miter lim="800000"/>
              <a:headEnd/>
              <a:tailEnd/>
            </a:ln>
          </p:spPr>
          <p:txBody>
            <a:bodyPr/>
            <a:lstStyle/>
            <a:p>
              <a:endParaRPr lang="el-GR"/>
            </a:p>
          </p:txBody>
        </p:sp>
        <p:sp>
          <p:nvSpPr>
            <p:cNvPr id="9627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grpSp>
      <p:sp>
        <p:nvSpPr>
          <p:cNvPr id="96259" name="Τίτλος 1"/>
          <p:cNvSpPr>
            <a:spLocks noGrp="1"/>
          </p:cNvSpPr>
          <p:nvPr>
            <p:ph type="title"/>
          </p:nvPr>
        </p:nvSpPr>
        <p:spPr>
          <a:xfrm>
            <a:off x="1155700" y="973138"/>
            <a:ext cx="2941638" cy="4833937"/>
          </a:xfrm>
        </p:spPr>
        <p:txBody>
          <a:bodyPr/>
          <a:lstStyle/>
          <a:p>
            <a:r>
              <a:rPr lang="en-US" smtClean="0">
                <a:solidFill>
                  <a:srgbClr val="EBEBEB"/>
                </a:solidFill>
              </a:rPr>
              <a:t>Ό</a:t>
            </a:r>
            <a:r>
              <a:rPr lang="el-GR" smtClean="0">
                <a:solidFill>
                  <a:srgbClr val="EBEBEB"/>
                </a:solidFill>
              </a:rPr>
              <a:t>γκοι του Μυομητρίου</a:t>
            </a:r>
          </a:p>
        </p:txBody>
      </p:sp>
      <p:sp>
        <p:nvSpPr>
          <p:cNvPr id="18" name="Rectangle 1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extLst>
          </p:cNvPr>
          <p:cNvGraphicFramePr>
            <a:graphicFrameLocks noGrp="1"/>
          </p:cNvGraphicFramePr>
          <p:nvPr>
            <p:ph idx="1"/>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Τίτλος 1"/>
          <p:cNvSpPr>
            <a:spLocks noGrp="1"/>
          </p:cNvSpPr>
          <p:nvPr>
            <p:ph type="title"/>
          </p:nvPr>
        </p:nvSpPr>
        <p:spPr/>
        <p:txBody>
          <a:bodyPr/>
          <a:lstStyle/>
          <a:p>
            <a:r>
              <a:rPr lang="el-GR" smtClean="0">
                <a:solidFill>
                  <a:srgbClr val="EBEBEB"/>
                </a:solidFill>
              </a:rPr>
              <a:t>Λειομύωμα</a:t>
            </a:r>
          </a:p>
        </p:txBody>
      </p:sp>
      <p:pic>
        <p:nvPicPr>
          <p:cNvPr id="15" name="Θέση περιεχομένου 4">
            <a:extLst>
              <a:ext uri="{FF2B5EF4-FFF2-40B4-BE49-F238E27FC236}"/>
            </a:extLst>
          </p:cNvPr>
          <p:cNvPicPr>
            <a:picLocks noChangeAspect="1"/>
          </p:cNvPicPr>
          <p:nvPr/>
        </p:nvPicPr>
        <p:blipFill>
          <a:blip r:embed="rId2"/>
          <a:stretch>
            <a:fillRect/>
          </a:stretch>
        </p:blipFill>
        <p:spPr>
          <a:xfrm>
            <a:off x="206931" y="2614058"/>
            <a:ext cx="3711019" cy="3145080"/>
          </a:xfrm>
          <a:prstGeom prst="roundRect">
            <a:avLst>
              <a:gd name="adj" fmla="val 0"/>
            </a:avLst>
          </a:prstGeom>
          <a:effectLst>
            <a:outerShdw blurRad="50800" dist="50800" dir="5400000" algn="tl" rotWithShape="0">
              <a:srgbClr val="000000">
                <a:alpha val="43000"/>
              </a:srgbClr>
            </a:outerShdw>
          </a:effectLst>
        </p:spPr>
      </p:pic>
      <p:sp>
        <p:nvSpPr>
          <p:cNvPr id="97284" name="Θέση περιεχομένου 2"/>
          <p:cNvSpPr>
            <a:spLocks noGrp="1"/>
          </p:cNvSpPr>
          <p:nvPr>
            <p:ph idx="1"/>
          </p:nvPr>
        </p:nvSpPr>
        <p:spPr>
          <a:xfrm>
            <a:off x="3970338" y="2603500"/>
            <a:ext cx="8004175" cy="3940175"/>
          </a:xfrm>
        </p:spPr>
        <p:txBody>
          <a:bodyPr anchor="ctr"/>
          <a:lstStyle/>
          <a:p>
            <a:pPr algn="just">
              <a:lnSpc>
                <a:spcPct val="90000"/>
              </a:lnSpc>
              <a:buFont typeface="Arial" charset="0"/>
              <a:buChar char="•"/>
            </a:pPr>
            <a:r>
              <a:rPr lang="el-GR" smtClean="0"/>
              <a:t>Ο πιο συχνός καλοήθης όγκος</a:t>
            </a:r>
          </a:p>
          <a:p>
            <a:pPr algn="just">
              <a:lnSpc>
                <a:spcPct val="90000"/>
              </a:lnSpc>
              <a:buFont typeface="Arial" charset="0"/>
              <a:buChar char="•"/>
            </a:pPr>
            <a:r>
              <a:rPr lang="el-GR" smtClean="0"/>
              <a:t>75% των γυναικών αναπαραγωγικής ηλικίας (6,5 όγκοι/μήτρα)</a:t>
            </a:r>
          </a:p>
          <a:p>
            <a:pPr algn="just">
              <a:lnSpc>
                <a:spcPct val="90000"/>
              </a:lnSpc>
              <a:buFont typeface="Arial" charset="0"/>
              <a:buChar char="•"/>
            </a:pPr>
            <a:r>
              <a:rPr lang="el-GR" smtClean="0"/>
              <a:t>Κάθε λειομύωμα της μήτρας είναι ένας μοναδικός κλώνος νεοπλάσματος</a:t>
            </a:r>
          </a:p>
          <a:p>
            <a:pPr algn="just">
              <a:lnSpc>
                <a:spcPct val="90000"/>
              </a:lnSpc>
              <a:buFont typeface="Arial" charset="0"/>
              <a:buChar char="•"/>
            </a:pPr>
            <a:r>
              <a:rPr lang="el-GR" smtClean="0"/>
              <a:t>Τα πιο πολλά λειομυώματα έχουν φυσιολογικούς καρυότυπους, αλλά σχεδόν 40% έχουν απλή χρωμοσωμική ανωμαλία</a:t>
            </a:r>
          </a:p>
          <a:p>
            <a:pPr algn="just">
              <a:lnSpc>
                <a:spcPct val="90000"/>
              </a:lnSpc>
              <a:buFont typeface="Arial" charset="0"/>
              <a:buChar char="•"/>
            </a:pPr>
            <a:r>
              <a:rPr lang="el-GR" smtClean="0"/>
              <a:t>Συνήθως είναι ασυμπτωματικά, ακόμα και όταν είναι μεγάλα</a:t>
            </a:r>
          </a:p>
          <a:p>
            <a:pPr algn="just">
              <a:lnSpc>
                <a:spcPct val="90000"/>
              </a:lnSpc>
              <a:buFont typeface="Arial" charset="0"/>
              <a:buChar char="•"/>
            </a:pPr>
            <a:r>
              <a:rPr lang="el-GR" smtClean="0"/>
              <a:t>Πιθανά συμπτώματα: παθολογική αιμορραγία (υποβλεννογόνια λειομυώματα), επιτακτική ούρηση (πίεση της κύστης), αιφνίδιο άλγος (σε οξεία διακοπή της αρτηριακής αιματικής παροχής), διαταραχή της γονιμότητας</a:t>
            </a:r>
          </a:p>
          <a:p>
            <a:pPr algn="just">
              <a:lnSpc>
                <a:spcPct val="90000"/>
              </a:lnSpc>
              <a:buFont typeface="Arial" charset="0"/>
              <a:buChar char="•"/>
            </a:pPr>
            <a:r>
              <a:rPr lang="el-GR" smtClean="0"/>
              <a:t>Σε εγκύους: αυτόματες αποβολές, εμβρυϊκές δυσμορφίες, αδράνεια της μήτρας και αιμορραγία μετά τον τοκετό</a:t>
            </a:r>
          </a:p>
          <a:p>
            <a:pPr algn="just">
              <a:lnSpc>
                <a:spcPct val="90000"/>
              </a:lnSpc>
              <a:buFont typeface="Arial" charset="0"/>
              <a:buChar char="•"/>
            </a:pPr>
            <a:r>
              <a:rPr lang="el-GR" b="1" smtClean="0"/>
              <a:t>Η κακοήθης εξαλλαγή μέσα σε ένα λειομύωμα είναι εξαιρετικά σπάνια</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8308" name="Θέση περιεχομένου 4"/>
          <p:cNvPicPr>
            <a:picLocks noGrp="1" noChangeAspect="1"/>
          </p:cNvPicPr>
          <p:nvPr>
            <p:ph idx="1"/>
          </p:nvPr>
        </p:nvPicPr>
        <p:blipFill>
          <a:blip r:embed="rId2"/>
          <a:srcRect t="1463" r="2" b="2600"/>
          <a:stretch>
            <a:fillRect/>
          </a:stretch>
        </p:blipFill>
        <p:spPr>
          <a:xfrm>
            <a:off x="233363" y="433388"/>
            <a:ext cx="11710987" cy="5983287"/>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5" name="Rectangl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9332" name="Θέση περιεχομένου 8"/>
          <p:cNvPicPr>
            <a:picLocks noGrp="1" noChangeAspect="1"/>
          </p:cNvPicPr>
          <p:nvPr>
            <p:ph idx="1"/>
          </p:nvPr>
        </p:nvPicPr>
        <p:blipFill>
          <a:blip r:embed="rId2"/>
          <a:srcRect b="9355"/>
          <a:stretch>
            <a:fillRect/>
          </a:stretch>
        </p:blipFill>
        <p:spPr>
          <a:xfrm>
            <a:off x="642938" y="923925"/>
            <a:ext cx="5292725" cy="5010150"/>
          </a:xfrm>
        </p:spPr>
      </p:pic>
      <p:pic>
        <p:nvPicPr>
          <p:cNvPr id="99333" name="Εικόνα 10" descr="Εικόνα που περιέχει μοβ, ροζ&#10;&#10;Περιγραφή που δημιουργήθηκε αυτόματα"/>
          <p:cNvPicPr>
            <a:picLocks noChangeAspect="1"/>
          </p:cNvPicPr>
          <p:nvPr/>
        </p:nvPicPr>
        <p:blipFill>
          <a:blip r:embed="rId3"/>
          <a:srcRect r="30286" b="3"/>
          <a:stretch>
            <a:fillRect/>
          </a:stretch>
        </p:blipFill>
        <p:spPr bwMode="auto">
          <a:xfrm>
            <a:off x="6256338" y="923925"/>
            <a:ext cx="5292725" cy="5010150"/>
          </a:xfrm>
          <a:prstGeom prst="rect">
            <a:avLst/>
          </a:prstGeom>
          <a:noFill/>
          <a:ln w="9525">
            <a:noFill/>
            <a:miter lim="800000"/>
            <a:headEnd/>
            <a:tailEnd/>
          </a:ln>
        </p:spPr>
      </p:pic>
      <p:sp>
        <p:nvSpPr>
          <p:cNvPr id="12" name="Πλαίσιο 11">
            <a:extLst>
              <a:ext uri="{FF2B5EF4-FFF2-40B4-BE49-F238E27FC236}"/>
            </a:extLst>
          </p:cNvPr>
          <p:cNvSpPr/>
          <p:nvPr/>
        </p:nvSpPr>
        <p:spPr>
          <a:xfrm>
            <a:off x="3683000" y="2090738"/>
            <a:ext cx="571500" cy="8810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0358" name="Freeform 5"/>
          <p:cNvSpPr>
            <a:spLocks noGrp="1" noRot="1" noChangeAspect="1" noMove="1" noResize="1" noEditPoints="1" noAdjustHandles="1" noChangeArrowheads="1" noChangeShapeType="1" noTextEdit="1"/>
          </p:cNvSpPr>
          <p:nvPr/>
        </p:nvSpPr>
        <p:spPr bwMode="gray">
          <a:xfrm rot="-5677511">
            <a:off x="3140869" y="1826419"/>
            <a:ext cx="3298825" cy="439737"/>
          </a:xfrm>
          <a:custGeom>
            <a:avLst/>
            <a:gdLst>
              <a:gd name="T0" fmla="*/ 0 w 10000"/>
              <a:gd name="T1" fmla="*/ 0 h 5291"/>
              <a:gd name="T2" fmla="*/ 10000 w 10000"/>
              <a:gd name="T3" fmla="*/ 5291 h 5291"/>
            </a:gdLst>
            <a:ahLst/>
            <a:cxnLst/>
            <a:rect l="T0" t="T1" r="T2" b="T3"/>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miter lim="800000"/>
            <a:headEnd/>
            <a:tailEnd/>
          </a:ln>
        </p:spPr>
        <p:txBody>
          <a:bodyPr/>
          <a:lstStyle/>
          <a:p>
            <a:endParaRPr lang="el-GR"/>
          </a:p>
        </p:txBody>
      </p:sp>
      <p:sp>
        <p:nvSpPr>
          <p:cNvPr id="100359" name="Freeform: Shape 13"/>
          <p:cNvSpPr>
            <a:spLocks noGrp="1" noRot="1" noChangeAspect="1" noMove="1" noResize="1" noEditPoints="1" noAdjustHandles="1" noChangeArrowheads="1" noChangeShapeType="1" noTextEdit="1"/>
          </p:cNvSpPr>
          <p:nvPr/>
        </p:nvSpPr>
        <p:spPr bwMode="gray">
          <a:xfrm rot="-5400000">
            <a:off x="5171281" y="-140493"/>
            <a:ext cx="6054725" cy="7138988"/>
          </a:xfrm>
          <a:custGeom>
            <a:avLst/>
            <a:gdLst>
              <a:gd name="T0" fmla="*/ 6053670 w 6053670"/>
              <a:gd name="T1" fmla="*/ 1098 h 7139732"/>
              <a:gd name="T2" fmla="*/ 6053670 w 6053670"/>
              <a:gd name="T3" fmla="*/ 1084479 h 7139732"/>
              <a:gd name="T4" fmla="*/ 6053670 w 6053670"/>
              <a:gd name="T5" fmla="*/ 1254558 h 7139732"/>
              <a:gd name="T6" fmla="*/ 6053670 w 6053670"/>
              <a:gd name="T7" fmla="*/ 7139732 h 7139732"/>
              <a:gd name="T8" fmla="*/ 0 w 6053670"/>
              <a:gd name="T9" fmla="*/ 7139732 h 7139732"/>
              <a:gd name="T10" fmla="*/ 0 w 6053670"/>
              <a:gd name="T11" fmla="*/ 1249853 h 7139732"/>
              <a:gd name="T12" fmla="*/ 0 w 6053670"/>
              <a:gd name="T13" fmla="*/ 1084479 h 7139732"/>
              <a:gd name="T14" fmla="*/ 0 w 6053670"/>
              <a:gd name="T15" fmla="*/ 0 h 7139732"/>
              <a:gd name="T16" fmla="*/ 35717 w 6053670"/>
              <a:gd name="T17" fmla="*/ 5488 h 7139732"/>
              <a:gd name="T18" fmla="*/ 140445 w 6053670"/>
              <a:gd name="T19" fmla="*/ 21641 h 7139732"/>
              <a:gd name="T20" fmla="*/ 216722 w 6053670"/>
              <a:gd name="T21" fmla="*/ 32932 h 7139732"/>
              <a:gd name="T22" fmla="*/ 307527 w 6053670"/>
              <a:gd name="T23" fmla="*/ 44850 h 7139732"/>
              <a:gd name="T24" fmla="*/ 415282 w 6053670"/>
              <a:gd name="T25" fmla="*/ 59121 h 7139732"/>
              <a:gd name="T26" fmla="*/ 534539 w 6053670"/>
              <a:gd name="T27" fmla="*/ 74175 h 7139732"/>
              <a:gd name="T28" fmla="*/ 668931 w 6053670"/>
              <a:gd name="T29" fmla="*/ 90014 h 7139732"/>
              <a:gd name="T30" fmla="*/ 815430 w 6053670"/>
              <a:gd name="T31" fmla="*/ 106794 h 7139732"/>
              <a:gd name="T32" fmla="*/ 974641 w 6053670"/>
              <a:gd name="T33" fmla="*/ 123574 h 7139732"/>
              <a:gd name="T34" fmla="*/ 1144145 w 6053670"/>
              <a:gd name="T35" fmla="*/ 140667 h 7139732"/>
              <a:gd name="T36" fmla="*/ 1326966 w 6053670"/>
              <a:gd name="T37" fmla="*/ 156506 h 7139732"/>
              <a:gd name="T38" fmla="*/ 1518262 w 6053670"/>
              <a:gd name="T39" fmla="*/ 171717 h 7139732"/>
              <a:gd name="T40" fmla="*/ 1720454 w 6053670"/>
              <a:gd name="T41" fmla="*/ 185518 h 7139732"/>
              <a:gd name="T42" fmla="*/ 1931122 w 6053670"/>
              <a:gd name="T43" fmla="*/ 198690 h 7139732"/>
              <a:gd name="T44" fmla="*/ 2150869 w 6053670"/>
              <a:gd name="T45" fmla="*/ 211079 h 7139732"/>
              <a:gd name="T46" fmla="*/ 2263467 w 6053670"/>
              <a:gd name="T47" fmla="*/ 215470 h 7139732"/>
              <a:gd name="T48" fmla="*/ 2378487 w 6053670"/>
              <a:gd name="T49" fmla="*/ 220332 h 7139732"/>
              <a:gd name="T50" fmla="*/ 2495323 w 6053670"/>
              <a:gd name="T51" fmla="*/ 224879 h 7139732"/>
              <a:gd name="T52" fmla="*/ 2612765 w 6053670"/>
              <a:gd name="T53" fmla="*/ 227859 h 7139732"/>
              <a:gd name="T54" fmla="*/ 2732627 w 6053670"/>
              <a:gd name="T55" fmla="*/ 230525 h 7139732"/>
              <a:gd name="T56" fmla="*/ 2853701 w 6053670"/>
              <a:gd name="T57" fmla="*/ 233348 h 7139732"/>
              <a:gd name="T58" fmla="*/ 2977195 w 6053670"/>
              <a:gd name="T59" fmla="*/ 235229 h 7139732"/>
              <a:gd name="T60" fmla="*/ 3101901 w 6053670"/>
              <a:gd name="T61" fmla="*/ 235229 h 7139732"/>
              <a:gd name="T62" fmla="*/ 3227817 w 6053670"/>
              <a:gd name="T63" fmla="*/ 236170 h 7139732"/>
              <a:gd name="T64" fmla="*/ 3354945 w 6053670"/>
              <a:gd name="T65" fmla="*/ 235229 h 7139732"/>
              <a:gd name="T66" fmla="*/ 3483887 w 6053670"/>
              <a:gd name="T67" fmla="*/ 233348 h 7139732"/>
              <a:gd name="T68" fmla="*/ 3612831 w 6053670"/>
              <a:gd name="T69" fmla="*/ 231623 h 7139732"/>
              <a:gd name="T70" fmla="*/ 3743591 w 6053670"/>
              <a:gd name="T71" fmla="*/ 227859 h 7139732"/>
              <a:gd name="T72" fmla="*/ 3875561 w 6053670"/>
              <a:gd name="T73" fmla="*/ 223938 h 7139732"/>
              <a:gd name="T74" fmla="*/ 4007531 w 6053670"/>
              <a:gd name="T75" fmla="*/ 219391 h 7139732"/>
              <a:gd name="T76" fmla="*/ 4140711 w 6053670"/>
              <a:gd name="T77" fmla="*/ 212961 h 7139732"/>
              <a:gd name="T78" fmla="*/ 4275102 w 6053670"/>
              <a:gd name="T79" fmla="*/ 205277 h 7139732"/>
              <a:gd name="T80" fmla="*/ 4410098 w 6053670"/>
              <a:gd name="T81" fmla="*/ 197907 h 7139732"/>
              <a:gd name="T82" fmla="*/ 4545098 w 6053670"/>
              <a:gd name="T83" fmla="*/ 188498 h 7139732"/>
              <a:gd name="T84" fmla="*/ 4681910 w 6053670"/>
              <a:gd name="T85" fmla="*/ 177207 h 7139732"/>
              <a:gd name="T86" fmla="*/ 4816906 w 6053670"/>
              <a:gd name="T87" fmla="*/ 165916 h 7139732"/>
              <a:gd name="T88" fmla="*/ 4954322 w 6053670"/>
              <a:gd name="T89" fmla="*/ 152899 h 7139732"/>
              <a:gd name="T90" fmla="*/ 5092346 w 6053670"/>
              <a:gd name="T91" fmla="*/ 138629 h 7139732"/>
              <a:gd name="T92" fmla="*/ 5228554 w 6053670"/>
              <a:gd name="T93" fmla="*/ 123574 h 7139732"/>
              <a:gd name="T94" fmla="*/ 5366578 w 6053670"/>
              <a:gd name="T95" fmla="*/ 106010 h 7139732"/>
              <a:gd name="T96" fmla="*/ 5503998 w 6053670"/>
              <a:gd name="T97" fmla="*/ 87192 h 7139732"/>
              <a:gd name="T98" fmla="*/ 5642022 w 6053670"/>
              <a:gd name="T99" fmla="*/ 68530 h 7139732"/>
              <a:gd name="T100" fmla="*/ 5779438 w 6053670"/>
              <a:gd name="T101" fmla="*/ 46733 h 7139732"/>
              <a:gd name="T102" fmla="*/ 5916250 w 6053670"/>
              <a:gd name="T103" fmla="*/ 24464 h 71397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53670"/>
              <a:gd name="T157" fmla="*/ 0 h 7139732"/>
              <a:gd name="T158" fmla="*/ 6053670 w 6053670"/>
              <a:gd name="T159" fmla="*/ 7139732 h 71397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w="9525">
            <a:noFill/>
            <a:miter lim="800000"/>
            <a:headEnd/>
            <a:tailEnd/>
          </a:ln>
        </p:spPr>
        <p:txBody>
          <a:bodyPr/>
          <a:lstStyle/>
          <a:p>
            <a:endParaRPr lang="el-GR"/>
          </a:p>
        </p:txBody>
      </p:sp>
      <p:sp>
        <p:nvSpPr>
          <p:cNvPr id="100360" name="Freeform 5"/>
          <p:cNvSpPr>
            <a:spLocks noGrp="1" noRot="1" noChangeAspect="1" noMove="1" noResize="1" noEditPoints="1" noAdjustHandles="1" noChangeArrowheads="1" noChangeShapeType="1" noTextEdit="1"/>
          </p:cNvSpPr>
          <p:nvPr/>
        </p:nvSpPr>
        <p:spPr bwMode="gray">
          <a:xfrm>
            <a:off x="0" y="1588"/>
            <a:ext cx="12192000" cy="6856412"/>
          </a:xfrm>
          <a:custGeom>
            <a:avLst/>
            <a:gdLst>
              <a:gd name="T0" fmla="*/ 0 w 15356"/>
              <a:gd name="T1" fmla="*/ 0 h 8638"/>
              <a:gd name="T2" fmla="*/ 15356 w 15356"/>
              <a:gd name="T3" fmla="*/ 8638 h 8638"/>
            </a:gdLst>
            <a:ahLst/>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miter lim="800000"/>
            <a:headEnd/>
            <a:tailEnd/>
          </a:ln>
        </p:spPr>
        <p:txBody>
          <a:bodyPr/>
          <a:lstStyle/>
          <a:p>
            <a:endParaRPr lang="el-GR"/>
          </a:p>
        </p:txBody>
      </p:sp>
      <p:sp>
        <p:nvSpPr>
          <p:cNvPr id="100361" name="Τίτλος 1"/>
          <p:cNvSpPr>
            <a:spLocks noGrp="1"/>
          </p:cNvSpPr>
          <p:nvPr>
            <p:ph type="title"/>
          </p:nvPr>
        </p:nvSpPr>
        <p:spPr>
          <a:xfrm>
            <a:off x="993775" y="1130300"/>
            <a:ext cx="3343275" cy="4597400"/>
          </a:xfrm>
        </p:spPr>
        <p:txBody>
          <a:bodyPr/>
          <a:lstStyle/>
          <a:p>
            <a:r>
              <a:rPr lang="el-GR" sz="2700" smtClean="0">
                <a:solidFill>
                  <a:srgbClr val="EBEBEB"/>
                </a:solidFill>
              </a:rPr>
              <a:t>Λειομυοσάρκωμα</a:t>
            </a:r>
          </a:p>
        </p:txBody>
      </p:sp>
      <p:sp>
        <p:nvSpPr>
          <p:cNvPr id="100362" name="Θέση περιεχομένου 2"/>
          <p:cNvSpPr>
            <a:spLocks noGrp="1"/>
          </p:cNvSpPr>
          <p:nvPr>
            <p:ph idx="1"/>
          </p:nvPr>
        </p:nvSpPr>
        <p:spPr>
          <a:xfrm>
            <a:off x="5010150" y="438150"/>
            <a:ext cx="6757988" cy="5953125"/>
          </a:xfrm>
        </p:spPr>
        <p:txBody>
          <a:bodyPr anchor="ctr"/>
          <a:lstStyle/>
          <a:p>
            <a:pPr algn="just">
              <a:buFont typeface="Arial" charset="0"/>
              <a:buChar char="•"/>
            </a:pPr>
            <a:r>
              <a:rPr lang="el-GR" sz="2400" smtClean="0"/>
              <a:t>Σπάνιοι όγκοι</a:t>
            </a:r>
          </a:p>
          <a:p>
            <a:pPr algn="just">
              <a:buFont typeface="Arial" charset="0"/>
              <a:buChar char="•"/>
            </a:pPr>
            <a:r>
              <a:rPr lang="el-GR" sz="2400" smtClean="0"/>
              <a:t>Εμφανίζονται </a:t>
            </a:r>
            <a:r>
              <a:rPr lang="en-US" sz="2400" smtClean="0"/>
              <a:t>de novo</a:t>
            </a:r>
            <a:r>
              <a:rPr lang="el-GR" sz="2400" smtClean="0"/>
              <a:t> άμεσα από το μυομήτριο ή το στρώμα του ενδομητρίου</a:t>
            </a:r>
          </a:p>
          <a:p>
            <a:pPr algn="just">
              <a:buFont typeface="Arial" charset="0"/>
              <a:buChar char="•"/>
            </a:pPr>
            <a:r>
              <a:rPr lang="el-GR" sz="2400" smtClean="0"/>
              <a:t>Πιο πολύπλοκοι καρυότυποι σε σχέση με τα λειομυώματα</a:t>
            </a:r>
          </a:p>
          <a:p>
            <a:pPr algn="just">
              <a:buFont typeface="Arial" charset="0"/>
              <a:buChar char="•"/>
            </a:pPr>
            <a:r>
              <a:rPr lang="el-GR" sz="2400" smtClean="0"/>
              <a:t>Εξίσου συχνά πριν και μετά την εμμηνόπαυση (40-60 έτη)</a:t>
            </a:r>
          </a:p>
          <a:p>
            <a:pPr algn="just">
              <a:buFont typeface="Arial" charset="0"/>
              <a:buChar char="•"/>
            </a:pPr>
            <a:r>
              <a:rPr lang="el-GR" sz="2400" smtClean="0"/>
              <a:t>Τάση να υποτροπιάζουν μετά την αφαίρεσή τους</a:t>
            </a:r>
          </a:p>
          <a:p>
            <a:pPr algn="just">
              <a:buFont typeface="Arial" charset="0"/>
              <a:buChar char="•"/>
            </a:pPr>
            <a:r>
              <a:rPr lang="el-GR" sz="2400" smtClean="0"/>
              <a:t>&gt;50% απομακρυσμένες αιματογενείς μεταστάσεις: πνεύμονες, οστά, εγκέφαλος</a:t>
            </a:r>
          </a:p>
          <a:p>
            <a:pPr algn="just">
              <a:buFont typeface="Arial" charset="0"/>
              <a:buChar char="•"/>
            </a:pPr>
            <a:r>
              <a:rPr lang="el-GR" sz="2400" smtClean="0"/>
              <a:t>Μέση 5ετής επιβίωση: 40% - αναπλαστικοί όγκοι 10-15%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Shap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01383" name="Freeform: Shape 26"/>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101384" name="Θέση περιεχομένου 4"/>
          <p:cNvPicPr>
            <a:picLocks noGrp="1" noChangeAspect="1"/>
          </p:cNvPicPr>
          <p:nvPr>
            <p:ph idx="1"/>
          </p:nvPr>
        </p:nvPicPr>
        <p:blipFill>
          <a:blip r:embed="rId2"/>
          <a:srcRect/>
          <a:stretch>
            <a:fillRect/>
          </a:stretch>
        </p:blipFill>
        <p:spPr>
          <a:xfrm>
            <a:off x="3057525" y="642938"/>
            <a:ext cx="8442325" cy="55721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Τίτλος 1"/>
          <p:cNvSpPr>
            <a:spLocks noGrp="1"/>
          </p:cNvSpPr>
          <p:nvPr>
            <p:ph type="title"/>
          </p:nvPr>
        </p:nvSpPr>
        <p:spPr/>
        <p:txBody>
          <a:bodyPr/>
          <a:lstStyle/>
          <a:p>
            <a:r>
              <a:rPr lang="el-GR" b="1" smtClean="0"/>
              <a:t>Εκκριτική φάση - Αδένες</a:t>
            </a:r>
          </a:p>
        </p:txBody>
      </p:sp>
      <p:sp>
        <p:nvSpPr>
          <p:cNvPr id="3" name="Θέση περιεχομένου 2">
            <a:extLst>
              <a:ext uri="{FF2B5EF4-FFF2-40B4-BE49-F238E27FC236}"/>
            </a:extLst>
          </p:cNvPr>
          <p:cNvSpPr>
            <a:spLocks noGrp="1"/>
          </p:cNvSpPr>
          <p:nvPr>
            <p:ph idx="1"/>
          </p:nvPr>
        </p:nvSpPr>
        <p:spPr>
          <a:xfrm>
            <a:off x="309563" y="2393950"/>
            <a:ext cx="11403012" cy="4248150"/>
          </a:xfrm>
        </p:spPr>
        <p:txBody>
          <a:bodyPr>
            <a:normAutofit/>
          </a:bodyPr>
          <a:lstStyle/>
          <a:p>
            <a:pPr algn="just">
              <a:lnSpc>
                <a:spcPct val="90000"/>
              </a:lnSpc>
              <a:buFont typeface="Arial" charset="0"/>
              <a:buChar char="•"/>
            </a:pPr>
            <a:r>
              <a:rPr lang="el-GR" sz="2400" smtClean="0">
                <a:solidFill>
                  <a:schemeClr val="tx1"/>
                </a:solidFill>
              </a:rPr>
              <a:t>Το μεταωορρηκτικό ενδομήτριο χαρακτηρίζεται αρχικά από </a:t>
            </a:r>
            <a:r>
              <a:rPr lang="el-GR" sz="2400" b="1" smtClean="0">
                <a:solidFill>
                  <a:schemeClr val="tx1"/>
                </a:solidFill>
              </a:rPr>
              <a:t>βασικά εκκριτικά κενοτόπια κάτω από τους πυρήνες </a:t>
            </a:r>
            <a:r>
              <a:rPr lang="el-GR" sz="2400" smtClean="0">
                <a:solidFill>
                  <a:schemeClr val="tx1"/>
                </a:solidFill>
              </a:rPr>
              <a:t>στο αδενικό επιθήλιο</a:t>
            </a:r>
          </a:p>
          <a:p>
            <a:pPr algn="just">
              <a:lnSpc>
                <a:spcPct val="90000"/>
              </a:lnSpc>
              <a:buFont typeface="Arial" charset="0"/>
              <a:buChar char="•"/>
            </a:pPr>
            <a:endParaRPr lang="el-GR" sz="2400" smtClean="0">
              <a:solidFill>
                <a:schemeClr val="tx1"/>
              </a:solidFill>
            </a:endParaRPr>
          </a:p>
          <a:p>
            <a:pPr algn="just">
              <a:lnSpc>
                <a:spcPct val="90000"/>
              </a:lnSpc>
              <a:buFont typeface="Arial" charset="0"/>
              <a:buChar char="•"/>
            </a:pPr>
            <a:r>
              <a:rPr lang="el-GR" sz="2400" smtClean="0">
                <a:solidFill>
                  <a:schemeClr val="tx1"/>
                </a:solidFill>
              </a:rPr>
              <a:t>Τα βασικά κενοτόπια προοδευτικά πιέζονται πάνω από τους πυρήνες (</a:t>
            </a:r>
            <a:r>
              <a:rPr lang="el-GR" sz="2400" b="1" smtClean="0">
                <a:solidFill>
                  <a:schemeClr val="tx1"/>
                </a:solidFill>
              </a:rPr>
              <a:t>υπερπυηρηνικά κενοτόπια</a:t>
            </a:r>
            <a:r>
              <a:rPr lang="el-GR" sz="2400" smtClean="0">
                <a:solidFill>
                  <a:schemeClr val="tx1"/>
                </a:solidFill>
              </a:rPr>
              <a:t>)</a:t>
            </a:r>
          </a:p>
          <a:p>
            <a:pPr algn="just">
              <a:lnSpc>
                <a:spcPct val="90000"/>
              </a:lnSpc>
              <a:buFont typeface="Arial" charset="0"/>
              <a:buChar char="•"/>
            </a:pPr>
            <a:endParaRPr lang="el-GR" sz="2400" smtClean="0">
              <a:solidFill>
                <a:schemeClr val="tx1"/>
              </a:solidFill>
            </a:endParaRPr>
          </a:p>
          <a:p>
            <a:pPr algn="just">
              <a:lnSpc>
                <a:spcPct val="90000"/>
              </a:lnSpc>
              <a:buFont typeface="Arial" charset="0"/>
              <a:buChar char="•"/>
            </a:pPr>
            <a:r>
              <a:rPr lang="el-GR" sz="2400" b="1" smtClean="0">
                <a:solidFill>
                  <a:schemeClr val="tx1"/>
                </a:solidFill>
              </a:rPr>
              <a:t>Διάταση των αδενίων </a:t>
            </a:r>
            <a:r>
              <a:rPr lang="el-GR" sz="2400" smtClean="0">
                <a:solidFill>
                  <a:schemeClr val="tx1"/>
                </a:solidFill>
              </a:rPr>
              <a:t>(μεταξύ 18</a:t>
            </a:r>
            <a:r>
              <a:rPr lang="el-GR" sz="2400" baseline="30000" smtClean="0">
                <a:solidFill>
                  <a:schemeClr val="tx1"/>
                </a:solidFill>
              </a:rPr>
              <a:t>ης</a:t>
            </a:r>
            <a:r>
              <a:rPr lang="el-GR" sz="2400" smtClean="0">
                <a:solidFill>
                  <a:schemeClr val="tx1"/>
                </a:solidFill>
              </a:rPr>
              <a:t> και 24</a:t>
            </a:r>
            <a:r>
              <a:rPr lang="el-GR" sz="2400" baseline="30000" smtClean="0">
                <a:solidFill>
                  <a:schemeClr val="tx1"/>
                </a:solidFill>
              </a:rPr>
              <a:t>ης</a:t>
            </a:r>
            <a:r>
              <a:rPr lang="el-GR" sz="2400" smtClean="0">
                <a:solidFill>
                  <a:schemeClr val="tx1"/>
                </a:solidFill>
              </a:rPr>
              <a:t> μέρας)</a:t>
            </a:r>
          </a:p>
          <a:p>
            <a:pPr algn="just">
              <a:lnSpc>
                <a:spcPct val="90000"/>
              </a:lnSpc>
              <a:buFont typeface="Arial" charset="0"/>
              <a:buChar char="•"/>
            </a:pPr>
            <a:endParaRPr lang="el-GR" sz="2400" smtClean="0">
              <a:solidFill>
                <a:schemeClr val="tx1"/>
              </a:solidFill>
            </a:endParaRPr>
          </a:p>
          <a:p>
            <a:pPr algn="just">
              <a:lnSpc>
                <a:spcPct val="90000"/>
              </a:lnSpc>
              <a:buFont typeface="Arial" charset="0"/>
              <a:buChar char="•"/>
            </a:pPr>
            <a:r>
              <a:rPr lang="el-GR" sz="2400" b="1" smtClean="0">
                <a:solidFill>
                  <a:schemeClr val="tx1"/>
                </a:solidFill>
              </a:rPr>
              <a:t>Ελίκωση των αδενίων </a:t>
            </a:r>
            <a:r>
              <a:rPr lang="el-GR" sz="2400" smtClean="0">
                <a:solidFill>
                  <a:schemeClr val="tx1"/>
                </a:solidFill>
              </a:rPr>
              <a:t>(εκκριτική εξάντληση)</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Shape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02407" name="Freeform: Shape 26"/>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102408" name="Θέση περιεχομένου 4" descr="Εικόνα που περιέχει υπαίθριος&#10;&#10;Περιγραφή που δημιουργήθηκε αυτόματα"/>
          <p:cNvPicPr>
            <a:picLocks noGrp="1" noChangeAspect="1"/>
          </p:cNvPicPr>
          <p:nvPr>
            <p:ph idx="1"/>
          </p:nvPr>
        </p:nvPicPr>
        <p:blipFill>
          <a:blip r:embed="rId2"/>
          <a:srcRect/>
          <a:stretch>
            <a:fillRect/>
          </a:stretch>
        </p:blipFill>
        <p:spPr>
          <a:xfrm>
            <a:off x="3057525" y="642938"/>
            <a:ext cx="8442325" cy="5572125"/>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a:lstStyle/>
          <a:p>
            <a:pPr fontAlgn="auto">
              <a:spcBef>
                <a:spcPts val="0"/>
              </a:spcBef>
              <a:spcAft>
                <a:spcPts val="0"/>
              </a:spcAft>
              <a:defRPr/>
            </a:pPr>
            <a:endParaRPr lang="en-US" dirty="0"/>
          </a:p>
        </p:txBody>
      </p:sp>
      <p:sp>
        <p:nvSpPr>
          <p:cNvPr id="103431" name="Freeform: Shape 15"/>
          <p:cNvSpPr>
            <a:spLocks noGrp="1" noRot="1" noChangeAspect="1" noMove="1" noResize="1" noEditPoints="1" noAdjustHandles="1" noChangeArrowheads="1" noChangeShapeType="1" noTextEdit="1"/>
          </p:cNvSpPr>
          <p:nvPr/>
        </p:nvSpPr>
        <p:spPr bwMode="gray">
          <a:xfrm rot="-5677511">
            <a:off x="968375" y="1701800"/>
            <a:ext cx="3209925" cy="612775"/>
          </a:xfrm>
          <a:custGeom>
            <a:avLst/>
            <a:gdLst>
              <a:gd name="T0" fmla="*/ 3195151 w 3209207"/>
              <a:gd name="T1" fmla="*/ 612847 h 612850"/>
              <a:gd name="T2" fmla="*/ 3029871 w 3209207"/>
              <a:gd name="T3" fmla="*/ 611146 h 612850"/>
              <a:gd name="T4" fmla="*/ 2949639 w 3209207"/>
              <a:gd name="T5" fmla="*/ 608906 h 612850"/>
              <a:gd name="T6" fmla="*/ 2978019 w 3209207"/>
              <a:gd name="T7" fmla="*/ 258115 h 612850"/>
              <a:gd name="T8" fmla="*/ 2944765 w 3209207"/>
              <a:gd name="T9" fmla="*/ 260801 h 612850"/>
              <a:gd name="T10" fmla="*/ 2806037 w 3209207"/>
              <a:gd name="T11" fmla="*/ 271446 h 612850"/>
              <a:gd name="T12" fmla="*/ 2666959 w 3209207"/>
              <a:gd name="T13" fmla="*/ 278917 h 612850"/>
              <a:gd name="T14" fmla="*/ 2528469 w 3209207"/>
              <a:gd name="T15" fmla="*/ 286593 h 612850"/>
              <a:gd name="T16" fmla="*/ 2389479 w 3209207"/>
              <a:gd name="T17" fmla="*/ 292970 h 612850"/>
              <a:gd name="T18" fmla="*/ 2252501 w 3209207"/>
              <a:gd name="T19" fmla="*/ 296993 h 612850"/>
              <a:gd name="T20" fmla="*/ 2113775 w 3209207"/>
              <a:gd name="T21" fmla="*/ 300086 h 612850"/>
              <a:gd name="T22" fmla="*/ 1975756 w 3209207"/>
              <a:gd name="T23" fmla="*/ 301980 h 612850"/>
              <a:gd name="T24" fmla="*/ 1840288 w 3209207"/>
              <a:gd name="T25" fmla="*/ 302348 h 612850"/>
              <a:gd name="T26" fmla="*/ 1703010 w 3209207"/>
              <a:gd name="T27" fmla="*/ 302570 h 612850"/>
              <a:gd name="T28" fmla="*/ 1567694 w 3209207"/>
              <a:gd name="T29" fmla="*/ 301063 h 612850"/>
              <a:gd name="T30" fmla="*/ 1432544 w 3209207"/>
              <a:gd name="T31" fmla="*/ 297523 h 612850"/>
              <a:gd name="T32" fmla="*/ 1297970 w 3209207"/>
              <a:gd name="T33" fmla="*/ 294345 h 612850"/>
              <a:gd name="T34" fmla="*/ 1164704 w 3209207"/>
              <a:gd name="T35" fmla="*/ 290015 h 612850"/>
              <a:gd name="T36" fmla="*/ 1032796 w 3209207"/>
              <a:gd name="T37" fmla="*/ 283907 h 612850"/>
              <a:gd name="T38" fmla="*/ 900940 w 3209207"/>
              <a:gd name="T39" fmla="*/ 277172 h 612850"/>
              <a:gd name="T40" fmla="*/ 770303 w 3209207"/>
              <a:gd name="T41" fmla="*/ 270380 h 612850"/>
              <a:gd name="T42" fmla="*/ 641641 w 3209207"/>
              <a:gd name="T43" fmla="*/ 261702 h 612850"/>
              <a:gd name="T44" fmla="*/ 512966 w 3209207"/>
              <a:gd name="T45" fmla="*/ 253180 h 612850"/>
              <a:gd name="T46" fmla="*/ 386177 w 3209207"/>
              <a:gd name="T47" fmla="*/ 243867 h 612850"/>
              <a:gd name="T48" fmla="*/ 260746 w 3209207"/>
              <a:gd name="T49" fmla="*/ 232775 h 612850"/>
              <a:gd name="T50" fmla="*/ 136447 w 3209207"/>
              <a:gd name="T51" fmla="*/ 222719 h 612850"/>
              <a:gd name="T52" fmla="*/ 13506 w 3209207"/>
              <a:gd name="T53" fmla="*/ 210885 h 612850"/>
              <a:gd name="T54" fmla="*/ 0 w 3209207"/>
              <a:gd name="T55" fmla="*/ 209475 h 612850"/>
              <a:gd name="T56" fmla="*/ 40844 w 3209207"/>
              <a:gd name="T57" fmla="*/ 212313 h 612850"/>
              <a:gd name="T58" fmla="*/ 132211 w 3209207"/>
              <a:gd name="T59" fmla="*/ 216946 h 612850"/>
              <a:gd name="T60" fmla="*/ 225585 w 3209207"/>
              <a:gd name="T61" fmla="*/ 221811 h 612850"/>
              <a:gd name="T62" fmla="*/ 320298 w 3209207"/>
              <a:gd name="T63" fmla="*/ 226444 h 612850"/>
              <a:gd name="T64" fmla="*/ 415680 w 3209207"/>
              <a:gd name="T65" fmla="*/ 229340 h 612850"/>
              <a:gd name="T66" fmla="*/ 512735 w 3209207"/>
              <a:gd name="T67" fmla="*/ 232120 h 612850"/>
              <a:gd name="T68" fmla="*/ 611464 w 3209207"/>
              <a:gd name="T69" fmla="*/ 235015 h 612850"/>
              <a:gd name="T70" fmla="*/ 711532 w 3209207"/>
              <a:gd name="T71" fmla="*/ 236985 h 612850"/>
              <a:gd name="T72" fmla="*/ 812604 w 3209207"/>
              <a:gd name="T73" fmla="*/ 236985 h 612850"/>
              <a:gd name="T74" fmla="*/ 915014 w 3209207"/>
              <a:gd name="T75" fmla="*/ 237795 h 612850"/>
              <a:gd name="T76" fmla="*/ 1018428 w 3209207"/>
              <a:gd name="T77" fmla="*/ 236985 h 612850"/>
              <a:gd name="T78" fmla="*/ 1122848 w 3209207"/>
              <a:gd name="T79" fmla="*/ 235015 h 612850"/>
              <a:gd name="T80" fmla="*/ 1227601 w 3209207"/>
              <a:gd name="T81" fmla="*/ 233162 h 612850"/>
              <a:gd name="T82" fmla="*/ 1333693 w 3209207"/>
              <a:gd name="T83" fmla="*/ 229340 h 612850"/>
              <a:gd name="T84" fmla="*/ 1441123 w 3209207"/>
              <a:gd name="T85" fmla="*/ 225634 h 612850"/>
              <a:gd name="T86" fmla="*/ 1547884 w 3209207"/>
              <a:gd name="T87" fmla="*/ 220769 h 612850"/>
              <a:gd name="T88" fmla="*/ 1655984 w 3209207"/>
              <a:gd name="T89" fmla="*/ 214282 h 612850"/>
              <a:gd name="T90" fmla="*/ 1765422 w 3209207"/>
              <a:gd name="T91" fmla="*/ 206638 h 612850"/>
              <a:gd name="T92" fmla="*/ 1874861 w 3209207"/>
              <a:gd name="T93" fmla="*/ 199108 h 612850"/>
              <a:gd name="T94" fmla="*/ 1984300 w 3209207"/>
              <a:gd name="T95" fmla="*/ 189495 h 612850"/>
              <a:gd name="T96" fmla="*/ 2095746 w 3209207"/>
              <a:gd name="T97" fmla="*/ 178144 h 612850"/>
              <a:gd name="T98" fmla="*/ 2205185 w 3209207"/>
              <a:gd name="T99" fmla="*/ 166793 h 612850"/>
              <a:gd name="T100" fmla="*/ 2316631 w 3209207"/>
              <a:gd name="T101" fmla="*/ 153472 h 612850"/>
              <a:gd name="T102" fmla="*/ 2429081 w 3209207"/>
              <a:gd name="T103" fmla="*/ 139226 h 612850"/>
              <a:gd name="T104" fmla="*/ 2539523 w 3209207"/>
              <a:gd name="T105" fmla="*/ 124052 h 612850"/>
              <a:gd name="T106" fmla="*/ 2651305 w 3209207"/>
              <a:gd name="T107" fmla="*/ 106215 h 612850"/>
              <a:gd name="T108" fmla="*/ 2763087 w 3209207"/>
              <a:gd name="T109" fmla="*/ 87219 h 612850"/>
              <a:gd name="T110" fmla="*/ 2874867 w 3209207"/>
              <a:gd name="T111" fmla="*/ 68339 h 612850"/>
              <a:gd name="T112" fmla="*/ 2986315 w 3209207"/>
              <a:gd name="T113" fmla="*/ 46331 h 612850"/>
              <a:gd name="T114" fmla="*/ 3097761 w 3209207"/>
              <a:gd name="T115" fmla="*/ 23629 h 612850"/>
              <a:gd name="T116" fmla="*/ 3209207 w 3209207"/>
              <a:gd name="T117" fmla="*/ 0 h 612850"/>
              <a:gd name="T118" fmla="*/ 3195151 w 3209207"/>
              <a:gd name="T119" fmla="*/ 612847 h 612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9207"/>
              <a:gd name="T181" fmla="*/ 0 h 612850"/>
              <a:gd name="T182" fmla="*/ 3209207 w 3209207"/>
              <a:gd name="T183" fmla="*/ 612850 h 612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w="9525">
            <a:noFill/>
            <a:miter lim="800000"/>
            <a:headEnd/>
            <a:tailEnd/>
          </a:ln>
        </p:spPr>
        <p:txBody>
          <a:bodyPr/>
          <a:lstStyle/>
          <a:p>
            <a:endParaRPr lang="el-GR"/>
          </a:p>
        </p:txBody>
      </p:sp>
      <p:pic>
        <p:nvPicPr>
          <p:cNvPr id="103432" name="Θέση περιεχομένου 4"/>
          <p:cNvPicPr>
            <a:picLocks noGrp="1" noChangeAspect="1"/>
          </p:cNvPicPr>
          <p:nvPr>
            <p:ph idx="1"/>
          </p:nvPr>
        </p:nvPicPr>
        <p:blipFill>
          <a:blip r:embed="rId2"/>
          <a:srcRect/>
          <a:stretch>
            <a:fillRect/>
          </a:stretch>
        </p:blipFill>
        <p:spPr>
          <a:xfrm>
            <a:off x="3057525" y="642938"/>
            <a:ext cx="8442325" cy="5572125"/>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4451" name="Θέση περιεχομένου 4" descr="Εικόνα που περιέχει υπαίθριος&#10;&#10;Περιγραφή που δημιουργήθηκε αυτόματα"/>
          <p:cNvPicPr>
            <a:picLocks noGrp="1" noChangeAspect="1"/>
          </p:cNvPicPr>
          <p:nvPr>
            <p:ph idx="1"/>
          </p:nvPr>
        </p:nvPicPr>
        <p:blipFill>
          <a:blip r:embed="rId2"/>
          <a:srcRect t="4662"/>
          <a:stretch>
            <a:fillRect/>
          </a:stretch>
        </p:blipFill>
        <p:spPr>
          <a:xfrm>
            <a:off x="0" y="0"/>
            <a:ext cx="12192000" cy="6858000"/>
          </a:xfrm>
        </p:spPr>
      </p:pic>
      <p:sp>
        <p:nvSpPr>
          <p:cNvPr id="104452" name="TextBox 5"/>
          <p:cNvSpPr txBox="1">
            <a:spLocks noChangeArrowheads="1"/>
          </p:cNvSpPr>
          <p:nvPr/>
        </p:nvSpPr>
        <p:spPr bwMode="auto">
          <a:xfrm>
            <a:off x="8488363" y="201613"/>
            <a:ext cx="3521075" cy="400050"/>
          </a:xfrm>
          <a:prstGeom prst="rect">
            <a:avLst/>
          </a:prstGeom>
          <a:noFill/>
          <a:ln w="9525">
            <a:noFill/>
            <a:miter lim="800000"/>
            <a:headEnd/>
            <a:tailEnd/>
          </a:ln>
        </p:spPr>
        <p:txBody>
          <a:bodyPr>
            <a:spAutoFit/>
          </a:bodyPr>
          <a:lstStyle/>
          <a:p>
            <a:pPr algn="r"/>
            <a:r>
              <a:rPr lang="el-GR" sz="2000">
                <a:latin typeface="Century Gothic" pitchFamily="34" charset="0"/>
              </a:rPr>
              <a:t>Ευχαριστώ!!!</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Τίτλος 1"/>
          <p:cNvSpPr>
            <a:spLocks noGrp="1"/>
          </p:cNvSpPr>
          <p:nvPr>
            <p:ph type="title"/>
          </p:nvPr>
        </p:nvSpPr>
        <p:spPr/>
        <p:txBody>
          <a:bodyPr/>
          <a:lstStyle/>
          <a:p>
            <a:r>
              <a:rPr lang="el-GR" b="1" smtClean="0"/>
              <a:t>Εκκριτική φάση - Στρώμα</a:t>
            </a:r>
          </a:p>
        </p:txBody>
      </p:sp>
      <p:sp>
        <p:nvSpPr>
          <p:cNvPr id="26626" name="Θέση περιεχομένου 2"/>
          <p:cNvSpPr>
            <a:spLocks noGrp="1"/>
          </p:cNvSpPr>
          <p:nvPr>
            <p:ph idx="1"/>
          </p:nvPr>
        </p:nvSpPr>
        <p:spPr>
          <a:xfrm>
            <a:off x="474663" y="2717800"/>
            <a:ext cx="11150600" cy="3789363"/>
          </a:xfrm>
        </p:spPr>
        <p:txBody>
          <a:bodyPr/>
          <a:lstStyle/>
          <a:p>
            <a:pPr algn="just">
              <a:buFont typeface="Arial" charset="0"/>
              <a:buChar char="•"/>
            </a:pPr>
            <a:r>
              <a:rPr lang="el-GR" sz="2200" smtClean="0"/>
              <a:t>Σημαντική αύξηση στο βασικό υπόστρωμα και οίδημα μεταξύ των κυττάρων του στρώματος - </a:t>
            </a:r>
            <a:r>
              <a:rPr lang="el-GR" sz="2200" b="1" smtClean="0"/>
              <a:t>ανάπτυξη έντονων σπειροειδών αρτηριολίων </a:t>
            </a:r>
            <a:r>
              <a:rPr lang="el-GR" sz="2200" smtClean="0"/>
              <a:t>(21</a:t>
            </a:r>
            <a:r>
              <a:rPr lang="el-GR" sz="2200" baseline="30000" smtClean="0"/>
              <a:t>η</a:t>
            </a:r>
            <a:r>
              <a:rPr lang="el-GR" sz="2200" smtClean="0"/>
              <a:t> και 22</a:t>
            </a:r>
            <a:r>
              <a:rPr lang="el-GR" sz="2200" baseline="30000" smtClean="0"/>
              <a:t>η</a:t>
            </a:r>
            <a:r>
              <a:rPr lang="el-GR" sz="2200" smtClean="0"/>
              <a:t> μέρα)</a:t>
            </a:r>
          </a:p>
          <a:p>
            <a:pPr algn="just">
              <a:buFont typeface="Arial" charset="0"/>
              <a:buChar char="•"/>
            </a:pPr>
            <a:r>
              <a:rPr lang="el-GR" sz="2200" smtClean="0"/>
              <a:t>Υπερτροφία των κυττάρων του στρώματος με παραγωγή αυξημένου ηωσινόφιλου κυτταροπλάσματος (</a:t>
            </a:r>
            <a:r>
              <a:rPr lang="el-GR" sz="2200" b="1" smtClean="0"/>
              <a:t>προφθαρτ</a:t>
            </a:r>
            <a:r>
              <a:rPr lang="el-GR" sz="2200" b="1" smtClean="0">
                <a:latin typeface="Arial" charset="0"/>
              </a:rPr>
              <a:t>οειδής</a:t>
            </a:r>
            <a:r>
              <a:rPr lang="el-GR" sz="2200" b="1" smtClean="0"/>
              <a:t> μετατροπή</a:t>
            </a:r>
            <a:r>
              <a:rPr lang="el-GR" sz="2200" smtClean="0"/>
              <a:t>) – </a:t>
            </a:r>
            <a:r>
              <a:rPr lang="el-GR" sz="2200" b="1" smtClean="0"/>
              <a:t>αναζωπύρωση των μιτώσεων στο στρώμα</a:t>
            </a:r>
            <a:r>
              <a:rPr lang="el-GR" sz="2200" smtClean="0"/>
              <a:t> (23</a:t>
            </a:r>
            <a:r>
              <a:rPr lang="el-GR" sz="2200" baseline="30000" smtClean="0"/>
              <a:t>η</a:t>
            </a:r>
            <a:r>
              <a:rPr lang="el-GR" sz="2200" smtClean="0"/>
              <a:t> και 24</a:t>
            </a:r>
            <a:r>
              <a:rPr lang="el-GR" sz="2200" baseline="30000" smtClean="0"/>
              <a:t>η</a:t>
            </a:r>
            <a:r>
              <a:rPr lang="el-GR" sz="2200" smtClean="0"/>
              <a:t> μέρα)</a:t>
            </a:r>
          </a:p>
          <a:p>
            <a:pPr algn="just">
              <a:buFont typeface="Arial" charset="0"/>
              <a:buChar char="•"/>
            </a:pPr>
            <a:r>
              <a:rPr lang="el-GR" sz="2200" b="1" smtClean="0"/>
              <a:t>Διάχυτη διήθηση από ουδετερόφιλα και περιστασιακά λεμφοκύτταρα </a:t>
            </a:r>
            <a:r>
              <a:rPr lang="el-GR" sz="2200" smtClean="0"/>
              <a:t>(24</a:t>
            </a:r>
            <a:r>
              <a:rPr lang="el-GR" sz="2200" baseline="30000" smtClean="0"/>
              <a:t>η</a:t>
            </a:r>
            <a:r>
              <a:rPr lang="el-GR" sz="2200" smtClean="0"/>
              <a:t> -28</a:t>
            </a:r>
            <a:r>
              <a:rPr lang="el-GR" sz="2200" baseline="30000" smtClean="0"/>
              <a:t>η</a:t>
            </a:r>
            <a:r>
              <a:rPr lang="el-GR" sz="2200" smtClean="0"/>
              <a:t> μέρα)</a:t>
            </a:r>
          </a:p>
          <a:p>
            <a:pPr algn="just">
              <a:buFont typeface="Arial" charset="0"/>
              <a:buChar char="•"/>
            </a:pPr>
            <a:r>
              <a:rPr lang="el-GR" sz="2200" smtClean="0"/>
              <a:t>Αιμορραγική διάσπαση του στρώματος</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{6ED7C9D5-F5BD-E946-AB7E-DD9A346C401A}tf10001076</Template>
  <TotalTime>1535</TotalTime>
  <Words>1218</Words>
  <Application>Microsoft Macintosh PowerPoint</Application>
  <PresentationFormat>Custom</PresentationFormat>
  <Paragraphs>188</Paragraphs>
  <Slides>82</Slides>
  <Notes>1</Notes>
  <HiddenSlides>0</HiddenSlides>
  <MMClips>0</MMClips>
  <ScaleCrop>false</ScaleCrop>
  <HeadingPairs>
    <vt:vector size="6" baseType="variant">
      <vt:variant>
        <vt:lpstr>Γραμματοσειρές που χρησιμοποιούνται</vt:lpstr>
      </vt:variant>
      <vt:variant>
        <vt:i4>4</vt:i4>
      </vt:variant>
      <vt:variant>
        <vt:lpstr>Πρότυπο σχεδίασης</vt:lpstr>
      </vt:variant>
      <vt:variant>
        <vt:i4>14</vt:i4>
      </vt:variant>
      <vt:variant>
        <vt:lpstr>Τίτλοι διαφανειών</vt:lpstr>
      </vt:variant>
      <vt:variant>
        <vt:i4>82</vt:i4>
      </vt:variant>
    </vt:vector>
  </HeadingPairs>
  <TitlesOfParts>
    <vt:vector size="100" baseType="lpstr">
      <vt:lpstr>Century Gothic</vt:lpstr>
      <vt:lpstr>Arial</vt:lpstr>
      <vt:lpstr>Wingdings 3</vt:lpstr>
      <vt:lpstr>Calibri</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Αίθουσα συσκέψεων "Ιόν"</vt:lpstr>
      <vt:lpstr>Σώμα μήτρας  και  Ενδομήτριο</vt:lpstr>
      <vt:lpstr>Εισαγωγή</vt:lpstr>
      <vt:lpstr>Διαφάνεια 3</vt:lpstr>
      <vt:lpstr>Διαφάνεια 4</vt:lpstr>
      <vt:lpstr>Διαφάνεια 5</vt:lpstr>
      <vt:lpstr>Ιστολογία του Ενδομητρίου στον Έμμηνο Κύκλο</vt:lpstr>
      <vt:lpstr>Διαφάνεια 7</vt:lpstr>
      <vt:lpstr>Εκκριτική φάση - Αδένες</vt:lpstr>
      <vt:lpstr>Εκκριτική φάση - Στρώμα</vt:lpstr>
      <vt:lpstr>Διαφάνεια 10</vt:lpstr>
      <vt:lpstr>Διαφάνεια 11</vt:lpstr>
      <vt:lpstr>Διαφάνεια 12</vt:lpstr>
      <vt:lpstr>Φλεγμονή</vt:lpstr>
      <vt:lpstr>Οξεία ενδομητρίτιδα</vt:lpstr>
      <vt:lpstr>Διαφάνεια 15</vt:lpstr>
      <vt:lpstr>Χρόνια ενδομητρίτιδα</vt:lpstr>
      <vt:lpstr>Χρόνια ενδομητρίτιδα</vt:lpstr>
      <vt:lpstr>Διαφάνεια 18</vt:lpstr>
      <vt:lpstr>Διαφάνεια 19</vt:lpstr>
      <vt:lpstr>Διαφάνεια 20</vt:lpstr>
      <vt:lpstr>Διαφάνεια 21</vt:lpstr>
      <vt:lpstr>Ενδομητρίωση  </vt:lpstr>
      <vt:lpstr>Διαφάνεια 23</vt:lpstr>
      <vt:lpstr>Διαφάνεια 24</vt:lpstr>
      <vt:lpstr>Διαφάνεια 25</vt:lpstr>
      <vt:lpstr>Διαφάνεια 26</vt:lpstr>
      <vt:lpstr>Διαφάνεια 27</vt:lpstr>
      <vt:lpstr>Διαφάνεια 28</vt:lpstr>
      <vt:lpstr>Ενδομητρίωση</vt:lpstr>
      <vt:lpstr>Διαφάνεια 30</vt:lpstr>
      <vt:lpstr>Αδενομύωση</vt:lpstr>
      <vt:lpstr>Διαφάνεια 32</vt:lpstr>
      <vt:lpstr>Ενδομητρικοί πολύποδες</vt:lpstr>
      <vt:lpstr>Διαφάνεια 34</vt:lpstr>
      <vt:lpstr>Διαφάνεια 35</vt:lpstr>
      <vt:lpstr>Διαφάνεια 36</vt:lpstr>
      <vt:lpstr>Διαφάνεια 37</vt:lpstr>
      <vt:lpstr>Διαφάνεια 38</vt:lpstr>
      <vt:lpstr>Διαφάνεια 39</vt:lpstr>
      <vt:lpstr>Ενδομητρική Υπερπλασία  (Ενδομητρική Ενδοεπιθηλιακή Νεοπλασία)</vt:lpstr>
      <vt:lpstr>Διαφάνεια 41</vt:lpstr>
      <vt:lpstr>Διαφάνεια 42</vt:lpstr>
      <vt:lpstr>Διαφάνεια 43</vt:lpstr>
      <vt:lpstr>Διαφάνεια 44</vt:lpstr>
      <vt:lpstr>Κακοήθεις Όγκοι του Ενδομητρίου</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Όγκοι του Ενδομητρίου με Διαφοροποίηση Στρώματος</vt:lpstr>
      <vt:lpstr>Όγκοι του στρώματος</vt:lpstr>
      <vt:lpstr>Διαφάνεια 63</vt:lpstr>
      <vt:lpstr>Διαφάνεια 64</vt:lpstr>
      <vt:lpstr>Διαφάνεια 65</vt:lpstr>
      <vt:lpstr>Όγκοι του στρώματος</vt:lpstr>
      <vt:lpstr>Αδενοσάρκωμα</vt:lpstr>
      <vt:lpstr>Διαφάνεια 68</vt:lpstr>
      <vt:lpstr>Διαφάνεια 69</vt:lpstr>
      <vt:lpstr>Διαφάνεια 70</vt:lpstr>
      <vt:lpstr>Διαφάνεια 71</vt:lpstr>
      <vt:lpstr>Καρκινοσάρκωμα</vt:lpstr>
      <vt:lpstr>Διαφάνεια 73</vt:lpstr>
      <vt:lpstr>Όγκοι του Μυομητρίου</vt:lpstr>
      <vt:lpstr>Λειομύωμα</vt:lpstr>
      <vt:lpstr>Διαφάνεια 76</vt:lpstr>
      <vt:lpstr>Διαφάνεια 77</vt:lpstr>
      <vt:lpstr>Λειομυοσάρκωμα</vt:lpstr>
      <vt:lpstr>Διαφάνεια 79</vt:lpstr>
      <vt:lpstr>Διαφάνεια 80</vt:lpstr>
      <vt:lpstr>Διαφάνεια 81</vt:lpstr>
      <vt:lpstr>Διαφάνεια 82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Σώμα μήτρας και Ενδομήτριο</dc:title>
  <dc:creator>Dionysios Dellaportas</dc:creator>
  <cp:lastModifiedBy>user</cp:lastModifiedBy>
  <cp:revision>26</cp:revision>
  <dcterms:created xsi:type="dcterms:W3CDTF">2021-12-18T08:48:11Z</dcterms:created>
  <dcterms:modified xsi:type="dcterms:W3CDTF">2021-12-20T08:42:08Z</dcterms:modified>
</cp:coreProperties>
</file>