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2" r:id="rId3"/>
    <p:sldId id="260" r:id="rId4"/>
    <p:sldId id="283" r:id="rId5"/>
    <p:sldId id="261" r:id="rId6"/>
    <p:sldId id="284" r:id="rId7"/>
    <p:sldId id="262" r:id="rId8"/>
    <p:sldId id="285" r:id="rId9"/>
    <p:sldId id="263" r:id="rId10"/>
    <p:sldId id="286" r:id="rId11"/>
    <p:sldId id="287" r:id="rId12"/>
    <p:sldId id="288" r:id="rId13"/>
    <p:sldId id="266" r:id="rId14"/>
    <p:sldId id="293" r:id="rId15"/>
    <p:sldId id="295" r:id="rId16"/>
    <p:sldId id="294" r:id="rId17"/>
    <p:sldId id="264" r:id="rId18"/>
    <p:sldId id="289" r:id="rId19"/>
    <p:sldId id="257" r:id="rId20"/>
    <p:sldId id="258" r:id="rId21"/>
    <p:sldId id="259" r:id="rId22"/>
    <p:sldId id="290" r:id="rId23"/>
    <p:sldId id="265" r:id="rId24"/>
    <p:sldId id="291" r:id="rId25"/>
    <p:sldId id="273" r:id="rId26"/>
    <p:sldId id="292" r:id="rId27"/>
    <p:sldId id="268" r:id="rId28"/>
    <p:sldId id="296" r:id="rId29"/>
    <p:sldId id="297" r:id="rId30"/>
    <p:sldId id="267" r:id="rId31"/>
    <p:sldId id="298" r:id="rId32"/>
    <p:sldId id="280" r:id="rId33"/>
    <p:sldId id="299" r:id="rId34"/>
    <p:sldId id="300" r:id="rId35"/>
    <p:sldId id="272" r:id="rId36"/>
    <p:sldId id="301" r:id="rId37"/>
    <p:sldId id="279" r:id="rId38"/>
    <p:sldId id="270" r:id="rId39"/>
    <p:sldId id="269" r:id="rId40"/>
    <p:sldId id="302" r:id="rId41"/>
    <p:sldId id="271" r:id="rId42"/>
    <p:sldId id="303" r:id="rId43"/>
    <p:sldId id="304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046AA-F115-4D7B-BF37-12F3BA87852C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8D43-3AE7-42D0-B9CA-1A40F245772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8D43-3AE7-42D0-B9CA-1A40F2457725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adiographics.rsnajnls.org/content/vol25/issue6/images/large/g05nv17c01a.jpeg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jronline.org/content/vol178/issue4/images/large/04_AB0784_05A.jpe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ajronline.org/content/vol183/issue5/images/large/11_03_0087_01C_color.jpe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jjco.oxfordjournals.org/content/vol32/issue2/images/large/hyf01201a.jpe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5143504" cy="1571636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Μακροσκοπικές-απεικονιστικές </a:t>
            </a:r>
          </a:p>
          <a:p>
            <a:r>
              <a:rPr lang="el-GR" b="1" dirty="0" smtClean="0"/>
              <a:t> αλλοιώσεις μαστού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Αδένωση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20870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969212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Σήμανση εγχειρητικών παρασκευασμάτων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2674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Ακτινογραφία παρασκευάσματος</a:t>
            </a:r>
            <a:br>
              <a:rPr lang="el-GR" dirty="0" smtClean="0"/>
            </a:br>
            <a:r>
              <a:rPr lang="el-GR" dirty="0" smtClean="0"/>
              <a:t>με οδηγό σύρμα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886992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Ενδοπορικό</a:t>
            </a:r>
            <a:r>
              <a:rPr lang="el-GR" dirty="0" smtClean="0"/>
              <a:t> θήλωμα </a:t>
            </a:r>
            <a:endParaRPr lang="el-GR" dirty="0"/>
          </a:p>
        </p:txBody>
      </p:sp>
      <p:pic>
        <p:nvPicPr>
          <p:cNvPr id="23554" name="Picture 2" descr="http://radiographics.rsnajnls.org/content/vol27/suppl_1/images/large/g07oc11g03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34571" y="537141"/>
            <a:ext cx="5289174" cy="6929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Θήλωμα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47825"/>
            <a:ext cx="62198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Θήλωμα με </a:t>
            </a:r>
            <a:r>
              <a:rPr lang="el-GR" dirty="0" err="1" smtClean="0"/>
              <a:t>αποκρινή</a:t>
            </a:r>
            <a:r>
              <a:rPr lang="el-GR" dirty="0" smtClean="0"/>
              <a:t> μετάπλαση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25275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Πολλαπλά </a:t>
            </a:r>
            <a:r>
              <a:rPr lang="el-GR" dirty="0" err="1" smtClean="0"/>
              <a:t>ενδοπορικά</a:t>
            </a:r>
            <a:r>
              <a:rPr lang="el-GR" dirty="0" smtClean="0"/>
              <a:t> θηλώματα</a:t>
            </a:r>
            <a:br>
              <a:rPr lang="el-GR" dirty="0" smtClean="0"/>
            </a:br>
            <a:r>
              <a:rPr lang="el-GR" dirty="0" smtClean="0"/>
              <a:t>Νεανική </a:t>
            </a:r>
            <a:r>
              <a:rPr lang="el-GR" dirty="0" err="1" smtClean="0"/>
              <a:t>θηλωμάτωση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451177" y="2259488"/>
            <a:ext cx="5252020" cy="34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84784"/>
            <a:ext cx="3384376" cy="521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Νεανική </a:t>
            </a:r>
            <a:r>
              <a:rPr lang="el-GR" dirty="0" err="1" smtClean="0"/>
              <a:t>θηλωμάτωση</a:t>
            </a:r>
            <a:endParaRPr lang="el-GR" dirty="0"/>
          </a:p>
        </p:txBody>
      </p:sp>
      <p:pic>
        <p:nvPicPr>
          <p:cNvPr id="21506" name="Picture 2" descr="http://radiographics.rsna.org/content/29/3/907/F33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522701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Ινοαδένωμα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91711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703414"/>
          </a:xfrm>
        </p:spPr>
        <p:txBody>
          <a:bodyPr/>
          <a:lstStyle/>
          <a:p>
            <a:r>
              <a:rPr lang="el-GR" dirty="0" err="1" smtClean="0"/>
              <a:t>Ινοαδένωμα</a:t>
            </a:r>
            <a:endParaRPr lang="el-GR" dirty="0"/>
          </a:p>
        </p:txBody>
      </p:sp>
      <p:pic>
        <p:nvPicPr>
          <p:cNvPr id="1026" name="Picture 2" descr="http://museum.med.monash.edu.au/pics/TW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254798" cy="5494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l-GR" dirty="0" err="1" smtClean="0"/>
              <a:t>οκκίωμα</a:t>
            </a:r>
            <a:r>
              <a:rPr lang="el-GR" dirty="0" smtClean="0"/>
              <a:t> σιλικόνης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68127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 descr="http://tgmouse.compmed.ucdavis.edu/JENSEN-MAMM2000/fa-1/slide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8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el-GR" dirty="0" smtClean="0"/>
              <a:t>Γιγάντιο </a:t>
            </a:r>
            <a:r>
              <a:rPr lang="el-GR" dirty="0" err="1" smtClean="0"/>
              <a:t>ινοαδένωμα</a:t>
            </a:r>
            <a:endParaRPr lang="el-GR" dirty="0"/>
          </a:p>
        </p:txBody>
      </p:sp>
      <p:pic>
        <p:nvPicPr>
          <p:cNvPr id="16386" name="Picture 2" descr="http://radiographics.rsnajnls.org/content/vol25/issue6/images/large/g05nv17c01a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000108"/>
            <a:ext cx="5857916" cy="7187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Ινοαδένωμα</a:t>
            </a:r>
            <a:r>
              <a:rPr lang="el-GR" dirty="0" smtClean="0"/>
              <a:t> σε νέο κορίτσι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492896"/>
            <a:ext cx="916841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Φυλλοειδής όγκος </a:t>
            </a:r>
            <a:endParaRPr lang="el-GR" dirty="0"/>
          </a:p>
        </p:txBody>
      </p:sp>
      <p:pic>
        <p:nvPicPr>
          <p:cNvPr id="22530" name="Picture 2" descr="http://radiographics.rsna.org/content/29/3/907/F48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4638675" cy="3943350"/>
          </a:xfrm>
          <a:prstGeom prst="rect">
            <a:avLst/>
          </a:prstGeom>
          <a:noFill/>
        </p:spPr>
      </p:pic>
      <p:pic>
        <p:nvPicPr>
          <p:cNvPr id="22532" name="Picture 4" descr="http://www.bioscience.org/atlases/tumpath/breast/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000628" y="2143116"/>
            <a:ext cx="572538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l-GR" dirty="0" smtClean="0"/>
              <a:t>Καλοήθης φυλλοειδής όγκος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25899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dirty="0" smtClean="0"/>
              <a:t>Κακοήθης φυλλοειδής όγκος</a:t>
            </a:r>
            <a:endParaRPr lang="el-GR" dirty="0"/>
          </a:p>
        </p:txBody>
      </p:sp>
      <p:pic>
        <p:nvPicPr>
          <p:cNvPr id="32770" name="Picture 2" descr="http://radiographics.rsna.org/content/29/3/907/F51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651772" cy="6412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Κακοήθης φυλλοειδής όγκος</a:t>
            </a:r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01416"/>
            <a:ext cx="72030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DCIS</a:t>
            </a:r>
            <a:r>
              <a:rPr lang="el-GR" dirty="0" smtClean="0"/>
              <a:t> – </a:t>
            </a:r>
            <a:r>
              <a:rPr lang="el-GR" dirty="0" err="1" smtClean="0"/>
              <a:t>Ενδοπορικό</a:t>
            </a:r>
            <a:r>
              <a:rPr lang="el-GR" dirty="0" smtClean="0"/>
              <a:t> καρκίνωμα </a:t>
            </a:r>
            <a:endParaRPr lang="el-GR" dirty="0"/>
          </a:p>
        </p:txBody>
      </p:sp>
      <p:pic>
        <p:nvPicPr>
          <p:cNvPr id="25602" name="Picture 2" descr="http://www.ajronline.org/content/vol178/issue4/images/large/04_AB0784_05A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4119115" cy="4429156"/>
          </a:xfrm>
          <a:prstGeom prst="rect">
            <a:avLst/>
          </a:prstGeom>
          <a:noFill/>
        </p:spPr>
      </p:pic>
      <p:pic>
        <p:nvPicPr>
          <p:cNvPr id="25604" name="Picture 4" descr="http://radiology.rsnajnls.org/content/vol215/issue1/images/medium/r00ap15g11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00174"/>
            <a:ext cx="411234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Ενδοπορικό</a:t>
            </a:r>
            <a:r>
              <a:rPr lang="el-GR" dirty="0" smtClean="0"/>
              <a:t> καρκίνωμα </a:t>
            </a:r>
            <a:r>
              <a:rPr lang="el-GR" dirty="0" err="1" smtClean="0"/>
              <a:t>φαγεσωρικό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50662" y="577731"/>
            <a:ext cx="5184576" cy="714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Λοβιακό</a:t>
            </a:r>
            <a:r>
              <a:rPr lang="el-GR" dirty="0" smtClean="0"/>
              <a:t> </a:t>
            </a:r>
            <a:r>
              <a:rPr lang="en-US" dirty="0" smtClean="0"/>
              <a:t>in situ </a:t>
            </a:r>
            <a:r>
              <a:rPr lang="el-GR" dirty="0" smtClean="0"/>
              <a:t>καρκίνωμα</a:t>
            </a:r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9247"/>
            <a:ext cx="6206793" cy="52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Διαβητική ινώδης μαστοπάθεια</a:t>
            </a:r>
            <a:endParaRPr lang="el-GR" dirty="0"/>
          </a:p>
        </p:txBody>
      </p:sp>
      <p:pic>
        <p:nvPicPr>
          <p:cNvPr id="17410" name="Picture 2" descr="http://radiographics.rsnajnls.org/content/vol25/issue6/images/large/g05nv17g14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826592" cy="5143536"/>
          </a:xfrm>
          <a:prstGeom prst="rect">
            <a:avLst/>
          </a:prstGeom>
          <a:noFill/>
        </p:spPr>
      </p:pic>
      <p:pic>
        <p:nvPicPr>
          <p:cNvPr id="17412" name="Picture 4" descr="http://www.ajronline.org/content/vol179/issue5/images/large/11_AB1622_01A_NEW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45438"/>
            <a:ext cx="4500594" cy="5512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Καρκίνωμα του μαστού </a:t>
            </a:r>
            <a:br>
              <a:rPr lang="el-GR" dirty="0" smtClean="0"/>
            </a:br>
            <a:r>
              <a:rPr lang="el-GR" dirty="0" smtClean="0"/>
              <a:t>                           με κεντρική νέκρωση</a:t>
            </a:r>
            <a:endParaRPr lang="el-GR" dirty="0"/>
          </a:p>
        </p:txBody>
      </p:sp>
      <p:pic>
        <p:nvPicPr>
          <p:cNvPr id="24578" name="Picture 2" descr="http://www.surgical-tutor.org.uk/pictures/images/breast/breast_c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917184" cy="4929222"/>
          </a:xfrm>
          <a:prstGeom prst="rect">
            <a:avLst/>
          </a:prstGeom>
          <a:noFill/>
        </p:spPr>
      </p:pic>
      <p:pic>
        <p:nvPicPr>
          <p:cNvPr id="24580" name="Picture 4" descr="http://www.ajronline.org/content/vol190/issue4/images/large/04_07_3004_01f_cmy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724275" y="2143116"/>
            <a:ext cx="5419725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Διηθητικό </a:t>
            </a:r>
            <a:r>
              <a:rPr lang="el-GR" dirty="0" err="1" smtClean="0"/>
              <a:t>πορογενές</a:t>
            </a:r>
            <a:r>
              <a:rPr lang="el-GR" dirty="0" smtClean="0"/>
              <a:t> καρκίνωμα</a:t>
            </a:r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39816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600400" cy="51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el-GR" dirty="0" smtClean="0"/>
              <a:t>Διηθητικό καρκίνωμα </a:t>
            </a:r>
            <a:endParaRPr lang="el-GR" dirty="0"/>
          </a:p>
        </p:txBody>
      </p:sp>
      <p:pic>
        <p:nvPicPr>
          <p:cNvPr id="39938" name="Picture 2" descr="http://www.cancerquest.org/images/CancerByType/pics/breast_macro_invasi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000792" cy="5598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Σωληνώδες καρκίνωμα</a:t>
            </a:r>
            <a:endParaRPr lang="el-G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3"/>
            <a:ext cx="9144000" cy="35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Θηλώδες</a:t>
            </a:r>
            <a:r>
              <a:rPr lang="el-GR" dirty="0" smtClean="0"/>
              <a:t> καρκίνωμα</a:t>
            </a:r>
            <a:endParaRPr lang="el-G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76298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Ενδοκυστικό</a:t>
            </a:r>
            <a:r>
              <a:rPr lang="el-GR" dirty="0" smtClean="0"/>
              <a:t> </a:t>
            </a:r>
            <a:r>
              <a:rPr lang="el-GR" dirty="0" err="1" smtClean="0"/>
              <a:t>θηλώδες</a:t>
            </a:r>
            <a:r>
              <a:rPr lang="el-GR" dirty="0" smtClean="0"/>
              <a:t> καρκίνωμα</a:t>
            </a:r>
            <a:endParaRPr lang="el-GR" dirty="0"/>
          </a:p>
        </p:txBody>
      </p:sp>
      <p:pic>
        <p:nvPicPr>
          <p:cNvPr id="31746" name="Picture 2" descr="http://www.ajronline.org/content/vol183/issue5/images/large/11_03_0087_01C_color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696872" y="2089195"/>
            <a:ext cx="5465678" cy="4071933"/>
          </a:xfrm>
          <a:prstGeom prst="rect">
            <a:avLst/>
          </a:prstGeom>
          <a:noFill/>
        </p:spPr>
      </p:pic>
      <p:pic>
        <p:nvPicPr>
          <p:cNvPr id="31748" name="Picture 4" descr="http://www.biij.org/2005/1/e5/fi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2946" y="1571612"/>
            <a:ext cx="506105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Μυελοειδές</a:t>
            </a:r>
            <a:r>
              <a:rPr lang="el-GR" dirty="0" smtClean="0"/>
              <a:t> καρκίνωμα </a:t>
            </a:r>
            <a:endParaRPr lang="el-G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552728" cy="475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Μυελοειδές</a:t>
            </a:r>
            <a:r>
              <a:rPr lang="el-GR" dirty="0" smtClean="0"/>
              <a:t> καρκίνωμα </a:t>
            </a:r>
            <a:endParaRPr lang="el-GR" dirty="0"/>
          </a:p>
        </p:txBody>
      </p:sp>
      <p:pic>
        <p:nvPicPr>
          <p:cNvPr id="37890" name="Picture 2" descr="http://www.robertsreview.com/images/cancer_px/breast_cancer_tumor_schwanno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71185" y="2542864"/>
            <a:ext cx="3799891" cy="2857520"/>
          </a:xfrm>
          <a:prstGeom prst="rect">
            <a:avLst/>
          </a:prstGeom>
          <a:noFill/>
        </p:spPr>
      </p:pic>
      <p:pic>
        <p:nvPicPr>
          <p:cNvPr id="37892" name="Picture 4" descr="http://farm4.static.flickr.com/3123/2700905351_1d7b05a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857363"/>
            <a:ext cx="6429420" cy="4294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(</a:t>
            </a:r>
            <a:r>
              <a:rPr lang="el-GR" b="1" dirty="0" smtClean="0"/>
              <a:t>Γνήσια) Βλεννώδες καρκίνωμα </a:t>
            </a:r>
            <a:endParaRPr lang="el-GR" b="1" dirty="0"/>
          </a:p>
        </p:txBody>
      </p:sp>
      <p:pic>
        <p:nvPicPr>
          <p:cNvPr id="29698" name="Picture 2" descr="http://jjco.oxfordjournals.org/content/vol32/issue2/images/large/hyf01201a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738841" y="2475886"/>
            <a:ext cx="5263799" cy="3500429"/>
          </a:xfrm>
          <a:prstGeom prst="rect">
            <a:avLst/>
          </a:prstGeom>
          <a:noFill/>
        </p:spPr>
      </p:pic>
      <p:pic>
        <p:nvPicPr>
          <p:cNvPr id="29700" name="Picture 4" descr="http://jjco.oxfordjournals.org/content/vol32/issue2/images/large/hyf01203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571744"/>
            <a:ext cx="5517809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Μεταπλαστικό καρκίνωμα </a:t>
            </a:r>
            <a:endParaRPr lang="el-GR" dirty="0"/>
          </a:p>
        </p:txBody>
      </p:sp>
      <p:pic>
        <p:nvPicPr>
          <p:cNvPr id="26626" name="Picture 2" descr="http://www.ajronline.org/content/vol188/issue3/images/large/05_0831_01e_cmy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939079" y="2439222"/>
            <a:ext cx="5449995" cy="3000396"/>
          </a:xfrm>
          <a:prstGeom prst="rect">
            <a:avLst/>
          </a:prstGeom>
          <a:noFill/>
        </p:spPr>
      </p:pic>
      <p:pic>
        <p:nvPicPr>
          <p:cNvPr id="26628" name="Picture 4" descr="http://path.upmc.edu/cases/case116/images/gros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7730" y="1857364"/>
            <a:ext cx="570627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Διαβητική μαστοπάθεια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8172400" cy="576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Νόσος </a:t>
            </a:r>
            <a:r>
              <a:rPr lang="en-US" dirty="0" smtClean="0"/>
              <a:t>Paget </a:t>
            </a:r>
            <a:r>
              <a:rPr lang="el-GR" dirty="0" smtClean="0"/>
              <a:t>της θηλής του μαστού</a:t>
            </a:r>
            <a:endParaRPr lang="el-G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827145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Νόσος </a:t>
            </a:r>
            <a:r>
              <a:rPr lang="en-US" dirty="0" smtClean="0"/>
              <a:t>Paget</a:t>
            </a:r>
            <a:r>
              <a:rPr lang="el-GR" dirty="0" smtClean="0"/>
              <a:t> της θηλής</a:t>
            </a:r>
            <a:endParaRPr lang="el-GR" dirty="0"/>
          </a:p>
        </p:txBody>
      </p:sp>
      <p:pic>
        <p:nvPicPr>
          <p:cNvPr id="30722" name="Picture 2" descr="http://radiographics.rsna.org/content/29/2/509/F26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71555" y="2414575"/>
            <a:ext cx="5915025" cy="3943350"/>
          </a:xfrm>
          <a:prstGeom prst="rect">
            <a:avLst/>
          </a:prstGeom>
          <a:noFill/>
        </p:spPr>
      </p:pic>
      <p:pic>
        <p:nvPicPr>
          <p:cNvPr id="30724" name="Picture 4" descr="http://radiographics.rsna.org/content/29/2/509/F23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000240"/>
            <a:ext cx="4803947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Φλεγμονώδες καρκίνωμα </a:t>
            </a:r>
            <a:endParaRPr lang="el-G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1431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Λανθάνον καρκίνωμα</a:t>
            </a:r>
            <a:endParaRPr lang="el-G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912768" cy="504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Λιπονέκρωση</a:t>
            </a:r>
            <a:r>
              <a:rPr lang="el-GR" dirty="0" smtClean="0"/>
              <a:t> μαστού</a:t>
            </a:r>
            <a:endParaRPr lang="el-GR" dirty="0"/>
          </a:p>
        </p:txBody>
      </p:sp>
      <p:pic>
        <p:nvPicPr>
          <p:cNvPr id="18434" name="Picture 2" descr="http://www.ajronline.org/content/vol192/issue3/images/large/03_08_1250_02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4733199" cy="4643470"/>
          </a:xfrm>
          <a:prstGeom prst="rect">
            <a:avLst/>
          </a:prstGeom>
          <a:noFill/>
        </p:spPr>
      </p:pic>
      <p:pic>
        <p:nvPicPr>
          <p:cNvPr id="18436" name="Picture 4" descr="http://www.ajronline.org/content/vol192/issue3/images/large/03_08_1250_0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85926"/>
            <a:ext cx="4357686" cy="4487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Λιπονέκρωση</a:t>
            </a:r>
            <a:r>
              <a:rPr lang="el-GR" dirty="0" smtClean="0"/>
              <a:t> μετά από ακτινοβόληση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3223"/>
            <a:ext cx="6666229" cy="544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Ινοκυστικές</a:t>
            </a:r>
            <a:r>
              <a:rPr lang="el-GR" dirty="0" smtClean="0"/>
              <a:t> μεταβολές</a:t>
            </a:r>
            <a:endParaRPr lang="el-GR" dirty="0"/>
          </a:p>
        </p:txBody>
      </p:sp>
      <p:pic>
        <p:nvPicPr>
          <p:cNvPr id="19458" name="Picture 2" descr="http://breastpath.com/wp-content/uploads/2010/03/fibrocystic-1-500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786610" cy="532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Ακτινωτή σκληρυντική αλλοίωση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19153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Σκληρυντική </a:t>
            </a:r>
            <a:r>
              <a:rPr lang="el-GR" dirty="0" err="1" smtClean="0"/>
              <a:t>αδένωση</a:t>
            </a:r>
            <a:endParaRPr lang="el-GR" dirty="0"/>
          </a:p>
        </p:txBody>
      </p:sp>
      <p:pic>
        <p:nvPicPr>
          <p:cNvPr id="20482" name="Picture 2" descr="http://radiology.rsnajnls.org/content/vol228/issue1/images/large/r03jl20g6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5286380" cy="5235793"/>
          </a:xfrm>
          <a:prstGeom prst="rect">
            <a:avLst/>
          </a:prstGeom>
          <a:noFill/>
        </p:spPr>
      </p:pic>
      <p:pic>
        <p:nvPicPr>
          <p:cNvPr id="20484" name="Picture 4" descr="http://radiology.rsnajnls.org/content/vol215/issue1/images/large/r00ap15g22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357298"/>
            <a:ext cx="2928958" cy="5295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114</Words>
  <Application>Microsoft Office PowerPoint</Application>
  <PresentationFormat>Προβολή στην οθόνη (4:3)</PresentationFormat>
  <Paragraphs>44</Paragraphs>
  <Slides>43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4" baseType="lpstr">
      <vt:lpstr>Θέμα του Office</vt:lpstr>
      <vt:lpstr>Διαφάνεια 1</vt:lpstr>
      <vt:lpstr>Kοκκίωμα σιλικόνης</vt:lpstr>
      <vt:lpstr>Διαβητική ινώδης μαστοπάθεια</vt:lpstr>
      <vt:lpstr>Διαβητική μαστοπάθεια</vt:lpstr>
      <vt:lpstr>Λιπονέκρωση μαστού</vt:lpstr>
      <vt:lpstr>Λιπονέκρωση μετά από ακτινοβόληση</vt:lpstr>
      <vt:lpstr>Ινοκυστικές μεταβολές</vt:lpstr>
      <vt:lpstr>Ακτινωτή σκληρυντική αλλοίωση</vt:lpstr>
      <vt:lpstr>Σκληρυντική αδένωση</vt:lpstr>
      <vt:lpstr>Αδένωση</vt:lpstr>
      <vt:lpstr>Σήμανση εγχειρητικών παρασκευασμάτων</vt:lpstr>
      <vt:lpstr>Ακτινογραφία παρασκευάσματος με οδηγό σύρμα</vt:lpstr>
      <vt:lpstr>Ενδοπορικό θήλωμα </vt:lpstr>
      <vt:lpstr>Θήλωμα</vt:lpstr>
      <vt:lpstr>Θήλωμα με αποκρινή μετάπλαση</vt:lpstr>
      <vt:lpstr>Πολλαπλά ενδοπορικά θηλώματα Νεανική θηλωμάτωση</vt:lpstr>
      <vt:lpstr>Νεανική θηλωμάτωση</vt:lpstr>
      <vt:lpstr>Ινοαδένωμα</vt:lpstr>
      <vt:lpstr>Ινοαδένωμα</vt:lpstr>
      <vt:lpstr>Διαφάνεια 20</vt:lpstr>
      <vt:lpstr>Γιγάντιο ινοαδένωμα</vt:lpstr>
      <vt:lpstr>Ινοαδένωμα σε νέο κορίτσι</vt:lpstr>
      <vt:lpstr>Φυλλοειδής όγκος </vt:lpstr>
      <vt:lpstr>Καλοήθης φυλλοειδής όγκος</vt:lpstr>
      <vt:lpstr>Κακοήθης φυλλοειδής όγκος</vt:lpstr>
      <vt:lpstr>Κακοήθης φυλλοειδής όγκος</vt:lpstr>
      <vt:lpstr>DCIS – Ενδοπορικό καρκίνωμα </vt:lpstr>
      <vt:lpstr>Ενδοπορικό καρκίνωμα φαγεσωρικό</vt:lpstr>
      <vt:lpstr>Λοβιακό in situ καρκίνωμα</vt:lpstr>
      <vt:lpstr>Καρκίνωμα του μαστού                             με κεντρική νέκρωση</vt:lpstr>
      <vt:lpstr>Διηθητικό πορογενές καρκίνωμα</vt:lpstr>
      <vt:lpstr>Διηθητικό καρκίνωμα </vt:lpstr>
      <vt:lpstr>Σωληνώδες καρκίνωμα</vt:lpstr>
      <vt:lpstr>Θηλώδες καρκίνωμα</vt:lpstr>
      <vt:lpstr>Ενδοκυστικό θηλώδες καρκίνωμα</vt:lpstr>
      <vt:lpstr>Μυελοειδές καρκίνωμα </vt:lpstr>
      <vt:lpstr>Μυελοειδές καρκίνωμα </vt:lpstr>
      <vt:lpstr>(Γνήσια) Βλεννώδες καρκίνωμα </vt:lpstr>
      <vt:lpstr>Μεταπλαστικό καρκίνωμα </vt:lpstr>
      <vt:lpstr>Νόσος Paget της θηλής του μαστού</vt:lpstr>
      <vt:lpstr>Νόσος Paget της θηλής</vt:lpstr>
      <vt:lpstr>Φλεγμονώδες καρκίνωμα </vt:lpstr>
      <vt:lpstr>Λανθάνον καρκίνωμα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16</cp:revision>
  <dcterms:modified xsi:type="dcterms:W3CDTF">2020-10-22T08:51:41Z</dcterms:modified>
</cp:coreProperties>
</file>