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61" r:id="rId4"/>
    <p:sldId id="260" r:id="rId5"/>
    <p:sldId id="263" r:id="rId6"/>
    <p:sldId id="265" r:id="rId7"/>
    <p:sldId id="283" r:id="rId8"/>
    <p:sldId id="267" r:id="rId9"/>
    <p:sldId id="268" r:id="rId10"/>
    <p:sldId id="266" r:id="rId11"/>
    <p:sldId id="264" r:id="rId12"/>
    <p:sldId id="285" r:id="rId13"/>
    <p:sldId id="286" r:id="rId14"/>
    <p:sldId id="271" r:id="rId15"/>
    <p:sldId id="270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80" r:id="rId24"/>
    <p:sldId id="281" r:id="rId25"/>
    <p:sldId id="282" r:id="rId26"/>
    <p:sldId id="284" r:id="rId27"/>
    <p:sldId id="297" r:id="rId28"/>
    <p:sldId id="298" r:id="rId29"/>
    <p:sldId id="299" r:id="rId30"/>
    <p:sldId id="269" r:id="rId31"/>
    <p:sldId id="287" r:id="rId32"/>
    <p:sldId id="288" r:id="rId33"/>
    <p:sldId id="289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300" r:id="rId42"/>
    <p:sldId id="301" r:id="rId43"/>
    <p:sldId id="302" r:id="rId44"/>
    <p:sldId id="304" r:id="rId45"/>
    <p:sldId id="303" r:id="rId46"/>
    <p:sldId id="305" r:id="rId47"/>
    <p:sldId id="306" r:id="rId48"/>
    <p:sldId id="307" r:id="rId49"/>
    <p:sldId id="308" r:id="rId50"/>
    <p:sldId id="310" r:id="rId51"/>
    <p:sldId id="309" r:id="rId52"/>
    <p:sldId id="311" r:id="rId53"/>
    <p:sldId id="312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BA787-8B7F-4D22-9339-5EE5FED7F952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C6D1-E76E-4FF9-B3C9-912C5093788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474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DB9C-30EC-415D-8E5D-1516446BE5CD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E2A279-3891-4572-891D-4EEC4F4F34E2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1B92-5695-4BED-8CB5-ED3BBD0B5D1A}" type="datetimeFigureOut">
              <a:rPr lang="el-GR" smtClean="0"/>
              <a:pPr/>
              <a:t>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AB1B9-7CCC-465F-B02B-BA100B66189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ancerres.aacrjournals.org/content/66/19/9393/F5.large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kjronline.org/abstract/journal_figure.asp?img=v7n4281fig4ab.jpg&amp;no=509&amp;desc=desc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://www.kjronline.org/abstract/journal_figure.asp?img=v7n4281fig1.jpg&amp;no=509&amp;desc=desc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source=images&amp;cd=&amp;cad=rja&amp;uact=8&amp;docid=8HWwR28hcRJfAM&amp;tbnid=8dguGk2AGt2JnM:&amp;ved=0CAUQjRw&amp;url=http://www.webpathology.com/image.asp?case=526&amp;n=7&amp;ei=j9CtU4CONMueyATO3IDQAg&amp;bvm=bv.69837884,d.bGE&amp;psig=AFQjCNEAZwlbnSP7s_5vK1nPMpnMtXSz3w&amp;ust=1403986371310145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url?sa=i&amp;rct=j&amp;q=&amp;esrc=s&amp;frm=1&amp;source=images&amp;cd=&amp;cad=rja&amp;docid=RQZ-3esxq8V6LM&amp;tbnid=tun8ftVNMe6vNM:&amp;ved=0CAUQjRw&amp;url=http://eofdreams.com/doctor.html&amp;ei=vheBUsPGLsnJsgaQ6YDgDw&amp;bvm=bv.56146854,d.Yms&amp;psig=AFQjCNGOzcg6z7xwcsgZOkuP7dX_2u67Ig&amp;ust=13842783266176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www.google.gr/url?sa=i&amp;rct=j&amp;q=&amp;esrc=s&amp;frm=1&amp;source=images&amp;cd=&amp;cad=rja&amp;docid=RQZ-3esxq8V6LM&amp;tbnid=tun8ftVNMe6vNM:&amp;ved=0CAUQjRw&amp;url=http://eofdreams.com/doctor.html&amp;ei=5BeBUunLIMPZtQbB-IGYAQ&amp;bvm=bv.56146854,d.Yms&amp;psig=AFQjCNGOzcg6z7xwcsgZOkuP7dX_2u67Ig&amp;ust=1384278326617622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screening.iarc.fr/atlashisto_detail.php?flag=1&amp;lang=1&amp;Id=h0000019&amp;cat=A1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reening.iarc.fr/atlashisto_detail.php?flag=1&amp;lang=1&amp;Id=00004995&amp;cat=A3a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screening.iarc.fr/atlashisto_detail.php?flag=1&amp;lang=1&amp;Id=hc000018&amp;cat=A1b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Κλινικοεργαστηριακό φροντιστήριο γυναικολογικού συστήματος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4437112"/>
            <a:ext cx="6400800" cy="1752600"/>
          </a:xfrm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Κίττυ Παυλάκη</a:t>
            </a:r>
            <a:endParaRPr lang="el-G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412776"/>
            <a:ext cx="619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Εφ όσον δεν υπάρχει διήθηση και τα όρια έξω- και ενδοτραχήλου είναι ελεύθερα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r>
              <a:rPr lang="el-GR" sz="3200" b="1" dirty="0" smtClean="0">
                <a:solidFill>
                  <a:schemeClr val="bg1"/>
                </a:solidFill>
              </a:rPr>
              <a:t> η γυναίκα χρειάζεται μόνο παρακολούθηση με </a:t>
            </a:r>
            <a:r>
              <a:rPr lang="en-US" sz="3200" b="1" dirty="0" smtClean="0">
                <a:solidFill>
                  <a:schemeClr val="bg1"/>
                </a:solidFill>
              </a:rPr>
              <a:t>Pap-test</a:t>
            </a:r>
            <a:endParaRPr lang="el-G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1844824"/>
            <a:ext cx="6606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FF00"/>
              </a:buClr>
            </a:pPr>
            <a:endParaRPr lang="el-GR" sz="2800" b="1" dirty="0" smtClean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</a:pPr>
            <a:r>
              <a:rPr lang="el-GR" sz="2800" b="1" dirty="0" smtClean="0">
                <a:solidFill>
                  <a:srgbClr val="FFFF00"/>
                </a:solidFill>
              </a:rPr>
              <a:t>Θα παίρναμε την ίδια απόφαση εάν η γυναίκα είχε παιδιά?</a:t>
            </a:r>
          </a:p>
          <a:p>
            <a:pPr marL="457200" indent="-457200">
              <a:buClr>
                <a:srgbClr val="FFFF00"/>
              </a:buClr>
            </a:pPr>
            <a:endParaRPr lang="el-GR" sz="2800" b="1" dirty="0" smtClean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</a:pPr>
            <a:r>
              <a:rPr lang="el-GR" sz="2800" b="1" dirty="0" smtClean="0">
                <a:solidFill>
                  <a:srgbClr val="FFFF00"/>
                </a:solidFill>
              </a:rPr>
              <a:t>Θα παίρναμε την ίδια απόφαση εάν η γυναίκα ήταν 65 ετών?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lowm.com/resources/glowm/uploads/1235950719_SCC_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328592" cy="2818234"/>
          </a:xfrm>
          <a:prstGeom prst="rect">
            <a:avLst/>
          </a:prstGeom>
          <a:noFill/>
        </p:spPr>
      </p:pic>
      <p:pic>
        <p:nvPicPr>
          <p:cNvPr id="3" name="Picture 2" descr="Figure 5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2027" t="56808" r="12374" b="3863"/>
          <a:stretch>
            <a:fillRect/>
          </a:stretch>
        </p:blipFill>
        <p:spPr bwMode="auto">
          <a:xfrm>
            <a:off x="2699792" y="4437112"/>
            <a:ext cx="4032448" cy="1872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404664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Διηθητικός καρκίνος τραχήλου από πλακώδες επιθήλιο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304" y="2708920"/>
            <a:ext cx="169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Βάθος &lt; 3 χιλ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51571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Εύρος &gt; 7 χιλ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.medscape.com/pi/emed/ckb/obstetrics_gynecology/252558-270723-5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816424" cy="3528392"/>
          </a:xfrm>
          <a:prstGeom prst="rect">
            <a:avLst/>
          </a:prstGeom>
          <a:noFill/>
        </p:spPr>
      </p:pic>
      <p:pic>
        <p:nvPicPr>
          <p:cNvPr id="52228" name="Picture 4" descr="http://www.clinicaloptions.com/~/media/InPractice/Oncology/Ch28%20Gyn%20Nonovarian/Ch28_NonOvarian_Fig5a.ash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3352800" cy="33843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548680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Παρασκεύασμα ριζικής υστερεκτομής μετά από διάγνωση διηθητικού καρκινώματος του τραχήλου</a:t>
            </a:r>
          </a:p>
          <a:p>
            <a:r>
              <a:rPr lang="el-GR" sz="2400" b="1" dirty="0" smtClean="0">
                <a:solidFill>
                  <a:schemeClr val="bg1"/>
                </a:solidFill>
              </a:rPr>
              <a:t>Περιλαμβάνονται τα παραμήτρια και τμήμα κόλπου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587727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Εναλλακτικά σε νέες γυναίκες ριζική τραχηλεκτομή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76470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Περίπτωση </a:t>
            </a:r>
            <a:r>
              <a:rPr lang="en-US" sz="3200" b="1" dirty="0" smtClean="0">
                <a:solidFill>
                  <a:srgbClr val="FFFF00"/>
                </a:solidFill>
              </a:rPr>
              <a:t>2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988840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Γυναίκα 28 ετών με μητρορραγίες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Απεικονιστική διάγνωση: υπορρογόνιο λειομύωμα και αδενομύωση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Εκανε λαπαροσκοπική εκτομή «με τεμαχισμό» του λειομυώματος αλλά και τμημάτων του μυομητρίου με την αδενομύωση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jaypeejournals.com/eJournals/_eJournals%5C116%5C2011%5CMay-August%5Cimages/8imag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896544" cy="39604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692696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Το υλικό που παραλάβαμε</a:t>
            </a:r>
            <a:endParaRPr lang="el-G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avlaki12\2312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994092" cy="4320480"/>
          </a:xfrm>
          <a:prstGeom prst="rect">
            <a:avLst/>
          </a:prstGeom>
          <a:noFill/>
        </p:spPr>
      </p:pic>
      <p:pic>
        <p:nvPicPr>
          <p:cNvPr id="3" name="Picture 2" descr="E:\Νέος φάκελος\ES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273280" cy="42484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Μάζες νεοπλασματικού ιστού που διηθούν ακανόνιστα το μυομήτριο.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Παρουσία αγγειακών εμβόλων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88640"/>
            <a:ext cx="486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Τα νεοπλασματικά κύτταρα είναι ομοιόμορφα, μικρού μεγέθους με λίγο κυτταρόπλασμα.</a:t>
            </a:r>
          </a:p>
          <a:p>
            <a:r>
              <a:rPr lang="el-GR" sz="2000" b="1" dirty="0" smtClean="0">
                <a:solidFill>
                  <a:schemeClr val="bg1"/>
                </a:solidFill>
              </a:rPr>
              <a:t>Αναγνωρίζονται μικρά αγγεία που μιμούνται τις σπειροειδείς αρτηρές του ενδομητρίου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2068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Ενδομητρικό στρωματικό σάρκωμα</a:t>
            </a:r>
            <a:endParaRPr lang="el-GR" sz="2800" b="1" dirty="0">
              <a:solidFill>
                <a:srgbClr val="FFFF00"/>
              </a:solidFill>
            </a:endParaRPr>
          </a:p>
        </p:txBody>
      </p:sp>
      <p:pic>
        <p:nvPicPr>
          <p:cNvPr id="3" name="Picture 6" descr="sv7n4281fig4a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64841"/>
          <a:stretch>
            <a:fillRect/>
          </a:stretch>
        </p:blipFill>
        <p:spPr bwMode="auto">
          <a:xfrm>
            <a:off x="4716016" y="2420888"/>
            <a:ext cx="391666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v7n4281fig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20888"/>
            <a:ext cx="348956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5856" y="141277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Τι έγινε λάθος?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996952"/>
            <a:ext cx="626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Ενα μήνα μετά έγινε ανοικτή επέμβαση με σκοπό την υστερεκτομή.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Η περιτοναϊκή κοιλότητα της ασθενούς ήταν γεμάτη με νεοπλασματικές μάζες. 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Η ασθενής κατέλειξε μετά από 6 μήνες.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548680"/>
            <a:ext cx="6696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Η συνέχεια μας δείχνει τις ενίοτε δυσάρεστες επιπτώσεις των λαπαροσκοπικών επεμβάσεων «με τεμαχισμό»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24744"/>
            <a:ext cx="4330452" cy="53285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47667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Τομή από το παρασκεύασμα της υστερεκτομής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132856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Γυναίκα 38 ετών άτοκη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Στο τεστ Παπανικολάου βρέθηκαν </a:t>
            </a:r>
            <a:r>
              <a:rPr lang="en-US" sz="2400" b="1" dirty="0" smtClean="0">
                <a:solidFill>
                  <a:schemeClr val="bg1"/>
                </a:solidFill>
              </a:rPr>
              <a:t> HPV </a:t>
            </a:r>
            <a:r>
              <a:rPr lang="el-GR" sz="2400" b="1" dirty="0" smtClean="0">
                <a:solidFill>
                  <a:schemeClr val="bg1"/>
                </a:solidFill>
              </a:rPr>
              <a:t>κοιλοκύτταρα</a:t>
            </a:r>
          </a:p>
          <a:p>
            <a:pPr>
              <a:buClr>
                <a:srgbClr val="FFFF00"/>
              </a:buClr>
            </a:pPr>
            <a:r>
              <a:rPr lang="el-GR" sz="2400" b="1" dirty="0" smtClean="0">
                <a:solidFill>
                  <a:schemeClr val="bg1"/>
                </a:solidFill>
              </a:rPr>
              <a:t>και στοιχεία </a:t>
            </a:r>
            <a:r>
              <a:rPr lang="el-GR" sz="2400" b="1" dirty="0" smtClean="0">
                <a:solidFill>
                  <a:schemeClr val="bg1"/>
                </a:solidFill>
              </a:rPr>
              <a:t>μέτριας δυσπλασίας-υψηλόβαθμης </a:t>
            </a:r>
            <a:r>
              <a:rPr lang="el-GR" sz="2400" b="1" dirty="0" smtClean="0">
                <a:solidFill>
                  <a:schemeClr val="bg1"/>
                </a:solidFill>
              </a:rPr>
              <a:t>πλακώδους ενδοεπιθηλιακής αλλοίωσης (</a:t>
            </a:r>
            <a:r>
              <a:rPr lang="en-US" sz="2400" b="1" dirty="0" smtClean="0">
                <a:solidFill>
                  <a:schemeClr val="bg1"/>
                </a:solidFill>
              </a:rPr>
              <a:t>HG-SIL)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bg1"/>
                </a:solidFill>
              </a:rPr>
              <a:t>Εγινε κολποσκόπηση και βιοψία τραχήλου  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76470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Περίπτωση 1</a:t>
            </a:r>
            <a:endParaRPr lang="el-G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76470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Περίπτωση 3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628800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Γυναίκα 64 ετών με κυστικό όγκο στην αριστερή ωοθήκη χωρίς παρουσία θηλών ή συμπαγών περιοχών.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Το </a:t>
            </a:r>
            <a:r>
              <a:rPr lang="en-US" sz="2400" b="1" dirty="0" smtClean="0">
                <a:solidFill>
                  <a:schemeClr val="bg1"/>
                </a:solidFill>
              </a:rPr>
              <a:t>CA-125 </a:t>
            </a:r>
            <a:r>
              <a:rPr lang="el-GR" sz="2400" b="1" dirty="0" smtClean="0">
                <a:solidFill>
                  <a:schemeClr val="bg1"/>
                </a:solidFill>
              </a:rPr>
              <a:t> ήταν σε φυσιολογικά επίπεδα.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Το ενδομήτριο παρουσίαζε μία ύποπτη πολυποειδική πάχυνση επί εκτάσεως 1,6 εκ.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Αποφασίστηκε να σταλεί ΤΒ για τον κυστικό όγκο και να γίνει έτσι και αλλοιώς υστερεκτομή λόγω της ύποπτης περιοχής στο ενδομήτριο.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47667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solidFill>
                  <a:srgbClr val="FFFF00"/>
                </a:solidFill>
              </a:rPr>
              <a:t>ΛΑΘΟΣ</a:t>
            </a:r>
            <a:endParaRPr lang="el-GR" sz="7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844824"/>
            <a:ext cx="7884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Εάν η ΤΒ ήταν αρνητική θα γινόταν μία απλή </a:t>
            </a:r>
            <a:r>
              <a:rPr lang="el-GR" sz="2800" b="1" dirty="0" smtClean="0">
                <a:solidFill>
                  <a:schemeClr val="bg1"/>
                </a:solidFill>
              </a:rPr>
              <a:t>υστερεκτομή χωρίς αφαίρεση </a:t>
            </a:r>
            <a:r>
              <a:rPr lang="el-GR" sz="2800" b="1" dirty="0" err="1" smtClean="0">
                <a:solidFill>
                  <a:schemeClr val="bg1"/>
                </a:solidFill>
              </a:rPr>
              <a:t>επιπλόου</a:t>
            </a:r>
            <a:r>
              <a:rPr lang="el-GR" sz="2800" b="1" dirty="0" smtClean="0">
                <a:solidFill>
                  <a:schemeClr val="bg1"/>
                </a:solidFill>
              </a:rPr>
              <a:t> ούτε </a:t>
            </a:r>
            <a:r>
              <a:rPr lang="el-GR" sz="2800" b="1" dirty="0" err="1" smtClean="0">
                <a:solidFill>
                  <a:schemeClr val="bg1"/>
                </a:solidFill>
              </a:rPr>
              <a:t>λεμφαδενεκτομή</a:t>
            </a:r>
            <a:endParaRPr lang="el-GR" sz="2800" b="1" dirty="0" smtClean="0">
              <a:solidFill>
                <a:schemeClr val="bg1"/>
              </a:solidFill>
            </a:endParaRP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Εάν η ύποπτη περιοχή στο ενδομήτριο αφορούσε σε έναν σταδίου 1</a:t>
            </a:r>
            <a:r>
              <a:rPr lang="el-GR" sz="2800" b="1" baseline="30000" dirty="0" smtClean="0">
                <a:solidFill>
                  <a:schemeClr val="bg1"/>
                </a:solidFill>
              </a:rPr>
              <a:t>α</a:t>
            </a:r>
            <a:r>
              <a:rPr lang="el-GR" sz="2800" b="1" dirty="0" smtClean="0">
                <a:solidFill>
                  <a:schemeClr val="bg1"/>
                </a:solidFill>
              </a:rPr>
              <a:t> ενδομητριοειδή καρκίνο πάλι δεν θα υπήρχε πρόβλημα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Σε μία γυναίκα 64 ετών υπάρχει όμως μεγάλη πιθανότητα ο καρκίνος να είναι ορώδους τύπου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bpathology.com/images/noima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2147888"/>
            <a:ext cx="5905500" cy="4476751"/>
          </a:xfrm>
          <a:prstGeom prst="rect">
            <a:avLst/>
          </a:prstGeom>
          <a:noFill/>
        </p:spPr>
      </p:pic>
      <p:pic>
        <p:nvPicPr>
          <p:cNvPr id="1028" name="Picture 4" descr="http://www.webpathology.com/slides-13/slides/Ovary_MucinousCystadenomaLMP1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124744"/>
            <a:ext cx="6480720" cy="52565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260648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Ο όγκος της ωοθήκης ήταν ένα βλεννώδες κυσταδένωμα με εστίες επιθηλιακής ατυπίας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6984-08X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42322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16X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4"/>
            <a:ext cx="40163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90872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Σωληνώδες πρότυπο ανάπτυξης με κάποιες θηλές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196752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Εκσεσημασμένη κυτταρική ατυπία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6064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Η πάχυνση του ενδομητρίου αφορούσε σε καρκίνωμα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6984-08Xp16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3440112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16984-08Xp5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549275"/>
            <a:ext cx="3455987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16984-08Xpr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933825"/>
            <a:ext cx="35274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16984-08Xpten-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3860800"/>
            <a:ext cx="34956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763713" y="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FF33"/>
                </a:solidFill>
              </a:rPr>
              <a:t>p</a:t>
            </a:r>
            <a:r>
              <a:rPr lang="el-GR" sz="2400" b="1">
                <a:solidFill>
                  <a:srgbClr val="66FF33"/>
                </a:solidFill>
              </a:rPr>
              <a:t>16</a:t>
            </a:r>
            <a:endParaRPr lang="en-US" sz="2400" b="1">
              <a:solidFill>
                <a:srgbClr val="66FF33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372225" y="0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FF33"/>
                </a:solidFill>
              </a:rPr>
              <a:t>p53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619250" y="3490913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FF33"/>
                </a:solidFill>
              </a:rPr>
              <a:t>ER   PR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156325" y="3357563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66FF33"/>
                </a:solidFill>
              </a:rPr>
              <a:t>PTEN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484784"/>
            <a:ext cx="68407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ΑΡΑ: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Το ενδομητρικό καρκίνωμα ήταν ορώδες, τύπου ΙΙ, για το οποίο θα έπρεπε να είχε γίνει επιπλεκτομή και λεμφαδενεκτομή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772816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</a:rPr>
              <a:t>Πριν το χειρουργείο για τον όγκο της ωοθήκης, θα έπρεπε να είχε γίνει μία διαγνωστική απόξεση για την προεγχειρητική διαγνωση της αλλοίωσης στο ενδομήτριο και τον σχεδιασμό της επέμβασης</a:t>
            </a:r>
            <a:endParaRPr lang="el-G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2089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Ο καρκίνος του ενδομητρίου διαιρείται σε δύο μεγάλες κατηγορίες με διαφορετικά:</a:t>
            </a:r>
          </a:p>
          <a:p>
            <a:pPr>
              <a:buClr>
                <a:srgbClr val="FFFF00"/>
              </a:buClr>
            </a:pPr>
            <a:endParaRPr lang="el-GR" sz="3200" b="1" dirty="0" smtClean="0">
              <a:solidFill>
                <a:srgbClr val="FFFF00"/>
              </a:solidFill>
            </a:endParaRPr>
          </a:p>
          <a:p>
            <a:pPr marL="342900" indent="-342900">
              <a:buClr>
                <a:srgbClr val="FFFF00"/>
              </a:buClr>
              <a:buAutoNum type="arabicPeriod"/>
            </a:pPr>
            <a:r>
              <a:rPr lang="el-GR" sz="2800" b="1" dirty="0" smtClean="0">
                <a:solidFill>
                  <a:schemeClr val="bg1"/>
                </a:solidFill>
              </a:rPr>
              <a:t>Επιδημιολογικά δεδομένα</a:t>
            </a:r>
          </a:p>
          <a:p>
            <a:pPr marL="342900" indent="-342900">
              <a:buClr>
                <a:srgbClr val="FFFF00"/>
              </a:buClr>
            </a:pPr>
            <a:endParaRPr lang="el-GR" sz="2800" b="1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</a:pPr>
            <a:r>
              <a:rPr lang="el-GR" sz="2800" b="1" dirty="0" smtClean="0">
                <a:solidFill>
                  <a:srgbClr val="FFFF00"/>
                </a:solidFill>
              </a:rPr>
              <a:t>2. </a:t>
            </a:r>
            <a:r>
              <a:rPr lang="el-GR" sz="2800" b="1" dirty="0" smtClean="0">
                <a:solidFill>
                  <a:schemeClr val="bg1"/>
                </a:solidFill>
              </a:rPr>
              <a:t>Μορφολογικά χαρακτηριστικά</a:t>
            </a:r>
          </a:p>
          <a:p>
            <a:pPr marL="342900" indent="-342900">
              <a:buClr>
                <a:srgbClr val="FFFF00"/>
              </a:buClr>
            </a:pPr>
            <a:endParaRPr lang="el-GR" sz="2800" b="1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</a:pPr>
            <a:r>
              <a:rPr lang="el-GR" sz="2800" b="1" dirty="0" smtClean="0">
                <a:solidFill>
                  <a:srgbClr val="FFFF00"/>
                </a:solidFill>
              </a:rPr>
              <a:t>3. </a:t>
            </a:r>
            <a:r>
              <a:rPr lang="el-GR" sz="2800" b="1" dirty="0" smtClean="0">
                <a:solidFill>
                  <a:schemeClr val="bg1"/>
                </a:solidFill>
              </a:rPr>
              <a:t>Κλινική συμπεριφορά</a:t>
            </a:r>
          </a:p>
          <a:p>
            <a:pPr marL="342900" indent="-342900">
              <a:buClr>
                <a:srgbClr val="FFFF00"/>
              </a:buClr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</a:pPr>
            <a:r>
              <a:rPr lang="en-US" sz="2800" b="1" dirty="0" smtClean="0">
                <a:solidFill>
                  <a:srgbClr val="FFFF00"/>
                </a:solidFill>
              </a:rPr>
              <a:t>4. </a:t>
            </a:r>
            <a:r>
              <a:rPr lang="el-GR" sz="2800" b="1" dirty="0" smtClean="0">
                <a:solidFill>
                  <a:schemeClr val="bg1"/>
                </a:solidFill>
              </a:rPr>
              <a:t>Θεραπευτική αντιμετώπιση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301208"/>
            <a:ext cx="7272808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99FFCC"/>
                </a:solidFill>
              </a:rPr>
              <a:t>Καρκίνος τύπου Ι: </a:t>
            </a:r>
            <a:r>
              <a:rPr lang="el-GR" sz="2800" b="1" dirty="0" smtClean="0">
                <a:solidFill>
                  <a:schemeClr val="bg1"/>
                </a:solidFill>
              </a:rPr>
              <a:t>Ενδομητριοειδής</a:t>
            </a:r>
          </a:p>
          <a:p>
            <a:r>
              <a:rPr lang="el-GR" sz="2800" b="1" dirty="0" smtClean="0">
                <a:solidFill>
                  <a:srgbClr val="99FFCC"/>
                </a:solidFill>
              </a:rPr>
              <a:t>Καρκίνος τύπου ΙΙ: </a:t>
            </a:r>
            <a:r>
              <a:rPr lang="el-GR" sz="2800" b="1" dirty="0" smtClean="0">
                <a:solidFill>
                  <a:schemeClr val="bg1"/>
                </a:solidFill>
              </a:rPr>
              <a:t>Ορώδης ή διαυγοκυτταρικός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132856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Ο  τύπου Ι, ενδομητριοειδής καρκίνος του ενδομητρίου είναι σχετικά καλής πρόγνωσης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Για τα καρκινώματα σταδίου 1</a:t>
            </a:r>
            <a:r>
              <a:rPr lang="el-GR" sz="2400" b="1" baseline="30000" dirty="0" smtClean="0">
                <a:solidFill>
                  <a:schemeClr val="bg1"/>
                </a:solidFill>
              </a:rPr>
              <a:t>α</a:t>
            </a:r>
            <a:r>
              <a:rPr lang="el-GR" sz="2400" b="1" dirty="0" smtClean="0">
                <a:solidFill>
                  <a:schemeClr val="bg1"/>
                </a:solidFill>
              </a:rPr>
              <a:t> και </a:t>
            </a:r>
            <a:r>
              <a:rPr lang="en-US" sz="2400" b="1" dirty="0" smtClean="0">
                <a:solidFill>
                  <a:schemeClr val="bg1"/>
                </a:solidFill>
              </a:rPr>
              <a:t>Grade 1</a:t>
            </a:r>
            <a:r>
              <a:rPr lang="el-GR" sz="2400" b="1" dirty="0" smtClean="0">
                <a:solidFill>
                  <a:schemeClr val="bg1"/>
                </a:solidFill>
              </a:rPr>
              <a:t> αρκεί η ολική υστερεκτομή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Για τα καρκινώματα προχωρημένου σταδίου χρειάζεται και λεμφαδενεκτομή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54868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Καρκινώματα τύπου Ι:</a:t>
            </a:r>
          </a:p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 ενδομητριοειδή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187624" y="1916832"/>
            <a:ext cx="68405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>
                <a:solidFill>
                  <a:schemeClr val="bg1"/>
                </a:solidFill>
              </a:rPr>
              <a:t>Αυξημένη πιθανότητα να είναι υψηλού σταδίου ακόμα και όταν δεν εμφανίζουν διήθηση του </a:t>
            </a:r>
            <a:r>
              <a:rPr lang="el-GR" sz="2400" b="1" dirty="0" smtClean="0">
                <a:solidFill>
                  <a:schemeClr val="bg1"/>
                </a:solidFill>
              </a:rPr>
              <a:t>μυομητρίου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Είναι πάντα </a:t>
            </a:r>
            <a:r>
              <a:rPr lang="el-GR" sz="2400" b="1" dirty="0" smtClean="0">
                <a:solidFill>
                  <a:srgbClr val="FFFF00"/>
                </a:solidFill>
              </a:rPr>
              <a:t>χαμηλής διαφοροποίησης </a:t>
            </a:r>
            <a:r>
              <a:rPr lang="en-US" sz="2400" b="1" dirty="0" smtClean="0">
                <a:solidFill>
                  <a:schemeClr val="bg1"/>
                </a:solidFill>
              </a:rPr>
              <a:t>(High-grade)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Είναι απαραίτητη η λεμφαδενεκτομή και η επιπλεκτομή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400" b="1" dirty="0" smtClean="0">
                <a:solidFill>
                  <a:schemeClr val="bg1"/>
                </a:solidFill>
              </a:rPr>
              <a:t>Η οποιαδήποτε θεραπευτική αντιμετώπιση πρέπει να συνδιάζεται και με </a:t>
            </a:r>
            <a:r>
              <a:rPr lang="el-GR" sz="2400" b="1" dirty="0" smtClean="0">
                <a:solidFill>
                  <a:srgbClr val="FFFF00"/>
                </a:solidFill>
              </a:rPr>
              <a:t>χημειοθεραπεία</a:t>
            </a:r>
            <a:r>
              <a:rPr lang="el-GR" sz="2400" b="1" dirty="0" smtClean="0">
                <a:solidFill>
                  <a:schemeClr val="bg1"/>
                </a:solidFill>
              </a:rPr>
              <a:t>.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54868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Καρκινώματα τύπου ΙΙ:</a:t>
            </a:r>
          </a:p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 ορώδη και διαυγοκυτταρικά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Διακομανώλης\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6242304" cy="4669536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2627784" y="2780928"/>
            <a:ext cx="1296144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76470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Περίπτωση 4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844824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Γυναίκα 36 ετών, άτοκη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Αποφάσισε να κάνει εξωσωματική γονιμοποίηση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Κατά τον υπερηχογραφικό έλεγχο του ενδομητρίου βρέθηκε ένα πολυποειδικό μόρφωμα.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Εγινε απόξεση του ενδομητρίου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avlaki12\tasos\28123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00259" cy="51751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FF00"/>
                </a:solidFill>
              </a:rPr>
              <a:t>Το υλικό της απόξεσης έδειξε ένα ανώτερης διαφοροποίησης ενδομητριοειδές αδενοκαρκίνωμα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060848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Η θεραπεία του ανώτερης διαφοροποίησης ενδομητριοειδούς αδενοκαρκινώματος είναι η:</a:t>
            </a:r>
          </a:p>
          <a:p>
            <a:endParaRPr lang="el-GR" sz="2400" b="1" dirty="0" smtClean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Ολική υστερεκτομή με ή χωρίς πυελική λεμφαδενεκτομή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83671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ΑΛΛΑ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916832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Νέες γυναίκες που επιθημούν να τεκτοποιήσουν και πάντα γνωρίζοντας τον σχετικό κίνδυνο μπορούν να ενταχθούν στο πρωτόκολλο συντηρητικής αντιμετώπισης του ενδομητρικού καρκίνου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melf1\IM120214\14121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4104456" cy="3312368"/>
          </a:xfrm>
          <a:prstGeom prst="rect">
            <a:avLst/>
          </a:prstGeom>
          <a:noFill/>
        </p:spPr>
      </p:pic>
      <p:pic>
        <p:nvPicPr>
          <p:cNvPr id="3" name="Picture 2" descr="E:\melf1\IM120214\14121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3888432" cy="32403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Τα διάφορα στάδια του πρωτόκολλου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05273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1. Υστεροσκόπηση με αφαίρεση ύποπτων περιοχών με το υποκείμενο μυομήτριο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6027003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Συγχρόνως λαπαροσκόπηση για τον αποκλεισμό παρουσίας καρκινώματος σε ωοθήκη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628800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Οξική μεγεστρόλη </a:t>
            </a:r>
            <a:r>
              <a:rPr lang="en-US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</a:rPr>
              <a:t>Megace</a:t>
            </a:r>
            <a:r>
              <a:rPr lang="en-US" sz="2800" b="1" dirty="0" smtClean="0">
                <a:solidFill>
                  <a:schemeClr val="bg1"/>
                </a:solidFill>
              </a:rPr>
              <a:t>) </a:t>
            </a:r>
            <a:r>
              <a:rPr lang="el-GR" sz="2800" b="1" dirty="0" smtClean="0">
                <a:solidFill>
                  <a:schemeClr val="bg1"/>
                </a:solidFill>
              </a:rPr>
              <a:t>160 </a:t>
            </a:r>
            <a:r>
              <a:rPr lang="en-US" sz="2800" b="1" dirty="0" smtClean="0">
                <a:solidFill>
                  <a:schemeClr val="bg1"/>
                </a:solidFill>
              </a:rPr>
              <a:t>mg</a:t>
            </a:r>
            <a:r>
              <a:rPr lang="el-GR" sz="2800" b="1" dirty="0" smtClean="0">
                <a:solidFill>
                  <a:schemeClr val="bg1"/>
                </a:solidFill>
              </a:rPr>
              <a:t> από του στόματος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Ενδομητρικό σπείραμα  ελεγχόμενης αποδέσμευσης λεβονογεστρέλης (</a:t>
            </a:r>
            <a:r>
              <a:rPr lang="en-US" sz="2800" b="1" dirty="0" err="1" smtClean="0">
                <a:solidFill>
                  <a:schemeClr val="bg1"/>
                </a:solidFill>
              </a:rPr>
              <a:t>Mirena</a:t>
            </a:r>
            <a:r>
              <a:rPr lang="el-GR" sz="2800" b="1" dirty="0" smtClean="0">
                <a:solidFill>
                  <a:schemeClr val="bg1"/>
                </a:solidFill>
              </a:rPr>
              <a:t>) </a:t>
            </a:r>
            <a:r>
              <a:rPr lang="en-US" sz="2800" b="1" dirty="0" smtClean="0">
                <a:solidFill>
                  <a:schemeClr val="bg1"/>
                </a:solidFill>
              </a:rPr>
              <a:t> 52 mg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4868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2</a:t>
            </a:r>
            <a:r>
              <a:rPr lang="el-GR" sz="2800" b="1" baseline="30000" dirty="0" smtClean="0">
                <a:solidFill>
                  <a:srgbClr val="FFFF00"/>
                </a:solidFill>
              </a:rPr>
              <a:t>ο</a:t>
            </a:r>
            <a:r>
              <a:rPr lang="el-GR" sz="2800" b="1" dirty="0" smtClean="0">
                <a:solidFill>
                  <a:srgbClr val="FFFF00"/>
                </a:solidFill>
              </a:rPr>
              <a:t> Στάδιο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494116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Ελεγχος του ενδομητρίου ανά τρίμηνο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συνεδριο 2014\endometriu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032448" cy="4525520"/>
          </a:xfrm>
          <a:prstGeom prst="rect">
            <a:avLst/>
          </a:prstGeom>
          <a:noFill/>
        </p:spPr>
      </p:pic>
      <p:pic>
        <p:nvPicPr>
          <p:cNvPr id="3" name="Picture 2" descr="E:\melf1\IM120214\14115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4271459" cy="4536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76470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Αρχική βιοψία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83671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1</a:t>
            </a:r>
            <a:r>
              <a:rPr lang="el-GR" sz="2800" b="1" baseline="30000" dirty="0" smtClean="0">
                <a:solidFill>
                  <a:srgbClr val="FFFF00"/>
                </a:solidFill>
              </a:rPr>
              <a:t>ο</a:t>
            </a:r>
            <a:r>
              <a:rPr lang="el-GR" sz="2800" b="1" dirty="0" smtClean="0">
                <a:solidFill>
                  <a:srgbClr val="FFFF00"/>
                </a:solidFill>
              </a:rPr>
              <a:t> τρίμηνο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melf1\IM120214\14113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104456" cy="4896544"/>
          </a:xfrm>
          <a:prstGeom prst="rect">
            <a:avLst/>
          </a:prstGeom>
          <a:noFill/>
        </p:spPr>
      </p:pic>
      <p:pic>
        <p:nvPicPr>
          <p:cNvPr id="4" name="Picture 2" descr="E:\melf1\IM120214\14113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87990" y="2072850"/>
            <a:ext cx="4920547" cy="374441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69269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2</a:t>
            </a:r>
            <a:r>
              <a:rPr lang="el-GR" sz="2800" b="1" baseline="30000" dirty="0" smtClean="0">
                <a:solidFill>
                  <a:srgbClr val="FFFF00"/>
                </a:solidFill>
              </a:rPr>
              <a:t>ο</a:t>
            </a:r>
            <a:r>
              <a:rPr lang="el-GR" sz="2800" b="1" dirty="0" smtClean="0">
                <a:solidFill>
                  <a:srgbClr val="FFFF00"/>
                </a:solidFill>
              </a:rPr>
              <a:t> τρίμηνο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69269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3</a:t>
            </a:r>
            <a:r>
              <a:rPr lang="el-GR" sz="2800" b="1" baseline="30000" dirty="0" smtClean="0">
                <a:solidFill>
                  <a:srgbClr val="FFFF00"/>
                </a:solidFill>
              </a:rPr>
              <a:t>ο</a:t>
            </a:r>
            <a:r>
              <a:rPr lang="el-GR" sz="2800" b="1" dirty="0" smtClean="0">
                <a:solidFill>
                  <a:srgbClr val="FFFF00"/>
                </a:solidFill>
              </a:rPr>
              <a:t> τρίμηνο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96752"/>
            <a:ext cx="6408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Η ασθενής έκανε ένα κύκλο εξωσωματικής γονιμοποίησης χωρίς επιτυχία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Επανήλθε μετά από 14 μήνες για ένα δεύτερο κύκλο.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Εγινε δοκιμαστική απόξεση η οποία έδειξε την παρουσία ενός ανώτερης διαφοροποίησης ενδομητρικού αδενοκαρκινώματος.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Ακολούθησε ολική υστερεκτομή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44824"/>
            <a:ext cx="6386066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91680" y="332656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</a:rPr>
              <a:t>Στο παρασκεύασμα της υστερεκτομής υπήρχε ένας ανώτερης διαφοροποίησης ενδοβλεννογονικός καρκίνος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Διακομανώλης\196 γ.jpg"/>
          <p:cNvPicPr>
            <a:picLocks noChangeAspect="1" noChangeArrowheads="1"/>
          </p:cNvPicPr>
          <p:nvPr/>
        </p:nvPicPr>
        <p:blipFill>
          <a:blip r:embed="rId2" cstate="print"/>
          <a:srcRect l="22274" r="19815" b="29091"/>
          <a:stretch>
            <a:fillRect/>
          </a:stretch>
        </p:blipFill>
        <p:spPr bwMode="auto">
          <a:xfrm>
            <a:off x="1763688" y="1340768"/>
            <a:ext cx="5976664" cy="46805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54868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Πράγματι έχουμε μία μέτρια δυσπλασία </a:t>
            </a:r>
            <a:r>
              <a:rPr lang="en-US" sz="2400" b="1" dirty="0" smtClean="0">
                <a:solidFill>
                  <a:schemeClr val="bg1"/>
                </a:solidFill>
              </a:rPr>
              <a:t>(CIN 2)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556792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Ο μεγαλύτρος κίνδυνος της συντηρητικής αντιμετώπισης προέρχεται από την αμέλεια των ασθενών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Δυστυχώς πολλές ξεχνούν ότι έχουν να αντιμετωπίσουν έναν καρκίνο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76470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Περίπτωση 5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916832"/>
            <a:ext cx="6336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Γυναίκα 37 ετών, άτοκη.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Στον ετήσιο γυναικολογικό έλεγχο βρέθηκε ένας κυστικός όγκος στην αριστερή ωοθήκη ο οποίος εμφάνιζε ενδοκυστικές θηλές.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 Το </a:t>
            </a:r>
            <a:r>
              <a:rPr lang="en-US" sz="2400" b="1" dirty="0" smtClean="0">
                <a:solidFill>
                  <a:schemeClr val="bg1"/>
                </a:solidFill>
              </a:rPr>
              <a:t>CA 125  </a:t>
            </a:r>
            <a:r>
              <a:rPr lang="el-GR" sz="2400" b="1" dirty="0" smtClean="0">
                <a:solidFill>
                  <a:schemeClr val="bg1"/>
                </a:solidFill>
              </a:rPr>
              <a:t>ήταν φυσιολογικό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Εγινε χειρουργική αφαίρεση του όγκου ο οποίος στάλθηκε για ΤΒ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5minuteconsult.com/loadMedia.ashx?bookname=idams&amp;filename=Rubin-fig.-18-4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4761838" cy="51125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40466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Ο όγκος είχε λεία εξωτερική επιφάνεια ενώ στη διάνοιξη εμφάνιζε μαλθακές θηλώδεις προσεκβολές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916832"/>
            <a:ext cx="6192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Απάντηση της ΤΒ: 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Ορώδης όγκος οριακής κακοήθειας με μικροθηλώδες πρότυπο ανάπτυξης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31640" y="2636912"/>
            <a:ext cx="1584176" cy="7920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916832"/>
            <a:ext cx="6192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Απάντηση της ΤΒ: </a:t>
            </a:r>
          </a:p>
          <a:p>
            <a:endParaRPr lang="el-GR" sz="2800" b="1" dirty="0" smtClean="0">
              <a:solidFill>
                <a:schemeClr val="bg1"/>
              </a:solidFill>
            </a:endParaRPr>
          </a:p>
          <a:p>
            <a:r>
              <a:rPr lang="el-GR" sz="2800" b="1" dirty="0" smtClean="0">
                <a:solidFill>
                  <a:schemeClr val="bg1"/>
                </a:solidFill>
              </a:rPr>
              <a:t>Ορώδης όγκος οριακής κακοήθειας με μικροθηλώδες πρότυπο ανάπτυξης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31640" y="3068960"/>
            <a:ext cx="2520280" cy="8640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AAAQABAAD/2wCEAAkGBxITEhUSEhQWFRMXFhgVFhgYFRgVGRwWGhcYGRQWGBcYHCggGB4oGxUXIj0iMSkrLjIuGB8zODMsNygtLisBCgoKDg0OGxAQGywlICQsLC0sLC8sLDQsLCw3LSwsLCwvLCwsLCwsLCwsLywsLCwsNCwsLCwsLCwsLiwsLCwsLP/AABEIAQMAwgMBIgACEQEDEQH/xAAcAAEAAgIDAQAAAAAAAAAAAAAABQYEBwIDCAH/xABFEAACAQMBBgMFBQMJCAMBAAABAgMABBEhBQYSEzFBIlFhBzJxgZEUI0JSoTNisRVDY3KCkqLB0SRTZHN0k6PwJZSzFv/EABoBAQADAQEBAAAAAAAAAAAAAAABAgMEBQb/xAAjEQEAAgICAgMAAwEAAAAAAAAAAQIDESExEiIEQVETMmFx/9oADAMBAAIRAxEAPwDeNKUoFKUoFKUoFKVj3d7HEvFLIka+bsEH1Y0GRVX3j36tLRxFl55z/MwjmOB5tqFT5kVTt8N82uWeO2mMNkp4GniOZJ5DoY7cjJ4QdMgZJzjQVE7L2TdKmLSyEaZ1M8nKkc/mIwzH4tg+lT615tOld2nikbWG59oW0CcxWMSJnGJrjLn1xGpC/DJpD7TbpNZ9nEqOrQTq5x5iNlBP1qFuWuYwefaSgYzxRf7QvwITxD48OPWuVlsS5aJJRKodwHaORPCoYZCKy4YYyBk576VNr4IiOVK1+RMz6to7u7w217EJraQOvRh0ZW7q6nVTUpXnO6vmgklubdmtr+3BMqdpFXrxqQBKhXUN6jocV6GsbgSRpIvuuiuPgwBH8aiY0vW2+4d9KUqFilKUClKUClKUClKUClKUClKUClKUClKUFS3123cRSQ21sVR5UkkaVl4+BIzGpCJkAsTKup0GDoaoG2LCEAy3XFdOOrzffMSxACxofCuTgBVA1xV835ixNayY/wB9Fn+sqyY/8P6VVdqRhXjuCCeS4fGp/dbwD3jhjjTOcYrekRFJtEcubJMzkiszqGTszYNpYp9qlHAVGQrsCkJb3khQDAJZj0yTnA00rO2Zt6WWQKbK4ijOSJJOWBjGRlQ3EM+WKxN4rN/tCOhDzsGEPNB5FsiJxT3DAe82NAeuoAwMmojZex7u8jkMO2pubF4iDaLEDkEr0bVSVI+XSvLrhvmibzz/AL+PUnLTFMU6/wA/V+qH3jlmRVa3iWWRjjDSCMdCc5IOTp0rs3VupJbO2llIaR4UdiBjJZQc47dajPaNM0NoLtV42t5o5MZxkHMbdP8AmVzUr76dN7em1W3ktZr23ldrRre7gXKsWVldTnmRqy++CudCOpFbe3OuUksbV488Bgj4c9cBAMH6VqXYF/ezl7g3ODABLLa/Z1VWhOdUk4ieLwv1wcqOxqy7n722ez4JLe7nWILeTJCOFm+7bhlGig8KgzYydK9KlbU9bPOtat/arZ1K6bS5SVFkjZXRgGVlIKkHoQR1Fd1aKFKUoFKUoFKUoFKUoFKUoFKUoFKUoFV7e+4nxFb28nKkmZg0mAzJEi5kKA6cZJRQT04s9qsNVPfO6FvNa3MmkAMkMj/hj5oQo7n8K8UfCW7cQqtt6nS1db5UC7RZ2CWO1Wlnik5n2e5l4w8ihlYAkBlOGYaZH8aydj7XS4ki5itG8MwS4gbqjkFY2P5lEhUg9O/apTejYlrcXdsksacuWKfhdQFbnDltGVddSeDmkddRWHZ7uSzFhI2Lq2DWwmKnE0DhHhkcjBLqPX3gazpm9fGZ4lN8O7RaI5hZNuWcrqOSyLKpOBIvHG6lSrxyAa8LKx6dNDUTs17lI2tY9nrbc3SW4W55qhDoxTi+8LcJIAIAB71YbqflRq0zDPgViqkAuSFHCup1YjT1rsrirnvjiax07bYaZJi09uMMSqoVRhVAUAdAAMAD5VD77qGs+Wc4knt00645yM36Kawhve0LMl5Z3CEE4eKMzwsM6EOuoOOxFc//AOhhvJY0iWXgjDzOXheIBwAkY8YGf2jnT8lKUms+UpveJjxhjW+yHSFrWMQJC+FldUIldBpwNrw5I8PFnoTgDtWNpQyQ380CqpF8FYPw6oq+GUNnIOFJI0xkjNXKwvebIzRusluUHCy4I5is4kHEOv4fp610R7JN3tIR54UjtcyEDXhlmHgU/hLCBhnsM4ret73tqWFqUrXcJz2T2HJsnVciE3ErQAknEWQBgnqpdXYHuGFXSuEMSooVQFVQFUAYAAGAAB0GK512Q5SlKUClKUClKUClKUClKUClKUClKUCum8tUlRo5FDxupVlYZBUjBBFd1KDW13upf2RX+T+XdWqniS2uDh4jqPuJj0GCRr0BPWuGydo7QubzlXEK2aQBJZEEgleUuGEQ4gAAgKsT3yoHetmVrjfC7na/jk2dG881vG6XSjwwtH7ywmQ/zwbUAZxxa4zWV8cTG4jlpS8xPPSzXkCsBxDOGVh8Qcg/Wq9b3t2sjwmAz8I4kdJI1Z4zoCUdl8QOhwfI6cQFc9j78WU/gMoilBw0U33Uit3BV8Z+WakL2zimXDAMupVlYgjIxlHUgqfUGuGYis+0cO2J3HrLD5u0ZNIbHln81xMiqPXhiLsfhp8aru8Gw7mSaK2urwylvvZoYV5MSwjIAc5LuXfAAJAwrHtU9JYX6+GDaMqR+UkMU7geSytg/wB4MaiNlssAupCH5MZ+8nly008q55shzrwrgKO3XGgFa+WKI9I5ZTXJM+88JGeWG2hLYWOKNc4VcAAdAqjv2A86se5OzHjhM0wxPcESuD+BcYih/sr1/eLHvWr768uxHb7ZlRXs45FkFoNTymBWOd3BwzhirBcYXT1rcux9qQ3MKTwOHjccSkfwI7EdMV0YcXjzPbDLk8uI6ZtKUrZkVD7S3qsbeQQz3UMchx4GkUNr0yO1TFaqvbBbK4eK6jjeG5ldo7goCHkkYnkTA5w2DgNnBAwMYxVb28Y3ra1Y3OttqKwOo1B6VR94faPHbuyx28s8cThJ5VwEQlgpC51kYE4IHwzUFs3ab2guNnwO3FII3tASW5KSF0lIznwR8ssAdMsq9xWBtduCS22fbrlgomHECyjgYcEkmfeAbMmM5ZlQfiJqk5Y40tGOedr/ALzb92Fi4juJcSY4uBEaRgv5m4QeEfHrVlU5GRWoNoW8CRyW7vwQkcd/cuctwt2Y9XmkxwhR0GoGig27dnfkXV0bY2s0CFDJBJJpzEUgNlMZj6jqT64OBVqX8o2ravjwuVKUq6pSlKBSlKBSlKBXwmvtVnbshup/5PjJEYUPeOO0RPgtwR0aTBz5ID0LKaCO2pvfcXCPHsm3edsFBctiO3Vs4JVn1lwfIEevWuvcHeSNAmzbmM2t7GMFHORMdWaaOTpJxHiY98561dre3SNVSNQiKAqqoCqFAwAANAKit6d2YL6PglBWRfFFMnhlifqGjcajUDTvQa79o2yreG+We6hV7eQ8xjw8WnAIrpdBoVURTDv4H8jWJu5uHErTW8dxc200L5LRS+GWB8mCbhbI1XwnH4kOKtFyLq62QkjKtxcRTM2FXh5yQzvGSqnODJEpOOh4sd61jvNdXCJbT2s7/Zkk4VlHFzbdSwLW84GrRqwGA3TBXXIqY19onf0n96Np7T2WY41uI7uM5cCSPEwjQjiDMuhByBxddfSoz2hX+0ZLOCZzCkEzBxHCWcsqxmbieRgNMJnA+dfd7bfaKyC7v44ynLWHmW/E6AKWcOynVA3GdemnbSl/syeC0s0uZgY3W4WKHhGE50ZSMFteJgJzp0HyzWcY6+c+v/HTeY/gpaL7mZmJj8/F32eol2VaWq6G5gSPpnhiKZmbHomQO3Ey0msf5Ib7XZqfseR9rtxkhUGAbmIdQygajoR8KxrpZLWOy2hHxPBDbrFcRgFjyXCEyxgd1YAnzUelXS3njniDoVkikXII1VlYf6Vr25U3a3CSIskbBkdQ6sDkFWGVIPkQRXbVP9m+Yop7Fjrazskec5Nu+JLc6/usV+KGrhVViqp7Sjiy1XKc+35mmcJzky38Nas1zcJGjSSMERQWZmOAFGpJJ6Ctabz+0uxmtpohBcTxlHWcKnLaJTlUdg5BGThgew1OOlJjYjNrWlykjXdq/E4jVXgYArJGjMxVW6q/ibHrU5aXizQC4hAJePiTOnbIVj1A4v8AOo/YAZbeHMnNbgXMmeINp1B7j1qatY1CgIAq64AGAMnJ/XNedaXdSFI2Bs+RZBHL/te0MmQRJnlxM4GZpnxgMRjxHoAFQYra27W7wt+KWVhJdSACSToAo1EcYPuoD8ydT6at2tsuze5mdY7+WVioZbZZSjOFUZDoAuQMA5bAOemtXP2abCvbdpXmeYWzqvKhuJufKjgniYkDhjGNOEFvXGK68fPP25b8cL7SlK2ZlKUoFKUoFKUoI/bm0eRCXC8bkhIk6ccrHEaemT37DJ7V17u7IFvFgnilkYyzv3eVvfb4DRQOyqo7VjQg3F4zkfdWuY4/3p2Uc1x/UQ8APm8g7aztApSlBQdhX02y5I7C8w1oxEdndAcIH5YJx+Fuwb8WPOsne7coSGS5tAq3DriWI/sbhcapKvQMRoH6+eRVq2ps2K4ieCdA8TjDKe4/yPrUFu3fSQynZ1yxaRE47aU9ZoAca/0iaBvMEN3OA1/Ybf5VleWknMASCYRCTPMjIjw9rIe5XiBVvxIe/Caq91ftLZ2EB8dxb3RtwCdW44z9mY+nQZ/dNXf2vbtOZo7qFeITYglUY/aLxPbyjPVgQVx3yF/FrTvZxbrd7WtmA1hDSSjB04QwAOehEhQefi9Kib23EfTamLFOK1pn2iY1H7HUt3xWYiVYhqqKqDPcAADPyqmbrXcEcEtrDKscrfarmNU1EcTStyWAOVXwlDw+p0xVy3xuDFaTSp+0CFUGcZkchIhntl2UfOtK7etZTPHJs/Eg5KW6r0aRERopnbsiHTDMQSVGM6Gr7c+o+01u9vkUks9pznCXC/YbvC4CyIzPDLgdPeP9k1upnAHESAMZznTHnmvMMOybtIJ9nzL+0ie8AfgyHhC/sykjBsgYI0OBWyN0NtSbWgihmUxwQwxGZepuWIZQSQMLFxRNlcksdDoCDGkxPCwz7QO0GDAEbPQ8QJ63Lg+EhT0hUjP75APujxV/fjY7E/b7dR9piBLrjSaH+ciYfi06fCrpPMraYwBoMdPpXA259CDV4jTOZ3LV+zYpIpIVsFElvfAtArtwrDMRxsD3EfCGPCNcqQKvEXs3OeJr+7y4HPCMqqx/oxwkwjtoc4xr3qtbMg+yXyWre5HfRzwk/hhuUliVB8JmK9+v03HWdqV3vTSlra1tjbOsI4I1ihQJGowqjp5k+pJyc9yayaUokpSlApSlApSlAqO2/tEwQPKAGfRY1P4pXISJPm7KKkart+hnv4Ys/dWqm4kHnK/EluD5gASvjzCGglNibP5ECQ5LFR4mPVnYlpHOO7OzN86zqUoIreW9eKA8rHOkIiiz0Ej6BiO4UZc+imo32eXUTWvLRpzJE7Rzi4cyTCUHxcbEnroRjTBGK7r+UyXqoPdgi428uZKSqfMIkn/cFRd7EbW9jvUGIZuG3u/iTi2mPqrngJ8n9KnXG1fLnS61C707D+1RDhbgnibm28ndJV90nzU9CO4JqapULKvaTjaVlLFIvKuFJimTvFcphlZfMcXC6t3GDWr/AGYQmHaYmLHmzM0VwuRgO3P4wAP6WGPB/eNbY2zbciYX6ZACiO5UdGhzpKR+aMnOfyFxrpWsPaPs9bLacdxEJhHNwzusPhDSRyGSZmkz4cxgnA1OKDam8yhvs0Z6PdR/4A0o/WMVSNnbJS02lc2sWeXLCl2vEeIlwxjuMk9SSVbHQZrZN3bI3AzDJjbmL6Nwsufoxqn7d2PcPd291btGpRJYpOZxHwScJDKqjxkFehIFWr+q25jSA3ptMX2zZMdZJoj6q0RJB/u1Aex3br2ypayn7meSRbdse7IpPMiY9s+Fh8TWwxseOPDuWmkGWV5TxFTgglFACRnBIyANDVI9jFpFcWEiTIr8q8Lpkaq4VGVgeoOc1ae9qV4jTaAjGc4rmoxXU84HrWNc36orO7BEUEsdAAB1JJ6VOjcK9vNsdZNpbPlZiqO/JfA1Yxn7VApJ6Djhb11I71seqRZ2d3eSQytGLa1jkWdeMlriThB4AV6QqeLUHLY0wNau9Zy0gpSlQkpSlApSlApSlB8NQW56cUcl0feupWmHf7vRLfHpykQ/FjXfvZeGK0lZDiRl5cf/ADZCI4sevG61I2duI40jX3UVUHwUAD+FB3UpWFtu+5FvNNjPLjd8DqSqkgD1JGKCF2O4czzDP3lxJjPlFiEY9Dys/wBqpiWwSWF4pV4kkUq4PdWGCPpUbsKyMUEMJOWWNFY4xlsDjbHq2T86sAFXt1pSvM7dFhEyRojuXZVClzoWxpxH1P8AGsilKou4yIGBUjIIII8weoqmb72oj2UwlZfuDHhyfwCUJxH94xMQR5k1da197TuZJLbRRMC6B7pImwEleN4gFYnyVn+BYHtQT+6u8EF5aB4JRLwKschAYYkCDiHiA8+tZVa/vJ7povthDWkgliCxLIHMgaSON1mx4HLKMDQkY66kVsCrwrLpuh4a1v7LYzDJtC36cF030Iwv6LWyrj3TWt9izpDtfaSyMscZjimyxCj3AGJJ9Saszn70uF5tBI1Z3YJGg4mZugHnXLYux5LpluLpSkCsHggYYLEarPOPPusf4dCfFgLx3d2Oblku7hSsKkPbQNkajOLiUd2IwVQ+6MH3vdulVtbfS1Ka5kpSlUaFKUoFKUoFKUoFKUoIHbyc24s4M6CRrlx5rCuF08ubLEfiBU9ULb+PaEp6iK3jQejSO7vj4qkX0FTVAqC3ukykMP8AvriJDpnwqTNID5ApEw+dTtQO0ITJeR/lihdv7cjKqn+7HIP7VTCJ6SFmviz6VnV028eM/IV3UmeUVjUFKUqFioXefdi3vkVJgwZDxRyRsUkRj1KMOmfLpU1SgoG6m6CxSzSyXNxccmRo4RK4KqeUnE+ABlsuwB7CrPXHZPu3X/USfwTH6YrsSrQrLouz4ceZrX9jsCG43gk+0xrKi2iSIrLoG4+EEjox0b6+lX+6zkCofYcH/wAxcP8A8FCo/wC7Jn+FWt0pX+y7UpSs2pSlKBSlKBSlKBSlKBSlKCt7s3CNdbRXjBlW5TK58Sx/ZoODTyLcevx8qslUL2hbPC3FpPBMtndPI0P2jhU8S8pmWKRTo6lkXr0xpWRa7z3ltEzbStwwXJM1tl1Kj8TRnxKfrU6RuOl1qE2ZKXnuHxoJRED+7Gi5/wAbPURb+1LY7rxfbEX0ZXU/QrWfuU4ktRKCSJZbiZSQQeCSeR00OvulRSCVgi6fHWudfAK+1CSlKUClKUFK27d3Vutw1tHzS12uQE48KbeH3gGBUFvxa4yDjGasaqOneunZ9wGa7HdZwp/7EJH8a7eIAk1aFZdD4yCe2f41gbJixtKX/pIv/wBpqyZpRgef+Z1rH2VJnaL+RtEPz50gNWt0pWeVopSlZtSlKUClKUClKUClKUClKUETvPaWkltJ9tRHt0BkfjGQAoPiHcHGemta63Z3dmW2aSCa4tDK0jRxSHmhIyx5PEj6g8OCRnvVn9rFwwtIogcfaLu3t2/qtJlh8wmPmalLnqK5/kZJpHDfBji88tbbM2n9k2k38qyu4iVXtnSz4Ud3QrI33aliVD8PXGreQraW7u8NreIXtpA4U8LDBVlbHusrAEGo/FRG6p4tpTSQZ5RiKXOVwvOjk4YmU9yRzQfRVz2zGH5E3nUwnLgikbiV+pSldLnKUpQKUpQVbYQIn2n/ANXHj/6ltUiaq+2N22ubh5UuHhMV7xsFJw45FroQGGv3eMnOjMO9WdzofhV6q2Rmct9T9TpXdsxcX7D/AIRf0mb/AFrFubxIkaWRgqIOJiemB/nXHdGzmnmO0bhWiUpy7WHJVhCTkyTjOC7HUL+EetTdnij7XKlKVm2KUpQKUpQKUpQKUpQKUpQVX2i2E0lsklvHzZbeeK5WPIHHwEh1BPQ8LNr5iq/D7R9ns0CczJmCnIAKoW6LIc+A501FbKqKn3ctGimhMEYjnzzQqhePOTkldc5Oc9jWd8cX7XpkmvSPu5ok990j7+JgunzNUDdrfGOwn2gWS4msjdEieNeZHG5AaVTg6DibrV3X2cbN5Yjkg52NOOZ3kkwOgEhOVHoMD6mpzYew7e0hFvbxiOIEnhyW1Y5bJYkn51XFhik7WyZZvGnTu5vLaXycy1mWUD3gMhl9GRsFfpUvXntreS02hd3FnIbd/tMyBQoKMgf3WQjAXI6/Srfsv2ttHhdoWzL/AE0GZI+mpZD4k/xda6Zx2iN6csZqTbx3y2rSoTZe9thcAGG6hfIzgSKG+aE8Q+YqZRwRkEEeYOao1cqUqH2tvRZW37a4jU9l4gzn4IuWP0oMOzb726XyuM/3oICP0NY28O3oLSPjmbBbIRB4ndvJFHX49B3IrXW8G/U7TSmzkEcUjBy5iBkJ5caH9pkKPB+Wqq07NKZZGaSRtGdjxMR5Z7D0GldNMNp7cOX5lK9cy2puTartRRe3D5jjlZUtB7iSRto0x6yv0bGijI0PWtkVqP2OX/Bd3Nr+GWNblfLiUiOX9DHW3KwvExaYl1YrRakTBSlKq0KUpQKUpQKUpQKUpQKUpQKUpQKUrH2jOEikc6BUZifQKT/lQaCmn5k1xJ2e5uHH9UzPw/4cV8NY2y88mMnqUUn4kZb9Sa+vdr21r1aRqsQ+fyzu8z/qMubBM+ONSf6oP64rK3YskkvbSHDBHnAcK7LlQjsR4SPy/pXGeQt1rO9n4ztWy/5kh+kEv+tZZojxmW3xbW/kiNt3RboWS/zIb+uzyfo7GtU+1bYsVtfRtCixrPDkqihV44mCkgAYHhdfpW861L7cE+9sW7cFyPmTbkD9DXHi/vD0/kxvFZrilKV6Twk/uJe8raVm5OjO8B+EiHh/xqo+legq8vpc8t45PyTQyf3JUb/KvT4NcHyI1d7Hwrbxa/H2lKVg7ClKUClKUClKUClKUClKUClKUCoDf+Xh2ZfH/hZx8zGwH8an6rvtDhZ9mXqqCWNvJgAZJ8JOAO9BpmIYUD0H8KxLyMA5HeudtfRugZXBGO3+ldFxNxH07V60a0+dtExM7dRqW9mYztW29Oaf/G3+tRDnQ1a/ZBsKaS6W8XHJiLxsTplmT8PngkZ+NY559HR8SszkhvKtbe3CDNvbSfkuMfJonGPrj6Vsmofend6O+h5MhZQGDgr14gGCn4ZbOPSuCs6mJexevlWYedq+MwAyTgV1707Jms7uW0+0iQR8PjEYU+JQ3CR2IBHn1HwqJNvn32Z++GOn0Gldk/Jj6h5lfgW3zMLjuBPs+S8U3k8aInijSRW4ZZPwkuRwcK9cE6nGOmvolGBAIIIIyCOmO2K8ohww4HUMvTGKl9398L3ZzD7NIZbdc8UEhLJgdRG2pT5aZ865b2m07l6OOkY6+MPTNK1zs72ybPdA0i3ER7gws4B7+JMg/wDulWTZO/GzrnSG7hLflZuBv7r4JqjRYqVxRwRkEEHoQcj61yoFKUoFKUoFKUoFKUoFKUoFVXeP2g7OtONZLhGlUH7pDzH4saKQueE58+mah/aXvqYM2dq2LlhmRxryYyNCP6Ru3kNfLOlnsYEzoeI6k8TEk+ZOdanSNvlwVu5JLp0S3eRuILB92FHbTuxOST39KxvvxoJcj1UE/WvgtlByMg+jEf519uJuHsWJz3A0AySSegAHWpi0x0icdbf2jaxez3ZEd5fC2u5ZSjRs6CMiPiZCOJWIHEBwnOhB0616K2dYRQRrFCixxqMKqjAH/vnXn32XbLuZNp28qYHJLNKFPEFjZGGHYacTaYX4ntXouom0z2RWteoK4TSBVLHoASfgBk1zrjIgYFSMgggg9CD1FQs8jybXMztNM33srtIxIIBZj0BPYDAGvQCuYceY+tbu257HbOTJtXe1b8oxLEfjG+fLsRVeh9iMjOBLPbiPOpjt8OR3xk8IPyNNjV6Tqx4VPEfJfEf0r7xAaHKY7FSvTscjzr0U/sz2UYFtzaphV4RIBwy/1jIuGJzr5VBH2QRrpHfXKr2DCKTHpkpSZkaWiu0/C4z5Ag/oK7PskkxVREWLHCgx5diegjQjLH10A65xW47T2RAN97fSsvlHFHEx+L4b9MVcN3N0LOyJaCP7wjBkdjJIR1xxtkgeg0qORHezHdeSwtDHKw4pH5pQHKx5VV4Ae/u6nQZzirfSlSFKUoFKUoFKUoFKUoFRW9G247K1lupfdjXPQnLEhUXQd2ZRntmpWoTfHYbXtq9usgjLMjAsnMXwOrhWXIyCV86DzzJelgZXbmSynmO35mbUn4dgPIAVgsxJyetTm1fZnfW7MTbylc6Natzk18ozhwPka6LHcO6nbhS1u3J7zg20Y9WLAE/IE1E2IjSBmu1XQanyHb1J6KKv24/sznu051yTDA4GfD97JGdeFAf2SfvEcTeQGKuu6Xsqt7cpLckTSLhljC8MCP8AmCdZGH5mPrgdti0GBsTY0FpEsFtGsca9AO57kk6sfU61n0pUhSlKBSlKBSlKBSlKBSlKBSlKBSlKBSlKBSlKBSlKBSlKBSlKBSlKBSlKBSlKBSlKBSlKBSlKBSlKBSlKBSlKD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5364" name="AutoShape 4" descr="data:image/jpeg;base64,/9j/4AAQSkZJRgABAQAAAQABAAD/2wCEAAkGBxITEhUSEhQWFRMXFhgVFhgYFRgVGRwWGhcYGRQWGBcYHCggGB4oGxUXIj0iMSkrLjIuGB8zODMsNygtLisBCgoKDg0OGxAQGywlICQsLC0sLC8sLDQsLCw3LSwsLCwvLCwsLCwsLCwsLywsLCwsNCwsLCwsLCwsLiwsLCwsLP/AABEIAQMAwgMBIgACEQEDEQH/xAAcAAEAAgIDAQAAAAAAAAAAAAAABQYEBwIDCAH/xABFEAACAQMBBgMFBQMJCAMBAAABAgMABBEhBQYSEzFBIlFhBzJxgZEUI0JSoTNisRVDY3KCkqLB0SRTZHN0k6PwJZSzFv/EABoBAQADAQEBAAAAAAAAAAAAAAABAgMEBQb/xAAjEQEAAgICAgMAAwEAAAAAAAAAAQIDESExEiIEQVETMmFx/9oADAMBAAIRAxEAPwDeNKUoFKUoFKUoFKVj3d7HEvFLIka+bsEH1Y0GRVX3j36tLRxFl55z/MwjmOB5tqFT5kVTt8N82uWeO2mMNkp4GniOZJ5DoY7cjJ4QdMgZJzjQVE7L2TdKmLSyEaZ1M8nKkc/mIwzH4tg+lT615tOld2nikbWG59oW0CcxWMSJnGJrjLn1xGpC/DJpD7TbpNZ9nEqOrQTq5x5iNlBP1qFuWuYwefaSgYzxRf7QvwITxD48OPWuVlsS5aJJRKodwHaORPCoYZCKy4YYyBk576VNr4IiOVK1+RMz6to7u7w217EJraQOvRh0ZW7q6nVTUpXnO6vmgklubdmtr+3BMqdpFXrxqQBKhXUN6jocV6GsbgSRpIvuuiuPgwBH8aiY0vW2+4d9KUqFilKUClKUClKUClKUClKUClKUClKUClKUFS3123cRSQ21sVR5UkkaVl4+BIzGpCJkAsTKup0GDoaoG2LCEAy3XFdOOrzffMSxACxofCuTgBVA1xV835ixNayY/wB9Fn+sqyY/8P6VVdqRhXjuCCeS4fGp/dbwD3jhjjTOcYrekRFJtEcubJMzkiszqGTszYNpYp9qlHAVGQrsCkJb3khQDAJZj0yTnA00rO2Zt6WWQKbK4ijOSJJOWBjGRlQ3EM+WKxN4rN/tCOhDzsGEPNB5FsiJxT3DAe82NAeuoAwMmojZex7u8jkMO2pubF4iDaLEDkEr0bVSVI+XSvLrhvmibzz/AL+PUnLTFMU6/wA/V+qH3jlmRVa3iWWRjjDSCMdCc5IOTp0rs3VupJbO2llIaR4UdiBjJZQc47dajPaNM0NoLtV42t5o5MZxkHMbdP8AmVzUr76dN7em1W3ktZr23ldrRre7gXKsWVldTnmRqy++CudCOpFbe3OuUksbV488Bgj4c9cBAMH6VqXYF/ezl7g3ODABLLa/Z1VWhOdUk4ieLwv1wcqOxqy7n722ez4JLe7nWILeTJCOFm+7bhlGig8KgzYydK9KlbU9bPOtat/arZ1K6bS5SVFkjZXRgGVlIKkHoQR1Fd1aKFKUoFKUoFKUoFKUoFKUoFKUoFKUoFV7e+4nxFb28nKkmZg0mAzJEi5kKA6cZJRQT04s9qsNVPfO6FvNa3MmkAMkMj/hj5oQo7n8K8UfCW7cQqtt6nS1db5UC7RZ2CWO1Wlnik5n2e5l4w8ihlYAkBlOGYaZH8aydj7XS4ki5itG8MwS4gbqjkFY2P5lEhUg9O/apTejYlrcXdsksacuWKfhdQFbnDltGVddSeDmkddRWHZ7uSzFhI2Lq2DWwmKnE0DhHhkcjBLqPX3gazpm9fGZ4lN8O7RaI5hZNuWcrqOSyLKpOBIvHG6lSrxyAa8LKx6dNDUTs17lI2tY9nrbc3SW4W55qhDoxTi+8LcJIAIAB71YbqflRq0zDPgViqkAuSFHCup1YjT1rsrirnvjiax07bYaZJi09uMMSqoVRhVAUAdAAMAD5VD77qGs+Wc4knt00645yM36Kawhve0LMl5Z3CEE4eKMzwsM6EOuoOOxFc//AOhhvJY0iWXgjDzOXheIBwAkY8YGf2jnT8lKUms+UpveJjxhjW+yHSFrWMQJC+FldUIldBpwNrw5I8PFnoTgDtWNpQyQ380CqpF8FYPw6oq+GUNnIOFJI0xkjNXKwvebIzRusluUHCy4I5is4kHEOv4fp610R7JN3tIR54UjtcyEDXhlmHgU/hLCBhnsM4ret73tqWFqUrXcJz2T2HJsnVciE3ErQAknEWQBgnqpdXYHuGFXSuEMSooVQFVQFUAYAAGAAB0GK512Q5SlKUClKUClKUClKUClKUClKUClKUCum8tUlRo5FDxupVlYZBUjBBFd1KDW13upf2RX+T+XdWqniS2uDh4jqPuJj0GCRr0BPWuGydo7QubzlXEK2aQBJZEEgleUuGEQ4gAAgKsT3yoHetmVrjfC7na/jk2dG881vG6XSjwwtH7ywmQ/zwbUAZxxa4zWV8cTG4jlpS8xPPSzXkCsBxDOGVh8Qcg/Wq9b3t2sjwmAz8I4kdJI1Z4zoCUdl8QOhwfI6cQFc9j78WU/gMoilBw0U33Uit3BV8Z+WakL2zimXDAMupVlYgjIxlHUgqfUGuGYis+0cO2J3HrLD5u0ZNIbHln81xMiqPXhiLsfhp8aru8Gw7mSaK2urwylvvZoYV5MSwjIAc5LuXfAAJAwrHtU9JYX6+GDaMqR+UkMU7geSytg/wB4MaiNlssAupCH5MZ+8nly008q55shzrwrgKO3XGgFa+WKI9I5ZTXJM+88JGeWG2hLYWOKNc4VcAAdAqjv2A86se5OzHjhM0wxPcESuD+BcYih/sr1/eLHvWr768uxHb7ZlRXs45FkFoNTymBWOd3BwzhirBcYXT1rcux9qQ3MKTwOHjccSkfwI7EdMV0YcXjzPbDLk8uI6ZtKUrZkVD7S3qsbeQQz3UMchx4GkUNr0yO1TFaqvbBbK4eK6jjeG5ldo7goCHkkYnkTA5w2DgNnBAwMYxVb28Y3ra1Y3OttqKwOo1B6VR94faPHbuyx28s8cThJ5VwEQlgpC51kYE4IHwzUFs3ab2guNnwO3FII3tASW5KSF0lIznwR8ssAdMsq9xWBtduCS22fbrlgomHECyjgYcEkmfeAbMmM5ZlQfiJqk5Y40tGOedr/ALzb92Fi4juJcSY4uBEaRgv5m4QeEfHrVlU5GRWoNoW8CRyW7vwQkcd/cuctwt2Y9XmkxwhR0GoGig27dnfkXV0bY2s0CFDJBJJpzEUgNlMZj6jqT64OBVqX8o2ravjwuVKUq6pSlKBSlKBSlKBXwmvtVnbshup/5PjJEYUPeOO0RPgtwR0aTBz5ID0LKaCO2pvfcXCPHsm3edsFBctiO3Vs4JVn1lwfIEevWuvcHeSNAmzbmM2t7GMFHORMdWaaOTpJxHiY98561dre3SNVSNQiKAqqoCqFAwAANAKit6d2YL6PglBWRfFFMnhlifqGjcajUDTvQa79o2yreG+We6hV7eQ8xjw8WnAIrpdBoVURTDv4H8jWJu5uHErTW8dxc200L5LRS+GWB8mCbhbI1XwnH4kOKtFyLq62QkjKtxcRTM2FXh5yQzvGSqnODJEpOOh4sd61jvNdXCJbT2s7/Zkk4VlHFzbdSwLW84GrRqwGA3TBXXIqY19onf0n96Np7T2WY41uI7uM5cCSPEwjQjiDMuhByBxddfSoz2hX+0ZLOCZzCkEzBxHCWcsqxmbieRgNMJnA+dfd7bfaKyC7v44ynLWHmW/E6AKWcOynVA3GdemnbSl/syeC0s0uZgY3W4WKHhGE50ZSMFteJgJzp0HyzWcY6+c+v/HTeY/gpaL7mZmJj8/F32eol2VaWq6G5gSPpnhiKZmbHomQO3Ey0msf5Ib7XZqfseR9rtxkhUGAbmIdQygajoR8KxrpZLWOy2hHxPBDbrFcRgFjyXCEyxgd1YAnzUelXS3njniDoVkikXII1VlYf6Vr25U3a3CSIskbBkdQ6sDkFWGVIPkQRXbVP9m+Yop7Fjrazskec5Nu+JLc6/usV+KGrhVViqp7Sjiy1XKc+35mmcJzky38Nas1zcJGjSSMERQWZmOAFGpJJ6Ctabz+0uxmtpohBcTxlHWcKnLaJTlUdg5BGThgew1OOlJjYjNrWlykjXdq/E4jVXgYArJGjMxVW6q/ibHrU5aXizQC4hAJePiTOnbIVj1A4v8AOo/YAZbeHMnNbgXMmeINp1B7j1qatY1CgIAq64AGAMnJ/XNedaXdSFI2Bs+RZBHL/te0MmQRJnlxM4GZpnxgMRjxHoAFQYra27W7wt+KWVhJdSACSToAo1EcYPuoD8ydT6at2tsuze5mdY7+WVioZbZZSjOFUZDoAuQMA5bAOemtXP2abCvbdpXmeYWzqvKhuJufKjgniYkDhjGNOEFvXGK68fPP25b8cL7SlK2ZlKUoFKUoFKUoI/bm0eRCXC8bkhIk6ccrHEaemT37DJ7V17u7IFvFgnilkYyzv3eVvfb4DRQOyqo7VjQg3F4zkfdWuY4/3p2Uc1x/UQ8APm8g7aztApSlBQdhX02y5I7C8w1oxEdndAcIH5YJx+Fuwb8WPOsne7coSGS5tAq3DriWI/sbhcapKvQMRoH6+eRVq2ps2K4ieCdA8TjDKe4/yPrUFu3fSQynZ1yxaRE47aU9ZoAca/0iaBvMEN3OA1/Ybf5VleWknMASCYRCTPMjIjw9rIe5XiBVvxIe/Caq91ftLZ2EB8dxb3RtwCdW44z9mY+nQZ/dNXf2vbtOZo7qFeITYglUY/aLxPbyjPVgQVx3yF/FrTvZxbrd7WtmA1hDSSjB04QwAOehEhQefi9Kib23EfTamLFOK1pn2iY1H7HUt3xWYiVYhqqKqDPcAADPyqmbrXcEcEtrDKscrfarmNU1EcTStyWAOVXwlDw+p0xVy3xuDFaTSp+0CFUGcZkchIhntl2UfOtK7etZTPHJs/Eg5KW6r0aRERopnbsiHTDMQSVGM6Gr7c+o+01u9vkUks9pznCXC/YbvC4CyIzPDLgdPeP9k1upnAHESAMZznTHnmvMMOybtIJ9nzL+0ie8AfgyHhC/sykjBsgYI0OBWyN0NtSbWgihmUxwQwxGZepuWIZQSQMLFxRNlcksdDoCDGkxPCwz7QO0GDAEbPQ8QJ63Lg+EhT0hUjP75APujxV/fjY7E/b7dR9piBLrjSaH+ciYfi06fCrpPMraYwBoMdPpXA259CDV4jTOZ3LV+zYpIpIVsFElvfAtArtwrDMRxsD3EfCGPCNcqQKvEXs3OeJr+7y4HPCMqqx/oxwkwjtoc4xr3qtbMg+yXyWre5HfRzwk/hhuUliVB8JmK9+v03HWdqV3vTSlra1tjbOsI4I1ihQJGowqjp5k+pJyc9yayaUokpSlApSlApSlAqO2/tEwQPKAGfRY1P4pXISJPm7KKkart+hnv4Ys/dWqm4kHnK/EluD5gASvjzCGglNibP5ECQ5LFR4mPVnYlpHOO7OzN86zqUoIreW9eKA8rHOkIiiz0Ej6BiO4UZc+imo32eXUTWvLRpzJE7Rzi4cyTCUHxcbEnroRjTBGK7r+UyXqoPdgi428uZKSqfMIkn/cFRd7EbW9jvUGIZuG3u/iTi2mPqrngJ8n9KnXG1fLnS61C707D+1RDhbgnibm28ndJV90nzU9CO4JqapULKvaTjaVlLFIvKuFJimTvFcphlZfMcXC6t3GDWr/AGYQmHaYmLHmzM0VwuRgO3P4wAP6WGPB/eNbY2zbciYX6ZACiO5UdGhzpKR+aMnOfyFxrpWsPaPs9bLacdxEJhHNwzusPhDSRyGSZmkz4cxgnA1OKDam8yhvs0Z6PdR/4A0o/WMVSNnbJS02lc2sWeXLCl2vEeIlwxjuMk9SSVbHQZrZN3bI3AzDJjbmL6Nwsufoxqn7d2PcPd291btGpRJYpOZxHwScJDKqjxkFehIFWr+q25jSA3ptMX2zZMdZJoj6q0RJB/u1Aex3br2ypayn7meSRbdse7IpPMiY9s+Fh8TWwxseOPDuWmkGWV5TxFTgglFACRnBIyANDVI9jFpFcWEiTIr8q8Lpkaq4VGVgeoOc1ae9qV4jTaAjGc4rmoxXU84HrWNc36orO7BEUEsdAAB1JJ6VOjcK9vNsdZNpbPlZiqO/JfA1Yxn7VApJ6Djhb11I71seqRZ2d3eSQytGLa1jkWdeMlriThB4AV6QqeLUHLY0wNau9Zy0gpSlQkpSlApSlApSlB8NQW56cUcl0feupWmHf7vRLfHpykQ/FjXfvZeGK0lZDiRl5cf/ADZCI4sevG61I2duI40jX3UVUHwUAD+FB3UpWFtu+5FvNNjPLjd8DqSqkgD1JGKCF2O4czzDP3lxJjPlFiEY9Dys/wBqpiWwSWF4pV4kkUq4PdWGCPpUbsKyMUEMJOWWNFY4xlsDjbHq2T86sAFXt1pSvM7dFhEyRojuXZVClzoWxpxH1P8AGsilKou4yIGBUjIIII8weoqmb72oj2UwlZfuDHhyfwCUJxH94xMQR5k1da197TuZJLbRRMC6B7pImwEleN4gFYnyVn+BYHtQT+6u8EF5aB4JRLwKschAYYkCDiHiA8+tZVa/vJ7povthDWkgliCxLIHMgaSON1mx4HLKMDQkY66kVsCrwrLpuh4a1v7LYzDJtC36cF030Iwv6LWyrj3TWt9izpDtfaSyMscZjimyxCj3AGJJ9Saszn70uF5tBI1Z3YJGg4mZugHnXLYux5LpluLpSkCsHggYYLEarPOPPusf4dCfFgLx3d2Oblku7hSsKkPbQNkajOLiUd2IwVQ+6MH3vdulVtbfS1Ka5kpSlUaFKUoFKUoFKUoFKUoIHbyc24s4M6CRrlx5rCuF08ubLEfiBU9ULb+PaEp6iK3jQejSO7vj4qkX0FTVAqC3ukykMP8AvriJDpnwqTNID5ApEw+dTtQO0ITJeR/lihdv7cjKqn+7HIP7VTCJ6SFmviz6VnV028eM/IV3UmeUVjUFKUqFioXefdi3vkVJgwZDxRyRsUkRj1KMOmfLpU1SgoG6m6CxSzSyXNxccmRo4RK4KqeUnE+ABlsuwB7CrPXHZPu3X/USfwTH6YrsSrQrLouz4ceZrX9jsCG43gk+0xrKi2iSIrLoG4+EEjox0b6+lX+6zkCofYcH/wAxcP8A8FCo/wC7Jn+FWt0pX+y7UpSs2pSlKBSlKBSlKBSlKBSlKCt7s3CNdbRXjBlW5TK58Sx/ZoODTyLcevx8qslUL2hbPC3FpPBMtndPI0P2jhU8S8pmWKRTo6lkXr0xpWRa7z3ltEzbStwwXJM1tl1Kj8TRnxKfrU6RuOl1qE2ZKXnuHxoJRED+7Gi5/wAbPURb+1LY7rxfbEX0ZXU/QrWfuU4ktRKCSJZbiZSQQeCSeR00OvulRSCVgi6fHWudfAK+1CSlKUClKUFK27d3Vutw1tHzS12uQE48KbeH3gGBUFvxa4yDjGasaqOneunZ9wGa7HdZwp/7EJH8a7eIAk1aFZdD4yCe2f41gbJixtKX/pIv/wBpqyZpRgef+Z1rH2VJnaL+RtEPz50gNWt0pWeVopSlZtSlKUClKUClKUClKUClKUETvPaWkltJ9tRHt0BkfjGQAoPiHcHGemta63Z3dmW2aSCa4tDK0jRxSHmhIyx5PEj6g8OCRnvVn9rFwwtIogcfaLu3t2/qtJlh8wmPmalLnqK5/kZJpHDfBji88tbbM2n9k2k38qyu4iVXtnSz4Ud3QrI33aliVD8PXGreQraW7u8NreIXtpA4U8LDBVlbHusrAEGo/FRG6p4tpTSQZ5RiKXOVwvOjk4YmU9yRzQfRVz2zGH5E3nUwnLgikbiV+pSldLnKUpQKUpQVbYQIn2n/ANXHj/6ltUiaq+2N22ubh5UuHhMV7xsFJw45FroQGGv3eMnOjMO9WdzofhV6q2Rmct9T9TpXdsxcX7D/AIRf0mb/AFrFubxIkaWRgqIOJiemB/nXHdGzmnmO0bhWiUpy7WHJVhCTkyTjOC7HUL+EetTdnij7XKlKVm2KUpQKUpQKUpQKUpQKUpQVX2i2E0lsklvHzZbeeK5WPIHHwEh1BPQ8LNr5iq/D7R9ns0CczJmCnIAKoW6LIc+A501FbKqKn3ctGimhMEYjnzzQqhePOTkldc5Oc9jWd8cX7XpkmvSPu5ok990j7+JgunzNUDdrfGOwn2gWS4msjdEieNeZHG5AaVTg6DibrV3X2cbN5Yjkg52NOOZ3kkwOgEhOVHoMD6mpzYew7e0hFvbxiOIEnhyW1Y5bJYkn51XFhik7WyZZvGnTu5vLaXycy1mWUD3gMhl9GRsFfpUvXntreS02hd3FnIbd/tMyBQoKMgf3WQjAXI6/Srfsv2ttHhdoWzL/AE0GZI+mpZD4k/xda6Zx2iN6csZqTbx3y2rSoTZe9thcAGG6hfIzgSKG+aE8Q+YqZRwRkEEeYOao1cqUqH2tvRZW37a4jU9l4gzn4IuWP0oMOzb726XyuM/3oICP0NY28O3oLSPjmbBbIRB4ndvJFHX49B3IrXW8G/U7TSmzkEcUjBy5iBkJ5caH9pkKPB+Wqq07NKZZGaSRtGdjxMR5Z7D0GldNMNp7cOX5lK9cy2puTartRRe3D5jjlZUtB7iSRto0x6yv0bGijI0PWtkVqP2OX/Bd3Nr+GWNblfLiUiOX9DHW3KwvExaYl1YrRakTBSlKq0KUpQKUpQKUpQKUpQKUpQKUpQKUrH2jOEikc6BUZifQKT/lQaCmn5k1xJ2e5uHH9UzPw/4cV8NY2y88mMnqUUn4kZb9Sa+vdr21r1aRqsQ+fyzu8z/qMubBM+ONSf6oP64rK3YskkvbSHDBHnAcK7LlQjsR4SPy/pXGeQt1rO9n4ztWy/5kh+kEv+tZZojxmW3xbW/kiNt3RboWS/zIb+uzyfo7GtU+1bYsVtfRtCixrPDkqihV44mCkgAYHhdfpW861L7cE+9sW7cFyPmTbkD9DXHi/vD0/kxvFZrilKV6Twk/uJe8raVm5OjO8B+EiHh/xqo+legq8vpc8t45PyTQyf3JUb/KvT4NcHyI1d7Hwrbxa/H2lKVg7ClKUClKUClKUClKUClKUClKUCoDf+Xh2ZfH/hZx8zGwH8an6rvtDhZ9mXqqCWNvJgAZJ8JOAO9BpmIYUD0H8KxLyMA5HeudtfRugZXBGO3+ldFxNxH07V60a0+dtExM7dRqW9mYztW29Oaf/G3+tRDnQ1a/ZBsKaS6W8XHJiLxsTplmT8PngkZ+NY559HR8SszkhvKtbe3CDNvbSfkuMfJonGPrj6Vsmofend6O+h5MhZQGDgr14gGCn4ZbOPSuCs6mJexevlWYedq+MwAyTgV1707Jms7uW0+0iQR8PjEYU+JQ3CR2IBHn1HwqJNvn32Z++GOn0Gldk/Jj6h5lfgW3zMLjuBPs+S8U3k8aInijSRW4ZZPwkuRwcK9cE6nGOmvolGBAIIIIyCOmO2K8ohww4HUMvTGKl9398L3ZzD7NIZbdc8UEhLJgdRG2pT5aZ865b2m07l6OOkY6+MPTNK1zs72ybPdA0i3ER7gws4B7+JMg/wDulWTZO/GzrnSG7hLflZuBv7r4JqjRYqVxRwRkEEHoQcj61yoFKUoFKUoFKUoFKUoFKUoFVXeP2g7OtONZLhGlUH7pDzH4saKQueE58+mah/aXvqYM2dq2LlhmRxryYyNCP6Ru3kNfLOlnsYEzoeI6k8TEk+ZOdanSNvlwVu5JLp0S3eRuILB92FHbTuxOST39KxvvxoJcj1UE/WvgtlByMg+jEf519uJuHsWJz3A0AySSegAHWpi0x0icdbf2jaxez3ZEd5fC2u5ZSjRs6CMiPiZCOJWIHEBwnOhB0616K2dYRQRrFCixxqMKqjAH/vnXn32XbLuZNp28qYHJLNKFPEFjZGGHYacTaYX4ntXouom0z2RWteoK4TSBVLHoASfgBk1zrjIgYFSMgggg9CD1FQs8jybXMztNM33srtIxIIBZj0BPYDAGvQCuYceY+tbu257HbOTJtXe1b8oxLEfjG+fLsRVeh9iMjOBLPbiPOpjt8OR3xk8IPyNNjV6Tqx4VPEfJfEf0r7xAaHKY7FSvTscjzr0U/sz2UYFtzaphV4RIBwy/1jIuGJzr5VBH2QRrpHfXKr2DCKTHpkpSZkaWiu0/C4z5Ag/oK7PskkxVREWLHCgx5diegjQjLH10A65xW47T2RAN97fSsvlHFHEx+L4b9MVcN3N0LOyJaCP7wjBkdjJIR1xxtkgeg0qORHezHdeSwtDHKw4pH5pQHKx5VV4Ae/u6nQZzirfSlSFKUoFKUoFKUoFKUoFRW9G247K1lupfdjXPQnLEhUXQd2ZRntmpWoTfHYbXtq9usgjLMjAsnMXwOrhWXIyCV86DzzJelgZXbmSynmO35mbUn4dgPIAVgsxJyetTm1fZnfW7MTbylc6Natzk18ozhwPka6LHcO6nbhS1u3J7zg20Y9WLAE/IE1E2IjSBmu1XQanyHb1J6KKv24/sznu051yTDA4GfD97JGdeFAf2SfvEcTeQGKuu6Xsqt7cpLckTSLhljC8MCP8AmCdZGH5mPrgdti0GBsTY0FpEsFtGsca9AO57kk6sfU61n0pUhSlKBSlKBSlKBSlKBSlKBSlKBSlKBSlKBSlKBSlKBSlKBSlKBSlKBSlKBSlKBSlKBSlKBSlKBSlKBSlKBSlKD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5366" name="Picture 6" descr="Cartoon doctor in white coat. Isolated on white Stock Photo - 93425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924944"/>
            <a:ext cx="1656184" cy="3494506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3851920" y="332656"/>
            <a:ext cx="3384376" cy="28075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/>
              <a:t>Εχω μία ασθενή με οριακό όγκο ωοθήκης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087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solidFill>
                  <a:srgbClr val="FFFF00"/>
                </a:solidFill>
              </a:rPr>
              <a:t>Ο</a:t>
            </a:r>
            <a:r>
              <a:rPr lang="el-GR" sz="2400" b="1" u="sng" dirty="0" smtClean="0">
                <a:solidFill>
                  <a:srgbClr val="FFFF00"/>
                </a:solidFill>
              </a:rPr>
              <a:t>ρώδης</a:t>
            </a:r>
            <a:endParaRPr lang="el-GR" sz="2400" b="1" u="sng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 smtClean="0">
                <a:solidFill>
                  <a:srgbClr val="FFFF00"/>
                </a:solidFill>
              </a:rPr>
              <a:t>Οροβλεννώδης</a:t>
            </a:r>
            <a:endParaRPr lang="el-GR" sz="2400" b="1" u="sng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90872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 smtClean="0">
                <a:solidFill>
                  <a:srgbClr val="FFFF00"/>
                </a:solidFill>
              </a:rPr>
              <a:t>Βλεννώδης</a:t>
            </a:r>
            <a:endParaRPr lang="el-GR" sz="2400" b="1" u="sng" dirty="0">
              <a:solidFill>
                <a:srgbClr val="FFFF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259632" y="1628800"/>
            <a:ext cx="432048" cy="57606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0" y="242088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Κλασσικός η μικροθηλώδης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259632" y="3140968"/>
            <a:ext cx="432048" cy="57606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0" y="4005064"/>
            <a:ext cx="320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Ενδοφυτικός η εξωφυτικός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876256" y="1628800"/>
            <a:ext cx="432048" cy="57606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6372200" y="234888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CK7 </a:t>
            </a: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-    CK20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876256" y="2924944"/>
            <a:ext cx="432048" cy="57606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5652120" y="371703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</a:rPr>
              <a:t>Διάμετρος όγκου </a:t>
            </a:r>
          </a:p>
          <a:p>
            <a:pPr algn="ctr"/>
            <a:r>
              <a:rPr lang="el-GR" sz="2000" b="1" dirty="0" smtClean="0">
                <a:solidFill>
                  <a:schemeClr val="bg1"/>
                </a:solidFill>
              </a:rPr>
              <a:t> Αριθμός τομών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530120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Ποσοστό οριακού στοιχείου στον όγκο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7"/>
            <a:ext cx="3672408" cy="4608512"/>
          </a:xfrm>
          <a:prstGeom prst="rect">
            <a:avLst/>
          </a:prstGeom>
          <a:noFill/>
        </p:spPr>
      </p:pic>
      <p:pic>
        <p:nvPicPr>
          <p:cNvPr id="3" name="Picture 9" descr="Pictur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1052737"/>
            <a:ext cx="3601095" cy="4536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Κλασσικού τύπου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4046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Μικροθηλώδους τύπου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94928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Συχνότητα παρουσίας εμφυτεύσεων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7450" y="1844675"/>
            <a:ext cx="489743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u="sng" dirty="0">
                <a:solidFill>
                  <a:srgbClr val="00FFFF"/>
                </a:solidFill>
              </a:rPr>
              <a:t>Εξωφυτική ανάπτυξη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Κλασσικό ορώδες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Μικροθηλώδες</a:t>
            </a:r>
          </a:p>
          <a:p>
            <a:pPr>
              <a:spcBef>
                <a:spcPct val="50000"/>
              </a:spcBef>
            </a:pPr>
            <a:endParaRPr lang="el-GR" sz="2800" b="1" u="sng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800" b="1" u="sng" dirty="0" smtClean="0">
                <a:solidFill>
                  <a:srgbClr val="00FFFF"/>
                </a:solidFill>
              </a:rPr>
              <a:t>Ενδοφυτική ανάπτυξη</a:t>
            </a:r>
            <a:endParaRPr lang="el-GR" sz="2800" b="1" u="sng" dirty="0">
              <a:solidFill>
                <a:srgbClr val="00FFFF"/>
              </a:solidFill>
            </a:endParaRP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Κλασσικό ορώδες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Μικροθηλώδες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227763" y="1341438"/>
            <a:ext cx="3348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i="1" u="sng" dirty="0">
                <a:solidFill>
                  <a:srgbClr val="FFFF00"/>
                </a:solidFill>
              </a:rPr>
              <a:t>Εμφυτεύσεις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795963" y="2492375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59563" y="2492375"/>
            <a:ext cx="295275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10%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100%</a:t>
            </a:r>
          </a:p>
          <a:p>
            <a:pPr>
              <a:spcBef>
                <a:spcPct val="50000"/>
              </a:spcBef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l-GR" sz="24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l-GR" sz="2400" b="1" dirty="0">
                <a:solidFill>
                  <a:schemeClr val="bg1"/>
                </a:solidFill>
              </a:rPr>
              <a:t>%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chemeClr val="bg1"/>
                </a:solidFill>
              </a:rPr>
              <a:t>35-74%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795963" y="2492375"/>
            <a:ext cx="2735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1259632" y="1700808"/>
            <a:ext cx="74517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</a:rPr>
              <a:t> Ασθενείς με </a:t>
            </a:r>
            <a:r>
              <a:rPr lang="el-GR" sz="2800" b="1" u="sng" dirty="0" smtClean="0">
                <a:solidFill>
                  <a:srgbClr val="FFFF00"/>
                </a:solidFill>
              </a:rPr>
              <a:t>κλασσικό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l-GR" sz="2800" b="1" dirty="0">
                <a:solidFill>
                  <a:schemeClr val="bg1"/>
                </a:solidFill>
              </a:rPr>
              <a:t>οριακό ορώδη όγκο στους οποίους δεν έχει γίνει καλή σταδιοποίηση μπορούν απλώς να παρακολουθούνται.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</a:pPr>
            <a:endParaRPr lang="el-GR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b="1" dirty="0">
                <a:solidFill>
                  <a:schemeClr val="bg1"/>
                </a:solidFill>
              </a:rPr>
              <a:t> Ασθενείς με </a:t>
            </a:r>
            <a:r>
              <a:rPr lang="el-GR" sz="2800" b="1" u="sng" dirty="0">
                <a:solidFill>
                  <a:srgbClr val="FFFF00"/>
                </a:solidFill>
              </a:rPr>
              <a:t>μικροθηλωδη</a:t>
            </a:r>
            <a:r>
              <a:rPr lang="el-GR" sz="2800" b="1" dirty="0">
                <a:solidFill>
                  <a:schemeClr val="bg1"/>
                </a:solidFill>
              </a:rPr>
              <a:t> οριακό ορώδη όγκο στους οποίους δεν έχει γίνει καλή σταδιοποίηση πρέπει να ξαναχειρουργηθουν.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2474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Στο βιοπτικό υλικό έχουμε μόνο μικρά τμήματα από μία μεγαλύτερη βλάβη τα οποία μπορεί να μην αντιπροσωπεύουν όλο το φάσμα αυτής</a:t>
            </a:r>
          </a:p>
          <a:p>
            <a:endParaRPr lang="el-GR" sz="2400" b="1" dirty="0">
              <a:solidFill>
                <a:schemeClr val="bg1"/>
              </a:solidFill>
            </a:endParaRPr>
          </a:p>
          <a:p>
            <a:r>
              <a:rPr lang="el-GR" sz="2400" b="1" dirty="0" smtClean="0">
                <a:solidFill>
                  <a:srgbClr val="00FFFF"/>
                </a:solidFill>
              </a:rPr>
              <a:t>Μπορεί δηλαδή να υπάρχει παρακείμενα ένα διηθητικό καρκίνωμα</a:t>
            </a:r>
            <a:endParaRPr lang="el-GR" sz="2400" b="1" dirty="0">
              <a:solidFill>
                <a:srgbClr val="00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40466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Τι πρέπει να σκεφτόμαστε</a:t>
            </a:r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364502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</a:rPr>
              <a:t>ΑΡΑ</a:t>
            </a:r>
            <a:endParaRPr lang="el-GR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458112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Θα πρέπει να αποφασίσουμε μία ιατρική πράξη που θα είναι τόσο διαγνωστική όσο και θεραπευτική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196752"/>
            <a:ext cx="748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Λόγω της απάντησης της ΤΒ έγινε:</a:t>
            </a:r>
          </a:p>
          <a:p>
            <a:endParaRPr lang="el-GR" sz="3200" b="1" dirty="0" smtClean="0">
              <a:solidFill>
                <a:schemeClr val="bg1"/>
              </a:solidFill>
            </a:endParaRPr>
          </a:p>
          <a:p>
            <a:r>
              <a:rPr lang="el-GR" sz="3200" b="1" dirty="0" smtClean="0">
                <a:solidFill>
                  <a:schemeClr val="bg1"/>
                </a:solidFill>
              </a:rPr>
              <a:t> επιπλεκτομή,</a:t>
            </a:r>
          </a:p>
          <a:p>
            <a:r>
              <a:rPr lang="el-GR" sz="3200" b="1" dirty="0" smtClean="0">
                <a:solidFill>
                  <a:schemeClr val="bg1"/>
                </a:solidFill>
              </a:rPr>
              <a:t> σύστοιχος λεμφαδενικός καθαρισμός,</a:t>
            </a:r>
          </a:p>
          <a:p>
            <a:r>
              <a:rPr lang="el-GR" sz="3200" b="1" dirty="0" smtClean="0">
                <a:solidFill>
                  <a:schemeClr val="bg1"/>
                </a:solidFill>
              </a:rPr>
              <a:t> βιοψία της άλλης ωοθήκης</a:t>
            </a:r>
          </a:p>
          <a:p>
            <a:r>
              <a:rPr lang="el-GR" sz="3200" b="1" dirty="0" smtClean="0">
                <a:solidFill>
                  <a:schemeClr val="bg1"/>
                </a:solidFill>
              </a:rPr>
              <a:t> και βιοψίες προ-ηπατικού και προ-κυστικού χώρου.</a:t>
            </a:r>
            <a:endParaRPr lang="el-G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- Ορθογώνιο"/>
          <p:cNvSpPr>
            <a:spLocks noChangeArrowheads="1"/>
          </p:cNvSpPr>
          <p:nvPr/>
        </p:nvSpPr>
        <p:spPr bwMode="auto">
          <a:xfrm>
            <a:off x="611560" y="6027003"/>
            <a:ext cx="79200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l-GR" sz="2400" b="1" dirty="0">
                <a:solidFill>
                  <a:schemeClr val="bg1"/>
                </a:solidFill>
                <a:cs typeface="Times New Roman" pitchFamily="18" charset="0"/>
              </a:rPr>
              <a:t>θηλώδεις σχηματισμοί -  ομαλή παρυφή με απουσία διηθητικής ανάπτυξης στο στρώμα - ψαμμώδη σωμάτια.  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87624" y="260648"/>
            <a:ext cx="76438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l-GR" sz="2200" b="1" dirty="0" smtClean="0">
                <a:solidFill>
                  <a:srgbClr val="FFFF00"/>
                </a:solidFill>
              </a:rPr>
              <a:t>Βρέθηκαν μη </a:t>
            </a:r>
            <a:r>
              <a:rPr lang="el-GR" sz="2200" b="1" dirty="0">
                <a:solidFill>
                  <a:srgbClr val="FFFF00"/>
                </a:solidFill>
              </a:rPr>
              <a:t>διηθητικές επιθηλιακές εμφυτεύσεις</a:t>
            </a:r>
            <a:endParaRPr lang="el-GR" dirty="0"/>
          </a:p>
        </p:txBody>
      </p:sp>
      <p:pic>
        <p:nvPicPr>
          <p:cNvPr id="12292" name="Picture 2" descr="http://www.uic.edu/depts/mcpt/anatomic/Oliva/oli%201-30%20color/Epithelial%20Implants%20Color/non-invasive%20epithelial%20implant%20lp%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763" y="836613"/>
            <a:ext cx="671988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84784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Το σημαντικό σε αυτές τις ασθενείς είναι η αφαίρεση όσο το δυνατόν περισσότερων εξω-ωοθηκικών εστιών.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Χρειάζεται συνεχής παρακολούθηση γιατί υπάρχει μεγάλη πιθανότητα υποτροπών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400" b="1" dirty="0" smtClean="0">
                <a:solidFill>
                  <a:schemeClr val="bg1"/>
                </a:solidFill>
              </a:rPr>
              <a:t>Σε γυναίκες που έχουν τεκνοποιήσει ή είναι μεγάλης ηλικίας επιλογή αποτελεί η υστερεκτομή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486916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Σας ευχαριστώ</a:t>
            </a:r>
            <a:endParaRPr lang="el-G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908720"/>
            <a:ext cx="63367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Τί κάνουμε θεραπευτικά?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l-GR" sz="2400" b="1" dirty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chemeClr val="bg1"/>
                </a:solidFill>
              </a:rPr>
              <a:t>Παρακολούθηση</a:t>
            </a:r>
          </a:p>
          <a:p>
            <a:pPr marL="457200" indent="-457200">
              <a:buClr>
                <a:srgbClr val="FFFF00"/>
              </a:buClr>
            </a:pPr>
            <a:endParaRPr lang="el-GR" sz="2400" b="1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</a:pPr>
            <a:r>
              <a:rPr lang="el-GR" sz="2400" b="1" dirty="0" smtClean="0">
                <a:solidFill>
                  <a:srgbClr val="FFFF00"/>
                </a:solidFill>
              </a:rPr>
              <a:t>2.   </a:t>
            </a:r>
            <a:r>
              <a:rPr lang="el-GR" sz="2400" b="1" dirty="0" smtClean="0">
                <a:solidFill>
                  <a:schemeClr val="bg1"/>
                </a:solidFill>
              </a:rPr>
              <a:t>Κωνοειδή εκτομή τραχήλου</a:t>
            </a:r>
          </a:p>
          <a:p>
            <a:pPr marL="457200" indent="-457200">
              <a:buClr>
                <a:srgbClr val="FFFF00"/>
              </a:buClr>
            </a:pPr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     </a:t>
            </a:r>
            <a:r>
              <a:rPr lang="el-GR" sz="2000" i="1" dirty="0" smtClean="0">
                <a:solidFill>
                  <a:schemeClr val="bg1"/>
                </a:solidFill>
              </a:rPr>
              <a:t>Αφαίρεση ενός τμήματος του τραχήλου που θα περιλαμβάνει όλη τη βλάβη</a:t>
            </a:r>
          </a:p>
          <a:p>
            <a:pPr marL="457200" indent="-457200">
              <a:buClr>
                <a:srgbClr val="FFFF00"/>
              </a:buClr>
            </a:pPr>
            <a:endParaRPr lang="el-GR" sz="2000" i="1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</a:pPr>
            <a:r>
              <a:rPr lang="el-GR" sz="2400" b="1" dirty="0" smtClean="0">
                <a:solidFill>
                  <a:srgbClr val="FFFF00"/>
                </a:solidFill>
              </a:rPr>
              <a:t>3.   </a:t>
            </a:r>
            <a:r>
              <a:rPr lang="el-GR" sz="2400" b="1" dirty="0" smtClean="0">
                <a:solidFill>
                  <a:schemeClr val="bg1"/>
                </a:solidFill>
              </a:rPr>
              <a:t>Απλή υστερεκτομή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endParaRPr lang="el-GR" sz="2400" b="1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</a:pPr>
            <a:r>
              <a:rPr lang="el-GR" sz="2400" b="1" dirty="0" smtClean="0">
                <a:solidFill>
                  <a:srgbClr val="FFFF00"/>
                </a:solidFill>
              </a:rPr>
              <a:t>4.   </a:t>
            </a:r>
            <a:r>
              <a:rPr lang="el-GR" sz="2400" b="1" dirty="0" smtClean="0">
                <a:solidFill>
                  <a:schemeClr val="bg1"/>
                </a:solidFill>
              </a:rPr>
              <a:t>Ριζική υστερεκτομή</a:t>
            </a:r>
          </a:p>
          <a:p>
            <a:pPr marL="457200" indent="-457200">
              <a:buClr>
                <a:srgbClr val="FFFF00"/>
              </a:buClr>
            </a:pPr>
            <a:r>
              <a:rPr lang="el-GR" sz="2400" b="1" dirty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     </a:t>
            </a:r>
            <a:r>
              <a:rPr lang="el-GR" sz="2000" i="1" dirty="0" smtClean="0">
                <a:solidFill>
                  <a:schemeClr val="bg1"/>
                </a:solidFill>
              </a:rPr>
              <a:t>Αφαίρεση και των παραμητρικών ιστών. Εγχείρηση που γίνεται για διηθητικό καρκίνωμα τραχήλου</a:t>
            </a:r>
          </a:p>
          <a:p>
            <a:pPr marL="457200" indent="-457200">
              <a:buClr>
                <a:srgbClr val="FFFF00"/>
              </a:buClr>
            </a:pPr>
            <a:endParaRPr lang="el-GR" sz="2400" b="1" dirty="0" smtClean="0">
              <a:solidFill>
                <a:schemeClr val="bg1"/>
              </a:solidFill>
            </a:endParaRPr>
          </a:p>
          <a:p>
            <a:pPr marL="457200" indent="-457200">
              <a:buClr>
                <a:srgbClr val="FFFF00"/>
              </a:buClr>
            </a:pP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77281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FF00"/>
                </a:solidFill>
              </a:rPr>
              <a:t>Πιθανόν σε γυναίκα &lt;30 ετών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oom i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765175"/>
            <a:ext cx="3333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Zoom i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836613"/>
            <a:ext cx="33337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Zoom i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3933825"/>
            <a:ext cx="33337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32363" y="3933825"/>
            <a:ext cx="3889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Loop </a:t>
            </a:r>
            <a:r>
              <a:rPr lang="el-GR" sz="2400" b="1" dirty="0">
                <a:solidFill>
                  <a:srgbClr val="FFFF00"/>
                </a:solidFill>
              </a:rPr>
              <a:t>ή χειρουργικός κώνος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4643438" y="4652963"/>
            <a:ext cx="43926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Εκτίμηση: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b="1" dirty="0">
                <a:solidFill>
                  <a:schemeClr val="bg1"/>
                </a:solidFill>
              </a:rPr>
              <a:t> Των ορίων εκτομής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sz="2000" b="1" dirty="0">
                <a:solidFill>
                  <a:schemeClr val="bg1"/>
                </a:solidFill>
              </a:rPr>
              <a:t> Της ακεραιότητας της βασικής μεμβράνης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Διακομανώλης\4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848" y="1094232"/>
            <a:ext cx="6242304" cy="4669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Διακομανώλης\4206α.jpg"/>
          <p:cNvPicPr>
            <a:picLocks noChangeAspect="1" noChangeArrowheads="1"/>
          </p:cNvPicPr>
          <p:nvPr/>
        </p:nvPicPr>
        <p:blipFill>
          <a:blip r:embed="rId2" cstate="print"/>
          <a:srcRect r="18800"/>
          <a:stretch>
            <a:fillRect/>
          </a:stretch>
        </p:blipFill>
        <p:spPr bwMode="auto">
          <a:xfrm>
            <a:off x="323528" y="1196752"/>
            <a:ext cx="4032448" cy="4669536"/>
          </a:xfrm>
          <a:prstGeom prst="rect">
            <a:avLst/>
          </a:prstGeom>
          <a:noFill/>
        </p:spPr>
      </p:pic>
      <p:pic>
        <p:nvPicPr>
          <p:cNvPr id="5123" name="Picture 3" descr="E:\Διακομανώλης\4206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226080" cy="46695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616530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Μια καλά προσανατολισμένη τομή με </a:t>
            </a:r>
            <a:r>
              <a:rPr lang="en-US" sz="2400" b="1" dirty="0" smtClean="0">
                <a:solidFill>
                  <a:schemeClr val="bg1"/>
                </a:solidFill>
              </a:rPr>
              <a:t>CIN2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76672"/>
            <a:ext cx="738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Μεγαλύτερη μεγέθυνση της προηγούμενης εικόνας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1155</Words>
  <Application>Microsoft Office PowerPoint</Application>
  <PresentationFormat>Προβολή στην οθόνη (4:3)</PresentationFormat>
  <Paragraphs>215</Paragraphs>
  <Slides>53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4" baseType="lpstr">
      <vt:lpstr>Office Theme</vt:lpstr>
      <vt:lpstr>Κλινικοεργαστηριακό φροντιστήριο γυναικολογικού συστήματος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Κλινικοεργαστηριακό φροντιστήριο γυναικολογικού συστήματος</dc:title>
  <dc:creator>Κίττυ Παυλάκη</dc:creator>
  <cp:lastModifiedBy>Καίτη Παυλάκη</cp:lastModifiedBy>
  <cp:revision>14</cp:revision>
  <dcterms:created xsi:type="dcterms:W3CDTF">2014-06-23T13:56:35Z</dcterms:created>
  <dcterms:modified xsi:type="dcterms:W3CDTF">2016-05-07T15:13:52Z</dcterms:modified>
</cp:coreProperties>
</file>