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2" r:id="rId2"/>
    <p:sldId id="331" r:id="rId3"/>
    <p:sldId id="333" r:id="rId4"/>
    <p:sldId id="334" r:id="rId5"/>
    <p:sldId id="335" r:id="rId6"/>
    <p:sldId id="336" r:id="rId7"/>
    <p:sldId id="337" r:id="rId8"/>
    <p:sldId id="338" r:id="rId9"/>
    <p:sldId id="339" r:id="rId10"/>
    <p:sldId id="340" r:id="rId11"/>
    <p:sldId id="341" r:id="rId12"/>
    <p:sldId id="342" r:id="rId13"/>
    <p:sldId id="343" r:id="rId14"/>
    <p:sldId id="344" r:id="rId15"/>
    <p:sldId id="345" r:id="rId16"/>
    <p:sldId id="346" r:id="rId17"/>
    <p:sldId id="347" r:id="rId18"/>
    <p:sldId id="348"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367" r:id="rId37"/>
    <p:sldId id="259" r:id="rId38"/>
    <p:sldId id="330" r:id="rId39"/>
    <p:sldId id="263" r:id="rId40"/>
    <p:sldId id="264" r:id="rId41"/>
    <p:sldId id="265" r:id="rId42"/>
    <p:sldId id="266" r:id="rId43"/>
    <p:sldId id="267" r:id="rId44"/>
    <p:sldId id="268" r:id="rId45"/>
    <p:sldId id="269" r:id="rId46"/>
    <p:sldId id="270" r:id="rId47"/>
    <p:sldId id="271" r:id="rId48"/>
    <p:sldId id="272" r:id="rId49"/>
    <p:sldId id="273" r:id="rId50"/>
    <p:sldId id="287" r:id="rId51"/>
    <p:sldId id="323" r:id="rId52"/>
    <p:sldId id="324" r:id="rId53"/>
    <p:sldId id="286" r:id="rId54"/>
    <p:sldId id="288" r:id="rId55"/>
    <p:sldId id="289" r:id="rId56"/>
    <p:sldId id="325" r:id="rId57"/>
    <p:sldId id="290" r:id="rId58"/>
    <p:sldId id="291" r:id="rId59"/>
    <p:sldId id="322" r:id="rId60"/>
    <p:sldId id="296" r:id="rId61"/>
    <p:sldId id="297" r:id="rId62"/>
    <p:sldId id="298" r:id="rId63"/>
    <p:sldId id="299" r:id="rId64"/>
    <p:sldId id="300" r:id="rId65"/>
    <p:sldId id="321" r:id="rId66"/>
    <p:sldId id="327" r:id="rId67"/>
    <p:sldId id="328" r:id="rId68"/>
    <p:sldId id="326" r:id="rId69"/>
    <p:sldId id="320" r:id="rId70"/>
    <p:sldId id="329" r:id="rId71"/>
    <p:sldId id="293" r:id="rId72"/>
    <p:sldId id="294" r:id="rId73"/>
    <p:sldId id="295" r:id="rId74"/>
    <p:sldId id="302" r:id="rId75"/>
    <p:sldId id="303" r:id="rId76"/>
    <p:sldId id="304" r:id="rId77"/>
    <p:sldId id="305" r:id="rId78"/>
    <p:sldId id="306" r:id="rId79"/>
    <p:sldId id="368" r:id="rId80"/>
    <p:sldId id="369" r:id="rId81"/>
    <p:sldId id="370" r:id="rId82"/>
    <p:sldId id="371" r:id="rId83"/>
    <p:sldId id="372" r:id="rId84"/>
    <p:sldId id="373" r:id="rId85"/>
    <p:sldId id="374" r:id="rId86"/>
    <p:sldId id="375" r:id="rId87"/>
    <p:sldId id="307" r:id="rId88"/>
    <p:sldId id="308" r:id="rId89"/>
    <p:sldId id="309" r:id="rId90"/>
    <p:sldId id="310" r:id="rId91"/>
    <p:sldId id="311" r:id="rId92"/>
    <p:sldId id="312" r:id="rId93"/>
    <p:sldId id="313" r:id="rId94"/>
    <p:sldId id="314" r:id="rId95"/>
    <p:sldId id="315" r:id="rId96"/>
    <p:sldId id="316" r:id="rId97"/>
    <p:sldId id="317" r:id="rId98"/>
    <p:sldId id="318" r:id="rId99"/>
    <p:sldId id="319" r:id="rId100"/>
    <p:sldId id="301" r:id="rId10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374"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76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C3D80A4-D337-4C3C-B463-CCFF6C54337B}" type="datetimeFigureOut">
              <a:rPr lang="el-GR" smtClean="0"/>
              <a:pPr/>
              <a:t>27/5/2016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D80A4-D337-4C3C-B463-CCFF6C54337B}" type="datetimeFigureOut">
              <a:rPr lang="el-GR" smtClean="0"/>
              <a:pPr/>
              <a:t>27/5/2016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809DF-BCA1-4388-BC57-C5312F44D52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7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9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fontScale="90000"/>
          </a:bodyPr>
          <a:lstStyle/>
          <a:p>
            <a:r>
              <a:rPr lang="el-GR" dirty="0" smtClean="0"/>
              <a:t>Ιστολογία σπερματοδόχου ληκύθου σε υλικό βιοψίας προστάτη αδένα</a:t>
            </a:r>
            <a:endParaRPr lang="el-GR" dirty="0"/>
          </a:p>
        </p:txBody>
      </p:sp>
      <p:pic>
        <p:nvPicPr>
          <p:cNvPr id="1026" name="Picture 2" descr="C:\Users\ΤΑΝΙΑ\Desktop\010001.jpg"/>
          <p:cNvPicPr>
            <a:picLocks noChangeAspect="1" noChangeArrowheads="1"/>
          </p:cNvPicPr>
          <p:nvPr/>
        </p:nvPicPr>
        <p:blipFill>
          <a:blip r:embed="rId3" cstate="print"/>
          <a:srcRect/>
          <a:stretch>
            <a:fillRect/>
          </a:stretch>
        </p:blipFill>
        <p:spPr bwMode="auto">
          <a:xfrm rot="5400000">
            <a:off x="-964384" y="2268640"/>
            <a:ext cx="5119058" cy="3551346"/>
          </a:xfrm>
          <a:prstGeom prst="rect">
            <a:avLst/>
          </a:prstGeom>
          <a:noFill/>
        </p:spPr>
      </p:pic>
      <p:pic>
        <p:nvPicPr>
          <p:cNvPr id="1029" name="Picture 5" descr="http://www.webpathology.com/images/noimage.gif"/>
          <p:cNvPicPr>
            <a:picLocks noChangeAspect="1" noChangeArrowheads="1"/>
          </p:cNvPicPr>
          <p:nvPr/>
        </p:nvPicPr>
        <p:blipFill>
          <a:blip r:embed="rId4"/>
          <a:srcRect/>
          <a:stretch>
            <a:fillRect/>
          </a:stretch>
        </p:blipFill>
        <p:spPr bwMode="auto">
          <a:xfrm>
            <a:off x="155575" y="-136525"/>
            <a:ext cx="9525" cy="76200"/>
          </a:xfrm>
          <a:prstGeom prst="rect">
            <a:avLst/>
          </a:prstGeom>
          <a:noFill/>
        </p:spPr>
      </p:pic>
      <p:pic>
        <p:nvPicPr>
          <p:cNvPr id="1030" name="Picture 6" descr="C:\Users\ΤΑΝΙΑ\Desktop\Prostate_SeminalVesicle1.jpg"/>
          <p:cNvPicPr>
            <a:picLocks noChangeAspect="1" noChangeArrowheads="1"/>
          </p:cNvPicPr>
          <p:nvPr/>
        </p:nvPicPr>
        <p:blipFill>
          <a:blip r:embed="rId5" cstate="print"/>
          <a:srcRect/>
          <a:stretch>
            <a:fillRect/>
          </a:stretch>
        </p:blipFill>
        <p:spPr bwMode="auto">
          <a:xfrm>
            <a:off x="3473555" y="1772816"/>
            <a:ext cx="5670445" cy="424847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PROSTATE INTRADUCTAL CARCINOMA\F145\IMAGE002.JPG"/>
          <p:cNvPicPr>
            <a:picLocks noChangeAspect="1" noChangeArrowheads="1"/>
          </p:cNvPicPr>
          <p:nvPr/>
        </p:nvPicPr>
        <p:blipFill>
          <a:blip r:embed="rId2" cstate="print"/>
          <a:srcRect/>
          <a:stretch>
            <a:fillRect/>
          </a:stretch>
        </p:blipFill>
        <p:spPr bwMode="auto">
          <a:xfrm rot="5400000">
            <a:off x="3543979" y="1388063"/>
            <a:ext cx="6858000" cy="4081878"/>
          </a:xfrm>
          <a:prstGeom prst="rect">
            <a:avLst/>
          </a:prstGeom>
          <a:noFill/>
        </p:spPr>
      </p:pic>
      <p:pic>
        <p:nvPicPr>
          <p:cNvPr id="116739" name="Picture 3" descr="E:\PROSTATE INTRADUCTAL CARCINOMA\F145\IMAGE003.JPG"/>
          <p:cNvPicPr>
            <a:picLocks noChangeAspect="1" noChangeArrowheads="1"/>
          </p:cNvPicPr>
          <p:nvPr/>
        </p:nvPicPr>
        <p:blipFill>
          <a:blip r:embed="rId3" cstate="print"/>
          <a:srcRect/>
          <a:stretch>
            <a:fillRect/>
          </a:stretch>
        </p:blipFill>
        <p:spPr bwMode="auto">
          <a:xfrm rot="16200000">
            <a:off x="-801741" y="1062389"/>
            <a:ext cx="6408712" cy="4805230"/>
          </a:xfrm>
          <a:prstGeom prst="rect">
            <a:avLst/>
          </a:prstGeom>
          <a:noFill/>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noAutofit/>
          </a:bodyPr>
          <a:lstStyle/>
          <a:p>
            <a:r>
              <a:rPr lang="el-GR" sz="2800" dirty="0" smtClean="0"/>
              <a:t>ΙΣΤΟΛΟΓΙΚΕΣ ΠΟΙΚΙΛΙΕΣ </a:t>
            </a:r>
            <a:br>
              <a:rPr lang="el-GR" sz="2800" dirty="0" smtClean="0"/>
            </a:br>
            <a:r>
              <a:rPr lang="el-GR" sz="2800" dirty="0" smtClean="0"/>
              <a:t>ΑΜΙΓΩΝ </a:t>
            </a:r>
            <a:r>
              <a:rPr lang="el-GR" sz="2800" b="1" dirty="0" smtClean="0"/>
              <a:t>ΑΚ</a:t>
            </a:r>
            <a:r>
              <a:rPr lang="en-US" sz="2800" b="1" dirty="0" smtClean="0"/>
              <a:t>AN</a:t>
            </a:r>
            <a:r>
              <a:rPr lang="el-GR" sz="2800" b="1" dirty="0" smtClean="0"/>
              <a:t>ΘΟΚΥΤΤΑΡΙΚΩΝ ΚΑΡΚΙΝΩΜΑΤΩΝ </a:t>
            </a:r>
            <a:r>
              <a:rPr lang="el-GR" sz="2800" dirty="0" smtClean="0"/>
              <a:t>ΠΕΟΥΣ </a:t>
            </a:r>
            <a:endParaRPr lang="el-GR" sz="2800" dirty="0"/>
          </a:p>
        </p:txBody>
      </p:sp>
      <p:sp>
        <p:nvSpPr>
          <p:cNvPr id="3" name="2 - Θέση περιεχομένου"/>
          <p:cNvSpPr>
            <a:spLocks noGrp="1"/>
          </p:cNvSpPr>
          <p:nvPr>
            <p:ph idx="1"/>
          </p:nvPr>
        </p:nvSpPr>
        <p:spPr>
          <a:xfrm>
            <a:off x="0" y="785794"/>
            <a:ext cx="9144000" cy="6072206"/>
          </a:xfrm>
        </p:spPr>
        <p:txBody>
          <a:bodyPr>
            <a:normAutofit fontScale="92500" lnSpcReduction="10000"/>
          </a:bodyPr>
          <a:lstStyle/>
          <a:p>
            <a:r>
              <a:rPr lang="el-GR" sz="2000" b="1" dirty="0" smtClean="0"/>
              <a:t>Σύνηθες</a:t>
            </a:r>
          </a:p>
          <a:p>
            <a:r>
              <a:rPr lang="el-GR" sz="2000" b="1" dirty="0" smtClean="0"/>
              <a:t>Ακροχορδονώδες (</a:t>
            </a:r>
            <a:r>
              <a:rPr lang="en-US" sz="2000" b="1" dirty="0" err="1" smtClean="0"/>
              <a:t>verrucous</a:t>
            </a:r>
            <a:r>
              <a:rPr lang="en-US" sz="2000" b="1" dirty="0" smtClean="0"/>
              <a:t>): </a:t>
            </a:r>
            <a:r>
              <a:rPr lang="el-GR" sz="2000" dirty="0" smtClean="0"/>
              <a:t>εξαιρετικά καλώς διαφοροποιημένο σε ΟΛΗ του την έκταση, κρατήρες κερατίνης, ροπαλοειδής, </a:t>
            </a:r>
            <a:r>
              <a:rPr lang="el-GR" sz="2000" dirty="0" err="1" smtClean="0"/>
              <a:t>απωστική</a:t>
            </a:r>
            <a:r>
              <a:rPr lang="el-GR" sz="2000" dirty="0" smtClean="0"/>
              <a:t> βάση. Επί μη </a:t>
            </a:r>
            <a:r>
              <a:rPr lang="en-US" sz="2000" dirty="0" smtClean="0"/>
              <a:t> </a:t>
            </a:r>
            <a:r>
              <a:rPr lang="el-GR" sz="2000" dirty="0" smtClean="0"/>
              <a:t>ολικής εξαίρεσης </a:t>
            </a:r>
            <a:r>
              <a:rPr lang="el-GR" sz="2000" dirty="0" smtClean="0"/>
              <a:t>,η </a:t>
            </a:r>
            <a:r>
              <a:rPr lang="el-GR" sz="2000" dirty="0" smtClean="0"/>
              <a:t>διάγνωση τίθεται ως εξής</a:t>
            </a:r>
            <a:r>
              <a:rPr lang="en-US" sz="2000" dirty="0" smtClean="0"/>
              <a:t>: </a:t>
            </a:r>
            <a:r>
              <a:rPr lang="el-GR" sz="2000" dirty="0" smtClean="0"/>
              <a:t>« Καλά διαφοροποιημένο ΑΚΚ με ακροχορδονώδη ιστολογία». ΔΔ του ακροχορδονώδους ΑΚΚ από το </a:t>
            </a:r>
            <a:r>
              <a:rPr lang="el-GR" sz="2000" b="1" dirty="0" smtClean="0"/>
              <a:t>καρκίνωμα </a:t>
            </a:r>
            <a:r>
              <a:rPr lang="en-US" sz="2000" b="1" dirty="0" err="1" smtClean="0"/>
              <a:t>cuniculatum</a:t>
            </a:r>
            <a:r>
              <a:rPr lang="en-US" sz="2000" dirty="0" smtClean="0"/>
              <a:t>: </a:t>
            </a:r>
            <a:r>
              <a:rPr lang="el-GR" sz="2000" dirty="0" smtClean="0"/>
              <a:t>το τελευταίο χαρακτηρίζεται από ένα σύνθετο, βαθύ, συριγγώδες πρότυπο ανάπτυξης.</a:t>
            </a:r>
            <a:endParaRPr lang="en-US" sz="2000" dirty="0" smtClean="0"/>
          </a:p>
          <a:p>
            <a:r>
              <a:rPr lang="el-GR" sz="2000" dirty="0" smtClean="0"/>
              <a:t> </a:t>
            </a:r>
            <a:r>
              <a:rPr lang="el-GR" sz="2000" dirty="0" err="1" smtClean="0"/>
              <a:t>Ψευδοϋπερπλαστικό</a:t>
            </a:r>
            <a:r>
              <a:rPr lang="el-GR" sz="2000" dirty="0" smtClean="0"/>
              <a:t>.  Κλασικά σε  ηλικιωμένους σε έδαφος σκληρυντικού λειχήνα από μακρού χρονολογούμενου. Μιμείται </a:t>
            </a:r>
            <a:r>
              <a:rPr lang="el-GR" sz="2000" dirty="0" err="1" smtClean="0"/>
              <a:t>ψευδοεπιθηλιωματώδη</a:t>
            </a:r>
            <a:r>
              <a:rPr lang="el-GR" sz="2000" dirty="0" smtClean="0"/>
              <a:t> υπερπλασία αλλά συνιστά βαθύτερης επέκτασης αλλοίωση με πλέον διαταραγμένη οργάνωση.</a:t>
            </a:r>
          </a:p>
          <a:p>
            <a:pPr>
              <a:buNone/>
            </a:pPr>
            <a:endParaRPr lang="el-GR" sz="2000" dirty="0" smtClean="0"/>
          </a:p>
          <a:p>
            <a:r>
              <a:rPr lang="el-GR" sz="2000" b="1" dirty="0" err="1" smtClean="0"/>
              <a:t>Κονδυλωματώδες</a:t>
            </a:r>
            <a:r>
              <a:rPr lang="el-GR" sz="2000" b="1" dirty="0" smtClean="0"/>
              <a:t> (</a:t>
            </a:r>
            <a:r>
              <a:rPr lang="en-US" sz="2000" b="1" dirty="0" smtClean="0"/>
              <a:t>warty) </a:t>
            </a:r>
            <a:r>
              <a:rPr lang="el-GR" sz="2000" b="1" dirty="0" smtClean="0"/>
              <a:t>καρκίνωμα</a:t>
            </a:r>
            <a:r>
              <a:rPr lang="en-US" sz="2000" dirty="0" smtClean="0"/>
              <a:t>: </a:t>
            </a:r>
            <a:r>
              <a:rPr lang="el-GR" sz="2000" dirty="0" smtClean="0"/>
              <a:t>σχέση με </a:t>
            </a:r>
            <a:r>
              <a:rPr lang="en-US" sz="2000" dirty="0" smtClean="0"/>
              <a:t>HIV</a:t>
            </a:r>
            <a:r>
              <a:rPr lang="el-GR" sz="2000" dirty="0" smtClean="0"/>
              <a:t> και </a:t>
            </a:r>
            <a:r>
              <a:rPr lang="en-US" sz="2000" dirty="0" smtClean="0"/>
              <a:t>HPV, </a:t>
            </a:r>
            <a:r>
              <a:rPr lang="el-GR" sz="2000" dirty="0" smtClean="0"/>
              <a:t>σε μικρή μεγέθυνση ταυτόχρονα διαυγές και βαθυχρωματικό πρότυπο, δενδροειδείς κυματιστές θηλές, κοιλοκυτταρική ατυπία σε όλη του την έκταση, </a:t>
            </a:r>
            <a:r>
              <a:rPr lang="el-GR" sz="2000" dirty="0" smtClean="0"/>
              <a:t>δι</a:t>
            </a:r>
            <a:r>
              <a:rPr lang="el-GR" sz="2000" dirty="0" smtClean="0"/>
              <a:t>ηθητική παρυφή</a:t>
            </a:r>
            <a:r>
              <a:rPr lang="el-GR" sz="2000" dirty="0" smtClean="0"/>
              <a:t>.</a:t>
            </a:r>
            <a:endParaRPr lang="el-GR" sz="2000" dirty="0" smtClean="0"/>
          </a:p>
          <a:p>
            <a:r>
              <a:rPr lang="el-GR" sz="2000" dirty="0" err="1" smtClean="0"/>
              <a:t>Θηλώδες</a:t>
            </a:r>
            <a:r>
              <a:rPr lang="el-GR" sz="2000" dirty="0" smtClean="0"/>
              <a:t> μη περαιτέρω τυποποιούμενο (</a:t>
            </a:r>
            <a:r>
              <a:rPr lang="en-US" sz="2000" dirty="0" smtClean="0"/>
              <a:t>NOS)</a:t>
            </a:r>
            <a:r>
              <a:rPr lang="el-GR" sz="2000" dirty="0" smtClean="0"/>
              <a:t>. Διηθητική παρυφή όπως το προηγούμενο καρκίνωμα αλλά χωρίς </a:t>
            </a:r>
            <a:r>
              <a:rPr lang="el-GR" sz="2000" dirty="0" err="1" smtClean="0"/>
              <a:t>κοιλοκυτταρική</a:t>
            </a:r>
            <a:r>
              <a:rPr lang="el-GR" sz="2000" dirty="0" smtClean="0"/>
              <a:t> </a:t>
            </a:r>
            <a:r>
              <a:rPr lang="el-GR" sz="2000" dirty="0" err="1" smtClean="0"/>
              <a:t>ατυπία</a:t>
            </a:r>
            <a:r>
              <a:rPr lang="el-GR" sz="2000" dirty="0" smtClean="0"/>
              <a:t>.</a:t>
            </a:r>
            <a:endParaRPr lang="en-US" sz="2000" dirty="0" smtClean="0"/>
          </a:p>
          <a:p>
            <a:endParaRPr lang="en-US" sz="2000" dirty="0" smtClean="0"/>
          </a:p>
          <a:p>
            <a:r>
              <a:rPr lang="el-GR" sz="2000" b="1" dirty="0" smtClean="0"/>
              <a:t>Βασικόμορφο-</a:t>
            </a:r>
            <a:r>
              <a:rPr lang="en-US" sz="2000" b="1" dirty="0" smtClean="0"/>
              <a:t>B</a:t>
            </a:r>
            <a:r>
              <a:rPr lang="el-GR" sz="2000" b="1" dirty="0" err="1" smtClean="0"/>
              <a:t>ασικοκυτταροειδές</a:t>
            </a:r>
            <a:r>
              <a:rPr lang="en-US" sz="2000" dirty="0" smtClean="0"/>
              <a:t>: </a:t>
            </a:r>
            <a:r>
              <a:rPr lang="el-GR" sz="2000" dirty="0" smtClean="0"/>
              <a:t>Συμπαγείς νησίδες συχνά με </a:t>
            </a:r>
            <a:r>
              <a:rPr lang="el-GR" sz="2000" dirty="0" err="1" smtClean="0"/>
              <a:t>φαγεσωρικής</a:t>
            </a:r>
            <a:r>
              <a:rPr lang="el-GR" sz="2000" dirty="0" smtClean="0"/>
              <a:t> μορφής νέκρωση ή απότομη κεντρική </a:t>
            </a:r>
            <a:r>
              <a:rPr lang="el-GR" sz="2000" dirty="0" err="1" smtClean="0"/>
              <a:t>κερατινοποίηση</a:t>
            </a:r>
            <a:r>
              <a:rPr lang="el-GR" sz="2000" dirty="0" smtClean="0"/>
              <a:t>, περιφερικές σχισμές μεταξύ του όγκου και του στρώματος</a:t>
            </a:r>
          </a:p>
          <a:p>
            <a:r>
              <a:rPr lang="el-GR" sz="2000" b="1" dirty="0" err="1" smtClean="0"/>
              <a:t>Ατρακτοκυτταρικό</a:t>
            </a:r>
            <a:r>
              <a:rPr lang="el-GR" sz="2000" b="1" dirty="0" smtClean="0"/>
              <a:t>-</a:t>
            </a:r>
            <a:r>
              <a:rPr lang="el-GR" sz="2000" b="1" dirty="0" err="1" smtClean="0"/>
              <a:t>σαρκωματοειδές</a:t>
            </a:r>
            <a:r>
              <a:rPr lang="en-US" sz="2000" b="1" dirty="0" smtClean="0"/>
              <a:t>:</a:t>
            </a:r>
            <a:r>
              <a:rPr lang="en-US" sz="2000" dirty="0" smtClean="0"/>
              <a:t> </a:t>
            </a:r>
            <a:r>
              <a:rPr lang="el-GR" sz="2000" dirty="0" smtClean="0"/>
              <a:t>Πανκυτταροκερατίνη ΑΕ1/ΑΕ3 &amp; Κερατίνη 34βΕ12 συχνά θετικές </a:t>
            </a:r>
            <a:r>
              <a:rPr lang="en-US" sz="2000" dirty="0" smtClean="0"/>
              <a:t>,</a:t>
            </a:r>
            <a:r>
              <a:rPr lang="el-GR" sz="2000" dirty="0" smtClean="0"/>
              <a:t>έστω </a:t>
            </a:r>
            <a:r>
              <a:rPr lang="el-GR" sz="2000" dirty="0" smtClean="0"/>
              <a:t>εστιακά </a:t>
            </a:r>
            <a:r>
              <a:rPr lang="en-US" sz="2000" dirty="0" smtClean="0"/>
              <a:t>, </a:t>
            </a:r>
            <a:r>
              <a:rPr lang="el-GR" sz="2000" dirty="0" smtClean="0"/>
              <a:t>στα </a:t>
            </a:r>
            <a:r>
              <a:rPr lang="el-GR" sz="2000" dirty="0" smtClean="0"/>
              <a:t>ατρακτόμορφα </a:t>
            </a:r>
            <a:r>
              <a:rPr lang="el-GR" sz="2000" dirty="0" smtClean="0"/>
              <a:t>κύτταρά του.</a:t>
            </a:r>
            <a:endParaRPr lang="en-US" sz="2000" dirty="0" smtClean="0"/>
          </a:p>
          <a:p>
            <a:endParaRPr lang="en-US" sz="2000" dirty="0" smtClean="0"/>
          </a:p>
          <a:p>
            <a:endParaRPr lang="en-US" sz="2000" dirty="0" smtClean="0"/>
          </a:p>
          <a:p>
            <a:endParaRPr lang="en-US" sz="2000" dirty="0" smtClean="0"/>
          </a:p>
          <a:p>
            <a:endParaRPr lang="el-GR"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E:\PROSTATE INTRADUCTAL CARCINOMA\F145\IMAGE008.JPG"/>
          <p:cNvPicPr>
            <a:picLocks noChangeAspect="1" noChangeArrowheads="1"/>
          </p:cNvPicPr>
          <p:nvPr/>
        </p:nvPicPr>
        <p:blipFill>
          <a:blip r:embed="rId2" cstate="print"/>
          <a:srcRect/>
          <a:stretch>
            <a:fillRect/>
          </a:stretch>
        </p:blipFill>
        <p:spPr bwMode="auto">
          <a:xfrm>
            <a:off x="0" y="0"/>
            <a:ext cx="9146479" cy="6858000"/>
          </a:xfrm>
          <a:prstGeom prst="rect">
            <a:avLst/>
          </a:prstGeom>
          <a:noFill/>
        </p:spPr>
      </p:pic>
      <p:sp>
        <p:nvSpPr>
          <p:cNvPr id="4" name="3 - Αστέρι 4 ακτινών"/>
          <p:cNvSpPr/>
          <p:nvPr/>
        </p:nvSpPr>
        <p:spPr>
          <a:xfrm>
            <a:off x="3707904" y="2708920"/>
            <a:ext cx="360040" cy="288032"/>
          </a:xfrm>
          <a:prstGeom prst="star4">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Αστέρι 4 ακτινών"/>
          <p:cNvSpPr/>
          <p:nvPr/>
        </p:nvSpPr>
        <p:spPr>
          <a:xfrm>
            <a:off x="4211960" y="4509120"/>
            <a:ext cx="360040" cy="288032"/>
          </a:xfrm>
          <a:prstGeom prst="star4">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στέρι 4 ακτινών"/>
          <p:cNvSpPr/>
          <p:nvPr/>
        </p:nvSpPr>
        <p:spPr>
          <a:xfrm>
            <a:off x="7308304" y="3356992"/>
            <a:ext cx="360040" cy="288032"/>
          </a:xfrm>
          <a:prstGeom prst="star4">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1979712" y="2924944"/>
            <a:ext cx="360040" cy="288032"/>
          </a:xfrm>
          <a:prstGeom prst="star4">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E:\PROSTATE INTRADUCTAL CARCINOMA\F145\IMAGE009.JPG"/>
          <p:cNvPicPr>
            <a:picLocks noChangeAspect="1" noChangeArrowheads="1"/>
          </p:cNvPicPr>
          <p:nvPr/>
        </p:nvPicPr>
        <p:blipFill>
          <a:blip r:embed="rId2" cstate="print"/>
          <a:srcRect/>
          <a:stretch>
            <a:fillRect/>
          </a:stretch>
        </p:blipFill>
        <p:spPr bwMode="auto">
          <a:xfrm>
            <a:off x="0" y="0"/>
            <a:ext cx="9146479" cy="685800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descr="E:\PROSTATE INTRADUCTAL CARCINOMA\F145\IMAGE005.JPG"/>
          <p:cNvPicPr>
            <a:picLocks noChangeAspect="1" noChangeArrowheads="1"/>
          </p:cNvPicPr>
          <p:nvPr/>
        </p:nvPicPr>
        <p:blipFill>
          <a:blip r:embed="rId2" cstate="print"/>
          <a:srcRect/>
          <a:stretch>
            <a:fillRect/>
          </a:stretch>
        </p:blipFill>
        <p:spPr bwMode="auto">
          <a:xfrm>
            <a:off x="251519" y="188640"/>
            <a:ext cx="8643303" cy="648072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E:\PROSTATE INTRADUCTAL CARCINOMA\F145\IMAGE006.JPG"/>
          <p:cNvPicPr>
            <a:picLocks noChangeAspect="1" noChangeArrowheads="1"/>
          </p:cNvPicPr>
          <p:nvPr/>
        </p:nvPicPr>
        <p:blipFill>
          <a:blip r:embed="rId2" cstate="print"/>
          <a:srcRect/>
          <a:stretch>
            <a:fillRect/>
          </a:stretch>
        </p:blipFill>
        <p:spPr bwMode="auto">
          <a:xfrm rot="16200000">
            <a:off x="-1117491" y="1125605"/>
            <a:ext cx="6338424" cy="4752529"/>
          </a:xfrm>
          <a:prstGeom prst="rect">
            <a:avLst/>
          </a:prstGeom>
          <a:noFill/>
        </p:spPr>
      </p:pic>
      <p:pic>
        <p:nvPicPr>
          <p:cNvPr id="112643" name="Picture 3" descr="E:\PROSTATE INTRADUCTAL CARCINOMA\F148\IMAGE001.JPG"/>
          <p:cNvPicPr>
            <a:picLocks noChangeAspect="1" noChangeArrowheads="1"/>
          </p:cNvPicPr>
          <p:nvPr/>
        </p:nvPicPr>
        <p:blipFill>
          <a:blip r:embed="rId3" cstate="print"/>
          <a:srcRect/>
          <a:stretch>
            <a:fillRect/>
          </a:stretch>
        </p:blipFill>
        <p:spPr bwMode="auto">
          <a:xfrm rot="16200000">
            <a:off x="3641129" y="1119512"/>
            <a:ext cx="6289727" cy="4716016"/>
          </a:xfrm>
          <a:prstGeom prst="rect">
            <a:avLst/>
          </a:prstGeom>
          <a:noFill/>
        </p:spPr>
      </p:pic>
      <p:sp>
        <p:nvSpPr>
          <p:cNvPr id="4" name="3 - Βέλος προς τα κάτω"/>
          <p:cNvSpPr/>
          <p:nvPr/>
        </p:nvSpPr>
        <p:spPr>
          <a:xfrm>
            <a:off x="7164288" y="5805264"/>
            <a:ext cx="14401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κάτω"/>
          <p:cNvSpPr/>
          <p:nvPr/>
        </p:nvSpPr>
        <p:spPr>
          <a:xfrm>
            <a:off x="7884368" y="5661248"/>
            <a:ext cx="14401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E:\PROSTATE INTRADUCTAL CARCINOMA\F150\IMAGE000.JPG"/>
          <p:cNvPicPr>
            <a:picLocks noChangeAspect="1" noChangeArrowheads="1"/>
          </p:cNvPicPr>
          <p:nvPr/>
        </p:nvPicPr>
        <p:blipFill>
          <a:blip r:embed="rId2" cstate="print"/>
          <a:srcRect/>
          <a:stretch>
            <a:fillRect/>
          </a:stretch>
        </p:blipFill>
        <p:spPr bwMode="auto">
          <a:xfrm rot="16200000">
            <a:off x="-1027251" y="1107373"/>
            <a:ext cx="6192688" cy="4643257"/>
          </a:xfrm>
          <a:prstGeom prst="rect">
            <a:avLst/>
          </a:prstGeom>
          <a:noFill/>
        </p:spPr>
      </p:pic>
      <p:pic>
        <p:nvPicPr>
          <p:cNvPr id="113667" name="Picture 3" descr="E:\PROSTATE INTRADUCTAL CARCINOMA\F150\IMAGE001.JPG"/>
          <p:cNvPicPr>
            <a:picLocks noChangeAspect="1" noChangeArrowheads="1"/>
          </p:cNvPicPr>
          <p:nvPr/>
        </p:nvPicPr>
        <p:blipFill>
          <a:blip r:embed="rId3" cstate="print"/>
          <a:srcRect/>
          <a:stretch>
            <a:fillRect/>
          </a:stretch>
        </p:blipFill>
        <p:spPr bwMode="auto">
          <a:xfrm rot="5400000">
            <a:off x="3600028" y="1125388"/>
            <a:ext cx="6336704" cy="4751240"/>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E:\PROSTATE INTRADUCTAL CARCINOMA\F152\IMAGE005.JPG"/>
          <p:cNvPicPr>
            <a:picLocks noChangeAspect="1" noChangeArrowheads="1"/>
          </p:cNvPicPr>
          <p:nvPr/>
        </p:nvPicPr>
        <p:blipFill>
          <a:blip r:embed="rId2" cstate="print"/>
          <a:srcRect/>
          <a:stretch>
            <a:fillRect/>
          </a:stretch>
        </p:blipFill>
        <p:spPr bwMode="auto">
          <a:xfrm rot="16200000">
            <a:off x="-822898" y="1011537"/>
            <a:ext cx="6577836" cy="4932040"/>
          </a:xfrm>
          <a:prstGeom prst="rect">
            <a:avLst/>
          </a:prstGeom>
          <a:noFill/>
        </p:spPr>
      </p:pic>
      <p:pic>
        <p:nvPicPr>
          <p:cNvPr id="114691" name="Picture 3" descr="E:\PROSTATE INTRADUCTAL CARCINOMA\F152\IMAGE003.JPG"/>
          <p:cNvPicPr>
            <a:picLocks noChangeAspect="1" noChangeArrowheads="1"/>
          </p:cNvPicPr>
          <p:nvPr/>
        </p:nvPicPr>
        <p:blipFill>
          <a:blip r:embed="rId3" cstate="print"/>
          <a:srcRect/>
          <a:stretch>
            <a:fillRect/>
          </a:stretch>
        </p:blipFill>
        <p:spPr bwMode="auto">
          <a:xfrm rot="5400000">
            <a:off x="4427457" y="1413303"/>
            <a:ext cx="5184577" cy="3887379"/>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1944216"/>
          </a:xfrm>
        </p:spPr>
        <p:txBody>
          <a:bodyPr>
            <a:noAutofit/>
          </a:bodyPr>
          <a:lstStyle/>
          <a:p>
            <a:r>
              <a:rPr lang="el-GR" sz="2000" spc="600" dirty="0" err="1" smtClean="0">
                <a:effectLst>
                  <a:outerShdw blurRad="38100" dist="38100" dir="2700000" algn="tl">
                    <a:srgbClr val="000000">
                      <a:alpha val="43137"/>
                    </a:srgbClr>
                  </a:outerShdw>
                </a:effectLst>
              </a:rPr>
              <a:t>Ενδοπορικό</a:t>
            </a:r>
            <a:r>
              <a:rPr lang="el-GR" sz="2000" dirty="0" smtClean="0">
                <a:effectLst>
                  <a:outerShdw blurRad="38100" dist="38100" dir="2700000" algn="tl">
                    <a:srgbClr val="000000">
                      <a:alpha val="43137"/>
                    </a:srgbClr>
                  </a:outerShdw>
                </a:effectLst>
              </a:rPr>
              <a:t> καρκίνωμα </a:t>
            </a:r>
            <a:r>
              <a:rPr lang="el-GR" sz="2000" dirty="0" smtClean="0"/>
              <a:t>του προστάτη.</a:t>
            </a:r>
            <a:br>
              <a:rPr lang="el-GR" sz="2000" dirty="0" smtClean="0"/>
            </a:br>
            <a:r>
              <a:rPr lang="el-GR" sz="20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Όψιμο </a:t>
            </a:r>
            <a:r>
              <a:rPr lang="el-GR" sz="1600" dirty="0" smtClean="0"/>
              <a:t>γεγονός στη φυσική πορεία του συμβατικού κυψελιδικού προστατικού καρκίνου.</a:t>
            </a:r>
            <a:r>
              <a:rPr lang="el-GR" sz="2000" dirty="0" smtClean="0"/>
              <a:t> </a:t>
            </a:r>
            <a:r>
              <a:rPr lang="el-GR" sz="1600" dirty="0" smtClean="0"/>
              <a:t>Άτυπα, κυβοειδή κύτταρα με στρογγυλούς πυρήνες (</a:t>
            </a:r>
            <a:r>
              <a:rPr lang="el-GR" sz="1600" dirty="0" smtClean="0">
                <a:effectLst>
                  <a:outerShdw blurRad="38100" dist="38100" dir="2700000" algn="tl">
                    <a:srgbClr val="000000">
                      <a:alpha val="43137"/>
                    </a:srgbClr>
                  </a:outerShdw>
                </a:effectLst>
              </a:rPr>
              <a:t>κυψελιδικής</a:t>
            </a:r>
            <a:r>
              <a:rPr lang="el-GR" sz="1600" dirty="0" smtClean="0"/>
              <a:t> μορφής κύτταρα). Παρακείμενο </a:t>
            </a:r>
            <a:r>
              <a:rPr lang="el-GR" sz="1600" dirty="0" smtClean="0">
                <a:effectLst>
                  <a:outerShdw blurRad="38100" dist="38100" dir="2700000" algn="tl">
                    <a:srgbClr val="000000">
                      <a:alpha val="43137"/>
                    </a:srgbClr>
                  </a:outerShdw>
                </a:effectLst>
              </a:rPr>
              <a:t>διηθητικό</a:t>
            </a:r>
            <a:r>
              <a:rPr lang="el-GR" sz="1600" dirty="0" smtClean="0"/>
              <a:t> καρκίνωμα σχεδόν </a:t>
            </a:r>
            <a:r>
              <a:rPr lang="el-GR" sz="1600" dirty="0" smtClean="0">
                <a:effectLst>
                  <a:outerShdw blurRad="38100" dist="38100" dir="2700000" algn="tl">
                    <a:srgbClr val="000000">
                      <a:alpha val="43137"/>
                    </a:srgbClr>
                  </a:outerShdw>
                </a:effectLst>
              </a:rPr>
              <a:t>πάντα</a:t>
            </a:r>
            <a:r>
              <a:rPr lang="el-GR" sz="1600" dirty="0" smtClean="0"/>
              <a:t>. Διατήρηση βασικού κυτταρικού στοίχου στο </a:t>
            </a:r>
            <a:r>
              <a:rPr lang="el-GR" sz="1600" dirty="0" err="1" smtClean="0">
                <a:effectLst>
                  <a:outerShdw blurRad="38100" dist="38100" dir="2700000" algn="tl">
                    <a:srgbClr val="000000">
                      <a:alpha val="43137"/>
                    </a:srgbClr>
                  </a:outerShdw>
                </a:effectLst>
              </a:rPr>
              <a:t>ενδοπορικό</a:t>
            </a:r>
            <a:r>
              <a:rPr lang="el-GR" sz="1600" dirty="0" smtClean="0"/>
              <a:t> καρκίνωμα. Αντίθετα με την </a:t>
            </a:r>
            <a:r>
              <a:rPr lang="en-US" sz="1600" dirty="0" smtClean="0"/>
              <a:t>PIN, </a:t>
            </a:r>
            <a:r>
              <a:rPr lang="el-GR" sz="1600" dirty="0" smtClean="0">
                <a:effectLst>
                  <a:outerShdw blurRad="38100" dist="38100" dir="2700000" algn="tl">
                    <a:srgbClr val="000000">
                      <a:alpha val="43137"/>
                    </a:srgbClr>
                  </a:outerShdw>
                </a:effectLst>
              </a:rPr>
              <a:t>πολύ</a:t>
            </a:r>
            <a:r>
              <a:rPr lang="el-GR" sz="1600" dirty="0" smtClean="0"/>
              <a:t> </a:t>
            </a:r>
            <a:r>
              <a:rPr lang="el-GR" sz="1600" dirty="0" smtClean="0">
                <a:effectLst>
                  <a:outerShdw blurRad="38100" dist="38100" dir="2700000" algn="tl">
                    <a:srgbClr val="000000">
                      <a:alpha val="43137"/>
                    </a:srgbClr>
                  </a:outerShdw>
                </a:effectLst>
              </a:rPr>
              <a:t>σύνθετη</a:t>
            </a:r>
            <a:r>
              <a:rPr lang="el-GR" sz="1600" dirty="0" smtClean="0"/>
              <a:t> αρχιτεκτονική, </a:t>
            </a:r>
            <a:r>
              <a:rPr lang="el-GR" sz="1600" dirty="0" smtClean="0">
                <a:effectLst>
                  <a:outerShdw blurRad="38100" dist="38100" dir="2700000" algn="tl">
                    <a:srgbClr val="000000">
                      <a:alpha val="43137"/>
                    </a:srgbClr>
                  </a:outerShdw>
                </a:effectLst>
              </a:rPr>
              <a:t>πολύ έντονη </a:t>
            </a:r>
            <a:r>
              <a:rPr lang="en-US"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και σχετικά </a:t>
            </a:r>
            <a:r>
              <a:rPr lang="el-GR" sz="1600" b="1" dirty="0" smtClean="0">
                <a:effectLst>
                  <a:outerShdw blurRad="38100" dist="38100" dir="2700000" algn="tl">
                    <a:srgbClr val="000000">
                      <a:alpha val="43137"/>
                    </a:srgbClr>
                  </a:outerShdw>
                </a:effectLst>
              </a:rPr>
              <a:t>αν</a:t>
            </a:r>
            <a:r>
              <a:rPr lang="el-GR" sz="1600" dirty="0" smtClean="0">
                <a:effectLst>
                  <a:outerShdw blurRad="38100" dist="38100" dir="2700000" algn="tl">
                    <a:srgbClr val="000000">
                      <a:alpha val="43137"/>
                    </a:srgbClr>
                  </a:outerShdw>
                </a:effectLst>
              </a:rPr>
              <a:t>ομοιόμορφη </a:t>
            </a:r>
            <a:r>
              <a:rPr lang="el-GR" sz="1600" dirty="0" smtClean="0"/>
              <a:t>πυρηνική </a:t>
            </a:r>
            <a:r>
              <a:rPr lang="el-GR" sz="1600" dirty="0" err="1" smtClean="0">
                <a:effectLst>
                  <a:outerShdw blurRad="38100" dist="38100" dir="2700000" algn="tl">
                    <a:srgbClr val="000000">
                      <a:alpha val="43137"/>
                    </a:srgbClr>
                  </a:outerShdw>
                </a:effectLst>
              </a:rPr>
              <a:t>ατυπία</a:t>
            </a:r>
            <a:r>
              <a:rPr lang="en-US"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μεταξύ των </a:t>
            </a:r>
            <a:r>
              <a:rPr lang="el-GR" sz="1600" dirty="0" err="1" smtClean="0">
                <a:effectLst>
                  <a:outerShdw blurRad="38100" dist="38100" dir="2700000" algn="tl">
                    <a:srgbClr val="000000">
                      <a:alpha val="43137"/>
                    </a:srgbClr>
                  </a:outerShdw>
                </a:effectLst>
              </a:rPr>
              <a:t>ατύπων</a:t>
            </a:r>
            <a:r>
              <a:rPr lang="el-GR" sz="1600" dirty="0" smtClean="0">
                <a:effectLst>
                  <a:outerShdw blurRad="38100" dist="38100" dir="2700000" algn="tl">
                    <a:srgbClr val="000000">
                      <a:alpha val="43137"/>
                    </a:srgbClr>
                  </a:outerShdw>
                </a:effectLst>
              </a:rPr>
              <a:t> κυττάρων</a:t>
            </a:r>
            <a:r>
              <a:rPr lang="el-GR" sz="1600" dirty="0" smtClean="0"/>
              <a:t>, </a:t>
            </a:r>
            <a:r>
              <a:rPr lang="el-GR" sz="1600" dirty="0" smtClean="0">
                <a:effectLst>
                  <a:outerShdw blurRad="38100" dist="38100" dir="2700000" algn="tl">
                    <a:srgbClr val="000000">
                      <a:alpha val="43137"/>
                    </a:srgbClr>
                  </a:outerShdw>
                </a:effectLst>
              </a:rPr>
              <a:t>μιτώσεις</a:t>
            </a:r>
            <a:r>
              <a:rPr lang="el-GR" sz="1600" dirty="0" smtClean="0"/>
              <a:t>. </a:t>
            </a:r>
            <a:r>
              <a:rPr lang="el-GR" sz="1400" dirty="0" smtClean="0"/>
              <a:t>(ΔΔ</a:t>
            </a:r>
            <a:r>
              <a:rPr lang="en-US" sz="1400" dirty="0" smtClean="0"/>
              <a:t>: </a:t>
            </a:r>
            <a:r>
              <a:rPr lang="el-GR" sz="1400" b="1" dirty="0" smtClean="0"/>
              <a:t>υψηλόβαθμη </a:t>
            </a:r>
            <a:r>
              <a:rPr lang="en-US" sz="1400" b="1" dirty="0" smtClean="0"/>
              <a:t>PIN</a:t>
            </a:r>
            <a:r>
              <a:rPr lang="el-GR" sz="1400" b="1" dirty="0" smtClean="0"/>
              <a:t>= πρόδρομη </a:t>
            </a:r>
            <a:r>
              <a:rPr lang="el-GR" sz="1400" dirty="0" smtClean="0"/>
              <a:t>αλλοίωση του προστατικού καρκίνου)</a:t>
            </a:r>
            <a:endParaRPr lang="el-GR" sz="1400" dirty="0"/>
          </a:p>
        </p:txBody>
      </p:sp>
      <p:pic>
        <p:nvPicPr>
          <p:cNvPr id="115714" name="Picture 2" descr="E:\PROSTATE INTRADUCTAL CARCINOMA\F148\IMAGE003.JPG"/>
          <p:cNvPicPr>
            <a:picLocks noChangeAspect="1" noChangeArrowheads="1"/>
          </p:cNvPicPr>
          <p:nvPr/>
        </p:nvPicPr>
        <p:blipFill>
          <a:blip r:embed="rId2" cstate="print"/>
          <a:srcRect/>
          <a:stretch>
            <a:fillRect/>
          </a:stretch>
        </p:blipFill>
        <p:spPr bwMode="auto">
          <a:xfrm rot="5400000">
            <a:off x="4292449" y="2385023"/>
            <a:ext cx="5112568" cy="3833387"/>
          </a:xfrm>
          <a:prstGeom prst="rect">
            <a:avLst/>
          </a:prstGeom>
          <a:noFill/>
        </p:spPr>
      </p:pic>
      <p:pic>
        <p:nvPicPr>
          <p:cNvPr id="118787" name="Picture 3" descr="E:\PROSTATE INTRADUCTAL CARCINOMA\F145\IMAGE007.JPG"/>
          <p:cNvPicPr>
            <a:picLocks noChangeAspect="1" noChangeArrowheads="1"/>
          </p:cNvPicPr>
          <p:nvPr/>
        </p:nvPicPr>
        <p:blipFill>
          <a:blip r:embed="rId3" cstate="print"/>
          <a:srcRect/>
          <a:stretch>
            <a:fillRect/>
          </a:stretch>
        </p:blipFill>
        <p:spPr bwMode="auto">
          <a:xfrm rot="16200000">
            <a:off x="-397255" y="2320792"/>
            <a:ext cx="5185983" cy="388843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E:\figures\640x480\1\68.jpg"/>
          <p:cNvPicPr>
            <a:picLocks noChangeAspect="1" noChangeArrowheads="1"/>
          </p:cNvPicPr>
          <p:nvPr/>
        </p:nvPicPr>
        <p:blipFill>
          <a:blip r:embed="rId2" cstate="print"/>
          <a:srcRect/>
          <a:stretch>
            <a:fillRect/>
          </a:stretch>
        </p:blipFill>
        <p:spPr bwMode="auto">
          <a:xfrm>
            <a:off x="827584" y="1204912"/>
            <a:ext cx="7535863" cy="5653088"/>
          </a:xfrm>
          <a:prstGeom prst="rect">
            <a:avLst/>
          </a:prstGeom>
          <a:noFill/>
          <a:ln w="9525">
            <a:noFill/>
            <a:miter lim="800000"/>
            <a:headEnd/>
            <a:tailEnd/>
          </a:ln>
        </p:spPr>
      </p:pic>
      <p:sp>
        <p:nvSpPr>
          <p:cNvPr id="21507" name="Text Box 4"/>
          <p:cNvSpPr txBox="1">
            <a:spLocks noChangeArrowheads="1"/>
          </p:cNvSpPr>
          <p:nvPr/>
        </p:nvSpPr>
        <p:spPr bwMode="auto">
          <a:xfrm>
            <a:off x="0" y="0"/>
            <a:ext cx="9144000" cy="1261884"/>
          </a:xfrm>
          <a:prstGeom prst="rect">
            <a:avLst/>
          </a:prstGeom>
          <a:noFill/>
          <a:ln w="9525">
            <a:noFill/>
            <a:miter lim="800000"/>
            <a:headEnd/>
            <a:tailEnd/>
          </a:ln>
        </p:spPr>
        <p:txBody>
          <a:bodyPr wrap="square">
            <a:spAutoFit/>
          </a:bodyPr>
          <a:lstStyle/>
          <a:p>
            <a:pPr algn="ctr">
              <a:spcBef>
                <a:spcPct val="50000"/>
              </a:spcBef>
            </a:pPr>
            <a:r>
              <a:rPr lang="el-GR" sz="2000" b="1" dirty="0" smtClean="0"/>
              <a:t>ΔΔ </a:t>
            </a:r>
            <a:r>
              <a:rPr lang="el-GR" sz="2000" b="1" dirty="0" err="1" smtClean="0"/>
              <a:t>ενδοπορικού</a:t>
            </a:r>
            <a:r>
              <a:rPr lang="el-GR" sz="2000" b="1" dirty="0" smtClean="0"/>
              <a:t> καρκινώματος </a:t>
            </a:r>
            <a:r>
              <a:rPr lang="en-US" sz="2000" b="1" dirty="0" smtClean="0"/>
              <a:t>: </a:t>
            </a:r>
            <a:r>
              <a:rPr lang="en-US" sz="2000" b="1" dirty="0" err="1" smtClean="0"/>
              <a:t>Επίπεδη</a:t>
            </a:r>
            <a:r>
              <a:rPr lang="en-US" sz="2000" b="1" dirty="0" smtClean="0"/>
              <a:t> </a:t>
            </a:r>
            <a:r>
              <a:rPr lang="el-GR" sz="2000" b="1" dirty="0" smtClean="0"/>
              <a:t> υψηλόβαθμη  προστατική </a:t>
            </a:r>
            <a:r>
              <a:rPr lang="el-GR" sz="2000" b="1" dirty="0" err="1" smtClean="0"/>
              <a:t>ενδοεπιθηλιακή</a:t>
            </a:r>
            <a:r>
              <a:rPr lang="el-GR" sz="2000" b="1" dirty="0" smtClean="0"/>
              <a:t> νεοπλασία – </a:t>
            </a:r>
            <a:r>
              <a:rPr lang="en-US" sz="2000" b="1" dirty="0" smtClean="0"/>
              <a:t>HG</a:t>
            </a:r>
            <a:r>
              <a:rPr lang="el-GR" sz="2000" b="1" dirty="0" smtClean="0"/>
              <a:t> </a:t>
            </a:r>
            <a:r>
              <a:rPr lang="en-US" sz="2000" b="1" dirty="0" smtClean="0"/>
              <a:t>PIN</a:t>
            </a:r>
            <a:r>
              <a:rPr lang="el-GR" sz="2000" b="1" dirty="0" smtClean="0"/>
              <a:t>. </a:t>
            </a:r>
            <a:r>
              <a:rPr lang="el-GR" b="1" dirty="0" smtClean="0"/>
              <a:t>Η </a:t>
            </a:r>
            <a:r>
              <a:rPr lang="en-US" b="1" dirty="0" smtClean="0"/>
              <a:t>PIN </a:t>
            </a:r>
            <a:r>
              <a:rPr lang="el-GR" b="1" dirty="0" smtClean="0"/>
              <a:t>συνιστά αλλοίωση της </a:t>
            </a:r>
            <a:r>
              <a:rPr lang="el-GR" b="1" spc="600" dirty="0" smtClean="0">
                <a:effectLst>
                  <a:outerShdw blurRad="38100" dist="38100" dir="2700000" algn="tl">
                    <a:srgbClr val="000000">
                      <a:alpha val="43137"/>
                    </a:srgbClr>
                  </a:outerShdw>
                </a:effectLst>
              </a:rPr>
              <a:t>περιφερικής</a:t>
            </a:r>
            <a:r>
              <a:rPr lang="el-GR" b="1" dirty="0" smtClean="0"/>
              <a:t> ζώνης του προστάτη αδένα, οπότε </a:t>
            </a:r>
            <a:r>
              <a:rPr lang="el-GR" b="1" u="sng" dirty="0" smtClean="0"/>
              <a:t>δεν</a:t>
            </a:r>
            <a:r>
              <a:rPr lang="el-GR" b="1" dirty="0" smtClean="0"/>
              <a:t> αναμένεται </a:t>
            </a:r>
            <a:r>
              <a:rPr lang="el-GR" b="1" dirty="0" err="1" smtClean="0"/>
              <a:t>περιουρηθρικά</a:t>
            </a:r>
            <a:r>
              <a:rPr lang="el-GR" b="1" dirty="0" smtClean="0"/>
              <a:t>. Εδώ, με τμηματική προσβολή των προστατικών αδένων.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E:\figures\640x480\1\72.jpg"/>
          <p:cNvPicPr>
            <a:picLocks noChangeAspect="1" noChangeArrowheads="1"/>
          </p:cNvPicPr>
          <p:nvPr/>
        </p:nvPicPr>
        <p:blipFill>
          <a:blip r:embed="rId2" cstate="print"/>
          <a:srcRect/>
          <a:stretch>
            <a:fillRect/>
          </a:stretch>
        </p:blipFill>
        <p:spPr bwMode="auto">
          <a:xfrm>
            <a:off x="838200" y="838200"/>
            <a:ext cx="7535863" cy="5653088"/>
          </a:xfrm>
          <a:prstGeom prst="rect">
            <a:avLst/>
          </a:prstGeom>
          <a:noFill/>
          <a:ln w="9525">
            <a:noFill/>
            <a:miter lim="800000"/>
            <a:headEnd/>
            <a:tailEnd/>
          </a:ln>
        </p:spPr>
      </p:pic>
      <p:sp>
        <p:nvSpPr>
          <p:cNvPr id="25603" name="Text Box 4"/>
          <p:cNvSpPr txBox="1">
            <a:spLocks noChangeArrowheads="1"/>
          </p:cNvSpPr>
          <p:nvPr/>
        </p:nvSpPr>
        <p:spPr bwMode="auto">
          <a:xfrm>
            <a:off x="2743200" y="228600"/>
            <a:ext cx="3810000" cy="519113"/>
          </a:xfrm>
          <a:prstGeom prst="rect">
            <a:avLst/>
          </a:prstGeom>
          <a:noFill/>
          <a:ln w="9525">
            <a:noFill/>
            <a:miter lim="800000"/>
            <a:headEnd/>
            <a:tailEnd/>
          </a:ln>
        </p:spPr>
        <p:txBody>
          <a:bodyPr>
            <a:spAutoFit/>
          </a:bodyPr>
          <a:lstStyle/>
          <a:p>
            <a:pPr algn="ctr">
              <a:spcBef>
                <a:spcPct val="50000"/>
              </a:spcBef>
            </a:pPr>
            <a:r>
              <a:rPr lang="en-US" sz="2800" b="1" dirty="0" err="1">
                <a:solidFill>
                  <a:srgbClr val="002060"/>
                </a:solidFill>
              </a:rPr>
              <a:t>Θυσανωτή</a:t>
            </a:r>
            <a:r>
              <a:rPr lang="en-US" sz="2800" b="1" dirty="0">
                <a:solidFill>
                  <a:srgbClr val="002060"/>
                </a:solidFill>
              </a:rPr>
              <a:t> </a:t>
            </a:r>
            <a:r>
              <a:rPr lang="en-US" sz="2800" b="1" dirty="0" smtClean="0">
                <a:solidFill>
                  <a:srgbClr val="002060"/>
                </a:solidFill>
              </a:rPr>
              <a:t>HG</a:t>
            </a:r>
            <a:r>
              <a:rPr lang="el-GR" sz="2800" b="1" dirty="0" smtClean="0">
                <a:solidFill>
                  <a:srgbClr val="002060"/>
                </a:solidFill>
              </a:rPr>
              <a:t> </a:t>
            </a:r>
            <a:r>
              <a:rPr lang="en-US" sz="2800" b="1" dirty="0" smtClean="0">
                <a:solidFill>
                  <a:srgbClr val="002060"/>
                </a:solidFill>
              </a:rPr>
              <a:t>PIN</a:t>
            </a:r>
            <a:endParaRPr lang="el-G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5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76672"/>
          </a:xfrm>
        </p:spPr>
        <p:txBody>
          <a:bodyPr>
            <a:normAutofit fontScale="90000"/>
          </a:bodyPr>
          <a:lstStyle/>
          <a:p>
            <a:r>
              <a:rPr lang="el-GR" dirty="0" smtClean="0"/>
              <a:t>Αντιπαραβολή ιστολογικής υφής </a:t>
            </a:r>
            <a:endParaRPr lang="el-GR" dirty="0"/>
          </a:p>
        </p:txBody>
      </p:sp>
      <p:sp>
        <p:nvSpPr>
          <p:cNvPr id="3" name="2 - Θέση κειμένου"/>
          <p:cNvSpPr>
            <a:spLocks noGrp="1"/>
          </p:cNvSpPr>
          <p:nvPr>
            <p:ph type="body" idx="1"/>
          </p:nvPr>
        </p:nvSpPr>
        <p:spPr>
          <a:xfrm>
            <a:off x="611560" y="620689"/>
            <a:ext cx="3885828" cy="360040"/>
          </a:xfrm>
        </p:spPr>
        <p:txBody>
          <a:bodyPr>
            <a:noAutofit/>
          </a:bodyPr>
          <a:lstStyle/>
          <a:p>
            <a:r>
              <a:rPr lang="el-GR" dirty="0" smtClean="0">
                <a:effectLst>
                  <a:outerShdw blurRad="38100" dist="38100" dir="2700000" algn="tl">
                    <a:srgbClr val="000000">
                      <a:alpha val="43137"/>
                    </a:srgbClr>
                  </a:outerShdw>
                </a:effectLst>
              </a:rPr>
              <a:t>σπερματοδόχου ληκύθου</a:t>
            </a:r>
            <a:endParaRPr lang="el-GR" dirty="0">
              <a:effectLst>
                <a:outerShdw blurRad="38100" dist="38100" dir="2700000" algn="tl">
                  <a:srgbClr val="000000">
                    <a:alpha val="43137"/>
                  </a:srgbClr>
                </a:outerShdw>
              </a:effectLst>
            </a:endParaRPr>
          </a:p>
        </p:txBody>
      </p:sp>
      <p:sp>
        <p:nvSpPr>
          <p:cNvPr id="5" name="4 - Θέση κειμένου"/>
          <p:cNvSpPr>
            <a:spLocks noGrp="1"/>
          </p:cNvSpPr>
          <p:nvPr>
            <p:ph type="body" sz="quarter" idx="3"/>
          </p:nvPr>
        </p:nvSpPr>
        <p:spPr>
          <a:xfrm>
            <a:off x="4860032" y="692696"/>
            <a:ext cx="3826768" cy="288032"/>
          </a:xfrm>
        </p:spPr>
        <p:txBody>
          <a:bodyPr>
            <a:noAutofit/>
          </a:bodyPr>
          <a:lstStyle/>
          <a:p>
            <a:r>
              <a:rPr lang="el-GR" dirty="0" err="1" smtClean="0">
                <a:solidFill>
                  <a:schemeClr val="accent1">
                    <a:lumMod val="75000"/>
                  </a:schemeClr>
                </a:solidFill>
              </a:rPr>
              <a:t>εκσπερματιστικού</a:t>
            </a:r>
            <a:r>
              <a:rPr lang="el-GR" dirty="0" smtClean="0">
                <a:solidFill>
                  <a:schemeClr val="accent1">
                    <a:lumMod val="75000"/>
                  </a:schemeClr>
                </a:solidFill>
              </a:rPr>
              <a:t> πόρου</a:t>
            </a:r>
            <a:endParaRPr lang="el-GR" dirty="0">
              <a:solidFill>
                <a:schemeClr val="accent1">
                  <a:lumMod val="75000"/>
                </a:schemeClr>
              </a:solidFill>
            </a:endParaRPr>
          </a:p>
        </p:txBody>
      </p:sp>
      <p:pic>
        <p:nvPicPr>
          <p:cNvPr id="1028" name="Picture 4" descr="C:\Users\ΤΑΝΙΑ\Desktop\seminal_vesicles-figureA_Big.jpg"/>
          <p:cNvPicPr>
            <a:picLocks noGrp="1" noChangeAspect="1" noChangeArrowheads="1"/>
          </p:cNvPicPr>
          <p:nvPr>
            <p:ph sz="half" idx="2"/>
          </p:nvPr>
        </p:nvPicPr>
        <p:blipFill>
          <a:blip r:embed="rId2" cstate="print"/>
          <a:srcRect/>
          <a:stretch>
            <a:fillRect/>
          </a:stretch>
        </p:blipFill>
        <p:spPr bwMode="auto">
          <a:xfrm>
            <a:off x="179512" y="980728"/>
            <a:ext cx="2688299" cy="2016224"/>
          </a:xfrm>
          <a:prstGeom prst="rect">
            <a:avLst/>
          </a:prstGeom>
          <a:noFill/>
        </p:spPr>
      </p:pic>
      <p:pic>
        <p:nvPicPr>
          <p:cNvPr id="1029" name="Picture 5" descr="C:\Users\ΤΑΝΙΑ\Desktop\seminal_vesicles-figureB_Big.jpg"/>
          <p:cNvPicPr>
            <a:picLocks noChangeAspect="1" noChangeArrowheads="1"/>
          </p:cNvPicPr>
          <p:nvPr/>
        </p:nvPicPr>
        <p:blipFill>
          <a:blip r:embed="rId3" cstate="print"/>
          <a:srcRect/>
          <a:stretch>
            <a:fillRect/>
          </a:stretch>
        </p:blipFill>
        <p:spPr bwMode="auto">
          <a:xfrm>
            <a:off x="0" y="3068960"/>
            <a:ext cx="4512502" cy="3384376"/>
          </a:xfrm>
          <a:prstGeom prst="rect">
            <a:avLst/>
          </a:prstGeom>
          <a:noFill/>
        </p:spPr>
      </p:pic>
      <p:pic>
        <p:nvPicPr>
          <p:cNvPr id="1030" name="Picture 6" descr="C:\Users\ΤΑΝΙΑ\Desktop\seminal_vesicles-figureC_Big.jpg"/>
          <p:cNvPicPr>
            <a:picLocks noGrp="1" noChangeAspect="1" noChangeArrowheads="1"/>
          </p:cNvPicPr>
          <p:nvPr>
            <p:ph sz="quarter" idx="4"/>
          </p:nvPr>
        </p:nvPicPr>
        <p:blipFill>
          <a:blip r:embed="rId4" cstate="print"/>
          <a:srcRect/>
          <a:stretch>
            <a:fillRect/>
          </a:stretch>
        </p:blipFill>
        <p:spPr bwMode="auto">
          <a:xfrm>
            <a:off x="6228184" y="980728"/>
            <a:ext cx="2688299" cy="2016224"/>
          </a:xfrm>
          <a:prstGeom prst="rect">
            <a:avLst/>
          </a:prstGeom>
          <a:noFill/>
        </p:spPr>
      </p:pic>
      <p:pic>
        <p:nvPicPr>
          <p:cNvPr id="1031" name="Picture 7" descr="C:\Users\ΤΑΝΙΑ\Desktop\seminal_vesicles-figureD_Big.jpg"/>
          <p:cNvPicPr>
            <a:picLocks noChangeAspect="1" noChangeArrowheads="1"/>
          </p:cNvPicPr>
          <p:nvPr/>
        </p:nvPicPr>
        <p:blipFill>
          <a:blip r:embed="rId5" cstate="print"/>
          <a:srcRect/>
          <a:stretch>
            <a:fillRect/>
          </a:stretch>
        </p:blipFill>
        <p:spPr bwMode="auto">
          <a:xfrm>
            <a:off x="4499992" y="3068960"/>
            <a:ext cx="4512501" cy="3384376"/>
          </a:xfrm>
          <a:prstGeom prst="rect">
            <a:avLst/>
          </a:prstGeom>
          <a:noFill/>
        </p:spPr>
      </p:pic>
      <p:sp>
        <p:nvSpPr>
          <p:cNvPr id="9" name="8 - Ορθογώνιο"/>
          <p:cNvSpPr/>
          <p:nvPr/>
        </p:nvSpPr>
        <p:spPr>
          <a:xfrm>
            <a:off x="3131840" y="980728"/>
            <a:ext cx="2808312" cy="1754326"/>
          </a:xfrm>
          <a:prstGeom prst="rect">
            <a:avLst/>
          </a:prstGeom>
        </p:spPr>
        <p:txBody>
          <a:bodyPr wrap="square">
            <a:spAutoFit/>
          </a:bodyPr>
          <a:lstStyle/>
          <a:p>
            <a:r>
              <a:rPr lang="el-GR" sz="1200" dirty="0" smtClean="0">
                <a:effectLst>
                  <a:outerShdw blurRad="38100" dist="38100" dir="2700000" algn="tl">
                    <a:srgbClr val="000000">
                      <a:alpha val="43137"/>
                    </a:srgbClr>
                  </a:outerShdw>
                </a:effectLst>
              </a:rPr>
              <a:t>Διάκριση</a:t>
            </a:r>
            <a:r>
              <a:rPr lang="el-GR" sz="1200" dirty="0" smtClean="0"/>
              <a:t> των </a:t>
            </a:r>
            <a:r>
              <a:rPr lang="el-GR" sz="1200" dirty="0" smtClean="0">
                <a:effectLst>
                  <a:outerShdw blurRad="38100" dist="38100" dir="2700000" algn="tl">
                    <a:srgbClr val="000000">
                      <a:alpha val="43137"/>
                    </a:srgbClr>
                  </a:outerShdw>
                </a:effectLst>
              </a:rPr>
              <a:t>σπερματοδόχων ληκύθων </a:t>
            </a:r>
            <a:r>
              <a:rPr lang="el-GR" sz="1200" dirty="0" smtClean="0"/>
              <a:t>από τους </a:t>
            </a:r>
            <a:r>
              <a:rPr lang="el-GR" sz="1200" dirty="0" err="1" smtClean="0">
                <a:solidFill>
                  <a:schemeClr val="accent1">
                    <a:lumMod val="75000"/>
                  </a:schemeClr>
                </a:solidFill>
                <a:effectLst>
                  <a:outerShdw blurRad="38100" dist="38100" dir="2700000" algn="tl">
                    <a:srgbClr val="000000">
                      <a:alpha val="43137"/>
                    </a:srgbClr>
                  </a:outerShdw>
                </a:effectLst>
              </a:rPr>
              <a:t>εκσπερματιστικούς</a:t>
            </a:r>
            <a:r>
              <a:rPr lang="el-GR" sz="1200" dirty="0" smtClean="0">
                <a:solidFill>
                  <a:schemeClr val="accent1">
                    <a:lumMod val="75000"/>
                  </a:schemeClr>
                </a:solidFill>
                <a:effectLst>
                  <a:outerShdw blurRad="38100" dist="38100" dir="2700000" algn="tl">
                    <a:srgbClr val="000000">
                      <a:alpha val="43137"/>
                    </a:srgbClr>
                  </a:outerShdw>
                </a:effectLst>
              </a:rPr>
              <a:t> πόρους </a:t>
            </a:r>
            <a:r>
              <a:rPr lang="el-GR" sz="1200" dirty="0" smtClean="0"/>
              <a:t>της κεντρικής ζώνης του προστάτη αδένα, σημαντική για την </a:t>
            </a:r>
            <a:r>
              <a:rPr lang="el-GR" sz="1200" dirty="0" err="1" smtClean="0"/>
              <a:t>εγχειρησιμότητα</a:t>
            </a:r>
            <a:r>
              <a:rPr lang="el-GR" sz="1200" dirty="0" smtClean="0"/>
              <a:t> του προστατικού καρκίνου</a:t>
            </a:r>
            <a:r>
              <a:rPr lang="en-US" sz="1200" dirty="0" smtClean="0"/>
              <a:t>:</a:t>
            </a:r>
            <a:r>
              <a:rPr lang="el-GR" sz="1200" dirty="0" smtClean="0"/>
              <a:t> </a:t>
            </a:r>
            <a:r>
              <a:rPr lang="el-GR" sz="1200" dirty="0" smtClean="0">
                <a:solidFill>
                  <a:schemeClr val="accent1">
                    <a:lumMod val="75000"/>
                  </a:schemeClr>
                </a:solidFill>
              </a:rPr>
              <a:t>Οι </a:t>
            </a:r>
            <a:r>
              <a:rPr lang="el-GR" sz="1200" dirty="0" err="1" smtClean="0">
                <a:solidFill>
                  <a:schemeClr val="accent1">
                    <a:lumMod val="75000"/>
                  </a:schemeClr>
                </a:solidFill>
              </a:rPr>
              <a:t>εκσπερματιστικοί</a:t>
            </a:r>
            <a:r>
              <a:rPr lang="el-GR" sz="1200" dirty="0" smtClean="0">
                <a:solidFill>
                  <a:schemeClr val="accent1">
                    <a:lumMod val="75000"/>
                  </a:schemeClr>
                </a:solidFill>
              </a:rPr>
              <a:t> πόροι στερούνται </a:t>
            </a:r>
            <a:r>
              <a:rPr lang="el-GR" sz="1200" dirty="0" err="1" smtClean="0">
                <a:solidFill>
                  <a:schemeClr val="accent1">
                    <a:lumMod val="75000"/>
                  </a:schemeClr>
                </a:solidFill>
              </a:rPr>
              <a:t>παχέος</a:t>
            </a:r>
            <a:r>
              <a:rPr lang="el-GR" sz="1200" dirty="0" smtClean="0">
                <a:solidFill>
                  <a:schemeClr val="accent1">
                    <a:lumMod val="75000"/>
                  </a:schemeClr>
                </a:solidFill>
              </a:rPr>
              <a:t> μυϊκού τοιχώματος και περιχαρακώνονται από </a:t>
            </a:r>
            <a:r>
              <a:rPr lang="el-GR" sz="1200" dirty="0" err="1" smtClean="0">
                <a:solidFill>
                  <a:schemeClr val="accent1">
                    <a:lumMod val="75000"/>
                  </a:schemeClr>
                </a:solidFill>
              </a:rPr>
              <a:t>κολλαγονώδες</a:t>
            </a:r>
            <a:r>
              <a:rPr lang="el-GR" sz="1200" dirty="0" smtClean="0">
                <a:solidFill>
                  <a:schemeClr val="accent1">
                    <a:lumMod val="75000"/>
                  </a:schemeClr>
                </a:solidFill>
              </a:rPr>
              <a:t> υπόστρωμα.</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048000" y="228600"/>
            <a:ext cx="3124200" cy="519113"/>
          </a:xfrm>
          <a:prstGeom prst="rect">
            <a:avLst/>
          </a:prstGeom>
          <a:noFill/>
          <a:ln w="9525">
            <a:noFill/>
            <a:miter lim="800000"/>
            <a:headEnd/>
            <a:tailEnd/>
          </a:ln>
        </p:spPr>
        <p:txBody>
          <a:bodyPr>
            <a:spAutoFit/>
          </a:bodyPr>
          <a:lstStyle/>
          <a:p>
            <a:pPr algn="ctr">
              <a:spcBef>
                <a:spcPct val="50000"/>
              </a:spcBef>
            </a:pPr>
            <a:r>
              <a:rPr lang="en-US" sz="2800" b="1" dirty="0" smtClean="0">
                <a:solidFill>
                  <a:srgbClr val="002060"/>
                </a:solidFill>
              </a:rPr>
              <a:t>HG</a:t>
            </a:r>
            <a:r>
              <a:rPr lang="el-GR" sz="2800" b="1" dirty="0" smtClean="0">
                <a:solidFill>
                  <a:srgbClr val="002060"/>
                </a:solidFill>
              </a:rPr>
              <a:t> </a:t>
            </a:r>
            <a:r>
              <a:rPr lang="en-US" sz="2800" b="1" dirty="0" smtClean="0">
                <a:solidFill>
                  <a:srgbClr val="002060"/>
                </a:solidFill>
              </a:rPr>
              <a:t>PIN</a:t>
            </a:r>
            <a:endParaRPr lang="el-GR" dirty="0">
              <a:solidFill>
                <a:srgbClr val="002060"/>
              </a:solidFill>
            </a:endParaRPr>
          </a:p>
        </p:txBody>
      </p:sp>
      <p:pic>
        <p:nvPicPr>
          <p:cNvPr id="49155" name="Picture 4" descr="E:\figures\640x480\200\206.jpg"/>
          <p:cNvPicPr>
            <a:picLocks noChangeAspect="1" noChangeArrowheads="1"/>
          </p:cNvPicPr>
          <p:nvPr/>
        </p:nvPicPr>
        <p:blipFill>
          <a:blip r:embed="rId2" cstate="print"/>
          <a:srcRect/>
          <a:stretch>
            <a:fillRect/>
          </a:stretch>
        </p:blipFill>
        <p:spPr bwMode="auto">
          <a:xfrm>
            <a:off x="914400" y="838200"/>
            <a:ext cx="7535863" cy="5653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 calcmode="lin" valueType="num">
                                      <p:cBhvr>
                                        <p:cTn id="7" dur="500" fill="hold"/>
                                        <p:tgtEl>
                                          <p:spTgt spid="491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1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91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80112" y="0"/>
            <a:ext cx="3106688" cy="764704"/>
          </a:xfrm>
        </p:spPr>
        <p:txBody>
          <a:bodyPr>
            <a:noAutofit/>
          </a:bodyPr>
          <a:lstStyle/>
          <a:p>
            <a:r>
              <a:rPr lang="el-GR" sz="2800" dirty="0" smtClean="0"/>
              <a:t>Ενίοτε, φαινόμενο ωρίμανσης. </a:t>
            </a:r>
            <a:r>
              <a:rPr lang="en-US" sz="2800" dirty="0" smtClean="0"/>
              <a:t>HG PIN</a:t>
            </a:r>
            <a:endParaRPr lang="el-GR" sz="2800" dirty="0"/>
          </a:p>
        </p:txBody>
      </p:sp>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78850" name="Picture 2" descr="D:\figures\640x480\1\85.jpg"/>
          <p:cNvPicPr>
            <a:picLocks noGrp="1" noChangeAspect="1" noChangeArrowheads="1"/>
          </p:cNvPicPr>
          <p:nvPr>
            <p:ph sz="half" idx="2"/>
          </p:nvPr>
        </p:nvPicPr>
        <p:blipFill>
          <a:blip r:embed="rId2" cstate="print"/>
          <a:srcRect/>
          <a:stretch>
            <a:fillRect/>
          </a:stretch>
        </p:blipFill>
        <p:spPr bwMode="auto">
          <a:xfrm rot="16200000">
            <a:off x="-857248" y="857248"/>
            <a:ext cx="6858001" cy="5143501"/>
          </a:xfrm>
          <a:prstGeom prst="rect">
            <a:avLst/>
          </a:prstGeom>
          <a:noFill/>
        </p:spPr>
      </p:pic>
      <p:pic>
        <p:nvPicPr>
          <p:cNvPr id="78851" name="Picture 3" descr="D:\figures\640x480\1\86.jpg"/>
          <p:cNvPicPr>
            <a:picLocks noGrp="1" noChangeAspect="1" noChangeArrowheads="1"/>
          </p:cNvPicPr>
          <p:nvPr>
            <p:ph sz="quarter" idx="4"/>
          </p:nvPr>
        </p:nvPicPr>
        <p:blipFill>
          <a:blip r:embed="rId3" cstate="print"/>
          <a:srcRect/>
          <a:stretch>
            <a:fillRect/>
          </a:stretch>
        </p:blipFill>
        <p:spPr bwMode="auto">
          <a:xfrm rot="16200000">
            <a:off x="4571996" y="1357302"/>
            <a:ext cx="5143512" cy="4000496"/>
          </a:xfrm>
          <a:prstGeom prst="rect">
            <a:avLst/>
          </a:prstGeom>
          <a:noFill/>
        </p:spPr>
      </p:pic>
      <p:sp>
        <p:nvSpPr>
          <p:cNvPr id="7" name="6 - Ορθογώνιο"/>
          <p:cNvSpPr/>
          <p:nvPr/>
        </p:nvSpPr>
        <p:spPr>
          <a:xfrm>
            <a:off x="5143504" y="6072206"/>
            <a:ext cx="4000496" cy="646331"/>
          </a:xfrm>
          <a:prstGeom prst="rect">
            <a:avLst/>
          </a:prstGeom>
        </p:spPr>
        <p:txBody>
          <a:bodyPr wrap="square">
            <a:spAutoFit/>
          </a:bodyPr>
          <a:lstStyle/>
          <a:p>
            <a:pPr algn="ctr">
              <a:spcBef>
                <a:spcPct val="50000"/>
              </a:spcBef>
            </a:pPr>
            <a:r>
              <a:rPr lang="el-GR" b="1" dirty="0" smtClean="0"/>
              <a:t>Εδώ, </a:t>
            </a:r>
            <a:r>
              <a:rPr lang="el-GR" b="1" dirty="0" smtClean="0"/>
              <a:t>σχετικά ομοιόμορφη η πυρηνική ατυπία στα άτυπα κύτταρα της </a:t>
            </a:r>
            <a:r>
              <a:rPr lang="en-US" b="1" dirty="0" smtClean="0"/>
              <a:t>HG PIN.</a:t>
            </a:r>
            <a:endParaRPr lang="el-GR" b="1"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7288" y="274638"/>
            <a:ext cx="10787138" cy="725470"/>
          </a:xfrm>
        </p:spPr>
        <p:txBody>
          <a:bodyPr>
            <a:noAutofit/>
          </a:bodyPr>
          <a:lstStyle/>
          <a:p>
            <a:r>
              <a:rPr lang="el-GR" sz="3600" b="1" dirty="0" smtClean="0"/>
              <a:t>Σπάνια, ηθμοειδής </a:t>
            </a:r>
            <a:r>
              <a:rPr lang="el-GR" sz="3600" b="1" dirty="0" smtClean="0"/>
              <a:t>μορφή </a:t>
            </a:r>
            <a:r>
              <a:rPr lang="el-GR" sz="3600" b="1" dirty="0" smtClean="0">
                <a:effectLst>
                  <a:outerShdw blurRad="38100" dist="38100" dir="2700000" algn="tl">
                    <a:srgbClr val="000000">
                      <a:alpha val="43137"/>
                    </a:srgbClr>
                  </a:outerShdw>
                </a:effectLst>
              </a:rPr>
              <a:t>υψηλόβαθμης </a:t>
            </a:r>
            <a:r>
              <a:rPr lang="en-US" sz="3600" b="1" dirty="0" smtClean="0">
                <a:effectLst>
                  <a:outerShdw blurRad="38100" dist="38100" dir="2700000" algn="tl">
                    <a:srgbClr val="000000">
                      <a:alpha val="43137"/>
                    </a:srgbClr>
                  </a:outerShdw>
                </a:effectLst>
              </a:rPr>
              <a:t>PIN</a:t>
            </a:r>
            <a:endParaRPr lang="el-GR" sz="3600" b="1" dirty="0">
              <a:effectLst>
                <a:outerShdw blurRad="38100" dist="38100" dir="2700000" algn="tl">
                  <a:srgbClr val="000000">
                    <a:alpha val="43137"/>
                  </a:srgbClr>
                </a:outerShdw>
              </a:effectLst>
            </a:endParaRPr>
          </a:p>
        </p:txBody>
      </p:sp>
      <p:pic>
        <p:nvPicPr>
          <p:cNvPr id="79874" name="Picture 2" descr="D:\figures\640x480\1\87.jpg"/>
          <p:cNvPicPr>
            <a:picLocks noChangeAspect="1" noChangeArrowheads="1"/>
          </p:cNvPicPr>
          <p:nvPr/>
        </p:nvPicPr>
        <p:blipFill>
          <a:blip r:embed="rId2" cstate="print"/>
          <a:srcRect/>
          <a:stretch>
            <a:fillRect/>
          </a:stretch>
        </p:blipFill>
        <p:spPr bwMode="auto">
          <a:xfrm>
            <a:off x="928662" y="1142984"/>
            <a:ext cx="7072362" cy="5304272"/>
          </a:xfrm>
          <a:prstGeom prst="rect">
            <a:avLst/>
          </a:prstGeom>
          <a:noFill/>
        </p:spPr>
      </p:pic>
      <p:sp>
        <p:nvSpPr>
          <p:cNvPr id="4" name="1 - Τίτλος"/>
          <p:cNvSpPr txBox="1">
            <a:spLocks/>
          </p:cNvSpPr>
          <p:nvPr/>
        </p:nvSpPr>
        <p:spPr>
          <a:xfrm>
            <a:off x="-785850" y="0"/>
            <a:ext cx="10715700" cy="57148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smtClean="0">
                <a:ln>
                  <a:noFill/>
                </a:ln>
                <a:effectLst/>
                <a:uLnTx/>
                <a:uFillTx/>
                <a:latin typeface="+mj-lt"/>
                <a:ea typeface="+mj-ea"/>
                <a:cs typeface="+mj-cs"/>
              </a:rPr>
              <a:t>Επικρατούσα μορφολογία </a:t>
            </a:r>
            <a:r>
              <a:rPr kumimoji="0" lang="el-GR" sz="2400" b="1"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κυψελιδικού</a:t>
            </a:r>
            <a:r>
              <a:rPr kumimoji="0" lang="el-GR" sz="2400" b="1" i="0" u="none" strike="noStrike" kern="1200" cap="none" spc="0" normalizeH="0" baseline="0" noProof="0" dirty="0" smtClean="0">
                <a:ln>
                  <a:noFill/>
                </a:ln>
                <a:effectLst/>
                <a:uLnTx/>
                <a:uFillTx/>
                <a:latin typeface="+mj-lt"/>
                <a:ea typeface="+mj-ea"/>
                <a:cs typeface="+mj-cs"/>
              </a:rPr>
              <a:t> κυττάρου.</a:t>
            </a:r>
            <a:endParaRPr kumimoji="0" lang="el-GR" sz="2400" b="1" i="0" u="none" strike="noStrike" kern="1200" cap="none" spc="0" normalizeH="0" baseline="0" noProof="0" dirty="0">
              <a:ln>
                <a:noFill/>
              </a:ln>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E:\figures\640x480\1\79.jpg"/>
          <p:cNvPicPr>
            <a:picLocks noChangeAspect="1" noChangeArrowheads="1"/>
          </p:cNvPicPr>
          <p:nvPr/>
        </p:nvPicPr>
        <p:blipFill>
          <a:blip r:embed="rId2" cstate="print"/>
          <a:srcRect/>
          <a:stretch>
            <a:fillRect/>
          </a:stretch>
        </p:blipFill>
        <p:spPr bwMode="auto">
          <a:xfrm>
            <a:off x="838200" y="914400"/>
            <a:ext cx="7535863" cy="5653088"/>
          </a:xfrm>
          <a:prstGeom prst="rect">
            <a:avLst/>
          </a:prstGeom>
          <a:noFill/>
          <a:ln w="9525">
            <a:noFill/>
            <a:miter lim="800000"/>
            <a:headEnd/>
            <a:tailEnd/>
          </a:ln>
        </p:spPr>
      </p:pic>
      <p:sp>
        <p:nvSpPr>
          <p:cNvPr id="90115" name="Text Box 5"/>
          <p:cNvSpPr txBox="1">
            <a:spLocks noChangeArrowheads="1"/>
          </p:cNvSpPr>
          <p:nvPr/>
        </p:nvSpPr>
        <p:spPr bwMode="auto">
          <a:xfrm>
            <a:off x="0" y="0"/>
            <a:ext cx="9144000" cy="1015663"/>
          </a:xfrm>
          <a:prstGeom prst="rect">
            <a:avLst/>
          </a:prstGeom>
          <a:noFill/>
          <a:ln w="9525">
            <a:noFill/>
            <a:miter lim="800000"/>
            <a:headEnd/>
            <a:tailEnd/>
          </a:ln>
        </p:spPr>
        <p:txBody>
          <a:bodyPr wrap="square">
            <a:spAutoFit/>
          </a:bodyPr>
          <a:lstStyle/>
          <a:p>
            <a:pPr algn="ctr">
              <a:spcBef>
                <a:spcPct val="50000"/>
              </a:spcBef>
            </a:pPr>
            <a:r>
              <a:rPr lang="el-GR" sz="2400" b="1" dirty="0" smtClean="0">
                <a:solidFill>
                  <a:srgbClr val="002060"/>
                </a:solidFill>
              </a:rPr>
              <a:t>(</a:t>
            </a:r>
            <a:r>
              <a:rPr lang="el-GR" sz="2400" b="1" dirty="0" err="1" smtClean="0">
                <a:solidFill>
                  <a:srgbClr val="002060"/>
                </a:solidFill>
              </a:rPr>
              <a:t>Μικροθηλώδης</a:t>
            </a:r>
            <a:r>
              <a:rPr lang="el-GR" sz="2400" b="1" dirty="0" smtClean="0">
                <a:solidFill>
                  <a:srgbClr val="002060"/>
                </a:solidFill>
              </a:rPr>
              <a:t>) </a:t>
            </a:r>
            <a:r>
              <a:rPr lang="en-US" sz="2400" b="1" dirty="0" smtClean="0">
                <a:solidFill>
                  <a:srgbClr val="002060"/>
                </a:solidFill>
              </a:rPr>
              <a:t>HG </a:t>
            </a:r>
            <a:r>
              <a:rPr lang="el-GR" sz="2400" b="1" dirty="0" smtClean="0">
                <a:solidFill>
                  <a:srgbClr val="002060"/>
                </a:solidFill>
              </a:rPr>
              <a:t>PIN + όπως  ενίοτε ανευρίσκεται , </a:t>
            </a:r>
          </a:p>
          <a:p>
            <a:pPr algn="ctr">
              <a:spcBef>
                <a:spcPct val="50000"/>
              </a:spcBef>
            </a:pPr>
            <a:r>
              <a:rPr lang="el-GR" sz="2400" b="1" dirty="0" smtClean="0">
                <a:solidFill>
                  <a:srgbClr val="002060"/>
                </a:solidFill>
              </a:rPr>
              <a:t>πέριξ διηθητικό καρκίνωμα.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p:cTn id="7" dur="500" fill="hold"/>
                                        <p:tgtEl>
                                          <p:spTgt spid="90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01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01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0115">
                                            <p:txEl>
                                              <p:pRg st="1" end="1"/>
                                            </p:txEl>
                                          </p:spTgt>
                                        </p:tgtEl>
                                        <p:attrNameLst>
                                          <p:attrName>style.visibility</p:attrName>
                                        </p:attrNameLst>
                                      </p:cBhvr>
                                      <p:to>
                                        <p:strVal val="visible"/>
                                      </p:to>
                                    </p:set>
                                    <p:anim calcmode="lin" valueType="num">
                                      <p:cBhvr>
                                        <p:cTn id="14" dur="500" fill="hold"/>
                                        <p:tgtEl>
                                          <p:spTgt spid="9011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011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01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E:\figures\640x480\200\241.jpg"/>
          <p:cNvPicPr>
            <a:picLocks noChangeAspect="1" noChangeArrowheads="1"/>
          </p:cNvPicPr>
          <p:nvPr/>
        </p:nvPicPr>
        <p:blipFill>
          <a:blip r:embed="rId2" cstate="print"/>
          <a:srcRect/>
          <a:stretch>
            <a:fillRect/>
          </a:stretch>
        </p:blipFill>
        <p:spPr bwMode="auto">
          <a:xfrm>
            <a:off x="323528" y="332656"/>
            <a:ext cx="8351169" cy="6264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E:\figures\640x480\200\242.jpg"/>
          <p:cNvPicPr>
            <a:picLocks noChangeAspect="1" noChangeArrowheads="1"/>
          </p:cNvPicPr>
          <p:nvPr/>
        </p:nvPicPr>
        <p:blipFill>
          <a:blip r:embed="rId2" cstate="print"/>
          <a:srcRect/>
          <a:stretch>
            <a:fillRect/>
          </a:stretch>
        </p:blipFill>
        <p:spPr bwMode="auto">
          <a:xfrm>
            <a:off x="914400" y="838200"/>
            <a:ext cx="7535863" cy="5653088"/>
          </a:xfrm>
          <a:prstGeom prst="rect">
            <a:avLst/>
          </a:prstGeom>
          <a:noFill/>
          <a:ln w="9525">
            <a:noFill/>
            <a:miter lim="800000"/>
            <a:headEnd/>
            <a:tailEnd/>
          </a:ln>
        </p:spPr>
      </p:pic>
      <p:sp>
        <p:nvSpPr>
          <p:cNvPr id="94211" name="Text Box 5"/>
          <p:cNvSpPr txBox="1">
            <a:spLocks noChangeArrowheads="1"/>
          </p:cNvSpPr>
          <p:nvPr/>
        </p:nvSpPr>
        <p:spPr bwMode="auto">
          <a:xfrm>
            <a:off x="0" y="1"/>
            <a:ext cx="9144000" cy="923330"/>
          </a:xfrm>
          <a:prstGeom prst="rect">
            <a:avLst/>
          </a:prstGeom>
          <a:noFill/>
          <a:ln w="9525">
            <a:noFill/>
            <a:miter lim="800000"/>
            <a:headEnd/>
            <a:tailEnd/>
          </a:ln>
        </p:spPr>
        <p:txBody>
          <a:bodyPr wrap="square">
            <a:spAutoFit/>
          </a:bodyPr>
          <a:lstStyle/>
          <a:p>
            <a:pPr algn="ctr">
              <a:spcBef>
                <a:spcPct val="50000"/>
              </a:spcBef>
            </a:pPr>
            <a:r>
              <a:rPr lang="el-GR" b="1" dirty="0">
                <a:solidFill>
                  <a:srgbClr val="002060"/>
                </a:solidFill>
              </a:rPr>
              <a:t>HGPIN + </a:t>
            </a:r>
            <a:r>
              <a:rPr lang="el-GR" b="1" dirty="0" smtClean="0">
                <a:solidFill>
                  <a:srgbClr val="002060"/>
                </a:solidFill>
              </a:rPr>
              <a:t>Παρακείμενο, </a:t>
            </a:r>
            <a:r>
              <a:rPr lang="el-GR" b="1" dirty="0" smtClean="0">
                <a:solidFill>
                  <a:srgbClr val="002060"/>
                </a:solidFill>
                <a:effectLst>
                  <a:outerShdw blurRad="38100" dist="38100" dir="2700000" algn="tl">
                    <a:srgbClr val="000000">
                      <a:alpha val="43137"/>
                    </a:srgbClr>
                  </a:outerShdw>
                </a:effectLst>
              </a:rPr>
              <a:t>σε ικανή απόσταση</a:t>
            </a:r>
            <a:r>
              <a:rPr lang="el-GR" b="1" dirty="0" smtClean="0">
                <a:solidFill>
                  <a:srgbClr val="002060"/>
                </a:solidFill>
              </a:rPr>
              <a:t>, διηθητικό καρκίνωμα</a:t>
            </a:r>
            <a:r>
              <a:rPr lang="en-US" b="1" dirty="0" smtClean="0">
                <a:solidFill>
                  <a:srgbClr val="002060"/>
                </a:solidFill>
              </a:rPr>
              <a:t> </a:t>
            </a:r>
            <a:r>
              <a:rPr lang="el-GR" b="1" dirty="0" smtClean="0">
                <a:solidFill>
                  <a:srgbClr val="002060"/>
                </a:solidFill>
              </a:rPr>
              <a:t>με πλήρη απουσία βασικών κυττάρων.</a:t>
            </a:r>
            <a:r>
              <a:rPr lang="en-US" b="1" dirty="0" smtClean="0">
                <a:solidFill>
                  <a:srgbClr val="002060"/>
                </a:solidFill>
              </a:rPr>
              <a:t> </a:t>
            </a:r>
            <a:r>
              <a:rPr lang="el-GR" b="1" dirty="0" smtClean="0">
                <a:solidFill>
                  <a:srgbClr val="002060"/>
                </a:solidFill>
              </a:rPr>
              <a:t>Διατήρηση βασικών κυττάρων στην </a:t>
            </a:r>
            <a:r>
              <a:rPr lang="en-US" b="1" dirty="0" smtClean="0">
                <a:solidFill>
                  <a:srgbClr val="002060"/>
                </a:solidFill>
              </a:rPr>
              <a:t>PIN </a:t>
            </a:r>
            <a:r>
              <a:rPr lang="el-GR" b="1" dirty="0" smtClean="0">
                <a:solidFill>
                  <a:srgbClr val="002060"/>
                </a:solidFill>
              </a:rPr>
              <a:t>και σε ορισμένες από τις </a:t>
            </a:r>
            <a:r>
              <a:rPr lang="el-GR" b="1" dirty="0" err="1" smtClean="0">
                <a:solidFill>
                  <a:srgbClr val="002060"/>
                </a:solidFill>
              </a:rPr>
              <a:t>προσεκβολές</a:t>
            </a:r>
            <a:r>
              <a:rPr lang="el-GR" b="1" dirty="0" smtClean="0">
                <a:solidFill>
                  <a:srgbClr val="002060"/>
                </a:solidFill>
              </a:rPr>
              <a:t> της.  Πλήρης απουσία βασικών κυττάρων στους καρκινικούς αδένες. </a:t>
            </a:r>
            <a:endParaRPr lang="el-GR"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p:cTn id="7" dur="500" fill="hold"/>
                                        <p:tgtEl>
                                          <p:spTgt spid="94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42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4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figures\640x480\1300\13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90114" name="Picture 2" descr="D:\figures\640x480\1300\1305.jpg"/>
          <p:cNvPicPr>
            <a:picLocks noGrp="1" noChangeAspect="1" noChangeArrowheads="1"/>
          </p:cNvPicPr>
          <p:nvPr>
            <p:ph sz="half" idx="2"/>
          </p:nvPr>
        </p:nvPicPr>
        <p:blipFill>
          <a:blip r:embed="rId2" cstate="print"/>
          <a:srcRect/>
          <a:stretch>
            <a:fillRect/>
          </a:stretch>
        </p:blipFill>
        <p:spPr bwMode="auto">
          <a:xfrm rot="16200000">
            <a:off x="-756084" y="1232756"/>
            <a:ext cx="6048671" cy="4536503"/>
          </a:xfrm>
          <a:prstGeom prst="rect">
            <a:avLst/>
          </a:prstGeom>
          <a:noFill/>
        </p:spPr>
      </p:pic>
      <p:pic>
        <p:nvPicPr>
          <p:cNvPr id="90115" name="Picture 3" descr="D:\figures\640x480\1300\1306.jpg"/>
          <p:cNvPicPr>
            <a:picLocks noGrp="1" noChangeAspect="1" noChangeArrowheads="1"/>
          </p:cNvPicPr>
          <p:nvPr>
            <p:ph sz="quarter" idx="4"/>
          </p:nvPr>
        </p:nvPicPr>
        <p:blipFill>
          <a:blip r:embed="rId3" cstate="print"/>
          <a:srcRect/>
          <a:stretch>
            <a:fillRect/>
          </a:stretch>
        </p:blipFill>
        <p:spPr bwMode="auto">
          <a:xfrm rot="16200000">
            <a:off x="3752909" y="1295762"/>
            <a:ext cx="5976664" cy="4482499"/>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93186" name="Picture 2" descr="D:\figures\640x480\100\170.jpg"/>
          <p:cNvPicPr>
            <a:picLocks noGrp="1" noChangeAspect="1" noChangeArrowheads="1"/>
          </p:cNvPicPr>
          <p:nvPr>
            <p:ph sz="half" idx="2"/>
          </p:nvPr>
        </p:nvPicPr>
        <p:blipFill>
          <a:blip r:embed="rId2" cstate="print"/>
          <a:srcRect/>
          <a:stretch>
            <a:fillRect/>
          </a:stretch>
        </p:blipFill>
        <p:spPr bwMode="auto">
          <a:xfrm rot="16200000">
            <a:off x="-756083" y="1160747"/>
            <a:ext cx="6048672" cy="4536504"/>
          </a:xfrm>
          <a:prstGeom prst="rect">
            <a:avLst/>
          </a:prstGeom>
          <a:noFill/>
        </p:spPr>
      </p:pic>
      <p:pic>
        <p:nvPicPr>
          <p:cNvPr id="93187" name="Picture 3" descr="D:\figures\640x480\100\171.jpg"/>
          <p:cNvPicPr>
            <a:picLocks noGrp="1" noChangeAspect="1" noChangeArrowheads="1"/>
          </p:cNvPicPr>
          <p:nvPr>
            <p:ph sz="quarter" idx="4"/>
          </p:nvPr>
        </p:nvPicPr>
        <p:blipFill>
          <a:blip r:embed="rId3" cstate="print"/>
          <a:srcRect/>
          <a:stretch>
            <a:fillRect/>
          </a:stretch>
        </p:blipFill>
        <p:spPr bwMode="auto">
          <a:xfrm rot="16200000">
            <a:off x="3815918" y="1160748"/>
            <a:ext cx="6048672" cy="4536503"/>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91138" name="Picture 2" descr="D:\figures\640x480\100\174.jpg"/>
          <p:cNvPicPr>
            <a:picLocks noGrp="1" noChangeAspect="1" noChangeArrowheads="1"/>
          </p:cNvPicPr>
          <p:nvPr>
            <p:ph sz="half" idx="2"/>
          </p:nvPr>
        </p:nvPicPr>
        <p:blipFill>
          <a:blip r:embed="rId2" cstate="print"/>
          <a:srcRect/>
          <a:stretch>
            <a:fillRect/>
          </a:stretch>
        </p:blipFill>
        <p:spPr bwMode="auto">
          <a:xfrm rot="16200000">
            <a:off x="-857250" y="857250"/>
            <a:ext cx="6858001" cy="5143501"/>
          </a:xfrm>
          <a:prstGeom prst="rect">
            <a:avLst/>
          </a:prstGeom>
          <a:noFill/>
        </p:spPr>
      </p:pic>
      <p:pic>
        <p:nvPicPr>
          <p:cNvPr id="91139" name="Picture 3" descr="D:\figures\640x480\100\175.jpg"/>
          <p:cNvPicPr>
            <a:picLocks noGrp="1" noChangeAspect="1" noChangeArrowheads="1"/>
          </p:cNvPicPr>
          <p:nvPr>
            <p:ph sz="quarter" idx="4"/>
          </p:nvPr>
        </p:nvPicPr>
        <p:blipFill>
          <a:blip r:embed="rId3" cstate="print"/>
          <a:srcRect/>
          <a:stretch>
            <a:fillRect/>
          </a:stretch>
        </p:blipFill>
        <p:spPr bwMode="auto">
          <a:xfrm rot="16200000">
            <a:off x="4398067" y="1442694"/>
            <a:ext cx="5423923" cy="4067942"/>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797040"/>
          </a:xfrm>
        </p:spPr>
        <p:txBody>
          <a:bodyPr>
            <a:normAutofit fontScale="90000"/>
          </a:bodyPr>
          <a:lstStyle/>
          <a:p>
            <a:r>
              <a:rPr lang="el-GR" b="1" dirty="0" smtClean="0"/>
              <a:t>ΚΑΡΚΙΝΙΚΕΣ ΕΞΕΡΓΑΣΙΕΣ </a:t>
            </a:r>
            <a:br>
              <a:rPr lang="el-GR" b="1" dirty="0" smtClean="0"/>
            </a:br>
            <a:r>
              <a:rPr lang="el-GR" b="1" dirty="0" smtClean="0"/>
              <a:t>ΠΑΡΑΚΕΙΜΕΝΩΝ ΤΗΣ ΟΥΡΗΘΡΑΣ  </a:t>
            </a:r>
            <a:r>
              <a:rPr lang="el-GR" b="1" dirty="0" smtClean="0"/>
              <a:t>ΙΣΤΩΝ </a:t>
            </a:r>
            <a:r>
              <a:rPr lang="el-GR" dirty="0" smtClean="0"/>
              <a:t>ΔΥΝΗΤΙΚΩΣ </a:t>
            </a:r>
            <a:r>
              <a:rPr lang="el-GR" dirty="0" smtClean="0">
                <a:effectLst>
                  <a:outerShdw blurRad="38100" dist="38100" dir="2700000" algn="tl">
                    <a:srgbClr val="000000">
                      <a:alpha val="43137"/>
                    </a:srgbClr>
                  </a:outerShdw>
                </a:effectLst>
              </a:rPr>
              <a:t>ΠΡΟΒΑΛΛΟΥΣΕΣ  </a:t>
            </a:r>
            <a:r>
              <a:rPr lang="el-GR" dirty="0" smtClean="0">
                <a:effectLst>
                  <a:outerShdw blurRad="38100" dist="38100" dir="2700000" algn="tl">
                    <a:srgbClr val="000000">
                      <a:alpha val="43137"/>
                    </a:srgbClr>
                  </a:outerShdw>
                </a:effectLst>
              </a:rPr>
              <a:t/>
            </a:r>
            <a:br>
              <a:rPr lang="el-GR" dirty="0" smtClean="0">
                <a:effectLst>
                  <a:outerShdw blurRad="38100" dist="38100" dir="2700000" algn="tl">
                    <a:srgbClr val="000000">
                      <a:alpha val="43137"/>
                    </a:srgbClr>
                  </a:outerShdw>
                </a:effectLst>
              </a:rPr>
            </a:br>
            <a:r>
              <a:rPr lang="el-GR" dirty="0" smtClean="0">
                <a:effectLst>
                  <a:outerShdw blurRad="38100" dist="38100" dir="2700000" algn="tl">
                    <a:srgbClr val="000000">
                      <a:alpha val="43137"/>
                    </a:srgbClr>
                  </a:outerShdw>
                </a:effectLst>
              </a:rPr>
              <a:t>ΕΝΔΟ-ΠΕΡΙ/ΟΥΡΗΘΡΙΚΩΣ </a:t>
            </a:r>
            <a:endParaRPr lang="el-GR"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2428868"/>
            <a:ext cx="8229600" cy="4096476"/>
          </a:xfrm>
        </p:spPr>
        <p:txBody>
          <a:bodyPr>
            <a:normAutofit lnSpcReduction="10000"/>
          </a:bodyPr>
          <a:lstStyle/>
          <a:p>
            <a:r>
              <a:rPr lang="el-GR" sz="3600" dirty="0" smtClean="0"/>
              <a:t>Επέκταση συμβατικού κυψελιδικού αδενοκαρκινώματος  </a:t>
            </a:r>
            <a:r>
              <a:rPr lang="el-GR" sz="3600" dirty="0" smtClean="0"/>
              <a:t>προστάτη αδένα</a:t>
            </a:r>
          </a:p>
          <a:p>
            <a:r>
              <a:rPr lang="el-GR" sz="3600" dirty="0" err="1" smtClean="0"/>
              <a:t>Ενδοπορικό</a:t>
            </a:r>
            <a:r>
              <a:rPr lang="el-GR" sz="3600" dirty="0" smtClean="0"/>
              <a:t> καρκίνωμα του προστάτη </a:t>
            </a:r>
          </a:p>
          <a:p>
            <a:r>
              <a:rPr lang="en-US" sz="3600" dirty="0" smtClean="0"/>
              <a:t>(A</a:t>
            </a:r>
            <a:r>
              <a:rPr lang="el-GR" sz="3600" dirty="0" err="1" smtClean="0"/>
              <a:t>δενο</a:t>
            </a:r>
            <a:r>
              <a:rPr lang="en-US" sz="3600" dirty="0" smtClean="0"/>
              <a:t>)</a:t>
            </a:r>
            <a:r>
              <a:rPr lang="el-GR" sz="3600" dirty="0" smtClean="0"/>
              <a:t>Καρκίνωμα των προστατικών πόρων</a:t>
            </a:r>
          </a:p>
          <a:p>
            <a:r>
              <a:rPr lang="el-GR" sz="3600" dirty="0" err="1" smtClean="0"/>
              <a:t>Ουροθηλιακό</a:t>
            </a:r>
            <a:r>
              <a:rPr lang="el-GR" sz="3600" dirty="0" smtClean="0"/>
              <a:t> καρκίνωμα ουροδόχου κύστης </a:t>
            </a:r>
          </a:p>
          <a:p>
            <a:endParaRPr lang="el-GR"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4" descr="E:\figures\640x480\100\173.jpg"/>
          <p:cNvPicPr>
            <a:picLocks noChangeAspect="1" noChangeArrowheads="1"/>
          </p:cNvPicPr>
          <p:nvPr/>
        </p:nvPicPr>
        <p:blipFill>
          <a:blip r:embed="rId2" cstate="print"/>
          <a:srcRect/>
          <a:stretch>
            <a:fillRect/>
          </a:stretch>
        </p:blipFill>
        <p:spPr bwMode="auto">
          <a:xfrm rot="16200000">
            <a:off x="-791587" y="1052237"/>
            <a:ext cx="6336705" cy="4753530"/>
          </a:xfrm>
          <a:prstGeom prst="rect">
            <a:avLst/>
          </a:prstGeom>
          <a:noFill/>
          <a:ln w="9525">
            <a:noFill/>
            <a:miter lim="800000"/>
            <a:headEnd/>
            <a:tailEnd/>
          </a:ln>
        </p:spPr>
      </p:pic>
      <p:pic>
        <p:nvPicPr>
          <p:cNvPr id="3" name="Picture 2" descr="D:\figures\640x480\100\176.jpg"/>
          <p:cNvPicPr>
            <a:picLocks noChangeAspect="1" noChangeArrowheads="1"/>
          </p:cNvPicPr>
          <p:nvPr/>
        </p:nvPicPr>
        <p:blipFill>
          <a:blip r:embed="rId3" cstate="print"/>
          <a:srcRect/>
          <a:stretch>
            <a:fillRect/>
          </a:stretch>
        </p:blipFill>
        <p:spPr bwMode="auto">
          <a:xfrm rot="16200000">
            <a:off x="3623345" y="1049313"/>
            <a:ext cx="6309320" cy="4731990"/>
          </a:xfrm>
          <a:prstGeom prst="rect">
            <a:avLst/>
          </a:prstGeom>
          <a:noFill/>
        </p:spPr>
      </p:pic>
      <p:sp>
        <p:nvSpPr>
          <p:cNvPr id="4" name="3 - Δεξιό βέλος"/>
          <p:cNvSpPr/>
          <p:nvPr/>
        </p:nvSpPr>
        <p:spPr>
          <a:xfrm rot="9210958">
            <a:off x="8499645" y="4417457"/>
            <a:ext cx="618888" cy="259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κάτω"/>
          <p:cNvSpPr/>
          <p:nvPr/>
        </p:nvSpPr>
        <p:spPr>
          <a:xfrm>
            <a:off x="8532440" y="3645024"/>
            <a:ext cx="216024" cy="504056"/>
          </a:xfrm>
          <a:prstGeom prst="downArrow">
            <a:avLst/>
          </a:prstGeom>
          <a:solidFill>
            <a:srgbClr val="EA2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θυμιος\Desktop\HIPON PROSTATE IMAGES - Αντίγραφο\NIKON 5o αρχείο\F175\65651 H.JPG"/>
          <p:cNvPicPr>
            <a:picLocks noChangeAspect="1" noChangeArrowheads="1"/>
          </p:cNvPicPr>
          <p:nvPr/>
        </p:nvPicPr>
        <p:blipFill>
          <a:blip r:embed="rId2" cstate="print"/>
          <a:srcRect/>
          <a:stretch>
            <a:fillRect/>
          </a:stretch>
        </p:blipFill>
        <p:spPr bwMode="auto">
          <a:xfrm>
            <a:off x="251520" y="332655"/>
            <a:ext cx="8424936" cy="6316459"/>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4" descr="E:\figures\640x480\200\263.jpg"/>
          <p:cNvPicPr>
            <a:picLocks noChangeAspect="1" noChangeArrowheads="1"/>
          </p:cNvPicPr>
          <p:nvPr/>
        </p:nvPicPr>
        <p:blipFill>
          <a:blip r:embed="rId2" cstate="print"/>
          <a:srcRect/>
          <a:stretch>
            <a:fillRect/>
          </a:stretch>
        </p:blipFill>
        <p:spPr bwMode="auto">
          <a:xfrm>
            <a:off x="827584" y="1484784"/>
            <a:ext cx="7535863" cy="5653088"/>
          </a:xfrm>
          <a:prstGeom prst="rect">
            <a:avLst/>
          </a:prstGeom>
          <a:noFill/>
          <a:ln w="9525">
            <a:noFill/>
            <a:miter lim="800000"/>
            <a:headEnd/>
            <a:tailEnd/>
          </a:ln>
        </p:spPr>
      </p:pic>
      <p:sp>
        <p:nvSpPr>
          <p:cNvPr id="5" name="4 - Ορθογώνιο"/>
          <p:cNvSpPr/>
          <p:nvPr/>
        </p:nvSpPr>
        <p:spPr>
          <a:xfrm>
            <a:off x="0" y="0"/>
            <a:ext cx="9144000" cy="1677382"/>
          </a:xfrm>
          <a:prstGeom prst="rect">
            <a:avLst/>
          </a:prstGeom>
        </p:spPr>
        <p:txBody>
          <a:bodyPr wrap="square">
            <a:spAutoFit/>
          </a:bodyPr>
          <a:lstStyle/>
          <a:p>
            <a:pPr algn="ctr">
              <a:spcBef>
                <a:spcPct val="50000"/>
              </a:spcBef>
            </a:pPr>
            <a:r>
              <a:rPr lang="el-GR" sz="2400" b="1" dirty="0" smtClean="0">
                <a:solidFill>
                  <a:srgbClr val="002060"/>
                </a:solidFill>
              </a:rPr>
              <a:t>(</a:t>
            </a:r>
            <a:r>
              <a:rPr lang="el-GR" sz="2400" b="1" dirty="0" err="1" smtClean="0">
                <a:solidFill>
                  <a:srgbClr val="002060"/>
                </a:solidFill>
              </a:rPr>
              <a:t>Πορογενές</a:t>
            </a:r>
            <a:r>
              <a:rPr lang="el-GR" sz="2400" b="1" dirty="0" smtClean="0">
                <a:solidFill>
                  <a:srgbClr val="002060"/>
                </a:solidFill>
              </a:rPr>
              <a:t>) α</a:t>
            </a:r>
            <a:r>
              <a:rPr lang="en-US" sz="2400" b="1" dirty="0" err="1" smtClean="0">
                <a:solidFill>
                  <a:srgbClr val="002060"/>
                </a:solidFill>
              </a:rPr>
              <a:t>δενοκαρκίνωμα</a:t>
            </a:r>
            <a:r>
              <a:rPr lang="en-US" sz="2400" b="1" dirty="0" smtClean="0">
                <a:solidFill>
                  <a:srgbClr val="002060"/>
                </a:solidFill>
              </a:rPr>
              <a:t> </a:t>
            </a:r>
            <a:r>
              <a:rPr lang="en-US" sz="2400" b="1" dirty="0" err="1" smtClean="0">
                <a:solidFill>
                  <a:srgbClr val="002060"/>
                </a:solidFill>
              </a:rPr>
              <a:t>των</a:t>
            </a:r>
            <a:r>
              <a:rPr lang="en-US" sz="2400" b="1" dirty="0" smtClean="0">
                <a:solidFill>
                  <a:srgbClr val="002060"/>
                </a:solidFill>
              </a:rPr>
              <a:t> </a:t>
            </a:r>
            <a:r>
              <a:rPr lang="en-US" sz="2400" b="1" dirty="0" err="1" smtClean="0">
                <a:solidFill>
                  <a:srgbClr val="002060"/>
                </a:solidFill>
              </a:rPr>
              <a:t>προστατικών</a:t>
            </a:r>
            <a:r>
              <a:rPr lang="en-US" sz="2400" b="1" dirty="0" smtClean="0">
                <a:solidFill>
                  <a:srgbClr val="002060"/>
                </a:solidFill>
              </a:rPr>
              <a:t> </a:t>
            </a:r>
            <a:r>
              <a:rPr lang="en-US" sz="2400" b="1" dirty="0" err="1" smtClean="0">
                <a:solidFill>
                  <a:srgbClr val="002060"/>
                </a:solidFill>
              </a:rPr>
              <a:t>πόρων</a:t>
            </a:r>
            <a:r>
              <a:rPr lang="el-GR" sz="2400" b="1" dirty="0" smtClean="0">
                <a:solidFill>
                  <a:srgbClr val="002060"/>
                </a:solidFill>
              </a:rPr>
              <a:t>. </a:t>
            </a:r>
            <a:r>
              <a:rPr lang="el-GR" sz="2400" b="1" dirty="0">
                <a:solidFill>
                  <a:srgbClr val="002060"/>
                </a:solidFill>
              </a:rPr>
              <a:t> </a:t>
            </a:r>
            <a:endParaRPr lang="el-GR" sz="2400" b="1" dirty="0" smtClean="0">
              <a:solidFill>
                <a:srgbClr val="002060"/>
              </a:solidFill>
            </a:endParaRPr>
          </a:p>
          <a:p>
            <a:pPr algn="ctr">
              <a:spcBef>
                <a:spcPct val="50000"/>
              </a:spcBef>
            </a:pPr>
            <a:r>
              <a:rPr lang="el-GR" b="1" dirty="0" smtClean="0">
                <a:solidFill>
                  <a:srgbClr val="002060"/>
                </a:solidFill>
              </a:rPr>
              <a:t>Θηλές υποστηριζόμενες από </a:t>
            </a:r>
            <a:r>
              <a:rPr lang="el-GR" b="1" dirty="0" err="1" smtClean="0">
                <a:solidFill>
                  <a:srgbClr val="002060"/>
                </a:solidFill>
              </a:rPr>
              <a:t>αγγειοσυνδετικούς</a:t>
            </a:r>
            <a:r>
              <a:rPr lang="el-GR" b="1" dirty="0" smtClean="0">
                <a:solidFill>
                  <a:srgbClr val="002060"/>
                </a:solidFill>
              </a:rPr>
              <a:t> άξονες. Επικρατούντα ψηλά </a:t>
            </a:r>
            <a:r>
              <a:rPr lang="el-GR" b="1" spc="300" dirty="0" smtClean="0">
                <a:solidFill>
                  <a:srgbClr val="002060"/>
                </a:solidFill>
              </a:rPr>
              <a:t>κυλινδρικά</a:t>
            </a:r>
            <a:r>
              <a:rPr lang="el-GR" b="1" dirty="0" smtClean="0">
                <a:solidFill>
                  <a:srgbClr val="002060"/>
                </a:solidFill>
              </a:rPr>
              <a:t> κύτταρα  με </a:t>
            </a:r>
            <a:r>
              <a:rPr lang="el-GR" b="1" dirty="0" err="1" smtClean="0">
                <a:solidFill>
                  <a:srgbClr val="002060"/>
                </a:solidFill>
              </a:rPr>
              <a:t>επιμηκυσμένους</a:t>
            </a:r>
            <a:r>
              <a:rPr lang="el-GR" b="1" dirty="0" smtClean="0">
                <a:solidFill>
                  <a:srgbClr val="002060"/>
                </a:solidFill>
              </a:rPr>
              <a:t> πυρήνες (της μορφής των </a:t>
            </a:r>
            <a:r>
              <a:rPr lang="el-GR" b="1" dirty="0" smtClean="0">
                <a:solidFill>
                  <a:srgbClr val="002060"/>
                </a:solidFill>
                <a:effectLst>
                  <a:outerShdw blurRad="38100" dist="38100" dir="2700000" algn="tl">
                    <a:srgbClr val="000000">
                      <a:alpha val="43137"/>
                    </a:srgbClr>
                  </a:outerShdw>
                </a:effectLst>
              </a:rPr>
              <a:t>πόρων</a:t>
            </a:r>
            <a:r>
              <a:rPr lang="el-GR" b="1" dirty="0" smtClean="0">
                <a:solidFill>
                  <a:srgbClr val="002060"/>
                </a:solidFill>
              </a:rPr>
              <a:t>).Πιθανή η  διατήρηση βασικού κυτταρικού στοίχου! </a:t>
            </a:r>
            <a:r>
              <a:rPr lang="el-GR" sz="1600" b="1" dirty="0" smtClean="0">
                <a:solidFill>
                  <a:srgbClr val="002060"/>
                </a:solidFill>
              </a:rPr>
              <a:t>Αποφυγή του όρου </a:t>
            </a:r>
            <a:r>
              <a:rPr lang="en-US" sz="1600" dirty="0" smtClean="0">
                <a:solidFill>
                  <a:srgbClr val="002060"/>
                </a:solidFill>
              </a:rPr>
              <a:t>in situ </a:t>
            </a:r>
            <a:r>
              <a:rPr lang="el-GR" sz="1600" dirty="0" smtClean="0">
                <a:solidFill>
                  <a:srgbClr val="002060"/>
                </a:solidFill>
              </a:rPr>
              <a:t>πορογενές </a:t>
            </a:r>
            <a:r>
              <a:rPr lang="el-GR" sz="1600" b="1" dirty="0" smtClean="0">
                <a:solidFill>
                  <a:srgbClr val="002060"/>
                </a:solidFill>
              </a:rPr>
              <a:t>καρκίνωμα,  καθώς  αυτό συμπεριφέρεται ως </a:t>
            </a:r>
            <a:r>
              <a:rPr lang="el-GR" sz="1600" b="1" dirty="0" smtClean="0">
                <a:solidFill>
                  <a:srgbClr val="002060"/>
                </a:solidFill>
              </a:rPr>
              <a:t> </a:t>
            </a:r>
            <a:r>
              <a:rPr lang="el-GR" sz="1600" b="1" spc="600" dirty="0" smtClean="0">
                <a:solidFill>
                  <a:srgbClr val="002060"/>
                </a:solidFill>
              </a:rPr>
              <a:t>διηθητικό</a:t>
            </a:r>
            <a:r>
              <a:rPr lang="el-GR" sz="1600" b="1" spc="600" dirty="0" smtClean="0">
                <a:solidFill>
                  <a:srgbClr val="002060"/>
                </a:solidFill>
              </a:rPr>
              <a:t>!</a:t>
            </a:r>
            <a:r>
              <a:rPr lang="el-GR" sz="1600" b="1" dirty="0" smtClean="0">
                <a:solidFill>
                  <a:srgbClr val="002060"/>
                </a:solidFill>
              </a:rPr>
              <a:t> </a:t>
            </a:r>
            <a:endParaRPr lang="el-GR" sz="1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normAutofit/>
          </a:bodyPr>
          <a:lstStyle/>
          <a:p>
            <a:r>
              <a:rPr lang="el-GR" sz="2000" b="1" dirty="0" smtClean="0">
                <a:effectLst>
                  <a:outerShdw blurRad="38100" dist="38100" dir="2700000" algn="tl">
                    <a:srgbClr val="000000">
                      <a:alpha val="43137"/>
                    </a:srgbClr>
                  </a:outerShdw>
                </a:effectLst>
              </a:rPr>
              <a:t>Ενδοουρηθρικό, εν προκειμένω </a:t>
            </a:r>
            <a:r>
              <a:rPr lang="el-GR" sz="2000" b="1" dirty="0" smtClean="0"/>
              <a:t> </a:t>
            </a:r>
            <a:r>
              <a:rPr lang="el-GR" sz="2000" b="1" dirty="0" smtClean="0"/>
              <a:t>θηλώδες αδενοκαρκίνωμα </a:t>
            </a:r>
            <a:r>
              <a:rPr lang="el-GR" sz="2000" b="1" dirty="0" smtClean="0">
                <a:effectLst>
                  <a:outerShdw blurRad="38100" dist="38100" dir="2700000" algn="tl">
                    <a:srgbClr val="000000">
                      <a:alpha val="43137"/>
                    </a:srgbClr>
                  </a:outerShdw>
                </a:effectLst>
              </a:rPr>
              <a:t>προστατικών πόρων</a:t>
            </a:r>
            <a:endParaRPr lang="el-GR" sz="2000" b="1" dirty="0">
              <a:effectLst>
                <a:outerShdw blurRad="38100" dist="38100" dir="2700000" algn="tl">
                  <a:srgbClr val="000000">
                    <a:alpha val="43137"/>
                  </a:srgbClr>
                </a:outerShdw>
              </a:effectLst>
            </a:endParaRPr>
          </a:p>
        </p:txBody>
      </p:sp>
      <p:pic>
        <p:nvPicPr>
          <p:cNvPr id="3" name="Picture 2" descr="C:\Users\ΤΑΝΙΑ\Desktop\011024.jpg"/>
          <p:cNvPicPr>
            <a:picLocks noChangeAspect="1" noChangeArrowheads="1"/>
          </p:cNvPicPr>
          <p:nvPr/>
        </p:nvPicPr>
        <p:blipFill>
          <a:blip r:embed="rId2" cstate="print"/>
          <a:srcRect/>
          <a:stretch>
            <a:fillRect/>
          </a:stretch>
        </p:blipFill>
        <p:spPr bwMode="auto">
          <a:xfrm rot="5400000">
            <a:off x="-870413" y="1238564"/>
            <a:ext cx="6132295" cy="4752529"/>
          </a:xfrm>
          <a:prstGeom prst="rect">
            <a:avLst/>
          </a:prstGeom>
          <a:noFill/>
        </p:spPr>
      </p:pic>
      <p:sp>
        <p:nvSpPr>
          <p:cNvPr id="4" name="2 - Θέση περιεχομένου"/>
          <p:cNvSpPr txBox="1">
            <a:spLocks/>
          </p:cNvSpPr>
          <p:nvPr/>
        </p:nvSpPr>
        <p:spPr>
          <a:xfrm>
            <a:off x="4644008" y="620689"/>
            <a:ext cx="4499992" cy="6237312"/>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Πρωτοπαθή καρκινώματα των </a:t>
            </a:r>
            <a:r>
              <a:rPr kumimoji="0" lang="el-GR"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προστατικών πόρων </a:t>
            </a:r>
            <a:r>
              <a:rPr kumimoji="0" lang="el-GR" b="0" i="0" u="none" strike="noStrike" kern="1200" cap="none" spc="0" normalizeH="0" baseline="0" noProof="0" dirty="0" smtClean="0">
                <a:ln>
                  <a:noFill/>
                </a:ln>
                <a:solidFill>
                  <a:schemeClr val="tx1"/>
                </a:solidFill>
                <a:effectLst/>
                <a:uLnTx/>
                <a:uFillTx/>
                <a:latin typeface="+mn-lt"/>
                <a:ea typeface="+mn-ea"/>
                <a:cs typeface="+mn-cs"/>
              </a:rPr>
              <a:t>συχνά εμφανίζονται ως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θηλώδη</a:t>
            </a:r>
            <a:r>
              <a:rPr kumimoji="0" lang="el-GR" b="0" i="0" u="none" strike="noStrike" kern="1200" cap="none" spc="0" normalizeH="0" baseline="0" noProof="0" dirty="0" smtClean="0">
                <a:ln>
                  <a:noFill/>
                </a:ln>
                <a:solidFill>
                  <a:schemeClr val="tx1"/>
                </a:solidFill>
                <a:effectLst/>
                <a:uLnTx/>
                <a:uFillTx/>
                <a:latin typeface="+mn-lt"/>
                <a:ea typeface="+mn-ea"/>
                <a:cs typeface="+mn-cs"/>
              </a:rPr>
              <a:t> νεοπλάσματα στην ουρήθρα. Συνήθως παράκεινται του σπερματικού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λοφιδίου</a:t>
            </a:r>
            <a:r>
              <a:rPr kumimoji="0" lang="el-GR"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Ενδεικτικά </a:t>
            </a:r>
            <a:r>
              <a:rPr kumimoji="0" lang="el-GR"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μορφολογικά </a:t>
            </a:r>
            <a:r>
              <a:rPr kumimoji="0" lang="el-GR" b="0" i="0" u="none" strike="noStrike" kern="1200" cap="none" spc="0" normalizeH="0" baseline="0" noProof="0" dirty="0" smtClean="0">
                <a:ln>
                  <a:noFill/>
                </a:ln>
                <a:solidFill>
                  <a:schemeClr val="tx1"/>
                </a:solidFill>
                <a:effectLst/>
                <a:uLnTx/>
                <a:uFillTx/>
                <a:latin typeface="+mn-lt"/>
                <a:ea typeface="+mn-ea"/>
                <a:cs typeface="+mn-cs"/>
              </a:rPr>
              <a:t>χαρακτηριστικά</a:t>
            </a:r>
            <a:r>
              <a:rPr kumimoji="0" lang="en-US" b="0" i="0" u="none" strike="noStrike" kern="1200" cap="none" spc="0" normalizeH="0" baseline="0" noProof="0" dirty="0" smtClean="0">
                <a:ln>
                  <a:noFill/>
                </a:ln>
                <a:solidFill>
                  <a:schemeClr val="tx1"/>
                </a:solidFill>
                <a:effectLst/>
                <a:uLnTx/>
                <a:uFillTx/>
                <a:latin typeface="+mn-lt"/>
                <a:ea typeface="+mn-ea"/>
                <a:cs typeface="+mn-cs"/>
              </a:rPr>
              <a:t> </a:t>
            </a:r>
            <a:r>
              <a:rPr kumimoji="0" lang="el-GR" b="0" i="0" u="none" strike="noStrike" kern="1200" cap="none" spc="0" normalizeH="0" baseline="0" noProof="0" dirty="0" smtClean="0">
                <a:ln>
                  <a:noFill/>
                </a:ln>
                <a:solidFill>
                  <a:schemeClr val="tx1"/>
                </a:solidFill>
                <a:effectLst/>
                <a:uLnTx/>
                <a:uFillTx/>
                <a:latin typeface="+mn-lt"/>
                <a:ea typeface="+mn-ea"/>
                <a:cs typeface="+mn-cs"/>
              </a:rPr>
              <a:t>συμβατά με κύτταρα περιοχής των πόρων, εν γένει ομοιόμορφοι πυρήνες με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λεπτοκοκκώδη</a:t>
            </a:r>
            <a:r>
              <a:rPr kumimoji="0" lang="el-GR" b="0" i="0" u="none" strike="noStrike" kern="1200" cap="none" spc="0" normalizeH="0" noProof="0" dirty="0" smtClean="0">
                <a:ln>
                  <a:noFill/>
                </a:ln>
                <a:solidFill>
                  <a:schemeClr val="tx1"/>
                </a:solidFill>
                <a:effectLst/>
                <a:uLnTx/>
                <a:uFillTx/>
                <a:latin typeface="+mn-lt"/>
                <a:ea typeface="+mn-ea"/>
                <a:cs typeface="+mn-cs"/>
              </a:rPr>
              <a:t> , ομαλή κατανομή της χρωματίνης . Συμβατά με την υψηλόβαθμη κακοήθεια εν γένει προστατικής αρχής </a:t>
            </a:r>
            <a:r>
              <a:rPr kumimoji="0" lang="el-GR" b="0" i="0" u="none" strike="noStrike" kern="1200" cap="none" spc="0" normalizeH="0" noProof="0" dirty="0" smtClean="0">
                <a:ln>
                  <a:noFill/>
                </a:ln>
                <a:solidFill>
                  <a:schemeClr val="tx1"/>
                </a:solidFill>
                <a:effectLst/>
                <a:uLnTx/>
                <a:uFillTx/>
                <a:latin typeface="+mn-lt"/>
                <a:ea typeface="+mn-ea"/>
                <a:cs typeface="+mn-cs"/>
              </a:rPr>
              <a:t>, τα </a:t>
            </a:r>
            <a:r>
              <a:rPr lang="el-GR" dirty="0" smtClean="0"/>
              <a:t>π</a:t>
            </a:r>
            <a:r>
              <a:rPr kumimoji="0" lang="el-GR" b="0" i="0" u="none" strike="noStrike" kern="1200" cap="none" spc="0" normalizeH="0" baseline="0" noProof="0" dirty="0" err="1" smtClean="0">
                <a:ln>
                  <a:noFill/>
                </a:ln>
                <a:solidFill>
                  <a:schemeClr val="tx1"/>
                </a:solidFill>
                <a:effectLst/>
                <a:uLnTx/>
                <a:uFillTx/>
                <a:latin typeface="+mn-lt"/>
                <a:ea typeface="+mn-ea"/>
                <a:cs typeface="+mn-cs"/>
              </a:rPr>
              <a:t>ροβάλλοντα</a:t>
            </a:r>
            <a:r>
              <a:rPr kumimoji="0" lang="el-GR" b="0" i="0" u="none" strike="noStrike" kern="1200" cap="none" spc="0" normalizeH="0" baseline="0" noProof="0" dirty="0" smtClean="0">
                <a:ln>
                  <a:noFill/>
                </a:ln>
                <a:solidFill>
                  <a:schemeClr val="tx1"/>
                </a:solidFill>
                <a:effectLst/>
                <a:uLnTx/>
                <a:uFillTx/>
                <a:latin typeface="+mn-lt"/>
                <a:ea typeface="+mn-ea"/>
                <a:cs typeface="+mn-cs"/>
              </a:rPr>
              <a:t>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ηωσινόφιλα</a:t>
            </a:r>
            <a:r>
              <a:rPr kumimoji="0" lang="el-GR" b="0" i="0" u="none" strike="noStrike" kern="1200" cap="none" spc="0" normalizeH="0" baseline="0" noProof="0" dirty="0" smtClean="0">
                <a:ln>
                  <a:noFill/>
                </a:ln>
                <a:solidFill>
                  <a:schemeClr val="tx1"/>
                </a:solidFill>
                <a:effectLst/>
                <a:uLnTx/>
                <a:uFillTx/>
                <a:latin typeface="+mn-lt"/>
                <a:ea typeface="+mn-ea"/>
                <a:cs typeface="+mn-cs"/>
              </a:rPr>
              <a:t>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πυρήνια</a:t>
            </a:r>
            <a:r>
              <a:rPr kumimoji="0" lang="el-GR" b="0" i="0" u="none" strike="noStrike" kern="1200" cap="none" spc="0" normalizeH="0" baseline="0" noProof="0" dirty="0" smtClean="0">
                <a:ln>
                  <a:noFill/>
                </a:ln>
                <a:solidFill>
                  <a:schemeClr val="tx1"/>
                </a:solidFill>
                <a:effectLst/>
                <a:uLnTx/>
                <a:uFillTx/>
                <a:latin typeface="+mn-lt"/>
                <a:ea typeface="+mn-ea"/>
                <a:cs typeface="+mn-cs"/>
              </a:rPr>
              <a:t>. Η </a:t>
            </a:r>
            <a:r>
              <a:rPr kumimoji="0" lang="el-GR"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ανοσοϊστοχημική</a:t>
            </a:r>
            <a:r>
              <a:rPr kumimoji="0" lang="el-GR"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έκφραση προστατικών αντιγόνων </a:t>
            </a:r>
            <a:r>
              <a:rPr kumimoji="0" lang="el-GR" b="0" i="0" u="none" strike="noStrike" kern="1200" cap="none" spc="0" normalizeH="0" baseline="0" noProof="0" dirty="0" smtClean="0">
                <a:ln>
                  <a:noFill/>
                </a:ln>
                <a:solidFill>
                  <a:schemeClr val="tx1"/>
                </a:solidFill>
                <a:effectLst/>
                <a:uLnTx/>
                <a:uFillTx/>
                <a:latin typeface="+mn-lt"/>
                <a:ea typeface="+mn-ea"/>
                <a:cs typeface="+mn-cs"/>
              </a:rPr>
              <a:t>υποβοηθητική.</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b="0" i="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buFont typeface="Arial" pitchFamily="34" charset="0"/>
              <a:buChar char="•"/>
            </a:pPr>
            <a:r>
              <a:rPr lang="el-GR" dirty="0" smtClean="0"/>
              <a:t>Σχετίζεται συχνά με συμβατικό κυψελιδικό προστατικό </a:t>
            </a:r>
            <a:r>
              <a:rPr lang="el-GR" dirty="0" err="1" smtClean="0"/>
              <a:t>αδενοκαρκίνωμα</a:t>
            </a:r>
            <a:r>
              <a:rPr lang="el-GR" dirty="0" smtClean="0"/>
              <a:t> στο υποκείμενο </a:t>
            </a:r>
            <a:r>
              <a:rPr lang="el-GR" dirty="0" err="1" smtClean="0"/>
              <a:t>περιουρηθρικό</a:t>
            </a:r>
            <a:r>
              <a:rPr lang="el-GR" dirty="0" smtClean="0"/>
              <a:t> υπόστρωμα.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512168"/>
          </a:xfrm>
        </p:spPr>
        <p:txBody>
          <a:bodyPr>
            <a:normAutofit fontScale="90000"/>
          </a:bodyPr>
          <a:lstStyle/>
          <a:p>
            <a:r>
              <a:rPr lang="el-GR" sz="2800" b="1" dirty="0" err="1" smtClean="0"/>
              <a:t>Ουροθηλιακό</a:t>
            </a:r>
            <a:r>
              <a:rPr lang="el-GR" sz="2800" b="1" dirty="0" smtClean="0"/>
              <a:t> καρκίνωμα στην ουρήθρα </a:t>
            </a:r>
            <a:br>
              <a:rPr lang="el-GR" sz="2800" b="1" dirty="0" smtClean="0"/>
            </a:br>
            <a:r>
              <a:rPr lang="el-GR" sz="2800" b="1" dirty="0" smtClean="0"/>
              <a:t>εν προκειμένω </a:t>
            </a:r>
            <a:r>
              <a:rPr lang="el-GR" sz="2800" b="1" dirty="0" smtClean="0">
                <a:effectLst>
                  <a:outerShdw blurRad="38100" dist="38100" dir="2700000" algn="tl">
                    <a:srgbClr val="000000">
                      <a:alpha val="43137"/>
                    </a:srgbClr>
                  </a:outerShdw>
                </a:effectLst>
              </a:rPr>
              <a:t>σχετιζόμενο</a:t>
            </a:r>
            <a:r>
              <a:rPr lang="el-GR" sz="2800" b="1" dirty="0" smtClean="0"/>
              <a:t> με αντίστοιχο της ουροδόχου κύστης.</a:t>
            </a:r>
            <a:r>
              <a:rPr lang="el-GR" sz="2800" dirty="0" smtClean="0"/>
              <a:t/>
            </a:r>
            <a:br>
              <a:rPr lang="el-GR" sz="2800" dirty="0" smtClean="0"/>
            </a:br>
            <a:r>
              <a:rPr lang="el-GR" sz="2000" dirty="0" smtClean="0"/>
              <a:t>Η διάγνωσή του καθορίζει τη διατήρηση ή μη της ουρήθρας κατά την κυστεκτομή στους άρρενες </a:t>
            </a:r>
            <a:r>
              <a:rPr lang="el-GR" sz="2000" dirty="0" smtClean="0"/>
              <a:t>με καρκίνο στην ουροδόχο κύστη</a:t>
            </a:r>
            <a:r>
              <a:rPr lang="el-GR" sz="2000" dirty="0" smtClean="0"/>
              <a:t>. </a:t>
            </a:r>
            <a:r>
              <a:rPr lang="el-GR" sz="2000" dirty="0" smtClean="0"/>
              <a:t>Στα θήλεα άτομα γίνεται ούτως ή άλλως </a:t>
            </a:r>
            <a:r>
              <a:rPr lang="el-GR" sz="2000" dirty="0" err="1" smtClean="0"/>
              <a:t>ουρηθρεκτομή</a:t>
            </a:r>
            <a:r>
              <a:rPr lang="el-GR" sz="2000" dirty="0" smtClean="0"/>
              <a:t> κατά την κυστεκτομή.</a:t>
            </a:r>
            <a:r>
              <a:rPr lang="el-GR" sz="2800" dirty="0" smtClean="0"/>
              <a:t/>
            </a:r>
            <a:br>
              <a:rPr lang="el-GR" sz="2800" dirty="0" smtClean="0"/>
            </a:br>
            <a:r>
              <a:rPr lang="el-GR" sz="2800" dirty="0" smtClean="0"/>
              <a:t> </a:t>
            </a:r>
            <a:endParaRPr lang="el-GR" sz="2800" dirty="0"/>
          </a:p>
        </p:txBody>
      </p:sp>
      <p:pic>
        <p:nvPicPr>
          <p:cNvPr id="3074" name="Picture 2" descr="C:\Users\ΤΑΝΙΑ\Desktop\011015.jpg"/>
          <p:cNvPicPr>
            <a:picLocks noChangeAspect="1" noChangeArrowheads="1"/>
          </p:cNvPicPr>
          <p:nvPr/>
        </p:nvPicPr>
        <p:blipFill>
          <a:blip r:embed="rId2" cstate="print"/>
          <a:srcRect/>
          <a:stretch>
            <a:fillRect/>
          </a:stretch>
        </p:blipFill>
        <p:spPr bwMode="auto">
          <a:xfrm rot="5400000">
            <a:off x="-774307" y="2173739"/>
            <a:ext cx="5278041" cy="4090482"/>
          </a:xfrm>
          <a:prstGeom prst="rect">
            <a:avLst/>
          </a:prstGeom>
          <a:noFill/>
        </p:spPr>
      </p:pic>
      <p:pic>
        <p:nvPicPr>
          <p:cNvPr id="3075" name="Picture 3" descr="C:\Users\ΤΑΝΙΑ\Desktop\011017.jpg"/>
          <p:cNvPicPr>
            <a:picLocks noChangeAspect="1" noChangeArrowheads="1"/>
          </p:cNvPicPr>
          <p:nvPr/>
        </p:nvPicPr>
        <p:blipFill>
          <a:blip r:embed="rId3" cstate="print"/>
          <a:srcRect/>
          <a:stretch>
            <a:fillRect/>
          </a:stretch>
        </p:blipFill>
        <p:spPr bwMode="auto">
          <a:xfrm rot="16200000">
            <a:off x="4527377" y="2105473"/>
            <a:ext cx="5517232" cy="427585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00174"/>
          </a:xfrm>
        </p:spPr>
        <p:txBody>
          <a:bodyPr>
            <a:noAutofit/>
          </a:bodyPr>
          <a:lstStyle/>
          <a:p>
            <a:r>
              <a:rPr lang="el-GR" sz="2000" dirty="0" smtClean="0"/>
              <a:t>Κατ’ αναλογία με το προηγούμενο,</a:t>
            </a:r>
            <a:r>
              <a:rPr lang="el-GR" sz="2000" b="1" dirty="0" smtClean="0"/>
              <a:t> </a:t>
            </a:r>
            <a:r>
              <a:rPr lang="en-US" sz="2000" b="1" dirty="0" smtClean="0"/>
              <a:t/>
            </a:r>
            <a:br>
              <a:rPr lang="en-US" sz="2000" b="1" dirty="0" smtClean="0"/>
            </a:br>
            <a:r>
              <a:rPr lang="el-GR" sz="2000" b="1" spc="600" dirty="0" smtClean="0">
                <a:effectLst>
                  <a:outerShdw blurRad="38100" dist="38100" dir="2700000" algn="tl">
                    <a:srgbClr val="000000">
                      <a:alpha val="43137"/>
                    </a:srgbClr>
                  </a:outerShdw>
                </a:effectLst>
              </a:rPr>
              <a:t>ουροθηλιακό</a:t>
            </a:r>
            <a:r>
              <a:rPr lang="el-GR" sz="2000" b="1" dirty="0" smtClean="0">
                <a:effectLst>
                  <a:outerShdw blurRad="38100" dist="38100" dir="2700000" algn="tl">
                    <a:srgbClr val="000000">
                      <a:alpha val="43137"/>
                    </a:srgbClr>
                  </a:outerShdw>
                </a:effectLst>
              </a:rPr>
              <a:t> </a:t>
            </a:r>
            <a:r>
              <a:rPr lang="el-GR" sz="2000" b="1" dirty="0" smtClean="0">
                <a:effectLst>
                  <a:outerShdw blurRad="38100" dist="38100" dir="2700000" algn="tl">
                    <a:srgbClr val="000000">
                      <a:alpha val="43137"/>
                    </a:srgbClr>
                  </a:outerShdw>
                </a:effectLst>
              </a:rPr>
              <a:t>καρκίνωμα ουροδόχου κύστης </a:t>
            </a:r>
            <a:r>
              <a:rPr lang="en-US" sz="2000" b="1" dirty="0" smtClean="0">
                <a:effectLst>
                  <a:outerShdw blurRad="38100" dist="38100" dir="2700000" algn="tl">
                    <a:srgbClr val="000000">
                      <a:alpha val="43137"/>
                    </a:srgbClr>
                  </a:outerShdw>
                </a:effectLst>
              </a:rPr>
              <a:t/>
            </a:r>
            <a:br>
              <a:rPr lang="en-US" sz="2000" b="1" dirty="0" smtClean="0">
                <a:effectLst>
                  <a:outerShdw blurRad="38100" dist="38100" dir="2700000" algn="tl">
                    <a:srgbClr val="000000">
                      <a:alpha val="43137"/>
                    </a:srgbClr>
                  </a:outerShdw>
                </a:effectLst>
              </a:rPr>
            </a:br>
            <a:r>
              <a:rPr lang="el-GR" sz="2000" b="1" dirty="0" smtClean="0">
                <a:effectLst>
                  <a:outerShdw blurRad="38100" dist="38100" dir="2700000" algn="tl">
                    <a:srgbClr val="000000">
                      <a:alpha val="43137"/>
                    </a:srgbClr>
                  </a:outerShdw>
                </a:effectLst>
              </a:rPr>
              <a:t>με ενδοεπιθηλιακή επέκταση </a:t>
            </a:r>
            <a:r>
              <a:rPr lang="el-GR" sz="2000" b="1" dirty="0" smtClean="0">
                <a:effectLst>
                  <a:outerShdw blurRad="38100" dist="38100" dir="2700000" algn="tl">
                    <a:srgbClr val="000000">
                      <a:alpha val="43137"/>
                    </a:srgbClr>
                  </a:outerShdw>
                </a:effectLst>
              </a:rPr>
              <a:t>στους περιουρηθραίους πόρους του προστάτη αδένα.</a:t>
            </a:r>
            <a:r>
              <a:rPr lang="el-GR" sz="2800" b="1" dirty="0" smtClean="0"/>
              <a:t/>
            </a:r>
            <a:br>
              <a:rPr lang="el-GR" sz="2800" b="1" dirty="0" smtClean="0"/>
            </a:br>
            <a:r>
              <a:rPr lang="el-GR" sz="2000" dirty="0" smtClean="0"/>
              <a:t>Η εμπλοκή των πόρων οφείλει να </a:t>
            </a:r>
            <a:r>
              <a:rPr lang="el-GR" sz="2000" spc="300" dirty="0" smtClean="0"/>
              <a:t>διακριθεί</a:t>
            </a:r>
            <a:r>
              <a:rPr lang="el-GR" sz="2000" dirty="0" smtClean="0"/>
              <a:t> </a:t>
            </a:r>
            <a:br>
              <a:rPr lang="el-GR" sz="2000" dirty="0" smtClean="0"/>
            </a:br>
            <a:r>
              <a:rPr lang="el-GR" sz="2000" dirty="0" smtClean="0"/>
              <a:t>από τη διήθηση του </a:t>
            </a:r>
            <a:r>
              <a:rPr lang="el-GR" sz="2000" dirty="0" smtClean="0"/>
              <a:t>υποστρώματος</a:t>
            </a:r>
            <a:r>
              <a:rPr lang="en-US" sz="2000" dirty="0" smtClean="0"/>
              <a:t> </a:t>
            </a:r>
            <a:r>
              <a:rPr lang="el-GR" sz="2000" dirty="0" smtClean="0"/>
              <a:t>του προστάτη αδένα</a:t>
            </a:r>
            <a:r>
              <a:rPr lang="el-GR" sz="2000" dirty="0" smtClean="0"/>
              <a:t>.</a:t>
            </a:r>
            <a:endParaRPr lang="el-GR" sz="2800" dirty="0"/>
          </a:p>
        </p:txBody>
      </p:sp>
      <p:pic>
        <p:nvPicPr>
          <p:cNvPr id="5" name="Picture 3" descr="C:\Documents and Settings\Administrator\Επιφάνεια εργασίας\Εικόνα 14.jpg"/>
          <p:cNvPicPr>
            <a:picLocks noGrp="1" noChangeAspect="1" noChangeArrowheads="1"/>
          </p:cNvPicPr>
          <p:nvPr>
            <p:ph sz="half" idx="1"/>
          </p:nvPr>
        </p:nvPicPr>
        <p:blipFill>
          <a:blip r:embed="rId2" cstate="print"/>
          <a:srcRect/>
          <a:stretch>
            <a:fillRect/>
          </a:stretch>
        </p:blipFill>
        <p:spPr bwMode="auto">
          <a:xfrm rot="16200000">
            <a:off x="-71470" y="2143116"/>
            <a:ext cx="5143536" cy="3857652"/>
          </a:xfrm>
          <a:prstGeom prst="rect">
            <a:avLst/>
          </a:prstGeom>
          <a:noFill/>
        </p:spPr>
      </p:pic>
      <p:pic>
        <p:nvPicPr>
          <p:cNvPr id="6146" name="Picture 2" descr="C:\Documents and Settings\Administrator\Επιφάνεια εργασίας\Εικόνα 15.jpg"/>
          <p:cNvPicPr>
            <a:picLocks noGrp="1" noChangeAspect="1" noChangeArrowheads="1"/>
          </p:cNvPicPr>
          <p:nvPr>
            <p:ph sz="half" idx="2"/>
          </p:nvPr>
        </p:nvPicPr>
        <p:blipFill>
          <a:blip r:embed="rId3" cstate="print"/>
          <a:srcRect/>
          <a:stretch>
            <a:fillRect/>
          </a:stretch>
        </p:blipFill>
        <p:spPr bwMode="auto">
          <a:xfrm rot="16200000">
            <a:off x="4143372" y="2143116"/>
            <a:ext cx="5143536" cy="3857652"/>
          </a:xfrm>
          <a:prstGeom prst="rect">
            <a:avLst/>
          </a:prstGeom>
          <a:noFill/>
        </p:spPr>
      </p:pic>
      <p:sp>
        <p:nvSpPr>
          <p:cNvPr id="7" name="1 - Τίτλος"/>
          <p:cNvSpPr txBox="1">
            <a:spLocks/>
          </p:cNvSpPr>
          <p:nvPr/>
        </p:nvSpPr>
        <p:spPr>
          <a:xfrm>
            <a:off x="5143504" y="2571744"/>
            <a:ext cx="3500462" cy="928694"/>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dirty="0" smtClean="0">
                <a:latin typeface="+mj-lt"/>
                <a:ea typeface="+mj-ea"/>
                <a:cs typeface="+mj-cs"/>
              </a:rPr>
              <a:t>Ανοσοϊστοχημεία έναντι του </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PSA</a:t>
            </a:r>
            <a:r>
              <a:rPr kumimoji="0" lang="el-GR" sz="2800" b="1" i="0" u="none" strike="noStrike" kern="1200" cap="none" spc="0" normalizeH="0" baseline="0" noProof="0" dirty="0" smtClean="0">
                <a:ln>
                  <a:noFill/>
                </a:ln>
                <a:solidFill>
                  <a:schemeClr val="tx1"/>
                </a:solidFill>
                <a:effectLst/>
                <a:uLnTx/>
                <a:uFillTx/>
                <a:latin typeface="+mj-lt"/>
                <a:ea typeface="+mj-ea"/>
                <a:cs typeface="+mj-cs"/>
              </a:rPr>
              <a:t>.</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2" name="11 - Βέλος προς τα κάτω"/>
          <p:cNvSpPr/>
          <p:nvPr/>
        </p:nvSpPr>
        <p:spPr>
          <a:xfrm>
            <a:off x="3929058" y="3286124"/>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a:off x="3500430" y="2285992"/>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κάτω"/>
          <p:cNvSpPr/>
          <p:nvPr/>
        </p:nvSpPr>
        <p:spPr>
          <a:xfrm rot="18173634">
            <a:off x="5253729" y="3884972"/>
            <a:ext cx="295487" cy="4233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κάτω"/>
          <p:cNvSpPr/>
          <p:nvPr/>
        </p:nvSpPr>
        <p:spPr>
          <a:xfrm rot="3538839">
            <a:off x="6561230" y="3587467"/>
            <a:ext cx="309337" cy="4826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1 - Τίτλος"/>
          <p:cNvSpPr txBox="1">
            <a:spLocks/>
          </p:cNvSpPr>
          <p:nvPr/>
        </p:nvSpPr>
        <p:spPr>
          <a:xfrm>
            <a:off x="5295904" y="5072074"/>
            <a:ext cx="3500462" cy="1357322"/>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solidFill>
                <a:effectLst/>
                <a:uLnTx/>
                <a:uFillTx/>
                <a:latin typeface="+mj-lt"/>
                <a:ea typeface="+mj-ea"/>
                <a:cs typeface="+mj-cs"/>
              </a:rPr>
              <a:t>Ο</a:t>
            </a:r>
            <a:r>
              <a:rPr kumimoji="0" lang="el-GR" sz="2800" b="1" i="0" u="none" strike="noStrike" kern="1200" cap="none" spc="0" normalizeH="0" noProof="0" dirty="0" smtClean="0">
                <a:ln>
                  <a:noFill/>
                </a:ln>
                <a:solidFill>
                  <a:schemeClr val="tx1"/>
                </a:solidFill>
                <a:effectLst/>
                <a:uLnTx/>
                <a:uFillTx/>
                <a:latin typeface="+mj-lt"/>
                <a:ea typeface="+mj-ea"/>
                <a:cs typeface="+mj-cs"/>
              </a:rPr>
              <a:t> ουροθηλιακός καρκίνος </a:t>
            </a:r>
            <a:r>
              <a:rPr kumimoji="0" lang="en-US" sz="2800" b="1" i="0" u="none" strike="noStrike" kern="1200" cap="none" spc="0" normalizeH="0" noProof="0" dirty="0" smtClean="0">
                <a:ln>
                  <a:noFill/>
                </a:ln>
                <a:solidFill>
                  <a:schemeClr val="tx1"/>
                </a:solidFill>
                <a:effectLst/>
                <a:uLnTx/>
                <a:uFillTx/>
                <a:latin typeface="+mj-lt"/>
                <a:ea typeface="+mj-ea"/>
                <a:cs typeface="+mj-cs"/>
              </a:rPr>
              <a:t>,</a:t>
            </a:r>
            <a:r>
              <a:rPr kumimoji="0" lang="el-GR" sz="2800" b="1" i="0" u="none" strike="noStrike" kern="1200" cap="none" spc="0" normalizeH="0" noProof="0" dirty="0" smtClean="0">
                <a:ln>
                  <a:noFill/>
                </a:ln>
                <a:solidFill>
                  <a:schemeClr val="tx1"/>
                </a:solidFill>
                <a:effectLst/>
                <a:uLnTx/>
                <a:uFillTx/>
                <a:latin typeface="+mj-lt"/>
                <a:ea typeface="+mj-ea"/>
                <a:cs typeface="+mj-cs"/>
              </a:rPr>
              <a:t>φυσικά</a:t>
            </a:r>
            <a:r>
              <a:rPr kumimoji="0" lang="en-US" sz="2800" b="1" i="0" u="none" strike="noStrike" kern="1200" cap="none" spc="0" normalizeH="0" noProof="0" dirty="0" smtClean="0">
                <a:ln>
                  <a:noFill/>
                </a:ln>
                <a:solidFill>
                  <a:schemeClr val="tx1"/>
                </a:solidFill>
                <a:effectLst/>
                <a:uLnTx/>
                <a:uFillTx/>
                <a:latin typeface="+mj-lt"/>
                <a:ea typeface="+mj-ea"/>
                <a:cs typeface="+mj-cs"/>
              </a:rPr>
              <a:t>,</a:t>
            </a:r>
            <a:r>
              <a:rPr kumimoji="0" lang="el-GR" sz="2800" b="1" i="0" u="none" strike="noStrike" kern="1200" cap="none" spc="0" normalizeH="0" noProof="0" dirty="0" smtClean="0">
                <a:ln>
                  <a:noFill/>
                </a:ln>
                <a:solidFill>
                  <a:schemeClr val="tx1"/>
                </a:solidFill>
                <a:effectLst/>
                <a:uLnTx/>
                <a:uFillTx/>
                <a:latin typeface="+mj-lt"/>
                <a:ea typeface="+mj-ea"/>
                <a:cs typeface="+mj-cs"/>
              </a:rPr>
              <a:t> αρνητικός στο </a:t>
            </a:r>
            <a:r>
              <a:rPr kumimoji="0" lang="en-US" sz="2800" b="1" i="0" u="none" strike="noStrike" kern="1200" cap="none" spc="0" normalizeH="0" noProof="0" dirty="0" smtClean="0">
                <a:ln>
                  <a:noFill/>
                </a:ln>
                <a:solidFill>
                  <a:schemeClr val="tx1"/>
                </a:solidFill>
                <a:effectLst/>
                <a:uLnTx/>
                <a:uFillTx/>
                <a:latin typeface="+mj-lt"/>
                <a:ea typeface="+mj-ea"/>
                <a:cs typeface="+mj-cs"/>
              </a:rPr>
              <a:t>PSA</a:t>
            </a:r>
            <a:r>
              <a:rPr kumimoji="0" lang="el-GR" sz="2800" b="1" i="0" u="none" strike="noStrike" kern="1200" cap="none" spc="0" normalizeH="0" noProof="0" dirty="0" smtClean="0">
                <a:ln>
                  <a:noFill/>
                </a:ln>
                <a:solidFill>
                  <a:schemeClr val="tx1"/>
                </a:solidFill>
                <a:effectLst/>
                <a:uLnTx/>
                <a:uFillTx/>
                <a:latin typeface="+mj-lt"/>
                <a:ea typeface="+mj-ea"/>
                <a:cs typeface="+mj-cs"/>
              </a:rPr>
              <a:t> </a:t>
            </a:r>
            <a:endParaRPr kumimoji="0" lang="el-GR" sz="28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20688"/>
          </a:xfrm>
        </p:spPr>
        <p:txBody>
          <a:bodyPr>
            <a:normAutofit fontScale="90000"/>
          </a:bodyPr>
          <a:lstStyle/>
          <a:p>
            <a:r>
              <a:rPr lang="el-GR" dirty="0" smtClean="0"/>
              <a:t>Ανατομία – διατομή πέους</a:t>
            </a:r>
            <a:endParaRPr lang="el-GR" dirty="0"/>
          </a:p>
        </p:txBody>
      </p:sp>
      <p:pic>
        <p:nvPicPr>
          <p:cNvPr id="94210" name="Picture 2" descr="http://images.wisegeek.com/male-reproductive-system-labeled.jpg"/>
          <p:cNvPicPr>
            <a:picLocks noChangeAspect="1" noChangeArrowheads="1"/>
          </p:cNvPicPr>
          <p:nvPr/>
        </p:nvPicPr>
        <p:blipFill>
          <a:blip r:embed="rId2" cstate="print"/>
          <a:srcRect/>
          <a:stretch>
            <a:fillRect/>
          </a:stretch>
        </p:blipFill>
        <p:spPr bwMode="auto">
          <a:xfrm>
            <a:off x="0" y="764704"/>
            <a:ext cx="4644008" cy="3171858"/>
          </a:xfrm>
          <a:prstGeom prst="rect">
            <a:avLst/>
          </a:prstGeom>
          <a:noFill/>
        </p:spPr>
      </p:pic>
      <p:pic>
        <p:nvPicPr>
          <p:cNvPr id="94212" name="Picture 4" descr="http://healthyfamilyz.com/wp-content/uploads/2015/09/penis-anatomy-450x330.jpg"/>
          <p:cNvPicPr>
            <a:picLocks noChangeAspect="1" noChangeArrowheads="1"/>
          </p:cNvPicPr>
          <p:nvPr/>
        </p:nvPicPr>
        <p:blipFill>
          <a:blip r:embed="rId3" cstate="print"/>
          <a:srcRect/>
          <a:stretch>
            <a:fillRect/>
          </a:stretch>
        </p:blipFill>
        <p:spPr bwMode="auto">
          <a:xfrm>
            <a:off x="4823520" y="764704"/>
            <a:ext cx="4320480" cy="3168352"/>
          </a:xfrm>
          <a:prstGeom prst="rect">
            <a:avLst/>
          </a:prstGeom>
          <a:noFill/>
        </p:spPr>
      </p:pic>
      <p:pic>
        <p:nvPicPr>
          <p:cNvPr id="5" name="Picture 4" descr="02 BUCK FASCIA"/>
          <p:cNvPicPr>
            <a:picLocks noChangeAspect="1" noChangeArrowheads="1"/>
          </p:cNvPicPr>
          <p:nvPr/>
        </p:nvPicPr>
        <p:blipFill>
          <a:blip r:embed="rId4" cstate="print"/>
          <a:srcRect/>
          <a:stretch>
            <a:fillRect/>
          </a:stretch>
        </p:blipFill>
        <p:spPr bwMode="auto">
          <a:xfrm>
            <a:off x="2411760" y="4005064"/>
            <a:ext cx="4211960" cy="25871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p:nvPr>
        </p:nvSpPr>
        <p:spPr>
          <a:xfrm>
            <a:off x="0" y="214290"/>
            <a:ext cx="9144000" cy="357189"/>
          </a:xfrm>
        </p:spPr>
        <p:txBody>
          <a:bodyPr>
            <a:normAutofit fontScale="90000"/>
          </a:bodyPr>
          <a:lstStyle/>
          <a:p>
            <a:pPr eaLnBrk="1" hangingPunct="1">
              <a:defRPr/>
            </a:pPr>
            <a:r>
              <a:rPr lang="el-GR" dirty="0" smtClean="0"/>
              <a:t> </a:t>
            </a:r>
            <a:r>
              <a:rPr lang="el-GR" sz="3600" b="1" dirty="0" smtClean="0"/>
              <a:t>Ουρήθρα </a:t>
            </a:r>
            <a:r>
              <a:rPr lang="el-GR" sz="3600" dirty="0" smtClean="0"/>
              <a:t>- </a:t>
            </a:r>
            <a:r>
              <a:rPr lang="el-GR" sz="3600" b="1" dirty="0" smtClean="0"/>
              <a:t>Σπογγιώδες </a:t>
            </a:r>
            <a:r>
              <a:rPr lang="el-GR" sz="3600" b="1" dirty="0" smtClean="0"/>
              <a:t>σώμα </a:t>
            </a:r>
            <a:r>
              <a:rPr lang="el-GR" sz="3600" b="1" dirty="0" smtClean="0"/>
              <a:t>-</a:t>
            </a:r>
            <a:r>
              <a:rPr lang="el-GR" sz="3600" b="1" dirty="0" smtClean="0"/>
              <a:t> Σηρραγώδη σώματα </a:t>
            </a:r>
            <a:endParaRPr lang="el-GR" sz="3600" b="1" dirty="0" smtClean="0"/>
          </a:p>
        </p:txBody>
      </p:sp>
      <p:pic>
        <p:nvPicPr>
          <p:cNvPr id="16388" name="Picture 4" descr="04 corpus spongiosum"/>
          <p:cNvPicPr>
            <a:picLocks noChangeAspect="1" noChangeArrowheads="1"/>
          </p:cNvPicPr>
          <p:nvPr/>
        </p:nvPicPr>
        <p:blipFill>
          <a:blip r:embed="rId2" cstate="print"/>
          <a:srcRect/>
          <a:stretch>
            <a:fillRect/>
          </a:stretch>
        </p:blipFill>
        <p:spPr bwMode="auto">
          <a:xfrm>
            <a:off x="0" y="714356"/>
            <a:ext cx="4699518" cy="2928958"/>
          </a:xfrm>
          <a:prstGeom prst="rect">
            <a:avLst/>
          </a:prstGeom>
          <a:noFill/>
          <a:ln w="9525">
            <a:noFill/>
            <a:miter lim="800000"/>
            <a:headEnd/>
            <a:tailEnd/>
          </a:ln>
        </p:spPr>
      </p:pic>
      <p:pic>
        <p:nvPicPr>
          <p:cNvPr id="5" name="Picture 4" descr="03 CORPORA"/>
          <p:cNvPicPr>
            <a:picLocks noChangeAspect="1" noChangeArrowheads="1"/>
          </p:cNvPicPr>
          <p:nvPr/>
        </p:nvPicPr>
        <p:blipFill>
          <a:blip r:embed="rId3" cstate="print"/>
          <a:srcRect/>
          <a:stretch>
            <a:fillRect/>
          </a:stretch>
        </p:blipFill>
        <p:spPr bwMode="auto">
          <a:xfrm>
            <a:off x="4724651" y="3571876"/>
            <a:ext cx="4419349" cy="32861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14290"/>
            <a:ext cx="9144000" cy="928694"/>
          </a:xfrm>
        </p:spPr>
        <p:txBody>
          <a:bodyPr>
            <a:normAutofit fontScale="90000"/>
          </a:bodyPr>
          <a:lstStyle/>
          <a:p>
            <a:r>
              <a:rPr lang="el-GR" sz="2800" dirty="0" smtClean="0"/>
              <a:t>Κνησμώδης, συμπαγής, λευκάζουσα  πλάκα ή βλατίδα  της άκρης του πέους </a:t>
            </a:r>
            <a:r>
              <a:rPr lang="el-GR" sz="2800" dirty="0" smtClean="0"/>
              <a:t>(βαλάνου </a:t>
            </a:r>
            <a:r>
              <a:rPr lang="el-GR" sz="2800" dirty="0" smtClean="0"/>
              <a:t>και ακροποσθίας) συστέλλουσα την ουρήθρα και προκαλούσα φίμωση (εμπόδιση  ανάσυρσης της ακροποσθίας</a:t>
            </a:r>
            <a:r>
              <a:rPr lang="el-GR" sz="2800" dirty="0" smtClean="0"/>
              <a:t>). </a:t>
            </a:r>
            <a:endParaRPr lang="el-GR" sz="2800" dirty="0"/>
          </a:p>
        </p:txBody>
      </p:sp>
      <p:pic>
        <p:nvPicPr>
          <p:cNvPr id="99330" name="Picture 2" descr="Penile Lichen Sclerosus"/>
          <p:cNvPicPr>
            <a:picLocks noChangeAspect="1" noChangeArrowheads="1"/>
          </p:cNvPicPr>
          <p:nvPr/>
        </p:nvPicPr>
        <p:blipFill>
          <a:blip r:embed="rId2" cstate="print"/>
          <a:srcRect/>
          <a:stretch>
            <a:fillRect/>
          </a:stretch>
        </p:blipFill>
        <p:spPr bwMode="auto">
          <a:xfrm>
            <a:off x="142844" y="1285860"/>
            <a:ext cx="7312470" cy="3929090"/>
          </a:xfrm>
          <a:prstGeom prst="rect">
            <a:avLst/>
          </a:prstGeom>
          <a:noFill/>
        </p:spPr>
      </p:pic>
      <p:pic>
        <p:nvPicPr>
          <p:cNvPr id="99332" name="Picture 4" descr="http://www.pcds.org.uk/ee/images/made/ee/images/uploads/clinical/BXO_1_800_727_70_http:www.pcds.org.ukeeassetsimgwatermark.gif_0_0_80_r_b_-5_-5_.jpg"/>
          <p:cNvPicPr>
            <a:picLocks noChangeAspect="1" noChangeArrowheads="1"/>
          </p:cNvPicPr>
          <p:nvPr/>
        </p:nvPicPr>
        <p:blipFill>
          <a:blip r:embed="rId3" cstate="print"/>
          <a:srcRect/>
          <a:stretch>
            <a:fillRect/>
          </a:stretch>
        </p:blipFill>
        <p:spPr bwMode="auto">
          <a:xfrm>
            <a:off x="4929190" y="3078330"/>
            <a:ext cx="4000528" cy="363548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Rot="1" noChangeArrowheads="1"/>
          </p:cNvSpPr>
          <p:nvPr>
            <p:ph type="body" idx="1"/>
          </p:nvPr>
        </p:nvSpPr>
        <p:spPr>
          <a:xfrm>
            <a:off x="5357818" y="0"/>
            <a:ext cx="3786182" cy="6858000"/>
          </a:xfrm>
        </p:spPr>
        <p:txBody>
          <a:bodyPr/>
          <a:lstStyle/>
          <a:p>
            <a:pPr eaLnBrk="1" hangingPunct="1">
              <a:defRPr/>
            </a:pPr>
            <a:r>
              <a:rPr lang="el-GR" dirty="0" err="1" smtClean="0"/>
              <a:t>ΑΑαα</a:t>
            </a:r>
            <a:endParaRPr lang="el-GR" dirty="0" smtClean="0"/>
          </a:p>
        </p:txBody>
      </p:sp>
      <p:pic>
        <p:nvPicPr>
          <p:cNvPr id="21508" name="Picture 4" descr="10a1 14FF189"/>
          <p:cNvPicPr>
            <a:picLocks noChangeAspect="1" noChangeArrowheads="1"/>
          </p:cNvPicPr>
          <p:nvPr/>
        </p:nvPicPr>
        <p:blipFill>
          <a:blip r:embed="rId2" cstate="print"/>
          <a:srcRect/>
          <a:stretch>
            <a:fillRect/>
          </a:stretch>
        </p:blipFill>
        <p:spPr bwMode="auto">
          <a:xfrm>
            <a:off x="-1643106" y="0"/>
            <a:ext cx="8786874" cy="7173913"/>
          </a:xfrm>
          <a:prstGeom prst="rect">
            <a:avLst/>
          </a:prstGeom>
          <a:noFill/>
          <a:ln w="9525">
            <a:noFill/>
            <a:miter lim="800000"/>
            <a:headEnd/>
            <a:tailEnd/>
          </a:ln>
        </p:spPr>
      </p:pic>
      <p:sp>
        <p:nvSpPr>
          <p:cNvPr id="5" name="2 - Θέση περιεχομένου"/>
          <p:cNvSpPr txBox="1">
            <a:spLocks/>
          </p:cNvSpPr>
          <p:nvPr/>
        </p:nvSpPr>
        <p:spPr>
          <a:xfrm>
            <a:off x="5357818" y="0"/>
            <a:ext cx="3786182" cy="6858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Ορθοκεράτωση-Υπερκεράτωση.</a:t>
            </a: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Ατροφία της </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επιδερμίδας.</a:t>
            </a: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Οίδημα και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ίνωση</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του χορίου. Άφθονο,  ομογενοποιημένο κολλαγόνο στο ανώτερο χόριο και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λεμφοπλασματο</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-κυτταρικά στοιχεία.</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1028" descr="E:\figures\640x480\100\164.jpg"/>
          <p:cNvPicPr>
            <a:picLocks noChangeAspect="1" noChangeArrowheads="1"/>
          </p:cNvPicPr>
          <p:nvPr/>
        </p:nvPicPr>
        <p:blipFill>
          <a:blip r:embed="rId2" cstate="print"/>
          <a:srcRect/>
          <a:stretch>
            <a:fillRect/>
          </a:stretch>
        </p:blipFill>
        <p:spPr bwMode="auto">
          <a:xfrm>
            <a:off x="251520" y="332655"/>
            <a:ext cx="8496944" cy="63740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p:txBody>
          <a:bodyPr/>
          <a:lstStyle/>
          <a:p>
            <a:pPr eaLnBrk="1" hangingPunct="1">
              <a:defRPr/>
            </a:pPr>
            <a:endParaRPr lang="el-GR" smtClean="0"/>
          </a:p>
        </p:txBody>
      </p:sp>
      <p:sp>
        <p:nvSpPr>
          <p:cNvPr id="27651" name="Rectangle 3"/>
          <p:cNvSpPr>
            <a:spLocks noGrp="1" noRot="1" noChangeArrowheads="1"/>
          </p:cNvSpPr>
          <p:nvPr>
            <p:ph type="body" idx="1"/>
          </p:nvPr>
        </p:nvSpPr>
        <p:spPr/>
        <p:txBody>
          <a:bodyPr/>
          <a:lstStyle/>
          <a:p>
            <a:pPr eaLnBrk="1" hangingPunct="1">
              <a:defRPr/>
            </a:pPr>
            <a:endParaRPr lang="el-GR" smtClean="0"/>
          </a:p>
        </p:txBody>
      </p:sp>
      <p:pic>
        <p:nvPicPr>
          <p:cNvPr id="22532" name="Picture 4" descr="10a Lichen sclerosus1"/>
          <p:cNvPicPr>
            <a:picLocks noChangeAspect="1" noChangeArrowheads="1"/>
          </p:cNvPicPr>
          <p:nvPr/>
        </p:nvPicPr>
        <p:blipFill>
          <a:blip r:embed="rId2" cstate="print"/>
          <a:srcRect/>
          <a:stretch>
            <a:fillRect/>
          </a:stretch>
        </p:blipFill>
        <p:spPr bwMode="auto">
          <a:xfrm>
            <a:off x="250825" y="-315913"/>
            <a:ext cx="8713788" cy="7173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0" y="-214338"/>
            <a:ext cx="9144000" cy="1928826"/>
          </a:xfrm>
        </p:spPr>
        <p:txBody>
          <a:bodyPr>
            <a:normAutofit fontScale="90000"/>
          </a:bodyPr>
          <a:lstStyle/>
          <a:p>
            <a:pPr eaLnBrk="1" hangingPunct="1">
              <a:defRPr/>
            </a:pPr>
            <a:r>
              <a:rPr lang="el-GR" sz="2700" b="1" dirty="0" smtClean="0"/>
              <a:t>Σκληρυντικός και ατροφικός λειχήνας –</a:t>
            </a:r>
            <a:br>
              <a:rPr lang="el-GR" sz="2700" b="1" dirty="0" smtClean="0"/>
            </a:br>
            <a:r>
              <a:rPr lang="el-GR" sz="2700" b="1" dirty="0" smtClean="0"/>
              <a:t> Αποφρακτική </a:t>
            </a:r>
            <a:r>
              <a:rPr lang="el-GR" sz="2700" b="1" dirty="0" err="1" smtClean="0"/>
              <a:t>ξηρωτική</a:t>
            </a:r>
            <a:r>
              <a:rPr lang="el-GR" sz="2700" b="1" dirty="0" smtClean="0"/>
              <a:t>  βαλανίτιδα.</a:t>
            </a:r>
            <a:r>
              <a:rPr lang="el-GR" sz="3200" b="1" dirty="0" smtClean="0"/>
              <a:t/>
            </a:r>
            <a:br>
              <a:rPr lang="el-GR" sz="3200" b="1" dirty="0" smtClean="0"/>
            </a:br>
            <a:r>
              <a:rPr lang="el-GR" sz="1800" dirty="0" smtClean="0"/>
              <a:t>Θεωρούμενη</a:t>
            </a:r>
            <a:r>
              <a:rPr lang="el-GR" sz="1800" b="1" dirty="0" smtClean="0"/>
              <a:t> </a:t>
            </a:r>
            <a:r>
              <a:rPr lang="el-GR" sz="1800" dirty="0" err="1" smtClean="0"/>
              <a:t>προνεοπλασματική</a:t>
            </a:r>
            <a:r>
              <a:rPr lang="el-GR" sz="1800" dirty="0" smtClean="0"/>
              <a:t> αλλοίωση για το </a:t>
            </a:r>
            <a:r>
              <a:rPr lang="el-GR" sz="1800" dirty="0" smtClean="0">
                <a:effectLst>
                  <a:outerShdw blurRad="38100" dist="38100" dir="2700000" algn="tl">
                    <a:srgbClr val="000000">
                      <a:alpha val="43137"/>
                    </a:srgbClr>
                  </a:outerShdw>
                </a:effectLst>
              </a:rPr>
              <a:t>μη</a:t>
            </a:r>
            <a:r>
              <a:rPr lang="el-GR" sz="1800" dirty="0" smtClean="0"/>
              <a:t> σχετιζόμενο με τον </a:t>
            </a:r>
            <a:r>
              <a:rPr lang="en-US" sz="1800" dirty="0" smtClean="0"/>
              <a:t>HPV </a:t>
            </a:r>
            <a:r>
              <a:rPr lang="el-GR" sz="1800" dirty="0" smtClean="0"/>
              <a:t/>
            </a:r>
            <a:br>
              <a:rPr lang="el-GR" sz="1800" dirty="0" smtClean="0"/>
            </a:br>
            <a:r>
              <a:rPr lang="el-GR" sz="1800" dirty="0" err="1" smtClean="0"/>
              <a:t>ακανθοκυτταρικό</a:t>
            </a:r>
            <a:r>
              <a:rPr lang="el-GR" sz="1800" dirty="0" smtClean="0"/>
              <a:t> καρκίνωμα. Απαντά σε εγχειρητικά παρασκευάσματα υπερηλίκων με φίμωση. Πρόκειται για χρόνια ατροφική </a:t>
            </a:r>
            <a:r>
              <a:rPr lang="el-GR" sz="1800" dirty="0" err="1" smtClean="0"/>
              <a:t>βλεννογονοδερματική</a:t>
            </a:r>
            <a:r>
              <a:rPr lang="el-GR" sz="1800" dirty="0" smtClean="0"/>
              <a:t> διαταραχή, η ιδιοπαθής μορφή της οποίας πιθανώς ενέχει </a:t>
            </a:r>
            <a:r>
              <a:rPr lang="el-GR" sz="1800" dirty="0" err="1" smtClean="0"/>
              <a:t>αυτοάνοσο</a:t>
            </a:r>
            <a:r>
              <a:rPr lang="el-GR" sz="1800" dirty="0" smtClean="0"/>
              <a:t> χαρακτήρα.</a:t>
            </a:r>
          </a:p>
        </p:txBody>
      </p:sp>
      <p:sp>
        <p:nvSpPr>
          <p:cNvPr id="30723" name="Rectangle 3"/>
          <p:cNvSpPr>
            <a:spLocks noGrp="1" noRot="1" noChangeArrowheads="1"/>
          </p:cNvSpPr>
          <p:nvPr>
            <p:ph type="body" idx="1"/>
          </p:nvPr>
        </p:nvSpPr>
        <p:spPr/>
        <p:txBody>
          <a:bodyPr/>
          <a:lstStyle/>
          <a:p>
            <a:pPr eaLnBrk="1" hangingPunct="1">
              <a:defRPr/>
            </a:pPr>
            <a:endParaRPr lang="el-GR" smtClean="0"/>
          </a:p>
        </p:txBody>
      </p:sp>
      <p:pic>
        <p:nvPicPr>
          <p:cNvPr id="24580" name="Picture 4" descr="10b Lichen sclerosus2"/>
          <p:cNvPicPr>
            <a:picLocks noChangeAspect="1" noChangeArrowheads="1"/>
          </p:cNvPicPr>
          <p:nvPr/>
        </p:nvPicPr>
        <p:blipFill>
          <a:blip r:embed="rId2" cstate="print"/>
          <a:srcRect/>
          <a:stretch>
            <a:fillRect/>
          </a:stretch>
        </p:blipFill>
        <p:spPr bwMode="auto">
          <a:xfrm rot="10800000">
            <a:off x="179512" y="1556792"/>
            <a:ext cx="8713788" cy="5589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0" y="274638"/>
            <a:ext cx="7000892" cy="1143000"/>
          </a:xfrm>
        </p:spPr>
        <p:txBody>
          <a:bodyPr>
            <a:normAutofit fontScale="90000"/>
          </a:bodyPr>
          <a:lstStyle/>
          <a:p>
            <a:pPr eaLnBrk="1" hangingPunct="1">
              <a:defRPr/>
            </a:pPr>
            <a:r>
              <a:rPr lang="el-GR" sz="3200" b="1" dirty="0" smtClean="0"/>
              <a:t>Σύφιλη</a:t>
            </a:r>
            <a:r>
              <a:rPr lang="el-GR" sz="3200" dirty="0" smtClean="0"/>
              <a:t/>
            </a:r>
            <a:br>
              <a:rPr lang="el-GR" sz="3200" dirty="0" smtClean="0"/>
            </a:br>
            <a:r>
              <a:rPr lang="el-GR" sz="3200" dirty="0" smtClean="0"/>
              <a:t>Πρωτοπαθής  ( αποφρακτική </a:t>
            </a:r>
            <a:r>
              <a:rPr lang="el-GR" sz="3200" dirty="0" err="1" smtClean="0"/>
              <a:t>ενδαρτηρίτιδα</a:t>
            </a:r>
            <a:r>
              <a:rPr lang="el-GR" sz="3200" dirty="0" smtClean="0"/>
              <a:t>)  Δευτεροπαθής</a:t>
            </a:r>
          </a:p>
        </p:txBody>
      </p:sp>
      <p:sp>
        <p:nvSpPr>
          <p:cNvPr id="34819" name="Rectangle 3"/>
          <p:cNvSpPr>
            <a:spLocks noGrp="1" noRot="1" noChangeArrowheads="1"/>
          </p:cNvSpPr>
          <p:nvPr>
            <p:ph type="body" sz="half" idx="1"/>
          </p:nvPr>
        </p:nvSpPr>
        <p:spPr/>
        <p:txBody>
          <a:bodyPr/>
          <a:lstStyle/>
          <a:p>
            <a:pPr eaLnBrk="1" hangingPunct="1">
              <a:defRPr/>
            </a:pPr>
            <a:endParaRPr lang="el-GR" smtClean="0"/>
          </a:p>
        </p:txBody>
      </p:sp>
      <p:sp>
        <p:nvSpPr>
          <p:cNvPr id="34820" name="Rectangle 4"/>
          <p:cNvSpPr>
            <a:spLocks noGrp="1" noRot="1" noChangeArrowheads="1"/>
          </p:cNvSpPr>
          <p:nvPr>
            <p:ph type="body" sz="half" idx="2"/>
          </p:nvPr>
        </p:nvSpPr>
        <p:spPr/>
        <p:txBody>
          <a:bodyPr/>
          <a:lstStyle/>
          <a:p>
            <a:pPr eaLnBrk="1" hangingPunct="1">
              <a:defRPr/>
            </a:pPr>
            <a:endParaRPr lang="el-GR" smtClean="0"/>
          </a:p>
        </p:txBody>
      </p:sp>
      <p:pic>
        <p:nvPicPr>
          <p:cNvPr id="26629" name="Picture 5" descr="10c syphilis"/>
          <p:cNvPicPr>
            <a:picLocks noChangeAspect="1" noChangeArrowheads="1"/>
          </p:cNvPicPr>
          <p:nvPr/>
        </p:nvPicPr>
        <p:blipFill>
          <a:blip r:embed="rId2" cstate="print"/>
          <a:srcRect/>
          <a:stretch>
            <a:fillRect/>
          </a:stretch>
        </p:blipFill>
        <p:spPr bwMode="auto">
          <a:xfrm>
            <a:off x="0" y="1484313"/>
            <a:ext cx="4176713" cy="5616575"/>
          </a:xfrm>
          <a:prstGeom prst="rect">
            <a:avLst/>
          </a:prstGeom>
          <a:noFill/>
          <a:ln w="9525">
            <a:noFill/>
            <a:miter lim="800000"/>
            <a:headEnd/>
            <a:tailEnd/>
          </a:ln>
        </p:spPr>
      </p:pic>
      <p:pic>
        <p:nvPicPr>
          <p:cNvPr id="26630" name="Picture 6" descr="11 syphilis secondary"/>
          <p:cNvPicPr>
            <a:picLocks noChangeAspect="1" noChangeArrowheads="1"/>
          </p:cNvPicPr>
          <p:nvPr/>
        </p:nvPicPr>
        <p:blipFill>
          <a:blip r:embed="rId3" cstate="print"/>
          <a:srcRect/>
          <a:stretch>
            <a:fillRect/>
          </a:stretch>
        </p:blipFill>
        <p:spPr bwMode="auto">
          <a:xfrm>
            <a:off x="4284663" y="1484313"/>
            <a:ext cx="4859337" cy="5373687"/>
          </a:xfrm>
          <a:prstGeom prst="rect">
            <a:avLst/>
          </a:prstGeom>
          <a:noFill/>
          <a:ln w="9525">
            <a:noFill/>
            <a:miter lim="800000"/>
            <a:headEnd/>
            <a:tailEnd/>
          </a:ln>
        </p:spPr>
      </p:pic>
      <p:pic>
        <p:nvPicPr>
          <p:cNvPr id="7" name="Picture 2" descr="http://www.cdc.gov/std/syphilis/images/chancre-penile-209.jpg"/>
          <p:cNvPicPr>
            <a:picLocks noChangeAspect="1" noChangeArrowheads="1"/>
          </p:cNvPicPr>
          <p:nvPr/>
        </p:nvPicPr>
        <p:blipFill>
          <a:blip r:embed="rId4" cstate="print"/>
          <a:srcRect/>
          <a:stretch>
            <a:fillRect/>
          </a:stretch>
        </p:blipFill>
        <p:spPr bwMode="auto">
          <a:xfrm>
            <a:off x="6929455" y="1"/>
            <a:ext cx="1500198" cy="15001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ExtGenitalia_Molluscum1"/>
          <p:cNvPicPr>
            <a:picLocks noChangeAspect="1" noChangeArrowheads="1"/>
          </p:cNvPicPr>
          <p:nvPr/>
        </p:nvPicPr>
        <p:blipFill>
          <a:blip r:embed="rId2" cstate="print"/>
          <a:srcRect/>
          <a:stretch>
            <a:fillRect/>
          </a:stretch>
        </p:blipFill>
        <p:spPr bwMode="auto">
          <a:xfrm>
            <a:off x="4610115" y="3300946"/>
            <a:ext cx="4533885" cy="3557054"/>
          </a:xfrm>
          <a:prstGeom prst="rect">
            <a:avLst/>
          </a:prstGeom>
          <a:noFill/>
          <a:ln w="9525">
            <a:noFill/>
            <a:miter lim="800000"/>
            <a:headEnd/>
            <a:tailEnd/>
          </a:ln>
        </p:spPr>
      </p:pic>
      <p:pic>
        <p:nvPicPr>
          <p:cNvPr id="7170" name="Picture 2" descr="http://www.healthline.com/hlcmsresource/images/galleries/Molluscum-Contagiosum/molluscum_contagiosum_genital.jpg"/>
          <p:cNvPicPr>
            <a:picLocks noChangeAspect="1" noChangeArrowheads="1"/>
          </p:cNvPicPr>
          <p:nvPr/>
        </p:nvPicPr>
        <p:blipFill>
          <a:blip r:embed="rId3" cstate="print"/>
          <a:srcRect/>
          <a:stretch>
            <a:fillRect/>
          </a:stretch>
        </p:blipFill>
        <p:spPr bwMode="auto">
          <a:xfrm>
            <a:off x="1428728" y="0"/>
            <a:ext cx="6172200" cy="3467100"/>
          </a:xfrm>
          <a:prstGeom prst="rect">
            <a:avLst/>
          </a:prstGeom>
          <a:noFill/>
        </p:spPr>
      </p:pic>
      <p:sp>
        <p:nvSpPr>
          <p:cNvPr id="4" name="3 - Θέση κειμένου"/>
          <p:cNvSpPr txBox="1">
            <a:spLocks/>
          </p:cNvSpPr>
          <p:nvPr/>
        </p:nvSpPr>
        <p:spPr>
          <a:xfrm>
            <a:off x="0" y="3429000"/>
            <a:ext cx="4643438" cy="26971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Σε νέους ή σε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ανοσοκατεσταλμένους</a:t>
            </a:r>
            <a:r>
              <a:rPr kumimoji="0" lang="el-GR" b="0" i="0" u="none" strike="noStrike" kern="1200" cap="none" spc="0" normalizeH="0" baseline="0" noProof="0" dirty="0" smtClean="0">
                <a:ln>
                  <a:noFill/>
                </a:ln>
                <a:solidFill>
                  <a:schemeClr val="tx1"/>
                </a:solidFill>
                <a:effectLst/>
                <a:uLnTx/>
                <a:uFillTx/>
                <a:latin typeface="+mn-lt"/>
                <a:ea typeface="+mn-ea"/>
                <a:cs typeface="+mn-cs"/>
              </a:rPr>
              <a:t>, πολλαπλές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μαργαριταροειδείς</a:t>
            </a:r>
            <a:r>
              <a:rPr kumimoji="0" lang="el-GR" b="0" i="0" u="none" strike="noStrike" kern="1200" cap="none" spc="0" normalizeH="0" baseline="0" noProof="0" dirty="0" smtClean="0">
                <a:ln>
                  <a:noFill/>
                </a:ln>
                <a:solidFill>
                  <a:schemeClr val="tx1"/>
                </a:solidFill>
                <a:effectLst/>
                <a:uLnTx/>
                <a:uFillTx/>
                <a:latin typeface="+mn-lt"/>
                <a:ea typeface="+mn-ea"/>
                <a:cs typeface="+mn-cs"/>
              </a:rPr>
              <a:t> στρογγυλές βλατίδες ,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μ.δ</a:t>
            </a:r>
            <a:r>
              <a:rPr kumimoji="0" lang="el-GR" b="0" i="0" u="none" strike="noStrike" kern="1200" cap="none" spc="0" normalizeH="0" baseline="0" noProof="0" dirty="0" smtClean="0">
                <a:ln>
                  <a:noFill/>
                </a:ln>
                <a:solidFill>
                  <a:schemeClr val="tx1"/>
                </a:solidFill>
                <a:effectLst/>
                <a:uLnTx/>
                <a:uFillTx/>
                <a:latin typeface="+mn-lt"/>
                <a:ea typeface="+mn-ea"/>
                <a:cs typeface="+mn-cs"/>
              </a:rPr>
              <a:t>.  3-5 χιλ., με (κεντρική) </a:t>
            </a:r>
            <a:r>
              <a:rPr kumimoji="0" lang="el-GR"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ομφαλοποίηση</a:t>
            </a:r>
            <a:r>
              <a:rPr kumimoji="0" lang="el-GR" b="0" i="0" u="none" strike="noStrike" kern="1200" cap="none" spc="0" normalizeH="0" baseline="0" noProof="0" dirty="0" smtClean="0">
                <a:ln>
                  <a:noFill/>
                </a:ln>
                <a:solidFill>
                  <a:schemeClr val="tx1"/>
                </a:solidFill>
                <a:effectLst/>
                <a:uLnTx/>
                <a:uFillTx/>
                <a:latin typeface="+mn-lt"/>
                <a:ea typeface="+mn-ea"/>
                <a:cs typeface="+mn-cs"/>
              </a:rPr>
              <a:t>.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Ογκόμορφη</a:t>
            </a:r>
            <a:r>
              <a:rPr kumimoji="0" lang="el-GR" b="0" i="0" u="none" strike="noStrike" kern="1200" cap="none" spc="0" normalizeH="0" baseline="0" noProof="0" dirty="0" smtClean="0">
                <a:ln>
                  <a:noFill/>
                </a:ln>
                <a:solidFill>
                  <a:schemeClr val="tx1"/>
                </a:solidFill>
                <a:effectLst/>
                <a:uLnTx/>
                <a:uFillTx/>
                <a:latin typeface="+mn-lt"/>
                <a:ea typeface="+mn-ea"/>
                <a:cs typeface="+mn-cs"/>
              </a:rPr>
              <a:t> αλλοίωση, ιστολογικά σα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φλυτζάνι</a:t>
            </a:r>
            <a:r>
              <a:rPr kumimoji="0" lang="el-GR" b="0" i="0" u="none" strike="noStrike" kern="1200" cap="none" spc="0" normalizeH="0" baseline="0" noProof="0" dirty="0" smtClean="0">
                <a:ln>
                  <a:noFill/>
                </a:ln>
                <a:solidFill>
                  <a:schemeClr val="tx1"/>
                </a:solidFill>
                <a:effectLst/>
                <a:uLnTx/>
                <a:uFillTx/>
                <a:latin typeface="+mn-lt"/>
                <a:ea typeface="+mn-ea"/>
                <a:cs typeface="+mn-cs"/>
              </a:rPr>
              <a:t>. Τάση αυτόματης υποστροφής.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Η βασική στοιβάδα ανεπηρέαστη, το χόριο  κατά κανόνα στερείται ουσιώδους φλεγμονής. Στα διογκωμένα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κερατινοκύτταρα</a:t>
            </a:r>
            <a:r>
              <a:rPr kumimoji="0" lang="el-GR" b="0" i="0" u="none" strike="noStrike" kern="1200" cap="none" spc="0" normalizeH="0" baseline="0" noProof="0" dirty="0" smtClean="0">
                <a:ln>
                  <a:noFill/>
                </a:ln>
                <a:solidFill>
                  <a:schemeClr val="tx1"/>
                </a:solidFill>
                <a:effectLst/>
                <a:uLnTx/>
                <a:uFillTx/>
                <a:latin typeface="+mn-lt"/>
                <a:ea typeface="+mn-ea"/>
                <a:cs typeface="+mn-cs"/>
              </a:rPr>
              <a:t> της </a:t>
            </a:r>
            <a:r>
              <a:rPr kumimoji="0" lang="el-GR"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ακανθώδους στοιβάδας </a:t>
            </a:r>
            <a:r>
              <a:rPr kumimoji="0" lang="el-GR" b="0" i="0" u="none" strike="noStrike" kern="1200" cap="none" spc="0" normalizeH="0" baseline="0" noProof="0" dirty="0" smtClean="0">
                <a:ln>
                  <a:noFill/>
                </a:ln>
                <a:solidFill>
                  <a:schemeClr val="tx1"/>
                </a:solidFill>
                <a:effectLst/>
                <a:uLnTx/>
                <a:uFillTx/>
                <a:latin typeface="+mn-lt"/>
                <a:ea typeface="+mn-ea"/>
                <a:cs typeface="+mn-cs"/>
              </a:rPr>
              <a:t>, </a:t>
            </a:r>
            <a:r>
              <a:rPr kumimoji="0" lang="el-GR"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ηωσινόφιλα</a:t>
            </a:r>
            <a:r>
              <a:rPr kumimoji="0" lang="el-GR"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έγκλειστα </a:t>
            </a:r>
            <a:r>
              <a:rPr kumimoji="0" lang="el-GR" b="0" i="0" u="none" strike="noStrike" kern="1200" cap="none" spc="0" normalizeH="0" baseline="0" noProof="0" dirty="0" smtClean="0">
                <a:ln>
                  <a:noFill/>
                </a:ln>
                <a:solidFill>
                  <a:schemeClr val="tx1"/>
                </a:solidFill>
                <a:effectLst/>
                <a:uLnTx/>
                <a:uFillTx/>
                <a:latin typeface="+mn-lt"/>
                <a:ea typeface="+mn-ea"/>
                <a:cs typeface="+mn-cs"/>
              </a:rPr>
              <a:t>με ιογενή σωματίδια ( </a:t>
            </a:r>
            <a:r>
              <a:rPr kumimoji="0" lang="en-US" b="0" i="0" u="none" strike="noStrike" kern="1200" cap="none" spc="0" normalizeH="0" baseline="0" noProof="0" dirty="0" smtClean="0">
                <a:ln>
                  <a:noFill/>
                </a:ln>
                <a:solidFill>
                  <a:schemeClr val="tx1"/>
                </a:solidFill>
                <a:effectLst/>
                <a:uLnTx/>
                <a:uFillTx/>
                <a:latin typeface="+mn-lt"/>
                <a:ea typeface="+mn-ea"/>
                <a:cs typeface="+mn-cs"/>
              </a:rPr>
              <a:t>pox DNA-</a:t>
            </a:r>
            <a:r>
              <a:rPr kumimoji="0" lang="el-GR" b="0" i="0" u="none" strike="noStrike" kern="1200" cap="none" spc="0" normalizeH="0" baseline="0" noProof="0" dirty="0" smtClean="0">
                <a:ln>
                  <a:noFill/>
                </a:ln>
                <a:solidFill>
                  <a:schemeClr val="tx1"/>
                </a:solidFill>
                <a:effectLst/>
                <a:uLnTx/>
                <a:uFillTx/>
                <a:latin typeface="+mn-lt"/>
                <a:ea typeface="+mn-ea"/>
                <a:cs typeface="+mn-cs"/>
              </a:rPr>
              <a:t>ιός)</a:t>
            </a:r>
            <a:endParaRPr kumimoji="0" lang="el-GR"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ExtGenitalia_Molluscum2"/>
          <p:cNvPicPr>
            <a:picLocks noChangeAspect="1" noChangeArrowheads="1"/>
          </p:cNvPicPr>
          <p:nvPr/>
        </p:nvPicPr>
        <p:blipFill>
          <a:blip r:embed="rId2" cstate="print"/>
          <a:srcRect/>
          <a:stretch>
            <a:fillRect/>
          </a:stretch>
        </p:blipFill>
        <p:spPr bwMode="auto">
          <a:xfrm>
            <a:off x="0" y="-242888"/>
            <a:ext cx="9144000" cy="7172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defRPr/>
            </a:pPr>
            <a:r>
              <a:rPr lang="el-GR" b="1" dirty="0" smtClean="0"/>
              <a:t>Μολυσματική </a:t>
            </a:r>
            <a:r>
              <a:rPr lang="el-GR" b="1" dirty="0" err="1" smtClean="0"/>
              <a:t>τέρμινθος</a:t>
            </a:r>
            <a:endParaRPr lang="el-GR" b="1" dirty="0" smtClean="0"/>
          </a:p>
        </p:txBody>
      </p:sp>
      <p:pic>
        <p:nvPicPr>
          <p:cNvPr id="37891" name="Picture 3" descr="14FF187"/>
          <p:cNvPicPr>
            <a:picLocks noChangeAspect="1" noChangeArrowheads="1"/>
          </p:cNvPicPr>
          <p:nvPr/>
        </p:nvPicPr>
        <p:blipFill>
          <a:blip r:embed="rId2" cstate="print"/>
          <a:srcRect/>
          <a:stretch>
            <a:fillRect/>
          </a:stretch>
        </p:blipFill>
        <p:spPr bwMode="auto">
          <a:xfrm>
            <a:off x="395288" y="1341438"/>
            <a:ext cx="8064500" cy="5888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additive="base">
                                        <p:cTn id="7" dur="500" fill="hold"/>
                                        <p:tgtEl>
                                          <p:spTgt spid="46082"/>
                                        </p:tgtEl>
                                        <p:attrNameLst>
                                          <p:attrName>ppt_x</p:attrName>
                                        </p:attrNameLst>
                                      </p:cBhvr>
                                      <p:tavLst>
                                        <p:tav tm="0">
                                          <p:val>
                                            <p:strVal val="#ppt_x"/>
                                          </p:val>
                                        </p:tav>
                                        <p:tav tm="100000">
                                          <p:val>
                                            <p:strVal val="#ppt_x"/>
                                          </p:val>
                                        </p:tav>
                                      </p:tavLst>
                                    </p:anim>
                                    <p:anim calcmode="lin" valueType="num">
                                      <p:cBhvr additive="base">
                                        <p:cTn id="8"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ExtGenitalia_HerpesUlcer1"/>
          <p:cNvPicPr>
            <a:picLocks noChangeAspect="1" noChangeArrowheads="1"/>
          </p:cNvPicPr>
          <p:nvPr/>
        </p:nvPicPr>
        <p:blipFill>
          <a:blip r:embed="rId2" cstate="print"/>
          <a:srcRect/>
          <a:stretch>
            <a:fillRect/>
          </a:stretch>
        </p:blipFill>
        <p:spPr bwMode="auto">
          <a:xfrm>
            <a:off x="357158" y="3000372"/>
            <a:ext cx="5648313" cy="4386268"/>
          </a:xfrm>
          <a:prstGeom prst="rect">
            <a:avLst/>
          </a:prstGeom>
          <a:noFill/>
          <a:ln w="9525">
            <a:noFill/>
            <a:miter lim="800000"/>
            <a:headEnd/>
            <a:tailEnd/>
          </a:ln>
        </p:spPr>
      </p:pic>
      <p:pic>
        <p:nvPicPr>
          <p:cNvPr id="67586" name="Picture 2" descr="http://doctorv.ca/wp-content/uploads/2013/04/herpes-simplex-1-3-e1365003821371.jpg"/>
          <p:cNvPicPr>
            <a:picLocks noChangeAspect="1" noChangeArrowheads="1"/>
          </p:cNvPicPr>
          <p:nvPr/>
        </p:nvPicPr>
        <p:blipFill>
          <a:blip r:embed="rId3" cstate="print"/>
          <a:srcRect/>
          <a:stretch>
            <a:fillRect/>
          </a:stretch>
        </p:blipFill>
        <p:spPr bwMode="auto">
          <a:xfrm>
            <a:off x="4734472" y="0"/>
            <a:ext cx="4409528" cy="3143248"/>
          </a:xfrm>
          <a:prstGeom prst="rect">
            <a:avLst/>
          </a:prstGeom>
          <a:noFill/>
        </p:spPr>
      </p:pic>
      <p:pic>
        <p:nvPicPr>
          <p:cNvPr id="67588" name="Picture 4" descr="http://thetruthaboutherpes.com/wp-content/uploads/2013/08/SP32-20130823-184036.jpg"/>
          <p:cNvPicPr>
            <a:picLocks noChangeAspect="1" noChangeArrowheads="1"/>
          </p:cNvPicPr>
          <p:nvPr/>
        </p:nvPicPr>
        <p:blipFill>
          <a:blip r:embed="rId4" cstate="print"/>
          <a:srcRect/>
          <a:stretch>
            <a:fillRect/>
          </a:stretch>
        </p:blipFill>
        <p:spPr bwMode="auto">
          <a:xfrm>
            <a:off x="6500826" y="4214818"/>
            <a:ext cx="2071702" cy="2039992"/>
          </a:xfrm>
          <a:prstGeom prst="rect">
            <a:avLst/>
          </a:prstGeom>
          <a:noFill/>
        </p:spPr>
      </p:pic>
      <p:pic>
        <p:nvPicPr>
          <p:cNvPr id="67590" name="Picture 6" descr="http://www.happy-with-herpes.com/images/herpes-symptoms-picture.jpg"/>
          <p:cNvPicPr>
            <a:picLocks noChangeAspect="1" noChangeArrowheads="1"/>
          </p:cNvPicPr>
          <p:nvPr/>
        </p:nvPicPr>
        <p:blipFill>
          <a:blip r:embed="rId5" cstate="print"/>
          <a:srcRect/>
          <a:stretch>
            <a:fillRect/>
          </a:stretch>
        </p:blipFill>
        <p:spPr bwMode="auto">
          <a:xfrm>
            <a:off x="-1" y="0"/>
            <a:ext cx="4841773" cy="3143248"/>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Penis_HerpesUlcer2"/>
          <p:cNvPicPr>
            <a:picLocks noChangeAspect="1" noChangeArrowheads="1"/>
          </p:cNvPicPr>
          <p:nvPr/>
        </p:nvPicPr>
        <p:blipFill>
          <a:blip r:embed="rId2" cstate="print"/>
          <a:srcRect/>
          <a:stretch>
            <a:fillRect/>
          </a:stretch>
        </p:blipFill>
        <p:spPr bwMode="auto">
          <a:xfrm>
            <a:off x="0" y="-244475"/>
            <a:ext cx="9144000" cy="704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enis_HerpesUlcer3"/>
          <p:cNvPicPr>
            <a:picLocks noChangeAspect="1" noChangeArrowheads="1"/>
          </p:cNvPicPr>
          <p:nvPr/>
        </p:nvPicPr>
        <p:blipFill>
          <a:blip r:embed="rId2" cstate="print"/>
          <a:srcRect/>
          <a:stretch>
            <a:fillRect/>
          </a:stretch>
        </p:blipFill>
        <p:spPr bwMode="auto">
          <a:xfrm rot="10800000">
            <a:off x="-252536" y="836712"/>
            <a:ext cx="9677897" cy="6371282"/>
          </a:xfrm>
          <a:prstGeom prst="rect">
            <a:avLst/>
          </a:prstGeom>
          <a:noFill/>
          <a:ln w="9525">
            <a:noFill/>
            <a:miter lim="800000"/>
            <a:headEnd/>
            <a:tailEnd/>
          </a:ln>
        </p:spPr>
      </p:pic>
      <p:sp>
        <p:nvSpPr>
          <p:cNvPr id="148483" name="Rectangle 3"/>
          <p:cNvSpPr>
            <a:spLocks noGrp="1" noRot="1" noChangeArrowheads="1"/>
          </p:cNvSpPr>
          <p:nvPr>
            <p:ph type="title"/>
          </p:nvPr>
        </p:nvSpPr>
        <p:spPr>
          <a:xfrm>
            <a:off x="301625" y="-387350"/>
            <a:ext cx="8540750" cy="1758950"/>
          </a:xfrm>
        </p:spPr>
        <p:txBody>
          <a:bodyPr/>
          <a:lstStyle/>
          <a:p>
            <a:pPr eaLnBrk="1" hangingPunct="1">
              <a:defRPr/>
            </a:pPr>
            <a:r>
              <a:rPr lang="el-GR" b="1" dirty="0" err="1" smtClean="0"/>
              <a:t>Ερπητικό</a:t>
            </a:r>
            <a:r>
              <a:rPr lang="el-GR" b="1" dirty="0" smtClean="0"/>
              <a:t> έλκος </a:t>
            </a:r>
            <a:r>
              <a:rPr lang="el-GR" b="1" dirty="0" err="1" smtClean="0"/>
              <a:t>ακροποσθίας</a:t>
            </a:r>
            <a:endParaRPr lang="el-GR"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8483"/>
                                        </p:tgtEl>
                                        <p:attrNameLst>
                                          <p:attrName>style.visibility</p:attrName>
                                        </p:attrNameLst>
                                      </p:cBhvr>
                                      <p:to>
                                        <p:strVal val="visible"/>
                                      </p:to>
                                    </p:set>
                                    <p:anim calcmode="lin" valueType="num">
                                      <p:cBhvr additive="base">
                                        <p:cTn id="7" dur="500" fill="hold"/>
                                        <p:tgtEl>
                                          <p:spTgt spid="148483"/>
                                        </p:tgtEl>
                                        <p:attrNameLst>
                                          <p:attrName>ppt_x</p:attrName>
                                        </p:attrNameLst>
                                      </p:cBhvr>
                                      <p:tavLst>
                                        <p:tav tm="0">
                                          <p:val>
                                            <p:strVal val="#ppt_x"/>
                                          </p:val>
                                        </p:tav>
                                        <p:tav tm="100000">
                                          <p:val>
                                            <p:strVal val="#ppt_x"/>
                                          </p:val>
                                        </p:tav>
                                      </p:tavLst>
                                    </p:anim>
                                    <p:anim calcmode="lin" valueType="num">
                                      <p:cBhvr additive="base">
                                        <p:cTn id="8" dur="500" fill="hold"/>
                                        <p:tgtEl>
                                          <p:spTgt spid="148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5" descr="Penis_HerpesUlcer4"/>
          <p:cNvPicPr>
            <a:picLocks noChangeAspect="1" noChangeArrowheads="1"/>
          </p:cNvPicPr>
          <p:nvPr/>
        </p:nvPicPr>
        <p:blipFill>
          <a:blip r:embed="rId3" cstate="print"/>
          <a:srcRect/>
          <a:stretch>
            <a:fillRect/>
          </a:stretch>
        </p:blipFill>
        <p:spPr bwMode="auto">
          <a:xfrm>
            <a:off x="0" y="-242888"/>
            <a:ext cx="914400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figures\640x480\1100\1160.jpg"/>
          <p:cNvPicPr>
            <a:picLocks noChangeAspect="1" noChangeArrowheads="1"/>
          </p:cNvPicPr>
          <p:nvPr/>
        </p:nvPicPr>
        <p:blipFill>
          <a:blip r:embed="rId2" cstate="print"/>
          <a:srcRect/>
          <a:stretch>
            <a:fillRect/>
          </a:stretch>
        </p:blipFill>
        <p:spPr bwMode="auto">
          <a:xfrm>
            <a:off x="357158" y="593304"/>
            <a:ext cx="8352928" cy="6264696"/>
          </a:xfrm>
          <a:prstGeom prst="rect">
            <a:avLst/>
          </a:prstGeom>
          <a:noFill/>
        </p:spPr>
      </p:pic>
      <p:sp>
        <p:nvSpPr>
          <p:cNvPr id="3" name="1 - Τίτλος"/>
          <p:cNvSpPr>
            <a:spLocks noGrp="1"/>
          </p:cNvSpPr>
          <p:nvPr>
            <p:ph type="title"/>
          </p:nvPr>
        </p:nvSpPr>
        <p:spPr>
          <a:xfrm>
            <a:off x="-785850" y="0"/>
            <a:ext cx="10715700" cy="642918"/>
          </a:xfrm>
        </p:spPr>
        <p:txBody>
          <a:bodyPr>
            <a:noAutofit/>
          </a:bodyPr>
          <a:lstStyle/>
          <a:p>
            <a:r>
              <a:rPr lang="el-GR" sz="2800" b="1" dirty="0" smtClean="0"/>
              <a:t>Επικρατούσα μορφολογία </a:t>
            </a:r>
            <a:r>
              <a:rPr lang="el-GR" sz="2800" b="1" dirty="0" smtClean="0">
                <a:effectLst>
                  <a:outerShdw blurRad="38100" dist="38100" dir="2700000" algn="tl">
                    <a:srgbClr val="000000">
                      <a:alpha val="43137"/>
                    </a:srgbClr>
                  </a:outerShdw>
                </a:effectLst>
              </a:rPr>
              <a:t>κυψελιδικού</a:t>
            </a:r>
            <a:r>
              <a:rPr lang="el-GR" sz="2800" b="1" dirty="0" smtClean="0"/>
              <a:t> κυττάρου.</a:t>
            </a:r>
            <a:endParaRPr lang="el-GR"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Erythroplasia of Queyrat (Image courtesy of Hon P..."/>
          <p:cNvPicPr>
            <a:picLocks noChangeAspect="1" noChangeArrowheads="1"/>
          </p:cNvPicPr>
          <p:nvPr/>
        </p:nvPicPr>
        <p:blipFill>
          <a:blip r:embed="rId2" cstate="print"/>
          <a:srcRect/>
          <a:stretch>
            <a:fillRect/>
          </a:stretch>
        </p:blipFill>
        <p:spPr bwMode="auto">
          <a:xfrm>
            <a:off x="0" y="0"/>
            <a:ext cx="6076950" cy="6858000"/>
          </a:xfrm>
          <a:prstGeom prst="rect">
            <a:avLst/>
          </a:prstGeom>
          <a:noFill/>
          <a:ln w="9525">
            <a:noFill/>
            <a:miter lim="800000"/>
            <a:headEnd/>
            <a:tailEnd/>
          </a:ln>
        </p:spPr>
      </p:pic>
      <p:sp>
        <p:nvSpPr>
          <p:cNvPr id="3" name="2 - Θέση περιεχομένου"/>
          <p:cNvSpPr>
            <a:spLocks noGrp="1"/>
          </p:cNvSpPr>
          <p:nvPr>
            <p:ph idx="1"/>
          </p:nvPr>
        </p:nvSpPr>
        <p:spPr>
          <a:xfrm>
            <a:off x="6072198" y="0"/>
            <a:ext cx="3071802" cy="6858000"/>
          </a:xfrm>
        </p:spPr>
        <p:txBody>
          <a:bodyPr>
            <a:normAutofit fontScale="77500" lnSpcReduction="20000"/>
          </a:bodyPr>
          <a:lstStyle/>
          <a:p>
            <a:r>
              <a:rPr lang="en-US" dirty="0" smtClean="0"/>
              <a:t>O</a:t>
            </a:r>
            <a:r>
              <a:rPr lang="el-GR" dirty="0" smtClean="0"/>
              <a:t>μαλή, λαμπερή, ελαφρώς υπεγειρμένη, βελούδινης υφής, ερυθηματώδης πλάκα στη βάλανο ή και στην ακροποσθία σε </a:t>
            </a:r>
            <a:r>
              <a:rPr lang="el-GR" dirty="0" smtClean="0"/>
              <a:t>υπερήλικα</a:t>
            </a:r>
            <a:r>
              <a:rPr lang="el-GR" dirty="0" smtClean="0"/>
              <a:t>.</a:t>
            </a:r>
            <a:endParaRPr lang="en-US" dirty="0" smtClean="0"/>
          </a:p>
          <a:p>
            <a:endParaRPr lang="el-GR" dirty="0" smtClean="0"/>
          </a:p>
          <a:p>
            <a:r>
              <a:rPr lang="el-GR" dirty="0" smtClean="0"/>
              <a:t>Κλινική ΔΔ</a:t>
            </a:r>
            <a:r>
              <a:rPr lang="en-US" dirty="0" smtClean="0"/>
              <a:t>:</a:t>
            </a:r>
          </a:p>
          <a:p>
            <a:pPr>
              <a:buNone/>
            </a:pPr>
            <a:r>
              <a:rPr lang="en-US" dirty="0" smtClean="0"/>
              <a:t>-</a:t>
            </a:r>
            <a:r>
              <a:rPr lang="el-GR" dirty="0" smtClean="0"/>
              <a:t>Βαλανίτιδα του </a:t>
            </a:r>
            <a:r>
              <a:rPr lang="en-US" dirty="0" smtClean="0"/>
              <a:t>Zoon, </a:t>
            </a:r>
            <a:r>
              <a:rPr lang="el-GR" dirty="0" smtClean="0"/>
              <a:t>φαρμακευτικό εξάνθημα (</a:t>
            </a:r>
            <a:r>
              <a:rPr lang="el-GR" dirty="0" err="1" smtClean="0"/>
              <a:t>συνηγορούντος</a:t>
            </a:r>
            <a:r>
              <a:rPr lang="el-GR" dirty="0" smtClean="0"/>
              <a:t> ανάλογου ιστορικού), </a:t>
            </a:r>
            <a:r>
              <a:rPr lang="el-GR" spc="300" dirty="0" smtClean="0">
                <a:effectLst>
                  <a:outerShdw blurRad="38100" dist="38100" dir="2700000" algn="tl">
                    <a:srgbClr val="000000">
                      <a:alpha val="43137"/>
                    </a:srgbClr>
                  </a:outerShdw>
                </a:effectLst>
              </a:rPr>
              <a:t>ομαλός</a:t>
            </a:r>
            <a:r>
              <a:rPr lang="el-GR" dirty="0" smtClean="0">
                <a:effectLst>
                  <a:outerShdw blurRad="38100" dist="38100" dir="2700000" algn="tl">
                    <a:srgbClr val="000000">
                      <a:alpha val="43137"/>
                    </a:srgbClr>
                  </a:outerShdw>
                </a:effectLst>
              </a:rPr>
              <a:t> </a:t>
            </a:r>
            <a:r>
              <a:rPr lang="el-GR" dirty="0" smtClean="0"/>
              <a:t>λειχήνας, ψωρίαση.</a:t>
            </a:r>
          </a:p>
          <a:p>
            <a:pPr>
              <a:buNone/>
            </a:pPr>
            <a:r>
              <a:rPr lang="en-US" dirty="0" smtClean="0"/>
              <a:t>-</a:t>
            </a:r>
            <a:r>
              <a:rPr lang="el-GR" dirty="0" err="1" smtClean="0"/>
              <a:t>Ενδοεπιθηλιακή</a:t>
            </a:r>
            <a:r>
              <a:rPr lang="el-GR" dirty="0" smtClean="0"/>
              <a:t> νεοπλασία </a:t>
            </a:r>
            <a:r>
              <a:rPr lang="en-US" dirty="0" err="1" smtClean="0"/>
              <a:t>PeIN</a:t>
            </a:r>
            <a:r>
              <a:rPr lang="en-US" dirty="0" smtClean="0"/>
              <a:t>.</a:t>
            </a:r>
            <a:endParaRPr lang="el-G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09 ExtGenitalia_ZoonsBalanitis1(1)"/>
          <p:cNvPicPr>
            <a:picLocks noChangeAspect="1" noChangeArrowheads="1"/>
          </p:cNvPicPr>
          <p:nvPr/>
        </p:nvPicPr>
        <p:blipFill>
          <a:blip r:embed="rId2" cstate="print"/>
          <a:srcRect/>
          <a:stretch>
            <a:fillRect/>
          </a:stretch>
        </p:blipFill>
        <p:spPr bwMode="auto">
          <a:xfrm>
            <a:off x="0" y="-142900"/>
            <a:ext cx="5586194" cy="4887920"/>
          </a:xfrm>
          <a:prstGeom prst="rect">
            <a:avLst/>
          </a:prstGeom>
          <a:noFill/>
          <a:ln w="9525">
            <a:noFill/>
            <a:miter lim="800000"/>
            <a:headEnd/>
            <a:tailEnd/>
          </a:ln>
        </p:spPr>
      </p:pic>
      <p:sp>
        <p:nvSpPr>
          <p:cNvPr id="3" name="2 - Θέση περιεχομένου"/>
          <p:cNvSpPr>
            <a:spLocks noGrp="1"/>
          </p:cNvSpPr>
          <p:nvPr>
            <p:ph idx="1"/>
          </p:nvPr>
        </p:nvSpPr>
        <p:spPr>
          <a:xfrm>
            <a:off x="0" y="4857760"/>
            <a:ext cx="9144000" cy="2000240"/>
          </a:xfrm>
        </p:spPr>
        <p:txBody>
          <a:bodyPr>
            <a:normAutofit fontScale="77500" lnSpcReduction="20000"/>
          </a:bodyPr>
          <a:lstStyle/>
          <a:p>
            <a:r>
              <a:rPr lang="el-GR" dirty="0" smtClean="0"/>
              <a:t>Συχνά (όχι πάντα) προβάλλουσα, ταινιοειδής </a:t>
            </a:r>
            <a:r>
              <a:rPr lang="el-GR" dirty="0" err="1" smtClean="0"/>
              <a:t>πλασματοκυτταρική</a:t>
            </a:r>
            <a:r>
              <a:rPr lang="el-GR" dirty="0" smtClean="0"/>
              <a:t> διήθηση στο χόριο. Αρκετά τριχοειδή</a:t>
            </a:r>
            <a:r>
              <a:rPr lang="el-GR" dirty="0" smtClean="0"/>
              <a:t>. Πιθανώς </a:t>
            </a:r>
            <a:r>
              <a:rPr lang="el-GR" dirty="0" smtClean="0"/>
              <a:t>εξαγγειωμένα ερυθροκύτταρα και σιδηροφάγα ιστιοκύτταρα.</a:t>
            </a:r>
          </a:p>
          <a:p>
            <a:r>
              <a:rPr lang="el-GR" dirty="0" err="1" smtClean="0"/>
              <a:t>Μακρο</a:t>
            </a:r>
            <a:r>
              <a:rPr lang="en-US" dirty="0" smtClean="0"/>
              <a:t>: </a:t>
            </a:r>
            <a:r>
              <a:rPr lang="el-GR" dirty="0" smtClean="0"/>
              <a:t>ελαφρώς υγρή αλλοίωση. Κλινικώς μιμείται νόσο του </a:t>
            </a:r>
            <a:r>
              <a:rPr lang="en-US" dirty="0" smtClean="0"/>
              <a:t>Bowen.</a:t>
            </a:r>
            <a:endParaRPr lang="el-GR" dirty="0"/>
          </a:p>
        </p:txBody>
      </p:sp>
      <p:sp>
        <p:nvSpPr>
          <p:cNvPr id="4" name="3 - Ορθογώνιο"/>
          <p:cNvSpPr/>
          <p:nvPr/>
        </p:nvSpPr>
        <p:spPr>
          <a:xfrm>
            <a:off x="5643570" y="1285860"/>
            <a:ext cx="3500430" cy="1938992"/>
          </a:xfrm>
          <a:prstGeom prst="rect">
            <a:avLst/>
          </a:prstGeom>
        </p:spPr>
        <p:txBody>
          <a:bodyPr wrap="square">
            <a:spAutoFit/>
          </a:bodyPr>
          <a:lstStyle/>
          <a:p>
            <a:pPr algn="ctr"/>
            <a:r>
              <a:rPr lang="el-GR" sz="4000" b="1" dirty="0" smtClean="0"/>
              <a:t>Βαλανίτιδα του</a:t>
            </a:r>
            <a:r>
              <a:rPr lang="en-US" sz="4000" b="1" dirty="0" smtClean="0"/>
              <a:t> Zoon</a:t>
            </a:r>
            <a:endParaRPr lang="el-GR" sz="4000" b="1" dirty="0" smtClean="0"/>
          </a:p>
          <a:p>
            <a:pPr algn="ctr"/>
            <a:r>
              <a:rPr lang="el-GR" sz="2000" dirty="0" smtClean="0"/>
              <a:t>(Εμφανίζεται σε  άρρενες που δεν έχουν υποστεί περιτομή).</a:t>
            </a:r>
            <a:r>
              <a:rPr lang="en-US" sz="2000" dirty="0" smtClean="0"/>
              <a:t> </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457200" y="274638"/>
            <a:ext cx="8229600" cy="922114"/>
          </a:xfrm>
        </p:spPr>
        <p:txBody>
          <a:bodyPr/>
          <a:lstStyle/>
          <a:p>
            <a:pPr eaLnBrk="1" hangingPunct="1">
              <a:defRPr/>
            </a:pPr>
            <a:r>
              <a:rPr lang="el-GR" b="1" dirty="0" smtClean="0"/>
              <a:t>Βαλανίτιδα του</a:t>
            </a:r>
            <a:r>
              <a:rPr lang="en-US" b="1" dirty="0" smtClean="0"/>
              <a:t> Zoon</a:t>
            </a:r>
            <a:r>
              <a:rPr lang="en-US" dirty="0" smtClean="0"/>
              <a:t> </a:t>
            </a:r>
            <a:endParaRPr lang="el-GR" dirty="0" smtClean="0"/>
          </a:p>
        </p:txBody>
      </p:sp>
      <p:pic>
        <p:nvPicPr>
          <p:cNvPr id="20483" name="Picture 3" descr="10 ExtGenitalia_ZoonsBalanitis2(1)"/>
          <p:cNvPicPr>
            <a:picLocks noChangeAspect="1" noChangeArrowheads="1"/>
          </p:cNvPicPr>
          <p:nvPr/>
        </p:nvPicPr>
        <p:blipFill>
          <a:blip r:embed="rId2" cstate="print"/>
          <a:srcRect/>
          <a:stretch>
            <a:fillRect/>
          </a:stretch>
        </p:blipFill>
        <p:spPr bwMode="auto">
          <a:xfrm rot="10800000">
            <a:off x="0" y="980728"/>
            <a:ext cx="9144000" cy="6065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ΕΝΔΟΕΠΙΘΗΛΙΑΚΗ ΝΕΟΠΛΑΣΙΑ </a:t>
            </a:r>
            <a:r>
              <a:rPr lang="en-US" b="1" dirty="0" smtClean="0"/>
              <a:t/>
            </a:r>
            <a:br>
              <a:rPr lang="en-US" b="1" dirty="0" smtClean="0"/>
            </a:br>
            <a:r>
              <a:rPr lang="el-GR" b="1" dirty="0" smtClean="0"/>
              <a:t>ΤΟΥ ΠΕΟΥΣ </a:t>
            </a:r>
            <a:r>
              <a:rPr lang="en-US" b="1" dirty="0" smtClean="0"/>
              <a:t>(</a:t>
            </a:r>
            <a:r>
              <a:rPr lang="en-US" b="1" dirty="0" err="1" smtClean="0"/>
              <a:t>PeIN</a:t>
            </a:r>
            <a:r>
              <a:rPr lang="en-US" b="1" dirty="0" smtClean="0"/>
              <a:t>) </a:t>
            </a:r>
            <a:endParaRPr lang="el-GR" b="1" dirty="0"/>
          </a:p>
        </p:txBody>
      </p:sp>
      <p:sp>
        <p:nvSpPr>
          <p:cNvPr id="3" name="2 - Θέση περιεχομένου"/>
          <p:cNvSpPr>
            <a:spLocks noGrp="1"/>
          </p:cNvSpPr>
          <p:nvPr>
            <p:ph idx="1"/>
          </p:nvPr>
        </p:nvSpPr>
        <p:spPr>
          <a:xfrm>
            <a:off x="0" y="1412776"/>
            <a:ext cx="9144000" cy="5445224"/>
          </a:xfrm>
        </p:spPr>
        <p:txBody>
          <a:bodyPr>
            <a:normAutofit fontScale="25000" lnSpcReduction="20000"/>
          </a:bodyPr>
          <a:lstStyle/>
          <a:p>
            <a:pPr algn="just">
              <a:buNone/>
            </a:pPr>
            <a:r>
              <a:rPr lang="en-US" sz="7200" b="1" dirty="0" smtClean="0">
                <a:solidFill>
                  <a:schemeClr val="accent2">
                    <a:lumMod val="50000"/>
                  </a:schemeClr>
                </a:solidFill>
              </a:rPr>
              <a:t>X</a:t>
            </a:r>
            <a:r>
              <a:rPr lang="el-GR" sz="7200" b="1" dirty="0" err="1" smtClean="0">
                <a:solidFill>
                  <a:schemeClr val="accent2">
                    <a:lumMod val="50000"/>
                  </a:schemeClr>
                </a:solidFill>
              </a:rPr>
              <a:t>αμηλόβαθμη</a:t>
            </a:r>
            <a:r>
              <a:rPr lang="el-GR" sz="7200" b="1" dirty="0" smtClean="0">
                <a:solidFill>
                  <a:schemeClr val="accent2">
                    <a:lumMod val="50000"/>
                  </a:schemeClr>
                </a:solidFill>
              </a:rPr>
              <a:t>, (διαφοροποιημένη, απλή) </a:t>
            </a:r>
            <a:r>
              <a:rPr lang="en-US" sz="7200" b="1" dirty="0" err="1" smtClean="0">
                <a:solidFill>
                  <a:schemeClr val="accent2">
                    <a:lumMod val="50000"/>
                  </a:schemeClr>
                </a:solidFill>
              </a:rPr>
              <a:t>PeIN</a:t>
            </a:r>
            <a:r>
              <a:rPr lang="en-US" sz="7200" dirty="0" smtClean="0"/>
              <a:t>: </a:t>
            </a:r>
            <a:r>
              <a:rPr lang="el-GR" sz="7200" dirty="0" smtClean="0"/>
              <a:t>Στη μικρή </a:t>
            </a:r>
            <a:r>
              <a:rPr lang="el-GR" sz="7200" dirty="0" smtClean="0"/>
              <a:t>μεγέθυνση, </a:t>
            </a:r>
            <a:r>
              <a:rPr lang="el-GR" sz="7200" dirty="0" smtClean="0"/>
              <a:t>η ατυπία περιορίζεται στην </a:t>
            </a:r>
            <a:r>
              <a:rPr lang="el-GR" sz="7200" dirty="0" smtClean="0">
                <a:effectLst>
                  <a:outerShdw blurRad="38100" dist="38100" dir="2700000" algn="tl">
                    <a:srgbClr val="000000">
                      <a:alpha val="43137"/>
                    </a:srgbClr>
                  </a:outerShdw>
                </a:effectLst>
              </a:rPr>
              <a:t>κατώτερη</a:t>
            </a:r>
            <a:r>
              <a:rPr lang="el-GR" sz="7200" dirty="0" smtClean="0"/>
              <a:t> μοίρα του επιθηλίου όπου ανευρίσκονται άτυπα βασικά κύτταρα με υπερχρωμικούς πυρήνες. Επιμήκυνση επιθηλιακών καταδύσεων. Στη μεγάλη μεγέθυνση, </a:t>
            </a:r>
            <a:r>
              <a:rPr lang="el-GR" sz="7200" dirty="0" err="1" smtClean="0"/>
              <a:t>υποσημαινόμενη</a:t>
            </a:r>
            <a:r>
              <a:rPr lang="el-GR" sz="7200" dirty="0" smtClean="0"/>
              <a:t> </a:t>
            </a:r>
            <a:r>
              <a:rPr lang="el-GR" sz="7200" dirty="0" err="1" smtClean="0"/>
              <a:t>δυσωρίμανση</a:t>
            </a:r>
            <a:r>
              <a:rPr lang="el-GR" sz="7200" dirty="0" smtClean="0"/>
              <a:t> σε όλα τα επίπεδα του επιθηλίου με παρουσία μεγάλων </a:t>
            </a:r>
            <a:r>
              <a:rPr lang="el-GR" sz="7200" dirty="0" err="1" smtClean="0"/>
              <a:t>ηωσινόφιλων</a:t>
            </a:r>
            <a:r>
              <a:rPr lang="el-GR" sz="7200" dirty="0" smtClean="0"/>
              <a:t> </a:t>
            </a:r>
            <a:r>
              <a:rPr lang="el-GR" sz="7200" dirty="0" err="1" smtClean="0"/>
              <a:t>κερατινοκυττάρων</a:t>
            </a:r>
            <a:r>
              <a:rPr lang="el-GR" sz="7200" dirty="0" smtClean="0"/>
              <a:t> &amp;  σφαιρών κερατίνης. </a:t>
            </a:r>
            <a:r>
              <a:rPr lang="el-GR" sz="7200" dirty="0" smtClean="0">
                <a:effectLst>
                  <a:outerShdw blurRad="38100" dist="38100" dir="2700000" algn="tl">
                    <a:srgbClr val="000000">
                      <a:alpha val="43137"/>
                    </a:srgbClr>
                  </a:outerShdw>
                </a:effectLst>
              </a:rPr>
              <a:t>Απουσία</a:t>
            </a:r>
            <a:r>
              <a:rPr lang="el-GR" sz="7200" dirty="0" smtClean="0"/>
              <a:t> </a:t>
            </a:r>
            <a:r>
              <a:rPr lang="el-GR" sz="7200" dirty="0" err="1" smtClean="0"/>
              <a:t>κοιλοκυττάρωσης</a:t>
            </a:r>
            <a:r>
              <a:rPr lang="el-GR" sz="7200" dirty="0" smtClean="0"/>
              <a:t>. Συσχέτιση με ιστορικό </a:t>
            </a:r>
            <a:r>
              <a:rPr lang="el-GR" sz="7200" dirty="0" smtClean="0">
                <a:effectLst>
                  <a:outerShdw blurRad="38100" dist="38100" dir="2700000" algn="tl">
                    <a:srgbClr val="000000">
                      <a:alpha val="43137"/>
                    </a:srgbClr>
                  </a:outerShdw>
                </a:effectLst>
              </a:rPr>
              <a:t>σκληρυντικού λειχήνα</a:t>
            </a:r>
            <a:r>
              <a:rPr lang="el-GR" sz="7200" dirty="0" smtClean="0"/>
              <a:t>.</a:t>
            </a:r>
          </a:p>
          <a:p>
            <a:pPr algn="just">
              <a:buNone/>
            </a:pPr>
            <a:r>
              <a:rPr lang="el-GR" sz="7200" dirty="0" smtClean="0"/>
              <a:t>      ΔΔ από υπερπλασία πλακώδους επιθηλίου / χρόνιο </a:t>
            </a:r>
            <a:r>
              <a:rPr lang="el-GR" sz="7200" dirty="0" smtClean="0">
                <a:effectLst>
                  <a:outerShdw blurRad="38100" dist="38100" dir="2700000" algn="tl">
                    <a:srgbClr val="000000">
                      <a:alpha val="43137"/>
                    </a:srgbClr>
                  </a:outerShdw>
                </a:effectLst>
              </a:rPr>
              <a:t>απλό,</a:t>
            </a:r>
            <a:r>
              <a:rPr lang="el-GR" sz="7200" dirty="0" smtClean="0"/>
              <a:t> </a:t>
            </a:r>
            <a:r>
              <a:rPr lang="el-GR" sz="7200" spc="300" dirty="0" smtClean="0">
                <a:effectLst>
                  <a:outerShdw blurRad="38100" dist="38100" dir="2700000" algn="tl">
                    <a:srgbClr val="000000">
                      <a:alpha val="43137"/>
                    </a:srgbClr>
                  </a:outerShdw>
                </a:effectLst>
              </a:rPr>
              <a:t>ομαλό</a:t>
            </a:r>
            <a:r>
              <a:rPr lang="el-GR" sz="7200" dirty="0" smtClean="0">
                <a:effectLst>
                  <a:outerShdw blurRad="38100" dist="38100" dir="2700000" algn="tl">
                    <a:srgbClr val="000000">
                      <a:alpha val="43137"/>
                    </a:srgbClr>
                  </a:outerShdw>
                </a:effectLst>
              </a:rPr>
              <a:t> </a:t>
            </a:r>
            <a:r>
              <a:rPr lang="el-GR" sz="7200" dirty="0" smtClean="0"/>
              <a:t>λειχήνα</a:t>
            </a:r>
            <a:r>
              <a:rPr lang="el-GR" sz="7200" dirty="0" smtClean="0"/>
              <a:t>. Η τελευταία οντότητα έχει αντιδραστικό χαρακτήρα και στερείται τόσο </a:t>
            </a:r>
            <a:r>
              <a:rPr lang="el-GR" sz="7200" dirty="0" err="1" smtClean="0"/>
              <a:t>ατυπίας</a:t>
            </a:r>
            <a:r>
              <a:rPr lang="el-GR" sz="7200" dirty="0" smtClean="0"/>
              <a:t> στη βασική μοίρα του επιθηλίου όσο και </a:t>
            </a:r>
            <a:r>
              <a:rPr lang="el-GR" sz="7200" dirty="0" err="1" smtClean="0"/>
              <a:t>δυσωρίμανσης</a:t>
            </a:r>
            <a:r>
              <a:rPr lang="el-GR" sz="7200" dirty="0" smtClean="0"/>
              <a:t> των </a:t>
            </a:r>
            <a:r>
              <a:rPr lang="el-GR" sz="7200" dirty="0" err="1" smtClean="0"/>
              <a:t>κερατινοκυττάρων</a:t>
            </a:r>
            <a:r>
              <a:rPr lang="el-GR" sz="7200" dirty="0" smtClean="0"/>
              <a:t>.  </a:t>
            </a:r>
          </a:p>
          <a:p>
            <a:pPr algn="just">
              <a:buNone/>
            </a:pPr>
            <a:endParaRPr lang="el-GR" sz="4500" dirty="0" smtClean="0"/>
          </a:p>
          <a:p>
            <a:pPr algn="just">
              <a:buNone/>
            </a:pPr>
            <a:r>
              <a:rPr lang="el-GR" sz="7200" b="1" dirty="0" smtClean="0">
                <a:solidFill>
                  <a:srgbClr val="FF0000"/>
                </a:solidFill>
              </a:rPr>
              <a:t>Υψηλόβαθμη </a:t>
            </a:r>
            <a:r>
              <a:rPr lang="en-US" sz="7200" b="1" dirty="0" err="1" smtClean="0">
                <a:solidFill>
                  <a:srgbClr val="FF0000"/>
                </a:solidFill>
              </a:rPr>
              <a:t>PeIN</a:t>
            </a:r>
            <a:r>
              <a:rPr lang="en-US" sz="7200" dirty="0" smtClean="0"/>
              <a:t>:</a:t>
            </a:r>
          </a:p>
          <a:p>
            <a:pPr algn="just">
              <a:buNone/>
            </a:pPr>
            <a:r>
              <a:rPr lang="en-US" sz="7200" dirty="0" smtClean="0"/>
              <a:t>       1) </a:t>
            </a:r>
            <a:r>
              <a:rPr lang="el-GR" sz="7200" dirty="0" err="1" smtClean="0">
                <a:solidFill>
                  <a:srgbClr val="FF0000"/>
                </a:solidFill>
              </a:rPr>
              <a:t>Κονδυλωματώδης</a:t>
            </a:r>
            <a:r>
              <a:rPr lang="el-GR" sz="7200" dirty="0" smtClean="0">
                <a:solidFill>
                  <a:srgbClr val="FF0000"/>
                </a:solidFill>
              </a:rPr>
              <a:t>  </a:t>
            </a:r>
            <a:r>
              <a:rPr lang="en-US" sz="7200" dirty="0" smtClean="0">
                <a:solidFill>
                  <a:srgbClr val="FF0000"/>
                </a:solidFill>
              </a:rPr>
              <a:t>(warty) </a:t>
            </a:r>
            <a:r>
              <a:rPr lang="en-US" sz="7200" dirty="0" err="1" smtClean="0">
                <a:solidFill>
                  <a:srgbClr val="FF0000"/>
                </a:solidFill>
              </a:rPr>
              <a:t>PeIN</a:t>
            </a:r>
            <a:r>
              <a:rPr lang="en-US" sz="7200" dirty="0" smtClean="0"/>
              <a:t>:  </a:t>
            </a:r>
            <a:r>
              <a:rPr lang="el-GR" sz="7200" dirty="0" smtClean="0"/>
              <a:t>Πλειόμορφα κύτταρα με χαρακτήρες </a:t>
            </a:r>
            <a:r>
              <a:rPr lang="el-GR" sz="7200" dirty="0" err="1" smtClean="0">
                <a:effectLst>
                  <a:outerShdw blurRad="38100" dist="38100" dir="2700000" algn="tl">
                    <a:srgbClr val="000000">
                      <a:alpha val="43137"/>
                    </a:srgbClr>
                  </a:outerShdw>
                </a:effectLst>
              </a:rPr>
              <a:t>κοιλοκυτταρικής</a:t>
            </a:r>
            <a:r>
              <a:rPr lang="el-GR" sz="7200" dirty="0" smtClean="0">
                <a:effectLst>
                  <a:outerShdw blurRad="38100" dist="38100" dir="2700000" algn="tl">
                    <a:srgbClr val="000000">
                      <a:alpha val="43137"/>
                    </a:srgbClr>
                  </a:outerShdw>
                </a:effectLst>
              </a:rPr>
              <a:t> </a:t>
            </a:r>
            <a:r>
              <a:rPr lang="el-GR" sz="7200" dirty="0" err="1" smtClean="0">
                <a:effectLst>
                  <a:outerShdw blurRad="38100" dist="38100" dir="2700000" algn="tl">
                    <a:srgbClr val="000000">
                      <a:alpha val="43137"/>
                    </a:srgbClr>
                  </a:outerShdw>
                </a:effectLst>
              </a:rPr>
              <a:t>ατυπίας</a:t>
            </a:r>
            <a:r>
              <a:rPr lang="el-GR" sz="7200" dirty="0" smtClean="0">
                <a:effectLst>
                  <a:outerShdw blurRad="38100" dist="38100" dir="2700000" algn="tl">
                    <a:srgbClr val="000000">
                      <a:alpha val="43137"/>
                    </a:srgbClr>
                  </a:outerShdw>
                </a:effectLst>
              </a:rPr>
              <a:t> </a:t>
            </a:r>
            <a:r>
              <a:rPr lang="el-GR" sz="7200" dirty="0" smtClean="0"/>
              <a:t> </a:t>
            </a:r>
            <a:r>
              <a:rPr lang="en-US" sz="7200" dirty="0" smtClean="0"/>
              <a:t>[</a:t>
            </a:r>
            <a:r>
              <a:rPr lang="el-GR" sz="7200" dirty="0" smtClean="0"/>
              <a:t>σχετιζόμενη με τον </a:t>
            </a:r>
            <a:r>
              <a:rPr lang="en-US" sz="7200" dirty="0" smtClean="0"/>
              <a:t>HPV</a:t>
            </a:r>
            <a:r>
              <a:rPr lang="el-GR" sz="7200" dirty="0" smtClean="0"/>
              <a:t>, εξου</a:t>
            </a:r>
            <a:r>
              <a:rPr lang="en-US" sz="7200" dirty="0" smtClean="0"/>
              <a:t> (</a:t>
            </a:r>
            <a:r>
              <a:rPr lang="en-US" sz="7200" dirty="0" smtClean="0"/>
              <a:t>p16+) ] </a:t>
            </a:r>
            <a:r>
              <a:rPr lang="el-GR" sz="7200" dirty="0" smtClean="0"/>
              <a:t>αντικαθιστούν το μεγαλύτερο μέρος έως και ολόκληρο το πάχος του επιθηλίου (</a:t>
            </a:r>
            <a:r>
              <a:rPr lang="en-US" sz="7200" dirty="0" smtClean="0"/>
              <a:t>CIS) </a:t>
            </a:r>
            <a:r>
              <a:rPr lang="el-GR" sz="7200" dirty="0" smtClean="0"/>
              <a:t>.  Η επιφάνεια προσλαμβάνει κυματιστή, ακιδωτή διαμόρφωση.</a:t>
            </a:r>
          </a:p>
          <a:p>
            <a:pPr algn="just">
              <a:buNone/>
            </a:pPr>
            <a:r>
              <a:rPr lang="el-GR" sz="7200" dirty="0" smtClean="0"/>
              <a:t>        2) </a:t>
            </a:r>
            <a:r>
              <a:rPr lang="el-GR" sz="7200" dirty="0" smtClean="0">
                <a:solidFill>
                  <a:srgbClr val="FF0000"/>
                </a:solidFill>
              </a:rPr>
              <a:t>Βασικόμορφη-Βασικοκυτταροειδής (</a:t>
            </a:r>
            <a:r>
              <a:rPr lang="en-US" sz="7200" dirty="0" err="1" smtClean="0">
                <a:solidFill>
                  <a:srgbClr val="FF0000"/>
                </a:solidFill>
              </a:rPr>
              <a:t>basaloid</a:t>
            </a:r>
            <a:r>
              <a:rPr lang="en-US" sz="7200" dirty="0" smtClean="0">
                <a:solidFill>
                  <a:srgbClr val="FF0000"/>
                </a:solidFill>
              </a:rPr>
              <a:t>) </a:t>
            </a:r>
            <a:r>
              <a:rPr lang="en-US" sz="7200" dirty="0" err="1" smtClean="0">
                <a:solidFill>
                  <a:srgbClr val="FF0000"/>
                </a:solidFill>
              </a:rPr>
              <a:t>PeIN</a:t>
            </a:r>
            <a:r>
              <a:rPr lang="en-US" sz="7200" dirty="0" smtClean="0"/>
              <a:t>:  </a:t>
            </a:r>
            <a:r>
              <a:rPr lang="el-GR" sz="7200" dirty="0" smtClean="0"/>
              <a:t>Μονότονα, βασικού τύπου κύτταρα αντικαθιστούν το μεγαλύτερο μέρος έως και ολόκληρο το πάχος του επιθηλίου. Προβάλλουσα </a:t>
            </a:r>
            <a:r>
              <a:rPr lang="el-GR" sz="7200" dirty="0" err="1" smtClean="0"/>
              <a:t>αποπτωτική</a:t>
            </a:r>
            <a:r>
              <a:rPr lang="el-GR" sz="7200" dirty="0" smtClean="0"/>
              <a:t> και </a:t>
            </a:r>
            <a:r>
              <a:rPr lang="el-GR" sz="7200" dirty="0" err="1" smtClean="0"/>
              <a:t>μιτωτική</a:t>
            </a:r>
            <a:r>
              <a:rPr lang="el-GR" sz="7200" dirty="0" smtClean="0"/>
              <a:t> δραστηριότητα.</a:t>
            </a:r>
          </a:p>
          <a:p>
            <a:pPr algn="just">
              <a:buNone/>
            </a:pPr>
            <a:r>
              <a:rPr lang="el-GR" sz="7200" dirty="0" smtClean="0"/>
              <a:t>        3) </a:t>
            </a:r>
            <a:r>
              <a:rPr lang="el-GR" sz="7200" dirty="0" smtClean="0">
                <a:solidFill>
                  <a:srgbClr val="FF0000"/>
                </a:solidFill>
              </a:rPr>
              <a:t>Μικτή κονδυλωματώδης και </a:t>
            </a:r>
            <a:r>
              <a:rPr lang="el-GR" sz="7200" dirty="0" smtClean="0">
                <a:solidFill>
                  <a:srgbClr val="FF0000"/>
                </a:solidFill>
              </a:rPr>
              <a:t>βασικόμορφη-βασικοκυτταροειδής  </a:t>
            </a:r>
            <a:r>
              <a:rPr lang="en-US" sz="7200" dirty="0" err="1" smtClean="0">
                <a:solidFill>
                  <a:srgbClr val="FF0000"/>
                </a:solidFill>
              </a:rPr>
              <a:t>PeIN</a:t>
            </a:r>
            <a:r>
              <a:rPr lang="en-US" sz="7200" dirty="0" smtClean="0">
                <a:solidFill>
                  <a:srgbClr val="FF0000"/>
                </a:solidFill>
              </a:rPr>
              <a:t> </a:t>
            </a:r>
            <a:endParaRPr lang="en-US" sz="7200" dirty="0" smtClean="0">
              <a:solidFill>
                <a:srgbClr val="FF0000"/>
              </a:solidFill>
            </a:endParaRPr>
          </a:p>
          <a:p>
            <a:pPr algn="just">
              <a:buNone/>
            </a:pPr>
            <a:r>
              <a:rPr lang="en-US" sz="7200" dirty="0" smtClean="0"/>
              <a:t>       </a:t>
            </a:r>
            <a:r>
              <a:rPr lang="el-GR" sz="7200" dirty="0" smtClean="0"/>
              <a:t>ΔΔ της τελευταίας από</a:t>
            </a:r>
            <a:r>
              <a:rPr lang="en-US" sz="7200" dirty="0" smtClean="0"/>
              <a:t>:</a:t>
            </a:r>
            <a:r>
              <a:rPr lang="el-GR" sz="7200" dirty="0" smtClean="0"/>
              <a:t> α) κονδύλωμα. Στο κονδύλωμα η </a:t>
            </a:r>
            <a:r>
              <a:rPr lang="el-GR" sz="7200" dirty="0" err="1" smtClean="0"/>
              <a:t>κοιλοκυττάρωση</a:t>
            </a:r>
            <a:r>
              <a:rPr lang="el-GR" sz="7200" dirty="0" smtClean="0"/>
              <a:t> εστιάζεται  στην ανώτερη μοίρα του επιθηλίου, απουσιάζει ο πυρηνικός </a:t>
            </a:r>
            <a:r>
              <a:rPr lang="el-GR" sz="7200" dirty="0" err="1" smtClean="0"/>
              <a:t>πλειομορφισμός</a:t>
            </a:r>
            <a:r>
              <a:rPr lang="el-GR" sz="7200" dirty="0" smtClean="0"/>
              <a:t> , οι μιτώσεις είναι ολιγάριθμες και περιορίζονται στην κατώτερη μοίρα του επιθηλίου. β</a:t>
            </a:r>
            <a:r>
              <a:rPr lang="en-US" sz="7200" dirty="0" smtClean="0"/>
              <a:t>) </a:t>
            </a:r>
            <a:r>
              <a:rPr lang="el-GR" sz="7200" dirty="0" err="1" smtClean="0"/>
              <a:t>μποουενοειδή</a:t>
            </a:r>
            <a:r>
              <a:rPr lang="el-GR" sz="7200" dirty="0" smtClean="0"/>
              <a:t> </a:t>
            </a:r>
            <a:r>
              <a:rPr lang="el-GR" sz="7200" dirty="0" err="1" smtClean="0"/>
              <a:t>βλατίδωση</a:t>
            </a:r>
            <a:r>
              <a:rPr lang="el-GR" sz="7200" dirty="0" smtClean="0"/>
              <a:t>. Η ΔΔ  με την εν λόγω οντότητα δυνατή </a:t>
            </a:r>
            <a:r>
              <a:rPr lang="el-GR" sz="7200" dirty="0" smtClean="0">
                <a:effectLst>
                  <a:outerShdw blurRad="38100" dist="38100" dir="2700000" algn="tl">
                    <a:srgbClr val="000000">
                      <a:alpha val="43137"/>
                    </a:srgbClr>
                  </a:outerShdw>
                </a:effectLst>
              </a:rPr>
              <a:t>μόνο </a:t>
            </a:r>
            <a:r>
              <a:rPr lang="el-GR" sz="7200" dirty="0" smtClean="0"/>
              <a:t>μέσω της κλινικής συσχέτισης.</a:t>
            </a:r>
          </a:p>
          <a:p>
            <a:pPr algn="just">
              <a:buNone/>
            </a:pPr>
            <a:endParaRPr lang="el-GR" sz="4500" dirty="0" smtClean="0"/>
          </a:p>
          <a:p>
            <a:pPr algn="just">
              <a:buNone/>
            </a:pPr>
            <a:endParaRPr lang="el-GR" sz="3800" dirty="0" smtClean="0"/>
          </a:p>
          <a:p>
            <a:pPr algn="just">
              <a:buNone/>
            </a:pPr>
            <a:endParaRPr lang="el-GR" sz="2000" dirty="0" smtClean="0"/>
          </a:p>
          <a:p>
            <a:pPr algn="just">
              <a:buNone/>
            </a:pPr>
            <a:endParaRPr lang="el-GR" sz="2000" dirty="0" smtClean="0"/>
          </a:p>
          <a:p>
            <a:pPr algn="just">
              <a:buNone/>
            </a:pPr>
            <a:r>
              <a:rPr lang="el-GR" sz="2000" dirty="0" smtClean="0"/>
              <a:t>      </a:t>
            </a:r>
            <a:endParaRPr lang="el-GR" sz="2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0" y="142852"/>
            <a:ext cx="9144000" cy="1274786"/>
          </a:xfrm>
        </p:spPr>
        <p:txBody>
          <a:bodyPr>
            <a:normAutofit fontScale="90000"/>
          </a:bodyPr>
          <a:lstStyle/>
          <a:p>
            <a:pPr eaLnBrk="1" hangingPunct="1">
              <a:defRPr/>
            </a:pPr>
            <a:r>
              <a:rPr lang="el-GR" sz="2700" b="1" dirty="0" err="1" smtClean="0">
                <a:solidFill>
                  <a:srgbClr val="FF0000"/>
                </a:solidFill>
              </a:rPr>
              <a:t>Βασικόμορφη</a:t>
            </a:r>
            <a:r>
              <a:rPr lang="el-GR" sz="2700" b="1" dirty="0" smtClean="0">
                <a:solidFill>
                  <a:srgbClr val="FF0000"/>
                </a:solidFill>
              </a:rPr>
              <a:t> υψηλόβαθμη </a:t>
            </a:r>
            <a:r>
              <a:rPr lang="en-US" sz="2700" b="1" dirty="0" err="1" smtClean="0">
                <a:solidFill>
                  <a:srgbClr val="FF0000"/>
                </a:solidFill>
              </a:rPr>
              <a:t>PeIN</a:t>
            </a:r>
            <a:r>
              <a:rPr lang="en-US" sz="2700" b="1" dirty="0" smtClean="0"/>
              <a:t>-</a:t>
            </a:r>
            <a:r>
              <a:rPr lang="el-GR" sz="2700" b="1" dirty="0" err="1" smtClean="0">
                <a:solidFill>
                  <a:srgbClr val="FF0000"/>
                </a:solidFill>
              </a:rPr>
              <a:t>Ερυθρο</a:t>
            </a:r>
            <a:r>
              <a:rPr lang="el-GR" sz="2700" b="1" dirty="0" err="1" smtClean="0"/>
              <a:t>πλακία</a:t>
            </a:r>
            <a:r>
              <a:rPr lang="el-GR" sz="2700" b="1" dirty="0" smtClean="0"/>
              <a:t> του </a:t>
            </a:r>
            <a:r>
              <a:rPr lang="en-US" sz="2700" b="1" dirty="0" err="1" smtClean="0"/>
              <a:t>Queyrat</a:t>
            </a:r>
            <a:r>
              <a:rPr lang="el-GR" b="1" dirty="0" smtClean="0"/>
              <a:t/>
            </a:r>
            <a:br>
              <a:rPr lang="el-GR" b="1" dirty="0" smtClean="0"/>
            </a:br>
            <a:r>
              <a:rPr lang="el-GR" sz="2400" dirty="0" smtClean="0"/>
              <a:t>Απώλεια πολικότητας, </a:t>
            </a:r>
            <a:r>
              <a:rPr lang="el-GR" sz="2400" dirty="0" err="1" smtClean="0"/>
              <a:t>υπερχρωμικοί</a:t>
            </a:r>
            <a:r>
              <a:rPr lang="el-GR" sz="2400" dirty="0" smtClean="0"/>
              <a:t> πυρήνες, εδώ κυτταρική δυσπλασία σε όλο το πάχος  του επιθηλίου, πολυάριθμες τυπικές και άτυπες μιτώσεις. Χρόνια φλεγμονώδη στοιχεία με ταινιοειδή κατανομή και υπερπλασία αγγείων στο υποκείμενο χόριο. </a:t>
            </a:r>
            <a:endParaRPr lang="el-GR" dirty="0" smtClean="0"/>
          </a:p>
        </p:txBody>
      </p:sp>
      <p:sp>
        <p:nvSpPr>
          <p:cNvPr id="63491" name="Rectangle 3"/>
          <p:cNvSpPr>
            <a:spLocks noGrp="1" noRot="1" noChangeArrowheads="1"/>
          </p:cNvSpPr>
          <p:nvPr>
            <p:ph type="body" idx="1"/>
          </p:nvPr>
        </p:nvSpPr>
        <p:spPr/>
        <p:txBody>
          <a:bodyPr/>
          <a:lstStyle/>
          <a:p>
            <a:pPr eaLnBrk="1" hangingPunct="1">
              <a:defRPr/>
            </a:pPr>
            <a:endParaRPr lang="el-GR" smtClean="0"/>
          </a:p>
        </p:txBody>
      </p:sp>
      <p:pic>
        <p:nvPicPr>
          <p:cNvPr id="47108" name="Picture 4" descr="19b 14FF191"/>
          <p:cNvPicPr>
            <a:picLocks noChangeAspect="1" noChangeArrowheads="1"/>
          </p:cNvPicPr>
          <p:nvPr/>
        </p:nvPicPr>
        <p:blipFill>
          <a:blip r:embed="rId2" cstate="print"/>
          <a:srcRect/>
          <a:stretch>
            <a:fillRect/>
          </a:stretch>
        </p:blipFill>
        <p:spPr bwMode="auto">
          <a:xfrm>
            <a:off x="571472" y="1714488"/>
            <a:ext cx="8199020" cy="5730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additive="base">
                                        <p:cTn id="7" dur="500" fill="hold"/>
                                        <p:tgtEl>
                                          <p:spTgt spid="63490"/>
                                        </p:tgtEl>
                                        <p:attrNameLst>
                                          <p:attrName>ppt_x</p:attrName>
                                        </p:attrNameLst>
                                      </p:cBhvr>
                                      <p:tavLst>
                                        <p:tav tm="0">
                                          <p:val>
                                            <p:strVal val="#ppt_x"/>
                                          </p:val>
                                        </p:tav>
                                        <p:tav tm="100000">
                                          <p:val>
                                            <p:strVal val="#ppt_x"/>
                                          </p:val>
                                        </p:tav>
                                      </p:tavLst>
                                    </p:anim>
                                    <p:anim calcmode="lin" valueType="num">
                                      <p:cBhvr additive="base">
                                        <p:cTn id="8" dur="500" fill="hold"/>
                                        <p:tgtEl>
                                          <p:spTgt spid="63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0" y="0"/>
            <a:ext cx="9144000" cy="928670"/>
          </a:xfrm>
        </p:spPr>
        <p:txBody>
          <a:bodyPr>
            <a:normAutofit fontScale="90000"/>
          </a:bodyPr>
          <a:lstStyle/>
          <a:p>
            <a:pPr eaLnBrk="1" hangingPunct="1">
              <a:defRPr/>
            </a:pPr>
            <a:r>
              <a:rPr lang="el-GR" sz="2700" b="1" dirty="0" smtClean="0">
                <a:solidFill>
                  <a:srgbClr val="FF0000"/>
                </a:solidFill>
              </a:rPr>
              <a:t>Υψηλόβαθμη </a:t>
            </a:r>
            <a:r>
              <a:rPr lang="en-US" sz="2700" b="1" dirty="0" err="1" smtClean="0">
                <a:solidFill>
                  <a:srgbClr val="FF0000"/>
                </a:solidFill>
              </a:rPr>
              <a:t>PeIN</a:t>
            </a:r>
            <a:r>
              <a:rPr lang="el-GR" sz="2700" b="1" dirty="0" smtClean="0">
                <a:solidFill>
                  <a:srgbClr val="FF0000"/>
                </a:solidFill>
              </a:rPr>
              <a:t> </a:t>
            </a:r>
            <a:r>
              <a:rPr lang="en-US" sz="2700" b="1" dirty="0" smtClean="0">
                <a:solidFill>
                  <a:srgbClr val="FF0000"/>
                </a:solidFill>
              </a:rPr>
              <a:t>-</a:t>
            </a:r>
            <a:r>
              <a:rPr lang="el-GR" sz="2700" b="1" dirty="0" smtClean="0">
                <a:solidFill>
                  <a:srgbClr val="FF0000"/>
                </a:solidFill>
              </a:rPr>
              <a:t> </a:t>
            </a:r>
            <a:r>
              <a:rPr lang="en-US" sz="2700" b="1" spc="600" dirty="0" smtClean="0">
                <a:solidFill>
                  <a:srgbClr val="FF0000"/>
                </a:solidFill>
              </a:rPr>
              <a:t>N</a:t>
            </a:r>
            <a:r>
              <a:rPr lang="el-GR" sz="2700" b="1" spc="600" dirty="0" smtClean="0">
                <a:solidFill>
                  <a:srgbClr val="FF0000"/>
                </a:solidFill>
              </a:rPr>
              <a:t>όσος του </a:t>
            </a:r>
            <a:r>
              <a:rPr lang="en-US" sz="2700" b="1" spc="600" dirty="0" smtClean="0">
                <a:solidFill>
                  <a:srgbClr val="FF0000"/>
                </a:solidFill>
              </a:rPr>
              <a:t>Bowen</a:t>
            </a:r>
            <a:r>
              <a:rPr lang="en-US" sz="2800" b="1" dirty="0" smtClean="0"/>
              <a:t/>
            </a:r>
            <a:br>
              <a:rPr lang="en-US" sz="2800" b="1" dirty="0" smtClean="0"/>
            </a:br>
            <a:r>
              <a:rPr lang="el-GR" sz="1800" dirty="0" err="1" smtClean="0"/>
              <a:t>Δυσωρίμανση</a:t>
            </a:r>
            <a:r>
              <a:rPr lang="el-GR" sz="1800" dirty="0" smtClean="0"/>
              <a:t> και έντονη </a:t>
            </a:r>
            <a:r>
              <a:rPr lang="el-GR" sz="1800" dirty="0" err="1" smtClean="0"/>
              <a:t>ατυπία</a:t>
            </a:r>
            <a:r>
              <a:rPr lang="el-GR" sz="1800" dirty="0" smtClean="0"/>
              <a:t> σε όλο το πάχος του επιθηλίου, ανάλογη με την προηγούμενη εικόνα· αλλά, </a:t>
            </a:r>
            <a:r>
              <a:rPr lang="el-GR" sz="1800" b="1" dirty="0" smtClean="0"/>
              <a:t>κλινικώς</a:t>
            </a:r>
            <a:r>
              <a:rPr lang="el-GR" sz="1800" dirty="0" smtClean="0"/>
              <a:t>, συνήθως </a:t>
            </a:r>
            <a:r>
              <a:rPr lang="el-GR" sz="1800" dirty="0" smtClean="0">
                <a:effectLst>
                  <a:outerShdw blurRad="38100" dist="38100" dir="2700000" algn="tl">
                    <a:srgbClr val="000000">
                      <a:alpha val="43137"/>
                    </a:srgbClr>
                  </a:outerShdw>
                </a:effectLst>
              </a:rPr>
              <a:t>όχι </a:t>
            </a:r>
            <a:r>
              <a:rPr lang="el-GR" sz="1800" dirty="0" smtClean="0"/>
              <a:t>ερυθρά χροιά. </a:t>
            </a:r>
            <a:r>
              <a:rPr lang="el-GR" sz="1800" b="1" dirty="0" smtClean="0"/>
              <a:t> </a:t>
            </a:r>
            <a:r>
              <a:rPr lang="el-GR" sz="1800" dirty="0" smtClean="0"/>
              <a:t>Σαφώς </a:t>
            </a:r>
            <a:r>
              <a:rPr lang="el-GR" sz="1800" dirty="0" err="1" smtClean="0"/>
              <a:t>αφοριζόμενη</a:t>
            </a:r>
            <a:r>
              <a:rPr lang="el-GR" sz="1800" dirty="0" smtClean="0"/>
              <a:t> λεπιδώδης πλάκα στο σώμα του πέους ασθενών μιας δεκαετίας νεότερων, συγκριτικά με την προηγούμενη οντότητα.  </a:t>
            </a:r>
          </a:p>
        </p:txBody>
      </p:sp>
      <p:pic>
        <p:nvPicPr>
          <p:cNvPr id="48132" name="Picture 4" descr="17a 14FF192"/>
          <p:cNvPicPr>
            <a:picLocks noChangeAspect="1" noChangeArrowheads="1"/>
          </p:cNvPicPr>
          <p:nvPr/>
        </p:nvPicPr>
        <p:blipFill>
          <a:blip r:embed="rId2" cstate="print"/>
          <a:srcRect/>
          <a:stretch>
            <a:fillRect/>
          </a:stretch>
        </p:blipFill>
        <p:spPr bwMode="auto">
          <a:xfrm>
            <a:off x="214282" y="1000108"/>
            <a:ext cx="8785225" cy="7316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wipe(down)">
                                      <p:cBhvr>
                                        <p:cTn id="7"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a:xfrm>
            <a:off x="0" y="-315913"/>
            <a:ext cx="9144000" cy="1512888"/>
          </a:xfrm>
        </p:spPr>
        <p:txBody>
          <a:bodyPr>
            <a:normAutofit/>
          </a:bodyPr>
          <a:lstStyle/>
          <a:p>
            <a:r>
              <a:rPr lang="el-GR" sz="4000" b="1" dirty="0" smtClean="0">
                <a:solidFill>
                  <a:srgbClr val="FF0000"/>
                </a:solidFill>
              </a:rPr>
              <a:t>Υψηλόβαθμη </a:t>
            </a:r>
            <a:r>
              <a:rPr lang="en-US" sz="4000" b="1" dirty="0" err="1" smtClean="0">
                <a:solidFill>
                  <a:srgbClr val="FF0000"/>
                </a:solidFill>
              </a:rPr>
              <a:t>PeIN</a:t>
            </a:r>
            <a:r>
              <a:rPr lang="el-GR" sz="4000" b="1" dirty="0" smtClean="0">
                <a:solidFill>
                  <a:srgbClr val="FF0000"/>
                </a:solidFill>
              </a:rPr>
              <a:t> </a:t>
            </a:r>
            <a:r>
              <a:rPr lang="en-US" sz="4000" b="1" dirty="0" smtClean="0">
                <a:solidFill>
                  <a:srgbClr val="FF0000"/>
                </a:solidFill>
              </a:rPr>
              <a:t>-</a:t>
            </a:r>
            <a:r>
              <a:rPr lang="el-GR" sz="4000" b="1" dirty="0" smtClean="0">
                <a:solidFill>
                  <a:srgbClr val="FF0000"/>
                </a:solidFill>
              </a:rPr>
              <a:t> Νόσος </a:t>
            </a:r>
            <a:r>
              <a:rPr lang="el-GR" sz="4000" b="1" dirty="0">
                <a:solidFill>
                  <a:srgbClr val="FF0000"/>
                </a:solidFill>
              </a:rPr>
              <a:t>του </a:t>
            </a:r>
            <a:r>
              <a:rPr lang="en-US" sz="4000" b="1" dirty="0">
                <a:solidFill>
                  <a:srgbClr val="FF0000"/>
                </a:solidFill>
              </a:rPr>
              <a:t> Bowen</a:t>
            </a:r>
            <a:endParaRPr lang="el-GR" sz="4000" b="1" dirty="0">
              <a:solidFill>
                <a:srgbClr val="FF0000"/>
              </a:solidFill>
            </a:endParaRPr>
          </a:p>
        </p:txBody>
      </p:sp>
      <p:pic>
        <p:nvPicPr>
          <p:cNvPr id="136195" name="Picture 3" descr="17 Bowen_disease_%284%29"/>
          <p:cNvPicPr>
            <a:picLocks noChangeAspect="1" noChangeArrowheads="1"/>
          </p:cNvPicPr>
          <p:nvPr/>
        </p:nvPicPr>
        <p:blipFill>
          <a:blip r:embed="rId2" cstate="print"/>
          <a:srcRect/>
          <a:stretch>
            <a:fillRect/>
          </a:stretch>
        </p:blipFill>
        <p:spPr bwMode="auto">
          <a:xfrm>
            <a:off x="0" y="1052513"/>
            <a:ext cx="9144000" cy="5805487"/>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15 451px-Bowen_disease_%282%29"/>
          <p:cNvPicPr>
            <a:picLocks noChangeAspect="1" noChangeArrowheads="1"/>
          </p:cNvPicPr>
          <p:nvPr/>
        </p:nvPicPr>
        <p:blipFill>
          <a:blip r:embed="rId3" cstate="print"/>
          <a:srcRect/>
          <a:stretch>
            <a:fillRect/>
          </a:stretch>
        </p:blipFill>
        <p:spPr bwMode="auto">
          <a:xfrm>
            <a:off x="1000100" y="853195"/>
            <a:ext cx="7104083" cy="6004805"/>
          </a:xfrm>
          <a:prstGeom prst="rect">
            <a:avLst/>
          </a:prstGeom>
          <a:noFill/>
          <a:ln w="9525">
            <a:noFill/>
            <a:miter lim="800000"/>
            <a:headEnd/>
            <a:tailEnd/>
          </a:ln>
        </p:spPr>
      </p:pic>
      <p:sp>
        <p:nvSpPr>
          <p:cNvPr id="3" name="Rectangle 2"/>
          <p:cNvSpPr>
            <a:spLocks noGrp="1" noRot="1" noChangeArrowheads="1"/>
          </p:cNvSpPr>
          <p:nvPr>
            <p:ph type="title"/>
          </p:nvPr>
        </p:nvSpPr>
        <p:spPr>
          <a:xfrm>
            <a:off x="0" y="0"/>
            <a:ext cx="9144000" cy="1428736"/>
          </a:xfrm>
        </p:spPr>
        <p:txBody>
          <a:bodyPr>
            <a:normAutofit fontScale="90000"/>
          </a:bodyPr>
          <a:lstStyle/>
          <a:p>
            <a:pPr eaLnBrk="1" hangingPunct="1">
              <a:defRPr/>
            </a:pPr>
            <a:r>
              <a:rPr lang="el-GR" sz="2700" b="1" dirty="0" smtClean="0">
                <a:solidFill>
                  <a:srgbClr val="FF0000"/>
                </a:solidFill>
              </a:rPr>
              <a:t>Υψηλόβαθμη </a:t>
            </a:r>
            <a:r>
              <a:rPr lang="en-US" sz="2700" b="1" dirty="0" err="1" smtClean="0">
                <a:solidFill>
                  <a:srgbClr val="FF0000"/>
                </a:solidFill>
              </a:rPr>
              <a:t>PeIN</a:t>
            </a:r>
            <a:r>
              <a:rPr lang="el-GR" sz="2700" b="1" dirty="0" smtClean="0">
                <a:solidFill>
                  <a:srgbClr val="FF0000"/>
                </a:solidFill>
              </a:rPr>
              <a:t> </a:t>
            </a:r>
            <a:r>
              <a:rPr lang="en-US" sz="2700" b="1" dirty="0" smtClean="0">
                <a:solidFill>
                  <a:srgbClr val="FF0000"/>
                </a:solidFill>
              </a:rPr>
              <a:t>-</a:t>
            </a:r>
            <a:r>
              <a:rPr lang="el-GR" sz="2700" b="1" dirty="0" smtClean="0">
                <a:solidFill>
                  <a:srgbClr val="FF0000"/>
                </a:solidFill>
              </a:rPr>
              <a:t> </a:t>
            </a:r>
            <a:r>
              <a:rPr lang="en-US" sz="2700" b="1" spc="600" dirty="0" smtClean="0">
                <a:solidFill>
                  <a:srgbClr val="FF0000"/>
                </a:solidFill>
              </a:rPr>
              <a:t>N</a:t>
            </a:r>
            <a:r>
              <a:rPr lang="el-GR" sz="2700" b="1" spc="600" dirty="0" smtClean="0">
                <a:solidFill>
                  <a:srgbClr val="FF0000"/>
                </a:solidFill>
              </a:rPr>
              <a:t>όσος του </a:t>
            </a:r>
            <a:r>
              <a:rPr lang="en-US" sz="2700" b="1" spc="600" dirty="0" smtClean="0">
                <a:solidFill>
                  <a:srgbClr val="FF0000"/>
                </a:solidFill>
              </a:rPr>
              <a:t>Bowen</a:t>
            </a:r>
            <a:r>
              <a:rPr lang="el-GR" sz="2700" b="1" spc="600" dirty="0" smtClean="0"/>
              <a:t/>
            </a:r>
            <a:br>
              <a:rPr lang="el-GR" sz="2700" b="1" spc="600" dirty="0" smtClean="0"/>
            </a:br>
            <a:r>
              <a:rPr lang="el-GR" sz="2000" dirty="0" smtClean="0"/>
              <a:t>Μεγάλοι,</a:t>
            </a:r>
            <a:r>
              <a:rPr lang="el-GR" sz="2000" spc="600" dirty="0" smtClean="0"/>
              <a:t> </a:t>
            </a:r>
            <a:r>
              <a:rPr lang="el-GR" sz="2000" dirty="0" err="1" smtClean="0"/>
              <a:t>υπερχρωμικοί</a:t>
            </a:r>
            <a:r>
              <a:rPr lang="el-GR" sz="2000" dirty="0" smtClean="0"/>
              <a:t> πυρήνες, πολυπύρηνα κύτταρα, </a:t>
            </a:r>
            <a:r>
              <a:rPr lang="el-GR" sz="2000" dirty="0" err="1" smtClean="0"/>
              <a:t>δυσκεράτωση</a:t>
            </a:r>
            <a:r>
              <a:rPr lang="el-GR" sz="2000" dirty="0" smtClean="0"/>
              <a:t>, </a:t>
            </a:r>
            <a:r>
              <a:rPr lang="el-GR" sz="2000" dirty="0" err="1" smtClean="0"/>
              <a:t>κενοτοποίωση</a:t>
            </a:r>
            <a:r>
              <a:rPr lang="el-GR" sz="2000" dirty="0" smtClean="0"/>
              <a:t> , πολυάριθμες τυπικές και άτυπες μιτώσεις. </a:t>
            </a:r>
            <a:r>
              <a:rPr lang="el-GR" sz="2000" dirty="0" smtClean="0">
                <a:effectLst>
                  <a:outerShdw blurRad="38100" dist="38100" dir="2700000" algn="tl">
                    <a:srgbClr val="000000">
                      <a:alpha val="43137"/>
                    </a:srgbClr>
                  </a:outerShdw>
                </a:effectLst>
              </a:rPr>
              <a:t>Εδώ, </a:t>
            </a:r>
            <a:r>
              <a:rPr lang="el-GR" sz="2000" dirty="0" err="1" smtClean="0">
                <a:effectLst>
                  <a:outerShdw blurRad="38100" dist="38100" dir="2700000" algn="tl">
                    <a:srgbClr val="000000">
                      <a:alpha val="43137"/>
                    </a:srgbClr>
                  </a:outerShdw>
                </a:effectLst>
              </a:rPr>
              <a:t>φωλεακό</a:t>
            </a:r>
            <a:r>
              <a:rPr lang="el-GR" sz="2000" dirty="0" smtClean="0">
                <a:effectLst>
                  <a:outerShdw blurRad="38100" dist="38100" dir="2700000" algn="tl">
                    <a:srgbClr val="000000">
                      <a:alpha val="43137"/>
                    </a:srgbClr>
                  </a:outerShdw>
                </a:effectLst>
              </a:rPr>
              <a:t>, </a:t>
            </a:r>
            <a:r>
              <a:rPr lang="el-GR" sz="2000" spc="300" dirty="0" err="1" smtClean="0">
                <a:effectLst>
                  <a:outerShdw blurRad="38100" dist="38100" dir="2700000" algn="tl">
                    <a:srgbClr val="000000">
                      <a:alpha val="43137"/>
                    </a:srgbClr>
                  </a:outerShdw>
                </a:effectLst>
              </a:rPr>
              <a:t>παζετοειδές</a:t>
            </a:r>
            <a:r>
              <a:rPr lang="el-GR" sz="2000" dirty="0" smtClean="0">
                <a:effectLst>
                  <a:outerShdw blurRad="38100" dist="38100" dir="2700000" algn="tl">
                    <a:srgbClr val="000000">
                      <a:alpha val="43137"/>
                    </a:srgbClr>
                  </a:outerShdw>
                </a:effectLst>
              </a:rPr>
              <a:t> πρότυπο.</a:t>
            </a:r>
            <a:r>
              <a:rPr lang="el-GR" sz="2000" dirty="0" smtClean="0"/>
              <a:t/>
            </a:r>
            <a:br>
              <a:rPr lang="el-GR" sz="2000" dirty="0" smtClean="0"/>
            </a:br>
            <a:r>
              <a:rPr lang="el-GR" sz="2000" dirty="0" err="1" smtClean="0"/>
              <a:t>Μακρο</a:t>
            </a:r>
            <a:r>
              <a:rPr lang="en-US" sz="2000" dirty="0" smtClean="0"/>
              <a:t>: </a:t>
            </a:r>
            <a:r>
              <a:rPr lang="el-GR" sz="2000" dirty="0" smtClean="0"/>
              <a:t>Σαφώς </a:t>
            </a:r>
            <a:r>
              <a:rPr lang="el-GR" sz="2000" dirty="0" err="1" smtClean="0"/>
              <a:t>αφοριζόμενη</a:t>
            </a:r>
            <a:r>
              <a:rPr lang="el-GR" sz="2000" dirty="0" smtClean="0"/>
              <a:t> , </a:t>
            </a:r>
            <a:r>
              <a:rPr lang="el-GR" sz="2000" dirty="0" smtClean="0">
                <a:effectLst>
                  <a:outerShdw blurRad="38100" dist="38100" dir="2700000" algn="tl">
                    <a:srgbClr val="000000">
                      <a:alpha val="43137"/>
                    </a:srgbClr>
                  </a:outerShdw>
                </a:effectLst>
              </a:rPr>
              <a:t>λεπιδώδης</a:t>
            </a:r>
            <a:r>
              <a:rPr lang="el-GR" sz="2000" dirty="0" smtClean="0"/>
              <a:t> , </a:t>
            </a:r>
            <a:r>
              <a:rPr lang="el-GR" sz="2000" dirty="0" err="1" smtClean="0"/>
              <a:t>ερυθηματώδης</a:t>
            </a:r>
            <a:r>
              <a:rPr lang="el-GR" sz="2000" dirty="0" smtClean="0"/>
              <a:t> πλάκα.</a:t>
            </a:r>
            <a:r>
              <a:rPr lang="en-US" sz="2800" b="1" dirty="0" smtClean="0"/>
              <a:t/>
            </a:r>
            <a:br>
              <a:rPr lang="en-US" sz="2800" b="1" dirty="0" smtClean="0"/>
            </a:br>
            <a:endParaRPr lang="el-GR" sz="1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inkTgt spid="_x0000_s46082"/>
                                        </p:tgtEl>
                                        <p:attrNameLst>
                                          <p:attrName>style.visibility</p:attrName>
                                        </p:attrNameLst>
                                      </p:cBhvr>
                                      <p:to>
                                        <p:strVal val="visible"/>
                                      </p:to>
                                    </p:set>
                                    <p:animEffect transition="in" filter="wipe(down)">
                                      <p:cBhvr>
                                        <p:cTn id="12" dur="500"/>
                                        <p:tgtEl>
                                          <p:inkTgt spid="_x0000_s46082"/>
                                        </p:tgtEl>
                                      </p:cBhvr>
                                    </p:animEffect>
                                  </p:childTnLst>
                                </p:cTn>
                              </p:par>
                              <p:par>
                                <p:cTn id="13" presetID="22" presetClass="entr" presetSubtype="4" fill="hold" nodeType="withEffect">
                                  <p:stCondLst>
                                    <p:cond delay="0"/>
                                  </p:stCondLst>
                                  <p:childTnLst>
                                    <p:set>
                                      <p:cBhvr>
                                        <p:cTn id="14" dur="1" fill="hold">
                                          <p:stCondLst>
                                            <p:cond delay="0"/>
                                          </p:stCondLst>
                                        </p:cTn>
                                        <p:tgtEl>
                                          <p:inkTgt spid="_x0000_s46083"/>
                                        </p:tgtEl>
                                        <p:attrNameLst>
                                          <p:attrName>style.visibility</p:attrName>
                                        </p:attrNameLst>
                                      </p:cBhvr>
                                      <p:to>
                                        <p:strVal val="visible"/>
                                      </p:to>
                                    </p:set>
                                    <p:animEffect transition="in" filter="wipe(down)">
                                      <p:cBhvr>
                                        <p:cTn id="15" dur="500"/>
                                        <p:tgtEl>
                                          <p:inkTgt spid="_x0000_s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a:xfrm>
            <a:off x="0" y="0"/>
            <a:ext cx="9144000" cy="928670"/>
          </a:xfrm>
        </p:spPr>
        <p:txBody>
          <a:bodyPr>
            <a:normAutofit fontScale="90000"/>
          </a:bodyPr>
          <a:lstStyle/>
          <a:p>
            <a:pPr eaLnBrk="1" hangingPunct="1">
              <a:defRPr/>
            </a:pPr>
            <a:r>
              <a:rPr lang="el-GR" spc="300" dirty="0" err="1" smtClean="0"/>
              <a:t>Παζετοειδές</a:t>
            </a:r>
            <a:r>
              <a:rPr lang="el-GR" dirty="0" smtClean="0"/>
              <a:t> πρότυπο </a:t>
            </a:r>
            <a:r>
              <a:rPr lang="el-GR" dirty="0" smtClean="0">
                <a:solidFill>
                  <a:srgbClr val="FF0000"/>
                </a:solidFill>
              </a:rPr>
              <a:t>νόσου του </a:t>
            </a:r>
            <a:r>
              <a:rPr lang="en-US" dirty="0" smtClean="0">
                <a:solidFill>
                  <a:srgbClr val="FF0000"/>
                </a:solidFill>
              </a:rPr>
              <a:t>Bowen</a:t>
            </a:r>
            <a:endParaRPr lang="el-GR" dirty="0" smtClean="0">
              <a:solidFill>
                <a:srgbClr val="FF0000"/>
              </a:solidFill>
            </a:endParaRPr>
          </a:p>
        </p:txBody>
      </p:sp>
      <p:pic>
        <p:nvPicPr>
          <p:cNvPr id="50179" name="Picture 4" descr="16 Bowen_disease_%283%29"/>
          <p:cNvPicPr>
            <a:picLocks noChangeAspect="1" noChangeArrowheads="1"/>
          </p:cNvPicPr>
          <p:nvPr/>
        </p:nvPicPr>
        <p:blipFill>
          <a:blip r:embed="rId3" cstate="print"/>
          <a:srcRect/>
          <a:stretch>
            <a:fillRect/>
          </a:stretch>
        </p:blipFill>
        <p:spPr bwMode="auto">
          <a:xfrm>
            <a:off x="714348" y="928670"/>
            <a:ext cx="7671232" cy="57753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0042"/>
            <a:ext cx="9144000" cy="917596"/>
          </a:xfrm>
        </p:spPr>
        <p:txBody>
          <a:bodyPr>
            <a:normAutofit fontScale="90000"/>
          </a:bodyPr>
          <a:lstStyle/>
          <a:p>
            <a:r>
              <a:rPr lang="el-GR" dirty="0" smtClean="0"/>
              <a:t> </a:t>
            </a:r>
            <a:r>
              <a:rPr lang="el-GR" sz="4000" dirty="0" smtClean="0"/>
              <a:t>ΔΔ παζετοειδούς προτύπου </a:t>
            </a:r>
            <a:r>
              <a:rPr lang="el-GR" sz="4000" dirty="0" smtClean="0">
                <a:solidFill>
                  <a:srgbClr val="FF0000"/>
                </a:solidFill>
              </a:rPr>
              <a:t>νόσου του </a:t>
            </a:r>
            <a:r>
              <a:rPr lang="en-US" sz="4000" dirty="0" smtClean="0">
                <a:solidFill>
                  <a:srgbClr val="FF0000"/>
                </a:solidFill>
              </a:rPr>
              <a:t>Bowen</a:t>
            </a:r>
            <a:br>
              <a:rPr lang="en-US" sz="4000" dirty="0" smtClean="0">
                <a:solidFill>
                  <a:srgbClr val="FF0000"/>
                </a:solidFill>
              </a:rPr>
            </a:br>
            <a:r>
              <a:rPr lang="el-GR" sz="3100" dirty="0" smtClean="0"/>
              <a:t/>
            </a:r>
            <a:br>
              <a:rPr lang="el-GR" sz="3100" dirty="0" smtClean="0"/>
            </a:br>
            <a:r>
              <a:rPr lang="el-GR" sz="3100" dirty="0" smtClean="0"/>
              <a:t>1</a:t>
            </a:r>
            <a:r>
              <a:rPr lang="en-US" sz="3100" dirty="0" smtClean="0"/>
              <a:t>a</a:t>
            </a:r>
            <a:r>
              <a:rPr lang="el-GR" sz="3100" dirty="0" smtClean="0"/>
              <a:t>.</a:t>
            </a:r>
            <a:r>
              <a:rPr lang="el-GR" sz="3100" u="sng" dirty="0" smtClean="0">
                <a:effectLst>
                  <a:outerShdw blurRad="38100" dist="38100" dir="2700000" algn="tl">
                    <a:srgbClr val="000000">
                      <a:alpha val="43137"/>
                    </a:srgbClr>
                  </a:outerShdw>
                </a:effectLst>
              </a:rPr>
              <a:t>Πρωτοπαθής</a:t>
            </a:r>
            <a:r>
              <a:rPr lang="el-GR" sz="3100" dirty="0" smtClean="0"/>
              <a:t> (</a:t>
            </a:r>
            <a:r>
              <a:rPr lang="el-GR" sz="3100" dirty="0" smtClean="0"/>
              <a:t>εξωμαστική) </a:t>
            </a:r>
            <a:r>
              <a:rPr lang="el-GR" sz="3100" dirty="0" smtClean="0"/>
              <a:t>νόσος του </a:t>
            </a:r>
            <a:r>
              <a:rPr lang="en-US" sz="3100" dirty="0" smtClean="0"/>
              <a:t>Paget</a:t>
            </a:r>
            <a:r>
              <a:rPr lang="el-GR" sz="3100" dirty="0" smtClean="0"/>
              <a:t> στο πέος </a:t>
            </a:r>
            <a:br>
              <a:rPr lang="el-GR" sz="3100" dirty="0" smtClean="0"/>
            </a:br>
            <a:r>
              <a:rPr lang="el-GR" sz="3100" dirty="0" smtClean="0"/>
              <a:t>(</a:t>
            </a:r>
            <a:r>
              <a:rPr lang="el-GR" sz="3100" dirty="0" smtClean="0">
                <a:effectLst>
                  <a:outerShdw blurRad="38100" dist="38100" dir="2700000" algn="tl">
                    <a:srgbClr val="000000">
                      <a:alpha val="43137"/>
                    </a:srgbClr>
                  </a:outerShdw>
                </a:effectLst>
              </a:rPr>
              <a:t>υποκείμενο καρκίνωμα </a:t>
            </a:r>
            <a:r>
              <a:rPr lang="el-GR" sz="3100" u="sng" dirty="0" err="1" smtClean="0">
                <a:effectLst>
                  <a:outerShdw blurRad="38100" dist="38100" dir="2700000" algn="tl">
                    <a:srgbClr val="000000">
                      <a:alpha val="43137"/>
                    </a:srgbClr>
                  </a:outerShdw>
                </a:effectLst>
              </a:rPr>
              <a:t>εξαρτηματικής</a:t>
            </a:r>
            <a:r>
              <a:rPr lang="el-GR" sz="3100" dirty="0" smtClean="0">
                <a:effectLst>
                  <a:outerShdw blurRad="38100" dist="38100" dir="2700000" algn="tl">
                    <a:srgbClr val="000000">
                      <a:alpha val="43137"/>
                    </a:srgbClr>
                  </a:outerShdw>
                </a:effectLst>
              </a:rPr>
              <a:t> αρχής</a:t>
            </a:r>
            <a:r>
              <a:rPr lang="el-GR" sz="3100" dirty="0" smtClean="0"/>
              <a:t>)</a:t>
            </a:r>
            <a:endParaRPr lang="el-GR" sz="3100" dirty="0"/>
          </a:p>
        </p:txBody>
      </p:sp>
      <p:sp>
        <p:nvSpPr>
          <p:cNvPr id="3" name="2 - Ορθογώνιο"/>
          <p:cNvSpPr/>
          <p:nvPr/>
        </p:nvSpPr>
        <p:spPr>
          <a:xfrm>
            <a:off x="500034" y="2143116"/>
            <a:ext cx="8143932" cy="4708981"/>
          </a:xfrm>
          <a:prstGeom prst="rect">
            <a:avLst/>
          </a:prstGeom>
        </p:spPr>
        <p:txBody>
          <a:bodyPr wrap="square">
            <a:spAutoFit/>
          </a:bodyPr>
          <a:lstStyle/>
          <a:p>
            <a:r>
              <a:rPr lang="el-GR" sz="2000" b="1" spc="600" dirty="0" smtClean="0"/>
              <a:t>Θετικές</a:t>
            </a:r>
            <a:r>
              <a:rPr lang="el-GR" sz="2000" b="1" dirty="0" smtClean="0"/>
              <a:t> </a:t>
            </a:r>
            <a:r>
              <a:rPr lang="el-GR" sz="2000" b="1" dirty="0" smtClean="0"/>
              <a:t>χρώσεις επί νόσου του </a:t>
            </a:r>
            <a:r>
              <a:rPr lang="en-US" sz="2000" b="1" dirty="0" smtClean="0"/>
              <a:t>Paget</a:t>
            </a:r>
            <a:r>
              <a:rPr lang="en-US" sz="2000" dirty="0" smtClean="0"/>
              <a:t/>
            </a:r>
            <a:br>
              <a:rPr lang="en-US" sz="2000" dirty="0" smtClean="0"/>
            </a:br>
            <a:r>
              <a:rPr lang="en-US" sz="2000" dirty="0" smtClean="0">
                <a:effectLst>
                  <a:outerShdw blurRad="38100" dist="38100" dir="2700000" algn="tl">
                    <a:srgbClr val="000000">
                      <a:alpha val="43137"/>
                    </a:srgbClr>
                  </a:outerShdw>
                </a:effectLst>
              </a:rPr>
              <a:t>CK7</a:t>
            </a:r>
            <a:r>
              <a:rPr lang="en-US" sz="2000" dirty="0" smtClean="0"/>
              <a:t>, </a:t>
            </a:r>
            <a:r>
              <a:rPr lang="en-US" sz="2000" b="1" dirty="0" smtClean="0">
                <a:effectLst>
                  <a:outerShdw blurRad="38100" dist="38100" dir="2700000" algn="tl">
                    <a:srgbClr val="000000">
                      <a:alpha val="43137"/>
                    </a:srgbClr>
                  </a:outerShdw>
                </a:effectLst>
              </a:rPr>
              <a:t>CAM 5.2</a:t>
            </a:r>
            <a:r>
              <a:rPr lang="en-US" sz="2000" dirty="0" smtClean="0"/>
              <a:t>, EMA </a:t>
            </a:r>
            <a:r>
              <a:rPr lang="el-GR" sz="2000" dirty="0" smtClean="0"/>
              <a:t> &amp; </a:t>
            </a:r>
            <a:r>
              <a:rPr lang="en-US" sz="2000" b="1" dirty="0" smtClean="0"/>
              <a:t>CEA</a:t>
            </a:r>
            <a:r>
              <a:rPr lang="el-GR" sz="2000" dirty="0" smtClean="0"/>
              <a:t>.</a:t>
            </a:r>
            <a:r>
              <a:rPr lang="en-US" sz="2000" dirty="0" smtClean="0"/>
              <a:t> </a:t>
            </a:r>
            <a:r>
              <a:rPr lang="el-GR" sz="2000" dirty="0" smtClean="0"/>
              <a:t>Επίσης</a:t>
            </a:r>
            <a:r>
              <a:rPr lang="en-US" sz="2000" dirty="0" smtClean="0"/>
              <a:t>:</a:t>
            </a:r>
            <a:r>
              <a:rPr lang="el-GR" sz="2000" dirty="0" smtClean="0"/>
              <a:t> </a:t>
            </a:r>
            <a:r>
              <a:rPr lang="en-US" sz="2000" dirty="0" smtClean="0"/>
              <a:t> </a:t>
            </a:r>
            <a:r>
              <a:rPr lang="en-US" sz="2000" b="1" dirty="0" smtClean="0"/>
              <a:t>PAS</a:t>
            </a:r>
            <a:r>
              <a:rPr lang="en-US" sz="2000" dirty="0" smtClean="0"/>
              <a:t>, MUC1, MUC5AC, </a:t>
            </a:r>
            <a:r>
              <a:rPr lang="el-GR" sz="2000" dirty="0" smtClean="0"/>
              <a:t>βλεννοκαρμίνη</a:t>
            </a:r>
            <a:r>
              <a:rPr lang="en-US" sz="2000" dirty="0" smtClean="0"/>
              <a:t>, </a:t>
            </a:r>
            <a:r>
              <a:rPr lang="en-US" sz="2000" b="1" dirty="0" err="1" smtClean="0"/>
              <a:t>Alcian</a:t>
            </a:r>
            <a:r>
              <a:rPr lang="en-US" sz="2000" b="1" dirty="0" smtClean="0"/>
              <a:t> Blue </a:t>
            </a:r>
            <a:r>
              <a:rPr lang="en-US" sz="2000" dirty="0" smtClean="0"/>
              <a:t>and GCDFP-15</a:t>
            </a:r>
            <a:r>
              <a:rPr lang="el-GR" sz="2000" dirty="0" smtClean="0"/>
              <a:t>.</a:t>
            </a:r>
          </a:p>
          <a:p>
            <a:r>
              <a:rPr lang="el-GR" sz="2000" b="1" dirty="0" smtClean="0"/>
              <a:t> Αρνητικές χρώσεις </a:t>
            </a:r>
            <a:r>
              <a:rPr lang="el-GR" sz="2000" b="1" dirty="0" smtClean="0"/>
              <a:t>επί νόσου του </a:t>
            </a:r>
            <a:r>
              <a:rPr lang="en-US" sz="2000" b="1" dirty="0" smtClean="0"/>
              <a:t>Paget </a:t>
            </a:r>
            <a:r>
              <a:rPr lang="en-US" sz="2000" dirty="0" smtClean="0"/>
              <a:t/>
            </a:r>
            <a:br>
              <a:rPr lang="en-US" sz="2000" dirty="0" smtClean="0"/>
            </a:br>
            <a:r>
              <a:rPr lang="en-US" sz="2000" dirty="0" smtClean="0"/>
              <a:t> 34betaE12 (</a:t>
            </a:r>
            <a:r>
              <a:rPr lang="el-GR" sz="2000" dirty="0" smtClean="0"/>
              <a:t>υψηλού Μοριακού Βάρους </a:t>
            </a:r>
            <a:r>
              <a:rPr lang="el-GR" sz="2000" dirty="0" err="1" smtClean="0"/>
              <a:t>κυτταροκερατίνη</a:t>
            </a:r>
            <a:r>
              <a:rPr lang="en-US" sz="2000" dirty="0" smtClean="0"/>
              <a:t>), MUC2, </a:t>
            </a:r>
            <a:r>
              <a:rPr lang="en-US" sz="2000" dirty="0" smtClean="0">
                <a:solidFill>
                  <a:schemeClr val="bg2">
                    <a:lumMod val="25000"/>
                  </a:schemeClr>
                </a:solidFill>
              </a:rPr>
              <a:t>HMB45</a:t>
            </a:r>
            <a:r>
              <a:rPr lang="en-US" sz="2000" dirty="0" smtClean="0"/>
              <a:t>, </a:t>
            </a:r>
            <a:r>
              <a:rPr lang="en-US" sz="2000" dirty="0" err="1" smtClean="0">
                <a:solidFill>
                  <a:schemeClr val="bg2">
                    <a:lumMod val="25000"/>
                  </a:schemeClr>
                </a:solidFill>
              </a:rPr>
              <a:t>MelanA</a:t>
            </a:r>
            <a:r>
              <a:rPr lang="en-US" sz="2000" dirty="0" smtClean="0">
                <a:solidFill>
                  <a:schemeClr val="bg2">
                    <a:lumMod val="25000"/>
                  </a:schemeClr>
                </a:solidFill>
              </a:rPr>
              <a:t> / Mart1 and </a:t>
            </a:r>
            <a:r>
              <a:rPr lang="en-US" sz="2000" dirty="0" smtClean="0">
                <a:solidFill>
                  <a:schemeClr val="bg2">
                    <a:lumMod val="25000"/>
                  </a:schemeClr>
                </a:solidFill>
              </a:rPr>
              <a:t>S100</a:t>
            </a:r>
            <a:r>
              <a:rPr lang="el-GR" sz="2000" dirty="0" smtClean="0">
                <a:solidFill>
                  <a:schemeClr val="bg2">
                    <a:lumMod val="25000"/>
                  </a:schemeClr>
                </a:solidFill>
              </a:rPr>
              <a:t>.</a:t>
            </a:r>
            <a:endParaRPr lang="en-US" sz="2000" dirty="0" smtClean="0">
              <a:solidFill>
                <a:schemeClr val="bg2">
                  <a:lumMod val="25000"/>
                </a:schemeClr>
              </a:solidFill>
            </a:endParaRPr>
          </a:p>
          <a:p>
            <a:endParaRPr lang="en-US" sz="2000" dirty="0" smtClean="0"/>
          </a:p>
          <a:p>
            <a:r>
              <a:rPr lang="el-GR" sz="2000" dirty="0" err="1" smtClean="0">
                <a:effectLst>
                  <a:outerShdw blurRad="38100" dist="38100" dir="2700000" algn="tl">
                    <a:srgbClr val="000000">
                      <a:alpha val="43137"/>
                    </a:srgbClr>
                  </a:outerShdw>
                </a:effectLst>
              </a:rPr>
              <a:t>Διαφοροδιάγνωση</a:t>
            </a:r>
            <a:r>
              <a:rPr lang="el-GR" sz="2000" dirty="0" smtClean="0">
                <a:effectLst>
                  <a:outerShdw blurRad="38100" dist="38100" dir="2700000" algn="tl">
                    <a:srgbClr val="000000">
                      <a:alpha val="43137"/>
                    </a:srgbClr>
                  </a:outerShdw>
                </a:effectLst>
              </a:rPr>
              <a:t> </a:t>
            </a:r>
            <a:r>
              <a:rPr lang="en-US" sz="2000" dirty="0" smtClean="0"/>
              <a:t/>
            </a:r>
            <a:br>
              <a:rPr lang="en-US" sz="2000" dirty="0" smtClean="0"/>
            </a:br>
            <a:endParaRPr lang="en-US" sz="2000" dirty="0" smtClean="0"/>
          </a:p>
          <a:p>
            <a:r>
              <a:rPr lang="el-GR" sz="2000" b="1" spc="600" dirty="0" err="1" smtClean="0"/>
              <a:t>Παζετοειδής</a:t>
            </a:r>
            <a:r>
              <a:rPr lang="el-GR" sz="2000" b="1" spc="600" dirty="0" smtClean="0"/>
              <a:t> </a:t>
            </a:r>
            <a:r>
              <a:rPr lang="el-GR" sz="2000" b="1" dirty="0" smtClean="0">
                <a:solidFill>
                  <a:srgbClr val="FF0000"/>
                </a:solidFill>
              </a:rPr>
              <a:t>νόσος του </a:t>
            </a:r>
            <a:r>
              <a:rPr lang="en-US" sz="2000" b="1" dirty="0" smtClean="0">
                <a:solidFill>
                  <a:srgbClr val="FF0000"/>
                </a:solidFill>
              </a:rPr>
              <a:t>Bowen</a:t>
            </a:r>
            <a:r>
              <a:rPr lang="en-US" sz="2000" b="1" dirty="0" smtClean="0"/>
              <a:t>:</a:t>
            </a:r>
            <a:r>
              <a:rPr lang="en-US" sz="2000" dirty="0" smtClean="0"/>
              <a:t> </a:t>
            </a:r>
            <a:r>
              <a:rPr lang="el-GR" sz="2000" dirty="0" smtClean="0"/>
              <a:t> </a:t>
            </a:r>
            <a:r>
              <a:rPr lang="el-GR" sz="2000" b="1" dirty="0" smtClean="0"/>
              <a:t>θετική</a:t>
            </a:r>
            <a:r>
              <a:rPr lang="el-GR" sz="2000" dirty="0" smtClean="0"/>
              <a:t> </a:t>
            </a:r>
            <a:r>
              <a:rPr lang="el-GR" sz="2000" dirty="0" err="1" smtClean="0"/>
              <a:t>ανοσοχρώση</a:t>
            </a:r>
            <a:r>
              <a:rPr lang="el-GR" sz="2000" dirty="0" smtClean="0"/>
              <a:t> έναντι</a:t>
            </a:r>
            <a:r>
              <a:rPr lang="en-US" sz="2000" dirty="0" smtClean="0"/>
              <a:t> </a:t>
            </a:r>
            <a:r>
              <a:rPr lang="en-US" sz="2000" dirty="0" smtClean="0">
                <a:solidFill>
                  <a:srgbClr val="FF0000"/>
                </a:solidFill>
              </a:rPr>
              <a:t>34betaE12</a:t>
            </a:r>
            <a:r>
              <a:rPr lang="en-US" sz="2000" dirty="0" smtClean="0"/>
              <a:t>, </a:t>
            </a:r>
            <a:r>
              <a:rPr lang="en-US" sz="2000" dirty="0" smtClean="0">
                <a:solidFill>
                  <a:srgbClr val="FF0000"/>
                </a:solidFill>
              </a:rPr>
              <a:t>p63</a:t>
            </a:r>
            <a:r>
              <a:rPr lang="en-US" sz="2000" dirty="0" smtClean="0"/>
              <a:t>,  </a:t>
            </a:r>
            <a:r>
              <a:rPr lang="el-GR" sz="2000" b="1" dirty="0" smtClean="0"/>
              <a:t>αρνητικές</a:t>
            </a:r>
            <a:r>
              <a:rPr lang="en-US" sz="2000" dirty="0" smtClean="0"/>
              <a:t>: </a:t>
            </a:r>
            <a:r>
              <a:rPr lang="en-US" sz="2000" dirty="0" err="1" smtClean="0"/>
              <a:t>mucicarmine</a:t>
            </a:r>
            <a:r>
              <a:rPr lang="en-US" sz="2000" dirty="0" smtClean="0"/>
              <a:t>, CEA, </a:t>
            </a:r>
            <a:r>
              <a:rPr lang="en-US" sz="2000" dirty="0" smtClean="0">
                <a:effectLst>
                  <a:outerShdw blurRad="38100" dist="38100" dir="2700000" algn="tl">
                    <a:srgbClr val="000000">
                      <a:alpha val="43137"/>
                    </a:srgbClr>
                  </a:outerShdw>
                </a:effectLst>
              </a:rPr>
              <a:t>CK7</a:t>
            </a:r>
            <a:r>
              <a:rPr lang="el-GR" sz="2000" dirty="0" smtClean="0">
                <a:effectLst>
                  <a:outerShdw blurRad="38100" dist="38100" dir="2700000" algn="tl">
                    <a:srgbClr val="000000">
                      <a:alpha val="43137"/>
                    </a:srgbClr>
                  </a:outerShdw>
                </a:effectLst>
              </a:rPr>
              <a:t> ( όχι πάντα)</a:t>
            </a:r>
            <a:r>
              <a:rPr lang="en-US" sz="2000" dirty="0" smtClean="0"/>
              <a:t> </a:t>
            </a:r>
            <a:r>
              <a:rPr lang="el-GR" sz="2000" dirty="0" smtClean="0"/>
              <a:t> και</a:t>
            </a:r>
            <a:r>
              <a:rPr lang="en-US" sz="2000" dirty="0" smtClean="0"/>
              <a:t> CK20.</a:t>
            </a:r>
          </a:p>
          <a:p>
            <a:endParaRPr lang="en-US" sz="2000" dirty="0" smtClean="0"/>
          </a:p>
          <a:p>
            <a:r>
              <a:rPr lang="en-US" sz="2000" b="1" dirty="0" smtClean="0">
                <a:solidFill>
                  <a:schemeClr val="bg2">
                    <a:lumMod val="25000"/>
                  </a:schemeClr>
                </a:solidFill>
              </a:rPr>
              <a:t>2. E</a:t>
            </a:r>
            <a:r>
              <a:rPr lang="el-GR" sz="2000" b="1" dirty="0" smtClean="0">
                <a:solidFill>
                  <a:schemeClr val="bg2">
                    <a:lumMod val="25000"/>
                  </a:schemeClr>
                </a:solidFill>
              </a:rPr>
              <a:t>πιπολής </a:t>
            </a:r>
            <a:r>
              <a:rPr lang="el-GR" sz="2000" b="1" dirty="0" smtClean="0">
                <a:solidFill>
                  <a:schemeClr val="bg2">
                    <a:lumMod val="25000"/>
                  </a:schemeClr>
                </a:solidFill>
              </a:rPr>
              <a:t>εξαπλούμενο, παζετοειδές </a:t>
            </a:r>
            <a:r>
              <a:rPr lang="en-US" sz="2000" b="1" dirty="0" smtClean="0">
                <a:solidFill>
                  <a:schemeClr val="bg2">
                    <a:lumMod val="25000"/>
                  </a:schemeClr>
                </a:solidFill>
              </a:rPr>
              <a:t> </a:t>
            </a:r>
            <a:r>
              <a:rPr lang="en-US" sz="2000" b="1" dirty="0" smtClean="0">
                <a:solidFill>
                  <a:schemeClr val="bg2">
                    <a:lumMod val="25000"/>
                  </a:schemeClr>
                </a:solidFill>
              </a:rPr>
              <a:t>in situ </a:t>
            </a:r>
            <a:r>
              <a:rPr lang="el-GR" sz="2000" b="1" dirty="0" smtClean="0">
                <a:solidFill>
                  <a:schemeClr val="bg2">
                    <a:lumMod val="25000"/>
                  </a:schemeClr>
                </a:solidFill>
              </a:rPr>
              <a:t> μελάνωμα</a:t>
            </a:r>
            <a:r>
              <a:rPr lang="en-US" sz="2000" b="1" dirty="0" smtClean="0">
                <a:solidFill>
                  <a:schemeClr val="bg2">
                    <a:lumMod val="25000"/>
                  </a:schemeClr>
                </a:solidFill>
              </a:rPr>
              <a:t>:</a:t>
            </a:r>
            <a:r>
              <a:rPr lang="en-US" sz="2000" dirty="0" smtClean="0"/>
              <a:t> </a:t>
            </a:r>
            <a:endParaRPr lang="el-GR" sz="2000" dirty="0" smtClean="0"/>
          </a:p>
          <a:p>
            <a:r>
              <a:rPr lang="el-GR" sz="2000" dirty="0" smtClean="0"/>
              <a:t>ανοσοϊστοθετικότητα </a:t>
            </a:r>
            <a:r>
              <a:rPr lang="el-GR" sz="2000" dirty="0" smtClean="0">
                <a:solidFill>
                  <a:schemeClr val="bg2">
                    <a:lumMod val="25000"/>
                  </a:schemeClr>
                </a:solidFill>
              </a:rPr>
              <a:t>μελανοκυτταρικών δεικτών </a:t>
            </a:r>
            <a:r>
              <a:rPr lang="en-US" sz="2000" dirty="0" smtClean="0">
                <a:solidFill>
                  <a:schemeClr val="bg2">
                    <a:lumMod val="25000"/>
                  </a:schemeClr>
                </a:solidFill>
              </a:rPr>
              <a:t> </a:t>
            </a:r>
            <a:r>
              <a:rPr lang="en-US" sz="2000" dirty="0" smtClean="0"/>
              <a:t>(</a:t>
            </a:r>
            <a:r>
              <a:rPr lang="en-US" sz="2000" b="1" dirty="0" smtClean="0">
                <a:solidFill>
                  <a:schemeClr val="bg2">
                    <a:lumMod val="25000"/>
                  </a:schemeClr>
                </a:solidFill>
              </a:rPr>
              <a:t>HMB-45</a:t>
            </a:r>
            <a:r>
              <a:rPr lang="en-US" sz="2000" dirty="0" smtClean="0"/>
              <a:t>, </a:t>
            </a:r>
            <a:r>
              <a:rPr lang="en-US" sz="2000" dirty="0" err="1" smtClean="0">
                <a:solidFill>
                  <a:schemeClr val="bg2">
                    <a:lumMod val="25000"/>
                  </a:schemeClr>
                </a:solidFill>
              </a:rPr>
              <a:t>Melan</a:t>
            </a:r>
            <a:r>
              <a:rPr lang="en-US" sz="2000" dirty="0" smtClean="0">
                <a:solidFill>
                  <a:schemeClr val="bg2">
                    <a:lumMod val="25000"/>
                  </a:schemeClr>
                </a:solidFill>
              </a:rPr>
              <a:t>-A, </a:t>
            </a:r>
            <a:r>
              <a:rPr lang="el-GR" sz="2000" dirty="0" smtClean="0">
                <a:solidFill>
                  <a:schemeClr val="bg2">
                    <a:lumMod val="25000"/>
                  </a:schemeClr>
                </a:solidFill>
              </a:rPr>
              <a:t> </a:t>
            </a:r>
            <a:r>
              <a:rPr lang="en-US" sz="2000" dirty="0" smtClean="0">
                <a:solidFill>
                  <a:schemeClr val="bg2">
                    <a:lumMod val="25000"/>
                  </a:schemeClr>
                </a:solidFill>
              </a:rPr>
              <a:t>S-100</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7288" y="274638"/>
            <a:ext cx="10858576" cy="868346"/>
          </a:xfrm>
        </p:spPr>
        <p:txBody>
          <a:bodyPr>
            <a:noAutofit/>
          </a:bodyPr>
          <a:lstStyle/>
          <a:p>
            <a:r>
              <a:rPr lang="el-GR" sz="2400" b="1" dirty="0" smtClean="0"/>
              <a:t>Ηθμοειδές </a:t>
            </a:r>
            <a:r>
              <a:rPr lang="el-GR" sz="2400" b="1" dirty="0" smtClean="0">
                <a:effectLst>
                  <a:outerShdw blurRad="38100" dist="38100" dir="2700000" algn="tl">
                    <a:srgbClr val="000000">
                      <a:alpha val="43137"/>
                    </a:srgbClr>
                  </a:outerShdw>
                </a:effectLst>
              </a:rPr>
              <a:t>συμβατικό (κυψελιδικό) </a:t>
            </a:r>
            <a:r>
              <a:rPr lang="el-GR" sz="2400" b="1" dirty="0" err="1" smtClean="0"/>
              <a:t>αδενοκαρκίνωμα</a:t>
            </a:r>
            <a:r>
              <a:rPr lang="el-GR" sz="2400" b="1" dirty="0" smtClean="0"/>
              <a:t> </a:t>
            </a:r>
            <a:br>
              <a:rPr lang="el-GR" sz="2400" b="1" dirty="0" smtClean="0"/>
            </a:br>
            <a:r>
              <a:rPr lang="el-GR" sz="2400" b="1" dirty="0" smtClean="0"/>
              <a:t>της </a:t>
            </a:r>
            <a:r>
              <a:rPr lang="el-GR" sz="2400" b="1" dirty="0" smtClean="0">
                <a:effectLst>
                  <a:outerShdw blurRad="38100" dist="38100" dir="2700000" algn="tl">
                    <a:srgbClr val="000000">
                      <a:alpha val="43137"/>
                    </a:srgbClr>
                  </a:outerShdw>
                </a:effectLst>
              </a:rPr>
              <a:t>περιφερικής</a:t>
            </a:r>
            <a:r>
              <a:rPr lang="el-GR" sz="2400" b="1" dirty="0" smtClean="0"/>
              <a:t> ζώνης του προστάτη αδένα  </a:t>
            </a:r>
            <a:r>
              <a:rPr lang="en-US" sz="2400" b="1" dirty="0" smtClean="0"/>
              <a:t/>
            </a:r>
            <a:br>
              <a:rPr lang="en-US" sz="2400" b="1" dirty="0" smtClean="0"/>
            </a:br>
            <a:r>
              <a:rPr lang="el-GR" sz="2400" b="1" dirty="0" smtClean="0"/>
              <a:t>αθροιστικού βαθμού κακοήθειας κατά </a:t>
            </a:r>
            <a:r>
              <a:rPr lang="en-US" sz="2400" b="1" dirty="0" smtClean="0"/>
              <a:t>Gleason 4+4=8</a:t>
            </a:r>
            <a:r>
              <a:rPr lang="el-GR" sz="2400" b="1" dirty="0" smtClean="0"/>
              <a:t>.</a:t>
            </a:r>
            <a:br>
              <a:rPr lang="el-GR" sz="2400" b="1" dirty="0" smtClean="0"/>
            </a:br>
            <a:r>
              <a:rPr lang="el-GR" sz="2000" b="1" dirty="0" smtClean="0"/>
              <a:t>Παντελής η απουσία βασικού κυτταρικού στοίχου σε όλους τους ύποπτους αδένες.</a:t>
            </a:r>
            <a:endParaRPr lang="el-GR" sz="2000" b="1" dirty="0"/>
          </a:p>
        </p:txBody>
      </p:sp>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87042" name="Picture 2" descr="D:\figures\640x480\1100\1121.jpg"/>
          <p:cNvPicPr>
            <a:picLocks noGrp="1" noChangeAspect="1" noChangeArrowheads="1"/>
          </p:cNvPicPr>
          <p:nvPr>
            <p:ph sz="half" idx="2"/>
          </p:nvPr>
        </p:nvPicPr>
        <p:blipFill>
          <a:blip r:embed="rId2" cstate="print"/>
          <a:srcRect/>
          <a:stretch>
            <a:fillRect/>
          </a:stretch>
        </p:blipFill>
        <p:spPr bwMode="auto">
          <a:xfrm rot="16200000">
            <a:off x="-309597" y="2095490"/>
            <a:ext cx="5334037" cy="4000528"/>
          </a:xfrm>
          <a:prstGeom prst="rect">
            <a:avLst/>
          </a:prstGeom>
          <a:noFill/>
        </p:spPr>
      </p:pic>
      <p:pic>
        <p:nvPicPr>
          <p:cNvPr id="87043" name="Picture 3" descr="D:\figures\640x480\1100\1122.jpg"/>
          <p:cNvPicPr>
            <a:picLocks noGrp="1" noChangeAspect="1" noChangeArrowheads="1"/>
          </p:cNvPicPr>
          <p:nvPr>
            <p:ph sz="quarter" idx="4"/>
          </p:nvPr>
        </p:nvPicPr>
        <p:blipFill>
          <a:blip r:embed="rId3" cstate="print"/>
          <a:srcRect/>
          <a:stretch>
            <a:fillRect/>
          </a:stretch>
        </p:blipFill>
        <p:spPr bwMode="auto">
          <a:xfrm rot="16200000">
            <a:off x="4048121" y="2095491"/>
            <a:ext cx="5334038" cy="400052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p:txBody>
          <a:bodyPr/>
          <a:lstStyle/>
          <a:p>
            <a:pPr eaLnBrk="1" hangingPunct="1">
              <a:defRPr/>
            </a:pPr>
            <a:endParaRPr lang="el-GR" smtClean="0"/>
          </a:p>
        </p:txBody>
      </p:sp>
      <p:sp>
        <p:nvSpPr>
          <p:cNvPr id="75779" name="Rectangle 3"/>
          <p:cNvSpPr>
            <a:spLocks noGrp="1" noRot="1" noChangeArrowheads="1"/>
          </p:cNvSpPr>
          <p:nvPr>
            <p:ph type="body" idx="1"/>
          </p:nvPr>
        </p:nvSpPr>
        <p:spPr/>
        <p:txBody>
          <a:bodyPr/>
          <a:lstStyle/>
          <a:p>
            <a:pPr eaLnBrk="1" hangingPunct="1">
              <a:defRPr/>
            </a:pPr>
            <a:endParaRPr lang="el-GR" smtClean="0"/>
          </a:p>
        </p:txBody>
      </p:sp>
      <p:pic>
        <p:nvPicPr>
          <p:cNvPr id="57348" name="Picture 4" descr="26a"/>
          <p:cNvPicPr>
            <a:picLocks noChangeAspect="1" noChangeArrowheads="1"/>
          </p:cNvPicPr>
          <p:nvPr/>
        </p:nvPicPr>
        <p:blipFill>
          <a:blip r:embed="rId2" cstate="print"/>
          <a:srcRect/>
          <a:stretch>
            <a:fillRect/>
          </a:stretch>
        </p:blipFill>
        <p:spPr bwMode="auto">
          <a:xfrm>
            <a:off x="250825" y="0"/>
            <a:ext cx="8642350" cy="725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p:txBody>
          <a:bodyPr/>
          <a:lstStyle/>
          <a:p>
            <a:pPr eaLnBrk="1" hangingPunct="1">
              <a:defRPr/>
            </a:pPr>
            <a:endParaRPr lang="el-GR" smtClean="0"/>
          </a:p>
        </p:txBody>
      </p:sp>
      <p:sp>
        <p:nvSpPr>
          <p:cNvPr id="76803" name="Rectangle 3"/>
          <p:cNvSpPr>
            <a:spLocks noGrp="1" noRot="1" noChangeArrowheads="1"/>
          </p:cNvSpPr>
          <p:nvPr>
            <p:ph type="body" idx="1"/>
          </p:nvPr>
        </p:nvSpPr>
        <p:spPr/>
        <p:txBody>
          <a:bodyPr/>
          <a:lstStyle/>
          <a:p>
            <a:pPr eaLnBrk="1" hangingPunct="1">
              <a:defRPr/>
            </a:pPr>
            <a:endParaRPr lang="el-GR" smtClean="0"/>
          </a:p>
        </p:txBody>
      </p:sp>
      <p:pic>
        <p:nvPicPr>
          <p:cNvPr id="58372" name="Picture 4" descr="26 ExtGenitalia_Pagets1"/>
          <p:cNvPicPr>
            <a:picLocks noChangeAspect="1" noChangeArrowheads="1"/>
          </p:cNvPicPr>
          <p:nvPr/>
        </p:nvPicPr>
        <p:blipFill>
          <a:blip r:embed="rId2" cstate="print"/>
          <a:srcRect/>
          <a:stretch>
            <a:fillRect/>
          </a:stretch>
        </p:blipFill>
        <p:spPr bwMode="auto">
          <a:xfrm>
            <a:off x="323850" y="-242888"/>
            <a:ext cx="849630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a:xfrm>
            <a:off x="0" y="0"/>
            <a:ext cx="9144000" cy="1571612"/>
          </a:xfrm>
        </p:spPr>
        <p:txBody>
          <a:bodyPr>
            <a:noAutofit/>
          </a:bodyPr>
          <a:lstStyle/>
          <a:p>
            <a:pPr eaLnBrk="1" hangingPunct="1">
              <a:defRPr/>
            </a:pPr>
            <a:r>
              <a:rPr lang="el-GR" sz="2400" dirty="0" smtClean="0"/>
              <a:t>Ενδοεπιθηλιακά άτυπα κύτταρα </a:t>
            </a:r>
            <a:r>
              <a:rPr lang="el-GR" sz="2400" dirty="0" smtClean="0"/>
              <a:t>, </a:t>
            </a:r>
            <a:r>
              <a:rPr lang="el-GR" sz="2400" u="sng" dirty="0" smtClean="0"/>
              <a:t>όχι ακανθώδους προέλευσης</a:t>
            </a:r>
            <a:r>
              <a:rPr lang="el-GR" sz="2400" dirty="0" smtClean="0"/>
              <a:t>,</a:t>
            </a:r>
            <a:r>
              <a:rPr lang="el-GR" sz="2400" dirty="0" smtClean="0"/>
              <a:t/>
            </a:r>
            <a:br>
              <a:rPr lang="el-GR" sz="2400" dirty="0" smtClean="0"/>
            </a:br>
            <a:r>
              <a:rPr lang="el-GR" sz="2400" dirty="0" smtClean="0"/>
              <a:t>με μεγάλους, φυσαλιδώδεις</a:t>
            </a:r>
            <a:r>
              <a:rPr lang="en-US" sz="2400" dirty="0" smtClean="0"/>
              <a:t> </a:t>
            </a:r>
            <a:r>
              <a:rPr lang="el-GR" sz="2400" dirty="0" smtClean="0"/>
              <a:t>ή </a:t>
            </a:r>
            <a:r>
              <a:rPr lang="el-GR" sz="2400" dirty="0" err="1" smtClean="0"/>
              <a:t>υπερχρωμικούς</a:t>
            </a:r>
            <a:r>
              <a:rPr lang="el-GR" sz="2400" dirty="0" smtClean="0"/>
              <a:t>  πυρήνες και ωχρό, ενίοτε </a:t>
            </a:r>
            <a:r>
              <a:rPr lang="el-GR" sz="2400" dirty="0" err="1" smtClean="0"/>
              <a:t>κενοτοπιώδες</a:t>
            </a:r>
            <a:r>
              <a:rPr lang="el-GR" sz="2400" dirty="0" smtClean="0"/>
              <a:t> κυτταρόπλασμα ( λόγω άφθονων, ουδέτερων και όξινων </a:t>
            </a:r>
            <a:r>
              <a:rPr lang="el-GR" sz="2400" dirty="0" err="1" smtClean="0"/>
              <a:t>βλεννοπολυσακχαριτών</a:t>
            </a:r>
            <a:r>
              <a:rPr lang="en-US" sz="2400" dirty="0" smtClean="0"/>
              <a:t>, </a:t>
            </a:r>
            <a:r>
              <a:rPr lang="el-GR" sz="2400" dirty="0" smtClean="0"/>
              <a:t>θετικών στη χρώση </a:t>
            </a:r>
            <a:r>
              <a:rPr lang="en-US" sz="2400" dirty="0" smtClean="0"/>
              <a:t>PAS)</a:t>
            </a:r>
            <a:r>
              <a:rPr lang="el-GR" sz="2400" dirty="0" smtClean="0"/>
              <a:t>. </a:t>
            </a:r>
          </a:p>
        </p:txBody>
      </p:sp>
      <p:pic>
        <p:nvPicPr>
          <p:cNvPr id="59396" name="Picture 4" descr="27 ExtGenitalia_Pagets2"/>
          <p:cNvPicPr>
            <a:picLocks noChangeAspect="1" noChangeArrowheads="1"/>
          </p:cNvPicPr>
          <p:nvPr/>
        </p:nvPicPr>
        <p:blipFill>
          <a:blip r:embed="rId2" cstate="print"/>
          <a:srcRect/>
          <a:stretch>
            <a:fillRect/>
          </a:stretch>
        </p:blipFill>
        <p:spPr bwMode="auto">
          <a:xfrm>
            <a:off x="1285852" y="1643050"/>
            <a:ext cx="6319852" cy="533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p:txBody>
          <a:bodyPr/>
          <a:lstStyle/>
          <a:p>
            <a:pPr eaLnBrk="1" hangingPunct="1">
              <a:defRPr/>
            </a:pPr>
            <a:endParaRPr lang="el-GR" smtClean="0"/>
          </a:p>
        </p:txBody>
      </p:sp>
      <p:sp>
        <p:nvSpPr>
          <p:cNvPr id="78851" name="Rectangle 3"/>
          <p:cNvSpPr>
            <a:spLocks noGrp="1" noRot="1" noChangeArrowheads="1"/>
          </p:cNvSpPr>
          <p:nvPr>
            <p:ph type="body" idx="1"/>
          </p:nvPr>
        </p:nvSpPr>
        <p:spPr/>
        <p:txBody>
          <a:bodyPr/>
          <a:lstStyle/>
          <a:p>
            <a:pPr eaLnBrk="1" hangingPunct="1">
              <a:defRPr/>
            </a:pPr>
            <a:endParaRPr lang="el-GR" smtClean="0"/>
          </a:p>
        </p:txBody>
      </p:sp>
      <p:pic>
        <p:nvPicPr>
          <p:cNvPr id="2053" name="Picture 4" descr="28 ExtGenitalia_Pagets3_PAS"/>
          <p:cNvPicPr>
            <a:picLocks noChangeAspect="1" noChangeArrowheads="1"/>
          </p:cNvPicPr>
          <p:nvPr/>
        </p:nvPicPr>
        <p:blipFill>
          <a:blip r:embed="rId3" cstate="print"/>
          <a:srcRect/>
          <a:stretch>
            <a:fillRect/>
          </a:stretch>
        </p:blipFill>
        <p:spPr bwMode="auto">
          <a:xfrm>
            <a:off x="0" y="-315913"/>
            <a:ext cx="9144000" cy="7173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rrowheads="1"/>
          </p:cNvSpPr>
          <p:nvPr>
            <p:ph type="title"/>
          </p:nvPr>
        </p:nvSpPr>
        <p:spPr>
          <a:xfrm>
            <a:off x="301625" y="0"/>
            <a:ext cx="8540750" cy="1371600"/>
          </a:xfrm>
        </p:spPr>
        <p:txBody>
          <a:bodyPr>
            <a:normAutofit/>
          </a:bodyPr>
          <a:lstStyle/>
          <a:p>
            <a:pPr eaLnBrk="1" hangingPunct="1">
              <a:defRPr/>
            </a:pPr>
            <a:r>
              <a:rPr lang="el-GR" b="1" dirty="0" smtClean="0"/>
              <a:t>1</a:t>
            </a:r>
            <a:r>
              <a:rPr lang="en-US" b="1" dirty="0" smtClean="0"/>
              <a:t>a</a:t>
            </a:r>
            <a:r>
              <a:rPr lang="el-GR" b="1" dirty="0" smtClean="0"/>
              <a:t>.Πρωτοπαθής νόσος </a:t>
            </a:r>
            <a:r>
              <a:rPr lang="el-GR" b="1" dirty="0" smtClean="0"/>
              <a:t>του </a:t>
            </a:r>
            <a:r>
              <a:rPr lang="en-US" b="1" dirty="0" smtClean="0"/>
              <a:t>Paget</a:t>
            </a:r>
            <a:endParaRPr lang="el-GR" b="1" dirty="0" smtClean="0"/>
          </a:p>
        </p:txBody>
      </p:sp>
      <p:sp>
        <p:nvSpPr>
          <p:cNvPr id="139267" name="Rectangle 3"/>
          <p:cNvSpPr>
            <a:spLocks noGrp="1" noRot="1" noChangeArrowheads="1"/>
          </p:cNvSpPr>
          <p:nvPr>
            <p:ph type="body" idx="1"/>
          </p:nvPr>
        </p:nvSpPr>
        <p:spPr/>
        <p:txBody>
          <a:bodyPr/>
          <a:lstStyle/>
          <a:p>
            <a:pPr eaLnBrk="1" hangingPunct="1">
              <a:defRPr/>
            </a:pPr>
            <a:endParaRPr lang="el-GR" smtClean="0"/>
          </a:p>
        </p:txBody>
      </p:sp>
      <p:pic>
        <p:nvPicPr>
          <p:cNvPr id="60420" name="Picture 4" descr="29 ExtGenitalia_Pagets4_CEA"/>
          <p:cNvPicPr>
            <a:picLocks noChangeAspect="1" noChangeArrowheads="1"/>
          </p:cNvPicPr>
          <p:nvPr/>
        </p:nvPicPr>
        <p:blipFill>
          <a:blip r:embed="rId2" cstate="print"/>
          <a:srcRect/>
          <a:stretch>
            <a:fillRect/>
          </a:stretch>
        </p:blipFill>
        <p:spPr bwMode="auto">
          <a:xfrm rot="10800000">
            <a:off x="323528" y="1556792"/>
            <a:ext cx="8496300" cy="5661025"/>
          </a:xfrm>
          <a:prstGeom prst="rect">
            <a:avLst/>
          </a:prstGeom>
          <a:noFill/>
          <a:ln w="9525">
            <a:noFill/>
            <a:miter lim="800000"/>
            <a:headEnd/>
            <a:tailEnd/>
          </a:ln>
        </p:spPr>
      </p:pic>
      <p:sp>
        <p:nvSpPr>
          <p:cNvPr id="5" name="4 - Ορθογώνιο"/>
          <p:cNvSpPr/>
          <p:nvPr/>
        </p:nvSpPr>
        <p:spPr>
          <a:xfrm>
            <a:off x="3203848" y="4581128"/>
            <a:ext cx="1643580" cy="584775"/>
          </a:xfrm>
          <a:prstGeom prst="rect">
            <a:avLst/>
          </a:prstGeom>
        </p:spPr>
        <p:txBody>
          <a:bodyPr wrap="square">
            <a:spAutoFit/>
          </a:bodyPr>
          <a:lstStyle/>
          <a:p>
            <a:r>
              <a:rPr lang="en-US" sz="3200" b="1" dirty="0" smtClean="0"/>
              <a:t>CEA</a:t>
            </a:r>
            <a:endParaRPr lang="el-GR"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 calcmode="lin" valueType="num">
                                      <p:cBhvr additive="base">
                                        <p:cTn id="7" dur="500" fill="hold"/>
                                        <p:tgtEl>
                                          <p:spTgt spid="139266"/>
                                        </p:tgtEl>
                                        <p:attrNameLst>
                                          <p:attrName>ppt_x</p:attrName>
                                        </p:attrNameLst>
                                      </p:cBhvr>
                                      <p:tavLst>
                                        <p:tav tm="0">
                                          <p:val>
                                            <p:strVal val="#ppt_x"/>
                                          </p:val>
                                        </p:tav>
                                        <p:tav tm="100000">
                                          <p:val>
                                            <p:strVal val="#ppt_x"/>
                                          </p:val>
                                        </p:tav>
                                      </p:tavLst>
                                    </p:anim>
                                    <p:anim calcmode="lin" valueType="num">
                                      <p:cBhvr additive="base">
                                        <p:cTn id="8" dur="500" fill="hold"/>
                                        <p:tgtEl>
                                          <p:spTgt spid="139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900"/>
            <a:ext cx="9144000" cy="1560538"/>
          </a:xfrm>
        </p:spPr>
        <p:txBody>
          <a:bodyPr>
            <a:normAutofit/>
          </a:bodyPr>
          <a:lstStyle/>
          <a:p>
            <a:r>
              <a:rPr lang="el-GR" sz="3600" dirty="0" smtClean="0"/>
              <a:t>1</a:t>
            </a:r>
            <a:r>
              <a:rPr lang="en-US" sz="3600" dirty="0" smtClean="0"/>
              <a:t>a</a:t>
            </a:r>
            <a:r>
              <a:rPr lang="el-GR" sz="3600" dirty="0" smtClean="0"/>
              <a:t>.</a:t>
            </a:r>
            <a:r>
              <a:rPr lang="el-GR" sz="3600" dirty="0" smtClean="0"/>
              <a:t>Πρωτοπαθής </a:t>
            </a:r>
            <a:r>
              <a:rPr lang="el-GR" sz="3600" dirty="0" smtClean="0"/>
              <a:t>ν</a:t>
            </a:r>
            <a:r>
              <a:rPr lang="el-GR" sz="3600" dirty="0" smtClean="0"/>
              <a:t>όσος </a:t>
            </a:r>
            <a:r>
              <a:rPr lang="el-GR" sz="3600" dirty="0" smtClean="0"/>
              <a:t>του </a:t>
            </a:r>
            <a:r>
              <a:rPr lang="en-US" sz="3600" dirty="0" smtClean="0"/>
              <a:t>Paget </a:t>
            </a:r>
            <a:r>
              <a:rPr lang="el-GR" sz="3600" dirty="0" smtClean="0"/>
              <a:t>στο πέος και στο όσχεο</a:t>
            </a:r>
            <a:r>
              <a:rPr lang="en-US" sz="3600" dirty="0" smtClean="0"/>
              <a:t>  </a:t>
            </a:r>
            <a:r>
              <a:rPr lang="en-US" sz="3600" dirty="0" smtClean="0"/>
              <a:t>( </a:t>
            </a:r>
            <a:r>
              <a:rPr lang="en-US" sz="3600" dirty="0" err="1" smtClean="0"/>
              <a:t>Alcian</a:t>
            </a:r>
            <a:r>
              <a:rPr lang="en-US" sz="3600" dirty="0" smtClean="0"/>
              <a:t> blue, A-H, </a:t>
            </a:r>
            <a:r>
              <a:rPr lang="en-US" sz="3600" dirty="0" smtClean="0"/>
              <a:t>CEA</a:t>
            </a:r>
            <a:r>
              <a:rPr lang="el-GR" sz="3600" dirty="0" smtClean="0"/>
              <a:t> </a:t>
            </a:r>
            <a:r>
              <a:rPr lang="en-US" sz="3600" dirty="0" smtClean="0"/>
              <a:t>). </a:t>
            </a:r>
            <a:endParaRPr lang="el-GR" sz="3600" dirty="0"/>
          </a:p>
        </p:txBody>
      </p:sp>
      <p:pic>
        <p:nvPicPr>
          <p:cNvPr id="78850" name="Picture 2" descr="http://www.pathologyoutlines.com/images/testis/9_08B.jpg"/>
          <p:cNvPicPr>
            <a:picLocks noChangeAspect="1" noChangeArrowheads="1"/>
          </p:cNvPicPr>
          <p:nvPr/>
        </p:nvPicPr>
        <p:blipFill>
          <a:blip r:embed="rId2" cstate="print"/>
          <a:srcRect/>
          <a:stretch>
            <a:fillRect/>
          </a:stretch>
        </p:blipFill>
        <p:spPr bwMode="auto">
          <a:xfrm rot="16200000">
            <a:off x="-837694" y="2377001"/>
            <a:ext cx="5318694" cy="3643305"/>
          </a:xfrm>
          <a:prstGeom prst="rect">
            <a:avLst/>
          </a:prstGeom>
          <a:noFill/>
        </p:spPr>
      </p:pic>
      <p:pic>
        <p:nvPicPr>
          <p:cNvPr id="78852" name="Picture 4" descr="https://www.auanet.org/education/modules/pathology/penis-carcinomas/images/paget_disease-figureA.jpg"/>
          <p:cNvPicPr>
            <a:picLocks noChangeAspect="1" noChangeArrowheads="1"/>
          </p:cNvPicPr>
          <p:nvPr/>
        </p:nvPicPr>
        <p:blipFill>
          <a:blip r:embed="rId3" cstate="print"/>
          <a:srcRect/>
          <a:stretch>
            <a:fillRect/>
          </a:stretch>
        </p:blipFill>
        <p:spPr bwMode="auto">
          <a:xfrm>
            <a:off x="4572000" y="1214422"/>
            <a:ext cx="3143272" cy="2357454"/>
          </a:xfrm>
          <a:prstGeom prst="rect">
            <a:avLst/>
          </a:prstGeom>
          <a:noFill/>
        </p:spPr>
      </p:pic>
      <p:pic>
        <p:nvPicPr>
          <p:cNvPr id="78854" name="Picture 6" descr="http://www.pathologyoutlines.com/images/testis/9_08C.jpg"/>
          <p:cNvPicPr>
            <a:picLocks noChangeAspect="1" noChangeArrowheads="1"/>
          </p:cNvPicPr>
          <p:nvPr/>
        </p:nvPicPr>
        <p:blipFill>
          <a:blip r:embed="rId4" cstate="print"/>
          <a:srcRect/>
          <a:stretch>
            <a:fillRect/>
          </a:stretch>
        </p:blipFill>
        <p:spPr bwMode="auto">
          <a:xfrm>
            <a:off x="3786182" y="3643314"/>
            <a:ext cx="5500694" cy="3657962"/>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857364"/>
          </a:xfrm>
        </p:spPr>
        <p:txBody>
          <a:bodyPr>
            <a:normAutofit fontScale="90000"/>
          </a:bodyPr>
          <a:lstStyle/>
          <a:p>
            <a:r>
              <a:rPr lang="el-GR" sz="3600" dirty="0" smtClean="0"/>
              <a:t>1</a:t>
            </a:r>
            <a:r>
              <a:rPr lang="en-US" sz="3600" dirty="0" smtClean="0"/>
              <a:t>a</a:t>
            </a:r>
            <a:r>
              <a:rPr lang="el-GR" sz="3600" dirty="0" smtClean="0"/>
              <a:t>.(Εξωμαστική) </a:t>
            </a:r>
            <a:r>
              <a:rPr lang="el-GR" sz="3600" dirty="0" smtClean="0"/>
              <a:t>πρωτοπαθής νόσος του </a:t>
            </a:r>
            <a:r>
              <a:rPr lang="en-US" sz="3600" dirty="0" smtClean="0"/>
              <a:t>Paget</a:t>
            </a:r>
            <a:r>
              <a:rPr lang="el-GR" sz="3600" dirty="0" smtClean="0"/>
              <a:t>.</a:t>
            </a:r>
            <a:r>
              <a:rPr lang="el-GR" sz="2000" dirty="0" smtClean="0"/>
              <a:t/>
            </a:r>
            <a:br>
              <a:rPr lang="el-GR" sz="2000" dirty="0" smtClean="0"/>
            </a:br>
            <a:r>
              <a:rPr lang="el-GR" sz="2000" dirty="0" smtClean="0"/>
              <a:t>Α. Μικρή μεγέθυνση. Β. Μεγάλη μεγέθυνση. Άφθονα μεμονωμένα, μεγάλα άτυπα κύτταρα με </a:t>
            </a:r>
            <a:r>
              <a:rPr lang="el-GR" sz="2000" dirty="0" err="1" smtClean="0"/>
              <a:t>αμφίφιλο</a:t>
            </a:r>
            <a:r>
              <a:rPr lang="el-GR" sz="2000" dirty="0" smtClean="0"/>
              <a:t> κυτταρόπλασμα, διάσπαρτα σε όλο το πάχος της επιδερμίδας.</a:t>
            </a:r>
            <a:br>
              <a:rPr lang="el-GR" sz="2000" dirty="0" smtClean="0"/>
            </a:br>
            <a:r>
              <a:rPr lang="en-US" sz="2000" dirty="0" smtClean="0"/>
              <a:t>C &amp; D. </a:t>
            </a:r>
            <a:r>
              <a:rPr lang="el-GR" sz="2000" dirty="0" err="1" smtClean="0"/>
              <a:t>Ανοσοϊστοχημεία</a:t>
            </a:r>
            <a:r>
              <a:rPr lang="el-GR" sz="2000" dirty="0" smtClean="0"/>
              <a:t> έναντι της </a:t>
            </a:r>
            <a:r>
              <a:rPr lang="el-GR" sz="2000" dirty="0" err="1" smtClean="0"/>
              <a:t>κυτταροκερατίνης</a:t>
            </a:r>
            <a:r>
              <a:rPr lang="el-GR" sz="2000" dirty="0" smtClean="0"/>
              <a:t> </a:t>
            </a:r>
            <a:r>
              <a:rPr lang="en-US" sz="2000" b="1" dirty="0" smtClean="0"/>
              <a:t>CAM5.2</a:t>
            </a:r>
            <a:r>
              <a:rPr lang="en-US" sz="2000" dirty="0" smtClean="0"/>
              <a:t>. </a:t>
            </a:r>
            <a:r>
              <a:rPr lang="el-GR" sz="2000" dirty="0" smtClean="0"/>
              <a:t>Θετική χρώση στα νεοπλασματικά κύτταρα, αρνητική στα </a:t>
            </a:r>
            <a:r>
              <a:rPr lang="el-GR" sz="2000" dirty="0" smtClean="0"/>
              <a:t>ακανθώδη (κερατινο)κύτταρα </a:t>
            </a:r>
            <a:r>
              <a:rPr lang="el-GR" sz="2000" dirty="0" smtClean="0"/>
              <a:t>της επιδερμίδας.</a:t>
            </a:r>
            <a:endParaRPr lang="el-GR" dirty="0"/>
          </a:p>
        </p:txBody>
      </p:sp>
      <p:pic>
        <p:nvPicPr>
          <p:cNvPr id="96258" name="Picture 2" descr="http://www.elsevier.es/ficheros/publicaciones/15782190/0000010400000002/v1_201304241618/S1578219013000036/v1_201304241618/en/main.assets/gr2.jpeg"/>
          <p:cNvPicPr>
            <a:picLocks noChangeAspect="1" noChangeArrowheads="1"/>
          </p:cNvPicPr>
          <p:nvPr/>
        </p:nvPicPr>
        <p:blipFill>
          <a:blip r:embed="rId2" cstate="print"/>
          <a:srcRect/>
          <a:stretch>
            <a:fillRect/>
          </a:stretch>
        </p:blipFill>
        <p:spPr bwMode="auto">
          <a:xfrm>
            <a:off x="1214414" y="1857364"/>
            <a:ext cx="6680704" cy="5000636"/>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noAutofit/>
          </a:bodyPr>
          <a:lstStyle/>
          <a:p>
            <a:r>
              <a:rPr lang="el-GR" sz="2000" dirty="0" smtClean="0"/>
              <a:t>1</a:t>
            </a:r>
            <a:r>
              <a:rPr lang="en-US" sz="2000" dirty="0" smtClean="0"/>
              <a:t>b</a:t>
            </a:r>
            <a:r>
              <a:rPr lang="el-GR" sz="2000" dirty="0" smtClean="0"/>
              <a:t>.</a:t>
            </a:r>
            <a:r>
              <a:rPr lang="en-US" sz="2000" dirty="0" smtClean="0"/>
              <a:t> </a:t>
            </a:r>
            <a:r>
              <a:rPr lang="el-GR" sz="2000" b="1" dirty="0" smtClean="0"/>
              <a:t>Παζετοειδής</a:t>
            </a:r>
            <a:r>
              <a:rPr lang="el-GR" sz="2000" dirty="0" smtClean="0"/>
              <a:t> </a:t>
            </a:r>
            <a:r>
              <a:rPr lang="el-GR" sz="2000" b="1" dirty="0" smtClean="0"/>
              <a:t>μετάσταση</a:t>
            </a:r>
            <a:r>
              <a:rPr lang="el-GR" sz="2000" dirty="0" smtClean="0"/>
              <a:t> ουροθηλιακού καρκινώματος στο καλυπτήριο επιθήλιο της </a:t>
            </a:r>
            <a:r>
              <a:rPr lang="el-GR" sz="2000" dirty="0" smtClean="0"/>
              <a:t>βαλάνου∙ άρα  </a:t>
            </a:r>
            <a:r>
              <a:rPr lang="el-GR" sz="2000" dirty="0" smtClean="0">
                <a:effectLst>
                  <a:outerShdw blurRad="38100" dist="38100" dir="2700000" algn="tl">
                    <a:srgbClr val="000000">
                      <a:alpha val="43137"/>
                    </a:srgbClr>
                  </a:outerShdw>
                </a:effectLst>
              </a:rPr>
              <a:t>δ</a:t>
            </a:r>
            <a:r>
              <a:rPr lang="el-GR" sz="2000" dirty="0" smtClean="0">
                <a:effectLst>
                  <a:outerShdw blurRad="38100" dist="38100" dir="2700000" algn="tl">
                    <a:srgbClr val="000000">
                      <a:alpha val="43137"/>
                    </a:srgbClr>
                  </a:outerShdw>
                </a:effectLst>
              </a:rPr>
              <a:t>ευτεροπαθής</a:t>
            </a:r>
            <a:r>
              <a:rPr lang="el-GR" sz="2000" dirty="0" smtClean="0"/>
              <a:t>  η φύση της νόσου. Εκλεκτική ανοσοϊστοθετικότητα  των κακοήθων </a:t>
            </a:r>
            <a:r>
              <a:rPr lang="el-GR" sz="2000" dirty="0" smtClean="0"/>
              <a:t>κυττάρων στην </a:t>
            </a:r>
            <a:r>
              <a:rPr lang="el-GR" sz="2000" dirty="0" smtClean="0">
                <a:effectLst>
                  <a:outerShdw blurRad="38100" dist="38100" dir="2700000" algn="tl">
                    <a:srgbClr val="000000">
                      <a:alpha val="43137"/>
                    </a:srgbClr>
                  </a:outerShdw>
                </a:effectLst>
              </a:rPr>
              <a:t>κυτταροκερατίνη 7</a:t>
            </a:r>
            <a:r>
              <a:rPr lang="el-GR" sz="2000" dirty="0" smtClean="0"/>
              <a:t>. </a:t>
            </a:r>
            <a:endParaRPr lang="el-GR" sz="2000" dirty="0"/>
          </a:p>
        </p:txBody>
      </p:sp>
      <p:pic>
        <p:nvPicPr>
          <p:cNvPr id="97282" name="Picture 2" descr="http://www.elsevier.es/ficheros/publicaciones/15782190/0000010400000002/v1_201304241618/S1578219013000036/v1_201304241618/en/main.assets/gr6.jpeg"/>
          <p:cNvPicPr>
            <a:picLocks noChangeAspect="1" noChangeArrowheads="1"/>
          </p:cNvPicPr>
          <p:nvPr/>
        </p:nvPicPr>
        <p:blipFill>
          <a:blip r:embed="rId2" cstate="print"/>
          <a:srcRect/>
          <a:stretch>
            <a:fillRect/>
          </a:stretch>
        </p:blipFill>
        <p:spPr bwMode="auto">
          <a:xfrm>
            <a:off x="500034" y="781085"/>
            <a:ext cx="8118581" cy="6076915"/>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melanocytepathology.com/uploads/editor/Malignant_melanoma_03_a.jpg"/>
          <p:cNvPicPr>
            <a:picLocks noChangeAspect="1" noChangeArrowheads="1"/>
          </p:cNvPicPr>
          <p:nvPr/>
        </p:nvPicPr>
        <p:blipFill>
          <a:blip r:embed="rId2" cstate="print"/>
          <a:srcRect/>
          <a:stretch>
            <a:fillRect/>
          </a:stretch>
        </p:blipFill>
        <p:spPr bwMode="auto">
          <a:xfrm>
            <a:off x="214282" y="1285860"/>
            <a:ext cx="8721042" cy="5357850"/>
          </a:xfrm>
          <a:prstGeom prst="rect">
            <a:avLst/>
          </a:prstGeom>
          <a:noFill/>
        </p:spPr>
      </p:pic>
      <p:sp>
        <p:nvSpPr>
          <p:cNvPr id="4" name="1 - Τίτλος"/>
          <p:cNvSpPr>
            <a:spLocks noGrp="1"/>
          </p:cNvSpPr>
          <p:nvPr>
            <p:ph type="title"/>
          </p:nvPr>
        </p:nvSpPr>
        <p:spPr>
          <a:xfrm>
            <a:off x="0" y="142875"/>
            <a:ext cx="9001125" cy="928688"/>
          </a:xfrm>
        </p:spPr>
        <p:txBody>
          <a:bodyPr>
            <a:normAutofit fontScale="90000"/>
          </a:bodyPr>
          <a:lstStyle/>
          <a:p>
            <a:r>
              <a:rPr lang="en-US" dirty="0" smtClean="0"/>
              <a:t> </a:t>
            </a:r>
            <a:r>
              <a:rPr lang="el-GR" dirty="0" smtClean="0">
                <a:solidFill>
                  <a:schemeClr val="bg2">
                    <a:lumMod val="25000"/>
                  </a:schemeClr>
                </a:solidFill>
              </a:rPr>
              <a:t>2.Παζετοειδής διασπορά </a:t>
            </a:r>
            <a:r>
              <a:rPr lang="en-US" dirty="0" smtClean="0">
                <a:solidFill>
                  <a:schemeClr val="bg2">
                    <a:lumMod val="25000"/>
                  </a:schemeClr>
                </a:solidFill>
              </a:rPr>
              <a:t/>
            </a:r>
            <a:br>
              <a:rPr lang="en-US" dirty="0" smtClean="0">
                <a:solidFill>
                  <a:schemeClr val="bg2">
                    <a:lumMod val="25000"/>
                  </a:schemeClr>
                </a:solidFill>
              </a:rPr>
            </a:br>
            <a:r>
              <a:rPr lang="en-US" dirty="0" smtClean="0">
                <a:solidFill>
                  <a:schemeClr val="bg2">
                    <a:lumMod val="25000"/>
                  </a:schemeClr>
                </a:solidFill>
              </a:rPr>
              <a:t>in </a:t>
            </a:r>
            <a:r>
              <a:rPr lang="en-US" dirty="0" smtClean="0">
                <a:solidFill>
                  <a:schemeClr val="bg2">
                    <a:lumMod val="25000"/>
                  </a:schemeClr>
                </a:solidFill>
              </a:rPr>
              <a:t>situ</a:t>
            </a:r>
            <a:r>
              <a:rPr lang="el-GR" dirty="0" smtClean="0">
                <a:solidFill>
                  <a:schemeClr val="bg2">
                    <a:lumMod val="25000"/>
                  </a:schemeClr>
                </a:solidFill>
              </a:rPr>
              <a:t> (αχρωστικού) </a:t>
            </a:r>
            <a:r>
              <a:rPr lang="en-US" dirty="0" smtClean="0">
                <a:solidFill>
                  <a:schemeClr val="bg2">
                    <a:lumMod val="25000"/>
                  </a:schemeClr>
                </a:solidFill>
              </a:rPr>
              <a:t> </a:t>
            </a:r>
            <a:r>
              <a:rPr lang="el-GR" dirty="0" smtClean="0">
                <a:solidFill>
                  <a:schemeClr val="bg2">
                    <a:lumMod val="25000"/>
                  </a:schemeClr>
                </a:solidFill>
                <a:effectLst>
                  <a:outerShdw blurRad="38100" dist="38100" dir="2700000" algn="tl">
                    <a:srgbClr val="000000">
                      <a:alpha val="43137"/>
                    </a:srgbClr>
                  </a:outerShdw>
                </a:effectLst>
              </a:rPr>
              <a:t>μελανώματος</a:t>
            </a:r>
            <a:endParaRPr lang="el-GR" dirty="0">
              <a:solidFill>
                <a:schemeClr val="bg2">
                  <a:lumMod val="2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852"/>
            <a:ext cx="9144000" cy="857256"/>
          </a:xfrm>
        </p:spPr>
        <p:txBody>
          <a:bodyPr>
            <a:normAutofit fontScale="90000"/>
          </a:bodyPr>
          <a:lstStyle/>
          <a:p>
            <a:r>
              <a:rPr lang="en-US" dirty="0" smtClean="0"/>
              <a:t> </a:t>
            </a:r>
            <a:r>
              <a:rPr lang="el-GR" dirty="0" smtClean="0">
                <a:solidFill>
                  <a:schemeClr val="bg2">
                    <a:lumMod val="25000"/>
                  </a:schemeClr>
                </a:solidFill>
              </a:rPr>
              <a:t>2.Παζετοειδής διασπορά </a:t>
            </a:r>
            <a:r>
              <a:rPr lang="el-GR" dirty="0" smtClean="0">
                <a:solidFill>
                  <a:schemeClr val="bg2">
                    <a:lumMod val="25000"/>
                  </a:schemeClr>
                </a:solidFill>
                <a:effectLst>
                  <a:outerShdw blurRad="38100" dist="38100" dir="2700000" algn="tl">
                    <a:srgbClr val="000000">
                      <a:alpha val="43137"/>
                    </a:srgbClr>
                  </a:outerShdw>
                </a:effectLst>
              </a:rPr>
              <a:t>μελανώματος</a:t>
            </a:r>
            <a:endParaRPr lang="el-GR" dirty="0">
              <a:solidFill>
                <a:schemeClr val="bg2">
                  <a:lumMod val="25000"/>
                </a:schemeClr>
              </a:solidFill>
              <a:effectLst>
                <a:outerShdw blurRad="38100" dist="38100" dir="2700000" algn="tl">
                  <a:srgbClr val="000000">
                    <a:alpha val="43137"/>
                  </a:srgbClr>
                </a:outerShdw>
              </a:effectLst>
            </a:endParaRPr>
          </a:p>
        </p:txBody>
      </p:sp>
      <p:pic>
        <p:nvPicPr>
          <p:cNvPr id="72706" name="Picture 2" descr="http://www.skinpathology.org/wp-content/uploads/Melanoma-Pagetoid-Spread.jpg"/>
          <p:cNvPicPr>
            <a:picLocks noChangeAspect="1" noChangeArrowheads="1"/>
          </p:cNvPicPr>
          <p:nvPr/>
        </p:nvPicPr>
        <p:blipFill>
          <a:blip r:embed="rId2" cstate="print"/>
          <a:srcRect/>
          <a:stretch>
            <a:fillRect/>
          </a:stretch>
        </p:blipFill>
        <p:spPr bwMode="auto">
          <a:xfrm>
            <a:off x="785786" y="1000108"/>
            <a:ext cx="7620053" cy="571504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figures\640x480\1100\1189.jpg"/>
          <p:cNvPicPr>
            <a:picLocks noGrp="1" noChangeAspect="1" noChangeArrowheads="1"/>
          </p:cNvPicPr>
          <p:nvPr>
            <p:ph sz="half" idx="1"/>
          </p:nvPr>
        </p:nvPicPr>
        <p:blipFill>
          <a:blip r:embed="rId3" cstate="print"/>
          <a:srcRect/>
          <a:stretch>
            <a:fillRect/>
          </a:stretch>
        </p:blipFill>
        <p:spPr bwMode="auto">
          <a:xfrm rot="16200000">
            <a:off x="-857248" y="857249"/>
            <a:ext cx="6858000" cy="5143501"/>
          </a:xfrm>
          <a:prstGeom prst="rect">
            <a:avLst/>
          </a:prstGeom>
          <a:noFill/>
        </p:spPr>
      </p:pic>
      <p:pic>
        <p:nvPicPr>
          <p:cNvPr id="94211" name="Picture 3" descr="D:\figures\640x480\1100\1190.jpg"/>
          <p:cNvPicPr>
            <a:picLocks noGrp="1" noChangeAspect="1" noChangeArrowheads="1"/>
          </p:cNvPicPr>
          <p:nvPr>
            <p:ph sz="half" idx="2"/>
          </p:nvPr>
        </p:nvPicPr>
        <p:blipFill>
          <a:blip r:embed="rId4" cstate="print"/>
          <a:srcRect/>
          <a:stretch>
            <a:fillRect/>
          </a:stretch>
        </p:blipFill>
        <p:spPr bwMode="auto">
          <a:xfrm rot="16200000">
            <a:off x="4536303" y="1535870"/>
            <a:ext cx="5143493" cy="3643338"/>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elsevier.es/ficheros/publicaciones/15782190/0000010400000002/v1_201304241618/S1578219013000036/v1_201304241618/en/main.assets/gr33.jpeg"/>
          <p:cNvPicPr>
            <a:picLocks noChangeAspect="1" noChangeArrowheads="1"/>
          </p:cNvPicPr>
          <p:nvPr/>
        </p:nvPicPr>
        <p:blipFill>
          <a:blip r:embed="rId2" cstate="print"/>
          <a:srcRect/>
          <a:stretch>
            <a:fillRect/>
          </a:stretch>
        </p:blipFill>
        <p:spPr bwMode="auto">
          <a:xfrm>
            <a:off x="714348" y="1187463"/>
            <a:ext cx="7557273" cy="5670537"/>
          </a:xfrm>
          <a:prstGeom prst="rect">
            <a:avLst/>
          </a:prstGeom>
          <a:noFill/>
        </p:spPr>
      </p:pic>
      <p:sp>
        <p:nvSpPr>
          <p:cNvPr id="4" name="1 - Τίτλος"/>
          <p:cNvSpPr>
            <a:spLocks noGrp="1"/>
          </p:cNvSpPr>
          <p:nvPr>
            <p:ph type="title"/>
          </p:nvPr>
        </p:nvSpPr>
        <p:spPr>
          <a:xfrm>
            <a:off x="0" y="0"/>
            <a:ext cx="9144000" cy="1143000"/>
          </a:xfrm>
        </p:spPr>
        <p:txBody>
          <a:bodyPr>
            <a:normAutofit fontScale="90000"/>
          </a:bodyPr>
          <a:lstStyle/>
          <a:p>
            <a:r>
              <a:rPr lang="en-US" sz="2800" dirty="0" smtClean="0"/>
              <a:t> </a:t>
            </a:r>
            <a:r>
              <a:rPr lang="el-GR" sz="2800" dirty="0" smtClean="0">
                <a:solidFill>
                  <a:schemeClr val="bg2">
                    <a:lumMod val="25000"/>
                  </a:schemeClr>
                </a:solidFill>
              </a:rPr>
              <a:t>2.Παζετοειδής διασπορά σε </a:t>
            </a:r>
            <a:r>
              <a:rPr lang="en-US" sz="2800" dirty="0" smtClean="0">
                <a:solidFill>
                  <a:schemeClr val="bg2">
                    <a:lumMod val="25000"/>
                  </a:schemeClr>
                </a:solidFill>
              </a:rPr>
              <a:t>in situ </a:t>
            </a:r>
            <a:r>
              <a:rPr lang="el-GR" sz="2800" dirty="0" smtClean="0">
                <a:solidFill>
                  <a:schemeClr val="bg2">
                    <a:lumMod val="25000"/>
                  </a:schemeClr>
                </a:solidFill>
                <a:effectLst>
                  <a:outerShdw blurRad="38100" dist="38100" dir="2700000" algn="tl">
                    <a:srgbClr val="000000">
                      <a:alpha val="43137"/>
                    </a:srgbClr>
                  </a:outerShdw>
                </a:effectLst>
              </a:rPr>
              <a:t>μελάνωμα</a:t>
            </a:r>
            <a:r>
              <a:rPr lang="el-GR" sz="2800" dirty="0" smtClean="0">
                <a:solidFill>
                  <a:schemeClr val="bg2">
                    <a:lumMod val="25000"/>
                  </a:schemeClr>
                </a:solidFill>
              </a:rPr>
              <a:t>. </a:t>
            </a:r>
            <a:r>
              <a:rPr lang="el-GR" sz="2800" dirty="0" err="1" smtClean="0">
                <a:solidFill>
                  <a:schemeClr val="bg2">
                    <a:lumMod val="25000"/>
                  </a:schemeClr>
                </a:solidFill>
              </a:rPr>
              <a:t>Ανοσοχρώση</a:t>
            </a:r>
            <a:r>
              <a:rPr lang="en-US" sz="2800" dirty="0" smtClean="0">
                <a:solidFill>
                  <a:schemeClr val="bg2">
                    <a:lumMod val="25000"/>
                  </a:schemeClr>
                </a:solidFill>
              </a:rPr>
              <a:t>,</a:t>
            </a:r>
            <a:r>
              <a:rPr lang="el-GR" sz="2800" dirty="0" smtClean="0">
                <a:solidFill>
                  <a:schemeClr val="bg2">
                    <a:lumMod val="25000"/>
                  </a:schemeClr>
                </a:solidFill>
              </a:rPr>
              <a:t> </a:t>
            </a:r>
            <a:r>
              <a:rPr lang="el-GR" sz="2800" dirty="0" smtClean="0">
                <a:solidFill>
                  <a:schemeClr val="bg2">
                    <a:lumMod val="25000"/>
                  </a:schemeClr>
                </a:solidFill>
              </a:rPr>
              <a:t>και στην </a:t>
            </a:r>
            <a:r>
              <a:rPr lang="el-GR" sz="2800" dirty="0" smtClean="0">
                <a:solidFill>
                  <a:schemeClr val="bg2">
                    <a:lumMod val="25000"/>
                  </a:schemeClr>
                </a:solidFill>
              </a:rPr>
              <a:t>ανώτερη στοιβάδα</a:t>
            </a:r>
            <a:r>
              <a:rPr lang="en-US" sz="2800" dirty="0" smtClean="0">
                <a:solidFill>
                  <a:schemeClr val="bg2">
                    <a:lumMod val="25000"/>
                  </a:schemeClr>
                </a:solidFill>
              </a:rPr>
              <a:t>,</a:t>
            </a:r>
            <a:r>
              <a:rPr lang="el-GR" sz="2800" dirty="0" smtClean="0">
                <a:solidFill>
                  <a:schemeClr val="bg2">
                    <a:lumMod val="25000"/>
                  </a:schemeClr>
                </a:solidFill>
              </a:rPr>
              <a:t> διάσπαρτων, μεμονωμένων κακοήθων μελανοκυττάρων στο </a:t>
            </a:r>
            <a:r>
              <a:rPr lang="el-GR" sz="2800" dirty="0" smtClean="0">
                <a:solidFill>
                  <a:schemeClr val="bg2">
                    <a:lumMod val="25000"/>
                  </a:schemeClr>
                </a:solidFill>
              </a:rPr>
              <a:t>μελανοκυτταρικό δείκτη </a:t>
            </a:r>
            <a:r>
              <a:rPr lang="en-US" sz="2800" dirty="0" smtClean="0">
                <a:solidFill>
                  <a:schemeClr val="bg2">
                    <a:lumMod val="25000"/>
                  </a:schemeClr>
                </a:solidFill>
              </a:rPr>
              <a:t>HMB-45 (</a:t>
            </a:r>
            <a:r>
              <a:rPr lang="el-GR" sz="2800" dirty="0" smtClean="0">
                <a:solidFill>
                  <a:schemeClr val="bg2">
                    <a:lumMod val="25000"/>
                  </a:schemeClr>
                </a:solidFill>
              </a:rPr>
              <a:t>βέλη)</a:t>
            </a:r>
            <a:r>
              <a:rPr lang="en-US" sz="2800" dirty="0" smtClean="0">
                <a:solidFill>
                  <a:schemeClr val="bg2">
                    <a:lumMod val="25000"/>
                  </a:schemeClr>
                </a:solidFill>
              </a:rPr>
              <a:t>.</a:t>
            </a:r>
            <a:endParaRPr lang="el-GR" sz="2800" dirty="0">
              <a:solidFill>
                <a:schemeClr val="bg2">
                  <a:lumMod val="25000"/>
                </a:schemeClr>
              </a:solidFill>
            </a:endParaRPr>
          </a:p>
        </p:txBody>
      </p:sp>
      <p:sp>
        <p:nvSpPr>
          <p:cNvPr id="5" name="4 - Βέλος προς τα κάτω"/>
          <p:cNvSpPr/>
          <p:nvPr/>
        </p:nvSpPr>
        <p:spPr>
          <a:xfrm>
            <a:off x="7092280" y="4941168"/>
            <a:ext cx="28803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Βέλος προς τα κάτω"/>
          <p:cNvSpPr/>
          <p:nvPr/>
        </p:nvSpPr>
        <p:spPr>
          <a:xfrm>
            <a:off x="6588224" y="4581128"/>
            <a:ext cx="28803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defRPr/>
            </a:pPr>
            <a:endParaRPr lang="el-GR" smtClean="0"/>
          </a:p>
        </p:txBody>
      </p:sp>
      <p:sp>
        <p:nvSpPr>
          <p:cNvPr id="64515" name="Rectangle 3"/>
          <p:cNvSpPr>
            <a:spLocks noGrp="1" noRot="1" noChangeArrowheads="1"/>
          </p:cNvSpPr>
          <p:nvPr>
            <p:ph type="body" idx="1"/>
          </p:nvPr>
        </p:nvSpPr>
        <p:spPr/>
        <p:txBody>
          <a:bodyPr/>
          <a:lstStyle/>
          <a:p>
            <a:pPr eaLnBrk="1" hangingPunct="1">
              <a:defRPr/>
            </a:pPr>
            <a:endParaRPr lang="el-GR" smtClean="0"/>
          </a:p>
        </p:txBody>
      </p:sp>
      <p:pic>
        <p:nvPicPr>
          <p:cNvPr id="53252" name="Picture 4" descr="18 bowenoid-papulosis-9"/>
          <p:cNvPicPr>
            <a:picLocks noChangeAspect="1" noChangeArrowheads="1"/>
          </p:cNvPicPr>
          <p:nvPr/>
        </p:nvPicPr>
        <p:blipFill>
          <a:blip r:embed="rId2" cstate="print"/>
          <a:srcRect/>
          <a:stretch>
            <a:fillRect/>
          </a:stretch>
        </p:blipFill>
        <p:spPr bwMode="auto">
          <a:xfrm>
            <a:off x="323850" y="260350"/>
            <a:ext cx="8496300" cy="6408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lstStyle/>
          <a:p>
            <a:pPr eaLnBrk="1" hangingPunct="1">
              <a:defRPr/>
            </a:pPr>
            <a:endParaRPr lang="el-GR" smtClean="0"/>
          </a:p>
        </p:txBody>
      </p:sp>
      <p:sp>
        <p:nvSpPr>
          <p:cNvPr id="68611" name="Rectangle 3"/>
          <p:cNvSpPr>
            <a:spLocks noGrp="1" noRot="1" noChangeArrowheads="1"/>
          </p:cNvSpPr>
          <p:nvPr>
            <p:ph type="body" idx="1"/>
          </p:nvPr>
        </p:nvSpPr>
        <p:spPr/>
        <p:txBody>
          <a:bodyPr/>
          <a:lstStyle/>
          <a:p>
            <a:pPr eaLnBrk="1" hangingPunct="1">
              <a:defRPr/>
            </a:pPr>
            <a:endParaRPr lang="el-GR" smtClean="0"/>
          </a:p>
        </p:txBody>
      </p:sp>
      <p:pic>
        <p:nvPicPr>
          <p:cNvPr id="54276" name="Picture 4" descr="18 a papulosis amyloidosis_bowen_2_060327"/>
          <p:cNvPicPr>
            <a:picLocks noChangeAspect="1" noChangeArrowheads="1"/>
          </p:cNvPicPr>
          <p:nvPr/>
        </p:nvPicPr>
        <p:blipFill>
          <a:blip r:embed="rId2" cstate="print"/>
          <a:srcRect/>
          <a:stretch>
            <a:fillRect/>
          </a:stretch>
        </p:blipFill>
        <p:spPr bwMode="auto">
          <a:xfrm>
            <a:off x="323850" y="0"/>
            <a:ext cx="84963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0" y="0"/>
            <a:ext cx="9144000" cy="1417638"/>
          </a:xfrm>
        </p:spPr>
        <p:txBody>
          <a:bodyPr>
            <a:normAutofit fontScale="90000"/>
          </a:bodyPr>
          <a:lstStyle/>
          <a:p>
            <a:pPr eaLnBrk="1" hangingPunct="1">
              <a:defRPr/>
            </a:pPr>
            <a:r>
              <a:rPr lang="en-US" sz="3200" b="1" dirty="0" smtClean="0"/>
              <a:t>M</a:t>
            </a:r>
            <a:r>
              <a:rPr lang="el-GR" sz="3200" b="1" dirty="0" smtClean="0"/>
              <a:t>ποουενο</a:t>
            </a:r>
            <a:r>
              <a:rPr lang="el-GR" sz="3200" b="1" spc="600" dirty="0" smtClean="0"/>
              <a:t>ειδής</a:t>
            </a:r>
            <a:r>
              <a:rPr lang="el-GR" sz="3200" b="1" dirty="0" smtClean="0"/>
              <a:t> </a:t>
            </a:r>
            <a:r>
              <a:rPr lang="el-GR" sz="3200" b="1" dirty="0" smtClean="0"/>
              <a:t>βλατίδωση.</a:t>
            </a:r>
            <a:br>
              <a:rPr lang="el-GR" sz="3200" b="1" dirty="0" smtClean="0"/>
            </a:br>
            <a:r>
              <a:rPr lang="el-GR" sz="2000" dirty="0" smtClean="0"/>
              <a:t>Παρά τη μέτρια, κονδυλωματώδους μορφής  ατυπία των ακανθωδών κυττάρων, διατηρείται κάπως ένα πλαίσιο ωρίμανσης. Καθοριστική πάντως για τη διαφοροδιάγνωση με τη νόσο του </a:t>
            </a:r>
            <a:r>
              <a:rPr lang="en-US" sz="2000" dirty="0" smtClean="0"/>
              <a:t>Bowen,</a:t>
            </a:r>
            <a:r>
              <a:rPr lang="el-GR" sz="2000" dirty="0" smtClean="0"/>
              <a:t> </a:t>
            </a:r>
            <a:r>
              <a:rPr lang="el-GR" sz="2000" dirty="0" smtClean="0">
                <a:effectLst>
                  <a:outerShdw blurRad="38100" dist="38100" dir="2700000" algn="tl">
                    <a:srgbClr val="000000">
                      <a:alpha val="43137"/>
                    </a:srgbClr>
                  </a:outerShdw>
                </a:effectLst>
              </a:rPr>
              <a:t>η κλινική και μακροσκοπική </a:t>
            </a:r>
            <a:r>
              <a:rPr lang="el-GR" sz="2000" dirty="0" smtClean="0"/>
              <a:t>εικόνα. </a:t>
            </a:r>
            <a:br>
              <a:rPr lang="el-GR" sz="2000" dirty="0" smtClean="0"/>
            </a:br>
            <a:r>
              <a:rPr lang="el-GR" sz="2000" dirty="0" smtClean="0"/>
              <a:t>Πιθανότητα αυτόματης υποστροφής, συντηρητική αντιμετώπιση.</a:t>
            </a:r>
            <a:endParaRPr lang="el-GR" sz="2000" dirty="0" smtClean="0"/>
          </a:p>
        </p:txBody>
      </p:sp>
      <p:sp>
        <p:nvSpPr>
          <p:cNvPr id="67587" name="Rectangle 3"/>
          <p:cNvSpPr>
            <a:spLocks noGrp="1" noRot="1" noChangeArrowheads="1"/>
          </p:cNvSpPr>
          <p:nvPr>
            <p:ph type="body" idx="1"/>
          </p:nvPr>
        </p:nvSpPr>
        <p:spPr/>
        <p:txBody>
          <a:bodyPr/>
          <a:lstStyle/>
          <a:p>
            <a:pPr eaLnBrk="1" hangingPunct="1">
              <a:defRPr/>
            </a:pPr>
            <a:endParaRPr lang="el-GR" smtClean="0"/>
          </a:p>
        </p:txBody>
      </p:sp>
      <p:pic>
        <p:nvPicPr>
          <p:cNvPr id="56324" name="Picture 4" descr="18b 14FF193"/>
          <p:cNvPicPr>
            <a:picLocks noChangeAspect="1" noChangeArrowheads="1"/>
          </p:cNvPicPr>
          <p:nvPr/>
        </p:nvPicPr>
        <p:blipFill>
          <a:blip r:embed="rId2" cstate="print"/>
          <a:srcRect/>
          <a:stretch>
            <a:fillRect/>
          </a:stretch>
        </p:blipFill>
        <p:spPr bwMode="auto">
          <a:xfrm>
            <a:off x="323850" y="1412875"/>
            <a:ext cx="8496300" cy="5832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additive="base">
                                        <p:cTn id="7" dur="500" fill="hold"/>
                                        <p:tgtEl>
                                          <p:spTgt spid="67586"/>
                                        </p:tgtEl>
                                        <p:attrNameLst>
                                          <p:attrName>ppt_x</p:attrName>
                                        </p:attrNameLst>
                                      </p:cBhvr>
                                      <p:tavLst>
                                        <p:tav tm="0">
                                          <p:val>
                                            <p:strVal val="#ppt_x"/>
                                          </p:val>
                                        </p:tav>
                                        <p:tav tm="100000">
                                          <p:val>
                                            <p:strVal val="#ppt_x"/>
                                          </p:val>
                                        </p:tav>
                                      </p:tavLst>
                                    </p:anim>
                                    <p:anim calcmode="lin" valueType="num">
                                      <p:cBhvr additive="base">
                                        <p:cTn id="8" dur="500" fill="hold"/>
                                        <p:tgtEl>
                                          <p:spTgt spid="67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7" descr="19c 14FF196"/>
          <p:cNvPicPr>
            <a:picLocks noChangeAspect="1" noChangeArrowheads="1"/>
          </p:cNvPicPr>
          <p:nvPr/>
        </p:nvPicPr>
        <p:blipFill>
          <a:blip r:embed="rId2" cstate="print"/>
          <a:srcRect/>
          <a:stretch>
            <a:fillRect/>
          </a:stretch>
        </p:blipFill>
        <p:spPr bwMode="auto">
          <a:xfrm>
            <a:off x="-1143040" y="-214338"/>
            <a:ext cx="6140450" cy="7389813"/>
          </a:xfrm>
          <a:prstGeom prst="rect">
            <a:avLst/>
          </a:prstGeom>
          <a:noFill/>
          <a:ln w="9525">
            <a:noFill/>
            <a:miter lim="800000"/>
            <a:headEnd/>
            <a:tailEnd/>
          </a:ln>
        </p:spPr>
      </p:pic>
      <p:pic>
        <p:nvPicPr>
          <p:cNvPr id="185346" name="Picture 2" descr="http://www.psychiatrictimes.com/sites/default/files/cl/1637550.png"/>
          <p:cNvPicPr>
            <a:picLocks noChangeAspect="1" noChangeArrowheads="1"/>
          </p:cNvPicPr>
          <p:nvPr/>
        </p:nvPicPr>
        <p:blipFill>
          <a:blip r:embed="rId3"/>
          <a:srcRect/>
          <a:stretch>
            <a:fillRect/>
          </a:stretch>
        </p:blipFill>
        <p:spPr bwMode="auto">
          <a:xfrm>
            <a:off x="3929058" y="1000108"/>
            <a:ext cx="4622457" cy="4714908"/>
          </a:xfrm>
          <a:prstGeom prst="rect">
            <a:avLst/>
          </a:prstGeom>
          <a:noFill/>
        </p:spPr>
      </p:pic>
      <p:sp>
        <p:nvSpPr>
          <p:cNvPr id="4" name="Title 1"/>
          <p:cNvSpPr>
            <a:spLocks noGrp="1"/>
          </p:cNvSpPr>
          <p:nvPr>
            <p:ph type="title"/>
          </p:nvPr>
        </p:nvSpPr>
        <p:spPr>
          <a:xfrm>
            <a:off x="3643306" y="5786454"/>
            <a:ext cx="5500694" cy="857256"/>
          </a:xfrm>
        </p:spPr>
        <p:txBody>
          <a:bodyPr>
            <a:normAutofit fontScale="90000"/>
          </a:bodyPr>
          <a:lstStyle/>
          <a:p>
            <a:r>
              <a:rPr lang="el-GR" dirty="0" smtClean="0"/>
              <a:t>Όγκοι με εξωφυτική συνιστώσα.</a:t>
            </a:r>
            <a:endParaRPr lang="el-G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0" y="0"/>
            <a:ext cx="9144000" cy="1417638"/>
          </a:xfrm>
        </p:spPr>
        <p:txBody>
          <a:bodyPr>
            <a:noAutofit/>
          </a:bodyPr>
          <a:lstStyle/>
          <a:p>
            <a:pPr eaLnBrk="1" hangingPunct="1">
              <a:defRPr/>
            </a:pPr>
            <a:r>
              <a:rPr lang="el-GR" sz="3200" b="1" dirty="0" smtClean="0"/>
              <a:t>Αναγνώριση  </a:t>
            </a:r>
            <a:r>
              <a:rPr lang="el-GR" sz="3200" b="1" spc="300" dirty="0" smtClean="0">
                <a:effectLst>
                  <a:outerShdw blurRad="38100" dist="38100" dir="2700000" algn="tl">
                    <a:srgbClr val="000000">
                      <a:alpha val="43137"/>
                    </a:srgbClr>
                  </a:outerShdw>
                </a:effectLst>
              </a:rPr>
              <a:t>διήθησης</a:t>
            </a:r>
            <a:r>
              <a:rPr lang="el-GR" sz="3200" b="1" dirty="0" smtClean="0"/>
              <a:t> κατά τη μικροσκόπηση. Σύνηθες</a:t>
            </a:r>
            <a:r>
              <a:rPr lang="el-GR" sz="3200" b="1" dirty="0" smtClean="0"/>
              <a:t>, ακανθοκυτταρικό </a:t>
            </a:r>
            <a:r>
              <a:rPr lang="el-GR" sz="3200" b="1" dirty="0" smtClean="0"/>
              <a:t>καρκίνωμα (ΑΚΚ),</a:t>
            </a:r>
            <a:r>
              <a:rPr lang="el-GR" sz="3200" b="1" dirty="0" smtClean="0"/>
              <a:t/>
            </a:r>
            <a:br>
              <a:rPr lang="el-GR" sz="3200" b="1" dirty="0" smtClean="0"/>
            </a:br>
            <a:r>
              <a:rPr lang="el-GR" sz="3200" b="1" dirty="0" smtClean="0"/>
              <a:t>εν προκειμένω, καλής έως μέτριας διαφοροποίησης </a:t>
            </a:r>
            <a:endParaRPr lang="el-GR" sz="3200" b="1" dirty="0" smtClean="0"/>
          </a:p>
        </p:txBody>
      </p:sp>
      <p:sp>
        <p:nvSpPr>
          <p:cNvPr id="89091" name="Rectangle 3"/>
          <p:cNvSpPr>
            <a:spLocks noGrp="1" noRot="1" noChangeArrowheads="1"/>
          </p:cNvSpPr>
          <p:nvPr>
            <p:ph type="body" idx="1"/>
          </p:nvPr>
        </p:nvSpPr>
        <p:spPr/>
        <p:txBody>
          <a:bodyPr/>
          <a:lstStyle/>
          <a:p>
            <a:pPr eaLnBrk="1" hangingPunct="1">
              <a:defRPr/>
            </a:pPr>
            <a:endParaRPr lang="el-GR" smtClean="0"/>
          </a:p>
        </p:txBody>
      </p:sp>
      <p:pic>
        <p:nvPicPr>
          <p:cNvPr id="63492" name="Picture 4" descr="20a 14FF197"/>
          <p:cNvPicPr>
            <a:picLocks noChangeAspect="1" noChangeArrowheads="1"/>
          </p:cNvPicPr>
          <p:nvPr/>
        </p:nvPicPr>
        <p:blipFill>
          <a:blip r:embed="rId2" cstate="print"/>
          <a:srcRect/>
          <a:stretch>
            <a:fillRect/>
          </a:stretch>
        </p:blipFill>
        <p:spPr bwMode="auto">
          <a:xfrm>
            <a:off x="250825" y="1557338"/>
            <a:ext cx="8569325" cy="5759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fade">
                                      <p:cBhvr>
                                        <p:cTn id="7" dur="5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p:txBody>
          <a:bodyPr/>
          <a:lstStyle/>
          <a:p>
            <a:pPr eaLnBrk="1" hangingPunct="1">
              <a:defRPr/>
            </a:pPr>
            <a:endParaRPr lang="el-GR" smtClean="0"/>
          </a:p>
        </p:txBody>
      </p:sp>
      <p:sp>
        <p:nvSpPr>
          <p:cNvPr id="84995" name="Rectangle 3"/>
          <p:cNvSpPr>
            <a:spLocks noGrp="1" noRot="1" noChangeArrowheads="1"/>
          </p:cNvSpPr>
          <p:nvPr>
            <p:ph type="body" idx="1"/>
          </p:nvPr>
        </p:nvSpPr>
        <p:spPr/>
        <p:txBody>
          <a:bodyPr/>
          <a:lstStyle/>
          <a:p>
            <a:pPr eaLnBrk="1" hangingPunct="1">
              <a:defRPr/>
            </a:pPr>
            <a:endParaRPr lang="el-GR" smtClean="0"/>
          </a:p>
        </p:txBody>
      </p:sp>
      <p:pic>
        <p:nvPicPr>
          <p:cNvPr id="64516" name="Picture 4" descr="20 ExtGenitalia_PenisSCC1"/>
          <p:cNvPicPr>
            <a:picLocks noChangeAspect="1" noChangeArrowheads="1"/>
          </p:cNvPicPr>
          <p:nvPr/>
        </p:nvPicPr>
        <p:blipFill>
          <a:blip r:embed="rId2" cstate="print"/>
          <a:srcRect/>
          <a:stretch>
            <a:fillRect/>
          </a:stretch>
        </p:blipFill>
        <p:spPr bwMode="auto">
          <a:xfrm>
            <a:off x="323850" y="-242888"/>
            <a:ext cx="849630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pPr eaLnBrk="1" hangingPunct="1">
              <a:defRPr/>
            </a:pPr>
            <a:endParaRPr lang="el-GR" smtClean="0"/>
          </a:p>
        </p:txBody>
      </p:sp>
      <p:sp>
        <p:nvSpPr>
          <p:cNvPr id="86019" name="Rectangle 3"/>
          <p:cNvSpPr>
            <a:spLocks noGrp="1" noRot="1" noChangeArrowheads="1"/>
          </p:cNvSpPr>
          <p:nvPr>
            <p:ph type="body" idx="1"/>
          </p:nvPr>
        </p:nvSpPr>
        <p:spPr/>
        <p:txBody>
          <a:bodyPr/>
          <a:lstStyle/>
          <a:p>
            <a:pPr eaLnBrk="1" hangingPunct="1">
              <a:defRPr/>
            </a:pPr>
            <a:endParaRPr lang="el-GR" smtClean="0"/>
          </a:p>
        </p:txBody>
      </p:sp>
      <p:pic>
        <p:nvPicPr>
          <p:cNvPr id="65540" name="Picture 4" descr="21 ExtGenitalia_PenisSCC2"/>
          <p:cNvPicPr>
            <a:picLocks noChangeAspect="1" noChangeArrowheads="1"/>
          </p:cNvPicPr>
          <p:nvPr/>
        </p:nvPicPr>
        <p:blipFill>
          <a:blip r:embed="rId3" cstate="print"/>
          <a:srcRect/>
          <a:stretch>
            <a:fillRect/>
          </a:stretch>
        </p:blipFill>
        <p:spPr bwMode="auto">
          <a:xfrm>
            <a:off x="250825" y="-171450"/>
            <a:ext cx="8642350" cy="702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a:xfrm>
            <a:off x="0" y="274638"/>
            <a:ext cx="9144000" cy="1143000"/>
          </a:xfrm>
        </p:spPr>
        <p:txBody>
          <a:bodyPr>
            <a:normAutofit fontScale="90000"/>
          </a:bodyPr>
          <a:lstStyle/>
          <a:p>
            <a:pPr eaLnBrk="1" hangingPunct="1">
              <a:defRPr/>
            </a:pPr>
            <a:r>
              <a:rPr lang="el-GR" sz="4000" b="1" dirty="0" smtClean="0"/>
              <a:t>Σύνηθες, ακανθοκυτταρικό </a:t>
            </a:r>
            <a:r>
              <a:rPr lang="el-GR" sz="4000" b="1" dirty="0" smtClean="0"/>
              <a:t>καρκίνωμα (ΑΚΚ), </a:t>
            </a:r>
            <a:r>
              <a:rPr lang="el-GR" sz="4000" b="1" dirty="0" smtClean="0"/>
              <a:t/>
            </a:r>
            <a:br>
              <a:rPr lang="el-GR" sz="4000" b="1" dirty="0" smtClean="0"/>
            </a:br>
            <a:r>
              <a:rPr lang="el-GR" sz="4000" b="1" dirty="0" smtClean="0"/>
              <a:t>εν προκειμένω, μέσης διαφοροποίησης.</a:t>
            </a:r>
            <a:endParaRPr lang="el-GR" sz="4000" b="1" dirty="0" smtClean="0"/>
          </a:p>
        </p:txBody>
      </p:sp>
      <p:sp>
        <p:nvSpPr>
          <p:cNvPr id="92163" name="Rectangle 3"/>
          <p:cNvSpPr>
            <a:spLocks noGrp="1" noRot="1" noChangeArrowheads="1"/>
          </p:cNvSpPr>
          <p:nvPr>
            <p:ph type="body" idx="1"/>
          </p:nvPr>
        </p:nvSpPr>
        <p:spPr/>
        <p:txBody>
          <a:bodyPr/>
          <a:lstStyle/>
          <a:p>
            <a:pPr eaLnBrk="1" hangingPunct="1">
              <a:defRPr/>
            </a:pPr>
            <a:endParaRPr lang="el-GR" smtClean="0"/>
          </a:p>
        </p:txBody>
      </p:sp>
      <p:pic>
        <p:nvPicPr>
          <p:cNvPr id="67588" name="Picture 4" descr="21a 14FF198"/>
          <p:cNvPicPr>
            <a:picLocks noChangeAspect="1" noChangeArrowheads="1"/>
          </p:cNvPicPr>
          <p:nvPr/>
        </p:nvPicPr>
        <p:blipFill>
          <a:blip r:embed="rId2" cstate="print"/>
          <a:srcRect/>
          <a:stretch>
            <a:fillRect/>
          </a:stretch>
        </p:blipFill>
        <p:spPr bwMode="auto">
          <a:xfrm>
            <a:off x="250825" y="1628775"/>
            <a:ext cx="8569325" cy="554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11a ExtGenitalia_CondylomaGross"/>
          <p:cNvPicPr>
            <a:picLocks noChangeAspect="1" noChangeArrowheads="1"/>
          </p:cNvPicPr>
          <p:nvPr/>
        </p:nvPicPr>
        <p:blipFill>
          <a:blip r:embed="rId2" cstate="print"/>
          <a:srcRect/>
          <a:stretch>
            <a:fillRect/>
          </a:stretch>
        </p:blipFill>
        <p:spPr bwMode="auto">
          <a:xfrm>
            <a:off x="1285852" y="-285776"/>
            <a:ext cx="6606682" cy="5530863"/>
          </a:xfrm>
          <a:prstGeom prst="rect">
            <a:avLst/>
          </a:prstGeom>
          <a:noFill/>
          <a:ln w="9525">
            <a:noFill/>
            <a:miter lim="800000"/>
            <a:headEnd/>
            <a:tailEnd/>
          </a:ln>
        </p:spPr>
      </p:pic>
      <p:sp>
        <p:nvSpPr>
          <p:cNvPr id="3" name="2 - Θέση περιεχομένου"/>
          <p:cNvSpPr>
            <a:spLocks noGrp="1"/>
          </p:cNvSpPr>
          <p:nvPr>
            <p:ph idx="1"/>
          </p:nvPr>
        </p:nvSpPr>
        <p:spPr>
          <a:xfrm>
            <a:off x="0" y="5429264"/>
            <a:ext cx="9144000" cy="1428736"/>
          </a:xfrm>
        </p:spPr>
        <p:txBody>
          <a:bodyPr>
            <a:normAutofit fontScale="85000" lnSpcReduction="10000"/>
          </a:bodyPr>
          <a:lstStyle/>
          <a:p>
            <a:r>
              <a:rPr lang="el-GR" dirty="0" smtClean="0"/>
              <a:t>Η συχνότερη ογκόμορφη εξωφυτική αλλοίωση του πέους είναι </a:t>
            </a:r>
            <a:r>
              <a:rPr lang="el-GR" dirty="0" smtClean="0"/>
              <a:t> </a:t>
            </a:r>
            <a:r>
              <a:rPr lang="el-GR" spc="600" dirty="0" smtClean="0">
                <a:effectLst>
                  <a:outerShdw blurRad="38100" dist="38100" dir="2700000" algn="tl">
                    <a:srgbClr val="000000">
                      <a:alpha val="43137"/>
                    </a:srgbClr>
                  </a:outerShdw>
                </a:effectLst>
              </a:rPr>
              <a:t>καλοήθης</a:t>
            </a:r>
            <a:r>
              <a:rPr lang="el-GR" dirty="0" smtClean="0"/>
              <a:t>.</a:t>
            </a:r>
          </a:p>
          <a:p>
            <a:r>
              <a:rPr lang="el-GR" dirty="0" smtClean="0"/>
              <a:t>Συνήθως στη στεφάνη της βαλάνου ή στο στόμιο του πέους.</a:t>
            </a:r>
          </a:p>
          <a:p>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850" y="0"/>
            <a:ext cx="10715700" cy="1000108"/>
          </a:xfrm>
        </p:spPr>
        <p:txBody>
          <a:bodyPr>
            <a:noAutofit/>
          </a:bodyPr>
          <a:lstStyle/>
          <a:p>
            <a:r>
              <a:rPr lang="el-GR" sz="2800" b="1" spc="600" dirty="0" smtClean="0">
                <a:effectLst>
                  <a:outerShdw blurRad="38100" dist="38100" dir="2700000" algn="tl">
                    <a:srgbClr val="000000">
                      <a:alpha val="43137"/>
                    </a:srgbClr>
                  </a:outerShdw>
                </a:effectLst>
              </a:rPr>
              <a:t>Συμβατικό</a:t>
            </a:r>
            <a:r>
              <a:rPr lang="en-US" sz="2800" b="1" spc="600" dirty="0" smtClean="0">
                <a:effectLst>
                  <a:outerShdw blurRad="38100" dist="38100" dir="2700000" algn="tl">
                    <a:srgbClr val="000000">
                      <a:alpha val="43137"/>
                    </a:srgbClr>
                  </a:outerShdw>
                </a:effectLst>
              </a:rPr>
              <a:t> </a:t>
            </a:r>
            <a:r>
              <a:rPr lang="el-GR" sz="2800" b="1" spc="600" dirty="0" smtClean="0">
                <a:effectLst>
                  <a:outerShdw blurRad="38100" dist="38100" dir="2700000" algn="tl">
                    <a:srgbClr val="000000">
                      <a:alpha val="43137"/>
                    </a:srgbClr>
                  </a:outerShdw>
                </a:effectLst>
              </a:rPr>
              <a:t> (κυψελιδικό)</a:t>
            </a:r>
            <a:r>
              <a:rPr lang="en-US" sz="2800" b="1" spc="600" dirty="0" smtClean="0">
                <a:effectLst>
                  <a:outerShdw blurRad="38100" dist="38100" dir="2700000" algn="tl">
                    <a:srgbClr val="000000">
                      <a:alpha val="43137"/>
                    </a:srgbClr>
                  </a:outerShdw>
                </a:effectLst>
              </a:rPr>
              <a:t> </a:t>
            </a:r>
            <a:r>
              <a:rPr lang="el-GR" sz="2800" b="1" spc="600" dirty="0" smtClean="0">
                <a:effectLst>
                  <a:outerShdw blurRad="38100" dist="38100" dir="2700000" algn="tl">
                    <a:srgbClr val="000000">
                      <a:alpha val="43137"/>
                    </a:srgbClr>
                  </a:outerShdw>
                </a:effectLst>
              </a:rPr>
              <a:t> </a:t>
            </a:r>
            <a:r>
              <a:rPr lang="el-GR" sz="2800" b="1" dirty="0" err="1" smtClean="0"/>
              <a:t>αδενοκαρκίνωμα</a:t>
            </a:r>
            <a:r>
              <a:rPr lang="el-GR" sz="2800" b="1" dirty="0" smtClean="0"/>
              <a:t> </a:t>
            </a:r>
            <a:r>
              <a:rPr lang="en-US" sz="2800" b="1" dirty="0" smtClean="0"/>
              <a:t/>
            </a:r>
            <a:br>
              <a:rPr lang="en-US" sz="2800" b="1" dirty="0" smtClean="0"/>
            </a:br>
            <a:r>
              <a:rPr lang="el-GR" sz="2800" b="1" dirty="0" smtClean="0"/>
              <a:t>αθροιστικού βαθμού κακοήθειας κατά </a:t>
            </a:r>
            <a:r>
              <a:rPr lang="en-US" sz="2800" b="1" dirty="0" smtClean="0"/>
              <a:t>Gleason 5+5=10</a:t>
            </a:r>
            <a:r>
              <a:rPr lang="el-GR" sz="2000" b="1" dirty="0" smtClean="0"/>
              <a:t>.</a:t>
            </a:r>
            <a:br>
              <a:rPr lang="el-GR" sz="2000" b="1" dirty="0" smtClean="0"/>
            </a:br>
            <a:r>
              <a:rPr lang="el-GR" sz="1600" b="1" dirty="0" smtClean="0"/>
              <a:t>Παντελής απουσία βασικού κυτταρικού στοίχου. Επικρατούσα μορφολογία </a:t>
            </a:r>
            <a:r>
              <a:rPr lang="el-GR" sz="1600" b="1" dirty="0" smtClean="0">
                <a:effectLst>
                  <a:outerShdw blurRad="38100" dist="38100" dir="2700000" algn="tl">
                    <a:srgbClr val="000000">
                      <a:alpha val="43137"/>
                    </a:srgbClr>
                  </a:outerShdw>
                </a:effectLst>
              </a:rPr>
              <a:t>κυψελιδικού</a:t>
            </a:r>
            <a:r>
              <a:rPr lang="el-GR" sz="1600" b="1" dirty="0" smtClean="0"/>
              <a:t> κυττάρου.</a:t>
            </a:r>
            <a:endParaRPr lang="el-GR" sz="1600" b="1" dirty="0"/>
          </a:p>
        </p:txBody>
      </p:sp>
      <p:pic>
        <p:nvPicPr>
          <p:cNvPr id="95234" name="Picture 2" descr="D:\figures\640x480\1100\1191.jpg"/>
          <p:cNvPicPr>
            <a:picLocks noGrp="1" noChangeAspect="1" noChangeArrowheads="1"/>
          </p:cNvPicPr>
          <p:nvPr>
            <p:ph sz="half" idx="1"/>
          </p:nvPr>
        </p:nvPicPr>
        <p:blipFill>
          <a:blip r:embed="rId3" cstate="print"/>
          <a:srcRect/>
          <a:stretch>
            <a:fillRect/>
          </a:stretch>
        </p:blipFill>
        <p:spPr bwMode="auto">
          <a:xfrm rot="16200000">
            <a:off x="-321503" y="1821645"/>
            <a:ext cx="5429288" cy="4071966"/>
          </a:xfrm>
          <a:prstGeom prst="rect">
            <a:avLst/>
          </a:prstGeom>
          <a:noFill/>
        </p:spPr>
      </p:pic>
      <p:pic>
        <p:nvPicPr>
          <p:cNvPr id="95235" name="Picture 3" descr="D:\figures\640x480\1100\1192.jpg"/>
          <p:cNvPicPr>
            <a:picLocks noGrp="1" noChangeAspect="1" noChangeArrowheads="1"/>
          </p:cNvPicPr>
          <p:nvPr>
            <p:ph sz="half" idx="2"/>
          </p:nvPr>
        </p:nvPicPr>
        <p:blipFill>
          <a:blip r:embed="rId4" cstate="print"/>
          <a:srcRect/>
          <a:stretch>
            <a:fillRect/>
          </a:stretch>
        </p:blipFill>
        <p:spPr bwMode="auto">
          <a:xfrm rot="16200000">
            <a:off x="4036215" y="1821645"/>
            <a:ext cx="5429288" cy="407196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11b 14FF185"/>
          <p:cNvPicPr>
            <a:picLocks noChangeAspect="1" noChangeArrowheads="1"/>
          </p:cNvPicPr>
          <p:nvPr/>
        </p:nvPicPr>
        <p:blipFill>
          <a:blip r:embed="rId2" cstate="print"/>
          <a:srcRect/>
          <a:stretch>
            <a:fillRect/>
          </a:stretch>
        </p:blipFill>
        <p:spPr bwMode="auto">
          <a:xfrm>
            <a:off x="285720" y="0"/>
            <a:ext cx="8642350" cy="7316788"/>
          </a:xfrm>
          <a:prstGeom prst="rect">
            <a:avLst/>
          </a:prstGeom>
          <a:noFill/>
          <a:ln w="9525">
            <a:noFill/>
            <a:miter lim="800000"/>
            <a:headEnd/>
            <a:tailEnd/>
          </a:ln>
        </p:spPr>
      </p:pic>
      <p:sp>
        <p:nvSpPr>
          <p:cNvPr id="3" name="Title 1"/>
          <p:cNvSpPr>
            <a:spLocks noGrp="1"/>
          </p:cNvSpPr>
          <p:nvPr>
            <p:ph type="title"/>
          </p:nvPr>
        </p:nvSpPr>
        <p:spPr>
          <a:xfrm>
            <a:off x="6215074" y="4357694"/>
            <a:ext cx="2928926" cy="928694"/>
          </a:xfrm>
        </p:spPr>
        <p:txBody>
          <a:bodyPr>
            <a:normAutofit fontScale="90000"/>
          </a:bodyPr>
          <a:lstStyle/>
          <a:p>
            <a:r>
              <a:rPr lang="el-GR" dirty="0" smtClean="0"/>
              <a:t>Βλατιδώδης  μορφή</a:t>
            </a:r>
            <a:endParaRPr lang="el-G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eaLnBrk="1" hangingPunct="1">
              <a:defRPr/>
            </a:pPr>
            <a:endParaRPr lang="el-GR" smtClean="0"/>
          </a:p>
        </p:txBody>
      </p:sp>
      <p:sp>
        <p:nvSpPr>
          <p:cNvPr id="37891" name="Rectangle 3"/>
          <p:cNvSpPr>
            <a:spLocks noGrp="1" noRot="1" noChangeArrowheads="1"/>
          </p:cNvSpPr>
          <p:nvPr>
            <p:ph type="body" idx="1"/>
          </p:nvPr>
        </p:nvSpPr>
        <p:spPr/>
        <p:txBody>
          <a:bodyPr/>
          <a:lstStyle/>
          <a:p>
            <a:pPr eaLnBrk="1" hangingPunct="1">
              <a:defRPr/>
            </a:pPr>
            <a:endParaRPr lang="el-GR" smtClean="0"/>
          </a:p>
        </p:txBody>
      </p:sp>
      <p:pic>
        <p:nvPicPr>
          <p:cNvPr id="29700" name="Picture 4" descr="12 ExtGenitalia_Condyloma1"/>
          <p:cNvPicPr>
            <a:picLocks noChangeAspect="1" noChangeArrowheads="1"/>
          </p:cNvPicPr>
          <p:nvPr/>
        </p:nvPicPr>
        <p:blipFill>
          <a:blip r:embed="rId2" cstate="print"/>
          <a:srcRect/>
          <a:stretch>
            <a:fillRect/>
          </a:stretch>
        </p:blipFill>
        <p:spPr bwMode="auto">
          <a:xfrm>
            <a:off x="250825" y="-242888"/>
            <a:ext cx="864235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Rot="1" noChangeArrowheads="1"/>
          </p:cNvSpPr>
          <p:nvPr>
            <p:ph type="body" idx="1"/>
          </p:nvPr>
        </p:nvSpPr>
        <p:spPr>
          <a:xfrm>
            <a:off x="0" y="5857892"/>
            <a:ext cx="9144000" cy="1000108"/>
          </a:xfrm>
        </p:spPr>
        <p:txBody>
          <a:bodyPr>
            <a:normAutofit/>
          </a:bodyPr>
          <a:lstStyle/>
          <a:p>
            <a:pPr>
              <a:defRPr/>
            </a:pPr>
            <a:r>
              <a:rPr lang="el-GR" sz="2400" dirty="0" smtClean="0"/>
              <a:t>Πολλαπλασιασμός πλακώδους επιθηλίου με εν γένει τακτική ωρίμανση, </a:t>
            </a:r>
            <a:r>
              <a:rPr lang="el-GR" sz="2400" dirty="0" err="1" smtClean="0"/>
              <a:t>υπερκεράτωση</a:t>
            </a:r>
            <a:r>
              <a:rPr lang="el-GR" sz="2400" dirty="0" smtClean="0"/>
              <a:t>, </a:t>
            </a:r>
            <a:r>
              <a:rPr lang="el-GR" sz="2400" dirty="0" err="1" smtClean="0"/>
              <a:t>παρακεράτωση</a:t>
            </a:r>
            <a:r>
              <a:rPr lang="el-GR" sz="2400" dirty="0" smtClean="0"/>
              <a:t>.</a:t>
            </a:r>
          </a:p>
          <a:p>
            <a:pPr eaLnBrk="1" hangingPunct="1">
              <a:defRPr/>
            </a:pPr>
            <a:endParaRPr lang="el-GR" dirty="0" smtClean="0"/>
          </a:p>
        </p:txBody>
      </p:sp>
      <p:pic>
        <p:nvPicPr>
          <p:cNvPr id="30724" name="Picture 4" descr="13 ExtGenitalia_Condyloma3"/>
          <p:cNvPicPr>
            <a:picLocks noChangeAspect="1" noChangeArrowheads="1"/>
          </p:cNvPicPr>
          <p:nvPr/>
        </p:nvPicPr>
        <p:blipFill>
          <a:blip r:embed="rId2" cstate="print"/>
          <a:srcRect/>
          <a:stretch>
            <a:fillRect/>
          </a:stretch>
        </p:blipFill>
        <p:spPr bwMode="auto">
          <a:xfrm>
            <a:off x="857224" y="-357214"/>
            <a:ext cx="7535885" cy="61917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Rot="1" noChangeArrowheads="1"/>
          </p:cNvSpPr>
          <p:nvPr>
            <p:ph type="body" idx="1"/>
          </p:nvPr>
        </p:nvSpPr>
        <p:spPr>
          <a:xfrm>
            <a:off x="0" y="4929198"/>
            <a:ext cx="9144000" cy="1928802"/>
          </a:xfrm>
        </p:spPr>
        <p:txBody>
          <a:bodyPr>
            <a:normAutofit lnSpcReduction="10000"/>
          </a:bodyPr>
          <a:lstStyle/>
          <a:p>
            <a:pPr eaLnBrk="1" hangingPunct="1">
              <a:defRPr/>
            </a:pPr>
            <a:r>
              <a:rPr lang="el-GR" dirty="0" err="1" smtClean="0"/>
              <a:t>Κοιλοκυτταρική</a:t>
            </a:r>
            <a:r>
              <a:rPr lang="el-GR" dirty="0" smtClean="0"/>
              <a:t> </a:t>
            </a:r>
            <a:r>
              <a:rPr lang="el-GR" dirty="0" err="1" smtClean="0"/>
              <a:t>ατυπία</a:t>
            </a:r>
            <a:r>
              <a:rPr lang="en-US" dirty="0" smtClean="0"/>
              <a:t>: </a:t>
            </a:r>
            <a:r>
              <a:rPr lang="el-GR" dirty="0" err="1" smtClean="0"/>
              <a:t>ρητινοειδείς</a:t>
            </a:r>
            <a:r>
              <a:rPr lang="el-GR" dirty="0" smtClean="0"/>
              <a:t> πυρηνικές μεταβολές, λιγοστά διπύρηνα, ελάχιστη κυτταρική </a:t>
            </a:r>
            <a:r>
              <a:rPr lang="el-GR" dirty="0" err="1" smtClean="0"/>
              <a:t>ατυπία</a:t>
            </a:r>
            <a:r>
              <a:rPr lang="el-GR" dirty="0" smtClean="0"/>
              <a:t> ( εκτός εάν έχει εφαρμοσθεί </a:t>
            </a:r>
            <a:r>
              <a:rPr lang="el-GR" dirty="0" err="1" smtClean="0"/>
              <a:t>ποδοφυλλίνη</a:t>
            </a:r>
            <a:r>
              <a:rPr lang="el-GR" dirty="0" smtClean="0"/>
              <a:t>, οπότε </a:t>
            </a:r>
            <a:r>
              <a:rPr lang="el-GR" dirty="0" err="1" smtClean="0"/>
              <a:t>ατυπία</a:t>
            </a:r>
            <a:r>
              <a:rPr lang="el-GR" dirty="0" smtClean="0"/>
              <a:t> αντιδραστικής αιτιολογίας).</a:t>
            </a:r>
          </a:p>
        </p:txBody>
      </p:sp>
      <p:pic>
        <p:nvPicPr>
          <p:cNvPr id="31748" name="Picture 4" descr="14 ExtGenitalia_Condyloma4"/>
          <p:cNvPicPr>
            <a:picLocks noChangeAspect="1" noChangeArrowheads="1"/>
          </p:cNvPicPr>
          <p:nvPr/>
        </p:nvPicPr>
        <p:blipFill>
          <a:blip r:embed="rId2" cstate="print"/>
          <a:srcRect/>
          <a:stretch>
            <a:fillRect/>
          </a:stretch>
        </p:blipFill>
        <p:spPr bwMode="auto">
          <a:xfrm>
            <a:off x="1500166" y="-285776"/>
            <a:ext cx="6241654" cy="51720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pPr eaLnBrk="1" hangingPunct="1">
              <a:defRPr/>
            </a:pPr>
            <a:r>
              <a:rPr lang="el-GR" b="1" spc="600" dirty="0" smtClean="0"/>
              <a:t>Κονδύλωμα</a:t>
            </a:r>
            <a:r>
              <a:rPr lang="el-GR" b="1" dirty="0" smtClean="0"/>
              <a:t>- λοίμωξη </a:t>
            </a:r>
            <a:r>
              <a:rPr lang="el-GR" b="1" dirty="0" smtClean="0"/>
              <a:t>από Η</a:t>
            </a:r>
            <a:r>
              <a:rPr lang="en-US" b="1" dirty="0" smtClean="0"/>
              <a:t>PV</a:t>
            </a:r>
            <a:r>
              <a:rPr lang="el-GR" b="1" dirty="0" smtClean="0"/>
              <a:t>.</a:t>
            </a:r>
            <a:r>
              <a:rPr lang="en-US" b="1" dirty="0" smtClean="0"/>
              <a:t> </a:t>
            </a:r>
            <a:endParaRPr lang="el-GR" b="1" dirty="0" smtClean="0"/>
          </a:p>
        </p:txBody>
      </p:sp>
      <p:sp>
        <p:nvSpPr>
          <p:cNvPr id="43011" name="Rectangle 3"/>
          <p:cNvSpPr>
            <a:spLocks noGrp="1" noRot="1" noChangeArrowheads="1"/>
          </p:cNvSpPr>
          <p:nvPr>
            <p:ph type="body" idx="1"/>
          </p:nvPr>
        </p:nvSpPr>
        <p:spPr/>
        <p:txBody>
          <a:bodyPr/>
          <a:lstStyle/>
          <a:p>
            <a:pPr eaLnBrk="1" hangingPunct="1">
              <a:defRPr/>
            </a:pPr>
            <a:endParaRPr lang="el-GR" smtClean="0"/>
          </a:p>
        </p:txBody>
      </p:sp>
      <p:pic>
        <p:nvPicPr>
          <p:cNvPr id="33796" name="Picture 4" descr="14a FF186"/>
          <p:cNvPicPr>
            <a:picLocks noChangeAspect="1" noChangeArrowheads="1"/>
          </p:cNvPicPr>
          <p:nvPr/>
        </p:nvPicPr>
        <p:blipFill>
          <a:blip r:embed="rId2" cstate="print"/>
          <a:srcRect/>
          <a:stretch>
            <a:fillRect/>
          </a:stretch>
        </p:blipFill>
        <p:spPr bwMode="auto">
          <a:xfrm>
            <a:off x="250825" y="1412875"/>
            <a:ext cx="8569325" cy="5838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ppt_x"/>
                                          </p:val>
                                        </p:tav>
                                        <p:tav tm="100000">
                                          <p:val>
                                            <p:strVal val="#ppt_x"/>
                                          </p:val>
                                        </p:tav>
                                      </p:tavLst>
                                    </p:anim>
                                    <p:anim calcmode="lin" valueType="num">
                                      <p:cBhvr additive="base">
                                        <p:cTn id="8" dur="500" fill="hold"/>
                                        <p:tgtEl>
                                          <p:spTgt spid="430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l-GR" sz="3200" dirty="0" err="1" smtClean="0"/>
              <a:t>Διαφοροδιάγνωση</a:t>
            </a:r>
            <a:r>
              <a:rPr lang="el-GR" sz="3200" dirty="0" smtClean="0"/>
              <a:t> (καλοήθους) </a:t>
            </a:r>
            <a:r>
              <a:rPr lang="el-GR" sz="3200" dirty="0" err="1" smtClean="0"/>
              <a:t>οξυτενούς</a:t>
            </a:r>
            <a:r>
              <a:rPr lang="el-GR" sz="3200" dirty="0" smtClean="0"/>
              <a:t> </a:t>
            </a:r>
            <a:r>
              <a:rPr lang="el-GR" sz="3200" dirty="0" smtClean="0">
                <a:effectLst>
                  <a:outerShdw blurRad="38100" dist="38100" dir="2700000" algn="tl">
                    <a:srgbClr val="000000">
                      <a:alpha val="43137"/>
                    </a:srgbClr>
                  </a:outerShdw>
                </a:effectLst>
              </a:rPr>
              <a:t>κονδυλώματος</a:t>
            </a:r>
            <a:r>
              <a:rPr lang="en-US" sz="3200" dirty="0" smtClean="0"/>
              <a:t> </a:t>
            </a:r>
            <a:r>
              <a:rPr lang="el-GR" sz="3200" dirty="0" smtClean="0"/>
              <a:t>από άλλες </a:t>
            </a:r>
            <a:r>
              <a:rPr lang="el-GR" sz="3200" spc="300" dirty="0" smtClean="0"/>
              <a:t>εξωφυτικές</a:t>
            </a:r>
            <a:r>
              <a:rPr lang="el-GR" sz="3200" dirty="0" smtClean="0"/>
              <a:t> </a:t>
            </a:r>
            <a:r>
              <a:rPr lang="el-GR" sz="3200" dirty="0" smtClean="0"/>
              <a:t>εξεργασίες</a:t>
            </a:r>
            <a:br>
              <a:rPr lang="el-GR" sz="3200" dirty="0" smtClean="0"/>
            </a:br>
            <a:r>
              <a:rPr lang="el-GR" sz="3200" dirty="0" smtClean="0"/>
              <a:t>με διηθητική συνιστώσα (1-4) ή </a:t>
            </a:r>
            <a:r>
              <a:rPr lang="el-GR" sz="3200" dirty="0" smtClean="0">
                <a:solidFill>
                  <a:schemeClr val="bg1">
                    <a:lumMod val="65000"/>
                  </a:schemeClr>
                </a:solidFill>
              </a:rPr>
              <a:t>όχι</a:t>
            </a:r>
            <a:r>
              <a:rPr lang="el-GR" sz="3200" dirty="0" smtClean="0"/>
              <a:t>.</a:t>
            </a:r>
            <a:endParaRPr lang="el-GR" sz="3200" dirty="0"/>
          </a:p>
        </p:txBody>
      </p:sp>
      <p:sp>
        <p:nvSpPr>
          <p:cNvPr id="3" name="2 - Θέση περιεχομένου"/>
          <p:cNvSpPr>
            <a:spLocks noGrp="1"/>
          </p:cNvSpPr>
          <p:nvPr>
            <p:ph idx="1"/>
          </p:nvPr>
        </p:nvSpPr>
        <p:spPr>
          <a:xfrm>
            <a:off x="0" y="1571612"/>
            <a:ext cx="9144000" cy="5286388"/>
          </a:xfrm>
        </p:spPr>
        <p:txBody>
          <a:bodyPr>
            <a:normAutofit fontScale="77500" lnSpcReduction="20000"/>
          </a:bodyPr>
          <a:lstStyle/>
          <a:p>
            <a:r>
              <a:rPr lang="el-GR" dirty="0" smtClean="0"/>
              <a:t>1) </a:t>
            </a:r>
            <a:r>
              <a:rPr lang="el-GR" dirty="0" err="1" smtClean="0"/>
              <a:t>Κονδυλωματώδες</a:t>
            </a:r>
            <a:r>
              <a:rPr lang="el-GR" dirty="0" smtClean="0"/>
              <a:t> (</a:t>
            </a:r>
            <a:r>
              <a:rPr lang="en-US" dirty="0" smtClean="0"/>
              <a:t>warty)</a:t>
            </a:r>
            <a:r>
              <a:rPr lang="el-GR" dirty="0" smtClean="0"/>
              <a:t> καρκίνωμα. Μορφολογικές ενδείξεις λοίμωξης από </a:t>
            </a:r>
            <a:r>
              <a:rPr lang="en-US" dirty="0" smtClean="0"/>
              <a:t>HPV</a:t>
            </a:r>
            <a:r>
              <a:rPr lang="el-GR" dirty="0" smtClean="0"/>
              <a:t> ( ήτοι κοιλοκυττάρωση/κοιλοκυτταρική ατυπία)</a:t>
            </a:r>
            <a:r>
              <a:rPr lang="en-US" dirty="0" smtClean="0"/>
              <a:t>.</a:t>
            </a:r>
            <a:endParaRPr lang="el-GR" dirty="0" smtClean="0"/>
          </a:p>
          <a:p>
            <a:r>
              <a:rPr lang="el-GR" dirty="0" smtClean="0"/>
              <a:t>2) </a:t>
            </a:r>
            <a:r>
              <a:rPr lang="el-GR" dirty="0" err="1" smtClean="0"/>
              <a:t>Θηλώδες</a:t>
            </a:r>
            <a:r>
              <a:rPr lang="el-GR" dirty="0" smtClean="0"/>
              <a:t> καρκίνωμα μη περαιτέρω τυποποιούμενο </a:t>
            </a:r>
            <a:r>
              <a:rPr lang="en-US" dirty="0" smtClean="0"/>
              <a:t>(NOS) : </a:t>
            </a:r>
            <a:r>
              <a:rPr lang="el-GR" dirty="0" smtClean="0"/>
              <a:t>απουσία </a:t>
            </a:r>
            <a:r>
              <a:rPr lang="el-GR" dirty="0" smtClean="0"/>
              <a:t>κοιλοκυττάρωσης, </a:t>
            </a:r>
            <a:r>
              <a:rPr lang="en-US" dirty="0" smtClean="0"/>
              <a:t>p16 (-)</a:t>
            </a:r>
            <a:r>
              <a:rPr lang="el-GR" dirty="0" smtClean="0"/>
              <a:t>.</a:t>
            </a:r>
            <a:endParaRPr lang="en-US" dirty="0" smtClean="0"/>
          </a:p>
          <a:p>
            <a:r>
              <a:rPr lang="en-US" dirty="0" smtClean="0"/>
              <a:t>3) </a:t>
            </a:r>
            <a:r>
              <a:rPr lang="el-GR" dirty="0" smtClean="0"/>
              <a:t>Ακροχορδονώδες (</a:t>
            </a:r>
            <a:r>
              <a:rPr lang="en-US" dirty="0" err="1" smtClean="0"/>
              <a:t>verroucous</a:t>
            </a:r>
            <a:r>
              <a:rPr lang="en-US" dirty="0" smtClean="0"/>
              <a:t>) </a:t>
            </a:r>
            <a:r>
              <a:rPr lang="el-GR" dirty="0" smtClean="0"/>
              <a:t>καρκίνωμα</a:t>
            </a:r>
            <a:r>
              <a:rPr lang="en-US" dirty="0" smtClean="0"/>
              <a:t>:</a:t>
            </a:r>
            <a:r>
              <a:rPr lang="el-GR" dirty="0" smtClean="0"/>
              <a:t> απουσία </a:t>
            </a:r>
            <a:r>
              <a:rPr lang="el-GR" dirty="0" err="1" smtClean="0"/>
              <a:t>κοιλοκυττάρωσης</a:t>
            </a:r>
            <a:r>
              <a:rPr lang="el-GR" dirty="0" smtClean="0"/>
              <a:t> , </a:t>
            </a:r>
            <a:r>
              <a:rPr lang="en-US" dirty="0" smtClean="0"/>
              <a:t>p16 (-)</a:t>
            </a:r>
            <a:r>
              <a:rPr lang="el-GR" dirty="0" smtClean="0"/>
              <a:t>. </a:t>
            </a:r>
            <a:r>
              <a:rPr lang="el-GR" dirty="0" smtClean="0"/>
              <a:t>Σε επιφανειακές βιοψίες, δυσχερέστατη η ΔΔ με το κονδύλωμα∙όμως, σε </a:t>
            </a:r>
            <a:r>
              <a:rPr lang="el-GR" dirty="0" smtClean="0"/>
              <a:t>μικρές αλλοιώσεις, </a:t>
            </a:r>
            <a:r>
              <a:rPr lang="el-GR" dirty="0" smtClean="0"/>
              <a:t>κοινή, </a:t>
            </a:r>
            <a:r>
              <a:rPr lang="el-GR" dirty="0" smtClean="0"/>
              <a:t>συντηρητική αντιμετώπιση </a:t>
            </a:r>
            <a:r>
              <a:rPr lang="el-GR" dirty="0" smtClean="0"/>
              <a:t>τόσο του κονδυλώματος ‘οσο και του ακροχορδονώδους </a:t>
            </a:r>
            <a:r>
              <a:rPr lang="el-GR" dirty="0" smtClean="0"/>
              <a:t>καρκινώματος.</a:t>
            </a:r>
            <a:endParaRPr lang="en-US" dirty="0" smtClean="0"/>
          </a:p>
          <a:p>
            <a:r>
              <a:rPr lang="en-US" dirty="0" smtClean="0"/>
              <a:t>4) K</a:t>
            </a:r>
            <a:r>
              <a:rPr lang="el-GR" dirty="0" err="1" smtClean="0"/>
              <a:t>ακοήθης</a:t>
            </a:r>
            <a:r>
              <a:rPr lang="el-GR" dirty="0" smtClean="0"/>
              <a:t> εξαλλαγή κονδυλώματος, πιθανότερη στη γιγαντιαία ποικιλία του. Μορφολογικές ενδείξεις λοίμωξης από </a:t>
            </a:r>
            <a:r>
              <a:rPr lang="en-US" dirty="0" smtClean="0"/>
              <a:t>HPV </a:t>
            </a:r>
            <a:r>
              <a:rPr lang="el-GR" dirty="0" smtClean="0"/>
              <a:t>στο κονδύλωμα</a:t>
            </a:r>
            <a:r>
              <a:rPr lang="en-US" dirty="0" smtClean="0"/>
              <a:t>.</a:t>
            </a:r>
            <a:endParaRPr lang="el-GR" dirty="0" smtClean="0"/>
          </a:p>
          <a:p>
            <a:r>
              <a:rPr lang="el-GR" dirty="0" smtClean="0">
                <a:solidFill>
                  <a:schemeClr val="bg1">
                    <a:lumMod val="65000"/>
                  </a:schemeClr>
                </a:solidFill>
              </a:rPr>
              <a:t>5</a:t>
            </a:r>
            <a:r>
              <a:rPr lang="el-GR" dirty="0" smtClean="0">
                <a:solidFill>
                  <a:schemeClr val="bg1">
                    <a:lumMod val="65000"/>
                  </a:schemeClr>
                </a:solidFill>
              </a:rPr>
              <a:t>) Θηλωμάτωση </a:t>
            </a:r>
            <a:r>
              <a:rPr lang="el-GR" dirty="0" smtClean="0">
                <a:solidFill>
                  <a:schemeClr val="bg1">
                    <a:lumMod val="65000"/>
                  </a:schemeClr>
                </a:solidFill>
              </a:rPr>
              <a:t>της στεφάνης της </a:t>
            </a:r>
            <a:r>
              <a:rPr lang="el-GR" dirty="0" smtClean="0">
                <a:solidFill>
                  <a:schemeClr val="bg1">
                    <a:lumMod val="65000"/>
                  </a:schemeClr>
                </a:solidFill>
              </a:rPr>
              <a:t>βαλάνου,συνήθως ραχιαία </a:t>
            </a:r>
            <a:r>
              <a:rPr lang="en-US" dirty="0" smtClean="0">
                <a:solidFill>
                  <a:schemeClr val="bg1">
                    <a:lumMod val="65000"/>
                  </a:schemeClr>
                </a:solidFill>
              </a:rPr>
              <a:t>: </a:t>
            </a:r>
            <a:r>
              <a:rPr lang="el-GR" dirty="0" smtClean="0">
                <a:solidFill>
                  <a:schemeClr val="bg1">
                    <a:lumMod val="65000"/>
                  </a:schemeClr>
                </a:solidFill>
              </a:rPr>
              <a:t>μικρά ινοεπιθηλιακά </a:t>
            </a:r>
            <a:r>
              <a:rPr lang="el-GR" dirty="0" smtClean="0">
                <a:solidFill>
                  <a:schemeClr val="bg1">
                    <a:lumMod val="65000"/>
                  </a:schemeClr>
                </a:solidFill>
              </a:rPr>
              <a:t>θηλώματα-πολύποδες</a:t>
            </a:r>
            <a:r>
              <a:rPr lang="en-US" dirty="0" smtClean="0">
                <a:solidFill>
                  <a:schemeClr val="bg1">
                    <a:lumMod val="65000"/>
                  </a:schemeClr>
                </a:solidFill>
              </a:rPr>
              <a:t>.</a:t>
            </a:r>
            <a:r>
              <a:rPr lang="el-GR" dirty="0" smtClean="0">
                <a:solidFill>
                  <a:schemeClr val="bg1">
                    <a:lumMod val="65000"/>
                  </a:schemeClr>
                </a:solidFill>
              </a:rPr>
              <a:t> </a:t>
            </a:r>
            <a:r>
              <a:rPr lang="el-GR" dirty="0" smtClean="0">
                <a:solidFill>
                  <a:schemeClr val="bg1">
                    <a:lumMod val="65000"/>
                  </a:schemeClr>
                </a:solidFill>
              </a:rPr>
              <a:t>Λευκοκίτρινες μαργαριταροειδείς βλατίδες, </a:t>
            </a:r>
            <a:r>
              <a:rPr lang="el-GR" dirty="0" smtClean="0">
                <a:solidFill>
                  <a:schemeClr val="bg1">
                    <a:lumMod val="65000"/>
                  </a:schemeClr>
                </a:solidFill>
              </a:rPr>
              <a:t>1-2 </a:t>
            </a:r>
            <a:r>
              <a:rPr lang="el-GR" dirty="0" smtClean="0">
                <a:solidFill>
                  <a:schemeClr val="bg1">
                    <a:lumMod val="65000"/>
                  </a:schemeClr>
                </a:solidFill>
              </a:rPr>
              <a:t>χιλ., απουσία </a:t>
            </a:r>
            <a:r>
              <a:rPr lang="el-GR" dirty="0" smtClean="0">
                <a:solidFill>
                  <a:schemeClr val="bg1">
                    <a:lumMod val="65000"/>
                  </a:schemeClr>
                </a:solidFill>
              </a:rPr>
              <a:t>κοιλοκυττάρωσης. </a:t>
            </a:r>
            <a:endParaRPr lang="el-GR"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rrowheads="1"/>
          </p:cNvSpPr>
          <p:nvPr>
            <p:ph type="title"/>
          </p:nvPr>
        </p:nvSpPr>
        <p:spPr>
          <a:xfrm>
            <a:off x="0" y="-747714"/>
            <a:ext cx="9144000" cy="2533639"/>
          </a:xfrm>
        </p:spPr>
        <p:txBody>
          <a:bodyPr/>
          <a:lstStyle/>
          <a:p>
            <a:r>
              <a:rPr lang="el-GR" b="1" dirty="0">
                <a:solidFill>
                  <a:schemeClr val="bg1">
                    <a:lumMod val="65000"/>
                  </a:schemeClr>
                </a:solidFill>
              </a:rPr>
              <a:t>Μαργαριταροειδείς </a:t>
            </a:r>
            <a:r>
              <a:rPr lang="el-GR" b="1" dirty="0" smtClean="0">
                <a:solidFill>
                  <a:schemeClr val="bg1">
                    <a:lumMod val="65000"/>
                  </a:schemeClr>
                </a:solidFill>
              </a:rPr>
              <a:t>βλατίδες, 1-3 χιλ.</a:t>
            </a:r>
            <a:endParaRPr lang="el-GR" b="1" dirty="0">
              <a:solidFill>
                <a:schemeClr val="bg1">
                  <a:lumMod val="65000"/>
                </a:schemeClr>
              </a:solidFill>
            </a:endParaRPr>
          </a:p>
        </p:txBody>
      </p:sp>
      <p:pic>
        <p:nvPicPr>
          <p:cNvPr id="118788" name="Picture 4" descr="30 Hirsuties_papillaris_coronae_glandis"/>
          <p:cNvPicPr>
            <a:picLocks noChangeAspect="1" noChangeArrowheads="1"/>
          </p:cNvPicPr>
          <p:nvPr/>
        </p:nvPicPr>
        <p:blipFill>
          <a:blip r:embed="rId2"/>
          <a:srcRect/>
          <a:stretch>
            <a:fillRect/>
          </a:stretch>
        </p:blipFill>
        <p:spPr bwMode="auto">
          <a:xfrm rot="5400000">
            <a:off x="2021842" y="549870"/>
            <a:ext cx="5528944" cy="6715172"/>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p:txBody>
          <a:bodyPr/>
          <a:lstStyle/>
          <a:p>
            <a:pPr eaLnBrk="1" hangingPunct="1">
              <a:defRPr/>
            </a:pPr>
            <a:endParaRPr lang="el-GR" smtClean="0"/>
          </a:p>
        </p:txBody>
      </p:sp>
      <p:sp>
        <p:nvSpPr>
          <p:cNvPr id="93187" name="Rectangle 3"/>
          <p:cNvSpPr>
            <a:spLocks noGrp="1" noRot="1" noChangeArrowheads="1"/>
          </p:cNvSpPr>
          <p:nvPr>
            <p:ph type="body" idx="1"/>
          </p:nvPr>
        </p:nvSpPr>
        <p:spPr>
          <a:xfrm>
            <a:off x="301625" y="1600200"/>
            <a:ext cx="8540750" cy="5500688"/>
          </a:xfrm>
        </p:spPr>
        <p:txBody>
          <a:bodyPr/>
          <a:lstStyle/>
          <a:p>
            <a:pPr eaLnBrk="1" hangingPunct="1">
              <a:defRPr/>
            </a:pPr>
            <a:endParaRPr lang="el-GR" smtClean="0"/>
          </a:p>
        </p:txBody>
      </p:sp>
      <p:pic>
        <p:nvPicPr>
          <p:cNvPr id="68612" name="Picture 4" descr="21b 14FF199"/>
          <p:cNvPicPr>
            <a:picLocks noChangeAspect="1" noChangeArrowheads="1"/>
          </p:cNvPicPr>
          <p:nvPr/>
        </p:nvPicPr>
        <p:blipFill>
          <a:blip r:embed="rId2" cstate="print"/>
          <a:srcRect/>
          <a:stretch>
            <a:fillRect/>
          </a:stretch>
        </p:blipFill>
        <p:spPr bwMode="auto">
          <a:xfrm>
            <a:off x="323850" y="0"/>
            <a:ext cx="8496300" cy="7237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p:txBody>
          <a:bodyPr/>
          <a:lstStyle/>
          <a:p>
            <a:pPr eaLnBrk="1" hangingPunct="1">
              <a:defRPr/>
            </a:pPr>
            <a:endParaRPr lang="el-GR" smtClean="0"/>
          </a:p>
        </p:txBody>
      </p:sp>
      <p:sp>
        <p:nvSpPr>
          <p:cNvPr id="97283" name="Rectangle 3"/>
          <p:cNvSpPr>
            <a:spLocks noGrp="1" noRot="1" noChangeArrowheads="1"/>
          </p:cNvSpPr>
          <p:nvPr>
            <p:ph type="body" idx="1"/>
          </p:nvPr>
        </p:nvSpPr>
        <p:spPr/>
        <p:txBody>
          <a:bodyPr/>
          <a:lstStyle/>
          <a:p>
            <a:pPr eaLnBrk="1" hangingPunct="1">
              <a:defRPr/>
            </a:pPr>
            <a:endParaRPr lang="el-GR" smtClean="0"/>
          </a:p>
        </p:txBody>
      </p:sp>
      <p:pic>
        <p:nvPicPr>
          <p:cNvPr id="69636" name="Picture 4" descr="21c 14FF200"/>
          <p:cNvPicPr>
            <a:picLocks noChangeAspect="1" noChangeArrowheads="1"/>
          </p:cNvPicPr>
          <p:nvPr/>
        </p:nvPicPr>
        <p:blipFill>
          <a:blip r:embed="rId2" cstate="print"/>
          <a:srcRect/>
          <a:stretch>
            <a:fillRect/>
          </a:stretch>
        </p:blipFill>
        <p:spPr bwMode="auto">
          <a:xfrm>
            <a:off x="250825" y="0"/>
            <a:ext cx="8713788" cy="7316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p:txBody>
          <a:bodyPr/>
          <a:lstStyle/>
          <a:p>
            <a:pPr eaLnBrk="1" hangingPunct="1">
              <a:defRPr/>
            </a:pPr>
            <a:endParaRPr lang="el-GR" smtClean="0"/>
          </a:p>
        </p:txBody>
      </p:sp>
      <p:sp>
        <p:nvSpPr>
          <p:cNvPr id="94211" name="Rectangle 3"/>
          <p:cNvSpPr>
            <a:spLocks noGrp="1" noRot="1" noChangeArrowheads="1"/>
          </p:cNvSpPr>
          <p:nvPr>
            <p:ph type="body" idx="1"/>
          </p:nvPr>
        </p:nvSpPr>
        <p:spPr/>
        <p:txBody>
          <a:bodyPr/>
          <a:lstStyle/>
          <a:p>
            <a:pPr eaLnBrk="1" hangingPunct="1">
              <a:defRPr/>
            </a:pPr>
            <a:endParaRPr lang="el-GR" smtClean="0"/>
          </a:p>
        </p:txBody>
      </p:sp>
      <p:pic>
        <p:nvPicPr>
          <p:cNvPr id="70660" name="Picture 4" descr="22 ExtGenitalia_PenisVerrucousCA1"/>
          <p:cNvPicPr>
            <a:picLocks noChangeAspect="1" noChangeArrowheads="1"/>
          </p:cNvPicPr>
          <p:nvPr/>
        </p:nvPicPr>
        <p:blipFill>
          <a:blip r:embed="rId2" cstate="print"/>
          <a:srcRect/>
          <a:stretch>
            <a:fillRect/>
          </a:stretch>
        </p:blipFill>
        <p:spPr bwMode="auto">
          <a:xfrm>
            <a:off x="323850" y="-242888"/>
            <a:ext cx="849630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PROSTATE INTRADUCTAL CARCINOMA\F145\IMAGE000.JPG"/>
          <p:cNvPicPr>
            <a:picLocks noChangeAspect="1" noChangeArrowheads="1"/>
          </p:cNvPicPr>
          <p:nvPr/>
        </p:nvPicPr>
        <p:blipFill>
          <a:blip r:embed="rId2" cstate="print"/>
          <a:srcRect/>
          <a:stretch>
            <a:fillRect/>
          </a:stretch>
        </p:blipFill>
        <p:spPr bwMode="auto">
          <a:xfrm>
            <a:off x="251520" y="188640"/>
            <a:ext cx="8643302" cy="6480720"/>
          </a:xfrm>
          <a:prstGeom prst="rect">
            <a:avLst/>
          </a:prstGeom>
          <a:noFill/>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p:txBody>
          <a:bodyPr/>
          <a:lstStyle/>
          <a:p>
            <a:pPr eaLnBrk="1" hangingPunct="1">
              <a:defRPr/>
            </a:pPr>
            <a:endParaRPr lang="el-GR" smtClean="0"/>
          </a:p>
        </p:txBody>
      </p:sp>
      <p:sp>
        <p:nvSpPr>
          <p:cNvPr id="95235" name="Rectangle 3"/>
          <p:cNvSpPr>
            <a:spLocks noGrp="1" noRot="1" noChangeArrowheads="1"/>
          </p:cNvSpPr>
          <p:nvPr>
            <p:ph type="body" idx="1"/>
          </p:nvPr>
        </p:nvSpPr>
        <p:spPr/>
        <p:txBody>
          <a:bodyPr/>
          <a:lstStyle/>
          <a:p>
            <a:pPr eaLnBrk="1" hangingPunct="1">
              <a:defRPr/>
            </a:pPr>
            <a:endParaRPr lang="el-GR" smtClean="0"/>
          </a:p>
        </p:txBody>
      </p:sp>
      <p:pic>
        <p:nvPicPr>
          <p:cNvPr id="71684" name="Picture 4" descr="23 ExtGenitalia_PenisVerrucousCA2"/>
          <p:cNvPicPr>
            <a:picLocks noChangeAspect="1" noChangeArrowheads="1"/>
          </p:cNvPicPr>
          <p:nvPr/>
        </p:nvPicPr>
        <p:blipFill>
          <a:blip r:embed="rId2" cstate="print"/>
          <a:srcRect/>
          <a:stretch>
            <a:fillRect/>
          </a:stretch>
        </p:blipFill>
        <p:spPr bwMode="auto">
          <a:xfrm>
            <a:off x="250825" y="-242888"/>
            <a:ext cx="8569325" cy="7100888"/>
          </a:xfrm>
          <a:prstGeom prst="rect">
            <a:avLst/>
          </a:prstGeom>
          <a:noFill/>
          <a:ln w="9525">
            <a:noFill/>
            <a:miter lim="800000"/>
            <a:headEnd/>
            <a:tailEnd/>
          </a:ln>
        </p:spPr>
      </p:pic>
      <p:sp>
        <p:nvSpPr>
          <p:cNvPr id="5" name="1 - Τίτλος"/>
          <p:cNvSpPr txBox="1">
            <a:spLocks/>
          </p:cNvSpPr>
          <p:nvPr/>
        </p:nvSpPr>
        <p:spPr>
          <a:xfrm>
            <a:off x="457200" y="5429264"/>
            <a:ext cx="3757610" cy="107157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1" i="0" u="sng" strike="noStrike" kern="1200" cap="none" spc="60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Απωστική</a:t>
            </a:r>
            <a:r>
              <a:rPr kumimoji="0" lang="el-GR" sz="2000" b="1" i="0" u="sng" strike="noStrike" kern="1200" cap="none" spc="6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διήθηση </a:t>
            </a:r>
            <a:r>
              <a:rPr kumimoji="0" lang="el-GR" sz="2000" b="1" i="0" u="none" strike="noStrike" kern="1200" cap="none" spc="6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με βολβώδεις επεκτάσεις του καρκινικού ακανθώδους επιθηλίου</a:t>
            </a:r>
            <a:endParaRPr kumimoji="0" lang="el-GR" sz="2000" b="1" i="0" u="none" strike="noStrike" kern="1200" cap="none" spc="60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p:txBody>
          <a:bodyPr/>
          <a:lstStyle/>
          <a:p>
            <a:pPr eaLnBrk="1" hangingPunct="1">
              <a:defRPr/>
            </a:pPr>
            <a:endParaRPr lang="el-GR" smtClean="0"/>
          </a:p>
        </p:txBody>
      </p:sp>
      <p:sp>
        <p:nvSpPr>
          <p:cNvPr id="96259" name="Rectangle 3"/>
          <p:cNvSpPr>
            <a:spLocks noGrp="1" noRot="1" noChangeArrowheads="1"/>
          </p:cNvSpPr>
          <p:nvPr>
            <p:ph type="body" idx="1"/>
          </p:nvPr>
        </p:nvSpPr>
        <p:spPr/>
        <p:txBody>
          <a:bodyPr/>
          <a:lstStyle/>
          <a:p>
            <a:pPr eaLnBrk="1" hangingPunct="1">
              <a:defRPr/>
            </a:pPr>
            <a:endParaRPr lang="el-GR" smtClean="0"/>
          </a:p>
        </p:txBody>
      </p:sp>
      <p:pic>
        <p:nvPicPr>
          <p:cNvPr id="72708" name="Picture 4" descr="24 ExtGenitalia_PenisVerrucousCA3"/>
          <p:cNvPicPr>
            <a:picLocks noChangeAspect="1" noChangeArrowheads="1"/>
          </p:cNvPicPr>
          <p:nvPr/>
        </p:nvPicPr>
        <p:blipFill>
          <a:blip r:embed="rId2" cstate="print"/>
          <a:srcRect/>
          <a:stretch>
            <a:fillRect/>
          </a:stretch>
        </p:blipFill>
        <p:spPr bwMode="auto">
          <a:xfrm>
            <a:off x="323850" y="-242888"/>
            <a:ext cx="8496300" cy="7100888"/>
          </a:xfrm>
          <a:prstGeom prst="rect">
            <a:avLst/>
          </a:prstGeom>
          <a:noFill/>
          <a:ln w="9525">
            <a:noFill/>
            <a:miter lim="800000"/>
            <a:headEnd/>
            <a:tailEnd/>
          </a:ln>
        </p:spPr>
      </p:pic>
      <p:sp>
        <p:nvSpPr>
          <p:cNvPr id="5" name="1 - Τίτλος"/>
          <p:cNvSpPr txBox="1">
            <a:spLocks/>
          </p:cNvSpPr>
          <p:nvPr/>
        </p:nvSpPr>
        <p:spPr>
          <a:xfrm>
            <a:off x="457200" y="2857496"/>
            <a:ext cx="3543296" cy="1928826"/>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Η εν λόγω ποικιλία εξορισμού είναι χαμηλόβαθμης κακοήθειας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a:xfrm>
            <a:off x="457200" y="188640"/>
            <a:ext cx="8229600" cy="1228998"/>
          </a:xfrm>
        </p:spPr>
        <p:txBody>
          <a:bodyPr>
            <a:normAutofit/>
          </a:bodyPr>
          <a:lstStyle/>
          <a:p>
            <a:pPr eaLnBrk="1" hangingPunct="1">
              <a:defRPr/>
            </a:pPr>
            <a:r>
              <a:rPr lang="el-GR" b="1" dirty="0" smtClean="0"/>
              <a:t>Ακροχορδονώδες</a:t>
            </a:r>
            <a:r>
              <a:rPr lang="en-US" b="1" dirty="0" smtClean="0"/>
              <a:t> (</a:t>
            </a:r>
            <a:r>
              <a:rPr lang="en-US" b="1" dirty="0" err="1" smtClean="0"/>
              <a:t>verrucous</a:t>
            </a:r>
            <a:r>
              <a:rPr lang="en-US" b="1" dirty="0" smtClean="0"/>
              <a:t>)</a:t>
            </a:r>
            <a:r>
              <a:rPr lang="el-GR" b="1" dirty="0" smtClean="0"/>
              <a:t> </a:t>
            </a:r>
            <a:r>
              <a:rPr lang="el-GR" b="1" dirty="0" smtClean="0"/>
              <a:t>ΑΚΚ</a:t>
            </a:r>
            <a:endParaRPr lang="el-GR" b="1" dirty="0" smtClean="0"/>
          </a:p>
        </p:txBody>
      </p:sp>
      <p:sp>
        <p:nvSpPr>
          <p:cNvPr id="100355" name="Rectangle 3"/>
          <p:cNvSpPr>
            <a:spLocks noGrp="1" noRot="1" noChangeArrowheads="1"/>
          </p:cNvSpPr>
          <p:nvPr>
            <p:ph type="body" idx="1"/>
          </p:nvPr>
        </p:nvSpPr>
        <p:spPr/>
        <p:txBody>
          <a:bodyPr/>
          <a:lstStyle/>
          <a:p>
            <a:pPr eaLnBrk="1" hangingPunct="1">
              <a:defRPr/>
            </a:pPr>
            <a:endParaRPr lang="el-GR" smtClean="0"/>
          </a:p>
        </p:txBody>
      </p:sp>
      <p:pic>
        <p:nvPicPr>
          <p:cNvPr id="74756" name="Picture 4" descr="21d 14FF201"/>
          <p:cNvPicPr>
            <a:picLocks noChangeAspect="1" noChangeArrowheads="1"/>
          </p:cNvPicPr>
          <p:nvPr/>
        </p:nvPicPr>
        <p:blipFill>
          <a:blip r:embed="rId2" cstate="print"/>
          <a:srcRect/>
          <a:stretch>
            <a:fillRect/>
          </a:stretch>
        </p:blipFill>
        <p:spPr bwMode="auto">
          <a:xfrm>
            <a:off x="323850" y="1341438"/>
            <a:ext cx="8496300" cy="5903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 fill="hold"/>
                                        <p:tgtEl>
                                          <p:spTgt spid="100354"/>
                                        </p:tgtEl>
                                        <p:attrNameLst>
                                          <p:attrName>ppt_x</p:attrName>
                                        </p:attrNameLst>
                                      </p:cBhvr>
                                      <p:tavLst>
                                        <p:tav tm="0">
                                          <p:val>
                                            <p:strVal val="#ppt_x"/>
                                          </p:val>
                                        </p:tav>
                                        <p:tav tm="100000">
                                          <p:val>
                                            <p:strVal val="#ppt_x"/>
                                          </p:val>
                                        </p:tav>
                                      </p:tavLst>
                                    </p:anim>
                                    <p:anim calcmode="lin" valueType="num">
                                      <p:cBhvr additive="base">
                                        <p:cTn id="8" dur="500" fill="hold"/>
                                        <p:tgtEl>
                                          <p:spTgt spid="1003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a:xfrm>
            <a:off x="0" y="0"/>
            <a:ext cx="9144000" cy="1371600"/>
          </a:xfrm>
        </p:spPr>
        <p:txBody>
          <a:bodyPr>
            <a:normAutofit/>
          </a:bodyPr>
          <a:lstStyle/>
          <a:p>
            <a:r>
              <a:rPr lang="el-GR" sz="2800" dirty="0" smtClean="0"/>
              <a:t>Ψευδοϋπερπλαστικό</a:t>
            </a:r>
            <a:r>
              <a:rPr lang="el-GR" sz="2800" dirty="0"/>
              <a:t>,</a:t>
            </a:r>
            <a:r>
              <a:rPr lang="el-GR" sz="2800" dirty="0" smtClean="0"/>
              <a:t> </a:t>
            </a:r>
            <a:r>
              <a:rPr lang="el-GR" sz="2800" b="1" dirty="0" smtClean="0"/>
              <a:t>όχι </a:t>
            </a:r>
            <a:r>
              <a:rPr lang="el-GR" sz="2800" dirty="0" smtClean="0"/>
              <a:t>ακροχορδονώδες </a:t>
            </a:r>
            <a:r>
              <a:rPr lang="el-GR" sz="2800" dirty="0" smtClean="0"/>
              <a:t>ΑΚΚ</a:t>
            </a:r>
            <a:r>
              <a:rPr lang="el-GR" sz="2800" dirty="0" smtClean="0"/>
              <a:t>. </a:t>
            </a:r>
            <a:r>
              <a:rPr lang="el-GR" sz="2800" dirty="0" smtClean="0"/>
              <a:t/>
            </a:r>
            <a:br>
              <a:rPr lang="el-GR" sz="2800" dirty="0" smtClean="0"/>
            </a:br>
            <a:r>
              <a:rPr lang="el-GR" sz="2000" dirty="0" smtClean="0"/>
              <a:t>Χαρακτηριστικά</a:t>
            </a:r>
            <a:r>
              <a:rPr lang="el-GR" sz="2800" dirty="0" smtClean="0"/>
              <a:t> </a:t>
            </a:r>
            <a:r>
              <a:rPr lang="el-GR" sz="2000" u="sng" dirty="0" smtClean="0"/>
              <a:t>επίπεδος ή μόλις ελαφρά επηρμένος </a:t>
            </a:r>
            <a:r>
              <a:rPr lang="el-GR" sz="2000" dirty="0" smtClean="0"/>
              <a:t>όγκος.</a:t>
            </a:r>
            <a:endParaRPr lang="el-GR" sz="2000" dirty="0"/>
          </a:p>
        </p:txBody>
      </p:sp>
      <p:pic>
        <p:nvPicPr>
          <p:cNvPr id="114691" name="Picture 3" descr="25a 14FF204"/>
          <p:cNvPicPr>
            <a:picLocks noChangeAspect="1" noChangeArrowheads="1"/>
          </p:cNvPicPr>
          <p:nvPr/>
        </p:nvPicPr>
        <p:blipFill>
          <a:blip r:embed="rId2" cstate="print"/>
          <a:srcRect/>
          <a:stretch>
            <a:fillRect/>
          </a:stretch>
        </p:blipFill>
        <p:spPr bwMode="auto">
          <a:xfrm>
            <a:off x="827088" y="1341438"/>
            <a:ext cx="7632700" cy="5832475"/>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p:txBody>
          <a:bodyPr/>
          <a:lstStyle/>
          <a:p>
            <a:pPr eaLnBrk="1" hangingPunct="1">
              <a:defRPr/>
            </a:pPr>
            <a:endParaRPr lang="el-GR" smtClean="0"/>
          </a:p>
        </p:txBody>
      </p:sp>
      <p:sp>
        <p:nvSpPr>
          <p:cNvPr id="101379" name="Rectangle 3"/>
          <p:cNvSpPr>
            <a:spLocks noGrp="1" noRot="1" noChangeArrowheads="1"/>
          </p:cNvSpPr>
          <p:nvPr>
            <p:ph type="body" idx="1"/>
          </p:nvPr>
        </p:nvSpPr>
        <p:spPr/>
        <p:txBody>
          <a:bodyPr/>
          <a:lstStyle/>
          <a:p>
            <a:pPr eaLnBrk="1" hangingPunct="1">
              <a:defRPr/>
            </a:pPr>
            <a:endParaRPr lang="el-GR" smtClean="0"/>
          </a:p>
        </p:txBody>
      </p:sp>
      <p:pic>
        <p:nvPicPr>
          <p:cNvPr id="4101" name="Picture 4" descr="24a 14FF202A"/>
          <p:cNvPicPr>
            <a:picLocks noChangeAspect="1" noChangeArrowheads="1"/>
          </p:cNvPicPr>
          <p:nvPr/>
        </p:nvPicPr>
        <p:blipFill>
          <a:blip r:embed="rId3" cstate="print"/>
          <a:srcRect/>
          <a:stretch>
            <a:fillRect/>
          </a:stretch>
        </p:blipFill>
        <p:spPr bwMode="auto">
          <a:xfrm>
            <a:off x="323850" y="0"/>
            <a:ext cx="8496300" cy="7316788"/>
          </a:xfrm>
          <a:prstGeom prst="rect">
            <a:avLst/>
          </a:prstGeom>
          <a:noFill/>
          <a:ln w="9525">
            <a:noFill/>
            <a:miter lim="800000"/>
            <a:headEnd/>
            <a:tailEnd/>
          </a:ln>
        </p:spPr>
      </p:pic>
      <p:sp>
        <p:nvSpPr>
          <p:cNvPr id="5" name="1 - Τίτλος"/>
          <p:cNvSpPr txBox="1">
            <a:spLocks/>
          </p:cNvSpPr>
          <p:nvPr/>
        </p:nvSpPr>
        <p:spPr>
          <a:xfrm>
            <a:off x="1643042" y="5643578"/>
            <a:ext cx="3714776" cy="714380"/>
          </a:xfrm>
          <a:prstGeom prst="rect">
            <a:avLst/>
          </a:prstGeom>
        </p:spPr>
        <p:txBody>
          <a:bodyPr vert="horz" lIns="91440" tIns="45720" rIns="91440" bIns="45720" rtlCol="0" anchor="ctr">
            <a:normAutofit fontScale="4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Καταστρεπτική </a:t>
            </a:r>
            <a:r>
              <a:rPr kumimoji="0" lang="el-GR"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διηθητική</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ανάπτυξη- </a:t>
            </a:r>
            <a:r>
              <a:rPr kumimoji="0" lang="el-GR"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Διηθητική</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η παρυφή</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a:xfrm>
            <a:off x="0" y="0"/>
            <a:ext cx="9144000" cy="1417638"/>
          </a:xfrm>
        </p:spPr>
        <p:txBody>
          <a:bodyPr>
            <a:normAutofit/>
          </a:bodyPr>
          <a:lstStyle/>
          <a:p>
            <a:pPr eaLnBrk="1" hangingPunct="1">
              <a:defRPr/>
            </a:pPr>
            <a:r>
              <a:rPr lang="el-GR" sz="3100" dirty="0" err="1" smtClean="0"/>
              <a:t>Κονδυλωματώδες</a:t>
            </a:r>
            <a:r>
              <a:rPr lang="el-GR" sz="3100" dirty="0" smtClean="0"/>
              <a:t> – </a:t>
            </a:r>
            <a:r>
              <a:rPr lang="el-GR" sz="3100" dirty="0" err="1" smtClean="0"/>
              <a:t>μυρμηκιώδες</a:t>
            </a:r>
            <a:r>
              <a:rPr lang="el-GR" sz="3100" dirty="0" smtClean="0"/>
              <a:t> </a:t>
            </a:r>
            <a:r>
              <a:rPr lang="en-US" sz="3100" dirty="0" smtClean="0"/>
              <a:t>( warty ) </a:t>
            </a:r>
            <a:r>
              <a:rPr lang="el-GR" sz="3100" dirty="0" smtClean="0"/>
              <a:t>ΑΚΚ</a:t>
            </a:r>
            <a:r>
              <a:rPr lang="el-GR" sz="3100" dirty="0" smtClean="0"/>
              <a:t>. </a:t>
            </a:r>
            <a:r>
              <a:rPr lang="el-GR" sz="4000" dirty="0" smtClean="0"/>
              <a:t/>
            </a:r>
            <a:br>
              <a:rPr lang="el-GR" sz="4000" dirty="0" smtClean="0"/>
            </a:br>
            <a:r>
              <a:rPr lang="el-GR" sz="1800" dirty="0" smtClean="0"/>
              <a:t>Η </a:t>
            </a:r>
            <a:r>
              <a:rPr lang="el-GR" sz="1800" dirty="0" smtClean="0">
                <a:effectLst>
                  <a:outerShdw blurRad="38100" dist="38100" dir="2700000" algn="tl">
                    <a:srgbClr val="000000">
                      <a:alpha val="43137"/>
                    </a:srgbClr>
                  </a:outerShdw>
                </a:effectLst>
              </a:rPr>
              <a:t>μόνη εξωφυτική ποικιλία </a:t>
            </a:r>
            <a:r>
              <a:rPr lang="el-GR" sz="1800" dirty="0" smtClean="0">
                <a:effectLst>
                  <a:outerShdw blurRad="38100" dist="38100" dir="2700000" algn="tl">
                    <a:srgbClr val="000000">
                      <a:alpha val="43137"/>
                    </a:srgbClr>
                  </a:outerShdw>
                </a:effectLst>
              </a:rPr>
              <a:t>αμιγούς </a:t>
            </a:r>
            <a:r>
              <a:rPr lang="el-GR" sz="1800" dirty="0" smtClean="0"/>
              <a:t>ακανθοκυτταρικού </a:t>
            </a:r>
            <a:r>
              <a:rPr lang="el-GR" sz="1800" dirty="0" smtClean="0"/>
              <a:t>καρκίνου με προβάλλουσα, διάχυτη </a:t>
            </a:r>
            <a:r>
              <a:rPr lang="el-GR" sz="1800" dirty="0" smtClean="0">
                <a:effectLst>
                  <a:outerShdw blurRad="38100" dist="38100" dir="2700000" algn="tl">
                    <a:srgbClr val="000000">
                      <a:alpha val="43137"/>
                    </a:srgbClr>
                  </a:outerShdw>
                </a:effectLst>
              </a:rPr>
              <a:t>κοιλοκυτταρική ατυπία</a:t>
            </a:r>
            <a:r>
              <a:rPr lang="el-GR" sz="1800" dirty="0" smtClean="0"/>
              <a:t>.  Επί απουσίας της τελευταίας, ο </a:t>
            </a:r>
            <a:r>
              <a:rPr lang="el-GR" sz="1800" dirty="0" smtClean="0"/>
              <a:t>ανάλογος όγκος </a:t>
            </a:r>
            <a:r>
              <a:rPr lang="el-GR" sz="1800" dirty="0" smtClean="0"/>
              <a:t>ταξινομείται ως θηλώδες </a:t>
            </a:r>
            <a:r>
              <a:rPr lang="el-GR" sz="1800" dirty="0" smtClean="0"/>
              <a:t>ΑΚΚ</a:t>
            </a:r>
            <a:r>
              <a:rPr lang="el-GR" sz="1800" dirty="0" smtClean="0"/>
              <a:t>, </a:t>
            </a:r>
            <a:r>
              <a:rPr lang="el-GR" sz="1800" dirty="0" smtClean="0"/>
              <a:t>μη περαιτέρω τυποποιούμενο.</a:t>
            </a:r>
          </a:p>
        </p:txBody>
      </p:sp>
      <p:sp>
        <p:nvSpPr>
          <p:cNvPr id="104451" name="Rectangle 3"/>
          <p:cNvSpPr>
            <a:spLocks noGrp="1" noRot="1" noChangeArrowheads="1"/>
          </p:cNvSpPr>
          <p:nvPr>
            <p:ph type="body" idx="1"/>
          </p:nvPr>
        </p:nvSpPr>
        <p:spPr/>
        <p:txBody>
          <a:bodyPr/>
          <a:lstStyle/>
          <a:p>
            <a:pPr eaLnBrk="1" hangingPunct="1">
              <a:defRPr/>
            </a:pPr>
            <a:endParaRPr lang="el-GR" smtClean="0"/>
          </a:p>
        </p:txBody>
      </p:sp>
      <p:pic>
        <p:nvPicPr>
          <p:cNvPr id="76804" name="Picture 4" descr="24b 14FF202B"/>
          <p:cNvPicPr>
            <a:picLocks noChangeAspect="1" noChangeArrowheads="1"/>
          </p:cNvPicPr>
          <p:nvPr/>
        </p:nvPicPr>
        <p:blipFill>
          <a:blip r:embed="rId2" cstate="print"/>
          <a:srcRect/>
          <a:stretch>
            <a:fillRect/>
          </a:stretch>
        </p:blipFill>
        <p:spPr bwMode="auto">
          <a:xfrm>
            <a:off x="323850" y="1412875"/>
            <a:ext cx="8569325" cy="5832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additive="base">
                                        <p:cTn id="7" dur="500" fill="hold"/>
                                        <p:tgtEl>
                                          <p:spTgt spid="104450"/>
                                        </p:tgtEl>
                                        <p:attrNameLst>
                                          <p:attrName>ppt_x</p:attrName>
                                        </p:attrNameLst>
                                      </p:cBhvr>
                                      <p:tavLst>
                                        <p:tav tm="0">
                                          <p:val>
                                            <p:strVal val="#ppt_x"/>
                                          </p:val>
                                        </p:tav>
                                        <p:tav tm="100000">
                                          <p:val>
                                            <p:strVal val="#ppt_x"/>
                                          </p:val>
                                        </p:tav>
                                      </p:tavLst>
                                    </p:anim>
                                    <p:anim calcmode="lin" valueType="num">
                                      <p:cBhvr additive="base">
                                        <p:cTn id="8" dur="500" fill="hold"/>
                                        <p:tgtEl>
                                          <p:spTgt spid="1044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reno_Fig4_HTML"/>
          <p:cNvPicPr>
            <a:picLocks noChangeAspect="1" noChangeArrowheads="1"/>
          </p:cNvPicPr>
          <p:nvPr/>
        </p:nvPicPr>
        <p:blipFill>
          <a:blip r:embed="rId2" cstate="print"/>
          <a:srcRect/>
          <a:stretch>
            <a:fillRect/>
          </a:stretch>
        </p:blipFill>
        <p:spPr bwMode="auto">
          <a:xfrm rot="16200000">
            <a:off x="-871772" y="1086062"/>
            <a:ext cx="6286544" cy="4543000"/>
          </a:xfrm>
          <a:prstGeom prst="rect">
            <a:avLst/>
          </a:prstGeom>
          <a:noFill/>
          <a:ln w="9525">
            <a:noFill/>
            <a:miter lim="800000"/>
            <a:headEnd/>
            <a:tailEnd/>
          </a:ln>
        </p:spPr>
      </p:pic>
      <p:pic>
        <p:nvPicPr>
          <p:cNvPr id="3" name="Picture 6" descr="ereno_Fig5_HTML"/>
          <p:cNvPicPr>
            <a:picLocks noChangeAspect="1" noChangeArrowheads="1"/>
          </p:cNvPicPr>
          <p:nvPr/>
        </p:nvPicPr>
        <p:blipFill>
          <a:blip r:embed="rId3" cstate="print"/>
          <a:srcRect/>
          <a:stretch>
            <a:fillRect/>
          </a:stretch>
        </p:blipFill>
        <p:spPr bwMode="auto">
          <a:xfrm rot="5400000">
            <a:off x="3792300" y="1077696"/>
            <a:ext cx="6215106" cy="44882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p:nvPr>
        </p:nvSpPr>
        <p:spPr>
          <a:xfrm>
            <a:off x="457200" y="0"/>
            <a:ext cx="8229600" cy="1417638"/>
          </a:xfrm>
        </p:spPr>
        <p:txBody>
          <a:bodyPr>
            <a:normAutofit/>
          </a:bodyPr>
          <a:lstStyle/>
          <a:p>
            <a:pPr eaLnBrk="1" hangingPunct="1">
              <a:defRPr/>
            </a:pPr>
            <a:r>
              <a:rPr lang="el-GR" sz="4000" b="1" dirty="0" smtClean="0"/>
              <a:t>Βασικόμορφο-Βασικοκυτταροειδές </a:t>
            </a:r>
            <a:r>
              <a:rPr lang="el-GR" sz="4000" b="1" dirty="0" smtClean="0"/>
              <a:t>ΑΚΚ</a:t>
            </a:r>
            <a:r>
              <a:rPr lang="el-GR" sz="4000" b="1" dirty="0" smtClean="0"/>
              <a:t>. </a:t>
            </a:r>
            <a:r>
              <a:rPr lang="el-GR" sz="3600" b="1" dirty="0" smtClean="0"/>
              <a:t>Αυξημένο μεταστατικό δυναμικό.</a:t>
            </a:r>
            <a:endParaRPr lang="el-GR" sz="3600" b="1" dirty="0" smtClean="0"/>
          </a:p>
        </p:txBody>
      </p:sp>
      <p:sp>
        <p:nvSpPr>
          <p:cNvPr id="108547" name="Rectangle 3"/>
          <p:cNvSpPr>
            <a:spLocks noGrp="1" noRot="1" noChangeArrowheads="1"/>
          </p:cNvSpPr>
          <p:nvPr>
            <p:ph type="body" idx="1"/>
          </p:nvPr>
        </p:nvSpPr>
        <p:spPr/>
        <p:txBody>
          <a:bodyPr/>
          <a:lstStyle/>
          <a:p>
            <a:pPr eaLnBrk="1" hangingPunct="1">
              <a:defRPr/>
            </a:pPr>
            <a:endParaRPr lang="el-GR" smtClean="0"/>
          </a:p>
        </p:txBody>
      </p:sp>
      <p:pic>
        <p:nvPicPr>
          <p:cNvPr id="79876" name="Picture 4" descr="24c 14FF203"/>
          <p:cNvPicPr>
            <a:picLocks noChangeAspect="1" noChangeArrowheads="1"/>
          </p:cNvPicPr>
          <p:nvPr/>
        </p:nvPicPr>
        <p:blipFill>
          <a:blip r:embed="rId2" cstate="print"/>
          <a:srcRect/>
          <a:stretch>
            <a:fillRect/>
          </a:stretch>
        </p:blipFill>
        <p:spPr bwMode="auto">
          <a:xfrm>
            <a:off x="250825" y="1412875"/>
            <a:ext cx="8569325" cy="579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 calcmode="lin" valueType="num">
                                      <p:cBhvr additive="base">
                                        <p:cTn id="7" dur="500" fill="hold"/>
                                        <p:tgtEl>
                                          <p:spTgt spid="108546"/>
                                        </p:tgtEl>
                                        <p:attrNameLst>
                                          <p:attrName>ppt_x</p:attrName>
                                        </p:attrNameLst>
                                      </p:cBhvr>
                                      <p:tavLst>
                                        <p:tav tm="0">
                                          <p:val>
                                            <p:strVal val="#ppt_x"/>
                                          </p:val>
                                        </p:tav>
                                        <p:tav tm="100000">
                                          <p:val>
                                            <p:strVal val="#ppt_x"/>
                                          </p:val>
                                        </p:tav>
                                      </p:tavLst>
                                    </p:anim>
                                    <p:anim calcmode="lin" valueType="num">
                                      <p:cBhvr additive="base">
                                        <p:cTn id="8" dur="500" fill="hold"/>
                                        <p:tgtEl>
                                          <p:spTgt spid="1085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0" y="0"/>
            <a:ext cx="9144000" cy="1417638"/>
          </a:xfrm>
        </p:spPr>
        <p:txBody>
          <a:bodyPr>
            <a:normAutofit fontScale="90000"/>
          </a:bodyPr>
          <a:lstStyle/>
          <a:p>
            <a:pPr eaLnBrk="1" hangingPunct="1">
              <a:defRPr/>
            </a:pPr>
            <a:r>
              <a:rPr lang="el-GR" b="1" dirty="0" smtClean="0"/>
              <a:t>ΔΔ</a:t>
            </a:r>
            <a:r>
              <a:rPr lang="en-US" b="1" dirty="0" smtClean="0"/>
              <a:t>: </a:t>
            </a:r>
            <a:r>
              <a:rPr lang="el-GR" b="1" dirty="0" smtClean="0"/>
              <a:t>Βασικοκυτταρ</a:t>
            </a:r>
            <a:r>
              <a:rPr lang="el-GR" b="1" dirty="0" smtClean="0">
                <a:effectLst>
                  <a:outerShdw blurRad="38100" dist="38100" dir="2700000" algn="tl">
                    <a:srgbClr val="000000">
                      <a:alpha val="43137"/>
                    </a:srgbClr>
                  </a:outerShdw>
                </a:effectLst>
              </a:rPr>
              <a:t>ικό</a:t>
            </a:r>
            <a:r>
              <a:rPr lang="el-GR" b="1" dirty="0" smtClean="0"/>
              <a:t> </a:t>
            </a:r>
            <a:r>
              <a:rPr lang="el-GR" b="1" dirty="0" smtClean="0"/>
              <a:t>καρκίνωμα </a:t>
            </a:r>
            <a:r>
              <a:rPr lang="el-GR" b="1" spc="600" dirty="0" smtClean="0"/>
              <a:t>δέρματος</a:t>
            </a:r>
            <a:r>
              <a:rPr lang="el-GR" b="1" dirty="0" smtClean="0"/>
              <a:t> πέους </a:t>
            </a:r>
            <a:r>
              <a:rPr lang="el-GR" b="1" dirty="0" smtClean="0"/>
              <a:t>(σπάνιο). </a:t>
            </a:r>
            <a:br>
              <a:rPr lang="el-GR" b="1" dirty="0" smtClean="0"/>
            </a:br>
            <a:r>
              <a:rPr lang="el-GR" sz="3100" dirty="0" smtClean="0"/>
              <a:t>Απουσία ουσιώδους μεταστατικού δυναμικού.</a:t>
            </a:r>
            <a:endParaRPr lang="el-GR" sz="3100" dirty="0" smtClean="0"/>
          </a:p>
        </p:txBody>
      </p:sp>
      <p:sp>
        <p:nvSpPr>
          <p:cNvPr id="111619" name="Rectangle 3"/>
          <p:cNvSpPr>
            <a:spLocks noGrp="1" noRot="1" noChangeArrowheads="1"/>
          </p:cNvSpPr>
          <p:nvPr>
            <p:ph type="body" idx="1"/>
          </p:nvPr>
        </p:nvSpPr>
        <p:spPr/>
        <p:txBody>
          <a:bodyPr/>
          <a:lstStyle/>
          <a:p>
            <a:pPr eaLnBrk="1" hangingPunct="1">
              <a:defRPr/>
            </a:pPr>
            <a:endParaRPr lang="el-GR" smtClean="0"/>
          </a:p>
        </p:txBody>
      </p:sp>
      <p:pic>
        <p:nvPicPr>
          <p:cNvPr id="81924" name="Picture 4" descr="24d 14FF206"/>
          <p:cNvPicPr>
            <a:picLocks noChangeAspect="1" noChangeArrowheads="1"/>
          </p:cNvPicPr>
          <p:nvPr/>
        </p:nvPicPr>
        <p:blipFill>
          <a:blip r:embed="rId2" cstate="print"/>
          <a:srcRect/>
          <a:stretch>
            <a:fillRect/>
          </a:stretch>
        </p:blipFill>
        <p:spPr bwMode="auto">
          <a:xfrm>
            <a:off x="250825" y="1484313"/>
            <a:ext cx="8497888"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0" y="0"/>
            <a:ext cx="9144000" cy="1417638"/>
          </a:xfrm>
        </p:spPr>
        <p:txBody>
          <a:bodyPr>
            <a:normAutofit fontScale="90000"/>
          </a:bodyPr>
          <a:lstStyle/>
          <a:p>
            <a:pPr eaLnBrk="1" hangingPunct="1">
              <a:defRPr/>
            </a:pPr>
            <a:r>
              <a:rPr lang="el-GR" sz="3600" b="1" dirty="0" smtClean="0"/>
              <a:t>Ατρακτοκυτταρικό - σαρκωματοειδές </a:t>
            </a:r>
            <a:r>
              <a:rPr lang="el-GR" sz="3600" b="1" dirty="0" smtClean="0"/>
              <a:t>ΑΚΚ</a:t>
            </a:r>
            <a:r>
              <a:rPr lang="el-GR" sz="3600" b="1" dirty="0" smtClean="0"/>
              <a:t>. </a:t>
            </a:r>
            <a:r>
              <a:rPr lang="el-GR" sz="4000" b="1" dirty="0" smtClean="0"/>
              <a:t/>
            </a:r>
            <a:br>
              <a:rPr lang="el-GR" sz="4000" b="1" dirty="0" smtClean="0"/>
            </a:br>
            <a:r>
              <a:rPr lang="el-GR" sz="2200" b="1" dirty="0" smtClean="0"/>
              <a:t>Δι</a:t>
            </a:r>
            <a:r>
              <a:rPr lang="el-GR" sz="2200" dirty="0" smtClean="0"/>
              <a:t>φασικός όγκος</a:t>
            </a:r>
            <a:r>
              <a:rPr lang="en-US" sz="2200" dirty="0" smtClean="0"/>
              <a:t>: </a:t>
            </a:r>
            <a:r>
              <a:rPr lang="el-GR" sz="2200" dirty="0" smtClean="0"/>
              <a:t> </a:t>
            </a:r>
            <a:br>
              <a:rPr lang="el-GR" sz="2200" dirty="0" smtClean="0"/>
            </a:br>
            <a:r>
              <a:rPr lang="el-GR" sz="2200" dirty="0" smtClean="0"/>
              <a:t>ατρακτοκυτταρικά-σαρκωματοειδή στοιχεία με έντονο πυρηνικό πλειομορφισμό </a:t>
            </a:r>
            <a:r>
              <a:rPr lang="el-GR" sz="2200" b="1" dirty="0" smtClean="0"/>
              <a:t>και</a:t>
            </a:r>
            <a:r>
              <a:rPr lang="el-GR" sz="2200" dirty="0" smtClean="0"/>
              <a:t> εστίες πλακώδους διαφοροποίησης</a:t>
            </a:r>
            <a:r>
              <a:rPr lang="el-GR" sz="2200" b="1" dirty="0" smtClean="0"/>
              <a:t>.</a:t>
            </a:r>
            <a:endParaRPr lang="el-GR" sz="2200" b="1" dirty="0" smtClean="0"/>
          </a:p>
        </p:txBody>
      </p:sp>
      <p:pic>
        <p:nvPicPr>
          <p:cNvPr id="83971" name="Picture 3" descr="25c 14FF205"/>
          <p:cNvPicPr>
            <a:picLocks noChangeAspect="1" noChangeArrowheads="1"/>
          </p:cNvPicPr>
          <p:nvPr/>
        </p:nvPicPr>
        <p:blipFill>
          <a:blip r:embed="rId2" cstate="print"/>
          <a:srcRect/>
          <a:stretch>
            <a:fillRect/>
          </a:stretch>
        </p:blipFill>
        <p:spPr bwMode="auto">
          <a:xfrm>
            <a:off x="395288" y="1484313"/>
            <a:ext cx="8355012"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TotalTime>
  <Words>1510</Words>
  <Application>Microsoft Office PowerPoint</Application>
  <PresentationFormat>On-screen Show (4:3)</PresentationFormat>
  <Paragraphs>139</Paragraphs>
  <Slides>100</Slides>
  <Notes>0</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Θέμα του Office</vt:lpstr>
      <vt:lpstr>Ιστολογία σπερματοδόχου ληκύθου σε υλικό βιοψίας προστάτη αδένα</vt:lpstr>
      <vt:lpstr>Αντιπαραβολή ιστολογικής υφής </vt:lpstr>
      <vt:lpstr>ΚΑΡΚΙΝΙΚΕΣ ΕΞΕΡΓΑΣΙΕΣ  ΠΑΡΑΚΕΙΜΕΝΩΝ ΤΗΣ ΟΥΡΗΘΡΑΣ  ΙΣΤΩΝ ΔΥΝΗΤΙΚΩΣ ΠΡΟΒΑΛΛΟΥΣΕΣ   ΕΝΔΟ-ΠΕΡΙ/ΟΥΡΗΘΡΙΚΩΣ </vt:lpstr>
      <vt:lpstr>Slide 4</vt:lpstr>
      <vt:lpstr>Επικρατούσα μορφολογία κυψελιδικού κυττάρου.</vt:lpstr>
      <vt:lpstr>Ηθμοειδές συμβατικό (κυψελιδικό) αδενοκαρκίνωμα  της περιφερικής ζώνης του προστάτη αδένα   αθροιστικού βαθμού κακοήθειας κατά Gleason 4+4=8. Παντελής η απουσία βασικού κυτταρικού στοίχου σε όλους τους ύποπτους αδένες.</vt:lpstr>
      <vt:lpstr>Slide 7</vt:lpstr>
      <vt:lpstr>Συμβατικό  (κυψελιδικό)  αδενοκαρκίνωμα  αθροιστικού βαθμού κακοήθειας κατά Gleason 5+5=10. Παντελής απουσία βασικού κυτταρικού στοίχου. Επικρατούσα μορφολογία κυψελιδικού κυττάρου.</vt:lpstr>
      <vt:lpstr>Slide 9</vt:lpstr>
      <vt:lpstr>Slide 10</vt:lpstr>
      <vt:lpstr>Slide 11</vt:lpstr>
      <vt:lpstr>Slide 12</vt:lpstr>
      <vt:lpstr>Slide 13</vt:lpstr>
      <vt:lpstr>Slide 14</vt:lpstr>
      <vt:lpstr>Slide 15</vt:lpstr>
      <vt:lpstr>Slide 16</vt:lpstr>
      <vt:lpstr>Ενδοπορικό καρκίνωμα του προστάτη.  Όψιμο γεγονός στη φυσική πορεία του συμβατικού κυψελιδικού προστατικού καρκίνου. Άτυπα, κυβοειδή κύτταρα με στρογγυλούς πυρήνες (κυψελιδικής μορφής κύτταρα). Παρακείμενο διηθητικό καρκίνωμα σχεδόν πάντα. Διατήρηση βασικού κυτταρικού στοίχου στο ενδοπορικό καρκίνωμα. Αντίθετα με την PIN, πολύ σύνθετη αρχιτεκτονική, πολύ έντονη  και σχετικά ανομοιόμορφη πυρηνική ατυπία μεταξύ των ατύπων κυττάρων, μιτώσεις. (ΔΔ: υψηλόβαθμη PIN= πρόδρομη αλλοίωση του προστατικού καρκίνου)</vt:lpstr>
      <vt:lpstr>Slide 18</vt:lpstr>
      <vt:lpstr>Slide 19</vt:lpstr>
      <vt:lpstr>Slide 20</vt:lpstr>
      <vt:lpstr>Ενίοτε, φαινόμενο ωρίμανσης. HG PIN</vt:lpstr>
      <vt:lpstr>Σπάνια, ηθμοειδής μορφή υψηλόβαθμης PIN</vt:lpstr>
      <vt:lpstr>Slide 23</vt:lpstr>
      <vt:lpstr>Slide 24</vt:lpstr>
      <vt:lpstr>Slide 25</vt:lpstr>
      <vt:lpstr>Slide 26</vt:lpstr>
      <vt:lpstr>Slide 27</vt:lpstr>
      <vt:lpstr>Slide 28</vt:lpstr>
      <vt:lpstr>Slide 29</vt:lpstr>
      <vt:lpstr>Slide 30</vt:lpstr>
      <vt:lpstr>Slide 31</vt:lpstr>
      <vt:lpstr>Slide 32</vt:lpstr>
      <vt:lpstr>Ενδοουρηθρικό, εν προκειμένω  θηλώδες αδενοκαρκίνωμα προστατικών πόρων</vt:lpstr>
      <vt:lpstr>Ουροθηλιακό καρκίνωμα στην ουρήθρα  εν προκειμένω σχετιζόμενο με αντίστοιχο της ουροδόχου κύστης. Η διάγνωσή του καθορίζει τη διατήρηση ή μη της ουρήθρας κατά την κυστεκτομή στους άρρενες με καρκίνο στην ουροδόχο κύστη. Στα θήλεα άτομα γίνεται ούτως ή άλλως ουρηθρεκτομή κατά την κυστεκτομή.  </vt:lpstr>
      <vt:lpstr>Κατ’ αναλογία με το προηγούμενο,  ουροθηλιακό καρκίνωμα ουροδόχου κύστης  με ενδοεπιθηλιακή επέκταση στους περιουρηθραίους πόρους του προστάτη αδένα. Η εμπλοκή των πόρων οφείλει να διακριθεί  από τη διήθηση του υποστρώματος του προστάτη αδένα.</vt:lpstr>
      <vt:lpstr>Ανατομία – διατομή πέους</vt:lpstr>
      <vt:lpstr> Ουρήθρα - Σπογγιώδες σώμα - Σηρραγώδη σώματα </vt:lpstr>
      <vt:lpstr>Κνησμώδης, συμπαγής, λευκάζουσα  πλάκα ή βλατίδα  της άκρης του πέους (βαλάνου και ακροποσθίας) συστέλλουσα την ουρήθρα και προκαλούσα φίμωση (εμπόδιση  ανάσυρσης της ακροποσθίας). </vt:lpstr>
      <vt:lpstr>Slide 39</vt:lpstr>
      <vt:lpstr>Slide 40</vt:lpstr>
      <vt:lpstr>Σκληρυντικός και ατροφικός λειχήνας –  Αποφρακτική ξηρωτική  βαλανίτιδα. Θεωρούμενη προνεοπλασματική αλλοίωση για το μη σχετιζόμενο με τον HPV  ακανθοκυτταρικό καρκίνωμα. Απαντά σε εγχειρητικά παρασκευάσματα υπερηλίκων με φίμωση. Πρόκειται για χρόνια ατροφική βλεννογονοδερματική διαταραχή, η ιδιοπαθής μορφή της οποίας πιθανώς ενέχει αυτοάνοσο χαρακτήρα.</vt:lpstr>
      <vt:lpstr>Σύφιλη Πρωτοπαθής  ( αποφρακτική ενδαρτηρίτιδα)  Δευτεροπαθής</vt:lpstr>
      <vt:lpstr>Slide 43</vt:lpstr>
      <vt:lpstr>Slide 44</vt:lpstr>
      <vt:lpstr>Μολυσματική τέρμινθος</vt:lpstr>
      <vt:lpstr>Slide 46</vt:lpstr>
      <vt:lpstr>Slide 47</vt:lpstr>
      <vt:lpstr>Ερπητικό έλκος ακροποσθίας</vt:lpstr>
      <vt:lpstr>Slide 49</vt:lpstr>
      <vt:lpstr>Slide 50</vt:lpstr>
      <vt:lpstr>Slide 51</vt:lpstr>
      <vt:lpstr>Βαλανίτιδα του Zoon </vt:lpstr>
      <vt:lpstr>ΕΝΔΟΕΠΙΘΗΛΙΑΚΗ ΝΕΟΠΛΑΣΙΑ  ΤΟΥ ΠΕΟΥΣ (PeIN) </vt:lpstr>
      <vt:lpstr>Βασικόμορφη υψηλόβαθμη PeIN-Ερυθροπλακία του Queyrat Απώλεια πολικότητας, υπερχρωμικοί πυρήνες, εδώ κυτταρική δυσπλασία σε όλο το πάχος  του επιθηλίου, πολυάριθμες τυπικές και άτυπες μιτώσεις. Χρόνια φλεγμονώδη στοιχεία με ταινιοειδή κατανομή και υπερπλασία αγγείων στο υποκείμενο χόριο. </vt:lpstr>
      <vt:lpstr>Υψηλόβαθμη PeIN - Nόσος του Bowen Δυσωρίμανση και έντονη ατυπία σε όλο το πάχος του επιθηλίου, ανάλογη με την προηγούμενη εικόνα· αλλά, κλινικώς, συνήθως όχι ερυθρά χροιά.  Σαφώς αφοριζόμενη λεπιδώδης πλάκα στο σώμα του πέους ασθενών μιας δεκαετίας νεότερων, συγκριτικά με την προηγούμενη οντότητα.  </vt:lpstr>
      <vt:lpstr>Υψηλόβαθμη PeIN - Νόσος του  Bowen</vt:lpstr>
      <vt:lpstr>Υψηλόβαθμη PeIN - Nόσος του Bowen Μεγάλοι, υπερχρωμικοί πυρήνες, πολυπύρηνα κύτταρα, δυσκεράτωση, κενοτοποίωση , πολυάριθμες τυπικές και άτυπες μιτώσεις. Εδώ, φωλεακό, παζετοειδές πρότυπο. Μακρο: Σαφώς αφοριζόμενη , λεπιδώδης , ερυθηματώδης πλάκα. </vt:lpstr>
      <vt:lpstr>Παζετοειδές πρότυπο νόσου του Bowen</vt:lpstr>
      <vt:lpstr> ΔΔ παζετοειδούς προτύπου νόσου του Bowen  1a.Πρωτοπαθής (εξωμαστική) νόσος του Paget στο πέος  (υποκείμενο καρκίνωμα εξαρτηματικής αρχής)</vt:lpstr>
      <vt:lpstr>Slide 60</vt:lpstr>
      <vt:lpstr>Slide 61</vt:lpstr>
      <vt:lpstr>Ενδοεπιθηλιακά άτυπα κύτταρα , όχι ακανθώδους προέλευσης, με μεγάλους, φυσαλιδώδεις ή υπερχρωμικούς  πυρήνες και ωχρό, ενίοτε κενοτοπιώδες κυτταρόπλασμα ( λόγω άφθονων, ουδέτερων και όξινων βλεννοπολυσακχαριτών, θετικών στη χρώση PAS). </vt:lpstr>
      <vt:lpstr>Slide 63</vt:lpstr>
      <vt:lpstr>1a.Πρωτοπαθής νόσος του Paget</vt:lpstr>
      <vt:lpstr>1a.Πρωτοπαθής νόσος του Paget στο πέος και στο όσχεο  ( Alcian blue, A-H, CEA ). </vt:lpstr>
      <vt:lpstr>1a.(Εξωμαστική) πρωτοπαθής νόσος του Paget. Α. Μικρή μεγέθυνση. Β. Μεγάλη μεγέθυνση. Άφθονα μεμονωμένα, μεγάλα άτυπα κύτταρα με αμφίφιλο κυτταρόπλασμα, διάσπαρτα σε όλο το πάχος της επιδερμίδας. C &amp; D. Ανοσοϊστοχημεία έναντι της κυτταροκερατίνης CAM5.2. Θετική χρώση στα νεοπλασματικά κύτταρα, αρνητική στα ακανθώδη (κερατινο)κύτταρα της επιδερμίδας.</vt:lpstr>
      <vt:lpstr>1b. Παζετοειδής μετάσταση ουροθηλιακού καρκινώματος στο καλυπτήριο επιθήλιο της βαλάνου∙ άρα  δευτεροπαθής  η φύση της νόσου. Εκλεκτική ανοσοϊστοθετικότητα  των κακοήθων κυττάρων στην κυτταροκερατίνη 7. </vt:lpstr>
      <vt:lpstr> 2.Παζετοειδής διασπορά  in situ (αχρωστικού)  μελανώματος</vt:lpstr>
      <vt:lpstr> 2.Παζετοειδής διασπορά μελανώματος</vt:lpstr>
      <vt:lpstr> 2.Παζετοειδής διασπορά σε in situ μελάνωμα. Ανοσοχρώση, και στην ανώτερη στοιβάδα, διάσπαρτων, μεμονωμένων κακοήθων μελανοκυττάρων στο μελανοκυτταρικό δείκτη HMB-45 (βέλη).</vt:lpstr>
      <vt:lpstr>Slide 71</vt:lpstr>
      <vt:lpstr>Slide 72</vt:lpstr>
      <vt:lpstr>Mποουενοειδής βλατίδωση. Παρά τη μέτρια, κονδυλωματώδους μορφής  ατυπία των ακανθωδών κυττάρων, διατηρείται κάπως ένα πλαίσιο ωρίμανσης. Καθοριστική πάντως για τη διαφοροδιάγνωση με τη νόσο του Bowen, η κλινική και μακροσκοπική εικόνα.  Πιθανότητα αυτόματης υποστροφής, συντηρητική αντιμετώπιση.</vt:lpstr>
      <vt:lpstr>Όγκοι με εξωφυτική συνιστώσα.</vt:lpstr>
      <vt:lpstr>Αναγνώριση  διήθησης κατά τη μικροσκόπηση. Σύνηθες, ακανθοκυτταρικό καρκίνωμα (ΑΚΚ), εν προκειμένω, καλής έως μέτριας διαφοροποίησης </vt:lpstr>
      <vt:lpstr>Slide 76</vt:lpstr>
      <vt:lpstr>Slide 77</vt:lpstr>
      <vt:lpstr>Σύνηθες, ακανθοκυτταρικό καρκίνωμα (ΑΚΚ),  εν προκειμένω, μέσης διαφοροποίησης.</vt:lpstr>
      <vt:lpstr>Slide 79</vt:lpstr>
      <vt:lpstr>Βλατιδώδης  μορφή</vt:lpstr>
      <vt:lpstr>Slide 81</vt:lpstr>
      <vt:lpstr>Slide 82</vt:lpstr>
      <vt:lpstr>Slide 83</vt:lpstr>
      <vt:lpstr>Κονδύλωμα- λοίμωξη από ΗPV. </vt:lpstr>
      <vt:lpstr>Διαφοροδιάγνωση (καλοήθους) οξυτενούς κονδυλώματος από άλλες εξωφυτικές εξεργασίες με διηθητική συνιστώσα (1-4) ή όχι.</vt:lpstr>
      <vt:lpstr>Μαργαριταροειδείς βλατίδες, 1-3 χιλ.</vt:lpstr>
      <vt:lpstr>Slide 87</vt:lpstr>
      <vt:lpstr>Slide 88</vt:lpstr>
      <vt:lpstr>Slide 89</vt:lpstr>
      <vt:lpstr>Slide 90</vt:lpstr>
      <vt:lpstr>Slide 91</vt:lpstr>
      <vt:lpstr>Ακροχορδονώδες (verrucous) ΑΚΚ</vt:lpstr>
      <vt:lpstr>Ψευδοϋπερπλαστικό, όχι ακροχορδονώδες ΑΚΚ.  Χαρακτηριστικά επίπεδος ή μόλις ελαφρά επηρμένος όγκος.</vt:lpstr>
      <vt:lpstr>Slide 94</vt:lpstr>
      <vt:lpstr>Κονδυλωματώδες – μυρμηκιώδες ( warty ) ΑΚΚ.  Η μόνη εξωφυτική ποικιλία αμιγούς ακανθοκυτταρικού καρκίνου με προβάλλουσα, διάχυτη κοιλοκυτταρική ατυπία.  Επί απουσίας της τελευταίας, ο ανάλογος όγκος ταξινομείται ως θηλώδες ΑΚΚ, μη περαιτέρω τυποποιούμενο.</vt:lpstr>
      <vt:lpstr>Slide 96</vt:lpstr>
      <vt:lpstr>Βασικόμορφο-Βασικοκυτταροειδές ΑΚΚ. Αυξημένο μεταστατικό δυναμικό.</vt:lpstr>
      <vt:lpstr>ΔΔ: Βασικοκυτταρικό καρκίνωμα δέρματος πέους (σπάνιο).  Απουσία ουσιώδους μεταστατικού δυναμικού.</vt:lpstr>
      <vt:lpstr>Ατρακτοκυτταρικό - σαρκωματοειδές ΑΚΚ.  Διφασικός όγκος:   ατρακτοκυτταρικά-σαρκωματοειδή στοιχεία με έντονο πυρηνικό πλειομορφισμό και εστίες πλακώδους διαφοροποίησης.</vt:lpstr>
      <vt:lpstr>ΙΣΤΟΛΟΓΙΚΕΣ ΠΟΙΚΙΛΙΕΣ  ΑΜΙΓΩΝ ΑΚANΘΟΚΥΤΤΑΡΙΚΩΝ ΚΑΡΚΙΝΩΜΑΤΩΝ ΠΕΟΥΣ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Διατομή πέους </dc:title>
  <dc:creator>Jennifer</dc:creator>
  <cp:lastModifiedBy>αγαπουλακι</cp:lastModifiedBy>
  <cp:revision>59</cp:revision>
  <dcterms:created xsi:type="dcterms:W3CDTF">2015-05-26T16:01:48Z</dcterms:created>
  <dcterms:modified xsi:type="dcterms:W3CDTF">2016-05-27T07:04:55Z</dcterms:modified>
</cp:coreProperties>
</file>