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7"/>
  </p:notesMasterIdLst>
  <p:sldIdLst>
    <p:sldId id="256" r:id="rId4"/>
    <p:sldId id="257" r:id="rId5"/>
    <p:sldId id="294" r:id="rId6"/>
    <p:sldId id="295" r:id="rId7"/>
    <p:sldId id="313" r:id="rId8"/>
    <p:sldId id="355" r:id="rId9"/>
    <p:sldId id="356" r:id="rId10"/>
    <p:sldId id="304" r:id="rId11"/>
    <p:sldId id="288" r:id="rId12"/>
    <p:sldId id="357" r:id="rId13"/>
    <p:sldId id="352" r:id="rId14"/>
    <p:sldId id="353" r:id="rId15"/>
    <p:sldId id="310" r:id="rId16"/>
    <p:sldId id="318" r:id="rId17"/>
    <p:sldId id="319" r:id="rId18"/>
    <p:sldId id="320" r:id="rId19"/>
    <p:sldId id="321" r:id="rId20"/>
    <p:sldId id="322" r:id="rId21"/>
    <p:sldId id="323" r:id="rId22"/>
    <p:sldId id="324" r:id="rId23"/>
    <p:sldId id="325" r:id="rId24"/>
    <p:sldId id="301" r:id="rId25"/>
    <p:sldId id="314" r:id="rId26"/>
    <p:sldId id="302" r:id="rId27"/>
    <p:sldId id="354" r:id="rId28"/>
    <p:sldId id="316" r:id="rId29"/>
    <p:sldId id="312" r:id="rId30"/>
    <p:sldId id="359" r:id="rId31"/>
    <p:sldId id="360" r:id="rId32"/>
    <p:sldId id="326" r:id="rId33"/>
    <p:sldId id="327" r:id="rId34"/>
    <p:sldId id="328" r:id="rId35"/>
    <p:sldId id="329" r:id="rId36"/>
    <p:sldId id="330" r:id="rId37"/>
    <p:sldId id="331" r:id="rId38"/>
    <p:sldId id="332" r:id="rId39"/>
    <p:sldId id="333" r:id="rId40"/>
    <p:sldId id="335" r:id="rId41"/>
    <p:sldId id="297" r:id="rId42"/>
    <p:sldId id="311" r:id="rId43"/>
    <p:sldId id="370" r:id="rId44"/>
    <p:sldId id="361" r:id="rId45"/>
    <p:sldId id="298" r:id="rId46"/>
    <p:sldId id="309" r:id="rId47"/>
    <p:sldId id="342" r:id="rId48"/>
    <p:sldId id="345" r:id="rId49"/>
    <p:sldId id="344" r:id="rId50"/>
    <p:sldId id="346" r:id="rId51"/>
    <p:sldId id="347" r:id="rId52"/>
    <p:sldId id="348" r:id="rId53"/>
    <p:sldId id="349" r:id="rId54"/>
    <p:sldId id="350" r:id="rId55"/>
    <p:sldId id="351" r:id="rId56"/>
    <p:sldId id="315" r:id="rId57"/>
    <p:sldId id="300" r:id="rId58"/>
    <p:sldId id="303" r:id="rId59"/>
    <p:sldId id="299" r:id="rId60"/>
    <p:sldId id="336" r:id="rId61"/>
    <p:sldId id="337" r:id="rId62"/>
    <p:sldId id="338" r:id="rId63"/>
    <p:sldId id="339" r:id="rId64"/>
    <p:sldId id="340" r:id="rId65"/>
    <p:sldId id="362" r:id="rId66"/>
    <p:sldId id="317" r:id="rId67"/>
    <p:sldId id="296" r:id="rId68"/>
    <p:sldId id="358" r:id="rId69"/>
    <p:sldId id="363" r:id="rId70"/>
    <p:sldId id="364" r:id="rId71"/>
    <p:sldId id="365" r:id="rId72"/>
    <p:sldId id="366" r:id="rId73"/>
    <p:sldId id="367" r:id="rId74"/>
    <p:sldId id="368" r:id="rId75"/>
    <p:sldId id="369" r:id="rId7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22" y="-149"/>
      </p:cViewPr>
      <p:guideLst>
        <p:guide orient="horz" pos="2160"/>
        <p:guide pos="2880"/>
      </p:guideLst>
    </p:cSldViewPr>
  </p:slideViewPr>
  <p:notesTextViewPr>
    <p:cViewPr>
      <p:scale>
        <a:sx n="1" d="1"/>
        <a:sy n="1" d="1"/>
      </p:scale>
      <p:origin x="0" y="0"/>
    </p:cViewPr>
  </p:notesTextViewPr>
  <p:sorterViewPr>
    <p:cViewPr>
      <p:scale>
        <a:sx n="50" d="100"/>
        <a:sy n="50" d="100"/>
      </p:scale>
      <p:origin x="0" y="13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1-03-13T04:07:40.953"/>
    </inkml:context>
    <inkml:brush xml:id="br0">
      <inkml:brushProperty name="width" value="0.05292" units="cm"/>
      <inkml:brushProperty name="height" value="0.05292" units="cm"/>
      <inkml:brushProperty name="color" value="#548DD4"/>
      <inkml:brushProperty name="fitToCurve" value="1"/>
    </inkml:brush>
  </inkml:definitions>
  <inkml:trace contextRef="#ctx0" brushRef="#br0">2562 104,'-99'0,"1"0,24-25,0 0,0 25,25-24,-25 24,74-25,-24 25,-1 0,-24 0,-25 0,0 0,0 25,-49-1,25 1,24 0,25-25,0 0,24 25,0-25,25 0,-24 0,24 0,-49 24,24-24,-24 50,-25-25,-25 24,26 1,23-26,1 1,-25 0,74-25,-24 0,24 0,-25 0,25 0,-25 25,25-25,-49 24,49 1,-24 25,-1-1,0 1,1-1,-1 1,1-26,-1 51,0-26,1-24,-1 25,25-26,-24 1,24 25,-25-1,0 1,-24 24,49 25,-25-25,-24 0,25 1,24-26,-25 26,0-1,1 0,24 0,0-24,0 24,-25 0,25-24,0-25,0 24,0 1,0-1,0-24,0 0,0 24,25 1,-1-1,-24-24,25 0,-25 24,25 1,-1-1,1 26,-1-26,26 25,-50-24,49 24,-24-24,-25-1,24 1,1-1,-25 1,0-25,24-1,-24 1,25-25,-25 50,0-50,25 24,-25 26,49 24,-25-49,26 74,-26-74,1 24,24 1,0-1,-24-24,24 49,-49-74,25 25,-1 0,-24 0,25-25,0 24,-1 26,1-50,-1 25,-24-1,25 1,-25-25,25 25,24 0,0 24,-24-24,24 24,25-24,0 0,-50 0,1-1,-1 1,1-25,0 0,-25 25,24-25,25 0,-24 25,49-1,24 26,1 0,24-26,-25 26,1-50,-25 25,-25-1,0 1,-24-25,24 0,-49 0,24 0,-24 0,25 0,0 0,-1 0,25 0,-24 0,24 0,-24 0,24 0,25 0,-25 0,-24-49,-1 49,26-25,-26 25,1 0,24-25,-24 0,-1 1,50 24,-25-50,-24 50,0-50,-1 50,1-24,-1-1,-24-25,25 50,0-49,-25-1,49 26,-49-26,24 25,-24-49,0 25,50-1,-26 1,-24-1,25-24,24 0,-49 24,25-24,-1-1,1 26,0-1,-25 26,0-26,49 1,-49 24,0-49,24 24,1-49,0 25,-1-25,25 24,-24 1,-25 0,25 24,-25 1,0-25,0 24,0-24,0 24,0-24,0 24,0 1,0 24,0-49,0 24,0-24,0 25,0-1,0 25,0 1,0-26,0 50,0-25,0 1,0-1,-50-25,26 1,24 24,-25 0,1-49,-26 0,50-25,-49-25,25 25,-26 25,50-1,-24 1,-1 49,1-24,24-1,-25 50,25-25,-25-24,1 24,24 0,0 25,-25-24,25 24,-25 0,25-25,-24 0,-1 25,25-25,0 25,-24 0,-1 0,25-49,-25 49,25 0,-24-50,-1 50,-24-24,24-26,1 50,-1-25,1 25,-26-24,50-1,-24 25,24 0,-25-25,0 25,25-25,-24 25,-1-49,-24 49,24 0,1-25,-1 25,25-25,-24 25,24-24,-25 24,-24 0,-25-25,0 25,25-25,-25 25,0-25,25 25,49-49,-25 49,25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1-03-13T04:09:45.250"/>
    </inkml:context>
    <inkml:brush xml:id="br0">
      <inkml:brushProperty name="width" value="0.05292" units="cm"/>
      <inkml:brushProperty name="height" value="0.05292" units="cm"/>
      <inkml:brushProperty name="color" value="#17365D"/>
      <inkml:brushProperty name="fitToCurve" value="1"/>
    </inkml:brush>
  </inkml:definitions>
  <inkml:trace contextRef="#ctx0" brushRef="#br0">2582 25,'-122'0,"-50"0,50 0,-50 0,1 0,48 0,0 25,25-25,74 0,-1 0,-24 24,0 1,0 0,25-1,-25 1,0 25,24-50,25 24,-24-24,-1 0,1 25,24 0,-49-1,49 1,-49 0,24 24,1-24,-1 24,1-49,-1 25,-24 0,49-1,-24 1,-1 0,-24 24,24-24,1 0,24-1,-25 1,1 0,24-1,-25 26,1-1,24-24,0 0,-25 24,1-24,24-1,0 1,-25 25,25-26,-24 26,-1 24,25-25,-24 25,-1-49,25 49,0-25,-24 26,24-1,0 0,0-25,0 25,0 0,0-24,0-26,0 26,0-25,0 24,0-24,0 24,0-24,0 24,0-24,0 24,0-24,0 49,-25 0,25 0,-24-24,24-1,-25-24,1 49,24-25,0-24,0 24,0 1,-25-1,25 1,-24-26,24 26,-25-1,25-24,0 24,0 1,-24-1,24 25,0-24,-25 24,1 0,-1 0,25-25,0 1,-24 24,24 0,0-25,-25 1,25 24,0 0,0 0,0 0,0 0,0-24,0-1,0 1,-24-26,24 26,0-1,0 0,0 1,0-25,0-25,0 24,0 1,0 0,0 24,0 0,0 1,0-1,0 1,0-1,0 25,0-24,24-1,-24 25,0-49,0 24,0 1,0-26,0 1,0 0,0 24,25-24,-25 0,24 49,1-50,-1 1,-24 24,0-24,25 0,-25 24,0-49,0 25,0-25,0 25,49 49,-49-25,73 25,-24 0,0-24,-49-1,49-24,-49 0,0-1,0-24,0 0,25 0,24 50,0-26,0 26,49 24,-49-49,0 49,0-74,25 49,-50-24,25 24,-24-49,-1 25,1-25,24 0,49 49,49 1,-49-1,49-24,-24 24,-1 1,1-1,24 1,-49-1,-25-24,-24-1,0-24,-24 0,-25 0,0 0,24 0,-24 0,25 0,-1 0,1 0,-1 0,74 0,1 0,23 0,50 0,-50 0,25 0,-49 0,-24 0,-25 0,0 0,0 0,0 0,0 0,0 0,0 0,0 0,-24 0,-25-49,49 49,0 0,49 0,0-25,0 25,0 0,24-24,-48 24,-74-25,49 0,-49 25,0-25,24 25,-24-49,0 49,0-25,0 25,0-24,0-1,0 25,0-25,25 1,-25-1,0 0,0 25,0-25,25 1,-25-1,0 25,0-49,0 24,24 0,1-24,-25 24,24 0,1-49,-25 50,0-1,0 0,0 25,0-25,0 1,0 24,0-25,0-24,24 49,-24-25,0-49,25 74,-25-25,0 25,0-25,0 25,0 0,0-24,0-26,0 26,0-1,24 0,-24 1,0-1,0 0,0 0,0 25,0-24,0-1,0 0,0 1,0-1,0-25,0 26,25-1,-25-24,0 24,24 0,-24-24,0 49,0-25,25-24,-25 24,24 0,-24 25,0-49,0 49,0-25,0-24,0 24,0 0,0-24,0 24,0 25,0-24,0-1,0 0,0 25,0-24,0-1,0 25,0-50,0 26,0-1,0 0,0 25,0-49,0 49,0-25,0 0,0 1,0-26,0 26,0-26,0 1,0 24,0-49,0 49,0 1,0-1,0 25,0-25,0 1,0-1,0-25,0 1,0 0,0-1,0 26,0-26,0-24,0 74,0-25,0 1,0 24,0-50,0 1,0 24,0 0,0-24,0 0,0-1,0 25,0-24,0 0,0-1,0-24,0 74,0-25,0 1,0-1,0-24,0 49,0-25,0-24,0-1,0 25,0 1,0-26,0 26,0-1,0 0,0 1,0-1,0 0,0 0,0 1,-49-1,49 25,0-49,0 24,0 0,0 0,-24 1,24-1,0-24,0 49,0-25,0 0,0 1,0-1,-25 0,25-24,0 24,0-24,0-25,0 24,0 1,0-1,0 26,0-26,0 26,0-1,0 0,0 25,-24-25,24 25,-25-49,25 24,0 1,-24-26,24 50,-25-25,25 1,-24-1,24 0,-25 1,1-1,24-24,-25 49,0-25,25-25,0 50,0-24,-24-1,-1-24,25 24,-24 0,-1 1,25 24,0-50,-24 50,24-25,-25 25,1-49,24 49,-25-25,1-24,24 49,0-25,-25 25,1-24,24-1,-25 25,1-25,24 0,-25 1,25 24,-24 0,24-25,-25 25,25-25,-98-73,49 23,0 26,49 49,-73-74,-25 24,73 1,-24 49,49-25,-24 25,24-24,-25 24,1-50,24 50,-25-24,1 24,24-25,0 0,-25 25,0-25,1 1,24-1,-98 0,-123-98,148 49,24 24,24 50,1 0,24-24,-49-1,24 25,25-25,-24 25,-99-49,25-25,49 74,25-25,-1 25,1 0,-50-49,0-1,74 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9AD19-68A0-4A4C-BD23-FAB71D2B28B4}" type="datetimeFigureOut">
              <a:rPr lang="el-GR" smtClean="0"/>
              <a:t>13/6/2019</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09B0B5-AA8F-40CA-8423-7DE4F2A3AE1A}" type="slidenum">
              <a:rPr lang="el-GR" smtClean="0"/>
              <a:t>‹#›</a:t>
            </a:fld>
            <a:endParaRPr lang="el-GR"/>
          </a:p>
        </p:txBody>
      </p:sp>
    </p:spTree>
    <p:extLst>
      <p:ext uri="{BB962C8B-B14F-4D97-AF65-F5344CB8AC3E}">
        <p14:creationId xmlns:p14="http://schemas.microsoft.com/office/powerpoint/2010/main" val="18927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F09B0B5-AA8F-40CA-8423-7DE4F2A3AE1A}" type="slidenum">
              <a:rPr lang="el-GR" smtClean="0"/>
              <a:t>25</a:t>
            </a:fld>
            <a:endParaRPr lang="el-GR"/>
          </a:p>
        </p:txBody>
      </p:sp>
    </p:spTree>
    <p:extLst>
      <p:ext uri="{BB962C8B-B14F-4D97-AF65-F5344CB8AC3E}">
        <p14:creationId xmlns:p14="http://schemas.microsoft.com/office/powerpoint/2010/main" val="1535486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t>13/6/2019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3271330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t>13/6/2019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73503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t>13/6/2019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538139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03991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55454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97993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60104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63403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47147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00003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2103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t>13/6/2019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3156164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8164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481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8527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85678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2297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36259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62029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06146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66112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3513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0D406731-3E69-4C2A-8D4B-A7E8CA5B1155}" type="datetimeFigureOut">
              <a:rPr lang="el-GR" smtClean="0"/>
              <a:t>13/6/2019</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984793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45927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25802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22265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9245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0D406731-3E69-4C2A-8D4B-A7E8CA5B1155}" type="datetimeFigureOut">
              <a:rPr lang="el-GR" smtClean="0"/>
              <a:t>13/6/2019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204748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0D406731-3E69-4C2A-8D4B-A7E8CA5B1155}" type="datetimeFigureOut">
              <a:rPr lang="el-GR" smtClean="0"/>
              <a:t>13/6/2019</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3013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0D406731-3E69-4C2A-8D4B-A7E8CA5B1155}" type="datetimeFigureOut">
              <a:rPr lang="el-GR" smtClean="0"/>
              <a:t>13/6/2019</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384531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D406731-3E69-4C2A-8D4B-A7E8CA5B1155}" type="datetimeFigureOut">
              <a:rPr lang="el-GR" smtClean="0"/>
              <a:t>13/6/2019</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221810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D406731-3E69-4C2A-8D4B-A7E8CA5B1155}" type="datetimeFigureOut">
              <a:rPr lang="el-GR" smtClean="0"/>
              <a:t>13/6/2019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2309858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D406731-3E69-4C2A-8D4B-A7E8CA5B1155}" type="datetimeFigureOut">
              <a:rPr lang="el-GR" smtClean="0"/>
              <a:t>13/6/2019</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20C5431-5007-4E1B-AD22-3FE158E557A1}" type="slidenum">
              <a:rPr lang="el-GR" smtClean="0"/>
              <a:t>‹#›</a:t>
            </a:fld>
            <a:endParaRPr lang="el-GR"/>
          </a:p>
        </p:txBody>
      </p:sp>
    </p:spTree>
    <p:extLst>
      <p:ext uri="{BB962C8B-B14F-4D97-AF65-F5344CB8AC3E}">
        <p14:creationId xmlns:p14="http://schemas.microsoft.com/office/powerpoint/2010/main" val="158588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mConfetti">
          <a:fgClr>
            <a:schemeClr val="accent4">
              <a:lumMod val="50000"/>
            </a:schemeClr>
          </a:fgClr>
          <a:bgClr>
            <a:schemeClr val="bg1"/>
          </a:bgClr>
        </a:patt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06731-3E69-4C2A-8D4B-A7E8CA5B1155}" type="datetimeFigureOut">
              <a:rPr lang="el-GR" smtClean="0"/>
              <a:t>13/6/2019</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C5431-5007-4E1B-AD22-3FE158E557A1}" type="slidenum">
              <a:rPr lang="el-GR" smtClean="0"/>
              <a:t>‹#›</a:t>
            </a:fld>
            <a:endParaRPr lang="el-GR"/>
          </a:p>
        </p:txBody>
      </p:sp>
    </p:spTree>
    <p:extLst>
      <p:ext uri="{BB962C8B-B14F-4D97-AF65-F5344CB8AC3E}">
        <p14:creationId xmlns:p14="http://schemas.microsoft.com/office/powerpoint/2010/main" val="334882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smConfetti">
          <a:fgClr>
            <a:schemeClr val="accent4">
              <a:lumMod val="50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19732-D71B-4C51-865F-6CE44E33C9DE}" type="datetimeFigureOut">
              <a:rPr lang="el-GR" smtClean="0">
                <a:solidFill>
                  <a:prstClr val="black">
                    <a:tint val="75000"/>
                  </a:prstClr>
                </a:solidFill>
              </a:rPr>
              <a:pPr/>
              <a:t>13/6/2019</a:t>
            </a:fld>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C609E-776A-4313-A9ED-4D5DD177AA19}"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83773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smConfetti">
          <a:fgClr>
            <a:schemeClr val="accent4">
              <a:lumMod val="50000"/>
            </a:schemeClr>
          </a:fgClr>
          <a:bgClr>
            <a:schemeClr val="bg1"/>
          </a:bgClr>
        </a:patt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06731-3E69-4C2A-8D4B-A7E8CA5B1155}" type="datetimeFigureOut">
              <a:rPr lang="el-GR" smtClean="0">
                <a:solidFill>
                  <a:prstClr val="black">
                    <a:tint val="75000"/>
                  </a:prstClr>
                </a:solidFill>
              </a:rPr>
              <a:pPr/>
              <a:t>13/6/2019</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C5431-5007-4E1B-AD22-3FE158E557A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06647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55.jpe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3.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5" Type="http://schemas.openxmlformats.org/officeDocument/2006/relationships/image" Target="../../clipboard/media/image7.emf"/><Relationship Id="rId4" Type="http://schemas.openxmlformats.org/officeDocument/2006/relationships/customXml" Target="../ink/ink1.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5" Type="http://schemas.openxmlformats.org/officeDocument/2006/relationships/image" Target="../../clipboard/media/image10.emf"/><Relationship Id="rId4" Type="http://schemas.openxmlformats.org/officeDocument/2006/relationships/customXml" Target="../ink/ink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jpeg"/></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1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png"/></Relationships>
</file>

<file path=ppt/slides/_rels/slide7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2132856"/>
            <a:ext cx="9144000" cy="2376264"/>
          </a:xfrm>
        </p:spPr>
        <p:txBody>
          <a:bodyPr>
            <a:noAutofit/>
          </a:bodyPr>
          <a:lstStyle/>
          <a:p>
            <a:r>
              <a:rPr lang="el-GR" sz="3200" dirty="0" err="1" smtClean="0">
                <a:solidFill>
                  <a:srgbClr val="002060"/>
                </a:solidFill>
              </a:rPr>
              <a:t>Διαφοροδιάγνωση</a:t>
            </a:r>
            <a:r>
              <a:rPr lang="el-GR" sz="3200" dirty="0" smtClean="0">
                <a:solidFill>
                  <a:srgbClr val="002060"/>
                </a:solidFill>
              </a:rPr>
              <a:t> </a:t>
            </a:r>
            <a:r>
              <a:rPr lang="el-GR" sz="3200" dirty="0">
                <a:solidFill>
                  <a:srgbClr val="002060"/>
                </a:solidFill>
              </a:rPr>
              <a:t>νεοπλασιών με </a:t>
            </a:r>
            <a:r>
              <a:rPr lang="el-GR" sz="3200" b="1" dirty="0" err="1">
                <a:solidFill>
                  <a:srgbClr val="002060"/>
                </a:solidFill>
              </a:rPr>
              <a:t>περιουρηθρική</a:t>
            </a:r>
            <a:r>
              <a:rPr lang="el-GR" sz="3200" b="1" dirty="0">
                <a:solidFill>
                  <a:srgbClr val="002060"/>
                </a:solidFill>
              </a:rPr>
              <a:t> </a:t>
            </a:r>
            <a:r>
              <a:rPr lang="el-GR" sz="3200" b="1" dirty="0" smtClean="0">
                <a:solidFill>
                  <a:srgbClr val="002060"/>
                </a:solidFill>
              </a:rPr>
              <a:t>εντόπιση</a:t>
            </a:r>
            <a:r>
              <a:rPr lang="el-GR" sz="3200" dirty="0" smtClean="0">
                <a:solidFill>
                  <a:srgbClr val="002060"/>
                </a:solidFill>
              </a:rPr>
              <a:t> στον προστάτη αδένα .</a:t>
            </a:r>
            <a:br>
              <a:rPr lang="el-GR" sz="3200" dirty="0" smtClean="0">
                <a:solidFill>
                  <a:srgbClr val="002060"/>
                </a:solidFill>
              </a:rPr>
            </a:br>
            <a:r>
              <a:rPr lang="el-GR" sz="3200" dirty="0" smtClean="0">
                <a:solidFill>
                  <a:srgbClr val="002060"/>
                </a:solidFill>
              </a:rPr>
              <a:t/>
            </a:r>
            <a:br>
              <a:rPr lang="el-GR" sz="3200" dirty="0" smtClean="0">
                <a:solidFill>
                  <a:srgbClr val="002060"/>
                </a:solidFill>
              </a:rPr>
            </a:br>
            <a:r>
              <a:rPr lang="el-GR" sz="3200" dirty="0" smtClean="0">
                <a:solidFill>
                  <a:srgbClr val="002060"/>
                </a:solidFill>
                <a:effectLst>
                  <a:outerShdw blurRad="38100" dist="38100" dir="2700000" algn="tl">
                    <a:srgbClr val="000000">
                      <a:alpha val="43137"/>
                    </a:srgbClr>
                  </a:outerShdw>
                </a:effectLst>
              </a:rPr>
              <a:t>Επέκταση</a:t>
            </a:r>
            <a:r>
              <a:rPr lang="el-GR" sz="3200" dirty="0" smtClean="0">
                <a:solidFill>
                  <a:srgbClr val="002060"/>
                </a:solidFill>
              </a:rPr>
              <a:t> της </a:t>
            </a:r>
            <a:r>
              <a:rPr lang="el-GR" sz="3200" dirty="0" err="1" smtClean="0">
                <a:solidFill>
                  <a:srgbClr val="002060"/>
                </a:solidFill>
              </a:rPr>
              <a:t>διαφοροδιάγνωσης</a:t>
            </a:r>
            <a:r>
              <a:rPr lang="el-GR" sz="3200" dirty="0" smtClean="0">
                <a:solidFill>
                  <a:srgbClr val="002060"/>
                </a:solidFill>
              </a:rPr>
              <a:t> </a:t>
            </a:r>
            <a:br>
              <a:rPr lang="el-GR" sz="3200" dirty="0" smtClean="0">
                <a:solidFill>
                  <a:srgbClr val="002060"/>
                </a:solidFill>
              </a:rPr>
            </a:br>
            <a:r>
              <a:rPr lang="el-GR" sz="3200" dirty="0" smtClean="0">
                <a:solidFill>
                  <a:srgbClr val="002060"/>
                </a:solidFill>
              </a:rPr>
              <a:t>σε </a:t>
            </a:r>
            <a:r>
              <a:rPr lang="el-GR" sz="3200" dirty="0" smtClean="0">
                <a:solidFill>
                  <a:srgbClr val="002060"/>
                </a:solidFill>
                <a:effectLst>
                  <a:outerShdw blurRad="38100" dist="38100" dir="2700000" algn="tl">
                    <a:srgbClr val="000000">
                      <a:alpha val="43137"/>
                    </a:srgbClr>
                  </a:outerShdw>
                </a:effectLst>
              </a:rPr>
              <a:t>προστατικές νεοπλασίες </a:t>
            </a:r>
            <a:br>
              <a:rPr lang="el-GR" sz="3200" dirty="0" smtClean="0">
                <a:solidFill>
                  <a:srgbClr val="002060"/>
                </a:solidFill>
                <a:effectLst>
                  <a:outerShdw blurRad="38100" dist="38100" dir="2700000" algn="tl">
                    <a:srgbClr val="000000">
                      <a:alpha val="43137"/>
                    </a:srgbClr>
                  </a:outerShdw>
                </a:effectLst>
              </a:rPr>
            </a:br>
            <a:r>
              <a:rPr lang="el-GR" sz="3200" dirty="0" smtClean="0">
                <a:solidFill>
                  <a:srgbClr val="002060"/>
                </a:solidFill>
                <a:effectLst>
                  <a:outerShdw blurRad="38100" dist="38100" dir="2700000" algn="tl">
                    <a:srgbClr val="000000">
                      <a:alpha val="43137"/>
                    </a:srgbClr>
                  </a:outerShdw>
                </a:effectLst>
              </a:rPr>
              <a:t> με  μορφολογικό  πρότυπο  </a:t>
            </a:r>
            <a:r>
              <a:rPr lang="el-GR" sz="3200" dirty="0">
                <a:solidFill>
                  <a:srgbClr val="002060"/>
                </a:solidFill>
                <a:effectLst>
                  <a:outerShdw blurRad="38100" dist="38100" dir="2700000" algn="tl">
                    <a:srgbClr val="000000">
                      <a:alpha val="43137"/>
                    </a:srgbClr>
                  </a:outerShdw>
                </a:effectLst>
              </a:rPr>
              <a:t/>
            </a:r>
            <a:br>
              <a:rPr lang="el-GR" sz="3200" dirty="0">
                <a:solidFill>
                  <a:srgbClr val="002060"/>
                </a:solidFill>
                <a:effectLst>
                  <a:outerShdw blurRad="38100" dist="38100" dir="2700000" algn="tl">
                    <a:srgbClr val="000000">
                      <a:alpha val="43137"/>
                    </a:srgbClr>
                  </a:outerShdw>
                </a:effectLst>
              </a:rPr>
            </a:br>
            <a:r>
              <a:rPr lang="el-GR" sz="3200" dirty="0" smtClean="0">
                <a:solidFill>
                  <a:srgbClr val="002060"/>
                </a:solidFill>
                <a:effectLst>
                  <a:outerShdw blurRad="38100" dist="38100" dir="2700000" algn="tl">
                    <a:srgbClr val="000000">
                      <a:alpha val="43137"/>
                    </a:srgbClr>
                  </a:outerShdw>
                </a:effectLst>
              </a:rPr>
              <a:t>  </a:t>
            </a:r>
            <a:r>
              <a:rPr lang="el-GR" sz="3200" i="1" u="sng" spc="300" dirty="0" smtClean="0">
                <a:solidFill>
                  <a:srgbClr val="002060"/>
                </a:solidFill>
                <a:effectLst>
                  <a:outerShdw blurRad="38100" dist="38100" dir="2700000" algn="tl">
                    <a:srgbClr val="000000">
                      <a:alpha val="43137"/>
                    </a:srgbClr>
                  </a:outerShdw>
                </a:effectLst>
              </a:rPr>
              <a:t>μεγάλων</a:t>
            </a:r>
            <a:r>
              <a:rPr lang="el-GR" sz="3200" dirty="0" smtClean="0">
                <a:solidFill>
                  <a:srgbClr val="002060"/>
                </a:solidFill>
                <a:effectLst>
                  <a:outerShdw blurRad="38100" dist="38100" dir="2700000" algn="tl">
                    <a:srgbClr val="000000">
                      <a:alpha val="43137"/>
                    </a:srgbClr>
                  </a:outerShdw>
                </a:effectLst>
              </a:rPr>
              <a:t>  άτυπων αδένων</a:t>
            </a:r>
            <a:r>
              <a:rPr lang="el-GR" sz="3200" dirty="0" smtClean="0">
                <a:solidFill>
                  <a:srgbClr val="002060"/>
                </a:solidFill>
              </a:rPr>
              <a:t>.</a:t>
            </a:r>
            <a:endParaRPr lang="el-GR" sz="3200" dirty="0">
              <a:solidFill>
                <a:srgbClr val="002060"/>
              </a:solidFill>
            </a:endParaRPr>
          </a:p>
        </p:txBody>
      </p:sp>
      <p:sp>
        <p:nvSpPr>
          <p:cNvPr id="3" name="Υπότιτλος 2"/>
          <p:cNvSpPr>
            <a:spLocks noGrp="1"/>
          </p:cNvSpPr>
          <p:nvPr>
            <p:ph type="subTitle" idx="1"/>
          </p:nvPr>
        </p:nvSpPr>
        <p:spPr>
          <a:xfrm>
            <a:off x="1371600" y="5733256"/>
            <a:ext cx="6400800" cy="792088"/>
          </a:xfrm>
        </p:spPr>
        <p:txBody>
          <a:bodyPr>
            <a:normAutofit fontScale="77500" lnSpcReduction="20000"/>
          </a:bodyPr>
          <a:lstStyle/>
          <a:p>
            <a:r>
              <a:rPr lang="el-GR" dirty="0" smtClean="0">
                <a:solidFill>
                  <a:schemeClr val="accent5">
                    <a:lumMod val="50000"/>
                  </a:schemeClr>
                </a:solidFill>
              </a:rPr>
              <a:t>Ανδρέας Χ. </a:t>
            </a:r>
            <a:r>
              <a:rPr lang="el-GR" dirty="0" err="1" smtClean="0">
                <a:solidFill>
                  <a:schemeClr val="accent5">
                    <a:lumMod val="50000"/>
                  </a:schemeClr>
                </a:solidFill>
              </a:rPr>
              <a:t>Λάζαρης</a:t>
            </a:r>
            <a:endParaRPr lang="el-GR" dirty="0" smtClean="0">
              <a:solidFill>
                <a:schemeClr val="accent5">
                  <a:lumMod val="50000"/>
                </a:schemeClr>
              </a:solidFill>
            </a:endParaRPr>
          </a:p>
          <a:p>
            <a:r>
              <a:rPr lang="el-GR" dirty="0" smtClean="0">
                <a:solidFill>
                  <a:schemeClr val="accent5">
                    <a:lumMod val="50000"/>
                  </a:schemeClr>
                </a:solidFill>
              </a:rPr>
              <a:t>Ιατρός-</a:t>
            </a:r>
            <a:r>
              <a:rPr lang="el-GR" dirty="0" err="1">
                <a:solidFill>
                  <a:schemeClr val="accent5">
                    <a:lumMod val="50000"/>
                  </a:schemeClr>
                </a:solidFill>
              </a:rPr>
              <a:t>Ι</a:t>
            </a:r>
            <a:r>
              <a:rPr lang="el-GR" dirty="0" err="1" smtClean="0">
                <a:solidFill>
                  <a:schemeClr val="accent5">
                    <a:lumMod val="50000"/>
                  </a:schemeClr>
                </a:solidFill>
              </a:rPr>
              <a:t>στοπαθολόγος</a:t>
            </a:r>
            <a:r>
              <a:rPr lang="el-GR" dirty="0" smtClean="0">
                <a:solidFill>
                  <a:schemeClr val="accent5">
                    <a:lumMod val="50000"/>
                  </a:schemeClr>
                </a:solidFill>
              </a:rPr>
              <a:t> </a:t>
            </a:r>
            <a:endParaRPr lang="el-GR" dirty="0">
              <a:solidFill>
                <a:schemeClr val="accent5">
                  <a:lumMod val="50000"/>
                </a:schemeClr>
              </a:solidFill>
            </a:endParaRPr>
          </a:p>
        </p:txBody>
      </p:sp>
      <p:sp>
        <p:nvSpPr>
          <p:cNvPr id="4" name="Τίτλος 1"/>
          <p:cNvSpPr txBox="1">
            <a:spLocks/>
          </p:cNvSpPr>
          <p:nvPr/>
        </p:nvSpPr>
        <p:spPr>
          <a:xfrm>
            <a:off x="0" y="274638"/>
            <a:ext cx="9144000"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srgbClr val="002060"/>
                </a:solidFill>
                <a:effectLst>
                  <a:outerShdw blurRad="38100" dist="38100" dir="2700000" algn="tl">
                    <a:srgbClr val="000000">
                      <a:alpha val="43137"/>
                    </a:srgbClr>
                  </a:outerShdw>
                </a:effectLst>
              </a:rPr>
              <a:t>ΣΥΝΑΝΤΗΣΗ ΟΜΑΔΑΣ ΝΕΦΡΟ-ΟΥΡΟ-ΓΕΝΝΗΤΙΚΗΣ ΠΑΘΟΛΟΓΙΚΗΣ ΑΝΑΤΟΜΙΚΗΣ</a:t>
            </a:r>
          </a:p>
          <a:p>
            <a:r>
              <a:rPr lang="el-GR" sz="2000" dirty="0" smtClean="0">
                <a:solidFill>
                  <a:srgbClr val="002060"/>
                </a:solidFill>
                <a:effectLst>
                  <a:outerShdw blurRad="38100" dist="38100" dir="2700000" algn="tl">
                    <a:srgbClr val="000000">
                      <a:alpha val="43137"/>
                    </a:srgbClr>
                  </a:outerShdw>
                </a:effectLst>
              </a:rPr>
              <a:t>Παρασκευή 14.6.2019, </a:t>
            </a:r>
          </a:p>
          <a:p>
            <a:r>
              <a:rPr lang="el-GR" sz="2000" dirty="0" smtClean="0">
                <a:solidFill>
                  <a:srgbClr val="002060"/>
                </a:solidFill>
                <a:effectLst>
                  <a:outerShdw blurRad="38100" dist="38100" dir="2700000" algn="tl">
                    <a:srgbClr val="000000">
                      <a:alpha val="43137"/>
                    </a:srgbClr>
                  </a:outerShdw>
                </a:effectLst>
              </a:rPr>
              <a:t>Α’ ΕΡΓΑΣΤΗΡΙΟ ΠΑΘΟΛΟΓΙΚΗΣ ΑΝΑΤΟΜΙΚΗΣ–ΙΑΤΡΙΚΗ ΣΧΟΛΗ ΕΚΠΑ–«ΛΑΪΚΟ» Γ.Ν.Α.</a:t>
            </a:r>
            <a:endParaRPr lang="el-GR" sz="20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427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04047" y="274637"/>
            <a:ext cx="4139953" cy="6467221"/>
          </a:xfrm>
        </p:spPr>
        <p:txBody>
          <a:bodyPr>
            <a:normAutofit fontScale="90000"/>
          </a:bodyPr>
          <a:lstStyle/>
          <a:p>
            <a:r>
              <a:rPr lang="el-GR" sz="3200" dirty="0" smtClean="0"/>
              <a:t>Το </a:t>
            </a:r>
            <a:r>
              <a:rPr lang="el-GR" sz="3200" b="1" dirty="0" err="1" smtClean="0">
                <a:effectLst>
                  <a:outerShdw blurRad="38100" dist="38100" dir="2700000" algn="tl">
                    <a:srgbClr val="000000">
                      <a:alpha val="43137"/>
                    </a:srgbClr>
                  </a:outerShdw>
                </a:effectLst>
              </a:rPr>
              <a:t>ενδοπορικό</a:t>
            </a:r>
            <a:r>
              <a:rPr lang="el-GR" sz="3200" b="1" dirty="0" smtClean="0">
                <a:effectLst>
                  <a:outerShdw blurRad="38100" dist="38100" dir="2700000" algn="tl">
                    <a:srgbClr val="000000">
                      <a:alpha val="43137"/>
                    </a:srgbClr>
                  </a:outerShdw>
                </a:effectLst>
              </a:rPr>
              <a:t> </a:t>
            </a:r>
            <a:r>
              <a:rPr lang="el-GR" sz="3200" b="1" dirty="0" err="1" smtClean="0">
                <a:effectLst>
                  <a:outerShdw blurRad="38100" dist="38100" dir="2700000" algn="tl">
                    <a:srgbClr val="000000">
                      <a:alpha val="43137"/>
                    </a:srgbClr>
                  </a:outerShdw>
                </a:effectLst>
              </a:rPr>
              <a:t>ουροθηλιακό</a:t>
            </a:r>
            <a:r>
              <a:rPr lang="el-GR" sz="3200" b="1" dirty="0" smtClean="0">
                <a:effectLst>
                  <a:outerShdw blurRad="38100" dist="38100" dir="2700000" algn="tl">
                    <a:srgbClr val="000000">
                      <a:alpha val="43137"/>
                    </a:srgbClr>
                  </a:outerShdw>
                </a:effectLst>
              </a:rPr>
              <a:t> καρκίνωμα </a:t>
            </a:r>
            <a:r>
              <a:rPr lang="el-GR" sz="3200" dirty="0" smtClean="0"/>
              <a:t>συνδυάζεται συνήθως με καρκίνωμα </a:t>
            </a:r>
            <a:r>
              <a:rPr lang="en-US" sz="3200" b="1" dirty="0" smtClean="0"/>
              <a:t>in situ </a:t>
            </a:r>
            <a:r>
              <a:rPr lang="el-GR" sz="3200" dirty="0" smtClean="0"/>
              <a:t>της προστατικής ουρήθρας το οποίο </a:t>
            </a:r>
            <a:r>
              <a:rPr lang="el-GR" sz="3200" dirty="0" err="1" smtClean="0"/>
              <a:t>επινέμεται</a:t>
            </a:r>
            <a:r>
              <a:rPr lang="el-GR" sz="3200" dirty="0" smtClean="0"/>
              <a:t> πρώτα τους κεντρικούς προστατικούς πόρους. </a:t>
            </a:r>
            <a:br>
              <a:rPr lang="el-GR" sz="3200" dirty="0" smtClean="0"/>
            </a:br>
            <a:r>
              <a:rPr lang="el-GR" sz="3200" dirty="0" smtClean="0"/>
              <a:t>Τα υψηλόβαθμης κακοήθειας κύτταρα εισβάλλουν ανάμεσα στη βασική μεμβράνη και το </a:t>
            </a:r>
            <a:r>
              <a:rPr lang="el-GR" sz="3200" dirty="0" err="1" smtClean="0"/>
              <a:t>υπεγειρόμενο</a:t>
            </a:r>
            <a:r>
              <a:rPr lang="el-GR" sz="3200" dirty="0" smtClean="0"/>
              <a:t> επιθήλιο του πόρου.</a:t>
            </a:r>
            <a:endParaRPr lang="el-GR"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48827" y="1088985"/>
            <a:ext cx="6553221"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Δεξιό βέλος 2"/>
          <p:cNvSpPr/>
          <p:nvPr/>
        </p:nvSpPr>
        <p:spPr>
          <a:xfrm>
            <a:off x="2525143" y="3465248"/>
            <a:ext cx="57606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47380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404664"/>
          </a:xfrm>
        </p:spPr>
        <p:txBody>
          <a:bodyPr>
            <a:normAutofit fontScale="90000"/>
          </a:bodyPr>
          <a:lstStyle/>
          <a:p>
            <a:r>
              <a:rPr lang="el-GR" sz="3200" b="1" dirty="0" err="1" smtClean="0"/>
              <a:t>Πορογενές</a:t>
            </a:r>
            <a:r>
              <a:rPr lang="el-GR" sz="3200" b="1" dirty="0" smtClean="0"/>
              <a:t> </a:t>
            </a:r>
            <a:r>
              <a:rPr lang="el-GR" sz="3200" b="1" dirty="0" err="1" smtClean="0"/>
              <a:t>αδενοκαρκίνωμα</a:t>
            </a:r>
            <a:r>
              <a:rPr lang="el-GR" sz="3200" b="1" dirty="0" smtClean="0"/>
              <a:t> </a:t>
            </a:r>
            <a:r>
              <a:rPr lang="el-GR" sz="3200" dirty="0" smtClean="0"/>
              <a:t>του προστάτη αδένα (Ι) </a:t>
            </a:r>
            <a:endParaRPr lang="el-GR" sz="3200" dirty="0"/>
          </a:p>
        </p:txBody>
      </p:sp>
      <p:sp>
        <p:nvSpPr>
          <p:cNvPr id="3" name="Θέση περιεχομένου 2"/>
          <p:cNvSpPr>
            <a:spLocks noGrp="1"/>
          </p:cNvSpPr>
          <p:nvPr>
            <p:ph idx="1"/>
          </p:nvPr>
        </p:nvSpPr>
        <p:spPr>
          <a:xfrm>
            <a:off x="0" y="476672"/>
            <a:ext cx="9144000" cy="6381328"/>
          </a:xfrm>
        </p:spPr>
        <p:txBody>
          <a:bodyPr>
            <a:normAutofit fontScale="92500" lnSpcReduction="10000"/>
          </a:bodyPr>
          <a:lstStyle/>
          <a:p>
            <a:r>
              <a:rPr lang="en-US" sz="2000" dirty="0" smtClean="0"/>
              <a:t>M</a:t>
            </a:r>
            <a:r>
              <a:rPr lang="el-GR" sz="2000" dirty="0" err="1" smtClean="0"/>
              <a:t>εγάλες</a:t>
            </a:r>
            <a:r>
              <a:rPr lang="el-GR" sz="2000" dirty="0" smtClean="0"/>
              <a:t> αδενικές δομές επενδυόμενες από </a:t>
            </a:r>
            <a:r>
              <a:rPr lang="el-GR" sz="2000" b="1" dirty="0" smtClean="0"/>
              <a:t>ψηλό, κιονοειδές, συχνά </a:t>
            </a:r>
            <a:r>
              <a:rPr lang="el-GR" sz="2000" b="1" dirty="0" err="1" smtClean="0"/>
              <a:t>ψευδοστοιβαδοποιούμενο</a:t>
            </a:r>
            <a:r>
              <a:rPr lang="el-GR" sz="2000" b="1" dirty="0" smtClean="0"/>
              <a:t> επιθήλιο,</a:t>
            </a:r>
            <a:r>
              <a:rPr lang="el-GR" sz="2000" dirty="0" smtClean="0"/>
              <a:t> συνήθως με </a:t>
            </a:r>
            <a:r>
              <a:rPr lang="el-GR" sz="2000" b="1" u="sng" dirty="0" err="1" smtClean="0"/>
              <a:t>θηλώδες</a:t>
            </a:r>
            <a:r>
              <a:rPr lang="el-GR" sz="2000" b="1" dirty="0" smtClean="0"/>
              <a:t> </a:t>
            </a:r>
            <a:r>
              <a:rPr lang="el-GR" sz="2000" dirty="0" smtClean="0"/>
              <a:t>ή ηθμοειδές πρότυπο.</a:t>
            </a:r>
            <a:endParaRPr lang="en-US" sz="2000" dirty="0" smtClean="0"/>
          </a:p>
          <a:p>
            <a:r>
              <a:rPr lang="el-GR" sz="2000" dirty="0" smtClean="0"/>
              <a:t>Επιθετικότερο του κυψελιδικού με το οποίο συχνά συνυπάρχει. Σπάνια αμιγές. Για να διαγνωσθεί, η ως άνω μορφολογία οφείλει να καταλαμβάνει &gt;80% της έκτασης του όγκου· οπότε σε υλικό βιοψίας μπορεί να διαγνωσθεί μόνο ως «καρκίνωμα του προστάτη αδένα με </a:t>
            </a:r>
            <a:r>
              <a:rPr lang="el-GR" sz="2000" dirty="0" err="1" smtClean="0"/>
              <a:t>πορογενείς</a:t>
            </a:r>
            <a:r>
              <a:rPr lang="el-GR" sz="2000" dirty="0" smtClean="0"/>
              <a:t> χαρακτήρες». Το </a:t>
            </a:r>
            <a:r>
              <a:rPr lang="el-GR" sz="2000" i="1" dirty="0" smtClean="0">
                <a:effectLst>
                  <a:outerShdw blurRad="38100" dist="38100" dir="2700000" algn="tl">
                    <a:srgbClr val="000000">
                      <a:alpha val="43137"/>
                    </a:srgbClr>
                  </a:outerShdw>
                </a:effectLst>
              </a:rPr>
              <a:t>ποσοστό</a:t>
            </a:r>
            <a:r>
              <a:rPr lang="el-GR" sz="2000" dirty="0" smtClean="0"/>
              <a:t> του </a:t>
            </a:r>
            <a:r>
              <a:rPr lang="el-GR" sz="2000" dirty="0" err="1" smtClean="0"/>
              <a:t>πορογενούς</a:t>
            </a:r>
            <a:r>
              <a:rPr lang="el-GR" sz="2000" dirty="0" smtClean="0"/>
              <a:t> συστατικού σε ένα καρκίνωμα με συνυπάρχον κυψελιδικό (συμβατικό) στοιχείο προδικάζει τη βιοχημική υποτροπή της νόσου, οπότε καλό είναι να αναφέρεται στην ιστολογική έκθεση.</a:t>
            </a:r>
          </a:p>
          <a:p>
            <a:r>
              <a:rPr lang="el-GR" sz="2000" dirty="0" smtClean="0"/>
              <a:t>Διαβαθμίζεται πάντοτε ως </a:t>
            </a:r>
            <a:r>
              <a:rPr lang="el-GR" sz="2000" b="1" dirty="0" smtClean="0"/>
              <a:t>υψηλόβαθμης κακοήθειας </a:t>
            </a:r>
            <a:r>
              <a:rPr lang="el-GR" sz="2000" dirty="0" smtClean="0"/>
              <a:t>στο πρότυπο </a:t>
            </a:r>
            <a:r>
              <a:rPr lang="el-GR" sz="2000" dirty="0" smtClean="0">
                <a:effectLst>
                  <a:outerShdw blurRad="38100" dist="38100" dir="2700000" algn="tl">
                    <a:srgbClr val="000000">
                      <a:alpha val="43137"/>
                    </a:srgbClr>
                  </a:outerShdw>
                </a:effectLst>
              </a:rPr>
              <a:t>4</a:t>
            </a:r>
            <a:r>
              <a:rPr lang="el-GR" sz="2000" dirty="0" smtClean="0"/>
              <a:t> κατά </a:t>
            </a:r>
            <a:r>
              <a:rPr lang="en-US" sz="2000" dirty="0" smtClean="0"/>
              <a:t>Gleason </a:t>
            </a:r>
            <a:r>
              <a:rPr lang="el-GR" sz="2000" dirty="0" smtClean="0"/>
              <a:t>ή στο πρότυπο </a:t>
            </a:r>
            <a:r>
              <a:rPr lang="el-GR" sz="2000" b="1" dirty="0" smtClean="0"/>
              <a:t>5</a:t>
            </a:r>
            <a:r>
              <a:rPr lang="el-GR" sz="2000" dirty="0" smtClean="0"/>
              <a:t> , το δεύτερο όταν παρατηρείται συμπαγές συστατικό ή νέκρωση.</a:t>
            </a:r>
          </a:p>
          <a:p>
            <a:r>
              <a:rPr lang="el-GR" sz="2000" b="1" u="sng" dirty="0" smtClean="0"/>
              <a:t>Γνήσιοι </a:t>
            </a:r>
            <a:r>
              <a:rPr lang="el-GR" sz="2000" b="1" u="sng" dirty="0" err="1" smtClean="0"/>
              <a:t>αγγειοσυνδετικοί</a:t>
            </a:r>
            <a:r>
              <a:rPr lang="el-GR" sz="2000" b="1" u="sng" dirty="0" smtClean="0"/>
              <a:t> άξονες καρκινικών </a:t>
            </a:r>
            <a:r>
              <a:rPr lang="el-GR" sz="2000" b="1" u="sng" dirty="0" smtClean="0">
                <a:effectLst>
                  <a:outerShdw blurRad="38100" dist="38100" dir="2700000" algn="tl">
                    <a:srgbClr val="000000">
                      <a:alpha val="43137"/>
                    </a:srgbClr>
                  </a:outerShdw>
                </a:effectLst>
              </a:rPr>
              <a:t>θηλών</a:t>
            </a:r>
            <a:r>
              <a:rPr lang="el-GR" sz="2000" b="1" u="sng" dirty="0" smtClean="0"/>
              <a:t> </a:t>
            </a:r>
            <a:r>
              <a:rPr lang="el-GR" sz="2000" dirty="0" smtClean="0"/>
              <a:t>το </a:t>
            </a:r>
            <a:r>
              <a:rPr lang="el-GR" sz="2000" dirty="0" smtClean="0">
                <a:effectLst>
                  <a:outerShdw blurRad="38100" dist="38100" dir="2700000" algn="tl">
                    <a:srgbClr val="000000">
                      <a:alpha val="43137"/>
                    </a:srgbClr>
                  </a:outerShdw>
                </a:effectLst>
              </a:rPr>
              <a:t>χρησιμότερο διαγνωστικό γνώρισμα</a:t>
            </a:r>
            <a:r>
              <a:rPr lang="el-GR" sz="2000" dirty="0" smtClean="0"/>
              <a:t>. Ηθμοειδείς αδένες με </a:t>
            </a:r>
            <a:r>
              <a:rPr lang="el-GR" sz="2000" dirty="0" err="1" smtClean="0"/>
              <a:t>επιμηκυσμένους</a:t>
            </a:r>
            <a:r>
              <a:rPr lang="el-GR" sz="2000" dirty="0" smtClean="0"/>
              <a:t> πυρήνες</a:t>
            </a:r>
            <a:r>
              <a:rPr lang="en-US" sz="2000" dirty="0" smtClean="0"/>
              <a:t> </a:t>
            </a:r>
            <a:r>
              <a:rPr lang="el-GR" sz="2000" dirty="0" smtClean="0"/>
              <a:t>και άκαμπτους, διάτρητους ή </a:t>
            </a:r>
            <a:r>
              <a:rPr lang="el-GR" sz="2000" dirty="0" err="1" smtClean="0"/>
              <a:t>σχισμοειδείς</a:t>
            </a:r>
            <a:r>
              <a:rPr lang="el-GR" sz="2000" dirty="0" smtClean="0"/>
              <a:t> αυλούς, επίσης διαγνωστικοί, με συνυπάρχουσα νέκρωση και συμπαγείς περιοχές, στις οποίες οι πυρήνες συχνά δεν είναι κυλινδρικοί. Η συμπαγής διαμόρφωση, από μόνη της, δεν είναι ειδική· πρέπει να συναπαντάται με το </a:t>
            </a:r>
            <a:r>
              <a:rPr lang="el-GR" sz="2000" b="1" dirty="0" err="1" smtClean="0"/>
              <a:t>θηλώδες</a:t>
            </a:r>
            <a:r>
              <a:rPr lang="el-GR" sz="2000" dirty="0" smtClean="0"/>
              <a:t> ή ηθμοειδές πρότυπο.</a:t>
            </a:r>
          </a:p>
          <a:p>
            <a:r>
              <a:rPr lang="el-GR" sz="2000" dirty="0" smtClean="0"/>
              <a:t>Η πυρηνική </a:t>
            </a:r>
            <a:r>
              <a:rPr lang="el-GR" sz="2000" dirty="0" err="1" smtClean="0"/>
              <a:t>ατυπία</a:t>
            </a:r>
            <a:r>
              <a:rPr lang="el-GR" sz="2000" dirty="0" smtClean="0"/>
              <a:t> </a:t>
            </a:r>
            <a:r>
              <a:rPr lang="el-GR" sz="2000" i="1" dirty="0" smtClean="0"/>
              <a:t>ποικίλλει</a:t>
            </a:r>
            <a:r>
              <a:rPr lang="el-GR" sz="2000" dirty="0" smtClean="0"/>
              <a:t>.</a:t>
            </a:r>
          </a:p>
          <a:p>
            <a:r>
              <a:rPr lang="el-GR" sz="2000" dirty="0" smtClean="0"/>
              <a:t>Ο </a:t>
            </a:r>
            <a:r>
              <a:rPr lang="el-GR" sz="2000" dirty="0" err="1" smtClean="0"/>
              <a:t>ανοσοφαινότυπος</a:t>
            </a:r>
            <a:r>
              <a:rPr lang="el-GR" sz="2000" dirty="0" smtClean="0"/>
              <a:t>, εν γένει, παρόμοιος με την κυψελιδική ποικιλία, πλην όμως σε </a:t>
            </a:r>
            <a:r>
              <a:rPr lang="el-GR" sz="2000" u="sng" dirty="0" smtClean="0"/>
              <a:t>περί το </a:t>
            </a:r>
            <a:r>
              <a:rPr lang="el-GR" sz="2000" u="sng" dirty="0" smtClean="0">
                <a:effectLst>
                  <a:outerShdw blurRad="38100" dist="38100" dir="2700000" algn="tl">
                    <a:srgbClr val="000000">
                      <a:alpha val="43137"/>
                    </a:srgbClr>
                  </a:outerShdw>
                </a:effectLst>
              </a:rPr>
              <a:t>30%</a:t>
            </a:r>
            <a:r>
              <a:rPr lang="el-GR" sz="2000" u="sng" dirty="0" smtClean="0"/>
              <a:t> </a:t>
            </a:r>
            <a:r>
              <a:rPr lang="el-GR" sz="2000" dirty="0" smtClean="0"/>
              <a:t>των </a:t>
            </a:r>
            <a:r>
              <a:rPr lang="el-GR" sz="2000" dirty="0" err="1" smtClean="0"/>
              <a:t>πορογενών</a:t>
            </a:r>
            <a:r>
              <a:rPr lang="el-GR" sz="2000" dirty="0" smtClean="0"/>
              <a:t> </a:t>
            </a:r>
            <a:r>
              <a:rPr lang="el-GR" sz="2000" dirty="0" err="1" smtClean="0"/>
              <a:t>αδενοκαρκινωμάτων</a:t>
            </a:r>
            <a:r>
              <a:rPr lang="el-GR" sz="2000" dirty="0" smtClean="0"/>
              <a:t> </a:t>
            </a:r>
            <a:r>
              <a:rPr lang="el-GR" sz="2000" dirty="0" smtClean="0">
                <a:effectLst>
                  <a:outerShdw blurRad="38100" dist="38100" dir="2700000" algn="tl">
                    <a:srgbClr val="000000">
                      <a:alpha val="43137"/>
                    </a:srgbClr>
                  </a:outerShdw>
                </a:effectLst>
              </a:rPr>
              <a:t>ανευρίσκονται </a:t>
            </a:r>
            <a:r>
              <a:rPr lang="el-GR" sz="2000" dirty="0" err="1" smtClean="0">
                <a:effectLst>
                  <a:outerShdw blurRad="38100" dist="38100" dir="2700000" algn="tl">
                    <a:srgbClr val="000000">
                      <a:alpha val="43137"/>
                    </a:srgbClr>
                  </a:outerShdw>
                </a:effectLst>
              </a:rPr>
              <a:t>εστιακώς</a:t>
            </a:r>
            <a:r>
              <a:rPr lang="el-GR" sz="2000" dirty="0" smtClean="0">
                <a:effectLst>
                  <a:outerShdw blurRad="38100" dist="38100" dir="2700000" algn="tl">
                    <a:srgbClr val="000000">
                      <a:alpha val="43137"/>
                    </a:srgbClr>
                  </a:outerShdw>
                </a:effectLst>
              </a:rPr>
              <a:t> βασικά κύτταρα</a:t>
            </a:r>
            <a:r>
              <a:rPr lang="el-GR" sz="2000" dirty="0" smtClean="0"/>
              <a:t> ( λόγω </a:t>
            </a:r>
            <a:r>
              <a:rPr lang="el-GR" sz="2000" dirty="0" err="1" smtClean="0"/>
              <a:t>ενδοπορικής</a:t>
            </a:r>
            <a:r>
              <a:rPr lang="el-GR" sz="2000" dirty="0" smtClean="0"/>
              <a:t> διασποράς των καρκινικών κυττάρων). Επίσης, η απώλεια του </a:t>
            </a:r>
            <a:r>
              <a:rPr lang="en-US" sz="2000" dirty="0" smtClean="0"/>
              <a:t>PTEN </a:t>
            </a:r>
            <a:r>
              <a:rPr lang="el-GR" sz="2000" dirty="0" smtClean="0"/>
              <a:t>και η σύντηξη του γονιδίου </a:t>
            </a:r>
            <a:r>
              <a:rPr lang="en-US" sz="2000" dirty="0" smtClean="0"/>
              <a:t>ERG</a:t>
            </a:r>
            <a:r>
              <a:rPr lang="el-GR" sz="2000" dirty="0" smtClean="0"/>
              <a:t> </a:t>
            </a:r>
            <a:r>
              <a:rPr lang="el-GR" sz="2000" i="1" dirty="0" smtClean="0"/>
              <a:t>λιγότερο συχνά </a:t>
            </a:r>
            <a:r>
              <a:rPr lang="el-GR" sz="2000" dirty="0" smtClean="0"/>
              <a:t>απαντώνται συγκριτικά με τα κυψελιδικά </a:t>
            </a:r>
            <a:r>
              <a:rPr lang="el-GR" sz="2000" dirty="0" err="1" smtClean="0"/>
              <a:t>αδενοκαρκινώματα</a:t>
            </a:r>
            <a:r>
              <a:rPr lang="el-GR" sz="2000" dirty="0" smtClean="0"/>
              <a:t>.</a:t>
            </a:r>
          </a:p>
          <a:p>
            <a:endParaRPr lang="el-GR" sz="2000" dirty="0"/>
          </a:p>
        </p:txBody>
      </p:sp>
    </p:spTree>
    <p:extLst>
      <p:ext uri="{BB962C8B-B14F-4D97-AF65-F5344CB8AC3E}">
        <p14:creationId xmlns:p14="http://schemas.microsoft.com/office/powerpoint/2010/main" val="1463689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124744"/>
          </a:xfrm>
        </p:spPr>
        <p:txBody>
          <a:bodyPr>
            <a:normAutofit/>
          </a:bodyPr>
          <a:lstStyle/>
          <a:p>
            <a:r>
              <a:rPr lang="el-GR" sz="3200" b="1" dirty="0" err="1"/>
              <a:t>Πορογενές</a:t>
            </a:r>
            <a:r>
              <a:rPr lang="el-GR" sz="3200" b="1" dirty="0"/>
              <a:t> </a:t>
            </a:r>
            <a:r>
              <a:rPr lang="el-GR" sz="3200" b="1" dirty="0" err="1"/>
              <a:t>αδενοκαρκίνωμα</a:t>
            </a:r>
            <a:r>
              <a:rPr lang="el-GR" sz="3200" b="1" dirty="0"/>
              <a:t> </a:t>
            </a:r>
            <a:r>
              <a:rPr lang="el-GR" sz="3200" dirty="0"/>
              <a:t>του προστάτη αδένα (</a:t>
            </a:r>
            <a:r>
              <a:rPr lang="el-GR" sz="3200" dirty="0" smtClean="0"/>
              <a:t>ΙΙ) </a:t>
            </a:r>
            <a:endParaRPr lang="el-GR" sz="3200" dirty="0"/>
          </a:p>
        </p:txBody>
      </p:sp>
      <p:sp>
        <p:nvSpPr>
          <p:cNvPr id="3" name="Θέση περιεχομένου 2"/>
          <p:cNvSpPr>
            <a:spLocks noGrp="1"/>
          </p:cNvSpPr>
          <p:nvPr>
            <p:ph idx="1"/>
          </p:nvPr>
        </p:nvSpPr>
        <p:spPr>
          <a:xfrm>
            <a:off x="0" y="1268760"/>
            <a:ext cx="9144000" cy="5472608"/>
          </a:xfrm>
        </p:spPr>
        <p:txBody>
          <a:bodyPr>
            <a:normAutofit lnSpcReduction="10000"/>
          </a:bodyPr>
          <a:lstStyle/>
          <a:p>
            <a:pPr algn="just"/>
            <a:r>
              <a:rPr lang="el-GR" sz="2000" dirty="0" smtClean="0"/>
              <a:t>Η </a:t>
            </a:r>
            <a:r>
              <a:rPr lang="el-GR" sz="2000" b="1" dirty="0" err="1" smtClean="0"/>
              <a:t>πλειονότης</a:t>
            </a:r>
            <a:r>
              <a:rPr lang="el-GR" sz="2000" dirty="0" smtClean="0"/>
              <a:t> απαντά στην </a:t>
            </a:r>
            <a:r>
              <a:rPr lang="el-GR" sz="2000" b="1" u="sng" dirty="0" smtClean="0"/>
              <a:t>περιφερική</a:t>
            </a:r>
            <a:r>
              <a:rPr lang="el-GR" sz="2000" dirty="0" smtClean="0"/>
              <a:t> ζώνη του προστάτη αδένα σχετιζόμενο με κυψελιδικό καρκίνωμα του οποίου αντιπροσωπεύει προχωρημένο στάδιο</a:t>
            </a:r>
            <a:r>
              <a:rPr lang="en-US" sz="2000" dirty="0" smtClean="0"/>
              <a:t> </a:t>
            </a:r>
            <a:r>
              <a:rPr lang="el-GR" sz="2000" dirty="0" smtClean="0"/>
              <a:t>με υιοθέτηση της </a:t>
            </a:r>
            <a:r>
              <a:rPr lang="el-GR" sz="2000" dirty="0" err="1" smtClean="0"/>
              <a:t>πορογενούς</a:t>
            </a:r>
            <a:r>
              <a:rPr lang="el-GR" sz="2000" dirty="0" smtClean="0"/>
              <a:t> μορφολογίας ή διασπειρόμενο σε προϋπάρχοντες πόρους και κυψέλες. Επί περιφερικής ανάπτυξης, παθολογική η δακτυλική εξέταση του προστάτη και υψηλό </a:t>
            </a:r>
            <a:r>
              <a:rPr lang="en-US" sz="2000" dirty="0" smtClean="0"/>
              <a:t>PSA. </a:t>
            </a:r>
            <a:r>
              <a:rPr lang="el-GR" sz="2000" dirty="0" smtClean="0"/>
              <a:t>Επί </a:t>
            </a:r>
            <a:r>
              <a:rPr lang="el-GR" sz="2000" i="1" dirty="0" smtClean="0">
                <a:effectLst>
                  <a:outerShdw blurRad="38100" dist="38100" dir="2700000" algn="tl">
                    <a:srgbClr val="000000">
                      <a:alpha val="43137"/>
                    </a:srgbClr>
                  </a:outerShdw>
                </a:effectLst>
              </a:rPr>
              <a:t>κεντρικής</a:t>
            </a:r>
            <a:r>
              <a:rPr lang="el-GR" sz="2000" dirty="0" smtClean="0"/>
              <a:t> ανάπτυξης, αποφρακτικά συμπτώματα και αιματουρία.</a:t>
            </a:r>
            <a:endParaRPr lang="en-US" sz="2000" dirty="0" smtClean="0"/>
          </a:p>
          <a:p>
            <a:pPr algn="just"/>
            <a:r>
              <a:rPr lang="el-GR" sz="2000" dirty="0" smtClean="0"/>
              <a:t>ΔΔ από </a:t>
            </a:r>
            <a:r>
              <a:rPr lang="en-US" sz="2000" dirty="0" smtClean="0"/>
              <a:t>HG PIN: </a:t>
            </a:r>
            <a:r>
              <a:rPr lang="el-GR" sz="2000" dirty="0" smtClean="0"/>
              <a:t> Οι αδένες του </a:t>
            </a:r>
            <a:r>
              <a:rPr lang="el-GR" sz="2000" dirty="0" err="1" smtClean="0"/>
              <a:t>πορογενούς</a:t>
            </a:r>
            <a:r>
              <a:rPr lang="el-GR" sz="2000" dirty="0" smtClean="0"/>
              <a:t> </a:t>
            </a:r>
            <a:r>
              <a:rPr lang="el-GR" sz="2000" dirty="0" err="1" smtClean="0"/>
              <a:t>αδενοκαρκινώματος</a:t>
            </a:r>
            <a:r>
              <a:rPr lang="el-GR" sz="2000" dirty="0" smtClean="0"/>
              <a:t> είναι πιο συνωστισμένοι και εκτεταμένοι , με </a:t>
            </a:r>
            <a:r>
              <a:rPr lang="el-GR" sz="2000" dirty="0" err="1" smtClean="0"/>
              <a:t>απωστική</a:t>
            </a:r>
            <a:r>
              <a:rPr lang="el-GR" sz="2000" dirty="0" smtClean="0"/>
              <a:t> μορφολογία με </a:t>
            </a:r>
            <a:r>
              <a:rPr lang="el-GR" sz="2000" b="1" dirty="0" smtClean="0"/>
              <a:t>γνήσιες θηλές</a:t>
            </a:r>
            <a:r>
              <a:rPr lang="el-GR" sz="2000" dirty="0" smtClean="0"/>
              <a:t>, </a:t>
            </a:r>
            <a:r>
              <a:rPr lang="el-GR" sz="2000" dirty="0" smtClean="0">
                <a:effectLst>
                  <a:outerShdw blurRad="38100" dist="38100" dir="2700000" algn="tl">
                    <a:srgbClr val="000000">
                      <a:alpha val="43137"/>
                    </a:srgbClr>
                  </a:outerShdw>
                </a:effectLst>
              </a:rPr>
              <a:t>ηθμοειδή , συμπαγή αρχιτεκτονική και νέκρωση</a:t>
            </a:r>
            <a:r>
              <a:rPr lang="el-GR" sz="2000" dirty="0" smtClean="0"/>
              <a:t>. Η </a:t>
            </a:r>
            <a:r>
              <a:rPr lang="el-GR" sz="2000" dirty="0" err="1" smtClean="0"/>
              <a:t>στρωματική</a:t>
            </a:r>
            <a:r>
              <a:rPr lang="el-GR" sz="2000" dirty="0" smtClean="0"/>
              <a:t> αντίδραση περιλαμβάνει αιμορραγία και </a:t>
            </a:r>
            <a:r>
              <a:rPr lang="el-GR" sz="2000" dirty="0" err="1" smtClean="0"/>
              <a:t>δεσμοπλασία</a:t>
            </a:r>
            <a:r>
              <a:rPr lang="el-GR" sz="2000" dirty="0" smtClean="0"/>
              <a:t>,  ενώ το διηθητικό δυναμικό εκδηλώνεται  με </a:t>
            </a:r>
            <a:r>
              <a:rPr lang="el-GR" sz="2000" dirty="0" err="1" smtClean="0"/>
              <a:t>περινευριδιακή</a:t>
            </a:r>
            <a:r>
              <a:rPr lang="el-GR" sz="2000" dirty="0" smtClean="0"/>
              <a:t> διήθηση και </a:t>
            </a:r>
            <a:r>
              <a:rPr lang="el-GR" sz="2000" dirty="0" err="1" smtClean="0"/>
              <a:t>εξωπροστατική</a:t>
            </a:r>
            <a:r>
              <a:rPr lang="el-GR" sz="2000" dirty="0" smtClean="0"/>
              <a:t> επέκταση. Το </a:t>
            </a:r>
            <a:r>
              <a:rPr lang="el-GR" sz="2000" dirty="0" err="1" smtClean="0"/>
              <a:t>πορογενές</a:t>
            </a:r>
            <a:r>
              <a:rPr lang="el-GR" sz="2000" dirty="0" smtClean="0"/>
              <a:t> </a:t>
            </a:r>
            <a:r>
              <a:rPr lang="el-GR" sz="2000" dirty="0" err="1" smtClean="0"/>
              <a:t>αδενοκαρκίνωμα</a:t>
            </a:r>
            <a:r>
              <a:rPr lang="el-GR" sz="2000" dirty="0" smtClean="0"/>
              <a:t> μπορεί να διατηρεί κάποια βασικά κύτταρα αλλά η </a:t>
            </a:r>
            <a:r>
              <a:rPr lang="el-GR" sz="2000" dirty="0" err="1" smtClean="0">
                <a:effectLst>
                  <a:outerShdw blurRad="38100" dist="38100" dir="2700000" algn="tl">
                    <a:srgbClr val="000000">
                      <a:alpha val="43137"/>
                    </a:srgbClr>
                  </a:outerShdw>
                </a:effectLst>
              </a:rPr>
              <a:t>πλειονότης</a:t>
            </a:r>
            <a:r>
              <a:rPr lang="el-GR" sz="2000" dirty="0" smtClean="0">
                <a:effectLst>
                  <a:outerShdw blurRad="38100" dist="38100" dir="2700000" algn="tl">
                    <a:srgbClr val="000000">
                      <a:alpha val="43137"/>
                    </a:srgbClr>
                  </a:outerShdw>
                </a:effectLst>
              </a:rPr>
              <a:t> στερείται βασικών κυττάρων</a:t>
            </a:r>
            <a:r>
              <a:rPr lang="el-GR" sz="2000" dirty="0" smtClean="0"/>
              <a:t>.</a:t>
            </a:r>
          </a:p>
          <a:p>
            <a:pPr algn="just"/>
            <a:r>
              <a:rPr lang="el-GR" sz="2000" dirty="0" smtClean="0"/>
              <a:t>ΔΔ από </a:t>
            </a:r>
            <a:r>
              <a:rPr lang="el-GR" sz="2000" dirty="0" err="1" smtClean="0"/>
              <a:t>ορθοκολικό</a:t>
            </a:r>
            <a:r>
              <a:rPr lang="el-GR" sz="2000" dirty="0" smtClean="0"/>
              <a:t> ή </a:t>
            </a:r>
            <a:r>
              <a:rPr lang="el-GR" sz="2000" dirty="0" err="1" smtClean="0"/>
              <a:t>ουροθηλιακό</a:t>
            </a:r>
            <a:r>
              <a:rPr lang="el-GR" sz="2000" dirty="0" smtClean="0"/>
              <a:t> καρκίνωμα δευτερογενώς προσβάλλον τον προστάτη αδένα. Καθοριστική η </a:t>
            </a:r>
            <a:r>
              <a:rPr lang="el-GR" sz="2000" dirty="0" err="1" smtClean="0">
                <a:effectLst>
                  <a:outerShdw blurRad="38100" dist="38100" dir="2700000" algn="tl">
                    <a:srgbClr val="000000">
                      <a:alpha val="43137"/>
                    </a:srgbClr>
                  </a:outerShdw>
                </a:effectLst>
              </a:rPr>
              <a:t>ανοσοϊστοχημεία</a:t>
            </a:r>
            <a:r>
              <a:rPr lang="el-GR" sz="2000" dirty="0" smtClean="0"/>
              <a:t>, καθώς το </a:t>
            </a:r>
            <a:r>
              <a:rPr lang="el-GR" sz="2000" dirty="0" err="1" smtClean="0"/>
              <a:t>πορογενές</a:t>
            </a:r>
            <a:r>
              <a:rPr lang="el-GR" sz="2000" dirty="0" smtClean="0"/>
              <a:t> </a:t>
            </a:r>
            <a:r>
              <a:rPr lang="el-GR" sz="2000" dirty="0" err="1" smtClean="0"/>
              <a:t>αδενοκαρκίνωμα</a:t>
            </a:r>
            <a:r>
              <a:rPr lang="el-GR" sz="2000" dirty="0" smtClean="0"/>
              <a:t> επιδεικνύει θετική χρώση για προστατικούς δείκτες όπως </a:t>
            </a:r>
            <a:r>
              <a:rPr lang="en-US" sz="2000" dirty="0" smtClean="0"/>
              <a:t>PSA </a:t>
            </a:r>
            <a:r>
              <a:rPr lang="el-GR" sz="2000" dirty="0" smtClean="0"/>
              <a:t>και ΝΚΧ3.1. και αρνητική για γαστρεντερικούς δείκτες όπως το </a:t>
            </a:r>
            <a:r>
              <a:rPr lang="en-US" sz="2000" dirty="0" smtClean="0"/>
              <a:t>CDX-2 </a:t>
            </a:r>
            <a:r>
              <a:rPr lang="el-GR" sz="2000" dirty="0" smtClean="0"/>
              <a:t> και δείκτες </a:t>
            </a:r>
            <a:r>
              <a:rPr lang="el-GR" sz="2000" dirty="0" err="1" smtClean="0"/>
              <a:t>ουροθηλιακού</a:t>
            </a:r>
            <a:r>
              <a:rPr lang="el-GR" sz="2000" dirty="0" smtClean="0"/>
              <a:t> καρκινώματος όπως </a:t>
            </a:r>
            <a:r>
              <a:rPr lang="en-US" sz="2000" dirty="0" smtClean="0"/>
              <a:t>GATA3, p63 </a:t>
            </a:r>
            <a:r>
              <a:rPr lang="el-GR" sz="2000" dirty="0" smtClean="0"/>
              <a:t>και </a:t>
            </a:r>
            <a:r>
              <a:rPr lang="el-GR" sz="2000" dirty="0" err="1" smtClean="0"/>
              <a:t>κυτταροκερατίνες</a:t>
            </a:r>
            <a:r>
              <a:rPr lang="el-GR" sz="2000" dirty="0" smtClean="0"/>
              <a:t> υψηλού Μ.Β.</a:t>
            </a:r>
          </a:p>
          <a:p>
            <a:pPr algn="just"/>
            <a:endParaRPr lang="el-GR" sz="2000" dirty="0" smtClean="0"/>
          </a:p>
        </p:txBody>
      </p:sp>
    </p:spTree>
    <p:extLst>
      <p:ext uri="{BB962C8B-B14F-4D97-AF65-F5344CB8AC3E}">
        <p14:creationId xmlns:p14="http://schemas.microsoft.com/office/powerpoint/2010/main" val="604439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2204864"/>
          </a:xfrm>
        </p:spPr>
        <p:txBody>
          <a:bodyPr>
            <a:normAutofit fontScale="90000"/>
          </a:bodyPr>
          <a:lstStyle/>
          <a:p>
            <a:r>
              <a:rPr lang="el-GR" sz="1800" dirty="0" smtClean="0"/>
              <a:t>Στο </a:t>
            </a:r>
            <a:r>
              <a:rPr lang="el-GR" sz="1800" b="1" dirty="0" err="1" smtClean="0"/>
              <a:t>πορογενές</a:t>
            </a:r>
            <a:r>
              <a:rPr lang="el-GR" sz="1800" b="1" dirty="0" smtClean="0"/>
              <a:t> </a:t>
            </a:r>
            <a:r>
              <a:rPr lang="el-GR" sz="1800" b="1" dirty="0" err="1" smtClean="0"/>
              <a:t>αδενοκαρκίνωμα</a:t>
            </a:r>
            <a:r>
              <a:rPr lang="el-GR" sz="1800" dirty="0" smtClean="0"/>
              <a:t>, αρκετά αρχιτεκτονικά πρότυπα</a:t>
            </a:r>
            <a:r>
              <a:rPr lang="en-US" sz="1800" dirty="0" smtClean="0"/>
              <a:t>, </a:t>
            </a:r>
            <a:r>
              <a:rPr lang="el-GR" sz="1800" dirty="0" smtClean="0"/>
              <a:t>συχνά </a:t>
            </a:r>
            <a:r>
              <a:rPr lang="el-GR" sz="1800" dirty="0" smtClean="0">
                <a:effectLst>
                  <a:outerShdw blurRad="38100" dist="38100" dir="2700000" algn="tl">
                    <a:srgbClr val="000000">
                      <a:alpha val="43137"/>
                    </a:srgbClr>
                  </a:outerShdw>
                </a:effectLst>
              </a:rPr>
              <a:t>συν</a:t>
            </a:r>
            <a:r>
              <a:rPr lang="el-GR" sz="1800" dirty="0" smtClean="0"/>
              <a:t>απαντώμενα, μπορούν να εμφανισθούν, συμπεριλαμβανομένου του </a:t>
            </a:r>
            <a:r>
              <a:rPr lang="el-GR" sz="1800" dirty="0" err="1" smtClean="0">
                <a:effectLst>
                  <a:outerShdw blurRad="38100" dist="38100" dir="2700000" algn="tl">
                    <a:srgbClr val="000000">
                      <a:alpha val="43137"/>
                    </a:srgbClr>
                  </a:outerShdw>
                </a:effectLst>
              </a:rPr>
              <a:t>θηλώδους</a:t>
            </a:r>
            <a:r>
              <a:rPr lang="el-GR" sz="1800" dirty="0" smtClean="0">
                <a:effectLst>
                  <a:outerShdw blurRad="38100" dist="38100" dir="2700000" algn="tl">
                    <a:srgbClr val="000000">
                      <a:alpha val="43137"/>
                    </a:srgbClr>
                  </a:outerShdw>
                </a:effectLst>
              </a:rPr>
              <a:t> με </a:t>
            </a:r>
            <a:r>
              <a:rPr lang="el-GR" sz="1800" b="1" u="sng" spc="300" dirty="0" smtClean="0">
                <a:effectLst>
                  <a:outerShdw blurRad="38100" dist="38100" dir="2700000" algn="tl">
                    <a:srgbClr val="000000">
                      <a:alpha val="43137"/>
                    </a:srgbClr>
                  </a:outerShdw>
                </a:effectLst>
              </a:rPr>
              <a:t>γνήσιους</a:t>
            </a:r>
            <a:r>
              <a:rPr lang="el-GR" sz="1800" dirty="0" smtClean="0">
                <a:effectLst>
                  <a:outerShdw blurRad="38100" dist="38100" dir="2700000" algn="tl">
                    <a:srgbClr val="000000">
                      <a:alpha val="43137"/>
                    </a:srgbClr>
                  </a:outerShdw>
                </a:effectLst>
              </a:rPr>
              <a:t> </a:t>
            </a:r>
            <a:r>
              <a:rPr lang="el-GR" sz="1800" dirty="0" err="1" smtClean="0">
                <a:effectLst>
                  <a:outerShdw blurRad="38100" dist="38100" dir="2700000" algn="tl">
                    <a:srgbClr val="000000">
                      <a:alpha val="43137"/>
                    </a:srgbClr>
                  </a:outerShdw>
                </a:effectLst>
              </a:rPr>
              <a:t>αγγειοσυνδετικούς</a:t>
            </a:r>
            <a:r>
              <a:rPr lang="el-GR" sz="1800" dirty="0">
                <a:effectLst>
                  <a:outerShdw blurRad="38100" dist="38100" dir="2700000" algn="tl">
                    <a:srgbClr val="000000">
                      <a:alpha val="43137"/>
                    </a:srgbClr>
                  </a:outerShdw>
                </a:effectLst>
              </a:rPr>
              <a:t> </a:t>
            </a:r>
            <a:r>
              <a:rPr lang="el-GR" sz="1800" dirty="0" smtClean="0">
                <a:effectLst>
                  <a:outerShdw blurRad="38100" dist="38100" dir="2700000" algn="tl">
                    <a:srgbClr val="000000">
                      <a:alpha val="43137"/>
                    </a:srgbClr>
                  </a:outerShdw>
                </a:effectLst>
              </a:rPr>
              <a:t>άξονες </a:t>
            </a:r>
            <a:r>
              <a:rPr lang="el-GR" sz="1800" dirty="0" smtClean="0"/>
              <a:t>(</a:t>
            </a:r>
            <a:r>
              <a:rPr lang="el-GR" sz="1800" dirty="0" err="1" smtClean="0"/>
              <a:t>Εικ</a:t>
            </a:r>
            <a:r>
              <a:rPr lang="el-GR" sz="1800" dirty="0" smtClean="0"/>
              <a:t>.</a:t>
            </a:r>
            <a:r>
              <a:rPr lang="en-US" sz="1800" dirty="0" smtClean="0"/>
              <a:t>a</a:t>
            </a:r>
            <a:r>
              <a:rPr lang="el-GR" sz="1800" dirty="0" smtClean="0"/>
              <a:t>),</a:t>
            </a:r>
            <a:r>
              <a:rPr lang="en-US" sz="1800" dirty="0" smtClean="0"/>
              <a:t/>
            </a:r>
            <a:br>
              <a:rPr lang="en-US" sz="1800" dirty="0" smtClean="0"/>
            </a:br>
            <a:r>
              <a:rPr lang="el-GR" sz="1800" dirty="0" smtClean="0"/>
              <a:t> του </a:t>
            </a:r>
            <a:r>
              <a:rPr lang="el-GR" sz="1800" dirty="0" smtClean="0">
                <a:effectLst>
                  <a:outerShdw blurRad="38100" dist="38100" dir="2700000" algn="tl">
                    <a:srgbClr val="000000">
                      <a:alpha val="43137"/>
                    </a:srgbClr>
                  </a:outerShdw>
                </a:effectLst>
              </a:rPr>
              <a:t>ηθμοειδούς</a:t>
            </a:r>
            <a:r>
              <a:rPr lang="el-GR" sz="1800" dirty="0" smtClean="0"/>
              <a:t> (</a:t>
            </a:r>
            <a:r>
              <a:rPr lang="el-GR" sz="1800" dirty="0" err="1" smtClean="0"/>
              <a:t>Εικ</a:t>
            </a:r>
            <a:r>
              <a:rPr lang="el-GR" sz="1800" dirty="0" smtClean="0"/>
              <a:t>.</a:t>
            </a:r>
            <a:r>
              <a:rPr lang="en-US" sz="1800" dirty="0" smtClean="0"/>
              <a:t>b) </a:t>
            </a:r>
            <a:r>
              <a:rPr lang="el-GR" sz="1800" dirty="0" smtClean="0"/>
              <a:t>και του </a:t>
            </a:r>
            <a:r>
              <a:rPr lang="el-GR" sz="1800" dirty="0" smtClean="0">
                <a:effectLst>
                  <a:outerShdw blurRad="38100" dist="38100" dir="2700000" algn="tl">
                    <a:srgbClr val="000000">
                      <a:alpha val="43137"/>
                    </a:srgbClr>
                  </a:outerShdw>
                </a:effectLst>
              </a:rPr>
              <a:t>συμπαγούς</a:t>
            </a:r>
            <a:r>
              <a:rPr lang="el-GR" sz="1800" dirty="0" smtClean="0"/>
              <a:t> (</a:t>
            </a:r>
            <a:r>
              <a:rPr lang="el-GR" sz="1800" dirty="0" err="1" smtClean="0"/>
              <a:t>Εικ</a:t>
            </a:r>
            <a:r>
              <a:rPr lang="el-GR" sz="1800" dirty="0" smtClean="0"/>
              <a:t>.</a:t>
            </a:r>
            <a:r>
              <a:rPr lang="en-US" sz="1800" dirty="0" smtClean="0"/>
              <a:t>c)</a:t>
            </a:r>
            <a:r>
              <a:rPr lang="el-GR" sz="1800" dirty="0" smtClean="0"/>
              <a:t>.</a:t>
            </a:r>
            <a:br>
              <a:rPr lang="el-GR" sz="1800" dirty="0" smtClean="0"/>
            </a:br>
            <a:r>
              <a:rPr lang="el-GR" sz="1800" dirty="0" err="1" smtClean="0"/>
              <a:t>Εικ</a:t>
            </a:r>
            <a:r>
              <a:rPr lang="el-GR" sz="1800" dirty="0" smtClean="0"/>
              <a:t>.</a:t>
            </a:r>
            <a:r>
              <a:rPr lang="en-US" sz="1800" dirty="0" smtClean="0"/>
              <a:t>c. </a:t>
            </a:r>
            <a:r>
              <a:rPr lang="el-GR" sz="1800" dirty="0" smtClean="0"/>
              <a:t>Συχνά, σε αντίθεση με το κυψελιδικό </a:t>
            </a:r>
            <a:r>
              <a:rPr lang="el-GR" sz="1800" dirty="0" err="1" smtClean="0"/>
              <a:t>αδενοκαρκίνωμα</a:t>
            </a:r>
            <a:r>
              <a:rPr lang="el-GR" sz="1800" dirty="0" smtClean="0"/>
              <a:t>, προκαλείται αξιοσημείωτη </a:t>
            </a:r>
            <a:r>
              <a:rPr lang="el-GR" sz="1800" dirty="0" err="1" smtClean="0">
                <a:effectLst>
                  <a:outerShdw blurRad="38100" dist="38100" dir="2700000" algn="tl">
                    <a:srgbClr val="000000">
                      <a:alpha val="43137"/>
                    </a:srgbClr>
                  </a:outerShdw>
                </a:effectLst>
              </a:rPr>
              <a:t>δεσμοπλαστική</a:t>
            </a:r>
            <a:r>
              <a:rPr lang="el-GR" sz="1800" dirty="0" smtClean="0"/>
              <a:t> </a:t>
            </a:r>
            <a:r>
              <a:rPr lang="el-GR" sz="1800" dirty="0" smtClean="0">
                <a:effectLst>
                  <a:outerShdw blurRad="38100" dist="38100" dir="2700000" algn="tl">
                    <a:srgbClr val="000000">
                      <a:alpha val="43137"/>
                    </a:srgbClr>
                  </a:outerShdw>
                </a:effectLst>
              </a:rPr>
              <a:t>αντίδραση</a:t>
            </a:r>
            <a:r>
              <a:rPr lang="el-GR" sz="1800" dirty="0" smtClean="0"/>
              <a:t> του υποστρώματος με αιμορραγία και φλεγμονή.</a:t>
            </a:r>
            <a:r>
              <a:rPr lang="en-US" sz="1800" dirty="0" smtClean="0"/>
              <a:t> </a:t>
            </a:r>
            <a:r>
              <a:rPr lang="el-GR" sz="1800" dirty="0" smtClean="0"/>
              <a:t/>
            </a:r>
            <a:br>
              <a:rPr lang="el-GR" sz="1800" dirty="0" smtClean="0"/>
            </a:br>
            <a:r>
              <a:rPr lang="en-US" sz="1800" dirty="0" smtClean="0"/>
              <a:t>E</a:t>
            </a:r>
            <a:r>
              <a:rPr lang="el-GR" sz="1800" dirty="0" err="1" smtClean="0"/>
              <a:t>ικ</a:t>
            </a:r>
            <a:r>
              <a:rPr lang="el-GR" sz="1800" dirty="0" smtClean="0"/>
              <a:t>.</a:t>
            </a:r>
            <a:r>
              <a:rPr lang="en-US" sz="1800" dirty="0" smtClean="0"/>
              <a:t>d.</a:t>
            </a:r>
            <a:r>
              <a:rPr lang="el-GR" sz="1800" dirty="0" smtClean="0"/>
              <a:t> </a:t>
            </a:r>
            <a:r>
              <a:rPr lang="el-GR" sz="1800" dirty="0" err="1" smtClean="0"/>
              <a:t>Ενδοπορική</a:t>
            </a:r>
            <a:r>
              <a:rPr lang="el-GR" sz="1800" dirty="0" smtClean="0"/>
              <a:t> διασπορά και τμηματική κατάληψη καλοήθους αδένα είναι δυνατές. </a:t>
            </a:r>
            <a:br>
              <a:rPr lang="el-GR" sz="1800" dirty="0" smtClean="0"/>
            </a:br>
            <a:r>
              <a:rPr lang="el-GR" sz="1800" dirty="0" smtClean="0"/>
              <a:t>Στα κιονοειδή καρκινικά κύτταρα , η πυρηνική </a:t>
            </a:r>
            <a:r>
              <a:rPr lang="el-GR" sz="1800" dirty="0" err="1" smtClean="0"/>
              <a:t>ατυπία</a:t>
            </a:r>
            <a:r>
              <a:rPr lang="el-GR" sz="1800" dirty="0" smtClean="0"/>
              <a:t> </a:t>
            </a:r>
            <a:r>
              <a:rPr lang="el-GR" sz="1800" dirty="0" smtClean="0">
                <a:effectLst>
                  <a:outerShdw blurRad="38100" dist="38100" dir="2700000" algn="tl">
                    <a:srgbClr val="000000">
                      <a:alpha val="43137"/>
                    </a:srgbClr>
                  </a:outerShdw>
                </a:effectLst>
              </a:rPr>
              <a:t>κυμαίνεται </a:t>
            </a:r>
            <a:r>
              <a:rPr lang="el-GR" sz="1800" dirty="0" smtClean="0"/>
              <a:t>από ελάχιστη, χωρίς προβάλλοντα </a:t>
            </a:r>
            <a:r>
              <a:rPr lang="el-GR" sz="1800" dirty="0" err="1" smtClean="0"/>
              <a:t>πυρήνια</a:t>
            </a:r>
            <a:r>
              <a:rPr lang="el-GR" sz="1800" dirty="0" smtClean="0"/>
              <a:t> ( </a:t>
            </a:r>
            <a:r>
              <a:rPr lang="el-GR" sz="1800" dirty="0" err="1" smtClean="0"/>
              <a:t>Εικ</a:t>
            </a:r>
            <a:r>
              <a:rPr lang="el-GR" sz="1800" dirty="0" smtClean="0"/>
              <a:t>.</a:t>
            </a:r>
            <a:r>
              <a:rPr lang="en-US" sz="1800" dirty="0" smtClean="0"/>
              <a:t>e.</a:t>
            </a:r>
            <a:r>
              <a:rPr lang="el-GR" sz="1800" dirty="0" smtClean="0"/>
              <a:t>) έως σημαντική με διογκωμένους πυρήνες (</a:t>
            </a:r>
            <a:r>
              <a:rPr lang="el-GR" sz="1800" dirty="0" err="1" smtClean="0"/>
              <a:t>Εικ</a:t>
            </a:r>
            <a:r>
              <a:rPr lang="el-GR" sz="1800" dirty="0" smtClean="0"/>
              <a:t>.</a:t>
            </a:r>
            <a:r>
              <a:rPr lang="en-US" sz="1800" dirty="0" smtClean="0"/>
              <a:t>f.) </a:t>
            </a:r>
            <a:r>
              <a:rPr lang="el-GR" sz="1800" dirty="0" smtClean="0"/>
              <a:t>και προβάλλοντα </a:t>
            </a:r>
            <a:r>
              <a:rPr lang="el-GR" sz="1800" dirty="0" err="1" smtClean="0"/>
              <a:t>πυρήνια</a:t>
            </a:r>
            <a:r>
              <a:rPr lang="el-GR" sz="1800" dirty="0" smtClean="0"/>
              <a:t>, ζωηρή </a:t>
            </a:r>
            <a:r>
              <a:rPr lang="el-GR" sz="1800" dirty="0" err="1" smtClean="0"/>
              <a:t>μιτωτική</a:t>
            </a:r>
            <a:r>
              <a:rPr lang="el-GR" sz="1800" dirty="0" smtClean="0"/>
              <a:t> δραστηριότητα και απόπτωση.</a:t>
            </a:r>
            <a:r>
              <a:rPr lang="el-GR" sz="1800" dirty="0"/>
              <a:t> </a:t>
            </a:r>
            <a:r>
              <a:rPr lang="en-US" sz="1800" dirty="0" smtClean="0"/>
              <a:t>M Zhou. Modern </a:t>
            </a:r>
            <a:r>
              <a:rPr lang="en-US" sz="1800" dirty="0" err="1" smtClean="0"/>
              <a:t>Pathol</a:t>
            </a:r>
            <a:r>
              <a:rPr lang="en-US" sz="1800" dirty="0" smtClean="0"/>
              <a:t> (2018) 31, S71-9</a:t>
            </a:r>
            <a:endParaRPr lang="el-GR" sz="1800" dirty="0"/>
          </a:p>
        </p:txBody>
      </p:sp>
      <p:pic>
        <p:nvPicPr>
          <p:cNvPr id="1026" name="Picture 2" descr="C:\Users\Νεφέλη\Desktop\modpathol2017138f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4" y="2204864"/>
            <a:ext cx="9160883"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584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figures\640x480\1300\130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09467087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pic>
        <p:nvPicPr>
          <p:cNvPr id="90114" name="Picture 2" descr="D:\figures\640x480\1300\1305.jpg"/>
          <p:cNvPicPr>
            <a:picLocks noGrp="1" noChangeAspect="1" noChangeArrowheads="1"/>
          </p:cNvPicPr>
          <p:nvPr>
            <p:ph sz="half" idx="2"/>
          </p:nvPr>
        </p:nvPicPr>
        <p:blipFill>
          <a:blip r:embed="rId2" cstate="print"/>
          <a:srcRect/>
          <a:stretch>
            <a:fillRect/>
          </a:stretch>
        </p:blipFill>
        <p:spPr bwMode="auto">
          <a:xfrm rot="16200000">
            <a:off x="-756084" y="1232756"/>
            <a:ext cx="6048671" cy="4536503"/>
          </a:xfrm>
          <a:prstGeom prst="rect">
            <a:avLst/>
          </a:prstGeom>
          <a:noFill/>
        </p:spPr>
      </p:pic>
      <p:pic>
        <p:nvPicPr>
          <p:cNvPr id="90115" name="Picture 3" descr="D:\figures\640x480\1300\1306.jpg"/>
          <p:cNvPicPr>
            <a:picLocks noGrp="1" noChangeAspect="1" noChangeArrowheads="1"/>
          </p:cNvPicPr>
          <p:nvPr>
            <p:ph sz="quarter" idx="4"/>
          </p:nvPr>
        </p:nvPicPr>
        <p:blipFill>
          <a:blip r:embed="rId3" cstate="print"/>
          <a:srcRect/>
          <a:stretch>
            <a:fillRect/>
          </a:stretch>
        </p:blipFill>
        <p:spPr bwMode="auto">
          <a:xfrm rot="16200000">
            <a:off x="3752909" y="1295762"/>
            <a:ext cx="5976664" cy="4482499"/>
          </a:xfrm>
          <a:prstGeom prst="rect">
            <a:avLst/>
          </a:prstGeom>
          <a:noFill/>
        </p:spPr>
      </p:pic>
    </p:spTree>
    <p:extLst>
      <p:ext uri="{BB962C8B-B14F-4D97-AF65-F5344CB8AC3E}">
        <p14:creationId xmlns:p14="http://schemas.microsoft.com/office/powerpoint/2010/main" val="155589238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pic>
        <p:nvPicPr>
          <p:cNvPr id="93186" name="Picture 2" descr="D:\figures\640x480\100\170.jpg"/>
          <p:cNvPicPr>
            <a:picLocks noGrp="1" noChangeAspect="1" noChangeArrowheads="1"/>
          </p:cNvPicPr>
          <p:nvPr>
            <p:ph sz="half" idx="2"/>
          </p:nvPr>
        </p:nvPicPr>
        <p:blipFill>
          <a:blip r:embed="rId2" cstate="print"/>
          <a:srcRect/>
          <a:stretch>
            <a:fillRect/>
          </a:stretch>
        </p:blipFill>
        <p:spPr bwMode="auto">
          <a:xfrm rot="16200000">
            <a:off x="-756083" y="1160747"/>
            <a:ext cx="6048672" cy="4536504"/>
          </a:xfrm>
          <a:prstGeom prst="rect">
            <a:avLst/>
          </a:prstGeom>
          <a:noFill/>
        </p:spPr>
      </p:pic>
      <p:pic>
        <p:nvPicPr>
          <p:cNvPr id="93187" name="Picture 3" descr="D:\figures\640x480\100\171.jpg"/>
          <p:cNvPicPr>
            <a:picLocks noGrp="1" noChangeAspect="1" noChangeArrowheads="1"/>
          </p:cNvPicPr>
          <p:nvPr>
            <p:ph sz="quarter" idx="4"/>
          </p:nvPr>
        </p:nvPicPr>
        <p:blipFill>
          <a:blip r:embed="rId3" cstate="print"/>
          <a:srcRect/>
          <a:stretch>
            <a:fillRect/>
          </a:stretch>
        </p:blipFill>
        <p:spPr bwMode="auto">
          <a:xfrm rot="16200000">
            <a:off x="3815918" y="1160748"/>
            <a:ext cx="6048672" cy="4536503"/>
          </a:xfrm>
          <a:prstGeom prst="rect">
            <a:avLst/>
          </a:prstGeom>
          <a:noFill/>
        </p:spPr>
      </p:pic>
    </p:spTree>
    <p:extLst>
      <p:ext uri="{BB962C8B-B14F-4D97-AF65-F5344CB8AC3E}">
        <p14:creationId xmlns:p14="http://schemas.microsoft.com/office/powerpoint/2010/main" val="138626563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pic>
        <p:nvPicPr>
          <p:cNvPr id="91138" name="Picture 2" descr="D:\figures\640x480\100\174.jpg"/>
          <p:cNvPicPr>
            <a:picLocks noGrp="1" noChangeAspect="1" noChangeArrowheads="1"/>
          </p:cNvPicPr>
          <p:nvPr>
            <p:ph sz="half" idx="2"/>
          </p:nvPr>
        </p:nvPicPr>
        <p:blipFill>
          <a:blip r:embed="rId2" cstate="print"/>
          <a:srcRect/>
          <a:stretch>
            <a:fillRect/>
          </a:stretch>
        </p:blipFill>
        <p:spPr bwMode="auto">
          <a:xfrm rot="16200000">
            <a:off x="-857250" y="857250"/>
            <a:ext cx="6858001" cy="5143501"/>
          </a:xfrm>
          <a:prstGeom prst="rect">
            <a:avLst/>
          </a:prstGeom>
          <a:noFill/>
        </p:spPr>
      </p:pic>
      <p:pic>
        <p:nvPicPr>
          <p:cNvPr id="91139" name="Picture 3" descr="D:\figures\640x480\100\175.jpg"/>
          <p:cNvPicPr>
            <a:picLocks noGrp="1" noChangeAspect="1" noChangeArrowheads="1"/>
          </p:cNvPicPr>
          <p:nvPr>
            <p:ph sz="quarter" idx="4"/>
          </p:nvPr>
        </p:nvPicPr>
        <p:blipFill>
          <a:blip r:embed="rId3" cstate="print"/>
          <a:srcRect/>
          <a:stretch>
            <a:fillRect/>
          </a:stretch>
        </p:blipFill>
        <p:spPr bwMode="auto">
          <a:xfrm rot="16200000">
            <a:off x="4398067" y="1442694"/>
            <a:ext cx="5423923" cy="4067942"/>
          </a:xfrm>
          <a:prstGeom prst="rect">
            <a:avLst/>
          </a:prstGeom>
          <a:noFill/>
        </p:spPr>
      </p:pic>
    </p:spTree>
    <p:extLst>
      <p:ext uri="{BB962C8B-B14F-4D97-AF65-F5344CB8AC3E}">
        <p14:creationId xmlns:p14="http://schemas.microsoft.com/office/powerpoint/2010/main" val="374204956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4" descr="E:\figures\640x480\100\173.jpg"/>
          <p:cNvPicPr>
            <a:picLocks noChangeAspect="1" noChangeArrowheads="1"/>
          </p:cNvPicPr>
          <p:nvPr/>
        </p:nvPicPr>
        <p:blipFill>
          <a:blip r:embed="rId2" cstate="print"/>
          <a:srcRect/>
          <a:stretch>
            <a:fillRect/>
          </a:stretch>
        </p:blipFill>
        <p:spPr bwMode="auto">
          <a:xfrm rot="16200000">
            <a:off x="-791587" y="1052237"/>
            <a:ext cx="6336705" cy="4753530"/>
          </a:xfrm>
          <a:prstGeom prst="rect">
            <a:avLst/>
          </a:prstGeom>
          <a:noFill/>
          <a:ln w="9525">
            <a:noFill/>
            <a:miter lim="800000"/>
            <a:headEnd/>
            <a:tailEnd/>
          </a:ln>
        </p:spPr>
      </p:pic>
      <p:pic>
        <p:nvPicPr>
          <p:cNvPr id="3" name="Picture 2" descr="D:\figures\640x480\100\176.jpg"/>
          <p:cNvPicPr>
            <a:picLocks noChangeAspect="1" noChangeArrowheads="1"/>
          </p:cNvPicPr>
          <p:nvPr/>
        </p:nvPicPr>
        <p:blipFill>
          <a:blip r:embed="rId3" cstate="print"/>
          <a:srcRect/>
          <a:stretch>
            <a:fillRect/>
          </a:stretch>
        </p:blipFill>
        <p:spPr bwMode="auto">
          <a:xfrm rot="16200000">
            <a:off x="3623345" y="1049313"/>
            <a:ext cx="6309320" cy="4731990"/>
          </a:xfrm>
          <a:prstGeom prst="rect">
            <a:avLst/>
          </a:prstGeom>
          <a:noFill/>
        </p:spPr>
      </p:pic>
      <p:sp>
        <p:nvSpPr>
          <p:cNvPr id="4" name="3 - Δεξιό βέλος"/>
          <p:cNvSpPr/>
          <p:nvPr/>
        </p:nvSpPr>
        <p:spPr>
          <a:xfrm rot="9210958">
            <a:off x="8499645" y="4417457"/>
            <a:ext cx="618888" cy="259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5" name="4 - Βέλος προς τα κάτω"/>
          <p:cNvSpPr/>
          <p:nvPr/>
        </p:nvSpPr>
        <p:spPr>
          <a:xfrm>
            <a:off x="8532440" y="3645024"/>
            <a:ext cx="216024" cy="504056"/>
          </a:xfrm>
          <a:prstGeom prst="downArrow">
            <a:avLst/>
          </a:prstGeom>
          <a:solidFill>
            <a:srgbClr val="EA2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Tree>
    <p:extLst>
      <p:ext uri="{BB962C8B-B14F-4D97-AF65-F5344CB8AC3E}">
        <p14:creationId xmlns:p14="http://schemas.microsoft.com/office/powerpoint/2010/main" val="2447852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KAV-AGRO\Desktop\FIG 3.6.01._preview.jpeg"/>
          <p:cNvPicPr>
            <a:picLocks noChangeAspect="1" noChangeArrowheads="1"/>
          </p:cNvPicPr>
          <p:nvPr/>
        </p:nvPicPr>
        <p:blipFill>
          <a:blip r:embed="rId2" cstate="print"/>
          <a:srcRect/>
          <a:stretch>
            <a:fillRect/>
          </a:stretch>
        </p:blipFill>
        <p:spPr bwMode="auto">
          <a:xfrm>
            <a:off x="179512" y="188640"/>
            <a:ext cx="4320480" cy="3244762"/>
          </a:xfrm>
          <a:prstGeom prst="rect">
            <a:avLst/>
          </a:prstGeom>
          <a:noFill/>
        </p:spPr>
      </p:pic>
      <p:pic>
        <p:nvPicPr>
          <p:cNvPr id="79876" name="Picture 4" descr="C:\Users\KAV-AGRO\Desktop\FIG 3.6.04._preview.jpeg"/>
          <p:cNvPicPr>
            <a:picLocks noChangeAspect="1" noChangeArrowheads="1"/>
          </p:cNvPicPr>
          <p:nvPr/>
        </p:nvPicPr>
        <p:blipFill>
          <a:blip r:embed="rId3" cstate="print"/>
          <a:srcRect/>
          <a:stretch>
            <a:fillRect/>
          </a:stretch>
        </p:blipFill>
        <p:spPr bwMode="auto">
          <a:xfrm>
            <a:off x="179512" y="3573016"/>
            <a:ext cx="4320480" cy="3239482"/>
          </a:xfrm>
          <a:prstGeom prst="rect">
            <a:avLst/>
          </a:prstGeom>
          <a:noFill/>
        </p:spPr>
      </p:pic>
      <p:pic>
        <p:nvPicPr>
          <p:cNvPr id="79877" name="Picture 5" descr="C:\Users\KAV-AGRO\Desktop\FIG 3.6.02._preview.jpeg"/>
          <p:cNvPicPr>
            <a:picLocks noChangeAspect="1" noChangeArrowheads="1"/>
          </p:cNvPicPr>
          <p:nvPr/>
        </p:nvPicPr>
        <p:blipFill>
          <a:blip r:embed="rId4" cstate="print"/>
          <a:srcRect/>
          <a:stretch>
            <a:fillRect/>
          </a:stretch>
        </p:blipFill>
        <p:spPr bwMode="auto">
          <a:xfrm>
            <a:off x="4716016" y="215986"/>
            <a:ext cx="4291050" cy="3217415"/>
          </a:xfrm>
          <a:prstGeom prst="rect">
            <a:avLst/>
          </a:prstGeom>
          <a:noFill/>
        </p:spPr>
      </p:pic>
      <p:pic>
        <p:nvPicPr>
          <p:cNvPr id="79878" name="Picture 6" descr="C:\Users\KAV-AGRO\Desktop\FIG 3.6.05._preview.jpeg"/>
          <p:cNvPicPr>
            <a:picLocks noChangeAspect="1" noChangeArrowheads="1"/>
          </p:cNvPicPr>
          <p:nvPr/>
        </p:nvPicPr>
        <p:blipFill>
          <a:blip r:embed="rId5" cstate="print"/>
          <a:srcRect/>
          <a:stretch>
            <a:fillRect/>
          </a:stretch>
        </p:blipFill>
        <p:spPr bwMode="auto">
          <a:xfrm>
            <a:off x="4716016" y="3606350"/>
            <a:ext cx="4291050" cy="3148960"/>
          </a:xfrm>
          <a:prstGeom prst="rect">
            <a:avLst/>
          </a:prstGeom>
          <a:noFill/>
        </p:spPr>
      </p:pic>
    </p:spTree>
    <p:extLst>
      <p:ext uri="{BB962C8B-B14F-4D97-AF65-F5344CB8AC3E}">
        <p14:creationId xmlns:p14="http://schemas.microsoft.com/office/powerpoint/2010/main" val="3506313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797040"/>
          </a:xfrm>
        </p:spPr>
        <p:txBody>
          <a:bodyPr>
            <a:normAutofit fontScale="90000"/>
          </a:bodyPr>
          <a:lstStyle/>
          <a:p>
            <a:r>
              <a:rPr lang="el-GR" b="1" dirty="0" smtClean="0"/>
              <a:t>ΚΑΡΚΙΝΙΚΕΣ ΕΞΕΡΓΑΣΙΕΣ </a:t>
            </a:r>
            <a:br>
              <a:rPr lang="el-GR" b="1" dirty="0" smtClean="0"/>
            </a:br>
            <a:r>
              <a:rPr lang="el-GR" b="1" dirty="0" smtClean="0"/>
              <a:t>ΠΑΡΑΚΕΙΜΕΝΩΝ ΤΗΣ ΟΥΡΗΘΡΑΣ  ΙΣΤΩΝ </a:t>
            </a:r>
            <a:r>
              <a:rPr lang="el-GR" dirty="0" smtClean="0"/>
              <a:t>ΔΥΝΗΤΙΚΩΣ </a:t>
            </a:r>
            <a:r>
              <a:rPr lang="el-GR" dirty="0" smtClean="0">
                <a:effectLst>
                  <a:outerShdw blurRad="38100" dist="38100" dir="2700000" algn="tl">
                    <a:srgbClr val="000000">
                      <a:alpha val="43137"/>
                    </a:srgbClr>
                  </a:outerShdw>
                </a:effectLst>
              </a:rPr>
              <a:t>ΠΡΟΒΑΛΛΟΥΣΕΣ  </a:t>
            </a:r>
            <a:br>
              <a:rPr lang="el-GR" dirty="0" smtClean="0">
                <a:effectLst>
                  <a:outerShdw blurRad="38100" dist="38100" dir="2700000" algn="tl">
                    <a:srgbClr val="000000">
                      <a:alpha val="43137"/>
                    </a:srgbClr>
                  </a:outerShdw>
                </a:effectLst>
              </a:rPr>
            </a:br>
            <a:r>
              <a:rPr lang="el-GR" dirty="0" smtClean="0">
                <a:effectLst>
                  <a:outerShdw blurRad="38100" dist="38100" dir="2700000" algn="tl">
                    <a:srgbClr val="000000">
                      <a:alpha val="43137"/>
                    </a:srgbClr>
                  </a:outerShdw>
                </a:effectLst>
              </a:rPr>
              <a:t>ΕΝΔΟ-ΠΕΡΙ / </a:t>
            </a:r>
            <a:r>
              <a:rPr lang="el-GR" spc="600" dirty="0" smtClean="0">
                <a:effectLst>
                  <a:outerShdw blurRad="38100" dist="38100" dir="2700000" algn="tl">
                    <a:srgbClr val="000000">
                      <a:alpha val="43137"/>
                    </a:srgbClr>
                  </a:outerShdw>
                </a:effectLst>
              </a:rPr>
              <a:t>ΟΥΡΗΘΡΙΚΩΣ</a:t>
            </a:r>
            <a:r>
              <a:rPr lang="el-GR" dirty="0" smtClean="0">
                <a:effectLst>
                  <a:outerShdw blurRad="38100" dist="38100" dir="2700000" algn="tl">
                    <a:srgbClr val="000000">
                      <a:alpha val="43137"/>
                    </a:srgbClr>
                  </a:outerShdw>
                </a:effectLst>
              </a:rPr>
              <a:t> </a:t>
            </a:r>
            <a:endParaRPr lang="el-GR"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2708920"/>
            <a:ext cx="8229600" cy="3816424"/>
          </a:xfrm>
        </p:spPr>
        <p:txBody>
          <a:bodyPr>
            <a:normAutofit fontScale="92500" lnSpcReduction="10000"/>
          </a:bodyPr>
          <a:lstStyle/>
          <a:p>
            <a:r>
              <a:rPr lang="el-GR" sz="3600" dirty="0" err="1" smtClean="0"/>
              <a:t>Ουροθηλιακό</a:t>
            </a:r>
            <a:r>
              <a:rPr lang="el-GR" sz="3600" dirty="0" smtClean="0"/>
              <a:t> καρκίνωμα</a:t>
            </a:r>
          </a:p>
          <a:p>
            <a:r>
              <a:rPr lang="en-US" sz="3600" dirty="0"/>
              <a:t>(A</a:t>
            </a:r>
            <a:r>
              <a:rPr lang="el-GR" sz="3600" dirty="0" err="1"/>
              <a:t>δενο)Καρκίνωμα</a:t>
            </a:r>
            <a:r>
              <a:rPr lang="el-GR" sz="3600" dirty="0"/>
              <a:t> των προστατικών </a:t>
            </a:r>
            <a:r>
              <a:rPr lang="el-GR" sz="3600" dirty="0" smtClean="0"/>
              <a:t>πόρων (</a:t>
            </a:r>
            <a:r>
              <a:rPr lang="el-GR" sz="3600" dirty="0" err="1" smtClean="0"/>
              <a:t>Πορογενές</a:t>
            </a:r>
            <a:r>
              <a:rPr lang="el-GR" sz="3600" dirty="0" smtClean="0"/>
              <a:t> </a:t>
            </a:r>
            <a:r>
              <a:rPr lang="el-GR" sz="3600" dirty="0" err="1"/>
              <a:t>αδενοκαρκίνωμα</a:t>
            </a:r>
            <a:r>
              <a:rPr lang="el-GR" sz="3600" dirty="0"/>
              <a:t> του προστάτη </a:t>
            </a:r>
            <a:r>
              <a:rPr lang="el-GR" sz="3600" dirty="0" smtClean="0"/>
              <a:t>αδένα) </a:t>
            </a:r>
          </a:p>
          <a:p>
            <a:r>
              <a:rPr lang="el-GR" sz="3600" dirty="0" err="1"/>
              <a:t>Ενδοπορικό</a:t>
            </a:r>
            <a:r>
              <a:rPr lang="el-GR" sz="3600" dirty="0"/>
              <a:t> καρκίνωμα του </a:t>
            </a:r>
            <a:r>
              <a:rPr lang="el-GR" sz="3600" dirty="0" smtClean="0"/>
              <a:t>προστάτη</a:t>
            </a:r>
          </a:p>
          <a:p>
            <a:r>
              <a:rPr lang="el-GR" sz="3600" dirty="0"/>
              <a:t>Επέκταση συμβατικού κυψελιδικού </a:t>
            </a:r>
            <a:r>
              <a:rPr lang="el-GR" sz="3600" dirty="0" err="1"/>
              <a:t>αδενοκαρκινώματος</a:t>
            </a:r>
            <a:r>
              <a:rPr lang="el-GR" sz="3600" dirty="0"/>
              <a:t>  προστάτη αδένα</a:t>
            </a:r>
          </a:p>
          <a:p>
            <a:endParaRPr lang="el-GR" dirty="0"/>
          </a:p>
          <a:p>
            <a:endParaRPr lang="el-GR" dirty="0" smtClean="0"/>
          </a:p>
          <a:p>
            <a:endParaRPr lang="el-GR" dirty="0" smtClean="0"/>
          </a:p>
          <a:p>
            <a:endParaRPr lang="el-GR" dirty="0"/>
          </a:p>
        </p:txBody>
      </p:sp>
    </p:spTree>
    <p:extLst>
      <p:ext uri="{BB962C8B-B14F-4D97-AF65-F5344CB8AC3E}">
        <p14:creationId xmlns:p14="http://schemas.microsoft.com/office/powerpoint/2010/main" val="942927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θυμιος\Desktop\HIPON PROSTATE IMAGES - Αντίγραφο\NIKON 5o αρχείο\F175\65651 H.JPG"/>
          <p:cNvPicPr>
            <a:picLocks noChangeAspect="1" noChangeArrowheads="1"/>
          </p:cNvPicPr>
          <p:nvPr/>
        </p:nvPicPr>
        <p:blipFill>
          <a:blip r:embed="rId2" cstate="print"/>
          <a:srcRect/>
          <a:stretch>
            <a:fillRect/>
          </a:stretch>
        </p:blipFill>
        <p:spPr bwMode="auto">
          <a:xfrm>
            <a:off x="251520" y="332655"/>
            <a:ext cx="8424936" cy="6316459"/>
          </a:xfrm>
          <a:prstGeom prst="rect">
            <a:avLst/>
          </a:prstGeom>
          <a:noFill/>
        </p:spPr>
      </p:pic>
    </p:spTree>
    <p:extLst>
      <p:ext uri="{BB962C8B-B14F-4D97-AF65-F5344CB8AC3E}">
        <p14:creationId xmlns:p14="http://schemas.microsoft.com/office/powerpoint/2010/main" val="261276989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4" descr="E:\figures\640x480\200\263.jpg"/>
          <p:cNvPicPr>
            <a:picLocks noChangeAspect="1" noChangeArrowheads="1"/>
          </p:cNvPicPr>
          <p:nvPr/>
        </p:nvPicPr>
        <p:blipFill>
          <a:blip r:embed="rId2" cstate="print"/>
          <a:srcRect/>
          <a:stretch>
            <a:fillRect/>
          </a:stretch>
        </p:blipFill>
        <p:spPr bwMode="auto">
          <a:xfrm>
            <a:off x="827584" y="1484784"/>
            <a:ext cx="7535863" cy="5653088"/>
          </a:xfrm>
          <a:prstGeom prst="rect">
            <a:avLst/>
          </a:prstGeom>
          <a:noFill/>
          <a:ln w="9525">
            <a:noFill/>
            <a:miter lim="800000"/>
            <a:headEnd/>
            <a:tailEnd/>
          </a:ln>
        </p:spPr>
      </p:pic>
      <p:sp>
        <p:nvSpPr>
          <p:cNvPr id="5" name="4 - Ορθογώνιο"/>
          <p:cNvSpPr/>
          <p:nvPr/>
        </p:nvSpPr>
        <p:spPr>
          <a:xfrm>
            <a:off x="0" y="0"/>
            <a:ext cx="9144000" cy="1677382"/>
          </a:xfrm>
          <a:prstGeom prst="rect">
            <a:avLst/>
          </a:prstGeom>
        </p:spPr>
        <p:txBody>
          <a:bodyPr wrap="square">
            <a:spAutoFit/>
          </a:bodyPr>
          <a:lstStyle/>
          <a:p>
            <a:pPr algn="ctr">
              <a:spcBef>
                <a:spcPct val="50000"/>
              </a:spcBef>
            </a:pPr>
            <a:r>
              <a:rPr lang="el-GR" sz="2400" b="1" dirty="0" smtClean="0">
                <a:solidFill>
                  <a:srgbClr val="002060"/>
                </a:solidFill>
              </a:rPr>
              <a:t>(</a:t>
            </a:r>
            <a:r>
              <a:rPr lang="el-GR" sz="2400" b="1" dirty="0" err="1" smtClean="0">
                <a:solidFill>
                  <a:srgbClr val="002060"/>
                </a:solidFill>
              </a:rPr>
              <a:t>Πορογενές</a:t>
            </a:r>
            <a:r>
              <a:rPr lang="el-GR" sz="2400" b="1" dirty="0" smtClean="0">
                <a:solidFill>
                  <a:srgbClr val="002060"/>
                </a:solidFill>
              </a:rPr>
              <a:t>) α</a:t>
            </a:r>
            <a:r>
              <a:rPr lang="en-US" sz="2400" b="1" dirty="0" err="1" smtClean="0">
                <a:solidFill>
                  <a:srgbClr val="002060"/>
                </a:solidFill>
              </a:rPr>
              <a:t>δενοκαρκίνωμα</a:t>
            </a:r>
            <a:r>
              <a:rPr lang="en-US" sz="2400" b="1" dirty="0" smtClean="0">
                <a:solidFill>
                  <a:srgbClr val="002060"/>
                </a:solidFill>
              </a:rPr>
              <a:t> </a:t>
            </a:r>
            <a:r>
              <a:rPr lang="en-US" sz="2400" b="1" dirty="0" err="1" smtClean="0">
                <a:solidFill>
                  <a:srgbClr val="002060"/>
                </a:solidFill>
              </a:rPr>
              <a:t>των</a:t>
            </a:r>
            <a:r>
              <a:rPr lang="en-US" sz="2400" b="1" dirty="0" smtClean="0">
                <a:solidFill>
                  <a:srgbClr val="002060"/>
                </a:solidFill>
              </a:rPr>
              <a:t> </a:t>
            </a:r>
            <a:r>
              <a:rPr lang="en-US" sz="2400" b="1" dirty="0" err="1" smtClean="0">
                <a:solidFill>
                  <a:srgbClr val="002060"/>
                </a:solidFill>
              </a:rPr>
              <a:t>προστατικών</a:t>
            </a:r>
            <a:r>
              <a:rPr lang="en-US" sz="2400" b="1" dirty="0" smtClean="0">
                <a:solidFill>
                  <a:srgbClr val="002060"/>
                </a:solidFill>
              </a:rPr>
              <a:t> </a:t>
            </a:r>
            <a:r>
              <a:rPr lang="en-US" sz="2400" b="1" dirty="0" err="1" smtClean="0">
                <a:solidFill>
                  <a:srgbClr val="002060"/>
                </a:solidFill>
              </a:rPr>
              <a:t>πόρων</a:t>
            </a:r>
            <a:r>
              <a:rPr lang="el-GR" sz="2400" b="1" dirty="0" smtClean="0">
                <a:solidFill>
                  <a:srgbClr val="002060"/>
                </a:solidFill>
              </a:rPr>
              <a:t>. </a:t>
            </a:r>
            <a:r>
              <a:rPr lang="el-GR" sz="2400" b="1" dirty="0">
                <a:solidFill>
                  <a:srgbClr val="002060"/>
                </a:solidFill>
              </a:rPr>
              <a:t> </a:t>
            </a:r>
            <a:endParaRPr lang="el-GR" sz="2400" b="1" dirty="0" smtClean="0">
              <a:solidFill>
                <a:srgbClr val="002060"/>
              </a:solidFill>
            </a:endParaRPr>
          </a:p>
          <a:p>
            <a:pPr algn="ctr">
              <a:spcBef>
                <a:spcPct val="50000"/>
              </a:spcBef>
            </a:pPr>
            <a:r>
              <a:rPr lang="el-GR" b="1" dirty="0" smtClean="0">
                <a:solidFill>
                  <a:srgbClr val="002060"/>
                </a:solidFill>
              </a:rPr>
              <a:t>Θηλές υποστηριζόμενες από </a:t>
            </a:r>
            <a:r>
              <a:rPr lang="el-GR" b="1" dirty="0" err="1" smtClean="0">
                <a:solidFill>
                  <a:srgbClr val="002060"/>
                </a:solidFill>
              </a:rPr>
              <a:t>αγγειοσυνδετικούς</a:t>
            </a:r>
            <a:r>
              <a:rPr lang="el-GR" b="1" dirty="0" smtClean="0">
                <a:solidFill>
                  <a:srgbClr val="002060"/>
                </a:solidFill>
              </a:rPr>
              <a:t> άξονες. Επικρατούντα ψηλά </a:t>
            </a:r>
            <a:r>
              <a:rPr lang="el-GR" b="1" spc="300" dirty="0" smtClean="0">
                <a:solidFill>
                  <a:srgbClr val="002060"/>
                </a:solidFill>
              </a:rPr>
              <a:t>κυλινδρικά</a:t>
            </a:r>
            <a:r>
              <a:rPr lang="el-GR" b="1" dirty="0" smtClean="0">
                <a:solidFill>
                  <a:srgbClr val="002060"/>
                </a:solidFill>
              </a:rPr>
              <a:t> κύτταρα  με </a:t>
            </a:r>
            <a:r>
              <a:rPr lang="el-GR" b="1" dirty="0" err="1" smtClean="0">
                <a:solidFill>
                  <a:srgbClr val="002060"/>
                </a:solidFill>
              </a:rPr>
              <a:t>επιμηκυσμένους</a:t>
            </a:r>
            <a:r>
              <a:rPr lang="el-GR" b="1" dirty="0" smtClean="0">
                <a:solidFill>
                  <a:srgbClr val="002060"/>
                </a:solidFill>
              </a:rPr>
              <a:t> πυρήνες (της μορφής των </a:t>
            </a:r>
            <a:r>
              <a:rPr lang="el-GR" b="1" dirty="0" smtClean="0">
                <a:solidFill>
                  <a:srgbClr val="002060"/>
                </a:solidFill>
                <a:effectLst>
                  <a:outerShdw blurRad="38100" dist="38100" dir="2700000" algn="tl">
                    <a:srgbClr val="000000">
                      <a:alpha val="43137"/>
                    </a:srgbClr>
                  </a:outerShdw>
                </a:effectLst>
              </a:rPr>
              <a:t>πόρων</a:t>
            </a:r>
            <a:r>
              <a:rPr lang="el-GR" b="1" dirty="0" smtClean="0">
                <a:solidFill>
                  <a:srgbClr val="002060"/>
                </a:solidFill>
              </a:rPr>
              <a:t>).Πιθανή η  διατήρηση βασικού κυτταρικού στοίχου! </a:t>
            </a:r>
            <a:r>
              <a:rPr lang="el-GR" sz="1600" b="1" dirty="0" smtClean="0">
                <a:solidFill>
                  <a:srgbClr val="002060"/>
                </a:solidFill>
              </a:rPr>
              <a:t>Αποφυγή του όρου </a:t>
            </a:r>
            <a:r>
              <a:rPr lang="en-US" sz="1600" dirty="0" smtClean="0">
                <a:solidFill>
                  <a:srgbClr val="002060"/>
                </a:solidFill>
              </a:rPr>
              <a:t>in situ </a:t>
            </a:r>
            <a:r>
              <a:rPr lang="el-GR" sz="1600" dirty="0" smtClean="0">
                <a:solidFill>
                  <a:srgbClr val="002060"/>
                </a:solidFill>
              </a:rPr>
              <a:t>πορογενές </a:t>
            </a:r>
            <a:r>
              <a:rPr lang="el-GR" sz="1600" b="1" dirty="0" smtClean="0">
                <a:solidFill>
                  <a:srgbClr val="002060"/>
                </a:solidFill>
              </a:rPr>
              <a:t>καρκίνωμα,  καθώς  αυτό συμπεριφέρεται ως  </a:t>
            </a:r>
            <a:r>
              <a:rPr lang="el-GR" sz="1600" b="1" spc="600" dirty="0" smtClean="0">
                <a:solidFill>
                  <a:srgbClr val="002060"/>
                </a:solidFill>
              </a:rPr>
              <a:t>διηθητικό!</a:t>
            </a:r>
            <a:r>
              <a:rPr lang="el-GR" sz="1600" b="1" dirty="0" smtClean="0">
                <a:solidFill>
                  <a:srgbClr val="002060"/>
                </a:solidFill>
              </a:rPr>
              <a:t> </a:t>
            </a:r>
            <a:endParaRPr lang="el-GR" sz="1600" dirty="0">
              <a:solidFill>
                <a:srgbClr val="002060"/>
              </a:solidFill>
            </a:endParaRPr>
          </a:p>
        </p:txBody>
      </p:sp>
    </p:spTree>
    <p:extLst>
      <p:ext uri="{BB962C8B-B14F-4D97-AF65-F5344CB8AC3E}">
        <p14:creationId xmlns:p14="http://schemas.microsoft.com/office/powerpoint/2010/main" val="334321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4" descr="E:\figures\640x480\200\263.jpg"/>
          <p:cNvPicPr>
            <a:picLocks noChangeAspect="1" noChangeArrowheads="1"/>
          </p:cNvPicPr>
          <p:nvPr/>
        </p:nvPicPr>
        <p:blipFill>
          <a:blip r:embed="rId2" cstate="print"/>
          <a:srcRect/>
          <a:stretch>
            <a:fillRect/>
          </a:stretch>
        </p:blipFill>
        <p:spPr bwMode="auto">
          <a:xfrm>
            <a:off x="4716016" y="4077072"/>
            <a:ext cx="3456384" cy="2592834"/>
          </a:xfrm>
          <a:prstGeom prst="rect">
            <a:avLst/>
          </a:prstGeom>
          <a:noFill/>
          <a:ln w="9525">
            <a:noFill/>
            <a:miter lim="800000"/>
            <a:headEnd/>
            <a:tailEnd/>
          </a:ln>
        </p:spPr>
      </p:pic>
      <p:sp>
        <p:nvSpPr>
          <p:cNvPr id="5" name="4 - Ορθογώνιο"/>
          <p:cNvSpPr/>
          <p:nvPr/>
        </p:nvSpPr>
        <p:spPr>
          <a:xfrm>
            <a:off x="0" y="0"/>
            <a:ext cx="9144000" cy="1300356"/>
          </a:xfrm>
          <a:prstGeom prst="rect">
            <a:avLst/>
          </a:prstGeom>
        </p:spPr>
        <p:txBody>
          <a:bodyPr wrap="square">
            <a:spAutoFit/>
          </a:bodyPr>
          <a:lstStyle/>
          <a:p>
            <a:pPr algn="ctr">
              <a:spcBef>
                <a:spcPct val="50000"/>
              </a:spcBef>
            </a:pPr>
            <a:r>
              <a:rPr lang="el-GR" sz="2000" b="1" dirty="0" smtClean="0">
                <a:solidFill>
                  <a:schemeClr val="bg2">
                    <a:lumMod val="10000"/>
                  </a:schemeClr>
                </a:solidFill>
              </a:rPr>
              <a:t>Κλασικό  </a:t>
            </a:r>
            <a:r>
              <a:rPr lang="el-GR" sz="2000" b="1" dirty="0" err="1" smtClean="0">
                <a:solidFill>
                  <a:schemeClr val="bg2">
                    <a:lumMod val="10000"/>
                  </a:schemeClr>
                </a:solidFill>
              </a:rPr>
              <a:t>πορογενές</a:t>
            </a:r>
            <a:r>
              <a:rPr lang="el-GR" sz="2000" b="1" dirty="0" smtClean="0">
                <a:solidFill>
                  <a:schemeClr val="bg2">
                    <a:lumMod val="10000"/>
                  </a:schemeClr>
                </a:solidFill>
              </a:rPr>
              <a:t> α</a:t>
            </a:r>
            <a:r>
              <a:rPr lang="en-US" sz="2000" b="1" dirty="0" err="1" smtClean="0">
                <a:solidFill>
                  <a:schemeClr val="bg2">
                    <a:lumMod val="10000"/>
                  </a:schemeClr>
                </a:solidFill>
              </a:rPr>
              <a:t>δενοκαρκίνωμα</a:t>
            </a:r>
            <a:r>
              <a:rPr lang="en-US" sz="2000" b="1" dirty="0" smtClean="0">
                <a:solidFill>
                  <a:schemeClr val="bg2">
                    <a:lumMod val="10000"/>
                  </a:schemeClr>
                </a:solidFill>
              </a:rPr>
              <a:t> </a:t>
            </a:r>
            <a:r>
              <a:rPr lang="el-GR" sz="2000" b="1" dirty="0" smtClean="0">
                <a:solidFill>
                  <a:schemeClr val="bg2">
                    <a:lumMod val="10000"/>
                  </a:schemeClr>
                </a:solidFill>
              </a:rPr>
              <a:t>(εκ των </a:t>
            </a:r>
            <a:r>
              <a:rPr lang="en-US" sz="2000" b="1" dirty="0" err="1" smtClean="0">
                <a:solidFill>
                  <a:schemeClr val="bg2">
                    <a:lumMod val="10000"/>
                  </a:schemeClr>
                </a:solidFill>
              </a:rPr>
              <a:t>των</a:t>
            </a:r>
            <a:r>
              <a:rPr lang="en-US" sz="2000" b="1" dirty="0" smtClean="0">
                <a:solidFill>
                  <a:schemeClr val="bg2">
                    <a:lumMod val="10000"/>
                  </a:schemeClr>
                </a:solidFill>
              </a:rPr>
              <a:t> </a:t>
            </a:r>
            <a:r>
              <a:rPr lang="en-US" sz="2000" b="1" dirty="0" err="1" smtClean="0">
                <a:solidFill>
                  <a:schemeClr val="bg2">
                    <a:lumMod val="10000"/>
                  </a:schemeClr>
                </a:solidFill>
              </a:rPr>
              <a:t>προστατικών</a:t>
            </a:r>
            <a:r>
              <a:rPr lang="en-US" sz="2000" b="1" dirty="0" smtClean="0">
                <a:solidFill>
                  <a:schemeClr val="bg2">
                    <a:lumMod val="10000"/>
                  </a:schemeClr>
                </a:solidFill>
              </a:rPr>
              <a:t> </a:t>
            </a:r>
            <a:r>
              <a:rPr lang="en-US" sz="2000" b="1" dirty="0" err="1" smtClean="0">
                <a:solidFill>
                  <a:schemeClr val="bg2">
                    <a:lumMod val="10000"/>
                  </a:schemeClr>
                </a:solidFill>
              </a:rPr>
              <a:t>πόρων</a:t>
            </a:r>
            <a:r>
              <a:rPr lang="el-GR" sz="2000" b="1" dirty="0" smtClean="0">
                <a:solidFill>
                  <a:schemeClr val="bg2">
                    <a:lumMod val="10000"/>
                  </a:schemeClr>
                </a:solidFill>
              </a:rPr>
              <a:t>), εξορισμού υψηλόβαθμης κακοήθειας, προτύπων κατά </a:t>
            </a:r>
            <a:r>
              <a:rPr lang="en-US" sz="2000" b="1" dirty="0" smtClean="0">
                <a:solidFill>
                  <a:schemeClr val="bg2">
                    <a:lumMod val="10000"/>
                  </a:schemeClr>
                </a:solidFill>
              </a:rPr>
              <a:t>Gleason 4  </a:t>
            </a:r>
            <a:r>
              <a:rPr lang="el-GR" sz="2000" b="1" dirty="0" smtClean="0">
                <a:solidFill>
                  <a:schemeClr val="bg2">
                    <a:lumMod val="10000"/>
                  </a:schemeClr>
                </a:solidFill>
              </a:rPr>
              <a:t>ή</a:t>
            </a:r>
            <a:r>
              <a:rPr lang="en-US" sz="2000" b="1" dirty="0" smtClean="0">
                <a:solidFill>
                  <a:schemeClr val="bg2">
                    <a:lumMod val="10000"/>
                  </a:schemeClr>
                </a:solidFill>
              </a:rPr>
              <a:t>  5 </a:t>
            </a:r>
            <a:r>
              <a:rPr lang="el-GR" sz="2000" b="1" dirty="0" smtClean="0">
                <a:solidFill>
                  <a:schemeClr val="bg2">
                    <a:lumMod val="10000"/>
                  </a:schemeClr>
                </a:solidFill>
              </a:rPr>
              <a:t>.  </a:t>
            </a:r>
          </a:p>
          <a:p>
            <a:pPr algn="ctr">
              <a:spcBef>
                <a:spcPct val="50000"/>
              </a:spcBef>
            </a:pPr>
            <a:r>
              <a:rPr lang="el-GR" sz="1100" b="1" dirty="0" smtClean="0">
                <a:solidFill>
                  <a:schemeClr val="tx2">
                    <a:lumMod val="50000"/>
                  </a:schemeClr>
                </a:solidFill>
              </a:rPr>
              <a:t>Σύνθετη αρχιτεκτονική</a:t>
            </a:r>
            <a:r>
              <a:rPr lang="en-US" sz="1100" b="1" dirty="0" smtClean="0">
                <a:solidFill>
                  <a:schemeClr val="tx2">
                    <a:lumMod val="50000"/>
                  </a:schemeClr>
                </a:solidFill>
              </a:rPr>
              <a:t>:</a:t>
            </a:r>
            <a:r>
              <a:rPr lang="el-GR" sz="1100" b="1" dirty="0" smtClean="0">
                <a:solidFill>
                  <a:schemeClr val="tx2">
                    <a:lumMod val="50000"/>
                  </a:schemeClr>
                </a:solidFill>
              </a:rPr>
              <a:t> συμπαγής  ή με </a:t>
            </a:r>
            <a:r>
              <a:rPr lang="en-US" sz="1100" b="1" dirty="0" smtClean="0">
                <a:solidFill>
                  <a:schemeClr val="tx2">
                    <a:lumMod val="50000"/>
                  </a:schemeClr>
                </a:solidFill>
              </a:rPr>
              <a:t> </a:t>
            </a:r>
            <a:r>
              <a:rPr lang="el-GR" sz="1100" b="1" dirty="0" smtClean="0">
                <a:solidFill>
                  <a:schemeClr val="tx2">
                    <a:lumMod val="50000"/>
                  </a:schemeClr>
                </a:solidFill>
              </a:rPr>
              <a:t>ηθμούς  ή θηλές υποστηριζόμενες από </a:t>
            </a:r>
            <a:r>
              <a:rPr lang="el-GR" sz="1100" b="1" dirty="0" err="1" smtClean="0">
                <a:solidFill>
                  <a:schemeClr val="tx2">
                    <a:lumMod val="50000"/>
                  </a:schemeClr>
                </a:solidFill>
              </a:rPr>
              <a:t>αγγειοσυνδετικούς</a:t>
            </a:r>
            <a:r>
              <a:rPr lang="el-GR" sz="1100" b="1" dirty="0" smtClean="0">
                <a:solidFill>
                  <a:schemeClr val="tx2">
                    <a:lumMod val="50000"/>
                  </a:schemeClr>
                </a:solidFill>
              </a:rPr>
              <a:t> άξονες. Επικρατούντα ψηλά  </a:t>
            </a:r>
            <a:r>
              <a:rPr lang="el-GR" sz="1100" b="1" spc="300" dirty="0" smtClean="0">
                <a:solidFill>
                  <a:schemeClr val="tx2">
                    <a:lumMod val="50000"/>
                  </a:schemeClr>
                </a:solidFill>
              </a:rPr>
              <a:t>κυλινδρικά</a:t>
            </a:r>
            <a:r>
              <a:rPr lang="el-GR" sz="1100" b="1" dirty="0" smtClean="0">
                <a:solidFill>
                  <a:schemeClr val="tx2">
                    <a:lumMod val="50000"/>
                  </a:schemeClr>
                </a:solidFill>
              </a:rPr>
              <a:t> κύτταρα  με </a:t>
            </a:r>
            <a:r>
              <a:rPr lang="el-GR" sz="1100" b="1" dirty="0" err="1" smtClean="0">
                <a:solidFill>
                  <a:schemeClr val="tx2">
                    <a:lumMod val="50000"/>
                  </a:schemeClr>
                </a:solidFill>
              </a:rPr>
              <a:t>επιμηκυσμένους</a:t>
            </a:r>
            <a:r>
              <a:rPr lang="el-GR" sz="1100" b="1" dirty="0" smtClean="0">
                <a:solidFill>
                  <a:schemeClr val="tx2">
                    <a:lumMod val="50000"/>
                  </a:schemeClr>
                </a:solidFill>
              </a:rPr>
              <a:t>, κυλινδρικούς-ωοειδείς πυρήνες (της μορφής των </a:t>
            </a:r>
            <a:r>
              <a:rPr lang="el-GR" sz="1100" b="1" dirty="0" smtClean="0">
                <a:solidFill>
                  <a:schemeClr val="tx2">
                    <a:lumMod val="50000"/>
                  </a:schemeClr>
                </a:solidFill>
                <a:effectLst>
                  <a:outerShdw blurRad="38100" dist="38100" dir="2700000" algn="tl">
                    <a:srgbClr val="000000">
                      <a:alpha val="43137"/>
                    </a:srgbClr>
                  </a:outerShdw>
                </a:effectLst>
              </a:rPr>
              <a:t>πόρων</a:t>
            </a:r>
            <a:r>
              <a:rPr lang="el-GR" sz="1100" b="1" dirty="0" smtClean="0">
                <a:solidFill>
                  <a:schemeClr val="tx2">
                    <a:lumMod val="50000"/>
                  </a:schemeClr>
                </a:solidFill>
              </a:rPr>
              <a:t>).Πιθανή η  διατήρηση βασικού κυτταρικού στοίχου! Αποφυγή του όρου </a:t>
            </a:r>
            <a:r>
              <a:rPr lang="en-US" sz="1100" dirty="0" smtClean="0">
                <a:solidFill>
                  <a:schemeClr val="tx2">
                    <a:lumMod val="50000"/>
                  </a:schemeClr>
                </a:solidFill>
              </a:rPr>
              <a:t>in situ </a:t>
            </a:r>
            <a:r>
              <a:rPr lang="el-GR" sz="1100" dirty="0" smtClean="0">
                <a:solidFill>
                  <a:schemeClr val="tx2">
                    <a:lumMod val="50000"/>
                  </a:schemeClr>
                </a:solidFill>
              </a:rPr>
              <a:t>πορογενές </a:t>
            </a:r>
            <a:r>
              <a:rPr lang="el-GR" sz="1100" b="1" dirty="0" smtClean="0">
                <a:solidFill>
                  <a:schemeClr val="tx2">
                    <a:lumMod val="50000"/>
                  </a:schemeClr>
                </a:solidFill>
              </a:rPr>
              <a:t>καρκίνωμα,  καθώς  αυτό συμπεριφέρεται ως  </a:t>
            </a:r>
            <a:r>
              <a:rPr lang="el-GR" sz="1100" b="1" spc="600" dirty="0" smtClean="0">
                <a:solidFill>
                  <a:schemeClr val="tx2">
                    <a:lumMod val="50000"/>
                  </a:schemeClr>
                </a:solidFill>
              </a:rPr>
              <a:t>διηθητικό!</a:t>
            </a:r>
            <a:r>
              <a:rPr lang="el-GR" sz="1100" b="1" dirty="0" smtClean="0">
                <a:solidFill>
                  <a:schemeClr val="tx2">
                    <a:lumMod val="50000"/>
                  </a:schemeClr>
                </a:solidFill>
              </a:rPr>
              <a:t> </a:t>
            </a:r>
            <a:endParaRPr lang="el-GR" sz="1100" dirty="0">
              <a:solidFill>
                <a:schemeClr val="tx2">
                  <a:lumMod val="50000"/>
                </a:schemeClr>
              </a:solidFill>
            </a:endParaRPr>
          </a:p>
        </p:txBody>
      </p:sp>
      <p:pic>
        <p:nvPicPr>
          <p:cNvPr id="4" name="Picture 2" descr="D:\figures\640x480\100\176.jpg"/>
          <p:cNvPicPr>
            <a:picLocks noChangeAspect="1" noChangeArrowheads="1"/>
          </p:cNvPicPr>
          <p:nvPr/>
        </p:nvPicPr>
        <p:blipFill>
          <a:blip r:embed="rId3" cstate="print"/>
          <a:srcRect/>
          <a:stretch>
            <a:fillRect/>
          </a:stretch>
        </p:blipFill>
        <p:spPr bwMode="auto">
          <a:xfrm>
            <a:off x="899592" y="4077072"/>
            <a:ext cx="3456383" cy="2592288"/>
          </a:xfrm>
          <a:prstGeom prst="rect">
            <a:avLst/>
          </a:prstGeom>
          <a:noFill/>
        </p:spPr>
      </p:pic>
      <p:pic>
        <p:nvPicPr>
          <p:cNvPr id="6" name="Picture 2" descr="D:\figures\640x480\100\170.jpg"/>
          <p:cNvPicPr>
            <a:picLocks noChangeAspect="1" noChangeArrowheads="1"/>
          </p:cNvPicPr>
          <p:nvPr/>
        </p:nvPicPr>
        <p:blipFill>
          <a:blip r:embed="rId4" cstate="print"/>
          <a:srcRect/>
          <a:stretch>
            <a:fillRect/>
          </a:stretch>
        </p:blipFill>
        <p:spPr bwMode="auto">
          <a:xfrm>
            <a:off x="899592" y="1412776"/>
            <a:ext cx="3456384" cy="2592288"/>
          </a:xfrm>
          <a:prstGeom prst="rect">
            <a:avLst/>
          </a:prstGeom>
          <a:noFill/>
        </p:spPr>
      </p:pic>
      <p:pic>
        <p:nvPicPr>
          <p:cNvPr id="7" name="Picture 2" descr="D:\figures\640x480\1300\1304.jpg"/>
          <p:cNvPicPr>
            <a:picLocks noChangeAspect="1" noChangeArrowheads="1"/>
          </p:cNvPicPr>
          <p:nvPr/>
        </p:nvPicPr>
        <p:blipFill>
          <a:blip r:embed="rId5" cstate="print"/>
          <a:srcRect/>
          <a:stretch>
            <a:fillRect/>
          </a:stretch>
        </p:blipFill>
        <p:spPr bwMode="auto">
          <a:xfrm>
            <a:off x="4716016" y="1412776"/>
            <a:ext cx="3456384" cy="2592288"/>
          </a:xfrm>
          <a:prstGeom prst="rect">
            <a:avLst/>
          </a:prstGeom>
          <a:noFill/>
        </p:spPr>
      </p:pic>
    </p:spTree>
    <p:extLst>
      <p:ext uri="{BB962C8B-B14F-4D97-AF65-F5344CB8AC3E}">
        <p14:creationId xmlns:p14="http://schemas.microsoft.com/office/powerpoint/2010/main" val="70805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268760"/>
          </a:xfrm>
        </p:spPr>
        <p:txBody>
          <a:bodyPr>
            <a:normAutofit fontScale="90000"/>
          </a:bodyPr>
          <a:lstStyle/>
          <a:p>
            <a:r>
              <a:rPr lang="el-GR" sz="2400" dirty="0" err="1" smtClean="0">
                <a:effectLst>
                  <a:outerShdw blurRad="38100" dist="38100" dir="2700000" algn="tl">
                    <a:srgbClr val="000000">
                      <a:alpha val="43137"/>
                    </a:srgbClr>
                  </a:outerShdw>
                </a:effectLst>
              </a:rPr>
              <a:t>Πορογενές</a:t>
            </a:r>
            <a:r>
              <a:rPr lang="el-GR" sz="2400" dirty="0" smtClean="0"/>
              <a:t> </a:t>
            </a:r>
            <a:r>
              <a:rPr lang="el-GR" sz="2400" dirty="0" err="1" smtClean="0"/>
              <a:t>αδενοκαρκίνωμα</a:t>
            </a:r>
            <a:r>
              <a:rPr lang="el-GR" sz="2400" dirty="0" smtClean="0"/>
              <a:t> αναπτυσσόμενο </a:t>
            </a:r>
            <a:r>
              <a:rPr lang="el-GR" sz="2400" dirty="0" smtClean="0">
                <a:effectLst>
                  <a:outerShdw blurRad="38100" dist="38100" dir="2700000" algn="tl">
                    <a:srgbClr val="000000">
                      <a:alpha val="43137"/>
                    </a:srgbClr>
                  </a:outerShdw>
                </a:effectLst>
              </a:rPr>
              <a:t>εντός μεγάλων </a:t>
            </a:r>
            <a:r>
              <a:rPr lang="el-GR" sz="2400" dirty="0" err="1" smtClean="0">
                <a:effectLst>
                  <a:outerShdw blurRad="38100" dist="38100" dir="2700000" algn="tl">
                    <a:srgbClr val="000000">
                      <a:alpha val="43137"/>
                    </a:srgbClr>
                  </a:outerShdw>
                </a:effectLst>
              </a:rPr>
              <a:t>περιουρηθραίων</a:t>
            </a:r>
            <a:r>
              <a:rPr lang="el-GR" sz="2400" dirty="0" smtClean="0">
                <a:effectLst>
                  <a:outerShdw blurRad="38100" dist="38100" dir="2700000" algn="tl">
                    <a:srgbClr val="000000">
                      <a:alpha val="43137"/>
                    </a:srgbClr>
                  </a:outerShdw>
                </a:effectLst>
              </a:rPr>
              <a:t> αδένων και πόρων</a:t>
            </a:r>
            <a:r>
              <a:rPr lang="el-GR" sz="2400" dirty="0" smtClean="0"/>
              <a:t>, στην περιοχή του σπερματικού </a:t>
            </a:r>
            <a:r>
              <a:rPr lang="el-GR" sz="2400" dirty="0" err="1" smtClean="0"/>
              <a:t>λοφίδιου</a:t>
            </a:r>
            <a:r>
              <a:rPr lang="el-GR" sz="2400" dirty="0" smtClean="0"/>
              <a:t> (βλ. κάτω μέρος </a:t>
            </a:r>
            <a:r>
              <a:rPr lang="el-GR" sz="2400" dirty="0" err="1" smtClean="0"/>
              <a:t>εικ</a:t>
            </a:r>
            <a:r>
              <a:rPr lang="el-GR" sz="2400" dirty="0" smtClean="0"/>
              <a:t>.). Ο όγκος προβάλλει </a:t>
            </a:r>
            <a:r>
              <a:rPr lang="el-GR" sz="2400" dirty="0" err="1" smtClean="0"/>
              <a:t>εξωφυτικά</a:t>
            </a:r>
            <a:r>
              <a:rPr lang="el-GR" sz="2400" dirty="0" smtClean="0"/>
              <a:t> στην προστατική μοίρα της </a:t>
            </a:r>
            <a:r>
              <a:rPr lang="el-GR" sz="2400" dirty="0" smtClean="0">
                <a:effectLst>
                  <a:outerShdw blurRad="38100" dist="38100" dir="2700000" algn="tl">
                    <a:srgbClr val="000000">
                      <a:alpha val="43137"/>
                    </a:srgbClr>
                  </a:outerShdw>
                </a:effectLst>
              </a:rPr>
              <a:t>ουρήθρας</a:t>
            </a:r>
            <a:r>
              <a:rPr lang="el-GR" sz="2400" dirty="0" smtClean="0"/>
              <a:t>.</a:t>
            </a:r>
            <a:r>
              <a:rPr lang="en-US" sz="2400" dirty="0" smtClean="0"/>
              <a:t/>
            </a:r>
            <a:br>
              <a:rPr lang="en-US" sz="2400" dirty="0" smtClean="0"/>
            </a:br>
            <a:r>
              <a:rPr lang="en-US" sz="1600" dirty="0" smtClean="0"/>
              <a:t>M Zhou. Modern </a:t>
            </a:r>
            <a:r>
              <a:rPr lang="en-US" sz="1600" dirty="0" err="1" smtClean="0"/>
              <a:t>Pathol</a:t>
            </a:r>
            <a:r>
              <a:rPr lang="en-US" sz="1600" dirty="0" smtClean="0"/>
              <a:t> (2018) 31, S71-9</a:t>
            </a:r>
            <a:endParaRPr lang="el-GR" sz="1600" dirty="0"/>
          </a:p>
        </p:txBody>
      </p:sp>
      <p:pic>
        <p:nvPicPr>
          <p:cNvPr id="4098" name="Picture 2" descr="C:\Users\Νεφέλη\Desktop\5-Figure5-1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78266" y="2054530"/>
            <a:ext cx="5459971"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3851920" y="1268761"/>
            <a:ext cx="5292079" cy="5776328"/>
          </a:xfrm>
          <a:prstGeom prst="rect">
            <a:avLst/>
          </a:prstGeom>
        </p:spPr>
        <p:txBody>
          <a:bodyPr wrap="square">
            <a:spAutoFit/>
          </a:bodyPr>
          <a:lstStyle/>
          <a:p>
            <a:pPr algn="just"/>
            <a:r>
              <a:rPr lang="el-GR" sz="2000" i="1" dirty="0"/>
              <a:t>Όχι </a:t>
            </a:r>
            <a:r>
              <a:rPr lang="el-GR" sz="2000" i="1" dirty="0" smtClean="0"/>
              <a:t>συχνά, </a:t>
            </a:r>
            <a:r>
              <a:rPr lang="el-GR" sz="2000" dirty="0"/>
              <a:t>το </a:t>
            </a:r>
            <a:r>
              <a:rPr lang="el-GR" sz="2000" dirty="0" err="1"/>
              <a:t>πορογενές</a:t>
            </a:r>
            <a:r>
              <a:rPr lang="el-GR" sz="2000" dirty="0"/>
              <a:t> </a:t>
            </a:r>
            <a:r>
              <a:rPr lang="el-GR" sz="2000" dirty="0" err="1"/>
              <a:t>αδενοκαρκίνωμα</a:t>
            </a:r>
            <a:r>
              <a:rPr lang="el-GR" sz="2000" dirty="0"/>
              <a:t> </a:t>
            </a:r>
            <a:r>
              <a:rPr lang="el-GR" sz="2000" dirty="0" err="1"/>
              <a:t>εξορμάται</a:t>
            </a:r>
            <a:r>
              <a:rPr lang="el-GR" sz="2000" dirty="0"/>
              <a:t> </a:t>
            </a:r>
            <a:r>
              <a:rPr lang="el-GR" sz="2000" dirty="0" smtClean="0"/>
              <a:t>εξ αρχής κεντρικά,  </a:t>
            </a:r>
            <a:r>
              <a:rPr lang="el-GR" sz="2000" dirty="0"/>
              <a:t>μέσα σε μεγάλους </a:t>
            </a:r>
            <a:r>
              <a:rPr lang="el-GR" sz="2000" dirty="0" err="1"/>
              <a:t>περιουρηθραίους</a:t>
            </a:r>
            <a:r>
              <a:rPr lang="el-GR" sz="2000" dirty="0"/>
              <a:t> πόρους εντός ή πέριξ του σπερματικού </a:t>
            </a:r>
            <a:r>
              <a:rPr lang="el-GR" sz="2000" dirty="0" err="1"/>
              <a:t>λοφιδίου</a:t>
            </a:r>
            <a:r>
              <a:rPr lang="el-GR" sz="2000" dirty="0"/>
              <a:t> , οπότε συνιστά μια </a:t>
            </a:r>
            <a:r>
              <a:rPr lang="el-GR" sz="2000" i="1" dirty="0">
                <a:effectLst>
                  <a:outerShdw blurRad="38100" dist="38100" dir="2700000" algn="tl">
                    <a:srgbClr val="000000">
                      <a:alpha val="43137"/>
                    </a:srgbClr>
                  </a:outerShdw>
                </a:effectLst>
              </a:rPr>
              <a:t>μικρή</a:t>
            </a:r>
            <a:r>
              <a:rPr lang="el-GR" sz="2000" dirty="0"/>
              <a:t> </a:t>
            </a:r>
            <a:r>
              <a:rPr lang="el-GR" sz="2000" dirty="0" err="1"/>
              <a:t>περιουρηθρική</a:t>
            </a:r>
            <a:r>
              <a:rPr lang="el-GR" sz="2000" dirty="0"/>
              <a:t> νεοπλασία </a:t>
            </a:r>
            <a:r>
              <a:rPr lang="el-GR" sz="2000" u="sng" dirty="0"/>
              <a:t>χωρίς</a:t>
            </a:r>
            <a:r>
              <a:rPr lang="el-GR" sz="2000" dirty="0"/>
              <a:t> συνοδό κυψελιδικό καρκίνωμα. Αυτές οι μορφές </a:t>
            </a:r>
            <a:r>
              <a:rPr lang="el-GR" sz="2000" dirty="0" err="1" smtClean="0"/>
              <a:t>πορογενούς</a:t>
            </a:r>
            <a:r>
              <a:rPr lang="en-US" sz="2000" dirty="0" smtClean="0"/>
              <a:t> </a:t>
            </a:r>
            <a:r>
              <a:rPr lang="el-GR" sz="2000" dirty="0" err="1" smtClean="0"/>
              <a:t>αδενοκαρκινώματος</a:t>
            </a:r>
            <a:r>
              <a:rPr lang="el-GR" sz="2000" dirty="0" smtClean="0"/>
              <a:t> </a:t>
            </a:r>
            <a:r>
              <a:rPr lang="el-GR" sz="2000" dirty="0"/>
              <a:t>χαρακτηρίζονται από </a:t>
            </a:r>
            <a:r>
              <a:rPr lang="el-GR" sz="2000" u="sng" dirty="0">
                <a:effectLst>
                  <a:outerShdw blurRad="38100" dist="38100" dir="2700000" algn="tl">
                    <a:srgbClr val="000000">
                      <a:alpha val="43137"/>
                    </a:srgbClr>
                  </a:outerShdw>
                </a:effectLst>
              </a:rPr>
              <a:t>άριστη</a:t>
            </a:r>
            <a:r>
              <a:rPr lang="el-GR" sz="2000" dirty="0"/>
              <a:t> πρόγνωση είτε γιατί αντιστοιχούν σε «</a:t>
            </a:r>
            <a:r>
              <a:rPr lang="en-US" sz="2000" dirty="0"/>
              <a:t>in situ</a:t>
            </a:r>
            <a:r>
              <a:rPr lang="el-GR" sz="2000" dirty="0"/>
              <a:t>» </a:t>
            </a:r>
            <a:r>
              <a:rPr lang="el-GR" sz="2000" dirty="0" err="1"/>
              <a:t>αδενοκαρκινώματα</a:t>
            </a:r>
            <a:r>
              <a:rPr lang="el-GR" sz="2000" dirty="0"/>
              <a:t> ή πρώιμες φάσεις </a:t>
            </a:r>
            <a:r>
              <a:rPr lang="el-GR" sz="2000" dirty="0" err="1"/>
              <a:t>πορογενούς</a:t>
            </a:r>
            <a:r>
              <a:rPr lang="el-GR" sz="2000" dirty="0"/>
              <a:t> </a:t>
            </a:r>
            <a:r>
              <a:rPr lang="el-GR" sz="2000" dirty="0" err="1" smtClean="0"/>
              <a:t>αδενοκαρκινώματος</a:t>
            </a:r>
            <a:r>
              <a:rPr lang="el-GR" sz="2000" dirty="0" smtClean="0"/>
              <a:t>, </a:t>
            </a:r>
            <a:r>
              <a:rPr lang="el-GR" sz="2000" dirty="0"/>
              <a:t>εντός των μεγάλων κεντρικών </a:t>
            </a:r>
            <a:r>
              <a:rPr lang="el-GR" sz="2000" dirty="0" err="1"/>
              <a:t>περιουρηθραίων</a:t>
            </a:r>
            <a:r>
              <a:rPr lang="el-GR" sz="2000" dirty="0"/>
              <a:t> πόρων. Η </a:t>
            </a:r>
            <a:r>
              <a:rPr lang="el-GR" sz="2000" i="1" dirty="0"/>
              <a:t>απλή</a:t>
            </a:r>
            <a:r>
              <a:rPr lang="el-GR" sz="2000" dirty="0"/>
              <a:t> </a:t>
            </a:r>
            <a:r>
              <a:rPr lang="el-GR" sz="2000" i="1" dirty="0" err="1"/>
              <a:t>εκτομή</a:t>
            </a:r>
            <a:r>
              <a:rPr lang="el-GR" sz="2000" dirty="0"/>
              <a:t> τους, πιθανώς με τη </a:t>
            </a:r>
            <a:r>
              <a:rPr lang="el-GR" sz="2000" dirty="0" err="1"/>
              <a:t>διουρηθρική</a:t>
            </a:r>
            <a:r>
              <a:rPr lang="el-GR" sz="2000" dirty="0"/>
              <a:t> βιοψία,  είναι πιθανώς θεραπευτική· οπότε, προ της ριζικής </a:t>
            </a:r>
            <a:r>
              <a:rPr lang="el-GR" sz="2000" dirty="0" err="1"/>
              <a:t>προστατεκτομής</a:t>
            </a:r>
            <a:r>
              <a:rPr lang="el-GR" sz="2000" dirty="0"/>
              <a:t>, γίνεται νέα </a:t>
            </a:r>
            <a:r>
              <a:rPr lang="el-GR" sz="2000" dirty="0" err="1"/>
              <a:t>διουρηθρική</a:t>
            </a:r>
            <a:r>
              <a:rPr lang="el-GR" sz="2000" dirty="0"/>
              <a:t> εκτίμηση σε συνδυασμό με εκτενή δειγματοληψία ολόκληρου του προστάτη αδένα, διά βελόνης.</a:t>
            </a:r>
          </a:p>
        </p:txBody>
      </p:sp>
    </p:spTree>
    <p:extLst>
      <p:ext uri="{BB962C8B-B14F-4D97-AF65-F5344CB8AC3E}">
        <p14:creationId xmlns:p14="http://schemas.microsoft.com/office/powerpoint/2010/main" val="157658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04664"/>
          </a:xfrm>
        </p:spPr>
        <p:txBody>
          <a:bodyPr>
            <a:normAutofit/>
          </a:bodyPr>
          <a:lstStyle/>
          <a:p>
            <a:pPr algn="ctr"/>
            <a:r>
              <a:rPr lang="el-GR" sz="2000" b="1" dirty="0" smtClean="0">
                <a:solidFill>
                  <a:schemeClr val="bg2">
                    <a:lumMod val="10000"/>
                  </a:schemeClr>
                </a:solidFill>
                <a:effectLst>
                  <a:outerShdw blurRad="38100" dist="38100" dir="2700000" algn="tl">
                    <a:srgbClr val="000000">
                      <a:alpha val="43137"/>
                    </a:srgbClr>
                  </a:outerShdw>
                </a:effectLst>
                <a:latin typeface="+mn-lt"/>
              </a:rPr>
              <a:t>Ενδοουρηθρικό, εν προκειμένω </a:t>
            </a:r>
            <a:r>
              <a:rPr lang="el-GR" sz="2000" b="1" dirty="0" smtClean="0">
                <a:solidFill>
                  <a:schemeClr val="bg2">
                    <a:lumMod val="10000"/>
                  </a:schemeClr>
                </a:solidFill>
                <a:latin typeface="+mn-lt"/>
              </a:rPr>
              <a:t> θηλώδες, </a:t>
            </a:r>
            <a:r>
              <a:rPr lang="el-GR" sz="2000" b="1" u="sng" dirty="0" smtClean="0">
                <a:solidFill>
                  <a:schemeClr val="bg2">
                    <a:lumMod val="10000"/>
                  </a:schemeClr>
                </a:solidFill>
                <a:latin typeface="+mn-lt"/>
              </a:rPr>
              <a:t>κεντρικό</a:t>
            </a:r>
            <a:r>
              <a:rPr lang="el-GR" sz="2000" b="1" dirty="0" smtClean="0">
                <a:solidFill>
                  <a:schemeClr val="bg2">
                    <a:lumMod val="10000"/>
                  </a:schemeClr>
                </a:solidFill>
                <a:latin typeface="+mn-lt"/>
              </a:rPr>
              <a:t> </a:t>
            </a:r>
            <a:r>
              <a:rPr lang="el-GR" sz="2000" b="1" dirty="0" smtClean="0">
                <a:solidFill>
                  <a:schemeClr val="bg2">
                    <a:lumMod val="10000"/>
                  </a:schemeClr>
                </a:solidFill>
                <a:effectLst>
                  <a:outerShdw blurRad="38100" dist="38100" dir="2700000" algn="tl">
                    <a:srgbClr val="000000">
                      <a:alpha val="43137"/>
                    </a:srgbClr>
                  </a:outerShdw>
                </a:effectLst>
                <a:latin typeface="+mn-lt"/>
              </a:rPr>
              <a:t>πορογενές</a:t>
            </a:r>
            <a:r>
              <a:rPr lang="el-GR" sz="2000" b="1" dirty="0" smtClean="0">
                <a:solidFill>
                  <a:schemeClr val="bg2">
                    <a:lumMod val="10000"/>
                  </a:schemeClr>
                </a:solidFill>
                <a:latin typeface="+mn-lt"/>
              </a:rPr>
              <a:t> αδενοκαρκίνωμα </a:t>
            </a:r>
            <a:endParaRPr lang="el-GR" sz="2000" b="1" dirty="0">
              <a:solidFill>
                <a:schemeClr val="bg2">
                  <a:lumMod val="10000"/>
                </a:schemeClr>
              </a:solidFill>
              <a:effectLst>
                <a:outerShdw blurRad="38100" dist="38100" dir="2700000" algn="tl">
                  <a:srgbClr val="000000">
                    <a:alpha val="43137"/>
                  </a:srgbClr>
                </a:outerShdw>
              </a:effectLst>
              <a:latin typeface="+mn-lt"/>
            </a:endParaRPr>
          </a:p>
        </p:txBody>
      </p:sp>
      <p:pic>
        <p:nvPicPr>
          <p:cNvPr id="3" name="Picture 2" descr="C:\Users\ΤΑΝΙΑ\Desktop\011024.jpg"/>
          <p:cNvPicPr>
            <a:picLocks noChangeAspect="1" noChangeArrowheads="1"/>
          </p:cNvPicPr>
          <p:nvPr/>
        </p:nvPicPr>
        <p:blipFill>
          <a:blip r:embed="rId2" cstate="print"/>
          <a:srcRect/>
          <a:stretch>
            <a:fillRect/>
          </a:stretch>
        </p:blipFill>
        <p:spPr bwMode="auto">
          <a:xfrm rot="5400000">
            <a:off x="-870413" y="1238564"/>
            <a:ext cx="6132295" cy="4752529"/>
          </a:xfrm>
          <a:prstGeom prst="rect">
            <a:avLst/>
          </a:prstGeom>
          <a:noFill/>
        </p:spPr>
      </p:pic>
      <p:sp>
        <p:nvSpPr>
          <p:cNvPr id="4" name="2 - Θέση περιεχομένου"/>
          <p:cNvSpPr txBox="1">
            <a:spLocks/>
          </p:cNvSpPr>
          <p:nvPr/>
        </p:nvSpPr>
        <p:spPr>
          <a:xfrm>
            <a:off x="4211960" y="548681"/>
            <a:ext cx="4932040" cy="630932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600" b="0" i="0" u="none" strike="noStrike" kern="1200" cap="none" spc="0" normalizeH="0" baseline="0" noProof="0" dirty="0" smtClean="0">
                <a:ln>
                  <a:noFill/>
                </a:ln>
                <a:solidFill>
                  <a:schemeClr val="tx2"/>
                </a:solidFill>
                <a:effectLst/>
                <a:uLnTx/>
                <a:uFillTx/>
              </a:rPr>
              <a:t>Πρωτοπαθή καρκινώματα των </a:t>
            </a:r>
            <a:r>
              <a:rPr kumimoji="0" lang="el-GR" sz="16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rPr>
              <a:t>προστατικών πόρων </a:t>
            </a:r>
            <a:r>
              <a:rPr lang="el-GR" sz="1600" dirty="0">
                <a:solidFill>
                  <a:schemeClr val="tx2"/>
                </a:solidFill>
              </a:rPr>
              <a:t> </a:t>
            </a:r>
            <a:r>
              <a:rPr lang="el-GR" sz="1600" dirty="0" smtClean="0">
                <a:solidFill>
                  <a:schemeClr val="tx2"/>
                </a:solidFill>
              </a:rPr>
              <a:t>ενίοτε</a:t>
            </a:r>
            <a:r>
              <a:rPr kumimoji="0" lang="el-GR" sz="1600" b="0" i="0" u="none" strike="noStrike" kern="1200" cap="none" spc="0" normalizeH="0" baseline="0" noProof="0" dirty="0" smtClean="0">
                <a:ln>
                  <a:noFill/>
                </a:ln>
                <a:solidFill>
                  <a:schemeClr val="tx2"/>
                </a:solidFill>
                <a:effectLst/>
                <a:uLnTx/>
                <a:uFillTx/>
              </a:rPr>
              <a:t> εμφανίζονται ως </a:t>
            </a:r>
            <a:r>
              <a:rPr kumimoji="0" lang="el-GR" sz="1600" b="0" i="0" u="none" strike="noStrike" kern="1200" cap="none" spc="0" normalizeH="0" baseline="0" noProof="0" dirty="0" err="1" smtClean="0">
                <a:ln>
                  <a:noFill/>
                </a:ln>
                <a:solidFill>
                  <a:schemeClr val="tx2"/>
                </a:solidFill>
                <a:effectLst/>
                <a:uLnTx/>
                <a:uFillTx/>
              </a:rPr>
              <a:t>θηλώδη</a:t>
            </a:r>
            <a:r>
              <a:rPr kumimoji="0" lang="el-GR" sz="1600" b="0" i="0" u="none" strike="noStrike" kern="1200" cap="none" spc="0" normalizeH="0" baseline="0" noProof="0" dirty="0" smtClean="0">
                <a:ln>
                  <a:noFill/>
                </a:ln>
                <a:solidFill>
                  <a:schemeClr val="tx2"/>
                </a:solidFill>
                <a:effectLst/>
                <a:uLnTx/>
                <a:uFillTx/>
              </a:rPr>
              <a:t> νεοπλάσματα στην ουρήθρα. Συνήθως παράκεινται του σπερματικού </a:t>
            </a:r>
            <a:r>
              <a:rPr kumimoji="0" lang="el-GR" sz="1600" b="0" i="0" u="none" strike="noStrike" kern="1200" cap="none" spc="0" normalizeH="0" baseline="0" noProof="0" dirty="0" err="1" smtClean="0">
                <a:ln>
                  <a:noFill/>
                </a:ln>
                <a:solidFill>
                  <a:schemeClr val="tx2"/>
                </a:solidFill>
                <a:effectLst/>
                <a:uLnTx/>
                <a:uFillTx/>
              </a:rPr>
              <a:t>λοφιδίου</a:t>
            </a:r>
            <a:r>
              <a:rPr kumimoji="0" lang="el-GR" sz="1600" b="0" i="0" u="none" strike="noStrike" kern="1200" cap="none" spc="0" normalizeH="0" baseline="0" noProof="0" dirty="0" smtClean="0">
                <a:ln>
                  <a:noFill/>
                </a:ln>
                <a:solidFill>
                  <a:schemeClr val="tx2"/>
                </a:solidFill>
                <a:effectLst/>
                <a:uLnTx/>
                <a:uFillTx/>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600" b="0" i="0" u="none" strike="noStrike" kern="1200" cap="none" spc="0" normalizeH="0" baseline="0" noProof="0" dirty="0" smtClean="0">
                <a:ln>
                  <a:noFill/>
                </a:ln>
                <a:solidFill>
                  <a:schemeClr val="tx2"/>
                </a:solidFill>
                <a:effectLst/>
                <a:uLnTx/>
                <a:uFillTx/>
              </a:rPr>
              <a:t>Ενδεικτικά </a:t>
            </a:r>
            <a:r>
              <a:rPr kumimoji="0" lang="el-GR" sz="16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rPr>
              <a:t>μορφολογικά </a:t>
            </a:r>
            <a:r>
              <a:rPr kumimoji="0" lang="el-GR" sz="1600" b="0" i="0" u="none" strike="noStrike" kern="1200" cap="none" spc="0" normalizeH="0" baseline="0" noProof="0" dirty="0" smtClean="0">
                <a:ln>
                  <a:noFill/>
                </a:ln>
                <a:solidFill>
                  <a:schemeClr val="tx2"/>
                </a:solidFill>
                <a:effectLst/>
                <a:uLnTx/>
                <a:uFillTx/>
              </a:rPr>
              <a:t>χαρακτηριστικά</a:t>
            </a:r>
            <a:r>
              <a:rPr kumimoji="0" lang="en-US" sz="1600" b="0" i="0" u="none" strike="noStrike" kern="1200" cap="none" spc="0" normalizeH="0" baseline="0" noProof="0" dirty="0" smtClean="0">
                <a:ln>
                  <a:noFill/>
                </a:ln>
                <a:solidFill>
                  <a:schemeClr val="tx2"/>
                </a:solidFill>
                <a:effectLst/>
                <a:uLnTx/>
                <a:uFillTx/>
              </a:rPr>
              <a:t> </a:t>
            </a:r>
            <a:r>
              <a:rPr kumimoji="0" lang="el-GR" sz="1600" b="0" i="0" u="none" strike="noStrike" kern="1200" cap="none" spc="0" normalizeH="0" baseline="0" noProof="0" dirty="0" smtClean="0">
                <a:ln>
                  <a:noFill/>
                </a:ln>
                <a:solidFill>
                  <a:schemeClr val="tx2"/>
                </a:solidFill>
                <a:effectLst/>
                <a:uLnTx/>
                <a:uFillTx/>
              </a:rPr>
              <a:t>συμβατά με κύτταρα περιοχής των πόρων, εν γένει ομοιόμορφοι πυρήνες με </a:t>
            </a:r>
            <a:r>
              <a:rPr kumimoji="0" lang="el-GR" sz="1600" b="0" i="0" u="none" strike="noStrike" kern="1200" cap="none" spc="0" normalizeH="0" baseline="0" noProof="0" dirty="0" err="1" smtClean="0">
                <a:ln>
                  <a:noFill/>
                </a:ln>
                <a:solidFill>
                  <a:schemeClr val="tx2"/>
                </a:solidFill>
                <a:effectLst/>
                <a:uLnTx/>
                <a:uFillTx/>
              </a:rPr>
              <a:t>λεπτοκοκκώδη</a:t>
            </a:r>
            <a:r>
              <a:rPr kumimoji="0" lang="el-GR" sz="1600" b="0" i="0" u="none" strike="noStrike" kern="1200" cap="none" spc="0" normalizeH="0" noProof="0" dirty="0" smtClean="0">
                <a:ln>
                  <a:noFill/>
                </a:ln>
                <a:solidFill>
                  <a:schemeClr val="tx2"/>
                </a:solidFill>
                <a:effectLst/>
                <a:uLnTx/>
                <a:uFillTx/>
              </a:rPr>
              <a:t> , ομαλή κατανομή της χρωματίνης . Συμβατά με την υψηλόβαθμη κακοήθεια εν γένει προστατικής αρχής , τα </a:t>
            </a:r>
            <a:r>
              <a:rPr lang="el-GR" sz="1600" dirty="0" smtClean="0">
                <a:solidFill>
                  <a:schemeClr val="tx2"/>
                </a:solidFill>
              </a:rPr>
              <a:t>π</a:t>
            </a:r>
            <a:r>
              <a:rPr kumimoji="0" lang="el-GR" sz="1600" b="0" i="0" u="none" strike="noStrike" kern="1200" cap="none" spc="0" normalizeH="0" baseline="0" noProof="0" dirty="0" err="1" smtClean="0">
                <a:ln>
                  <a:noFill/>
                </a:ln>
                <a:solidFill>
                  <a:schemeClr val="tx2"/>
                </a:solidFill>
                <a:effectLst/>
                <a:uLnTx/>
                <a:uFillTx/>
              </a:rPr>
              <a:t>ροβάλλοντα</a:t>
            </a:r>
            <a:r>
              <a:rPr kumimoji="0" lang="el-GR" sz="1600" b="0" i="0" u="none" strike="noStrike" kern="1200" cap="none" spc="0" normalizeH="0" baseline="0" noProof="0" dirty="0" smtClean="0">
                <a:ln>
                  <a:noFill/>
                </a:ln>
                <a:solidFill>
                  <a:schemeClr val="tx2"/>
                </a:solidFill>
                <a:effectLst/>
                <a:uLnTx/>
                <a:uFillTx/>
              </a:rPr>
              <a:t> </a:t>
            </a:r>
            <a:r>
              <a:rPr kumimoji="0" lang="el-GR" sz="1600" b="0" i="0" u="none" strike="noStrike" kern="1200" cap="none" spc="0" normalizeH="0" baseline="0" noProof="0" dirty="0" err="1" smtClean="0">
                <a:ln>
                  <a:noFill/>
                </a:ln>
                <a:solidFill>
                  <a:schemeClr val="tx2"/>
                </a:solidFill>
                <a:effectLst/>
                <a:uLnTx/>
                <a:uFillTx/>
              </a:rPr>
              <a:t>ηωσινόφιλα</a:t>
            </a:r>
            <a:r>
              <a:rPr kumimoji="0" lang="el-GR" sz="1600" b="0" i="0" u="none" strike="noStrike" kern="1200" cap="none" spc="0" normalizeH="0" baseline="0" noProof="0" dirty="0" smtClean="0">
                <a:ln>
                  <a:noFill/>
                </a:ln>
                <a:solidFill>
                  <a:schemeClr val="tx2"/>
                </a:solidFill>
                <a:effectLst/>
                <a:uLnTx/>
                <a:uFillTx/>
              </a:rPr>
              <a:t> </a:t>
            </a:r>
            <a:r>
              <a:rPr kumimoji="0" lang="el-GR" sz="1600" b="0" i="0" u="none" strike="noStrike" kern="1200" cap="none" spc="0" normalizeH="0" baseline="0" noProof="0" dirty="0" err="1" smtClean="0">
                <a:ln>
                  <a:noFill/>
                </a:ln>
                <a:solidFill>
                  <a:schemeClr val="tx2"/>
                </a:solidFill>
                <a:effectLst/>
                <a:uLnTx/>
                <a:uFillTx/>
              </a:rPr>
              <a:t>πυρήνια</a:t>
            </a:r>
            <a:r>
              <a:rPr kumimoji="0" lang="el-GR" sz="1600" b="0" i="0" u="none" strike="noStrike" kern="1200" cap="none" spc="0" normalizeH="0" baseline="0" noProof="0" dirty="0" smtClean="0">
                <a:ln>
                  <a:noFill/>
                </a:ln>
                <a:solidFill>
                  <a:schemeClr val="tx2"/>
                </a:solidFill>
                <a:effectLst/>
                <a:uLnTx/>
                <a:uFillTx/>
              </a:rPr>
              <a:t>. Η </a:t>
            </a:r>
            <a:r>
              <a:rPr kumimoji="0" lang="el-GR" sz="1600" b="0" i="0" u="none" strike="noStrike" kern="1200" cap="none" spc="0" normalizeH="0" baseline="0" noProof="0" dirty="0" err="1" smtClean="0">
                <a:ln>
                  <a:noFill/>
                </a:ln>
                <a:solidFill>
                  <a:schemeClr val="tx2"/>
                </a:solidFill>
                <a:effectLst>
                  <a:outerShdw blurRad="38100" dist="38100" dir="2700000" algn="tl">
                    <a:srgbClr val="000000">
                      <a:alpha val="43137"/>
                    </a:srgbClr>
                  </a:outerShdw>
                </a:effectLst>
                <a:uLnTx/>
                <a:uFillTx/>
              </a:rPr>
              <a:t>ανοσοϊστοχημική</a:t>
            </a:r>
            <a:r>
              <a:rPr kumimoji="0" lang="el-GR" sz="16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rPr>
              <a:t> έκφραση προστατικών αντιγόνων </a:t>
            </a:r>
            <a:r>
              <a:rPr kumimoji="0" lang="el-GR" sz="1600" b="0" i="0" u="none" strike="noStrike" kern="1200" cap="none" spc="0" normalizeH="0" baseline="0" noProof="0" dirty="0" smtClean="0">
                <a:ln>
                  <a:noFill/>
                </a:ln>
                <a:solidFill>
                  <a:schemeClr val="tx2"/>
                </a:solidFill>
                <a:effectLst/>
                <a:uLnTx/>
                <a:uFillTx/>
              </a:rPr>
              <a:t>υποβοηθητική.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600" b="0" i="0" u="none" strike="noStrike" kern="1200" cap="none" spc="0" normalizeH="0" baseline="0" noProof="0" dirty="0" smtClean="0">
                <a:ln>
                  <a:noFill/>
                </a:ln>
                <a:solidFill>
                  <a:schemeClr val="tx2"/>
                </a:solidFill>
                <a:effectLst/>
                <a:uLnTx/>
                <a:uFillTx/>
              </a:rPr>
              <a:t>Η ΔΔ των κεντρικής ανάπτυξης </a:t>
            </a:r>
            <a:r>
              <a:rPr kumimoji="0" lang="el-GR" sz="1600" b="0" i="0" u="none" strike="noStrike" kern="1200" cap="none" spc="0" normalizeH="0" baseline="0" noProof="0" dirty="0" err="1" smtClean="0">
                <a:ln>
                  <a:noFill/>
                </a:ln>
                <a:solidFill>
                  <a:schemeClr val="tx2"/>
                </a:solidFill>
                <a:effectLst/>
                <a:uLnTx/>
                <a:uFillTx/>
              </a:rPr>
              <a:t>πορογενών</a:t>
            </a:r>
            <a:r>
              <a:rPr kumimoji="0" lang="el-GR" sz="1600" b="0" i="0" u="none" strike="noStrike" kern="1200" cap="none" spc="0" normalizeH="0" baseline="0" noProof="0" dirty="0" smtClean="0">
                <a:ln>
                  <a:noFill/>
                </a:ln>
                <a:solidFill>
                  <a:schemeClr val="tx2"/>
                </a:solidFill>
                <a:effectLst/>
                <a:uLnTx/>
                <a:uFillTx/>
              </a:rPr>
              <a:t> </a:t>
            </a:r>
            <a:r>
              <a:rPr kumimoji="0" lang="el-GR" sz="1600" b="0" i="0" u="none" strike="noStrike" kern="1200" cap="none" spc="0" normalizeH="0" baseline="0" noProof="0" dirty="0" err="1" smtClean="0">
                <a:ln>
                  <a:noFill/>
                </a:ln>
                <a:solidFill>
                  <a:schemeClr val="tx2"/>
                </a:solidFill>
                <a:effectLst/>
                <a:uLnTx/>
                <a:uFillTx/>
              </a:rPr>
              <a:t>αδενοκαρκινωμάτων</a:t>
            </a:r>
            <a:r>
              <a:rPr kumimoji="0" lang="el-GR" sz="1600" b="0" i="0" u="none" strike="noStrike" kern="1200" cap="none" spc="0" normalizeH="0" baseline="0" noProof="0" dirty="0" smtClean="0">
                <a:ln>
                  <a:noFill/>
                </a:ln>
                <a:solidFill>
                  <a:schemeClr val="tx2"/>
                </a:solidFill>
                <a:effectLst/>
                <a:uLnTx/>
                <a:uFillTx/>
              </a:rPr>
              <a:t>  περιλαμβάνει τον </a:t>
            </a:r>
            <a:r>
              <a:rPr kumimoji="0" lang="el-GR" sz="1600" b="0" i="1"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rPr>
              <a:t>προστατικής ποικιλίας πολύποδα της ουρήθρας</a:t>
            </a:r>
            <a:r>
              <a:rPr kumimoji="0" lang="el-GR" sz="1600" b="0" i="0" u="none" strike="noStrike" kern="1200" cap="none" spc="0" normalizeH="0" baseline="0" noProof="0" dirty="0" smtClean="0">
                <a:ln>
                  <a:noFill/>
                </a:ln>
                <a:solidFill>
                  <a:schemeClr val="tx2"/>
                </a:solidFill>
                <a:effectLst/>
                <a:uLnTx/>
                <a:uFillTx/>
              </a:rPr>
              <a:t>· ο τελευταίος </a:t>
            </a:r>
            <a:r>
              <a:rPr kumimoji="0" lang="el-GR" sz="1600" b="0" i="0" u="none" strike="noStrike" kern="1200" cap="none" spc="0" normalizeH="0" baseline="0" noProof="0" dirty="0" err="1" smtClean="0">
                <a:ln>
                  <a:noFill/>
                </a:ln>
                <a:solidFill>
                  <a:schemeClr val="tx2"/>
                </a:solidFill>
                <a:effectLst/>
                <a:uLnTx/>
                <a:uFillTx/>
              </a:rPr>
              <a:t>εξορμάται</a:t>
            </a:r>
            <a:r>
              <a:rPr kumimoji="0" lang="el-GR" sz="1600" b="0" i="0" u="none" strike="noStrike" kern="1200" cap="none" spc="0" normalizeH="0" baseline="0" noProof="0" dirty="0" smtClean="0">
                <a:ln>
                  <a:noFill/>
                </a:ln>
                <a:solidFill>
                  <a:schemeClr val="tx2"/>
                </a:solidFill>
                <a:effectLst/>
                <a:uLnTx/>
                <a:uFillTx/>
              </a:rPr>
              <a:t> από την προστατική μοίρα της ουρήθρας,</a:t>
            </a:r>
            <a:r>
              <a:rPr kumimoji="0" lang="el-GR" sz="1600" b="0" i="0" u="none" strike="noStrike" kern="1200" cap="none" spc="0" normalizeH="0" noProof="0" dirty="0" smtClean="0">
                <a:ln>
                  <a:noFill/>
                </a:ln>
                <a:solidFill>
                  <a:schemeClr val="tx2"/>
                </a:solidFill>
                <a:effectLst/>
                <a:uLnTx/>
                <a:uFillTx/>
              </a:rPr>
              <a:t> αποτελείται δε, από </a:t>
            </a:r>
            <a:r>
              <a:rPr kumimoji="0" lang="el-GR" sz="1600" b="0" i="1" u="none" strike="noStrike" kern="1200" cap="none" spc="0" normalizeH="0" noProof="0" dirty="0" smtClean="0">
                <a:ln>
                  <a:noFill/>
                </a:ln>
                <a:solidFill>
                  <a:schemeClr val="tx2"/>
                </a:solidFill>
                <a:effectLst/>
                <a:uLnTx/>
                <a:uFillTx/>
              </a:rPr>
              <a:t>συνωστισμένους καλοήθεις προστατικούς αδένες χωρίς πυρηνική </a:t>
            </a:r>
            <a:r>
              <a:rPr kumimoji="0" lang="el-GR" sz="1600" b="0" i="1" u="none" strike="noStrike" kern="1200" cap="none" spc="0" normalizeH="0" noProof="0" dirty="0" err="1" smtClean="0">
                <a:ln>
                  <a:noFill/>
                </a:ln>
                <a:solidFill>
                  <a:schemeClr val="tx2"/>
                </a:solidFill>
                <a:effectLst/>
                <a:uLnTx/>
                <a:uFillTx/>
              </a:rPr>
              <a:t>ατυπία</a:t>
            </a:r>
            <a:r>
              <a:rPr kumimoji="0" lang="el-GR" sz="1600" b="0" i="1" u="none" strike="noStrike" kern="1200" cap="none" spc="0" normalizeH="0" noProof="0" dirty="0" smtClean="0">
                <a:ln>
                  <a:noFill/>
                </a:ln>
                <a:solidFill>
                  <a:schemeClr val="tx2"/>
                </a:solidFill>
                <a:effectLst/>
                <a:uLnTx/>
                <a:uFillTx/>
              </a:rPr>
              <a:t> , με βασικά κύτταρα πάντοτε παρόντα και  με υπερκείμενο </a:t>
            </a:r>
            <a:r>
              <a:rPr kumimoji="0" lang="el-GR" sz="1600" b="0" i="1" u="none" strike="noStrike" kern="1200" cap="none" spc="0" normalizeH="0" noProof="0" dirty="0" err="1" smtClean="0">
                <a:ln>
                  <a:noFill/>
                </a:ln>
                <a:solidFill>
                  <a:schemeClr val="tx2"/>
                </a:solidFill>
                <a:effectLst/>
                <a:uLnTx/>
                <a:uFillTx/>
              </a:rPr>
              <a:t>καλόηθες</a:t>
            </a:r>
            <a:r>
              <a:rPr kumimoji="0" lang="el-GR" sz="1600" b="0" i="1" u="none" strike="noStrike" kern="1200" cap="none" spc="0" normalizeH="0" noProof="0" dirty="0" smtClean="0">
                <a:ln>
                  <a:noFill/>
                </a:ln>
                <a:solidFill>
                  <a:schemeClr val="tx2"/>
                </a:solidFill>
                <a:effectLst/>
                <a:uLnTx/>
                <a:uFillTx/>
              </a:rPr>
              <a:t> </a:t>
            </a:r>
            <a:r>
              <a:rPr kumimoji="0" lang="el-GR" sz="1600" b="0" i="1" u="none" strike="noStrike" kern="1200" cap="none" spc="0" normalizeH="0" noProof="0" dirty="0" err="1" smtClean="0">
                <a:ln>
                  <a:noFill/>
                </a:ln>
                <a:solidFill>
                  <a:schemeClr val="tx2"/>
                </a:solidFill>
                <a:effectLst/>
                <a:uLnTx/>
                <a:uFillTx/>
              </a:rPr>
              <a:t>ουροθήλιο</a:t>
            </a:r>
            <a:r>
              <a:rPr kumimoji="0" lang="el-GR" sz="1600" b="0" i="1" u="none" strike="noStrike" kern="1200" cap="none" spc="0" normalizeH="0" noProof="0" dirty="0" smtClean="0">
                <a:ln>
                  <a:noFill/>
                </a:ln>
                <a:solidFill>
                  <a:schemeClr val="tx2"/>
                </a:solidFill>
                <a:effectLst/>
                <a:uLnTx/>
                <a:uFillTx/>
              </a:rPr>
              <a:t> ή προστατικούς αδένες. </a:t>
            </a:r>
            <a:endParaRPr kumimoji="0" lang="el-GR" sz="1600" b="0" i="0" u="none" strike="noStrike" kern="1200" cap="none" spc="0" normalizeH="0" baseline="0" noProof="0" dirty="0" smtClean="0">
              <a:ln>
                <a:noFill/>
              </a:ln>
              <a:solidFill>
                <a:schemeClr val="tx2"/>
              </a:solidFill>
              <a:effectLst/>
              <a:uLnTx/>
              <a:uFillTx/>
            </a:endParaRPr>
          </a:p>
          <a:p>
            <a:pPr marL="342900" indent="-342900">
              <a:spcBef>
                <a:spcPct val="20000"/>
              </a:spcBef>
              <a:buFont typeface="Arial" pitchFamily="34" charset="0"/>
              <a:buChar char="•"/>
            </a:pPr>
            <a:r>
              <a:rPr lang="el-GR" sz="1600" dirty="0" smtClean="0">
                <a:solidFill>
                  <a:schemeClr val="tx2"/>
                </a:solidFill>
                <a:effectLst>
                  <a:outerShdw blurRad="38100" dist="38100" dir="2700000" algn="tl">
                    <a:srgbClr val="000000">
                      <a:alpha val="43137"/>
                    </a:srgbClr>
                  </a:outerShdw>
                </a:effectLst>
              </a:rPr>
              <a:t>Αξίζει να αναζητηθεί εάν συνδυάζεται </a:t>
            </a:r>
            <a:r>
              <a:rPr lang="el-GR" sz="1600" dirty="0" smtClean="0">
                <a:solidFill>
                  <a:schemeClr val="tx2"/>
                </a:solidFill>
              </a:rPr>
              <a:t> με συμβατικό </a:t>
            </a:r>
            <a:r>
              <a:rPr lang="el-GR" sz="1600" dirty="0" smtClean="0">
                <a:solidFill>
                  <a:schemeClr val="tx2"/>
                </a:solidFill>
                <a:effectLst>
                  <a:outerShdw blurRad="38100" dist="38100" dir="2700000" algn="tl">
                    <a:srgbClr val="000000">
                      <a:alpha val="43137"/>
                    </a:srgbClr>
                  </a:outerShdw>
                </a:effectLst>
              </a:rPr>
              <a:t>κυψελιδικό</a:t>
            </a:r>
            <a:r>
              <a:rPr lang="el-GR" sz="1600" dirty="0" smtClean="0">
                <a:solidFill>
                  <a:schemeClr val="tx2"/>
                </a:solidFill>
              </a:rPr>
              <a:t> προστατικό </a:t>
            </a:r>
            <a:r>
              <a:rPr lang="el-GR" sz="1600" dirty="0" err="1" smtClean="0">
                <a:solidFill>
                  <a:schemeClr val="tx2"/>
                </a:solidFill>
              </a:rPr>
              <a:t>αδενοκαρκίνωμα</a:t>
            </a:r>
            <a:r>
              <a:rPr lang="el-GR" sz="1600" dirty="0" smtClean="0">
                <a:solidFill>
                  <a:schemeClr val="tx2"/>
                </a:solidFill>
              </a:rPr>
              <a:t> στο υποκείμενο </a:t>
            </a:r>
            <a:r>
              <a:rPr lang="el-GR" sz="1600" dirty="0" err="1" smtClean="0">
                <a:solidFill>
                  <a:schemeClr val="tx2"/>
                </a:solidFill>
              </a:rPr>
              <a:t>περιουρηθρικό</a:t>
            </a:r>
            <a:r>
              <a:rPr lang="el-GR" sz="1600" dirty="0" smtClean="0">
                <a:solidFill>
                  <a:schemeClr val="tx2"/>
                </a:solidFill>
              </a:rPr>
              <a:t> υπόστρωμα.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1600" b="0" i="0" u="none" strike="noStrike" kern="1200" cap="none" spc="0" normalizeH="0" baseline="0" noProof="0" dirty="0" smtClean="0">
              <a:ln>
                <a:noFill/>
              </a:ln>
              <a:solidFill>
                <a:schemeClr val="tx1"/>
              </a:solidFill>
              <a:effectLst/>
              <a:uLnTx/>
              <a:uFillTx/>
            </a:endParaRPr>
          </a:p>
        </p:txBody>
      </p:sp>
    </p:spTree>
    <p:extLst>
      <p:ext uri="{BB962C8B-B14F-4D97-AF65-F5344CB8AC3E}">
        <p14:creationId xmlns:p14="http://schemas.microsoft.com/office/powerpoint/2010/main" val="3433800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260648"/>
          </a:xfrm>
        </p:spPr>
        <p:txBody>
          <a:bodyPr>
            <a:noAutofit/>
          </a:bodyPr>
          <a:lstStyle/>
          <a:p>
            <a:r>
              <a:rPr lang="el-GR" sz="2800" b="1" dirty="0" err="1" smtClean="0"/>
              <a:t>Ενδοπορικό</a:t>
            </a:r>
            <a:r>
              <a:rPr lang="el-GR" sz="2800" b="1" dirty="0" smtClean="0"/>
              <a:t> καρκίνωμα</a:t>
            </a:r>
            <a:r>
              <a:rPr lang="el-GR" sz="2800" dirty="0" smtClean="0"/>
              <a:t> του προστάτη αδένα</a:t>
            </a:r>
            <a:endParaRPr lang="el-GR" sz="2800" dirty="0"/>
          </a:p>
        </p:txBody>
      </p:sp>
      <p:sp>
        <p:nvSpPr>
          <p:cNvPr id="3" name="Θέση περιεχομένου 2"/>
          <p:cNvSpPr>
            <a:spLocks noGrp="1"/>
          </p:cNvSpPr>
          <p:nvPr>
            <p:ph idx="1"/>
          </p:nvPr>
        </p:nvSpPr>
        <p:spPr>
          <a:xfrm>
            <a:off x="0" y="332656"/>
            <a:ext cx="9144000" cy="6525344"/>
          </a:xfrm>
        </p:spPr>
        <p:txBody>
          <a:bodyPr>
            <a:noAutofit/>
          </a:bodyPr>
          <a:lstStyle/>
          <a:p>
            <a:r>
              <a:rPr lang="el-GR" sz="1800" dirty="0" smtClean="0"/>
              <a:t>Πρόκειται για μη διαβαθμιζόμενο κατά </a:t>
            </a:r>
            <a:r>
              <a:rPr lang="en-US" sz="1800" dirty="0" smtClean="0"/>
              <a:t>Gleason, </a:t>
            </a:r>
            <a:r>
              <a:rPr lang="el-GR" sz="1800" dirty="0" err="1" smtClean="0"/>
              <a:t>ενδοαδενικό</a:t>
            </a:r>
            <a:r>
              <a:rPr lang="el-GR" sz="1800" dirty="0" smtClean="0"/>
              <a:t>/</a:t>
            </a:r>
            <a:r>
              <a:rPr lang="el-GR" sz="1800" dirty="0" err="1" smtClean="0"/>
              <a:t>ενδοπορικό</a:t>
            </a:r>
            <a:r>
              <a:rPr lang="el-GR" sz="1800" dirty="0" smtClean="0"/>
              <a:t>  </a:t>
            </a:r>
            <a:r>
              <a:rPr lang="el-GR" sz="1800" dirty="0" err="1" smtClean="0"/>
              <a:t>νεοπλασματικό</a:t>
            </a:r>
            <a:r>
              <a:rPr lang="el-GR" sz="1800" dirty="0" smtClean="0"/>
              <a:t> πολλαπλασιασμό κυττάρων του προστατικού αδενικού επιθηλίου, χαρακτηριζόμενο από </a:t>
            </a:r>
            <a:r>
              <a:rPr lang="el-GR" sz="1800" dirty="0" err="1" smtClean="0"/>
              <a:t>εκσεσημασμένη</a:t>
            </a:r>
            <a:r>
              <a:rPr lang="el-GR" sz="1800" dirty="0" smtClean="0"/>
              <a:t> διαστολή της αδενικής αρχιτεκτονικής και πυρηνική </a:t>
            </a:r>
            <a:r>
              <a:rPr lang="el-GR" sz="1800" dirty="0" err="1" smtClean="0"/>
              <a:t>ατυπία</a:t>
            </a:r>
            <a:r>
              <a:rPr lang="el-GR" sz="1800" dirty="0" smtClean="0"/>
              <a:t> που συχνά υπερβαίνει εκείνη του διηθητικού καρκινώματος, με το οποίο συχνότατα </a:t>
            </a:r>
            <a:r>
              <a:rPr lang="el-GR" sz="1800" dirty="0" err="1" smtClean="0"/>
              <a:t>συνανευρίσκεται</a:t>
            </a:r>
            <a:r>
              <a:rPr lang="el-GR" sz="1800" dirty="0" smtClean="0"/>
              <a:t>. Σε </a:t>
            </a:r>
            <a:r>
              <a:rPr lang="el-GR" sz="1800" i="1" dirty="0" smtClean="0"/>
              <a:t>λίγες</a:t>
            </a:r>
            <a:r>
              <a:rPr lang="el-GR" sz="1800" dirty="0" smtClean="0"/>
              <a:t> περιπτώσεις </a:t>
            </a:r>
            <a:r>
              <a:rPr lang="el-GR" sz="1800" dirty="0" err="1" smtClean="0"/>
              <a:t>ενδοπορικού</a:t>
            </a:r>
            <a:r>
              <a:rPr lang="el-GR" sz="1800" dirty="0" smtClean="0"/>
              <a:t> καρκινώματος απουσιάζει το διηθητικό στοιχείο.</a:t>
            </a:r>
          </a:p>
          <a:p>
            <a:r>
              <a:rPr lang="el-GR" sz="1800" dirty="0" smtClean="0"/>
              <a:t>Στα διαγνωστικά κριτήρια εντάσσονται η παρουσία κακοήθων επιθηλιακών κυττάρων που </a:t>
            </a:r>
            <a:r>
              <a:rPr lang="el-GR" sz="1800" b="1" dirty="0" err="1" smtClean="0"/>
              <a:t>διατείνουν</a:t>
            </a:r>
            <a:r>
              <a:rPr lang="el-GR" sz="1800" dirty="0" smtClean="0"/>
              <a:t> μεγάλες </a:t>
            </a:r>
            <a:r>
              <a:rPr lang="el-GR" sz="1800" dirty="0" err="1" smtClean="0"/>
              <a:t>αδενοκυψέλες</a:t>
            </a:r>
            <a:r>
              <a:rPr lang="el-GR" sz="1800" dirty="0" smtClean="0"/>
              <a:t> και προστατικούς πόρους με </a:t>
            </a:r>
            <a:r>
              <a:rPr lang="el-GR" sz="1800" b="1" dirty="0" smtClean="0"/>
              <a:t>συμπαγές ή πυκνό ηθμοειδές πρότυπο</a:t>
            </a:r>
            <a:r>
              <a:rPr lang="el-GR" sz="1800" dirty="0" smtClean="0"/>
              <a:t> και </a:t>
            </a:r>
            <a:r>
              <a:rPr lang="el-GR" sz="1800" b="1" dirty="0" smtClean="0"/>
              <a:t>διατήρηση βασικών κυττάρων</a:t>
            </a:r>
            <a:r>
              <a:rPr lang="el-GR" sz="1800" dirty="0" smtClean="0"/>
              <a:t>. Εναλλακτικά, απαιτείται μη εστιακή </a:t>
            </a:r>
            <a:r>
              <a:rPr lang="el-GR" sz="1800" dirty="0" err="1" smtClean="0"/>
              <a:t>φαγεσωρική</a:t>
            </a:r>
            <a:r>
              <a:rPr lang="el-GR" sz="1800" dirty="0" smtClean="0"/>
              <a:t> νέκρωση σε &gt; 2 αδένες ή εντονότατη πυρηνική </a:t>
            </a:r>
            <a:r>
              <a:rPr lang="el-GR" sz="1800" dirty="0" err="1" smtClean="0"/>
              <a:t>ατυπία</a:t>
            </a:r>
            <a:r>
              <a:rPr lang="el-GR" sz="1800" dirty="0" smtClean="0"/>
              <a:t> με τουλάχιστον 6 φορές μεγαλύτερους καρκινικούς πυρήνες συγκριτικά με τους παρακείμενους καλοήθεις. Η </a:t>
            </a:r>
            <a:r>
              <a:rPr lang="el-GR" sz="1800" dirty="0" smtClean="0">
                <a:effectLst>
                  <a:outerShdw blurRad="38100" dist="38100" dir="2700000" algn="tl">
                    <a:srgbClr val="000000">
                      <a:alpha val="43137"/>
                    </a:srgbClr>
                  </a:outerShdw>
                </a:effectLst>
              </a:rPr>
              <a:t>απώλεια της </a:t>
            </a:r>
            <a:r>
              <a:rPr lang="el-GR" sz="1800" dirty="0" err="1" smtClean="0">
                <a:effectLst>
                  <a:outerShdw blurRad="38100" dist="38100" dir="2700000" algn="tl">
                    <a:srgbClr val="000000">
                      <a:alpha val="43137"/>
                    </a:srgbClr>
                  </a:outerShdw>
                </a:effectLst>
              </a:rPr>
              <a:t>κυτταροπλασματικής</a:t>
            </a:r>
            <a:r>
              <a:rPr lang="el-GR" sz="1800" dirty="0" smtClean="0">
                <a:effectLst>
                  <a:outerShdw blurRad="38100" dist="38100" dir="2700000" algn="tl">
                    <a:srgbClr val="000000">
                      <a:alpha val="43137"/>
                    </a:srgbClr>
                  </a:outerShdw>
                </a:effectLst>
              </a:rPr>
              <a:t> </a:t>
            </a:r>
            <a:r>
              <a:rPr lang="el-GR" sz="1800" dirty="0" err="1" smtClean="0">
                <a:effectLst>
                  <a:outerShdw blurRad="38100" dist="38100" dir="2700000" algn="tl">
                    <a:srgbClr val="000000">
                      <a:alpha val="43137"/>
                    </a:srgbClr>
                  </a:outerShdw>
                </a:effectLst>
              </a:rPr>
              <a:t>πρωτεϊνης</a:t>
            </a:r>
            <a:r>
              <a:rPr lang="el-GR" sz="1800" dirty="0" smtClean="0">
                <a:effectLst>
                  <a:outerShdw blurRad="38100" dist="38100" dir="2700000" algn="tl">
                    <a:srgbClr val="000000">
                      <a:alpha val="43137"/>
                    </a:srgbClr>
                  </a:outerShdw>
                </a:effectLst>
              </a:rPr>
              <a:t> </a:t>
            </a:r>
            <a:r>
              <a:rPr lang="en-US" sz="1800" dirty="0" smtClean="0">
                <a:effectLst>
                  <a:outerShdw blurRad="38100" dist="38100" dir="2700000" algn="tl">
                    <a:srgbClr val="000000">
                      <a:alpha val="43137"/>
                    </a:srgbClr>
                  </a:outerShdw>
                </a:effectLst>
              </a:rPr>
              <a:t>PTEN </a:t>
            </a:r>
            <a:r>
              <a:rPr lang="el-GR" sz="1800" dirty="0" smtClean="0"/>
              <a:t>και η σύντηξη του γονιδίου</a:t>
            </a:r>
            <a:r>
              <a:rPr lang="en-US" sz="1800" dirty="0" smtClean="0"/>
              <a:t> </a:t>
            </a:r>
            <a:r>
              <a:rPr lang="el-GR" sz="1800" dirty="0" smtClean="0">
                <a:effectLst>
                  <a:outerShdw blurRad="38100" dist="38100" dir="2700000" algn="tl">
                    <a:srgbClr val="000000">
                      <a:alpha val="43137"/>
                    </a:srgbClr>
                  </a:outerShdw>
                </a:effectLst>
              </a:rPr>
              <a:t>Ε</a:t>
            </a:r>
            <a:r>
              <a:rPr lang="en-US" sz="1800" dirty="0" smtClean="0">
                <a:effectLst>
                  <a:outerShdw blurRad="38100" dist="38100" dir="2700000" algn="tl">
                    <a:srgbClr val="000000">
                      <a:alpha val="43137"/>
                    </a:srgbClr>
                  </a:outerShdw>
                </a:effectLst>
              </a:rPr>
              <a:t>RG </a:t>
            </a:r>
            <a:r>
              <a:rPr lang="el-GR" sz="1800" dirty="0" smtClean="0"/>
              <a:t>με συνεπαγόμενη </a:t>
            </a:r>
            <a:r>
              <a:rPr lang="el-GR" sz="1800" dirty="0" smtClean="0">
                <a:effectLst>
                  <a:outerShdw blurRad="38100" dist="38100" dir="2700000" algn="tl">
                    <a:srgbClr val="000000">
                      <a:alpha val="43137"/>
                    </a:srgbClr>
                  </a:outerShdw>
                </a:effectLst>
              </a:rPr>
              <a:t>πυρηνική </a:t>
            </a:r>
            <a:r>
              <a:rPr lang="el-GR" sz="1800" dirty="0" err="1" smtClean="0">
                <a:effectLst>
                  <a:outerShdw blurRad="38100" dist="38100" dir="2700000" algn="tl">
                    <a:srgbClr val="000000">
                      <a:alpha val="43137"/>
                    </a:srgbClr>
                  </a:outerShdw>
                </a:effectLst>
              </a:rPr>
              <a:t>ανοσοχρώση</a:t>
            </a:r>
            <a:r>
              <a:rPr lang="el-GR" sz="1800" dirty="0" smtClean="0">
                <a:effectLst>
                  <a:outerShdw blurRad="38100" dist="38100" dir="2700000" algn="tl">
                    <a:srgbClr val="000000">
                      <a:alpha val="43137"/>
                    </a:srgbClr>
                  </a:outerShdw>
                </a:effectLst>
              </a:rPr>
              <a:t> </a:t>
            </a:r>
            <a:r>
              <a:rPr lang="el-GR" sz="1800" dirty="0" smtClean="0"/>
              <a:t>συντελούν στη ΔΔ του </a:t>
            </a:r>
            <a:r>
              <a:rPr lang="el-GR" sz="1800" dirty="0" err="1" smtClean="0"/>
              <a:t>ενδοπορικού</a:t>
            </a:r>
            <a:r>
              <a:rPr lang="el-GR" sz="1800" dirty="0" smtClean="0"/>
              <a:t> καρκινώματος από τους μιμητές του, συμπεριλαμβανομένης της </a:t>
            </a:r>
            <a:r>
              <a:rPr lang="en-US" sz="1800" dirty="0" smtClean="0"/>
              <a:t>HG PIN.</a:t>
            </a:r>
          </a:p>
          <a:p>
            <a:r>
              <a:rPr lang="en-US" sz="1800" dirty="0" smtClean="0"/>
              <a:t>H </a:t>
            </a:r>
            <a:r>
              <a:rPr lang="el-GR" sz="1800" dirty="0" smtClean="0"/>
              <a:t>διάγνωση του </a:t>
            </a:r>
            <a:r>
              <a:rPr lang="el-GR" sz="1800" dirty="0" err="1" smtClean="0"/>
              <a:t>ενδοπορικού</a:t>
            </a:r>
            <a:r>
              <a:rPr lang="el-GR" sz="1800" dirty="0" smtClean="0"/>
              <a:t> καρκινώματος πρέπει να επιβεβαιωθεί με την </a:t>
            </a:r>
            <a:r>
              <a:rPr lang="el-GR" sz="1800" dirty="0" err="1" smtClean="0"/>
              <a:t>ανοσοϊστοθετικότητά</a:t>
            </a:r>
            <a:r>
              <a:rPr lang="el-GR" sz="1800" dirty="0" smtClean="0"/>
              <a:t> του σε δείκτες βασικών κυττάρων, όταν δεν είμαστε σίγουροι αν το </a:t>
            </a:r>
            <a:r>
              <a:rPr lang="el-GR" sz="1800" dirty="0" err="1" smtClean="0"/>
              <a:t>βιοπτικό</a:t>
            </a:r>
            <a:r>
              <a:rPr lang="el-GR" sz="1800" dirty="0" smtClean="0"/>
              <a:t> μας υλικό περιέχει μόνο </a:t>
            </a:r>
            <a:r>
              <a:rPr lang="el-GR" sz="1800" dirty="0" err="1" smtClean="0"/>
              <a:t>ενδοπορικό</a:t>
            </a:r>
            <a:r>
              <a:rPr lang="el-GR" sz="1800" dirty="0" smtClean="0"/>
              <a:t> καρκίνωμα ή διηθητικό καρκίνωμα και όταν η διάγνωση  </a:t>
            </a:r>
            <a:r>
              <a:rPr lang="el-GR" sz="1800" dirty="0" err="1" smtClean="0"/>
              <a:t>ενδοπορικού</a:t>
            </a:r>
            <a:r>
              <a:rPr lang="el-GR" sz="1800" dirty="0" smtClean="0"/>
              <a:t> καρκινώματος ( το οποίο δεν διαβαθμίζεται κατά </a:t>
            </a:r>
            <a:r>
              <a:rPr lang="en-US" sz="1800" dirty="0" smtClean="0"/>
              <a:t>Gleason</a:t>
            </a:r>
            <a:r>
              <a:rPr lang="el-GR" sz="1800" dirty="0" smtClean="0"/>
              <a:t> ) μεταβάλλει τον αθροιστικό βαθμό κακοήθειας της συνυπάρχουσας διηθητικής συνιστώσας. </a:t>
            </a:r>
            <a:endParaRPr lang="en-US" sz="1800" dirty="0" smtClean="0"/>
          </a:p>
          <a:p>
            <a:pPr algn="just"/>
            <a:r>
              <a:rPr lang="en-US" sz="1800" dirty="0" smtClean="0"/>
              <a:t>To </a:t>
            </a:r>
            <a:r>
              <a:rPr lang="el-GR" sz="1800" dirty="0" err="1" smtClean="0"/>
              <a:t>ενδοπορικό</a:t>
            </a:r>
            <a:r>
              <a:rPr lang="el-GR" sz="1800" dirty="0" smtClean="0"/>
              <a:t> καρκίνωμα σχετίζεται με μεγάλη έκταση του όγκου και επιθετικά χαρακτηριστικά καθώς και, ανεξάρτητα, με δυσμενή κλινική έκβαση ήτοι με πρώιμη βιοχημική υποτροπή σε &lt; από 36 μήνες.  </a:t>
            </a:r>
            <a:r>
              <a:rPr lang="el-GR" sz="1600" dirty="0" smtClean="0"/>
              <a:t>Στη </a:t>
            </a:r>
            <a:r>
              <a:rPr lang="el-GR" sz="1600" i="1" dirty="0" smtClean="0"/>
              <a:t>σπάνια</a:t>
            </a:r>
            <a:r>
              <a:rPr lang="el-GR" sz="1600" dirty="0" smtClean="0"/>
              <a:t> περίπτωση που ανευρίσκεται αμιγές σε υλικό βιοψίας, πρέπει να αναφέρεται στην ιστολογική έκθεση ότι </a:t>
            </a:r>
            <a:r>
              <a:rPr lang="el-GR" sz="1600" dirty="0" smtClean="0">
                <a:effectLst>
                  <a:outerShdw blurRad="38100" dist="38100" dir="2700000" algn="tl">
                    <a:srgbClr val="000000">
                      <a:alpha val="43137"/>
                    </a:srgbClr>
                  </a:outerShdw>
                </a:effectLst>
              </a:rPr>
              <a:t>σχεδόν πάντοτε το </a:t>
            </a:r>
            <a:r>
              <a:rPr lang="el-GR" sz="1600" dirty="0" err="1" smtClean="0">
                <a:effectLst>
                  <a:outerShdw blurRad="38100" dist="38100" dir="2700000" algn="tl">
                    <a:srgbClr val="000000">
                      <a:alpha val="43137"/>
                    </a:srgbClr>
                  </a:outerShdw>
                </a:effectLst>
              </a:rPr>
              <a:t>ενδοπορικό</a:t>
            </a:r>
            <a:r>
              <a:rPr lang="el-GR" sz="1600" dirty="0" smtClean="0">
                <a:effectLst>
                  <a:outerShdw blurRad="38100" dist="38100" dir="2700000" algn="tl">
                    <a:srgbClr val="000000">
                      <a:alpha val="43137"/>
                    </a:srgbClr>
                  </a:outerShdw>
                </a:effectLst>
              </a:rPr>
              <a:t> καρκίνωμα σχετίζεται με εκτεταμένο, υψηλόβαθμης κακοήθειας διηθητικό καρκίνο.</a:t>
            </a:r>
          </a:p>
          <a:p>
            <a:endParaRPr lang="el-GR" sz="1800" dirty="0"/>
          </a:p>
        </p:txBody>
      </p:sp>
    </p:spTree>
    <p:extLst>
      <p:ext uri="{BB962C8B-B14F-4D97-AF65-F5344CB8AC3E}">
        <p14:creationId xmlns:p14="http://schemas.microsoft.com/office/powerpoint/2010/main" val="148355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3600400"/>
          </a:xfrm>
        </p:spPr>
        <p:txBody>
          <a:bodyPr>
            <a:normAutofit fontScale="90000"/>
          </a:bodyPr>
          <a:lstStyle/>
          <a:p>
            <a:r>
              <a:rPr lang="el-GR" sz="1800" dirty="0" smtClean="0"/>
              <a:t/>
            </a:r>
            <a:br>
              <a:rPr lang="el-GR" sz="1800" dirty="0" smtClean="0"/>
            </a:br>
            <a:r>
              <a:rPr lang="el-GR" sz="1800" dirty="0"/>
              <a:t/>
            </a:r>
            <a:br>
              <a:rPr lang="el-GR" sz="1800" dirty="0"/>
            </a:br>
            <a:r>
              <a:rPr lang="el-GR" sz="1800" dirty="0" smtClean="0"/>
              <a:t/>
            </a:r>
            <a:br>
              <a:rPr lang="el-GR" sz="1800" dirty="0" smtClean="0"/>
            </a:br>
            <a:r>
              <a:rPr lang="el-GR" sz="2700" dirty="0" smtClean="0"/>
              <a:t>Το </a:t>
            </a:r>
            <a:r>
              <a:rPr lang="el-GR" sz="2700" b="1" dirty="0" err="1" smtClean="0"/>
              <a:t>ενδοπορικό</a:t>
            </a:r>
            <a:r>
              <a:rPr lang="el-GR" sz="2700" b="1" dirty="0" smtClean="0"/>
              <a:t> καρκίνωμα </a:t>
            </a:r>
            <a:r>
              <a:rPr lang="el-GR" sz="2700" dirty="0" smtClean="0"/>
              <a:t>του προστάτη αδένα χαρακτηρίζεται από </a:t>
            </a:r>
            <a:r>
              <a:rPr lang="el-GR" sz="2700" b="1" dirty="0" smtClean="0"/>
              <a:t>διαστελλόμενη</a:t>
            </a:r>
            <a:r>
              <a:rPr lang="el-GR" sz="2700" dirty="0" smtClean="0"/>
              <a:t> ανάπτυξη </a:t>
            </a:r>
            <a:r>
              <a:rPr lang="el-GR" sz="2700" b="1" dirty="0" smtClean="0"/>
              <a:t>άτυπων κυττάρων </a:t>
            </a:r>
            <a:r>
              <a:rPr lang="el-GR" sz="2700" dirty="0" smtClean="0"/>
              <a:t>σε  </a:t>
            </a:r>
            <a:r>
              <a:rPr lang="el-GR" sz="2700" dirty="0" smtClean="0">
                <a:effectLst>
                  <a:outerShdw blurRad="38100" dist="38100" dir="2700000" algn="tl">
                    <a:srgbClr val="000000">
                      <a:alpha val="43137"/>
                    </a:srgbClr>
                  </a:outerShdw>
                </a:effectLst>
              </a:rPr>
              <a:t>συχνά πολλούς, μεγάλους, άτυπους, αδενικούς σχηματισμούς</a:t>
            </a:r>
            <a:r>
              <a:rPr lang="el-GR" sz="2700" dirty="0" smtClean="0"/>
              <a:t> που </a:t>
            </a:r>
            <a:r>
              <a:rPr lang="el-GR" sz="2700" b="1" dirty="0" smtClean="0"/>
              <a:t>γεμίζουν όλο τον αυλό</a:t>
            </a:r>
            <a:r>
              <a:rPr lang="el-GR" sz="2700" dirty="0" smtClean="0"/>
              <a:t>  με χαλαρό ή πυκνό ηθμοειδές αρχιτεκτονικό πρότυπο (</a:t>
            </a:r>
            <a:r>
              <a:rPr lang="el-GR" sz="2700" dirty="0" err="1" smtClean="0"/>
              <a:t>Εικ</a:t>
            </a:r>
            <a:r>
              <a:rPr lang="el-GR" sz="2700" dirty="0" smtClean="0"/>
              <a:t>.</a:t>
            </a:r>
            <a:r>
              <a:rPr lang="en-US" sz="2700" dirty="0" smtClean="0"/>
              <a:t>a) </a:t>
            </a:r>
            <a:r>
              <a:rPr lang="el-GR" sz="2700" dirty="0" smtClean="0"/>
              <a:t>και </a:t>
            </a:r>
            <a:r>
              <a:rPr lang="el-GR" sz="2700" dirty="0" err="1" smtClean="0"/>
              <a:t>φαγεσωρική</a:t>
            </a:r>
            <a:r>
              <a:rPr lang="el-GR" sz="2700" dirty="0" smtClean="0"/>
              <a:t> νέκρωση (</a:t>
            </a:r>
            <a:r>
              <a:rPr lang="el-GR" sz="2700" dirty="0" err="1" smtClean="0"/>
              <a:t>Εικ</a:t>
            </a:r>
            <a:r>
              <a:rPr lang="el-GR" sz="2700" dirty="0" smtClean="0"/>
              <a:t>.</a:t>
            </a:r>
            <a:r>
              <a:rPr lang="en-US" sz="2700" dirty="0" smtClean="0"/>
              <a:t>b).</a:t>
            </a:r>
            <a:r>
              <a:rPr lang="el-GR" sz="2700" dirty="0" smtClean="0"/>
              <a:t> Η </a:t>
            </a:r>
            <a:r>
              <a:rPr lang="el-GR" sz="2700" dirty="0" err="1" smtClean="0"/>
              <a:t>ανοσοϊστοχημική</a:t>
            </a:r>
            <a:r>
              <a:rPr lang="el-GR" sz="2700" dirty="0" smtClean="0"/>
              <a:t> χρώση έναντι του </a:t>
            </a:r>
            <a:r>
              <a:rPr lang="en-US" sz="2700" dirty="0" smtClean="0"/>
              <a:t>p63</a:t>
            </a:r>
            <a:r>
              <a:rPr lang="el-GR" sz="2700" dirty="0" smtClean="0"/>
              <a:t> αναδεικνύει </a:t>
            </a:r>
            <a:r>
              <a:rPr lang="el-GR" sz="2700" b="1" dirty="0" smtClean="0"/>
              <a:t>τουλάχιστον υπολειμματικά βασικά κύτταρα </a:t>
            </a:r>
            <a:r>
              <a:rPr lang="el-GR" sz="2700" dirty="0" smtClean="0"/>
              <a:t>πέριξ αυτών των αδενικών σχηματισμών. Μπορεί να διακρίνονται </a:t>
            </a:r>
            <a:r>
              <a:rPr lang="el-GR" sz="2700" i="1" dirty="0" smtClean="0"/>
              <a:t>δύο</a:t>
            </a:r>
            <a:r>
              <a:rPr lang="el-GR" sz="2700" dirty="0" smtClean="0"/>
              <a:t> διαμερίσματα, το κεντρικό και το περιμετρικό, το δεύτερο αποτελούμενο από έντονα άτυπα αδενικά κύτταρα, υψηλά και πλειόμορφα με </a:t>
            </a:r>
            <a:r>
              <a:rPr lang="el-GR" sz="2700" dirty="0" err="1" smtClean="0"/>
              <a:t>μιτωτική</a:t>
            </a:r>
            <a:r>
              <a:rPr lang="el-GR" sz="2700" dirty="0" smtClean="0"/>
              <a:t> δραστηριότητα. Η διάκριση αυτή δεν είναι ειδική για το </a:t>
            </a:r>
            <a:r>
              <a:rPr lang="el-GR" sz="2700" dirty="0" err="1" smtClean="0"/>
              <a:t>ενδοπορικό</a:t>
            </a:r>
            <a:r>
              <a:rPr lang="el-GR" sz="2700" dirty="0" smtClean="0"/>
              <a:t> καρκίνωμα , καθώς δεν αποκλείεται να παρατηρηθεί καμιά φορά  και στο διηθητικό </a:t>
            </a:r>
            <a:r>
              <a:rPr lang="el-GR" sz="2700" dirty="0" err="1" smtClean="0"/>
              <a:t>αδενοκαρκίνωμα</a:t>
            </a:r>
            <a:r>
              <a:rPr lang="el-GR" sz="2700" dirty="0" smtClean="0"/>
              <a:t> του προστάτη. </a:t>
            </a:r>
            <a:r>
              <a:rPr lang="en-US" sz="2200" dirty="0" smtClean="0"/>
              <a:t>M Zhou. Modern </a:t>
            </a:r>
            <a:r>
              <a:rPr lang="en-US" sz="2200" dirty="0" err="1" smtClean="0"/>
              <a:t>Pathol</a:t>
            </a:r>
            <a:r>
              <a:rPr lang="en-US" sz="2200" dirty="0" smtClean="0"/>
              <a:t> (2018) 31, S71-9</a:t>
            </a:r>
            <a:r>
              <a:rPr lang="el-GR" sz="2200" dirty="0" smtClean="0"/>
              <a:t> </a:t>
            </a:r>
            <a:endParaRPr lang="el-GR" sz="2200" dirty="0"/>
          </a:p>
        </p:txBody>
      </p:sp>
      <p:pic>
        <p:nvPicPr>
          <p:cNvPr id="2050" name="Picture 2" descr="C:\Users\Νεφέλη\Desktop\modpathol2017138f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6" y="4597338"/>
            <a:ext cx="9216311"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6483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32" y="0"/>
            <a:ext cx="9144000" cy="260648"/>
          </a:xfrm>
        </p:spPr>
        <p:txBody>
          <a:bodyPr>
            <a:noAutofit/>
          </a:bodyPr>
          <a:lstStyle/>
          <a:p>
            <a:r>
              <a:rPr lang="en-US" sz="1600" dirty="0" smtClean="0"/>
              <a:t>M Zhou. Modern </a:t>
            </a:r>
            <a:r>
              <a:rPr lang="en-US" sz="1600" dirty="0" err="1" smtClean="0"/>
              <a:t>Pathol</a:t>
            </a:r>
            <a:r>
              <a:rPr lang="en-US" sz="1600" dirty="0" smtClean="0"/>
              <a:t> (2018) 31, S71-9</a:t>
            </a:r>
            <a:endParaRPr lang="el-GR" sz="1600" dirty="0"/>
          </a:p>
        </p:txBody>
      </p:sp>
      <p:pic>
        <p:nvPicPr>
          <p:cNvPr id="6146" name="Picture 2" descr="C:\Users\Νεφέλη\Desktop\7-Figure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143999" cy="6411569"/>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κειμένου 3"/>
          <p:cNvSpPr txBox="1">
            <a:spLocks/>
          </p:cNvSpPr>
          <p:nvPr/>
        </p:nvSpPr>
        <p:spPr>
          <a:xfrm>
            <a:off x="0" y="4660900"/>
            <a:ext cx="3347864" cy="21971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1600" dirty="0" smtClean="0"/>
              <a:t>Ένα ευρύ φάσμα μορφολογικών προτύπων δυνητικώς απαντάται στο </a:t>
            </a:r>
            <a:r>
              <a:rPr lang="el-GR" sz="1600" b="1" dirty="0" err="1" smtClean="0"/>
              <a:t>ενδοπορικό</a:t>
            </a:r>
            <a:r>
              <a:rPr lang="el-GR" sz="1600" b="1" dirty="0" smtClean="0"/>
              <a:t> καρκίνωμα</a:t>
            </a:r>
            <a:r>
              <a:rPr lang="el-GR" sz="1600" dirty="0" smtClean="0"/>
              <a:t>· το φάσμα αυτό περιλαμβάνει αδενικούς σχηματισμούς με χαλαρό ηθμοειδές </a:t>
            </a:r>
          </a:p>
          <a:p>
            <a:pPr marL="0" indent="0">
              <a:buNone/>
            </a:pPr>
            <a:r>
              <a:rPr lang="el-GR" sz="1600" dirty="0" smtClean="0"/>
              <a:t>(</a:t>
            </a:r>
            <a:r>
              <a:rPr lang="el-GR" sz="1600" dirty="0" err="1" smtClean="0"/>
              <a:t>Εικ</a:t>
            </a:r>
            <a:r>
              <a:rPr lang="el-GR" sz="1600" dirty="0" smtClean="0"/>
              <a:t>.</a:t>
            </a:r>
            <a:r>
              <a:rPr lang="en-US" sz="1600" dirty="0" smtClean="0"/>
              <a:t>a) , </a:t>
            </a:r>
            <a:r>
              <a:rPr lang="el-GR" sz="1600" dirty="0" smtClean="0"/>
              <a:t>πυκνό ηθμοειδές (</a:t>
            </a:r>
            <a:r>
              <a:rPr lang="el-GR" sz="1600" dirty="0" err="1" smtClean="0"/>
              <a:t>Εικ</a:t>
            </a:r>
            <a:r>
              <a:rPr lang="el-GR" sz="1600" dirty="0" smtClean="0"/>
              <a:t>.</a:t>
            </a:r>
            <a:r>
              <a:rPr lang="en-US" sz="1600" dirty="0" smtClean="0"/>
              <a:t>b)</a:t>
            </a:r>
            <a:r>
              <a:rPr lang="el-GR" sz="1600" dirty="0" smtClean="0"/>
              <a:t>, συμπαγές (</a:t>
            </a:r>
            <a:r>
              <a:rPr lang="el-GR" sz="1600" dirty="0" err="1" smtClean="0"/>
              <a:t>Εικ</a:t>
            </a:r>
            <a:r>
              <a:rPr lang="el-GR" sz="1600" dirty="0" smtClean="0"/>
              <a:t>.</a:t>
            </a:r>
            <a:r>
              <a:rPr lang="en-US" sz="1600" dirty="0" smtClean="0"/>
              <a:t>c)</a:t>
            </a:r>
            <a:r>
              <a:rPr lang="el-GR" sz="1600" dirty="0" smtClean="0"/>
              <a:t> πρότυπο  και αδένες με </a:t>
            </a:r>
            <a:r>
              <a:rPr lang="el-GR" sz="1600" dirty="0" err="1" smtClean="0"/>
              <a:t>φαγεσωρική</a:t>
            </a:r>
            <a:r>
              <a:rPr lang="el-GR" sz="1600" dirty="0" smtClean="0"/>
              <a:t> νέκρωση (</a:t>
            </a:r>
            <a:r>
              <a:rPr lang="el-GR" sz="1600" dirty="0" err="1" smtClean="0"/>
              <a:t>Εικ</a:t>
            </a:r>
            <a:r>
              <a:rPr lang="el-GR" sz="1600" dirty="0" smtClean="0"/>
              <a:t>.</a:t>
            </a:r>
            <a:r>
              <a:rPr lang="en-US" sz="1600" dirty="0" smtClean="0"/>
              <a:t>d)</a:t>
            </a:r>
            <a:r>
              <a:rPr lang="el-GR" sz="1600" dirty="0" smtClean="0"/>
              <a:t>.</a:t>
            </a:r>
            <a:endParaRPr lang="el-GR" sz="1600" dirty="0"/>
          </a:p>
        </p:txBody>
      </p:sp>
      <p:sp>
        <p:nvSpPr>
          <p:cNvPr id="5" name="Θέση κειμένου 3"/>
          <p:cNvSpPr txBox="1">
            <a:spLocks/>
          </p:cNvSpPr>
          <p:nvPr/>
        </p:nvSpPr>
        <p:spPr>
          <a:xfrm>
            <a:off x="6228184" y="4437112"/>
            <a:ext cx="2808312" cy="223510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sz="1200" dirty="0" smtClean="0"/>
              <a:t>Δεν αποκλείεται το </a:t>
            </a:r>
            <a:r>
              <a:rPr lang="el-GR" sz="1200" b="1" dirty="0" err="1" smtClean="0"/>
              <a:t>ενδοπορικό</a:t>
            </a:r>
            <a:r>
              <a:rPr lang="el-GR" sz="1200" dirty="0" smtClean="0"/>
              <a:t> </a:t>
            </a:r>
            <a:r>
              <a:rPr lang="el-GR" sz="1200" b="1" dirty="0" smtClean="0"/>
              <a:t>καρκίνωμα</a:t>
            </a:r>
            <a:r>
              <a:rPr lang="el-GR" sz="1200" dirty="0" smtClean="0"/>
              <a:t> να καταλαμβάνει τμηματικά καλοήθεις αδένες (</a:t>
            </a:r>
            <a:r>
              <a:rPr lang="el-GR" sz="1200" dirty="0" err="1" smtClean="0"/>
              <a:t>Εικ</a:t>
            </a:r>
            <a:r>
              <a:rPr lang="el-GR" sz="1200" dirty="0" smtClean="0"/>
              <a:t>.</a:t>
            </a:r>
            <a:r>
              <a:rPr lang="en-US" sz="1200" dirty="0" smtClean="0"/>
              <a:t>e).K</a:t>
            </a:r>
            <a:r>
              <a:rPr lang="el-GR" sz="1200" dirty="0" err="1" smtClean="0"/>
              <a:t>υτταρολογικώς</a:t>
            </a:r>
            <a:r>
              <a:rPr lang="el-GR" sz="1200" dirty="0" smtClean="0"/>
              <a:t>, τα </a:t>
            </a:r>
            <a:r>
              <a:rPr lang="el-GR" sz="1200" dirty="0" err="1" smtClean="0"/>
              <a:t>νεοπλασματικά</a:t>
            </a:r>
            <a:r>
              <a:rPr lang="el-GR" sz="1200" dirty="0" smtClean="0"/>
              <a:t> κύτταρα εμφανίζουν έντονη ποικιλία ως προς το μέγεθος των πυρήνων τους στα δύο διαμερίσματα (</a:t>
            </a:r>
            <a:r>
              <a:rPr lang="el-GR" sz="1200" dirty="0" err="1" smtClean="0"/>
              <a:t>Εικ</a:t>
            </a:r>
            <a:r>
              <a:rPr lang="el-GR" sz="1200" dirty="0" smtClean="0"/>
              <a:t>.</a:t>
            </a:r>
            <a:r>
              <a:rPr lang="en-US" sz="1200" dirty="0" smtClean="0"/>
              <a:t>f)</a:t>
            </a:r>
            <a:r>
              <a:rPr lang="el-GR" sz="1200" dirty="0" smtClean="0"/>
              <a:t> και ενίοτε εντόνως πλειόμορφους πυρήνες  μεγαλύτερους κατά  6 φορές ή περισσότερο, συγκριτικά με τους παρακείμενούς τους , μη </a:t>
            </a:r>
            <a:r>
              <a:rPr lang="el-GR" sz="1200" dirty="0" err="1" smtClean="0"/>
              <a:t>νεοπλασματικούς</a:t>
            </a:r>
            <a:r>
              <a:rPr lang="el-GR" sz="1200" dirty="0" smtClean="0"/>
              <a:t> πυρήνες (</a:t>
            </a:r>
            <a:r>
              <a:rPr lang="el-GR" sz="1200" dirty="0" err="1" smtClean="0"/>
              <a:t>Εικ</a:t>
            </a:r>
            <a:r>
              <a:rPr lang="el-GR" sz="1200" dirty="0" smtClean="0"/>
              <a:t>.</a:t>
            </a:r>
            <a:r>
              <a:rPr lang="en-US" sz="1200" dirty="0" smtClean="0"/>
              <a:t>g)</a:t>
            </a:r>
            <a:r>
              <a:rPr lang="el-GR" sz="1200" dirty="0" smtClean="0"/>
              <a:t> .</a:t>
            </a:r>
            <a:endParaRPr lang="el-GR" sz="1200" dirty="0"/>
          </a:p>
        </p:txBody>
      </p:sp>
    </p:spTree>
    <p:extLst>
      <p:ext uri="{BB962C8B-B14F-4D97-AF65-F5344CB8AC3E}">
        <p14:creationId xmlns:p14="http://schemas.microsoft.com/office/powerpoint/2010/main" val="15765845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5157192"/>
            <a:ext cx="3635896" cy="1700808"/>
          </a:xfrm>
        </p:spPr>
        <p:txBody>
          <a:bodyPr>
            <a:normAutofit fontScale="90000"/>
          </a:bodyPr>
          <a:lstStyle/>
          <a:p>
            <a:r>
              <a:rPr lang="el-GR" sz="1800" dirty="0" smtClean="0"/>
              <a:t> ΤΡΙΑ ΙΣΤΟΛΟΓΙΚΑ </a:t>
            </a:r>
            <a:r>
              <a:rPr lang="el-GR" sz="1800" dirty="0" smtClean="0">
                <a:effectLst>
                  <a:outerShdw blurRad="38100" dist="38100" dir="2700000" algn="tl">
                    <a:srgbClr val="000000">
                      <a:alpha val="43137"/>
                    </a:srgbClr>
                  </a:outerShdw>
                </a:effectLst>
              </a:rPr>
              <a:t>ΠΡΟΤΥΠΑ</a:t>
            </a:r>
            <a:r>
              <a:rPr lang="el-GR" sz="1800" dirty="0" smtClean="0"/>
              <a:t> ΤΟΥ </a:t>
            </a:r>
            <a:r>
              <a:rPr lang="el-GR" sz="1800" dirty="0" smtClean="0">
                <a:effectLst>
                  <a:outerShdw blurRad="38100" dist="38100" dir="2700000" algn="tl">
                    <a:srgbClr val="000000">
                      <a:alpha val="43137"/>
                    </a:srgbClr>
                  </a:outerShdw>
                </a:effectLst>
              </a:rPr>
              <a:t>ΕΝΔΟΠΟΡΙΚΟΥ ΚΑΡΚΙΝΩΜΑΤΟΣ</a:t>
            </a:r>
            <a:br>
              <a:rPr lang="el-GR" sz="1800" dirty="0" smtClean="0">
                <a:effectLst>
                  <a:outerShdw blurRad="38100" dist="38100" dir="2700000" algn="tl">
                    <a:srgbClr val="000000">
                      <a:alpha val="43137"/>
                    </a:srgbClr>
                  </a:outerShdw>
                </a:effectLst>
              </a:rPr>
            </a:br>
            <a:r>
              <a:rPr lang="el-GR" sz="1800" dirty="0" smtClean="0">
                <a:effectLst>
                  <a:outerShdw blurRad="38100" dist="38100" dir="2700000" algn="tl">
                    <a:srgbClr val="000000">
                      <a:alpha val="43137"/>
                    </a:srgbClr>
                  </a:outerShdw>
                </a:effectLst>
              </a:rPr>
              <a:t>ΠΟΥ ΓΕΜΙΖΟΥΝ ΤΟΥΣ ΑΥΛΟΥΣ ΤΩΝ ΔΙΑΣΤΕΛΛΟΜΕΝΩΝ ΑΔΕΝΩΝ </a:t>
            </a:r>
            <a:r>
              <a:rPr lang="el-GR" sz="2200" dirty="0" smtClean="0">
                <a:effectLst>
                  <a:outerShdw blurRad="38100" dist="38100" dir="2700000" algn="tl">
                    <a:srgbClr val="000000">
                      <a:alpha val="43137"/>
                    </a:srgbClr>
                  </a:outerShdw>
                </a:effectLst>
              </a:rPr>
              <a:t/>
            </a:r>
            <a:br>
              <a:rPr lang="el-GR" sz="2200" dirty="0" smtClean="0">
                <a:effectLst>
                  <a:outerShdw blurRad="38100" dist="38100" dir="2700000" algn="tl">
                    <a:srgbClr val="000000">
                      <a:alpha val="43137"/>
                    </a:srgbClr>
                  </a:outerShdw>
                </a:effectLst>
              </a:rPr>
            </a:br>
            <a:r>
              <a:rPr lang="el-GR" sz="2200" dirty="0" smtClean="0">
                <a:effectLst>
                  <a:outerShdw blurRad="38100" dist="38100" dir="2700000" algn="tl">
                    <a:srgbClr val="000000">
                      <a:alpha val="43137"/>
                    </a:srgbClr>
                  </a:outerShdw>
                </a:effectLst>
              </a:rPr>
              <a:t> </a:t>
            </a:r>
            <a:r>
              <a:rPr lang="el-GR" sz="1800" dirty="0" smtClean="0"/>
              <a:t>Το </a:t>
            </a:r>
            <a:r>
              <a:rPr lang="el-GR" sz="1800" dirty="0" err="1" smtClean="0"/>
              <a:t>μικροθηλώδες</a:t>
            </a:r>
            <a:r>
              <a:rPr lang="el-GR" sz="1800" dirty="0"/>
              <a:t>-</a:t>
            </a:r>
            <a:r>
              <a:rPr lang="el-GR" sz="1800" dirty="0" err="1" smtClean="0"/>
              <a:t>δοκιδώδες</a:t>
            </a:r>
            <a:r>
              <a:rPr lang="el-GR" sz="1800" dirty="0" smtClean="0"/>
              <a:t> πρότυπο συνίσταται σε λεπτές χορδές κυττάρων, πάχους περί τις δύο κυτταρικές στοιβάδες που διατρέχουν τον αυλό χωρίς υποστηρικτικό υπόστρωμα</a:t>
            </a:r>
            <a:r>
              <a:rPr lang="en-US" sz="1800" dirty="0" smtClean="0"/>
              <a:t> </a:t>
            </a:r>
            <a:r>
              <a:rPr lang="el-GR" sz="1800" dirty="0" smtClean="0"/>
              <a:t>και διασταυρώνονται μεταξύ τους με τυχαίο αλλά τακτικό τρόπο. </a:t>
            </a:r>
            <a:r>
              <a:rPr lang="el-GR" sz="1800" dirty="0"/>
              <a:t>Ό</a:t>
            </a:r>
            <a:r>
              <a:rPr lang="el-GR" sz="1800" dirty="0" smtClean="0"/>
              <a:t>ταν οι χορδές δεν διατρέχουν ολόκληρο τον αυλό, η ΔΔ από την </a:t>
            </a:r>
            <a:r>
              <a:rPr lang="en-US" sz="1800" dirty="0" smtClean="0"/>
              <a:t>HG PIN</a:t>
            </a:r>
            <a:r>
              <a:rPr lang="el-GR" sz="1800" dirty="0" smtClean="0"/>
              <a:t> καθίσταται δυσχερής. Στο κεντρικό διαμέρισμα προβάλλει ο άδειος αυλός.</a:t>
            </a:r>
            <a:br>
              <a:rPr lang="el-GR" sz="1800" dirty="0" smtClean="0"/>
            </a:br>
            <a:r>
              <a:rPr lang="el-GR" sz="1800" dirty="0" smtClean="0"/>
              <a:t>Το ηθμοειδές πρότυπο συνίσταται σε τρυπητούς, στρογγυλούς χώρους σε άνω της ημίσεως εκτάσεως του αυλού, με πιθανή την ανίχνευση μικρών εστιών </a:t>
            </a:r>
            <a:r>
              <a:rPr lang="el-GR" sz="1800" dirty="0" err="1" smtClean="0"/>
              <a:t>φαγεσωρικής</a:t>
            </a:r>
            <a:r>
              <a:rPr lang="el-GR" sz="1800" dirty="0" smtClean="0"/>
              <a:t> νέκρωσης.</a:t>
            </a:r>
            <a:br>
              <a:rPr lang="el-GR" sz="1800" dirty="0" smtClean="0"/>
            </a:br>
            <a:r>
              <a:rPr lang="el-GR" sz="1800" dirty="0" smtClean="0"/>
              <a:t>Το συμπαγές πρότυπο συνίσταται σε συμπαγή κυτταρικό πολλαπλασιασμό με συχνές εστίες κεντρικής </a:t>
            </a:r>
            <a:r>
              <a:rPr lang="el-GR" sz="1800" dirty="0" err="1" smtClean="0"/>
              <a:t>φαγεσωρικής</a:t>
            </a:r>
            <a:r>
              <a:rPr lang="el-GR" sz="1800" dirty="0" smtClean="0"/>
              <a:t> νέκρωσης. Στο πρότυπο αυτό τα κεντρικά κύτταρα είναι εξίσου πλειόμορφα με τα περιμετρικά, οπότε το όριο μεταξύ κεντρικού και περιμετρικού διαμερίσματος είναι μη διακριτό. </a:t>
            </a:r>
            <a:br>
              <a:rPr lang="el-GR" sz="1800" dirty="0" smtClean="0"/>
            </a:br>
            <a:r>
              <a:rPr lang="el-GR" sz="2000" dirty="0"/>
              <a:t/>
            </a:r>
            <a:br>
              <a:rPr lang="el-GR" sz="2000" dirty="0"/>
            </a:br>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dirty="0"/>
              <a:t/>
            </a:r>
            <a:br>
              <a:rPr lang="el-GR" sz="2800" dirty="0"/>
            </a:br>
            <a:r>
              <a:rPr lang="el-GR" sz="2800" dirty="0" smtClean="0"/>
              <a:t/>
            </a:r>
            <a:br>
              <a:rPr lang="el-GR" sz="2800" dirty="0" smtClean="0"/>
            </a:br>
            <a:endParaRPr lang="el-GR" sz="2800" dirty="0"/>
          </a:p>
        </p:txBody>
      </p:sp>
      <p:pic>
        <p:nvPicPr>
          <p:cNvPr id="1026" name="Picture 2" descr="C:\Users\Νεφέλη\Desktop\14.6.19 -2.6\INTRADUCTAL CA\kjpathol-47-307-g001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7675" y="70137"/>
            <a:ext cx="2931277" cy="670502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Νεφέλη\Desktop\14.6.19 -2.6\INTRADUCTAL CA\kjpathol-47-307-g002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1810" y="1124744"/>
            <a:ext cx="2477543" cy="451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5821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39270" y="116632"/>
            <a:ext cx="4297226" cy="6574272"/>
          </a:xfrm>
        </p:spPr>
        <p:txBody>
          <a:bodyPr>
            <a:noAutofit/>
          </a:bodyPr>
          <a:lstStyle/>
          <a:p>
            <a:r>
              <a:rPr lang="el-GR" sz="1600" dirty="0" smtClean="0"/>
              <a:t>Πάνω </a:t>
            </a:r>
            <a:r>
              <a:rPr lang="el-GR" sz="1600" dirty="0" err="1" smtClean="0"/>
              <a:t>εικ</a:t>
            </a:r>
            <a:r>
              <a:rPr lang="el-GR" sz="1600" dirty="0" smtClean="0"/>
              <a:t>.</a:t>
            </a:r>
            <a:r>
              <a:rPr lang="en-US" sz="1600" dirty="0" smtClean="0"/>
              <a:t>: </a:t>
            </a:r>
            <a:r>
              <a:rPr lang="el-GR" sz="1600" dirty="0" err="1" smtClean="0"/>
              <a:t>Ενδοπορικό</a:t>
            </a:r>
            <a:r>
              <a:rPr lang="el-GR" sz="1600" dirty="0" smtClean="0"/>
              <a:t> καρκίνωμα. Διεσταλμένοι προστατικοί πόροι και κυψέλες με πλήρη κάλυψη του αυλού από μορφολογικώς κακοήθη κύτταρα με διατήρηση βασικών κυττάρων στην </a:t>
            </a:r>
            <a:r>
              <a:rPr lang="el-GR" sz="1600" dirty="0" err="1" smtClean="0"/>
              <a:t>ανοσοχρώση</a:t>
            </a:r>
            <a:r>
              <a:rPr lang="el-GR" sz="1600" dirty="0" smtClean="0"/>
              <a:t> έναντι του </a:t>
            </a:r>
            <a:r>
              <a:rPr lang="en-US" sz="1600" dirty="0" smtClean="0"/>
              <a:t>p63. </a:t>
            </a:r>
            <a:r>
              <a:rPr lang="el-GR" sz="1600" dirty="0" smtClean="0"/>
              <a:t/>
            </a:r>
            <a:br>
              <a:rPr lang="el-GR" sz="1600" dirty="0" smtClean="0"/>
            </a:br>
            <a:r>
              <a:rPr lang="el-GR" sz="1600" dirty="0" smtClean="0"/>
              <a:t>Κάτω </a:t>
            </a:r>
            <a:r>
              <a:rPr lang="el-GR" sz="1600" dirty="0" err="1" smtClean="0"/>
              <a:t>εικ</a:t>
            </a:r>
            <a:r>
              <a:rPr lang="el-GR" sz="1600" dirty="0" smtClean="0"/>
              <a:t>.</a:t>
            </a:r>
            <a:r>
              <a:rPr lang="en-US" sz="1600" dirty="0" smtClean="0"/>
              <a:t>: </a:t>
            </a:r>
            <a:r>
              <a:rPr lang="el-GR" sz="1600" dirty="0" smtClean="0"/>
              <a:t>Έντονη πυρηνική </a:t>
            </a:r>
            <a:r>
              <a:rPr lang="el-GR" sz="1600" dirty="0" err="1" smtClean="0"/>
              <a:t>ανοσοϊστοθετικότητα</a:t>
            </a:r>
            <a:r>
              <a:rPr lang="el-GR" sz="1600" dirty="0" smtClean="0"/>
              <a:t> του </a:t>
            </a:r>
            <a:r>
              <a:rPr lang="el-GR" sz="1600" dirty="0" err="1" smtClean="0"/>
              <a:t>ενδοπορικού</a:t>
            </a:r>
            <a:r>
              <a:rPr lang="el-GR" sz="1600" dirty="0" smtClean="0"/>
              <a:t> καρκινώματος στο </a:t>
            </a:r>
            <a:r>
              <a:rPr lang="en-US" sz="1600" dirty="0" smtClean="0"/>
              <a:t>ERG. </a:t>
            </a:r>
            <a:r>
              <a:rPr lang="el-GR" sz="1600" dirty="0" smtClean="0"/>
              <a:t>Επίσης θετική χρώση σε παρακείμενες καρκινικές κυψέλες , σε αγγειακά ενδοθήλια και, ασθενώς, σε λεμφοκύτταρα του στρώματος. </a:t>
            </a:r>
            <a:br>
              <a:rPr lang="el-GR" sz="1600" dirty="0" smtClean="0"/>
            </a:br>
            <a:r>
              <a:rPr lang="el-GR" sz="1600" dirty="0"/>
              <a:t/>
            </a:r>
            <a:br>
              <a:rPr lang="el-GR" sz="1600" dirty="0"/>
            </a:br>
            <a:r>
              <a:rPr lang="el-GR" sz="1600" dirty="0" smtClean="0"/>
              <a:t>Στα διαγνωστικά κριτήρια του </a:t>
            </a:r>
            <a:r>
              <a:rPr lang="el-GR" sz="1600" dirty="0" err="1" smtClean="0"/>
              <a:t>ενδοπορικού</a:t>
            </a:r>
            <a:r>
              <a:rPr lang="el-GR" sz="1600" dirty="0" smtClean="0"/>
              <a:t> καρκινώματος, πέραν του αρχιτεκτονικού προτύπου ( συμπαγές, πυκνό ηθμοειδές, χαλαρό ηθμοειδές και </a:t>
            </a:r>
            <a:r>
              <a:rPr lang="el-GR" sz="1600" dirty="0" err="1" smtClean="0"/>
              <a:t>μικροθηλώδες</a:t>
            </a:r>
            <a:r>
              <a:rPr lang="el-GR" sz="1600" dirty="0" smtClean="0"/>
              <a:t>) συγκαταλέγεται και η σε κάποιο βαθμό διατήρηση βασικού κυτταρικού στοίχου. Το πρωταρχικό κριτήριο είναι το συμπαγές ή το πυκνά ηθμοειδές πρότυπο. Επί απουσίας του πρωταρχικού κριτηρίου, η διάγνωση είναι δυνατή με το χαλαρό ηθμοειδές ή το </a:t>
            </a:r>
            <a:r>
              <a:rPr lang="el-GR" sz="1600" dirty="0" err="1" smtClean="0"/>
              <a:t>μικροθηλώδες</a:t>
            </a:r>
            <a:r>
              <a:rPr lang="el-GR" sz="1600" dirty="0" smtClean="0"/>
              <a:t>-</a:t>
            </a:r>
            <a:r>
              <a:rPr lang="el-GR" sz="1600" dirty="0" err="1" smtClean="0"/>
              <a:t>δοκιδώδες</a:t>
            </a:r>
            <a:r>
              <a:rPr lang="el-GR" sz="1600" dirty="0" smtClean="0"/>
              <a:t> πρότυπο εφόσον παρατηρείται τουλάχιστον ένα από τα παρακάτω</a:t>
            </a:r>
            <a:r>
              <a:rPr lang="en-US" sz="1600" dirty="0" smtClean="0"/>
              <a:t>: </a:t>
            </a:r>
            <a:r>
              <a:rPr lang="el-GR" sz="1600" dirty="0" smtClean="0"/>
              <a:t>1. έντονος πυρηνικός </a:t>
            </a:r>
            <a:r>
              <a:rPr lang="el-GR" sz="1600" dirty="0" err="1" smtClean="0"/>
              <a:t>πλειομορφισμός</a:t>
            </a:r>
            <a:r>
              <a:rPr lang="el-GR" sz="1600" dirty="0" smtClean="0"/>
              <a:t> (μέγεθος πυρήνων &gt; 6 φορές του φυσιολογικού) 2.μη εστιακή </a:t>
            </a:r>
            <a:r>
              <a:rPr lang="el-GR" sz="1600" dirty="0" err="1" smtClean="0"/>
              <a:t>φαγεσωρική</a:t>
            </a:r>
            <a:r>
              <a:rPr lang="el-GR" sz="1600" dirty="0" smtClean="0"/>
              <a:t> νέκρωση ( σε &gt;1 πόρο ).</a:t>
            </a:r>
            <a:endParaRPr lang="el-GR" sz="1600" dirty="0"/>
          </a:p>
        </p:txBody>
      </p:sp>
      <p:pic>
        <p:nvPicPr>
          <p:cNvPr id="2050" name="Picture 2" descr="C:\Users\Νεφέλη\Desktop\14.6.19 -2.6\INTRADUCTAL CA\p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34" y="188640"/>
            <a:ext cx="4549836" cy="318363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Νεφέλη\Desktop\14.6.19 -2.6\INTRADUCTAL CA\INTRADUCTAL Ca E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34" y="3501007"/>
            <a:ext cx="4549836" cy="3189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553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772816"/>
            <a:ext cx="8219256" cy="5085184"/>
          </a:xfrm>
        </p:spPr>
        <p:txBody>
          <a:bodyPr>
            <a:normAutofit/>
          </a:bodyPr>
          <a:lstStyle/>
          <a:p>
            <a:r>
              <a:rPr lang="el-GR" sz="2400" dirty="0" smtClean="0">
                <a:solidFill>
                  <a:srgbClr val="002060"/>
                </a:solidFill>
              </a:rPr>
              <a:t>Επέκταση </a:t>
            </a:r>
            <a:r>
              <a:rPr lang="el-GR" sz="2400" dirty="0" err="1" smtClean="0">
                <a:solidFill>
                  <a:srgbClr val="002060"/>
                </a:solidFill>
                <a:effectLst>
                  <a:outerShdw blurRad="38100" dist="38100" dir="2700000" algn="tl">
                    <a:srgbClr val="000000">
                      <a:alpha val="43137"/>
                    </a:srgbClr>
                  </a:outerShdw>
                </a:effectLst>
              </a:rPr>
              <a:t>ουροθηλιακού</a:t>
            </a:r>
            <a:r>
              <a:rPr lang="el-GR" sz="2400" dirty="0" smtClean="0">
                <a:solidFill>
                  <a:srgbClr val="002060"/>
                </a:solidFill>
                <a:effectLst>
                  <a:outerShdw blurRad="38100" dist="38100" dir="2700000" algn="tl">
                    <a:srgbClr val="000000">
                      <a:alpha val="43137"/>
                    </a:srgbClr>
                  </a:outerShdw>
                </a:effectLst>
              </a:rPr>
              <a:t> καρκινώματος </a:t>
            </a:r>
            <a:r>
              <a:rPr lang="el-GR" sz="2400" dirty="0" smtClean="0">
                <a:solidFill>
                  <a:srgbClr val="002060"/>
                </a:solidFill>
              </a:rPr>
              <a:t>εντός προστατικών πόρων και κυψελών</a:t>
            </a:r>
          </a:p>
          <a:p>
            <a:r>
              <a:rPr lang="el-GR" sz="2400" b="1" dirty="0" err="1">
                <a:solidFill>
                  <a:srgbClr val="002060"/>
                </a:solidFill>
              </a:rPr>
              <a:t>Πορογενές</a:t>
            </a:r>
            <a:r>
              <a:rPr lang="el-GR" sz="2400" b="1" dirty="0">
                <a:solidFill>
                  <a:srgbClr val="002060"/>
                </a:solidFill>
              </a:rPr>
              <a:t> </a:t>
            </a:r>
            <a:r>
              <a:rPr lang="el-GR" sz="2400" b="1" dirty="0" err="1">
                <a:solidFill>
                  <a:srgbClr val="002060"/>
                </a:solidFill>
              </a:rPr>
              <a:t>αδενοκαρκίνωμα</a:t>
            </a:r>
            <a:r>
              <a:rPr lang="el-GR" sz="2400" b="1" dirty="0">
                <a:solidFill>
                  <a:srgbClr val="002060"/>
                </a:solidFill>
              </a:rPr>
              <a:t> </a:t>
            </a:r>
            <a:r>
              <a:rPr lang="el-GR" sz="2400" dirty="0">
                <a:solidFill>
                  <a:srgbClr val="002060"/>
                </a:solidFill>
              </a:rPr>
              <a:t>του προστάτη αδένα </a:t>
            </a:r>
            <a:endParaRPr lang="el-GR" sz="2400" dirty="0" smtClean="0">
              <a:solidFill>
                <a:srgbClr val="002060"/>
              </a:solidFill>
            </a:endParaRPr>
          </a:p>
          <a:p>
            <a:r>
              <a:rPr lang="el-GR" sz="2400" dirty="0">
                <a:solidFill>
                  <a:srgbClr val="002060"/>
                </a:solidFill>
              </a:rPr>
              <a:t>Άτυπος </a:t>
            </a:r>
            <a:r>
              <a:rPr lang="el-GR" sz="2400" dirty="0" err="1">
                <a:solidFill>
                  <a:srgbClr val="002060"/>
                </a:solidFill>
                <a:effectLst>
                  <a:outerShdw blurRad="38100" dist="38100" dir="2700000" algn="tl">
                    <a:srgbClr val="000000">
                      <a:alpha val="43137"/>
                    </a:srgbClr>
                  </a:outerShdw>
                </a:effectLst>
              </a:rPr>
              <a:t>ενδοπορικός</a:t>
            </a:r>
            <a:r>
              <a:rPr lang="el-GR" sz="2400" dirty="0">
                <a:solidFill>
                  <a:srgbClr val="002060"/>
                </a:solidFill>
                <a:effectLst>
                  <a:outerShdw blurRad="38100" dist="38100" dir="2700000" algn="tl">
                    <a:srgbClr val="000000">
                      <a:alpha val="43137"/>
                    </a:srgbClr>
                  </a:outerShdw>
                </a:effectLst>
              </a:rPr>
              <a:t> </a:t>
            </a:r>
            <a:r>
              <a:rPr lang="el-GR" sz="2400" dirty="0">
                <a:solidFill>
                  <a:srgbClr val="002060"/>
                </a:solidFill>
              </a:rPr>
              <a:t>πολλαπλασιασμός/</a:t>
            </a:r>
            <a:r>
              <a:rPr lang="el-GR" sz="2400" dirty="0" err="1">
                <a:solidFill>
                  <a:srgbClr val="002060"/>
                </a:solidFill>
                <a:effectLst>
                  <a:outerShdw blurRad="38100" dist="38100" dir="2700000" algn="tl">
                    <a:srgbClr val="000000">
                      <a:alpha val="43137"/>
                    </a:srgbClr>
                  </a:outerShdw>
                </a:effectLst>
              </a:rPr>
              <a:t>Ενδοπορικό</a:t>
            </a:r>
            <a:r>
              <a:rPr lang="el-GR" sz="2400" dirty="0">
                <a:solidFill>
                  <a:srgbClr val="002060"/>
                </a:solidFill>
              </a:rPr>
              <a:t> </a:t>
            </a:r>
            <a:r>
              <a:rPr lang="el-GR" sz="2400" dirty="0" smtClean="0">
                <a:solidFill>
                  <a:srgbClr val="002060"/>
                </a:solidFill>
              </a:rPr>
              <a:t>καρκίνωμα </a:t>
            </a:r>
            <a:r>
              <a:rPr lang="el-GR" sz="2400" dirty="0">
                <a:solidFill>
                  <a:srgbClr val="002060"/>
                </a:solidFill>
              </a:rPr>
              <a:t>του προστάτη </a:t>
            </a:r>
            <a:r>
              <a:rPr lang="el-GR" sz="2400" dirty="0" smtClean="0">
                <a:solidFill>
                  <a:srgbClr val="002060"/>
                </a:solidFill>
              </a:rPr>
              <a:t>αδένα</a:t>
            </a:r>
          </a:p>
          <a:p>
            <a:r>
              <a:rPr lang="el-GR" sz="2400" dirty="0">
                <a:solidFill>
                  <a:srgbClr val="002060"/>
                </a:solidFill>
                <a:effectLst>
                  <a:outerShdw blurRad="38100" dist="38100" dir="2700000" algn="tl">
                    <a:srgbClr val="000000">
                      <a:alpha val="43137"/>
                    </a:srgbClr>
                  </a:outerShdw>
                </a:effectLst>
              </a:rPr>
              <a:t>Υψηλόβαθμη</a:t>
            </a:r>
            <a:r>
              <a:rPr lang="el-GR" sz="2400" dirty="0">
                <a:solidFill>
                  <a:srgbClr val="002060"/>
                </a:solidFill>
              </a:rPr>
              <a:t> προστατική </a:t>
            </a:r>
            <a:r>
              <a:rPr lang="el-GR" sz="2400" dirty="0" err="1">
                <a:solidFill>
                  <a:srgbClr val="002060"/>
                </a:solidFill>
                <a:effectLst>
                  <a:outerShdw blurRad="38100" dist="38100" dir="2700000" algn="tl">
                    <a:srgbClr val="000000">
                      <a:alpha val="43137"/>
                    </a:srgbClr>
                  </a:outerShdw>
                </a:effectLst>
              </a:rPr>
              <a:t>ενδοεπιθηλιακή</a:t>
            </a:r>
            <a:r>
              <a:rPr lang="el-GR" sz="2400" dirty="0">
                <a:solidFill>
                  <a:srgbClr val="002060"/>
                </a:solidFill>
                <a:effectLst>
                  <a:outerShdw blurRad="38100" dist="38100" dir="2700000" algn="tl">
                    <a:srgbClr val="000000">
                      <a:alpha val="43137"/>
                    </a:srgbClr>
                  </a:outerShdw>
                </a:effectLst>
              </a:rPr>
              <a:t> νεοπλασία </a:t>
            </a:r>
            <a:r>
              <a:rPr lang="el-GR" sz="2400" dirty="0">
                <a:solidFill>
                  <a:srgbClr val="002060"/>
                </a:solidFill>
              </a:rPr>
              <a:t>(</a:t>
            </a:r>
            <a:r>
              <a:rPr lang="en-US" sz="2400" dirty="0" smtClean="0">
                <a:solidFill>
                  <a:srgbClr val="002060"/>
                </a:solidFill>
              </a:rPr>
              <a:t>HG PIN)</a:t>
            </a:r>
            <a:endParaRPr lang="el-GR" sz="2400" dirty="0" smtClean="0">
              <a:solidFill>
                <a:srgbClr val="002060"/>
              </a:solidFill>
            </a:endParaRPr>
          </a:p>
          <a:p>
            <a:r>
              <a:rPr lang="el-GR" sz="2400" dirty="0" err="1" smtClean="0">
                <a:solidFill>
                  <a:srgbClr val="002060"/>
                </a:solidFill>
                <a:effectLst>
                  <a:outerShdw blurRad="38100" dist="38100" dir="2700000" algn="tl">
                    <a:srgbClr val="000000">
                      <a:alpha val="43137"/>
                    </a:srgbClr>
                  </a:outerShdw>
                </a:effectLst>
              </a:rPr>
              <a:t>Αδενοκαρκίνωμα</a:t>
            </a:r>
            <a:r>
              <a:rPr lang="el-GR" sz="2400" dirty="0" smtClean="0">
                <a:solidFill>
                  <a:srgbClr val="002060"/>
                </a:solidFill>
                <a:effectLst>
                  <a:outerShdw blurRad="38100" dist="38100" dir="2700000" algn="tl">
                    <a:srgbClr val="000000">
                      <a:alpha val="43137"/>
                    </a:srgbClr>
                  </a:outerShdw>
                </a:effectLst>
              </a:rPr>
              <a:t> </a:t>
            </a:r>
            <a:r>
              <a:rPr lang="el-GR" sz="2400" dirty="0">
                <a:solidFill>
                  <a:srgbClr val="002060"/>
                </a:solidFill>
              </a:rPr>
              <a:t>του προστάτη αδένα </a:t>
            </a:r>
            <a:r>
              <a:rPr lang="el-GR" sz="2400" dirty="0">
                <a:solidFill>
                  <a:srgbClr val="002060"/>
                </a:solidFill>
                <a:effectLst>
                  <a:outerShdw blurRad="38100" dist="38100" dir="2700000" algn="tl">
                    <a:srgbClr val="000000">
                      <a:alpha val="43137"/>
                    </a:srgbClr>
                  </a:outerShdw>
                </a:effectLst>
              </a:rPr>
              <a:t>δίκην </a:t>
            </a:r>
            <a:r>
              <a:rPr lang="en-US" sz="2400" dirty="0">
                <a:solidFill>
                  <a:srgbClr val="002060"/>
                </a:solidFill>
                <a:effectLst>
                  <a:outerShdw blurRad="38100" dist="38100" dir="2700000" algn="tl">
                    <a:srgbClr val="000000">
                      <a:alpha val="43137"/>
                    </a:srgbClr>
                  </a:outerShdw>
                </a:effectLst>
              </a:rPr>
              <a:t>PIN</a:t>
            </a:r>
            <a:r>
              <a:rPr lang="el-GR" sz="2400" dirty="0">
                <a:solidFill>
                  <a:srgbClr val="002060"/>
                </a:solidFill>
                <a:effectLst>
                  <a:outerShdw blurRad="38100" dist="38100" dir="2700000" algn="tl">
                    <a:srgbClr val="000000">
                      <a:alpha val="43137"/>
                    </a:srgbClr>
                  </a:outerShdw>
                </a:effectLst>
              </a:rPr>
              <a:t> </a:t>
            </a:r>
            <a:r>
              <a:rPr lang="el-GR" sz="2400" dirty="0">
                <a:solidFill>
                  <a:srgbClr val="002060"/>
                </a:solidFill>
              </a:rPr>
              <a:t>, με κυψελιδικούς ή </a:t>
            </a:r>
            <a:r>
              <a:rPr lang="el-GR" sz="2400" dirty="0" err="1">
                <a:solidFill>
                  <a:srgbClr val="002060"/>
                </a:solidFill>
              </a:rPr>
              <a:t>πορογενείς</a:t>
            </a:r>
            <a:r>
              <a:rPr lang="el-GR" sz="2400" dirty="0">
                <a:solidFill>
                  <a:srgbClr val="002060"/>
                </a:solidFill>
              </a:rPr>
              <a:t> </a:t>
            </a:r>
            <a:r>
              <a:rPr lang="el-GR" sz="2400" dirty="0" smtClean="0">
                <a:solidFill>
                  <a:srgbClr val="002060"/>
                </a:solidFill>
              </a:rPr>
              <a:t>χαρακτήρες</a:t>
            </a:r>
          </a:p>
          <a:p>
            <a:r>
              <a:rPr lang="el-GR" sz="2400" dirty="0">
                <a:solidFill>
                  <a:srgbClr val="002060"/>
                </a:solidFill>
              </a:rPr>
              <a:t>(Συμβατικό) </a:t>
            </a:r>
            <a:r>
              <a:rPr lang="el-GR" sz="2400" dirty="0">
                <a:solidFill>
                  <a:srgbClr val="002060"/>
                </a:solidFill>
                <a:effectLst>
                  <a:outerShdw blurRad="38100" dist="38100" dir="2700000" algn="tl">
                    <a:srgbClr val="000000">
                      <a:alpha val="43137"/>
                    </a:srgbClr>
                  </a:outerShdw>
                </a:effectLst>
              </a:rPr>
              <a:t>Κυψελιδικό </a:t>
            </a:r>
            <a:r>
              <a:rPr lang="el-GR" sz="2400" dirty="0" err="1">
                <a:solidFill>
                  <a:srgbClr val="002060"/>
                </a:solidFill>
                <a:effectLst>
                  <a:outerShdw blurRad="38100" dist="38100" dir="2700000" algn="tl">
                    <a:srgbClr val="000000">
                      <a:alpha val="43137"/>
                    </a:srgbClr>
                  </a:outerShdw>
                </a:effectLst>
              </a:rPr>
              <a:t>αδενοκαρκίνωμα</a:t>
            </a:r>
            <a:r>
              <a:rPr lang="el-GR" sz="2400" dirty="0">
                <a:solidFill>
                  <a:srgbClr val="002060"/>
                </a:solidFill>
                <a:effectLst>
                  <a:outerShdw blurRad="38100" dist="38100" dir="2700000" algn="tl">
                    <a:srgbClr val="000000">
                      <a:alpha val="43137"/>
                    </a:srgbClr>
                  </a:outerShdw>
                </a:effectLst>
              </a:rPr>
              <a:t> </a:t>
            </a:r>
            <a:r>
              <a:rPr lang="el-GR" sz="2400" dirty="0">
                <a:solidFill>
                  <a:srgbClr val="002060"/>
                </a:solidFill>
              </a:rPr>
              <a:t>του προστάτη αδένα, χαμηλής διαφοροποίησης,  ηθμοειδούς ή συμπαγούς προτύπου</a:t>
            </a:r>
          </a:p>
          <a:p>
            <a:endParaRPr lang="el-GR" sz="2400" dirty="0">
              <a:solidFill>
                <a:srgbClr val="002060"/>
              </a:solidFill>
            </a:endParaRPr>
          </a:p>
          <a:p>
            <a:endParaRPr lang="el-GR" sz="2400" dirty="0" smtClean="0">
              <a:solidFill>
                <a:srgbClr val="002060"/>
              </a:solidFill>
            </a:endParaRPr>
          </a:p>
          <a:p>
            <a:endParaRPr lang="el-GR" sz="2400" dirty="0">
              <a:solidFill>
                <a:srgbClr val="002060"/>
              </a:solidFill>
            </a:endParaRPr>
          </a:p>
          <a:p>
            <a:endParaRPr lang="el-GR" sz="2400" dirty="0">
              <a:solidFill>
                <a:srgbClr val="002060"/>
              </a:solidFill>
            </a:endParaRPr>
          </a:p>
          <a:p>
            <a:endParaRPr lang="el-GR" sz="2400" dirty="0" smtClean="0">
              <a:solidFill>
                <a:srgbClr val="002060"/>
              </a:solidFill>
            </a:endParaRPr>
          </a:p>
          <a:p>
            <a:endParaRPr lang="el-GR" sz="2400" dirty="0">
              <a:solidFill>
                <a:srgbClr val="002060"/>
              </a:solidFill>
            </a:endParaRPr>
          </a:p>
        </p:txBody>
      </p:sp>
      <p:sp>
        <p:nvSpPr>
          <p:cNvPr id="4" name="1 - Τίτλος"/>
          <p:cNvSpPr>
            <a:spLocks noGrp="1"/>
          </p:cNvSpPr>
          <p:nvPr>
            <p:ph type="title"/>
          </p:nvPr>
        </p:nvSpPr>
        <p:spPr>
          <a:xfrm>
            <a:off x="457200" y="0"/>
            <a:ext cx="8229600" cy="1628800"/>
          </a:xfrm>
        </p:spPr>
        <p:txBody>
          <a:bodyPr>
            <a:normAutofit fontScale="90000"/>
          </a:bodyPr>
          <a:lstStyle/>
          <a:p>
            <a:pPr algn="ctr"/>
            <a:r>
              <a:rPr lang="en-US" sz="2800" dirty="0" smtClean="0">
                <a:solidFill>
                  <a:srgbClr val="002060"/>
                </a:solidFill>
                <a:latin typeface="+mn-lt"/>
              </a:rPr>
              <a:t/>
            </a:r>
            <a:br>
              <a:rPr lang="en-US" sz="2800" dirty="0" smtClean="0">
                <a:solidFill>
                  <a:srgbClr val="002060"/>
                </a:solidFill>
                <a:latin typeface="+mn-lt"/>
              </a:rPr>
            </a:br>
            <a:r>
              <a:rPr lang="el-GR" sz="2800" dirty="0" smtClean="0">
                <a:solidFill>
                  <a:srgbClr val="002060"/>
                </a:solidFill>
                <a:latin typeface="+mn-lt"/>
              </a:rPr>
              <a:t>Γενικά, </a:t>
            </a:r>
            <a:r>
              <a:rPr lang="el-GR" sz="2800" dirty="0" err="1">
                <a:solidFill>
                  <a:srgbClr val="002060"/>
                </a:solidFill>
                <a:latin typeface="+mn-lt"/>
              </a:rPr>
              <a:t>ν</a:t>
            </a:r>
            <a:r>
              <a:rPr lang="el-GR" sz="2800" dirty="0" err="1" smtClean="0">
                <a:solidFill>
                  <a:srgbClr val="002060"/>
                </a:solidFill>
                <a:latin typeface="+mn-lt"/>
              </a:rPr>
              <a:t>εοπλασματικές</a:t>
            </a:r>
            <a:r>
              <a:rPr lang="el-GR" sz="2800" dirty="0" smtClean="0">
                <a:solidFill>
                  <a:srgbClr val="002060"/>
                </a:solidFill>
                <a:latin typeface="+mn-lt"/>
              </a:rPr>
              <a:t> εξεργασίες σε </a:t>
            </a:r>
            <a:r>
              <a:rPr lang="el-GR" sz="2800" b="1" dirty="0" smtClean="0">
                <a:solidFill>
                  <a:srgbClr val="002060"/>
                </a:solidFill>
                <a:latin typeface="+mn-lt"/>
              </a:rPr>
              <a:t>προστατικούς αδένες </a:t>
            </a:r>
            <a:r>
              <a:rPr lang="en-US" sz="2800" b="1" dirty="0" smtClean="0">
                <a:solidFill>
                  <a:srgbClr val="002060"/>
                </a:solidFill>
                <a:latin typeface="+mn-lt"/>
              </a:rPr>
              <a:t/>
            </a:r>
            <a:br>
              <a:rPr lang="en-US" sz="2800" b="1" dirty="0" smtClean="0">
                <a:solidFill>
                  <a:srgbClr val="002060"/>
                </a:solidFill>
                <a:latin typeface="+mn-lt"/>
              </a:rPr>
            </a:br>
            <a:r>
              <a:rPr lang="el-GR" sz="2800" b="1" u="sng" dirty="0" smtClean="0">
                <a:solidFill>
                  <a:srgbClr val="002060"/>
                </a:solidFill>
                <a:effectLst>
                  <a:outerShdw blurRad="38100" dist="38100" dir="2700000" algn="tl">
                    <a:srgbClr val="000000">
                      <a:alpha val="43137"/>
                    </a:srgbClr>
                  </a:outerShdw>
                </a:effectLst>
                <a:latin typeface="+mn-lt"/>
              </a:rPr>
              <a:t>μέσου ή μεγάλου </a:t>
            </a:r>
            <a:r>
              <a:rPr lang="el-GR" sz="2800" b="1" dirty="0" smtClean="0">
                <a:solidFill>
                  <a:srgbClr val="002060"/>
                </a:solidFill>
                <a:latin typeface="+mn-lt"/>
              </a:rPr>
              <a:t>μεγέθους, </a:t>
            </a:r>
            <a:br>
              <a:rPr lang="el-GR" sz="2800" b="1" dirty="0" smtClean="0">
                <a:solidFill>
                  <a:srgbClr val="002060"/>
                </a:solidFill>
                <a:latin typeface="+mn-lt"/>
              </a:rPr>
            </a:br>
            <a:r>
              <a:rPr lang="el-GR" sz="2800" dirty="0" smtClean="0">
                <a:solidFill>
                  <a:srgbClr val="002060"/>
                </a:solidFill>
                <a:latin typeface="+mn-lt"/>
              </a:rPr>
              <a:t> με </a:t>
            </a:r>
            <a:r>
              <a:rPr lang="el-GR" sz="2800" dirty="0" smtClean="0">
                <a:solidFill>
                  <a:srgbClr val="002060"/>
                </a:solidFill>
                <a:effectLst>
                  <a:outerShdw blurRad="38100" dist="38100" dir="2700000" algn="tl">
                    <a:srgbClr val="000000">
                      <a:alpha val="43137"/>
                    </a:srgbClr>
                  </a:outerShdw>
                </a:effectLst>
                <a:latin typeface="+mn-lt"/>
              </a:rPr>
              <a:t>κλινικώς σημαντική </a:t>
            </a:r>
            <a:r>
              <a:rPr lang="el-GR" sz="2800" dirty="0" err="1" smtClean="0">
                <a:solidFill>
                  <a:srgbClr val="002060"/>
                </a:solidFill>
                <a:latin typeface="+mn-lt"/>
              </a:rPr>
              <a:t>διαφοροδιάγνωση</a:t>
            </a:r>
            <a:r>
              <a:rPr lang="el-GR" sz="2800" dirty="0" smtClean="0">
                <a:solidFill>
                  <a:srgbClr val="002060"/>
                </a:solidFill>
                <a:latin typeface="+mn-lt"/>
              </a:rPr>
              <a:t>.  </a:t>
            </a:r>
            <a:endParaRPr lang="el-GR" sz="2800" dirty="0">
              <a:solidFill>
                <a:srgbClr val="002060"/>
              </a:solidFill>
              <a:latin typeface="+mn-lt"/>
            </a:endParaRPr>
          </a:p>
        </p:txBody>
      </p:sp>
    </p:spTree>
    <p:extLst>
      <p:ext uri="{BB962C8B-B14F-4D97-AF65-F5344CB8AC3E}">
        <p14:creationId xmlns:p14="http://schemas.microsoft.com/office/powerpoint/2010/main" val="317117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PROSTATE INTRADUCTAL CARCINOMA\F145\IMAGE000.JPG"/>
          <p:cNvPicPr>
            <a:picLocks noChangeAspect="1" noChangeArrowheads="1"/>
          </p:cNvPicPr>
          <p:nvPr/>
        </p:nvPicPr>
        <p:blipFill>
          <a:blip r:embed="rId2" cstate="print"/>
          <a:srcRect/>
          <a:stretch>
            <a:fillRect/>
          </a:stretch>
        </p:blipFill>
        <p:spPr bwMode="auto">
          <a:xfrm>
            <a:off x="251520" y="188640"/>
            <a:ext cx="8643302" cy="6480720"/>
          </a:xfrm>
          <a:prstGeom prst="rect">
            <a:avLst/>
          </a:prstGeom>
          <a:noFill/>
        </p:spPr>
      </p:pic>
    </p:spTree>
    <p:extLst>
      <p:ext uri="{BB962C8B-B14F-4D97-AF65-F5344CB8AC3E}">
        <p14:creationId xmlns:p14="http://schemas.microsoft.com/office/powerpoint/2010/main" val="400458904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PROSTATE INTRADUCTAL CARCINOMA\F145\IMAGE002.JPG"/>
          <p:cNvPicPr>
            <a:picLocks noChangeAspect="1" noChangeArrowheads="1"/>
          </p:cNvPicPr>
          <p:nvPr/>
        </p:nvPicPr>
        <p:blipFill>
          <a:blip r:embed="rId2" cstate="print"/>
          <a:srcRect/>
          <a:stretch>
            <a:fillRect/>
          </a:stretch>
        </p:blipFill>
        <p:spPr bwMode="auto">
          <a:xfrm rot="5400000">
            <a:off x="3543979" y="1388063"/>
            <a:ext cx="6858000" cy="4081878"/>
          </a:xfrm>
          <a:prstGeom prst="rect">
            <a:avLst/>
          </a:prstGeom>
          <a:noFill/>
        </p:spPr>
      </p:pic>
      <p:pic>
        <p:nvPicPr>
          <p:cNvPr id="116739" name="Picture 3" descr="E:\PROSTATE INTRADUCTAL CARCINOMA\F145\IMAGE003.JPG"/>
          <p:cNvPicPr>
            <a:picLocks noChangeAspect="1" noChangeArrowheads="1"/>
          </p:cNvPicPr>
          <p:nvPr/>
        </p:nvPicPr>
        <p:blipFill>
          <a:blip r:embed="rId3" cstate="print"/>
          <a:srcRect/>
          <a:stretch>
            <a:fillRect/>
          </a:stretch>
        </p:blipFill>
        <p:spPr bwMode="auto">
          <a:xfrm rot="16200000">
            <a:off x="-801741" y="1062389"/>
            <a:ext cx="6408712" cy="4805230"/>
          </a:xfrm>
          <a:prstGeom prst="rect">
            <a:avLst/>
          </a:prstGeom>
          <a:noFill/>
        </p:spPr>
      </p:pic>
    </p:spTree>
    <p:extLst>
      <p:ext uri="{BB962C8B-B14F-4D97-AF65-F5344CB8AC3E}">
        <p14:creationId xmlns:p14="http://schemas.microsoft.com/office/powerpoint/2010/main" val="308900929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E:\PROSTATE INTRADUCTAL CARCINOMA\F145\IMAGE008.JPG"/>
          <p:cNvPicPr>
            <a:picLocks noChangeAspect="1" noChangeArrowheads="1"/>
          </p:cNvPicPr>
          <p:nvPr/>
        </p:nvPicPr>
        <p:blipFill>
          <a:blip r:embed="rId2" cstate="print"/>
          <a:srcRect/>
          <a:stretch>
            <a:fillRect/>
          </a:stretch>
        </p:blipFill>
        <p:spPr bwMode="auto">
          <a:xfrm>
            <a:off x="0" y="0"/>
            <a:ext cx="9146479" cy="6858000"/>
          </a:xfrm>
          <a:prstGeom prst="rect">
            <a:avLst/>
          </a:prstGeom>
          <a:noFill/>
        </p:spPr>
      </p:pic>
      <p:sp>
        <p:nvSpPr>
          <p:cNvPr id="4" name="3 - Αστέρι 4 ακτινών"/>
          <p:cNvSpPr/>
          <p:nvPr/>
        </p:nvSpPr>
        <p:spPr>
          <a:xfrm>
            <a:off x="3707904" y="2708920"/>
            <a:ext cx="360040" cy="288032"/>
          </a:xfrm>
          <a:prstGeom prst="star4">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5" name="4 - Αστέρι 4 ακτινών"/>
          <p:cNvSpPr/>
          <p:nvPr/>
        </p:nvSpPr>
        <p:spPr>
          <a:xfrm>
            <a:off x="4211960" y="4509120"/>
            <a:ext cx="360040" cy="288032"/>
          </a:xfrm>
          <a:prstGeom prst="star4">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6" name="5 - Αστέρι 4 ακτινών"/>
          <p:cNvSpPr/>
          <p:nvPr/>
        </p:nvSpPr>
        <p:spPr>
          <a:xfrm>
            <a:off x="7308304" y="3356992"/>
            <a:ext cx="360040" cy="288032"/>
          </a:xfrm>
          <a:prstGeom prst="star4">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7" name="6 - Αστέρι 4 ακτινών"/>
          <p:cNvSpPr/>
          <p:nvPr/>
        </p:nvSpPr>
        <p:spPr>
          <a:xfrm>
            <a:off x="1979712" y="2924944"/>
            <a:ext cx="360040" cy="288032"/>
          </a:xfrm>
          <a:prstGeom prst="star4">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Tree>
    <p:extLst>
      <p:ext uri="{BB962C8B-B14F-4D97-AF65-F5344CB8AC3E}">
        <p14:creationId xmlns:p14="http://schemas.microsoft.com/office/powerpoint/2010/main" val="13724874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E:\PROSTATE INTRADUCTAL CARCINOMA\F145\IMAGE009.JPG"/>
          <p:cNvPicPr>
            <a:picLocks noChangeAspect="1" noChangeArrowheads="1"/>
          </p:cNvPicPr>
          <p:nvPr/>
        </p:nvPicPr>
        <p:blipFill>
          <a:blip r:embed="rId2" cstate="print"/>
          <a:srcRect/>
          <a:stretch>
            <a:fillRect/>
          </a:stretch>
        </p:blipFill>
        <p:spPr bwMode="auto">
          <a:xfrm>
            <a:off x="0" y="0"/>
            <a:ext cx="9146479" cy="6858000"/>
          </a:xfrm>
          <a:prstGeom prst="rect">
            <a:avLst/>
          </a:prstGeom>
          <a:noFill/>
        </p:spPr>
      </p:pic>
    </p:spTree>
    <p:extLst>
      <p:ext uri="{BB962C8B-B14F-4D97-AF65-F5344CB8AC3E}">
        <p14:creationId xmlns:p14="http://schemas.microsoft.com/office/powerpoint/2010/main" val="240664896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descr="E:\PROSTATE INTRADUCTAL CARCINOMA\F145\IMAGE005.JPG"/>
          <p:cNvPicPr>
            <a:picLocks noChangeAspect="1" noChangeArrowheads="1"/>
          </p:cNvPicPr>
          <p:nvPr/>
        </p:nvPicPr>
        <p:blipFill>
          <a:blip r:embed="rId2" cstate="print"/>
          <a:srcRect/>
          <a:stretch>
            <a:fillRect/>
          </a:stretch>
        </p:blipFill>
        <p:spPr bwMode="auto">
          <a:xfrm>
            <a:off x="251519" y="188640"/>
            <a:ext cx="8643303" cy="6480720"/>
          </a:xfrm>
          <a:prstGeom prst="rect">
            <a:avLst/>
          </a:prstGeom>
          <a:noFill/>
        </p:spPr>
      </p:pic>
    </p:spTree>
    <p:extLst>
      <p:ext uri="{BB962C8B-B14F-4D97-AF65-F5344CB8AC3E}">
        <p14:creationId xmlns:p14="http://schemas.microsoft.com/office/powerpoint/2010/main" val="171463807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E:\PROSTATE INTRADUCTAL CARCINOMA\F145\IMAGE006.JPG"/>
          <p:cNvPicPr>
            <a:picLocks noChangeAspect="1" noChangeArrowheads="1"/>
          </p:cNvPicPr>
          <p:nvPr/>
        </p:nvPicPr>
        <p:blipFill>
          <a:blip r:embed="rId2" cstate="print"/>
          <a:srcRect/>
          <a:stretch>
            <a:fillRect/>
          </a:stretch>
        </p:blipFill>
        <p:spPr bwMode="auto">
          <a:xfrm rot="16200000">
            <a:off x="-1117491" y="1125605"/>
            <a:ext cx="6338424" cy="4752529"/>
          </a:xfrm>
          <a:prstGeom prst="rect">
            <a:avLst/>
          </a:prstGeom>
          <a:noFill/>
        </p:spPr>
      </p:pic>
      <p:pic>
        <p:nvPicPr>
          <p:cNvPr id="112643" name="Picture 3" descr="E:\PROSTATE INTRADUCTAL CARCINOMA\F148\IMAGE001.JPG"/>
          <p:cNvPicPr>
            <a:picLocks noChangeAspect="1" noChangeArrowheads="1"/>
          </p:cNvPicPr>
          <p:nvPr/>
        </p:nvPicPr>
        <p:blipFill>
          <a:blip r:embed="rId3" cstate="print"/>
          <a:srcRect/>
          <a:stretch>
            <a:fillRect/>
          </a:stretch>
        </p:blipFill>
        <p:spPr bwMode="auto">
          <a:xfrm rot="16200000">
            <a:off x="3641129" y="1119512"/>
            <a:ext cx="6289727" cy="4716016"/>
          </a:xfrm>
          <a:prstGeom prst="rect">
            <a:avLst/>
          </a:prstGeom>
          <a:noFill/>
        </p:spPr>
      </p:pic>
      <p:sp>
        <p:nvSpPr>
          <p:cNvPr id="4" name="3 - Βέλος προς τα κάτω"/>
          <p:cNvSpPr/>
          <p:nvPr/>
        </p:nvSpPr>
        <p:spPr>
          <a:xfrm>
            <a:off x="7164288" y="5805264"/>
            <a:ext cx="14401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5" name="4 - Βέλος προς τα κάτω"/>
          <p:cNvSpPr/>
          <p:nvPr/>
        </p:nvSpPr>
        <p:spPr>
          <a:xfrm>
            <a:off x="7884368" y="5661248"/>
            <a:ext cx="14401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Tree>
    <p:extLst>
      <p:ext uri="{BB962C8B-B14F-4D97-AF65-F5344CB8AC3E}">
        <p14:creationId xmlns:p14="http://schemas.microsoft.com/office/powerpoint/2010/main" val="278663802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E:\PROSTATE INTRADUCTAL CARCINOMA\F150\IMAGE000.JPG"/>
          <p:cNvPicPr>
            <a:picLocks noChangeAspect="1" noChangeArrowheads="1"/>
          </p:cNvPicPr>
          <p:nvPr/>
        </p:nvPicPr>
        <p:blipFill>
          <a:blip r:embed="rId2" cstate="print"/>
          <a:srcRect/>
          <a:stretch>
            <a:fillRect/>
          </a:stretch>
        </p:blipFill>
        <p:spPr bwMode="auto">
          <a:xfrm rot="16200000">
            <a:off x="-1027251" y="1107373"/>
            <a:ext cx="6192688" cy="4643257"/>
          </a:xfrm>
          <a:prstGeom prst="rect">
            <a:avLst/>
          </a:prstGeom>
          <a:noFill/>
        </p:spPr>
      </p:pic>
      <p:pic>
        <p:nvPicPr>
          <p:cNvPr id="113667" name="Picture 3" descr="E:\PROSTATE INTRADUCTAL CARCINOMA\F150\IMAGE001.JPG"/>
          <p:cNvPicPr>
            <a:picLocks noChangeAspect="1" noChangeArrowheads="1"/>
          </p:cNvPicPr>
          <p:nvPr/>
        </p:nvPicPr>
        <p:blipFill>
          <a:blip r:embed="rId3" cstate="print"/>
          <a:srcRect/>
          <a:stretch>
            <a:fillRect/>
          </a:stretch>
        </p:blipFill>
        <p:spPr bwMode="auto">
          <a:xfrm rot="5400000">
            <a:off x="3600028" y="1125388"/>
            <a:ext cx="6336704" cy="4751240"/>
          </a:xfrm>
          <a:prstGeom prst="rect">
            <a:avLst/>
          </a:prstGeom>
          <a:noFill/>
        </p:spPr>
      </p:pic>
    </p:spTree>
    <p:extLst>
      <p:ext uri="{BB962C8B-B14F-4D97-AF65-F5344CB8AC3E}">
        <p14:creationId xmlns:p14="http://schemas.microsoft.com/office/powerpoint/2010/main" val="156532924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E:\PROSTATE INTRADUCTAL CARCINOMA\F152\IMAGE005.JPG"/>
          <p:cNvPicPr>
            <a:picLocks noChangeAspect="1" noChangeArrowheads="1"/>
          </p:cNvPicPr>
          <p:nvPr/>
        </p:nvPicPr>
        <p:blipFill>
          <a:blip r:embed="rId2" cstate="print"/>
          <a:srcRect/>
          <a:stretch>
            <a:fillRect/>
          </a:stretch>
        </p:blipFill>
        <p:spPr bwMode="auto">
          <a:xfrm rot="16200000">
            <a:off x="-822898" y="1011537"/>
            <a:ext cx="6577836" cy="4932040"/>
          </a:xfrm>
          <a:prstGeom prst="rect">
            <a:avLst/>
          </a:prstGeom>
          <a:noFill/>
        </p:spPr>
      </p:pic>
      <p:pic>
        <p:nvPicPr>
          <p:cNvPr id="114691" name="Picture 3" descr="E:\PROSTATE INTRADUCTAL CARCINOMA\F152\IMAGE003.JPG"/>
          <p:cNvPicPr>
            <a:picLocks noChangeAspect="1" noChangeArrowheads="1"/>
          </p:cNvPicPr>
          <p:nvPr/>
        </p:nvPicPr>
        <p:blipFill>
          <a:blip r:embed="rId3" cstate="print"/>
          <a:srcRect/>
          <a:stretch>
            <a:fillRect/>
          </a:stretch>
        </p:blipFill>
        <p:spPr bwMode="auto">
          <a:xfrm rot="5400000">
            <a:off x="4427457" y="1413303"/>
            <a:ext cx="5184577" cy="3887379"/>
          </a:xfrm>
          <a:prstGeom prst="rect">
            <a:avLst/>
          </a:prstGeom>
          <a:noFill/>
        </p:spPr>
      </p:pic>
    </p:spTree>
    <p:extLst>
      <p:ext uri="{BB962C8B-B14F-4D97-AF65-F5344CB8AC3E}">
        <p14:creationId xmlns:p14="http://schemas.microsoft.com/office/powerpoint/2010/main" val="347003100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9144000" cy="1584176"/>
          </a:xfrm>
        </p:spPr>
        <p:txBody>
          <a:bodyPr>
            <a:noAutofit/>
          </a:bodyPr>
          <a:lstStyle/>
          <a:p>
            <a:r>
              <a:rPr lang="el-GR" sz="3200" spc="600" dirty="0" err="1" smtClean="0">
                <a:effectLst>
                  <a:outerShdw blurRad="38100" dist="38100" dir="2700000" algn="tl">
                    <a:srgbClr val="000000">
                      <a:alpha val="43137"/>
                    </a:srgbClr>
                  </a:outerShdw>
                </a:effectLst>
              </a:rPr>
              <a:t>Ενδοπορικό</a:t>
            </a:r>
            <a:r>
              <a:rPr lang="el-GR" sz="3200" dirty="0" smtClean="0">
                <a:effectLst>
                  <a:outerShdw blurRad="38100" dist="38100" dir="2700000" algn="tl">
                    <a:srgbClr val="000000">
                      <a:alpha val="43137"/>
                    </a:srgbClr>
                  </a:outerShdw>
                </a:effectLst>
              </a:rPr>
              <a:t> καρκίνωμα </a:t>
            </a:r>
            <a:r>
              <a:rPr lang="el-GR" sz="3200" dirty="0" smtClean="0"/>
              <a:t>του προστάτη αδένα</a:t>
            </a:r>
            <a:br>
              <a:rPr lang="el-GR" sz="3200" dirty="0" smtClean="0"/>
            </a:br>
            <a:endParaRPr lang="el-GR" sz="3200" dirty="0"/>
          </a:p>
        </p:txBody>
      </p:sp>
      <p:pic>
        <p:nvPicPr>
          <p:cNvPr id="115714" name="Picture 2" descr="E:\PROSTATE INTRADUCTAL CARCINOMA\F148\IMAGE003.JPG"/>
          <p:cNvPicPr>
            <a:picLocks noChangeAspect="1" noChangeArrowheads="1"/>
          </p:cNvPicPr>
          <p:nvPr/>
        </p:nvPicPr>
        <p:blipFill>
          <a:blip r:embed="rId2" cstate="print"/>
          <a:srcRect/>
          <a:stretch>
            <a:fillRect/>
          </a:stretch>
        </p:blipFill>
        <p:spPr bwMode="auto">
          <a:xfrm rot="5400000">
            <a:off x="3915050" y="1611579"/>
            <a:ext cx="5826929" cy="4369013"/>
          </a:xfrm>
          <a:prstGeom prst="rect">
            <a:avLst/>
          </a:prstGeom>
          <a:noFill/>
        </p:spPr>
      </p:pic>
      <p:pic>
        <p:nvPicPr>
          <p:cNvPr id="118787" name="Picture 3" descr="E:\PROSTATE INTRADUCTAL CARCINOMA\F145\IMAGE007.JPG"/>
          <p:cNvPicPr>
            <a:picLocks noChangeAspect="1" noChangeArrowheads="1"/>
          </p:cNvPicPr>
          <p:nvPr/>
        </p:nvPicPr>
        <p:blipFill>
          <a:blip r:embed="rId3" cstate="print"/>
          <a:srcRect/>
          <a:stretch>
            <a:fillRect/>
          </a:stretch>
        </p:blipFill>
        <p:spPr bwMode="auto">
          <a:xfrm rot="16200000">
            <a:off x="-622404" y="1601688"/>
            <a:ext cx="5834523" cy="4374706"/>
          </a:xfrm>
          <a:prstGeom prst="rect">
            <a:avLst/>
          </a:prstGeom>
          <a:noFill/>
        </p:spPr>
      </p:pic>
    </p:spTree>
    <p:extLst>
      <p:ext uri="{BB962C8B-B14F-4D97-AF65-F5344CB8AC3E}">
        <p14:creationId xmlns:p14="http://schemas.microsoft.com/office/powerpoint/2010/main" val="1552178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1700808"/>
          </a:xfrm>
        </p:spPr>
        <p:txBody>
          <a:bodyPr>
            <a:noAutofit/>
          </a:bodyPr>
          <a:lstStyle/>
          <a:p>
            <a:r>
              <a:rPr lang="el-GR" sz="1400" spc="600" dirty="0" err="1" smtClean="0">
                <a:solidFill>
                  <a:schemeClr val="tx2">
                    <a:lumMod val="50000"/>
                  </a:schemeClr>
                </a:solidFill>
                <a:effectLst>
                  <a:outerShdw blurRad="38100" dist="38100" dir="2700000" algn="tl">
                    <a:srgbClr val="000000">
                      <a:alpha val="43137"/>
                    </a:srgbClr>
                  </a:outerShdw>
                </a:effectLst>
                <a:latin typeface="+mn-lt"/>
              </a:rPr>
              <a:t>Ενδοπορικό</a:t>
            </a:r>
            <a:r>
              <a:rPr lang="el-GR" sz="1400" dirty="0" smtClean="0">
                <a:solidFill>
                  <a:schemeClr val="tx2">
                    <a:lumMod val="50000"/>
                  </a:schemeClr>
                </a:solidFill>
                <a:effectLst>
                  <a:outerShdw blurRad="38100" dist="38100" dir="2700000" algn="tl">
                    <a:srgbClr val="000000">
                      <a:alpha val="43137"/>
                    </a:srgbClr>
                  </a:outerShdw>
                </a:effectLst>
                <a:latin typeface="+mn-lt"/>
              </a:rPr>
              <a:t> καρκίνωμα</a:t>
            </a:r>
            <a:r>
              <a:rPr lang="el-GR" sz="2000" dirty="0" smtClean="0">
                <a:solidFill>
                  <a:schemeClr val="tx2">
                    <a:lumMod val="50000"/>
                  </a:schemeClr>
                </a:solidFill>
                <a:latin typeface="+mn-lt"/>
              </a:rPr>
              <a:t/>
            </a:r>
            <a:br>
              <a:rPr lang="el-GR" sz="2000" dirty="0" smtClean="0">
                <a:solidFill>
                  <a:schemeClr val="tx2">
                    <a:lumMod val="50000"/>
                  </a:schemeClr>
                </a:solidFill>
                <a:latin typeface="+mn-lt"/>
              </a:rPr>
            </a:br>
            <a:r>
              <a:rPr lang="el-GR" sz="1400" dirty="0" smtClean="0">
                <a:solidFill>
                  <a:schemeClr val="tx2">
                    <a:lumMod val="50000"/>
                  </a:schemeClr>
                </a:solidFill>
                <a:effectLst>
                  <a:outerShdw blurRad="38100" dist="38100" dir="2700000" algn="tl">
                    <a:srgbClr val="000000">
                      <a:alpha val="43137"/>
                    </a:srgbClr>
                  </a:outerShdw>
                </a:effectLst>
                <a:latin typeface="+mn-lt"/>
              </a:rPr>
              <a:t> Όψιμο </a:t>
            </a:r>
            <a:r>
              <a:rPr lang="el-GR" sz="1400" dirty="0" smtClean="0">
                <a:solidFill>
                  <a:schemeClr val="tx2">
                    <a:lumMod val="50000"/>
                  </a:schemeClr>
                </a:solidFill>
                <a:latin typeface="+mn-lt"/>
              </a:rPr>
              <a:t>γεγονός στη φυσική πορεία του συμβατικού κυψελιδικού προστατικού καρκίνου. Άτυπα, κυβοειδή κύτταρα με στρογγυλούς πυρήνες (</a:t>
            </a:r>
            <a:r>
              <a:rPr lang="el-GR" sz="1400" dirty="0" smtClean="0">
                <a:solidFill>
                  <a:schemeClr val="tx2">
                    <a:lumMod val="50000"/>
                  </a:schemeClr>
                </a:solidFill>
                <a:effectLst>
                  <a:outerShdw blurRad="38100" dist="38100" dir="2700000" algn="tl">
                    <a:srgbClr val="000000">
                      <a:alpha val="43137"/>
                    </a:srgbClr>
                  </a:outerShdw>
                </a:effectLst>
                <a:latin typeface="+mn-lt"/>
              </a:rPr>
              <a:t>κυψελιδικής</a:t>
            </a:r>
            <a:r>
              <a:rPr lang="el-GR" sz="1400" dirty="0" smtClean="0">
                <a:solidFill>
                  <a:schemeClr val="tx2">
                    <a:lumMod val="50000"/>
                  </a:schemeClr>
                </a:solidFill>
                <a:latin typeface="+mn-lt"/>
              </a:rPr>
              <a:t> μορφής κύτταρα). Παρακείμενο </a:t>
            </a:r>
            <a:r>
              <a:rPr lang="el-GR" sz="1400" dirty="0" smtClean="0">
                <a:solidFill>
                  <a:schemeClr val="tx2">
                    <a:lumMod val="50000"/>
                  </a:schemeClr>
                </a:solidFill>
                <a:effectLst>
                  <a:outerShdw blurRad="38100" dist="38100" dir="2700000" algn="tl">
                    <a:srgbClr val="000000">
                      <a:alpha val="43137"/>
                    </a:srgbClr>
                  </a:outerShdw>
                </a:effectLst>
                <a:latin typeface="+mn-lt"/>
              </a:rPr>
              <a:t>διηθητικό</a:t>
            </a:r>
            <a:r>
              <a:rPr lang="el-GR" sz="1400" dirty="0" smtClean="0">
                <a:solidFill>
                  <a:schemeClr val="tx2">
                    <a:lumMod val="50000"/>
                  </a:schemeClr>
                </a:solidFill>
                <a:latin typeface="+mn-lt"/>
              </a:rPr>
              <a:t> καρκίνωμα </a:t>
            </a:r>
            <a:r>
              <a:rPr lang="el-GR" sz="1400" b="1" dirty="0" smtClean="0">
                <a:solidFill>
                  <a:schemeClr val="tx2">
                    <a:lumMod val="50000"/>
                  </a:schemeClr>
                </a:solidFill>
                <a:latin typeface="+mn-lt"/>
              </a:rPr>
              <a:t>σχεδόν </a:t>
            </a:r>
            <a:r>
              <a:rPr lang="el-GR" sz="1400" b="1" dirty="0" smtClean="0">
                <a:solidFill>
                  <a:schemeClr val="tx2">
                    <a:lumMod val="50000"/>
                  </a:schemeClr>
                </a:solidFill>
                <a:effectLst>
                  <a:outerShdw blurRad="38100" dist="38100" dir="2700000" algn="tl">
                    <a:srgbClr val="000000">
                      <a:alpha val="43137"/>
                    </a:srgbClr>
                  </a:outerShdw>
                </a:effectLst>
                <a:latin typeface="+mn-lt"/>
              </a:rPr>
              <a:t>πάντα</a:t>
            </a:r>
            <a:r>
              <a:rPr lang="el-GR" sz="1400" dirty="0" smtClean="0">
                <a:solidFill>
                  <a:schemeClr val="tx2">
                    <a:lumMod val="50000"/>
                  </a:schemeClr>
                </a:solidFill>
                <a:latin typeface="+mn-lt"/>
              </a:rPr>
              <a:t>. Διατήρηση βασικού κυτταρικού στοίχου στο </a:t>
            </a:r>
            <a:r>
              <a:rPr lang="el-GR" sz="1400" dirty="0" err="1" smtClean="0">
                <a:solidFill>
                  <a:schemeClr val="tx2">
                    <a:lumMod val="50000"/>
                  </a:schemeClr>
                </a:solidFill>
                <a:effectLst>
                  <a:outerShdw blurRad="38100" dist="38100" dir="2700000" algn="tl">
                    <a:srgbClr val="000000">
                      <a:alpha val="43137"/>
                    </a:srgbClr>
                  </a:outerShdw>
                </a:effectLst>
                <a:latin typeface="+mn-lt"/>
              </a:rPr>
              <a:t>ενδοπορικό</a:t>
            </a:r>
            <a:r>
              <a:rPr lang="el-GR" sz="1400" dirty="0" smtClean="0">
                <a:solidFill>
                  <a:schemeClr val="tx2">
                    <a:lumMod val="50000"/>
                  </a:schemeClr>
                </a:solidFill>
                <a:latin typeface="+mn-lt"/>
              </a:rPr>
              <a:t> καρκίνωμα, τουλάχιστον </a:t>
            </a:r>
            <a:r>
              <a:rPr lang="el-GR" sz="1400" dirty="0" err="1" smtClean="0">
                <a:solidFill>
                  <a:schemeClr val="tx2">
                    <a:lumMod val="50000"/>
                  </a:schemeClr>
                </a:solidFill>
                <a:latin typeface="+mn-lt"/>
              </a:rPr>
              <a:t>εστιακώς</a:t>
            </a:r>
            <a:r>
              <a:rPr lang="el-GR" sz="1400" dirty="0" smtClean="0">
                <a:solidFill>
                  <a:schemeClr val="tx2">
                    <a:lumMod val="50000"/>
                  </a:schemeClr>
                </a:solidFill>
                <a:latin typeface="+mn-lt"/>
              </a:rPr>
              <a:t>, οπότε αποκλείεται το υψηλόβαθμης κακοήθειας κυψελιδικό </a:t>
            </a:r>
            <a:r>
              <a:rPr lang="el-GR" sz="1400" dirty="0" err="1" smtClean="0">
                <a:solidFill>
                  <a:schemeClr val="tx2">
                    <a:lumMod val="50000"/>
                  </a:schemeClr>
                </a:solidFill>
                <a:latin typeface="+mn-lt"/>
              </a:rPr>
              <a:t>αδενοκαρκίνωμα</a:t>
            </a:r>
            <a:r>
              <a:rPr lang="el-GR" sz="1400" dirty="0" smtClean="0">
                <a:solidFill>
                  <a:schemeClr val="tx2">
                    <a:lumMod val="50000"/>
                  </a:schemeClr>
                </a:solidFill>
                <a:latin typeface="+mn-lt"/>
              </a:rPr>
              <a:t> του προστάτη αδένα. Αντίθετα με την </a:t>
            </a:r>
            <a:r>
              <a:rPr lang="en-US" sz="1400" dirty="0" smtClean="0">
                <a:solidFill>
                  <a:schemeClr val="tx2">
                    <a:lumMod val="50000"/>
                  </a:schemeClr>
                </a:solidFill>
                <a:latin typeface="+mn-lt"/>
              </a:rPr>
              <a:t>PIN, </a:t>
            </a:r>
            <a:r>
              <a:rPr lang="el-GR" sz="1400" dirty="0" smtClean="0">
                <a:solidFill>
                  <a:schemeClr val="tx2">
                    <a:lumMod val="50000"/>
                  </a:schemeClr>
                </a:solidFill>
                <a:latin typeface="+mn-lt"/>
              </a:rPr>
              <a:t>πολυάριθμες </a:t>
            </a:r>
            <a:r>
              <a:rPr lang="el-GR" sz="1400" b="1" dirty="0" smtClean="0">
                <a:solidFill>
                  <a:schemeClr val="tx2">
                    <a:lumMod val="50000"/>
                  </a:schemeClr>
                </a:solidFill>
                <a:latin typeface="+mn-lt"/>
              </a:rPr>
              <a:t>συρρέουσες </a:t>
            </a:r>
            <a:r>
              <a:rPr lang="el-GR" sz="1400" dirty="0" smtClean="0">
                <a:solidFill>
                  <a:schemeClr val="tx2">
                    <a:lumMod val="50000"/>
                  </a:schemeClr>
                </a:solidFill>
                <a:latin typeface="+mn-lt"/>
              </a:rPr>
              <a:t>αδενικές δομές  με </a:t>
            </a:r>
            <a:r>
              <a:rPr lang="el-GR" sz="1400" dirty="0" smtClean="0">
                <a:solidFill>
                  <a:schemeClr val="tx2">
                    <a:lumMod val="50000"/>
                  </a:schemeClr>
                </a:solidFill>
                <a:effectLst>
                  <a:outerShdw blurRad="38100" dist="38100" dir="2700000" algn="tl">
                    <a:srgbClr val="000000">
                      <a:alpha val="43137"/>
                    </a:srgbClr>
                  </a:outerShdw>
                </a:effectLst>
                <a:latin typeface="+mn-lt"/>
              </a:rPr>
              <a:t>πολύ</a:t>
            </a:r>
            <a:r>
              <a:rPr lang="el-GR" sz="1400" dirty="0" smtClean="0">
                <a:solidFill>
                  <a:schemeClr val="tx2">
                    <a:lumMod val="50000"/>
                  </a:schemeClr>
                </a:solidFill>
                <a:latin typeface="+mn-lt"/>
              </a:rPr>
              <a:t> </a:t>
            </a:r>
            <a:r>
              <a:rPr lang="el-GR" sz="1400" dirty="0" smtClean="0">
                <a:solidFill>
                  <a:schemeClr val="tx2">
                    <a:lumMod val="50000"/>
                  </a:schemeClr>
                </a:solidFill>
                <a:effectLst>
                  <a:outerShdw blurRad="38100" dist="38100" dir="2700000" algn="tl">
                    <a:srgbClr val="000000">
                      <a:alpha val="43137"/>
                    </a:srgbClr>
                  </a:outerShdw>
                </a:effectLst>
                <a:latin typeface="+mn-lt"/>
              </a:rPr>
              <a:t>σύνθετη</a:t>
            </a:r>
            <a:r>
              <a:rPr lang="el-GR" sz="1400" dirty="0" smtClean="0">
                <a:solidFill>
                  <a:schemeClr val="tx2">
                    <a:lumMod val="50000"/>
                  </a:schemeClr>
                </a:solidFill>
                <a:latin typeface="+mn-lt"/>
              </a:rPr>
              <a:t> αρχιτεκτονική, </a:t>
            </a:r>
            <a:r>
              <a:rPr lang="el-GR" sz="1400" dirty="0" smtClean="0">
                <a:solidFill>
                  <a:schemeClr val="tx2">
                    <a:lumMod val="50000"/>
                  </a:schemeClr>
                </a:solidFill>
                <a:effectLst>
                  <a:outerShdw blurRad="38100" dist="38100" dir="2700000" algn="tl">
                    <a:srgbClr val="000000">
                      <a:alpha val="43137"/>
                    </a:srgbClr>
                  </a:outerShdw>
                </a:effectLst>
                <a:latin typeface="+mn-lt"/>
              </a:rPr>
              <a:t>πολύ έντονη </a:t>
            </a:r>
            <a:r>
              <a:rPr lang="en-US" sz="1400" dirty="0" smtClean="0">
                <a:solidFill>
                  <a:schemeClr val="tx2">
                    <a:lumMod val="50000"/>
                  </a:schemeClr>
                </a:solidFill>
                <a:effectLst>
                  <a:outerShdw blurRad="38100" dist="38100" dir="2700000" algn="tl">
                    <a:srgbClr val="000000">
                      <a:alpha val="43137"/>
                    </a:srgbClr>
                  </a:outerShdw>
                </a:effectLst>
                <a:latin typeface="+mn-lt"/>
              </a:rPr>
              <a:t> </a:t>
            </a:r>
            <a:r>
              <a:rPr lang="el-GR" sz="1400" dirty="0" smtClean="0">
                <a:solidFill>
                  <a:schemeClr val="tx2">
                    <a:lumMod val="50000"/>
                  </a:schemeClr>
                </a:solidFill>
                <a:effectLst>
                  <a:outerShdw blurRad="38100" dist="38100" dir="2700000" algn="tl">
                    <a:srgbClr val="000000">
                      <a:alpha val="43137"/>
                    </a:srgbClr>
                  </a:outerShdw>
                </a:effectLst>
                <a:latin typeface="+mn-lt"/>
              </a:rPr>
              <a:t>και σχετικά  </a:t>
            </a:r>
            <a:r>
              <a:rPr lang="el-GR" sz="1400" b="1" spc="600" dirty="0" smtClean="0">
                <a:solidFill>
                  <a:schemeClr val="tx2">
                    <a:lumMod val="50000"/>
                  </a:schemeClr>
                </a:solidFill>
                <a:effectLst>
                  <a:outerShdw blurRad="38100" dist="38100" dir="2700000" algn="tl">
                    <a:srgbClr val="000000">
                      <a:alpha val="43137"/>
                    </a:srgbClr>
                  </a:outerShdw>
                </a:effectLst>
                <a:latin typeface="+mn-lt"/>
              </a:rPr>
              <a:t>αν</a:t>
            </a:r>
            <a:r>
              <a:rPr lang="el-GR" sz="1400" spc="600" dirty="0" smtClean="0">
                <a:solidFill>
                  <a:schemeClr val="tx2">
                    <a:lumMod val="50000"/>
                  </a:schemeClr>
                </a:solidFill>
                <a:effectLst>
                  <a:outerShdw blurRad="38100" dist="38100" dir="2700000" algn="tl">
                    <a:srgbClr val="000000">
                      <a:alpha val="43137"/>
                    </a:srgbClr>
                  </a:outerShdw>
                </a:effectLst>
                <a:latin typeface="+mn-lt"/>
              </a:rPr>
              <a:t>ομοιόμορφη</a:t>
            </a:r>
            <a:r>
              <a:rPr lang="el-GR" sz="1400" dirty="0" smtClean="0">
                <a:solidFill>
                  <a:schemeClr val="tx2">
                    <a:lumMod val="50000"/>
                  </a:schemeClr>
                </a:solidFill>
                <a:effectLst>
                  <a:outerShdw blurRad="38100" dist="38100" dir="2700000" algn="tl">
                    <a:srgbClr val="000000">
                      <a:alpha val="43137"/>
                    </a:srgbClr>
                  </a:outerShdw>
                </a:effectLst>
                <a:latin typeface="+mn-lt"/>
              </a:rPr>
              <a:t> </a:t>
            </a:r>
            <a:r>
              <a:rPr lang="el-GR" sz="1400" dirty="0" smtClean="0">
                <a:solidFill>
                  <a:schemeClr val="tx2">
                    <a:lumMod val="50000"/>
                  </a:schemeClr>
                </a:solidFill>
                <a:latin typeface="+mn-lt"/>
              </a:rPr>
              <a:t>πυρηνική </a:t>
            </a:r>
            <a:r>
              <a:rPr lang="el-GR" sz="1400" dirty="0" err="1" smtClean="0">
                <a:solidFill>
                  <a:schemeClr val="tx2">
                    <a:lumMod val="50000"/>
                  </a:schemeClr>
                </a:solidFill>
                <a:effectLst>
                  <a:outerShdw blurRad="38100" dist="38100" dir="2700000" algn="tl">
                    <a:srgbClr val="000000">
                      <a:alpha val="43137"/>
                    </a:srgbClr>
                  </a:outerShdw>
                </a:effectLst>
                <a:latin typeface="+mn-lt"/>
              </a:rPr>
              <a:t>ατυπία</a:t>
            </a:r>
            <a:r>
              <a:rPr lang="en-US" sz="1400" dirty="0" smtClean="0">
                <a:solidFill>
                  <a:schemeClr val="tx2">
                    <a:lumMod val="50000"/>
                  </a:schemeClr>
                </a:solidFill>
                <a:effectLst>
                  <a:outerShdw blurRad="38100" dist="38100" dir="2700000" algn="tl">
                    <a:srgbClr val="000000">
                      <a:alpha val="43137"/>
                    </a:srgbClr>
                  </a:outerShdw>
                </a:effectLst>
                <a:latin typeface="+mn-lt"/>
              </a:rPr>
              <a:t> </a:t>
            </a:r>
            <a:r>
              <a:rPr lang="el-GR" sz="1400" dirty="0" smtClean="0">
                <a:solidFill>
                  <a:schemeClr val="tx2">
                    <a:lumMod val="50000"/>
                  </a:schemeClr>
                </a:solidFill>
                <a:effectLst>
                  <a:outerShdw blurRad="38100" dist="38100" dir="2700000" algn="tl">
                    <a:srgbClr val="000000">
                      <a:alpha val="43137"/>
                    </a:srgbClr>
                  </a:outerShdw>
                </a:effectLst>
                <a:latin typeface="+mn-lt"/>
              </a:rPr>
              <a:t>μεταξύ των </a:t>
            </a:r>
            <a:r>
              <a:rPr lang="el-GR" sz="1400" dirty="0" err="1" smtClean="0">
                <a:solidFill>
                  <a:schemeClr val="tx2">
                    <a:lumMod val="50000"/>
                  </a:schemeClr>
                </a:solidFill>
                <a:effectLst>
                  <a:outerShdw blurRad="38100" dist="38100" dir="2700000" algn="tl">
                    <a:srgbClr val="000000">
                      <a:alpha val="43137"/>
                    </a:srgbClr>
                  </a:outerShdw>
                </a:effectLst>
                <a:latin typeface="+mn-lt"/>
              </a:rPr>
              <a:t>ατύπων</a:t>
            </a:r>
            <a:r>
              <a:rPr lang="el-GR" sz="1400" dirty="0" smtClean="0">
                <a:solidFill>
                  <a:schemeClr val="tx2">
                    <a:lumMod val="50000"/>
                  </a:schemeClr>
                </a:solidFill>
                <a:effectLst>
                  <a:outerShdw blurRad="38100" dist="38100" dir="2700000" algn="tl">
                    <a:srgbClr val="000000">
                      <a:alpha val="43137"/>
                    </a:srgbClr>
                  </a:outerShdw>
                </a:effectLst>
                <a:latin typeface="+mn-lt"/>
              </a:rPr>
              <a:t>  κυψελιδικών κυττάρων</a:t>
            </a:r>
            <a:r>
              <a:rPr lang="el-GR" sz="1400" dirty="0" smtClean="0">
                <a:solidFill>
                  <a:schemeClr val="tx2">
                    <a:lumMod val="50000"/>
                  </a:schemeClr>
                </a:solidFill>
                <a:latin typeface="+mn-lt"/>
              </a:rPr>
              <a:t>, </a:t>
            </a:r>
            <a:r>
              <a:rPr lang="el-GR" sz="1400" dirty="0" smtClean="0">
                <a:solidFill>
                  <a:schemeClr val="tx2">
                    <a:lumMod val="50000"/>
                  </a:schemeClr>
                </a:solidFill>
                <a:effectLst>
                  <a:outerShdw blurRad="38100" dist="38100" dir="2700000" algn="tl">
                    <a:srgbClr val="000000">
                      <a:alpha val="43137"/>
                    </a:srgbClr>
                  </a:outerShdw>
                </a:effectLst>
                <a:latin typeface="+mn-lt"/>
              </a:rPr>
              <a:t>μιτώσεις, πιθανή  η νέκρωση</a:t>
            </a:r>
            <a:r>
              <a:rPr lang="el-GR" sz="1400" dirty="0" smtClean="0">
                <a:solidFill>
                  <a:schemeClr val="tx2">
                    <a:lumMod val="50000"/>
                  </a:schemeClr>
                </a:solidFill>
                <a:latin typeface="+mn-lt"/>
              </a:rPr>
              <a:t>. </a:t>
            </a:r>
            <a:br>
              <a:rPr lang="el-GR" sz="1400" dirty="0" smtClean="0">
                <a:solidFill>
                  <a:schemeClr val="tx2">
                    <a:lumMod val="50000"/>
                  </a:schemeClr>
                </a:solidFill>
                <a:latin typeface="+mn-lt"/>
              </a:rPr>
            </a:br>
            <a:r>
              <a:rPr lang="el-GR" sz="1400" dirty="0" smtClean="0">
                <a:solidFill>
                  <a:schemeClr val="tx2">
                    <a:lumMod val="50000"/>
                  </a:schemeClr>
                </a:solidFill>
                <a:latin typeface="+mn-lt"/>
              </a:rPr>
              <a:t>(ΔΔ</a:t>
            </a:r>
            <a:r>
              <a:rPr lang="en-US" sz="1400" dirty="0" smtClean="0">
                <a:solidFill>
                  <a:schemeClr val="tx2">
                    <a:lumMod val="50000"/>
                  </a:schemeClr>
                </a:solidFill>
                <a:latin typeface="+mn-lt"/>
              </a:rPr>
              <a:t>: </a:t>
            </a:r>
            <a:r>
              <a:rPr lang="el-GR" sz="1400" b="1" dirty="0" smtClean="0">
                <a:solidFill>
                  <a:schemeClr val="tx2">
                    <a:lumMod val="50000"/>
                  </a:schemeClr>
                </a:solidFill>
                <a:latin typeface="+mn-lt"/>
              </a:rPr>
              <a:t>υψηλόβαθμη </a:t>
            </a:r>
            <a:r>
              <a:rPr lang="en-US" sz="1400" b="1" dirty="0" smtClean="0">
                <a:solidFill>
                  <a:schemeClr val="tx2">
                    <a:lumMod val="50000"/>
                  </a:schemeClr>
                </a:solidFill>
                <a:latin typeface="+mn-lt"/>
              </a:rPr>
              <a:t>PIN</a:t>
            </a:r>
            <a:r>
              <a:rPr lang="el-GR" sz="1400" b="1" dirty="0" smtClean="0">
                <a:solidFill>
                  <a:schemeClr val="tx2">
                    <a:lumMod val="50000"/>
                  </a:schemeClr>
                </a:solidFill>
                <a:latin typeface="+mn-lt"/>
              </a:rPr>
              <a:t>= πρόδρομη </a:t>
            </a:r>
            <a:r>
              <a:rPr lang="el-GR" sz="1400" dirty="0" smtClean="0">
                <a:solidFill>
                  <a:schemeClr val="tx2">
                    <a:lumMod val="50000"/>
                  </a:schemeClr>
                </a:solidFill>
                <a:latin typeface="+mn-lt"/>
              </a:rPr>
              <a:t>αλλοίωση του προστατικού καρκίνου, </a:t>
            </a:r>
            <a:r>
              <a:rPr lang="el-GR" sz="1400" i="1" dirty="0" smtClean="0">
                <a:solidFill>
                  <a:schemeClr val="tx2">
                    <a:lumMod val="50000"/>
                  </a:schemeClr>
                </a:solidFill>
                <a:latin typeface="+mn-lt"/>
              </a:rPr>
              <a:t>ενίοτε </a:t>
            </a:r>
            <a:r>
              <a:rPr lang="el-GR" sz="1400" dirty="0" err="1" smtClean="0">
                <a:solidFill>
                  <a:schemeClr val="tx2">
                    <a:lumMod val="50000"/>
                  </a:schemeClr>
                </a:solidFill>
                <a:latin typeface="+mn-lt"/>
              </a:rPr>
              <a:t>μεταπίπτουσα</a:t>
            </a:r>
            <a:r>
              <a:rPr lang="el-GR" sz="1400" dirty="0" smtClean="0">
                <a:solidFill>
                  <a:schemeClr val="tx2">
                    <a:lumMod val="50000"/>
                  </a:schemeClr>
                </a:solidFill>
                <a:latin typeface="+mn-lt"/>
              </a:rPr>
              <a:t> σε διηθητικό καρκίνωμα)</a:t>
            </a:r>
            <a:endParaRPr lang="el-GR" sz="1400" dirty="0">
              <a:solidFill>
                <a:schemeClr val="tx2">
                  <a:lumMod val="50000"/>
                </a:schemeClr>
              </a:solidFill>
              <a:latin typeface="+mn-lt"/>
            </a:endParaRPr>
          </a:p>
        </p:txBody>
      </p:sp>
      <p:pic>
        <p:nvPicPr>
          <p:cNvPr id="115714" name="Picture 2" descr="E:\PROSTATE INTRADUCTAL CARCINOMA\F148\IMAGE003.JPG"/>
          <p:cNvPicPr>
            <a:picLocks noChangeAspect="1" noChangeArrowheads="1"/>
          </p:cNvPicPr>
          <p:nvPr/>
        </p:nvPicPr>
        <p:blipFill>
          <a:blip r:embed="rId2" cstate="print"/>
          <a:srcRect/>
          <a:stretch>
            <a:fillRect/>
          </a:stretch>
        </p:blipFill>
        <p:spPr bwMode="auto">
          <a:xfrm>
            <a:off x="5878753" y="4221088"/>
            <a:ext cx="3265247" cy="2448272"/>
          </a:xfrm>
          <a:prstGeom prst="rect">
            <a:avLst/>
          </a:prstGeom>
          <a:noFill/>
        </p:spPr>
      </p:pic>
      <p:pic>
        <p:nvPicPr>
          <p:cNvPr id="118787" name="Picture 3" descr="E:\PROSTATE INTRADUCTAL CARCINOMA\F145\IMAGE007.JPG"/>
          <p:cNvPicPr>
            <a:picLocks noChangeAspect="1" noChangeArrowheads="1"/>
          </p:cNvPicPr>
          <p:nvPr/>
        </p:nvPicPr>
        <p:blipFill>
          <a:blip r:embed="rId3" cstate="print"/>
          <a:srcRect/>
          <a:stretch>
            <a:fillRect/>
          </a:stretch>
        </p:blipFill>
        <p:spPr bwMode="auto">
          <a:xfrm>
            <a:off x="5903639" y="1700808"/>
            <a:ext cx="3240361" cy="2429612"/>
          </a:xfrm>
          <a:prstGeom prst="rect">
            <a:avLst/>
          </a:prstGeom>
          <a:noFill/>
        </p:spPr>
      </p:pic>
      <p:pic>
        <p:nvPicPr>
          <p:cNvPr id="5" name="Picture 2" descr="E:\PROSTATE INTRADUCTAL CARCINOMA\F145\IMAGE006.JPG"/>
          <p:cNvPicPr>
            <a:picLocks noChangeAspect="1" noChangeArrowheads="1"/>
          </p:cNvPicPr>
          <p:nvPr/>
        </p:nvPicPr>
        <p:blipFill>
          <a:blip r:embed="rId4" cstate="print"/>
          <a:srcRect/>
          <a:stretch>
            <a:fillRect/>
          </a:stretch>
        </p:blipFill>
        <p:spPr bwMode="auto">
          <a:xfrm rot="5400000">
            <a:off x="2603286" y="2877434"/>
            <a:ext cx="3649395" cy="2736304"/>
          </a:xfrm>
          <a:prstGeom prst="rect">
            <a:avLst/>
          </a:prstGeom>
          <a:noFill/>
        </p:spPr>
      </p:pic>
      <p:pic>
        <p:nvPicPr>
          <p:cNvPr id="6" name="Picture 3" descr="E:\PROSTATE INTRADUCTAL CARCINOMA\F145\IMAGE005.JPG"/>
          <p:cNvPicPr>
            <a:picLocks noChangeAspect="1" noChangeArrowheads="1"/>
          </p:cNvPicPr>
          <p:nvPr/>
        </p:nvPicPr>
        <p:blipFill>
          <a:blip r:embed="rId5" cstate="print"/>
          <a:srcRect/>
          <a:stretch>
            <a:fillRect/>
          </a:stretch>
        </p:blipFill>
        <p:spPr bwMode="auto">
          <a:xfrm rot="5400000">
            <a:off x="-279913" y="2880312"/>
            <a:ext cx="3672408" cy="2753559"/>
          </a:xfrm>
          <a:prstGeom prst="rect">
            <a:avLst/>
          </a:prstGeom>
          <a:noFill/>
        </p:spPr>
      </p:pic>
      <p:pic>
        <p:nvPicPr>
          <p:cNvPr id="7" name="Picture 4" descr="E:\PROSTATE INTRADUCTAL CARCINOMA\F145\IMAGE000.JPG"/>
          <p:cNvPicPr>
            <a:picLocks noChangeAspect="1" noChangeArrowheads="1"/>
          </p:cNvPicPr>
          <p:nvPr/>
        </p:nvPicPr>
        <p:blipFill>
          <a:blip r:embed="rId6" cstate="print"/>
          <a:srcRect/>
          <a:stretch>
            <a:fillRect/>
          </a:stretch>
        </p:blipFill>
        <p:spPr bwMode="auto">
          <a:xfrm>
            <a:off x="1331640" y="1700808"/>
            <a:ext cx="6552728" cy="4913214"/>
          </a:xfrm>
          <a:prstGeom prst="rect">
            <a:avLst/>
          </a:prstGeom>
          <a:noFill/>
        </p:spPr>
      </p:pic>
    </p:spTree>
    <p:extLst>
      <p:ext uri="{BB962C8B-B14F-4D97-AF65-F5344CB8AC3E}">
        <p14:creationId xmlns:p14="http://schemas.microsoft.com/office/powerpoint/2010/main" val="510072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118787"/>
                                        </p:tgtEl>
                                        <p:attrNameLst>
                                          <p:attrName>style.visibility</p:attrName>
                                        </p:attrNameLst>
                                      </p:cBhvr>
                                      <p:to>
                                        <p:strVal val="visible"/>
                                      </p:to>
                                    </p:set>
                                    <p:animEffect transition="in" filter="dissolve">
                                      <p:cBhvr>
                                        <p:cTn id="18" dur="500"/>
                                        <p:tgtEl>
                                          <p:spTgt spid="118787"/>
                                        </p:tgtEl>
                                      </p:cBhvr>
                                    </p:animEffect>
                                  </p:childTnLst>
                                </p:cTn>
                              </p:par>
                              <p:par>
                                <p:cTn id="19" presetID="9" presetClass="entr" presetSubtype="0" fill="hold" nodeType="withEffect">
                                  <p:stCondLst>
                                    <p:cond delay="0"/>
                                  </p:stCondLst>
                                  <p:childTnLst>
                                    <p:set>
                                      <p:cBhvr>
                                        <p:cTn id="20" dur="1" fill="hold">
                                          <p:stCondLst>
                                            <p:cond delay="0"/>
                                          </p:stCondLst>
                                        </p:cTn>
                                        <p:tgtEl>
                                          <p:spTgt spid="115714"/>
                                        </p:tgtEl>
                                        <p:attrNameLst>
                                          <p:attrName>style.visibility</p:attrName>
                                        </p:attrNameLst>
                                      </p:cBhvr>
                                      <p:to>
                                        <p:strVal val="visible"/>
                                      </p:to>
                                    </p:set>
                                    <p:animEffect transition="in" filter="dissolve">
                                      <p:cBhvr>
                                        <p:cTn id="21" dur="500"/>
                                        <p:tgtEl>
                                          <p:spTgt spid="11571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0108"/>
          </a:xfrm>
        </p:spPr>
        <p:txBody>
          <a:bodyPr>
            <a:normAutofit/>
          </a:bodyPr>
          <a:lstStyle/>
          <a:p>
            <a:pPr algn="ctr"/>
            <a:r>
              <a:rPr lang="el-GR" sz="2800" b="1" dirty="0" smtClean="0">
                <a:solidFill>
                  <a:schemeClr val="tx2">
                    <a:lumMod val="50000"/>
                  </a:schemeClr>
                </a:solidFill>
                <a:latin typeface="+mn-lt"/>
              </a:rPr>
              <a:t>ΚΛΙΝΙΚΗ ΣΗΜΑΣΙΑ </a:t>
            </a:r>
            <a:r>
              <a:rPr lang="el-GR" sz="2800" dirty="0" smtClean="0">
                <a:solidFill>
                  <a:schemeClr val="tx2">
                    <a:lumMod val="50000"/>
                  </a:schemeClr>
                </a:solidFill>
                <a:latin typeface="+mn-lt"/>
              </a:rPr>
              <a:t/>
            </a:r>
            <a:br>
              <a:rPr lang="el-GR" sz="2800" dirty="0" smtClean="0">
                <a:solidFill>
                  <a:schemeClr val="tx2">
                    <a:lumMod val="50000"/>
                  </a:schemeClr>
                </a:solidFill>
                <a:latin typeface="+mn-lt"/>
              </a:rPr>
            </a:br>
            <a:r>
              <a:rPr lang="el-GR" sz="2800" dirty="0" smtClean="0">
                <a:solidFill>
                  <a:schemeClr val="tx2">
                    <a:lumMod val="50000"/>
                  </a:schemeClr>
                </a:solidFill>
                <a:latin typeface="+mn-lt"/>
              </a:rPr>
              <a:t>ΤΗΣ ΕΝ ΛΟΓΩ </a:t>
            </a:r>
            <a:r>
              <a:rPr lang="el-GR" sz="2800" dirty="0" smtClean="0">
                <a:solidFill>
                  <a:schemeClr val="tx2">
                    <a:lumMod val="50000"/>
                  </a:schemeClr>
                </a:solidFill>
                <a:effectLst>
                  <a:outerShdw blurRad="38100" dist="38100" dir="2700000" algn="tl">
                    <a:srgbClr val="000000">
                      <a:alpha val="43137"/>
                    </a:srgbClr>
                  </a:outerShdw>
                </a:effectLst>
                <a:latin typeface="+mn-lt"/>
              </a:rPr>
              <a:t>ΙΣΤΟΛΟΓΙΚΗΣ ΔΙΑΦΟΡΟΔΙΑΓΝΩΣΗΣ </a:t>
            </a:r>
            <a:endParaRPr lang="el-GR" sz="2800" dirty="0">
              <a:solidFill>
                <a:schemeClr val="tx2">
                  <a:lumMod val="50000"/>
                </a:schemeClr>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0" y="1071546"/>
            <a:ext cx="9144000" cy="5786454"/>
          </a:xfrm>
        </p:spPr>
        <p:txBody>
          <a:bodyPr>
            <a:normAutofit fontScale="92500" lnSpcReduction="10000"/>
          </a:bodyPr>
          <a:lstStyle/>
          <a:p>
            <a:pPr algn="just"/>
            <a:r>
              <a:rPr lang="el-GR" sz="2000" dirty="0" smtClean="0">
                <a:solidFill>
                  <a:schemeClr val="bg2">
                    <a:lumMod val="10000"/>
                  </a:schemeClr>
                </a:solidFill>
              </a:rPr>
              <a:t>Η </a:t>
            </a:r>
            <a:r>
              <a:rPr lang="en-US" sz="2000" dirty="0" smtClean="0">
                <a:solidFill>
                  <a:schemeClr val="bg2">
                    <a:lumMod val="10000"/>
                  </a:schemeClr>
                </a:solidFill>
                <a:effectLst>
                  <a:outerShdw blurRad="38100" dist="38100" dir="2700000" algn="tl">
                    <a:srgbClr val="000000">
                      <a:alpha val="43137"/>
                    </a:srgbClr>
                  </a:outerShdw>
                </a:effectLst>
              </a:rPr>
              <a:t>HGPIN</a:t>
            </a:r>
            <a:r>
              <a:rPr lang="el-GR" sz="2000" dirty="0" smtClean="0">
                <a:solidFill>
                  <a:schemeClr val="bg2">
                    <a:lumMod val="10000"/>
                  </a:schemeClr>
                </a:solidFill>
              </a:rPr>
              <a:t> συνιστά πρώιμο γεγονός στη φυσική ιστορία του κυψελιδικού προστατικού αδενοκαρκινώματος και </a:t>
            </a:r>
            <a:r>
              <a:rPr lang="el-GR" sz="2000" i="1" u="sng" dirty="0" smtClean="0">
                <a:solidFill>
                  <a:schemeClr val="bg2">
                    <a:lumMod val="10000"/>
                  </a:schemeClr>
                </a:solidFill>
              </a:rPr>
              <a:t>μερικές</a:t>
            </a:r>
            <a:r>
              <a:rPr lang="el-GR" sz="2000" i="1" dirty="0" smtClean="0">
                <a:solidFill>
                  <a:schemeClr val="bg2">
                    <a:lumMod val="10000"/>
                  </a:schemeClr>
                </a:solidFill>
              </a:rPr>
              <a:t> φορές</a:t>
            </a:r>
            <a:r>
              <a:rPr lang="en-US" sz="2000" i="1" dirty="0" smtClean="0">
                <a:solidFill>
                  <a:schemeClr val="bg2">
                    <a:lumMod val="10000"/>
                  </a:schemeClr>
                </a:solidFill>
              </a:rPr>
              <a:t> </a:t>
            </a:r>
            <a:r>
              <a:rPr lang="el-GR" sz="2000" dirty="0" smtClean="0">
                <a:solidFill>
                  <a:schemeClr val="bg2">
                    <a:lumMod val="10000"/>
                  </a:schemeClr>
                </a:solidFill>
              </a:rPr>
              <a:t>ανευρίσκεται να μεταχωρεί σε διηθητικό κυψελιδικό αδενοκαρκίνωμα του οποίου αποτελεί την πρόδρομη αλλοίωση˙αντίθετα, το </a:t>
            </a:r>
            <a:r>
              <a:rPr lang="el-GR" sz="2000" dirty="0" smtClean="0">
                <a:solidFill>
                  <a:schemeClr val="bg2">
                    <a:lumMod val="10000"/>
                  </a:schemeClr>
                </a:solidFill>
                <a:effectLst>
                  <a:outerShdw blurRad="38100" dist="38100" dir="2700000" algn="tl">
                    <a:srgbClr val="000000">
                      <a:alpha val="43137"/>
                    </a:srgbClr>
                  </a:outerShdw>
                </a:effectLst>
              </a:rPr>
              <a:t>ενδοπορικό καρκίνωμα </a:t>
            </a:r>
            <a:r>
              <a:rPr lang="el-GR" sz="2000" dirty="0" smtClean="0">
                <a:solidFill>
                  <a:schemeClr val="bg2">
                    <a:lumMod val="10000"/>
                  </a:schemeClr>
                </a:solidFill>
              </a:rPr>
              <a:t>συνιστά όψιμο γεγονός στην ως άνω φυσική ιστορία, καθώς  συνδυάζεται </a:t>
            </a:r>
            <a:r>
              <a:rPr lang="el-GR" sz="2000" i="1" u="sng" dirty="0" smtClean="0">
                <a:solidFill>
                  <a:schemeClr val="bg2">
                    <a:lumMod val="10000"/>
                  </a:schemeClr>
                </a:solidFill>
              </a:rPr>
              <a:t>σχεδόν</a:t>
            </a:r>
            <a:r>
              <a:rPr lang="el-GR" sz="2000" u="sng" dirty="0" smtClean="0">
                <a:solidFill>
                  <a:schemeClr val="bg2">
                    <a:lumMod val="10000"/>
                  </a:schemeClr>
                </a:solidFill>
              </a:rPr>
              <a:t> </a:t>
            </a:r>
            <a:r>
              <a:rPr lang="el-GR" sz="2000" i="1" u="sng" dirty="0" smtClean="0">
                <a:solidFill>
                  <a:schemeClr val="bg2">
                    <a:lumMod val="10000"/>
                  </a:schemeClr>
                </a:solidFill>
              </a:rPr>
              <a:t>πάντοτε</a:t>
            </a:r>
            <a:r>
              <a:rPr lang="el-GR" sz="2000" dirty="0" smtClean="0">
                <a:solidFill>
                  <a:schemeClr val="bg2">
                    <a:lumMod val="10000"/>
                  </a:schemeClr>
                </a:solidFill>
              </a:rPr>
              <a:t> με ένα αλλαχού διηθητικό κυψελιδικό </a:t>
            </a:r>
            <a:r>
              <a:rPr lang="el-GR" sz="2000" dirty="0" err="1" smtClean="0">
                <a:solidFill>
                  <a:schemeClr val="bg2">
                    <a:lumMod val="10000"/>
                  </a:schemeClr>
                </a:solidFill>
              </a:rPr>
              <a:t>αδενοκαρκίνωμα</a:t>
            </a:r>
            <a:r>
              <a:rPr lang="el-GR" sz="2000" dirty="0" smtClean="0">
                <a:solidFill>
                  <a:schemeClr val="bg2">
                    <a:lumMod val="10000"/>
                  </a:schemeClr>
                </a:solidFill>
              </a:rPr>
              <a:t>, το οποίο διασπείρεται και μέσω των προστατικών πόρων. Ιδιαίτερα σημαντική, λοιπόν, η διάκριση των δύο οντοτήτων σε υλικό διά βελόνης βιοψίας</a:t>
            </a:r>
            <a:r>
              <a:rPr lang="en-US" sz="2000" dirty="0" smtClean="0">
                <a:solidFill>
                  <a:schemeClr val="bg2">
                    <a:lumMod val="10000"/>
                  </a:schemeClr>
                </a:solidFill>
              </a:rPr>
              <a:t>, </a:t>
            </a:r>
            <a:r>
              <a:rPr lang="el-GR" sz="2000" dirty="0" smtClean="0">
                <a:solidFill>
                  <a:schemeClr val="bg2">
                    <a:lumMod val="10000"/>
                  </a:schemeClr>
                </a:solidFill>
              </a:rPr>
              <a:t>αφού η </a:t>
            </a:r>
            <a:r>
              <a:rPr lang="en-US" sz="2000" dirty="0" smtClean="0">
                <a:solidFill>
                  <a:schemeClr val="bg2">
                    <a:lumMod val="10000"/>
                  </a:schemeClr>
                </a:solidFill>
              </a:rPr>
              <a:t>HGPIN</a:t>
            </a:r>
            <a:r>
              <a:rPr lang="el-GR" sz="2000" dirty="0" smtClean="0">
                <a:solidFill>
                  <a:schemeClr val="bg2">
                    <a:lumMod val="10000"/>
                  </a:schemeClr>
                </a:solidFill>
              </a:rPr>
              <a:t> είναι σαφώς ευμενέστερης πρόγνωσης.</a:t>
            </a:r>
          </a:p>
          <a:p>
            <a:pPr algn="just"/>
            <a:r>
              <a:rPr lang="el-GR" sz="2000" dirty="0" smtClean="0">
                <a:solidFill>
                  <a:schemeClr val="bg2">
                    <a:lumMod val="10000"/>
                  </a:schemeClr>
                </a:solidFill>
              </a:rPr>
              <a:t>Η διάκριση της </a:t>
            </a:r>
            <a:r>
              <a:rPr lang="en-US" sz="2000" dirty="0" smtClean="0">
                <a:solidFill>
                  <a:schemeClr val="bg2">
                    <a:lumMod val="10000"/>
                  </a:schemeClr>
                </a:solidFill>
                <a:effectLst>
                  <a:outerShdw blurRad="38100" dist="38100" dir="2700000" algn="tl">
                    <a:srgbClr val="000000">
                      <a:alpha val="43137"/>
                    </a:srgbClr>
                  </a:outerShdw>
                </a:effectLst>
              </a:rPr>
              <a:t>HGPIN</a:t>
            </a:r>
            <a:r>
              <a:rPr lang="en-US" sz="2000" dirty="0" smtClean="0">
                <a:solidFill>
                  <a:schemeClr val="bg2">
                    <a:lumMod val="10000"/>
                  </a:schemeClr>
                </a:solidFill>
              </a:rPr>
              <a:t> </a:t>
            </a:r>
            <a:r>
              <a:rPr lang="el-GR" sz="2000" dirty="0" smtClean="0">
                <a:solidFill>
                  <a:schemeClr val="bg2">
                    <a:lumMod val="10000"/>
                  </a:schemeClr>
                </a:solidFill>
              </a:rPr>
              <a:t>από το </a:t>
            </a:r>
            <a:r>
              <a:rPr lang="en-US" sz="2000" dirty="0" smtClean="0">
                <a:solidFill>
                  <a:schemeClr val="bg2">
                    <a:lumMod val="10000"/>
                  </a:schemeClr>
                </a:solidFill>
              </a:rPr>
              <a:t>(</a:t>
            </a:r>
            <a:r>
              <a:rPr lang="el-GR" sz="2000" dirty="0" smtClean="0">
                <a:solidFill>
                  <a:schemeClr val="bg2">
                    <a:lumMod val="10000"/>
                  </a:schemeClr>
                </a:solidFill>
              </a:rPr>
              <a:t>διηθητικό</a:t>
            </a:r>
            <a:r>
              <a:rPr lang="en-US" sz="2000" dirty="0" smtClean="0">
                <a:solidFill>
                  <a:schemeClr val="bg2">
                    <a:lumMod val="10000"/>
                  </a:schemeClr>
                </a:solidFill>
              </a:rPr>
              <a:t>) </a:t>
            </a:r>
            <a:r>
              <a:rPr lang="el-GR" sz="2000" dirty="0" smtClean="0">
                <a:solidFill>
                  <a:schemeClr val="bg2">
                    <a:lumMod val="10000"/>
                  </a:schemeClr>
                </a:solidFill>
                <a:effectLst>
                  <a:outerShdw blurRad="38100" dist="38100" dir="2700000" algn="tl">
                    <a:srgbClr val="000000">
                      <a:alpha val="43137"/>
                    </a:srgbClr>
                  </a:outerShdw>
                </a:effectLst>
              </a:rPr>
              <a:t>αδενοκαρκίνωμα δίκην </a:t>
            </a:r>
            <a:r>
              <a:rPr lang="en-US" sz="2000" dirty="0" smtClean="0">
                <a:solidFill>
                  <a:schemeClr val="bg2">
                    <a:lumMod val="10000"/>
                  </a:schemeClr>
                </a:solidFill>
                <a:effectLst>
                  <a:outerShdw blurRad="38100" dist="38100" dir="2700000" algn="tl">
                    <a:srgbClr val="000000">
                      <a:alpha val="43137"/>
                    </a:srgbClr>
                  </a:outerShdw>
                </a:effectLst>
              </a:rPr>
              <a:t>PIN</a:t>
            </a:r>
            <a:r>
              <a:rPr lang="el-GR" sz="2000" dirty="0" smtClean="0">
                <a:solidFill>
                  <a:schemeClr val="bg2">
                    <a:lumMod val="10000"/>
                  </a:schemeClr>
                </a:solidFill>
                <a:effectLst>
                  <a:outerShdw blurRad="38100" dist="38100" dir="2700000" algn="tl">
                    <a:srgbClr val="000000">
                      <a:alpha val="43137"/>
                    </a:srgbClr>
                  </a:outerShdw>
                </a:effectLst>
              </a:rPr>
              <a:t>, με κυψελιδικούς χαρακτήρες</a:t>
            </a:r>
            <a:r>
              <a:rPr lang="el-GR" sz="2000" dirty="0" smtClean="0">
                <a:solidFill>
                  <a:schemeClr val="bg2">
                    <a:lumMod val="10000"/>
                  </a:schemeClr>
                </a:solidFill>
              </a:rPr>
              <a:t>  είναι προφανούς κλινικής σημασίας και επιβάλλει τον </a:t>
            </a:r>
            <a:r>
              <a:rPr lang="el-GR" sz="2000" dirty="0" smtClean="0">
                <a:solidFill>
                  <a:schemeClr val="bg2">
                    <a:lumMod val="10000"/>
                  </a:schemeClr>
                </a:solidFill>
                <a:effectLst>
                  <a:outerShdw blurRad="38100" dist="38100" dir="2700000" algn="tl">
                    <a:srgbClr val="000000">
                      <a:alpha val="43137"/>
                    </a:srgbClr>
                  </a:outerShdw>
                </a:effectLst>
              </a:rPr>
              <a:t>ανοσοϊστοχημικό έλεγχο για βασικά κύτταρα </a:t>
            </a:r>
            <a:r>
              <a:rPr lang="el-GR" sz="2000" dirty="0" smtClean="0">
                <a:solidFill>
                  <a:schemeClr val="bg2">
                    <a:lumMod val="10000"/>
                  </a:schemeClr>
                </a:solidFill>
              </a:rPr>
              <a:t>σε περιπτώσεις ανεύρεσης </a:t>
            </a:r>
            <a:r>
              <a:rPr lang="el-GR" sz="2000" spc="300" dirty="0" smtClean="0">
                <a:solidFill>
                  <a:schemeClr val="bg2">
                    <a:lumMod val="10000"/>
                  </a:schemeClr>
                </a:solidFill>
                <a:effectLst>
                  <a:outerShdw blurRad="38100" dist="38100" dir="2700000" algn="tl">
                    <a:srgbClr val="000000">
                      <a:alpha val="43137"/>
                    </a:srgbClr>
                  </a:outerShdw>
                </a:effectLst>
              </a:rPr>
              <a:t>πολλαπλών, συνεχόμενων εστιών </a:t>
            </a:r>
            <a:r>
              <a:rPr lang="el-GR" sz="2000" dirty="0" smtClean="0">
                <a:solidFill>
                  <a:schemeClr val="bg2">
                    <a:lumMod val="10000"/>
                  </a:schemeClr>
                </a:solidFill>
                <a:effectLst>
                  <a:outerShdw blurRad="38100" dist="38100" dir="2700000" algn="tl">
                    <a:srgbClr val="000000">
                      <a:alpha val="43137"/>
                    </a:srgbClr>
                  </a:outerShdw>
                </a:effectLst>
              </a:rPr>
              <a:t>μορφολογικώς συμβατών με </a:t>
            </a:r>
            <a:r>
              <a:rPr lang="en-US" sz="2000" dirty="0" smtClean="0">
                <a:solidFill>
                  <a:schemeClr val="bg2">
                    <a:lumMod val="10000"/>
                  </a:schemeClr>
                </a:solidFill>
                <a:effectLst>
                  <a:outerShdw blurRad="38100" dist="38100" dir="2700000" algn="tl">
                    <a:srgbClr val="000000">
                      <a:alpha val="43137"/>
                    </a:srgbClr>
                  </a:outerShdw>
                </a:effectLst>
              </a:rPr>
              <a:t>HGPIN.</a:t>
            </a:r>
            <a:endParaRPr lang="el-GR" sz="2000" dirty="0" smtClean="0">
              <a:solidFill>
                <a:schemeClr val="bg2">
                  <a:lumMod val="10000"/>
                </a:schemeClr>
              </a:solidFill>
              <a:effectLst>
                <a:outerShdw blurRad="38100" dist="38100" dir="2700000" algn="tl">
                  <a:srgbClr val="000000">
                    <a:alpha val="43137"/>
                  </a:srgbClr>
                </a:outerShdw>
              </a:effectLst>
            </a:endParaRPr>
          </a:p>
          <a:p>
            <a:pPr algn="just"/>
            <a:r>
              <a:rPr lang="el-GR" sz="2000" dirty="0" smtClean="0">
                <a:solidFill>
                  <a:schemeClr val="bg2">
                    <a:lumMod val="10000"/>
                  </a:schemeClr>
                </a:solidFill>
              </a:rPr>
              <a:t>Το </a:t>
            </a:r>
            <a:r>
              <a:rPr lang="el-GR" sz="2000" dirty="0" smtClean="0">
                <a:solidFill>
                  <a:schemeClr val="bg2">
                    <a:lumMod val="10000"/>
                  </a:schemeClr>
                </a:solidFill>
                <a:effectLst>
                  <a:outerShdw blurRad="38100" dist="38100" dir="2700000" algn="tl">
                    <a:srgbClr val="000000">
                      <a:alpha val="43137"/>
                    </a:srgbClr>
                  </a:outerShdw>
                </a:effectLst>
              </a:rPr>
              <a:t>πορογενές αδενοκαρκίνωμα του προστάτη αδένα </a:t>
            </a:r>
            <a:r>
              <a:rPr lang="el-GR" sz="2000" dirty="0" smtClean="0">
                <a:solidFill>
                  <a:schemeClr val="bg2">
                    <a:lumMod val="10000"/>
                  </a:schemeClr>
                </a:solidFill>
              </a:rPr>
              <a:t>συμπεριφέρεται ως </a:t>
            </a:r>
            <a:r>
              <a:rPr lang="el-GR" sz="2000" dirty="0" smtClean="0">
                <a:solidFill>
                  <a:schemeClr val="bg2">
                    <a:lumMod val="10000"/>
                  </a:schemeClr>
                </a:solidFill>
                <a:effectLst>
                  <a:outerShdw blurRad="38100" dist="38100" dir="2700000" algn="tl">
                    <a:srgbClr val="000000">
                      <a:alpha val="43137"/>
                    </a:srgbClr>
                  </a:outerShdw>
                </a:effectLst>
              </a:rPr>
              <a:t>διηθητικό</a:t>
            </a:r>
            <a:r>
              <a:rPr lang="el-GR" sz="2000" dirty="0" smtClean="0">
                <a:solidFill>
                  <a:schemeClr val="bg2">
                    <a:lumMod val="10000"/>
                  </a:schemeClr>
                </a:solidFill>
              </a:rPr>
              <a:t> ακόμα και αν, ενίοτε, </a:t>
            </a:r>
            <a:r>
              <a:rPr lang="el-GR" sz="2000" dirty="0" smtClean="0">
                <a:solidFill>
                  <a:schemeClr val="bg2">
                    <a:lumMod val="10000"/>
                  </a:schemeClr>
                </a:solidFill>
                <a:effectLst>
                  <a:outerShdw blurRad="38100" dist="38100" dir="2700000" algn="tl">
                    <a:srgbClr val="000000">
                      <a:alpha val="43137"/>
                    </a:srgbClr>
                  </a:outerShdw>
                </a:effectLst>
              </a:rPr>
              <a:t>διατηρεί κατά θέσεις </a:t>
            </a:r>
            <a:r>
              <a:rPr lang="el-GR" sz="2000" dirty="0" smtClean="0">
                <a:solidFill>
                  <a:schemeClr val="bg2">
                    <a:lumMod val="10000"/>
                  </a:schemeClr>
                </a:solidFill>
              </a:rPr>
              <a:t>υπολειμματικά </a:t>
            </a:r>
            <a:r>
              <a:rPr lang="el-GR" sz="2000" dirty="0" smtClean="0">
                <a:solidFill>
                  <a:schemeClr val="bg2">
                    <a:lumMod val="10000"/>
                  </a:schemeClr>
                </a:solidFill>
                <a:effectLst>
                  <a:outerShdw blurRad="38100" dist="38100" dir="2700000" algn="tl">
                    <a:srgbClr val="000000">
                      <a:alpha val="43137"/>
                    </a:srgbClr>
                  </a:outerShdw>
                </a:effectLst>
              </a:rPr>
              <a:t>βασικά κύτταρα </a:t>
            </a:r>
            <a:r>
              <a:rPr lang="el-GR" sz="2000" dirty="0" smtClean="0">
                <a:solidFill>
                  <a:schemeClr val="bg2">
                    <a:lumMod val="10000"/>
                  </a:schemeClr>
                </a:solidFill>
              </a:rPr>
              <a:t>και πρέπει να διαφοροδιαγνωσθεί από ένα, διαφορετικής ιστογένεσης και θεραπευτικής αντιμετώπισης, </a:t>
            </a:r>
            <a:r>
              <a:rPr lang="el-GR" sz="2000" dirty="0" smtClean="0">
                <a:solidFill>
                  <a:schemeClr val="bg2">
                    <a:lumMod val="10000"/>
                  </a:schemeClr>
                </a:solidFill>
                <a:effectLst>
                  <a:outerShdw blurRad="38100" dist="38100" dir="2700000" algn="tl">
                    <a:srgbClr val="000000">
                      <a:alpha val="43137"/>
                    </a:srgbClr>
                  </a:outerShdw>
                </a:effectLst>
              </a:rPr>
              <a:t>ουροθηλιακό καρκίνωμα  </a:t>
            </a:r>
            <a:r>
              <a:rPr lang="el-GR" sz="2000" dirty="0" smtClean="0">
                <a:solidFill>
                  <a:schemeClr val="bg2">
                    <a:lumMod val="10000"/>
                  </a:schemeClr>
                </a:solidFill>
              </a:rPr>
              <a:t>που επεκτείνεται </a:t>
            </a:r>
            <a:r>
              <a:rPr lang="el-GR" sz="2000" dirty="0" smtClean="0">
                <a:solidFill>
                  <a:schemeClr val="bg2">
                    <a:lumMod val="10000"/>
                  </a:schemeClr>
                </a:solidFill>
                <a:effectLst>
                  <a:outerShdw blurRad="38100" dist="38100" dir="2700000" algn="tl">
                    <a:srgbClr val="000000">
                      <a:alpha val="43137"/>
                    </a:srgbClr>
                  </a:outerShdw>
                </a:effectLst>
              </a:rPr>
              <a:t>εντός των προστατικών πόρων</a:t>
            </a:r>
            <a:r>
              <a:rPr lang="el-GR" sz="2000" dirty="0" smtClean="0">
                <a:solidFill>
                  <a:schemeClr val="bg2">
                    <a:lumMod val="10000"/>
                  </a:schemeClr>
                </a:solidFill>
              </a:rPr>
              <a:t>, </a:t>
            </a:r>
            <a:r>
              <a:rPr lang="el-GR" sz="2000" dirty="0" smtClean="0">
                <a:solidFill>
                  <a:schemeClr val="bg2">
                    <a:lumMod val="10000"/>
                  </a:schemeClr>
                </a:solidFill>
                <a:effectLst>
                  <a:outerShdw blurRad="38100" dist="38100" dir="2700000" algn="tl">
                    <a:srgbClr val="000000">
                      <a:alpha val="43137"/>
                    </a:srgbClr>
                  </a:outerShdw>
                </a:effectLst>
              </a:rPr>
              <a:t>χωρίς</a:t>
            </a:r>
            <a:r>
              <a:rPr lang="el-GR" sz="2000" dirty="0" smtClean="0">
                <a:solidFill>
                  <a:schemeClr val="bg2">
                    <a:lumMod val="10000"/>
                  </a:schemeClr>
                </a:solidFill>
              </a:rPr>
              <a:t> να διηθεί το υπόστρωμα του προστάτη αδένα.</a:t>
            </a:r>
          </a:p>
          <a:p>
            <a:pPr algn="just"/>
            <a:r>
              <a:rPr lang="el-GR" sz="2000" dirty="0" smtClean="0">
                <a:solidFill>
                  <a:schemeClr val="bg2">
                    <a:lumMod val="10000"/>
                  </a:schemeClr>
                </a:solidFill>
              </a:rPr>
              <a:t>Το </a:t>
            </a:r>
            <a:r>
              <a:rPr lang="el-GR" sz="2000" dirty="0" smtClean="0">
                <a:solidFill>
                  <a:schemeClr val="bg2">
                    <a:lumMod val="10000"/>
                  </a:schemeClr>
                </a:solidFill>
                <a:effectLst>
                  <a:outerShdw blurRad="38100" dist="38100" dir="2700000" algn="tl">
                    <a:srgbClr val="000000">
                      <a:alpha val="43137"/>
                    </a:srgbClr>
                  </a:outerShdw>
                </a:effectLst>
              </a:rPr>
              <a:t>αδενοκαρκίνωμα δίκην </a:t>
            </a:r>
            <a:r>
              <a:rPr lang="en-US" sz="2000" dirty="0" smtClean="0">
                <a:solidFill>
                  <a:schemeClr val="bg2">
                    <a:lumMod val="10000"/>
                  </a:schemeClr>
                </a:solidFill>
                <a:effectLst>
                  <a:outerShdw blurRad="38100" dist="38100" dir="2700000" algn="tl">
                    <a:srgbClr val="000000">
                      <a:alpha val="43137"/>
                    </a:srgbClr>
                  </a:outerShdw>
                </a:effectLst>
              </a:rPr>
              <a:t>PIN</a:t>
            </a:r>
            <a:r>
              <a:rPr lang="el-GR" sz="2000" dirty="0" smtClean="0">
                <a:solidFill>
                  <a:schemeClr val="bg2">
                    <a:lumMod val="10000"/>
                  </a:schemeClr>
                </a:solidFill>
                <a:effectLst>
                  <a:outerShdw blurRad="38100" dist="38100" dir="2700000" algn="tl">
                    <a:srgbClr val="000000">
                      <a:alpha val="43137"/>
                    </a:srgbClr>
                  </a:outerShdw>
                </a:effectLst>
              </a:rPr>
              <a:t>, με πορογενείς χαρακτήρες</a:t>
            </a:r>
            <a:r>
              <a:rPr lang="el-GR" sz="2000" dirty="0" smtClean="0">
                <a:solidFill>
                  <a:schemeClr val="bg2">
                    <a:lumMod val="10000"/>
                  </a:schemeClr>
                </a:solidFill>
              </a:rPr>
              <a:t>, εντάσσεται στο πρότυπο </a:t>
            </a:r>
            <a:r>
              <a:rPr lang="el-GR" sz="2000" b="1" dirty="0" smtClean="0">
                <a:solidFill>
                  <a:schemeClr val="bg2">
                    <a:lumMod val="10000"/>
                  </a:schemeClr>
                </a:solidFill>
              </a:rPr>
              <a:t>3</a:t>
            </a:r>
            <a:r>
              <a:rPr lang="el-GR" sz="2000" dirty="0" smtClean="0">
                <a:solidFill>
                  <a:schemeClr val="bg2">
                    <a:lumMod val="10000"/>
                  </a:schemeClr>
                </a:solidFill>
              </a:rPr>
              <a:t> κατά </a:t>
            </a:r>
            <a:r>
              <a:rPr lang="en-US" sz="2000" dirty="0" smtClean="0">
                <a:solidFill>
                  <a:schemeClr val="bg2">
                    <a:lumMod val="10000"/>
                  </a:schemeClr>
                </a:solidFill>
              </a:rPr>
              <a:t>Gleason</a:t>
            </a:r>
            <a:r>
              <a:rPr lang="el-GR" sz="2000" dirty="0" smtClean="0">
                <a:solidFill>
                  <a:schemeClr val="bg2">
                    <a:lumMod val="10000"/>
                  </a:schemeClr>
                </a:solidFill>
              </a:rPr>
              <a:t>,</a:t>
            </a:r>
            <a:r>
              <a:rPr lang="en-US" sz="2000" dirty="0" smtClean="0">
                <a:solidFill>
                  <a:schemeClr val="bg2">
                    <a:lumMod val="10000"/>
                  </a:schemeClr>
                </a:solidFill>
              </a:rPr>
              <a:t> </a:t>
            </a:r>
            <a:r>
              <a:rPr lang="el-GR" sz="2000" dirty="0" smtClean="0">
                <a:solidFill>
                  <a:schemeClr val="bg2">
                    <a:lumMod val="10000"/>
                  </a:schemeClr>
                </a:solidFill>
              </a:rPr>
              <a:t>οπότε στερείται ουσιώδους μεταστατικού δυναμικού· αντίθετα, το </a:t>
            </a:r>
            <a:r>
              <a:rPr lang="el-GR" sz="2000" dirty="0" smtClean="0">
                <a:solidFill>
                  <a:schemeClr val="bg2">
                    <a:lumMod val="10000"/>
                  </a:schemeClr>
                </a:solidFill>
                <a:effectLst>
                  <a:outerShdw blurRad="38100" dist="38100" dir="2700000" algn="tl">
                    <a:srgbClr val="000000">
                      <a:alpha val="43137"/>
                    </a:srgbClr>
                  </a:outerShdw>
                </a:effectLst>
              </a:rPr>
              <a:t>πορογενές αδενοκαρκίνωμα του προστάτη αδένα  </a:t>
            </a:r>
            <a:r>
              <a:rPr lang="el-GR" sz="2000" dirty="0" smtClean="0">
                <a:solidFill>
                  <a:schemeClr val="bg2">
                    <a:lumMod val="10000"/>
                  </a:schemeClr>
                </a:solidFill>
              </a:rPr>
              <a:t>εξορισμού υπάγεται στα </a:t>
            </a:r>
            <a:r>
              <a:rPr lang="el-GR" sz="2000" dirty="0" smtClean="0">
                <a:solidFill>
                  <a:schemeClr val="bg2">
                    <a:lumMod val="10000"/>
                  </a:schemeClr>
                </a:solidFill>
                <a:effectLst>
                  <a:outerShdw blurRad="38100" dist="38100" dir="2700000" algn="tl">
                    <a:srgbClr val="000000">
                      <a:alpha val="43137"/>
                    </a:srgbClr>
                  </a:outerShdw>
                </a:effectLst>
              </a:rPr>
              <a:t>πρότυπα χαμηλής διαφοροποίησης</a:t>
            </a:r>
            <a:r>
              <a:rPr lang="el-GR" sz="2000" dirty="0" smtClean="0">
                <a:solidFill>
                  <a:schemeClr val="bg2">
                    <a:lumMod val="10000"/>
                  </a:schemeClr>
                </a:solidFill>
              </a:rPr>
              <a:t>  του συστήματος </a:t>
            </a:r>
            <a:r>
              <a:rPr lang="en-US" sz="2000" dirty="0" smtClean="0">
                <a:solidFill>
                  <a:schemeClr val="bg2">
                    <a:lumMod val="10000"/>
                  </a:schemeClr>
                </a:solidFill>
              </a:rPr>
              <a:t>Gleason</a:t>
            </a:r>
            <a:r>
              <a:rPr lang="el-GR" sz="2000" dirty="0" smtClean="0">
                <a:solidFill>
                  <a:schemeClr val="bg2">
                    <a:lumMod val="10000"/>
                  </a:schemeClr>
                </a:solidFill>
              </a:rPr>
              <a:t> και  δυνητικώς  μεθίσταται.</a:t>
            </a:r>
          </a:p>
          <a:p>
            <a:pPr algn="just"/>
            <a:endParaRPr lang="el-GR" sz="2000" dirty="0" smtClean="0">
              <a:solidFill>
                <a:schemeClr val="bg2">
                  <a:lumMod val="10000"/>
                </a:schemeClr>
              </a:solidFill>
            </a:endParaRPr>
          </a:p>
          <a:p>
            <a:pPr algn="just"/>
            <a:endParaRPr lang="el-GR" sz="2000" dirty="0" smtClean="0">
              <a:solidFill>
                <a:schemeClr val="bg2">
                  <a:lumMod val="10000"/>
                </a:schemeClr>
              </a:solidFill>
              <a:effectLst>
                <a:outerShdw blurRad="38100" dist="38100" dir="2700000" algn="tl">
                  <a:srgbClr val="000000">
                    <a:alpha val="43137"/>
                  </a:srgbClr>
                </a:outerShdw>
              </a:effectLst>
            </a:endParaRPr>
          </a:p>
          <a:p>
            <a:pPr algn="just"/>
            <a:endParaRPr lang="el-GR" dirty="0">
              <a:solidFill>
                <a:schemeClr val="bg2">
                  <a:lumMod val="10000"/>
                </a:schemeClr>
              </a:solidFill>
            </a:endParaRPr>
          </a:p>
        </p:txBody>
      </p:sp>
    </p:spTree>
    <p:extLst>
      <p:ext uri="{BB962C8B-B14F-4D97-AF65-F5344CB8AC3E}">
        <p14:creationId xmlns:p14="http://schemas.microsoft.com/office/powerpoint/2010/main" val="289753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1" end="1"/>
                                            </p:txEl>
                                          </p:spTgt>
                                        </p:tgtEl>
                                      </p:cBhvr>
                                    </p:animEffect>
                                    <p:set>
                                      <p:cBhvr>
                                        <p:cTn id="1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xEl>
                                              <p:pRg st="2" end="2"/>
                                            </p:txEl>
                                          </p:spTgt>
                                        </p:tgtEl>
                                      </p:cBhvr>
                                    </p:animEffect>
                                    <p:set>
                                      <p:cBhvr>
                                        <p:cTn id="2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968942"/>
          </a:xfrm>
        </p:spPr>
        <p:txBody>
          <a:bodyPr>
            <a:normAutofit fontScale="90000"/>
          </a:bodyPr>
          <a:lstStyle/>
          <a:p>
            <a:r>
              <a:rPr lang="el-GR" sz="1800" dirty="0" smtClean="0"/>
              <a:t>  </a:t>
            </a:r>
            <a:r>
              <a:rPr lang="el-GR" sz="1600" dirty="0"/>
              <a:t>Ά</a:t>
            </a:r>
            <a:r>
              <a:rPr lang="el-GR" sz="1600" dirty="0" smtClean="0"/>
              <a:t>τυποι αδένες δίκην </a:t>
            </a:r>
            <a:r>
              <a:rPr lang="en-US" sz="1600" dirty="0" smtClean="0"/>
              <a:t>PIN</a:t>
            </a:r>
            <a:r>
              <a:rPr lang="el-GR" sz="1600" dirty="0" smtClean="0"/>
              <a:t>,  παρακείμενοι διηθητικών κυψελιδικών καρκινωμάτων πιθανώς να αντιστοιχούν σε </a:t>
            </a:r>
            <a:r>
              <a:rPr lang="el-GR" sz="1600" dirty="0" err="1" smtClean="0"/>
              <a:t>ενδοπορικά</a:t>
            </a:r>
            <a:r>
              <a:rPr lang="el-GR" sz="1600" dirty="0" smtClean="0"/>
              <a:t> καρκινώματα «χαμηλόβαθμης μορφολογικής κακοήθειας». Ο  σχετικός όρος, «</a:t>
            </a:r>
            <a:r>
              <a:rPr lang="el-GR" sz="1600" dirty="0" smtClean="0">
                <a:effectLst>
                  <a:outerShdw blurRad="38100" dist="38100" dir="2700000" algn="tl">
                    <a:srgbClr val="000000">
                      <a:alpha val="43137"/>
                    </a:srgbClr>
                  </a:outerShdw>
                </a:effectLst>
              </a:rPr>
              <a:t>άτυπος </a:t>
            </a:r>
            <a:r>
              <a:rPr lang="el-GR" sz="1600" dirty="0" err="1" smtClean="0">
                <a:effectLst>
                  <a:outerShdw blurRad="38100" dist="38100" dir="2700000" algn="tl">
                    <a:srgbClr val="000000">
                      <a:alpha val="43137"/>
                    </a:srgbClr>
                  </a:outerShdw>
                </a:effectLst>
              </a:rPr>
              <a:t>ενδοπορικός</a:t>
            </a:r>
            <a:r>
              <a:rPr lang="el-GR" sz="1600" dirty="0" smtClean="0">
                <a:effectLst>
                  <a:outerShdw blurRad="38100" dist="38100" dir="2700000" algn="tl">
                    <a:srgbClr val="000000">
                      <a:alpha val="43137"/>
                    </a:srgbClr>
                  </a:outerShdw>
                </a:effectLst>
              </a:rPr>
              <a:t> πολλαπλασιασμός» , αν και </a:t>
            </a:r>
            <a:r>
              <a:rPr lang="el-GR" sz="1600" dirty="0" err="1" smtClean="0">
                <a:effectLst>
                  <a:outerShdw blurRad="38100" dist="38100" dir="2700000" algn="tl">
                    <a:srgbClr val="000000">
                      <a:alpha val="43137"/>
                    </a:srgbClr>
                  </a:outerShdw>
                </a:effectLst>
              </a:rPr>
              <a:t>κυτταρολογικώς</a:t>
            </a:r>
            <a:r>
              <a:rPr lang="el-GR" sz="1600" dirty="0" smtClean="0">
                <a:effectLst>
                  <a:outerShdw blurRad="38100" dist="38100" dir="2700000" algn="tl">
                    <a:srgbClr val="000000">
                      <a:alpha val="43137"/>
                    </a:srgbClr>
                  </a:outerShdw>
                </a:effectLst>
              </a:rPr>
              <a:t> υπολείπεται σε </a:t>
            </a:r>
            <a:r>
              <a:rPr lang="el-GR" sz="1600" dirty="0" err="1" smtClean="0">
                <a:effectLst>
                  <a:outerShdw blurRad="38100" dist="38100" dir="2700000" algn="tl">
                    <a:srgbClr val="000000">
                      <a:alpha val="43137"/>
                    </a:srgbClr>
                  </a:outerShdw>
                </a:effectLst>
              </a:rPr>
              <a:t>ατυπία</a:t>
            </a:r>
            <a:r>
              <a:rPr lang="el-GR" sz="1600" dirty="0" smtClean="0">
                <a:effectLst>
                  <a:outerShdw blurRad="38100" dist="38100" dir="2700000" algn="tl">
                    <a:srgbClr val="000000">
                      <a:alpha val="43137"/>
                    </a:srgbClr>
                  </a:outerShdw>
                </a:effectLst>
              </a:rPr>
              <a:t> από το </a:t>
            </a:r>
            <a:r>
              <a:rPr lang="el-GR" sz="1600" dirty="0" err="1" smtClean="0">
                <a:effectLst>
                  <a:outerShdw blurRad="38100" dist="38100" dir="2700000" algn="tl">
                    <a:srgbClr val="000000">
                      <a:alpha val="43137"/>
                    </a:srgbClr>
                  </a:outerShdw>
                </a:effectLst>
              </a:rPr>
              <a:t>ενδοπορικό</a:t>
            </a:r>
            <a:r>
              <a:rPr lang="el-GR" sz="1600" dirty="0" smtClean="0">
                <a:effectLst>
                  <a:outerShdw blurRad="38100" dist="38100" dir="2700000" algn="tl">
                    <a:srgbClr val="000000">
                      <a:alpha val="43137"/>
                    </a:srgbClr>
                  </a:outerShdw>
                </a:effectLst>
              </a:rPr>
              <a:t> καρκίνωμα, </a:t>
            </a:r>
            <a:r>
              <a:rPr lang="el-GR" sz="1600" dirty="0" smtClean="0"/>
              <a:t>μορφολογικώς μάλλον υπερτερεί σε </a:t>
            </a:r>
            <a:r>
              <a:rPr lang="el-GR" sz="1600" dirty="0" err="1" smtClean="0"/>
              <a:t>ατυπία</a:t>
            </a:r>
            <a:r>
              <a:rPr lang="el-GR" sz="1600" dirty="0" smtClean="0"/>
              <a:t> από τη </a:t>
            </a:r>
            <a:r>
              <a:rPr lang="en-US" sz="1600" dirty="0" smtClean="0"/>
              <a:t>HGPIN</a:t>
            </a:r>
            <a:r>
              <a:rPr lang="el-GR" sz="1600" dirty="0" smtClean="0"/>
              <a:t>· αντιστοιχεί δε, σε ορισμένους μεγάλους, </a:t>
            </a:r>
            <a:r>
              <a:rPr lang="el-GR" sz="1600" i="1" dirty="0" smtClean="0"/>
              <a:t>χαλαρά</a:t>
            </a:r>
            <a:r>
              <a:rPr lang="el-GR" sz="1600" dirty="0" smtClean="0"/>
              <a:t> ηθμοειδείς αδένες οι οποίοι μορφολογικώς </a:t>
            </a:r>
            <a:r>
              <a:rPr lang="el-GR" sz="1600" i="1" dirty="0" smtClean="0">
                <a:effectLst>
                  <a:outerShdw blurRad="38100" dist="38100" dir="2700000" algn="tl">
                    <a:srgbClr val="000000">
                      <a:alpha val="43137"/>
                    </a:srgbClr>
                  </a:outerShdw>
                </a:effectLst>
              </a:rPr>
              <a:t>δεν</a:t>
            </a:r>
            <a:r>
              <a:rPr lang="el-GR" sz="1600" dirty="0" smtClean="0"/>
              <a:t> επαρκούν για τη διάγνωση </a:t>
            </a:r>
            <a:r>
              <a:rPr lang="el-GR" sz="1600" dirty="0" err="1" smtClean="0"/>
              <a:t>ενδοπορικού</a:t>
            </a:r>
            <a:r>
              <a:rPr lang="el-GR" sz="1600" dirty="0" smtClean="0"/>
              <a:t> καρκινώματος· πλην όμως , σε επίπεδο μοριακών μεταβολών ( κατάσταση των γονιδίων </a:t>
            </a:r>
            <a:r>
              <a:rPr lang="en-US" sz="1600" dirty="0" smtClean="0"/>
              <a:t>ERG &amp; PTEN)</a:t>
            </a:r>
            <a:r>
              <a:rPr lang="el-GR" sz="1600" dirty="0" smtClean="0"/>
              <a:t> και κλινικής συμπεριφοράς, προσομοιάζουν με το </a:t>
            </a:r>
            <a:r>
              <a:rPr lang="el-GR" sz="1600" dirty="0" err="1" smtClean="0"/>
              <a:t>ενδοπορικό</a:t>
            </a:r>
            <a:r>
              <a:rPr lang="el-GR" sz="1600" dirty="0" smtClean="0"/>
              <a:t> καρκίνωμα. Στις περιπτώσεις που ο «άτυπος </a:t>
            </a:r>
            <a:r>
              <a:rPr lang="el-GR" sz="1600" dirty="0" err="1" smtClean="0"/>
              <a:t>ενδοπορικός</a:t>
            </a:r>
            <a:r>
              <a:rPr lang="el-GR" sz="1600" dirty="0" smtClean="0"/>
              <a:t> πολλαπλασιασμός» αποτελεί το μόνο εύρημα στο </a:t>
            </a:r>
            <a:r>
              <a:rPr lang="el-GR" sz="1600" dirty="0" err="1" smtClean="0"/>
              <a:t>βιοπτικό</a:t>
            </a:r>
            <a:r>
              <a:rPr lang="el-GR" sz="1600" dirty="0" smtClean="0"/>
              <a:t> μας υλικό, χρειάζεται, αντίθετα με τη διάγνωση της </a:t>
            </a:r>
            <a:r>
              <a:rPr lang="en-US" sz="1600" dirty="0" smtClean="0"/>
              <a:t>HG PIN, </a:t>
            </a:r>
            <a:r>
              <a:rPr lang="el-GR" sz="1600" dirty="0" smtClean="0"/>
              <a:t> άμεση επανάληψη της βιοψίας , ώστε να μην ξεφύγει πιθανό διηθητικό καρκίνωμα.</a:t>
            </a:r>
            <a:br>
              <a:rPr lang="el-GR" sz="1600" dirty="0" smtClean="0"/>
            </a:br>
            <a:r>
              <a:rPr lang="en-US" sz="1600" dirty="0" smtClean="0"/>
              <a:t>M Zhou. Modern </a:t>
            </a:r>
            <a:r>
              <a:rPr lang="en-US" sz="1600" dirty="0" err="1" smtClean="0"/>
              <a:t>Pathol</a:t>
            </a:r>
            <a:r>
              <a:rPr lang="en-US" sz="1600" dirty="0" smtClean="0"/>
              <a:t> (2018) 31, S71-9</a:t>
            </a:r>
            <a:endParaRPr lang="el-GR" sz="1600" dirty="0"/>
          </a:p>
        </p:txBody>
      </p:sp>
      <p:pic>
        <p:nvPicPr>
          <p:cNvPr id="7170" name="Picture 2" descr="C:\Users\Νεφέλη\Desktop\8-Figure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68942"/>
            <a:ext cx="7200850" cy="475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5845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6632"/>
            <a:ext cx="8229600" cy="864096"/>
          </a:xfrm>
        </p:spPr>
        <p:txBody>
          <a:bodyPr>
            <a:normAutofit fontScale="90000"/>
          </a:bodyPr>
          <a:lstStyle/>
          <a:p>
            <a:r>
              <a:rPr lang="el-GR" sz="2800" b="1" dirty="0" smtClean="0"/>
              <a:t>ΚΡΙΤΗΡΙΑ ΔΙΑΦΟΡΟΔΙΑΓΝΩΣΗΣ </a:t>
            </a:r>
            <a:r>
              <a:rPr lang="en-US" sz="2800" b="1" dirty="0" smtClean="0"/>
              <a:t/>
            </a:r>
            <a:br>
              <a:rPr lang="en-US" sz="2800" b="1" dirty="0" smtClean="0"/>
            </a:br>
            <a:r>
              <a:rPr lang="el-GR" sz="2800" b="1" dirty="0" smtClean="0"/>
              <a:t>ΕΝΔΟΠΟΡΙΚΟΥ ΚΑΡΚΙΝΩΜΑΤΟΣ ΚΑΙ </a:t>
            </a:r>
            <a:r>
              <a:rPr lang="en-US" sz="2800" b="1" dirty="0" smtClean="0"/>
              <a:t>HG PIN</a:t>
            </a:r>
            <a:endParaRPr lang="el-GR" sz="2800" b="1" dirty="0"/>
          </a:p>
        </p:txBody>
      </p:sp>
      <p:sp>
        <p:nvSpPr>
          <p:cNvPr id="3" name="Θέση περιεχομένου 2"/>
          <p:cNvSpPr>
            <a:spLocks noGrp="1"/>
          </p:cNvSpPr>
          <p:nvPr>
            <p:ph idx="1"/>
          </p:nvPr>
        </p:nvSpPr>
        <p:spPr>
          <a:xfrm>
            <a:off x="457200" y="1412776"/>
            <a:ext cx="8229600" cy="5328592"/>
          </a:xfrm>
        </p:spPr>
        <p:txBody>
          <a:bodyPr>
            <a:normAutofit fontScale="92500" lnSpcReduction="10000"/>
          </a:bodyPr>
          <a:lstStyle/>
          <a:p>
            <a:r>
              <a:rPr lang="el-GR" b="1" dirty="0" smtClean="0"/>
              <a:t>Διεσταλμένοι</a:t>
            </a:r>
            <a:r>
              <a:rPr lang="el-GR" dirty="0" smtClean="0"/>
              <a:t> αδένες, παραπάνω από 6 αδένες άνω του 1 χιλ., με διαμέτρους διπλάσιες εκείνων των αδένων της περιφερικής ζώνης</a:t>
            </a:r>
          </a:p>
          <a:p>
            <a:r>
              <a:rPr lang="el-GR" dirty="0" err="1" smtClean="0"/>
              <a:t>Ενδαυλικός</a:t>
            </a:r>
            <a:r>
              <a:rPr lang="el-GR" dirty="0" smtClean="0"/>
              <a:t> πολλαπλασιασμός κακοήθων κυττάρων που καταλαμβάνουν </a:t>
            </a:r>
            <a:r>
              <a:rPr lang="el-GR" b="1" dirty="0" smtClean="0"/>
              <a:t>πλήρως </a:t>
            </a:r>
            <a:r>
              <a:rPr lang="el-GR" dirty="0" smtClean="0"/>
              <a:t>τον αυλό</a:t>
            </a:r>
          </a:p>
          <a:p>
            <a:r>
              <a:rPr lang="el-GR" dirty="0" smtClean="0"/>
              <a:t>Πιθανές εστίες </a:t>
            </a:r>
            <a:r>
              <a:rPr lang="el-GR" dirty="0" err="1" smtClean="0">
                <a:effectLst>
                  <a:outerShdw blurRad="38100" dist="38100" dir="2700000" algn="tl">
                    <a:srgbClr val="000000">
                      <a:alpha val="43137"/>
                    </a:srgbClr>
                  </a:outerShdw>
                </a:effectLst>
              </a:rPr>
              <a:t>φαγεσωρικής</a:t>
            </a:r>
            <a:r>
              <a:rPr lang="el-GR" dirty="0" smtClean="0">
                <a:effectLst>
                  <a:outerShdw blurRad="38100" dist="38100" dir="2700000" algn="tl">
                    <a:srgbClr val="000000">
                      <a:alpha val="43137"/>
                    </a:srgbClr>
                  </a:outerShdw>
                </a:effectLst>
              </a:rPr>
              <a:t> νέκρωσης</a:t>
            </a:r>
          </a:p>
          <a:p>
            <a:r>
              <a:rPr lang="el-GR" dirty="0" smtClean="0"/>
              <a:t>Ελάσσονα κριτήρια</a:t>
            </a:r>
            <a:r>
              <a:rPr lang="en-US" dirty="0" smtClean="0"/>
              <a:t>: </a:t>
            </a:r>
            <a:r>
              <a:rPr lang="el-GR" dirty="0" err="1" smtClean="0"/>
              <a:t>ενδοπορικοί</a:t>
            </a:r>
            <a:r>
              <a:rPr lang="el-GR" dirty="0" smtClean="0"/>
              <a:t> αδένες διακλαδιζόμενοι  υπό ορθές γωνίες με ομαλά στρογγυλά περιγράμματα, διπλός κυτταρικός πληθυσμός διαχωριζόμενος σε περιφερική και κεντρική στοιβάδα.</a:t>
            </a:r>
          </a:p>
          <a:p>
            <a:endParaRPr lang="el-GR" dirty="0"/>
          </a:p>
        </p:txBody>
      </p:sp>
    </p:spTree>
    <p:extLst>
      <p:ext uri="{BB962C8B-B14F-4D97-AF65-F5344CB8AC3E}">
        <p14:creationId xmlns:p14="http://schemas.microsoft.com/office/powerpoint/2010/main" val="1606232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404664"/>
          </a:xfrm>
        </p:spPr>
        <p:txBody>
          <a:bodyPr>
            <a:noAutofit/>
          </a:bodyPr>
          <a:lstStyle/>
          <a:p>
            <a:r>
              <a:rPr lang="el-GR" sz="3200" dirty="0" smtClean="0"/>
              <a:t>ΔΙΑΦΟΡΟΔΙΑΓΝΩΣΗ ΕΝΔΟΠΟΡΙΚΟΥ ΚΑΡΚΙΝΩΜΑΤΟΣ </a:t>
            </a:r>
            <a:endParaRPr lang="el-GR" sz="3200" dirty="0"/>
          </a:p>
        </p:txBody>
      </p:sp>
      <p:sp>
        <p:nvSpPr>
          <p:cNvPr id="3" name="Θέση κειμένου 2"/>
          <p:cNvSpPr>
            <a:spLocks noGrp="1"/>
          </p:cNvSpPr>
          <p:nvPr>
            <p:ph type="body" idx="1"/>
          </p:nvPr>
        </p:nvSpPr>
        <p:spPr>
          <a:xfrm>
            <a:off x="457200" y="404665"/>
            <a:ext cx="4040188" cy="504055"/>
          </a:xfrm>
        </p:spPr>
        <p:txBody>
          <a:bodyPr>
            <a:normAutofit fontScale="85000" lnSpcReduction="20000"/>
          </a:bodyPr>
          <a:lstStyle/>
          <a:p>
            <a:pPr algn="ctr"/>
            <a:r>
              <a:rPr lang="en-US" sz="1800" dirty="0" smtClean="0"/>
              <a:t>HG PIN</a:t>
            </a:r>
            <a:r>
              <a:rPr lang="el-GR" sz="1800" dirty="0" smtClean="0"/>
              <a:t> </a:t>
            </a:r>
          </a:p>
          <a:p>
            <a:pPr algn="ctr"/>
            <a:r>
              <a:rPr lang="el-GR" sz="1500" b="0" dirty="0" smtClean="0"/>
              <a:t>(</a:t>
            </a:r>
            <a:r>
              <a:rPr lang="el-GR" sz="1500" b="0" dirty="0" err="1" smtClean="0"/>
              <a:t>μικροθηλώδους</a:t>
            </a:r>
            <a:r>
              <a:rPr lang="el-GR" sz="1500" b="0" dirty="0" smtClean="0"/>
              <a:t> ή ηθμοειδούς προτύπου)</a:t>
            </a:r>
            <a:endParaRPr lang="el-GR" sz="1500" b="0" dirty="0"/>
          </a:p>
        </p:txBody>
      </p:sp>
      <p:sp>
        <p:nvSpPr>
          <p:cNvPr id="4" name="Θέση περιεχομένου 3"/>
          <p:cNvSpPr>
            <a:spLocks noGrp="1"/>
          </p:cNvSpPr>
          <p:nvPr>
            <p:ph sz="half" idx="2"/>
          </p:nvPr>
        </p:nvSpPr>
        <p:spPr>
          <a:xfrm>
            <a:off x="179512" y="908720"/>
            <a:ext cx="4317876" cy="5949280"/>
          </a:xfrm>
        </p:spPr>
        <p:txBody>
          <a:bodyPr>
            <a:normAutofit fontScale="70000" lnSpcReduction="20000"/>
          </a:bodyPr>
          <a:lstStyle/>
          <a:p>
            <a:r>
              <a:rPr lang="el-GR" sz="1800" dirty="0" smtClean="0"/>
              <a:t>Παρόντα βασικά κύτταρα </a:t>
            </a:r>
          </a:p>
          <a:p>
            <a:r>
              <a:rPr lang="el-GR" sz="1800" dirty="0" smtClean="0"/>
              <a:t>Ομοιόμορφη πυρηνική </a:t>
            </a:r>
            <a:r>
              <a:rPr lang="el-GR" sz="1800" dirty="0" err="1" smtClean="0"/>
              <a:t>ατυπία</a:t>
            </a:r>
            <a:endParaRPr lang="el-GR" sz="1800" dirty="0" smtClean="0"/>
          </a:p>
          <a:p>
            <a:r>
              <a:rPr lang="el-GR" sz="1800" dirty="0" smtClean="0"/>
              <a:t>Απουσία νέκρωσης</a:t>
            </a:r>
          </a:p>
          <a:p>
            <a:r>
              <a:rPr lang="el-GR" sz="1800" dirty="0" smtClean="0"/>
              <a:t>Ένας κυτταρικός πληθυσμός (σπανιότατο φαινόμενο ωρίμανσης)</a:t>
            </a:r>
          </a:p>
          <a:p>
            <a:endParaRPr lang="el-GR" sz="1800" dirty="0"/>
          </a:p>
          <a:p>
            <a:r>
              <a:rPr lang="el-GR" sz="1800" dirty="0" smtClean="0"/>
              <a:t>Μη </a:t>
            </a:r>
            <a:r>
              <a:rPr lang="el-GR" sz="1800" dirty="0" err="1" smtClean="0"/>
              <a:t>διατεταμένοι</a:t>
            </a:r>
            <a:r>
              <a:rPr lang="el-GR" sz="1800" dirty="0" smtClean="0"/>
              <a:t> πόροι ή /και κυψέλες </a:t>
            </a:r>
          </a:p>
          <a:p>
            <a:r>
              <a:rPr lang="el-GR" sz="1800" dirty="0" smtClean="0"/>
              <a:t>Απουσία μεταλλάξεων </a:t>
            </a:r>
            <a:r>
              <a:rPr lang="en-US" sz="1800" dirty="0" smtClean="0"/>
              <a:t>ERG</a:t>
            </a:r>
          </a:p>
          <a:p>
            <a:r>
              <a:rPr lang="en-US" sz="1800" dirty="0" smtClean="0"/>
              <a:t>K</a:t>
            </a:r>
            <a:r>
              <a:rPr lang="el-GR" sz="1800" dirty="0" err="1" smtClean="0"/>
              <a:t>υτταροπλασματική</a:t>
            </a:r>
            <a:r>
              <a:rPr lang="el-GR" sz="1800" dirty="0" smtClean="0"/>
              <a:t> διατήρηση του </a:t>
            </a:r>
            <a:r>
              <a:rPr lang="en-US" sz="1800" dirty="0" smtClean="0"/>
              <a:t>PTEN </a:t>
            </a:r>
            <a:endParaRPr lang="el-GR" sz="1800" dirty="0" smtClean="0"/>
          </a:p>
          <a:p>
            <a:endParaRPr lang="el-GR" sz="1800" dirty="0" smtClean="0"/>
          </a:p>
          <a:p>
            <a:pPr marL="0" indent="0">
              <a:buNone/>
            </a:pPr>
            <a:endParaRPr lang="el-GR" sz="1800" dirty="0" smtClean="0"/>
          </a:p>
          <a:p>
            <a:pPr marL="0" indent="0">
              <a:buNone/>
            </a:pPr>
            <a:endParaRPr lang="el-GR" sz="1800" dirty="0"/>
          </a:p>
          <a:p>
            <a:endParaRPr lang="en-US" sz="1800" dirty="0" smtClean="0"/>
          </a:p>
          <a:p>
            <a:pPr marL="0" lvl="0" indent="0" algn="ctr">
              <a:buNone/>
            </a:pPr>
            <a:r>
              <a:rPr lang="en-US" sz="1800" b="1" dirty="0" smtClean="0">
                <a:solidFill>
                  <a:prstClr val="black"/>
                </a:solidFill>
              </a:rPr>
              <a:t>EN</a:t>
            </a:r>
            <a:r>
              <a:rPr lang="el-GR" sz="1800" b="1" dirty="0" smtClean="0">
                <a:solidFill>
                  <a:prstClr val="black"/>
                </a:solidFill>
              </a:rPr>
              <a:t>ΔΟΠΟΡΙΚΗ ΔΙΑΣΠΟΡΑ ΟΥΡΟΘΗΛΙΑΚΟΥ ΚΑΡΚΙΝΩΜΑΤΟΣ</a:t>
            </a:r>
          </a:p>
          <a:p>
            <a:pPr lvl="0" algn="ctr">
              <a:buFontTx/>
              <a:buChar char="-"/>
            </a:pPr>
            <a:r>
              <a:rPr lang="el-GR" sz="1800" dirty="0" smtClean="0">
                <a:solidFill>
                  <a:prstClr val="black"/>
                </a:solidFill>
                <a:effectLst>
                  <a:outerShdw blurRad="38100" dist="38100" dir="2700000" algn="tl">
                    <a:srgbClr val="000000">
                      <a:alpha val="43137"/>
                    </a:srgbClr>
                  </a:outerShdw>
                </a:effectLst>
              </a:rPr>
              <a:t>Μεγαλύτερος</a:t>
            </a:r>
            <a:r>
              <a:rPr lang="el-GR" sz="1800" dirty="0" smtClean="0">
                <a:solidFill>
                  <a:prstClr val="black"/>
                </a:solidFill>
              </a:rPr>
              <a:t> βαθμός </a:t>
            </a:r>
            <a:r>
              <a:rPr lang="el-GR" sz="1800" dirty="0" err="1" smtClean="0">
                <a:solidFill>
                  <a:prstClr val="black"/>
                </a:solidFill>
              </a:rPr>
              <a:t>πλειομορφισμού</a:t>
            </a:r>
            <a:endParaRPr lang="el-GR" sz="1800" dirty="0" smtClean="0">
              <a:solidFill>
                <a:prstClr val="black"/>
              </a:solidFill>
            </a:endParaRPr>
          </a:p>
          <a:p>
            <a:pPr lvl="0" algn="ctr">
              <a:buFontTx/>
              <a:buChar char="-"/>
            </a:pPr>
            <a:r>
              <a:rPr lang="el-GR" sz="1800" dirty="0" smtClean="0">
                <a:solidFill>
                  <a:prstClr val="black"/>
                </a:solidFill>
              </a:rPr>
              <a:t>Σπάνιο ηθμοειδές πρότυπο</a:t>
            </a:r>
          </a:p>
          <a:p>
            <a:pPr lvl="0" algn="ctr">
              <a:buFontTx/>
              <a:buChar char="-"/>
            </a:pPr>
            <a:r>
              <a:rPr lang="el-GR" sz="1800" dirty="0" smtClean="0">
                <a:solidFill>
                  <a:prstClr val="black"/>
                </a:solidFill>
                <a:effectLst>
                  <a:outerShdw blurRad="38100" dist="38100" dir="2700000" algn="tl">
                    <a:srgbClr val="000000">
                      <a:alpha val="43137"/>
                    </a:srgbClr>
                  </a:outerShdw>
                </a:effectLst>
              </a:rPr>
              <a:t>Αρνητική</a:t>
            </a:r>
            <a:r>
              <a:rPr lang="el-GR" sz="1800" dirty="0" smtClean="0">
                <a:solidFill>
                  <a:prstClr val="black"/>
                </a:solidFill>
              </a:rPr>
              <a:t> </a:t>
            </a:r>
            <a:r>
              <a:rPr lang="el-GR" sz="1800" dirty="0" err="1" smtClean="0">
                <a:solidFill>
                  <a:prstClr val="black"/>
                </a:solidFill>
              </a:rPr>
              <a:t>ανοσοχρώση</a:t>
            </a:r>
            <a:r>
              <a:rPr lang="el-GR" sz="1800" dirty="0" smtClean="0">
                <a:solidFill>
                  <a:prstClr val="black"/>
                </a:solidFill>
              </a:rPr>
              <a:t> δεικτών προστατικής διαφοροποίησης ( π.χ. </a:t>
            </a:r>
            <a:r>
              <a:rPr lang="en-US" sz="1800" dirty="0" smtClean="0">
                <a:solidFill>
                  <a:prstClr val="black"/>
                </a:solidFill>
              </a:rPr>
              <a:t>PSA &amp; PSAP</a:t>
            </a:r>
            <a:r>
              <a:rPr lang="el-GR" sz="1800" dirty="0" smtClean="0">
                <a:solidFill>
                  <a:prstClr val="black"/>
                </a:solidFill>
              </a:rPr>
              <a:t>)</a:t>
            </a:r>
            <a:r>
              <a:rPr lang="en-US" sz="1800" dirty="0" smtClean="0">
                <a:solidFill>
                  <a:prstClr val="black"/>
                </a:solidFill>
              </a:rPr>
              <a:t> </a:t>
            </a:r>
            <a:endParaRPr lang="el-GR" sz="1800" dirty="0" smtClean="0">
              <a:solidFill>
                <a:prstClr val="black"/>
              </a:solidFill>
            </a:endParaRPr>
          </a:p>
          <a:p>
            <a:pPr lvl="0" algn="ctr">
              <a:buFontTx/>
              <a:buChar char="-"/>
            </a:pPr>
            <a:r>
              <a:rPr lang="el-GR" sz="1800" dirty="0" smtClean="0">
                <a:solidFill>
                  <a:prstClr val="black"/>
                </a:solidFill>
                <a:effectLst>
                  <a:outerShdw blurRad="38100" dist="38100" dir="2700000" algn="tl">
                    <a:srgbClr val="000000">
                      <a:alpha val="43137"/>
                    </a:srgbClr>
                  </a:outerShdw>
                </a:effectLst>
              </a:rPr>
              <a:t>Θετική</a:t>
            </a:r>
            <a:r>
              <a:rPr lang="el-GR" sz="1800" dirty="0" smtClean="0">
                <a:solidFill>
                  <a:prstClr val="black"/>
                </a:solidFill>
              </a:rPr>
              <a:t> </a:t>
            </a:r>
            <a:r>
              <a:rPr lang="el-GR" sz="1800" dirty="0" err="1" smtClean="0">
                <a:solidFill>
                  <a:prstClr val="black"/>
                </a:solidFill>
              </a:rPr>
              <a:t>ανοσοχρώση</a:t>
            </a:r>
            <a:r>
              <a:rPr lang="el-GR" sz="1800" dirty="0" smtClean="0">
                <a:solidFill>
                  <a:prstClr val="black"/>
                </a:solidFill>
              </a:rPr>
              <a:t> </a:t>
            </a:r>
            <a:r>
              <a:rPr lang="el-GR" sz="1800" dirty="0" err="1" smtClean="0">
                <a:solidFill>
                  <a:prstClr val="black"/>
                </a:solidFill>
              </a:rPr>
              <a:t>κυτταροκερατίνης</a:t>
            </a:r>
            <a:r>
              <a:rPr lang="el-GR" sz="1800" dirty="0" smtClean="0">
                <a:solidFill>
                  <a:prstClr val="black"/>
                </a:solidFill>
              </a:rPr>
              <a:t> υψηλού Μ.Β., </a:t>
            </a:r>
            <a:r>
              <a:rPr lang="en-US" sz="1800" dirty="0" smtClean="0">
                <a:solidFill>
                  <a:prstClr val="black"/>
                </a:solidFill>
              </a:rPr>
              <a:t>p63, GATA3</a:t>
            </a:r>
            <a:endParaRPr lang="el-GR" sz="1800" dirty="0" smtClean="0">
              <a:solidFill>
                <a:prstClr val="black"/>
              </a:solidFill>
            </a:endParaRPr>
          </a:p>
          <a:p>
            <a:pPr marL="0" lvl="0" indent="0" algn="ctr">
              <a:buNone/>
            </a:pPr>
            <a:endParaRPr lang="el-GR" sz="1800" b="1" dirty="0" smtClean="0">
              <a:solidFill>
                <a:prstClr val="black"/>
              </a:solidFill>
            </a:endParaRPr>
          </a:p>
          <a:p>
            <a:pPr marL="0" lvl="0" indent="0" algn="ctr">
              <a:buNone/>
            </a:pPr>
            <a:endParaRPr lang="el-GR" sz="1800" b="1" dirty="0" smtClean="0">
              <a:solidFill>
                <a:prstClr val="black"/>
              </a:solidFill>
            </a:endParaRPr>
          </a:p>
          <a:p>
            <a:pPr marL="0" lvl="0" indent="0" algn="ctr">
              <a:buNone/>
            </a:pPr>
            <a:r>
              <a:rPr lang="el-GR" sz="1800" b="1" dirty="0" smtClean="0">
                <a:solidFill>
                  <a:prstClr val="black"/>
                </a:solidFill>
              </a:rPr>
              <a:t>    ΠΟΡΟΓΕΝΕΣ ΑΔΕΝΟΚΑΡΚΙΝΩΜΑ</a:t>
            </a:r>
          </a:p>
          <a:p>
            <a:pPr marL="0" lvl="0" indent="0" algn="ctr">
              <a:buNone/>
            </a:pPr>
            <a:endParaRPr lang="el-GR" sz="1800" b="1" dirty="0" smtClean="0">
              <a:solidFill>
                <a:prstClr val="black"/>
              </a:solidFill>
            </a:endParaRPr>
          </a:p>
          <a:p>
            <a:pPr lvl="0" algn="ctr">
              <a:buFontTx/>
              <a:buChar char="-"/>
            </a:pPr>
            <a:r>
              <a:rPr lang="el-GR" sz="1800" dirty="0" smtClean="0">
                <a:solidFill>
                  <a:prstClr val="black"/>
                </a:solidFill>
              </a:rPr>
              <a:t>Ψηλά, </a:t>
            </a:r>
            <a:r>
              <a:rPr lang="el-GR" sz="1800" dirty="0" err="1" smtClean="0">
                <a:solidFill>
                  <a:prstClr val="black"/>
                </a:solidFill>
              </a:rPr>
              <a:t>ψευδοστοιβαδοποιούμενα</a:t>
            </a:r>
            <a:r>
              <a:rPr lang="el-GR" sz="1800" dirty="0" smtClean="0">
                <a:solidFill>
                  <a:prstClr val="black"/>
                </a:solidFill>
              </a:rPr>
              <a:t> κιονοειδή κύτταρα </a:t>
            </a:r>
            <a:r>
              <a:rPr lang="el-GR" sz="1800" b="1" dirty="0" smtClean="0">
                <a:solidFill>
                  <a:prstClr val="black"/>
                </a:solidFill>
              </a:rPr>
              <a:t> </a:t>
            </a:r>
            <a:r>
              <a:rPr lang="el-GR" sz="1800" dirty="0" smtClean="0">
                <a:solidFill>
                  <a:prstClr val="black"/>
                </a:solidFill>
              </a:rPr>
              <a:t>με </a:t>
            </a:r>
            <a:r>
              <a:rPr lang="el-GR" sz="1800" dirty="0" err="1" smtClean="0">
                <a:solidFill>
                  <a:prstClr val="black"/>
                </a:solidFill>
              </a:rPr>
              <a:t>επιμηκυσμένους</a:t>
            </a:r>
            <a:r>
              <a:rPr lang="el-GR" sz="1800" dirty="0" smtClean="0">
                <a:solidFill>
                  <a:prstClr val="black"/>
                </a:solidFill>
              </a:rPr>
              <a:t> πυρήνες</a:t>
            </a:r>
            <a:endParaRPr lang="el-GR" sz="1800" b="1" dirty="0" smtClean="0">
              <a:solidFill>
                <a:prstClr val="black"/>
              </a:solidFill>
            </a:endParaRPr>
          </a:p>
          <a:p>
            <a:pPr lvl="0" algn="ctr">
              <a:buFontTx/>
              <a:buChar char="-"/>
            </a:pPr>
            <a:r>
              <a:rPr lang="el-GR" sz="1800" dirty="0" smtClean="0">
                <a:solidFill>
                  <a:prstClr val="black"/>
                </a:solidFill>
              </a:rPr>
              <a:t>Ενίοτε αληθείς </a:t>
            </a:r>
            <a:r>
              <a:rPr lang="el-GR" sz="1800" dirty="0" err="1" smtClean="0">
                <a:solidFill>
                  <a:prstClr val="black"/>
                </a:solidFill>
              </a:rPr>
              <a:t>θηλώδεις</a:t>
            </a:r>
            <a:r>
              <a:rPr lang="el-GR" sz="1800" dirty="0" smtClean="0">
                <a:solidFill>
                  <a:prstClr val="black"/>
                </a:solidFill>
              </a:rPr>
              <a:t> δομές</a:t>
            </a:r>
          </a:p>
          <a:p>
            <a:pPr marL="0" lvl="0" indent="0" algn="ctr">
              <a:buNone/>
            </a:pPr>
            <a:r>
              <a:rPr lang="el-GR" sz="1800" dirty="0" smtClean="0">
                <a:solidFill>
                  <a:prstClr val="black"/>
                </a:solidFill>
              </a:rPr>
              <a:t>- Βασικά κύτταρα </a:t>
            </a:r>
            <a:r>
              <a:rPr lang="el-GR" sz="1800" dirty="0" smtClean="0">
                <a:solidFill>
                  <a:prstClr val="black"/>
                </a:solidFill>
                <a:effectLst>
                  <a:outerShdw blurRad="38100" dist="38100" dir="2700000" algn="tl">
                    <a:srgbClr val="000000">
                      <a:alpha val="43137"/>
                    </a:srgbClr>
                  </a:outerShdw>
                </a:effectLst>
              </a:rPr>
              <a:t>συνήθως</a:t>
            </a:r>
            <a:r>
              <a:rPr lang="el-GR" sz="1800" dirty="0" smtClean="0">
                <a:solidFill>
                  <a:prstClr val="black"/>
                </a:solidFill>
              </a:rPr>
              <a:t> απόντα αλλά πιθανή η </a:t>
            </a:r>
            <a:r>
              <a:rPr lang="el-GR" sz="1800" dirty="0" err="1" smtClean="0">
                <a:solidFill>
                  <a:prstClr val="black"/>
                </a:solidFill>
              </a:rPr>
              <a:t>ενδοπορική</a:t>
            </a:r>
            <a:r>
              <a:rPr lang="el-GR" sz="1800" dirty="0" smtClean="0">
                <a:solidFill>
                  <a:prstClr val="black"/>
                </a:solidFill>
              </a:rPr>
              <a:t> διασπορά οπότε παρακείμενα, σχεδόν  πάντα διηθητικό συστατικό, στερούμενο παντελώς βασικού κυτταρικού στοίχου.</a:t>
            </a:r>
            <a:endParaRPr lang="el-GR" sz="1800" dirty="0">
              <a:solidFill>
                <a:prstClr val="black"/>
              </a:solidFill>
            </a:endParaRPr>
          </a:p>
          <a:p>
            <a:pPr lvl="0" algn="ctr">
              <a:buFontTx/>
              <a:buChar char="-"/>
            </a:pPr>
            <a:endParaRPr lang="el-GR" sz="1800" dirty="0" smtClean="0">
              <a:solidFill>
                <a:prstClr val="black"/>
              </a:solidFill>
            </a:endParaRPr>
          </a:p>
          <a:p>
            <a:pPr lvl="0" algn="ctr">
              <a:buFontTx/>
              <a:buChar char="-"/>
            </a:pPr>
            <a:endParaRPr lang="el-GR" sz="1800" dirty="0">
              <a:solidFill>
                <a:prstClr val="black"/>
              </a:solidFill>
            </a:endParaRPr>
          </a:p>
          <a:p>
            <a:endParaRPr lang="el-GR" sz="1600" dirty="0"/>
          </a:p>
        </p:txBody>
      </p:sp>
      <p:sp>
        <p:nvSpPr>
          <p:cNvPr id="5" name="Θέση κειμένου 4"/>
          <p:cNvSpPr>
            <a:spLocks noGrp="1"/>
          </p:cNvSpPr>
          <p:nvPr>
            <p:ph type="body" sz="quarter" idx="3"/>
          </p:nvPr>
        </p:nvSpPr>
        <p:spPr>
          <a:xfrm>
            <a:off x="4645025" y="620689"/>
            <a:ext cx="4041775" cy="432048"/>
          </a:xfrm>
        </p:spPr>
        <p:txBody>
          <a:bodyPr>
            <a:normAutofit lnSpcReduction="10000"/>
          </a:bodyPr>
          <a:lstStyle/>
          <a:p>
            <a:pPr algn="ctr"/>
            <a:r>
              <a:rPr lang="en-US" dirty="0" smtClean="0"/>
              <a:t>EN</a:t>
            </a:r>
            <a:r>
              <a:rPr lang="el-GR" dirty="0" smtClean="0"/>
              <a:t>ΔΟΠΟΡΙΚΟ ΚΑΡΚΙΝΩΜΑ </a:t>
            </a:r>
            <a:endParaRPr lang="el-GR" dirty="0"/>
          </a:p>
        </p:txBody>
      </p:sp>
      <p:sp>
        <p:nvSpPr>
          <p:cNvPr id="6" name="Θέση περιεχομένου 5"/>
          <p:cNvSpPr>
            <a:spLocks noGrp="1"/>
          </p:cNvSpPr>
          <p:nvPr>
            <p:ph sz="quarter" idx="4"/>
          </p:nvPr>
        </p:nvSpPr>
        <p:spPr>
          <a:xfrm>
            <a:off x="4645025" y="980728"/>
            <a:ext cx="4319463" cy="6048672"/>
          </a:xfrm>
        </p:spPr>
        <p:txBody>
          <a:bodyPr>
            <a:normAutofit lnSpcReduction="10000"/>
          </a:bodyPr>
          <a:lstStyle/>
          <a:p>
            <a:r>
              <a:rPr lang="el-GR" sz="1600" dirty="0" smtClean="0"/>
              <a:t>Παρόντα βασικά κύτταρα</a:t>
            </a:r>
          </a:p>
          <a:p>
            <a:r>
              <a:rPr lang="el-GR" sz="1600" dirty="0" smtClean="0"/>
              <a:t>Έντονος πυρηνικός </a:t>
            </a:r>
            <a:r>
              <a:rPr lang="el-GR" sz="1600" dirty="0" err="1" smtClean="0"/>
              <a:t>πλειομορφισμός</a:t>
            </a:r>
            <a:endParaRPr lang="el-GR" sz="1600" dirty="0" smtClean="0"/>
          </a:p>
          <a:p>
            <a:r>
              <a:rPr lang="el-GR" sz="1600" dirty="0" smtClean="0"/>
              <a:t>Μη εστιακή </a:t>
            </a:r>
            <a:r>
              <a:rPr lang="el-GR" sz="1600" dirty="0" err="1" smtClean="0"/>
              <a:t>φαγεσωρική</a:t>
            </a:r>
            <a:r>
              <a:rPr lang="el-GR" sz="1600" dirty="0" smtClean="0"/>
              <a:t> νέκρωση</a:t>
            </a:r>
          </a:p>
          <a:p>
            <a:r>
              <a:rPr lang="el-GR" sz="1600" dirty="0" smtClean="0"/>
              <a:t>Περιφερικός και κεντρικός κυτταρικός πληθυσμός</a:t>
            </a:r>
          </a:p>
          <a:p>
            <a:r>
              <a:rPr lang="el-GR" sz="1600" dirty="0" smtClean="0"/>
              <a:t>Έντονα </a:t>
            </a:r>
            <a:r>
              <a:rPr lang="el-GR" sz="1600" dirty="0" err="1" smtClean="0"/>
              <a:t>διατεταμένοι</a:t>
            </a:r>
            <a:r>
              <a:rPr lang="el-GR" sz="1600" dirty="0" smtClean="0"/>
              <a:t> πόροι ή και κυψέλες</a:t>
            </a:r>
            <a:endParaRPr lang="en-US" sz="1600" dirty="0" smtClean="0"/>
          </a:p>
          <a:p>
            <a:r>
              <a:rPr lang="el-GR" sz="1600" dirty="0" smtClean="0"/>
              <a:t>Παρουσία μεταλλάξεων/σύντηξης γονιδίου </a:t>
            </a:r>
            <a:r>
              <a:rPr lang="en-US" sz="1600" dirty="0" smtClean="0"/>
              <a:t>ERG</a:t>
            </a:r>
            <a:r>
              <a:rPr lang="el-GR" sz="1600" dirty="0" smtClean="0"/>
              <a:t>, θετική πυρηνική </a:t>
            </a:r>
            <a:r>
              <a:rPr lang="el-GR" sz="1600" dirty="0" err="1" smtClean="0"/>
              <a:t>ανοσοχρώση</a:t>
            </a:r>
            <a:endParaRPr lang="el-GR" sz="1600" dirty="0" smtClean="0"/>
          </a:p>
          <a:p>
            <a:r>
              <a:rPr lang="el-GR" sz="1600" dirty="0" err="1" smtClean="0"/>
              <a:t>Κυτταροπλασματική</a:t>
            </a:r>
            <a:r>
              <a:rPr lang="el-GR" sz="1600" dirty="0" smtClean="0"/>
              <a:t> απώλεια του </a:t>
            </a:r>
            <a:r>
              <a:rPr lang="en-US" sz="1600" dirty="0" smtClean="0"/>
              <a:t>PTEN</a:t>
            </a:r>
          </a:p>
          <a:p>
            <a:pPr marL="0" indent="0">
              <a:buNone/>
            </a:pPr>
            <a:endParaRPr lang="el-GR" sz="2000" dirty="0" smtClean="0"/>
          </a:p>
          <a:p>
            <a:pPr>
              <a:buFontTx/>
              <a:buChar char="-"/>
            </a:pPr>
            <a:r>
              <a:rPr lang="el-GR" sz="1600" dirty="0" smtClean="0"/>
              <a:t>Μικρότερος βαθμός </a:t>
            </a:r>
            <a:r>
              <a:rPr lang="el-GR" sz="1600" dirty="0" err="1" smtClean="0"/>
              <a:t>πλειομορφισμού</a:t>
            </a:r>
            <a:endParaRPr lang="el-GR" sz="1600" dirty="0" smtClean="0"/>
          </a:p>
          <a:p>
            <a:pPr>
              <a:buFontTx/>
              <a:buChar char="-"/>
            </a:pPr>
            <a:r>
              <a:rPr lang="el-GR" sz="1600" dirty="0" smtClean="0"/>
              <a:t>Σύνηθες το ηθμοειδές πρότυπο</a:t>
            </a:r>
            <a:endParaRPr lang="en-US" sz="1600" dirty="0" smtClean="0"/>
          </a:p>
          <a:p>
            <a:pPr>
              <a:buFontTx/>
              <a:buChar char="-"/>
            </a:pPr>
            <a:r>
              <a:rPr lang="el-GR" sz="1600" dirty="0" smtClean="0"/>
              <a:t>Θετική </a:t>
            </a:r>
            <a:r>
              <a:rPr lang="el-GR" sz="1600" dirty="0" err="1" smtClean="0"/>
              <a:t>ανοσοχρώση</a:t>
            </a:r>
            <a:r>
              <a:rPr lang="el-GR" sz="1600" dirty="0" smtClean="0"/>
              <a:t> δεικτών προστατικής διαφοροποίησης ( π.χ. </a:t>
            </a:r>
            <a:r>
              <a:rPr lang="en-US" sz="1600" dirty="0" smtClean="0"/>
              <a:t>PSA &amp; PSAP </a:t>
            </a:r>
            <a:r>
              <a:rPr lang="el-GR" sz="1600" dirty="0" smtClean="0"/>
              <a:t>)</a:t>
            </a:r>
            <a:endParaRPr lang="en-US" sz="1600" dirty="0" smtClean="0"/>
          </a:p>
          <a:p>
            <a:pPr lvl="0" algn="ctr">
              <a:buFontTx/>
              <a:buChar char="-"/>
            </a:pPr>
            <a:r>
              <a:rPr lang="en-US" sz="1600" dirty="0" smtClean="0">
                <a:solidFill>
                  <a:prstClr val="black"/>
                </a:solidFill>
              </a:rPr>
              <a:t>A</a:t>
            </a:r>
            <a:r>
              <a:rPr lang="el-GR" sz="1600" dirty="0" err="1" smtClean="0">
                <a:solidFill>
                  <a:prstClr val="black"/>
                </a:solidFill>
              </a:rPr>
              <a:t>ρνητική</a:t>
            </a:r>
            <a:r>
              <a:rPr lang="el-GR" sz="1600" dirty="0" smtClean="0">
                <a:solidFill>
                  <a:prstClr val="black"/>
                </a:solidFill>
              </a:rPr>
              <a:t> </a:t>
            </a:r>
            <a:r>
              <a:rPr lang="el-GR" sz="1600" dirty="0" err="1">
                <a:solidFill>
                  <a:prstClr val="black"/>
                </a:solidFill>
              </a:rPr>
              <a:t>ανοσοχρώση</a:t>
            </a:r>
            <a:r>
              <a:rPr lang="el-GR" sz="1600" dirty="0">
                <a:solidFill>
                  <a:prstClr val="black"/>
                </a:solidFill>
              </a:rPr>
              <a:t> </a:t>
            </a:r>
            <a:r>
              <a:rPr lang="el-GR" sz="1600" dirty="0" err="1">
                <a:solidFill>
                  <a:prstClr val="black"/>
                </a:solidFill>
              </a:rPr>
              <a:t>κυτταροκερατίνης</a:t>
            </a:r>
            <a:r>
              <a:rPr lang="el-GR" sz="1600" dirty="0">
                <a:solidFill>
                  <a:prstClr val="black"/>
                </a:solidFill>
              </a:rPr>
              <a:t> υψηλού Μ.Β., </a:t>
            </a:r>
            <a:r>
              <a:rPr lang="en-US" sz="1600" dirty="0">
                <a:solidFill>
                  <a:prstClr val="black"/>
                </a:solidFill>
              </a:rPr>
              <a:t>p63, </a:t>
            </a:r>
            <a:r>
              <a:rPr lang="en-US" sz="1600" dirty="0" smtClean="0">
                <a:solidFill>
                  <a:prstClr val="black"/>
                </a:solidFill>
              </a:rPr>
              <a:t>GATA3</a:t>
            </a:r>
            <a:endParaRPr lang="el-GR" sz="1600" dirty="0" smtClean="0">
              <a:solidFill>
                <a:prstClr val="black"/>
              </a:solidFill>
            </a:endParaRPr>
          </a:p>
          <a:p>
            <a:pPr lvl="0" algn="ctr">
              <a:buFontTx/>
              <a:buChar char="-"/>
            </a:pPr>
            <a:endParaRPr lang="el-GR" sz="1600" dirty="0" smtClean="0">
              <a:solidFill>
                <a:prstClr val="black"/>
              </a:solidFill>
            </a:endParaRPr>
          </a:p>
          <a:p>
            <a:pPr marL="0" lvl="0" indent="0" algn="ctr">
              <a:buNone/>
            </a:pPr>
            <a:endParaRPr lang="el-GR" sz="1600" dirty="0">
              <a:solidFill>
                <a:prstClr val="black"/>
              </a:solidFill>
            </a:endParaRPr>
          </a:p>
          <a:p>
            <a:pPr lvl="0" algn="ctr">
              <a:buFontTx/>
              <a:buChar char="-"/>
            </a:pPr>
            <a:r>
              <a:rPr lang="el-GR" sz="1600" dirty="0" smtClean="0">
                <a:solidFill>
                  <a:prstClr val="black"/>
                </a:solidFill>
              </a:rPr>
              <a:t> Κυβοειδή προς κοντά κιονοειδή κύτταρα</a:t>
            </a:r>
          </a:p>
          <a:p>
            <a:pPr lvl="0" algn="ctr">
              <a:buFontTx/>
              <a:buChar char="-"/>
            </a:pPr>
            <a:r>
              <a:rPr lang="el-GR" sz="1600" dirty="0" smtClean="0">
                <a:solidFill>
                  <a:prstClr val="black"/>
                </a:solidFill>
              </a:rPr>
              <a:t>Ενίοτε </a:t>
            </a:r>
            <a:r>
              <a:rPr lang="el-GR" sz="1600" dirty="0" err="1" smtClean="0">
                <a:solidFill>
                  <a:prstClr val="black"/>
                </a:solidFill>
              </a:rPr>
              <a:t>μικροθηλώδης</a:t>
            </a:r>
            <a:r>
              <a:rPr lang="el-GR" sz="1600" dirty="0" smtClean="0">
                <a:solidFill>
                  <a:prstClr val="black"/>
                </a:solidFill>
              </a:rPr>
              <a:t> αρχιτεκτονική</a:t>
            </a:r>
          </a:p>
          <a:p>
            <a:pPr lvl="0" algn="ctr">
              <a:buFontTx/>
              <a:buChar char="-"/>
            </a:pPr>
            <a:r>
              <a:rPr lang="el-GR" sz="1600" dirty="0" smtClean="0">
                <a:solidFill>
                  <a:prstClr val="black"/>
                </a:solidFill>
              </a:rPr>
              <a:t>Παρόντα βασικά κύτταρα </a:t>
            </a:r>
          </a:p>
          <a:p>
            <a:pPr lvl="0" algn="ctr">
              <a:buFontTx/>
              <a:buChar char="-"/>
            </a:pPr>
            <a:endParaRPr lang="el-GR" sz="1600" dirty="0">
              <a:solidFill>
                <a:prstClr val="black"/>
              </a:solidFill>
            </a:endParaRPr>
          </a:p>
          <a:p>
            <a:pPr>
              <a:buFontTx/>
              <a:buChar char="-"/>
            </a:pPr>
            <a:endParaRPr lang="el-GR" sz="2000" dirty="0" smtClean="0"/>
          </a:p>
          <a:p>
            <a:endParaRPr lang="el-GR" sz="2000" dirty="0"/>
          </a:p>
        </p:txBody>
      </p:sp>
    </p:spTree>
    <p:extLst>
      <p:ext uri="{BB962C8B-B14F-4D97-AF65-F5344CB8AC3E}">
        <p14:creationId xmlns:p14="http://schemas.microsoft.com/office/powerpoint/2010/main" val="3355021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E:\figures\640x480\1\68.jpg"/>
          <p:cNvPicPr>
            <a:picLocks noChangeAspect="1" noChangeArrowheads="1"/>
          </p:cNvPicPr>
          <p:nvPr/>
        </p:nvPicPr>
        <p:blipFill>
          <a:blip r:embed="rId2" cstate="print"/>
          <a:srcRect/>
          <a:stretch>
            <a:fillRect/>
          </a:stretch>
        </p:blipFill>
        <p:spPr bwMode="auto">
          <a:xfrm>
            <a:off x="4572000" y="1268760"/>
            <a:ext cx="3647636" cy="2736304"/>
          </a:xfrm>
          <a:prstGeom prst="rect">
            <a:avLst/>
          </a:prstGeom>
          <a:noFill/>
          <a:ln w="9525">
            <a:noFill/>
            <a:miter lim="800000"/>
            <a:headEnd/>
            <a:tailEnd/>
          </a:ln>
        </p:spPr>
      </p:pic>
      <p:sp>
        <p:nvSpPr>
          <p:cNvPr id="21507" name="Text Box 4"/>
          <p:cNvSpPr txBox="1">
            <a:spLocks noChangeArrowheads="1"/>
          </p:cNvSpPr>
          <p:nvPr/>
        </p:nvSpPr>
        <p:spPr bwMode="auto">
          <a:xfrm>
            <a:off x="0" y="0"/>
            <a:ext cx="9144000" cy="1338828"/>
          </a:xfrm>
          <a:prstGeom prst="rect">
            <a:avLst/>
          </a:prstGeom>
          <a:noFill/>
          <a:ln w="9525">
            <a:noFill/>
            <a:miter lim="800000"/>
            <a:headEnd/>
            <a:tailEnd/>
          </a:ln>
        </p:spPr>
        <p:txBody>
          <a:bodyPr wrap="square">
            <a:spAutoFit/>
          </a:bodyPr>
          <a:lstStyle/>
          <a:p>
            <a:pPr algn="ctr">
              <a:spcBef>
                <a:spcPct val="50000"/>
              </a:spcBef>
            </a:pPr>
            <a:r>
              <a:rPr lang="el-GR" b="1" dirty="0" smtClean="0">
                <a:solidFill>
                  <a:schemeClr val="accent1">
                    <a:lumMod val="50000"/>
                  </a:schemeClr>
                </a:solidFill>
              </a:rPr>
              <a:t>Υψηλόβαθμη  προστατική </a:t>
            </a:r>
            <a:r>
              <a:rPr lang="el-GR" b="1" dirty="0" err="1" smtClean="0">
                <a:solidFill>
                  <a:schemeClr val="accent1">
                    <a:lumMod val="50000"/>
                  </a:schemeClr>
                </a:solidFill>
              </a:rPr>
              <a:t>ενδοεπιθηλιακή</a:t>
            </a:r>
            <a:r>
              <a:rPr lang="el-GR" b="1" dirty="0" smtClean="0">
                <a:solidFill>
                  <a:schemeClr val="accent1">
                    <a:lumMod val="50000"/>
                  </a:schemeClr>
                </a:solidFill>
              </a:rPr>
              <a:t> νεοπλασία – </a:t>
            </a:r>
            <a:r>
              <a:rPr lang="en-US" b="1" dirty="0" smtClean="0">
                <a:solidFill>
                  <a:schemeClr val="accent1">
                    <a:lumMod val="50000"/>
                  </a:schemeClr>
                </a:solidFill>
              </a:rPr>
              <a:t>HG</a:t>
            </a:r>
            <a:r>
              <a:rPr lang="el-GR" b="1" dirty="0" smtClean="0">
                <a:solidFill>
                  <a:schemeClr val="accent1">
                    <a:lumMod val="50000"/>
                  </a:schemeClr>
                </a:solidFill>
              </a:rPr>
              <a:t> </a:t>
            </a:r>
            <a:r>
              <a:rPr lang="en-US" b="1" dirty="0" smtClean="0">
                <a:solidFill>
                  <a:schemeClr val="accent1">
                    <a:lumMod val="50000"/>
                  </a:schemeClr>
                </a:solidFill>
              </a:rPr>
              <a:t>PIN</a:t>
            </a:r>
            <a:r>
              <a:rPr lang="el-GR" b="1" dirty="0" smtClean="0">
                <a:solidFill>
                  <a:schemeClr val="accent1">
                    <a:lumMod val="50000"/>
                  </a:schemeClr>
                </a:solidFill>
              </a:rPr>
              <a:t> </a:t>
            </a:r>
          </a:p>
          <a:p>
            <a:pPr>
              <a:spcBef>
                <a:spcPct val="50000"/>
              </a:spcBef>
            </a:pPr>
            <a:r>
              <a:rPr lang="el-GR" sz="1400" b="1" dirty="0" smtClean="0">
                <a:solidFill>
                  <a:schemeClr val="accent1">
                    <a:lumMod val="50000"/>
                  </a:schemeClr>
                </a:solidFill>
              </a:rPr>
              <a:t>Η </a:t>
            </a:r>
            <a:r>
              <a:rPr lang="en-US" sz="1400" b="1" dirty="0" smtClean="0">
                <a:solidFill>
                  <a:schemeClr val="accent1">
                    <a:lumMod val="50000"/>
                  </a:schemeClr>
                </a:solidFill>
              </a:rPr>
              <a:t>PIN </a:t>
            </a:r>
            <a:r>
              <a:rPr lang="el-GR" sz="1400" b="1" dirty="0" smtClean="0">
                <a:solidFill>
                  <a:schemeClr val="accent1">
                    <a:lumMod val="50000"/>
                  </a:schemeClr>
                </a:solidFill>
              </a:rPr>
              <a:t>συνιστά αλλοίωση της </a:t>
            </a:r>
            <a:r>
              <a:rPr lang="el-GR" sz="1400" b="1" spc="600" dirty="0" smtClean="0">
                <a:solidFill>
                  <a:schemeClr val="accent1">
                    <a:lumMod val="50000"/>
                  </a:schemeClr>
                </a:solidFill>
                <a:effectLst>
                  <a:outerShdw blurRad="38100" dist="38100" dir="2700000" algn="tl">
                    <a:srgbClr val="000000">
                      <a:alpha val="43137"/>
                    </a:srgbClr>
                  </a:outerShdw>
                </a:effectLst>
              </a:rPr>
              <a:t>περιφερικής</a:t>
            </a:r>
            <a:r>
              <a:rPr lang="el-GR" sz="1400" b="1" dirty="0" smtClean="0">
                <a:solidFill>
                  <a:schemeClr val="accent1">
                    <a:lumMod val="50000"/>
                  </a:schemeClr>
                </a:solidFill>
              </a:rPr>
              <a:t> ζώνης του προστάτη αδένα, οπότε </a:t>
            </a:r>
            <a:r>
              <a:rPr lang="el-GR" sz="1400" b="1" u="sng" dirty="0" smtClean="0">
                <a:solidFill>
                  <a:schemeClr val="accent1">
                    <a:lumMod val="50000"/>
                  </a:schemeClr>
                </a:solidFill>
              </a:rPr>
              <a:t>δεν</a:t>
            </a:r>
            <a:r>
              <a:rPr lang="el-GR" sz="1400" b="1" dirty="0" smtClean="0">
                <a:solidFill>
                  <a:schemeClr val="accent1">
                    <a:lumMod val="50000"/>
                  </a:schemeClr>
                </a:solidFill>
              </a:rPr>
              <a:t> αναμένεται </a:t>
            </a:r>
            <a:r>
              <a:rPr lang="el-GR" sz="1400" b="1" dirty="0" err="1" smtClean="0">
                <a:solidFill>
                  <a:schemeClr val="accent1">
                    <a:lumMod val="50000"/>
                  </a:schemeClr>
                </a:solidFill>
              </a:rPr>
              <a:t>περιουρηθρικά</a:t>
            </a:r>
            <a:r>
              <a:rPr lang="el-GR" sz="1400" b="1" dirty="0" smtClean="0">
                <a:solidFill>
                  <a:schemeClr val="accent1">
                    <a:lumMod val="50000"/>
                  </a:schemeClr>
                </a:solidFill>
              </a:rPr>
              <a:t>. Πιθανώς τμηματική προσβολή των προστατικών αδένων (άνω δεξιά </a:t>
            </a:r>
            <a:r>
              <a:rPr lang="el-GR" sz="1400" b="1" dirty="0" err="1" smtClean="0">
                <a:solidFill>
                  <a:schemeClr val="accent1">
                    <a:lumMod val="50000"/>
                  </a:schemeClr>
                </a:solidFill>
              </a:rPr>
              <a:t>εικ</a:t>
            </a:r>
            <a:r>
              <a:rPr lang="el-GR" sz="1400" b="1" dirty="0" smtClean="0">
                <a:solidFill>
                  <a:schemeClr val="accent1">
                    <a:lumMod val="50000"/>
                  </a:schemeClr>
                </a:solidFill>
              </a:rPr>
              <a:t>.)</a:t>
            </a:r>
            <a:r>
              <a:rPr lang="en-US" sz="1400" b="1" dirty="0" smtClean="0">
                <a:solidFill>
                  <a:schemeClr val="accent1">
                    <a:lumMod val="50000"/>
                  </a:schemeClr>
                </a:solidFill>
              </a:rPr>
              <a:t>, </a:t>
            </a:r>
            <a:r>
              <a:rPr lang="el-GR" sz="1400" b="1" dirty="0" smtClean="0">
                <a:solidFill>
                  <a:schemeClr val="accent1">
                    <a:lumMod val="50000"/>
                  </a:schemeClr>
                </a:solidFill>
              </a:rPr>
              <a:t>γενικά </a:t>
            </a:r>
            <a:r>
              <a:rPr lang="el-GR" sz="1400" b="1" i="1" u="sng" dirty="0" smtClean="0">
                <a:solidFill>
                  <a:schemeClr val="accent1">
                    <a:lumMod val="50000"/>
                  </a:schemeClr>
                </a:solidFill>
              </a:rPr>
              <a:t>απλούστερη </a:t>
            </a:r>
            <a:r>
              <a:rPr lang="el-GR" sz="1400" b="1" dirty="0" smtClean="0">
                <a:solidFill>
                  <a:schemeClr val="accent1">
                    <a:lumMod val="50000"/>
                  </a:schemeClr>
                </a:solidFill>
              </a:rPr>
              <a:t>αρχιτεκτονική, αρκετό παρεμβαλλόμενο υπόστρωμα, υπερχρωμία ή προβάλλοντα πυρήνια  στη βασική μοίρα του </a:t>
            </a:r>
            <a:r>
              <a:rPr lang="el-GR" sz="1400" b="1" i="1" dirty="0" smtClean="0">
                <a:solidFill>
                  <a:schemeClr val="accent1">
                    <a:lumMod val="50000"/>
                  </a:schemeClr>
                </a:solidFill>
              </a:rPr>
              <a:t>κυψελιδικού</a:t>
            </a:r>
            <a:r>
              <a:rPr lang="el-GR" sz="1400" b="1" dirty="0" smtClean="0">
                <a:solidFill>
                  <a:schemeClr val="accent1">
                    <a:lumMod val="50000"/>
                  </a:schemeClr>
                </a:solidFill>
              </a:rPr>
              <a:t> επιθηλίου, διατήρηση στοιχείων βασικού κυτταρικού στοίχου αλλά πιθανή απουσία  τους σε μικρές εστίες </a:t>
            </a:r>
            <a:r>
              <a:rPr lang="en-US" sz="1400" b="1" dirty="0" smtClean="0">
                <a:solidFill>
                  <a:schemeClr val="accent1">
                    <a:lumMod val="50000"/>
                  </a:schemeClr>
                </a:solidFill>
              </a:rPr>
              <a:t>HGPIN</a:t>
            </a:r>
            <a:r>
              <a:rPr lang="el-GR" sz="1400" b="1" dirty="0" smtClean="0">
                <a:solidFill>
                  <a:schemeClr val="accent1">
                    <a:lumMod val="50000"/>
                  </a:schemeClr>
                </a:solidFill>
              </a:rPr>
              <a:t>. </a:t>
            </a:r>
            <a:endParaRPr lang="el-GR" sz="1400" dirty="0">
              <a:solidFill>
                <a:schemeClr val="accent1">
                  <a:lumMod val="50000"/>
                </a:schemeClr>
              </a:solidFill>
            </a:endParaRPr>
          </a:p>
        </p:txBody>
      </p:sp>
      <p:pic>
        <p:nvPicPr>
          <p:cNvPr id="4" name="Picture 3" descr="E:\figures\640x480\1\72.jpg"/>
          <p:cNvPicPr>
            <a:picLocks noChangeAspect="1" noChangeArrowheads="1"/>
          </p:cNvPicPr>
          <p:nvPr/>
        </p:nvPicPr>
        <p:blipFill>
          <a:blip r:embed="rId3" cstate="print"/>
          <a:srcRect/>
          <a:stretch>
            <a:fillRect/>
          </a:stretch>
        </p:blipFill>
        <p:spPr bwMode="auto">
          <a:xfrm>
            <a:off x="251520" y="1484784"/>
            <a:ext cx="3359666" cy="2520280"/>
          </a:xfrm>
          <a:prstGeom prst="rect">
            <a:avLst/>
          </a:prstGeom>
          <a:noFill/>
          <a:ln w="9525">
            <a:noFill/>
            <a:miter lim="800000"/>
            <a:headEnd/>
            <a:tailEnd/>
          </a:ln>
        </p:spPr>
      </p:pic>
      <p:pic>
        <p:nvPicPr>
          <p:cNvPr id="5" name="Picture 3" descr="D:\figures\640x480\1\86.jpg"/>
          <p:cNvPicPr>
            <a:picLocks noChangeAspect="1" noChangeArrowheads="1"/>
          </p:cNvPicPr>
          <p:nvPr/>
        </p:nvPicPr>
        <p:blipFill>
          <a:blip r:embed="rId4" cstate="print"/>
          <a:srcRect/>
          <a:stretch>
            <a:fillRect/>
          </a:stretch>
        </p:blipFill>
        <p:spPr bwMode="auto">
          <a:xfrm>
            <a:off x="3707904" y="4077072"/>
            <a:ext cx="3384376" cy="2632283"/>
          </a:xfrm>
          <a:prstGeom prst="rect">
            <a:avLst/>
          </a:prstGeom>
          <a:noFill/>
        </p:spPr>
      </p:pic>
      <p:sp>
        <p:nvSpPr>
          <p:cNvPr id="6" name="1 - Τίτλος"/>
          <p:cNvSpPr txBox="1">
            <a:spLocks/>
          </p:cNvSpPr>
          <p:nvPr/>
        </p:nvSpPr>
        <p:spPr>
          <a:xfrm>
            <a:off x="7000892" y="4000504"/>
            <a:ext cx="2143108" cy="2092792"/>
          </a:xfrm>
          <a:prstGeom prst="rect">
            <a:avLst/>
          </a:prstGeom>
        </p:spPr>
        <p:txBody>
          <a:bodyPr>
            <a:noAutofit/>
          </a:bodyPr>
          <a:lstStyle/>
          <a:p>
            <a:pPr algn="ctr">
              <a:spcBef>
                <a:spcPct val="0"/>
              </a:spcBef>
            </a:pPr>
            <a:r>
              <a:rPr lang="en-US" sz="1600" b="1" dirty="0" smtClean="0">
                <a:solidFill>
                  <a:schemeClr val="accent1">
                    <a:lumMod val="50000"/>
                  </a:schemeClr>
                </a:solidFill>
                <a:effectLst>
                  <a:outerShdw blurRad="38100" dist="38100" dir="2700000" algn="tl">
                    <a:srgbClr val="000000">
                      <a:alpha val="43137"/>
                    </a:srgbClr>
                  </a:outerShdw>
                </a:effectLst>
              </a:rPr>
              <a:t>HG PIN</a:t>
            </a:r>
            <a:r>
              <a:rPr lang="el-GR" sz="1600" b="1" dirty="0" smtClean="0">
                <a:solidFill>
                  <a:schemeClr val="accent1">
                    <a:lumMod val="50000"/>
                  </a:schemeClr>
                </a:solidFill>
                <a:effectLst>
                  <a:outerShdw blurRad="38100" dist="38100" dir="2700000" algn="tl">
                    <a:srgbClr val="000000">
                      <a:alpha val="43137"/>
                    </a:srgbClr>
                  </a:outerShdw>
                </a:effectLst>
              </a:rPr>
              <a:t>.</a:t>
            </a:r>
          </a:p>
          <a:p>
            <a:pPr algn="ctr">
              <a:spcBef>
                <a:spcPct val="0"/>
              </a:spcBef>
            </a:pPr>
            <a:r>
              <a:rPr lang="el-GR" sz="1600" b="1" dirty="0" smtClean="0">
                <a:solidFill>
                  <a:schemeClr val="accent1">
                    <a:lumMod val="50000"/>
                  </a:schemeClr>
                </a:solidFill>
                <a:effectLst>
                  <a:outerShdw blurRad="38100" dist="38100" dir="2700000" algn="tl">
                    <a:srgbClr val="000000">
                      <a:alpha val="43137"/>
                    </a:srgbClr>
                  </a:outerShdw>
                </a:effectLst>
              </a:rPr>
              <a:t> </a:t>
            </a:r>
            <a:r>
              <a:rPr lang="el-GR" sz="1600" b="1" dirty="0" err="1" smtClean="0">
                <a:solidFill>
                  <a:schemeClr val="accent1">
                    <a:lumMod val="50000"/>
                  </a:schemeClr>
                </a:solidFill>
                <a:effectLst>
                  <a:outerShdw blurRad="38100" dist="38100" dir="2700000" algn="tl">
                    <a:srgbClr val="000000">
                      <a:alpha val="43137"/>
                    </a:srgbClr>
                  </a:outerShdw>
                </a:effectLst>
                <a:ea typeface="+mj-ea"/>
                <a:cs typeface="+mj-cs"/>
              </a:rPr>
              <a:t>Σπάνιότατα</a:t>
            </a:r>
            <a:r>
              <a:rPr kumimoji="0" lang="el-GR" sz="1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ea typeface="+mj-ea"/>
                <a:cs typeface="+mj-cs"/>
              </a:rPr>
              <a:t>, φαινόμενο ωρίμανσης</a:t>
            </a:r>
            <a:r>
              <a:rPr kumimoji="0" lang="en-US" sz="1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ea typeface="+mj-ea"/>
                <a:cs typeface="+mj-cs"/>
              </a:rPr>
              <a:t> </a:t>
            </a:r>
            <a:r>
              <a:rPr kumimoji="0" lang="el-GR" sz="1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ea typeface="+mj-ea"/>
                <a:cs typeface="+mj-cs"/>
              </a:rPr>
              <a:t>στο κέντρο. </a:t>
            </a:r>
          </a:p>
          <a:p>
            <a:pPr algn="ctr">
              <a:spcBef>
                <a:spcPct val="0"/>
              </a:spcBef>
            </a:pPr>
            <a:r>
              <a:rPr lang="el-GR" sz="1600" b="1" dirty="0" smtClean="0">
                <a:solidFill>
                  <a:schemeClr val="accent1">
                    <a:lumMod val="50000"/>
                  </a:schemeClr>
                </a:solidFill>
                <a:effectLst>
                  <a:outerShdw blurRad="38100" dist="38100" dir="2700000" algn="tl">
                    <a:srgbClr val="000000">
                      <a:alpha val="43137"/>
                    </a:srgbClr>
                  </a:outerShdw>
                </a:effectLst>
              </a:rPr>
              <a:t>Επί πλέον, εδώ, σχετικά </a:t>
            </a:r>
            <a:r>
              <a:rPr lang="el-GR" sz="1600" b="1" i="1" dirty="0" smtClean="0">
                <a:solidFill>
                  <a:schemeClr val="accent1">
                    <a:lumMod val="50000"/>
                  </a:schemeClr>
                </a:solidFill>
                <a:effectLst>
                  <a:outerShdw blurRad="38100" dist="38100" dir="2700000" algn="tl">
                    <a:srgbClr val="000000">
                      <a:alpha val="43137"/>
                    </a:srgbClr>
                  </a:outerShdw>
                </a:effectLst>
              </a:rPr>
              <a:t>ομοιόμορφη</a:t>
            </a:r>
            <a:r>
              <a:rPr lang="el-GR" sz="1600" b="1" dirty="0" smtClean="0">
                <a:solidFill>
                  <a:schemeClr val="accent1">
                    <a:lumMod val="50000"/>
                  </a:schemeClr>
                </a:solidFill>
                <a:effectLst>
                  <a:outerShdw blurRad="38100" dist="38100" dir="2700000" algn="tl">
                    <a:srgbClr val="000000">
                      <a:alpha val="43137"/>
                    </a:srgbClr>
                  </a:outerShdw>
                </a:effectLst>
              </a:rPr>
              <a:t> η πυρηνική ατυπία στα βασικώς κείμενα, άτυπα κύτταρα </a:t>
            </a:r>
          </a:p>
          <a:p>
            <a:pPr algn="ctr">
              <a:spcBef>
                <a:spcPct val="0"/>
              </a:spcBef>
            </a:pPr>
            <a:r>
              <a:rPr lang="el-GR" sz="1600" b="1" dirty="0" smtClean="0">
                <a:solidFill>
                  <a:schemeClr val="accent1">
                    <a:lumMod val="50000"/>
                  </a:schemeClr>
                </a:solidFill>
                <a:effectLst>
                  <a:outerShdw blurRad="38100" dist="38100" dir="2700000" algn="tl">
                    <a:srgbClr val="000000">
                      <a:alpha val="43137"/>
                    </a:srgbClr>
                  </a:outerShdw>
                </a:effectLst>
              </a:rPr>
              <a:t>της </a:t>
            </a:r>
            <a:r>
              <a:rPr lang="en-US" sz="1600" b="1" dirty="0" smtClean="0">
                <a:solidFill>
                  <a:schemeClr val="accent1">
                    <a:lumMod val="50000"/>
                  </a:schemeClr>
                </a:solidFill>
                <a:effectLst>
                  <a:outerShdw blurRad="38100" dist="38100" dir="2700000" algn="tl">
                    <a:srgbClr val="000000">
                      <a:alpha val="43137"/>
                    </a:srgbClr>
                  </a:outerShdw>
                </a:effectLst>
              </a:rPr>
              <a:t>HG PIN.</a:t>
            </a:r>
            <a:endParaRPr lang="el-GR" sz="1600" b="1" dirty="0" smtClean="0">
              <a:solidFill>
                <a:schemeClr val="accent1">
                  <a:lumMod val="50000"/>
                </a:schemeClr>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b="1" i="0" u="none" strike="noStrike" kern="1200" cap="none" spc="0" normalizeH="0" baseline="0" noProof="0" dirty="0">
              <a:ln>
                <a:noFill/>
              </a:ln>
              <a:solidFill>
                <a:schemeClr val="accent1">
                  <a:lumMod val="50000"/>
                </a:schemeClr>
              </a:solidFill>
              <a:effectLst>
                <a:outerShdw blurRad="38100" dist="38100" dir="2700000" algn="tl">
                  <a:srgbClr val="000000">
                    <a:alpha val="43137"/>
                  </a:srgbClr>
                </a:outerShdw>
              </a:effectLst>
              <a:uLnTx/>
              <a:uFillTx/>
              <a:ea typeface="+mj-ea"/>
              <a:cs typeface="+mj-cs"/>
            </a:endParaRPr>
          </a:p>
        </p:txBody>
      </p:sp>
      <p:pic>
        <p:nvPicPr>
          <p:cNvPr id="7" name="Picture 4" descr="E:\figures\640x480\1\79.jpg"/>
          <p:cNvPicPr>
            <a:picLocks noChangeAspect="1" noChangeArrowheads="1"/>
          </p:cNvPicPr>
          <p:nvPr/>
        </p:nvPicPr>
        <p:blipFill>
          <a:blip r:embed="rId5" cstate="print"/>
          <a:srcRect/>
          <a:stretch>
            <a:fillRect/>
          </a:stretch>
        </p:blipFill>
        <p:spPr bwMode="auto">
          <a:xfrm>
            <a:off x="251520" y="4077072"/>
            <a:ext cx="3359665" cy="2520280"/>
          </a:xfrm>
          <a:prstGeom prst="rect">
            <a:avLst/>
          </a:prstGeom>
          <a:noFill/>
          <a:ln w="9525">
            <a:noFill/>
            <a:miter lim="800000"/>
            <a:headEnd/>
            <a:tailEnd/>
          </a:ln>
        </p:spPr>
      </p:pic>
    </p:spTree>
    <p:extLst>
      <p:ext uri="{BB962C8B-B14F-4D97-AF65-F5344CB8AC3E}">
        <p14:creationId xmlns:p14="http://schemas.microsoft.com/office/powerpoint/2010/main" val="35187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p:cTn id="7"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5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1507">
                                            <p:txEl>
                                              <p:pRg st="1" end="1"/>
                                            </p:txEl>
                                          </p:spTgt>
                                        </p:tgtEl>
                                        <p:attrNameLst>
                                          <p:attrName>style.visibility</p:attrName>
                                        </p:attrNameLst>
                                      </p:cBhvr>
                                      <p:to>
                                        <p:strVal val="visible"/>
                                      </p:to>
                                    </p:set>
                                    <p:anim calcmode="lin" valueType="num">
                                      <p:cBhvr>
                                        <p:cTn id="14" dur="500" fill="hold"/>
                                        <p:tgtEl>
                                          <p:spTgt spid="2150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150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150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79912" y="0"/>
            <a:ext cx="5364088" cy="6858000"/>
          </a:xfrm>
        </p:spPr>
        <p:txBody>
          <a:bodyPr>
            <a:normAutofit fontScale="90000"/>
          </a:bodyPr>
          <a:lstStyle/>
          <a:p>
            <a:r>
              <a:rPr lang="el-GR" sz="2400" dirty="0" err="1" smtClean="0"/>
              <a:t>Εικ</a:t>
            </a:r>
            <a:r>
              <a:rPr lang="el-GR" sz="2400" dirty="0" smtClean="0"/>
              <a:t>. </a:t>
            </a:r>
            <a:r>
              <a:rPr lang="en-US" sz="2400" dirty="0" smtClean="0"/>
              <a:t>a. </a:t>
            </a:r>
            <a:r>
              <a:rPr lang="el-GR" sz="2400" dirty="0" smtClean="0"/>
              <a:t>Η υψηλόβαθμη προστατική </a:t>
            </a:r>
            <a:r>
              <a:rPr lang="el-GR" sz="2400" dirty="0" err="1" smtClean="0"/>
              <a:t>ενδοεπιθηλιακή</a:t>
            </a:r>
            <a:r>
              <a:rPr lang="el-GR" sz="2400" dirty="0" smtClean="0"/>
              <a:t> νεοπλασία </a:t>
            </a:r>
            <a:r>
              <a:rPr lang="en-US" sz="2400" dirty="0" smtClean="0"/>
              <a:t>( HGPIN</a:t>
            </a:r>
            <a:r>
              <a:rPr lang="el-GR" sz="2400" dirty="0" smtClean="0"/>
              <a:t> </a:t>
            </a:r>
            <a:r>
              <a:rPr lang="en-US" sz="2400" dirty="0" smtClean="0"/>
              <a:t>) </a:t>
            </a:r>
            <a:r>
              <a:rPr lang="el-GR" sz="2400" dirty="0" smtClean="0"/>
              <a:t>προβάλλει στη μικρή μεγέθυνση ως </a:t>
            </a:r>
            <a:r>
              <a:rPr lang="el-GR" sz="2400" dirty="0" err="1" smtClean="0"/>
              <a:t>βαθυχρωματικοί</a:t>
            </a:r>
            <a:r>
              <a:rPr lang="el-GR" sz="2400" dirty="0" smtClean="0"/>
              <a:t>, </a:t>
            </a:r>
            <a:r>
              <a:rPr lang="el-GR" sz="2400" dirty="0" err="1" smtClean="0"/>
              <a:t>αμφίφιλοι</a:t>
            </a:r>
            <a:r>
              <a:rPr lang="el-GR" sz="2400" dirty="0" smtClean="0"/>
              <a:t> αδένες , με αρχιτεκτονικό πρότυπο </a:t>
            </a:r>
            <a:r>
              <a:rPr lang="el-GR" sz="2400" dirty="0" err="1" smtClean="0"/>
              <a:t>προσομοιάζον</a:t>
            </a:r>
            <a:r>
              <a:rPr lang="el-GR" sz="2400" dirty="0" smtClean="0"/>
              <a:t> εκείνου των παρακείμενων τους  </a:t>
            </a:r>
            <a:r>
              <a:rPr lang="el-GR" sz="2400" dirty="0" err="1" smtClean="0"/>
              <a:t>καλοήθων</a:t>
            </a:r>
            <a:r>
              <a:rPr lang="el-GR" sz="2400" dirty="0" smtClean="0"/>
              <a:t> προστατικών αδένων. </a:t>
            </a:r>
            <a:br>
              <a:rPr lang="el-GR" sz="2400" dirty="0" smtClean="0"/>
            </a:br>
            <a:r>
              <a:rPr lang="el-GR" sz="2400" dirty="0" err="1" smtClean="0"/>
              <a:t>Εικ</a:t>
            </a:r>
            <a:r>
              <a:rPr lang="el-GR" sz="2400" dirty="0" smtClean="0"/>
              <a:t>. </a:t>
            </a:r>
            <a:r>
              <a:rPr lang="en-US" sz="2400" dirty="0" smtClean="0"/>
              <a:t>b. </a:t>
            </a:r>
            <a:r>
              <a:rPr lang="el-GR" sz="2400" dirty="0" smtClean="0"/>
              <a:t>Στη μεγάλη μεγέθυνση, τα προαύλια κύτταρα εμφανίζουν </a:t>
            </a:r>
            <a:r>
              <a:rPr lang="el-GR" sz="2400" dirty="0" err="1" smtClean="0"/>
              <a:t>αμφίφιλο</a:t>
            </a:r>
            <a:r>
              <a:rPr lang="el-GR" sz="2400" dirty="0" smtClean="0"/>
              <a:t> κυτταρόπλασμα , πυρηνικό συνωστισμό και </a:t>
            </a:r>
            <a:r>
              <a:rPr lang="el-GR" sz="2400" dirty="0" err="1" smtClean="0"/>
              <a:t>στοιβάδωση</a:t>
            </a:r>
            <a:r>
              <a:rPr lang="en-US" sz="2400" dirty="0" smtClean="0"/>
              <a:t>, </a:t>
            </a:r>
            <a:r>
              <a:rPr lang="el-GR" sz="2400" dirty="0" smtClean="0"/>
              <a:t>ανώμαλες αποστάσεις στη διάταξη των πυρήνων, υπερχρωμία και συσσώρευση της χρωματίνης και προβάλλοντα </a:t>
            </a:r>
            <a:r>
              <a:rPr lang="el-GR" sz="2400" dirty="0" err="1" smtClean="0"/>
              <a:t>πυρήνια</a:t>
            </a:r>
            <a:r>
              <a:rPr lang="el-GR" sz="2400" dirty="0" smtClean="0"/>
              <a:t>, αντιληπτά τουλάχιστον  στη μεγέθυνση Χ200.</a:t>
            </a:r>
            <a:br>
              <a:rPr lang="el-GR" sz="2400" dirty="0" smtClean="0"/>
            </a:br>
            <a:r>
              <a:rPr lang="el-GR" sz="2400" dirty="0" err="1" smtClean="0"/>
              <a:t>Εικ</a:t>
            </a:r>
            <a:r>
              <a:rPr lang="el-GR" sz="2400" dirty="0" smtClean="0"/>
              <a:t>. </a:t>
            </a:r>
            <a:r>
              <a:rPr lang="en-US" sz="2400" dirty="0" smtClean="0"/>
              <a:t>c.</a:t>
            </a:r>
            <a:r>
              <a:rPr lang="el-GR" sz="2400" dirty="0" smtClean="0"/>
              <a:t> Στη </a:t>
            </a:r>
            <a:r>
              <a:rPr lang="en-US" sz="2400" dirty="0" smtClean="0"/>
              <a:t>HGPIN</a:t>
            </a:r>
            <a:r>
              <a:rPr lang="el-GR" sz="2400" dirty="0" smtClean="0"/>
              <a:t>, ο βασικός κυτταρικός στοίχος είναι συνήθως εστιακός και ασυνεχής, η δε </a:t>
            </a:r>
            <a:r>
              <a:rPr lang="el-GR" sz="2400" dirty="0" err="1" smtClean="0"/>
              <a:t>ανοσοϊστοθετικότητα</a:t>
            </a:r>
            <a:r>
              <a:rPr lang="el-GR" sz="2400" dirty="0" smtClean="0"/>
              <a:t> της </a:t>
            </a:r>
            <a:r>
              <a:rPr lang="en-US" sz="2400" dirty="0" smtClean="0"/>
              <a:t>AMACR</a:t>
            </a:r>
            <a:r>
              <a:rPr lang="el-GR" sz="2400" dirty="0" smtClean="0"/>
              <a:t> συνήθως ενισχυμένη συγκριτικά με εκείνη των παρακείμενων </a:t>
            </a:r>
            <a:r>
              <a:rPr lang="el-GR" sz="2400" dirty="0" err="1" smtClean="0"/>
              <a:t>καλοήθων</a:t>
            </a:r>
            <a:r>
              <a:rPr lang="el-GR" sz="2400" dirty="0" smtClean="0"/>
              <a:t> αδένων </a:t>
            </a:r>
            <a:r>
              <a:rPr lang="en-US" sz="2400" dirty="0" smtClean="0"/>
              <a:t> </a:t>
            </a:r>
            <a:r>
              <a:rPr lang="en-US" sz="2000" dirty="0" smtClean="0"/>
              <a:t>M Zhou. Modern </a:t>
            </a:r>
            <a:r>
              <a:rPr lang="en-US" sz="2000" dirty="0" err="1" smtClean="0"/>
              <a:t>Pathol</a:t>
            </a:r>
            <a:r>
              <a:rPr lang="en-US" sz="2000" dirty="0" smtClean="0"/>
              <a:t> (2018) 31, S71-9</a:t>
            </a:r>
            <a:r>
              <a:rPr lang="el-GR" sz="2000" dirty="0" smtClean="0"/>
              <a:t>.</a:t>
            </a:r>
            <a:endParaRPr lang="el-GR" sz="2000" dirty="0"/>
          </a:p>
        </p:txBody>
      </p:sp>
      <p:pic>
        <p:nvPicPr>
          <p:cNvPr id="2050" name="Picture 2" descr="C:\Users\Νεφέλη\Desktop\3-Figure2-1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672408" cy="6598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5845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E:\figures\640x480\1\72.jpg"/>
          <p:cNvPicPr>
            <a:picLocks noChangeAspect="1" noChangeArrowheads="1"/>
          </p:cNvPicPr>
          <p:nvPr/>
        </p:nvPicPr>
        <p:blipFill>
          <a:blip r:embed="rId2" cstate="print"/>
          <a:srcRect/>
          <a:stretch>
            <a:fillRect/>
          </a:stretch>
        </p:blipFill>
        <p:spPr bwMode="auto">
          <a:xfrm>
            <a:off x="838200" y="838200"/>
            <a:ext cx="7535863" cy="5653088"/>
          </a:xfrm>
          <a:prstGeom prst="rect">
            <a:avLst/>
          </a:prstGeom>
          <a:noFill/>
          <a:ln w="9525">
            <a:noFill/>
            <a:miter lim="800000"/>
            <a:headEnd/>
            <a:tailEnd/>
          </a:ln>
        </p:spPr>
      </p:pic>
      <p:sp>
        <p:nvSpPr>
          <p:cNvPr id="25603" name="Text Box 4"/>
          <p:cNvSpPr txBox="1">
            <a:spLocks noChangeArrowheads="1"/>
          </p:cNvSpPr>
          <p:nvPr/>
        </p:nvSpPr>
        <p:spPr bwMode="auto">
          <a:xfrm>
            <a:off x="2743200" y="228600"/>
            <a:ext cx="3810000" cy="519113"/>
          </a:xfrm>
          <a:prstGeom prst="rect">
            <a:avLst/>
          </a:prstGeom>
          <a:noFill/>
          <a:ln w="9525">
            <a:noFill/>
            <a:miter lim="800000"/>
            <a:headEnd/>
            <a:tailEnd/>
          </a:ln>
        </p:spPr>
        <p:txBody>
          <a:bodyPr>
            <a:spAutoFit/>
          </a:bodyPr>
          <a:lstStyle/>
          <a:p>
            <a:pPr algn="ctr">
              <a:spcBef>
                <a:spcPct val="50000"/>
              </a:spcBef>
            </a:pPr>
            <a:r>
              <a:rPr lang="en-US" sz="2800" b="1" dirty="0" err="1">
                <a:solidFill>
                  <a:srgbClr val="002060"/>
                </a:solidFill>
              </a:rPr>
              <a:t>Θυσανωτή</a:t>
            </a:r>
            <a:r>
              <a:rPr lang="en-US" sz="2800" b="1" dirty="0">
                <a:solidFill>
                  <a:srgbClr val="002060"/>
                </a:solidFill>
              </a:rPr>
              <a:t> </a:t>
            </a:r>
            <a:r>
              <a:rPr lang="en-US" sz="2800" b="1" dirty="0" smtClean="0">
                <a:solidFill>
                  <a:srgbClr val="002060"/>
                </a:solidFill>
              </a:rPr>
              <a:t>HG</a:t>
            </a:r>
            <a:r>
              <a:rPr lang="el-GR" sz="2800" b="1" dirty="0" smtClean="0">
                <a:solidFill>
                  <a:srgbClr val="002060"/>
                </a:solidFill>
              </a:rPr>
              <a:t> </a:t>
            </a:r>
            <a:r>
              <a:rPr lang="en-US" sz="2800" b="1" dirty="0" smtClean="0">
                <a:solidFill>
                  <a:srgbClr val="002060"/>
                </a:solidFill>
              </a:rPr>
              <a:t>PIN</a:t>
            </a:r>
            <a:endParaRPr lang="el-GR" dirty="0">
              <a:solidFill>
                <a:srgbClr val="002060"/>
              </a:solidFill>
            </a:endParaRPr>
          </a:p>
        </p:txBody>
      </p:sp>
    </p:spTree>
    <p:extLst>
      <p:ext uri="{BB962C8B-B14F-4D97-AF65-F5344CB8AC3E}">
        <p14:creationId xmlns:p14="http://schemas.microsoft.com/office/powerpoint/2010/main" val="399115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5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7288" y="274638"/>
            <a:ext cx="10787138" cy="725470"/>
          </a:xfrm>
        </p:spPr>
        <p:txBody>
          <a:bodyPr>
            <a:noAutofit/>
          </a:bodyPr>
          <a:lstStyle/>
          <a:p>
            <a:r>
              <a:rPr lang="el-GR" sz="3600" b="1" dirty="0" smtClean="0"/>
              <a:t>Σπάνια, ηθμοειδής μορφή </a:t>
            </a:r>
            <a:r>
              <a:rPr lang="el-GR" sz="3600" b="1" dirty="0" smtClean="0">
                <a:effectLst>
                  <a:outerShdw blurRad="38100" dist="38100" dir="2700000" algn="tl">
                    <a:srgbClr val="000000">
                      <a:alpha val="43137"/>
                    </a:srgbClr>
                  </a:outerShdw>
                </a:effectLst>
              </a:rPr>
              <a:t>υψηλόβαθμης </a:t>
            </a:r>
            <a:r>
              <a:rPr lang="en-US" sz="3600" b="1" dirty="0" smtClean="0">
                <a:effectLst>
                  <a:outerShdw blurRad="38100" dist="38100" dir="2700000" algn="tl">
                    <a:srgbClr val="000000">
                      <a:alpha val="43137"/>
                    </a:srgbClr>
                  </a:outerShdw>
                </a:effectLst>
              </a:rPr>
              <a:t>PIN</a:t>
            </a:r>
            <a:endParaRPr lang="el-GR" sz="3600" b="1" dirty="0">
              <a:effectLst>
                <a:outerShdw blurRad="38100" dist="38100" dir="2700000" algn="tl">
                  <a:srgbClr val="000000">
                    <a:alpha val="43137"/>
                  </a:srgbClr>
                </a:outerShdw>
              </a:effectLst>
            </a:endParaRPr>
          </a:p>
        </p:txBody>
      </p:sp>
      <p:pic>
        <p:nvPicPr>
          <p:cNvPr id="79874" name="Picture 2" descr="D:\figures\640x480\1\87.jpg"/>
          <p:cNvPicPr>
            <a:picLocks noChangeAspect="1" noChangeArrowheads="1"/>
          </p:cNvPicPr>
          <p:nvPr/>
        </p:nvPicPr>
        <p:blipFill>
          <a:blip r:embed="rId2" cstate="print"/>
          <a:srcRect/>
          <a:stretch>
            <a:fillRect/>
          </a:stretch>
        </p:blipFill>
        <p:spPr bwMode="auto">
          <a:xfrm>
            <a:off x="928662" y="1142984"/>
            <a:ext cx="7072362" cy="5304272"/>
          </a:xfrm>
          <a:prstGeom prst="rect">
            <a:avLst/>
          </a:prstGeom>
          <a:noFill/>
        </p:spPr>
      </p:pic>
      <p:sp>
        <p:nvSpPr>
          <p:cNvPr id="4" name="1 - Τίτλος"/>
          <p:cNvSpPr txBox="1">
            <a:spLocks/>
          </p:cNvSpPr>
          <p:nvPr/>
        </p:nvSpPr>
        <p:spPr>
          <a:xfrm>
            <a:off x="-785850" y="0"/>
            <a:ext cx="10715700" cy="571480"/>
          </a:xfrm>
          <a:prstGeom prst="rect">
            <a:avLst/>
          </a:prstGeom>
        </p:spPr>
        <p:txBody>
          <a:bodyPr vert="horz" lIns="91440" tIns="45720" rIns="91440" bIns="45720" rtlCol="0" anchor="ctr">
            <a:noAutofit/>
          </a:bodyPr>
          <a:lstStyle/>
          <a:p>
            <a:pPr algn="ctr">
              <a:spcBef>
                <a:spcPct val="0"/>
              </a:spcBef>
              <a:defRPr/>
            </a:pPr>
            <a:r>
              <a:rPr lang="el-GR" sz="2400" b="1" dirty="0" smtClean="0">
                <a:solidFill>
                  <a:prstClr val="black"/>
                </a:solidFill>
              </a:rPr>
              <a:t>Επικρατούσα μορφολογία </a:t>
            </a:r>
            <a:r>
              <a:rPr lang="el-GR" sz="2400" b="1" dirty="0" smtClean="0">
                <a:solidFill>
                  <a:prstClr val="black"/>
                </a:solidFill>
                <a:effectLst>
                  <a:outerShdw blurRad="38100" dist="38100" dir="2700000" algn="tl">
                    <a:srgbClr val="000000">
                      <a:alpha val="43137"/>
                    </a:srgbClr>
                  </a:outerShdw>
                </a:effectLst>
              </a:rPr>
              <a:t>κυψελιδικού</a:t>
            </a:r>
            <a:r>
              <a:rPr lang="el-GR" sz="2400" b="1" dirty="0" smtClean="0">
                <a:solidFill>
                  <a:prstClr val="black"/>
                </a:solidFill>
              </a:rPr>
              <a:t> κυττάρου.</a:t>
            </a:r>
            <a:endParaRPr lang="el-GR" sz="2400" b="1" dirty="0">
              <a:solidFill>
                <a:prstClr val="black"/>
              </a:solidFill>
            </a:endParaRPr>
          </a:p>
        </p:txBody>
      </p:sp>
    </p:spTree>
    <p:extLst>
      <p:ext uri="{BB962C8B-B14F-4D97-AF65-F5344CB8AC3E}">
        <p14:creationId xmlns:p14="http://schemas.microsoft.com/office/powerpoint/2010/main" val="32793667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143504" y="0"/>
            <a:ext cx="4000496" cy="764704"/>
          </a:xfrm>
        </p:spPr>
        <p:txBody>
          <a:bodyPr>
            <a:noAutofit/>
          </a:bodyPr>
          <a:lstStyle/>
          <a:p>
            <a:r>
              <a:rPr lang="el-GR" sz="1400" dirty="0" smtClean="0"/>
              <a:t>Σπάνια, φαινόμενο ωρίμανσης σε ηθμοειδή </a:t>
            </a:r>
            <a:r>
              <a:rPr lang="en-US" sz="1400" dirty="0" smtClean="0"/>
              <a:t>HG PIN, </a:t>
            </a:r>
            <a:r>
              <a:rPr lang="el-GR" sz="1400" dirty="0" smtClean="0"/>
              <a:t>κατά κανόνα, αντίθετα με το ηθμοειδές κυψελιδικό καρκίνωμα προτύπου 4 κατά </a:t>
            </a:r>
            <a:r>
              <a:rPr lang="en-US" sz="1400" dirty="0" smtClean="0"/>
              <a:t>Gleason</a:t>
            </a:r>
            <a:r>
              <a:rPr lang="en-US" sz="1600" dirty="0" smtClean="0"/>
              <a:t>.</a:t>
            </a:r>
            <a:endParaRPr lang="el-GR" sz="1600" dirty="0"/>
          </a:p>
        </p:txBody>
      </p:sp>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pic>
        <p:nvPicPr>
          <p:cNvPr id="78850" name="Picture 2" descr="D:\figures\640x480\1\85.jpg"/>
          <p:cNvPicPr>
            <a:picLocks noGrp="1" noChangeAspect="1" noChangeArrowheads="1"/>
          </p:cNvPicPr>
          <p:nvPr>
            <p:ph sz="half" idx="2"/>
          </p:nvPr>
        </p:nvPicPr>
        <p:blipFill>
          <a:blip r:embed="rId2" cstate="print"/>
          <a:srcRect/>
          <a:stretch>
            <a:fillRect/>
          </a:stretch>
        </p:blipFill>
        <p:spPr bwMode="auto">
          <a:xfrm rot="16200000">
            <a:off x="-857248" y="857248"/>
            <a:ext cx="6858001" cy="5143501"/>
          </a:xfrm>
          <a:prstGeom prst="rect">
            <a:avLst/>
          </a:prstGeom>
          <a:noFill/>
        </p:spPr>
      </p:pic>
      <p:pic>
        <p:nvPicPr>
          <p:cNvPr id="78851" name="Picture 3" descr="D:\figures\640x480\1\86.jpg"/>
          <p:cNvPicPr>
            <a:picLocks noGrp="1" noChangeAspect="1" noChangeArrowheads="1"/>
          </p:cNvPicPr>
          <p:nvPr>
            <p:ph sz="quarter" idx="4"/>
          </p:nvPr>
        </p:nvPicPr>
        <p:blipFill>
          <a:blip r:embed="rId3" cstate="print"/>
          <a:srcRect/>
          <a:stretch>
            <a:fillRect/>
          </a:stretch>
        </p:blipFill>
        <p:spPr bwMode="auto">
          <a:xfrm rot="16200000">
            <a:off x="4571996" y="1357302"/>
            <a:ext cx="5143512" cy="4000496"/>
          </a:xfrm>
          <a:prstGeom prst="rect">
            <a:avLst/>
          </a:prstGeom>
          <a:noFill/>
        </p:spPr>
      </p:pic>
      <p:sp>
        <p:nvSpPr>
          <p:cNvPr id="7" name="6 - Ορθογώνιο"/>
          <p:cNvSpPr/>
          <p:nvPr/>
        </p:nvSpPr>
        <p:spPr>
          <a:xfrm>
            <a:off x="5143504" y="6072206"/>
            <a:ext cx="4000496" cy="646331"/>
          </a:xfrm>
          <a:prstGeom prst="rect">
            <a:avLst/>
          </a:prstGeom>
        </p:spPr>
        <p:txBody>
          <a:bodyPr wrap="square">
            <a:spAutoFit/>
          </a:bodyPr>
          <a:lstStyle/>
          <a:p>
            <a:pPr algn="ctr">
              <a:spcBef>
                <a:spcPct val="50000"/>
              </a:spcBef>
            </a:pPr>
            <a:r>
              <a:rPr lang="el-GR" b="1" dirty="0" smtClean="0">
                <a:solidFill>
                  <a:prstClr val="black"/>
                </a:solidFill>
              </a:rPr>
              <a:t>Εδώ, σχετικά </a:t>
            </a:r>
            <a:r>
              <a:rPr lang="el-GR" b="1" u="sng" dirty="0" smtClean="0">
                <a:solidFill>
                  <a:prstClr val="black"/>
                </a:solidFill>
                <a:effectLst>
                  <a:outerShdw blurRad="38100" dist="38100" dir="2700000" algn="tl">
                    <a:srgbClr val="000000">
                      <a:alpha val="43137"/>
                    </a:srgbClr>
                  </a:outerShdw>
                </a:effectLst>
              </a:rPr>
              <a:t>ομοιόμορφη</a:t>
            </a:r>
            <a:r>
              <a:rPr lang="el-GR" b="1" dirty="0" smtClean="0">
                <a:solidFill>
                  <a:prstClr val="black"/>
                </a:solidFill>
              </a:rPr>
              <a:t> η πυρηνική ατυπία στα άτυπα κύτταρα της </a:t>
            </a:r>
            <a:r>
              <a:rPr lang="en-US" b="1" dirty="0" smtClean="0">
                <a:solidFill>
                  <a:prstClr val="black"/>
                </a:solidFill>
              </a:rPr>
              <a:t>HG PIN.</a:t>
            </a:r>
            <a:endParaRPr lang="el-GR" b="1" dirty="0">
              <a:solidFill>
                <a:prstClr val="black"/>
              </a:solidFill>
            </a:endParaRPr>
          </a:p>
        </p:txBody>
      </p:sp>
    </p:spTree>
    <p:extLst>
      <p:ext uri="{BB962C8B-B14F-4D97-AF65-F5344CB8AC3E}">
        <p14:creationId xmlns:p14="http://schemas.microsoft.com/office/powerpoint/2010/main" val="394264154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E:\figures\640x480\1\79.jpg"/>
          <p:cNvPicPr>
            <a:picLocks noChangeAspect="1" noChangeArrowheads="1"/>
          </p:cNvPicPr>
          <p:nvPr/>
        </p:nvPicPr>
        <p:blipFill>
          <a:blip r:embed="rId2" cstate="print"/>
          <a:srcRect/>
          <a:stretch>
            <a:fillRect/>
          </a:stretch>
        </p:blipFill>
        <p:spPr bwMode="auto">
          <a:xfrm>
            <a:off x="838200" y="914400"/>
            <a:ext cx="7535863" cy="5653088"/>
          </a:xfrm>
          <a:prstGeom prst="rect">
            <a:avLst/>
          </a:prstGeom>
          <a:noFill/>
          <a:ln w="9525">
            <a:noFill/>
            <a:miter lim="800000"/>
            <a:headEnd/>
            <a:tailEnd/>
          </a:ln>
        </p:spPr>
      </p:pic>
      <p:sp>
        <p:nvSpPr>
          <p:cNvPr id="90115" name="Text Box 5"/>
          <p:cNvSpPr txBox="1">
            <a:spLocks noChangeArrowheads="1"/>
          </p:cNvSpPr>
          <p:nvPr/>
        </p:nvSpPr>
        <p:spPr bwMode="auto">
          <a:xfrm>
            <a:off x="0" y="0"/>
            <a:ext cx="9144000" cy="1015663"/>
          </a:xfrm>
          <a:prstGeom prst="rect">
            <a:avLst/>
          </a:prstGeom>
          <a:noFill/>
          <a:ln w="9525">
            <a:noFill/>
            <a:miter lim="800000"/>
            <a:headEnd/>
            <a:tailEnd/>
          </a:ln>
        </p:spPr>
        <p:txBody>
          <a:bodyPr wrap="square">
            <a:spAutoFit/>
          </a:bodyPr>
          <a:lstStyle/>
          <a:p>
            <a:pPr algn="ctr">
              <a:spcBef>
                <a:spcPct val="50000"/>
              </a:spcBef>
            </a:pPr>
            <a:r>
              <a:rPr lang="el-GR" sz="2400" b="1" dirty="0" smtClean="0">
                <a:solidFill>
                  <a:srgbClr val="002060"/>
                </a:solidFill>
              </a:rPr>
              <a:t>(</a:t>
            </a:r>
            <a:r>
              <a:rPr lang="el-GR" sz="2400" b="1" dirty="0" err="1" smtClean="0">
                <a:solidFill>
                  <a:srgbClr val="002060"/>
                </a:solidFill>
              </a:rPr>
              <a:t>Μικροθηλώδης</a:t>
            </a:r>
            <a:r>
              <a:rPr lang="el-GR" sz="2400" b="1" dirty="0" smtClean="0">
                <a:solidFill>
                  <a:srgbClr val="002060"/>
                </a:solidFill>
              </a:rPr>
              <a:t>) </a:t>
            </a:r>
            <a:r>
              <a:rPr lang="en-US" sz="2400" b="1" dirty="0" smtClean="0">
                <a:solidFill>
                  <a:srgbClr val="002060"/>
                </a:solidFill>
              </a:rPr>
              <a:t>HG </a:t>
            </a:r>
            <a:r>
              <a:rPr lang="el-GR" sz="2400" b="1" dirty="0" smtClean="0">
                <a:solidFill>
                  <a:srgbClr val="002060"/>
                </a:solidFill>
              </a:rPr>
              <a:t>PIN + όπως  ενίοτε ανευρίσκεται , </a:t>
            </a:r>
          </a:p>
          <a:p>
            <a:pPr algn="ctr">
              <a:spcBef>
                <a:spcPct val="50000"/>
              </a:spcBef>
            </a:pPr>
            <a:r>
              <a:rPr lang="el-GR" sz="2400" b="1" dirty="0" smtClean="0">
                <a:solidFill>
                  <a:srgbClr val="002060"/>
                </a:solidFill>
              </a:rPr>
              <a:t>πέριξ διηθητικό καρκίνωμα.</a:t>
            </a:r>
          </a:p>
        </p:txBody>
      </p:sp>
    </p:spTree>
    <p:extLst>
      <p:ext uri="{BB962C8B-B14F-4D97-AF65-F5344CB8AC3E}">
        <p14:creationId xmlns:p14="http://schemas.microsoft.com/office/powerpoint/2010/main" val="202826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p:cTn id="7" dur="500" fill="hold"/>
                                        <p:tgtEl>
                                          <p:spTgt spid="90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01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01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0115">
                                            <p:txEl>
                                              <p:pRg st="1" end="1"/>
                                            </p:txEl>
                                          </p:spTgt>
                                        </p:tgtEl>
                                        <p:attrNameLst>
                                          <p:attrName>style.visibility</p:attrName>
                                        </p:attrNameLst>
                                      </p:cBhvr>
                                      <p:to>
                                        <p:strVal val="visible"/>
                                      </p:to>
                                    </p:set>
                                    <p:anim calcmode="lin" valueType="num">
                                      <p:cBhvr>
                                        <p:cTn id="14" dur="500" fill="hold"/>
                                        <p:tgtEl>
                                          <p:spTgt spid="9011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011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01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E:\figures\640x480\200\241.jpg"/>
          <p:cNvPicPr>
            <a:picLocks noChangeAspect="1" noChangeArrowheads="1"/>
          </p:cNvPicPr>
          <p:nvPr/>
        </p:nvPicPr>
        <p:blipFill>
          <a:blip r:embed="rId2" cstate="print"/>
          <a:srcRect/>
          <a:stretch>
            <a:fillRect/>
          </a:stretch>
        </p:blipFill>
        <p:spPr bwMode="auto">
          <a:xfrm>
            <a:off x="323528" y="332656"/>
            <a:ext cx="8351169" cy="6264696"/>
          </a:xfrm>
          <a:prstGeom prst="rect">
            <a:avLst/>
          </a:prstGeom>
          <a:noFill/>
          <a:ln w="9525">
            <a:noFill/>
            <a:miter lim="800000"/>
            <a:headEnd/>
            <a:tailEnd/>
          </a:ln>
        </p:spPr>
      </p:pic>
    </p:spTree>
    <p:extLst>
      <p:ext uri="{BB962C8B-B14F-4D97-AF65-F5344CB8AC3E}">
        <p14:creationId xmlns:p14="http://schemas.microsoft.com/office/powerpoint/2010/main" val="934889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4581128"/>
          </a:xfrm>
        </p:spPr>
        <p:txBody>
          <a:bodyPr>
            <a:noAutofit/>
          </a:bodyPr>
          <a:lstStyle/>
          <a:p>
            <a:r>
              <a:rPr lang="el-GR" sz="2000" dirty="0" err="1" smtClean="0"/>
              <a:t>Εικ</a:t>
            </a:r>
            <a:r>
              <a:rPr lang="el-GR" sz="2000" dirty="0" smtClean="0"/>
              <a:t>. </a:t>
            </a:r>
            <a:r>
              <a:rPr lang="en-US" sz="2000" dirty="0" smtClean="0"/>
              <a:t>a.  To </a:t>
            </a:r>
            <a:r>
              <a:rPr lang="el-GR" sz="2000" dirty="0" smtClean="0"/>
              <a:t> καρκίνωμα του προστάτη αδένα με τη συνήθη </a:t>
            </a:r>
            <a:r>
              <a:rPr lang="el-GR" sz="2000" dirty="0" err="1" smtClean="0"/>
              <a:t>μικροαδενική</a:t>
            </a:r>
            <a:r>
              <a:rPr lang="el-GR" sz="2000" dirty="0" smtClean="0"/>
              <a:t> μορφολογία εμφανίζει  άκαμπτους, στρογγυλούς αυλούς σε καρκινικούς αδένες που επεκτείνονται διηθητικά ανάμεσα από καλοήθεις.</a:t>
            </a:r>
            <a:r>
              <a:rPr lang="en-US" sz="2000" dirty="0" smtClean="0"/>
              <a:t/>
            </a:r>
            <a:br>
              <a:rPr lang="en-US" sz="2000" dirty="0" smtClean="0"/>
            </a:br>
            <a:r>
              <a:rPr lang="en-US" sz="2000" dirty="0" smtClean="0"/>
              <a:t>A</a:t>
            </a:r>
            <a:r>
              <a:rPr lang="el-GR" sz="2000" dirty="0" err="1" smtClean="0"/>
              <a:t>ρκετές</a:t>
            </a:r>
            <a:r>
              <a:rPr lang="el-GR" sz="2000" dirty="0" smtClean="0"/>
              <a:t> αλλοιώσεις του προστάτη αδένα προσλαμβάνουν το πρότυπο των </a:t>
            </a:r>
            <a:r>
              <a:rPr lang="el-GR" sz="2000" b="1" dirty="0" smtClean="0"/>
              <a:t>άτυπων μεγάλων αδένων </a:t>
            </a:r>
            <a:r>
              <a:rPr lang="el-GR" sz="2000" dirty="0" smtClean="0"/>
              <a:t>με </a:t>
            </a:r>
            <a:r>
              <a:rPr lang="el-GR" sz="2000" dirty="0" smtClean="0">
                <a:effectLst>
                  <a:outerShdw blurRad="38100" dist="38100" dir="2700000" algn="tl">
                    <a:srgbClr val="000000">
                      <a:alpha val="43137"/>
                    </a:srgbClr>
                  </a:outerShdw>
                </a:effectLst>
              </a:rPr>
              <a:t>μέγεθος και περίγραμμα παρόμοιο ή μεγαλύτερο από εκείνα των </a:t>
            </a:r>
            <a:r>
              <a:rPr lang="el-GR" sz="2000" dirty="0" err="1" smtClean="0">
                <a:effectLst>
                  <a:outerShdw blurRad="38100" dist="38100" dir="2700000" algn="tl">
                    <a:srgbClr val="000000">
                      <a:alpha val="43137"/>
                    </a:srgbClr>
                  </a:outerShdw>
                </a:effectLst>
              </a:rPr>
              <a:t>καλοήθων</a:t>
            </a:r>
            <a:r>
              <a:rPr lang="el-GR" sz="2000" dirty="0" smtClean="0">
                <a:effectLst>
                  <a:outerShdw blurRad="38100" dist="38100" dir="2700000" algn="tl">
                    <a:srgbClr val="000000">
                      <a:alpha val="43137"/>
                    </a:srgbClr>
                  </a:outerShdw>
                </a:effectLst>
              </a:rPr>
              <a:t> αδένων</a:t>
            </a:r>
            <a:r>
              <a:rPr lang="el-GR" sz="2000" dirty="0" smtClean="0"/>
              <a:t> και, παράλληλα, </a:t>
            </a:r>
            <a:r>
              <a:rPr lang="el-GR" sz="2000" dirty="0" smtClean="0">
                <a:effectLst>
                  <a:outerShdw blurRad="38100" dist="38100" dir="2700000" algn="tl">
                    <a:srgbClr val="000000">
                      <a:alpha val="43137"/>
                    </a:srgbClr>
                  </a:outerShdw>
                </a:effectLst>
              </a:rPr>
              <a:t>ουσιώδη κυτταρική </a:t>
            </a:r>
            <a:r>
              <a:rPr lang="el-GR" sz="2000" dirty="0" err="1" smtClean="0">
                <a:effectLst>
                  <a:outerShdw blurRad="38100" dist="38100" dir="2700000" algn="tl">
                    <a:srgbClr val="000000">
                      <a:alpha val="43137"/>
                    </a:srgbClr>
                  </a:outerShdw>
                </a:effectLst>
              </a:rPr>
              <a:t>ατυπία</a:t>
            </a:r>
            <a:r>
              <a:rPr lang="el-GR" sz="2000" dirty="0" smtClean="0">
                <a:effectLst>
                  <a:outerShdw blurRad="38100" dist="38100" dir="2700000" algn="tl">
                    <a:srgbClr val="000000">
                      <a:alpha val="43137"/>
                    </a:srgbClr>
                  </a:outerShdw>
                </a:effectLst>
              </a:rPr>
              <a:t> του αδενικού επιθηλίου</a:t>
            </a:r>
            <a:r>
              <a:rPr lang="el-GR" sz="2000" dirty="0" smtClean="0"/>
              <a:t>.</a:t>
            </a:r>
            <a:br>
              <a:rPr lang="el-GR" sz="2000" dirty="0" smtClean="0"/>
            </a:br>
            <a:r>
              <a:rPr lang="el-GR" sz="2000" dirty="0" err="1" smtClean="0"/>
              <a:t>Εικ</a:t>
            </a:r>
            <a:r>
              <a:rPr lang="el-GR" sz="2000" dirty="0" smtClean="0"/>
              <a:t>. </a:t>
            </a:r>
            <a:r>
              <a:rPr lang="en-US" sz="2000" dirty="0" smtClean="0"/>
              <a:t>b. </a:t>
            </a:r>
            <a:r>
              <a:rPr lang="el-GR" sz="2000" dirty="0" smtClean="0"/>
              <a:t>Αντίθετα, το προστατικό καρκίνωμα με μορφολογία «μεγάλων αδένων» εμφανίζει συνωστισμένους μεγάλους αδένες</a:t>
            </a:r>
            <a:r>
              <a:rPr lang="en-US" sz="2000" dirty="0" smtClean="0"/>
              <a:t> </a:t>
            </a:r>
            <a:r>
              <a:rPr lang="el-GR" sz="2000" dirty="0" smtClean="0"/>
              <a:t>ανώμαλου περιγράμματος, με </a:t>
            </a:r>
            <a:r>
              <a:rPr lang="el-GR" sz="2000" dirty="0" err="1" smtClean="0"/>
              <a:t>θηλόμορφη</a:t>
            </a:r>
            <a:r>
              <a:rPr lang="el-GR" sz="2000" dirty="0" smtClean="0"/>
              <a:t> διαμόρφωση</a:t>
            </a:r>
            <a:r>
              <a:rPr lang="en-US" sz="2000" dirty="0" smtClean="0"/>
              <a:t> </a:t>
            </a:r>
            <a:r>
              <a:rPr lang="el-GR" sz="2000" dirty="0" smtClean="0"/>
              <a:t>και προαύλιο κυματισμό, συνήθως υπερβαίνοντες το μέγεθος παρακείμενών τους </a:t>
            </a:r>
            <a:r>
              <a:rPr lang="el-GR" sz="2000" dirty="0" err="1" smtClean="0"/>
              <a:t>καλοήθων</a:t>
            </a:r>
            <a:r>
              <a:rPr lang="el-GR" sz="2000" dirty="0" smtClean="0"/>
              <a:t> αδένων, με παρόμοια αρχιτεκτονική μορφολογία.</a:t>
            </a:r>
            <a:br>
              <a:rPr lang="el-GR" sz="2000" dirty="0" smtClean="0"/>
            </a:br>
            <a:r>
              <a:rPr lang="el-GR" sz="2000" dirty="0" err="1" smtClean="0"/>
              <a:t>Εικ</a:t>
            </a:r>
            <a:r>
              <a:rPr lang="el-GR" sz="2000" dirty="0" smtClean="0"/>
              <a:t>. </a:t>
            </a:r>
            <a:r>
              <a:rPr lang="en-US" sz="2000" dirty="0" smtClean="0"/>
              <a:t>c. </a:t>
            </a:r>
            <a:r>
              <a:rPr lang="el-GR" sz="2000" dirty="0" smtClean="0"/>
              <a:t> Οι καρκινικοί αδένες επενδύονται από άτυπα κύτταρα με διογκωμένους πυρήνες και προβάλλοντα </a:t>
            </a:r>
            <a:r>
              <a:rPr lang="el-GR" sz="2000" dirty="0" err="1" smtClean="0"/>
              <a:t>πυρήνια</a:t>
            </a:r>
            <a:r>
              <a:rPr lang="el-GR" sz="2000" dirty="0" smtClean="0"/>
              <a:t>.</a:t>
            </a:r>
            <a:br>
              <a:rPr lang="el-GR" sz="2000" dirty="0" smtClean="0"/>
            </a:br>
            <a:r>
              <a:rPr lang="en-US" sz="1400" dirty="0" smtClean="0"/>
              <a:t>M Zhou. Modern </a:t>
            </a:r>
            <a:r>
              <a:rPr lang="en-US" sz="1400" dirty="0" err="1" smtClean="0"/>
              <a:t>Pathol</a:t>
            </a:r>
            <a:r>
              <a:rPr lang="en-US" sz="1400" dirty="0" smtClean="0"/>
              <a:t> (2018) 31, S71-9</a:t>
            </a:r>
            <a:endParaRPr lang="el-GR" sz="1400" dirty="0"/>
          </a:p>
        </p:txBody>
      </p:sp>
      <p:pic>
        <p:nvPicPr>
          <p:cNvPr id="3074" name="Picture 2" descr="C:\Users\Νεφέλη\Desktop\modpathol2017138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81128"/>
            <a:ext cx="9144000" cy="212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5845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E:\figures\640x480\200\242.jpg"/>
          <p:cNvPicPr>
            <a:picLocks noChangeAspect="1" noChangeArrowheads="1"/>
          </p:cNvPicPr>
          <p:nvPr/>
        </p:nvPicPr>
        <p:blipFill>
          <a:blip r:embed="rId2" cstate="print"/>
          <a:srcRect/>
          <a:stretch>
            <a:fillRect/>
          </a:stretch>
        </p:blipFill>
        <p:spPr bwMode="auto">
          <a:xfrm>
            <a:off x="914400" y="838200"/>
            <a:ext cx="7535863" cy="5653088"/>
          </a:xfrm>
          <a:prstGeom prst="rect">
            <a:avLst/>
          </a:prstGeom>
          <a:noFill/>
          <a:ln w="9525">
            <a:noFill/>
            <a:miter lim="800000"/>
            <a:headEnd/>
            <a:tailEnd/>
          </a:ln>
        </p:spPr>
      </p:pic>
      <p:sp>
        <p:nvSpPr>
          <p:cNvPr id="94211" name="Text Box 5"/>
          <p:cNvSpPr txBox="1">
            <a:spLocks noChangeArrowheads="1"/>
          </p:cNvSpPr>
          <p:nvPr/>
        </p:nvSpPr>
        <p:spPr bwMode="auto">
          <a:xfrm>
            <a:off x="0" y="1"/>
            <a:ext cx="9144000" cy="923330"/>
          </a:xfrm>
          <a:prstGeom prst="rect">
            <a:avLst/>
          </a:prstGeom>
          <a:noFill/>
          <a:ln w="9525">
            <a:noFill/>
            <a:miter lim="800000"/>
            <a:headEnd/>
            <a:tailEnd/>
          </a:ln>
        </p:spPr>
        <p:txBody>
          <a:bodyPr wrap="square">
            <a:spAutoFit/>
          </a:bodyPr>
          <a:lstStyle/>
          <a:p>
            <a:pPr algn="ctr">
              <a:spcBef>
                <a:spcPct val="50000"/>
              </a:spcBef>
            </a:pPr>
            <a:r>
              <a:rPr lang="el-GR" b="1" dirty="0">
                <a:solidFill>
                  <a:srgbClr val="002060"/>
                </a:solidFill>
              </a:rPr>
              <a:t>HGPIN + </a:t>
            </a:r>
            <a:r>
              <a:rPr lang="el-GR" b="1" dirty="0" smtClean="0">
                <a:solidFill>
                  <a:srgbClr val="002060"/>
                </a:solidFill>
              </a:rPr>
              <a:t>Παρακείμενο, </a:t>
            </a:r>
            <a:r>
              <a:rPr lang="el-GR" b="1" dirty="0" smtClean="0">
                <a:solidFill>
                  <a:srgbClr val="002060"/>
                </a:solidFill>
                <a:effectLst>
                  <a:outerShdw blurRad="38100" dist="38100" dir="2700000" algn="tl">
                    <a:srgbClr val="000000">
                      <a:alpha val="43137"/>
                    </a:srgbClr>
                  </a:outerShdw>
                </a:effectLst>
              </a:rPr>
              <a:t>σε ικανή απόσταση</a:t>
            </a:r>
            <a:r>
              <a:rPr lang="el-GR" b="1" dirty="0" smtClean="0">
                <a:solidFill>
                  <a:srgbClr val="002060"/>
                </a:solidFill>
              </a:rPr>
              <a:t>, διηθητικό καρκίνωμα</a:t>
            </a:r>
            <a:r>
              <a:rPr lang="en-US" b="1" dirty="0" smtClean="0">
                <a:solidFill>
                  <a:srgbClr val="002060"/>
                </a:solidFill>
              </a:rPr>
              <a:t> </a:t>
            </a:r>
            <a:r>
              <a:rPr lang="el-GR" b="1" dirty="0" smtClean="0">
                <a:solidFill>
                  <a:srgbClr val="002060"/>
                </a:solidFill>
              </a:rPr>
              <a:t>με πλήρη απουσία βασικών κυττάρων.</a:t>
            </a:r>
            <a:r>
              <a:rPr lang="en-US" b="1" dirty="0" smtClean="0">
                <a:solidFill>
                  <a:srgbClr val="002060"/>
                </a:solidFill>
              </a:rPr>
              <a:t> </a:t>
            </a:r>
            <a:r>
              <a:rPr lang="el-GR" b="1" dirty="0" smtClean="0">
                <a:solidFill>
                  <a:srgbClr val="002060"/>
                </a:solidFill>
              </a:rPr>
              <a:t>Διατήρηση βασικών κυττάρων στην </a:t>
            </a:r>
            <a:r>
              <a:rPr lang="en-US" b="1" dirty="0" smtClean="0">
                <a:solidFill>
                  <a:srgbClr val="002060"/>
                </a:solidFill>
              </a:rPr>
              <a:t>PIN </a:t>
            </a:r>
            <a:r>
              <a:rPr lang="el-GR" b="1" dirty="0" smtClean="0">
                <a:solidFill>
                  <a:srgbClr val="002060"/>
                </a:solidFill>
              </a:rPr>
              <a:t>και σε ορισμένες από τις </a:t>
            </a:r>
            <a:r>
              <a:rPr lang="el-GR" b="1" dirty="0" err="1" smtClean="0">
                <a:solidFill>
                  <a:srgbClr val="002060"/>
                </a:solidFill>
              </a:rPr>
              <a:t>προσεκβολές</a:t>
            </a:r>
            <a:r>
              <a:rPr lang="el-GR" b="1" dirty="0" smtClean="0">
                <a:solidFill>
                  <a:srgbClr val="002060"/>
                </a:solidFill>
              </a:rPr>
              <a:t> της.  Πλήρης απουσία βασικών κυττάρων στους καρκινικούς αδένες. </a:t>
            </a:r>
            <a:endParaRPr lang="el-GR" b="1" dirty="0">
              <a:solidFill>
                <a:srgbClr val="002060"/>
              </a:solidFill>
            </a:endParaRPr>
          </a:p>
        </p:txBody>
      </p:sp>
    </p:spTree>
    <p:extLst>
      <p:ext uri="{BB962C8B-B14F-4D97-AF65-F5344CB8AC3E}">
        <p14:creationId xmlns:p14="http://schemas.microsoft.com/office/powerpoint/2010/main" val="94775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p:cTn id="7" dur="500" fill="hold"/>
                                        <p:tgtEl>
                                          <p:spTgt spid="94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42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4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1"/>
            <a:ext cx="6804249" cy="2073927"/>
          </a:xfrm>
        </p:spPr>
        <p:txBody>
          <a:bodyPr>
            <a:normAutofit/>
          </a:bodyPr>
          <a:lstStyle/>
          <a:p>
            <a:r>
              <a:rPr lang="en-US" sz="3600" b="1" dirty="0" smtClean="0"/>
              <a:t>HG PIN</a:t>
            </a:r>
            <a:r>
              <a:rPr lang="en-US" dirty="0" smtClean="0"/>
              <a:t/>
            </a:r>
            <a:br>
              <a:rPr lang="en-US" dirty="0" smtClean="0"/>
            </a:br>
            <a:r>
              <a:rPr lang="el-GR" sz="1800" dirty="0" smtClean="0">
                <a:effectLst>
                  <a:outerShdw blurRad="38100" dist="38100" dir="2700000" algn="tl">
                    <a:srgbClr val="000000">
                      <a:alpha val="43137"/>
                    </a:srgbClr>
                  </a:outerShdw>
                </a:effectLst>
              </a:rPr>
              <a:t>Αισθητή παρουσία </a:t>
            </a:r>
            <a:r>
              <a:rPr lang="el-GR" sz="1800" dirty="0" smtClean="0"/>
              <a:t>διαχωριστικού </a:t>
            </a:r>
            <a:r>
              <a:rPr lang="el-GR" sz="1800" dirty="0" smtClean="0">
                <a:effectLst>
                  <a:outerShdw blurRad="38100" dist="38100" dir="2700000" algn="tl">
                    <a:srgbClr val="000000">
                      <a:alpha val="43137"/>
                    </a:srgbClr>
                  </a:outerShdw>
                </a:effectLst>
              </a:rPr>
              <a:t>υποστρώματος</a:t>
            </a:r>
            <a:r>
              <a:rPr lang="el-GR" sz="1800" dirty="0" smtClean="0"/>
              <a:t> </a:t>
            </a:r>
            <a:r>
              <a:rPr lang="el-GR" sz="1800" dirty="0" smtClean="0">
                <a:effectLst>
                  <a:outerShdw blurRad="38100" dist="38100" dir="2700000" algn="tl">
                    <a:srgbClr val="000000">
                      <a:alpha val="43137"/>
                    </a:srgbClr>
                  </a:outerShdw>
                </a:effectLst>
              </a:rPr>
              <a:t>ανάμεσα</a:t>
            </a:r>
            <a:r>
              <a:rPr lang="el-GR" sz="1800" dirty="0" smtClean="0"/>
              <a:t> στους αδένες με </a:t>
            </a:r>
            <a:r>
              <a:rPr lang="en-US" sz="1800" dirty="0" smtClean="0"/>
              <a:t>HG PIN</a:t>
            </a:r>
            <a:r>
              <a:rPr lang="el-GR" sz="1800" dirty="0" smtClean="0"/>
              <a:t>, οι οποί</a:t>
            </a:r>
            <a:r>
              <a:rPr lang="en-US" sz="1800" dirty="0" smtClean="0"/>
              <a:t>o</a:t>
            </a:r>
            <a:r>
              <a:rPr lang="el-GR" sz="1800" dirty="0" smtClean="0"/>
              <a:t>ι εμφανίζουν σχετικά </a:t>
            </a:r>
            <a:r>
              <a:rPr lang="el-GR" sz="1800" b="1" dirty="0" smtClean="0"/>
              <a:t>απλή </a:t>
            </a:r>
            <a:r>
              <a:rPr lang="el-GR" sz="1800" dirty="0" smtClean="0"/>
              <a:t>αρχιτεκτονική και άτυπα κυψελιδικά κύτταρα με στρογγυλούς πυρήνες. Στοιχεία του βασικού κυτταρικού στοίχου παρόντα,</a:t>
            </a:r>
            <a:br>
              <a:rPr lang="el-GR" sz="1800" dirty="0" smtClean="0"/>
            </a:br>
            <a:r>
              <a:rPr lang="el-GR" sz="1800" dirty="0" smtClean="0"/>
              <a:t>εκτός, πιθανώς, από μια μονήρη, μικρή εστία </a:t>
            </a:r>
            <a:r>
              <a:rPr lang="en-US" sz="1800" dirty="0" smtClean="0"/>
              <a:t>HG PIN. </a:t>
            </a:r>
            <a:r>
              <a:rPr lang="el-GR" sz="1800" dirty="0" smtClean="0"/>
              <a:t> </a:t>
            </a:r>
            <a:endParaRPr lang="el-GR" dirty="0"/>
          </a:p>
        </p:txBody>
      </p:sp>
      <p:sp>
        <p:nvSpPr>
          <p:cNvPr id="45058" name="AutoShape 2" descr="FIG 3.2.03..t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pic>
        <p:nvPicPr>
          <p:cNvPr id="45059" name="Picture 3" descr="C:\Users\KAV-AGRO\Desktop\FIG 3.2.01._preview.jpeg"/>
          <p:cNvPicPr>
            <a:picLocks noChangeAspect="1" noChangeArrowheads="1"/>
          </p:cNvPicPr>
          <p:nvPr/>
        </p:nvPicPr>
        <p:blipFill>
          <a:blip r:embed="rId2" cstate="print"/>
          <a:srcRect/>
          <a:stretch>
            <a:fillRect/>
          </a:stretch>
        </p:blipFill>
        <p:spPr bwMode="auto">
          <a:xfrm rot="5400000">
            <a:off x="6868724" y="-21837"/>
            <a:ext cx="2031288" cy="2160240"/>
          </a:xfrm>
          <a:prstGeom prst="rect">
            <a:avLst/>
          </a:prstGeom>
          <a:noFill/>
        </p:spPr>
      </p:pic>
      <p:pic>
        <p:nvPicPr>
          <p:cNvPr id="45060" name="Picture 4" descr="C:\Users\KAV-AGRO\Desktop\FIG 3.2.03._preview.jpeg"/>
          <p:cNvPicPr>
            <a:picLocks noChangeAspect="1" noChangeArrowheads="1"/>
          </p:cNvPicPr>
          <p:nvPr/>
        </p:nvPicPr>
        <p:blipFill>
          <a:blip r:embed="rId3" cstate="print"/>
          <a:srcRect/>
          <a:stretch>
            <a:fillRect/>
          </a:stretch>
        </p:blipFill>
        <p:spPr bwMode="auto">
          <a:xfrm>
            <a:off x="755576" y="2102874"/>
            <a:ext cx="7553895" cy="4673991"/>
          </a:xfrm>
          <a:prstGeom prst="rect">
            <a:avLst/>
          </a:prstGeom>
          <a:noFill/>
        </p:spPr>
      </p:pic>
    </p:spTree>
    <p:extLst>
      <p:ext uri="{BB962C8B-B14F-4D97-AF65-F5344CB8AC3E}">
        <p14:creationId xmlns:p14="http://schemas.microsoft.com/office/powerpoint/2010/main" val="1997275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692696"/>
            <a:ext cx="8229600" cy="5904656"/>
          </a:xfrm>
        </p:spPr>
        <p:txBody>
          <a:bodyPr>
            <a:normAutofit/>
          </a:bodyPr>
          <a:lstStyle/>
          <a:p>
            <a:r>
              <a:rPr lang="el-GR" sz="3600" dirty="0" smtClean="0"/>
              <a:t>Η </a:t>
            </a:r>
            <a:r>
              <a:rPr lang="el-GR" sz="3600" b="1" dirty="0" smtClean="0"/>
              <a:t>ουσιώδης κυτταρική </a:t>
            </a:r>
            <a:r>
              <a:rPr lang="el-GR" sz="3600" b="1" dirty="0" err="1" smtClean="0"/>
              <a:t>ατυπία</a:t>
            </a:r>
            <a:r>
              <a:rPr lang="el-GR" sz="3600" b="1" dirty="0" smtClean="0"/>
              <a:t> της </a:t>
            </a:r>
            <a:r>
              <a:rPr lang="en-US" sz="3600" b="1" dirty="0" smtClean="0"/>
              <a:t>HG PIN </a:t>
            </a:r>
            <a:r>
              <a:rPr lang="el-GR" sz="3600" dirty="0" smtClean="0"/>
              <a:t>την διακρίνει από </a:t>
            </a:r>
            <a:r>
              <a:rPr lang="el-GR" sz="3600" i="1" dirty="0" smtClean="0"/>
              <a:t>καλοήθεις</a:t>
            </a:r>
            <a:r>
              <a:rPr lang="el-GR" sz="3600" dirty="0" smtClean="0"/>
              <a:t> αλλοιώσεις </a:t>
            </a:r>
            <a:r>
              <a:rPr lang="el-GR" sz="3600" i="1" dirty="0" smtClean="0"/>
              <a:t>παρόμοιας</a:t>
            </a:r>
            <a:r>
              <a:rPr lang="el-GR" sz="3600" dirty="0" smtClean="0"/>
              <a:t> αρχιτεκτονικής </a:t>
            </a:r>
            <a:endParaRPr lang="en-US" sz="3600" dirty="0"/>
          </a:p>
          <a:p>
            <a:pPr marL="0" indent="0">
              <a:buNone/>
            </a:pPr>
            <a:r>
              <a:rPr lang="el-GR" sz="3600" dirty="0" smtClean="0"/>
              <a:t>( </a:t>
            </a:r>
            <a:r>
              <a:rPr lang="el-GR" sz="3600" i="1" dirty="0" smtClean="0"/>
              <a:t>προστατικοί αδένες κεντρικής ζώνης, επιθήλιο σπερματοδόχου ληκύθου/</a:t>
            </a:r>
            <a:r>
              <a:rPr lang="el-GR" sz="3600" i="1" dirty="0" err="1" smtClean="0"/>
              <a:t>εκσπερματιστικού</a:t>
            </a:r>
            <a:r>
              <a:rPr lang="el-GR" sz="3600" i="1" dirty="0" smtClean="0"/>
              <a:t> πόρου, αντιδραστική </a:t>
            </a:r>
            <a:r>
              <a:rPr lang="el-GR" sz="3600" i="1" dirty="0" err="1" smtClean="0"/>
              <a:t>ατυπία</a:t>
            </a:r>
            <a:r>
              <a:rPr lang="el-GR" sz="3600" i="1" dirty="0" smtClean="0"/>
              <a:t> λόγω φλεγμονής, </a:t>
            </a:r>
            <a:r>
              <a:rPr lang="el-GR" sz="3600" i="1" dirty="0" err="1" smtClean="0"/>
              <a:t>έμφρακτο</a:t>
            </a:r>
            <a:r>
              <a:rPr lang="el-GR" sz="3600" i="1" dirty="0" smtClean="0"/>
              <a:t> ή ακτινοβολία, </a:t>
            </a:r>
            <a:r>
              <a:rPr lang="el-GR" sz="3600" i="1" dirty="0" err="1" smtClean="0"/>
              <a:t>ουροθηλιακή</a:t>
            </a:r>
            <a:r>
              <a:rPr lang="el-GR" sz="3600" i="1" dirty="0" smtClean="0"/>
              <a:t> ή ακανθώδης </a:t>
            </a:r>
            <a:r>
              <a:rPr lang="el-GR" sz="3600" i="1" dirty="0" err="1" smtClean="0"/>
              <a:t>μεταπλασία</a:t>
            </a:r>
            <a:r>
              <a:rPr lang="el-GR" sz="3600" i="1" dirty="0" smtClean="0"/>
              <a:t>, υπερπλασία βασικών κυττάρων</a:t>
            </a:r>
            <a:r>
              <a:rPr lang="el-GR" sz="3600" dirty="0" smtClean="0"/>
              <a:t> ). </a:t>
            </a:r>
            <a:endParaRPr lang="el-GR" sz="3600" dirty="0"/>
          </a:p>
        </p:txBody>
      </p:sp>
    </p:spTree>
    <p:extLst>
      <p:ext uri="{BB962C8B-B14F-4D97-AF65-F5344CB8AC3E}">
        <p14:creationId xmlns:p14="http://schemas.microsoft.com/office/powerpoint/2010/main" val="27563310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490066"/>
          </a:xfrm>
        </p:spPr>
        <p:txBody>
          <a:bodyPr>
            <a:normAutofit fontScale="90000"/>
          </a:bodyPr>
          <a:lstStyle/>
          <a:p>
            <a:r>
              <a:rPr lang="en-US" dirty="0" smtClean="0"/>
              <a:t> </a:t>
            </a:r>
            <a:r>
              <a:rPr lang="el-GR" sz="3600" b="1" dirty="0"/>
              <a:t>Κ</a:t>
            </a:r>
            <a:r>
              <a:rPr lang="el-GR" sz="3600" b="1" dirty="0" smtClean="0"/>
              <a:t>αρκίνωμα του προστάτη αδένα δίκην </a:t>
            </a:r>
            <a:r>
              <a:rPr lang="en-US" sz="3600" b="1" dirty="0" smtClean="0"/>
              <a:t>PIN</a:t>
            </a:r>
            <a:r>
              <a:rPr lang="el-GR" sz="3600" b="1" dirty="0" smtClean="0"/>
              <a:t> </a:t>
            </a:r>
            <a:br>
              <a:rPr lang="el-GR" sz="3600" b="1" dirty="0" smtClean="0"/>
            </a:br>
            <a:r>
              <a:rPr lang="el-GR" sz="3600" b="1" dirty="0" smtClean="0"/>
              <a:t>(με </a:t>
            </a:r>
            <a:r>
              <a:rPr lang="el-GR" sz="3600" b="1" dirty="0" err="1" smtClean="0"/>
              <a:t>στοιβαδοποιούμενο</a:t>
            </a:r>
            <a:r>
              <a:rPr lang="el-GR" sz="3600" b="1" dirty="0" smtClean="0"/>
              <a:t> επιθήλιο) </a:t>
            </a:r>
            <a:endParaRPr lang="el-GR" sz="3600" b="1" dirty="0"/>
          </a:p>
        </p:txBody>
      </p:sp>
      <p:sp>
        <p:nvSpPr>
          <p:cNvPr id="3" name="Θέση περιεχομένου 2"/>
          <p:cNvSpPr>
            <a:spLocks noGrp="1"/>
          </p:cNvSpPr>
          <p:nvPr>
            <p:ph idx="1"/>
          </p:nvPr>
        </p:nvSpPr>
        <p:spPr>
          <a:xfrm>
            <a:off x="0" y="1124744"/>
            <a:ext cx="9144000" cy="5733256"/>
          </a:xfrm>
        </p:spPr>
        <p:txBody>
          <a:bodyPr>
            <a:normAutofit lnSpcReduction="10000"/>
          </a:bodyPr>
          <a:lstStyle/>
          <a:p>
            <a:r>
              <a:rPr lang="el-GR" sz="1700" dirty="0" smtClean="0"/>
              <a:t>Σπάνια ποικιλία, συχνά αναμιγνυόμενη με τη συνήθη ποικιλία κυψελιδικού </a:t>
            </a:r>
            <a:r>
              <a:rPr lang="el-GR" sz="1700" dirty="0" err="1" smtClean="0"/>
              <a:t>αδενοκαρκινώματος</a:t>
            </a:r>
            <a:r>
              <a:rPr lang="el-GR" sz="1700" dirty="0" smtClean="0"/>
              <a:t>.</a:t>
            </a:r>
          </a:p>
          <a:p>
            <a:r>
              <a:rPr lang="el-GR" sz="1700" dirty="0" smtClean="0"/>
              <a:t>Διαβαθμίζεται στο πρότυπο 3 κατά </a:t>
            </a:r>
            <a:r>
              <a:rPr lang="en-US" sz="1700" dirty="0" smtClean="0"/>
              <a:t>Gleason, </a:t>
            </a:r>
            <a:r>
              <a:rPr lang="el-GR" sz="1700" dirty="0" smtClean="0"/>
              <a:t>αθροιστικός βαθμός 6 (=3+3)</a:t>
            </a:r>
          </a:p>
          <a:p>
            <a:r>
              <a:rPr lang="el-GR" sz="1700" dirty="0" smtClean="0"/>
              <a:t>Μεγάλοι αδένες με </a:t>
            </a:r>
            <a:r>
              <a:rPr lang="el-GR" sz="1700" i="1" dirty="0" smtClean="0">
                <a:effectLst>
                  <a:outerShdw blurRad="38100" dist="38100" dir="2700000" algn="tl">
                    <a:srgbClr val="000000">
                      <a:alpha val="43137"/>
                    </a:srgbClr>
                  </a:outerShdw>
                </a:effectLst>
              </a:rPr>
              <a:t>θυσανωτή ή επίπεδη </a:t>
            </a:r>
            <a:r>
              <a:rPr lang="el-GR" sz="1700" dirty="0" smtClean="0"/>
              <a:t>αρχιτεκτονική παρόμοια με της </a:t>
            </a:r>
            <a:r>
              <a:rPr lang="en-US" sz="1700" dirty="0" smtClean="0"/>
              <a:t>HG PIN</a:t>
            </a:r>
            <a:r>
              <a:rPr lang="el-GR" sz="1700" dirty="0" smtClean="0"/>
              <a:t>.</a:t>
            </a:r>
            <a:r>
              <a:rPr lang="en-US" sz="1700" dirty="0" smtClean="0"/>
              <a:t> ( </a:t>
            </a:r>
            <a:r>
              <a:rPr lang="el-GR" sz="1700" dirty="0" smtClean="0"/>
              <a:t>Όταν αναγνωρίζουμε άλλα πρότυπα της </a:t>
            </a:r>
            <a:r>
              <a:rPr lang="en-US" sz="1700" dirty="0" smtClean="0"/>
              <a:t>HG</a:t>
            </a:r>
            <a:r>
              <a:rPr lang="el-GR" sz="1700" dirty="0"/>
              <a:t> </a:t>
            </a:r>
            <a:r>
              <a:rPr lang="en-US" sz="1700" dirty="0" smtClean="0"/>
              <a:t>PIN </a:t>
            </a:r>
            <a:r>
              <a:rPr lang="el-GR" sz="1700" dirty="0" smtClean="0"/>
              <a:t>και συγκεκριμένα, το γνήσιο </a:t>
            </a:r>
            <a:r>
              <a:rPr lang="el-GR" sz="1700" dirty="0" err="1" smtClean="0"/>
              <a:t>θηλώδες</a:t>
            </a:r>
            <a:r>
              <a:rPr lang="el-GR" sz="1700" dirty="0" smtClean="0"/>
              <a:t>, το ηθμοειδές και το συμπαγές, η διαγνωστική σκέψη στρέφεται στο </a:t>
            </a:r>
            <a:r>
              <a:rPr lang="el-GR" sz="1700" dirty="0" err="1" smtClean="0"/>
              <a:t>πορογενές</a:t>
            </a:r>
            <a:r>
              <a:rPr lang="el-GR" sz="1700" dirty="0" smtClean="0"/>
              <a:t> καρκίνωμα του προστάτη αδένα) </a:t>
            </a:r>
            <a:r>
              <a:rPr lang="en-US" sz="1700" dirty="0" smtClean="0"/>
              <a:t> </a:t>
            </a:r>
            <a:r>
              <a:rPr lang="el-GR" sz="1700" dirty="0" smtClean="0"/>
              <a:t>  Συχνή η </a:t>
            </a:r>
            <a:r>
              <a:rPr lang="el-GR" sz="1700" i="1" dirty="0" smtClean="0"/>
              <a:t>έντονη κυστική διάταση </a:t>
            </a:r>
            <a:r>
              <a:rPr lang="el-GR" sz="1700" dirty="0" smtClean="0"/>
              <a:t>με σχηματισμό σπασμένων καρκινικών λωρίδων δίκην </a:t>
            </a:r>
            <a:r>
              <a:rPr lang="en-US" sz="1700" dirty="0" smtClean="0"/>
              <a:t>PIN</a:t>
            </a:r>
            <a:r>
              <a:rPr lang="el-GR" sz="1700" dirty="0" smtClean="0"/>
              <a:t> καρκινώματος που δυσχεραίνουν τη διάγνωση όταν παρατηρούνται στην άκρη των κυλινδροειδών </a:t>
            </a:r>
            <a:r>
              <a:rPr lang="el-GR" sz="1700" dirty="0" err="1" smtClean="0"/>
              <a:t>βιοπτικών</a:t>
            </a:r>
            <a:r>
              <a:rPr lang="el-GR" sz="1700" dirty="0" smtClean="0"/>
              <a:t> τεμαχίων. Οι πυρήνες στρογγυλοί </a:t>
            </a:r>
            <a:r>
              <a:rPr lang="el-GR" sz="1700" b="1" dirty="0" smtClean="0"/>
              <a:t>ή</a:t>
            </a:r>
            <a:r>
              <a:rPr lang="el-GR" sz="1700" dirty="0" smtClean="0"/>
              <a:t> </a:t>
            </a:r>
            <a:r>
              <a:rPr lang="el-GR" sz="1700" dirty="0" err="1" smtClean="0"/>
              <a:t>επιμηκυσμένοι</a:t>
            </a:r>
            <a:r>
              <a:rPr lang="el-GR" sz="1700" dirty="0" smtClean="0"/>
              <a:t>· οι δεύτεροι παραπέμπουν σε επιθήλιο των πόρων και, για να μη δημιουργηθεί σύγχυση με το αντίστοιχο επιθετικό, εξορισμού χαμηλά διαφοροποιημένο  </a:t>
            </a:r>
            <a:r>
              <a:rPr lang="el-GR" sz="1700" dirty="0" err="1" smtClean="0"/>
              <a:t>πορογενές</a:t>
            </a:r>
            <a:r>
              <a:rPr lang="el-GR" sz="1700" dirty="0" smtClean="0"/>
              <a:t> καρκίνωμα, καλό είναι αυτές οι περιπτώσεις να αναφέρονται απλώς ως «καρκινώματα δίκην </a:t>
            </a:r>
            <a:r>
              <a:rPr lang="en-US" sz="1700" dirty="0" smtClean="0"/>
              <a:t>PIN</a:t>
            </a:r>
            <a:r>
              <a:rPr lang="el-GR" sz="1700" dirty="0" smtClean="0"/>
              <a:t>»</a:t>
            </a:r>
            <a:r>
              <a:rPr lang="en-US" sz="1700" dirty="0" smtClean="0"/>
              <a:t> </a:t>
            </a:r>
            <a:r>
              <a:rPr lang="el-GR" sz="1700" dirty="0" smtClean="0"/>
              <a:t>και όχι ως «</a:t>
            </a:r>
            <a:r>
              <a:rPr lang="el-GR" sz="1700" dirty="0" err="1" smtClean="0"/>
              <a:t>πορογενή</a:t>
            </a:r>
            <a:r>
              <a:rPr lang="el-GR" sz="1700" dirty="0" smtClean="0"/>
              <a:t> </a:t>
            </a:r>
            <a:r>
              <a:rPr lang="el-GR" sz="1700" dirty="0" err="1" smtClean="0"/>
              <a:t>αδενοκαρκινώματα</a:t>
            </a:r>
            <a:r>
              <a:rPr lang="el-GR" sz="1700" dirty="0" smtClean="0"/>
              <a:t> δίκην </a:t>
            </a:r>
            <a:r>
              <a:rPr lang="en-US" sz="1700" dirty="0" smtClean="0"/>
              <a:t>PIN</a:t>
            </a:r>
            <a:r>
              <a:rPr lang="el-GR" sz="1700" dirty="0" smtClean="0"/>
              <a:t>».</a:t>
            </a:r>
          </a:p>
          <a:p>
            <a:r>
              <a:rPr lang="el-GR" sz="1700" dirty="0" smtClean="0"/>
              <a:t>Η παντελώς </a:t>
            </a:r>
            <a:r>
              <a:rPr lang="el-GR" sz="1700" b="1" dirty="0" smtClean="0"/>
              <a:t>αρνητική</a:t>
            </a:r>
            <a:r>
              <a:rPr lang="el-GR" sz="1700" dirty="0" smtClean="0"/>
              <a:t> </a:t>
            </a:r>
            <a:r>
              <a:rPr lang="el-GR" sz="1700" dirty="0" err="1" smtClean="0"/>
              <a:t>ανοσοϊστοχημική</a:t>
            </a:r>
            <a:r>
              <a:rPr lang="el-GR" sz="1700" dirty="0" smtClean="0"/>
              <a:t> χρώση για βασικά κύτταρα επιβάλλεται για να αποκλείσει τόσο την </a:t>
            </a:r>
            <a:r>
              <a:rPr lang="en-US" sz="1700" dirty="0" smtClean="0"/>
              <a:t>HG PIN</a:t>
            </a:r>
            <a:r>
              <a:rPr lang="el-GR" sz="1700" dirty="0" smtClean="0"/>
              <a:t> όσο και το </a:t>
            </a:r>
            <a:r>
              <a:rPr lang="el-GR" sz="1700" dirty="0" err="1" smtClean="0"/>
              <a:t>πορογενές</a:t>
            </a:r>
            <a:r>
              <a:rPr lang="el-GR" sz="1700" dirty="0" smtClean="0"/>
              <a:t> καρκίνωμα, καθώς οι τελευταίες οντότητες αναμένονται να διατηρούν τουλάχιστον </a:t>
            </a:r>
            <a:r>
              <a:rPr lang="el-GR" sz="1700" dirty="0" err="1" smtClean="0"/>
              <a:t>εστιακώς</a:t>
            </a:r>
            <a:r>
              <a:rPr lang="el-GR" sz="1700" dirty="0" smtClean="0"/>
              <a:t> κάποια βασικά κύτταρα.</a:t>
            </a:r>
          </a:p>
          <a:p>
            <a:r>
              <a:rPr lang="el-GR" sz="1700" dirty="0" smtClean="0"/>
              <a:t>ΔΔ από </a:t>
            </a:r>
            <a:r>
              <a:rPr lang="en-US" sz="1700" dirty="0" smtClean="0"/>
              <a:t>HG PIN: </a:t>
            </a:r>
            <a:r>
              <a:rPr lang="el-GR" sz="1700" dirty="0" smtClean="0"/>
              <a:t>Το δίκην </a:t>
            </a:r>
            <a:r>
              <a:rPr lang="en-US" sz="1700" dirty="0" smtClean="0"/>
              <a:t>PIN </a:t>
            </a:r>
            <a:r>
              <a:rPr lang="el-GR" sz="1700" dirty="0" smtClean="0"/>
              <a:t>καρκίνωμα χαρακτηρίζεται από </a:t>
            </a:r>
            <a:r>
              <a:rPr lang="el-GR" sz="1700" dirty="0" smtClean="0">
                <a:effectLst>
                  <a:outerShdw blurRad="38100" dist="38100" dir="2700000" algn="tl">
                    <a:srgbClr val="000000">
                      <a:alpha val="43137"/>
                    </a:srgbClr>
                  </a:outerShdw>
                </a:effectLst>
              </a:rPr>
              <a:t>μεγαλύτερο συνωστισμό </a:t>
            </a:r>
            <a:r>
              <a:rPr lang="el-GR" sz="1700" dirty="0" smtClean="0"/>
              <a:t>αδενικών δομών, </a:t>
            </a:r>
            <a:r>
              <a:rPr lang="el-GR" sz="1700" dirty="0" smtClean="0">
                <a:effectLst>
                  <a:outerShdw blurRad="38100" dist="38100" dir="2700000" algn="tl">
                    <a:srgbClr val="000000">
                      <a:alpha val="43137"/>
                    </a:srgbClr>
                  </a:outerShdw>
                </a:effectLst>
              </a:rPr>
              <a:t>ελαφρύτερη πυρηνική </a:t>
            </a:r>
            <a:r>
              <a:rPr lang="el-GR" sz="1700" dirty="0" err="1" smtClean="0">
                <a:effectLst>
                  <a:outerShdw blurRad="38100" dist="38100" dir="2700000" algn="tl">
                    <a:srgbClr val="000000">
                      <a:alpha val="43137"/>
                    </a:srgbClr>
                  </a:outerShdw>
                </a:effectLst>
              </a:rPr>
              <a:t>ατυπία</a:t>
            </a:r>
            <a:r>
              <a:rPr lang="el-GR" sz="1700" dirty="0" smtClean="0">
                <a:effectLst>
                  <a:outerShdw blurRad="38100" dist="38100" dir="2700000" algn="tl">
                    <a:srgbClr val="000000">
                      <a:alpha val="43137"/>
                    </a:srgbClr>
                  </a:outerShdw>
                </a:effectLst>
              </a:rPr>
              <a:t> </a:t>
            </a:r>
            <a:r>
              <a:rPr lang="el-GR" sz="1700" dirty="0" smtClean="0"/>
              <a:t>και </a:t>
            </a:r>
            <a:r>
              <a:rPr lang="el-GR" sz="1700" dirty="0" smtClean="0">
                <a:effectLst>
                  <a:outerShdw blurRad="38100" dist="38100" dir="2700000" algn="tl">
                    <a:srgbClr val="000000">
                      <a:alpha val="43137"/>
                    </a:srgbClr>
                  </a:outerShdw>
                </a:effectLst>
              </a:rPr>
              <a:t>παντελή</a:t>
            </a:r>
            <a:r>
              <a:rPr lang="el-GR" sz="1700" dirty="0" smtClean="0"/>
              <a:t> </a:t>
            </a:r>
            <a:r>
              <a:rPr lang="el-GR" sz="1700" dirty="0" smtClean="0">
                <a:effectLst>
                  <a:outerShdw blurRad="38100" dist="38100" dir="2700000" algn="tl">
                    <a:srgbClr val="000000">
                      <a:alpha val="43137"/>
                    </a:srgbClr>
                  </a:outerShdw>
                </a:effectLst>
              </a:rPr>
              <a:t>απουσία βασικού κυτταρικού στοίχου </a:t>
            </a:r>
            <a:r>
              <a:rPr lang="el-GR" sz="1700" dirty="0" smtClean="0"/>
              <a:t>σε </a:t>
            </a:r>
            <a:r>
              <a:rPr lang="el-GR" sz="1700" b="1" dirty="0" smtClean="0"/>
              <a:t>πολλαπλές</a:t>
            </a:r>
            <a:r>
              <a:rPr lang="el-GR" sz="1700" dirty="0" smtClean="0"/>
              <a:t> αδενικές δομές.</a:t>
            </a:r>
          </a:p>
          <a:p>
            <a:r>
              <a:rPr lang="el-GR" sz="1700" dirty="0" smtClean="0"/>
              <a:t>ΔΔ από </a:t>
            </a:r>
            <a:r>
              <a:rPr lang="el-GR" sz="1700" dirty="0" err="1" smtClean="0"/>
              <a:t>πορογενές</a:t>
            </a:r>
            <a:r>
              <a:rPr lang="el-GR" sz="1700" dirty="0" smtClean="0"/>
              <a:t> </a:t>
            </a:r>
            <a:r>
              <a:rPr lang="el-GR" sz="1700" dirty="0" err="1" smtClean="0"/>
              <a:t>αδενοκαρκίνωμα</a:t>
            </a:r>
            <a:r>
              <a:rPr lang="en-US" sz="1700" dirty="0" smtClean="0"/>
              <a:t>: </a:t>
            </a:r>
            <a:r>
              <a:rPr lang="el-GR" sz="1700" dirty="0" smtClean="0"/>
              <a:t>Το αρχιτεκτονικό πρότυπο του δίκην </a:t>
            </a:r>
            <a:r>
              <a:rPr lang="en-US" sz="1700" dirty="0" smtClean="0"/>
              <a:t>PIN </a:t>
            </a:r>
            <a:r>
              <a:rPr lang="el-GR" sz="1700" dirty="0" smtClean="0"/>
              <a:t> καρκινώματος είναι </a:t>
            </a:r>
            <a:r>
              <a:rPr lang="el-GR" sz="1700" u="sng" dirty="0" smtClean="0"/>
              <a:t>αποκλειστικά </a:t>
            </a:r>
            <a:r>
              <a:rPr lang="el-GR" sz="1700" i="1" dirty="0" smtClean="0">
                <a:effectLst>
                  <a:outerShdw blurRad="38100" dist="38100" dir="2700000" algn="tl">
                    <a:srgbClr val="000000">
                      <a:alpha val="43137"/>
                    </a:srgbClr>
                  </a:outerShdw>
                </a:effectLst>
              </a:rPr>
              <a:t>θυσανωτό</a:t>
            </a:r>
            <a:r>
              <a:rPr lang="el-GR" sz="1700" dirty="0" smtClean="0"/>
              <a:t> ή </a:t>
            </a:r>
            <a:r>
              <a:rPr lang="el-GR" sz="1700" i="1" dirty="0" smtClean="0">
                <a:effectLst>
                  <a:outerShdw blurRad="38100" dist="38100" dir="2700000" algn="tl">
                    <a:srgbClr val="000000">
                      <a:alpha val="43137"/>
                    </a:srgbClr>
                  </a:outerShdw>
                </a:effectLst>
              </a:rPr>
              <a:t>επίπεδο</a:t>
            </a:r>
            <a:r>
              <a:rPr lang="el-GR" sz="1700" dirty="0" smtClean="0"/>
              <a:t>· </a:t>
            </a:r>
            <a:r>
              <a:rPr lang="el-GR" sz="1700" dirty="0" smtClean="0">
                <a:effectLst>
                  <a:outerShdw blurRad="38100" dist="38100" dir="2700000" algn="tl">
                    <a:srgbClr val="000000">
                      <a:alpha val="43137"/>
                    </a:srgbClr>
                  </a:outerShdw>
                </a:effectLst>
              </a:rPr>
              <a:t>απουσιάζουν</a:t>
            </a:r>
            <a:r>
              <a:rPr lang="el-GR" sz="1700" dirty="0" smtClean="0"/>
              <a:t> δε, </a:t>
            </a:r>
            <a:r>
              <a:rPr lang="el-GR" sz="1700" b="1" dirty="0" smtClean="0">
                <a:effectLst>
                  <a:outerShdw blurRad="38100" dist="38100" dir="2700000" algn="tl">
                    <a:srgbClr val="000000">
                      <a:alpha val="43137"/>
                    </a:srgbClr>
                  </a:outerShdw>
                </a:effectLst>
              </a:rPr>
              <a:t>πλήρως</a:t>
            </a:r>
            <a:r>
              <a:rPr lang="el-GR" sz="1700" dirty="0" smtClean="0"/>
              <a:t> τα </a:t>
            </a:r>
            <a:r>
              <a:rPr lang="el-GR" sz="1700" dirty="0" smtClean="0">
                <a:effectLst>
                  <a:outerShdw blurRad="38100" dist="38100" dir="2700000" algn="tl">
                    <a:srgbClr val="000000">
                      <a:alpha val="43137"/>
                    </a:srgbClr>
                  </a:outerShdw>
                </a:effectLst>
              </a:rPr>
              <a:t>βασικά κύτταρα</a:t>
            </a:r>
            <a:r>
              <a:rPr lang="el-GR" sz="1700" dirty="0" smtClean="0"/>
              <a:t>. Το </a:t>
            </a:r>
            <a:r>
              <a:rPr lang="el-GR" sz="1700" dirty="0" err="1" smtClean="0"/>
              <a:t>πορογενές</a:t>
            </a:r>
            <a:r>
              <a:rPr lang="el-GR" sz="1700" dirty="0" smtClean="0"/>
              <a:t> </a:t>
            </a:r>
            <a:r>
              <a:rPr lang="el-GR" sz="1700" dirty="0" err="1" smtClean="0"/>
              <a:t>αδενοκαρκίνωμα</a:t>
            </a:r>
            <a:r>
              <a:rPr lang="el-GR" sz="1700" dirty="0" smtClean="0"/>
              <a:t> εμφανίζει  γνήσια </a:t>
            </a:r>
            <a:r>
              <a:rPr lang="el-GR" sz="1700" dirty="0" err="1" smtClean="0"/>
              <a:t>θηλώδες</a:t>
            </a:r>
            <a:r>
              <a:rPr lang="el-GR" sz="1700" dirty="0" smtClean="0"/>
              <a:t>, ηθμοειδές ή συμπαγές αρχιτεκτονικό πρότυπο συνοδευόμενο, συχνά,  από νέκρωση και </a:t>
            </a:r>
            <a:r>
              <a:rPr lang="el-GR" sz="1700" i="1" dirty="0" smtClean="0"/>
              <a:t>πιθανώς</a:t>
            </a:r>
            <a:r>
              <a:rPr lang="el-GR" sz="1700" dirty="0" smtClean="0"/>
              <a:t> διατηρεί </a:t>
            </a:r>
            <a:r>
              <a:rPr lang="el-GR" sz="1700" dirty="0"/>
              <a:t> </a:t>
            </a:r>
            <a:r>
              <a:rPr lang="el-GR" sz="1700" dirty="0" smtClean="0"/>
              <a:t>κάποια εστιακή </a:t>
            </a:r>
            <a:r>
              <a:rPr lang="el-GR" sz="1700" dirty="0" err="1" smtClean="0"/>
              <a:t>ανοσοϊστοθετικότητα</a:t>
            </a:r>
            <a:r>
              <a:rPr lang="el-GR" sz="1700" dirty="0" smtClean="0"/>
              <a:t> στις χρώσεις βασικών κυττάρων.</a:t>
            </a:r>
          </a:p>
          <a:p>
            <a:endParaRPr lang="el-GR" sz="2000" dirty="0" smtClean="0"/>
          </a:p>
          <a:p>
            <a:endParaRPr lang="el-GR" sz="2000" dirty="0"/>
          </a:p>
        </p:txBody>
      </p:sp>
    </p:spTree>
    <p:extLst>
      <p:ext uri="{BB962C8B-B14F-4D97-AF65-F5344CB8AC3E}">
        <p14:creationId xmlns:p14="http://schemas.microsoft.com/office/powerpoint/2010/main" val="203056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2132856"/>
          </a:xfrm>
        </p:spPr>
        <p:txBody>
          <a:bodyPr>
            <a:normAutofit fontScale="90000"/>
          </a:bodyPr>
          <a:lstStyle/>
          <a:p>
            <a:r>
              <a:rPr lang="el-GR" sz="1800" b="1" dirty="0" smtClean="0"/>
              <a:t>Το δίκην </a:t>
            </a:r>
            <a:r>
              <a:rPr lang="en-US" sz="1800" b="1" dirty="0" smtClean="0"/>
              <a:t>PIN</a:t>
            </a:r>
            <a:r>
              <a:rPr lang="el-GR" sz="1800" b="1" dirty="0" smtClean="0"/>
              <a:t> καρκίνωμα εμφανίζεται ως εστία </a:t>
            </a:r>
            <a:r>
              <a:rPr lang="el-GR" sz="1800" b="1" dirty="0" err="1" smtClean="0"/>
              <a:t>συνωστιζόμενων</a:t>
            </a:r>
            <a:r>
              <a:rPr lang="el-GR" sz="1800" b="1" dirty="0" smtClean="0"/>
              <a:t> μεγάλων αδένων.</a:t>
            </a:r>
            <a:br>
              <a:rPr lang="el-GR" sz="1800" b="1" dirty="0" smtClean="0"/>
            </a:br>
            <a:r>
              <a:rPr lang="el-GR" sz="1800" dirty="0" err="1" smtClean="0"/>
              <a:t>Εικ</a:t>
            </a:r>
            <a:r>
              <a:rPr lang="el-GR" sz="1800" dirty="0" smtClean="0"/>
              <a:t>.</a:t>
            </a:r>
            <a:r>
              <a:rPr lang="en-US" sz="1800" dirty="0" smtClean="0"/>
              <a:t>a. </a:t>
            </a:r>
            <a:r>
              <a:rPr lang="el-GR" sz="1800" dirty="0" smtClean="0"/>
              <a:t>Κάθε </a:t>
            </a:r>
            <a:r>
              <a:rPr lang="el-GR" sz="1800" i="1" dirty="0" smtClean="0"/>
              <a:t>μεμονωμένος</a:t>
            </a:r>
            <a:r>
              <a:rPr lang="el-GR" sz="1800" dirty="0" smtClean="0"/>
              <a:t> καρκινικός αδένας είναι μεγάλου μεγέθους, με ανώμαλο περίγραμμα και κυματιστό αυλό παρόμοια με τους αδένες της </a:t>
            </a:r>
            <a:r>
              <a:rPr lang="en-US" sz="1800" dirty="0" smtClean="0"/>
              <a:t>HGPI</a:t>
            </a:r>
            <a:r>
              <a:rPr lang="el-GR" sz="1800" dirty="0" smtClean="0"/>
              <a:t>Ν·</a:t>
            </a:r>
            <a:r>
              <a:rPr lang="en-US" sz="1800" dirty="0" smtClean="0"/>
              <a:t> </a:t>
            </a:r>
            <a:r>
              <a:rPr lang="el-GR" sz="1800" dirty="0" smtClean="0"/>
              <a:t>παρόλα αυτά, οι καρκινικοί αδένες είναι πιο συνωστισμένοι συγκριτικά με εκείνους της </a:t>
            </a:r>
            <a:r>
              <a:rPr lang="en-US" sz="1800" dirty="0" smtClean="0"/>
              <a:t>HGPIN, </a:t>
            </a:r>
            <a:r>
              <a:rPr lang="el-GR" sz="1800" dirty="0" smtClean="0"/>
              <a:t>μερικοί δε εξ αυτών συρρέουν εν μέσω </a:t>
            </a:r>
            <a:r>
              <a:rPr lang="el-GR" sz="1800" i="1" u="sng" dirty="0" smtClean="0">
                <a:effectLst>
                  <a:outerShdw blurRad="38100" dist="38100" dir="2700000" algn="tl">
                    <a:srgbClr val="000000">
                      <a:alpha val="43137"/>
                    </a:srgbClr>
                  </a:outerShdw>
                </a:effectLst>
              </a:rPr>
              <a:t>λιγοστού</a:t>
            </a:r>
            <a:r>
              <a:rPr lang="el-GR" sz="1800" i="1" dirty="0" smtClean="0"/>
              <a:t> παρεμβαλλόμενου υποστρώματος</a:t>
            </a:r>
            <a:r>
              <a:rPr lang="el-GR" sz="1800" dirty="0" smtClean="0"/>
              <a:t>. </a:t>
            </a:r>
            <a:r>
              <a:rPr lang="el-GR" sz="1800" dirty="0" err="1" smtClean="0"/>
              <a:t>Εικ</a:t>
            </a:r>
            <a:r>
              <a:rPr lang="el-GR" sz="1800" dirty="0" smtClean="0"/>
              <a:t>.</a:t>
            </a:r>
            <a:r>
              <a:rPr lang="en-US" sz="1800" dirty="0" smtClean="0"/>
              <a:t>b.</a:t>
            </a:r>
            <a:r>
              <a:rPr lang="el-GR" sz="1800" dirty="0" smtClean="0"/>
              <a:t> Οι καρκινικοί αδένες πιθανώς να είναι έντονα </a:t>
            </a:r>
            <a:r>
              <a:rPr lang="el-GR" sz="1800" dirty="0" err="1" smtClean="0"/>
              <a:t>διατεταμένοι</a:t>
            </a:r>
            <a:r>
              <a:rPr lang="el-GR" sz="1800" dirty="0" smtClean="0"/>
              <a:t>. </a:t>
            </a:r>
            <a:r>
              <a:rPr lang="en-US" sz="1800" dirty="0"/>
              <a:t/>
            </a:r>
            <a:br>
              <a:rPr lang="en-US" sz="1800" dirty="0"/>
            </a:br>
            <a:r>
              <a:rPr lang="el-GR" sz="1800" dirty="0" smtClean="0"/>
              <a:t> Στο δίκην </a:t>
            </a:r>
            <a:r>
              <a:rPr lang="en-US" sz="1800" dirty="0" smtClean="0"/>
              <a:t>PIN</a:t>
            </a:r>
            <a:r>
              <a:rPr lang="el-GR" sz="1800" dirty="0" smtClean="0"/>
              <a:t> καρκίνωμα, οι καρκινικοί αδένες επενδύονται από </a:t>
            </a:r>
            <a:r>
              <a:rPr lang="el-GR" sz="1800" dirty="0" err="1" smtClean="0">
                <a:effectLst>
                  <a:outerShdw blurRad="38100" dist="38100" dir="2700000" algn="tl">
                    <a:srgbClr val="000000">
                      <a:alpha val="43137"/>
                    </a:srgbClr>
                  </a:outerShdw>
                </a:effectLst>
              </a:rPr>
              <a:t>ψευδοστοιβαδοποιούμενα</a:t>
            </a:r>
            <a:r>
              <a:rPr lang="el-GR" sz="1800" dirty="0" smtClean="0"/>
              <a:t> κύτταρα με εδώ </a:t>
            </a:r>
            <a:r>
              <a:rPr lang="el-GR" sz="1800" b="1" dirty="0" smtClean="0"/>
              <a:t>στρογγυλούς</a:t>
            </a:r>
            <a:r>
              <a:rPr lang="el-GR" sz="1800" dirty="0" smtClean="0"/>
              <a:t> πυρήνες</a:t>
            </a:r>
            <a:r>
              <a:rPr lang="en-US" sz="1800" dirty="0" smtClean="0"/>
              <a:t> (</a:t>
            </a:r>
            <a:r>
              <a:rPr lang="el-GR" sz="1800" dirty="0" err="1" smtClean="0"/>
              <a:t>Εικ</a:t>
            </a:r>
            <a:r>
              <a:rPr lang="el-GR" sz="1800" dirty="0" smtClean="0"/>
              <a:t>.</a:t>
            </a:r>
            <a:r>
              <a:rPr lang="en-US" sz="1800" dirty="0" smtClean="0"/>
              <a:t>c).</a:t>
            </a:r>
            <a:r>
              <a:rPr lang="el-GR" sz="1800" dirty="0" smtClean="0"/>
              <a:t> Μερικοί όγκοι εμφανίζουν λιγότερο προβάλλοντα </a:t>
            </a:r>
            <a:r>
              <a:rPr lang="el-GR" sz="1800" dirty="0" err="1" smtClean="0"/>
              <a:t>πυρήνια</a:t>
            </a:r>
            <a:r>
              <a:rPr lang="el-GR" sz="1800" dirty="0" smtClean="0"/>
              <a:t> </a:t>
            </a:r>
            <a:r>
              <a:rPr lang="el-GR" sz="1800" dirty="0" err="1" smtClean="0"/>
              <a:t>απότι</a:t>
            </a:r>
            <a:r>
              <a:rPr lang="el-GR" sz="1800" dirty="0" smtClean="0"/>
              <a:t> η </a:t>
            </a:r>
            <a:r>
              <a:rPr lang="en-US" sz="1800" dirty="0" smtClean="0"/>
              <a:t>HGPIN</a:t>
            </a:r>
            <a:r>
              <a:rPr lang="el-GR" sz="1800" dirty="0" smtClean="0"/>
              <a:t>(</a:t>
            </a:r>
            <a:r>
              <a:rPr lang="el-GR" sz="1800" dirty="0" err="1" smtClean="0"/>
              <a:t>Εικ</a:t>
            </a:r>
            <a:r>
              <a:rPr lang="el-GR" sz="1800" dirty="0" smtClean="0"/>
              <a:t>.</a:t>
            </a:r>
            <a:r>
              <a:rPr lang="en-US" sz="1800" dirty="0" smtClean="0"/>
              <a:t>d</a:t>
            </a:r>
            <a:r>
              <a:rPr lang="el-GR" sz="1800" dirty="0" smtClean="0"/>
              <a:t>)</a:t>
            </a:r>
            <a:r>
              <a:rPr lang="en-US" sz="1800" dirty="0" smtClean="0"/>
              <a:t>. </a:t>
            </a:r>
            <a:r>
              <a:rPr lang="el-GR" sz="1800" b="1" u="sng" dirty="0" smtClean="0"/>
              <a:t>Πλήρης</a:t>
            </a:r>
            <a:r>
              <a:rPr lang="el-GR" sz="1800" dirty="0" smtClean="0"/>
              <a:t> η απουσία βασικού κυτταρικού στοίχου και </a:t>
            </a:r>
            <a:r>
              <a:rPr lang="el-GR" sz="1800" dirty="0" err="1" smtClean="0"/>
              <a:t>ανοσοϊστοθετικότητα</a:t>
            </a:r>
            <a:r>
              <a:rPr lang="el-GR" sz="1800" dirty="0" smtClean="0"/>
              <a:t> της </a:t>
            </a:r>
            <a:r>
              <a:rPr lang="en-US" sz="1800" dirty="0" smtClean="0"/>
              <a:t>AMACR</a:t>
            </a:r>
            <a:r>
              <a:rPr lang="el-GR" sz="1800" dirty="0" smtClean="0"/>
              <a:t> (</a:t>
            </a:r>
            <a:r>
              <a:rPr lang="el-GR" sz="1800" dirty="0" err="1" smtClean="0"/>
              <a:t>Εικ</a:t>
            </a:r>
            <a:r>
              <a:rPr lang="el-GR" sz="1800" dirty="0" smtClean="0"/>
              <a:t>.</a:t>
            </a:r>
            <a:r>
              <a:rPr lang="en-US" sz="1800" dirty="0" smtClean="0"/>
              <a:t>e).</a:t>
            </a:r>
            <a:r>
              <a:rPr lang="el-GR" sz="1800" dirty="0" smtClean="0"/>
              <a:t> </a:t>
            </a:r>
            <a:r>
              <a:rPr lang="en-US" sz="1800" dirty="0" smtClean="0"/>
              <a:t/>
            </a:r>
            <a:br>
              <a:rPr lang="en-US" sz="1800" dirty="0" smtClean="0"/>
            </a:br>
            <a:r>
              <a:rPr lang="en-US" sz="900" dirty="0" smtClean="0"/>
              <a:t>M Zhou. Modern </a:t>
            </a:r>
            <a:r>
              <a:rPr lang="en-US" sz="900" dirty="0" err="1" smtClean="0"/>
              <a:t>Pathol</a:t>
            </a:r>
            <a:r>
              <a:rPr lang="en-US" sz="900" dirty="0" smtClean="0"/>
              <a:t> (2018) 31, S71-9</a:t>
            </a:r>
            <a:endParaRPr lang="el-GR" sz="900" dirty="0"/>
          </a:p>
        </p:txBody>
      </p:sp>
      <p:pic>
        <p:nvPicPr>
          <p:cNvPr id="3074" name="Picture 2" descr="C:\Users\Νεφέλη\Desktop\4-Figure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6" y="1988840"/>
            <a:ext cx="8970590" cy="479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5845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92088"/>
          </a:xfrm>
        </p:spPr>
        <p:txBody>
          <a:bodyPr>
            <a:noAutofit/>
          </a:bodyPr>
          <a:lstStyle/>
          <a:p>
            <a:pPr algn="ctr"/>
            <a:r>
              <a:rPr lang="el-GR" sz="2000" b="1" dirty="0" smtClean="0">
                <a:solidFill>
                  <a:schemeClr val="tx2">
                    <a:lumMod val="75000"/>
                  </a:schemeClr>
                </a:solidFill>
                <a:latin typeface="+mn-lt"/>
              </a:rPr>
              <a:t>Το  δίκην </a:t>
            </a:r>
            <a:r>
              <a:rPr lang="en-US" sz="2000" b="1" dirty="0" smtClean="0">
                <a:solidFill>
                  <a:schemeClr val="tx2">
                    <a:lumMod val="75000"/>
                  </a:schemeClr>
                </a:solidFill>
                <a:latin typeface="+mn-lt"/>
              </a:rPr>
              <a:t>PIN </a:t>
            </a:r>
            <a:r>
              <a:rPr lang="el-GR" sz="2000" b="1" dirty="0" smtClean="0">
                <a:solidFill>
                  <a:schemeClr val="tx2">
                    <a:lumMod val="75000"/>
                  </a:schemeClr>
                </a:solidFill>
                <a:latin typeface="+mn-lt"/>
              </a:rPr>
              <a:t>προστατικό </a:t>
            </a:r>
            <a:r>
              <a:rPr lang="el-GR" sz="2000" b="1" dirty="0" err="1" smtClean="0">
                <a:solidFill>
                  <a:schemeClr val="tx2">
                    <a:lumMod val="75000"/>
                  </a:schemeClr>
                </a:solidFill>
                <a:latin typeface="+mn-lt"/>
              </a:rPr>
              <a:t>αδενοκαρκίνωμα</a:t>
            </a:r>
            <a:r>
              <a:rPr lang="el-GR" sz="2000" b="1" dirty="0" smtClean="0">
                <a:solidFill>
                  <a:schemeClr val="tx2">
                    <a:lumMod val="75000"/>
                  </a:schemeClr>
                </a:solidFill>
                <a:latin typeface="+mn-lt"/>
              </a:rPr>
              <a:t>,</a:t>
            </a:r>
            <a:br>
              <a:rPr lang="el-GR" sz="2000" b="1" dirty="0" smtClean="0">
                <a:solidFill>
                  <a:schemeClr val="tx2">
                    <a:lumMod val="75000"/>
                  </a:schemeClr>
                </a:solidFill>
                <a:latin typeface="+mn-lt"/>
              </a:rPr>
            </a:br>
            <a:r>
              <a:rPr lang="el-GR" sz="2000" b="1" dirty="0" smtClean="0">
                <a:solidFill>
                  <a:schemeClr val="tx2">
                    <a:lumMod val="75000"/>
                  </a:schemeClr>
                </a:solidFill>
                <a:latin typeface="+mn-lt"/>
              </a:rPr>
              <a:t> με κυψελιδική ή </a:t>
            </a:r>
            <a:r>
              <a:rPr lang="el-GR" sz="2000" b="1" dirty="0" err="1" smtClean="0">
                <a:solidFill>
                  <a:schemeClr val="tx2">
                    <a:lumMod val="75000"/>
                  </a:schemeClr>
                </a:solidFill>
                <a:latin typeface="+mn-lt"/>
              </a:rPr>
              <a:t>πορογενή</a:t>
            </a:r>
            <a:r>
              <a:rPr lang="el-GR" sz="2000" b="1" dirty="0" smtClean="0">
                <a:solidFill>
                  <a:schemeClr val="tx2">
                    <a:lumMod val="75000"/>
                  </a:schemeClr>
                </a:solidFill>
                <a:latin typeface="+mn-lt"/>
              </a:rPr>
              <a:t> μορφολογία, συνήθως </a:t>
            </a:r>
            <a:r>
              <a:rPr lang="el-GR" sz="2000" b="1" i="1" dirty="0" smtClean="0">
                <a:solidFill>
                  <a:schemeClr val="tx2">
                    <a:lumMod val="75000"/>
                  </a:schemeClr>
                </a:solidFill>
                <a:latin typeface="+mn-lt"/>
              </a:rPr>
              <a:t>δεν</a:t>
            </a:r>
            <a:r>
              <a:rPr lang="el-GR" sz="2000" b="1" dirty="0" smtClean="0">
                <a:solidFill>
                  <a:schemeClr val="tx2">
                    <a:lumMod val="75000"/>
                  </a:schemeClr>
                </a:solidFill>
                <a:latin typeface="+mn-lt"/>
              </a:rPr>
              <a:t> εμφανίζεται ως αμιγές. </a:t>
            </a:r>
            <a:endParaRPr lang="el-GR" sz="2000" dirty="0">
              <a:solidFill>
                <a:schemeClr val="tx2">
                  <a:lumMod val="75000"/>
                </a:schemeClr>
              </a:solidFill>
              <a:latin typeface="+mn-lt"/>
            </a:endParaRPr>
          </a:p>
        </p:txBody>
      </p:sp>
      <p:pic>
        <p:nvPicPr>
          <p:cNvPr id="78850" name="Picture 2" descr="C:\Users\KAV-AGRO\Desktop\13.6.18\PIN-like prostate cancer\02geni0402.jpg"/>
          <p:cNvPicPr>
            <a:picLocks noChangeAspect="1" noChangeArrowheads="1"/>
          </p:cNvPicPr>
          <p:nvPr/>
        </p:nvPicPr>
        <p:blipFill>
          <a:blip r:embed="rId2" cstate="print"/>
          <a:srcRect/>
          <a:stretch>
            <a:fillRect/>
          </a:stretch>
        </p:blipFill>
        <p:spPr bwMode="auto">
          <a:xfrm rot="5400000">
            <a:off x="-763340" y="2760292"/>
            <a:ext cx="4851920" cy="2822200"/>
          </a:xfrm>
          <a:prstGeom prst="rect">
            <a:avLst/>
          </a:prstGeom>
          <a:noFill/>
        </p:spPr>
      </p:pic>
      <p:pic>
        <p:nvPicPr>
          <p:cNvPr id="78851" name="Picture 3" descr="C:\Users\KAV-AGRO\Desktop\13.6.18\PIN-like prostate cancer\04geni0404.jpg"/>
          <p:cNvPicPr>
            <a:picLocks noChangeAspect="1" noChangeArrowheads="1"/>
          </p:cNvPicPr>
          <p:nvPr/>
        </p:nvPicPr>
        <p:blipFill>
          <a:blip r:embed="rId3" cstate="print"/>
          <a:srcRect/>
          <a:stretch>
            <a:fillRect/>
          </a:stretch>
        </p:blipFill>
        <p:spPr bwMode="auto">
          <a:xfrm>
            <a:off x="4572000" y="1700808"/>
            <a:ext cx="3264363" cy="2448272"/>
          </a:xfrm>
          <a:prstGeom prst="rect">
            <a:avLst/>
          </a:prstGeom>
          <a:noFill/>
        </p:spPr>
      </p:pic>
      <p:pic>
        <p:nvPicPr>
          <p:cNvPr id="3" name="Picture 2" descr="C:\Users\KAV-AGRO\Desktop\13.6.18\PIN-like prostate cancer\erg2geni0408.jpg"/>
          <p:cNvPicPr>
            <a:picLocks noChangeAspect="1" noChangeArrowheads="1"/>
          </p:cNvPicPr>
          <p:nvPr/>
        </p:nvPicPr>
        <p:blipFill>
          <a:blip r:embed="rId4" cstate="print"/>
          <a:srcRect/>
          <a:stretch>
            <a:fillRect/>
          </a:stretch>
        </p:blipFill>
        <p:spPr bwMode="auto">
          <a:xfrm>
            <a:off x="4355975" y="4221088"/>
            <a:ext cx="3776843" cy="2376264"/>
          </a:xfrm>
          <a:prstGeom prst="rect">
            <a:avLst/>
          </a:prstGeom>
          <a:noFill/>
        </p:spPr>
      </p:pic>
      <p:sp>
        <p:nvSpPr>
          <p:cNvPr id="6" name="1 - Τίτλος"/>
          <p:cNvSpPr txBox="1">
            <a:spLocks/>
          </p:cNvSpPr>
          <p:nvPr/>
        </p:nvSpPr>
        <p:spPr>
          <a:xfrm>
            <a:off x="6948264" y="5949280"/>
            <a:ext cx="1152128" cy="504056"/>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smtClean="0">
                <a:latin typeface="+mj-lt"/>
                <a:ea typeface="+mj-ea"/>
                <a:cs typeface="+mj-cs"/>
              </a:rPr>
              <a:t>Διπλή </a:t>
            </a:r>
            <a:r>
              <a:rPr lang="el-GR" sz="4400" dirty="0" err="1" smtClean="0">
                <a:latin typeface="+mj-lt"/>
                <a:ea typeface="+mj-ea"/>
                <a:cs typeface="+mj-cs"/>
              </a:rPr>
              <a:t>ανοσοχρώση</a:t>
            </a:r>
            <a:endParaRPr lang="el-GR" sz="4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ERG-Ker34</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β</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E12</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1 - Τίτλος"/>
          <p:cNvSpPr txBox="1">
            <a:spLocks/>
          </p:cNvSpPr>
          <p:nvPr/>
        </p:nvSpPr>
        <p:spPr>
          <a:xfrm>
            <a:off x="0" y="0"/>
            <a:ext cx="9144000" cy="1700808"/>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dirty="0" smtClean="0">
                <a:solidFill>
                  <a:schemeClr val="tx2">
                    <a:lumMod val="75000"/>
                  </a:schemeClr>
                </a:solidFill>
                <a:ea typeface="+mj-ea"/>
                <a:cs typeface="+mj-cs"/>
              </a:rPr>
              <a:t>Πολυάριθμες,  με συνεχή παράταξη σε ικανή έκταση,  γενικά  </a:t>
            </a:r>
            <a:r>
              <a:rPr lang="el-GR" sz="2800" b="1" spc="300" dirty="0" smtClean="0">
                <a:solidFill>
                  <a:schemeClr val="tx2">
                    <a:lumMod val="75000"/>
                  </a:schemeClr>
                </a:solidFill>
                <a:effectLst>
                  <a:outerShdw blurRad="38100" dist="38100" dir="2700000" algn="tl">
                    <a:srgbClr val="000000">
                      <a:alpha val="43137"/>
                    </a:srgbClr>
                  </a:outerShdw>
                </a:effectLst>
                <a:ea typeface="+mj-ea"/>
                <a:cs typeface="+mj-cs"/>
              </a:rPr>
              <a:t>απλές</a:t>
            </a:r>
            <a:r>
              <a:rPr lang="el-GR" sz="2800" dirty="0" smtClean="0">
                <a:solidFill>
                  <a:schemeClr val="tx2">
                    <a:lumMod val="75000"/>
                  </a:schemeClr>
                </a:solidFill>
                <a:ea typeface="+mj-ea"/>
                <a:cs typeface="+mj-cs"/>
              </a:rPr>
              <a:t>, μη ηθμοειδείς/μη </a:t>
            </a:r>
            <a:r>
              <a:rPr lang="el-GR" sz="2800" dirty="0" err="1" smtClean="0">
                <a:solidFill>
                  <a:schemeClr val="tx2">
                    <a:lumMod val="75000"/>
                  </a:schemeClr>
                </a:solidFill>
                <a:ea typeface="+mj-ea"/>
                <a:cs typeface="+mj-cs"/>
              </a:rPr>
              <a:t>θηλώδεις</a:t>
            </a:r>
            <a:r>
              <a:rPr lang="el-GR" sz="2800" dirty="0" smtClean="0">
                <a:solidFill>
                  <a:schemeClr val="tx2">
                    <a:lumMod val="75000"/>
                  </a:schemeClr>
                </a:solidFill>
                <a:ea typeface="+mj-ea"/>
                <a:cs typeface="+mj-cs"/>
              </a:rPr>
              <a:t>,  μέσου-μεγάλου μεγέθους, διηθητικές αδενικές δομές , συχνά  διατασσόμενες «πλάτη με πλάτη», με επίπεδη, θυσανωτή ή το πολύ </a:t>
            </a:r>
            <a:r>
              <a:rPr lang="el-GR" sz="2800" dirty="0" err="1" smtClean="0">
                <a:solidFill>
                  <a:schemeClr val="tx2">
                    <a:lumMod val="75000"/>
                  </a:schemeClr>
                </a:solidFill>
                <a:ea typeface="+mj-ea"/>
                <a:cs typeface="+mj-cs"/>
              </a:rPr>
              <a:t>μικροθηλώδη</a:t>
            </a:r>
            <a:r>
              <a:rPr lang="el-GR" sz="2800" dirty="0" smtClean="0">
                <a:solidFill>
                  <a:schemeClr val="tx2">
                    <a:lumMod val="75000"/>
                  </a:schemeClr>
                </a:solidFill>
                <a:ea typeface="+mj-ea"/>
                <a:cs typeface="+mj-cs"/>
              </a:rPr>
              <a:t> αρχιτεκτονική και πυρηνική </a:t>
            </a:r>
            <a:r>
              <a:rPr lang="el-GR" sz="2800" dirty="0" err="1" smtClean="0">
                <a:solidFill>
                  <a:schemeClr val="tx2">
                    <a:lumMod val="75000"/>
                  </a:schemeClr>
                </a:solidFill>
                <a:ea typeface="+mj-ea"/>
                <a:cs typeface="+mj-cs"/>
              </a:rPr>
              <a:t>στοιβάδωση</a:t>
            </a:r>
            <a:r>
              <a:rPr lang="el-GR" sz="2800" dirty="0" smtClean="0">
                <a:solidFill>
                  <a:schemeClr val="tx2">
                    <a:lumMod val="75000"/>
                  </a:schemeClr>
                </a:solidFill>
                <a:ea typeface="+mj-ea"/>
                <a:cs typeface="+mj-cs"/>
              </a:rPr>
              <a:t> μιμούμενες σε μεγάλο βαθμό τη </a:t>
            </a:r>
            <a:r>
              <a:rPr lang="en-US" sz="2800" dirty="0" smtClean="0">
                <a:solidFill>
                  <a:schemeClr val="tx2">
                    <a:lumMod val="75000"/>
                  </a:schemeClr>
                </a:solidFill>
                <a:ea typeface="+mj-ea"/>
                <a:cs typeface="+mj-cs"/>
              </a:rPr>
              <a:t>HGPIN.</a:t>
            </a:r>
            <a:r>
              <a:rPr lang="el-GR" sz="2800" dirty="0" smtClean="0">
                <a:solidFill>
                  <a:schemeClr val="tx2">
                    <a:lumMod val="75000"/>
                  </a:schemeClr>
                </a:solidFill>
                <a:ea typeface="+mj-ea"/>
                <a:cs typeface="+mj-cs"/>
              </a:rPr>
              <a:t>  Παρόλα αυτά, </a:t>
            </a:r>
            <a:r>
              <a:rPr lang="el-GR" sz="2800" b="1" dirty="0" smtClean="0">
                <a:solidFill>
                  <a:schemeClr val="tx2">
                    <a:lumMod val="75000"/>
                  </a:schemeClr>
                </a:solidFill>
                <a:ea typeface="+mj-ea"/>
                <a:cs typeface="+mj-cs"/>
              </a:rPr>
              <a:t>παντελής απουσία βασικού κυτταρικού στοίχου </a:t>
            </a:r>
            <a:r>
              <a:rPr lang="el-GR" sz="2800" dirty="0" smtClean="0">
                <a:solidFill>
                  <a:schemeClr val="tx2">
                    <a:lumMod val="75000"/>
                  </a:schemeClr>
                </a:solidFill>
                <a:ea typeface="+mj-ea"/>
                <a:cs typeface="+mj-cs"/>
              </a:rPr>
              <a:t>και </a:t>
            </a:r>
            <a:r>
              <a:rPr lang="el-GR" sz="2800" dirty="0" err="1" smtClean="0">
                <a:solidFill>
                  <a:schemeClr val="tx2">
                    <a:lumMod val="75000"/>
                  </a:schemeClr>
                </a:solidFill>
                <a:ea typeface="+mj-ea"/>
                <a:cs typeface="+mj-cs"/>
              </a:rPr>
              <a:t>ανοσοϊστοθετικότητα</a:t>
            </a:r>
            <a:r>
              <a:rPr lang="el-GR" sz="2800" dirty="0" smtClean="0">
                <a:solidFill>
                  <a:schemeClr val="tx2">
                    <a:lumMod val="75000"/>
                  </a:schemeClr>
                </a:solidFill>
                <a:ea typeface="+mj-ea"/>
                <a:cs typeface="+mj-cs"/>
              </a:rPr>
              <a:t> στους δείκτες  </a:t>
            </a:r>
            <a:r>
              <a:rPr lang="en-US" sz="2800" dirty="0" smtClean="0">
                <a:solidFill>
                  <a:schemeClr val="tx2">
                    <a:lumMod val="75000"/>
                  </a:schemeClr>
                </a:solidFill>
                <a:ea typeface="+mj-ea"/>
                <a:cs typeface="+mj-cs"/>
              </a:rPr>
              <a:t>ERG </a:t>
            </a:r>
            <a:r>
              <a:rPr lang="el-GR" sz="2800" dirty="0" smtClean="0">
                <a:solidFill>
                  <a:schemeClr val="tx2">
                    <a:lumMod val="75000"/>
                  </a:schemeClr>
                </a:solidFill>
                <a:ea typeface="+mj-ea"/>
                <a:cs typeface="+mj-cs"/>
              </a:rPr>
              <a:t>και </a:t>
            </a:r>
            <a:r>
              <a:rPr lang="el-GR" sz="2800" dirty="0" err="1" smtClean="0">
                <a:solidFill>
                  <a:schemeClr val="tx2">
                    <a:lumMod val="75000"/>
                  </a:schemeClr>
                </a:solidFill>
                <a:ea typeface="+mj-ea"/>
                <a:cs typeface="+mj-cs"/>
              </a:rPr>
              <a:t>ρακεμάση</a:t>
            </a:r>
            <a:r>
              <a:rPr lang="el-GR" sz="2800" dirty="0" smtClean="0">
                <a:solidFill>
                  <a:schemeClr val="tx2">
                    <a:lumMod val="75000"/>
                  </a:schemeClr>
                </a:solidFill>
                <a:ea typeface="+mj-ea"/>
                <a:cs typeface="+mj-cs"/>
              </a:rPr>
              <a:t>.</a:t>
            </a:r>
            <a:endParaRPr kumimoji="0" lang="el-GR" sz="2800" b="0" i="0" u="none" strike="noStrike" kern="1200" cap="none" spc="0" normalizeH="0" baseline="0" noProof="0" dirty="0">
              <a:ln>
                <a:noFill/>
              </a:ln>
              <a:solidFill>
                <a:schemeClr val="tx2">
                  <a:lumMod val="75000"/>
                </a:schemeClr>
              </a:solidFill>
              <a:effectLst/>
              <a:uLnTx/>
              <a:uFillTx/>
              <a:ea typeface="+mj-ea"/>
              <a:cs typeface="+mj-cs"/>
            </a:endParaRPr>
          </a:p>
        </p:txBody>
      </p:sp>
      <p:pic>
        <p:nvPicPr>
          <p:cNvPr id="4" name="Picture 3" descr="C:\Users\KAV-AGRO\Desktop\13.6.18\PIN-like prostate cancer\fig9 01 geni0409.jpg"/>
          <p:cNvPicPr>
            <a:picLocks noChangeAspect="1" noChangeArrowheads="1"/>
          </p:cNvPicPr>
          <p:nvPr/>
        </p:nvPicPr>
        <p:blipFill>
          <a:blip r:embed="rId5" cstate="print"/>
          <a:srcRect/>
          <a:stretch>
            <a:fillRect/>
          </a:stretch>
        </p:blipFill>
        <p:spPr bwMode="auto">
          <a:xfrm rot="5400000">
            <a:off x="-922827" y="2947162"/>
            <a:ext cx="5501641" cy="1856804"/>
          </a:xfrm>
          <a:prstGeom prst="rect">
            <a:avLst/>
          </a:prstGeom>
          <a:noFill/>
        </p:spPr>
      </p:pic>
      <p:pic>
        <p:nvPicPr>
          <p:cNvPr id="78852" name="Picture 4" descr="C:\Users\KAV-AGRO\Desktop\13.6.18\PIN-like prostate cancer\fig10geni0410.jpg"/>
          <p:cNvPicPr>
            <a:picLocks noChangeAspect="1" noChangeArrowheads="1"/>
          </p:cNvPicPr>
          <p:nvPr/>
        </p:nvPicPr>
        <p:blipFill>
          <a:blip r:embed="rId6" cstate="print"/>
          <a:srcRect/>
          <a:stretch>
            <a:fillRect/>
          </a:stretch>
        </p:blipFill>
        <p:spPr bwMode="auto">
          <a:xfrm>
            <a:off x="3851920" y="1700808"/>
            <a:ext cx="4576961" cy="2432304"/>
          </a:xfrm>
          <a:prstGeom prst="rect">
            <a:avLst/>
          </a:prstGeom>
          <a:noFill/>
        </p:spPr>
      </p:pic>
    </p:spTree>
    <p:extLst>
      <p:ext uri="{BB962C8B-B14F-4D97-AF65-F5344CB8AC3E}">
        <p14:creationId xmlns:p14="http://schemas.microsoft.com/office/powerpoint/2010/main" val="6663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78850"/>
                                        </p:tgtEl>
                                      </p:cBhvr>
                                    </p:animEffect>
                                    <p:set>
                                      <p:cBhvr>
                                        <p:cTn id="12" dur="1" fill="hold">
                                          <p:stCondLst>
                                            <p:cond delay="499"/>
                                          </p:stCondLst>
                                        </p:cTn>
                                        <p:tgtEl>
                                          <p:spTgt spid="78850"/>
                                        </p:tgtEl>
                                        <p:attrNameLst>
                                          <p:attrName>style.visibility</p:attrName>
                                        </p:attrNameLst>
                                      </p:cBhvr>
                                      <p:to>
                                        <p:strVal val="hidden"/>
                                      </p:to>
                                    </p:set>
                                  </p:childTnLst>
                                </p:cTn>
                              </p:par>
                              <p:par>
                                <p:cTn id="13" presetID="9" presetClass="exit" presetSubtype="0" fill="hold" nodeType="withEffect">
                                  <p:stCondLst>
                                    <p:cond delay="0"/>
                                  </p:stCondLst>
                                  <p:childTnLst>
                                    <p:animEffect transition="out" filter="dissolve">
                                      <p:cBhvr>
                                        <p:cTn id="14" dur="500"/>
                                        <p:tgtEl>
                                          <p:spTgt spid="78851"/>
                                        </p:tgtEl>
                                      </p:cBhvr>
                                    </p:animEffect>
                                    <p:set>
                                      <p:cBhvr>
                                        <p:cTn id="15" dur="1" fill="hold">
                                          <p:stCondLst>
                                            <p:cond delay="499"/>
                                          </p:stCondLst>
                                        </p:cTn>
                                        <p:tgtEl>
                                          <p:spTgt spid="7885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par>
                                <p:cTn id="21" presetID="9" presetClass="entr" presetSubtype="0" fill="hold" nodeType="withEffect">
                                  <p:stCondLst>
                                    <p:cond delay="0"/>
                                  </p:stCondLst>
                                  <p:childTnLst>
                                    <p:set>
                                      <p:cBhvr>
                                        <p:cTn id="22" dur="1" fill="hold">
                                          <p:stCondLst>
                                            <p:cond delay="0"/>
                                          </p:stCondLst>
                                        </p:cTn>
                                        <p:tgtEl>
                                          <p:spTgt spid="78852"/>
                                        </p:tgtEl>
                                        <p:attrNameLst>
                                          <p:attrName>style.visibility</p:attrName>
                                        </p:attrNameLst>
                                      </p:cBhvr>
                                      <p:to>
                                        <p:strVal val="visible"/>
                                      </p:to>
                                    </p:set>
                                    <p:animEffect transition="in" filter="dissolve">
                                      <p:cBhvr>
                                        <p:cTn id="23" dur="500"/>
                                        <p:tgtEl>
                                          <p:spTgt spid="7885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00808"/>
          </a:xfrm>
        </p:spPr>
        <p:txBody>
          <a:bodyPr>
            <a:normAutofit fontScale="90000"/>
          </a:bodyPr>
          <a:lstStyle/>
          <a:p>
            <a:pPr algn="ctr"/>
            <a:r>
              <a:rPr lang="el-GR" sz="3100" dirty="0" smtClean="0">
                <a:solidFill>
                  <a:schemeClr val="bg2">
                    <a:lumMod val="10000"/>
                  </a:schemeClr>
                </a:solidFill>
                <a:latin typeface="+mn-lt"/>
              </a:rPr>
              <a:t>Μεγάλοι αδένες με επιθήλιο της μορφής των πόρων</a:t>
            </a:r>
            <a:r>
              <a:rPr lang="en-US" dirty="0" smtClean="0">
                <a:solidFill>
                  <a:schemeClr val="tx2">
                    <a:lumMod val="75000"/>
                  </a:schemeClr>
                </a:solidFill>
                <a:latin typeface="+mn-lt"/>
              </a:rPr>
              <a:t/>
            </a:r>
            <a:br>
              <a:rPr lang="en-US" dirty="0" smtClean="0">
                <a:solidFill>
                  <a:schemeClr val="tx2">
                    <a:lumMod val="75000"/>
                  </a:schemeClr>
                </a:solidFill>
                <a:latin typeface="+mn-lt"/>
              </a:rPr>
            </a:br>
            <a:r>
              <a:rPr lang="el-GR" sz="1800" dirty="0" smtClean="0">
                <a:solidFill>
                  <a:schemeClr val="tx2">
                    <a:lumMod val="75000"/>
                  </a:schemeClr>
                </a:solidFill>
                <a:latin typeface="+mn-lt"/>
              </a:rPr>
              <a:t>Επιβάλλεται προσεκτική μελέτη της αρχιτεκτονικής, ώστε να ξεχωρίσουμε τη σχετικά </a:t>
            </a:r>
            <a:r>
              <a:rPr lang="el-GR" sz="1800" dirty="0" smtClean="0">
                <a:solidFill>
                  <a:schemeClr val="tx2">
                    <a:lumMod val="50000"/>
                  </a:schemeClr>
                </a:solidFill>
                <a:latin typeface="+mn-lt"/>
              </a:rPr>
              <a:t>απλή</a:t>
            </a:r>
            <a:r>
              <a:rPr lang="el-GR" sz="1800" dirty="0" smtClean="0">
                <a:solidFill>
                  <a:schemeClr val="tx2">
                    <a:lumMod val="75000"/>
                  </a:schemeClr>
                </a:solidFill>
                <a:latin typeface="+mn-lt"/>
              </a:rPr>
              <a:t> αρχιτεκτονική του </a:t>
            </a:r>
            <a:r>
              <a:rPr lang="el-GR" sz="1800" dirty="0" smtClean="0">
                <a:solidFill>
                  <a:schemeClr val="tx2">
                    <a:lumMod val="50000"/>
                  </a:schemeClr>
                </a:solidFill>
                <a:latin typeface="+mn-lt"/>
              </a:rPr>
              <a:t>δίκην </a:t>
            </a:r>
            <a:r>
              <a:rPr lang="en-US" sz="1800" dirty="0" smtClean="0">
                <a:solidFill>
                  <a:schemeClr val="tx2">
                    <a:lumMod val="50000"/>
                  </a:schemeClr>
                </a:solidFill>
                <a:latin typeface="+mn-lt"/>
              </a:rPr>
              <a:t>PIN</a:t>
            </a:r>
            <a:r>
              <a:rPr lang="el-GR" sz="1800" dirty="0" smtClean="0">
                <a:solidFill>
                  <a:schemeClr val="tx2">
                    <a:lumMod val="50000"/>
                  </a:schemeClr>
                </a:solidFill>
                <a:latin typeface="+mn-lt"/>
              </a:rPr>
              <a:t>  καρκινώματος με </a:t>
            </a:r>
            <a:r>
              <a:rPr lang="el-GR" sz="1800" dirty="0" err="1" smtClean="0">
                <a:solidFill>
                  <a:schemeClr val="tx2">
                    <a:lumMod val="50000"/>
                  </a:schemeClr>
                </a:solidFill>
                <a:latin typeface="+mn-lt"/>
              </a:rPr>
              <a:t>επιμηκυσμένους</a:t>
            </a:r>
            <a:r>
              <a:rPr lang="el-GR" sz="1800" dirty="0" smtClean="0">
                <a:solidFill>
                  <a:schemeClr val="tx2">
                    <a:lumMod val="50000"/>
                  </a:schemeClr>
                </a:solidFill>
                <a:latin typeface="+mn-lt"/>
              </a:rPr>
              <a:t> πυρήνες , </a:t>
            </a:r>
            <a:r>
              <a:rPr lang="el-GR" sz="1800" dirty="0" smtClean="0">
                <a:solidFill>
                  <a:schemeClr val="tx2">
                    <a:lumMod val="75000"/>
                  </a:schemeClr>
                </a:solidFill>
                <a:latin typeface="+mn-lt"/>
              </a:rPr>
              <a:t>αθροιστικού βαθμού κακοήθειας κατά </a:t>
            </a:r>
            <a:r>
              <a:rPr lang="en-US" sz="1800" dirty="0" smtClean="0">
                <a:solidFill>
                  <a:schemeClr val="tx2">
                    <a:lumMod val="75000"/>
                  </a:schemeClr>
                </a:solidFill>
                <a:latin typeface="+mn-lt"/>
              </a:rPr>
              <a:t>Gleason </a:t>
            </a:r>
            <a:r>
              <a:rPr lang="el-GR" sz="1800" b="1" dirty="0" smtClean="0">
                <a:solidFill>
                  <a:schemeClr val="tx2">
                    <a:lumMod val="75000"/>
                  </a:schemeClr>
                </a:solidFill>
                <a:latin typeface="+mn-lt"/>
              </a:rPr>
              <a:t>6</a:t>
            </a:r>
            <a:r>
              <a:rPr lang="el-GR" sz="1800" dirty="0" smtClean="0">
                <a:solidFill>
                  <a:schemeClr val="tx2">
                    <a:lumMod val="75000"/>
                  </a:schemeClr>
                </a:solidFill>
                <a:latin typeface="+mn-lt"/>
              </a:rPr>
              <a:t> (3+3) (αρ. εικ.)  το οποίο συμπεριφέρεται σαν το αντιστοίχου βαθμού κακοήθειας κυψελιδικό </a:t>
            </a:r>
            <a:r>
              <a:rPr lang="el-GR" sz="1800" dirty="0" err="1" smtClean="0">
                <a:solidFill>
                  <a:schemeClr val="tx2">
                    <a:lumMod val="75000"/>
                  </a:schemeClr>
                </a:solidFill>
                <a:latin typeface="+mn-lt"/>
              </a:rPr>
              <a:t>αδενοκαρκίνωμα</a:t>
            </a:r>
            <a:r>
              <a:rPr lang="el-GR" sz="1800" dirty="0" smtClean="0">
                <a:solidFill>
                  <a:schemeClr val="tx2">
                    <a:lumMod val="75000"/>
                  </a:schemeClr>
                </a:solidFill>
                <a:latin typeface="+mn-lt"/>
              </a:rPr>
              <a:t>, από την πιο </a:t>
            </a:r>
            <a:r>
              <a:rPr lang="el-GR" sz="1800" dirty="0" smtClean="0">
                <a:solidFill>
                  <a:schemeClr val="tx2">
                    <a:lumMod val="50000"/>
                  </a:schemeClr>
                </a:solidFill>
                <a:latin typeface="+mn-lt"/>
              </a:rPr>
              <a:t>σύνθετη</a:t>
            </a:r>
            <a:r>
              <a:rPr lang="el-GR" sz="1800" dirty="0" smtClean="0">
                <a:solidFill>
                  <a:schemeClr val="tx2">
                    <a:lumMod val="75000"/>
                  </a:schemeClr>
                </a:solidFill>
                <a:latin typeface="+mn-lt"/>
              </a:rPr>
              <a:t> </a:t>
            </a:r>
            <a:r>
              <a:rPr lang="el-GR" sz="1800" b="1" i="1" u="sng" dirty="0" smtClean="0">
                <a:solidFill>
                  <a:schemeClr val="tx2">
                    <a:lumMod val="75000"/>
                  </a:schemeClr>
                </a:solidFill>
                <a:latin typeface="+mn-lt"/>
              </a:rPr>
              <a:t>γνήσια</a:t>
            </a:r>
            <a:r>
              <a:rPr lang="el-GR" sz="1800" dirty="0" smtClean="0">
                <a:solidFill>
                  <a:schemeClr val="tx2">
                    <a:lumMod val="75000"/>
                  </a:schemeClr>
                </a:solidFill>
                <a:latin typeface="+mn-lt"/>
              </a:rPr>
              <a:t> </a:t>
            </a:r>
            <a:r>
              <a:rPr lang="el-GR" sz="1800" dirty="0" err="1" smtClean="0">
                <a:solidFill>
                  <a:schemeClr val="tx2">
                    <a:lumMod val="75000"/>
                  </a:schemeClr>
                </a:solidFill>
                <a:latin typeface="+mn-lt"/>
              </a:rPr>
              <a:t>θηλώδη</a:t>
            </a:r>
            <a:r>
              <a:rPr lang="el-GR" sz="1800" dirty="0" smtClean="0">
                <a:solidFill>
                  <a:schemeClr val="tx2">
                    <a:lumMod val="75000"/>
                  </a:schemeClr>
                </a:solidFill>
                <a:latin typeface="+mn-lt"/>
              </a:rPr>
              <a:t> αρχιτεκτονική του επιθετικού </a:t>
            </a:r>
            <a:r>
              <a:rPr lang="el-GR" sz="1800" dirty="0" smtClean="0">
                <a:solidFill>
                  <a:schemeClr val="tx2">
                    <a:lumMod val="50000"/>
                  </a:schemeClr>
                </a:solidFill>
                <a:latin typeface="+mn-lt"/>
              </a:rPr>
              <a:t>κλασικού </a:t>
            </a:r>
            <a:r>
              <a:rPr lang="el-GR" sz="1800" dirty="0" err="1" smtClean="0">
                <a:solidFill>
                  <a:schemeClr val="tx2">
                    <a:lumMod val="50000"/>
                  </a:schemeClr>
                </a:solidFill>
                <a:latin typeface="+mn-lt"/>
              </a:rPr>
              <a:t>πορογενούς</a:t>
            </a:r>
            <a:r>
              <a:rPr lang="el-GR" sz="1800" dirty="0" smtClean="0">
                <a:solidFill>
                  <a:schemeClr val="tx2">
                    <a:lumMod val="50000"/>
                  </a:schemeClr>
                </a:solidFill>
                <a:latin typeface="+mn-lt"/>
              </a:rPr>
              <a:t> </a:t>
            </a:r>
            <a:r>
              <a:rPr lang="el-GR" sz="1800" dirty="0" err="1" smtClean="0">
                <a:solidFill>
                  <a:schemeClr val="tx2">
                    <a:lumMod val="50000"/>
                  </a:schemeClr>
                </a:solidFill>
                <a:latin typeface="+mn-lt"/>
              </a:rPr>
              <a:t>αδενοκαρκινώματος</a:t>
            </a:r>
            <a:r>
              <a:rPr lang="el-GR" sz="1800" dirty="0" smtClean="0">
                <a:solidFill>
                  <a:schemeClr val="tx2">
                    <a:lumMod val="50000"/>
                  </a:schemeClr>
                </a:solidFill>
                <a:latin typeface="+mn-lt"/>
              </a:rPr>
              <a:t>, </a:t>
            </a:r>
            <a:r>
              <a:rPr lang="el-GR" sz="1800" dirty="0" smtClean="0">
                <a:solidFill>
                  <a:schemeClr val="tx2">
                    <a:lumMod val="75000"/>
                  </a:schemeClr>
                </a:solidFill>
                <a:latin typeface="+mn-lt"/>
              </a:rPr>
              <a:t>αθροιστικού βαθμού κακοήθειας κατά </a:t>
            </a:r>
            <a:r>
              <a:rPr lang="en-US" sz="1800" dirty="0" smtClean="0">
                <a:solidFill>
                  <a:schemeClr val="tx2">
                    <a:lumMod val="75000"/>
                  </a:schemeClr>
                </a:solidFill>
                <a:latin typeface="+mn-lt"/>
              </a:rPr>
              <a:t>Gleason </a:t>
            </a:r>
            <a:r>
              <a:rPr lang="el-GR" sz="1800" b="1" dirty="0" smtClean="0">
                <a:solidFill>
                  <a:schemeClr val="tx2">
                    <a:lumMod val="75000"/>
                  </a:schemeClr>
                </a:solidFill>
                <a:latin typeface="+mn-lt"/>
              </a:rPr>
              <a:t>8</a:t>
            </a:r>
            <a:r>
              <a:rPr lang="el-GR" sz="1800" dirty="0" smtClean="0">
                <a:solidFill>
                  <a:schemeClr val="tx2">
                    <a:lumMod val="75000"/>
                  </a:schemeClr>
                </a:solidFill>
                <a:latin typeface="+mn-lt"/>
              </a:rPr>
              <a:t> (4+4) (δεξιά </a:t>
            </a:r>
            <a:r>
              <a:rPr lang="el-GR" sz="1800" dirty="0" err="1" smtClean="0">
                <a:solidFill>
                  <a:schemeClr val="tx2">
                    <a:lumMod val="75000"/>
                  </a:schemeClr>
                </a:solidFill>
                <a:latin typeface="+mn-lt"/>
              </a:rPr>
              <a:t>εικ</a:t>
            </a:r>
            <a:r>
              <a:rPr lang="el-GR" sz="1800" dirty="0" smtClean="0">
                <a:solidFill>
                  <a:schemeClr val="tx2">
                    <a:lumMod val="75000"/>
                  </a:schemeClr>
                </a:solidFill>
                <a:latin typeface="+mn-lt"/>
              </a:rPr>
              <a:t>.)</a:t>
            </a:r>
            <a:endParaRPr lang="el-GR" sz="1800" dirty="0">
              <a:solidFill>
                <a:schemeClr val="tx2">
                  <a:lumMod val="75000"/>
                </a:schemeClr>
              </a:solidFill>
              <a:latin typeface="+mn-lt"/>
            </a:endParaRPr>
          </a:p>
        </p:txBody>
      </p:sp>
      <p:pic>
        <p:nvPicPr>
          <p:cNvPr id="80898" name="Picture 2" descr="C:\Users\KAV-AGRO\Desktop\13.6.18\PIN-like prostate cancer\fig11geni0411.jpg"/>
          <p:cNvPicPr>
            <a:picLocks noChangeAspect="1" noChangeArrowheads="1"/>
          </p:cNvPicPr>
          <p:nvPr/>
        </p:nvPicPr>
        <p:blipFill>
          <a:blip r:embed="rId2" cstate="print"/>
          <a:srcRect/>
          <a:stretch>
            <a:fillRect/>
          </a:stretch>
        </p:blipFill>
        <p:spPr bwMode="auto">
          <a:xfrm rot="16200000">
            <a:off x="-258618" y="2642993"/>
            <a:ext cx="4980715" cy="3096344"/>
          </a:xfrm>
          <a:prstGeom prst="rect">
            <a:avLst/>
          </a:prstGeom>
          <a:noFill/>
        </p:spPr>
      </p:pic>
      <p:pic>
        <p:nvPicPr>
          <p:cNvPr id="80899" name="Picture 3" descr="C:\Users\KAV-AGRO\Desktop\13.6.18\PIN-like prostate cancer\fig12geni0412.jpg"/>
          <p:cNvPicPr>
            <a:picLocks noChangeAspect="1" noChangeArrowheads="1"/>
          </p:cNvPicPr>
          <p:nvPr/>
        </p:nvPicPr>
        <p:blipFill>
          <a:blip r:embed="rId3" cstate="print"/>
          <a:srcRect/>
          <a:stretch>
            <a:fillRect/>
          </a:stretch>
        </p:blipFill>
        <p:spPr bwMode="auto">
          <a:xfrm rot="16200000">
            <a:off x="4502424" y="2634480"/>
            <a:ext cx="4968552" cy="3101205"/>
          </a:xfrm>
          <a:prstGeom prst="rect">
            <a:avLst/>
          </a:prstGeom>
          <a:noFill/>
        </p:spPr>
      </p:pic>
    </p:spTree>
    <p:extLst>
      <p:ext uri="{BB962C8B-B14F-4D97-AF65-F5344CB8AC3E}">
        <p14:creationId xmlns:p14="http://schemas.microsoft.com/office/powerpoint/2010/main" val="35699247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922114"/>
          </a:xfrm>
        </p:spPr>
        <p:txBody>
          <a:bodyPr>
            <a:noAutofit/>
          </a:bodyPr>
          <a:lstStyle/>
          <a:p>
            <a:pPr algn="ctr"/>
            <a:r>
              <a:rPr lang="el-GR" sz="1800" b="1" dirty="0" smtClean="0">
                <a:solidFill>
                  <a:schemeClr val="bg2">
                    <a:lumMod val="10000"/>
                  </a:schemeClr>
                </a:solidFill>
                <a:latin typeface="+mn-lt"/>
              </a:rPr>
              <a:t> </a:t>
            </a:r>
            <a:r>
              <a:rPr lang="el-GR" sz="1800" b="1" spc="600" dirty="0">
                <a:solidFill>
                  <a:schemeClr val="bg2">
                    <a:lumMod val="10000"/>
                  </a:schemeClr>
                </a:solidFill>
                <a:effectLst>
                  <a:outerShdw blurRad="38100" dist="38100" dir="2700000" algn="tl">
                    <a:srgbClr val="000000">
                      <a:alpha val="43137"/>
                    </a:srgbClr>
                  </a:outerShdw>
                </a:effectLst>
                <a:latin typeface="+mn-lt"/>
              </a:rPr>
              <a:t>Σ</a:t>
            </a:r>
            <a:r>
              <a:rPr lang="el-GR" sz="1800" b="1" spc="600" dirty="0" smtClean="0">
                <a:solidFill>
                  <a:schemeClr val="bg2">
                    <a:lumMod val="10000"/>
                  </a:schemeClr>
                </a:solidFill>
                <a:effectLst>
                  <a:outerShdw blurRad="38100" dist="38100" dir="2700000" algn="tl">
                    <a:srgbClr val="000000">
                      <a:alpha val="43137"/>
                    </a:srgbClr>
                  </a:outerShdw>
                </a:effectLst>
                <a:latin typeface="+mn-lt"/>
              </a:rPr>
              <a:t>υμβατικό</a:t>
            </a:r>
            <a:r>
              <a:rPr lang="el-GR" sz="1800" b="1" dirty="0" smtClean="0">
                <a:solidFill>
                  <a:schemeClr val="bg2">
                    <a:lumMod val="10000"/>
                  </a:schemeClr>
                </a:solidFill>
                <a:effectLst>
                  <a:outerShdw blurRad="38100" dist="38100" dir="2700000" algn="tl">
                    <a:srgbClr val="000000">
                      <a:alpha val="43137"/>
                    </a:srgbClr>
                  </a:outerShdw>
                </a:effectLst>
                <a:latin typeface="+mn-lt"/>
              </a:rPr>
              <a:t> κυψελιδικό </a:t>
            </a:r>
            <a:r>
              <a:rPr lang="el-GR" sz="1800" b="1" dirty="0" err="1" smtClean="0">
                <a:solidFill>
                  <a:schemeClr val="bg2">
                    <a:lumMod val="10000"/>
                  </a:schemeClr>
                </a:solidFill>
                <a:latin typeface="+mn-lt"/>
              </a:rPr>
              <a:t>αδενοκαρκίνωμα</a:t>
            </a:r>
            <a:r>
              <a:rPr lang="el-GR" sz="1800" b="1" dirty="0" smtClean="0">
                <a:solidFill>
                  <a:schemeClr val="bg2">
                    <a:lumMod val="10000"/>
                  </a:schemeClr>
                </a:solidFill>
                <a:latin typeface="+mn-lt"/>
              </a:rPr>
              <a:t> , ηθμοειδούς διαμόρφωσης</a:t>
            </a:r>
            <a:br>
              <a:rPr lang="el-GR" sz="1800" b="1" dirty="0" smtClean="0">
                <a:solidFill>
                  <a:schemeClr val="bg2">
                    <a:lumMod val="10000"/>
                  </a:schemeClr>
                </a:solidFill>
                <a:latin typeface="+mn-lt"/>
              </a:rPr>
            </a:br>
            <a:r>
              <a:rPr lang="el-GR" sz="1800" b="1" dirty="0" smtClean="0">
                <a:solidFill>
                  <a:schemeClr val="bg2">
                    <a:lumMod val="10000"/>
                  </a:schemeClr>
                </a:solidFill>
                <a:latin typeface="+mn-lt"/>
              </a:rPr>
              <a:t>της </a:t>
            </a:r>
            <a:r>
              <a:rPr lang="el-GR" sz="1800" b="1" dirty="0" smtClean="0">
                <a:solidFill>
                  <a:schemeClr val="bg2">
                    <a:lumMod val="10000"/>
                  </a:schemeClr>
                </a:solidFill>
                <a:effectLst>
                  <a:outerShdw blurRad="38100" dist="38100" dir="2700000" algn="tl">
                    <a:srgbClr val="000000">
                      <a:alpha val="43137"/>
                    </a:srgbClr>
                  </a:outerShdw>
                </a:effectLst>
                <a:latin typeface="+mn-lt"/>
              </a:rPr>
              <a:t>περιφερικής</a:t>
            </a:r>
            <a:r>
              <a:rPr lang="el-GR" sz="1800" b="1" dirty="0" smtClean="0">
                <a:solidFill>
                  <a:schemeClr val="bg2">
                    <a:lumMod val="10000"/>
                  </a:schemeClr>
                </a:solidFill>
                <a:latin typeface="+mn-lt"/>
              </a:rPr>
              <a:t> ζώνης του προστάτη αδένα  </a:t>
            </a:r>
            <a:r>
              <a:rPr lang="en-US" sz="1800" b="1" dirty="0" smtClean="0">
                <a:solidFill>
                  <a:schemeClr val="bg2">
                    <a:lumMod val="10000"/>
                  </a:schemeClr>
                </a:solidFill>
                <a:latin typeface="+mn-lt"/>
              </a:rPr>
              <a:t/>
            </a:r>
            <a:br>
              <a:rPr lang="en-US" sz="1800" b="1" dirty="0" smtClean="0">
                <a:solidFill>
                  <a:schemeClr val="bg2">
                    <a:lumMod val="10000"/>
                  </a:schemeClr>
                </a:solidFill>
                <a:latin typeface="+mn-lt"/>
              </a:rPr>
            </a:br>
            <a:r>
              <a:rPr lang="el-GR" sz="1800" b="1" dirty="0" smtClean="0">
                <a:solidFill>
                  <a:schemeClr val="bg2">
                    <a:lumMod val="10000"/>
                  </a:schemeClr>
                </a:solidFill>
                <a:latin typeface="+mn-lt"/>
              </a:rPr>
              <a:t>αθροιστικού βαθμού κακοήθειας κατά </a:t>
            </a:r>
            <a:r>
              <a:rPr lang="en-US" sz="1800" b="1" dirty="0" smtClean="0">
                <a:solidFill>
                  <a:schemeClr val="bg2">
                    <a:lumMod val="10000"/>
                  </a:schemeClr>
                </a:solidFill>
                <a:latin typeface="+mn-lt"/>
              </a:rPr>
              <a:t>Gleason 4+4=8</a:t>
            </a:r>
            <a:r>
              <a:rPr lang="el-GR" sz="1800" b="1" dirty="0" smtClean="0">
                <a:solidFill>
                  <a:schemeClr val="bg2">
                    <a:lumMod val="10000"/>
                  </a:schemeClr>
                </a:solidFill>
                <a:latin typeface="+mn-lt"/>
              </a:rPr>
              <a:t>.</a:t>
            </a:r>
            <a:r>
              <a:rPr lang="el-GR" sz="1800" b="1" dirty="0" smtClean="0">
                <a:latin typeface="+mn-lt"/>
              </a:rPr>
              <a:t/>
            </a:r>
            <a:br>
              <a:rPr lang="el-GR" sz="1800" b="1" dirty="0" smtClean="0">
                <a:latin typeface="+mn-lt"/>
              </a:rPr>
            </a:br>
            <a:r>
              <a:rPr lang="el-GR" sz="1800" b="1" i="1" dirty="0" smtClean="0">
                <a:latin typeface="+mn-lt"/>
              </a:rPr>
              <a:t>Παντελής η απουσία </a:t>
            </a:r>
            <a:r>
              <a:rPr lang="el-GR" sz="1800" b="1" dirty="0" smtClean="0">
                <a:latin typeface="+mn-lt"/>
              </a:rPr>
              <a:t>βασικού κυτταρικού στοίχου σε </a:t>
            </a:r>
            <a:r>
              <a:rPr lang="el-GR" sz="1800" b="1" i="1" dirty="0" smtClean="0">
                <a:latin typeface="+mn-lt"/>
              </a:rPr>
              <a:t>όλους</a:t>
            </a:r>
            <a:r>
              <a:rPr lang="el-GR" sz="1800" b="1" dirty="0" smtClean="0">
                <a:latin typeface="+mn-lt"/>
              </a:rPr>
              <a:t> τους ύποπτους αδένες.</a:t>
            </a:r>
            <a:endParaRPr lang="el-GR" sz="1800" b="1" dirty="0">
              <a:latin typeface="+mn-lt"/>
            </a:endParaRPr>
          </a:p>
        </p:txBody>
      </p:sp>
      <p:pic>
        <p:nvPicPr>
          <p:cNvPr id="87042" name="Picture 2" descr="D:\figures\640x480\1100\1121.jpg"/>
          <p:cNvPicPr>
            <a:picLocks noGrp="1" noChangeAspect="1" noChangeArrowheads="1"/>
          </p:cNvPicPr>
          <p:nvPr>
            <p:ph sz="half" idx="2"/>
          </p:nvPr>
        </p:nvPicPr>
        <p:blipFill>
          <a:blip r:embed="rId2" cstate="print"/>
          <a:srcRect/>
          <a:stretch>
            <a:fillRect/>
          </a:stretch>
        </p:blipFill>
        <p:spPr bwMode="auto">
          <a:xfrm>
            <a:off x="467544" y="1340768"/>
            <a:ext cx="3384376" cy="2538282"/>
          </a:xfrm>
          <a:prstGeom prst="rect">
            <a:avLst/>
          </a:prstGeom>
          <a:noFill/>
        </p:spPr>
      </p:pic>
      <p:pic>
        <p:nvPicPr>
          <p:cNvPr id="87043" name="Picture 3" descr="D:\figures\640x480\1100\1122.jpg"/>
          <p:cNvPicPr>
            <a:picLocks noGrp="1" noChangeAspect="1" noChangeArrowheads="1"/>
          </p:cNvPicPr>
          <p:nvPr>
            <p:ph sz="quarter" idx="4"/>
          </p:nvPr>
        </p:nvPicPr>
        <p:blipFill>
          <a:blip r:embed="rId3" cstate="print"/>
          <a:srcRect/>
          <a:stretch>
            <a:fillRect/>
          </a:stretch>
        </p:blipFill>
        <p:spPr bwMode="auto">
          <a:xfrm>
            <a:off x="467544" y="4077072"/>
            <a:ext cx="3384376" cy="2538282"/>
          </a:xfrm>
          <a:prstGeom prst="rect">
            <a:avLst/>
          </a:prstGeom>
          <a:noFill/>
        </p:spPr>
      </p:pic>
      <p:sp>
        <p:nvSpPr>
          <p:cNvPr id="7" name="4 - Θέση κειμένου"/>
          <p:cNvSpPr>
            <a:spLocks noGrp="1"/>
          </p:cNvSpPr>
          <p:nvPr>
            <p:ph type="body" sz="quarter" idx="3"/>
          </p:nvPr>
        </p:nvSpPr>
        <p:spPr>
          <a:xfrm>
            <a:off x="4645025" y="5445224"/>
            <a:ext cx="4041775" cy="864096"/>
          </a:xfrm>
        </p:spPr>
        <p:txBody>
          <a:bodyPr>
            <a:normAutofit/>
          </a:bodyPr>
          <a:lstStyle/>
          <a:p>
            <a:pPr algn="ctr"/>
            <a:r>
              <a:rPr lang="el-GR" dirty="0" smtClean="0"/>
              <a:t>Επικρατούσα μορφολογία </a:t>
            </a:r>
            <a:r>
              <a:rPr lang="el-GR" i="1" dirty="0" smtClean="0">
                <a:effectLst>
                  <a:outerShdw blurRad="38100" dist="38100" dir="2700000" algn="tl">
                    <a:srgbClr val="000000">
                      <a:alpha val="43137"/>
                    </a:srgbClr>
                  </a:outerShdw>
                </a:effectLst>
              </a:rPr>
              <a:t>κυψελιδικού</a:t>
            </a:r>
            <a:r>
              <a:rPr lang="el-GR" dirty="0" smtClean="0"/>
              <a:t> κυττάρου.</a:t>
            </a:r>
            <a:endParaRPr lang="el-GR" dirty="0"/>
          </a:p>
        </p:txBody>
      </p:sp>
      <p:pic>
        <p:nvPicPr>
          <p:cNvPr id="8" name="Picture 2" descr="D:\figures\640x480\1100\1160.jpg"/>
          <p:cNvPicPr>
            <a:picLocks noChangeAspect="1" noChangeArrowheads="1"/>
          </p:cNvPicPr>
          <p:nvPr/>
        </p:nvPicPr>
        <p:blipFill>
          <a:blip r:embed="rId4" cstate="print"/>
          <a:srcRect/>
          <a:stretch>
            <a:fillRect/>
          </a:stretch>
        </p:blipFill>
        <p:spPr bwMode="auto">
          <a:xfrm>
            <a:off x="4139952" y="1844824"/>
            <a:ext cx="4800533" cy="3600400"/>
          </a:xfrm>
          <a:prstGeom prst="rect">
            <a:avLst/>
          </a:prstGeom>
          <a:noFill/>
        </p:spPr>
      </p:pic>
    </p:spTree>
    <p:extLst>
      <p:ext uri="{BB962C8B-B14F-4D97-AF65-F5344CB8AC3E}">
        <p14:creationId xmlns:p14="http://schemas.microsoft.com/office/powerpoint/2010/main" val="4195056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1028" descr="E:\figures\640x480\100\164.jpg"/>
          <p:cNvPicPr>
            <a:picLocks noChangeAspect="1" noChangeArrowheads="1"/>
          </p:cNvPicPr>
          <p:nvPr/>
        </p:nvPicPr>
        <p:blipFill>
          <a:blip r:embed="rId2" cstate="print"/>
          <a:srcRect/>
          <a:stretch>
            <a:fillRect/>
          </a:stretch>
        </p:blipFill>
        <p:spPr bwMode="auto">
          <a:xfrm>
            <a:off x="251520" y="332655"/>
            <a:ext cx="8496944" cy="6374051"/>
          </a:xfrm>
          <a:prstGeom prst="rect">
            <a:avLst/>
          </a:prstGeom>
          <a:noFill/>
          <a:ln w="9525">
            <a:noFill/>
            <a:miter lim="800000"/>
            <a:headEnd/>
            <a:tailEnd/>
          </a:ln>
        </p:spPr>
      </p:pic>
    </p:spTree>
    <p:extLst>
      <p:ext uri="{BB962C8B-B14F-4D97-AF65-F5344CB8AC3E}">
        <p14:creationId xmlns:p14="http://schemas.microsoft.com/office/powerpoint/2010/main" val="5721172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figures\640x480\1100\1160.jpg"/>
          <p:cNvPicPr>
            <a:picLocks noChangeAspect="1" noChangeArrowheads="1"/>
          </p:cNvPicPr>
          <p:nvPr/>
        </p:nvPicPr>
        <p:blipFill>
          <a:blip r:embed="rId2" cstate="print"/>
          <a:srcRect/>
          <a:stretch>
            <a:fillRect/>
          </a:stretch>
        </p:blipFill>
        <p:spPr bwMode="auto">
          <a:xfrm>
            <a:off x="357158" y="593304"/>
            <a:ext cx="8352928" cy="6264696"/>
          </a:xfrm>
          <a:prstGeom prst="rect">
            <a:avLst/>
          </a:prstGeom>
          <a:noFill/>
        </p:spPr>
      </p:pic>
      <p:sp>
        <p:nvSpPr>
          <p:cNvPr id="3" name="1 - Τίτλος"/>
          <p:cNvSpPr>
            <a:spLocks noGrp="1"/>
          </p:cNvSpPr>
          <p:nvPr>
            <p:ph type="title"/>
          </p:nvPr>
        </p:nvSpPr>
        <p:spPr>
          <a:xfrm>
            <a:off x="-785850" y="0"/>
            <a:ext cx="10715700" cy="642918"/>
          </a:xfrm>
        </p:spPr>
        <p:txBody>
          <a:bodyPr>
            <a:noAutofit/>
          </a:bodyPr>
          <a:lstStyle/>
          <a:p>
            <a:r>
              <a:rPr lang="el-GR" sz="2800" b="1" dirty="0" smtClean="0"/>
              <a:t>Επικρατούσα μορφολογία </a:t>
            </a:r>
            <a:r>
              <a:rPr lang="el-GR" sz="2800" b="1" dirty="0" smtClean="0">
                <a:effectLst>
                  <a:outerShdw blurRad="38100" dist="38100" dir="2700000" algn="tl">
                    <a:srgbClr val="000000">
                      <a:alpha val="43137"/>
                    </a:srgbClr>
                  </a:outerShdw>
                </a:effectLst>
              </a:rPr>
              <a:t>κυψελιδικού</a:t>
            </a:r>
            <a:r>
              <a:rPr lang="el-GR" sz="2800" b="1" dirty="0" smtClean="0"/>
              <a:t> κυττάρου.</a:t>
            </a:r>
            <a:endParaRPr lang="el-GR" sz="2800" b="1" dirty="0"/>
          </a:p>
        </p:txBody>
      </p:sp>
    </p:spTree>
    <p:extLst>
      <p:ext uri="{BB962C8B-B14F-4D97-AF65-F5344CB8AC3E}">
        <p14:creationId xmlns:p14="http://schemas.microsoft.com/office/powerpoint/2010/main" val="552079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4005064"/>
          </a:xfrm>
        </p:spPr>
        <p:txBody>
          <a:bodyPr>
            <a:normAutofit fontScale="90000"/>
          </a:bodyPr>
          <a:lstStyle/>
          <a:p>
            <a:r>
              <a:rPr lang="el-GR" sz="3600" b="1" dirty="0" err="1" smtClean="0"/>
              <a:t>Ουροθηλιακό</a:t>
            </a:r>
            <a:r>
              <a:rPr lang="el-GR" sz="3600" dirty="0" smtClean="0"/>
              <a:t> καρκίνωμα στον προστάτη αδένα</a:t>
            </a:r>
            <a:br>
              <a:rPr lang="el-GR" sz="3600" dirty="0" smtClean="0"/>
            </a:br>
            <a:r>
              <a:rPr lang="el-GR" sz="2000" dirty="0" smtClean="0"/>
              <a:t>Το σπάνιο, πρωτοπαθές </a:t>
            </a:r>
            <a:r>
              <a:rPr lang="el-GR" sz="2000" dirty="0" err="1" smtClean="0"/>
              <a:t>ουροθηλιακό</a:t>
            </a:r>
            <a:r>
              <a:rPr lang="el-GR" sz="2000" dirty="0" smtClean="0"/>
              <a:t> καρκίνωμα του προστάτη αδένα που </a:t>
            </a:r>
            <a:r>
              <a:rPr lang="el-GR" sz="2000" dirty="0" err="1" smtClean="0"/>
              <a:t>εξορμάται</a:t>
            </a:r>
            <a:r>
              <a:rPr lang="el-GR" sz="2000" dirty="0" smtClean="0"/>
              <a:t> από την προστατική ουρήθρα, τους </a:t>
            </a:r>
            <a:r>
              <a:rPr lang="el-GR" sz="2000" dirty="0" err="1" smtClean="0"/>
              <a:t>περιουρηθρικούς</a:t>
            </a:r>
            <a:r>
              <a:rPr lang="el-GR" sz="2000" dirty="0" smtClean="0"/>
              <a:t>  αδένες και τους εγγύς προστατικούς πόρους πρέπει να διακριθεί απ’ το </a:t>
            </a:r>
            <a:r>
              <a:rPr lang="el-GR" sz="2000" dirty="0" smtClean="0">
                <a:effectLst>
                  <a:outerShdw blurRad="38100" dist="38100" dir="2700000" algn="tl">
                    <a:srgbClr val="000000">
                      <a:alpha val="43137"/>
                    </a:srgbClr>
                  </a:outerShdw>
                </a:effectLst>
              </a:rPr>
              <a:t>δευτεροπαθές</a:t>
            </a:r>
            <a:r>
              <a:rPr lang="el-GR" sz="2000" dirty="0" smtClean="0"/>
              <a:t> καρκίνωμα από την ουροδόχο κύστη που επεκτείνεται εντός του προστάτη αδένα (στάδιο </a:t>
            </a:r>
            <a:r>
              <a:rPr lang="en-US" sz="2000" dirty="0" smtClean="0"/>
              <a:t>pT4 </a:t>
            </a:r>
            <a:r>
              <a:rPr lang="el-GR" sz="2000" dirty="0" smtClean="0"/>
              <a:t>του καρκίνου της ουροδόχου) , καθώς το δευτεροπαθές </a:t>
            </a:r>
            <a:r>
              <a:rPr lang="el-GR" sz="2000" dirty="0" err="1" smtClean="0"/>
              <a:t>ουροθηλιακό</a:t>
            </a:r>
            <a:r>
              <a:rPr lang="el-GR" sz="2000" dirty="0" smtClean="0"/>
              <a:t> καρκίνωμα είναι σαφώς συχνότερο και  έχει χειρότερη πρόγνωση· αξίζει να αναφερθεί ότι περί το ήμισυ των αντίστοιχων ασθενών </a:t>
            </a:r>
            <a:r>
              <a:rPr lang="el-GR" sz="2000" i="1" dirty="0" smtClean="0"/>
              <a:t>δεν</a:t>
            </a:r>
            <a:r>
              <a:rPr lang="el-GR" sz="2000" dirty="0" smtClean="0"/>
              <a:t> έχουν ιστορικό ή</a:t>
            </a:r>
            <a:br>
              <a:rPr lang="el-GR" sz="2000" dirty="0" smtClean="0"/>
            </a:br>
            <a:r>
              <a:rPr lang="el-GR" sz="2000" dirty="0" smtClean="0"/>
              <a:t> έχουν μεν ιστορικό αλλά όχι ταυτόχρονη ανάπτυξη </a:t>
            </a:r>
            <a:r>
              <a:rPr lang="el-GR" sz="2000" dirty="0" err="1" smtClean="0"/>
              <a:t>ουροθηλιακού</a:t>
            </a:r>
            <a:r>
              <a:rPr lang="el-GR" sz="2000" dirty="0" smtClean="0"/>
              <a:t> καρκινώματος </a:t>
            </a:r>
            <a:br>
              <a:rPr lang="el-GR" sz="2000" dirty="0" smtClean="0"/>
            </a:br>
            <a:r>
              <a:rPr lang="el-GR" sz="2000" dirty="0" smtClean="0"/>
              <a:t>στην ουροδόχο κύστη.</a:t>
            </a:r>
            <a:br>
              <a:rPr lang="el-GR" sz="2000" dirty="0" smtClean="0"/>
            </a:br>
            <a:r>
              <a:rPr lang="el-GR" sz="2000" dirty="0" smtClean="0"/>
              <a:t>Το </a:t>
            </a:r>
            <a:r>
              <a:rPr lang="el-GR" sz="2000" dirty="0" err="1" smtClean="0"/>
              <a:t>ουροθηλιακό</a:t>
            </a:r>
            <a:r>
              <a:rPr lang="el-GR" sz="2000" dirty="0" smtClean="0"/>
              <a:t> καρκίνωμα εντός του προστάτη μπορεί να παραμένει </a:t>
            </a:r>
            <a:r>
              <a:rPr lang="en-US" sz="2000" dirty="0" smtClean="0"/>
              <a:t>in situ </a:t>
            </a:r>
            <a:r>
              <a:rPr lang="el-GR" sz="2000" dirty="0" smtClean="0"/>
              <a:t>οπότε εξελίσσεται κλινικώς ευμενέστερα από όταν </a:t>
            </a:r>
            <a:r>
              <a:rPr lang="el-GR" sz="2000" dirty="0" smtClean="0">
                <a:effectLst>
                  <a:outerShdw blurRad="38100" dist="38100" dir="2700000" algn="tl">
                    <a:srgbClr val="000000">
                      <a:alpha val="43137"/>
                    </a:srgbClr>
                  </a:outerShdw>
                </a:effectLst>
              </a:rPr>
              <a:t>διηθεί το υπόστρωμα </a:t>
            </a:r>
            <a:r>
              <a:rPr lang="el-GR" sz="2000" dirty="0" smtClean="0"/>
              <a:t>του προστάτη αδένα.</a:t>
            </a:r>
            <a:r>
              <a:rPr lang="el-GR" sz="3600" dirty="0" smtClean="0"/>
              <a:t/>
            </a:r>
            <a:br>
              <a:rPr lang="el-GR" sz="3600" dirty="0" smtClean="0"/>
            </a:br>
            <a:r>
              <a:rPr lang="el-GR" sz="3600" dirty="0" smtClean="0"/>
              <a:t/>
            </a:r>
            <a:br>
              <a:rPr lang="el-GR" sz="3600" dirty="0" smtClean="0"/>
            </a:br>
            <a:endParaRPr lang="el-GR" sz="3600" dirty="0"/>
          </a:p>
        </p:txBody>
      </p:sp>
      <p:pic>
        <p:nvPicPr>
          <p:cNvPr id="1026" name="Picture 2" descr="C:\Users\Νεφέλη\Desktop\14.6.19 -2.6\UROTHELIAL\urothelial-figureA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17" y="3212976"/>
            <a:ext cx="4514325" cy="33857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Νεφέλη\Desktop\14.6.19 -2.6\UROTHELIAL\urothelial-figureB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042" y="3212976"/>
            <a:ext cx="4482075" cy="338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3584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7288" y="274638"/>
            <a:ext cx="10858576" cy="868346"/>
          </a:xfrm>
        </p:spPr>
        <p:txBody>
          <a:bodyPr>
            <a:noAutofit/>
          </a:bodyPr>
          <a:lstStyle/>
          <a:p>
            <a:r>
              <a:rPr lang="el-GR" sz="2400" b="1" dirty="0" smtClean="0"/>
              <a:t>Ηθμοειδές </a:t>
            </a:r>
            <a:r>
              <a:rPr lang="el-GR" sz="2400" b="1" dirty="0" smtClean="0">
                <a:effectLst>
                  <a:outerShdw blurRad="38100" dist="38100" dir="2700000" algn="tl">
                    <a:srgbClr val="000000">
                      <a:alpha val="43137"/>
                    </a:srgbClr>
                  </a:outerShdw>
                </a:effectLst>
              </a:rPr>
              <a:t>συμβατικό (κυψελιδικό) </a:t>
            </a:r>
            <a:r>
              <a:rPr lang="el-GR" sz="2400" b="1" dirty="0" err="1" smtClean="0"/>
              <a:t>αδενοκαρκίνωμα</a:t>
            </a:r>
            <a:r>
              <a:rPr lang="el-GR" sz="2400" b="1" dirty="0" smtClean="0"/>
              <a:t> </a:t>
            </a:r>
            <a:br>
              <a:rPr lang="el-GR" sz="2400" b="1" dirty="0" smtClean="0"/>
            </a:br>
            <a:r>
              <a:rPr lang="el-GR" sz="2400" b="1" dirty="0" smtClean="0"/>
              <a:t>της </a:t>
            </a:r>
            <a:r>
              <a:rPr lang="el-GR" sz="2400" b="1" dirty="0" smtClean="0">
                <a:effectLst>
                  <a:outerShdw blurRad="38100" dist="38100" dir="2700000" algn="tl">
                    <a:srgbClr val="000000">
                      <a:alpha val="43137"/>
                    </a:srgbClr>
                  </a:outerShdw>
                </a:effectLst>
              </a:rPr>
              <a:t>περιφερικής</a:t>
            </a:r>
            <a:r>
              <a:rPr lang="el-GR" sz="2400" b="1" dirty="0" smtClean="0"/>
              <a:t> ζώνης του προστάτη αδένα  </a:t>
            </a:r>
            <a:r>
              <a:rPr lang="en-US" sz="2400" b="1" dirty="0" smtClean="0"/>
              <a:t/>
            </a:r>
            <a:br>
              <a:rPr lang="en-US" sz="2400" b="1" dirty="0" smtClean="0"/>
            </a:br>
            <a:r>
              <a:rPr lang="el-GR" sz="2400" b="1" dirty="0" smtClean="0"/>
              <a:t>αθροιστικού βαθμού κακοήθειας κατά </a:t>
            </a:r>
            <a:r>
              <a:rPr lang="en-US" sz="2400" b="1" dirty="0" smtClean="0"/>
              <a:t>Gleason 4+4=8</a:t>
            </a:r>
            <a:r>
              <a:rPr lang="el-GR" sz="2400" b="1" dirty="0" smtClean="0"/>
              <a:t>.</a:t>
            </a:r>
            <a:br>
              <a:rPr lang="el-GR" sz="2400" b="1" dirty="0" smtClean="0"/>
            </a:br>
            <a:r>
              <a:rPr lang="el-GR" sz="2000" b="1" dirty="0" smtClean="0"/>
              <a:t>Παντελής η απουσία βασικού κυτταρικού στοίχου σε όλους τους ύποπτους αδένες.</a:t>
            </a:r>
            <a:endParaRPr lang="el-GR" sz="2000" b="1" dirty="0"/>
          </a:p>
        </p:txBody>
      </p:sp>
      <p:sp>
        <p:nvSpPr>
          <p:cNvPr id="3" name="2 - Θέση κειμένου"/>
          <p:cNvSpPr>
            <a:spLocks noGrp="1"/>
          </p:cNvSpPr>
          <p:nvPr>
            <p:ph type="body" idx="1"/>
          </p:nvPr>
        </p:nvSpPr>
        <p:spPr/>
        <p:txBody>
          <a:bodyPr/>
          <a:lstStyle/>
          <a:p>
            <a:endParaRPr lang="el-GR"/>
          </a:p>
        </p:txBody>
      </p:sp>
      <p:sp>
        <p:nvSpPr>
          <p:cNvPr id="5" name="4 - Θέση κειμένου"/>
          <p:cNvSpPr>
            <a:spLocks noGrp="1"/>
          </p:cNvSpPr>
          <p:nvPr>
            <p:ph type="body" sz="quarter" idx="3"/>
          </p:nvPr>
        </p:nvSpPr>
        <p:spPr/>
        <p:txBody>
          <a:bodyPr/>
          <a:lstStyle/>
          <a:p>
            <a:endParaRPr lang="el-GR"/>
          </a:p>
        </p:txBody>
      </p:sp>
      <p:pic>
        <p:nvPicPr>
          <p:cNvPr id="87042" name="Picture 2" descr="D:\figures\640x480\1100\1121.jpg"/>
          <p:cNvPicPr>
            <a:picLocks noGrp="1" noChangeAspect="1" noChangeArrowheads="1"/>
          </p:cNvPicPr>
          <p:nvPr>
            <p:ph sz="half" idx="2"/>
          </p:nvPr>
        </p:nvPicPr>
        <p:blipFill>
          <a:blip r:embed="rId2" cstate="print"/>
          <a:srcRect/>
          <a:stretch>
            <a:fillRect/>
          </a:stretch>
        </p:blipFill>
        <p:spPr bwMode="auto">
          <a:xfrm rot="16200000">
            <a:off x="-309597" y="2095490"/>
            <a:ext cx="5334037" cy="4000528"/>
          </a:xfrm>
          <a:prstGeom prst="rect">
            <a:avLst/>
          </a:prstGeom>
          <a:noFill/>
        </p:spPr>
      </p:pic>
      <p:pic>
        <p:nvPicPr>
          <p:cNvPr id="87043" name="Picture 3" descr="D:\figures\640x480\1100\1122.jpg"/>
          <p:cNvPicPr>
            <a:picLocks noGrp="1" noChangeAspect="1" noChangeArrowheads="1"/>
          </p:cNvPicPr>
          <p:nvPr>
            <p:ph sz="quarter" idx="4"/>
          </p:nvPr>
        </p:nvPicPr>
        <p:blipFill>
          <a:blip r:embed="rId3" cstate="print"/>
          <a:srcRect/>
          <a:stretch>
            <a:fillRect/>
          </a:stretch>
        </p:blipFill>
        <p:spPr bwMode="auto">
          <a:xfrm rot="16200000">
            <a:off x="4048121" y="2095491"/>
            <a:ext cx="5334038" cy="4000528"/>
          </a:xfrm>
          <a:prstGeom prst="rect">
            <a:avLst/>
          </a:prstGeom>
          <a:noFill/>
        </p:spPr>
      </p:pic>
    </p:spTree>
    <p:extLst>
      <p:ext uri="{BB962C8B-B14F-4D97-AF65-F5344CB8AC3E}">
        <p14:creationId xmlns:p14="http://schemas.microsoft.com/office/powerpoint/2010/main" val="524962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D:\figures\640x480\1100\1189.jpg"/>
          <p:cNvPicPr>
            <a:picLocks noGrp="1" noChangeAspect="1" noChangeArrowheads="1"/>
          </p:cNvPicPr>
          <p:nvPr>
            <p:ph sz="half" idx="1"/>
          </p:nvPr>
        </p:nvPicPr>
        <p:blipFill>
          <a:blip r:embed="rId2" cstate="print"/>
          <a:srcRect/>
          <a:stretch>
            <a:fillRect/>
          </a:stretch>
        </p:blipFill>
        <p:spPr bwMode="auto">
          <a:xfrm rot="16200000">
            <a:off x="-857248" y="857249"/>
            <a:ext cx="6858000" cy="5143501"/>
          </a:xfrm>
          <a:prstGeom prst="rect">
            <a:avLst/>
          </a:prstGeom>
          <a:noFill/>
        </p:spPr>
      </p:pic>
      <p:pic>
        <p:nvPicPr>
          <p:cNvPr id="94211" name="Picture 3" descr="D:\figures\640x480\1100\1190.jpg"/>
          <p:cNvPicPr>
            <a:picLocks noGrp="1" noChangeAspect="1" noChangeArrowheads="1"/>
          </p:cNvPicPr>
          <p:nvPr>
            <p:ph sz="half" idx="2"/>
          </p:nvPr>
        </p:nvPicPr>
        <p:blipFill>
          <a:blip r:embed="rId3" cstate="print"/>
          <a:srcRect/>
          <a:stretch>
            <a:fillRect/>
          </a:stretch>
        </p:blipFill>
        <p:spPr bwMode="auto">
          <a:xfrm rot="16200000">
            <a:off x="4536303" y="1535870"/>
            <a:ext cx="5143493" cy="3643338"/>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92162" name="Ink 2"/>
              <p14:cNvContentPartPr>
                <a14:cpLocks xmlns:a14="http://schemas.microsoft.com/office/drawing/2010/main" noRot="1" noChangeAspect="1" noEditPoints="1" noChangeArrowheads="1" noChangeShapeType="1"/>
              </p14:cNvContentPartPr>
              <p14:nvPr/>
            </p14:nvContentPartPr>
            <p14:xfrm>
              <a:off x="2366963" y="3348038"/>
              <a:ext cx="1411287" cy="1724025"/>
            </p14:xfrm>
          </p:contentPart>
        </mc:Choice>
        <mc:Fallback xmlns="">
          <p:pic>
            <p:nvPicPr>
              <p:cNvPr id="92162" name="Ink 2"/>
              <p:cNvPicPr>
                <a:picLocks noRot="1" noChangeAspect="1" noEditPoints="1" noChangeArrowheads="1" noChangeShapeType="1"/>
              </p:cNvPicPr>
              <p:nvPr/>
            </p:nvPicPr>
            <p:blipFill>
              <a:blip r:embed="rId5"/>
              <a:stretch>
                <a:fillRect/>
              </a:stretch>
            </p:blipFill>
            <p:spPr>
              <a:xfrm>
                <a:off x="2357602" y="3338678"/>
                <a:ext cx="1430008" cy="1742745"/>
              </a:xfrm>
              <a:prstGeom prst="rect">
                <a:avLst/>
              </a:prstGeom>
            </p:spPr>
          </p:pic>
        </mc:Fallback>
      </mc:AlternateContent>
    </p:spTree>
    <p:extLst>
      <p:ext uri="{BB962C8B-B14F-4D97-AF65-F5344CB8AC3E}">
        <p14:creationId xmlns:p14="http://schemas.microsoft.com/office/powerpoint/2010/main" val="208895218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5850" y="0"/>
            <a:ext cx="10715700" cy="1000108"/>
          </a:xfrm>
        </p:spPr>
        <p:txBody>
          <a:bodyPr>
            <a:noAutofit/>
          </a:bodyPr>
          <a:lstStyle/>
          <a:p>
            <a:r>
              <a:rPr lang="el-GR" sz="2800" b="1" spc="600" dirty="0" smtClean="0">
                <a:effectLst>
                  <a:outerShdw blurRad="38100" dist="38100" dir="2700000" algn="tl">
                    <a:srgbClr val="000000">
                      <a:alpha val="43137"/>
                    </a:srgbClr>
                  </a:outerShdw>
                </a:effectLst>
              </a:rPr>
              <a:t>Συμβατικό</a:t>
            </a:r>
            <a:r>
              <a:rPr lang="en-US" sz="2800" b="1" spc="600" dirty="0" smtClean="0">
                <a:effectLst>
                  <a:outerShdw blurRad="38100" dist="38100" dir="2700000" algn="tl">
                    <a:srgbClr val="000000">
                      <a:alpha val="43137"/>
                    </a:srgbClr>
                  </a:outerShdw>
                </a:effectLst>
              </a:rPr>
              <a:t> </a:t>
            </a:r>
            <a:r>
              <a:rPr lang="el-GR" sz="2800" b="1" spc="600" dirty="0" smtClean="0">
                <a:effectLst>
                  <a:outerShdw blurRad="38100" dist="38100" dir="2700000" algn="tl">
                    <a:srgbClr val="000000">
                      <a:alpha val="43137"/>
                    </a:srgbClr>
                  </a:outerShdw>
                </a:effectLst>
              </a:rPr>
              <a:t> (κυψελιδικό)</a:t>
            </a:r>
            <a:r>
              <a:rPr lang="en-US" sz="2800" b="1" spc="600" dirty="0" smtClean="0">
                <a:effectLst>
                  <a:outerShdw blurRad="38100" dist="38100" dir="2700000" algn="tl">
                    <a:srgbClr val="000000">
                      <a:alpha val="43137"/>
                    </a:srgbClr>
                  </a:outerShdw>
                </a:effectLst>
              </a:rPr>
              <a:t> </a:t>
            </a:r>
            <a:r>
              <a:rPr lang="el-GR" sz="2800" b="1" spc="600" dirty="0" smtClean="0">
                <a:effectLst>
                  <a:outerShdw blurRad="38100" dist="38100" dir="2700000" algn="tl">
                    <a:srgbClr val="000000">
                      <a:alpha val="43137"/>
                    </a:srgbClr>
                  </a:outerShdw>
                </a:effectLst>
              </a:rPr>
              <a:t> </a:t>
            </a:r>
            <a:r>
              <a:rPr lang="el-GR" sz="2800" b="1" dirty="0" err="1" smtClean="0"/>
              <a:t>αδενοκαρκίνωμα</a:t>
            </a:r>
            <a:r>
              <a:rPr lang="el-GR" sz="2800" b="1" dirty="0" smtClean="0"/>
              <a:t> </a:t>
            </a:r>
            <a:r>
              <a:rPr lang="en-US" sz="2800" b="1" dirty="0" smtClean="0"/>
              <a:t/>
            </a:r>
            <a:br>
              <a:rPr lang="en-US" sz="2800" b="1" dirty="0" smtClean="0"/>
            </a:br>
            <a:r>
              <a:rPr lang="el-GR" sz="2800" b="1" dirty="0" smtClean="0"/>
              <a:t>αθροιστικού βαθμού κακοήθειας κατά </a:t>
            </a:r>
            <a:r>
              <a:rPr lang="en-US" sz="2800" b="1" dirty="0" smtClean="0"/>
              <a:t>Gleason 5+5=10</a:t>
            </a:r>
            <a:r>
              <a:rPr lang="el-GR" sz="2000" b="1" dirty="0" smtClean="0"/>
              <a:t>.</a:t>
            </a:r>
            <a:br>
              <a:rPr lang="el-GR" sz="2000" b="1" dirty="0" smtClean="0"/>
            </a:br>
            <a:r>
              <a:rPr lang="el-GR" sz="1200" b="1" dirty="0" smtClean="0"/>
              <a:t>Παντελής απουσία βασικού κυτταρικού στοίχου. </a:t>
            </a:r>
            <a:r>
              <a:rPr lang="el-GR" sz="1200" b="1" dirty="0" smtClean="0"/>
              <a:t>Νέκρωση </a:t>
            </a:r>
            <a:r>
              <a:rPr lang="el-GR" sz="1200" b="1" dirty="0" err="1" smtClean="0"/>
              <a:t>εξού</a:t>
            </a:r>
            <a:r>
              <a:rPr lang="el-GR" sz="1200" b="1" dirty="0" smtClean="0"/>
              <a:t> το πρότυπο 5. </a:t>
            </a:r>
            <a:r>
              <a:rPr lang="el-GR" sz="1200" b="1" i="1" dirty="0" smtClean="0"/>
              <a:t>Επικρατούσα</a:t>
            </a:r>
            <a:r>
              <a:rPr lang="el-GR" sz="1200" b="1" dirty="0" smtClean="0"/>
              <a:t> μορφολογία </a:t>
            </a:r>
            <a:r>
              <a:rPr lang="el-GR" sz="1200" b="1" dirty="0" smtClean="0">
                <a:effectLst>
                  <a:outerShdw blurRad="38100" dist="38100" dir="2700000" algn="tl">
                    <a:srgbClr val="000000">
                      <a:alpha val="43137"/>
                    </a:srgbClr>
                  </a:outerShdw>
                </a:effectLst>
              </a:rPr>
              <a:t>κυψελιδικού</a:t>
            </a:r>
            <a:r>
              <a:rPr lang="el-GR" sz="1200" b="1" dirty="0" smtClean="0"/>
              <a:t> κυττάρου.</a:t>
            </a:r>
            <a:endParaRPr lang="el-GR" sz="1200" b="1" dirty="0"/>
          </a:p>
        </p:txBody>
      </p:sp>
      <p:pic>
        <p:nvPicPr>
          <p:cNvPr id="95234" name="Picture 2" descr="D:\figures\640x480\1100\1191.jpg"/>
          <p:cNvPicPr>
            <a:picLocks noGrp="1" noChangeAspect="1" noChangeArrowheads="1"/>
          </p:cNvPicPr>
          <p:nvPr>
            <p:ph sz="half" idx="1"/>
          </p:nvPr>
        </p:nvPicPr>
        <p:blipFill>
          <a:blip r:embed="rId2" cstate="print"/>
          <a:srcRect/>
          <a:stretch>
            <a:fillRect/>
          </a:stretch>
        </p:blipFill>
        <p:spPr bwMode="auto">
          <a:xfrm rot="16200000">
            <a:off x="-321503" y="1821645"/>
            <a:ext cx="5429288" cy="4071966"/>
          </a:xfrm>
          <a:prstGeom prst="rect">
            <a:avLst/>
          </a:prstGeom>
          <a:noFill/>
        </p:spPr>
      </p:pic>
      <p:pic>
        <p:nvPicPr>
          <p:cNvPr id="95235" name="Picture 3" descr="D:\figures\640x480\1100\1192.jpg"/>
          <p:cNvPicPr>
            <a:picLocks noGrp="1" noChangeAspect="1" noChangeArrowheads="1"/>
          </p:cNvPicPr>
          <p:nvPr>
            <p:ph sz="half" idx="2"/>
          </p:nvPr>
        </p:nvPicPr>
        <p:blipFill>
          <a:blip r:embed="rId3" cstate="print"/>
          <a:srcRect/>
          <a:stretch>
            <a:fillRect/>
          </a:stretch>
        </p:blipFill>
        <p:spPr bwMode="auto">
          <a:xfrm rot="16200000">
            <a:off x="4036215" y="1821645"/>
            <a:ext cx="5429288" cy="4071966"/>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93186" name="Ink 2"/>
              <p14:cNvContentPartPr>
                <a14:cpLocks xmlns:a14="http://schemas.microsoft.com/office/drawing/2010/main" noRot="1" noChangeAspect="1" noEditPoints="1" noChangeArrowheads="1" noChangeShapeType="1"/>
              </p14:cNvContentPartPr>
              <p14:nvPr/>
            </p14:nvContentPartPr>
            <p14:xfrm>
              <a:off x="2616200" y="2276475"/>
              <a:ext cx="1804988" cy="2697163"/>
            </p14:xfrm>
          </p:contentPart>
        </mc:Choice>
        <mc:Fallback xmlns="">
          <p:pic>
            <p:nvPicPr>
              <p:cNvPr id="93186" name="Ink 2"/>
              <p:cNvPicPr>
                <a:picLocks noRot="1" noChangeAspect="1" noEditPoints="1" noChangeArrowheads="1" noChangeShapeType="1"/>
              </p:cNvPicPr>
              <p:nvPr/>
            </p:nvPicPr>
            <p:blipFill>
              <a:blip r:embed="rId5"/>
              <a:stretch>
                <a:fillRect/>
              </a:stretch>
            </p:blipFill>
            <p:spPr>
              <a:xfrm>
                <a:off x="2606838" y="2267115"/>
                <a:ext cx="1823711" cy="2715883"/>
              </a:xfrm>
              <a:prstGeom prst="rect">
                <a:avLst/>
              </a:prstGeom>
            </p:spPr>
          </p:pic>
        </mc:Fallback>
      </mc:AlternateContent>
    </p:spTree>
    <p:extLst>
      <p:ext uri="{BB962C8B-B14F-4D97-AF65-F5344CB8AC3E}">
        <p14:creationId xmlns:p14="http://schemas.microsoft.com/office/powerpoint/2010/main" val="109125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548680"/>
          </a:xfrm>
        </p:spPr>
        <p:txBody>
          <a:bodyPr>
            <a:normAutofit fontScale="90000"/>
          </a:bodyPr>
          <a:lstStyle/>
          <a:p>
            <a:r>
              <a:rPr lang="el-GR" sz="3200" dirty="0" smtClean="0"/>
              <a:t>ΣΥΣΤΑΣΕΙΣ ΓΙΑ ΑΝΑΦΟΡΑ ΗΘΜΟΕΙΔΩΝ ΑΛΛΟΙΩΣΕΩΝ  </a:t>
            </a:r>
            <a:endParaRPr lang="el-GR" sz="3200" dirty="0"/>
          </a:p>
        </p:txBody>
      </p:sp>
      <p:sp>
        <p:nvSpPr>
          <p:cNvPr id="4" name="Θέση περιεχομένου 3"/>
          <p:cNvSpPr>
            <a:spLocks noGrp="1"/>
          </p:cNvSpPr>
          <p:nvPr>
            <p:ph sz="half" idx="2"/>
          </p:nvPr>
        </p:nvSpPr>
        <p:spPr>
          <a:xfrm>
            <a:off x="0" y="620688"/>
            <a:ext cx="4497388" cy="6120680"/>
          </a:xfrm>
        </p:spPr>
        <p:txBody>
          <a:bodyPr>
            <a:normAutofit lnSpcReduction="10000"/>
          </a:bodyPr>
          <a:lstStyle/>
          <a:p>
            <a:r>
              <a:rPr lang="el-GR" sz="2000" dirty="0" smtClean="0"/>
              <a:t>Ηθμοειδής </a:t>
            </a:r>
            <a:r>
              <a:rPr lang="en-US" sz="2000" dirty="0" smtClean="0"/>
              <a:t>HG PIN </a:t>
            </a:r>
            <a:endParaRPr lang="el-GR" sz="2000" dirty="0" smtClean="0"/>
          </a:p>
          <a:p>
            <a:pPr marL="0" indent="0">
              <a:buNone/>
            </a:pPr>
            <a:endParaRPr lang="el-GR" sz="2000" dirty="0" smtClean="0"/>
          </a:p>
          <a:p>
            <a:r>
              <a:rPr lang="el-GR" sz="2000" dirty="0" err="1" smtClean="0"/>
              <a:t>Ενδοπορικό</a:t>
            </a:r>
            <a:r>
              <a:rPr lang="el-GR" sz="2000" dirty="0" smtClean="0"/>
              <a:t> καρκίνωμα σχετιζόμενο με διηθητικό υψηλόβαθμης κακοήθειας καρκίνωμα</a:t>
            </a:r>
          </a:p>
          <a:p>
            <a:endParaRPr lang="el-GR" sz="2000" dirty="0"/>
          </a:p>
          <a:p>
            <a:r>
              <a:rPr lang="el-GR" sz="2000" dirty="0" err="1" smtClean="0"/>
              <a:t>Ενδοπορικό</a:t>
            </a:r>
            <a:r>
              <a:rPr lang="el-GR" sz="2000" dirty="0" smtClean="0"/>
              <a:t> καρκίνωμα σχετιζόμενο με καρκίνωμα προτύπου 3 κατά </a:t>
            </a:r>
            <a:r>
              <a:rPr lang="en-US" sz="2000" dirty="0" smtClean="0"/>
              <a:t>Gleason</a:t>
            </a:r>
            <a:endParaRPr lang="el-GR" sz="2000" dirty="0" smtClean="0"/>
          </a:p>
          <a:p>
            <a:endParaRPr lang="el-GR" sz="2000" dirty="0" smtClean="0"/>
          </a:p>
          <a:p>
            <a:r>
              <a:rPr lang="el-GR" sz="2000" dirty="0" err="1" smtClean="0"/>
              <a:t>Ενδοπορικό</a:t>
            </a:r>
            <a:r>
              <a:rPr lang="el-GR" sz="2000" dirty="0" smtClean="0"/>
              <a:t> καρκίνωμα εν τη απουσία διηθητικού καρκινώματος </a:t>
            </a:r>
          </a:p>
          <a:p>
            <a:endParaRPr lang="el-GR" sz="2000" dirty="0"/>
          </a:p>
          <a:p>
            <a:endParaRPr lang="el-GR" sz="2000" dirty="0" smtClean="0"/>
          </a:p>
          <a:p>
            <a:endParaRPr lang="el-GR" sz="2000" dirty="0"/>
          </a:p>
          <a:p>
            <a:endParaRPr lang="el-GR" sz="2000" dirty="0" smtClean="0"/>
          </a:p>
          <a:p>
            <a:endParaRPr lang="el-GR" sz="2000" dirty="0" smtClean="0"/>
          </a:p>
          <a:p>
            <a:r>
              <a:rPr lang="el-GR" sz="2000" dirty="0" smtClean="0"/>
              <a:t>Άτυπος </a:t>
            </a:r>
            <a:r>
              <a:rPr lang="el-GR" sz="2000" dirty="0" err="1" smtClean="0"/>
              <a:t>ενδοπορικός</a:t>
            </a:r>
            <a:r>
              <a:rPr lang="el-GR" sz="2000" dirty="0" smtClean="0"/>
              <a:t> πολλαπλασιασμός </a:t>
            </a:r>
          </a:p>
          <a:p>
            <a:endParaRPr lang="el-GR" sz="2000" dirty="0"/>
          </a:p>
          <a:p>
            <a:endParaRPr lang="el-GR" sz="2000" dirty="0" smtClean="0"/>
          </a:p>
          <a:p>
            <a:endParaRPr lang="el-GR" sz="2000" dirty="0"/>
          </a:p>
          <a:p>
            <a:endParaRPr lang="el-GR" sz="2000" dirty="0"/>
          </a:p>
        </p:txBody>
      </p:sp>
      <p:sp>
        <p:nvSpPr>
          <p:cNvPr id="6" name="Θέση περιεχομένου 5"/>
          <p:cNvSpPr>
            <a:spLocks noGrp="1"/>
          </p:cNvSpPr>
          <p:nvPr>
            <p:ph sz="quarter" idx="4"/>
          </p:nvPr>
        </p:nvSpPr>
        <p:spPr>
          <a:xfrm>
            <a:off x="4499993" y="620688"/>
            <a:ext cx="4644008" cy="6120680"/>
          </a:xfrm>
        </p:spPr>
        <p:txBody>
          <a:bodyPr>
            <a:normAutofit lnSpcReduction="10000"/>
          </a:bodyPr>
          <a:lstStyle/>
          <a:p>
            <a:r>
              <a:rPr lang="en-US" sz="2000" dirty="0" smtClean="0"/>
              <a:t>A</a:t>
            </a:r>
            <a:r>
              <a:rPr lang="el-GR" sz="2000" dirty="0" err="1" smtClean="0"/>
              <a:t>ναφορά</a:t>
            </a:r>
            <a:r>
              <a:rPr lang="el-GR" sz="2000" dirty="0" smtClean="0"/>
              <a:t> αριθμού προσβεβλημένων κυλίνδρων βιοψίας</a:t>
            </a:r>
          </a:p>
          <a:p>
            <a:endParaRPr lang="el-GR" sz="2000" dirty="0"/>
          </a:p>
          <a:p>
            <a:r>
              <a:rPr lang="el-GR" sz="2000" dirty="0" smtClean="0"/>
              <a:t>Πιθανώς επιπρόσθετη προγνωστική αξία</a:t>
            </a:r>
            <a:endParaRPr lang="en-US" sz="2000" dirty="0" smtClean="0"/>
          </a:p>
          <a:p>
            <a:endParaRPr lang="en-US" sz="2000" dirty="0"/>
          </a:p>
          <a:p>
            <a:r>
              <a:rPr lang="el-GR" sz="2000" dirty="0" smtClean="0"/>
              <a:t>Δυσμενής  η πρόγνωση</a:t>
            </a:r>
          </a:p>
          <a:p>
            <a:endParaRPr lang="el-GR" dirty="0" smtClean="0"/>
          </a:p>
          <a:p>
            <a:pPr marL="0" indent="0">
              <a:buNone/>
            </a:pPr>
            <a:endParaRPr lang="el-GR" dirty="0" smtClean="0"/>
          </a:p>
          <a:p>
            <a:r>
              <a:rPr lang="el-GR" sz="2000" dirty="0" smtClean="0"/>
              <a:t>Καθώς το </a:t>
            </a:r>
            <a:r>
              <a:rPr lang="el-GR" sz="2000" dirty="0" err="1" smtClean="0"/>
              <a:t>ενδοπορικό</a:t>
            </a:r>
            <a:r>
              <a:rPr lang="el-GR" sz="2000" dirty="0" smtClean="0"/>
              <a:t> καρκίνωμα συνήθως σχετίζεται με υψηλόβαθμης κακοήθειας καρκίνωμα του προστάτη, συνιστάται άμεσος επανέλεγχος με βιοψία ή κανονική θεραπεία ως επί διηθητικού καρκίνου.</a:t>
            </a:r>
          </a:p>
          <a:p>
            <a:endParaRPr lang="el-GR" sz="2000" dirty="0" smtClean="0"/>
          </a:p>
          <a:p>
            <a:endParaRPr lang="el-GR" sz="2000" dirty="0"/>
          </a:p>
          <a:p>
            <a:r>
              <a:rPr lang="el-GR" sz="2000" dirty="0" smtClean="0"/>
              <a:t>Συνιστάται </a:t>
            </a:r>
            <a:r>
              <a:rPr lang="el-GR" sz="2000" dirty="0"/>
              <a:t>άμεσος επανέλεγχος με βιοψία</a:t>
            </a:r>
          </a:p>
        </p:txBody>
      </p:sp>
    </p:spTree>
    <p:extLst>
      <p:ext uri="{BB962C8B-B14F-4D97-AF65-F5344CB8AC3E}">
        <p14:creationId xmlns:p14="http://schemas.microsoft.com/office/powerpoint/2010/main" val="13737902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2305211793"/>
              </p:ext>
            </p:extLst>
          </p:nvPr>
        </p:nvGraphicFramePr>
        <p:xfrm>
          <a:off x="-2" y="1556792"/>
          <a:ext cx="9144000" cy="5049728"/>
        </p:xfrm>
        <a:graphic>
          <a:graphicData uri="http://schemas.openxmlformats.org/drawingml/2006/table">
            <a:tbl>
              <a:tblPr firstRow="1" bandRow="1">
                <a:tableStyleId>{5C22544A-7EE6-4342-B048-85BDC9FD1C3A}</a:tableStyleId>
              </a:tblPr>
              <a:tblGrid>
                <a:gridCol w="1524000"/>
                <a:gridCol w="1524000"/>
                <a:gridCol w="1524000"/>
                <a:gridCol w="1524000"/>
                <a:gridCol w="1524000"/>
                <a:gridCol w="1524000"/>
              </a:tblGrid>
              <a:tr h="1728192">
                <a:tc>
                  <a:txBody>
                    <a:bodyPr/>
                    <a:lstStyle/>
                    <a:p>
                      <a:r>
                        <a:rPr lang="el-GR" dirty="0" smtClean="0"/>
                        <a:t>Κλινική σημασία</a:t>
                      </a:r>
                      <a:endParaRPr lang="el-GR" dirty="0"/>
                    </a:p>
                  </a:txBody>
                  <a:tcPr/>
                </a:tc>
                <a:tc>
                  <a:txBody>
                    <a:bodyPr/>
                    <a:lstStyle/>
                    <a:p>
                      <a:r>
                        <a:rPr lang="el-GR" dirty="0" smtClean="0"/>
                        <a:t>Πρόδρομη               </a:t>
                      </a:r>
                      <a:r>
                        <a:rPr lang="en-US" dirty="0" smtClean="0"/>
                        <a:t>    </a:t>
                      </a:r>
                      <a:r>
                        <a:rPr lang="el-GR" dirty="0" smtClean="0"/>
                        <a:t>αλλοίωση    καρκίνου</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Κατά κανόνα, όψιμη διασπορά προστατικού καρκίνου εντός πόρων &amp; κυψελών</a:t>
                      </a:r>
                      <a:endParaRPr lang="el-GR" dirty="0"/>
                    </a:p>
                  </a:txBody>
                  <a:tcPr/>
                </a:tc>
              </a:tr>
              <a:tr h="1300688">
                <a:tc>
                  <a:txBody>
                    <a:bodyPr/>
                    <a:lstStyle/>
                    <a:p>
                      <a:r>
                        <a:rPr lang="el-GR" dirty="0" smtClean="0"/>
                        <a:t>Διαβάθμιση κακοήθειας κατά </a:t>
                      </a:r>
                      <a:r>
                        <a:rPr lang="en-US" dirty="0" smtClean="0"/>
                        <a:t>Gleason</a:t>
                      </a:r>
                      <a:endParaRPr lang="el-GR" dirty="0"/>
                    </a:p>
                  </a:txBody>
                  <a:tcPr/>
                </a:tc>
                <a:tc>
                  <a:txBody>
                    <a:bodyPr/>
                    <a:lstStyle/>
                    <a:p>
                      <a:r>
                        <a:rPr lang="el-GR" dirty="0" smtClean="0"/>
                        <a:t> Δεν</a:t>
                      </a:r>
                      <a:r>
                        <a:rPr lang="el-GR" baseline="0" dirty="0" smtClean="0"/>
                        <a:t> εφαρμόζεται</a:t>
                      </a:r>
                      <a:endParaRPr lang="el-GR" dirty="0"/>
                    </a:p>
                  </a:txBody>
                  <a:tcPr/>
                </a:tc>
                <a:tc>
                  <a:txBody>
                    <a:bodyPr/>
                    <a:lstStyle/>
                    <a:p>
                      <a:r>
                        <a:rPr lang="el-GR" dirty="0" smtClean="0"/>
                        <a:t>Πρότυπο </a:t>
                      </a:r>
                      <a:r>
                        <a:rPr lang="el-GR" b="1" dirty="0" smtClean="0"/>
                        <a:t>4</a:t>
                      </a:r>
                      <a:r>
                        <a:rPr lang="el-GR" dirty="0" smtClean="0"/>
                        <a:t> </a:t>
                      </a:r>
                      <a:endParaRPr lang="el-GR" dirty="0"/>
                    </a:p>
                  </a:txBody>
                  <a:tcPr/>
                </a:tc>
                <a:tc>
                  <a:txBody>
                    <a:bodyPr/>
                    <a:lstStyle/>
                    <a:p>
                      <a:r>
                        <a:rPr lang="el-GR" dirty="0" smtClean="0"/>
                        <a:t>Πρότυπο </a:t>
                      </a:r>
                      <a:r>
                        <a:rPr lang="el-GR" b="1" dirty="0" smtClean="0"/>
                        <a:t>3</a:t>
                      </a:r>
                      <a:endParaRPr lang="el-GR" b="1" dirty="0"/>
                    </a:p>
                  </a:txBody>
                  <a:tcPr/>
                </a:tc>
                <a:tc>
                  <a:txBody>
                    <a:bodyPr/>
                    <a:lstStyle/>
                    <a:p>
                      <a:r>
                        <a:rPr lang="el-GR" dirty="0" smtClean="0"/>
                        <a:t>Πρότυπο </a:t>
                      </a:r>
                      <a:r>
                        <a:rPr lang="el-GR" b="1" dirty="0" smtClean="0"/>
                        <a:t>4</a:t>
                      </a:r>
                      <a:r>
                        <a:rPr lang="el-GR" dirty="0" smtClean="0"/>
                        <a:t> ή </a:t>
                      </a:r>
                      <a:r>
                        <a:rPr lang="el-GR" b="1" dirty="0" smtClean="0"/>
                        <a:t>5</a:t>
                      </a:r>
                      <a:r>
                        <a:rPr lang="el-GR" dirty="0" smtClean="0"/>
                        <a:t> </a:t>
                      </a:r>
                      <a:endParaRPr lang="el-GR" dirty="0"/>
                    </a:p>
                  </a:txBody>
                  <a:tcPr/>
                </a:tc>
                <a:tc>
                  <a:txBody>
                    <a:bodyPr/>
                    <a:lstStyle/>
                    <a:p>
                      <a:r>
                        <a:rPr lang="el-GR" dirty="0" smtClean="0"/>
                        <a:t>Δεν εφαρμόζεται</a:t>
                      </a:r>
                      <a:endParaRPr lang="el-GR" dirty="0"/>
                    </a:p>
                  </a:txBody>
                  <a:tcPr/>
                </a:tc>
              </a:tr>
              <a:tr h="1728192">
                <a:tc>
                  <a:txBody>
                    <a:bodyPr/>
                    <a:lstStyle/>
                    <a:p>
                      <a:r>
                        <a:rPr lang="en-US" dirty="0" smtClean="0"/>
                        <a:t>A</a:t>
                      </a:r>
                      <a:r>
                        <a:rPr lang="el-GR" dirty="0" err="1" smtClean="0"/>
                        <a:t>ντιμετώπιση</a:t>
                      </a:r>
                      <a:endParaRPr lang="el-GR" dirty="0"/>
                    </a:p>
                  </a:txBody>
                  <a:tcPr/>
                </a:tc>
                <a:tc>
                  <a:txBody>
                    <a:bodyPr/>
                    <a:lstStyle/>
                    <a:p>
                      <a:r>
                        <a:rPr lang="el-GR" sz="1100" dirty="0" smtClean="0"/>
                        <a:t>Όχι θεραπεία·</a:t>
                      </a:r>
                    </a:p>
                    <a:p>
                      <a:r>
                        <a:rPr lang="el-GR" sz="1100" dirty="0" smtClean="0"/>
                        <a:t>επανάληψη της βιοψίας, με εκτενή </a:t>
                      </a:r>
                      <a:r>
                        <a:rPr lang="el-GR" sz="1100" dirty="0" err="1" smtClean="0"/>
                        <a:t>ιστοληψία</a:t>
                      </a:r>
                      <a:r>
                        <a:rPr lang="el-GR" sz="1100" dirty="0" smtClean="0"/>
                        <a:t> εντός 6μήνου, εφόσον η </a:t>
                      </a:r>
                      <a:r>
                        <a:rPr lang="en-US" sz="1100" dirty="0" smtClean="0"/>
                        <a:t>HGPIN</a:t>
                      </a:r>
                      <a:r>
                        <a:rPr lang="el-GR" sz="1100" baseline="0" dirty="0" smtClean="0"/>
                        <a:t> αφορά σε &gt;1 </a:t>
                      </a:r>
                      <a:r>
                        <a:rPr lang="el-GR" sz="1100" baseline="0" dirty="0" err="1" smtClean="0"/>
                        <a:t>βιοπτικά</a:t>
                      </a:r>
                      <a:r>
                        <a:rPr lang="el-GR" sz="1100" baseline="0" dirty="0" smtClean="0"/>
                        <a:t> </a:t>
                      </a:r>
                      <a:r>
                        <a:rPr lang="el-GR" sz="1100" baseline="0" dirty="0" err="1" smtClean="0"/>
                        <a:t>ιστοτεμάχια</a:t>
                      </a:r>
                      <a:r>
                        <a:rPr lang="el-GR" sz="1100" baseline="0" dirty="0" smtClean="0"/>
                        <a:t> ή θέσεις.</a:t>
                      </a:r>
                      <a:r>
                        <a:rPr lang="el-GR" sz="1100" dirty="0" smtClean="0"/>
                        <a:t> </a:t>
                      </a:r>
                      <a:endParaRPr lang="el-GR" sz="1100" dirty="0"/>
                    </a:p>
                  </a:txBody>
                  <a:tcPr/>
                </a:tc>
                <a:tc>
                  <a:txBody>
                    <a:bodyPr/>
                    <a:lstStyle/>
                    <a:p>
                      <a:r>
                        <a:rPr lang="el-GR" dirty="0" smtClean="0"/>
                        <a:t>Ως επί καρκίνου υψηλής κακοήθειας  </a:t>
                      </a:r>
                      <a:endParaRPr lang="el-GR" dirty="0"/>
                    </a:p>
                  </a:txBody>
                  <a:tcPr/>
                </a:tc>
                <a:tc>
                  <a:txBody>
                    <a:bodyPr/>
                    <a:lstStyle/>
                    <a:p>
                      <a:r>
                        <a:rPr lang="el-GR" dirty="0" smtClean="0"/>
                        <a:t>Ως επί καρκίνου μέσης κακοήθειας</a:t>
                      </a:r>
                      <a:endParaRPr lang="el-GR" dirty="0"/>
                    </a:p>
                  </a:txBody>
                  <a:tcPr/>
                </a:tc>
                <a:tc>
                  <a:txBody>
                    <a:bodyPr/>
                    <a:lstStyle/>
                    <a:p>
                      <a:r>
                        <a:rPr lang="el-GR" dirty="0" smtClean="0"/>
                        <a:t>Ως επί καρκίνου υψηλής κακοήθειας </a:t>
                      </a:r>
                      <a:endParaRPr lang="el-GR" dirty="0"/>
                    </a:p>
                  </a:txBody>
                  <a:tcPr/>
                </a:tc>
                <a:tc>
                  <a:txBody>
                    <a:bodyPr/>
                    <a:lstStyle/>
                    <a:p>
                      <a:r>
                        <a:rPr lang="el-GR" sz="1200" dirty="0" smtClean="0"/>
                        <a:t>Σε υλικό βιοψίας με </a:t>
                      </a:r>
                      <a:r>
                        <a:rPr lang="el-GR" sz="1200" dirty="0" err="1" smtClean="0"/>
                        <a:t>ενδοπορικό</a:t>
                      </a:r>
                      <a:r>
                        <a:rPr lang="el-GR" sz="1200" dirty="0" smtClean="0"/>
                        <a:t> καρκίνωμα χωρίς συνυπάρχον διηθητικό</a:t>
                      </a:r>
                      <a:r>
                        <a:rPr lang="el-GR" sz="1200" baseline="0" dirty="0" smtClean="0"/>
                        <a:t> συστατικό, είτε ως επί καρκίνου είτε άμεση επανάληψη της βιοψίας </a:t>
                      </a:r>
                      <a:endParaRPr lang="el-GR" sz="1200" dirty="0"/>
                    </a:p>
                  </a:txBody>
                  <a:tcPr/>
                </a:tc>
              </a:tr>
            </a:tbl>
          </a:graphicData>
        </a:graphic>
      </p:graphicFrame>
      <p:sp>
        <p:nvSpPr>
          <p:cNvPr id="3" name="Τίτλος 1"/>
          <p:cNvSpPr txBox="1">
            <a:spLocks/>
          </p:cNvSpPr>
          <p:nvPr/>
        </p:nvSpPr>
        <p:spPr>
          <a:xfrm>
            <a:off x="1403648" y="1171910"/>
            <a:ext cx="1656183" cy="3128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HGPIN</a:t>
            </a:r>
            <a:endParaRPr lang="el-GR" sz="2400" b="1" dirty="0"/>
          </a:p>
        </p:txBody>
      </p:sp>
      <p:sp>
        <p:nvSpPr>
          <p:cNvPr id="4" name="Τίτλος 1"/>
          <p:cNvSpPr txBox="1">
            <a:spLocks/>
          </p:cNvSpPr>
          <p:nvPr/>
        </p:nvSpPr>
        <p:spPr>
          <a:xfrm>
            <a:off x="3059831" y="980728"/>
            <a:ext cx="1512170" cy="7200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smtClean="0"/>
              <a:t>Ηθμοειδές καρκίνωμα </a:t>
            </a:r>
            <a:endParaRPr lang="el-GR" sz="1800" b="1" dirty="0"/>
          </a:p>
        </p:txBody>
      </p:sp>
      <p:sp>
        <p:nvSpPr>
          <p:cNvPr id="5" name="Τίτλος 1"/>
          <p:cNvSpPr txBox="1">
            <a:spLocks/>
          </p:cNvSpPr>
          <p:nvPr/>
        </p:nvSpPr>
        <p:spPr>
          <a:xfrm>
            <a:off x="4572000" y="980728"/>
            <a:ext cx="1512167" cy="4543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smtClean="0"/>
              <a:t>Δίκην </a:t>
            </a:r>
            <a:r>
              <a:rPr lang="en-US" sz="1800" b="1" dirty="0" smtClean="0"/>
              <a:t>PIN</a:t>
            </a:r>
            <a:endParaRPr lang="el-GR" sz="1800" b="1" dirty="0"/>
          </a:p>
          <a:p>
            <a:r>
              <a:rPr lang="el-GR" sz="1800" b="1" dirty="0" smtClean="0"/>
              <a:t>καρκίνωμα </a:t>
            </a:r>
            <a:endParaRPr lang="el-GR" sz="1800" b="1" dirty="0"/>
          </a:p>
        </p:txBody>
      </p:sp>
      <p:sp>
        <p:nvSpPr>
          <p:cNvPr id="6" name="Τίτλος 1"/>
          <p:cNvSpPr txBox="1">
            <a:spLocks/>
          </p:cNvSpPr>
          <p:nvPr/>
        </p:nvSpPr>
        <p:spPr>
          <a:xfrm>
            <a:off x="6084166" y="723900"/>
            <a:ext cx="1512169" cy="11209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err="1" smtClean="0"/>
              <a:t>Πορογενές</a:t>
            </a:r>
            <a:r>
              <a:rPr lang="el-GR" sz="1800" b="1" dirty="0" smtClean="0"/>
              <a:t> </a:t>
            </a:r>
            <a:r>
              <a:rPr lang="el-GR" sz="1800" b="1" dirty="0" err="1" smtClean="0"/>
              <a:t>αδενοκαρκί</a:t>
            </a:r>
            <a:r>
              <a:rPr lang="el-GR" sz="1800" b="1" dirty="0" smtClean="0"/>
              <a:t>-</a:t>
            </a:r>
          </a:p>
          <a:p>
            <a:r>
              <a:rPr lang="el-GR" sz="1800" b="1" dirty="0" err="1" smtClean="0"/>
              <a:t>νωμα</a:t>
            </a:r>
            <a:endParaRPr lang="el-GR" sz="1800" b="1" dirty="0"/>
          </a:p>
        </p:txBody>
      </p:sp>
      <p:sp>
        <p:nvSpPr>
          <p:cNvPr id="7" name="Τίτλος 1"/>
          <p:cNvSpPr txBox="1">
            <a:spLocks/>
          </p:cNvSpPr>
          <p:nvPr/>
        </p:nvSpPr>
        <p:spPr>
          <a:xfrm>
            <a:off x="7596334" y="908720"/>
            <a:ext cx="1547665" cy="5263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b="1" dirty="0" err="1" smtClean="0"/>
              <a:t>Ενδοπορικό</a:t>
            </a:r>
            <a:r>
              <a:rPr lang="el-GR" sz="2000" b="1" dirty="0" smtClean="0"/>
              <a:t> καρκίνωμα</a:t>
            </a:r>
            <a:endParaRPr lang="el-GR" sz="2000" b="1" dirty="0"/>
          </a:p>
        </p:txBody>
      </p:sp>
      <p:sp>
        <p:nvSpPr>
          <p:cNvPr id="8" name="Τίτλος 1"/>
          <p:cNvSpPr txBox="1">
            <a:spLocks/>
          </p:cNvSpPr>
          <p:nvPr/>
        </p:nvSpPr>
        <p:spPr>
          <a:xfrm>
            <a:off x="-1" y="-99392"/>
            <a:ext cx="9143999" cy="130730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H </a:t>
            </a:r>
            <a:r>
              <a:rPr lang="el-GR" sz="2800" dirty="0" smtClean="0"/>
              <a:t>ΣΗΜΑΣΙΑ ΤΗΣ ΣΩΣΤΗΣ ΤΑΥΤΟΠΟΙΗΣΗΣ </a:t>
            </a:r>
          </a:p>
          <a:p>
            <a:r>
              <a:rPr lang="el-GR" sz="2800" dirty="0" smtClean="0"/>
              <a:t>ΤΩΝ ΥΠΟ ΜΕΛΕΤΗ ΟΝΤΟΤΗΤΩΝ</a:t>
            </a:r>
            <a:endParaRPr lang="el-GR" sz="2800" dirty="0"/>
          </a:p>
        </p:txBody>
      </p:sp>
    </p:spTree>
    <p:extLst>
      <p:ext uri="{BB962C8B-B14F-4D97-AF65-F5344CB8AC3E}">
        <p14:creationId xmlns:p14="http://schemas.microsoft.com/office/powerpoint/2010/main" val="34916528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80"/>
          </a:xfrm>
        </p:spPr>
        <p:txBody>
          <a:bodyPr>
            <a:normAutofit fontScale="90000"/>
          </a:bodyPr>
          <a:lstStyle/>
          <a:p>
            <a:pPr algn="ctr"/>
            <a:r>
              <a:rPr lang="el-GR" sz="3600" b="1" dirty="0" smtClean="0">
                <a:solidFill>
                  <a:schemeClr val="tx2">
                    <a:lumMod val="50000"/>
                  </a:schemeClr>
                </a:solidFill>
                <a:latin typeface="+mn-lt"/>
              </a:rPr>
              <a:t>Κομβικά</a:t>
            </a:r>
            <a:r>
              <a:rPr lang="el-GR" sz="3600" dirty="0" smtClean="0">
                <a:solidFill>
                  <a:schemeClr val="tx2">
                    <a:lumMod val="50000"/>
                  </a:schemeClr>
                </a:solidFill>
                <a:latin typeface="+mn-lt"/>
              </a:rPr>
              <a:t>  διαφοροδιαγνωστικά σημεία </a:t>
            </a:r>
            <a:endParaRPr lang="el-GR" sz="3600" dirty="0">
              <a:solidFill>
                <a:schemeClr val="tx2">
                  <a:lumMod val="50000"/>
                </a:schemeClr>
              </a:solidFill>
              <a:latin typeface="+mn-lt"/>
            </a:endParaRPr>
          </a:p>
        </p:txBody>
      </p:sp>
      <p:sp>
        <p:nvSpPr>
          <p:cNvPr id="3" name="Content Placeholder 2"/>
          <p:cNvSpPr>
            <a:spLocks noGrp="1"/>
          </p:cNvSpPr>
          <p:nvPr>
            <p:ph idx="1"/>
          </p:nvPr>
        </p:nvSpPr>
        <p:spPr>
          <a:xfrm>
            <a:off x="395536" y="620688"/>
            <a:ext cx="8229600" cy="6192688"/>
          </a:xfrm>
        </p:spPr>
        <p:txBody>
          <a:bodyPr>
            <a:normAutofit fontScale="62500" lnSpcReduction="20000"/>
          </a:bodyPr>
          <a:lstStyle/>
          <a:p>
            <a:r>
              <a:rPr lang="el-GR" sz="3800" dirty="0" smtClean="0">
                <a:solidFill>
                  <a:schemeClr val="tx2">
                    <a:lumMod val="50000"/>
                  </a:schemeClr>
                </a:solidFill>
              </a:rPr>
              <a:t>Η </a:t>
            </a:r>
            <a:r>
              <a:rPr lang="el-GR" sz="3800" dirty="0" smtClean="0">
                <a:solidFill>
                  <a:schemeClr val="tx2">
                    <a:lumMod val="50000"/>
                  </a:schemeClr>
                </a:solidFill>
                <a:effectLst>
                  <a:outerShdw blurRad="38100" dist="38100" dir="2700000" algn="tl">
                    <a:srgbClr val="000000">
                      <a:alpha val="43137"/>
                    </a:srgbClr>
                  </a:outerShdw>
                </a:effectLst>
              </a:rPr>
              <a:t>περιουρηθρική</a:t>
            </a:r>
            <a:r>
              <a:rPr lang="el-GR" sz="3800" dirty="0" smtClean="0">
                <a:solidFill>
                  <a:schemeClr val="tx2">
                    <a:lumMod val="50000"/>
                  </a:schemeClr>
                </a:solidFill>
              </a:rPr>
              <a:t> εντόπιση</a:t>
            </a:r>
            <a:r>
              <a:rPr lang="en-US" sz="3800" dirty="0" smtClean="0">
                <a:solidFill>
                  <a:schemeClr val="tx2">
                    <a:lumMod val="50000"/>
                  </a:schemeClr>
                </a:solidFill>
              </a:rPr>
              <a:t> </a:t>
            </a:r>
            <a:r>
              <a:rPr lang="el-GR" sz="3800" dirty="0" smtClean="0">
                <a:solidFill>
                  <a:schemeClr val="tx2">
                    <a:lumMod val="50000"/>
                  </a:schemeClr>
                </a:solidFill>
              </a:rPr>
              <a:t>με πιθανή ενδοουρηθρική προβολή.</a:t>
            </a:r>
          </a:p>
          <a:p>
            <a:r>
              <a:rPr lang="el-GR" sz="3800" dirty="0" smtClean="0">
                <a:solidFill>
                  <a:schemeClr val="tx2">
                    <a:lumMod val="50000"/>
                  </a:schemeClr>
                </a:solidFill>
              </a:rPr>
              <a:t>Η </a:t>
            </a:r>
            <a:r>
              <a:rPr lang="el-GR" sz="3800" b="1" dirty="0" smtClean="0">
                <a:solidFill>
                  <a:schemeClr val="tx2">
                    <a:lumMod val="50000"/>
                  </a:schemeClr>
                </a:solidFill>
              </a:rPr>
              <a:t>εστιακή</a:t>
            </a:r>
            <a:r>
              <a:rPr lang="el-GR" sz="3800" dirty="0" smtClean="0">
                <a:solidFill>
                  <a:schemeClr val="tx2">
                    <a:lumMod val="50000"/>
                  </a:schemeClr>
                </a:solidFill>
              </a:rPr>
              <a:t> ή </a:t>
            </a:r>
            <a:r>
              <a:rPr lang="el-GR" sz="3800" b="1" dirty="0" smtClean="0">
                <a:solidFill>
                  <a:schemeClr val="tx2">
                    <a:lumMod val="50000"/>
                  </a:schemeClr>
                </a:solidFill>
              </a:rPr>
              <a:t>εκτεταμένη</a:t>
            </a:r>
            <a:r>
              <a:rPr lang="el-GR" sz="3800" dirty="0" smtClean="0">
                <a:solidFill>
                  <a:schemeClr val="tx2">
                    <a:lumMod val="50000"/>
                  </a:schemeClr>
                </a:solidFill>
              </a:rPr>
              <a:t> παρουσία των άτυπων μεγάλων αδένων.</a:t>
            </a:r>
          </a:p>
          <a:p>
            <a:r>
              <a:rPr lang="el-GR" sz="3800" dirty="0" smtClean="0">
                <a:solidFill>
                  <a:schemeClr val="tx2">
                    <a:lumMod val="50000"/>
                  </a:schemeClr>
                </a:solidFill>
              </a:rPr>
              <a:t>Το σχετικά </a:t>
            </a:r>
            <a:r>
              <a:rPr lang="el-GR" sz="3800" dirty="0" smtClean="0">
                <a:solidFill>
                  <a:schemeClr val="tx2">
                    <a:lumMod val="50000"/>
                  </a:schemeClr>
                </a:solidFill>
                <a:effectLst>
                  <a:outerShdw blurRad="38100" dist="38100" dir="2700000" algn="tl">
                    <a:srgbClr val="000000">
                      <a:alpha val="43137"/>
                    </a:srgbClr>
                  </a:outerShdw>
                </a:effectLst>
              </a:rPr>
              <a:t>απλό ή σύνθετο </a:t>
            </a:r>
            <a:r>
              <a:rPr lang="el-GR" sz="3800" dirty="0" smtClean="0">
                <a:solidFill>
                  <a:schemeClr val="tx2">
                    <a:lumMod val="50000"/>
                  </a:schemeClr>
                </a:solidFill>
              </a:rPr>
              <a:t>αρχιτεκτονικό πρότυπο της αλλοίωσης και η παρουσία </a:t>
            </a:r>
            <a:r>
              <a:rPr lang="el-GR" sz="3800" b="1" dirty="0" smtClean="0">
                <a:solidFill>
                  <a:schemeClr val="tx2">
                    <a:lumMod val="50000"/>
                  </a:schemeClr>
                </a:solidFill>
              </a:rPr>
              <a:t>γνήσιων θηλών</a:t>
            </a:r>
            <a:r>
              <a:rPr lang="el-GR" sz="3800" dirty="0" smtClean="0">
                <a:solidFill>
                  <a:schemeClr val="tx2">
                    <a:lumMod val="50000"/>
                  </a:schemeClr>
                </a:solidFill>
              </a:rPr>
              <a:t>.</a:t>
            </a:r>
          </a:p>
          <a:p>
            <a:r>
              <a:rPr lang="el-GR" sz="3800" dirty="0" smtClean="0">
                <a:solidFill>
                  <a:schemeClr val="tx2">
                    <a:lumMod val="50000"/>
                  </a:schemeClr>
                </a:solidFill>
              </a:rPr>
              <a:t>Η </a:t>
            </a:r>
            <a:r>
              <a:rPr lang="el-GR" sz="3800" b="1" dirty="0" smtClean="0">
                <a:solidFill>
                  <a:schemeClr val="tx2">
                    <a:lumMod val="50000"/>
                  </a:schemeClr>
                </a:solidFill>
              </a:rPr>
              <a:t>διαστελλόμενη αδενική ανάπτυξη </a:t>
            </a:r>
            <a:r>
              <a:rPr lang="el-GR" sz="3800" dirty="0" smtClean="0">
                <a:solidFill>
                  <a:schemeClr val="tx2">
                    <a:lumMod val="50000"/>
                  </a:schemeClr>
                </a:solidFill>
              </a:rPr>
              <a:t>με τη μορφή </a:t>
            </a:r>
            <a:r>
              <a:rPr lang="el-GR" sz="3800" b="1" dirty="0" smtClean="0">
                <a:solidFill>
                  <a:schemeClr val="tx2">
                    <a:lumMod val="50000"/>
                  </a:schemeClr>
                </a:solidFill>
              </a:rPr>
              <a:t>πυκνών ηθμοειδών </a:t>
            </a:r>
            <a:r>
              <a:rPr lang="el-GR" sz="3800" dirty="0" smtClean="0">
                <a:solidFill>
                  <a:schemeClr val="tx2">
                    <a:lumMod val="50000"/>
                  </a:schemeClr>
                </a:solidFill>
              </a:rPr>
              <a:t>ή </a:t>
            </a:r>
            <a:r>
              <a:rPr lang="el-GR" sz="3800" b="1" dirty="0" smtClean="0">
                <a:solidFill>
                  <a:schemeClr val="tx2">
                    <a:lumMod val="50000"/>
                  </a:schemeClr>
                </a:solidFill>
              </a:rPr>
              <a:t>συμπαγών </a:t>
            </a:r>
            <a:r>
              <a:rPr lang="el-GR" sz="3800" dirty="0" smtClean="0">
                <a:solidFill>
                  <a:schemeClr val="tx2">
                    <a:lumMod val="50000"/>
                  </a:schemeClr>
                </a:solidFill>
              </a:rPr>
              <a:t>σχηματισμών.</a:t>
            </a:r>
          </a:p>
          <a:p>
            <a:r>
              <a:rPr lang="el-GR" sz="3800" dirty="0" smtClean="0">
                <a:solidFill>
                  <a:schemeClr val="tx2">
                    <a:lumMod val="50000"/>
                  </a:schemeClr>
                </a:solidFill>
              </a:rPr>
              <a:t>Η κυρίαρχη κυτταρική μορφολογία</a:t>
            </a:r>
            <a:r>
              <a:rPr lang="en-US" sz="3800" dirty="0" smtClean="0">
                <a:solidFill>
                  <a:schemeClr val="tx2">
                    <a:lumMod val="50000"/>
                  </a:schemeClr>
                </a:solidFill>
              </a:rPr>
              <a:t>:</a:t>
            </a:r>
            <a:r>
              <a:rPr lang="el-GR" sz="3800" dirty="0" smtClean="0">
                <a:solidFill>
                  <a:schemeClr val="tx2">
                    <a:lumMod val="50000"/>
                  </a:schemeClr>
                </a:solidFill>
              </a:rPr>
              <a:t> μη κιονοειδή, </a:t>
            </a:r>
            <a:r>
              <a:rPr lang="el-GR" sz="3800" dirty="0" smtClean="0">
                <a:solidFill>
                  <a:schemeClr val="tx2">
                    <a:lumMod val="50000"/>
                  </a:schemeClr>
                </a:solidFill>
                <a:effectLst>
                  <a:outerShdw blurRad="38100" dist="38100" dir="2700000" algn="tl">
                    <a:srgbClr val="000000">
                      <a:alpha val="43137"/>
                    </a:srgbClr>
                  </a:outerShdw>
                </a:effectLst>
              </a:rPr>
              <a:t>κυψελιδικά-εκκριτικά</a:t>
            </a:r>
            <a:r>
              <a:rPr lang="el-GR" sz="3800" dirty="0" smtClean="0">
                <a:solidFill>
                  <a:schemeClr val="tx2">
                    <a:lumMod val="50000"/>
                  </a:schemeClr>
                </a:solidFill>
              </a:rPr>
              <a:t> κύτταρα με στρογγυλεμένους πυρήνες  </a:t>
            </a:r>
            <a:r>
              <a:rPr lang="el-GR" sz="3800" i="1" dirty="0" smtClean="0">
                <a:solidFill>
                  <a:schemeClr val="tx2">
                    <a:lumMod val="50000"/>
                  </a:schemeClr>
                </a:solidFill>
              </a:rPr>
              <a:t>ή</a:t>
            </a:r>
            <a:r>
              <a:rPr lang="el-GR" sz="3800" dirty="0" smtClean="0">
                <a:solidFill>
                  <a:schemeClr val="tx2">
                    <a:lumMod val="50000"/>
                  </a:schemeClr>
                </a:solidFill>
              </a:rPr>
              <a:t>   κιονοειδή κύτταρα </a:t>
            </a:r>
            <a:r>
              <a:rPr lang="el-GR" sz="3800" dirty="0" smtClean="0">
                <a:solidFill>
                  <a:schemeClr val="tx2">
                    <a:lumMod val="50000"/>
                  </a:schemeClr>
                </a:solidFill>
                <a:effectLst>
                  <a:outerShdw blurRad="38100" dist="38100" dir="2700000" algn="tl">
                    <a:srgbClr val="000000">
                      <a:alpha val="43137"/>
                    </a:srgbClr>
                  </a:outerShdw>
                </a:effectLst>
              </a:rPr>
              <a:t>πόρων</a:t>
            </a:r>
            <a:r>
              <a:rPr lang="el-GR" sz="3800" dirty="0" smtClean="0">
                <a:solidFill>
                  <a:schemeClr val="tx2">
                    <a:lumMod val="50000"/>
                  </a:schemeClr>
                </a:solidFill>
              </a:rPr>
              <a:t> με ωοειδείς-κυλινδρικούς πυρήνες.</a:t>
            </a:r>
          </a:p>
          <a:p>
            <a:r>
              <a:rPr lang="el-GR" sz="3800" dirty="0" smtClean="0">
                <a:solidFill>
                  <a:schemeClr val="tx2">
                    <a:lumMod val="50000"/>
                  </a:schemeClr>
                </a:solidFill>
              </a:rPr>
              <a:t>Ο βαθμός </a:t>
            </a:r>
            <a:r>
              <a:rPr lang="el-GR" sz="3800" b="1" dirty="0" smtClean="0">
                <a:solidFill>
                  <a:schemeClr val="tx2">
                    <a:lumMod val="50000"/>
                  </a:schemeClr>
                </a:solidFill>
              </a:rPr>
              <a:t>πυρηνικής </a:t>
            </a:r>
            <a:r>
              <a:rPr lang="el-GR" sz="3800" b="1" dirty="0" err="1" smtClean="0">
                <a:solidFill>
                  <a:schemeClr val="tx2">
                    <a:lumMod val="50000"/>
                  </a:schemeClr>
                </a:solidFill>
              </a:rPr>
              <a:t>ατυπίας</a:t>
            </a:r>
            <a:r>
              <a:rPr lang="el-GR" sz="3800" b="1" dirty="0" smtClean="0">
                <a:solidFill>
                  <a:schemeClr val="tx2">
                    <a:lumMod val="50000"/>
                  </a:schemeClr>
                </a:solidFill>
              </a:rPr>
              <a:t> </a:t>
            </a:r>
            <a:r>
              <a:rPr lang="el-GR" sz="3800" dirty="0" smtClean="0">
                <a:solidFill>
                  <a:schemeClr val="tx2">
                    <a:lumMod val="50000"/>
                  </a:schemeClr>
                </a:solidFill>
              </a:rPr>
              <a:t>, κυρίως η </a:t>
            </a:r>
            <a:r>
              <a:rPr lang="el-GR" sz="3800" b="1" dirty="0" err="1" smtClean="0">
                <a:solidFill>
                  <a:schemeClr val="tx2">
                    <a:lumMod val="50000"/>
                  </a:schemeClr>
                </a:solidFill>
              </a:rPr>
              <a:t>ανισοπυρήνωση</a:t>
            </a:r>
            <a:r>
              <a:rPr lang="el-GR" sz="3800" dirty="0" smtClean="0">
                <a:solidFill>
                  <a:schemeClr val="tx2">
                    <a:lumMod val="50000"/>
                  </a:schemeClr>
                </a:solidFill>
              </a:rPr>
              <a:t> και η </a:t>
            </a:r>
            <a:r>
              <a:rPr lang="el-GR" sz="3800" b="1" dirty="0" smtClean="0">
                <a:solidFill>
                  <a:schemeClr val="tx2">
                    <a:lumMod val="50000"/>
                  </a:schemeClr>
                </a:solidFill>
              </a:rPr>
              <a:t>πυρηνική διόγκωση</a:t>
            </a:r>
            <a:r>
              <a:rPr lang="el-GR" sz="3800" dirty="0" smtClean="0">
                <a:solidFill>
                  <a:schemeClr val="tx2">
                    <a:lumMod val="50000"/>
                  </a:schemeClr>
                </a:solidFill>
              </a:rPr>
              <a:t>.</a:t>
            </a:r>
          </a:p>
          <a:p>
            <a:r>
              <a:rPr lang="el-GR" sz="3800" dirty="0" smtClean="0">
                <a:solidFill>
                  <a:schemeClr val="tx2">
                    <a:lumMod val="50000"/>
                  </a:schemeClr>
                </a:solidFill>
              </a:rPr>
              <a:t>Η </a:t>
            </a:r>
            <a:r>
              <a:rPr lang="el-GR" sz="3800" dirty="0" err="1" smtClean="0">
                <a:solidFill>
                  <a:schemeClr val="tx2">
                    <a:lumMod val="50000"/>
                  </a:schemeClr>
                </a:solidFill>
              </a:rPr>
              <a:t>ανοσοϊστοχημικώς</a:t>
            </a:r>
            <a:r>
              <a:rPr lang="el-GR" sz="3800" dirty="0" smtClean="0">
                <a:solidFill>
                  <a:schemeClr val="tx2">
                    <a:lumMod val="50000"/>
                  </a:schemeClr>
                </a:solidFill>
              </a:rPr>
              <a:t> αναδεικνυόμενη </a:t>
            </a:r>
            <a:r>
              <a:rPr lang="el-GR" sz="3800" dirty="0" smtClean="0">
                <a:solidFill>
                  <a:schemeClr val="tx2">
                    <a:lumMod val="50000"/>
                  </a:schemeClr>
                </a:solidFill>
                <a:effectLst>
                  <a:outerShdw blurRad="38100" dist="38100" dir="2700000" algn="tl">
                    <a:srgbClr val="000000">
                      <a:alpha val="43137"/>
                    </a:srgbClr>
                  </a:outerShdw>
                </a:effectLst>
              </a:rPr>
              <a:t>παντελής απουσία </a:t>
            </a:r>
            <a:r>
              <a:rPr lang="el-GR" sz="3800" dirty="0" smtClean="0">
                <a:solidFill>
                  <a:schemeClr val="tx2">
                    <a:lumMod val="50000"/>
                  </a:schemeClr>
                </a:solidFill>
              </a:rPr>
              <a:t>βασικού κυτταρικού στοίχου.</a:t>
            </a:r>
          </a:p>
          <a:p>
            <a:r>
              <a:rPr lang="el-GR" sz="3800" dirty="0" smtClean="0">
                <a:solidFill>
                  <a:schemeClr val="tx2">
                    <a:lumMod val="50000"/>
                  </a:schemeClr>
                </a:solidFill>
              </a:rPr>
              <a:t>Η κατάσταση των γονιδίων </a:t>
            </a:r>
            <a:r>
              <a:rPr lang="en-US" sz="3800" dirty="0" smtClean="0">
                <a:solidFill>
                  <a:schemeClr val="tx2">
                    <a:lumMod val="50000"/>
                  </a:schemeClr>
                </a:solidFill>
              </a:rPr>
              <a:t>PTEN </a:t>
            </a:r>
            <a:r>
              <a:rPr lang="el-GR" sz="3800" dirty="0" smtClean="0">
                <a:solidFill>
                  <a:schemeClr val="tx2">
                    <a:lumMod val="50000"/>
                  </a:schemeClr>
                </a:solidFill>
              </a:rPr>
              <a:t>και </a:t>
            </a:r>
            <a:r>
              <a:rPr lang="en-US" sz="3800" dirty="0" smtClean="0">
                <a:solidFill>
                  <a:schemeClr val="tx2">
                    <a:lumMod val="50000"/>
                  </a:schemeClr>
                </a:solidFill>
              </a:rPr>
              <a:t>ERG ( </a:t>
            </a:r>
            <a:r>
              <a:rPr lang="el-GR" sz="3800" dirty="0" smtClean="0">
                <a:solidFill>
                  <a:schemeClr val="tx2">
                    <a:lumMod val="50000"/>
                  </a:schemeClr>
                </a:solidFill>
              </a:rPr>
              <a:t>ΔΔ </a:t>
            </a:r>
            <a:r>
              <a:rPr lang="el-GR" sz="3800" dirty="0" err="1" smtClean="0">
                <a:solidFill>
                  <a:schemeClr val="tx2">
                    <a:lumMod val="50000"/>
                  </a:schemeClr>
                </a:solidFill>
              </a:rPr>
              <a:t>ενδοπορικού</a:t>
            </a:r>
            <a:r>
              <a:rPr lang="el-GR" sz="3800" dirty="0" smtClean="0">
                <a:solidFill>
                  <a:schemeClr val="tx2">
                    <a:lumMod val="50000"/>
                  </a:schemeClr>
                </a:solidFill>
              </a:rPr>
              <a:t> καρκινώματος/ άτυπου </a:t>
            </a:r>
            <a:r>
              <a:rPr lang="el-GR" sz="3800" dirty="0" err="1" smtClean="0">
                <a:solidFill>
                  <a:schemeClr val="tx2">
                    <a:lumMod val="50000"/>
                  </a:schemeClr>
                </a:solidFill>
              </a:rPr>
              <a:t>ενδοπορικού</a:t>
            </a:r>
            <a:r>
              <a:rPr lang="el-GR" sz="3800" dirty="0" smtClean="0">
                <a:solidFill>
                  <a:schemeClr val="tx2">
                    <a:lumMod val="50000"/>
                  </a:schemeClr>
                </a:solidFill>
              </a:rPr>
              <a:t> πολλαπλασιασμού από </a:t>
            </a:r>
            <a:r>
              <a:rPr lang="en-US" sz="3800" dirty="0" smtClean="0">
                <a:solidFill>
                  <a:schemeClr val="tx2">
                    <a:lumMod val="50000"/>
                  </a:schemeClr>
                </a:solidFill>
              </a:rPr>
              <a:t>HG PIN )</a:t>
            </a:r>
          </a:p>
          <a:p>
            <a:pPr>
              <a:buNone/>
            </a:pPr>
            <a:endParaRPr lang="el-GR" dirty="0">
              <a:solidFill>
                <a:schemeClr val="tx2">
                  <a:lumMod val="50000"/>
                </a:schemeClr>
              </a:solidFill>
            </a:endParaRPr>
          </a:p>
        </p:txBody>
      </p:sp>
    </p:spTree>
    <p:extLst>
      <p:ext uri="{BB962C8B-B14F-4D97-AF65-F5344CB8AC3E}">
        <p14:creationId xmlns:p14="http://schemas.microsoft.com/office/powerpoint/2010/main" val="31719947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836713"/>
            <a:ext cx="7772400" cy="1584175"/>
          </a:xfrm>
        </p:spPr>
        <p:txBody>
          <a:bodyPr/>
          <a:lstStyle/>
          <a:p>
            <a:r>
              <a:rPr lang="el-GR" dirty="0" smtClean="0"/>
              <a:t>ΔΟΚΙΜΑΣΙΑ ΕΜΠΕΔΩΣΗΣ ΓΝΩΣΕΩΝ </a:t>
            </a:r>
            <a:endParaRPr lang="el-GR" dirty="0"/>
          </a:p>
        </p:txBody>
      </p:sp>
      <p:sp>
        <p:nvSpPr>
          <p:cNvPr id="3" name="Υπότιτλος 2"/>
          <p:cNvSpPr>
            <a:spLocks noGrp="1"/>
          </p:cNvSpPr>
          <p:nvPr>
            <p:ph type="subTitle" idx="1"/>
          </p:nvPr>
        </p:nvSpPr>
        <p:spPr>
          <a:xfrm>
            <a:off x="1371600" y="2996952"/>
            <a:ext cx="6400800" cy="2641848"/>
          </a:xfrm>
        </p:spPr>
        <p:txBody>
          <a:bodyPr/>
          <a:lstStyle/>
          <a:p>
            <a:r>
              <a:rPr lang="el-GR" dirty="0" smtClean="0">
                <a:solidFill>
                  <a:schemeClr val="tx2">
                    <a:lumMod val="50000"/>
                  </a:schemeClr>
                </a:solidFill>
              </a:rPr>
              <a:t>Βάσει των προαναφερθέντων, </a:t>
            </a:r>
            <a:endParaRPr lang="en-US" dirty="0" smtClean="0">
              <a:solidFill>
                <a:schemeClr val="tx2">
                  <a:lumMod val="50000"/>
                </a:schemeClr>
              </a:solidFill>
            </a:endParaRPr>
          </a:p>
          <a:p>
            <a:r>
              <a:rPr lang="el-GR" dirty="0" smtClean="0">
                <a:solidFill>
                  <a:schemeClr val="tx2">
                    <a:lumMod val="50000"/>
                  </a:schemeClr>
                </a:solidFill>
              </a:rPr>
              <a:t>ποια η πιθανότερη </a:t>
            </a:r>
            <a:r>
              <a:rPr lang="el-GR" b="1" dirty="0" smtClean="0">
                <a:solidFill>
                  <a:schemeClr val="tx2">
                    <a:lumMod val="50000"/>
                  </a:schemeClr>
                </a:solidFill>
              </a:rPr>
              <a:t>ορθή ταυτοποίηση</a:t>
            </a:r>
            <a:r>
              <a:rPr lang="el-GR" dirty="0" smtClean="0">
                <a:solidFill>
                  <a:schemeClr val="tx2">
                    <a:lumMod val="50000"/>
                  </a:schemeClr>
                </a:solidFill>
              </a:rPr>
              <a:t> των παρακάτω εικονιζόμενων αλλοιώσεων</a:t>
            </a:r>
            <a:r>
              <a:rPr lang="en-US" dirty="0" smtClean="0">
                <a:solidFill>
                  <a:schemeClr val="tx2">
                    <a:lumMod val="50000"/>
                  </a:schemeClr>
                </a:solidFill>
              </a:rPr>
              <a:t>;</a:t>
            </a:r>
            <a:endParaRPr lang="el-GR" dirty="0">
              <a:solidFill>
                <a:schemeClr val="tx2">
                  <a:lumMod val="50000"/>
                </a:schemeClr>
              </a:solidFill>
            </a:endParaRPr>
          </a:p>
        </p:txBody>
      </p:sp>
    </p:spTree>
    <p:extLst>
      <p:ext uri="{BB962C8B-B14F-4D97-AF65-F5344CB8AC3E}">
        <p14:creationId xmlns:p14="http://schemas.microsoft.com/office/powerpoint/2010/main" val="13859138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476672"/>
          </a:xfrm>
        </p:spPr>
        <p:txBody>
          <a:bodyPr>
            <a:noAutofit/>
          </a:bodyPr>
          <a:lstStyle/>
          <a:p>
            <a:r>
              <a:rPr lang="el-GR" sz="2400" dirty="0" err="1" smtClean="0"/>
              <a:t>Ουροθηλιακό</a:t>
            </a:r>
            <a:r>
              <a:rPr lang="el-GR" sz="2400" dirty="0" smtClean="0"/>
              <a:t> καρκίνωμα που διηθεί το υπόστρωμα</a:t>
            </a:r>
            <a:r>
              <a:rPr lang="en-US" sz="2400" dirty="0" smtClean="0"/>
              <a:t> </a:t>
            </a:r>
            <a:r>
              <a:rPr lang="el-GR" sz="2400" dirty="0" smtClean="0"/>
              <a:t>του προστάτη</a:t>
            </a:r>
            <a:r>
              <a:rPr lang="el-GR" sz="3200" dirty="0" smtClean="0"/>
              <a:t>. </a:t>
            </a:r>
            <a:endParaRPr lang="el-GR" sz="3200" dirty="0"/>
          </a:p>
        </p:txBody>
      </p:sp>
      <p:pic>
        <p:nvPicPr>
          <p:cNvPr id="1026" name="Picture 2" descr="C:\Users\Νεφέλη\Desktop\14.6.19 -2.6\UROTHELIAL\Prostate_RareTumors_UrothCA2 ΓΙΑ ΔΟΚΙΜΑΣΙ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73559" y="1429742"/>
            <a:ext cx="619125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Νεφέλη\Desktop\14.6.19 -2.6\UROTHELIAL\Prostate_RareTumors_UrothC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777981" y="1448598"/>
            <a:ext cx="6169266" cy="441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8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836712"/>
          </a:xfrm>
        </p:spPr>
        <p:txBody>
          <a:bodyPr>
            <a:normAutofit/>
          </a:bodyPr>
          <a:lstStyle/>
          <a:p>
            <a:r>
              <a:rPr lang="el-GR" sz="3200" dirty="0" err="1" smtClean="0"/>
              <a:t>Αδενοκαρκίνωμα</a:t>
            </a:r>
            <a:r>
              <a:rPr lang="el-GR" sz="3200" dirty="0" smtClean="0"/>
              <a:t> προστάτη αδένα, δίκην </a:t>
            </a:r>
            <a:r>
              <a:rPr lang="en-US" sz="3200" dirty="0" smtClean="0"/>
              <a:t>PIN</a:t>
            </a:r>
            <a:endParaRPr lang="el-GR" sz="3200" dirty="0"/>
          </a:p>
        </p:txBody>
      </p:sp>
      <p:pic>
        <p:nvPicPr>
          <p:cNvPr id="2050" name="Picture 2" descr="C:\Users\Νεφέλη\Desktop\2-Figure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3557258" cy="194957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Νεφέλη\Desktop\2-Figure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908720"/>
            <a:ext cx="5256584" cy="40047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Νεφέλη\Desktop\2-Figure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4880" y="3462139"/>
            <a:ext cx="3861671" cy="280831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Νεφέλη\Desktop\2-Figure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3" y="5085184"/>
            <a:ext cx="2160240" cy="15612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Νεφέλη\Desktop\2-Figure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4979268"/>
            <a:ext cx="2732235" cy="182651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1471" y="4797152"/>
            <a:ext cx="1478881" cy="69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65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4572000" cy="836711"/>
          </a:xfrm>
        </p:spPr>
        <p:txBody>
          <a:bodyPr>
            <a:normAutofit/>
          </a:bodyPr>
          <a:lstStyle/>
          <a:p>
            <a:r>
              <a:rPr lang="el-GR" sz="2400" dirty="0" err="1" smtClean="0"/>
              <a:t>Ενδοπορικό</a:t>
            </a:r>
            <a:r>
              <a:rPr lang="el-GR" sz="2400" dirty="0" smtClean="0"/>
              <a:t> καρκίνωμα </a:t>
            </a:r>
            <a:br>
              <a:rPr lang="el-GR" sz="2400" dirty="0" smtClean="0"/>
            </a:br>
            <a:r>
              <a:rPr lang="el-GR" sz="2400" dirty="0" smtClean="0"/>
              <a:t>του προστάτη αδένα </a:t>
            </a:r>
            <a:endParaRPr lang="el-GR" sz="2400" dirty="0"/>
          </a:p>
        </p:txBody>
      </p:sp>
      <p:pic>
        <p:nvPicPr>
          <p:cNvPr id="3074" name="Picture 2" descr="C:\Users\Νεφέλη\Desktop\14.6.19 -2.6\INTRADUCTAL CA\case286imag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23667" y="1567882"/>
            <a:ext cx="5926837" cy="44644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Νεφέλη\Desktop\14.6.19 -2.6\INTRADUCTAL CA\DOszmyHXcAAosM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973" y="116632"/>
            <a:ext cx="4320480" cy="338797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Νεφέλη\Desktop\14.6.19 -2.6\INTRADUCTAL CA\AMACR p6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789" y="5296301"/>
            <a:ext cx="4181524" cy="14614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Νεφέλη\Desktop\14.6.19 -2.6\INTRADUCTAL CA\Intraductal_carcinoma_of_prostate_--_high_ma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9788" y="3573016"/>
            <a:ext cx="2435485" cy="162302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312" y="4653136"/>
            <a:ext cx="1617140" cy="64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3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17638"/>
          </a:xfrm>
        </p:spPr>
        <p:txBody>
          <a:bodyPr>
            <a:normAutofit fontScale="90000"/>
          </a:bodyPr>
          <a:lstStyle/>
          <a:p>
            <a:r>
              <a:rPr lang="el-GR" sz="2800" dirty="0" err="1"/>
              <a:t>Ουροθηλιακό</a:t>
            </a:r>
            <a:r>
              <a:rPr lang="el-GR" sz="2800" dirty="0"/>
              <a:t> καρκίνωμα στον προστάτη </a:t>
            </a:r>
            <a:r>
              <a:rPr lang="el-GR" sz="2800" dirty="0" smtClean="0"/>
              <a:t>αδένα</a:t>
            </a:r>
            <a:br>
              <a:rPr lang="el-GR" sz="2800" dirty="0" smtClean="0"/>
            </a:br>
            <a:r>
              <a:rPr lang="el-GR" sz="1300" dirty="0" smtClean="0"/>
              <a:t>Το </a:t>
            </a:r>
            <a:r>
              <a:rPr lang="el-GR" sz="1300" dirty="0" err="1" smtClean="0"/>
              <a:t>ουροθηλιακό</a:t>
            </a:r>
            <a:r>
              <a:rPr lang="el-GR" sz="1300" dirty="0" smtClean="0"/>
              <a:t> καρκίνωμα που εμπλέκει τον προστάτη αδένα τείνει να σχηματίζει  </a:t>
            </a:r>
            <a:r>
              <a:rPr lang="el-GR" sz="1300" b="1" spc="600" dirty="0" smtClean="0"/>
              <a:t>φωλιές</a:t>
            </a:r>
            <a:r>
              <a:rPr lang="el-GR" sz="1300" dirty="0" smtClean="0"/>
              <a:t> , αντίθετα με το υψηλόβαθμης κακοήθειας καρκίνωμα του προστάτη αδένα το οποίο σχηματίζει </a:t>
            </a:r>
            <a:r>
              <a:rPr lang="el-GR" sz="1300" dirty="0" err="1" smtClean="0"/>
              <a:t>ταπήτια</a:t>
            </a:r>
            <a:r>
              <a:rPr lang="el-GR" sz="1300" dirty="0" smtClean="0"/>
              <a:t>, χορδές ή μεμονωμένα κύτταρα. Επίσης, το </a:t>
            </a:r>
            <a:r>
              <a:rPr lang="el-GR" sz="1300" dirty="0" err="1" smtClean="0"/>
              <a:t>ουροθηλιακό</a:t>
            </a:r>
            <a:r>
              <a:rPr lang="el-GR" sz="1300" dirty="0" smtClean="0"/>
              <a:t> καρκίνωμα έχει τάση </a:t>
            </a:r>
            <a:r>
              <a:rPr lang="el-GR" sz="1300" b="1" dirty="0" smtClean="0"/>
              <a:t>μεγαλύτερου </a:t>
            </a:r>
            <a:r>
              <a:rPr lang="el-GR" sz="1300" b="1" dirty="0" err="1" smtClean="0"/>
              <a:t>πλειομορφισμού</a:t>
            </a:r>
            <a:r>
              <a:rPr lang="el-GR" sz="1300" b="1" dirty="0" smtClean="0"/>
              <a:t> </a:t>
            </a:r>
            <a:r>
              <a:rPr lang="el-GR" sz="1300" dirty="0" smtClean="0"/>
              <a:t>με γιγάντιους πυρήνες, πυκνό </a:t>
            </a:r>
            <a:r>
              <a:rPr lang="el-GR" sz="1300" dirty="0" err="1" smtClean="0"/>
              <a:t>ηωσινόφιλο</a:t>
            </a:r>
            <a:r>
              <a:rPr lang="el-GR" sz="1300" dirty="0" smtClean="0"/>
              <a:t> κυτταρόπλασμα, πιθανή ακανθώδη διαφοροποίηση και νέκρωση. </a:t>
            </a:r>
            <a:r>
              <a:rPr lang="el-GR" sz="1300" dirty="0" err="1" smtClean="0"/>
              <a:t>Ανοσοϊστοχημικά</a:t>
            </a:r>
            <a:r>
              <a:rPr lang="el-GR" sz="1300" dirty="0" smtClean="0"/>
              <a:t>, τα </a:t>
            </a:r>
            <a:r>
              <a:rPr lang="el-GR" sz="1300" dirty="0" err="1" smtClean="0"/>
              <a:t>ουροθηλιακά</a:t>
            </a:r>
            <a:r>
              <a:rPr lang="el-GR" sz="1300" dirty="0" smtClean="0"/>
              <a:t> καρκινικά κύτταρα είναι </a:t>
            </a:r>
            <a:r>
              <a:rPr lang="en-US" sz="1300" dirty="0" smtClean="0"/>
              <a:t>PSA (-), PSAP(-) (</a:t>
            </a:r>
            <a:r>
              <a:rPr lang="el-GR" sz="1300" dirty="0" smtClean="0"/>
              <a:t>προσοχή σε πιθανά υπολειμματικά </a:t>
            </a:r>
            <a:r>
              <a:rPr lang="el-GR" sz="1300" dirty="0" err="1" smtClean="0"/>
              <a:t>ανοσοθετικά</a:t>
            </a:r>
            <a:r>
              <a:rPr lang="el-GR" sz="1300" dirty="0" smtClean="0"/>
              <a:t> κύτταρα των προστατικών πόρων), υψηλού ΜΒ </a:t>
            </a:r>
            <a:r>
              <a:rPr lang="en-US" sz="1300" dirty="0" smtClean="0"/>
              <a:t>CK (+), p63 (+) &amp; GATA3(+). </a:t>
            </a:r>
            <a:r>
              <a:rPr lang="el-GR" sz="1300" dirty="0" smtClean="0"/>
              <a:t>Αξίζει εδώ να επισημανθεί ότι το </a:t>
            </a:r>
            <a:r>
              <a:rPr lang="el-GR" sz="1300" dirty="0" err="1" smtClean="0"/>
              <a:t>αδενοκαρκίνωμα</a:t>
            </a:r>
            <a:r>
              <a:rPr lang="el-GR" sz="1300" dirty="0" smtClean="0"/>
              <a:t> του προστάτη μπορεί να προσλαμβάνει εστιακά χαρακτήρες </a:t>
            </a:r>
            <a:r>
              <a:rPr lang="el-GR" sz="1300" dirty="0" err="1" smtClean="0"/>
              <a:t>ουροθηλιακού</a:t>
            </a:r>
            <a:r>
              <a:rPr lang="el-GR" sz="1300" dirty="0" smtClean="0"/>
              <a:t> καρκινώματος ( </a:t>
            </a:r>
            <a:r>
              <a:rPr lang="el-GR" sz="1300" i="1" dirty="0" smtClean="0">
                <a:effectLst>
                  <a:outerShdw blurRad="38100" dist="38100" dir="2700000" algn="tl">
                    <a:srgbClr val="000000">
                      <a:alpha val="43137"/>
                    </a:srgbClr>
                  </a:outerShdw>
                </a:effectLst>
              </a:rPr>
              <a:t>μικτό</a:t>
            </a:r>
            <a:r>
              <a:rPr lang="el-GR" sz="1300" dirty="0" smtClean="0"/>
              <a:t> καρκίνωμα του προστάτη αδένα).</a:t>
            </a:r>
            <a:endParaRPr lang="el-GR" sz="1300" dirty="0"/>
          </a:p>
        </p:txBody>
      </p:sp>
      <p:pic>
        <p:nvPicPr>
          <p:cNvPr id="2050" name="Picture 2" descr="C:\Users\Νεφέλη\Desktop\14.6.19 -2.6\UROTHELIAL\300px-Urothelial_carcinoma_in_prostate_-_2_--_high_m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0" y="1556791"/>
            <a:ext cx="4391126" cy="292741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Νεφέλη\Desktop\14.6.19 -2.6\UROTHELIAL\Prostate_RareTumors_UrothC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446" y="1556791"/>
            <a:ext cx="4103737" cy="294837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Νεφέλη\Desktop\14.6.19 -2.6\UROTHELIAL\urothelial-figureC_B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9402" y="4606046"/>
            <a:ext cx="2842468" cy="21318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Νεφέλη\Desktop\14.6.19 -2.6\UROTHELIAL\INTRADUCTAL SPREAD UROTHELIAL 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619430"/>
            <a:ext cx="2923871" cy="204993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Νεφέλη\Desktop\14.6.19 -2.6\UROTHELIAL\urothelial-figur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0" y="4591549"/>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8260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3940689" cy="548680"/>
          </a:xfrm>
        </p:spPr>
        <p:txBody>
          <a:bodyPr>
            <a:normAutofit/>
          </a:bodyPr>
          <a:lstStyle/>
          <a:p>
            <a:r>
              <a:rPr lang="en-US" sz="2800" dirty="0" smtClean="0"/>
              <a:t>HG PIN </a:t>
            </a:r>
            <a:endParaRPr lang="el-GR" sz="2800" dirty="0"/>
          </a:p>
        </p:txBody>
      </p:sp>
      <p:pic>
        <p:nvPicPr>
          <p:cNvPr id="4098" name="Picture 2" descr="C:\Users\Νεφέλη\Desktop\14.6.19 -2.6\HGPIN\HG PINkjpathol-47-307-g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53" y="692696"/>
            <a:ext cx="380763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Νεφέλη\Desktop\14.6.19 -2.6\HGPIN\Prostate_HGPIN_PartialInvolv5_Resiz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53" y="3501008"/>
            <a:ext cx="4503737" cy="324269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Νεφέλη\Desktop\14.6.19 -2.6\HGPIN\Prostate_HGPIN6_Tuf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0894"/>
            <a:ext cx="4680520" cy="33843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Νεφέλη\Desktop\14.6.19 -2.6\HGPIN\Prostate_HGPIN_Immuno_Racemas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3506552"/>
            <a:ext cx="4176464" cy="329097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7" y="4653136"/>
            <a:ext cx="2232248"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20688"/>
          </a:xfrm>
        </p:spPr>
        <p:txBody>
          <a:bodyPr>
            <a:normAutofit/>
          </a:bodyPr>
          <a:lstStyle/>
          <a:p>
            <a:r>
              <a:rPr lang="el-GR" sz="2000" dirty="0" smtClean="0"/>
              <a:t>Υψηλόβαθμης κακοήθειας κυψελιδικό </a:t>
            </a:r>
            <a:r>
              <a:rPr lang="el-GR" sz="2000" dirty="0" err="1" smtClean="0"/>
              <a:t>αδενοκαρκίνωμα</a:t>
            </a:r>
            <a:r>
              <a:rPr lang="en-US" sz="2000" dirty="0" smtClean="0"/>
              <a:t>,</a:t>
            </a:r>
            <a:r>
              <a:rPr lang="el-GR" sz="2000" dirty="0" smtClean="0"/>
              <a:t> 4+5</a:t>
            </a:r>
            <a:r>
              <a:rPr lang="en-US" sz="2000" dirty="0" smtClean="0"/>
              <a:t>=9 </a:t>
            </a:r>
            <a:r>
              <a:rPr lang="el-GR" sz="2000" dirty="0" smtClean="0"/>
              <a:t>κατά </a:t>
            </a:r>
            <a:r>
              <a:rPr lang="en-US" sz="2000" dirty="0" smtClean="0"/>
              <a:t>Gleason </a:t>
            </a:r>
            <a:r>
              <a:rPr lang="el-GR" sz="2000" dirty="0" smtClean="0"/>
              <a:t> </a:t>
            </a:r>
            <a:endParaRPr lang="el-GR" sz="2000" dirty="0"/>
          </a:p>
        </p:txBody>
      </p:sp>
      <p:pic>
        <p:nvPicPr>
          <p:cNvPr id="5122" name="Picture 2" descr="C:\Users\Νεφέλη\Desktop\14.6.19 -2.6\ΧΑΜΗΛΑ ΔΙΑΦ ΚΥΨΕΛΙΔΙΚΟ ΑΔΕΝΟΚΑΡΚ\Prostate_CaP_Grading_4plus4_8A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68079" y="1468279"/>
            <a:ext cx="6087670" cy="43924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Νεφέλη\Desktop\14.6.19 -2.6\ΧΑΜΗΛΑ ΔΙΑΦ ΚΥΨΕΛΙΔΙΚΟ ΑΔΕΝΟΚΑΡΚ\Prostate_CaP_Grading_5plus5_9BResiz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99" y="620688"/>
            <a:ext cx="4447381" cy="32157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Νεφέλη\Desktop\14.6.19 -2.6\ΧΑΜΗΛΑ ΔΙΑΦ ΚΥΨΕΛΙΔΙΚΟ ΑΔΕΝΟΚΑΡΚ\prostategleasonfig4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847" y="3917379"/>
            <a:ext cx="3751883" cy="281391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090623"/>
            <a:ext cx="1872208" cy="104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65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95936" y="0"/>
            <a:ext cx="5148064" cy="332656"/>
          </a:xfrm>
        </p:spPr>
        <p:txBody>
          <a:bodyPr>
            <a:noAutofit/>
          </a:bodyPr>
          <a:lstStyle/>
          <a:p>
            <a:r>
              <a:rPr lang="el-GR" sz="1600" dirty="0" err="1" smtClean="0"/>
              <a:t>Πορογενές</a:t>
            </a:r>
            <a:r>
              <a:rPr lang="el-GR" sz="1600" dirty="0" smtClean="0"/>
              <a:t> </a:t>
            </a:r>
            <a:r>
              <a:rPr lang="el-GR" sz="1600" dirty="0" err="1" smtClean="0"/>
              <a:t>αδενοκαρκίνωμα</a:t>
            </a:r>
            <a:r>
              <a:rPr lang="el-GR" sz="1600" dirty="0" smtClean="0"/>
              <a:t> (με συνυπάρχον κυψελιδικό)</a:t>
            </a:r>
            <a:endParaRPr lang="el-GR" sz="1600" dirty="0"/>
          </a:p>
        </p:txBody>
      </p:sp>
      <p:pic>
        <p:nvPicPr>
          <p:cNvPr id="6146" name="Picture 2" descr="C:\Users\Νεφέλη\Desktop\14.6.19 -2.6\ΠΟΡΟΓΕΝΕΣ ΑΔΕΝΟΚΑΡΚΙΝΩΜΑ\Prostate_CaP_Variants_Ductal7B_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37150" y="1362698"/>
            <a:ext cx="6839800" cy="411440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Νεφέλη\Desktop\14.6.19 -2.6\ΠΟΡΟΓΕΝΕΣ ΑΔΕΝΟΚΑΡΚΙΝΩΜΑ\Prostate_CaP_Variants_Ductal1B_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551631" y="1137000"/>
            <a:ext cx="2688809" cy="194421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Νεφέλη\Desktop\14.6.19 -2.6\ΠΟΡΟΓΕΝΕΣ ΑΔΕΝΟΚΑΡΚΙΝΩΜΑ\3-Figure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072976" y="3969197"/>
            <a:ext cx="3203089" cy="23872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Νεφέλη\Desktop\14.6.19 -2.6\ΠΟΡΟΓΕΝΕΣ ΑΔΕΝΟΚΑΡΚΙΝΩΜΑ\fig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3359" y="2646953"/>
            <a:ext cx="2952328" cy="2211918"/>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404664"/>
            <a:ext cx="2952328" cy="214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descr="C:\Users\Νεφέλη\Desktop\14.6.19 -2.6\ΠΟΡΟΓΕΝΕΣ ΑΔΕΝΟΚΑΡΚΙΝΩΜΑ\Prostate_CaP_Variants_Ductal1E_HMWCK_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0210" y="4909894"/>
            <a:ext cx="2598626" cy="187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6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Νεφέλη\Desktop\picImpressRenoirOarsmen06-1000x8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8136904" cy="66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489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14422"/>
          </a:xfrm>
        </p:spPr>
        <p:txBody>
          <a:bodyPr>
            <a:noAutofit/>
          </a:bodyPr>
          <a:lstStyle/>
          <a:p>
            <a:pPr algn="ctr"/>
            <a:r>
              <a:rPr lang="en-US" sz="2000" b="1" dirty="0" smtClean="0"/>
              <a:t/>
            </a:r>
            <a:br>
              <a:rPr lang="en-US" sz="2000" b="1" dirty="0" smtClean="0"/>
            </a:br>
            <a:r>
              <a:rPr lang="el-GR" sz="1800" b="1" spc="600" dirty="0" smtClean="0">
                <a:solidFill>
                  <a:schemeClr val="accent1">
                    <a:lumMod val="50000"/>
                  </a:schemeClr>
                </a:solidFill>
                <a:effectLst>
                  <a:outerShdw blurRad="38100" dist="38100" dir="2700000" algn="tl">
                    <a:srgbClr val="000000">
                      <a:alpha val="43137"/>
                    </a:srgbClr>
                  </a:outerShdw>
                </a:effectLst>
                <a:latin typeface="+mn-lt"/>
              </a:rPr>
              <a:t>Ουροθηλιακό</a:t>
            </a:r>
            <a:r>
              <a:rPr lang="el-GR" sz="1800" b="1" dirty="0" smtClean="0">
                <a:solidFill>
                  <a:schemeClr val="accent1">
                    <a:lumMod val="50000"/>
                  </a:schemeClr>
                </a:solidFill>
                <a:effectLst>
                  <a:outerShdw blurRad="38100" dist="38100" dir="2700000" algn="tl">
                    <a:srgbClr val="000000">
                      <a:alpha val="43137"/>
                    </a:srgbClr>
                  </a:outerShdw>
                </a:effectLst>
                <a:latin typeface="+mn-lt"/>
              </a:rPr>
              <a:t> καρκίνωμα, πιθανότατα από την ουροδόχο κύστη, </a:t>
            </a:r>
            <a:r>
              <a:rPr lang="en-US" sz="1800" b="1" dirty="0" smtClean="0">
                <a:solidFill>
                  <a:schemeClr val="accent1">
                    <a:lumMod val="50000"/>
                  </a:schemeClr>
                </a:solidFill>
                <a:effectLst>
                  <a:outerShdw blurRad="38100" dist="38100" dir="2700000" algn="tl">
                    <a:srgbClr val="000000">
                      <a:alpha val="43137"/>
                    </a:srgbClr>
                  </a:outerShdw>
                </a:effectLst>
                <a:latin typeface="+mn-lt"/>
              </a:rPr>
              <a:t/>
            </a:r>
            <a:br>
              <a:rPr lang="en-US" sz="1800" b="1" dirty="0" smtClean="0">
                <a:solidFill>
                  <a:schemeClr val="accent1">
                    <a:lumMod val="50000"/>
                  </a:schemeClr>
                </a:solidFill>
                <a:effectLst>
                  <a:outerShdw blurRad="38100" dist="38100" dir="2700000" algn="tl">
                    <a:srgbClr val="000000">
                      <a:alpha val="43137"/>
                    </a:srgbClr>
                  </a:outerShdw>
                </a:effectLst>
                <a:latin typeface="+mn-lt"/>
              </a:rPr>
            </a:br>
            <a:r>
              <a:rPr lang="el-GR" sz="1800" b="1" dirty="0" smtClean="0">
                <a:solidFill>
                  <a:schemeClr val="accent1">
                    <a:lumMod val="50000"/>
                  </a:schemeClr>
                </a:solidFill>
                <a:effectLst>
                  <a:outerShdw blurRad="38100" dist="38100" dir="2700000" algn="tl">
                    <a:srgbClr val="000000">
                      <a:alpha val="43137"/>
                    </a:srgbClr>
                  </a:outerShdw>
                </a:effectLst>
                <a:latin typeface="+mn-lt"/>
              </a:rPr>
              <a:t>με  </a:t>
            </a:r>
            <a:r>
              <a:rPr lang="el-GR" sz="1800" b="1" i="1" u="sng" dirty="0" smtClean="0">
                <a:solidFill>
                  <a:schemeClr val="accent1">
                    <a:lumMod val="50000"/>
                  </a:schemeClr>
                </a:solidFill>
                <a:effectLst>
                  <a:outerShdw blurRad="38100" dist="38100" dir="2700000" algn="tl">
                    <a:srgbClr val="000000">
                      <a:alpha val="43137"/>
                    </a:srgbClr>
                  </a:outerShdw>
                </a:effectLst>
                <a:latin typeface="+mn-lt"/>
              </a:rPr>
              <a:t>ενδο</a:t>
            </a:r>
            <a:r>
              <a:rPr lang="el-GR" sz="1800" b="1" dirty="0" smtClean="0">
                <a:solidFill>
                  <a:schemeClr val="accent1">
                    <a:lumMod val="50000"/>
                  </a:schemeClr>
                </a:solidFill>
                <a:effectLst>
                  <a:outerShdw blurRad="38100" dist="38100" dir="2700000" algn="tl">
                    <a:srgbClr val="000000">
                      <a:alpha val="43137"/>
                    </a:srgbClr>
                  </a:outerShdw>
                </a:effectLst>
                <a:latin typeface="+mn-lt"/>
              </a:rPr>
              <a:t>επιθηλιακή επέκταση στους περιουρηθραίους πόρους του προστάτη αδένα.</a:t>
            </a:r>
            <a:r>
              <a:rPr lang="el-GR" sz="1800" b="1" dirty="0" smtClean="0">
                <a:solidFill>
                  <a:schemeClr val="accent1">
                    <a:lumMod val="50000"/>
                  </a:schemeClr>
                </a:solidFill>
                <a:latin typeface="+mn-lt"/>
              </a:rPr>
              <a:t/>
            </a:r>
            <a:br>
              <a:rPr lang="el-GR" sz="1800" b="1" dirty="0" smtClean="0">
                <a:solidFill>
                  <a:schemeClr val="accent1">
                    <a:lumMod val="50000"/>
                  </a:schemeClr>
                </a:solidFill>
                <a:latin typeface="+mn-lt"/>
              </a:rPr>
            </a:br>
            <a:r>
              <a:rPr lang="el-GR" sz="1800" dirty="0" smtClean="0">
                <a:solidFill>
                  <a:schemeClr val="accent1">
                    <a:lumMod val="50000"/>
                  </a:schemeClr>
                </a:solidFill>
                <a:latin typeface="+mn-lt"/>
              </a:rPr>
              <a:t>Η εμπλοκή των πόρων οφείλει να </a:t>
            </a:r>
            <a:r>
              <a:rPr lang="el-GR" sz="1800" spc="300" dirty="0" smtClean="0">
                <a:solidFill>
                  <a:schemeClr val="accent1">
                    <a:lumMod val="50000"/>
                  </a:schemeClr>
                </a:solidFill>
                <a:latin typeface="+mn-lt"/>
              </a:rPr>
              <a:t>διακριθεί</a:t>
            </a:r>
            <a:r>
              <a:rPr lang="el-GR" sz="1800" dirty="0" smtClean="0">
                <a:solidFill>
                  <a:schemeClr val="accent1">
                    <a:lumMod val="50000"/>
                  </a:schemeClr>
                </a:solidFill>
                <a:latin typeface="+mn-lt"/>
              </a:rPr>
              <a:t> </a:t>
            </a:r>
            <a:br>
              <a:rPr lang="el-GR" sz="1800" dirty="0" smtClean="0">
                <a:solidFill>
                  <a:schemeClr val="accent1">
                    <a:lumMod val="50000"/>
                  </a:schemeClr>
                </a:solidFill>
                <a:latin typeface="+mn-lt"/>
              </a:rPr>
            </a:br>
            <a:r>
              <a:rPr lang="el-GR" sz="1800" dirty="0" smtClean="0">
                <a:solidFill>
                  <a:schemeClr val="accent1">
                    <a:lumMod val="50000"/>
                  </a:schemeClr>
                </a:solidFill>
                <a:latin typeface="+mn-lt"/>
              </a:rPr>
              <a:t>από τη διήθηση του υποστρώματος</a:t>
            </a:r>
            <a:r>
              <a:rPr lang="en-US" sz="1800" dirty="0" smtClean="0">
                <a:solidFill>
                  <a:schemeClr val="accent1">
                    <a:lumMod val="50000"/>
                  </a:schemeClr>
                </a:solidFill>
                <a:latin typeface="+mn-lt"/>
              </a:rPr>
              <a:t> </a:t>
            </a:r>
            <a:r>
              <a:rPr lang="el-GR" sz="1800" dirty="0" smtClean="0">
                <a:solidFill>
                  <a:schemeClr val="accent1">
                    <a:lumMod val="50000"/>
                  </a:schemeClr>
                </a:solidFill>
                <a:latin typeface="+mn-lt"/>
              </a:rPr>
              <a:t>του προστάτη αδένα.</a:t>
            </a:r>
            <a:endParaRPr lang="el-GR" sz="1800" dirty="0">
              <a:solidFill>
                <a:schemeClr val="accent1">
                  <a:lumMod val="50000"/>
                </a:schemeClr>
              </a:solidFill>
              <a:latin typeface="+mn-lt"/>
            </a:endParaRPr>
          </a:p>
        </p:txBody>
      </p:sp>
      <p:pic>
        <p:nvPicPr>
          <p:cNvPr id="5" name="Picture 3" descr="C:\Documents and Settings\Administrator\Επιφάνεια εργασίας\Εικόνα 14.jpg"/>
          <p:cNvPicPr>
            <a:picLocks noGrp="1" noChangeAspect="1" noChangeArrowheads="1"/>
          </p:cNvPicPr>
          <p:nvPr>
            <p:ph sz="half" idx="1"/>
          </p:nvPr>
        </p:nvPicPr>
        <p:blipFill>
          <a:blip r:embed="rId2" cstate="print"/>
          <a:srcRect/>
          <a:stretch>
            <a:fillRect/>
          </a:stretch>
        </p:blipFill>
        <p:spPr bwMode="auto">
          <a:xfrm rot="16200000">
            <a:off x="-71470" y="2143116"/>
            <a:ext cx="5143536" cy="3857652"/>
          </a:xfrm>
          <a:prstGeom prst="rect">
            <a:avLst/>
          </a:prstGeom>
          <a:noFill/>
        </p:spPr>
      </p:pic>
      <p:pic>
        <p:nvPicPr>
          <p:cNvPr id="6146" name="Picture 2" descr="C:\Documents and Settings\Administrator\Επιφάνεια εργασίας\Εικόνα 15.jpg"/>
          <p:cNvPicPr>
            <a:picLocks noGrp="1" noChangeAspect="1" noChangeArrowheads="1"/>
          </p:cNvPicPr>
          <p:nvPr>
            <p:ph sz="half" idx="2"/>
          </p:nvPr>
        </p:nvPicPr>
        <p:blipFill>
          <a:blip r:embed="rId3" cstate="print"/>
          <a:srcRect/>
          <a:stretch>
            <a:fillRect/>
          </a:stretch>
        </p:blipFill>
        <p:spPr bwMode="auto">
          <a:xfrm rot="16200000">
            <a:off x="4143372" y="2143116"/>
            <a:ext cx="5143536" cy="3857652"/>
          </a:xfrm>
          <a:prstGeom prst="rect">
            <a:avLst/>
          </a:prstGeom>
          <a:noFill/>
        </p:spPr>
      </p:pic>
      <p:sp>
        <p:nvSpPr>
          <p:cNvPr id="7" name="1 - Τίτλος"/>
          <p:cNvSpPr txBox="1">
            <a:spLocks/>
          </p:cNvSpPr>
          <p:nvPr/>
        </p:nvSpPr>
        <p:spPr>
          <a:xfrm>
            <a:off x="5143504" y="2285992"/>
            <a:ext cx="3500462" cy="121444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b="1" dirty="0" smtClean="0">
                <a:solidFill>
                  <a:schemeClr val="accent1">
                    <a:lumMod val="50000"/>
                  </a:schemeClr>
                </a:solidFill>
                <a:ea typeface="+mj-ea"/>
                <a:cs typeface="+mj-cs"/>
              </a:rPr>
              <a:t>Ανοσοϊστοχημεία έναντι δεικτών διαφοροποίησης προστατικού επιθηλίου </a:t>
            </a:r>
            <a:r>
              <a:rPr lang="en-US" sz="1200" b="1" dirty="0" smtClean="0">
                <a:solidFill>
                  <a:schemeClr val="bg2">
                    <a:lumMod val="10000"/>
                  </a:schemeClr>
                </a:solidFill>
                <a:ea typeface="+mj-ea"/>
                <a:cs typeface="+mj-cs"/>
              </a:rPr>
              <a:t>[</a:t>
            </a:r>
            <a:r>
              <a:rPr lang="el-GR" sz="1200" b="1" dirty="0" smtClean="0">
                <a:solidFill>
                  <a:schemeClr val="bg2">
                    <a:lumMod val="10000"/>
                  </a:schemeClr>
                </a:solidFill>
                <a:ea typeface="+mj-ea"/>
                <a:cs typeface="+mj-cs"/>
              </a:rPr>
              <a:t>προστεϊνης (κυτταροπλασματική χρώση)  ή, κατά προτίμηση, </a:t>
            </a:r>
            <a:r>
              <a:rPr lang="en-US" sz="1200" b="1" dirty="0" smtClean="0">
                <a:solidFill>
                  <a:schemeClr val="bg2">
                    <a:lumMod val="10000"/>
                  </a:schemeClr>
                </a:solidFill>
                <a:ea typeface="+mj-ea"/>
                <a:cs typeface="+mj-cs"/>
              </a:rPr>
              <a:t>NKX 3.1 (</a:t>
            </a:r>
            <a:r>
              <a:rPr lang="el-GR" sz="1200" b="1" dirty="0" smtClean="0">
                <a:solidFill>
                  <a:schemeClr val="bg2">
                    <a:lumMod val="10000"/>
                  </a:schemeClr>
                </a:solidFill>
                <a:ea typeface="+mj-ea"/>
                <a:cs typeface="+mj-cs"/>
              </a:rPr>
              <a:t>πυρηνική χρώση)]</a:t>
            </a:r>
            <a:r>
              <a:rPr kumimoji="0" lang="el-GR" sz="1200" b="1" i="0" u="none" strike="noStrike" kern="1200" cap="none" spc="0" normalizeH="0" baseline="0" noProof="0" dirty="0" smtClean="0">
                <a:ln>
                  <a:noFill/>
                </a:ln>
                <a:solidFill>
                  <a:schemeClr val="bg2">
                    <a:lumMod val="10000"/>
                  </a:schemeClr>
                </a:solidFill>
                <a:effectLst/>
                <a:uLnTx/>
                <a:uFillTx/>
                <a:ea typeface="+mj-ea"/>
                <a:cs typeface="+mj-cs"/>
              </a:rPr>
              <a:t>.</a:t>
            </a:r>
            <a:r>
              <a:rPr kumimoji="0" lang="en-US" sz="1200" b="1" i="0" u="none" strike="noStrike" kern="1200" cap="none" spc="0" normalizeH="0" baseline="0" noProof="0" dirty="0" smtClean="0">
                <a:ln>
                  <a:noFill/>
                </a:ln>
                <a:solidFill>
                  <a:schemeClr val="bg2">
                    <a:lumMod val="10000"/>
                  </a:schemeClr>
                </a:solidFill>
                <a:effectLst/>
                <a:uLnTx/>
                <a:uFillTx/>
                <a:ea typeface="+mj-ea"/>
                <a:cs typeface="+mj-cs"/>
              </a:rPr>
              <a:t>  </a:t>
            </a:r>
            <a:endParaRPr kumimoji="0" lang="el-GR" sz="1200" b="1" i="0" u="none" strike="noStrike" kern="1200" cap="none" spc="0" normalizeH="0" baseline="0" noProof="0" dirty="0">
              <a:ln>
                <a:noFill/>
              </a:ln>
              <a:solidFill>
                <a:schemeClr val="bg2">
                  <a:lumMod val="10000"/>
                </a:schemeClr>
              </a:solidFill>
              <a:effectLst/>
              <a:uLnTx/>
              <a:uFillTx/>
              <a:ea typeface="+mj-ea"/>
              <a:cs typeface="+mj-cs"/>
            </a:endParaRPr>
          </a:p>
        </p:txBody>
      </p:sp>
      <p:sp>
        <p:nvSpPr>
          <p:cNvPr id="12" name="11 - Βέλος προς τα κάτω"/>
          <p:cNvSpPr/>
          <p:nvPr/>
        </p:nvSpPr>
        <p:spPr>
          <a:xfrm>
            <a:off x="3929058" y="3286124"/>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κάτω"/>
          <p:cNvSpPr/>
          <p:nvPr/>
        </p:nvSpPr>
        <p:spPr>
          <a:xfrm>
            <a:off x="3500430" y="2285992"/>
            <a:ext cx="285752" cy="428628"/>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κάτω"/>
          <p:cNvSpPr/>
          <p:nvPr/>
        </p:nvSpPr>
        <p:spPr>
          <a:xfrm rot="18173634">
            <a:off x="5253729" y="3884972"/>
            <a:ext cx="295487" cy="4233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Βέλος προς τα κάτω"/>
          <p:cNvSpPr/>
          <p:nvPr/>
        </p:nvSpPr>
        <p:spPr>
          <a:xfrm rot="3538839">
            <a:off x="6561230" y="3587467"/>
            <a:ext cx="309337" cy="482631"/>
          </a:xfrm>
          <a:prstGeom prst="downArrow">
            <a:avLst/>
          </a:prstGeom>
          <a:solidFill>
            <a:srgbClr val="F9A5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1 - Τίτλος"/>
          <p:cNvSpPr txBox="1">
            <a:spLocks/>
          </p:cNvSpPr>
          <p:nvPr/>
        </p:nvSpPr>
        <p:spPr>
          <a:xfrm>
            <a:off x="4786314" y="5500702"/>
            <a:ext cx="3786214" cy="857256"/>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b="1" i="0" u="none" strike="noStrike" kern="1200" cap="none" spc="300" normalizeH="0" baseline="0" noProof="0" dirty="0" smtClean="0">
                <a:ln>
                  <a:noFill/>
                </a:ln>
                <a:solidFill>
                  <a:schemeClr val="bg2">
                    <a:lumMod val="10000"/>
                  </a:schemeClr>
                </a:solidFill>
                <a:effectLst/>
                <a:uLnTx/>
                <a:uFillTx/>
                <a:ea typeface="+mj-ea"/>
                <a:cs typeface="+mj-cs"/>
              </a:rPr>
              <a:t>Ο</a:t>
            </a:r>
            <a:r>
              <a:rPr kumimoji="0" lang="el-GR" b="1" i="0" u="none" strike="noStrike" kern="1200" cap="none" spc="300" normalizeH="0" noProof="0" dirty="0" smtClean="0">
                <a:ln>
                  <a:noFill/>
                </a:ln>
                <a:solidFill>
                  <a:schemeClr val="bg2">
                    <a:lumMod val="10000"/>
                  </a:schemeClr>
                </a:solidFill>
                <a:effectLst/>
                <a:uLnTx/>
                <a:uFillTx/>
                <a:ea typeface="+mj-ea"/>
                <a:cs typeface="+mj-cs"/>
              </a:rPr>
              <a:t> ουροθηλιακός καρκίνος, ως αναμένεται,  παραμένει αρνητικός.</a:t>
            </a:r>
            <a:endParaRPr kumimoji="0" lang="el-GR" b="1" i="0" u="none" strike="noStrike" kern="1200" cap="none" spc="300" normalizeH="0" baseline="0" noProof="0" dirty="0">
              <a:ln>
                <a:noFill/>
              </a:ln>
              <a:solidFill>
                <a:schemeClr val="bg2">
                  <a:lumMod val="10000"/>
                </a:schemeClr>
              </a:solidFill>
              <a:effectLst/>
              <a:uLnTx/>
              <a:uFillTx/>
              <a:ea typeface="+mj-ea"/>
              <a:cs typeface="+mj-cs"/>
            </a:endParaRPr>
          </a:p>
        </p:txBody>
      </p:sp>
    </p:spTree>
    <p:extLst>
      <p:ext uri="{BB962C8B-B14F-4D97-AF65-F5344CB8AC3E}">
        <p14:creationId xmlns:p14="http://schemas.microsoft.com/office/powerpoint/2010/main" val="6547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512168"/>
          </a:xfrm>
        </p:spPr>
        <p:txBody>
          <a:bodyPr>
            <a:normAutofit fontScale="90000"/>
          </a:bodyPr>
          <a:lstStyle/>
          <a:p>
            <a:r>
              <a:rPr lang="el-GR" sz="2800" b="1" dirty="0" err="1" smtClean="0"/>
              <a:t>Ουροθηλιακό</a:t>
            </a:r>
            <a:r>
              <a:rPr lang="el-GR" sz="2800" b="1" dirty="0" smtClean="0"/>
              <a:t> καρκίνωμα στην ουρήθρα </a:t>
            </a:r>
            <a:br>
              <a:rPr lang="el-GR" sz="2800" b="1" dirty="0" smtClean="0"/>
            </a:br>
            <a:r>
              <a:rPr lang="el-GR" sz="2800" b="1" dirty="0" smtClean="0"/>
              <a:t>εν προκειμένω </a:t>
            </a:r>
            <a:r>
              <a:rPr lang="el-GR" sz="2800" b="1" dirty="0" smtClean="0">
                <a:effectLst>
                  <a:outerShdw blurRad="38100" dist="38100" dir="2700000" algn="tl">
                    <a:srgbClr val="000000">
                      <a:alpha val="43137"/>
                    </a:srgbClr>
                  </a:outerShdw>
                </a:effectLst>
              </a:rPr>
              <a:t>σχετιζόμενο</a:t>
            </a:r>
            <a:r>
              <a:rPr lang="el-GR" sz="2800" b="1" dirty="0" smtClean="0"/>
              <a:t> με αντίστοιχο της ουροδόχου κύστης.</a:t>
            </a:r>
            <a:r>
              <a:rPr lang="el-GR" sz="2800" dirty="0" smtClean="0"/>
              <a:t/>
            </a:r>
            <a:br>
              <a:rPr lang="el-GR" sz="2800" dirty="0" smtClean="0"/>
            </a:br>
            <a:r>
              <a:rPr lang="el-GR" sz="2000" dirty="0" smtClean="0"/>
              <a:t>Η διάγνωσή του καθορίζει τη διατήρηση ή μη της ουρήθρας κατά την κυστεκτομή στους άρρενες με καρκίνο στην ουροδόχο κύστη. Στα θήλεα άτομα γίνεται ούτως ή άλλως </a:t>
            </a:r>
            <a:r>
              <a:rPr lang="el-GR" sz="2000" dirty="0" err="1" smtClean="0"/>
              <a:t>ουρηθρεκτομή</a:t>
            </a:r>
            <a:r>
              <a:rPr lang="el-GR" sz="2000" dirty="0" smtClean="0"/>
              <a:t> κατά την κυστεκτομή.</a:t>
            </a:r>
            <a:r>
              <a:rPr lang="el-GR" sz="2800" dirty="0" smtClean="0"/>
              <a:t/>
            </a:r>
            <a:br>
              <a:rPr lang="el-GR" sz="2800" dirty="0" smtClean="0"/>
            </a:br>
            <a:r>
              <a:rPr lang="el-GR" sz="2800" dirty="0" smtClean="0"/>
              <a:t> </a:t>
            </a:r>
            <a:endParaRPr lang="el-GR" sz="2800" dirty="0"/>
          </a:p>
        </p:txBody>
      </p:sp>
      <p:pic>
        <p:nvPicPr>
          <p:cNvPr id="3074" name="Picture 2" descr="C:\Users\ΤΑΝΙΑ\Desktop\011015.jpg"/>
          <p:cNvPicPr>
            <a:picLocks noChangeAspect="1" noChangeArrowheads="1"/>
          </p:cNvPicPr>
          <p:nvPr/>
        </p:nvPicPr>
        <p:blipFill>
          <a:blip r:embed="rId2" cstate="print"/>
          <a:srcRect/>
          <a:stretch>
            <a:fillRect/>
          </a:stretch>
        </p:blipFill>
        <p:spPr bwMode="auto">
          <a:xfrm rot="5400000">
            <a:off x="-774307" y="2173739"/>
            <a:ext cx="5278041" cy="4090482"/>
          </a:xfrm>
          <a:prstGeom prst="rect">
            <a:avLst/>
          </a:prstGeom>
          <a:noFill/>
        </p:spPr>
      </p:pic>
      <p:pic>
        <p:nvPicPr>
          <p:cNvPr id="3075" name="Picture 3" descr="C:\Users\ΤΑΝΙΑ\Desktop\011017.jpg"/>
          <p:cNvPicPr>
            <a:picLocks noChangeAspect="1" noChangeArrowheads="1"/>
          </p:cNvPicPr>
          <p:nvPr/>
        </p:nvPicPr>
        <p:blipFill>
          <a:blip r:embed="rId3" cstate="print"/>
          <a:srcRect/>
          <a:stretch>
            <a:fillRect/>
          </a:stretch>
        </p:blipFill>
        <p:spPr bwMode="auto">
          <a:xfrm rot="16200000">
            <a:off x="4527377" y="2105473"/>
            <a:ext cx="5517232" cy="4275855"/>
          </a:xfrm>
          <a:prstGeom prst="rect">
            <a:avLst/>
          </a:prstGeom>
          <a:noFill/>
        </p:spPr>
      </p:pic>
    </p:spTree>
    <p:extLst>
      <p:ext uri="{BB962C8B-B14F-4D97-AF65-F5344CB8AC3E}">
        <p14:creationId xmlns:p14="http://schemas.microsoft.com/office/powerpoint/2010/main" val="2594550652"/>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Δημοτικός">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TotalTime>
  <Words>3165</Words>
  <Application>Microsoft Office PowerPoint</Application>
  <PresentationFormat>Προβολή στην οθόνη (4:3)</PresentationFormat>
  <Paragraphs>241</Paragraphs>
  <Slides>73</Slides>
  <Notes>1</Notes>
  <HiddenSlides>0</HiddenSlides>
  <MMClips>0</MMClips>
  <ScaleCrop>false</ScaleCrop>
  <HeadingPairs>
    <vt:vector size="4" baseType="variant">
      <vt:variant>
        <vt:lpstr>Θέμα</vt:lpstr>
      </vt:variant>
      <vt:variant>
        <vt:i4>3</vt:i4>
      </vt:variant>
      <vt:variant>
        <vt:lpstr>Τίτλοι διαφανειών</vt:lpstr>
      </vt:variant>
      <vt:variant>
        <vt:i4>73</vt:i4>
      </vt:variant>
    </vt:vector>
  </HeadingPairs>
  <TitlesOfParts>
    <vt:vector size="76" baseType="lpstr">
      <vt:lpstr>Θέμα του Office</vt:lpstr>
      <vt:lpstr>Office Theme</vt:lpstr>
      <vt:lpstr>1_Θέμα του Office</vt:lpstr>
      <vt:lpstr>Διαφοροδιάγνωση νεοπλασιών με περιουρηθρική εντόπιση στον προστάτη αδένα .  Επέκταση της διαφοροδιάγνωσης  σε προστατικές νεοπλασίες   με  μορφολογικό  πρότυπο     μεγάλων  άτυπων αδένων.</vt:lpstr>
      <vt:lpstr>ΚΑΡΚΙΝΙΚΕΣ ΕΞΕΡΓΑΣΙΕΣ  ΠΑΡΑΚΕΙΜΕΝΩΝ ΤΗΣ ΟΥΡΗΘΡΑΣ  ΙΣΤΩΝ ΔΥΝΗΤΙΚΩΣ ΠΡΟΒΑΛΛΟΥΣΕΣ   ΕΝΔΟ-ΠΕΡΙ / ΟΥΡΗΘΡΙΚΩΣ </vt:lpstr>
      <vt:lpstr> Γενικά, νεοπλασματικές εξεργασίες σε προστατικούς αδένες  μέσου ή μεγάλου μεγέθους,   με κλινικώς σημαντική διαφοροδιάγνωση.  </vt:lpstr>
      <vt:lpstr>ΚΛΙΝΙΚΗ ΣΗΜΑΣΙΑ  ΤΗΣ ΕΝ ΛΟΓΩ ΙΣΤΟΛΟΓΙΚΗΣ ΔΙΑΦΟΡΟΔΙΑΓΝΩΣΗΣ </vt:lpstr>
      <vt:lpstr>Εικ. a.  To  καρκίνωμα του προστάτη αδένα με τη συνήθη μικροαδενική μορφολογία εμφανίζει  άκαμπτους, στρογγυλούς αυλούς σε καρκινικούς αδένες που επεκτείνονται διηθητικά ανάμεσα από καλοήθεις. Aρκετές αλλοιώσεις του προστάτη αδένα προσλαμβάνουν το πρότυπο των άτυπων μεγάλων αδένων με μέγεθος και περίγραμμα παρόμοιο ή μεγαλύτερο από εκείνα των καλοήθων αδένων και, παράλληλα, ουσιώδη κυτταρική ατυπία του αδενικού επιθηλίου. Εικ. b. Αντίθετα, το προστατικό καρκίνωμα με μορφολογία «μεγάλων αδένων» εμφανίζει συνωστισμένους μεγάλους αδένες ανώμαλου περιγράμματος, με θηλόμορφη διαμόρφωση και προαύλιο κυματισμό, συνήθως υπερβαίνοντες το μέγεθος παρακείμενών τους καλοήθων αδένων, με παρόμοια αρχιτεκτονική μορφολογία. Εικ. c.  Οι καρκινικοί αδένες επενδύονται από άτυπα κύτταρα με διογκωμένους πυρήνες και προβάλλοντα πυρήνια. M Zhou. Modern Pathol (2018) 31, S71-9</vt:lpstr>
      <vt:lpstr>Ουροθηλιακό καρκίνωμα στον προστάτη αδένα Το σπάνιο, πρωτοπαθές ουροθηλιακό καρκίνωμα του προστάτη αδένα που εξορμάται από την προστατική ουρήθρα, τους περιουρηθρικούς  αδένες και τους εγγύς προστατικούς πόρους πρέπει να διακριθεί απ’ το δευτεροπαθές καρκίνωμα από την ουροδόχο κύστη που επεκτείνεται εντός του προστάτη αδένα (στάδιο pT4 του καρκίνου της ουροδόχου) , καθώς το δευτεροπαθές ουροθηλιακό καρκίνωμα είναι σαφώς συχνότερο και  έχει χειρότερη πρόγνωση· αξίζει να αναφερθεί ότι περί το ήμισυ των αντίστοιχων ασθενών δεν έχουν ιστορικό ή  έχουν μεν ιστορικό αλλά όχι ταυτόχρονη ανάπτυξη ουροθηλιακού καρκινώματος  στην ουροδόχο κύστη. Το ουροθηλιακό καρκίνωμα εντός του προστάτη μπορεί να παραμένει in situ οπότε εξελίσσεται κλινικώς ευμενέστερα από όταν διηθεί το υπόστρωμα του προστάτη αδένα.  </vt:lpstr>
      <vt:lpstr>Ουροθηλιακό καρκίνωμα στον προστάτη αδένα Το ουροθηλιακό καρκίνωμα που εμπλέκει τον προστάτη αδένα τείνει να σχηματίζει  φωλιές , αντίθετα με το υψηλόβαθμης κακοήθειας καρκίνωμα του προστάτη αδένα το οποίο σχηματίζει ταπήτια, χορδές ή μεμονωμένα κύτταρα. Επίσης, το ουροθηλιακό καρκίνωμα έχει τάση μεγαλύτερου πλειομορφισμού με γιγάντιους πυρήνες, πυκνό ηωσινόφιλο κυτταρόπλασμα, πιθανή ακανθώδη διαφοροποίηση και νέκρωση. Ανοσοϊστοχημικά, τα ουροθηλιακά καρκινικά κύτταρα είναι PSA (-), PSAP(-) (προσοχή σε πιθανά υπολειμματικά ανοσοθετικά κύτταρα των προστατικών πόρων), υψηλού ΜΒ CK (+), p63 (+) &amp; GATA3(+). Αξίζει εδώ να επισημανθεί ότι το αδενοκαρκίνωμα του προστάτη μπορεί να προσλαμβάνει εστιακά χαρακτήρες ουροθηλιακού καρκινώματος ( μικτό καρκίνωμα του προστάτη αδένα).</vt:lpstr>
      <vt:lpstr> Ουροθηλιακό καρκίνωμα, πιθανότατα από την ουροδόχο κύστη,  με  ενδοεπιθηλιακή επέκταση στους περιουρηθραίους πόρους του προστάτη αδένα. Η εμπλοκή των πόρων οφείλει να διακριθεί  από τη διήθηση του υποστρώματος του προστάτη αδένα.</vt:lpstr>
      <vt:lpstr>Ουροθηλιακό καρκίνωμα στην ουρήθρα  εν προκειμένω σχετιζόμενο με αντίστοιχο της ουροδόχου κύστης. Η διάγνωσή του καθορίζει τη διατήρηση ή μη της ουρήθρας κατά την κυστεκτομή στους άρρενες με καρκίνο στην ουροδόχο κύστη. Στα θήλεα άτομα γίνεται ούτως ή άλλως ουρηθρεκτομή κατά την κυστεκτομή.  </vt:lpstr>
      <vt:lpstr>Το ενδοπορικό ουροθηλιακό καρκίνωμα συνδυάζεται συνήθως με καρκίνωμα in situ της προστατικής ουρήθρας το οποίο επινέμεται πρώτα τους κεντρικούς προστατικούς πόρους.  Τα υψηλόβαθμης κακοήθειας κύτταρα εισβάλλουν ανάμεσα στη βασική μεμβράνη και το υπεγειρόμενο επιθήλιο του πόρου.</vt:lpstr>
      <vt:lpstr>Πορογενές αδενοκαρκίνωμα του προστάτη αδένα (Ι) </vt:lpstr>
      <vt:lpstr>Πορογενές αδενοκαρκίνωμα του προστάτη αδένα (ΙΙ) </vt:lpstr>
      <vt:lpstr>Στο πορογενές αδενοκαρκίνωμα, αρκετά αρχιτεκτονικά πρότυπα, συχνά συναπαντώμενα, μπορούν να εμφανισθούν, συμπεριλαμβανομένου του θηλώδους με γνήσιους αγγειοσυνδετικούς άξονες (Εικ.a),  του ηθμοειδούς (Εικ.b) και του συμπαγούς (Εικ.c). Εικ.c. Συχνά, σε αντίθεση με το κυψελιδικό αδενοκαρκίνωμα, προκαλείται αξιοσημείωτη δεσμοπλαστική αντίδραση του υποστρώματος με αιμορραγία και φλεγμονή.  Eικ.d. Ενδοπορική διασπορά και τμηματική κατάληψη καλοήθους αδένα είναι δυνατές.  Στα κιονοειδή καρκινικά κύτταρα , η πυρηνική ατυπία κυμαίνεται από ελάχιστη, χωρίς προβάλλοντα πυρήνια ( Εικ.e.) έως σημαντική με διογκωμένους πυρήνες (Εικ.f.) και προβάλλοντα πυρήνια, ζωηρή μιτωτική δραστηριότητα και απόπτωση. M Zhou. Modern Pathol (2018) 31, S71-9</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Πορογενές αδενοκαρκίνωμα αναπτυσσόμενο εντός μεγάλων περιουρηθραίων αδένων και πόρων, στην περιοχή του σπερματικού λοφίδιου (βλ. κάτω μέρος εικ.). Ο όγκος προβάλλει εξωφυτικά στην προστατική μοίρα της ουρήθρας. M Zhou. Modern Pathol (2018) 31, S71-9</vt:lpstr>
      <vt:lpstr>Ενδοουρηθρικό, εν προκειμένω  θηλώδες, κεντρικό πορογενές αδενοκαρκίνωμα </vt:lpstr>
      <vt:lpstr>Ενδοπορικό καρκίνωμα του προστάτη αδένα</vt:lpstr>
      <vt:lpstr>   Το ενδοπορικό καρκίνωμα του προστάτη αδένα χαρακτηρίζεται από διαστελλόμενη ανάπτυξη άτυπων κυττάρων σε  συχνά πολλούς, μεγάλους, άτυπους, αδενικούς σχηματισμούς που γεμίζουν όλο τον αυλό  με χαλαρό ή πυκνό ηθμοειδές αρχιτεκτονικό πρότυπο (Εικ.a) και φαγεσωρική νέκρωση (Εικ.b). Η ανοσοϊστοχημική χρώση έναντι του p63 αναδεικνύει τουλάχιστον υπολειμματικά βασικά κύτταρα πέριξ αυτών των αδενικών σχηματισμών. Μπορεί να διακρίνονται δύο διαμερίσματα, το κεντρικό και το περιμετρικό, το δεύτερο αποτελούμενο από έντονα άτυπα αδενικά κύτταρα, υψηλά και πλειόμορφα με μιτωτική δραστηριότητα. Η διάκριση αυτή δεν είναι ειδική για το ενδοπορικό καρκίνωμα , καθώς δεν αποκλείεται να παρατηρηθεί καμιά φορά  και στο διηθητικό αδενοκαρκίνωμα του προστάτη. M Zhou. Modern Pathol (2018) 31, S71-9 </vt:lpstr>
      <vt:lpstr>M Zhou. Modern Pathol (2018) 31, S71-9</vt:lpstr>
      <vt:lpstr> ΤΡΙΑ ΙΣΤΟΛΟΓΙΚΑ ΠΡΟΤΥΠΑ ΤΟΥ ΕΝΔΟΠΟΡΙΚΟΥ ΚΑΡΚΙΝΩΜΑΤΟΣ ΠΟΥ ΓΕΜΙΖΟΥΝ ΤΟΥΣ ΑΥΛΟΥΣ ΤΩΝ ΔΙΑΣΤΕΛΛΟΜΕΝΩΝ ΑΔΕΝΩΝ   Το μικροθηλώδες-δοκιδώδες πρότυπο συνίσταται σε λεπτές χορδές κυττάρων, πάχους περί τις δύο κυτταρικές στοιβάδες που διατρέχουν τον αυλό χωρίς υποστηρικτικό υπόστρωμα και διασταυρώνονται μεταξύ τους με τυχαίο αλλά τακτικό τρόπο. Όταν οι χορδές δεν διατρέχουν ολόκληρο τον αυλό, η ΔΔ από την HG PIN καθίσταται δυσχερής. Στο κεντρικό διαμέρισμα προβάλλει ο άδειος αυλός. Το ηθμοειδές πρότυπο συνίσταται σε τρυπητούς, στρογγυλούς χώρους σε άνω της ημίσεως εκτάσεως του αυλού, με πιθανή την ανίχνευση μικρών εστιών φαγεσωρικής νέκρωσης. Το συμπαγές πρότυπο συνίσταται σε συμπαγή κυτταρικό πολλαπλασιασμό με συχνές εστίες κεντρικής φαγεσωρικής νέκρωσης. Στο πρότυπο αυτό τα κεντρικά κύτταρα είναι εξίσου πλειόμορφα με τα περιμετρικά, οπότε το όριο μεταξύ κεντρικού και περιμετρικού διαμερίσματος είναι μη διακριτό.               </vt:lpstr>
      <vt:lpstr>Πάνω εικ.: Ενδοπορικό καρκίνωμα. Διεσταλμένοι προστατικοί πόροι και κυψέλες με πλήρη κάλυψη του αυλού από μορφολογικώς κακοήθη κύτταρα με διατήρηση βασικών κυττάρων στην ανοσοχρώση έναντι του p63.  Κάτω εικ.: Έντονη πυρηνική ανοσοϊστοθετικότητα του ενδοπορικού καρκινώματος στο ERG. Επίσης θετική χρώση σε παρακείμενες καρκινικές κυψέλες , σε αγγειακά ενδοθήλια και, ασθενώς, σε λεμφοκύτταρα του στρώματος.   Στα διαγνωστικά κριτήρια του ενδοπορικού καρκινώματος, πέραν του αρχιτεκτονικού προτύπου ( συμπαγές, πυκνό ηθμοειδές, χαλαρό ηθμοειδές και μικροθηλώδες) συγκαταλέγεται και η σε κάποιο βαθμό διατήρηση βασικού κυτταρικού στοίχου. Το πρωταρχικό κριτήριο είναι το συμπαγές ή το πυκνά ηθμοειδές πρότυπο. Επί απουσίας του πρωταρχικού κριτηρίου, η διάγνωση είναι δυνατή με το χαλαρό ηθμοειδές ή το μικροθηλώδες-δοκιδώδες πρότυπο εφόσον παρατηρείται τουλάχιστον ένα από τα παρακάτω: 1. έντονος πυρηνικός πλειομορφισμός (μέγεθος πυρήνων &gt; 6 φορές του φυσιολογικού) 2.μη εστιακή φαγεσωρική νέκρωση ( σε &gt;1 πόρο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Ενδοπορικό καρκίνωμα του προστάτη αδένα </vt:lpstr>
      <vt:lpstr>Ενδοπορικό καρκίνωμα  Όψιμο γεγονός στη φυσική πορεία του συμβατικού κυψελιδικού προστατικού καρκίνου. Άτυπα, κυβοειδή κύτταρα με στρογγυλούς πυρήνες (κυψελιδικής μορφής κύτταρα). Παρακείμενο διηθητικό καρκίνωμα σχεδόν πάντα. Διατήρηση βασικού κυτταρικού στοίχου στο ενδοπορικό καρκίνωμα, τουλάχιστον εστιακώς, οπότε αποκλείεται το υψηλόβαθμης κακοήθειας κυψελιδικό αδενοκαρκίνωμα του προστάτη αδένα. Αντίθετα με την PIN, πολυάριθμες συρρέουσες αδενικές δομές  με πολύ σύνθετη αρχιτεκτονική, πολύ έντονη  και σχετικά  ανομοιόμορφη πυρηνική ατυπία μεταξύ των ατύπων  κυψελιδικών κυττάρων, μιτώσεις, πιθανή  η νέκρωση.  (ΔΔ: υψηλόβαθμη PIN= πρόδρομη αλλοίωση του προστατικού καρκίνου, ενίοτε μεταπίπτουσα σε διηθητικό καρκίνωμα)</vt:lpstr>
      <vt:lpstr>  Άτυποι αδένες δίκην PIN,  παρακείμενοι διηθητικών κυψελιδικών καρκινωμάτων πιθανώς να αντιστοιχούν σε ενδοπορικά καρκινώματα «χαμηλόβαθμης μορφολογικής κακοήθειας». Ο  σχετικός όρος, «άτυπος ενδοπορικός πολλαπλασιασμός» , αν και κυτταρολογικώς υπολείπεται σε ατυπία από το ενδοπορικό καρκίνωμα, μορφολογικώς μάλλον υπερτερεί σε ατυπία από τη HGPIN· αντιστοιχεί δε, σε ορισμένους μεγάλους, χαλαρά ηθμοειδείς αδένες οι οποίοι μορφολογικώς δεν επαρκούν για τη διάγνωση ενδοπορικού καρκινώματος· πλην όμως , σε επίπεδο μοριακών μεταβολών ( κατάσταση των γονιδίων ERG &amp; PTEN) και κλινικής συμπεριφοράς, προσομοιάζουν με το ενδοπορικό καρκίνωμα. Στις περιπτώσεις που ο «άτυπος ενδοπορικός πολλαπλασιασμός» αποτελεί το μόνο εύρημα στο βιοπτικό μας υλικό, χρειάζεται, αντίθετα με τη διάγνωση της HG PIN,  άμεση επανάληψη της βιοψίας , ώστε να μην ξεφύγει πιθανό διηθητικό καρκίνωμα. M Zhou. Modern Pathol (2018) 31, S71-9</vt:lpstr>
      <vt:lpstr>ΚΡΙΤΗΡΙΑ ΔΙΑΦΟΡΟΔΙΑΓΝΩΣΗΣ  ΕΝΔΟΠΟΡΙΚΟΥ ΚΑΡΚΙΝΩΜΑΤΟΣ ΚΑΙ HG PIN</vt:lpstr>
      <vt:lpstr>ΔΙΑΦΟΡΟΔΙΑΓΝΩΣΗ ΕΝΔΟΠΟΡΙΚΟΥ ΚΑΡΚΙΝΩΜΑΤΟΣ </vt:lpstr>
      <vt:lpstr>Παρουσίαση του PowerPoint</vt:lpstr>
      <vt:lpstr>Εικ. a. Η υψηλόβαθμη προστατική ενδοεπιθηλιακή νεοπλασία ( HGPIN ) προβάλλει στη μικρή μεγέθυνση ως βαθυχρωματικοί, αμφίφιλοι αδένες , με αρχιτεκτονικό πρότυπο προσομοιάζον εκείνου των παρακείμενων τους  καλοήθων προστατικών αδένων.  Εικ. b. Στη μεγάλη μεγέθυνση, τα προαύλια κύτταρα εμφανίζουν αμφίφιλο κυτταρόπλασμα , πυρηνικό συνωστισμό και στοιβάδωση, ανώμαλες αποστάσεις στη διάταξη των πυρήνων, υπερχρωμία και συσσώρευση της χρωματίνης και προβάλλοντα πυρήνια, αντιληπτά τουλάχιστον  στη μεγέθυνση Χ200. Εικ. c. Στη HGPIN, ο βασικός κυτταρικός στοίχος είναι συνήθως εστιακός και ασυνεχής, η δε ανοσοϊστοθετικότητα της AMACR συνήθως ενισχυμένη συγκριτικά με εκείνη των παρακείμενων καλοήθων αδένων  M Zhou. Modern Pathol (2018) 31, S71-9.</vt:lpstr>
      <vt:lpstr>Παρουσίαση του PowerPoint</vt:lpstr>
      <vt:lpstr>Σπάνια, ηθμοειδής μορφή υψηλόβαθμης PIN</vt:lpstr>
      <vt:lpstr>Σπάνια, φαινόμενο ωρίμανσης σε ηθμοειδή HG PIN, κατά κανόνα, αντίθετα με το ηθμοειδές κυψελιδικό καρκίνωμα προτύπου 4 κατά Gleason.</vt:lpstr>
      <vt:lpstr>Παρουσίαση του PowerPoint</vt:lpstr>
      <vt:lpstr>Παρουσίαση του PowerPoint</vt:lpstr>
      <vt:lpstr>Παρουσίαση του PowerPoint</vt:lpstr>
      <vt:lpstr>HG PIN Αισθητή παρουσία διαχωριστικού υποστρώματος ανάμεσα στους αδένες με HG PIN, οι οποίoι εμφανίζουν σχετικά απλή αρχιτεκτονική και άτυπα κυψελιδικά κύτταρα με στρογγυλούς πυρήνες. Στοιχεία του βασικού κυτταρικού στοίχου παρόντα, εκτός, πιθανώς, από μια μονήρη, μικρή εστία HG PIN.  </vt:lpstr>
      <vt:lpstr>Παρουσίαση του PowerPoint</vt:lpstr>
      <vt:lpstr> Καρκίνωμα του προστάτη αδένα δίκην PIN  (με στοιβαδοποιούμενο επιθήλιο) </vt:lpstr>
      <vt:lpstr>Το δίκην PIN καρκίνωμα εμφανίζεται ως εστία συνωστιζόμενων μεγάλων αδένων. Εικ.a. Κάθε μεμονωμένος καρκινικός αδένας είναι μεγάλου μεγέθους, με ανώμαλο περίγραμμα και κυματιστό αυλό παρόμοια με τους αδένες της HGPIΝ· παρόλα αυτά, οι καρκινικοί αδένες είναι πιο συνωστισμένοι συγκριτικά με εκείνους της HGPIN, μερικοί δε εξ αυτών συρρέουν εν μέσω λιγοστού παρεμβαλλόμενου υποστρώματος. Εικ.b. Οι καρκινικοί αδένες πιθανώς να είναι έντονα διατεταμένοι.   Στο δίκην PIN καρκίνωμα, οι καρκινικοί αδένες επενδύονται από ψευδοστοιβαδοποιούμενα κύτταρα με εδώ στρογγυλούς πυρήνες (Εικ.c). Μερικοί όγκοι εμφανίζουν λιγότερο προβάλλοντα πυρήνια απότι η HGPIN(Εικ.d). Πλήρης η απουσία βασικού κυτταρικού στοίχου και ανοσοϊστοθετικότητα της AMACR (Εικ.e).  M Zhou. Modern Pathol (2018) 31, S71-9</vt:lpstr>
      <vt:lpstr>Το  δίκην PIN προστατικό αδενοκαρκίνωμα,  με κυψελιδική ή πορογενή μορφολογία, συνήθως δεν εμφανίζεται ως αμιγές. </vt:lpstr>
      <vt:lpstr>Μεγάλοι αδένες με επιθήλιο της μορφής των πόρων Επιβάλλεται προσεκτική μελέτη της αρχιτεκτονικής, ώστε να ξεχωρίσουμε τη σχετικά απλή αρχιτεκτονική του δίκην PIN  καρκινώματος με επιμηκυσμένους πυρήνες , αθροιστικού βαθμού κακοήθειας κατά Gleason 6 (3+3) (αρ. εικ.)  το οποίο συμπεριφέρεται σαν το αντιστοίχου βαθμού κακοήθειας κυψελιδικό αδενοκαρκίνωμα, από την πιο σύνθετη γνήσια θηλώδη αρχιτεκτονική του επιθετικού κλασικού πορογενούς αδενοκαρκινώματος, αθροιστικού βαθμού κακοήθειας κατά Gleason 8 (4+4) (δεξιά εικ.)</vt:lpstr>
      <vt:lpstr> Συμβατικό κυψελιδικό αδενοκαρκίνωμα , ηθμοειδούς διαμόρφωσης της περιφερικής ζώνης του προστάτη αδένα   αθροιστικού βαθμού κακοήθειας κατά Gleason 4+4=8. Παντελής η απουσία βασικού κυτταρικού στοίχου σε όλους τους ύποπτους αδένες.</vt:lpstr>
      <vt:lpstr>Παρουσίαση του PowerPoint</vt:lpstr>
      <vt:lpstr>Επικρατούσα μορφολογία κυψελιδικού κυττάρου.</vt:lpstr>
      <vt:lpstr>Ηθμοειδές συμβατικό (κυψελιδικό) αδενοκαρκίνωμα  της περιφερικής ζώνης του προστάτη αδένα   αθροιστικού βαθμού κακοήθειας κατά Gleason 4+4=8. Παντελής η απουσία βασικού κυτταρικού στοίχου σε όλους τους ύποπτους αδένες.</vt:lpstr>
      <vt:lpstr>Παρουσίαση του PowerPoint</vt:lpstr>
      <vt:lpstr>Συμβατικό  (κυψελιδικό)  αδενοκαρκίνωμα  αθροιστικού βαθμού κακοήθειας κατά Gleason 5+5=10. Παντελής απουσία βασικού κυτταρικού στοίχου. Νέκρωση εξού το πρότυπο 5. Επικρατούσα μορφολογία κυψελιδικού κυττάρου.</vt:lpstr>
      <vt:lpstr>ΣΥΣΤΑΣΕΙΣ ΓΙΑ ΑΝΑΦΟΡΑ ΗΘΜΟΕΙΔΩΝ ΑΛΛΟΙΩΣΕΩΝ  </vt:lpstr>
      <vt:lpstr>Παρουσίαση του PowerPoint</vt:lpstr>
      <vt:lpstr>Κομβικά  διαφοροδιαγνωστικά σημεία </vt:lpstr>
      <vt:lpstr>ΔΟΚΙΜΑΣΙΑ ΕΜΠΕΔΩΣΗΣ ΓΝΩΣΕΩΝ </vt:lpstr>
      <vt:lpstr>Ουροθηλιακό καρκίνωμα που διηθεί το υπόστρωμα του προστάτη. </vt:lpstr>
      <vt:lpstr>Αδενοκαρκίνωμα προστάτη αδένα, δίκην PIN</vt:lpstr>
      <vt:lpstr>Ενδοπορικό καρκίνωμα  του προστάτη αδένα </vt:lpstr>
      <vt:lpstr>HG PIN </vt:lpstr>
      <vt:lpstr>Υψηλόβαθμης κακοήθειας κυψελιδικό αδενοκαρκίνωμα, 4+5=9 κατά Gleason  </vt:lpstr>
      <vt:lpstr>Πορογενές αδενοκαρκίνωμα (με συνυπάρχον κυψελιδικό)</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Νεφέλη</dc:creator>
  <cp:lastModifiedBy>Νεφέλη</cp:lastModifiedBy>
  <cp:revision>142</cp:revision>
  <dcterms:created xsi:type="dcterms:W3CDTF">2019-05-18T06:00:07Z</dcterms:created>
  <dcterms:modified xsi:type="dcterms:W3CDTF">2019-06-13T12:19:37Z</dcterms:modified>
</cp:coreProperties>
</file>