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403" r:id="rId3"/>
    <p:sldId id="373" r:id="rId4"/>
    <p:sldId id="374" r:id="rId5"/>
    <p:sldId id="375" r:id="rId6"/>
    <p:sldId id="376" r:id="rId7"/>
    <p:sldId id="377" r:id="rId8"/>
    <p:sldId id="406" r:id="rId9"/>
    <p:sldId id="342" r:id="rId10"/>
    <p:sldId id="397" r:id="rId11"/>
    <p:sldId id="343" r:id="rId12"/>
    <p:sldId id="398" r:id="rId13"/>
    <p:sldId id="346" r:id="rId14"/>
    <p:sldId id="347" r:id="rId15"/>
    <p:sldId id="402" r:id="rId16"/>
    <p:sldId id="348" r:id="rId17"/>
    <p:sldId id="349" r:id="rId18"/>
    <p:sldId id="350" r:id="rId19"/>
    <p:sldId id="354" r:id="rId20"/>
    <p:sldId id="351" r:id="rId21"/>
    <p:sldId id="355" r:id="rId22"/>
    <p:sldId id="352" r:id="rId23"/>
    <p:sldId id="367" r:id="rId24"/>
    <p:sldId id="353" r:id="rId25"/>
    <p:sldId id="298" r:id="rId26"/>
    <p:sldId id="299" r:id="rId27"/>
    <p:sldId id="300" r:id="rId28"/>
    <p:sldId id="310" r:id="rId29"/>
    <p:sldId id="363" r:id="rId30"/>
    <p:sldId id="321" r:id="rId31"/>
    <p:sldId id="323" r:id="rId32"/>
    <p:sldId id="361" r:id="rId33"/>
    <p:sldId id="356" r:id="rId34"/>
    <p:sldId id="357" r:id="rId35"/>
    <p:sldId id="358" r:id="rId36"/>
    <p:sldId id="359" r:id="rId37"/>
    <p:sldId id="360" r:id="rId38"/>
    <p:sldId id="266" r:id="rId39"/>
    <p:sldId id="269" r:id="rId40"/>
    <p:sldId id="270" r:id="rId41"/>
    <p:sldId id="268" r:id="rId42"/>
    <p:sldId id="271" r:id="rId43"/>
    <p:sldId id="257" r:id="rId44"/>
    <p:sldId id="391" r:id="rId45"/>
    <p:sldId id="392" r:id="rId46"/>
    <p:sldId id="258" r:id="rId47"/>
    <p:sldId id="265" r:id="rId48"/>
    <p:sldId id="396" r:id="rId49"/>
    <p:sldId id="394" r:id="rId50"/>
    <p:sldId id="395" r:id="rId51"/>
    <p:sldId id="405" r:id="rId52"/>
    <p:sldId id="301" r:id="rId53"/>
    <p:sldId id="302" r:id="rId54"/>
    <p:sldId id="442" r:id="rId55"/>
    <p:sldId id="443" r:id="rId56"/>
    <p:sldId id="444" r:id="rId57"/>
    <p:sldId id="445" r:id="rId58"/>
    <p:sldId id="446" r:id="rId59"/>
    <p:sldId id="447" r:id="rId60"/>
    <p:sldId id="448" r:id="rId61"/>
    <p:sldId id="449" r:id="rId62"/>
    <p:sldId id="450" r:id="rId63"/>
    <p:sldId id="451" r:id="rId64"/>
    <p:sldId id="452" r:id="rId65"/>
    <p:sldId id="453" r:id="rId66"/>
    <p:sldId id="454" r:id="rId67"/>
    <p:sldId id="455" r:id="rId68"/>
    <p:sldId id="456" r:id="rId69"/>
    <p:sldId id="303" r:id="rId70"/>
    <p:sldId id="434" r:id="rId71"/>
    <p:sldId id="435" r:id="rId72"/>
    <p:sldId id="436" r:id="rId73"/>
    <p:sldId id="437" r:id="rId74"/>
    <p:sldId id="438" r:id="rId75"/>
    <p:sldId id="439" r:id="rId76"/>
    <p:sldId id="440" r:id="rId77"/>
    <p:sldId id="441" r:id="rId78"/>
    <p:sldId id="371" r:id="rId79"/>
    <p:sldId id="372" r:id="rId80"/>
    <p:sldId id="259" r:id="rId81"/>
    <p:sldId id="260" r:id="rId82"/>
    <p:sldId id="272" r:id="rId83"/>
    <p:sldId id="273" r:id="rId84"/>
    <p:sldId id="433" r:id="rId85"/>
    <p:sldId id="432" r:id="rId8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0706DD-9F3A-4557-B6F5-017277B3F911}" type="datetimeFigureOut">
              <a:rPr lang="el-GR" smtClean="0"/>
              <a:pPr/>
              <a:t>2/6/2016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418B02-3625-4425-9BC0-018E3215143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90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290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6A7FF3-EA1C-4D19-B3EA-3A5ED6B33A6A}" type="slidenum">
              <a:rPr lang="el-GR" smtClean="0"/>
              <a:pPr/>
              <a:t>43</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70</a:t>
            </a:fld>
            <a:endParaRPr lang="el-GR"/>
          </a:p>
        </p:txBody>
      </p:sp>
    </p:spTree>
    <p:extLst>
      <p:ext uri="{BB962C8B-B14F-4D97-AF65-F5344CB8AC3E}">
        <p14:creationId xmlns="" xmlns:p14="http://schemas.microsoft.com/office/powerpoint/2010/main" val="40810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78</a:t>
            </a:fld>
            <a:endParaRPr lang="el-GR"/>
          </a:p>
        </p:txBody>
      </p:sp>
    </p:spTree>
    <p:extLst>
      <p:ext uri="{BB962C8B-B14F-4D97-AF65-F5344CB8AC3E}">
        <p14:creationId xmlns="" xmlns:p14="http://schemas.microsoft.com/office/powerpoint/2010/main" val="116480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79</a:t>
            </a:fld>
            <a:endParaRPr lang="el-GR"/>
          </a:p>
        </p:txBody>
      </p:sp>
    </p:spTree>
    <p:extLst>
      <p:ext uri="{BB962C8B-B14F-4D97-AF65-F5344CB8AC3E}">
        <p14:creationId xmlns="" xmlns:p14="http://schemas.microsoft.com/office/powerpoint/2010/main" val="193948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854075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301625" y="1600200"/>
            <a:ext cx="4194175" cy="44989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648200" y="1600200"/>
            <a:ext cx="4194175" cy="44989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301625" y="6245225"/>
            <a:ext cx="2289175"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289175" cy="476250"/>
          </a:xfrm>
        </p:spPr>
        <p:txBody>
          <a:bodyPr/>
          <a:lstStyle>
            <a:lvl1pPr>
              <a:defRPr/>
            </a:lvl1pPr>
          </a:lstStyle>
          <a:p>
            <a:pPr>
              <a:defRPr/>
            </a:pPr>
            <a:fld id="{922C2B46-83C9-4658-A0BB-5A3BAD4E3222}"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7FA8A56-139C-4B7B-8E56-563701D3BCE2}" type="datetimeFigureOut">
              <a:rPr lang="el-GR" smtClean="0"/>
              <a:pPr/>
              <a:t>2/6/2016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C13966C-75DC-444A-B56E-44B9F72D6B89}" type="slidenum">
              <a:rPr lang="el-GR" smtClean="0"/>
              <a:pPr/>
              <a:t>‹#›</a:t>
            </a:fld>
            <a:endParaRPr lang="el-G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A8A56-139C-4B7B-8E56-563701D3BCE2}" type="datetimeFigureOut">
              <a:rPr lang="el-GR" smtClean="0"/>
              <a:pPr/>
              <a:t>2/6/2016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3966C-75DC-444A-B56E-44B9F72D6B8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9.jpeg"/></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jpe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 Id="rId5" Type="http://schemas.openxmlformats.org/officeDocument/2006/relationships/image" Target="../media/image112.jpeg"/><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340768"/>
            <a:ext cx="7772400" cy="3600400"/>
          </a:xfrm>
        </p:spPr>
        <p:txBody>
          <a:bodyPr/>
          <a:lstStyle/>
          <a:p>
            <a:r>
              <a:rPr lang="el-GR" dirty="0" smtClean="0">
                <a:effectLst>
                  <a:outerShdw blurRad="38100" dist="38100" dir="2700000" algn="tl">
                    <a:srgbClr val="000000">
                      <a:alpha val="43137"/>
                    </a:srgbClr>
                  </a:outerShdw>
                </a:effectLst>
              </a:rPr>
              <a:t>ΣΧΟΛΙΑΣΜΟΣ ΕΙΚΟΝΩΝ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ΑΠΟ ΤΗΝ </a:t>
            </a:r>
            <a:r>
              <a:rPr lang="el-GR" b="1" dirty="0" smtClean="0">
                <a:effectLst>
                  <a:outerShdw blurRad="38100" dist="38100" dir="2700000" algn="tl">
                    <a:srgbClr val="000000">
                      <a:alpha val="43137"/>
                    </a:srgbClr>
                  </a:outerShdw>
                </a:effectLst>
              </a:rPr>
              <a:t>ΙΣΤΟΠΑΘΟΛΟΓΙΑ</a:t>
            </a:r>
            <a:r>
              <a:rPr lang="el-GR" dirty="0" smtClean="0">
                <a:effectLst>
                  <a:outerShdw blurRad="38100" dist="38100" dir="2700000" algn="tl">
                    <a:srgbClr val="000000">
                      <a:alpha val="43137"/>
                    </a:srgbClr>
                  </a:outerShdw>
                </a:effectLst>
              </a:rPr>
              <a:t>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ΤΟΥ </a:t>
            </a:r>
            <a:r>
              <a:rPr lang="el-GR" b="1" dirty="0" smtClean="0">
                <a:effectLst>
                  <a:outerShdw blurRad="38100" dist="38100" dir="2700000" algn="tl">
                    <a:srgbClr val="000000">
                      <a:alpha val="43137"/>
                    </a:srgbClr>
                  </a:outerShdw>
                </a:effectLst>
              </a:rPr>
              <a:t>ΠΡΟΣΤΑΤΗ ΑΔΕΝΑ</a:t>
            </a:r>
            <a:endParaRPr lang="el-GR"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dirty="0" smtClean="0"/>
              <a:t>Σύγκριση μορφολογίας κακοήθων πυρήνων με εκείνη των </a:t>
            </a:r>
            <a:r>
              <a:rPr lang="el-GR" sz="3200" b="1" dirty="0" smtClean="0"/>
              <a:t>κυψελιδικών</a:t>
            </a:r>
            <a:r>
              <a:rPr lang="el-GR" sz="3200" dirty="0" smtClean="0"/>
              <a:t> κυττάρων παρακείμενου φυσιολογικού αδένα.</a:t>
            </a:r>
            <a:endParaRPr lang="el-GR" sz="3200" dirty="0"/>
          </a:p>
        </p:txBody>
      </p:sp>
      <p:pic>
        <p:nvPicPr>
          <p:cNvPr id="116738" name="Picture 2" descr="F:\MODB_Ui_CHAPTER1_ PPT1_IMG7_marked.JPG"/>
          <p:cNvPicPr>
            <a:picLocks noChangeAspect="1" noChangeArrowheads="1"/>
          </p:cNvPicPr>
          <p:nvPr/>
        </p:nvPicPr>
        <p:blipFill>
          <a:blip r:embed="rId2" cstate="print"/>
          <a:srcRect/>
          <a:stretch>
            <a:fillRect/>
          </a:stretch>
        </p:blipFill>
        <p:spPr bwMode="auto">
          <a:xfrm>
            <a:off x="1115616" y="1556792"/>
            <a:ext cx="6867525" cy="51149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3200" b="1" dirty="0" smtClean="0">
                <a:effectLst>
                  <a:outerShdw blurRad="38100" dist="38100" dir="2700000" algn="tl">
                    <a:srgbClr val="000000">
                      <a:alpha val="43137"/>
                    </a:srgbClr>
                  </a:outerShdw>
                </a:effectLst>
              </a:rPr>
              <a:t>Μορφολογία  κακοήθων πυρήνων</a:t>
            </a:r>
            <a:r>
              <a:rPr lang="en-US" sz="3200" b="1" dirty="0" smtClean="0">
                <a:effectLst>
                  <a:outerShdw blurRad="38100" dist="38100" dir="2700000" algn="tl">
                    <a:srgbClr val="000000">
                      <a:alpha val="43137"/>
                    </a:srgbClr>
                  </a:outerShdw>
                </a:effectLst>
              </a:rPr>
              <a:t>.</a:t>
            </a:r>
            <a:r>
              <a:rPr lang="el-GR" sz="3200" b="1" dirty="0" smtClean="0">
                <a:effectLst>
                  <a:outerShdw blurRad="38100" dist="38100" dir="2700000" algn="tl">
                    <a:srgbClr val="000000">
                      <a:alpha val="43137"/>
                    </a:srgbClr>
                  </a:outerShdw>
                </a:effectLst>
              </a:rPr>
              <a:t/>
            </a:r>
            <a:br>
              <a:rPr lang="el-GR" sz="3200" b="1" dirty="0" smtClean="0">
                <a:effectLst>
                  <a:outerShdw blurRad="38100" dist="38100" dir="2700000" algn="tl">
                    <a:srgbClr val="000000">
                      <a:alpha val="43137"/>
                    </a:srgbClr>
                  </a:outerShdw>
                </a:effectLst>
              </a:rPr>
            </a:br>
            <a:r>
              <a:rPr lang="el-GR" sz="3200" dirty="0" smtClean="0">
                <a:effectLst>
                  <a:outerShdw blurRad="38100" dist="38100" dir="2700000" algn="tl">
                    <a:srgbClr val="000000">
                      <a:alpha val="43137"/>
                    </a:srgbClr>
                  </a:outerShdw>
                </a:effectLst>
              </a:rPr>
              <a:t>Συνυπάρχουσες, </a:t>
            </a:r>
            <a:r>
              <a:rPr lang="el-GR" sz="3200" dirty="0" err="1" smtClean="0">
                <a:effectLst>
                  <a:outerShdw blurRad="38100" dist="38100" dir="2700000" algn="tl">
                    <a:srgbClr val="000000">
                      <a:alpha val="43137"/>
                    </a:srgbClr>
                  </a:outerShdw>
                </a:effectLst>
              </a:rPr>
              <a:t>υποκύανης</a:t>
            </a:r>
            <a:r>
              <a:rPr lang="el-GR" sz="3200" dirty="0" smtClean="0"/>
              <a:t> απόχρωσης </a:t>
            </a:r>
            <a:r>
              <a:rPr lang="el-GR" sz="3200" dirty="0" smtClean="0">
                <a:effectLst>
                  <a:outerShdw blurRad="38100" dist="38100" dir="2700000" algn="tl">
                    <a:srgbClr val="000000">
                      <a:alpha val="43137"/>
                    </a:srgbClr>
                  </a:outerShdw>
                </a:effectLst>
              </a:rPr>
              <a:t>εκκρίσεις</a:t>
            </a:r>
            <a:r>
              <a:rPr lang="en-US" sz="3200" dirty="0" smtClean="0">
                <a:effectLst>
                  <a:outerShdw blurRad="38100" dist="38100" dir="2700000" algn="tl">
                    <a:srgbClr val="000000">
                      <a:alpha val="43137"/>
                    </a:srgbClr>
                  </a:outerShdw>
                </a:effectLst>
              </a:rPr>
              <a:t>.</a:t>
            </a:r>
            <a:endParaRPr lang="el-GR" sz="3200" dirty="0">
              <a:effectLst>
                <a:outerShdw blurRad="38100" dist="38100" dir="2700000" algn="tl">
                  <a:srgbClr val="000000">
                    <a:alpha val="43137"/>
                  </a:srgbClr>
                </a:outerShdw>
              </a:effectLst>
            </a:endParaRPr>
          </a:p>
        </p:txBody>
      </p:sp>
      <p:pic>
        <p:nvPicPr>
          <p:cNvPr id="28674" name="Picture 2" descr="C:\Documents and Settings\Administrator\Επιφάνεια εργασίας\ΕΙΚΟΝΕΣ ΠΡΟΣΤΑΤΗ για παρουσίαση 13.6\efig_06-017.jpg"/>
          <p:cNvPicPr>
            <a:picLocks noChangeAspect="1" noChangeArrowheads="1"/>
          </p:cNvPicPr>
          <p:nvPr/>
        </p:nvPicPr>
        <p:blipFill>
          <a:blip r:embed="rId2" cstate="print"/>
          <a:srcRect/>
          <a:stretch>
            <a:fillRect/>
          </a:stretch>
        </p:blipFill>
        <p:spPr bwMode="auto">
          <a:xfrm>
            <a:off x="1357290" y="908021"/>
            <a:ext cx="6429420" cy="594997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Rot="1" noChangeArrowheads="1"/>
          </p:cNvSpPr>
          <p:nvPr>
            <p:ph type="title"/>
          </p:nvPr>
        </p:nvSpPr>
        <p:spPr>
          <a:xfrm>
            <a:off x="457200" y="0"/>
            <a:ext cx="8229600" cy="1125538"/>
          </a:xfrm>
        </p:spPr>
        <p:txBody>
          <a:bodyPr>
            <a:normAutofit fontScale="90000"/>
          </a:bodyPr>
          <a:lstStyle/>
          <a:p>
            <a:pPr eaLnBrk="1" hangingPunct="1">
              <a:defRPr/>
            </a:pPr>
            <a:r>
              <a:rPr lang="el-GR" sz="4000" dirty="0" smtClean="0"/>
              <a:t>Πυρηνική </a:t>
            </a:r>
            <a:r>
              <a:rPr lang="el-GR" sz="4000" dirty="0" err="1" smtClean="0"/>
              <a:t>ατυπία</a:t>
            </a:r>
            <a:r>
              <a:rPr lang="el-GR" sz="4000" dirty="0" smtClean="0"/>
              <a:t> </a:t>
            </a:r>
            <a:r>
              <a:rPr lang="el-GR" sz="4000" dirty="0" err="1" smtClean="0"/>
              <a:t>αδενοκαρκινώματος</a:t>
            </a:r>
            <a:r>
              <a:rPr lang="el-GR" sz="4000" dirty="0" smtClean="0"/>
              <a:t/>
            </a:r>
            <a:br>
              <a:rPr lang="el-GR" sz="4000" dirty="0" smtClean="0"/>
            </a:br>
            <a:r>
              <a:rPr lang="el-GR" sz="4000" dirty="0" err="1" smtClean="0"/>
              <a:t>Αμφίφιλο</a:t>
            </a:r>
            <a:r>
              <a:rPr lang="el-GR" sz="4000" dirty="0" smtClean="0"/>
              <a:t> κυτταρόπλασμα </a:t>
            </a:r>
          </a:p>
        </p:txBody>
      </p:sp>
      <p:pic>
        <p:nvPicPr>
          <p:cNvPr id="12291" name="Picture 6" descr="jcpF10_large"/>
          <p:cNvPicPr>
            <a:picLocks noChangeAspect="1" noChangeArrowheads="1"/>
          </p:cNvPicPr>
          <p:nvPr/>
        </p:nvPicPr>
        <p:blipFill>
          <a:blip r:embed="rId2" cstate="print"/>
          <a:srcRect/>
          <a:stretch>
            <a:fillRect/>
          </a:stretch>
        </p:blipFill>
        <p:spPr bwMode="auto">
          <a:xfrm>
            <a:off x="971550" y="1125538"/>
            <a:ext cx="7343775" cy="5535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Autofit/>
          </a:bodyPr>
          <a:lstStyle/>
          <a:p>
            <a:r>
              <a:rPr lang="el-GR" sz="2800" b="1" dirty="0" err="1" smtClean="0">
                <a:effectLst>
                  <a:outerShdw blurRad="38100" dist="38100" dir="2700000" algn="tl">
                    <a:srgbClr val="000000">
                      <a:alpha val="43137"/>
                    </a:srgbClr>
                  </a:outerShdw>
                </a:effectLst>
              </a:rPr>
              <a:t>Μιτωτική</a:t>
            </a:r>
            <a:r>
              <a:rPr lang="el-GR" sz="2800" dirty="0" smtClean="0"/>
              <a:t> δραστηριότητα σε έναν </a:t>
            </a:r>
            <a:br>
              <a:rPr lang="el-GR" sz="2800" dirty="0" smtClean="0"/>
            </a:br>
            <a:r>
              <a:rPr lang="el-GR" sz="2800" dirty="0" smtClean="0"/>
              <a:t>από τους </a:t>
            </a:r>
            <a:r>
              <a:rPr lang="el-GR" sz="2800" dirty="0" smtClean="0">
                <a:effectLst>
                  <a:outerShdw blurRad="38100" dist="38100" dir="2700000" algn="tl">
                    <a:srgbClr val="000000">
                      <a:alpha val="43137"/>
                    </a:srgbClr>
                  </a:outerShdw>
                </a:effectLst>
              </a:rPr>
              <a:t>συνολικά 4 καρκινικούς προστατικούς αδένες </a:t>
            </a:r>
            <a:r>
              <a:rPr lang="el-GR" sz="2800" dirty="0" smtClean="0"/>
              <a:t> </a:t>
            </a:r>
            <a:endParaRPr lang="el-GR" sz="2800" dirty="0"/>
          </a:p>
        </p:txBody>
      </p:sp>
      <p:pic>
        <p:nvPicPr>
          <p:cNvPr id="5122" name="Picture 2" descr="E:\minimal prostate ca\ajcp1146.03.thor.fig9.jpg"/>
          <p:cNvPicPr>
            <a:picLocks noChangeAspect="1" noChangeArrowheads="1"/>
          </p:cNvPicPr>
          <p:nvPr/>
        </p:nvPicPr>
        <p:blipFill>
          <a:blip r:embed="rId3" cstate="print"/>
          <a:srcRect/>
          <a:stretch>
            <a:fillRect/>
          </a:stretch>
        </p:blipFill>
        <p:spPr bwMode="auto">
          <a:xfrm>
            <a:off x="1357290" y="1214422"/>
            <a:ext cx="6524367" cy="564357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pc="600" dirty="0" err="1" smtClean="0">
                <a:effectLst>
                  <a:outerShdw blurRad="38100" dist="38100" dir="2700000" algn="tl">
                    <a:srgbClr val="000000">
                      <a:alpha val="43137"/>
                    </a:srgbClr>
                  </a:outerShdw>
                </a:effectLst>
              </a:rPr>
              <a:t>Αποπτωτικό</a:t>
            </a:r>
            <a:r>
              <a:rPr lang="el-GR" dirty="0" smtClean="0"/>
              <a:t> σωμάτιο </a:t>
            </a:r>
            <a:br>
              <a:rPr lang="el-GR" dirty="0" smtClean="0"/>
            </a:br>
            <a:r>
              <a:rPr lang="el-GR" dirty="0" smtClean="0"/>
              <a:t>σε μικρή εστία καρκίνου</a:t>
            </a:r>
            <a:endParaRPr lang="el-GR" dirty="0"/>
          </a:p>
        </p:txBody>
      </p:sp>
      <p:pic>
        <p:nvPicPr>
          <p:cNvPr id="29698" name="Picture 2" descr="C:\Documents and Settings\Administrator\Επιφάνεια εργασίας\ΕΙΚΟΝΕΣ ΠΡΟΣΤΑΤΗ για παρουσίαση 13.6\efig_06-043.jpg"/>
          <p:cNvPicPr>
            <a:picLocks noChangeAspect="1" noChangeArrowheads="1"/>
          </p:cNvPicPr>
          <p:nvPr/>
        </p:nvPicPr>
        <p:blipFill>
          <a:blip r:embed="rId2" cstate="print"/>
          <a:srcRect/>
          <a:stretch>
            <a:fillRect/>
          </a:stretch>
        </p:blipFill>
        <p:spPr bwMode="auto">
          <a:xfrm>
            <a:off x="1928794" y="1785926"/>
            <a:ext cx="5279295" cy="470432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Autofit/>
          </a:bodyPr>
          <a:lstStyle/>
          <a:p>
            <a:r>
              <a:rPr lang="el-GR" sz="2000" dirty="0" smtClean="0"/>
              <a:t>Αλλοιώσεις </a:t>
            </a:r>
            <a:r>
              <a:rPr lang="el-GR" sz="2000" dirty="0" smtClean="0">
                <a:effectLst>
                  <a:outerShdw blurRad="38100" dist="38100" dir="2700000" algn="tl">
                    <a:srgbClr val="000000">
                      <a:alpha val="43137"/>
                    </a:srgbClr>
                  </a:outerShdw>
                </a:effectLst>
              </a:rPr>
              <a:t>καυτηρίασης</a:t>
            </a:r>
            <a:r>
              <a:rPr lang="el-GR" sz="2000" dirty="0" smtClean="0"/>
              <a:t> σε </a:t>
            </a:r>
            <a:r>
              <a:rPr lang="el-GR" sz="2000" b="1" dirty="0" smtClean="0"/>
              <a:t>καρκινικούς</a:t>
            </a:r>
            <a:r>
              <a:rPr lang="el-GR" sz="2000" dirty="0" smtClean="0"/>
              <a:t> αδένες</a:t>
            </a:r>
            <a:br>
              <a:rPr lang="el-GR" sz="2000" dirty="0" smtClean="0"/>
            </a:br>
            <a:r>
              <a:rPr lang="el-GR" sz="2000" dirty="0" smtClean="0"/>
              <a:t>με </a:t>
            </a:r>
            <a:r>
              <a:rPr lang="el-GR" sz="2000" b="1" dirty="0" smtClean="0"/>
              <a:t>διηθητική</a:t>
            </a:r>
            <a:r>
              <a:rPr lang="el-GR" sz="2000" dirty="0" smtClean="0"/>
              <a:t> ανάπτυξη ,</a:t>
            </a:r>
            <a:br>
              <a:rPr lang="el-GR" sz="2000" dirty="0" smtClean="0"/>
            </a:br>
            <a:r>
              <a:rPr lang="el-GR" sz="2000" dirty="0" smtClean="0"/>
              <a:t>διαχωριζόμενους από  λείες μυϊκές δεσμίδες. Ροζ άμορφες εκκρίσεις, κρυσταλλοειδή.</a:t>
            </a:r>
            <a:endParaRPr lang="el-GR" sz="2000" dirty="0"/>
          </a:p>
        </p:txBody>
      </p:sp>
      <p:pic>
        <p:nvPicPr>
          <p:cNvPr id="31746" name="Picture 2" descr="C:\Documents and Settings\Administrator\Επιφάνεια εργασίας\ΕΙΚΟΝΕΣ ΠΡΟΣΤΑΤΗ για παρουσίαση 13.6\efig_06-320.jpg"/>
          <p:cNvPicPr>
            <a:picLocks noChangeAspect="1" noChangeArrowheads="1"/>
          </p:cNvPicPr>
          <p:nvPr/>
        </p:nvPicPr>
        <p:blipFill>
          <a:blip r:embed="rId2" cstate="print"/>
          <a:srcRect/>
          <a:stretch>
            <a:fillRect/>
          </a:stretch>
        </p:blipFill>
        <p:spPr bwMode="auto">
          <a:xfrm>
            <a:off x="642910" y="1043595"/>
            <a:ext cx="7786742" cy="581440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14356"/>
          </a:xfrm>
        </p:spPr>
        <p:txBody>
          <a:bodyPr>
            <a:normAutofit fontScale="90000"/>
          </a:bodyPr>
          <a:lstStyle/>
          <a:p>
            <a:r>
              <a:rPr lang="el-GR" b="1" dirty="0" err="1" smtClean="0">
                <a:effectLst>
                  <a:outerShdw blurRad="38100" dist="38100" dir="2700000" algn="tl">
                    <a:srgbClr val="000000">
                      <a:alpha val="43137"/>
                    </a:srgbClr>
                  </a:outerShdw>
                </a:effectLst>
              </a:rPr>
              <a:t>Παθογνωμονικά</a:t>
            </a:r>
            <a:r>
              <a:rPr lang="el-GR" dirty="0" smtClean="0"/>
              <a:t> κριτήρια κακοήθειας</a:t>
            </a:r>
            <a:endParaRPr lang="el-GR" dirty="0"/>
          </a:p>
        </p:txBody>
      </p:sp>
      <p:pic>
        <p:nvPicPr>
          <p:cNvPr id="7170" name="Picture 2" descr="E:\minimal prostate ca\epstf8.jpg"/>
          <p:cNvPicPr>
            <a:picLocks noChangeAspect="1" noChangeArrowheads="1"/>
          </p:cNvPicPr>
          <p:nvPr/>
        </p:nvPicPr>
        <p:blipFill>
          <a:blip r:embed="rId2" cstate="print"/>
          <a:srcRect/>
          <a:stretch>
            <a:fillRect/>
          </a:stretch>
        </p:blipFill>
        <p:spPr bwMode="auto">
          <a:xfrm rot="16200000">
            <a:off x="-604040" y="1818430"/>
            <a:ext cx="5643602" cy="4006958"/>
          </a:xfrm>
          <a:prstGeom prst="rect">
            <a:avLst/>
          </a:prstGeom>
          <a:noFill/>
        </p:spPr>
      </p:pic>
      <p:pic>
        <p:nvPicPr>
          <p:cNvPr id="7171" name="Picture 3" descr="E:\minimal prostate ca\epstf9.jpg"/>
          <p:cNvPicPr>
            <a:picLocks noChangeAspect="1" noChangeArrowheads="1"/>
          </p:cNvPicPr>
          <p:nvPr/>
        </p:nvPicPr>
        <p:blipFill>
          <a:blip r:embed="rId3" cstate="print"/>
          <a:srcRect/>
          <a:stretch>
            <a:fillRect/>
          </a:stretch>
        </p:blipFill>
        <p:spPr bwMode="auto">
          <a:xfrm>
            <a:off x="4357686" y="642918"/>
            <a:ext cx="4139111" cy="3214710"/>
          </a:xfrm>
          <a:prstGeom prst="rect">
            <a:avLst/>
          </a:prstGeom>
          <a:noFill/>
        </p:spPr>
      </p:pic>
      <p:pic>
        <p:nvPicPr>
          <p:cNvPr id="7172" name="Picture 4" descr="E:\minimal prostate ca\epstf10.jpg"/>
          <p:cNvPicPr>
            <a:picLocks noChangeAspect="1" noChangeArrowheads="1"/>
          </p:cNvPicPr>
          <p:nvPr/>
        </p:nvPicPr>
        <p:blipFill>
          <a:blip r:embed="rId4" cstate="print"/>
          <a:srcRect/>
          <a:stretch>
            <a:fillRect/>
          </a:stretch>
        </p:blipFill>
        <p:spPr bwMode="auto">
          <a:xfrm rot="10800000">
            <a:off x="4357686" y="3743300"/>
            <a:ext cx="4143404" cy="323185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Autofit/>
          </a:bodyPr>
          <a:lstStyle/>
          <a:p>
            <a:r>
              <a:rPr lang="el-GR" sz="3200" spc="300" dirty="0" err="1" smtClean="0">
                <a:effectLst>
                  <a:outerShdw blurRad="38100" dist="38100" dir="2700000" algn="tl">
                    <a:srgbClr val="000000">
                      <a:alpha val="43137"/>
                    </a:srgbClr>
                  </a:outerShdw>
                </a:effectLst>
              </a:rPr>
              <a:t>Σπειραματοειδής</a:t>
            </a:r>
            <a:r>
              <a:rPr lang="el-GR" sz="3200" dirty="0" smtClean="0"/>
              <a:t> διαμόρφωση.</a:t>
            </a:r>
            <a:br>
              <a:rPr lang="el-GR" sz="3200" dirty="0" smtClean="0"/>
            </a:br>
            <a:r>
              <a:rPr lang="el-GR" sz="3200" b="1" dirty="0" err="1" smtClean="0"/>
              <a:t>Παθογνωμονική</a:t>
            </a:r>
            <a:r>
              <a:rPr lang="el-GR" sz="3200" dirty="0" smtClean="0"/>
              <a:t> εικόνα </a:t>
            </a:r>
            <a:r>
              <a:rPr lang="el-GR" sz="3200" dirty="0" err="1" smtClean="0"/>
              <a:t>αδενοκαρκινώματος</a:t>
            </a:r>
            <a:r>
              <a:rPr lang="el-GR" sz="3200" dirty="0" smtClean="0"/>
              <a:t>.</a:t>
            </a:r>
            <a:endParaRPr lang="el-GR" sz="3200" dirty="0"/>
          </a:p>
        </p:txBody>
      </p:sp>
      <p:pic>
        <p:nvPicPr>
          <p:cNvPr id="33794" name="Picture 2" descr="C:\Documents and Settings\Administrator\Επιφάνεια εργασίας\ΕΙΚΟΝΕΣ ΠΡΟΣΤΑΤΗ για παρουσίαση 13.6\efig_06-128.jpg"/>
          <p:cNvPicPr>
            <a:picLocks noChangeAspect="1" noChangeArrowheads="1"/>
          </p:cNvPicPr>
          <p:nvPr/>
        </p:nvPicPr>
        <p:blipFill>
          <a:blip r:embed="rId2" cstate="print"/>
          <a:srcRect/>
          <a:stretch>
            <a:fillRect/>
          </a:stretch>
        </p:blipFill>
        <p:spPr bwMode="auto">
          <a:xfrm>
            <a:off x="928662" y="1071546"/>
            <a:ext cx="7314180" cy="55721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rmAutofit fontScale="90000"/>
          </a:bodyPr>
          <a:lstStyle/>
          <a:p>
            <a:r>
              <a:rPr lang="el-GR" sz="2800" spc="300" dirty="0" smtClean="0">
                <a:effectLst>
                  <a:outerShdw blurRad="38100" dist="38100" dir="2700000" algn="tl">
                    <a:srgbClr val="000000">
                      <a:alpha val="43137"/>
                    </a:srgbClr>
                  </a:outerShdw>
                </a:effectLst>
              </a:rPr>
              <a:t>Βλεννώδης </a:t>
            </a:r>
            <a:r>
              <a:rPr lang="el-GR" sz="2800" spc="300" dirty="0" err="1" smtClean="0">
                <a:effectLst>
                  <a:outerShdw blurRad="38100" dist="38100" dir="2700000" algn="tl">
                    <a:srgbClr val="000000">
                      <a:alpha val="43137"/>
                    </a:srgbClr>
                  </a:outerShdw>
                </a:effectLst>
              </a:rPr>
              <a:t>ινοπλασία</a:t>
            </a:r>
            <a:r>
              <a:rPr lang="el-GR" sz="2800" spc="300" dirty="0" smtClean="0">
                <a:effectLst>
                  <a:outerShdw blurRad="38100" dist="38100" dir="2700000" algn="tl">
                    <a:srgbClr val="000000">
                      <a:alpha val="43137"/>
                    </a:srgbClr>
                  </a:outerShdw>
                </a:effectLst>
              </a:rPr>
              <a:t>  </a:t>
            </a:r>
            <a:r>
              <a:rPr lang="el-GR" sz="2800" spc="300" dirty="0" smtClean="0"/>
              <a:t>( </a:t>
            </a:r>
            <a:r>
              <a:rPr lang="el-GR" sz="2800" dirty="0" smtClean="0"/>
              <a:t>μιμούμενη </a:t>
            </a:r>
            <a:r>
              <a:rPr lang="el-GR" sz="2800" dirty="0" err="1" smtClean="0"/>
              <a:t>περινευρική</a:t>
            </a:r>
            <a:r>
              <a:rPr lang="el-GR" sz="2800" dirty="0" smtClean="0"/>
              <a:t> διήθηση ).</a:t>
            </a:r>
            <a:br>
              <a:rPr lang="el-GR" sz="2800" dirty="0" smtClean="0"/>
            </a:br>
            <a:r>
              <a:rPr lang="el-GR" sz="2800" b="1" spc="600" dirty="0" err="1" smtClean="0"/>
              <a:t>Παθογνωμονική</a:t>
            </a:r>
            <a:r>
              <a:rPr lang="el-GR" sz="2800" dirty="0" smtClean="0"/>
              <a:t> εικόνα </a:t>
            </a:r>
            <a:r>
              <a:rPr lang="el-GR" sz="2800" dirty="0" err="1" smtClean="0"/>
              <a:t>αδενοκαρκινώματος</a:t>
            </a:r>
            <a:r>
              <a:rPr lang="el-GR" sz="2800" dirty="0" smtClean="0"/>
              <a:t>.</a:t>
            </a:r>
            <a:endParaRPr lang="el-GR" sz="2800" dirty="0"/>
          </a:p>
        </p:txBody>
      </p:sp>
      <p:pic>
        <p:nvPicPr>
          <p:cNvPr id="32770" name="Picture 2" descr="C:\Documents and Settings\Administrator\Επιφάνεια εργασίας\ΕΙΚΟΝΕΣ ΠΡΟΣΤΑΤΗ για παρουσίαση 13.6\efig_06-119.jpg"/>
          <p:cNvPicPr>
            <a:picLocks noChangeAspect="1" noChangeArrowheads="1"/>
          </p:cNvPicPr>
          <p:nvPr/>
        </p:nvPicPr>
        <p:blipFill>
          <a:blip r:embed="rId2" cstate="print"/>
          <a:srcRect/>
          <a:stretch>
            <a:fillRect/>
          </a:stretch>
        </p:blipFill>
        <p:spPr bwMode="auto">
          <a:xfrm>
            <a:off x="785786" y="928670"/>
            <a:ext cx="7574927" cy="571501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Rot="1" noChangeArrowheads="1"/>
          </p:cNvSpPr>
          <p:nvPr>
            <p:ph type="title"/>
          </p:nvPr>
        </p:nvSpPr>
        <p:spPr>
          <a:xfrm>
            <a:off x="0" y="0"/>
            <a:ext cx="9144000" cy="1417638"/>
          </a:xfrm>
        </p:spPr>
        <p:txBody>
          <a:bodyPr>
            <a:normAutofit fontScale="90000"/>
          </a:bodyPr>
          <a:lstStyle/>
          <a:p>
            <a:pPr eaLnBrk="1" hangingPunct="1">
              <a:defRPr/>
            </a:pPr>
            <a:r>
              <a:rPr lang="en-US" dirty="0" smtClean="0">
                <a:effectLst>
                  <a:outerShdw blurRad="38100" dist="38100" dir="2700000" algn="tl">
                    <a:srgbClr val="000000">
                      <a:alpha val="43137"/>
                    </a:srgbClr>
                  </a:outerShdw>
                </a:effectLst>
              </a:rPr>
              <a:t>B</a:t>
            </a:r>
            <a:r>
              <a:rPr lang="el-GR" dirty="0" err="1" smtClean="0">
                <a:effectLst>
                  <a:outerShdw blurRad="38100" dist="38100" dir="2700000" algn="tl">
                    <a:srgbClr val="000000">
                      <a:alpha val="43137"/>
                    </a:srgbClr>
                  </a:outerShdw>
                </a:effectLst>
              </a:rPr>
              <a:t>λεννώδης</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ινοπλασία</a:t>
            </a:r>
            <a:r>
              <a:rPr lang="el-GR" dirty="0" smtClean="0"/>
              <a:t/>
            </a:r>
            <a:br>
              <a:rPr lang="el-GR" dirty="0" smtClean="0"/>
            </a:br>
            <a:r>
              <a:rPr lang="el-GR" dirty="0" smtClean="0"/>
              <a:t>(συν. </a:t>
            </a:r>
            <a:r>
              <a:rPr lang="el-GR" dirty="0" err="1" smtClean="0"/>
              <a:t>κολλαγονώδη</a:t>
            </a:r>
            <a:r>
              <a:rPr lang="el-GR" dirty="0" smtClean="0"/>
              <a:t> </a:t>
            </a:r>
            <a:r>
              <a:rPr lang="el-GR" dirty="0" err="1" smtClean="0"/>
              <a:t>μικροοζία</a:t>
            </a:r>
            <a:r>
              <a:rPr lang="el-GR" dirty="0" smtClean="0"/>
              <a:t>) </a:t>
            </a:r>
          </a:p>
        </p:txBody>
      </p:sp>
      <p:pic>
        <p:nvPicPr>
          <p:cNvPr id="13315" name="Picture 5" descr="jcpF12_large"/>
          <p:cNvPicPr>
            <a:picLocks noChangeAspect="1" noChangeArrowheads="1"/>
          </p:cNvPicPr>
          <p:nvPr/>
        </p:nvPicPr>
        <p:blipFill>
          <a:blip r:embed="rId2" cstate="print"/>
          <a:srcRect/>
          <a:stretch>
            <a:fillRect/>
          </a:stretch>
        </p:blipFill>
        <p:spPr bwMode="auto">
          <a:xfrm>
            <a:off x="1331913" y="1557338"/>
            <a:ext cx="6697662" cy="50498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animEffect transition="in" filter="fade">
                                      <p:cBhvr>
                                        <p:cTn id="9"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43050"/>
          </a:xfrm>
        </p:spPr>
        <p:txBody>
          <a:bodyPr>
            <a:noAutofit/>
          </a:bodyPr>
          <a:lstStyle/>
          <a:p>
            <a:r>
              <a:rPr lang="el-GR" sz="3600" b="1" u="sng" spc="600" dirty="0" smtClean="0">
                <a:effectLst>
                  <a:outerShdw blurRad="38100" dist="38100" dir="2700000" algn="tl">
                    <a:srgbClr val="000000">
                      <a:alpha val="43137"/>
                    </a:srgbClr>
                  </a:outerShdw>
                </a:effectLst>
              </a:rPr>
              <a:t>Συνδυαζόμενα</a:t>
            </a:r>
            <a:r>
              <a:rPr lang="el-GR" sz="3600" b="1" dirty="0" smtClean="0"/>
              <a:t> κριτήρια διάγνωσης</a:t>
            </a:r>
            <a:r>
              <a:rPr lang="el-GR" sz="3600" dirty="0" smtClean="0"/>
              <a:t>  </a:t>
            </a:r>
            <a:r>
              <a:rPr lang="el-GR" sz="3600" spc="600" dirty="0" smtClean="0">
                <a:effectLst>
                  <a:outerShdw blurRad="38100" dist="38100" dir="2700000" algn="tl">
                    <a:srgbClr val="000000">
                      <a:alpha val="43137"/>
                    </a:srgbClr>
                  </a:outerShdw>
                </a:effectLst>
              </a:rPr>
              <a:t>περιορισμένου</a:t>
            </a:r>
            <a:r>
              <a:rPr lang="el-GR" sz="3600" dirty="0" smtClean="0"/>
              <a:t> προστατικού </a:t>
            </a:r>
            <a:r>
              <a:rPr lang="el-GR" sz="3600" dirty="0" err="1" smtClean="0"/>
              <a:t>αδενοκαρκινώματος</a:t>
            </a:r>
            <a:endParaRPr lang="el-GR" sz="3600" dirty="0"/>
          </a:p>
        </p:txBody>
      </p:sp>
      <p:sp>
        <p:nvSpPr>
          <p:cNvPr id="3" name="2 - Θέση κειμένου"/>
          <p:cNvSpPr>
            <a:spLocks noGrp="1"/>
          </p:cNvSpPr>
          <p:nvPr>
            <p:ph type="body" idx="1"/>
          </p:nvPr>
        </p:nvSpPr>
        <p:spPr/>
        <p:txBody>
          <a:bodyPr>
            <a:noAutofit/>
          </a:bodyPr>
          <a:lstStyle/>
          <a:p>
            <a:r>
              <a:rPr lang="en-US" sz="3600" spc="600" dirty="0" smtClean="0">
                <a:effectLst>
                  <a:outerShdw blurRad="38100" dist="38100" dir="2700000" algn="tl">
                    <a:srgbClr val="000000">
                      <a:alpha val="43137"/>
                    </a:srgbClr>
                  </a:outerShdw>
                </a:effectLst>
              </a:rPr>
              <a:t>   </a:t>
            </a:r>
            <a:r>
              <a:rPr lang="el-GR" sz="3600" spc="600" dirty="0" smtClean="0">
                <a:effectLst>
                  <a:outerShdw blurRad="38100" dist="38100" dir="2700000" algn="tl">
                    <a:srgbClr val="000000">
                      <a:alpha val="43137"/>
                    </a:srgbClr>
                  </a:outerShdw>
                </a:effectLst>
              </a:rPr>
              <a:t>ΜΕΙΖΟΝΑ </a:t>
            </a:r>
            <a:endParaRPr lang="el-GR" sz="3600" spc="600" dirty="0">
              <a:effectLst>
                <a:outerShdw blurRad="38100" dist="38100" dir="2700000" algn="tl">
                  <a:srgbClr val="000000">
                    <a:alpha val="43137"/>
                  </a:srgbClr>
                </a:outerShdw>
              </a:effectLst>
            </a:endParaRPr>
          </a:p>
        </p:txBody>
      </p:sp>
      <p:sp>
        <p:nvSpPr>
          <p:cNvPr id="4" name="3 - Θέση περιεχομένου"/>
          <p:cNvSpPr>
            <a:spLocks noGrp="1"/>
          </p:cNvSpPr>
          <p:nvPr>
            <p:ph sz="half" idx="2"/>
          </p:nvPr>
        </p:nvSpPr>
        <p:spPr>
          <a:xfrm>
            <a:off x="0" y="2174874"/>
            <a:ext cx="4644008" cy="4683125"/>
          </a:xfrm>
        </p:spPr>
        <p:txBody>
          <a:bodyPr>
            <a:normAutofit fontScale="92500" lnSpcReduction="20000"/>
          </a:bodyPr>
          <a:lstStyle/>
          <a:p>
            <a:r>
              <a:rPr lang="el-GR" b="1" dirty="0" smtClean="0"/>
              <a:t>Αρχιτεκτονικά</a:t>
            </a:r>
            <a:r>
              <a:rPr lang="en-US" dirty="0" smtClean="0"/>
              <a:t>:</a:t>
            </a:r>
            <a:r>
              <a:rPr lang="el-GR" dirty="0" smtClean="0"/>
              <a:t>  </a:t>
            </a:r>
            <a:r>
              <a:rPr lang="el-GR" dirty="0" smtClean="0">
                <a:effectLst>
                  <a:outerShdw blurRad="38100" dist="38100" dir="2700000" algn="tl">
                    <a:srgbClr val="000000">
                      <a:alpha val="43137"/>
                    </a:srgbClr>
                  </a:outerShdw>
                </a:effectLst>
              </a:rPr>
              <a:t>μικροί</a:t>
            </a:r>
            <a:r>
              <a:rPr lang="el-GR" dirty="0" smtClean="0"/>
              <a:t> αδένες με </a:t>
            </a:r>
            <a:r>
              <a:rPr lang="el-GR" b="1" dirty="0" smtClean="0"/>
              <a:t>διηθητική ανάπτυξη </a:t>
            </a:r>
            <a:r>
              <a:rPr lang="el-GR" dirty="0" smtClean="0"/>
              <a:t>ή ηθμοειδείς αδένες πολύ μεγάλοι ή ανώμαλοι για να ενταχθούν  στα </a:t>
            </a:r>
            <a:r>
              <a:rPr lang="en-US" dirty="0" smtClean="0"/>
              <a:t> </a:t>
            </a:r>
            <a:r>
              <a:rPr lang="el-GR" dirty="0" smtClean="0"/>
              <a:t>πλαίσια υψηλόβαθμης </a:t>
            </a:r>
            <a:r>
              <a:rPr lang="en-US" dirty="0" smtClean="0"/>
              <a:t>PIN.</a:t>
            </a:r>
            <a:r>
              <a:rPr lang="el-GR" dirty="0" smtClean="0"/>
              <a:t> </a:t>
            </a:r>
          </a:p>
          <a:p>
            <a:endParaRPr lang="en-US" dirty="0" smtClean="0"/>
          </a:p>
          <a:p>
            <a:r>
              <a:rPr lang="el-GR" b="1" spc="600" dirty="0" smtClean="0"/>
              <a:t>Μονός</a:t>
            </a:r>
            <a:r>
              <a:rPr lang="el-GR" b="1" dirty="0" smtClean="0"/>
              <a:t> κυτταρικός στοίχος </a:t>
            </a:r>
            <a:r>
              <a:rPr lang="en-US" dirty="0" smtClean="0"/>
              <a:t>[</a:t>
            </a:r>
            <a:r>
              <a:rPr lang="el-GR" b="1" dirty="0" smtClean="0"/>
              <a:t>παντελής </a:t>
            </a:r>
            <a:r>
              <a:rPr lang="el-GR" dirty="0" smtClean="0"/>
              <a:t>απουσία βασικών κυττάρων και σε </a:t>
            </a:r>
            <a:r>
              <a:rPr lang="el-GR" b="1" dirty="0" smtClean="0"/>
              <a:t>ικανό αριθμό </a:t>
            </a:r>
            <a:r>
              <a:rPr lang="el-GR" dirty="0" smtClean="0"/>
              <a:t>αδένων, επιβεβαιωτικές </a:t>
            </a:r>
            <a:r>
              <a:rPr lang="el-GR" dirty="0" err="1" smtClean="0"/>
              <a:t>ανοσοχρώσεις</a:t>
            </a:r>
            <a:r>
              <a:rPr lang="el-GR" dirty="0" smtClean="0"/>
              <a:t> έναντι κερατίνης υψηλού Μ.Β. ( 34βΕ12 ή 5/6) και </a:t>
            </a:r>
            <a:r>
              <a:rPr lang="en-US" dirty="0" smtClean="0"/>
              <a:t>p63 (-)]</a:t>
            </a:r>
            <a:endParaRPr lang="el-GR" dirty="0" smtClean="0"/>
          </a:p>
          <a:p>
            <a:endParaRPr lang="el-GR" dirty="0" smtClean="0"/>
          </a:p>
          <a:p>
            <a:r>
              <a:rPr lang="el-GR" b="1" dirty="0" smtClean="0"/>
              <a:t>Πυρηνική </a:t>
            </a:r>
            <a:r>
              <a:rPr lang="el-GR" b="1" dirty="0" err="1" smtClean="0"/>
              <a:t>ατυπία</a:t>
            </a:r>
            <a:r>
              <a:rPr lang="en-US" dirty="0" smtClean="0"/>
              <a:t>:</a:t>
            </a:r>
            <a:r>
              <a:rPr lang="el-GR" dirty="0" smtClean="0"/>
              <a:t> </a:t>
            </a:r>
            <a:r>
              <a:rPr lang="el-GR" dirty="0" smtClean="0">
                <a:effectLst>
                  <a:outerShdw blurRad="38100" dist="38100" dir="2700000" algn="tl">
                    <a:srgbClr val="000000">
                      <a:alpha val="43137"/>
                    </a:srgbClr>
                  </a:outerShdw>
                </a:effectLst>
              </a:rPr>
              <a:t>διόγκωση πυρήνων  &amp; </a:t>
            </a:r>
            <a:r>
              <a:rPr lang="el-GR" dirty="0" err="1" smtClean="0">
                <a:effectLst>
                  <a:outerShdw blurRad="38100" dist="38100" dir="2700000" algn="tl">
                    <a:srgbClr val="000000">
                      <a:alpha val="43137"/>
                    </a:srgbClr>
                  </a:outerShdw>
                </a:effectLst>
              </a:rPr>
              <a:t>πυρηνίων</a:t>
            </a:r>
            <a:endParaRPr lang="el-GR" dirty="0">
              <a:effectLst>
                <a:outerShdw blurRad="38100" dist="38100" dir="2700000" algn="tl">
                  <a:srgbClr val="000000">
                    <a:alpha val="43137"/>
                  </a:srgbClr>
                </a:outerShdw>
              </a:effectLst>
            </a:endParaRPr>
          </a:p>
        </p:txBody>
      </p:sp>
      <p:sp>
        <p:nvSpPr>
          <p:cNvPr id="5" name="4 - Θέση κειμένου"/>
          <p:cNvSpPr>
            <a:spLocks noGrp="1"/>
          </p:cNvSpPr>
          <p:nvPr>
            <p:ph type="body" sz="quarter" idx="3"/>
          </p:nvPr>
        </p:nvSpPr>
        <p:spPr/>
        <p:txBody>
          <a:bodyPr>
            <a:normAutofit/>
          </a:bodyPr>
          <a:lstStyle/>
          <a:p>
            <a:r>
              <a:rPr lang="en-US" sz="3200" dirty="0" smtClean="0"/>
              <a:t>            </a:t>
            </a:r>
            <a:r>
              <a:rPr lang="el-GR" sz="3200" dirty="0" smtClean="0"/>
              <a:t>ΕΛΑΣΣΟΝΑ</a:t>
            </a:r>
            <a:endParaRPr lang="el-GR" sz="3200" dirty="0"/>
          </a:p>
        </p:txBody>
      </p:sp>
      <p:sp>
        <p:nvSpPr>
          <p:cNvPr id="6" name="5 - Θέση περιεχομένου"/>
          <p:cNvSpPr>
            <a:spLocks noGrp="1"/>
          </p:cNvSpPr>
          <p:nvPr>
            <p:ph sz="quarter" idx="4"/>
          </p:nvPr>
        </p:nvSpPr>
        <p:spPr>
          <a:xfrm>
            <a:off x="4645025" y="2643182"/>
            <a:ext cx="4498975" cy="4214817"/>
          </a:xfrm>
        </p:spPr>
        <p:txBody>
          <a:bodyPr/>
          <a:lstStyle/>
          <a:p>
            <a:r>
              <a:rPr lang="el-GR" dirty="0" err="1" smtClean="0"/>
              <a:t>Ενδοαυλική</a:t>
            </a:r>
            <a:r>
              <a:rPr lang="el-GR" dirty="0" smtClean="0"/>
              <a:t>  λεπτή κυανή βλέννα</a:t>
            </a:r>
          </a:p>
          <a:p>
            <a:r>
              <a:rPr lang="el-GR" dirty="0" smtClean="0"/>
              <a:t>Ροζ άμορφες εκκρίσεις</a:t>
            </a:r>
          </a:p>
          <a:p>
            <a:r>
              <a:rPr lang="el-GR" dirty="0" err="1" smtClean="0"/>
              <a:t>Μιτωτική</a:t>
            </a:r>
            <a:r>
              <a:rPr lang="el-GR" dirty="0" smtClean="0"/>
              <a:t> δραστηριότητα</a:t>
            </a:r>
          </a:p>
          <a:p>
            <a:r>
              <a:rPr lang="el-GR" dirty="0" err="1" smtClean="0"/>
              <a:t>Ενδοαυλικά</a:t>
            </a:r>
            <a:r>
              <a:rPr lang="el-GR" dirty="0" smtClean="0"/>
              <a:t> κρυσταλλοειδή</a:t>
            </a:r>
          </a:p>
          <a:p>
            <a:r>
              <a:rPr lang="el-GR" dirty="0" smtClean="0"/>
              <a:t>Παρακείμενη</a:t>
            </a:r>
            <a:r>
              <a:rPr lang="en-US" dirty="0" smtClean="0"/>
              <a:t>,</a:t>
            </a:r>
            <a:r>
              <a:rPr lang="el-GR" dirty="0" smtClean="0"/>
              <a:t> </a:t>
            </a:r>
            <a:r>
              <a:rPr lang="el-GR" u="sng" dirty="0" smtClean="0"/>
              <a:t>σε ικανή απόσταση</a:t>
            </a:r>
            <a:r>
              <a:rPr lang="el-GR" dirty="0" smtClean="0"/>
              <a:t>, υψηλόβαθμη </a:t>
            </a:r>
            <a:r>
              <a:rPr lang="en-US" dirty="0" smtClean="0"/>
              <a:t>PIN</a:t>
            </a:r>
          </a:p>
          <a:p>
            <a:r>
              <a:rPr lang="el-GR" dirty="0" err="1" smtClean="0"/>
              <a:t>Αμφίφιλο</a:t>
            </a:r>
            <a:r>
              <a:rPr lang="el-GR" dirty="0" smtClean="0"/>
              <a:t> κυτταρόπλασμα</a:t>
            </a:r>
          </a:p>
          <a:p>
            <a:r>
              <a:rPr lang="el-GR" dirty="0" smtClean="0"/>
              <a:t>Υπερχρωμία πυρήνων</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fmla="#ppt_w*sin(2.5*pi*$)">
                                          <p:val>
                                            <p:fltVal val="0"/>
                                          </p:val>
                                        </p:tav>
                                        <p:tav tm="100000">
                                          <p:val>
                                            <p:fltVal val="1"/>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14290"/>
            <a:ext cx="8229600" cy="928710"/>
          </a:xfrm>
        </p:spPr>
        <p:txBody>
          <a:bodyPr>
            <a:normAutofit fontScale="90000"/>
          </a:bodyPr>
          <a:lstStyle/>
          <a:p>
            <a:r>
              <a:rPr lang="el-GR" b="1" dirty="0" smtClean="0">
                <a:effectLst>
                  <a:outerShdw blurRad="38100" dist="38100" dir="2700000" algn="tl">
                    <a:srgbClr val="000000">
                      <a:alpha val="43137"/>
                    </a:srgbClr>
                  </a:outerShdw>
                </a:effectLst>
              </a:rPr>
              <a:t>Σαφής</a:t>
            </a:r>
            <a:r>
              <a:rPr lang="el-GR" dirty="0" smtClean="0"/>
              <a:t> </a:t>
            </a:r>
            <a:r>
              <a:rPr lang="el-GR" spc="300" dirty="0" smtClean="0">
                <a:effectLst>
                  <a:outerShdw blurRad="38100" dist="38100" dir="2700000" algn="tl">
                    <a:srgbClr val="000000">
                      <a:alpha val="43137"/>
                    </a:srgbClr>
                  </a:outerShdw>
                </a:effectLst>
              </a:rPr>
              <a:t>κυκλοτερής</a:t>
            </a:r>
            <a:r>
              <a:rPr lang="el-GR" dirty="0" smtClean="0"/>
              <a:t> </a:t>
            </a:r>
            <a:r>
              <a:rPr lang="el-GR" dirty="0" err="1" smtClean="0">
                <a:effectLst>
                  <a:outerShdw blurRad="38100" dist="38100" dir="2700000" algn="tl">
                    <a:srgbClr val="000000">
                      <a:alpha val="43137"/>
                    </a:srgbClr>
                  </a:outerShdw>
                </a:effectLst>
              </a:rPr>
              <a:t>περινευρική</a:t>
            </a:r>
            <a:r>
              <a:rPr lang="el-GR" dirty="0" smtClean="0">
                <a:effectLst>
                  <a:outerShdw blurRad="38100" dist="38100" dir="2700000" algn="tl">
                    <a:srgbClr val="000000">
                      <a:alpha val="43137"/>
                    </a:srgbClr>
                  </a:outerShdw>
                </a:effectLst>
              </a:rPr>
              <a:t> διήθηση</a:t>
            </a:r>
            <a:endParaRPr lang="el-GR" dirty="0">
              <a:effectLst>
                <a:outerShdw blurRad="38100" dist="38100" dir="2700000" algn="tl">
                  <a:srgbClr val="000000">
                    <a:alpha val="43137"/>
                  </a:srgbClr>
                </a:outerShdw>
              </a:effectLst>
            </a:endParaRPr>
          </a:p>
        </p:txBody>
      </p:sp>
      <p:pic>
        <p:nvPicPr>
          <p:cNvPr id="6146" name="Picture 2" descr="E:\minimal prostate ca\ajcp1146.03.thor.fig10a.jpg"/>
          <p:cNvPicPr>
            <a:picLocks noChangeAspect="1" noChangeArrowheads="1"/>
          </p:cNvPicPr>
          <p:nvPr/>
        </p:nvPicPr>
        <p:blipFill>
          <a:blip r:embed="rId2" cstate="print"/>
          <a:srcRect/>
          <a:stretch>
            <a:fillRect/>
          </a:stretch>
        </p:blipFill>
        <p:spPr bwMode="auto">
          <a:xfrm rot="5400000">
            <a:off x="-745778" y="2174514"/>
            <a:ext cx="5849243" cy="4357686"/>
          </a:xfrm>
          <a:prstGeom prst="rect">
            <a:avLst/>
          </a:prstGeom>
          <a:noFill/>
        </p:spPr>
      </p:pic>
      <p:pic>
        <p:nvPicPr>
          <p:cNvPr id="6147" name="Picture 3" descr="E:\minimal prostate ca\ajcp1146.03.thor.fig10b.jpg"/>
          <p:cNvPicPr>
            <a:picLocks noChangeAspect="1" noChangeArrowheads="1"/>
          </p:cNvPicPr>
          <p:nvPr/>
        </p:nvPicPr>
        <p:blipFill>
          <a:blip r:embed="rId3" cstate="print"/>
          <a:srcRect/>
          <a:stretch>
            <a:fillRect/>
          </a:stretch>
        </p:blipFill>
        <p:spPr bwMode="auto">
          <a:xfrm rot="5400000">
            <a:off x="3157581" y="2343090"/>
            <a:ext cx="6900771" cy="507206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52736"/>
          </a:xfrm>
        </p:spPr>
        <p:txBody>
          <a:bodyPr/>
          <a:lstStyle/>
          <a:p>
            <a:pPr>
              <a:defRPr/>
            </a:pPr>
            <a:r>
              <a:rPr lang="el-GR" dirty="0" err="1" smtClean="0"/>
              <a:t>Περινευρική</a:t>
            </a:r>
            <a:r>
              <a:rPr lang="el-GR" dirty="0" smtClean="0"/>
              <a:t> διήθηση</a:t>
            </a:r>
            <a:endParaRPr lang="el-GR" dirty="0"/>
          </a:p>
        </p:txBody>
      </p:sp>
      <p:pic>
        <p:nvPicPr>
          <p:cNvPr id="14339" name="Picture 2" descr="F:\figures\640x480\400\405.jpg"/>
          <p:cNvPicPr>
            <a:picLocks noChangeAspect="1" noChangeArrowheads="1"/>
          </p:cNvPicPr>
          <p:nvPr/>
        </p:nvPicPr>
        <p:blipFill>
          <a:blip r:embed="rId2" cstate="print"/>
          <a:srcRect/>
          <a:stretch>
            <a:fillRect/>
          </a:stretch>
        </p:blipFill>
        <p:spPr bwMode="auto">
          <a:xfrm>
            <a:off x="827584" y="1196752"/>
            <a:ext cx="7344816" cy="5508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dirty="0" smtClean="0">
                <a:effectLst>
                  <a:outerShdw blurRad="38100" dist="38100" dir="2700000" algn="tl">
                    <a:srgbClr val="000000">
                      <a:alpha val="43137"/>
                    </a:srgbClr>
                  </a:outerShdw>
                </a:effectLst>
              </a:rPr>
              <a:t>Ανάδειξη</a:t>
            </a:r>
            <a:r>
              <a:rPr lang="el-GR" dirty="0" smtClean="0"/>
              <a:t> </a:t>
            </a:r>
            <a:r>
              <a:rPr lang="el-GR" dirty="0" err="1" smtClean="0"/>
              <a:t>περινευρικής</a:t>
            </a:r>
            <a:r>
              <a:rPr lang="el-GR" dirty="0" smtClean="0"/>
              <a:t> διήθησης </a:t>
            </a:r>
            <a:br>
              <a:rPr lang="el-GR" dirty="0" smtClean="0"/>
            </a:br>
            <a:r>
              <a:rPr lang="el-GR" dirty="0" smtClean="0"/>
              <a:t>με </a:t>
            </a:r>
            <a:r>
              <a:rPr lang="el-GR" dirty="0" err="1" smtClean="0"/>
              <a:t>ανοσοχρώση</a:t>
            </a:r>
            <a:r>
              <a:rPr lang="el-GR" dirty="0" smtClean="0"/>
              <a:t> για την </a:t>
            </a:r>
            <a:r>
              <a:rPr lang="el-GR" dirty="0" err="1" smtClean="0"/>
              <a:t>πρωτεϊνη</a:t>
            </a:r>
            <a:r>
              <a:rPr lang="en-US" dirty="0" smtClean="0"/>
              <a:t> </a:t>
            </a:r>
            <a:r>
              <a:rPr lang="en-US" b="1" dirty="0" smtClean="0"/>
              <a:t>S-100</a:t>
            </a:r>
            <a:endParaRPr lang="el-GR" b="1" dirty="0"/>
          </a:p>
        </p:txBody>
      </p:sp>
      <p:pic>
        <p:nvPicPr>
          <p:cNvPr id="34818" name="Picture 2" descr="C:\Documents and Settings\Administrator\Επιφάνεια εργασίας\ΕΙΚΟΝΕΣ ΠΡΟΣΤΑΤΗ για παρουσίαση 13.6\efig_06-133.jpg"/>
          <p:cNvPicPr>
            <a:picLocks noChangeAspect="1" noChangeArrowheads="1"/>
          </p:cNvPicPr>
          <p:nvPr/>
        </p:nvPicPr>
        <p:blipFill>
          <a:blip r:embed="rId2" cstate="print"/>
          <a:srcRect/>
          <a:stretch>
            <a:fillRect/>
          </a:stretch>
        </p:blipFill>
        <p:spPr bwMode="auto">
          <a:xfrm>
            <a:off x="1142976" y="1643049"/>
            <a:ext cx="6858048" cy="510086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fontScale="90000"/>
          </a:bodyPr>
          <a:lstStyle/>
          <a:p>
            <a:r>
              <a:rPr lang="el-GR" dirty="0" smtClean="0">
                <a:effectLst>
                  <a:outerShdw blurRad="38100" dist="38100" dir="2700000" algn="tl">
                    <a:srgbClr val="000000">
                      <a:alpha val="43137"/>
                    </a:srgbClr>
                  </a:outerShdw>
                </a:effectLst>
              </a:rPr>
              <a:t>Καλοήθεις </a:t>
            </a:r>
            <a:r>
              <a:rPr lang="el-GR" dirty="0" smtClean="0"/>
              <a:t>αδένες</a:t>
            </a:r>
            <a:br>
              <a:rPr lang="el-GR" dirty="0" smtClean="0"/>
            </a:br>
            <a:r>
              <a:rPr lang="el-GR" dirty="0" smtClean="0"/>
              <a:t>σε σχέση με </a:t>
            </a:r>
            <a:r>
              <a:rPr lang="el-GR" dirty="0" smtClean="0">
                <a:effectLst>
                  <a:outerShdw blurRad="38100" dist="38100" dir="2700000" algn="tl">
                    <a:srgbClr val="000000">
                      <a:alpha val="43137"/>
                    </a:srgbClr>
                  </a:outerShdw>
                </a:effectLst>
              </a:rPr>
              <a:t>νευρικούς κλάδους</a:t>
            </a:r>
            <a:endParaRPr lang="el-GR" dirty="0">
              <a:effectLst>
                <a:outerShdw blurRad="38100" dist="38100" dir="2700000" algn="tl">
                  <a:srgbClr val="000000">
                    <a:alpha val="43137"/>
                  </a:srgbClr>
                </a:outerShdw>
              </a:effectLst>
            </a:endParaRPr>
          </a:p>
        </p:txBody>
      </p:sp>
      <p:pic>
        <p:nvPicPr>
          <p:cNvPr id="24578" name="Picture 2" descr="C:\Documents and Settings\Administrator\Επιφάνεια εργασίας\ΕΙΚΟΝΕΣ ΠΡΟΣΤΑΤΗ για παρουσίαση 13.6\fig_06-017.jpg"/>
          <p:cNvPicPr>
            <a:picLocks noChangeAspect="1" noChangeArrowheads="1"/>
          </p:cNvPicPr>
          <p:nvPr/>
        </p:nvPicPr>
        <p:blipFill>
          <a:blip r:embed="rId2" cstate="print"/>
          <a:srcRect/>
          <a:stretch>
            <a:fillRect/>
          </a:stretch>
        </p:blipFill>
        <p:spPr bwMode="auto">
          <a:xfrm rot="16200000">
            <a:off x="-589556" y="1589666"/>
            <a:ext cx="5679676" cy="4500563"/>
          </a:xfrm>
          <a:prstGeom prst="rect">
            <a:avLst/>
          </a:prstGeom>
          <a:noFill/>
        </p:spPr>
      </p:pic>
      <p:pic>
        <p:nvPicPr>
          <p:cNvPr id="24579" name="Picture 3" descr="C:\Documents and Settings\Administrator\Επιφάνεια εργασίας\ΕΙΚΟΝΕΣ ΠΡΟΣΤΑΤΗ για παρουσίαση 13.6\efig_06-144.jpg"/>
          <p:cNvPicPr>
            <a:picLocks noChangeAspect="1" noChangeArrowheads="1"/>
          </p:cNvPicPr>
          <p:nvPr/>
        </p:nvPicPr>
        <p:blipFill>
          <a:blip r:embed="rId3" cstate="print"/>
          <a:srcRect/>
          <a:stretch>
            <a:fillRect/>
          </a:stretch>
        </p:blipFill>
        <p:spPr bwMode="auto">
          <a:xfrm rot="5400000">
            <a:off x="4033359" y="1533069"/>
            <a:ext cx="5643602" cy="457768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57298"/>
          </a:xfrm>
        </p:spPr>
        <p:txBody>
          <a:bodyPr>
            <a:normAutofit/>
          </a:bodyPr>
          <a:lstStyle/>
          <a:p>
            <a:r>
              <a:rPr lang="el-GR" sz="2800" b="1" dirty="0" smtClean="0"/>
              <a:t>Διήθηση </a:t>
            </a:r>
            <a:r>
              <a:rPr lang="el-GR" sz="2800" dirty="0" err="1" smtClean="0">
                <a:effectLst>
                  <a:outerShdw blurRad="38100" dist="38100" dir="2700000" algn="tl">
                    <a:srgbClr val="000000">
                      <a:alpha val="43137"/>
                    </a:srgbClr>
                  </a:outerShdw>
                </a:effectLst>
              </a:rPr>
              <a:t>περι</a:t>
            </a:r>
            <a:r>
              <a:rPr lang="el-GR" sz="2800" dirty="0" err="1" smtClean="0"/>
              <a:t>προστατικού</a:t>
            </a:r>
            <a:r>
              <a:rPr lang="el-GR" sz="2800" dirty="0" smtClean="0"/>
              <a:t> λιπώδους ιστού (</a:t>
            </a:r>
            <a:r>
              <a:rPr lang="el-GR" sz="2800" dirty="0" err="1" smtClean="0"/>
              <a:t>παθογνωμονική</a:t>
            </a:r>
            <a:r>
              <a:rPr lang="el-GR" sz="2800" dirty="0" smtClean="0"/>
              <a:t> κακοήθειας). </a:t>
            </a:r>
            <a:r>
              <a:rPr lang="el-GR" sz="2800" dirty="0" err="1" smtClean="0"/>
              <a:t>Χειρουργικώς</a:t>
            </a:r>
            <a:r>
              <a:rPr lang="el-GR" sz="2800" dirty="0" smtClean="0"/>
              <a:t> μη ιάσιμος καρκίνος(</a:t>
            </a:r>
            <a:r>
              <a:rPr lang="en-US" sz="2800" dirty="0" smtClean="0"/>
              <a:t>pT3)</a:t>
            </a:r>
            <a:r>
              <a:rPr lang="el-GR" sz="2800" dirty="0" smtClean="0"/>
              <a:t>.</a:t>
            </a:r>
            <a:endParaRPr lang="el-GR" sz="2800" dirty="0"/>
          </a:p>
        </p:txBody>
      </p:sp>
      <p:pic>
        <p:nvPicPr>
          <p:cNvPr id="52226" name="Picture 2" descr="http://www.webpathology.com/slides/slides/Prostate%20AdenoCa20%20-%20EPE.jpg"/>
          <p:cNvPicPr>
            <a:picLocks noChangeAspect="1" noChangeArrowheads="1"/>
          </p:cNvPicPr>
          <p:nvPr/>
        </p:nvPicPr>
        <p:blipFill>
          <a:blip r:embed="rId2" cstate="print"/>
          <a:srcRect/>
          <a:stretch>
            <a:fillRect/>
          </a:stretch>
        </p:blipFill>
        <p:spPr bwMode="auto">
          <a:xfrm rot="10800000">
            <a:off x="-642974" y="1285836"/>
            <a:ext cx="7429550" cy="5572164"/>
          </a:xfrm>
          <a:prstGeom prst="rect">
            <a:avLst/>
          </a:prstGeom>
          <a:noFill/>
        </p:spPr>
      </p:pic>
      <p:pic>
        <p:nvPicPr>
          <p:cNvPr id="4" name="Picture 5" descr="jcpF7_large"/>
          <p:cNvPicPr>
            <a:picLocks noChangeAspect="1" noChangeArrowheads="1"/>
          </p:cNvPicPr>
          <p:nvPr/>
        </p:nvPicPr>
        <p:blipFill>
          <a:blip r:embed="rId3" cstate="print"/>
          <a:srcRect/>
          <a:stretch>
            <a:fillRect/>
          </a:stretch>
        </p:blipFill>
        <p:spPr bwMode="auto">
          <a:xfrm rot="5400000">
            <a:off x="3293266" y="2135966"/>
            <a:ext cx="6911975" cy="52117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P01g1"/>
          <p:cNvPicPr>
            <a:picLocks noChangeAspect="1" noChangeArrowheads="1"/>
          </p:cNvPicPr>
          <p:nvPr/>
        </p:nvPicPr>
        <p:blipFill>
          <a:blip r:embed="rId2" cstate="print"/>
          <a:srcRect r="4050"/>
          <a:stretch>
            <a:fillRect/>
          </a:stretch>
        </p:blipFill>
        <p:spPr bwMode="auto">
          <a:xfrm>
            <a:off x="0" y="-52388"/>
            <a:ext cx="9144000" cy="6910388"/>
          </a:xfrm>
          <a:prstGeom prst="rect">
            <a:avLst/>
          </a:prstGeom>
          <a:noFill/>
          <a:ln w="9525">
            <a:noFill/>
            <a:miter lim="800000"/>
            <a:headEnd/>
            <a:tailEnd/>
          </a:ln>
        </p:spPr>
      </p:pic>
      <p:sp>
        <p:nvSpPr>
          <p:cNvPr id="3075" name="Text Box 4"/>
          <p:cNvSpPr txBox="1">
            <a:spLocks noChangeArrowheads="1"/>
          </p:cNvSpPr>
          <p:nvPr/>
        </p:nvSpPr>
        <p:spPr bwMode="auto">
          <a:xfrm>
            <a:off x="0" y="5157192"/>
            <a:ext cx="8893175" cy="1815882"/>
          </a:xfrm>
          <a:prstGeom prst="rect">
            <a:avLst/>
          </a:prstGeom>
          <a:noFill/>
          <a:ln w="9525">
            <a:noFill/>
            <a:miter lim="800000"/>
            <a:headEnd/>
            <a:tailEnd/>
          </a:ln>
        </p:spPr>
        <p:txBody>
          <a:bodyPr wrap="square">
            <a:spAutoFit/>
          </a:bodyPr>
          <a:lstStyle/>
          <a:p>
            <a:pPr algn="r">
              <a:spcBef>
                <a:spcPct val="50000"/>
              </a:spcBef>
            </a:pPr>
            <a:r>
              <a:rPr lang="el-GR" sz="2800" b="1" dirty="0" smtClean="0"/>
              <a:t>Μεμονωμένοι, στενά </a:t>
            </a:r>
            <a:r>
              <a:rPr lang="el-GR" sz="2800" b="1" dirty="0" smtClean="0"/>
              <a:t>διατασσόμενοι</a:t>
            </a:r>
            <a:r>
              <a:rPr lang="en-US" sz="2800" b="1" dirty="0" smtClean="0"/>
              <a:t>-</a:t>
            </a:r>
            <a:r>
              <a:rPr lang="el-GR" sz="2800" b="1" dirty="0" smtClean="0"/>
              <a:t>συνωστιζόμενοι </a:t>
            </a:r>
            <a:r>
              <a:rPr lang="el-GR" sz="2800" b="1" dirty="0" smtClean="0"/>
              <a:t>(πλάτη με πλάτη) </a:t>
            </a:r>
            <a:r>
              <a:rPr lang="el-GR" sz="2800" b="1" dirty="0" smtClean="0"/>
              <a:t>(όχι συγχωνευόμενοι) αδένες </a:t>
            </a:r>
            <a:r>
              <a:rPr lang="el-GR" sz="2800" b="1" dirty="0" smtClean="0"/>
              <a:t>έως μέσου μεγέθους. Παντελής απουσία βασικών κυττάρων.  Πρότυπο 1 κατά </a:t>
            </a:r>
            <a:r>
              <a:rPr lang="en-US" sz="2800" b="1" dirty="0" smtClean="0"/>
              <a:t>Gleason</a:t>
            </a:r>
            <a:r>
              <a:rPr lang="el-GR" sz="2800" dirty="0" smtClean="0"/>
              <a:t> </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p02g1"/>
          <p:cNvPicPr>
            <a:picLocks noChangeAspect="1" noChangeArrowheads="1"/>
          </p:cNvPicPr>
          <p:nvPr/>
        </p:nvPicPr>
        <p:blipFill>
          <a:blip r:embed="rId2" cstate="print"/>
          <a:srcRect r="4050"/>
          <a:stretch>
            <a:fillRect/>
          </a:stretch>
        </p:blipFill>
        <p:spPr bwMode="auto">
          <a:xfrm>
            <a:off x="0" y="-52388"/>
            <a:ext cx="9144000" cy="6910388"/>
          </a:xfrm>
          <a:prstGeom prst="rect">
            <a:avLst/>
          </a:prstGeom>
          <a:noFill/>
          <a:ln w="9525">
            <a:noFill/>
            <a:miter lim="800000"/>
            <a:headEnd/>
            <a:tailEnd/>
          </a:ln>
        </p:spPr>
      </p:pic>
      <p:sp>
        <p:nvSpPr>
          <p:cNvPr id="4099" name="Text Box 4"/>
          <p:cNvSpPr txBox="1">
            <a:spLocks noChangeArrowheads="1"/>
          </p:cNvSpPr>
          <p:nvPr/>
        </p:nvSpPr>
        <p:spPr bwMode="auto">
          <a:xfrm>
            <a:off x="2771775" y="6278563"/>
            <a:ext cx="6121400" cy="579437"/>
          </a:xfrm>
          <a:prstGeom prst="rect">
            <a:avLst/>
          </a:prstGeom>
          <a:noFill/>
          <a:ln w="9525">
            <a:noFill/>
            <a:miter lim="800000"/>
            <a:headEnd/>
            <a:tailEnd/>
          </a:ln>
        </p:spPr>
        <p:txBody>
          <a:bodyPr>
            <a:spAutoFit/>
          </a:bodyPr>
          <a:lstStyle/>
          <a:p>
            <a:pPr algn="r">
              <a:spcBef>
                <a:spcPct val="50000"/>
              </a:spcBef>
            </a:pPr>
            <a:r>
              <a:rPr lang="el-GR" sz="3200" b="1" dirty="0" smtClean="0"/>
              <a:t>Πρότυπο </a:t>
            </a:r>
            <a:r>
              <a:rPr lang="en-US" sz="2800" b="1" dirty="0" smtClean="0"/>
              <a:t>1</a:t>
            </a:r>
            <a:r>
              <a:rPr lang="en-US" sz="2400" b="1" dirty="0" smtClean="0"/>
              <a:t> </a:t>
            </a:r>
            <a:r>
              <a:rPr lang="el-GR" sz="2400" b="1" dirty="0" smtClean="0"/>
              <a:t>κατά</a:t>
            </a:r>
            <a:r>
              <a:rPr lang="en-US" sz="2400" b="1" dirty="0" smtClean="0"/>
              <a:t> Gleason </a:t>
            </a:r>
            <a:r>
              <a:rPr lang="el-GR" sz="2400" dirty="0" smtClean="0"/>
              <a:t> </a:t>
            </a:r>
            <a:endParaRPr lang="el-GR" sz="2400" dirty="0"/>
          </a:p>
        </p:txBody>
      </p:sp>
      <p:sp>
        <p:nvSpPr>
          <p:cNvPr id="4" name="Text Box 4"/>
          <p:cNvSpPr txBox="1">
            <a:spLocks noChangeArrowheads="1"/>
          </p:cNvSpPr>
          <p:nvPr/>
        </p:nvSpPr>
        <p:spPr bwMode="auto">
          <a:xfrm>
            <a:off x="1" y="908721"/>
            <a:ext cx="4139952" cy="1323439"/>
          </a:xfrm>
          <a:prstGeom prst="rect">
            <a:avLst/>
          </a:prstGeom>
          <a:noFill/>
          <a:ln w="9525">
            <a:noFill/>
            <a:miter lim="800000"/>
            <a:headEnd/>
            <a:tailEnd/>
          </a:ln>
        </p:spPr>
        <p:txBody>
          <a:bodyPr wrap="square">
            <a:spAutoFit/>
          </a:bodyPr>
          <a:lstStyle/>
          <a:p>
            <a:pPr algn="r">
              <a:spcBef>
                <a:spcPct val="50000"/>
              </a:spcBef>
            </a:pPr>
            <a:r>
              <a:rPr lang="el-GR" sz="3200" b="1" dirty="0" smtClean="0"/>
              <a:t>Πρότυπο </a:t>
            </a:r>
            <a:r>
              <a:rPr lang="el-GR" sz="2800" b="1" dirty="0" smtClean="0"/>
              <a:t>2</a:t>
            </a:r>
            <a:r>
              <a:rPr lang="en-US" sz="2400" b="1" dirty="0" smtClean="0"/>
              <a:t> </a:t>
            </a:r>
            <a:r>
              <a:rPr lang="el-GR" sz="2400" b="1" dirty="0" smtClean="0"/>
              <a:t>κατά</a:t>
            </a:r>
            <a:r>
              <a:rPr lang="en-US" sz="2400" b="1" dirty="0" smtClean="0"/>
              <a:t> Gleason</a:t>
            </a:r>
            <a:r>
              <a:rPr lang="el-GR" sz="2400" b="1" dirty="0" smtClean="0"/>
              <a:t>. Πιο χαλαρή διάταξη συγκριτικά με το πρότυπο 1.</a:t>
            </a:r>
            <a:r>
              <a:rPr lang="en-US" sz="2400" b="1" dirty="0" smtClean="0"/>
              <a:t> </a:t>
            </a:r>
            <a:r>
              <a:rPr lang="el-GR" sz="2400" dirty="0" smtClean="0"/>
              <a:t> </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03g2"/>
          <p:cNvPicPr>
            <a:picLocks noChangeAspect="1" noChangeArrowheads="1"/>
          </p:cNvPicPr>
          <p:nvPr/>
        </p:nvPicPr>
        <p:blipFill>
          <a:blip r:embed="rId2" cstate="print"/>
          <a:srcRect r="4050"/>
          <a:stretch>
            <a:fillRect/>
          </a:stretch>
        </p:blipFill>
        <p:spPr bwMode="auto">
          <a:xfrm>
            <a:off x="0" y="0"/>
            <a:ext cx="9144000" cy="6910388"/>
          </a:xfrm>
          <a:prstGeom prst="rect">
            <a:avLst/>
          </a:prstGeom>
          <a:noFill/>
          <a:ln w="9525">
            <a:noFill/>
            <a:miter lim="800000"/>
            <a:headEnd/>
            <a:tailEnd/>
          </a:ln>
        </p:spPr>
      </p:pic>
      <p:sp>
        <p:nvSpPr>
          <p:cNvPr id="5123" name="Text Box 4"/>
          <p:cNvSpPr txBox="1">
            <a:spLocks noChangeArrowheads="1"/>
          </p:cNvSpPr>
          <p:nvPr/>
        </p:nvSpPr>
        <p:spPr bwMode="auto">
          <a:xfrm>
            <a:off x="971600" y="188640"/>
            <a:ext cx="6408711" cy="1569660"/>
          </a:xfrm>
          <a:prstGeom prst="rect">
            <a:avLst/>
          </a:prstGeom>
          <a:noFill/>
          <a:ln w="9525">
            <a:noFill/>
            <a:miter lim="800000"/>
            <a:headEnd/>
            <a:tailEnd/>
          </a:ln>
        </p:spPr>
        <p:txBody>
          <a:bodyPr wrap="square">
            <a:spAutoFit/>
          </a:bodyPr>
          <a:lstStyle/>
          <a:p>
            <a:pPr algn="r">
              <a:spcBef>
                <a:spcPct val="50000"/>
              </a:spcBef>
            </a:pPr>
            <a:r>
              <a:rPr lang="el-GR" sz="3200" b="1" dirty="0" smtClean="0"/>
              <a:t>Ελάχιστη διήθηση στον πέριξ καλοήθη προστατικό ιστό. Πρότυπο 2</a:t>
            </a:r>
            <a:r>
              <a:rPr lang="en-US" sz="3200" b="1" dirty="0" smtClean="0"/>
              <a:t> </a:t>
            </a:r>
            <a:r>
              <a:rPr lang="el-GR" sz="3200" b="1" dirty="0" smtClean="0"/>
              <a:t>κατά </a:t>
            </a:r>
            <a:r>
              <a:rPr lang="en-US" sz="3200" b="1" dirty="0" smtClean="0"/>
              <a:t>Gleason</a:t>
            </a:r>
            <a:r>
              <a:rPr lang="el-GR" dirty="0" smtClean="0"/>
              <a:t>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40sc5"/>
          <p:cNvPicPr>
            <a:picLocks noChangeAspect="1" noChangeArrowheads="1"/>
          </p:cNvPicPr>
          <p:nvPr/>
        </p:nvPicPr>
        <p:blipFill>
          <a:blip r:embed="rId2" cstate="print"/>
          <a:srcRect r="4050"/>
          <a:stretch>
            <a:fillRect/>
          </a:stretch>
        </p:blipFill>
        <p:spPr bwMode="auto">
          <a:xfrm>
            <a:off x="0" y="-52388"/>
            <a:ext cx="9144000" cy="6289676"/>
          </a:xfrm>
          <a:prstGeom prst="rect">
            <a:avLst/>
          </a:prstGeom>
          <a:noFill/>
          <a:ln w="9525">
            <a:noFill/>
            <a:miter lim="800000"/>
            <a:headEnd/>
            <a:tailEnd/>
          </a:ln>
        </p:spPr>
      </p:pic>
      <p:sp>
        <p:nvSpPr>
          <p:cNvPr id="43011" name="Text Box 3"/>
          <p:cNvSpPr txBox="1">
            <a:spLocks noChangeArrowheads="1"/>
          </p:cNvSpPr>
          <p:nvPr/>
        </p:nvSpPr>
        <p:spPr bwMode="auto">
          <a:xfrm>
            <a:off x="179388" y="5929330"/>
            <a:ext cx="8964612" cy="830997"/>
          </a:xfrm>
          <a:prstGeom prst="rect">
            <a:avLst/>
          </a:prstGeom>
          <a:noFill/>
          <a:ln w="9525">
            <a:noFill/>
            <a:miter lim="800000"/>
            <a:headEnd/>
            <a:tailEnd/>
          </a:ln>
        </p:spPr>
        <p:txBody>
          <a:bodyPr wrap="square">
            <a:spAutoFit/>
          </a:bodyPr>
          <a:lstStyle/>
          <a:p>
            <a:pPr algn="ctr">
              <a:spcBef>
                <a:spcPct val="50000"/>
              </a:spcBef>
            </a:pPr>
            <a:r>
              <a:rPr lang="el-GR" sz="2400" b="1" dirty="0">
                <a:solidFill>
                  <a:srgbClr val="002060"/>
                </a:solidFill>
              </a:rPr>
              <a:t>Σχετικά χαμηλόβαθμη </a:t>
            </a:r>
            <a:r>
              <a:rPr lang="el-GR" sz="2400" b="1" dirty="0" smtClean="0">
                <a:solidFill>
                  <a:srgbClr val="002060"/>
                </a:solidFill>
              </a:rPr>
              <a:t>κακοήθεια σε υλικό βιοψίας διά βελόνης, </a:t>
            </a:r>
            <a:r>
              <a:rPr lang="el-GR" sz="2400" b="1" dirty="0">
                <a:solidFill>
                  <a:srgbClr val="002060"/>
                </a:solidFill>
              </a:rPr>
              <a:t>άθροισμα </a:t>
            </a:r>
            <a:r>
              <a:rPr lang="el-GR" sz="2400" b="1" dirty="0" smtClean="0">
                <a:solidFill>
                  <a:srgbClr val="002060"/>
                </a:solidFill>
              </a:rPr>
              <a:t>3 </a:t>
            </a:r>
            <a:r>
              <a:rPr lang="el-GR" sz="2400" b="1" dirty="0">
                <a:solidFill>
                  <a:srgbClr val="002060"/>
                </a:solidFill>
              </a:rPr>
              <a:t>+ </a:t>
            </a:r>
            <a:r>
              <a:rPr lang="el-GR" sz="2400" b="1" dirty="0" smtClean="0">
                <a:solidFill>
                  <a:srgbClr val="002060"/>
                </a:solidFill>
              </a:rPr>
              <a:t>3 </a:t>
            </a:r>
            <a:r>
              <a:rPr lang="el-GR" sz="2400" b="1" dirty="0">
                <a:solidFill>
                  <a:srgbClr val="002060"/>
                </a:solidFill>
              </a:rPr>
              <a:t>= </a:t>
            </a:r>
            <a:r>
              <a:rPr lang="el-GR" sz="2400" b="1" dirty="0" smtClean="0">
                <a:solidFill>
                  <a:srgbClr val="002060"/>
                </a:solidFill>
              </a:rPr>
              <a:t>6</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5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r>
              <a:rPr lang="el-GR" sz="2400" b="1" dirty="0" smtClean="0">
                <a:effectLst>
                  <a:outerShdw blurRad="38100" dist="38100" dir="2700000" algn="tl">
                    <a:srgbClr val="000000">
                      <a:alpha val="43137"/>
                    </a:srgbClr>
                  </a:outerShdw>
                </a:effectLst>
              </a:rPr>
              <a:t>Συνωστισμένοι</a:t>
            </a:r>
            <a:r>
              <a:rPr lang="el-GR" sz="2400" dirty="0" smtClean="0"/>
              <a:t> καρκινικοί αδένες. </a:t>
            </a:r>
            <a:r>
              <a:rPr lang="el-GR" sz="2400" dirty="0" smtClean="0">
                <a:effectLst>
                  <a:outerShdw blurRad="38100" dist="38100" dir="2700000" algn="tl">
                    <a:srgbClr val="000000">
                      <a:alpha val="43137"/>
                    </a:srgbClr>
                  </a:outerShdw>
                </a:effectLst>
              </a:rPr>
              <a:t>Περιορισμένη </a:t>
            </a:r>
            <a:r>
              <a:rPr lang="el-GR" sz="2400" dirty="0" smtClean="0"/>
              <a:t>ανάπτυξη</a:t>
            </a:r>
            <a:br>
              <a:rPr lang="el-GR" sz="2400" dirty="0" smtClean="0"/>
            </a:br>
            <a:r>
              <a:rPr lang="el-GR" sz="2400" dirty="0" smtClean="0"/>
              <a:t> </a:t>
            </a:r>
            <a:r>
              <a:rPr lang="el-GR" sz="2400" u="sng" dirty="0" smtClean="0"/>
              <a:t>καλά διαφοροποιημένου </a:t>
            </a:r>
            <a:r>
              <a:rPr lang="el-GR" sz="2400" dirty="0" err="1" smtClean="0"/>
              <a:t>αδενοκαρκινώματος</a:t>
            </a:r>
            <a:r>
              <a:rPr lang="el-GR" sz="2400" dirty="0" smtClean="0"/>
              <a:t>. </a:t>
            </a:r>
            <a:br>
              <a:rPr lang="el-GR" sz="2400" dirty="0" smtClean="0"/>
            </a:br>
            <a:r>
              <a:rPr lang="el-GR" sz="1400" dirty="0" smtClean="0"/>
              <a:t>Στο καλά διαφοροποιημένο καρκίνωμα το κυτταρόπλασμα είναι πιο άφθονο και ωχρό συγκριτικά με το μέτρια διαφοροποιημένο.</a:t>
            </a:r>
            <a:br>
              <a:rPr lang="el-GR" sz="1400" dirty="0" smtClean="0"/>
            </a:br>
            <a:r>
              <a:rPr lang="el-GR" sz="2000" b="1" dirty="0" smtClean="0">
                <a:effectLst>
                  <a:outerShdw blurRad="38100" dist="38100" dir="2700000" algn="tl">
                    <a:srgbClr val="000000">
                      <a:alpha val="43137"/>
                    </a:srgbClr>
                  </a:outerShdw>
                </a:effectLst>
              </a:rPr>
              <a:t>Απαραίτητη  </a:t>
            </a:r>
            <a:r>
              <a:rPr lang="el-GR" sz="2000" b="1" dirty="0" smtClean="0"/>
              <a:t>η</a:t>
            </a:r>
            <a:r>
              <a:rPr lang="el-GR" sz="2000" b="1" dirty="0" smtClean="0">
                <a:effectLst>
                  <a:outerShdw blurRad="38100" dist="38100" dir="2700000" algn="tl">
                    <a:srgbClr val="000000">
                      <a:alpha val="43137"/>
                    </a:srgbClr>
                  </a:outerShdw>
                </a:effectLst>
              </a:rPr>
              <a:t> </a:t>
            </a:r>
            <a:r>
              <a:rPr lang="el-GR" sz="2000" b="1" dirty="0" smtClean="0"/>
              <a:t> </a:t>
            </a:r>
            <a:r>
              <a:rPr lang="el-GR" sz="2000" b="1" dirty="0" err="1" smtClean="0"/>
              <a:t>ανοσοϊστοχημική</a:t>
            </a:r>
            <a:r>
              <a:rPr lang="el-GR" sz="2000" b="1" dirty="0" smtClean="0"/>
              <a:t> επιβεβαίωση.</a:t>
            </a:r>
            <a:br>
              <a:rPr lang="el-GR" sz="2000" b="1" dirty="0" smtClean="0"/>
            </a:br>
            <a:endParaRPr lang="el-GR" sz="2000" b="1" dirty="0"/>
          </a:p>
        </p:txBody>
      </p:sp>
      <p:pic>
        <p:nvPicPr>
          <p:cNvPr id="3074" name="Picture 2" descr="E:\minimal prostate ca\ajcp1146.03.thor.fig5.jpg"/>
          <p:cNvPicPr>
            <a:picLocks noChangeAspect="1" noChangeArrowheads="1"/>
          </p:cNvPicPr>
          <p:nvPr/>
        </p:nvPicPr>
        <p:blipFill>
          <a:blip r:embed="rId2" cstate="print"/>
          <a:srcRect/>
          <a:stretch>
            <a:fillRect/>
          </a:stretch>
        </p:blipFill>
        <p:spPr bwMode="auto">
          <a:xfrm>
            <a:off x="1500166" y="1500174"/>
            <a:ext cx="6176168" cy="53578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7214"/>
            <a:ext cx="9144000" cy="2071702"/>
          </a:xfrm>
        </p:spPr>
        <p:txBody>
          <a:bodyPr>
            <a:normAutofit/>
          </a:bodyPr>
          <a:lstStyle/>
          <a:p>
            <a:r>
              <a:rPr lang="en-US" sz="3200" b="1" spc="600" dirty="0" smtClean="0">
                <a:solidFill>
                  <a:schemeClr val="accent4">
                    <a:lumMod val="75000"/>
                  </a:schemeClr>
                </a:solidFill>
              </a:rPr>
              <a:t>A</a:t>
            </a:r>
            <a:r>
              <a:rPr lang="el-GR" sz="3200" b="1" spc="600" dirty="0" err="1" smtClean="0">
                <a:solidFill>
                  <a:schemeClr val="accent4">
                    <a:lumMod val="75000"/>
                  </a:schemeClr>
                </a:solidFill>
              </a:rPr>
              <a:t>πόλυτα</a:t>
            </a:r>
            <a:r>
              <a:rPr lang="el-GR" sz="3200" b="1" spc="600" dirty="0" smtClean="0">
                <a:solidFill>
                  <a:schemeClr val="accent4">
                    <a:lumMod val="75000"/>
                  </a:schemeClr>
                </a:solidFill>
              </a:rPr>
              <a:t> καλοήθεις</a:t>
            </a:r>
            <a:r>
              <a:rPr lang="el-GR" sz="3200" b="1" dirty="0" smtClean="0">
                <a:solidFill>
                  <a:schemeClr val="accent4">
                    <a:lumMod val="75000"/>
                  </a:schemeClr>
                </a:solidFill>
              </a:rPr>
              <a:t> προστατικοί αδένες</a:t>
            </a:r>
            <a:r>
              <a:rPr lang="en-US" sz="3200" b="1" dirty="0" smtClean="0">
                <a:solidFill>
                  <a:schemeClr val="accent4">
                    <a:lumMod val="75000"/>
                  </a:schemeClr>
                </a:solidFill>
              </a:rPr>
              <a:t> </a:t>
            </a:r>
            <a:r>
              <a:rPr lang="el-GR" sz="3200" b="1" dirty="0" smtClean="0">
                <a:solidFill>
                  <a:schemeClr val="accent4">
                    <a:lumMod val="75000"/>
                  </a:schemeClr>
                </a:solidFill>
              </a:rPr>
              <a:t>με υπολειμματικά βασικά κύτταρα σε </a:t>
            </a:r>
            <a:r>
              <a:rPr lang="el-GR" sz="2800" b="1" dirty="0" smtClean="0">
                <a:solidFill>
                  <a:schemeClr val="accent4">
                    <a:lumMod val="75000"/>
                  </a:schemeClr>
                </a:solidFill>
              </a:rPr>
              <a:t>ορισμένους.</a:t>
            </a:r>
            <a:br>
              <a:rPr lang="el-GR" sz="2800" b="1" dirty="0" smtClean="0">
                <a:solidFill>
                  <a:schemeClr val="accent4">
                    <a:lumMod val="75000"/>
                  </a:schemeClr>
                </a:solidFill>
              </a:rPr>
            </a:br>
            <a:r>
              <a:rPr lang="el-GR" sz="1600" b="1" dirty="0" smtClean="0">
                <a:solidFill>
                  <a:schemeClr val="accent4">
                    <a:lumMod val="75000"/>
                  </a:schemeClr>
                </a:solidFill>
              </a:rPr>
              <a:t>Όσοι αδένες στερούνται βασικών κυττάρων, δεν διαφέρουν μορφολογικώς από όσους διαθέτουν.</a:t>
            </a:r>
            <a:endParaRPr lang="el-GR" sz="1600" b="1" dirty="0">
              <a:solidFill>
                <a:schemeClr val="accent4">
                  <a:lumMod val="75000"/>
                </a:schemeClr>
              </a:solidFill>
            </a:endParaRPr>
          </a:p>
        </p:txBody>
      </p:sp>
      <p:pic>
        <p:nvPicPr>
          <p:cNvPr id="1026" name="Picture 2" descr="D:\figures\640x480\1200\1266.jpg"/>
          <p:cNvPicPr>
            <a:picLocks noChangeAspect="1" noChangeArrowheads="1"/>
          </p:cNvPicPr>
          <p:nvPr/>
        </p:nvPicPr>
        <p:blipFill>
          <a:blip r:embed="rId2" cstate="print"/>
          <a:srcRect/>
          <a:stretch>
            <a:fillRect/>
          </a:stretch>
        </p:blipFill>
        <p:spPr bwMode="auto">
          <a:xfrm rot="16200000">
            <a:off x="-384011" y="2027029"/>
            <a:ext cx="5357850" cy="4018388"/>
          </a:xfrm>
          <a:prstGeom prst="rect">
            <a:avLst/>
          </a:prstGeom>
          <a:noFill/>
        </p:spPr>
      </p:pic>
      <p:pic>
        <p:nvPicPr>
          <p:cNvPr id="1027" name="Picture 3" descr="D:\figures\640x480\1200\1267.jpg"/>
          <p:cNvPicPr>
            <a:picLocks noChangeAspect="1" noChangeArrowheads="1"/>
          </p:cNvPicPr>
          <p:nvPr/>
        </p:nvPicPr>
        <p:blipFill>
          <a:blip r:embed="rId3" cstate="print"/>
          <a:srcRect/>
          <a:stretch>
            <a:fillRect/>
          </a:stretch>
        </p:blipFill>
        <p:spPr bwMode="auto">
          <a:xfrm rot="16200000">
            <a:off x="4063006" y="2027028"/>
            <a:ext cx="5357856" cy="401839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descr="D:\figures\640x480\700\74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2400" b="1" dirty="0" smtClean="0">
                <a:solidFill>
                  <a:schemeClr val="accent4">
                    <a:lumMod val="75000"/>
                  </a:schemeClr>
                </a:solidFill>
              </a:rPr>
              <a:t>Καλά διαφοροποιημένο συμβατικό (κυψελιδικό) </a:t>
            </a:r>
            <a:r>
              <a:rPr lang="el-GR" sz="2400" b="1" dirty="0" err="1" smtClean="0">
                <a:solidFill>
                  <a:schemeClr val="accent4">
                    <a:lumMod val="75000"/>
                  </a:schemeClr>
                </a:solidFill>
              </a:rPr>
              <a:t>αδενοκαρκίνωμα</a:t>
            </a:r>
            <a:r>
              <a:rPr lang="el-GR" sz="2400" b="1" dirty="0" smtClean="0">
                <a:solidFill>
                  <a:schemeClr val="accent4">
                    <a:lumMod val="75000"/>
                  </a:schemeClr>
                </a:solidFill>
              </a:rPr>
              <a:t> </a:t>
            </a:r>
            <a:r>
              <a:rPr lang="el-GR" sz="2400" b="1" dirty="0" smtClean="0">
                <a:solidFill>
                  <a:schemeClr val="accent4">
                    <a:lumMod val="75000"/>
                  </a:schemeClr>
                </a:solidFill>
                <a:effectLst>
                  <a:outerShdw blurRad="38100" dist="38100" dir="2700000" algn="tl">
                    <a:srgbClr val="000000">
                      <a:alpha val="43137"/>
                    </a:srgbClr>
                  </a:outerShdw>
                </a:effectLst>
              </a:rPr>
              <a:t>μιμούμενο</a:t>
            </a:r>
            <a:r>
              <a:rPr lang="el-GR" sz="2400" b="1" dirty="0" smtClean="0">
                <a:solidFill>
                  <a:schemeClr val="accent4">
                    <a:lumMod val="75000"/>
                  </a:schemeClr>
                </a:solidFill>
              </a:rPr>
              <a:t> </a:t>
            </a:r>
            <a:r>
              <a:rPr lang="el-GR" sz="2400" b="1" dirty="0" err="1" smtClean="0">
                <a:solidFill>
                  <a:schemeClr val="accent4">
                    <a:lumMod val="75000"/>
                  </a:schemeClr>
                </a:solidFill>
              </a:rPr>
              <a:t>αδένωση</a:t>
            </a:r>
            <a:r>
              <a:rPr lang="el-GR" sz="2400" b="1" dirty="0" smtClean="0">
                <a:solidFill>
                  <a:schemeClr val="accent4">
                    <a:lumMod val="75000"/>
                  </a:schemeClr>
                </a:solidFill>
              </a:rPr>
              <a:t>. Κερατίνη υψηλού ΜΒ παντελώς αρνητική στην ύποπτη εστία.</a:t>
            </a:r>
            <a:endParaRPr lang="el-GR" sz="2400" b="1" dirty="0">
              <a:solidFill>
                <a:schemeClr val="accent4">
                  <a:lumMod val="75000"/>
                </a:schemeClr>
              </a:solidFill>
            </a:endParaRPr>
          </a:p>
        </p:txBody>
      </p:sp>
      <p:pic>
        <p:nvPicPr>
          <p:cNvPr id="20482" name="Picture 2" descr="D:\figures\640x480\700\746.jpg"/>
          <p:cNvPicPr>
            <a:picLocks noGrp="1" noChangeAspect="1" noChangeArrowheads="1"/>
          </p:cNvPicPr>
          <p:nvPr>
            <p:ph sz="half" idx="1"/>
          </p:nvPr>
        </p:nvPicPr>
        <p:blipFill>
          <a:blip r:embed="rId2" cstate="print"/>
          <a:srcRect/>
          <a:stretch>
            <a:fillRect/>
          </a:stretch>
        </p:blipFill>
        <p:spPr bwMode="auto">
          <a:xfrm>
            <a:off x="357158" y="1071546"/>
            <a:ext cx="4038600" cy="3028950"/>
          </a:xfrm>
          <a:prstGeom prst="rect">
            <a:avLst/>
          </a:prstGeom>
          <a:noFill/>
        </p:spPr>
      </p:pic>
      <p:pic>
        <p:nvPicPr>
          <p:cNvPr id="20483" name="Picture 3" descr="D:\figures\640x480\700\747.jpg"/>
          <p:cNvPicPr>
            <a:picLocks noChangeAspect="1" noChangeArrowheads="1"/>
          </p:cNvPicPr>
          <p:nvPr/>
        </p:nvPicPr>
        <p:blipFill>
          <a:blip r:embed="rId3" cstate="print"/>
          <a:srcRect/>
          <a:stretch>
            <a:fillRect/>
          </a:stretch>
        </p:blipFill>
        <p:spPr bwMode="auto">
          <a:xfrm>
            <a:off x="785786" y="4214818"/>
            <a:ext cx="3286148" cy="2464611"/>
          </a:xfrm>
          <a:prstGeom prst="rect">
            <a:avLst/>
          </a:prstGeom>
          <a:noFill/>
        </p:spPr>
      </p:pic>
      <p:pic>
        <p:nvPicPr>
          <p:cNvPr id="20484" name="Picture 4" descr="D:\figures\640x480\700\748.jpg"/>
          <p:cNvPicPr>
            <a:picLocks noGrp="1" noChangeAspect="1" noChangeArrowheads="1"/>
          </p:cNvPicPr>
          <p:nvPr>
            <p:ph sz="half" idx="2"/>
          </p:nvPr>
        </p:nvPicPr>
        <p:blipFill>
          <a:blip r:embed="rId4" cstate="print"/>
          <a:srcRect/>
          <a:stretch>
            <a:fillRect/>
          </a:stretch>
        </p:blipFill>
        <p:spPr bwMode="auto">
          <a:xfrm rot="16200000">
            <a:off x="4107653" y="1893083"/>
            <a:ext cx="5429288" cy="4071966"/>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85728"/>
            <a:ext cx="9144000" cy="642942"/>
          </a:xfrm>
        </p:spPr>
        <p:txBody>
          <a:bodyPr>
            <a:noAutofit/>
          </a:bodyPr>
          <a:lstStyle/>
          <a:p>
            <a:r>
              <a:rPr lang="el-GR" sz="2400" b="1" spc="600" dirty="0" smtClean="0"/>
              <a:t>Πολύ καλά</a:t>
            </a:r>
            <a:r>
              <a:rPr lang="el-GR" sz="2400" b="1" dirty="0" smtClean="0"/>
              <a:t> διαφοροποιημένο </a:t>
            </a:r>
            <a:r>
              <a:rPr lang="el-GR" sz="2400" b="1" dirty="0" err="1" smtClean="0">
                <a:effectLst>
                  <a:outerShdw blurRad="38100" dist="38100" dir="2700000" algn="tl">
                    <a:srgbClr val="000000">
                      <a:alpha val="43137"/>
                    </a:srgbClr>
                  </a:outerShdw>
                </a:effectLst>
              </a:rPr>
              <a:t>αδενοκαρκίνωμα</a:t>
            </a:r>
            <a:r>
              <a:rPr lang="el-GR" sz="2400" dirty="0" smtClean="0"/>
              <a:t> , τέλεια </a:t>
            </a:r>
            <a:r>
              <a:rPr lang="el-GR" sz="2400" spc="600" dirty="0" smtClean="0">
                <a:effectLst>
                  <a:outerShdw blurRad="38100" dist="38100" dir="2700000" algn="tl">
                    <a:srgbClr val="000000">
                      <a:alpha val="43137"/>
                    </a:srgbClr>
                  </a:outerShdw>
                </a:effectLst>
              </a:rPr>
              <a:t>μιμούμενο</a:t>
            </a:r>
            <a:r>
              <a:rPr lang="el-GR" sz="2400" dirty="0" smtClean="0"/>
              <a:t> </a:t>
            </a:r>
            <a:r>
              <a:rPr lang="el-GR" sz="2400" spc="300" dirty="0" err="1" smtClean="0"/>
              <a:t>αδένωση</a:t>
            </a:r>
            <a:r>
              <a:rPr lang="en-US" sz="2400" spc="300" dirty="0" smtClean="0"/>
              <a:t> </a:t>
            </a:r>
            <a:r>
              <a:rPr lang="el-GR" sz="2400" spc="300" dirty="0" smtClean="0"/>
              <a:t>(άτυπη </a:t>
            </a:r>
            <a:r>
              <a:rPr lang="el-GR" sz="2400" spc="300" dirty="0" err="1" smtClean="0"/>
              <a:t>αδενοματώδη</a:t>
            </a:r>
            <a:r>
              <a:rPr lang="el-GR" sz="2400" spc="300" dirty="0" smtClean="0"/>
              <a:t> υπερπλασία) σε υλικό </a:t>
            </a:r>
            <a:r>
              <a:rPr lang="el-GR" sz="2400" spc="300" dirty="0" err="1" smtClean="0"/>
              <a:t>διουρηθρικής</a:t>
            </a:r>
            <a:r>
              <a:rPr lang="el-GR" sz="2400" spc="300" dirty="0" smtClean="0"/>
              <a:t> </a:t>
            </a:r>
            <a:r>
              <a:rPr lang="el-GR" sz="2400" spc="300" dirty="0" err="1" smtClean="0"/>
              <a:t>εκτομής</a:t>
            </a:r>
            <a:endParaRPr lang="el-GR" sz="2400" spc="300" dirty="0"/>
          </a:p>
        </p:txBody>
      </p:sp>
      <p:pic>
        <p:nvPicPr>
          <p:cNvPr id="36866" name="Picture 2" descr="C:\Documents and Settings\Administrator\Επιφάνεια εργασίας\ΕΙΚΟΝΕΣ ΠΡΟΣΤΑΤΗ για παρουσίαση 13.6\efig_06-346.jpg"/>
          <p:cNvPicPr>
            <a:picLocks noChangeAspect="1" noChangeArrowheads="1"/>
          </p:cNvPicPr>
          <p:nvPr/>
        </p:nvPicPr>
        <p:blipFill>
          <a:blip r:embed="rId2" cstate="print"/>
          <a:srcRect/>
          <a:stretch>
            <a:fillRect/>
          </a:stretch>
        </p:blipFill>
        <p:spPr bwMode="auto">
          <a:xfrm>
            <a:off x="928662" y="1357298"/>
            <a:ext cx="7318372" cy="5500702"/>
          </a:xfrm>
          <a:prstGeom prst="rect">
            <a:avLst/>
          </a:prstGeom>
          <a:noFill/>
        </p:spPr>
      </p:pic>
      <p:sp>
        <p:nvSpPr>
          <p:cNvPr id="5" name="4 - Ορθογώνιο"/>
          <p:cNvSpPr/>
          <p:nvPr/>
        </p:nvSpPr>
        <p:spPr>
          <a:xfrm>
            <a:off x="5500694" y="4500570"/>
            <a:ext cx="1466875" cy="369332"/>
          </a:xfrm>
          <a:prstGeom prst="rect">
            <a:avLst/>
          </a:prstGeom>
        </p:spPr>
        <p:txBody>
          <a:bodyPr wrap="square">
            <a:spAutoFit/>
          </a:bodyPr>
          <a:lstStyle/>
          <a:p>
            <a:pPr lvl="0" algn="ctr">
              <a:spcBef>
                <a:spcPct val="0"/>
              </a:spcBef>
              <a:defRPr/>
            </a:pPr>
            <a:r>
              <a:rPr lang="el-GR" b="1" dirty="0" smtClean="0"/>
              <a:t>Κερατίνη 903</a:t>
            </a:r>
            <a:endParaRPr lang="el-GR"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err="1" smtClean="0">
                <a:effectLst>
                  <a:outerShdw blurRad="38100" dist="38100" dir="2700000" algn="tl">
                    <a:srgbClr val="000000">
                      <a:alpha val="43137"/>
                    </a:srgbClr>
                  </a:outerShdw>
                </a:effectLst>
              </a:rPr>
              <a:t>Αδένωση</a:t>
            </a:r>
            <a:r>
              <a:rPr lang="el-GR" b="1" dirty="0" smtClean="0">
                <a:effectLst>
                  <a:outerShdw blurRad="38100" dist="38100" dir="2700000" algn="tl">
                    <a:srgbClr val="000000">
                      <a:alpha val="43137"/>
                    </a:srgbClr>
                  </a:outerShdw>
                </a:effectLst>
              </a:rPr>
              <a:t> (άτυπη </a:t>
            </a:r>
            <a:r>
              <a:rPr lang="el-GR" b="1" dirty="0" err="1" smtClean="0">
                <a:effectLst>
                  <a:outerShdw blurRad="38100" dist="38100" dir="2700000" algn="tl">
                    <a:srgbClr val="000000">
                      <a:alpha val="43137"/>
                    </a:srgbClr>
                  </a:outerShdw>
                </a:effectLst>
              </a:rPr>
              <a:t>αδενοματώδης</a:t>
            </a:r>
            <a:r>
              <a:rPr lang="el-GR" b="1" dirty="0" smtClean="0">
                <a:effectLst>
                  <a:outerShdw blurRad="38100" dist="38100" dir="2700000" algn="tl">
                    <a:srgbClr val="000000">
                      <a:alpha val="43137"/>
                    </a:srgbClr>
                  </a:outerShdw>
                </a:effectLst>
              </a:rPr>
              <a:t> υπερπλασία) προστάτη αδένα</a:t>
            </a: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1600200"/>
            <a:ext cx="9144000" cy="5257800"/>
          </a:xfrm>
        </p:spPr>
        <p:txBody>
          <a:bodyPr>
            <a:normAutofit fontScale="85000" lnSpcReduction="10000"/>
          </a:bodyPr>
          <a:lstStyle/>
          <a:p>
            <a:r>
              <a:rPr lang="el-GR" dirty="0" smtClean="0">
                <a:effectLst>
                  <a:outerShdw blurRad="38100" dist="38100" dir="2700000" algn="tl">
                    <a:srgbClr val="000000">
                      <a:alpha val="43137"/>
                    </a:srgbClr>
                  </a:outerShdw>
                </a:effectLst>
              </a:rPr>
              <a:t>Συχνότητα</a:t>
            </a:r>
            <a:r>
              <a:rPr lang="el-GR" dirty="0" smtClean="0"/>
              <a:t> ανεύρεσης</a:t>
            </a:r>
            <a:r>
              <a:rPr lang="en-US" dirty="0" smtClean="0"/>
              <a:t>: </a:t>
            </a:r>
            <a:r>
              <a:rPr lang="el-GR" dirty="0" smtClean="0"/>
              <a:t>σε υλικό </a:t>
            </a:r>
            <a:r>
              <a:rPr lang="el-GR" dirty="0" err="1" smtClean="0"/>
              <a:t>διουρηθρικής</a:t>
            </a:r>
            <a:r>
              <a:rPr lang="el-GR" dirty="0" smtClean="0"/>
              <a:t> </a:t>
            </a:r>
            <a:r>
              <a:rPr lang="el-GR" dirty="0" err="1" smtClean="0"/>
              <a:t>εκτομής</a:t>
            </a:r>
            <a:r>
              <a:rPr lang="el-GR" dirty="0" smtClean="0"/>
              <a:t> </a:t>
            </a:r>
            <a:r>
              <a:rPr lang="el-GR" dirty="0" smtClean="0">
                <a:effectLst>
                  <a:outerShdw blurRad="38100" dist="38100" dir="2700000" algn="tl">
                    <a:srgbClr val="000000">
                      <a:alpha val="43137"/>
                    </a:srgbClr>
                  </a:outerShdw>
                </a:effectLst>
              </a:rPr>
              <a:t>1,6%</a:t>
            </a:r>
            <a:r>
              <a:rPr lang="el-GR" dirty="0" smtClean="0"/>
              <a:t>, σε υλικό βιοψίας διά βελόνης </a:t>
            </a:r>
            <a:r>
              <a:rPr lang="el-GR" dirty="0" smtClean="0">
                <a:effectLst>
                  <a:outerShdw blurRad="38100" dist="38100" dir="2700000" algn="tl">
                    <a:srgbClr val="000000">
                      <a:alpha val="43137"/>
                    </a:srgbClr>
                  </a:outerShdw>
                </a:effectLst>
              </a:rPr>
              <a:t>0,8%</a:t>
            </a:r>
            <a:r>
              <a:rPr lang="el-GR" dirty="0" smtClean="0"/>
              <a:t>.</a:t>
            </a:r>
          </a:p>
          <a:p>
            <a:r>
              <a:rPr lang="el-GR" dirty="0" smtClean="0">
                <a:effectLst>
                  <a:outerShdw blurRad="38100" dist="38100" dir="2700000" algn="tl">
                    <a:srgbClr val="000000">
                      <a:alpha val="43137"/>
                    </a:srgbClr>
                  </a:outerShdw>
                </a:effectLst>
              </a:rPr>
              <a:t>Κοινά </a:t>
            </a:r>
            <a:r>
              <a:rPr lang="el-GR" dirty="0" smtClean="0"/>
              <a:t>χαρακτηριστικά </a:t>
            </a:r>
            <a:r>
              <a:rPr lang="el-GR" dirty="0" err="1" smtClean="0"/>
              <a:t>αδένωσης</a:t>
            </a:r>
            <a:r>
              <a:rPr lang="el-GR" dirty="0" smtClean="0"/>
              <a:t> – καρκίνου </a:t>
            </a:r>
            <a:r>
              <a:rPr lang="el-GR" spc="300" dirty="0" smtClean="0"/>
              <a:t>καλής</a:t>
            </a:r>
            <a:r>
              <a:rPr lang="el-GR" dirty="0" smtClean="0"/>
              <a:t> διαφοροποίησης </a:t>
            </a:r>
            <a:r>
              <a:rPr lang="en-US" dirty="0" smtClean="0"/>
              <a:t>:</a:t>
            </a:r>
            <a:r>
              <a:rPr lang="el-GR" dirty="0" smtClean="0"/>
              <a:t> συνωστισμένοι αδένες, ροζ εκκρίσεις ή κρυσταλλοειδή, μεσαίου μεγέθους </a:t>
            </a:r>
            <a:r>
              <a:rPr lang="el-GR" dirty="0" err="1" smtClean="0"/>
              <a:t>πυρήνια</a:t>
            </a:r>
            <a:r>
              <a:rPr lang="el-GR" dirty="0" smtClean="0"/>
              <a:t>, διάσπαρτοι, ασαφούς σχήματος αδένες,</a:t>
            </a:r>
            <a:r>
              <a:rPr lang="en-US" dirty="0" smtClean="0"/>
              <a:t> </a:t>
            </a:r>
            <a:r>
              <a:rPr lang="el-GR" dirty="0" smtClean="0"/>
              <a:t>ελάχιστη διηθητικού τύπου ανάπτυξη στην περιφέρεια.</a:t>
            </a:r>
          </a:p>
          <a:p>
            <a:r>
              <a:rPr lang="el-GR" spc="300" dirty="0" smtClean="0"/>
              <a:t>Ενδεικτικά</a:t>
            </a:r>
            <a:r>
              <a:rPr lang="el-GR" dirty="0" smtClean="0"/>
              <a:t> </a:t>
            </a:r>
            <a:r>
              <a:rPr lang="el-GR" b="1" dirty="0" err="1" smtClean="0"/>
              <a:t>διαφοροδιαγνωστικά</a:t>
            </a:r>
            <a:r>
              <a:rPr lang="el-GR" dirty="0" smtClean="0"/>
              <a:t> χαρακτηριστικά</a:t>
            </a:r>
            <a:r>
              <a:rPr lang="en-US" dirty="0" smtClean="0"/>
              <a:t>:</a:t>
            </a:r>
            <a:r>
              <a:rPr lang="el-GR" dirty="0" smtClean="0"/>
              <a:t> συνολική αρχιτεκτονική, πυρηνικοί και </a:t>
            </a:r>
            <a:r>
              <a:rPr lang="el-GR" dirty="0" err="1" smtClean="0"/>
              <a:t>κυτταροπλασματικοί</a:t>
            </a:r>
            <a:r>
              <a:rPr lang="el-GR" dirty="0" smtClean="0"/>
              <a:t> χαρακτήρες συγκρινόμενοι με παρακείμενους </a:t>
            </a:r>
            <a:r>
              <a:rPr lang="el-GR" i="1" dirty="0" smtClean="0"/>
              <a:t>σαφώς</a:t>
            </a:r>
            <a:r>
              <a:rPr lang="el-GR" dirty="0" smtClean="0"/>
              <a:t> </a:t>
            </a:r>
            <a:r>
              <a:rPr lang="el-GR" i="1" dirty="0" smtClean="0"/>
              <a:t>καλοήθεις</a:t>
            </a:r>
            <a:r>
              <a:rPr lang="el-GR" dirty="0" smtClean="0"/>
              <a:t> αδένες, </a:t>
            </a:r>
            <a:r>
              <a:rPr lang="el-GR" dirty="0" err="1" smtClean="0"/>
              <a:t>αμυλοειδή</a:t>
            </a:r>
            <a:r>
              <a:rPr lang="el-GR" dirty="0" smtClean="0"/>
              <a:t> σωμάτια, βλέννα κυανής απόχρωσης, βασικός κυτταρικός στοίχος.</a:t>
            </a:r>
          </a:p>
          <a:p>
            <a:endParaRPr lang="el-GR"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85860"/>
          </a:xfrm>
        </p:spPr>
        <p:txBody>
          <a:bodyPr>
            <a:normAutofit fontScale="90000"/>
          </a:bodyPr>
          <a:lstStyle/>
          <a:p>
            <a:r>
              <a:rPr lang="el-GR" b="1" dirty="0" err="1" smtClean="0"/>
              <a:t>Αδένωση</a:t>
            </a:r>
            <a:r>
              <a:rPr lang="el-GR" b="1" dirty="0" smtClean="0"/>
              <a:t> </a:t>
            </a:r>
            <a:r>
              <a:rPr lang="el-GR" dirty="0" smtClean="0"/>
              <a:t/>
            </a:r>
            <a:br>
              <a:rPr lang="el-GR" dirty="0" smtClean="0"/>
            </a:br>
            <a:r>
              <a:rPr lang="el-GR" dirty="0" smtClean="0"/>
              <a:t>(άτυπη </a:t>
            </a:r>
            <a:r>
              <a:rPr lang="el-GR" dirty="0" err="1" smtClean="0"/>
              <a:t>αδενοματώδης</a:t>
            </a:r>
            <a:r>
              <a:rPr lang="el-GR" dirty="0" smtClean="0"/>
              <a:t> υπερπλασία) </a:t>
            </a:r>
            <a:endParaRPr lang="el-GR" dirty="0"/>
          </a:p>
        </p:txBody>
      </p:sp>
      <p:pic>
        <p:nvPicPr>
          <p:cNvPr id="3" name="Picture 2"/>
          <p:cNvPicPr>
            <a:picLocks noChangeAspect="1" noChangeArrowheads="1"/>
          </p:cNvPicPr>
          <p:nvPr/>
        </p:nvPicPr>
        <p:blipFill>
          <a:blip r:embed="rId2" cstate="print"/>
          <a:srcRect/>
          <a:stretch>
            <a:fillRect/>
          </a:stretch>
        </p:blipFill>
        <p:spPr bwMode="auto">
          <a:xfrm>
            <a:off x="1000100" y="1214422"/>
            <a:ext cx="7143800" cy="5441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779912" cy="1484784"/>
          </a:xfrm>
        </p:spPr>
        <p:txBody>
          <a:bodyPr>
            <a:noAutofit/>
          </a:bodyPr>
          <a:lstStyle/>
          <a:p>
            <a:r>
              <a:rPr lang="el-GR" spc="600" dirty="0" err="1" smtClean="0"/>
              <a:t>Αδένωση</a:t>
            </a:r>
            <a:r>
              <a:rPr lang="el-GR" dirty="0" smtClean="0"/>
              <a:t> σε υλικό βιοψίας διά βελόνης.  </a:t>
            </a:r>
            <a:br>
              <a:rPr lang="el-GR" dirty="0" smtClean="0"/>
            </a:br>
            <a:r>
              <a:rPr lang="el-GR" dirty="0" smtClean="0"/>
              <a:t>Εδώ δυνατή η μορφολογική ανάδειξη βασικών κυττάρων.</a:t>
            </a:r>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rot="16200000">
            <a:off x="-697576" y="2769222"/>
            <a:ext cx="5111750" cy="271653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rot="5400000">
            <a:off x="2899491" y="815252"/>
            <a:ext cx="6858002" cy="522749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err="1" smtClean="0"/>
              <a:t>Αδένωση</a:t>
            </a:r>
            <a:r>
              <a:rPr lang="el-GR" dirty="0" smtClean="0"/>
              <a:t> σε υλικό βιοψίας διά βελόνης</a:t>
            </a:r>
            <a:endParaRPr lang="el-GR" dirty="0"/>
          </a:p>
        </p:txBody>
      </p:sp>
      <p:pic>
        <p:nvPicPr>
          <p:cNvPr id="3" name="Picture 2"/>
          <p:cNvPicPr>
            <a:picLocks noChangeAspect="1" noChangeArrowheads="1"/>
          </p:cNvPicPr>
          <p:nvPr/>
        </p:nvPicPr>
        <p:blipFill>
          <a:blip r:embed="rId2" cstate="print"/>
          <a:srcRect/>
          <a:stretch>
            <a:fillRect/>
          </a:stretch>
        </p:blipFill>
        <p:spPr bwMode="auto">
          <a:xfrm>
            <a:off x="1071538" y="1428736"/>
            <a:ext cx="7023732" cy="542926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rmAutofit fontScale="90000"/>
          </a:bodyPr>
          <a:lstStyle/>
          <a:p>
            <a:r>
              <a:rPr lang="el-GR" dirty="0" smtClean="0"/>
              <a:t>ΔΔ  </a:t>
            </a:r>
            <a:r>
              <a:rPr lang="el-GR" b="1" spc="600" dirty="0" err="1" smtClean="0">
                <a:effectLst>
                  <a:outerShdw blurRad="38100" dist="38100" dir="2700000" algn="tl">
                    <a:srgbClr val="000000">
                      <a:alpha val="43137"/>
                    </a:srgbClr>
                  </a:outerShdw>
                </a:effectLst>
              </a:rPr>
              <a:t>αδένωσης</a:t>
            </a:r>
            <a:r>
              <a:rPr lang="el-GR" b="1" spc="600" dirty="0" smtClean="0">
                <a:effectLst>
                  <a:outerShdw blurRad="38100" dist="38100" dir="2700000" algn="tl">
                    <a:srgbClr val="000000">
                      <a:alpha val="43137"/>
                    </a:srgbClr>
                  </a:outerShdw>
                </a:effectLst>
              </a:rPr>
              <a:t> </a:t>
            </a:r>
            <a:r>
              <a:rPr lang="el-GR" dirty="0" smtClean="0"/>
              <a:t/>
            </a:r>
            <a:br>
              <a:rPr lang="el-GR" dirty="0" smtClean="0"/>
            </a:br>
            <a:r>
              <a:rPr lang="el-GR" dirty="0" smtClean="0"/>
              <a:t>από καρκίνωμα αφρωδών αδένων</a:t>
            </a:r>
            <a:endParaRPr lang="el-GR" dirty="0"/>
          </a:p>
        </p:txBody>
      </p:sp>
      <p:pic>
        <p:nvPicPr>
          <p:cNvPr id="3" name="Picture 2"/>
          <p:cNvPicPr>
            <a:picLocks noChangeAspect="1" noChangeArrowheads="1"/>
          </p:cNvPicPr>
          <p:nvPr/>
        </p:nvPicPr>
        <p:blipFill>
          <a:blip r:embed="rId3" cstate="print"/>
          <a:srcRect/>
          <a:stretch>
            <a:fillRect/>
          </a:stretch>
        </p:blipFill>
        <p:spPr bwMode="auto">
          <a:xfrm>
            <a:off x="785786" y="1066800"/>
            <a:ext cx="7639050" cy="5791200"/>
          </a:xfrm>
          <a:prstGeom prst="rect">
            <a:avLst/>
          </a:prstGeom>
          <a:noFill/>
          <a:ln w="9525">
            <a:noFill/>
            <a:miter lim="800000"/>
            <a:headEnd/>
            <a:tailEnd/>
          </a:ln>
          <a:effectLst/>
        </p:spPr>
      </p:pic>
      <p:sp>
        <p:nvSpPr>
          <p:cNvPr id="4" name="1 - Τίτλος"/>
          <p:cNvSpPr txBox="1">
            <a:spLocks/>
          </p:cNvSpPr>
          <p:nvPr/>
        </p:nvSpPr>
        <p:spPr>
          <a:xfrm rot="10800000" flipV="1">
            <a:off x="6143636" y="1000108"/>
            <a:ext cx="2643206" cy="785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smtClean="0">
                <a:ln>
                  <a:noFill/>
                </a:ln>
                <a:solidFill>
                  <a:schemeClr val="tx1"/>
                </a:solidFill>
                <a:effectLst/>
                <a:uLnTx/>
                <a:uFillTx/>
                <a:latin typeface="+mj-lt"/>
                <a:ea typeface="+mj-ea"/>
                <a:cs typeface="+mj-cs"/>
              </a:rPr>
              <a:t>Κερατίνη 903</a:t>
            </a:r>
            <a:endParaRPr kumimoji="0" lang="el-GR" sz="2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457200" y="-387350"/>
            <a:ext cx="8229600" cy="1804988"/>
          </a:xfrm>
        </p:spPr>
        <p:txBody>
          <a:bodyPr>
            <a:normAutofit fontScale="90000"/>
          </a:bodyPr>
          <a:lstStyle/>
          <a:p>
            <a:pPr eaLnBrk="1" hangingPunct="1">
              <a:defRPr/>
            </a:pPr>
            <a:r>
              <a:rPr lang="el-GR" dirty="0" smtClean="0"/>
              <a:t>Καρκίνωμα από αφρώδεις αδένες. Ροζ άμορφες </a:t>
            </a:r>
            <a:r>
              <a:rPr lang="el-GR" dirty="0" err="1" smtClean="0"/>
              <a:t>εκκρίσεις.Υποκύανη</a:t>
            </a:r>
            <a:r>
              <a:rPr lang="el-GR" dirty="0" smtClean="0"/>
              <a:t> </a:t>
            </a:r>
            <a:r>
              <a:rPr lang="el-GR" dirty="0" err="1" smtClean="0"/>
              <a:t>βλέννη</a:t>
            </a:r>
            <a:r>
              <a:rPr lang="el-GR" dirty="0" smtClean="0"/>
              <a:t>. </a:t>
            </a:r>
          </a:p>
        </p:txBody>
      </p:sp>
      <p:pic>
        <p:nvPicPr>
          <p:cNvPr id="23555" name="Picture 4" descr="452"/>
          <p:cNvPicPr>
            <a:picLocks noChangeAspect="1" noChangeArrowheads="1"/>
          </p:cNvPicPr>
          <p:nvPr/>
        </p:nvPicPr>
        <p:blipFill>
          <a:blip r:embed="rId2" cstate="print"/>
          <a:srcRect/>
          <a:stretch>
            <a:fillRect/>
          </a:stretch>
        </p:blipFill>
        <p:spPr bwMode="auto">
          <a:xfrm rot="16200000">
            <a:off x="3816696" y="1880047"/>
            <a:ext cx="5471047" cy="4104456"/>
          </a:xfrm>
          <a:prstGeom prst="rect">
            <a:avLst/>
          </a:prstGeom>
          <a:noFill/>
          <a:ln w="9525">
            <a:noFill/>
            <a:miter lim="800000"/>
            <a:headEnd/>
            <a:tailEnd/>
          </a:ln>
        </p:spPr>
      </p:pic>
      <p:pic>
        <p:nvPicPr>
          <p:cNvPr id="4" name="Picture 2" descr="F:\figures\640x480\400\434.jpg"/>
          <p:cNvPicPr>
            <a:picLocks noChangeAspect="1" noChangeArrowheads="1"/>
          </p:cNvPicPr>
          <p:nvPr/>
        </p:nvPicPr>
        <p:blipFill>
          <a:blip r:embed="rId3" cstate="print"/>
          <a:srcRect/>
          <a:stretch>
            <a:fillRect/>
          </a:stretch>
        </p:blipFill>
        <p:spPr>
          <a:xfrm rot="16200000">
            <a:off x="-495384" y="1871649"/>
            <a:ext cx="5400599" cy="405080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500" fill="hold"/>
                                        <p:tgtEl>
                                          <p:spTgt spid="38914"/>
                                        </p:tgtEl>
                                        <p:attrNameLst>
                                          <p:attrName>ppt_w</p:attrName>
                                        </p:attrNameLst>
                                      </p:cBhvr>
                                      <p:tavLst>
                                        <p:tav tm="0">
                                          <p:val>
                                            <p:fltVal val="0"/>
                                          </p:val>
                                        </p:tav>
                                        <p:tav tm="100000">
                                          <p:val>
                                            <p:strVal val="#ppt_w"/>
                                          </p:val>
                                        </p:tav>
                                      </p:tavLst>
                                    </p:anim>
                                    <p:anim calcmode="lin" valueType="num">
                                      <p:cBhvr>
                                        <p:cTn id="8" dur="500" fill="hold"/>
                                        <p:tgtEl>
                                          <p:spTgt spid="38914"/>
                                        </p:tgtEl>
                                        <p:attrNameLst>
                                          <p:attrName>ppt_h</p:attrName>
                                        </p:attrNameLst>
                                      </p:cBhvr>
                                      <p:tavLst>
                                        <p:tav tm="0">
                                          <p:val>
                                            <p:fltVal val="0"/>
                                          </p:val>
                                        </p:tav>
                                        <p:tav tm="100000">
                                          <p:val>
                                            <p:strVal val="#ppt_h"/>
                                          </p:val>
                                        </p:tav>
                                      </p:tavLst>
                                    </p:anim>
                                    <p:animEffect transition="in" filter="fade">
                                      <p:cBhvr>
                                        <p:cTn id="9"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2" descr="L:\PROSTATE IMAGES\srigleyf3.jpg"/>
          <p:cNvPicPr>
            <a:picLocks noGrp="1" noChangeAspect="1" noChangeArrowheads="1"/>
          </p:cNvPicPr>
          <p:nvPr>
            <p:ph idx="1"/>
          </p:nvPr>
        </p:nvPicPr>
        <p:blipFill>
          <a:blip r:embed="rId2" cstate="print"/>
          <a:srcRect/>
          <a:stretch>
            <a:fillRect/>
          </a:stretch>
        </p:blipFill>
        <p:spPr>
          <a:xfrm>
            <a:off x="395536" y="404664"/>
            <a:ext cx="8208912" cy="614215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796908"/>
          </a:xfrm>
        </p:spPr>
        <p:txBody>
          <a:bodyPr>
            <a:noAutofit/>
          </a:bodyPr>
          <a:lstStyle/>
          <a:p>
            <a:r>
              <a:rPr lang="el-GR" sz="2800" dirty="0" smtClean="0">
                <a:solidFill>
                  <a:schemeClr val="accent4">
                    <a:lumMod val="75000"/>
                  </a:schemeClr>
                </a:solidFill>
              </a:rPr>
              <a:t>Εστία </a:t>
            </a:r>
            <a:r>
              <a:rPr lang="el-GR" sz="2800" dirty="0" err="1" smtClean="0">
                <a:solidFill>
                  <a:schemeClr val="accent4">
                    <a:lumMod val="75000"/>
                  </a:schemeClr>
                </a:solidFill>
                <a:effectLst>
                  <a:outerShdw blurRad="38100" dist="38100" dir="2700000" algn="tl">
                    <a:srgbClr val="000000">
                      <a:alpha val="43137"/>
                    </a:srgbClr>
                  </a:outerShdw>
                </a:effectLst>
              </a:rPr>
              <a:t>συνωστιζόμενων</a:t>
            </a:r>
            <a:r>
              <a:rPr lang="el-GR" sz="2800" dirty="0" smtClean="0">
                <a:solidFill>
                  <a:schemeClr val="accent4">
                    <a:lumMod val="75000"/>
                  </a:schemeClr>
                </a:solidFill>
              </a:rPr>
              <a:t> αδένων,</a:t>
            </a:r>
            <a:r>
              <a:rPr lang="el-GR" sz="1800" dirty="0" smtClean="0">
                <a:solidFill>
                  <a:schemeClr val="accent4">
                    <a:lumMod val="75000"/>
                  </a:schemeClr>
                </a:solidFill>
              </a:rPr>
              <a:t/>
            </a:r>
            <a:br>
              <a:rPr lang="el-GR" sz="1800" dirty="0" smtClean="0">
                <a:solidFill>
                  <a:schemeClr val="accent4">
                    <a:lumMod val="75000"/>
                  </a:schemeClr>
                </a:solidFill>
              </a:rPr>
            </a:br>
            <a:r>
              <a:rPr lang="el-GR" sz="1800" dirty="0" smtClean="0">
                <a:solidFill>
                  <a:schemeClr val="accent4">
                    <a:lumMod val="75000"/>
                  </a:schemeClr>
                </a:solidFill>
              </a:rPr>
              <a:t>προφανώς </a:t>
            </a:r>
            <a:r>
              <a:rPr lang="el-GR" sz="1800" spc="300" dirty="0" err="1" smtClean="0">
                <a:solidFill>
                  <a:schemeClr val="accent4">
                    <a:lumMod val="75000"/>
                  </a:schemeClr>
                </a:solidFill>
              </a:rPr>
              <a:t>καλοήθων</a:t>
            </a:r>
            <a:r>
              <a:rPr lang="el-GR" sz="1800" spc="300" dirty="0" smtClean="0">
                <a:solidFill>
                  <a:schemeClr val="accent4">
                    <a:lumMod val="75000"/>
                  </a:schemeClr>
                </a:solidFill>
              </a:rPr>
              <a:t>, </a:t>
            </a:r>
            <a:r>
              <a:rPr lang="el-GR" sz="1800" dirty="0" smtClean="0">
                <a:solidFill>
                  <a:schemeClr val="accent4">
                    <a:lumMod val="75000"/>
                  </a:schemeClr>
                </a:solidFill>
              </a:rPr>
              <a:t>με ελάχιστα βασικά κύτταρα σε ορισμένους αδένες, </a:t>
            </a:r>
            <a:r>
              <a:rPr lang="el-GR" sz="1800" dirty="0" err="1" smtClean="0">
                <a:solidFill>
                  <a:schemeClr val="accent4">
                    <a:lumMod val="75000"/>
                  </a:schemeClr>
                </a:solidFill>
              </a:rPr>
              <a:t>ανοσοθετικών</a:t>
            </a:r>
            <a:r>
              <a:rPr lang="el-GR" sz="1800" dirty="0" smtClean="0">
                <a:solidFill>
                  <a:schemeClr val="accent4">
                    <a:lumMod val="75000"/>
                  </a:schemeClr>
                </a:solidFill>
              </a:rPr>
              <a:t> κυττάρων στην αναμενόμενη θέση τους ήτοι βασικά. Ελάχιστα, αλλά υπαρκτά σε κάποιους αδένες</a:t>
            </a:r>
            <a:r>
              <a:rPr lang="en-US" sz="1800" dirty="0" smtClean="0">
                <a:solidFill>
                  <a:schemeClr val="accent4">
                    <a:lumMod val="75000"/>
                  </a:schemeClr>
                </a:solidFill>
              </a:rPr>
              <a:t>,</a:t>
            </a:r>
            <a:r>
              <a:rPr lang="el-GR" sz="1800" dirty="0" smtClean="0">
                <a:solidFill>
                  <a:schemeClr val="accent4">
                    <a:lumMod val="75000"/>
                  </a:schemeClr>
                </a:solidFill>
              </a:rPr>
              <a:t> μορφολογικά ταυτόσημους με κάποιους που στερούνται παντελώς βασικών κυττάρων</a:t>
            </a:r>
            <a:r>
              <a:rPr lang="en-US" sz="1800" dirty="0" smtClean="0">
                <a:solidFill>
                  <a:schemeClr val="accent4">
                    <a:lumMod val="75000"/>
                  </a:schemeClr>
                </a:solidFill>
              </a:rPr>
              <a:t>.</a:t>
            </a:r>
            <a:endParaRPr lang="el-GR" sz="2800" b="1" dirty="0">
              <a:solidFill>
                <a:schemeClr val="accent4">
                  <a:lumMod val="75000"/>
                </a:schemeClr>
              </a:solidFill>
            </a:endParaRPr>
          </a:p>
        </p:txBody>
      </p:sp>
      <p:pic>
        <p:nvPicPr>
          <p:cNvPr id="2050" name="Picture 2" descr="D:\figures\640x480\1200\1275.jpg"/>
          <p:cNvPicPr>
            <a:picLocks noChangeAspect="1" noChangeArrowheads="1"/>
          </p:cNvPicPr>
          <p:nvPr/>
        </p:nvPicPr>
        <p:blipFill>
          <a:blip r:embed="rId2" cstate="print"/>
          <a:srcRect/>
          <a:stretch>
            <a:fillRect/>
          </a:stretch>
        </p:blipFill>
        <p:spPr bwMode="auto">
          <a:xfrm rot="16200000">
            <a:off x="-381034" y="2024054"/>
            <a:ext cx="5334038" cy="4000529"/>
          </a:xfrm>
          <a:prstGeom prst="rect">
            <a:avLst/>
          </a:prstGeom>
          <a:noFill/>
        </p:spPr>
      </p:pic>
      <p:pic>
        <p:nvPicPr>
          <p:cNvPr id="2051" name="Picture 3" descr="D:\figures\640x480\1200\1276.jpg"/>
          <p:cNvPicPr>
            <a:picLocks noChangeAspect="1" noChangeArrowheads="1"/>
          </p:cNvPicPr>
          <p:nvPr/>
        </p:nvPicPr>
        <p:blipFill>
          <a:blip r:embed="rId3" cstate="print"/>
          <a:srcRect/>
          <a:stretch>
            <a:fillRect/>
          </a:stretch>
        </p:blipFill>
        <p:spPr bwMode="auto">
          <a:xfrm rot="16200000">
            <a:off x="4122533" y="2021079"/>
            <a:ext cx="5310250" cy="39826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rrowheads="1"/>
          </p:cNvSpPr>
          <p:nvPr>
            <p:ph type="title"/>
          </p:nvPr>
        </p:nvSpPr>
        <p:spPr>
          <a:xfrm>
            <a:off x="457200" y="-531813"/>
            <a:ext cx="8229600" cy="1949451"/>
          </a:xfrm>
        </p:spPr>
        <p:txBody>
          <a:bodyPr/>
          <a:lstStyle/>
          <a:p>
            <a:pPr eaLnBrk="1" hangingPunct="1">
              <a:defRPr/>
            </a:pPr>
            <a:r>
              <a:rPr lang="en-US" sz="4800" dirty="0" smtClean="0"/>
              <a:t>A</a:t>
            </a:r>
            <a:r>
              <a:rPr lang="el-GR" sz="4800" dirty="0" err="1" smtClean="0"/>
              <a:t>δένας</a:t>
            </a:r>
            <a:r>
              <a:rPr lang="el-GR" sz="4800" dirty="0" smtClean="0"/>
              <a:t> του</a:t>
            </a:r>
            <a:r>
              <a:rPr lang="en-US" sz="4800" dirty="0" smtClean="0"/>
              <a:t> Cowper</a:t>
            </a:r>
            <a:endParaRPr lang="el-GR" sz="4800" dirty="0" smtClean="0"/>
          </a:p>
        </p:txBody>
      </p:sp>
      <p:pic>
        <p:nvPicPr>
          <p:cNvPr id="65539" name="Picture 5" descr="Prostate_CaMimics4_CowperGlands1"/>
          <p:cNvPicPr>
            <a:picLocks noChangeAspect="1" noChangeArrowheads="1"/>
          </p:cNvPicPr>
          <p:nvPr/>
        </p:nvPicPr>
        <p:blipFill>
          <a:blip r:embed="rId2" cstate="print"/>
          <a:srcRect/>
          <a:stretch>
            <a:fillRect/>
          </a:stretch>
        </p:blipFill>
        <p:spPr bwMode="auto">
          <a:xfrm>
            <a:off x="755650" y="908050"/>
            <a:ext cx="7632700" cy="5729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p:cTn id="7" dur="500" fill="hold"/>
                                        <p:tgtEl>
                                          <p:spTgt spid="118786"/>
                                        </p:tgtEl>
                                        <p:attrNameLst>
                                          <p:attrName>ppt_w</p:attrName>
                                        </p:attrNameLst>
                                      </p:cBhvr>
                                      <p:tavLst>
                                        <p:tav tm="0">
                                          <p:val>
                                            <p:fltVal val="0"/>
                                          </p:val>
                                        </p:tav>
                                        <p:tav tm="100000">
                                          <p:val>
                                            <p:strVal val="#ppt_w"/>
                                          </p:val>
                                        </p:tav>
                                      </p:tavLst>
                                    </p:anim>
                                    <p:anim calcmode="lin" valueType="num">
                                      <p:cBhvr>
                                        <p:cTn id="8" dur="500" fill="hold"/>
                                        <p:tgtEl>
                                          <p:spTgt spid="118786"/>
                                        </p:tgtEl>
                                        <p:attrNameLst>
                                          <p:attrName>ppt_h</p:attrName>
                                        </p:attrNameLst>
                                      </p:cBhvr>
                                      <p:tavLst>
                                        <p:tav tm="0">
                                          <p:val>
                                            <p:fltVal val="0"/>
                                          </p:val>
                                        </p:tav>
                                        <p:tav tm="100000">
                                          <p:val>
                                            <p:strVal val="#ppt_h"/>
                                          </p:val>
                                        </p:tav>
                                      </p:tavLst>
                                    </p:anim>
                                    <p:animEffect transition="in" filter="fade">
                                      <p:cBhvr>
                                        <p:cTn id="9"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05 FOSSA NAVICULARIS"/>
          <p:cNvPicPr>
            <a:picLocks noChangeAspect="1" noChangeArrowheads="1"/>
          </p:cNvPicPr>
          <p:nvPr/>
        </p:nvPicPr>
        <p:blipFill>
          <a:blip r:embed="rId2" cstate="print"/>
          <a:srcRect/>
          <a:stretch>
            <a:fillRect/>
          </a:stretch>
        </p:blipFill>
        <p:spPr bwMode="auto">
          <a:xfrm>
            <a:off x="323850" y="188913"/>
            <a:ext cx="3778250" cy="6480175"/>
          </a:xfrm>
          <a:prstGeom prst="rect">
            <a:avLst/>
          </a:prstGeom>
          <a:noFill/>
          <a:ln w="9525">
            <a:noFill/>
            <a:miter lim="800000"/>
            <a:headEnd/>
            <a:tailEnd/>
          </a:ln>
        </p:spPr>
      </p:pic>
      <p:pic>
        <p:nvPicPr>
          <p:cNvPr id="63491" name="Picture 11" descr="06 COWPER LITTRE"/>
          <p:cNvPicPr>
            <a:picLocks noChangeAspect="1" noChangeArrowheads="1"/>
          </p:cNvPicPr>
          <p:nvPr/>
        </p:nvPicPr>
        <p:blipFill>
          <a:blip r:embed="rId3" cstate="print"/>
          <a:srcRect/>
          <a:stretch>
            <a:fillRect/>
          </a:stretch>
        </p:blipFill>
        <p:spPr bwMode="auto">
          <a:xfrm>
            <a:off x="5003800" y="188913"/>
            <a:ext cx="3563938"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a:xfrm>
            <a:off x="1763713" y="-2043113"/>
            <a:ext cx="9504362" cy="8415338"/>
          </a:xfrm>
        </p:spPr>
        <p:txBody>
          <a:bodyPr/>
          <a:lstStyle/>
          <a:p>
            <a:pPr eaLnBrk="1" hangingPunct="1">
              <a:defRPr/>
            </a:pPr>
            <a:r>
              <a:rPr lang="el-GR" dirty="0" smtClean="0"/>
              <a:t>           Υπερπλασία </a:t>
            </a:r>
            <a:br>
              <a:rPr lang="el-GR" dirty="0" smtClean="0"/>
            </a:br>
            <a:r>
              <a:rPr lang="el-GR" dirty="0" smtClean="0"/>
              <a:t>           </a:t>
            </a:r>
            <a:r>
              <a:rPr lang="el-GR" sz="4000" dirty="0" err="1" smtClean="0"/>
              <a:t>βλεννογόνιων</a:t>
            </a:r>
            <a:r>
              <a:rPr lang="el-GR" sz="4000" dirty="0" smtClean="0"/>
              <a:t> </a:t>
            </a:r>
            <a:br>
              <a:rPr lang="el-GR" sz="4000" dirty="0" smtClean="0"/>
            </a:br>
            <a:r>
              <a:rPr lang="el-GR" sz="4000" dirty="0" smtClean="0"/>
              <a:t>            αδένων του</a:t>
            </a:r>
            <a:br>
              <a:rPr lang="el-GR" sz="4000" dirty="0" smtClean="0"/>
            </a:br>
            <a:r>
              <a:rPr lang="el-GR" sz="4000" dirty="0" smtClean="0"/>
              <a:t>            σπερματικού </a:t>
            </a:r>
            <a:br>
              <a:rPr lang="el-GR" sz="4000" dirty="0" smtClean="0"/>
            </a:br>
            <a:r>
              <a:rPr lang="el-GR" sz="4000" dirty="0" smtClean="0"/>
              <a:t>           </a:t>
            </a:r>
            <a:r>
              <a:rPr lang="el-GR" sz="4000" dirty="0" err="1" smtClean="0"/>
              <a:t>λοφιδίου</a:t>
            </a:r>
            <a:endParaRPr lang="el-GR" dirty="0" smtClean="0"/>
          </a:p>
        </p:txBody>
      </p:sp>
      <p:pic>
        <p:nvPicPr>
          <p:cNvPr id="66563"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a:off x="684213" y="88900"/>
            <a:ext cx="4875212" cy="676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 calcmode="lin" valueType="num">
                                      <p:cBhvr>
                                        <p:cTn id="7" dur="500" fill="hold"/>
                                        <p:tgtEl>
                                          <p:spTgt spid="122882"/>
                                        </p:tgtEl>
                                        <p:attrNameLst>
                                          <p:attrName>ppt_w</p:attrName>
                                        </p:attrNameLst>
                                      </p:cBhvr>
                                      <p:tavLst>
                                        <p:tav tm="0">
                                          <p:val>
                                            <p:fltVal val="0"/>
                                          </p:val>
                                        </p:tav>
                                        <p:tav tm="100000">
                                          <p:val>
                                            <p:strVal val="#ppt_w"/>
                                          </p:val>
                                        </p:tav>
                                      </p:tavLst>
                                    </p:anim>
                                    <p:anim calcmode="lin" valueType="num">
                                      <p:cBhvr>
                                        <p:cTn id="8" dur="500" fill="hold"/>
                                        <p:tgtEl>
                                          <p:spTgt spid="122882"/>
                                        </p:tgtEl>
                                        <p:attrNameLst>
                                          <p:attrName>ppt_h</p:attrName>
                                        </p:attrNameLst>
                                      </p:cBhvr>
                                      <p:tavLst>
                                        <p:tav tm="0">
                                          <p:val>
                                            <p:fltVal val="0"/>
                                          </p:val>
                                        </p:tav>
                                        <p:tav tm="100000">
                                          <p:val>
                                            <p:strVal val="#ppt_h"/>
                                          </p:val>
                                        </p:tav>
                                      </p:tavLst>
                                    </p:anim>
                                    <p:animEffect transition="in" filter="fade">
                                      <p:cBhvr>
                                        <p:cTn id="9"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Rot="1" noChangeArrowheads="1"/>
          </p:cNvSpPr>
          <p:nvPr>
            <p:ph type="title"/>
          </p:nvPr>
        </p:nvSpPr>
        <p:spPr>
          <a:xfrm>
            <a:off x="457200" y="-387349"/>
            <a:ext cx="8229600" cy="1872134"/>
          </a:xfrm>
        </p:spPr>
        <p:txBody>
          <a:bodyPr>
            <a:normAutofit/>
          </a:bodyPr>
          <a:lstStyle/>
          <a:p>
            <a:pPr eaLnBrk="1" hangingPunct="1">
              <a:defRPr/>
            </a:pPr>
            <a:r>
              <a:rPr lang="el-GR" sz="2800" dirty="0" err="1" smtClean="0"/>
              <a:t>Συνωστιζόμενοι</a:t>
            </a:r>
            <a:r>
              <a:rPr lang="el-GR" sz="2800" dirty="0" smtClean="0"/>
              <a:t>  μικροί </a:t>
            </a:r>
            <a:r>
              <a:rPr lang="en-US" sz="2800" dirty="0" smtClean="0"/>
              <a:t> </a:t>
            </a:r>
            <a:r>
              <a:rPr lang="el-GR" sz="2800" dirty="0" smtClean="0"/>
              <a:t>καρκινικοί αδένες </a:t>
            </a:r>
            <a:br>
              <a:rPr lang="el-GR" sz="2800" dirty="0" smtClean="0"/>
            </a:br>
            <a:r>
              <a:rPr lang="el-GR" sz="2800" dirty="0" smtClean="0"/>
              <a:t>ανάμεσα και  κυρίως </a:t>
            </a:r>
            <a:r>
              <a:rPr lang="el-GR" sz="2800" b="1" dirty="0" smtClean="0"/>
              <a:t>γύρω</a:t>
            </a:r>
            <a:r>
              <a:rPr lang="el-GR" sz="2800" dirty="0" smtClean="0"/>
              <a:t> από καλοήθεις αδένες.</a:t>
            </a:r>
            <a:r>
              <a:rPr lang="en-US" sz="2800" dirty="0" smtClean="0"/>
              <a:t/>
            </a:r>
            <a:br>
              <a:rPr lang="en-US" sz="2800" dirty="0" smtClean="0"/>
            </a:br>
            <a:r>
              <a:rPr lang="el-GR" sz="2800" dirty="0" smtClean="0"/>
              <a:t> Μέτρια διαφοροποίηση-πρότυπο 3 κατά </a:t>
            </a:r>
            <a:r>
              <a:rPr lang="en-US" sz="2800" dirty="0" smtClean="0"/>
              <a:t>Gleason </a:t>
            </a:r>
            <a:r>
              <a:rPr lang="el-GR" sz="2800" dirty="0" smtClean="0"/>
              <a:t> </a:t>
            </a:r>
          </a:p>
        </p:txBody>
      </p:sp>
      <p:pic>
        <p:nvPicPr>
          <p:cNvPr id="7171" name="Picture 5" descr="jcpF1_large"/>
          <p:cNvPicPr>
            <a:picLocks noChangeAspect="1" noChangeArrowheads="1"/>
          </p:cNvPicPr>
          <p:nvPr/>
        </p:nvPicPr>
        <p:blipFill>
          <a:blip r:embed="rId3" cstate="print"/>
          <a:srcRect/>
          <a:stretch>
            <a:fillRect/>
          </a:stretch>
        </p:blipFill>
        <p:spPr bwMode="auto">
          <a:xfrm>
            <a:off x="755576" y="1124744"/>
            <a:ext cx="7601416" cy="573325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animEffect transition="in" filter="fade">
                                      <p:cBhvr>
                                        <p:cTn id="9"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000108"/>
            <a:ext cx="9144000" cy="71438"/>
          </a:xfrm>
        </p:spPr>
        <p:txBody>
          <a:bodyPr>
            <a:noAutofit/>
          </a:bodyPr>
          <a:lstStyle/>
          <a:p>
            <a:r>
              <a:rPr lang="el-GR" sz="4000" dirty="0" err="1" smtClean="0"/>
              <a:t>Αρχιτεκτονικώς</a:t>
            </a:r>
            <a:r>
              <a:rPr lang="el-GR" sz="4000" dirty="0" smtClean="0"/>
              <a:t> </a:t>
            </a:r>
            <a:r>
              <a:rPr lang="el-GR" sz="4000" b="1" dirty="0" smtClean="0"/>
              <a:t>άτυπη</a:t>
            </a:r>
            <a:r>
              <a:rPr lang="el-GR" sz="4000" dirty="0" smtClean="0"/>
              <a:t> </a:t>
            </a:r>
            <a:br>
              <a:rPr lang="el-GR" sz="4000" dirty="0" smtClean="0"/>
            </a:br>
            <a:r>
              <a:rPr lang="el-GR" sz="4000" dirty="0" smtClean="0"/>
              <a:t>διάταξη μικρών κακοήθων αδένων </a:t>
            </a:r>
            <a:r>
              <a:rPr lang="el-GR" sz="4000" b="1" dirty="0" err="1" smtClean="0">
                <a:effectLst>
                  <a:outerShdw blurRad="38100" dist="38100" dir="2700000" algn="tl">
                    <a:srgbClr val="000000">
                      <a:alpha val="43137"/>
                    </a:srgbClr>
                  </a:outerShdw>
                </a:effectLst>
              </a:rPr>
              <a:t>αμφο</a:t>
            </a:r>
            <a:r>
              <a:rPr lang="el-GR" sz="4000" dirty="0" err="1" smtClean="0"/>
              <a:t>τερόπλευρα</a:t>
            </a:r>
            <a:r>
              <a:rPr lang="el-GR" sz="4000" dirty="0" smtClean="0"/>
              <a:t> καλοήθους αδένα</a:t>
            </a:r>
            <a:endParaRPr lang="el-GR" sz="4000" dirty="0"/>
          </a:p>
        </p:txBody>
      </p:sp>
      <p:pic>
        <p:nvPicPr>
          <p:cNvPr id="7169" name="Picture 1" descr="C:\Documents and Settings\Administrator\Επιφάνεια εργασίας\ΕΙΚΟΝΕΣ ΠΡΟΣΤΑΤΗ για παρουσίαση 13.6\fig_06-002.jpg"/>
          <p:cNvPicPr>
            <a:picLocks noChangeAspect="1" noChangeArrowheads="1"/>
          </p:cNvPicPr>
          <p:nvPr/>
        </p:nvPicPr>
        <p:blipFill>
          <a:blip r:embed="rId2" cstate="print"/>
          <a:srcRect/>
          <a:stretch>
            <a:fillRect/>
          </a:stretch>
        </p:blipFill>
        <p:spPr bwMode="auto">
          <a:xfrm>
            <a:off x="1714480" y="2357430"/>
            <a:ext cx="5572164" cy="418298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inimal prostate ca\ajcp1146.03.thor.fig3.jpg"/>
          <p:cNvPicPr>
            <a:picLocks noChangeAspect="1" noChangeArrowheads="1"/>
          </p:cNvPicPr>
          <p:nvPr/>
        </p:nvPicPr>
        <p:blipFill>
          <a:blip r:embed="rId2" cstate="print"/>
          <a:srcRect/>
          <a:stretch>
            <a:fillRect/>
          </a:stretch>
        </p:blipFill>
        <p:spPr bwMode="auto">
          <a:xfrm rot="16200000">
            <a:off x="-356831" y="1714129"/>
            <a:ext cx="5286388" cy="4572726"/>
          </a:xfrm>
          <a:prstGeom prst="rect">
            <a:avLst/>
          </a:prstGeom>
          <a:noFill/>
        </p:spPr>
      </p:pic>
      <p:pic>
        <p:nvPicPr>
          <p:cNvPr id="2051" name="Picture 3" descr="E:\minimal prostate ca\ajcp1146.03.thor.fig4.jpg"/>
          <p:cNvPicPr>
            <a:picLocks noChangeAspect="1" noChangeArrowheads="1"/>
          </p:cNvPicPr>
          <p:nvPr/>
        </p:nvPicPr>
        <p:blipFill>
          <a:blip r:embed="rId3" cstate="print"/>
          <a:srcRect/>
          <a:stretch>
            <a:fillRect/>
          </a:stretch>
        </p:blipFill>
        <p:spPr bwMode="auto">
          <a:xfrm rot="10800000">
            <a:off x="4929188" y="1500174"/>
            <a:ext cx="4000529" cy="3357586"/>
          </a:xfrm>
          <a:prstGeom prst="rect">
            <a:avLst/>
          </a:prstGeom>
          <a:noFill/>
        </p:spPr>
      </p:pic>
      <p:sp>
        <p:nvSpPr>
          <p:cNvPr id="5" name="1 - Τίτλος"/>
          <p:cNvSpPr>
            <a:spLocks noGrp="1"/>
          </p:cNvSpPr>
          <p:nvPr>
            <p:ph type="title"/>
          </p:nvPr>
        </p:nvSpPr>
        <p:spPr>
          <a:xfrm>
            <a:off x="457200" y="0"/>
            <a:ext cx="8229600" cy="1357298"/>
          </a:xfrm>
        </p:spPr>
        <p:txBody>
          <a:bodyPr>
            <a:noAutofit/>
          </a:bodyPr>
          <a:lstStyle/>
          <a:p>
            <a:r>
              <a:rPr lang="el-GR" sz="3200" b="1" dirty="0" smtClean="0">
                <a:effectLst>
                  <a:outerShdw blurRad="38100" dist="38100" dir="2700000" algn="tl">
                    <a:srgbClr val="000000">
                      <a:alpha val="43137"/>
                    </a:srgbClr>
                  </a:outerShdw>
                </a:effectLst>
              </a:rPr>
              <a:t>Άτυπη διάταξη </a:t>
            </a:r>
            <a:r>
              <a:rPr lang="el-GR" sz="3200" dirty="0" smtClean="0"/>
              <a:t/>
            </a:r>
            <a:br>
              <a:rPr lang="el-GR" sz="3200" dirty="0" smtClean="0"/>
            </a:br>
            <a:r>
              <a:rPr lang="el-GR" sz="3200" dirty="0" smtClean="0"/>
              <a:t>καρκινικών αδένων προστάτη </a:t>
            </a:r>
            <a:br>
              <a:rPr lang="el-GR" sz="3200" dirty="0" smtClean="0"/>
            </a:br>
            <a:r>
              <a:rPr lang="el-GR" sz="3200" dirty="0" smtClean="0"/>
              <a:t>ως προς το μυώδες υπόστρωμα</a:t>
            </a:r>
            <a:endParaRPr lang="el-GR" sz="3200" dirty="0"/>
          </a:p>
        </p:txBody>
      </p:sp>
      <p:pic>
        <p:nvPicPr>
          <p:cNvPr id="4097" name="Picture 1" descr="C:\Documents and Settings\Administrator\Επιφάνεια εργασίας\ΕΙΚΟΝΕΣ ΠΡΟΣΤΑΤΗ για παρουσίαση 13.6\fig_06-004.jpg"/>
          <p:cNvPicPr>
            <a:picLocks noChangeAspect="1" noChangeArrowheads="1"/>
          </p:cNvPicPr>
          <p:nvPr/>
        </p:nvPicPr>
        <p:blipFill>
          <a:blip r:embed="rId4" cstate="print"/>
          <a:srcRect/>
          <a:stretch>
            <a:fillRect/>
          </a:stretch>
        </p:blipFill>
        <p:spPr bwMode="auto">
          <a:xfrm>
            <a:off x="4929190" y="4500546"/>
            <a:ext cx="4000528" cy="2357454"/>
          </a:xfrm>
          <a:prstGeom prst="rect">
            <a:avLst/>
          </a:prstGeom>
          <a:noFill/>
        </p:spPr>
      </p:pic>
      <p:sp>
        <p:nvSpPr>
          <p:cNvPr id="6" name="1 - Τίτλος"/>
          <p:cNvSpPr txBox="1">
            <a:spLocks/>
          </p:cNvSpPr>
          <p:nvPr/>
        </p:nvSpPr>
        <p:spPr>
          <a:xfrm>
            <a:off x="5004048" y="4437112"/>
            <a:ext cx="3096344" cy="864096"/>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Τυχαία, άτακτη διάταξη πολυάριθμων μικρών αδένων στο </a:t>
            </a:r>
            <a:r>
              <a:rPr kumimoji="0" lang="el-GR" sz="4400" b="1" i="0" u="none" strike="noStrike" kern="1200" cap="none" spc="0" normalizeH="0" baseline="0" noProof="0" dirty="0" err="1" smtClean="0">
                <a:ln>
                  <a:noFill/>
                </a:ln>
                <a:solidFill>
                  <a:schemeClr val="tx1"/>
                </a:solidFill>
                <a:effectLst/>
                <a:uLnTx/>
                <a:uFillTx/>
                <a:latin typeface="+mj-lt"/>
                <a:ea typeface="+mj-ea"/>
                <a:cs typeface="+mj-cs"/>
              </a:rPr>
              <a:t>ινομυώδες</a:t>
            </a:r>
            <a:r>
              <a:rPr kumimoji="0" lang="el-GR" sz="4400" b="1" i="0" u="none" strike="noStrike" kern="1200" cap="none" spc="0" normalizeH="0" baseline="0" noProof="0" dirty="0" smtClean="0">
                <a:ln>
                  <a:noFill/>
                </a:ln>
                <a:solidFill>
                  <a:schemeClr val="tx1"/>
                </a:solidFill>
                <a:effectLst/>
                <a:uLnTx/>
                <a:uFillTx/>
                <a:latin typeface="+mj-lt"/>
                <a:ea typeface="+mj-ea"/>
                <a:cs typeface="+mj-cs"/>
              </a:rPr>
              <a:t> υπόστρωμα</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6 - Ορθογώνιο"/>
          <p:cNvSpPr/>
          <p:nvPr/>
        </p:nvSpPr>
        <p:spPr>
          <a:xfrm>
            <a:off x="5004048" y="1412776"/>
            <a:ext cx="2952328" cy="923330"/>
          </a:xfrm>
          <a:prstGeom prst="rect">
            <a:avLst/>
          </a:prstGeom>
        </p:spPr>
        <p:txBody>
          <a:bodyPr wrap="square">
            <a:spAutoFit/>
          </a:bodyPr>
          <a:lstStyle/>
          <a:p>
            <a:r>
              <a:rPr lang="el-GR" b="1" dirty="0" smtClean="0"/>
              <a:t>Κιονοειδής διηθητική ανάπτυξη περιορισμένου </a:t>
            </a:r>
            <a:r>
              <a:rPr lang="el-GR" b="1" dirty="0" err="1" smtClean="0"/>
              <a:t>αδενοκαρκινώματος</a:t>
            </a:r>
            <a:r>
              <a:rPr lang="el-GR" dirty="0" smtClean="0"/>
              <a:t>. </a:t>
            </a:r>
            <a:endParaRPr lang="el-GR" dirty="0"/>
          </a:p>
        </p:txBody>
      </p:sp>
      <p:sp>
        <p:nvSpPr>
          <p:cNvPr id="8" name="7 - Ορθογώνιο"/>
          <p:cNvSpPr/>
          <p:nvPr/>
        </p:nvSpPr>
        <p:spPr>
          <a:xfrm>
            <a:off x="0" y="1565176"/>
            <a:ext cx="4283968" cy="646331"/>
          </a:xfrm>
          <a:prstGeom prst="rect">
            <a:avLst/>
          </a:prstGeom>
        </p:spPr>
        <p:txBody>
          <a:bodyPr wrap="square">
            <a:spAutoFit/>
          </a:bodyPr>
          <a:lstStyle/>
          <a:p>
            <a:r>
              <a:rPr lang="el-GR" b="1" dirty="0" smtClean="0"/>
              <a:t>Δεν υπάρχουν εδώ καλοήθεις αδένες για σύγκριση</a:t>
            </a:r>
            <a:endParaRPr lang="el-GR"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Rot="1" noChangeArrowheads="1"/>
          </p:cNvSpPr>
          <p:nvPr>
            <p:ph type="title"/>
          </p:nvPr>
        </p:nvSpPr>
        <p:spPr>
          <a:xfrm>
            <a:off x="457200" y="0"/>
            <a:ext cx="8229600" cy="1417638"/>
          </a:xfrm>
        </p:spPr>
        <p:txBody>
          <a:bodyPr>
            <a:normAutofit fontScale="90000"/>
          </a:bodyPr>
          <a:lstStyle/>
          <a:p>
            <a:pPr eaLnBrk="1" hangingPunct="1">
              <a:defRPr/>
            </a:pPr>
            <a:r>
              <a:rPr lang="el-GR" dirty="0" smtClean="0"/>
              <a:t>Κιονοειδής διηθητική ανάπτυξη περιορισμένου </a:t>
            </a:r>
            <a:r>
              <a:rPr lang="el-GR" dirty="0" err="1" smtClean="0"/>
              <a:t>αδενοκαρκινώματος</a:t>
            </a:r>
            <a:r>
              <a:rPr lang="el-GR" dirty="0" smtClean="0"/>
              <a:t>. </a:t>
            </a:r>
            <a:r>
              <a:rPr lang="el-GR" sz="2700" dirty="0" smtClean="0"/>
              <a:t>Δυνατή εδώ η σύγκριση με καλοήθεις αδένες.  </a:t>
            </a:r>
          </a:p>
        </p:txBody>
      </p:sp>
      <p:pic>
        <p:nvPicPr>
          <p:cNvPr id="9219" name="Picture 5" descr="jcpF3_large"/>
          <p:cNvPicPr>
            <a:picLocks noChangeAspect="1" noChangeArrowheads="1"/>
          </p:cNvPicPr>
          <p:nvPr/>
        </p:nvPicPr>
        <p:blipFill>
          <a:blip r:embed="rId2" cstate="print"/>
          <a:srcRect/>
          <a:stretch>
            <a:fillRect/>
          </a:stretch>
        </p:blipFill>
        <p:spPr bwMode="auto">
          <a:xfrm>
            <a:off x="1187624" y="1541463"/>
            <a:ext cx="6840538" cy="53165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animEffect transition="in" filter="fade">
                                      <p:cBhvr>
                                        <p:cTn id="9"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Rot="1" noChangeArrowheads="1"/>
          </p:cNvSpPr>
          <p:nvPr>
            <p:ph type="title"/>
          </p:nvPr>
        </p:nvSpPr>
        <p:spPr>
          <a:xfrm>
            <a:off x="0" y="0"/>
            <a:ext cx="9144000" cy="1428750"/>
          </a:xfrm>
        </p:spPr>
        <p:txBody>
          <a:bodyPr/>
          <a:lstStyle/>
          <a:p>
            <a:pPr eaLnBrk="1" hangingPunct="1">
              <a:defRPr/>
            </a:pPr>
            <a:r>
              <a:rPr lang="el-GR" sz="3200" dirty="0" smtClean="0"/>
              <a:t>Όλως</a:t>
            </a:r>
            <a:r>
              <a:rPr lang="el-GR" sz="3200" dirty="0" smtClean="0">
                <a:latin typeface="Arial" charset="0"/>
              </a:rPr>
              <a:t> </a:t>
            </a:r>
            <a:r>
              <a:rPr lang="el-GR" sz="3200" dirty="0" smtClean="0"/>
              <a:t>περιορισμένο (στο </a:t>
            </a:r>
            <a:r>
              <a:rPr lang="el-GR" sz="3200" dirty="0" err="1" smtClean="0"/>
              <a:t>αποσταλέν</a:t>
            </a:r>
            <a:r>
              <a:rPr lang="el-GR" sz="3200" dirty="0" smtClean="0"/>
              <a:t> υλικό)</a:t>
            </a:r>
            <a:br>
              <a:rPr lang="el-GR" sz="3200" dirty="0" smtClean="0"/>
            </a:br>
            <a:r>
              <a:rPr lang="el-GR" sz="3200" dirty="0" err="1" smtClean="0"/>
              <a:t>αδενοκαρκίνωμα</a:t>
            </a:r>
            <a:r>
              <a:rPr lang="el-GR" sz="3200" dirty="0" smtClean="0"/>
              <a:t>  αθροιστικού βαθμού 6 (= 3+3 )</a:t>
            </a:r>
          </a:p>
        </p:txBody>
      </p:sp>
      <p:pic>
        <p:nvPicPr>
          <p:cNvPr id="16387" name="Picture 5" descr="jcpF13_large"/>
          <p:cNvPicPr>
            <a:picLocks noChangeAspect="1" noChangeArrowheads="1"/>
          </p:cNvPicPr>
          <p:nvPr/>
        </p:nvPicPr>
        <p:blipFill>
          <a:blip r:embed="rId2" cstate="print"/>
          <a:srcRect/>
          <a:stretch>
            <a:fillRect/>
          </a:stretch>
        </p:blipFill>
        <p:spPr bwMode="auto">
          <a:xfrm>
            <a:off x="1285875" y="1357313"/>
            <a:ext cx="6696075" cy="53006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animEffect transition="in" filter="fade">
                                      <p:cBhvr>
                                        <p:cTn id="9"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rmAutofit/>
          </a:bodyPr>
          <a:lstStyle/>
          <a:p>
            <a:r>
              <a:rPr lang="el-GR" sz="3200" b="1" dirty="0" smtClean="0"/>
              <a:t>Διηθητικό</a:t>
            </a:r>
            <a:r>
              <a:rPr lang="el-GR" sz="3200" dirty="0" smtClean="0"/>
              <a:t> πρότυπο διάταξης αδένων  </a:t>
            </a:r>
            <a:br>
              <a:rPr lang="el-GR" sz="3200" dirty="0" smtClean="0"/>
            </a:br>
            <a:r>
              <a:rPr lang="el-GR" sz="3200" dirty="0" smtClean="0"/>
              <a:t>σε υλικό </a:t>
            </a:r>
            <a:r>
              <a:rPr lang="el-GR" sz="3200" dirty="0" err="1" smtClean="0">
                <a:effectLst>
                  <a:outerShdw blurRad="38100" dist="38100" dir="2700000" algn="tl">
                    <a:srgbClr val="000000">
                      <a:alpha val="43137"/>
                    </a:srgbClr>
                  </a:outerShdw>
                </a:effectLst>
              </a:rPr>
              <a:t>διουρηθρικής</a:t>
            </a:r>
            <a:r>
              <a:rPr lang="el-GR" sz="3200" dirty="0" smtClean="0"/>
              <a:t> </a:t>
            </a:r>
            <a:r>
              <a:rPr lang="el-GR" sz="3200" dirty="0" err="1" smtClean="0"/>
              <a:t>εκτομής</a:t>
            </a:r>
            <a:r>
              <a:rPr lang="el-GR" sz="3200" dirty="0" smtClean="0"/>
              <a:t>. Άθροισμα 6 (=3+3)</a:t>
            </a:r>
            <a:endParaRPr lang="el-GR" sz="3200" dirty="0"/>
          </a:p>
        </p:txBody>
      </p:sp>
      <p:pic>
        <p:nvPicPr>
          <p:cNvPr id="29698" name="Picture 2" descr="C:\Documents and Settings\Administrator\Επιφάνεια εργασίας\ΕΙΚΟΝΕΣ ΠΡΟΣΤΑΤΗ για παρουσίαση 13.6\fig_06-027.jpg"/>
          <p:cNvPicPr>
            <a:picLocks noChangeAspect="1" noChangeArrowheads="1"/>
          </p:cNvPicPr>
          <p:nvPr/>
        </p:nvPicPr>
        <p:blipFill>
          <a:blip r:embed="rId2" cstate="print"/>
          <a:srcRect/>
          <a:stretch>
            <a:fillRect/>
          </a:stretch>
        </p:blipFill>
        <p:spPr bwMode="auto">
          <a:xfrm rot="16200000">
            <a:off x="-235699" y="2021592"/>
            <a:ext cx="5329117" cy="4000528"/>
          </a:xfrm>
          <a:prstGeom prst="rect">
            <a:avLst/>
          </a:prstGeom>
          <a:noFill/>
        </p:spPr>
      </p:pic>
      <p:pic>
        <p:nvPicPr>
          <p:cNvPr id="29699" name="Picture 3" descr="C:\Documents and Settings\Administrator\Επιφάνεια εργασίας\ΕΙΚΟΝΕΣ ΠΡΟΣΤΑΤΗ για παρουσίαση 13.6\fig_06-028.jpg"/>
          <p:cNvPicPr>
            <a:picLocks noChangeAspect="1" noChangeArrowheads="1"/>
          </p:cNvPicPr>
          <p:nvPr/>
        </p:nvPicPr>
        <p:blipFill>
          <a:blip r:embed="rId3" cstate="print"/>
          <a:srcRect/>
          <a:stretch>
            <a:fillRect/>
          </a:stretch>
        </p:blipFill>
        <p:spPr bwMode="auto">
          <a:xfrm rot="5400000">
            <a:off x="3967952" y="2032784"/>
            <a:ext cx="5286412" cy="39354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Administrator\Επιφάνεια εργασίας\ΕΙΚΟΝΕΣ ΠΡΟΣΤΑΤΗ για παρουσίαση 13.6\efig_06-362.jpg"/>
          <p:cNvPicPr>
            <a:picLocks noChangeAspect="1" noChangeArrowheads="1"/>
          </p:cNvPicPr>
          <p:nvPr/>
        </p:nvPicPr>
        <p:blipFill>
          <a:blip r:embed="rId2" cstate="print"/>
          <a:srcRect/>
          <a:stretch>
            <a:fillRect/>
          </a:stretch>
        </p:blipFill>
        <p:spPr bwMode="auto">
          <a:xfrm>
            <a:off x="-1" y="-1"/>
            <a:ext cx="9144001" cy="6906005"/>
          </a:xfrm>
          <a:prstGeom prst="rect">
            <a:avLst/>
          </a:prstGeom>
          <a:noFill/>
        </p:spPr>
      </p:pic>
      <p:sp>
        <p:nvSpPr>
          <p:cNvPr id="3" name="2 - Ορθογώνιο"/>
          <p:cNvSpPr/>
          <p:nvPr/>
        </p:nvSpPr>
        <p:spPr>
          <a:xfrm>
            <a:off x="4572000" y="3429000"/>
            <a:ext cx="4572000" cy="4031873"/>
          </a:xfrm>
          <a:prstGeom prst="rect">
            <a:avLst/>
          </a:prstGeom>
        </p:spPr>
        <p:txBody>
          <a:bodyPr wrap="square">
            <a:spAutoFit/>
          </a:bodyPr>
          <a:lstStyle/>
          <a:p>
            <a:r>
              <a:rPr lang="el-GR" sz="2800" b="1" dirty="0" smtClean="0"/>
              <a:t>Μη αξιολογήσιμη, ανώμαλη </a:t>
            </a:r>
            <a:r>
              <a:rPr lang="el-GR" sz="2800" b="1" dirty="0" err="1" smtClean="0"/>
              <a:t>ανοσοχρώση</a:t>
            </a:r>
            <a:r>
              <a:rPr lang="el-GR" sz="2800" b="1" dirty="0" smtClean="0"/>
              <a:t> </a:t>
            </a:r>
            <a:br>
              <a:rPr lang="el-GR" sz="2800" b="1" dirty="0" smtClean="0"/>
            </a:br>
            <a:r>
              <a:rPr lang="el-GR" sz="2800" b="1" dirty="0" smtClean="0"/>
              <a:t>έναντι της </a:t>
            </a:r>
            <a:r>
              <a:rPr lang="en-US" sz="2800" b="1" dirty="0" smtClean="0"/>
              <a:t>CK903</a:t>
            </a:r>
            <a:r>
              <a:rPr lang="el-GR" sz="2800" b="1" dirty="0" smtClean="0"/>
              <a:t> σε κυψελιδικά μάλλον παρά σε βασικά κύτταρα.</a:t>
            </a:r>
          </a:p>
          <a:p>
            <a:r>
              <a:rPr lang="el-GR" sz="2800" b="1" dirty="0" smtClean="0"/>
              <a:t>Δυνατή η διάγνωση καρκίνου βάσει της μορφολογίας </a:t>
            </a:r>
            <a:r>
              <a:rPr lang="en-US" sz="2800" b="1" dirty="0" smtClean="0"/>
              <a:t> </a:t>
            </a:r>
            <a:r>
              <a:rPr lang="el-GR" sz="3200" b="1" dirty="0" smtClean="0"/>
              <a:t/>
            </a:r>
            <a:br>
              <a:rPr lang="el-GR" sz="3200" b="1" dirty="0" smtClean="0"/>
            </a:br>
            <a:endParaRPr lang="el-GR"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D:\figures\640x480\1200\124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1800" dirty="0" smtClean="0"/>
              <a:t>Προστατικό </a:t>
            </a:r>
            <a:r>
              <a:rPr lang="el-GR" sz="1800" b="1" spc="600" dirty="0" smtClean="0"/>
              <a:t>καρκίνωμα </a:t>
            </a:r>
            <a:r>
              <a:rPr lang="el-GR" sz="1800" dirty="0" smtClean="0"/>
              <a:t>με </a:t>
            </a:r>
            <a:r>
              <a:rPr lang="el-GR" sz="1800" dirty="0" smtClean="0">
                <a:effectLst>
                  <a:outerShdw blurRad="38100" dist="38100" dir="2700000" algn="tl">
                    <a:srgbClr val="000000">
                      <a:alpha val="43137"/>
                    </a:srgbClr>
                  </a:outerShdw>
                </a:effectLst>
              </a:rPr>
              <a:t>ανώμαλη έκφραση του δείκτη βασικών κυττάρων </a:t>
            </a:r>
            <a:r>
              <a:rPr lang="en-US" sz="1800" dirty="0" smtClean="0">
                <a:effectLst>
                  <a:outerShdw blurRad="38100" dist="38100" dir="2700000" algn="tl">
                    <a:srgbClr val="000000">
                      <a:alpha val="43137"/>
                    </a:srgbClr>
                  </a:outerShdw>
                </a:effectLst>
              </a:rPr>
              <a:t>p63</a:t>
            </a:r>
            <a:r>
              <a:rPr lang="el-GR" sz="1800" dirty="0" smtClean="0">
                <a:effectLst>
                  <a:outerShdw blurRad="38100" dist="38100" dir="2700000" algn="tl">
                    <a:srgbClr val="000000">
                      <a:alpha val="43137"/>
                    </a:srgbClr>
                  </a:outerShdw>
                </a:effectLst>
              </a:rPr>
              <a:t> (!). </a:t>
            </a:r>
            <a:br>
              <a:rPr lang="el-GR" sz="1800" dirty="0" smtClean="0">
                <a:effectLst>
                  <a:outerShdw blurRad="38100" dist="38100" dir="2700000" algn="tl">
                    <a:srgbClr val="000000">
                      <a:alpha val="43137"/>
                    </a:srgbClr>
                  </a:outerShdw>
                </a:effectLst>
              </a:rPr>
            </a:br>
            <a:r>
              <a:rPr lang="el-GR" sz="1800" dirty="0" smtClean="0">
                <a:effectLst>
                  <a:outerShdw blurRad="38100" dist="38100" dir="2700000" algn="tl">
                    <a:srgbClr val="000000">
                      <a:alpha val="43137"/>
                    </a:srgbClr>
                  </a:outerShdw>
                </a:effectLst>
              </a:rPr>
              <a:t>Καρκινική αρχιτεκτονική. Πάντοτε υπερτερεί η μορφολογία  επί των </a:t>
            </a:r>
            <a:r>
              <a:rPr lang="el-GR" sz="1800" dirty="0" err="1" smtClean="0">
                <a:effectLst>
                  <a:outerShdw blurRad="38100" dist="38100" dir="2700000" algn="tl">
                    <a:srgbClr val="000000">
                      <a:alpha val="43137"/>
                    </a:srgbClr>
                  </a:outerShdw>
                </a:effectLst>
              </a:rPr>
              <a:t>ανοσοϊστοχημικών</a:t>
            </a:r>
            <a:r>
              <a:rPr lang="el-GR" sz="1800" dirty="0" smtClean="0">
                <a:effectLst>
                  <a:outerShdw blurRad="38100" dist="38100" dir="2700000" algn="tl">
                    <a:srgbClr val="000000">
                      <a:alpha val="43137"/>
                    </a:srgbClr>
                  </a:outerShdw>
                </a:effectLst>
              </a:rPr>
              <a:t> ευρημάτων. Τα τελευταία αξιολογούνται πάντοτε συνεκτιμώντας τα μορφολογικά δεδομένα.</a:t>
            </a:r>
            <a:endParaRPr lang="el-GR" sz="1800" dirty="0">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3852863" y="1038225"/>
            <a:ext cx="7705725" cy="5819775"/>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rot="10800000">
            <a:off x="3729716" y="1785926"/>
            <a:ext cx="5414284" cy="4100524"/>
          </a:xfrm>
          <a:prstGeom prst="rect">
            <a:avLst/>
          </a:prstGeom>
          <a:noFill/>
          <a:ln w="9525">
            <a:noFill/>
            <a:miter lim="800000"/>
            <a:headEnd/>
            <a:tailEnd/>
          </a:ln>
          <a:effectLst/>
        </p:spPr>
      </p:pic>
      <p:sp>
        <p:nvSpPr>
          <p:cNvPr id="5" name="4 - Ορθογώνιο"/>
          <p:cNvSpPr/>
          <p:nvPr/>
        </p:nvSpPr>
        <p:spPr>
          <a:xfrm>
            <a:off x="3923928" y="5929330"/>
            <a:ext cx="5220072" cy="923330"/>
          </a:xfrm>
          <a:prstGeom prst="rect">
            <a:avLst/>
          </a:prstGeom>
        </p:spPr>
        <p:txBody>
          <a:bodyPr wrap="square">
            <a:spAutoFit/>
          </a:bodyPr>
          <a:lstStyle/>
          <a:p>
            <a:r>
              <a:rPr lang="en-US" dirty="0" smtClean="0"/>
              <a:t>T</a:t>
            </a:r>
            <a:r>
              <a:rPr lang="el-GR" dirty="0" err="1" smtClean="0"/>
              <a:t>ριπλή</a:t>
            </a:r>
            <a:r>
              <a:rPr lang="el-GR" dirty="0" smtClean="0"/>
              <a:t> </a:t>
            </a:r>
            <a:r>
              <a:rPr lang="el-GR" dirty="0" err="1" smtClean="0"/>
              <a:t>ανοσοχρώση</a:t>
            </a:r>
            <a:r>
              <a:rPr lang="en-US" dirty="0" smtClean="0"/>
              <a:t>:</a:t>
            </a:r>
            <a:endParaRPr lang="el-GR" dirty="0" smtClean="0"/>
          </a:p>
          <a:p>
            <a:r>
              <a:rPr lang="el-GR" dirty="0" smtClean="0"/>
              <a:t>Κερατίνη 903 (</a:t>
            </a:r>
            <a:r>
              <a:rPr lang="el-GR" dirty="0" err="1" smtClean="0"/>
              <a:t>κυτταροπλασματική</a:t>
            </a:r>
            <a:r>
              <a:rPr lang="el-GR" dirty="0" smtClean="0"/>
              <a:t> καφέ) &amp;</a:t>
            </a:r>
          </a:p>
          <a:p>
            <a:r>
              <a:rPr lang="en-US" dirty="0" smtClean="0"/>
              <a:t> p63 (</a:t>
            </a:r>
            <a:r>
              <a:rPr lang="el-GR" dirty="0" err="1" smtClean="0"/>
              <a:t>πυρηνική,καφέ</a:t>
            </a:r>
            <a:r>
              <a:rPr lang="en-US" dirty="0" smtClean="0"/>
              <a:t>)</a:t>
            </a:r>
            <a:r>
              <a:rPr lang="el-GR" dirty="0" smtClean="0"/>
              <a:t>,</a:t>
            </a:r>
            <a:r>
              <a:rPr lang="en-US" dirty="0" smtClean="0"/>
              <a:t> </a:t>
            </a:r>
            <a:r>
              <a:rPr lang="el-GR" dirty="0" smtClean="0"/>
              <a:t>ενώ </a:t>
            </a:r>
            <a:r>
              <a:rPr lang="el-GR" dirty="0" err="1" smtClean="0"/>
              <a:t>ρακεμάση</a:t>
            </a:r>
            <a:r>
              <a:rPr lang="el-GR" dirty="0" smtClean="0"/>
              <a:t> (κόκκινη)</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582858"/>
          </a:xfrm>
        </p:spPr>
        <p:txBody>
          <a:bodyPr>
            <a:normAutofit fontScale="90000"/>
          </a:bodyPr>
          <a:lstStyle/>
          <a:p>
            <a:r>
              <a:rPr lang="el-GR" dirty="0" smtClean="0">
                <a:effectLst>
                  <a:outerShdw blurRad="38100" dist="38100" dir="2700000" algn="tl">
                    <a:srgbClr val="000000">
                      <a:alpha val="43137"/>
                    </a:srgbClr>
                  </a:outerShdw>
                </a:effectLst>
              </a:rPr>
              <a:t>Σπανίως παρατηρούμενη </a:t>
            </a:r>
            <a:r>
              <a:rPr lang="el-GR" dirty="0" err="1" smtClean="0">
                <a:effectLst>
                  <a:outerShdw blurRad="38100" dist="38100" dir="2700000" algn="tl">
                    <a:srgbClr val="000000">
                      <a:alpha val="43137"/>
                    </a:srgbClr>
                  </a:outerShdw>
                </a:effectLst>
              </a:rPr>
              <a:t>πολυστοιβάδωση</a:t>
            </a:r>
            <a:r>
              <a:rPr lang="el-GR" dirty="0" smtClean="0"/>
              <a:t> πυρήνων </a:t>
            </a:r>
            <a:br>
              <a:rPr lang="el-GR" dirty="0" smtClean="0"/>
            </a:br>
            <a:r>
              <a:rPr lang="el-GR" dirty="0" smtClean="0"/>
              <a:t>σε ορισμένους </a:t>
            </a:r>
            <a:r>
              <a:rPr lang="el-GR" b="1" dirty="0" smtClean="0"/>
              <a:t>καρκινικούς</a:t>
            </a:r>
            <a:r>
              <a:rPr lang="el-GR" dirty="0" smtClean="0"/>
              <a:t> αδένες δίδουσα την εντύπωση </a:t>
            </a:r>
            <a:br>
              <a:rPr lang="el-GR" dirty="0" smtClean="0"/>
            </a:br>
            <a:r>
              <a:rPr lang="el-GR" dirty="0" smtClean="0"/>
              <a:t>όχι μονού κυτταρικού στοίχου.</a:t>
            </a:r>
            <a:br>
              <a:rPr lang="el-GR" dirty="0" smtClean="0"/>
            </a:br>
            <a:r>
              <a:rPr lang="el-GR" sz="3100" b="1" dirty="0" smtClean="0"/>
              <a:t>ΔΔ </a:t>
            </a:r>
            <a:r>
              <a:rPr lang="el-GR" sz="3100" dirty="0" smtClean="0"/>
              <a:t>από βασικό κυτταρικό στοίχο.</a:t>
            </a:r>
            <a:endParaRPr lang="el-GR" sz="3100" dirty="0"/>
          </a:p>
        </p:txBody>
      </p:sp>
      <p:pic>
        <p:nvPicPr>
          <p:cNvPr id="32770" name="Picture 2" descr="C:\Documents and Settings\Administrator\Επιφάνεια εργασίας\ΕΙΚΟΝΕΣ ΠΡΟΣΤΑΤΗ για παρουσίαση 13.6\efig_06-145.jpg"/>
          <p:cNvPicPr>
            <a:picLocks noChangeAspect="1" noChangeArrowheads="1"/>
          </p:cNvPicPr>
          <p:nvPr/>
        </p:nvPicPr>
        <p:blipFill>
          <a:blip r:embed="rId2" cstate="print"/>
          <a:srcRect/>
          <a:stretch>
            <a:fillRect/>
          </a:stretch>
        </p:blipFill>
        <p:spPr bwMode="auto">
          <a:xfrm>
            <a:off x="0" y="3214686"/>
            <a:ext cx="9144000" cy="337685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p07g3a"/>
          <p:cNvPicPr>
            <a:picLocks noChangeAspect="1" noChangeArrowheads="1"/>
          </p:cNvPicPr>
          <p:nvPr/>
        </p:nvPicPr>
        <p:blipFill>
          <a:blip r:embed="rId2" cstate="print"/>
          <a:srcRect/>
          <a:stretch>
            <a:fillRect/>
          </a:stretch>
        </p:blipFill>
        <p:spPr bwMode="auto">
          <a:xfrm>
            <a:off x="0" y="0"/>
            <a:ext cx="9144000" cy="6381750"/>
          </a:xfrm>
          <a:prstGeom prst="rect">
            <a:avLst/>
          </a:prstGeom>
          <a:noFill/>
          <a:ln w="9525">
            <a:noFill/>
            <a:miter lim="800000"/>
            <a:headEnd/>
            <a:tailEnd/>
          </a:ln>
        </p:spPr>
      </p:pic>
      <p:sp>
        <p:nvSpPr>
          <p:cNvPr id="8195" name="Text Box 4"/>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Μικρή εστία αθροίσματος 3+3=6</a:t>
            </a:r>
            <a:r>
              <a:rPr lang="el-GR" dirty="0">
                <a:solidFill>
                  <a:srgbClr val="00206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5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p09g3b"/>
          <p:cNvPicPr>
            <a:picLocks noChangeAspect="1" noChangeArrowheads="1"/>
          </p:cNvPicPr>
          <p:nvPr/>
        </p:nvPicPr>
        <p:blipFill>
          <a:blip r:embed="rId2" cstate="print"/>
          <a:srcRect/>
          <a:stretch>
            <a:fillRect/>
          </a:stretch>
        </p:blipFill>
        <p:spPr bwMode="auto">
          <a:xfrm>
            <a:off x="0" y="0"/>
            <a:ext cx="9144000" cy="6308725"/>
          </a:xfrm>
          <a:prstGeom prst="rect">
            <a:avLst/>
          </a:prstGeom>
          <a:noFill/>
          <a:ln w="9525">
            <a:noFill/>
            <a:miter lim="800000"/>
            <a:headEnd/>
            <a:tailEnd/>
          </a:ln>
        </p:spPr>
      </p:pic>
      <p:sp>
        <p:nvSpPr>
          <p:cNvPr id="9219" name="Text Box 4"/>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Μικρή εστία αθροίσματος 3+3=6</a:t>
            </a:r>
            <a:r>
              <a:rPr lang="el-GR" dirty="0">
                <a:solidFill>
                  <a:srgbClr val="00206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rmAutofit fontScale="90000"/>
          </a:bodyPr>
          <a:lstStyle/>
          <a:p>
            <a:r>
              <a:rPr lang="el-GR" sz="4000" b="1" dirty="0" smtClean="0"/>
              <a:t>Απλή ατροφία</a:t>
            </a:r>
            <a:r>
              <a:rPr lang="el-GR" sz="4000" dirty="0" smtClean="0"/>
              <a:t> με κλασική </a:t>
            </a:r>
            <a:r>
              <a:rPr lang="el-GR" sz="4000" dirty="0" err="1" smtClean="0"/>
              <a:t>βασιφιλία</a:t>
            </a:r>
            <a:r>
              <a:rPr lang="el-GR" sz="4000" dirty="0" smtClean="0"/>
              <a:t>.</a:t>
            </a:r>
            <a:r>
              <a:rPr lang="el-GR" dirty="0" smtClean="0"/>
              <a:t/>
            </a:r>
            <a:br>
              <a:rPr lang="el-GR" dirty="0" smtClean="0"/>
            </a:br>
            <a:r>
              <a:rPr lang="el-GR" sz="3100" dirty="0" smtClean="0"/>
              <a:t>Χωρίς αξία τα όποια </a:t>
            </a:r>
            <a:r>
              <a:rPr lang="el-GR" sz="3100" dirty="0" err="1" smtClean="0"/>
              <a:t>ανοσοϊστοχημικά</a:t>
            </a:r>
            <a:r>
              <a:rPr lang="el-GR" sz="3100" dirty="0" smtClean="0"/>
              <a:t> ευρήματα.</a:t>
            </a:r>
            <a:endParaRPr lang="el-GR" sz="3100" dirty="0"/>
          </a:p>
        </p:txBody>
      </p:sp>
      <p:pic>
        <p:nvPicPr>
          <p:cNvPr id="106498" name="Picture 2"/>
          <p:cNvPicPr>
            <a:picLocks noChangeAspect="1" noChangeArrowheads="1"/>
          </p:cNvPicPr>
          <p:nvPr/>
        </p:nvPicPr>
        <p:blipFill>
          <a:blip r:embed="rId2" cstate="print"/>
          <a:srcRect/>
          <a:stretch>
            <a:fillRect/>
          </a:stretch>
        </p:blipFill>
        <p:spPr bwMode="auto">
          <a:xfrm>
            <a:off x="714348" y="1000108"/>
            <a:ext cx="7645400" cy="5702300"/>
          </a:xfrm>
          <a:prstGeom prst="rect">
            <a:avLst/>
          </a:prstGeom>
          <a:noFill/>
          <a:ln w="9525">
            <a:noFill/>
            <a:miter lim="800000"/>
            <a:headEnd/>
            <a:tailEnd/>
          </a:ln>
          <a:effectLst/>
        </p:spPr>
      </p:pic>
      <p:sp>
        <p:nvSpPr>
          <p:cNvPr id="4" name="3 - Ορθογώνιο"/>
          <p:cNvSpPr/>
          <p:nvPr/>
        </p:nvSpPr>
        <p:spPr>
          <a:xfrm>
            <a:off x="6143636" y="4214818"/>
            <a:ext cx="785818" cy="369332"/>
          </a:xfrm>
          <a:prstGeom prst="rect">
            <a:avLst/>
          </a:prstGeom>
        </p:spPr>
        <p:txBody>
          <a:bodyPr wrap="square">
            <a:spAutoFit/>
          </a:bodyPr>
          <a:lstStyle/>
          <a:p>
            <a:r>
              <a:rPr lang="en-US" dirty="0" smtClean="0"/>
              <a:t>p63</a:t>
            </a:r>
            <a:endParaRPr lang="el-GR" dirty="0"/>
          </a:p>
        </p:txBody>
      </p:sp>
      <p:sp>
        <p:nvSpPr>
          <p:cNvPr id="5" name="4 - Ορθογώνιο"/>
          <p:cNvSpPr/>
          <p:nvPr/>
        </p:nvSpPr>
        <p:spPr>
          <a:xfrm>
            <a:off x="1500166" y="4000504"/>
            <a:ext cx="3642631" cy="369332"/>
          </a:xfrm>
          <a:prstGeom prst="rect">
            <a:avLst/>
          </a:prstGeom>
        </p:spPr>
        <p:txBody>
          <a:bodyPr wrap="square">
            <a:spAutoFit/>
          </a:bodyPr>
          <a:lstStyle/>
          <a:p>
            <a:r>
              <a:rPr lang="el-GR" dirty="0" err="1" smtClean="0"/>
              <a:t>ρακεμάση</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90115" name="Picture 5" descr="F:\figures\640x480\700\759.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91139" name="Picture 2" descr="F:\figures\512x384\700\760.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57188" y="-285750"/>
            <a:ext cx="8229600" cy="1714500"/>
          </a:xfrm>
        </p:spPr>
        <p:txBody>
          <a:bodyPr/>
          <a:lstStyle/>
          <a:p>
            <a:pPr>
              <a:defRPr/>
            </a:pPr>
            <a:r>
              <a:rPr lang="el-GR" sz="3200" dirty="0" smtClean="0"/>
              <a:t>Καλοήθης ατροφία </a:t>
            </a:r>
            <a:r>
              <a:rPr lang="el-GR" sz="3200" dirty="0" err="1" smtClean="0"/>
              <a:t>ψευδοδιηθητικού</a:t>
            </a:r>
            <a:r>
              <a:rPr lang="el-GR" sz="3200" dirty="0" smtClean="0"/>
              <a:t> προτύπου</a:t>
            </a:r>
            <a:endParaRPr lang="el-GR" sz="3200" dirty="0"/>
          </a:p>
        </p:txBody>
      </p:sp>
      <p:pic>
        <p:nvPicPr>
          <p:cNvPr id="93187" name="Picture 4" descr="F:\figures\512x384\700\759.jpg"/>
          <p:cNvPicPr>
            <a:picLocks noGrp="1" noChangeAspect="1" noChangeArrowheads="1"/>
          </p:cNvPicPr>
          <p:nvPr>
            <p:ph idx="4294967295"/>
          </p:nvPr>
        </p:nvPicPr>
        <p:blipFill>
          <a:blip r:embed="rId2" cstate="print"/>
          <a:srcRect/>
          <a:stretch>
            <a:fillRect/>
          </a:stretch>
        </p:blipFill>
        <p:spPr>
          <a:xfrm>
            <a:off x="1214438" y="1571625"/>
            <a:ext cx="6786562" cy="50006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94211" name="Picture 2" descr="F:\figures\640x480\800\821.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95235" name="Picture 2" descr="F:\figures\640x480\800\813.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D:\figures\640x480\1200\1250.jpg"/>
          <p:cNvPicPr>
            <a:picLocks noChangeAspect="1" noChangeArrowheads="1"/>
          </p:cNvPicPr>
          <p:nvPr/>
        </p:nvPicPr>
        <p:blipFill>
          <a:blip r:embed="rId3" cstate="print"/>
          <a:srcRect/>
          <a:stretch>
            <a:fillRect/>
          </a:stretch>
        </p:blipFill>
        <p:spPr bwMode="auto">
          <a:xfrm rot="16200000">
            <a:off x="-857250" y="857250"/>
            <a:ext cx="6858000" cy="5143500"/>
          </a:xfrm>
          <a:prstGeom prst="rect">
            <a:avLst/>
          </a:prstGeom>
          <a:noFill/>
        </p:spPr>
      </p:pic>
      <p:pic>
        <p:nvPicPr>
          <p:cNvPr id="8195" name="Picture 3" descr="D:\figures\640x480\1200\1251.jpg"/>
          <p:cNvPicPr>
            <a:picLocks noChangeAspect="1" noChangeArrowheads="1"/>
          </p:cNvPicPr>
          <p:nvPr/>
        </p:nvPicPr>
        <p:blipFill>
          <a:blip r:embed="rId4" cstate="print"/>
          <a:srcRect/>
          <a:stretch>
            <a:fillRect/>
          </a:stretch>
        </p:blipFill>
        <p:spPr bwMode="auto">
          <a:xfrm rot="16200000">
            <a:off x="3714750" y="857250"/>
            <a:ext cx="6858000" cy="51435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96259" name="Picture 2" descr="F:\figures\640x480\800\814.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sp>
        <p:nvSpPr>
          <p:cNvPr id="3" name="2 - Θέση περιεχομένου"/>
          <p:cNvSpPr>
            <a:spLocks noGrp="1"/>
          </p:cNvSpPr>
          <p:nvPr>
            <p:ph idx="1"/>
          </p:nvPr>
        </p:nvSpPr>
        <p:spPr/>
        <p:txBody>
          <a:bodyPr/>
          <a:lstStyle/>
          <a:p>
            <a:pPr>
              <a:defRPr/>
            </a:pPr>
            <a:endParaRPr lang="el-GR"/>
          </a:p>
        </p:txBody>
      </p:sp>
      <p:pic>
        <p:nvPicPr>
          <p:cNvPr id="97284" name="Picture 2" descr="F:\figures\640x480\800\8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2" descr="F:\figures\640x480\800\807.jpg"/>
          <p:cNvPicPr>
            <a:picLocks noGrp="1" noChangeAspect="1" noChangeArrowheads="1"/>
          </p:cNvPicPr>
          <p:nvPr>
            <p:ph idx="1"/>
          </p:nvPr>
        </p:nvPicPr>
        <p:blipFill>
          <a:blip r:embed="rId2" cstate="print"/>
          <a:srcRect/>
          <a:stretch>
            <a:fillRect/>
          </a:stretch>
        </p:blipFill>
        <p:spPr>
          <a:xfrm>
            <a:off x="395536" y="404664"/>
            <a:ext cx="8256270" cy="6192688"/>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8652"/>
            <a:ext cx="9144000" cy="2357454"/>
          </a:xfrm>
        </p:spPr>
        <p:txBody>
          <a:bodyPr>
            <a:normAutofit/>
          </a:bodyPr>
          <a:lstStyle/>
          <a:p>
            <a:r>
              <a:rPr lang="el-GR" sz="3200" spc="300" dirty="0" smtClean="0">
                <a:effectLst>
                  <a:outerShdw blurRad="38100" dist="38100" dir="2700000" algn="tl">
                    <a:srgbClr val="000000">
                      <a:alpha val="43137"/>
                    </a:srgbClr>
                  </a:outerShdw>
                </a:effectLst>
              </a:rPr>
              <a:t>Μερική</a:t>
            </a:r>
            <a:r>
              <a:rPr lang="el-GR" sz="3200" dirty="0" smtClean="0">
                <a:effectLst>
                  <a:outerShdw blurRad="38100" dist="38100" dir="2700000" algn="tl">
                    <a:srgbClr val="000000">
                      <a:alpha val="43137"/>
                    </a:srgbClr>
                  </a:outerShdw>
                </a:effectLst>
              </a:rPr>
              <a:t> ατροφία</a:t>
            </a:r>
            <a:r>
              <a:rPr lang="en-US" sz="3200" dirty="0" smtClean="0"/>
              <a:t>:</a:t>
            </a:r>
            <a:r>
              <a:rPr lang="el-GR" sz="3200" dirty="0" smtClean="0"/>
              <a:t> </a:t>
            </a:r>
            <a:r>
              <a:rPr lang="el-GR" sz="3200" spc="300" dirty="0" smtClean="0"/>
              <a:t>λιγοστό</a:t>
            </a:r>
            <a:r>
              <a:rPr lang="el-GR" sz="3200" dirty="0" smtClean="0"/>
              <a:t> </a:t>
            </a:r>
            <a:r>
              <a:rPr lang="el-GR" sz="3200" dirty="0" smtClean="0">
                <a:effectLst>
                  <a:outerShdw blurRad="38100" dist="38100" dir="2700000" algn="tl">
                    <a:srgbClr val="000000">
                      <a:alpha val="43137"/>
                    </a:srgbClr>
                  </a:outerShdw>
                </a:effectLst>
              </a:rPr>
              <a:t>κορυφαίο</a:t>
            </a:r>
            <a:r>
              <a:rPr lang="el-GR" sz="3200" dirty="0" smtClean="0"/>
              <a:t> &amp; </a:t>
            </a:r>
            <a:r>
              <a:rPr lang="el-GR" sz="3200" b="1" dirty="0" smtClean="0"/>
              <a:t>άφθονο</a:t>
            </a:r>
            <a:r>
              <a:rPr lang="el-GR" sz="3200" dirty="0" smtClean="0"/>
              <a:t> </a:t>
            </a:r>
            <a:r>
              <a:rPr lang="el-GR" sz="3200" dirty="0" smtClean="0">
                <a:effectLst>
                  <a:outerShdw blurRad="38100" dist="38100" dir="2700000" algn="tl">
                    <a:srgbClr val="000000">
                      <a:alpha val="43137"/>
                    </a:srgbClr>
                  </a:outerShdw>
                </a:effectLst>
              </a:rPr>
              <a:t>πλευρικό</a:t>
            </a:r>
            <a:r>
              <a:rPr lang="el-GR" sz="3200" dirty="0" smtClean="0"/>
              <a:t> κυτταρόπλασμα, μικρή πυρηνική διόγκωση</a:t>
            </a:r>
            <a:endParaRPr lang="el-GR" sz="3200" dirty="0"/>
          </a:p>
        </p:txBody>
      </p:sp>
      <p:pic>
        <p:nvPicPr>
          <p:cNvPr id="59394" name="Picture 2" descr="C:\Documents and Settings\Administrator\Επιφάνεια εργασίας\fig_07-034.jpg"/>
          <p:cNvPicPr>
            <a:picLocks noChangeAspect="1" noChangeArrowheads="1"/>
          </p:cNvPicPr>
          <p:nvPr/>
        </p:nvPicPr>
        <p:blipFill>
          <a:blip r:embed="rId2" cstate="print"/>
          <a:srcRect/>
          <a:stretch>
            <a:fillRect/>
          </a:stretch>
        </p:blipFill>
        <p:spPr bwMode="auto">
          <a:xfrm rot="5400000">
            <a:off x="-2056243" y="2341939"/>
            <a:ext cx="5143512" cy="3888610"/>
          </a:xfrm>
          <a:prstGeom prst="rect">
            <a:avLst/>
          </a:prstGeom>
          <a:noFill/>
        </p:spPr>
      </p:pic>
      <p:pic>
        <p:nvPicPr>
          <p:cNvPr id="59395" name="Picture 3" descr="C:\Documents and Settings\Administrator\Επιφάνεια εργασίας\fig_07-036.jpg"/>
          <p:cNvPicPr>
            <a:picLocks noChangeAspect="1" noChangeArrowheads="1"/>
          </p:cNvPicPr>
          <p:nvPr/>
        </p:nvPicPr>
        <p:blipFill>
          <a:blip r:embed="rId3" cstate="print"/>
          <a:srcRect/>
          <a:stretch>
            <a:fillRect/>
          </a:stretch>
        </p:blipFill>
        <p:spPr bwMode="auto">
          <a:xfrm rot="16200000">
            <a:off x="4952487" y="1976945"/>
            <a:ext cx="5311257" cy="4071964"/>
          </a:xfrm>
          <a:prstGeom prst="rect">
            <a:avLst/>
          </a:prstGeom>
          <a:noFill/>
        </p:spPr>
      </p:pic>
      <p:pic>
        <p:nvPicPr>
          <p:cNvPr id="5" name="Picture 3" descr="D:\figures\640x480\800\812.jpg"/>
          <p:cNvPicPr>
            <a:picLocks noChangeAspect="1" noChangeArrowheads="1"/>
          </p:cNvPicPr>
          <p:nvPr/>
        </p:nvPicPr>
        <p:blipFill>
          <a:blip r:embed="rId4" cstate="print"/>
          <a:srcRect/>
          <a:stretch>
            <a:fillRect/>
          </a:stretch>
        </p:blipFill>
        <p:spPr bwMode="auto">
          <a:xfrm rot="16200000">
            <a:off x="1455519" y="2330641"/>
            <a:ext cx="4929222" cy="3696917"/>
          </a:xfrm>
          <a:prstGeom prst="rect">
            <a:avLst/>
          </a:prstGeom>
          <a:noFill/>
        </p:spPr>
      </p:pic>
      <p:sp>
        <p:nvSpPr>
          <p:cNvPr id="6" name="5 - Ορθογώνιο"/>
          <p:cNvSpPr/>
          <p:nvPr/>
        </p:nvSpPr>
        <p:spPr>
          <a:xfrm>
            <a:off x="3838562" y="3244334"/>
            <a:ext cx="1466875" cy="369332"/>
          </a:xfrm>
          <a:prstGeom prst="rect">
            <a:avLst/>
          </a:prstGeom>
        </p:spPr>
        <p:txBody>
          <a:bodyPr wrap="none">
            <a:spAutoFit/>
          </a:bodyPr>
          <a:lstStyle/>
          <a:p>
            <a:pPr lvl="0" algn="ctr">
              <a:spcBef>
                <a:spcPct val="0"/>
              </a:spcBef>
              <a:defRPr/>
            </a:pPr>
            <a:r>
              <a:rPr lang="el-GR" b="1" dirty="0" smtClean="0"/>
              <a:t>Κερατίνη 903</a:t>
            </a:r>
            <a:endParaRPr lang="el-GR"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52"/>
            <a:ext cx="9144000" cy="857256"/>
          </a:xfrm>
        </p:spPr>
        <p:txBody>
          <a:bodyPr>
            <a:normAutofit fontScale="90000"/>
          </a:bodyPr>
          <a:lstStyle/>
          <a:p>
            <a:r>
              <a:rPr lang="el-GR" sz="3100" spc="600" dirty="0" smtClean="0">
                <a:effectLst>
                  <a:outerShdw blurRad="38100" dist="38100" dir="2700000" algn="tl">
                    <a:srgbClr val="000000">
                      <a:alpha val="43137"/>
                    </a:srgbClr>
                  </a:outerShdw>
                </a:effectLst>
              </a:rPr>
              <a:t>Ατροφικού </a:t>
            </a:r>
            <a:r>
              <a:rPr lang="el-GR" sz="3100" spc="300" dirty="0" smtClean="0">
                <a:effectLst>
                  <a:outerShdw blurRad="38100" dist="38100" dir="2700000" algn="tl">
                    <a:srgbClr val="000000">
                      <a:alpha val="43137"/>
                    </a:srgbClr>
                  </a:outerShdw>
                </a:effectLst>
              </a:rPr>
              <a:t>τύπου</a:t>
            </a:r>
            <a:r>
              <a:rPr lang="el-GR" sz="3100" dirty="0" smtClean="0"/>
              <a:t> καρκίνωμα. ΔΔ από μερική ατροφία.</a:t>
            </a:r>
            <a:r>
              <a:rPr lang="el-GR" dirty="0" smtClean="0"/>
              <a:t/>
            </a:r>
            <a:br>
              <a:rPr lang="el-GR" dirty="0" smtClean="0"/>
            </a:br>
            <a:r>
              <a:rPr lang="el-GR" sz="2700" dirty="0" smtClean="0"/>
              <a:t>Ενδελεχής μελέτη πυρηνικής &amp; </a:t>
            </a:r>
            <a:r>
              <a:rPr lang="el-GR" sz="2700" dirty="0" err="1" smtClean="0"/>
              <a:t>κυτταροπλασματικής</a:t>
            </a:r>
            <a:r>
              <a:rPr lang="el-GR" sz="2700" dirty="0" smtClean="0"/>
              <a:t> </a:t>
            </a:r>
            <a:r>
              <a:rPr lang="el-GR" sz="2700" dirty="0" smtClean="0">
                <a:effectLst>
                  <a:outerShdw blurRad="38100" dist="38100" dir="2700000" algn="tl">
                    <a:srgbClr val="000000">
                      <a:alpha val="43137"/>
                    </a:srgbClr>
                  </a:outerShdw>
                </a:effectLst>
              </a:rPr>
              <a:t>μορφολογίας</a:t>
            </a:r>
            <a:r>
              <a:rPr lang="el-GR" sz="2700" dirty="0" smtClean="0"/>
              <a:t> σε συνδυασμό με κριτική αξιολόγηση </a:t>
            </a:r>
            <a:r>
              <a:rPr lang="el-GR" sz="2700" dirty="0" err="1" smtClean="0">
                <a:effectLst>
                  <a:outerShdw blurRad="38100" dist="38100" dir="2700000" algn="tl">
                    <a:srgbClr val="000000">
                      <a:alpha val="43137"/>
                    </a:srgbClr>
                  </a:outerShdw>
                </a:effectLst>
              </a:rPr>
              <a:t>ανοσοϊστοχημικών</a:t>
            </a:r>
            <a:r>
              <a:rPr lang="el-GR" sz="2700" dirty="0" smtClean="0">
                <a:effectLst>
                  <a:outerShdw blurRad="38100" dist="38100" dir="2700000" algn="tl">
                    <a:srgbClr val="000000">
                      <a:alpha val="43137"/>
                    </a:srgbClr>
                  </a:outerShdw>
                </a:effectLst>
              </a:rPr>
              <a:t> χρώσεων.</a:t>
            </a:r>
            <a:endParaRPr lang="el-GR" sz="2700" dirty="0">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857224" y="1171556"/>
            <a:ext cx="7627490" cy="568644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62"/>
          <p:cNvPicPr>
            <a:picLocks noChangeAspect="1" noChangeArrowheads="1"/>
          </p:cNvPicPr>
          <p:nvPr/>
        </p:nvPicPr>
        <p:blipFill>
          <a:blip r:embed="rId2" cstate="print"/>
          <a:srcRect/>
          <a:stretch>
            <a:fillRect/>
          </a:stretch>
        </p:blipFill>
        <p:spPr bwMode="auto">
          <a:xfrm>
            <a:off x="971600" y="1124744"/>
            <a:ext cx="7277100" cy="5457825"/>
          </a:xfrm>
          <a:prstGeom prst="rect">
            <a:avLst/>
          </a:prstGeom>
          <a:noFill/>
          <a:ln w="9525">
            <a:noFill/>
            <a:miter lim="800000"/>
            <a:headEnd/>
            <a:tailEnd/>
          </a:ln>
        </p:spPr>
      </p:pic>
      <p:sp>
        <p:nvSpPr>
          <p:cNvPr id="3" name="Rectangle 2"/>
          <p:cNvSpPr txBox="1">
            <a:spLocks noRot="1" noChangeArrowheads="1"/>
          </p:cNvSpPr>
          <p:nvPr/>
        </p:nvSpPr>
        <p:spPr>
          <a:xfrm>
            <a:off x="0" y="0"/>
            <a:ext cx="9144000" cy="121443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Ατροφικό </a:t>
            </a: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αδενοκαρκίνωμα</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dirty="0" smtClean="0">
                <a:latin typeface="+mj-lt"/>
                <a:ea typeface="+mj-ea"/>
                <a:cs typeface="+mj-cs"/>
              </a:rPr>
              <a:t>Άτυπη </a:t>
            </a:r>
            <a:r>
              <a:rPr lang="el-GR" sz="3200" dirty="0" smtClean="0">
                <a:latin typeface="+mj-lt"/>
                <a:ea typeface="+mj-ea"/>
                <a:cs typeface="+mj-cs"/>
              </a:rPr>
              <a:t>αρχιτεκτονική </a:t>
            </a:r>
            <a:r>
              <a:rPr lang="el-GR" sz="3200" dirty="0" smtClean="0">
                <a:latin typeface="+mj-lt"/>
                <a:ea typeface="+mj-ea"/>
                <a:cs typeface="+mj-cs"/>
              </a:rPr>
              <a:t>διάταξη ατροφικών αδένων. </a:t>
            </a:r>
            <a:endParaRPr kumimoji="0" lang="el-GR" sz="27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0" y="-242888"/>
            <a:ext cx="9144000" cy="1457326"/>
          </a:xfrm>
        </p:spPr>
        <p:txBody>
          <a:bodyPr>
            <a:normAutofit fontScale="90000"/>
          </a:bodyPr>
          <a:lstStyle/>
          <a:p>
            <a:pPr eaLnBrk="1" hangingPunct="1">
              <a:defRPr/>
            </a:pPr>
            <a:r>
              <a:rPr lang="el-GR" sz="3200" dirty="0" smtClean="0"/>
              <a:t>Ατροφικό </a:t>
            </a:r>
            <a:r>
              <a:rPr lang="el-GR" sz="3200" dirty="0" err="1" smtClean="0"/>
              <a:t>αδενοκαρκίνωμα</a:t>
            </a:r>
            <a:r>
              <a:rPr lang="el-GR" sz="3200" dirty="0" smtClean="0"/>
              <a:t>. Συμβατικό </a:t>
            </a:r>
            <a:r>
              <a:rPr lang="el-GR" sz="3200" dirty="0" err="1" smtClean="0"/>
              <a:t>αδενοκαρκίνωμα</a:t>
            </a:r>
            <a:r>
              <a:rPr lang="el-GR" sz="3200" dirty="0" smtClean="0"/>
              <a:t>. </a:t>
            </a:r>
            <a:r>
              <a:rPr lang="el-GR" sz="2700" dirty="0" smtClean="0"/>
              <a:t>Φυσιολογικός προστατικός αδένας με βασικό κυτταρικό στοίχο.. </a:t>
            </a:r>
          </a:p>
        </p:txBody>
      </p:sp>
      <p:pic>
        <p:nvPicPr>
          <p:cNvPr id="34819" name="Picture 4" descr="473"/>
          <p:cNvPicPr>
            <a:picLocks noChangeAspect="1" noChangeArrowheads="1"/>
          </p:cNvPicPr>
          <p:nvPr/>
        </p:nvPicPr>
        <p:blipFill>
          <a:blip r:embed="rId2" cstate="print"/>
          <a:srcRect/>
          <a:stretch>
            <a:fillRect/>
          </a:stretch>
        </p:blipFill>
        <p:spPr bwMode="auto">
          <a:xfrm>
            <a:off x="642938" y="928688"/>
            <a:ext cx="7777162" cy="5832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500" fill="hold"/>
                                        <p:tgtEl>
                                          <p:spTgt spid="65538"/>
                                        </p:tgtEl>
                                        <p:attrNameLst>
                                          <p:attrName>ppt_w</p:attrName>
                                        </p:attrNameLst>
                                      </p:cBhvr>
                                      <p:tavLst>
                                        <p:tav tm="0">
                                          <p:val>
                                            <p:fltVal val="0"/>
                                          </p:val>
                                        </p:tav>
                                        <p:tav tm="100000">
                                          <p:val>
                                            <p:strVal val="#ppt_w"/>
                                          </p:val>
                                        </p:tav>
                                      </p:tavLst>
                                    </p:anim>
                                    <p:anim calcmode="lin" valueType="num">
                                      <p:cBhvr>
                                        <p:cTn id="8" dur="500" fill="hold"/>
                                        <p:tgtEl>
                                          <p:spTgt spid="65538"/>
                                        </p:tgtEl>
                                        <p:attrNameLst>
                                          <p:attrName>ppt_h</p:attrName>
                                        </p:attrNameLst>
                                      </p:cBhvr>
                                      <p:tavLst>
                                        <p:tav tm="0">
                                          <p:val>
                                            <p:fltVal val="0"/>
                                          </p:val>
                                        </p:tav>
                                        <p:tav tm="100000">
                                          <p:val>
                                            <p:strVal val="#ppt_h"/>
                                          </p:val>
                                        </p:tav>
                                      </p:tavLst>
                                    </p:anim>
                                    <p:animEffect transition="in" filter="fade">
                                      <p:cBhvr>
                                        <p:cTn id="9"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102403" name="Picture 2" descr="F:\figures\640x480\200\291.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4313"/>
            <a:ext cx="8229600" cy="2071688"/>
          </a:xfrm>
        </p:spPr>
        <p:txBody>
          <a:bodyPr/>
          <a:lstStyle/>
          <a:p>
            <a:pPr>
              <a:defRPr/>
            </a:pPr>
            <a:r>
              <a:rPr lang="el-GR" sz="2400" dirty="0" smtClean="0"/>
              <a:t>Όλως περιορισμένη ανάπτυξη (στο </a:t>
            </a:r>
            <a:r>
              <a:rPr lang="el-GR" sz="2400" dirty="0" err="1" smtClean="0"/>
              <a:t>αποσταλέν</a:t>
            </a:r>
            <a:r>
              <a:rPr lang="el-GR" sz="2400" dirty="0" smtClean="0"/>
              <a:t> υλικό)</a:t>
            </a:r>
            <a:br>
              <a:rPr lang="el-GR" sz="2400" dirty="0" smtClean="0"/>
            </a:br>
            <a:r>
              <a:rPr lang="el-GR" sz="2400" dirty="0" err="1" smtClean="0"/>
              <a:t>αδενοκαρκινώματος</a:t>
            </a:r>
            <a:r>
              <a:rPr lang="el-GR" sz="2400" dirty="0" smtClean="0"/>
              <a:t> αθροιστικού βαθμού κακοηθείας 6 (3+3)</a:t>
            </a:r>
            <a:br>
              <a:rPr lang="el-GR" sz="2400" dirty="0" smtClean="0"/>
            </a:br>
            <a:r>
              <a:rPr lang="el-GR" sz="2400" dirty="0" smtClean="0"/>
              <a:t>κατά </a:t>
            </a:r>
            <a:r>
              <a:rPr lang="en-US" sz="2400" dirty="0" smtClean="0"/>
              <a:t>Gleason</a:t>
            </a:r>
            <a:r>
              <a:rPr lang="el-GR" sz="2400" dirty="0" smtClean="0"/>
              <a:t>.  Άκρως διαφωτιστική η σύγκριση με παρακείμενους καλοήθεις προστατικούς αδένες. </a:t>
            </a:r>
            <a:endParaRPr lang="el-GR" sz="2400" dirty="0"/>
          </a:p>
        </p:txBody>
      </p:sp>
      <p:pic>
        <p:nvPicPr>
          <p:cNvPr id="105475" name="Picture 2" descr="F:\figures\640x480\200\290.jpg"/>
          <p:cNvPicPr>
            <a:picLocks noGrp="1" noChangeAspect="1" noChangeArrowheads="1"/>
          </p:cNvPicPr>
          <p:nvPr>
            <p:ph idx="1"/>
          </p:nvPr>
        </p:nvPicPr>
        <p:blipFill>
          <a:blip r:embed="rId2" cstate="print"/>
          <a:srcRect/>
          <a:stretch>
            <a:fillRect/>
          </a:stretch>
        </p:blipFill>
        <p:spPr>
          <a:xfrm>
            <a:off x="1214438" y="1571625"/>
            <a:ext cx="6715125" cy="50371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p08g3e"/>
          <p:cNvPicPr>
            <a:picLocks noChangeAspect="1" noChangeArrowheads="1"/>
          </p:cNvPicPr>
          <p:nvPr/>
        </p:nvPicPr>
        <p:blipFill>
          <a:blip r:embed="rId2" cstate="print"/>
          <a:srcRect/>
          <a:stretch>
            <a:fillRect/>
          </a:stretch>
        </p:blipFill>
        <p:spPr bwMode="auto">
          <a:xfrm>
            <a:off x="0" y="0"/>
            <a:ext cx="9144000" cy="6308725"/>
          </a:xfrm>
          <a:prstGeom prst="rect">
            <a:avLst/>
          </a:prstGeom>
          <a:noFill/>
          <a:ln w="9525">
            <a:noFill/>
            <a:miter lim="800000"/>
            <a:headEnd/>
            <a:tailEnd/>
          </a:ln>
        </p:spPr>
      </p:pic>
      <p:sp>
        <p:nvSpPr>
          <p:cNvPr id="12291" name="Text Box 4"/>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Άθροισμα </a:t>
            </a:r>
            <a:r>
              <a:rPr lang="el-GR" sz="2400" b="1" dirty="0" smtClean="0">
                <a:solidFill>
                  <a:srgbClr val="002060"/>
                </a:solidFill>
              </a:rPr>
              <a:t>3+4=7 </a:t>
            </a:r>
            <a:r>
              <a:rPr lang="el-GR" sz="2400" b="1" dirty="0">
                <a:solidFill>
                  <a:srgbClr val="002060"/>
                </a:solidFill>
              </a:rPr>
              <a:t>με ελάχιστο ηθμοειδές </a:t>
            </a:r>
            <a:r>
              <a:rPr lang="el-GR" sz="2400" b="1" dirty="0" smtClean="0">
                <a:solidFill>
                  <a:srgbClr val="002060"/>
                </a:solidFill>
              </a:rPr>
              <a:t>συστατικό (πρότυπο 4)</a:t>
            </a:r>
            <a:r>
              <a:rPr lang="el-GR" dirty="0" smtClean="0">
                <a:solidFill>
                  <a:srgbClr val="002060"/>
                </a:solidFill>
              </a:rPr>
              <a:t> </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14356"/>
          </a:xfrm>
        </p:spPr>
        <p:txBody>
          <a:bodyPr>
            <a:noAutofit/>
          </a:bodyPr>
          <a:lstStyle/>
          <a:p>
            <a:r>
              <a:rPr lang="el-GR" sz="2400" b="1" dirty="0" smtClean="0">
                <a:solidFill>
                  <a:srgbClr val="002060"/>
                </a:solidFill>
                <a:effectLst>
                  <a:outerShdw blurRad="38100" dist="38100" dir="2700000" algn="tl">
                    <a:srgbClr val="000000">
                      <a:alpha val="43137"/>
                    </a:srgbClr>
                  </a:outerShdw>
                </a:effectLst>
              </a:rPr>
              <a:t>Παρουσία βασικού κυτταρικού στοίχου. </a:t>
            </a:r>
            <a:r>
              <a:rPr lang="el-GR" sz="2400" b="1" spc="300" dirty="0" smtClean="0">
                <a:solidFill>
                  <a:srgbClr val="002060"/>
                </a:solidFill>
                <a:effectLst>
                  <a:outerShdw blurRad="38100" dist="38100" dir="2700000" algn="tl">
                    <a:srgbClr val="000000">
                      <a:alpha val="43137"/>
                    </a:srgbClr>
                  </a:outerShdw>
                </a:effectLst>
              </a:rPr>
              <a:t>Αντιδραστική</a:t>
            </a:r>
            <a:r>
              <a:rPr lang="el-GR" sz="2400" b="1" dirty="0" smtClean="0">
                <a:solidFill>
                  <a:srgbClr val="002060"/>
                </a:solidFill>
              </a:rPr>
              <a:t>  η όποια πυρηνική  </a:t>
            </a:r>
            <a:r>
              <a:rPr lang="el-GR" sz="2400" b="1" spc="600" dirty="0" err="1" smtClean="0">
                <a:solidFill>
                  <a:srgbClr val="002060"/>
                </a:solidFill>
              </a:rPr>
              <a:t>ατυπία</a:t>
            </a:r>
            <a:r>
              <a:rPr lang="el-GR" sz="2400" b="1" spc="600" dirty="0" smtClean="0">
                <a:solidFill>
                  <a:srgbClr val="002060"/>
                </a:solidFill>
              </a:rPr>
              <a:t> λόγω της φλεγμονής .</a:t>
            </a:r>
            <a:endParaRPr lang="el-GR" sz="2400" b="1" spc="600" dirty="0">
              <a:solidFill>
                <a:srgbClr val="002060"/>
              </a:solidFill>
            </a:endParaRPr>
          </a:p>
        </p:txBody>
      </p:sp>
      <p:pic>
        <p:nvPicPr>
          <p:cNvPr id="9218" name="Picture 2" descr="D:\figures\640x480\1200\1252.jpg"/>
          <p:cNvPicPr>
            <a:picLocks noChangeAspect="1" noChangeArrowheads="1"/>
          </p:cNvPicPr>
          <p:nvPr/>
        </p:nvPicPr>
        <p:blipFill>
          <a:blip r:embed="rId3" cstate="print"/>
          <a:srcRect/>
          <a:stretch>
            <a:fillRect/>
          </a:stretch>
        </p:blipFill>
        <p:spPr bwMode="auto">
          <a:xfrm rot="16200000">
            <a:off x="-762000" y="1524000"/>
            <a:ext cx="6096000" cy="4572000"/>
          </a:xfrm>
          <a:prstGeom prst="rect">
            <a:avLst/>
          </a:prstGeom>
          <a:noFill/>
        </p:spPr>
      </p:pic>
      <p:pic>
        <p:nvPicPr>
          <p:cNvPr id="9219" name="Picture 3" descr="D:\figures\640x480\1200\1253.jpg"/>
          <p:cNvPicPr>
            <a:picLocks noChangeAspect="1" noChangeArrowheads="1"/>
          </p:cNvPicPr>
          <p:nvPr/>
        </p:nvPicPr>
        <p:blipFill>
          <a:blip r:embed="rId4" cstate="print"/>
          <a:srcRect/>
          <a:stretch>
            <a:fillRect/>
          </a:stretch>
        </p:blipFill>
        <p:spPr bwMode="auto">
          <a:xfrm rot="16200000">
            <a:off x="3595686" y="1524000"/>
            <a:ext cx="6096000" cy="4572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7" y="1052736"/>
            <a:ext cx="2736304" cy="2448272"/>
          </a:xfrm>
        </p:spPr>
        <p:txBody>
          <a:bodyPr>
            <a:normAutofit/>
          </a:bodyPr>
          <a:lstStyle/>
          <a:p>
            <a:r>
              <a:rPr lang="el-GR" sz="3200" dirty="0" smtClean="0"/>
              <a:t>Πρότυπο 3 και πρότυπο 4 </a:t>
            </a:r>
            <a:r>
              <a:rPr lang="en-US" sz="3200" dirty="0" smtClean="0"/>
              <a:t/>
            </a:r>
            <a:br>
              <a:rPr lang="en-US" sz="3200" dirty="0" smtClean="0"/>
            </a:br>
            <a:r>
              <a:rPr lang="el-GR" sz="3200" dirty="0" smtClean="0"/>
              <a:t>κατά </a:t>
            </a:r>
            <a:r>
              <a:rPr lang="en-US" sz="3200" dirty="0" smtClean="0"/>
              <a:t>Gleason</a:t>
            </a:r>
            <a:endParaRPr lang="el-GR" sz="3200" dirty="0"/>
          </a:p>
        </p:txBody>
      </p:sp>
      <p:pic>
        <p:nvPicPr>
          <p:cNvPr id="5" name="Picture 2" descr="C:\Users\θυμιος\Desktop\HIPON PROSTATE IMAGES - Αντίγραφο\NIKON 5o αρχείο\F172\54802 BA.JPG"/>
          <p:cNvPicPr>
            <a:picLocks noGrp="1" noChangeAspect="1" noChangeArrowheads="1"/>
          </p:cNvPicPr>
          <p:nvPr>
            <p:ph idx="1"/>
          </p:nvPr>
        </p:nvPicPr>
        <p:blipFill>
          <a:blip r:embed="rId3" cstate="print"/>
          <a:srcRect/>
          <a:stretch>
            <a:fillRect/>
          </a:stretch>
        </p:blipFill>
        <p:spPr bwMode="auto">
          <a:xfrm rot="16200000">
            <a:off x="2914589" y="865323"/>
            <a:ext cx="6915220" cy="5184574"/>
          </a:xfrm>
          <a:prstGeom prst="rect">
            <a:avLst/>
          </a:prstGeom>
          <a:noFill/>
        </p:spPr>
      </p:pic>
      <p:sp>
        <p:nvSpPr>
          <p:cNvPr id="6" name="5 - Αστέρι 4 ακτινών"/>
          <p:cNvSpPr/>
          <p:nvPr/>
        </p:nvSpPr>
        <p:spPr>
          <a:xfrm>
            <a:off x="7164288" y="980728"/>
            <a:ext cx="576064" cy="576064"/>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4139952" y="32849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6516216" y="50851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20g4"/>
          <p:cNvPicPr>
            <a:picLocks noChangeAspect="1" noChangeArrowheads="1"/>
          </p:cNvPicPr>
          <p:nvPr/>
        </p:nvPicPr>
        <p:blipFill>
          <a:blip r:embed="rId2" cstate="print"/>
          <a:srcRect/>
          <a:stretch>
            <a:fillRect/>
          </a:stretch>
        </p:blipFill>
        <p:spPr bwMode="auto">
          <a:xfrm>
            <a:off x="0" y="0"/>
            <a:ext cx="9144000" cy="6237288"/>
          </a:xfrm>
          <a:prstGeom prst="rect">
            <a:avLst/>
          </a:prstGeom>
          <a:noFill/>
          <a:ln w="9525">
            <a:noFill/>
            <a:miter lim="800000"/>
            <a:headEnd/>
            <a:tailEnd/>
          </a:ln>
        </p:spPr>
      </p:pic>
      <p:sp>
        <p:nvSpPr>
          <p:cNvPr id="30723" name="Text Box 3"/>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chemeClr val="bg1"/>
                </a:solidFill>
              </a:rPr>
              <a:t>  </a:t>
            </a:r>
            <a:r>
              <a:rPr lang="el-GR" sz="2400" b="1" dirty="0">
                <a:solidFill>
                  <a:srgbClr val="002060"/>
                </a:solidFill>
              </a:rPr>
              <a:t>Πρωτεύον 3 , δευτερεύον 4</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18g4"/>
          <p:cNvPicPr>
            <a:picLocks noChangeAspect="1" noChangeArrowheads="1"/>
          </p:cNvPicPr>
          <p:nvPr/>
        </p:nvPicPr>
        <p:blipFill>
          <a:blip r:embed="rId2" cstate="print"/>
          <a:srcRect/>
          <a:stretch>
            <a:fillRect/>
          </a:stretch>
        </p:blipFill>
        <p:spPr bwMode="auto">
          <a:xfrm>
            <a:off x="0" y="0"/>
            <a:ext cx="9144000" cy="6237288"/>
          </a:xfrm>
          <a:prstGeom prst="rect">
            <a:avLst/>
          </a:prstGeom>
          <a:noFill/>
          <a:ln w="9525">
            <a:noFill/>
            <a:miter lim="800000"/>
            <a:headEnd/>
            <a:tailEnd/>
          </a:ln>
        </p:spPr>
      </p:pic>
      <p:sp>
        <p:nvSpPr>
          <p:cNvPr id="28675" name="Text Box 5"/>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  Πρωτεύον 4 , δευτερεύον 3</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p:cTn id="7"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6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27g4"/>
          <p:cNvPicPr>
            <a:picLocks noChangeAspect="1" noChangeArrowheads="1"/>
          </p:cNvPicPr>
          <p:nvPr/>
        </p:nvPicPr>
        <p:blipFill>
          <a:blip r:embed="rId2" cstate="print"/>
          <a:srcRect/>
          <a:stretch>
            <a:fillRect/>
          </a:stretch>
        </p:blipFill>
        <p:spPr bwMode="auto">
          <a:xfrm>
            <a:off x="0" y="0"/>
            <a:ext cx="9144000" cy="6381750"/>
          </a:xfrm>
          <a:prstGeom prst="rect">
            <a:avLst/>
          </a:prstGeom>
          <a:noFill/>
          <a:ln w="9525">
            <a:noFill/>
            <a:miter lim="800000"/>
            <a:headEnd/>
            <a:tailEnd/>
          </a:ln>
        </p:spPr>
      </p:pic>
      <p:sp>
        <p:nvSpPr>
          <p:cNvPr id="34819" name="Text Box 3"/>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chemeClr val="bg1"/>
                </a:solidFill>
              </a:rPr>
              <a:t>  </a:t>
            </a:r>
            <a:r>
              <a:rPr lang="el-GR" sz="2400" b="1" dirty="0">
                <a:solidFill>
                  <a:srgbClr val="002060"/>
                </a:solidFill>
              </a:rPr>
              <a:t>Άθροισμα 4 + 4 = 8</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47sc8"/>
          <p:cNvPicPr>
            <a:picLocks noChangeAspect="1" noChangeArrowheads="1"/>
          </p:cNvPicPr>
          <p:nvPr/>
        </p:nvPicPr>
        <p:blipFill>
          <a:blip r:embed="rId2" cstate="print"/>
          <a:srcRect r="4050"/>
          <a:stretch>
            <a:fillRect/>
          </a:stretch>
        </p:blipFill>
        <p:spPr bwMode="auto">
          <a:xfrm>
            <a:off x="0" y="0"/>
            <a:ext cx="9144000" cy="6381750"/>
          </a:xfrm>
          <a:prstGeom prst="rect">
            <a:avLst/>
          </a:prstGeom>
          <a:noFill/>
          <a:ln w="9525">
            <a:noFill/>
            <a:miter lim="800000"/>
            <a:headEnd/>
            <a:tailEnd/>
          </a:ln>
        </p:spPr>
      </p:pic>
      <p:sp>
        <p:nvSpPr>
          <p:cNvPr id="50179" name="Text Box 3"/>
          <p:cNvSpPr txBox="1">
            <a:spLocks noChangeArrowheads="1"/>
          </p:cNvSpPr>
          <p:nvPr/>
        </p:nvSpPr>
        <p:spPr bwMode="auto">
          <a:xfrm>
            <a:off x="179388" y="6400800"/>
            <a:ext cx="8964612"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Άθροισμα 4 + 4 = 8 </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p33g4g"/>
          <p:cNvPicPr>
            <a:picLocks noChangeAspect="1" noChangeArrowheads="1"/>
          </p:cNvPicPr>
          <p:nvPr/>
        </p:nvPicPr>
        <p:blipFill>
          <a:blip r:embed="rId2" cstate="print"/>
          <a:srcRect/>
          <a:stretch>
            <a:fillRect/>
          </a:stretch>
        </p:blipFill>
        <p:spPr bwMode="auto">
          <a:xfrm>
            <a:off x="0" y="0"/>
            <a:ext cx="9144000" cy="6308725"/>
          </a:xfrm>
          <a:prstGeom prst="rect">
            <a:avLst/>
          </a:prstGeom>
          <a:noFill/>
          <a:ln w="9525">
            <a:noFill/>
            <a:miter lim="800000"/>
            <a:headEnd/>
            <a:tailEnd/>
          </a:ln>
        </p:spPr>
      </p:pic>
      <p:sp>
        <p:nvSpPr>
          <p:cNvPr id="23555" name="Text Box 4"/>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  Άθροισμα 4 + 4 = 8</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5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39g5"/>
          <p:cNvPicPr>
            <a:picLocks noChangeAspect="1" noChangeArrowheads="1"/>
          </p:cNvPicPr>
          <p:nvPr/>
        </p:nvPicPr>
        <p:blipFill>
          <a:blip r:embed="rId2" cstate="print"/>
          <a:srcRect/>
          <a:stretch>
            <a:fillRect/>
          </a:stretch>
        </p:blipFill>
        <p:spPr bwMode="auto">
          <a:xfrm>
            <a:off x="0" y="0"/>
            <a:ext cx="9144000" cy="6308725"/>
          </a:xfrm>
          <a:prstGeom prst="rect">
            <a:avLst/>
          </a:prstGeom>
          <a:noFill/>
          <a:ln w="9525">
            <a:noFill/>
            <a:miter lim="800000"/>
            <a:headEnd/>
            <a:tailEnd/>
          </a:ln>
        </p:spPr>
      </p:pic>
      <p:sp>
        <p:nvSpPr>
          <p:cNvPr id="41987" name="Text Box 3"/>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chemeClr val="bg1"/>
                </a:solidFill>
              </a:rPr>
              <a:t>  </a:t>
            </a:r>
            <a:r>
              <a:rPr lang="el-GR" sz="2400" b="1" dirty="0">
                <a:solidFill>
                  <a:srgbClr val="002060"/>
                </a:solidFill>
              </a:rPr>
              <a:t>Άθροισμα 5 + 5 = 10</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p:cTn id="7" dur="500" fill="hold"/>
                                        <p:tgtEl>
                                          <p:spTgt spid="41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37g5"/>
          <p:cNvPicPr>
            <a:picLocks noChangeAspect="1" noChangeArrowheads="1"/>
          </p:cNvPicPr>
          <p:nvPr/>
        </p:nvPicPr>
        <p:blipFill>
          <a:blip r:embed="rId2" cstate="print"/>
          <a:srcRect/>
          <a:stretch>
            <a:fillRect/>
          </a:stretch>
        </p:blipFill>
        <p:spPr bwMode="auto">
          <a:xfrm>
            <a:off x="0" y="0"/>
            <a:ext cx="9144000" cy="6308725"/>
          </a:xfrm>
          <a:prstGeom prst="rect">
            <a:avLst/>
          </a:prstGeom>
          <a:noFill/>
          <a:ln w="9525">
            <a:noFill/>
            <a:miter lim="800000"/>
            <a:headEnd/>
            <a:tailEnd/>
          </a:ln>
        </p:spPr>
      </p:pic>
      <p:sp>
        <p:nvSpPr>
          <p:cNvPr id="39939" name="Text Box 3"/>
          <p:cNvSpPr txBox="1">
            <a:spLocks noChangeArrowheads="1"/>
          </p:cNvSpPr>
          <p:nvPr/>
        </p:nvSpPr>
        <p:spPr bwMode="auto">
          <a:xfrm>
            <a:off x="0" y="6400800"/>
            <a:ext cx="9144000" cy="457200"/>
          </a:xfrm>
          <a:prstGeom prst="rect">
            <a:avLst/>
          </a:prstGeom>
          <a:noFill/>
          <a:ln w="9525">
            <a:noFill/>
            <a:miter lim="800000"/>
            <a:headEnd/>
            <a:tailEnd/>
          </a:ln>
        </p:spPr>
        <p:txBody>
          <a:bodyPr>
            <a:spAutoFit/>
          </a:bodyPr>
          <a:lstStyle/>
          <a:p>
            <a:pPr algn="ctr">
              <a:spcBef>
                <a:spcPct val="50000"/>
              </a:spcBef>
            </a:pPr>
            <a:r>
              <a:rPr lang="el-GR" sz="2400" b="1" dirty="0">
                <a:solidFill>
                  <a:srgbClr val="002060"/>
                </a:solidFill>
              </a:rPr>
              <a:t>  Αδιαφοροποίητο - άθροισμα 5 + 5 = 10</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p:cTn id="7"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0"/>
            <a:ext cx="3960440" cy="1628800"/>
          </a:xfrm>
        </p:spPr>
        <p:txBody>
          <a:bodyPr>
            <a:noAutofit/>
          </a:bodyPr>
          <a:lstStyle/>
          <a:p>
            <a:r>
              <a:rPr lang="en-US" dirty="0" smtClean="0"/>
              <a:t>   </a:t>
            </a:r>
            <a:r>
              <a:rPr lang="el-GR" sz="4400" dirty="0" smtClean="0"/>
              <a:t>ΣΤΑΔΙΟΠΟΙΗΣΗ </a:t>
            </a:r>
            <a:r>
              <a:rPr lang="el-GR" dirty="0" smtClean="0"/>
              <a:t/>
            </a:r>
            <a:br>
              <a:rPr lang="el-GR" dirty="0" smtClean="0"/>
            </a:br>
            <a:r>
              <a:rPr lang="el-GR" sz="3600" dirty="0" smtClean="0"/>
              <a:t>Εδώ</a:t>
            </a:r>
            <a:r>
              <a:rPr lang="el-GR" dirty="0" smtClean="0"/>
              <a:t> </a:t>
            </a:r>
            <a:r>
              <a:rPr lang="en-US" dirty="0" smtClean="0"/>
              <a:t> </a:t>
            </a:r>
            <a:r>
              <a:rPr lang="el-GR" sz="3200" dirty="0" smtClean="0"/>
              <a:t>στάδιο </a:t>
            </a:r>
            <a:r>
              <a:rPr lang="en-US" sz="3600" dirty="0" smtClean="0"/>
              <a:t>pT2</a:t>
            </a:r>
            <a:r>
              <a:rPr lang="el-GR" sz="3600" dirty="0" smtClean="0"/>
              <a:t>, </a:t>
            </a:r>
            <a:r>
              <a:rPr lang="en-US" sz="3600" dirty="0" smtClean="0"/>
              <a:t>R+  </a:t>
            </a:r>
            <a:endParaRPr lang="el-GR" sz="3600" dirty="0"/>
          </a:p>
        </p:txBody>
      </p:sp>
      <p:pic>
        <p:nvPicPr>
          <p:cNvPr id="5" name="Picture 2" descr="C:\Users\θυμιος\Desktop\HIPON PROSTATE IMAGES - Αντίγραφο\NIKON 6ο αρχείο\F190\68539 A.JPG"/>
          <p:cNvPicPr>
            <a:picLocks noGrp="1" noChangeAspect="1" noChangeArrowheads="1"/>
          </p:cNvPicPr>
          <p:nvPr>
            <p:ph idx="1"/>
          </p:nvPr>
        </p:nvPicPr>
        <p:blipFill>
          <a:blip r:embed="rId3" cstate="print"/>
          <a:srcRect/>
          <a:stretch>
            <a:fillRect/>
          </a:stretch>
        </p:blipFill>
        <p:spPr bwMode="auto">
          <a:xfrm>
            <a:off x="4286247" y="3500438"/>
            <a:ext cx="4478339" cy="3357562"/>
          </a:xfrm>
          <a:prstGeom prst="rect">
            <a:avLst/>
          </a:prstGeom>
          <a:noFill/>
        </p:spPr>
      </p:pic>
      <p:pic>
        <p:nvPicPr>
          <p:cNvPr id="1026" name="Picture 2" descr="F:\HIPON PROSTATE IMAGES\13ο NIKON\F405\IMAGE000.JPG"/>
          <p:cNvPicPr>
            <a:picLocks noChangeAspect="1" noChangeArrowheads="1"/>
          </p:cNvPicPr>
          <p:nvPr/>
        </p:nvPicPr>
        <p:blipFill>
          <a:blip r:embed="rId4" cstate="print"/>
          <a:srcRect/>
          <a:stretch>
            <a:fillRect/>
          </a:stretch>
        </p:blipFill>
        <p:spPr bwMode="auto">
          <a:xfrm>
            <a:off x="4286248" y="0"/>
            <a:ext cx="4668516" cy="3500438"/>
          </a:xfrm>
          <a:prstGeom prst="rect">
            <a:avLst/>
          </a:prstGeom>
          <a:noFill/>
        </p:spPr>
      </p:pic>
      <p:sp>
        <p:nvSpPr>
          <p:cNvPr id="7" name="6 - Βέλος προς τα κάτω"/>
          <p:cNvSpPr/>
          <p:nvPr/>
        </p:nvSpPr>
        <p:spPr>
          <a:xfrm rot="3636379">
            <a:off x="8575009" y="3515851"/>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3636379">
            <a:off x="8680812" y="5230364"/>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3636379">
            <a:off x="7902270" y="1894712"/>
            <a:ext cx="116599" cy="3334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88639"/>
            <a:ext cx="3141985" cy="1368153"/>
          </a:xfrm>
        </p:spPr>
        <p:txBody>
          <a:bodyPr>
            <a:noAutofit/>
          </a:bodyPr>
          <a:lstStyle/>
          <a:p>
            <a:r>
              <a:rPr lang="el-GR" sz="3200" dirty="0" smtClean="0"/>
              <a:t>Επικείμενο στάδιο </a:t>
            </a:r>
            <a:r>
              <a:rPr lang="en-US" sz="3200" dirty="0" smtClean="0"/>
              <a:t>pT3</a:t>
            </a:r>
            <a:endParaRPr lang="el-GR" sz="3200" dirty="0"/>
          </a:p>
        </p:txBody>
      </p:sp>
      <p:pic>
        <p:nvPicPr>
          <p:cNvPr id="1026" name="Picture 2" descr="D:\HIPON PROSTATE IMAGES\NIKON 6ο αρχείο\F191\IMAGE000.JPG"/>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3176845" y="1007731"/>
            <a:ext cx="6552728" cy="491454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Βέλος προς τα κάτω 4"/>
          <p:cNvSpPr/>
          <p:nvPr/>
        </p:nvSpPr>
        <p:spPr>
          <a:xfrm rot="3668249">
            <a:off x="7107335" y="165996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προς τα κάτω 6"/>
          <p:cNvSpPr/>
          <p:nvPr/>
        </p:nvSpPr>
        <p:spPr>
          <a:xfrm rot="3668249">
            <a:off x="6588503" y="-21224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Ευθύγραμμο βέλος σύνδεσης 7"/>
          <p:cNvCxnSpPr/>
          <p:nvPr/>
        </p:nvCxnSpPr>
        <p:spPr>
          <a:xfrm flipH="1">
            <a:off x="5148064" y="2348880"/>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a:off x="6287362" y="3356992"/>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H="1">
            <a:off x="7088191" y="5373216"/>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1680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defRPr/>
            </a:pPr>
            <a:r>
              <a:rPr lang="el-GR" dirty="0" err="1" smtClean="0"/>
              <a:t>Αδενοκαρκίνωμα</a:t>
            </a:r>
            <a:r>
              <a:rPr lang="el-GR" dirty="0" smtClean="0"/>
              <a:t> </a:t>
            </a:r>
            <a:br>
              <a:rPr lang="el-GR" dirty="0" smtClean="0"/>
            </a:br>
            <a:r>
              <a:rPr lang="el-GR" dirty="0" smtClean="0"/>
              <a:t>εν μέσω έντονης φλεγμονής</a:t>
            </a:r>
            <a:endParaRPr lang="el-GR" dirty="0"/>
          </a:p>
        </p:txBody>
      </p:sp>
      <p:pic>
        <p:nvPicPr>
          <p:cNvPr id="122883" name="Picture 2" descr="F:\figures\640x480\1200\1260.jpg"/>
          <p:cNvPicPr>
            <a:picLocks noGrp="1" noChangeAspect="1" noChangeArrowheads="1"/>
          </p:cNvPicPr>
          <p:nvPr>
            <p:ph idx="1"/>
          </p:nvPr>
        </p:nvPicPr>
        <p:blipFill>
          <a:blip r:embed="rId2" cstate="print"/>
          <a:srcRect/>
          <a:stretch>
            <a:fillRect/>
          </a:stretch>
        </p:blipFill>
        <p:spPr>
          <a:xfrm>
            <a:off x="1071538" y="1428736"/>
            <a:ext cx="6929486" cy="5196204"/>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Rot="1" noChangeArrowheads="1"/>
          </p:cNvSpPr>
          <p:nvPr>
            <p:ph type="title"/>
          </p:nvPr>
        </p:nvSpPr>
        <p:spPr>
          <a:xfrm>
            <a:off x="0" y="0"/>
            <a:ext cx="9144000" cy="1417638"/>
          </a:xfrm>
        </p:spPr>
        <p:txBody>
          <a:bodyPr>
            <a:normAutofit fontScale="90000"/>
          </a:bodyPr>
          <a:lstStyle/>
          <a:p>
            <a:pPr eaLnBrk="1" hangingPunct="1">
              <a:defRPr/>
            </a:pPr>
            <a:r>
              <a:rPr lang="el-GR" sz="4000" dirty="0" err="1" smtClean="0"/>
              <a:t>Εξωπροστατική</a:t>
            </a:r>
            <a:r>
              <a:rPr lang="el-GR" sz="4000" dirty="0" smtClean="0"/>
              <a:t> επέκταση σε </a:t>
            </a:r>
            <a:r>
              <a:rPr lang="el-GR" sz="4000" dirty="0" err="1" smtClean="0">
                <a:effectLst>
                  <a:outerShdw blurRad="38100" dist="38100" dir="2700000" algn="tl">
                    <a:srgbClr val="000000">
                      <a:alpha val="43137"/>
                    </a:srgbClr>
                  </a:outerShdw>
                </a:effectLst>
              </a:rPr>
              <a:t>περι</a:t>
            </a:r>
            <a:r>
              <a:rPr lang="el-GR" sz="4000" dirty="0" err="1" smtClean="0"/>
              <a:t>προστατικό</a:t>
            </a:r>
            <a:r>
              <a:rPr lang="el-GR" sz="4000" dirty="0" smtClean="0"/>
              <a:t> λιπώδη ιστό </a:t>
            </a:r>
            <a:br>
              <a:rPr lang="el-GR" sz="4000" dirty="0" smtClean="0"/>
            </a:br>
            <a:r>
              <a:rPr lang="en-US" sz="4000" dirty="0" smtClean="0"/>
              <a:t>(pT3 </a:t>
            </a:r>
            <a:r>
              <a:rPr lang="el-GR" sz="4000" dirty="0" smtClean="0"/>
              <a:t>ήδη από τη βιοψία</a:t>
            </a:r>
            <a:r>
              <a:rPr lang="en-US" sz="4000" dirty="0" smtClean="0"/>
              <a:t>)</a:t>
            </a:r>
            <a:r>
              <a:rPr lang="el-GR" sz="4000" dirty="0" smtClean="0"/>
              <a:t> </a:t>
            </a:r>
          </a:p>
        </p:txBody>
      </p:sp>
      <p:pic>
        <p:nvPicPr>
          <p:cNvPr id="10243" name="Picture 5" descr="jcpF7_large"/>
          <p:cNvPicPr>
            <a:picLocks noChangeAspect="1" noChangeArrowheads="1"/>
          </p:cNvPicPr>
          <p:nvPr/>
        </p:nvPicPr>
        <p:blipFill>
          <a:blip r:embed="rId2" cstate="print"/>
          <a:srcRect/>
          <a:stretch>
            <a:fillRect/>
          </a:stretch>
        </p:blipFill>
        <p:spPr bwMode="auto">
          <a:xfrm>
            <a:off x="1116013" y="1571625"/>
            <a:ext cx="6911975" cy="52117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animEffect transition="in" filter="fade">
                                      <p:cBhvr>
                                        <p:cTn id="9"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Rot="1" noChangeArrowheads="1"/>
          </p:cNvSpPr>
          <p:nvPr>
            <p:ph type="title"/>
          </p:nvPr>
        </p:nvSpPr>
        <p:spPr>
          <a:xfrm>
            <a:off x="457200" y="0"/>
            <a:ext cx="8229600" cy="1417638"/>
          </a:xfrm>
        </p:spPr>
        <p:txBody>
          <a:bodyPr>
            <a:normAutofit fontScale="90000"/>
          </a:bodyPr>
          <a:lstStyle/>
          <a:p>
            <a:pPr eaLnBrk="1" hangingPunct="1">
              <a:defRPr/>
            </a:pPr>
            <a:r>
              <a:rPr lang="el-GR" sz="3200" dirty="0" smtClean="0"/>
              <a:t>Διήθηση σπερματοδόχου κύστης/τοιχώματος </a:t>
            </a:r>
            <a:r>
              <a:rPr lang="el-GR" sz="3200" dirty="0" err="1" smtClean="0"/>
              <a:t>εκσπερματιστικού</a:t>
            </a:r>
            <a:r>
              <a:rPr lang="el-GR" sz="3200" dirty="0" smtClean="0"/>
              <a:t> πόρου. </a:t>
            </a:r>
            <a:br>
              <a:rPr lang="el-GR" sz="3200" dirty="0" smtClean="0"/>
            </a:br>
            <a:r>
              <a:rPr lang="el-GR" sz="2000" dirty="0" smtClean="0"/>
              <a:t>Εν αντιθέσει με τη διήθηση σπερματοδόχου κύστης, η διήθηση </a:t>
            </a:r>
            <a:r>
              <a:rPr lang="el-GR" sz="2000" dirty="0" err="1" smtClean="0"/>
              <a:t>εκσπερματιστικού</a:t>
            </a:r>
            <a:r>
              <a:rPr lang="el-GR" sz="2000" dirty="0" smtClean="0"/>
              <a:t> πόρου </a:t>
            </a:r>
            <a:r>
              <a:rPr lang="el-GR" sz="2000" dirty="0" smtClean="0">
                <a:effectLst>
                  <a:outerShdw blurRad="38100" dist="38100" dir="2700000" algn="tl">
                    <a:srgbClr val="000000">
                      <a:alpha val="43137"/>
                    </a:srgbClr>
                  </a:outerShdw>
                </a:effectLst>
              </a:rPr>
              <a:t>δε</a:t>
            </a:r>
            <a:r>
              <a:rPr lang="el-GR" sz="2000" dirty="0" smtClean="0"/>
              <a:t> σημαίνει ότι ο καρκίνος δεν είναι </a:t>
            </a:r>
            <a:r>
              <a:rPr lang="el-GR" sz="2000" dirty="0" err="1" smtClean="0"/>
              <a:t>χειρουργικώς</a:t>
            </a:r>
            <a:r>
              <a:rPr lang="el-GR" sz="2000" dirty="0" smtClean="0"/>
              <a:t> ιάσιμος.</a:t>
            </a:r>
          </a:p>
        </p:txBody>
      </p:sp>
      <p:pic>
        <p:nvPicPr>
          <p:cNvPr id="11267" name="Picture 5" descr="jcpF8_large"/>
          <p:cNvPicPr>
            <a:picLocks noChangeAspect="1" noChangeArrowheads="1"/>
          </p:cNvPicPr>
          <p:nvPr/>
        </p:nvPicPr>
        <p:blipFill>
          <a:blip r:embed="rId2" cstate="print"/>
          <a:srcRect/>
          <a:stretch>
            <a:fillRect/>
          </a:stretch>
        </p:blipFill>
        <p:spPr bwMode="auto">
          <a:xfrm>
            <a:off x="1116013" y="1412875"/>
            <a:ext cx="6985000" cy="5264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fltVal val="0"/>
                                          </p:val>
                                        </p:tav>
                                        <p:tav tm="100000">
                                          <p:val>
                                            <p:strVal val="#ppt_h"/>
                                          </p:val>
                                        </p:tav>
                                      </p:tavLst>
                                    </p:anim>
                                    <p:animEffect transition="in" filter="fade">
                                      <p:cBhvr>
                                        <p:cTn id="9"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457200" y="-171400"/>
            <a:ext cx="8229600" cy="1171525"/>
          </a:xfrm>
        </p:spPr>
        <p:txBody>
          <a:bodyPr>
            <a:normAutofit/>
          </a:bodyPr>
          <a:lstStyle/>
          <a:p>
            <a:pPr eaLnBrk="1" hangingPunct="1">
              <a:defRPr/>
            </a:pPr>
            <a:r>
              <a:rPr lang="el-GR" dirty="0" err="1" smtClean="0"/>
              <a:t>Εκσπερματιστικός</a:t>
            </a:r>
            <a:r>
              <a:rPr lang="el-GR" dirty="0" smtClean="0"/>
              <a:t> πόρος</a:t>
            </a:r>
          </a:p>
        </p:txBody>
      </p:sp>
      <p:pic>
        <p:nvPicPr>
          <p:cNvPr id="67587" name="Picture 4" descr="b8"/>
          <p:cNvPicPr>
            <a:picLocks noChangeAspect="1" noChangeArrowheads="1"/>
          </p:cNvPicPr>
          <p:nvPr/>
        </p:nvPicPr>
        <p:blipFill>
          <a:blip r:embed="rId2" cstate="print"/>
          <a:srcRect/>
          <a:stretch>
            <a:fillRect/>
          </a:stretch>
        </p:blipFill>
        <p:spPr bwMode="auto">
          <a:xfrm rot="16200000">
            <a:off x="3521367" y="1590843"/>
            <a:ext cx="6448772" cy="4796494"/>
          </a:xfrm>
          <a:prstGeom prst="rect">
            <a:avLst/>
          </a:prstGeom>
          <a:noFill/>
          <a:ln w="9525">
            <a:noFill/>
            <a:miter lim="800000"/>
            <a:headEnd/>
            <a:tailEnd/>
          </a:ln>
        </p:spPr>
      </p:pic>
      <p:pic>
        <p:nvPicPr>
          <p:cNvPr id="94210" name="Picture 2" descr="https://www.auanet.org/education/modules/pathology/normal-histology/images/seminal_vesicles-figureC.jpg"/>
          <p:cNvPicPr>
            <a:picLocks noChangeAspect="1" noChangeArrowheads="1"/>
          </p:cNvPicPr>
          <p:nvPr/>
        </p:nvPicPr>
        <p:blipFill>
          <a:blip r:embed="rId3" cstate="print"/>
          <a:srcRect/>
          <a:stretch>
            <a:fillRect/>
          </a:stretch>
        </p:blipFill>
        <p:spPr bwMode="auto">
          <a:xfrm>
            <a:off x="179512" y="2060848"/>
            <a:ext cx="4032448" cy="30243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p:cTn id="7" dur="500" fill="hold"/>
                                        <p:tgtEl>
                                          <p:spTgt spid="121858"/>
                                        </p:tgtEl>
                                        <p:attrNameLst>
                                          <p:attrName>ppt_w</p:attrName>
                                        </p:attrNameLst>
                                      </p:cBhvr>
                                      <p:tavLst>
                                        <p:tav tm="0">
                                          <p:val>
                                            <p:fltVal val="0"/>
                                          </p:val>
                                        </p:tav>
                                        <p:tav tm="100000">
                                          <p:val>
                                            <p:strVal val="#ppt_w"/>
                                          </p:val>
                                        </p:tav>
                                      </p:tavLst>
                                    </p:anim>
                                    <p:anim calcmode="lin" valueType="num">
                                      <p:cBhvr>
                                        <p:cTn id="8" dur="500" fill="hold"/>
                                        <p:tgtEl>
                                          <p:spTgt spid="121858"/>
                                        </p:tgtEl>
                                        <p:attrNameLst>
                                          <p:attrName>ppt_h</p:attrName>
                                        </p:attrNameLst>
                                      </p:cBhvr>
                                      <p:tavLst>
                                        <p:tav tm="0">
                                          <p:val>
                                            <p:fltVal val="0"/>
                                          </p:val>
                                        </p:tav>
                                        <p:tav tm="100000">
                                          <p:val>
                                            <p:strVal val="#ppt_h"/>
                                          </p:val>
                                        </p:tav>
                                      </p:tavLst>
                                    </p:anim>
                                    <p:animEffect transition="in" filter="fade">
                                      <p:cBhvr>
                                        <p:cTn id="9" dur="5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457200" y="-242888"/>
            <a:ext cx="8229600" cy="1660526"/>
          </a:xfrm>
        </p:spPr>
        <p:txBody>
          <a:bodyPr/>
          <a:lstStyle/>
          <a:p>
            <a:pPr eaLnBrk="1" hangingPunct="1">
              <a:defRPr/>
            </a:pPr>
            <a:r>
              <a:rPr lang="el-GR" dirty="0" smtClean="0"/>
              <a:t>Σπερματοδόχος κύστη</a:t>
            </a:r>
            <a:r>
              <a:rPr lang="en-US" dirty="0" smtClean="0"/>
              <a:t> (</a:t>
            </a:r>
            <a:r>
              <a:rPr lang="el-GR" dirty="0" smtClean="0"/>
              <a:t>λήκυθος)</a:t>
            </a:r>
          </a:p>
        </p:txBody>
      </p:sp>
      <p:pic>
        <p:nvPicPr>
          <p:cNvPr id="68611" name="Picture 4" descr="b8"/>
          <p:cNvPicPr>
            <a:picLocks noChangeAspect="1" noChangeArrowheads="1"/>
          </p:cNvPicPr>
          <p:nvPr/>
        </p:nvPicPr>
        <p:blipFill>
          <a:blip r:embed="rId2" cstate="print"/>
          <a:srcRect/>
          <a:stretch>
            <a:fillRect/>
          </a:stretch>
        </p:blipFill>
        <p:spPr bwMode="auto">
          <a:xfrm rot="16200000">
            <a:off x="3803823" y="1748907"/>
            <a:ext cx="6586864" cy="4906491"/>
          </a:xfrm>
          <a:prstGeom prst="rect">
            <a:avLst/>
          </a:prstGeom>
          <a:noFill/>
          <a:ln w="9525">
            <a:noFill/>
            <a:miter lim="800000"/>
            <a:headEnd/>
            <a:tailEnd/>
          </a:ln>
        </p:spPr>
      </p:pic>
      <p:pic>
        <p:nvPicPr>
          <p:cNvPr id="93186" name="Picture 2" descr="http://o.quizlet.com/i/6hlpJu06N2bR4e2dBNjdag_m.jpg"/>
          <p:cNvPicPr>
            <a:picLocks noChangeAspect="1" noChangeArrowheads="1"/>
          </p:cNvPicPr>
          <p:nvPr/>
        </p:nvPicPr>
        <p:blipFill>
          <a:blip r:embed="rId3" cstate="print"/>
          <a:srcRect/>
          <a:stretch>
            <a:fillRect/>
          </a:stretch>
        </p:blipFill>
        <p:spPr bwMode="auto">
          <a:xfrm>
            <a:off x="-1" y="1340768"/>
            <a:ext cx="4531703"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p:cTn id="7" dur="500" fill="hold"/>
                                        <p:tgtEl>
                                          <p:spTgt spid="120834"/>
                                        </p:tgtEl>
                                        <p:attrNameLst>
                                          <p:attrName>ppt_w</p:attrName>
                                        </p:attrNameLst>
                                      </p:cBhvr>
                                      <p:tavLst>
                                        <p:tav tm="0">
                                          <p:val>
                                            <p:fltVal val="0"/>
                                          </p:val>
                                        </p:tav>
                                        <p:tav tm="100000">
                                          <p:val>
                                            <p:strVal val="#ppt_w"/>
                                          </p:val>
                                        </p:tav>
                                      </p:tavLst>
                                    </p:anim>
                                    <p:anim calcmode="lin" valueType="num">
                                      <p:cBhvr>
                                        <p:cTn id="8" dur="500" fill="hold"/>
                                        <p:tgtEl>
                                          <p:spTgt spid="120834"/>
                                        </p:tgtEl>
                                        <p:attrNameLst>
                                          <p:attrName>ppt_h</p:attrName>
                                        </p:attrNameLst>
                                      </p:cBhvr>
                                      <p:tavLst>
                                        <p:tav tm="0">
                                          <p:val>
                                            <p:fltVal val="0"/>
                                          </p:val>
                                        </p:tav>
                                        <p:tav tm="100000">
                                          <p:val>
                                            <p:strVal val="#ppt_h"/>
                                          </p:val>
                                        </p:tav>
                                      </p:tavLst>
                                    </p:anim>
                                    <p:animEffect transition="in" filter="fade">
                                      <p:cBhvr>
                                        <p:cTn id="9" dur="500"/>
                                        <p:tgtEl>
                                          <p:spTgt spid="120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dirty="0" smtClean="0"/>
              <a:t>Ιστολογία σπερματοδόχου ληκύθου σε υλικό βιοψίας προστάτη αδένα</a:t>
            </a:r>
            <a:endParaRPr lang="el-GR" dirty="0"/>
          </a:p>
        </p:txBody>
      </p:sp>
      <p:pic>
        <p:nvPicPr>
          <p:cNvPr id="1026" name="Picture 2" descr="C:\Users\ΤΑΝΙΑ\Desktop\010001.jpg"/>
          <p:cNvPicPr>
            <a:picLocks noChangeAspect="1" noChangeArrowheads="1"/>
          </p:cNvPicPr>
          <p:nvPr/>
        </p:nvPicPr>
        <p:blipFill>
          <a:blip r:embed="rId2" cstate="print"/>
          <a:srcRect/>
          <a:stretch>
            <a:fillRect/>
          </a:stretch>
        </p:blipFill>
        <p:spPr bwMode="auto">
          <a:xfrm rot="5400000">
            <a:off x="-964384" y="2268640"/>
            <a:ext cx="5119058" cy="3551346"/>
          </a:xfrm>
          <a:prstGeom prst="rect">
            <a:avLst/>
          </a:prstGeom>
          <a:noFill/>
        </p:spPr>
      </p:pic>
      <p:pic>
        <p:nvPicPr>
          <p:cNvPr id="1029" name="Picture 5" descr="http://www.webpathology.com/images/noimage.gif"/>
          <p:cNvPicPr>
            <a:picLocks noChangeAspect="1" noChangeArrowheads="1"/>
          </p:cNvPicPr>
          <p:nvPr/>
        </p:nvPicPr>
        <p:blipFill>
          <a:blip r:embed="rId3"/>
          <a:srcRect/>
          <a:stretch>
            <a:fillRect/>
          </a:stretch>
        </p:blipFill>
        <p:spPr bwMode="auto">
          <a:xfrm>
            <a:off x="155575" y="-136525"/>
            <a:ext cx="9525" cy="76200"/>
          </a:xfrm>
          <a:prstGeom prst="rect">
            <a:avLst/>
          </a:prstGeom>
          <a:noFill/>
        </p:spPr>
      </p:pic>
      <p:pic>
        <p:nvPicPr>
          <p:cNvPr id="1030" name="Picture 6" descr="C:\Users\ΤΑΝΙΑ\Desktop\Prostate_SeminalVesicle1.jpg"/>
          <p:cNvPicPr>
            <a:picLocks noChangeAspect="1" noChangeArrowheads="1"/>
          </p:cNvPicPr>
          <p:nvPr/>
        </p:nvPicPr>
        <p:blipFill>
          <a:blip r:embed="rId4" cstate="print"/>
          <a:srcRect/>
          <a:stretch>
            <a:fillRect/>
          </a:stretch>
        </p:blipFill>
        <p:spPr bwMode="auto">
          <a:xfrm>
            <a:off x="3473555" y="1772816"/>
            <a:ext cx="5670445" cy="4248472"/>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rmAutofit fontScale="90000"/>
          </a:bodyPr>
          <a:lstStyle/>
          <a:p>
            <a:r>
              <a:rPr lang="el-GR" dirty="0" smtClean="0"/>
              <a:t>Αντιπαραβολή ιστολογικής υφής </a:t>
            </a:r>
            <a:endParaRPr lang="el-GR" dirty="0"/>
          </a:p>
        </p:txBody>
      </p:sp>
      <p:sp>
        <p:nvSpPr>
          <p:cNvPr id="3" name="2 - Θέση κειμένου"/>
          <p:cNvSpPr>
            <a:spLocks noGrp="1"/>
          </p:cNvSpPr>
          <p:nvPr>
            <p:ph type="body" idx="1"/>
          </p:nvPr>
        </p:nvSpPr>
        <p:spPr>
          <a:xfrm>
            <a:off x="611560" y="620689"/>
            <a:ext cx="3885828" cy="360040"/>
          </a:xfrm>
        </p:spPr>
        <p:txBody>
          <a:bodyPr>
            <a:noAutofit/>
          </a:bodyPr>
          <a:lstStyle/>
          <a:p>
            <a:r>
              <a:rPr lang="el-GR" dirty="0" smtClean="0">
                <a:effectLst>
                  <a:outerShdw blurRad="38100" dist="38100" dir="2700000" algn="tl">
                    <a:srgbClr val="000000">
                      <a:alpha val="43137"/>
                    </a:srgbClr>
                  </a:outerShdw>
                </a:effectLst>
              </a:rPr>
              <a:t>σπερματοδόχου ληκύθου</a:t>
            </a:r>
            <a:endParaRPr lang="el-GR" dirty="0">
              <a:effectLst>
                <a:outerShdw blurRad="38100" dist="38100" dir="2700000" algn="tl">
                  <a:srgbClr val="000000">
                    <a:alpha val="43137"/>
                  </a:srgbClr>
                </a:outerShdw>
              </a:effectLst>
            </a:endParaRPr>
          </a:p>
        </p:txBody>
      </p:sp>
      <p:sp>
        <p:nvSpPr>
          <p:cNvPr id="5" name="4 - Θέση κειμένου"/>
          <p:cNvSpPr>
            <a:spLocks noGrp="1"/>
          </p:cNvSpPr>
          <p:nvPr>
            <p:ph type="body" sz="quarter" idx="3"/>
          </p:nvPr>
        </p:nvSpPr>
        <p:spPr>
          <a:xfrm>
            <a:off x="4860032" y="692696"/>
            <a:ext cx="3826768" cy="288032"/>
          </a:xfrm>
        </p:spPr>
        <p:txBody>
          <a:bodyPr>
            <a:noAutofit/>
          </a:bodyPr>
          <a:lstStyle/>
          <a:p>
            <a:r>
              <a:rPr lang="el-GR" dirty="0" err="1" smtClean="0">
                <a:solidFill>
                  <a:schemeClr val="accent1">
                    <a:lumMod val="75000"/>
                  </a:schemeClr>
                </a:solidFill>
              </a:rPr>
              <a:t>εκσπερματιστικού</a:t>
            </a:r>
            <a:r>
              <a:rPr lang="el-GR" dirty="0" smtClean="0">
                <a:solidFill>
                  <a:schemeClr val="accent1">
                    <a:lumMod val="75000"/>
                  </a:schemeClr>
                </a:solidFill>
              </a:rPr>
              <a:t> πόρου</a:t>
            </a:r>
            <a:endParaRPr lang="el-GR" dirty="0">
              <a:solidFill>
                <a:schemeClr val="accent1">
                  <a:lumMod val="75000"/>
                </a:schemeClr>
              </a:solidFill>
            </a:endParaRPr>
          </a:p>
        </p:txBody>
      </p:sp>
      <p:pic>
        <p:nvPicPr>
          <p:cNvPr id="1028" name="Picture 4" descr="C:\Users\ΤΑΝΙΑ\Desktop\seminal_vesicles-figureA_Big.jpg"/>
          <p:cNvPicPr>
            <a:picLocks noGrp="1" noChangeAspect="1" noChangeArrowheads="1"/>
          </p:cNvPicPr>
          <p:nvPr>
            <p:ph sz="half" idx="2"/>
          </p:nvPr>
        </p:nvPicPr>
        <p:blipFill>
          <a:blip r:embed="rId2" cstate="print"/>
          <a:srcRect/>
          <a:stretch>
            <a:fillRect/>
          </a:stretch>
        </p:blipFill>
        <p:spPr bwMode="auto">
          <a:xfrm>
            <a:off x="179512" y="980728"/>
            <a:ext cx="2688299" cy="2016224"/>
          </a:xfrm>
          <a:prstGeom prst="rect">
            <a:avLst/>
          </a:prstGeom>
          <a:noFill/>
        </p:spPr>
      </p:pic>
      <p:pic>
        <p:nvPicPr>
          <p:cNvPr id="1029" name="Picture 5" descr="C:\Users\ΤΑΝΙΑ\Desktop\seminal_vesicles-figureB_Big.jpg"/>
          <p:cNvPicPr>
            <a:picLocks noChangeAspect="1" noChangeArrowheads="1"/>
          </p:cNvPicPr>
          <p:nvPr/>
        </p:nvPicPr>
        <p:blipFill>
          <a:blip r:embed="rId3" cstate="print"/>
          <a:srcRect/>
          <a:stretch>
            <a:fillRect/>
          </a:stretch>
        </p:blipFill>
        <p:spPr bwMode="auto">
          <a:xfrm>
            <a:off x="0" y="3068960"/>
            <a:ext cx="4512502" cy="3384376"/>
          </a:xfrm>
          <a:prstGeom prst="rect">
            <a:avLst/>
          </a:prstGeom>
          <a:noFill/>
        </p:spPr>
      </p:pic>
      <p:pic>
        <p:nvPicPr>
          <p:cNvPr id="1030" name="Picture 6" descr="C:\Users\ΤΑΝΙΑ\Desktop\seminal_vesicles-figureC_Big.jpg"/>
          <p:cNvPicPr>
            <a:picLocks noGrp="1" noChangeAspect="1" noChangeArrowheads="1"/>
          </p:cNvPicPr>
          <p:nvPr>
            <p:ph sz="quarter" idx="4"/>
          </p:nvPr>
        </p:nvPicPr>
        <p:blipFill>
          <a:blip r:embed="rId4" cstate="print"/>
          <a:srcRect/>
          <a:stretch>
            <a:fillRect/>
          </a:stretch>
        </p:blipFill>
        <p:spPr bwMode="auto">
          <a:xfrm>
            <a:off x="6228184" y="980728"/>
            <a:ext cx="2688299" cy="2016224"/>
          </a:xfrm>
          <a:prstGeom prst="rect">
            <a:avLst/>
          </a:prstGeom>
          <a:noFill/>
        </p:spPr>
      </p:pic>
      <p:pic>
        <p:nvPicPr>
          <p:cNvPr id="1031" name="Picture 7" descr="C:\Users\ΤΑΝΙΑ\Desktop\seminal_vesicles-figureD_Big.jpg"/>
          <p:cNvPicPr>
            <a:picLocks noChangeAspect="1" noChangeArrowheads="1"/>
          </p:cNvPicPr>
          <p:nvPr/>
        </p:nvPicPr>
        <p:blipFill>
          <a:blip r:embed="rId5" cstate="print"/>
          <a:srcRect/>
          <a:stretch>
            <a:fillRect/>
          </a:stretch>
        </p:blipFill>
        <p:spPr bwMode="auto">
          <a:xfrm>
            <a:off x="4499992" y="3068960"/>
            <a:ext cx="4512501" cy="3384376"/>
          </a:xfrm>
          <a:prstGeom prst="rect">
            <a:avLst/>
          </a:prstGeom>
          <a:noFill/>
        </p:spPr>
      </p:pic>
      <p:sp>
        <p:nvSpPr>
          <p:cNvPr id="9" name="8 - Ορθογώνιο"/>
          <p:cNvSpPr/>
          <p:nvPr/>
        </p:nvSpPr>
        <p:spPr>
          <a:xfrm>
            <a:off x="3131840" y="980728"/>
            <a:ext cx="2808312" cy="1754326"/>
          </a:xfrm>
          <a:prstGeom prst="rect">
            <a:avLst/>
          </a:prstGeom>
        </p:spPr>
        <p:txBody>
          <a:bodyPr wrap="square">
            <a:spAutoFit/>
          </a:bodyPr>
          <a:lstStyle/>
          <a:p>
            <a:r>
              <a:rPr lang="el-GR" sz="1200" dirty="0" smtClean="0">
                <a:effectLst>
                  <a:outerShdw blurRad="38100" dist="38100" dir="2700000" algn="tl">
                    <a:srgbClr val="000000">
                      <a:alpha val="43137"/>
                    </a:srgbClr>
                  </a:outerShdw>
                </a:effectLst>
              </a:rPr>
              <a:t>Διάκριση</a:t>
            </a:r>
            <a:r>
              <a:rPr lang="el-GR" sz="1200" dirty="0" smtClean="0"/>
              <a:t> των </a:t>
            </a:r>
            <a:r>
              <a:rPr lang="el-GR" sz="1200" dirty="0" smtClean="0">
                <a:effectLst>
                  <a:outerShdw blurRad="38100" dist="38100" dir="2700000" algn="tl">
                    <a:srgbClr val="000000">
                      <a:alpha val="43137"/>
                    </a:srgbClr>
                  </a:outerShdw>
                </a:effectLst>
              </a:rPr>
              <a:t>σπερματοδόχων ληκύθων </a:t>
            </a:r>
            <a:r>
              <a:rPr lang="el-GR" sz="1200" dirty="0" smtClean="0"/>
              <a:t>από τους </a:t>
            </a:r>
            <a:r>
              <a:rPr lang="el-GR" sz="1200" dirty="0" err="1" smtClean="0">
                <a:solidFill>
                  <a:schemeClr val="accent1">
                    <a:lumMod val="75000"/>
                  </a:schemeClr>
                </a:solidFill>
                <a:effectLst>
                  <a:outerShdw blurRad="38100" dist="38100" dir="2700000" algn="tl">
                    <a:srgbClr val="000000">
                      <a:alpha val="43137"/>
                    </a:srgbClr>
                  </a:outerShdw>
                </a:effectLst>
              </a:rPr>
              <a:t>εκσπερματιστικούς</a:t>
            </a:r>
            <a:r>
              <a:rPr lang="el-GR" sz="1200" dirty="0" smtClean="0">
                <a:solidFill>
                  <a:schemeClr val="accent1">
                    <a:lumMod val="75000"/>
                  </a:schemeClr>
                </a:solidFill>
                <a:effectLst>
                  <a:outerShdw blurRad="38100" dist="38100" dir="2700000" algn="tl">
                    <a:srgbClr val="000000">
                      <a:alpha val="43137"/>
                    </a:srgbClr>
                  </a:outerShdw>
                </a:effectLst>
              </a:rPr>
              <a:t> πόρους </a:t>
            </a:r>
            <a:r>
              <a:rPr lang="el-GR" sz="1200" dirty="0" smtClean="0"/>
              <a:t>της κεντρικής ζώνης του προστάτη αδένα, σημαντική για την </a:t>
            </a:r>
            <a:r>
              <a:rPr lang="el-GR" sz="1200" dirty="0" err="1" smtClean="0"/>
              <a:t>εγχειρησιμότητα</a:t>
            </a:r>
            <a:r>
              <a:rPr lang="el-GR" sz="1200" dirty="0" smtClean="0"/>
              <a:t> του προστατικού καρκίνου</a:t>
            </a:r>
            <a:r>
              <a:rPr lang="en-US" sz="1200" dirty="0" smtClean="0"/>
              <a:t>:</a:t>
            </a:r>
            <a:r>
              <a:rPr lang="el-GR" sz="1200" dirty="0" smtClean="0"/>
              <a:t> </a:t>
            </a:r>
            <a:r>
              <a:rPr lang="el-GR" sz="1200" dirty="0" smtClean="0">
                <a:solidFill>
                  <a:schemeClr val="accent1">
                    <a:lumMod val="75000"/>
                  </a:schemeClr>
                </a:solidFill>
              </a:rPr>
              <a:t>Οι </a:t>
            </a:r>
            <a:r>
              <a:rPr lang="el-GR" sz="1200" dirty="0" err="1" smtClean="0">
                <a:solidFill>
                  <a:schemeClr val="accent1">
                    <a:lumMod val="75000"/>
                  </a:schemeClr>
                </a:solidFill>
              </a:rPr>
              <a:t>εκσπερματιστικοί</a:t>
            </a:r>
            <a:r>
              <a:rPr lang="el-GR" sz="1200" dirty="0" smtClean="0">
                <a:solidFill>
                  <a:schemeClr val="accent1">
                    <a:lumMod val="75000"/>
                  </a:schemeClr>
                </a:solidFill>
              </a:rPr>
              <a:t> πόροι στερούνται </a:t>
            </a:r>
            <a:r>
              <a:rPr lang="el-GR" sz="1200" dirty="0" err="1" smtClean="0">
                <a:solidFill>
                  <a:schemeClr val="accent1">
                    <a:lumMod val="75000"/>
                  </a:schemeClr>
                </a:solidFill>
              </a:rPr>
              <a:t>παχέος</a:t>
            </a:r>
            <a:r>
              <a:rPr lang="el-GR" sz="1200" dirty="0" smtClean="0">
                <a:solidFill>
                  <a:schemeClr val="accent1">
                    <a:lumMod val="75000"/>
                  </a:schemeClr>
                </a:solidFill>
              </a:rPr>
              <a:t> μυϊκού τοιχώματος και περιχαρακώνονται από </a:t>
            </a:r>
            <a:r>
              <a:rPr lang="el-GR" sz="1200" dirty="0" err="1" smtClean="0">
                <a:solidFill>
                  <a:schemeClr val="accent1">
                    <a:lumMod val="75000"/>
                  </a:schemeClr>
                </a:solidFill>
              </a:rPr>
              <a:t>κολλαγονώδες</a:t>
            </a:r>
            <a:r>
              <a:rPr lang="el-GR" sz="1200" dirty="0" smtClean="0">
                <a:solidFill>
                  <a:schemeClr val="accent1">
                    <a:lumMod val="75000"/>
                  </a:schemeClr>
                </a:solidFill>
              </a:rPr>
              <a:t> υπόστρωμα.</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46" y="-571528"/>
            <a:ext cx="9644130" cy="1785950"/>
          </a:xfrm>
        </p:spPr>
        <p:txBody>
          <a:bodyPr/>
          <a:lstStyle/>
          <a:p>
            <a:r>
              <a:rPr lang="el-GR" dirty="0" smtClean="0">
                <a:effectLst>
                  <a:outerShdw blurRad="38100" dist="38100" dir="2700000" algn="tl">
                    <a:srgbClr val="000000">
                      <a:alpha val="43137"/>
                    </a:srgbClr>
                  </a:outerShdw>
                </a:effectLst>
              </a:rPr>
              <a:t>Μορφολογία  </a:t>
            </a:r>
            <a:r>
              <a:rPr lang="el-GR" spc="300" dirty="0" smtClean="0">
                <a:effectLst>
                  <a:outerShdw blurRad="38100" dist="38100" dir="2700000" algn="tl">
                    <a:srgbClr val="000000">
                      <a:alpha val="43137"/>
                    </a:srgbClr>
                  </a:outerShdw>
                </a:effectLst>
              </a:rPr>
              <a:t>κακοήθων </a:t>
            </a:r>
            <a:r>
              <a:rPr lang="el-GR" dirty="0" smtClean="0"/>
              <a:t> </a:t>
            </a:r>
            <a:r>
              <a:rPr lang="el-GR" b="1" dirty="0" smtClean="0">
                <a:effectLst>
                  <a:outerShdw blurRad="38100" dist="38100" dir="2700000" algn="tl">
                    <a:srgbClr val="000000">
                      <a:alpha val="43137"/>
                    </a:srgbClr>
                  </a:outerShdw>
                </a:effectLst>
              </a:rPr>
              <a:t>πυρήνων</a:t>
            </a:r>
            <a:endParaRPr lang="el-GR" b="1" dirty="0">
              <a:effectLst>
                <a:outerShdw blurRad="38100" dist="38100" dir="2700000" algn="tl">
                  <a:srgbClr val="000000">
                    <a:alpha val="43137"/>
                  </a:srgbClr>
                </a:outerShdw>
              </a:effectLst>
            </a:endParaRPr>
          </a:p>
        </p:txBody>
      </p:sp>
      <p:pic>
        <p:nvPicPr>
          <p:cNvPr id="4098" name="Picture 2" descr="E:\minimal prostate ca\ajcp1146.03.thor.fig6.jpg"/>
          <p:cNvPicPr>
            <a:picLocks noChangeAspect="1" noChangeArrowheads="1"/>
          </p:cNvPicPr>
          <p:nvPr/>
        </p:nvPicPr>
        <p:blipFill>
          <a:blip r:embed="rId2" cstate="print"/>
          <a:srcRect/>
          <a:stretch>
            <a:fillRect/>
          </a:stretch>
        </p:blipFill>
        <p:spPr bwMode="auto">
          <a:xfrm>
            <a:off x="0" y="1714488"/>
            <a:ext cx="5270354" cy="4572032"/>
          </a:xfrm>
          <a:prstGeom prst="rect">
            <a:avLst/>
          </a:prstGeom>
          <a:noFill/>
        </p:spPr>
      </p:pic>
      <p:pic>
        <p:nvPicPr>
          <p:cNvPr id="4099" name="Picture 3" descr="E:\minimal prostate ca\ajcp1146.03.thor.fig7.jpg"/>
          <p:cNvPicPr>
            <a:picLocks noChangeAspect="1" noChangeArrowheads="1"/>
          </p:cNvPicPr>
          <p:nvPr/>
        </p:nvPicPr>
        <p:blipFill>
          <a:blip r:embed="rId3" cstate="print"/>
          <a:srcRect/>
          <a:stretch>
            <a:fillRect/>
          </a:stretch>
        </p:blipFill>
        <p:spPr bwMode="auto">
          <a:xfrm>
            <a:off x="5286380" y="714356"/>
            <a:ext cx="3571900" cy="3071835"/>
          </a:xfrm>
          <a:prstGeom prst="rect">
            <a:avLst/>
          </a:prstGeom>
          <a:noFill/>
        </p:spPr>
      </p:pic>
      <p:pic>
        <p:nvPicPr>
          <p:cNvPr id="4100" name="Picture 4" descr="E:\minimal prostate ca\ajcp1146.03.thor.fig8.jpg"/>
          <p:cNvPicPr>
            <a:picLocks noChangeAspect="1" noChangeArrowheads="1"/>
          </p:cNvPicPr>
          <p:nvPr/>
        </p:nvPicPr>
        <p:blipFill>
          <a:blip r:embed="rId4" cstate="print"/>
          <a:srcRect/>
          <a:stretch>
            <a:fillRect/>
          </a:stretch>
        </p:blipFill>
        <p:spPr bwMode="auto">
          <a:xfrm>
            <a:off x="5286380" y="3786166"/>
            <a:ext cx="3551253" cy="307183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753</Words>
  <Application>Microsoft Office PowerPoint</Application>
  <PresentationFormat>On-screen Show (4:3)</PresentationFormat>
  <Paragraphs>110</Paragraphs>
  <Slides>85</Slides>
  <Notes>4</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Θέμα του Office</vt:lpstr>
      <vt:lpstr>ΣΧΟΛΙΑΣΜΟΣ ΕΙΚΟΝΩΝ  ΑΠΟ ΤΗΝ ΙΣΤΟΠΑΘΟΛΟΓΙΑ  ΤΟΥ ΠΡΟΣΤΑΤΗ ΑΔΕΝΑ</vt:lpstr>
      <vt:lpstr>Συνδυαζόμενα κριτήρια διάγνωσης  περιορισμένου προστατικού αδενοκαρκινώματος</vt:lpstr>
      <vt:lpstr>Aπόλυτα καλοήθεις προστατικοί αδένες με υπολειμματικά βασικά κύτταρα σε ορισμένους. Όσοι αδένες στερούνται βασικών κυττάρων, δεν διαφέρουν μορφολογικώς από όσους διαθέτουν.</vt:lpstr>
      <vt:lpstr>Εστία συνωστιζόμενων αδένων, προφανώς καλοήθων, με ελάχιστα βασικά κύτταρα σε ορισμένους αδένες, ανοσοθετικών κυττάρων στην αναμενόμενη θέση τους ήτοι βασικά. Ελάχιστα, αλλά υπαρκτά σε κάποιους αδένες, μορφολογικά ταυτόσημους με κάποιους που στερούνται παντελώς βασικών κυττάρων.</vt:lpstr>
      <vt:lpstr>Slide 5</vt:lpstr>
      <vt:lpstr>Slide 6</vt:lpstr>
      <vt:lpstr>Παρουσία βασικού κυτταρικού στοίχου. Αντιδραστική  η όποια πυρηνική  ατυπία λόγω της φλεγμονής .</vt:lpstr>
      <vt:lpstr>Αδενοκαρκίνωμα  εν μέσω έντονης φλεγμονής</vt:lpstr>
      <vt:lpstr>Μορφολογία  κακοήθων  πυρήνων</vt:lpstr>
      <vt:lpstr>Σύγκριση μορφολογίας κακοήθων πυρήνων με εκείνη των κυψελιδικών κυττάρων παρακείμενου φυσιολογικού αδένα.</vt:lpstr>
      <vt:lpstr>Μορφολογία  κακοήθων πυρήνων. Συνυπάρχουσες, υποκύανης απόχρωσης εκκρίσεις.</vt:lpstr>
      <vt:lpstr>Πυρηνική ατυπία αδενοκαρκινώματος Αμφίφιλο κυτταρόπλασμα </vt:lpstr>
      <vt:lpstr>Μιτωτική δραστηριότητα σε έναν  από τους συνολικά 4 καρκινικούς προστατικούς αδένες  </vt:lpstr>
      <vt:lpstr>Αποπτωτικό σωμάτιο  σε μικρή εστία καρκίνου</vt:lpstr>
      <vt:lpstr>Αλλοιώσεις καυτηρίασης σε καρκινικούς αδένες με διηθητική ανάπτυξη , διαχωριζόμενους από  λείες μυϊκές δεσμίδες. Ροζ άμορφες εκκρίσεις, κρυσταλλοειδή.</vt:lpstr>
      <vt:lpstr>Παθογνωμονικά κριτήρια κακοήθειας</vt:lpstr>
      <vt:lpstr>Σπειραματοειδής διαμόρφωση. Παθογνωμονική εικόνα αδενοκαρκινώματος.</vt:lpstr>
      <vt:lpstr>Βλεννώδης ινοπλασία  ( μιμούμενη περινευρική διήθηση ). Παθογνωμονική εικόνα αδενοκαρκινώματος.</vt:lpstr>
      <vt:lpstr>Bλεννώδης ινοπλασία (συν. κολλαγονώδη μικροοζία) </vt:lpstr>
      <vt:lpstr>Σαφής κυκλοτερής περινευρική διήθηση</vt:lpstr>
      <vt:lpstr>Περινευρική διήθηση</vt:lpstr>
      <vt:lpstr>Ανάδειξη περινευρικής διήθησης  με ανοσοχρώση για την πρωτεϊνη S-100</vt:lpstr>
      <vt:lpstr>Καλοήθεις αδένες σε σχέση με νευρικούς κλάδους</vt:lpstr>
      <vt:lpstr>Διήθηση περιπροστατικού λιπώδους ιστού (παθογνωμονική κακοήθειας). Χειρουργικώς μη ιάσιμος καρκίνος(pT3).</vt:lpstr>
      <vt:lpstr>Slide 25</vt:lpstr>
      <vt:lpstr>Slide 26</vt:lpstr>
      <vt:lpstr>Slide 27</vt:lpstr>
      <vt:lpstr>Slide 28</vt:lpstr>
      <vt:lpstr>Συνωστισμένοι καρκινικοί αδένες. Περιορισμένη ανάπτυξη  καλά διαφοροποιημένου αδενοκαρκινώματος.  Στο καλά διαφοροποιημένο καρκίνωμα το κυτταρόπλασμα είναι πιο άφθονο και ωχρό συγκριτικά με το μέτρια διαφοροποιημένο. Απαραίτητη  η  ανοσοϊστοχημική επιβεβαίωση. </vt:lpstr>
      <vt:lpstr>Slide 30</vt:lpstr>
      <vt:lpstr>Καλά διαφοροποιημένο συμβατικό (κυψελιδικό) αδενοκαρκίνωμα μιμούμενο αδένωση. Κερατίνη υψηλού ΜΒ παντελώς αρνητική στην ύποπτη εστία.</vt:lpstr>
      <vt:lpstr>Πολύ καλά διαφοροποιημένο αδενοκαρκίνωμα , τέλεια μιμούμενο αδένωση (άτυπη αδενοματώδη υπερπλασία) σε υλικό διουρηθρικής εκτομής</vt:lpstr>
      <vt:lpstr>Αδένωση (άτυπη αδενοματώδης υπερπλασία) προστάτη αδένα</vt:lpstr>
      <vt:lpstr>Αδένωση  (άτυπη αδενοματώδης υπερπλασία) </vt:lpstr>
      <vt:lpstr>Αδένωση σε υλικό βιοψίας διά βελόνης.   Εδώ δυνατή η μορφολογική ανάδειξη βασικών κυττάρων.</vt:lpstr>
      <vt:lpstr>Αδένωση σε υλικό βιοψίας διά βελόνης</vt:lpstr>
      <vt:lpstr>ΔΔ  αδένωσης  από καρκίνωμα αφρωδών αδένων</vt:lpstr>
      <vt:lpstr>Καρκίνωμα από αφρώδεις αδένες. Ροζ άμορφες εκκρίσεις.Υποκύανη βλέννη. </vt:lpstr>
      <vt:lpstr>Slide 39</vt:lpstr>
      <vt:lpstr>Aδένας του Cowper</vt:lpstr>
      <vt:lpstr>Slide 41</vt:lpstr>
      <vt:lpstr>           Υπερπλασία             βλεννογόνιων              αδένων του             σπερματικού             λοφιδίου</vt:lpstr>
      <vt:lpstr>Συνωστιζόμενοι  μικροί  καρκινικοί αδένες  ανάμεσα και  κυρίως γύρω από καλοήθεις αδένες.  Μέτρια διαφοροποίηση-πρότυπο 3 κατά Gleason  </vt:lpstr>
      <vt:lpstr>Αρχιτεκτονικώς άτυπη  διάταξη μικρών κακοήθων αδένων αμφοτερόπλευρα καλοήθους αδένα</vt:lpstr>
      <vt:lpstr>Άτυπη διάταξη  καρκινικών αδένων προστάτη  ως προς το μυώδες υπόστρωμα</vt:lpstr>
      <vt:lpstr>Κιονοειδής διηθητική ανάπτυξη περιορισμένου αδενοκαρκινώματος. Δυνατή εδώ η σύγκριση με καλοήθεις αδένες.  </vt:lpstr>
      <vt:lpstr>Όλως περιορισμένο (στο αποσταλέν υλικό) αδενοκαρκίνωμα  αθροιστικού βαθμού 6 (= 3+3 )</vt:lpstr>
      <vt:lpstr>Διηθητικό πρότυπο διάταξης αδένων   σε υλικό διουρηθρικής εκτομής. Άθροισμα 6 (=3+3)</vt:lpstr>
      <vt:lpstr>Slide 49</vt:lpstr>
      <vt:lpstr>Προστατικό καρκίνωμα με ανώμαλη έκφραση του δείκτη βασικών κυττάρων p63 (!).  Καρκινική αρχιτεκτονική. Πάντοτε υπερτερεί η μορφολογία  επί των ανοσοϊστοχημικών ευρημάτων. Τα τελευταία αξιολογούνται πάντοτε συνεκτιμώντας τα μορφολογικά δεδομένα.</vt:lpstr>
      <vt:lpstr>Σπανίως παρατηρούμενη πολυστοιβάδωση πυρήνων  σε ορισμένους καρκινικούς αδένες δίδουσα την εντύπωση  όχι μονού κυτταρικού στοίχου. ΔΔ από βασικό κυτταρικό στοίχο.</vt:lpstr>
      <vt:lpstr>Slide 52</vt:lpstr>
      <vt:lpstr>Slide 53</vt:lpstr>
      <vt:lpstr>Απλή ατροφία με κλασική βασιφιλία. Χωρίς αξία τα όποια ανοσοϊστοχημικά ευρήματα.</vt:lpstr>
      <vt:lpstr>Slide 55</vt:lpstr>
      <vt:lpstr>Slide 56</vt:lpstr>
      <vt:lpstr>Καλοήθης ατροφία ψευδοδιηθητικού προτύπου</vt:lpstr>
      <vt:lpstr>Slide 58</vt:lpstr>
      <vt:lpstr>Slide 59</vt:lpstr>
      <vt:lpstr>Slide 60</vt:lpstr>
      <vt:lpstr>Slide 61</vt:lpstr>
      <vt:lpstr>Slide 62</vt:lpstr>
      <vt:lpstr>Μερική ατροφία: λιγοστό κορυφαίο &amp; άφθονο πλευρικό κυτταρόπλασμα, μικρή πυρηνική διόγκωση</vt:lpstr>
      <vt:lpstr>Ατροφικού τύπου καρκίνωμα. ΔΔ από μερική ατροφία. Ενδελεχής μελέτη πυρηνικής &amp; κυτταροπλασματικής μορφολογίας σε συνδυασμό με κριτική αξιολόγηση ανοσοϊστοχημικών χρώσεων.</vt:lpstr>
      <vt:lpstr>Slide 65</vt:lpstr>
      <vt:lpstr>Ατροφικό αδενοκαρκίνωμα. Συμβατικό αδενοκαρκίνωμα. Φυσιολογικός προστατικός αδένας με βασικό κυτταρικό στοίχο.. </vt:lpstr>
      <vt:lpstr>Slide 67</vt:lpstr>
      <vt:lpstr>Όλως περιορισμένη ανάπτυξη (στο αποσταλέν υλικό) αδενοκαρκινώματος αθροιστικού βαθμού κακοηθείας 6 (3+3) κατά Gleason.  Άκρως διαφωτιστική η σύγκριση με παρακείμενους καλοήθεις προστατικούς αδένες. </vt:lpstr>
      <vt:lpstr>Slide 69</vt:lpstr>
      <vt:lpstr>Πρότυπο 3 και πρότυπο 4  κατά Gleason</vt:lpstr>
      <vt:lpstr>Slide 71</vt:lpstr>
      <vt:lpstr>Slide 72</vt:lpstr>
      <vt:lpstr>Slide 73</vt:lpstr>
      <vt:lpstr>Slide 74</vt:lpstr>
      <vt:lpstr>Slide 75</vt:lpstr>
      <vt:lpstr>Slide 76</vt:lpstr>
      <vt:lpstr>Slide 77</vt:lpstr>
      <vt:lpstr>   ΣΤΑΔΙΟΠΟΙΗΣΗ  Εδώ  στάδιο pT2, R+  </vt:lpstr>
      <vt:lpstr>Επικείμενο στάδιο pT3</vt:lpstr>
      <vt:lpstr>Εξωπροστατική επέκταση σε περιπροστατικό λιπώδη ιστό  (pT3 ήδη από τη βιοψία) </vt:lpstr>
      <vt:lpstr>Διήθηση σπερματοδόχου κύστης/τοιχώματος εκσπερματιστικού πόρου.  Εν αντιθέσει με τη διήθηση σπερματοδόχου κύστης, η διήθηση εκσπερματιστικού πόρου δε σημαίνει ότι ο καρκίνος δεν είναι χειρουργικώς ιάσιμος.</vt:lpstr>
      <vt:lpstr>Εκσπερματιστικός πόρος</vt:lpstr>
      <vt:lpstr>Σπερματοδόχος κύστη (λήκυθος)</vt:lpstr>
      <vt:lpstr>Ιστολογία σπερματοδόχου ληκύθου σε υλικό βιοψίας προστάτη αδένα</vt:lpstr>
      <vt:lpstr>Αντιπαραβολή ιστολογικής υφής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Jennifer</dc:creator>
  <cp:lastModifiedBy>αγαπουλακι</cp:lastModifiedBy>
  <cp:revision>70</cp:revision>
  <dcterms:created xsi:type="dcterms:W3CDTF">2014-06-22T06:39:38Z</dcterms:created>
  <dcterms:modified xsi:type="dcterms:W3CDTF">2016-06-02T05:34:35Z</dcterms:modified>
</cp:coreProperties>
</file>