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353" r:id="rId3"/>
    <p:sldId id="328" r:id="rId4"/>
    <p:sldId id="270" r:id="rId5"/>
    <p:sldId id="329" r:id="rId6"/>
    <p:sldId id="269" r:id="rId7"/>
    <p:sldId id="276" r:id="rId8"/>
    <p:sldId id="267" r:id="rId9"/>
    <p:sldId id="330" r:id="rId10"/>
    <p:sldId id="277" r:id="rId11"/>
    <p:sldId id="275" r:id="rId12"/>
    <p:sldId id="278" r:id="rId13"/>
    <p:sldId id="298" r:id="rId14"/>
    <p:sldId id="306" r:id="rId15"/>
    <p:sldId id="317" r:id="rId16"/>
    <p:sldId id="308" r:id="rId17"/>
    <p:sldId id="309" r:id="rId18"/>
    <p:sldId id="261" r:id="rId19"/>
    <p:sldId id="300" r:id="rId20"/>
    <p:sldId id="301" r:id="rId21"/>
    <p:sldId id="321" r:id="rId22"/>
    <p:sldId id="299" r:id="rId23"/>
    <p:sldId id="260" r:id="rId24"/>
    <p:sldId id="363" r:id="rId25"/>
    <p:sldId id="295" r:id="rId26"/>
    <p:sldId id="287" r:id="rId27"/>
    <p:sldId id="266" r:id="rId28"/>
    <p:sldId id="280" r:id="rId29"/>
    <p:sldId id="302" r:id="rId30"/>
    <p:sldId id="262" r:id="rId31"/>
    <p:sldId id="281" r:id="rId32"/>
    <p:sldId id="303" r:id="rId33"/>
    <p:sldId id="268" r:id="rId34"/>
    <p:sldId id="310" r:id="rId35"/>
    <p:sldId id="263" r:id="rId36"/>
    <p:sldId id="283" r:id="rId37"/>
    <p:sldId id="312" r:id="rId38"/>
    <p:sldId id="311" r:id="rId39"/>
    <p:sldId id="282" r:id="rId40"/>
    <p:sldId id="313" r:id="rId41"/>
    <p:sldId id="338" r:id="rId42"/>
    <p:sldId id="257" r:id="rId43"/>
    <p:sldId id="345" r:id="rId44"/>
    <p:sldId id="346" r:id="rId45"/>
    <p:sldId id="347" r:id="rId46"/>
    <p:sldId id="342" r:id="rId47"/>
    <p:sldId id="343" r:id="rId48"/>
    <p:sldId id="344" r:id="rId49"/>
    <p:sldId id="304" r:id="rId50"/>
    <p:sldId id="286" r:id="rId51"/>
    <p:sldId id="292" r:id="rId52"/>
    <p:sldId id="291" r:id="rId53"/>
    <p:sldId id="285" r:id="rId54"/>
    <p:sldId id="316" r:id="rId55"/>
    <p:sldId id="271" r:id="rId56"/>
    <p:sldId id="348" r:id="rId57"/>
    <p:sldId id="349" r:id="rId58"/>
    <p:sldId id="339" r:id="rId59"/>
    <p:sldId id="305" r:id="rId60"/>
    <p:sldId id="315" r:id="rId61"/>
    <p:sldId id="352" r:id="rId62"/>
    <p:sldId id="274" r:id="rId63"/>
    <p:sldId id="334" r:id="rId64"/>
    <p:sldId id="354" r:id="rId65"/>
    <p:sldId id="368" r:id="rId66"/>
    <p:sldId id="335" r:id="rId67"/>
    <p:sldId id="337" r:id="rId68"/>
    <p:sldId id="350" r:id="rId69"/>
    <p:sldId id="340" r:id="rId70"/>
    <p:sldId id="341" r:id="rId71"/>
    <p:sldId id="318" r:id="rId72"/>
    <p:sldId id="336" r:id="rId73"/>
    <p:sldId id="355" r:id="rId74"/>
    <p:sldId id="369" r:id="rId75"/>
    <p:sldId id="351" r:id="rId76"/>
    <p:sldId id="284" r:id="rId77"/>
    <p:sldId id="296" r:id="rId78"/>
    <p:sldId id="324" r:id="rId79"/>
    <p:sldId id="325" r:id="rId80"/>
    <p:sldId id="326" r:id="rId81"/>
    <p:sldId id="323" r:id="rId82"/>
    <p:sldId id="372" r:id="rId83"/>
    <p:sldId id="297" r:id="rId84"/>
    <p:sldId id="322" r:id="rId85"/>
    <p:sldId id="327" r:id="rId86"/>
    <p:sldId id="367" r:id="rId87"/>
    <p:sldId id="264" r:id="rId88"/>
    <p:sldId id="331" r:id="rId89"/>
    <p:sldId id="356" r:id="rId90"/>
    <p:sldId id="357" r:id="rId91"/>
    <p:sldId id="359" r:id="rId92"/>
    <p:sldId id="360" r:id="rId93"/>
    <p:sldId id="365" r:id="rId94"/>
    <p:sldId id="320" r:id="rId95"/>
    <p:sldId id="371" r:id="rId96"/>
    <p:sldId id="279" r:id="rId97"/>
    <p:sldId id="370" r:id="rId98"/>
    <p:sldId id="332" r:id="rId99"/>
    <p:sldId id="366" r:id="rId100"/>
    <p:sldId id="361" r:id="rId101"/>
    <p:sldId id="333" r:id="rId102"/>
    <p:sldId id="293" r:id="rId103"/>
    <p:sldId id="314" r:id="rId104"/>
    <p:sldId id="294" r:id="rId105"/>
    <p:sldId id="362" r:id="rId106"/>
    <p:sldId id="259" r:id="rId107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  <a:srgbClr val="996633"/>
    <a:srgbClr val="CCCC00"/>
    <a:srgbClr val="CC6600"/>
    <a:srgbClr val="CC3300"/>
    <a:srgbClr val="FF3300"/>
    <a:srgbClr val="008000"/>
    <a:srgbClr val="339933"/>
    <a:srgbClr val="000099"/>
    <a:srgbClr val="3333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9519" autoAdjust="0"/>
    <p:restoredTop sz="94660"/>
  </p:normalViewPr>
  <p:slideViewPr>
    <p:cSldViewPr>
      <p:cViewPr varScale="1">
        <p:scale>
          <a:sx n="69" d="100"/>
          <a:sy n="69" d="100"/>
        </p:scale>
        <p:origin x="-42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234B8-3032-4656-A032-115B13E5DAA9}" type="datetimeFigureOut">
              <a:rPr lang="el-GR" smtClean="0"/>
              <a:pPr/>
              <a:t>28/5/2012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7DE0-3418-459C-9AD6-596E15DCE0D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234B8-3032-4656-A032-115B13E5DAA9}" type="datetimeFigureOut">
              <a:rPr lang="el-GR" smtClean="0"/>
              <a:pPr/>
              <a:t>28/5/2012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7DE0-3418-459C-9AD6-596E15DCE0D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234B8-3032-4656-A032-115B13E5DAA9}" type="datetimeFigureOut">
              <a:rPr lang="el-GR" smtClean="0"/>
              <a:pPr/>
              <a:t>28/5/2012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7DE0-3418-459C-9AD6-596E15DCE0D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234B8-3032-4656-A032-115B13E5DAA9}" type="datetimeFigureOut">
              <a:rPr lang="el-GR" smtClean="0"/>
              <a:pPr/>
              <a:t>28/5/2012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7DE0-3418-459C-9AD6-596E15DCE0D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234B8-3032-4656-A032-115B13E5DAA9}" type="datetimeFigureOut">
              <a:rPr lang="el-GR" smtClean="0"/>
              <a:pPr/>
              <a:t>28/5/2012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7DE0-3418-459C-9AD6-596E15DCE0D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234B8-3032-4656-A032-115B13E5DAA9}" type="datetimeFigureOut">
              <a:rPr lang="el-GR" smtClean="0"/>
              <a:pPr/>
              <a:t>28/5/2012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7DE0-3418-459C-9AD6-596E15DCE0D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234B8-3032-4656-A032-115B13E5DAA9}" type="datetimeFigureOut">
              <a:rPr lang="el-GR" smtClean="0"/>
              <a:pPr/>
              <a:t>28/5/2012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7DE0-3418-459C-9AD6-596E15DCE0D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234B8-3032-4656-A032-115B13E5DAA9}" type="datetimeFigureOut">
              <a:rPr lang="el-GR" smtClean="0"/>
              <a:pPr/>
              <a:t>28/5/2012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7DE0-3418-459C-9AD6-596E15DCE0D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234B8-3032-4656-A032-115B13E5DAA9}" type="datetimeFigureOut">
              <a:rPr lang="el-GR" smtClean="0"/>
              <a:pPr/>
              <a:t>28/5/2012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7DE0-3418-459C-9AD6-596E15DCE0D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234B8-3032-4656-A032-115B13E5DAA9}" type="datetimeFigureOut">
              <a:rPr lang="el-GR" smtClean="0"/>
              <a:pPr/>
              <a:t>28/5/2012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7DE0-3418-459C-9AD6-596E15DCE0D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234B8-3032-4656-A032-115B13E5DAA9}" type="datetimeFigureOut">
              <a:rPr lang="el-GR" smtClean="0"/>
              <a:pPr/>
              <a:t>28/5/2012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7DE0-3418-459C-9AD6-596E15DCE0D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234B8-3032-4656-A032-115B13E5DAA9}" type="datetimeFigureOut">
              <a:rPr lang="el-GR" smtClean="0"/>
              <a:pPr/>
              <a:t>28/5/2012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EF7DE0-3418-459C-9AD6-596E15DCE0DC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8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87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1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5.jpe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Summer -2\summer-in-mor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-1000156"/>
            <a:ext cx="9715536" cy="8017724"/>
          </a:xfrm>
          <a:prstGeom prst="rect">
            <a:avLst/>
          </a:prstGeom>
          <a:noFill/>
        </p:spPr>
      </p:pic>
      <p:sp>
        <p:nvSpPr>
          <p:cNvPr id="3" name="2 - Ορθογώνιο"/>
          <p:cNvSpPr/>
          <p:nvPr/>
        </p:nvSpPr>
        <p:spPr>
          <a:xfrm>
            <a:off x="3428992" y="0"/>
            <a:ext cx="6143668" cy="1938992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l-GR" sz="2000" b="1" spc="600" dirty="0" smtClean="0">
                <a:ln cmpd="dbl">
                  <a:gradFill>
                    <a:gsLst>
                      <a:gs pos="0">
                        <a:srgbClr val="DDEBCF"/>
                      </a:gs>
                      <a:gs pos="50000">
                        <a:srgbClr val="9CB86E"/>
                      </a:gs>
                      <a:gs pos="100000">
                        <a:srgbClr val="156B13"/>
                      </a:gs>
                    </a:gsLst>
                    <a:lin ang="5400000" scaled="0"/>
                  </a:gradFill>
                  <a:prstDash val="dash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r="7620000" algn="tl">
                    <a:srgbClr val="000000">
                      <a:alpha val="43137"/>
                    </a:srgbClr>
                  </a:outerShdw>
                </a:effectLst>
              </a:rPr>
              <a:t>         </a:t>
            </a:r>
            <a:r>
              <a:rPr lang="el-GR" sz="2000" b="1" spc="650" dirty="0" smtClean="0">
                <a:ln cmpd="dbl">
                  <a:solidFill>
                    <a:schemeClr val="accent3">
                      <a:lumMod val="50000"/>
                    </a:schemeClr>
                  </a:solidFill>
                  <a:prstDash val="dash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r="7620000" algn="tl">
                    <a:srgbClr val="000000">
                      <a:alpha val="43137"/>
                    </a:srgbClr>
                  </a:outerShdw>
                </a:effectLst>
              </a:rPr>
              <a:t>Περιορισμένο</a:t>
            </a:r>
            <a:r>
              <a:rPr lang="el-GR" sz="2000" b="1" dirty="0" smtClean="0">
                <a:ln cmpd="dbl">
                  <a:solidFill>
                    <a:schemeClr val="accent3">
                      <a:lumMod val="50000"/>
                    </a:schemeClr>
                  </a:solidFill>
                  <a:prstDash val="dash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r="762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l-GR" sz="2000" b="1" dirty="0" smtClean="0">
                <a:ln cmpd="dbl">
                  <a:solidFill>
                    <a:schemeClr val="accent3">
                      <a:lumMod val="50000"/>
                    </a:schemeClr>
                  </a:solidFill>
                  <a:prstDash val="dash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r="762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r>
              <a:rPr lang="el-GR" sz="2000" b="1" dirty="0" err="1" smtClean="0">
                <a:ln cmpd="dbl">
                  <a:solidFill>
                    <a:schemeClr val="accent3">
                      <a:lumMod val="50000"/>
                    </a:schemeClr>
                  </a:solidFill>
                  <a:prstDash val="dash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r="7620000" algn="tl">
                    <a:srgbClr val="000000">
                      <a:alpha val="43137"/>
                    </a:srgbClr>
                  </a:outerShdw>
                </a:effectLst>
              </a:rPr>
              <a:t>αδενοκαρκίνωμα</a:t>
            </a:r>
            <a:r>
              <a:rPr lang="el-GR" sz="2000" b="1" dirty="0" smtClean="0">
                <a:ln cmpd="dbl">
                  <a:solidFill>
                    <a:schemeClr val="accent3">
                      <a:lumMod val="50000"/>
                    </a:schemeClr>
                  </a:solidFill>
                  <a:prstDash val="dash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r="7620000" algn="tl">
                    <a:srgbClr val="000000">
                      <a:alpha val="43137"/>
                    </a:srgbClr>
                  </a:outerShdw>
                </a:effectLst>
              </a:rPr>
              <a:t> προστάτη αδένα </a:t>
            </a:r>
          </a:p>
          <a:p>
            <a:r>
              <a:rPr lang="el-GR" sz="2000" b="1" dirty="0" smtClean="0">
                <a:ln cmpd="dbl">
                  <a:solidFill>
                    <a:schemeClr val="accent3">
                      <a:lumMod val="50000"/>
                    </a:schemeClr>
                  </a:solidFill>
                  <a:prstDash val="dash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r="7620000" algn="tl">
                    <a:srgbClr val="000000">
                      <a:alpha val="43137"/>
                    </a:srgbClr>
                  </a:outerShdw>
                </a:effectLst>
              </a:rPr>
              <a:t>            σε υλικό βιοψίας διά βελόνης </a:t>
            </a:r>
          </a:p>
          <a:p>
            <a:r>
              <a:rPr lang="el-GR" sz="2000" b="1" dirty="0" smtClean="0">
                <a:ln cmpd="dbl">
                  <a:solidFill>
                    <a:schemeClr val="accent3">
                      <a:lumMod val="50000"/>
                    </a:schemeClr>
                  </a:solidFill>
                  <a:prstDash val="dash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r="7620000" algn="tl">
                    <a:srgbClr val="000000">
                      <a:alpha val="43137"/>
                    </a:srgbClr>
                  </a:outerShdw>
                </a:effectLst>
              </a:rPr>
              <a:t>             και </a:t>
            </a:r>
            <a:r>
              <a:rPr lang="el-GR" sz="2000" b="1" dirty="0" err="1" smtClean="0">
                <a:ln cmpd="dbl">
                  <a:solidFill>
                    <a:schemeClr val="accent3">
                      <a:lumMod val="50000"/>
                    </a:schemeClr>
                  </a:solidFill>
                  <a:prstDash val="dash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r="7620000" algn="tl">
                    <a:srgbClr val="000000">
                      <a:alpha val="43137"/>
                    </a:srgbClr>
                  </a:outerShdw>
                </a:effectLst>
              </a:rPr>
              <a:t>διουρηθρικής</a:t>
            </a:r>
            <a:r>
              <a:rPr lang="el-GR" sz="2000" b="1" dirty="0" smtClean="0">
                <a:ln cmpd="dbl">
                  <a:solidFill>
                    <a:schemeClr val="accent3">
                      <a:lumMod val="50000"/>
                    </a:schemeClr>
                  </a:solidFill>
                  <a:prstDash val="dash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r="762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000" b="1" dirty="0" err="1" smtClean="0">
                <a:ln cmpd="dbl">
                  <a:solidFill>
                    <a:schemeClr val="accent3">
                      <a:lumMod val="50000"/>
                    </a:schemeClr>
                  </a:solidFill>
                  <a:prstDash val="dash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r="7620000" algn="tl">
                    <a:srgbClr val="000000">
                      <a:alpha val="43137"/>
                    </a:srgbClr>
                  </a:outerShdw>
                </a:effectLst>
              </a:rPr>
              <a:t>εκτομής</a:t>
            </a:r>
            <a:r>
              <a:rPr lang="en-US" sz="2000" b="1" dirty="0" smtClean="0">
                <a:ln cmpd="dbl">
                  <a:solidFill>
                    <a:schemeClr val="accent3">
                      <a:lumMod val="50000"/>
                    </a:schemeClr>
                  </a:solidFill>
                  <a:prstDash val="dash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r="762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l-GR" sz="2000" b="1" dirty="0" smtClean="0">
                <a:ln cmpd="dbl">
                  <a:solidFill>
                    <a:schemeClr val="accent3">
                      <a:lumMod val="50000"/>
                    </a:schemeClr>
                  </a:solidFill>
                  <a:prstDash val="dash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r="762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sz="2000" b="1" dirty="0" smtClean="0">
                <a:ln cmpd="dbl">
                  <a:solidFill>
                    <a:schemeClr val="accent3">
                      <a:lumMod val="50000"/>
                    </a:schemeClr>
                  </a:solidFill>
                  <a:prstDash val="dash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r="762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2000" b="1" i="1" dirty="0" smtClean="0">
                <a:ln cmpd="dbl">
                  <a:solidFill>
                    <a:schemeClr val="accent3">
                      <a:lumMod val="50000"/>
                    </a:schemeClr>
                  </a:solidFill>
                  <a:prstDash val="dash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r="7620000" algn="tl">
                    <a:srgbClr val="000000">
                      <a:alpha val="43137"/>
                    </a:srgbClr>
                  </a:outerShdw>
                </a:effectLst>
              </a:rPr>
              <a:t>   διαγνωστικά </a:t>
            </a:r>
            <a:r>
              <a:rPr lang="el-GR" sz="2000" b="1" i="1" u="sng" dirty="0" smtClean="0">
                <a:ln cmpd="dbl">
                  <a:solidFill>
                    <a:schemeClr val="accent3">
                      <a:lumMod val="50000"/>
                    </a:schemeClr>
                  </a:solidFill>
                  <a:prstDash val="dash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r="7620000" algn="tl">
                    <a:srgbClr val="000000">
                      <a:alpha val="43137"/>
                    </a:srgbClr>
                  </a:outerShdw>
                </a:effectLst>
              </a:rPr>
              <a:t>κριτήρια</a:t>
            </a:r>
            <a:r>
              <a:rPr lang="el-GR" sz="2000" b="1" i="1" dirty="0" smtClean="0">
                <a:ln cmpd="dbl">
                  <a:solidFill>
                    <a:schemeClr val="accent3">
                      <a:lumMod val="50000"/>
                    </a:schemeClr>
                  </a:solidFill>
                  <a:prstDash val="dash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r="762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l-GR" sz="2000" b="1" i="1" u="sng" dirty="0" smtClean="0">
                <a:ln cmpd="dbl">
                  <a:solidFill>
                    <a:schemeClr val="accent3">
                      <a:lumMod val="50000"/>
                    </a:schemeClr>
                  </a:solidFill>
                  <a:prstDash val="dash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r="7620000" algn="tl">
                    <a:srgbClr val="000000">
                      <a:alpha val="43137"/>
                    </a:srgbClr>
                  </a:outerShdw>
                </a:effectLst>
              </a:rPr>
              <a:t>σχόλια </a:t>
            </a:r>
          </a:p>
          <a:p>
            <a:r>
              <a:rPr lang="el-GR" sz="2000" b="1" i="1" dirty="0" smtClean="0">
                <a:ln cmpd="dbl">
                  <a:solidFill>
                    <a:schemeClr val="accent3">
                      <a:lumMod val="50000"/>
                    </a:schemeClr>
                  </a:solidFill>
                  <a:prstDash val="dash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r="7620000" algn="tl">
                    <a:srgbClr val="000000">
                      <a:alpha val="43137"/>
                    </a:srgbClr>
                  </a:outerShdw>
                </a:effectLst>
              </a:rPr>
              <a:t> επί μικροσκοπικών εικόνων</a:t>
            </a:r>
            <a:endParaRPr lang="el-GR" sz="2000" b="1" i="1" dirty="0">
              <a:ln cmpd="dbl">
                <a:solidFill>
                  <a:schemeClr val="accent3">
                    <a:lumMod val="50000"/>
                  </a:schemeClr>
                </a:solidFill>
                <a:prstDash val="dash"/>
              </a:ln>
              <a:solidFill>
                <a:schemeClr val="accent1">
                  <a:lumMod val="50000"/>
                </a:schemeClr>
              </a:solidFill>
              <a:effectLst>
                <a:outerShdw blurRad="38100" dir="762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2857488" y="3071810"/>
            <a:ext cx="40719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Ανδρέας Χ. </a:t>
            </a:r>
            <a:r>
              <a:rPr lang="el-GR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Λάζαρης</a:t>
            </a:r>
            <a:endParaRPr lang="el-GR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l-GR" b="1" dirty="0" smtClean="0">
                <a:solidFill>
                  <a:schemeClr val="accent1">
                    <a:lumMod val="75000"/>
                  </a:schemeClr>
                </a:solidFill>
              </a:rPr>
              <a:t>Ιατρός-Παθολογοανατόμος</a:t>
            </a:r>
            <a:endParaRPr lang="el-GR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928694"/>
          </a:xfrm>
        </p:spPr>
        <p:txBody>
          <a:bodyPr>
            <a:noAutofit/>
          </a:bodyPr>
          <a:lstStyle/>
          <a:p>
            <a:r>
              <a:rPr lang="el-GR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Άτυπη διάταξη </a:t>
            </a:r>
            <a:r>
              <a:rPr lang="el-GR" sz="32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el-GR" sz="32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el-GR" sz="3200" dirty="0" smtClean="0">
                <a:solidFill>
                  <a:schemeClr val="tx2">
                    <a:lumMod val="50000"/>
                  </a:schemeClr>
                </a:solidFill>
              </a:rPr>
              <a:t>καρκινικών αδένων προστάτη</a:t>
            </a:r>
            <a:br>
              <a:rPr lang="el-GR" sz="32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el-GR" sz="3200" dirty="0" smtClean="0">
                <a:solidFill>
                  <a:schemeClr val="tx2">
                    <a:lumMod val="50000"/>
                  </a:schemeClr>
                </a:solidFill>
              </a:rPr>
              <a:t>ανάμεσα σε μεγαλύτερους, καλοήθεις αδένες</a:t>
            </a:r>
            <a:endParaRPr lang="el-GR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6" name="Picture 2" descr="E:\minimal prostate ca\ajcp1146.03.thor.fi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358743" y="1787479"/>
            <a:ext cx="5218080" cy="4500594"/>
          </a:xfrm>
          <a:prstGeom prst="rect">
            <a:avLst/>
          </a:prstGeom>
          <a:noFill/>
        </p:spPr>
      </p:pic>
      <p:pic>
        <p:nvPicPr>
          <p:cNvPr id="1027" name="Picture 3" descr="E:\minimal prostate ca\ajcp1146.03.thor.fig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274516" y="1774228"/>
            <a:ext cx="5214975" cy="452399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-214338"/>
            <a:ext cx="8229600" cy="1214446"/>
          </a:xfrm>
        </p:spPr>
        <p:txBody>
          <a:bodyPr>
            <a:normAutofit/>
          </a:bodyPr>
          <a:lstStyle/>
          <a:p>
            <a:r>
              <a:rPr lang="el-GR" dirty="0" smtClean="0"/>
              <a:t>Βλεννογόνος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ορθού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155269" y="1798130"/>
            <a:ext cx="5857917" cy="4261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261052" y="1739684"/>
            <a:ext cx="6110308" cy="4631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2214578"/>
          </a:xfrm>
        </p:spPr>
        <p:txBody>
          <a:bodyPr/>
          <a:lstStyle/>
          <a:p>
            <a:r>
              <a:rPr lang="el-GR" dirty="0" err="1" smtClean="0"/>
              <a:t>Οζίο</a:t>
            </a:r>
            <a:r>
              <a:rPr lang="el-GR" dirty="0" smtClean="0"/>
              <a:t> </a:t>
            </a:r>
            <a:r>
              <a:rPr lang="el-GR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παραγαγγλίου</a:t>
            </a:r>
            <a:r>
              <a:rPr lang="el-GR" dirty="0" smtClean="0"/>
              <a:t> </a:t>
            </a:r>
            <a:br>
              <a:rPr lang="el-GR" dirty="0" smtClean="0"/>
            </a:br>
            <a:r>
              <a:rPr lang="el-GR" dirty="0" smtClean="0"/>
              <a:t>σε περιφερική θέση </a:t>
            </a:r>
            <a:r>
              <a:rPr lang="el-GR" dirty="0" err="1" smtClean="0"/>
              <a:t>ιστοτεμαχίου</a:t>
            </a:r>
            <a:r>
              <a:rPr lang="el-GR" dirty="0" smtClean="0"/>
              <a:t> βιοψίας διά λεπτής βελόνης</a:t>
            </a:r>
            <a:endParaRPr lang="el-GR" dirty="0"/>
          </a:p>
        </p:txBody>
      </p:sp>
      <p:pic>
        <p:nvPicPr>
          <p:cNvPr id="60418" name="Picture 2" descr="C:\Documents and Settings\Administrator\Επιφάνεια εργασίας\efig_07-3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00438"/>
            <a:ext cx="9144000" cy="357664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>
            <a:normAutofit fontScale="90000"/>
          </a:bodyPr>
          <a:lstStyle/>
          <a:p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Καλοήθεις </a:t>
            </a:r>
            <a:r>
              <a:rPr lang="el-GR" dirty="0" smtClean="0"/>
              <a:t>αδένες</a:t>
            </a:r>
            <a:br>
              <a:rPr lang="el-GR" dirty="0" smtClean="0"/>
            </a:br>
            <a:r>
              <a:rPr lang="el-GR" dirty="0" smtClean="0"/>
              <a:t>σε σχέση με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νευρικούς κλάδους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578" name="Picture 2" descr="C:\Documents and Settings\Administrator\Επιφάνεια εργασίας\ΕΙΚΟΝΕΣ ΠΡΟΣΤΑΤΗ για παρουσίαση 13.6\fig_06-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589556" y="1589666"/>
            <a:ext cx="5679676" cy="4500563"/>
          </a:xfrm>
          <a:prstGeom prst="rect">
            <a:avLst/>
          </a:prstGeom>
          <a:noFill/>
        </p:spPr>
      </p:pic>
      <p:pic>
        <p:nvPicPr>
          <p:cNvPr id="24579" name="Picture 3" descr="C:\Documents and Settings\Administrator\Επιφάνεια εργασίας\ΕΙΚΟΝΕΣ ΠΡΟΣΤΑΤΗ για παρουσίαση 13.6\efig_06-1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033359" y="1533069"/>
            <a:ext cx="5643602" cy="457768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082660"/>
          </a:xfrm>
        </p:spPr>
        <p:txBody>
          <a:bodyPr>
            <a:noAutofit/>
          </a:bodyPr>
          <a:lstStyle/>
          <a:p>
            <a:r>
              <a:rPr lang="el-GR" sz="2800" dirty="0" smtClean="0"/>
              <a:t>Οδόντωση </a:t>
            </a:r>
            <a:r>
              <a:rPr lang="el-GR" sz="2800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καλοήθους</a:t>
            </a:r>
            <a:r>
              <a:rPr lang="el-GR" sz="2800" dirty="0" smtClean="0"/>
              <a:t> αδένα </a:t>
            </a:r>
            <a:br>
              <a:rPr lang="el-GR" sz="2800" dirty="0" smtClean="0"/>
            </a:br>
            <a:r>
              <a:rPr lang="el-GR" sz="2800" dirty="0" smtClean="0"/>
              <a:t>(με  σαφή  </a:t>
            </a:r>
            <a:r>
              <a:rPr lang="el-GR" sz="2800" dirty="0" err="1" smtClean="0"/>
              <a:t>ανοσοϊστοχημική</a:t>
            </a:r>
            <a:r>
              <a:rPr lang="el-GR" sz="2800" dirty="0" smtClean="0"/>
              <a:t> ανάδειξη του βασικού κυτταρικού στοίχου του) σε υποκείμενο νευρικό κλάδο</a:t>
            </a:r>
            <a:endParaRPr lang="el-GR" sz="2800" dirty="0"/>
          </a:p>
        </p:txBody>
      </p:sp>
      <p:pic>
        <p:nvPicPr>
          <p:cNvPr id="35842" name="Picture 2" descr="C:\Documents and Settings\Administrator\Επιφάνεια εργασίας\ΕΙΚΟΝΕΣ ΠΡΟΣΤΑΤΗ για παρουσίαση 13.6\efig_06-1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500174"/>
            <a:ext cx="6929486" cy="5174287"/>
          </a:xfrm>
          <a:prstGeom prst="rect">
            <a:avLst/>
          </a:prstGeom>
          <a:noFill/>
        </p:spPr>
      </p:pic>
      <p:sp>
        <p:nvSpPr>
          <p:cNvPr id="4" name="3 - Ορθογώνιο"/>
          <p:cNvSpPr/>
          <p:nvPr/>
        </p:nvSpPr>
        <p:spPr>
          <a:xfrm>
            <a:off x="4357686" y="4000504"/>
            <a:ext cx="2857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l-GR" b="1" spc="600" dirty="0" smtClean="0"/>
              <a:t>Κερατίνη 903</a:t>
            </a:r>
            <a:endParaRPr lang="el-GR" b="1" spc="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857256"/>
          </a:xfrm>
        </p:spPr>
        <p:txBody>
          <a:bodyPr>
            <a:noAutofit/>
          </a:bodyPr>
          <a:lstStyle/>
          <a:p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Καλοήθεις</a:t>
            </a:r>
            <a:r>
              <a:rPr lang="el-GR" dirty="0" smtClean="0"/>
              <a:t>  </a:t>
            </a:r>
            <a:r>
              <a:rPr lang="el-GR" spc="600" dirty="0" err="1" smtClean="0"/>
              <a:t>ενδο</a:t>
            </a:r>
            <a:r>
              <a:rPr lang="el-GR" dirty="0" err="1" smtClean="0"/>
              <a:t>νευρικοί</a:t>
            </a:r>
            <a:r>
              <a:rPr lang="el-GR" dirty="0" smtClean="0"/>
              <a:t> </a:t>
            </a:r>
            <a:br>
              <a:rPr lang="el-GR" dirty="0" smtClean="0"/>
            </a:br>
            <a:r>
              <a:rPr lang="el-GR" dirty="0" smtClean="0"/>
              <a:t>αδένες προστάτη</a:t>
            </a:r>
            <a:endParaRPr lang="el-GR" dirty="0"/>
          </a:p>
        </p:txBody>
      </p:sp>
      <p:pic>
        <p:nvPicPr>
          <p:cNvPr id="25602" name="Picture 2" descr="C:\Documents and Settings\Administrator\Επιφάνεια εργασίας\ΕΙΚΟΝΕΣ ΠΡΟΣΤΑΤΗ για παρουσίαση 13.6\fig_06-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571612"/>
            <a:ext cx="6286544" cy="475880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600" b="1" dirty="0" err="1" smtClean="0"/>
              <a:t>Συμπερασματικώς</a:t>
            </a:r>
            <a:r>
              <a:rPr lang="en-US" sz="3600" b="1" dirty="0" smtClean="0"/>
              <a:t>,</a:t>
            </a:r>
            <a:r>
              <a:rPr lang="el-GR" sz="3600" dirty="0" smtClean="0"/>
              <a:t> για τη διάγνωση περιορισμένης ανάπτυξης </a:t>
            </a:r>
            <a:br>
              <a:rPr lang="el-GR" sz="3600" dirty="0" smtClean="0"/>
            </a:br>
            <a:r>
              <a:rPr lang="el-GR" sz="3600" dirty="0" smtClean="0"/>
              <a:t> προστατικού καρκίνου</a:t>
            </a:r>
            <a:r>
              <a:rPr lang="en-US" sz="3600" dirty="0" smtClean="0"/>
              <a:t>:</a:t>
            </a:r>
            <a:endParaRPr lang="el-GR" sz="36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42844" y="2000240"/>
            <a:ext cx="9001156" cy="4643470"/>
          </a:xfrm>
        </p:spPr>
        <p:txBody>
          <a:bodyPr>
            <a:normAutofit fontScale="85000" lnSpcReduction="10000"/>
          </a:bodyPr>
          <a:lstStyle/>
          <a:p>
            <a:r>
              <a:rPr lang="el-GR" dirty="0" smtClean="0"/>
              <a:t>Συνεκτίμηση μορφολογικών ευρημάτων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υπέρ ή κατά </a:t>
            </a:r>
            <a:r>
              <a:rPr lang="el-GR" dirty="0" smtClean="0"/>
              <a:t>της διάγνωσης κακοήθειας</a:t>
            </a:r>
            <a:r>
              <a:rPr lang="en-US" dirty="0" smtClean="0"/>
              <a:t>.</a:t>
            </a:r>
            <a:endParaRPr lang="el-GR" dirty="0" smtClean="0"/>
          </a:p>
          <a:p>
            <a:r>
              <a:rPr lang="el-GR" dirty="0" smtClean="0"/>
              <a:t>Αναζήτηση </a:t>
            </a:r>
            <a:r>
              <a:rPr lang="el-G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παθογνωμονικών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dirty="0" smtClean="0"/>
              <a:t>χαρακτηριστικών κακοήθειας</a:t>
            </a:r>
            <a:r>
              <a:rPr lang="en-US" dirty="0" smtClean="0"/>
              <a:t>.</a:t>
            </a:r>
            <a:endParaRPr lang="el-GR" dirty="0" smtClean="0"/>
          </a:p>
          <a:p>
            <a:r>
              <a:rPr lang="el-GR" dirty="0" err="1" smtClean="0"/>
              <a:t>Διαφοροδιάγνωση</a:t>
            </a:r>
            <a:r>
              <a:rPr lang="el-GR" dirty="0" smtClean="0"/>
              <a:t> των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μιμητών</a:t>
            </a:r>
            <a:r>
              <a:rPr lang="el-GR" dirty="0" smtClean="0"/>
              <a:t> του προστατικού καρκινώματος</a:t>
            </a:r>
            <a:r>
              <a:rPr lang="en-US" dirty="0" smtClean="0"/>
              <a:t>.</a:t>
            </a:r>
            <a:endParaRPr lang="el-GR" dirty="0" smtClean="0"/>
          </a:p>
          <a:p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Φειδωλή</a:t>
            </a:r>
            <a:r>
              <a:rPr lang="el-GR" dirty="0" smtClean="0"/>
              <a:t> χρήση του όρου « άτυπος </a:t>
            </a:r>
            <a:r>
              <a:rPr lang="el-GR" dirty="0" err="1" smtClean="0"/>
              <a:t>μικροκυψελιδώδης</a:t>
            </a:r>
            <a:r>
              <a:rPr lang="el-GR" dirty="0" smtClean="0"/>
              <a:t> πολλαπλασιασμός </a:t>
            </a:r>
            <a:r>
              <a:rPr lang="en-US" dirty="0" smtClean="0"/>
              <a:t>-</a:t>
            </a:r>
            <a:r>
              <a:rPr lang="el-GR" dirty="0" smtClean="0"/>
              <a:t> </a:t>
            </a:r>
            <a:r>
              <a:rPr lang="en-US" dirty="0" smtClean="0"/>
              <a:t>ASAP</a:t>
            </a:r>
            <a:r>
              <a:rPr lang="el-GR" dirty="0" smtClean="0"/>
              <a:t> </a:t>
            </a:r>
            <a:r>
              <a:rPr lang="en-US" dirty="0" smtClean="0"/>
              <a:t>- </a:t>
            </a:r>
            <a:r>
              <a:rPr lang="el-GR" dirty="0" smtClean="0"/>
              <a:t>(Ελαφρά ή σοβαρή )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υπόνοια</a:t>
            </a:r>
            <a:r>
              <a:rPr lang="el-GR" dirty="0" smtClean="0"/>
              <a:t> παρουσίας καρκίνου στις </a:t>
            </a:r>
            <a:r>
              <a:rPr lang="el-GR" dirty="0" err="1" smtClean="0"/>
              <a:t>εξετασθείσες</a:t>
            </a:r>
            <a:r>
              <a:rPr lang="el-GR" dirty="0" smtClean="0"/>
              <a:t> τομές του </a:t>
            </a:r>
            <a:r>
              <a:rPr lang="el-GR" dirty="0" err="1" smtClean="0"/>
              <a:t>αποσταλέντος</a:t>
            </a:r>
            <a:r>
              <a:rPr lang="el-GR" dirty="0" smtClean="0"/>
              <a:t> υλικού».</a:t>
            </a:r>
          </a:p>
          <a:p>
            <a:r>
              <a:rPr lang="el-GR" dirty="0" smtClean="0"/>
              <a:t>Ορθή χρήση και ερμηνεία των </a:t>
            </a:r>
            <a:r>
              <a:rPr lang="el-GR" i="1" dirty="0" err="1" smtClean="0"/>
              <a:t>ανοσοϊστοχημικών</a:t>
            </a:r>
            <a:r>
              <a:rPr lang="el-GR" dirty="0" smtClean="0"/>
              <a:t> χρώσεων, 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πάντα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σε συνδυασμό </a:t>
            </a:r>
            <a:r>
              <a:rPr lang="el-GR" dirty="0" smtClean="0"/>
              <a:t>με τα </a:t>
            </a:r>
            <a:r>
              <a:rPr lang="en-US" dirty="0" smtClean="0"/>
              <a:t>  </a:t>
            </a:r>
            <a:r>
              <a:rPr lang="el-GR" i="1" spc="300" dirty="0" smtClean="0"/>
              <a:t>μορφολογικά</a:t>
            </a:r>
            <a:r>
              <a:rPr lang="el-GR" spc="300" dirty="0" smtClean="0"/>
              <a:t> </a:t>
            </a:r>
            <a:r>
              <a:rPr lang="en-US" spc="300" dirty="0" smtClean="0"/>
              <a:t> </a:t>
            </a:r>
            <a:r>
              <a:rPr lang="el-GR" dirty="0" smtClean="0"/>
              <a:t>δεδομένα</a:t>
            </a:r>
            <a:r>
              <a:rPr lang="en-US" dirty="0" smtClean="0"/>
              <a:t>.</a:t>
            </a:r>
            <a:r>
              <a:rPr lang="el-GR" dirty="0" smtClean="0"/>
              <a:t> </a:t>
            </a:r>
            <a:endParaRPr lang="el-GR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summer\4365932313_789bd6584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85776"/>
            <a:ext cx="9182231" cy="714377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1000108"/>
            <a:ext cx="9144000" cy="71438"/>
          </a:xfrm>
        </p:spPr>
        <p:txBody>
          <a:bodyPr>
            <a:noAutofit/>
          </a:bodyPr>
          <a:lstStyle/>
          <a:p>
            <a:r>
              <a:rPr lang="el-GR" sz="4000" dirty="0" err="1" smtClean="0"/>
              <a:t>Αρχιτεκτονικώς</a:t>
            </a:r>
            <a:r>
              <a:rPr lang="el-GR" sz="4000" dirty="0" smtClean="0"/>
              <a:t> </a:t>
            </a:r>
            <a:r>
              <a:rPr lang="el-GR" sz="4000" b="1" dirty="0" smtClean="0"/>
              <a:t>άτυπη</a:t>
            </a:r>
            <a:r>
              <a:rPr lang="el-GR" sz="4000" dirty="0" smtClean="0"/>
              <a:t> </a:t>
            </a:r>
            <a:br>
              <a:rPr lang="el-GR" sz="4000" dirty="0" smtClean="0"/>
            </a:br>
            <a:r>
              <a:rPr lang="el-GR" sz="4000" dirty="0" smtClean="0"/>
              <a:t>διάταξη μικρών κακοήθων αδένων </a:t>
            </a:r>
            <a:r>
              <a:rPr lang="el-GR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αμφο</a:t>
            </a:r>
            <a:r>
              <a:rPr lang="el-GR" sz="4000" dirty="0" err="1" smtClean="0"/>
              <a:t>τερόπλευρα</a:t>
            </a:r>
            <a:r>
              <a:rPr lang="el-GR" sz="4000" dirty="0" smtClean="0"/>
              <a:t> καλοήθους αδένα</a:t>
            </a:r>
            <a:endParaRPr lang="el-GR" sz="4000" dirty="0"/>
          </a:p>
        </p:txBody>
      </p:sp>
      <p:pic>
        <p:nvPicPr>
          <p:cNvPr id="7169" name="Picture 1" descr="C:\Documents and Settings\Administrator\Επιφάνεια εργασίας\ΕΙΚΟΝΕΣ ΠΡΟΣΤΑΤΗ για παρουσίαση 13.6\fig_06-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2357430"/>
            <a:ext cx="5572164" cy="418298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minimal prostate ca\ajcp1146.03.thor.fi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356831" y="1714129"/>
            <a:ext cx="5286388" cy="4572726"/>
          </a:xfrm>
          <a:prstGeom prst="rect">
            <a:avLst/>
          </a:prstGeom>
          <a:noFill/>
        </p:spPr>
      </p:pic>
      <p:pic>
        <p:nvPicPr>
          <p:cNvPr id="2051" name="Picture 3" descr="E:\minimal prostate ca\ajcp1146.03.thor.fig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929188" y="1500174"/>
            <a:ext cx="4000529" cy="3357586"/>
          </a:xfrm>
          <a:prstGeom prst="rect">
            <a:avLst/>
          </a:prstGeom>
          <a:noFill/>
        </p:spPr>
      </p:pic>
      <p:sp>
        <p:nvSpPr>
          <p:cNvPr id="5" name="1 - Τίτλος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57298"/>
          </a:xfrm>
        </p:spPr>
        <p:txBody>
          <a:bodyPr>
            <a:noAutofit/>
          </a:bodyPr>
          <a:lstStyle/>
          <a:p>
            <a:r>
              <a:rPr lang="el-G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Άτυπη διάταξη </a:t>
            </a:r>
            <a:r>
              <a:rPr lang="el-GR" sz="3200" dirty="0" smtClean="0"/>
              <a:t/>
            </a:r>
            <a:br>
              <a:rPr lang="el-GR" sz="3200" dirty="0" smtClean="0"/>
            </a:br>
            <a:r>
              <a:rPr lang="el-GR" sz="3200" dirty="0" smtClean="0"/>
              <a:t>καρκινικών αδένων προστάτη </a:t>
            </a:r>
            <a:br>
              <a:rPr lang="el-GR" sz="3200" dirty="0" smtClean="0"/>
            </a:br>
            <a:r>
              <a:rPr lang="el-GR" sz="3200" dirty="0" smtClean="0"/>
              <a:t>ως προς το μυώδες υπόστρωμα</a:t>
            </a:r>
            <a:endParaRPr lang="el-GR" sz="3200" dirty="0"/>
          </a:p>
        </p:txBody>
      </p:sp>
      <p:pic>
        <p:nvPicPr>
          <p:cNvPr id="4097" name="Picture 1" descr="C:\Documents and Settings\Administrator\Επιφάνεια εργασίας\ΕΙΚΟΝΕΣ ΠΡΟΣΤΑΤΗ για παρουσίαση 13.6\fig_06-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4500546"/>
            <a:ext cx="4000528" cy="235745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4422"/>
          </a:xfrm>
        </p:spPr>
        <p:txBody>
          <a:bodyPr>
            <a:normAutofit fontScale="90000"/>
          </a:bodyPr>
          <a:lstStyle/>
          <a:p>
            <a:r>
              <a:rPr lang="el-GR" b="1" dirty="0" smtClean="0"/>
              <a:t>Διηθητικό</a:t>
            </a:r>
            <a:r>
              <a:rPr lang="el-GR" dirty="0" smtClean="0"/>
              <a:t> πρότυπο διάταξης αδένων  </a:t>
            </a:r>
            <a:br>
              <a:rPr lang="el-GR" dirty="0" smtClean="0"/>
            </a:br>
            <a:r>
              <a:rPr lang="el-GR" dirty="0" smtClean="0"/>
              <a:t>σε υλικό </a:t>
            </a:r>
            <a:r>
              <a:rPr lang="el-G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διουρηθρικής</a:t>
            </a:r>
            <a:r>
              <a:rPr lang="el-GR" dirty="0" smtClean="0"/>
              <a:t> </a:t>
            </a:r>
            <a:r>
              <a:rPr lang="el-GR" dirty="0" err="1" smtClean="0"/>
              <a:t>εκτομής</a:t>
            </a:r>
            <a:endParaRPr lang="el-GR" dirty="0"/>
          </a:p>
        </p:txBody>
      </p:sp>
      <p:pic>
        <p:nvPicPr>
          <p:cNvPr id="29698" name="Picture 2" descr="C:\Documents and Settings\Administrator\Επιφάνεια εργασίας\ΕΙΚΟΝΕΣ ΠΡΟΣΤΑΤΗ για παρουσίαση 13.6\fig_06-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235699" y="2021592"/>
            <a:ext cx="5329117" cy="4000528"/>
          </a:xfrm>
          <a:prstGeom prst="rect">
            <a:avLst/>
          </a:prstGeom>
          <a:noFill/>
        </p:spPr>
      </p:pic>
      <p:pic>
        <p:nvPicPr>
          <p:cNvPr id="29699" name="Picture 3" descr="C:\Documents and Settings\Administrator\Επιφάνεια εργασίας\ΕΙΚΟΝΕΣ ΠΡΟΣΤΑΤΗ για παρουσίαση 13.6\fig_06-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967952" y="2032784"/>
            <a:ext cx="5286412" cy="393544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Documents and Settings\Administrator\Επιφάνεια εργασίας\ΕΙΚΟΝΕΣ ΠΡΟΣΤΑΤΗ για παρουσίαση 13.6\efig_06-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909842"/>
          </a:xfrm>
          <a:prstGeom prst="rect">
            <a:avLst/>
          </a:prstGeom>
          <a:noFill/>
        </p:spPr>
      </p:pic>
      <p:sp>
        <p:nvSpPr>
          <p:cNvPr id="3" name="2 - Θέση περιεχομένου"/>
          <p:cNvSpPr txBox="1">
            <a:spLocks/>
          </p:cNvSpPr>
          <p:nvPr/>
        </p:nvSpPr>
        <p:spPr>
          <a:xfrm>
            <a:off x="4572000" y="3429000"/>
            <a:ext cx="4286280" cy="928694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Άτακτη διάταξη – </a:t>
            </a:r>
            <a:r>
              <a:rPr kumimoji="0" lang="el-G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διήθηση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λείου μυ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Ομαλή προαύλια παρυφή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Απουσία </a:t>
            </a:r>
            <a:r>
              <a:rPr kumimoji="0" lang="el-G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λοβιώδους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αρχιτεκτονικής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Ήπια κυτταρική μορφολογία</a:t>
            </a: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11354"/>
          </a:xfrm>
        </p:spPr>
        <p:txBody>
          <a:bodyPr/>
          <a:lstStyle/>
          <a:p>
            <a:r>
              <a:rPr lang="el-GR" dirty="0" smtClean="0"/>
              <a:t>Δεσμίδες λείου μυ </a:t>
            </a:r>
            <a:r>
              <a:rPr lang="el-GR" b="1" spc="300" dirty="0" smtClean="0"/>
              <a:t>διαχωρίζουν</a:t>
            </a:r>
            <a:r>
              <a:rPr lang="el-GR" dirty="0" smtClean="0"/>
              <a:t> τους καρκινικούς αδένες</a:t>
            </a:r>
            <a:endParaRPr lang="el-GR" dirty="0"/>
          </a:p>
        </p:txBody>
      </p:sp>
      <p:pic>
        <p:nvPicPr>
          <p:cNvPr id="34818" name="Picture 2" descr="C:\Documents and Settings\Administrator\Επιφάνεια εργασίας\ΕΙΚΟΝΕΣ ΠΡΟΣΤΑΤΗ για παρουσίαση 13.6\efig_06-3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729" y="2500306"/>
            <a:ext cx="9186729" cy="335758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54230"/>
          </a:xfrm>
        </p:spPr>
        <p:txBody>
          <a:bodyPr/>
          <a:lstStyle/>
          <a:p>
            <a:r>
              <a:rPr lang="el-GR" dirty="0" smtClean="0"/>
              <a:t>Ευρείες ταινίες λείου μυ </a:t>
            </a:r>
            <a:r>
              <a:rPr lang="el-GR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διαχωρίζουν</a:t>
            </a:r>
            <a:r>
              <a:rPr lang="el-GR" dirty="0" smtClean="0"/>
              <a:t> τους καρκινικούς αδένες.</a:t>
            </a:r>
            <a:endParaRPr lang="el-GR" dirty="0"/>
          </a:p>
        </p:txBody>
      </p:sp>
      <p:pic>
        <p:nvPicPr>
          <p:cNvPr id="3" name="Picture 2" descr="C:\Documents and Settings\Administrator\Επιφάνεια εργασίας\ΕΙΚΟΝΕΣ ΠΡΟΣΤΑΤΗ για παρουσίαση 13.6\efig_06-3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2714620"/>
            <a:ext cx="9144000" cy="335699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071678"/>
          </a:xfrm>
        </p:spPr>
        <p:txBody>
          <a:bodyPr>
            <a:normAutofit fontScale="90000"/>
          </a:bodyPr>
          <a:lstStyle/>
          <a:p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Διηθητικό</a:t>
            </a:r>
            <a:r>
              <a:rPr lang="el-GR" dirty="0" smtClean="0"/>
              <a:t> πρότυπο .</a:t>
            </a:r>
            <a:br>
              <a:rPr lang="el-GR" dirty="0" smtClean="0"/>
            </a:br>
            <a:r>
              <a:rPr lang="el-GR" dirty="0" smtClean="0"/>
              <a:t>Εστιακά διακρίνονται </a:t>
            </a:r>
            <a:br>
              <a:rPr lang="el-GR" dirty="0" smtClean="0"/>
            </a:br>
            <a:r>
              <a:rPr lang="el-GR" dirty="0" smtClean="0"/>
              <a:t>πυρηνικοί χαρακτήρες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κακοήθειας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18" name="Picture 2" descr="C:\Documents and Settings\Administrator\Επιφάνεια εργασίας\ΕΙΚΟΝΕΣ ΠΡΟΣΤΑΤΗ για παρουσίαση 13.6\efig_06-3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85784" y="2143116"/>
            <a:ext cx="9678461" cy="356279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Summer -2\summer-19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786238"/>
            <a:ext cx="9300157" cy="11787270"/>
          </a:xfrm>
          <a:prstGeom prst="rect">
            <a:avLst/>
          </a:prstGeom>
          <a:noFill/>
        </p:spPr>
      </p:pic>
      <p:sp>
        <p:nvSpPr>
          <p:cNvPr id="3" name="2 - Ορθογώνιο"/>
          <p:cNvSpPr/>
          <p:nvPr/>
        </p:nvSpPr>
        <p:spPr>
          <a:xfrm>
            <a:off x="2301089" y="2143116"/>
            <a:ext cx="45418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200" dirty="0" smtClean="0">
                <a:ln>
                  <a:solidFill>
                    <a:schemeClr val="tx1"/>
                  </a:solidFill>
                  <a:prstDash val="sysDot"/>
                </a:ln>
                <a:solidFill>
                  <a:srgbClr val="CC3300"/>
                </a:solidFill>
              </a:rPr>
              <a:t>Αλλοιώσεις </a:t>
            </a:r>
            <a:r>
              <a:rPr lang="el-GR" sz="3200" b="1" dirty="0" smtClean="0">
                <a:ln>
                  <a:solidFill>
                    <a:schemeClr val="tx1"/>
                  </a:solidFill>
                  <a:prstDash val="sysDot"/>
                </a:ln>
                <a:solidFill>
                  <a:srgbClr val="CC3300"/>
                </a:solidFill>
              </a:rPr>
              <a:t>καυτηρίασης</a:t>
            </a:r>
            <a:r>
              <a:rPr lang="el-GR" sz="3200" dirty="0" smtClean="0">
                <a:ln>
                  <a:solidFill>
                    <a:schemeClr val="tx1"/>
                  </a:solidFill>
                  <a:prstDash val="sysDot"/>
                </a:ln>
                <a:solidFill>
                  <a:srgbClr val="CC3300"/>
                </a:solidFill>
              </a:rPr>
              <a:t> σε </a:t>
            </a:r>
            <a:r>
              <a:rPr lang="el-GR" sz="3200" dirty="0" smtClean="0">
                <a:ln>
                  <a:solidFill>
                    <a:schemeClr val="tx1"/>
                  </a:solidFill>
                  <a:prstDash val="sysDot"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κακοήθεις</a:t>
            </a:r>
            <a:r>
              <a:rPr lang="el-GR" sz="3200" dirty="0" smtClean="0">
                <a:ln>
                  <a:solidFill>
                    <a:schemeClr val="tx1"/>
                  </a:solidFill>
                  <a:prstDash val="sysDot"/>
                </a:ln>
                <a:solidFill>
                  <a:srgbClr val="CC3300"/>
                </a:solidFill>
              </a:rPr>
              <a:t> αδένες</a:t>
            </a:r>
            <a:endParaRPr lang="el-GR" sz="3200" dirty="0">
              <a:ln>
                <a:solidFill>
                  <a:schemeClr val="tx1"/>
                </a:solidFill>
                <a:prstDash val="sysDot"/>
              </a:ln>
              <a:solidFill>
                <a:srgbClr val="CC33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501222" cy="928670"/>
          </a:xfrm>
        </p:spPr>
        <p:txBody>
          <a:bodyPr>
            <a:noAutofit/>
          </a:bodyPr>
          <a:lstStyle/>
          <a:p>
            <a:r>
              <a:rPr lang="el-GR" sz="2400" dirty="0" smtClean="0"/>
              <a:t>Αλλοιώσεις 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καυτηρίασης</a:t>
            </a:r>
            <a:r>
              <a:rPr lang="el-GR" sz="2400" dirty="0" smtClean="0"/>
              <a:t> σε </a:t>
            </a:r>
            <a:r>
              <a:rPr lang="el-GR" sz="2400" b="1" dirty="0" smtClean="0"/>
              <a:t>καρκινικούς</a:t>
            </a:r>
            <a:r>
              <a:rPr lang="el-GR" sz="2400" dirty="0" smtClean="0"/>
              <a:t> αδένες</a:t>
            </a:r>
            <a:br>
              <a:rPr lang="el-GR" sz="2400" dirty="0" smtClean="0"/>
            </a:br>
            <a:r>
              <a:rPr lang="el-GR" sz="2400" dirty="0" smtClean="0"/>
              <a:t>με </a:t>
            </a:r>
            <a:r>
              <a:rPr lang="el-GR" sz="2400" b="1" dirty="0" smtClean="0"/>
              <a:t>διηθητική</a:t>
            </a:r>
            <a:r>
              <a:rPr lang="el-GR" sz="2400" dirty="0" smtClean="0"/>
              <a:t> ανάπτυξη ,</a:t>
            </a:r>
            <a:br>
              <a:rPr lang="el-GR" sz="2400" dirty="0" smtClean="0"/>
            </a:br>
            <a:r>
              <a:rPr lang="el-GR" sz="2400" dirty="0" smtClean="0"/>
              <a:t>διαχωριζόμενους από  λείες μυϊκές δεσμίδες</a:t>
            </a:r>
            <a:endParaRPr lang="el-GR" sz="2400" dirty="0"/>
          </a:p>
        </p:txBody>
      </p:sp>
      <p:pic>
        <p:nvPicPr>
          <p:cNvPr id="31746" name="Picture 2" descr="C:\Documents and Settings\Administrator\Επιφάνεια εργασίας\ΕΙΚΟΝΕΣ ΠΡΟΣΤΑΤΗ για παρουσίαση 13.6\efig_06-3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043595"/>
            <a:ext cx="7786742" cy="581440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85720" y="0"/>
            <a:ext cx="8229600" cy="1500174"/>
          </a:xfrm>
        </p:spPr>
        <p:txBody>
          <a:bodyPr>
            <a:noAutofit/>
          </a:bodyPr>
          <a:lstStyle/>
          <a:p>
            <a:r>
              <a:rPr lang="el-G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Επίμαχα σημεία </a:t>
            </a:r>
            <a:r>
              <a:rPr lang="el-GR" sz="3200" dirty="0" smtClean="0"/>
              <a:t>στη </a:t>
            </a:r>
            <a:r>
              <a:rPr lang="el-GR" sz="3200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διάγνωση</a:t>
            </a:r>
            <a:r>
              <a:rPr lang="el-GR" sz="3200" dirty="0" smtClean="0"/>
              <a:t> </a:t>
            </a:r>
            <a:r>
              <a:rPr lang="el-G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περιορισμένου</a:t>
            </a:r>
            <a:r>
              <a:rPr lang="el-GR" sz="3200" dirty="0" smtClean="0"/>
              <a:t> </a:t>
            </a:r>
            <a:r>
              <a:rPr lang="el-GR" sz="3200" b="1" dirty="0" smtClean="0"/>
              <a:t>καρκινώματος </a:t>
            </a:r>
            <a:r>
              <a:rPr lang="el-GR" sz="3200" dirty="0" smtClean="0"/>
              <a:t>προστάτη αδένα </a:t>
            </a:r>
            <a:br>
              <a:rPr lang="el-GR" sz="3200" dirty="0" smtClean="0"/>
            </a:br>
            <a:r>
              <a:rPr lang="el-GR" sz="3200" dirty="0" smtClean="0"/>
              <a:t>σε υλικό βιοψίας διά </a:t>
            </a:r>
            <a:r>
              <a:rPr lang="el-G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βελόνης</a:t>
            </a:r>
            <a:endParaRPr lang="el-G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1643050"/>
            <a:ext cx="9144000" cy="5214950"/>
          </a:xfrm>
        </p:spPr>
        <p:txBody>
          <a:bodyPr>
            <a:normAutofit fontScale="85000" lnSpcReduction="20000"/>
          </a:bodyPr>
          <a:lstStyle/>
          <a:p>
            <a:r>
              <a:rPr lang="el-GR" b="1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Δεν</a:t>
            </a:r>
            <a:r>
              <a:rPr lang="el-GR" dirty="0" smtClean="0"/>
              <a:t> προτείνεται δεσμευτικά </a:t>
            </a:r>
            <a:r>
              <a:rPr lang="el-GR" spc="300" dirty="0" smtClean="0"/>
              <a:t>ελάχιστος</a:t>
            </a:r>
            <a:r>
              <a:rPr lang="el-GR" dirty="0" smtClean="0"/>
              <a:t> αριθμός αδένων που να απαιτείται  για τη διάγνωση καρκίνου του προστάτη αδένα.</a:t>
            </a:r>
            <a:r>
              <a:rPr lang="el-GR" b="1" dirty="0" smtClean="0"/>
              <a:t> </a:t>
            </a:r>
            <a:r>
              <a:rPr lang="en-US" dirty="0" smtClean="0"/>
              <a:t>( </a:t>
            </a:r>
            <a:r>
              <a:rPr lang="el-GR" dirty="0" smtClean="0"/>
              <a:t>Με  ιδιαίτερη  </a:t>
            </a:r>
            <a:r>
              <a:rPr lang="el-GR" spc="600" dirty="0" smtClean="0"/>
              <a:t>περίσκεψη </a:t>
            </a:r>
            <a:r>
              <a:rPr lang="el-GR" dirty="0" smtClean="0"/>
              <a:t>η απόφαση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διάγνωσης</a:t>
            </a:r>
            <a:r>
              <a:rPr lang="el-GR" dirty="0" smtClean="0"/>
              <a:t>  καρκίνου  σε  αδένες </a:t>
            </a:r>
            <a:r>
              <a:rPr lang="el-GR" b="1" dirty="0" smtClean="0"/>
              <a:t>&lt; </a:t>
            </a:r>
            <a:r>
              <a:rPr lang="el-GR" dirty="0" smtClean="0"/>
              <a:t>3)</a:t>
            </a:r>
            <a:r>
              <a:rPr lang="en-US" dirty="0" smtClean="0"/>
              <a:t>.</a:t>
            </a:r>
            <a:endParaRPr lang="el-GR" dirty="0" smtClean="0"/>
          </a:p>
          <a:p>
            <a:endParaRPr lang="el-GR" dirty="0" smtClean="0"/>
          </a:p>
          <a:p>
            <a:r>
              <a:rPr lang="el-GR" dirty="0" smtClean="0"/>
              <a:t>Η πιθανώς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ελάχιστη έκταση</a:t>
            </a:r>
            <a:r>
              <a:rPr lang="el-GR" dirty="0" smtClean="0"/>
              <a:t> που καταλαμβάνει το καρκίνωμα </a:t>
            </a:r>
            <a:r>
              <a:rPr lang="en-US" dirty="0" smtClean="0"/>
              <a:t> </a:t>
            </a:r>
            <a:r>
              <a:rPr lang="el-GR" b="1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δεν</a:t>
            </a:r>
            <a:r>
              <a:rPr lang="el-GR" dirty="0" smtClean="0"/>
              <a:t> </a:t>
            </a:r>
            <a:r>
              <a:rPr lang="en-US" dirty="0" smtClean="0"/>
              <a:t> </a:t>
            </a:r>
            <a:r>
              <a:rPr lang="el-GR" dirty="0" smtClean="0"/>
              <a:t>πρέπει να επηρεάζει τη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διαβάθμιση της κακοήθειάς </a:t>
            </a:r>
            <a:r>
              <a:rPr lang="el-GR" dirty="0" smtClean="0"/>
              <a:t>του.</a:t>
            </a:r>
          </a:p>
          <a:p>
            <a:endParaRPr lang="el-GR" dirty="0" smtClean="0"/>
          </a:p>
          <a:p>
            <a:r>
              <a:rPr lang="el-GR" dirty="0" smtClean="0"/>
              <a:t>Ο 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άτυπος </a:t>
            </a:r>
            <a:r>
              <a:rPr lang="el-G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μικροκυψελιδώδης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πολλαπλασιασμός (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ASAP) </a:t>
            </a:r>
            <a:r>
              <a:rPr lang="en-US" dirty="0" smtClean="0"/>
              <a:t> 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δεν</a:t>
            </a:r>
            <a:r>
              <a:rPr lang="el-GR" dirty="0" smtClean="0"/>
              <a:t> </a:t>
            </a:r>
            <a:r>
              <a:rPr lang="en-US" dirty="0" smtClean="0"/>
              <a:t> </a:t>
            </a:r>
            <a:r>
              <a:rPr lang="el-GR" dirty="0" smtClean="0"/>
              <a:t>αντιστοιχεί σε νοσολογική οντότητα, 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έχει</a:t>
            </a:r>
            <a:r>
              <a:rPr lang="el-GR" dirty="0" smtClean="0"/>
              <a:t> όμως </a:t>
            </a:r>
            <a:r>
              <a:rPr lang="el-GR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κλινική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σημασία </a:t>
            </a:r>
            <a:r>
              <a:rPr lang="el-GR" dirty="0" smtClean="0"/>
              <a:t>, καθώς θέτει υπόνοια παρουσίας καρκίνου στις </a:t>
            </a:r>
            <a:r>
              <a:rPr lang="el-GR" dirty="0" err="1" smtClean="0"/>
              <a:t>εξετασθείσες</a:t>
            </a:r>
            <a:r>
              <a:rPr lang="el-GR" dirty="0" smtClean="0"/>
              <a:t> τομές του </a:t>
            </a:r>
            <a:r>
              <a:rPr lang="el-GR" dirty="0" err="1" smtClean="0"/>
              <a:t>αποσταλέντος</a:t>
            </a:r>
            <a:r>
              <a:rPr lang="el-GR" dirty="0" smtClean="0"/>
              <a:t> υλικού .</a:t>
            </a:r>
            <a:endParaRPr lang="el-G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Αρκετοί μικροί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καρκινικοί</a:t>
            </a:r>
            <a:r>
              <a:rPr lang="el-GR" dirty="0" smtClean="0"/>
              <a:t> αδένες </a:t>
            </a:r>
            <a:r>
              <a:rPr lang="el-GR" spc="300" dirty="0" smtClean="0"/>
              <a:t>χωρίς</a:t>
            </a:r>
            <a:r>
              <a:rPr lang="el-GR" dirty="0" smtClean="0"/>
              <a:t> ουσιώδη κυτταρική </a:t>
            </a:r>
            <a:r>
              <a:rPr lang="el-GR" dirty="0" err="1" smtClean="0"/>
              <a:t>ατυπία</a:t>
            </a:r>
            <a:endParaRPr lang="el-GR" dirty="0"/>
          </a:p>
        </p:txBody>
      </p:sp>
      <p:pic>
        <p:nvPicPr>
          <p:cNvPr id="27650" name="Picture 2" descr="C:\Documents and Settings\Administrator\Επιφάνεια εργασίας\ΕΙΚΟΝΕΣ ΠΡΟΣΤΑΤΗ για παρουσίαση 13.6\efig_06-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071546"/>
            <a:ext cx="7734145" cy="578645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43050"/>
          </a:xfrm>
        </p:spPr>
        <p:txBody>
          <a:bodyPr>
            <a:normAutofit fontScale="90000"/>
          </a:bodyPr>
          <a:lstStyle/>
          <a:p>
            <a:r>
              <a:rPr lang="el-GR" dirty="0" err="1" smtClean="0"/>
              <a:t>Ανοσοϊστοχημεία</a:t>
            </a:r>
            <a:r>
              <a:rPr lang="el-GR" dirty="0" smtClean="0"/>
              <a:t> σε υλικό </a:t>
            </a:r>
            <a:r>
              <a:rPr lang="el-GR" dirty="0" err="1" smtClean="0"/>
              <a:t>διουρηθρικής</a:t>
            </a:r>
            <a:r>
              <a:rPr lang="el-GR" dirty="0" smtClean="0"/>
              <a:t> </a:t>
            </a:r>
            <a:r>
              <a:rPr lang="el-GR" dirty="0" err="1" smtClean="0"/>
              <a:t>εκτομής</a:t>
            </a:r>
            <a:r>
              <a:rPr lang="el-GR" dirty="0" smtClean="0"/>
              <a:t> με αλλοιώσεις λόγω καυτηρίασης</a:t>
            </a:r>
            <a:endParaRPr lang="el-GR" dirty="0"/>
          </a:p>
        </p:txBody>
      </p:sp>
      <p:pic>
        <p:nvPicPr>
          <p:cNvPr id="37890" name="Picture 2" descr="C:\Documents and Settings\Administrator\Επιφάνεια εργασίας\ΕΙΚΟΝΕΣ ΠΡΟΣΤΑΤΗ για παρουσίαση 13.6\efig_06-3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85926"/>
            <a:ext cx="9096858" cy="4786346"/>
          </a:xfrm>
          <a:prstGeom prst="rect">
            <a:avLst/>
          </a:prstGeom>
          <a:noFill/>
        </p:spPr>
      </p:pic>
      <p:sp>
        <p:nvSpPr>
          <p:cNvPr id="4" name="3 - Θέση κειμένου"/>
          <p:cNvSpPr txBox="1">
            <a:spLocks/>
          </p:cNvSpPr>
          <p:nvPr/>
        </p:nvSpPr>
        <p:spPr>
          <a:xfrm>
            <a:off x="6357950" y="1785926"/>
            <a:ext cx="2786050" cy="385765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Σαφέστερα αποτελέσματα με χρώση έναντι της κερατίνης 5/6 συγκριτικά με την κερατίνη 903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el-G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l-GR" sz="24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l-G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l-GR" sz="24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CK 5/6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1 - Τίτλος"/>
          <p:cNvSpPr txBox="1">
            <a:spLocks/>
          </p:cNvSpPr>
          <p:nvPr/>
        </p:nvSpPr>
        <p:spPr>
          <a:xfrm>
            <a:off x="457200" y="273050"/>
            <a:ext cx="3008313" cy="5441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CK 903</a:t>
            </a: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Αλλοιώσεις </a:t>
            </a:r>
            <a:r>
              <a:rPr lang="el-GR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καυτηρίασης</a:t>
            </a:r>
            <a:r>
              <a:rPr lang="el-GR" dirty="0" smtClean="0"/>
              <a:t> </a:t>
            </a:r>
            <a:br>
              <a:rPr lang="el-GR" dirty="0" smtClean="0"/>
            </a:br>
            <a:r>
              <a:rPr lang="el-GR" dirty="0" smtClean="0"/>
              <a:t>σε καρκινικούς αδένες</a:t>
            </a:r>
            <a:endParaRPr lang="el-GR" dirty="0"/>
          </a:p>
        </p:txBody>
      </p:sp>
      <p:pic>
        <p:nvPicPr>
          <p:cNvPr id="30722" name="Picture 2" descr="C:\Documents and Settings\Administrator\Επιφάνεια εργασίας\ΕΙΚΟΝΕΣ ΠΡΟΣΤΑΤΗ για παρουσίαση 13.6\efig_06-3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3979474" y="1949801"/>
            <a:ext cx="5643602" cy="4172795"/>
          </a:xfrm>
          <a:prstGeom prst="rect">
            <a:avLst/>
          </a:prstGeom>
          <a:noFill/>
        </p:spPr>
      </p:pic>
      <p:pic>
        <p:nvPicPr>
          <p:cNvPr id="30723" name="Picture 3" descr="C:\Documents and Settings\Administrator\Επιφάνεια εργασίας\ΕΙΚΟΝΕΣ ΠΡΟΣΤΑΤΗ για παρουσίαση 13.6\fig_06-0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-511608" y="1917268"/>
            <a:ext cx="5666622" cy="421484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summer\summer-fiel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-127017"/>
            <a:ext cx="10202500" cy="6985017"/>
          </a:xfrm>
          <a:prstGeom prst="rect">
            <a:avLst/>
          </a:prstGeom>
          <a:noFill/>
        </p:spPr>
      </p:pic>
      <p:sp>
        <p:nvSpPr>
          <p:cNvPr id="3" name="2 - Ορθογώνιο"/>
          <p:cNvSpPr/>
          <p:nvPr/>
        </p:nvSpPr>
        <p:spPr>
          <a:xfrm>
            <a:off x="2786050" y="1214423"/>
            <a:ext cx="40719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200" b="1" dirty="0" smtClean="0">
                <a:ln>
                  <a:solidFill>
                    <a:schemeClr val="tx1"/>
                  </a:solidFill>
                  <a:prstDash val="lgDash"/>
                </a:ln>
                <a:solidFill>
                  <a:srgbClr val="008000"/>
                </a:solidFill>
              </a:rPr>
              <a:t>Καρκινικοί</a:t>
            </a:r>
            <a:r>
              <a:rPr lang="el-GR" sz="3200" dirty="0" smtClean="0">
                <a:ln>
                  <a:solidFill>
                    <a:schemeClr val="tx1"/>
                  </a:solidFill>
                  <a:prstDash val="lgDash"/>
                </a:ln>
                <a:solidFill>
                  <a:srgbClr val="008000"/>
                </a:solidFill>
              </a:rPr>
              <a:t> αδένες,</a:t>
            </a:r>
          </a:p>
          <a:p>
            <a:r>
              <a:rPr lang="el-GR" sz="3200" b="1" dirty="0" smtClean="0">
                <a:ln>
                  <a:solidFill>
                    <a:schemeClr val="tx1"/>
                  </a:solidFill>
                  <a:prstDash val="lgDash"/>
                </a:ln>
                <a:solidFill>
                  <a:srgbClr val="008000"/>
                </a:solidFill>
              </a:rPr>
              <a:t>όχι </a:t>
            </a:r>
            <a:r>
              <a:rPr lang="el-GR" sz="3200" dirty="0" smtClean="0">
                <a:ln>
                  <a:solidFill>
                    <a:schemeClr val="tx1"/>
                  </a:solidFill>
                  <a:prstDash val="lgDash"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μικρού</a:t>
            </a:r>
            <a:r>
              <a:rPr lang="el-GR" sz="3200" dirty="0" smtClean="0">
                <a:ln>
                  <a:solidFill>
                    <a:schemeClr val="tx1"/>
                  </a:solidFill>
                  <a:prstDash val="lgDash"/>
                </a:ln>
                <a:solidFill>
                  <a:srgbClr val="008000"/>
                </a:solidFill>
              </a:rPr>
              <a:t> μεγέθους</a:t>
            </a:r>
            <a:endParaRPr lang="el-GR" sz="3200" dirty="0">
              <a:ln>
                <a:solidFill>
                  <a:schemeClr val="tx1"/>
                </a:solidFill>
                <a:prstDash val="lgDash"/>
              </a:ln>
              <a:solidFill>
                <a:srgbClr val="008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642942"/>
          </a:xfrm>
        </p:spPr>
        <p:txBody>
          <a:bodyPr>
            <a:normAutofit fontScale="90000"/>
          </a:bodyPr>
          <a:lstStyle/>
          <a:p>
            <a:r>
              <a:rPr lang="el-G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Ψευδοϋπερπλαστικό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dirty="0" smtClean="0"/>
              <a:t>καρκίνωμα</a:t>
            </a:r>
            <a:endParaRPr lang="el-GR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508372" y="1770367"/>
            <a:ext cx="5810288" cy="4364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882332" y="1882082"/>
            <a:ext cx="5737025" cy="4214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1 - Τίτλος"/>
          <p:cNvSpPr txBox="1">
            <a:spLocks/>
          </p:cNvSpPr>
          <p:nvPr/>
        </p:nvSpPr>
        <p:spPr>
          <a:xfrm>
            <a:off x="5072066" y="1142984"/>
            <a:ext cx="4643470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Κερατίνη 903</a:t>
            </a: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571612"/>
          </a:xfrm>
        </p:spPr>
        <p:txBody>
          <a:bodyPr>
            <a:noAutofit/>
          </a:bodyPr>
          <a:lstStyle/>
          <a:p>
            <a:r>
              <a:rPr lang="el-GR" sz="3600" b="1" dirty="0" err="1" smtClean="0"/>
              <a:t>Ψευδοϋπερπλαστικό</a:t>
            </a:r>
            <a:r>
              <a:rPr lang="el-GR" sz="3600" dirty="0" smtClean="0"/>
              <a:t> καρκίνωμα </a:t>
            </a:r>
            <a:br>
              <a:rPr lang="el-GR" sz="3600" dirty="0" smtClean="0"/>
            </a:br>
            <a:r>
              <a:rPr lang="el-GR" sz="3600" dirty="0" smtClean="0"/>
              <a:t>με </a:t>
            </a:r>
            <a:r>
              <a:rPr lang="el-G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ομαλή</a:t>
            </a:r>
            <a:r>
              <a:rPr lang="el-GR" sz="3600" dirty="0" smtClean="0"/>
              <a:t> προαύλια παρυφή </a:t>
            </a:r>
            <a:br>
              <a:rPr lang="el-GR" sz="3600" dirty="0" smtClean="0"/>
            </a:br>
            <a:r>
              <a:rPr lang="el-GR" sz="3600" dirty="0" smtClean="0"/>
              <a:t>των κακοήθων αδένων</a:t>
            </a:r>
            <a:endParaRPr lang="el-GR" sz="3600" dirty="0"/>
          </a:p>
        </p:txBody>
      </p:sp>
      <p:pic>
        <p:nvPicPr>
          <p:cNvPr id="26626" name="Picture 2" descr="C:\Documents and Settings\Administrator\Επιφάνεια εργασίας\ΕΙΚΟΝΕΣ ΠΡΟΣΤΑΤΗ για παρουσίαση 13.6\fig_06-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714488"/>
            <a:ext cx="6513030" cy="485778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14282" y="0"/>
            <a:ext cx="8929718" cy="928670"/>
          </a:xfrm>
        </p:spPr>
        <p:txBody>
          <a:bodyPr>
            <a:noAutofit/>
          </a:bodyPr>
          <a:lstStyle/>
          <a:p>
            <a:r>
              <a:rPr lang="el-GR" sz="2800" dirty="0" smtClean="0"/>
              <a:t>Άλλης μορφής </a:t>
            </a:r>
            <a:r>
              <a:rPr lang="el-GR" sz="2800" b="1" dirty="0" err="1" smtClean="0"/>
              <a:t>ψευδοϋπερπλαστικό</a:t>
            </a:r>
            <a:r>
              <a:rPr lang="el-GR" sz="2800" b="1" dirty="0" smtClean="0"/>
              <a:t> </a:t>
            </a:r>
            <a:r>
              <a:rPr lang="el-GR" sz="2800" dirty="0" err="1" smtClean="0"/>
              <a:t>αδενοκαρκίνωμα</a:t>
            </a:r>
            <a:r>
              <a:rPr lang="el-GR" sz="2800" dirty="0" smtClean="0"/>
              <a:t>.</a:t>
            </a:r>
            <a:br>
              <a:rPr lang="el-GR" sz="2800" dirty="0" smtClean="0"/>
            </a:br>
            <a:r>
              <a:rPr lang="el-G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ΔΔ</a:t>
            </a:r>
            <a:r>
              <a:rPr lang="el-GR" sz="2800" dirty="0" smtClean="0"/>
              <a:t> από υψηλόβαθμη </a:t>
            </a:r>
            <a:r>
              <a:rPr lang="en-US" sz="2800" dirty="0" smtClean="0"/>
              <a:t>PIN</a:t>
            </a:r>
            <a:r>
              <a:rPr lang="el-GR" sz="2800" dirty="0" smtClean="0"/>
              <a:t> </a:t>
            </a:r>
            <a:endParaRPr lang="el-GR" sz="2800" dirty="0"/>
          </a:p>
        </p:txBody>
      </p:sp>
      <p:pic>
        <p:nvPicPr>
          <p:cNvPr id="23554" name="Picture 2" descr="E:\minimal prostate ca\epstf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923646"/>
            <a:ext cx="8358246" cy="593435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Summer -2\summer-landscape-1875.jpg!HalfH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7257" y="-571528"/>
            <a:ext cx="9521257" cy="8001056"/>
          </a:xfrm>
          <a:prstGeom prst="rect">
            <a:avLst/>
          </a:prstGeom>
          <a:noFill/>
        </p:spPr>
      </p:pic>
      <p:sp>
        <p:nvSpPr>
          <p:cNvPr id="3" name="2 - Υπότιτλος"/>
          <p:cNvSpPr txBox="1">
            <a:spLocks/>
          </p:cNvSpPr>
          <p:nvPr/>
        </p:nvSpPr>
        <p:spPr>
          <a:xfrm>
            <a:off x="-285784" y="2357430"/>
            <a:ext cx="8058184" cy="328137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l-GR" sz="3200" dirty="0" smtClean="0"/>
              <a:t>   </a:t>
            </a:r>
            <a:r>
              <a:rPr kumimoji="0" lang="el-GR" sz="3600" b="0" i="0" u="none" strike="noStrike" kern="1200" cap="none" spc="0" normalizeH="0" baseline="0" noProof="0" dirty="0" smtClean="0">
                <a:ln cmpd="dbl">
                  <a:solidFill>
                    <a:schemeClr val="tx1"/>
                  </a:solidFill>
                </a:ln>
                <a:solidFill>
                  <a:srgbClr val="CC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Μορφολογικοί χαρακτήρες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l-GR" sz="3600" dirty="0" smtClean="0">
                <a:ln cmpd="dbl">
                  <a:solidFill>
                    <a:schemeClr val="tx1"/>
                  </a:solidFill>
                </a:ln>
                <a:solidFill>
                  <a:srgbClr val="CC3300"/>
                </a:solidFill>
              </a:rPr>
              <a:t>   </a:t>
            </a:r>
            <a:r>
              <a:rPr kumimoji="0" lang="el-GR" sz="3600" b="0" i="0" u="none" strike="noStrike" kern="1200" cap="none" spc="0" normalizeH="0" baseline="0" noProof="0" dirty="0" smtClean="0">
                <a:ln cmpd="dbl">
                  <a:solidFill>
                    <a:schemeClr val="tx1"/>
                  </a:solidFill>
                </a:ln>
                <a:solidFill>
                  <a:srgbClr val="CC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καρκινικών   </a:t>
            </a:r>
            <a:r>
              <a:rPr kumimoji="0" lang="el-GR" sz="3600" b="0" i="0" u="none" strike="noStrike" kern="1200" cap="none" spc="600" normalizeH="0" baseline="0" noProof="0" dirty="0" smtClean="0">
                <a:ln cmpd="dbl">
                  <a:solidFill>
                    <a:schemeClr val="tx1"/>
                  </a:solidFill>
                </a:ln>
                <a:solidFill>
                  <a:srgbClr val="CC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πυρήνων</a:t>
            </a:r>
            <a:endParaRPr kumimoji="0" lang="el-GR" sz="3600" b="0" i="0" u="none" strike="noStrike" kern="1200" cap="none" spc="600" normalizeH="0" baseline="0" noProof="0" dirty="0">
              <a:ln cmpd="dbl">
                <a:solidFill>
                  <a:schemeClr val="tx1"/>
                </a:solidFill>
              </a:ln>
              <a:solidFill>
                <a:srgbClr val="CC33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-214346" y="-571528"/>
            <a:ext cx="9644130" cy="1785950"/>
          </a:xfrm>
        </p:spPr>
        <p:txBody>
          <a:bodyPr/>
          <a:lstStyle/>
          <a:p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Μορφολογία  </a:t>
            </a:r>
            <a:r>
              <a:rPr lang="el-GR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κακοήθων </a:t>
            </a:r>
            <a:r>
              <a:rPr lang="el-GR" dirty="0" smtClean="0"/>
              <a:t> 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πυρήνων</a:t>
            </a:r>
            <a:endPara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E:\minimal prostate ca\ajcp1146.03.thor.fig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488"/>
            <a:ext cx="5270354" cy="4572032"/>
          </a:xfrm>
          <a:prstGeom prst="rect">
            <a:avLst/>
          </a:prstGeom>
          <a:noFill/>
        </p:spPr>
      </p:pic>
      <p:pic>
        <p:nvPicPr>
          <p:cNvPr id="4099" name="Picture 3" descr="E:\minimal prostate ca\ajcp1146.03.thor.fig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714356"/>
            <a:ext cx="3571900" cy="3071835"/>
          </a:xfrm>
          <a:prstGeom prst="rect">
            <a:avLst/>
          </a:prstGeom>
          <a:noFill/>
        </p:spPr>
      </p:pic>
      <p:pic>
        <p:nvPicPr>
          <p:cNvPr id="4100" name="Picture 4" descr="E:\minimal prostate ca\ajcp1146.03.thor.fig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3786166"/>
            <a:ext cx="3551253" cy="307183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Autofit/>
          </a:bodyPr>
          <a:lstStyle/>
          <a:p>
            <a:r>
              <a:rPr lang="el-G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Μορφολογία  κακοήθων πυρήνων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l-G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Συνυπάρχουσες, </a:t>
            </a:r>
            <a:r>
              <a:rPr lang="el-GR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υποκύανης</a:t>
            </a:r>
            <a:r>
              <a:rPr lang="el-GR" sz="3200" dirty="0" smtClean="0"/>
              <a:t> απόχρωσης </a:t>
            </a:r>
            <a:r>
              <a:rPr lang="el-G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εκκρίσεις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l-G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674" name="Picture 2" descr="C:\Documents and Settings\Administrator\Επιφάνεια εργασίας\ΕΙΚΟΝΕΣ ΠΡΟΣΤΑΤΗ για παρουσίαση 13.6\efig_06-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908021"/>
            <a:ext cx="6429420" cy="5949979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43050"/>
          </a:xfrm>
        </p:spPr>
        <p:txBody>
          <a:bodyPr>
            <a:noAutofit/>
          </a:bodyPr>
          <a:lstStyle/>
          <a:p>
            <a:r>
              <a:rPr lang="el-GR" sz="32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Ιστολογικοί</a:t>
            </a:r>
            <a:r>
              <a:rPr lang="el-G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χαρακτήρες </a:t>
            </a:r>
            <a:r>
              <a:rPr lang="el-GR" sz="3200" dirty="0" smtClean="0"/>
              <a:t/>
            </a:r>
            <a:br>
              <a:rPr lang="el-GR" sz="3200" dirty="0" smtClean="0"/>
            </a:br>
            <a:r>
              <a:rPr lang="el-GR" sz="3200" spc="300" dirty="0" smtClean="0"/>
              <a:t>περιορισμένου</a:t>
            </a:r>
            <a:r>
              <a:rPr lang="el-GR" sz="3200" dirty="0" smtClean="0"/>
              <a:t> προστατικού καρκινώματος </a:t>
            </a:r>
            <a:br>
              <a:rPr lang="el-GR" sz="3200" dirty="0" smtClean="0"/>
            </a:br>
            <a:r>
              <a:rPr lang="el-G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κατά σειρά </a:t>
            </a:r>
            <a:r>
              <a:rPr lang="el-GR" sz="3200" u="sng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συχνότητας</a:t>
            </a:r>
            <a:r>
              <a:rPr lang="el-GR" sz="32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3200" dirty="0" smtClean="0"/>
              <a:t>ανεύρεσής τους</a:t>
            </a:r>
            <a:endParaRPr lang="el-GR" sz="3200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idx="1"/>
          </p:nvPr>
        </p:nvSpPr>
        <p:spPr>
          <a:xfrm>
            <a:off x="457200" y="1857364"/>
            <a:ext cx="8472518" cy="5000636"/>
          </a:xfrm>
        </p:spPr>
        <p:txBody>
          <a:bodyPr>
            <a:normAutofit fontScale="70000" lnSpcReduction="20000"/>
          </a:bodyPr>
          <a:lstStyle/>
          <a:p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Πυρηνική διόγκωση</a:t>
            </a:r>
          </a:p>
          <a:p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Πρότυπο διηθητικής ανάπτυξης (ως επί καρκίνου </a:t>
            </a:r>
            <a:r>
              <a:rPr lang="el-GR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μέτριας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ή </a:t>
            </a:r>
            <a:r>
              <a:rPr lang="el-GR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χαμηλής 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διαφοροποίησης)</a:t>
            </a:r>
          </a:p>
          <a:p>
            <a:r>
              <a:rPr lang="el-GR" b="1" dirty="0" smtClean="0"/>
              <a:t>Αριθμός καρκινικών αδένων συνήθως &gt;10 ανά εστία</a:t>
            </a:r>
            <a:r>
              <a:rPr lang="en-US" b="1" dirty="0" smtClean="0"/>
              <a:t> </a:t>
            </a:r>
            <a:r>
              <a:rPr lang="el-GR" b="1" dirty="0" smtClean="0"/>
              <a:t>                           </a:t>
            </a:r>
            <a:endParaRPr lang="el-GR" dirty="0" smtClean="0"/>
          </a:p>
          <a:p>
            <a:r>
              <a:rPr lang="el-GR" b="1" dirty="0" err="1" smtClean="0"/>
              <a:t>Ενδ</a:t>
            </a:r>
            <a:r>
              <a:rPr lang="en-US" b="1" dirty="0" smtClean="0"/>
              <a:t>o</a:t>
            </a:r>
            <a:r>
              <a:rPr lang="el-GR" b="1" dirty="0" smtClean="0"/>
              <a:t>αυλική έκκριση ως επί το πλείστον υπό μορφή άμορφου, ροζ υλικού</a:t>
            </a:r>
            <a:r>
              <a:rPr lang="el-GR" dirty="0" smtClean="0"/>
              <a:t> και</a:t>
            </a:r>
            <a:r>
              <a:rPr lang="en-US" dirty="0" smtClean="0"/>
              <a:t>,</a:t>
            </a:r>
            <a:r>
              <a:rPr lang="el-GR" dirty="0" smtClean="0"/>
              <a:t>δευτερευόντως</a:t>
            </a:r>
            <a:r>
              <a:rPr lang="en-US" dirty="0" smtClean="0"/>
              <a:t>,</a:t>
            </a:r>
            <a:r>
              <a:rPr lang="el-GR" dirty="0" smtClean="0"/>
              <a:t> υπό μορφή λεπτής κυανής βλέννας</a:t>
            </a:r>
          </a:p>
          <a:p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Προβάλλοντα </a:t>
            </a:r>
            <a:r>
              <a:rPr lang="el-G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πυρήνια</a:t>
            </a:r>
            <a:endParaRPr lang="el-G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dirty="0" smtClean="0"/>
              <a:t>Παρακείμενη υψηλόβαθμη </a:t>
            </a:r>
            <a:r>
              <a:rPr lang="en-US" dirty="0" smtClean="0"/>
              <a:t>PIN, </a:t>
            </a:r>
            <a:r>
              <a:rPr lang="el-GR" dirty="0" smtClean="0"/>
              <a:t>σε ικανή απόσταση </a:t>
            </a:r>
          </a:p>
          <a:p>
            <a:r>
              <a:rPr lang="el-GR" dirty="0" err="1" smtClean="0"/>
              <a:t>Αμφίφιλο</a:t>
            </a:r>
            <a:r>
              <a:rPr lang="el-GR" dirty="0" smtClean="0"/>
              <a:t> κυτταρόπλασμα</a:t>
            </a:r>
          </a:p>
          <a:p>
            <a:r>
              <a:rPr lang="el-GR" dirty="0" smtClean="0"/>
              <a:t>Υπερχρωμία πυρήνων</a:t>
            </a:r>
          </a:p>
          <a:p>
            <a:r>
              <a:rPr lang="el-GR" dirty="0" smtClean="0"/>
              <a:t>Κρυσταλλοειδή</a:t>
            </a:r>
          </a:p>
          <a:p>
            <a:r>
              <a:rPr lang="el-GR" dirty="0" err="1" smtClean="0"/>
              <a:t>Περινευρική</a:t>
            </a:r>
            <a:r>
              <a:rPr lang="el-GR" dirty="0" smtClean="0"/>
              <a:t> διήθηση</a:t>
            </a:r>
          </a:p>
          <a:p>
            <a:r>
              <a:rPr lang="el-GR" dirty="0" err="1" smtClean="0"/>
              <a:t>Κολλαγονώδη</a:t>
            </a:r>
            <a:r>
              <a:rPr lang="el-GR" dirty="0" smtClean="0"/>
              <a:t> </a:t>
            </a:r>
            <a:r>
              <a:rPr lang="el-GR" dirty="0" err="1" smtClean="0"/>
              <a:t>μικροοζία</a:t>
            </a:r>
            <a:endParaRPr lang="el-GR" dirty="0" smtClean="0"/>
          </a:p>
          <a:p>
            <a:r>
              <a:rPr lang="el-GR" dirty="0" err="1" smtClean="0"/>
              <a:t>Μιτωτική</a:t>
            </a:r>
            <a:r>
              <a:rPr lang="el-GR" dirty="0" smtClean="0"/>
              <a:t> δραστηριότητα</a:t>
            </a:r>
            <a:endParaRPr lang="el-G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Summer -2\shinnecock-hills-summ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35711"/>
            <a:ext cx="9144000" cy="7593711"/>
          </a:xfrm>
          <a:prstGeom prst="rect">
            <a:avLst/>
          </a:prstGeom>
          <a:noFill/>
        </p:spPr>
      </p:pic>
      <p:sp>
        <p:nvSpPr>
          <p:cNvPr id="3" name="2 - Υπότιτλος"/>
          <p:cNvSpPr txBox="1">
            <a:spLocks/>
          </p:cNvSpPr>
          <p:nvPr/>
        </p:nvSpPr>
        <p:spPr>
          <a:xfrm>
            <a:off x="214282" y="357166"/>
            <a:ext cx="8501122" cy="5281634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l-G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0" lang="el-GR" sz="32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  <a:prstDash val="sysDash"/>
                </a:ln>
                <a:solidFill>
                  <a:srgbClr val="33993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Μορφολογικά </a:t>
            </a:r>
            <a:r>
              <a:rPr kumimoji="0" lang="el-GR" sz="3200" b="0" i="0" u="none" strike="noStrike" kern="1200" cap="none" spc="0" normalizeH="0" baseline="0" noProof="0" dirty="0" smtClean="0">
                <a:ln>
                  <a:solidFill>
                    <a:schemeClr val="tx1"/>
                  </a:solidFill>
                  <a:prstDash val="sysDash"/>
                </a:ln>
                <a:solidFill>
                  <a:srgbClr val="33993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σημεία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l-GR" sz="3200" b="0" i="0" u="none" strike="noStrike" kern="1200" cap="none" spc="0" normalizeH="0" baseline="0" noProof="0" dirty="0" smtClean="0">
                <a:ln>
                  <a:solidFill>
                    <a:schemeClr val="tx1"/>
                  </a:solidFill>
                  <a:prstDash val="sysDash"/>
                </a:ln>
                <a:solidFill>
                  <a:srgbClr val="33993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0" lang="el-GR" sz="3200" b="0" i="0" u="none" strike="noStrike" kern="1200" cap="none" spc="0" normalizeH="0" baseline="0" noProof="0" dirty="0" smtClean="0">
                <a:ln>
                  <a:solidFill>
                    <a:schemeClr val="tx1"/>
                  </a:solidFill>
                  <a:prstDash val="sysDash"/>
                </a:ln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κυτταρικού πολλαπλασιασμού &amp; απόπτωσης</a:t>
            </a:r>
            <a:endParaRPr kumimoji="0" lang="el-GR" sz="3200" b="0" i="0" u="none" strike="noStrike" kern="1200" cap="none" spc="0" normalizeH="0" baseline="0" noProof="0" dirty="0">
              <a:ln>
                <a:solidFill>
                  <a:schemeClr val="tx1"/>
                </a:solidFill>
                <a:prstDash val="sysDash"/>
              </a:ln>
              <a:solidFill>
                <a:srgbClr val="33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2984"/>
          </a:xfrm>
        </p:spPr>
        <p:txBody>
          <a:bodyPr>
            <a:noAutofit/>
          </a:bodyPr>
          <a:lstStyle/>
          <a:p>
            <a:r>
              <a:rPr lang="el-G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Μιτωτική</a:t>
            </a:r>
            <a:r>
              <a:rPr lang="el-GR" sz="2800" dirty="0" smtClean="0"/>
              <a:t> δραστηριότητα σε έναν </a:t>
            </a:r>
            <a:br>
              <a:rPr lang="el-GR" sz="2800" dirty="0" smtClean="0"/>
            </a:br>
            <a:r>
              <a:rPr lang="el-GR" sz="2800" dirty="0" smtClean="0"/>
              <a:t>από τους </a:t>
            </a:r>
            <a:r>
              <a:rPr lang="el-G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συνολικά 4 καρκινικούς προστατικούς αδένες </a:t>
            </a:r>
            <a:r>
              <a:rPr lang="el-GR" sz="2800" dirty="0" smtClean="0"/>
              <a:t> </a:t>
            </a:r>
            <a:endParaRPr lang="el-GR" sz="2800" dirty="0"/>
          </a:p>
        </p:txBody>
      </p:sp>
      <p:pic>
        <p:nvPicPr>
          <p:cNvPr id="5122" name="Picture 2" descr="E:\minimal prostate ca\ajcp1146.03.thor.fig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1214422"/>
            <a:ext cx="6524367" cy="564357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pc="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Αποπτωτικό</a:t>
            </a:r>
            <a:r>
              <a:rPr lang="el-GR" dirty="0" smtClean="0"/>
              <a:t> σωμάτιο </a:t>
            </a:r>
            <a:br>
              <a:rPr lang="el-GR" dirty="0" smtClean="0"/>
            </a:br>
            <a:r>
              <a:rPr lang="el-GR" dirty="0" smtClean="0"/>
              <a:t>σε μικρή εστία καρκίνου</a:t>
            </a:r>
            <a:endParaRPr lang="el-GR" dirty="0"/>
          </a:p>
        </p:txBody>
      </p:sp>
      <p:pic>
        <p:nvPicPr>
          <p:cNvPr id="29698" name="Picture 2" descr="C:\Documents and Settings\Administrator\Επιφάνεια εργασίας\ΕΙΚΟΝΕΣ ΠΡΟΣΤΑΤΗ για παρουσίαση 13.6\efig_06-0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1785926"/>
            <a:ext cx="5279295" cy="470432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Summer -2\the-summer-poppy-field.jpg!HalfH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57288" y="-690538"/>
            <a:ext cx="10363200" cy="7620000"/>
          </a:xfrm>
          <a:prstGeom prst="rect">
            <a:avLst/>
          </a:prstGeom>
          <a:noFill/>
        </p:spPr>
      </p:pic>
      <p:sp>
        <p:nvSpPr>
          <p:cNvPr id="3" name="2 - Υπότιτλος"/>
          <p:cNvSpPr txBox="1">
            <a:spLocks/>
          </p:cNvSpPr>
          <p:nvPr/>
        </p:nvSpPr>
        <p:spPr>
          <a:xfrm>
            <a:off x="3214678" y="285728"/>
            <a:ext cx="5929322" cy="535307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l-G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r>
              <a:rPr kumimoji="0" lang="el-GR" sz="3200" b="1" i="0" u="none" strike="noStrike" kern="1200" cap="none" spc="600" normalizeH="0" baseline="0" noProof="0" dirty="0" smtClean="0">
                <a:ln>
                  <a:solidFill>
                    <a:schemeClr val="tx1"/>
                  </a:solidFill>
                  <a:prstDash val="solid"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Απουσία</a:t>
            </a:r>
            <a:r>
              <a:rPr kumimoji="0" lang="el-GR" sz="3200" b="0" i="0" u="none" strike="noStrike" kern="1200" cap="none" spc="0" normalizeH="0" baseline="0" noProof="0" dirty="0" smtClean="0">
                <a:ln>
                  <a:solidFill>
                    <a:schemeClr val="tx1"/>
                  </a:solidFill>
                  <a:prstDash val="solid"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l-GR" sz="3200" dirty="0" smtClean="0">
                <a:solidFill>
                  <a:srgbClr val="000099"/>
                </a:solidFill>
              </a:rPr>
              <a:t>   </a:t>
            </a:r>
            <a:r>
              <a:rPr kumimoji="0" lang="el-G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μορφολογικής αντίδρασης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l-GR" sz="3200" dirty="0" smtClean="0">
                <a:solidFill>
                  <a:srgbClr val="000099"/>
                </a:solidFill>
              </a:rPr>
              <a:t>    </a:t>
            </a:r>
            <a:r>
              <a:rPr kumimoji="0" lang="el-G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στο στρώμα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l-GR" sz="3200" dirty="0" smtClean="0">
                <a:solidFill>
                  <a:srgbClr val="000099"/>
                </a:solidFill>
              </a:rPr>
              <a:t>    </a:t>
            </a:r>
            <a:r>
              <a:rPr kumimoji="0" lang="el-G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του συνήθους προστατικού καρκινώματος</a:t>
            </a: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noAutofit/>
          </a:bodyPr>
          <a:lstStyle/>
          <a:p>
            <a:r>
              <a:rPr lang="el-GR" sz="2800" b="1" dirty="0" smtClean="0"/>
              <a:t>Αμετάβλητο </a:t>
            </a:r>
            <a:r>
              <a:rPr lang="en-US" sz="2800" b="1" dirty="0" smtClean="0"/>
              <a:t> </a:t>
            </a:r>
            <a:r>
              <a:rPr lang="el-GR" sz="2800" dirty="0" smtClean="0"/>
              <a:t>το καρκινικό στρώμα</a:t>
            </a:r>
            <a:r>
              <a:rPr lang="el-GR" sz="2800" b="1" dirty="0" smtClean="0"/>
              <a:t>.</a:t>
            </a:r>
            <a:br>
              <a:rPr lang="el-GR" sz="2800" b="1" dirty="0" smtClean="0"/>
            </a:br>
            <a:r>
              <a:rPr lang="el-GR" sz="2800" b="1" dirty="0" smtClean="0"/>
              <a:t>Αγγεία</a:t>
            </a:r>
            <a:r>
              <a:rPr lang="el-GR" sz="2800" dirty="0" smtClean="0"/>
              <a:t> με </a:t>
            </a:r>
            <a:r>
              <a:rPr lang="el-G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υπερπλαστική</a:t>
            </a:r>
            <a:r>
              <a:rPr lang="el-GR" sz="2800" dirty="0" smtClean="0"/>
              <a:t> μορφολογία και χαρακτήρες κυττάρων της </a:t>
            </a:r>
            <a:r>
              <a:rPr lang="el-G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αγγειακής τολύπης</a:t>
            </a:r>
            <a:endParaRPr lang="el-G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5842" name="Picture 2" descr="C:\Documents and Settings\Administrator\Επιφάνεια εργασίας\ΕΙΚΟΝΕΣ ΠΡΟΣΤΑΤΗ για παρουσίαση 13.6\efig_06-3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142984"/>
            <a:ext cx="7653640" cy="571501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Summer -2\summ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-4429180"/>
            <a:ext cx="9358346" cy="12201233"/>
          </a:xfrm>
          <a:prstGeom prst="rect">
            <a:avLst/>
          </a:prstGeom>
          <a:noFill/>
        </p:spPr>
      </p:pic>
      <p:sp>
        <p:nvSpPr>
          <p:cNvPr id="3" name="1 - Τίτλος"/>
          <p:cNvSpPr txBox="1">
            <a:spLocks/>
          </p:cNvSpPr>
          <p:nvPr/>
        </p:nvSpPr>
        <p:spPr>
          <a:xfrm>
            <a:off x="457200" y="214290"/>
            <a:ext cx="8229600" cy="107157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Παθογνωμονικά</a:t>
            </a:r>
            <a:r>
              <a:rPr kumimoji="0" lang="el-G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κριτήρια κακοήθειας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rgbClr val="66663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>
            <a:normAutofit fontScale="90000"/>
          </a:bodyPr>
          <a:lstStyle/>
          <a:p>
            <a:r>
              <a:rPr lang="el-G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Παθογνωμονικά</a:t>
            </a:r>
            <a:r>
              <a:rPr lang="el-GR" dirty="0" smtClean="0"/>
              <a:t> κριτήρια κακοήθειας</a:t>
            </a:r>
            <a:endParaRPr lang="el-GR" dirty="0"/>
          </a:p>
        </p:txBody>
      </p:sp>
      <p:pic>
        <p:nvPicPr>
          <p:cNvPr id="7170" name="Picture 2" descr="E:\minimal prostate ca\epstf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604040" y="1818430"/>
            <a:ext cx="5643602" cy="4006958"/>
          </a:xfrm>
          <a:prstGeom prst="rect">
            <a:avLst/>
          </a:prstGeom>
          <a:noFill/>
        </p:spPr>
      </p:pic>
      <p:pic>
        <p:nvPicPr>
          <p:cNvPr id="7171" name="Picture 3" descr="E:\minimal prostate ca\epstf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642918"/>
            <a:ext cx="4139111" cy="3214710"/>
          </a:xfrm>
          <a:prstGeom prst="rect">
            <a:avLst/>
          </a:prstGeom>
          <a:noFill/>
        </p:spPr>
      </p:pic>
      <p:pic>
        <p:nvPicPr>
          <p:cNvPr id="7172" name="Picture 4" descr="E:\minimal prostate ca\epstf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4357686" y="3743300"/>
            <a:ext cx="4143404" cy="323185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70"/>
          </a:xfrm>
        </p:spPr>
        <p:txBody>
          <a:bodyPr>
            <a:noAutofit/>
          </a:bodyPr>
          <a:lstStyle/>
          <a:p>
            <a:r>
              <a:rPr lang="el-GR" sz="3200" spc="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Σπειραματοειδής</a:t>
            </a:r>
            <a:r>
              <a:rPr lang="el-GR" sz="3200" dirty="0" smtClean="0"/>
              <a:t> διαμόρφωση.</a:t>
            </a:r>
            <a:br>
              <a:rPr lang="el-GR" sz="3200" dirty="0" smtClean="0"/>
            </a:br>
            <a:r>
              <a:rPr lang="el-GR" sz="3200" b="1" dirty="0" err="1" smtClean="0"/>
              <a:t>Παθογνωμονική</a:t>
            </a:r>
            <a:r>
              <a:rPr lang="el-GR" sz="3200" dirty="0" smtClean="0"/>
              <a:t> εικόνα </a:t>
            </a:r>
            <a:r>
              <a:rPr lang="el-GR" sz="3200" dirty="0" err="1" smtClean="0"/>
              <a:t>αδενοκαρκινώματος</a:t>
            </a:r>
            <a:r>
              <a:rPr lang="el-GR" sz="3200" dirty="0" smtClean="0"/>
              <a:t>.</a:t>
            </a:r>
            <a:endParaRPr lang="el-GR" sz="3200" dirty="0"/>
          </a:p>
        </p:txBody>
      </p:sp>
      <p:pic>
        <p:nvPicPr>
          <p:cNvPr id="33794" name="Picture 2" descr="C:\Documents and Settings\Administrator\Επιφάνεια εργασίας\ΕΙΚΟΝΕΣ ΠΡΟΣΤΑΤΗ για παρουσίαση 13.6\efig_06-1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071546"/>
            <a:ext cx="7314180" cy="557214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70"/>
          </a:xfrm>
        </p:spPr>
        <p:txBody>
          <a:bodyPr>
            <a:normAutofit fontScale="90000"/>
          </a:bodyPr>
          <a:lstStyle/>
          <a:p>
            <a:r>
              <a:rPr lang="el-GR" sz="28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Βλεννώδης </a:t>
            </a:r>
            <a:r>
              <a:rPr lang="el-GR" sz="2800" spc="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ινοπλασία</a:t>
            </a:r>
            <a:r>
              <a:rPr lang="el-GR" sz="28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l-GR" sz="2800" spc="300" dirty="0" smtClean="0"/>
              <a:t>( </a:t>
            </a:r>
            <a:r>
              <a:rPr lang="el-GR" sz="2800" dirty="0" smtClean="0"/>
              <a:t>μιμούμενη </a:t>
            </a:r>
            <a:r>
              <a:rPr lang="el-GR" sz="2800" dirty="0" err="1" smtClean="0"/>
              <a:t>περινευρική</a:t>
            </a:r>
            <a:r>
              <a:rPr lang="el-GR" sz="2800" dirty="0" smtClean="0"/>
              <a:t> διήθηση ).</a:t>
            </a:r>
            <a:br>
              <a:rPr lang="el-GR" sz="2800" dirty="0" smtClean="0"/>
            </a:br>
            <a:r>
              <a:rPr lang="el-GR" sz="2800" b="1" spc="600" dirty="0" err="1" smtClean="0"/>
              <a:t>Παθογνωμονική</a:t>
            </a:r>
            <a:r>
              <a:rPr lang="el-GR" sz="2800" dirty="0" smtClean="0"/>
              <a:t> εικόνα </a:t>
            </a:r>
            <a:r>
              <a:rPr lang="el-GR" sz="2800" dirty="0" err="1" smtClean="0"/>
              <a:t>αδενοκαρκινώματος</a:t>
            </a:r>
            <a:r>
              <a:rPr lang="el-GR" sz="2800" dirty="0" smtClean="0"/>
              <a:t>.</a:t>
            </a:r>
            <a:endParaRPr lang="el-GR" sz="2800" dirty="0"/>
          </a:p>
        </p:txBody>
      </p:sp>
      <p:pic>
        <p:nvPicPr>
          <p:cNvPr id="32770" name="Picture 2" descr="C:\Documents and Settings\Administrator\Επιφάνεια εργασίας\ΕΙΚΟΝΕΣ ΠΡΟΣΤΑΤΗ για παρουσίαση 13.6\efig_06-1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928670"/>
            <a:ext cx="7574927" cy="571501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928710"/>
          </a:xfrm>
        </p:spPr>
        <p:txBody>
          <a:bodyPr>
            <a:normAutofit fontScale="90000"/>
          </a:bodyPr>
          <a:lstStyle/>
          <a:p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Σαφής</a:t>
            </a:r>
            <a:r>
              <a:rPr lang="el-GR" dirty="0" smtClean="0"/>
              <a:t> </a:t>
            </a:r>
            <a:r>
              <a:rPr lang="el-GR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κυκλοτερής</a:t>
            </a:r>
            <a:r>
              <a:rPr lang="el-GR" dirty="0" smtClean="0"/>
              <a:t> </a:t>
            </a:r>
            <a:r>
              <a:rPr lang="el-G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περινευρική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διήθηση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E:\minimal prostate ca\ajcp1146.03.thor.fig10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745778" y="2174514"/>
            <a:ext cx="5849243" cy="4357686"/>
          </a:xfrm>
          <a:prstGeom prst="rect">
            <a:avLst/>
          </a:prstGeom>
          <a:noFill/>
        </p:spPr>
      </p:pic>
      <p:pic>
        <p:nvPicPr>
          <p:cNvPr id="6147" name="Picture 3" descr="E:\minimal prostate ca\ajcp1146.03.thor.fig10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157581" y="2343090"/>
            <a:ext cx="6900771" cy="507206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Summer -2\indian-summer-at-moret-sunday-afterno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609471" cy="7072338"/>
          </a:xfrm>
          <a:prstGeom prst="rect">
            <a:avLst/>
          </a:prstGeom>
          <a:noFill/>
        </p:spPr>
      </p:pic>
      <p:sp>
        <p:nvSpPr>
          <p:cNvPr id="4" name="1 - Τίτλος"/>
          <p:cNvSpPr txBox="1">
            <a:spLocks/>
          </p:cNvSpPr>
          <p:nvPr/>
        </p:nvSpPr>
        <p:spPr>
          <a:xfrm>
            <a:off x="0" y="285728"/>
            <a:ext cx="9144000" cy="1428760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1" i="0" u="none" strike="noStrike" kern="1200" cap="none" spc="0" normalizeH="0" baseline="0" noProof="0" dirty="0" smtClean="0">
                <a:ln cmpd="thickThin">
                  <a:solidFill>
                    <a:schemeClr val="tx1"/>
                  </a:solidFill>
                </a:ln>
                <a:solidFill>
                  <a:srgbClr val="CC99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Κριτήρια διάγνωσης</a:t>
            </a:r>
            <a:r>
              <a:rPr kumimoji="0" lang="el-GR" sz="4400" b="0" i="0" u="none" strike="noStrike" kern="1200" cap="none" spc="0" normalizeH="0" baseline="0" noProof="0" dirty="0" smtClean="0">
                <a:ln cmpd="thickThin">
                  <a:solidFill>
                    <a:schemeClr val="tx1"/>
                  </a:solidFill>
                </a:ln>
                <a:solidFill>
                  <a:srgbClr val="CC99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0" i="0" u="none" strike="noStrike" kern="1200" cap="none" spc="600" normalizeH="0" baseline="0" noProof="0" dirty="0" smtClean="0">
                <a:ln cmpd="thickThin"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περιορισμένου</a:t>
            </a:r>
            <a:r>
              <a:rPr kumimoji="0" lang="el-GR" sz="4400" b="0" i="0" u="none" strike="noStrike" kern="1200" cap="none" spc="0" normalizeH="0" baseline="0" noProof="0" dirty="0" smtClean="0">
                <a:ln cmpd="thickThin">
                  <a:solidFill>
                    <a:schemeClr val="tx1"/>
                  </a:solidFill>
                </a:ln>
                <a:solidFill>
                  <a:srgbClr val="CC99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0" i="0" u="none" strike="noStrike" kern="1200" cap="none" spc="0" normalizeH="0" baseline="0" noProof="0" dirty="0" smtClean="0">
                <a:ln cmpd="thickThin">
                  <a:solidFill>
                    <a:schemeClr val="tx1"/>
                  </a:solidFill>
                </a:ln>
                <a:solidFill>
                  <a:srgbClr val="CC99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προστατικού </a:t>
            </a:r>
            <a:r>
              <a:rPr kumimoji="0" lang="el-GR" sz="4400" b="0" i="0" u="none" strike="noStrike" kern="1200" cap="none" spc="0" normalizeH="0" baseline="0" noProof="0" dirty="0" err="1" smtClean="0">
                <a:ln cmpd="thickThin">
                  <a:solidFill>
                    <a:schemeClr val="tx1"/>
                  </a:solidFill>
                </a:ln>
                <a:solidFill>
                  <a:srgbClr val="CC99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αδενοκαρκινώματος</a:t>
            </a:r>
            <a:endParaRPr kumimoji="0" lang="el-GR" sz="4400" b="0" i="0" u="none" strike="noStrike" kern="1200" cap="none" spc="0" normalizeH="0" baseline="0" noProof="0" dirty="0">
              <a:ln cmpd="thickThin">
                <a:solidFill>
                  <a:schemeClr val="tx1"/>
                </a:solidFill>
              </a:ln>
              <a:solidFill>
                <a:srgbClr val="CC99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Ανάδειξη</a:t>
            </a:r>
            <a:r>
              <a:rPr lang="el-GR" dirty="0" smtClean="0"/>
              <a:t> </a:t>
            </a:r>
            <a:r>
              <a:rPr lang="el-GR" dirty="0" err="1" smtClean="0"/>
              <a:t>περινευρικής</a:t>
            </a:r>
            <a:r>
              <a:rPr lang="el-GR" dirty="0" smtClean="0"/>
              <a:t> διήθησης </a:t>
            </a:r>
            <a:br>
              <a:rPr lang="el-GR" dirty="0" smtClean="0"/>
            </a:br>
            <a:r>
              <a:rPr lang="el-GR" dirty="0" smtClean="0"/>
              <a:t>με </a:t>
            </a:r>
            <a:r>
              <a:rPr lang="el-GR" dirty="0" err="1" smtClean="0"/>
              <a:t>ανοσοχρώση</a:t>
            </a:r>
            <a:r>
              <a:rPr lang="el-GR" dirty="0" smtClean="0"/>
              <a:t> για την </a:t>
            </a:r>
            <a:r>
              <a:rPr lang="el-GR" dirty="0" err="1" smtClean="0"/>
              <a:t>πρωτεϊνη</a:t>
            </a:r>
            <a:r>
              <a:rPr lang="en-US" dirty="0" smtClean="0"/>
              <a:t> </a:t>
            </a:r>
            <a:r>
              <a:rPr lang="en-US" b="1" dirty="0" smtClean="0"/>
              <a:t>S-100</a:t>
            </a:r>
            <a:endParaRPr lang="el-GR" b="1" dirty="0"/>
          </a:p>
        </p:txBody>
      </p:sp>
      <p:pic>
        <p:nvPicPr>
          <p:cNvPr id="34818" name="Picture 2" descr="C:\Documents and Settings\Administrator\Επιφάνεια εργασίας\ΕΙΚΟΝΕΣ ΠΡΟΣΤΑΤΗ για παρουσίαση 13.6\efig_06-1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643049"/>
            <a:ext cx="6858048" cy="510086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57298"/>
          </a:xfrm>
        </p:spPr>
        <p:txBody>
          <a:bodyPr>
            <a:normAutofit fontScale="90000"/>
          </a:bodyPr>
          <a:lstStyle/>
          <a:p>
            <a:r>
              <a:rPr lang="el-GR" b="1" dirty="0" smtClean="0"/>
              <a:t>Διήθηση </a:t>
            </a:r>
            <a:r>
              <a:rPr lang="el-G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περι</a:t>
            </a:r>
            <a:r>
              <a:rPr lang="el-GR" dirty="0" err="1" smtClean="0"/>
              <a:t>προστατικού</a:t>
            </a:r>
            <a:r>
              <a:rPr lang="el-GR" dirty="0" smtClean="0"/>
              <a:t> λιπώδους ιστού (</a:t>
            </a:r>
            <a:r>
              <a:rPr lang="el-GR" dirty="0" err="1" smtClean="0"/>
              <a:t>παθογνωμονική</a:t>
            </a:r>
            <a:r>
              <a:rPr lang="el-GR" dirty="0" smtClean="0"/>
              <a:t> κακοήθειας)</a:t>
            </a:r>
            <a:endParaRPr lang="el-GR" dirty="0"/>
          </a:p>
        </p:txBody>
      </p:sp>
      <p:pic>
        <p:nvPicPr>
          <p:cNvPr id="52226" name="Picture 2" descr="http://www.webpathology.com/slides/slides/Prostate%20AdenoCa20%20-%20EP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-642974" y="1285836"/>
            <a:ext cx="7429550" cy="5572164"/>
          </a:xfrm>
          <a:prstGeom prst="rect">
            <a:avLst/>
          </a:prstGeom>
          <a:noFill/>
        </p:spPr>
      </p:pic>
      <p:pic>
        <p:nvPicPr>
          <p:cNvPr id="4" name="Picture 5" descr="jcpF7_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293266" y="2135966"/>
            <a:ext cx="6911975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summer\Colleen Paint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172" y="-1214470"/>
            <a:ext cx="11477117" cy="8715436"/>
          </a:xfrm>
          <a:prstGeom prst="rect">
            <a:avLst/>
          </a:prstGeom>
          <a:noFill/>
        </p:spPr>
      </p:pic>
      <p:sp>
        <p:nvSpPr>
          <p:cNvPr id="3" name="2 - Υπότιτλος"/>
          <p:cNvSpPr txBox="1">
            <a:spLocks/>
          </p:cNvSpPr>
          <p:nvPr/>
        </p:nvSpPr>
        <p:spPr>
          <a:xfrm>
            <a:off x="-285784" y="0"/>
            <a:ext cx="9144064" cy="5786454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l-G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solidFill>
                    <a:schemeClr val="tx1"/>
                  </a:solidFill>
                  <a:prstDash val="lgDashDot"/>
                </a:ln>
                <a:solidFill>
                  <a:srgbClr val="0066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Η χρησιμότητα της </a:t>
            </a:r>
            <a:r>
              <a:rPr kumimoji="0" lang="el-GR" sz="28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  <a:prstDash val="lgDashDot"/>
                </a:ln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σύγκρισης</a:t>
            </a:r>
            <a:r>
              <a:rPr kumimoji="0" lang="el-GR" sz="2800" b="0" i="0" u="none" strike="noStrike" kern="1200" cap="none" spc="0" normalizeH="0" baseline="0" noProof="0" dirty="0" smtClean="0">
                <a:ln>
                  <a:solidFill>
                    <a:schemeClr val="tx1"/>
                  </a:solidFill>
                  <a:prstDash val="lgDashDot"/>
                </a:ln>
                <a:solidFill>
                  <a:srgbClr val="0066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των άτυπων αδένων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l-GR" sz="2800" dirty="0" smtClean="0">
                <a:ln>
                  <a:solidFill>
                    <a:schemeClr val="tx1"/>
                  </a:solidFill>
                  <a:prstDash val="lgDashDot"/>
                </a:ln>
                <a:solidFill>
                  <a:srgbClr val="006699"/>
                </a:solidFill>
              </a:rPr>
              <a:t>    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solidFill>
                    <a:schemeClr val="tx1"/>
                  </a:solidFill>
                  <a:prstDash val="lgDashDot"/>
                </a:ln>
                <a:solidFill>
                  <a:srgbClr val="0066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με παρακείμενους, σαφώς καλοήθεις</a:t>
            </a:r>
            <a:endParaRPr kumimoji="0" lang="el-GR" sz="2800" b="0" i="0" u="none" strike="noStrike" kern="1200" cap="none" spc="0" normalizeH="0" baseline="0" noProof="0" dirty="0">
              <a:ln>
                <a:solidFill>
                  <a:schemeClr val="tx1"/>
                </a:solidFill>
                <a:prstDash val="lgDashDot"/>
              </a:ln>
              <a:solidFill>
                <a:srgbClr val="0066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pic>
        <p:nvPicPr>
          <p:cNvPr id="101379" name="Picture 2" descr="F:\figures\640x480\200\2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pic>
        <p:nvPicPr>
          <p:cNvPr id="102403" name="Picture 2" descr="F:\figures\640x480\200\2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-214313"/>
            <a:ext cx="8229600" cy="20716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l-G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Όλως περιορισμένη </a:t>
            </a:r>
            <a:r>
              <a:rPr lang="el-GR" sz="2800" dirty="0" smtClean="0"/>
              <a:t>(στο </a:t>
            </a:r>
            <a:r>
              <a:rPr lang="el-GR" sz="2800" dirty="0" err="1" smtClean="0"/>
              <a:t>αποσταλέν</a:t>
            </a:r>
            <a:r>
              <a:rPr lang="el-GR" sz="2800" dirty="0" smtClean="0"/>
              <a:t> υλικό) ανάπτυξη </a:t>
            </a:r>
            <a:br>
              <a:rPr lang="el-GR" sz="2800" dirty="0" smtClean="0"/>
            </a:br>
            <a:r>
              <a:rPr lang="el-GR" sz="2800" b="1" dirty="0" err="1" smtClean="0"/>
              <a:t>αδενοκαρκινώματος</a:t>
            </a:r>
            <a:r>
              <a:rPr lang="el-GR" sz="2800" b="1" dirty="0" smtClean="0"/>
              <a:t>,</a:t>
            </a:r>
            <a:r>
              <a:rPr lang="el-GR" sz="2800" dirty="0" smtClean="0"/>
              <a:t> </a:t>
            </a:r>
            <a:r>
              <a:rPr lang="el-G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αθροιστικού βαθμού κακοηθείας </a:t>
            </a:r>
            <a:r>
              <a:rPr lang="el-GR" sz="2800" b="1" spc="600" dirty="0" smtClean="0"/>
              <a:t>6 (3+3)</a:t>
            </a:r>
            <a:r>
              <a:rPr lang="en-US" sz="2800" b="1" spc="600" dirty="0" smtClean="0"/>
              <a:t> </a:t>
            </a:r>
            <a:r>
              <a:rPr lang="el-GR" sz="2800" dirty="0" smtClean="0"/>
              <a:t>κατά </a:t>
            </a:r>
            <a:r>
              <a:rPr lang="en-US" sz="2800" dirty="0" smtClean="0"/>
              <a:t>Gleason</a:t>
            </a:r>
            <a:r>
              <a:rPr lang="el-GR" sz="2800" dirty="0" smtClean="0"/>
              <a:t> </a:t>
            </a:r>
            <a:endParaRPr lang="el-GR" sz="2800" dirty="0"/>
          </a:p>
        </p:txBody>
      </p:sp>
      <p:pic>
        <p:nvPicPr>
          <p:cNvPr id="105475" name="Picture 2" descr="F:\figures\640x480\200\2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14438" y="1571625"/>
            <a:ext cx="6715125" cy="5037138"/>
          </a:xfr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pic>
        <p:nvPicPr>
          <p:cNvPr id="106499" name="Picture 2" descr="F:\figures\640x480\200\2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pic>
        <p:nvPicPr>
          <p:cNvPr id="107523" name="Picture 2" descr="F:\figures\640x480\200\2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-214313"/>
            <a:ext cx="9144000" cy="20716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l-GR" sz="3200" b="1" dirty="0" smtClean="0"/>
              <a:t>Όλως περιορισμένη</a:t>
            </a:r>
            <a:r>
              <a:rPr lang="el-GR" sz="3200" dirty="0" smtClean="0"/>
              <a:t>(στο </a:t>
            </a:r>
            <a:r>
              <a:rPr lang="el-GR" sz="3200" dirty="0" err="1" smtClean="0"/>
              <a:t>αποσταλέν</a:t>
            </a:r>
            <a:r>
              <a:rPr lang="en-US" sz="3200" dirty="0" smtClean="0"/>
              <a:t> </a:t>
            </a:r>
            <a:r>
              <a:rPr lang="el-GR" sz="3200" dirty="0" smtClean="0"/>
              <a:t>υλικό)</a:t>
            </a:r>
            <a:r>
              <a:rPr lang="el-GR" sz="3200" b="1" dirty="0" smtClean="0"/>
              <a:t>ανάπτυξη</a:t>
            </a:r>
            <a:r>
              <a:rPr lang="el-GR" sz="3200" dirty="0" smtClean="0"/>
              <a:t/>
            </a:r>
            <a:br>
              <a:rPr lang="el-GR" sz="3200" dirty="0" smtClean="0"/>
            </a:br>
            <a:r>
              <a:rPr lang="el-GR" sz="3200" b="1" dirty="0" err="1" smtClean="0"/>
              <a:t>αδενοκαρκινώματος</a:t>
            </a:r>
            <a:r>
              <a:rPr lang="en-US" sz="3200" b="1" dirty="0" smtClean="0"/>
              <a:t>,</a:t>
            </a:r>
            <a:r>
              <a:rPr lang="el-GR" sz="3200" dirty="0" smtClean="0"/>
              <a:t> αθροιστικού βαθμού κακοηθείας </a:t>
            </a:r>
            <a:r>
              <a:rPr lang="el-G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el-GR" sz="3200" dirty="0" smtClean="0"/>
              <a:t> (3+3)</a:t>
            </a:r>
            <a:r>
              <a:rPr lang="en-US" sz="3200" dirty="0" smtClean="0"/>
              <a:t> </a:t>
            </a:r>
            <a:r>
              <a:rPr lang="el-GR" sz="3200" dirty="0" smtClean="0"/>
              <a:t>κατά </a:t>
            </a:r>
            <a:r>
              <a:rPr lang="en-US" sz="3200" dirty="0" smtClean="0"/>
              <a:t>Gleason</a:t>
            </a:r>
            <a:r>
              <a:rPr lang="el-GR" sz="3200" dirty="0" smtClean="0"/>
              <a:t> </a:t>
            </a:r>
            <a:endParaRPr lang="el-GR" sz="3200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l-GR" dirty="0" smtClean="0"/>
          </a:p>
          <a:p>
            <a:pPr>
              <a:defRPr/>
            </a:pPr>
            <a:endParaRPr lang="el-GR" dirty="0"/>
          </a:p>
        </p:txBody>
      </p:sp>
      <p:pic>
        <p:nvPicPr>
          <p:cNvPr id="109572" name="Picture 2" descr="F:\figures\640x480\200\2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928834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500198"/>
          </a:xfrm>
        </p:spPr>
        <p:txBody>
          <a:bodyPr>
            <a:normAutofit fontScale="90000"/>
          </a:bodyPr>
          <a:lstStyle/>
          <a:p>
            <a:r>
              <a:rPr lang="el-GR" spc="300" dirty="0" smtClean="0"/>
              <a:t>Όλως  περιορισμένη </a:t>
            </a:r>
            <a:br>
              <a:rPr lang="el-GR" spc="300" dirty="0" smtClean="0"/>
            </a:br>
            <a:r>
              <a:rPr lang="el-GR" spc="300" dirty="0" smtClean="0"/>
              <a:t>(στο </a:t>
            </a:r>
            <a:r>
              <a:rPr lang="el-GR" spc="300" dirty="0" err="1" smtClean="0"/>
              <a:t>αποσταλέν</a:t>
            </a:r>
            <a:r>
              <a:rPr lang="el-GR" spc="300" dirty="0" smtClean="0"/>
              <a:t> υλικό)</a:t>
            </a:r>
            <a:br>
              <a:rPr lang="el-GR" spc="300" dirty="0" smtClean="0"/>
            </a:br>
            <a:r>
              <a:rPr lang="el-GR" dirty="0" smtClean="0"/>
              <a:t>ανάπτυξη </a:t>
            </a:r>
            <a:r>
              <a:rPr lang="el-GR" b="1" dirty="0" smtClean="0"/>
              <a:t>καρκινώματος,</a:t>
            </a:r>
            <a:br>
              <a:rPr lang="el-GR" b="1" dirty="0" smtClean="0"/>
            </a:br>
            <a:r>
              <a:rPr lang="el-GR" b="1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μέτριας</a:t>
            </a:r>
            <a:r>
              <a:rPr lang="el-GR" b="1" dirty="0" smtClean="0"/>
              <a:t> διαφοροποίησης</a:t>
            </a:r>
            <a:endParaRPr lang="el-GR" b="1" dirty="0"/>
          </a:p>
        </p:txBody>
      </p:sp>
      <p:pic>
        <p:nvPicPr>
          <p:cNvPr id="30722" name="Picture 2" descr="C:\Documents and Settings\Administrator\Επιφάνεια εργασίας\ΕΙΚΟΝΕΣ ΠΡΟΣΤΑΤΗ για παρουσίαση 13.6\efig_06-0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40" y="2714620"/>
            <a:ext cx="9286940" cy="341867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r>
              <a:rPr lang="el-GR" b="1" dirty="0" smtClean="0"/>
              <a:t>Κριτήρια διάγνωσης</a:t>
            </a:r>
            <a:r>
              <a:rPr lang="el-GR" dirty="0" smtClean="0"/>
              <a:t>  </a:t>
            </a:r>
            <a:r>
              <a:rPr lang="el-GR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περιορισμένου</a:t>
            </a:r>
            <a:r>
              <a:rPr lang="el-GR" dirty="0" smtClean="0"/>
              <a:t> προστατικού </a:t>
            </a:r>
            <a:r>
              <a:rPr lang="el-GR" dirty="0" err="1" smtClean="0"/>
              <a:t>αδενοκαρκινώματος</a:t>
            </a:r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3600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l-GR" sz="3600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ΜΕΙΖΟΝΑ </a:t>
            </a:r>
            <a:endParaRPr lang="el-GR" sz="3600" spc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0" y="2174874"/>
            <a:ext cx="4497388" cy="4683125"/>
          </a:xfrm>
        </p:spPr>
        <p:txBody>
          <a:bodyPr>
            <a:normAutofit lnSpcReduction="10000"/>
          </a:bodyPr>
          <a:lstStyle/>
          <a:p>
            <a:r>
              <a:rPr lang="el-GR" b="1" dirty="0" smtClean="0"/>
              <a:t>Αρχιτεκτονικά</a:t>
            </a:r>
            <a:r>
              <a:rPr lang="en-US" dirty="0" smtClean="0"/>
              <a:t>:</a:t>
            </a:r>
            <a:r>
              <a:rPr lang="el-GR" dirty="0" smtClean="0"/>
              <a:t> 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μικροί</a:t>
            </a:r>
            <a:r>
              <a:rPr lang="el-GR" dirty="0" smtClean="0"/>
              <a:t> αδένες με </a:t>
            </a:r>
            <a:r>
              <a:rPr lang="el-GR" b="1" dirty="0" smtClean="0"/>
              <a:t>διηθητική ανάπτυξη </a:t>
            </a:r>
            <a:r>
              <a:rPr lang="el-GR" dirty="0" smtClean="0"/>
              <a:t>ή ηθμοειδείς αδένες πολύ μεγάλοι ή ανώμαλοι για να ενταχθούν  στα </a:t>
            </a:r>
            <a:r>
              <a:rPr lang="en-US" dirty="0" smtClean="0"/>
              <a:t> </a:t>
            </a:r>
            <a:r>
              <a:rPr lang="el-GR" dirty="0" smtClean="0"/>
              <a:t>πλαίσια υψηλόβαθμης </a:t>
            </a:r>
            <a:r>
              <a:rPr lang="en-US" dirty="0" smtClean="0"/>
              <a:t>PIN.</a:t>
            </a:r>
            <a:r>
              <a:rPr lang="el-GR" dirty="0" smtClean="0"/>
              <a:t> </a:t>
            </a:r>
          </a:p>
          <a:p>
            <a:endParaRPr lang="en-US" dirty="0" smtClean="0"/>
          </a:p>
          <a:p>
            <a:r>
              <a:rPr lang="el-GR" b="1" dirty="0" smtClean="0"/>
              <a:t>Μονός κυτταρικός στοίχος </a:t>
            </a:r>
            <a:r>
              <a:rPr lang="el-GR" dirty="0" smtClean="0"/>
              <a:t>(απουσία βασικών κυττάρων)</a:t>
            </a:r>
          </a:p>
          <a:p>
            <a:endParaRPr lang="el-GR" dirty="0" smtClean="0"/>
          </a:p>
          <a:p>
            <a:r>
              <a:rPr lang="el-GR" b="1" dirty="0" smtClean="0"/>
              <a:t>Πυρηνική </a:t>
            </a:r>
            <a:r>
              <a:rPr lang="el-GR" b="1" dirty="0" err="1" smtClean="0"/>
              <a:t>ατυπία</a:t>
            </a:r>
            <a:r>
              <a:rPr lang="en-US" dirty="0" smtClean="0"/>
              <a:t>:</a:t>
            </a:r>
            <a:r>
              <a:rPr lang="el-GR" dirty="0" smtClean="0"/>
              <a:t>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διόγκωση πυρήνων  &amp; </a:t>
            </a:r>
            <a:r>
              <a:rPr lang="el-G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πυρηνίων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            </a:t>
            </a:r>
            <a:r>
              <a:rPr lang="el-GR" sz="3200" dirty="0" smtClean="0"/>
              <a:t>ΕΛΑΣΣΟΝΑ</a:t>
            </a:r>
            <a:endParaRPr lang="el-GR" sz="3200" dirty="0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643182"/>
            <a:ext cx="4498975" cy="4214817"/>
          </a:xfrm>
        </p:spPr>
        <p:txBody>
          <a:bodyPr/>
          <a:lstStyle/>
          <a:p>
            <a:r>
              <a:rPr lang="el-GR" dirty="0" err="1" smtClean="0"/>
              <a:t>Ενδοαυλική</a:t>
            </a:r>
            <a:r>
              <a:rPr lang="el-GR" dirty="0" smtClean="0"/>
              <a:t>  λεπτή κυανή βλέννα</a:t>
            </a:r>
          </a:p>
          <a:p>
            <a:r>
              <a:rPr lang="el-GR" dirty="0" smtClean="0"/>
              <a:t>Ροζ άμορφες εκκρίσεις</a:t>
            </a:r>
          </a:p>
          <a:p>
            <a:r>
              <a:rPr lang="el-GR" dirty="0" err="1" smtClean="0"/>
              <a:t>Μιτωτική</a:t>
            </a:r>
            <a:r>
              <a:rPr lang="el-GR" dirty="0" smtClean="0"/>
              <a:t> δραστηριότητα</a:t>
            </a:r>
          </a:p>
          <a:p>
            <a:r>
              <a:rPr lang="el-GR" dirty="0" err="1" smtClean="0"/>
              <a:t>Ενδοαυλικά</a:t>
            </a:r>
            <a:r>
              <a:rPr lang="el-GR" dirty="0" smtClean="0"/>
              <a:t> κρυσταλλοειδή</a:t>
            </a:r>
          </a:p>
          <a:p>
            <a:r>
              <a:rPr lang="el-GR" dirty="0" smtClean="0"/>
              <a:t>Παρακείμενη</a:t>
            </a:r>
            <a:r>
              <a:rPr lang="en-US" dirty="0" smtClean="0"/>
              <a:t>,</a:t>
            </a:r>
            <a:r>
              <a:rPr lang="el-GR" dirty="0" smtClean="0"/>
              <a:t> </a:t>
            </a:r>
            <a:r>
              <a:rPr lang="el-GR" u="sng" dirty="0" smtClean="0"/>
              <a:t>σε ικανή απόσταση</a:t>
            </a:r>
            <a:r>
              <a:rPr lang="el-GR" dirty="0" smtClean="0"/>
              <a:t>, υψηλόβαθμη </a:t>
            </a:r>
            <a:r>
              <a:rPr lang="en-US" dirty="0" smtClean="0"/>
              <a:t>PIN</a:t>
            </a:r>
          </a:p>
          <a:p>
            <a:r>
              <a:rPr lang="el-GR" dirty="0" err="1" smtClean="0"/>
              <a:t>Αμφίφιλο</a:t>
            </a:r>
            <a:r>
              <a:rPr lang="el-GR" dirty="0" smtClean="0"/>
              <a:t> κυτταρόπλασμα</a:t>
            </a:r>
          </a:p>
          <a:p>
            <a:r>
              <a:rPr lang="el-GR" dirty="0" smtClean="0"/>
              <a:t>Υπερχρωμία πυρήνων</a:t>
            </a:r>
            <a:endParaRPr lang="el-G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2984"/>
          </a:xfrm>
        </p:spPr>
        <p:txBody>
          <a:bodyPr>
            <a:noAutofit/>
          </a:bodyPr>
          <a:lstStyle/>
          <a:p>
            <a:r>
              <a:rPr lang="el-GR" sz="3600" spc="300" dirty="0" smtClean="0"/>
              <a:t>Σύγκριση</a:t>
            </a:r>
            <a:r>
              <a:rPr lang="el-GR" sz="3600" dirty="0" smtClean="0"/>
              <a:t> </a:t>
            </a:r>
            <a:r>
              <a:rPr lang="el-G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ολιγάριθμων καρκινικών αδένων </a:t>
            </a:r>
            <a:r>
              <a:rPr lang="el-GR" sz="3600" dirty="0" smtClean="0"/>
              <a:t/>
            </a:r>
            <a:br>
              <a:rPr lang="el-GR" sz="3600" dirty="0" smtClean="0"/>
            </a:br>
            <a:r>
              <a:rPr lang="el-GR" sz="3600" dirty="0" smtClean="0"/>
              <a:t>με </a:t>
            </a:r>
            <a:r>
              <a:rPr lang="el-G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παρακείμενους,καλοήθεις</a:t>
            </a:r>
            <a:r>
              <a:rPr lang="el-G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αδένες </a:t>
            </a:r>
            <a:r>
              <a:rPr lang="el-GR" sz="3600" dirty="0" smtClean="0"/>
              <a:t>προστάτη</a:t>
            </a:r>
            <a:endParaRPr lang="el-GR" sz="3600" dirty="0"/>
          </a:p>
        </p:txBody>
      </p:sp>
      <p:pic>
        <p:nvPicPr>
          <p:cNvPr id="22530" name="Picture 2" descr="E:\minimal prostate ca\epstf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627859" y="1770842"/>
            <a:ext cx="5715017" cy="4459298"/>
          </a:xfrm>
          <a:prstGeom prst="rect">
            <a:avLst/>
          </a:prstGeom>
          <a:noFill/>
        </p:spPr>
      </p:pic>
      <p:pic>
        <p:nvPicPr>
          <p:cNvPr id="22531" name="Picture 3" descr="E:\minimal prostate ca\epstf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071922" y="1785922"/>
            <a:ext cx="5715016" cy="442914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785818"/>
          </a:xfrm>
        </p:spPr>
        <p:txBody>
          <a:bodyPr>
            <a:normAutofit fontScale="90000"/>
          </a:bodyPr>
          <a:lstStyle/>
          <a:p>
            <a:r>
              <a:rPr lang="el-GR" u="sng" dirty="0" smtClean="0"/>
              <a:t>Ομαλή</a:t>
            </a:r>
            <a:r>
              <a:rPr lang="el-GR" dirty="0" smtClean="0"/>
              <a:t>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προαύλια παρυφή 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καρκινικών αδένων</a:t>
            </a:r>
            <a:endParaRPr lang="el-GR" dirty="0"/>
          </a:p>
        </p:txBody>
      </p:sp>
      <p:pic>
        <p:nvPicPr>
          <p:cNvPr id="23554" name="Picture 2" descr="C:\Documents and Settings\Administrator\Επιφάνεια εργασίας\ΕΙΚΟΝΕΣ ΠΡΟΣΤΑΤΗ για παρουσίαση 13.6\fig_06-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248573" y="1963031"/>
            <a:ext cx="5357826" cy="4003487"/>
          </a:xfrm>
          <a:prstGeom prst="rect">
            <a:avLst/>
          </a:prstGeom>
          <a:noFill/>
        </p:spPr>
      </p:pic>
      <p:pic>
        <p:nvPicPr>
          <p:cNvPr id="23555" name="Picture 3" descr="C:\Documents and Settings\Administrator\Επιφάνεια εργασίας\ΕΙΚΟΝΕΣ ΠΡΟΣΤΑΤΗ για παρουσίαση 13.6\efig_06-0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092070" y="1980106"/>
            <a:ext cx="5357850" cy="3969359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500066"/>
          </a:xfrm>
        </p:spPr>
        <p:txBody>
          <a:bodyPr>
            <a:normAutofit fontScale="90000"/>
          </a:bodyPr>
          <a:lstStyle/>
          <a:p>
            <a:r>
              <a:rPr lang="el-G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Αμφί</a:t>
            </a:r>
            <a:r>
              <a:rPr lang="el-GR" dirty="0" err="1" smtClean="0"/>
              <a:t>φιλο</a:t>
            </a:r>
            <a:r>
              <a:rPr lang="el-GR" dirty="0" smtClean="0"/>
              <a:t>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κυτταρόπλασμα</a:t>
            </a:r>
            <a:r>
              <a:rPr lang="el-GR" dirty="0" smtClean="0"/>
              <a:t> </a:t>
            </a:r>
            <a:br>
              <a:rPr lang="el-GR" dirty="0" smtClean="0"/>
            </a:br>
            <a:r>
              <a:rPr lang="el-GR" dirty="0" smtClean="0"/>
              <a:t>σε καρκινικούς αδένες</a:t>
            </a:r>
            <a:endParaRPr lang="el-GR" dirty="0"/>
          </a:p>
        </p:txBody>
      </p:sp>
      <p:pic>
        <p:nvPicPr>
          <p:cNvPr id="22530" name="Picture 2" descr="C:\Documents and Settings\Administrator\Επιφάνεια εργασίας\ΕΙΚΟΝΕΣ ΠΡΟΣΤΑΤΗ για παρουσίαση 13.6\fig_06-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785926"/>
            <a:ext cx="7081124" cy="471490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2984"/>
          </a:xfrm>
        </p:spPr>
        <p:txBody>
          <a:bodyPr>
            <a:noAutofit/>
          </a:bodyPr>
          <a:lstStyle/>
          <a:p>
            <a:r>
              <a:rPr lang="el-GR" sz="3600" spc="300" dirty="0" smtClean="0"/>
              <a:t>Σύγκριση</a:t>
            </a:r>
            <a:r>
              <a:rPr lang="el-GR" sz="3600" dirty="0" smtClean="0"/>
              <a:t> </a:t>
            </a:r>
            <a:r>
              <a:rPr lang="el-G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ολιγάριθμων καρκινικών αδένων </a:t>
            </a:r>
            <a:r>
              <a:rPr lang="el-GR" sz="3600" dirty="0" smtClean="0"/>
              <a:t/>
            </a:r>
            <a:br>
              <a:rPr lang="el-GR" sz="3600" dirty="0" smtClean="0"/>
            </a:br>
            <a:r>
              <a:rPr lang="el-GR" sz="3600" dirty="0" smtClean="0"/>
              <a:t>με </a:t>
            </a:r>
            <a:r>
              <a:rPr lang="el-G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παρακείμενους, καλοήθεις αδένες </a:t>
            </a:r>
            <a:r>
              <a:rPr lang="el-GR" sz="3600" dirty="0" smtClean="0"/>
              <a:t>προστάτη</a:t>
            </a:r>
            <a:endParaRPr lang="el-GR" sz="3600" dirty="0"/>
          </a:p>
        </p:txBody>
      </p:sp>
      <p:pic>
        <p:nvPicPr>
          <p:cNvPr id="21506" name="Picture 2" descr="E:\minimal prostate ca\epsteinf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319893" y="1820035"/>
            <a:ext cx="5643578" cy="4432352"/>
          </a:xfrm>
          <a:prstGeom prst="rect">
            <a:avLst/>
          </a:prstGeom>
          <a:noFill/>
        </p:spPr>
      </p:pic>
      <p:pic>
        <p:nvPicPr>
          <p:cNvPr id="21507" name="Picture 3" descr="E:\minimal prostate ca\epstf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968420" y="2035248"/>
            <a:ext cx="5640646" cy="4004859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00174"/>
          </a:xfrm>
        </p:spPr>
        <p:txBody>
          <a:bodyPr>
            <a:normAutofit fontScale="90000"/>
          </a:bodyPr>
          <a:lstStyle/>
          <a:p>
            <a:r>
              <a:rPr lang="el-GR" sz="3100" dirty="0" smtClean="0"/>
              <a:t>Μικρή εστία </a:t>
            </a:r>
            <a:r>
              <a:rPr lang="el-GR" sz="31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αδιαφοροποίητου</a:t>
            </a:r>
            <a:r>
              <a:rPr lang="el-GR" sz="3100" dirty="0" smtClean="0"/>
              <a:t> καρκινώματος προστάτη.</a:t>
            </a:r>
            <a:br>
              <a:rPr lang="el-GR" sz="3100" dirty="0" smtClean="0"/>
            </a:br>
            <a:r>
              <a:rPr lang="el-GR" sz="3100" dirty="0" smtClean="0"/>
              <a:t>Ανάγκη ταυτοποίησης της </a:t>
            </a:r>
            <a:r>
              <a:rPr lang="el-GR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επιθηλιακής</a:t>
            </a:r>
            <a:r>
              <a:rPr lang="el-GR" sz="3100" dirty="0" smtClean="0"/>
              <a:t> προέλευσης μεμονωμένων άτυπων κυττάρων</a:t>
            </a:r>
            <a:r>
              <a:rPr lang="el-GR" sz="3200" dirty="0" smtClean="0"/>
              <a:t> με </a:t>
            </a:r>
            <a:r>
              <a:rPr lang="el-GR" sz="3200" dirty="0" err="1" smtClean="0"/>
              <a:t>ανοσοϊστοχημεία</a:t>
            </a:r>
            <a:r>
              <a:rPr lang="el-GR" sz="3200" dirty="0" smtClean="0"/>
              <a:t>.</a:t>
            </a:r>
            <a:endParaRPr lang="el-GR" sz="3200" dirty="0"/>
          </a:p>
        </p:txBody>
      </p:sp>
      <p:pic>
        <p:nvPicPr>
          <p:cNvPr id="33794" name="Picture 2" descr="C:\Documents and Settings\Administrator\Επιφάνεια εργασίας\ΕΙΚΟΝΕΣ ΠΡΟΣΤΑΤΗ για παρουσίαση 13.6\efig_06-1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326626" y="2173687"/>
            <a:ext cx="5368097" cy="4000529"/>
          </a:xfrm>
          <a:prstGeom prst="rect">
            <a:avLst/>
          </a:prstGeom>
          <a:noFill/>
        </p:spPr>
      </p:pic>
      <p:pic>
        <p:nvPicPr>
          <p:cNvPr id="33795" name="Picture 3" descr="C:\Documents and Settings\Administrator\Επιφάνεια εργασίας\ΕΙΚΟΝΕΣ ΠΡΟΣΤΑΤΗ για παρουσίαση 13.6\efig_06-1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156406" y="2201520"/>
            <a:ext cx="5357826" cy="395513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Summer -2\summer-at-bougival-18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338"/>
            <a:ext cx="9382870" cy="7072338"/>
          </a:xfrm>
          <a:prstGeom prst="rect">
            <a:avLst/>
          </a:prstGeom>
          <a:noFill/>
        </p:spPr>
      </p:pic>
      <p:sp>
        <p:nvSpPr>
          <p:cNvPr id="3" name="2 - Υπότιτλος"/>
          <p:cNvSpPr txBox="1">
            <a:spLocks/>
          </p:cNvSpPr>
          <p:nvPr/>
        </p:nvSpPr>
        <p:spPr>
          <a:xfrm>
            <a:off x="1371600" y="428604"/>
            <a:ext cx="7772400" cy="5210196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l-GR" sz="3200" b="0" i="0" u="none" strike="noStrike" kern="1200" cap="none" spc="300" normalizeH="0" baseline="0" noProof="0" dirty="0" smtClean="0">
                <a:ln cmpd="tri">
                  <a:solidFill>
                    <a:schemeClr val="tx1"/>
                  </a:solidFill>
                </a:ln>
                <a:solidFill>
                  <a:srgbClr val="FF993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Περιορισμοί </a:t>
            </a:r>
            <a:r>
              <a:rPr kumimoji="0" lang="el-GR" sz="3200" b="0" i="0" u="none" strike="noStrike" kern="1200" cap="none" spc="600" normalizeH="0" baseline="0" noProof="0" dirty="0" smtClean="0">
                <a:ln cmpd="tri">
                  <a:solidFill>
                    <a:schemeClr val="tx1"/>
                  </a:solidFill>
                </a:ln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μεμονωμένων</a:t>
            </a:r>
            <a:r>
              <a:rPr kumimoji="0" lang="el-GR" sz="3200" b="0" i="0" u="none" strike="noStrike" kern="1200" cap="none" spc="300" normalizeH="0" baseline="0" noProof="0" dirty="0" smtClean="0">
                <a:ln cmpd="tri">
                  <a:solidFill>
                    <a:schemeClr val="tx1"/>
                  </a:solidFill>
                </a:ln>
                <a:solidFill>
                  <a:srgbClr val="FF993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μορφολογικών κριτηρίων</a:t>
            </a:r>
            <a:endParaRPr kumimoji="0" lang="el-GR" sz="3200" b="0" i="0" u="none" strike="noStrike" kern="1200" cap="none" spc="300" normalizeH="0" baseline="0" noProof="0" dirty="0">
              <a:ln cmpd="tri">
                <a:solidFill>
                  <a:schemeClr val="tx1"/>
                </a:solidFill>
              </a:ln>
              <a:solidFill>
                <a:srgbClr val="FF993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8194" name="Picture 2" descr="D:\figures\640x480\1200\12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-857250" y="857250"/>
            <a:ext cx="6858000" cy="5143500"/>
          </a:xfrm>
          <a:prstGeom prst="rect">
            <a:avLst/>
          </a:prstGeom>
          <a:noFill/>
        </p:spPr>
      </p:pic>
      <p:pic>
        <p:nvPicPr>
          <p:cNvPr id="8195" name="Picture 3" descr="D:\figures\640x480\1200\12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3714750" y="857250"/>
            <a:ext cx="6858000" cy="51435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>
            <a:noAutofit/>
          </a:bodyPr>
          <a:lstStyle/>
          <a:p>
            <a:r>
              <a:rPr lang="el-GR" b="1" dirty="0" smtClean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Αντιδραστική</a:t>
            </a:r>
            <a:r>
              <a:rPr lang="el-GR" b="1" dirty="0" smtClean="0">
                <a:solidFill>
                  <a:schemeClr val="accent6">
                    <a:lumMod val="10000"/>
                  </a:schemeClr>
                </a:solidFill>
              </a:rPr>
              <a:t> </a:t>
            </a:r>
            <a:r>
              <a:rPr lang="el-GR" b="1" spc="600" dirty="0" err="1" smtClean="0">
                <a:solidFill>
                  <a:schemeClr val="accent6">
                    <a:lumMod val="10000"/>
                  </a:schemeClr>
                </a:solidFill>
              </a:rPr>
              <a:t>ατυπία</a:t>
            </a:r>
            <a:endParaRPr lang="el-GR" b="1" spc="6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9218" name="Picture 2" descr="D:\figures\640x480\1200\12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-762000" y="1524000"/>
            <a:ext cx="6096000" cy="4572000"/>
          </a:xfrm>
          <a:prstGeom prst="rect">
            <a:avLst/>
          </a:prstGeom>
          <a:noFill/>
        </p:spPr>
      </p:pic>
      <p:pic>
        <p:nvPicPr>
          <p:cNvPr id="9219" name="Picture 3" descr="D:\figures\640x480\1200\12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3595686" y="1524000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l-GR" dirty="0" err="1" smtClean="0"/>
              <a:t>Αδενοκαρκίνωμα</a:t>
            </a:r>
            <a:r>
              <a:rPr lang="el-GR" dirty="0" smtClean="0"/>
              <a:t> </a:t>
            </a:r>
            <a:br>
              <a:rPr lang="el-GR" dirty="0" smtClean="0"/>
            </a:br>
            <a:r>
              <a:rPr lang="el-GR" dirty="0" smtClean="0"/>
              <a:t>εν μέσω έντονης φλεγμονής</a:t>
            </a:r>
            <a:endParaRPr lang="el-GR" dirty="0"/>
          </a:p>
        </p:txBody>
      </p:sp>
      <p:pic>
        <p:nvPicPr>
          <p:cNvPr id="122883" name="Picture 2" descr="F:\figures\640x480\1200\12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1538" y="1428736"/>
            <a:ext cx="6929486" cy="5196204"/>
          </a:xfr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el-GR" dirty="0" err="1" smtClean="0"/>
              <a:t>Αμυλοειδή</a:t>
            </a:r>
            <a:r>
              <a:rPr lang="el-GR" dirty="0" smtClean="0"/>
              <a:t> σωμάτια (</a:t>
            </a:r>
            <a:r>
              <a:rPr lang="el-GR" b="1" dirty="0" smtClean="0"/>
              <a:t>!</a:t>
            </a:r>
            <a:r>
              <a:rPr lang="el-GR" dirty="0" smtClean="0"/>
              <a:t>) </a:t>
            </a:r>
            <a:br>
              <a:rPr lang="el-GR" dirty="0" smtClean="0"/>
            </a:br>
            <a:r>
              <a:rPr lang="el-GR" dirty="0" smtClean="0"/>
              <a:t>στους αυλούς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καρκινικών</a:t>
            </a:r>
            <a:r>
              <a:rPr lang="el-GR" dirty="0" smtClean="0"/>
              <a:t> αδένων</a:t>
            </a:r>
            <a:endParaRPr lang="el-GR" dirty="0"/>
          </a:p>
        </p:txBody>
      </p:sp>
      <p:pic>
        <p:nvPicPr>
          <p:cNvPr id="31746" name="Picture 2" descr="C:\Documents and Settings\Administrator\Επιφάνεια εργασίας\ΕΙΚΟΝΕΣ ΠΡΟΣΤΑΤΗ για παρουσίαση 13.6\efig_06-0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357298"/>
            <a:ext cx="7072362" cy="531203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Summer -2\hoar-frost-st-martin-s-summer-indian-summer-18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28652"/>
            <a:ext cx="9144000" cy="7576457"/>
          </a:xfrm>
          <a:prstGeom prst="rect">
            <a:avLst/>
          </a:prstGeom>
          <a:noFill/>
        </p:spPr>
      </p:pic>
      <p:sp>
        <p:nvSpPr>
          <p:cNvPr id="3" name="2 - Ορθογώνιο"/>
          <p:cNvSpPr/>
          <p:nvPr/>
        </p:nvSpPr>
        <p:spPr>
          <a:xfrm>
            <a:off x="-642974" y="0"/>
            <a:ext cx="835824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3200" spc="300" dirty="0" smtClean="0">
                <a:ln cmpd="tri"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Χαρακτήρες </a:t>
            </a:r>
          </a:p>
          <a:p>
            <a:pPr algn="ctr"/>
            <a:r>
              <a:rPr lang="el-GR" sz="3200" spc="600" dirty="0" smtClean="0">
                <a:ln cmpd="tri">
                  <a:solidFill>
                    <a:schemeClr val="tx1"/>
                  </a:solidFill>
                </a:ln>
                <a:solidFill>
                  <a:srgbClr val="CC9900"/>
                </a:solidFill>
              </a:rPr>
              <a:t>ενδεικτικοί</a:t>
            </a:r>
            <a:r>
              <a:rPr lang="el-GR" sz="3200" dirty="0" smtClean="0">
                <a:ln cmpd="tri">
                  <a:solidFill>
                    <a:schemeClr val="tx1"/>
                  </a:solidFill>
                </a:ln>
                <a:solidFill>
                  <a:srgbClr val="CC9900"/>
                </a:solidFill>
              </a:rPr>
              <a:t> ή  </a:t>
            </a:r>
            <a:r>
              <a:rPr lang="el-GR" sz="3200" b="1" spc="600" dirty="0" err="1" smtClean="0">
                <a:ln cmpd="tri">
                  <a:solidFill>
                    <a:schemeClr val="tx1"/>
                  </a:solidFill>
                </a:ln>
                <a:solidFill>
                  <a:srgbClr val="CC9900"/>
                </a:solidFill>
              </a:rPr>
              <a:t>συνηγορητικοί</a:t>
            </a:r>
            <a:r>
              <a:rPr lang="el-GR" sz="3200" spc="600" dirty="0" smtClean="0">
                <a:ln cmpd="tri">
                  <a:solidFill>
                    <a:schemeClr val="tx1"/>
                  </a:solidFill>
                </a:ln>
                <a:solidFill>
                  <a:srgbClr val="CC9900"/>
                </a:solidFill>
              </a:rPr>
              <a:t/>
            </a:r>
            <a:br>
              <a:rPr lang="el-GR" sz="3200" spc="600" dirty="0" smtClean="0">
                <a:ln cmpd="tri">
                  <a:solidFill>
                    <a:schemeClr val="tx1"/>
                  </a:solidFill>
                </a:ln>
                <a:solidFill>
                  <a:srgbClr val="CC9900"/>
                </a:solidFill>
              </a:rPr>
            </a:br>
            <a:r>
              <a:rPr lang="el-GR" sz="3200" dirty="0" smtClean="0">
                <a:ln cmpd="tri"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υπέρ</a:t>
            </a:r>
            <a:r>
              <a:rPr lang="el-GR" sz="3200" dirty="0" smtClean="0">
                <a:ln cmpd="tri">
                  <a:solidFill>
                    <a:schemeClr val="tx1"/>
                  </a:solidFill>
                </a:ln>
                <a:solidFill>
                  <a:srgbClr val="CC9900"/>
                </a:solidFill>
              </a:rPr>
              <a:t> ή </a:t>
            </a:r>
            <a:r>
              <a:rPr lang="el-GR" sz="3200" dirty="0" smtClean="0">
                <a:ln cmpd="tri">
                  <a:solidFill>
                    <a:schemeClr val="tx1"/>
                  </a:solidFill>
                </a:ln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κατά </a:t>
            </a:r>
          </a:p>
          <a:p>
            <a:pPr algn="ctr"/>
            <a:r>
              <a:rPr lang="el-GR" sz="3200" dirty="0" smtClean="0">
                <a:ln cmpd="tri">
                  <a:solidFill>
                    <a:schemeClr val="tx1"/>
                  </a:solidFill>
                </a:ln>
                <a:solidFill>
                  <a:srgbClr val="CC9900"/>
                </a:solidFill>
              </a:rPr>
              <a:t>διάγνωσης  </a:t>
            </a:r>
            <a:r>
              <a:rPr lang="el-GR" sz="3200" spc="300" dirty="0" smtClean="0">
                <a:ln cmpd="tri">
                  <a:solidFill>
                    <a:schemeClr val="tx1"/>
                  </a:solidFill>
                </a:ln>
                <a:solidFill>
                  <a:srgbClr val="CC9900"/>
                </a:solidFill>
              </a:rPr>
              <a:t>καρκινώματος</a:t>
            </a:r>
            <a:endParaRPr lang="el-GR" sz="3200" dirty="0">
              <a:ln cmpd="tri">
                <a:solidFill>
                  <a:schemeClr val="tx1"/>
                </a:solidFill>
              </a:ln>
              <a:solidFill>
                <a:srgbClr val="CC99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82858"/>
          </a:xfrm>
        </p:spPr>
        <p:txBody>
          <a:bodyPr>
            <a:normAutofit fontScale="90000"/>
          </a:bodyPr>
          <a:lstStyle/>
          <a:p>
            <a:r>
              <a:rPr lang="el-G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Πολυστοιβάδωση</a:t>
            </a:r>
            <a:r>
              <a:rPr lang="el-GR" dirty="0" smtClean="0"/>
              <a:t> πυρήνων σε ορισμένους </a:t>
            </a:r>
            <a:r>
              <a:rPr lang="el-GR" b="1" dirty="0" smtClean="0"/>
              <a:t>καρκινικούς</a:t>
            </a:r>
            <a:r>
              <a:rPr lang="el-GR" dirty="0" smtClean="0"/>
              <a:t> αδένες δίδουσα την εντύπωση </a:t>
            </a:r>
            <a:br>
              <a:rPr lang="el-GR" dirty="0" smtClean="0"/>
            </a:br>
            <a:r>
              <a:rPr lang="el-GR" dirty="0" smtClean="0"/>
              <a:t>όχι μονού κυτταρικού στοίχου.</a:t>
            </a:r>
            <a:br>
              <a:rPr lang="el-GR" dirty="0" smtClean="0"/>
            </a:br>
            <a:r>
              <a:rPr lang="el-GR" b="1" dirty="0" smtClean="0"/>
              <a:t>ΔΔ </a:t>
            </a:r>
            <a:r>
              <a:rPr lang="el-GR" dirty="0" smtClean="0"/>
              <a:t>από βασικό κυτταρικό στοίχο.</a:t>
            </a:r>
            <a:endParaRPr lang="el-GR" dirty="0"/>
          </a:p>
        </p:txBody>
      </p:sp>
      <p:pic>
        <p:nvPicPr>
          <p:cNvPr id="32770" name="Picture 2" descr="C:\Documents and Settings\Administrator\Επιφάνεια εργασίας\ΕΙΚΟΝΕΣ ΠΡΟΣΤΑΤΗ για παρουσίαση 13.6\efig_06-1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14686"/>
            <a:ext cx="9144000" cy="3376857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96908"/>
          </a:xfrm>
        </p:spPr>
        <p:txBody>
          <a:bodyPr>
            <a:normAutofit fontScale="90000"/>
          </a:bodyPr>
          <a:lstStyle/>
          <a:p>
            <a:r>
              <a:rPr lang="el-GR" sz="2700" b="1" dirty="0" smtClean="0">
                <a:solidFill>
                  <a:schemeClr val="bg2">
                    <a:lumMod val="10000"/>
                  </a:schemeClr>
                </a:solidFill>
              </a:rPr>
              <a:t>Ηθμοειδής </a:t>
            </a:r>
            <a:r>
              <a:rPr lang="el-GR" sz="27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υπερπλασία</a:t>
            </a:r>
            <a:r>
              <a:rPr lang="el-GR" sz="2700" b="1" dirty="0" smtClean="0">
                <a:solidFill>
                  <a:schemeClr val="bg2">
                    <a:lumMod val="10000"/>
                  </a:schemeClr>
                </a:solidFill>
              </a:rPr>
              <a:t>  </a:t>
            </a:r>
            <a:r>
              <a:rPr lang="el-GR" sz="2700" b="1" spc="3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βασικού κυτταρικού στοίχου</a:t>
            </a:r>
            <a:r>
              <a:rPr lang="en-US" sz="2700" b="1" spc="3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l-GR" sz="2700" b="1" spc="3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sz="2700" b="1" spc="3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2700" spc="300" dirty="0" smtClean="0">
                <a:solidFill>
                  <a:schemeClr val="bg2">
                    <a:lumMod val="10000"/>
                  </a:schemeClr>
                </a:solidFill>
              </a:rPr>
              <a:t>[</a:t>
            </a:r>
            <a:r>
              <a:rPr lang="el-GR" sz="2200" spc="300" dirty="0" smtClean="0">
                <a:solidFill>
                  <a:schemeClr val="bg2">
                    <a:lumMod val="10000"/>
                  </a:schemeClr>
                </a:solidFill>
              </a:rPr>
              <a:t>Παρουσία βλεννώδους έκκρισης </a:t>
            </a:r>
            <a:r>
              <a:rPr lang="el-GR" sz="2200" spc="300" dirty="0" err="1" smtClean="0">
                <a:solidFill>
                  <a:schemeClr val="bg2">
                    <a:lumMod val="10000"/>
                  </a:schemeClr>
                </a:solidFill>
              </a:rPr>
              <a:t>υποκύανης</a:t>
            </a:r>
            <a:r>
              <a:rPr lang="el-GR" sz="2200" spc="300" dirty="0" smtClean="0">
                <a:solidFill>
                  <a:schemeClr val="bg2">
                    <a:lumMod val="10000"/>
                  </a:schemeClr>
                </a:solidFill>
              </a:rPr>
              <a:t> απόχρωσης(!)]</a:t>
            </a:r>
            <a:endParaRPr lang="el-GR" sz="2200" spc="3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6802" name="Picture 2" descr="D:\figures\640x480\800\83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321503" y="1964521"/>
            <a:ext cx="5429289" cy="4071967"/>
          </a:xfrm>
          <a:prstGeom prst="rect">
            <a:avLst/>
          </a:prstGeom>
          <a:noFill/>
        </p:spPr>
      </p:pic>
      <p:pic>
        <p:nvPicPr>
          <p:cNvPr id="76803" name="Picture 3" descr="D:\figures\640x480\800\83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964776" y="1964521"/>
            <a:ext cx="5429289" cy="407196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:\Summer -2\landscape-american-lake-in-summ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15415" cy="6858000"/>
          </a:xfrm>
          <a:prstGeom prst="rect">
            <a:avLst/>
          </a:prstGeom>
          <a:noFill/>
        </p:spPr>
      </p:pic>
      <p:sp>
        <p:nvSpPr>
          <p:cNvPr id="3" name="2 - Υπότιτλος"/>
          <p:cNvSpPr txBox="1">
            <a:spLocks/>
          </p:cNvSpPr>
          <p:nvPr/>
        </p:nvSpPr>
        <p:spPr>
          <a:xfrm>
            <a:off x="3357554" y="0"/>
            <a:ext cx="5786446" cy="2428868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l-GR" sz="3200" b="1" i="0" u="none" strike="noStrike" kern="1200" cap="none" spc="0" normalizeH="0" baseline="0" noProof="0" dirty="0" smtClean="0">
                <a:ln cmpd="sng"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 Η χρήση</a:t>
            </a:r>
            <a:r>
              <a:rPr kumimoji="0" lang="el-GR" sz="3200" b="1" i="0" u="none" strike="noStrike" kern="1200" cap="none" spc="0" normalizeH="0" noProof="0" dirty="0" smtClean="0">
                <a:ln cmpd="sng"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του όρου </a:t>
            </a:r>
            <a:r>
              <a:rPr kumimoji="0" lang="en-US" sz="3200" b="1" i="0" u="none" strike="noStrike" kern="1200" cap="none" spc="0" normalizeH="0" noProof="0" dirty="0" smtClean="0">
                <a:ln cmpd="sng"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ASAP.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l-GR" sz="3200" b="0" i="0" u="none" strike="noStrike" kern="1200" cap="none" spc="0" normalizeH="0" baseline="0" noProof="0" dirty="0" smtClean="0">
                <a:ln>
                  <a:solidFill>
                    <a:schemeClr val="tx1"/>
                  </a:solidFill>
                  <a:prstDash val="sysDash"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Ο  </a:t>
            </a:r>
            <a:r>
              <a:rPr kumimoji="0" lang="el-GR" sz="3200" b="0" i="0" u="none" strike="noStrike" kern="1200" cap="none" spc="600" normalizeH="0" baseline="0" noProof="0" dirty="0" smtClean="0">
                <a:ln>
                  <a:solidFill>
                    <a:schemeClr val="tx1"/>
                  </a:solidFill>
                  <a:prstDash val="sysDash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επιβεβαιωτικός</a:t>
            </a:r>
            <a:r>
              <a:rPr kumimoji="0" lang="el-GR" sz="3200" b="0" i="0" u="none" strike="noStrike" kern="1200" cap="none" spc="0" normalizeH="0" baseline="0" noProof="0" dirty="0" smtClean="0">
                <a:ln>
                  <a:solidFill>
                    <a:schemeClr val="tx1"/>
                  </a:solidFill>
                  <a:prstDash val="sysDash"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ρόλος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l-GR" sz="3200" dirty="0" smtClean="0">
                <a:ln>
                  <a:solidFill>
                    <a:schemeClr val="tx1"/>
                  </a:solidFill>
                  <a:prstDash val="sysDash"/>
                </a:ln>
                <a:solidFill>
                  <a:schemeClr val="accent6">
                    <a:lumMod val="50000"/>
                  </a:schemeClr>
                </a:solidFill>
              </a:rPr>
              <a:t>     </a:t>
            </a:r>
            <a:r>
              <a:rPr kumimoji="0" lang="el-GR" sz="3200" b="0" i="0" u="none" strike="noStrike" kern="1200" cap="none" spc="0" normalizeH="0" baseline="0" noProof="0" dirty="0" smtClean="0">
                <a:ln>
                  <a:solidFill>
                    <a:schemeClr val="tx1"/>
                  </a:solidFill>
                  <a:prstDash val="sysDash"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της </a:t>
            </a:r>
            <a:r>
              <a:rPr kumimoji="0" lang="el-GR" sz="32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  <a:prstDash val="sysDash"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ανοσοϊστοχημείας</a:t>
            </a:r>
            <a:r>
              <a:rPr kumimoji="0" lang="el-GR" sz="3200" b="0" i="0" u="none" strike="noStrike" kern="1200" cap="none" spc="0" normalizeH="0" baseline="0" noProof="0" dirty="0" smtClean="0">
                <a:ln>
                  <a:solidFill>
                    <a:schemeClr val="tx1"/>
                  </a:solidFill>
                  <a:prstDash val="sysDash"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l-GR" sz="3200" b="0" i="0" u="none" strike="noStrike" kern="1200" cap="none" spc="0" normalizeH="0" baseline="0" noProof="0" dirty="0" smtClean="0">
                <a:ln>
                  <a:solidFill>
                    <a:schemeClr val="tx1"/>
                  </a:solidFill>
                  <a:prstDash val="sysDash"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στη </a:t>
            </a:r>
            <a:r>
              <a:rPr kumimoji="0" lang="el-GR" sz="32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  <a:prstDash val="sysDash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διάγνωση</a:t>
            </a:r>
            <a:r>
              <a:rPr kumimoji="0" lang="el-GR" sz="3200" b="0" i="0" u="none" strike="noStrike" kern="1200" cap="none" spc="0" normalizeH="0" baseline="0" noProof="0" dirty="0" smtClean="0">
                <a:ln>
                  <a:solidFill>
                    <a:schemeClr val="tx1"/>
                  </a:solidFill>
                  <a:prstDash val="sysDash"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του καρκινώματος του προστάτη αδένα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chemeClr val="tx1"/>
                  </a:solidFill>
                  <a:prstDash val="sysDash"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el-GR" sz="3200" b="0" i="0" u="none" strike="noStrike" kern="1200" cap="none" spc="0" normalizeH="0" baseline="0" noProof="0" dirty="0">
              <a:ln>
                <a:solidFill>
                  <a:schemeClr val="tx1"/>
                </a:solidFill>
                <a:prstDash val="sysDash"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22"/>
          </a:xfrm>
        </p:spPr>
        <p:txBody>
          <a:bodyPr>
            <a:normAutofit fontScale="90000"/>
          </a:bodyPr>
          <a:lstStyle/>
          <a:p>
            <a:r>
              <a:rPr lang="el-GR" sz="3200" b="1" spc="300" dirty="0" smtClean="0"/>
              <a:t>Παράγοντες</a:t>
            </a:r>
            <a:r>
              <a:rPr lang="el-GR" sz="3200" dirty="0" smtClean="0"/>
              <a:t> δυνητικώς σχετιζόμενοι με τη διάγνωση </a:t>
            </a:r>
            <a:r>
              <a:rPr lang="el-G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άτυπου </a:t>
            </a:r>
            <a:r>
              <a:rPr lang="el-GR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μικροκυψελιδώδους</a:t>
            </a:r>
            <a:r>
              <a:rPr lang="el-G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πολλαπλασιασμού (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ASAP)</a:t>
            </a:r>
            <a:endParaRPr lang="el-G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1357298"/>
            <a:ext cx="9144000" cy="5500702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b="1" dirty="0" smtClean="0"/>
              <a:t>M</a:t>
            </a:r>
            <a:r>
              <a:rPr lang="el-GR" b="1" dirty="0" err="1" smtClean="0"/>
              <a:t>έγεθος</a:t>
            </a:r>
            <a:r>
              <a:rPr lang="en-US" dirty="0" smtClean="0"/>
              <a:t>:</a:t>
            </a:r>
            <a:r>
              <a:rPr lang="el-GR" dirty="0" smtClean="0"/>
              <a:t> μικρός αριθμός αδένων-κυψελών στην επίμαχη εστία, μικρό μέγεθος της όλης εστίας ( περί τα 0,4 χιλ.), αλλοίωση στην άκρη του κυλινδρικού </a:t>
            </a:r>
            <a:r>
              <a:rPr lang="el-GR" dirty="0" err="1" smtClean="0"/>
              <a:t>ιστοτεμαχίου</a:t>
            </a:r>
            <a:r>
              <a:rPr lang="el-GR" dirty="0" smtClean="0"/>
              <a:t>, πιθανώς κατακερματισμένη.</a:t>
            </a:r>
          </a:p>
          <a:p>
            <a:pPr algn="ctr"/>
            <a:r>
              <a:rPr lang="el-GR" b="1" dirty="0" smtClean="0"/>
              <a:t>Ιστολογία</a:t>
            </a:r>
            <a:r>
              <a:rPr lang="en-US" dirty="0" smtClean="0"/>
              <a:t>:</a:t>
            </a:r>
            <a:r>
              <a:rPr lang="el-GR" dirty="0" smtClean="0"/>
              <a:t> όχι ευκρινής μορφολογία, απουσία πειστικών χαρακτήρων κακοήθειας(π.χ. λίγα κύτταρα με διογκωμένους πυρήνες), απώλεια της εστίας σε βαθύτερες τομές, εγγύτατη παρουσία </a:t>
            </a:r>
            <a:r>
              <a:rPr lang="en-US" dirty="0" smtClean="0"/>
              <a:t>PIN</a:t>
            </a:r>
            <a:r>
              <a:rPr lang="el-GR" dirty="0" smtClean="0"/>
              <a:t>,κακοποιημένες κυψέλες, συνωστισμένη ανάπτυξη</a:t>
            </a:r>
            <a:r>
              <a:rPr lang="en-US" dirty="0" smtClean="0"/>
              <a:t> </a:t>
            </a:r>
            <a:r>
              <a:rPr lang="el-GR" dirty="0" smtClean="0"/>
              <a:t>αδένων, παντελώς αρνητική χρώση κερατίνης υψηλού Μ.Β. εν τη απουσία μορφολογικών χαρακτήρων κακοήθειας, ατροφικές </a:t>
            </a:r>
            <a:r>
              <a:rPr lang="el-GR" dirty="0" err="1" smtClean="0"/>
              <a:t>αδενοκυψέλες</a:t>
            </a:r>
            <a:r>
              <a:rPr lang="el-GR" dirty="0" smtClean="0"/>
              <a:t> χωρίς βασικά κύτταρα.</a:t>
            </a:r>
          </a:p>
          <a:p>
            <a:pPr algn="ctr"/>
            <a:r>
              <a:rPr lang="el-GR" b="1" dirty="0" smtClean="0"/>
              <a:t>Φλεγμονή</a:t>
            </a:r>
            <a:r>
              <a:rPr lang="en-US" dirty="0" smtClean="0"/>
              <a:t>:</a:t>
            </a:r>
            <a:r>
              <a:rPr lang="el-GR" dirty="0" smtClean="0"/>
              <a:t>έντονη φλεγμονή </a:t>
            </a:r>
            <a:r>
              <a:rPr lang="el-GR" dirty="0" err="1" smtClean="0"/>
              <a:t>επηρεάζουσα</a:t>
            </a:r>
            <a:r>
              <a:rPr lang="el-GR" dirty="0" smtClean="0"/>
              <a:t>  παρακείμενους των </a:t>
            </a:r>
            <a:r>
              <a:rPr lang="el-GR" dirty="0" err="1" smtClean="0"/>
              <a:t>ατύπων</a:t>
            </a:r>
            <a:r>
              <a:rPr lang="el-GR" dirty="0" smtClean="0"/>
              <a:t> , καλοήθεις αδένες, αντιδραστική κυτταρική </a:t>
            </a:r>
            <a:r>
              <a:rPr lang="el-GR" dirty="0" err="1" smtClean="0"/>
              <a:t>ατυπία</a:t>
            </a:r>
            <a:r>
              <a:rPr lang="el-GR" dirty="0" smtClean="0"/>
              <a:t> με διόγκωση πυρήνων &amp; </a:t>
            </a:r>
            <a:r>
              <a:rPr lang="el-GR" dirty="0" err="1" smtClean="0"/>
              <a:t>πυρηνίων</a:t>
            </a:r>
            <a:r>
              <a:rPr lang="el-GR" dirty="0" smtClean="0"/>
              <a:t>.</a:t>
            </a:r>
            <a:endParaRPr lang="el-G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928802"/>
            <a:ext cx="8072494" cy="4850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1 - Τίτλος"/>
          <p:cNvSpPr txBox="1">
            <a:spLocks/>
          </p:cNvSpPr>
          <p:nvPr/>
        </p:nvSpPr>
        <p:spPr>
          <a:xfrm>
            <a:off x="0" y="0"/>
            <a:ext cx="9144000" cy="141763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Άτυπος </a:t>
            </a:r>
            <a:r>
              <a:rPr kumimoji="0" lang="el-G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μικροκυψελιδώδης</a:t>
            </a:r>
            <a:r>
              <a:rPr kumimoji="0" lang="el-G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πολλαπλασιασμός (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ASAP).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Εξαφάνιση</a:t>
            </a:r>
            <a:r>
              <a:rPr kumimoji="0" lang="el-GR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των άτυπων </a:t>
            </a:r>
            <a:r>
              <a:rPr kumimoji="0" lang="el-GR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αδενοκυψελών</a:t>
            </a:r>
            <a:r>
              <a:rPr kumimoji="0" lang="el-GR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στις βαθύτερες τομές του υλικού.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Ελαφρά υπόνοια κακοήθειας.</a:t>
            </a: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-214338"/>
            <a:ext cx="3786182" cy="1357322"/>
          </a:xfrm>
        </p:spPr>
        <p:txBody>
          <a:bodyPr>
            <a:normAutofit/>
          </a:bodyPr>
          <a:lstStyle/>
          <a:p>
            <a:r>
              <a:rPr lang="el-GR" dirty="0" smtClean="0"/>
              <a:t>Άτυπος </a:t>
            </a:r>
            <a:r>
              <a:rPr lang="el-GR" dirty="0" err="1" smtClean="0"/>
              <a:t>μικροκυψελιδώδης</a:t>
            </a:r>
            <a:r>
              <a:rPr lang="el-GR" dirty="0" smtClean="0"/>
              <a:t> πολλαπλασιασμός (</a:t>
            </a:r>
            <a:r>
              <a:rPr lang="en-US" dirty="0" smtClean="0"/>
              <a:t>ASAP)</a:t>
            </a:r>
            <a:r>
              <a:rPr lang="el-GR" dirty="0" smtClean="0"/>
              <a:t>.</a:t>
            </a:r>
            <a:br>
              <a:rPr lang="el-GR" dirty="0" smtClean="0"/>
            </a:br>
            <a:r>
              <a:rPr lang="el-GR" dirty="0" smtClean="0"/>
              <a:t>Υπόνοια παρουσίας καρκίνου.</a:t>
            </a:r>
            <a:endParaRPr lang="el-GR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0" y="1214422"/>
            <a:ext cx="3571868" cy="5643578"/>
          </a:xfrm>
        </p:spPr>
        <p:txBody>
          <a:bodyPr/>
          <a:lstStyle/>
          <a:p>
            <a:r>
              <a:rPr lang="el-GR" sz="2000" dirty="0" smtClean="0"/>
              <a:t>Δύο μικροί αδένες.</a:t>
            </a:r>
          </a:p>
          <a:p>
            <a:r>
              <a:rPr lang="el-GR" sz="2000" dirty="0" smtClean="0"/>
              <a:t>Μορφολογικώς, χωρίς στοιχεία βασικού κυτταρικού στοίχου.</a:t>
            </a:r>
          </a:p>
          <a:p>
            <a:r>
              <a:rPr lang="el-GR" sz="2000" dirty="0" smtClean="0"/>
              <a:t>Κάποιου βαθμού πυρηνική διόγκωση.</a:t>
            </a:r>
          </a:p>
          <a:p>
            <a:r>
              <a:rPr lang="el-GR" sz="2000" dirty="0" smtClean="0"/>
              <a:t>Οι άτυποι αδένες στην άκρη του κυλινδρικού </a:t>
            </a:r>
            <a:r>
              <a:rPr lang="el-GR" sz="2000" dirty="0" err="1" smtClean="0"/>
              <a:t>ιστοτεμαχίου</a:t>
            </a:r>
            <a:r>
              <a:rPr lang="el-GR" sz="2000" dirty="0" smtClean="0"/>
              <a:t>.</a:t>
            </a:r>
          </a:p>
          <a:p>
            <a:r>
              <a:rPr lang="el-GR" sz="2000" dirty="0" smtClean="0"/>
              <a:t>Απουσία προβαλλόντων </a:t>
            </a:r>
            <a:r>
              <a:rPr lang="el-GR" sz="2000" dirty="0" err="1" smtClean="0"/>
              <a:t>πυρηνίων</a:t>
            </a:r>
            <a:r>
              <a:rPr lang="el-GR" sz="2000" dirty="0" smtClean="0"/>
              <a:t>.</a:t>
            </a:r>
          </a:p>
          <a:p>
            <a:r>
              <a:rPr lang="el-GR" sz="2000" dirty="0" smtClean="0"/>
              <a:t>Ροζ έκκριμα  στον αυλό.</a:t>
            </a:r>
          </a:p>
          <a:p>
            <a:endParaRPr lang="el-GR" sz="2000" dirty="0" smtClean="0"/>
          </a:p>
          <a:p>
            <a:r>
              <a:rPr lang="el-GR" sz="2800" dirty="0" smtClean="0"/>
              <a:t>Μικρότατο μέγεθος της όλης εστίας.</a:t>
            </a:r>
          </a:p>
          <a:p>
            <a:r>
              <a:rPr lang="el-GR" sz="2800" dirty="0" smtClean="0"/>
              <a:t>Ασαφής μορφολογία.</a:t>
            </a:r>
            <a:endParaRPr lang="el-GR" sz="2800" dirty="0"/>
          </a:p>
        </p:txBody>
      </p:sp>
      <p:pic>
        <p:nvPicPr>
          <p:cNvPr id="97281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3321784" y="1035880"/>
            <a:ext cx="6429420" cy="4786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Το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σκεπτικό</a:t>
            </a:r>
            <a:r>
              <a:rPr lang="el-GR" dirty="0" smtClean="0"/>
              <a:t> χρήσης της </a:t>
            </a:r>
            <a:r>
              <a:rPr lang="el-GR" dirty="0" err="1" smtClean="0"/>
              <a:t>ανοσοϊστοχημείας</a:t>
            </a:r>
            <a:r>
              <a:rPr lang="el-GR" dirty="0" smtClean="0"/>
              <a:t>  στη μελέτη άτυπων εστιών 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14948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A</a:t>
            </a:r>
            <a:r>
              <a:rPr lang="el-GR" b="1" dirty="0" smtClean="0"/>
              <a:t>’</a:t>
            </a:r>
            <a:r>
              <a:rPr lang="el-GR" dirty="0" smtClean="0"/>
              <a:t> βήμα</a:t>
            </a:r>
            <a:r>
              <a:rPr lang="en-US" dirty="0" smtClean="0"/>
              <a:t>:</a:t>
            </a:r>
            <a:r>
              <a:rPr lang="el-GR" dirty="0" smtClean="0"/>
              <a:t> Μικροσκόπηση όλων των επιπέδων τομής στη χρώση Α-Η.  Εφόσον η ύποπτη εστία αναγνωρίζεται στα βαθύτερα επίπεδα τομής, σκεφτόμαστε να ζητήσουμε </a:t>
            </a:r>
            <a:r>
              <a:rPr lang="el-GR" b="1" dirty="0" smtClean="0"/>
              <a:t>νέες</a:t>
            </a:r>
            <a:r>
              <a:rPr lang="el-GR" dirty="0" smtClean="0"/>
              <a:t>, </a:t>
            </a:r>
            <a:r>
              <a:rPr lang="el-GR" b="1" dirty="0" smtClean="0"/>
              <a:t>βαθύτερες</a:t>
            </a:r>
            <a:r>
              <a:rPr lang="el-GR" dirty="0" smtClean="0"/>
              <a:t> τομές.</a:t>
            </a:r>
          </a:p>
          <a:p>
            <a:r>
              <a:rPr lang="el-GR" b="1" dirty="0" smtClean="0"/>
              <a:t>Β’</a:t>
            </a:r>
            <a:r>
              <a:rPr lang="el-GR" dirty="0" smtClean="0"/>
              <a:t> βήμα </a:t>
            </a:r>
            <a:r>
              <a:rPr lang="en-US" dirty="0" smtClean="0"/>
              <a:t>: </a:t>
            </a:r>
            <a:r>
              <a:rPr lang="el-GR" dirty="0" smtClean="0"/>
              <a:t>Έχοντας μελετήσει όλες τις διαθέσιμες τομές Α-Η , απαντούμε το ερώτημα</a:t>
            </a:r>
            <a:r>
              <a:rPr lang="en-US" dirty="0" smtClean="0"/>
              <a:t>:</a:t>
            </a:r>
          </a:p>
          <a:p>
            <a:pPr>
              <a:buNone/>
            </a:pPr>
            <a:r>
              <a:rPr lang="en-US" dirty="0" smtClean="0"/>
              <a:t>    T</a:t>
            </a:r>
            <a:r>
              <a:rPr lang="el-GR" dirty="0" smtClean="0"/>
              <a:t>α </a:t>
            </a:r>
            <a:r>
              <a:rPr lang="el-GR" b="1" dirty="0" smtClean="0"/>
              <a:t>μορφολογικά</a:t>
            </a:r>
            <a:r>
              <a:rPr lang="el-GR" dirty="0" smtClean="0"/>
              <a:t> ευρήματα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συνηγορούν υπέρ </a:t>
            </a:r>
            <a:r>
              <a:rPr lang="el-GR" spc="600" dirty="0" smtClean="0"/>
              <a:t>καλοήθους ή κακοήθης </a:t>
            </a:r>
            <a:r>
              <a:rPr lang="el-GR" dirty="0" smtClean="0"/>
              <a:t>φύσης της εν λόγω εστίας</a:t>
            </a:r>
            <a:r>
              <a:rPr lang="en-US" dirty="0" smtClean="0"/>
              <a:t>;</a:t>
            </a:r>
          </a:p>
          <a:p>
            <a:endParaRPr lang="el-G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Το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σκεπτικό</a:t>
            </a:r>
            <a:r>
              <a:rPr lang="el-GR" dirty="0" smtClean="0"/>
              <a:t> χρήσης της </a:t>
            </a:r>
            <a:r>
              <a:rPr lang="el-GR" dirty="0" err="1" smtClean="0"/>
              <a:t>ανοσοϊστοχημείας</a:t>
            </a:r>
            <a:r>
              <a:rPr lang="el-GR" dirty="0" smtClean="0"/>
              <a:t>  στη μελέτη άτυπων εστιών 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5357826"/>
          </a:xfrm>
        </p:spPr>
        <p:txBody>
          <a:bodyPr>
            <a:normAutofit fontScale="85000" lnSpcReduction="20000"/>
          </a:bodyPr>
          <a:lstStyle/>
          <a:p>
            <a:r>
              <a:rPr lang="el-GR" dirty="0" smtClean="0"/>
              <a:t>Εφόσον τα </a:t>
            </a:r>
            <a:r>
              <a:rPr lang="el-GR" b="1" dirty="0" smtClean="0"/>
              <a:t>μορφολογικά</a:t>
            </a:r>
            <a:r>
              <a:rPr lang="el-GR" dirty="0" smtClean="0"/>
              <a:t> ευρήματα συνηγορούν υπέρ </a:t>
            </a:r>
            <a:r>
              <a:rPr lang="el-GR" b="1" dirty="0" smtClean="0"/>
              <a:t>καλοήθειας</a:t>
            </a:r>
            <a:r>
              <a:rPr lang="el-GR" dirty="0" smtClean="0"/>
              <a:t>, η </a:t>
            </a:r>
            <a:r>
              <a:rPr lang="el-G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ανοσοϊστοχημική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ανεύρεση στοιχείων βασικού κυτταρικού στοίχου</a:t>
            </a:r>
            <a:r>
              <a:rPr lang="el-GR" dirty="0" smtClean="0"/>
              <a:t> θα τεκμηριώσει τη διάγνωση της καλοήθειας</a:t>
            </a:r>
            <a:r>
              <a:rPr lang="en-US" dirty="0" smtClean="0"/>
              <a:t>;</a:t>
            </a:r>
            <a:endParaRPr lang="el-GR" dirty="0" smtClean="0"/>
          </a:p>
          <a:p>
            <a:r>
              <a:rPr lang="el-GR" dirty="0" smtClean="0"/>
              <a:t>Εάν </a:t>
            </a:r>
            <a:r>
              <a:rPr lang="el-GR" b="1" dirty="0" smtClean="0"/>
              <a:t>ναι</a:t>
            </a:r>
            <a:r>
              <a:rPr lang="en-US" dirty="0" smtClean="0"/>
              <a:t>: </a:t>
            </a:r>
            <a:r>
              <a:rPr lang="el-GR" dirty="0" smtClean="0"/>
              <a:t>να διενεργηθεί η </a:t>
            </a:r>
            <a:r>
              <a:rPr lang="el-GR" dirty="0" err="1" smtClean="0"/>
              <a:t>ανοσοχρώση</a:t>
            </a:r>
            <a:r>
              <a:rPr lang="el-GR" dirty="0" smtClean="0"/>
              <a:t>.</a:t>
            </a:r>
          </a:p>
          <a:p>
            <a:r>
              <a:rPr lang="el-GR" dirty="0" smtClean="0"/>
              <a:t>Εάν </a:t>
            </a:r>
            <a:r>
              <a:rPr lang="el-GR" b="1" dirty="0" smtClean="0"/>
              <a:t>όχι</a:t>
            </a:r>
            <a:r>
              <a:rPr lang="en-US" dirty="0" smtClean="0"/>
              <a:t>: </a:t>
            </a:r>
            <a:r>
              <a:rPr lang="el-GR" dirty="0" smtClean="0"/>
              <a:t>να γίνει διάγνωση </a:t>
            </a:r>
            <a:r>
              <a:rPr lang="en-US" dirty="0" smtClean="0"/>
              <a:t>ASAP</a:t>
            </a:r>
            <a:r>
              <a:rPr lang="el-GR" dirty="0" smtClean="0"/>
              <a:t> δηλ. να τεθεί υπόνοια κακοήθειας στο </a:t>
            </a:r>
            <a:r>
              <a:rPr lang="el-GR" dirty="0" err="1" smtClean="0"/>
              <a:t>εξετασθέν</a:t>
            </a:r>
            <a:r>
              <a:rPr lang="el-GR" dirty="0" smtClean="0"/>
              <a:t> υλικό.</a:t>
            </a:r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    </a:t>
            </a:r>
            <a:r>
              <a:rPr lang="el-GR" dirty="0" smtClean="0"/>
              <a:t> Σημειωτέον ότι όταν η </a:t>
            </a:r>
            <a:r>
              <a:rPr lang="el-GR" b="1" dirty="0" smtClean="0"/>
              <a:t>μορφολογία</a:t>
            </a:r>
            <a:r>
              <a:rPr lang="el-GR" dirty="0" smtClean="0"/>
              <a:t> μιας άτυπης εστίας </a:t>
            </a:r>
            <a:r>
              <a:rPr lang="el-GR" spc="600" dirty="0" smtClean="0"/>
              <a:t>συνηγορεί</a:t>
            </a:r>
            <a:r>
              <a:rPr lang="el-GR" dirty="0" smtClean="0"/>
              <a:t> υπέρ </a:t>
            </a:r>
            <a:r>
              <a:rPr lang="el-GR" b="1" dirty="0" smtClean="0"/>
              <a:t>καλοήθειας</a:t>
            </a:r>
            <a:r>
              <a:rPr lang="el-GR" dirty="0" smtClean="0"/>
              <a:t>,  η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μη ανεύρεση βασικών κυττάρων σε </a:t>
            </a:r>
            <a:r>
              <a:rPr lang="el-GR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ορισμένες ή πιθανώς και σε όλες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τις </a:t>
            </a:r>
            <a:r>
              <a:rPr lang="el-G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αδενοκυψέλες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της και/ή  η </a:t>
            </a:r>
            <a:r>
              <a:rPr lang="el-G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ανοσοϊστοθετικότητα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στη </a:t>
            </a:r>
            <a:r>
              <a:rPr lang="el-G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ρακεμάση</a:t>
            </a:r>
            <a:r>
              <a:rPr lang="el-GR" dirty="0" smtClean="0"/>
              <a:t> </a:t>
            </a:r>
            <a:r>
              <a:rPr lang="el-GR" b="1" u="sng" dirty="0" smtClean="0"/>
              <a:t>δεν </a:t>
            </a:r>
            <a:r>
              <a:rPr lang="el-GR" b="1" dirty="0" smtClean="0"/>
              <a:t>αρκεί/</a:t>
            </a:r>
            <a:r>
              <a:rPr lang="el-GR" b="1" dirty="0" err="1" smtClean="0"/>
              <a:t>ούν</a:t>
            </a:r>
            <a:r>
              <a:rPr lang="el-GR" b="1" dirty="0" smtClean="0"/>
              <a:t> </a:t>
            </a:r>
            <a:r>
              <a:rPr lang="el-GR" dirty="0" smtClean="0"/>
              <a:t>για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τεκμηρίωση</a:t>
            </a:r>
            <a:r>
              <a:rPr lang="el-GR" dirty="0" smtClean="0"/>
              <a:t> διάγνωσης καρκινώματος.</a:t>
            </a:r>
          </a:p>
          <a:p>
            <a:pPr>
              <a:buNone/>
            </a:pPr>
            <a:endParaRPr lang="el-G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el-GR" b="1" dirty="0" smtClean="0">
                <a:solidFill>
                  <a:schemeClr val="tx2">
                    <a:lumMod val="50000"/>
                  </a:schemeClr>
                </a:solidFill>
              </a:rPr>
              <a:t>Εστία </a:t>
            </a:r>
            <a:r>
              <a:rPr lang="el-GR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συνωστιζόμενων</a:t>
            </a:r>
            <a:r>
              <a:rPr lang="el-GR" b="1" dirty="0" smtClean="0">
                <a:solidFill>
                  <a:schemeClr val="tx2">
                    <a:lumMod val="50000"/>
                  </a:schemeClr>
                </a:solidFill>
              </a:rPr>
              <a:t> αδένων,</a:t>
            </a:r>
            <a:br>
              <a:rPr lang="el-GR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el-GR" b="1" dirty="0" smtClean="0">
                <a:solidFill>
                  <a:schemeClr val="tx2">
                    <a:lumMod val="50000"/>
                  </a:schemeClr>
                </a:solidFill>
              </a:rPr>
              <a:t>προφανώς </a:t>
            </a:r>
            <a:r>
              <a:rPr lang="el-GR" b="1" spc="300" dirty="0" err="1" smtClean="0">
                <a:solidFill>
                  <a:schemeClr val="tx2">
                    <a:lumMod val="50000"/>
                  </a:schemeClr>
                </a:solidFill>
              </a:rPr>
              <a:t>καλοήθων</a:t>
            </a:r>
            <a:endParaRPr lang="el-GR" b="1" spc="3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050" name="Picture 2" descr="D:\figures\640x480\1200\12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381034" y="2024054"/>
            <a:ext cx="5334038" cy="4000529"/>
          </a:xfrm>
          <a:prstGeom prst="rect">
            <a:avLst/>
          </a:prstGeom>
          <a:noFill/>
        </p:spPr>
      </p:pic>
      <p:pic>
        <p:nvPicPr>
          <p:cNvPr id="2051" name="Picture 3" descr="D:\figures\640x480\1200\12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122533" y="2021079"/>
            <a:ext cx="5310250" cy="3982688"/>
          </a:xfrm>
          <a:prstGeom prst="rect">
            <a:avLst/>
          </a:prstGeom>
          <a:noFill/>
        </p:spPr>
      </p:pic>
      <p:sp>
        <p:nvSpPr>
          <p:cNvPr id="5" name="1 - Τίτλος"/>
          <p:cNvSpPr txBox="1">
            <a:spLocks/>
          </p:cNvSpPr>
          <p:nvPr/>
        </p:nvSpPr>
        <p:spPr>
          <a:xfrm>
            <a:off x="6286512" y="2130425"/>
            <a:ext cx="2643206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Κερατίνη 903</a:t>
            </a: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pic>
        <p:nvPicPr>
          <p:cNvPr id="123907" name="Picture 2" descr="F:\figures\640x480\1200\12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-285784" y="0"/>
            <a:ext cx="9715568" cy="1285860"/>
          </a:xfrm>
        </p:spPr>
        <p:txBody>
          <a:bodyPr>
            <a:normAutofit/>
          </a:bodyPr>
          <a:lstStyle/>
          <a:p>
            <a:r>
              <a:rPr lang="el-GR" sz="3600" dirty="0" smtClean="0"/>
              <a:t>Χαρακτήρες </a:t>
            </a:r>
            <a:r>
              <a:rPr lang="el-G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ενδεικτικοί</a:t>
            </a:r>
            <a:r>
              <a:rPr lang="el-GR" sz="3600" dirty="0" smtClean="0"/>
              <a:t> ή </a:t>
            </a:r>
            <a:r>
              <a:rPr lang="el-GR" sz="3600" b="1" spc="600" dirty="0" err="1" smtClean="0"/>
              <a:t>συνηγορητικοί</a:t>
            </a:r>
            <a:r>
              <a:rPr lang="el-GR" sz="3600" dirty="0" smtClean="0"/>
              <a:t/>
            </a:r>
            <a:br>
              <a:rPr lang="el-GR" sz="3600" dirty="0" smtClean="0"/>
            </a:br>
            <a:r>
              <a:rPr lang="el-G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υπέρ</a:t>
            </a:r>
            <a:r>
              <a:rPr lang="el-GR" sz="3600" dirty="0" smtClean="0"/>
              <a:t> ή </a:t>
            </a:r>
            <a:r>
              <a:rPr lang="el-G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κατά </a:t>
            </a:r>
            <a:r>
              <a:rPr lang="el-GR" sz="3600" dirty="0" smtClean="0"/>
              <a:t>διάγνωσης </a:t>
            </a:r>
            <a:r>
              <a:rPr lang="el-GR" sz="3600" spc="300" dirty="0" smtClean="0"/>
              <a:t>καρκινώματος</a:t>
            </a:r>
            <a:endParaRPr lang="el-GR" sz="3600" spc="300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785794"/>
            <a:ext cx="4040188" cy="785818"/>
          </a:xfrm>
        </p:spPr>
        <p:txBody>
          <a:bodyPr/>
          <a:lstStyle/>
          <a:p>
            <a:pPr algn="ctr"/>
            <a:r>
              <a:rPr lang="el-GR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ΥΠΕΡ</a:t>
            </a:r>
            <a:endParaRPr lang="el-GR" spc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0" y="1500174"/>
            <a:ext cx="4572000" cy="5357826"/>
          </a:xfrm>
        </p:spPr>
        <p:txBody>
          <a:bodyPr/>
          <a:lstStyle/>
          <a:p>
            <a:r>
              <a:rPr lang="el-GR" u="sng" dirty="0" smtClean="0"/>
              <a:t>Αρχιτεκτονικοί</a:t>
            </a:r>
            <a:r>
              <a:rPr lang="en-US" dirty="0" smtClean="0"/>
              <a:t>:</a:t>
            </a:r>
            <a:r>
              <a:rPr lang="el-GR" dirty="0" smtClean="0"/>
              <a:t>   Διηθητικό πρότυπο,    μικροί </a:t>
            </a:r>
            <a:r>
              <a:rPr lang="el-GR" dirty="0" err="1" smtClean="0"/>
              <a:t>αδένες,συνωστισμένοι</a:t>
            </a:r>
            <a:r>
              <a:rPr lang="el-GR" dirty="0" smtClean="0"/>
              <a:t> αδένες.</a:t>
            </a:r>
          </a:p>
          <a:p>
            <a:r>
              <a:rPr lang="el-GR" u="sng" dirty="0" smtClean="0"/>
              <a:t>Πυρηνικοί</a:t>
            </a:r>
            <a:r>
              <a:rPr lang="en-US" dirty="0" smtClean="0"/>
              <a:t>:</a:t>
            </a:r>
            <a:r>
              <a:rPr lang="el-GR" dirty="0" smtClean="0"/>
              <a:t> Προβάλλοντα </a:t>
            </a:r>
            <a:r>
              <a:rPr lang="el-GR" dirty="0" err="1" smtClean="0"/>
              <a:t>πυρήνια,διόγκωση,υπερχρωμία,μιτώσεις,αποπτωτικά</a:t>
            </a:r>
            <a:r>
              <a:rPr lang="el-GR" dirty="0" smtClean="0"/>
              <a:t> σωμάτια.</a:t>
            </a:r>
          </a:p>
          <a:p>
            <a:r>
              <a:rPr lang="el-GR" u="sng" dirty="0" err="1" smtClean="0"/>
              <a:t>Κυτταροπλασματικοί</a:t>
            </a:r>
            <a:r>
              <a:rPr lang="en-US" dirty="0" smtClean="0"/>
              <a:t>:</a:t>
            </a:r>
            <a:r>
              <a:rPr lang="el-GR" dirty="0" err="1" smtClean="0"/>
              <a:t>Αμφίφιλο</a:t>
            </a:r>
            <a:r>
              <a:rPr lang="el-GR" dirty="0" smtClean="0"/>
              <a:t> κυτταρόπλασμα, απότομη παρυφή προς τον αυλό.</a:t>
            </a:r>
          </a:p>
          <a:p>
            <a:r>
              <a:rPr lang="el-GR" u="sng" dirty="0" smtClean="0"/>
              <a:t>Εντός του αυλού</a:t>
            </a:r>
            <a:r>
              <a:rPr lang="en-US" dirty="0" smtClean="0"/>
              <a:t>:</a:t>
            </a:r>
            <a:r>
              <a:rPr lang="el-GR" dirty="0" err="1" smtClean="0"/>
              <a:t>Υποκύανης</a:t>
            </a:r>
            <a:r>
              <a:rPr lang="el-GR" dirty="0" smtClean="0"/>
              <a:t> απόχρωσης βλεννώδεις εκκρίσεις, ροζ άμορφες εκκρίσεις, κρυσταλλοειδή.</a:t>
            </a:r>
            <a:endParaRPr lang="el-GR" dirty="0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928671"/>
            <a:ext cx="4041775" cy="642941"/>
          </a:xfrm>
        </p:spPr>
        <p:txBody>
          <a:bodyPr>
            <a:normAutofit/>
          </a:bodyPr>
          <a:lstStyle/>
          <a:p>
            <a:pPr algn="ctr"/>
            <a:r>
              <a:rPr lang="el-GR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ΚΑΤΑ</a:t>
            </a:r>
            <a:endParaRPr lang="el-GR" spc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1500174"/>
            <a:ext cx="4498975" cy="5357826"/>
          </a:xfrm>
        </p:spPr>
        <p:txBody>
          <a:bodyPr>
            <a:normAutofit fontScale="77500" lnSpcReduction="20000"/>
          </a:bodyPr>
          <a:lstStyle/>
          <a:p>
            <a:r>
              <a:rPr lang="el-GR" u="sng" dirty="0" smtClean="0"/>
              <a:t>Αρχιτεκτονικοί</a:t>
            </a:r>
            <a:r>
              <a:rPr lang="en-US" dirty="0" smtClean="0"/>
              <a:t>:</a:t>
            </a:r>
            <a:r>
              <a:rPr lang="el-GR" dirty="0" smtClean="0"/>
              <a:t>  </a:t>
            </a:r>
            <a:r>
              <a:rPr lang="el-GR" dirty="0" err="1" smtClean="0"/>
              <a:t>Λοβιώδης</a:t>
            </a:r>
            <a:r>
              <a:rPr lang="el-GR" dirty="0" smtClean="0"/>
              <a:t> διάταξη,  μεγαλύτεροι αδένες, διακλαδιζόμενοι αδένες.</a:t>
            </a:r>
          </a:p>
          <a:p>
            <a:r>
              <a:rPr lang="el-GR" u="sng" dirty="0" smtClean="0"/>
              <a:t>Πυρηνικοί</a:t>
            </a:r>
            <a:r>
              <a:rPr lang="en-US" dirty="0" smtClean="0"/>
              <a:t>:</a:t>
            </a:r>
            <a:r>
              <a:rPr lang="el-GR" dirty="0" smtClean="0"/>
              <a:t>Προβάλλοντα </a:t>
            </a:r>
            <a:r>
              <a:rPr lang="el-GR" dirty="0" err="1" smtClean="0"/>
              <a:t>πυρήνια</a:t>
            </a:r>
            <a:r>
              <a:rPr lang="el-GR" dirty="0" smtClean="0"/>
              <a:t> σε </a:t>
            </a:r>
            <a:r>
              <a:rPr lang="el-GR" dirty="0" err="1" smtClean="0"/>
              <a:t>μικροαδενικούς</a:t>
            </a:r>
            <a:r>
              <a:rPr lang="el-GR" dirty="0" smtClean="0"/>
              <a:t> σχηματισμούς εγγύτατα  όλως παρακείμενης εστίας </a:t>
            </a:r>
            <a:r>
              <a:rPr lang="en-US" dirty="0" smtClean="0"/>
              <a:t>PIN,</a:t>
            </a:r>
            <a:r>
              <a:rPr lang="el-GR" dirty="0" smtClean="0"/>
              <a:t>πυρηνικές μεταβολές παρόμοιες με παρακείμενους, περιφερικά διατασσόμενους, καλοήθεις αδένες στους οποίους οι ύποπτοι αδένες φαίνονται να </a:t>
            </a:r>
            <a:r>
              <a:rPr lang="el-GR" dirty="0" err="1" smtClean="0"/>
              <a:t>μεταχωρούν</a:t>
            </a:r>
            <a:r>
              <a:rPr lang="el-GR" dirty="0" smtClean="0"/>
              <a:t>, πυρηνική </a:t>
            </a:r>
            <a:r>
              <a:rPr lang="el-GR" dirty="0" err="1" smtClean="0"/>
              <a:t>ατυπία</a:t>
            </a:r>
            <a:r>
              <a:rPr lang="el-GR" dirty="0" smtClean="0"/>
              <a:t> με φλεγμονή.</a:t>
            </a:r>
          </a:p>
          <a:p>
            <a:r>
              <a:rPr lang="el-GR" u="sng" dirty="0" err="1" smtClean="0"/>
              <a:t>Κυτταροπλασματικοί</a:t>
            </a:r>
            <a:r>
              <a:rPr lang="en-US" dirty="0" smtClean="0"/>
              <a:t>:</a:t>
            </a:r>
            <a:r>
              <a:rPr lang="el-GR" dirty="0" smtClean="0"/>
              <a:t>  Ωχρό-διαυγές κυτταρόπλασμα, παρουσία χρωστικής, ατροφικό λιγοστό κυτταρόπλασμα, κυματισμοί προς τον αυλό ή </a:t>
            </a:r>
            <a:r>
              <a:rPr lang="el-GR" dirty="0" err="1" smtClean="0"/>
              <a:t>θηλώδης</a:t>
            </a:r>
            <a:r>
              <a:rPr lang="el-GR" dirty="0" smtClean="0"/>
              <a:t> πτύχωση.</a:t>
            </a:r>
          </a:p>
          <a:p>
            <a:r>
              <a:rPr lang="el-GR" u="sng" dirty="0" smtClean="0"/>
              <a:t>Εντός του αυλού</a:t>
            </a:r>
            <a:r>
              <a:rPr lang="en-US" dirty="0" smtClean="0"/>
              <a:t>:</a:t>
            </a:r>
            <a:r>
              <a:rPr lang="el-GR" dirty="0" err="1" smtClean="0"/>
              <a:t>Αμυλοειδή</a:t>
            </a:r>
            <a:r>
              <a:rPr lang="el-GR" dirty="0" smtClean="0"/>
              <a:t> σωμάτια.</a:t>
            </a:r>
          </a:p>
          <a:p>
            <a:r>
              <a:rPr lang="el-GR" dirty="0" err="1" smtClean="0"/>
              <a:t>Ίνωση</a:t>
            </a:r>
            <a:r>
              <a:rPr lang="el-GR" dirty="0" smtClean="0"/>
              <a:t>-σκλήρυνση υποστρώματος, παρουσία φλεγμονής ή </a:t>
            </a:r>
            <a:r>
              <a:rPr lang="el-GR" dirty="0" err="1" smtClean="0"/>
              <a:t>ασβέστωση</a:t>
            </a:r>
            <a:endParaRPr lang="el-GR" dirty="0" smtClean="0"/>
          </a:p>
          <a:p>
            <a:pPr>
              <a:buNone/>
            </a:pPr>
            <a:r>
              <a:rPr lang="el-GR" dirty="0" smtClean="0"/>
              <a:t>      </a:t>
            </a:r>
            <a:endParaRPr lang="el-G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l-GR" sz="3600" b="1" dirty="0" smtClean="0"/>
              <a:t>Πλήρης</a:t>
            </a:r>
            <a:r>
              <a:rPr lang="el-GR" sz="3600" dirty="0" smtClean="0"/>
              <a:t> απουσία βασικού κυτταρικού</a:t>
            </a:r>
            <a:br>
              <a:rPr lang="el-GR" sz="3600" dirty="0" smtClean="0"/>
            </a:br>
            <a:r>
              <a:rPr lang="el-GR" sz="3600" dirty="0" smtClean="0"/>
              <a:t>στοίχου. Ελαφρά υπόνοια κακοήθειας</a:t>
            </a:r>
            <a:r>
              <a:rPr lang="en-US" sz="3600" dirty="0" smtClean="0"/>
              <a:t>-ASAP</a:t>
            </a:r>
            <a:r>
              <a:rPr lang="el-GR" sz="3600" dirty="0" smtClean="0"/>
              <a:t>.</a:t>
            </a:r>
            <a:endParaRPr lang="el-GR" sz="3600" dirty="0"/>
          </a:p>
        </p:txBody>
      </p:sp>
      <p:pic>
        <p:nvPicPr>
          <p:cNvPr id="125955" name="Picture 2" descr="F:\figures\640x480\1200\12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85852" y="1643050"/>
            <a:ext cx="6573448" cy="4929222"/>
          </a:xfrm>
          <a:noFill/>
        </p:spPr>
      </p:pic>
      <p:sp>
        <p:nvSpPr>
          <p:cNvPr id="4" name="1 - Τίτλος"/>
          <p:cNvSpPr txBox="1">
            <a:spLocks/>
          </p:cNvSpPr>
          <p:nvPr/>
        </p:nvSpPr>
        <p:spPr>
          <a:xfrm>
            <a:off x="3143240" y="5143512"/>
            <a:ext cx="4786346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Κερατίνη 903</a:t>
            </a:r>
            <a:endParaRPr kumimoji="0" lang="el-GR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Documents and Settings\Administrator\Επιφάνεια εργασίας\ΕΙΚΟΝΕΣ ΠΡΟΣΤΑΤΗ για παρουσίαση 13.6\efig_06-3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2825" cy="6858000"/>
          </a:xfrm>
          <a:prstGeom prst="rect">
            <a:avLst/>
          </a:prstGeom>
          <a:noFill/>
        </p:spPr>
      </p:pic>
      <p:sp>
        <p:nvSpPr>
          <p:cNvPr id="3" name="2 - Θέση περιεχομένου"/>
          <p:cNvSpPr txBox="1">
            <a:spLocks/>
          </p:cNvSpPr>
          <p:nvPr/>
        </p:nvSpPr>
        <p:spPr>
          <a:xfrm>
            <a:off x="4500562" y="3429001"/>
            <a:ext cx="4786346" cy="34290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l-GR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Συνωστιζόμενοι</a:t>
            </a:r>
            <a:r>
              <a:rPr kumimoji="0" lang="el-G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μικροί αδένες.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l-G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Ελάχιστη κυτταρική </a:t>
            </a:r>
            <a:r>
              <a:rPr kumimoji="0" lang="el-GR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ατυπία</a:t>
            </a:r>
            <a:r>
              <a:rPr kumimoji="0" lang="el-G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συγκριτικά με παρακείμενους, καλοήθεις.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l-G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Ελάχιστη πυρηνική διόγκωση, σπάνια διακριτά </a:t>
            </a:r>
            <a:r>
              <a:rPr kumimoji="0" lang="el-GR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πυρήνια</a:t>
            </a:r>
            <a:r>
              <a:rPr kumimoji="0" lang="el-G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l-G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Ελαφρώς </a:t>
            </a:r>
            <a:r>
              <a:rPr kumimoji="0" lang="el-GR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αμφίφιλο</a:t>
            </a:r>
            <a:r>
              <a:rPr kumimoji="0" lang="el-G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κυτταρόπλασμα.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l-GR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Ανοσοϊστοχημικώς</a:t>
            </a:r>
            <a:r>
              <a:rPr kumimoji="0" lang="el-G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l-GR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επιβεβαιούμενη</a:t>
            </a:r>
            <a:r>
              <a:rPr kumimoji="0" lang="el-G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l-GR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πλήρης</a:t>
            </a:r>
            <a:r>
              <a:rPr kumimoji="0" lang="el-G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απώλεια βασικού κυτταρικού στοίχου.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ΟΡΙΑΚΗ ΔΙΑΓΝΩΣΗ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l-GR" sz="2400" dirty="0" smtClean="0"/>
              <a:t>μεταξύ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ASAP</a:t>
            </a: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&amp;</a:t>
            </a:r>
            <a:r>
              <a:rPr kumimoji="0" lang="el-GR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l-GR" sz="2400" dirty="0" smtClean="0"/>
              <a:t>ΚΑΡΚΙΝΩΜΑΤΟΣ-Σοβαρή υπόνοια</a:t>
            </a: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1 - Τίτλος"/>
          <p:cNvSpPr txBox="1">
            <a:spLocks/>
          </p:cNvSpPr>
          <p:nvPr/>
        </p:nvSpPr>
        <p:spPr>
          <a:xfrm>
            <a:off x="-214346" y="6143644"/>
            <a:ext cx="4143404" cy="28575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Κερατίνη 903</a:t>
            </a: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Το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σκεπτικό</a:t>
            </a:r>
            <a:r>
              <a:rPr lang="el-GR" dirty="0" smtClean="0"/>
              <a:t> χρήσης της </a:t>
            </a:r>
            <a:r>
              <a:rPr lang="el-GR" dirty="0" err="1" smtClean="0"/>
              <a:t>ανοσοϊστοχημείας</a:t>
            </a:r>
            <a:r>
              <a:rPr lang="el-GR" dirty="0" smtClean="0"/>
              <a:t>  στη μελέτη άτυπων εστιών 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043510"/>
          </a:xfrm>
        </p:spPr>
        <p:txBody>
          <a:bodyPr>
            <a:normAutofit fontScale="92500" lnSpcReduction="20000"/>
          </a:bodyPr>
          <a:lstStyle/>
          <a:p>
            <a:r>
              <a:rPr lang="el-GR" dirty="0" smtClean="0"/>
              <a:t>Εφόσον τα </a:t>
            </a:r>
            <a:r>
              <a:rPr lang="el-GR" b="1" dirty="0" smtClean="0"/>
              <a:t>μορφολογικά</a:t>
            </a:r>
            <a:r>
              <a:rPr lang="el-GR" dirty="0" smtClean="0"/>
              <a:t> ευρήματα συνηγορούν υπέρ </a:t>
            </a:r>
            <a:r>
              <a:rPr lang="el-GR" b="1" dirty="0" smtClean="0"/>
              <a:t>κακοήθειας</a:t>
            </a:r>
            <a:r>
              <a:rPr lang="el-GR" dirty="0" smtClean="0"/>
              <a:t>, η </a:t>
            </a:r>
            <a:r>
              <a:rPr lang="el-G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ανοσοϊστοχημική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απουσία στοιχείων βασικού κυτταρικού στοίχου</a:t>
            </a:r>
            <a:r>
              <a:rPr lang="el-GR" dirty="0" smtClean="0"/>
              <a:t> και η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θετική </a:t>
            </a:r>
            <a:r>
              <a:rPr lang="el-G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ανοσοχρώση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της </a:t>
            </a:r>
            <a:r>
              <a:rPr lang="el-G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ρακεμάσης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dirty="0" smtClean="0"/>
              <a:t>θα τεκμηριώσει τη διάγνωση της κακοήθειας</a:t>
            </a:r>
            <a:r>
              <a:rPr lang="en-US" dirty="0" smtClean="0"/>
              <a:t>;</a:t>
            </a:r>
            <a:endParaRPr lang="el-GR" dirty="0" smtClean="0"/>
          </a:p>
          <a:p>
            <a:r>
              <a:rPr lang="el-GR" dirty="0" smtClean="0"/>
              <a:t>Εάν </a:t>
            </a:r>
            <a:r>
              <a:rPr lang="el-GR" b="1" dirty="0" smtClean="0"/>
              <a:t>ναι</a:t>
            </a:r>
            <a:r>
              <a:rPr lang="en-US" dirty="0" smtClean="0"/>
              <a:t>: </a:t>
            </a:r>
            <a:r>
              <a:rPr lang="el-GR" dirty="0" smtClean="0"/>
              <a:t>να διενεργηθεί η </a:t>
            </a:r>
            <a:r>
              <a:rPr lang="el-GR" dirty="0" err="1" smtClean="0"/>
              <a:t>ανοσοχρώση</a:t>
            </a:r>
            <a:r>
              <a:rPr lang="el-GR" dirty="0" smtClean="0"/>
              <a:t>.</a:t>
            </a:r>
          </a:p>
          <a:p>
            <a:r>
              <a:rPr lang="el-GR" dirty="0" smtClean="0"/>
              <a:t>Εάν </a:t>
            </a:r>
            <a:r>
              <a:rPr lang="el-GR" b="1" dirty="0" smtClean="0"/>
              <a:t>όχι</a:t>
            </a:r>
            <a:r>
              <a:rPr lang="en-US" dirty="0" smtClean="0"/>
              <a:t>: </a:t>
            </a:r>
            <a:r>
              <a:rPr lang="el-GR" dirty="0" smtClean="0"/>
              <a:t>να γίνει διάγνωση </a:t>
            </a:r>
            <a:r>
              <a:rPr lang="en-US" dirty="0" smtClean="0"/>
              <a:t>ASAP</a:t>
            </a:r>
            <a:r>
              <a:rPr lang="el-GR" dirty="0" smtClean="0"/>
              <a:t> δηλ. να τεθεί υπόνοια κακοήθειας στο </a:t>
            </a:r>
            <a:r>
              <a:rPr lang="el-GR" dirty="0" err="1" smtClean="0"/>
              <a:t>εξετασθέν</a:t>
            </a:r>
            <a:r>
              <a:rPr lang="el-GR" dirty="0" smtClean="0"/>
              <a:t> υλικό.</a:t>
            </a:r>
          </a:p>
          <a:p>
            <a:pPr>
              <a:buNone/>
            </a:pPr>
            <a:r>
              <a:rPr lang="el-GR" dirty="0" smtClean="0"/>
              <a:t>    Σημειωτέον ότι όταν η </a:t>
            </a:r>
            <a:r>
              <a:rPr lang="el-GR" b="1" dirty="0" smtClean="0"/>
              <a:t>μορφολογία</a:t>
            </a:r>
            <a:r>
              <a:rPr lang="el-GR" dirty="0" smtClean="0"/>
              <a:t> μιας άτυπης εστίας </a:t>
            </a:r>
            <a:r>
              <a:rPr lang="el-GR" spc="600" dirty="0" smtClean="0"/>
              <a:t>συνηγορεί</a:t>
            </a:r>
            <a:r>
              <a:rPr lang="el-GR" dirty="0" smtClean="0"/>
              <a:t> υπέρ </a:t>
            </a:r>
            <a:r>
              <a:rPr lang="el-GR" b="1" dirty="0" smtClean="0"/>
              <a:t>κακοήθειας</a:t>
            </a:r>
            <a:r>
              <a:rPr lang="el-GR" dirty="0" smtClean="0"/>
              <a:t>, η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αρνητική χρώση της </a:t>
            </a:r>
            <a:r>
              <a:rPr lang="el-G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ρακεμάσης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δεν αποκλείει </a:t>
            </a:r>
            <a:r>
              <a:rPr lang="el-GR" dirty="0" smtClean="0"/>
              <a:t>τη διάγνωση καρκίνου.</a:t>
            </a:r>
            <a:endParaRPr lang="en-US" dirty="0" smtClean="0"/>
          </a:p>
          <a:p>
            <a:endParaRPr lang="el-G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939916"/>
          </a:xfrm>
        </p:spPr>
        <p:txBody>
          <a:bodyPr>
            <a:normAutofit fontScale="90000"/>
          </a:bodyPr>
          <a:lstStyle/>
          <a:p>
            <a:pPr lvl="0"/>
            <a:r>
              <a:rPr lang="el-G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Άτυπος </a:t>
            </a:r>
            <a:r>
              <a:rPr lang="el-GR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μικροκυψελιδώδης</a:t>
            </a:r>
            <a:r>
              <a:rPr lang="el-G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πολλαπλασιασμός (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ASAP)</a:t>
            </a:r>
            <a:r>
              <a:rPr lang="el-G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Μη βοηθητικά ευρήματα διπλής </a:t>
            </a:r>
            <a:r>
              <a:rPr lang="el-GR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ανοσοχρώσης</a:t>
            </a:r>
            <a:r>
              <a:rPr lang="el-G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l-GR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541438" y="2827430"/>
            <a:ext cx="4357718" cy="3274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256141" y="2815900"/>
            <a:ext cx="4357718" cy="3297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5291352" y="2781086"/>
            <a:ext cx="4347742" cy="3357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-214346" y="0"/>
            <a:ext cx="9644130" cy="1357290"/>
          </a:xfrm>
        </p:spPr>
        <p:txBody>
          <a:bodyPr>
            <a:normAutofit fontScale="90000"/>
          </a:bodyPr>
          <a:lstStyle/>
          <a:p>
            <a:r>
              <a:rPr lang="el-GR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Άτυπος  </a:t>
            </a:r>
            <a:r>
              <a:rPr lang="el-GR" sz="27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μικροκυψελιδώδης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πολλαπλασιασμός </a:t>
            </a:r>
            <a:r>
              <a:rPr lang="en-US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(ASAP).</a:t>
            </a:r>
            <a:r>
              <a:rPr lang="el-GR" sz="2700" dirty="0" smtClean="0"/>
              <a:t/>
            </a:r>
            <a:br>
              <a:rPr lang="el-GR" sz="2700" dirty="0" smtClean="0"/>
            </a:br>
            <a:r>
              <a:rPr lang="el-GR" sz="2200" dirty="0" smtClean="0"/>
              <a:t>Αρχική υπόνοια  παρουσίας κακοήθειας </a:t>
            </a:r>
            <a:r>
              <a:rPr lang="el-GR" sz="2200" dirty="0" err="1" smtClean="0"/>
              <a:t>τεκμηριωνόμενης</a:t>
            </a:r>
            <a:r>
              <a:rPr lang="el-GR" sz="2200" dirty="0" smtClean="0"/>
              <a:t> σε </a:t>
            </a:r>
            <a:r>
              <a:rPr lang="el-GR" sz="2200" b="1" dirty="0" smtClean="0"/>
              <a:t>μετέπειτα</a:t>
            </a:r>
            <a:r>
              <a:rPr lang="el-GR" sz="2200" dirty="0" smtClean="0"/>
              <a:t> βιοψία </a:t>
            </a:r>
            <a:br>
              <a:rPr lang="el-GR" sz="2200" dirty="0" smtClean="0"/>
            </a:br>
            <a:r>
              <a:rPr lang="el-GR" sz="2200" dirty="0" smtClean="0"/>
              <a:t>από θέση  παρακείμενη της πρώτης, με </a:t>
            </a:r>
            <a:r>
              <a:rPr lang="el-GR" sz="2200" dirty="0" err="1" smtClean="0"/>
              <a:t>ανοσοϊστοχημική</a:t>
            </a:r>
            <a:r>
              <a:rPr lang="el-GR" sz="2200" dirty="0" smtClean="0"/>
              <a:t> επιβεβαίωση</a:t>
            </a:r>
            <a:r>
              <a:rPr lang="el-GR" sz="2700" dirty="0" smtClean="0"/>
              <a:t>.</a:t>
            </a:r>
            <a:endParaRPr lang="el-GR" sz="2700" dirty="0"/>
          </a:p>
        </p:txBody>
      </p:sp>
      <p:pic>
        <p:nvPicPr>
          <p:cNvPr id="104450" name="Picture 2" descr="http://img.medscape.com/pi/emed/ckb/pathology/1603817-1607642-1611859-16347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500174"/>
            <a:ext cx="6858000" cy="5143501"/>
          </a:xfrm>
          <a:prstGeom prst="rect">
            <a:avLst/>
          </a:prstGeom>
          <a:noFill/>
        </p:spPr>
      </p:pic>
      <p:sp>
        <p:nvSpPr>
          <p:cNvPr id="4" name="3 - Ορθογώνιο"/>
          <p:cNvSpPr/>
          <p:nvPr/>
        </p:nvSpPr>
        <p:spPr>
          <a:xfrm>
            <a:off x="6500826" y="6143644"/>
            <a:ext cx="26431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/>
              <a:t>Κερατίνη 903</a:t>
            </a:r>
            <a:endParaRPr lang="el-G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-1143040" y="0"/>
            <a:ext cx="11501518" cy="1000108"/>
          </a:xfrm>
        </p:spPr>
        <p:txBody>
          <a:bodyPr>
            <a:noAutofit/>
          </a:bodyPr>
          <a:lstStyle/>
          <a:p>
            <a:r>
              <a:rPr lang="el-GR" sz="2800" b="1" dirty="0" smtClean="0">
                <a:solidFill>
                  <a:schemeClr val="tx2">
                    <a:lumMod val="50000"/>
                  </a:schemeClr>
                </a:solidFill>
              </a:rPr>
              <a:t>Ανάπτυξη συμβατικού (κυψελιδικού) </a:t>
            </a:r>
            <a:r>
              <a:rPr lang="el-GR" sz="2800" b="1" dirty="0" err="1" smtClean="0">
                <a:solidFill>
                  <a:schemeClr val="tx2">
                    <a:lumMod val="50000"/>
                  </a:schemeClr>
                </a:solidFill>
              </a:rPr>
              <a:t>αδενοκαρκινώματος</a:t>
            </a:r>
            <a:r>
              <a:rPr lang="el-GR" sz="28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800" b="1" spc="600" dirty="0" smtClean="0">
                <a:solidFill>
                  <a:schemeClr val="tx2">
                    <a:lumMod val="50000"/>
                  </a:schemeClr>
                </a:solidFill>
              </a:rPr>
              <a:t>σχετιζομένου</a:t>
            </a:r>
            <a:r>
              <a:rPr lang="el-GR" sz="2800" b="1" dirty="0" smtClean="0">
                <a:solidFill>
                  <a:schemeClr val="tx2">
                    <a:lumMod val="50000"/>
                  </a:schemeClr>
                </a:solidFill>
              </a:rPr>
              <a:t> με υψηλόβαθμη 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PIN</a:t>
            </a:r>
            <a:r>
              <a:rPr lang="el-GR" sz="2800" b="1" dirty="0" smtClean="0">
                <a:solidFill>
                  <a:schemeClr val="tx2">
                    <a:lumMod val="50000"/>
                  </a:schemeClr>
                </a:solidFill>
              </a:rPr>
              <a:t>, σε </a:t>
            </a:r>
            <a:r>
              <a:rPr lang="el-GR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ικανή </a:t>
            </a:r>
            <a:r>
              <a:rPr lang="el-GR" sz="2800" b="1" dirty="0" smtClean="0">
                <a:solidFill>
                  <a:schemeClr val="tx2">
                    <a:lumMod val="50000"/>
                  </a:schemeClr>
                </a:solidFill>
              </a:rPr>
              <a:t>απόσταση</a:t>
            </a:r>
            <a:endParaRPr lang="el-GR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6386" name="Picture 2" descr="D:\figures\640x480\200\2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-762000" y="1762108"/>
            <a:ext cx="6096000" cy="4572000"/>
          </a:xfrm>
          <a:prstGeom prst="rect">
            <a:avLst/>
          </a:prstGeom>
          <a:noFill/>
        </p:spPr>
      </p:pic>
      <p:pic>
        <p:nvPicPr>
          <p:cNvPr id="16387" name="Picture 3" descr="D:\figures\640x480\200\2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3810000" y="1762108"/>
            <a:ext cx="6096000" cy="4572000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6500826" y="6429396"/>
            <a:ext cx="26431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/>
              <a:t>Κερατίνη 903</a:t>
            </a:r>
            <a:endParaRPr lang="el-G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minimal prostate ca\epstf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8660" y="2786058"/>
            <a:ext cx="9906491" cy="4357694"/>
          </a:xfrm>
          <a:prstGeom prst="rect">
            <a:avLst/>
          </a:prstGeom>
          <a:noFill/>
        </p:spPr>
      </p:pic>
      <p:sp>
        <p:nvSpPr>
          <p:cNvPr id="4" name="1 - Τίτλος"/>
          <p:cNvSpPr txBox="1">
            <a:spLocks/>
          </p:cNvSpPr>
          <p:nvPr/>
        </p:nvSpPr>
        <p:spPr>
          <a:xfrm>
            <a:off x="-428660" y="6286520"/>
            <a:ext cx="9572660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600" b="1" dirty="0" smtClean="0">
                <a:latin typeface="+mj-lt"/>
                <a:ea typeface="+mj-ea"/>
                <a:cs typeface="+mj-cs"/>
              </a:rPr>
              <a:t>      </a:t>
            </a:r>
            <a:r>
              <a:rPr lang="el-GR" sz="5600" b="1" dirty="0" smtClean="0">
                <a:latin typeface="+mj-lt"/>
                <a:ea typeface="+mj-ea"/>
                <a:cs typeface="+mj-cs"/>
              </a:rPr>
              <a:t>     </a:t>
            </a:r>
            <a:r>
              <a:rPr lang="en-US" sz="5600" b="1" dirty="0" smtClean="0">
                <a:latin typeface="+mj-lt"/>
                <a:ea typeface="+mj-ea"/>
                <a:cs typeface="+mj-cs"/>
              </a:rPr>
              <a:t> </a:t>
            </a:r>
            <a:r>
              <a:rPr lang="el-GR" sz="5600" b="1" dirty="0" smtClean="0">
                <a:latin typeface="+mj-lt"/>
                <a:ea typeface="+mj-ea"/>
                <a:cs typeface="+mj-cs"/>
              </a:rPr>
              <a:t>          </a:t>
            </a:r>
            <a:r>
              <a:rPr lang="en-US" sz="3700" b="1" dirty="0" smtClean="0">
                <a:latin typeface="+mj-lt"/>
                <a:ea typeface="+mj-ea"/>
                <a:cs typeface="+mj-cs"/>
              </a:rPr>
              <a:t>A-H                  </a:t>
            </a:r>
            <a:r>
              <a:rPr lang="el-GR" sz="3700" b="1" dirty="0" smtClean="0">
                <a:latin typeface="+mj-lt"/>
                <a:ea typeface="+mj-ea"/>
                <a:cs typeface="+mj-cs"/>
              </a:rPr>
              <a:t>      Κερατίνη 903</a:t>
            </a:r>
            <a:r>
              <a:rPr lang="en-US" sz="3700" b="1" dirty="0" smtClean="0">
                <a:latin typeface="+mj-lt"/>
                <a:ea typeface="+mj-ea"/>
                <a:cs typeface="+mj-cs"/>
              </a:rPr>
              <a:t>   </a:t>
            </a:r>
            <a:r>
              <a:rPr lang="el-GR" sz="3700" b="1" dirty="0" smtClean="0">
                <a:latin typeface="+mj-lt"/>
                <a:ea typeface="+mj-ea"/>
                <a:cs typeface="+mj-cs"/>
              </a:rPr>
              <a:t>               </a:t>
            </a:r>
            <a:r>
              <a:rPr lang="el-GR" sz="3700" b="1" dirty="0" err="1" smtClean="0">
                <a:latin typeface="+mj-lt"/>
                <a:ea typeface="+mj-ea"/>
                <a:cs typeface="+mj-cs"/>
              </a:rPr>
              <a:t>Ρακεμάση</a:t>
            </a:r>
            <a:endParaRPr kumimoji="0" lang="el-GR" sz="3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54230"/>
          </a:xfrm>
        </p:spPr>
        <p:txBody>
          <a:bodyPr>
            <a:normAutofit fontScale="90000"/>
          </a:bodyPr>
          <a:lstStyle/>
          <a:p>
            <a:r>
              <a:rPr lang="el-GR" b="1" dirty="0" smtClean="0"/>
              <a:t>Σαφής </a:t>
            </a:r>
            <a:r>
              <a:rPr lang="el-GR" b="1" dirty="0" err="1" smtClean="0"/>
              <a:t>ανοσοϊστοχημική</a:t>
            </a:r>
            <a:r>
              <a:rPr lang="el-GR" b="1" dirty="0" smtClean="0"/>
              <a:t> τεκμηρίωση</a:t>
            </a:r>
            <a:r>
              <a:rPr lang="el-GR" dirty="0" smtClean="0"/>
              <a:t> διάγνωσης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περιορισμένου</a:t>
            </a:r>
            <a:r>
              <a:rPr lang="el-GR" dirty="0" smtClean="0"/>
              <a:t> καρκινώματος προστάτη αδένα</a:t>
            </a:r>
            <a:endParaRPr lang="el-G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214554"/>
          </a:xfrm>
        </p:spPr>
        <p:txBody>
          <a:bodyPr>
            <a:normAutofit fontScale="90000"/>
          </a:bodyPr>
          <a:lstStyle/>
          <a:p>
            <a:r>
              <a:rPr lang="el-GR" b="1" dirty="0" smtClean="0"/>
              <a:t>Σαφής </a:t>
            </a:r>
            <a:r>
              <a:rPr lang="el-GR" b="1" dirty="0" err="1" smtClean="0"/>
              <a:t>ανοσοϊστοχημική</a:t>
            </a:r>
            <a:r>
              <a:rPr lang="el-GR" b="1" dirty="0" smtClean="0"/>
              <a:t> τεκμηρίωση</a:t>
            </a:r>
            <a:r>
              <a:rPr lang="el-GR" dirty="0" smtClean="0"/>
              <a:t> διάγνωσης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περιορισμένου</a:t>
            </a:r>
            <a:r>
              <a:rPr lang="el-GR" dirty="0" smtClean="0"/>
              <a:t> καρκινώματος προστάτη αδένα</a:t>
            </a:r>
            <a:endParaRPr lang="el-GR" dirty="0"/>
          </a:p>
        </p:txBody>
      </p:sp>
      <p:pic>
        <p:nvPicPr>
          <p:cNvPr id="27650" name="Picture 2" descr="C:\Documents and Settings\Administrator\Επιφάνεια εργασίας\ΕΙΚΟΝΕΣ ΠΡΟΣΤΑΤΗ για παρουσίαση 13.6\fig_06-0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407063" y="2907336"/>
            <a:ext cx="4243053" cy="3000364"/>
          </a:xfrm>
          <a:prstGeom prst="rect">
            <a:avLst/>
          </a:prstGeom>
          <a:noFill/>
        </p:spPr>
      </p:pic>
      <p:pic>
        <p:nvPicPr>
          <p:cNvPr id="27651" name="Picture 3" descr="C:\Documents and Settings\Administrator\Επιφάνεια εργασίας\ΕΙΚΟΝΕΣ ΠΡΟΣΤΑΤΗ για παρουσίαση 13.6\fig_06-0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595637" y="2905033"/>
            <a:ext cx="4238477" cy="3000396"/>
          </a:xfrm>
          <a:prstGeom prst="rect">
            <a:avLst/>
          </a:prstGeom>
          <a:noFill/>
        </p:spPr>
      </p:pic>
      <p:pic>
        <p:nvPicPr>
          <p:cNvPr id="27652" name="Picture 4" descr="C:\Documents and Settings\Administrator\Επιφάνεια εργασίας\ΕΙΚΟΝΕΣ ΠΡΟΣΤΑΤΗ για παρουσίαση 13.6\fig_06-0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513447" y="2916181"/>
            <a:ext cx="4260741" cy="3000364"/>
          </a:xfrm>
          <a:prstGeom prst="rect">
            <a:avLst/>
          </a:prstGeom>
          <a:noFill/>
        </p:spPr>
      </p:pic>
      <p:sp>
        <p:nvSpPr>
          <p:cNvPr id="6" name="2 - Θέση κειμένου"/>
          <p:cNvSpPr txBox="1">
            <a:spLocks/>
          </p:cNvSpPr>
          <p:nvPr/>
        </p:nvSpPr>
        <p:spPr>
          <a:xfrm>
            <a:off x="2214546" y="5214950"/>
            <a:ext cx="2282842" cy="1643049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l-G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Α-Η</a:t>
            </a: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2 - Θέση κειμένου"/>
          <p:cNvSpPr txBox="1">
            <a:spLocks/>
          </p:cNvSpPr>
          <p:nvPr/>
        </p:nvSpPr>
        <p:spPr>
          <a:xfrm>
            <a:off x="3571868" y="4929198"/>
            <a:ext cx="5143536" cy="192880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l-G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Κερατίνη 903</a:t>
            </a: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2 - Θέση κειμένου"/>
          <p:cNvSpPr txBox="1">
            <a:spLocks/>
          </p:cNvSpPr>
          <p:nvPr/>
        </p:nvSpPr>
        <p:spPr>
          <a:xfrm>
            <a:off x="6572264" y="4214818"/>
            <a:ext cx="2571736" cy="2643181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l-G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</a:t>
            </a:r>
            <a:r>
              <a:rPr kumimoji="0" lang="el-G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Ρακεμάση</a:t>
            </a: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Documents and Settings\Administrator\Επιφάνεια εργασίας\ΕΙΚΟΝΕΣ ΠΡΟΣΤΑΤΗ για παρουσίαση 13.6\efig_06-4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- Ορθογώνιο"/>
          <p:cNvSpPr/>
          <p:nvPr/>
        </p:nvSpPr>
        <p:spPr>
          <a:xfrm>
            <a:off x="4643438" y="3357562"/>
            <a:ext cx="450056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600" b="1" dirty="0" smtClean="0"/>
              <a:t>Σαφής </a:t>
            </a:r>
            <a:r>
              <a:rPr lang="el-GR" sz="3600" b="1" dirty="0" err="1" smtClean="0"/>
              <a:t>ανοσοϊστοχημική</a:t>
            </a:r>
            <a:r>
              <a:rPr lang="el-GR" sz="3600" b="1" dirty="0" smtClean="0"/>
              <a:t> τεκμηρίωση</a:t>
            </a:r>
            <a:r>
              <a:rPr lang="el-GR" sz="3600" dirty="0" smtClean="0"/>
              <a:t> διάγνωσης </a:t>
            </a:r>
            <a:r>
              <a:rPr lang="el-G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περιορισμένου</a:t>
            </a:r>
            <a:r>
              <a:rPr lang="el-GR" sz="3600" dirty="0" smtClean="0"/>
              <a:t> καρκινώματος </a:t>
            </a:r>
            <a:br>
              <a:rPr lang="el-GR" sz="3600" dirty="0" smtClean="0"/>
            </a:br>
            <a:endParaRPr lang="el-GR" sz="3600" dirty="0"/>
          </a:p>
        </p:txBody>
      </p:sp>
      <p:sp>
        <p:nvSpPr>
          <p:cNvPr id="4" name="3 - Ορθογώνιο"/>
          <p:cNvSpPr/>
          <p:nvPr/>
        </p:nvSpPr>
        <p:spPr>
          <a:xfrm>
            <a:off x="5500694" y="2643182"/>
            <a:ext cx="14668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el-GR" b="1" dirty="0" smtClean="0"/>
              <a:t>Κερατίνη 903</a:t>
            </a:r>
            <a:endParaRPr lang="el-GR" b="1" dirty="0"/>
          </a:p>
        </p:txBody>
      </p:sp>
      <p:sp>
        <p:nvSpPr>
          <p:cNvPr id="5" name="4 - Ορθογώνιο"/>
          <p:cNvSpPr/>
          <p:nvPr/>
        </p:nvSpPr>
        <p:spPr>
          <a:xfrm rot="10800000" flipV="1">
            <a:off x="3000364" y="4143380"/>
            <a:ext cx="11711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 err="1" smtClean="0"/>
              <a:t>Ρακεμάση</a:t>
            </a:r>
            <a:endParaRPr lang="el-GR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Documents and Settings\Administrator\Επιφάνεια εργασίας\ΕΙΚΟΝΕΣ ΠΡΟΣΤΑΤΗ για παρουσίαση 13.6\efig_06-4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7222" y="-71486"/>
            <a:ext cx="9796615" cy="6929486"/>
          </a:xfrm>
          <a:prstGeom prst="rect">
            <a:avLst/>
          </a:prstGeom>
          <a:noFill/>
        </p:spPr>
      </p:pic>
      <p:sp>
        <p:nvSpPr>
          <p:cNvPr id="3" name="2 - Ορθογώνιο"/>
          <p:cNvSpPr/>
          <p:nvPr/>
        </p:nvSpPr>
        <p:spPr>
          <a:xfrm>
            <a:off x="4643438" y="2571744"/>
            <a:ext cx="1466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el-GR" b="1" dirty="0" smtClean="0"/>
              <a:t>Κερατίνη 903</a:t>
            </a:r>
            <a:endParaRPr lang="el-GR" b="1" dirty="0"/>
          </a:p>
        </p:txBody>
      </p:sp>
      <p:sp>
        <p:nvSpPr>
          <p:cNvPr id="4" name="3 - Ορθογώνιο"/>
          <p:cNvSpPr/>
          <p:nvPr/>
        </p:nvSpPr>
        <p:spPr>
          <a:xfrm>
            <a:off x="3286116" y="3643314"/>
            <a:ext cx="11711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 err="1" smtClean="0"/>
              <a:t>Ρακεμάση</a:t>
            </a:r>
            <a:endParaRPr lang="el-GR" b="1" dirty="0"/>
          </a:p>
        </p:txBody>
      </p:sp>
      <p:sp>
        <p:nvSpPr>
          <p:cNvPr id="5" name="4 - Ορθογώνιο"/>
          <p:cNvSpPr/>
          <p:nvPr/>
        </p:nvSpPr>
        <p:spPr>
          <a:xfrm rot="10800000" flipV="1">
            <a:off x="4357686" y="3447133"/>
            <a:ext cx="52864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Σαφής</a:t>
            </a:r>
            <a:r>
              <a:rPr lang="el-GR" sz="3600" b="1" dirty="0" smtClean="0"/>
              <a:t> </a:t>
            </a:r>
            <a:r>
              <a:rPr lang="el-GR" sz="3600" b="1" dirty="0" err="1" smtClean="0"/>
              <a:t>ανοσοϊστοχημική</a:t>
            </a:r>
            <a:r>
              <a:rPr lang="el-GR" sz="3600" b="1" dirty="0" smtClean="0"/>
              <a:t> τεκμηρίωση</a:t>
            </a:r>
            <a:r>
              <a:rPr lang="el-GR" sz="3600" dirty="0" smtClean="0"/>
              <a:t> </a:t>
            </a:r>
          </a:p>
          <a:p>
            <a:r>
              <a:rPr lang="el-GR" sz="3600" dirty="0" smtClean="0"/>
              <a:t>διάγνωσης </a:t>
            </a:r>
          </a:p>
          <a:p>
            <a:r>
              <a:rPr lang="el-G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περιορισμένου</a:t>
            </a:r>
            <a:r>
              <a:rPr lang="el-GR" sz="3600" dirty="0" smtClean="0"/>
              <a:t> καρκινώματος </a:t>
            </a:r>
            <a:br>
              <a:rPr lang="el-GR" sz="3600" dirty="0" smtClean="0"/>
            </a:br>
            <a:r>
              <a:rPr lang="el-GR" sz="3600" dirty="0" smtClean="0"/>
              <a:t>προστάτη αδένα</a:t>
            </a:r>
            <a:endParaRPr lang="el-GR" sz="3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Summer -2\the-chemin-de-by-through-woods-at-rouches-courtaut-st-martin-s-summer-18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28652"/>
            <a:ext cx="10401300" cy="7543800"/>
          </a:xfrm>
          <a:prstGeom prst="rect">
            <a:avLst/>
          </a:prstGeom>
          <a:noFill/>
        </p:spPr>
      </p:pic>
      <p:sp>
        <p:nvSpPr>
          <p:cNvPr id="3" name="2 - Ορθογώνιο"/>
          <p:cNvSpPr/>
          <p:nvPr/>
        </p:nvSpPr>
        <p:spPr>
          <a:xfrm>
            <a:off x="5429256" y="928670"/>
            <a:ext cx="342902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200" b="1" dirty="0" smtClean="0">
                <a:ln cmpd="thinThick">
                  <a:solidFill>
                    <a:schemeClr val="tx1"/>
                  </a:solidFill>
                </a:ln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Πρότυπα διήθησης  </a:t>
            </a:r>
            <a:r>
              <a:rPr lang="el-GR" sz="3200" spc="300" dirty="0" smtClean="0">
                <a:ln cmpd="thinThick">
                  <a:solidFill>
                    <a:schemeClr val="tx1"/>
                  </a:solidFill>
                </a:ln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περιορισμένου</a:t>
            </a:r>
            <a:r>
              <a:rPr lang="el-GR" sz="3200" dirty="0" smtClean="0">
                <a:ln cmpd="thinThick">
                  <a:solidFill>
                    <a:schemeClr val="tx1"/>
                  </a:solidFill>
                </a:ln>
                <a:solidFill>
                  <a:srgbClr val="CC6600"/>
                </a:solidFill>
              </a:rPr>
              <a:t> προστατικού καρκινώματος</a:t>
            </a:r>
            <a:endParaRPr lang="el-GR" sz="3200" dirty="0">
              <a:ln cmpd="thinThick">
                <a:solidFill>
                  <a:schemeClr val="tx1"/>
                </a:solidFill>
              </a:ln>
              <a:solidFill>
                <a:srgbClr val="CC66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85860"/>
          </a:xfrm>
        </p:spPr>
        <p:txBody>
          <a:bodyPr>
            <a:normAutofit fontScale="90000"/>
          </a:bodyPr>
          <a:lstStyle/>
          <a:p>
            <a:r>
              <a:rPr lang="el-GR" sz="2800" b="1" dirty="0" smtClean="0"/>
              <a:t>Σαφής </a:t>
            </a:r>
            <a:r>
              <a:rPr lang="el-GR" sz="2800" b="1" dirty="0" err="1" smtClean="0"/>
              <a:t>ανοσοϊστοχημική</a:t>
            </a:r>
            <a:r>
              <a:rPr lang="el-GR" sz="2800" b="1" dirty="0" smtClean="0"/>
              <a:t> τεκμηρίωση</a:t>
            </a:r>
            <a:r>
              <a:rPr lang="el-GR" sz="2800" dirty="0" smtClean="0"/>
              <a:t> </a:t>
            </a:r>
            <a:br>
              <a:rPr lang="el-GR" sz="2800" dirty="0" smtClean="0"/>
            </a:br>
            <a:r>
              <a:rPr lang="el-GR" sz="2800" dirty="0" smtClean="0"/>
              <a:t>διάγνωσης </a:t>
            </a:r>
            <a:r>
              <a:rPr lang="el-GR" sz="28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όλως</a:t>
            </a:r>
            <a:r>
              <a:rPr lang="el-GR" sz="2800" dirty="0" smtClean="0"/>
              <a:t> </a:t>
            </a:r>
            <a:r>
              <a:rPr lang="el-G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περιορισμένου</a:t>
            </a:r>
            <a:r>
              <a:rPr lang="el-GR" sz="2800" dirty="0" smtClean="0"/>
              <a:t> καρκινώματος προστάτη αδένα</a:t>
            </a:r>
            <a:r>
              <a:rPr lang="el-GR" sz="1800" dirty="0" smtClean="0"/>
              <a:t/>
            </a:r>
            <a:br>
              <a:rPr lang="el-GR" sz="1800" dirty="0" smtClean="0"/>
            </a:br>
            <a:endParaRPr lang="el-GR" sz="1800" dirty="0"/>
          </a:p>
        </p:txBody>
      </p:sp>
      <p:pic>
        <p:nvPicPr>
          <p:cNvPr id="43010" name="Picture 2" descr="C:\Documents and Settings\Administrator\Επιφάνεια εργασίας\ΕΙΚΟΝΕΣ ΠΡΟΣΤΑΤΗ για παρουσίαση 13.6\efig_06-4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000108"/>
            <a:ext cx="8297177" cy="585789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l-GR" sz="4000" b="1" dirty="0" smtClean="0"/>
              <a:t>Σαφής </a:t>
            </a:r>
            <a:r>
              <a:rPr lang="el-GR" sz="4000" b="1" dirty="0" err="1" smtClean="0"/>
              <a:t>ανοσοϊστοχημική</a:t>
            </a:r>
            <a:r>
              <a:rPr lang="el-GR" sz="4000" b="1" dirty="0" smtClean="0"/>
              <a:t> τεκμηρίωση</a:t>
            </a:r>
            <a:r>
              <a:rPr lang="el-GR" sz="4000" dirty="0" smtClean="0"/>
              <a:t> διάγνωσης </a:t>
            </a:r>
            <a:r>
              <a:rPr lang="el-GR" sz="40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όλως</a:t>
            </a:r>
            <a:r>
              <a:rPr lang="el-GR" sz="4000" dirty="0" smtClean="0"/>
              <a:t> </a:t>
            </a:r>
            <a:r>
              <a:rPr lang="el-G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περιορισμένου</a:t>
            </a:r>
            <a:r>
              <a:rPr lang="el-GR" sz="4000" dirty="0" smtClean="0"/>
              <a:t> καρκινώματος 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προστάτη αδένα</a:t>
            </a:r>
            <a:endParaRPr lang="el-GR" dirty="0"/>
          </a:p>
        </p:txBody>
      </p:sp>
      <p:pic>
        <p:nvPicPr>
          <p:cNvPr id="39938" name="Picture 2" descr="C:\Documents and Settings\Administrator\Επιφάνεια εργασίας\ΕΙΚΟΝΕΣ ΠΡΟΣΤΑΤΗ για παρουσίαση 13.6\efig_06-3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714464"/>
            <a:ext cx="7249384" cy="5143536"/>
          </a:xfrm>
          <a:prstGeom prst="rect">
            <a:avLst/>
          </a:prstGeom>
          <a:noFill/>
        </p:spPr>
      </p:pic>
      <p:sp>
        <p:nvSpPr>
          <p:cNvPr id="4" name="3 - Ορθογώνιο"/>
          <p:cNvSpPr/>
          <p:nvPr/>
        </p:nvSpPr>
        <p:spPr>
          <a:xfrm>
            <a:off x="1071538" y="6286520"/>
            <a:ext cx="19288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el-GR" b="1" dirty="0" smtClean="0"/>
              <a:t>Κερατίνη 903</a:t>
            </a:r>
            <a:endParaRPr lang="el-GR" b="1" dirty="0"/>
          </a:p>
        </p:txBody>
      </p:sp>
      <p:sp>
        <p:nvSpPr>
          <p:cNvPr id="5" name="4 - Ορθογώνιο"/>
          <p:cNvSpPr/>
          <p:nvPr/>
        </p:nvSpPr>
        <p:spPr>
          <a:xfrm>
            <a:off x="6215074" y="5715016"/>
            <a:ext cx="1171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 err="1" smtClean="0"/>
              <a:t>Ρακεμάση</a:t>
            </a:r>
            <a:endParaRPr lang="el-GR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Επίτευξη</a:t>
            </a:r>
            <a:r>
              <a:rPr lang="el-GR" sz="2400" dirty="0" smtClean="0"/>
              <a:t> διάγνωσης καρκινώματος με 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ταυτόχρονες </a:t>
            </a:r>
            <a:r>
              <a:rPr lang="el-G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ανοσοχρώσεις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 σαφέστατα αποτελέσματα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l-GR" sz="24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428736"/>
            <a:ext cx="6715125" cy="519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Ορθογώνιο"/>
          <p:cNvSpPr/>
          <p:nvPr/>
        </p:nvSpPr>
        <p:spPr>
          <a:xfrm>
            <a:off x="6000760" y="4286256"/>
            <a:ext cx="2571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/>
              <a:t>Κερατίνη 903-</a:t>
            </a:r>
            <a:r>
              <a:rPr lang="en-US" dirty="0" smtClean="0"/>
              <a:t>p63 </a:t>
            </a:r>
            <a:r>
              <a:rPr lang="el-GR" dirty="0" smtClean="0"/>
              <a:t> </a:t>
            </a:r>
          </a:p>
          <a:p>
            <a:r>
              <a:rPr lang="en-US" dirty="0" smtClean="0"/>
              <a:t>&amp; </a:t>
            </a:r>
            <a:r>
              <a:rPr lang="el-GR" dirty="0" err="1" smtClean="0"/>
              <a:t>ρακεμάση</a:t>
            </a:r>
            <a:endParaRPr lang="el-G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Autofit/>
          </a:bodyPr>
          <a:lstStyle/>
          <a:p>
            <a:r>
              <a:rPr lang="el-G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Μορφολογικώς</a:t>
            </a:r>
            <a:r>
              <a:rPr lang="el-GR" sz="3200" dirty="0" smtClean="0"/>
              <a:t> </a:t>
            </a:r>
            <a:r>
              <a:rPr lang="el-GR" sz="3200" b="1" dirty="0" err="1" smtClean="0"/>
              <a:t>δυσ</a:t>
            </a:r>
            <a:r>
              <a:rPr lang="el-GR" sz="3200" dirty="0" err="1" smtClean="0"/>
              <a:t>διάγνωστο</a:t>
            </a:r>
            <a:r>
              <a:rPr lang="el-GR" sz="3200" dirty="0" smtClean="0"/>
              <a:t> καρκίνωμα.</a:t>
            </a:r>
            <a:br>
              <a:rPr lang="el-GR" sz="3200" dirty="0" smtClean="0"/>
            </a:br>
            <a:r>
              <a:rPr lang="el-G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Επίτευξη</a:t>
            </a:r>
            <a:r>
              <a:rPr lang="el-GR" sz="3200" dirty="0" smtClean="0"/>
              <a:t> διάγνωσης με </a:t>
            </a:r>
            <a:r>
              <a:rPr lang="el-G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ταυτόχρονες </a:t>
            </a:r>
            <a:r>
              <a:rPr lang="el-GR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ανοσοχρώσεις</a:t>
            </a:r>
            <a:r>
              <a:rPr lang="el-G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br>
              <a:rPr lang="el-G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 σαφέστατα αποτελέσματα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l-G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674" name="Picture 2" descr="C:\Documents and Settings\Administrator\Επιφάνεια εργασίας\ΕΙΚΟΝΕΣ ΠΡΟΣΤΑΤΗ για παρουσίαση 13.6\fig_06-0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80424" y="2152070"/>
            <a:ext cx="5143538" cy="3839744"/>
          </a:xfrm>
          <a:prstGeom prst="rect">
            <a:avLst/>
          </a:prstGeom>
          <a:noFill/>
        </p:spPr>
      </p:pic>
      <p:pic>
        <p:nvPicPr>
          <p:cNvPr id="28675" name="Picture 3" descr="C:\Documents and Settings\Administrator\Επιφάνεια εργασίας\ΕΙΚΟΝΕΣ ΠΡΟΣΤΑΤΗ για παρουσίαση 13.6\fig_06-0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868395" y="2132340"/>
            <a:ext cx="5143536" cy="3879203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7500958" y="1571612"/>
            <a:ext cx="16430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/>
              <a:t>Κερατίνη 903-</a:t>
            </a:r>
            <a:r>
              <a:rPr lang="en-US" dirty="0" smtClean="0"/>
              <a:t>p63 </a:t>
            </a:r>
            <a:r>
              <a:rPr lang="el-GR" dirty="0" smtClean="0"/>
              <a:t> </a:t>
            </a:r>
          </a:p>
          <a:p>
            <a:r>
              <a:rPr lang="en-US" dirty="0" smtClean="0"/>
              <a:t>&amp; </a:t>
            </a:r>
            <a:r>
              <a:rPr lang="el-GR" dirty="0" err="1" smtClean="0"/>
              <a:t>ρακεμάση</a:t>
            </a:r>
            <a:endParaRPr lang="el-G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2368544"/>
          </a:xfrm>
        </p:spPr>
        <p:txBody>
          <a:bodyPr>
            <a:normAutofit fontScale="90000"/>
          </a:bodyPr>
          <a:lstStyle/>
          <a:p>
            <a:r>
              <a:rPr lang="el-GR" b="1" dirty="0" smtClean="0"/>
              <a:t> Μη αξιολόγηση ανώμαλης </a:t>
            </a:r>
            <a:r>
              <a:rPr lang="el-GR" b="1" dirty="0" err="1" smtClean="0"/>
              <a:t>ανοσοχρώσης</a:t>
            </a:r>
            <a:r>
              <a:rPr lang="el-GR" b="1" dirty="0" smtClean="0"/>
              <a:t> </a:t>
            </a:r>
            <a:br>
              <a:rPr lang="el-GR" b="1" dirty="0" smtClean="0"/>
            </a:br>
            <a:r>
              <a:rPr lang="el-GR" b="1" dirty="0" smtClean="0"/>
              <a:t>έναντι της </a:t>
            </a:r>
            <a:r>
              <a:rPr lang="en-US" b="1" dirty="0" smtClean="0"/>
              <a:t>CK903 </a:t>
            </a: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dirty="0" smtClean="0"/>
              <a:t>για τη διάγνωση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περιορισμένου</a:t>
            </a:r>
            <a:r>
              <a:rPr lang="el-GR" dirty="0" smtClean="0"/>
              <a:t> καρκινώματος προστάτη αδένα</a:t>
            </a:r>
            <a:endParaRPr lang="el-GR" dirty="0"/>
          </a:p>
        </p:txBody>
      </p:sp>
      <p:pic>
        <p:nvPicPr>
          <p:cNvPr id="38914" name="Picture 2" descr="C:\Documents and Settings\Administrator\Επιφάνεια εργασίας\ΕΙΚΟΝΕΣ ΠΡΟΣΤΑΤΗ για παρουσίαση 13.6\efig_06-3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86058"/>
            <a:ext cx="9395651" cy="35719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Documents and Settings\Administrator\Επιφάνεια εργασίας\ΕΙΚΟΝΕΣ ΠΡΟΣΤΑΤΗ για παρουσίαση 13.6\efig_06-3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9144001" cy="6906005"/>
          </a:xfrm>
          <a:prstGeom prst="rect">
            <a:avLst/>
          </a:prstGeom>
          <a:noFill/>
        </p:spPr>
      </p:pic>
      <p:sp>
        <p:nvSpPr>
          <p:cNvPr id="3" name="2 - Ορθογώνιο"/>
          <p:cNvSpPr/>
          <p:nvPr/>
        </p:nvSpPr>
        <p:spPr>
          <a:xfrm>
            <a:off x="4572000" y="3429000"/>
            <a:ext cx="4572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200" b="1" dirty="0" smtClean="0"/>
              <a:t>Μη αξιολόγηση ανώμαλης </a:t>
            </a:r>
            <a:r>
              <a:rPr lang="el-GR" sz="3200" b="1" dirty="0" err="1" smtClean="0"/>
              <a:t>ανοσοχρώσης</a:t>
            </a:r>
            <a:r>
              <a:rPr lang="el-GR" sz="3200" b="1" dirty="0" smtClean="0"/>
              <a:t> </a:t>
            </a:r>
            <a:br>
              <a:rPr lang="el-GR" sz="3200" b="1" dirty="0" smtClean="0"/>
            </a:br>
            <a:r>
              <a:rPr lang="el-GR" sz="3200" b="1" dirty="0" smtClean="0"/>
              <a:t>έναντι της </a:t>
            </a:r>
            <a:r>
              <a:rPr lang="en-US" sz="3200" b="1" dirty="0" smtClean="0"/>
              <a:t>CK903 </a:t>
            </a:r>
            <a:r>
              <a:rPr lang="el-GR" sz="3200" b="1" dirty="0" smtClean="0"/>
              <a:t/>
            </a:r>
            <a:br>
              <a:rPr lang="el-GR" sz="3200" b="1" dirty="0" smtClean="0"/>
            </a:br>
            <a:r>
              <a:rPr lang="el-GR" sz="3200" dirty="0" smtClean="0"/>
              <a:t>για τη διάγνωση </a:t>
            </a:r>
            <a:r>
              <a:rPr lang="el-G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περιορισμένου</a:t>
            </a:r>
            <a:r>
              <a:rPr lang="el-GR" sz="3200" dirty="0" smtClean="0"/>
              <a:t> καρκινώματος </a:t>
            </a:r>
          </a:p>
          <a:p>
            <a:r>
              <a:rPr lang="el-GR" sz="3200" dirty="0" smtClean="0"/>
              <a:t>προστάτη αδένα</a:t>
            </a:r>
            <a:endParaRPr lang="el-GR" sz="32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noAutofit/>
          </a:bodyPr>
          <a:lstStyle/>
          <a:p>
            <a:r>
              <a:rPr lang="el-GR" sz="3600" dirty="0" smtClean="0"/>
              <a:t>Προστατικό </a:t>
            </a:r>
            <a:r>
              <a:rPr lang="el-GR" sz="3600" b="1" spc="600" dirty="0" smtClean="0"/>
              <a:t>καρκίνωμα </a:t>
            </a:r>
            <a:r>
              <a:rPr lang="en-US" sz="3600" b="1" spc="600" dirty="0" smtClean="0"/>
              <a:t/>
            </a:r>
            <a:br>
              <a:rPr lang="en-US" sz="3600" b="1" spc="600" dirty="0" smtClean="0"/>
            </a:br>
            <a:r>
              <a:rPr lang="el-GR" sz="3600" dirty="0" smtClean="0"/>
              <a:t>με </a:t>
            </a:r>
            <a:r>
              <a:rPr lang="el-G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ανώμαλη έκφραση του 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p63</a:t>
            </a:r>
            <a:r>
              <a:rPr lang="el-G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(!)</a:t>
            </a:r>
            <a:endParaRPr lang="el-G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52863" y="1038225"/>
            <a:ext cx="7705725" cy="581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3729716" y="1785926"/>
            <a:ext cx="5414284" cy="4100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Ορθογώνιο"/>
          <p:cNvSpPr/>
          <p:nvPr/>
        </p:nvSpPr>
        <p:spPr>
          <a:xfrm>
            <a:off x="4857752" y="5929330"/>
            <a:ext cx="371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/>
              <a:t>Κερατίνη 903 -</a:t>
            </a:r>
            <a:r>
              <a:rPr lang="en-US" dirty="0" smtClean="0"/>
              <a:t> p63 &amp;</a:t>
            </a:r>
            <a:r>
              <a:rPr lang="el-GR" dirty="0" smtClean="0"/>
              <a:t> </a:t>
            </a:r>
            <a:r>
              <a:rPr lang="el-GR" dirty="0" err="1" smtClean="0"/>
              <a:t>ρακεμάση</a:t>
            </a:r>
            <a:endParaRPr lang="el-G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Summer -2\summer-evening-riv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98648" y="-214338"/>
            <a:ext cx="12342648" cy="7072338"/>
          </a:xfrm>
          <a:prstGeom prst="rect">
            <a:avLst/>
          </a:prstGeom>
          <a:noFill/>
        </p:spPr>
      </p:pic>
      <p:sp>
        <p:nvSpPr>
          <p:cNvPr id="3" name="2 - Ορθογώνιο"/>
          <p:cNvSpPr/>
          <p:nvPr/>
        </p:nvSpPr>
        <p:spPr>
          <a:xfrm>
            <a:off x="2357422" y="642918"/>
            <a:ext cx="65008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200" b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Διαφοροδιάγνωση</a:t>
            </a:r>
            <a:r>
              <a:rPr lang="el-GR" sz="32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32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περιορισμένου</a:t>
            </a:r>
            <a:r>
              <a:rPr lang="el-GR" sz="3200" dirty="0" smtClean="0">
                <a:solidFill>
                  <a:srgbClr val="0033CC"/>
                </a:solidFill>
              </a:rPr>
              <a:t> προστατικού </a:t>
            </a:r>
            <a:r>
              <a:rPr lang="el-GR" sz="3200" dirty="0" err="1" smtClean="0">
                <a:solidFill>
                  <a:srgbClr val="0033CC"/>
                </a:solidFill>
              </a:rPr>
              <a:t>αδενοκαρκινώματος</a:t>
            </a:r>
            <a:endParaRPr lang="el-GR" sz="3200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-214338"/>
            <a:ext cx="9144000" cy="857256"/>
          </a:xfrm>
        </p:spPr>
        <p:txBody>
          <a:bodyPr>
            <a:normAutofit/>
          </a:bodyPr>
          <a:lstStyle/>
          <a:p>
            <a:r>
              <a:rPr lang="el-GR" sz="2400" b="1" dirty="0" err="1" smtClean="0"/>
              <a:t>Διαφοροδιάγνωση</a:t>
            </a:r>
            <a:r>
              <a:rPr lang="el-GR" sz="2400" dirty="0" smtClean="0"/>
              <a:t> (περιορισμένου) προστατικού </a:t>
            </a:r>
            <a:r>
              <a:rPr lang="el-GR" sz="2400" dirty="0" err="1" smtClean="0"/>
              <a:t>αδενοκαρκινώματος</a:t>
            </a:r>
            <a:endParaRPr lang="el-GR" sz="24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6429396"/>
          </a:xfrm>
        </p:spPr>
        <p:txBody>
          <a:bodyPr>
            <a:noAutofit/>
          </a:bodyPr>
          <a:lstStyle/>
          <a:p>
            <a:r>
              <a:rPr lang="el-GR" sz="1400" b="1" spc="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Αδένωση</a:t>
            </a:r>
            <a:endParaRPr lang="el-GR" sz="1400" b="1" spc="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sz="1400" b="1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Συνωστισμένοι καλοήθεις αδένες</a:t>
            </a:r>
          </a:p>
          <a:p>
            <a:r>
              <a:rPr lang="el-GR" sz="1400" b="1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Ατροφία</a:t>
            </a:r>
          </a:p>
          <a:p>
            <a:r>
              <a:rPr lang="el-GR" sz="1400" dirty="0" smtClean="0"/>
              <a:t>Υπερπλασία βασικών κυττάρων</a:t>
            </a:r>
          </a:p>
          <a:p>
            <a:r>
              <a:rPr lang="el-GR" sz="1400" dirty="0" smtClean="0"/>
              <a:t>Σκληρυντική </a:t>
            </a:r>
            <a:r>
              <a:rPr lang="el-GR" sz="1400" dirty="0" err="1" smtClean="0"/>
              <a:t>αδένωση</a:t>
            </a:r>
            <a:endParaRPr lang="el-GR" sz="1400" dirty="0" smtClean="0"/>
          </a:p>
          <a:p>
            <a:r>
              <a:rPr lang="el-GR" sz="1400" dirty="0" smtClean="0"/>
              <a:t>(</a:t>
            </a:r>
            <a:r>
              <a:rPr lang="el-GR" sz="1400" dirty="0" err="1" smtClean="0"/>
              <a:t>Διαυγοκυτταρική</a:t>
            </a:r>
            <a:r>
              <a:rPr lang="el-GR" sz="1400" dirty="0" smtClean="0"/>
              <a:t>) ηθμοειδής υπερπλασία </a:t>
            </a:r>
          </a:p>
          <a:p>
            <a:r>
              <a:rPr lang="el-GR" sz="1400" dirty="0" err="1" smtClean="0"/>
              <a:t>Μεσονεφρική</a:t>
            </a:r>
            <a:r>
              <a:rPr lang="el-GR" sz="1400" dirty="0" smtClean="0"/>
              <a:t> υπερπλασία</a:t>
            </a:r>
          </a:p>
          <a:p>
            <a:r>
              <a:rPr lang="el-GR" sz="1400" dirty="0" err="1" smtClean="0"/>
              <a:t>Νεφρογενής</a:t>
            </a:r>
            <a:r>
              <a:rPr lang="el-GR" sz="1400" dirty="0" smtClean="0"/>
              <a:t> </a:t>
            </a:r>
            <a:r>
              <a:rPr lang="el-GR" sz="1400" dirty="0" err="1" smtClean="0"/>
              <a:t>μεταπλασία</a:t>
            </a:r>
            <a:r>
              <a:rPr lang="el-GR" sz="1400" dirty="0" smtClean="0"/>
              <a:t>  (</a:t>
            </a:r>
            <a:r>
              <a:rPr lang="el-GR" sz="1400" dirty="0" err="1" smtClean="0"/>
              <a:t>νεφρογενές</a:t>
            </a:r>
            <a:r>
              <a:rPr lang="el-GR" sz="1400" dirty="0" smtClean="0"/>
              <a:t> αδένωμα)</a:t>
            </a:r>
          </a:p>
          <a:p>
            <a:r>
              <a:rPr lang="el-GR" sz="1400" dirty="0" smtClean="0"/>
              <a:t>Υπερπλασία των </a:t>
            </a:r>
            <a:r>
              <a:rPr lang="el-GR" sz="1400" dirty="0" err="1" smtClean="0"/>
              <a:t>βλεννογόνιων</a:t>
            </a:r>
            <a:r>
              <a:rPr lang="el-GR" sz="1400" dirty="0" smtClean="0"/>
              <a:t> αδένων του σπερματικού </a:t>
            </a:r>
            <a:r>
              <a:rPr lang="el-GR" sz="1400" dirty="0" err="1" smtClean="0"/>
              <a:t>λοφιδίου</a:t>
            </a:r>
            <a:endParaRPr lang="el-GR" sz="1400" dirty="0" smtClean="0"/>
          </a:p>
          <a:p>
            <a:r>
              <a:rPr lang="el-GR" sz="1400" dirty="0" smtClean="0"/>
              <a:t>Σπερματοδόχος κύστη-</a:t>
            </a:r>
            <a:r>
              <a:rPr lang="el-GR" sz="1400" dirty="0" err="1" smtClean="0"/>
              <a:t>εκσπερματιστικός</a:t>
            </a:r>
            <a:r>
              <a:rPr lang="el-GR" sz="1400" dirty="0" smtClean="0"/>
              <a:t> πόρος</a:t>
            </a:r>
          </a:p>
          <a:p>
            <a:r>
              <a:rPr lang="el-GR" sz="1400" dirty="0" err="1" smtClean="0"/>
              <a:t>Ορθοκολικός</a:t>
            </a:r>
            <a:r>
              <a:rPr lang="el-GR" sz="1400" dirty="0" smtClean="0"/>
              <a:t> βλεννογόνος</a:t>
            </a:r>
          </a:p>
          <a:p>
            <a:r>
              <a:rPr lang="el-GR" sz="1400" dirty="0" smtClean="0"/>
              <a:t>Πλακώδης μετάπλαση</a:t>
            </a:r>
          </a:p>
          <a:p>
            <a:r>
              <a:rPr lang="el-GR" sz="1400" dirty="0" err="1" smtClean="0"/>
              <a:t>Ουροθηλιακή</a:t>
            </a:r>
            <a:r>
              <a:rPr lang="el-GR" sz="1400" dirty="0" smtClean="0"/>
              <a:t> μετάπλαση</a:t>
            </a:r>
          </a:p>
          <a:p>
            <a:r>
              <a:rPr lang="el-GR" sz="1400" dirty="0" err="1" smtClean="0"/>
              <a:t>Μετα</a:t>
            </a:r>
            <a:r>
              <a:rPr lang="el-GR" sz="1400" dirty="0" smtClean="0"/>
              <a:t>-ακτινική </a:t>
            </a:r>
            <a:r>
              <a:rPr lang="el-GR" sz="1400" dirty="0" err="1" smtClean="0"/>
              <a:t>ατυπία</a:t>
            </a:r>
            <a:r>
              <a:rPr lang="el-GR" sz="1400" dirty="0" smtClean="0"/>
              <a:t> </a:t>
            </a:r>
          </a:p>
          <a:p>
            <a:r>
              <a:rPr lang="el-GR" sz="1400" dirty="0" smtClean="0"/>
              <a:t>Προστατίτιδα ( κυρίως μη ειδική </a:t>
            </a:r>
            <a:r>
              <a:rPr lang="el-GR" sz="1400" dirty="0" err="1" smtClean="0"/>
              <a:t>κοκκιωματώδης</a:t>
            </a:r>
            <a:r>
              <a:rPr lang="el-GR" sz="1400" dirty="0" smtClean="0"/>
              <a:t>)</a:t>
            </a:r>
          </a:p>
          <a:p>
            <a:r>
              <a:rPr lang="el-GR" sz="1400" dirty="0" smtClean="0"/>
              <a:t>Λεμφοκύτταρα δίκην </a:t>
            </a:r>
            <a:r>
              <a:rPr lang="el-GR" sz="1400" dirty="0" err="1" smtClean="0"/>
              <a:t>σφραγιστήρος</a:t>
            </a:r>
            <a:r>
              <a:rPr lang="el-GR" sz="1400" dirty="0" smtClean="0"/>
              <a:t> δακτυλίου</a:t>
            </a:r>
          </a:p>
          <a:p>
            <a:r>
              <a:rPr lang="el-GR" sz="1400" dirty="0" smtClean="0"/>
              <a:t>Ξάνθωμα-</a:t>
            </a:r>
            <a:r>
              <a:rPr lang="el-GR" sz="1400" dirty="0" err="1" smtClean="0"/>
              <a:t>ξανθωματώδης</a:t>
            </a:r>
            <a:r>
              <a:rPr lang="el-GR" sz="1400" dirty="0" smtClean="0"/>
              <a:t> φλεγμονή </a:t>
            </a:r>
          </a:p>
          <a:p>
            <a:r>
              <a:rPr lang="el-GR" sz="1400" dirty="0" err="1" smtClean="0"/>
              <a:t>Μαλακοπλακία</a:t>
            </a:r>
            <a:endParaRPr lang="el-GR" sz="1400" dirty="0" smtClean="0"/>
          </a:p>
          <a:p>
            <a:r>
              <a:rPr lang="el-GR" sz="1400" dirty="0" err="1" smtClean="0"/>
              <a:t>Ενδομητρίωση</a:t>
            </a:r>
            <a:r>
              <a:rPr lang="en-US" sz="1400" smtClean="0"/>
              <a:t> (!)</a:t>
            </a:r>
            <a:endParaRPr lang="el-GR" sz="1400" dirty="0" smtClean="0"/>
          </a:p>
          <a:p>
            <a:r>
              <a:rPr lang="el-GR" sz="1400" dirty="0" smtClean="0"/>
              <a:t>Μετεγχειρητικό </a:t>
            </a:r>
            <a:r>
              <a:rPr lang="el-GR" sz="1400" dirty="0" err="1" smtClean="0"/>
              <a:t>ατρακτοκυτταρικό</a:t>
            </a:r>
            <a:r>
              <a:rPr lang="el-GR" sz="1400" dirty="0" smtClean="0"/>
              <a:t> </a:t>
            </a:r>
            <a:r>
              <a:rPr lang="el-GR" sz="1400" dirty="0" err="1" smtClean="0"/>
              <a:t>οζίο</a:t>
            </a:r>
            <a:endParaRPr lang="el-GR" sz="1400" dirty="0" smtClean="0"/>
          </a:p>
          <a:p>
            <a:r>
              <a:rPr lang="el-GR" sz="1400" dirty="0" smtClean="0"/>
              <a:t>Άτυπα </a:t>
            </a:r>
            <a:r>
              <a:rPr lang="el-GR" sz="1400" dirty="0" err="1" smtClean="0"/>
              <a:t>στρωματικά</a:t>
            </a:r>
            <a:r>
              <a:rPr lang="el-GR" sz="1400" dirty="0" smtClean="0"/>
              <a:t> κύτταρα</a:t>
            </a:r>
          </a:p>
          <a:p>
            <a:r>
              <a:rPr lang="el-GR" sz="1400" dirty="0" err="1" smtClean="0"/>
              <a:t>Εξωμυελική</a:t>
            </a:r>
            <a:r>
              <a:rPr lang="el-GR" sz="1400" dirty="0" smtClean="0"/>
              <a:t> </a:t>
            </a:r>
            <a:r>
              <a:rPr lang="el-GR" sz="1400" dirty="0" err="1" smtClean="0"/>
              <a:t>αιμοποίηση</a:t>
            </a:r>
            <a:endParaRPr lang="el-GR" sz="1400" dirty="0" smtClean="0"/>
          </a:p>
          <a:p>
            <a:r>
              <a:rPr lang="el-GR" sz="1400" dirty="0" smtClean="0"/>
              <a:t>Αδένες του </a:t>
            </a:r>
            <a:r>
              <a:rPr lang="en-US" sz="1400" dirty="0" smtClean="0"/>
              <a:t>Cowper</a:t>
            </a:r>
            <a:endParaRPr lang="el-GR" sz="1400" dirty="0" smtClean="0"/>
          </a:p>
          <a:p>
            <a:r>
              <a:rPr lang="el-G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Παραγάγγλια</a:t>
            </a:r>
            <a:r>
              <a:rPr lang="el-GR" sz="1400" dirty="0" smtClean="0"/>
              <a:t> στον προστάτη αδένα</a:t>
            </a:r>
          </a:p>
          <a:p>
            <a:r>
              <a:rPr lang="el-G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Καλοήθεις αδένες παρακείμενοι νεύρων  </a:t>
            </a:r>
            <a:r>
              <a:rPr lang="el-GR" sz="1400" dirty="0" smtClean="0"/>
              <a:t>και σκελετικού μυ</a:t>
            </a:r>
            <a:endParaRPr lang="el-GR" sz="1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Αδένωση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(άτυπη </a:t>
            </a:r>
            <a:r>
              <a:rPr lang="el-G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αδενωματώδης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υπερπλασία) προστάτη αδένα</a:t>
            </a:r>
            <a:endPara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 fontScale="85000" lnSpcReduction="10000"/>
          </a:bodyPr>
          <a:lstStyle/>
          <a:p>
            <a:r>
              <a:rPr lang="el-GR" dirty="0" smtClean="0"/>
              <a:t>Συχνότητα ανεύρεσης</a:t>
            </a:r>
            <a:r>
              <a:rPr lang="en-US" dirty="0" smtClean="0"/>
              <a:t>: </a:t>
            </a:r>
            <a:r>
              <a:rPr lang="el-GR" dirty="0" smtClean="0"/>
              <a:t>σε υλικό </a:t>
            </a:r>
            <a:r>
              <a:rPr lang="el-GR" dirty="0" err="1" smtClean="0"/>
              <a:t>διουρηθρικής</a:t>
            </a:r>
            <a:r>
              <a:rPr lang="el-GR" dirty="0" smtClean="0"/>
              <a:t> </a:t>
            </a:r>
            <a:r>
              <a:rPr lang="el-GR" dirty="0" err="1" smtClean="0"/>
              <a:t>εκτομής</a:t>
            </a:r>
            <a:r>
              <a:rPr lang="el-GR" dirty="0" smtClean="0"/>
              <a:t> 1,6%, σε υλικό βιοψίας διά βελόνης 0,8%.</a:t>
            </a:r>
          </a:p>
          <a:p>
            <a:r>
              <a:rPr lang="el-GR" dirty="0" smtClean="0"/>
              <a:t>Κοινά χαρακτηριστικά </a:t>
            </a:r>
            <a:r>
              <a:rPr lang="el-GR" dirty="0" err="1" smtClean="0"/>
              <a:t>αδένωσης</a:t>
            </a:r>
            <a:r>
              <a:rPr lang="el-GR" dirty="0" smtClean="0"/>
              <a:t> – καρκίνου καλής διαφοροποίησης </a:t>
            </a:r>
            <a:r>
              <a:rPr lang="en-US" dirty="0" smtClean="0"/>
              <a:t>:</a:t>
            </a:r>
            <a:r>
              <a:rPr lang="el-GR" dirty="0" smtClean="0"/>
              <a:t> συνωστισμένοι αδένες, ροζ εκκρίσεις ή κρυσταλλοειδή, μεσαίου μεγέθους </a:t>
            </a:r>
            <a:r>
              <a:rPr lang="el-GR" dirty="0" err="1" smtClean="0"/>
              <a:t>πυρήνια</a:t>
            </a:r>
            <a:r>
              <a:rPr lang="el-GR" dirty="0" smtClean="0"/>
              <a:t>, διάσπαρτοι, ασαφούς σχήματος </a:t>
            </a:r>
            <a:r>
              <a:rPr lang="el-GR" dirty="0" err="1" smtClean="0"/>
              <a:t>αδένες,ελάχιστη</a:t>
            </a:r>
            <a:r>
              <a:rPr lang="el-GR" dirty="0" smtClean="0"/>
              <a:t> διηθητικού τύπου ανάπτυξη στην περιφέρεια.</a:t>
            </a:r>
          </a:p>
          <a:p>
            <a:r>
              <a:rPr lang="el-GR" dirty="0" smtClean="0"/>
              <a:t>Ενδεικτικά </a:t>
            </a:r>
            <a:r>
              <a:rPr lang="el-GR" dirty="0" err="1" smtClean="0"/>
              <a:t>διαφοροδιαγνωστικά</a:t>
            </a:r>
            <a:r>
              <a:rPr lang="el-GR" dirty="0" smtClean="0"/>
              <a:t> χαρακτηριστικά</a:t>
            </a:r>
            <a:r>
              <a:rPr lang="en-US" dirty="0" smtClean="0"/>
              <a:t>:</a:t>
            </a:r>
            <a:r>
              <a:rPr lang="el-GR" dirty="0" smtClean="0"/>
              <a:t> συνολική αρχιτεκτονική, πυρηνικοί και </a:t>
            </a:r>
            <a:r>
              <a:rPr lang="el-GR" dirty="0" err="1" smtClean="0"/>
              <a:t>κυτταροπλασματικοί</a:t>
            </a:r>
            <a:r>
              <a:rPr lang="el-GR" dirty="0" smtClean="0"/>
              <a:t> χαρακτήρες συγκρινόμενοι με παρακείμενους καλοήθεις αδένες, </a:t>
            </a:r>
            <a:r>
              <a:rPr lang="el-GR" dirty="0" err="1" smtClean="0"/>
              <a:t>αμυλοειδή</a:t>
            </a:r>
            <a:r>
              <a:rPr lang="el-GR" dirty="0" smtClean="0"/>
              <a:t> σωμάτια, </a:t>
            </a:r>
            <a:r>
              <a:rPr lang="el-GR" dirty="0" err="1" smtClean="0"/>
              <a:t>βλέννη</a:t>
            </a:r>
            <a:r>
              <a:rPr lang="el-GR" dirty="0" smtClean="0"/>
              <a:t> κυανής απόχρωσης, βασικός κυτταρικός στοίχος.</a:t>
            </a:r>
          </a:p>
          <a:p>
            <a:endParaRPr lang="el-G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Πρότυπα διήθησης  </a:t>
            </a:r>
            <a:r>
              <a:rPr lang="el-GR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περιορισμένου</a:t>
            </a:r>
            <a:r>
              <a:rPr lang="el-GR" dirty="0" smtClean="0"/>
              <a:t> προστατικού καρκινώματος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785926"/>
            <a:ext cx="8229600" cy="5072074"/>
          </a:xfrm>
        </p:spPr>
        <p:txBody>
          <a:bodyPr/>
          <a:lstStyle/>
          <a:p>
            <a:r>
              <a:rPr lang="el-GR" dirty="0" smtClean="0"/>
              <a:t>Παρουσία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μικρού</a:t>
            </a:r>
            <a:r>
              <a:rPr lang="el-GR" dirty="0" smtClean="0"/>
              <a:t> μεγέθους καρκινικών αδένων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ανάμεσα σε καλοήθεις </a:t>
            </a:r>
            <a:r>
              <a:rPr lang="el-GR" dirty="0" smtClean="0"/>
              <a:t>αδένες ( το συνηθέστερο πρότυπο)</a:t>
            </a:r>
          </a:p>
          <a:p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Τυχαία</a:t>
            </a:r>
            <a:r>
              <a:rPr lang="el-GR" dirty="0" smtClean="0"/>
              <a:t> ανάπτυξη </a:t>
            </a:r>
            <a:r>
              <a:rPr lang="el-G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μικρο</a:t>
            </a:r>
            <a:r>
              <a:rPr lang="el-GR" dirty="0" err="1" smtClean="0"/>
              <a:t>αδενικών</a:t>
            </a:r>
            <a:r>
              <a:rPr lang="el-GR" dirty="0" smtClean="0"/>
              <a:t> καρκινικών σχηματισμών, χωρίς να παρατηρούνται παρακείμενοι καλοήθεις αδένες</a:t>
            </a:r>
          </a:p>
          <a:p>
            <a:r>
              <a:rPr lang="el-GR" dirty="0" smtClean="0"/>
              <a:t>Ασυνήθη πρότυπα</a:t>
            </a:r>
            <a:r>
              <a:rPr lang="en-US" dirty="0" smtClean="0"/>
              <a:t>:</a:t>
            </a:r>
            <a:r>
              <a:rPr lang="el-GR" dirty="0" smtClean="0"/>
              <a:t> χορδές καρκινικών κυττάρων, μεμονωμένα καρκινικά κύτταρα, ηθμοειδείς καρκινικές δομές</a:t>
            </a:r>
            <a:endParaRPr lang="el-G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85860"/>
          </a:xfrm>
        </p:spPr>
        <p:txBody>
          <a:bodyPr>
            <a:normAutofit fontScale="90000"/>
          </a:bodyPr>
          <a:lstStyle/>
          <a:p>
            <a:r>
              <a:rPr lang="el-GR" b="1" dirty="0" err="1" smtClean="0"/>
              <a:t>Αδένωση</a:t>
            </a:r>
            <a:r>
              <a:rPr lang="el-GR" b="1" dirty="0" smtClean="0"/>
              <a:t> 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(άτυπη </a:t>
            </a:r>
            <a:r>
              <a:rPr lang="el-GR" dirty="0" err="1" smtClean="0"/>
              <a:t>αδενωματώδης</a:t>
            </a:r>
            <a:r>
              <a:rPr lang="el-GR" dirty="0" smtClean="0"/>
              <a:t> υπερπλασία) </a:t>
            </a:r>
            <a:endParaRPr lang="el-GR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214422"/>
            <a:ext cx="7143800" cy="544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85720" y="0"/>
            <a:ext cx="3786214" cy="1357298"/>
          </a:xfrm>
        </p:spPr>
        <p:txBody>
          <a:bodyPr>
            <a:noAutofit/>
          </a:bodyPr>
          <a:lstStyle/>
          <a:p>
            <a:r>
              <a:rPr lang="el-GR" sz="2800" dirty="0" err="1" smtClean="0"/>
              <a:t>Αδένωση</a:t>
            </a:r>
            <a:r>
              <a:rPr lang="el-GR" sz="2800" dirty="0" smtClean="0"/>
              <a:t> σε υλικό βιοψίας διά βελόνης</a:t>
            </a:r>
            <a:endParaRPr lang="el-GR" sz="28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697576" y="2769222"/>
            <a:ext cx="5111750" cy="2716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899491" y="815252"/>
            <a:ext cx="6858002" cy="5227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 err="1" smtClean="0"/>
              <a:t>Αδένωση</a:t>
            </a:r>
            <a:r>
              <a:rPr lang="el-GR" dirty="0" smtClean="0"/>
              <a:t> σε υλικό βιοψίας διά βελόνης</a:t>
            </a:r>
            <a:endParaRPr lang="el-GR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428736"/>
            <a:ext cx="7023732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1546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ΔΔ  </a:t>
            </a:r>
            <a:r>
              <a:rPr lang="el-GR" b="1" spc="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αδένωσης</a:t>
            </a:r>
            <a:r>
              <a:rPr lang="el-GR" b="1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από καρκίνωμα αφρωδών αδένων</a:t>
            </a:r>
            <a:endParaRPr lang="el-GR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066800"/>
            <a:ext cx="763905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1 - Τίτλος"/>
          <p:cNvSpPr txBox="1">
            <a:spLocks/>
          </p:cNvSpPr>
          <p:nvPr/>
        </p:nvSpPr>
        <p:spPr>
          <a:xfrm rot="10800000" flipV="1">
            <a:off x="6143636" y="1000108"/>
            <a:ext cx="2643206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Κερατίνη 903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642942"/>
          </a:xfrm>
        </p:spPr>
        <p:txBody>
          <a:bodyPr>
            <a:noAutofit/>
          </a:bodyPr>
          <a:lstStyle/>
          <a:p>
            <a:r>
              <a:rPr lang="el-GR" sz="2400" b="1" spc="600" dirty="0" smtClean="0"/>
              <a:t>Καλά</a:t>
            </a:r>
            <a:r>
              <a:rPr lang="el-GR" sz="2400" b="1" dirty="0" smtClean="0"/>
              <a:t> διαφοροποιημένο </a:t>
            </a:r>
            <a:r>
              <a:rPr lang="el-G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αδενοκαρκίνωμα</a:t>
            </a:r>
            <a:r>
              <a:rPr lang="el-GR" sz="2400" dirty="0" smtClean="0"/>
              <a:t>  </a:t>
            </a:r>
            <a:r>
              <a:rPr lang="el-GR" sz="2400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μιμούμενο</a:t>
            </a:r>
            <a:r>
              <a:rPr lang="el-GR" sz="2400" dirty="0" smtClean="0"/>
              <a:t> </a:t>
            </a:r>
            <a:r>
              <a:rPr lang="el-GR" sz="2400" spc="300" dirty="0" err="1" smtClean="0"/>
              <a:t>αδένωση</a:t>
            </a:r>
            <a:r>
              <a:rPr lang="el-GR" sz="2400" spc="300" dirty="0" smtClean="0"/>
              <a:t>(άτυπη </a:t>
            </a:r>
            <a:r>
              <a:rPr lang="el-GR" sz="2400" spc="300" dirty="0" err="1" smtClean="0"/>
              <a:t>αδενωματώδη</a:t>
            </a:r>
            <a:r>
              <a:rPr lang="el-GR" sz="2400" spc="300" dirty="0" smtClean="0"/>
              <a:t> υπερπλασία)</a:t>
            </a:r>
            <a:br>
              <a:rPr lang="el-GR" sz="2400" spc="300" dirty="0" smtClean="0"/>
            </a:br>
            <a:r>
              <a:rPr lang="el-GR" sz="2400" spc="300" dirty="0" smtClean="0"/>
              <a:t>σε υλικό </a:t>
            </a:r>
            <a:r>
              <a:rPr lang="el-GR" sz="2400" spc="300" dirty="0" err="1" smtClean="0"/>
              <a:t>διουρηθρικής</a:t>
            </a:r>
            <a:r>
              <a:rPr lang="el-GR" sz="2400" spc="300" dirty="0" smtClean="0"/>
              <a:t> </a:t>
            </a:r>
            <a:r>
              <a:rPr lang="el-GR" sz="2400" spc="300" dirty="0" err="1" smtClean="0"/>
              <a:t>εκτομής</a:t>
            </a:r>
            <a:endParaRPr lang="el-GR" sz="2400" spc="300" dirty="0"/>
          </a:p>
        </p:txBody>
      </p:sp>
      <p:pic>
        <p:nvPicPr>
          <p:cNvPr id="36866" name="Picture 2" descr="C:\Documents and Settings\Administrator\Επιφάνεια εργασίας\ΕΙΚΟΝΕΣ ΠΡΟΣΤΑΤΗ για παρουσίαση 13.6\efig_06-3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357298"/>
            <a:ext cx="7318372" cy="5500702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5500694" y="4500570"/>
            <a:ext cx="14668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l-GR" b="1" dirty="0" smtClean="0"/>
              <a:t>Κερατίνη 903</a:t>
            </a:r>
            <a:endParaRPr lang="el-GR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Autofit/>
          </a:bodyPr>
          <a:lstStyle/>
          <a:p>
            <a:r>
              <a:rPr lang="el-GR" sz="3600" dirty="0" smtClean="0"/>
              <a:t>ΔΔ </a:t>
            </a:r>
            <a:r>
              <a:rPr lang="el-GR" sz="3600" dirty="0" err="1" smtClean="0"/>
              <a:t>αδένωσης</a:t>
            </a:r>
            <a:r>
              <a:rPr lang="el-GR" sz="3600" dirty="0" smtClean="0"/>
              <a:t> ή συνωστισμένων αδένων από </a:t>
            </a:r>
            <a:r>
              <a:rPr lang="el-G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καλής διαφοροποίησης καρκίνωμα</a:t>
            </a:r>
            <a:endParaRPr lang="el-G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123950"/>
            <a:ext cx="7715250" cy="573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- Ορθογώνιο"/>
          <p:cNvSpPr/>
          <p:nvPr/>
        </p:nvSpPr>
        <p:spPr>
          <a:xfrm>
            <a:off x="7358082" y="6286520"/>
            <a:ext cx="17859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p63 &amp; </a:t>
            </a:r>
            <a:r>
              <a:rPr lang="el-GR" dirty="0" err="1" smtClean="0"/>
              <a:t>ρακεμάση</a:t>
            </a:r>
            <a:endParaRPr lang="el-G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500042"/>
            <a:ext cx="9144000" cy="917596"/>
          </a:xfrm>
        </p:spPr>
        <p:txBody>
          <a:bodyPr>
            <a:noAutofit/>
          </a:bodyPr>
          <a:lstStyle/>
          <a:p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Συνωστισμένοι</a:t>
            </a:r>
            <a:r>
              <a:rPr lang="el-GR" sz="2400" dirty="0" smtClean="0"/>
              <a:t> καρκινικοί αδένες.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Περιορισμένη </a:t>
            </a:r>
            <a:r>
              <a:rPr lang="el-GR" sz="2400" dirty="0" smtClean="0"/>
              <a:t>ανάπτυξη</a:t>
            </a:r>
            <a:br>
              <a:rPr lang="el-GR" sz="2400" dirty="0" smtClean="0"/>
            </a:br>
            <a:r>
              <a:rPr lang="el-GR" sz="2400" dirty="0" smtClean="0"/>
              <a:t> </a:t>
            </a:r>
            <a:r>
              <a:rPr lang="el-GR" sz="2400" u="sng" dirty="0" smtClean="0"/>
              <a:t>καλά διαφοροποιημένου </a:t>
            </a:r>
            <a:r>
              <a:rPr lang="el-GR" sz="2400" dirty="0" err="1" smtClean="0"/>
              <a:t>αδενοκαρκινώματος</a:t>
            </a:r>
            <a:r>
              <a:rPr lang="el-GR" sz="2400" dirty="0" smtClean="0"/>
              <a:t>.</a:t>
            </a:r>
            <a:br>
              <a:rPr lang="el-GR" sz="2400" dirty="0" smtClean="0"/>
            </a:b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Απαραίτητη  </a:t>
            </a:r>
            <a:r>
              <a:rPr lang="el-GR" sz="2400" dirty="0" smtClean="0"/>
              <a:t>η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400" dirty="0" smtClean="0"/>
              <a:t> </a:t>
            </a:r>
            <a:r>
              <a:rPr lang="el-GR" sz="2400" dirty="0" err="1" smtClean="0"/>
              <a:t>ανοσοϊστοχημική</a:t>
            </a:r>
            <a:r>
              <a:rPr lang="el-GR" sz="2400" dirty="0" smtClean="0"/>
              <a:t> επιβεβαίωση.</a:t>
            </a:r>
            <a:r>
              <a:rPr lang="el-GR" sz="2800" dirty="0" smtClean="0"/>
              <a:t/>
            </a:r>
            <a:br>
              <a:rPr lang="el-GR" sz="2800" dirty="0" smtClean="0"/>
            </a:br>
            <a:endParaRPr lang="el-GR" sz="2800" dirty="0"/>
          </a:p>
        </p:txBody>
      </p:sp>
      <p:pic>
        <p:nvPicPr>
          <p:cNvPr id="3074" name="Picture 2" descr="E:\minimal prostate ca\ajcp1146.03.thor.fig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500174"/>
            <a:ext cx="6176168" cy="535782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1546"/>
          </a:xfrm>
        </p:spPr>
        <p:txBody>
          <a:bodyPr>
            <a:normAutofit fontScale="90000"/>
          </a:bodyPr>
          <a:lstStyle/>
          <a:p>
            <a:r>
              <a:rPr lang="el-GR" sz="4000" b="1" dirty="0" smtClean="0"/>
              <a:t>Ατροφία</a:t>
            </a:r>
            <a:r>
              <a:rPr lang="el-GR" sz="4000" dirty="0" smtClean="0"/>
              <a:t> με κλασικά μορφολογικά γνωρίσματα.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sz="3100" dirty="0" smtClean="0"/>
              <a:t>Χωρίς αξία τα όποια </a:t>
            </a:r>
            <a:r>
              <a:rPr lang="el-GR" sz="3100" dirty="0" err="1" smtClean="0"/>
              <a:t>ανοσοϊστοχημικά</a:t>
            </a:r>
            <a:r>
              <a:rPr lang="el-GR" sz="3100" dirty="0" smtClean="0"/>
              <a:t> ευρήματα.</a:t>
            </a:r>
            <a:endParaRPr lang="el-GR" sz="3100" dirty="0"/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000108"/>
            <a:ext cx="7645400" cy="570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- Ορθογώνιο"/>
          <p:cNvSpPr/>
          <p:nvPr/>
        </p:nvSpPr>
        <p:spPr>
          <a:xfrm>
            <a:off x="6143636" y="4214818"/>
            <a:ext cx="7858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p63</a:t>
            </a:r>
            <a:endParaRPr lang="el-GR" dirty="0"/>
          </a:p>
        </p:txBody>
      </p:sp>
      <p:sp>
        <p:nvSpPr>
          <p:cNvPr id="5" name="4 - Ορθογώνιο"/>
          <p:cNvSpPr/>
          <p:nvPr/>
        </p:nvSpPr>
        <p:spPr>
          <a:xfrm>
            <a:off x="1500166" y="4000504"/>
            <a:ext cx="36426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err="1" smtClean="0"/>
              <a:t>ρακεμάση</a:t>
            </a:r>
            <a:endParaRPr lang="el-G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-428652"/>
            <a:ext cx="9144000" cy="2357454"/>
          </a:xfrm>
        </p:spPr>
        <p:txBody>
          <a:bodyPr>
            <a:normAutofit/>
          </a:bodyPr>
          <a:lstStyle/>
          <a:p>
            <a:r>
              <a:rPr lang="el-GR" sz="32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Μερική</a:t>
            </a:r>
            <a:r>
              <a:rPr lang="el-G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ατροφία</a:t>
            </a:r>
            <a:r>
              <a:rPr lang="en-US" sz="3200" dirty="0" smtClean="0"/>
              <a:t>:</a:t>
            </a:r>
            <a:r>
              <a:rPr lang="el-GR" sz="3200" dirty="0" smtClean="0"/>
              <a:t> </a:t>
            </a:r>
            <a:r>
              <a:rPr lang="el-GR" sz="3200" spc="300" dirty="0" smtClean="0"/>
              <a:t>λιγοστό</a:t>
            </a:r>
            <a:r>
              <a:rPr lang="el-GR" sz="3200" dirty="0" smtClean="0"/>
              <a:t> </a:t>
            </a:r>
            <a:r>
              <a:rPr lang="el-G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κορυφαίο</a:t>
            </a:r>
            <a:r>
              <a:rPr lang="el-GR" sz="3200" dirty="0" smtClean="0"/>
              <a:t> &amp; </a:t>
            </a:r>
            <a:r>
              <a:rPr lang="el-GR" sz="3200" b="1" dirty="0" smtClean="0"/>
              <a:t>άφθονο</a:t>
            </a:r>
            <a:r>
              <a:rPr lang="el-GR" sz="3200" dirty="0" smtClean="0"/>
              <a:t> </a:t>
            </a:r>
            <a:r>
              <a:rPr lang="el-G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πλευρικό</a:t>
            </a:r>
            <a:r>
              <a:rPr lang="el-GR" sz="3200" dirty="0" smtClean="0"/>
              <a:t> κυτταρόπλασμα, μικρή πυρηνική διόγκωση</a:t>
            </a:r>
            <a:endParaRPr lang="el-GR" sz="3200" dirty="0"/>
          </a:p>
        </p:txBody>
      </p:sp>
      <p:pic>
        <p:nvPicPr>
          <p:cNvPr id="59394" name="Picture 2" descr="C:\Documents and Settings\Administrator\Επιφάνεια εργασίας\fig_07-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056243" y="2341939"/>
            <a:ext cx="5143512" cy="3888610"/>
          </a:xfrm>
          <a:prstGeom prst="rect">
            <a:avLst/>
          </a:prstGeom>
          <a:noFill/>
        </p:spPr>
      </p:pic>
      <p:pic>
        <p:nvPicPr>
          <p:cNvPr id="59395" name="Picture 3" descr="C:\Documents and Settings\Administrator\Επιφάνεια εργασίας\fig_07-0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952487" y="1976945"/>
            <a:ext cx="5311257" cy="4071964"/>
          </a:xfrm>
          <a:prstGeom prst="rect">
            <a:avLst/>
          </a:prstGeom>
          <a:noFill/>
        </p:spPr>
      </p:pic>
      <p:pic>
        <p:nvPicPr>
          <p:cNvPr id="5" name="Picture 3" descr="D:\figures\640x480\800\8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1455519" y="2330641"/>
            <a:ext cx="4929222" cy="3696917"/>
          </a:xfrm>
          <a:prstGeom prst="rect">
            <a:avLst/>
          </a:prstGeom>
          <a:noFill/>
        </p:spPr>
      </p:pic>
      <p:sp>
        <p:nvSpPr>
          <p:cNvPr id="6" name="5 - Ορθογώνιο"/>
          <p:cNvSpPr/>
          <p:nvPr/>
        </p:nvSpPr>
        <p:spPr>
          <a:xfrm>
            <a:off x="3838562" y="3244334"/>
            <a:ext cx="14668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l-GR" b="1" dirty="0" smtClean="0"/>
              <a:t>Κερατίνη 903</a:t>
            </a:r>
            <a:endParaRPr lang="el-GR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857256"/>
          </a:xfrm>
        </p:spPr>
        <p:txBody>
          <a:bodyPr>
            <a:normAutofit fontScale="90000"/>
          </a:bodyPr>
          <a:lstStyle/>
          <a:p>
            <a:r>
              <a:rPr lang="el-GR" sz="4000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Ατροφικό</a:t>
            </a:r>
            <a:r>
              <a:rPr lang="el-GR" sz="4000" dirty="0" smtClean="0"/>
              <a:t> καρκίνωμα.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sz="2700" dirty="0" smtClean="0"/>
              <a:t>Ενδελεχής μελέτη πυρηνικής &amp; </a:t>
            </a:r>
            <a:r>
              <a:rPr lang="el-GR" sz="2700" dirty="0" err="1" smtClean="0"/>
              <a:t>κυτταροπλασματικής</a:t>
            </a:r>
            <a:r>
              <a:rPr lang="el-GR" sz="2700" dirty="0" smtClean="0"/>
              <a:t> </a:t>
            </a:r>
            <a:r>
              <a:rPr lang="el-GR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μορφολογίας</a:t>
            </a:r>
            <a:r>
              <a:rPr lang="el-GR" sz="2700" dirty="0" smtClean="0"/>
              <a:t> σε συνδυασμό με κριτική αξιολόγηση </a:t>
            </a:r>
            <a:r>
              <a:rPr lang="el-GR" sz="27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ανοσοϊστοχημικών</a:t>
            </a:r>
            <a:r>
              <a:rPr lang="el-GR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χρώσεων.</a:t>
            </a:r>
            <a:endParaRPr lang="el-GR" sz="2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171556"/>
            <a:ext cx="7627490" cy="5686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Θέμα του Office">
  <a:themeElements>
    <a:clrScheme name="Προσαρμοσμένος 2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Ζωντάνια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1349</TotalTime>
  <Words>1659</Words>
  <Application>Microsoft Office PowerPoint</Application>
  <PresentationFormat>Προβολή στην οθόνη (4:3)</PresentationFormat>
  <Paragraphs>269</Paragraphs>
  <Slides>106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106</vt:i4>
      </vt:variant>
    </vt:vector>
  </HeadingPairs>
  <TitlesOfParts>
    <vt:vector size="107" baseType="lpstr">
      <vt:lpstr>Θέμα του Office</vt:lpstr>
      <vt:lpstr>Διαφάνεια 1</vt:lpstr>
      <vt:lpstr>Επίμαχα σημεία στη διάγνωση περιορισμένου καρκινώματος προστάτη αδένα  σε υλικό βιοψίας διά βελόνης</vt:lpstr>
      <vt:lpstr>Ιστολογικοί χαρακτήρες  περιορισμένου προστατικού καρκινώματος  κατά σειρά συχνότητας ανεύρεσής τους</vt:lpstr>
      <vt:lpstr>Διαφάνεια 4</vt:lpstr>
      <vt:lpstr>Κριτήρια διάγνωσης  περιορισμένου προστατικού αδενοκαρκινώματος</vt:lpstr>
      <vt:lpstr>Διαφάνεια 6</vt:lpstr>
      <vt:lpstr>Χαρακτήρες ενδεικτικοί ή συνηγορητικοί υπέρ ή κατά διάγνωσης καρκινώματος</vt:lpstr>
      <vt:lpstr>Διαφάνεια 8</vt:lpstr>
      <vt:lpstr>Πρότυπα διήθησης  περιορισμένου προστατικού καρκινώματος</vt:lpstr>
      <vt:lpstr>Άτυπη διάταξη  καρκινικών αδένων προστάτη ανάμεσα σε μεγαλύτερους, καλοήθεις αδένες</vt:lpstr>
      <vt:lpstr>Αρχιτεκτονικώς άτυπη  διάταξη μικρών κακοήθων αδένων αμφοτερόπλευρα καλοήθους αδένα</vt:lpstr>
      <vt:lpstr>Άτυπη διάταξη  καρκινικών αδένων προστάτη  ως προς το μυώδες υπόστρωμα</vt:lpstr>
      <vt:lpstr>Διηθητικό πρότυπο διάταξης αδένων   σε υλικό διουρηθρικής εκτομής</vt:lpstr>
      <vt:lpstr>Διαφάνεια 14</vt:lpstr>
      <vt:lpstr>Δεσμίδες λείου μυ διαχωρίζουν τους καρκινικούς αδένες</vt:lpstr>
      <vt:lpstr>Ευρείες ταινίες λείου μυ διαχωρίζουν τους καρκινικούς αδένες.</vt:lpstr>
      <vt:lpstr>Διηθητικό πρότυπο . Εστιακά διακρίνονται  πυρηνικοί χαρακτήρες κακοήθειας</vt:lpstr>
      <vt:lpstr>Διαφάνεια 18</vt:lpstr>
      <vt:lpstr>Αλλοιώσεις καυτηρίασης σε καρκινικούς αδένες με διηθητική ανάπτυξη , διαχωριζόμενους από  λείες μυϊκές δεσμίδες</vt:lpstr>
      <vt:lpstr>Αρκετοί μικροί καρκινικοί αδένες χωρίς ουσιώδη κυτταρική ατυπία</vt:lpstr>
      <vt:lpstr>Ανοσοϊστοχημεία σε υλικό διουρηθρικής εκτομής με αλλοιώσεις λόγω καυτηρίασης</vt:lpstr>
      <vt:lpstr>Αλλοιώσεις καυτηρίασης  σε καρκινικούς αδένες</vt:lpstr>
      <vt:lpstr>Διαφάνεια 23</vt:lpstr>
      <vt:lpstr>Ψευδοϋπερπλαστικό καρκίνωμα</vt:lpstr>
      <vt:lpstr>Ψευδοϋπερπλαστικό καρκίνωμα  με ομαλή προαύλια παρυφή  των κακοήθων αδένων</vt:lpstr>
      <vt:lpstr>Άλλης μορφής ψευδοϋπερπλαστικό αδενοκαρκίνωμα. ΔΔ από υψηλόβαθμη PIN </vt:lpstr>
      <vt:lpstr>Διαφάνεια 27</vt:lpstr>
      <vt:lpstr>Μορφολογία  κακοήθων  πυρήνων</vt:lpstr>
      <vt:lpstr>Μορφολογία  κακοήθων πυρήνων. Συνυπάρχουσες, υποκύανης απόχρωσης εκκρίσεις.</vt:lpstr>
      <vt:lpstr>Διαφάνεια 30</vt:lpstr>
      <vt:lpstr>Μιτωτική δραστηριότητα σε έναν  από τους συνολικά 4 καρκινικούς προστατικούς αδένες  </vt:lpstr>
      <vt:lpstr>Αποπτωτικό σωμάτιο  σε μικρή εστία καρκίνου</vt:lpstr>
      <vt:lpstr>Διαφάνεια 33</vt:lpstr>
      <vt:lpstr>Αμετάβλητο  το καρκινικό στρώμα. Αγγεία με υπερπλαστική μορφολογία και χαρακτήρες κυττάρων της αγγειακής τολύπης</vt:lpstr>
      <vt:lpstr>Διαφάνεια 35</vt:lpstr>
      <vt:lpstr>Παθογνωμονικά κριτήρια κακοήθειας</vt:lpstr>
      <vt:lpstr>Σπειραματοειδής διαμόρφωση. Παθογνωμονική εικόνα αδενοκαρκινώματος.</vt:lpstr>
      <vt:lpstr>Βλεννώδης ινοπλασία  ( μιμούμενη περινευρική διήθηση ). Παθογνωμονική εικόνα αδενοκαρκινώματος.</vt:lpstr>
      <vt:lpstr>Σαφής κυκλοτερής περινευρική διήθηση</vt:lpstr>
      <vt:lpstr>Ανάδειξη περινευρικής διήθησης  με ανοσοχρώση για την πρωτεϊνη S-100</vt:lpstr>
      <vt:lpstr>Διήθηση περιπροστατικού λιπώδους ιστού (παθογνωμονική κακοήθειας)</vt:lpstr>
      <vt:lpstr>Διαφάνεια 42</vt:lpstr>
      <vt:lpstr>Διαφάνεια 43</vt:lpstr>
      <vt:lpstr>Διαφάνεια 44</vt:lpstr>
      <vt:lpstr>Όλως περιορισμένη (στο αποσταλέν υλικό) ανάπτυξη  αδενοκαρκινώματος, αθροιστικού βαθμού κακοηθείας 6 (3+3) κατά Gleason </vt:lpstr>
      <vt:lpstr>Διαφάνεια 46</vt:lpstr>
      <vt:lpstr>Διαφάνεια 47</vt:lpstr>
      <vt:lpstr>Όλως περιορισμένη(στο αποσταλέν υλικό)ανάπτυξη αδενοκαρκινώματος, αθροιστικού βαθμού κακοηθείας 6 (3+3) κατά Gleason </vt:lpstr>
      <vt:lpstr>Όλως  περιορισμένη  (στο αποσταλέν υλικό) ανάπτυξη καρκινώματος, μέτριας διαφοροποίησης</vt:lpstr>
      <vt:lpstr>Σύγκριση ολιγάριθμων καρκινικών αδένων  με παρακείμενους,καλοήθεις αδένες προστάτη</vt:lpstr>
      <vt:lpstr>Ομαλή προαύλια παρυφή  καρκινικών αδένων</vt:lpstr>
      <vt:lpstr>Αμφίφιλο κυτταρόπλασμα  σε καρκινικούς αδένες</vt:lpstr>
      <vt:lpstr>Σύγκριση ολιγάριθμων καρκινικών αδένων  με παρακείμενους, καλοήθεις αδένες προστάτη</vt:lpstr>
      <vt:lpstr>Μικρή εστία αδιαφοροποίητου καρκινώματος προστάτη. Ανάγκη ταυτοποίησης της επιθηλιακής προέλευσης μεμονωμένων άτυπων κυττάρων με ανοσοϊστοχημεία.</vt:lpstr>
      <vt:lpstr>Διαφάνεια 55</vt:lpstr>
      <vt:lpstr>Διαφάνεια 56</vt:lpstr>
      <vt:lpstr>Αντιδραστική ατυπία</vt:lpstr>
      <vt:lpstr>Αδενοκαρκίνωμα  εν μέσω έντονης φλεγμονής</vt:lpstr>
      <vt:lpstr>Αμυλοειδή σωμάτια (!)  στους αυλούς καρκινικών αδένων</vt:lpstr>
      <vt:lpstr>Πολυστοιβάδωση πυρήνων σε ορισμένους καρκινικούς αδένες δίδουσα την εντύπωση  όχι μονού κυτταρικού στοίχου. ΔΔ από βασικό κυτταρικό στοίχο.</vt:lpstr>
      <vt:lpstr>Ηθμοειδής υπερπλασία  βασικού κυτταρικού στοίχου. [Παρουσία βλεννώδους έκκρισης υποκύανης απόχρωσης(!)]</vt:lpstr>
      <vt:lpstr>Διαφάνεια 62</vt:lpstr>
      <vt:lpstr>Παράγοντες δυνητικώς σχετιζόμενοι με τη διάγνωση άτυπου μικροκυψελιδώδους πολλαπλασιασμού (ASAP)</vt:lpstr>
      <vt:lpstr>Διαφάνεια 64</vt:lpstr>
      <vt:lpstr>Άτυπος μικροκυψελιδώδης πολλαπλασιασμός (ASAP). Υπόνοια παρουσίας καρκίνου.</vt:lpstr>
      <vt:lpstr>Το σκεπτικό χρήσης της ανοσοϊστοχημείας  στη μελέτη άτυπων εστιών </vt:lpstr>
      <vt:lpstr>Το σκεπτικό χρήσης της ανοσοϊστοχημείας  στη μελέτη άτυπων εστιών </vt:lpstr>
      <vt:lpstr>Εστία συνωστιζόμενων αδένων, προφανώς καλοήθων</vt:lpstr>
      <vt:lpstr>Διαφάνεια 69</vt:lpstr>
      <vt:lpstr>Πλήρης απουσία βασικού κυτταρικού στοίχου. Ελαφρά υπόνοια κακοήθειας-ASAP.</vt:lpstr>
      <vt:lpstr>Διαφάνεια 71</vt:lpstr>
      <vt:lpstr>Το σκεπτικό χρήσης της ανοσοϊστοχημείας  στη μελέτη άτυπων εστιών </vt:lpstr>
      <vt:lpstr>Άτυπος μικροκυψελιδώδης πολλαπλασιασμός (ASAP) Μη βοηθητικά ευρήματα διπλής ανοσοχρώσης. </vt:lpstr>
      <vt:lpstr>Άτυπος  μικροκυψελιδώδης πολλαπλασιασμός (ASAP). Αρχική υπόνοια  παρουσίας κακοήθειας τεκμηριωνόμενης σε μετέπειτα βιοψία  από θέση  παρακείμενη της πρώτης, με ανοσοϊστοχημική επιβεβαίωση.</vt:lpstr>
      <vt:lpstr>Ανάπτυξη συμβατικού (κυψελιδικού) αδενοκαρκινώματος σχετιζομένου με υψηλόβαθμη PIN, σε ικανή απόσταση</vt:lpstr>
      <vt:lpstr>Σαφής ανοσοϊστοχημική τεκμηρίωση διάγνωσης περιορισμένου καρκινώματος προστάτη αδένα</vt:lpstr>
      <vt:lpstr>Σαφής ανοσοϊστοχημική τεκμηρίωση διάγνωσης περιορισμένου καρκινώματος προστάτη αδένα</vt:lpstr>
      <vt:lpstr>Διαφάνεια 78</vt:lpstr>
      <vt:lpstr>Διαφάνεια 79</vt:lpstr>
      <vt:lpstr>Σαφής ανοσοϊστοχημική τεκμηρίωση  διάγνωσης όλως περιορισμένου καρκινώματος προστάτη αδένα </vt:lpstr>
      <vt:lpstr>Σαφής ανοσοϊστοχημική τεκμηρίωση διάγνωσης όλως περιορισμένου καρκινώματος  προστάτη αδένα</vt:lpstr>
      <vt:lpstr>Επίτευξη διάγνωσης καρκινώματος με ταυτόχρονες ανοσοχρώσεις  με σαφέστατα αποτελέσματα.</vt:lpstr>
      <vt:lpstr>Μορφολογικώς δυσδιάγνωστο καρκίνωμα. Επίτευξη διάγνωσης με ταυτόχρονες ανοσοχρώσεις, με σαφέστατα αποτελέσματα.</vt:lpstr>
      <vt:lpstr> Μη αξιολόγηση ανώμαλης ανοσοχρώσης  έναντι της CK903  για τη διάγνωση περιορισμένου καρκινώματος προστάτη αδένα</vt:lpstr>
      <vt:lpstr>Διαφάνεια 85</vt:lpstr>
      <vt:lpstr>Προστατικό καρκίνωμα  με ανώμαλη έκφραση του p63 (!)</vt:lpstr>
      <vt:lpstr>Διαφάνεια 87</vt:lpstr>
      <vt:lpstr>Διαφοροδιάγνωση (περιορισμένου) προστατικού αδενοκαρκινώματος</vt:lpstr>
      <vt:lpstr>Αδένωση (άτυπη αδενωματώδης υπερπλασία) προστάτη αδένα</vt:lpstr>
      <vt:lpstr>Αδένωση  (άτυπη αδενωματώδης υπερπλασία) </vt:lpstr>
      <vt:lpstr>Αδένωση σε υλικό βιοψίας διά βελόνης</vt:lpstr>
      <vt:lpstr>Αδένωση σε υλικό βιοψίας διά βελόνης</vt:lpstr>
      <vt:lpstr>ΔΔ  αδένωσης  από καρκίνωμα αφρωδών αδένων</vt:lpstr>
      <vt:lpstr>Καλά διαφοροποιημένο αδενοκαρκίνωμα  μιμούμενο αδένωση(άτυπη αδενωματώδη υπερπλασία) σε υλικό διουρηθρικής εκτομής</vt:lpstr>
      <vt:lpstr>ΔΔ αδένωσης ή συνωστισμένων αδένων από καλής διαφοροποίησης καρκίνωμα</vt:lpstr>
      <vt:lpstr>Συνωστισμένοι καρκινικοί αδένες.  Περιορισμένη ανάπτυξη  καλά διαφοροποιημένου αδενοκαρκινώματος. Απαραίτητη  η  ανοσοϊστοχημική επιβεβαίωση. </vt:lpstr>
      <vt:lpstr>Ατροφία με κλασικά μορφολογικά γνωρίσματα. Χωρίς αξία τα όποια ανοσοϊστοχημικά ευρήματα.</vt:lpstr>
      <vt:lpstr>Μερική ατροφία: λιγοστό κορυφαίο &amp; άφθονο πλευρικό κυτταρόπλασμα, μικρή πυρηνική διόγκωση</vt:lpstr>
      <vt:lpstr>Ατροφικό καρκίνωμα. Ενδελεχής μελέτη πυρηνικής &amp; κυτταροπλασματικής μορφολογίας σε συνδυασμό με κριτική αξιολόγηση ανοσοϊστοχημικών χρώσεων.</vt:lpstr>
      <vt:lpstr>Βλεννογόνος ορθού</vt:lpstr>
      <vt:lpstr>Οζίο παραγαγγλίου  σε περιφερική θέση ιστοτεμαχίου βιοψίας διά λεπτής βελόνης</vt:lpstr>
      <vt:lpstr>Καλοήθεις αδένες σε σχέση με νευρικούς κλάδους</vt:lpstr>
      <vt:lpstr>Οδόντωση καλοήθους αδένα  (με  σαφή  ανοσοϊστοχημική ανάδειξη του βασικού κυτταρικού στοίχου του) σε υποκείμενο νευρικό κλάδο</vt:lpstr>
      <vt:lpstr>Καλοήθεις  ενδονευρικοί  αδένες προστάτη</vt:lpstr>
      <vt:lpstr>Συμπερασματικώς, για τη διάγνωση περιορισμένης ανάπτυξης   προστατικού καρκίνου:</vt:lpstr>
      <vt:lpstr>Διαφάνεια 106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user</dc:creator>
  <cp:lastModifiedBy>user</cp:lastModifiedBy>
  <cp:revision>256</cp:revision>
  <dcterms:created xsi:type="dcterms:W3CDTF">2012-03-30T16:12:23Z</dcterms:created>
  <dcterms:modified xsi:type="dcterms:W3CDTF">2012-05-28T14:57:05Z</dcterms:modified>
</cp:coreProperties>
</file>