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 στυλ του υπότιτλου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Φράση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8DA2B0-24A5-2D43-9C32-C6868804D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828675"/>
            <a:ext cx="8791575" cy="1966913"/>
          </a:xfrm>
        </p:spPr>
        <p:txBody>
          <a:bodyPr/>
          <a:lstStyle/>
          <a:p>
            <a:r>
              <a:rPr lang="el-GR" dirty="0" err="1"/>
              <a:t>Νεοπλασματα</a:t>
            </a:r>
            <a:r>
              <a:rPr lang="el-GR" dirty="0"/>
              <a:t> </a:t>
            </a:r>
            <a:r>
              <a:rPr lang="el-GR" dirty="0" err="1"/>
              <a:t>ουροδοχου</a:t>
            </a:r>
            <a:r>
              <a:rPr lang="el-GR" dirty="0"/>
              <a:t> </a:t>
            </a:r>
            <a:r>
              <a:rPr lang="el-GR" dirty="0" err="1"/>
              <a:t>κυστης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998B95-1F68-0D44-A9B1-B8C5D383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5037" y="3273425"/>
            <a:ext cx="8791575" cy="2570162"/>
          </a:xfrm>
        </p:spPr>
        <p:txBody>
          <a:bodyPr/>
          <a:lstStyle/>
          <a:p>
            <a:pPr algn="r"/>
            <a:r>
              <a:rPr lang="el-GR" dirty="0" err="1"/>
              <a:t>Σπαπησ</a:t>
            </a:r>
            <a:r>
              <a:rPr lang="el-GR" dirty="0"/>
              <a:t> </a:t>
            </a:r>
            <a:r>
              <a:rPr lang="el-GR" dirty="0" err="1"/>
              <a:t>βασιλησ</a:t>
            </a:r>
            <a:r>
              <a:rPr lang="el-GR" dirty="0"/>
              <a:t>, </a:t>
            </a:r>
            <a:r>
              <a:rPr lang="en-US" dirty="0"/>
              <a:t>MD, FEBU</a:t>
            </a:r>
          </a:p>
          <a:p>
            <a:pPr algn="r"/>
            <a:r>
              <a:rPr lang="el-GR" dirty="0" err="1"/>
              <a:t>Χειρουργοσ</a:t>
            </a:r>
            <a:r>
              <a:rPr lang="el-GR" dirty="0"/>
              <a:t> </a:t>
            </a:r>
            <a:r>
              <a:rPr lang="el-GR" dirty="0" err="1"/>
              <a:t>ουρολογοσ</a:t>
            </a:r>
            <a:r>
              <a:rPr lang="el-GR" dirty="0"/>
              <a:t>,</a:t>
            </a:r>
          </a:p>
          <a:p>
            <a:pPr algn="r"/>
            <a:r>
              <a:rPr lang="el-GR" dirty="0" err="1"/>
              <a:t>Επικουρικοσ</a:t>
            </a:r>
            <a:r>
              <a:rPr lang="el-GR" dirty="0"/>
              <a:t> </a:t>
            </a:r>
            <a:r>
              <a:rPr lang="el-GR" dirty="0" err="1"/>
              <a:t>επιμελητησ</a:t>
            </a:r>
            <a:r>
              <a:rPr lang="el-GR" dirty="0"/>
              <a:t> </a:t>
            </a:r>
            <a:r>
              <a:rPr lang="el-GR" dirty="0" err="1"/>
              <a:t>ουρολογικησ</a:t>
            </a:r>
            <a:r>
              <a:rPr lang="el-GR" dirty="0"/>
              <a:t> </a:t>
            </a:r>
            <a:r>
              <a:rPr lang="el-GR" dirty="0" err="1"/>
              <a:t>κλινικησ</a:t>
            </a:r>
            <a:endParaRPr lang="el-GR" dirty="0"/>
          </a:p>
          <a:p>
            <a:pPr algn="r"/>
            <a:r>
              <a:rPr lang="el-GR" dirty="0"/>
              <a:t>Γ.Ν.Α. «</a:t>
            </a:r>
            <a:r>
              <a:rPr lang="el-GR" dirty="0" err="1"/>
              <a:t>ΙΠΠοκρατειο</a:t>
            </a:r>
            <a:r>
              <a:rPr lang="el-GR" dirty="0"/>
              <a:t>»</a:t>
            </a:r>
          </a:p>
          <a:p>
            <a:pPr algn="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69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EF379-6CB4-1A46-B7D5-68933019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1338"/>
            <a:ext cx="9905998" cy="1073122"/>
          </a:xfrm>
        </p:spPr>
        <p:txBody>
          <a:bodyPr/>
          <a:lstStyle/>
          <a:p>
            <a:r>
              <a:rPr lang="el-GR" u="sng" dirty="0"/>
              <a:t>ΔΙΑΓΝΩΣΗ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EAD5AF-80A1-DA49-A33E-9013A217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85901"/>
            <a:ext cx="9905999" cy="3874770"/>
          </a:xfrm>
        </p:spPr>
        <p:txBody>
          <a:bodyPr/>
          <a:lstStyle/>
          <a:p>
            <a:r>
              <a:rPr lang="el-GR" dirty="0"/>
              <a:t>Ανώδυνη αιματουρία</a:t>
            </a:r>
          </a:p>
          <a:p>
            <a:pPr lvl="1"/>
            <a:r>
              <a:rPr lang="el-GR" dirty="0"/>
              <a:t>Κάθε ανώδυνη αιματουρία είναι καρκίνος μέχρι αποδείξεως του εναντίον!</a:t>
            </a:r>
            <a:endParaRPr lang="en-US" dirty="0"/>
          </a:p>
          <a:p>
            <a:pPr lvl="1"/>
            <a:endParaRPr lang="en-US" dirty="0"/>
          </a:p>
          <a:p>
            <a:r>
              <a:rPr lang="el-GR" dirty="0"/>
              <a:t>Τυχαίο «ύποπτο» εύρημα απεικονιστικό έλεγχο (</a:t>
            </a:r>
            <a:r>
              <a:rPr lang="en-US" dirty="0"/>
              <a:t>CT, U/S)</a:t>
            </a:r>
          </a:p>
          <a:p>
            <a:endParaRPr lang="en-US" dirty="0"/>
          </a:p>
          <a:p>
            <a:r>
              <a:rPr lang="el-GR" dirty="0" err="1"/>
              <a:t>Εμμ</a:t>
            </a:r>
            <a:r>
              <a:rPr lang="en-US" dirty="0" err="1"/>
              <a:t>έ</a:t>
            </a:r>
            <a:r>
              <a:rPr lang="el-GR" dirty="0" err="1"/>
              <a:t>νοντα</a:t>
            </a:r>
            <a:r>
              <a:rPr lang="el-GR" dirty="0"/>
              <a:t> </a:t>
            </a:r>
            <a:r>
              <a:rPr lang="el-GR" dirty="0" err="1"/>
              <a:t>δυσουρικά</a:t>
            </a:r>
            <a:r>
              <a:rPr lang="el-GR" dirty="0"/>
              <a:t> ενοχλήματα, ιδιαίτερα αν δεν υπάρχει εικόνα λοίμωξης.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A96917-5203-364B-9F97-25857BED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35638"/>
            <a:ext cx="9905998" cy="1061692"/>
          </a:xfrm>
        </p:spPr>
        <p:txBody>
          <a:bodyPr/>
          <a:lstStyle/>
          <a:p>
            <a:r>
              <a:rPr lang="el-GR" u="sng" dirty="0" err="1"/>
              <a:t>Διαγνωση</a:t>
            </a:r>
            <a:endParaRPr lang="el-GR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4D42AF-46AB-2943-BC50-54E4325F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0200"/>
            <a:ext cx="9905999" cy="4572000"/>
          </a:xfrm>
        </p:spPr>
        <p:txBody>
          <a:bodyPr/>
          <a:lstStyle/>
          <a:p>
            <a:r>
              <a:rPr lang="el-GR" dirty="0"/>
              <a:t>Υπάρχουν αρκετά βοηθητικά εργαλεία (κυτταρολογική, απεικονιστικά, </a:t>
            </a:r>
            <a:r>
              <a:rPr lang="el-GR" dirty="0" err="1"/>
              <a:t>κλπ</a:t>
            </a:r>
            <a:r>
              <a:rPr lang="el-GR" dirty="0"/>
              <a:t> </a:t>
            </a:r>
            <a:r>
              <a:rPr lang="el-GR" dirty="0" err="1"/>
              <a:t>κλπ</a:t>
            </a:r>
            <a:r>
              <a:rPr lang="el-GR" dirty="0"/>
              <a:t>).</a:t>
            </a:r>
          </a:p>
          <a:p>
            <a:endParaRPr lang="el-GR" dirty="0"/>
          </a:p>
          <a:p>
            <a:r>
              <a:rPr lang="el-GR" dirty="0"/>
              <a:t>Τίποτα όμως προς το παρόν δεν μπορεί να αντικαταστήσει την ΚΥΣΤΕΟΣΚΟΠΗΣΗ!</a:t>
            </a:r>
          </a:p>
          <a:p>
            <a:endParaRPr lang="el-GR" dirty="0"/>
          </a:p>
          <a:p>
            <a:r>
              <a:rPr lang="el-GR" dirty="0" err="1"/>
              <a:t>Διουρηθρική</a:t>
            </a:r>
            <a:r>
              <a:rPr lang="el-GR" dirty="0"/>
              <a:t> </a:t>
            </a:r>
            <a:r>
              <a:rPr lang="el-GR" dirty="0" err="1"/>
              <a:t>εκτομή</a:t>
            </a:r>
            <a:r>
              <a:rPr lang="el-GR" dirty="0"/>
              <a:t> των βλαβών και των ύποπτων αλλοιώσεων του βλεννογόνου</a:t>
            </a:r>
          </a:p>
        </p:txBody>
      </p:sp>
    </p:spTree>
    <p:extLst>
      <p:ext uri="{BB962C8B-B14F-4D97-AF65-F5344CB8AC3E}">
        <p14:creationId xmlns:p14="http://schemas.microsoft.com/office/powerpoint/2010/main" val="7027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61C581-A8AE-3443-BE5A-F27CD8DF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8488"/>
            <a:ext cx="9905998" cy="1084552"/>
          </a:xfrm>
        </p:spPr>
        <p:txBody>
          <a:bodyPr/>
          <a:lstStyle/>
          <a:p>
            <a:r>
              <a:rPr lang="el-GR" dirty="0" err="1"/>
              <a:t>Ιστολογικη</a:t>
            </a:r>
            <a:r>
              <a:rPr lang="el-GR" dirty="0"/>
              <a:t> </a:t>
            </a:r>
            <a:r>
              <a:rPr lang="el-GR" dirty="0" err="1"/>
              <a:t>απαντηση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BDC7CE-2F2A-F140-B6FD-76157FD95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1630"/>
            <a:ext cx="9905999" cy="4834890"/>
          </a:xfrm>
        </p:spPr>
        <p:txBody>
          <a:bodyPr/>
          <a:lstStyle/>
          <a:p>
            <a:r>
              <a:rPr lang="el-GR" dirty="0"/>
              <a:t>Πρόκειται όντως για κακοήθεια ή μήπως όχι; (θήλωμα, κυστική </a:t>
            </a:r>
            <a:r>
              <a:rPr lang="el-GR" dirty="0" err="1"/>
              <a:t>κυστίτις</a:t>
            </a:r>
            <a:r>
              <a:rPr lang="el-GR" dirty="0"/>
              <a:t>, </a:t>
            </a:r>
            <a:r>
              <a:rPr lang="el-GR" dirty="0" err="1"/>
              <a:t>κλπ</a:t>
            </a:r>
            <a:r>
              <a:rPr lang="el-GR" dirty="0"/>
              <a:t> </a:t>
            </a:r>
            <a:r>
              <a:rPr lang="el-GR" dirty="0" err="1"/>
              <a:t>κλπ</a:t>
            </a:r>
            <a:r>
              <a:rPr lang="el-GR" dirty="0"/>
              <a:t>)</a:t>
            </a:r>
          </a:p>
          <a:p>
            <a:r>
              <a:rPr lang="el-GR" dirty="0"/>
              <a:t>Εάν είναι κακοήθεια, πόσα στρώματα της ουροδόχου κύστης διηθεί;;</a:t>
            </a:r>
          </a:p>
          <a:p>
            <a:r>
              <a:rPr lang="el-GR" dirty="0"/>
              <a:t>ΜΥΟΔΙΗΘΗΤΙΚΟ ή ΜΗ ΜΥΟΔΙΗΘΗΤΙΚΟ</a:t>
            </a:r>
          </a:p>
          <a:p>
            <a:r>
              <a:rPr lang="el-GR" dirty="0"/>
              <a:t>Μη </a:t>
            </a:r>
            <a:r>
              <a:rPr lang="el-GR" dirty="0" err="1"/>
              <a:t>μυοδιηθητικό</a:t>
            </a:r>
            <a:r>
              <a:rPr lang="el-GR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Ta, T1 </a:t>
            </a:r>
            <a:r>
              <a:rPr lang="en-US" dirty="0" err="1">
                <a:sym typeface="Wingdings" pitchFamily="2" charset="2"/>
              </a:rPr>
              <a:t>ή</a:t>
            </a:r>
            <a:r>
              <a:rPr lang="el-GR" dirty="0">
                <a:sym typeface="Wingdings" pitchFamily="2" charset="2"/>
              </a:rPr>
              <a:t> Τ</a:t>
            </a:r>
            <a:r>
              <a:rPr lang="en-US" dirty="0">
                <a:sym typeface="Wingdings" pitchFamily="2" charset="2"/>
              </a:rPr>
              <a:t>is</a:t>
            </a:r>
          </a:p>
          <a:p>
            <a:pPr lvl="1"/>
            <a:r>
              <a:rPr lang="en-US" dirty="0">
                <a:sym typeface="Wingdings" pitchFamily="2" charset="2"/>
              </a:rPr>
              <a:t>High / low grade (</a:t>
            </a:r>
            <a:r>
              <a:rPr lang="el-GR" dirty="0">
                <a:sym typeface="Wingdings" pitchFamily="2" charset="2"/>
              </a:rPr>
              <a:t>Παλαιότερα 1,2,3)</a:t>
            </a:r>
          </a:p>
          <a:p>
            <a:pPr lvl="1"/>
            <a:r>
              <a:rPr lang="el-GR" dirty="0"/>
              <a:t>Μέγεθος νεοπλάσματος</a:t>
            </a:r>
          </a:p>
          <a:p>
            <a:pPr lvl="1"/>
            <a:r>
              <a:rPr lang="el-GR" dirty="0"/>
              <a:t>Ασυνήθεις ιστολογικοί </a:t>
            </a:r>
            <a:r>
              <a:rPr lang="el-GR" dirty="0" err="1"/>
              <a:t>υπότυποι</a:t>
            </a:r>
            <a:endParaRPr lang="el-GR" dirty="0"/>
          </a:p>
          <a:p>
            <a:pPr lvl="1"/>
            <a:r>
              <a:rPr lang="el-GR" dirty="0" err="1"/>
              <a:t>Λεμφαγγειακή</a:t>
            </a:r>
            <a:r>
              <a:rPr lang="el-GR" dirty="0"/>
              <a:t> διήθηση</a:t>
            </a:r>
          </a:p>
        </p:txBody>
      </p:sp>
    </p:spTree>
    <p:extLst>
      <p:ext uri="{BB962C8B-B14F-4D97-AF65-F5344CB8AC3E}">
        <p14:creationId xmlns:p14="http://schemas.microsoft.com/office/powerpoint/2010/main" val="1179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A04223D-12DB-744A-A44B-A28C8612D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922" y="363859"/>
            <a:ext cx="9042408" cy="59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0B327E-0AB5-AE43-A70E-9460A572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07038"/>
            <a:ext cx="9905998" cy="1164562"/>
          </a:xfrm>
        </p:spPr>
        <p:txBody>
          <a:bodyPr/>
          <a:lstStyle/>
          <a:p>
            <a:r>
              <a:rPr lang="el-GR" dirty="0"/>
              <a:t>Μη </a:t>
            </a:r>
            <a:r>
              <a:rPr lang="el-GR" dirty="0" err="1"/>
              <a:t>Μυοδιηθητικοσ</a:t>
            </a:r>
            <a:r>
              <a:rPr lang="el-GR" dirty="0"/>
              <a:t> </a:t>
            </a:r>
            <a:r>
              <a:rPr lang="el-GR" dirty="0" err="1"/>
              <a:t>καρκινοσ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954C11-5255-1A47-8E6B-E238F88D8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1600"/>
            <a:ext cx="9905999" cy="4857750"/>
          </a:xfrm>
        </p:spPr>
        <p:txBody>
          <a:bodyPr/>
          <a:lstStyle/>
          <a:p>
            <a:r>
              <a:rPr lang="el-GR" dirty="0"/>
              <a:t>Θεραπευτικές επιλογές:</a:t>
            </a:r>
          </a:p>
          <a:p>
            <a:pPr lvl="1"/>
            <a:r>
              <a:rPr lang="en-US" dirty="0"/>
              <a:t>Re-TURBT</a:t>
            </a:r>
            <a:endParaRPr lang="el-GR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Epirubicin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BCG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</a:t>
            </a:r>
            <a:r>
              <a:rPr lang="el-GR" dirty="0"/>
              <a:t>Πρώιμη) Ριζική Κυστεκτομή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Διάρκεια </a:t>
            </a:r>
            <a:r>
              <a:rPr lang="en-US" dirty="0"/>
              <a:t>follow up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32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96256D-A5D3-9743-9BB0-15E46B39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1338"/>
            <a:ext cx="9905998" cy="1118842"/>
          </a:xfrm>
        </p:spPr>
        <p:txBody>
          <a:bodyPr/>
          <a:lstStyle/>
          <a:p>
            <a:r>
              <a:rPr lang="el-GR" dirty="0" err="1"/>
              <a:t>Μυοδιηθητικος</a:t>
            </a:r>
            <a:r>
              <a:rPr lang="el-GR" dirty="0"/>
              <a:t> </a:t>
            </a:r>
            <a:r>
              <a:rPr lang="el-GR" dirty="0" err="1"/>
              <a:t>καρκινοσ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C9BCE2-72A1-E349-8A56-4FB2654A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0180"/>
            <a:ext cx="9905999" cy="4351021"/>
          </a:xfrm>
        </p:spPr>
        <p:txBody>
          <a:bodyPr/>
          <a:lstStyle/>
          <a:p>
            <a:r>
              <a:rPr lang="el-GR" dirty="0"/>
              <a:t>Τοπική νόσος </a:t>
            </a:r>
            <a:r>
              <a:rPr lang="el-GR" dirty="0">
                <a:sym typeface="Wingdings" pitchFamily="2" charset="2"/>
              </a:rPr>
              <a:t> Ριζική κυστεκτομή (ιδανικά με </a:t>
            </a:r>
            <a:r>
              <a:rPr lang="el-GR" dirty="0" err="1">
                <a:sym typeface="Wingdings" pitchFamily="2" charset="2"/>
              </a:rPr>
              <a:t>νεοεπικουρική</a:t>
            </a:r>
            <a:r>
              <a:rPr lang="el-GR" dirty="0">
                <a:sym typeface="Wingdings" pitchFamily="2" charset="2"/>
              </a:rPr>
              <a:t> ΧΜΘ)</a:t>
            </a:r>
          </a:p>
          <a:p>
            <a:endParaRPr lang="el-GR" dirty="0">
              <a:sym typeface="Wingdings" pitchFamily="2" charset="2"/>
            </a:endParaRPr>
          </a:p>
          <a:p>
            <a:r>
              <a:rPr lang="el-GR" dirty="0">
                <a:sym typeface="Wingdings" pitchFamily="2" charset="2"/>
              </a:rPr>
              <a:t>Μεταστατική νόσος  ΧΜΘ ( κυστεκτομή για έλεγχο αιματουρίας/τοπικών συμπτωμάτων)</a:t>
            </a:r>
          </a:p>
          <a:p>
            <a:endParaRPr lang="el-GR" dirty="0">
              <a:sym typeface="Wingdings" pitchFamily="2" charset="2"/>
            </a:endParaRPr>
          </a:p>
          <a:p>
            <a:r>
              <a:rPr lang="el-GR" dirty="0">
                <a:sym typeface="Wingdings" pitchFamily="2" charset="2"/>
              </a:rPr>
              <a:t>Συνδυασμός  </a:t>
            </a:r>
            <a:r>
              <a:rPr lang="en-US" dirty="0">
                <a:sym typeface="Wingdings" pitchFamily="2" charset="2"/>
              </a:rPr>
              <a:t>TURBT – EBRT – </a:t>
            </a:r>
            <a:r>
              <a:rPr lang="el-GR" dirty="0">
                <a:sym typeface="Wingdings" pitchFamily="2" charset="2"/>
              </a:rPr>
              <a:t>ΧΜΘ σε ασθενείς που δεν θα υποβληθούν σε χειρουργείο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29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Κύκλωμα</Template>
  <TotalTime>199</TotalTime>
  <Words>215</Words>
  <Application>Microsoft Macintosh PowerPoint</Application>
  <PresentationFormat>Ευρεία οθόνη</PresentationFormat>
  <Paragraphs>45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Tw Cen MT</vt:lpstr>
      <vt:lpstr>Wingdings</vt:lpstr>
      <vt:lpstr>Κύκλωμα</vt:lpstr>
      <vt:lpstr>Νεοπλασματα ουροδοχου κυστης</vt:lpstr>
      <vt:lpstr>ΔΙΑΓΝΩΣΗ</vt:lpstr>
      <vt:lpstr>Διαγνωση</vt:lpstr>
      <vt:lpstr>Ιστολογικη απαντηση</vt:lpstr>
      <vt:lpstr>Παρουσίαση του PowerPoint</vt:lpstr>
      <vt:lpstr>Μη Μυοδιηθητικοσ καρκινοσ</vt:lpstr>
      <vt:lpstr>Μυοδιηθητικος καρκινοσ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Νεοπλασματα ουροδοχου κυστης</dc:title>
  <dc:creator>Vasilis Spapis</dc:creator>
  <cp:lastModifiedBy>Vasilis Spapis</cp:lastModifiedBy>
  <cp:revision>18</cp:revision>
  <dcterms:created xsi:type="dcterms:W3CDTF">2018-05-15T19:31:43Z</dcterms:created>
  <dcterms:modified xsi:type="dcterms:W3CDTF">2018-05-17T18:18:55Z</dcterms:modified>
</cp:coreProperties>
</file>