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267" r:id="rId3"/>
    <p:sldId id="268" r:id="rId4"/>
    <p:sldId id="269" r:id="rId5"/>
    <p:sldId id="294" r:id="rId6"/>
    <p:sldId id="360" r:id="rId7"/>
    <p:sldId id="286" r:id="rId8"/>
    <p:sldId id="348" r:id="rId9"/>
    <p:sldId id="288" r:id="rId10"/>
    <p:sldId id="354" r:id="rId11"/>
    <p:sldId id="356" r:id="rId12"/>
    <p:sldId id="355" r:id="rId13"/>
    <p:sldId id="357" r:id="rId14"/>
    <p:sldId id="289" r:id="rId15"/>
    <p:sldId id="258" r:id="rId16"/>
    <p:sldId id="337" r:id="rId17"/>
    <p:sldId id="285" r:id="rId18"/>
    <p:sldId id="259" r:id="rId19"/>
    <p:sldId id="353" r:id="rId20"/>
    <p:sldId id="352" r:id="rId21"/>
    <p:sldId id="351" r:id="rId22"/>
    <p:sldId id="295" r:id="rId23"/>
    <p:sldId id="284" r:id="rId24"/>
    <p:sldId id="302" r:id="rId25"/>
    <p:sldId id="358" r:id="rId26"/>
    <p:sldId id="303" r:id="rId27"/>
    <p:sldId id="297" r:id="rId28"/>
    <p:sldId id="301" r:id="rId29"/>
    <p:sldId id="313" r:id="rId30"/>
    <p:sldId id="361" r:id="rId31"/>
    <p:sldId id="311" r:id="rId32"/>
    <p:sldId id="359" r:id="rId33"/>
    <p:sldId id="296" r:id="rId34"/>
    <p:sldId id="349" r:id="rId35"/>
    <p:sldId id="362" r:id="rId36"/>
    <p:sldId id="304" r:id="rId37"/>
    <p:sldId id="338" r:id="rId38"/>
    <p:sldId id="350" r:id="rId39"/>
    <p:sldId id="290" r:id="rId4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9966"/>
    <a:srgbClr val="FF9933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987" autoAdjust="0"/>
    <p:restoredTop sz="74348" autoAdjust="0"/>
  </p:normalViewPr>
  <p:slideViewPr>
    <p:cSldViewPr>
      <p:cViewPr>
        <p:scale>
          <a:sx n="50" d="100"/>
          <a:sy n="50" d="100"/>
        </p:scale>
        <p:origin x="2851" y="3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3B386-3AAF-424C-9406-F311ADB65DCD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1178A-3A6D-46B4-8F72-B9A3CB1EA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2-12-04T06:10:01.3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21 212,'21'0,"0"0,0 0,22 0,-1 0,43 0,-22 0,22 0,-43 0,22 0,-43 0,42 0,22 0,-43 0,22 0,20 0,43 21,-63-21,21 21,-64-21,63 21,-62-21,41 0,43 0,-43 0,43 0,0 0,0 0,-21 0,-43 0,0 0,1 0,20 0,22 0,21 0,-43 0,43 0,42 0,21 0,22 0,-22 0,-21 0,-21 0,-42 0,0 0,-43 0,22 0,20 0,-20 0,-1 0,1 0,-43 0,42 0,1 0,42 0,-22 0,43 0,-84 0,63 0,42 0,21 0,0 0,22 0,-22 0,-21 0,-84 0,-22 0,43 0,21 0,-43 0,22 0,21 0,42 0,-21 0,21 0,0 0,0 0,-42 0,-85 0,64-21,0 21,-22 0,22 0,0 0,42 0,-43 0,22 0,-42 0,41 0,-62 0,-22 0,21 0,1 0,62 0,-20 0,42-42,-85 42,22 0,21 0,20 0,-20 0,21 0,-43 0,-41 0,62 0,-20 0,-1 0,1 0,-1 0,-42 0,43 0,42 0,-43 0,43 0,-64 0,1 0,20 0,-42 0,85 0,-63-43,62 43,22 0,-21 0,-42 0,20 0,22 0,-85 0,1 0,62 0,-20 0,-22 0,0 0,22 0,-22 0,22 0,-43-21,42 21,22 0,-21 0,-43 0,0 0,0 0,0 0,0 0,22 0,20 0,-20 0,-22 0,21 0,0 0,22 0,-43 0,21 0,-20 0,20 0,-21 0,-21 21,106-42,-64 21,1-21,20 0,-42 21,0 42,-21-21,0 0,43 22,-43-22,0 0,-21-21,-1 21,1 1,-42-22,42 0,-22 0,1 0,-22 0,43 42,-42-42,42 0,-22 0,22 0,-21 0,21 0,-22 0,-20 0,-1 0,43 0,-64 0,43 0,21 0,0 0,-85 21,21-21,-21 0,-21 0,22 0,41 0,-42 0,64 0,21 0,-22 0,-20 0,-43 0,43 0,-191 0,211 0,-20 0,-1 0,43 0,-42 0,41 0,-41 0,-22 0,22 0,-1 0,1 0,42 0,-43 0,43 0,-21 0,-64 0,63 0,-41 0,41 0,-62 0,-44 0,22 0,-21 0,21 0,106 0,-21 0,-64 0,21 0,22 0,-43 0,42 0,-20 0,-1 0,64 0,-43 0,43 0,-21 0,21 0,-43 0,22 0,0 0,-64 0,63 0,-62 0,-1 0,-21-21,42 21,22 0,41 0,1 0,0 0,0 0,0 0,-85 0,42 0,-41 0,41 0,-42 0,-63 0,-22 0,22 0,42 0,0 0,106-21,-21 21,20 0,-20 0,-64 0,0 0,64 0,-64 0,-63-21,0-22,20 22,1-21,21 20,85 22,0 0,-64 0,42 0,-63 0,-63-21,-43 0,-21 0,21-21,64-1,126 43,22 0,0 0,0 0,-21 0,-22 0,-42 0,43 0,-22 0,43 0,-43 0,-63 0,0 0,42 0,21 0,-21 0,64 0,21 0,-43 22,1-22,-1 21,-20-21,-22 21,64-21,-22 0,1 0,41 0,1 0,0 0,-64 0,22 0,-43 0,64 0,-43 0,0 0,1 0,63 0,21 21,0 21,-22-21,22 1,0-1,0 0,0 0,-21 0,0 64,21-64,-21 43,21-22,-21-21,21 0,-21 22,21-22,42-42,-21 21,0-21,22-1,-22 22,21 0,-21 0,22 0,-1-21,0 0,22 21,-1-21,1 21,-43-21,-21-1,42 22,-21 0,1 0,-1 0,0 0,0 0,0 0,64 0,0-63,-1 63,-41 0,41-21,-63 21,1 0,-1 0,42-21,1 21,-22-21,64 21,-64 0,64 0,42 0,-42 0,21 0,-21 0,-21 0,-22 0,-21-22,43 22,21 0,-43 0,22 0,-21 0,20 0,43 0,-106 0,22 0,20-21,-42 21,1 0,62 0,-41 0,62 0,-62 0,63 0,-85 0,21 0,22-21,-22 0,-21 21,64 0,-1 0,-41 0,20 0,22 0,-22 0,-20 0,-22 0,0 0,0 0,85 0,-42 0,-1 0,43 0,0 0,-106 21,-21 0,-1-21,-20 0,-43 0,1 0,-1 0,-42 21,42-21,1 0,-1 0,64 0,-21 22,-1-1,-20 0,-1-21,22 0,21 0,-85 21,85-21,-22 42,22-42,-21 0,0 0,84-21,85-106,-64 64,-41 41,83-41,-62 63,-1-21,0-21,-42 20,43 22,-22-21,21 21,22 0,-1 0,22 0,0 0,-22 0,-21 0,1 0,20 0,1 0,-22 0,22 0,-22 21,-21-21,0 0,43 0,-1 0,22 0,-22 0,22 0,21 22,-64-22,43 0,0 0,-43 0,-21 0,0 0,64 0,-43 0,43 21,0 0,-1-21,-20 0,-1 0,-20 0,20 0,-42 0,0 0,43 0,42 0,-64 0,22 0,63 21,-22 0,-20 0,0 0,-64-21,42 0,1 0,-1 0,1 0,42 22,21-22,0 42,-43-42,22 21,-85-21,1 21,20-21,21 0,22 0,-21 0,20 0,-41 0,20 0,1 0,-22 0,-21 0,-63 22,42-1,-21-21,-22 0,-20 0,-43 0,64 0,-64 0,-42 0,42 0,-21-21,21-1,85 22,0 0,-22 0,22 0,0 0,-21 0,42 22,-106-22,63 0,-62 0,41 0,-42 0,-42 0,21 0,127-22,21 1,0 0,1 0,41 21,64-21,-63-1,-1 1,22 21,-43 0,0 0,22 0,21 0,20 0,-20 0,0 0,-22 0,-42 0,1 0,-1 0,0 0,21 0,22 0,-22-21,64 21,-64 0,-21 0,43 0,-22 0,-21 0,1 0,41 0,22 0,-43 0,43 0,-22 0,1 0,-1 0,-42 0,22 0,20 0,22 0,21 0,21 0,-85 0,43 0,-1 0,1 0,-64 0,64 0,-22 0,1 0,-1 0,-41 0,-1 0,21 0,43 0,-1 0,1 0,-43 0,64 0,42 0,-21 21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2-10-29T09:38:54.8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106 149,'21'0,"85"0,-64 0,43 21,42-21,-21 21,-1 0,-41-21,-43 0,0 0,22 0,20 0,22 0,-22 0,1 0,-22 0,43 0,-43 0,0 0,-20 0,-1 0,0 0,0 0,0 0,43 0,-43 0,21 0,-21 0,22 0,-22 0,0 21,0-21,22 0,-1 0,-21 0,0 21,43-21,-22 22,0-22,1 0,-22 0,0 0,0 0,64 0,-22 0,-41 0,20 0,-21 21,0-21,0 0,1 0,-1 0,0 0,0 0,0 0,0 0,1 0,-1 0,0 0,-42 0,-22 0,22 0,0-43,0 43,0 0,0 0,-1 0,1 0,-21 0,0-21,-1 21,-20 0,-1 0,43 0,0 0,0 0,-22 0,-41 0,20-21,-20 21,20 0,43 0,-21 0,20 0,1 0,0 0,-42 0,-22 0,43 0,-64 0,0 0,64 0,-43 0,-21 0,-42 0,42 0,85 0,0 0,-22 0,1 0,21 0,0 0,-22 0,1 0,0 0,-1 0,-41 0,-1 0,-21 0,43 0,84 0,0 0,43 0,-43 0,0 0,21 0,1 0,-22 0,21 0,0 0,22 0,-22 0,1-21,-22 21,0 0,21-21,1 21,-22 0,21-21,0 0,-20 21,-1 0,0 0,21 0,-21 0,22 0,41 0,-41-22,-1 22,0 0,-20 0,-1 0,42 0,-42 0,1 0,-1 0,0 0,0 0,0 0,22 0,-22 0,21 0,0 0,-20 0,20 0,0 0,-21 0,1 0,-1-21,0 21,0 0,0-21,0 21,1 0,20 0,-21 0,0 0,0 0,1 0,20-21,-21 21,0 0,22 0,-22 0,0 0,0 0,0 0,22 0,-22 0,0 0,-21-21,42-1,1 22,-22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CA126-7748-4C5B-8ECD-1F8B38113765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DA58D-6B5B-40E7-A049-1E26DC4915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583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 err="1"/>
              <a:t>Νεφροκυτταρικό</a:t>
            </a:r>
            <a:r>
              <a:rPr lang="el-GR" dirty="0"/>
              <a:t> καρκίνωμα (ΝΚΚ).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Υπερέκκριση </a:t>
            </a:r>
            <a:r>
              <a:rPr lang="el-GR" dirty="0" err="1"/>
              <a:t>ερυθροποιητίνης</a:t>
            </a:r>
            <a:r>
              <a:rPr lang="el-GR" dirty="0"/>
              <a:t> από τον όγκο – </a:t>
            </a:r>
            <a:r>
              <a:rPr lang="el-GR" dirty="0" err="1"/>
              <a:t>παρανεοπλασματικό</a:t>
            </a:r>
            <a:r>
              <a:rPr lang="el-GR" dirty="0"/>
              <a:t> σύνδρομο.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Θρομβώσεις (από τους παράγοντες της τριάδας του </a:t>
            </a:r>
            <a:r>
              <a:rPr lang="en-US" dirty="0"/>
              <a:t>Virchow:</a:t>
            </a:r>
            <a:r>
              <a:rPr lang="el-GR" dirty="0"/>
              <a:t> </a:t>
            </a:r>
            <a:r>
              <a:rPr lang="el-GR" dirty="0" err="1"/>
              <a:t>υπερπηκτικότητα</a:t>
            </a:r>
            <a:r>
              <a:rPr lang="el-GR" dirty="0"/>
              <a:t> λόγω </a:t>
            </a:r>
            <a:r>
              <a:rPr lang="el-GR" dirty="0" err="1"/>
              <a:t>υπεργλοιότητας</a:t>
            </a:r>
            <a:r>
              <a:rPr lang="en-US" dirty="0"/>
              <a:t>)</a:t>
            </a:r>
            <a:r>
              <a:rPr lang="el-GR" dirty="0"/>
              <a:t>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769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ΤΕΤΡΑΒΑΘΜΙΟ </a:t>
            </a:r>
            <a:r>
              <a:rPr lang="el-GR" b="1" dirty="0"/>
              <a:t>ΣΥΣΤΗΜΑ ΙΣΤΟΛΟΓΙΚΗΣ ΔΙΑΒΑΘΜΙΣΗΣ ΚΑΚΟΗΘΕΙΑΣ </a:t>
            </a:r>
            <a:r>
              <a:rPr lang="el-GR" b="0" dirty="0"/>
              <a:t>(</a:t>
            </a:r>
            <a:r>
              <a:rPr lang="en-US" b="1" dirty="0"/>
              <a:t>G</a:t>
            </a:r>
            <a:r>
              <a:rPr lang="en-US" b="0" dirty="0"/>
              <a:t>RADING</a:t>
            </a:r>
            <a:r>
              <a:rPr lang="el-GR" b="0" dirty="0"/>
              <a:t>)</a:t>
            </a:r>
            <a:r>
              <a:rPr lang="en-US" b="1" dirty="0"/>
              <a:t> </a:t>
            </a:r>
            <a:endParaRPr lang="el-GR" b="1" dirty="0"/>
          </a:p>
          <a:p>
            <a:pPr algn="ctr"/>
            <a:r>
              <a:rPr lang="el-GR" b="0" dirty="0"/>
              <a:t>(</a:t>
            </a:r>
            <a:r>
              <a:rPr lang="el-GR" b="1" dirty="0"/>
              <a:t>ΙΣΧΥΟΝ </a:t>
            </a:r>
            <a:r>
              <a:rPr lang="el-GR" dirty="0"/>
              <a:t>ΓΙΑ ΤΟ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ΔΙΑΥΓΟΚΥΤΤΑΡΙΚΟ,</a:t>
            </a:r>
            <a:r>
              <a:rPr lang="el-GR" dirty="0"/>
              <a:t> ΤΟ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ΘΗΛΩΔΕΣ</a:t>
            </a:r>
            <a:r>
              <a:rPr lang="el-GR" baseline="0" dirty="0"/>
              <a:t> ΚΑΙ ΤΟ </a:t>
            </a:r>
            <a:r>
              <a:rPr lang="el-GR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ΑΤΑΞΙΝΟΜΗΤΟ</a:t>
            </a:r>
            <a:r>
              <a:rPr lang="el-GR" baseline="0" dirty="0"/>
              <a:t> ΝΚΚ) </a:t>
            </a:r>
          </a:p>
          <a:p>
            <a:pPr algn="ctr"/>
            <a:r>
              <a:rPr lang="el-GR" baseline="0" dirty="0"/>
              <a:t>ΜΕ ΒΑΣΗ ΤΑ  </a:t>
            </a:r>
            <a:r>
              <a:rPr lang="el-GR" b="1" spc="600" baseline="0" dirty="0"/>
              <a:t>ΠΥΡΗΝΙΑ</a:t>
            </a:r>
            <a:r>
              <a:rPr lang="el-GR" baseline="0" dirty="0"/>
              <a:t> ΣΤΟΥΣ ΠΥΡΗΝΕΣ ΤΩΝ ΚΑΡΚΙΝΙΚΩΝ ΚΥΤΤΑΡΩΝ</a:t>
            </a:r>
          </a:p>
          <a:p>
            <a:endParaRPr lang="el-GR" baseline="0" dirty="0"/>
          </a:p>
          <a:p>
            <a:r>
              <a:rPr lang="el-GR" dirty="0"/>
              <a:t>G1: </a:t>
            </a:r>
            <a:r>
              <a:rPr lang="el-GR" dirty="0" err="1"/>
              <a:t>πυρήνια</a:t>
            </a:r>
            <a:r>
              <a:rPr lang="el-GR" dirty="0"/>
              <a:t> απόντα ή δυσδιάκριτα και </a:t>
            </a:r>
            <a:r>
              <a:rPr lang="el-GR" dirty="0" err="1"/>
              <a:t>βασεόφιλα</a:t>
            </a:r>
            <a:r>
              <a:rPr lang="el-GR" dirty="0"/>
              <a:t> σε μεγέθυνση 400x. Στην πάνω αριστερή </a:t>
            </a:r>
            <a:r>
              <a:rPr lang="el-GR" dirty="0" err="1"/>
              <a:t>εικ</a:t>
            </a:r>
            <a:r>
              <a:rPr lang="el-GR" dirty="0"/>
              <a:t>., απόντα ή δυσδιάκριτα</a:t>
            </a:r>
            <a:r>
              <a:rPr lang="el-GR" baseline="0" dirty="0"/>
              <a:t> </a:t>
            </a:r>
            <a:r>
              <a:rPr lang="el-GR" baseline="0" dirty="0" err="1"/>
              <a:t>πυρήνια</a:t>
            </a:r>
            <a:r>
              <a:rPr lang="el-GR" baseline="0" dirty="0"/>
              <a:t>, ακόμα και στη μεγάλη μεγέθυνση.</a:t>
            </a:r>
            <a:endParaRPr lang="el-GR" dirty="0"/>
          </a:p>
          <a:p>
            <a:r>
              <a:rPr lang="el-GR" dirty="0"/>
              <a:t>G2: </a:t>
            </a:r>
            <a:r>
              <a:rPr lang="el-GR" dirty="0" err="1"/>
              <a:t>πυρήνια</a:t>
            </a:r>
            <a:r>
              <a:rPr lang="el-GR" dirty="0"/>
              <a:t> διακριτά και </a:t>
            </a:r>
            <a:r>
              <a:rPr lang="el-GR" dirty="0" err="1"/>
              <a:t>ηωσινόφιλα</a:t>
            </a:r>
            <a:r>
              <a:rPr lang="el-GR" dirty="0"/>
              <a:t> σε μεγέθυνση 400x (πάνω δεξιά </a:t>
            </a:r>
            <a:r>
              <a:rPr lang="el-GR" dirty="0" err="1"/>
              <a:t>εικ</a:t>
            </a:r>
            <a:r>
              <a:rPr lang="el-GR" dirty="0"/>
              <a:t>.) και ορατά, αλλά όχι προβάλλοντα σε μεγέθυνση 100x.</a:t>
            </a:r>
            <a:endParaRPr lang="en-US" dirty="0"/>
          </a:p>
          <a:p>
            <a:endParaRPr lang="el-GR" dirty="0"/>
          </a:p>
          <a:p>
            <a:r>
              <a:rPr lang="el-GR" dirty="0"/>
              <a:t>G3: </a:t>
            </a:r>
            <a:r>
              <a:rPr lang="el-GR" dirty="0" err="1"/>
              <a:t>πυρήνια</a:t>
            </a:r>
            <a:r>
              <a:rPr lang="el-GR" dirty="0"/>
              <a:t> ευδιάκριτα και </a:t>
            </a:r>
            <a:r>
              <a:rPr lang="el-GR" dirty="0" err="1"/>
              <a:t>ηωσινόφιλα</a:t>
            </a:r>
            <a:r>
              <a:rPr lang="el-GR" dirty="0"/>
              <a:t> ακόμα και σε μεγέθυνση 100x. Κάτω </a:t>
            </a:r>
            <a:r>
              <a:rPr lang="el-GR" dirty="0" err="1"/>
              <a:t>αριστ</a:t>
            </a:r>
            <a:r>
              <a:rPr lang="el-GR" dirty="0"/>
              <a:t>. </a:t>
            </a:r>
            <a:r>
              <a:rPr lang="el-GR" dirty="0" err="1"/>
              <a:t>εικ</a:t>
            </a:r>
            <a:r>
              <a:rPr lang="el-GR" dirty="0"/>
              <a:t>.</a:t>
            </a:r>
            <a:r>
              <a:rPr lang="en-US" dirty="0"/>
              <a:t>,</a:t>
            </a:r>
            <a:r>
              <a:rPr lang="el-GR" dirty="0"/>
              <a:t> 400</a:t>
            </a:r>
            <a:r>
              <a:rPr lang="en-US" dirty="0"/>
              <a:t>x.</a:t>
            </a:r>
            <a:endParaRPr lang="el-GR" dirty="0"/>
          </a:p>
          <a:p>
            <a:r>
              <a:rPr lang="el-GR" dirty="0"/>
              <a:t>G4: ακραίος πυρηνικός </a:t>
            </a:r>
            <a:r>
              <a:rPr lang="el-GR" dirty="0" err="1"/>
              <a:t>πλειομορφισμός</a:t>
            </a:r>
            <a:r>
              <a:rPr lang="el-GR" dirty="0"/>
              <a:t>, πολυπύρηνα γιγαντιαία καρκινικά κύτταρα ή ραβδοειδής ή </a:t>
            </a:r>
            <a:r>
              <a:rPr lang="el-GR" dirty="0" err="1"/>
              <a:t>σαρκωματοειδής</a:t>
            </a:r>
            <a:r>
              <a:rPr lang="el-GR" dirty="0"/>
              <a:t> </a:t>
            </a:r>
            <a:r>
              <a:rPr lang="el-GR" dirty="0" err="1"/>
              <a:t>αποδιαφοροποίηση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l-GR" baseline="0" dirty="0"/>
              <a:t>Στην κάτω δεξιά. </a:t>
            </a:r>
            <a:r>
              <a:rPr lang="el-GR" baseline="0" dirty="0" err="1"/>
              <a:t>εικ</a:t>
            </a:r>
            <a:r>
              <a:rPr lang="el-GR" baseline="0" dirty="0"/>
              <a:t>., παράξενοι πυρήνες και ορισμένα </a:t>
            </a:r>
            <a:r>
              <a:rPr lang="el-GR" baseline="0" dirty="0" err="1"/>
              <a:t>ραβδοειδώς</a:t>
            </a:r>
            <a:r>
              <a:rPr lang="el-GR" baseline="0" dirty="0"/>
              <a:t> </a:t>
            </a:r>
            <a:r>
              <a:rPr lang="el-GR" baseline="0" dirty="0" err="1"/>
              <a:t>αποδιαφοροποιημένα</a:t>
            </a:r>
            <a:r>
              <a:rPr lang="el-GR" baseline="0" dirty="0"/>
              <a:t> καρκινικά κύτταρα.</a:t>
            </a:r>
            <a:endParaRPr lang="el-GR" dirty="0"/>
          </a:p>
          <a:p>
            <a:endParaRPr lang="el-GR" dirty="0"/>
          </a:p>
          <a:p>
            <a:r>
              <a:rPr lang="en-US" dirty="0"/>
              <a:t>G1</a:t>
            </a:r>
            <a:r>
              <a:rPr lang="en-US" baseline="0" dirty="0"/>
              <a:t> &amp; G2 : </a:t>
            </a:r>
            <a:r>
              <a:rPr lang="el-GR" baseline="0" dirty="0"/>
              <a:t>χαμηλόβαθμη κακοήθεια</a:t>
            </a:r>
          </a:p>
          <a:p>
            <a:r>
              <a:rPr lang="en-US" baseline="0" dirty="0"/>
              <a:t>G3 &amp; G4 : </a:t>
            </a:r>
            <a:r>
              <a:rPr lang="el-GR" baseline="0" dirty="0"/>
              <a:t>υψηλόβαθμη  κακοήθεια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2000" b="1" dirty="0"/>
              <a:t>ΕΠΙΒΑΡΥΝΤΙΚΕΣ</a:t>
            </a:r>
            <a:r>
              <a:rPr lang="el-GR" sz="2000" dirty="0"/>
              <a:t> ΠΡΟΓΝΩΣΤΙΚΕΣ ΠΑΡΑΜΕΤΡΟΙ  </a:t>
            </a:r>
            <a:r>
              <a:rPr lang="el-GR" sz="2000" b="1" spc="600" dirty="0"/>
              <a:t>ΔΙΑΥΓΟΚΥΤΤΑΡΙΚΟΥ</a:t>
            </a:r>
            <a:r>
              <a:rPr lang="el-GR" sz="2000" dirty="0"/>
              <a:t> ΝΚΚ</a:t>
            </a:r>
            <a:endParaRPr lang="en-US" sz="2000" dirty="0"/>
          </a:p>
          <a:p>
            <a:br>
              <a:rPr lang="el-GR" sz="2000" dirty="0"/>
            </a:br>
            <a:r>
              <a:rPr lang="el-GR" sz="1200" dirty="0"/>
              <a:t>Εμπλοκή νεφρικής πυέλου. Διήθηση εντός της νεφρικής φλέβας (στάδιο τουλάχιστον </a:t>
            </a:r>
            <a:r>
              <a:rPr lang="en-US" sz="1200" dirty="0"/>
              <a:t>p</a:t>
            </a:r>
            <a:r>
              <a:rPr lang="el-GR" sz="1200" dirty="0"/>
              <a:t>Τ3</a:t>
            </a:r>
            <a:r>
              <a:rPr lang="en-US" sz="1200" dirty="0"/>
              <a:t>a</a:t>
            </a:r>
            <a:r>
              <a:rPr lang="el-GR" sz="1200" dirty="0"/>
              <a:t>)</a:t>
            </a:r>
            <a:r>
              <a:rPr lang="en-US" sz="1200" dirty="0"/>
              <a:t>.</a:t>
            </a:r>
            <a:br>
              <a:rPr lang="el-GR" sz="1200" dirty="0"/>
            </a:br>
            <a:r>
              <a:rPr lang="el-GR" sz="1200" dirty="0"/>
              <a:t>Επέκταση στην </a:t>
            </a:r>
            <a:r>
              <a:rPr lang="el-GR" sz="1200" dirty="0" err="1"/>
              <a:t>περιτονία</a:t>
            </a:r>
            <a:r>
              <a:rPr lang="el-GR" sz="1200" dirty="0"/>
              <a:t> του </a:t>
            </a:r>
            <a:r>
              <a:rPr lang="en-US" sz="1200" dirty="0" err="1"/>
              <a:t>Gerota</a:t>
            </a:r>
            <a:r>
              <a:rPr lang="en-US" sz="1200" dirty="0"/>
              <a:t>∙</a:t>
            </a:r>
            <a:r>
              <a:rPr lang="el-GR" sz="1200" dirty="0"/>
              <a:t> πέραν αυτής, το στάδιο ανέρχεται σε </a:t>
            </a:r>
            <a:r>
              <a:rPr lang="en-US" sz="1200" dirty="0"/>
              <a:t>pT4.</a:t>
            </a:r>
          </a:p>
          <a:p>
            <a:r>
              <a:rPr lang="el-GR" sz="1200" dirty="0"/>
              <a:t>Ραβδοειδής</a:t>
            </a:r>
            <a:r>
              <a:rPr lang="el-GR" sz="1200" baseline="0" dirty="0"/>
              <a:t> και </a:t>
            </a:r>
            <a:r>
              <a:rPr lang="el-GR" sz="1200" baseline="0" dirty="0" err="1"/>
              <a:t>σαρκωματοειδής</a:t>
            </a:r>
            <a:r>
              <a:rPr lang="el-GR" sz="1200" baseline="0" dirty="0"/>
              <a:t> </a:t>
            </a:r>
            <a:r>
              <a:rPr lang="el-GR" sz="1200" baseline="0" dirty="0" err="1"/>
              <a:t>αποδιαφοροποίηση</a:t>
            </a:r>
            <a:r>
              <a:rPr lang="el-GR" sz="1200" baseline="0" dirty="0"/>
              <a:t>, εξ ορισμού υψηλόβαθμη κακοήθεια. Για καρκινοπαθείς του αυτού σταδίου, η εν γένει υψηλόβαθμη ιστολογική κακοήθεια και οι δύο εικονιζόμενες μορφές </a:t>
            </a:r>
            <a:r>
              <a:rPr lang="el-GR" sz="1200" baseline="0" dirty="0" err="1"/>
              <a:t>αποδιαφοροποίησης</a:t>
            </a:r>
            <a:r>
              <a:rPr lang="el-GR" sz="1200" baseline="0" dirty="0"/>
              <a:t> των καρκινικών κυττάρων επιβαρύνουν την πρόγνωση των αντίστοιχων ασθενών.</a:t>
            </a:r>
          </a:p>
          <a:p>
            <a:r>
              <a:rPr lang="el-GR" sz="1200" baseline="0" dirty="0"/>
              <a:t>Η πηκτική νέκρωση του καρκινικού ιστού σε ποσοστό &gt;10% της έκτασής του σχετίζεται με μικρότερη συνολική επιβίωση των εν λόγω καρκινοπαθών.</a:t>
            </a:r>
            <a:br>
              <a:rPr lang="el-GR" sz="2000" dirty="0"/>
            </a:b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6836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/>
              <a:t>Οξεία </a:t>
            </a:r>
            <a:r>
              <a:rPr lang="el-GR" dirty="0" err="1"/>
              <a:t>σωληναριακή</a:t>
            </a:r>
            <a:r>
              <a:rPr lang="el-GR" dirty="0"/>
              <a:t> βλάβη (/νέκρωση) λόγω </a:t>
            </a:r>
            <a:r>
              <a:rPr lang="el-GR" dirty="0" err="1"/>
              <a:t>ραβδομυόλυσης</a:t>
            </a:r>
            <a:r>
              <a:rPr lang="en-US" dirty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Η μυοσφαιρίνη που απελευθερώνεται από τους μύες, ανιχνεύεται ψευδώς ως αιμοσφαιρίνη</a:t>
            </a:r>
            <a:r>
              <a:rPr lang="en-US" dirty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Υποστηρικτική. Άφθονη ενυδάτωση για να ξεπλυθούν τα σωληνάρια και πιθανώς </a:t>
            </a:r>
            <a:r>
              <a:rPr lang="el-GR" dirty="0" err="1"/>
              <a:t>αλκαλοποίηση</a:t>
            </a:r>
            <a:r>
              <a:rPr lang="el-GR" dirty="0"/>
              <a:t> των ούρων για να αυξηθεί η διαλυτότητα της μυοσφαιρίνης</a:t>
            </a:r>
            <a:r>
              <a:rPr lang="en-US" dirty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821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2344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Δεξιά, η αξονική του ασθενούς.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6969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/>
              <a:t>Χρόνια νεφρική ανεπάρκεια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Όχι, καθώς δεν θα δούμε, πλέον, στοιχεία της παθολογίας που το προκάλεσε, αλλά και να δούμε, δεν θα μπορούμε πια να παρέμβουμε θεραπευτικά.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l-GR" dirty="0"/>
              <a:t>α)</a:t>
            </a:r>
            <a:r>
              <a:rPr lang="el-GR" baseline="0" dirty="0"/>
              <a:t> </a:t>
            </a:r>
            <a:r>
              <a:rPr lang="el-GR" dirty="0"/>
              <a:t>Λόγω </a:t>
            </a:r>
            <a:r>
              <a:rPr lang="el-G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ανεπαρκούς παραγωγής </a:t>
            </a:r>
            <a:r>
              <a:rPr lang="el-GR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ερυθροποιητίνης</a:t>
            </a:r>
            <a:r>
              <a:rPr lang="el-G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/>
              <a:t>από τους ατροφικούς νεφρούς.</a:t>
            </a:r>
          </a:p>
          <a:p>
            <a:pPr marL="228600" indent="-228600">
              <a:buNone/>
            </a:pPr>
            <a:r>
              <a:rPr lang="el-GR" dirty="0"/>
              <a:t>     β) 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Ουσιαστικά λόγω </a:t>
            </a:r>
            <a:r>
              <a:rPr lang="el-GR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κατακράτησης όγκου και άλατος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Όταν ο ασθενής έχει πολύ χαμηλό GFR , ακόμα και όταν δεν έχει φτάσει στο στάδιο της αιμοκάθαρσης, οι νεφροί του δεν μπορούν να διαχειριστούν περισσότερο από 3-4 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γρ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αλάτι την ημέρα, το οποίο και κατακρατείται μαζί με νερό στον οργανισμό, με αποτέλεσμα την 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νεφρογενή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υπέρταση και τα ζυμώδη οιδήματα. Γι’ αυτό στους νεφροπαθείς συνιστούμε όχι περισσότερο αλάτι από 2 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γρ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τη μέρα και έως 2 λίτρα νερό την ημέρα (εάν έχουν αναπτύξει οιδήματα).</a:t>
            </a:r>
          </a:p>
          <a:p>
            <a:pPr marL="228600" indent="-228600">
              <a:buNone/>
            </a:pP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Εάν ο νεφροπαθής είχε εμφανίσει 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νεφρωσικό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σύνδρομο, θα είχε οιδήματα ΚΑΙ λόγω της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βαριάς λευκωματουρίας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αλλά σε προχωρημένη πια νεφρική ανεπάρκεια, δεν θα είχε πλέον σπειράματα για να υπάρχει από αυτά απώλεια </a:t>
            </a:r>
            <a:r>
              <a:rPr lang="el-G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πρωτείνης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πάνω από 3,4 γρ/24ωρο.</a:t>
            </a:r>
          </a:p>
          <a:p>
            <a:pPr marL="228600" indent="-228600">
              <a:buNone/>
            </a:pP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861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0307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3384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3505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Αριστερά το φυσιολογικό, δεξιά της ασθενούς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DA58D-6B5B-40E7-A049-1E26DC49151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07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/>
              <a:t>Οξεία κυστίτιδα, μικροβιακής αιτιολογίας  ( συχνότερα από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 coli, Proteus,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Klebsiella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Enterobacter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l-GR" dirty="0"/>
              <a:t>.</a:t>
            </a:r>
            <a:r>
              <a:rPr lang="en-US" baseline="0" dirty="0"/>
              <a:t> </a:t>
            </a:r>
            <a:r>
              <a:rPr lang="el-GR" baseline="0" dirty="0"/>
              <a:t>Κλινική η διάγνωση.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Μικρότερο μέγεθος γυναικείας ουρήθρας.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Οξεία </a:t>
            </a:r>
            <a:r>
              <a:rPr lang="el-GR" dirty="0" err="1"/>
              <a:t>Πυελονεφρίτιδα</a:t>
            </a:r>
            <a:r>
              <a:rPr lang="el-GR" dirty="0"/>
              <a:t> - Ουρολοίμωξη.</a:t>
            </a:r>
            <a:endParaRPr lang="en-US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095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835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11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DA58D-6B5B-40E7-A049-1E26DC49151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DA58D-6B5B-40E7-A049-1E26DC49151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10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="1" dirty="0"/>
              <a:t>N</a:t>
            </a:r>
            <a:r>
              <a:rPr lang="el-GR" b="1" dirty="0" err="1"/>
              <a:t>εφροπάθεια</a:t>
            </a:r>
            <a:r>
              <a:rPr lang="en-US" b="1" dirty="0"/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</a:t>
            </a:r>
            <a:r>
              <a:rPr lang="el-GR" dirty="0"/>
              <a:t>.</a:t>
            </a:r>
            <a:r>
              <a:rPr lang="en-US" dirty="0"/>
              <a:t> H </a:t>
            </a:r>
            <a:r>
              <a:rPr lang="el-GR" dirty="0"/>
              <a:t>συχνότερη</a:t>
            </a:r>
            <a:r>
              <a:rPr lang="el-GR" baseline="0" dirty="0"/>
              <a:t> πρωτοπαθής </a:t>
            </a:r>
            <a:r>
              <a:rPr lang="el-GR" baseline="0" dirty="0" err="1"/>
              <a:t>σπειραματονεφρίτιδα</a:t>
            </a:r>
            <a:r>
              <a:rPr lang="el-GR" baseline="0" dirty="0"/>
              <a:t> παγκοσμίως. Εξορισμού, </a:t>
            </a:r>
            <a:r>
              <a:rPr lang="el-GR" b="1" baseline="0" dirty="0"/>
              <a:t>κυριαρχία ή συγκυριαρχία </a:t>
            </a:r>
            <a:r>
              <a:rPr lang="el-GR" b="1" baseline="0" dirty="0" err="1"/>
              <a:t>μεσαγγειακών</a:t>
            </a:r>
            <a:r>
              <a:rPr lang="el-GR" b="1" baseline="0" dirty="0"/>
              <a:t> εναποθέσεων </a:t>
            </a:r>
            <a:r>
              <a:rPr lang="en-US" b="1" baseline="0" dirty="0" err="1"/>
              <a:t>Ig</a:t>
            </a:r>
            <a:r>
              <a:rPr lang="en-US" b="1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l-GR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baseline="0" dirty="0"/>
              <a:t> εν τη απουσία συστηματικών νοσημάτων.</a:t>
            </a:r>
            <a:r>
              <a:rPr lang="en-US" baseline="0" dirty="0"/>
              <a:t>H </a:t>
            </a:r>
            <a:r>
              <a:rPr lang="el-GR" u="sng" baseline="0" dirty="0" err="1">
                <a:effectLst/>
              </a:rPr>
              <a:t>ανοσοϊστολογία</a:t>
            </a:r>
            <a:r>
              <a:rPr lang="el-GR" u="sng" baseline="0" dirty="0">
                <a:effectLst/>
              </a:rPr>
              <a:t> στο υλικό της νεφρικής βιοψίας </a:t>
            </a:r>
            <a:r>
              <a:rPr lang="el-GR" baseline="0" dirty="0"/>
              <a:t>θέτει την διάγνωση. Αίτιο της νόσου</a:t>
            </a:r>
            <a:r>
              <a:rPr lang="en-US" baseline="0" dirty="0"/>
              <a:t>: </a:t>
            </a:r>
            <a:r>
              <a:rPr lang="el-GR" baseline="0" dirty="0"/>
              <a:t>πτωχά </a:t>
            </a:r>
            <a:r>
              <a:rPr lang="el-GR" baseline="0" dirty="0" err="1"/>
              <a:t>γαλακτοζυλιωμένη</a:t>
            </a:r>
            <a:r>
              <a:rPr lang="el-GR" baseline="0" dirty="0"/>
              <a:t> </a:t>
            </a:r>
            <a:r>
              <a:rPr lang="en-US" baseline="0" dirty="0"/>
              <a:t>IgA1.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Οι περισσότεροι </a:t>
            </a:r>
            <a:r>
              <a:rPr lang="el-GR" dirty="0" err="1"/>
              <a:t>αυτοϊώνται</a:t>
            </a:r>
            <a:r>
              <a:rPr lang="el-GR" dirty="0"/>
              <a:t> χωρίς θεραπεία, όμως το</a:t>
            </a:r>
            <a:r>
              <a:rPr lang="el-GR" baseline="0" dirty="0"/>
              <a:t> 25%-50%</a:t>
            </a:r>
            <a:r>
              <a:rPr lang="el-GR" dirty="0"/>
              <a:t> </a:t>
            </a:r>
            <a:r>
              <a:rPr lang="el-GR" baseline="0" dirty="0"/>
              <a:t> των ασθενών</a:t>
            </a:r>
            <a:r>
              <a:rPr lang="el-GR" dirty="0"/>
              <a:t> θα προχωρήσουν σε χρόνια νεφρική ανεπάρκεια μέσα σε 20 χρόνια. Η νόσος υποτροπιάζει στο</a:t>
            </a:r>
            <a:r>
              <a:rPr lang="el-GR" baseline="0" dirty="0"/>
              <a:t> 30% των νεφρικών </a:t>
            </a:r>
            <a:r>
              <a:rPr lang="el-GR" baseline="0" dirty="0" err="1"/>
              <a:t>αλλομοσχευμάτων</a:t>
            </a:r>
            <a:r>
              <a:rPr lang="el-GR" baseline="0" dirty="0"/>
              <a:t> (μοσχευμάτων από άλλους ανθρώπους).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Η δευτεροπαθής μορφή της νεφροπάθειας </a:t>
            </a:r>
            <a:r>
              <a:rPr lang="en-US" dirty="0" err="1"/>
              <a:t>IgA</a:t>
            </a:r>
            <a:r>
              <a:rPr lang="en-US" dirty="0"/>
              <a:t> </a:t>
            </a:r>
            <a:r>
              <a:rPr lang="el-GR" dirty="0"/>
              <a:t>συνδέεται</a:t>
            </a:r>
            <a:r>
              <a:rPr lang="el-GR" baseline="0" dirty="0"/>
              <a:t> με </a:t>
            </a:r>
            <a:r>
              <a:rPr lang="el-GR" baseline="0" dirty="0" err="1"/>
              <a:t>κ</a:t>
            </a:r>
            <a:r>
              <a:rPr lang="el-GR" dirty="0" err="1"/>
              <a:t>οιλιοκάκη</a:t>
            </a:r>
            <a:r>
              <a:rPr lang="el-GR" dirty="0"/>
              <a:t> (όπως, εξάλλου, και με χρόνια ηπατική νόσο και </a:t>
            </a:r>
            <a:r>
              <a:rPr lang="en-US" dirty="0"/>
              <a:t>HIV)</a:t>
            </a:r>
            <a:r>
              <a:rPr lang="el-GR" dirty="0"/>
              <a:t>.</a:t>
            </a:r>
            <a:r>
              <a:rPr lang="en-US" dirty="0"/>
              <a:t> H </a:t>
            </a:r>
            <a:r>
              <a:rPr lang="el-GR" dirty="0"/>
              <a:t>πορφύρα</a:t>
            </a:r>
            <a:r>
              <a:rPr lang="el-GR" baseline="0" dirty="0"/>
              <a:t> </a:t>
            </a:r>
            <a:r>
              <a:rPr lang="en-US" baseline="0" dirty="0" err="1"/>
              <a:t>Henoch</a:t>
            </a:r>
            <a:r>
              <a:rPr lang="en-US" baseline="0" dirty="0"/>
              <a:t> </a:t>
            </a:r>
            <a:r>
              <a:rPr lang="en-US" baseline="0" dirty="0" err="1"/>
              <a:t>Schonlein</a:t>
            </a:r>
            <a:r>
              <a:rPr lang="en-US" baseline="0" dirty="0"/>
              <a:t> </a:t>
            </a:r>
            <a:r>
              <a:rPr lang="el-GR" baseline="0" dirty="0"/>
              <a:t>στα παιδιά σχετίζεται με τη νεφροπάθεια </a:t>
            </a:r>
            <a:r>
              <a:rPr lang="en-US" baseline="0" dirty="0" err="1"/>
              <a:t>IgA</a:t>
            </a:r>
            <a:r>
              <a:rPr lang="en-US" baseline="0" dirty="0"/>
              <a:t>, </a:t>
            </a:r>
            <a:r>
              <a:rPr lang="el-GR" baseline="0" dirty="0"/>
              <a:t>αλλά διαφέρει σημαντικά από αυτή.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903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477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171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3960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565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74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643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3396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2527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0944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154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181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046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492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0000"/>
                <a:lumOff val="40000"/>
              </a:schemeClr>
            </a:gs>
            <a:gs pos="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90BD0-E78F-43B2-BEC2-CA2652C02ADE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0000"/>
                <a:lumOff val="40000"/>
              </a:schemeClr>
            </a:gs>
            <a:gs pos="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2D5E-B972-4E2D-A604-29E7BAC88684}" type="datetimeFigureOut">
              <a:rPr lang="el-GR" smtClean="0"/>
              <a:pPr/>
              <a:t>9/12/2022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customXml" Target="../ink/ink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0CA7-343E-B714-4391-945FE43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2650306"/>
          </a:xfrm>
        </p:spPr>
        <p:txBody>
          <a:bodyPr>
            <a:normAutofit/>
          </a:bodyPr>
          <a:lstStyle/>
          <a:p>
            <a:r>
              <a:rPr 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Κλινικο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παθολογοανατομική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συζήτηση </a:t>
            </a:r>
            <a:b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περιστατικών νόσων του ουροποιητικού συστήματος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E65A-9B58-D7B9-21DC-CE301B1D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65104"/>
            <a:ext cx="9144000" cy="2650306"/>
          </a:xfrm>
        </p:spPr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  <a:p>
            <a:r>
              <a:rPr lang="el-GR" sz="2500" dirty="0"/>
              <a:t>Ανδρέας Χ. </a:t>
            </a:r>
            <a:r>
              <a:rPr lang="el-GR" sz="2500" dirty="0" err="1"/>
              <a:t>Λάζαρης</a:t>
            </a:r>
            <a:r>
              <a:rPr lang="el-GR" sz="2500" dirty="0"/>
              <a:t> - Ιατρός, </a:t>
            </a:r>
            <a:r>
              <a:rPr lang="el-GR" sz="2500" dirty="0" err="1"/>
              <a:t>Ιστοπαθολόγος</a:t>
            </a:r>
            <a:endParaRPr lang="el-GR" sz="2500" dirty="0"/>
          </a:p>
          <a:p>
            <a:r>
              <a:rPr lang="el-GR" sz="2500" dirty="0"/>
              <a:t>Χαράλαμπος Χ. Μυλωνάς - Ιατρός, </a:t>
            </a:r>
            <a:r>
              <a:rPr lang="en-US" sz="2500" dirty="0"/>
              <a:t>E</a:t>
            </a:r>
            <a:r>
              <a:rPr lang="el-GR" sz="2500" dirty="0" err="1"/>
              <a:t>ιδικευόμενος</a:t>
            </a:r>
            <a:r>
              <a:rPr lang="el-GR" sz="2500" dirty="0"/>
              <a:t> Παθολογίας</a:t>
            </a:r>
          </a:p>
        </p:txBody>
      </p:sp>
      <p:pic>
        <p:nvPicPr>
          <p:cNvPr id="1028" name="Picture 4" descr="Urinary system isolated Royalty Free Vector Image">
            <a:extLst>
              <a:ext uri="{FF2B5EF4-FFF2-40B4-BE49-F238E27FC236}">
                <a16:creationId xmlns:a16="http://schemas.microsoft.com/office/drawing/2014/main" id="{DAB84C3A-BF38-325D-667C-7E400712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628800"/>
            <a:ext cx="3391024" cy="366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7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860033" y="0"/>
            <a:ext cx="4283968" cy="1556792"/>
          </a:xfrm>
        </p:spPr>
        <p:txBody>
          <a:bodyPr>
            <a:noAutofit/>
          </a:bodyPr>
          <a:lstStyle/>
          <a:p>
            <a:r>
              <a:rPr lang="el-GR" sz="2000" dirty="0"/>
              <a:t>Αλλοίωση </a:t>
            </a:r>
            <a:r>
              <a:rPr lang="el-GR" sz="2000" b="1" dirty="0"/>
              <a:t>Ε1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l-GR" sz="2000" dirty="0"/>
              <a:t>Τριχοειδικές αγκύλες του σπειράματος </a:t>
            </a:r>
            <a:br>
              <a:rPr lang="en-US" sz="2000" dirty="0"/>
            </a:br>
            <a:r>
              <a:rPr lang="el-GR" sz="2000" dirty="0"/>
              <a:t>γεμίζουν από φλεγμονώδη κύτταρα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/>
              <a:t>A-H.</a:t>
            </a:r>
            <a:endParaRPr lang="el-GR" sz="2000" dirty="0"/>
          </a:p>
        </p:txBody>
      </p:sp>
      <p:pic>
        <p:nvPicPr>
          <p:cNvPr id="2050" name="Picture 2" descr="C:\Users\User\Desktop\kidneyigasoares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52286" y="1948516"/>
            <a:ext cx="5040561" cy="4113099"/>
          </a:xfrm>
          <a:prstGeom prst="rect">
            <a:avLst/>
          </a:prstGeom>
          <a:noFill/>
        </p:spPr>
      </p:pic>
      <p:pic>
        <p:nvPicPr>
          <p:cNvPr id="2051" name="Picture 3" descr="C:\Users\User\Desktop\kidneyigasoares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9555" y="1867868"/>
            <a:ext cx="5040560" cy="4274395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-315416"/>
            <a:ext cx="4572000" cy="202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λλοίωση</a:t>
            </a:r>
            <a:r>
              <a:rPr kumimoji="0" lang="el-GR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Μ1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lang="el-GR" sz="2000" dirty="0">
                <a:latin typeface="+mj-lt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el-GR" sz="1600" dirty="0">
                <a:latin typeface="+mj-lt"/>
                <a:ea typeface="+mj-ea"/>
                <a:cs typeface="+mj-cs"/>
              </a:rPr>
              <a:t>Η </a:t>
            </a:r>
            <a:r>
              <a:rPr lang="el-GR" sz="1600" dirty="0" err="1">
                <a:latin typeface="+mj-lt"/>
                <a:ea typeface="+mj-ea"/>
                <a:cs typeface="+mj-cs"/>
              </a:rPr>
              <a:t>μεσαγγειακή</a:t>
            </a:r>
            <a:r>
              <a:rPr lang="el-GR" sz="1600" dirty="0">
                <a:latin typeface="+mj-lt"/>
                <a:ea typeface="+mj-ea"/>
                <a:cs typeface="+mj-cs"/>
              </a:rPr>
              <a:t> </a:t>
            </a:r>
            <a:r>
              <a:rPr lang="el-GR" sz="1600" dirty="0" err="1">
                <a:latin typeface="+mj-lt"/>
                <a:ea typeface="+mj-ea"/>
                <a:cs typeface="+mj-cs"/>
              </a:rPr>
              <a:t>κυτταροβρίθεια</a:t>
            </a:r>
            <a:r>
              <a:rPr lang="el-GR" sz="1600" dirty="0">
                <a:latin typeface="+mj-lt"/>
                <a:ea typeface="+mj-ea"/>
                <a:cs typeface="+mj-cs"/>
              </a:rPr>
              <a:t>  (≥ 4 κύτταρα/</a:t>
            </a:r>
            <a:r>
              <a:rPr lang="el-GR" sz="1600" dirty="0" err="1">
                <a:latin typeface="+mj-lt"/>
                <a:ea typeface="+mj-ea"/>
                <a:cs typeface="+mj-cs"/>
              </a:rPr>
              <a:t>μεσαγγειακό</a:t>
            </a:r>
            <a:r>
              <a:rPr lang="el-GR" sz="1600" dirty="0">
                <a:latin typeface="+mj-lt"/>
                <a:ea typeface="+mj-ea"/>
                <a:cs typeface="+mj-cs"/>
              </a:rPr>
              <a:t> χώρο) θα πρέπει να αξιολογείται στους </a:t>
            </a:r>
            <a:r>
              <a:rPr lang="el-GR" sz="1600" dirty="0" err="1">
                <a:latin typeface="+mj-lt"/>
                <a:ea typeface="+mj-ea"/>
                <a:cs typeface="+mj-cs"/>
              </a:rPr>
              <a:t>μεσαγγειακούς</a:t>
            </a:r>
            <a:r>
              <a:rPr lang="el-GR" sz="1600" dirty="0">
                <a:latin typeface="+mj-lt"/>
                <a:ea typeface="+mj-ea"/>
                <a:cs typeface="+mj-cs"/>
              </a:rPr>
              <a:t> χώρους μακριά από τον αγγειακό πόλο, σε τομές που έχουν χρωματιστεί με PAS.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kidneyigasoares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39"/>
            <a:ext cx="8496944" cy="3604121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0" y="378904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b="1" dirty="0"/>
              <a:t>Ε1</a:t>
            </a:r>
            <a:r>
              <a:rPr lang="en-US" sz="1200" dirty="0"/>
              <a:t>: </a:t>
            </a:r>
            <a:r>
              <a:rPr lang="el-GR" sz="1200" dirty="0"/>
              <a:t>Υπάρχει τμηματική </a:t>
            </a:r>
            <a:r>
              <a:rPr lang="el-GR" sz="1200" dirty="0" err="1"/>
              <a:t>ενδοτριχοειδική</a:t>
            </a:r>
            <a:r>
              <a:rPr lang="el-GR" sz="1200" dirty="0"/>
              <a:t> υπερπλασία (βέλος). Ο αριθμός των </a:t>
            </a:r>
            <a:r>
              <a:rPr lang="el-GR" sz="1200" dirty="0" err="1"/>
              <a:t>ενδοτριχοειδικών</a:t>
            </a:r>
            <a:r>
              <a:rPr lang="el-GR" sz="1200" dirty="0"/>
              <a:t> CD68+ κυττάρων σε αυτό το σπείραμα ήταν ο υψηλότερος σε ολόκληρη τη βιοψία και ήταν &gt; 6. Η βλάβη αυτή προβλέπει, ως ανεξάρτητος παράγοντας, ταχεία απώλεια της νεφρικής λειτουργίας  σε ασθενείς που </a:t>
            </a:r>
            <a:r>
              <a:rPr lang="el-GR" sz="1200" i="1" dirty="0"/>
              <a:t>δεν </a:t>
            </a:r>
            <a:r>
              <a:rPr lang="el-GR" sz="1200" dirty="0"/>
              <a:t>έχουν λάβει στεροειδή.</a:t>
            </a:r>
          </a:p>
        </p:txBody>
      </p:sp>
      <p:pic>
        <p:nvPicPr>
          <p:cNvPr id="1027" name="Picture 3" descr="C:\Users\User\Desktop\kidneyigasoares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1" y="4361792"/>
            <a:ext cx="2304256" cy="2357254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2339752" y="4365104"/>
            <a:ext cx="2160240" cy="2736304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S1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Υπερπλασία του 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περισπλάγχνιου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επιθηλίου (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ποδοκυττάρων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σχετιζόμενη με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τμηματική σκλήρυνση.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PAS.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latin typeface="+mj-lt"/>
                <a:ea typeface="+mj-ea"/>
                <a:cs typeface="+mj-cs"/>
              </a:rPr>
              <a:t>Η εν λόγω βλάβη σχετίζεται με υψηλότερη </a:t>
            </a:r>
            <a:r>
              <a:rPr lang="el-GR" sz="4400" dirty="0" err="1">
                <a:latin typeface="+mj-lt"/>
                <a:ea typeface="+mj-ea"/>
                <a:cs typeface="+mj-cs"/>
              </a:rPr>
              <a:t>πρωτεϊνουρία</a:t>
            </a:r>
            <a:r>
              <a:rPr lang="el-GR" sz="4400" dirty="0">
                <a:latin typeface="+mj-lt"/>
                <a:ea typeface="+mj-ea"/>
                <a:cs typeface="+mj-cs"/>
              </a:rPr>
              <a:t> ανά 24ωρο και χειρότερη επιβίωση του νεφρού ασθενών που </a:t>
            </a:r>
            <a:r>
              <a:rPr lang="el-GR" sz="4400" i="1" dirty="0">
                <a:latin typeface="+mj-lt"/>
                <a:ea typeface="+mj-ea"/>
                <a:cs typeface="+mj-cs"/>
              </a:rPr>
              <a:t>δεν</a:t>
            </a:r>
            <a:r>
              <a:rPr lang="el-GR" sz="4400" dirty="0">
                <a:latin typeface="+mj-lt"/>
                <a:ea typeface="+mj-ea"/>
                <a:cs typeface="+mj-cs"/>
              </a:rPr>
              <a:t> έχουν λάβει στεροειδή.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C:\Users\User\Desktop\kidneyigasoares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4340758"/>
            <a:ext cx="2304256" cy="2359558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6804249" y="4293096"/>
            <a:ext cx="2339752" cy="2808312"/>
          </a:xfrm>
          <a:prstGeom prst="rect">
            <a:avLst/>
          </a:prstGeom>
        </p:spPr>
        <p:txBody>
          <a:bodyPr>
            <a:normAutofit fontScale="3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Μηνοειδής σχηματισμός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&gt; 2 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στοιβάδες 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περίτονων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επιθηλιακών κυττάρων (της 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Βωμάνειας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κάψας) αναμεμιγμένα με 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ινοβλάστες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και φλεγμονώδη κύτταρα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ανευρίσκονται εντός του ουρικού χώρου του σπειράματος.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PAS.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3-Figure1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8260"/>
            <a:ext cx="7178297" cy="65011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483769" y="26064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M0 E0 S0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372201" y="2924944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M1 E1 S1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771801" y="6237312"/>
            <a:ext cx="2328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M0  E1  S0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 rot="10800000" flipV="1">
            <a:off x="7020272" y="3961692"/>
            <a:ext cx="108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T2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">
            <a:extLst>
              <a:ext uri="{FF2B5EF4-FFF2-40B4-BE49-F238E27FC236}">
                <a16:creationId xmlns:a16="http://schemas.microsoft.com/office/drawing/2014/main" id="{A4048E7B-EF70-B67D-CEDD-29ADA27E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24291"/>
            <a:ext cx="4902741" cy="68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1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0" y="548687"/>
            <a:ext cx="91440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Άνδρας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ετών, προσέρχεται αιτιώμενος αιματουρία. Αναφέρει επίσης οσφυαλγία από μηνός.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Ψηλαφητή μάζα δεξιάς πλάγιας κοιλιακής χώρας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Εργαστηριακός έλεγχος: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αιματοκρίτης (φ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35-45)</a:t>
            </a:r>
          </a:p>
          <a:p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u="sng" dirty="0">
                <a:latin typeface="Arial" panose="020B0604020202020204" pitchFamily="34" charset="0"/>
                <a:cs typeface="Arial" panose="020B0604020202020204" pitchFamily="34" charset="0"/>
              </a:rPr>
              <a:t>Γενική ούρων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Πολλά ερυθρά αιμοσφαίρια (&gt;100)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Χωρίς δύσμορφα ερυθρά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792088"/>
          </a:xfrm>
        </p:spPr>
        <p:txBody>
          <a:bodyPr/>
          <a:lstStyle/>
          <a:p>
            <a:r>
              <a:rPr lang="el-GR" dirty="0"/>
              <a:t>Περιστατικό 2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1F65DFF-B0DB-48D8-871E-C877881FF6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212976"/>
            <a:ext cx="2962975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44AA9E-D5FA-9325-77E4-8567AF05BB4D}"/>
              </a:ext>
            </a:extLst>
          </p:cNvPr>
          <p:cNvSpPr txBox="1"/>
          <p:nvPr/>
        </p:nvSpPr>
        <p:spPr>
          <a:xfrm>
            <a:off x="251520" y="267749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b="1" dirty="0"/>
              <a:t>ΜΑΓΝΗΤΙΚΗ </a:t>
            </a:r>
            <a:r>
              <a:rPr lang="en-US" sz="3000" b="1" dirty="0"/>
              <a:t>TOMO</a:t>
            </a:r>
            <a:r>
              <a:rPr lang="el-GR" sz="3000" b="1" dirty="0"/>
              <a:t>ΓΡΑΦ</a:t>
            </a:r>
            <a:r>
              <a:rPr lang="en-US" sz="3000" b="1" dirty="0"/>
              <a:t>IA </a:t>
            </a:r>
            <a:r>
              <a:rPr lang="el-GR" sz="3000" b="1" dirty="0"/>
              <a:t>ΚΑΙ </a:t>
            </a:r>
          </a:p>
          <a:p>
            <a:pPr algn="ctr"/>
            <a:r>
              <a:rPr lang="el-GR" sz="3000" b="1" dirty="0"/>
              <a:t>ΜΕΤΕΠΕΙΤΑ ΧΕΙΡΟΥΡΓΙΚΟ ΠΑΡΑΣΚΕΥΑΣΜΑ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B288721-51AF-EF71-F9D8-BC2EB537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548439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A0F27-006E-D8B2-70BD-D8C86E27904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268760"/>
            <a:ext cx="319023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0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5C1F01-74BE-9924-8BBF-9BD82C8B27AF}"/>
              </a:ext>
            </a:extLst>
          </p:cNvPr>
          <p:cNvSpPr txBox="1"/>
          <p:nvPr/>
        </p:nvSpPr>
        <p:spPr>
          <a:xfrm>
            <a:off x="1043608" y="1843083"/>
            <a:ext cx="76328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Ποιο είναι το πρόβλημα του ασθενούς;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Γιατί ο ασθενής έχει τόσο αυξημένο αιματοκρίτη;</a:t>
            </a: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Υπάρχει φόβος από τον υψηλό αιματοκρίτη;</a:t>
            </a: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30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CC C/F and Paraneoplastic syndromes ... Note: Stauffer syndrome is a/w IL6  ... #Hypercalcemia | Urinary tract, Renal, Ultrasound">
            <a:extLst>
              <a:ext uri="{FF2B5EF4-FFF2-40B4-BE49-F238E27FC236}">
                <a16:creationId xmlns:a16="http://schemas.microsoft.com/office/drawing/2014/main" id="{E342F9A3-9F25-CB18-10B1-B6412062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04664"/>
            <a:ext cx="7502971" cy="56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Autofit/>
          </a:bodyPr>
          <a:lstStyle/>
          <a:p>
            <a:r>
              <a:rPr lang="el-GR" sz="2400" b="1" dirty="0" err="1"/>
              <a:t>Διαυγοκυτταρικό</a:t>
            </a:r>
            <a:r>
              <a:rPr lang="el-GR" sz="2400" b="1" dirty="0"/>
              <a:t> ΝΚΚ</a:t>
            </a:r>
            <a:r>
              <a:rPr lang="en-US" sz="2400" dirty="0"/>
              <a:t>:</a:t>
            </a:r>
            <a:r>
              <a:rPr lang="el-GR" sz="2400" dirty="0"/>
              <a:t> </a:t>
            </a:r>
            <a:br>
              <a:rPr lang="el-GR" sz="2400" dirty="0"/>
            </a:br>
            <a:r>
              <a:rPr lang="el-GR" sz="2000" dirty="0" err="1"/>
              <a:t>εμφωλεασμένη</a:t>
            </a:r>
            <a:r>
              <a:rPr lang="el-GR" sz="2000" dirty="0"/>
              <a:t>/κυψελιδική αρχιτεκτονική, προβάλλον δίκτυο </a:t>
            </a:r>
            <a:r>
              <a:rPr lang="el-GR" sz="2000" dirty="0" err="1"/>
              <a:t>λεπτοτοιχωματικών</a:t>
            </a:r>
            <a:r>
              <a:rPr lang="el-GR" sz="2000" dirty="0"/>
              <a:t> αγγείων, διαυγές κυτταρόπλασμα, (απλώς) διακριτές </a:t>
            </a:r>
            <a:r>
              <a:rPr lang="el-GR" sz="2000" dirty="0" err="1"/>
              <a:t>κυτταροπλασματικές</a:t>
            </a:r>
            <a:r>
              <a:rPr lang="el-GR" sz="2000" dirty="0"/>
              <a:t> μεμβράνες, κυστικές μεταβολές, </a:t>
            </a:r>
            <a:r>
              <a:rPr lang="el-GR" sz="2000" dirty="0" err="1"/>
              <a:t>εξαγγειωμένα</a:t>
            </a:r>
            <a:r>
              <a:rPr lang="el-GR" sz="2000" dirty="0"/>
              <a:t> </a:t>
            </a:r>
            <a:r>
              <a:rPr lang="el-GR" sz="2000" dirty="0" err="1"/>
              <a:t>ερυθροκύτταρα</a:t>
            </a:r>
            <a:r>
              <a:rPr lang="el-GR" sz="2000" dirty="0"/>
              <a:t>.</a:t>
            </a:r>
          </a:p>
        </p:txBody>
      </p:sp>
      <p:pic>
        <p:nvPicPr>
          <p:cNvPr id="3074" name="Picture 2" descr="C:\Users\User\Desktop\kidneytumormalignantrccclear_MacLennan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77359" y="2080649"/>
            <a:ext cx="5450246" cy="4104456"/>
          </a:xfrm>
          <a:prstGeom prst="rect">
            <a:avLst/>
          </a:prstGeom>
          <a:noFill/>
        </p:spPr>
      </p:pic>
      <p:pic>
        <p:nvPicPr>
          <p:cNvPr id="3075" name="Picture 3" descr="C:\Users\User\Desktop\kidneytumormalignantrccclear_MacLennan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50924" y="2142577"/>
            <a:ext cx="5380518" cy="4050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kidneytumormalignantrccclear_MacLennan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4277381" cy="3220616"/>
          </a:xfrm>
          <a:prstGeom prst="rect">
            <a:avLst/>
          </a:prstGeom>
          <a:noFill/>
        </p:spPr>
      </p:pic>
      <p:pic>
        <p:nvPicPr>
          <p:cNvPr id="2051" name="Picture 3" descr="C:\Users\User\Desktop\kidneytumormalignantrccclear_MacLennan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260648"/>
            <a:ext cx="4303603" cy="3240360"/>
          </a:xfrm>
          <a:prstGeom prst="rect">
            <a:avLst/>
          </a:prstGeom>
          <a:noFill/>
        </p:spPr>
      </p:pic>
      <p:pic>
        <p:nvPicPr>
          <p:cNvPr id="2052" name="Picture 4" descr="C:\Users\User\Desktop\kidneytumormalignantrccclear_MacLennan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4255632" cy="3024336"/>
          </a:xfrm>
          <a:prstGeom prst="rect">
            <a:avLst/>
          </a:prstGeom>
          <a:noFill/>
        </p:spPr>
      </p:pic>
      <p:pic>
        <p:nvPicPr>
          <p:cNvPr id="2053" name="Picture 5" descr="C:\Users\User\Desktop\kidneytumormalignantrccclear_MacLennan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5" y="3717032"/>
            <a:ext cx="3921061" cy="2952328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2267744" y="3212976"/>
            <a:ext cx="4536504" cy="14401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400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0184D-C72F-5BE6-83C0-1E3CBE4F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1143000"/>
          </a:xfrm>
        </p:spPr>
        <p:txBody>
          <a:bodyPr/>
          <a:lstStyle/>
          <a:p>
            <a:r>
              <a:rPr lang="el-GR" dirty="0"/>
              <a:t>Δομή και σκοπός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C6EC2-E3FB-0E1F-F20B-52EC52FE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50"/>
            <a:ext cx="8229600" cy="4813995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5 κλινικά περιστατικά για </a:t>
            </a:r>
            <a:r>
              <a:rPr lang="el-GR" b="1" dirty="0"/>
              <a:t>συζήτηση.</a:t>
            </a:r>
          </a:p>
          <a:p>
            <a:endParaRPr lang="el-GR" dirty="0"/>
          </a:p>
          <a:p>
            <a:r>
              <a:rPr lang="el-GR" dirty="0"/>
              <a:t>Σκοπός όχι η πλήρης κάλυψη της ύλης, αλλά η κατανόηση ορισμένων </a:t>
            </a:r>
            <a:r>
              <a:rPr lang="el-GR" dirty="0" err="1"/>
              <a:t>παθολογοανατομικών</a:t>
            </a:r>
            <a:r>
              <a:rPr lang="el-GR" dirty="0"/>
              <a:t> ευρημάτων και η διασύνδεσή τους με την κλινική πράξη.</a:t>
            </a:r>
          </a:p>
        </p:txBody>
      </p:sp>
      <p:pic>
        <p:nvPicPr>
          <p:cNvPr id="5" name="Picture 4" descr="Dart arrow in the center of dartboard">
            <a:extLst>
              <a:ext uri="{FF2B5EF4-FFF2-40B4-BE49-F238E27FC236}">
                <a16:creationId xmlns:a16="http://schemas.microsoft.com/office/drawing/2014/main" id="{A87B045B-46B3-27B8-4368-0D3C9679D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12" y="1386622"/>
            <a:ext cx="3059832" cy="20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4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44009" y="188640"/>
            <a:ext cx="4392488" cy="6336704"/>
          </a:xfrm>
        </p:spPr>
        <p:txBody>
          <a:bodyPr>
            <a:normAutofit/>
          </a:bodyPr>
          <a:lstStyle/>
          <a:p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pic>
        <p:nvPicPr>
          <p:cNvPr id="1026" name="Picture 2" descr="C:\Users\User\Desktop\kidneytumormalignantrccclear_MacLennan0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320480" cy="3240360"/>
          </a:xfrm>
          <a:prstGeom prst="rect">
            <a:avLst/>
          </a:prstGeom>
          <a:noFill/>
        </p:spPr>
      </p:pic>
      <p:pic>
        <p:nvPicPr>
          <p:cNvPr id="1027" name="Picture 3" descr="C:\Users\User\Desktop\kidneytumormalignantrccclear_MacLennan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320480" cy="3240360"/>
          </a:xfrm>
          <a:prstGeom prst="rect">
            <a:avLst/>
          </a:prstGeom>
          <a:noFill/>
        </p:spPr>
      </p:pic>
      <p:pic>
        <p:nvPicPr>
          <p:cNvPr id="1028" name="Picture 4" descr="C:\Users\User\Desktop\kidneytumormalignantrccclear_MacLennan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88642"/>
            <a:ext cx="4244752" cy="3196049"/>
          </a:xfrm>
          <a:prstGeom prst="rect">
            <a:avLst/>
          </a:prstGeom>
          <a:noFill/>
        </p:spPr>
      </p:pic>
      <p:pic>
        <p:nvPicPr>
          <p:cNvPr id="1029" name="Picture 5" descr="C:\Users\User\Desktop\kidneytumormalignantrccclear_MacLennan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7" y="3429003"/>
            <a:ext cx="4302552" cy="3240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477890" y="548680"/>
            <a:ext cx="842493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Ασθενής 30 ετών προσέρχεται λόγω διάχυτης μυϊκής αδυναμίας, καθώς και 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ολιγουρίας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και αναφερόμενης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αιματουρίας». Αναφέρει  εξαιρετικά έντονη σωματική καταπόνηση προ ημερών.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</a:t>
            </a:r>
            <a:r>
              <a:rPr lang="el-GR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Διάχυτη μυϊκή αδυναμία. Σκούρα ούρα.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</a:t>
            </a:r>
            <a:r>
              <a:rPr kumimoji="0" lang="el-GR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ρού</a:t>
            </a: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Κρεατινίνη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mg/dl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φ.τ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&lt;1.3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lvl="0"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Κάθαρση 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κρεατινίνης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ml/h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φ.τ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&gt;125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Κρεατινική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κινάση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100.000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IU/L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&lt;30)</a:t>
            </a:r>
          </a:p>
          <a:p>
            <a:pPr lvl="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Γενική εξέταση ούρων</a:t>
            </a:r>
          </a:p>
          <a:p>
            <a:pPr marL="342900" lvl="0" indent="-342900">
              <a:buFontTx/>
              <a:buChar char="-"/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Αιμοσφαιρίνη ++++ </a:t>
            </a:r>
          </a:p>
          <a:p>
            <a:pPr marL="342900" lvl="0" indent="-342900">
              <a:buFontTx/>
              <a:buChar char="-"/>
              <a:defRPr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ερυθρά αιμοσφαίρια</a:t>
            </a:r>
          </a:p>
          <a:p>
            <a:pPr marL="342900" lvl="0" indent="-342900">
              <a:buFontTx/>
              <a:buChar char="-"/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Κύλινδροι με συμμετοχή </a:t>
            </a:r>
          </a:p>
          <a:p>
            <a:pPr marL="342900" lvl="0" indent="-342900"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σωληναριακών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κυττάρων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  <a:defRPr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  <a:defRPr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l-GR" dirty="0"/>
              <a:t>Περιστατικό 3</a:t>
            </a:r>
          </a:p>
        </p:txBody>
      </p:sp>
      <p:pic>
        <p:nvPicPr>
          <p:cNvPr id="11266" name="Picture 2" descr="Rhabdomyolysis - Wikipedia">
            <a:extLst>
              <a:ext uri="{FF2B5EF4-FFF2-40B4-BE49-F238E27FC236}">
                <a16:creationId xmlns:a16="http://schemas.microsoft.com/office/drawing/2014/main" id="{0EE4D70E-5AE6-1634-3BAD-83D69A0E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700808"/>
            <a:ext cx="226105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632A61-6C29-F3AB-6366-797A6995D9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3" y="4077074"/>
            <a:ext cx="2880320" cy="25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6A1105-8412-2B52-4670-0D6D29CA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836712"/>
            <a:ext cx="382300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B3535-F59F-A641-BDF8-7B97F11B56C5}"/>
              </a:ext>
            </a:extLst>
          </p:cNvPr>
          <p:cNvSpPr txBox="1"/>
          <p:nvPr/>
        </p:nvSpPr>
        <p:spPr>
          <a:xfrm>
            <a:off x="0" y="2"/>
            <a:ext cx="9144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ΒΙΟΨΙΑ ΝΕΦΡΟΥ</a:t>
            </a:r>
          </a:p>
          <a:p>
            <a:pPr algn="ctr"/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Απώλεια 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ψηκτροειδούς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παρυφής  εγγύς σωληναρίων, αποδυνάμωση και απολέπιση της επιθηλιακής επένδυσής τους. Κοκκώδεις, εστιακά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κορδονοειδείς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ή κεχρωσμένοι κύλινδροι σε σωληνάρια,</a:t>
            </a:r>
            <a:r>
              <a:rPr lang="el-GR" sz="1100" dirty="0"/>
              <a:t> ασθενέστερα </a:t>
            </a:r>
            <a:r>
              <a:rPr lang="el-GR" sz="1100" dirty="0" err="1"/>
              <a:t>χρωσμένοι</a:t>
            </a:r>
            <a:r>
              <a:rPr lang="el-GR" sz="1100" dirty="0"/>
              <a:t> στη χρώση </a:t>
            </a:r>
            <a:r>
              <a:rPr lang="en-US" sz="1100" dirty="0"/>
              <a:t>PAS (</a:t>
            </a:r>
            <a:r>
              <a:rPr lang="el-GR" sz="1100" dirty="0"/>
              <a:t>κάτω δεξιά) συγκριτικά με τη </a:t>
            </a:r>
            <a:r>
              <a:rPr lang="el-GR" sz="1100" dirty="0" err="1"/>
              <a:t>γλυκοπρωτεϊνη</a:t>
            </a:r>
            <a:r>
              <a:rPr lang="el-GR" sz="1100" dirty="0"/>
              <a:t> </a:t>
            </a:r>
            <a:r>
              <a:rPr lang="en-US" sz="1100" dirty="0"/>
              <a:t>UMOD/THP.</a:t>
            </a:r>
          </a:p>
          <a:p>
            <a:pPr algn="ctr"/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Διάμεσο οίδημα. </a:t>
            </a:r>
            <a:r>
              <a:rPr lang="el-GR" sz="1100" dirty="0"/>
              <a:t>Σπειράματα χωρίς αλλοιώσεις.</a:t>
            </a:r>
          </a:p>
        </p:txBody>
      </p:sp>
      <p:pic>
        <p:nvPicPr>
          <p:cNvPr id="4098" name="Picture 2" descr="C:\Users\User\Desktop\kidneyrhabdomyolysiskhalighiandee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9" y="836714"/>
            <a:ext cx="4464496" cy="3357887"/>
          </a:xfrm>
          <a:prstGeom prst="rect">
            <a:avLst/>
          </a:prstGeom>
          <a:noFill/>
        </p:spPr>
      </p:pic>
      <p:pic>
        <p:nvPicPr>
          <p:cNvPr id="4099" name="Picture 3" descr="C:\Users\User\Desktop\kidneyrhabdomyolysiskhalighiandeen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293098"/>
            <a:ext cx="3168352" cy="2383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58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8CC69B-3713-4DB7-948E-94F7F8B5BC73}"/>
              </a:ext>
            </a:extLst>
          </p:cNvPr>
          <p:cNvSpPr txBox="1"/>
          <p:nvPr/>
        </p:nvSpPr>
        <p:spPr>
          <a:xfrm>
            <a:off x="827584" y="332658"/>
            <a:ext cx="7776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800" dirty="0"/>
              <a:t>Ποιο είναι το πρόβλημα του ασθενούς;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r>
              <a:rPr lang="el-GR" sz="2800" dirty="0"/>
              <a:t>Γιατί η ασθενής έχει θετική αιμοσφαιρίνη στα ούρα χωρίς ερυθρά αιμοσφαίρια;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r>
              <a:rPr lang="el-GR" sz="2800" dirty="0"/>
              <a:t>Ποια η θεραπεία;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625634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" y="0"/>
            <a:ext cx="3995936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</a:t>
            </a:r>
            <a:r>
              <a:rPr lang="el-GR" dirty="0" err="1"/>
              <a:t>πιβεβαιωτική</a:t>
            </a:r>
            <a:r>
              <a:rPr lang="el-GR" dirty="0"/>
              <a:t> της διάγνωσης, </a:t>
            </a:r>
            <a:r>
              <a:rPr lang="el-GR" dirty="0" err="1"/>
              <a:t>ανοσοϊστοθετικότητα</a:t>
            </a:r>
            <a:r>
              <a:rPr lang="el-GR" dirty="0"/>
              <a:t> των κυλίνδρων στη  μυοσφαιρίνη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" y="1268760"/>
            <a:ext cx="3995936" cy="54005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l-GR" sz="1900" b="1" dirty="0"/>
              <a:t>ΔΙΑΦΟΡΟΔΙΑΓΝΩΣΗ  ΡΑΒΔΟΜΥΟΛΥΣΗΣ </a:t>
            </a:r>
          </a:p>
          <a:p>
            <a:pPr algn="ctr"/>
            <a:endParaRPr lang="el-GR" b="1" dirty="0"/>
          </a:p>
          <a:p>
            <a:pPr algn="just"/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Αιμοσφαιρινουρία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just"/>
            <a:r>
              <a:rPr lang="el-GR" sz="1600" dirty="0"/>
              <a:t>Μπορεί </a:t>
            </a:r>
            <a:r>
              <a:rPr lang="el-GR" sz="1600" dirty="0" err="1"/>
              <a:t>να΄</a:t>
            </a:r>
            <a:r>
              <a:rPr lang="el-GR" sz="1600" dirty="0"/>
              <a:t> βρίσκουμε παρόμοιας εμφάνισης, κεχρωσμένους κυλίνδρους, οι οποίοι όμως  είναι αρνητικοί  στη μυοσφαιρίνη και θετικοί στην αιμοσφαιρίνη , </a:t>
            </a:r>
            <a:r>
              <a:rPr lang="el-GR" sz="1600" dirty="0" err="1"/>
              <a:t>ανοσοϊστοχημικώς</a:t>
            </a:r>
            <a:r>
              <a:rPr lang="el-GR" sz="1600" dirty="0"/>
              <a:t>.</a:t>
            </a:r>
          </a:p>
          <a:p>
            <a:pPr algn="just"/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-Νεφροπάθεια  από κυλίνδρους ελαφριάς αλυσίδας:</a:t>
            </a:r>
          </a:p>
          <a:p>
            <a:pPr algn="just"/>
            <a:r>
              <a:rPr lang="el-GR" sz="1600" dirty="0"/>
              <a:t>Βρίσκουμε μη τυπικούς, «σπασμένους» ή «ραγισμένους» κυλίνδρους με κυτταρική αντίδραση. Ισχυρή χρώση ελαφριάς αλυσίδας (κάπα </a:t>
            </a:r>
            <a:r>
              <a:rPr lang="el-GR" sz="1600" i="1" dirty="0"/>
              <a:t>ή </a:t>
            </a:r>
            <a:r>
              <a:rPr lang="el-GR" sz="1600" dirty="0"/>
              <a:t>λάμδα) με </a:t>
            </a:r>
            <a:r>
              <a:rPr lang="el-GR" sz="1600" dirty="0" err="1"/>
              <a:t>ανοσοφθορισμό</a:t>
            </a:r>
            <a:r>
              <a:rPr lang="el-GR" sz="1600" dirty="0"/>
              <a:t>. Αρνητική </a:t>
            </a:r>
            <a:r>
              <a:rPr lang="el-GR" sz="1600" dirty="0" err="1"/>
              <a:t>ανοσοχρώση</a:t>
            </a:r>
            <a:r>
              <a:rPr lang="el-GR" sz="1600" dirty="0"/>
              <a:t> μυοσφαιρίνης στους κυλίνδρους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Άλλοι οξείες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σωληναριακές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βλάβες, συμπεριλαμβανομένων των τοξικών ή των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ισχαιμικών:</a:t>
            </a:r>
          </a:p>
          <a:p>
            <a:pPr algn="just"/>
            <a:r>
              <a:rPr lang="el-GR" sz="1600" dirty="0"/>
              <a:t>Παρατηρείται, επίσης, οξύς </a:t>
            </a:r>
            <a:r>
              <a:rPr lang="el-GR" sz="1600" dirty="0" err="1"/>
              <a:t>σωληναριακός</a:t>
            </a:r>
            <a:r>
              <a:rPr lang="el-GR" sz="1600" dirty="0"/>
              <a:t> τραυματισμός με κοκκώδη υπολείμματα στον αυλό των ουροφόρων σωληναρίων. Φυσιολογική όμως η </a:t>
            </a:r>
            <a:r>
              <a:rPr lang="el-GR" sz="1600" dirty="0" err="1"/>
              <a:t>κρεατινική</a:t>
            </a:r>
            <a:r>
              <a:rPr lang="el-GR" sz="1600" dirty="0"/>
              <a:t> </a:t>
            </a:r>
            <a:r>
              <a:rPr lang="el-GR" sz="1600" dirty="0" err="1"/>
              <a:t>κινάση</a:t>
            </a:r>
            <a:r>
              <a:rPr lang="el-GR" sz="1600" dirty="0"/>
              <a:t>  του  ορού. Αρνητική </a:t>
            </a:r>
            <a:r>
              <a:rPr lang="el-GR" sz="1600" dirty="0" err="1"/>
              <a:t>ανοσοχρώση</a:t>
            </a:r>
            <a:r>
              <a:rPr lang="el-GR" sz="1600" dirty="0"/>
              <a:t> μυοσφαιρίνης στους κυλίνδρους.</a:t>
            </a:r>
          </a:p>
        </p:txBody>
      </p:sp>
      <p:pic>
        <p:nvPicPr>
          <p:cNvPr id="5122" name="Picture 2" descr="C:\Users\User\Desktop\kidneyrhabdomyolysiskhalighiandeen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60734" y="972111"/>
            <a:ext cx="651096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457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98738" y="4183063"/>
              <a:ext cx="922337" cy="107950"/>
            </p14:xfrm>
          </p:contentPart>
        </mc:Choice>
        <mc:Fallback xmlns="">
          <p:pic>
            <p:nvPicPr>
              <p:cNvPr id="19457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582729" y="4120365"/>
                <a:ext cx="953991" cy="233357"/>
              </a:xfrm>
              <a:prstGeom prst="rect">
                <a:avLst/>
              </a:prstGeom>
            </p:spPr>
          </p:pic>
        </mc:Fallback>
      </mc:AlternateContent>
      <p:pic>
        <p:nvPicPr>
          <p:cNvPr id="12290" name="Picture 2" descr="04 Differential Diagnosis Of Acute Renal Failure">
            <a:extLst>
              <a:ext uri="{FF2B5EF4-FFF2-40B4-BE49-F238E27FC236}">
                <a16:creationId xmlns:a16="http://schemas.microsoft.com/office/drawing/2014/main" id="{E84001F2-CBEF-259F-91B1-F5922382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6"/>
            <a:ext cx="6615873" cy="49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50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395536" y="1027759"/>
            <a:ext cx="84249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Άνδρας 55 ετών προσέρχεται λόγω αισθήματος αδυναμίας από μηνών. Αναφέρει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επίσης προοδευτικά επιδεινούμενο οίδημα κάτω άκρων, καθώς και περιστασιακά ναυτία και τάση για εμετό.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Αυξημένη αρτηριακή πίεση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0/110 με όριο 140/90),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ωχρότητα δέρματος και επιπεφυκότων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ζυμώδη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οιδήματα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αστραγάλων και κνημών,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άμφω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lvl="0"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Κρεατινίνη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mg/dl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φ.τ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&lt;1.3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lvl="0"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Κάθαρση 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κρεατινίνης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ml/h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φ.τ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&gt;125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Αιματοκρίτης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24%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φ.τ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35-45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l-GR" dirty="0"/>
              <a:t>Περιστατικό </a:t>
            </a:r>
            <a:r>
              <a:rPr lang="en-US" dirty="0"/>
              <a:t>4</a:t>
            </a:r>
            <a:endParaRPr lang="el-GR" dirty="0"/>
          </a:p>
        </p:txBody>
      </p:sp>
      <p:pic>
        <p:nvPicPr>
          <p:cNvPr id="5124" name="Picture 4" descr="Pitting edema: Symptoms, causes, and when to see a doctor">
            <a:extLst>
              <a:ext uri="{FF2B5EF4-FFF2-40B4-BE49-F238E27FC236}">
                <a16:creationId xmlns:a16="http://schemas.microsoft.com/office/drawing/2014/main" id="{EB373968-6294-9FB9-BA69-3CAFE32EA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72041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23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ronic renal failure, CT scan - Stock Image - C039/3841 - Science Photo  Library">
            <a:extLst>
              <a:ext uri="{FF2B5EF4-FFF2-40B4-BE49-F238E27FC236}">
                <a16:creationId xmlns:a16="http://schemas.microsoft.com/office/drawing/2014/main" id="{E0D7274F-4AF1-DAF9-2478-460E0DC16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509706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T Scan of Damaged Kidneys | Cig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945610" cy="2448272"/>
          </a:xfrm>
          <a:prstGeom prst="rect">
            <a:avLst/>
          </a:prstGeom>
          <a:noFill/>
        </p:spPr>
      </p:pic>
      <p:pic>
        <p:nvPicPr>
          <p:cNvPr id="57346" name="Picture 2" descr="https://www.tau.ac.il/medicine/tau-only/webpath/jpeg1/renal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88640"/>
            <a:ext cx="2880320" cy="2390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366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CDE204-745D-A656-7550-6DC17624ABEE}"/>
              </a:ext>
            </a:extLst>
          </p:cNvPr>
          <p:cNvSpPr txBox="1"/>
          <p:nvPr/>
        </p:nvSpPr>
        <p:spPr>
          <a:xfrm>
            <a:off x="755576" y="908720"/>
            <a:ext cx="77768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Ποια η νόσος του ασθενούς;</a:t>
            </a: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Έχει νόημα να γίνει βιοψία προς αναζήτηση του αιτίου;</a:t>
            </a:r>
          </a:p>
          <a:p>
            <a:pPr marL="457200" indent="-45720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Για ποιο λόγο εμφανίζει α) αναιμία και β) οιδήματα ο ασθενής;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8735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l-G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εφροσκλήρυνση</a:t>
            </a:r>
            <a:r>
              <a:rPr lang="el-G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υπερτασικής αιτιολογίας.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000" dirty="0"/>
              <a:t>Μακροσκοπικά, </a:t>
            </a:r>
            <a:r>
              <a:rPr lang="el-GR" sz="2000" dirty="0" err="1"/>
              <a:t>λεπτοκοκκώδης</a:t>
            </a:r>
            <a:r>
              <a:rPr lang="el-GR" sz="2000" dirty="0"/>
              <a:t> επιφάνεια. Μικροσκοπικά, </a:t>
            </a:r>
            <a:r>
              <a:rPr lang="el-GR" sz="2000" dirty="0" err="1"/>
              <a:t>παχυσμένες</a:t>
            </a:r>
            <a:r>
              <a:rPr lang="el-GR" sz="2000" dirty="0"/>
              <a:t> και σκληρυσμένες αρτηρίες, </a:t>
            </a:r>
            <a:r>
              <a:rPr lang="el-GR" sz="2000" dirty="0" err="1"/>
              <a:t>αρτηριδιοϋαλίνωση</a:t>
            </a:r>
            <a:r>
              <a:rPr lang="el-GR" sz="2000" dirty="0"/>
              <a:t> (</a:t>
            </a:r>
            <a:r>
              <a:rPr lang="en-US" sz="2000" dirty="0"/>
              <a:t>PAS)</a:t>
            </a:r>
            <a:r>
              <a:rPr lang="el-GR" sz="2000" dirty="0"/>
              <a:t>, διάσπαρτα σκληρυσμένα σπειράματα</a:t>
            </a:r>
            <a:r>
              <a:rPr lang="en-US" sz="2000" dirty="0"/>
              <a:t>.</a:t>
            </a:r>
            <a:endParaRPr lang="el-GR" sz="2000" dirty="0"/>
          </a:p>
        </p:txBody>
      </p:sp>
      <p:pic>
        <p:nvPicPr>
          <p:cNvPr id="89090" name="Picture 2" descr="Renal arterial hyalinosis - pas - very high m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509120"/>
            <a:ext cx="3240360" cy="2161412"/>
          </a:xfrm>
          <a:prstGeom prst="rect">
            <a:avLst/>
          </a:prstGeom>
          <a:noFill/>
        </p:spPr>
      </p:pic>
      <p:pic>
        <p:nvPicPr>
          <p:cNvPr id="89092" name="Picture 4" descr="https://upload.wikimedia.org/wikipedia/commons/thumb/c/c8/Gross_pathology_of_nephrosclerosis.jpg/800px-Gross_pathology_of_nephrosclero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96752"/>
            <a:ext cx="4248472" cy="3266013"/>
          </a:xfrm>
          <a:prstGeom prst="rect">
            <a:avLst/>
          </a:prstGeom>
          <a:noFill/>
        </p:spPr>
      </p:pic>
      <p:sp>
        <p:nvSpPr>
          <p:cNvPr id="5" name="4 - Βέλος προς τα επάνω"/>
          <p:cNvSpPr/>
          <p:nvPr/>
        </p:nvSpPr>
        <p:spPr>
          <a:xfrm>
            <a:off x="2987824" y="5661248"/>
            <a:ext cx="360040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8914" name="Picture 2" descr="C:\Users\User\Desktop\RENAL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373978" y="2078850"/>
            <a:ext cx="5508612" cy="3672408"/>
          </a:xfrm>
          <a:prstGeom prst="rect">
            <a:avLst/>
          </a:prstGeom>
          <a:noFill/>
        </p:spPr>
      </p:pic>
      <p:sp>
        <p:nvSpPr>
          <p:cNvPr id="7" name="6 - Βέλος προς τα επάνω"/>
          <p:cNvSpPr/>
          <p:nvPr/>
        </p:nvSpPr>
        <p:spPr>
          <a:xfrm>
            <a:off x="6156176" y="5733256"/>
            <a:ext cx="360040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D355-7714-C143-3027-70AB0CA6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2656" y="-243408"/>
            <a:ext cx="8229600" cy="864096"/>
          </a:xfrm>
        </p:spPr>
        <p:txBody>
          <a:bodyPr>
            <a:normAutofit/>
          </a:bodyPr>
          <a:lstStyle/>
          <a:p>
            <a:r>
              <a:rPr lang="el-GR" sz="3500" dirty="0"/>
              <a:t>Βασικές γνώσεις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4AC4-0E14-2C9F-A5CA-4E272DDC0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05" y="3698455"/>
            <a:ext cx="3744416" cy="340295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l-GR" sz="2200" b="1" u="sng" dirty="0"/>
              <a:t>Κλινική εξέταση</a:t>
            </a:r>
            <a:r>
              <a:rPr lang="el-GR" sz="2200" dirty="0"/>
              <a:t>: Επισκόπηση, ψηλάφηση,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επίκρουση</a:t>
            </a:r>
            <a:r>
              <a:rPr lang="el-GR" sz="2200" dirty="0"/>
              <a:t> νεφρικής χώρας  (</a:t>
            </a:r>
            <a:r>
              <a:rPr lang="el-GR" sz="2200" dirty="0" err="1"/>
              <a:t>ευαισθησία,θετικό</a:t>
            </a:r>
            <a:r>
              <a:rPr lang="el-GR" sz="2200" dirty="0"/>
              <a:t> σημείο </a:t>
            </a:r>
            <a:r>
              <a:rPr lang="en-US" sz="2200" dirty="0"/>
              <a:t>Giordano: </a:t>
            </a:r>
            <a:r>
              <a:rPr lang="el-GR" sz="2200" dirty="0" err="1"/>
              <a:t>λιθιασικός</a:t>
            </a:r>
            <a:r>
              <a:rPr lang="el-GR" sz="2200" dirty="0"/>
              <a:t> κωλικός, οξεία </a:t>
            </a:r>
            <a:r>
              <a:rPr lang="el-GR" sz="2200" dirty="0" err="1"/>
              <a:t>πυελονεφρίτιδα</a:t>
            </a:r>
            <a:r>
              <a:rPr lang="en-US" sz="2200" dirty="0"/>
              <a:t>)-</a:t>
            </a:r>
            <a:r>
              <a:rPr lang="el-GR" sz="2200" dirty="0" err="1"/>
              <a:t>υπερηβικής</a:t>
            </a:r>
            <a:r>
              <a:rPr lang="el-GR" sz="2200" dirty="0"/>
              <a:t> χώρας (αμβλύτητα πάνω από </a:t>
            </a:r>
            <a:r>
              <a:rPr lang="el-GR" sz="2200" dirty="0" err="1"/>
              <a:t>διατεταμένη</a:t>
            </a:r>
            <a:r>
              <a:rPr lang="el-GR" sz="2200" dirty="0"/>
              <a:t> ουροδόχο κύστη), ακρόαση</a:t>
            </a:r>
            <a:r>
              <a:rPr lang="el-GR" sz="2200" b="1" dirty="0"/>
              <a:t> </a:t>
            </a:r>
            <a:r>
              <a:rPr lang="el-GR" sz="2200" dirty="0"/>
              <a:t>νεφρικής χώρας στο πλαίσιο διερεύνησης πιθανής </a:t>
            </a:r>
            <a:r>
              <a:rPr lang="el-GR" sz="2200" dirty="0" err="1"/>
              <a:t>νεφραγγειακής</a:t>
            </a:r>
            <a:r>
              <a:rPr lang="el-GR" sz="2200" dirty="0"/>
              <a:t> υπέρτασης.</a:t>
            </a:r>
          </a:p>
          <a:p>
            <a:endParaRPr lang="el-GR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7041C-BD3C-261B-40EF-722C24CCCB3B}"/>
              </a:ext>
            </a:extLst>
          </p:cNvPr>
          <p:cNvSpPr txBox="1"/>
          <p:nvPr/>
        </p:nvSpPr>
        <p:spPr>
          <a:xfrm>
            <a:off x="0" y="620688"/>
            <a:ext cx="580051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u="sng" dirty="0"/>
              <a:t>Ιστορικό</a:t>
            </a:r>
            <a:r>
              <a:rPr lang="el-GR" sz="1600" dirty="0"/>
              <a:t>: Πληροφορίες που </a:t>
            </a:r>
            <a:r>
              <a:rPr lang="el-GR" sz="1600" b="1" dirty="0"/>
              <a:t>μπορεί να αποκομίσει ο ιατρός από τον ασθενή και τους οικείους </a:t>
            </a:r>
            <a:r>
              <a:rPr lang="el-GR" sz="1600" dirty="0"/>
              <a:t>του σχετικά με το πρόβλημα του ασθενούς.</a:t>
            </a:r>
            <a:r>
              <a:rPr lang="en-US" sz="1600" dirty="0"/>
              <a:t> K</a:t>
            </a:r>
            <a:r>
              <a:rPr lang="el-GR" sz="1600" dirty="0" err="1"/>
              <a:t>ύρια</a:t>
            </a:r>
            <a:r>
              <a:rPr lang="el-GR" sz="1600" dirty="0"/>
              <a:t> </a:t>
            </a:r>
            <a:r>
              <a:rPr lang="el-GR" sz="1600" b="1" dirty="0"/>
              <a:t>συμπτώματα</a:t>
            </a:r>
            <a:r>
              <a:rPr lang="el-GR" sz="1600" dirty="0"/>
              <a:t> από το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ουροποιητικό</a:t>
            </a:r>
            <a:r>
              <a:rPr lang="en-US" sz="1600" dirty="0"/>
              <a:t>: </a:t>
            </a:r>
            <a:r>
              <a:rPr lang="el-GR" sz="1600" dirty="0"/>
              <a:t>πόνος (νεφρικός, κωλικός νεφρού και ουρητήρα, πόνος ουροδόχου κύστης), διαταραχές στην ούρηση (</a:t>
            </a:r>
            <a:r>
              <a:rPr lang="el-GR" sz="1600" dirty="0" err="1"/>
              <a:t>ανουρία</a:t>
            </a:r>
            <a:r>
              <a:rPr lang="el-GR" sz="1600" dirty="0"/>
              <a:t> και </a:t>
            </a:r>
            <a:r>
              <a:rPr lang="el-GR" sz="1600" dirty="0" err="1"/>
              <a:t>ολιγουρία</a:t>
            </a:r>
            <a:r>
              <a:rPr lang="el-GR" sz="1600" dirty="0"/>
              <a:t>, πολυουρία, δυσουρία, συχνουρία, </a:t>
            </a:r>
            <a:r>
              <a:rPr lang="el-GR" sz="1600" dirty="0" err="1"/>
              <a:t>επιτακτικότητα</a:t>
            </a:r>
            <a:r>
              <a:rPr lang="el-GR" sz="1600" dirty="0"/>
              <a:t>, αποφρακτική ούρηση, ακράτεια ούρων) , μεταβολές στη σύσταση και υφή των ούρων (μακροσκοπική αιματουρία, </a:t>
            </a:r>
            <a:r>
              <a:rPr lang="el-GR" sz="1600" dirty="0" err="1"/>
              <a:t>ψευδοαιματουρία,θολερότητα</a:t>
            </a:r>
            <a:r>
              <a:rPr lang="el-GR" sz="1600" dirty="0"/>
              <a:t>, </a:t>
            </a:r>
            <a:r>
              <a:rPr lang="el-GR" sz="1600" dirty="0" err="1"/>
              <a:t>πνευματουρία</a:t>
            </a:r>
            <a:r>
              <a:rPr lang="el-GR" sz="1600" dirty="0"/>
              <a:t> και </a:t>
            </a:r>
            <a:r>
              <a:rPr lang="el-GR" sz="1600" dirty="0" err="1"/>
              <a:t>κοπρανουρία</a:t>
            </a:r>
            <a:r>
              <a:rPr lang="el-GR" sz="1600" dirty="0"/>
              <a:t>, ουρηθρικό έκκριμα) &amp; μη ειδικά, γενικά συμπτώματα (π.χ. απώλεια </a:t>
            </a:r>
            <a:r>
              <a:rPr lang="el-GR" sz="1600" dirty="0" err="1"/>
              <a:t>βάρους,αίσθημα</a:t>
            </a:r>
            <a:r>
              <a:rPr lang="el-GR" sz="1600" dirty="0"/>
              <a:t> μόνιμης δίψας, κόπωσης, πυρετός).</a:t>
            </a:r>
          </a:p>
          <a:p>
            <a:endParaRPr lang="el-GR" dirty="0"/>
          </a:p>
        </p:txBody>
      </p:sp>
      <p:pic>
        <p:nvPicPr>
          <p:cNvPr id="2050" name="Picture 2" descr="Genito-Urinary (GU) Exam - Stepwards">
            <a:extLst>
              <a:ext uri="{FF2B5EF4-FFF2-40B4-BE49-F238E27FC236}">
                <a16:creationId xmlns:a16="http://schemas.microsoft.com/office/drawing/2014/main" id="{2C888DCE-850B-F08A-F5FB-9E5856DF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16" y="332658"/>
            <a:ext cx="2921843" cy="33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ute Urinary Retention - Clinical Features - Management - TeachMeSurgery">
            <a:extLst>
              <a:ext uri="{FF2B5EF4-FFF2-40B4-BE49-F238E27FC236}">
                <a16:creationId xmlns:a16="http://schemas.microsoft.com/office/drawing/2014/main" id="{6BBB44D4-5B18-A60F-3861-AFFA0B40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32988"/>
            <a:ext cx="3917235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6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Examining the Heart">
            <a:extLst>
              <a:ext uri="{FF2B5EF4-FFF2-40B4-BE49-F238E27FC236}">
                <a16:creationId xmlns:a16="http://schemas.microsoft.com/office/drawing/2014/main" id="{EC7276F5-599C-0270-6D90-DA53ADC3D3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8023" y="4104412"/>
            <a:ext cx="594441" cy="5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1C70E-7542-ABF2-28C0-AC8C24778E76}"/>
              </a:ext>
            </a:extLst>
          </p:cNvPr>
          <p:cNvSpPr txBox="1"/>
          <p:nvPr/>
        </p:nvSpPr>
        <p:spPr>
          <a:xfrm>
            <a:off x="611560" y="260650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>
                <a:latin typeface="Arial" panose="020B0604020202020204" pitchFamily="34" charset="0"/>
                <a:cs typeface="Arial" panose="020B0604020202020204" pitchFamily="34" charset="0"/>
              </a:rPr>
              <a:t>ΑΙΤΙΑ </a:t>
            </a:r>
          </a:p>
          <a:p>
            <a:pPr algn="ctr"/>
            <a:r>
              <a:rPr lang="el-GR" sz="3000" dirty="0">
                <a:latin typeface="Arial" panose="020B0604020202020204" pitchFamily="34" charset="0"/>
                <a:cs typeface="Arial" panose="020B0604020202020204" pitchFamily="34" charset="0"/>
              </a:rPr>
              <a:t>ΧΡΟΝΙΑΣ ΝΕΦΡΙΚΗΣ ΑΝΕΠΑΡΚΕΙΑΣ</a:t>
            </a:r>
          </a:p>
        </p:txBody>
      </p:sp>
      <p:pic>
        <p:nvPicPr>
          <p:cNvPr id="7170" name="Picture 2" descr="Causes of Chronic Kidney Disease">
            <a:extLst>
              <a:ext uri="{FF2B5EF4-FFF2-40B4-BE49-F238E27FC236}">
                <a16:creationId xmlns:a16="http://schemas.microsoft.com/office/drawing/2014/main" id="{90B3DB0E-DC06-1DB6-F90B-210A2C43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70" y="1700810"/>
            <a:ext cx="6262638" cy="43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65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-171400"/>
            <a:ext cx="9144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b="1" dirty="0"/>
          </a:p>
          <a:p>
            <a:pPr algn="ctr"/>
            <a:r>
              <a:rPr lang="el-GR" sz="2400" b="1" dirty="0"/>
              <a:t>Χρόνια νεφρική ανεπάρκεια</a:t>
            </a:r>
            <a:r>
              <a:rPr lang="el-GR" sz="2400" dirty="0"/>
              <a:t>:</a:t>
            </a:r>
          </a:p>
          <a:p>
            <a:pPr algn="just"/>
            <a:r>
              <a:rPr lang="el-GR" sz="2400" dirty="0"/>
              <a:t>Η </a:t>
            </a:r>
            <a:r>
              <a:rPr lang="el-GR" sz="2400" dirty="0" err="1"/>
              <a:t>αζωθαιμία</a:t>
            </a:r>
            <a:r>
              <a:rPr lang="el-GR" sz="2400" dirty="0"/>
              <a:t> εξελίσσεται σε ουραιμία σε μια περίοδο ετών.</a:t>
            </a:r>
          </a:p>
          <a:p>
            <a:pPr algn="ctr"/>
            <a:r>
              <a:rPr lang="el-GR" sz="2400" b="1" dirty="0"/>
              <a:t>Στάδια χρόνιας νεφρικής ανεπάρκειας</a:t>
            </a:r>
            <a:endParaRPr lang="el-GR" sz="2400" dirty="0"/>
          </a:p>
          <a:p>
            <a:pPr algn="just"/>
            <a:endParaRPr lang="el-GR" sz="2400" dirty="0"/>
          </a:p>
          <a:p>
            <a:pPr algn="just"/>
            <a:r>
              <a:rPr lang="el-GR" sz="2400" dirty="0"/>
              <a:t>-Μειωμένο νεφρικό απόθεμα (GFR 50% του φυσιολογικού) με ακόμα φυσιολογικές τιμές BUN και </a:t>
            </a:r>
            <a:r>
              <a:rPr lang="el-GR" sz="2400" dirty="0" err="1"/>
              <a:t>κρεατινίνης</a:t>
            </a:r>
            <a:r>
              <a:rPr lang="el-GR" sz="2400" dirty="0"/>
              <a:t>.</a:t>
            </a:r>
          </a:p>
          <a:p>
            <a:pPr algn="just"/>
            <a:endParaRPr lang="el-GR" sz="2400" dirty="0"/>
          </a:p>
          <a:p>
            <a:pPr algn="just"/>
            <a:r>
              <a:rPr lang="el-GR" sz="2400" dirty="0"/>
              <a:t>-</a:t>
            </a:r>
            <a:r>
              <a:rPr lang="en-US" sz="2400" dirty="0"/>
              <a:t>E</a:t>
            </a:r>
            <a:r>
              <a:rPr lang="el-GR" sz="2400" dirty="0" err="1"/>
              <a:t>γκατάσταση</a:t>
            </a:r>
            <a:r>
              <a:rPr lang="el-GR" sz="2400" dirty="0"/>
              <a:t> νεφρικής ανεπάρκειας: </a:t>
            </a:r>
          </a:p>
          <a:p>
            <a:pPr algn="just"/>
            <a:r>
              <a:rPr lang="el-GR" sz="2400" dirty="0" err="1"/>
              <a:t>αζωθαιμία</a:t>
            </a:r>
            <a:r>
              <a:rPr lang="el-GR" sz="2400" dirty="0"/>
              <a:t>, αναιμία, υπέρταση, πολυουρία και </a:t>
            </a:r>
            <a:r>
              <a:rPr lang="el-GR" sz="2400" dirty="0" err="1"/>
              <a:t>νυκτουρία</a:t>
            </a:r>
            <a:r>
              <a:rPr lang="el-GR" sz="2400" dirty="0"/>
              <a:t>.</a:t>
            </a:r>
          </a:p>
          <a:p>
            <a:pPr algn="just"/>
            <a:endParaRPr lang="el-GR" sz="2400" dirty="0"/>
          </a:p>
          <a:p>
            <a:pPr algn="just"/>
            <a:r>
              <a:rPr lang="el-GR" sz="2400" dirty="0"/>
              <a:t>-Νεφρική κάμψη</a:t>
            </a:r>
            <a:r>
              <a:rPr lang="en-US" sz="2400" dirty="0"/>
              <a:t>:</a:t>
            </a:r>
            <a:r>
              <a:rPr lang="el-GR" sz="2400" dirty="0"/>
              <a:t> </a:t>
            </a:r>
          </a:p>
          <a:p>
            <a:pPr algn="just"/>
            <a:r>
              <a:rPr lang="el-GR" sz="2400" dirty="0"/>
              <a:t>GFR &lt; 20%</a:t>
            </a:r>
            <a:r>
              <a:rPr lang="en-US" sz="2400" dirty="0"/>
              <a:t> </a:t>
            </a:r>
            <a:r>
              <a:rPr lang="el-GR" sz="2400" dirty="0"/>
              <a:t>του φυσιολογικού, οι νεφροί δεν μπορούν να ρυθμίσουν τον όγκο των διαλυμένων ουσιών και ο ασθενής εμφανίζει οίδημα, μεταβολική οξέωση και </a:t>
            </a:r>
            <a:r>
              <a:rPr lang="el-GR" sz="2400" dirty="0" err="1"/>
              <a:t>υπασβεστιαιμία</a:t>
            </a:r>
            <a:r>
              <a:rPr lang="el-GR" sz="2400" dirty="0"/>
              <a:t>.</a:t>
            </a:r>
          </a:p>
          <a:p>
            <a:pPr algn="just"/>
            <a:endParaRPr lang="el-GR" sz="2400" dirty="0"/>
          </a:p>
          <a:p>
            <a:pPr algn="just"/>
            <a:r>
              <a:rPr lang="el-GR" sz="2400" dirty="0"/>
              <a:t>-Νεφρική νόσος τελικού σταδίου: </a:t>
            </a:r>
          </a:p>
          <a:p>
            <a:pPr algn="just"/>
            <a:r>
              <a:rPr lang="el-GR" sz="2400" dirty="0"/>
              <a:t>GFR &lt; 5% του φυσιολογικού, αντιπροσωπεύει το τελικό στάδιο </a:t>
            </a:r>
            <a:r>
              <a:rPr lang="el-GR" sz="2400" i="1" dirty="0"/>
              <a:t>διαφόρων</a:t>
            </a:r>
            <a:r>
              <a:rPr lang="el-GR" sz="2400" dirty="0"/>
              <a:t> νεφρικών νόσων.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261864" y="620691"/>
            <a:ext cx="8424936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Γυναίκα, 33 ετών, προσέρχεται λόγω </a:t>
            </a:r>
            <a:r>
              <a:rPr kumimoji="0" lang="el-G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υπερηβικού</a:t>
            </a: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άλγους,  συχνουρίας και </a:t>
            </a:r>
            <a:r>
              <a:rPr kumimoji="0" lang="el-G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δυσουρικών</a:t>
            </a: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ενοχλημάτων, με συνοδό αιματουρία.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Απύρετη, χωρίς ευρήματα από την κλινική εξέταση, πλην ήπιας ευαισθησίας σε ψηλάφηση του υπογαστρίου.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 </a:t>
            </a:r>
            <a:r>
              <a:rPr lang="el-GR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λευκοκυττάρωση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χωρίς 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CRP.</a:t>
            </a:r>
            <a:endParaRPr lang="el-GR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Από </a:t>
            </a:r>
            <a:r>
              <a:rPr kumimoji="0" lang="el-G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γενική εξέταση ούρων</a:t>
            </a: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Άφθονα πυοσφαίρια (&gt;100 </a:t>
            </a:r>
            <a:r>
              <a:rPr lang="el-GR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κ.ο.π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Πολλά ερυθρά (20-30 </a:t>
            </a:r>
            <a:r>
              <a:rPr lang="el-GR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κ.ο.π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Άφθονοι μικροοργανισμοί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Χωρίς κυλίνδρους, χωρίς δύσμορφα ερυθρά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5</a:t>
            </a:r>
          </a:p>
        </p:txBody>
      </p:sp>
      <p:pic>
        <p:nvPicPr>
          <p:cNvPr id="8194" name="Picture 2" descr="8,692 Urine Color Images, Stock Photos &amp; Vectors | Shutterstock">
            <a:extLst>
              <a:ext uri="{FF2B5EF4-FFF2-40B4-BE49-F238E27FC236}">
                <a16:creationId xmlns:a16="http://schemas.microsoft.com/office/drawing/2014/main" id="{8D3DD226-4557-FDBF-5B57-74858BF12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68" y="3511024"/>
            <a:ext cx="2959968" cy="27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13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3F966-1C30-AD72-ED46-BDBF80EF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l-GR" dirty="0"/>
              <a:t>Κυστεοσκόπηση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DF01C64-9B16-575A-947D-E0FB0C58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80728"/>
            <a:ext cx="3528392" cy="563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ystoscopy">
            <a:extLst>
              <a:ext uri="{FF2B5EF4-FFF2-40B4-BE49-F238E27FC236}">
                <a16:creationId xmlns:a16="http://schemas.microsoft.com/office/drawing/2014/main" id="{75606F8D-848E-86AD-39CA-68DF0FA6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0716" y="1544969"/>
            <a:ext cx="5664989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25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l-GR" dirty="0"/>
              <a:t>Παρουσία ουδετερόφιλων</a:t>
            </a:r>
          </a:p>
        </p:txBody>
      </p:sp>
      <p:pic>
        <p:nvPicPr>
          <p:cNvPr id="37890" name="Picture 2" descr="C:\Users\User\Desktop\RLJ-40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6120680" cy="4879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423EF7-EBB7-D124-3ECD-58D2C7A8EE3E}"/>
              </a:ext>
            </a:extLst>
          </p:cNvPr>
          <p:cNvSpPr txBox="1"/>
          <p:nvPr/>
        </p:nvSpPr>
        <p:spPr>
          <a:xfrm>
            <a:off x="611560" y="980730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Ποια είναι η νόσος της ασθενούς;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Γιατί αυτή η νόσος προσβάλει συχνότερα γυναίκες;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l-GR" sz="2400" dirty="0"/>
              <a:t>3.   Εάν τις επόμενες ημέρες η ασθενής ανέπτυσσε πυρετό και οσφυαλγία, ποια επιπλοκή θα υποψιαζόσασταν;</a:t>
            </a:r>
          </a:p>
          <a:p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526862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Work up the etiology – Cirrhosis Care">
            <a:extLst>
              <a:ext uri="{FF2B5EF4-FFF2-40B4-BE49-F238E27FC236}">
                <a16:creationId xmlns:a16="http://schemas.microsoft.com/office/drawing/2014/main" id="{CA5100C7-20BD-F82E-8C41-E7F111E26D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515ED2F-D58F-FA73-9838-0B3D686A1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74340"/>
            <a:ext cx="5064982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39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88642"/>
            <a:ext cx="9144000" cy="6526487"/>
          </a:xfrm>
        </p:spPr>
        <p:txBody>
          <a:bodyPr>
            <a:noAutofit/>
          </a:bodyPr>
          <a:lstStyle/>
          <a:p>
            <a:r>
              <a:rPr lang="el-GR" sz="1800" b="1" dirty="0"/>
              <a:t>Κανάλι </a:t>
            </a:r>
            <a:r>
              <a:rPr lang="en-US" sz="1800" b="1" dirty="0"/>
              <a:t>YouTube  </a:t>
            </a:r>
            <a:r>
              <a:rPr lang="el-GR" sz="1800" b="1" dirty="0"/>
              <a:t>«Ανδρέας Χ. </a:t>
            </a:r>
            <a:r>
              <a:rPr lang="el-GR" sz="1800" b="1" dirty="0" err="1"/>
              <a:t>Λάζαρης</a:t>
            </a:r>
            <a:r>
              <a:rPr lang="el-GR" sz="1800" b="1" dirty="0"/>
              <a:t> </a:t>
            </a:r>
            <a:r>
              <a:rPr lang="en-US" sz="1800" b="1" dirty="0"/>
              <a:t>:</a:t>
            </a:r>
            <a:r>
              <a:rPr lang="el-GR" sz="1800" b="1" dirty="0"/>
              <a:t> ΙΣΤΟΠΑΘΟΛΟΓΙΑ»  -  Αρχεία  βίντεο </a:t>
            </a:r>
            <a:r>
              <a:rPr lang="el-GR" sz="2400" b="1" dirty="0"/>
              <a:t>16</a:t>
            </a:r>
            <a:r>
              <a:rPr lang="el-GR" sz="2400" b="1" baseline="30000" dirty="0"/>
              <a:t>ης</a:t>
            </a:r>
            <a:r>
              <a:rPr lang="el-GR" sz="2000" b="1" dirty="0"/>
              <a:t> λίστας</a:t>
            </a:r>
            <a:r>
              <a:rPr lang="en-US" sz="2000" b="1" dirty="0"/>
              <a:t>:</a:t>
            </a:r>
            <a:endParaRPr lang="el-GR" sz="2000" b="1" dirty="0"/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-1. «ΜΑΚΡΟΣΚΟΠΙΚΕΣ ΑΛΛΟΙΩΣΕΙΣ ΟΥΡΟΠΟΙΗΤΙΚΟΥ»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-2. «ΣΠΕΙΡΑΜΑΤΙΚΕΣ ΝΕΦΡΙΚΕΣ ΝΟΣΟΙ»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Κλινικοπαθολογοανατομική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παρουσίαση περιστατικών.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-3. «ΝΟΣΟΙ ΟΥΡΟΠΟΙΗΤΙΚΟΥ ΣΥΣΤΗΜΑΤΟΣ»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Κλινικοπαθολογοανατομική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παρουσίαση περιστατικών.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-4. «ΟΓΚΟΙ ΤΟΥ ΝΕΦΡΟΥ»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-5. «ΠΑΘΟΛΟΓΟΑΝΑΤΟΜΙΑ ΟΥΡΟΔΟΧΟΥ ΚΥΣΤΗΣ»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-6. «ΝΕΦΡΟ-ΟΥΡΟΛΟΓΙΚΗ ΙΣΤΟΠΑΘΟΛΟΓΙΑ» Διά ζώσης επαναληπτικό φροντιστηριακό μάθημα,     επικεντρωμένο σε μικροσκοπικές εικόνες.</a:t>
            </a:r>
          </a:p>
          <a:p>
            <a:r>
              <a:rPr lang="el-GR" sz="1800" b="1" dirty="0"/>
              <a:t>Ηλεκτρονικό χαρτοφυλάκιο μαθήματος «ΠΑΘΟΛΟΓΙΚΗ ΑΝΑΤΟΜΙΚΗ» -</a:t>
            </a:r>
            <a:r>
              <a:rPr lang="en-US" sz="1800" b="1" dirty="0"/>
              <a:t> K</a:t>
            </a:r>
            <a:r>
              <a:rPr lang="el-GR" sz="1800" b="1" dirty="0" err="1"/>
              <a:t>ατάλογος</a:t>
            </a:r>
            <a:r>
              <a:rPr lang="el-GR" sz="1800" b="1" dirty="0"/>
              <a:t> αρχείων </a:t>
            </a:r>
            <a:r>
              <a:rPr lang="en-US" sz="2000" b="1" dirty="0"/>
              <a:t>5.0</a:t>
            </a:r>
            <a:r>
              <a:rPr lang="el-GR" sz="2000" b="1" dirty="0"/>
              <a:t>6</a:t>
            </a:r>
            <a:r>
              <a:rPr lang="en-US" sz="1800" b="1" dirty="0"/>
              <a:t> </a:t>
            </a:r>
            <a:r>
              <a:rPr lang="el-GR" sz="1800" b="1" dirty="0"/>
              <a:t>«ΟΥΡΟΠΟΙΗΤΙΚΟ ΣΥΣΤΗΜΑ», </a:t>
            </a:r>
            <a:r>
              <a:rPr lang="el-GR" sz="1800" b="1" u="sng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Αντίστοιχα</a:t>
            </a:r>
            <a:r>
              <a:rPr lang="el-GR" sz="1800" b="1" u="sng" dirty="0"/>
              <a:t> με τα παραπάνω</a:t>
            </a:r>
            <a:r>
              <a:rPr lang="el-GR" sz="1800" b="1" dirty="0"/>
              <a:t>, αρχεία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b="1" dirty="0"/>
              <a:t> </a:t>
            </a:r>
            <a:r>
              <a:rPr lang="en-US" sz="1800" b="1" dirty="0"/>
              <a:t>A.X.</a:t>
            </a:r>
            <a:r>
              <a:rPr lang="el-GR" sz="1800" b="1" dirty="0" err="1"/>
              <a:t>Λάζαρη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endParaRPr lang="el-GR" sz="1800" dirty="0"/>
          </a:p>
          <a:p>
            <a:pPr>
              <a:buNone/>
            </a:pPr>
            <a:r>
              <a:rPr lang="el-GR" sz="1600" dirty="0"/>
              <a:t>    </a:t>
            </a:r>
            <a:r>
              <a:rPr lang="en-US" sz="1600" dirty="0"/>
              <a:t>  </a:t>
            </a:r>
            <a:r>
              <a:rPr lang="el-GR" sz="1600" dirty="0"/>
              <a:t> 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-1. «ΜΑΚΡΟΣΚΟΠΙΚΗ ΕΚΤΙΜΗΣΗ ΑΛΛΟΙΩΣΕΩΝ ΟΥΡΟΠΟΙΗΤΙΚΟΥ ΣΥΣΤΗΜΑΤΟΣ»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-2. «ΒΑΣΙΚΟ ΚΛΙΝΙΚΟΠΑΘΟΛΟΓΟΑΝΑΤΟΜΙΚΟ ΦΡΟΝΤΙΣΤΗΡΙΟ ΝΕΦΡΙΚΩΝ ΝΟΣΩΝ» Διαφάνειες 1-55.</a:t>
            </a:r>
          </a:p>
          <a:p>
            <a:pPr>
              <a:buNone/>
            </a:pPr>
            <a:r>
              <a:rPr lang="el-G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«ΒΑΣΙΚΟ ΚΛΙΝΙΚΟΠΑΘΟΛΟΓΟΑΝΑΤΟΜΙΚΟ ΦΡΟΝΤΙΣΤΗΡΙΟ ΝΕΦΡΙΚΩΝ ΝΟΣΩΝ» Διαφάνειες 56-95 &amp; ΣΥΜΠΛΗΡΩΜΑΤΙΚΟ ΚΛΙΝΙΚΟΠΑΘΟΛΟΓΟΑΝΑΤΟΜΙΚΟ ΦΡΟΝΤΙΣΤΗΡΙΟ ΝΟΣΩΝ ΟΥΡΟΠΟΙΗΤΙΚΟΥ.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-4. «ΟΓΚΟΙ ΝΕΦΡΟΥ»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-5. «ΙΣΤΟΠΑΘΟΛΟΓΙΑ ΟΥΡΟΔΟΧΟΥ ΚΥΣΤΗΣ (ΠΛΗΡΕΣ ΑΡΧΕΙΟ)» από τον υποκατάλογο «ΑΡΧΕΙΑ ΕΜΒΑΘΥΝΣΗΣ ΣΤΗΝ ΟΥΡΟΓΕΝΝΗΤΙΚΗ ΙΣΤΟΠΑΘΟΛΟΓΙΑ»</a:t>
            </a:r>
          </a:p>
          <a:p>
            <a:pPr>
              <a:buNone/>
            </a:pP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-6. «ΕΠΑΝΑΛΗΠΤΙΚΟ ΦΡΟΝΤΙΣΤΗΡΙΑΚΟ ΜΑΘΗΜΑ &amp; 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ΘΕΜΑΤΑ ΕΞΕΤΑΣΕΩΝ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ΝΕΦΡΟ-ΟΥΡΟΛΟΓΙΚΗΣ ΙΣΤΟΠΑΘΟΛΟΓΙΑΣ»</a:t>
            </a:r>
          </a:p>
          <a:p>
            <a:pPr algn="just">
              <a:buNone/>
            </a:pPr>
            <a:r>
              <a:rPr lang="el-GR" sz="1200" dirty="0"/>
              <a:t>          </a:t>
            </a:r>
            <a:r>
              <a:rPr lang="el-GR" sz="1200" dirty="0" err="1"/>
              <a:t>Όσ</a:t>
            </a:r>
            <a:r>
              <a:rPr lang="el-GR" sz="1200" dirty="0"/>
              <a:t>-οι/-ες ενδιαφέρονται </a:t>
            </a:r>
            <a:r>
              <a:rPr lang="el-GR" sz="1200" i="1" dirty="0"/>
              <a:t>ιδιαίτερα </a:t>
            </a:r>
            <a:r>
              <a:rPr lang="el-GR" sz="1200" dirty="0"/>
              <a:t>για την παθολογική ιατρική ειδικότητα της </a:t>
            </a:r>
            <a:r>
              <a:rPr lang="el-GR" sz="1200" i="1" dirty="0"/>
              <a:t>νεφρολογίας </a:t>
            </a:r>
            <a:r>
              <a:rPr lang="el-GR" sz="1200" dirty="0"/>
              <a:t>και την χειρουργική ιατρική ειδικότητα της </a:t>
            </a:r>
            <a:r>
              <a:rPr lang="el-GR" sz="1200" i="1" dirty="0"/>
              <a:t>ουρολογίας </a:t>
            </a:r>
            <a:r>
              <a:rPr lang="el-GR" sz="1200" dirty="0"/>
              <a:t> κι επιθυμούν να εμβαθύνουν στη σχετική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παθολογοανατομία, </a:t>
            </a:r>
            <a:r>
              <a:rPr lang="el-GR" sz="1200" dirty="0"/>
              <a:t>μπορούν να μελετήσουν τα </a:t>
            </a:r>
            <a:r>
              <a:rPr lang="el-GR" sz="1200" b="1" dirty="0"/>
              <a:t>υπόλοιπα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αρχεία βίντεο </a:t>
            </a:r>
            <a:r>
              <a:rPr lang="el-GR" sz="1200" dirty="0"/>
              <a:t>της </a:t>
            </a:r>
            <a:r>
              <a:rPr lang="el-GR" sz="1200" b="1" dirty="0"/>
              <a:t>16</a:t>
            </a:r>
            <a:r>
              <a:rPr lang="el-GR" sz="1200" b="1" baseline="30000" dirty="0"/>
              <a:t>ης</a:t>
            </a:r>
            <a:r>
              <a:rPr lang="el-GR" sz="1200" b="1" dirty="0"/>
              <a:t> </a:t>
            </a:r>
            <a:r>
              <a:rPr lang="el-GR" sz="1200" dirty="0"/>
              <a:t>λίστας από το παραπάνω κανάλι μου καθώς και τα </a:t>
            </a:r>
            <a:r>
              <a:rPr lang="el-GR" sz="1200" b="1" dirty="0"/>
              <a:t>υπόλοιπα</a:t>
            </a:r>
            <a:r>
              <a:rPr lang="el-GR" sz="1200" dirty="0"/>
              <a:t>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αρχεία</a:t>
            </a:r>
            <a:r>
              <a:rPr lang="el-GR" sz="1200" dirty="0"/>
              <a:t> μου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ppt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</a:t>
            </a:r>
            <a:r>
              <a:rPr lang="el-GR" sz="1200" dirty="0"/>
              <a:t>από τον κατάλογο αρχείων </a:t>
            </a:r>
            <a:r>
              <a:rPr lang="el-GR" sz="1200" b="1" dirty="0"/>
              <a:t>5.06 </a:t>
            </a:r>
            <a:r>
              <a:rPr lang="el-GR" sz="1200" dirty="0"/>
              <a:t>του ηλεκτρονικού χαρτοφυλακίου του μαθήματος «ΠΑΘΟΛΟΓΙΚΗ ΑΝΑΤΟΜΙΚΗ»</a:t>
            </a:r>
            <a:r>
              <a:rPr lang="en-US" sz="1200" dirty="0"/>
              <a:t>.</a:t>
            </a:r>
            <a:endParaRPr lang="el-GR" sz="1200" dirty="0"/>
          </a:p>
          <a:p>
            <a:pPr algn="just">
              <a:buNone/>
            </a:pPr>
            <a:r>
              <a:rPr lang="el-GR" sz="1200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576064"/>
          </a:xfrm>
        </p:spPr>
        <p:txBody>
          <a:bodyPr>
            <a:noAutofit/>
          </a:bodyPr>
          <a:lstStyle/>
          <a:p>
            <a:r>
              <a:rPr lang="el-GR" sz="2400" dirty="0"/>
              <a:t>Περαιτέρω μελέτη για τις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εξετάσεις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rich Fromm Quote: “The root of the word education is e-ducere, literally,  to lead forth, or to bring out something which is potentially pre...”">
            <a:extLst>
              <a:ext uri="{FF2B5EF4-FFF2-40B4-BE49-F238E27FC236}">
                <a16:creationId xmlns:a16="http://schemas.microsoft.com/office/drawing/2014/main" id="{6CFF73EE-00BE-6247-3240-DFD69D64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1052738"/>
            <a:ext cx="7812360" cy="439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43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71886-7BDB-0DBD-4B4A-56F611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8680" y="-27384"/>
            <a:ext cx="8229600" cy="1143000"/>
          </a:xfrm>
        </p:spPr>
        <p:txBody>
          <a:bodyPr/>
          <a:lstStyle/>
          <a:p>
            <a:r>
              <a:rPr kumimoji="0" lang="el-G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Βασικές γνώσεις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F7E6D-3FEF-2BC0-3E03-4C2E9D01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2852936"/>
            <a:ext cx="3960440" cy="3384376"/>
          </a:xfrm>
        </p:spPr>
        <p:txBody>
          <a:bodyPr>
            <a:normAutofit lnSpcReduction="10000"/>
          </a:bodyPr>
          <a:lstStyle/>
          <a:p>
            <a:endParaRPr lang="en-US" sz="2600" b="1" u="sng" dirty="0"/>
          </a:p>
          <a:p>
            <a:endParaRPr lang="en-US" sz="2600" b="1" u="sng" dirty="0"/>
          </a:p>
          <a:p>
            <a:pPr marL="0" indent="0">
              <a:buNone/>
            </a:pPr>
            <a:r>
              <a:rPr lang="el-GR" sz="2600" b="1" u="sng" dirty="0"/>
              <a:t>Απεικονίσεις</a:t>
            </a:r>
            <a:r>
              <a:rPr lang="el-GR" sz="2600" dirty="0"/>
              <a:t>: ακτινογραφίες, υπέρηχοι, αξονικές/μαγνητικές τομογραφίες, εξετάσεις πυρηνικής ιατρικής, αγγειογραφίες.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ACFF9-1A03-DAC7-A2A7-877CAE07182E}"/>
              </a:ext>
            </a:extLst>
          </p:cNvPr>
          <p:cNvSpPr txBox="1"/>
          <p:nvPr/>
        </p:nvSpPr>
        <p:spPr>
          <a:xfrm>
            <a:off x="35496" y="1052736"/>
            <a:ext cx="51125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u="sng" dirty="0"/>
              <a:t>Εργαστηριακά</a:t>
            </a:r>
            <a:r>
              <a:rPr lang="el-GR" sz="2600" dirty="0"/>
              <a:t>: αιματολογικός, βιοχημικός, ανοσολογικός και μικροβιολογικός έλεγχος.</a:t>
            </a:r>
          </a:p>
          <a:p>
            <a:endParaRPr lang="el-GR" sz="2600" dirty="0"/>
          </a:p>
          <a:p>
            <a:endParaRPr lang="en-US" sz="2600" b="1" u="sng" dirty="0"/>
          </a:p>
          <a:p>
            <a:endParaRPr lang="el-GR" dirty="0"/>
          </a:p>
        </p:txBody>
      </p:sp>
      <p:pic>
        <p:nvPicPr>
          <p:cNvPr id="3076" name="Picture 4" descr="Urine Microscopy and Casts - Image Atlas Key - Squamous ... | GrepMed">
            <a:extLst>
              <a:ext uri="{FF2B5EF4-FFF2-40B4-BE49-F238E27FC236}">
                <a16:creationId xmlns:a16="http://schemas.microsoft.com/office/drawing/2014/main" id="{5B6CC14B-DB25-A9D1-0463-512D2BD8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User\Desktop\9783131609519_c002_f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3" y="3861048"/>
            <a:ext cx="3625275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25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9A4F6-1947-7AB2-46E4-0F3106B26E61}"/>
              </a:ext>
            </a:extLst>
          </p:cNvPr>
          <p:cNvSpPr txBox="1"/>
          <p:nvPr/>
        </p:nvSpPr>
        <p:spPr>
          <a:xfrm>
            <a:off x="1920240" y="237670"/>
            <a:ext cx="722376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u="sng" dirty="0"/>
              <a:t>Ρυθμός </a:t>
            </a:r>
            <a:r>
              <a:rPr lang="el-GR" b="1" u="sng" dirty="0" err="1"/>
              <a:t>σπειραματικής</a:t>
            </a:r>
            <a:r>
              <a:rPr lang="el-GR" b="1" u="sng" dirty="0"/>
              <a:t> διήθησης (</a:t>
            </a:r>
            <a:r>
              <a:rPr lang="en-US" b="1" u="sng" dirty="0"/>
              <a:t>Glomerular Filtration Rate , GFR)</a:t>
            </a:r>
            <a:endParaRPr lang="el-GR" b="1" u="sng" dirty="0"/>
          </a:p>
          <a:p>
            <a:pPr algn="just"/>
            <a:r>
              <a:rPr lang="el-GR" dirty="0"/>
              <a:t>Ισοδυναμεί με τον όγκο πλάσματος ανά λεπτό που </a:t>
            </a:r>
            <a:r>
              <a:rPr lang="en-US" dirty="0"/>
              <a:t> </a:t>
            </a:r>
            <a:r>
              <a:rPr lang="el-GR" dirty="0"/>
              <a:t>«</a:t>
            </a:r>
            <a:r>
              <a:rPr lang="el-GR" dirty="0" err="1"/>
              <a:t>καθαίρεται</a:t>
            </a:r>
            <a:r>
              <a:rPr lang="el-GR" dirty="0"/>
              <a:t>» από τοξικά προϊόντα μέσω των νεφρών. Αποτελεί το κύριο μέτρο αξιολόγησης της νεφρικής λειτουργίας, παρότι ο νεφρός έχει και άλλου τύπου λειτουργίες π.χ. παραγωγή </a:t>
            </a:r>
            <a:r>
              <a:rPr lang="el-GR" dirty="0" err="1"/>
              <a:t>ερυθροποιητίνης</a:t>
            </a:r>
            <a:r>
              <a:rPr lang="el-GR" dirty="0"/>
              <a:t>, ενεργοποίηση βιταμίνης </a:t>
            </a:r>
            <a:r>
              <a:rPr lang="en-US" dirty="0"/>
              <a:t>D,</a:t>
            </a:r>
            <a:r>
              <a:rPr lang="el-GR" dirty="0"/>
              <a:t> συμπύκνωση/αραίωση των ούρων.</a:t>
            </a:r>
          </a:p>
          <a:p>
            <a:pPr algn="just"/>
            <a:endParaRPr lang="el-GR" dirty="0"/>
          </a:p>
          <a:p>
            <a:pPr algn="just"/>
            <a:r>
              <a:rPr lang="el-GR" b="1" u="sng" dirty="0" err="1"/>
              <a:t>Κρεατινίνη</a:t>
            </a:r>
            <a:endParaRPr lang="el-GR" b="1" u="sng" dirty="0"/>
          </a:p>
          <a:p>
            <a:pPr algn="just"/>
            <a:r>
              <a:rPr lang="el-GR" dirty="0"/>
              <a:t>Οργανική ένωση</a:t>
            </a:r>
            <a:r>
              <a:rPr lang="en-US" dirty="0"/>
              <a:t>,</a:t>
            </a:r>
            <a:r>
              <a:rPr lang="el-GR" dirty="0"/>
              <a:t> προϊόν αποδόμησης της φωσφορικής κρεατίνης που εμπεριέχεται στους μύες. Αποβάλλεται εξ ολοκλήρου από τους </a:t>
            </a:r>
            <a:r>
              <a:rPr lang="el-GR" dirty="0" err="1"/>
              <a:t>νεφρούς</a:t>
            </a:r>
            <a:r>
              <a:rPr lang="el-GR" dirty="0"/>
              <a:t>, και αυξημένη ποσότητα της στον ορό ισοδυναμεί πρακτικά με μειωμένη κάθαρσή της από το πλάσμα. Αποτελεί έμμεσο δείκτη του ρυθμού </a:t>
            </a:r>
            <a:r>
              <a:rPr lang="el-GR" dirty="0" err="1"/>
              <a:t>σπειραματικής</a:t>
            </a:r>
            <a:r>
              <a:rPr lang="el-GR" dirty="0"/>
              <a:t> διήθησης.</a:t>
            </a:r>
          </a:p>
          <a:p>
            <a:pPr algn="just"/>
            <a:endParaRPr lang="el-GR" dirty="0"/>
          </a:p>
          <a:p>
            <a:pPr algn="just"/>
            <a:endParaRPr lang="en-US" b="1" u="sng" dirty="0"/>
          </a:p>
          <a:p>
            <a:pPr algn="ctr"/>
            <a:r>
              <a:rPr lang="el-GR" b="1" u="sng" dirty="0"/>
              <a:t>Γενική ούρων</a:t>
            </a:r>
          </a:p>
          <a:p>
            <a:pPr algn="ctr"/>
            <a:r>
              <a:rPr lang="el-GR" dirty="0" err="1"/>
              <a:t>Βιοπαθολογική</a:t>
            </a:r>
            <a:r>
              <a:rPr lang="el-GR" dirty="0"/>
              <a:t> εξέταση. Αποτελείται από 2 μέρη. </a:t>
            </a:r>
            <a:endParaRPr lang="en-US" dirty="0"/>
          </a:p>
          <a:p>
            <a:pPr algn="ctr"/>
            <a:r>
              <a:rPr lang="el-GR" dirty="0"/>
              <a:t>Το πρώτο είναι η </a:t>
            </a:r>
            <a:r>
              <a:rPr lang="el-GR" b="1" dirty="0"/>
              <a:t>ταινία μέτρησης/</a:t>
            </a:r>
            <a:r>
              <a:rPr lang="en-US" b="1" dirty="0"/>
              <a:t>stick</a:t>
            </a:r>
            <a:r>
              <a:rPr lang="el-GR" b="1" dirty="0"/>
              <a:t> ούρων </a:t>
            </a:r>
          </a:p>
          <a:p>
            <a:pPr algn="ctr"/>
            <a:r>
              <a:rPr lang="el-GR" dirty="0"/>
              <a:t>που αξιολογεί την παρουσία</a:t>
            </a:r>
          </a:p>
          <a:p>
            <a:pPr algn="ctr"/>
            <a:r>
              <a:rPr lang="el-GR" dirty="0"/>
              <a:t>λευκώματος/σακχάρου/</a:t>
            </a:r>
            <a:r>
              <a:rPr lang="el-GR" dirty="0" err="1"/>
              <a:t>ουροχολινογόνου</a:t>
            </a:r>
            <a:r>
              <a:rPr lang="el-GR" dirty="0"/>
              <a:t>/αιμοσφαιρίνης/</a:t>
            </a:r>
          </a:p>
          <a:p>
            <a:pPr algn="ctr"/>
            <a:r>
              <a:rPr lang="el-GR" dirty="0"/>
              <a:t>λευκοκυττάρων/μικροβίων μέσω χρωματογραφίας,</a:t>
            </a:r>
          </a:p>
          <a:p>
            <a:pPr algn="ctr"/>
            <a:r>
              <a:rPr lang="el-GR" dirty="0"/>
              <a:t>ενώ το δεύτερο είναι η </a:t>
            </a:r>
            <a:r>
              <a:rPr lang="el-GR" b="1" dirty="0" err="1"/>
              <a:t>μικροσκόπηση</a:t>
            </a:r>
            <a:r>
              <a:rPr lang="el-GR" b="1" dirty="0"/>
              <a:t> των ούρων</a:t>
            </a:r>
            <a:r>
              <a:rPr lang="el-GR" dirty="0"/>
              <a:t>, όπου παρατηρούμε λευκά αιμοσφαίρια/ερυθρά (δύσμορφα ή μη)/κυλίνδρους/μικροοργανισμούς.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43F4B-E330-9F0A-CD15-CB13ECD446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420888"/>
            <a:ext cx="968489" cy="1321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1A4769-FBFF-687D-B51E-8DC317B5C2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351" y="274426"/>
            <a:ext cx="1001860" cy="1589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4B685-714D-5364-AAD9-837BD028B9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356621"/>
            <a:ext cx="1944216" cy="21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1AD1-C0D4-A18F-8437-885A6DDE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6F5A0-72B0-6145-6701-DABEC2152B92}"/>
              </a:ext>
            </a:extLst>
          </p:cNvPr>
          <p:cNvSpPr txBox="1"/>
          <p:nvPr/>
        </p:nvSpPr>
        <p:spPr>
          <a:xfrm>
            <a:off x="107505" y="959242"/>
            <a:ext cx="7920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Άνδρας 20 ετών προσέρχεται λόγω ορατής αιματουρίας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από ημέρας. Αναφέρει, προ 10ημέρου,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νόσηση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από κοινό κρυολόγημα.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 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Χωρίς ευρήματα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Λοιπός εργαστηριακός έλεγχος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Κρεατινίνη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mg/dl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l-GR" sz="20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φ.τ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&lt;1.3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lvl="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Γενική εξέταση ούρων</a:t>
            </a:r>
          </a:p>
          <a:p>
            <a:pPr marL="342900" lvl="0" indent="-342900">
              <a:buFontTx/>
              <a:buChar char="-"/>
              <a:defRPr/>
            </a:pP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Πρωτεϊνη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++</a:t>
            </a:r>
          </a:p>
          <a:p>
            <a:pPr marL="342900" lvl="0" indent="-342900">
              <a:buFontTx/>
              <a:buChar char="-"/>
              <a:defRPr/>
            </a:pP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Πολλά ερυθρά αιμοσφαίρια (εκ των οποίων αρκετά </a:t>
            </a:r>
            <a:r>
              <a:rPr lang="el-GR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δύσ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μορφα)</a:t>
            </a:r>
          </a:p>
          <a:p>
            <a:pPr marL="342900" lvl="0" indent="-342900">
              <a:buFontTx/>
              <a:buChar char="-"/>
              <a:defRPr/>
            </a:pP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Ερυθροκυτταρικοί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κύλινδροι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Red Blood Cells Casts in Renal Hematuria | Medical Laboratories">
            <a:extLst>
              <a:ext uri="{FF2B5EF4-FFF2-40B4-BE49-F238E27FC236}">
                <a16:creationId xmlns:a16="http://schemas.microsoft.com/office/drawing/2014/main" id="{FBD6613F-9C48-9851-4354-0025E1C8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2542028"/>
            <a:ext cx="4824536" cy="31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1F65DFF-B0DB-48D8-871E-C877881FF6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3" y="188642"/>
            <a:ext cx="1800200" cy="20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6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E04799-F683-E25A-14D2-D075F28D60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476674"/>
            <a:ext cx="4248472" cy="6224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610A3-1DE7-0C61-677B-F5FBA01258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7" y="476672"/>
            <a:ext cx="4256697" cy="6192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ADC21-81A4-4BFD-4CFB-060AFC5FA924}"/>
              </a:ext>
            </a:extLst>
          </p:cNvPr>
          <p:cNvSpPr txBox="1"/>
          <p:nvPr/>
        </p:nvSpPr>
        <p:spPr>
          <a:xfrm>
            <a:off x="1" y="2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ΝΕΦΡΙΚΗ ΒΙΟΨΙΑ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l-GR" sz="2400" dirty="0"/>
              <a:t>χρώση </a:t>
            </a:r>
            <a:r>
              <a:rPr lang="en-US" sz="2400" dirty="0"/>
              <a:t>PAS)</a:t>
            </a:r>
            <a:r>
              <a:rPr lang="el-GR" sz="2400" dirty="0"/>
              <a:t>  </a:t>
            </a:r>
            <a:r>
              <a:rPr lang="el-GR" sz="2400" b="1" dirty="0"/>
              <a:t>ΚΑΙ  </a:t>
            </a:r>
            <a:r>
              <a:rPr lang="el-GR" sz="2400" b="1" spc="300" dirty="0"/>
              <a:t>ΑΝΟΣΟΦΘΟΡΙΣΜΟΣ ΓΙΑ </a:t>
            </a:r>
            <a:r>
              <a:rPr lang="en-US" sz="2400" b="1" spc="300" dirty="0"/>
              <a:t>IGA</a:t>
            </a:r>
            <a:endParaRPr lang="el-GR" sz="2400" b="1" spc="300" dirty="0"/>
          </a:p>
        </p:txBody>
      </p:sp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539552" y="1052736"/>
            <a:ext cx="2925963" cy="6480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M1</a:t>
            </a:r>
            <a:endParaRPr lang="el-GR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48200" y="144463"/>
              <a:ext cx="4351338" cy="214312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632360" y="83131"/>
                <a:ext cx="4382658" cy="3369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7236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E8F69C-2857-74F5-35AB-F31E47A9CBCB}"/>
              </a:ext>
            </a:extLst>
          </p:cNvPr>
          <p:cNvSpPr txBox="1"/>
          <p:nvPr/>
        </p:nvSpPr>
        <p:spPr>
          <a:xfrm>
            <a:off x="395538" y="1052738"/>
            <a:ext cx="79208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Ποια η διάγνωσή σας;</a:t>
            </a: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Ποια η πρόγνωση;</a:t>
            </a:r>
          </a:p>
          <a:p>
            <a:pPr marL="457200" indent="-457200">
              <a:buFontTx/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Με ποια νόσο </a:t>
            </a:r>
            <a:r>
              <a:rPr lang="el-GR" sz="2200" dirty="0" err="1">
                <a:latin typeface="Arial" panose="020B0604020202020204" pitchFamily="34" charset="0"/>
                <a:cs typeface="Arial" panose="020B0604020202020204" pitchFamily="34" charset="0"/>
              </a:rPr>
              <a:t>δυσαπορρόφησης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θα μπορούσε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ορισμένες φορές) να σχετίζεται;</a:t>
            </a: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"/>
            <a:ext cx="91440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ΠΟΙΚΙΛΑ ΠΡΟΤΥΠΑ ΑΛΛΟΙΩΣΕΩΝ ΤΗΣ</a:t>
            </a:r>
            <a:r>
              <a:rPr lang="en-US" sz="2000" b="1" dirty="0"/>
              <a:t> </a:t>
            </a:r>
            <a:r>
              <a:rPr lang="el-GR" sz="2000" b="1" dirty="0"/>
              <a:t>ΝΕΦΡΟΠΑΘΕΙΑΣ </a:t>
            </a:r>
            <a:r>
              <a:rPr lang="en-US" sz="2000" b="1" dirty="0" err="1"/>
              <a:t>IgA</a:t>
            </a:r>
            <a:r>
              <a:rPr lang="en-US" sz="2000" b="1" dirty="0"/>
              <a:t> </a:t>
            </a:r>
            <a:r>
              <a:rPr lang="el-GR" sz="2000" b="1" dirty="0"/>
              <a:t>ΣΤΟ ΦΩΤΟΜΙΚΡΟΣΚΟΠΙΟ </a:t>
            </a:r>
          </a:p>
          <a:p>
            <a:r>
              <a:rPr lang="el-GR" sz="1400" b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Αλλοιώσεις</a:t>
            </a:r>
            <a:r>
              <a:rPr lang="el-GR" sz="1400" dirty="0" err="1"/>
              <a:t>αναπαραγώγιμες</a:t>
            </a:r>
            <a:r>
              <a:rPr lang="el-GR" sz="1400" dirty="0"/>
              <a:t>  από τους  </a:t>
            </a:r>
            <a:r>
              <a:rPr lang="el-GR" sz="1400" dirty="0" err="1"/>
              <a:t>ιστοπαθολόγους</a:t>
            </a:r>
            <a:r>
              <a:rPr lang="el-GR" sz="1400" dirty="0"/>
              <a:t>  και  προγνωστικές της έκβασης. </a:t>
            </a:r>
            <a:r>
              <a:rPr lang="el-GR" sz="1400" u="sng" dirty="0"/>
              <a:t>Ταξινόμηση της Οξφόρδης</a:t>
            </a:r>
            <a:r>
              <a:rPr lang="el-GR" sz="1400" dirty="0"/>
              <a:t>:</a:t>
            </a:r>
          </a:p>
          <a:p>
            <a:pPr algn="just"/>
            <a:endParaRPr lang="el-GR" dirty="0"/>
          </a:p>
          <a:p>
            <a:pPr algn="just"/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Μεσαγγειακή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υπερπλασία/</a:t>
            </a:r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κυτταροβρίθεια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el-GR" sz="1400" dirty="0"/>
              <a:t>(M0</a:t>
            </a:r>
            <a:r>
              <a:rPr lang="en-US" sz="1400" dirty="0"/>
              <a:t>:</a:t>
            </a:r>
            <a:r>
              <a:rPr lang="el-GR" sz="1400" dirty="0"/>
              <a:t> ≤ 50% των σπειραμάτων,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</a:t>
            </a:r>
            <a:r>
              <a:rPr lang="en-US" sz="1400" dirty="0"/>
              <a:t>:</a:t>
            </a:r>
            <a:r>
              <a:rPr lang="el-GR" sz="1400" dirty="0"/>
              <a:t> &gt; 50% των σπειραμάτων): &gt; 3 πυρήνες </a:t>
            </a:r>
            <a:r>
              <a:rPr lang="el-GR" sz="1400" dirty="0" err="1"/>
              <a:t>μεσαγγειακών</a:t>
            </a:r>
            <a:r>
              <a:rPr lang="el-GR" sz="1400" dirty="0"/>
              <a:t> κυττάρων / περιφερική </a:t>
            </a:r>
            <a:r>
              <a:rPr lang="el-GR" sz="1400" dirty="0" err="1"/>
              <a:t>μεσαγγειακή</a:t>
            </a:r>
            <a:r>
              <a:rPr lang="el-GR" sz="1400" dirty="0"/>
              <a:t> περιοχή, όχι δίπλα στον αγγειακό πόλο, σε χρωματισμένη τομή με PAS, πάχους 2 - 3 </a:t>
            </a:r>
            <a:r>
              <a:rPr lang="el-GR" sz="1400" dirty="0" err="1"/>
              <a:t>μm</a:t>
            </a:r>
            <a:r>
              <a:rPr lang="el-GR" sz="1400" dirty="0"/>
              <a:t>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Ενδοτριχοειδική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υπερπλασία/</a:t>
            </a:r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κυτταροβρίθεια</a:t>
            </a:r>
            <a:endParaRPr lang="el-G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1400" dirty="0"/>
              <a:t> (Ε0</a:t>
            </a:r>
            <a:r>
              <a:rPr lang="en-US" sz="1400" dirty="0"/>
              <a:t>:</a:t>
            </a:r>
            <a:r>
              <a:rPr lang="el-GR" sz="1400" dirty="0"/>
              <a:t> απουσιάζει,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</a:t>
            </a:r>
            <a:r>
              <a:rPr lang="en-US" sz="1400" dirty="0"/>
              <a:t>:</a:t>
            </a:r>
            <a:r>
              <a:rPr lang="el-GR" sz="1400" dirty="0"/>
              <a:t> υπάρχει): Αριθμός </a:t>
            </a:r>
            <a:r>
              <a:rPr lang="el-GR" sz="1400" dirty="0" err="1"/>
              <a:t>ανοσοθετικών</a:t>
            </a:r>
            <a:r>
              <a:rPr lang="el-GR" sz="1400" dirty="0"/>
              <a:t> στο CD68  κυττάρων &gt; 6 στο περισσότερο προσβεβλημένο σπείραμα του δείγματος  χαρακτηρίζεται ως  </a:t>
            </a:r>
            <a:r>
              <a:rPr lang="el-GR" sz="1400" b="1" dirty="0"/>
              <a:t>Ε1</a:t>
            </a:r>
            <a:r>
              <a:rPr lang="el-GR" sz="1400" dirty="0"/>
              <a:t>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dirty="0"/>
              <a:t>Σε ασθενείς με </a:t>
            </a:r>
            <a:r>
              <a:rPr lang="el-GR" sz="1400" dirty="0" err="1"/>
              <a:t>πρωτεϊνουρία</a:t>
            </a:r>
            <a:r>
              <a:rPr lang="el-GR" sz="1400" dirty="0"/>
              <a:t> &lt; 0,5 g/24 h: οι βλάβες </a:t>
            </a:r>
            <a:r>
              <a:rPr lang="el-GR" sz="1400" b="1" dirty="0"/>
              <a:t>M1</a:t>
            </a:r>
            <a:r>
              <a:rPr lang="el-GR" sz="1400" dirty="0"/>
              <a:t> και </a:t>
            </a:r>
            <a:r>
              <a:rPr lang="el-GR" sz="1400" b="1" dirty="0"/>
              <a:t>E1 </a:t>
            </a:r>
            <a:r>
              <a:rPr lang="el-GR" sz="1400" dirty="0"/>
              <a:t>προβλέπουν </a:t>
            </a:r>
            <a:r>
              <a:rPr lang="el-GR" sz="1400" dirty="0" err="1"/>
              <a:t>πρωτεϊνουρία</a:t>
            </a:r>
            <a:r>
              <a:rPr lang="el-GR" sz="1400" dirty="0"/>
              <a:t> &gt; 1 g/24 h σε παρακολούθηση 5 ετών. Η </a:t>
            </a:r>
            <a:r>
              <a:rPr lang="el-GR" sz="1400" b="1" dirty="0"/>
              <a:t>Μ1</a:t>
            </a:r>
            <a:r>
              <a:rPr lang="el-GR" sz="1400" dirty="0"/>
              <a:t> προβλέπει, ανεξάρτητα, την ταχεία απώλεια της νεφρικής λειτουργίας.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Τμηματική </a:t>
            </a:r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σπειραματοσκλήρυνση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συμφύσεις / συνέχειες</a:t>
            </a:r>
            <a:r>
              <a:rPr lang="el-GR" sz="1400" dirty="0"/>
              <a:t> </a:t>
            </a:r>
          </a:p>
          <a:p>
            <a:pPr algn="just"/>
            <a:r>
              <a:rPr lang="el-GR" sz="1400" dirty="0"/>
              <a:t>S0</a:t>
            </a:r>
            <a:r>
              <a:rPr lang="en-US" sz="1400" dirty="0"/>
              <a:t>:</a:t>
            </a:r>
            <a:r>
              <a:rPr lang="el-GR" sz="1400" dirty="0"/>
              <a:t> απουσία, </a:t>
            </a:r>
            <a:r>
              <a:rPr lang="el-GR" sz="1400" b="1" dirty="0"/>
              <a:t>S1</a:t>
            </a:r>
            <a:r>
              <a:rPr lang="en-US" sz="1400" dirty="0"/>
              <a:t>:</a:t>
            </a:r>
            <a:r>
              <a:rPr lang="el-GR" sz="1400" dirty="0"/>
              <a:t> παρουσία λόγω </a:t>
            </a:r>
            <a:r>
              <a:rPr lang="el-GR" sz="1400" dirty="0" err="1"/>
              <a:t>υπερδιήθησης</a:t>
            </a:r>
            <a:r>
              <a:rPr lang="el-GR" sz="1400" dirty="0"/>
              <a:t>, επουλωμένων νεκρωτικών  βλαβών ή </a:t>
            </a:r>
            <a:r>
              <a:rPr lang="el-GR" sz="1400" dirty="0" err="1"/>
              <a:t>ποδοκυτταροπάθειας</a:t>
            </a:r>
            <a:r>
              <a:rPr lang="en-US" sz="1400" dirty="0"/>
              <a:t> (S1p)</a:t>
            </a:r>
            <a:r>
              <a:rPr lang="el-GR" sz="1400" dirty="0"/>
              <a:t>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Σωληναριακή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ατροφία / διάμεση </a:t>
            </a:r>
            <a:r>
              <a:rPr lang="el-G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ίνωση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el-GR" sz="1400" dirty="0"/>
              <a:t>(T0</a:t>
            </a:r>
            <a:r>
              <a:rPr lang="en-US" sz="1400" dirty="0"/>
              <a:t>:</a:t>
            </a:r>
            <a:r>
              <a:rPr lang="el-GR" sz="1400" dirty="0"/>
              <a:t> καθόλου έως και 25% του φλοιού, T1</a:t>
            </a:r>
            <a:r>
              <a:rPr lang="en-US" sz="1400" dirty="0"/>
              <a:t>:</a:t>
            </a:r>
            <a:r>
              <a:rPr lang="el-GR" sz="1400" dirty="0"/>
              <a:t> 26 - 50% του φλοιού, T2</a:t>
            </a:r>
            <a:r>
              <a:rPr lang="en-US" sz="1400" dirty="0"/>
              <a:t>:</a:t>
            </a:r>
            <a:r>
              <a:rPr lang="el-GR" sz="1400" dirty="0"/>
              <a:t> &gt; 50% του φλοιού). Η </a:t>
            </a:r>
            <a:r>
              <a:rPr lang="el-GR" sz="1400" b="1" dirty="0"/>
              <a:t>έκταση </a:t>
            </a:r>
            <a:r>
              <a:rPr lang="el-GR" sz="1400" dirty="0"/>
              <a:t>των εν λόγω αλλοιώσεων αντανακλά τη χρονιότητα της βλάβης και σχετίζεται με τη μακροπρόθεσμη έκβαση της νόσου.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Μηνοειδείς σχηματισμοί</a:t>
            </a:r>
            <a:endParaRPr lang="el-GR" sz="1400" dirty="0"/>
          </a:p>
          <a:p>
            <a:pPr algn="just"/>
            <a:r>
              <a:rPr lang="el-GR" sz="1400" dirty="0"/>
              <a:t>(C0</a:t>
            </a:r>
            <a:r>
              <a:rPr lang="en-US" sz="1400" dirty="0"/>
              <a:t>:</a:t>
            </a:r>
            <a:r>
              <a:rPr lang="el-GR" sz="1400" dirty="0"/>
              <a:t> απουσιάζουν, C1</a:t>
            </a:r>
            <a:r>
              <a:rPr lang="en-US" sz="1400" dirty="0"/>
              <a:t>:</a:t>
            </a:r>
            <a:r>
              <a:rPr lang="el-GR" sz="1400" dirty="0"/>
              <a:t> 1 - 24% των σπειραμάτων με </a:t>
            </a:r>
            <a:r>
              <a:rPr lang="el-GR" sz="1400" dirty="0" err="1"/>
              <a:t>κυτταρικ</a:t>
            </a:r>
            <a:r>
              <a:rPr lang="en-US" sz="1400" dirty="0"/>
              <a:t>o</a:t>
            </a:r>
            <a:r>
              <a:rPr lang="el-GR" sz="1400" dirty="0" err="1"/>
              <a:t>ύς</a:t>
            </a:r>
            <a:r>
              <a:rPr lang="el-GR" sz="1400" dirty="0"/>
              <a:t> / </a:t>
            </a:r>
            <a:r>
              <a:rPr lang="el-GR" sz="1400" dirty="0" err="1"/>
              <a:t>ινοκυτταρικούς</a:t>
            </a:r>
            <a:r>
              <a:rPr lang="el-GR" sz="1400" dirty="0"/>
              <a:t> μηνοειδείς σχηματισμούς, C2</a:t>
            </a:r>
            <a:r>
              <a:rPr lang="en-US" sz="1400" dirty="0"/>
              <a:t>: </a:t>
            </a:r>
            <a:r>
              <a:rPr lang="el-GR" sz="1400" dirty="0"/>
              <a:t>≥ 25% των σπειραμάτων με κυτταρικούς / </a:t>
            </a:r>
            <a:r>
              <a:rPr lang="el-GR" sz="1400" dirty="0" err="1"/>
              <a:t>ινοκυτταρικούς</a:t>
            </a:r>
            <a:r>
              <a:rPr lang="el-GR" sz="1400" dirty="0"/>
              <a:t> μηνοειδείς σχηματισμούς).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i="1" dirty="0"/>
              <a:t>Άλλες</a:t>
            </a:r>
            <a:r>
              <a:rPr lang="el-GR" sz="1400" dirty="0"/>
              <a:t> βλάβες: </a:t>
            </a:r>
            <a:r>
              <a:rPr lang="el-GR" sz="1400" dirty="0" err="1"/>
              <a:t>ινωδοειδής</a:t>
            </a:r>
            <a:r>
              <a:rPr lang="el-GR" sz="1400" dirty="0"/>
              <a:t>  νέκρωση (10% των βιοψιών), διπλασιασμός της </a:t>
            </a:r>
            <a:r>
              <a:rPr lang="el-GR" sz="1400" dirty="0" err="1"/>
              <a:t>σπειραματικής</a:t>
            </a:r>
            <a:r>
              <a:rPr lang="el-GR" sz="1400" dirty="0"/>
              <a:t> βασικής μεμβράνης (&lt; 10% των βιοψιών), μεταβολές </a:t>
            </a:r>
            <a:r>
              <a:rPr lang="el-GR" sz="1400" dirty="0" err="1"/>
              <a:t>θρομβωτικής</a:t>
            </a:r>
            <a:r>
              <a:rPr lang="el-GR" sz="1400" dirty="0"/>
              <a:t> </a:t>
            </a:r>
            <a:r>
              <a:rPr lang="el-GR" sz="1400" dirty="0" err="1"/>
              <a:t>μικροαγγειοπάθειας</a:t>
            </a:r>
            <a:r>
              <a:rPr lang="el-GR" sz="1400" dirty="0"/>
              <a:t> (5 - 50% των βιοψιών, συνήθως συνδεόμενες  με κακοήθη υπέρταση).</a:t>
            </a:r>
          </a:p>
          <a:p>
            <a:pPr algn="just"/>
            <a:endParaRPr lang="el-GR" sz="1400" dirty="0"/>
          </a:p>
          <a:p>
            <a:pPr algn="just"/>
            <a:r>
              <a:rPr lang="el-GR" sz="1400" b="1" dirty="0"/>
              <a:t>Η </a:t>
            </a:r>
            <a:r>
              <a:rPr lang="el-GR" sz="1400" b="1" dirty="0" err="1"/>
              <a:t>ενδοτριχοειδική</a:t>
            </a:r>
            <a:r>
              <a:rPr lang="el-GR" sz="1400" b="1" dirty="0"/>
              <a:t> υπερπλασία, οι μηνοειδείς σχηματισμοί και η νέκρωση φαίνεται πως ανταποκρίνονται στην </a:t>
            </a:r>
            <a:r>
              <a:rPr lang="el-GR" sz="1400" b="1" spc="600" dirty="0" err="1"/>
              <a:t>ανοσοκαταστολή</a:t>
            </a:r>
            <a:r>
              <a:rPr lang="el-GR" sz="1400" b="1" spc="600" dirty="0"/>
              <a:t>.</a:t>
            </a:r>
          </a:p>
          <a:p>
            <a:pPr algn="just"/>
            <a:endParaRPr lang="el-GR" sz="1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3855</TotalTime>
  <Words>2804</Words>
  <Application>Microsoft Office PowerPoint</Application>
  <PresentationFormat>Προβολή στην οθόνη (4:3)</PresentationFormat>
  <Paragraphs>333</Paragraphs>
  <Slides>38</Slides>
  <Notes>24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38</vt:i4>
      </vt:variant>
    </vt:vector>
  </HeadingPairs>
  <TitlesOfParts>
    <vt:vector size="42" baseType="lpstr">
      <vt:lpstr>Arial</vt:lpstr>
      <vt:lpstr>Calibri</vt:lpstr>
      <vt:lpstr>Θέμα του Office</vt:lpstr>
      <vt:lpstr>1_Θέμα του Office</vt:lpstr>
      <vt:lpstr>Κλινικο-παθολογοανατομική συζήτηση  περιστατικών νόσων του ουροποιητικού συστήματος</vt:lpstr>
      <vt:lpstr>Δομή και σκοπός</vt:lpstr>
      <vt:lpstr>Βασικές γνώσεις</vt:lpstr>
      <vt:lpstr>Βασικές γνώσεις</vt:lpstr>
      <vt:lpstr>Παρουσίαση του PowerPoint</vt:lpstr>
      <vt:lpstr>Περιστατικό 1</vt:lpstr>
      <vt:lpstr>M1</vt:lpstr>
      <vt:lpstr>Παρουσίαση του PowerPoint</vt:lpstr>
      <vt:lpstr>Παρουσίαση του PowerPoint</vt:lpstr>
      <vt:lpstr>Αλλοίωση Ε1:  Τριχοειδικές αγκύλες του σπειράματος  γεμίζουν από φλεγμονώδη κύτταρα.  A-H.</vt:lpstr>
      <vt:lpstr>Παρουσίαση του PowerPoint</vt:lpstr>
      <vt:lpstr>Παρουσίαση του PowerPoint</vt:lpstr>
      <vt:lpstr>Παρουσίαση του PowerPoint</vt:lpstr>
      <vt:lpstr>Περιστατικό 2</vt:lpstr>
      <vt:lpstr>Παρουσίαση του PowerPoint</vt:lpstr>
      <vt:lpstr>Παρουσίαση του PowerPoint</vt:lpstr>
      <vt:lpstr>Παρουσίαση του PowerPoint</vt:lpstr>
      <vt:lpstr>Διαυγοκυτταρικό ΝΚΚ:  εμφωλεασμένη/κυψελιδική αρχιτεκτονική, προβάλλον δίκτυο λεπτοτοιχωματικών αγγείων, διαυγές κυτταρόπλασμα, (απλώς) διακριτές κυτταροπλασματικές μεμβράνες, κυστικές μεταβολές, εξαγγειωμένα ερυθροκύτταρα.</vt:lpstr>
      <vt:lpstr>Παρουσίαση του PowerPoint</vt:lpstr>
      <vt:lpstr>  </vt:lpstr>
      <vt:lpstr>Περιστατικό 3</vt:lpstr>
      <vt:lpstr>Παρουσίαση του PowerPoint</vt:lpstr>
      <vt:lpstr>Παρουσίαση του PowerPoint</vt:lpstr>
      <vt:lpstr>Eπιβεβαιωτική της διάγνωσης, ανοσοϊστοθετικότητα των κυλίνδρων στη  μυοσφαιρίνη</vt:lpstr>
      <vt:lpstr>Παρουσίαση του PowerPoint</vt:lpstr>
      <vt:lpstr>Περιστατικό 4</vt:lpstr>
      <vt:lpstr>Παρουσίαση του PowerPoint</vt:lpstr>
      <vt:lpstr>Παρουσίαση του PowerPoint</vt:lpstr>
      <vt:lpstr>Nεφροσκλήρυνση υπερτασικής αιτιολογίας.  Μακροσκοπικά, λεπτοκοκκώδης επιφάνεια. Μικροσκοπικά, παχυσμένες και σκληρυσμένες αρτηρίες, αρτηριδιοϋαλίνωση (PAS), διάσπαρτα σκληρυσμένα σπειράματα.</vt:lpstr>
      <vt:lpstr>Παρουσίαση του PowerPoint</vt:lpstr>
      <vt:lpstr>Παρουσίαση του PowerPoint</vt:lpstr>
      <vt:lpstr>Περιστατικό 5</vt:lpstr>
      <vt:lpstr>Κυστεοσκόπηση</vt:lpstr>
      <vt:lpstr>Παρουσία ουδετερόφιλων</vt:lpstr>
      <vt:lpstr>Παρουσίαση του PowerPoint</vt:lpstr>
      <vt:lpstr>Παρουσίαση του PowerPoint</vt:lpstr>
      <vt:lpstr>Περαιτέρω μελέτη για τις εξετάσεις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Andreas Lazaris</cp:lastModifiedBy>
  <cp:revision>296</cp:revision>
  <dcterms:created xsi:type="dcterms:W3CDTF">2021-08-02T10:33:48Z</dcterms:created>
  <dcterms:modified xsi:type="dcterms:W3CDTF">2022-12-09T10:26:33Z</dcterms:modified>
</cp:coreProperties>
</file>