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92" r:id="rId12"/>
  </p:sldMasterIdLst>
  <p:notesMasterIdLst>
    <p:notesMasterId r:id="rId88"/>
  </p:notesMasterIdLst>
  <p:sldIdLst>
    <p:sldId id="256" r:id="rId13"/>
    <p:sldId id="571" r:id="rId14"/>
    <p:sldId id="572" r:id="rId15"/>
    <p:sldId id="528" r:id="rId16"/>
    <p:sldId id="529" r:id="rId17"/>
    <p:sldId id="530" r:id="rId18"/>
    <p:sldId id="531" r:id="rId19"/>
    <p:sldId id="532" r:id="rId20"/>
    <p:sldId id="533" r:id="rId21"/>
    <p:sldId id="501" r:id="rId22"/>
    <p:sldId id="505" r:id="rId23"/>
    <p:sldId id="506" r:id="rId24"/>
    <p:sldId id="394" r:id="rId25"/>
    <p:sldId id="535" r:id="rId26"/>
    <p:sldId id="536" r:id="rId27"/>
    <p:sldId id="510" r:id="rId28"/>
    <p:sldId id="546" r:id="rId29"/>
    <p:sldId id="543" r:id="rId30"/>
    <p:sldId id="545" r:id="rId31"/>
    <p:sldId id="548" r:id="rId32"/>
    <p:sldId id="549" r:id="rId33"/>
    <p:sldId id="550" r:id="rId34"/>
    <p:sldId id="503" r:id="rId35"/>
    <p:sldId id="547" r:id="rId36"/>
    <p:sldId id="512" r:id="rId37"/>
    <p:sldId id="502" r:id="rId38"/>
    <p:sldId id="515" r:id="rId39"/>
    <p:sldId id="555" r:id="rId40"/>
    <p:sldId id="552" r:id="rId41"/>
    <p:sldId id="553" r:id="rId42"/>
    <p:sldId id="554" r:id="rId43"/>
    <p:sldId id="526" r:id="rId44"/>
    <p:sldId id="556" r:id="rId45"/>
    <p:sldId id="551" r:id="rId46"/>
    <p:sldId id="524" r:id="rId47"/>
    <p:sldId id="561" r:id="rId48"/>
    <p:sldId id="557" r:id="rId49"/>
    <p:sldId id="558" r:id="rId50"/>
    <p:sldId id="559" r:id="rId51"/>
    <p:sldId id="562" r:id="rId52"/>
    <p:sldId id="563" r:id="rId53"/>
    <p:sldId id="525" r:id="rId54"/>
    <p:sldId id="527" r:id="rId55"/>
    <p:sldId id="565" r:id="rId56"/>
    <p:sldId id="566" r:id="rId57"/>
    <p:sldId id="392" r:id="rId58"/>
    <p:sldId id="511" r:id="rId59"/>
    <p:sldId id="259" r:id="rId60"/>
    <p:sldId id="260" r:id="rId61"/>
    <p:sldId id="262" r:id="rId62"/>
    <p:sldId id="263" r:id="rId63"/>
    <p:sldId id="270" r:id="rId64"/>
    <p:sldId id="274" r:id="rId65"/>
    <p:sldId id="279" r:id="rId66"/>
    <p:sldId id="283" r:id="rId67"/>
    <p:sldId id="284" r:id="rId68"/>
    <p:sldId id="298" r:id="rId69"/>
    <p:sldId id="306" r:id="rId70"/>
    <p:sldId id="307" r:id="rId71"/>
    <p:sldId id="311" r:id="rId72"/>
    <p:sldId id="319" r:id="rId73"/>
    <p:sldId id="321" r:id="rId74"/>
    <p:sldId id="327" r:id="rId75"/>
    <p:sldId id="328" r:id="rId76"/>
    <p:sldId id="538" r:id="rId77"/>
    <p:sldId id="537" r:id="rId78"/>
    <p:sldId id="539" r:id="rId79"/>
    <p:sldId id="540" r:id="rId80"/>
    <p:sldId id="541" r:id="rId81"/>
    <p:sldId id="542" r:id="rId82"/>
    <p:sldId id="523" r:id="rId83"/>
    <p:sldId id="568" r:id="rId84"/>
    <p:sldId id="395" r:id="rId85"/>
    <p:sldId id="567" r:id="rId86"/>
    <p:sldId id="509" r:id="rId8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6EA"/>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3" d="100"/>
          <a:sy n="83" d="100"/>
        </p:scale>
        <p:origin x="-1426" y="-77"/>
      </p:cViewPr>
      <p:guideLst>
        <p:guide orient="horz" pos="2160"/>
        <p:guide pos="2880"/>
      </p:guideLst>
    </p:cSldViewPr>
  </p:slideViewPr>
  <p:notesTextViewPr>
    <p:cViewPr>
      <p:scale>
        <a:sx n="100" d="100"/>
        <a:sy n="100" d="100"/>
      </p:scale>
      <p:origin x="0" y="0"/>
    </p:cViewPr>
  </p:notesTextViewPr>
  <p:sorterViewPr>
    <p:cViewPr>
      <p:scale>
        <a:sx n="80" d="100"/>
        <a:sy n="80" d="100"/>
      </p:scale>
      <p:origin x="0" y="791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89"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viewProps" Target="view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9-27T07:10:19.95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3052 547,'-36'-35,"54"35,0 0,34 0,-16 0,-19 0,1 0,0 0,-1 0,1 0,52 0,36 0,-70 0,34 0,-17 0,-35 0,17 0,-17 0,52 0,-17 17,-35-17,-1 0,1 0,-36 18,1-18,-1 17,0-17,1 18,-18-18,17 18,0-1,-17 1,0 17,17-35,0 18,-35 0,1-1,16-17,-17 35,0-35,18 18,0-18,53 0,17 0,0 0,0 0,1 0,-19 0,19 0,-19 0,1 0,-1 0,1 0,17 0,36 0,-53 0,-1 0,1 0,0 0,-1 0,1 0,17 18,-17-18,17 0,-17 0,-1 0,19 0,-19 0,1 0,-1 0,1 17,17-17,-17 18,0-18,-54 18,-17-18,-17 0,52 0,-17 0,17 0,-17 17,17 1,1-18,-54 35,1 0,17 1,-35-1,-18 0,53-17,-35 17,70-35,0 0,1 18,52-18,-17 0,17 0,-17 0,34 18,19-18,0 0,-36 0,18 0,0 0,-36 0,1 0,0 0,17 0,-17 0,17 17,18-17,-36 0,36 0,-35 0,0 0,-1 0,1 0,-1 0,1 0,0 0,-1 0,1 0,-106 18,53-1,-18 19,-18-19,18 1,18 0,17-1,-17-17,17 0,1 18,-1-18,-17 18,-18 17,18-35,17 17,-17 1,17-18,18 18,18-18,17 0,18 0,-18 17,18-17,0 0,-35 0,-1 0,19 0,-19 0,18 0,1 0,-19 0,19 0,-1 0,-17 0,-1 0,1 0,17 0,-17 0,-1 0,1 0,0 0,-1-17</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4:28.512"/>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0 5039,'0'-20,"20"20,0-20,20 20,19-20,-19 20,39 0,-39 0,59-20,-59 20,79-19,-20 19,40 0,20 0,-40 0,79 0,-79 0,-59 0,-1 0,1 0,0-20,-1 20,1 0,-21 0,-19 0,20 0,0 0,-1 0,21 0,-21 0,1 0,0 0,-1 0,1-20,0 20,0 0,19 0,1-20,-1 20,1-20,39-19,-59 19,19 0,-19 0,-1 0,1 0,0 20,0-39,19 19,-19-20,19 20,-19-19,39 19,-39-20,79-19,-79 59,39-40,40 0,-59 40,-1-20,60 0,-59 20,19 0,-19 0,59 0,-20 0,40 0,0 0,-20 0,0 0,-59 0,39 0,-40 0,1 0,19 0,20-19,2 19,-2-20,79-20,-19 0,59-79,-19 40,-40 19,59-39,-20 20,-59-1,60-39,-60 60,0-40,19-1,-39 21,0 0,-19-1,-61-19,41 20,19-1,-40 1,1 0,19 19,-39 20,0-18,-1 18,-19 20,60-19,-21-41,21 41,-41-21,21 20,19-19,40-40,-39 39,-21 1,-19 19,-1-20,21 21,0-1,-41-20,1 41,20-21,-20 0,0 20,-1-19,1-1,20-20,-20 21,59-41,1 1,-21 19,40-39,1 0,-21 0,-39 19,-1 21,-19 19,20 1,-20 19,-1-40,21 20,-40 21,40-41,-20 40,19-19,-19-1,40-20,-40 1,19 19,-39 0,40 40,-20-39,0 19,0 0,-1-20,-19 21</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4:34.689"/>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1733 28,'-40'-20,"0"20,1 0,-21 0,20 0,-39 0,0 0,19 0,1 0,-1 20,21 20,0-1,-1-19,0 20,-19 0,19-1,0-19,1 20,-1-1,20 20,0-39,-39 20,19-1,20 1,-39 19,19-19,0 0,21 19,-41-19,40 20,-39-1,-1 39,20-18,-19-1,19 0,1 21,39-21,-40 40,20-59,0-1,20 0,0-20,0 1,-20 0,20 19,0 1,0-1,0 1,0-1,0 1,0-20,0-1,0-19,20 19,-20-39,0 20,0 19,20-39,-20 20,0 0,0 0,20 0,-20 0,0-1,0 1,20-20,-20 0,0 20,0 0,20-20,-1 20,-19-20,0 20,20-20,-20 39,0-19,20-20,-20 20,0 0,0-20,0 20,0 0,0-1,40 21,-40-40,20 20,-20 20,0-20,39 19,-39 20,0 0,20-19,-20 0,0-21,0 21,0 0,20 19,0 1,-20-1,0 1,0-20,20 39,19 19,-39-58,20 19,0 1,20-20,-1 19,21 21,-20-41,-21 21,61-1,-40-39,-21 20,21-20,0 19,-20-20,39 21,-19-40,0 40,-1-21,41 1,-42-20,22 40,-21-40,21 0,-20 20,19-20,-19 0,19 0,1 0,-20 0,-21 0,21 0,20 0,-1-20,-19 0,19 0,-19 20,20-20,-21-19,21 19,-20 0,19 20,-19-20,0 20,-1-19,-19 19,40 0,-1 0,1 0,-1 0,21 0,-21 0,1 0,-1 0,20 19,-19 21,39 0,-59-21,19 1,-19 0,-20-20,-20 0,40 20,-40 0,59 0,1 19,-2 1,2 0,-1-20,-19 19,0 1,-1 0,1-21,0 41,-20-40,39 20,-19 18,-20-38,59 39,-39 1,-1-20,1-1,0 1,-1 0,1 19,40 21,19 59,-60-80,41 0,-21 20,1-19,-1 19,-19-59,40 59,-21-59,1 39,-1-39,20 40,1-1,-40-59,19 20,1 20,39-1,0 20,60 21,-21-41,-39 1,40 0,0-21,-20 1,20-20,-40 20,40-20,-40 0,60 0,-40 0,-20 0,-20 0,41 0,-21-20,40 20,0 0,39 0,-20-20,20 1,-19-41,-20 20,20 1,-60-1,40 0,-20 1,-20 20,80-80,-80 39,-39 20,39-19,-20-1,20 40,21-39,-41-1,80-19,-80 0,20-39,-1 58,2-39,-21 19,40 1,20 20,0-41,-60 41,1 0,19 39,-59 1,39-41,-39 60,19 0,60 0,-39 0,-1 0,-20-20,-19 20,0-20,-20 0,0 20,19-39,1 39,0-20,19 20,1 0,-1 0,-19 0,19-20,-39 20,-20 0,40 0,-20-40,20 40,-1 0,-19-39,20 19,19 0,-20-20,1 21,19-41,-19 60,0-40,-1 20,1 1,19-1,1-20,-20 1,-1 39,-19-39,20 19,0 0,-40 20,19-20,-19 20,40-20,-40 1,40-1,-20 0,-20 20,19 0,21-20,-20 0,20 0,-1 20,1-20,20 1,-21-1,1 20,-20-20,0 0,0 20,-20 0,0 0,19 0,1 0,-20 0,20 0,-20 0</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19-02-17T11:14:43.63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18821 8508,'-18'0,"18"11,0-2,18-9,-1 0,19 0,-1 0,-17 0,-1 0,1 0,-1 0,1 0,0 0,-18 11,17-11,1 0,0 0,-1 0,1 0,0 0,-1 0,1 0,17 0,0 0,-17 0,0 0,-1 0,1 0,0 0,-1 0,1 0,-1 0,1 0,0 0,-1 0,1 0,0 0,-1 0,1 0,0 0,-1 0,1 0,0 0,-1 0,1 0,-1 0,1 0,0 0,-1 0,1 0,0 0,-1 0,-17 10,18-10,0 10,-1-10,1 0,-1 0,1 0,0 0,-1 0,1 0,0 0,-1 0,19 0,-19 0,18 0,-17 0,0 0,-1 0,1 0,0 0,-1 0,1 0,0 0,-1 0,1 0,17 0,-35 10,18-10,17 10,0-10,-17 0,0 0,-1 0,1 0,0 0,-1 10,1-10,17 0,0 0,-17 0,0 0,-1 0,1 0,0 0,-1 0,1 0,-1 0,1 0,0 0,-1 0,19 0,-19-10,1 10,0-10,-1 10,1 0,0 0,-1 0,1 0,-1 0,1 0,17 0,-17 0,17 0,-17 0,17 0,0 0,-17 0,0 0,-1 0,1 0,0 0,-1 0,19 0,-19 0,18 0,-17 0,17 0,-17 0,0 0,-18-10,17 10,1-10,0 10,-1 0,1 0,0 0,-1 0,1 0,-1-10,1-1,0 11,-1 0,1 0,-18-9,18 9,-1 0,19 0,-19 0,18 0,-17 0,0 0,17 0,-17 0,17-11,0 11,-17 0,17 0,0-10,1 10,-19 0,1 0,0 0,-1 0,1 0,0 0,-1 0,1 0,17 0,-17 0,-1 0,1 0,0 0,-1 0,1 0,0 0,-18-10,17 10,-17-10,18 10,-1 0,1 0,0 0,-1 0,1 0,0 0,-1 0,1 0,0 0,-1 0,1 0,-1 0,1 0,0 0,-1 0,1 0,0 0,-1 0,1 0,0 0,-1 0,1 0,0 0,17 0,-18 0,19 0,-19 0,1 0,0 0,-1 0,1 0,0 0,-1 0,1 0,-1 0,1 0,0 0,-1 0,1 0,0 0,-1 0,1 0,0 0,17 0,-18 0,1 0,0 0,-1 0,1 0,0 0,-1 0,1 0,0 0,-18-10,35 10,-17-10,17 10,-35-11,17 11,1 0,0 0,-1 0,1 0,-18-10,18 10,-1 0,1 0,0 0,-18-10,17 10,1 0,-1 0,1 0,-18-10,18 10,-18-10,17 10,1 0,0 0,-1 0,1 0,0 0,-1 0,1 0,-18-10,17 10,1 0,0 0,-1 0,1 0,-18-10,0 0,18 10,-1 0,1 0,0 0,-1 0,1 0,-18-11,0 1,18 10,-1 0,1 0,-1 0,1 0,0 0,-1 0,1 0,0 0,-1 0,1 0,0 0,-18 10,17-10,-17 11,0-1,0 0,-17-10,-1 10,0-10,18 10,-17-10,-1 10,18 0,-18 0,1 1,17-1,-18-10,0 0,18 10,-17-10,-1 0,1 0,-1 0,0 0,1 0,-1 0,0 0,1 0,-1 0,0 0,1 0,-1 0,0 0,1 0,-1 0,1 0,-19 0,19 0,-1 0,0 10,-17-10,0 0,17 0,-17 0,17 0,1 0,-1 10,0-10,18 10,-17-10,-1 11,0-11,-17 0,18 0,-1 0,-17 0,17 0,0 0,1 0,-1 0,-17 0,-1 0,19 0,-1 0,1 0,-1 0,-17 0,17 0,-17 0,-1 0,19 0,-1 0,1 0,-1 0,0 0,1 0,-1 0,0 0,1 0,-1 0,0 0,1 0,-1 0,1 0,-1 0,0 0,1 0,-1 0,0 0,1 0,-1 0,0 0,1 0,-1 0,0 9,1-9,-1 0,1 0,-1 0,0 0,1 0,-1 0,-17 0,17 0,18 11,-18-11,1 0,-1 0,1 0,-1 0,0 0,1 0,-1 0,0 0,1 10,-1-10,-17 20,0-10,17 0,-17-10,17 0,0 0,1 0,-1 0,0 0,1 0,-1 0,0 0,1 0,-1 0,1 0,-1 0,0 0,1 0,-1 0,-17 0,17 0,0 0,-17 0,18 0,-19 0,19 0,-19 0,1 0,0 0,17 11,1-11,-1 0,0 0,1 0,-1 0,-17 0,-18 0,35 0,-35 0,36 0,-36 0,35 0,0 0,1 0,-19 0,19 0,-1 0,1 0,-1 0,0 0,1 0,-1 0,0 0,-17 0,17 0,-17 0,-18 0,36 0,-19 0,1 0,17 0,-17 0,0 0,0 0,17 0,0 0,1 0,-1 0,0 0,1 0,-1 0,0 0,1 0,-1 9,-17-9,0 11,-1-11,-17 0,1 0,16 0,1 0,-18 0,35 0,-17 0,17 0,1 0,-1 0,-17 0,17 0,1 0,-36 0,17 0,-16 0,-1 0,17 0,-34 0,17 0,-18 0,36 0,-18 0,35 0,-17 0,0 0,17 0,-17 0,17 0,1 0,-1 0,0 0,1 0,-1 0,1 0,-1 0,0 0,1 0,-19 0,19 0,-19 0,36-11,-17 11,-1 0,1 0,-1 0,0 0,1 0,17-9,0-2,0 1,0 0,0 0,0 0,17 10,-17-10,18 10,0 0,-1 0,1 0,-1 0,19 0,-36-11,17 11,1 0,17 0,-17 0,17 0,-17 0,-1 0,19 0,-1 0,-17 0,-1 0,19 0,-19 0,1 0,-1 0,19-9,-1-2,-17 11,-1 0,1 0,0 0,-1 0,-17-10,18 0,-18 0,18 10,17 0,-35-10,35 10,-17-10,-1 10,1 0,0 0,-1 0,1 0,0 0,-1 0,1 0,-36 0,1 0,-19 0,19 10,-1-10,-17 0,17 0,0 0,1 0,-1 0,-17 0,35-10,-35 10,17 0,0 0,1 0,-1 0,-17 0,-1 0,1 0,18 0,-19-11,19 11,-1 0,-17 0,17 0,0 0,1 0,-1 0,18-10,-17 10,17-10,-18 10,0 0,-17 0,17 0,1 0,-1 0,0 0,-17 0,0 0,0 0,17 0,-35 0,18 0,35 10,-36-10,19 0,34 0,1 0,0 0,-1 0,-17-10,18 10,17-10,-35 0,36 10,-1 0,0 0,0 0,1 0,-19 0,36 0,-35 0,17 0,0 0,-35-10,18 10,0 0,-1 0,1 0,0 0,-1 0,19 0,-1 0,-18 0,1 0,17 0,1 0,-19 0,1 0,0 0,-1 0,1 0,0 0,-1 0,18 0,1-10,17 10,-36 0,19 0,-19 0,36-10,-18 10,-17-11,17 11,-17 0,0 0,-1 0,1 0,-1 0,1 0,0 0,-1 0,1 0,0 0,17 0,-17 0,-1 0,1 0,0 0,-1 0,1 0,-1 0,1 0,17 0,-17 0,0 0,-1 0,1 0,0 0,-1 0,1 0,-1 0,1 0,0 0,17 0,-17 0,-1 0,1 0,0 0,17 0,-18 0,1 0,17 0,-17 0,0 0,-1 0,1 0,0 0,-1 0,1 0,0 0,-1 0,18 0,1 0,-19 11,36-11,0 10,-18-10,18 0,-17 0,-1 0,0 0,-17 0,-1 0,1 0,0 0,-1 0,1 0,17 0,-17 0,17 0,1 0,-19 0,1-10,17 10,-17 0,17 0,-17 0,17 0,-17 0,-1 0,18 0,-17 0,0 0,-18-11,17 11,19 0,-36-10,35 10,-17 0,-1 0,18 0,-17-10,0 10,-1 0,1 0,0 0,-1 0,1 0,0 0,-1 0,1-10,0 10,-1 0,1 0,-1 0,1 0,0 0,-1 0,19 0,-1 0,-17 0,-1 0,1 0,-1 0,1 0,0 0,-1 0,1 0,0 0,-1 0,1 0,17 0,-17 0,-1 0,1 0,0 0,-1 0,1 0,0 0,-1 0,1 0,0 0,-1 0,1 0,0 0,-1 0,18 0,-17 0,0 0,-1 0,1 0,0 0,-1 0,1 0,0 0,17 0,-18 0,19 0,-19 0,19 0,17 0,-36 0,36 0,-18 0,-17 0,0 0,-1 0,1 0,17 0,-17 0,0 0,-1 0,1 0,-1 0,1 0,0 0,-1 0,1 0,0 0,-1-10,1 10,0 0,-1 0,1 0,17 0,-35-10,18 10,-1-10,1 10,0-10,-1 10,1 0,17 0,-17 0,-1 0,1 0,-18-11,18 1,-1 10,1 0,0 0,-1 0,1 0,0 0,-18-10,0 0,17 10,1 0,0 0,-1 0,1 0,-1 0,1 0,0 0,-1 0,1 0,-18 10,18-10,-1 0,-17 10,0 0,0 1,18-11,-18 10,0 0,0 0,0 0,0 0,0 0,0 0,0 1,0-1,0 0,0 0,0 0,0 0,0 0,0 0,0 1,0-1,0 0,0 0,18-10,-1 0,-34 0,-1 0,0 0,1 0,17 10,-18-10,0 10,1-10,-19 0,19 0,-1 0,1 0,-1 0,18 11,0-2,-18-9,1 0,-1 0,0 0,1 0,-1 0,0 0,18 11,-17-11,-1 0,0 0,1 0,-1 0,1 0,-1 0,0 0,1 0,-1 0,0 10,1 0,-1 0,0-10,1 0,-1 0,1 0,-1 0,0 0,1 0,-1 0,0 0,1 10,17 0,-18-10,0 0,1 0,-1 0,1 0,-19 0,19 0,-1 11,0-11,1 0,-1 9,0-9,1 0,-1 0,0 11,1-11,-1 0,1 0,-1 0,0 10,1-10,-1 0,0 0,-17 0,0 0,17 0,1 0,-1 0,0 0,1 0,-19 0,1 0,17 0,1 0,-1 0,1 0,-1 0,0 0,-17 0,0 0,-1 0,1 0,17 0,-17 0,18 0,-1 0,0 0,1 0,-1 0,0 0,1 0,-1 0,0 0,1 0,-1 0,-17 0,17 0,-17 10,0-10,17 0,0 0,1 0,17 10,-18-10,1 0,-1 0,0 0,-17 0,0 0,17 0,-17 0,17 0,-17 0,-18 0,35 0,1 0,-19 0,19 0,-1 0,0 0,1 0,-1 0,-17 0,17 0,-17 0,0 0,-1 0,1 0,18 0,-36 0,17 0,1 0,0 0,-18 0,35 0,-17 0,17 0,1 0,-1 0,0 0,1 0,-19 0,19 0,-36 0,18 0,17 0,-35 0,35 0,-34 0,16 0,1 0,17 0,1 0,-1 0,0 0,1 0,-1 0,0 0,-34 0,-1 0,35 11,-35-2,0 2,36-11,-36 0,17 0,19 0,-19 0,19 0,-1 0,1 0,-1 0,0 0,1 0,-19 0,19 0,-19 0,-17 0,36 0,-18 0,17 0,-17 0,17 0,0 0,1 0,-1 0,0 0,1 0,-1 0,1 0,-1 0,0 0,-17 0,17 0,1-11,-19 11,19-9,-1 9,1 0,-1 0,0 0,1-11,-1 11,0 0,1 0,17-10,-36 10,19 0,-1-10,0 10,-17-10,0 10,0 0,17 0,-17-11,-1 11,36-9,-17 9,-1 0,1 0,-1-11,0 11,1 0,-1 0,0 0,1 0,-1-10,0 0,1 10,-1 0,1 0,-1 0,0 0,1 0,-1 0,0 0,1 0</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19-02-17T11:14:54.89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13564 4762,'18'0,"0"0,-1 0,1 0,-1 0,-17-17,18 17,0 0,-1 0,-17-18,18 18,0 0,-1 0,1 0,-18-17,18 17,-1 0,1 0,0 0,-1-18,1 18,-1 0,1 0,0 0,-18-18,17 18,1 0,0 0,-1 0,-17-17,18 17,0 0,-1 0,1 0,-1 0,1 0,0 0,-1 0,1 0,0 0,-1 0,1 0,0 0,-1 0,1 0,-1 0,1 0,0 0,-1 0,1 0,0 0,-1 0,1 0,0 0,-1 0,1 0,0 0,-1 0,1 0,-1 0,1 0,0 0,-1 0,1 0,0 0,-1 0,1 0,0 0,-1 0,1 0,-36 0,1 0,-1 0,0 0,1 17,-1-17,0 0,1 0,-1 0,0 0,1 0,-1 0,1 0,17 18,-18-18,0 18,1-18,-1 0,0 0,1 0,-1 0,18 17,0 1,-18-18,1 0,-1 0,0 0,1 0,-1 0,1 0,17 17,-18-17,18 18,-18-18,1 0,-1 0,0 0,1 18,-1-18,0 0,1 0,-1 0,1 0,-1 0,0 0,1 0,-1 0,0 0,1 0,-1 0,0 0,1 0,-1 17,1-17,-1 0,0 0,1 0,-1 0,0 0,1 0,-1 0,0 0,1 0,-1 0,0 0,1 0,-1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9-27T07:11:07.54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141 529,'35'0,"1"0,34 0,-17 0,0 0,-18 0,-17 0,0 0,-1 0,1 0,0 0,17 0,0 0,0 0,-17 0,0 0,17 0,0 0,-17 0,-1 0,19 0,-1 0,-17 0,35 0,-18 0,0 0,-17 0,35-17,-36 17,1 0,0 0,17 0,-17 0,17 0,18 0,-18 0,-17 0,-1 0,1 0,0 0,-1 0,1 0,-1 0,36 0,-35 0,17 0,1 0,-19-18,1 18,-18-18,17 18,-34 0,-1 18,-17 0,-36-18,18 0,18 0,-18 0,0 0,36 0,-1 0,-17 0,17 0,1 0,-1 0,-17 17,-18-17,35 0,-17 0,-36 0,36 0,-18 0,0 0,35 18,-17-18,0 17,-53 19,17-19,18 1,18 0,-18-1,35-17,18 18,53-18,-17 18,17-1,-1-17,-16 0,-19 18,1-18,0 0,52 0,-17 0,0 0,-18 0,18 0,-35 0,-1 0,1 0,17 0,1 0,-19 0,19 0,-19 0,1 0,0 0,-1 0,36 17,-35-17,-1 18,36-18,-35 0,-53 18,17-18,0 17,1-17,-1 0,-35 0,0 0,0 0,0 0,-17 0,17 18,35-18,-17 18,-18-1,18-17,-18 0,0 0,53 18,-18-18,-35 18,1-1,-1-17,-18 18,0-1,36-17,-35 0,52 0,36 0,17-17,35-1,1 1,-36 17,1 0,-19 0,-52 0,17-18,-35 0,0 18,36 0,-1 0,1 0,52 0,-18 0,19 0,-19 0,19 0,17 0,-18 18,-17-18,52 18,-17 17,0-35,-18 17,0-17,71 18,-70-18,16 18,1-18,0 17,-17 1,17-18,-1 0,-34 0,35 0,0-18,0 1,-36 17,1 0,17 0,1 0,52 0,-53 0,18-18,-18 18,1-18,-72 18,19 0,-19 0,1 0,17 0,1 0,-1 0,1 0,-19 0,19 0,-36 0,0 0,35 0,-52 0,17 0,17 0,-16 0,-19 0,53 0,-52 0,17 0,35 0,-52 0,-1 0,18 18,36-18,-36 0,-18 18,1-18,-19 17,36 1,0-18,36 0</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9-27T07:12:29.92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582 247,'0'53,"18"-53,-1 0,1 0,17 0,53 0,-35 0,-17 0,34 0,-17 0,-35 0,-1 0,1 0,0 0,-1 0,1 0,0 0,17 0,-17 0,34 0,1 0,-17 0,17 0,-36 0,1 0,-1 0,1 0,0 0,-54 17,1-17,0 0,17 18,-17-18,0 0,35 18,-18-18,0 0,1 0,-18 0,17 0,-35 0,35 0,1 0,-19 0,19 0,-1 0,-17 0,0 0,17 0,-17 0,17 0,0 0,-35 17,36 1,-18-18,-1 18,19-1,-1-17,-17 18,70-18,0 18,-17-18,0 17,-1-17,18 0,-17 0,0 0,17 0,-17 18,17-18,0 0,-17 0,-1 0,1 0,0 0,-1 0,1 0,17 0,-17 0,0 0,-1 0,19 0,-19 0,18 0,-17 0,0 0,-1 0,1 0,0 0,-1 0,1 0,0 0,17 0,0 0,0 18,-17-1,17-17,18 35,-88-35,17 0,1 0,-19 0,19 0,-1 0,0 0,1 0,-1 0,1 0,-1 0,-17 0,17 0,0 0,1 0,-1 0,0 0,-17 0,-18 0,18 18,0-18,17 0,0 0,1 0,-1 0,0 0,1 18,-1-18,1 0,-19 0,1 17,0 1,17-18,0 0,1 18,-1-18,1 17</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38:53.30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2004 26,'-20'0,"-19"0,19 0,0 0,-19 0,39 0,-39 0,19 0,0 0,0 0,0 0,20 0,-20 0,0 0,-19 0,19 0,1 0,-1 0,-19 0,-1 0,20 0,0 0,0 0,0 0,1 0,-21 0,21 0,19 0,-40 0,40 0,-19 0,-1 0,-20 0,40 0,-40 0,40 0,-19 0,19 0,-20 0,0 0,1 0,-1 0,20 0,-40 0,40 0,-19 0,-1 0,0 0,-20 0,40 0,-20 0,1 20,-1-20,-19 19,-1 1,40-20,-39 0,-1 0,20 20,-20-1,21-19,-1 0,0 0,1 19,-1 0,0-19,1 0,19 0,-20 20,0-20,0 0,20 19,-20 1,0-20,20 19,-20-19,1 20,-1-2,20-18,-20 20,1-20,-1 39,0-39,1 20,-1-20,0 19,0 0,-20 20,40-39,-20 39,1-39,-1 19,0 0,20 0,-39 21,39-40,-20 0,20 19,0 1,-19-1,19-19,0 19,-20-19,0 19,20 1,0-20,0 19,0-19,0 20,0-20,0 38,0-18,0-1,0 1,0-1,0 1,0-20,0 18,0-18,0 20,0-20,0 19,0 1,0-20,0 19,20-19,-20 0,0 20,0-1,0 0,20-19,-20 0,0 0,19 20,1-20,-20 0,0 19,20-19,-20 0,0 0,19 0,1 0,0 20,-20-1,19-19,21 0,-20 0,0 0,-20 0,20 0,-20 0,39 0,-19 0,39 0,-20 0,-39 0,20 0,-20 0,20 0,0 0,0 0,-20 0,20 0,-20 0,20 0,-1 0,-19 0,20 0,-20-19,20 19,-1 0,1-20,19 20,1 0,-20 0,20 0,-20 0,-1 0,1-19,-20 19,20 0,-1 0,1 0,19 0,-19 0,20 0,-20-20,0 20,-1 0,21 0,-1-19,1 0,-40 19,19 0,1-20,0 20,-20 0,20 0,0 0,0 0,-1 0,1 0,0 0,-20 0,39 0,-19 0,19 0,1 0,0 0,-1 0,1 0,-1 0,0 0,21 0,-40 0,0 0,39 0,-20 0,-19 0,19 0,-19 0,40 0,-1 0,-39 0,19 0,-19 0,0 0,-1 0,1 0,20 0,0 0,-21 0,1 0,19 0,1 0,-40-19,20 19,19 0,-39 0,40 0,0 0,-40 0,19 0,21 0,-21 0,1 0,0 0,-1 0,1 19,20-19,-20 0,0 0,0 0,-20 0,19 0,21 0,-1 20,-19-1,19-19,-39 0,20 0,-20 0,0 0,20 0,0 0,-20 19,20 1,-20-20,20 19,-20-19,19 0,1 0,-20 20,20-20,-1 19,-19-19,20 20,0-20,-20 0,19 0,-19 18,0-18,20 0,-20 20,20-20,0 0,-20 19,0-19,20 20,-20-20,0 19,40-19,-21 0,21 20,-21 0,1-20,0 0,-1 0,-19 0,20 18,-20-18,20 0,0 0,-20 0,20 0,-20 0,39 0,-39 0,20 0,-20-18,0-2,20 20,-20 0,19 0,-19-20,20 20,-20-19,20 19,-20 0,0-20,20 1,-20 19,39-20,-39 2,0-2,20 20,-20-19,0-1,0 1,0 19,0-20,0 1,0 19,0-39,0 20,0 19,0-20,-20 1,0-1,20 20,-39-38,39 19,-20 19,0-20,1-19,19 39,-20-19,20 0,-20-1,1 1,19 19,-20-39,0 20,20 0,-20-1,0 20,20-19,-20-1,1 20,19-39,-20 20,0 19,1-19,-1-20,20 39,-20-20,20 1,-19 19,19-19,-20 19,20-19,-20 19,20 0,-40-40,0 40,-19 0,40-19,-21 19,1 0,39 0,-20 0,20 0,-20 0,20 0,-20 0,20 0,-20 0,0 0,20 0,-19 0</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39:06.17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1879 0,'-20'19,"-18"1,-2-20,0 20,1-20,19 20,-40 0,20-20,2 39,-2-39,0 39,1-39,-1 20,40-20,-40 20,22 0,-2-20,-20 20,0-1,20 1,-19 0,19 20,0-40,0 38,1-18,-20 20,19-20,-20 0,40 19,-40-19,40 0,-39 0,39-1,-20 20,-20-39,40 20,-38 0,18 0,-20 20,0-1,1 1,19-21,-39 21,20-1,-1 1,20 0,-20-20,40-1,-19 1,-21-1,20 1,-19 39,19-59,-19 40,19-20,0 0,20 0,-20-20,0 39,1-20,19 1,-20-20,20 20,-20-20,20 20,0-20,0 20,-19-20,19 19,-20-19,20 20,0-20,-20 20,20 0,0-20,0 20,-19 0,19-20,0 19,0 0,0-19,-20 20,20 0,0 0,0 0,0-20,0 19,0-19,0 20,0 0,-20-20,20 20,0 0,0 0,0 18,0 2,0-40,0 20,0-20,0 40,0-40,-20 19,20 21,0-40,0 20,0 0,0 0,0-1,0-19,0 39,0-19,0 0,0 20,0-21,0-19,0 40,20-40,-20 20,0-20,0 20,0-20,0 39,20-20,0 1,-20-20,0 0,19 20,-19 0,20 0,-20-20,20 0,-1 0,-19 0,20 0,19 0,-19 0,40 0,-21 0,1 0,-1 0,1 0,19 0,-59 0,20 0,-20 0,20 0,-20-20,39 0,0 20,-39-20,60 20,-41 0,-19 0,20-20,0 20,0-19,0-1,20 20,-2-19,22-21,19 20,-39-19,38 19,-58 0,0 0,0 20,0-40,-1 40,-19-19,40 0,0-21,-20 20,38 0,2 0,-1-19,-39 19,20 20,38-60,-38 60,0-38,19-2,-19 40,-2-40,2 40,0-39,-1 19,1-20,20 20,-22-18,2 18,0 0,-1-20,1 1,0-1,-1 0,20 1,-19 20,-20-1,-1 0,1 20,0-40,0 40,-1-59,-19 59,20-20,0-19,-1 19,-19 1,20-41,0 40,-20-20,20 1,0 19,0-39,-1 20,1-21,-20 20,0-18,0 18,0 20,0-19,0 19,0-40,0 60,0-20,0 20,0-19,0 19,-20-19,1-1,19 0,-20 20,0-40,20 40,-20-19,20-1,-20 20,0-20,-19 20,39-20,-20 0,1-19,-1 39,20 0,-20 0,0-19,1 19,-1-20,20 20,-40 0,20-20,0 20,1 0,-1 0,-19 0,19 0,0 0,-39 0,39 0,-20 0,20 0,-18 0,18 0,0 0,0 0,0 0,0 0,-19 0,19 0,0 0,0 0,-18 0,38 0,-40 0</inkml:trace>
  <inkml:trace contextRef="#ctx0" brushRef="#br0" timeOffset="4525">2710 3457,'-20'0,"0"-38,-20 18,20 0,1 20,-1-20,0 0,20 20,-19 0,19-20,-20 20,20 0,-20 0,0 0,20 0,-19 0,-1 0,0 0,-20 0,-19-19,20 19,19 0,0 0,0 0,20-20,-39 20,-1 0,20 0,-19 0,20 0,19 0,-20 0,20 0,-20 0,0 0,0 0,0 0,-19 0,19 0,-40 0,22 0,-2 0,0 0,21 0,-21 0,0 0,40 0,-20 0,0 0,2 0,-2 0,0 0,0 0,-39 0,39 0,20 0,-20 0,0 0,20 0,-20 0,0 0,20 0,-18 0,-2 0,20 0,0 20,-20-20,20 0,0 0,-20 0,20-20,-20 0,0 20,20 0,0-20,-20 20,1-20,-1 20,0-19,0-1,0 1,20 19,-19 0,0 0,19 0,-20-20,0 20,0-20,0 0,-39-20,39 21,-20-1,20 20,20-20,-38 0,18 20,0-19,0-1,0 20,0 0,20-20,-39 20,39 0,-20 0,-20-19,21-1,-20 20,-1 0,20 0,0 0,0 0,20 0,-19 0,19 0,-20 0,0 0,0 0,1 0,-1 0,20 20</inkml:trace>
  <inkml:trace contextRef="#ctx0" brushRef="#br0" timeOffset="9954">2710 3438,'19'0,"-19"19,20 1,-20-20,20 40,-20-40,0 20,39 0,-39-1,0-19,0 20,20-20,-20 0,0 0,19 20,-19-20,20 40,0-40,-20 20,0-20,0 18,0 2,20 0,-20-20,0 40,0-40,0 39,0-19,0 20,0 0,0-21,0 20,0-19,0 0,-40 0,40 0,-20-1,1 1,-20 0,19 0,-20 0,21-1,-1 0,-40-19,1 20,39-20,-19 20,19-20,-19 0,19 20,-20-20,0 0,-18 0,-2 0,1 0,-1 0,-18 0,-2 0,-39 0,41 0,38 0,1 0,19-20,20 20,-20-20,0 20,0-20,0 1,2 0,-22 19,20 0,-20-40,21 40,-1-20,20 0,0 20,-20 0,0 0,20 0,-20 0,-18 0,-2 0,20 0,0 0,-20-19,40 19,-19 0,19-20,-20 20,0-20,0 20,20 0,-39-20,39 20,-19 0,19 0,-40 0,40 0,-20 0,20 0,-40 0,40 0,-39 0,19 0,-20 0,20 0,-18 0,-2 0,0 0,0-20,1 20,39 0,-20 0,20 0,-20 0,1-20</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43:35.656"/>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777 0,'-20'0,"0"0,0 0,20 0,-40 20,40-20,-39 0,19 0,0 20,0-20,0 0,20 0,-39 0,39 20,0-20,-19 0,-1 0,20 20,-20-20,0 0,1 20,-1-20,20 19,-20-19,20 0,-20 0,0 20,0-20,0 20,20 0,-19-20,19 20,-20-20,0 20,0-20,0 39,0-19,1 0,-1 0,20-20,-20 40,20-40,-20 19,20-19,-40 20,40-20,-19 40,19-40,0 20,0 0,0-1,0-19,-20 0,20 20,-20 0,20 0,0-20,0 20,0 18,0-18,0 20,0-20,0 20,0-40,0 19,0 21,0-20,0-20,20 20,-20 0,0-1,0-19,0 20,0-20,0 20,20-20,-20 20,19 0,1-20,0 39,0-19,0 20,0-20,19 0,-39 0,20-1,-20-19,20 20,0-20,-20 20,20-20,-20 0,0 0,39 40,-39-40,20 20,0-1,0-19,0 20,-20 0,20 0,-1-20,-19 20,40 0,-20 0,-1 19,1-39,-1 0,-19 20,20-20,-20 20,20-20,-20 0,0 20,20-20,0 20,19-1,1 1,-20 0,20-20,-40 20,20 0,-1-20,1 20,-20-20,40 0,-20 0,-20 0,20 0,-20 0,39 0,-19 0,40 20,-1-20,1 0,-40 0,19 0,-19 0,0 0,0 0,20 0,-21 0,21 0,-20 0,0 0,0 0,-1 0,21 0,-1-20,0 20,-19 0,0 0,0-20,0 20,20 0,-40 0,19-20,1 0,0 20,20-20,-1-19,1-1,-20 40,0-60,19 41,-19-21,0 40,0-20,0-20,-20 40,20-20,0 1,-20-1,39-20,-19 20,20-39,-20 39,-1 0,-19-20,0-19,0 39,0 0,0-20,0 1,0-1,0 40,0-40,0 21,0-1,0 0,-39 0,39 0,0 0,0 0,0 2,0 18,-20-40,0 40,20-20,0 0,0 20,-20-20,20 1,-20-1,1 20,19-20,-20 0,0 0,0 0,0-19,0 39,0-40,1 40,-1-20,20 20,-40-20,20 0,0 20,1 0,-1-19,20 19,-20-40,0 40,0 0,-39-20,39 20,-20-20,20 20,0 0,1 0,-1 0,-39-20,20 20,-21 0,40-19,0 19,-19-20,19 20,0 0,-20 0,20 0,20 0,-19 0,-1 0,20 0,-20 0,20 0,-20 0,20 0,-40 0,40 0,-19 0,-1 0,0 0,20 0,-20 0,20 0,-40 0,40-20,0 20,-20 0,20-20,-19 20,-21 0,40 0,-40-40,40 40</inkml:trace>
  <inkml:trace contextRef="#ctx0" brushRef="#br0" timeOffset="4695">3830 1726,'-20'0,"0"-20,0 20,-39-20,19 0,-20 20,21 0,0 0,-1 0,1-20,19 20,0 0,0 0,20 0,-20 20,20-20,-20 0,1 0,19 0,-20 0,20 0,-20 20,20-20,-20 0,0 20,0 0,20-20,0 0,-20 0,1 20,19-20,-20 19,20-19,0 0,0 20,-20 0,20-20,0 19,0-19,-20 20,20-20,-20 20,20-1,0 1,0-20,0 20,0 0,0 0,0 0,0 0,0-1,0-19,0 20,0-20,0 20,0 0,0 0,0-20,0 20,20-20,-20 19,0 1,20-20,-20 20,0-20,0 20,20-20,-20 20,20-20,-20 20,19-1,-19 1,40 0,-20 0,0 0,-20-20,20 20,-20-20,0 0,20 20,-20-1,39-19,-39 0,40 20,-40-20,20 0,-20 0,20 0,-20 0,39 0,-19 0,0 0,0 0,-20 0,39 0,0-20,-19 20,20 0,-20 0,19 0,-19 0,-20 0,20 0,0 0,-20 0,20 0,-20-19,20 19,-20 0,19 0,1 0,-20-20,20 20,-20-20,40 0,-40 0,20 0,-20 0,19 1,1-1,-20 20,20-20,-20 20,0-40,0 40,0 0,0-20,0 20,20-39,-20 19,20 0,-20 0,0 0,0 1,0 19,0-20,0 20,0-20,0 20,0-20,-20 20,0-20,20 0,0 20,0 0,0-20,0 20,-20 0,20 0,0-19,-20 19,20-20,0 0,0 20,-19-19,19 19,-20 0,20-20,0 20,-20 0,20 0,-20 0,20-20,0 20,-20 0,0 0,20 0,0-19,-19 19,19 0,0-20</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0:40.00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2953 148,'-19'0,"-1"0,0-19,-40 1,41-1,-20 19,-1 0,-19 0,-1 0,20-19,-19 19,39 0,-20 0,40 0,-20 0,1 0,-21 0,20 0,-20 0,1 0,-21 0,20 0,-19 0,19 0,1 0,-21 0,20 0,40 0,-39-19,19 19,-20 0,20 0,0 0,-19 0,-1 0,20 0,1 0,-20 0,-1 0,0 0,1 0,-41 0,60 0,-39 0,-1 0,1 0,19 0,20 0,0 0,-19 0,-1 0,40 0,-20 0,0 0,-19 0,-1 0,20 0,-20 0,-19 0,19 0,1 0,19 0,-20 0,20 0,0 0,-19 0,19 0,-20 0,1 0,20 0,-1 0,-20 0,20 0,20 0,-39 19,39-19,-40 19,20 0,20-19,-20 0,0 18,0-18,20 0,0 19,-19 0,-1-19,20 0,-20 19,0-19,20 18,-40 1,40 0,-19-19,-1 0,0 18,20 1,0-19,-20 19,20-19,-20 19,20-19,0 0,0 19,0 0,-20-19,20 18,0-18,0 19,0 0,0 0,-19-19,19 19,0 0,0 0,0-1,0-18,0 37,0-18,0 0,0 0,0 18,0-18,0 0,-20 19,20-20,0 1,0 0,0 19,20-38,-20 38,19-2,21-17,-40 19,79-1,-59 1,20 0,19-19,-39 37,20-37,0 0,-20-1,19-18,-39 19,20-19,0 0,-20 18,40 1,-1-19,-39 0,39 19,-19-19,0 19,-20-19,19 0,-19 19,20-19,0 0,0 0,40 0,-1 19,-39-19,39 18,-19 1,0-19,0 0,19 0,-39 0,-20 0,40 0,-21 0,1 0,20 0,0 0,19 0,-19 0,0 0,19 0,-39 0,0 0,39 0,-19 0,-20 0,20 0,-21 0,20 0,1 0,19 0,-19 0,-20 0,19 0,1 0,-20 0,0 0,20-19,-21 19,-19 0,40 0,0-18,-20 18,19-19,1 19,20 0,-1 0,-19 0,-1 0,1 0,-20 0,20-19,-1 0,-39 19,20 0,-20 0,0-19,40 0,-40 19,20-18,-20 18,39-19,-39 19,20 0,20-18,-40 18,20 0,-20 0,0 0,20 0,-1 0,-19-19,19 19,1 0,0 0,-20 0,20 0,-20-19,0 19,40 0,-40 0,0 0,19-19,-19 19,20 0,-20-19,0 19,20 0,0 0,-20 0,20 0,-20 0,20 0,-20 0,19 0,-19 0,40 0,-40 0,40 0,-20 0,-20 0,19 0,1 0,-20 0,20 0,-20 0,20 0,-20 0,20 0,-20 0,20-18,0 18,-20 0,19-19,-19 19,0 0,20 0,-20-19,0 19,0 0,0-19,20 19,0 0,-20 0,0-19</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9:55:34.862"/>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2677 152,'-20'0,"0"-19,1 19,-1 0,-40 0,1 0,-1 0,1 0,19 0,-19 0,20 0,-1 0,20 0,-20 0,1 0,19 0,-20 0,1 0,-1 0,0 0,1 0,-1 0,20 0,0 0,-39 0,19 0,0 0,1 0,-1 0,20 0,-20 0,20 0,-19 0,19 0,-20 0,1 0,19 0,0 0,-20 0,0 0,21 0,-21 19,-20 0,1-19,-1 0,1 0,-1 40,1-40,19 40,21-40,-60 39,39-19,40 0,-59 0,19 20,20-21,-20 1,21 0,-1-1,-20 21,20-20,-19 19,19-19,0 20,-20-20,20 19,20-19,-39 20,19-21,-20 20,40-19,0-20,0 20,-20 0,20 0,0 0,-20-1,20 21,-19-20,-1 20,0-1,20-20,0 1,0 0,-20 39,20-39,0 0,0 20,-20 19,20-39,0 39,0 0,0 40,0-39,0-20,0-22,0 2,0 20,0-40,0 20,0 0,0 0,20-20,-20 39,0-39,0 20,0-20,0 20,0-20,0 20,0 0,0-20,0 19,0-19,0 20,0-20,20 20,-20-1,0-19,0 20,20-20,-20 20,0-20,0 19,0-19,0 20,0 0,0-20,20 20,-40 20,20-40,0 20,0-1,0-19,0 20,20-20,-20 20,0-20,0 40,0-40,19 19,21 40,-40-39,20 0,-20 0,0-1,20 1,-20-20,20 20,-20-20,0 0,19 20,-19-20,20 20,-20-20,20 20,0-20,-20 0,20 0,-20 0,20 0,-20 0,20 0,-20 0,39 20,-19-20,0 0,20 0,-21 0,1 0,0 0,0 0,0 0,0 0,-20 0,39 0,-19 0,-20 0,40 0,-20 0,0 0,-1 0,1 0,-1 0,1 0,-20 0,20 0,0-20,-1 20,1 0,-20 0,40-20,-20 20,0 0,0-20,-20 20,19 0,-19-20,20 20,-20 0,20-20,0 20,-20-20,20 20,0-19,-20-1,19 20,1-20,-20 0,20 0,20 0,-40 1,39 0,-39-1,20 20,-20-20,40 0,-40 0,20 1,-20 19,20-20,0 20,-20-20,0 0,19 20,-19-40,20 40,-20 0,20-20,0 1,-20 19,20-20,-20 0,20 20,-1 0,-19 0,20 0,-20-19,20 19,0-20,0 20,-20-20,20 20,19 0,-39-19,40-1,-40 20,20 0,-20 0,20 0,0-20,-1 20,-19 0,20 0,0 0,0-20,0 20,-20 0,40 0,-21 0,1 0,0 0,-20 0,20 0,20 0,-21 0,21 0,20 0,-21 0,1 0,20 0,-41 0,20 0,1 0,-1 0,1 0,20 0,-21 0,-19 0,0 0,20 0,-20 0,-1 0,1 0,20 0,0 0,19 0,-19 0,0 0,-21 0,21 0,0 0,-20 0,19 0,1 0,0 0,19 0,-39 0,20 0,-1 0,-19 0,20 0,-20 0,0 0,39 0,-19 0,19-20,1 20,-20 0,19 0,-19 0,-1 0,1 0,-21 0,41 0,-1 0,-19 0,19 0,21 0,-1 0,-19 0,-21 0,21 0,-40-20,19 1,-19-1,40 0,-1-20,1-18,59-2,-79 20,39-19,-20-21,1 22,-1-41,-39 19,0-38,-20-21,20 80,-20-21,0 2,20-1,-20 39,0-19,0 19,0-19,-20 39,20-19,-20 19,0-40,20 60,-20-19,20-21,0 40,-19-20,-1 0,0 0,0 1,0 0,-19-1,-1 20,-20-20,21-20,-21 40,1 0,19-20,-20 20,41 0,-1-19,0 19,0 0,-20 0,21 0,-21 0,0 0,0 0,-19 0,19 0,20 0,-19 0,-1 0,0 0,-19 0,-1 0,1 0,19 0,1 0,-20 0,39 0,-20 0,20 0,1 0,-1 0,20 0,-20 0,0 0,0 0,0 0,-19 0,-1 19,0 1,-19-20,19 0,0 0,21 20,19-20,-20 0,0 0,20 20,-20-20,20 0,-20 0,20 0,-39 20,39-20,-20 0,-20 20,40-20,-40 19,20-19,1 0,-1 0,0 0,0 19,0-19,0 0,1 0,-1 0,0 0,20 0,-20 20,20-20,-20 0,0 0,0 0,20 0,-19 0,19 0,-20 0,20 0</inkml:trace>
  <inkml:trace contextRef="#ctx0" brushRef="#br0" timeOffset="7332">4025 2466,'0'-20,"20"0,0-19,0 39,40-40,-21 0,1 21,0 0,19-21,1 0,-21 21,21-1,19-20,-19 0,-21 20,21 1,0-1,-41 0,1 20,40 0,-21 0,21 0,-1 0,1 0,-20 0,79 0,-60 0,40 0,-40 0,20 0,-19 0,0 20,-21-20,-39 0,20 20,0-20,0 19,-20-19,39 20,-39 0,20-20,-20 20,0-20,40 20,-40 0,20 0,0-1,-1 21,21 0,0-2,-40 2,40 0,-40-20,0-1,19-19,-19 20,0 0,20-20,-20 40,0-40,0 40,0-21,0 20,0-19,0 0,0 0,0-1,0 1,20 20,-20 20,0-41,0 1,0 0,0 19,0 0,0-39,-20 40,20 0,20-20,-20 19,0 1,0-20,0 20,0-22,0 22,0-40,0 20,0 20,0-21,0-19,0 40,0 0,-20-20,0 0,20-1,-19 21,19-21,-20 1,20-20,-40 39,40 1,0-20,-40 0,40 0,-20-1,1 1,19 0,-40-20,20 40,0-40,-39 39,39-20,-20 21,1-40,-1 20,0-20,0 20,1 0,-1-20,0 0,-19 19,39-19,-19 0,-20 0,-1 0,1-19,-1 19,1 0,-1 0,1 0,19 0,-20-20,41 0,-21 20,20 0,-20-20,20 20,1-20,19 20,-20 0,0 0,0 0,-20 0,21 0,19-20,-40 1,40 19,-40-19,20-1,-19-20,-1 20,0 0,20 1,-19 19,19-20,20 20,-20 0,0-20,20 0,0 20,-20 0,20 0,-39-20,39 0,-20 20,20 0,0-19,-20 19,20-20,0 20,0-20,-40 1,40-1,0 20,0-20,-20 1,20 19,-19 0,19-20,0 0,0 20,-20-40,20 40,0-20,0 20,0-20,-20 1,20-1,0 0,0 0,0 20,0-40,0 22,-20-2,20 20,-20 0,20-20,0 0,0 20,0-20,0 20,0-20,-20 20,20 0,0-19,0-1,0 20,0-20,0 20,0-20,0 20,0-20</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9-27T07:21:33.47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1499 18168,'18'18,"17"-18,0 0,-17 0,0 0,17 0,-17 0,17 17,0-17,-17 0,0 0,17 0,0 0,-17 0,-1 0,1 0,0 0,17 0,-35 18,-18-18,1 0,-36 0,17 18,-69-1,87-17,0 0,1 18,-1-18,0 0,1 0,-1 18,-17-18,17 0,1 0,-1 0,0 0,1 0,-1 0,0 17,1 1,34-18,1 0,17 0,-17 17,0-17,-1 0,-17 18,18-18,-1 0,1 18,17-18,-17 0,0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E5A6C6-3DBC-4C08-A940-CCEB8FD3E9EC}" type="datetimeFigureOut">
              <a:rPr lang="el-GR" smtClean="0"/>
              <a:pPr/>
              <a:t>27/9/2020</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4BBB22-6792-41DA-A871-96772C467B0F}" type="slidenum">
              <a:rPr lang="el-GR" smtClean="0"/>
              <a:pPr/>
              <a:t>‹#›</a:t>
            </a:fld>
            <a:endParaRPr lang="el-GR"/>
          </a:p>
        </p:txBody>
      </p:sp>
    </p:spTree>
    <p:extLst>
      <p:ext uri="{BB962C8B-B14F-4D97-AF65-F5344CB8AC3E}">
        <p14:creationId xmlns:p14="http://schemas.microsoft.com/office/powerpoint/2010/main" val="2454141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64BBB22-6792-41DA-A871-96772C467B0F}" type="slidenum">
              <a:rPr lang="el-GR" smtClean="0"/>
              <a:pPr/>
              <a:t>2</a:t>
            </a:fld>
            <a:endParaRPr lang="el-GR"/>
          </a:p>
        </p:txBody>
      </p:sp>
    </p:spTree>
    <p:extLst>
      <p:ext uri="{BB962C8B-B14F-4D97-AF65-F5344CB8AC3E}">
        <p14:creationId xmlns:p14="http://schemas.microsoft.com/office/powerpoint/2010/main" val="1695812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2DAE174E-772C-4500-AD83-E21C720307E2}" type="slidenum">
              <a:rPr lang="el-GR" smtClean="0">
                <a:solidFill>
                  <a:prstClr val="black"/>
                </a:solidFill>
              </a:rPr>
              <a:pPr/>
              <a:t>32</a:t>
            </a:fld>
            <a:endParaRPr lang="el-GR">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27DBB78E-1F99-41C3-95E5-7792B84A5A88}" type="datetimeFigureOut">
              <a:rPr lang="el-GR" smtClean="0"/>
              <a:pPr/>
              <a:t>27/9/2020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7DBB78E-1F99-41C3-95E5-7792B84A5A88}" type="datetimeFigureOut">
              <a:rPr lang="el-GR" smtClean="0"/>
              <a:pPr/>
              <a:t>27/9/2020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1861911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860996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1748284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2006067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723212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58300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894552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6210540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252276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3728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7DBB78E-1F99-41C3-95E5-7792B84A5A88}" type="datetimeFigureOut">
              <a:rPr lang="el-GR" smtClean="0"/>
              <a:pPr/>
              <a:t>27/9/2020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586083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6626378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8758587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319669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0391099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535339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392407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939119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855772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92360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0F177CA-3B36-4BF0-8EF3-7B35996F0146}" type="datetimeFigureOut">
              <a:rPr lang="el-GR" smtClean="0">
                <a:solidFill>
                  <a:srgbClr val="DBF5F9">
                    <a:shade val="90000"/>
                  </a:srgbClr>
                </a:solidFill>
              </a:rPr>
              <a:pPr/>
              <a:t>27/9/2020</a:t>
            </a:fld>
            <a:endParaRPr lang="el-GR">
              <a:solidFill>
                <a:srgbClr val="DBF5F9">
                  <a:shade val="90000"/>
                </a:srgbClr>
              </a:solidFill>
            </a:endParaRPr>
          </a:p>
        </p:txBody>
      </p:sp>
      <p:sp>
        <p:nvSpPr>
          <p:cNvPr id="19" name="Footer Placeholder 18"/>
          <p:cNvSpPr>
            <a:spLocks noGrp="1"/>
          </p:cNvSpPr>
          <p:nvPr>
            <p:ph type="ftr" sz="quarter" idx="11"/>
          </p:nvPr>
        </p:nvSpPr>
        <p:spPr/>
        <p:txBody>
          <a:bodyPr/>
          <a:lstStyle/>
          <a:p>
            <a:endParaRPr lang="el-GR">
              <a:solidFill>
                <a:srgbClr val="DBF5F9">
                  <a:shade val="90000"/>
                </a:srgbClr>
              </a:solidFill>
            </a:endParaRPr>
          </a:p>
        </p:txBody>
      </p:sp>
      <p:sp>
        <p:nvSpPr>
          <p:cNvPr id="27" name="Slide Number Placeholder 26"/>
          <p:cNvSpPr>
            <a:spLocks noGrp="1"/>
          </p:cNvSpPr>
          <p:nvPr>
            <p:ph type="sldNum" sz="quarter" idx="12"/>
          </p:nvPr>
        </p:nvSpPr>
        <p:spPr/>
        <p:txBody>
          <a:bodyPr/>
          <a:lstStyle/>
          <a:p>
            <a:fld id="{061F8055-FC83-4967-9995-6F2297DB468C}" type="slidenum">
              <a:rPr lang="el-GR" smtClean="0">
                <a:solidFill>
                  <a:srgbClr val="DBF5F9">
                    <a:shade val="90000"/>
                  </a:srgbClr>
                </a:solidFill>
              </a:rPr>
              <a:pPr/>
              <a:t>‹#›</a:t>
            </a:fld>
            <a:endParaRPr lang="el-GR">
              <a:solidFill>
                <a:srgbClr val="DBF5F9">
                  <a:shade val="90000"/>
                </a:srgbClr>
              </a:solidFill>
            </a:endParaRPr>
          </a:p>
        </p:txBody>
      </p:sp>
    </p:spTree>
    <p:extLst>
      <p:ext uri="{BB962C8B-B14F-4D97-AF65-F5344CB8AC3E}">
        <p14:creationId xmlns:p14="http://schemas.microsoft.com/office/powerpoint/2010/main" val="408727982"/>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3890200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91262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7330" name="Rectangle 2"/>
          <p:cNvSpPr>
            <a:spLocks noGrp="1" noChangeArrowheads="1"/>
          </p:cNvSpPr>
          <p:nvPr>
            <p:ph type="ctrTitle" sz="quarter"/>
          </p:nvPr>
        </p:nvSpPr>
        <p:spPr>
          <a:xfrm>
            <a:off x="685800" y="1676400"/>
            <a:ext cx="7772400" cy="1828800"/>
          </a:xfrm>
        </p:spPr>
        <p:txBody>
          <a:bodyPr/>
          <a:lstStyle>
            <a:lvl1pPr>
              <a:defRPr/>
            </a:lvl1pPr>
          </a:lstStyle>
          <a:p>
            <a:r>
              <a:rPr lang="el-GR"/>
              <a:t>Κάντε κλικ για επεξεργασία του τίτλου</a:t>
            </a:r>
          </a:p>
        </p:txBody>
      </p:sp>
      <p:sp>
        <p:nvSpPr>
          <p:cNvPr id="2273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BC78AF-FAC0-4604-AA9B-D782A2C267B5}" type="slidenum">
              <a:rPr lang="el-GR">
                <a:solidFill>
                  <a:srgbClr val="FFFFFF"/>
                </a:solidFill>
              </a:rPr>
              <a:pPr>
                <a:defRPr/>
              </a:pPr>
              <a:t>‹#›</a:t>
            </a:fld>
            <a:endParaRPr lang="el-GR">
              <a:solidFill>
                <a:srgbClr val="FFFFFF"/>
              </a:solidFill>
            </a:endParaRPr>
          </a:p>
        </p:txBody>
      </p:sp>
    </p:spTree>
    <p:extLst>
      <p:ext uri="{BB962C8B-B14F-4D97-AF65-F5344CB8AC3E}">
        <p14:creationId xmlns:p14="http://schemas.microsoft.com/office/powerpoint/2010/main" val="25169112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B4D4D8-C430-4DC9-BE69-A4C6EEA142AC}" type="slidenum">
              <a:rPr lang="el-GR">
                <a:solidFill>
                  <a:srgbClr val="FFFFFF"/>
                </a:solidFill>
              </a:rPr>
              <a:pPr>
                <a:defRPr/>
              </a:pPr>
              <a:t>‹#›</a:t>
            </a:fld>
            <a:endParaRPr lang="el-GR">
              <a:solidFill>
                <a:srgbClr val="FFFFFF"/>
              </a:solidFill>
            </a:endParaRPr>
          </a:p>
        </p:txBody>
      </p:sp>
    </p:spTree>
    <p:extLst>
      <p:ext uri="{BB962C8B-B14F-4D97-AF65-F5344CB8AC3E}">
        <p14:creationId xmlns:p14="http://schemas.microsoft.com/office/powerpoint/2010/main" val="12383766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481C78-BD87-4295-AC22-6F7B7B1F9F94}" type="slidenum">
              <a:rPr lang="el-GR">
                <a:solidFill>
                  <a:srgbClr val="FFFFFF"/>
                </a:solidFill>
              </a:rPr>
              <a:pPr>
                <a:defRPr/>
              </a:pPr>
              <a:t>‹#›</a:t>
            </a:fld>
            <a:endParaRPr lang="el-GR">
              <a:solidFill>
                <a:srgbClr val="FFFFFF"/>
              </a:solidFill>
            </a:endParaRPr>
          </a:p>
        </p:txBody>
      </p:sp>
    </p:spTree>
    <p:extLst>
      <p:ext uri="{BB962C8B-B14F-4D97-AF65-F5344CB8AC3E}">
        <p14:creationId xmlns:p14="http://schemas.microsoft.com/office/powerpoint/2010/main" val="4164775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9B8AED-EC84-47AB-B4F1-14FE35098447}" type="slidenum">
              <a:rPr lang="el-GR">
                <a:solidFill>
                  <a:srgbClr val="FFFFFF"/>
                </a:solidFill>
              </a:rPr>
              <a:pPr>
                <a:defRPr/>
              </a:pPr>
              <a:t>‹#›</a:t>
            </a:fld>
            <a:endParaRPr lang="el-GR">
              <a:solidFill>
                <a:srgbClr val="FFFFFF"/>
              </a:solidFill>
            </a:endParaRPr>
          </a:p>
        </p:txBody>
      </p:sp>
    </p:spTree>
    <p:extLst>
      <p:ext uri="{BB962C8B-B14F-4D97-AF65-F5344CB8AC3E}">
        <p14:creationId xmlns:p14="http://schemas.microsoft.com/office/powerpoint/2010/main" val="9681742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60F8B52-63D2-4CDC-8A83-A77318C2625A}" type="slidenum">
              <a:rPr lang="el-GR">
                <a:solidFill>
                  <a:srgbClr val="FFFFFF"/>
                </a:solidFill>
              </a:rPr>
              <a:pPr>
                <a:defRPr/>
              </a:pPr>
              <a:t>‹#›</a:t>
            </a:fld>
            <a:endParaRPr lang="el-GR">
              <a:solidFill>
                <a:srgbClr val="FFFFFF"/>
              </a:solidFill>
            </a:endParaRPr>
          </a:p>
        </p:txBody>
      </p:sp>
    </p:spTree>
    <p:extLst>
      <p:ext uri="{BB962C8B-B14F-4D97-AF65-F5344CB8AC3E}">
        <p14:creationId xmlns:p14="http://schemas.microsoft.com/office/powerpoint/2010/main" val="32761936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222412-CB38-481A-ABB1-9A74FC412CA6}" type="slidenum">
              <a:rPr lang="el-GR">
                <a:solidFill>
                  <a:srgbClr val="FFFFFF"/>
                </a:solidFill>
              </a:rPr>
              <a:pPr>
                <a:defRPr/>
              </a:pPr>
              <a:t>‹#›</a:t>
            </a:fld>
            <a:endParaRPr lang="el-GR">
              <a:solidFill>
                <a:srgbClr val="FFFFFF"/>
              </a:solidFill>
            </a:endParaRPr>
          </a:p>
        </p:txBody>
      </p:sp>
    </p:spTree>
    <p:extLst>
      <p:ext uri="{BB962C8B-B14F-4D97-AF65-F5344CB8AC3E}">
        <p14:creationId xmlns:p14="http://schemas.microsoft.com/office/powerpoint/2010/main" val="35694111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1804551-0273-4B05-89A7-CA0F25947E39}" type="slidenum">
              <a:rPr lang="el-GR">
                <a:solidFill>
                  <a:srgbClr val="FFFFFF"/>
                </a:solidFill>
              </a:rPr>
              <a:pPr>
                <a:defRPr/>
              </a:pPr>
              <a:t>‹#›</a:t>
            </a:fld>
            <a:endParaRPr lang="el-GR">
              <a:solidFill>
                <a:srgbClr val="FFFFFF"/>
              </a:solidFill>
            </a:endParaRPr>
          </a:p>
        </p:txBody>
      </p:sp>
    </p:spTree>
    <p:extLst>
      <p:ext uri="{BB962C8B-B14F-4D97-AF65-F5344CB8AC3E}">
        <p14:creationId xmlns:p14="http://schemas.microsoft.com/office/powerpoint/2010/main" val="24690541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4790FA-A25F-45E7-9F70-B3BD3AB4CAFE}" type="slidenum">
              <a:rPr lang="el-GR">
                <a:solidFill>
                  <a:srgbClr val="FFFFFF"/>
                </a:solidFill>
              </a:rPr>
              <a:pPr>
                <a:defRPr/>
              </a:pPr>
              <a:t>‹#›</a:t>
            </a:fld>
            <a:endParaRPr lang="el-GR">
              <a:solidFill>
                <a:srgbClr val="FFFFFF"/>
              </a:solidFill>
            </a:endParaRPr>
          </a:p>
        </p:txBody>
      </p:sp>
    </p:spTree>
    <p:extLst>
      <p:ext uri="{BB962C8B-B14F-4D97-AF65-F5344CB8AC3E}">
        <p14:creationId xmlns:p14="http://schemas.microsoft.com/office/powerpoint/2010/main" val="1653984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0F177CA-3B36-4BF0-8EF3-7B35996F0146}" type="datetimeFigureOut">
              <a:rPr lang="el-GR" smtClean="0">
                <a:solidFill>
                  <a:srgbClr val="04617B">
                    <a:shade val="90000"/>
                  </a:srgbClr>
                </a:solidFill>
              </a:rPr>
              <a:pPr/>
              <a:t>27/9/2020</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061F8055-FC83-4967-9995-6F2297DB468C}"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8735297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57D7AA-B4F5-4D01-9AC1-5A9CC9DFE053}" type="slidenum">
              <a:rPr lang="el-GR">
                <a:solidFill>
                  <a:srgbClr val="FFFFFF"/>
                </a:solidFill>
              </a:rPr>
              <a:pPr>
                <a:defRPr/>
              </a:pPr>
              <a:t>‹#›</a:t>
            </a:fld>
            <a:endParaRPr lang="el-GR">
              <a:solidFill>
                <a:srgbClr val="FFFFFF"/>
              </a:solidFill>
            </a:endParaRPr>
          </a:p>
        </p:txBody>
      </p:sp>
    </p:spTree>
    <p:extLst>
      <p:ext uri="{BB962C8B-B14F-4D97-AF65-F5344CB8AC3E}">
        <p14:creationId xmlns:p14="http://schemas.microsoft.com/office/powerpoint/2010/main" val="13786097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BC8DE1-B424-4853-85A3-834C91028AF0}" type="slidenum">
              <a:rPr lang="el-GR">
                <a:solidFill>
                  <a:srgbClr val="FFFFFF"/>
                </a:solidFill>
              </a:rPr>
              <a:pPr>
                <a:defRPr/>
              </a:pPr>
              <a:t>‹#›</a:t>
            </a:fld>
            <a:endParaRPr lang="el-GR">
              <a:solidFill>
                <a:srgbClr val="FFFFFF"/>
              </a:solidFill>
            </a:endParaRPr>
          </a:p>
        </p:txBody>
      </p:sp>
    </p:spTree>
    <p:extLst>
      <p:ext uri="{BB962C8B-B14F-4D97-AF65-F5344CB8AC3E}">
        <p14:creationId xmlns:p14="http://schemas.microsoft.com/office/powerpoint/2010/main" val="15848911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225F9C-5267-4541-8D25-78D5A31FB87E}" type="slidenum">
              <a:rPr lang="el-GR">
                <a:solidFill>
                  <a:srgbClr val="FFFFFF"/>
                </a:solidFill>
              </a:rPr>
              <a:pPr>
                <a:defRPr/>
              </a:pPr>
              <a:t>‹#›</a:t>
            </a:fld>
            <a:endParaRPr lang="el-GR">
              <a:solidFill>
                <a:srgbClr val="FFFFFF"/>
              </a:solidFill>
            </a:endParaRPr>
          </a:p>
        </p:txBody>
      </p:sp>
    </p:spTree>
    <p:extLst>
      <p:ext uri="{BB962C8B-B14F-4D97-AF65-F5344CB8AC3E}">
        <p14:creationId xmlns:p14="http://schemas.microsoft.com/office/powerpoint/2010/main" val="279412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0F177CA-3B36-4BF0-8EF3-7B35996F0146}" type="datetimeFigureOut">
              <a:rPr lang="el-GR" smtClean="0">
                <a:solidFill>
                  <a:srgbClr val="DBF5F9">
                    <a:shade val="90000"/>
                  </a:srgbClr>
                </a:solidFill>
              </a:rPr>
              <a:pPr/>
              <a:t>27/9/2020</a:t>
            </a:fld>
            <a:endParaRPr lang="el-GR">
              <a:solidFill>
                <a:srgbClr val="DBF5F9">
                  <a:shade val="90000"/>
                </a:srgbClr>
              </a:solidFill>
            </a:endParaRPr>
          </a:p>
        </p:txBody>
      </p:sp>
      <p:sp>
        <p:nvSpPr>
          <p:cNvPr id="5" name="Footer Placeholder 4"/>
          <p:cNvSpPr>
            <a:spLocks noGrp="1"/>
          </p:cNvSpPr>
          <p:nvPr>
            <p:ph type="ftr" sz="quarter" idx="11"/>
          </p:nvPr>
        </p:nvSpPr>
        <p:spPr/>
        <p:txBody>
          <a:bodyPr/>
          <a:lstStyle/>
          <a:p>
            <a:endParaRPr lang="el-GR">
              <a:solidFill>
                <a:srgbClr val="DBF5F9">
                  <a:shade val="90000"/>
                </a:srgbClr>
              </a:solidFill>
            </a:endParaRPr>
          </a:p>
        </p:txBody>
      </p:sp>
      <p:sp>
        <p:nvSpPr>
          <p:cNvPr id="6" name="Slide Number Placeholder 5"/>
          <p:cNvSpPr>
            <a:spLocks noGrp="1"/>
          </p:cNvSpPr>
          <p:nvPr>
            <p:ph type="sldNum" sz="quarter" idx="12"/>
          </p:nvPr>
        </p:nvSpPr>
        <p:spPr/>
        <p:txBody>
          <a:bodyPr/>
          <a:lstStyle/>
          <a:p>
            <a:fld id="{061F8055-FC83-4967-9995-6F2297DB468C}" type="slidenum">
              <a:rPr lang="el-GR" smtClean="0">
                <a:solidFill>
                  <a:srgbClr val="DBF5F9">
                    <a:shade val="90000"/>
                  </a:srgbClr>
                </a:solidFill>
              </a:rPr>
              <a:pPr/>
              <a:t>‹#›</a:t>
            </a:fld>
            <a:endParaRPr lang="el-GR">
              <a:solidFill>
                <a:srgbClr val="DBF5F9">
                  <a:shade val="90000"/>
                </a:srgbClr>
              </a:solidFill>
            </a:endParaRPr>
          </a:p>
        </p:txBody>
      </p:sp>
    </p:spTree>
    <p:extLst>
      <p:ext uri="{BB962C8B-B14F-4D97-AF65-F5344CB8AC3E}">
        <p14:creationId xmlns:p14="http://schemas.microsoft.com/office/powerpoint/2010/main" val="120187772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0F177CA-3B36-4BF0-8EF3-7B35996F0146}" type="datetimeFigureOut">
              <a:rPr lang="el-GR" smtClean="0">
                <a:solidFill>
                  <a:srgbClr val="04617B">
                    <a:shade val="90000"/>
                  </a:srgbClr>
                </a:solidFill>
              </a:rPr>
              <a:pPr/>
              <a:t>27/9/2020</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p:txBody>
          <a:bodyPr/>
          <a:lstStyle/>
          <a:p>
            <a:fld id="{061F8055-FC83-4967-9995-6F2297DB468C}"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842498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0F177CA-3B36-4BF0-8EF3-7B35996F0146}" type="datetimeFigureOut">
              <a:rPr lang="el-GR" smtClean="0">
                <a:solidFill>
                  <a:srgbClr val="04617B">
                    <a:shade val="90000"/>
                  </a:srgbClr>
                </a:solidFill>
              </a:rPr>
              <a:pPr/>
              <a:t>27/9/2020</a:t>
            </a:fld>
            <a:endParaRPr lang="el-GR">
              <a:solidFill>
                <a:srgbClr val="04617B">
                  <a:shade val="90000"/>
                </a:srgbClr>
              </a:solidFill>
            </a:endParaRPr>
          </a:p>
        </p:txBody>
      </p:sp>
      <p:sp>
        <p:nvSpPr>
          <p:cNvPr id="8" name="Footer Placeholder 7"/>
          <p:cNvSpPr>
            <a:spLocks noGrp="1"/>
          </p:cNvSpPr>
          <p:nvPr>
            <p:ph type="ftr" sz="quarter" idx="11"/>
          </p:nvPr>
        </p:nvSpPr>
        <p:spPr/>
        <p:txBody>
          <a:bodyPr/>
          <a:lstStyle/>
          <a:p>
            <a:endParaRPr lang="el-GR">
              <a:solidFill>
                <a:srgbClr val="04617B">
                  <a:shade val="90000"/>
                </a:srgbClr>
              </a:solidFill>
            </a:endParaRPr>
          </a:p>
        </p:txBody>
      </p:sp>
      <p:sp>
        <p:nvSpPr>
          <p:cNvPr id="9" name="Slide Number Placeholder 8"/>
          <p:cNvSpPr>
            <a:spLocks noGrp="1"/>
          </p:cNvSpPr>
          <p:nvPr>
            <p:ph type="sldNum" sz="quarter" idx="12"/>
          </p:nvPr>
        </p:nvSpPr>
        <p:spPr/>
        <p:txBody>
          <a:bodyPr/>
          <a:lstStyle/>
          <a:p>
            <a:fld id="{061F8055-FC83-4967-9995-6F2297DB468C}"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2767601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0F177CA-3B36-4BF0-8EF3-7B35996F0146}" type="datetimeFigureOut">
              <a:rPr lang="el-GR" smtClean="0">
                <a:solidFill>
                  <a:srgbClr val="04617B">
                    <a:shade val="90000"/>
                  </a:srgbClr>
                </a:solidFill>
              </a:rPr>
              <a:pPr/>
              <a:t>27/9/2020</a:t>
            </a:fld>
            <a:endParaRPr lang="el-GR">
              <a:solidFill>
                <a:srgbClr val="04617B">
                  <a:shade val="90000"/>
                </a:srgbClr>
              </a:solidFill>
            </a:endParaRPr>
          </a:p>
        </p:txBody>
      </p:sp>
      <p:sp>
        <p:nvSpPr>
          <p:cNvPr id="4" name="Footer Placeholder 3"/>
          <p:cNvSpPr>
            <a:spLocks noGrp="1"/>
          </p:cNvSpPr>
          <p:nvPr>
            <p:ph type="ftr" sz="quarter" idx="11"/>
          </p:nvPr>
        </p:nvSpPr>
        <p:spPr/>
        <p:txBody>
          <a:bodyPr/>
          <a:lstStyle/>
          <a:p>
            <a:endParaRPr lang="el-GR">
              <a:solidFill>
                <a:srgbClr val="04617B">
                  <a:shade val="90000"/>
                </a:srgbClr>
              </a:solidFill>
            </a:endParaRPr>
          </a:p>
        </p:txBody>
      </p:sp>
      <p:sp>
        <p:nvSpPr>
          <p:cNvPr id="5" name="Slide Number Placeholder 4"/>
          <p:cNvSpPr>
            <a:spLocks noGrp="1"/>
          </p:cNvSpPr>
          <p:nvPr>
            <p:ph type="sldNum" sz="quarter" idx="12"/>
          </p:nvPr>
        </p:nvSpPr>
        <p:spPr/>
        <p:txBody>
          <a:bodyPr/>
          <a:lstStyle/>
          <a:p>
            <a:fld id="{061F8055-FC83-4967-9995-6F2297DB468C}"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2009735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177CA-3B36-4BF0-8EF3-7B35996F0146}" type="datetimeFigureOut">
              <a:rPr lang="el-GR" smtClean="0">
                <a:solidFill>
                  <a:srgbClr val="04617B">
                    <a:shade val="90000"/>
                  </a:srgbClr>
                </a:solidFill>
              </a:rPr>
              <a:pPr/>
              <a:t>27/9/2020</a:t>
            </a:fld>
            <a:endParaRPr lang="el-GR">
              <a:solidFill>
                <a:srgbClr val="04617B">
                  <a:shade val="90000"/>
                </a:srgbClr>
              </a:solidFill>
            </a:endParaRPr>
          </a:p>
        </p:txBody>
      </p:sp>
      <p:sp>
        <p:nvSpPr>
          <p:cNvPr id="3" name="Footer Placeholder 2"/>
          <p:cNvSpPr>
            <a:spLocks noGrp="1"/>
          </p:cNvSpPr>
          <p:nvPr>
            <p:ph type="ftr" sz="quarter" idx="11"/>
          </p:nvPr>
        </p:nvSpPr>
        <p:spPr/>
        <p:txBody>
          <a:bodyPr/>
          <a:lstStyle/>
          <a:p>
            <a:endParaRPr lang="el-GR">
              <a:solidFill>
                <a:srgbClr val="04617B">
                  <a:shade val="90000"/>
                </a:srgbClr>
              </a:solidFill>
            </a:endParaRPr>
          </a:p>
        </p:txBody>
      </p:sp>
      <p:sp>
        <p:nvSpPr>
          <p:cNvPr id="4" name="Slide Number Placeholder 3"/>
          <p:cNvSpPr>
            <a:spLocks noGrp="1"/>
          </p:cNvSpPr>
          <p:nvPr>
            <p:ph type="sldNum" sz="quarter" idx="12"/>
          </p:nvPr>
        </p:nvSpPr>
        <p:spPr/>
        <p:txBody>
          <a:bodyPr/>
          <a:lstStyle/>
          <a:p>
            <a:fld id="{061F8055-FC83-4967-9995-6F2297DB468C}"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1898516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0F177CA-3B36-4BF0-8EF3-7B35996F0146}" type="datetimeFigureOut">
              <a:rPr lang="el-GR" smtClean="0">
                <a:solidFill>
                  <a:srgbClr val="04617B">
                    <a:shade val="90000"/>
                  </a:srgbClr>
                </a:solidFill>
              </a:rPr>
              <a:pPr/>
              <a:t>27/9/2020</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p:txBody>
          <a:bodyPr/>
          <a:lstStyle/>
          <a:p>
            <a:fld id="{061F8055-FC83-4967-9995-6F2297DB468C}"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3476331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7DBB78E-1F99-41C3-95E5-7792B84A5A88}" type="datetimeFigureOut">
              <a:rPr lang="el-GR" smtClean="0"/>
              <a:pPr/>
              <a:t>27/9/2020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0F177CA-3B36-4BF0-8EF3-7B35996F0146}" type="datetimeFigureOut">
              <a:rPr lang="el-GR" smtClean="0">
                <a:solidFill>
                  <a:srgbClr val="04617B">
                    <a:shade val="90000"/>
                  </a:srgbClr>
                </a:solidFill>
              </a:rPr>
              <a:pPr/>
              <a:t>27/9/2020</a:t>
            </a:fld>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endParaRPr lang="el-G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061F8055-FC83-4967-9995-6F2297DB468C}" type="slidenum">
              <a:rPr lang="el-GR" smtClean="0">
                <a:solidFill>
                  <a:srgbClr val="04617B">
                    <a:shade val="90000"/>
                  </a:srgbClr>
                </a:solidFill>
              </a:rPr>
              <a:pPr/>
              <a:t>‹#›</a:t>
            </a:fld>
            <a:endParaRPr lang="el-G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837681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0F177CA-3B36-4BF0-8EF3-7B35996F0146}" type="datetimeFigureOut">
              <a:rPr lang="el-GR" smtClean="0">
                <a:solidFill>
                  <a:srgbClr val="04617B">
                    <a:shade val="90000"/>
                  </a:srgbClr>
                </a:solidFill>
              </a:rPr>
              <a:pPr/>
              <a:t>27/9/2020</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061F8055-FC83-4967-9995-6F2297DB468C}"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3842880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0F177CA-3B36-4BF0-8EF3-7B35996F0146}" type="datetimeFigureOut">
              <a:rPr lang="el-GR" smtClean="0">
                <a:solidFill>
                  <a:srgbClr val="04617B">
                    <a:shade val="90000"/>
                  </a:srgbClr>
                </a:solidFill>
              </a:rPr>
              <a:pPr/>
              <a:t>27/9/2020</a:t>
            </a:fld>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fld id="{061F8055-FC83-4967-9995-6F2297DB468C}" type="slidenum">
              <a:rPr lang="el-GR" smtClean="0">
                <a:solidFill>
                  <a:srgbClr val="04617B">
                    <a:shade val="90000"/>
                  </a:srgbClr>
                </a:solidFill>
              </a:rPr>
              <a:pPr/>
              <a:t>‹#›</a:t>
            </a:fld>
            <a:endParaRPr lang="el-GR">
              <a:solidFill>
                <a:srgbClr val="04617B">
                  <a:shade val="90000"/>
                </a:srgbClr>
              </a:solidFill>
            </a:endParaRPr>
          </a:p>
        </p:txBody>
      </p:sp>
    </p:spTree>
    <p:extLst>
      <p:ext uri="{BB962C8B-B14F-4D97-AF65-F5344CB8AC3E}">
        <p14:creationId xmlns:p14="http://schemas.microsoft.com/office/powerpoint/2010/main" val="853299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003223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91283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99235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49539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83586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45903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467566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DBB78E-1F99-41C3-95E5-7792B84A5A88}" type="datetimeFigureOut">
              <a:rPr lang="el-GR" smtClean="0"/>
              <a:pPr/>
              <a:t>27/9/2020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57870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6762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016836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57713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8924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59614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176184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391490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035997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049234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27DBB78E-1F99-41C3-95E5-7792B84A5A88}" type="datetimeFigureOut">
              <a:rPr lang="el-GR" smtClean="0"/>
              <a:pPr/>
              <a:t>27/9/2020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99459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229273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78421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14024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744996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498803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56342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303734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390623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01719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27DBB78E-1F99-41C3-95E5-7792B84A5A88}" type="datetimeFigureOut">
              <a:rPr lang="el-GR" smtClean="0"/>
              <a:pPr/>
              <a:t>27/9/2020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3452749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0330549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6684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3443845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88674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4346591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843343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347855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0305698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50555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27DBB78E-1F99-41C3-95E5-7792B84A5A88}" type="datetimeFigureOut">
              <a:rPr lang="el-GR" smtClean="0"/>
              <a:pPr/>
              <a:t>27/9/2020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94830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442739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826732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310382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6721214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143427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995439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777829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05349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63460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DBB78E-1F99-41C3-95E5-7792B84A5A88}" type="datetimeFigureOut">
              <a:rPr lang="el-GR" smtClean="0"/>
              <a:pPr/>
              <a:t>27/9/2020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960881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771654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758279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676970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4037255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213751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394146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8875863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604154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007948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DBB78E-1F99-41C3-95E5-7792B84A5A88}" type="datetimeFigureOut">
              <a:rPr lang="el-GR" smtClean="0"/>
              <a:pPr/>
              <a:t>27/9/2020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725104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335774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71135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261060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150828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1843927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453394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86020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870786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190301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DBB78E-1F99-41C3-95E5-7792B84A5A88}" type="datetimeFigureOut">
              <a:rPr lang="el-GR" smtClean="0"/>
              <a:pPr/>
              <a:t>27/9/2020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8A8930D-D638-46F3-812F-54371C303167}" type="slidenum">
              <a:rPr lang="el-GR" smtClean="0"/>
              <a:pPr/>
              <a:t>‹#›</a:t>
            </a:fld>
            <a:endParaRPr lang="el-G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400851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127205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938010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055950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2748397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2172394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396962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399176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2384767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4195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3.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82000"/>
            <a:lum/>
          </a:blip>
          <a:srcRect/>
          <a:tile tx="0" ty="0" sx="100000" sy="100000" flip="none" algn="ctr"/>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BB78E-1F99-41C3-95E5-7792B84A5A88}" type="datetimeFigureOut">
              <a:rPr lang="el-GR" smtClean="0"/>
              <a:pPr/>
              <a:t>27/9/2020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8930D-D638-46F3-812F-54371C303167}"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5310225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4510287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smtClean="0"/>
              <a:t>Κάντε κλικ για επεξεργασία του τίτλου</a:t>
            </a:r>
          </a:p>
        </p:txBody>
      </p:sp>
      <p:sp>
        <p:nvSpPr>
          <p:cNvPr id="2263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2263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fontAlgn="base">
              <a:spcBef>
                <a:spcPct val="0"/>
              </a:spcBef>
              <a:spcAft>
                <a:spcPct val="0"/>
              </a:spcAft>
              <a:defRPr/>
            </a:pPr>
            <a:endParaRPr lang="el-GR">
              <a:solidFill>
                <a:srgbClr val="FFFFFF"/>
              </a:solidFill>
            </a:endParaRPr>
          </a:p>
        </p:txBody>
      </p:sp>
      <p:sp>
        <p:nvSpPr>
          <p:cNvPr id="2263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fontAlgn="base">
              <a:spcBef>
                <a:spcPct val="0"/>
              </a:spcBef>
              <a:spcAft>
                <a:spcPct val="0"/>
              </a:spcAft>
              <a:defRPr/>
            </a:pPr>
            <a:endParaRPr lang="el-GR">
              <a:solidFill>
                <a:srgbClr val="FFFFFF"/>
              </a:solidFill>
            </a:endParaRPr>
          </a:p>
        </p:txBody>
      </p:sp>
      <p:sp>
        <p:nvSpPr>
          <p:cNvPr id="2263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fontAlgn="base">
              <a:spcBef>
                <a:spcPct val="0"/>
              </a:spcBef>
              <a:spcAft>
                <a:spcPct val="0"/>
              </a:spcAft>
              <a:defRPr/>
            </a:pPr>
            <a:fld id="{05E1CBBC-7076-4095-B8F2-4C1C647224CF}" type="slidenum">
              <a:rPr lang="el-GR">
                <a:solidFill>
                  <a:srgbClr val="FFFFFF"/>
                </a:solidFill>
              </a:rPr>
              <a:pPr fontAlgn="base">
                <a:spcBef>
                  <a:spcPct val="0"/>
                </a:spcBef>
                <a:spcAft>
                  <a:spcPct val="0"/>
                </a:spcAft>
                <a:defRPr/>
              </a:pPr>
              <a:t>‹#›</a:t>
            </a:fld>
            <a:endParaRPr lang="el-GR">
              <a:solidFill>
                <a:srgbClr val="FFFFFF"/>
              </a:solidFill>
            </a:endParaRPr>
          </a:p>
        </p:txBody>
      </p:sp>
    </p:spTree>
    <p:extLst>
      <p:ext uri="{BB962C8B-B14F-4D97-AF65-F5344CB8AC3E}">
        <p14:creationId xmlns:p14="http://schemas.microsoft.com/office/powerpoint/2010/main" val="1860776738"/>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6000">
              <a:srgbClr val="DD85F9"/>
            </a:gs>
            <a:gs pos="50000">
              <a:schemeClr val="accent1">
                <a:tint val="44500"/>
                <a:satMod val="160000"/>
              </a:scheme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0F177CA-3B36-4BF0-8EF3-7B35996F0146}" type="datetimeFigureOut">
              <a:rPr lang="el-GR" smtClean="0">
                <a:solidFill>
                  <a:srgbClr val="04617B">
                    <a:shade val="90000"/>
                  </a:srgbClr>
                </a:solidFill>
              </a:rPr>
              <a:pPr/>
              <a:t>27/9/2020</a:t>
            </a:fld>
            <a:endParaRPr lang="el-G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l-G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61F8055-FC83-4967-9995-6F2297DB468C}" type="slidenum">
              <a:rPr lang="el-GR" smtClean="0">
                <a:solidFill>
                  <a:srgbClr val="04617B">
                    <a:shade val="90000"/>
                  </a:srgbClr>
                </a:solidFill>
              </a:rPr>
              <a:pPr/>
              <a:t>‹#›</a:t>
            </a:fld>
            <a:endParaRPr lang="el-G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438077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0306436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748759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66900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401697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5504102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6561304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ECEDC-5823-435E-9573-A9B25CF7B003}" type="datetimeFigureOut">
              <a:rPr lang="el-GR" smtClean="0">
                <a:solidFill>
                  <a:prstClr val="black">
                    <a:tint val="75000"/>
                  </a:prstClr>
                </a:solidFill>
              </a:rPr>
              <a:pPr/>
              <a:t>27/9/2020</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D770B-56EB-44E1-B30B-45ED74E3F4C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6082794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8.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7.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7.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3.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4.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4.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4.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7.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6.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05.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7.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customXml" Target="../ink/ink2.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3.xml"/><Relationship Id="rId5" Type="http://schemas.openxmlformats.org/officeDocument/2006/relationships/image" Target="../media/image70.jpeg"/><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3.emf"/><Relationship Id="rId4" Type="http://schemas.openxmlformats.org/officeDocument/2006/relationships/customXml" Target="../ink/ink3.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24.emf"/><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customXml" Target="../ink/ink5.xml"/><Relationship Id="rId5" Type="http://schemas.openxmlformats.org/officeDocument/2006/relationships/image" Target="../media/image23.emf"/><Relationship Id="rId4" Type="http://schemas.openxmlformats.org/officeDocument/2006/relationships/customXml" Target="../ink/ink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customXml" Target="../ink/ink8.xml"/><Relationship Id="rId4" Type="http://schemas.openxmlformats.org/officeDocument/2006/relationships/image" Target="../media/image3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2.emf"/><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customXml" Target="../ink/ink9.xml"/><Relationship Id="rId5" Type="http://schemas.openxmlformats.org/officeDocument/2006/relationships/image" Target="../media/image91.jpeg"/><Relationship Id="rId4" Type="http://schemas.openxmlformats.org/officeDocument/2006/relationships/image" Target="../media/image9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customXml" Target="../ink/ink11.xml"/><Relationship Id="rId4" Type="http://schemas.openxmlformats.org/officeDocument/2006/relationships/image" Target="../media/image45.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2.xml"/></Relationships>
</file>

<file path=ppt/slides/_rels/slide6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4.xml"/></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2.xml"/></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7.xml"/><Relationship Id="rId5" Type="http://schemas.openxmlformats.org/officeDocument/2006/relationships/image" Target="../media/image102.jpeg"/><Relationship Id="rId4" Type="http://schemas.openxmlformats.org/officeDocument/2006/relationships/image" Target="../media/image10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5.xml.rels><?xml version="1.0" encoding="UTF-8" standalone="yes"?>
<Relationships xmlns="http://schemas.openxmlformats.org/package/2006/relationships"><Relationship Id="rId8" Type="http://schemas.openxmlformats.org/officeDocument/2006/relationships/image" Target="../media/image232.emf"/><Relationship Id="rId3" Type="http://schemas.openxmlformats.org/officeDocument/2006/relationships/image" Target="../media/image104.png"/><Relationship Id="rId7" Type="http://schemas.openxmlformats.org/officeDocument/2006/relationships/customXml" Target="../ink/ink12.xml"/><Relationship Id="rId2" Type="http://schemas.openxmlformats.org/officeDocument/2006/relationships/image" Target="../media/image103.png"/><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233.emf"/><Relationship Id="rId4" Type="http://schemas.openxmlformats.org/officeDocument/2006/relationships/image" Target="../media/image105.png"/><Relationship Id="rId9" Type="http://schemas.openxmlformats.org/officeDocument/2006/relationships/customXml" Target="../ink/ink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55976" y="548680"/>
            <a:ext cx="4788024" cy="6309320"/>
          </a:xfrm>
        </p:spPr>
        <p:txBody>
          <a:bodyPr/>
          <a:lstStyle/>
          <a:p>
            <a:r>
              <a:rPr lang="el-GR" dirty="0" smtClean="0">
                <a:ln>
                  <a:solidFill>
                    <a:schemeClr val="tx1"/>
                  </a:solidFill>
                  <a:prstDash val="sysDash"/>
                </a:ln>
                <a:solidFill>
                  <a:srgbClr val="FF0000"/>
                </a:solidFill>
                <a:effectLst>
                  <a:outerShdw blurRad="38100" dist="38100" dir="2700000" algn="tl">
                    <a:srgbClr val="000000">
                      <a:alpha val="43137"/>
                    </a:srgbClr>
                  </a:outerShdw>
                </a:effectLst>
              </a:rPr>
              <a:t>ΟΓΚΟΙ ΝΕΦΡΟΥ </a:t>
            </a:r>
          </a:p>
          <a:p>
            <a:endParaRPr lang="el-GR" dirty="0" smtClean="0">
              <a:ln>
                <a:solidFill>
                  <a:schemeClr val="tx1"/>
                </a:solidFill>
                <a:prstDash val="sysDash"/>
              </a:ln>
              <a:solidFill>
                <a:srgbClr val="FF0000"/>
              </a:solidFill>
              <a:effectLst>
                <a:outerShdw blurRad="38100" dist="38100" dir="2700000" algn="tl">
                  <a:srgbClr val="000000">
                    <a:alpha val="43137"/>
                  </a:srgbClr>
                </a:outerShdw>
              </a:effectLst>
            </a:endParaRPr>
          </a:p>
          <a:p>
            <a:r>
              <a:rPr lang="el-GR" dirty="0" smtClean="0">
                <a:ln>
                  <a:solidFill>
                    <a:schemeClr val="tx1"/>
                  </a:solidFill>
                  <a:prstDash val="sysDash"/>
                </a:ln>
                <a:solidFill>
                  <a:srgbClr val="FF0000"/>
                </a:solidFill>
                <a:effectLst>
                  <a:outerShdw blurRad="38100" dist="38100" dir="2700000" algn="tl">
                    <a:srgbClr val="000000">
                      <a:alpha val="43137"/>
                    </a:srgbClr>
                  </a:outerShdw>
                </a:effectLst>
              </a:rPr>
              <a:t>Κλινικώς </a:t>
            </a:r>
            <a:r>
              <a:rPr lang="el-GR" dirty="0" err="1" smtClean="0">
                <a:ln>
                  <a:solidFill>
                    <a:schemeClr val="tx1"/>
                  </a:solidFill>
                  <a:prstDash val="sysDash"/>
                </a:ln>
                <a:solidFill>
                  <a:srgbClr val="FF0000"/>
                </a:solidFill>
                <a:effectLst>
                  <a:outerShdw blurRad="38100" dist="38100" dir="2700000" algn="tl">
                    <a:srgbClr val="000000">
                      <a:alpha val="43137"/>
                    </a:srgbClr>
                  </a:outerShdw>
                </a:effectLst>
              </a:rPr>
              <a:t>σηµαντικές</a:t>
            </a:r>
            <a:r>
              <a:rPr lang="el-GR" dirty="0" smtClean="0">
                <a:ln>
                  <a:solidFill>
                    <a:schemeClr val="tx1"/>
                  </a:solidFill>
                  <a:prstDash val="sysDash"/>
                </a:ln>
                <a:solidFill>
                  <a:srgbClr val="FF0000"/>
                </a:solidFill>
                <a:effectLst>
                  <a:outerShdw blurRad="38100" dist="38100" dir="2700000" algn="tl">
                    <a:srgbClr val="000000">
                      <a:alpha val="43137"/>
                    </a:srgbClr>
                  </a:outerShdw>
                </a:effectLst>
              </a:rPr>
              <a:t> </a:t>
            </a:r>
          </a:p>
          <a:p>
            <a:r>
              <a:rPr lang="el-GR" dirty="0" smtClean="0">
                <a:solidFill>
                  <a:schemeClr val="tx1"/>
                </a:solidFill>
                <a:effectLst>
                  <a:outerShdw blurRad="38100" dist="38100" dir="2700000" algn="tl">
                    <a:srgbClr val="000000">
                      <a:alpha val="43137"/>
                    </a:srgbClr>
                  </a:outerShdw>
                </a:effectLst>
              </a:rPr>
              <a:t>πτυχές </a:t>
            </a:r>
          </a:p>
          <a:p>
            <a:r>
              <a:rPr lang="el-GR" dirty="0" smtClean="0">
                <a:ln cmpd="dbl">
                  <a:solidFill>
                    <a:schemeClr val="tx1"/>
                  </a:solidFill>
                </a:ln>
                <a:solidFill>
                  <a:srgbClr val="66FFFF"/>
                </a:solidFill>
                <a:effectLst>
                  <a:outerShdw blurRad="38100" dist="38100" dir="2700000" algn="tl">
                    <a:srgbClr val="000000">
                      <a:alpha val="43137"/>
                    </a:srgbClr>
                  </a:outerShdw>
                </a:effectLst>
              </a:rPr>
              <a:t>ουρογεννητικής </a:t>
            </a:r>
            <a:r>
              <a:rPr lang="el-GR" dirty="0" err="1" smtClean="0">
                <a:ln cmpd="dbl">
                  <a:solidFill>
                    <a:schemeClr val="tx1"/>
                  </a:solidFill>
                </a:ln>
                <a:solidFill>
                  <a:srgbClr val="66FFFF"/>
                </a:solidFill>
                <a:effectLst>
                  <a:outerShdw blurRad="38100" dist="38100" dir="2700000" algn="tl">
                    <a:srgbClr val="000000">
                      <a:alpha val="43137"/>
                    </a:srgbClr>
                  </a:outerShdw>
                </a:effectLst>
              </a:rPr>
              <a:t>νεοπλασµατικής</a:t>
            </a:r>
            <a:endParaRPr lang="el-GR" dirty="0" smtClean="0">
              <a:ln cmpd="dbl">
                <a:solidFill>
                  <a:schemeClr val="tx1"/>
                </a:solidFill>
              </a:ln>
              <a:solidFill>
                <a:srgbClr val="66FFFF"/>
              </a:solidFill>
              <a:effectLst>
                <a:outerShdw blurRad="38100" dist="38100" dir="2700000" algn="tl">
                  <a:srgbClr val="000000">
                    <a:alpha val="43137"/>
                  </a:srgbClr>
                </a:outerShdw>
              </a:effectLst>
            </a:endParaRPr>
          </a:p>
          <a:p>
            <a:r>
              <a:rPr lang="el-GR" dirty="0" smtClean="0">
                <a:ln cmpd="dbl">
                  <a:solidFill>
                    <a:schemeClr val="tx1"/>
                  </a:solidFill>
                </a:ln>
                <a:solidFill>
                  <a:srgbClr val="66FFFF"/>
                </a:solidFill>
                <a:effectLst>
                  <a:outerShdw blurRad="38100" dist="38100" dir="2700000" algn="tl">
                    <a:srgbClr val="000000">
                      <a:alpha val="43137"/>
                    </a:srgbClr>
                  </a:outerShdw>
                </a:effectLst>
              </a:rPr>
              <a:t>παθολογοανατομίας</a:t>
            </a:r>
          </a:p>
          <a:p>
            <a:endParaRPr lang="el-GR" dirty="0">
              <a:ln cmpd="dbl">
                <a:solidFill>
                  <a:schemeClr val="tx1"/>
                </a:solidFill>
              </a:ln>
              <a:solidFill>
                <a:srgbClr val="66FFFF"/>
              </a:solidFill>
              <a:effectLst>
                <a:outerShdw blurRad="38100" dist="38100" dir="2700000" algn="tl">
                  <a:srgbClr val="000000">
                    <a:alpha val="43137"/>
                  </a:srgbClr>
                </a:outerShdw>
              </a:effectLst>
            </a:endParaRPr>
          </a:p>
          <a:p>
            <a:endParaRPr lang="el-GR" dirty="0" smtClean="0">
              <a:ln cmpd="dbl">
                <a:solidFill>
                  <a:schemeClr val="tx1"/>
                </a:solidFill>
              </a:ln>
              <a:solidFill>
                <a:srgbClr val="66FFFF"/>
              </a:solidFill>
              <a:effectLst>
                <a:outerShdw blurRad="38100" dist="38100" dir="2700000" algn="tl">
                  <a:srgbClr val="000000">
                    <a:alpha val="43137"/>
                  </a:srgbClr>
                </a:outerShdw>
              </a:effectLst>
            </a:endParaRPr>
          </a:p>
          <a:p>
            <a:r>
              <a:rPr lang="el-GR" sz="2400" dirty="0" smtClean="0">
                <a:ln cmpd="dbl">
                  <a:solidFill>
                    <a:schemeClr val="tx1"/>
                  </a:solidFill>
                </a:ln>
                <a:solidFill>
                  <a:srgbClr val="66FFFF"/>
                </a:solidFill>
                <a:effectLst>
                  <a:outerShdw blurRad="38100" dist="38100" dir="2700000" algn="tl">
                    <a:srgbClr val="000000">
                      <a:alpha val="43137"/>
                    </a:srgbClr>
                  </a:outerShdw>
                </a:effectLst>
              </a:rPr>
              <a:t>Ανδρέας </a:t>
            </a:r>
            <a:r>
              <a:rPr lang="en-US" sz="2400" dirty="0" smtClean="0">
                <a:ln cmpd="dbl">
                  <a:solidFill>
                    <a:schemeClr val="tx1"/>
                  </a:solidFill>
                </a:ln>
                <a:solidFill>
                  <a:srgbClr val="66FFFF"/>
                </a:solidFill>
                <a:effectLst>
                  <a:outerShdw blurRad="38100" dist="38100" dir="2700000" algn="tl">
                    <a:srgbClr val="000000">
                      <a:alpha val="43137"/>
                    </a:srgbClr>
                  </a:outerShdw>
                </a:effectLst>
              </a:rPr>
              <a:t> </a:t>
            </a:r>
            <a:r>
              <a:rPr lang="el-GR" sz="2400" dirty="0" smtClean="0">
                <a:ln cmpd="dbl">
                  <a:solidFill>
                    <a:schemeClr val="tx1"/>
                  </a:solidFill>
                </a:ln>
                <a:solidFill>
                  <a:srgbClr val="66FFFF"/>
                </a:solidFill>
                <a:effectLst>
                  <a:outerShdw blurRad="38100" dist="38100" dir="2700000" algn="tl">
                    <a:srgbClr val="000000">
                      <a:alpha val="43137"/>
                    </a:srgbClr>
                  </a:outerShdw>
                </a:effectLst>
              </a:rPr>
              <a:t>Χ. Λάζαρης </a:t>
            </a:r>
          </a:p>
          <a:p>
            <a:r>
              <a:rPr lang="el-GR" sz="2400" dirty="0" smtClean="0">
                <a:ln cmpd="dbl">
                  <a:solidFill>
                    <a:schemeClr val="tx1"/>
                  </a:solidFill>
                </a:ln>
                <a:solidFill>
                  <a:srgbClr val="66FFFF"/>
                </a:solidFill>
                <a:effectLst>
                  <a:outerShdw blurRad="38100" dist="38100" dir="2700000" algn="tl">
                    <a:srgbClr val="000000">
                      <a:alpha val="43137"/>
                    </a:srgbClr>
                  </a:outerShdw>
                </a:effectLst>
              </a:rPr>
              <a:t>Ιατρός - Ιστοπαθολόγος</a:t>
            </a:r>
          </a:p>
          <a:p>
            <a:endParaRPr lang="el-GR" dirty="0" smtClean="0"/>
          </a:p>
          <a:p>
            <a:endParaRPr lang="el-GR" dirty="0"/>
          </a:p>
          <a:p>
            <a:endParaRPr lang="el-GR" dirty="0"/>
          </a:p>
        </p:txBody>
      </p:sp>
      <p:pic>
        <p:nvPicPr>
          <p:cNvPr id="4" name="Picture 1" descr="C:\Users\KAV-AGRO\Desktop\9.3.18 ΘΕΣΣΑΛΟΝΙΚΗ\t-rg-la-salonic-1929.jpg!Large.jpg"/>
          <p:cNvPicPr>
            <a:picLocks noChangeAspect="1" noChangeArrowheads="1"/>
          </p:cNvPicPr>
          <p:nvPr/>
        </p:nvPicPr>
        <p:blipFill>
          <a:blip r:embed="rId2" cstate="print"/>
          <a:srcRect/>
          <a:stretch>
            <a:fillRect/>
          </a:stretch>
        </p:blipFill>
        <p:spPr bwMode="auto">
          <a:xfrm>
            <a:off x="251520" y="2060848"/>
            <a:ext cx="4405930" cy="3744416"/>
          </a:xfrm>
          <a:prstGeom prst="rect">
            <a:avLst/>
          </a:prstGeom>
          <a:noFill/>
        </p:spPr>
      </p:pic>
      <p:sp>
        <p:nvSpPr>
          <p:cNvPr id="5" name="2 - Θέση κειμένου"/>
          <p:cNvSpPr txBox="1">
            <a:spLocks/>
          </p:cNvSpPr>
          <p:nvPr/>
        </p:nvSpPr>
        <p:spPr>
          <a:xfrm>
            <a:off x="457200" y="5805264"/>
            <a:ext cx="4040188" cy="720081"/>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900" b="0" i="0" u="none" strike="noStrike" kern="1200" cap="none" spc="0" normalizeH="0" baseline="0" noProof="0" dirty="0" smtClean="0">
                <a:ln>
                  <a:noFill/>
                </a:ln>
                <a:effectLst/>
                <a:uLnTx/>
                <a:uFillTx/>
                <a:latin typeface="+mn-lt"/>
                <a:ea typeface="+mn-ea"/>
                <a:cs typeface="+mn-cs"/>
              </a:rPr>
              <a:t>Ρ. </a:t>
            </a:r>
            <a:r>
              <a:rPr kumimoji="0" lang="el-GR" sz="900" b="0" i="0" u="none" strike="noStrike" kern="1200" cap="none" spc="0" normalizeH="0" baseline="0" noProof="0" dirty="0" err="1" smtClean="0">
                <a:ln>
                  <a:noFill/>
                </a:ln>
                <a:effectLst/>
                <a:uLnTx/>
                <a:uFillTx/>
                <a:latin typeface="+mn-lt"/>
                <a:ea typeface="+mn-ea"/>
                <a:cs typeface="+mn-cs"/>
              </a:rPr>
              <a:t>Σβάιτσερ</a:t>
            </a:r>
            <a:r>
              <a:rPr kumimoji="0" lang="el-GR" sz="900" b="0" i="0" u="none" strike="noStrike" kern="1200" cap="none" spc="0" normalizeH="0" baseline="0" noProof="0" dirty="0" smtClean="0">
                <a:ln>
                  <a:noFill/>
                </a:ln>
                <a:effectLst/>
                <a:uLnTx/>
                <a:uFillTx/>
                <a:latin typeface="+mn-lt"/>
                <a:ea typeface="+mn-ea"/>
                <a:cs typeface="+mn-cs"/>
              </a:rPr>
              <a:t>-</a:t>
            </a:r>
            <a:r>
              <a:rPr kumimoji="0" lang="el-GR" sz="900" b="0" i="0" u="none" strike="noStrike" kern="1200" cap="none" spc="0" normalizeH="0" baseline="0" noProof="0" dirty="0" err="1" smtClean="0">
                <a:ln>
                  <a:noFill/>
                </a:ln>
                <a:effectLst/>
                <a:uLnTx/>
                <a:uFillTx/>
                <a:latin typeface="+mn-lt"/>
                <a:ea typeface="+mn-ea"/>
                <a:cs typeface="+mn-cs"/>
              </a:rPr>
              <a:t>Κουμπάνα</a:t>
            </a:r>
            <a:r>
              <a:rPr kumimoji="0" lang="en-US" sz="900" b="0" i="0" u="none" strike="noStrike" kern="1200" cap="none" spc="0" normalizeH="0" baseline="0" noProof="0" dirty="0" smtClean="0">
                <a:ln>
                  <a:noFill/>
                </a:ln>
                <a:effectLst/>
                <a:uLnTx/>
                <a:uFillTx/>
                <a:latin typeface="+mn-lt"/>
                <a:ea typeface="+mn-ea"/>
                <a:cs typeface="+mn-cs"/>
              </a:rPr>
              <a:t>: </a:t>
            </a:r>
            <a:r>
              <a:rPr kumimoji="0" lang="el-GR" sz="900" b="0" i="0" u="none" strike="noStrike" kern="1200" cap="none" spc="0" normalizeH="0" baseline="0" noProof="0" dirty="0" smtClean="0">
                <a:ln>
                  <a:noFill/>
                </a:ln>
                <a:effectLst/>
                <a:uLnTx/>
                <a:uFillTx/>
                <a:latin typeface="+mn-lt"/>
                <a:ea typeface="+mn-ea"/>
                <a:cs typeface="+mn-cs"/>
              </a:rPr>
              <a:t>Αγορά στη Θεσσαλονίκη, 1929.</a:t>
            </a:r>
            <a:endParaRPr kumimoji="0" lang="el-GR" sz="900" b="0" i="0" u="none" strike="noStrike" kern="1200" cap="none" spc="0" normalizeH="0" baseline="0" noProof="0" dirty="0">
              <a:ln>
                <a:noFill/>
              </a:ln>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42918"/>
            <a:ext cx="9144000" cy="857256"/>
          </a:xfrm>
        </p:spPr>
        <p:txBody>
          <a:bodyPr>
            <a:noAutofit/>
          </a:bodyPr>
          <a:lstStyle/>
          <a:p>
            <a:r>
              <a:rPr lang="el-GR" sz="3200" b="1" spc="600" dirty="0" smtClean="0">
                <a:solidFill>
                  <a:schemeClr val="tx2"/>
                </a:solidFill>
                <a:effectLst>
                  <a:outerShdw blurRad="38100" dist="38100" dir="2700000" algn="tl">
                    <a:srgbClr val="000000">
                      <a:alpha val="43137"/>
                    </a:srgbClr>
                  </a:outerShdw>
                </a:effectLst>
              </a:rPr>
              <a:t>ΝΕΦΡΟΙ</a:t>
            </a:r>
            <a:r>
              <a:rPr lang="el-GR" sz="3200" b="1" spc="300" dirty="0" smtClean="0">
                <a:solidFill>
                  <a:schemeClr val="tx2"/>
                </a:solidFill>
              </a:rPr>
              <a:t/>
            </a:r>
            <a:br>
              <a:rPr lang="el-GR" sz="3200" b="1" spc="300" dirty="0" smtClean="0">
                <a:solidFill>
                  <a:schemeClr val="tx2"/>
                </a:solidFill>
              </a:rPr>
            </a:br>
            <a:r>
              <a:rPr lang="el-GR" sz="2800" b="1" spc="300" dirty="0" smtClean="0">
                <a:solidFill>
                  <a:schemeClr val="tx2"/>
                </a:solidFill>
              </a:rPr>
              <a:t>Παθολογοανατομικές</a:t>
            </a:r>
            <a:r>
              <a:rPr lang="el-GR" sz="2800" b="1" dirty="0" smtClean="0">
                <a:solidFill>
                  <a:schemeClr val="tx2"/>
                </a:solidFill>
              </a:rPr>
              <a:t> παράμετροι </a:t>
            </a:r>
            <a:r>
              <a:rPr lang="el-GR" sz="2800" b="1" dirty="0" smtClean="0"/>
              <a:t/>
            </a:r>
            <a:br>
              <a:rPr lang="el-GR" sz="2800" b="1" dirty="0" smtClean="0"/>
            </a:br>
            <a:r>
              <a:rPr lang="el-GR" sz="2800" b="1" dirty="0" smtClean="0"/>
              <a:t>επηρεάζουσες </a:t>
            </a:r>
            <a:r>
              <a:rPr lang="el-GR" sz="2800" b="1" dirty="0" smtClean="0">
                <a:solidFill>
                  <a:schemeClr val="tx2"/>
                </a:solidFill>
                <a:effectLst>
                  <a:outerShdw blurRad="38100" dist="38100" dir="2700000" algn="tl">
                    <a:srgbClr val="000000">
                      <a:alpha val="43137"/>
                    </a:srgbClr>
                  </a:outerShdw>
                </a:effectLst>
              </a:rPr>
              <a:t>σημαντικά</a:t>
            </a:r>
            <a:r>
              <a:rPr lang="el-GR" sz="2800" b="1" dirty="0" smtClean="0">
                <a:solidFill>
                  <a:schemeClr val="tx2"/>
                </a:solidFill>
              </a:rPr>
              <a:t> </a:t>
            </a:r>
            <a:r>
              <a:rPr lang="el-GR" sz="2800" b="1" dirty="0" smtClean="0"/>
              <a:t/>
            </a:r>
            <a:br>
              <a:rPr lang="el-GR" sz="2800" b="1" dirty="0" smtClean="0"/>
            </a:br>
            <a:r>
              <a:rPr lang="el-GR" sz="2800" b="1" dirty="0" smtClean="0"/>
              <a:t>τη σχετιζόμενη με το νεφροκυτταρικό καρκίνωμα (ΝΚΚ) </a:t>
            </a:r>
            <a:br>
              <a:rPr lang="el-GR" sz="2800" b="1" dirty="0" smtClean="0"/>
            </a:br>
            <a:r>
              <a:rPr lang="el-GR" sz="2800" b="1" spc="600" dirty="0" smtClean="0"/>
              <a:t>επιβίωση</a:t>
            </a:r>
            <a:r>
              <a:rPr lang="el-GR" sz="2800" b="1" dirty="0" smtClean="0"/>
              <a:t> των ασθενών</a:t>
            </a:r>
            <a:endParaRPr lang="el-GR" sz="2800" b="1" dirty="0"/>
          </a:p>
        </p:txBody>
      </p:sp>
      <p:sp>
        <p:nvSpPr>
          <p:cNvPr id="3" name="2 - Θέση περιεχομένου"/>
          <p:cNvSpPr>
            <a:spLocks noGrp="1"/>
          </p:cNvSpPr>
          <p:nvPr>
            <p:ph idx="1"/>
          </p:nvPr>
        </p:nvSpPr>
        <p:spPr>
          <a:xfrm>
            <a:off x="0" y="2420888"/>
            <a:ext cx="9144000" cy="4437112"/>
          </a:xfrm>
        </p:spPr>
        <p:txBody>
          <a:bodyPr>
            <a:normAutofit fontScale="70000" lnSpcReduction="20000"/>
          </a:bodyPr>
          <a:lstStyle/>
          <a:p>
            <a:r>
              <a:rPr lang="el-GR" sz="2800" b="1" dirty="0" smtClean="0"/>
              <a:t>Η </a:t>
            </a:r>
            <a:r>
              <a:rPr lang="el-GR" sz="2800" b="1" dirty="0" smtClean="0">
                <a:effectLst>
                  <a:outerShdw blurRad="38100" dist="38100" dir="2700000" algn="tl">
                    <a:srgbClr val="000000">
                      <a:alpha val="43137"/>
                    </a:srgbClr>
                  </a:outerShdw>
                </a:effectLst>
              </a:rPr>
              <a:t>ιστολογική</a:t>
            </a:r>
            <a:r>
              <a:rPr lang="el-GR" sz="2800" b="1" dirty="0" smtClean="0"/>
              <a:t> </a:t>
            </a:r>
            <a:r>
              <a:rPr lang="el-GR" sz="2800" b="1" dirty="0" smtClean="0">
                <a:effectLst>
                  <a:outerShdw blurRad="38100" dist="38100" dir="2700000" algn="tl">
                    <a:srgbClr val="000000">
                      <a:alpha val="43137"/>
                    </a:srgbClr>
                  </a:outerShdw>
                </a:effectLst>
              </a:rPr>
              <a:t> </a:t>
            </a:r>
            <a:r>
              <a:rPr lang="el-GR" sz="2800" b="1" dirty="0" smtClean="0">
                <a:effectLst>
                  <a:outerShdw blurRad="38100" dist="38100" dir="2700000" algn="tl">
                    <a:srgbClr val="000000">
                      <a:alpha val="43137"/>
                    </a:srgbClr>
                  </a:outerShdw>
                </a:effectLst>
              </a:rPr>
              <a:t>μορφή/ποικιλία/τύπος</a:t>
            </a:r>
            <a:r>
              <a:rPr lang="el-GR" sz="2800" b="1" dirty="0" smtClean="0"/>
              <a:t> </a:t>
            </a:r>
            <a:r>
              <a:rPr lang="el-GR" sz="2800" b="1" dirty="0" smtClean="0"/>
              <a:t>του όγκου [το πολύχωρο κυστικό νεφροκυτταρικό νεόπλασμα (ΝΚΝ) χαμηλού κακοήθους δυναμικού, το διαυγοκυτταρικό θηλώδες ΝΚΚ, το θηλώδες ΝΚΚ και το χρωμόφοβο ΝΚΚ έχουν ευμενέστερη πρόγνωση από το (συμβατικό) </a:t>
            </a:r>
            <a:r>
              <a:rPr lang="el-GR" sz="2800" b="1" dirty="0" err="1" smtClean="0"/>
              <a:t>διαυγοκυτταρικό</a:t>
            </a:r>
            <a:r>
              <a:rPr lang="el-GR" sz="2800" b="1" dirty="0" smtClean="0"/>
              <a:t> ΝΚΚ]. </a:t>
            </a:r>
          </a:p>
          <a:p>
            <a:pPr>
              <a:buNone/>
            </a:pPr>
            <a:endParaRPr lang="el-GR" sz="2800" b="1" dirty="0" smtClean="0"/>
          </a:p>
          <a:p>
            <a:r>
              <a:rPr lang="el-GR" sz="2800" b="1" dirty="0" smtClean="0"/>
              <a:t>Η παρουσία </a:t>
            </a:r>
            <a:r>
              <a:rPr lang="el-GR" sz="2800" b="1" dirty="0" smtClean="0">
                <a:effectLst>
                  <a:outerShdw blurRad="38100" dist="38100" dir="2700000" algn="tl">
                    <a:srgbClr val="000000">
                      <a:alpha val="43137"/>
                    </a:srgbClr>
                  </a:outerShdw>
                </a:effectLst>
              </a:rPr>
              <a:t>σαρκωματοειδούς </a:t>
            </a:r>
            <a:r>
              <a:rPr lang="en-US" sz="2800" b="1" dirty="0" smtClean="0">
                <a:effectLst>
                  <a:outerShdw blurRad="38100" dist="38100" dir="2700000" algn="tl">
                    <a:srgbClr val="000000">
                      <a:alpha val="43137"/>
                    </a:srgbClr>
                  </a:outerShdw>
                </a:effectLst>
              </a:rPr>
              <a:t>/</a:t>
            </a:r>
            <a:r>
              <a:rPr lang="el-GR" sz="2800" b="1" dirty="0" smtClean="0">
                <a:effectLst>
                  <a:outerShdw blurRad="38100" dist="38100" dir="2700000" algn="tl">
                    <a:srgbClr val="000000">
                      <a:alpha val="43137"/>
                    </a:srgbClr>
                  </a:outerShdw>
                </a:effectLst>
              </a:rPr>
              <a:t>ραβδοειδούς (απο)διαφοροποίησης, έστω και περιορισμένη.</a:t>
            </a:r>
          </a:p>
          <a:p>
            <a:endParaRPr lang="el-GR" sz="2800" b="1" dirty="0" smtClean="0">
              <a:effectLst>
                <a:outerShdw blurRad="38100" dist="38100" dir="2700000" algn="tl">
                  <a:srgbClr val="000000">
                    <a:alpha val="43137"/>
                  </a:srgbClr>
                </a:outerShdw>
              </a:effectLst>
            </a:endParaRPr>
          </a:p>
          <a:p>
            <a:r>
              <a:rPr lang="el-GR" sz="2800" b="1" dirty="0" smtClean="0"/>
              <a:t>Το </a:t>
            </a:r>
            <a:r>
              <a:rPr lang="el-GR" sz="2800" b="1" dirty="0" err="1" smtClean="0"/>
              <a:t>παθολογοανατομικό</a:t>
            </a:r>
            <a:r>
              <a:rPr lang="el-GR" sz="2800" b="1" dirty="0" smtClean="0"/>
              <a:t> </a:t>
            </a:r>
            <a:r>
              <a:rPr lang="el-GR" sz="2800" b="1" dirty="0" smtClean="0">
                <a:effectLst>
                  <a:outerShdw blurRad="38100" dist="38100" dir="2700000" algn="tl">
                    <a:srgbClr val="000000">
                      <a:alpha val="43137"/>
                    </a:srgbClr>
                  </a:outerShdw>
                </a:effectLst>
              </a:rPr>
              <a:t>στάδιο (κρίσιμης σημασίας </a:t>
            </a:r>
            <a:r>
              <a:rPr lang="el-GR" sz="2800" b="1" dirty="0" err="1" smtClean="0">
                <a:effectLst>
                  <a:outerShdw blurRad="38100" dist="38100" dir="2700000" algn="tl">
                    <a:srgbClr val="000000">
                      <a:alpha val="43137"/>
                    </a:srgbClr>
                  </a:outerShdw>
                </a:effectLst>
              </a:rPr>
              <a:t>μ.δ</a:t>
            </a:r>
            <a:r>
              <a:rPr lang="el-GR" sz="2800" b="1" dirty="0" smtClean="0">
                <a:effectLst>
                  <a:outerShdw blurRad="38100" dist="38100" dir="2700000" algn="tl">
                    <a:srgbClr val="000000">
                      <a:alpha val="43137"/>
                    </a:srgbClr>
                  </a:outerShdw>
                </a:effectLst>
              </a:rPr>
              <a:t>. των καρκινωμάτων</a:t>
            </a:r>
            <a:r>
              <a:rPr lang="en-US" sz="2800" b="1" dirty="0" smtClean="0">
                <a:effectLst>
                  <a:outerShdw blurRad="38100" dist="38100" dir="2700000" algn="tl">
                    <a:srgbClr val="000000">
                      <a:alpha val="43137"/>
                    </a:srgbClr>
                  </a:outerShdw>
                </a:effectLst>
              </a:rPr>
              <a:t>: 4,7 &amp; 10 </a:t>
            </a:r>
            <a:r>
              <a:rPr lang="el-GR" sz="2800" b="1" dirty="0" smtClean="0">
                <a:effectLst>
                  <a:outerShdw blurRad="38100" dist="38100" dir="2700000" algn="tl">
                    <a:srgbClr val="000000">
                      <a:alpha val="43137"/>
                    </a:srgbClr>
                  </a:outerShdw>
                </a:effectLst>
              </a:rPr>
              <a:t>εκ., </a:t>
            </a:r>
            <a:r>
              <a:rPr lang="el-GR" sz="2800" b="1" dirty="0" smtClean="0">
                <a:effectLst>
                  <a:outerShdw blurRad="38100" dist="38100" dir="2700000" algn="tl">
                    <a:srgbClr val="000000">
                      <a:alpha val="43137"/>
                    </a:srgbClr>
                  </a:outerShdw>
                </a:effectLst>
              </a:rPr>
              <a:t>συνεκτίμηση διηθητικής επέκτασης πέραν του νεφρικού παρεγχύματος)</a:t>
            </a:r>
          </a:p>
          <a:p>
            <a:pPr>
              <a:buNone/>
            </a:pPr>
            <a:r>
              <a:rPr lang="el-GR" sz="2800" b="1" dirty="0" smtClean="0"/>
              <a:t> </a:t>
            </a:r>
          </a:p>
          <a:p>
            <a:r>
              <a:rPr lang="el-GR" sz="2800" b="1" dirty="0" smtClean="0"/>
              <a:t>Ο βαθμός </a:t>
            </a:r>
            <a:r>
              <a:rPr lang="el-GR" sz="2800" b="1" dirty="0" smtClean="0">
                <a:effectLst>
                  <a:outerShdw blurRad="38100" dist="38100" dir="2700000" algn="tl">
                    <a:srgbClr val="000000">
                      <a:alpha val="43137"/>
                    </a:srgbClr>
                  </a:outerShdw>
                </a:effectLst>
              </a:rPr>
              <a:t>πυρηνιακής κακοήθειας</a:t>
            </a:r>
            <a:r>
              <a:rPr lang="en-US" sz="2800" b="1" dirty="0" smtClean="0">
                <a:effectLst>
                  <a:outerShdw blurRad="38100" dist="38100" dir="2700000" algn="tl">
                    <a:srgbClr val="000000">
                      <a:alpha val="43137"/>
                    </a:srgbClr>
                  </a:outerShdw>
                </a:effectLst>
              </a:rPr>
              <a:t> </a:t>
            </a:r>
            <a:r>
              <a:rPr lang="el-GR" sz="2800" b="1" dirty="0" smtClean="0">
                <a:effectLst>
                  <a:outerShdw blurRad="38100" dist="38100" dir="2700000" algn="tl">
                    <a:srgbClr val="000000">
                      <a:alpha val="43137"/>
                    </a:srgbClr>
                  </a:outerShdw>
                </a:effectLst>
              </a:rPr>
              <a:t>κατά  Π.Ο.Υ./</a:t>
            </a:r>
            <a:r>
              <a:rPr lang="en-US" sz="2800" b="1" dirty="0" smtClean="0">
                <a:effectLst>
                  <a:outerShdw blurRad="38100" dist="38100" dir="2700000" algn="tl">
                    <a:srgbClr val="000000">
                      <a:alpha val="43137"/>
                    </a:srgbClr>
                  </a:outerShdw>
                </a:effectLst>
              </a:rPr>
              <a:t>I</a:t>
            </a:r>
            <a:r>
              <a:rPr lang="el-GR" sz="2800" b="1" dirty="0" smtClean="0">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S</a:t>
            </a:r>
            <a:r>
              <a:rPr lang="el-GR" sz="2800" b="1" dirty="0" smtClean="0">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U</a:t>
            </a:r>
            <a:r>
              <a:rPr lang="el-GR" sz="2800" b="1" dirty="0" smtClean="0">
                <a:effectLst>
                  <a:outerShdw blurRad="38100" dist="38100" dir="2700000" algn="tl">
                    <a:srgbClr val="000000">
                      <a:alpha val="43137"/>
                    </a:srgbClr>
                  </a:outerShdw>
                </a:effectLst>
              </a:rPr>
              <a:t>.</a:t>
            </a:r>
            <a:r>
              <a:rPr lang="en-US" sz="2800" b="1" dirty="0" smtClean="0">
                <a:effectLst>
                  <a:outerShdw blurRad="38100" dist="38100" dir="2700000" algn="tl">
                    <a:srgbClr val="000000">
                      <a:alpha val="43137"/>
                    </a:srgbClr>
                  </a:outerShdw>
                </a:effectLst>
              </a:rPr>
              <a:t>P</a:t>
            </a:r>
            <a:r>
              <a:rPr lang="el-GR" sz="2800" b="1" dirty="0" smtClean="0">
                <a:effectLst>
                  <a:outerShdw blurRad="38100" dist="38100" dir="2700000" algn="tl">
                    <a:srgbClr val="000000">
                      <a:alpha val="43137"/>
                    </a:srgbClr>
                  </a:outerShdw>
                </a:effectLst>
              </a:rPr>
              <a:t>.</a:t>
            </a:r>
          </a:p>
          <a:p>
            <a:pPr>
              <a:buNone/>
            </a:pPr>
            <a:endParaRPr lang="el-GR" sz="2800" b="1" dirty="0" smtClean="0"/>
          </a:p>
          <a:p>
            <a:r>
              <a:rPr lang="el-GR" sz="2800" b="1" dirty="0" smtClean="0"/>
              <a:t>Η παρουσία </a:t>
            </a:r>
            <a:r>
              <a:rPr lang="el-GR" sz="2800" b="1" dirty="0" smtClean="0">
                <a:effectLst>
                  <a:outerShdw blurRad="38100" dist="38100" dir="2700000" algn="tl">
                    <a:srgbClr val="000000">
                      <a:alpha val="43137"/>
                    </a:srgbClr>
                  </a:outerShdw>
                </a:effectLst>
              </a:rPr>
              <a:t>νέκρωσης</a:t>
            </a:r>
            <a:r>
              <a:rPr lang="el-GR" sz="2800" b="1" dirty="0" smtClean="0"/>
              <a:t> στον όγκο</a:t>
            </a:r>
          </a:p>
          <a:p>
            <a:pPr>
              <a:buNone/>
            </a:pPr>
            <a:endParaRPr lang="el-GR" sz="2800" b="1" dirty="0" smtClean="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99392"/>
            <a:ext cx="9144000" cy="1170938"/>
          </a:xfrm>
        </p:spPr>
        <p:txBody>
          <a:bodyPr>
            <a:normAutofit fontScale="90000"/>
          </a:bodyPr>
          <a:lstStyle/>
          <a:p>
            <a:r>
              <a:rPr lang="el-GR" sz="2700" b="1" spc="600" dirty="0" err="1" smtClean="0">
                <a:effectLst>
                  <a:outerShdw blurRad="38100" dist="38100" dir="2700000" algn="tl">
                    <a:srgbClr val="000000">
                      <a:alpha val="43137"/>
                    </a:srgbClr>
                  </a:outerShdw>
                </a:effectLst>
              </a:rPr>
              <a:t>Πολύχωρο</a:t>
            </a:r>
            <a:r>
              <a:rPr lang="el-GR" sz="2700" b="1" spc="600" dirty="0" smtClean="0">
                <a:effectLst>
                  <a:outerShdw blurRad="38100" dist="38100" dir="2700000" algn="tl">
                    <a:srgbClr val="000000">
                      <a:alpha val="43137"/>
                    </a:srgbClr>
                  </a:outerShdw>
                </a:effectLst>
              </a:rPr>
              <a:t> </a:t>
            </a:r>
            <a:r>
              <a:rPr lang="el-GR" sz="2700" b="1" spc="600" dirty="0" err="1" smtClean="0">
                <a:effectLst>
                  <a:outerShdw blurRad="38100" dist="38100" dir="2700000" algn="tl">
                    <a:srgbClr val="000000">
                      <a:alpha val="43137"/>
                    </a:srgbClr>
                  </a:outerShdw>
                </a:effectLst>
              </a:rPr>
              <a:t>κυστικό</a:t>
            </a:r>
            <a:r>
              <a:rPr lang="el-GR" sz="2700" b="1" dirty="0" err="1" smtClean="0"/>
              <a:t>ΝΚ</a:t>
            </a:r>
            <a:r>
              <a:rPr lang="el-GR" sz="2700" b="1" u="sng" dirty="0" err="1" smtClean="0">
                <a:effectLst>
                  <a:outerShdw blurRad="38100" dist="38100" dir="2700000" algn="tl">
                    <a:srgbClr val="000000">
                      <a:alpha val="43137"/>
                    </a:srgbClr>
                  </a:outerShdw>
                </a:effectLst>
              </a:rPr>
              <a:t>Ν</a:t>
            </a:r>
            <a:r>
              <a:rPr lang="el-GR" sz="2700" b="1" dirty="0" smtClean="0"/>
              <a:t>, χαμηλού κακοήθους δυναμικού.</a:t>
            </a:r>
            <a:r>
              <a:rPr lang="el-GR" sz="2400" dirty="0" smtClean="0"/>
              <a:t/>
            </a:r>
            <a:br>
              <a:rPr lang="el-GR" sz="2400" dirty="0" smtClean="0"/>
            </a:br>
            <a:r>
              <a:rPr lang="el-GR" sz="2400" dirty="0" smtClean="0"/>
              <a:t>(διαυγή νεοπλασματικά κύτταρα </a:t>
            </a:r>
            <a:r>
              <a:rPr lang="el-GR" sz="2400" b="1" dirty="0" smtClean="0">
                <a:effectLst>
                  <a:outerShdw blurRad="38100" dist="38100" dir="2700000" algn="tl">
                    <a:srgbClr val="000000">
                      <a:alpha val="43137"/>
                    </a:srgbClr>
                  </a:outerShdw>
                </a:effectLst>
              </a:rPr>
              <a:t>μόνο</a:t>
            </a:r>
            <a:r>
              <a:rPr lang="el-GR" sz="2400" dirty="0" smtClean="0"/>
              <a:t> στα διαφραγμάτια ή  στην επένδυση των κύστεων. Ήπια βιολογική συμπεριφορά)</a:t>
            </a:r>
            <a:endParaRPr lang="el-GR" sz="4800" b="1" dirty="0"/>
          </a:p>
        </p:txBody>
      </p:sp>
      <p:pic>
        <p:nvPicPr>
          <p:cNvPr id="3" name="Picture 2"/>
          <p:cNvPicPr>
            <a:picLocks noChangeAspect="1" noChangeArrowheads="1"/>
          </p:cNvPicPr>
          <p:nvPr/>
        </p:nvPicPr>
        <p:blipFill>
          <a:blip r:embed="rId2" cstate="print"/>
          <a:srcRect/>
          <a:stretch>
            <a:fillRect/>
          </a:stretch>
        </p:blipFill>
        <p:spPr bwMode="auto">
          <a:xfrm>
            <a:off x="683568" y="1124744"/>
            <a:ext cx="7620000" cy="5924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57354" y="0"/>
            <a:ext cx="12001584" cy="1417638"/>
          </a:xfrm>
        </p:spPr>
        <p:txBody>
          <a:bodyPr>
            <a:normAutofit/>
          </a:bodyPr>
          <a:lstStyle/>
          <a:p>
            <a:r>
              <a:rPr lang="el-GR" sz="2400" b="1" spc="300" dirty="0" smtClean="0">
                <a:effectLst>
                  <a:outerShdw blurRad="38100" dist="38100" dir="2700000" algn="tl">
                    <a:srgbClr val="000000">
                      <a:alpha val="43137"/>
                    </a:srgbClr>
                  </a:outerShdw>
                </a:effectLst>
              </a:rPr>
              <a:t>ΔΔ</a:t>
            </a:r>
            <a:r>
              <a:rPr lang="en-US" sz="2400" b="1" spc="300" dirty="0" smtClean="0">
                <a:effectLst>
                  <a:outerShdw blurRad="38100" dist="38100" dir="2700000" algn="tl">
                    <a:srgbClr val="000000">
                      <a:alpha val="43137"/>
                    </a:srgbClr>
                  </a:outerShdw>
                </a:effectLst>
              </a:rPr>
              <a:t>: </a:t>
            </a:r>
            <a:r>
              <a:rPr lang="el-GR" sz="2400" b="1" u="sng" spc="300" dirty="0" smtClean="0">
                <a:effectLst>
                  <a:outerShdw blurRad="38100" dist="38100" dir="2700000" algn="tl">
                    <a:srgbClr val="000000">
                      <a:alpha val="43137"/>
                    </a:srgbClr>
                  </a:outerShdw>
                </a:effectLst>
              </a:rPr>
              <a:t>Δ</a:t>
            </a:r>
            <a:r>
              <a:rPr lang="el-GR" sz="2400" b="1" u="sng" dirty="0" smtClean="0">
                <a:effectLst>
                  <a:outerShdw blurRad="38100" dist="38100" dir="2700000" algn="tl">
                    <a:srgbClr val="000000">
                      <a:alpha val="43137"/>
                    </a:srgbClr>
                  </a:outerShdw>
                </a:effectLst>
              </a:rPr>
              <a:t>ιαυγοκυτταρικό</a:t>
            </a:r>
            <a:r>
              <a:rPr lang="el-GR" sz="2400" b="1" dirty="0" smtClean="0"/>
              <a:t>  ΝΚ</a:t>
            </a:r>
            <a:r>
              <a:rPr lang="el-GR" sz="2400" b="1" u="sng" dirty="0" smtClean="0">
                <a:effectLst>
                  <a:outerShdw blurRad="38100" dist="38100" dir="2700000" algn="tl">
                    <a:srgbClr val="000000">
                      <a:alpha val="43137"/>
                    </a:srgbClr>
                  </a:outerShdw>
                </a:effectLst>
              </a:rPr>
              <a:t>Κ</a:t>
            </a:r>
            <a:r>
              <a:rPr lang="el-GR" sz="2400" b="1" dirty="0" smtClean="0"/>
              <a:t>  με εκτεταμένη κυστική διαμόρφωση</a:t>
            </a:r>
            <a:endParaRPr lang="el-GR" sz="2400" b="1" dirty="0"/>
          </a:p>
        </p:txBody>
      </p:sp>
      <p:pic>
        <p:nvPicPr>
          <p:cNvPr id="7170" name="Picture 2"/>
          <p:cNvPicPr>
            <a:picLocks noChangeAspect="1" noChangeArrowheads="1"/>
          </p:cNvPicPr>
          <p:nvPr/>
        </p:nvPicPr>
        <p:blipFill>
          <a:blip r:embed="rId2" cstate="print"/>
          <a:srcRect/>
          <a:stretch>
            <a:fillRect/>
          </a:stretch>
        </p:blipFill>
        <p:spPr bwMode="auto">
          <a:xfrm>
            <a:off x="755576" y="1052736"/>
            <a:ext cx="7620000" cy="59245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9144000" cy="1584176"/>
          </a:xfrm>
        </p:spPr>
        <p:txBody>
          <a:bodyPr>
            <a:noAutofit/>
          </a:bodyPr>
          <a:lstStyle/>
          <a:p>
            <a:r>
              <a:rPr lang="en-US" sz="3600" b="1" dirty="0" smtClean="0"/>
              <a:t>I. </a:t>
            </a:r>
            <a:r>
              <a:rPr lang="el-GR" sz="3600" b="1" dirty="0" smtClean="0"/>
              <a:t>ΒΑΣΙΚΗ   ΠΑΘΟΛΟΓΟΑΝΑΤΟΜΙΚΗ ΚΑΤΗΓΟΡΙΟΠΟΙΗΣΗ  </a:t>
            </a:r>
            <a:r>
              <a:rPr lang="en-US" sz="3600" b="1" dirty="0" smtClean="0"/>
              <a:t/>
            </a:r>
            <a:br>
              <a:rPr lang="en-US" sz="3600" b="1" dirty="0" smtClean="0"/>
            </a:br>
            <a:r>
              <a:rPr lang="el-GR" sz="3600" b="1" dirty="0" smtClean="0">
                <a:solidFill>
                  <a:schemeClr val="tx2"/>
                </a:solidFill>
              </a:rPr>
              <a:t>ΟΓΚΩΝ ΝΕΦΡΟΥ </a:t>
            </a:r>
            <a:r>
              <a:rPr lang="en-US" sz="3600" b="1" dirty="0" smtClean="0">
                <a:solidFill>
                  <a:schemeClr val="tx2"/>
                </a:solidFill>
              </a:rPr>
              <a:t> </a:t>
            </a:r>
            <a:r>
              <a:rPr lang="el-GR" sz="2800" dirty="0" smtClean="0"/>
              <a:t/>
            </a:r>
            <a:br>
              <a:rPr lang="el-GR" sz="2800" dirty="0" smtClean="0"/>
            </a:br>
            <a:endParaRPr lang="el-GR" sz="2800" dirty="0"/>
          </a:p>
        </p:txBody>
      </p:sp>
      <p:sp>
        <p:nvSpPr>
          <p:cNvPr id="3" name="2 - Θέση περιεχομένου"/>
          <p:cNvSpPr>
            <a:spLocks noGrp="1"/>
          </p:cNvSpPr>
          <p:nvPr>
            <p:ph idx="1"/>
          </p:nvPr>
        </p:nvSpPr>
        <p:spPr>
          <a:xfrm>
            <a:off x="0" y="1988840"/>
            <a:ext cx="9144000" cy="4869160"/>
          </a:xfrm>
        </p:spPr>
        <p:txBody>
          <a:bodyPr>
            <a:normAutofit fontScale="92500" lnSpcReduction="10000"/>
          </a:bodyPr>
          <a:lstStyle/>
          <a:p>
            <a:pPr>
              <a:buNone/>
            </a:pPr>
            <a:r>
              <a:rPr lang="en-US" dirty="0" smtClean="0">
                <a:effectLst>
                  <a:outerShdw blurRad="38100" dist="38100" dir="2700000" algn="tl">
                    <a:srgbClr val="000000">
                      <a:alpha val="43137"/>
                    </a:srgbClr>
                  </a:outerShdw>
                </a:effectLst>
              </a:rPr>
              <a:t>   </a:t>
            </a:r>
            <a:r>
              <a:rPr lang="el-GR" dirty="0" smtClean="0">
                <a:effectLst>
                  <a:outerShdw blurRad="38100" dist="38100" dir="2700000" algn="tl">
                    <a:srgbClr val="000000">
                      <a:alpha val="43137"/>
                    </a:srgbClr>
                  </a:outerShdw>
                </a:effectLst>
              </a:rPr>
              <a:t>Τέσσερεις</a:t>
            </a:r>
            <a:r>
              <a:rPr lang="el-GR" dirty="0" smtClean="0"/>
              <a:t> κύριες </a:t>
            </a:r>
            <a:r>
              <a:rPr lang="el-GR" dirty="0" smtClean="0"/>
              <a:t>μορφές/ποικιλίες/τύποι </a:t>
            </a:r>
            <a:r>
              <a:rPr lang="el-GR" dirty="0" smtClean="0"/>
              <a:t>συχνών </a:t>
            </a:r>
            <a:r>
              <a:rPr lang="el-GR" dirty="0" err="1" smtClean="0"/>
              <a:t>νεφροκυτταρικών</a:t>
            </a:r>
            <a:r>
              <a:rPr lang="el-GR" dirty="0" smtClean="0"/>
              <a:t> όγκων έχουν ξεχωρίσει βάσει των </a:t>
            </a:r>
            <a:r>
              <a:rPr lang="el-GR" dirty="0" smtClean="0">
                <a:effectLst>
                  <a:outerShdw blurRad="38100" dist="38100" dir="2700000" algn="tl">
                    <a:srgbClr val="000000">
                      <a:alpha val="43137"/>
                    </a:srgbClr>
                  </a:outerShdw>
                </a:effectLst>
              </a:rPr>
              <a:t>μορφολογικών και γονιδιακών χαρακτηριστικών </a:t>
            </a:r>
            <a:r>
              <a:rPr lang="el-GR" dirty="0" smtClean="0"/>
              <a:t>τους ∙ ήτοι </a:t>
            </a:r>
            <a:endParaRPr lang="en-US" dirty="0" smtClean="0"/>
          </a:p>
          <a:p>
            <a:r>
              <a:rPr lang="el-GR" dirty="0" smtClean="0"/>
              <a:t>το </a:t>
            </a:r>
            <a:r>
              <a:rPr lang="el-GR" b="1" dirty="0" err="1" smtClean="0"/>
              <a:t>διαυγοκυτταρικό</a:t>
            </a:r>
            <a:r>
              <a:rPr lang="el-GR" dirty="0" smtClean="0"/>
              <a:t>  </a:t>
            </a:r>
            <a:r>
              <a:rPr lang="el-GR" dirty="0" err="1" smtClean="0"/>
              <a:t>νεφροκυτταρικό</a:t>
            </a:r>
            <a:r>
              <a:rPr lang="el-GR" dirty="0" smtClean="0"/>
              <a:t> καρκίνωμα</a:t>
            </a:r>
          </a:p>
          <a:p>
            <a:pPr>
              <a:buNone/>
            </a:pPr>
            <a:r>
              <a:rPr lang="el-GR" dirty="0" smtClean="0"/>
              <a:t>    </a:t>
            </a:r>
            <a:r>
              <a:rPr lang="en-US" dirty="0" smtClean="0"/>
              <a:t>(</a:t>
            </a:r>
            <a:r>
              <a:rPr lang="el-GR" dirty="0" smtClean="0"/>
              <a:t>Δ</a:t>
            </a:r>
            <a:r>
              <a:rPr lang="en-US" dirty="0" smtClean="0"/>
              <a:t> </a:t>
            </a:r>
            <a:r>
              <a:rPr lang="en-US" dirty="0" smtClean="0"/>
              <a:t>NKK) </a:t>
            </a:r>
            <a:r>
              <a:rPr lang="el-GR" dirty="0" smtClean="0"/>
              <a:t> ,</a:t>
            </a:r>
            <a:endParaRPr lang="en-US" dirty="0" smtClean="0"/>
          </a:p>
          <a:p>
            <a:r>
              <a:rPr lang="el-GR" dirty="0" smtClean="0"/>
              <a:t> το </a:t>
            </a:r>
            <a:r>
              <a:rPr lang="el-GR" b="1" dirty="0" err="1" smtClean="0"/>
              <a:t>θηλώδες</a:t>
            </a:r>
            <a:r>
              <a:rPr lang="el-GR" dirty="0" smtClean="0"/>
              <a:t> </a:t>
            </a:r>
            <a:r>
              <a:rPr lang="el-GR" dirty="0" err="1" smtClean="0"/>
              <a:t>νεφροκυτταρικό</a:t>
            </a:r>
            <a:r>
              <a:rPr lang="el-GR" dirty="0" smtClean="0"/>
              <a:t> καρκίνωμα </a:t>
            </a:r>
            <a:r>
              <a:rPr lang="el-GR" dirty="0" smtClean="0"/>
              <a:t>(Θ </a:t>
            </a:r>
            <a:r>
              <a:rPr lang="el-GR" dirty="0" smtClean="0"/>
              <a:t>ΝΚΚ) ,</a:t>
            </a:r>
            <a:endParaRPr lang="en-US" dirty="0" smtClean="0"/>
          </a:p>
          <a:p>
            <a:r>
              <a:rPr lang="el-GR" dirty="0" smtClean="0"/>
              <a:t>το </a:t>
            </a:r>
            <a:r>
              <a:rPr lang="el-GR" b="1" dirty="0" err="1" smtClean="0"/>
              <a:t>χρωμόφοβο</a:t>
            </a:r>
            <a:r>
              <a:rPr lang="el-GR" dirty="0" smtClean="0"/>
              <a:t> </a:t>
            </a:r>
            <a:r>
              <a:rPr lang="el-GR" dirty="0" err="1" smtClean="0"/>
              <a:t>νεφροκυτταρικό</a:t>
            </a:r>
            <a:r>
              <a:rPr lang="el-GR" dirty="0" smtClean="0"/>
              <a:t> καρκίνωμα (Χ ΝΚΚ) και </a:t>
            </a:r>
            <a:endParaRPr lang="en-US" dirty="0" smtClean="0"/>
          </a:p>
          <a:p>
            <a:r>
              <a:rPr lang="el-GR" dirty="0" smtClean="0"/>
              <a:t>το ογκοκύτωμα (</a:t>
            </a:r>
            <a:r>
              <a:rPr lang="el-GR" dirty="0" err="1" smtClean="0"/>
              <a:t>καλόηθες</a:t>
            </a:r>
            <a:r>
              <a:rPr lang="el-GR" dirty="0" smtClean="0"/>
              <a:t> </a:t>
            </a:r>
            <a:r>
              <a:rPr lang="el-GR" dirty="0" smtClean="0"/>
              <a:t>νεόπλασμα, κοινής ιστογένεσης με το Χ ΝΚΚ).</a:t>
            </a:r>
            <a:endParaRPr lang="el-GR" dirty="0" smtClean="0"/>
          </a:p>
          <a:p>
            <a:endParaRPr lang="el-GR" dirty="0"/>
          </a:p>
        </p:txBody>
      </p:sp>
      <mc:AlternateContent xmlns:mc="http://schemas.openxmlformats.org/markup-compatibility/2006">
        <mc:Choice xmlns:p14="http://schemas.microsoft.com/office/powerpoint/2010/main" Requires="p14">
          <p:contentPart p14:bwMode="auto" r:id="rId2">
            <p14:nvContentPartPr>
              <p14:cNvPr id="4" name="Μελάνι 3"/>
              <p14:cNvContentPartPr/>
              <p14:nvPr/>
            </p14:nvContentPartPr>
            <p14:xfrm>
              <a:off x="1085760" y="184320"/>
              <a:ext cx="368640" cy="336600"/>
            </p14:xfrm>
          </p:contentPart>
        </mc:Choice>
        <mc:Fallback>
          <p:pic>
            <p:nvPicPr>
              <p:cNvPr id="4" name="Μελάνι 3"/>
              <p:cNvPicPr/>
              <p:nvPr/>
            </p:nvPicPr>
            <p:blipFill>
              <a:blip r:embed="rId3"/>
              <a:stretch>
                <a:fillRect/>
              </a:stretch>
            </p:blipFill>
            <p:spPr>
              <a:xfrm>
                <a:off x="1069920" y="120600"/>
                <a:ext cx="400320" cy="464040"/>
              </a:xfrm>
              <a:prstGeom prst="rect">
                <a:avLst/>
              </a:prstGeom>
            </p:spPr>
          </p:pic>
        </mc:Fallback>
      </mc:AlternateContent>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1080120"/>
          </a:xfrm>
        </p:spPr>
        <p:txBody>
          <a:bodyPr>
            <a:normAutofit fontScale="90000"/>
          </a:bodyPr>
          <a:lstStyle/>
          <a:p>
            <a:r>
              <a:rPr lang="el-GR" sz="3600" dirty="0" smtClean="0">
                <a:effectLst>
                  <a:outerShdw blurRad="38100" dist="38100" dir="2700000" algn="tl">
                    <a:srgbClr val="000000">
                      <a:alpha val="43137"/>
                    </a:srgbClr>
                  </a:outerShdw>
                </a:effectLst>
              </a:rPr>
              <a:t>Διαυγοκυτταρικό ΝΚΚ ( Δ ΝΚΚ)</a:t>
            </a:r>
            <a:r>
              <a:rPr lang="el-GR" sz="2400" dirty="0" smtClean="0"/>
              <a:t/>
            </a:r>
            <a:br>
              <a:rPr lang="el-GR" sz="2400" dirty="0" smtClean="0"/>
            </a:br>
            <a:r>
              <a:rPr lang="el-GR" sz="2400" dirty="0" smtClean="0"/>
              <a:t>Αθροίσεις καρκινικών κυττάρων με </a:t>
            </a:r>
            <a:r>
              <a:rPr lang="el-GR" sz="2400" dirty="0" smtClean="0">
                <a:effectLst>
                  <a:outerShdw blurRad="38100" dist="38100" dir="2700000" algn="tl">
                    <a:srgbClr val="000000">
                      <a:alpha val="43137"/>
                    </a:srgbClr>
                  </a:outerShdw>
                </a:effectLst>
              </a:rPr>
              <a:t>οπτικά διαυγές </a:t>
            </a:r>
            <a:r>
              <a:rPr lang="el-GR" sz="2400" dirty="0" smtClean="0"/>
              <a:t>κυτταρόπλασμα,</a:t>
            </a:r>
            <a:br>
              <a:rPr lang="el-GR" sz="2400" dirty="0" smtClean="0"/>
            </a:br>
            <a:r>
              <a:rPr lang="el-GR" sz="2400" b="1" dirty="0" smtClean="0">
                <a:effectLst>
                  <a:outerShdw blurRad="38100" dist="38100" dir="2700000" algn="tl">
                    <a:srgbClr val="000000">
                      <a:alpha val="43137"/>
                    </a:srgbClr>
                  </a:outerShdw>
                </a:effectLst>
              </a:rPr>
              <a:t>δενδροειδώς διαπλεκόμενα, </a:t>
            </a:r>
            <a:r>
              <a:rPr lang="el-GR" sz="2400" b="1" spc="600" dirty="0" smtClean="0">
                <a:effectLst>
                  <a:outerShdw blurRad="38100" dist="38100" dir="2700000" algn="tl">
                    <a:srgbClr val="000000">
                      <a:alpha val="43137"/>
                    </a:srgbClr>
                  </a:outerShdw>
                </a:effectLst>
              </a:rPr>
              <a:t>πλήρη</a:t>
            </a:r>
            <a:r>
              <a:rPr lang="el-GR" sz="2400" b="1" dirty="0" smtClean="0">
                <a:effectLst>
                  <a:outerShdw blurRad="38100" dist="38100" dir="2700000" algn="tl">
                    <a:srgbClr val="000000">
                      <a:alpha val="43137"/>
                    </a:srgbClr>
                  </a:outerShdw>
                </a:effectLst>
              </a:rPr>
              <a:t>,</a:t>
            </a:r>
            <a:r>
              <a:rPr lang="en-US" sz="2400" b="1" dirty="0" smtClean="0">
                <a:effectLst>
                  <a:outerShdw blurRad="38100" dist="38100" dir="2700000" algn="tl">
                    <a:srgbClr val="000000">
                      <a:alpha val="43137"/>
                    </a:srgbClr>
                  </a:outerShdw>
                </a:effectLst>
              </a:rPr>
              <a:t> </a:t>
            </a:r>
            <a:r>
              <a:rPr lang="el-GR" sz="2400" b="1" dirty="0" smtClean="0">
                <a:effectLst>
                  <a:outerShdw blurRad="38100" dist="38100" dir="2700000" algn="tl">
                    <a:srgbClr val="000000">
                      <a:alpha val="43137"/>
                    </a:srgbClr>
                  </a:outerShdw>
                </a:effectLst>
              </a:rPr>
              <a:t>λεπτά </a:t>
            </a:r>
            <a:r>
              <a:rPr lang="el-GR" sz="2400" b="1" dirty="0" err="1" smtClean="0">
                <a:effectLst>
                  <a:outerShdw blurRad="38100" dist="38100" dir="2700000" algn="tl">
                    <a:srgbClr val="000000">
                      <a:alpha val="43137"/>
                    </a:srgbClr>
                  </a:outerShdw>
                </a:effectLst>
              </a:rPr>
              <a:t>ινοαγγειακά</a:t>
            </a:r>
            <a:r>
              <a:rPr lang="el-GR" sz="2400" b="1" dirty="0" smtClean="0">
                <a:effectLst>
                  <a:outerShdw blurRad="38100" dist="38100" dir="2700000" algn="tl">
                    <a:srgbClr val="000000">
                      <a:alpha val="43137"/>
                    </a:srgbClr>
                  </a:outerShdw>
                </a:effectLst>
              </a:rPr>
              <a:t> </a:t>
            </a:r>
            <a:r>
              <a:rPr lang="el-GR" sz="2400" b="1" dirty="0" err="1" smtClean="0">
                <a:effectLst>
                  <a:outerShdw blurRad="38100" dist="38100" dir="2700000" algn="tl">
                    <a:srgbClr val="000000">
                      <a:alpha val="43137"/>
                    </a:srgbClr>
                  </a:outerShdw>
                </a:effectLst>
              </a:rPr>
              <a:t>διαφρ</a:t>
            </a:r>
            <a:r>
              <a:rPr lang="el-GR" sz="2400" b="1" dirty="0" err="1" smtClean="0"/>
              <a:t>αγμάτια</a:t>
            </a:r>
            <a:r>
              <a:rPr lang="el-GR" sz="2400" b="1" dirty="0" smtClean="0"/>
              <a:t> </a:t>
            </a:r>
            <a:endParaRPr lang="el-GR" sz="2400" b="1" dirty="0"/>
          </a:p>
        </p:txBody>
      </p:sp>
      <p:pic>
        <p:nvPicPr>
          <p:cNvPr id="1026" name="Picture 2" descr="http://www.europeanurology.com/uploads/eur_articles/S0302-2838(11)00720-2/assets/gr1.jpg"/>
          <p:cNvPicPr>
            <a:picLocks noChangeAspect="1" noChangeArrowheads="1"/>
          </p:cNvPicPr>
          <p:nvPr/>
        </p:nvPicPr>
        <p:blipFill>
          <a:blip r:embed="rId2" cstate="print"/>
          <a:srcRect/>
          <a:stretch>
            <a:fillRect/>
          </a:stretch>
        </p:blipFill>
        <p:spPr bwMode="auto">
          <a:xfrm rot="5400000">
            <a:off x="3928606" y="2056169"/>
            <a:ext cx="5247226" cy="3960440"/>
          </a:xfrm>
          <a:prstGeom prst="rect">
            <a:avLst/>
          </a:prstGeom>
          <a:noFill/>
        </p:spPr>
      </p:pic>
      <p:pic>
        <p:nvPicPr>
          <p:cNvPr id="128002" name="Picture 2" descr="http://upload.wikimedia.org/wikipedia/commons/6/6d/Renal_clear_cell_ca_(1)_Nephrectomy.jpg"/>
          <p:cNvPicPr>
            <a:picLocks noChangeAspect="1" noChangeArrowheads="1"/>
          </p:cNvPicPr>
          <p:nvPr/>
        </p:nvPicPr>
        <p:blipFill>
          <a:blip r:embed="rId3" cstate="print"/>
          <a:srcRect/>
          <a:stretch>
            <a:fillRect/>
          </a:stretch>
        </p:blipFill>
        <p:spPr bwMode="auto">
          <a:xfrm rot="5400000">
            <a:off x="-469447" y="2061734"/>
            <a:ext cx="5258356" cy="3960440"/>
          </a:xfrm>
          <a:prstGeom prst="rect">
            <a:avLst/>
          </a:prstGeom>
          <a:noFill/>
        </p:spPr>
      </p:pic>
    </p:spTree>
    <p:extLst>
      <p:ext uri="{BB962C8B-B14F-4D97-AF65-F5344CB8AC3E}">
        <p14:creationId xmlns:p14="http://schemas.microsoft.com/office/powerpoint/2010/main" val="256546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286248" cy="571480"/>
          </a:xfrm>
        </p:spPr>
        <p:txBody>
          <a:bodyPr>
            <a:noAutofit/>
          </a:bodyPr>
          <a:lstStyle/>
          <a:p>
            <a:r>
              <a:rPr lang="el-GR" sz="2400" dirty="0" err="1" smtClean="0"/>
              <a:t>Διαυγοκυτταρικό</a:t>
            </a:r>
            <a:r>
              <a:rPr lang="el-GR" sz="2400" dirty="0" smtClean="0"/>
              <a:t> ΝΚΚ</a:t>
            </a:r>
            <a:r>
              <a:rPr lang="en-US" sz="2400" dirty="0" smtClean="0"/>
              <a:t> </a:t>
            </a:r>
            <a:r>
              <a:rPr lang="el-GR" sz="2400" dirty="0" smtClean="0"/>
              <a:t>(Δ ΝΚΚ)</a:t>
            </a:r>
            <a:endParaRPr lang="el-GR" sz="2400" dirty="0"/>
          </a:p>
        </p:txBody>
      </p:sp>
      <p:sp>
        <p:nvSpPr>
          <p:cNvPr id="4" name="3 - Θέση κειμένου"/>
          <p:cNvSpPr>
            <a:spLocks noGrp="1"/>
          </p:cNvSpPr>
          <p:nvPr>
            <p:ph type="body" sz="half" idx="2"/>
          </p:nvPr>
        </p:nvSpPr>
        <p:spPr>
          <a:xfrm>
            <a:off x="0" y="500042"/>
            <a:ext cx="4000496" cy="6143668"/>
          </a:xfrm>
        </p:spPr>
        <p:txBody>
          <a:bodyPr>
            <a:noAutofit/>
          </a:bodyPr>
          <a:lstStyle/>
          <a:p>
            <a:r>
              <a:rPr lang="el-GR" sz="1800" dirty="0" smtClean="0"/>
              <a:t>Συνυπάρχουσες περιοχές με κοκκώδες/</a:t>
            </a:r>
            <a:r>
              <a:rPr lang="el-GR" sz="1800" dirty="0" err="1" smtClean="0"/>
              <a:t>ηωσινοφιλικό</a:t>
            </a:r>
            <a:r>
              <a:rPr lang="el-GR" sz="1800" dirty="0" smtClean="0"/>
              <a:t>  κυτταρόπλασμα, συνήθως υψηλότερης  </a:t>
            </a:r>
            <a:r>
              <a:rPr lang="el-GR" sz="1800" dirty="0" err="1" smtClean="0"/>
              <a:t>πυρηνιακής</a:t>
            </a:r>
            <a:r>
              <a:rPr lang="el-GR" sz="1800" dirty="0" smtClean="0"/>
              <a:t> </a:t>
            </a:r>
            <a:r>
              <a:rPr lang="el-GR" sz="1800" dirty="0" smtClean="0"/>
              <a:t>κακοήθειας.</a:t>
            </a:r>
          </a:p>
          <a:p>
            <a:r>
              <a:rPr lang="en-US" sz="1600" dirty="0" smtClean="0"/>
              <a:t>CK: </a:t>
            </a:r>
            <a:r>
              <a:rPr lang="en-US" sz="1600" b="1" dirty="0" smtClean="0"/>
              <a:t>Cam5.2 &amp; AE1/3(+)</a:t>
            </a:r>
            <a:r>
              <a:rPr lang="en-US" sz="1600" dirty="0" smtClean="0"/>
              <a:t>, EMA (+),</a:t>
            </a:r>
          </a:p>
          <a:p>
            <a:r>
              <a:rPr lang="el-GR" sz="1600" b="1" dirty="0" err="1" smtClean="0"/>
              <a:t>βιμεντίνη</a:t>
            </a:r>
            <a:r>
              <a:rPr lang="el-GR" sz="1600" b="1" dirty="0" smtClean="0"/>
              <a:t> (+)</a:t>
            </a:r>
            <a:r>
              <a:rPr lang="el-GR" sz="1600" dirty="0" smtClean="0"/>
              <a:t>,</a:t>
            </a:r>
            <a:r>
              <a:rPr lang="en-US" sz="1600" b="1" dirty="0" smtClean="0"/>
              <a:t> </a:t>
            </a:r>
            <a:r>
              <a:rPr lang="en-US" sz="1600" b="1" u="sng" dirty="0" smtClean="0"/>
              <a:t>CD10 (+</a:t>
            </a:r>
            <a:r>
              <a:rPr lang="el-GR" sz="1600" b="1" u="sng" dirty="0" smtClean="0"/>
              <a:t>)</a:t>
            </a:r>
            <a:r>
              <a:rPr lang="en-US" sz="1600" dirty="0" smtClean="0"/>
              <a:t>,</a:t>
            </a:r>
            <a:r>
              <a:rPr lang="el-GR" sz="1600" dirty="0" smtClean="0"/>
              <a:t> </a:t>
            </a:r>
            <a:r>
              <a:rPr lang="el-GR" sz="1600" b="1" dirty="0" smtClean="0"/>
              <a:t>αντιγόνο ΝΚΚ</a:t>
            </a:r>
            <a:r>
              <a:rPr lang="el-GR" sz="1600" dirty="0" smtClean="0"/>
              <a:t> &amp; </a:t>
            </a:r>
            <a:r>
              <a:rPr lang="en-US" sz="1600" b="1" u="sng" dirty="0" smtClean="0">
                <a:effectLst>
                  <a:outerShdw blurRad="38100" dist="38100" dir="2700000" algn="tl">
                    <a:srgbClr val="000000">
                      <a:alpha val="43137"/>
                    </a:srgbClr>
                  </a:outerShdw>
                </a:effectLst>
              </a:rPr>
              <a:t>CA9(+)</a:t>
            </a:r>
            <a:r>
              <a:rPr lang="el-GR" sz="1600" dirty="0" smtClean="0"/>
              <a:t>,</a:t>
            </a:r>
          </a:p>
          <a:p>
            <a:r>
              <a:rPr lang="en-US" sz="1600" dirty="0" smtClean="0"/>
              <a:t>CK 34</a:t>
            </a:r>
            <a:r>
              <a:rPr lang="el-GR" sz="1600" dirty="0" smtClean="0"/>
              <a:t>βΕ12 (-) </a:t>
            </a:r>
            <a:r>
              <a:rPr lang="en-US" sz="1600" dirty="0" smtClean="0"/>
              <a:t> &amp; CK7</a:t>
            </a:r>
            <a:r>
              <a:rPr lang="el-GR" sz="1600" dirty="0" smtClean="0"/>
              <a:t> </a:t>
            </a:r>
            <a:r>
              <a:rPr lang="el-GR" sz="1600" dirty="0" smtClean="0">
                <a:effectLst>
                  <a:outerShdw blurRad="38100" dist="38100" dir="2700000" algn="tl">
                    <a:srgbClr val="000000">
                      <a:alpha val="43137"/>
                    </a:srgbClr>
                  </a:outerShdw>
                </a:effectLst>
              </a:rPr>
              <a:t>συνήθως</a:t>
            </a:r>
            <a:r>
              <a:rPr lang="el-GR" sz="1600" dirty="0" smtClean="0"/>
              <a:t> </a:t>
            </a:r>
            <a:r>
              <a:rPr lang="el-GR" sz="1600" dirty="0" smtClean="0">
                <a:effectLst>
                  <a:outerShdw blurRad="38100" dist="38100" dir="2700000" algn="tl">
                    <a:srgbClr val="000000">
                      <a:alpha val="43137"/>
                    </a:srgbClr>
                  </a:outerShdw>
                </a:effectLst>
              </a:rPr>
              <a:t>(-)</a:t>
            </a:r>
            <a:r>
              <a:rPr lang="el-GR" sz="1600" dirty="0" smtClean="0"/>
              <a:t>,</a:t>
            </a:r>
          </a:p>
          <a:p>
            <a:r>
              <a:rPr lang="en-US" sz="1600" dirty="0" smtClean="0"/>
              <a:t>S100 </a:t>
            </a:r>
            <a:r>
              <a:rPr lang="el-GR" sz="1600" dirty="0" smtClean="0"/>
              <a:t> ή  </a:t>
            </a:r>
            <a:r>
              <a:rPr lang="en-US" sz="1600" dirty="0" smtClean="0"/>
              <a:t>CEA </a:t>
            </a:r>
            <a:r>
              <a:rPr lang="el-GR" sz="1600" dirty="0" smtClean="0"/>
              <a:t> σπάνια (+) .</a:t>
            </a:r>
          </a:p>
          <a:p>
            <a:r>
              <a:rPr lang="el-GR" sz="1600" b="1" dirty="0" smtClean="0"/>
              <a:t>ΔΔ κλειδιά</a:t>
            </a:r>
          </a:p>
          <a:p>
            <a:r>
              <a:rPr lang="el-GR" sz="1600" dirty="0" smtClean="0"/>
              <a:t>Στο </a:t>
            </a:r>
            <a:r>
              <a:rPr lang="el-GR" sz="1600" spc="300" dirty="0" err="1" smtClean="0"/>
              <a:t>θηλώδες</a:t>
            </a:r>
            <a:r>
              <a:rPr lang="el-GR" sz="1600" dirty="0" smtClean="0"/>
              <a:t> ΝΚΚ</a:t>
            </a:r>
            <a:r>
              <a:rPr lang="en-US" sz="1600" dirty="0" smtClean="0"/>
              <a:t>:</a:t>
            </a:r>
          </a:p>
          <a:p>
            <a:r>
              <a:rPr lang="en-US" sz="1600" dirty="0" smtClean="0"/>
              <a:t>CK7 (+) , AMACR (+) , </a:t>
            </a:r>
            <a:r>
              <a:rPr lang="en-US" sz="1600" dirty="0" smtClean="0">
                <a:effectLst>
                  <a:outerShdw blurRad="38100" dist="38100" dir="2700000" algn="tl">
                    <a:srgbClr val="000000">
                      <a:alpha val="43137"/>
                    </a:srgbClr>
                  </a:outerShdw>
                </a:effectLst>
              </a:rPr>
              <a:t>CA9(-)</a:t>
            </a:r>
            <a:r>
              <a:rPr lang="en-US" sz="1600" dirty="0" smtClean="0"/>
              <a:t>.</a:t>
            </a:r>
          </a:p>
          <a:p>
            <a:r>
              <a:rPr lang="el-GR" sz="1600" dirty="0" smtClean="0"/>
              <a:t>Στο </a:t>
            </a:r>
            <a:r>
              <a:rPr lang="el-GR" sz="1600" spc="300" dirty="0" err="1" smtClean="0"/>
              <a:t>χρωμόφοβο</a:t>
            </a:r>
            <a:r>
              <a:rPr lang="el-GR" sz="1600" dirty="0" smtClean="0"/>
              <a:t> ΝΚΚ</a:t>
            </a:r>
            <a:r>
              <a:rPr lang="en-US" sz="1600" dirty="0" smtClean="0"/>
              <a:t>:</a:t>
            </a:r>
          </a:p>
          <a:p>
            <a:r>
              <a:rPr lang="en-US" sz="1600" dirty="0" smtClean="0"/>
              <a:t>CK7 (</a:t>
            </a:r>
            <a:r>
              <a:rPr lang="el-GR" sz="1600" dirty="0" smtClean="0"/>
              <a:t>διάχυτα +), χρώση του </a:t>
            </a:r>
            <a:r>
              <a:rPr lang="en-US" sz="1600" dirty="0" smtClean="0"/>
              <a:t>Hale (+) </a:t>
            </a:r>
          </a:p>
          <a:p>
            <a:r>
              <a:rPr lang="el-GR" sz="1600" dirty="0" smtClean="0"/>
              <a:t>Στο </a:t>
            </a:r>
            <a:r>
              <a:rPr lang="en-US" sz="1600" dirty="0" smtClean="0"/>
              <a:t> </a:t>
            </a:r>
            <a:r>
              <a:rPr lang="el-GR" sz="1600" spc="300" dirty="0" err="1" smtClean="0"/>
              <a:t>επιθηλιοειδές</a:t>
            </a:r>
            <a:r>
              <a:rPr lang="el-GR" sz="1600" spc="300" dirty="0" smtClean="0"/>
              <a:t> </a:t>
            </a:r>
            <a:r>
              <a:rPr lang="el-GR" sz="1600" spc="300" dirty="0" err="1" smtClean="0"/>
              <a:t>αγγειομυολίπωμα</a:t>
            </a:r>
            <a:r>
              <a:rPr lang="el-GR" sz="1600" spc="300" dirty="0" smtClean="0"/>
              <a:t> </a:t>
            </a:r>
            <a:r>
              <a:rPr lang="en-US" sz="1600" dirty="0" smtClean="0"/>
              <a:t>:</a:t>
            </a:r>
          </a:p>
          <a:p>
            <a:r>
              <a:rPr lang="el-GR" sz="1600" dirty="0" smtClean="0"/>
              <a:t>επιθηλιακοί δείκτες  </a:t>
            </a:r>
            <a:r>
              <a:rPr lang="el-GR" sz="1600" dirty="0" smtClean="0">
                <a:effectLst>
                  <a:outerShdw blurRad="38100" dist="38100" dir="2700000" algn="tl">
                    <a:srgbClr val="000000">
                      <a:alpha val="43137"/>
                    </a:srgbClr>
                  </a:outerShdw>
                </a:effectLst>
              </a:rPr>
              <a:t>(-)</a:t>
            </a:r>
          </a:p>
          <a:p>
            <a:r>
              <a:rPr lang="el-GR" sz="1600" dirty="0" err="1" smtClean="0"/>
              <a:t>μελανοκυτταρικοί</a:t>
            </a:r>
            <a:r>
              <a:rPr lang="el-GR" sz="1600" dirty="0" smtClean="0"/>
              <a:t> δείκτες (</a:t>
            </a:r>
            <a:r>
              <a:rPr lang="en-US" sz="1600" dirty="0" smtClean="0"/>
              <a:t>HMB45,melanA,</a:t>
            </a:r>
            <a:r>
              <a:rPr lang="el-GR" sz="1600" dirty="0" err="1" smtClean="0"/>
              <a:t>τυροσινάση</a:t>
            </a:r>
            <a:r>
              <a:rPr lang="en-US" sz="1600" dirty="0" smtClean="0"/>
              <a:t>,</a:t>
            </a:r>
            <a:r>
              <a:rPr lang="en-US" sz="1600" dirty="0" err="1" smtClean="0"/>
              <a:t>MiTF</a:t>
            </a:r>
            <a:r>
              <a:rPr lang="en-US" sz="1600" dirty="0" smtClean="0"/>
              <a:t>): </a:t>
            </a:r>
            <a:r>
              <a:rPr lang="el-GR" sz="1600" dirty="0" smtClean="0"/>
              <a:t> </a:t>
            </a:r>
            <a:r>
              <a:rPr lang="en-US" sz="1600" dirty="0" smtClean="0">
                <a:effectLst>
                  <a:outerShdw blurRad="38100" dist="38100" dir="2700000" algn="tl">
                    <a:srgbClr val="000000">
                      <a:alpha val="43137"/>
                    </a:srgbClr>
                  </a:outerShdw>
                </a:effectLst>
              </a:rPr>
              <a:t>(+) </a:t>
            </a:r>
            <a:r>
              <a:rPr lang="el-GR" sz="1600" dirty="0" smtClean="0"/>
              <a:t>.</a:t>
            </a:r>
          </a:p>
          <a:p>
            <a:r>
              <a:rPr lang="el-GR" sz="1600" dirty="0" smtClean="0"/>
              <a:t>Στο </a:t>
            </a:r>
            <a:r>
              <a:rPr lang="el-GR" sz="1600" spc="300" dirty="0" err="1" smtClean="0"/>
              <a:t>φλοιοεπινεφριδιακό</a:t>
            </a:r>
            <a:r>
              <a:rPr lang="el-GR" sz="1600" dirty="0" smtClean="0"/>
              <a:t>  </a:t>
            </a:r>
            <a:r>
              <a:rPr lang="el-GR" sz="1600" spc="300" dirty="0" smtClean="0"/>
              <a:t>καρκίνωμα</a:t>
            </a:r>
            <a:r>
              <a:rPr lang="el-GR" sz="1600" dirty="0" smtClean="0"/>
              <a:t> </a:t>
            </a:r>
            <a:r>
              <a:rPr lang="en-US" sz="1600" dirty="0" smtClean="0"/>
              <a:t>:</a:t>
            </a:r>
          </a:p>
          <a:p>
            <a:r>
              <a:rPr lang="el-GR" sz="1600" dirty="0" err="1" smtClean="0">
                <a:effectLst>
                  <a:outerShdw blurRad="38100" dist="38100" dir="2700000" algn="tl">
                    <a:srgbClr val="000000">
                      <a:alpha val="43137"/>
                    </a:srgbClr>
                  </a:outerShdw>
                </a:effectLst>
              </a:rPr>
              <a:t>ανασταλτίνη</a:t>
            </a:r>
            <a:r>
              <a:rPr lang="el-GR" sz="1600" dirty="0" smtClean="0">
                <a:effectLst>
                  <a:outerShdw blurRad="38100" dist="38100" dir="2700000" algn="tl">
                    <a:srgbClr val="000000">
                      <a:alpha val="43137"/>
                    </a:srgbClr>
                  </a:outerShdw>
                </a:effectLst>
              </a:rPr>
              <a:t> (+) </a:t>
            </a:r>
            <a:r>
              <a:rPr lang="el-GR" sz="1600" dirty="0" smtClean="0"/>
              <a:t>, </a:t>
            </a:r>
            <a:r>
              <a:rPr lang="el-GR" sz="1600" dirty="0" err="1" smtClean="0"/>
              <a:t>καλρετινίνη</a:t>
            </a:r>
            <a:r>
              <a:rPr lang="el-GR" sz="1600" dirty="0" smtClean="0"/>
              <a:t> (+</a:t>
            </a:r>
            <a:r>
              <a:rPr lang="el-GR" sz="1800" dirty="0" smtClean="0"/>
              <a:t>)</a:t>
            </a:r>
            <a:endParaRPr lang="el-GR" sz="1800" dirty="0"/>
          </a:p>
        </p:txBody>
      </p:sp>
      <p:pic>
        <p:nvPicPr>
          <p:cNvPr id="3074" name="Picture 2" descr="http://www.webpathology.com/slides/slides/Kidney_RCC_Fuhrman2.jpg"/>
          <p:cNvPicPr>
            <a:picLocks noChangeAspect="1" noChangeArrowheads="1"/>
          </p:cNvPicPr>
          <p:nvPr/>
        </p:nvPicPr>
        <p:blipFill>
          <a:blip r:embed="rId2" cstate="print"/>
          <a:srcRect/>
          <a:stretch>
            <a:fillRect/>
          </a:stretch>
        </p:blipFill>
        <p:spPr bwMode="auto">
          <a:xfrm rot="5400000">
            <a:off x="3119428" y="881067"/>
            <a:ext cx="7048547" cy="5286412"/>
          </a:xfrm>
          <a:prstGeom prst="rect">
            <a:avLst/>
          </a:prstGeom>
          <a:noFill/>
        </p:spPr>
      </p:pic>
    </p:spTree>
    <p:extLst>
      <p:ext uri="{BB962C8B-B14F-4D97-AF65-F5344CB8AC3E}">
        <p14:creationId xmlns:p14="http://schemas.microsoft.com/office/powerpoint/2010/main" val="112812326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0" y="607682"/>
            <a:ext cx="91440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l-GR" sz="1600" dirty="0" smtClean="0">
                <a:solidFill>
                  <a:srgbClr val="0F6FC6">
                    <a:lumMod val="50000"/>
                  </a:srgbClr>
                </a:solidFill>
                <a:effectLst>
                  <a:outerShdw blurRad="38100" dist="38100" dir="2700000" algn="tl">
                    <a:srgbClr val="000000">
                      <a:alpha val="43137"/>
                    </a:srgbClr>
                  </a:outerShdw>
                </a:effectLst>
                <a:ea typeface="Times New Roman" pitchFamily="18" charset="0"/>
                <a:cs typeface="Times New Roman" pitchFamily="18" charset="0"/>
              </a:rPr>
              <a:t>Κυρίαρχη ηωσινοφιλική </a:t>
            </a:r>
            <a:r>
              <a:rPr lang="el-GR" sz="1600" i="1" dirty="0" smtClean="0">
                <a:solidFill>
                  <a:srgbClr val="0F6FC6">
                    <a:lumMod val="50000"/>
                  </a:srgbClr>
                </a:solidFill>
                <a:effectLst>
                  <a:outerShdw blurRad="38100" dist="38100" dir="2700000" algn="tl">
                    <a:srgbClr val="000000">
                      <a:alpha val="43137"/>
                    </a:srgbClr>
                  </a:outerShdw>
                </a:effectLst>
                <a:ea typeface="Times New Roman" pitchFamily="18" charset="0"/>
                <a:cs typeface="Times New Roman" pitchFamily="18" charset="0"/>
              </a:rPr>
              <a:t>συνιστώσα</a:t>
            </a:r>
            <a:r>
              <a:rPr lang="el-GR" sz="1600" dirty="0" smtClean="0">
                <a:solidFill>
                  <a:srgbClr val="0F6FC6">
                    <a:lumMod val="50000"/>
                  </a:srgbClr>
                </a:solidFill>
                <a:effectLst>
                  <a:outerShdw blurRad="38100" dist="38100" dir="2700000" algn="tl">
                    <a:srgbClr val="000000">
                      <a:alpha val="43137"/>
                    </a:srgbClr>
                  </a:outerShdw>
                </a:effectLst>
                <a:ea typeface="Times New Roman" pitchFamily="18" charset="0"/>
                <a:cs typeface="Times New Roman" pitchFamily="18" charset="0"/>
              </a:rPr>
              <a:t> (συμβατικού) διαυγοκυτταρικού  νεφροκυτταρικού καρκινώματος (ΝΚΚ): </a:t>
            </a:r>
            <a:r>
              <a:rPr lang="el-GR" sz="1600" dirty="0" smtClean="0">
                <a:solidFill>
                  <a:srgbClr val="0F6FC6">
                    <a:lumMod val="50000"/>
                  </a:srgbClr>
                </a:solidFill>
                <a:ea typeface="Times New Roman" pitchFamily="18" charset="0"/>
                <a:cs typeface="Times New Roman" pitchFamily="18" charset="0"/>
              </a:rPr>
              <a:t>συνήθως υψηλόβαθμη πυρηνιακή κακοήθεια, περιστασιακά πολλαπλά ηωσινόφιλα έγκλειστα και υάλινα σφαιρίδια (μεσαία εικ.), </a:t>
            </a:r>
            <a:r>
              <a:rPr lang="el-GR" sz="1600" b="1" u="sng" dirty="0" smtClean="0">
                <a:solidFill>
                  <a:srgbClr val="0F6FC6">
                    <a:lumMod val="50000"/>
                  </a:srgbClr>
                </a:solidFill>
                <a:ea typeface="Times New Roman" pitchFamily="18" charset="0"/>
                <a:cs typeface="Times New Roman" pitchFamily="18" charset="0"/>
              </a:rPr>
              <a:t>συν</a:t>
            </a:r>
            <a:r>
              <a:rPr lang="el-GR" sz="1600" dirty="0" smtClean="0">
                <a:solidFill>
                  <a:srgbClr val="0F6FC6">
                    <a:lumMod val="50000"/>
                  </a:srgbClr>
                </a:solidFill>
                <a:ea typeface="Times New Roman" pitchFamily="18" charset="0"/>
                <a:cs typeface="Times New Roman" pitchFamily="18" charset="0"/>
              </a:rPr>
              <a:t>ύπαρξη περιοχών με κλασική διαυγοκυτταρική μορφολογία και πλήρη ινοαγγειακά διαφραγμάτια, ανοσοϊστοθετικότητα της </a:t>
            </a:r>
            <a:r>
              <a:rPr lang="en-US" sz="1600" dirty="0" smtClean="0">
                <a:solidFill>
                  <a:srgbClr val="0F6FC6">
                    <a:lumMod val="50000"/>
                  </a:srgbClr>
                </a:solidFill>
                <a:ea typeface="Times New Roman" pitchFamily="18" charset="0"/>
                <a:cs typeface="Times New Roman" pitchFamily="18" charset="0"/>
              </a:rPr>
              <a:t>CA</a:t>
            </a:r>
            <a:r>
              <a:rPr lang="el-GR" sz="1600" dirty="0" smtClean="0">
                <a:solidFill>
                  <a:srgbClr val="0F6FC6">
                    <a:lumMod val="50000"/>
                  </a:srgbClr>
                </a:solidFill>
                <a:ea typeface="Times New Roman" pitchFamily="18" charset="0"/>
                <a:cs typeface="Times New Roman" pitchFamily="18" charset="0"/>
              </a:rPr>
              <a:t> </a:t>
            </a:r>
            <a:r>
              <a:rPr lang="en-US" sz="1600" dirty="0" smtClean="0">
                <a:solidFill>
                  <a:srgbClr val="0F6FC6">
                    <a:lumMod val="50000"/>
                  </a:srgbClr>
                </a:solidFill>
                <a:ea typeface="Times New Roman" pitchFamily="18" charset="0"/>
                <a:cs typeface="Times New Roman" pitchFamily="18" charset="0"/>
              </a:rPr>
              <a:t>IX</a:t>
            </a:r>
            <a:r>
              <a:rPr lang="el-GR" sz="1600" dirty="0" smtClean="0">
                <a:solidFill>
                  <a:srgbClr val="0F6FC6">
                    <a:lumMod val="50000"/>
                  </a:srgbClr>
                </a:solidFill>
                <a:ea typeface="Times New Roman" pitchFamily="18" charset="0"/>
                <a:cs typeface="Times New Roman" pitchFamily="18" charset="0"/>
              </a:rPr>
              <a:t>, αρνητική χρώση του </a:t>
            </a:r>
            <a:r>
              <a:rPr lang="en-US" sz="1600" dirty="0" smtClean="0">
                <a:solidFill>
                  <a:srgbClr val="0F6FC6">
                    <a:lumMod val="50000"/>
                  </a:srgbClr>
                </a:solidFill>
                <a:ea typeface="Times New Roman" pitchFamily="18" charset="0"/>
                <a:cs typeface="Times New Roman" pitchFamily="18" charset="0"/>
              </a:rPr>
              <a:t>KIT</a:t>
            </a:r>
            <a:r>
              <a:rPr lang="el-GR" sz="1600" dirty="0" smtClean="0">
                <a:solidFill>
                  <a:srgbClr val="0F6FC6">
                    <a:lumMod val="50000"/>
                  </a:srgbClr>
                </a:solidFill>
                <a:ea typeface="Times New Roman" pitchFamily="18" charset="0"/>
                <a:cs typeface="Times New Roman" pitchFamily="18" charset="0"/>
              </a:rPr>
              <a:t>. </a:t>
            </a:r>
            <a:r>
              <a:rPr lang="el-GR" sz="1600" dirty="0" smtClean="0">
                <a:solidFill>
                  <a:srgbClr val="0F6FC6">
                    <a:lumMod val="50000"/>
                  </a:srgbClr>
                </a:solidFill>
                <a:effectLst>
                  <a:outerShdw blurRad="38100" dist="38100" dir="2700000" algn="tl">
                    <a:srgbClr val="000000">
                      <a:alpha val="43137"/>
                    </a:srgbClr>
                  </a:outerShdw>
                </a:effectLst>
                <a:ea typeface="Times New Roman" pitchFamily="18" charset="0"/>
                <a:cs typeface="Times New Roman" pitchFamily="18" charset="0"/>
              </a:rPr>
              <a:t>Διαυγοκυτταρικά ΝΚΚ με συστατικό ηωσινόφιλων καρκινικών κυττάρων σε έκταση άνω του 40% μπορεί να έχουν δυσμενή κλινική πορεία, ενώ εκείνα με παρόμοιο συστατικό σε έκταση άνω του 50%</a:t>
            </a:r>
          </a:p>
          <a:p>
            <a:pPr algn="ctr"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l-GR" sz="1600" dirty="0" smtClean="0">
                <a:solidFill>
                  <a:srgbClr val="0F6FC6">
                    <a:lumMod val="50000"/>
                  </a:srgbClr>
                </a:solidFill>
                <a:effectLst>
                  <a:outerShdw blurRad="38100" dist="38100" dir="2700000" algn="tl">
                    <a:srgbClr val="000000">
                      <a:alpha val="43137"/>
                    </a:srgbClr>
                  </a:outerShdw>
                </a:effectLst>
                <a:ea typeface="Times New Roman" pitchFamily="18" charset="0"/>
                <a:cs typeface="Times New Roman" pitchFamily="18" charset="0"/>
              </a:rPr>
              <a:t> </a:t>
            </a:r>
            <a:r>
              <a:rPr lang="el-GR" sz="1600" b="1" dirty="0" smtClean="0">
                <a:solidFill>
                  <a:srgbClr val="0F6FC6">
                    <a:lumMod val="50000"/>
                  </a:srgbClr>
                </a:solidFill>
                <a:effectLst>
                  <a:outerShdw blurRad="38100" dist="38100" dir="2700000" algn="tl">
                    <a:srgbClr val="000000">
                      <a:alpha val="43137"/>
                    </a:srgbClr>
                  </a:outerShdw>
                </a:effectLst>
                <a:ea typeface="Times New Roman" pitchFamily="18" charset="0"/>
                <a:cs typeface="Times New Roman" pitchFamily="18" charset="0"/>
              </a:rPr>
              <a:t>δεν</a:t>
            </a:r>
            <a:r>
              <a:rPr lang="el-GR" sz="1600" dirty="0" smtClean="0">
                <a:solidFill>
                  <a:srgbClr val="0F6FC6">
                    <a:lumMod val="50000"/>
                  </a:srgbClr>
                </a:solidFill>
                <a:effectLst>
                  <a:outerShdw blurRad="38100" dist="38100" dir="2700000" algn="tl">
                    <a:srgbClr val="000000">
                      <a:alpha val="43137"/>
                    </a:srgbClr>
                  </a:outerShdw>
                </a:effectLst>
                <a:ea typeface="Times New Roman" pitchFamily="18" charset="0"/>
                <a:cs typeface="Times New Roman" pitchFamily="18" charset="0"/>
              </a:rPr>
              <a:t> </a:t>
            </a:r>
            <a:r>
              <a:rPr lang="el-GR" sz="1600" dirty="0" smtClean="0">
                <a:solidFill>
                  <a:srgbClr val="0F6FC6">
                    <a:lumMod val="50000"/>
                  </a:srgbClr>
                </a:solidFill>
                <a:effectLst>
                  <a:outerShdw blurRad="38100" dist="38100" dir="2700000" algn="tl">
                    <a:srgbClr val="000000">
                      <a:alpha val="43137"/>
                    </a:srgbClr>
                  </a:outerShdw>
                </a:effectLst>
                <a:ea typeface="Times New Roman" pitchFamily="18" charset="0"/>
                <a:cs typeface="Times New Roman" pitchFamily="18" charset="0"/>
              </a:rPr>
              <a:t>φαίνονται να ανταποκρίνονται  καλά στη θεραπεία με </a:t>
            </a:r>
            <a:r>
              <a:rPr lang="en-US" sz="1600" dirty="0" smtClean="0">
                <a:solidFill>
                  <a:srgbClr val="0F6FC6">
                    <a:lumMod val="50000"/>
                  </a:srgbClr>
                </a:solidFill>
                <a:effectLst>
                  <a:outerShdw blurRad="38100" dist="38100" dir="2700000" algn="tl">
                    <a:srgbClr val="000000">
                      <a:alpha val="43137"/>
                    </a:srgbClr>
                  </a:outerShdw>
                </a:effectLst>
                <a:ea typeface="Times New Roman" pitchFamily="18" charset="0"/>
                <a:cs typeface="Times New Roman" pitchFamily="18" charset="0"/>
              </a:rPr>
              <a:t>IL-2.</a:t>
            </a:r>
            <a:endParaRPr lang="el-GR" sz="1600" dirty="0" smtClean="0">
              <a:solidFill>
                <a:srgbClr val="0F6FC6">
                  <a:lumMod val="50000"/>
                </a:srgbClr>
              </a:solidFill>
              <a:effectLst>
                <a:outerShdw blurRad="38100" dist="38100" dir="2700000" algn="tl">
                  <a:srgbClr val="000000">
                    <a:alpha val="43137"/>
                  </a:srgbClr>
                </a:outerShdw>
              </a:effectLst>
              <a:cs typeface="Arial" pitchFamily="34" charset="0"/>
            </a:endParaRPr>
          </a:p>
        </p:txBody>
      </p:sp>
      <p:sp>
        <p:nvSpPr>
          <p:cNvPr id="4" name="3 - Ορθογώνιο"/>
          <p:cNvSpPr/>
          <p:nvPr/>
        </p:nvSpPr>
        <p:spPr>
          <a:xfrm>
            <a:off x="0" y="0"/>
            <a:ext cx="9144000" cy="369332"/>
          </a:xfrm>
          <a:prstGeom prst="rect">
            <a:avLst/>
          </a:prstGeom>
        </p:spPr>
        <p:txBody>
          <a:bodyPr wrap="square">
            <a:spAutoFit/>
          </a:bodyPr>
          <a:lstStyle/>
          <a:p>
            <a:pPr algn="ctr"/>
            <a:r>
              <a:rPr lang="el-GR" b="1" dirty="0" smtClean="0">
                <a:solidFill>
                  <a:srgbClr val="0F6FC6">
                    <a:lumMod val="50000"/>
                  </a:srgbClr>
                </a:solidFill>
              </a:rPr>
              <a:t>Νεφρικά νεοπλάσματα με κοκκώδες/</a:t>
            </a:r>
            <a:r>
              <a:rPr lang="el-GR" b="1" dirty="0" err="1" smtClean="0">
                <a:solidFill>
                  <a:srgbClr val="0F6FC6">
                    <a:lumMod val="50000"/>
                  </a:srgbClr>
                </a:solidFill>
              </a:rPr>
              <a:t>ηωσινόφιλο</a:t>
            </a:r>
            <a:r>
              <a:rPr lang="el-GR" b="1" dirty="0" smtClean="0">
                <a:solidFill>
                  <a:srgbClr val="0F6FC6">
                    <a:lumMod val="50000"/>
                  </a:srgbClr>
                </a:solidFill>
              </a:rPr>
              <a:t> κυτταρόπλασμα</a:t>
            </a:r>
            <a:endParaRPr lang="en-US" b="1" dirty="0" smtClean="0">
              <a:solidFill>
                <a:srgbClr val="0F6FC6">
                  <a:lumMod val="50000"/>
                </a:srgbClr>
              </a:solidFill>
            </a:endParaRPr>
          </a:p>
        </p:txBody>
      </p:sp>
      <p:pic>
        <p:nvPicPr>
          <p:cNvPr id="41986" name="Picture 2" descr="C:\Users\KAV-AGRO\Desktop\17163163898_70de15acef_b.jpg"/>
          <p:cNvPicPr>
            <a:picLocks noChangeAspect="1" noChangeArrowheads="1"/>
          </p:cNvPicPr>
          <p:nvPr/>
        </p:nvPicPr>
        <p:blipFill>
          <a:blip r:embed="rId2" cstate="print"/>
          <a:srcRect/>
          <a:stretch>
            <a:fillRect/>
          </a:stretch>
        </p:blipFill>
        <p:spPr bwMode="auto">
          <a:xfrm rot="5400000">
            <a:off x="-328514" y="3000921"/>
            <a:ext cx="4112395" cy="3096344"/>
          </a:xfrm>
          <a:prstGeom prst="rect">
            <a:avLst/>
          </a:prstGeom>
          <a:noFill/>
        </p:spPr>
      </p:pic>
      <p:pic>
        <p:nvPicPr>
          <p:cNvPr id="41987" name="Picture 3" descr="C:\Users\KAV-AGRO\Desktop\16730609203_802f25c41c_b.jpg"/>
          <p:cNvPicPr>
            <a:picLocks noChangeAspect="1" noChangeArrowheads="1"/>
          </p:cNvPicPr>
          <p:nvPr/>
        </p:nvPicPr>
        <p:blipFill>
          <a:blip r:embed="rId3" cstate="print"/>
          <a:srcRect/>
          <a:stretch>
            <a:fillRect/>
          </a:stretch>
        </p:blipFill>
        <p:spPr bwMode="auto">
          <a:xfrm rot="5400000">
            <a:off x="2840820" y="2999940"/>
            <a:ext cx="4104456" cy="3090368"/>
          </a:xfrm>
          <a:prstGeom prst="rect">
            <a:avLst/>
          </a:prstGeom>
          <a:noFill/>
        </p:spPr>
      </p:pic>
      <p:pic>
        <p:nvPicPr>
          <p:cNvPr id="41988" name="Picture 4" descr="C:\Users\KAV-AGRO\Desktop\1969470.jpg"/>
          <p:cNvPicPr>
            <a:picLocks noChangeAspect="1" noChangeArrowheads="1"/>
          </p:cNvPicPr>
          <p:nvPr/>
        </p:nvPicPr>
        <p:blipFill>
          <a:blip r:embed="rId4" cstate="print"/>
          <a:srcRect/>
          <a:stretch>
            <a:fillRect/>
          </a:stretch>
        </p:blipFill>
        <p:spPr bwMode="auto">
          <a:xfrm>
            <a:off x="6516216" y="2492896"/>
            <a:ext cx="2481064" cy="2481064"/>
          </a:xfrm>
          <a:prstGeom prst="rect">
            <a:avLst/>
          </a:prstGeom>
          <a:noFill/>
        </p:spPr>
      </p:pic>
      <p:sp>
        <p:nvSpPr>
          <p:cNvPr id="7" name="6 - Ορθογώνιο"/>
          <p:cNvSpPr/>
          <p:nvPr/>
        </p:nvSpPr>
        <p:spPr>
          <a:xfrm>
            <a:off x="6588224" y="5085184"/>
            <a:ext cx="2376264" cy="1200329"/>
          </a:xfrm>
          <a:prstGeom prst="rect">
            <a:avLst/>
          </a:prstGeom>
        </p:spPr>
        <p:txBody>
          <a:bodyPr wrap="square">
            <a:spAutoFit/>
          </a:bodyPr>
          <a:lstStyle/>
          <a:p>
            <a:pPr algn="ctr"/>
            <a:r>
              <a:rPr lang="el-GR" dirty="0" smtClean="0">
                <a:solidFill>
                  <a:srgbClr val="0F6FC6">
                    <a:lumMod val="50000"/>
                  </a:srgbClr>
                </a:solidFill>
                <a:ea typeface="Times New Roman" pitchFamily="18" charset="0"/>
                <a:cs typeface="Times New Roman" pitchFamily="18" charset="0"/>
              </a:rPr>
              <a:t>Πλήρης </a:t>
            </a:r>
            <a:r>
              <a:rPr lang="el-GR" dirty="0" err="1" smtClean="0">
                <a:solidFill>
                  <a:srgbClr val="0F6FC6">
                    <a:lumMod val="50000"/>
                  </a:srgbClr>
                </a:solidFill>
                <a:ea typeface="Times New Roman" pitchFamily="18" charset="0"/>
                <a:cs typeface="Times New Roman" pitchFamily="18" charset="0"/>
              </a:rPr>
              <a:t>μεμβρανική</a:t>
            </a:r>
            <a:r>
              <a:rPr lang="el-GR" dirty="0" smtClean="0">
                <a:solidFill>
                  <a:srgbClr val="0F6FC6">
                    <a:lumMod val="50000"/>
                  </a:srgbClr>
                </a:solidFill>
                <a:ea typeface="Times New Roman" pitchFamily="18" charset="0"/>
                <a:cs typeface="Times New Roman" pitchFamily="18" charset="0"/>
              </a:rPr>
              <a:t>-</a:t>
            </a:r>
            <a:r>
              <a:rPr lang="el-GR" dirty="0" err="1" smtClean="0">
                <a:solidFill>
                  <a:srgbClr val="0F6FC6">
                    <a:lumMod val="50000"/>
                  </a:srgbClr>
                </a:solidFill>
                <a:ea typeface="Times New Roman" pitchFamily="18" charset="0"/>
                <a:cs typeface="Times New Roman" pitchFamily="18" charset="0"/>
              </a:rPr>
              <a:t>κυτταροπλασματική</a:t>
            </a:r>
            <a:r>
              <a:rPr lang="el-GR" dirty="0" smtClean="0">
                <a:solidFill>
                  <a:srgbClr val="0F6FC6">
                    <a:lumMod val="50000"/>
                  </a:srgbClr>
                </a:solidFill>
                <a:ea typeface="Times New Roman" pitchFamily="18" charset="0"/>
                <a:cs typeface="Times New Roman" pitchFamily="18" charset="0"/>
              </a:rPr>
              <a:t> </a:t>
            </a:r>
            <a:r>
              <a:rPr lang="el-GR" dirty="0" err="1" smtClean="0">
                <a:solidFill>
                  <a:srgbClr val="0F6FC6">
                    <a:lumMod val="50000"/>
                  </a:srgbClr>
                </a:solidFill>
                <a:ea typeface="Times New Roman" pitchFamily="18" charset="0"/>
                <a:cs typeface="Times New Roman" pitchFamily="18" charset="0"/>
              </a:rPr>
              <a:t>ανοσοϊστοθετικότητα</a:t>
            </a:r>
            <a:r>
              <a:rPr lang="el-GR" dirty="0" smtClean="0">
                <a:solidFill>
                  <a:srgbClr val="0F6FC6">
                    <a:lumMod val="50000"/>
                  </a:srgbClr>
                </a:solidFill>
                <a:ea typeface="Times New Roman" pitchFamily="18" charset="0"/>
                <a:cs typeface="Times New Roman" pitchFamily="18" charset="0"/>
              </a:rPr>
              <a:t>  της </a:t>
            </a:r>
            <a:r>
              <a:rPr lang="en-US" dirty="0" smtClean="0">
                <a:solidFill>
                  <a:srgbClr val="0F6FC6">
                    <a:lumMod val="50000"/>
                  </a:srgbClr>
                </a:solidFill>
                <a:ea typeface="Times New Roman" pitchFamily="18" charset="0"/>
                <a:cs typeface="Times New Roman" pitchFamily="18" charset="0"/>
              </a:rPr>
              <a:t>CA</a:t>
            </a:r>
            <a:r>
              <a:rPr lang="el-GR" dirty="0" smtClean="0">
                <a:solidFill>
                  <a:srgbClr val="0F6FC6">
                    <a:lumMod val="50000"/>
                  </a:srgbClr>
                </a:solidFill>
                <a:ea typeface="Times New Roman" pitchFamily="18" charset="0"/>
                <a:cs typeface="Times New Roman" pitchFamily="18" charset="0"/>
              </a:rPr>
              <a:t> </a:t>
            </a:r>
            <a:r>
              <a:rPr lang="en-US" dirty="0" smtClean="0">
                <a:solidFill>
                  <a:srgbClr val="0F6FC6">
                    <a:lumMod val="50000"/>
                  </a:srgbClr>
                </a:solidFill>
                <a:ea typeface="Times New Roman" pitchFamily="18" charset="0"/>
                <a:cs typeface="Times New Roman" pitchFamily="18" charset="0"/>
              </a:rPr>
              <a:t>IX</a:t>
            </a:r>
            <a:endParaRPr lang="el-GR" dirty="0">
              <a:solidFill>
                <a:prstClr val="black"/>
              </a:solidFill>
            </a:endParaRPr>
          </a:p>
        </p:txBody>
      </p:sp>
    </p:spTree>
    <p:extLst>
      <p:ext uri="{BB962C8B-B14F-4D97-AF65-F5344CB8AC3E}">
        <p14:creationId xmlns:p14="http://schemas.microsoft.com/office/powerpoint/2010/main" val="225529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dissolve">
                                      <p:cBhvr>
                                        <p:cTn id="12" dur="500"/>
                                        <p:tgtEl>
                                          <p:spTgt spid="4198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985"/>
                                        </p:tgtEl>
                                        <p:attrNameLst>
                                          <p:attrName>style.visibility</p:attrName>
                                        </p:attrNameLst>
                                      </p:cBhvr>
                                      <p:to>
                                        <p:strVal val="visible"/>
                                      </p:to>
                                    </p:set>
                                    <p:animEffect transition="in" filter="dissolve">
                                      <p:cBhvr>
                                        <p:cTn id="20" dur="500"/>
                                        <p:tgtEl>
                                          <p:spTgt spid="41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 grpId="0"/>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116632"/>
            <a:ext cx="8229600" cy="6741368"/>
          </a:xfrm>
        </p:spPr>
        <p:txBody>
          <a:bodyPr>
            <a:normAutofit fontScale="92500" lnSpcReduction="10000"/>
          </a:bodyPr>
          <a:lstStyle/>
          <a:p>
            <a:pPr marL="0" indent="0">
              <a:buNone/>
            </a:pPr>
            <a:r>
              <a:rPr lang="el-GR" sz="3600" b="1" dirty="0" smtClean="0"/>
              <a:t>    ΘΗΛΩΔΕΙΣ ΝΕΦΡΟΚΥΤΤΑΡΙΚΕΣ ΕΞΕΡΓΑΣΙΕΣ </a:t>
            </a:r>
          </a:p>
          <a:p>
            <a:endParaRPr lang="el-GR" sz="3600" b="1" dirty="0"/>
          </a:p>
          <a:p>
            <a:r>
              <a:rPr lang="el-GR" sz="3600" b="1" dirty="0" smtClean="0"/>
              <a:t>Πώς </a:t>
            </a:r>
            <a:r>
              <a:rPr lang="el-GR" sz="3600" b="1" dirty="0" smtClean="0"/>
              <a:t>ορίζεται το </a:t>
            </a:r>
            <a:r>
              <a:rPr lang="el-GR" sz="3600" b="1" dirty="0" err="1" smtClean="0"/>
              <a:t>θηλώδες</a:t>
            </a:r>
            <a:r>
              <a:rPr lang="el-GR" sz="3600" b="1" dirty="0" smtClean="0"/>
              <a:t> </a:t>
            </a:r>
            <a:r>
              <a:rPr lang="el-GR" sz="3600" b="1" dirty="0" smtClean="0">
                <a:effectLst>
                  <a:outerShdw blurRad="38100" dist="38100" dir="2700000" algn="tl">
                    <a:srgbClr val="000000">
                      <a:alpha val="43137"/>
                    </a:srgbClr>
                  </a:outerShdw>
                </a:effectLst>
              </a:rPr>
              <a:t>αδένωμα</a:t>
            </a:r>
            <a:r>
              <a:rPr lang="en-US" sz="3600" b="1" dirty="0" smtClean="0"/>
              <a:t>;</a:t>
            </a:r>
          </a:p>
          <a:p>
            <a:endParaRPr lang="en-US" sz="3600" b="1" dirty="0" smtClean="0"/>
          </a:p>
          <a:p>
            <a:pPr>
              <a:buNone/>
            </a:pPr>
            <a:endParaRPr lang="en-US" sz="3600" b="1" dirty="0" smtClean="0"/>
          </a:p>
          <a:p>
            <a:endParaRPr lang="en-US" sz="3600" b="1" dirty="0" smtClean="0"/>
          </a:p>
          <a:p>
            <a:r>
              <a:rPr lang="el-GR" sz="3600" b="1" dirty="0" smtClean="0"/>
              <a:t>Ποια η </a:t>
            </a:r>
            <a:r>
              <a:rPr lang="el-GR" sz="3600" b="1" spc="300" dirty="0" smtClean="0"/>
              <a:t>σχέση</a:t>
            </a:r>
            <a:r>
              <a:rPr lang="el-GR" sz="3600" b="1" dirty="0" smtClean="0"/>
              <a:t> του με το </a:t>
            </a:r>
            <a:r>
              <a:rPr lang="el-GR" sz="3600" b="1" dirty="0" err="1" smtClean="0"/>
              <a:t>θηλώδες</a:t>
            </a:r>
            <a:r>
              <a:rPr lang="el-GR" sz="3600" b="1" dirty="0" smtClean="0"/>
              <a:t> </a:t>
            </a:r>
            <a:r>
              <a:rPr lang="el-GR" sz="3600" b="1" dirty="0" smtClean="0">
                <a:effectLst>
                  <a:outerShdw blurRad="38100" dist="38100" dir="2700000" algn="tl">
                    <a:srgbClr val="000000">
                      <a:alpha val="43137"/>
                    </a:srgbClr>
                  </a:outerShdw>
                </a:effectLst>
              </a:rPr>
              <a:t>ΝΚΚ</a:t>
            </a:r>
            <a:r>
              <a:rPr lang="en-US" sz="3600" b="1" dirty="0" smtClean="0"/>
              <a:t>;</a:t>
            </a:r>
          </a:p>
          <a:p>
            <a:endParaRPr lang="en-US" sz="3600" b="1" dirty="0" smtClean="0"/>
          </a:p>
          <a:p>
            <a:pPr>
              <a:buNone/>
            </a:pPr>
            <a:endParaRPr lang="en-US" sz="3600" b="1" dirty="0" smtClean="0"/>
          </a:p>
          <a:p>
            <a:endParaRPr lang="en-US" sz="3600" b="1" dirty="0" smtClean="0"/>
          </a:p>
          <a:p>
            <a:r>
              <a:rPr lang="en-US" sz="3600" b="1" dirty="0" smtClean="0"/>
              <a:t>E</a:t>
            </a:r>
            <a:r>
              <a:rPr lang="el-GR" sz="3600" b="1" dirty="0" err="1" smtClean="0"/>
              <a:t>ίναι</a:t>
            </a:r>
            <a:r>
              <a:rPr lang="el-GR" sz="3600" b="1" dirty="0" smtClean="0"/>
              <a:t> χρήσιμη η </a:t>
            </a:r>
            <a:r>
              <a:rPr lang="el-GR" sz="3600" b="1" dirty="0" smtClean="0">
                <a:effectLst>
                  <a:outerShdw blurRad="38100" dist="38100" dir="2700000" algn="tl">
                    <a:srgbClr val="000000">
                      <a:alpha val="43137"/>
                    </a:srgbClr>
                  </a:outerShdw>
                </a:effectLst>
              </a:rPr>
              <a:t>υποδιαίρεση</a:t>
            </a:r>
            <a:r>
              <a:rPr lang="el-GR" sz="3600" b="1" dirty="0" smtClean="0"/>
              <a:t> του </a:t>
            </a:r>
            <a:r>
              <a:rPr lang="el-GR" sz="3600" b="1" dirty="0" err="1" smtClean="0"/>
              <a:t>θηλώδους</a:t>
            </a:r>
            <a:r>
              <a:rPr lang="el-GR" sz="3600" b="1" dirty="0" smtClean="0"/>
              <a:t> ΝΚΚ σε δύο υποποικιλίες</a:t>
            </a:r>
            <a:r>
              <a:rPr lang="en-US" sz="3600" b="1" dirty="0" smtClean="0"/>
              <a:t>;</a:t>
            </a:r>
            <a:endParaRPr lang="el-GR" sz="3600" b="1" dirty="0"/>
          </a:p>
        </p:txBody>
      </p:sp>
    </p:spTree>
    <p:extLst>
      <p:ext uri="{BB962C8B-B14F-4D97-AF65-F5344CB8AC3E}">
        <p14:creationId xmlns:p14="http://schemas.microsoft.com/office/powerpoint/2010/main" val="103299605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96908"/>
          </a:xfrm>
        </p:spPr>
        <p:txBody>
          <a:bodyPr>
            <a:noAutofit/>
          </a:bodyPr>
          <a:lstStyle/>
          <a:p>
            <a:r>
              <a:rPr lang="el-GR" sz="3200" b="1" spc="300" dirty="0" smtClean="0"/>
              <a:t>Εστία </a:t>
            </a:r>
            <a:r>
              <a:rPr lang="el-GR" sz="3200" b="1" spc="300" dirty="0" err="1" smtClean="0"/>
              <a:t>θ</a:t>
            </a:r>
            <a:r>
              <a:rPr lang="el-GR" sz="3200" b="1" dirty="0" err="1" smtClean="0"/>
              <a:t>ηλώδους</a:t>
            </a:r>
            <a:r>
              <a:rPr lang="el-GR" sz="3200" b="1" dirty="0" smtClean="0"/>
              <a:t> υπερπλασίας </a:t>
            </a:r>
            <a:br>
              <a:rPr lang="el-GR" sz="3200" b="1" dirty="0" smtClean="0"/>
            </a:br>
            <a:r>
              <a:rPr lang="el-GR" sz="3200" b="1" dirty="0" smtClean="0"/>
              <a:t>του νεφρικού φλοιού (&lt;1χιλ.)</a:t>
            </a:r>
            <a:endParaRPr lang="el-GR" sz="3200" b="1" dirty="0"/>
          </a:p>
        </p:txBody>
      </p:sp>
      <p:pic>
        <p:nvPicPr>
          <p:cNvPr id="34818" name="Picture 2" descr="http://www.webpathology.com/slides/slides/Kidney_RCC_Papillary7.jpg"/>
          <p:cNvPicPr>
            <a:picLocks noChangeAspect="1" noChangeArrowheads="1"/>
          </p:cNvPicPr>
          <p:nvPr/>
        </p:nvPicPr>
        <p:blipFill>
          <a:blip r:embed="rId2" cstate="print"/>
          <a:srcRect/>
          <a:stretch>
            <a:fillRect/>
          </a:stretch>
        </p:blipFill>
        <p:spPr bwMode="auto">
          <a:xfrm>
            <a:off x="1071538" y="1357298"/>
            <a:ext cx="7048547" cy="5286412"/>
          </a:xfrm>
          <a:prstGeom prst="rect">
            <a:avLst/>
          </a:prstGeom>
          <a:noFill/>
        </p:spPr>
      </p:pic>
    </p:spTree>
    <p:extLst>
      <p:ext uri="{BB962C8B-B14F-4D97-AF65-F5344CB8AC3E}">
        <p14:creationId xmlns:p14="http://schemas.microsoft.com/office/powerpoint/2010/main" val="2222606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0"/>
            <a:ext cx="8929761" cy="1417638"/>
          </a:xfrm>
        </p:spPr>
        <p:txBody>
          <a:bodyPr>
            <a:normAutofit fontScale="90000"/>
          </a:bodyPr>
          <a:lstStyle/>
          <a:p>
            <a:r>
              <a:rPr lang="el-GR" b="1" dirty="0" smtClean="0"/>
              <a:t>Θηλώδες αδένωμα </a:t>
            </a:r>
            <a:r>
              <a:rPr lang="el-GR" b="1" dirty="0" smtClean="0"/>
              <a:t>(εξ ορισμού &lt;15χιλ</a:t>
            </a:r>
            <a:r>
              <a:rPr lang="el-GR" b="1" dirty="0" smtClean="0"/>
              <a:t>.)</a:t>
            </a:r>
            <a:endParaRPr lang="el-GR" b="1" dirty="0"/>
          </a:p>
        </p:txBody>
      </p:sp>
      <p:pic>
        <p:nvPicPr>
          <p:cNvPr id="3" name="Picture 4" descr="f002-003-A01970"/>
          <p:cNvPicPr>
            <a:picLocks noChangeAspect="1" noChangeArrowheads="1"/>
          </p:cNvPicPr>
          <p:nvPr/>
        </p:nvPicPr>
        <p:blipFill>
          <a:blip r:embed="rId2" cstate="print"/>
          <a:srcRect/>
          <a:stretch>
            <a:fillRect/>
          </a:stretch>
        </p:blipFill>
        <p:spPr bwMode="auto">
          <a:xfrm>
            <a:off x="-396552" y="1196752"/>
            <a:ext cx="10151674" cy="5976664"/>
          </a:xfrm>
          <a:prstGeom prst="rect">
            <a:avLst/>
          </a:prstGeom>
          <a:noFill/>
          <a:ln w="9525">
            <a:noFill/>
            <a:miter lim="800000"/>
            <a:headEnd/>
            <a:tailEnd/>
          </a:ln>
          <a:effectLst/>
        </p:spPr>
      </p:pic>
    </p:spTree>
    <p:extLst>
      <p:ext uri="{BB962C8B-B14F-4D97-AF65-F5344CB8AC3E}">
        <p14:creationId xmlns:p14="http://schemas.microsoft.com/office/powerpoint/2010/main" val="687532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295400" y="381000"/>
            <a:ext cx="6324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cs typeface="Arial" charset="0"/>
              </a:defRPr>
            </a:lvl1pPr>
            <a:lvl2pPr marL="742950" indent="-285750" eaLnBrk="0" hangingPunct="0">
              <a:defRPr sz="2400" b="1">
                <a:solidFill>
                  <a:schemeClr val="tx1"/>
                </a:solidFill>
                <a:latin typeface="Tahoma" charset="0"/>
                <a:cs typeface="Arial" charset="0"/>
              </a:defRPr>
            </a:lvl2pPr>
            <a:lvl3pPr marL="1143000" indent="-228600" eaLnBrk="0" hangingPunct="0">
              <a:defRPr sz="2400" b="1">
                <a:solidFill>
                  <a:schemeClr val="tx1"/>
                </a:solidFill>
                <a:latin typeface="Tahoma" charset="0"/>
                <a:cs typeface="Arial" charset="0"/>
              </a:defRPr>
            </a:lvl3pPr>
            <a:lvl4pPr marL="1600200" indent="-228600" eaLnBrk="0" hangingPunct="0">
              <a:defRPr sz="2400" b="1">
                <a:solidFill>
                  <a:schemeClr val="tx1"/>
                </a:solidFill>
                <a:latin typeface="Tahoma" charset="0"/>
                <a:cs typeface="Arial" charset="0"/>
              </a:defRPr>
            </a:lvl4pPr>
            <a:lvl5pPr marL="2057400" indent="-228600" eaLnBrk="0" hangingPunct="0">
              <a:defRPr sz="2400" b="1">
                <a:solidFill>
                  <a:schemeClr val="tx1"/>
                </a:solidFill>
                <a:latin typeface="Tahoma" charset="0"/>
                <a:cs typeface="Arial" charset="0"/>
              </a:defRPr>
            </a:lvl5pPr>
            <a:lvl6pPr marL="2514600" indent="-228600" eaLnBrk="0" fontAlgn="base" hangingPunct="0">
              <a:spcBef>
                <a:spcPct val="0"/>
              </a:spcBef>
              <a:spcAft>
                <a:spcPct val="0"/>
              </a:spcAft>
              <a:defRPr sz="2400" b="1">
                <a:solidFill>
                  <a:schemeClr val="tx1"/>
                </a:solidFill>
                <a:latin typeface="Tahoma" charset="0"/>
                <a:cs typeface="Arial" charset="0"/>
              </a:defRPr>
            </a:lvl6pPr>
            <a:lvl7pPr marL="2971800" indent="-228600" eaLnBrk="0" fontAlgn="base" hangingPunct="0">
              <a:spcBef>
                <a:spcPct val="0"/>
              </a:spcBef>
              <a:spcAft>
                <a:spcPct val="0"/>
              </a:spcAft>
              <a:defRPr sz="2400" b="1">
                <a:solidFill>
                  <a:schemeClr val="tx1"/>
                </a:solidFill>
                <a:latin typeface="Tahoma" charset="0"/>
                <a:cs typeface="Arial" charset="0"/>
              </a:defRPr>
            </a:lvl7pPr>
            <a:lvl8pPr marL="3429000" indent="-228600" eaLnBrk="0" fontAlgn="base" hangingPunct="0">
              <a:spcBef>
                <a:spcPct val="0"/>
              </a:spcBef>
              <a:spcAft>
                <a:spcPct val="0"/>
              </a:spcAft>
              <a:defRPr sz="2400" b="1">
                <a:solidFill>
                  <a:schemeClr val="tx1"/>
                </a:solidFill>
                <a:latin typeface="Tahoma" charset="0"/>
                <a:cs typeface="Arial" charset="0"/>
              </a:defRPr>
            </a:lvl8pPr>
            <a:lvl9pPr marL="3886200" indent="-228600" eaLnBrk="0" fontAlgn="base" hangingPunct="0">
              <a:spcBef>
                <a:spcPct val="0"/>
              </a:spcBef>
              <a:spcAft>
                <a:spcPct val="0"/>
              </a:spcAft>
              <a:defRPr sz="2400" b="1">
                <a:solidFill>
                  <a:schemeClr val="tx1"/>
                </a:solidFill>
                <a:latin typeface="Tahoma" charset="0"/>
                <a:cs typeface="Arial" charset="0"/>
              </a:defRPr>
            </a:lvl9pPr>
          </a:lstStyle>
          <a:p>
            <a:pPr algn="ctr" fontAlgn="base">
              <a:spcBef>
                <a:spcPct val="50000"/>
              </a:spcBef>
              <a:spcAft>
                <a:spcPct val="0"/>
              </a:spcAft>
            </a:pPr>
            <a:r>
              <a:rPr lang="el-GR" sz="3200">
                <a:solidFill>
                  <a:srgbClr val="E5FFFF"/>
                </a:solidFill>
                <a:latin typeface="Times New Roman"/>
              </a:rPr>
              <a:t>ΑΝΑΤΟΜΙΑ ΤΟΥ ΝΕΦΡΟΥ</a:t>
            </a:r>
          </a:p>
        </p:txBody>
      </p:sp>
      <p:sp>
        <p:nvSpPr>
          <p:cNvPr id="55299" name="Text Box 4"/>
          <p:cNvSpPr txBox="1">
            <a:spLocks noChangeArrowheads="1"/>
          </p:cNvSpPr>
          <p:nvPr/>
        </p:nvSpPr>
        <p:spPr bwMode="auto">
          <a:xfrm>
            <a:off x="457200" y="1208088"/>
            <a:ext cx="83820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2400" b="1">
                <a:solidFill>
                  <a:schemeClr val="tx1"/>
                </a:solidFill>
                <a:latin typeface="Tahoma" charset="0"/>
                <a:cs typeface="Arial" charset="0"/>
              </a:defRPr>
            </a:lvl1pPr>
            <a:lvl2pPr marL="742950" indent="-285750" eaLnBrk="0" hangingPunct="0">
              <a:defRPr sz="2400" b="1">
                <a:solidFill>
                  <a:schemeClr val="tx1"/>
                </a:solidFill>
                <a:latin typeface="Tahoma" charset="0"/>
                <a:cs typeface="Arial" charset="0"/>
              </a:defRPr>
            </a:lvl2pPr>
            <a:lvl3pPr marL="1143000" indent="-228600" eaLnBrk="0" hangingPunct="0">
              <a:defRPr sz="2400" b="1">
                <a:solidFill>
                  <a:schemeClr val="tx1"/>
                </a:solidFill>
                <a:latin typeface="Tahoma" charset="0"/>
                <a:cs typeface="Arial" charset="0"/>
              </a:defRPr>
            </a:lvl3pPr>
            <a:lvl4pPr marL="1600200" indent="-228600" eaLnBrk="0" hangingPunct="0">
              <a:defRPr sz="2400" b="1">
                <a:solidFill>
                  <a:schemeClr val="tx1"/>
                </a:solidFill>
                <a:latin typeface="Tahoma" charset="0"/>
                <a:cs typeface="Arial" charset="0"/>
              </a:defRPr>
            </a:lvl4pPr>
            <a:lvl5pPr marL="2057400" indent="-228600" eaLnBrk="0" hangingPunct="0">
              <a:defRPr sz="2400" b="1">
                <a:solidFill>
                  <a:schemeClr val="tx1"/>
                </a:solidFill>
                <a:latin typeface="Tahoma" charset="0"/>
                <a:cs typeface="Arial" charset="0"/>
              </a:defRPr>
            </a:lvl5pPr>
            <a:lvl6pPr marL="2514600" indent="-228600" eaLnBrk="0" fontAlgn="base" hangingPunct="0">
              <a:spcBef>
                <a:spcPct val="0"/>
              </a:spcBef>
              <a:spcAft>
                <a:spcPct val="0"/>
              </a:spcAft>
              <a:defRPr sz="2400" b="1">
                <a:solidFill>
                  <a:schemeClr val="tx1"/>
                </a:solidFill>
                <a:latin typeface="Tahoma" charset="0"/>
                <a:cs typeface="Arial" charset="0"/>
              </a:defRPr>
            </a:lvl6pPr>
            <a:lvl7pPr marL="2971800" indent="-228600" eaLnBrk="0" fontAlgn="base" hangingPunct="0">
              <a:spcBef>
                <a:spcPct val="0"/>
              </a:spcBef>
              <a:spcAft>
                <a:spcPct val="0"/>
              </a:spcAft>
              <a:defRPr sz="2400" b="1">
                <a:solidFill>
                  <a:schemeClr val="tx1"/>
                </a:solidFill>
                <a:latin typeface="Tahoma" charset="0"/>
                <a:cs typeface="Arial" charset="0"/>
              </a:defRPr>
            </a:lvl7pPr>
            <a:lvl8pPr marL="3429000" indent="-228600" eaLnBrk="0" fontAlgn="base" hangingPunct="0">
              <a:spcBef>
                <a:spcPct val="0"/>
              </a:spcBef>
              <a:spcAft>
                <a:spcPct val="0"/>
              </a:spcAft>
              <a:defRPr sz="2400" b="1">
                <a:solidFill>
                  <a:schemeClr val="tx1"/>
                </a:solidFill>
                <a:latin typeface="Tahoma" charset="0"/>
                <a:cs typeface="Arial" charset="0"/>
              </a:defRPr>
            </a:lvl8pPr>
            <a:lvl9pPr marL="3886200" indent="-228600" eaLnBrk="0" fontAlgn="base" hangingPunct="0">
              <a:spcBef>
                <a:spcPct val="0"/>
              </a:spcBef>
              <a:spcAft>
                <a:spcPct val="0"/>
              </a:spcAft>
              <a:defRPr sz="2400" b="1">
                <a:solidFill>
                  <a:schemeClr val="tx1"/>
                </a:solidFill>
                <a:latin typeface="Tahoma" charset="0"/>
                <a:cs typeface="Arial" charset="0"/>
              </a:defRPr>
            </a:lvl9pPr>
          </a:lstStyle>
          <a:p>
            <a:pPr fontAlgn="base">
              <a:spcBef>
                <a:spcPct val="50000"/>
              </a:spcBef>
              <a:spcAft>
                <a:spcPct val="0"/>
              </a:spcAft>
              <a:buClr>
                <a:srgbClr val="FFFF00"/>
              </a:buClr>
              <a:buSzPct val="120000"/>
              <a:buFontTx/>
              <a:buChar char="•"/>
            </a:pPr>
            <a:r>
              <a:rPr lang="el-GR" sz="2800">
                <a:solidFill>
                  <a:srgbClr val="E5FFFF"/>
                </a:solidFill>
                <a:latin typeface="Times New Roman"/>
              </a:rPr>
              <a:t>Πύλη - Νεφρική κάψα</a:t>
            </a:r>
          </a:p>
          <a:p>
            <a:pPr fontAlgn="base">
              <a:spcBef>
                <a:spcPct val="50000"/>
              </a:spcBef>
              <a:spcAft>
                <a:spcPct val="0"/>
              </a:spcAft>
              <a:buClr>
                <a:srgbClr val="FFFF00"/>
              </a:buClr>
              <a:buSzPct val="120000"/>
              <a:buFontTx/>
              <a:buChar char="•"/>
            </a:pPr>
            <a:r>
              <a:rPr lang="el-GR" sz="2800">
                <a:solidFill>
                  <a:srgbClr val="E5FFFF"/>
                </a:solidFill>
                <a:latin typeface="Times New Roman"/>
              </a:rPr>
              <a:t>Νεφρικός κόλπος - νεφρική πύελος - μείζονες κάλυκες - ελάσσονες κάλυκες</a:t>
            </a:r>
          </a:p>
          <a:p>
            <a:pPr fontAlgn="base">
              <a:spcBef>
                <a:spcPct val="50000"/>
              </a:spcBef>
              <a:spcAft>
                <a:spcPct val="0"/>
              </a:spcAft>
              <a:buClr>
                <a:srgbClr val="FFFF00"/>
              </a:buClr>
              <a:buSzPct val="120000"/>
              <a:buFontTx/>
              <a:buChar char="•"/>
            </a:pPr>
            <a:r>
              <a:rPr lang="el-GR" sz="2800">
                <a:solidFill>
                  <a:srgbClr val="E5FFFF"/>
                </a:solidFill>
                <a:latin typeface="Times New Roman"/>
              </a:rPr>
              <a:t>Φλοιός (κοκκιώδης όψη) - νεφρικός λοβός - στύλοι του </a:t>
            </a:r>
            <a:r>
              <a:rPr lang="en-US" sz="2800">
                <a:solidFill>
                  <a:srgbClr val="E5FFFF"/>
                </a:solidFill>
                <a:latin typeface="Times New Roman"/>
              </a:rPr>
              <a:t>Bertin</a:t>
            </a:r>
          </a:p>
          <a:p>
            <a:pPr fontAlgn="base">
              <a:spcBef>
                <a:spcPct val="50000"/>
              </a:spcBef>
              <a:spcAft>
                <a:spcPct val="0"/>
              </a:spcAft>
              <a:buClr>
                <a:srgbClr val="FFFF00"/>
              </a:buClr>
              <a:buSzPct val="120000"/>
              <a:buFontTx/>
              <a:buChar char="•"/>
            </a:pPr>
            <a:r>
              <a:rPr lang="el-GR" sz="2800">
                <a:solidFill>
                  <a:srgbClr val="E5FFFF"/>
                </a:solidFill>
                <a:latin typeface="Times New Roman"/>
              </a:rPr>
              <a:t>Μυελός (εσωτερικά γραμμωτό όριο) </a:t>
            </a:r>
            <a:r>
              <a:rPr lang="el-GR" sz="2800">
                <a:solidFill>
                  <a:srgbClr val="E5FFFF"/>
                </a:solidFill>
                <a:latin typeface="Times New Roman"/>
                <a:sym typeface="Wingdings" pitchFamily="2" charset="2"/>
              </a:rPr>
              <a:t> </a:t>
            </a:r>
            <a:r>
              <a:rPr lang="el-GR" sz="2800">
                <a:solidFill>
                  <a:srgbClr val="E5FFFF"/>
                </a:solidFill>
                <a:latin typeface="Times New Roman"/>
              </a:rPr>
              <a:t>μυελικές πυραμίδες:</a:t>
            </a:r>
          </a:p>
          <a:p>
            <a:pPr fontAlgn="base">
              <a:spcBef>
                <a:spcPct val="0"/>
              </a:spcBef>
              <a:spcAft>
                <a:spcPct val="0"/>
              </a:spcAft>
              <a:buClr>
                <a:srgbClr val="FFFF00"/>
              </a:buClr>
              <a:buSzPct val="120000"/>
            </a:pPr>
            <a:r>
              <a:rPr lang="el-GR" sz="2800">
                <a:solidFill>
                  <a:srgbClr val="E5FFFF"/>
                </a:solidFill>
                <a:latin typeface="Times New Roman"/>
              </a:rPr>
              <a:t>	- Νεφρικές θηλές (</a:t>
            </a:r>
            <a:r>
              <a:rPr lang="el-GR" sz="2800" u="sng">
                <a:solidFill>
                  <a:srgbClr val="E5FFFF"/>
                </a:solidFill>
                <a:latin typeface="Times New Roman"/>
              </a:rPr>
              <a:t>κορυφές</a:t>
            </a:r>
            <a:r>
              <a:rPr lang="el-GR" sz="2800">
                <a:solidFill>
                  <a:srgbClr val="E5FFFF"/>
                </a:solidFill>
                <a:latin typeface="Times New Roman"/>
              </a:rPr>
              <a:t>) - ηθμοειδής ζώνη -εκβολή αθροιστικών πόρων</a:t>
            </a:r>
          </a:p>
          <a:p>
            <a:pPr fontAlgn="base">
              <a:spcBef>
                <a:spcPct val="0"/>
              </a:spcBef>
              <a:spcAft>
                <a:spcPct val="0"/>
              </a:spcAft>
              <a:buClr>
                <a:srgbClr val="FFFF00"/>
              </a:buClr>
              <a:buSzPct val="120000"/>
            </a:pPr>
            <a:r>
              <a:rPr lang="el-GR" sz="2800">
                <a:solidFill>
                  <a:srgbClr val="E5FFFF"/>
                </a:solidFill>
                <a:latin typeface="Times New Roman"/>
              </a:rPr>
              <a:t>	- (</a:t>
            </a:r>
            <a:r>
              <a:rPr lang="el-GR" sz="2800" u="sng">
                <a:solidFill>
                  <a:srgbClr val="E5FFFF"/>
                </a:solidFill>
                <a:latin typeface="Times New Roman"/>
              </a:rPr>
              <a:t>Βάση</a:t>
            </a:r>
            <a:r>
              <a:rPr lang="el-GR" sz="2800">
                <a:solidFill>
                  <a:srgbClr val="E5FFFF"/>
                </a:solidFill>
                <a:latin typeface="Times New Roman"/>
              </a:rPr>
              <a:t>) μυελικές ακτίνες, λαβύρινθος του φλοιού</a:t>
            </a:r>
            <a:r>
              <a:rPr lang="el-GR" sz="2800">
                <a:solidFill>
                  <a:srgbClr val="000066"/>
                </a:solidFill>
                <a:latin typeface="Times New Roman"/>
              </a:rPr>
              <a:t>, </a:t>
            </a:r>
            <a:r>
              <a:rPr lang="el-GR" sz="2800">
                <a:solidFill>
                  <a:srgbClr val="E5FFFF"/>
                </a:solidFill>
                <a:latin typeface="Times New Roman"/>
              </a:rPr>
              <a:t>νεφρικό λόβιο</a:t>
            </a:r>
          </a:p>
        </p:txBody>
      </p:sp>
    </p:spTree>
    <p:extLst>
      <p:ext uri="{BB962C8B-B14F-4D97-AF65-F5344CB8AC3E}">
        <p14:creationId xmlns:p14="http://schemas.microsoft.com/office/powerpoint/2010/main" val="19506485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214422"/>
          </a:xfrm>
        </p:spPr>
        <p:txBody>
          <a:bodyPr>
            <a:normAutofit fontScale="90000"/>
          </a:bodyPr>
          <a:lstStyle/>
          <a:p>
            <a:r>
              <a:rPr lang="el-GR" sz="3600" b="1" dirty="0" smtClean="0">
                <a:effectLst>
                  <a:outerShdw blurRad="38100" dist="38100" dir="2700000" algn="tl">
                    <a:srgbClr val="000000">
                      <a:alpha val="43137"/>
                    </a:srgbClr>
                  </a:outerShdw>
                </a:effectLst>
              </a:rPr>
              <a:t>Θ ΝΚ</a:t>
            </a:r>
            <a:r>
              <a:rPr lang="el-GR" sz="3600" b="1" u="sng" dirty="0" smtClean="0">
                <a:effectLst>
                  <a:outerShdw blurRad="38100" dist="38100" dir="2700000" algn="tl">
                    <a:srgbClr val="000000">
                      <a:alpha val="43137"/>
                    </a:srgbClr>
                  </a:outerShdw>
                </a:effectLst>
              </a:rPr>
              <a:t>Κ</a:t>
            </a:r>
            <a:r>
              <a:rPr lang="el-GR" sz="3600" b="1" dirty="0" smtClean="0">
                <a:effectLst>
                  <a:outerShdw blurRad="38100" dist="38100" dir="2700000" algn="tl">
                    <a:srgbClr val="000000">
                      <a:alpha val="43137"/>
                    </a:srgbClr>
                  </a:outerShdw>
                </a:effectLst>
              </a:rPr>
              <a:t> </a:t>
            </a:r>
            <a:r>
              <a:rPr lang="el-GR" sz="2400" dirty="0" smtClean="0"/>
              <a:t/>
            </a:r>
            <a:br>
              <a:rPr lang="el-GR" sz="2400" dirty="0" smtClean="0"/>
            </a:br>
            <a:r>
              <a:rPr lang="el-GR" sz="2000" dirty="0" err="1" smtClean="0"/>
              <a:t>Θηλώδης</a:t>
            </a:r>
            <a:r>
              <a:rPr lang="el-GR" sz="2000" dirty="0" smtClean="0"/>
              <a:t> διαμόρφωση, κοκκία </a:t>
            </a:r>
            <a:r>
              <a:rPr lang="el-GR" sz="2000" dirty="0" err="1" smtClean="0"/>
              <a:t>αιμοσιδηρίνης</a:t>
            </a:r>
            <a:r>
              <a:rPr lang="el-GR" sz="2000" dirty="0" smtClean="0"/>
              <a:t> στο κατά θέσεις </a:t>
            </a:r>
            <a:r>
              <a:rPr lang="el-GR" sz="2000" dirty="0" err="1" smtClean="0"/>
              <a:t>αραιοχρωματικό</a:t>
            </a:r>
            <a:r>
              <a:rPr lang="el-GR" sz="2000" dirty="0" smtClean="0"/>
              <a:t> κυτταρόπλασμα των </a:t>
            </a:r>
            <a:r>
              <a:rPr lang="el-GR" sz="2000" b="1" dirty="0" smtClean="0"/>
              <a:t>καρκινικών</a:t>
            </a:r>
            <a:r>
              <a:rPr lang="el-GR" sz="2000" dirty="0" smtClean="0"/>
              <a:t> κυττάρων, πιθανή η παρουσία </a:t>
            </a:r>
            <a:r>
              <a:rPr lang="el-GR" sz="2000" dirty="0" err="1" smtClean="0"/>
              <a:t>βλέννης</a:t>
            </a:r>
            <a:r>
              <a:rPr lang="el-GR" sz="2000" dirty="0" smtClean="0"/>
              <a:t>.</a:t>
            </a:r>
            <a:endParaRPr lang="el-GR" sz="2000" dirty="0"/>
          </a:p>
        </p:txBody>
      </p:sp>
      <p:pic>
        <p:nvPicPr>
          <p:cNvPr id="16386" name="Picture 2" descr="F:\NKK\ΘΗΛ.ΝΚΚ ΜΕ ΔΙΑΥΓΗ\IMAGE000.JPG"/>
          <p:cNvPicPr>
            <a:picLocks noChangeAspect="1" noChangeArrowheads="1"/>
          </p:cNvPicPr>
          <p:nvPr/>
        </p:nvPicPr>
        <p:blipFill>
          <a:blip r:embed="rId2" cstate="print"/>
          <a:srcRect/>
          <a:stretch>
            <a:fillRect/>
          </a:stretch>
        </p:blipFill>
        <p:spPr bwMode="auto">
          <a:xfrm rot="16200000">
            <a:off x="3955288" y="1831134"/>
            <a:ext cx="5500726" cy="4124426"/>
          </a:xfrm>
          <a:prstGeom prst="rect">
            <a:avLst/>
          </a:prstGeom>
          <a:noFill/>
        </p:spPr>
      </p:pic>
      <p:pic>
        <p:nvPicPr>
          <p:cNvPr id="16387" name="Picture 3" descr="F:\NKK\ΘΗΛ.ΝΚΚ ΜΕ ΔΙΑΥΓΗ ΚΥΤ IMG6\IMAGE000.JPG"/>
          <p:cNvPicPr>
            <a:picLocks noChangeAspect="1" noChangeArrowheads="1"/>
          </p:cNvPicPr>
          <p:nvPr/>
        </p:nvPicPr>
        <p:blipFill>
          <a:blip r:embed="rId3" cstate="print"/>
          <a:srcRect/>
          <a:stretch>
            <a:fillRect/>
          </a:stretch>
        </p:blipFill>
        <p:spPr bwMode="auto">
          <a:xfrm rot="16200000">
            <a:off x="-464931" y="1893635"/>
            <a:ext cx="5429288" cy="4070862"/>
          </a:xfrm>
          <a:prstGeom prst="rect">
            <a:avLst/>
          </a:prstGeom>
          <a:noFill/>
        </p:spPr>
      </p:pic>
    </p:spTree>
    <p:extLst>
      <p:ext uri="{BB962C8B-B14F-4D97-AF65-F5344CB8AC3E}">
        <p14:creationId xmlns:p14="http://schemas.microsoft.com/office/powerpoint/2010/main" val="386412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222" y="0"/>
            <a:ext cx="9787006" cy="1214422"/>
          </a:xfrm>
        </p:spPr>
        <p:txBody>
          <a:bodyPr>
            <a:normAutofit fontScale="90000"/>
          </a:bodyPr>
          <a:lstStyle/>
          <a:p>
            <a:r>
              <a:rPr lang="el-GR" b="1" spc="600" dirty="0" smtClean="0"/>
              <a:t>Ασαφώς</a:t>
            </a:r>
            <a:r>
              <a:rPr lang="el-GR" b="1" dirty="0" smtClean="0"/>
              <a:t> </a:t>
            </a:r>
            <a:r>
              <a:rPr lang="el-GR" b="1" dirty="0" err="1" smtClean="0"/>
              <a:t>υποσημαινόμενη</a:t>
            </a:r>
            <a:r>
              <a:rPr lang="el-GR" b="1" dirty="0" smtClean="0"/>
              <a:t> </a:t>
            </a:r>
            <a:br>
              <a:rPr lang="el-GR" b="1" dirty="0" smtClean="0"/>
            </a:br>
            <a:r>
              <a:rPr lang="el-GR" b="1" dirty="0" err="1" smtClean="0"/>
              <a:t>θηλώδης</a:t>
            </a:r>
            <a:r>
              <a:rPr lang="el-GR" b="1" dirty="0" smtClean="0"/>
              <a:t> διαμόρφωση σε </a:t>
            </a:r>
            <a:r>
              <a:rPr lang="el-GR" b="1" dirty="0" err="1" smtClean="0">
                <a:effectLst>
                  <a:outerShdw blurRad="38100" dist="38100" dir="2700000" algn="tl">
                    <a:srgbClr val="000000">
                      <a:alpha val="43137"/>
                    </a:srgbClr>
                  </a:outerShdw>
                </a:effectLst>
              </a:rPr>
              <a:t>θηλώδες</a:t>
            </a:r>
            <a:r>
              <a:rPr lang="el-GR" b="1" dirty="0" smtClean="0">
                <a:effectLst>
                  <a:outerShdw blurRad="38100" dist="38100" dir="2700000" algn="tl">
                    <a:srgbClr val="000000">
                      <a:alpha val="43137"/>
                    </a:srgbClr>
                  </a:outerShdw>
                </a:effectLst>
              </a:rPr>
              <a:t> ΝΚ</a:t>
            </a:r>
            <a:r>
              <a:rPr lang="el-GR" b="1" u="sng" dirty="0" smtClean="0">
                <a:effectLst>
                  <a:outerShdw blurRad="38100" dist="38100" dir="2700000" algn="tl">
                    <a:srgbClr val="000000">
                      <a:alpha val="43137"/>
                    </a:srgbClr>
                  </a:outerShdw>
                </a:effectLst>
              </a:rPr>
              <a:t>Κ</a:t>
            </a:r>
            <a:endParaRPr lang="el-GR" b="1" u="sng" dirty="0">
              <a:effectLst>
                <a:outerShdw blurRad="38100" dist="38100" dir="2700000" algn="tl">
                  <a:srgbClr val="000000">
                    <a:alpha val="43137"/>
                  </a:srgbClr>
                </a:outerShdw>
              </a:effectLst>
            </a:endParaRPr>
          </a:p>
        </p:txBody>
      </p:sp>
      <p:pic>
        <p:nvPicPr>
          <p:cNvPr id="38914" name="Picture 2" descr="http://www.webpathology.com/slides/slides/Kidney_RCC_Papillary3.jpg"/>
          <p:cNvPicPr>
            <a:picLocks noChangeAspect="1" noChangeArrowheads="1"/>
          </p:cNvPicPr>
          <p:nvPr/>
        </p:nvPicPr>
        <p:blipFill>
          <a:blip r:embed="rId2" cstate="print"/>
          <a:srcRect/>
          <a:stretch>
            <a:fillRect/>
          </a:stretch>
        </p:blipFill>
        <p:spPr bwMode="auto">
          <a:xfrm rot="10800000">
            <a:off x="642910" y="1214422"/>
            <a:ext cx="7905803" cy="5929354"/>
          </a:xfrm>
          <a:prstGeom prst="rect">
            <a:avLst/>
          </a:prstGeom>
          <a:noFill/>
        </p:spPr>
      </p:pic>
    </p:spTree>
    <p:extLst>
      <p:ext uri="{BB962C8B-B14F-4D97-AF65-F5344CB8AC3E}">
        <p14:creationId xmlns:p14="http://schemas.microsoft.com/office/powerpoint/2010/main" val="38941283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346" y="-214338"/>
            <a:ext cx="9572692" cy="1357322"/>
          </a:xfrm>
        </p:spPr>
        <p:txBody>
          <a:bodyPr>
            <a:normAutofit/>
          </a:bodyPr>
          <a:lstStyle/>
          <a:p>
            <a:r>
              <a:rPr lang="el-GR" b="1" dirty="0" smtClean="0">
                <a:effectLst>
                  <a:outerShdw blurRad="38100" dist="38100" dir="2700000" algn="tl">
                    <a:srgbClr val="000000">
                      <a:alpha val="43137"/>
                    </a:srgbClr>
                  </a:outerShdw>
                </a:effectLst>
              </a:rPr>
              <a:t>Συμπαγής</a:t>
            </a:r>
            <a:r>
              <a:rPr lang="el-GR" b="1" dirty="0" smtClean="0"/>
              <a:t> ποικιλία  </a:t>
            </a:r>
            <a:r>
              <a:rPr lang="el-GR" b="1" spc="600" dirty="0" err="1" smtClean="0"/>
              <a:t>θηλώδους</a:t>
            </a:r>
            <a:r>
              <a:rPr lang="el-GR" b="1" dirty="0" smtClean="0"/>
              <a:t> ΝΚ</a:t>
            </a:r>
            <a:r>
              <a:rPr lang="el-GR" b="1" u="sng" dirty="0" smtClean="0"/>
              <a:t>Κ</a:t>
            </a:r>
            <a:endParaRPr lang="el-GR" b="1" u="sng" dirty="0"/>
          </a:p>
        </p:txBody>
      </p:sp>
      <p:pic>
        <p:nvPicPr>
          <p:cNvPr id="102402" name="Picture 2" descr="http://coursewareobjects.elsevier.com/objects/elr/ExpertConsult/Bostwick/urologic2e/IC/images/002032.jpg"/>
          <p:cNvPicPr>
            <a:picLocks noChangeAspect="1" noChangeArrowheads="1"/>
          </p:cNvPicPr>
          <p:nvPr/>
        </p:nvPicPr>
        <p:blipFill>
          <a:blip r:embed="rId2" cstate="print"/>
          <a:srcRect/>
          <a:stretch>
            <a:fillRect/>
          </a:stretch>
        </p:blipFill>
        <p:spPr bwMode="auto">
          <a:xfrm>
            <a:off x="714348" y="1142984"/>
            <a:ext cx="7715272" cy="6003990"/>
          </a:xfrm>
          <a:prstGeom prst="rect">
            <a:avLst/>
          </a:prstGeom>
          <a:noFill/>
        </p:spPr>
      </p:pic>
    </p:spTree>
    <p:extLst>
      <p:ext uri="{BB962C8B-B14F-4D97-AF65-F5344CB8AC3E}">
        <p14:creationId xmlns:p14="http://schemas.microsoft.com/office/powerpoint/2010/main" val="1026360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857620" cy="714356"/>
          </a:xfrm>
        </p:spPr>
        <p:txBody>
          <a:bodyPr>
            <a:noAutofit/>
          </a:bodyPr>
          <a:lstStyle/>
          <a:p>
            <a:r>
              <a:rPr lang="el-GR" sz="2800" dirty="0" err="1" smtClean="0"/>
              <a:t>Θηλώδες</a:t>
            </a:r>
            <a:r>
              <a:rPr lang="el-GR" sz="2800" dirty="0" smtClean="0"/>
              <a:t> ΝΚ</a:t>
            </a:r>
            <a:r>
              <a:rPr lang="el-GR" sz="2800" u="sng" dirty="0" smtClean="0"/>
              <a:t>Κ</a:t>
            </a:r>
            <a:r>
              <a:rPr lang="en-US" sz="2800" dirty="0" smtClean="0"/>
              <a:t> </a:t>
            </a:r>
            <a:r>
              <a:rPr lang="el-GR" sz="2800" dirty="0" smtClean="0"/>
              <a:t/>
            </a:r>
            <a:br>
              <a:rPr lang="el-GR" sz="2800" dirty="0" smtClean="0"/>
            </a:br>
            <a:r>
              <a:rPr lang="en-US" sz="1800" b="0" dirty="0" smtClean="0">
                <a:effectLst>
                  <a:outerShdw blurRad="38100" dist="38100" dir="2700000" algn="tl">
                    <a:srgbClr val="000000">
                      <a:alpha val="43137"/>
                    </a:srgbClr>
                  </a:outerShdw>
                </a:effectLst>
              </a:rPr>
              <a:t>(2</a:t>
            </a:r>
            <a:r>
              <a:rPr lang="el-GR" sz="1800" b="0" baseline="30000" dirty="0" err="1" smtClean="0">
                <a:effectLst>
                  <a:outerShdw blurRad="38100" dist="38100" dir="2700000" algn="tl">
                    <a:srgbClr val="000000">
                      <a:alpha val="43137"/>
                    </a:srgbClr>
                  </a:outerShdw>
                </a:effectLst>
              </a:rPr>
              <a:t>ος</a:t>
            </a:r>
            <a:r>
              <a:rPr lang="el-GR" sz="1800" b="0" dirty="0" smtClean="0">
                <a:effectLst>
                  <a:outerShdw blurRad="38100" dist="38100" dir="2700000" algn="tl">
                    <a:srgbClr val="000000">
                      <a:alpha val="43137"/>
                    </a:srgbClr>
                  </a:outerShdw>
                </a:effectLst>
              </a:rPr>
              <a:t> συχνότερος τύπος</a:t>
            </a:r>
            <a:r>
              <a:rPr lang="en-US" sz="1800" b="0" dirty="0" smtClean="0">
                <a:effectLst>
                  <a:outerShdw blurRad="38100" dist="38100" dir="2700000" algn="tl">
                    <a:srgbClr val="000000">
                      <a:alpha val="43137"/>
                    </a:srgbClr>
                  </a:outerShdw>
                </a:effectLst>
              </a:rPr>
              <a:t> </a:t>
            </a:r>
            <a:r>
              <a:rPr lang="el-GR" sz="1800" b="0" dirty="0" smtClean="0">
                <a:effectLst>
                  <a:outerShdw blurRad="38100" dist="38100" dir="2700000" algn="tl">
                    <a:srgbClr val="000000">
                      <a:alpha val="43137"/>
                    </a:srgbClr>
                  </a:outerShdw>
                </a:effectLst>
              </a:rPr>
              <a:t>ΝΚΚ) </a:t>
            </a:r>
            <a:endParaRPr lang="el-GR" sz="1800" b="0" dirty="0">
              <a:effectLst>
                <a:outerShdw blurRad="38100" dist="38100" dir="2700000" algn="tl">
                  <a:srgbClr val="000000">
                    <a:alpha val="43137"/>
                  </a:srgbClr>
                </a:outerShdw>
              </a:effectLst>
            </a:endParaRPr>
          </a:p>
        </p:txBody>
      </p:sp>
      <p:sp>
        <p:nvSpPr>
          <p:cNvPr id="4" name="3 - Θέση κειμένου"/>
          <p:cNvSpPr>
            <a:spLocks noGrp="1"/>
          </p:cNvSpPr>
          <p:nvPr>
            <p:ph type="body" sz="half" idx="2"/>
          </p:nvPr>
        </p:nvSpPr>
        <p:spPr>
          <a:xfrm>
            <a:off x="0" y="714356"/>
            <a:ext cx="4071934" cy="6143644"/>
          </a:xfrm>
        </p:spPr>
        <p:txBody>
          <a:bodyPr>
            <a:normAutofit fontScale="92500" lnSpcReduction="20000"/>
          </a:bodyPr>
          <a:lstStyle/>
          <a:p>
            <a:r>
              <a:rPr lang="el-GR" sz="1800" dirty="0" err="1" smtClean="0"/>
              <a:t>Πανκυτταροκερατίνη</a:t>
            </a:r>
            <a:r>
              <a:rPr lang="el-GR" sz="1800" dirty="0" smtClean="0"/>
              <a:t>  </a:t>
            </a:r>
            <a:r>
              <a:rPr lang="en-US" sz="1800" dirty="0" smtClean="0"/>
              <a:t> &amp;  CK</a:t>
            </a:r>
            <a:r>
              <a:rPr lang="el-GR" sz="1800" dirty="0" smtClean="0"/>
              <a:t>  χαμηλού</a:t>
            </a:r>
            <a:r>
              <a:rPr lang="en-US" sz="1800" dirty="0" smtClean="0"/>
              <a:t> </a:t>
            </a:r>
            <a:r>
              <a:rPr lang="el-GR" sz="1800" dirty="0" smtClean="0"/>
              <a:t>Μ.Β.</a:t>
            </a:r>
            <a:r>
              <a:rPr lang="en-US" sz="1800" dirty="0" smtClean="0"/>
              <a:t>  </a:t>
            </a:r>
            <a:r>
              <a:rPr lang="en-US" sz="1800" dirty="0" smtClean="0">
                <a:sym typeface="Wingdings" pitchFamily="2" charset="2"/>
              </a:rPr>
              <a:t>(+)</a:t>
            </a:r>
          </a:p>
          <a:p>
            <a:r>
              <a:rPr lang="en-US" sz="1800" b="1" dirty="0" smtClean="0">
                <a:sym typeface="Wingdings" pitchFamily="2" charset="2"/>
              </a:rPr>
              <a:t>CK7 (+) </a:t>
            </a:r>
            <a:r>
              <a:rPr lang="el-GR" sz="1800" b="1" dirty="0" smtClean="0">
                <a:sym typeface="Wingdings" pitchFamily="2" charset="2"/>
              </a:rPr>
              <a:t>στο 80% τύπου Ι </a:t>
            </a:r>
            <a:r>
              <a:rPr lang="el-GR" sz="1800" dirty="0" smtClean="0">
                <a:sym typeface="Wingdings" pitchFamily="2" charset="2"/>
              </a:rPr>
              <a:t>και στο 20% τύπου ΙΙ</a:t>
            </a:r>
          </a:p>
          <a:p>
            <a:r>
              <a:rPr lang="el-GR" sz="1800" dirty="0" smtClean="0">
                <a:effectLst>
                  <a:outerShdw blurRad="38100" dist="38100" dir="2700000" algn="tl">
                    <a:srgbClr val="000000">
                      <a:alpha val="43137"/>
                    </a:srgbClr>
                  </a:outerShdw>
                </a:effectLst>
                <a:sym typeface="Wingdings" pitchFamily="2" charset="2"/>
              </a:rPr>
              <a:t>ΑΜΑ</a:t>
            </a:r>
            <a:r>
              <a:rPr lang="en-US" sz="1800" dirty="0" smtClean="0">
                <a:effectLst>
                  <a:outerShdw blurRad="38100" dist="38100" dir="2700000" algn="tl">
                    <a:srgbClr val="000000">
                      <a:alpha val="43137"/>
                    </a:srgbClr>
                  </a:outerShdw>
                </a:effectLst>
                <a:sym typeface="Wingdings" pitchFamily="2" charset="2"/>
              </a:rPr>
              <a:t>CR</a:t>
            </a:r>
            <a:r>
              <a:rPr lang="en-US" sz="1800" dirty="0" smtClean="0">
                <a:sym typeface="Wingdings" pitchFamily="2" charset="2"/>
              </a:rPr>
              <a:t>: </a:t>
            </a:r>
            <a:r>
              <a:rPr lang="en-US" sz="1800" b="1" dirty="0" smtClean="0">
                <a:sym typeface="Wingdings" pitchFamily="2" charset="2"/>
              </a:rPr>
              <a:t>+</a:t>
            </a:r>
            <a:r>
              <a:rPr lang="el-GR" sz="1800" dirty="0" smtClean="0">
                <a:sym typeface="Wingdings" pitchFamily="2" charset="2"/>
              </a:rPr>
              <a:t> διάχυτη, </a:t>
            </a:r>
            <a:r>
              <a:rPr lang="el-GR" sz="1800" dirty="0" err="1" smtClean="0">
                <a:sym typeface="Wingdings" pitchFamily="2" charset="2"/>
              </a:rPr>
              <a:t>κυτταροπλασματική</a:t>
            </a:r>
            <a:r>
              <a:rPr lang="el-GR" sz="1800" dirty="0" smtClean="0">
                <a:sym typeface="Wingdings" pitchFamily="2" charset="2"/>
              </a:rPr>
              <a:t> κοκκώδης</a:t>
            </a:r>
          </a:p>
          <a:p>
            <a:r>
              <a:rPr lang="el-GR" sz="1800" dirty="0" smtClean="0">
                <a:sym typeface="Wingdings" pitchFamily="2" charset="2"/>
              </a:rPr>
              <a:t>ΕΜΑ &amp; </a:t>
            </a:r>
            <a:r>
              <a:rPr lang="el-GR" sz="1800" dirty="0" err="1" smtClean="0">
                <a:sym typeface="Wingdings" pitchFamily="2" charset="2"/>
              </a:rPr>
              <a:t>βιμεντίνη</a:t>
            </a:r>
            <a:r>
              <a:rPr lang="el-GR" sz="1800" dirty="0" smtClean="0">
                <a:sym typeface="Wingdings" pitchFamily="2" charset="2"/>
              </a:rPr>
              <a:t> (+) στο 50% των περιπτώσεων</a:t>
            </a:r>
          </a:p>
          <a:p>
            <a:r>
              <a:rPr lang="en-US" sz="1800" dirty="0" smtClean="0">
                <a:sym typeface="Wingdings" pitchFamily="2" charset="2"/>
              </a:rPr>
              <a:t>CD10 </a:t>
            </a:r>
            <a:r>
              <a:rPr lang="el-GR" sz="1800" dirty="0" smtClean="0">
                <a:sym typeface="Wingdings" pitchFamily="2" charset="2"/>
              </a:rPr>
              <a:t>(αυλική </a:t>
            </a:r>
            <a:r>
              <a:rPr lang="el-GR" sz="1800" dirty="0" err="1" smtClean="0">
                <a:sym typeface="Wingdings" pitchFamily="2" charset="2"/>
              </a:rPr>
              <a:t>μεμβρανική</a:t>
            </a:r>
            <a:r>
              <a:rPr lang="el-GR" sz="1800" dirty="0" smtClean="0">
                <a:sym typeface="Wingdings" pitchFamily="2" charset="2"/>
              </a:rPr>
              <a:t>) </a:t>
            </a:r>
            <a:r>
              <a:rPr lang="en-US" sz="1800" dirty="0" smtClean="0">
                <a:sym typeface="Wingdings" pitchFamily="2" charset="2"/>
              </a:rPr>
              <a:t>&amp; </a:t>
            </a:r>
            <a:r>
              <a:rPr lang="el-GR" sz="1800" dirty="0" smtClean="0">
                <a:sym typeface="Wingdings" pitchFamily="2" charset="2"/>
              </a:rPr>
              <a:t>αντιγόνο ΝΚΚ (+)  ως επί το πλείστον</a:t>
            </a:r>
          </a:p>
          <a:p>
            <a:r>
              <a:rPr lang="en-US" sz="1800" dirty="0" smtClean="0">
                <a:sym typeface="Wingdings" pitchFamily="2" charset="2"/>
              </a:rPr>
              <a:t>CA 9 </a:t>
            </a:r>
            <a:r>
              <a:rPr lang="el-GR" sz="1800" dirty="0" smtClean="0">
                <a:sym typeface="Wingdings" pitchFamily="2" charset="2"/>
              </a:rPr>
              <a:t> (</a:t>
            </a:r>
            <a:r>
              <a:rPr lang="el-GR" sz="1800" b="1" dirty="0" smtClean="0">
                <a:sym typeface="Wingdings" pitchFamily="2" charset="2"/>
              </a:rPr>
              <a:t>-</a:t>
            </a:r>
            <a:r>
              <a:rPr lang="el-GR" sz="1800" dirty="0" smtClean="0">
                <a:sym typeface="Wingdings" pitchFamily="2" charset="2"/>
              </a:rPr>
              <a:t>) ( Πιθανώς + σε ορισμένα τύπου2) </a:t>
            </a:r>
          </a:p>
          <a:p>
            <a:endParaRPr lang="el-GR" sz="1800" dirty="0" smtClean="0">
              <a:sym typeface="Wingdings" pitchFamily="2" charset="2"/>
            </a:endParaRPr>
          </a:p>
          <a:p>
            <a:endParaRPr lang="en-US" sz="1800" dirty="0" smtClean="0">
              <a:sym typeface="Wingdings" pitchFamily="2" charset="2"/>
            </a:endParaRPr>
          </a:p>
          <a:p>
            <a:r>
              <a:rPr lang="el-GR" sz="1800" b="1" dirty="0" smtClean="0">
                <a:sym typeface="Wingdings" pitchFamily="2" charset="2"/>
              </a:rPr>
              <a:t>ΔΔ κλειδιά </a:t>
            </a:r>
          </a:p>
          <a:p>
            <a:endParaRPr lang="en-US" sz="1800" dirty="0" smtClean="0">
              <a:sym typeface="Wingdings" pitchFamily="2" charset="2"/>
            </a:endParaRPr>
          </a:p>
          <a:p>
            <a:r>
              <a:rPr lang="el-GR" sz="1800" dirty="0" smtClean="0">
                <a:sym typeface="Wingdings" pitchFamily="2" charset="2"/>
              </a:rPr>
              <a:t>Στο διαφοροποιημένο </a:t>
            </a:r>
            <a:r>
              <a:rPr lang="el-GR" sz="1800" spc="300" dirty="0" err="1" smtClean="0">
                <a:sym typeface="Wingdings" pitchFamily="2" charset="2"/>
              </a:rPr>
              <a:t>νεφροβλάστωμα</a:t>
            </a:r>
            <a:r>
              <a:rPr lang="el-GR" sz="1800" spc="300" dirty="0" smtClean="0">
                <a:sym typeface="Wingdings" pitchFamily="2" charset="2"/>
              </a:rPr>
              <a:t> </a:t>
            </a:r>
            <a:r>
              <a:rPr lang="en-US" sz="1800" spc="300" dirty="0" smtClean="0">
                <a:sym typeface="Wingdings" pitchFamily="2" charset="2"/>
              </a:rPr>
              <a:t>:</a:t>
            </a:r>
            <a:endParaRPr lang="el-GR" sz="1800" spc="300" dirty="0" smtClean="0">
              <a:sym typeface="Wingdings" pitchFamily="2" charset="2"/>
            </a:endParaRPr>
          </a:p>
          <a:p>
            <a:r>
              <a:rPr lang="en-US" sz="1800" dirty="0" smtClean="0">
                <a:sym typeface="Wingdings" pitchFamily="2" charset="2"/>
              </a:rPr>
              <a:t>CD56  &amp; CD57 (+)</a:t>
            </a:r>
          </a:p>
          <a:p>
            <a:endParaRPr lang="en-US" sz="1800" dirty="0" smtClean="0">
              <a:sym typeface="Wingdings" pitchFamily="2" charset="2"/>
            </a:endParaRPr>
          </a:p>
          <a:p>
            <a:endParaRPr lang="en-US" sz="1800" dirty="0" smtClean="0">
              <a:sym typeface="Wingdings" pitchFamily="2" charset="2"/>
            </a:endParaRPr>
          </a:p>
          <a:p>
            <a:r>
              <a:rPr lang="el-GR" sz="1800" dirty="0" smtClean="0">
                <a:sym typeface="Wingdings" pitchFamily="2" charset="2"/>
              </a:rPr>
              <a:t>Στο </a:t>
            </a:r>
            <a:r>
              <a:rPr lang="el-GR" sz="1800" spc="300" dirty="0" smtClean="0">
                <a:sym typeface="Wingdings" pitchFamily="2" charset="2"/>
              </a:rPr>
              <a:t>ΝΚΚ το σχετιζόμενο με διαμετάθεση </a:t>
            </a:r>
            <a:r>
              <a:rPr lang="en-US" sz="1800" spc="300" dirty="0" smtClean="0">
                <a:sym typeface="Wingdings" pitchFamily="2" charset="2"/>
              </a:rPr>
              <a:t>Xp11.2/TFE3:</a:t>
            </a:r>
          </a:p>
          <a:p>
            <a:r>
              <a:rPr lang="el-GR" sz="1800" dirty="0" smtClean="0">
                <a:sym typeface="Wingdings" pitchFamily="2" charset="2"/>
              </a:rPr>
              <a:t>Οι πλείστοι </a:t>
            </a:r>
            <a:r>
              <a:rPr lang="el-GR" sz="1800" dirty="0" smtClean="0">
                <a:effectLst>
                  <a:outerShdw blurRad="38100" dist="38100" dir="2700000" algn="tl">
                    <a:srgbClr val="000000">
                      <a:alpha val="43137"/>
                    </a:srgbClr>
                  </a:outerShdw>
                </a:effectLst>
                <a:sym typeface="Wingdings" pitchFamily="2" charset="2"/>
              </a:rPr>
              <a:t>επιθηλιακοί δείκτες  μάλλον (-) ή </a:t>
            </a:r>
            <a:r>
              <a:rPr lang="el-GR" sz="1800" dirty="0" err="1" smtClean="0">
                <a:effectLst>
                  <a:outerShdw blurRad="38100" dist="38100" dir="2700000" algn="tl">
                    <a:srgbClr val="000000">
                      <a:alpha val="43137"/>
                    </a:srgbClr>
                  </a:outerShdw>
                </a:effectLst>
                <a:sym typeface="Wingdings" pitchFamily="2" charset="2"/>
              </a:rPr>
              <a:t>εστιακώς</a:t>
            </a:r>
            <a:r>
              <a:rPr lang="el-GR" sz="1800" dirty="0" smtClean="0">
                <a:effectLst>
                  <a:outerShdw blurRad="38100" dist="38100" dir="2700000" algn="tl">
                    <a:srgbClr val="000000">
                      <a:alpha val="43137"/>
                    </a:srgbClr>
                  </a:outerShdw>
                </a:effectLst>
                <a:sym typeface="Wingdings" pitchFamily="2" charset="2"/>
              </a:rPr>
              <a:t> μόνο  (+)</a:t>
            </a:r>
          </a:p>
          <a:p>
            <a:r>
              <a:rPr lang="en-US" sz="1800" dirty="0" smtClean="0">
                <a:effectLst>
                  <a:outerShdw blurRad="38100" dist="38100" dir="2700000" algn="tl">
                    <a:srgbClr val="000000">
                      <a:alpha val="43137"/>
                    </a:srgbClr>
                  </a:outerShdw>
                </a:effectLst>
                <a:sym typeface="Wingdings" pitchFamily="2" charset="2"/>
              </a:rPr>
              <a:t>TFE3 (+)</a:t>
            </a:r>
            <a:endParaRPr lang="el-GR" sz="1800" dirty="0" smtClean="0">
              <a:effectLst>
                <a:outerShdw blurRad="38100" dist="38100" dir="2700000" algn="tl">
                  <a:srgbClr val="000000">
                    <a:alpha val="43137"/>
                  </a:srgbClr>
                </a:outerShdw>
              </a:effectLst>
              <a:sym typeface="Wingdings" pitchFamily="2" charset="2"/>
            </a:endParaRPr>
          </a:p>
          <a:p>
            <a:endParaRPr lang="el-GR" dirty="0"/>
          </a:p>
        </p:txBody>
      </p:sp>
      <p:pic>
        <p:nvPicPr>
          <p:cNvPr id="2050" name="Picture 2" descr="http://www.webpathology.com/slides/slides/Kidney_RCC_Papillary1.jpg"/>
          <p:cNvPicPr>
            <a:picLocks noChangeAspect="1" noChangeArrowheads="1"/>
          </p:cNvPicPr>
          <p:nvPr/>
        </p:nvPicPr>
        <p:blipFill>
          <a:blip r:embed="rId2" cstate="print"/>
          <a:srcRect/>
          <a:stretch>
            <a:fillRect/>
          </a:stretch>
        </p:blipFill>
        <p:spPr bwMode="auto">
          <a:xfrm>
            <a:off x="3929058" y="-214338"/>
            <a:ext cx="4800600" cy="3600451"/>
          </a:xfrm>
          <a:prstGeom prst="rect">
            <a:avLst/>
          </a:prstGeom>
          <a:noFill/>
        </p:spPr>
      </p:pic>
      <p:pic>
        <p:nvPicPr>
          <p:cNvPr id="2052" name="Picture 4" descr="http://www.webpathology.com/slides/slides/Kidney_RCC_Papillary3.jpg"/>
          <p:cNvPicPr>
            <a:picLocks noChangeAspect="1" noChangeArrowheads="1"/>
          </p:cNvPicPr>
          <p:nvPr/>
        </p:nvPicPr>
        <p:blipFill>
          <a:blip r:embed="rId3" cstate="print"/>
          <a:srcRect/>
          <a:stretch>
            <a:fillRect/>
          </a:stretch>
        </p:blipFill>
        <p:spPr bwMode="auto">
          <a:xfrm rot="10800000">
            <a:off x="3929058" y="3500438"/>
            <a:ext cx="4800600" cy="3600451"/>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14422"/>
          </a:xfrm>
        </p:spPr>
        <p:txBody>
          <a:bodyPr>
            <a:noAutofit/>
          </a:bodyPr>
          <a:lstStyle/>
          <a:p>
            <a:r>
              <a:rPr lang="el-GR" sz="2800" b="1" spc="600" dirty="0" err="1" smtClean="0">
                <a:effectLst>
                  <a:outerShdw blurRad="38100" dist="38100" dir="2700000" algn="tl">
                    <a:srgbClr val="000000">
                      <a:alpha val="43137"/>
                    </a:srgbClr>
                  </a:outerShdw>
                </a:effectLst>
              </a:rPr>
              <a:t>Θηλώδες</a:t>
            </a:r>
            <a:r>
              <a:rPr lang="el-GR" sz="2800" b="1" spc="600" dirty="0" smtClean="0">
                <a:effectLst>
                  <a:outerShdw blurRad="38100" dist="38100" dir="2700000" algn="tl">
                    <a:srgbClr val="000000">
                      <a:alpha val="43137"/>
                    </a:srgbClr>
                  </a:outerShdw>
                </a:effectLst>
              </a:rPr>
              <a:t> ΝΚΚ</a:t>
            </a:r>
            <a:r>
              <a:rPr lang="el-GR" sz="2800" b="1" dirty="0" smtClean="0"/>
              <a:t/>
            </a:r>
            <a:br>
              <a:rPr lang="el-GR" sz="2800" b="1" dirty="0" smtClean="0"/>
            </a:br>
            <a:r>
              <a:rPr lang="el-GR" sz="2800" b="1" dirty="0" smtClean="0"/>
              <a:t>τύπου 1                           τύπου 2</a:t>
            </a:r>
            <a:br>
              <a:rPr lang="el-GR" sz="2800" b="1" dirty="0" smtClean="0"/>
            </a:br>
            <a:r>
              <a:rPr lang="el-GR" sz="2400" b="1" dirty="0" smtClean="0"/>
              <a:t>(ιδιαίτερα σημαντικός ο βαθμός </a:t>
            </a:r>
            <a:r>
              <a:rPr lang="el-GR" sz="2400" b="1" dirty="0" err="1" smtClean="0"/>
              <a:t>πυρηνιακής</a:t>
            </a:r>
            <a:r>
              <a:rPr lang="el-GR" sz="2400" b="1" dirty="0" smtClean="0"/>
              <a:t> </a:t>
            </a:r>
            <a:r>
              <a:rPr lang="el-GR" sz="2400" b="1" dirty="0" smtClean="0"/>
              <a:t>κακοήθειας στον τύπο 2)</a:t>
            </a:r>
            <a:endParaRPr lang="el-GR" sz="2400" b="1" dirty="0"/>
          </a:p>
        </p:txBody>
      </p:sp>
      <p:pic>
        <p:nvPicPr>
          <p:cNvPr id="100354" name="Picture 2" descr="http://coursewareobjects.elsevier.com/objects/elr/ExpertConsult/Bostwick/urologic2e/IC/images/002034.jpg"/>
          <p:cNvPicPr>
            <a:picLocks noChangeAspect="1" noChangeArrowheads="1"/>
          </p:cNvPicPr>
          <p:nvPr/>
        </p:nvPicPr>
        <p:blipFill>
          <a:blip r:embed="rId2" cstate="print"/>
          <a:srcRect/>
          <a:stretch>
            <a:fillRect/>
          </a:stretch>
        </p:blipFill>
        <p:spPr bwMode="auto">
          <a:xfrm rot="5400000">
            <a:off x="-1046221" y="2260611"/>
            <a:ext cx="6286520" cy="4622770"/>
          </a:xfrm>
          <a:prstGeom prst="rect">
            <a:avLst/>
          </a:prstGeom>
          <a:noFill/>
        </p:spPr>
      </p:pic>
      <p:sp>
        <p:nvSpPr>
          <p:cNvPr id="6" name="3 - Θέση περιεχομένου"/>
          <p:cNvSpPr>
            <a:spLocks noGrp="1"/>
          </p:cNvSpPr>
          <p:nvPr>
            <p:ph sz="half" idx="2"/>
          </p:nvPr>
        </p:nvSpPr>
        <p:spPr>
          <a:xfrm flipV="1">
            <a:off x="4643438" y="6812280"/>
            <a:ext cx="4043362" cy="45719"/>
          </a:xfrm>
        </p:spPr>
        <p:txBody>
          <a:bodyPr>
            <a:normAutofit fontScale="25000" lnSpcReduction="20000"/>
          </a:bodyPr>
          <a:lstStyle/>
          <a:p>
            <a:endParaRPr lang="el-GR" dirty="0"/>
          </a:p>
        </p:txBody>
      </p:sp>
      <p:pic>
        <p:nvPicPr>
          <p:cNvPr id="100356" name="Picture 4" descr="http://coursewareobjects.elsevier.com/objects/elr/ExpertConsult/Bostwick/urologic2e/IC/images/002035.jpg"/>
          <p:cNvPicPr>
            <a:picLocks noChangeAspect="1" noChangeArrowheads="1"/>
          </p:cNvPicPr>
          <p:nvPr/>
        </p:nvPicPr>
        <p:blipFill>
          <a:blip r:embed="rId3" cstate="print"/>
          <a:srcRect/>
          <a:stretch>
            <a:fillRect/>
          </a:stretch>
        </p:blipFill>
        <p:spPr bwMode="auto">
          <a:xfrm rot="16200000">
            <a:off x="3796541" y="2132759"/>
            <a:ext cx="6265801" cy="4857756"/>
          </a:xfrm>
          <a:prstGeom prst="rect">
            <a:avLst/>
          </a:prstGeom>
          <a:noFill/>
        </p:spPr>
      </p:pic>
    </p:spTree>
    <p:extLst>
      <p:ext uri="{BB962C8B-B14F-4D97-AF65-F5344CB8AC3E}">
        <p14:creationId xmlns:p14="http://schemas.microsoft.com/office/powerpoint/2010/main" val="386486086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716016" cy="2492896"/>
          </a:xfrm>
        </p:spPr>
        <p:txBody>
          <a:bodyPr>
            <a:normAutofit fontScale="90000"/>
          </a:bodyPr>
          <a:lstStyle/>
          <a:p>
            <a:r>
              <a:rPr lang="en-US" sz="1400" dirty="0" smtClean="0">
                <a:latin typeface="+mn-lt"/>
              </a:rPr>
              <a:t> </a:t>
            </a:r>
            <a:r>
              <a:rPr lang="el-GR" sz="1400" b="1" dirty="0" err="1" smtClean="0">
                <a:solidFill>
                  <a:schemeClr val="accent1">
                    <a:lumMod val="50000"/>
                  </a:schemeClr>
                </a:solidFill>
                <a:latin typeface="+mn-lt"/>
              </a:rPr>
              <a:t>Θηλώδες</a:t>
            </a:r>
            <a:r>
              <a:rPr lang="el-GR" sz="1400" b="1" dirty="0" smtClean="0">
                <a:solidFill>
                  <a:schemeClr val="accent1">
                    <a:lumMod val="50000"/>
                  </a:schemeClr>
                </a:solidFill>
                <a:latin typeface="+mn-lt"/>
              </a:rPr>
              <a:t> ΝΚΚ τύπου 2 </a:t>
            </a:r>
            <a:r>
              <a:rPr lang="el-GR" sz="1400" dirty="0" smtClean="0">
                <a:latin typeface="+mn-lt"/>
              </a:rPr>
              <a:t>(πάνω  </a:t>
            </a:r>
            <a:r>
              <a:rPr lang="el-GR" sz="1400" dirty="0" err="1" smtClean="0">
                <a:latin typeface="+mn-lt"/>
              </a:rPr>
              <a:t>δεξ</a:t>
            </a:r>
            <a:r>
              <a:rPr lang="el-GR" sz="1400" dirty="0" smtClean="0">
                <a:latin typeface="+mn-lt"/>
              </a:rPr>
              <a:t>. </a:t>
            </a:r>
            <a:r>
              <a:rPr lang="el-GR" sz="1400" dirty="0" err="1" smtClean="0">
                <a:latin typeface="+mn-lt"/>
              </a:rPr>
              <a:t>εικ</a:t>
            </a:r>
            <a:r>
              <a:rPr lang="el-GR" sz="1400" dirty="0" smtClean="0">
                <a:latin typeface="+mn-lt"/>
              </a:rPr>
              <a:t>.)</a:t>
            </a:r>
            <a:r>
              <a:rPr lang="en-US" sz="1400" dirty="0" smtClean="0">
                <a:latin typeface="+mn-lt"/>
              </a:rPr>
              <a:t>:  </a:t>
            </a:r>
            <a:r>
              <a:rPr lang="el-GR" sz="1400" i="1" dirty="0" smtClean="0">
                <a:latin typeface="+mn-lt"/>
              </a:rPr>
              <a:t>συγκριτικά με τον τύπο 1</a:t>
            </a:r>
            <a:r>
              <a:rPr lang="el-GR" sz="1400" dirty="0" smtClean="0">
                <a:latin typeface="+mn-lt"/>
              </a:rPr>
              <a:t>, μεγαλύτερος πυρηνικός πλειομορφισμός, </a:t>
            </a:r>
            <a:r>
              <a:rPr lang="el-GR" sz="1400" b="1" u="sng" dirty="0" smtClean="0">
                <a:effectLst>
                  <a:outerShdw blurRad="38100" dist="38100" dir="2700000" algn="tl">
                    <a:srgbClr val="000000">
                      <a:alpha val="43137"/>
                    </a:srgbClr>
                  </a:outerShdw>
                </a:effectLst>
                <a:latin typeface="+mn-lt"/>
              </a:rPr>
              <a:t>πυρηνική </a:t>
            </a:r>
            <a:r>
              <a:rPr lang="el-GR" sz="1400" b="1" u="sng" dirty="0" err="1" smtClean="0">
                <a:effectLst>
                  <a:outerShdw blurRad="38100" dist="38100" dir="2700000" algn="tl">
                    <a:srgbClr val="000000">
                      <a:alpha val="43137"/>
                    </a:srgbClr>
                  </a:outerShdw>
                </a:effectLst>
                <a:latin typeface="+mn-lt"/>
              </a:rPr>
              <a:t>ψευδοστοιβάδωση</a:t>
            </a:r>
            <a:r>
              <a:rPr lang="el-GR" sz="1400" dirty="0" smtClean="0">
                <a:latin typeface="+mn-lt"/>
              </a:rPr>
              <a:t> </a:t>
            </a:r>
            <a:r>
              <a:rPr lang="el-GR" sz="1400" dirty="0" smtClean="0">
                <a:latin typeface="+mn-lt"/>
              </a:rPr>
              <a:t>στις μονές στοιβάδες που επενδύουν τις θηλές, πιο ηωσινόφιλα κύτταρα. </a:t>
            </a:r>
            <a:r>
              <a:rPr lang="en-US" sz="1400" dirty="0" smtClean="0">
                <a:latin typeface="+mn-lt"/>
              </a:rPr>
              <a:t/>
            </a:r>
            <a:br>
              <a:rPr lang="en-US" sz="1400" dirty="0" smtClean="0">
                <a:latin typeface="+mn-lt"/>
              </a:rPr>
            </a:br>
            <a:r>
              <a:rPr lang="el-GR" sz="1400" b="1" dirty="0" err="1" smtClean="0">
                <a:solidFill>
                  <a:schemeClr val="accent1">
                    <a:lumMod val="50000"/>
                  </a:schemeClr>
                </a:solidFill>
                <a:latin typeface="+mn-lt"/>
              </a:rPr>
              <a:t>Ογκοκυτταρική</a:t>
            </a:r>
            <a:r>
              <a:rPr lang="el-GR" sz="1400" b="1" dirty="0" smtClean="0">
                <a:solidFill>
                  <a:schemeClr val="accent1">
                    <a:lumMod val="50000"/>
                  </a:schemeClr>
                </a:solidFill>
                <a:latin typeface="+mn-lt"/>
              </a:rPr>
              <a:t> υποποικιλία </a:t>
            </a:r>
            <a:r>
              <a:rPr lang="el-GR" sz="1400" b="1" dirty="0" err="1" smtClean="0">
                <a:solidFill>
                  <a:schemeClr val="accent1">
                    <a:lumMod val="50000"/>
                  </a:schemeClr>
                </a:solidFill>
                <a:latin typeface="+mn-lt"/>
              </a:rPr>
              <a:t>θηλώδους</a:t>
            </a:r>
            <a:r>
              <a:rPr lang="el-GR" sz="1400" b="1" dirty="0" smtClean="0">
                <a:solidFill>
                  <a:schemeClr val="accent1">
                    <a:lumMod val="50000"/>
                  </a:schemeClr>
                </a:solidFill>
                <a:latin typeface="+mn-lt"/>
              </a:rPr>
              <a:t> ΝΚΚ </a:t>
            </a:r>
            <a:r>
              <a:rPr lang="el-GR" sz="1400" dirty="0" smtClean="0">
                <a:latin typeface="+mn-lt"/>
              </a:rPr>
              <a:t>(κάτω </a:t>
            </a:r>
            <a:r>
              <a:rPr lang="el-GR" sz="1400" dirty="0" err="1" smtClean="0">
                <a:latin typeface="+mn-lt"/>
              </a:rPr>
              <a:t>δεξ</a:t>
            </a:r>
            <a:r>
              <a:rPr lang="el-GR" sz="1400" dirty="0" smtClean="0">
                <a:latin typeface="+mn-lt"/>
              </a:rPr>
              <a:t>. </a:t>
            </a:r>
            <a:r>
              <a:rPr lang="el-GR" sz="1400" dirty="0" err="1" smtClean="0">
                <a:latin typeface="+mn-lt"/>
              </a:rPr>
              <a:t>εικ</a:t>
            </a:r>
            <a:r>
              <a:rPr lang="el-GR" sz="1400" dirty="0" smtClean="0">
                <a:latin typeface="+mn-lt"/>
              </a:rPr>
              <a:t>.) </a:t>
            </a:r>
            <a:r>
              <a:rPr lang="en-US" sz="1400" dirty="0" smtClean="0">
                <a:latin typeface="+mn-lt"/>
              </a:rPr>
              <a:t>: </a:t>
            </a:r>
            <a:r>
              <a:rPr lang="el-GR" sz="1400" dirty="0" smtClean="0">
                <a:latin typeface="+mn-lt"/>
              </a:rPr>
              <a:t> </a:t>
            </a:r>
            <a:r>
              <a:rPr lang="el-GR" sz="1400" dirty="0" smtClean="0">
                <a:solidFill>
                  <a:schemeClr val="tx2">
                    <a:lumMod val="50000"/>
                  </a:schemeClr>
                </a:solidFill>
                <a:effectLst>
                  <a:outerShdw blurRad="38100" dist="38100" dir="2700000" algn="tl">
                    <a:srgbClr val="000000">
                      <a:alpha val="43137"/>
                    </a:srgbClr>
                  </a:outerShdw>
                </a:effectLst>
                <a:latin typeface="+mn-lt"/>
              </a:rPr>
              <a:t>θηλές </a:t>
            </a:r>
            <a:r>
              <a:rPr lang="el-GR" sz="1400" dirty="0" err="1" smtClean="0">
                <a:solidFill>
                  <a:schemeClr val="tx2">
                    <a:lumMod val="50000"/>
                  </a:schemeClr>
                </a:solidFill>
                <a:effectLst>
                  <a:outerShdw blurRad="38100" dist="38100" dir="2700000" algn="tl">
                    <a:srgbClr val="000000">
                      <a:alpha val="43137"/>
                    </a:srgbClr>
                  </a:outerShdw>
                </a:effectLst>
                <a:latin typeface="+mn-lt"/>
              </a:rPr>
              <a:t>ογκοκυττάρων</a:t>
            </a:r>
            <a:r>
              <a:rPr lang="el-GR" sz="1400" dirty="0" smtClean="0">
                <a:solidFill>
                  <a:schemeClr val="tx2">
                    <a:lumMod val="50000"/>
                  </a:schemeClr>
                </a:solidFill>
                <a:effectLst>
                  <a:outerShdw blurRad="38100" dist="38100" dir="2700000" algn="tl">
                    <a:srgbClr val="000000">
                      <a:alpha val="43137"/>
                    </a:srgbClr>
                  </a:outerShdw>
                </a:effectLst>
                <a:latin typeface="+mn-lt"/>
              </a:rPr>
              <a:t> </a:t>
            </a:r>
            <a:r>
              <a:rPr lang="el-GR" sz="1400" dirty="0" smtClean="0">
                <a:latin typeface="+mn-lt"/>
              </a:rPr>
              <a:t>με  άφθονο κυτταρόπλασμα και μη αλληλεπικαλυπτόμενους πυρήνες </a:t>
            </a:r>
            <a:r>
              <a:rPr lang="el-GR" sz="1400" i="1" dirty="0" smtClean="0">
                <a:latin typeface="+mn-lt"/>
              </a:rPr>
              <a:t>δίκην </a:t>
            </a:r>
            <a:r>
              <a:rPr lang="el-GR" sz="1400" i="1" dirty="0" err="1" smtClean="0">
                <a:latin typeface="+mn-lt"/>
              </a:rPr>
              <a:t>ογκοκυτώματος</a:t>
            </a:r>
            <a:r>
              <a:rPr lang="el-GR" sz="1400" dirty="0" smtClean="0">
                <a:latin typeface="+mn-lt"/>
              </a:rPr>
              <a:t>.  Σημειωτέον ότι η παρουσία θηλών είναι </a:t>
            </a:r>
            <a:r>
              <a:rPr lang="el-GR" sz="1400" b="1" u="sng" dirty="0" smtClean="0">
                <a:effectLst>
                  <a:outerShdw blurRad="38100" dist="38100" dir="2700000" algn="tl">
                    <a:srgbClr val="000000">
                      <a:alpha val="43137"/>
                    </a:srgbClr>
                  </a:outerShdw>
                </a:effectLst>
                <a:latin typeface="+mn-lt"/>
              </a:rPr>
              <a:t>α</a:t>
            </a:r>
            <a:r>
              <a:rPr lang="el-GR" sz="1400" dirty="0" smtClean="0">
                <a:latin typeface="+mn-lt"/>
              </a:rPr>
              <a:t>σύμβατη με διάγνωση </a:t>
            </a:r>
            <a:r>
              <a:rPr lang="el-GR" sz="1400" dirty="0" err="1" smtClean="0">
                <a:latin typeface="+mn-lt"/>
              </a:rPr>
              <a:t>ογκοκυτώματος</a:t>
            </a:r>
            <a:r>
              <a:rPr lang="el-GR" sz="1400" dirty="0" smtClean="0">
                <a:latin typeface="+mn-lt"/>
              </a:rPr>
              <a:t>.  </a:t>
            </a:r>
            <a:r>
              <a:rPr lang="el-GR" sz="1400" dirty="0" smtClean="0">
                <a:effectLst>
                  <a:outerShdw blurRad="38100" dist="38100" dir="2700000" algn="tl">
                    <a:srgbClr val="000000">
                      <a:alpha val="43137"/>
                    </a:srgbClr>
                  </a:outerShdw>
                </a:effectLst>
                <a:latin typeface="+mn-lt"/>
              </a:rPr>
              <a:t>Η συμπεριφορά  της </a:t>
            </a:r>
            <a:r>
              <a:rPr lang="el-GR" sz="1400" dirty="0" err="1" smtClean="0">
                <a:effectLst>
                  <a:outerShdw blurRad="38100" dist="38100" dir="2700000" algn="tl">
                    <a:srgbClr val="000000">
                      <a:alpha val="43137"/>
                    </a:srgbClr>
                  </a:outerShdw>
                </a:effectLst>
                <a:latin typeface="+mn-lt"/>
              </a:rPr>
              <a:t>ογκοκυτταρικής</a:t>
            </a:r>
            <a:r>
              <a:rPr lang="el-GR" sz="1400" dirty="0" smtClean="0">
                <a:effectLst>
                  <a:outerShdw blurRad="38100" dist="38100" dir="2700000" algn="tl">
                    <a:srgbClr val="000000">
                      <a:alpha val="43137"/>
                    </a:srgbClr>
                  </a:outerShdw>
                </a:effectLst>
                <a:latin typeface="+mn-lt"/>
              </a:rPr>
              <a:t> ποικιλίας του </a:t>
            </a:r>
            <a:r>
              <a:rPr lang="el-GR" sz="1400" dirty="0" err="1" smtClean="0">
                <a:effectLst>
                  <a:outerShdw blurRad="38100" dist="38100" dir="2700000" algn="tl">
                    <a:srgbClr val="000000">
                      <a:alpha val="43137"/>
                    </a:srgbClr>
                  </a:outerShdw>
                </a:effectLst>
                <a:latin typeface="+mn-lt"/>
              </a:rPr>
              <a:t>θηλώδους</a:t>
            </a:r>
            <a:r>
              <a:rPr lang="el-GR" sz="1400" dirty="0" smtClean="0">
                <a:effectLst>
                  <a:outerShdw blurRad="38100" dist="38100" dir="2700000" algn="tl">
                    <a:srgbClr val="000000">
                      <a:alpha val="43137"/>
                    </a:srgbClr>
                  </a:outerShdw>
                </a:effectLst>
                <a:latin typeface="+mn-lt"/>
              </a:rPr>
              <a:t> ΝΚΚ είναι ανάλογη με τα τύπου 1 </a:t>
            </a:r>
            <a:r>
              <a:rPr lang="el-GR" sz="1400" dirty="0" err="1" smtClean="0">
                <a:effectLst>
                  <a:outerShdw blurRad="38100" dist="38100" dir="2700000" algn="tl">
                    <a:srgbClr val="000000">
                      <a:alpha val="43137"/>
                    </a:srgbClr>
                  </a:outerShdw>
                </a:effectLst>
                <a:latin typeface="+mn-lt"/>
              </a:rPr>
              <a:t>θηλώδη</a:t>
            </a:r>
            <a:r>
              <a:rPr lang="el-GR" sz="1400" dirty="0" smtClean="0">
                <a:effectLst>
                  <a:outerShdw blurRad="38100" dist="38100" dir="2700000" algn="tl">
                    <a:srgbClr val="000000">
                      <a:alpha val="43137"/>
                    </a:srgbClr>
                  </a:outerShdw>
                </a:effectLst>
                <a:latin typeface="+mn-lt"/>
              </a:rPr>
              <a:t> ΝΚΚ, ιδιαίτερα όταν η </a:t>
            </a:r>
            <a:r>
              <a:rPr lang="el-GR" sz="1400" dirty="0" err="1" smtClean="0">
                <a:effectLst>
                  <a:outerShdw blurRad="38100" dist="38100" dir="2700000" algn="tl">
                    <a:srgbClr val="000000">
                      <a:alpha val="43137"/>
                    </a:srgbClr>
                  </a:outerShdw>
                </a:effectLst>
                <a:latin typeface="+mn-lt"/>
              </a:rPr>
              <a:t>πυρηνιακή</a:t>
            </a:r>
            <a:r>
              <a:rPr lang="el-GR" sz="1400" dirty="0" smtClean="0">
                <a:effectLst>
                  <a:outerShdw blurRad="38100" dist="38100" dir="2700000" algn="tl">
                    <a:srgbClr val="000000">
                      <a:alpha val="43137"/>
                    </a:srgbClr>
                  </a:outerShdw>
                </a:effectLst>
                <a:latin typeface="+mn-lt"/>
              </a:rPr>
              <a:t> κακοήθεια  είναι  χαμηλόβαθμη. </a:t>
            </a:r>
            <a:r>
              <a:rPr lang="el-GR" sz="1400" dirty="0" smtClean="0">
                <a:latin typeface="+mn-lt"/>
              </a:rPr>
              <a:t/>
            </a:r>
            <a:br>
              <a:rPr lang="el-GR" sz="1400" dirty="0" smtClean="0">
                <a:latin typeface="+mn-lt"/>
              </a:rPr>
            </a:br>
            <a:endParaRPr lang="el-GR" sz="1400" dirty="0">
              <a:latin typeface="+mn-lt"/>
            </a:endParaRPr>
          </a:p>
        </p:txBody>
      </p:sp>
      <p:pic>
        <p:nvPicPr>
          <p:cNvPr id="65539" name="Picture 3" descr="C:\Users\KAV-AGRO\Desktop\kidneytumormalignantrccpaptyp2Andeen05.jpg"/>
          <p:cNvPicPr>
            <a:picLocks noChangeAspect="1" noChangeArrowheads="1"/>
          </p:cNvPicPr>
          <p:nvPr/>
        </p:nvPicPr>
        <p:blipFill>
          <a:blip r:embed="rId2" cstate="print"/>
          <a:srcRect/>
          <a:stretch>
            <a:fillRect/>
          </a:stretch>
        </p:blipFill>
        <p:spPr bwMode="auto">
          <a:xfrm>
            <a:off x="4716016" y="188640"/>
            <a:ext cx="4176464" cy="3140700"/>
          </a:xfrm>
          <a:prstGeom prst="rect">
            <a:avLst/>
          </a:prstGeom>
          <a:noFill/>
        </p:spPr>
      </p:pic>
      <p:pic>
        <p:nvPicPr>
          <p:cNvPr id="65540" name="Picture 4" descr="C:\Users\KAV-AGRO\Desktop\kidneytumormalignantrccpapvranic02.jpg"/>
          <p:cNvPicPr>
            <a:picLocks noChangeAspect="1" noChangeArrowheads="1"/>
          </p:cNvPicPr>
          <p:nvPr/>
        </p:nvPicPr>
        <p:blipFill>
          <a:blip r:embed="rId3" cstate="print"/>
          <a:srcRect/>
          <a:stretch>
            <a:fillRect/>
          </a:stretch>
        </p:blipFill>
        <p:spPr bwMode="auto">
          <a:xfrm>
            <a:off x="4716016" y="3573015"/>
            <a:ext cx="4176464" cy="3132747"/>
          </a:xfrm>
          <a:prstGeom prst="rect">
            <a:avLst/>
          </a:prstGeom>
          <a:noFill/>
        </p:spPr>
      </p:pic>
      <p:pic>
        <p:nvPicPr>
          <p:cNvPr id="7" name="Picture 5" descr="C:\Users\αγαπουλακι\Desktop\SPRINGER BOOK\LAZARIS CHAP1 MATERIAL\CASE 1.2\CASE 1.2. FIGURES TIF\FIG 1.2.09..tif"/>
          <p:cNvPicPr>
            <a:picLocks noChangeAspect="1" noChangeArrowheads="1"/>
          </p:cNvPicPr>
          <p:nvPr/>
        </p:nvPicPr>
        <p:blipFill>
          <a:blip r:embed="rId4" cstate="print"/>
          <a:srcRect/>
          <a:stretch>
            <a:fillRect/>
          </a:stretch>
        </p:blipFill>
        <p:spPr bwMode="auto">
          <a:xfrm rot="16200000">
            <a:off x="130908" y="2901541"/>
            <a:ext cx="4417689" cy="3312369"/>
          </a:xfrm>
          <a:prstGeom prst="rect">
            <a:avLst/>
          </a:prstGeom>
          <a:noFill/>
        </p:spPr>
      </p:pic>
    </p:spTree>
    <p:extLst>
      <p:ext uri="{BB962C8B-B14F-4D97-AF65-F5344CB8AC3E}">
        <p14:creationId xmlns:p14="http://schemas.microsoft.com/office/powerpoint/2010/main" val="385103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68760"/>
          </a:xfrm>
        </p:spPr>
        <p:txBody>
          <a:bodyPr>
            <a:normAutofit fontScale="90000"/>
          </a:bodyPr>
          <a:lstStyle/>
          <a:p>
            <a:r>
              <a:rPr lang="el-GR" sz="3100" b="1" u="sng" dirty="0" smtClean="0">
                <a:effectLst>
                  <a:outerShdw blurRad="38100" dist="38100" dir="2700000" algn="tl">
                    <a:srgbClr val="000000">
                      <a:alpha val="43137"/>
                    </a:srgbClr>
                  </a:outerShdw>
                </a:effectLst>
              </a:rPr>
              <a:t>ΔΙΑΥΓΟΚΥΤΤΑΡΙΚΟ</a:t>
            </a:r>
            <a:r>
              <a:rPr lang="el-GR" sz="3100" b="1" dirty="0" smtClean="0">
                <a:effectLst>
                  <a:outerShdw blurRad="38100" dist="38100" dir="2700000" algn="tl">
                    <a:srgbClr val="000000">
                      <a:alpha val="43137"/>
                    </a:srgbClr>
                  </a:outerShdw>
                </a:effectLst>
              </a:rPr>
              <a:t> ΘΗΛΩΔΕΣ ΝΚΚ </a:t>
            </a:r>
            <a:br>
              <a:rPr lang="el-GR" sz="3100" b="1" dirty="0" smtClean="0">
                <a:effectLst>
                  <a:outerShdw blurRad="38100" dist="38100" dir="2700000" algn="tl">
                    <a:srgbClr val="000000">
                      <a:alpha val="43137"/>
                    </a:srgbClr>
                  </a:outerShdw>
                </a:effectLst>
              </a:rPr>
            </a:br>
            <a:r>
              <a:rPr lang="el-GR" sz="3100" b="1" dirty="0" smtClean="0">
                <a:effectLst>
                  <a:outerShdw blurRad="38100" dist="38100" dir="2700000" algn="tl">
                    <a:srgbClr val="000000">
                      <a:alpha val="43137"/>
                    </a:srgbClr>
                  </a:outerShdw>
                </a:effectLst>
              </a:rPr>
              <a:t>(αυτόνομη </a:t>
            </a:r>
            <a:r>
              <a:rPr lang="el-GR" sz="3100" b="1" dirty="0" smtClean="0">
                <a:effectLst>
                  <a:outerShdw blurRad="38100" dist="38100" dir="2700000" algn="tl">
                    <a:srgbClr val="000000">
                      <a:alpha val="43137"/>
                    </a:srgbClr>
                  </a:outerShdw>
                </a:effectLst>
              </a:rPr>
              <a:t>ποικιλία, </a:t>
            </a:r>
            <a:r>
              <a:rPr lang="el-GR" sz="3100" b="1" dirty="0" smtClean="0">
                <a:effectLst>
                  <a:outerShdw blurRad="38100" dist="38100" dir="2700000" algn="tl">
                    <a:srgbClr val="000000">
                      <a:alpha val="43137"/>
                    </a:srgbClr>
                  </a:outerShdw>
                </a:effectLst>
              </a:rPr>
              <a:t>ευμενέστατης πρόγνωσης)</a:t>
            </a:r>
            <a:r>
              <a:rPr lang="el-GR" sz="3100" dirty="0" smtClean="0"/>
              <a:t/>
            </a:r>
            <a:br>
              <a:rPr lang="el-GR" sz="3100" dirty="0" smtClean="0"/>
            </a:br>
            <a:r>
              <a:rPr lang="el-GR" sz="2000" dirty="0" smtClean="0"/>
              <a:t>Διάταξη των πυρήνων μακράν του </a:t>
            </a:r>
            <a:r>
              <a:rPr lang="el-GR" sz="2000" dirty="0" err="1" smtClean="0"/>
              <a:t>βασικ</a:t>
            </a:r>
            <a:r>
              <a:rPr lang="en-US" sz="2000" dirty="0" smtClean="0"/>
              <a:t>o</a:t>
            </a:r>
            <a:r>
              <a:rPr lang="el-GR" sz="2000" dirty="0" smtClean="0"/>
              <a:t>ύ άκρου των καρκινικών κυττάρων.</a:t>
            </a:r>
            <a:br>
              <a:rPr lang="el-GR" sz="2000" dirty="0" smtClean="0"/>
            </a:br>
            <a:endParaRPr lang="el-GR" sz="2000" dirty="0"/>
          </a:p>
        </p:txBody>
      </p:sp>
      <p:pic>
        <p:nvPicPr>
          <p:cNvPr id="1026" name="Picture 2" descr="http://upload.wikimedia.org/wikipedia/commons/8/8c/Clear_cell_papillary_renal_cell_carcinoma_-_very_high_mag.jpg"/>
          <p:cNvPicPr>
            <a:picLocks noChangeAspect="1" noChangeArrowheads="1"/>
          </p:cNvPicPr>
          <p:nvPr/>
        </p:nvPicPr>
        <p:blipFill>
          <a:blip r:embed="rId2" cstate="print"/>
          <a:srcRect/>
          <a:stretch>
            <a:fillRect/>
          </a:stretch>
        </p:blipFill>
        <p:spPr bwMode="auto">
          <a:xfrm>
            <a:off x="4067944" y="1106742"/>
            <a:ext cx="4212469" cy="2808312"/>
          </a:xfrm>
          <a:prstGeom prst="rect">
            <a:avLst/>
          </a:prstGeom>
          <a:noFill/>
        </p:spPr>
      </p:pic>
      <p:pic>
        <p:nvPicPr>
          <p:cNvPr id="1028" name="Picture 4" descr="http://upload.wikimedia.org/wikipedia/commons/2/21/Clear_cell_papillary_renal_cell_carcinoma_-_high_mag.jpg"/>
          <p:cNvPicPr>
            <a:picLocks noChangeAspect="1" noChangeArrowheads="1"/>
          </p:cNvPicPr>
          <p:nvPr/>
        </p:nvPicPr>
        <p:blipFill>
          <a:blip r:embed="rId3" cstate="print"/>
          <a:srcRect/>
          <a:stretch>
            <a:fillRect/>
          </a:stretch>
        </p:blipFill>
        <p:spPr bwMode="auto">
          <a:xfrm rot="16200000">
            <a:off x="-630578" y="2150858"/>
            <a:ext cx="5292588" cy="3528392"/>
          </a:xfrm>
          <a:prstGeom prst="rect">
            <a:avLst/>
          </a:prstGeom>
          <a:noFill/>
        </p:spPr>
      </p:pic>
      <p:pic>
        <p:nvPicPr>
          <p:cNvPr id="1030" name="Picture 6" descr="http://www.pathpedia.com/clear-cell-papillary-renal-cell-carcinoma-%5b2-kd024-2%5d.jpeg?Width=600&amp;Height=450&amp;Format=4"/>
          <p:cNvPicPr>
            <a:picLocks noChangeAspect="1" noChangeArrowheads="1"/>
          </p:cNvPicPr>
          <p:nvPr/>
        </p:nvPicPr>
        <p:blipFill>
          <a:blip r:embed="rId4" cstate="print"/>
          <a:srcRect/>
          <a:stretch>
            <a:fillRect/>
          </a:stretch>
        </p:blipFill>
        <p:spPr bwMode="auto">
          <a:xfrm>
            <a:off x="4286248" y="4005064"/>
            <a:ext cx="3714776" cy="2732504"/>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628800"/>
          </a:xfrm>
        </p:spPr>
        <p:txBody>
          <a:bodyPr>
            <a:noAutofit/>
          </a:bodyPr>
          <a:lstStyle/>
          <a:p>
            <a:pPr algn="ctr"/>
            <a:r>
              <a:rPr lang="el-GR" sz="2000" b="1" dirty="0" smtClean="0">
                <a:solidFill>
                  <a:schemeClr val="accent1">
                    <a:lumMod val="50000"/>
                  </a:schemeClr>
                </a:solidFill>
                <a:latin typeface="+mn-lt"/>
              </a:rPr>
              <a:t>Καρκίνωμα σχετιζόμενο με διαμετάθεση της οικογένειας </a:t>
            </a:r>
            <a:r>
              <a:rPr lang="en-US" sz="2000" b="1" dirty="0" err="1" smtClean="0">
                <a:solidFill>
                  <a:schemeClr val="accent1">
                    <a:lumMod val="50000"/>
                  </a:schemeClr>
                </a:solidFill>
                <a:latin typeface="+mn-lt"/>
              </a:rPr>
              <a:t>MiTF</a:t>
            </a:r>
            <a:r>
              <a:rPr lang="el-GR" sz="2000" b="1" dirty="0" smtClean="0">
                <a:solidFill>
                  <a:schemeClr val="accent1">
                    <a:lumMod val="50000"/>
                  </a:schemeClr>
                </a:solidFill>
                <a:latin typeface="+mn-lt"/>
              </a:rPr>
              <a:t>/</a:t>
            </a:r>
            <a:r>
              <a:rPr lang="en-US" sz="2000" b="1" dirty="0" smtClean="0">
                <a:solidFill>
                  <a:schemeClr val="accent1">
                    <a:lumMod val="50000"/>
                  </a:schemeClr>
                </a:solidFill>
                <a:latin typeface="+mn-lt"/>
              </a:rPr>
              <a:t>TFE</a:t>
            </a:r>
            <a:r>
              <a:rPr lang="el-GR" sz="2000" b="1" dirty="0" smtClean="0">
                <a:solidFill>
                  <a:schemeClr val="accent1">
                    <a:lumMod val="50000"/>
                  </a:schemeClr>
                </a:solidFill>
                <a:latin typeface="+mn-lt"/>
              </a:rPr>
              <a:t> </a:t>
            </a:r>
            <a:r>
              <a:rPr lang="el-GR" sz="2000" dirty="0" smtClean="0">
                <a:solidFill>
                  <a:schemeClr val="accent1">
                    <a:lumMod val="50000"/>
                  </a:schemeClr>
                </a:solidFill>
                <a:latin typeface="+mn-lt"/>
              </a:rPr>
              <a:t>: </a:t>
            </a:r>
            <a:br>
              <a:rPr lang="el-GR" sz="2000" dirty="0" smtClean="0">
                <a:solidFill>
                  <a:schemeClr val="accent1">
                    <a:lumMod val="50000"/>
                  </a:schemeClr>
                </a:solidFill>
                <a:latin typeface="+mn-lt"/>
              </a:rPr>
            </a:br>
            <a:r>
              <a:rPr lang="el-GR" sz="1600" dirty="0" smtClean="0">
                <a:solidFill>
                  <a:schemeClr val="accent1">
                    <a:lumMod val="50000"/>
                  </a:schemeClr>
                </a:solidFill>
                <a:latin typeface="+mn-lt"/>
              </a:rPr>
              <a:t>συχνή η </a:t>
            </a:r>
            <a:r>
              <a:rPr lang="el-GR" sz="1600" dirty="0" err="1" smtClean="0">
                <a:solidFill>
                  <a:schemeClr val="accent1">
                    <a:lumMod val="50000"/>
                  </a:schemeClr>
                </a:solidFill>
                <a:latin typeface="+mn-lt"/>
              </a:rPr>
              <a:t>θηλώδης</a:t>
            </a:r>
            <a:r>
              <a:rPr lang="el-GR" sz="1600" dirty="0" smtClean="0">
                <a:solidFill>
                  <a:schemeClr val="accent1">
                    <a:lumMod val="50000"/>
                  </a:schemeClr>
                </a:solidFill>
                <a:latin typeface="+mn-lt"/>
              </a:rPr>
              <a:t> αρχιτεκτονική με επένδυση κυττάρων με άφθονο, διαυγές έως </a:t>
            </a:r>
            <a:r>
              <a:rPr lang="el-GR" sz="1600" dirty="0" err="1" smtClean="0">
                <a:solidFill>
                  <a:schemeClr val="accent1">
                    <a:lumMod val="50000"/>
                  </a:schemeClr>
                </a:solidFill>
                <a:latin typeface="+mn-lt"/>
              </a:rPr>
              <a:t>ηωσινόφιλο</a:t>
            </a:r>
            <a:r>
              <a:rPr lang="el-GR" sz="1600" dirty="0" smtClean="0">
                <a:solidFill>
                  <a:schemeClr val="accent1">
                    <a:lumMod val="50000"/>
                  </a:schemeClr>
                </a:solidFill>
                <a:latin typeface="+mn-lt"/>
              </a:rPr>
              <a:t> κυτταρόπλασμα, </a:t>
            </a:r>
            <a:r>
              <a:rPr lang="el-GR" sz="1600" dirty="0" smtClean="0">
                <a:solidFill>
                  <a:schemeClr val="accent1">
                    <a:lumMod val="50000"/>
                  </a:schemeClr>
                </a:solidFill>
                <a:effectLst>
                  <a:outerShdw blurRad="38100" dist="38100" dir="2700000" algn="tl">
                    <a:srgbClr val="000000">
                      <a:alpha val="43137"/>
                    </a:srgbClr>
                  </a:outerShdw>
                </a:effectLst>
                <a:latin typeface="+mn-lt"/>
              </a:rPr>
              <a:t>περιορισμένη ή απούσα </a:t>
            </a:r>
            <a:r>
              <a:rPr lang="el-GR" sz="1600" dirty="0" err="1" smtClean="0">
                <a:solidFill>
                  <a:schemeClr val="accent1">
                    <a:lumMod val="50000"/>
                  </a:schemeClr>
                </a:solidFill>
                <a:effectLst>
                  <a:outerShdw blurRad="38100" dist="38100" dir="2700000" algn="tl">
                    <a:srgbClr val="000000">
                      <a:alpha val="43137"/>
                    </a:srgbClr>
                  </a:outerShdw>
                </a:effectLst>
                <a:latin typeface="+mn-lt"/>
              </a:rPr>
              <a:t>ανοσοχρώση</a:t>
            </a:r>
            <a:r>
              <a:rPr lang="el-GR" sz="1600" dirty="0" smtClean="0">
                <a:solidFill>
                  <a:schemeClr val="accent1">
                    <a:lumMod val="50000"/>
                  </a:schemeClr>
                </a:solidFill>
                <a:effectLst>
                  <a:outerShdw blurRad="38100" dist="38100" dir="2700000" algn="tl">
                    <a:srgbClr val="000000">
                      <a:alpha val="43137"/>
                    </a:srgbClr>
                  </a:outerShdw>
                </a:effectLst>
                <a:latin typeface="+mn-lt"/>
              </a:rPr>
              <a:t> </a:t>
            </a:r>
            <a:r>
              <a:rPr lang="el-GR" sz="1600" dirty="0" err="1" smtClean="0">
                <a:solidFill>
                  <a:schemeClr val="accent1">
                    <a:lumMod val="50000"/>
                  </a:schemeClr>
                </a:solidFill>
                <a:effectLst>
                  <a:outerShdw blurRad="38100" dist="38100" dir="2700000" algn="tl">
                    <a:srgbClr val="000000">
                      <a:alpha val="43137"/>
                    </a:srgbClr>
                  </a:outerShdw>
                </a:effectLst>
                <a:latin typeface="+mn-lt"/>
              </a:rPr>
              <a:t>πανκυτταροκερατίνης</a:t>
            </a:r>
            <a:r>
              <a:rPr lang="el-GR" sz="1600" dirty="0" smtClean="0">
                <a:solidFill>
                  <a:schemeClr val="accent1">
                    <a:lumMod val="50000"/>
                  </a:schemeClr>
                </a:solidFill>
                <a:effectLst>
                  <a:outerShdw blurRad="38100" dist="38100" dir="2700000" algn="tl">
                    <a:srgbClr val="000000">
                      <a:alpha val="43137"/>
                    </a:srgbClr>
                  </a:outerShdw>
                </a:effectLst>
                <a:latin typeface="+mn-lt"/>
              </a:rPr>
              <a:t> και ΕΜΑ</a:t>
            </a:r>
            <a:r>
              <a:rPr lang="el-GR" sz="1600" dirty="0" smtClean="0">
                <a:solidFill>
                  <a:schemeClr val="accent1">
                    <a:lumMod val="50000"/>
                  </a:schemeClr>
                </a:solidFill>
                <a:latin typeface="+mn-lt"/>
              </a:rPr>
              <a:t>, </a:t>
            </a:r>
            <a:r>
              <a:rPr lang="el-GR" sz="1600" dirty="0" err="1" smtClean="0">
                <a:solidFill>
                  <a:schemeClr val="accent1">
                    <a:lumMod val="50000"/>
                  </a:schemeClr>
                </a:solidFill>
                <a:effectLst>
                  <a:outerShdw blurRad="38100" dist="38100" dir="2700000" algn="tl">
                    <a:srgbClr val="000000">
                      <a:alpha val="43137"/>
                    </a:srgbClr>
                  </a:outerShdw>
                </a:effectLst>
                <a:latin typeface="+mn-lt"/>
              </a:rPr>
              <a:t>ανοσοϊστοθετικότητα</a:t>
            </a:r>
            <a:r>
              <a:rPr lang="el-GR" sz="1600" dirty="0" smtClean="0">
                <a:solidFill>
                  <a:schemeClr val="accent1">
                    <a:lumMod val="50000"/>
                  </a:schemeClr>
                </a:solidFill>
                <a:effectLst>
                  <a:outerShdw blurRad="38100" dist="38100" dir="2700000" algn="tl">
                    <a:srgbClr val="000000">
                      <a:alpha val="43137"/>
                    </a:srgbClr>
                  </a:outerShdw>
                </a:effectLst>
                <a:latin typeface="+mn-lt"/>
              </a:rPr>
              <a:t> των Τ</a:t>
            </a:r>
            <a:r>
              <a:rPr lang="en-US" sz="1600" dirty="0" smtClean="0">
                <a:solidFill>
                  <a:schemeClr val="accent1">
                    <a:lumMod val="50000"/>
                  </a:schemeClr>
                </a:solidFill>
                <a:effectLst>
                  <a:outerShdw blurRad="38100" dist="38100" dir="2700000" algn="tl">
                    <a:srgbClr val="000000">
                      <a:alpha val="43137"/>
                    </a:srgbClr>
                  </a:outerShdw>
                </a:effectLst>
                <a:latin typeface="+mn-lt"/>
              </a:rPr>
              <a:t>FE</a:t>
            </a:r>
            <a:r>
              <a:rPr lang="el-GR" sz="1600" dirty="0" smtClean="0">
                <a:solidFill>
                  <a:schemeClr val="accent1">
                    <a:lumMod val="50000"/>
                  </a:schemeClr>
                </a:solidFill>
                <a:effectLst>
                  <a:outerShdw blurRad="38100" dist="38100" dir="2700000" algn="tl">
                    <a:srgbClr val="000000">
                      <a:alpha val="43137"/>
                    </a:srgbClr>
                  </a:outerShdw>
                </a:effectLst>
                <a:latin typeface="+mn-lt"/>
              </a:rPr>
              <a:t>3 (πυρηνική),  Τ</a:t>
            </a:r>
            <a:r>
              <a:rPr lang="en-US" sz="1600" dirty="0" smtClean="0">
                <a:solidFill>
                  <a:schemeClr val="accent1">
                    <a:lumMod val="50000"/>
                  </a:schemeClr>
                </a:solidFill>
                <a:effectLst>
                  <a:outerShdw blurRad="38100" dist="38100" dir="2700000" algn="tl">
                    <a:srgbClr val="000000">
                      <a:alpha val="43137"/>
                    </a:srgbClr>
                  </a:outerShdw>
                </a:effectLst>
                <a:latin typeface="+mn-lt"/>
              </a:rPr>
              <a:t>FEB</a:t>
            </a:r>
            <a:r>
              <a:rPr lang="el-GR" sz="1600" dirty="0" smtClean="0">
                <a:solidFill>
                  <a:schemeClr val="accent1">
                    <a:lumMod val="50000"/>
                  </a:schemeClr>
                </a:solidFill>
                <a:effectLst>
                  <a:outerShdw blurRad="38100" dist="38100" dir="2700000" algn="tl">
                    <a:srgbClr val="000000">
                      <a:alpha val="43137"/>
                    </a:srgbClr>
                  </a:outerShdw>
                </a:effectLst>
                <a:latin typeface="+mn-lt"/>
              </a:rPr>
              <a:t> </a:t>
            </a:r>
            <a:r>
              <a:rPr lang="el-GR" sz="1600" dirty="0" smtClean="0">
                <a:solidFill>
                  <a:schemeClr val="accent1">
                    <a:lumMod val="50000"/>
                  </a:schemeClr>
                </a:solidFill>
                <a:latin typeface="+mn-lt"/>
              </a:rPr>
              <a:t>και της </a:t>
            </a:r>
            <a:r>
              <a:rPr lang="el-GR" sz="1600" dirty="0" err="1" smtClean="0">
                <a:solidFill>
                  <a:schemeClr val="accent1">
                    <a:lumMod val="50000"/>
                  </a:schemeClr>
                </a:solidFill>
                <a:latin typeface="+mn-lt"/>
              </a:rPr>
              <a:t>καθεψίνης</a:t>
            </a:r>
            <a:r>
              <a:rPr lang="el-GR" sz="1600" dirty="0" smtClean="0">
                <a:solidFill>
                  <a:schemeClr val="accent1">
                    <a:lumMod val="50000"/>
                  </a:schemeClr>
                </a:solidFill>
                <a:latin typeface="+mn-lt"/>
              </a:rPr>
              <a:t> Κ.</a:t>
            </a:r>
            <a:br>
              <a:rPr lang="el-GR" sz="1600" dirty="0" smtClean="0">
                <a:solidFill>
                  <a:schemeClr val="accent1">
                    <a:lumMod val="50000"/>
                  </a:schemeClr>
                </a:solidFill>
                <a:latin typeface="+mn-lt"/>
              </a:rPr>
            </a:br>
            <a:r>
              <a:rPr lang="el-GR" sz="1600" dirty="0" smtClean="0">
                <a:solidFill>
                  <a:schemeClr val="accent1">
                    <a:lumMod val="50000"/>
                  </a:schemeClr>
                </a:solidFill>
                <a:latin typeface="+mn-lt"/>
              </a:rPr>
              <a:t>Συνήθως </a:t>
            </a:r>
            <a:r>
              <a:rPr lang="el-GR" sz="1600" b="1" u="sng" dirty="0" smtClean="0">
                <a:solidFill>
                  <a:schemeClr val="accent1">
                    <a:lumMod val="50000"/>
                  </a:schemeClr>
                </a:solidFill>
                <a:effectLst>
                  <a:outerShdw blurRad="38100" dist="38100" dir="2700000" algn="tl">
                    <a:srgbClr val="000000">
                      <a:alpha val="43137"/>
                    </a:srgbClr>
                  </a:outerShdw>
                </a:effectLst>
                <a:latin typeface="+mn-lt"/>
              </a:rPr>
              <a:t>νέοι</a:t>
            </a:r>
            <a:r>
              <a:rPr lang="el-GR" sz="1600" dirty="0" smtClean="0">
                <a:solidFill>
                  <a:schemeClr val="accent1">
                    <a:lumMod val="50000"/>
                  </a:schemeClr>
                </a:solidFill>
                <a:latin typeface="+mn-lt"/>
              </a:rPr>
              <a:t> σε ηλικία ασθενείς, με </a:t>
            </a:r>
            <a:r>
              <a:rPr lang="el-GR" sz="1600" i="1" dirty="0" smtClean="0">
                <a:solidFill>
                  <a:schemeClr val="accent1">
                    <a:lumMod val="50000"/>
                  </a:schemeClr>
                </a:solidFill>
                <a:effectLst>
                  <a:outerShdw blurRad="38100" dist="38100" dir="2700000" algn="tl">
                    <a:srgbClr val="000000">
                      <a:alpha val="43137"/>
                    </a:srgbClr>
                  </a:outerShdw>
                </a:effectLst>
                <a:latin typeface="+mn-lt"/>
              </a:rPr>
              <a:t>χειρότερη</a:t>
            </a:r>
            <a:r>
              <a:rPr lang="el-GR" sz="1600" dirty="0" smtClean="0">
                <a:solidFill>
                  <a:schemeClr val="accent1">
                    <a:lumMod val="50000"/>
                  </a:schemeClr>
                </a:solidFill>
                <a:effectLst>
                  <a:outerShdw blurRad="38100" dist="38100" dir="2700000" algn="tl">
                    <a:srgbClr val="000000">
                      <a:alpha val="43137"/>
                    </a:srgbClr>
                  </a:outerShdw>
                </a:effectLst>
                <a:latin typeface="+mn-lt"/>
              </a:rPr>
              <a:t> επιβίωση </a:t>
            </a:r>
            <a:r>
              <a:rPr lang="el-GR" sz="1600" dirty="0" smtClean="0">
                <a:solidFill>
                  <a:schemeClr val="accent1">
                    <a:lumMod val="50000"/>
                  </a:schemeClr>
                </a:solidFill>
                <a:latin typeface="+mn-lt"/>
              </a:rPr>
              <a:t>συγκριτικά με τους ασθενείς με θηλώδες ΝΚΚ.</a:t>
            </a:r>
            <a:r>
              <a:rPr lang="el-GR" sz="2000" dirty="0" smtClean="0">
                <a:solidFill>
                  <a:schemeClr val="accent1">
                    <a:lumMod val="50000"/>
                  </a:schemeClr>
                </a:solidFill>
                <a:latin typeface="+mn-lt"/>
              </a:rPr>
              <a:t/>
            </a:r>
            <a:br>
              <a:rPr lang="el-GR" sz="2000" dirty="0" smtClean="0">
                <a:solidFill>
                  <a:schemeClr val="accent1">
                    <a:lumMod val="50000"/>
                  </a:schemeClr>
                </a:solidFill>
                <a:latin typeface="+mn-lt"/>
              </a:rPr>
            </a:br>
            <a:endParaRPr lang="el-GR" sz="2000" dirty="0">
              <a:solidFill>
                <a:schemeClr val="accent1">
                  <a:lumMod val="50000"/>
                </a:schemeClr>
              </a:solidFill>
              <a:latin typeface="+mn-lt"/>
            </a:endParaRPr>
          </a:p>
        </p:txBody>
      </p:sp>
      <p:pic>
        <p:nvPicPr>
          <p:cNvPr id="62465" name="Picture 1" descr="C:\Users\KAV-AGRO\Desktop\i1543-2165-131-8-1234-f01.jpeg"/>
          <p:cNvPicPr>
            <a:picLocks noChangeAspect="1" noChangeArrowheads="1"/>
          </p:cNvPicPr>
          <p:nvPr/>
        </p:nvPicPr>
        <p:blipFill>
          <a:blip r:embed="rId2" cstate="print"/>
          <a:srcRect/>
          <a:stretch>
            <a:fillRect/>
          </a:stretch>
        </p:blipFill>
        <p:spPr bwMode="auto">
          <a:xfrm>
            <a:off x="2915816" y="1700808"/>
            <a:ext cx="6048672" cy="4578380"/>
          </a:xfrm>
          <a:prstGeom prst="rect">
            <a:avLst/>
          </a:prstGeom>
          <a:noFill/>
        </p:spPr>
      </p:pic>
      <p:sp>
        <p:nvSpPr>
          <p:cNvPr id="4" name="3 - Ορθογώνιο"/>
          <p:cNvSpPr/>
          <p:nvPr/>
        </p:nvSpPr>
        <p:spPr>
          <a:xfrm rot="10800000" flipV="1">
            <a:off x="6228184" y="4133618"/>
            <a:ext cx="792088" cy="369332"/>
          </a:xfrm>
          <a:prstGeom prst="rect">
            <a:avLst/>
          </a:prstGeom>
        </p:spPr>
        <p:txBody>
          <a:bodyPr wrap="square">
            <a:spAutoFit/>
          </a:bodyPr>
          <a:lstStyle/>
          <a:p>
            <a:r>
              <a:rPr lang="en-US" b="1" dirty="0" smtClean="0">
                <a:solidFill>
                  <a:prstClr val="black"/>
                </a:solidFill>
              </a:rPr>
              <a:t>TFE3</a:t>
            </a:r>
            <a:endParaRPr lang="el-GR" b="1" dirty="0">
              <a:solidFill>
                <a:prstClr val="black"/>
              </a:solidFill>
            </a:endParaRPr>
          </a:p>
        </p:txBody>
      </p:sp>
      <p:pic>
        <p:nvPicPr>
          <p:cNvPr id="6" name="Picture 3" descr="C:\Users\αγαπουλακι\Desktop\RenalASPSCR1Fig1.jpg"/>
          <p:cNvPicPr>
            <a:picLocks noChangeAspect="1" noChangeArrowheads="1"/>
          </p:cNvPicPr>
          <p:nvPr/>
        </p:nvPicPr>
        <p:blipFill>
          <a:blip r:embed="rId3" cstate="print"/>
          <a:srcRect/>
          <a:stretch>
            <a:fillRect/>
          </a:stretch>
        </p:blipFill>
        <p:spPr bwMode="auto">
          <a:xfrm rot="5400000">
            <a:off x="-253553" y="1845841"/>
            <a:ext cx="3458418" cy="2592288"/>
          </a:xfrm>
          <a:prstGeom prst="rect">
            <a:avLst/>
          </a:prstGeom>
          <a:noFill/>
        </p:spPr>
      </p:pic>
      <p:pic>
        <p:nvPicPr>
          <p:cNvPr id="7" name="Picture 4" descr="C:\Users\αγαπουλακι\Desktop\slide4.jpg"/>
          <p:cNvPicPr>
            <a:picLocks noChangeAspect="1" noChangeArrowheads="1"/>
          </p:cNvPicPr>
          <p:nvPr/>
        </p:nvPicPr>
        <p:blipFill>
          <a:blip r:embed="rId4" cstate="print"/>
          <a:srcRect/>
          <a:stretch>
            <a:fillRect/>
          </a:stretch>
        </p:blipFill>
        <p:spPr bwMode="auto">
          <a:xfrm>
            <a:off x="179512" y="5022895"/>
            <a:ext cx="2664296" cy="1646465"/>
          </a:xfrm>
          <a:prstGeom prst="rect">
            <a:avLst/>
          </a:prstGeom>
          <a:noFill/>
        </p:spPr>
      </p:pic>
    </p:spTree>
    <p:extLst>
      <p:ext uri="{BB962C8B-B14F-4D97-AF65-F5344CB8AC3E}">
        <p14:creationId xmlns:p14="http://schemas.microsoft.com/office/powerpoint/2010/main" val="136595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857620" cy="928670"/>
          </a:xfrm>
        </p:spPr>
        <p:txBody>
          <a:bodyPr>
            <a:noAutofit/>
          </a:bodyPr>
          <a:lstStyle/>
          <a:p>
            <a:r>
              <a:rPr lang="el-GR" dirty="0" err="1" smtClean="0"/>
              <a:t>Χρωμόφοβο</a:t>
            </a:r>
            <a:r>
              <a:rPr lang="el-GR" dirty="0" smtClean="0"/>
              <a:t> ΝΚΚ (Χ ΝΚΚ)</a:t>
            </a:r>
            <a:br>
              <a:rPr lang="el-GR" dirty="0" smtClean="0"/>
            </a:br>
            <a:r>
              <a:rPr lang="el-GR" b="0" dirty="0" smtClean="0"/>
              <a:t>(3</a:t>
            </a:r>
            <a:r>
              <a:rPr lang="el-GR" b="0" baseline="30000" dirty="0" smtClean="0"/>
              <a:t>ος</a:t>
            </a:r>
            <a:r>
              <a:rPr lang="el-GR" b="0" dirty="0" smtClean="0"/>
              <a:t> συχνότερος </a:t>
            </a:r>
            <a:r>
              <a:rPr lang="el-GR" b="0" dirty="0" err="1" smtClean="0"/>
              <a:t>υπότυπος</a:t>
            </a:r>
            <a:r>
              <a:rPr lang="el-GR" b="0" dirty="0" smtClean="0"/>
              <a:t> ΝΚΚ )</a:t>
            </a:r>
            <a:br>
              <a:rPr lang="el-GR" b="0" dirty="0" smtClean="0"/>
            </a:br>
            <a:endParaRPr lang="el-GR" b="0" dirty="0"/>
          </a:p>
        </p:txBody>
      </p:sp>
      <p:sp>
        <p:nvSpPr>
          <p:cNvPr id="4" name="3 - Θέση κειμένου"/>
          <p:cNvSpPr>
            <a:spLocks noGrp="1"/>
          </p:cNvSpPr>
          <p:nvPr>
            <p:ph type="body" sz="half" idx="2"/>
          </p:nvPr>
        </p:nvSpPr>
        <p:spPr>
          <a:xfrm>
            <a:off x="0" y="571480"/>
            <a:ext cx="3571868" cy="6286520"/>
          </a:xfrm>
        </p:spPr>
        <p:txBody>
          <a:bodyPr>
            <a:normAutofit fontScale="85000" lnSpcReduction="10000"/>
          </a:bodyPr>
          <a:lstStyle/>
          <a:p>
            <a:r>
              <a:rPr lang="en-US" sz="2000" b="1" dirty="0" smtClean="0"/>
              <a:t>CK7</a:t>
            </a:r>
            <a:r>
              <a:rPr lang="en-US" sz="2000" dirty="0" smtClean="0"/>
              <a:t> </a:t>
            </a:r>
            <a:r>
              <a:rPr lang="el-GR" sz="2000" dirty="0" smtClean="0"/>
              <a:t>(με </a:t>
            </a:r>
            <a:r>
              <a:rPr lang="el-GR" sz="2000" dirty="0" err="1" smtClean="0"/>
              <a:t>μεβρανική</a:t>
            </a:r>
            <a:r>
              <a:rPr lang="el-GR" sz="2000" dirty="0" smtClean="0"/>
              <a:t> επίταση), </a:t>
            </a:r>
            <a:r>
              <a:rPr lang="en-US" sz="2000" dirty="0" smtClean="0">
                <a:effectLst>
                  <a:outerShdw blurRad="38100" dist="38100" dir="2700000" algn="tl">
                    <a:srgbClr val="000000">
                      <a:alpha val="43137"/>
                    </a:srgbClr>
                  </a:outerShdw>
                </a:effectLst>
              </a:rPr>
              <a:t>CD117,</a:t>
            </a:r>
            <a:r>
              <a:rPr lang="en-US" sz="2000" dirty="0" smtClean="0"/>
              <a:t> </a:t>
            </a:r>
            <a:r>
              <a:rPr lang="en-US" sz="2000" dirty="0" err="1" smtClean="0">
                <a:effectLst>
                  <a:outerShdw blurRad="38100" dist="38100" dir="2700000" algn="tl">
                    <a:srgbClr val="000000">
                      <a:alpha val="43137"/>
                    </a:srgbClr>
                  </a:outerShdw>
                </a:effectLst>
              </a:rPr>
              <a:t>ksp-cadherin</a:t>
            </a:r>
            <a:r>
              <a:rPr lang="el-GR" sz="2000" dirty="0" smtClean="0"/>
              <a:t> </a:t>
            </a:r>
            <a:r>
              <a:rPr lang="en-US" sz="2000" dirty="0" smtClean="0"/>
              <a:t>&amp; EMA : </a:t>
            </a:r>
            <a:r>
              <a:rPr lang="el-GR" sz="2000" b="1" dirty="0" smtClean="0"/>
              <a:t>διάχυτα (+)</a:t>
            </a:r>
          </a:p>
          <a:p>
            <a:r>
              <a:rPr lang="el-GR" sz="2000" dirty="0" smtClean="0"/>
              <a:t>Αντιγόνο ΝΚΚ , ποικίλη έκφραση.</a:t>
            </a:r>
          </a:p>
          <a:p>
            <a:r>
              <a:rPr lang="en-US" sz="2000" b="1" dirty="0" smtClean="0"/>
              <a:t>CD10 </a:t>
            </a:r>
            <a:r>
              <a:rPr lang="en-US" sz="2000" dirty="0" smtClean="0"/>
              <a:t>&amp; S100A1 </a:t>
            </a:r>
            <a:r>
              <a:rPr lang="en-US" sz="2000" b="1" dirty="0" smtClean="0"/>
              <a:t>(-)</a:t>
            </a:r>
          </a:p>
          <a:p>
            <a:r>
              <a:rPr lang="el-GR" sz="2000" dirty="0" smtClean="0"/>
              <a:t>Χρώση κολλοειδούς σιδήρου του </a:t>
            </a:r>
            <a:r>
              <a:rPr lang="en-US" sz="2000" dirty="0" smtClean="0"/>
              <a:t>Hale (</a:t>
            </a:r>
            <a:r>
              <a:rPr lang="en-US" sz="2000" b="1" dirty="0" smtClean="0"/>
              <a:t>+</a:t>
            </a:r>
            <a:r>
              <a:rPr lang="en-US" sz="2000" dirty="0" smtClean="0"/>
              <a:t>)</a:t>
            </a:r>
            <a:r>
              <a:rPr lang="el-GR" sz="2000" dirty="0" smtClean="0"/>
              <a:t>.</a:t>
            </a:r>
            <a:r>
              <a:rPr lang="el-GR" sz="2000" b="1" dirty="0" smtClean="0"/>
              <a:t>Πάντα</a:t>
            </a:r>
            <a:r>
              <a:rPr lang="el-GR" sz="2000" dirty="0" smtClean="0"/>
              <a:t> με </a:t>
            </a:r>
            <a:r>
              <a:rPr lang="el-GR" sz="2000" dirty="0" smtClean="0">
                <a:effectLst>
                  <a:outerShdw blurRad="38100" dist="38100" dir="2700000" algn="tl">
                    <a:srgbClr val="000000">
                      <a:alpha val="43137"/>
                    </a:srgbClr>
                  </a:outerShdw>
                </a:effectLst>
              </a:rPr>
              <a:t>θετικό</a:t>
            </a:r>
            <a:r>
              <a:rPr lang="el-GR" sz="2000" dirty="0" smtClean="0"/>
              <a:t> μάρτυρα.</a:t>
            </a:r>
            <a:endParaRPr lang="en-US" sz="2000" dirty="0" smtClean="0"/>
          </a:p>
          <a:p>
            <a:endParaRPr lang="en-US" sz="2000" dirty="0" smtClean="0"/>
          </a:p>
          <a:p>
            <a:r>
              <a:rPr lang="el-GR" sz="2000" b="1" dirty="0" smtClean="0"/>
              <a:t>ΔΔ κλειδιά  </a:t>
            </a:r>
            <a:endParaRPr lang="en-US" sz="2000" b="1" dirty="0" smtClean="0"/>
          </a:p>
          <a:p>
            <a:endParaRPr lang="el-GR" sz="2000" dirty="0" smtClean="0"/>
          </a:p>
          <a:p>
            <a:r>
              <a:rPr lang="el-GR" sz="2000" dirty="0" smtClean="0"/>
              <a:t>Στο  </a:t>
            </a:r>
            <a:r>
              <a:rPr lang="el-GR" sz="2000" spc="300" dirty="0" err="1" smtClean="0"/>
              <a:t>διαυγοκυτταρικό</a:t>
            </a:r>
            <a:r>
              <a:rPr lang="el-GR" sz="2000" spc="300" dirty="0" smtClean="0"/>
              <a:t> ΝΚΚ</a:t>
            </a:r>
            <a:r>
              <a:rPr lang="en-US" sz="2000" dirty="0" smtClean="0"/>
              <a:t>:</a:t>
            </a:r>
          </a:p>
          <a:p>
            <a:r>
              <a:rPr lang="el-GR" sz="2000" dirty="0" smtClean="0"/>
              <a:t>Χρώση κολλοειδούς σιδήρου του </a:t>
            </a:r>
            <a:r>
              <a:rPr lang="en-US" sz="2000" dirty="0" smtClean="0"/>
              <a:t>Hale (</a:t>
            </a:r>
            <a:r>
              <a:rPr lang="el-GR" sz="2000" b="1" dirty="0" smtClean="0"/>
              <a:t>-</a:t>
            </a:r>
            <a:r>
              <a:rPr lang="en-US" sz="2000" dirty="0" smtClean="0"/>
              <a:t>)</a:t>
            </a:r>
            <a:endParaRPr lang="el-GR" sz="2000" dirty="0" smtClean="0"/>
          </a:p>
          <a:p>
            <a:r>
              <a:rPr lang="en-US" sz="2000" dirty="0" smtClean="0"/>
              <a:t>CK7(</a:t>
            </a:r>
            <a:r>
              <a:rPr lang="en-US" sz="2000" b="1" dirty="0" smtClean="0"/>
              <a:t>-</a:t>
            </a:r>
            <a:r>
              <a:rPr lang="en-US" sz="2000" dirty="0" smtClean="0"/>
              <a:t>),CD117(-)</a:t>
            </a:r>
          </a:p>
          <a:p>
            <a:endParaRPr lang="en-US" sz="2000" dirty="0" smtClean="0"/>
          </a:p>
          <a:p>
            <a:r>
              <a:rPr lang="el-GR" sz="2000" dirty="0" smtClean="0"/>
              <a:t>Στο   </a:t>
            </a:r>
            <a:r>
              <a:rPr lang="el-GR" sz="2000" spc="300" dirty="0" err="1" smtClean="0"/>
              <a:t>ογκοκύτωμα</a:t>
            </a:r>
            <a:r>
              <a:rPr lang="el-GR" sz="2000" dirty="0" smtClean="0"/>
              <a:t> </a:t>
            </a:r>
            <a:r>
              <a:rPr lang="en-US" sz="2000" dirty="0" smtClean="0"/>
              <a:t>:</a:t>
            </a:r>
          </a:p>
          <a:p>
            <a:r>
              <a:rPr lang="el-GR" sz="2000" dirty="0" smtClean="0"/>
              <a:t>Χρώση κολλοειδούς σιδήρου του </a:t>
            </a:r>
            <a:r>
              <a:rPr lang="en-US" sz="2000" dirty="0" smtClean="0"/>
              <a:t>Hale (+</a:t>
            </a:r>
            <a:r>
              <a:rPr lang="el-GR" sz="2000" dirty="0" smtClean="0"/>
              <a:t> στους </a:t>
            </a:r>
            <a:r>
              <a:rPr lang="el-GR" sz="2000" dirty="0" smtClean="0">
                <a:effectLst>
                  <a:outerShdw blurRad="38100" dist="38100" dir="2700000" algn="tl">
                    <a:srgbClr val="000000">
                      <a:alpha val="43137"/>
                    </a:srgbClr>
                  </a:outerShdw>
                </a:effectLst>
              </a:rPr>
              <a:t>αυλούς</a:t>
            </a:r>
            <a:r>
              <a:rPr lang="el-GR" sz="2000" dirty="0" smtClean="0"/>
              <a:t>, όχι σε ολόκληρα  τα </a:t>
            </a:r>
            <a:r>
              <a:rPr lang="el-GR" sz="2000" dirty="0" err="1" smtClean="0"/>
              <a:t>νεοπλασματικά</a:t>
            </a:r>
            <a:r>
              <a:rPr lang="el-GR" sz="2000" dirty="0" smtClean="0"/>
              <a:t> κύτταρα</a:t>
            </a:r>
            <a:r>
              <a:rPr lang="en-US" sz="2000" dirty="0" smtClean="0"/>
              <a:t>)</a:t>
            </a:r>
            <a:endParaRPr lang="el-GR" sz="2000" dirty="0" smtClean="0"/>
          </a:p>
          <a:p>
            <a:r>
              <a:rPr lang="el-GR" sz="2000" dirty="0" smtClean="0"/>
              <a:t>Η </a:t>
            </a:r>
            <a:r>
              <a:rPr lang="en-US" sz="2000" dirty="0" smtClean="0">
                <a:effectLst>
                  <a:outerShdw blurRad="38100" dist="38100" dir="2700000" algn="tl">
                    <a:srgbClr val="000000">
                      <a:alpha val="43137"/>
                    </a:srgbClr>
                  </a:outerShdw>
                </a:effectLst>
              </a:rPr>
              <a:t>CK7 (+)  </a:t>
            </a:r>
            <a:r>
              <a:rPr lang="el-GR" sz="2000" dirty="0" smtClean="0"/>
              <a:t>σε </a:t>
            </a:r>
            <a:r>
              <a:rPr lang="el-GR" sz="2000" dirty="0" smtClean="0">
                <a:effectLst>
                  <a:outerShdw blurRad="38100" dist="38100" dir="2700000" algn="tl">
                    <a:srgbClr val="000000">
                      <a:alpha val="43137"/>
                    </a:srgbClr>
                  </a:outerShdw>
                </a:effectLst>
              </a:rPr>
              <a:t>μεμονωμένα </a:t>
            </a:r>
            <a:r>
              <a:rPr lang="el-GR" sz="2000" dirty="0" smtClean="0"/>
              <a:t>κύτταρα ή σε </a:t>
            </a:r>
            <a:r>
              <a:rPr lang="el-GR" sz="2000" dirty="0" smtClean="0">
                <a:effectLst>
                  <a:outerShdw blurRad="38100" dist="38100" dir="2700000" algn="tl">
                    <a:srgbClr val="000000">
                      <a:alpha val="43137"/>
                    </a:srgbClr>
                  </a:outerShdw>
                </a:effectLst>
              </a:rPr>
              <a:t>μικρές ομάδες </a:t>
            </a:r>
            <a:r>
              <a:rPr lang="el-GR" sz="2000" dirty="0" smtClean="0"/>
              <a:t>κυττάρων</a:t>
            </a:r>
          </a:p>
          <a:p>
            <a:r>
              <a:rPr lang="en-US" sz="2000" dirty="0" smtClean="0"/>
              <a:t>S100A1 (+)</a:t>
            </a:r>
          </a:p>
          <a:p>
            <a:endParaRPr lang="el-GR" dirty="0"/>
          </a:p>
        </p:txBody>
      </p:sp>
      <p:pic>
        <p:nvPicPr>
          <p:cNvPr id="1026" name="Picture 2" descr="C:\Documents and Settings\Administrator\Επιφάνεια εργασίας\ΕΙΚΟΝΕΣ 18.6.11\ΧΡΩΜΟΦ.HALE.jpg"/>
          <p:cNvPicPr>
            <a:picLocks noGrp="1" noChangeAspect="1" noChangeArrowheads="1"/>
          </p:cNvPicPr>
          <p:nvPr>
            <p:ph idx="1"/>
          </p:nvPr>
        </p:nvPicPr>
        <p:blipFill>
          <a:blip r:embed="rId2" cstate="print"/>
          <a:srcRect/>
          <a:stretch>
            <a:fillRect/>
          </a:stretch>
        </p:blipFill>
        <p:spPr bwMode="auto">
          <a:xfrm rot="16200000">
            <a:off x="6626129" y="231888"/>
            <a:ext cx="3106980" cy="2643205"/>
          </a:xfrm>
          <a:prstGeom prst="rect">
            <a:avLst/>
          </a:prstGeom>
          <a:noFill/>
        </p:spPr>
      </p:pic>
      <p:pic>
        <p:nvPicPr>
          <p:cNvPr id="1028" name="Picture 4" descr="http://www.webpathology.com/slides/slides/Kidney_RCC_Chromophobe1.jpg"/>
          <p:cNvPicPr>
            <a:picLocks noChangeAspect="1" noChangeArrowheads="1"/>
          </p:cNvPicPr>
          <p:nvPr/>
        </p:nvPicPr>
        <p:blipFill>
          <a:blip r:embed="rId3" cstate="print"/>
          <a:srcRect/>
          <a:stretch>
            <a:fillRect/>
          </a:stretch>
        </p:blipFill>
        <p:spPr bwMode="auto">
          <a:xfrm>
            <a:off x="3500430" y="-214338"/>
            <a:ext cx="4167247" cy="3125436"/>
          </a:xfrm>
          <a:prstGeom prst="rect">
            <a:avLst/>
          </a:prstGeom>
          <a:noFill/>
        </p:spPr>
      </p:pic>
      <p:pic>
        <p:nvPicPr>
          <p:cNvPr id="1030" name="Picture 6" descr="http://www.webpathology.com/slides/slides/Kidney_RCC_Chromophobe3.jpg"/>
          <p:cNvPicPr>
            <a:picLocks noChangeAspect="1" noChangeArrowheads="1"/>
          </p:cNvPicPr>
          <p:nvPr/>
        </p:nvPicPr>
        <p:blipFill>
          <a:blip r:embed="rId4" cstate="print"/>
          <a:srcRect/>
          <a:stretch>
            <a:fillRect/>
          </a:stretch>
        </p:blipFill>
        <p:spPr bwMode="auto">
          <a:xfrm rot="10800000">
            <a:off x="3643306" y="2857496"/>
            <a:ext cx="2619392" cy="2286016"/>
          </a:xfrm>
          <a:prstGeom prst="rect">
            <a:avLst/>
          </a:prstGeom>
          <a:noFill/>
        </p:spPr>
      </p:pic>
      <p:pic>
        <p:nvPicPr>
          <p:cNvPr id="1032" name="Picture 8" descr="http://www.webpathology.com/slides/slides/Kidney_RCC_Chromophobe2.jpg"/>
          <p:cNvPicPr>
            <a:picLocks noChangeAspect="1" noChangeArrowheads="1"/>
          </p:cNvPicPr>
          <p:nvPr/>
        </p:nvPicPr>
        <p:blipFill>
          <a:blip r:embed="rId5" cstate="print"/>
          <a:srcRect/>
          <a:stretch>
            <a:fillRect/>
          </a:stretch>
        </p:blipFill>
        <p:spPr bwMode="auto">
          <a:xfrm rot="10800000">
            <a:off x="3643306" y="5072074"/>
            <a:ext cx="2643206" cy="1982405"/>
          </a:xfrm>
          <a:prstGeom prst="rect">
            <a:avLst/>
          </a:prstGeom>
          <a:noFill/>
        </p:spPr>
      </p:pic>
      <p:pic>
        <p:nvPicPr>
          <p:cNvPr id="8" name="Picture 2" descr="C:\Documents and Settings\Administrator\Επιφάνεια εργασίας\1746-1596-4-21-1.jpg"/>
          <p:cNvPicPr>
            <a:picLocks noChangeAspect="1" noChangeArrowheads="1"/>
          </p:cNvPicPr>
          <p:nvPr/>
        </p:nvPicPr>
        <p:blipFill>
          <a:blip r:embed="rId6" cstate="print"/>
          <a:srcRect/>
          <a:stretch>
            <a:fillRect/>
          </a:stretch>
        </p:blipFill>
        <p:spPr bwMode="auto">
          <a:xfrm rot="5400000">
            <a:off x="5680028" y="3394028"/>
            <a:ext cx="4040188" cy="2887756"/>
          </a:xfrm>
          <a:prstGeom prst="rect">
            <a:avLst/>
          </a:prstGeom>
          <a:noFill/>
        </p:spPr>
      </p:pic>
    </p:spTree>
    <p:extLst>
      <p:ext uri="{BB962C8B-B14F-4D97-AF65-F5344CB8AC3E}">
        <p14:creationId xmlns:p14="http://schemas.microsoft.com/office/powerpoint/2010/main" val="227411201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14356"/>
          </a:xfrm>
        </p:spPr>
        <p:txBody>
          <a:bodyPr>
            <a:noAutofit/>
          </a:bodyPr>
          <a:lstStyle/>
          <a:p>
            <a:r>
              <a:rPr lang="el-GR" sz="2800" b="1" dirty="0" smtClean="0"/>
              <a:t>Σαφώς </a:t>
            </a:r>
            <a:r>
              <a:rPr lang="el-GR" sz="2800" b="1" spc="300" dirty="0" smtClean="0"/>
              <a:t>διακριτά</a:t>
            </a:r>
            <a:r>
              <a:rPr lang="el-GR" sz="2800" b="1" dirty="0" smtClean="0"/>
              <a:t> </a:t>
            </a:r>
            <a:r>
              <a:rPr lang="el-GR" sz="2800" b="1" dirty="0" err="1" smtClean="0"/>
              <a:t>κυτταροπλασματικά</a:t>
            </a:r>
            <a:r>
              <a:rPr lang="el-GR" sz="2800" b="1" dirty="0" smtClean="0"/>
              <a:t> όρια </a:t>
            </a:r>
            <a:br>
              <a:rPr lang="el-GR" sz="2800" b="1" dirty="0" smtClean="0"/>
            </a:br>
            <a:r>
              <a:rPr lang="el-GR" sz="2800" b="1" dirty="0" smtClean="0"/>
              <a:t>στην κλασική ποικιλία </a:t>
            </a:r>
            <a:r>
              <a:rPr lang="el-GR" sz="2800" b="1" dirty="0" err="1" smtClean="0">
                <a:effectLst>
                  <a:outerShdw blurRad="38100" dist="38100" dir="2700000" algn="tl">
                    <a:srgbClr val="000000">
                      <a:alpha val="43137"/>
                    </a:srgbClr>
                  </a:outerShdw>
                </a:effectLst>
              </a:rPr>
              <a:t>χρωμόφοβου</a:t>
            </a:r>
            <a:r>
              <a:rPr lang="el-GR" sz="2800" b="1" dirty="0" smtClean="0"/>
              <a:t> ΝΚΚ</a:t>
            </a:r>
            <a:endParaRPr lang="el-GR" sz="2800" b="1" dirty="0"/>
          </a:p>
        </p:txBody>
      </p:sp>
      <p:pic>
        <p:nvPicPr>
          <p:cNvPr id="3" name="Picture 2" descr="http://www.webpathology.com/slides/slides/Kidney_RCC_Chromophobe3.jpg"/>
          <p:cNvPicPr>
            <a:picLocks noChangeAspect="1" noChangeArrowheads="1"/>
          </p:cNvPicPr>
          <p:nvPr/>
        </p:nvPicPr>
        <p:blipFill>
          <a:blip r:embed="rId2" cstate="print"/>
          <a:srcRect/>
          <a:stretch>
            <a:fillRect/>
          </a:stretch>
        </p:blipFill>
        <p:spPr bwMode="auto">
          <a:xfrm rot="10800000">
            <a:off x="285719" y="785793"/>
            <a:ext cx="8501122" cy="6375843"/>
          </a:xfrm>
          <a:prstGeom prst="rect">
            <a:avLst/>
          </a:prstGeom>
          <a:noFill/>
        </p:spPr>
      </p:pic>
    </p:spTree>
    <p:extLst>
      <p:ext uri="{BB962C8B-B14F-4D97-AF65-F5344CB8AC3E}">
        <p14:creationId xmlns:p14="http://schemas.microsoft.com/office/powerpoint/2010/main" val="1170208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8" name="Rectangle 4"/>
          <p:cNvSpPr>
            <a:spLocks noGrp="1" noChangeArrowheads="1"/>
          </p:cNvSpPr>
          <p:nvPr>
            <p:ph type="title"/>
          </p:nvPr>
        </p:nvSpPr>
        <p:spPr/>
        <p:txBody>
          <a:bodyPr/>
          <a:lstStyle/>
          <a:p>
            <a:pPr eaLnBrk="1" hangingPunct="1">
              <a:defRPr/>
            </a:pPr>
            <a:endParaRPr lang="el-GR" smtClean="0"/>
          </a:p>
        </p:txBody>
      </p:sp>
      <p:graphicFrame>
        <p:nvGraphicFramePr>
          <p:cNvPr id="6146" name="Object 3"/>
          <p:cNvGraphicFramePr>
            <a:graphicFrameLocks noGrp="1" noChangeAspect="1"/>
          </p:cNvGraphicFramePr>
          <p:nvPr>
            <p:ph idx="1"/>
          </p:nvPr>
        </p:nvGraphicFramePr>
        <p:xfrm>
          <a:off x="250825" y="188913"/>
          <a:ext cx="8642350" cy="6480175"/>
        </p:xfrm>
        <a:graphic>
          <a:graphicData uri="http://schemas.openxmlformats.org/presentationml/2006/ole">
            <mc:AlternateContent xmlns:mc="http://schemas.openxmlformats.org/markup-compatibility/2006">
              <mc:Choice xmlns:v="urn:schemas-microsoft-com:vml" Requires="v">
                <p:oleObj spid="_x0000_s1036" name="Φωτογραφία του Photo Editor" r:id="rId3" imgW="4800000" imgH="3153215" progId="MSPhotoEd.3">
                  <p:embed/>
                </p:oleObj>
              </mc:Choice>
              <mc:Fallback>
                <p:oleObj name="Φωτογραφία του Photo Editor" r:id="rId3" imgW="4800000" imgH="315321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88913"/>
                        <a:ext cx="8642350" cy="6480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362558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39718"/>
          </a:xfrm>
        </p:spPr>
        <p:txBody>
          <a:bodyPr>
            <a:noAutofit/>
          </a:bodyPr>
          <a:lstStyle/>
          <a:p>
            <a:r>
              <a:rPr lang="el-GR" sz="4000" b="1" dirty="0" smtClean="0">
                <a:effectLst>
                  <a:outerShdw blurRad="38100" dist="38100" dir="2700000" algn="tl">
                    <a:srgbClr val="000000">
                      <a:alpha val="43137"/>
                    </a:srgbClr>
                  </a:outerShdw>
                </a:effectLst>
              </a:rPr>
              <a:t>Χ ΝΚΚ</a:t>
            </a:r>
            <a:r>
              <a:rPr lang="en-US" sz="4000" b="1" dirty="0" smtClean="0">
                <a:effectLst>
                  <a:outerShdw blurRad="38100" dist="38100" dir="2700000" algn="tl">
                    <a:srgbClr val="000000">
                      <a:alpha val="43137"/>
                    </a:srgbClr>
                  </a:outerShdw>
                </a:effectLst>
              </a:rPr>
              <a:t> </a:t>
            </a:r>
            <a:r>
              <a:rPr lang="el-GR" b="1" dirty="0" smtClean="0">
                <a:effectLst>
                  <a:outerShdw blurRad="38100" dist="38100" dir="2700000" algn="tl">
                    <a:srgbClr val="000000">
                      <a:alpha val="43137"/>
                    </a:srgbClr>
                  </a:outerShdw>
                </a:effectLst>
              </a:rPr>
              <a:t/>
            </a:r>
            <a:br>
              <a:rPr lang="el-GR" b="1" dirty="0" smtClean="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a:t>
            </a:r>
            <a:r>
              <a:rPr lang="el-GR" sz="2400" b="1" dirty="0" smtClean="0">
                <a:effectLst>
                  <a:outerShdw blurRad="38100" dist="38100" dir="2700000" algn="tl">
                    <a:srgbClr val="000000">
                      <a:alpha val="43137"/>
                    </a:srgbClr>
                  </a:outerShdw>
                </a:effectLst>
              </a:rPr>
              <a:t>ατελή </a:t>
            </a:r>
            <a:r>
              <a:rPr lang="el-GR" sz="2400" dirty="0" err="1" smtClean="0">
                <a:effectLst>
                  <a:outerShdw blurRad="38100" dist="38100" dir="2700000" algn="tl">
                    <a:srgbClr val="000000">
                      <a:alpha val="43137"/>
                    </a:srgbClr>
                  </a:outerShdw>
                </a:effectLst>
              </a:rPr>
              <a:t>αγγειοσυνδετικά</a:t>
            </a:r>
            <a:r>
              <a:rPr lang="el-GR" sz="2400" dirty="0" smtClean="0">
                <a:effectLst>
                  <a:outerShdw blurRad="38100" dist="38100" dir="2700000" algn="tl">
                    <a:srgbClr val="000000">
                      <a:alpha val="43137"/>
                    </a:srgbClr>
                  </a:outerShdw>
                </a:effectLst>
              </a:rPr>
              <a:t> </a:t>
            </a:r>
            <a:r>
              <a:rPr lang="el-GR" sz="2400" dirty="0" err="1" smtClean="0">
                <a:effectLst>
                  <a:outerShdw blurRad="38100" dist="38100" dir="2700000" algn="tl">
                    <a:srgbClr val="000000">
                      <a:alpha val="43137"/>
                    </a:srgbClr>
                  </a:outerShdw>
                </a:effectLst>
              </a:rPr>
              <a:t>διαφραγμάτια</a:t>
            </a:r>
            <a:r>
              <a:rPr lang="el-GR" sz="2400" dirty="0" smtClean="0">
                <a:effectLst>
                  <a:outerShdw blurRad="38100" dist="38100" dir="2700000" algn="tl">
                    <a:srgbClr val="000000">
                      <a:alpha val="43137"/>
                    </a:srgbClr>
                  </a:outerShdw>
                </a:effectLst>
              </a:rPr>
              <a:t>, </a:t>
            </a:r>
            <a:br>
              <a:rPr lang="el-GR" sz="2400" dirty="0" smtClean="0">
                <a:effectLst>
                  <a:outerShdw blurRad="38100" dist="38100" dir="2700000" algn="tl">
                    <a:srgbClr val="000000">
                      <a:alpha val="43137"/>
                    </a:srgbClr>
                  </a:outerShdw>
                </a:effectLst>
              </a:rPr>
            </a:br>
            <a:r>
              <a:rPr lang="el-GR" sz="2400" dirty="0" smtClean="0">
                <a:effectLst>
                  <a:outerShdw blurRad="38100" dist="38100" dir="2700000" algn="tl">
                    <a:srgbClr val="000000">
                      <a:alpha val="43137"/>
                    </a:srgbClr>
                  </a:outerShdw>
                </a:effectLst>
              </a:rPr>
              <a:t>λεπτά δικτυωτό</a:t>
            </a:r>
            <a:r>
              <a:rPr lang="en-US" sz="2400" dirty="0" smtClean="0">
                <a:effectLst>
                  <a:outerShdw blurRad="38100" dist="38100" dir="2700000" algn="tl">
                    <a:srgbClr val="000000">
                      <a:alpha val="43137"/>
                    </a:srgbClr>
                  </a:outerShdw>
                </a:effectLst>
              </a:rPr>
              <a:t>, </a:t>
            </a:r>
            <a:r>
              <a:rPr lang="el-GR" sz="2400" dirty="0" err="1" smtClean="0">
                <a:effectLst>
                  <a:outerShdw blurRad="38100" dist="38100" dir="2700000" algn="tl">
                    <a:srgbClr val="000000">
                      <a:alpha val="43137"/>
                    </a:srgbClr>
                  </a:outerShdw>
                </a:effectLst>
              </a:rPr>
              <a:t>αραιοχρωματικό</a:t>
            </a:r>
            <a:r>
              <a:rPr lang="el-GR" sz="2400" dirty="0" smtClean="0">
                <a:effectLst>
                  <a:outerShdw blurRad="38100" dist="38100" dir="2700000" algn="tl">
                    <a:srgbClr val="000000">
                      <a:alpha val="43137"/>
                    </a:srgbClr>
                  </a:outerShdw>
                </a:effectLst>
              </a:rPr>
              <a:t>, όχι διαυγές κυτταρόπλασμα) </a:t>
            </a:r>
            <a:endParaRPr lang="el-GR" sz="2400" dirty="0">
              <a:effectLst>
                <a:outerShdw blurRad="38100" dist="38100" dir="2700000" algn="tl">
                  <a:srgbClr val="000000">
                    <a:alpha val="43137"/>
                  </a:srgbClr>
                </a:outerShdw>
              </a:effectLst>
            </a:endParaRPr>
          </a:p>
        </p:txBody>
      </p:sp>
      <p:pic>
        <p:nvPicPr>
          <p:cNvPr id="17410" name="Picture 2" descr="C:\Documents and Settings\Administrator\Επιφάνεια εργασίας\chromophobe-renal-cell-carcinoma-[3-kd014-3].jpeg"/>
          <p:cNvPicPr>
            <a:picLocks noChangeAspect="1" noChangeArrowheads="1"/>
          </p:cNvPicPr>
          <p:nvPr/>
        </p:nvPicPr>
        <p:blipFill>
          <a:blip r:embed="rId2" cstate="print"/>
          <a:srcRect/>
          <a:stretch>
            <a:fillRect/>
          </a:stretch>
        </p:blipFill>
        <p:spPr bwMode="auto">
          <a:xfrm rot="16200000">
            <a:off x="-657256" y="1943100"/>
            <a:ext cx="5715000" cy="4114800"/>
          </a:xfrm>
          <a:prstGeom prst="rect">
            <a:avLst/>
          </a:prstGeom>
          <a:noFill/>
        </p:spPr>
      </p:pic>
      <p:pic>
        <p:nvPicPr>
          <p:cNvPr id="17411" name="Picture 3" descr="C:\Documents and Settings\Administrator\Επιφάνεια εργασίας\chromophobe-renal-cell-carcinoma-[5-kd014-5].jpeg"/>
          <p:cNvPicPr>
            <a:picLocks noChangeAspect="1" noChangeArrowheads="1"/>
          </p:cNvPicPr>
          <p:nvPr/>
        </p:nvPicPr>
        <p:blipFill>
          <a:blip r:embed="rId3" cstate="print"/>
          <a:srcRect/>
          <a:stretch>
            <a:fillRect/>
          </a:stretch>
        </p:blipFill>
        <p:spPr bwMode="auto">
          <a:xfrm>
            <a:off x="4572000" y="1214422"/>
            <a:ext cx="3920788" cy="2809898"/>
          </a:xfrm>
          <a:prstGeom prst="rect">
            <a:avLst/>
          </a:prstGeom>
          <a:noFill/>
        </p:spPr>
      </p:pic>
      <p:pic>
        <p:nvPicPr>
          <p:cNvPr id="17412" name="Picture 4" descr="C:\Documents and Settings\Administrator\Επιφάνεια εργασίας\ntAgrRnwRE3H9KuVf-nXWw_m.jpg"/>
          <p:cNvPicPr>
            <a:picLocks noChangeAspect="1" noChangeArrowheads="1"/>
          </p:cNvPicPr>
          <p:nvPr/>
        </p:nvPicPr>
        <p:blipFill>
          <a:blip r:embed="rId4" cstate="print"/>
          <a:srcRect/>
          <a:stretch>
            <a:fillRect/>
          </a:stretch>
        </p:blipFill>
        <p:spPr bwMode="auto">
          <a:xfrm>
            <a:off x="4572000" y="4143379"/>
            <a:ext cx="3929090" cy="2635765"/>
          </a:xfrm>
          <a:prstGeom prst="rect">
            <a:avLst/>
          </a:prstGeom>
          <a:noFill/>
        </p:spPr>
      </p:pic>
    </p:spTree>
    <p:extLst>
      <p:ext uri="{BB962C8B-B14F-4D97-AF65-F5344CB8AC3E}">
        <p14:creationId xmlns:p14="http://schemas.microsoft.com/office/powerpoint/2010/main" val="29321027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71400"/>
            <a:ext cx="9144000" cy="1171508"/>
          </a:xfrm>
        </p:spPr>
        <p:txBody>
          <a:bodyPr>
            <a:normAutofit/>
          </a:bodyPr>
          <a:lstStyle/>
          <a:p>
            <a:r>
              <a:rPr lang="el-GR" sz="3100" b="1" dirty="0" smtClean="0">
                <a:effectLst>
                  <a:outerShdw blurRad="38100" dist="38100" dir="2700000" algn="tl">
                    <a:srgbClr val="000000">
                      <a:alpha val="43137"/>
                    </a:srgbClr>
                  </a:outerShdw>
                </a:effectLst>
              </a:rPr>
              <a:t>Κλασική ποικιλία </a:t>
            </a:r>
            <a:r>
              <a:rPr lang="en-US" sz="3100" b="1" dirty="0" smtClean="0">
                <a:effectLst>
                  <a:outerShdw blurRad="38100" dist="38100" dir="2700000" algn="tl">
                    <a:srgbClr val="000000">
                      <a:alpha val="43137"/>
                    </a:srgbClr>
                  </a:outerShdw>
                </a:effectLst>
              </a:rPr>
              <a:t>X </a:t>
            </a:r>
            <a:r>
              <a:rPr lang="en-US" sz="3100" b="1" dirty="0" smtClean="0">
                <a:effectLst>
                  <a:outerShdw blurRad="38100" dist="38100" dir="2700000" algn="tl">
                    <a:srgbClr val="000000">
                      <a:alpha val="43137"/>
                    </a:srgbClr>
                  </a:outerShdw>
                </a:effectLst>
              </a:rPr>
              <a:t>NKK:</a:t>
            </a:r>
            <a:r>
              <a:rPr lang="el-GR" sz="3100" b="1" dirty="0" smtClean="0">
                <a:effectLst>
                  <a:outerShdw blurRad="38100" dist="38100" dir="2700000" algn="tl">
                    <a:srgbClr val="000000">
                      <a:alpha val="43137"/>
                    </a:srgbClr>
                  </a:outerShdw>
                </a:effectLst>
              </a:rPr>
              <a:t> </a:t>
            </a:r>
            <a:r>
              <a:rPr lang="el-GR" b="1" dirty="0" smtClean="0">
                <a:effectLst>
                  <a:outerShdw blurRad="38100" dist="38100" dir="2700000" algn="tl">
                    <a:srgbClr val="000000">
                      <a:alpha val="43137"/>
                    </a:srgbClr>
                  </a:outerShdw>
                </a:effectLst>
              </a:rPr>
              <a:t/>
            </a:r>
            <a:br>
              <a:rPr lang="el-GR" b="1" dirty="0" smtClean="0">
                <a:effectLst>
                  <a:outerShdw blurRad="38100" dist="38100" dir="2700000" algn="tl">
                    <a:srgbClr val="000000">
                      <a:alpha val="43137"/>
                    </a:srgbClr>
                  </a:outerShdw>
                </a:effectLst>
              </a:rPr>
            </a:br>
            <a:r>
              <a:rPr lang="el-GR" sz="3100" dirty="0" smtClean="0">
                <a:effectLst>
                  <a:outerShdw blurRad="38100" dist="38100" dir="2700000" algn="tl">
                    <a:srgbClr val="000000">
                      <a:alpha val="43137"/>
                    </a:srgbClr>
                  </a:outerShdw>
                </a:effectLst>
              </a:rPr>
              <a:t>ρυτιδωμένοι </a:t>
            </a:r>
            <a:r>
              <a:rPr lang="el-GR" sz="3100" dirty="0" err="1" smtClean="0">
                <a:effectLst>
                  <a:outerShdw blurRad="38100" dist="38100" dir="2700000" algn="tl">
                    <a:srgbClr val="000000">
                      <a:alpha val="43137"/>
                    </a:srgbClr>
                  </a:outerShdw>
                </a:effectLst>
              </a:rPr>
              <a:t>πύρήνες</a:t>
            </a:r>
            <a:r>
              <a:rPr lang="el-GR" sz="3100" dirty="0" smtClean="0">
                <a:effectLst>
                  <a:outerShdw blurRad="38100" dist="38100" dir="2700000" algn="tl">
                    <a:srgbClr val="000000">
                      <a:alpha val="43137"/>
                    </a:srgbClr>
                  </a:outerShdw>
                </a:effectLst>
              </a:rPr>
              <a:t>, άφθονα διπύρηνα κύτταρα</a:t>
            </a:r>
            <a:endParaRPr lang="el-GR" sz="3100" dirty="0">
              <a:effectLst>
                <a:outerShdw blurRad="38100" dist="38100" dir="2700000" algn="tl">
                  <a:srgbClr val="000000">
                    <a:alpha val="43137"/>
                  </a:srgbClr>
                </a:outerShdw>
              </a:effectLst>
            </a:endParaRPr>
          </a:p>
        </p:txBody>
      </p:sp>
      <p:pic>
        <p:nvPicPr>
          <p:cNvPr id="19458" name="Picture 2" descr="C:\Documents and Settings\Administrator\Επιφάνεια εργασίας\Kidney_RCC_Chromophobe1.jpg"/>
          <p:cNvPicPr>
            <a:picLocks noChangeAspect="1" noChangeArrowheads="1"/>
          </p:cNvPicPr>
          <p:nvPr/>
        </p:nvPicPr>
        <p:blipFill>
          <a:blip r:embed="rId2" cstate="print"/>
          <a:srcRect/>
          <a:stretch>
            <a:fillRect/>
          </a:stretch>
        </p:blipFill>
        <p:spPr bwMode="auto">
          <a:xfrm>
            <a:off x="714348" y="857231"/>
            <a:ext cx="7715304" cy="5790455"/>
          </a:xfrm>
          <a:prstGeom prst="rect">
            <a:avLst/>
          </a:prstGeom>
          <a:noFill/>
        </p:spPr>
      </p:pic>
    </p:spTree>
    <p:extLst>
      <p:ext uri="{BB962C8B-B14F-4D97-AF65-F5344CB8AC3E}">
        <p14:creationId xmlns:p14="http://schemas.microsoft.com/office/powerpoint/2010/main" val="16677356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0" y="0"/>
            <a:ext cx="9144000" cy="642918"/>
          </a:xfrm>
        </p:spPr>
        <p:txBody>
          <a:bodyPr>
            <a:normAutofit/>
          </a:bodyPr>
          <a:lstStyle/>
          <a:p>
            <a:pPr algn="ctr"/>
            <a:r>
              <a:rPr lang="el-GR" sz="2800" b="1" dirty="0" smtClean="0">
                <a:solidFill>
                  <a:schemeClr val="tx2">
                    <a:lumMod val="50000"/>
                  </a:schemeClr>
                </a:solidFill>
                <a:effectLst>
                  <a:outerShdw blurRad="38100" dist="38100" dir="2700000" algn="tl">
                    <a:srgbClr val="000000">
                      <a:alpha val="43137"/>
                    </a:srgbClr>
                  </a:outerShdw>
                </a:effectLst>
                <a:latin typeface="+mn-lt"/>
              </a:rPr>
              <a:t>(Κλασική) </a:t>
            </a:r>
            <a:r>
              <a:rPr lang="el-GR" sz="2800" b="1" u="sng" dirty="0" err="1" smtClean="0">
                <a:solidFill>
                  <a:schemeClr val="tx2">
                    <a:lumMod val="50000"/>
                  </a:schemeClr>
                </a:solidFill>
                <a:effectLst>
                  <a:outerShdw blurRad="38100" dist="38100" dir="2700000" algn="tl">
                    <a:srgbClr val="000000">
                      <a:alpha val="43137"/>
                    </a:srgbClr>
                  </a:outerShdw>
                </a:effectLst>
                <a:latin typeface="+mn-lt"/>
              </a:rPr>
              <a:t>Ηωσινόφιλη</a:t>
            </a:r>
            <a:r>
              <a:rPr lang="el-GR" sz="2800" b="1" dirty="0" smtClean="0">
                <a:solidFill>
                  <a:schemeClr val="tx2">
                    <a:lumMod val="50000"/>
                  </a:schemeClr>
                </a:solidFill>
                <a:effectLst>
                  <a:outerShdw blurRad="38100" dist="38100" dir="2700000" algn="tl">
                    <a:srgbClr val="000000">
                      <a:alpha val="43137"/>
                    </a:srgbClr>
                  </a:outerShdw>
                </a:effectLst>
                <a:latin typeface="+mn-lt"/>
              </a:rPr>
              <a:t> ποικιλία χρωμόφοβου ΝΚΚ</a:t>
            </a:r>
            <a:endParaRPr lang="el-GR" sz="2800" b="1" dirty="0">
              <a:solidFill>
                <a:schemeClr val="tx2">
                  <a:lumMod val="50000"/>
                </a:schemeClr>
              </a:solidFill>
              <a:effectLst>
                <a:outerShdw blurRad="38100" dist="38100" dir="2700000" algn="tl">
                  <a:srgbClr val="000000">
                    <a:alpha val="43137"/>
                  </a:srgbClr>
                </a:outerShdw>
              </a:effectLst>
              <a:latin typeface="+mn-lt"/>
            </a:endParaRPr>
          </a:p>
        </p:txBody>
      </p:sp>
      <p:sp>
        <p:nvSpPr>
          <p:cNvPr id="50177" name="Rectangle 1"/>
          <p:cNvSpPr>
            <a:spLocks noChangeArrowheads="1"/>
          </p:cNvSpPr>
          <p:nvPr/>
        </p:nvSpPr>
        <p:spPr bwMode="auto">
          <a:xfrm>
            <a:off x="0" y="928670"/>
            <a:ext cx="9144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l-GR" sz="1600" b="1"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Τουλάχιστον </a:t>
            </a:r>
            <a:r>
              <a:rPr lang="el-GR" sz="1600" b="1" i="1" u="sng" spc="3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κατά θέσεις</a:t>
            </a:r>
            <a:r>
              <a:rPr lang="en-US" sz="1600" i="1" spc="3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a:t>
            </a:r>
            <a:r>
              <a:rPr lang="el-GR" sz="16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διακριτές </a:t>
            </a:r>
            <a:r>
              <a:rPr lang="el-GR" sz="1600" b="1"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ανωμαλίες πυρηνικών </a:t>
            </a:r>
            <a:r>
              <a:rPr lang="el-GR" sz="1600" b="1"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μεμβρανών </a:t>
            </a:r>
            <a:r>
              <a:rPr lang="el-GR" sz="16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a:t>
            </a:r>
            <a:r>
              <a:rPr lang="el-GR" sz="16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ρυτιδωμένοι, </a:t>
            </a:r>
            <a:r>
              <a:rPr lang="el-GR" sz="16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«σταφιδιασμένοι</a:t>
            </a:r>
            <a:r>
              <a:rPr lang="el-GR" sz="16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πυρήνες), με </a:t>
            </a:r>
            <a:r>
              <a:rPr lang="el-GR" sz="1600" b="1"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περιπυρηνικές άλως</a:t>
            </a:r>
            <a:r>
              <a:rPr lang="en-US" sz="1600" b="1"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a:t>
            </a:r>
            <a:r>
              <a:rPr lang="en-US" sz="16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o</a:t>
            </a:r>
            <a:r>
              <a:rPr lang="el-GR" sz="16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ι πυρήνες τόσο της κλασικής όσο και της </a:t>
            </a:r>
            <a:r>
              <a:rPr lang="el-GR" sz="16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κλασικής </a:t>
            </a:r>
            <a:r>
              <a:rPr lang="el-GR" sz="1600" dirty="0" err="1"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ηωσινόφιλης</a:t>
            </a:r>
            <a:r>
              <a:rPr lang="el-GR" sz="16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a:t>
            </a:r>
            <a:r>
              <a:rPr lang="el-GR" sz="16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ποικιλίας του χρωμόφοβου ΝΚΚ μοιάζουν </a:t>
            </a:r>
            <a:r>
              <a:rPr lang="en-US" sz="16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a:t>
            </a:r>
            <a:r>
              <a:rPr lang="el-GR" sz="16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συχνά τα διπύρηνα κύτταρα, κυτταρόπλασμα ογκώδες -ενίοτε αποκρύπτον τον πυρήνα- , ημιδιαφανές ή ωχρό οξύφιλο, </a:t>
            </a:r>
            <a:r>
              <a:rPr lang="el-GR" sz="1600" b="1"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έντονα περιγεγραμμένες κυτταροπλασματικές μεμβράνες. </a:t>
            </a:r>
            <a:r>
              <a:rPr lang="el-GR" sz="16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a:t>
            </a:r>
            <a:r>
              <a:rPr lang="en-US" sz="1600" b="1"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H </a:t>
            </a:r>
            <a:r>
              <a:rPr lang="el-GR" sz="1600" b="1"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ταυτοποίηση </a:t>
            </a:r>
            <a:r>
              <a:rPr lang="el-GR" sz="1600" b="1" dirty="0" err="1"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χρωμόφοβου</a:t>
            </a:r>
            <a:r>
              <a:rPr lang="el-GR" sz="1600" b="1"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ΝΚΚ βελτιώνει σημαντικά την πρόγνωση </a:t>
            </a:r>
            <a:r>
              <a:rPr lang="el-GR" sz="16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συγκριτικά με το </a:t>
            </a:r>
            <a:r>
              <a:rPr lang="el-GR" sz="1600" dirty="0" err="1"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διαυγοκυτταρικό</a:t>
            </a:r>
            <a:r>
              <a:rPr lang="el-GR" sz="16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ΝΚΚ.</a:t>
            </a:r>
            <a:endParaRPr lang="el-GR" sz="1600" dirty="0" smtClean="0">
              <a:solidFill>
                <a:prstClr val="black"/>
              </a:solidFill>
              <a:effectLst>
                <a:outerShdw blurRad="38100" dist="38100" dir="2700000" algn="tl">
                  <a:srgbClr val="000000">
                    <a:alpha val="43137"/>
                  </a:srgbClr>
                </a:outerShdw>
              </a:effectLst>
              <a:cs typeface="Arial" pitchFamily="34" charset="0"/>
            </a:endParaRPr>
          </a:p>
        </p:txBody>
      </p:sp>
      <p:pic>
        <p:nvPicPr>
          <p:cNvPr id="40962" name="Picture 2" descr="C:\Users\KAV-AGRO\Desktop\Kidney_ChromophobeRCC8_Eos.jpg"/>
          <p:cNvPicPr>
            <a:picLocks noChangeAspect="1" noChangeArrowheads="1"/>
          </p:cNvPicPr>
          <p:nvPr/>
        </p:nvPicPr>
        <p:blipFill>
          <a:blip r:embed="rId3" cstate="print"/>
          <a:srcRect/>
          <a:stretch>
            <a:fillRect/>
          </a:stretch>
        </p:blipFill>
        <p:spPr bwMode="auto">
          <a:xfrm rot="5400000">
            <a:off x="-449185" y="3265609"/>
            <a:ext cx="4065705" cy="2952328"/>
          </a:xfrm>
          <a:prstGeom prst="rect">
            <a:avLst/>
          </a:prstGeom>
          <a:noFill/>
        </p:spPr>
      </p:pic>
      <p:pic>
        <p:nvPicPr>
          <p:cNvPr id="40963" name="Picture 3" descr="C:\Users\KAV-AGRO\Desktop\Kidney_ChromophobeRCC12.jpg"/>
          <p:cNvPicPr>
            <a:picLocks noChangeAspect="1" noChangeArrowheads="1"/>
          </p:cNvPicPr>
          <p:nvPr/>
        </p:nvPicPr>
        <p:blipFill>
          <a:blip r:embed="rId4" cstate="print"/>
          <a:srcRect/>
          <a:stretch>
            <a:fillRect/>
          </a:stretch>
        </p:blipFill>
        <p:spPr bwMode="auto">
          <a:xfrm rot="5400000">
            <a:off x="5585429" y="3279667"/>
            <a:ext cx="4032449" cy="2890956"/>
          </a:xfrm>
          <a:prstGeom prst="rect">
            <a:avLst/>
          </a:prstGeom>
          <a:noFill/>
        </p:spPr>
      </p:pic>
      <p:pic>
        <p:nvPicPr>
          <p:cNvPr id="40964" name="Picture 4" descr="C:\Users\KAV-AGRO\Desktop\Kidney_ChromophobeRCC21_Eos.jpg"/>
          <p:cNvPicPr>
            <a:picLocks noChangeAspect="1" noChangeArrowheads="1"/>
          </p:cNvPicPr>
          <p:nvPr/>
        </p:nvPicPr>
        <p:blipFill>
          <a:blip r:embed="rId5" cstate="print"/>
          <a:srcRect/>
          <a:stretch>
            <a:fillRect/>
          </a:stretch>
        </p:blipFill>
        <p:spPr bwMode="auto">
          <a:xfrm rot="5400000">
            <a:off x="2591780" y="3248980"/>
            <a:ext cx="4032448" cy="2952328"/>
          </a:xfrm>
          <a:prstGeom prst="rect">
            <a:avLst/>
          </a:prstGeom>
          <a:noFill/>
        </p:spPr>
      </p:pic>
    </p:spTree>
    <p:extLst>
      <p:ext uri="{BB962C8B-B14F-4D97-AF65-F5344CB8AC3E}">
        <p14:creationId xmlns:p14="http://schemas.microsoft.com/office/powerpoint/2010/main" val="35263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84" y="274638"/>
            <a:ext cx="9429784" cy="868346"/>
          </a:xfrm>
        </p:spPr>
        <p:txBody>
          <a:bodyPr>
            <a:normAutofit fontScale="90000"/>
          </a:bodyPr>
          <a:lstStyle/>
          <a:p>
            <a:r>
              <a:rPr lang="el-GR" dirty="0" smtClean="0"/>
              <a:t>Έντονη και διάχυτη </a:t>
            </a:r>
            <a:r>
              <a:rPr lang="el-GR" dirty="0" err="1" smtClean="0"/>
              <a:t>ανοσοϊστοθετικότητα</a:t>
            </a:r>
            <a:r>
              <a:rPr lang="el-GR" dirty="0" smtClean="0"/>
              <a:t>  </a:t>
            </a:r>
            <a:r>
              <a:rPr lang="el-GR" dirty="0" err="1" smtClean="0">
                <a:effectLst>
                  <a:outerShdw blurRad="38100" dist="38100" dir="2700000" algn="tl">
                    <a:srgbClr val="000000">
                      <a:alpha val="43137"/>
                    </a:srgbClr>
                  </a:outerShdw>
                </a:effectLst>
              </a:rPr>
              <a:t>χρωμόφοβου</a:t>
            </a:r>
            <a:r>
              <a:rPr lang="el-GR" dirty="0" smtClean="0">
                <a:effectLst>
                  <a:outerShdw blurRad="38100" dist="38100" dir="2700000" algn="tl">
                    <a:srgbClr val="000000">
                      <a:alpha val="43137"/>
                    </a:srgbClr>
                  </a:outerShdw>
                </a:effectLst>
              </a:rPr>
              <a:t> </a:t>
            </a:r>
            <a:r>
              <a:rPr lang="el-GR" dirty="0" smtClean="0"/>
              <a:t>ΝΚ</a:t>
            </a:r>
            <a:r>
              <a:rPr lang="el-GR" b="1" u="sng" dirty="0" smtClean="0"/>
              <a:t>Κ</a:t>
            </a:r>
            <a:r>
              <a:rPr lang="el-GR" dirty="0" smtClean="0"/>
              <a:t> στην </a:t>
            </a:r>
            <a:r>
              <a:rPr lang="en-US" b="1" dirty="0" smtClean="0"/>
              <a:t>CK7</a:t>
            </a:r>
            <a:endParaRPr lang="el-GR" b="1" dirty="0"/>
          </a:p>
        </p:txBody>
      </p:sp>
      <p:pic>
        <p:nvPicPr>
          <p:cNvPr id="22530" name="Picture 2" descr="http://coursewareobjects.elsevier.com/objects/elr/ExpertConsult/Bostwick/urologic2e/IC/images/002046.jpg"/>
          <p:cNvPicPr>
            <a:picLocks noChangeAspect="1" noChangeArrowheads="1"/>
          </p:cNvPicPr>
          <p:nvPr/>
        </p:nvPicPr>
        <p:blipFill>
          <a:blip r:embed="rId2" cstate="print"/>
          <a:srcRect/>
          <a:stretch>
            <a:fillRect/>
          </a:stretch>
        </p:blipFill>
        <p:spPr bwMode="auto">
          <a:xfrm>
            <a:off x="1071538" y="1462061"/>
            <a:ext cx="7395358" cy="5753153"/>
          </a:xfrm>
          <a:prstGeom prst="rect">
            <a:avLst/>
          </a:prstGeom>
          <a:noFill/>
        </p:spPr>
      </p:pic>
    </p:spTree>
    <p:extLst>
      <p:ext uri="{BB962C8B-B14F-4D97-AF65-F5344CB8AC3E}">
        <p14:creationId xmlns:p14="http://schemas.microsoft.com/office/powerpoint/2010/main" val="309812051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324528" cy="1143000"/>
          </a:xfrm>
        </p:spPr>
        <p:txBody>
          <a:bodyPr>
            <a:noAutofit/>
          </a:bodyPr>
          <a:lstStyle/>
          <a:p>
            <a:r>
              <a:rPr lang="el-GR" sz="2800" b="1" dirty="0" err="1" smtClean="0"/>
              <a:t>Διαφοροδιάγνωση</a:t>
            </a:r>
            <a:r>
              <a:rPr lang="el-GR" sz="2800" b="1" dirty="0" smtClean="0"/>
              <a:t> </a:t>
            </a:r>
            <a:br>
              <a:rPr lang="el-GR" sz="2800" b="1" dirty="0" smtClean="0"/>
            </a:br>
            <a:r>
              <a:rPr lang="el-GR" sz="2800" b="1" dirty="0" smtClean="0"/>
              <a:t>της </a:t>
            </a:r>
            <a:r>
              <a:rPr lang="el-GR" sz="2800" b="1" dirty="0" smtClean="0"/>
              <a:t>(κλασικής) </a:t>
            </a:r>
            <a:r>
              <a:rPr lang="el-GR" sz="2800" b="1" dirty="0" err="1" smtClean="0">
                <a:effectLst>
                  <a:outerShdw blurRad="38100" dist="38100" dir="2700000" algn="tl">
                    <a:srgbClr val="000000">
                      <a:alpha val="43137"/>
                    </a:srgbClr>
                  </a:outerShdw>
                </a:effectLst>
              </a:rPr>
              <a:t>ηωσινόφιλης</a:t>
            </a:r>
            <a:r>
              <a:rPr lang="el-GR" sz="2800" b="1" dirty="0" smtClean="0"/>
              <a:t> </a:t>
            </a:r>
            <a:r>
              <a:rPr lang="el-GR" sz="2800" b="1" dirty="0" smtClean="0"/>
              <a:t>ποικιλίας </a:t>
            </a:r>
            <a:r>
              <a:rPr lang="el-GR" sz="2800" b="1" spc="300" dirty="0" err="1" smtClean="0"/>
              <a:t>χρωμόφοβου</a:t>
            </a:r>
            <a:r>
              <a:rPr lang="el-GR" sz="2800" b="1" dirty="0" smtClean="0"/>
              <a:t> </a:t>
            </a:r>
            <a:r>
              <a:rPr lang="el-GR" sz="2800" b="1" dirty="0" smtClean="0"/>
              <a:t>ΝΚ</a:t>
            </a:r>
            <a:r>
              <a:rPr lang="el-GR" sz="2800" b="1" u="sng" dirty="0" smtClean="0"/>
              <a:t>Κ </a:t>
            </a:r>
            <a:r>
              <a:rPr lang="el-GR" sz="2800" b="1" dirty="0" smtClean="0"/>
              <a:t>από </a:t>
            </a:r>
            <a:r>
              <a:rPr lang="el-GR" sz="2800" b="1" dirty="0" smtClean="0"/>
              <a:t>το </a:t>
            </a:r>
            <a:r>
              <a:rPr lang="el-GR" sz="2800" b="1" dirty="0" smtClean="0"/>
              <a:t>κοινής ιστογένεσης (</a:t>
            </a:r>
            <a:r>
              <a:rPr lang="el-GR" sz="2800" b="1" dirty="0" err="1" smtClean="0"/>
              <a:t>καλόηθες</a:t>
            </a:r>
            <a:r>
              <a:rPr lang="el-GR" sz="2800" b="1" dirty="0" smtClean="0"/>
              <a:t>) </a:t>
            </a:r>
            <a:r>
              <a:rPr lang="el-GR" sz="2800" b="1" spc="300" dirty="0" err="1" smtClean="0"/>
              <a:t>ογκοκύτωμα</a:t>
            </a:r>
            <a:endParaRPr lang="el-GR" sz="2800" b="1" spc="300" dirty="0"/>
          </a:p>
        </p:txBody>
      </p:sp>
      <p:pic>
        <p:nvPicPr>
          <p:cNvPr id="68610" name="Picture 2" descr="http://coursewareobjects.elsevier.com/objects/elr/ExpertConsult/Bostwick/urologic2e/IC/images/002042.jpg"/>
          <p:cNvPicPr>
            <a:picLocks noChangeAspect="1" noChangeArrowheads="1"/>
          </p:cNvPicPr>
          <p:nvPr/>
        </p:nvPicPr>
        <p:blipFill>
          <a:blip r:embed="rId2" cstate="print"/>
          <a:srcRect/>
          <a:stretch>
            <a:fillRect/>
          </a:stretch>
        </p:blipFill>
        <p:spPr bwMode="auto">
          <a:xfrm rot="5400000">
            <a:off x="-865916" y="2437495"/>
            <a:ext cx="5875171" cy="4572031"/>
          </a:xfrm>
          <a:prstGeom prst="rect">
            <a:avLst/>
          </a:prstGeom>
          <a:noFill/>
        </p:spPr>
      </p:pic>
      <p:pic>
        <p:nvPicPr>
          <p:cNvPr id="68612" name="Picture 4" descr="http://coursewareobjects.elsevier.com/objects/elr/ExpertConsult/Bostwick/urologic2e/IC/images/002043.jpg"/>
          <p:cNvPicPr>
            <a:picLocks noChangeAspect="1" noChangeArrowheads="1"/>
          </p:cNvPicPr>
          <p:nvPr/>
        </p:nvPicPr>
        <p:blipFill>
          <a:blip r:embed="rId3" cstate="print"/>
          <a:srcRect/>
          <a:stretch>
            <a:fillRect/>
          </a:stretch>
        </p:blipFill>
        <p:spPr bwMode="auto">
          <a:xfrm rot="16200000">
            <a:off x="3702309" y="2655617"/>
            <a:ext cx="6572296" cy="4832914"/>
          </a:xfrm>
          <a:prstGeom prst="rect">
            <a:avLst/>
          </a:prstGeom>
          <a:noFill/>
        </p:spPr>
      </p:pic>
      <p:sp>
        <p:nvSpPr>
          <p:cNvPr id="5" name="2 - Θέση κειμένου"/>
          <p:cNvSpPr txBox="1">
            <a:spLocks/>
          </p:cNvSpPr>
          <p:nvPr/>
        </p:nvSpPr>
        <p:spPr>
          <a:xfrm>
            <a:off x="457200" y="2428868"/>
            <a:ext cx="4040188" cy="1071569"/>
          </a:xfrm>
          <a:prstGeom prst="rect">
            <a:avLst/>
          </a:prstGeom>
        </p:spPr>
        <p:txBody>
          <a:bodyPr/>
          <a:lstStyle/>
          <a:p>
            <a:pPr marL="342900" indent="-342900">
              <a:spcBef>
                <a:spcPct val="20000"/>
              </a:spcBef>
              <a:defRPr/>
            </a:pPr>
            <a:r>
              <a:rPr lang="el-GR" sz="3200" dirty="0" err="1" smtClean="0">
                <a:solidFill>
                  <a:prstClr val="black"/>
                </a:solidFill>
              </a:rPr>
              <a:t>Ογκοκύτωμα</a:t>
            </a:r>
            <a:endParaRPr lang="el-GR" sz="3200" dirty="0">
              <a:solidFill>
                <a:prstClr val="black"/>
              </a:solidFill>
            </a:endParaRPr>
          </a:p>
        </p:txBody>
      </p:sp>
      <p:sp>
        <p:nvSpPr>
          <p:cNvPr id="6" name="4 - Θέση κειμένου"/>
          <p:cNvSpPr txBox="1">
            <a:spLocks/>
          </p:cNvSpPr>
          <p:nvPr/>
        </p:nvSpPr>
        <p:spPr>
          <a:xfrm>
            <a:off x="4645025" y="2643182"/>
            <a:ext cx="4041775" cy="1571635"/>
          </a:xfrm>
          <a:prstGeom prst="rect">
            <a:avLst/>
          </a:prstGeom>
        </p:spPr>
        <p:txBody>
          <a:bodyPr/>
          <a:lstStyle/>
          <a:p>
            <a:pPr marL="342900" indent="-342900">
              <a:spcBef>
                <a:spcPct val="20000"/>
              </a:spcBef>
              <a:defRPr/>
            </a:pPr>
            <a:r>
              <a:rPr lang="el-GR" sz="3200" dirty="0" smtClean="0">
                <a:solidFill>
                  <a:prstClr val="black"/>
                </a:solidFill>
              </a:rPr>
              <a:t>Χ ΝΚ</a:t>
            </a:r>
            <a:r>
              <a:rPr lang="el-GR" sz="3200" u="sng" dirty="0" smtClean="0">
                <a:solidFill>
                  <a:prstClr val="black"/>
                </a:solidFill>
              </a:rPr>
              <a:t>Κ</a:t>
            </a:r>
            <a:r>
              <a:rPr lang="el-GR" sz="3200" dirty="0" smtClean="0">
                <a:solidFill>
                  <a:prstClr val="black"/>
                </a:solidFill>
              </a:rPr>
              <a:t> </a:t>
            </a:r>
            <a:endParaRPr lang="el-GR" sz="3200" dirty="0">
              <a:solidFill>
                <a:prstClr val="black"/>
              </a:solidFill>
            </a:endParaRPr>
          </a:p>
        </p:txBody>
      </p:sp>
    </p:spTree>
    <p:extLst>
      <p:ext uri="{BB962C8B-B14F-4D97-AF65-F5344CB8AC3E}">
        <p14:creationId xmlns:p14="http://schemas.microsoft.com/office/powerpoint/2010/main" val="147350861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3071810"/>
          </a:xfrm>
        </p:spPr>
        <p:txBody>
          <a:bodyPr>
            <a:noAutofit/>
          </a:bodyPr>
          <a:lstStyle/>
          <a:p>
            <a:pPr lvl="0" algn="ctr"/>
            <a:r>
              <a:rPr lang="el-GR" sz="3600" spc="300" dirty="0" smtClean="0">
                <a:solidFill>
                  <a:schemeClr val="bg2">
                    <a:lumMod val="10000"/>
                  </a:schemeClr>
                </a:solidFill>
                <a:latin typeface="+mn-lt"/>
              </a:rPr>
              <a:t>(Κλασικό</a:t>
            </a:r>
            <a:r>
              <a:rPr lang="el-GR" sz="3600" b="1" spc="300" dirty="0" smtClean="0">
                <a:solidFill>
                  <a:schemeClr val="bg2">
                    <a:lumMod val="10000"/>
                  </a:schemeClr>
                </a:solidFill>
                <a:latin typeface="+mn-lt"/>
              </a:rPr>
              <a:t>) Ογκοκύτωμα</a:t>
            </a:r>
            <a:r>
              <a:rPr lang="el-GR" sz="1600" b="1" spc="300" dirty="0" smtClean="0">
                <a:latin typeface="+mn-lt"/>
              </a:rPr>
              <a:t/>
            </a:r>
            <a:br>
              <a:rPr lang="el-GR" sz="1600" b="1" spc="300" dirty="0" smtClean="0">
                <a:latin typeface="+mn-lt"/>
              </a:rPr>
            </a:br>
            <a:r>
              <a:rPr lang="el-GR" sz="1600" dirty="0" smtClean="0">
                <a:solidFill>
                  <a:schemeClr val="tx1"/>
                </a:solidFill>
                <a:latin typeface="+mn-lt"/>
              </a:rPr>
              <a:t>Κεντρική περιοχή </a:t>
            </a:r>
            <a:r>
              <a:rPr lang="el-GR" sz="1600" dirty="0" err="1" smtClean="0">
                <a:solidFill>
                  <a:schemeClr val="tx1"/>
                </a:solidFill>
                <a:latin typeface="+mn-lt"/>
              </a:rPr>
              <a:t>ουλοποίησης</a:t>
            </a:r>
            <a:r>
              <a:rPr lang="el-GR" sz="1600" dirty="0" smtClean="0">
                <a:solidFill>
                  <a:schemeClr val="tx1"/>
                </a:solidFill>
                <a:latin typeface="+mn-lt"/>
              </a:rPr>
              <a:t> (</a:t>
            </a:r>
            <a:r>
              <a:rPr lang="el-GR" sz="1600" dirty="0" smtClean="0">
                <a:solidFill>
                  <a:schemeClr val="tx1"/>
                </a:solidFill>
                <a:latin typeface="+mn-lt"/>
              </a:rPr>
              <a:t>στο 1/3 των </a:t>
            </a:r>
            <a:r>
              <a:rPr lang="el-GR" sz="1600" dirty="0" smtClean="0">
                <a:solidFill>
                  <a:schemeClr val="tx1"/>
                </a:solidFill>
                <a:latin typeface="+mn-lt"/>
              </a:rPr>
              <a:t>περιπτώσεων)</a:t>
            </a:r>
            <a:r>
              <a:rPr lang="el-GR" sz="1600" dirty="0" smtClean="0">
                <a:solidFill>
                  <a:schemeClr val="tx1"/>
                </a:solidFill>
                <a:effectLst>
                  <a:outerShdw blurRad="38100" dist="38100" dir="2700000" algn="tl">
                    <a:srgbClr val="000000">
                      <a:alpha val="43137"/>
                    </a:srgbClr>
                  </a:outerShdw>
                </a:effectLst>
                <a:latin typeface="+mn-lt"/>
              </a:rPr>
              <a:t>.  </a:t>
            </a:r>
            <a:r>
              <a:rPr lang="el-GR" sz="1600" dirty="0" smtClean="0">
                <a:solidFill>
                  <a:schemeClr val="tx1"/>
                </a:solidFill>
                <a:latin typeface="+mn-lt"/>
              </a:rPr>
              <a:t>Μυξοειδές ή υαλινώδες υπόστρωμα</a:t>
            </a:r>
            <a:r>
              <a:rPr lang="el-GR" sz="1600" dirty="0" smtClean="0">
                <a:solidFill>
                  <a:schemeClr val="tx1"/>
                </a:solidFill>
                <a:effectLst>
                  <a:outerShdw blurRad="38100" dist="38100" dir="2700000" algn="tl">
                    <a:srgbClr val="000000">
                      <a:alpha val="43137"/>
                    </a:srgbClr>
                  </a:outerShdw>
                </a:effectLst>
                <a:latin typeface="+mn-lt"/>
              </a:rPr>
              <a:t>.  Εμφωλεασμένο</a:t>
            </a:r>
            <a:r>
              <a:rPr lang="el-GR" sz="1600" dirty="0" smtClean="0">
                <a:solidFill>
                  <a:schemeClr val="tx1"/>
                </a:solidFill>
                <a:latin typeface="+mn-lt"/>
              </a:rPr>
              <a:t>, κυψελιδώδες ή σωληνώδες πρότυπο. </a:t>
            </a:r>
            <a:r>
              <a:rPr lang="el-GR" sz="1600" u="sng" spc="300" dirty="0" smtClean="0">
                <a:solidFill>
                  <a:schemeClr val="bg2">
                    <a:lumMod val="10000"/>
                  </a:schemeClr>
                </a:solidFill>
                <a:effectLst>
                  <a:outerShdw blurRad="38100" dist="38100" dir="2700000" algn="tl">
                    <a:srgbClr val="000000">
                      <a:alpha val="43137"/>
                    </a:srgbClr>
                  </a:outerShdw>
                </a:effectLst>
                <a:latin typeface="+mn-lt"/>
              </a:rPr>
              <a:t>Στρογγυλοί</a:t>
            </a:r>
            <a:r>
              <a:rPr lang="el-GR" sz="1600" spc="300" dirty="0" smtClean="0">
                <a:solidFill>
                  <a:schemeClr val="bg2">
                    <a:lumMod val="10000"/>
                  </a:schemeClr>
                </a:solidFill>
                <a:effectLst>
                  <a:outerShdw blurRad="38100" dist="38100" dir="2700000" algn="tl">
                    <a:srgbClr val="000000">
                      <a:alpha val="43137"/>
                    </a:srgbClr>
                  </a:outerShdw>
                </a:effectLst>
                <a:latin typeface="+mn-lt"/>
              </a:rPr>
              <a:t>, ομοιόμορφοι, κεντρικοί, μικροί πυρήνες</a:t>
            </a:r>
            <a:r>
              <a:rPr lang="en-US" sz="1600" spc="300" dirty="0" smtClean="0">
                <a:solidFill>
                  <a:schemeClr val="bg2">
                    <a:lumMod val="10000"/>
                  </a:schemeClr>
                </a:solidFill>
                <a:effectLst>
                  <a:outerShdw blurRad="38100" dist="38100" dir="2700000" algn="tl">
                    <a:srgbClr val="000000">
                      <a:alpha val="43137"/>
                    </a:srgbClr>
                  </a:outerShdw>
                </a:effectLst>
                <a:latin typeface="+mn-lt"/>
              </a:rPr>
              <a:t> </a:t>
            </a:r>
            <a:r>
              <a:rPr lang="el-GR" sz="1600" spc="300" dirty="0" smtClean="0">
                <a:solidFill>
                  <a:schemeClr val="bg2">
                    <a:lumMod val="10000"/>
                  </a:schemeClr>
                </a:solidFill>
                <a:effectLst>
                  <a:outerShdw blurRad="38100" dist="38100" dir="2700000" algn="tl">
                    <a:srgbClr val="000000">
                      <a:alpha val="43137"/>
                    </a:srgbClr>
                  </a:outerShdw>
                </a:effectLst>
                <a:latin typeface="+mn-lt"/>
              </a:rPr>
              <a:t>με ομοιόμορφη κατανομή της χρωματίνης, </a:t>
            </a:r>
            <a:br>
              <a:rPr lang="el-GR" sz="1600" spc="300" dirty="0" smtClean="0">
                <a:solidFill>
                  <a:schemeClr val="bg2">
                    <a:lumMod val="10000"/>
                  </a:schemeClr>
                </a:solidFill>
                <a:effectLst>
                  <a:outerShdw blurRad="38100" dist="38100" dir="2700000" algn="tl">
                    <a:srgbClr val="000000">
                      <a:alpha val="43137"/>
                    </a:srgbClr>
                  </a:outerShdw>
                </a:effectLst>
                <a:latin typeface="+mn-lt"/>
              </a:rPr>
            </a:br>
            <a:r>
              <a:rPr lang="el-GR" sz="1600" spc="300" dirty="0" smtClean="0">
                <a:solidFill>
                  <a:schemeClr val="bg2">
                    <a:lumMod val="10000"/>
                  </a:schemeClr>
                </a:solidFill>
                <a:effectLst>
                  <a:outerShdw blurRad="38100" dist="38100" dir="2700000" algn="tl">
                    <a:srgbClr val="000000">
                      <a:alpha val="43137"/>
                    </a:srgbClr>
                  </a:outerShdw>
                </a:effectLst>
                <a:latin typeface="+mn-lt"/>
              </a:rPr>
              <a:t>απουσία περιπυρηνικών άλων (δεξ. εικ.</a:t>
            </a:r>
            <a:r>
              <a:rPr lang="en-US" sz="1600" spc="300" dirty="0" smtClean="0">
                <a:solidFill>
                  <a:schemeClr val="bg2">
                    <a:lumMod val="10000"/>
                  </a:schemeClr>
                </a:solidFill>
                <a:effectLst>
                  <a:outerShdw blurRad="38100" dist="38100" dir="2700000" algn="tl">
                    <a:srgbClr val="000000">
                      <a:alpha val="43137"/>
                    </a:srgbClr>
                  </a:outerShdw>
                </a:effectLst>
                <a:latin typeface="+mn-lt"/>
              </a:rPr>
              <a:t>;)</a:t>
            </a:r>
            <a:r>
              <a:rPr lang="el-GR" sz="1600" spc="300" dirty="0" smtClean="0">
                <a:solidFill>
                  <a:schemeClr val="bg2">
                    <a:lumMod val="10000"/>
                  </a:schemeClr>
                </a:solidFill>
                <a:effectLst>
                  <a:outerShdw blurRad="38100" dist="38100" dir="2700000" algn="tl">
                    <a:srgbClr val="000000">
                      <a:alpha val="43137"/>
                    </a:srgbClr>
                  </a:outerShdw>
                </a:effectLst>
                <a:latin typeface="+mn-lt"/>
              </a:rPr>
              <a:t>.</a:t>
            </a:r>
            <a:br>
              <a:rPr lang="el-GR" sz="1600" spc="300" dirty="0" smtClean="0">
                <a:solidFill>
                  <a:schemeClr val="bg2">
                    <a:lumMod val="10000"/>
                  </a:schemeClr>
                </a:solidFill>
                <a:effectLst>
                  <a:outerShdw blurRad="38100" dist="38100" dir="2700000" algn="tl">
                    <a:srgbClr val="000000">
                      <a:alpha val="43137"/>
                    </a:srgbClr>
                  </a:outerShdw>
                </a:effectLst>
                <a:latin typeface="+mn-lt"/>
              </a:rPr>
            </a:br>
            <a:r>
              <a:rPr lang="el-GR" sz="1600" dirty="0" smtClean="0">
                <a:solidFill>
                  <a:schemeClr val="bg2">
                    <a:lumMod val="10000"/>
                  </a:schemeClr>
                </a:solidFill>
                <a:latin typeface="+mn-lt"/>
              </a:rPr>
              <a:t>Ανοσοϊστοχημικώς</a:t>
            </a:r>
            <a:r>
              <a:rPr lang="en-US" sz="1600" dirty="0" smtClean="0">
                <a:solidFill>
                  <a:schemeClr val="bg2">
                    <a:lumMod val="10000"/>
                  </a:schemeClr>
                </a:solidFill>
                <a:latin typeface="+mn-lt"/>
              </a:rPr>
              <a:t>: </a:t>
            </a:r>
            <a:r>
              <a:rPr lang="el-GR" sz="1600" dirty="0" smtClean="0">
                <a:solidFill>
                  <a:schemeClr val="bg2">
                    <a:lumMod val="10000"/>
                  </a:schemeClr>
                </a:solidFill>
                <a:latin typeface="+mn-lt"/>
              </a:rPr>
              <a:t>β ντιφενσίνη</a:t>
            </a:r>
            <a:r>
              <a:rPr lang="en-US" sz="1600" dirty="0" smtClean="0">
                <a:solidFill>
                  <a:schemeClr val="bg2">
                    <a:lumMod val="10000"/>
                  </a:schemeClr>
                </a:solidFill>
                <a:latin typeface="+mn-lt"/>
              </a:rPr>
              <a:t> </a:t>
            </a:r>
            <a:r>
              <a:rPr lang="el-GR" sz="1600" dirty="0" smtClean="0">
                <a:solidFill>
                  <a:schemeClr val="bg2">
                    <a:lumMod val="10000"/>
                  </a:schemeClr>
                </a:solidFill>
                <a:latin typeface="+mn-lt"/>
              </a:rPr>
              <a:t>1, παρβαλβουμίνη και ΚΙΤ (+), </a:t>
            </a:r>
            <a:r>
              <a:rPr lang="en-US" sz="1600" dirty="0" smtClean="0">
                <a:solidFill>
                  <a:schemeClr val="bg2">
                    <a:lumMod val="10000"/>
                  </a:schemeClr>
                </a:solidFill>
                <a:latin typeface="+mn-lt"/>
              </a:rPr>
              <a:t>CK14 (+), </a:t>
            </a:r>
            <a:r>
              <a:rPr lang="el-GR" sz="1600" dirty="0" smtClean="0">
                <a:solidFill>
                  <a:schemeClr val="bg2">
                    <a:lumMod val="10000"/>
                  </a:schemeClr>
                </a:solidFill>
                <a:latin typeface="+mn-lt"/>
              </a:rPr>
              <a:t>βιμεντίνη ( - , ίσως εστιακά μόνο, +</a:t>
            </a:r>
            <a:r>
              <a:rPr lang="en-US" sz="1600" dirty="0" smtClean="0">
                <a:solidFill>
                  <a:schemeClr val="bg2">
                    <a:lumMod val="10000"/>
                  </a:schemeClr>
                </a:solidFill>
                <a:latin typeface="+mn-lt"/>
              </a:rPr>
              <a:t> </a:t>
            </a:r>
            <a:r>
              <a:rPr lang="el-GR" sz="1600" dirty="0" smtClean="0">
                <a:solidFill>
                  <a:schemeClr val="bg2">
                    <a:lumMod val="10000"/>
                  </a:schemeClr>
                </a:solidFill>
                <a:latin typeface="+mn-lt"/>
              </a:rPr>
              <a:t>στην παρυφή της κεντρικής ουλής ή σε διάσπαρτες μικρές νεοπλασματικές συστάδες)</a:t>
            </a:r>
            <a:r>
              <a:rPr lang="en-US" sz="1600" dirty="0" smtClean="0">
                <a:solidFill>
                  <a:schemeClr val="bg2">
                    <a:lumMod val="10000"/>
                  </a:schemeClr>
                </a:solidFill>
                <a:latin typeface="+mn-lt"/>
              </a:rPr>
              <a:t> </a:t>
            </a:r>
            <a:r>
              <a:rPr lang="en-US" sz="1600" b="1" dirty="0" smtClean="0">
                <a:solidFill>
                  <a:schemeClr val="bg2">
                    <a:lumMod val="10000"/>
                  </a:schemeClr>
                </a:solidFill>
                <a:latin typeface="+mn-lt"/>
              </a:rPr>
              <a:t>CK7</a:t>
            </a:r>
            <a:r>
              <a:rPr lang="en-US" sz="1600" dirty="0" smtClean="0">
                <a:solidFill>
                  <a:schemeClr val="bg2">
                    <a:lumMod val="10000"/>
                  </a:schemeClr>
                </a:solidFill>
                <a:latin typeface="+mn-lt"/>
              </a:rPr>
              <a:t> ( </a:t>
            </a:r>
            <a:r>
              <a:rPr lang="en-US" sz="1600" b="1" dirty="0" smtClean="0">
                <a:solidFill>
                  <a:schemeClr val="bg2">
                    <a:lumMod val="10000"/>
                  </a:schemeClr>
                </a:solidFill>
                <a:effectLst>
                  <a:outerShdw blurRad="38100" dist="38100" dir="2700000" algn="tl">
                    <a:srgbClr val="000000">
                      <a:alpha val="43137"/>
                    </a:srgbClr>
                  </a:outerShdw>
                </a:effectLst>
                <a:latin typeface="+mn-lt"/>
              </a:rPr>
              <a:t>-</a:t>
            </a:r>
            <a:r>
              <a:rPr lang="en-US" sz="1600" dirty="0" smtClean="0">
                <a:solidFill>
                  <a:schemeClr val="bg2">
                    <a:lumMod val="10000"/>
                  </a:schemeClr>
                </a:solidFill>
                <a:effectLst>
                  <a:outerShdw blurRad="38100" dist="38100" dir="2700000" algn="tl">
                    <a:srgbClr val="000000">
                      <a:alpha val="43137"/>
                    </a:srgbClr>
                  </a:outerShdw>
                </a:effectLst>
                <a:latin typeface="+mn-lt"/>
              </a:rPr>
              <a:t> </a:t>
            </a:r>
            <a:r>
              <a:rPr lang="el-GR" sz="1600" dirty="0" smtClean="0">
                <a:solidFill>
                  <a:schemeClr val="bg2">
                    <a:lumMod val="10000"/>
                  </a:schemeClr>
                </a:solidFill>
                <a:effectLst>
                  <a:outerShdw blurRad="38100" dist="38100" dir="2700000" algn="tl">
                    <a:srgbClr val="000000">
                      <a:alpha val="43137"/>
                    </a:srgbClr>
                  </a:outerShdw>
                </a:effectLst>
                <a:latin typeface="+mn-lt"/>
              </a:rPr>
              <a:t>ή +μόνο  σε διάσπαρτα κύτταρα</a:t>
            </a:r>
            <a:r>
              <a:rPr lang="el-GR" sz="1600" dirty="0" smtClean="0">
                <a:solidFill>
                  <a:schemeClr val="bg2">
                    <a:lumMod val="10000"/>
                  </a:schemeClr>
                </a:solidFill>
                <a:latin typeface="+mn-lt"/>
              </a:rPr>
              <a:t>, ενίοτε πιο έντονη σε παγιδευμένες φωλιές συνήθως με διαυγές κυτταρόπλασμα, εντός της κεντρικής ουλής)</a:t>
            </a:r>
            <a:r>
              <a:rPr lang="en-US" sz="1600" dirty="0" smtClean="0">
                <a:solidFill>
                  <a:schemeClr val="bg2">
                    <a:lumMod val="10000"/>
                  </a:schemeClr>
                </a:solidFill>
                <a:latin typeface="+mn-lt"/>
              </a:rPr>
              <a:t>. </a:t>
            </a:r>
            <a:r>
              <a:rPr lang="en-US" sz="1600" dirty="0" smtClean="0">
                <a:solidFill>
                  <a:schemeClr val="bg2">
                    <a:lumMod val="10000"/>
                  </a:schemeClr>
                </a:solidFill>
                <a:effectLst>
                  <a:outerShdw blurRad="38100" dist="38100" dir="2700000" algn="tl">
                    <a:srgbClr val="000000">
                      <a:alpha val="43137"/>
                    </a:srgbClr>
                  </a:outerShdw>
                </a:effectLst>
                <a:latin typeface="+mn-lt"/>
              </a:rPr>
              <a:t>H </a:t>
            </a:r>
            <a:r>
              <a:rPr lang="el-GR" sz="1600" dirty="0" smtClean="0">
                <a:solidFill>
                  <a:schemeClr val="bg2">
                    <a:lumMod val="10000"/>
                  </a:schemeClr>
                </a:solidFill>
                <a:effectLst>
                  <a:outerShdw blurRad="38100" dist="38100" dir="2700000" algn="tl">
                    <a:srgbClr val="000000">
                      <a:alpha val="43137"/>
                    </a:srgbClr>
                  </a:outerShdw>
                </a:effectLst>
                <a:latin typeface="+mn-lt"/>
              </a:rPr>
              <a:t>χειρουργική αφαίρεση </a:t>
            </a:r>
            <a:r>
              <a:rPr lang="el-GR" sz="1600" dirty="0" smtClean="0">
                <a:solidFill>
                  <a:schemeClr val="bg2">
                    <a:lumMod val="10000"/>
                  </a:schemeClr>
                </a:solidFill>
                <a:effectLst>
                  <a:outerShdw blurRad="38100" dist="38100" dir="2700000" algn="tl">
                    <a:srgbClr val="000000">
                      <a:alpha val="43137"/>
                    </a:srgbClr>
                  </a:outerShdw>
                </a:effectLst>
                <a:latin typeface="+mn-lt"/>
              </a:rPr>
              <a:t> </a:t>
            </a:r>
            <a:r>
              <a:rPr lang="el-GR" sz="1600" spc="300" dirty="0" smtClean="0">
                <a:solidFill>
                  <a:schemeClr val="bg2">
                    <a:lumMod val="10000"/>
                  </a:schemeClr>
                </a:solidFill>
                <a:effectLst>
                  <a:outerShdw blurRad="38100" dist="38100" dir="2700000" algn="tl">
                    <a:srgbClr val="000000">
                      <a:alpha val="43137"/>
                    </a:srgbClr>
                  </a:outerShdw>
                </a:effectLst>
                <a:latin typeface="+mn-lt"/>
              </a:rPr>
              <a:t>επαρκεί </a:t>
            </a:r>
            <a:r>
              <a:rPr lang="el-GR" sz="1600" dirty="0" smtClean="0">
                <a:solidFill>
                  <a:schemeClr val="bg2">
                    <a:lumMod val="10000"/>
                  </a:schemeClr>
                </a:solidFill>
                <a:effectLst>
                  <a:outerShdw blurRad="38100" dist="38100" dir="2700000" algn="tl">
                    <a:srgbClr val="000000">
                      <a:alpha val="43137"/>
                    </a:srgbClr>
                  </a:outerShdw>
                </a:effectLst>
                <a:latin typeface="+mn-lt"/>
              </a:rPr>
              <a:t>θεραπευτικώς</a:t>
            </a:r>
            <a:r>
              <a:rPr lang="el-GR" sz="1600" dirty="0" smtClean="0">
                <a:solidFill>
                  <a:schemeClr val="bg2">
                    <a:lumMod val="10000"/>
                  </a:schemeClr>
                </a:solidFill>
                <a:latin typeface="+mn-lt"/>
              </a:rPr>
              <a:t>.</a:t>
            </a:r>
            <a:r>
              <a:rPr lang="el-GR" sz="1800" dirty="0" smtClean="0">
                <a:solidFill>
                  <a:schemeClr val="bg2">
                    <a:lumMod val="10000"/>
                  </a:schemeClr>
                </a:solidFill>
                <a:effectLst>
                  <a:outerShdw blurRad="38100" dist="38100" dir="2700000" algn="tl">
                    <a:srgbClr val="000000">
                      <a:alpha val="43137"/>
                    </a:srgbClr>
                  </a:outerShdw>
                </a:effectLst>
                <a:latin typeface="+mn-lt"/>
              </a:rPr>
              <a:t/>
            </a:r>
            <a:br>
              <a:rPr lang="el-GR" sz="1800" dirty="0" smtClean="0">
                <a:solidFill>
                  <a:schemeClr val="bg2">
                    <a:lumMod val="10000"/>
                  </a:schemeClr>
                </a:solidFill>
                <a:effectLst>
                  <a:outerShdw blurRad="38100" dist="38100" dir="2700000" algn="tl">
                    <a:srgbClr val="000000">
                      <a:alpha val="43137"/>
                    </a:srgbClr>
                  </a:outerShdw>
                </a:effectLst>
                <a:latin typeface="+mn-lt"/>
              </a:rPr>
            </a:br>
            <a:r>
              <a:rPr lang="el-GR" sz="1800" dirty="0" smtClean="0">
                <a:solidFill>
                  <a:schemeClr val="bg2">
                    <a:lumMod val="10000"/>
                  </a:schemeClr>
                </a:solidFill>
                <a:latin typeface="+mn-lt"/>
              </a:rPr>
              <a:t/>
            </a:r>
            <a:br>
              <a:rPr lang="el-GR" sz="1800" dirty="0" smtClean="0">
                <a:solidFill>
                  <a:schemeClr val="bg2">
                    <a:lumMod val="10000"/>
                  </a:schemeClr>
                </a:solidFill>
                <a:latin typeface="+mn-lt"/>
              </a:rPr>
            </a:br>
            <a:endParaRPr lang="el-GR" sz="1800" b="1" spc="300" dirty="0">
              <a:solidFill>
                <a:schemeClr val="bg2">
                  <a:lumMod val="10000"/>
                </a:schemeClr>
              </a:solidFill>
              <a:latin typeface="+mn-lt"/>
            </a:endParaRPr>
          </a:p>
        </p:txBody>
      </p:sp>
      <p:pic>
        <p:nvPicPr>
          <p:cNvPr id="40962" name="Picture 2" descr="C:\Users\αγαπουλακι\Desktop\Kidney_Oncocytoma11.jpg"/>
          <p:cNvPicPr>
            <a:picLocks noChangeAspect="1" noChangeArrowheads="1"/>
          </p:cNvPicPr>
          <p:nvPr/>
        </p:nvPicPr>
        <p:blipFill>
          <a:blip r:embed="rId2"/>
          <a:srcRect/>
          <a:stretch>
            <a:fillRect/>
          </a:stretch>
        </p:blipFill>
        <p:spPr bwMode="auto">
          <a:xfrm rot="16200000">
            <a:off x="-414152" y="3200180"/>
            <a:ext cx="4000528" cy="2886535"/>
          </a:xfrm>
          <a:prstGeom prst="rect">
            <a:avLst/>
          </a:prstGeom>
          <a:noFill/>
        </p:spPr>
      </p:pic>
      <p:pic>
        <p:nvPicPr>
          <p:cNvPr id="40963" name="Picture 3" descr="C:\Users\αγαπουλακι\Desktop\Kidney_Oncocytoma1.jpg"/>
          <p:cNvPicPr>
            <a:picLocks noChangeAspect="1" noChangeArrowheads="1"/>
          </p:cNvPicPr>
          <p:nvPr/>
        </p:nvPicPr>
        <p:blipFill>
          <a:blip r:embed="rId3"/>
          <a:srcRect/>
          <a:stretch>
            <a:fillRect/>
          </a:stretch>
        </p:blipFill>
        <p:spPr bwMode="auto">
          <a:xfrm rot="5400000">
            <a:off x="2577011" y="3209411"/>
            <a:ext cx="4000528" cy="2868070"/>
          </a:xfrm>
          <a:prstGeom prst="rect">
            <a:avLst/>
          </a:prstGeom>
          <a:noFill/>
        </p:spPr>
      </p:pic>
      <p:pic>
        <p:nvPicPr>
          <p:cNvPr id="40964" name="Picture 4" descr="C:\Users\αγαπουλακι\Desktop\Kidney_Oncocytoma4.jpg"/>
          <p:cNvPicPr>
            <a:picLocks noChangeAspect="1" noChangeArrowheads="1"/>
          </p:cNvPicPr>
          <p:nvPr/>
        </p:nvPicPr>
        <p:blipFill>
          <a:blip r:embed="rId4"/>
          <a:srcRect/>
          <a:stretch>
            <a:fillRect/>
          </a:stretch>
        </p:blipFill>
        <p:spPr bwMode="auto">
          <a:xfrm rot="5400000">
            <a:off x="5512124" y="3203256"/>
            <a:ext cx="4000528" cy="2880380"/>
          </a:xfrm>
          <a:prstGeom prst="rect">
            <a:avLst/>
          </a:prstGeom>
          <a:noFill/>
        </p:spPr>
      </p:pic>
    </p:spTree>
    <p:extLst>
      <p:ext uri="{BB962C8B-B14F-4D97-AF65-F5344CB8AC3E}">
        <p14:creationId xmlns:p14="http://schemas.microsoft.com/office/powerpoint/2010/main" val="330397419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465513" cy="500042"/>
          </a:xfrm>
        </p:spPr>
        <p:txBody>
          <a:bodyPr>
            <a:normAutofit fontScale="90000"/>
          </a:bodyPr>
          <a:lstStyle/>
          <a:p>
            <a:r>
              <a:rPr lang="el-GR" sz="4000" dirty="0" smtClean="0"/>
              <a:t>   </a:t>
            </a:r>
            <a:r>
              <a:rPr lang="el-GR" sz="4000" dirty="0" err="1" smtClean="0"/>
              <a:t>Ογκοκύτωμα</a:t>
            </a:r>
            <a:endParaRPr lang="el-GR" sz="4000" dirty="0"/>
          </a:p>
        </p:txBody>
      </p:sp>
      <p:sp>
        <p:nvSpPr>
          <p:cNvPr id="4" name="3 - Θέση κειμένου"/>
          <p:cNvSpPr>
            <a:spLocks noGrp="1"/>
          </p:cNvSpPr>
          <p:nvPr>
            <p:ph type="body" sz="half" idx="2"/>
          </p:nvPr>
        </p:nvSpPr>
        <p:spPr>
          <a:xfrm>
            <a:off x="0" y="357166"/>
            <a:ext cx="3643306" cy="6500834"/>
          </a:xfrm>
        </p:spPr>
        <p:txBody>
          <a:bodyPr>
            <a:noAutofit/>
          </a:bodyPr>
          <a:lstStyle/>
          <a:p>
            <a:r>
              <a:rPr lang="en-US" b="1" dirty="0" smtClean="0"/>
              <a:t>CK7</a:t>
            </a:r>
            <a:r>
              <a:rPr lang="en-US" dirty="0" smtClean="0"/>
              <a:t> </a:t>
            </a:r>
            <a:r>
              <a:rPr lang="el-GR" b="1" dirty="0" smtClean="0"/>
              <a:t>(-)</a:t>
            </a:r>
            <a:r>
              <a:rPr lang="el-GR" dirty="0" smtClean="0"/>
              <a:t>  ή  </a:t>
            </a:r>
            <a:r>
              <a:rPr lang="en-US" dirty="0" smtClean="0"/>
              <a:t>(</a:t>
            </a:r>
            <a:r>
              <a:rPr lang="el-GR" dirty="0" err="1" smtClean="0">
                <a:effectLst>
                  <a:outerShdw blurRad="38100" dist="38100" dir="2700000" algn="tl">
                    <a:srgbClr val="000000">
                      <a:alpha val="43137"/>
                    </a:srgbClr>
                  </a:outerShdw>
                </a:effectLst>
              </a:rPr>
              <a:t>εστιακώς</a:t>
            </a:r>
            <a:r>
              <a:rPr lang="el-GR" dirty="0" smtClean="0">
                <a:effectLst>
                  <a:outerShdw blurRad="38100" dist="38100" dir="2700000" algn="tl">
                    <a:srgbClr val="000000">
                      <a:alpha val="43137"/>
                    </a:srgbClr>
                  </a:outerShdw>
                </a:effectLst>
              </a:rPr>
              <a:t> </a:t>
            </a:r>
            <a:r>
              <a:rPr lang="en-US" dirty="0" smtClean="0"/>
              <a:t>+) </a:t>
            </a:r>
            <a:r>
              <a:rPr lang="el-GR" dirty="0" smtClean="0"/>
              <a:t> σε </a:t>
            </a:r>
            <a:r>
              <a:rPr lang="el-GR" dirty="0" smtClean="0">
                <a:effectLst>
                  <a:outerShdw blurRad="38100" dist="38100" dir="2700000" algn="tl">
                    <a:srgbClr val="000000">
                      <a:alpha val="43137"/>
                    </a:srgbClr>
                  </a:outerShdw>
                </a:effectLst>
              </a:rPr>
              <a:t>μεμονωμένα </a:t>
            </a:r>
            <a:r>
              <a:rPr lang="el-GR" dirty="0" smtClean="0"/>
              <a:t>κύτταρα ή σε αθροίσεις κυττάρων με </a:t>
            </a:r>
            <a:r>
              <a:rPr lang="el-GR" dirty="0" smtClean="0">
                <a:effectLst>
                  <a:outerShdw blurRad="38100" dist="38100" dir="2700000" algn="tl">
                    <a:srgbClr val="000000">
                      <a:alpha val="43137"/>
                    </a:srgbClr>
                  </a:outerShdw>
                </a:effectLst>
              </a:rPr>
              <a:t>συνοδό</a:t>
            </a:r>
            <a:r>
              <a:rPr lang="en-US" dirty="0" smtClean="0">
                <a:effectLst>
                  <a:outerShdw blurRad="38100" dist="38100" dir="2700000" algn="tl">
                    <a:srgbClr val="000000">
                      <a:alpha val="43137"/>
                    </a:srgbClr>
                  </a:outerShdw>
                </a:effectLst>
              </a:rPr>
              <a:t> </a:t>
            </a:r>
            <a:r>
              <a:rPr lang="en-US" dirty="0" smtClean="0"/>
              <a:t>CK20 (</a:t>
            </a:r>
            <a:r>
              <a:rPr lang="el-GR" dirty="0" smtClean="0"/>
              <a:t>επίσης </a:t>
            </a:r>
            <a:r>
              <a:rPr lang="el-GR" dirty="0" err="1" smtClean="0"/>
              <a:t>εστιακώς</a:t>
            </a:r>
            <a:r>
              <a:rPr lang="el-GR" dirty="0" smtClean="0"/>
              <a:t> +) ή </a:t>
            </a:r>
            <a:r>
              <a:rPr lang="en-US" dirty="0" smtClean="0"/>
              <a:t>CD</a:t>
            </a:r>
            <a:r>
              <a:rPr lang="el-GR" dirty="0" smtClean="0"/>
              <a:t>15</a:t>
            </a:r>
            <a:r>
              <a:rPr lang="en-US" dirty="0" smtClean="0"/>
              <a:t>(</a:t>
            </a:r>
            <a:r>
              <a:rPr lang="el-GR" dirty="0" err="1" smtClean="0"/>
              <a:t>εστιακώς</a:t>
            </a:r>
            <a:r>
              <a:rPr lang="el-GR" dirty="0" smtClean="0"/>
              <a:t> +).</a:t>
            </a:r>
          </a:p>
          <a:p>
            <a:r>
              <a:rPr lang="en-US" dirty="0" smtClean="0">
                <a:effectLst>
                  <a:outerShdw blurRad="38100" dist="38100" dir="2700000" algn="tl">
                    <a:srgbClr val="000000">
                      <a:alpha val="43137"/>
                    </a:srgbClr>
                  </a:outerShdw>
                </a:effectLst>
              </a:rPr>
              <a:t>CK14</a:t>
            </a:r>
            <a:r>
              <a:rPr lang="en-US" dirty="0" smtClean="0"/>
              <a:t> (+)</a:t>
            </a:r>
            <a:r>
              <a:rPr lang="el-GR" dirty="0" smtClean="0"/>
              <a:t> αλλά </a:t>
            </a:r>
            <a:r>
              <a:rPr lang="el-GR" dirty="0" err="1" smtClean="0"/>
              <a:t>αμφιβητούμενης</a:t>
            </a:r>
            <a:r>
              <a:rPr lang="el-GR" dirty="0" smtClean="0"/>
              <a:t> ειδικότητας εύρημα</a:t>
            </a:r>
          </a:p>
          <a:p>
            <a:r>
              <a:rPr lang="el-GR" dirty="0" smtClean="0">
                <a:effectLst>
                  <a:outerShdw blurRad="38100" dist="38100" dir="2700000" algn="tl">
                    <a:srgbClr val="000000">
                      <a:alpha val="43137"/>
                    </a:srgbClr>
                  </a:outerShdw>
                </a:effectLst>
              </a:rPr>
              <a:t>Ε-</a:t>
            </a:r>
            <a:r>
              <a:rPr lang="el-GR" dirty="0" err="1" smtClean="0">
                <a:effectLst>
                  <a:outerShdw blurRad="38100" dist="38100" dir="2700000" algn="tl">
                    <a:srgbClr val="000000">
                      <a:alpha val="43137"/>
                    </a:srgbClr>
                  </a:outerShdw>
                </a:effectLst>
              </a:rPr>
              <a:t>καδερίνη</a:t>
            </a:r>
            <a:r>
              <a:rPr lang="el-GR" dirty="0" smtClean="0">
                <a:effectLst>
                  <a:outerShdw blurRad="38100" dist="38100" dir="2700000" algn="tl">
                    <a:srgbClr val="000000">
                      <a:alpha val="43137"/>
                    </a:srgbClr>
                  </a:outerShdw>
                </a:effectLst>
              </a:rPr>
              <a:t> </a:t>
            </a:r>
            <a:r>
              <a:rPr lang="el-GR" dirty="0" smtClean="0"/>
              <a:t>  (+) με μικτό, κοκκιώδες </a:t>
            </a:r>
            <a:r>
              <a:rPr lang="el-GR" dirty="0" err="1" smtClean="0"/>
              <a:t>κυτταροπλασματικό</a:t>
            </a:r>
            <a:r>
              <a:rPr lang="el-GR" dirty="0" smtClean="0"/>
              <a:t> κι εν μέρει </a:t>
            </a:r>
            <a:r>
              <a:rPr lang="el-GR" dirty="0" err="1" smtClean="0"/>
              <a:t>μεμβρανικό</a:t>
            </a:r>
            <a:r>
              <a:rPr lang="el-GR" dirty="0" smtClean="0"/>
              <a:t> πρότυπο.</a:t>
            </a:r>
          </a:p>
          <a:p>
            <a:r>
              <a:rPr lang="en-US" dirty="0" smtClean="0">
                <a:effectLst>
                  <a:outerShdw blurRad="38100" dist="38100" dir="2700000" algn="tl">
                    <a:srgbClr val="000000">
                      <a:alpha val="43137"/>
                    </a:srgbClr>
                  </a:outerShdw>
                </a:effectLst>
              </a:rPr>
              <a:t>S100A1</a:t>
            </a:r>
            <a:r>
              <a:rPr lang="en-US" dirty="0" smtClean="0"/>
              <a:t> (+) .</a:t>
            </a:r>
          </a:p>
          <a:p>
            <a:r>
              <a:rPr lang="en-US" dirty="0" smtClean="0"/>
              <a:t>B</a:t>
            </a:r>
            <a:r>
              <a:rPr lang="el-GR" dirty="0" err="1" smtClean="0"/>
              <a:t>ιμεντίνη</a:t>
            </a:r>
            <a:r>
              <a:rPr lang="el-GR" dirty="0" smtClean="0"/>
              <a:t>  &amp; αντιγόνο ΝΚΚ </a:t>
            </a:r>
            <a:r>
              <a:rPr lang="el-GR" b="1" dirty="0" smtClean="0"/>
              <a:t>(-)</a:t>
            </a:r>
            <a:r>
              <a:rPr lang="el-GR" dirty="0" smtClean="0"/>
              <a:t> στα </a:t>
            </a:r>
            <a:r>
              <a:rPr lang="el-GR" dirty="0" err="1" smtClean="0"/>
              <a:t>νεοπλασματικά</a:t>
            </a:r>
            <a:r>
              <a:rPr lang="el-GR" dirty="0" smtClean="0"/>
              <a:t> κύτταρα</a:t>
            </a:r>
            <a:r>
              <a:rPr lang="en-US" dirty="0" smtClean="0"/>
              <a:t>.</a:t>
            </a:r>
            <a:endParaRPr lang="el-GR" dirty="0" smtClean="0"/>
          </a:p>
          <a:p>
            <a:r>
              <a:rPr lang="el-GR" dirty="0" smtClean="0"/>
              <a:t>Χρώση του </a:t>
            </a:r>
            <a:r>
              <a:rPr lang="en-US" dirty="0" smtClean="0"/>
              <a:t>Hale </a:t>
            </a:r>
            <a:r>
              <a:rPr lang="en-US" b="1" dirty="0" smtClean="0"/>
              <a:t>(-)</a:t>
            </a:r>
            <a:r>
              <a:rPr lang="en-US" dirty="0" smtClean="0"/>
              <a:t>.</a:t>
            </a:r>
          </a:p>
          <a:p>
            <a:r>
              <a:rPr lang="el-GR" b="1" dirty="0" smtClean="0"/>
              <a:t>ΔΔ κλειδιά </a:t>
            </a:r>
            <a:endParaRPr lang="en-US" b="1" dirty="0" smtClean="0"/>
          </a:p>
          <a:p>
            <a:r>
              <a:rPr lang="el-GR" dirty="0" smtClean="0"/>
              <a:t>Στο  </a:t>
            </a:r>
            <a:r>
              <a:rPr lang="el-GR" spc="300" dirty="0" smtClean="0"/>
              <a:t>συμβατικό</a:t>
            </a:r>
            <a:r>
              <a:rPr lang="el-GR" dirty="0" smtClean="0"/>
              <a:t> «</a:t>
            </a:r>
            <a:r>
              <a:rPr lang="el-GR" dirty="0" err="1" smtClean="0"/>
              <a:t>διαυγοκυτταρικό</a:t>
            </a:r>
            <a:r>
              <a:rPr lang="el-GR" dirty="0" smtClean="0"/>
              <a:t>»  </a:t>
            </a:r>
            <a:r>
              <a:rPr lang="el-GR" spc="300" dirty="0" smtClean="0"/>
              <a:t>ΝΚΚ από  κοκκιώδη κύτταρα  </a:t>
            </a:r>
            <a:r>
              <a:rPr lang="en-US" spc="300" dirty="0" smtClean="0"/>
              <a:t>(</a:t>
            </a:r>
            <a:r>
              <a:rPr lang="el-GR" dirty="0" smtClean="0"/>
              <a:t>με </a:t>
            </a:r>
            <a:r>
              <a:rPr lang="el-GR" dirty="0" err="1" smtClean="0"/>
              <a:t>ηωζινόφιλο</a:t>
            </a:r>
            <a:r>
              <a:rPr lang="el-GR" dirty="0" smtClean="0"/>
              <a:t>  κυτταρόπλασμα</a:t>
            </a:r>
            <a:r>
              <a:rPr lang="en-US" dirty="0" smtClean="0"/>
              <a:t>) :</a:t>
            </a:r>
          </a:p>
          <a:p>
            <a:r>
              <a:rPr lang="en-US" dirty="0" smtClean="0"/>
              <a:t>CK7(-) , </a:t>
            </a:r>
            <a:r>
              <a:rPr lang="el-GR" dirty="0" smtClean="0"/>
              <a:t> </a:t>
            </a:r>
            <a:r>
              <a:rPr lang="el-GR" dirty="0" err="1" smtClean="0"/>
              <a:t>βιμεντίνη</a:t>
            </a:r>
            <a:r>
              <a:rPr lang="el-GR" dirty="0" smtClean="0"/>
              <a:t> (+), δείκτης ΝΚΚ (+) , </a:t>
            </a:r>
            <a:r>
              <a:rPr lang="en-US" dirty="0" smtClean="0">
                <a:effectLst>
                  <a:outerShdw blurRad="38100" dist="38100" dir="2700000" algn="tl">
                    <a:srgbClr val="000000">
                      <a:alpha val="43137"/>
                    </a:srgbClr>
                  </a:outerShdw>
                </a:effectLst>
              </a:rPr>
              <a:t>CA</a:t>
            </a:r>
            <a:r>
              <a:rPr lang="el-GR" dirty="0" smtClean="0">
                <a:effectLst>
                  <a:outerShdw blurRad="38100" dist="38100" dir="2700000" algn="tl">
                    <a:srgbClr val="000000">
                      <a:alpha val="43137"/>
                    </a:srgbClr>
                  </a:outerShdw>
                </a:effectLst>
              </a:rPr>
              <a:t>ΙΧ</a:t>
            </a:r>
            <a:r>
              <a:rPr lang="en-US" dirty="0" smtClean="0">
                <a:effectLst>
                  <a:outerShdw blurRad="38100" dist="38100" dir="2700000" algn="tl">
                    <a:srgbClr val="000000">
                      <a:alpha val="43137"/>
                    </a:srgbClr>
                  </a:outerShdw>
                </a:effectLst>
              </a:rPr>
              <a:t>(+) </a:t>
            </a:r>
            <a:endParaRPr lang="el-GR" dirty="0" smtClean="0">
              <a:effectLst>
                <a:outerShdw blurRad="38100" dist="38100" dir="2700000" algn="tl">
                  <a:srgbClr val="000000">
                    <a:alpha val="43137"/>
                  </a:srgbClr>
                </a:outerShdw>
              </a:effectLst>
            </a:endParaRPr>
          </a:p>
          <a:p>
            <a:r>
              <a:rPr lang="en-US" dirty="0" smtClean="0"/>
              <a:t>CD10(+) </a:t>
            </a:r>
            <a:r>
              <a:rPr lang="el-GR" dirty="0" smtClean="0"/>
              <a:t>με διάχυτο</a:t>
            </a:r>
            <a:r>
              <a:rPr lang="en-US" dirty="0" smtClean="0"/>
              <a:t>,</a:t>
            </a:r>
            <a:r>
              <a:rPr lang="el-GR" dirty="0" smtClean="0"/>
              <a:t> </a:t>
            </a:r>
            <a:r>
              <a:rPr lang="el-GR" dirty="0" err="1" smtClean="0"/>
              <a:t>μεμβρανικό</a:t>
            </a:r>
            <a:r>
              <a:rPr lang="el-GR" dirty="0" smtClean="0"/>
              <a:t> πρότυπο.</a:t>
            </a:r>
          </a:p>
          <a:p>
            <a:r>
              <a:rPr lang="el-GR" dirty="0" smtClean="0"/>
              <a:t>Στην </a:t>
            </a:r>
            <a:r>
              <a:rPr lang="el-GR" dirty="0" smtClean="0"/>
              <a:t>(κλασική) </a:t>
            </a:r>
            <a:r>
              <a:rPr lang="el-GR" dirty="0" err="1" smtClean="0"/>
              <a:t>ηωσινόφιλη</a:t>
            </a:r>
            <a:r>
              <a:rPr lang="el-GR" dirty="0" smtClean="0"/>
              <a:t> </a:t>
            </a:r>
            <a:r>
              <a:rPr lang="el-GR" dirty="0" smtClean="0"/>
              <a:t>ποικιλία του </a:t>
            </a:r>
            <a:r>
              <a:rPr lang="el-GR" spc="300" dirty="0" err="1" smtClean="0"/>
              <a:t>χρωμόφοβου</a:t>
            </a:r>
            <a:r>
              <a:rPr lang="el-GR" spc="300" dirty="0" smtClean="0"/>
              <a:t> ΝΚΚ</a:t>
            </a:r>
            <a:r>
              <a:rPr lang="en-US" spc="300" dirty="0" smtClean="0"/>
              <a:t>:</a:t>
            </a:r>
          </a:p>
          <a:p>
            <a:r>
              <a:rPr lang="el-GR" dirty="0" smtClean="0"/>
              <a:t>Χρώση του </a:t>
            </a:r>
            <a:r>
              <a:rPr lang="en-US" dirty="0" smtClean="0"/>
              <a:t>Hale (</a:t>
            </a:r>
            <a:r>
              <a:rPr lang="en-US" b="1" dirty="0" smtClean="0"/>
              <a:t>+</a:t>
            </a:r>
            <a:r>
              <a:rPr lang="en-US" dirty="0" smtClean="0"/>
              <a:t>).</a:t>
            </a:r>
          </a:p>
          <a:p>
            <a:r>
              <a:rPr lang="en-US" b="1" dirty="0" smtClean="0"/>
              <a:t>CK7</a:t>
            </a:r>
            <a:r>
              <a:rPr lang="en-US" dirty="0" smtClean="0"/>
              <a:t> </a:t>
            </a:r>
            <a:r>
              <a:rPr lang="el-GR" dirty="0"/>
              <a:t>[</a:t>
            </a:r>
            <a:r>
              <a:rPr lang="el-GR" dirty="0" smtClean="0"/>
              <a:t>συχνά </a:t>
            </a:r>
            <a:r>
              <a:rPr lang="el-GR" u="sng" dirty="0" smtClean="0"/>
              <a:t>διάχυτα</a:t>
            </a:r>
            <a:r>
              <a:rPr lang="el-GR" dirty="0" smtClean="0"/>
              <a:t>  (+)</a:t>
            </a:r>
            <a:r>
              <a:rPr lang="en-US" dirty="0" smtClean="0"/>
              <a:t>,</a:t>
            </a:r>
            <a:r>
              <a:rPr lang="el-GR" dirty="0" smtClean="0"/>
              <a:t> σε  ποσοστό κυττάρων &gt;90%]  </a:t>
            </a:r>
            <a:r>
              <a:rPr lang="el-GR" dirty="0" smtClean="0">
                <a:effectLst>
                  <a:outerShdw blurRad="38100" dist="38100" dir="2700000" algn="tl">
                    <a:srgbClr val="000000">
                      <a:alpha val="43137"/>
                    </a:srgbClr>
                  </a:outerShdw>
                </a:effectLst>
              </a:rPr>
              <a:t>ή </a:t>
            </a:r>
          </a:p>
          <a:p>
            <a:r>
              <a:rPr lang="en-US" dirty="0" smtClean="0"/>
              <a:t>CK7 </a:t>
            </a:r>
            <a:r>
              <a:rPr lang="en-US" dirty="0" smtClean="0"/>
              <a:t>(+</a:t>
            </a:r>
            <a:r>
              <a:rPr lang="el-GR" dirty="0" smtClean="0"/>
              <a:t>),</a:t>
            </a:r>
            <a:r>
              <a:rPr lang="en-US" dirty="0" smtClean="0"/>
              <a:t> </a:t>
            </a:r>
            <a:r>
              <a:rPr lang="el-GR" dirty="0" smtClean="0"/>
              <a:t>τουλάχιστον στο 5% των κυττάρων, </a:t>
            </a:r>
          </a:p>
          <a:p>
            <a:r>
              <a:rPr lang="el-GR" dirty="0"/>
              <a:t>μ</a:t>
            </a:r>
            <a:r>
              <a:rPr lang="el-GR" dirty="0" smtClean="0"/>
              <a:t>ε </a:t>
            </a:r>
            <a:r>
              <a:rPr lang="el-GR" dirty="0" err="1" smtClean="0">
                <a:effectLst>
                  <a:outerShdw blurRad="38100" dist="38100" dir="2700000" algn="tl">
                    <a:srgbClr val="000000">
                      <a:alpha val="43137"/>
                    </a:srgbClr>
                  </a:outerShdw>
                </a:effectLst>
              </a:rPr>
              <a:t>συνοδές</a:t>
            </a:r>
            <a:r>
              <a:rPr lang="el-GR" dirty="0" smtClean="0"/>
              <a:t>  </a:t>
            </a:r>
            <a:r>
              <a:rPr lang="en-US" dirty="0" smtClean="0"/>
              <a:t>CK20 &amp; CD15 </a:t>
            </a:r>
            <a:r>
              <a:rPr lang="en-US" dirty="0" smtClean="0">
                <a:effectLst>
                  <a:outerShdw blurRad="38100" dist="38100" dir="2700000" algn="tl">
                    <a:srgbClr val="000000">
                      <a:alpha val="43137"/>
                    </a:srgbClr>
                  </a:outerShdw>
                </a:effectLst>
              </a:rPr>
              <a:t>(</a:t>
            </a:r>
            <a:r>
              <a:rPr lang="en-US" b="1" dirty="0" smtClean="0">
                <a:effectLst>
                  <a:outerShdw blurRad="38100" dist="38100" dir="2700000" algn="tl">
                    <a:srgbClr val="000000">
                      <a:alpha val="43137"/>
                    </a:srgbClr>
                  </a:outerShdw>
                </a:effectLst>
              </a:rPr>
              <a:t>-</a:t>
            </a:r>
            <a:r>
              <a:rPr lang="en-US" dirty="0" smtClean="0">
                <a:effectLst>
                  <a:outerShdw blurRad="38100" dist="38100" dir="2700000" algn="tl">
                    <a:srgbClr val="000000">
                      <a:alpha val="43137"/>
                    </a:srgbClr>
                  </a:outerShdw>
                </a:effectLst>
              </a:rPr>
              <a:t>)</a:t>
            </a:r>
            <a:r>
              <a:rPr lang="en-US" dirty="0" smtClean="0"/>
              <a:t>.</a:t>
            </a:r>
          </a:p>
          <a:p>
            <a:r>
              <a:rPr lang="en-US" dirty="0" smtClean="0">
                <a:effectLst>
                  <a:outerShdw blurRad="38100" dist="38100" dir="2700000" algn="tl">
                    <a:srgbClr val="000000">
                      <a:alpha val="43137"/>
                    </a:srgbClr>
                  </a:outerShdw>
                </a:effectLst>
              </a:rPr>
              <a:t>E- </a:t>
            </a:r>
            <a:r>
              <a:rPr lang="el-GR" dirty="0" err="1" smtClean="0">
                <a:effectLst>
                  <a:outerShdw blurRad="38100" dist="38100" dir="2700000" algn="tl">
                    <a:srgbClr val="000000">
                      <a:alpha val="43137"/>
                    </a:srgbClr>
                  </a:outerShdw>
                </a:effectLst>
              </a:rPr>
              <a:t>καδερίνη</a:t>
            </a:r>
            <a:r>
              <a:rPr lang="el-GR" dirty="0" smtClean="0">
                <a:effectLst>
                  <a:outerShdw blurRad="38100" dist="38100" dir="2700000" algn="tl">
                    <a:srgbClr val="000000">
                      <a:alpha val="43137"/>
                    </a:srgbClr>
                  </a:outerShdw>
                </a:effectLst>
              </a:rPr>
              <a:t> </a:t>
            </a:r>
            <a:r>
              <a:rPr lang="el-GR" dirty="0" smtClean="0"/>
              <a:t>(+)  </a:t>
            </a:r>
            <a:r>
              <a:rPr lang="el-GR" dirty="0" smtClean="0"/>
              <a:t>με    </a:t>
            </a:r>
            <a:r>
              <a:rPr lang="el-GR" u="sng" dirty="0" smtClean="0"/>
              <a:t>αμιγώς </a:t>
            </a:r>
            <a:r>
              <a:rPr lang="el-GR" u="sng" dirty="0" err="1" smtClean="0"/>
              <a:t>μεμβρανικό</a:t>
            </a:r>
            <a:r>
              <a:rPr lang="el-GR" u="sng" dirty="0" smtClean="0"/>
              <a:t> </a:t>
            </a:r>
            <a:r>
              <a:rPr lang="el-GR" dirty="0" smtClean="0"/>
              <a:t>πρότυπο.</a:t>
            </a:r>
          </a:p>
          <a:p>
            <a:r>
              <a:rPr lang="el-GR" dirty="0" smtClean="0"/>
              <a:t> .</a:t>
            </a:r>
            <a:endParaRPr lang="el-GR" dirty="0"/>
          </a:p>
        </p:txBody>
      </p:sp>
      <p:pic>
        <p:nvPicPr>
          <p:cNvPr id="4098" name="Picture 2" descr="http://www.webpathology.com/slides/slides/Kidney_Oncocytoma1.jpg"/>
          <p:cNvPicPr>
            <a:picLocks noChangeAspect="1" noChangeArrowheads="1"/>
          </p:cNvPicPr>
          <p:nvPr/>
        </p:nvPicPr>
        <p:blipFill>
          <a:blip r:embed="rId2" cstate="print"/>
          <a:srcRect/>
          <a:stretch>
            <a:fillRect/>
          </a:stretch>
        </p:blipFill>
        <p:spPr bwMode="auto">
          <a:xfrm>
            <a:off x="4000496" y="-214338"/>
            <a:ext cx="4800600" cy="3600451"/>
          </a:xfrm>
          <a:prstGeom prst="rect">
            <a:avLst/>
          </a:prstGeom>
          <a:noFill/>
        </p:spPr>
      </p:pic>
      <p:pic>
        <p:nvPicPr>
          <p:cNvPr id="4100" name="Picture 4" descr="http://www.webpathology.com/slides/slides/Kidney_Oncocytoma3.jpg"/>
          <p:cNvPicPr>
            <a:picLocks noChangeAspect="1" noChangeArrowheads="1"/>
          </p:cNvPicPr>
          <p:nvPr/>
        </p:nvPicPr>
        <p:blipFill>
          <a:blip r:embed="rId3" cstate="print"/>
          <a:srcRect/>
          <a:stretch>
            <a:fillRect/>
          </a:stretch>
        </p:blipFill>
        <p:spPr bwMode="auto">
          <a:xfrm rot="10800000">
            <a:off x="4000496" y="3571876"/>
            <a:ext cx="4800600" cy="3600451"/>
          </a:xfrm>
          <a:prstGeom prst="rect">
            <a:avLst/>
          </a:prstGeom>
          <a:noFill/>
        </p:spPr>
      </p:pic>
      <p:sp>
        <p:nvSpPr>
          <p:cNvPr id="6" name="1 - Τίτλος"/>
          <p:cNvSpPr txBox="1">
            <a:spLocks/>
          </p:cNvSpPr>
          <p:nvPr/>
        </p:nvSpPr>
        <p:spPr>
          <a:xfrm>
            <a:off x="6357950" y="1928802"/>
            <a:ext cx="2786050" cy="1071570"/>
          </a:xfrm>
          <a:prstGeom prst="rect">
            <a:avLst/>
          </a:prstGeom>
        </p:spPr>
        <p:txBody>
          <a:bodyPr vert="horz" lIns="91440" tIns="45720" rIns="91440" bIns="45720" rtlCol="0" anchor="b">
            <a:normAutofit fontScale="70000" lnSpcReduction="20000"/>
          </a:bodyPr>
          <a:lstStyle/>
          <a:p>
            <a:pPr>
              <a:spcBef>
                <a:spcPct val="0"/>
              </a:spcBef>
              <a:defRPr/>
            </a:pPr>
            <a:r>
              <a:rPr lang="el-GR" sz="2800" dirty="0" smtClean="0">
                <a:solidFill>
                  <a:prstClr val="black"/>
                </a:solidFill>
                <a:effectLst>
                  <a:outerShdw blurRad="38100" dist="38100" dir="2700000" algn="tl">
                    <a:srgbClr val="000000">
                      <a:alpha val="43137"/>
                    </a:srgbClr>
                  </a:outerShdw>
                </a:effectLst>
              </a:rPr>
              <a:t>Κεντρική περιοχή </a:t>
            </a:r>
            <a:r>
              <a:rPr lang="el-GR" sz="2800" dirty="0" err="1" smtClean="0">
                <a:solidFill>
                  <a:prstClr val="black"/>
                </a:solidFill>
                <a:effectLst>
                  <a:outerShdw blurRad="38100" dist="38100" dir="2700000" algn="tl">
                    <a:srgbClr val="000000">
                      <a:alpha val="43137"/>
                    </a:srgbClr>
                  </a:outerShdw>
                </a:effectLst>
              </a:rPr>
              <a:t>ουλοποίησης</a:t>
            </a:r>
            <a:r>
              <a:rPr lang="el-GR" sz="2800" dirty="0" smtClean="0">
                <a:solidFill>
                  <a:prstClr val="black"/>
                </a:solidFill>
                <a:effectLst>
                  <a:outerShdw blurRad="38100" dist="38100" dir="2700000" algn="tl">
                    <a:srgbClr val="000000">
                      <a:alpha val="43137"/>
                    </a:srgbClr>
                  </a:outerShdw>
                </a:effectLst>
              </a:rPr>
              <a:t/>
            </a:r>
            <a:br>
              <a:rPr lang="el-GR" sz="2800" dirty="0" smtClean="0">
                <a:solidFill>
                  <a:prstClr val="black"/>
                </a:solidFill>
                <a:effectLst>
                  <a:outerShdw blurRad="38100" dist="38100" dir="2700000" algn="tl">
                    <a:srgbClr val="000000">
                      <a:alpha val="43137"/>
                    </a:srgbClr>
                  </a:outerShdw>
                </a:effectLst>
              </a:rPr>
            </a:br>
            <a:r>
              <a:rPr lang="el-GR" sz="2800" dirty="0" smtClean="0">
                <a:solidFill>
                  <a:prstClr val="black"/>
                </a:solidFill>
                <a:effectLst>
                  <a:outerShdw blurRad="38100" dist="38100" dir="2700000" algn="tl">
                    <a:srgbClr val="000000">
                      <a:alpha val="43137"/>
                    </a:srgbClr>
                  </a:outerShdw>
                </a:effectLst>
              </a:rPr>
              <a:t>(στο 1/3 των περιπτώσεων )</a:t>
            </a:r>
            <a:endParaRPr lang="el-GR" sz="2800" dirty="0">
              <a:solidFill>
                <a:prstClr val="black"/>
              </a:solidFill>
              <a:effectLst>
                <a:outerShdw blurRad="38100" dist="38100" dir="2700000" algn="tl">
                  <a:srgbClr val="000000">
                    <a:alpha val="43137"/>
                  </a:srgbClr>
                </a:outerShdw>
              </a:effectLst>
            </a:endParaRPr>
          </a:p>
        </p:txBody>
      </p:sp>
      <p:sp>
        <p:nvSpPr>
          <p:cNvPr id="7" name="1 - Τίτλος"/>
          <p:cNvSpPr txBox="1">
            <a:spLocks/>
          </p:cNvSpPr>
          <p:nvPr/>
        </p:nvSpPr>
        <p:spPr>
          <a:xfrm rot="10800000" flipV="1">
            <a:off x="6510350" y="5429264"/>
            <a:ext cx="1990740" cy="1071570"/>
          </a:xfrm>
          <a:prstGeom prst="rect">
            <a:avLst/>
          </a:prstGeom>
        </p:spPr>
        <p:txBody>
          <a:bodyPr vert="horz" lIns="91440" tIns="45720" rIns="91440" bIns="45720" rtlCol="0" anchor="b">
            <a:normAutofit fontScale="92500" lnSpcReduction="20000"/>
          </a:bodyPr>
          <a:lstStyle/>
          <a:p>
            <a:pPr>
              <a:spcBef>
                <a:spcPct val="0"/>
              </a:spcBef>
              <a:defRPr/>
            </a:pPr>
            <a:r>
              <a:rPr lang="el-GR" sz="2800" dirty="0" smtClean="0">
                <a:solidFill>
                  <a:prstClr val="black"/>
                </a:solidFill>
                <a:effectLst>
                  <a:outerShdw blurRad="38100" dist="38100" dir="2700000" algn="tl">
                    <a:srgbClr val="000000">
                      <a:alpha val="43137"/>
                    </a:srgbClr>
                  </a:outerShdw>
                </a:effectLst>
              </a:rPr>
              <a:t>Ά</a:t>
            </a:r>
            <a:r>
              <a:rPr lang="el-GR" sz="2800" dirty="0" err="1" smtClean="0">
                <a:solidFill>
                  <a:prstClr val="black"/>
                </a:solidFill>
                <a:effectLst>
                  <a:outerShdw blurRad="38100" dist="38100" dir="2700000" algn="tl">
                    <a:srgbClr val="000000">
                      <a:alpha val="43137"/>
                    </a:srgbClr>
                  </a:outerShdw>
                </a:effectLst>
              </a:rPr>
              <a:t>φθονο</a:t>
            </a:r>
            <a:r>
              <a:rPr lang="el-GR" sz="2800" dirty="0" smtClean="0">
                <a:solidFill>
                  <a:prstClr val="black"/>
                </a:solidFill>
                <a:effectLst>
                  <a:outerShdw blurRad="38100" dist="38100" dir="2700000" algn="tl">
                    <a:srgbClr val="000000">
                      <a:alpha val="43137"/>
                    </a:srgbClr>
                  </a:outerShdw>
                </a:effectLst>
              </a:rPr>
              <a:t> οιδηματώδες υπόστρωμα</a:t>
            </a:r>
            <a:endParaRPr lang="el-GR" sz="2800"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519718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10001256" cy="1500174"/>
          </a:xfrm>
        </p:spPr>
        <p:txBody>
          <a:bodyPr>
            <a:normAutofit fontScale="90000"/>
          </a:bodyPr>
          <a:lstStyle/>
          <a:p>
            <a:pPr algn="l"/>
            <a:r>
              <a:rPr lang="el-GR" b="1" dirty="0" smtClean="0"/>
              <a:t>          </a:t>
            </a:r>
            <a:r>
              <a:rPr lang="el-GR" sz="2700" b="1" spc="600" dirty="0" err="1" smtClean="0">
                <a:effectLst>
                  <a:outerShdw blurRad="38100" dist="38100" dir="2700000" algn="tl">
                    <a:srgbClr val="000000">
                      <a:alpha val="43137"/>
                    </a:srgbClr>
                  </a:outerShdw>
                </a:effectLst>
              </a:rPr>
              <a:t>Ογκοκύτωμα</a:t>
            </a:r>
            <a:r>
              <a:rPr lang="en-US" sz="2700" b="1" spc="600" dirty="0" smtClean="0"/>
              <a:t>: </a:t>
            </a:r>
            <a:r>
              <a:rPr lang="el-GR" sz="2700" b="1" spc="600" dirty="0" smtClean="0"/>
              <a:t>Πιθανά ευρήματα, </a:t>
            </a:r>
            <a:br>
              <a:rPr lang="el-GR" sz="2700" b="1" spc="600" dirty="0" smtClean="0"/>
            </a:br>
            <a:r>
              <a:rPr lang="el-GR" sz="2700" b="1" u="sng" spc="600" dirty="0" smtClean="0">
                <a:effectLst>
                  <a:outerShdw blurRad="38100" dist="38100" dir="2700000" algn="tl">
                    <a:srgbClr val="000000">
                      <a:alpha val="43137"/>
                    </a:srgbClr>
                  </a:outerShdw>
                </a:effectLst>
              </a:rPr>
              <a:t>μη</a:t>
            </a:r>
            <a:r>
              <a:rPr lang="el-GR" sz="2700" b="1" spc="600" dirty="0" smtClean="0"/>
              <a:t> </a:t>
            </a:r>
            <a:r>
              <a:rPr lang="el-GR" sz="2700" b="1" spc="600" dirty="0" err="1" smtClean="0"/>
              <a:t>αποκλείοντα</a:t>
            </a:r>
            <a:r>
              <a:rPr lang="el-GR" sz="2700" b="1" spc="600" dirty="0" smtClean="0"/>
              <a:t>  διάγνωση </a:t>
            </a:r>
            <a:r>
              <a:rPr lang="el-GR" sz="2700" b="1" spc="600" dirty="0" err="1" smtClean="0"/>
              <a:t>ογκοκυτώματος</a:t>
            </a:r>
            <a:r>
              <a:rPr lang="el-GR" sz="5300" b="1" dirty="0" smtClean="0"/>
              <a:t/>
            </a:r>
            <a:br>
              <a:rPr lang="el-GR" sz="5300" b="1" dirty="0" smtClean="0"/>
            </a:br>
            <a:r>
              <a:rPr lang="el-GR" sz="2700" b="1" dirty="0" smtClean="0"/>
              <a:t>Συμπαγής διαμόρφωση                                       </a:t>
            </a:r>
            <a:r>
              <a:rPr lang="el-GR" sz="2700" b="1" dirty="0" smtClean="0">
                <a:effectLst>
                  <a:outerShdw blurRad="38100" dist="38100" dir="2700000" algn="tl">
                    <a:srgbClr val="000000">
                      <a:alpha val="43137"/>
                    </a:srgbClr>
                  </a:outerShdw>
                </a:effectLst>
              </a:rPr>
              <a:t>Εκφυλιστικού</a:t>
            </a:r>
            <a:r>
              <a:rPr lang="el-GR" sz="2700" b="1" dirty="0" smtClean="0"/>
              <a:t> τύπου </a:t>
            </a:r>
            <a:br>
              <a:rPr lang="el-GR" sz="2700" b="1" dirty="0" smtClean="0"/>
            </a:br>
            <a:r>
              <a:rPr lang="el-GR" sz="2700" b="1" dirty="0" smtClean="0"/>
              <a:t>                                                                                      πυρηνική </a:t>
            </a:r>
            <a:r>
              <a:rPr lang="el-GR" sz="2700" b="1" dirty="0" err="1" smtClean="0"/>
              <a:t>ατυπία</a:t>
            </a:r>
            <a:r>
              <a:rPr lang="el-GR" sz="2700" b="1" dirty="0" smtClean="0"/>
              <a:t> </a:t>
            </a:r>
            <a:endParaRPr lang="el-GR" sz="2700" b="1" dirty="0"/>
          </a:p>
        </p:txBody>
      </p:sp>
      <p:sp>
        <p:nvSpPr>
          <p:cNvPr id="4" name="3 - Θέση περιεχομένου"/>
          <p:cNvSpPr>
            <a:spLocks noGrp="1"/>
          </p:cNvSpPr>
          <p:nvPr>
            <p:ph sz="half" idx="2"/>
          </p:nvPr>
        </p:nvSpPr>
        <p:spPr/>
        <p:txBody>
          <a:bodyPr/>
          <a:lstStyle/>
          <a:p>
            <a:endParaRPr lang="el-GR" dirty="0"/>
          </a:p>
        </p:txBody>
      </p:sp>
      <p:pic>
        <p:nvPicPr>
          <p:cNvPr id="5" name="Picture 2" descr="http://www.webpathology.com/slides/slides/Kidney_Oncocytoma2.jpg"/>
          <p:cNvPicPr>
            <a:picLocks noGrp="1" noChangeAspect="1" noChangeArrowheads="1"/>
          </p:cNvPicPr>
          <p:nvPr>
            <p:ph sz="half" idx="1"/>
          </p:nvPr>
        </p:nvPicPr>
        <p:blipFill>
          <a:blip r:embed="rId2" cstate="print"/>
          <a:srcRect/>
          <a:stretch>
            <a:fillRect/>
          </a:stretch>
        </p:blipFill>
        <p:spPr bwMode="auto">
          <a:xfrm rot="16200000">
            <a:off x="-1768122" y="2482446"/>
            <a:ext cx="7286676" cy="5465008"/>
          </a:xfrm>
          <a:prstGeom prst="rect">
            <a:avLst/>
          </a:prstGeom>
          <a:noFill/>
        </p:spPr>
      </p:pic>
      <p:pic>
        <p:nvPicPr>
          <p:cNvPr id="26626" name="Picture 2" descr="http://www.webpathology.com/slides/slides/Kidney_Oncocytoma5.jpg"/>
          <p:cNvPicPr>
            <a:picLocks noChangeAspect="1" noChangeArrowheads="1"/>
          </p:cNvPicPr>
          <p:nvPr/>
        </p:nvPicPr>
        <p:blipFill>
          <a:blip r:embed="rId3" cstate="print"/>
          <a:srcRect/>
          <a:stretch>
            <a:fillRect/>
          </a:stretch>
        </p:blipFill>
        <p:spPr bwMode="auto">
          <a:xfrm rot="5400000">
            <a:off x="3726651" y="2416961"/>
            <a:ext cx="6762795" cy="5072098"/>
          </a:xfrm>
          <a:prstGeom prst="rect">
            <a:avLst/>
          </a:prstGeom>
          <a:noFill/>
        </p:spPr>
      </p:pic>
    </p:spTree>
    <p:extLst>
      <p:ext uri="{BB962C8B-B14F-4D97-AF65-F5344CB8AC3E}">
        <p14:creationId xmlns:p14="http://schemas.microsoft.com/office/powerpoint/2010/main" val="204808507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54032"/>
          </a:xfrm>
        </p:spPr>
        <p:txBody>
          <a:bodyPr>
            <a:normAutofit fontScale="90000"/>
          </a:bodyPr>
          <a:lstStyle/>
          <a:p>
            <a:r>
              <a:rPr lang="el-GR" sz="3200" b="1" spc="600" dirty="0" smtClean="0">
                <a:effectLst>
                  <a:outerShdw blurRad="38100" dist="38100" dir="2700000" algn="tl">
                    <a:srgbClr val="000000">
                      <a:alpha val="43137"/>
                    </a:srgbClr>
                  </a:outerShdw>
                </a:effectLst>
              </a:rPr>
              <a:t>Μικρο</a:t>
            </a:r>
            <a:r>
              <a:rPr lang="el-GR" sz="3200" b="1" dirty="0" smtClean="0">
                <a:effectLst>
                  <a:outerShdw blurRad="38100" dist="38100" dir="2700000" algn="tl">
                    <a:srgbClr val="000000">
                      <a:alpha val="43137"/>
                    </a:srgbClr>
                  </a:outerShdw>
                </a:effectLst>
              </a:rPr>
              <a:t>σκοπικά παρατηρούμενη </a:t>
            </a:r>
            <a:r>
              <a:rPr lang="el-GR" sz="3200" b="1" dirty="0" smtClean="0">
                <a:effectLst>
                  <a:outerShdw blurRad="38100" dist="38100" dir="2700000" algn="tl">
                    <a:srgbClr val="000000">
                      <a:alpha val="43137"/>
                    </a:srgbClr>
                  </a:outerShdw>
                </a:effectLst>
              </a:rPr>
              <a:t>(</a:t>
            </a:r>
            <a:r>
              <a:rPr lang="el-GR" sz="3200" b="1" dirty="0" err="1" smtClean="0">
                <a:effectLst>
                  <a:outerShdw blurRad="38100" dist="38100" dir="2700000" algn="tl">
                    <a:srgbClr val="000000">
                      <a:alpha val="43137"/>
                    </a:srgbClr>
                  </a:outerShdw>
                </a:effectLst>
              </a:rPr>
              <a:t>ψευδο)διήθηση</a:t>
            </a:r>
            <a:r>
              <a:rPr lang="el-GR" sz="3200" b="1" dirty="0" smtClean="0">
                <a:effectLst>
                  <a:outerShdw blurRad="38100" dist="38100" dir="2700000" algn="tl">
                    <a:srgbClr val="000000">
                      <a:alpha val="43137"/>
                    </a:srgbClr>
                  </a:outerShdw>
                </a:effectLst>
              </a:rPr>
              <a:t>(!)</a:t>
            </a:r>
            <a:r>
              <a:rPr lang="el-GR" sz="3200" b="1" dirty="0" smtClean="0"/>
              <a:t> </a:t>
            </a:r>
            <a:r>
              <a:rPr lang="en-US" sz="3200" b="1" dirty="0" smtClean="0"/>
              <a:t> </a:t>
            </a:r>
            <a:r>
              <a:rPr lang="el-GR" sz="3200" b="1" dirty="0" err="1" smtClean="0"/>
              <a:t>περινεφρικού</a:t>
            </a:r>
            <a:r>
              <a:rPr lang="el-GR" sz="3200" b="1" dirty="0" smtClean="0"/>
              <a:t> λίπους</a:t>
            </a:r>
            <a:r>
              <a:rPr lang="en-US" sz="3200" b="1" dirty="0" smtClean="0"/>
              <a:t> </a:t>
            </a:r>
            <a:r>
              <a:rPr lang="el-GR" sz="3200" b="1" dirty="0" smtClean="0"/>
              <a:t> </a:t>
            </a:r>
            <a:r>
              <a:rPr lang="el-GR" sz="3200" b="1" dirty="0" smtClean="0"/>
              <a:t/>
            </a:r>
            <a:br>
              <a:rPr lang="el-GR" sz="3200" b="1" dirty="0" smtClean="0"/>
            </a:br>
            <a:r>
              <a:rPr lang="el-GR" sz="3200" b="1" dirty="0" smtClean="0"/>
              <a:t>από </a:t>
            </a:r>
            <a:r>
              <a:rPr lang="el-GR" sz="3200" b="1" spc="300" dirty="0" err="1" smtClean="0">
                <a:effectLst>
                  <a:outerShdw blurRad="38100" dist="38100" dir="2700000" algn="tl">
                    <a:srgbClr val="000000">
                      <a:alpha val="43137"/>
                    </a:srgbClr>
                  </a:outerShdw>
                </a:effectLst>
              </a:rPr>
              <a:t>ογκοκύτωμα</a:t>
            </a:r>
            <a:endParaRPr lang="el-GR" sz="3200" b="1" spc="300" dirty="0">
              <a:effectLst>
                <a:outerShdw blurRad="38100" dist="38100" dir="2700000" algn="tl">
                  <a:srgbClr val="000000">
                    <a:alpha val="43137"/>
                  </a:srgbClr>
                </a:outerShdw>
              </a:effectLst>
            </a:endParaRPr>
          </a:p>
        </p:txBody>
      </p:sp>
      <p:pic>
        <p:nvPicPr>
          <p:cNvPr id="1026" name="Picture 2" descr="http://www.webpathology.com/slides/slides/Kidney_Oncocytoma_FatInfiltration1.jpg"/>
          <p:cNvPicPr>
            <a:picLocks noGrp="1" noChangeAspect="1" noChangeArrowheads="1"/>
          </p:cNvPicPr>
          <p:nvPr>
            <p:ph sz="half" idx="1"/>
          </p:nvPr>
        </p:nvPicPr>
        <p:blipFill>
          <a:blip r:embed="rId2" cstate="print"/>
          <a:srcRect/>
          <a:stretch>
            <a:fillRect/>
          </a:stretch>
        </p:blipFill>
        <p:spPr bwMode="auto">
          <a:xfrm rot="16200000">
            <a:off x="-1164173" y="2164251"/>
            <a:ext cx="6971787" cy="5215008"/>
          </a:xfrm>
          <a:prstGeom prst="rect">
            <a:avLst/>
          </a:prstGeom>
          <a:noFill/>
        </p:spPr>
      </p:pic>
      <p:pic>
        <p:nvPicPr>
          <p:cNvPr id="1028" name="Picture 4" descr="http://www.webpathology.com/slides/slides/Kidney_Oncocytoma_FatInfiltration2.jpg"/>
          <p:cNvPicPr>
            <a:picLocks noGrp="1" noChangeAspect="1" noChangeArrowheads="1"/>
          </p:cNvPicPr>
          <p:nvPr>
            <p:ph sz="half" idx="2"/>
          </p:nvPr>
        </p:nvPicPr>
        <p:blipFill>
          <a:blip r:embed="rId3" cstate="print"/>
          <a:srcRect/>
          <a:stretch>
            <a:fillRect/>
          </a:stretch>
        </p:blipFill>
        <p:spPr bwMode="auto">
          <a:xfrm rot="5400000">
            <a:off x="3982561" y="2053829"/>
            <a:ext cx="6143754" cy="4607815"/>
          </a:xfrm>
          <a:prstGeom prst="rect">
            <a:avLst/>
          </a:prstGeom>
          <a:noFill/>
        </p:spPr>
      </p:pic>
    </p:spTree>
    <p:extLst>
      <p:ext uri="{BB962C8B-B14F-4D97-AF65-F5344CB8AC3E}">
        <p14:creationId xmlns:p14="http://schemas.microsoft.com/office/powerpoint/2010/main" val="9887785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660" y="214290"/>
            <a:ext cx="9572660" cy="785818"/>
          </a:xfrm>
        </p:spPr>
        <p:txBody>
          <a:bodyPr>
            <a:normAutofit fontScale="90000"/>
          </a:bodyPr>
          <a:lstStyle/>
          <a:p>
            <a:r>
              <a:rPr lang="el-GR" dirty="0" smtClean="0"/>
              <a:t>   </a:t>
            </a:r>
            <a:r>
              <a:rPr lang="el-GR" b="1" dirty="0" err="1" smtClean="0"/>
              <a:t>Σωληνο</a:t>
            </a:r>
            <a:r>
              <a:rPr lang="el-GR" b="1" dirty="0" smtClean="0"/>
              <a:t>(κυστικό)      πρότυπο </a:t>
            </a:r>
            <a:r>
              <a:rPr lang="el-GR" b="1" dirty="0" err="1" smtClean="0">
                <a:effectLst>
                  <a:outerShdw blurRad="38100" dist="38100" dir="2700000" algn="tl">
                    <a:srgbClr val="000000">
                      <a:alpha val="43137"/>
                    </a:srgbClr>
                  </a:outerShdw>
                </a:effectLst>
              </a:rPr>
              <a:t>ογκοκυτώματος</a:t>
            </a:r>
            <a:endParaRPr lang="el-GR" b="1" dirty="0">
              <a:effectLst>
                <a:outerShdw blurRad="38100" dist="38100" dir="2700000" algn="tl">
                  <a:srgbClr val="000000">
                    <a:alpha val="43137"/>
                  </a:srgbClr>
                </a:outerShdw>
              </a:effectLst>
            </a:endParaRPr>
          </a:p>
        </p:txBody>
      </p:sp>
      <p:pic>
        <p:nvPicPr>
          <p:cNvPr id="28674" name="Picture 2" descr="http://www.webpathology.com/slides/slides/Kidney_Oncocytoma4.jpg"/>
          <p:cNvPicPr>
            <a:picLocks noChangeAspect="1" noChangeArrowheads="1"/>
          </p:cNvPicPr>
          <p:nvPr/>
        </p:nvPicPr>
        <p:blipFill>
          <a:blip r:embed="rId2" cstate="print"/>
          <a:srcRect/>
          <a:stretch>
            <a:fillRect/>
          </a:stretch>
        </p:blipFill>
        <p:spPr bwMode="auto">
          <a:xfrm rot="10800000">
            <a:off x="642910" y="1214422"/>
            <a:ext cx="7810553" cy="5857916"/>
          </a:xfrm>
          <a:prstGeom prst="rect">
            <a:avLst/>
          </a:prstGeom>
          <a:noFill/>
        </p:spPr>
      </p:pic>
    </p:spTree>
    <p:extLst>
      <p:ext uri="{BB962C8B-B14F-4D97-AF65-F5344CB8AC3E}">
        <p14:creationId xmlns:p14="http://schemas.microsoft.com/office/powerpoint/2010/main" val="148561644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N</a:t>
            </a:r>
            <a:r>
              <a:rPr lang="el-GR" dirty="0" err="1" smtClean="0"/>
              <a:t>εφροκυτταρικό</a:t>
            </a:r>
            <a:r>
              <a:rPr lang="el-GR" dirty="0" smtClean="0"/>
              <a:t> καρκίνωμα</a:t>
            </a:r>
            <a:endParaRPr lang="el-GR" dirty="0"/>
          </a:p>
        </p:txBody>
      </p:sp>
      <p:sp>
        <p:nvSpPr>
          <p:cNvPr id="3" name="2 - Θέση περιεχομένου"/>
          <p:cNvSpPr>
            <a:spLocks noGrp="1"/>
          </p:cNvSpPr>
          <p:nvPr>
            <p:ph idx="1"/>
          </p:nvPr>
        </p:nvSpPr>
        <p:spPr/>
        <p:txBody>
          <a:bodyPr>
            <a:normAutofit fontScale="92500"/>
          </a:bodyPr>
          <a:lstStyle/>
          <a:p>
            <a:r>
              <a:rPr lang="el-GR" dirty="0" smtClean="0"/>
              <a:t>1-3% επί του συνόλου των κακοήθων νεοπλασμάτων των σπλάγχνων.</a:t>
            </a:r>
          </a:p>
          <a:p>
            <a:r>
              <a:rPr lang="el-GR" dirty="0" smtClean="0"/>
              <a:t>Μέση και προχωρημένη ηλικία, άρρενες/</a:t>
            </a:r>
            <a:r>
              <a:rPr lang="el-GR" dirty="0" err="1" smtClean="0"/>
              <a:t>θήλεις</a:t>
            </a:r>
            <a:r>
              <a:rPr lang="en-US" dirty="0" smtClean="0"/>
              <a:t>:</a:t>
            </a:r>
            <a:r>
              <a:rPr lang="el-GR" dirty="0" smtClean="0"/>
              <a:t>2/1 .</a:t>
            </a:r>
          </a:p>
          <a:p>
            <a:r>
              <a:rPr lang="el-GR" dirty="0" err="1" smtClean="0"/>
              <a:t>Προδιαθεσικοί</a:t>
            </a:r>
            <a:r>
              <a:rPr lang="el-GR" dirty="0" smtClean="0"/>
              <a:t> παράγοντες</a:t>
            </a:r>
            <a:r>
              <a:rPr lang="en-US" dirty="0" smtClean="0"/>
              <a:t>:</a:t>
            </a:r>
            <a:r>
              <a:rPr lang="el-GR" dirty="0" smtClean="0"/>
              <a:t> νόσος </a:t>
            </a:r>
            <a:r>
              <a:rPr lang="en-US" dirty="0" smtClean="0"/>
              <a:t>von </a:t>
            </a:r>
            <a:r>
              <a:rPr lang="en-US" dirty="0" err="1" smtClean="0"/>
              <a:t>Hippel-Lindau</a:t>
            </a:r>
            <a:r>
              <a:rPr lang="en-US" dirty="0" smtClean="0"/>
              <a:t>,</a:t>
            </a:r>
            <a:r>
              <a:rPr lang="el-GR" dirty="0" smtClean="0"/>
              <a:t> επίκτητη κυστική νόσος του νεφρού λόγω αιμοκάθαρσης, κάπνισμα τσιγάρου, παχυσαρκία στις γυναίκες, κληρονομούμενη τάση </a:t>
            </a:r>
            <a:r>
              <a:rPr lang="el-GR" dirty="0" err="1" smtClean="0"/>
              <a:t>χρωμοσωμικής</a:t>
            </a:r>
            <a:r>
              <a:rPr lang="el-GR" dirty="0" smtClean="0"/>
              <a:t> </a:t>
            </a:r>
            <a:r>
              <a:rPr lang="el-GR" dirty="0" err="1" smtClean="0"/>
              <a:t>διαμετάθεσης</a:t>
            </a:r>
            <a:r>
              <a:rPr lang="el-GR" dirty="0" smtClean="0"/>
              <a:t> 3-8 ή 3-11.</a:t>
            </a:r>
            <a:endParaRPr lang="el-GR" dirty="0"/>
          </a:p>
        </p:txBody>
      </p:sp>
    </p:spTree>
    <p:extLst>
      <p:ext uri="{BB962C8B-B14F-4D97-AF65-F5344CB8AC3E}">
        <p14:creationId xmlns:p14="http://schemas.microsoft.com/office/powerpoint/2010/main" val="20701996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0" y="2204864"/>
            <a:ext cx="3465513" cy="5328592"/>
          </a:xfrm>
        </p:spPr>
        <p:txBody>
          <a:bodyPr>
            <a:normAutofit/>
          </a:bodyPr>
          <a:lstStyle/>
          <a:p>
            <a:r>
              <a:rPr lang="el-GR" sz="2400" b="1" dirty="0" err="1" smtClean="0"/>
              <a:t>Ανοσοφαινότυπος</a:t>
            </a:r>
            <a:r>
              <a:rPr lang="el-GR" sz="2400" b="1" dirty="0" smtClean="0"/>
              <a:t> </a:t>
            </a:r>
          </a:p>
          <a:p>
            <a:endParaRPr lang="el-GR" sz="2400" b="1" dirty="0" smtClean="0"/>
          </a:p>
          <a:p>
            <a:r>
              <a:rPr lang="el-GR" sz="2400" b="1" dirty="0" smtClean="0"/>
              <a:t>  </a:t>
            </a:r>
            <a:r>
              <a:rPr lang="el-GR" sz="2400" b="1" dirty="0" err="1" smtClean="0"/>
              <a:t>ογκοκυτώματος</a:t>
            </a:r>
            <a:endParaRPr lang="el-GR" sz="2400" b="1" dirty="0"/>
          </a:p>
        </p:txBody>
      </p:sp>
      <p:pic>
        <p:nvPicPr>
          <p:cNvPr id="4098" name="Picture 2" descr="D:\SCANS\2011-06-07 2\2 001.jpg-1.32..jpg"/>
          <p:cNvPicPr>
            <a:picLocks noGrp="1" noChangeAspect="1" noChangeArrowheads="1"/>
          </p:cNvPicPr>
          <p:nvPr>
            <p:ph idx="1"/>
          </p:nvPr>
        </p:nvPicPr>
        <p:blipFill>
          <a:blip r:embed="rId2" cstate="print"/>
          <a:srcRect/>
          <a:stretch>
            <a:fillRect/>
          </a:stretch>
        </p:blipFill>
        <p:spPr bwMode="auto">
          <a:xfrm rot="10800000">
            <a:off x="2679902" y="0"/>
            <a:ext cx="6464098" cy="6858000"/>
          </a:xfrm>
          <a:prstGeom prst="rect">
            <a:avLst/>
          </a:prstGeom>
          <a:noFill/>
        </p:spPr>
      </p:pic>
      <p:sp>
        <p:nvSpPr>
          <p:cNvPr id="6" name="1 - Τίτλος"/>
          <p:cNvSpPr>
            <a:spLocks noGrp="1"/>
          </p:cNvSpPr>
          <p:nvPr>
            <p:ph type="title"/>
          </p:nvPr>
        </p:nvSpPr>
        <p:spPr>
          <a:xfrm flipH="1">
            <a:off x="3851919" y="273050"/>
            <a:ext cx="1296142" cy="779686"/>
          </a:xfrm>
        </p:spPr>
        <p:txBody>
          <a:bodyPr>
            <a:normAutofit/>
          </a:bodyPr>
          <a:lstStyle/>
          <a:p>
            <a:r>
              <a:rPr lang="en-US" dirty="0" smtClean="0"/>
              <a:t>CD117</a:t>
            </a:r>
            <a:endParaRPr lang="el-GR" dirty="0"/>
          </a:p>
        </p:txBody>
      </p:sp>
      <p:sp>
        <p:nvSpPr>
          <p:cNvPr id="7" name="1 - Τίτλος"/>
          <p:cNvSpPr txBox="1">
            <a:spLocks/>
          </p:cNvSpPr>
          <p:nvPr/>
        </p:nvSpPr>
        <p:spPr>
          <a:xfrm>
            <a:off x="6876256" y="273050"/>
            <a:ext cx="2664296" cy="995710"/>
          </a:xfrm>
          <a:prstGeom prst="rect">
            <a:avLst/>
          </a:prstGeom>
        </p:spPr>
        <p:txBody>
          <a:bodyPr vert="horz" lIns="91440" tIns="45720" rIns="91440" bIns="45720" rtlCol="0" anchor="b">
            <a:normAutofit/>
          </a:bodyPr>
          <a:lstStyle/>
          <a:p>
            <a:pPr>
              <a:spcBef>
                <a:spcPct val="0"/>
              </a:spcBef>
              <a:defRPr/>
            </a:pPr>
            <a:r>
              <a:rPr lang="en-US" sz="2000" b="1" dirty="0" smtClean="0">
                <a:solidFill>
                  <a:prstClr val="black"/>
                </a:solidFill>
              </a:rPr>
              <a:t>CK7</a:t>
            </a:r>
            <a:endParaRPr lang="el-GR" sz="2000" b="1" dirty="0">
              <a:solidFill>
                <a:prstClr val="black"/>
              </a:solidFill>
            </a:endParaRPr>
          </a:p>
        </p:txBody>
      </p:sp>
      <p:sp>
        <p:nvSpPr>
          <p:cNvPr id="8" name="1 - Τίτλος"/>
          <p:cNvSpPr txBox="1">
            <a:spLocks/>
          </p:cNvSpPr>
          <p:nvPr/>
        </p:nvSpPr>
        <p:spPr>
          <a:xfrm>
            <a:off x="3275856" y="425450"/>
            <a:ext cx="6417096" cy="5307806"/>
          </a:xfrm>
          <a:prstGeom prst="rect">
            <a:avLst/>
          </a:prstGeom>
        </p:spPr>
        <p:txBody>
          <a:bodyPr vert="horz" lIns="91440" tIns="45720" rIns="91440" bIns="45720" rtlCol="0" anchor="b">
            <a:normAutofit/>
          </a:bodyPr>
          <a:lstStyle/>
          <a:p>
            <a:pPr>
              <a:spcBef>
                <a:spcPct val="0"/>
              </a:spcBef>
              <a:defRPr/>
            </a:pPr>
            <a:r>
              <a:rPr lang="en-US" sz="2000" b="1" dirty="0" smtClean="0">
                <a:solidFill>
                  <a:prstClr val="black"/>
                </a:solidFill>
              </a:rPr>
              <a:t>CK7</a:t>
            </a:r>
            <a:endParaRPr lang="el-GR" sz="2000" b="1" dirty="0">
              <a:solidFill>
                <a:prstClr val="black"/>
              </a:solidFill>
            </a:endParaRPr>
          </a:p>
        </p:txBody>
      </p:sp>
      <p:sp>
        <p:nvSpPr>
          <p:cNvPr id="9" name="8 - Ορθογώνιο"/>
          <p:cNvSpPr/>
          <p:nvPr/>
        </p:nvSpPr>
        <p:spPr>
          <a:xfrm rot="10800000" flipV="1">
            <a:off x="6804248" y="4517029"/>
            <a:ext cx="1656184" cy="369332"/>
          </a:xfrm>
          <a:prstGeom prst="rect">
            <a:avLst/>
          </a:prstGeom>
        </p:spPr>
        <p:txBody>
          <a:bodyPr wrap="square">
            <a:spAutoFit/>
          </a:bodyPr>
          <a:lstStyle/>
          <a:p>
            <a:r>
              <a:rPr lang="el-GR" dirty="0" err="1" smtClean="0">
                <a:solidFill>
                  <a:prstClr val="black"/>
                </a:solidFill>
              </a:rPr>
              <a:t>Βιμεντίνη</a:t>
            </a:r>
            <a:r>
              <a:rPr lang="el-GR" dirty="0" smtClean="0">
                <a:solidFill>
                  <a:prstClr val="black"/>
                </a:solidFill>
              </a:rPr>
              <a:t> (-)</a:t>
            </a:r>
            <a:endParaRPr lang="el-GR" dirty="0">
              <a:solidFill>
                <a:prstClr val="black"/>
              </a:solidFill>
            </a:endParaRPr>
          </a:p>
        </p:txBody>
      </p:sp>
    </p:spTree>
    <p:extLst>
      <p:ext uri="{BB962C8B-B14F-4D97-AF65-F5344CB8AC3E}">
        <p14:creationId xmlns:p14="http://schemas.microsoft.com/office/powerpoint/2010/main" val="111794480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68346"/>
          </a:xfrm>
        </p:spPr>
        <p:txBody>
          <a:bodyPr>
            <a:normAutofit fontScale="90000"/>
          </a:bodyPr>
          <a:lstStyle/>
          <a:p>
            <a:r>
              <a:rPr lang="el-GR" dirty="0" err="1" smtClean="0"/>
              <a:t>Ανοσοϊστοθετικότητα</a:t>
            </a:r>
            <a:r>
              <a:rPr lang="el-GR" dirty="0" smtClean="0"/>
              <a:t> </a:t>
            </a:r>
            <a:r>
              <a:rPr lang="el-GR" dirty="0" smtClean="0"/>
              <a:t> </a:t>
            </a:r>
            <a:r>
              <a:rPr lang="el-GR" b="1" spc="300" dirty="0" smtClean="0"/>
              <a:t>διάσπαρτων</a:t>
            </a:r>
            <a:r>
              <a:rPr lang="el-GR" spc="300" dirty="0" smtClean="0"/>
              <a:t> </a:t>
            </a:r>
            <a:r>
              <a:rPr lang="el-GR" dirty="0" smtClean="0"/>
              <a:t>κυττάρων </a:t>
            </a:r>
            <a:r>
              <a:rPr lang="el-GR" dirty="0" err="1" smtClean="0"/>
              <a:t>ογκοκυτώματος</a:t>
            </a:r>
            <a:r>
              <a:rPr lang="el-GR" dirty="0" smtClean="0"/>
              <a:t> στην </a:t>
            </a:r>
            <a:r>
              <a:rPr lang="en-US" b="1" dirty="0" smtClean="0"/>
              <a:t>CK7</a:t>
            </a:r>
            <a:endParaRPr lang="el-GR" b="1" dirty="0"/>
          </a:p>
        </p:txBody>
      </p:sp>
      <p:pic>
        <p:nvPicPr>
          <p:cNvPr id="1026" name="Picture 2" descr="http://coursewareobjects.elsevier.com/objects/elr/ExpertConsult/Bostwick/urologic2e/IC/images/002047.jpg"/>
          <p:cNvPicPr>
            <a:picLocks noChangeAspect="1" noChangeArrowheads="1"/>
          </p:cNvPicPr>
          <p:nvPr/>
        </p:nvPicPr>
        <p:blipFill>
          <a:blip r:embed="rId2" cstate="print"/>
          <a:srcRect/>
          <a:stretch>
            <a:fillRect/>
          </a:stretch>
        </p:blipFill>
        <p:spPr bwMode="auto">
          <a:xfrm>
            <a:off x="1000100" y="1428736"/>
            <a:ext cx="7530024" cy="5857916"/>
          </a:xfrm>
          <a:prstGeom prst="rect">
            <a:avLst/>
          </a:prstGeom>
          <a:noFill/>
        </p:spPr>
      </p:pic>
    </p:spTree>
    <p:extLst>
      <p:ext uri="{BB962C8B-B14F-4D97-AF65-F5344CB8AC3E}">
        <p14:creationId xmlns:p14="http://schemas.microsoft.com/office/powerpoint/2010/main" val="39256770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428604"/>
          </a:xfrm>
        </p:spPr>
        <p:txBody>
          <a:bodyPr>
            <a:noAutofit/>
          </a:bodyPr>
          <a:lstStyle/>
          <a:p>
            <a:pPr algn="ctr"/>
            <a:r>
              <a:rPr lang="el-GR" sz="2400" dirty="0" smtClean="0">
                <a:solidFill>
                  <a:schemeClr val="bg2">
                    <a:lumMod val="10000"/>
                  </a:schemeClr>
                </a:solidFill>
                <a:latin typeface="+mn-lt"/>
              </a:rPr>
              <a:t>ΕΥΡΗΜΑΤΑ  </a:t>
            </a:r>
            <a:r>
              <a:rPr lang="el-GR" sz="2400" b="1" i="1" u="sng" spc="600" dirty="0" smtClean="0">
                <a:solidFill>
                  <a:schemeClr val="bg2">
                    <a:lumMod val="10000"/>
                  </a:schemeClr>
                </a:solidFill>
                <a:effectLst>
                  <a:outerShdw blurRad="38100" dist="38100" dir="2700000" algn="tl">
                    <a:srgbClr val="000000">
                      <a:alpha val="43137"/>
                    </a:srgbClr>
                  </a:outerShdw>
                </a:effectLst>
                <a:latin typeface="+mn-lt"/>
              </a:rPr>
              <a:t>Α</a:t>
            </a:r>
            <a:r>
              <a:rPr lang="el-GR" sz="2400" b="1" u="sng" spc="600" dirty="0" smtClean="0">
                <a:solidFill>
                  <a:schemeClr val="bg2">
                    <a:lumMod val="10000"/>
                  </a:schemeClr>
                </a:solidFill>
                <a:effectLst>
                  <a:outerShdw blurRad="38100" dist="38100" dir="2700000" algn="tl">
                    <a:srgbClr val="000000">
                      <a:alpha val="43137"/>
                    </a:srgbClr>
                  </a:outerShdw>
                </a:effectLst>
                <a:latin typeface="+mn-lt"/>
              </a:rPr>
              <a:t>ΣΥΜΒΑΤΑ</a:t>
            </a:r>
            <a:r>
              <a:rPr lang="el-GR" sz="2400" dirty="0" smtClean="0">
                <a:solidFill>
                  <a:schemeClr val="bg2">
                    <a:lumMod val="10000"/>
                  </a:schemeClr>
                </a:solidFill>
                <a:latin typeface="+mn-lt"/>
              </a:rPr>
              <a:t> ΜΕ ΔΙΑΓΝΩΣΗ ΟΓΚΟΚΥΤΩΜΑΤΟΣ</a:t>
            </a:r>
            <a:endParaRPr lang="el-GR" sz="2400" dirty="0">
              <a:solidFill>
                <a:schemeClr val="bg2">
                  <a:lumMod val="10000"/>
                </a:schemeClr>
              </a:solidFill>
              <a:latin typeface="+mn-lt"/>
            </a:endParaRPr>
          </a:p>
        </p:txBody>
      </p:sp>
      <p:sp>
        <p:nvSpPr>
          <p:cNvPr id="3" name="2 - Θέση περιεχομένου"/>
          <p:cNvSpPr>
            <a:spLocks noGrp="1"/>
          </p:cNvSpPr>
          <p:nvPr>
            <p:ph idx="1"/>
          </p:nvPr>
        </p:nvSpPr>
        <p:spPr>
          <a:xfrm>
            <a:off x="0" y="357166"/>
            <a:ext cx="9144000" cy="6500834"/>
          </a:xfrm>
        </p:spPr>
        <p:txBody>
          <a:bodyPr>
            <a:noAutofit/>
          </a:bodyPr>
          <a:lstStyle/>
          <a:p>
            <a:pPr algn="just"/>
            <a:r>
              <a:rPr lang="el-GR" sz="2800" spc="600" dirty="0" smtClean="0"/>
              <a:t>Μακρο</a:t>
            </a:r>
            <a:r>
              <a:rPr lang="el-GR" sz="2800" dirty="0" smtClean="0"/>
              <a:t>σκοπικώς αντιληπτή διήθηση αγγείων-</a:t>
            </a:r>
            <a:r>
              <a:rPr lang="el-GR" sz="2800" dirty="0" err="1" smtClean="0"/>
              <a:t>περινεφρικού</a:t>
            </a:r>
            <a:r>
              <a:rPr lang="el-GR" sz="2800" dirty="0" smtClean="0"/>
              <a:t> λίπους</a:t>
            </a:r>
          </a:p>
          <a:p>
            <a:pPr algn="just"/>
            <a:r>
              <a:rPr lang="el-GR" sz="2800" dirty="0" smtClean="0"/>
              <a:t>Γνήσια θηλώδης αρχιτεκτονική</a:t>
            </a:r>
            <a:r>
              <a:rPr lang="en-US" sz="2800" dirty="0" smtClean="0"/>
              <a:t> </a:t>
            </a:r>
            <a:r>
              <a:rPr lang="en-US" sz="1400" dirty="0" smtClean="0"/>
              <a:t>(</a:t>
            </a:r>
            <a:r>
              <a:rPr lang="el-GR" sz="1400" dirty="0" smtClean="0"/>
              <a:t>πρόκειται τότε  για ογκοκυτταρικό θηλώδες ΝΚΚ)</a:t>
            </a:r>
          </a:p>
          <a:p>
            <a:pPr algn="just"/>
            <a:r>
              <a:rPr lang="el-GR" sz="2800" dirty="0" smtClean="0"/>
              <a:t>Ατρακτοκυτταρικές ή </a:t>
            </a:r>
            <a:r>
              <a:rPr lang="el-GR" sz="2800" dirty="0" err="1" smtClean="0"/>
              <a:t>σαρκωματοειδείς</a:t>
            </a:r>
            <a:r>
              <a:rPr lang="el-GR" sz="2800" dirty="0" smtClean="0"/>
              <a:t> </a:t>
            </a:r>
            <a:r>
              <a:rPr lang="el-GR" sz="2800" dirty="0" smtClean="0"/>
              <a:t>περιοχές</a:t>
            </a:r>
            <a:r>
              <a:rPr lang="en-US" sz="2800" dirty="0" smtClean="0"/>
              <a:t>, </a:t>
            </a:r>
            <a:r>
              <a:rPr lang="el-GR" sz="2800" dirty="0" smtClean="0"/>
              <a:t>νέκρωση</a:t>
            </a:r>
          </a:p>
          <a:p>
            <a:pPr algn="just"/>
            <a:r>
              <a:rPr lang="el-GR" sz="2800" dirty="0" smtClean="0"/>
              <a:t>Διάχυτη, έντονη θετική χρώση κολλοειδούς σιδήρου </a:t>
            </a:r>
            <a:r>
              <a:rPr lang="en-US" sz="2800" dirty="0" smtClean="0"/>
              <a:t>Hale</a:t>
            </a:r>
            <a:endParaRPr lang="el-GR" sz="2800" dirty="0" smtClean="0"/>
          </a:p>
          <a:p>
            <a:pPr algn="just"/>
            <a:r>
              <a:rPr lang="el-GR" sz="2800" u="sng" dirty="0" smtClean="0"/>
              <a:t>Συχνές (σε περισσότερα του ενός οπτικά πεδία Χ20) ή άτυπες </a:t>
            </a:r>
            <a:r>
              <a:rPr lang="el-GR" sz="2800" b="1" u="sng" dirty="0" smtClean="0">
                <a:effectLst>
                  <a:outerShdw blurRad="38100" dist="38100" dir="2700000" algn="tl">
                    <a:srgbClr val="000000">
                      <a:alpha val="43137"/>
                    </a:srgbClr>
                  </a:outerShdw>
                </a:effectLst>
              </a:rPr>
              <a:t>μιτώσεις</a:t>
            </a:r>
            <a:r>
              <a:rPr lang="el-GR" sz="2800" b="1" dirty="0" smtClean="0"/>
              <a:t>.  </a:t>
            </a:r>
            <a:r>
              <a:rPr lang="el-GR" sz="2800" dirty="0" smtClean="0"/>
              <a:t>Σε αυτή την περίπτωση πρόκειται για</a:t>
            </a:r>
            <a:r>
              <a:rPr lang="en-US" sz="2800" dirty="0" smtClean="0"/>
              <a:t>:</a:t>
            </a:r>
            <a:endParaRPr lang="el-GR" sz="2800" dirty="0" smtClean="0"/>
          </a:p>
          <a:p>
            <a:pPr algn="ctr">
              <a:buNone/>
            </a:pPr>
            <a:r>
              <a:rPr lang="el-GR" sz="2800" dirty="0" smtClean="0">
                <a:solidFill>
                  <a:schemeClr val="bg2">
                    <a:lumMod val="10000"/>
                  </a:schemeClr>
                </a:solidFill>
              </a:rPr>
              <a:t>   </a:t>
            </a:r>
            <a:r>
              <a:rPr lang="en-US" sz="2800" dirty="0" smtClean="0">
                <a:solidFill>
                  <a:schemeClr val="tx2">
                    <a:lumMod val="50000"/>
                  </a:schemeClr>
                </a:solidFill>
              </a:rPr>
              <a:t>A</a:t>
            </a:r>
            <a:r>
              <a:rPr lang="el-GR" sz="2800" dirty="0" smtClean="0">
                <a:solidFill>
                  <a:schemeClr val="tx2">
                    <a:lumMod val="50000"/>
                  </a:schemeClr>
                </a:solidFill>
              </a:rPr>
              <a:t>ταξινόμητο, </a:t>
            </a:r>
            <a:r>
              <a:rPr lang="el-GR" sz="2800" dirty="0" smtClean="0">
                <a:solidFill>
                  <a:schemeClr val="tx2">
                    <a:lumMod val="50000"/>
                  </a:schemeClr>
                </a:solidFill>
                <a:effectLst>
                  <a:outerShdw blurRad="38100" dist="38100" dir="2700000" algn="tl">
                    <a:srgbClr val="000000">
                      <a:alpha val="43137"/>
                    </a:srgbClr>
                  </a:outerShdw>
                </a:effectLst>
              </a:rPr>
              <a:t>χαμηλόβαθμης κακοήθειας</a:t>
            </a:r>
            <a:r>
              <a:rPr lang="el-GR" sz="2800" dirty="0" smtClean="0">
                <a:solidFill>
                  <a:schemeClr val="tx2">
                    <a:lumMod val="50000"/>
                  </a:schemeClr>
                </a:solidFill>
              </a:rPr>
              <a:t>,</a:t>
            </a:r>
            <a:endParaRPr lang="en-US" sz="2800" dirty="0" smtClean="0">
              <a:solidFill>
                <a:schemeClr val="tx2">
                  <a:lumMod val="50000"/>
                </a:schemeClr>
              </a:solidFill>
            </a:endParaRPr>
          </a:p>
          <a:p>
            <a:pPr algn="ctr">
              <a:buNone/>
            </a:pPr>
            <a:r>
              <a:rPr lang="el-GR" sz="2800" dirty="0" smtClean="0">
                <a:solidFill>
                  <a:schemeClr val="tx2">
                    <a:lumMod val="50000"/>
                  </a:schemeClr>
                </a:solidFill>
              </a:rPr>
              <a:t>ογκοκυτταρικής ποικιλίας</a:t>
            </a:r>
            <a:r>
              <a:rPr lang="en-US" sz="2800" dirty="0" smtClean="0">
                <a:solidFill>
                  <a:schemeClr val="tx2">
                    <a:lumMod val="50000"/>
                  </a:schemeClr>
                </a:solidFill>
              </a:rPr>
              <a:t> </a:t>
            </a:r>
            <a:r>
              <a:rPr lang="el-GR" sz="2800" dirty="0" smtClean="0">
                <a:solidFill>
                  <a:schemeClr val="tx2">
                    <a:lumMod val="50000"/>
                  </a:schemeClr>
                </a:solidFill>
              </a:rPr>
              <a:t>ΝΚΚ : </a:t>
            </a:r>
            <a:r>
              <a:rPr lang="en-US" sz="2800" dirty="0" smtClean="0">
                <a:solidFill>
                  <a:schemeClr val="tx2">
                    <a:lumMod val="50000"/>
                  </a:schemeClr>
                </a:solidFill>
              </a:rPr>
              <a:t/>
            </a:r>
            <a:br>
              <a:rPr lang="en-US" sz="2800" dirty="0" smtClean="0">
                <a:solidFill>
                  <a:schemeClr val="tx2">
                    <a:lumMod val="50000"/>
                  </a:schemeClr>
                </a:solidFill>
              </a:rPr>
            </a:br>
            <a:r>
              <a:rPr lang="el-GR" sz="2400" dirty="0" smtClean="0">
                <a:solidFill>
                  <a:schemeClr val="tx2">
                    <a:lumMod val="50000"/>
                  </a:schemeClr>
                </a:solidFill>
              </a:rPr>
              <a:t>Σπάνιοι όγκοι, στενά προσομοιάζοντες με ογκοκυτώματα αλλά με </a:t>
            </a:r>
            <a:r>
              <a:rPr lang="el-GR" sz="2400" i="1" dirty="0" smtClean="0">
                <a:solidFill>
                  <a:schemeClr val="tx2">
                    <a:lumMod val="50000"/>
                  </a:schemeClr>
                </a:solidFill>
              </a:rPr>
              <a:t>ασυνήθη χαρακτηριστικά  </a:t>
            </a:r>
            <a:r>
              <a:rPr lang="el-GR" sz="2400" dirty="0" smtClean="0">
                <a:solidFill>
                  <a:schemeClr val="tx2">
                    <a:lumMod val="50000"/>
                  </a:schemeClr>
                </a:solidFill>
              </a:rPr>
              <a:t>όπως διάταξη σε ταπήτια και </a:t>
            </a:r>
            <a:r>
              <a:rPr lang="el-GR" sz="2400" b="1" dirty="0" smtClean="0">
                <a:solidFill>
                  <a:schemeClr val="tx2">
                    <a:lumMod val="50000"/>
                  </a:schemeClr>
                </a:solidFill>
              </a:rPr>
              <a:t>εμφανείς μιτώσεις</a:t>
            </a:r>
            <a:r>
              <a:rPr lang="el-GR" sz="2400" dirty="0" smtClean="0">
                <a:solidFill>
                  <a:schemeClr val="tx2">
                    <a:lumMod val="50000"/>
                  </a:schemeClr>
                </a:solidFill>
              </a:rPr>
              <a:t>, συμπεριλαμβανομένων ατύπων μιτώσεων, </a:t>
            </a:r>
            <a:r>
              <a:rPr lang="el-GR" sz="2400" u="sng" dirty="0" smtClean="0">
                <a:solidFill>
                  <a:schemeClr val="tx2">
                    <a:lumMod val="50000"/>
                  </a:schemeClr>
                </a:solidFill>
              </a:rPr>
              <a:t>εν τη απουσία των πυρηνικών χαρακτηριστικών του χρωμόφοβου ΝΚΚ</a:t>
            </a:r>
            <a:r>
              <a:rPr lang="el-GR" sz="2400" dirty="0" smtClean="0">
                <a:solidFill>
                  <a:schemeClr val="tx2">
                    <a:lumMod val="50000"/>
                  </a:schemeClr>
                </a:solidFill>
              </a:rPr>
              <a:t>.</a:t>
            </a:r>
          </a:p>
        </p:txBody>
      </p:sp>
    </p:spTree>
    <p:extLst>
      <p:ext uri="{BB962C8B-B14F-4D97-AF65-F5344CB8AC3E}">
        <p14:creationId xmlns:p14="http://schemas.microsoft.com/office/powerpoint/2010/main" val="81737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8736"/>
          </a:xfrm>
        </p:spPr>
        <p:txBody>
          <a:bodyPr>
            <a:normAutofit fontScale="90000"/>
          </a:bodyPr>
          <a:lstStyle/>
          <a:p>
            <a:pPr algn="ctr"/>
            <a:r>
              <a:rPr lang="el-GR" sz="2700" dirty="0" smtClean="0">
                <a:solidFill>
                  <a:schemeClr val="bg2">
                    <a:lumMod val="10000"/>
                  </a:schemeClr>
                </a:solidFill>
                <a:effectLst>
                  <a:outerShdw blurRad="38100" dist="38100" dir="2700000" algn="tl">
                    <a:srgbClr val="000000">
                      <a:alpha val="43137"/>
                    </a:srgbClr>
                  </a:outerShdw>
                </a:effectLst>
                <a:latin typeface="+mn-lt"/>
              </a:rPr>
              <a:t>Δυσταξινόμητος  </a:t>
            </a:r>
            <a:r>
              <a:rPr lang="el-GR" sz="2700" spc="300" dirty="0" smtClean="0">
                <a:solidFill>
                  <a:schemeClr val="bg2">
                    <a:lumMod val="10000"/>
                  </a:schemeClr>
                </a:solidFill>
                <a:effectLst>
                  <a:outerShdw blurRad="38100" dist="38100" dir="2700000" algn="tl">
                    <a:srgbClr val="000000">
                      <a:alpha val="43137"/>
                    </a:srgbClr>
                  </a:outerShdw>
                </a:effectLst>
                <a:latin typeface="+mn-lt"/>
              </a:rPr>
              <a:t>υβριδιακός </a:t>
            </a:r>
            <a:r>
              <a:rPr lang="el-GR" sz="2700" dirty="0" smtClean="0">
                <a:solidFill>
                  <a:schemeClr val="bg2">
                    <a:lumMod val="10000"/>
                  </a:schemeClr>
                </a:solidFill>
                <a:effectLst>
                  <a:outerShdw blurRad="38100" dist="38100" dir="2700000" algn="tl">
                    <a:srgbClr val="000000">
                      <a:alpha val="43137"/>
                    </a:srgbClr>
                  </a:outerShdw>
                </a:effectLst>
                <a:latin typeface="+mn-lt"/>
              </a:rPr>
              <a:t>ογκοκυτταρικός/χρωμόφοβος όγκος</a:t>
            </a:r>
            <a:r>
              <a:rPr lang="el-GR" sz="3600" dirty="0" smtClean="0">
                <a:solidFill>
                  <a:schemeClr val="bg2">
                    <a:lumMod val="10000"/>
                  </a:schemeClr>
                </a:solidFill>
                <a:effectLst>
                  <a:outerShdw blurRad="38100" dist="38100" dir="2700000" algn="tl">
                    <a:srgbClr val="000000">
                      <a:alpha val="43137"/>
                    </a:srgbClr>
                  </a:outerShdw>
                </a:effectLst>
                <a:latin typeface="+mn-lt"/>
              </a:rPr>
              <a:t/>
            </a:r>
            <a:br>
              <a:rPr lang="el-GR" sz="3600" dirty="0" smtClean="0">
                <a:solidFill>
                  <a:schemeClr val="bg2">
                    <a:lumMod val="10000"/>
                  </a:schemeClr>
                </a:solidFill>
                <a:effectLst>
                  <a:outerShdw blurRad="38100" dist="38100" dir="2700000" algn="tl">
                    <a:srgbClr val="000000">
                      <a:alpha val="43137"/>
                    </a:srgbClr>
                  </a:outerShdw>
                </a:effectLst>
                <a:latin typeface="+mn-lt"/>
              </a:rPr>
            </a:br>
            <a:r>
              <a:rPr lang="el-GR" sz="1300" dirty="0" smtClean="0">
                <a:solidFill>
                  <a:schemeClr val="bg2">
                    <a:lumMod val="10000"/>
                  </a:schemeClr>
                </a:solidFill>
                <a:effectLst>
                  <a:outerShdw blurRad="38100" dist="38100" dir="2700000" algn="tl">
                    <a:srgbClr val="000000">
                      <a:alpha val="43137"/>
                    </a:srgbClr>
                  </a:outerShdw>
                </a:effectLst>
                <a:latin typeface="+mn-lt"/>
              </a:rPr>
              <a:t>Διπλός  ή τριπλός πληθυσμός ηωσινόφιλων κυττάρων (ογκοκυττάρων και χρωμόφοβων κυττάρων ή και ενδιάμεσων μορφών, οι τελευταίες  με στρογγυλά πυρηνικά περιγράμματα, χωρίς περιπυρηνικές άλως αλλά με  ποικίλου μεγέθους πυρήνες με μεγαλύτερου βαθμού ανώμαλη κατανομή της χρωματίνης και ορατά μακροπυρήνια˙ καλό είναι να αναφέρουμε ποιος  πληθυσμός  επικρατεί), </a:t>
            </a:r>
            <a:br>
              <a:rPr lang="el-GR" sz="1300" dirty="0" smtClean="0">
                <a:solidFill>
                  <a:schemeClr val="bg2">
                    <a:lumMod val="10000"/>
                  </a:schemeClr>
                </a:solidFill>
                <a:effectLst>
                  <a:outerShdw blurRad="38100" dist="38100" dir="2700000" algn="tl">
                    <a:srgbClr val="000000">
                      <a:alpha val="43137"/>
                    </a:srgbClr>
                  </a:outerShdw>
                </a:effectLst>
                <a:latin typeface="+mn-lt"/>
              </a:rPr>
            </a:br>
            <a:r>
              <a:rPr lang="el-GR" sz="1300" dirty="0" smtClean="0">
                <a:solidFill>
                  <a:schemeClr val="bg2">
                    <a:lumMod val="10000"/>
                  </a:schemeClr>
                </a:solidFill>
                <a:effectLst>
                  <a:outerShdw blurRad="38100" dist="38100" dir="2700000" algn="tl">
                    <a:srgbClr val="000000">
                      <a:alpha val="43137"/>
                    </a:srgbClr>
                  </a:outerShdw>
                </a:effectLst>
                <a:latin typeface="+mn-lt"/>
              </a:rPr>
              <a:t>χαμηλότατη μιτωτική δραστηριότητα. Θεωρείται  </a:t>
            </a:r>
            <a:r>
              <a:rPr lang="el-GR" sz="1300" b="1" dirty="0" smtClean="0">
                <a:solidFill>
                  <a:schemeClr val="bg2">
                    <a:lumMod val="10000"/>
                  </a:schemeClr>
                </a:solidFill>
                <a:effectLst>
                  <a:outerShdw blurRad="38100" dist="38100" dir="2700000" algn="tl">
                    <a:srgbClr val="000000">
                      <a:alpha val="43137"/>
                    </a:srgbClr>
                  </a:outerShdw>
                </a:effectLst>
                <a:latin typeface="+mn-lt"/>
              </a:rPr>
              <a:t>χαμηλού κακοήθους δυναμικού </a:t>
            </a:r>
            <a:r>
              <a:rPr lang="el-GR" sz="1300" dirty="0" smtClean="0">
                <a:solidFill>
                  <a:schemeClr val="bg2">
                    <a:lumMod val="10000"/>
                  </a:schemeClr>
                </a:solidFill>
                <a:effectLst>
                  <a:outerShdw blurRad="38100" dist="38100" dir="2700000" algn="tl">
                    <a:srgbClr val="000000">
                      <a:alpha val="43137"/>
                    </a:srgbClr>
                  </a:outerShdw>
                </a:effectLst>
                <a:latin typeface="+mn-lt"/>
              </a:rPr>
              <a:t>υποκατηγορία χρωμόφοβου </a:t>
            </a:r>
            <a:r>
              <a:rPr lang="en-US" sz="1300" dirty="0" smtClean="0">
                <a:solidFill>
                  <a:schemeClr val="bg2">
                    <a:lumMod val="10000"/>
                  </a:schemeClr>
                </a:solidFill>
                <a:effectLst>
                  <a:outerShdw blurRad="38100" dist="38100" dir="2700000" algn="tl">
                    <a:srgbClr val="000000">
                      <a:alpha val="43137"/>
                    </a:srgbClr>
                  </a:outerShdw>
                </a:effectLst>
                <a:latin typeface="+mn-lt"/>
              </a:rPr>
              <a:t>N</a:t>
            </a:r>
            <a:r>
              <a:rPr lang="el-GR" sz="1300" dirty="0" smtClean="0">
                <a:solidFill>
                  <a:schemeClr val="bg2">
                    <a:lumMod val="10000"/>
                  </a:schemeClr>
                </a:solidFill>
                <a:effectLst>
                  <a:outerShdw blurRad="38100" dist="38100" dir="2700000" algn="tl">
                    <a:srgbClr val="000000">
                      <a:alpha val="43137"/>
                    </a:srgbClr>
                  </a:outerShdw>
                </a:effectLst>
                <a:latin typeface="+mn-lt"/>
              </a:rPr>
              <a:t>ΚΚ, </a:t>
            </a:r>
            <a:br>
              <a:rPr lang="el-GR" sz="1300" dirty="0" smtClean="0">
                <a:solidFill>
                  <a:schemeClr val="bg2">
                    <a:lumMod val="10000"/>
                  </a:schemeClr>
                </a:solidFill>
                <a:effectLst>
                  <a:outerShdw blurRad="38100" dist="38100" dir="2700000" algn="tl">
                    <a:srgbClr val="000000">
                      <a:alpha val="43137"/>
                    </a:srgbClr>
                  </a:outerShdw>
                </a:effectLst>
                <a:latin typeface="+mn-lt"/>
              </a:rPr>
            </a:br>
            <a:r>
              <a:rPr lang="el-GR" sz="1300" b="1" dirty="0" smtClean="0">
                <a:solidFill>
                  <a:schemeClr val="bg2">
                    <a:lumMod val="10000"/>
                  </a:schemeClr>
                </a:solidFill>
                <a:effectLst>
                  <a:outerShdw blurRad="38100" dist="38100" dir="2700000" algn="tl">
                    <a:srgbClr val="000000">
                      <a:alpha val="43137"/>
                    </a:srgbClr>
                  </a:outerShdw>
                </a:effectLst>
                <a:latin typeface="+mn-lt"/>
              </a:rPr>
              <a:t>ακόμη καλύτερης πρόγνωσης </a:t>
            </a:r>
            <a:r>
              <a:rPr lang="el-GR" sz="1300" dirty="0" smtClean="0">
                <a:solidFill>
                  <a:schemeClr val="bg2">
                    <a:lumMod val="10000"/>
                  </a:schemeClr>
                </a:solidFill>
                <a:effectLst>
                  <a:outerShdw blurRad="38100" dist="38100" dir="2700000" algn="tl">
                    <a:srgbClr val="000000">
                      <a:alpha val="43137"/>
                    </a:srgbClr>
                  </a:outerShdw>
                </a:effectLst>
                <a:latin typeface="+mn-lt"/>
              </a:rPr>
              <a:t>από την  κλασική ηωσινόφιλη ποικιλία  του χρωμόφοβου ΝΚΚ .</a:t>
            </a:r>
            <a:r>
              <a:rPr lang="el-GR" sz="1600" dirty="0" smtClean="0">
                <a:solidFill>
                  <a:schemeClr val="bg2">
                    <a:lumMod val="10000"/>
                  </a:schemeClr>
                </a:solidFill>
                <a:effectLst>
                  <a:outerShdw blurRad="38100" dist="38100" dir="2700000" algn="tl">
                    <a:srgbClr val="000000">
                      <a:alpha val="43137"/>
                    </a:srgbClr>
                  </a:outerShdw>
                </a:effectLst>
                <a:latin typeface="+mn-lt"/>
              </a:rPr>
              <a:t/>
            </a:r>
            <a:br>
              <a:rPr lang="el-GR" sz="1600" dirty="0" smtClean="0">
                <a:solidFill>
                  <a:schemeClr val="bg2">
                    <a:lumMod val="10000"/>
                  </a:schemeClr>
                </a:solidFill>
                <a:effectLst>
                  <a:outerShdw blurRad="38100" dist="38100" dir="2700000" algn="tl">
                    <a:srgbClr val="000000">
                      <a:alpha val="43137"/>
                    </a:srgbClr>
                  </a:outerShdw>
                </a:effectLst>
                <a:latin typeface="+mn-lt"/>
              </a:rPr>
            </a:br>
            <a:endParaRPr lang="el-GR" sz="1600" dirty="0">
              <a:solidFill>
                <a:schemeClr val="bg2">
                  <a:lumMod val="10000"/>
                </a:schemeClr>
              </a:solidFill>
              <a:effectLst>
                <a:outerShdw blurRad="38100" dist="38100" dir="2700000" algn="tl">
                  <a:srgbClr val="000000">
                    <a:alpha val="43137"/>
                  </a:srgbClr>
                </a:outerShdw>
              </a:effectLst>
              <a:latin typeface="+mn-lt"/>
            </a:endParaRPr>
          </a:p>
        </p:txBody>
      </p:sp>
      <p:pic>
        <p:nvPicPr>
          <p:cNvPr id="41986" name="Picture 2" descr="C:\Users\αγαπουλακι\Desktop\21166732144_d46edf0a51_b.jpg"/>
          <p:cNvPicPr>
            <a:picLocks noChangeAspect="1" noChangeArrowheads="1"/>
          </p:cNvPicPr>
          <p:nvPr/>
        </p:nvPicPr>
        <p:blipFill>
          <a:blip r:embed="rId2"/>
          <a:srcRect/>
          <a:stretch>
            <a:fillRect/>
          </a:stretch>
        </p:blipFill>
        <p:spPr bwMode="auto">
          <a:xfrm rot="5400000">
            <a:off x="-367334" y="1867475"/>
            <a:ext cx="5288994" cy="3982887"/>
          </a:xfrm>
          <a:prstGeom prst="rect">
            <a:avLst/>
          </a:prstGeom>
          <a:noFill/>
        </p:spPr>
      </p:pic>
      <p:pic>
        <p:nvPicPr>
          <p:cNvPr id="41987" name="Picture 3" descr="C:\Users\αγαπουλακι\Desktop\21601410670_4ccca61a91_b.jpg"/>
          <p:cNvPicPr>
            <a:picLocks noChangeAspect="1" noChangeArrowheads="1"/>
          </p:cNvPicPr>
          <p:nvPr/>
        </p:nvPicPr>
        <p:blipFill>
          <a:blip r:embed="rId3"/>
          <a:srcRect/>
          <a:stretch>
            <a:fillRect/>
          </a:stretch>
        </p:blipFill>
        <p:spPr bwMode="auto">
          <a:xfrm rot="5400000">
            <a:off x="4204494" y="1867680"/>
            <a:ext cx="5307043" cy="4000528"/>
          </a:xfrm>
          <a:prstGeom prst="rect">
            <a:avLst/>
          </a:prstGeom>
          <a:noFill/>
        </p:spPr>
      </p:pic>
    </p:spTree>
    <p:extLst>
      <p:ext uri="{BB962C8B-B14F-4D97-AF65-F5344CB8AC3E}">
        <p14:creationId xmlns:p14="http://schemas.microsoft.com/office/powerpoint/2010/main" val="29839422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68634"/>
          </a:xfrm>
        </p:spPr>
        <p:txBody>
          <a:bodyPr>
            <a:normAutofit fontScale="90000"/>
          </a:bodyPr>
          <a:lstStyle/>
          <a:p>
            <a:r>
              <a:rPr lang="el-GR" sz="3100" b="1" dirty="0" smtClean="0">
                <a:effectLst>
                  <a:outerShdw blurRad="38100" dist="38100" dir="2700000" algn="tl">
                    <a:srgbClr val="000000">
                      <a:alpha val="43137"/>
                    </a:srgbClr>
                  </a:outerShdw>
                </a:effectLst>
              </a:rPr>
              <a:t>Καρκίνωμα αθροιστικών πόρων</a:t>
            </a:r>
            <a:r>
              <a:rPr lang="el-GR" sz="2400" dirty="0" smtClean="0"/>
              <a:t/>
            </a:r>
            <a:br>
              <a:rPr lang="el-GR" sz="2400" dirty="0" smtClean="0"/>
            </a:br>
            <a:r>
              <a:rPr lang="el-GR" sz="1800" dirty="0" err="1" smtClean="0"/>
              <a:t>Δεσμοπλαστικό</a:t>
            </a:r>
            <a:r>
              <a:rPr lang="el-GR" sz="1800" dirty="0" smtClean="0"/>
              <a:t> φλεγμονώδες υπόστρωμα, αισθητή πυρηνική </a:t>
            </a:r>
            <a:r>
              <a:rPr lang="el-GR" sz="1800" dirty="0" err="1" smtClean="0"/>
              <a:t>ατυπία</a:t>
            </a:r>
            <a:r>
              <a:rPr lang="el-GR" sz="1800" dirty="0" smtClean="0"/>
              <a:t>. Όγκος </a:t>
            </a:r>
            <a:r>
              <a:rPr lang="el-GR" sz="1800" dirty="0" smtClean="0">
                <a:effectLst>
                  <a:outerShdw blurRad="38100" dist="38100" dir="2700000" algn="tl">
                    <a:srgbClr val="000000">
                      <a:alpha val="43137"/>
                    </a:srgbClr>
                  </a:outerShdw>
                </a:effectLst>
              </a:rPr>
              <a:t>μυελώδους</a:t>
            </a:r>
            <a:r>
              <a:rPr lang="el-GR" sz="1800" dirty="0" smtClean="0"/>
              <a:t> μοίρας. Γειτονεύει με την πύελο, αλλά σπάνια την </a:t>
            </a:r>
            <a:r>
              <a:rPr lang="el-GR" sz="1800" dirty="0" smtClean="0"/>
              <a:t>διηθεί· </a:t>
            </a:r>
            <a:r>
              <a:rPr lang="el-GR" sz="1800" dirty="0"/>
              <a:t>κ</a:t>
            </a:r>
            <a:r>
              <a:rPr lang="el-GR" sz="1800" dirty="0" smtClean="0"/>
              <a:t>υρίως </a:t>
            </a:r>
            <a:r>
              <a:rPr lang="el-GR" sz="1800" dirty="0" smtClean="0"/>
              <a:t>καταστρέφει το νεφρικό </a:t>
            </a:r>
            <a:r>
              <a:rPr lang="el-GR" sz="1800" dirty="0" smtClean="0"/>
              <a:t>παρέγχυμα. </a:t>
            </a:r>
            <a:r>
              <a:rPr lang="el-GR" sz="1800" dirty="0"/>
              <a:t>Κ</a:t>
            </a:r>
            <a:r>
              <a:rPr lang="el-GR" sz="1800" dirty="0" smtClean="0"/>
              <a:t>ατεξοχήν </a:t>
            </a:r>
            <a:r>
              <a:rPr lang="el-GR" sz="1800" b="1" u="sng" dirty="0" smtClean="0"/>
              <a:t>διηθητική η παρυφή του</a:t>
            </a:r>
            <a:r>
              <a:rPr lang="el-GR" sz="1800" dirty="0" smtClean="0"/>
              <a:t>, σε αντίθεση με τις άλλες μορφές ΝΚΚ. </a:t>
            </a:r>
            <a:r>
              <a:rPr lang="el-GR" sz="1800" dirty="0" smtClean="0">
                <a:effectLst>
                  <a:outerShdw blurRad="38100" dist="38100" dir="2700000" algn="tl">
                    <a:srgbClr val="000000">
                      <a:alpha val="43137"/>
                    </a:srgbClr>
                  </a:outerShdw>
                </a:effectLst>
              </a:rPr>
              <a:t>Δυσπλασία</a:t>
            </a:r>
            <a:r>
              <a:rPr lang="el-GR" sz="1800" dirty="0" smtClean="0"/>
              <a:t> παρακείμενων σωληναρίων.</a:t>
            </a:r>
            <a:endParaRPr lang="el-GR" sz="1800" dirty="0"/>
          </a:p>
        </p:txBody>
      </p:sp>
      <p:pic>
        <p:nvPicPr>
          <p:cNvPr id="29698"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cstate="print"/>
          <a:srcRect/>
          <a:stretch>
            <a:fillRect/>
          </a:stretch>
        </p:blipFill>
        <p:spPr bwMode="auto">
          <a:xfrm rot="16200000">
            <a:off x="1622321" y="185992"/>
            <a:ext cx="5976664" cy="7998185"/>
          </a:xfrm>
          <a:prstGeom prst="rect">
            <a:avLst/>
          </a:prstGeom>
          <a:noFill/>
        </p:spPr>
      </p:pic>
    </p:spTree>
    <p:extLst>
      <p:ext uri="{BB962C8B-B14F-4D97-AF65-F5344CB8AC3E}">
        <p14:creationId xmlns:p14="http://schemas.microsoft.com/office/powerpoint/2010/main" val="336501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786182" cy="857232"/>
          </a:xfrm>
        </p:spPr>
        <p:txBody>
          <a:bodyPr>
            <a:noAutofit/>
          </a:bodyPr>
          <a:lstStyle/>
          <a:p>
            <a:r>
              <a:rPr lang="el-GR" dirty="0" smtClean="0"/>
              <a:t>(Υψηλής κακοήθειας) </a:t>
            </a:r>
            <a:br>
              <a:rPr lang="el-GR" dirty="0" smtClean="0"/>
            </a:br>
            <a:r>
              <a:rPr lang="el-GR" dirty="0" smtClean="0"/>
              <a:t>καρκίνωμα αθροιστικών πόρων</a:t>
            </a:r>
            <a:endParaRPr lang="el-GR" dirty="0"/>
          </a:p>
        </p:txBody>
      </p:sp>
      <p:sp>
        <p:nvSpPr>
          <p:cNvPr id="4" name="3 - Θέση κειμένου"/>
          <p:cNvSpPr>
            <a:spLocks noGrp="1"/>
          </p:cNvSpPr>
          <p:nvPr>
            <p:ph type="body" sz="half" idx="2"/>
          </p:nvPr>
        </p:nvSpPr>
        <p:spPr>
          <a:xfrm>
            <a:off x="0" y="1000108"/>
            <a:ext cx="3643306" cy="5857892"/>
          </a:xfrm>
        </p:spPr>
        <p:txBody>
          <a:bodyPr>
            <a:normAutofit/>
          </a:bodyPr>
          <a:lstStyle/>
          <a:p>
            <a:r>
              <a:rPr lang="el-GR" sz="2000" b="1" u="sng" dirty="0" smtClean="0">
                <a:effectLst>
                  <a:outerShdw blurRad="38100" dist="38100" dir="2700000" algn="tl">
                    <a:srgbClr val="000000">
                      <a:alpha val="43137"/>
                    </a:srgbClr>
                  </a:outerShdw>
                </a:effectLst>
              </a:rPr>
              <a:t>Υψηλού</a:t>
            </a:r>
            <a:r>
              <a:rPr lang="el-GR" sz="2000" b="1" dirty="0" smtClean="0"/>
              <a:t> &amp; χαμηλού Μ.Β. </a:t>
            </a:r>
            <a:r>
              <a:rPr lang="el-GR" sz="2000" b="1" dirty="0" smtClean="0">
                <a:effectLst>
                  <a:outerShdw blurRad="38100" dist="38100" dir="2700000" algn="tl">
                    <a:srgbClr val="000000">
                      <a:alpha val="43137"/>
                    </a:srgbClr>
                  </a:outerShdw>
                </a:effectLst>
              </a:rPr>
              <a:t>κερατίνη</a:t>
            </a:r>
            <a:r>
              <a:rPr lang="el-GR" sz="2000" b="1" dirty="0" smtClean="0"/>
              <a:t>, </a:t>
            </a:r>
            <a:r>
              <a:rPr lang="en-US" sz="2000" b="1" dirty="0" smtClean="0"/>
              <a:t>CK7, CEA ,PNA, </a:t>
            </a:r>
            <a:r>
              <a:rPr lang="en-US" sz="2000" b="1" dirty="0" err="1" smtClean="0">
                <a:effectLst>
                  <a:outerShdw blurRad="38100" dist="38100" dir="2700000" algn="tl">
                    <a:srgbClr val="000000">
                      <a:alpha val="43137"/>
                    </a:srgbClr>
                  </a:outerShdw>
                </a:effectLst>
              </a:rPr>
              <a:t>Ulex</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europaeus</a:t>
            </a:r>
            <a:r>
              <a:rPr lang="en-US" sz="2000" b="1" dirty="0" smtClean="0">
                <a:effectLst>
                  <a:outerShdw blurRad="38100" dist="38100" dir="2700000" algn="tl">
                    <a:srgbClr val="000000">
                      <a:alpha val="43137"/>
                    </a:srgbClr>
                  </a:outerShdw>
                </a:effectLst>
              </a:rPr>
              <a:t> </a:t>
            </a:r>
            <a:r>
              <a:rPr lang="el-GR" sz="2000" b="1" dirty="0" err="1" smtClean="0">
                <a:effectLst>
                  <a:outerShdw blurRad="38100" dist="38100" dir="2700000" algn="tl">
                    <a:srgbClr val="000000">
                      <a:alpha val="43137"/>
                    </a:srgbClr>
                  </a:outerShdw>
                </a:effectLst>
              </a:rPr>
              <a:t>αγλουτινίνη</a:t>
            </a:r>
            <a:r>
              <a:rPr lang="el-GR" sz="2000" dirty="0" smtClean="0">
                <a:effectLst>
                  <a:outerShdw blurRad="38100" dist="38100" dir="2700000" algn="tl">
                    <a:srgbClr val="000000">
                      <a:alpha val="43137"/>
                    </a:srgbClr>
                  </a:outerShdw>
                </a:effectLst>
              </a:rPr>
              <a:t> </a:t>
            </a:r>
            <a:r>
              <a:rPr lang="en-US" sz="2000" dirty="0" smtClean="0"/>
              <a:t>: (</a:t>
            </a:r>
            <a:r>
              <a:rPr lang="en-US" sz="2000" b="1" dirty="0" smtClean="0"/>
              <a:t>+</a:t>
            </a:r>
            <a:r>
              <a:rPr lang="en-US" sz="2000" dirty="0" smtClean="0"/>
              <a:t>)</a:t>
            </a:r>
          </a:p>
          <a:p>
            <a:r>
              <a:rPr lang="en-US" sz="2000" dirty="0" smtClean="0"/>
              <a:t>CD10, </a:t>
            </a:r>
            <a:r>
              <a:rPr lang="en-US" sz="2000" dirty="0" smtClean="0"/>
              <a:t>CA</a:t>
            </a:r>
            <a:r>
              <a:rPr lang="el-GR" sz="2000" dirty="0" smtClean="0"/>
              <a:t>ΙΧ</a:t>
            </a:r>
            <a:r>
              <a:rPr lang="en-US" sz="2000" dirty="0" smtClean="0"/>
              <a:t>, </a:t>
            </a:r>
            <a:r>
              <a:rPr lang="en-US" sz="2000" dirty="0" smtClean="0"/>
              <a:t>AMACR, pax2: (</a:t>
            </a:r>
            <a:r>
              <a:rPr lang="en-US" sz="2000" dirty="0" smtClean="0">
                <a:effectLst>
                  <a:outerShdw blurRad="38100" dist="38100" dir="2700000" algn="tl">
                    <a:srgbClr val="000000">
                      <a:alpha val="43137"/>
                    </a:srgbClr>
                  </a:outerShdw>
                </a:effectLst>
              </a:rPr>
              <a:t>-</a:t>
            </a:r>
            <a:r>
              <a:rPr lang="en-US" sz="2000" dirty="0" smtClean="0"/>
              <a:t>)</a:t>
            </a:r>
            <a:endParaRPr lang="el-GR" sz="2000" dirty="0" smtClean="0"/>
          </a:p>
          <a:p>
            <a:r>
              <a:rPr lang="el-GR" sz="2000" dirty="0" smtClean="0"/>
              <a:t>(Το </a:t>
            </a:r>
            <a:r>
              <a:rPr lang="el-GR" sz="2000" dirty="0" err="1" smtClean="0"/>
              <a:t>ουροθηλιακό</a:t>
            </a:r>
            <a:r>
              <a:rPr lang="el-GR" sz="2000" dirty="0" smtClean="0"/>
              <a:t> καρκίνωμα με αδενικούς χαρακτήρες  έχει παρόμοιο </a:t>
            </a:r>
            <a:r>
              <a:rPr lang="el-GR" sz="2000" dirty="0" err="1" smtClean="0"/>
              <a:t>ανοσοφαινότυπο</a:t>
            </a:r>
            <a:r>
              <a:rPr lang="el-GR" sz="2000" dirty="0" smtClean="0"/>
              <a:t>).</a:t>
            </a:r>
          </a:p>
          <a:p>
            <a:endParaRPr lang="en-US" sz="2000" dirty="0" smtClean="0"/>
          </a:p>
          <a:p>
            <a:r>
              <a:rPr lang="el-GR" sz="2000" b="1" dirty="0" smtClean="0"/>
              <a:t>ΔΔ κλειδιά </a:t>
            </a:r>
          </a:p>
          <a:p>
            <a:r>
              <a:rPr lang="el-GR" sz="2000" b="1" dirty="0" smtClean="0"/>
              <a:t> </a:t>
            </a:r>
            <a:r>
              <a:rPr lang="el-GR" sz="2000" dirty="0" smtClean="0"/>
              <a:t>Στο </a:t>
            </a:r>
            <a:r>
              <a:rPr lang="el-GR" sz="2000" dirty="0" err="1" smtClean="0"/>
              <a:t>θηλώδες</a:t>
            </a:r>
            <a:r>
              <a:rPr lang="el-GR" sz="2000" dirty="0" smtClean="0"/>
              <a:t> ΝΚΚ</a:t>
            </a:r>
            <a:r>
              <a:rPr lang="en-US" sz="2000" dirty="0" smtClean="0"/>
              <a:t>: K</a:t>
            </a:r>
            <a:r>
              <a:rPr lang="el-GR" sz="2000" dirty="0" err="1" smtClean="0"/>
              <a:t>ερατίνες</a:t>
            </a:r>
            <a:r>
              <a:rPr lang="el-GR" sz="2000" dirty="0" smtClean="0"/>
              <a:t> υψηλού Μ.Β. &amp; </a:t>
            </a:r>
            <a:r>
              <a:rPr lang="en-US" sz="2000" dirty="0" err="1" smtClean="0"/>
              <a:t>Ulex</a:t>
            </a:r>
            <a:r>
              <a:rPr lang="en-US" sz="2000" dirty="0" smtClean="0"/>
              <a:t>  </a:t>
            </a:r>
            <a:r>
              <a:rPr lang="en-US" sz="2000" dirty="0" err="1" smtClean="0"/>
              <a:t>europaeus</a:t>
            </a:r>
            <a:r>
              <a:rPr lang="en-US" sz="2000" dirty="0" smtClean="0"/>
              <a:t> </a:t>
            </a:r>
            <a:r>
              <a:rPr lang="el-GR" sz="2000" dirty="0" err="1" smtClean="0"/>
              <a:t>αγλουτινίνη</a:t>
            </a:r>
            <a:r>
              <a:rPr lang="el-GR" sz="2000" dirty="0" smtClean="0"/>
              <a:t>  (-).</a:t>
            </a:r>
          </a:p>
          <a:p>
            <a:endParaRPr lang="el-GR" sz="2000" dirty="0" smtClean="0"/>
          </a:p>
          <a:p>
            <a:r>
              <a:rPr lang="el-GR" sz="2000" dirty="0" smtClean="0"/>
              <a:t>Στο  (υψηλής κακοήθειας ) νεφρικό </a:t>
            </a:r>
            <a:r>
              <a:rPr lang="el-GR" sz="2000" dirty="0" err="1" smtClean="0"/>
              <a:t>μυελοειδές</a:t>
            </a:r>
            <a:r>
              <a:rPr lang="el-GR" sz="2000" dirty="0" smtClean="0"/>
              <a:t> καρκίνωμα</a:t>
            </a:r>
            <a:r>
              <a:rPr lang="en-US" sz="2000" dirty="0" smtClean="0"/>
              <a:t>: </a:t>
            </a:r>
            <a:r>
              <a:rPr lang="el-GR" sz="2000" dirty="0" smtClean="0"/>
              <a:t>υψηλού Μ.Β. κερατίνη </a:t>
            </a:r>
            <a:r>
              <a:rPr lang="en-US" sz="2000" dirty="0" smtClean="0"/>
              <a:t>(-)</a:t>
            </a:r>
            <a:endParaRPr lang="el-GR" sz="2000" dirty="0"/>
          </a:p>
        </p:txBody>
      </p:sp>
      <p:pic>
        <p:nvPicPr>
          <p:cNvPr id="5" name="Picture 2"/>
          <p:cNvPicPr>
            <a:picLocks noGrp="1" noChangeAspect="1" noChangeArrowheads="1"/>
          </p:cNvPicPr>
          <p:nvPr>
            <p:ph idx="1"/>
          </p:nvPr>
        </p:nvPicPr>
        <p:blipFill>
          <a:blip r:embed="rId2" cstate="print"/>
          <a:srcRect/>
          <a:stretch>
            <a:fillRect/>
          </a:stretch>
        </p:blipFill>
        <p:spPr bwMode="auto">
          <a:xfrm rot="16200000">
            <a:off x="2515849" y="1056019"/>
            <a:ext cx="7969954" cy="5857916"/>
          </a:xfrm>
          <a:prstGeom prst="rect">
            <a:avLst/>
          </a:prstGeom>
          <a:noFill/>
          <a:ln w="9525">
            <a:noFill/>
            <a:miter lim="800000"/>
            <a:headEnd/>
            <a:tailEnd/>
          </a:ln>
        </p:spPr>
      </p:pic>
    </p:spTree>
    <p:extLst>
      <p:ext uri="{BB962C8B-B14F-4D97-AF65-F5344CB8AC3E}">
        <p14:creationId xmlns:p14="http://schemas.microsoft.com/office/powerpoint/2010/main" val="162741202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p:cNvSpPr>
          <p:nvPr>
            <p:ph type="title"/>
          </p:nvPr>
        </p:nvSpPr>
        <p:spPr>
          <a:xfrm>
            <a:off x="0" y="1"/>
            <a:ext cx="9144000" cy="1000107"/>
          </a:xfrm>
        </p:spPr>
        <p:txBody>
          <a:bodyPr>
            <a:normAutofit fontScale="90000"/>
          </a:bodyPr>
          <a:lstStyle/>
          <a:p>
            <a:r>
              <a:rPr lang="el-GR" sz="3200" b="1" spc="600" dirty="0" smtClean="0"/>
              <a:t>ΙΙ. Αναφορά ποσοστού </a:t>
            </a:r>
            <a:r>
              <a:rPr lang="el-GR" sz="3200" b="1" dirty="0" smtClean="0"/>
              <a:t> σαρκωματοειδούς ή και  ραβδοειδούς (απο)διαφοροποίησης  ΝΚΚ</a:t>
            </a:r>
          </a:p>
        </p:txBody>
      </p:sp>
      <p:sp>
        <p:nvSpPr>
          <p:cNvPr id="103427" name="Rectangle 3"/>
          <p:cNvSpPr>
            <a:spLocks noGrp="1"/>
          </p:cNvSpPr>
          <p:nvPr>
            <p:ph type="body" idx="1"/>
          </p:nvPr>
        </p:nvSpPr>
        <p:spPr>
          <a:xfrm>
            <a:off x="457200" y="928670"/>
            <a:ext cx="8229600" cy="5197493"/>
          </a:xfrm>
        </p:spPr>
        <p:txBody>
          <a:bodyPr/>
          <a:lstStyle/>
          <a:p>
            <a:r>
              <a:rPr lang="el-GR" dirty="0" smtClean="0"/>
              <a:t>Δεν απαιτείται ελάχιστο ποσοστό για να τεθεί η διάγνωση.</a:t>
            </a:r>
          </a:p>
          <a:p>
            <a:r>
              <a:rPr lang="el-GR" dirty="0" smtClean="0"/>
              <a:t>↑ υποτροπές &amp; μεταστάσεις.</a:t>
            </a:r>
          </a:p>
          <a:p>
            <a:r>
              <a:rPr lang="el-GR" dirty="0" smtClean="0"/>
              <a:t>Προσπάθεια καταβάλλεται να αναγνωριστεί η </a:t>
            </a:r>
            <a:r>
              <a:rPr lang="el-GR" dirty="0" smtClean="0">
                <a:effectLst>
                  <a:outerShdw blurRad="38100" dist="38100" dir="2700000" algn="tl">
                    <a:srgbClr val="000000">
                      <a:alpha val="43137"/>
                    </a:srgbClr>
                  </a:outerShdw>
                </a:effectLst>
              </a:rPr>
              <a:t>υποκείμενη</a:t>
            </a:r>
            <a:r>
              <a:rPr lang="el-GR" dirty="0" smtClean="0"/>
              <a:t> ιστολογική  ποικιλία  ΝΚΚ.</a:t>
            </a:r>
          </a:p>
        </p:txBody>
      </p:sp>
      <p:pic>
        <p:nvPicPr>
          <p:cNvPr id="103429" name="Picture 5" descr="17259775511_085de58c85_b"/>
          <p:cNvPicPr>
            <a:picLocks noChangeAspect="1" noChangeArrowheads="1"/>
          </p:cNvPicPr>
          <p:nvPr/>
        </p:nvPicPr>
        <p:blipFill>
          <a:blip r:embed="rId2" cstate="print"/>
          <a:srcRect/>
          <a:stretch>
            <a:fillRect/>
          </a:stretch>
        </p:blipFill>
        <p:spPr bwMode="auto">
          <a:xfrm>
            <a:off x="4786314" y="3643314"/>
            <a:ext cx="3816350" cy="2874962"/>
          </a:xfrm>
          <a:prstGeom prst="rect">
            <a:avLst/>
          </a:prstGeom>
          <a:noFill/>
        </p:spPr>
      </p:pic>
      <p:pic>
        <p:nvPicPr>
          <p:cNvPr id="30721" name="Picture 1" descr="C:\Users\KAV-AGRO\Desktop\FIG 1.5.10._preview.jpeg"/>
          <p:cNvPicPr>
            <a:picLocks noChangeAspect="1" noChangeArrowheads="1"/>
          </p:cNvPicPr>
          <p:nvPr/>
        </p:nvPicPr>
        <p:blipFill>
          <a:blip r:embed="rId3" cstate="print"/>
          <a:srcRect/>
          <a:stretch>
            <a:fillRect/>
          </a:stretch>
        </p:blipFill>
        <p:spPr bwMode="auto">
          <a:xfrm>
            <a:off x="539552" y="3645024"/>
            <a:ext cx="3816424" cy="2862318"/>
          </a:xfrm>
          <a:prstGeom prst="rect">
            <a:avLst/>
          </a:prstGeom>
          <a:noFill/>
        </p:spPr>
      </p:pic>
      <mc:AlternateContent xmlns:mc="http://schemas.openxmlformats.org/markup-compatibility/2006">
        <mc:Choice xmlns:p14="http://schemas.microsoft.com/office/powerpoint/2010/main" Requires="p14">
          <p:contentPart p14:bwMode="auto" r:id="rId4">
            <p14:nvContentPartPr>
              <p14:cNvPr id="2" name="Μελάνι 1"/>
              <p14:cNvContentPartPr/>
              <p14:nvPr/>
            </p14:nvContentPartPr>
            <p14:xfrm>
              <a:off x="50760" y="171360"/>
              <a:ext cx="572040" cy="197280"/>
            </p14:xfrm>
          </p:contentPart>
        </mc:Choice>
        <mc:Fallback>
          <p:pic>
            <p:nvPicPr>
              <p:cNvPr id="2" name="Μελάνι 1"/>
              <p:cNvPicPr/>
              <p:nvPr/>
            </p:nvPicPr>
            <p:blipFill>
              <a:blip r:embed="rId5"/>
              <a:stretch>
                <a:fillRect/>
              </a:stretch>
            </p:blipFill>
            <p:spPr>
              <a:xfrm>
                <a:off x="34920" y="108000"/>
                <a:ext cx="603720" cy="324000"/>
              </a:xfrm>
              <a:prstGeom prst="rect">
                <a:avLst/>
              </a:prstGeom>
            </p:spPr>
          </p:pic>
        </mc:Fallback>
      </mc:AlternateContent>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204864"/>
          </a:xfrm>
        </p:spPr>
        <p:txBody>
          <a:bodyPr>
            <a:noAutofit/>
          </a:bodyPr>
          <a:lstStyle/>
          <a:p>
            <a:pPr algn="ctr"/>
            <a:r>
              <a:rPr lang="el-GR" sz="1800" b="1" dirty="0" smtClean="0">
                <a:solidFill>
                  <a:schemeClr val="accent1">
                    <a:lumMod val="50000"/>
                  </a:schemeClr>
                </a:solidFill>
                <a:effectLst>
                  <a:outerShdw blurRad="38100" dist="38100" dir="2700000" algn="tl">
                    <a:srgbClr val="000000">
                      <a:alpha val="43137"/>
                    </a:srgbClr>
                  </a:outerShdw>
                </a:effectLst>
                <a:latin typeface="+mn-lt"/>
              </a:rPr>
              <a:t>Ραβδοειδής</a:t>
            </a:r>
            <a:r>
              <a:rPr lang="el-GR" sz="1800" b="1" dirty="0" smtClean="0">
                <a:solidFill>
                  <a:schemeClr val="accent1">
                    <a:lumMod val="50000"/>
                  </a:schemeClr>
                </a:solidFill>
                <a:latin typeface="+mn-lt"/>
              </a:rPr>
              <a:t>  [και </a:t>
            </a:r>
            <a:r>
              <a:rPr lang="el-GR" sz="1800" b="1" dirty="0" err="1" smtClean="0">
                <a:solidFill>
                  <a:schemeClr val="accent1">
                    <a:lumMod val="50000"/>
                  </a:schemeClr>
                </a:solidFill>
                <a:latin typeface="+mn-lt"/>
              </a:rPr>
              <a:t>σαρκωματοειδής</a:t>
            </a:r>
            <a:r>
              <a:rPr lang="el-GR" sz="1800" b="1" dirty="0" smtClean="0">
                <a:solidFill>
                  <a:schemeClr val="accent1">
                    <a:lumMod val="50000"/>
                  </a:schemeClr>
                </a:solidFill>
                <a:latin typeface="+mn-lt"/>
              </a:rPr>
              <a:t> (άνω τμήμα </a:t>
            </a:r>
            <a:r>
              <a:rPr lang="el-GR" sz="1800" b="1" dirty="0" err="1" smtClean="0">
                <a:solidFill>
                  <a:schemeClr val="accent1">
                    <a:lumMod val="50000"/>
                  </a:schemeClr>
                </a:solidFill>
                <a:latin typeface="+mn-lt"/>
              </a:rPr>
              <a:t>δεξ</a:t>
            </a:r>
            <a:r>
              <a:rPr lang="el-GR" sz="1800" b="1" dirty="0" smtClean="0">
                <a:solidFill>
                  <a:schemeClr val="accent1">
                    <a:lumMod val="50000"/>
                  </a:schemeClr>
                </a:solidFill>
                <a:latin typeface="+mn-lt"/>
              </a:rPr>
              <a:t>. </a:t>
            </a:r>
            <a:r>
              <a:rPr lang="el-GR" sz="1800" b="1" dirty="0" err="1" smtClean="0">
                <a:solidFill>
                  <a:schemeClr val="accent1">
                    <a:lumMod val="50000"/>
                  </a:schemeClr>
                </a:solidFill>
                <a:latin typeface="+mn-lt"/>
              </a:rPr>
              <a:t>εικ</a:t>
            </a:r>
            <a:r>
              <a:rPr lang="el-GR" sz="1800" b="1" dirty="0" smtClean="0">
                <a:solidFill>
                  <a:schemeClr val="accent1">
                    <a:lumMod val="50000"/>
                  </a:schemeClr>
                </a:solidFill>
                <a:latin typeface="+mn-lt"/>
              </a:rPr>
              <a:t>.)]  </a:t>
            </a:r>
            <a:r>
              <a:rPr lang="el-GR" sz="1800" b="1" dirty="0" err="1" smtClean="0">
                <a:solidFill>
                  <a:schemeClr val="accent1">
                    <a:lumMod val="50000"/>
                  </a:schemeClr>
                </a:solidFill>
                <a:latin typeface="+mn-lt"/>
              </a:rPr>
              <a:t>αποδιαφοροποίηση</a:t>
            </a:r>
            <a:r>
              <a:rPr lang="el-GR" sz="1800" b="1" dirty="0" smtClean="0">
                <a:solidFill>
                  <a:schemeClr val="accent1">
                    <a:lumMod val="50000"/>
                  </a:schemeClr>
                </a:solidFill>
                <a:latin typeface="+mn-lt"/>
              </a:rPr>
              <a:t> ΝΚΚ• </a:t>
            </a:r>
            <a:br>
              <a:rPr lang="el-GR" sz="1800" b="1" dirty="0" smtClean="0">
                <a:solidFill>
                  <a:schemeClr val="accent1">
                    <a:lumMod val="50000"/>
                  </a:schemeClr>
                </a:solidFill>
                <a:latin typeface="+mn-lt"/>
              </a:rPr>
            </a:br>
            <a:r>
              <a:rPr lang="el-GR" sz="1800" b="1" dirty="0" smtClean="0">
                <a:solidFill>
                  <a:schemeClr val="accent1">
                    <a:lumMod val="50000"/>
                  </a:schemeClr>
                </a:solidFill>
                <a:latin typeface="+mn-lt"/>
              </a:rPr>
              <a:t/>
            </a:r>
            <a:br>
              <a:rPr lang="el-GR" sz="1800" b="1" dirty="0" smtClean="0">
                <a:solidFill>
                  <a:schemeClr val="accent1">
                    <a:lumMod val="50000"/>
                  </a:schemeClr>
                </a:solidFill>
                <a:latin typeface="+mn-lt"/>
              </a:rPr>
            </a:br>
            <a:r>
              <a:rPr lang="el-GR" sz="1600" dirty="0" smtClean="0">
                <a:solidFill>
                  <a:schemeClr val="accent1">
                    <a:lumMod val="50000"/>
                  </a:schemeClr>
                </a:solidFill>
                <a:latin typeface="+mn-lt"/>
              </a:rPr>
              <a:t>τουλάχιστον η πρώτη, από μόνη της, </a:t>
            </a:r>
            <a:r>
              <a:rPr lang="el-GR" sz="1600" dirty="0" smtClean="0">
                <a:solidFill>
                  <a:schemeClr val="accent1">
                    <a:lumMod val="50000"/>
                  </a:schemeClr>
                </a:solidFill>
                <a:effectLst>
                  <a:outerShdw blurRad="38100" dist="38100" dir="2700000" algn="tl">
                    <a:srgbClr val="000000">
                      <a:alpha val="43137"/>
                    </a:srgbClr>
                  </a:outerShdw>
                </a:effectLst>
                <a:latin typeface="+mn-lt"/>
              </a:rPr>
              <a:t>αυξάνει τον κίνδυνο θανάτου</a:t>
            </a:r>
            <a:r>
              <a:rPr lang="el-GR" sz="1600" dirty="0" smtClean="0">
                <a:solidFill>
                  <a:schemeClr val="accent1">
                    <a:lumMod val="50000"/>
                  </a:schemeClr>
                </a:solidFill>
                <a:latin typeface="+mn-lt"/>
              </a:rPr>
              <a:t>. Μεγάλα </a:t>
            </a:r>
            <a:r>
              <a:rPr lang="el-GR" sz="1600" dirty="0" err="1" smtClean="0">
                <a:solidFill>
                  <a:schemeClr val="accent1">
                    <a:lumMod val="50000"/>
                  </a:schemeClr>
                </a:solidFill>
                <a:latin typeface="+mn-lt"/>
              </a:rPr>
              <a:t>επιθηλιοειδή</a:t>
            </a:r>
            <a:r>
              <a:rPr lang="el-GR" sz="1600" dirty="0" smtClean="0">
                <a:solidFill>
                  <a:schemeClr val="accent1">
                    <a:lumMod val="50000"/>
                  </a:schemeClr>
                </a:solidFill>
                <a:latin typeface="+mn-lt"/>
              </a:rPr>
              <a:t> κύτταρα με κεντρικά </a:t>
            </a:r>
            <a:r>
              <a:rPr lang="el-GR" sz="1600" dirty="0" err="1" smtClean="0">
                <a:solidFill>
                  <a:schemeClr val="accent1">
                    <a:lumMod val="50000"/>
                  </a:schemeClr>
                </a:solidFill>
                <a:latin typeface="+mn-lt"/>
              </a:rPr>
              <a:t>ηωσινοφιλικά</a:t>
            </a:r>
            <a:r>
              <a:rPr lang="el-GR" sz="1600" dirty="0" smtClean="0">
                <a:solidFill>
                  <a:schemeClr val="accent1">
                    <a:lumMod val="50000"/>
                  </a:schemeClr>
                </a:solidFill>
                <a:latin typeface="+mn-lt"/>
              </a:rPr>
              <a:t> </a:t>
            </a:r>
            <a:r>
              <a:rPr lang="el-GR" sz="1600" dirty="0" err="1" smtClean="0">
                <a:solidFill>
                  <a:schemeClr val="accent1">
                    <a:lumMod val="50000"/>
                  </a:schemeClr>
                </a:solidFill>
                <a:latin typeface="+mn-lt"/>
              </a:rPr>
              <a:t>ενδοκυτταροπλασμικά</a:t>
            </a:r>
            <a:r>
              <a:rPr lang="el-GR" sz="1600" dirty="0" smtClean="0">
                <a:solidFill>
                  <a:schemeClr val="accent1">
                    <a:lumMod val="50000"/>
                  </a:schemeClr>
                </a:solidFill>
                <a:latin typeface="+mn-lt"/>
              </a:rPr>
              <a:t> εγκλείσματα. Ευμεγέθεις, έκκεντροι και ανώμαλοι πυρήνες με προβάλλοντα </a:t>
            </a:r>
            <a:r>
              <a:rPr lang="el-GR" sz="1600" dirty="0" err="1" smtClean="0">
                <a:solidFill>
                  <a:schemeClr val="accent1">
                    <a:lumMod val="50000"/>
                  </a:schemeClr>
                </a:solidFill>
                <a:latin typeface="+mn-lt"/>
              </a:rPr>
              <a:t>πυρήνια</a:t>
            </a:r>
            <a:r>
              <a:rPr lang="el-GR" sz="1600" dirty="0" smtClean="0">
                <a:solidFill>
                  <a:schemeClr val="accent1">
                    <a:lumMod val="50000"/>
                  </a:schemeClr>
                </a:solidFill>
                <a:latin typeface="+mn-lt"/>
              </a:rPr>
              <a:t>-βαθμός </a:t>
            </a:r>
            <a:r>
              <a:rPr lang="el-GR" sz="1600" dirty="0" err="1" smtClean="0">
                <a:solidFill>
                  <a:schemeClr val="accent1">
                    <a:lumMod val="50000"/>
                  </a:schemeClr>
                </a:solidFill>
                <a:latin typeface="+mn-lt"/>
              </a:rPr>
              <a:t>πυρηνιακής</a:t>
            </a:r>
            <a:r>
              <a:rPr lang="el-GR" sz="1600" dirty="0" smtClean="0">
                <a:solidFill>
                  <a:schemeClr val="accent1">
                    <a:lumMod val="50000"/>
                  </a:schemeClr>
                </a:solidFill>
                <a:latin typeface="+mn-lt"/>
              </a:rPr>
              <a:t> κακοήθειας</a:t>
            </a:r>
            <a:r>
              <a:rPr lang="en-US" sz="1600" dirty="0" smtClean="0">
                <a:solidFill>
                  <a:schemeClr val="accent1">
                    <a:lumMod val="50000"/>
                  </a:schemeClr>
                </a:solidFill>
                <a:latin typeface="+mn-lt"/>
              </a:rPr>
              <a:t>: 4 </a:t>
            </a:r>
            <a:r>
              <a:rPr lang="el-GR" sz="1600" dirty="0" smtClean="0">
                <a:solidFill>
                  <a:schemeClr val="accent1">
                    <a:lumMod val="50000"/>
                  </a:schemeClr>
                </a:solidFill>
                <a:latin typeface="+mn-lt"/>
              </a:rPr>
              <a:t>κατά </a:t>
            </a:r>
            <a:r>
              <a:rPr lang="en-US" sz="1600" dirty="0" smtClean="0">
                <a:solidFill>
                  <a:schemeClr val="accent1">
                    <a:lumMod val="50000"/>
                  </a:schemeClr>
                </a:solidFill>
                <a:latin typeface="+mn-lt"/>
              </a:rPr>
              <a:t>ISUP</a:t>
            </a:r>
            <a:r>
              <a:rPr lang="el-GR" sz="1600" dirty="0" smtClean="0">
                <a:solidFill>
                  <a:schemeClr val="accent1">
                    <a:lumMod val="50000"/>
                  </a:schemeClr>
                </a:solidFill>
                <a:latin typeface="+mn-lt"/>
              </a:rPr>
              <a:t>. </a:t>
            </a:r>
            <a:br>
              <a:rPr lang="el-GR" sz="1600" dirty="0" smtClean="0">
                <a:solidFill>
                  <a:schemeClr val="accent1">
                    <a:lumMod val="50000"/>
                  </a:schemeClr>
                </a:solidFill>
                <a:latin typeface="+mn-lt"/>
              </a:rPr>
            </a:br>
            <a:r>
              <a:rPr lang="el-GR" sz="1600" dirty="0" smtClean="0">
                <a:solidFill>
                  <a:schemeClr val="accent1">
                    <a:lumMod val="50000"/>
                  </a:schemeClr>
                </a:solidFill>
                <a:latin typeface="+mn-lt"/>
              </a:rPr>
              <a:t>Ο ανοσοφαινότυπος είναι ανάλογος του μη ραβδοειδούς συστατικού </a:t>
            </a:r>
            <a:r>
              <a:rPr lang="en-US" sz="1600" dirty="0" smtClean="0">
                <a:solidFill>
                  <a:schemeClr val="accent1">
                    <a:lumMod val="50000"/>
                  </a:schemeClr>
                </a:solidFill>
                <a:latin typeface="+mn-lt"/>
              </a:rPr>
              <a:t>[</a:t>
            </a:r>
            <a:r>
              <a:rPr lang="el-GR" sz="1600" dirty="0" smtClean="0">
                <a:solidFill>
                  <a:schemeClr val="accent1">
                    <a:lumMod val="50000"/>
                  </a:schemeClr>
                </a:solidFill>
                <a:latin typeface="+mn-lt"/>
              </a:rPr>
              <a:t>π.χ. </a:t>
            </a:r>
            <a:r>
              <a:rPr lang="en-US" sz="1600" dirty="0" smtClean="0">
                <a:solidFill>
                  <a:schemeClr val="accent1">
                    <a:lumMod val="50000"/>
                  </a:schemeClr>
                </a:solidFill>
                <a:latin typeface="+mn-lt"/>
              </a:rPr>
              <a:t>CA IX (+)].</a:t>
            </a:r>
            <a:r>
              <a:rPr lang="el-GR" sz="1600" dirty="0" smtClean="0">
                <a:solidFill>
                  <a:schemeClr val="accent1">
                    <a:lumMod val="50000"/>
                  </a:schemeClr>
                </a:solidFill>
                <a:latin typeface="+mn-lt"/>
              </a:rPr>
              <a:t/>
            </a:r>
            <a:br>
              <a:rPr lang="el-GR" sz="1600" dirty="0" smtClean="0">
                <a:solidFill>
                  <a:schemeClr val="accent1">
                    <a:lumMod val="50000"/>
                  </a:schemeClr>
                </a:solidFill>
                <a:latin typeface="+mn-lt"/>
              </a:rPr>
            </a:br>
            <a:r>
              <a:rPr lang="el-GR" sz="1600" dirty="0" smtClean="0">
                <a:solidFill>
                  <a:schemeClr val="accent1">
                    <a:lumMod val="50000"/>
                  </a:schemeClr>
                </a:solidFill>
                <a:latin typeface="+mn-lt"/>
              </a:rPr>
              <a:t>Το </a:t>
            </a:r>
            <a:r>
              <a:rPr lang="el-GR" sz="1600" dirty="0" err="1" smtClean="0">
                <a:solidFill>
                  <a:schemeClr val="accent1">
                    <a:lumMod val="50000"/>
                  </a:schemeClr>
                </a:solidFill>
                <a:effectLst>
                  <a:outerShdw blurRad="38100" dist="38100" dir="2700000" algn="tl">
                    <a:srgbClr val="000000">
                      <a:alpha val="43137"/>
                    </a:srgbClr>
                  </a:outerShdw>
                </a:effectLst>
                <a:latin typeface="+mn-lt"/>
              </a:rPr>
              <a:t>σαρκωματοειδές</a:t>
            </a:r>
            <a:r>
              <a:rPr lang="el-GR" sz="1600" dirty="0" smtClean="0">
                <a:solidFill>
                  <a:schemeClr val="accent1">
                    <a:lumMod val="50000"/>
                  </a:schemeClr>
                </a:solidFill>
                <a:effectLst>
                  <a:outerShdw blurRad="38100" dist="38100" dir="2700000" algn="tl">
                    <a:srgbClr val="000000">
                      <a:alpha val="43137"/>
                    </a:srgbClr>
                  </a:outerShdw>
                </a:effectLst>
                <a:latin typeface="+mn-lt"/>
              </a:rPr>
              <a:t> ΝΚΚ  </a:t>
            </a:r>
            <a:r>
              <a:rPr lang="el-GR" sz="1600" spc="600" dirty="0" smtClean="0">
                <a:solidFill>
                  <a:schemeClr val="accent1">
                    <a:lumMod val="50000"/>
                  </a:schemeClr>
                </a:solidFill>
                <a:latin typeface="+mn-lt"/>
              </a:rPr>
              <a:t>δεν</a:t>
            </a:r>
            <a:r>
              <a:rPr lang="el-GR" sz="1600" dirty="0" smtClean="0">
                <a:solidFill>
                  <a:schemeClr val="accent1">
                    <a:lumMod val="50000"/>
                  </a:schemeClr>
                </a:solidFill>
                <a:latin typeface="+mn-lt"/>
              </a:rPr>
              <a:t> αποτελεί ανεξάρτητο τύπο ΝΚΚ γιατί αντιπροσωπεύει την </a:t>
            </a:r>
            <a:r>
              <a:rPr lang="el-GR" sz="1600" dirty="0" smtClean="0">
                <a:solidFill>
                  <a:schemeClr val="accent1">
                    <a:lumMod val="50000"/>
                  </a:schemeClr>
                </a:solidFill>
                <a:effectLst>
                  <a:outerShdw blurRad="38100" dist="38100" dir="2700000" algn="tl">
                    <a:srgbClr val="000000">
                      <a:alpha val="43137"/>
                    </a:srgbClr>
                  </a:outerShdw>
                </a:effectLst>
                <a:latin typeface="+mn-lt"/>
              </a:rPr>
              <a:t>ακραία υψηλόβαθμη κακοήθεια </a:t>
            </a:r>
            <a:r>
              <a:rPr lang="el-GR" sz="1600" dirty="0" smtClean="0">
                <a:solidFill>
                  <a:schemeClr val="accent1">
                    <a:lumMod val="50000"/>
                  </a:schemeClr>
                </a:solidFill>
                <a:latin typeface="+mn-lt"/>
              </a:rPr>
              <a:t>που μπορεί να φτάσουν  </a:t>
            </a:r>
            <a:r>
              <a:rPr lang="el-GR" sz="1600" spc="600" dirty="0" smtClean="0">
                <a:solidFill>
                  <a:schemeClr val="accent1">
                    <a:lumMod val="50000"/>
                  </a:schemeClr>
                </a:solidFill>
                <a:latin typeface="+mn-lt"/>
              </a:rPr>
              <a:t>όλοι</a:t>
            </a:r>
            <a:r>
              <a:rPr lang="el-GR" sz="1600" dirty="0" smtClean="0">
                <a:solidFill>
                  <a:schemeClr val="accent1">
                    <a:lumMod val="50000"/>
                  </a:schemeClr>
                </a:solidFill>
                <a:latin typeface="+mn-lt"/>
              </a:rPr>
              <a:t> οι ιστολογικοί τύποι ΝΚΚ </a:t>
            </a:r>
            <a:br>
              <a:rPr lang="el-GR" sz="1600" dirty="0" smtClean="0">
                <a:solidFill>
                  <a:schemeClr val="accent1">
                    <a:lumMod val="50000"/>
                  </a:schemeClr>
                </a:solidFill>
                <a:latin typeface="+mn-lt"/>
              </a:rPr>
            </a:br>
            <a:r>
              <a:rPr lang="el-GR" sz="1600" dirty="0" smtClean="0">
                <a:solidFill>
                  <a:schemeClr val="accent1">
                    <a:lumMod val="50000"/>
                  </a:schemeClr>
                </a:solidFill>
                <a:latin typeface="+mn-lt"/>
              </a:rPr>
              <a:t>(ίσως συχνότερα, το </a:t>
            </a:r>
            <a:r>
              <a:rPr lang="el-GR" sz="1600" dirty="0" err="1" smtClean="0">
                <a:solidFill>
                  <a:schemeClr val="accent1">
                    <a:lumMod val="50000"/>
                  </a:schemeClr>
                </a:solidFill>
                <a:latin typeface="+mn-lt"/>
              </a:rPr>
              <a:t>χρωμόφοβο</a:t>
            </a:r>
            <a:r>
              <a:rPr lang="el-GR" sz="1600" dirty="0" smtClean="0">
                <a:solidFill>
                  <a:schemeClr val="accent1">
                    <a:lumMod val="50000"/>
                  </a:schemeClr>
                </a:solidFill>
                <a:latin typeface="+mn-lt"/>
              </a:rPr>
              <a:t> ΝΚΚ). </a:t>
            </a:r>
            <a:endParaRPr lang="el-GR" sz="1600" dirty="0">
              <a:solidFill>
                <a:schemeClr val="accent1">
                  <a:lumMod val="50000"/>
                </a:schemeClr>
              </a:solidFill>
              <a:latin typeface="+mn-lt"/>
            </a:endParaRPr>
          </a:p>
        </p:txBody>
      </p:sp>
      <p:pic>
        <p:nvPicPr>
          <p:cNvPr id="6146" name="Picture 2" descr="http://coursewareobjects.elsevier.com/objects/elr/ExpertConsult/Bostwick/urologic2e/IC/images/002019.jpg"/>
          <p:cNvPicPr>
            <a:picLocks noChangeAspect="1" noChangeArrowheads="1"/>
          </p:cNvPicPr>
          <p:nvPr/>
        </p:nvPicPr>
        <p:blipFill>
          <a:blip r:embed="rId2" cstate="print"/>
          <a:srcRect/>
          <a:stretch>
            <a:fillRect/>
          </a:stretch>
        </p:blipFill>
        <p:spPr bwMode="auto">
          <a:xfrm rot="16200000">
            <a:off x="5686576" y="3169062"/>
            <a:ext cx="4149080" cy="3228796"/>
          </a:xfrm>
          <a:prstGeom prst="rect">
            <a:avLst/>
          </a:prstGeom>
          <a:noFill/>
        </p:spPr>
      </p:pic>
      <p:pic>
        <p:nvPicPr>
          <p:cNvPr id="43010" name="Picture 2" descr="C:\Users\KAV-AGRO\Desktop\renal-cell-carcinoma-(kd001-2) (1).jpeg"/>
          <p:cNvPicPr>
            <a:picLocks noChangeAspect="1" noChangeArrowheads="1"/>
          </p:cNvPicPr>
          <p:nvPr/>
        </p:nvPicPr>
        <p:blipFill>
          <a:blip r:embed="rId3" cstate="print"/>
          <a:srcRect/>
          <a:stretch>
            <a:fillRect/>
          </a:stretch>
        </p:blipFill>
        <p:spPr bwMode="auto">
          <a:xfrm rot="16200000">
            <a:off x="-699163" y="3227555"/>
            <a:ext cx="4149080" cy="3111810"/>
          </a:xfrm>
          <a:prstGeom prst="rect">
            <a:avLst/>
          </a:prstGeom>
          <a:noFill/>
        </p:spPr>
      </p:pic>
      <p:pic>
        <p:nvPicPr>
          <p:cNvPr id="43011" name="Picture 3" descr="C:\Users\KAV-AGRO\Desktop\17234348496_9292b23263_b.jpg"/>
          <p:cNvPicPr>
            <a:picLocks noChangeAspect="1" noChangeArrowheads="1"/>
          </p:cNvPicPr>
          <p:nvPr/>
        </p:nvPicPr>
        <p:blipFill>
          <a:blip r:embed="rId4" cstate="print"/>
          <a:srcRect/>
          <a:stretch>
            <a:fillRect/>
          </a:stretch>
        </p:blipFill>
        <p:spPr bwMode="auto">
          <a:xfrm rot="16200000">
            <a:off x="2475267" y="3221477"/>
            <a:ext cx="4149080" cy="3123966"/>
          </a:xfrm>
          <a:prstGeom prst="rect">
            <a:avLst/>
          </a:prstGeom>
          <a:noFill/>
        </p:spPr>
      </p:pic>
      <p:pic>
        <p:nvPicPr>
          <p:cNvPr id="43012" name="Picture 4" descr="C:\Users\KAV-AGRO\Desktop\17259775511_085de58c85_b.jpg"/>
          <p:cNvPicPr>
            <a:picLocks noChangeAspect="1" noChangeArrowheads="1"/>
          </p:cNvPicPr>
          <p:nvPr/>
        </p:nvPicPr>
        <p:blipFill>
          <a:blip r:embed="rId5" cstate="print"/>
          <a:srcRect/>
          <a:stretch>
            <a:fillRect/>
          </a:stretch>
        </p:blipFill>
        <p:spPr bwMode="auto">
          <a:xfrm>
            <a:off x="179512" y="2204864"/>
            <a:ext cx="5738226" cy="4320481"/>
          </a:xfrm>
          <a:prstGeom prst="rect">
            <a:avLst/>
          </a:prstGeom>
          <a:noFill/>
        </p:spPr>
      </p:pic>
    </p:spTree>
    <p:extLst>
      <p:ext uri="{BB962C8B-B14F-4D97-AF65-F5344CB8AC3E}">
        <p14:creationId xmlns:p14="http://schemas.microsoft.com/office/powerpoint/2010/main" val="15719426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3010"/>
                                        </p:tgtEl>
                                      </p:cBhvr>
                                    </p:animEffect>
                                    <p:set>
                                      <p:cBhvr>
                                        <p:cTn id="7" dur="1" fill="hold">
                                          <p:stCondLst>
                                            <p:cond delay="499"/>
                                          </p:stCondLst>
                                        </p:cTn>
                                        <p:tgtEl>
                                          <p:spTgt spid="43010"/>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43011"/>
                                        </p:tgtEl>
                                      </p:cBhvr>
                                    </p:animEffect>
                                    <p:set>
                                      <p:cBhvr>
                                        <p:cTn id="10" dur="1" fill="hold">
                                          <p:stCondLst>
                                            <p:cond delay="499"/>
                                          </p:stCondLst>
                                        </p:cTn>
                                        <p:tgtEl>
                                          <p:spTgt spid="430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3012"/>
                                        </p:tgtEl>
                                        <p:attrNameLst>
                                          <p:attrName>style.visibility</p:attrName>
                                        </p:attrNameLst>
                                      </p:cBhvr>
                                      <p:to>
                                        <p:strVal val="visible"/>
                                      </p:to>
                                    </p:set>
                                    <p:animEffect transition="in" filter="dissolve">
                                      <p:cBhvr>
                                        <p:cTn id="15" dur="500"/>
                                        <p:tgtEl>
                                          <p:spTgt spid="430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a:xfrm>
            <a:off x="0" y="1"/>
            <a:ext cx="9144000" cy="785793"/>
          </a:xfrm>
        </p:spPr>
        <p:txBody>
          <a:bodyPr rtlCol="0">
            <a:noAutofit/>
          </a:bodyPr>
          <a:lstStyle/>
          <a:p>
            <a:pPr fontAlgn="auto">
              <a:spcAft>
                <a:spcPts val="0"/>
              </a:spcAft>
              <a:defRPr/>
            </a:pPr>
            <a:r>
              <a:rPr lang="el-GR" sz="2800" b="1" dirty="0" smtClean="0">
                <a:solidFill>
                  <a:schemeClr val="tx2"/>
                </a:solidFill>
              </a:rPr>
              <a:t>ΙΙΙ. ΘΕΜΑΤΑ ΣΤΑΔΙΟΠΟΙΗΣΗΣ ( 8</a:t>
            </a:r>
            <a:r>
              <a:rPr lang="el-GR" sz="2800" b="1" baseline="30000" dirty="0" smtClean="0">
                <a:solidFill>
                  <a:schemeClr val="tx2"/>
                </a:solidFill>
              </a:rPr>
              <a:t>η</a:t>
            </a:r>
            <a:r>
              <a:rPr lang="el-GR" sz="2800" b="1" dirty="0" smtClean="0">
                <a:solidFill>
                  <a:schemeClr val="tx2"/>
                </a:solidFill>
              </a:rPr>
              <a:t> έκδοση </a:t>
            </a:r>
            <a:r>
              <a:rPr lang="en-US" sz="2800" b="1" dirty="0" smtClean="0">
                <a:solidFill>
                  <a:schemeClr val="tx2"/>
                </a:solidFill>
              </a:rPr>
              <a:t>AJCC/TNM, 2017)</a:t>
            </a:r>
            <a:r>
              <a:rPr lang="el-GR" sz="2800" b="1" dirty="0" smtClean="0">
                <a:solidFill>
                  <a:schemeClr val="tx2"/>
                </a:solidFill>
              </a:rPr>
              <a:t>. </a:t>
            </a:r>
            <a:r>
              <a:rPr lang="el-GR" sz="3200" b="1" dirty="0" smtClean="0">
                <a:solidFill>
                  <a:schemeClr val="tx2"/>
                </a:solidFill>
              </a:rPr>
              <a:t/>
            </a:r>
            <a:br>
              <a:rPr lang="el-GR" sz="3200" b="1" dirty="0" smtClean="0">
                <a:solidFill>
                  <a:schemeClr val="tx2"/>
                </a:solidFill>
              </a:rPr>
            </a:br>
            <a:r>
              <a:rPr lang="el-GR" sz="3200" b="1" dirty="0" smtClean="0">
                <a:solidFill>
                  <a:schemeClr val="tx2"/>
                </a:solidFill>
              </a:rPr>
              <a:t>ΔΙΗΘΗΣΗ ΠΕΡΙΝΕΦΡΙΚΩΝ ΙΣΤΩΝ</a:t>
            </a:r>
          </a:p>
        </p:txBody>
      </p:sp>
      <p:sp>
        <p:nvSpPr>
          <p:cNvPr id="12291" name="2 - Θέση περιεχομένου"/>
          <p:cNvSpPr>
            <a:spLocks noGrp="1"/>
          </p:cNvSpPr>
          <p:nvPr>
            <p:ph idx="1"/>
          </p:nvPr>
        </p:nvSpPr>
        <p:spPr>
          <a:xfrm>
            <a:off x="457200" y="857232"/>
            <a:ext cx="8229600" cy="5268931"/>
          </a:xfrm>
        </p:spPr>
        <p:txBody>
          <a:bodyPr rtlCol="0">
            <a:normAutofit/>
          </a:bodyPr>
          <a:lstStyle/>
          <a:p>
            <a:pPr fontAlgn="auto">
              <a:spcAft>
                <a:spcPts val="0"/>
              </a:spcAft>
              <a:buFont typeface="Wingdings 3" charset="2"/>
              <a:buChar char=""/>
              <a:defRPr/>
            </a:pPr>
            <a:r>
              <a:rPr lang="el-GR" sz="2400" dirty="0" smtClean="0"/>
              <a:t>Περινεφρικό λίπος: Ο ινολιπώδης ιστός ο οποίος βρίσκεται ανάμεσα </a:t>
            </a:r>
            <a:r>
              <a:rPr lang="el-GR" sz="2400" dirty="0" smtClean="0"/>
              <a:t>στη </a:t>
            </a:r>
            <a:r>
              <a:rPr lang="el-GR" sz="2400" b="1" dirty="0" smtClean="0">
                <a:solidFill>
                  <a:schemeClr val="accent1"/>
                </a:solidFill>
              </a:rPr>
              <a:t>νεφρική κάψα </a:t>
            </a:r>
            <a:r>
              <a:rPr lang="el-GR" sz="2400" dirty="0" smtClean="0"/>
              <a:t>και στην </a:t>
            </a:r>
            <a:r>
              <a:rPr lang="el-GR" sz="2400" b="1" dirty="0" err="1" smtClean="0">
                <a:solidFill>
                  <a:srgbClr val="FF0000"/>
                </a:solidFill>
              </a:rPr>
              <a:t>περιτονία</a:t>
            </a:r>
            <a:r>
              <a:rPr lang="el-GR" sz="2400" b="1" dirty="0" smtClean="0">
                <a:solidFill>
                  <a:srgbClr val="FF0000"/>
                </a:solidFill>
              </a:rPr>
              <a:t> του </a:t>
            </a:r>
            <a:r>
              <a:rPr lang="en-US" sz="2400" b="1" dirty="0" err="1" smtClean="0">
                <a:solidFill>
                  <a:srgbClr val="FF0000"/>
                </a:solidFill>
              </a:rPr>
              <a:t>Gerota</a:t>
            </a:r>
            <a:r>
              <a:rPr lang="el-GR" sz="2400" b="1" dirty="0" smtClean="0">
                <a:solidFill>
                  <a:srgbClr val="FF0000"/>
                </a:solidFill>
              </a:rPr>
              <a:t>.</a:t>
            </a:r>
            <a:endParaRPr lang="en-US" sz="2400" b="1" dirty="0" smtClean="0">
              <a:solidFill>
                <a:srgbClr val="FF0000"/>
              </a:solidFill>
            </a:endParaRPr>
          </a:p>
          <a:p>
            <a:pPr fontAlgn="auto">
              <a:spcAft>
                <a:spcPts val="0"/>
              </a:spcAft>
              <a:buFont typeface="Wingdings 3" charset="2"/>
              <a:buChar char=""/>
              <a:defRPr/>
            </a:pPr>
            <a:r>
              <a:rPr lang="en-US" sz="2400" dirty="0" smtClean="0"/>
              <a:t>H</a:t>
            </a:r>
            <a:r>
              <a:rPr lang="el-GR" sz="2400" dirty="0" smtClean="0"/>
              <a:t> </a:t>
            </a:r>
            <a:r>
              <a:rPr lang="el-GR" sz="2400" u="sng" dirty="0" smtClean="0">
                <a:solidFill>
                  <a:schemeClr val="bg2">
                    <a:lumMod val="50000"/>
                  </a:schemeClr>
                </a:solidFill>
              </a:rPr>
              <a:t>νεφρική κάψα </a:t>
            </a:r>
            <a:r>
              <a:rPr lang="el-GR" sz="2400" dirty="0" smtClean="0"/>
              <a:t>και η </a:t>
            </a:r>
            <a:r>
              <a:rPr lang="el-GR" sz="2400" u="sng" dirty="0" smtClean="0">
                <a:solidFill>
                  <a:srgbClr val="FF0000"/>
                </a:solidFill>
              </a:rPr>
              <a:t>περιτονία του </a:t>
            </a:r>
            <a:r>
              <a:rPr lang="en-US" sz="2400" u="sng" dirty="0" err="1" smtClean="0">
                <a:solidFill>
                  <a:srgbClr val="FF0000"/>
                </a:solidFill>
              </a:rPr>
              <a:t>Gerota</a:t>
            </a:r>
            <a:r>
              <a:rPr lang="en-US" sz="2400" u="sng" dirty="0" smtClean="0">
                <a:solidFill>
                  <a:srgbClr val="FF0000"/>
                </a:solidFill>
              </a:rPr>
              <a:t> </a:t>
            </a:r>
            <a:r>
              <a:rPr lang="el-GR" sz="2400" dirty="0" smtClean="0"/>
              <a:t>αποτελούν σημαντικά ανατομικά στοιχεία για τον προσδιορισμό του </a:t>
            </a:r>
            <a:r>
              <a:rPr lang="el-GR" sz="2400" b="1" dirty="0" smtClean="0">
                <a:effectLst>
                  <a:outerShdw blurRad="38100" dist="38100" dir="2700000" algn="tl">
                    <a:srgbClr val="000000">
                      <a:alpha val="43137"/>
                    </a:srgbClr>
                  </a:outerShdw>
                </a:effectLst>
              </a:rPr>
              <a:t>σταδίου</a:t>
            </a:r>
            <a:r>
              <a:rPr lang="el-GR" sz="2400" dirty="0" smtClean="0"/>
              <a:t> και τον καθορισμό της </a:t>
            </a:r>
            <a:r>
              <a:rPr lang="el-GR" sz="2400" b="1" dirty="0" smtClean="0"/>
              <a:t>εξω</a:t>
            </a:r>
            <a:r>
              <a:rPr lang="el-GR" sz="2400" dirty="0" smtClean="0"/>
              <a:t>νεφρικής </a:t>
            </a:r>
            <a:r>
              <a:rPr lang="el-GR" sz="2400" b="1" dirty="0" smtClean="0"/>
              <a:t>επέκτασης</a:t>
            </a:r>
            <a:r>
              <a:rPr lang="el-GR" sz="2400" dirty="0" smtClean="0"/>
              <a:t> ενός νεφρικού καρκινώματος ( στάδια </a:t>
            </a:r>
            <a:r>
              <a:rPr lang="en-US" sz="2400" u="sng" dirty="0" smtClean="0">
                <a:solidFill>
                  <a:schemeClr val="bg2">
                    <a:lumMod val="50000"/>
                  </a:schemeClr>
                </a:solidFill>
              </a:rPr>
              <a:t>pT</a:t>
            </a:r>
            <a:r>
              <a:rPr lang="en-US" sz="2400" b="1" u="sng" dirty="0" smtClean="0">
                <a:solidFill>
                  <a:schemeClr val="bg2">
                    <a:lumMod val="50000"/>
                  </a:schemeClr>
                </a:solidFill>
              </a:rPr>
              <a:t>3</a:t>
            </a:r>
            <a:r>
              <a:rPr lang="en-US" sz="2400" u="sng" dirty="0" smtClean="0"/>
              <a:t> </a:t>
            </a:r>
            <a:r>
              <a:rPr lang="en-US" sz="2400" dirty="0" smtClean="0"/>
              <a:t>&amp; </a:t>
            </a:r>
            <a:r>
              <a:rPr lang="en-US" sz="2400" u="sng" dirty="0" smtClean="0">
                <a:solidFill>
                  <a:srgbClr val="FF0000"/>
                </a:solidFill>
              </a:rPr>
              <a:t>pT</a:t>
            </a:r>
            <a:r>
              <a:rPr lang="en-US" sz="2400" b="1" u="sng" dirty="0" smtClean="0">
                <a:solidFill>
                  <a:srgbClr val="FF0000"/>
                </a:solidFill>
              </a:rPr>
              <a:t>4</a:t>
            </a:r>
            <a:r>
              <a:rPr lang="el-GR" sz="2400" b="1" dirty="0" smtClean="0"/>
              <a:t>,</a:t>
            </a:r>
            <a:r>
              <a:rPr lang="el-GR" sz="2400" b="1" dirty="0" smtClean="0">
                <a:solidFill>
                  <a:schemeClr val="bg2">
                    <a:lumMod val="50000"/>
                  </a:schemeClr>
                </a:solidFill>
              </a:rPr>
              <a:t> </a:t>
            </a:r>
            <a:r>
              <a:rPr lang="el-GR" sz="2400" dirty="0" smtClean="0"/>
              <a:t>αντίστοιχα</a:t>
            </a:r>
            <a:r>
              <a:rPr lang="en-US" sz="2400" dirty="0" smtClean="0"/>
              <a:t>)</a:t>
            </a:r>
            <a:endParaRPr lang="el-GR" sz="2400" dirty="0" smtClean="0"/>
          </a:p>
          <a:p>
            <a:pPr marL="0" indent="0" fontAlgn="auto">
              <a:spcAft>
                <a:spcPts val="0"/>
              </a:spcAft>
              <a:buFont typeface="Wingdings 3" charset="2"/>
              <a:buNone/>
              <a:defRPr/>
            </a:pPr>
            <a:endParaRPr lang="el-GR" sz="2400" dirty="0" smtClean="0"/>
          </a:p>
        </p:txBody>
      </p:sp>
      <p:pic>
        <p:nvPicPr>
          <p:cNvPr id="17413" name="Picture 2" descr="&lt;div style=&quot;background:navy;padding:5px; font-family:Verdana, Arial, Helvetica, sans-serif; font-size:12px;&quot;&gt;Image B&lt;/div&gt;"/>
          <p:cNvPicPr>
            <a:picLocks noChangeAspect="1" noChangeArrowheads="1"/>
          </p:cNvPicPr>
          <p:nvPr/>
        </p:nvPicPr>
        <p:blipFill>
          <a:blip r:embed="rId2" cstate="print"/>
          <a:srcRect/>
          <a:stretch>
            <a:fillRect/>
          </a:stretch>
        </p:blipFill>
        <p:spPr bwMode="auto">
          <a:xfrm>
            <a:off x="142843" y="3286124"/>
            <a:ext cx="4511553" cy="3383236"/>
          </a:xfrm>
          <a:prstGeom prst="rect">
            <a:avLst/>
          </a:prstGeom>
          <a:noFill/>
          <a:ln w="9525">
            <a:noFill/>
            <a:miter lim="800000"/>
            <a:headEnd/>
            <a:tailEnd/>
          </a:ln>
        </p:spPr>
      </p:pic>
      <p:pic>
        <p:nvPicPr>
          <p:cNvPr id="17414" name="Picture 2" descr="&lt;div style=&quot;background:navy;padding:5px; font-family:Verdana, Arial, Helvetica, sans-serif; font-size:12px;&quot;&gt;Image A&lt;/div&gt;"/>
          <p:cNvPicPr>
            <a:picLocks noChangeAspect="1" noChangeArrowheads="1"/>
          </p:cNvPicPr>
          <p:nvPr/>
        </p:nvPicPr>
        <p:blipFill>
          <a:blip r:embed="rId3" cstate="print"/>
          <a:srcRect/>
          <a:stretch>
            <a:fillRect/>
          </a:stretch>
        </p:blipFill>
        <p:spPr bwMode="auto">
          <a:xfrm>
            <a:off x="4427984" y="3284984"/>
            <a:ext cx="4524982" cy="3394174"/>
          </a:xfrm>
          <a:prstGeom prst="rect">
            <a:avLst/>
          </a:prstGeom>
          <a:noFill/>
          <a:ln w="9525">
            <a:noFill/>
            <a:miter lim="800000"/>
            <a:headEnd/>
            <a:tailEnd/>
          </a:ln>
        </p:spPr>
      </p:pic>
      <mc:AlternateContent xmlns:mc="http://schemas.openxmlformats.org/markup-compatibility/2006">
        <mc:Choice xmlns:p14="http://schemas.microsoft.com/office/powerpoint/2010/main" Requires="p14">
          <p:contentPart p14:bwMode="auto" r:id="rId4">
            <p14:nvContentPartPr>
              <p14:cNvPr id="2" name="Μελάνι 1"/>
              <p14:cNvContentPartPr/>
              <p14:nvPr/>
            </p14:nvContentPartPr>
            <p14:xfrm>
              <a:off x="209520" y="88920"/>
              <a:ext cx="349560" cy="152640"/>
            </p14:xfrm>
          </p:contentPart>
        </mc:Choice>
        <mc:Fallback>
          <p:pic>
            <p:nvPicPr>
              <p:cNvPr id="2" name="Μελάνι 1"/>
              <p:cNvPicPr/>
              <p:nvPr/>
            </p:nvPicPr>
            <p:blipFill>
              <a:blip r:embed="rId5"/>
              <a:stretch>
                <a:fillRect/>
              </a:stretch>
            </p:blipFill>
            <p:spPr>
              <a:xfrm>
                <a:off x="193680" y="25560"/>
                <a:ext cx="381240" cy="279720"/>
              </a:xfrm>
              <a:prstGeom prst="rect">
                <a:avLst/>
              </a:prstGeom>
            </p:spPr>
          </p:pic>
        </mc:Fallback>
      </mc:AlternateContent>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79388" y="0"/>
            <a:ext cx="4638675" cy="6896100"/>
          </a:xfrm>
          <a:prstGeom prst="rect">
            <a:avLst/>
          </a:prstGeom>
          <a:noFill/>
          <a:ln w="9525">
            <a:noFill/>
            <a:miter lim="800000"/>
            <a:headEnd/>
            <a:tailEnd/>
          </a:ln>
        </p:spPr>
      </p:pic>
      <p:sp>
        <p:nvSpPr>
          <p:cNvPr id="21507" name="2 - Ορθογώνιο"/>
          <p:cNvSpPr>
            <a:spLocks noChangeArrowheads="1"/>
          </p:cNvSpPr>
          <p:nvPr/>
        </p:nvSpPr>
        <p:spPr bwMode="auto">
          <a:xfrm>
            <a:off x="4857752" y="0"/>
            <a:ext cx="4286248" cy="6765955"/>
          </a:xfrm>
          <a:prstGeom prst="rect">
            <a:avLst/>
          </a:prstGeom>
          <a:noFill/>
          <a:ln w="9525">
            <a:noFill/>
            <a:miter lim="800000"/>
            <a:headEnd/>
            <a:tailEnd/>
          </a:ln>
        </p:spPr>
        <p:txBody>
          <a:bodyPr wrap="square">
            <a:spAutoFit/>
          </a:bodyPr>
          <a:lstStyle/>
          <a:p>
            <a:pPr eaLnBrk="1" hangingPunct="1"/>
            <a:endParaRPr lang="el-GR" sz="1700" b="1" dirty="0">
              <a:solidFill>
                <a:srgbClr val="EF7A24"/>
              </a:solidFill>
              <a:latin typeface="Century Gothic" pitchFamily="34" charset="0"/>
            </a:endParaRPr>
          </a:p>
          <a:p>
            <a:pPr algn="ctr" eaLnBrk="1" hangingPunct="1"/>
            <a:r>
              <a:rPr lang="el-GR" sz="2000" b="1" dirty="0" smtClean="0">
                <a:solidFill>
                  <a:schemeClr val="tx2"/>
                </a:solidFill>
              </a:rPr>
              <a:t>ΔΙΗΘΗΣΗ </a:t>
            </a:r>
            <a:r>
              <a:rPr lang="el-GR" sz="2000" b="1" u="sng" dirty="0">
                <a:solidFill>
                  <a:schemeClr val="tx2"/>
                </a:solidFill>
                <a:effectLst>
                  <a:outerShdw blurRad="38100" dist="38100" dir="2700000" algn="tl">
                    <a:srgbClr val="000000">
                      <a:alpha val="43137"/>
                    </a:srgbClr>
                  </a:outerShdw>
                </a:effectLst>
              </a:rPr>
              <a:t>ΠΕΡΙ</a:t>
            </a:r>
            <a:r>
              <a:rPr lang="el-GR" sz="2000" b="1" dirty="0">
                <a:solidFill>
                  <a:schemeClr val="tx2"/>
                </a:solidFill>
              </a:rPr>
              <a:t>ΝΕΦΡΙΚΟΥ ΛΙΠΟΥΣ</a:t>
            </a:r>
            <a:br>
              <a:rPr lang="el-GR" sz="2000" b="1" dirty="0">
                <a:solidFill>
                  <a:schemeClr val="tx2"/>
                </a:solidFill>
              </a:rPr>
            </a:br>
            <a:r>
              <a:rPr lang="el-GR" sz="2000" b="1" spc="300" dirty="0">
                <a:solidFill>
                  <a:schemeClr val="tx2"/>
                </a:solidFill>
              </a:rPr>
              <a:t>ΜΑΚΡΟΣΚΟΠΙΚΗ ΠΡΟΣΕΓΓΙΣΗ</a:t>
            </a:r>
            <a:endParaRPr lang="el-GR" sz="2000" spc="300" dirty="0">
              <a:solidFill>
                <a:schemeClr val="tx2"/>
              </a:solidFill>
            </a:endParaRPr>
          </a:p>
          <a:p>
            <a:pPr eaLnBrk="1" hangingPunct="1"/>
            <a:endParaRPr lang="el-GR" sz="2000" dirty="0"/>
          </a:p>
          <a:p>
            <a:pPr marL="457200" indent="-457200" eaLnBrk="1" hangingPunct="1">
              <a:buAutoNum type="alphaUcPeriod"/>
            </a:pPr>
            <a:r>
              <a:rPr lang="el-GR" sz="2000" dirty="0" err="1" smtClean="0"/>
              <a:t>Περίγραπτο</a:t>
            </a:r>
            <a:r>
              <a:rPr lang="el-GR" sz="2000" dirty="0" smtClean="0"/>
              <a:t> </a:t>
            </a:r>
            <a:r>
              <a:rPr lang="el-GR" sz="2000" dirty="0"/>
              <a:t>απωθητικό όριο πέραν των φυσιολογικών ορίων του </a:t>
            </a:r>
            <a:r>
              <a:rPr lang="el-GR" sz="2000" dirty="0" smtClean="0"/>
              <a:t>νεφρού </a:t>
            </a:r>
            <a:r>
              <a:rPr lang="el-GR" sz="2000" b="1" u="sng" dirty="0" smtClean="0"/>
              <a:t>δεν</a:t>
            </a:r>
            <a:r>
              <a:rPr lang="el-GR" sz="2000" b="1" dirty="0" smtClean="0"/>
              <a:t> </a:t>
            </a:r>
            <a:r>
              <a:rPr lang="el-GR" sz="2000" dirty="0"/>
              <a:t>τεκμηριώνει </a:t>
            </a:r>
            <a:r>
              <a:rPr lang="el-GR" sz="2000" dirty="0" err="1"/>
              <a:t>περινεφρική</a:t>
            </a:r>
            <a:r>
              <a:rPr lang="el-GR" sz="2000" dirty="0"/>
              <a:t> </a:t>
            </a:r>
            <a:r>
              <a:rPr lang="el-GR" sz="2000" dirty="0" smtClean="0"/>
              <a:t>διήθηση</a:t>
            </a:r>
            <a:r>
              <a:rPr lang="en-US" sz="2000" dirty="0" smtClean="0"/>
              <a:t>, </a:t>
            </a:r>
            <a:r>
              <a:rPr lang="el-GR" sz="2000" dirty="0" smtClean="0"/>
              <a:t>εφόσον μικροσκοπικώς αναγνωρίζονται στοιχεία ινώδους </a:t>
            </a:r>
            <a:r>
              <a:rPr lang="el-GR" sz="2000" dirty="0" smtClean="0"/>
              <a:t>κάψας.</a:t>
            </a:r>
            <a:endParaRPr lang="el-GR" sz="2000" dirty="0"/>
          </a:p>
          <a:p>
            <a:pPr eaLnBrk="1" hangingPunct="1"/>
            <a:endParaRPr lang="en-US" sz="2000" dirty="0"/>
          </a:p>
          <a:p>
            <a:pPr eaLnBrk="1" hangingPunct="1"/>
            <a:r>
              <a:rPr lang="en-US" sz="2000" dirty="0" smtClean="0"/>
              <a:t>B</a:t>
            </a:r>
            <a:r>
              <a:rPr lang="el-GR" sz="2000" dirty="0" smtClean="0"/>
              <a:t>. </a:t>
            </a:r>
            <a:r>
              <a:rPr lang="el-GR" sz="2000" dirty="0"/>
              <a:t>Διάσπαση </a:t>
            </a:r>
            <a:r>
              <a:rPr lang="el-GR" sz="2000" b="1" dirty="0">
                <a:solidFill>
                  <a:schemeClr val="bg2">
                    <a:lumMod val="50000"/>
                  </a:schemeClr>
                </a:solidFill>
              </a:rPr>
              <a:t>νεφρικής κάψας </a:t>
            </a:r>
            <a:r>
              <a:rPr lang="el-GR" sz="2000" dirty="0"/>
              <a:t>και διήθηση περινεφρικού λίπους</a:t>
            </a:r>
          </a:p>
          <a:p>
            <a:pPr marL="742950" lvl="1" indent="-285750" eaLnBrk="1" hangingPunct="1">
              <a:spcBef>
                <a:spcPts val="1000"/>
              </a:spcBef>
              <a:buClr>
                <a:schemeClr val="accent1"/>
              </a:buClr>
              <a:buSzPct val="80000"/>
              <a:buFont typeface="Wingdings 3" pitchFamily="18" charset="2"/>
              <a:buChar char=""/>
            </a:pPr>
            <a:r>
              <a:rPr lang="el-GR" sz="2000" dirty="0"/>
              <a:t>όταν  ο όγκος  </a:t>
            </a:r>
            <a:r>
              <a:rPr lang="el-GR" sz="2000" dirty="0">
                <a:effectLst>
                  <a:outerShdw blurRad="38100" dist="38100" dir="2700000" algn="tl">
                    <a:srgbClr val="000000">
                      <a:alpha val="43137"/>
                    </a:srgbClr>
                  </a:outerShdw>
                </a:effectLst>
              </a:rPr>
              <a:t>χάνει το </a:t>
            </a:r>
            <a:r>
              <a:rPr lang="el-GR" sz="2000" dirty="0" smtClean="0">
                <a:effectLst>
                  <a:outerShdw blurRad="38100" dist="38100" dir="2700000" algn="tl">
                    <a:srgbClr val="000000">
                      <a:alpha val="43137"/>
                    </a:srgbClr>
                  </a:outerShdw>
                </a:effectLst>
              </a:rPr>
              <a:t>στρογγυλό, </a:t>
            </a:r>
            <a:r>
              <a:rPr lang="el-GR" sz="2000" dirty="0">
                <a:effectLst>
                  <a:outerShdw blurRad="38100" dist="38100" dir="2700000" algn="tl">
                    <a:srgbClr val="000000">
                      <a:alpha val="43137"/>
                    </a:srgbClr>
                  </a:outerShdw>
                </a:effectLst>
              </a:rPr>
              <a:t>ομαλό του </a:t>
            </a:r>
            <a:r>
              <a:rPr lang="en-US" sz="2000" dirty="0">
                <a:effectLst>
                  <a:outerShdw blurRad="38100" dist="38100" dir="2700000" algn="tl">
                    <a:srgbClr val="000000">
                      <a:alpha val="43137"/>
                    </a:srgbClr>
                  </a:outerShdw>
                </a:effectLst>
              </a:rPr>
              <a:t> </a:t>
            </a:r>
            <a:r>
              <a:rPr lang="el-GR" sz="2000" dirty="0">
                <a:effectLst>
                  <a:outerShdw blurRad="38100" dist="38100" dir="2700000" algn="tl">
                    <a:srgbClr val="000000">
                      <a:alpha val="43137"/>
                    </a:srgbClr>
                  </a:outerShdw>
                </a:effectLst>
              </a:rPr>
              <a:t>όριο </a:t>
            </a:r>
            <a:r>
              <a:rPr lang="el-GR" sz="2000" dirty="0"/>
              <a:t>σε σχέση με την κάψα και το περινεφρικό λίπος ή </a:t>
            </a:r>
          </a:p>
          <a:p>
            <a:pPr marL="742950" lvl="1" indent="-285750" eaLnBrk="1" hangingPunct="1">
              <a:spcBef>
                <a:spcPts val="1000"/>
              </a:spcBef>
              <a:buClr>
                <a:schemeClr val="accent1"/>
              </a:buClr>
              <a:buSzPct val="80000"/>
              <a:buFont typeface="Wingdings 3" pitchFamily="18" charset="2"/>
              <a:buChar char=""/>
            </a:pPr>
            <a:r>
              <a:rPr lang="el-GR" sz="2000" dirty="0"/>
              <a:t>όταν είναι </a:t>
            </a:r>
            <a:r>
              <a:rPr lang="el-GR" sz="2000" dirty="0">
                <a:effectLst>
                  <a:outerShdw blurRad="38100" dist="38100" dir="2700000" algn="tl">
                    <a:srgbClr val="000000">
                      <a:alpha val="43137"/>
                    </a:srgbClr>
                  </a:outerShdw>
                </a:effectLst>
              </a:rPr>
              <a:t>ορατά οζία ή ανώμαλες μάζες </a:t>
            </a:r>
            <a:r>
              <a:rPr lang="el-GR" sz="2000" dirty="0" smtClean="0"/>
              <a:t>όγκου, </a:t>
            </a:r>
            <a:r>
              <a:rPr lang="el-GR" sz="2000" dirty="0"/>
              <a:t>προβάλλουσες εντός του περινεφρικού λίπους.</a:t>
            </a:r>
          </a:p>
        </p:txBody>
      </p:sp>
      <p:pic>
        <p:nvPicPr>
          <p:cNvPr id="1028" name="Picture 4" descr="C:\Users\KAV-AGRO\Desktop\FIG 1.1.29._preview.jpeg"/>
          <p:cNvPicPr>
            <a:picLocks noChangeAspect="1" noChangeArrowheads="1"/>
          </p:cNvPicPr>
          <p:nvPr/>
        </p:nvPicPr>
        <p:blipFill>
          <a:blip r:embed="rId3" cstate="print"/>
          <a:srcRect/>
          <a:stretch>
            <a:fillRect/>
          </a:stretch>
        </p:blipFill>
        <p:spPr bwMode="auto">
          <a:xfrm rot="10800000">
            <a:off x="251519" y="1509133"/>
            <a:ext cx="2304256" cy="1732817"/>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1026" name="Ink 2"/>
              <p14:cNvContentPartPr>
                <a14:cpLocks xmlns:a14="http://schemas.microsoft.com/office/drawing/2010/main" noRot="1" noChangeAspect="1" noEditPoints="1" noChangeArrowheads="1" noChangeShapeType="1"/>
              </p14:cNvContentPartPr>
              <p14:nvPr/>
            </p14:nvContentPartPr>
            <p14:xfrm>
              <a:off x="1879600" y="3457575"/>
              <a:ext cx="1363663" cy="457200"/>
            </p14:xfrm>
          </p:contentPart>
        </mc:Choice>
        <mc:Fallback xmlns="">
          <p:pic>
            <p:nvPicPr>
              <p:cNvPr id="1026" name="Ink 2"/>
              <p:cNvPicPr>
                <a:picLocks noRot="1" noChangeAspect="1" noEditPoints="1" noChangeArrowheads="1" noChangeShapeType="1"/>
              </p:cNvPicPr>
              <p:nvPr/>
            </p:nvPicPr>
            <p:blipFill>
              <a:blip r:embed="rId5"/>
              <a:stretch>
                <a:fillRect/>
              </a:stretch>
            </p:blipFill>
            <p:spPr>
              <a:xfrm>
                <a:off x="1873146" y="3451245"/>
                <a:ext cx="1376572" cy="46986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27" name="Ink 3"/>
              <p14:cNvContentPartPr>
                <a14:cpLocks xmlns:a14="http://schemas.microsoft.com/office/drawing/2010/main" noRot="1" noChangeAspect="1" noEditPoints="1" noChangeArrowheads="1" noChangeShapeType="1"/>
              </p14:cNvContentPartPr>
              <p14:nvPr/>
            </p14:nvContentPartPr>
            <p14:xfrm>
              <a:off x="3522663" y="5229225"/>
              <a:ext cx="1049337" cy="1536700"/>
            </p14:xfrm>
          </p:contentPart>
        </mc:Choice>
        <mc:Fallback xmlns="">
          <p:pic>
            <p:nvPicPr>
              <p:cNvPr id="1027" name="Ink 3"/>
              <p:cNvPicPr>
                <a:picLocks noRot="1" noChangeAspect="1" noEditPoints="1" noChangeArrowheads="1" noChangeShapeType="1"/>
              </p:cNvPicPr>
              <p:nvPr/>
            </p:nvPicPr>
            <p:blipFill>
              <a:blip r:embed="rId7"/>
              <a:stretch>
                <a:fillRect/>
              </a:stretch>
            </p:blipFill>
            <p:spPr>
              <a:xfrm>
                <a:off x="3516210" y="5222773"/>
                <a:ext cx="1062243" cy="1549604"/>
              </a:xfrm>
              <a:prstGeom prst="rect">
                <a:avLst/>
              </a:prstGeom>
            </p:spPr>
          </p:pic>
        </mc:Fallback>
      </mc:AlternateContent>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Κλινική εικόνα </a:t>
            </a:r>
            <a:r>
              <a:rPr lang="el-GR" dirty="0" err="1" smtClean="0"/>
              <a:t>νεφροκυτταρικού</a:t>
            </a:r>
            <a:r>
              <a:rPr lang="el-GR" dirty="0" smtClean="0"/>
              <a:t> καρκινώματος</a:t>
            </a:r>
            <a:br>
              <a:rPr lang="el-GR" dirty="0" smtClean="0"/>
            </a:br>
            <a:endParaRPr lang="el-GR" dirty="0"/>
          </a:p>
        </p:txBody>
      </p:sp>
      <p:sp>
        <p:nvSpPr>
          <p:cNvPr id="3" name="2 - Θέση περιεχομένου"/>
          <p:cNvSpPr>
            <a:spLocks noGrp="1"/>
          </p:cNvSpPr>
          <p:nvPr>
            <p:ph idx="1"/>
          </p:nvPr>
        </p:nvSpPr>
        <p:spPr>
          <a:xfrm>
            <a:off x="0" y="1142984"/>
            <a:ext cx="9144000" cy="5715016"/>
          </a:xfrm>
        </p:spPr>
        <p:txBody>
          <a:bodyPr>
            <a:normAutofit lnSpcReduction="10000"/>
          </a:bodyPr>
          <a:lstStyle/>
          <a:p>
            <a:r>
              <a:rPr lang="el-GR" sz="2000" dirty="0" smtClean="0"/>
              <a:t>Μάζα στην οσφύ, πόνος στη λαγόνια χώρα, αιματουρία στο 60% των ασθενών, αλλά όχι πάντα μακροσκοπική, οπότε </a:t>
            </a:r>
            <a:r>
              <a:rPr lang="el-GR" sz="2000" i="1" dirty="0" smtClean="0"/>
              <a:t>δεν</a:t>
            </a:r>
            <a:r>
              <a:rPr lang="el-GR" sz="2000" dirty="0" smtClean="0"/>
              <a:t> γίνεται έγκαιρα αντιληπτή.</a:t>
            </a:r>
          </a:p>
          <a:p>
            <a:r>
              <a:rPr lang="el-GR" sz="2000" dirty="0" smtClean="0"/>
              <a:t>Συστηματικές εκδηλώσεις άσχετες με μεταστατική νόσο, λόγω εκκριτικής λειτουργίας των καρκινικών κυττάρων </a:t>
            </a:r>
            <a:r>
              <a:rPr lang="el-GR" sz="2000" dirty="0" smtClean="0"/>
              <a:t>(</a:t>
            </a:r>
            <a:r>
              <a:rPr lang="el-GR" sz="2000" dirty="0" err="1" smtClean="0">
                <a:effectLst>
                  <a:outerShdw blurRad="38100" dist="38100" dir="2700000" algn="tl">
                    <a:srgbClr val="000000">
                      <a:alpha val="43137"/>
                    </a:srgbClr>
                  </a:outerShdw>
                </a:effectLst>
              </a:rPr>
              <a:t>παρανεοπλασματικά</a:t>
            </a:r>
            <a:r>
              <a:rPr lang="el-GR" sz="2000" dirty="0" smtClean="0">
                <a:effectLst>
                  <a:outerShdw blurRad="38100" dist="38100" dir="2700000" algn="tl">
                    <a:srgbClr val="000000">
                      <a:alpha val="43137"/>
                    </a:srgbClr>
                  </a:outerShdw>
                </a:effectLst>
              </a:rPr>
              <a:t> </a:t>
            </a:r>
            <a:r>
              <a:rPr lang="el-GR" sz="2000" dirty="0" smtClean="0">
                <a:effectLst>
                  <a:outerShdw blurRad="38100" dist="38100" dir="2700000" algn="tl">
                    <a:srgbClr val="000000">
                      <a:alpha val="43137"/>
                    </a:srgbClr>
                  </a:outerShdw>
                </a:effectLst>
              </a:rPr>
              <a:t>σύνδρομα</a:t>
            </a:r>
            <a:r>
              <a:rPr lang="el-GR" sz="2000" dirty="0" smtClean="0"/>
              <a:t>)</a:t>
            </a:r>
            <a:r>
              <a:rPr lang="en-US" sz="2000" dirty="0" smtClean="0"/>
              <a:t>:</a:t>
            </a:r>
          </a:p>
          <a:p>
            <a:pPr>
              <a:buNone/>
            </a:pPr>
            <a:r>
              <a:rPr lang="en-US" sz="2000" dirty="0" smtClean="0"/>
              <a:t>    </a:t>
            </a:r>
            <a:r>
              <a:rPr lang="en-US" sz="2000" dirty="0" smtClean="0"/>
              <a:t>-</a:t>
            </a:r>
            <a:r>
              <a:rPr lang="el-GR" sz="2000" dirty="0" smtClean="0"/>
              <a:t>Πυρετός</a:t>
            </a:r>
            <a:endParaRPr lang="el-GR" sz="2000" dirty="0" smtClean="0"/>
          </a:p>
          <a:p>
            <a:pPr>
              <a:buNone/>
            </a:pPr>
            <a:r>
              <a:rPr lang="el-GR" sz="2000" dirty="0" smtClean="0"/>
              <a:t>    (λόγω </a:t>
            </a:r>
            <a:r>
              <a:rPr lang="el-GR" sz="2000" dirty="0" err="1" smtClean="0"/>
              <a:t>προσταγλανδινών</a:t>
            </a:r>
            <a:r>
              <a:rPr lang="el-GR" sz="2000" dirty="0" smtClean="0"/>
              <a:t>)</a:t>
            </a:r>
          </a:p>
          <a:p>
            <a:pPr>
              <a:buNone/>
            </a:pPr>
            <a:r>
              <a:rPr lang="el-GR" sz="2000" dirty="0" smtClean="0"/>
              <a:t>    </a:t>
            </a:r>
            <a:r>
              <a:rPr lang="en-US" sz="2000" dirty="0" smtClean="0"/>
              <a:t>-</a:t>
            </a:r>
            <a:r>
              <a:rPr lang="el-GR" sz="2000" dirty="0" err="1" smtClean="0"/>
              <a:t>Υπερασβεστιαιμία</a:t>
            </a:r>
            <a:endParaRPr lang="el-GR" sz="2000" dirty="0" smtClean="0"/>
          </a:p>
          <a:p>
            <a:pPr>
              <a:buNone/>
            </a:pPr>
            <a:r>
              <a:rPr lang="el-GR" sz="2000" dirty="0" smtClean="0"/>
              <a:t>    ( λόγω παραγωγής πεπτιδίου αναλόγου της </a:t>
            </a:r>
            <a:r>
              <a:rPr lang="el-GR" sz="2000" dirty="0" err="1" smtClean="0"/>
              <a:t>παραθορμόνης</a:t>
            </a:r>
            <a:r>
              <a:rPr lang="el-GR" sz="2000" dirty="0" smtClean="0"/>
              <a:t>)</a:t>
            </a:r>
          </a:p>
          <a:p>
            <a:pPr>
              <a:buNone/>
            </a:pPr>
            <a:r>
              <a:rPr lang="el-GR" sz="2000" dirty="0" smtClean="0"/>
              <a:t>    </a:t>
            </a:r>
            <a:r>
              <a:rPr lang="en-US" sz="2000" dirty="0" smtClean="0"/>
              <a:t>-</a:t>
            </a:r>
            <a:r>
              <a:rPr lang="el-GR" sz="2000" dirty="0" err="1" smtClean="0"/>
              <a:t>Ερυθροκυττάρωση</a:t>
            </a:r>
            <a:endParaRPr lang="el-GR" sz="2000" dirty="0" smtClean="0"/>
          </a:p>
          <a:p>
            <a:pPr>
              <a:buNone/>
            </a:pPr>
            <a:r>
              <a:rPr lang="el-GR" sz="2000" dirty="0" smtClean="0"/>
              <a:t>    </a:t>
            </a:r>
            <a:r>
              <a:rPr lang="el-GR" sz="2000" dirty="0" smtClean="0"/>
              <a:t>(στο </a:t>
            </a:r>
            <a:r>
              <a:rPr lang="el-GR" sz="2000" dirty="0" smtClean="0"/>
              <a:t>4% των καρκινοπαθών, λόγω αυξημένης παραγωγής </a:t>
            </a:r>
            <a:r>
              <a:rPr lang="el-GR" sz="2000" dirty="0" err="1" smtClean="0"/>
              <a:t>ερυθροποιητίνης</a:t>
            </a:r>
            <a:r>
              <a:rPr lang="el-GR" sz="2000" dirty="0" smtClean="0"/>
              <a:t>)</a:t>
            </a:r>
          </a:p>
          <a:p>
            <a:pPr>
              <a:buNone/>
            </a:pPr>
            <a:r>
              <a:rPr lang="el-GR" sz="2000" dirty="0" smtClean="0"/>
              <a:t>   </a:t>
            </a:r>
            <a:r>
              <a:rPr lang="en-US" sz="2000" dirty="0" smtClean="0"/>
              <a:t> -</a:t>
            </a:r>
            <a:r>
              <a:rPr lang="el-GR" sz="2000" dirty="0" err="1" smtClean="0"/>
              <a:t>Αμυλοείδωση</a:t>
            </a:r>
            <a:r>
              <a:rPr lang="el-GR" sz="2000" dirty="0" smtClean="0"/>
              <a:t> </a:t>
            </a:r>
            <a:r>
              <a:rPr lang="el-GR" sz="2000" dirty="0" smtClean="0"/>
              <a:t>(στο 3% των καρκινοπαθών, λόγω ενεργοποίησης παραγωγής </a:t>
            </a:r>
            <a:r>
              <a:rPr lang="el-GR" sz="2000" dirty="0" err="1" smtClean="0"/>
              <a:t>αμυλοειδούς</a:t>
            </a:r>
            <a:r>
              <a:rPr lang="el-GR" sz="2000" dirty="0" smtClean="0"/>
              <a:t> από τα </a:t>
            </a:r>
            <a:r>
              <a:rPr lang="el-GR" sz="2000" dirty="0" err="1" smtClean="0"/>
              <a:t>ηπατοκύτταρα</a:t>
            </a:r>
            <a:r>
              <a:rPr lang="el-GR" sz="2000" dirty="0" smtClean="0"/>
              <a:t>)</a:t>
            </a:r>
          </a:p>
          <a:p>
            <a:pPr>
              <a:buNone/>
            </a:pPr>
            <a:r>
              <a:rPr lang="el-GR" sz="2000" dirty="0" smtClean="0"/>
              <a:t>    </a:t>
            </a:r>
            <a:r>
              <a:rPr lang="en-US" sz="2000" dirty="0" smtClean="0"/>
              <a:t>-</a:t>
            </a:r>
            <a:r>
              <a:rPr lang="el-GR" sz="2000" dirty="0" smtClean="0"/>
              <a:t>Υπέρταση </a:t>
            </a:r>
            <a:endParaRPr lang="el-GR" sz="2000" dirty="0" smtClean="0"/>
          </a:p>
          <a:p>
            <a:pPr>
              <a:buNone/>
            </a:pPr>
            <a:r>
              <a:rPr lang="el-GR" sz="2000" dirty="0" smtClean="0"/>
              <a:t>    </a:t>
            </a:r>
            <a:r>
              <a:rPr lang="el-GR" sz="2000" dirty="0" smtClean="0"/>
              <a:t>(σπάνια</a:t>
            </a:r>
            <a:r>
              <a:rPr lang="el-GR" sz="2000" dirty="0" smtClean="0"/>
              <a:t>, λόγω αυξημένης παραγωγής </a:t>
            </a:r>
            <a:r>
              <a:rPr lang="el-GR" sz="2000" dirty="0" err="1" smtClean="0"/>
              <a:t>ρενίνης</a:t>
            </a:r>
            <a:r>
              <a:rPr lang="el-GR" sz="2000" dirty="0" smtClean="0"/>
              <a:t>)</a:t>
            </a:r>
          </a:p>
          <a:p>
            <a:pPr>
              <a:buNone/>
            </a:pPr>
            <a:r>
              <a:rPr lang="el-GR" sz="2000" dirty="0" smtClean="0"/>
              <a:t>     </a:t>
            </a:r>
            <a:r>
              <a:rPr lang="en-US" sz="2000" dirty="0" smtClean="0"/>
              <a:t>-</a:t>
            </a:r>
            <a:r>
              <a:rPr lang="el-GR" sz="2000" dirty="0" smtClean="0"/>
              <a:t>Γαλακτόρροια </a:t>
            </a:r>
            <a:r>
              <a:rPr lang="el-GR" sz="2000" dirty="0" smtClean="0"/>
              <a:t>(σε </a:t>
            </a:r>
            <a:r>
              <a:rPr lang="el-GR" sz="2000" dirty="0" err="1" smtClean="0"/>
              <a:t>θήλεις</a:t>
            </a:r>
            <a:r>
              <a:rPr lang="el-GR" sz="2000" dirty="0" smtClean="0"/>
              <a:t> ασθενείς)</a:t>
            </a:r>
          </a:p>
          <a:p>
            <a:pPr>
              <a:buNone/>
            </a:pPr>
            <a:r>
              <a:rPr lang="el-GR" sz="2000" dirty="0" smtClean="0"/>
              <a:t>     </a:t>
            </a:r>
            <a:r>
              <a:rPr lang="el-GR" sz="2000" dirty="0" smtClean="0"/>
              <a:t>(λόγω </a:t>
            </a:r>
            <a:r>
              <a:rPr lang="el-GR" sz="2000" dirty="0" smtClean="0"/>
              <a:t>έκτοπης παραγωγής </a:t>
            </a:r>
            <a:r>
              <a:rPr lang="el-GR" sz="2000" dirty="0" err="1" smtClean="0"/>
              <a:t>προλακτίνης</a:t>
            </a:r>
            <a:r>
              <a:rPr lang="el-GR" sz="2000" dirty="0" smtClean="0"/>
              <a:t>)</a:t>
            </a:r>
          </a:p>
          <a:p>
            <a:pPr>
              <a:buNone/>
            </a:pPr>
            <a:r>
              <a:rPr lang="el-GR" sz="2000" dirty="0" smtClean="0"/>
              <a:t>     </a:t>
            </a:r>
            <a:r>
              <a:rPr lang="en-US" sz="2000" dirty="0" smtClean="0"/>
              <a:t>-</a:t>
            </a:r>
            <a:r>
              <a:rPr lang="el-GR" sz="2000" dirty="0" smtClean="0"/>
              <a:t>Γυναικομαστία </a:t>
            </a:r>
            <a:r>
              <a:rPr lang="el-GR" sz="2000" dirty="0" smtClean="0"/>
              <a:t>(σε άρρενες)</a:t>
            </a:r>
          </a:p>
          <a:p>
            <a:pPr>
              <a:buNone/>
            </a:pPr>
            <a:endParaRPr lang="el-GR" dirty="0"/>
          </a:p>
        </p:txBody>
      </p:sp>
    </p:spTree>
    <p:extLst>
      <p:ext uri="{BB962C8B-B14F-4D97-AF65-F5344CB8AC3E}">
        <p14:creationId xmlns:p14="http://schemas.microsoft.com/office/powerpoint/2010/main" val="341964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 calcmode="lin" valueType="num">
                                      <p:cBhvr additive="base">
                                        <p:cTn id="2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 calcmode="lin" valueType="num">
                                      <p:cBhvr additive="base">
                                        <p:cTn id="3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rot="5400000">
            <a:off x="819011" y="-1062418"/>
            <a:ext cx="3096345" cy="4734367"/>
          </a:xfrm>
          <a:prstGeom prst="rect">
            <a:avLst/>
          </a:prstGeom>
          <a:noFill/>
          <a:ln w="9525">
            <a:noFill/>
            <a:miter lim="800000"/>
            <a:headEnd/>
            <a:tailEnd/>
          </a:ln>
        </p:spPr>
      </p:pic>
      <p:sp>
        <p:nvSpPr>
          <p:cNvPr id="24579" name="2 - Ορθογώνιο"/>
          <p:cNvSpPr>
            <a:spLocks noChangeArrowheads="1"/>
          </p:cNvSpPr>
          <p:nvPr/>
        </p:nvSpPr>
        <p:spPr bwMode="auto">
          <a:xfrm>
            <a:off x="4786315" y="1"/>
            <a:ext cx="4357686" cy="8032968"/>
          </a:xfrm>
          <a:prstGeom prst="rect">
            <a:avLst/>
          </a:prstGeom>
          <a:noFill/>
          <a:ln w="9525">
            <a:noFill/>
            <a:miter lim="800000"/>
            <a:headEnd/>
            <a:tailEnd/>
          </a:ln>
        </p:spPr>
        <p:txBody>
          <a:bodyPr wrap="square">
            <a:spAutoFit/>
          </a:bodyPr>
          <a:lstStyle/>
          <a:p>
            <a:pPr algn="ctr"/>
            <a:r>
              <a:rPr lang="el-GR" sz="2000" dirty="0" smtClean="0"/>
              <a:t>Η διήθηση ή μη </a:t>
            </a:r>
          </a:p>
          <a:p>
            <a:pPr algn="ctr"/>
            <a:r>
              <a:rPr lang="el-GR" sz="2000" dirty="0" smtClean="0"/>
              <a:t>του </a:t>
            </a:r>
            <a:r>
              <a:rPr lang="el-GR" sz="2000" dirty="0" smtClean="0">
                <a:effectLst>
                  <a:outerShdw blurRad="38100" dist="38100" dir="2700000" algn="tl">
                    <a:srgbClr val="000000">
                      <a:alpha val="43137"/>
                    </a:srgbClr>
                  </a:outerShdw>
                </a:effectLst>
              </a:rPr>
              <a:t>περινεφρικού λίπους </a:t>
            </a:r>
            <a:r>
              <a:rPr lang="el-GR" sz="2000" dirty="0" smtClean="0"/>
              <a:t>εκτιμάται καλύτερα</a:t>
            </a:r>
          </a:p>
          <a:p>
            <a:pPr algn="ctr"/>
            <a:r>
              <a:rPr lang="el-GR" sz="2000" dirty="0" smtClean="0"/>
              <a:t> με πολλαπλές </a:t>
            </a:r>
            <a:r>
              <a:rPr lang="el-GR" sz="2000" dirty="0" smtClean="0">
                <a:solidFill>
                  <a:schemeClr val="tx2"/>
                </a:solidFill>
              </a:rPr>
              <a:t>κάθετες</a:t>
            </a:r>
            <a:r>
              <a:rPr lang="el-GR" sz="2000" dirty="0" smtClean="0"/>
              <a:t> τομές κατά το όριο όγκου /περινεφρικού λίπους</a:t>
            </a:r>
            <a:r>
              <a:rPr lang="en-US" sz="2000" dirty="0" smtClean="0"/>
              <a:t>.</a:t>
            </a:r>
          </a:p>
          <a:p>
            <a:pPr algn="ctr"/>
            <a:r>
              <a:rPr lang="el-GR" sz="2400" dirty="0" smtClean="0"/>
              <a:t>Συμφωνείται ότι </a:t>
            </a:r>
            <a:r>
              <a:rPr lang="fr-FR" sz="2400" dirty="0" smtClean="0"/>
              <a:t> </a:t>
            </a:r>
            <a:r>
              <a:rPr lang="el-GR" sz="2400" b="1" dirty="0" smtClean="0">
                <a:solidFill>
                  <a:schemeClr val="tx2"/>
                </a:solidFill>
              </a:rPr>
              <a:t>μικρο</a:t>
            </a:r>
            <a:r>
              <a:rPr lang="el-GR" sz="2400" dirty="0" smtClean="0"/>
              <a:t>σκοπική </a:t>
            </a:r>
            <a:r>
              <a:rPr lang="el-GR" sz="2400" dirty="0" smtClean="0">
                <a:solidFill>
                  <a:schemeClr val="bg2">
                    <a:lumMod val="50000"/>
                  </a:schemeClr>
                </a:solidFill>
              </a:rPr>
              <a:t>διήθηση του λίπους </a:t>
            </a:r>
            <a:r>
              <a:rPr lang="el-GR" sz="2400" dirty="0" smtClean="0"/>
              <a:t>τεκμηριώνεται όταν:</a:t>
            </a:r>
          </a:p>
          <a:p>
            <a:r>
              <a:rPr lang="el-GR" sz="2400" b="1" dirty="0" smtClean="0">
                <a:solidFill>
                  <a:schemeClr val="bg2">
                    <a:lumMod val="50000"/>
                  </a:schemeClr>
                </a:solidFill>
              </a:rPr>
              <a:t>ο </a:t>
            </a:r>
            <a:r>
              <a:rPr lang="el-GR" sz="2400" b="1" dirty="0">
                <a:solidFill>
                  <a:schemeClr val="bg2">
                    <a:lumMod val="50000"/>
                  </a:schemeClr>
                </a:solidFill>
              </a:rPr>
              <a:t>όγκος αγγίζει </a:t>
            </a:r>
            <a:r>
              <a:rPr lang="el-GR" sz="2400" b="1" dirty="0" smtClean="0">
                <a:solidFill>
                  <a:schemeClr val="bg2">
                    <a:lumMod val="50000"/>
                  </a:schemeClr>
                </a:solidFill>
              </a:rPr>
              <a:t>απευθείας το λίπος, χωρίς ίχνος συνδετικής κάψας</a:t>
            </a:r>
          </a:p>
          <a:p>
            <a:r>
              <a:rPr lang="el-GR" sz="2400" b="1" dirty="0" smtClean="0">
                <a:solidFill>
                  <a:schemeClr val="bg2">
                    <a:lumMod val="50000"/>
                  </a:schemeClr>
                </a:solidFill>
              </a:rPr>
              <a:t> ή χορηγεί πολλαπλά οζία ασχέτως  του ομαλού περιγράμματός τους ή της παρουσίας κάψας</a:t>
            </a:r>
            <a:endParaRPr lang="el-GR" sz="2400" dirty="0" smtClean="0"/>
          </a:p>
          <a:p>
            <a:pPr eaLnBrk="1" hangingPunct="1"/>
            <a:r>
              <a:rPr lang="el-GR" sz="2400" b="1" dirty="0" smtClean="0">
                <a:solidFill>
                  <a:schemeClr val="bg2">
                    <a:lumMod val="50000"/>
                  </a:schemeClr>
                </a:solidFill>
              </a:rPr>
              <a:t>ή </a:t>
            </a:r>
            <a:r>
              <a:rPr lang="el-GR" sz="2400" b="1" dirty="0">
                <a:solidFill>
                  <a:schemeClr val="bg2">
                    <a:lumMod val="50000"/>
                  </a:schemeClr>
                </a:solidFill>
              </a:rPr>
              <a:t>εκτείνεται υπό μορφή ανώμαλων </a:t>
            </a:r>
            <a:r>
              <a:rPr lang="el-GR" sz="2400" b="1" dirty="0" smtClean="0">
                <a:solidFill>
                  <a:schemeClr val="bg2">
                    <a:lumMod val="50000"/>
                  </a:schemeClr>
                </a:solidFill>
              </a:rPr>
              <a:t>γλωσσοειδών προβολών στο </a:t>
            </a:r>
            <a:r>
              <a:rPr lang="el-GR" sz="2400" b="1" dirty="0">
                <a:solidFill>
                  <a:schemeClr val="bg2">
                    <a:lumMod val="50000"/>
                  </a:schemeClr>
                </a:solidFill>
              </a:rPr>
              <a:t>περινεφρικό </a:t>
            </a:r>
            <a:r>
              <a:rPr lang="el-GR" sz="2400" b="1" dirty="0" smtClean="0">
                <a:solidFill>
                  <a:schemeClr val="bg2">
                    <a:lumMod val="50000"/>
                  </a:schemeClr>
                </a:solidFill>
              </a:rPr>
              <a:t>λίπος, </a:t>
            </a:r>
            <a:r>
              <a:rPr lang="el-GR" sz="2400" b="1" dirty="0">
                <a:solidFill>
                  <a:schemeClr val="bg2">
                    <a:lumMod val="50000"/>
                  </a:schemeClr>
                </a:solidFill>
              </a:rPr>
              <a:t>με ή χωρίς δεσμοπλασία.</a:t>
            </a:r>
          </a:p>
          <a:p>
            <a:pPr eaLnBrk="1" hangingPunct="1"/>
            <a:endParaRPr lang="el-GR" sz="2400" dirty="0"/>
          </a:p>
          <a:p>
            <a:pPr eaLnBrk="1" hangingPunct="1"/>
            <a:endParaRPr lang="el-GR" dirty="0"/>
          </a:p>
          <a:p>
            <a:pPr eaLnBrk="1" hangingPunct="1"/>
            <a:endParaRPr lang="el-GR" dirty="0"/>
          </a:p>
        </p:txBody>
      </p:sp>
      <p:sp>
        <p:nvSpPr>
          <p:cNvPr id="29698" name="AutoShape 2" descr="FIG 1.1.27..t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9699" name="Picture 3" descr="C:\Users\KAV-AGRO\Desktop\FIG 1.1.27._preview.jpeg"/>
          <p:cNvPicPr>
            <a:picLocks noChangeAspect="1" noChangeArrowheads="1"/>
          </p:cNvPicPr>
          <p:nvPr/>
        </p:nvPicPr>
        <p:blipFill>
          <a:blip r:embed="rId3" cstate="print"/>
          <a:srcRect/>
          <a:stretch>
            <a:fillRect/>
          </a:stretch>
        </p:blipFill>
        <p:spPr bwMode="auto">
          <a:xfrm>
            <a:off x="323528" y="3284984"/>
            <a:ext cx="4320480" cy="324036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7 - Τίτλος"/>
          <p:cNvSpPr>
            <a:spLocks noGrp="1"/>
          </p:cNvSpPr>
          <p:nvPr>
            <p:ph type="title"/>
          </p:nvPr>
        </p:nvSpPr>
        <p:spPr>
          <a:xfrm>
            <a:off x="0" y="0"/>
            <a:ext cx="9144000" cy="571480"/>
          </a:xfrm>
        </p:spPr>
        <p:txBody>
          <a:bodyPr rtlCol="0">
            <a:noAutofit/>
          </a:bodyPr>
          <a:lstStyle/>
          <a:p>
            <a:pPr fontAlgn="auto">
              <a:spcAft>
                <a:spcPts val="0"/>
              </a:spcAft>
              <a:defRPr/>
            </a:pPr>
            <a:r>
              <a:rPr lang="el-GR" sz="3200" b="1" dirty="0" smtClean="0">
                <a:solidFill>
                  <a:schemeClr val="tx2"/>
                </a:solidFill>
              </a:rPr>
              <a:t>ΕΚΤΙΜΗΣΗ ΔΙΗΘΗΣΗΣ ΝΕΦΡΙΚΟΥ ΚΟΛΠΟΥ </a:t>
            </a:r>
            <a:r>
              <a:rPr lang="en-US" sz="3200" b="1" dirty="0" smtClean="0">
                <a:solidFill>
                  <a:schemeClr val="bg2">
                    <a:lumMod val="50000"/>
                  </a:schemeClr>
                </a:solidFill>
              </a:rPr>
              <a:t>(pT3a)</a:t>
            </a:r>
            <a:endParaRPr lang="el-GR" sz="3200" b="1" dirty="0" smtClean="0">
              <a:solidFill>
                <a:schemeClr val="bg2">
                  <a:lumMod val="50000"/>
                </a:schemeClr>
              </a:solidFill>
            </a:endParaRPr>
          </a:p>
        </p:txBody>
      </p:sp>
      <p:sp>
        <p:nvSpPr>
          <p:cNvPr id="24579" name="8 - Θέση περιεχομένου"/>
          <p:cNvSpPr>
            <a:spLocks noGrp="1"/>
          </p:cNvSpPr>
          <p:nvPr>
            <p:ph idx="1"/>
          </p:nvPr>
        </p:nvSpPr>
        <p:spPr>
          <a:xfrm>
            <a:off x="0" y="714356"/>
            <a:ext cx="9144000" cy="5411807"/>
          </a:xfrm>
        </p:spPr>
        <p:txBody>
          <a:bodyPr>
            <a:normAutofit/>
          </a:bodyPr>
          <a:lstStyle/>
          <a:p>
            <a:pPr algn="just"/>
            <a:r>
              <a:rPr lang="el-GR" sz="2000" b="1" dirty="0" smtClean="0">
                <a:solidFill>
                  <a:schemeClr val="bg2">
                    <a:lumMod val="50000"/>
                  </a:schemeClr>
                </a:solidFill>
              </a:rPr>
              <a:t>Νεφρικός κόλπος </a:t>
            </a:r>
            <a:r>
              <a:rPr lang="el-GR" sz="2000" dirty="0" smtClean="0"/>
              <a:t>: το </a:t>
            </a:r>
            <a:r>
              <a:rPr lang="el-GR" sz="2000" dirty="0" smtClean="0">
                <a:effectLst>
                  <a:outerShdw blurRad="38100" dist="38100" dir="2700000" algn="tl">
                    <a:srgbClr val="000000">
                      <a:alpha val="43137"/>
                    </a:srgbClr>
                  </a:outerShdw>
                </a:effectLst>
              </a:rPr>
              <a:t>κεντρικό</a:t>
            </a:r>
            <a:r>
              <a:rPr lang="el-GR" sz="2000" dirty="0" smtClean="0"/>
              <a:t> τμήμα του </a:t>
            </a:r>
            <a:r>
              <a:rPr lang="el-GR" sz="2000" dirty="0" smtClean="0">
                <a:effectLst>
                  <a:outerShdw blurRad="38100" dist="38100" dir="2700000" algn="tl">
                    <a:srgbClr val="000000">
                      <a:alpha val="43137"/>
                    </a:srgbClr>
                  </a:outerShdw>
                </a:effectLst>
              </a:rPr>
              <a:t>περινεφρικού λίπους </a:t>
            </a:r>
            <a:r>
              <a:rPr lang="el-GR" sz="2000" dirty="0" smtClean="0"/>
              <a:t>που εντοπίζεται </a:t>
            </a:r>
            <a:r>
              <a:rPr lang="el-GR" sz="2000" dirty="0" smtClean="0">
                <a:effectLst>
                  <a:outerShdw blurRad="38100" dist="38100" dir="2700000" algn="tl">
                    <a:srgbClr val="000000">
                      <a:alpha val="43137"/>
                    </a:srgbClr>
                  </a:outerShdw>
                </a:effectLst>
              </a:rPr>
              <a:t>ανάμεσα</a:t>
            </a:r>
            <a:r>
              <a:rPr lang="el-GR" sz="2000" dirty="0" smtClean="0"/>
              <a:t> στο πυελοκαλυκικό σύστημα και στο νεφρικό παρέγχυμα και περικλείει την κύρια </a:t>
            </a:r>
            <a:r>
              <a:rPr lang="el-GR" sz="2000" i="1" dirty="0" smtClean="0"/>
              <a:t>λεμφαγγειακή τροφοδοσία </a:t>
            </a:r>
            <a:r>
              <a:rPr lang="el-GR" sz="2000" dirty="0" smtClean="0"/>
              <a:t>του νεφρού. Ο νεφρικός κόλπος επίσης</a:t>
            </a:r>
            <a:r>
              <a:rPr lang="en-US" sz="2000" dirty="0" smtClean="0"/>
              <a:t> </a:t>
            </a:r>
            <a:r>
              <a:rPr lang="el-GR" sz="2000" dirty="0" smtClean="0"/>
              <a:t>περιέχει πολυάριθμες μεγάλες λεπτοτοιχωματικές φλέβες</a:t>
            </a:r>
            <a:r>
              <a:rPr lang="en-US" sz="2000" dirty="0" smtClean="0"/>
              <a:t>.</a:t>
            </a:r>
            <a:r>
              <a:rPr lang="el-GR" sz="2000" dirty="0" smtClean="0"/>
              <a:t> </a:t>
            </a:r>
            <a:r>
              <a:rPr lang="el-GR" sz="2000" dirty="0" smtClean="0">
                <a:effectLst>
                  <a:outerShdw blurRad="38100" dist="38100" dir="2700000" algn="tl">
                    <a:srgbClr val="000000">
                      <a:alpha val="43137"/>
                    </a:srgbClr>
                  </a:outerShdw>
                </a:effectLst>
              </a:rPr>
              <a:t>Δεν</a:t>
            </a:r>
            <a:r>
              <a:rPr lang="el-GR" sz="2000" dirty="0" smtClean="0"/>
              <a:t> υπάρχει ινώδης κάψα  μεταξύ του φλοιικού ιστού και του νεφρικού κόλπου.</a:t>
            </a:r>
            <a:r>
              <a:rPr lang="el-GR" sz="2000" b="1" i="1" dirty="0" smtClean="0">
                <a:solidFill>
                  <a:schemeClr val="accent1"/>
                </a:solidFill>
              </a:rPr>
              <a:t> </a:t>
            </a:r>
            <a:r>
              <a:rPr lang="el-GR" sz="2000" b="1" i="1" dirty="0" smtClean="0">
                <a:solidFill>
                  <a:schemeClr val="bg2">
                    <a:lumMod val="50000"/>
                  </a:schemeClr>
                </a:solidFill>
              </a:rPr>
              <a:t>Η διήθηση του νεφρικού κόλπου </a:t>
            </a:r>
            <a:r>
              <a:rPr lang="el-GR" sz="2000" dirty="0" smtClean="0"/>
              <a:t>αποτελεί την </a:t>
            </a:r>
            <a:r>
              <a:rPr lang="el-GR" sz="2000" b="1" dirty="0" smtClean="0">
                <a:solidFill>
                  <a:schemeClr val="tx2"/>
                </a:solidFill>
              </a:rPr>
              <a:t>κύρια οδό </a:t>
            </a:r>
            <a:r>
              <a:rPr lang="el-GR" sz="2000" dirty="0" smtClean="0">
                <a:solidFill>
                  <a:schemeClr val="tx2"/>
                </a:solidFill>
              </a:rPr>
              <a:t>εξω</a:t>
            </a:r>
            <a:r>
              <a:rPr lang="el-GR" sz="2000" dirty="0" smtClean="0"/>
              <a:t>νεφρικής επέκτασης του όγκου και  </a:t>
            </a:r>
            <a:r>
              <a:rPr lang="el-GR" sz="2000" b="1" i="1" dirty="0" smtClean="0">
                <a:solidFill>
                  <a:schemeClr val="accent1"/>
                </a:solidFill>
              </a:rPr>
              <a:t>φαίνεται να συνδέεται με </a:t>
            </a:r>
            <a:r>
              <a:rPr lang="el-GR" sz="2000" b="1" i="1" dirty="0" smtClean="0">
                <a:solidFill>
                  <a:schemeClr val="accent1"/>
                </a:solidFill>
                <a:effectLst>
                  <a:outerShdw blurRad="38100" dist="38100" dir="2700000" algn="tl">
                    <a:srgbClr val="000000">
                      <a:alpha val="43137"/>
                    </a:srgbClr>
                  </a:outerShdw>
                </a:effectLst>
              </a:rPr>
              <a:t>χειρότερη</a:t>
            </a:r>
            <a:r>
              <a:rPr lang="el-GR" sz="2000" b="1" i="1" dirty="0" smtClean="0">
                <a:solidFill>
                  <a:schemeClr val="accent1"/>
                </a:solidFill>
              </a:rPr>
              <a:t> πρόγνωση απότι η διήθηση του  περινεφρικού λίπους.</a:t>
            </a:r>
            <a:r>
              <a:rPr lang="en-US" sz="2000" b="1" i="1" dirty="0" smtClean="0">
                <a:solidFill>
                  <a:schemeClr val="accent1"/>
                </a:solidFill>
              </a:rPr>
              <a:t> </a:t>
            </a:r>
            <a:endParaRPr lang="el-GR" sz="2000" b="1" i="1" dirty="0" smtClean="0">
              <a:solidFill>
                <a:schemeClr val="accent1"/>
              </a:solidFill>
            </a:endParaRPr>
          </a:p>
          <a:p>
            <a:pPr algn="just"/>
            <a:endParaRPr lang="el-GR" sz="2000" dirty="0" smtClean="0"/>
          </a:p>
          <a:p>
            <a:endParaRPr lang="el-GR" sz="2800" dirty="0" smtClean="0"/>
          </a:p>
          <a:p>
            <a:pPr>
              <a:buFont typeface="Wingdings 3" pitchFamily="18" charset="2"/>
              <a:buNone/>
            </a:pPr>
            <a:endParaRPr lang="el-GR" sz="1800" dirty="0" smtClean="0"/>
          </a:p>
        </p:txBody>
      </p:sp>
      <p:pic>
        <p:nvPicPr>
          <p:cNvPr id="25605" name="Picture 2" descr="http://www.auanet.org/education/modules/pathology/normal-histology/images/renal_sinus-figureA.jpg"/>
          <p:cNvPicPr>
            <a:picLocks noChangeAspect="1" noChangeArrowheads="1"/>
          </p:cNvPicPr>
          <p:nvPr/>
        </p:nvPicPr>
        <p:blipFill>
          <a:blip r:embed="rId2" cstate="print"/>
          <a:srcRect/>
          <a:stretch>
            <a:fillRect/>
          </a:stretch>
        </p:blipFill>
        <p:spPr bwMode="auto">
          <a:xfrm>
            <a:off x="214282" y="3429000"/>
            <a:ext cx="4327525" cy="3201987"/>
          </a:xfrm>
          <a:prstGeom prst="rect">
            <a:avLst/>
          </a:prstGeom>
          <a:noFill/>
          <a:ln w="9525">
            <a:noFill/>
            <a:miter lim="800000"/>
            <a:headEnd/>
            <a:tailEnd/>
          </a:ln>
        </p:spPr>
      </p:pic>
      <p:pic>
        <p:nvPicPr>
          <p:cNvPr id="25606" name="Picture 3" descr="http://www.auanet.org/education/modules/pathology/normal-histology/images/renal_sinus-figureB.jpg"/>
          <p:cNvPicPr>
            <a:picLocks noChangeAspect="1" noChangeArrowheads="1"/>
          </p:cNvPicPr>
          <p:nvPr/>
        </p:nvPicPr>
        <p:blipFill>
          <a:blip r:embed="rId3" cstate="print"/>
          <a:srcRect/>
          <a:stretch>
            <a:fillRect/>
          </a:stretch>
        </p:blipFill>
        <p:spPr bwMode="auto">
          <a:xfrm>
            <a:off x="4643438" y="3429000"/>
            <a:ext cx="4327525" cy="3201987"/>
          </a:xfrm>
          <a:prstGeom prst="rect">
            <a:avLst/>
          </a:prstGeom>
          <a:noFill/>
          <a:ln w="9525">
            <a:noFill/>
            <a:miter lim="800000"/>
            <a:headEnd/>
            <a:tailEnd/>
          </a:ln>
        </p:spPr>
      </p:pic>
      <p:sp>
        <p:nvSpPr>
          <p:cNvPr id="6" name="Down Arrow 5"/>
          <p:cNvSpPr/>
          <p:nvPr/>
        </p:nvSpPr>
        <p:spPr>
          <a:xfrm rot="1524258">
            <a:off x="7149231" y="5037295"/>
            <a:ext cx="344270" cy="7691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928662" y="285728"/>
            <a:ext cx="7215238" cy="5343819"/>
          </a:xfrm>
          <a:prstGeom prst="rect">
            <a:avLst/>
          </a:prstGeom>
          <a:noFill/>
          <a:ln w="9525">
            <a:noFill/>
            <a:miter lim="800000"/>
            <a:headEnd/>
            <a:tailEnd/>
          </a:ln>
        </p:spPr>
      </p:pic>
      <p:sp>
        <p:nvSpPr>
          <p:cNvPr id="33795" name="2 - Ορθογώνιο"/>
          <p:cNvSpPr>
            <a:spLocks noChangeArrowheads="1"/>
          </p:cNvSpPr>
          <p:nvPr/>
        </p:nvSpPr>
        <p:spPr bwMode="auto">
          <a:xfrm>
            <a:off x="0" y="5857891"/>
            <a:ext cx="9144000" cy="523220"/>
          </a:xfrm>
          <a:prstGeom prst="rect">
            <a:avLst/>
          </a:prstGeom>
          <a:noFill/>
          <a:ln w="9525">
            <a:noFill/>
            <a:miter lim="800000"/>
            <a:headEnd/>
            <a:tailEnd/>
          </a:ln>
        </p:spPr>
        <p:txBody>
          <a:bodyPr wrap="square">
            <a:spAutoFit/>
          </a:bodyPr>
          <a:lstStyle/>
          <a:p>
            <a:pPr algn="ctr" eaLnBrk="1" hangingPunct="1"/>
            <a:r>
              <a:rPr lang="el-GR" sz="2800" dirty="0"/>
              <a:t>Διαυγοκυτταρικό </a:t>
            </a:r>
            <a:r>
              <a:rPr lang="el-GR" sz="2800" dirty="0" smtClean="0"/>
              <a:t>ΝΚΚ</a:t>
            </a:r>
            <a:r>
              <a:rPr lang="en-US" sz="2800" dirty="0" smtClean="0"/>
              <a:t> </a:t>
            </a:r>
            <a:r>
              <a:rPr lang="el-GR" sz="2800" dirty="0"/>
              <a:t>διηθεί </a:t>
            </a:r>
            <a:r>
              <a:rPr lang="el-GR" sz="2800" dirty="0" smtClean="0"/>
              <a:t>τον </a:t>
            </a:r>
            <a:r>
              <a:rPr lang="el-GR" sz="2800" dirty="0"/>
              <a:t>νεφρικό κόλπο</a:t>
            </a:r>
            <a:r>
              <a:rPr lang="en-US" sz="2800" dirty="0"/>
              <a:t> (</a:t>
            </a:r>
            <a:r>
              <a:rPr lang="el-GR" sz="2800" dirty="0"/>
              <a:t>βέλη</a:t>
            </a:r>
            <a:r>
              <a:rPr lang="en-US" sz="2800" dirty="0"/>
              <a: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Τίτλος"/>
          <p:cNvSpPr>
            <a:spLocks noGrp="1"/>
          </p:cNvSpPr>
          <p:nvPr>
            <p:ph type="title"/>
          </p:nvPr>
        </p:nvSpPr>
        <p:spPr>
          <a:xfrm>
            <a:off x="0" y="1"/>
            <a:ext cx="9144000" cy="928669"/>
          </a:xfrm>
        </p:spPr>
        <p:txBody>
          <a:bodyPr rtlCol="0">
            <a:noAutofit/>
          </a:bodyPr>
          <a:lstStyle/>
          <a:p>
            <a:pPr fontAlgn="auto">
              <a:spcAft>
                <a:spcPts val="0"/>
              </a:spcAft>
              <a:defRPr/>
            </a:pPr>
            <a:r>
              <a:rPr lang="el-GR" sz="3200" b="1" dirty="0" smtClean="0">
                <a:solidFill>
                  <a:schemeClr val="tx2"/>
                </a:solidFill>
                <a:effectLst>
                  <a:outerShdw blurRad="38100" dist="38100" dir="2700000" algn="tl">
                    <a:srgbClr val="000000">
                      <a:alpha val="43137"/>
                    </a:srgbClr>
                  </a:outerShdw>
                </a:effectLst>
              </a:rPr>
              <a:t>Μικρο</a:t>
            </a:r>
            <a:r>
              <a:rPr lang="el-GR" sz="3200" b="1" dirty="0" smtClean="0">
                <a:solidFill>
                  <a:schemeClr val="tx2"/>
                </a:solidFill>
              </a:rPr>
              <a:t>σκοπική τεκμηρίωση  διήθησης </a:t>
            </a:r>
            <a:br>
              <a:rPr lang="el-GR" sz="3200" b="1" dirty="0" smtClean="0">
                <a:solidFill>
                  <a:schemeClr val="tx2"/>
                </a:solidFill>
              </a:rPr>
            </a:br>
            <a:r>
              <a:rPr lang="el-GR" sz="3200" b="1" dirty="0" smtClean="0">
                <a:solidFill>
                  <a:schemeClr val="tx2"/>
                </a:solidFill>
              </a:rPr>
              <a:t>του νεφρικού κόλπου</a:t>
            </a:r>
            <a:r>
              <a:rPr lang="el-GR" sz="3200" b="1" dirty="0" smtClean="0">
                <a:solidFill>
                  <a:schemeClr val="accent3"/>
                </a:solidFill>
              </a:rPr>
              <a:t> </a:t>
            </a:r>
            <a:r>
              <a:rPr lang="el-GR" sz="3200" b="1" dirty="0" smtClean="0">
                <a:solidFill>
                  <a:schemeClr val="bg2">
                    <a:lumMod val="50000"/>
                  </a:schemeClr>
                </a:solidFill>
              </a:rPr>
              <a:t>(</a:t>
            </a:r>
            <a:r>
              <a:rPr lang="en-US" sz="3200" b="1" dirty="0" smtClean="0">
                <a:solidFill>
                  <a:schemeClr val="bg2">
                    <a:lumMod val="50000"/>
                  </a:schemeClr>
                </a:solidFill>
              </a:rPr>
              <a:t>pT3a)</a:t>
            </a:r>
            <a:endParaRPr lang="el-GR" sz="3200" b="1" dirty="0" smtClean="0">
              <a:solidFill>
                <a:schemeClr val="bg2">
                  <a:lumMod val="50000"/>
                </a:schemeClr>
              </a:solidFill>
            </a:endParaRPr>
          </a:p>
        </p:txBody>
      </p:sp>
      <p:sp>
        <p:nvSpPr>
          <p:cNvPr id="34819" name="2 - Θέση περιεχομένου"/>
          <p:cNvSpPr>
            <a:spLocks noGrp="1"/>
          </p:cNvSpPr>
          <p:nvPr>
            <p:ph idx="1"/>
          </p:nvPr>
        </p:nvSpPr>
        <p:spPr>
          <a:xfrm>
            <a:off x="0" y="928670"/>
            <a:ext cx="9144000" cy="5929330"/>
          </a:xfrm>
        </p:spPr>
        <p:txBody>
          <a:bodyPr>
            <a:normAutofit/>
          </a:bodyPr>
          <a:lstStyle/>
          <a:p>
            <a:pPr marL="0" indent="0">
              <a:lnSpc>
                <a:spcPct val="80000"/>
              </a:lnSpc>
              <a:buFont typeface="Wingdings 3" pitchFamily="18" charset="2"/>
              <a:buNone/>
            </a:pPr>
            <a:r>
              <a:rPr lang="el-GR" sz="2000" dirty="0" smtClean="0"/>
              <a:t>Διήθηση του νεφρικού κόλπου κατά τη μικροσκοπική εξέταση, παρούσα </a:t>
            </a:r>
            <a:r>
              <a:rPr lang="el-GR" sz="2000" dirty="0" smtClean="0">
                <a:effectLst>
                  <a:outerShdw blurRad="38100" dist="38100" dir="2700000" algn="tl">
                    <a:srgbClr val="000000">
                      <a:alpha val="43137"/>
                    </a:srgbClr>
                  </a:outerShdw>
                </a:effectLst>
              </a:rPr>
              <a:t>στο 90% των ΝΝΚ μ.δ. = ή &gt; </a:t>
            </a:r>
            <a:r>
              <a:rPr lang="el-GR" sz="2000" b="1" dirty="0" smtClean="0">
                <a:effectLst>
                  <a:outerShdw blurRad="38100" dist="38100" dir="2700000" algn="tl">
                    <a:srgbClr val="000000">
                      <a:alpha val="43137"/>
                    </a:srgbClr>
                  </a:outerShdw>
                </a:effectLst>
              </a:rPr>
              <a:t>7</a:t>
            </a:r>
            <a:r>
              <a:rPr lang="el-GR" sz="2000" dirty="0" smtClean="0">
                <a:effectLst>
                  <a:outerShdw blurRad="38100" dist="38100" dir="2700000" algn="tl">
                    <a:srgbClr val="000000">
                      <a:alpha val="43137"/>
                    </a:srgbClr>
                  </a:outerShdw>
                </a:effectLst>
              </a:rPr>
              <a:t>εκ</a:t>
            </a:r>
            <a:r>
              <a:rPr lang="el-GR" sz="2000" dirty="0" smtClean="0"/>
              <a:t>., τεκμηριώνεται όταν:</a:t>
            </a:r>
          </a:p>
          <a:p>
            <a:pPr marL="0" indent="0">
              <a:lnSpc>
                <a:spcPct val="80000"/>
              </a:lnSpc>
              <a:buFont typeface="Wingdings 3" pitchFamily="18" charset="2"/>
              <a:buNone/>
            </a:pPr>
            <a:endParaRPr lang="el-GR" sz="2000" dirty="0" smtClean="0"/>
          </a:p>
          <a:p>
            <a:pPr marL="0" indent="0">
              <a:lnSpc>
                <a:spcPct val="80000"/>
              </a:lnSpc>
            </a:pPr>
            <a:r>
              <a:rPr lang="el-GR" sz="2000" dirty="0" smtClean="0"/>
              <a:t>Α. </a:t>
            </a:r>
            <a:r>
              <a:rPr lang="el-GR" sz="2000" b="1" dirty="0" smtClean="0"/>
              <a:t>ο όγκος βρίσκεται σε άμεση επαφή με το λίπος του νεφρικού κόλπου</a:t>
            </a:r>
            <a:r>
              <a:rPr lang="en-US" sz="2000" b="1" dirty="0" smtClean="0"/>
              <a:t> (</a:t>
            </a:r>
            <a:r>
              <a:rPr lang="el-GR" sz="2000" b="1" dirty="0" smtClean="0"/>
              <a:t>ποσοστό συμφωνίας μεταξύ εξειδεικευμένων ιστοπαθολόγων : </a:t>
            </a:r>
            <a:r>
              <a:rPr lang="en-US" sz="2000" b="1" dirty="0" smtClean="0"/>
              <a:t>100%) </a:t>
            </a:r>
            <a:r>
              <a:rPr lang="el-GR" sz="2000" dirty="0" smtClean="0"/>
              <a:t>ή</a:t>
            </a:r>
            <a:endParaRPr lang="en-US" sz="2000" dirty="0" smtClean="0"/>
          </a:p>
          <a:p>
            <a:pPr marL="0" indent="0">
              <a:lnSpc>
                <a:spcPct val="80000"/>
              </a:lnSpc>
              <a:buFont typeface="Wingdings 3" pitchFamily="18" charset="2"/>
              <a:buNone/>
            </a:pPr>
            <a:endParaRPr lang="en-US" sz="2000" dirty="0" smtClean="0"/>
          </a:p>
          <a:p>
            <a:pPr marL="0" indent="0">
              <a:lnSpc>
                <a:spcPct val="80000"/>
              </a:lnSpc>
            </a:pPr>
            <a:r>
              <a:rPr lang="el-GR" sz="2000" dirty="0" smtClean="0"/>
              <a:t>Β. όταν βρίσκεται στο χαλαρό συνδετικό ιστό, σαφώς πέραν των ορίων του νεφρικού παρεγχύματος</a:t>
            </a:r>
            <a:r>
              <a:rPr lang="en-US" sz="2000" dirty="0" smtClean="0"/>
              <a:t> (</a:t>
            </a:r>
            <a:r>
              <a:rPr lang="el-GR" sz="2000" dirty="0" smtClean="0"/>
              <a:t>ποσοστό συμφωνίας </a:t>
            </a:r>
            <a:r>
              <a:rPr lang="en-US" sz="2000" dirty="0" smtClean="0"/>
              <a:t>75%)</a:t>
            </a:r>
            <a:r>
              <a:rPr lang="el-GR" sz="2000" dirty="0" smtClean="0"/>
              <a:t> ή</a:t>
            </a:r>
          </a:p>
          <a:p>
            <a:pPr marL="0" indent="0">
              <a:lnSpc>
                <a:spcPct val="80000"/>
              </a:lnSpc>
            </a:pPr>
            <a:endParaRPr lang="el-GR" sz="2000" dirty="0" smtClean="0"/>
          </a:p>
          <a:p>
            <a:pPr marL="0" indent="0">
              <a:lnSpc>
                <a:spcPct val="80000"/>
              </a:lnSpc>
            </a:pPr>
            <a:r>
              <a:rPr lang="en-US" sz="2000" b="1" dirty="0" smtClean="0"/>
              <a:t>C</a:t>
            </a:r>
            <a:r>
              <a:rPr lang="el-GR" sz="2000" b="1" dirty="0" smtClean="0"/>
              <a:t>. όταν εμπλέκει οποιονδήποτε χώρο του νεφρικού κόλπου ο οποίος επενδύεται από </a:t>
            </a:r>
            <a:r>
              <a:rPr lang="el-GR" sz="2000" b="1" dirty="0" smtClean="0"/>
              <a:t>ενδοθήλιο (αγγειακό κλάδο)</a:t>
            </a:r>
            <a:r>
              <a:rPr lang="en-US" sz="2000" b="1" dirty="0" smtClean="0"/>
              <a:t>, </a:t>
            </a:r>
            <a:r>
              <a:rPr lang="el-GR" sz="2000" b="1" dirty="0" smtClean="0"/>
              <a:t>ανεξαρτήτως μεγέθους </a:t>
            </a:r>
            <a:r>
              <a:rPr lang="en-US" sz="2000" b="1" dirty="0" smtClean="0"/>
              <a:t>.</a:t>
            </a:r>
            <a:endParaRPr lang="el-GR" sz="2000" b="1" dirty="0" smtClean="0"/>
          </a:p>
          <a:p>
            <a:pPr marL="0" indent="0">
              <a:lnSpc>
                <a:spcPct val="80000"/>
              </a:lnSpc>
              <a:buFont typeface="Arial" charset="0"/>
              <a:buNone/>
            </a:pPr>
            <a:r>
              <a:rPr lang="el-GR" sz="1700" i="1" dirty="0" smtClean="0"/>
              <a:t>      </a:t>
            </a:r>
            <a:endParaRPr lang="en-US" sz="1700" dirty="0" smtClean="0"/>
          </a:p>
        </p:txBody>
      </p:sp>
      <p:pic>
        <p:nvPicPr>
          <p:cNvPr id="5" name="Picture 2"/>
          <p:cNvPicPr>
            <a:picLocks noChangeAspect="1" noChangeArrowheads="1"/>
          </p:cNvPicPr>
          <p:nvPr/>
        </p:nvPicPr>
        <p:blipFill>
          <a:blip r:embed="rId2" cstate="print"/>
          <a:srcRect l="50827" b="50928"/>
          <a:stretch>
            <a:fillRect/>
          </a:stretch>
        </p:blipFill>
        <p:spPr bwMode="auto">
          <a:xfrm>
            <a:off x="3286116" y="4214818"/>
            <a:ext cx="2741032" cy="2071702"/>
          </a:xfrm>
          <a:prstGeom prst="rect">
            <a:avLst/>
          </a:prstGeom>
          <a:noFill/>
          <a:ln w="9525">
            <a:noFill/>
            <a:miter lim="800000"/>
            <a:headEnd/>
            <a:tailEnd/>
          </a:ln>
        </p:spPr>
      </p:pic>
      <p:pic>
        <p:nvPicPr>
          <p:cNvPr id="6" name="Εικόνα 1"/>
          <p:cNvPicPr>
            <a:picLocks noChangeAspect="1"/>
          </p:cNvPicPr>
          <p:nvPr/>
        </p:nvPicPr>
        <p:blipFill>
          <a:blip r:embed="rId3" cstate="print"/>
          <a:srcRect l="38931" t="40157" r="38377" b="28345"/>
          <a:stretch>
            <a:fillRect/>
          </a:stretch>
        </p:blipFill>
        <p:spPr bwMode="auto">
          <a:xfrm>
            <a:off x="6286512" y="4214818"/>
            <a:ext cx="2643206" cy="2063142"/>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251520" y="4214818"/>
            <a:ext cx="2820282" cy="2022494"/>
          </a:xfrm>
          <a:prstGeom prst="rect">
            <a:avLst/>
          </a:prstGeom>
          <a:noFill/>
          <a:ln w="9525">
            <a:noFill/>
            <a:miter lim="800000"/>
            <a:headEnd/>
            <a:tailEnd/>
          </a:ln>
        </p:spPr>
      </p:pic>
      <p:sp>
        <p:nvSpPr>
          <p:cNvPr id="7" name="Left Arrow 6"/>
          <p:cNvSpPr/>
          <p:nvPr/>
        </p:nvSpPr>
        <p:spPr>
          <a:xfrm rot="2033747">
            <a:off x="4168419" y="5870014"/>
            <a:ext cx="642942" cy="2857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1214414" y="285728"/>
            <a:ext cx="6812067" cy="4857785"/>
          </a:xfrm>
          <a:prstGeom prst="rect">
            <a:avLst/>
          </a:prstGeom>
          <a:noFill/>
          <a:ln w="9525">
            <a:noFill/>
            <a:miter lim="800000"/>
            <a:headEnd/>
            <a:tailEnd/>
          </a:ln>
        </p:spPr>
      </p:pic>
      <p:sp>
        <p:nvSpPr>
          <p:cNvPr id="43011" name="2 - Ορθογώνιο"/>
          <p:cNvSpPr>
            <a:spLocks noChangeArrowheads="1"/>
          </p:cNvSpPr>
          <p:nvPr/>
        </p:nvSpPr>
        <p:spPr bwMode="auto">
          <a:xfrm>
            <a:off x="0" y="5357826"/>
            <a:ext cx="9144000" cy="1200329"/>
          </a:xfrm>
          <a:prstGeom prst="rect">
            <a:avLst/>
          </a:prstGeom>
          <a:noFill/>
          <a:ln w="9525">
            <a:noFill/>
            <a:miter lim="800000"/>
            <a:headEnd/>
            <a:tailEnd/>
          </a:ln>
        </p:spPr>
        <p:txBody>
          <a:bodyPr wrap="square">
            <a:spAutoFit/>
          </a:bodyPr>
          <a:lstStyle/>
          <a:p>
            <a:pPr algn="ctr" eaLnBrk="1" hangingPunct="1"/>
            <a:r>
              <a:rPr lang="el-GR" sz="2400" dirty="0"/>
              <a:t>Άμεση διήθηση </a:t>
            </a:r>
            <a:r>
              <a:rPr lang="el-GR" sz="2400" b="1" dirty="0" smtClean="0"/>
              <a:t>εντός της </a:t>
            </a:r>
            <a:r>
              <a:rPr lang="el-GR" sz="2400" b="1" dirty="0"/>
              <a:t>νεφρικής </a:t>
            </a:r>
            <a:r>
              <a:rPr lang="el-GR" sz="2400" b="1" dirty="0" smtClean="0"/>
              <a:t>πυέλου </a:t>
            </a:r>
            <a:r>
              <a:rPr lang="el-GR" sz="2400" dirty="0" smtClean="0"/>
              <a:t>(</a:t>
            </a:r>
            <a:r>
              <a:rPr lang="el-GR" sz="2400" dirty="0" smtClean="0"/>
              <a:t>επίσης θεωρούμενη </a:t>
            </a:r>
            <a:r>
              <a:rPr lang="el-GR" sz="2400" dirty="0" smtClean="0"/>
              <a:t>στάδιο </a:t>
            </a:r>
            <a:r>
              <a:rPr lang="en-US" sz="2400" dirty="0" smtClean="0"/>
              <a:t>pT3a) </a:t>
            </a:r>
            <a:r>
              <a:rPr lang="el-GR" sz="2400" dirty="0" smtClean="0"/>
              <a:t> μπορεί </a:t>
            </a:r>
            <a:r>
              <a:rPr lang="el-GR" sz="2400" dirty="0"/>
              <a:t>να παρατηρηθεί </a:t>
            </a:r>
            <a:r>
              <a:rPr lang="en-US" sz="2400" dirty="0" smtClean="0"/>
              <a:t> </a:t>
            </a:r>
            <a:endParaRPr lang="el-GR" sz="2400" dirty="0" smtClean="0"/>
          </a:p>
          <a:p>
            <a:pPr algn="ctr" eaLnBrk="1" hangingPunct="1"/>
            <a:r>
              <a:rPr lang="el-GR" sz="2400" b="1" dirty="0" smtClean="0"/>
              <a:t>με </a:t>
            </a:r>
            <a:r>
              <a:rPr lang="el-GR" sz="2400" b="1" dirty="0"/>
              <a:t>ή χωρίς </a:t>
            </a:r>
            <a:r>
              <a:rPr lang="el-GR" sz="2400" dirty="0"/>
              <a:t>διήθηση του νεφρικού κόλπου</a:t>
            </a:r>
            <a:r>
              <a:rPr lang="el-GR" sz="2400" dirty="0" smtClean="0"/>
              <a:t>.</a:t>
            </a:r>
            <a:endParaRPr lang="el-GR" sz="2400" dirty="0"/>
          </a:p>
        </p:txBody>
      </p:sp>
      <mc:AlternateContent xmlns:mc="http://schemas.openxmlformats.org/markup-compatibility/2006" xmlns:p14="http://schemas.microsoft.com/office/powerpoint/2010/main">
        <mc:Choice Requires="p14">
          <p:contentPart p14:bwMode="auto" r:id="rId3">
            <p14:nvContentPartPr>
              <p14:cNvPr id="2050" name="Ink 2"/>
              <p14:cNvContentPartPr>
                <a14:cpLocks xmlns:a14="http://schemas.microsoft.com/office/drawing/2010/main" noRot="1" noChangeAspect="1" noEditPoints="1" noChangeArrowheads="1" noChangeShapeType="1"/>
              </p14:cNvContentPartPr>
              <p14:nvPr/>
            </p14:nvContentPartPr>
            <p14:xfrm>
              <a:off x="4443413" y="1814513"/>
              <a:ext cx="1465262" cy="871537"/>
            </p14:xfrm>
          </p:contentPart>
        </mc:Choice>
        <mc:Fallback xmlns="">
          <p:pic>
            <p:nvPicPr>
              <p:cNvPr id="2050" name="Ink 2"/>
              <p:cNvPicPr>
                <a:picLocks noRot="1" noChangeAspect="1" noEditPoints="1" noChangeArrowheads="1" noChangeShapeType="1"/>
              </p:cNvPicPr>
              <p:nvPr/>
            </p:nvPicPr>
            <p:blipFill>
              <a:blip r:embed="rId4"/>
              <a:stretch>
                <a:fillRect/>
              </a:stretch>
            </p:blipFill>
            <p:spPr>
              <a:xfrm>
                <a:off x="4436939" y="1808039"/>
                <a:ext cx="1478210" cy="884486"/>
              </a:xfrm>
              <a:prstGeom prst="rect">
                <a:avLst/>
              </a:prstGeom>
            </p:spPr>
          </p:pic>
        </mc:Fallback>
      </mc:AlternateContent>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Τίτλος"/>
          <p:cNvSpPr>
            <a:spLocks noGrp="1"/>
          </p:cNvSpPr>
          <p:nvPr>
            <p:ph type="title"/>
          </p:nvPr>
        </p:nvSpPr>
        <p:spPr/>
        <p:txBody>
          <a:bodyPr/>
          <a:lstStyle/>
          <a:p>
            <a:r>
              <a:rPr lang="el-GR" sz="3200" b="1" dirty="0" smtClean="0">
                <a:solidFill>
                  <a:schemeClr val="tx2"/>
                </a:solidFill>
              </a:rPr>
              <a:t>Διήθηση νεφρικής φλέβας ή τμηματικών κλάδων της </a:t>
            </a:r>
            <a:r>
              <a:rPr lang="en-US" sz="3200" b="1" dirty="0" smtClean="0">
                <a:solidFill>
                  <a:schemeClr val="tx2"/>
                </a:solidFill>
              </a:rPr>
              <a:t> </a:t>
            </a:r>
            <a:r>
              <a:rPr lang="el-GR" sz="3200" b="1" dirty="0" smtClean="0">
                <a:solidFill>
                  <a:schemeClr val="tx2"/>
                </a:solidFill>
              </a:rPr>
              <a:t>(Τ3α). Δειγματοληψία, </a:t>
            </a:r>
            <a:r>
              <a:rPr lang="el-GR" sz="3200" b="1" dirty="0" smtClean="0">
                <a:solidFill>
                  <a:schemeClr val="tx2"/>
                </a:solidFill>
              </a:rPr>
              <a:t>όρια.</a:t>
            </a:r>
            <a:endParaRPr lang="el-GR" sz="3200" dirty="0" smtClean="0">
              <a:solidFill>
                <a:schemeClr val="tx2"/>
              </a:solidFill>
            </a:endParaRPr>
          </a:p>
        </p:txBody>
      </p:sp>
      <p:sp>
        <p:nvSpPr>
          <p:cNvPr id="41987" name="2 - Θέση περιεχομένου"/>
          <p:cNvSpPr>
            <a:spLocks noGrp="1"/>
          </p:cNvSpPr>
          <p:nvPr>
            <p:ph idx="1"/>
          </p:nvPr>
        </p:nvSpPr>
        <p:spPr>
          <a:xfrm>
            <a:off x="827088" y="1571612"/>
            <a:ext cx="7848600" cy="4857784"/>
          </a:xfrm>
        </p:spPr>
        <p:txBody>
          <a:bodyPr rtlCol="0">
            <a:normAutofit lnSpcReduction="10000"/>
          </a:bodyPr>
          <a:lstStyle/>
          <a:p>
            <a:pPr marL="0" indent="0" fontAlgn="auto">
              <a:spcAft>
                <a:spcPts val="0"/>
              </a:spcAft>
              <a:buFont typeface="Wingdings 3" charset="2"/>
              <a:buNone/>
              <a:defRPr/>
            </a:pPr>
            <a:r>
              <a:rPr lang="el-GR" sz="2400" dirty="0" smtClean="0"/>
              <a:t> </a:t>
            </a:r>
            <a:r>
              <a:rPr lang="el-GR" sz="2600" dirty="0" smtClean="0">
                <a:effectLst>
                  <a:outerShdw blurRad="38100" dist="38100" dir="2700000" algn="tl">
                    <a:srgbClr val="000000">
                      <a:alpha val="43137"/>
                    </a:srgbClr>
                  </a:outerShdw>
                </a:effectLst>
              </a:rPr>
              <a:t>Διήθηση φλεβικών κλάδων </a:t>
            </a:r>
            <a:r>
              <a:rPr lang="el-GR" sz="2600" dirty="0" smtClean="0"/>
              <a:t>της πύλης του νεφρού από τον όγκο μπορεί να τεκμηριωθεί όταν: </a:t>
            </a:r>
            <a:endParaRPr lang="en-US" sz="2600" dirty="0" smtClean="0"/>
          </a:p>
          <a:p>
            <a:pPr fontAlgn="auto">
              <a:spcAft>
                <a:spcPts val="0"/>
              </a:spcAft>
              <a:buFont typeface="Wingdings 3" charset="2"/>
              <a:buChar char=""/>
              <a:defRPr/>
            </a:pPr>
            <a:r>
              <a:rPr lang="en-US" sz="2600" dirty="0"/>
              <a:t>O</a:t>
            </a:r>
            <a:r>
              <a:rPr lang="el-GR" sz="2600" dirty="0" smtClean="0"/>
              <a:t> όγκος βρίσκεται </a:t>
            </a:r>
            <a:r>
              <a:rPr lang="el-GR" sz="2600" dirty="0" smtClean="0">
                <a:effectLst>
                  <a:outerShdw blurRad="38100" dist="38100" dir="2700000" algn="tl">
                    <a:srgbClr val="000000">
                      <a:alpha val="43137"/>
                    </a:srgbClr>
                  </a:outerShdw>
                </a:effectLst>
              </a:rPr>
              <a:t>προσκολλημένος στο αγγειακό τοίχωμα </a:t>
            </a:r>
            <a:r>
              <a:rPr lang="el-GR" sz="2600" dirty="0" smtClean="0"/>
              <a:t>ή </a:t>
            </a:r>
          </a:p>
          <a:p>
            <a:pPr fontAlgn="auto">
              <a:spcAft>
                <a:spcPts val="0"/>
              </a:spcAft>
              <a:buFont typeface="Wingdings 3" charset="2"/>
              <a:buChar char=""/>
              <a:defRPr/>
            </a:pPr>
            <a:r>
              <a:rPr lang="el-GR" sz="2600" dirty="0" smtClean="0"/>
              <a:t>όταν ο όγκος </a:t>
            </a:r>
            <a:r>
              <a:rPr lang="el-GR" sz="2600" dirty="0" smtClean="0">
                <a:effectLst>
                  <a:outerShdw blurRad="38100" dist="38100" dir="2700000" algn="tl">
                    <a:srgbClr val="000000">
                      <a:alpha val="43137"/>
                    </a:srgbClr>
                  </a:outerShdw>
                </a:effectLst>
              </a:rPr>
              <a:t>γεμίζει και </a:t>
            </a:r>
            <a:r>
              <a:rPr lang="el-GR" sz="2600" dirty="0" err="1" smtClean="0">
                <a:effectLst>
                  <a:outerShdw blurRad="38100" dist="38100" dir="2700000" algn="tl">
                    <a:srgbClr val="000000">
                      <a:alpha val="43137"/>
                    </a:srgbClr>
                  </a:outerShdw>
                </a:effectLst>
              </a:rPr>
              <a:t>διατείνει</a:t>
            </a:r>
            <a:r>
              <a:rPr lang="el-GR" sz="2600" dirty="0" smtClean="0">
                <a:effectLst>
                  <a:outerShdw blurRad="38100" dist="38100" dir="2700000" algn="tl">
                    <a:srgbClr val="000000">
                      <a:alpha val="43137"/>
                    </a:srgbClr>
                  </a:outerShdw>
                </a:effectLst>
              </a:rPr>
              <a:t> τον αγγειακό αυλό</a:t>
            </a:r>
            <a:r>
              <a:rPr lang="el-GR" sz="2600" dirty="0" smtClean="0"/>
              <a:t>.</a:t>
            </a:r>
          </a:p>
          <a:p>
            <a:pPr fontAlgn="auto">
              <a:spcAft>
                <a:spcPts val="0"/>
              </a:spcAft>
              <a:buFont typeface="Wingdings 3" charset="2"/>
              <a:buChar char=""/>
              <a:defRPr/>
            </a:pPr>
            <a:r>
              <a:rPr lang="el-GR" sz="2600" dirty="0" smtClean="0"/>
              <a:t>Τα ανωτέρω μπορεί να παρατηρηθούν είτε στην κύρια νεφρική φλέβα είτε στους </a:t>
            </a:r>
            <a:r>
              <a:rPr lang="el-GR" sz="2600" spc="600" dirty="0" smtClean="0">
                <a:effectLst>
                  <a:outerShdw blurRad="38100" dist="38100" dir="2700000" algn="tl">
                    <a:srgbClr val="000000">
                      <a:alpha val="43137"/>
                    </a:srgbClr>
                  </a:outerShdw>
                </a:effectLst>
              </a:rPr>
              <a:t>τμηματικούς </a:t>
            </a:r>
            <a:r>
              <a:rPr lang="el-GR" sz="2600" dirty="0" smtClean="0"/>
              <a:t>κλάδους της.</a:t>
            </a:r>
          </a:p>
          <a:p>
            <a:pPr fontAlgn="auto">
              <a:spcAft>
                <a:spcPts val="0"/>
              </a:spcAft>
              <a:buFont typeface="Wingdings 3" charset="2"/>
              <a:buChar char=""/>
              <a:defRPr/>
            </a:pPr>
            <a:r>
              <a:rPr lang="el-GR" sz="2600" dirty="0" smtClean="0"/>
              <a:t>Στις περισσότερες ωστόσο περιπτώσεις απαιτείται εκτεταμένη δειγματοληψία, καθώς η διήθηση ή μη των φλεβικών κλάδων δεν δύναται να τεκμηριωθεί με από</a:t>
            </a:r>
            <a:r>
              <a:rPr lang="el-GR" sz="2600" dirty="0"/>
              <a:t>λ</a:t>
            </a:r>
            <a:r>
              <a:rPr lang="el-GR" sz="2600" dirty="0" smtClean="0"/>
              <a:t>υτη βεβαιότητα</a:t>
            </a:r>
            <a:r>
              <a:rPr lang="en-US" sz="2600" dirty="0" smtClean="0"/>
              <a:t>.</a:t>
            </a:r>
            <a:endParaRPr lang="el-GR" sz="2600"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323850" y="836613"/>
            <a:ext cx="8510588" cy="3600450"/>
          </a:xfrm>
          <a:prstGeom prst="rect">
            <a:avLst/>
          </a:prstGeom>
          <a:noFill/>
          <a:ln w="9525">
            <a:noFill/>
            <a:miter lim="800000"/>
            <a:headEnd/>
            <a:tailEnd/>
          </a:ln>
        </p:spPr>
      </p:pic>
      <p:sp>
        <p:nvSpPr>
          <p:cNvPr id="48131" name="2 - Ορθογώνιο"/>
          <p:cNvSpPr>
            <a:spLocks noChangeArrowheads="1"/>
          </p:cNvSpPr>
          <p:nvPr/>
        </p:nvSpPr>
        <p:spPr bwMode="auto">
          <a:xfrm>
            <a:off x="0" y="4724400"/>
            <a:ext cx="9144000" cy="1938992"/>
          </a:xfrm>
          <a:prstGeom prst="rect">
            <a:avLst/>
          </a:prstGeom>
          <a:noFill/>
          <a:ln w="9525">
            <a:noFill/>
            <a:miter lim="800000"/>
            <a:headEnd/>
            <a:tailEnd/>
          </a:ln>
        </p:spPr>
        <p:txBody>
          <a:bodyPr wrap="square">
            <a:spAutoFit/>
          </a:bodyPr>
          <a:lstStyle/>
          <a:p>
            <a:pPr algn="ctr" eaLnBrk="1" hangingPunct="1"/>
            <a:r>
              <a:rPr lang="el-GR" sz="2400" b="1" dirty="0"/>
              <a:t>Διήθηση νεφρικής φλέβας</a:t>
            </a:r>
            <a:r>
              <a:rPr lang="en-US" sz="2400" b="1" dirty="0"/>
              <a:t> (pT3a</a:t>
            </a:r>
            <a:r>
              <a:rPr lang="en-US" sz="2400" b="1" dirty="0" smtClean="0"/>
              <a:t>)</a:t>
            </a:r>
            <a:r>
              <a:rPr lang="el-GR" sz="2400" b="1" dirty="0" smtClean="0"/>
              <a:t>, όχι απαραίτητα </a:t>
            </a:r>
            <a:endParaRPr lang="en-US" sz="2400" b="1" dirty="0"/>
          </a:p>
          <a:p>
            <a:pPr algn="ctr" eaLnBrk="1" hangingPunct="1"/>
            <a:r>
              <a:rPr lang="el-GR" sz="2400" b="1" dirty="0" smtClean="0"/>
              <a:t>μακροσκοπικά </a:t>
            </a:r>
            <a:r>
              <a:rPr lang="el-GR" sz="2400" b="1" dirty="0" smtClean="0"/>
              <a:t>αντιληπτή,  </a:t>
            </a:r>
            <a:r>
              <a:rPr lang="el-GR" sz="2400" b="1" dirty="0" smtClean="0"/>
              <a:t>όπως είναι στην Εικ. Α. </a:t>
            </a:r>
            <a:endParaRPr lang="el-GR" sz="2400" b="1" dirty="0"/>
          </a:p>
          <a:p>
            <a:pPr algn="ctr" eaLnBrk="1" hangingPunct="1"/>
            <a:r>
              <a:rPr lang="en-US" sz="2400" b="1" dirty="0"/>
              <a:t>B</a:t>
            </a:r>
            <a:r>
              <a:rPr lang="el-GR" sz="2400" b="1" dirty="0"/>
              <a:t>. </a:t>
            </a:r>
            <a:r>
              <a:rPr lang="el-GR" sz="2400" b="1" dirty="0" smtClean="0"/>
              <a:t>Σε </a:t>
            </a:r>
            <a:r>
              <a:rPr lang="el-GR" sz="2400" b="1" dirty="0"/>
              <a:t>τομές από </a:t>
            </a:r>
            <a:r>
              <a:rPr lang="el-GR" sz="2400" b="1" dirty="0" smtClean="0"/>
              <a:t>τον </a:t>
            </a:r>
            <a:r>
              <a:rPr lang="el-GR" sz="2400" b="1" dirty="0"/>
              <a:t>νεφρικό κόλπο αναγνωρίζεται </a:t>
            </a:r>
            <a:r>
              <a:rPr lang="el-GR" sz="2400" b="1" dirty="0" smtClean="0"/>
              <a:t>μικροσκοπικά συχνά</a:t>
            </a:r>
            <a:r>
              <a:rPr lang="en-US" sz="2400" b="1" dirty="0" smtClean="0"/>
              <a:t> </a:t>
            </a:r>
            <a:r>
              <a:rPr lang="el-GR" sz="2400" b="1" dirty="0"/>
              <a:t>όγκος εντός </a:t>
            </a:r>
            <a:r>
              <a:rPr lang="el-GR" sz="2400" b="1" dirty="0" smtClean="0"/>
              <a:t>τμηματικών φλεβικών κλάδων, ο οποίος </a:t>
            </a:r>
            <a:r>
              <a:rPr lang="el-GR" sz="2400" b="1" dirty="0"/>
              <a:t>δεν είχε αναγνωριστεί </a:t>
            </a:r>
            <a:r>
              <a:rPr lang="el-GR" sz="2400" b="1" dirty="0" smtClean="0"/>
              <a:t>μακροσκοπικά.</a:t>
            </a:r>
            <a:endParaRPr lang="el-GR" sz="2400"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250825" y="127000"/>
            <a:ext cx="4392613" cy="6516688"/>
          </a:xfrm>
          <a:prstGeom prst="rect">
            <a:avLst/>
          </a:prstGeom>
          <a:noFill/>
          <a:ln w="9525">
            <a:noFill/>
            <a:miter lim="800000"/>
            <a:headEnd/>
            <a:tailEnd/>
          </a:ln>
        </p:spPr>
      </p:pic>
      <p:sp>
        <p:nvSpPr>
          <p:cNvPr id="62467" name="2 - Ορθογώνιο"/>
          <p:cNvSpPr>
            <a:spLocks noChangeArrowheads="1"/>
          </p:cNvSpPr>
          <p:nvPr/>
        </p:nvSpPr>
        <p:spPr bwMode="auto">
          <a:xfrm>
            <a:off x="4659313" y="571480"/>
            <a:ext cx="4356100" cy="5632311"/>
          </a:xfrm>
          <a:prstGeom prst="rect">
            <a:avLst/>
          </a:prstGeom>
          <a:noFill/>
          <a:ln w="9525">
            <a:noFill/>
            <a:miter lim="800000"/>
            <a:headEnd/>
            <a:tailEnd/>
          </a:ln>
        </p:spPr>
        <p:txBody>
          <a:bodyPr wrap="square">
            <a:spAutoFit/>
          </a:bodyPr>
          <a:lstStyle/>
          <a:p>
            <a:pPr algn="ctr" eaLnBrk="1" hangingPunct="1"/>
            <a:r>
              <a:rPr lang="el-GR" sz="3600" dirty="0"/>
              <a:t>Το όριο της νεφρικής φλέβας θεωρείται θετικό  (ποσοστό συμφωνίας 74</a:t>
            </a:r>
            <a:r>
              <a:rPr lang="el-GR" sz="3600" dirty="0" smtClean="0"/>
              <a:t>%), </a:t>
            </a:r>
            <a:r>
              <a:rPr lang="el-GR" sz="3600" dirty="0"/>
              <a:t>μόνον όταν </a:t>
            </a:r>
            <a:r>
              <a:rPr lang="el-GR" sz="3600" dirty="0">
                <a:effectLst>
                  <a:outerShdw blurRad="38100" dist="38100" dir="2700000" algn="tl">
                    <a:srgbClr val="000000">
                      <a:alpha val="43137"/>
                    </a:srgbClr>
                  </a:outerShdw>
                </a:effectLst>
              </a:rPr>
              <a:t>μακρο</a:t>
            </a:r>
            <a:r>
              <a:rPr lang="el-GR" sz="3600" dirty="0"/>
              <a:t>σκοπικά ο όγκος προσφύεται σε αυτό και υπάρχει μικροσκοπική </a:t>
            </a:r>
            <a:r>
              <a:rPr lang="el-GR" sz="3600" dirty="0" smtClean="0"/>
              <a:t>επιβεβαίωση.</a:t>
            </a:r>
            <a:endParaRPr lang="el-GR" sz="36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Τίτλος 1"/>
          <p:cNvSpPr>
            <a:spLocks noGrp="1"/>
          </p:cNvSpPr>
          <p:nvPr>
            <p:ph type="title"/>
          </p:nvPr>
        </p:nvSpPr>
        <p:spPr/>
        <p:txBody>
          <a:bodyPr>
            <a:normAutofit fontScale="90000"/>
          </a:bodyPr>
          <a:lstStyle/>
          <a:p>
            <a:r>
              <a:rPr lang="el-GR" sz="3600" b="1" dirty="0" smtClean="0">
                <a:solidFill>
                  <a:schemeClr val="tx2"/>
                </a:solidFill>
              </a:rPr>
              <a:t>«Εμπλοκή» του επινεφριδίου</a:t>
            </a:r>
            <a:r>
              <a:rPr lang="en-US" sz="3600" b="1" dirty="0" smtClean="0">
                <a:solidFill>
                  <a:schemeClr val="tx2"/>
                </a:solidFill>
              </a:rPr>
              <a:t/>
            </a:r>
            <a:br>
              <a:rPr lang="en-US" sz="3600" b="1" dirty="0" smtClean="0">
                <a:solidFill>
                  <a:schemeClr val="tx2"/>
                </a:solidFill>
              </a:rPr>
            </a:br>
            <a:r>
              <a:rPr lang="el-GR" sz="3600" b="1" dirty="0" smtClean="0">
                <a:solidFill>
                  <a:schemeClr val="tx2"/>
                </a:solidFill>
              </a:rPr>
              <a:t>κατά συνέχεια ιστού (</a:t>
            </a:r>
            <a:r>
              <a:rPr lang="en-US" sz="3600" b="1" dirty="0" smtClean="0">
                <a:solidFill>
                  <a:schemeClr val="tx2"/>
                </a:solidFill>
              </a:rPr>
              <a:t>pT4)</a:t>
            </a:r>
            <a:endParaRPr lang="el-GR" dirty="0" smtClean="0">
              <a:solidFill>
                <a:schemeClr val="tx2"/>
              </a:solidFill>
            </a:endParaRPr>
          </a:p>
        </p:txBody>
      </p:sp>
      <p:sp>
        <p:nvSpPr>
          <p:cNvPr id="70659" name="Θέση περιεχομένου 2"/>
          <p:cNvSpPr>
            <a:spLocks noGrp="1"/>
          </p:cNvSpPr>
          <p:nvPr>
            <p:ph idx="1"/>
          </p:nvPr>
        </p:nvSpPr>
        <p:spPr/>
        <p:txBody>
          <a:bodyPr>
            <a:noAutofit/>
          </a:bodyPr>
          <a:lstStyle/>
          <a:p>
            <a:r>
              <a:rPr lang="el-GR" sz="2800" dirty="0" smtClean="0"/>
              <a:t>Η διήθηση του επινεφριδίου </a:t>
            </a:r>
            <a:r>
              <a:rPr lang="el-GR" sz="2800" b="1" dirty="0" smtClean="0"/>
              <a:t>κατά συνέχεια ιστού </a:t>
            </a:r>
            <a:r>
              <a:rPr lang="el-GR" sz="2800" dirty="0" smtClean="0"/>
              <a:t>συνδέεται με</a:t>
            </a:r>
            <a:r>
              <a:rPr lang="en-US" sz="2800" dirty="0" smtClean="0"/>
              <a:t> </a:t>
            </a:r>
            <a:r>
              <a:rPr lang="el-GR" sz="2800" dirty="0" smtClean="0"/>
              <a:t>σημαντικά  </a:t>
            </a:r>
            <a:r>
              <a:rPr lang="el-GR" sz="2800" dirty="0" smtClean="0">
                <a:effectLst>
                  <a:outerShdw blurRad="38100" dist="38100" dir="2700000" algn="tl">
                    <a:srgbClr val="000000">
                      <a:alpha val="43137"/>
                    </a:srgbClr>
                  </a:outerShdw>
                </a:effectLst>
              </a:rPr>
              <a:t>χειρότερη </a:t>
            </a:r>
            <a:r>
              <a:rPr lang="el-GR" sz="2800" dirty="0" smtClean="0"/>
              <a:t>πρόγνωση από τη διήθηση του περινεφρικού λίπους.</a:t>
            </a:r>
          </a:p>
          <a:p>
            <a:r>
              <a:rPr lang="el-GR" sz="2800" dirty="0" smtClean="0"/>
              <a:t>Για το λόγο αυτό στην 7</a:t>
            </a:r>
            <a:r>
              <a:rPr lang="el-GR" sz="2800" baseline="30000" dirty="0" smtClean="0"/>
              <a:t>η</a:t>
            </a:r>
            <a:r>
              <a:rPr lang="el-GR" sz="2800" dirty="0" smtClean="0"/>
              <a:t> έκδοση του </a:t>
            </a:r>
            <a:r>
              <a:rPr lang="en-US" sz="2800" dirty="0" smtClean="0"/>
              <a:t>TNM</a:t>
            </a:r>
            <a:r>
              <a:rPr lang="el-GR" sz="2800" dirty="0" smtClean="0"/>
              <a:t> «ανέβηκε» κατηγορία (</a:t>
            </a:r>
            <a:r>
              <a:rPr lang="en-US" sz="2800" dirty="0" smtClean="0"/>
              <a:t>pT</a:t>
            </a:r>
            <a:r>
              <a:rPr lang="en-US" sz="2800" b="1" dirty="0" smtClean="0"/>
              <a:t>4</a:t>
            </a:r>
            <a:r>
              <a:rPr lang="en-US" sz="2800" dirty="0" smtClean="0"/>
              <a:t>)</a:t>
            </a:r>
            <a:r>
              <a:rPr lang="el-GR" sz="2800" dirty="0" smtClean="0"/>
              <a:t> συγκριτικά με την 6</a:t>
            </a:r>
            <a:r>
              <a:rPr lang="el-GR" sz="2800" baseline="30000" dirty="0" smtClean="0"/>
              <a:t>η</a:t>
            </a:r>
            <a:r>
              <a:rPr lang="el-GR" sz="2800" dirty="0" smtClean="0"/>
              <a:t> έκδοση</a:t>
            </a:r>
            <a:r>
              <a:rPr lang="en-US" sz="2800" dirty="0" smtClean="0"/>
              <a:t> (pT3a)</a:t>
            </a:r>
            <a:r>
              <a:rPr lang="el-GR" sz="2800" dirty="0" smtClean="0"/>
              <a:t>.</a:t>
            </a:r>
          </a:p>
          <a:p>
            <a:r>
              <a:rPr lang="el-GR" sz="2800" dirty="0" smtClean="0"/>
              <a:t>Η κατά συνέχεια ιστού διήθηση του επινεφριδίου θα πρέπει να διαπιστωθεί </a:t>
            </a:r>
            <a:r>
              <a:rPr lang="el-GR" sz="2800" b="1" dirty="0" smtClean="0">
                <a:effectLst>
                  <a:outerShdw blurRad="38100" dist="38100" dir="2700000" algn="tl">
                    <a:srgbClr val="000000">
                      <a:alpha val="43137"/>
                    </a:srgbClr>
                  </a:outerShdw>
                </a:effectLst>
              </a:rPr>
              <a:t>μακρο</a:t>
            </a:r>
            <a:r>
              <a:rPr lang="el-GR" sz="2800" dirty="0" smtClean="0"/>
              <a:t>σκοπικά και να επιβεβαιωθεί μικροσκοπικά.</a:t>
            </a:r>
          </a:p>
          <a:p>
            <a:r>
              <a:rPr lang="el-GR" sz="2800" dirty="0" smtClean="0"/>
              <a:t>Διαφορετικά, η εμπλοκή του επινεφριδίου θεωρείται  </a:t>
            </a:r>
            <a:r>
              <a:rPr lang="el-GR" sz="2800" i="1" dirty="0" smtClean="0"/>
              <a:t>μετάσταση</a:t>
            </a:r>
            <a:r>
              <a:rPr lang="el-GR" sz="2800" dirty="0" smtClean="0"/>
              <a:t> (</a:t>
            </a:r>
            <a:r>
              <a:rPr lang="en-US" sz="2800" i="1" dirty="0" smtClean="0"/>
              <a:t>pM1</a:t>
            </a:r>
            <a:r>
              <a:rPr lang="en-US" sz="2800" dirty="0" smtClean="0"/>
              <a:t>)</a:t>
            </a:r>
            <a:r>
              <a:rPr lang="el-GR" sz="2800" dirty="0" smtClean="0"/>
              <a:t>.</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250825" y="765175"/>
            <a:ext cx="8537575" cy="3689350"/>
          </a:xfrm>
          <a:prstGeom prst="rect">
            <a:avLst/>
          </a:prstGeom>
          <a:noFill/>
          <a:ln w="9525">
            <a:noFill/>
            <a:miter lim="800000"/>
            <a:headEnd/>
            <a:tailEnd/>
          </a:ln>
        </p:spPr>
      </p:pic>
      <p:sp>
        <p:nvSpPr>
          <p:cNvPr id="71683" name="2 - Ορθογώνιο"/>
          <p:cNvSpPr>
            <a:spLocks noChangeArrowheads="1"/>
          </p:cNvSpPr>
          <p:nvPr/>
        </p:nvSpPr>
        <p:spPr bwMode="auto">
          <a:xfrm>
            <a:off x="0" y="4643446"/>
            <a:ext cx="9144000" cy="1569660"/>
          </a:xfrm>
          <a:prstGeom prst="rect">
            <a:avLst/>
          </a:prstGeom>
          <a:noFill/>
          <a:ln w="9525">
            <a:noFill/>
            <a:miter lim="800000"/>
            <a:headEnd/>
            <a:tailEnd/>
          </a:ln>
        </p:spPr>
        <p:txBody>
          <a:bodyPr wrap="square">
            <a:spAutoFit/>
          </a:bodyPr>
          <a:lstStyle/>
          <a:p>
            <a:pPr algn="ctr" eaLnBrk="1" hangingPunct="1"/>
            <a:r>
              <a:rPr lang="el-GR" sz="3200" dirty="0"/>
              <a:t>Η </a:t>
            </a:r>
            <a:r>
              <a:rPr lang="el-GR" sz="3200" b="1" dirty="0"/>
              <a:t>μακρο</a:t>
            </a:r>
            <a:r>
              <a:rPr lang="el-GR" sz="3200" dirty="0"/>
              <a:t>σκοπική εξέταση είναι κριτικής σημασίας για την ανάδειξη κατά συνέχειας ιστού διήθησης του επινεφριδίου </a:t>
            </a:r>
            <a:r>
              <a:rPr lang="el-GR" sz="3200" dirty="0" smtClean="0"/>
              <a:t>(</a:t>
            </a:r>
            <a:r>
              <a:rPr lang="en-US" sz="3200" dirty="0" smtClean="0"/>
              <a:t> </a:t>
            </a:r>
            <a:r>
              <a:rPr lang="el-GR" sz="3200" dirty="0" smtClean="0"/>
              <a:t>νόσος </a:t>
            </a:r>
            <a:r>
              <a:rPr lang="en-US" sz="3200" dirty="0" smtClean="0"/>
              <a:t>pT</a:t>
            </a:r>
            <a:r>
              <a:rPr lang="en-US" sz="3200" b="1" dirty="0" smtClean="0"/>
              <a:t>4</a:t>
            </a:r>
            <a:r>
              <a:rPr lang="en-US" sz="3200" dirty="0" smtClean="0"/>
              <a:t> </a:t>
            </a:r>
            <a:r>
              <a:rPr lang="el-GR" sz="3200" dirty="0" smtClean="0"/>
              <a:t>) </a:t>
            </a:r>
            <a:r>
              <a:rPr lang="el-GR" sz="3200" dirty="0"/>
              <a:t>ή </a:t>
            </a:r>
            <a:r>
              <a:rPr lang="el-GR" sz="3200" i="1" dirty="0"/>
              <a:t>όχι</a:t>
            </a:r>
            <a:r>
              <a:rPr lang="el-GR" sz="3200" dirty="0"/>
              <a:t> </a:t>
            </a:r>
            <a:r>
              <a:rPr lang="el-GR" sz="3200" dirty="0" smtClean="0"/>
              <a:t>( </a:t>
            </a:r>
            <a:r>
              <a:rPr lang="el-GR" sz="3200" i="1" dirty="0" smtClean="0"/>
              <a:t>νόσος </a:t>
            </a:r>
            <a:r>
              <a:rPr lang="en-US" sz="3200" i="1" dirty="0" smtClean="0"/>
              <a:t>p</a:t>
            </a:r>
            <a:r>
              <a:rPr lang="el-GR" sz="3200" i="1" dirty="0"/>
              <a:t>Μ1</a:t>
            </a:r>
            <a:r>
              <a:rPr lang="en-US" sz="3200" i="1" dirty="0"/>
              <a:t> </a:t>
            </a:r>
            <a:r>
              <a:rPr lang="en-US" sz="3200" dirty="0" smtClean="0"/>
              <a:t>)</a:t>
            </a:r>
            <a:r>
              <a:rPr lang="el-GR" sz="3200" dirty="0" smtClean="0"/>
              <a:t>.</a:t>
            </a:r>
            <a:endParaRPr lang="el-GR" sz="3200" dirty="0"/>
          </a:p>
        </p:txBody>
      </p:sp>
      <mc:AlternateContent xmlns:mc="http://schemas.openxmlformats.org/markup-compatibility/2006" xmlns:p14="http://schemas.microsoft.com/office/powerpoint/2010/main">
        <mc:Choice Requires="p14">
          <p:contentPart p14:bwMode="auto" r:id="rId3">
            <p14:nvContentPartPr>
              <p14:cNvPr id="3074" name="Ink 2"/>
              <p14:cNvContentPartPr>
                <a14:cpLocks xmlns:a14="http://schemas.microsoft.com/office/drawing/2010/main" noRot="1" noChangeAspect="1" noEditPoints="1" noChangeArrowheads="1" noChangeShapeType="1"/>
              </p14:cNvContentPartPr>
              <p14:nvPr/>
            </p14:nvContentPartPr>
            <p14:xfrm>
              <a:off x="2851150" y="1320800"/>
              <a:ext cx="1220788" cy="493713"/>
            </p14:xfrm>
          </p:contentPart>
        </mc:Choice>
        <mc:Fallback xmlns="">
          <p:pic>
            <p:nvPicPr>
              <p:cNvPr id="3074" name="Ink 2"/>
              <p:cNvPicPr>
                <a:picLocks noRot="1" noChangeAspect="1" noEditPoints="1" noChangeArrowheads="1" noChangeShapeType="1"/>
              </p:cNvPicPr>
              <p:nvPr/>
            </p:nvPicPr>
            <p:blipFill>
              <a:blip r:embed="rId4"/>
              <a:stretch>
                <a:fillRect/>
              </a:stretch>
            </p:blipFill>
            <p:spPr>
              <a:xfrm>
                <a:off x="2844676" y="1314650"/>
                <a:ext cx="1233737" cy="50601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075" name="Ink 3"/>
              <p14:cNvContentPartPr>
                <a14:cpLocks xmlns:a14="http://schemas.microsoft.com/office/drawing/2010/main" noRot="1" noChangeAspect="1" noEditPoints="1" noChangeArrowheads="1" noChangeShapeType="1"/>
              </p14:cNvContentPartPr>
              <p14:nvPr/>
            </p14:nvContentPartPr>
            <p14:xfrm>
              <a:off x="6529388" y="614363"/>
              <a:ext cx="2200275" cy="1422400"/>
            </p14:xfrm>
          </p:contentPart>
        </mc:Choice>
        <mc:Fallback xmlns="">
          <p:pic>
            <p:nvPicPr>
              <p:cNvPr id="3075" name="Ink 3"/>
              <p:cNvPicPr>
                <a:picLocks noRot="1" noChangeAspect="1" noEditPoints="1" noChangeArrowheads="1" noChangeShapeType="1"/>
              </p:cNvPicPr>
              <p:nvPr/>
            </p:nvPicPr>
            <p:blipFill>
              <a:blip r:embed="rId6"/>
              <a:stretch>
                <a:fillRect/>
              </a:stretch>
            </p:blipFill>
            <p:spPr>
              <a:xfrm>
                <a:off x="6522912" y="607904"/>
                <a:ext cx="2213226" cy="1435318"/>
              </a:xfrm>
              <a:prstGeom prst="rect">
                <a:avLst/>
              </a:prstGeom>
            </p:spPr>
          </p:pic>
        </mc:Fallback>
      </mc:AlternateContent>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ΝΕΦΡΟΚΥΤΤΑΡΙΚΟ ΚΑΡΚΙΝΩΜΑ</a:t>
            </a:r>
            <a:endParaRPr lang="el-GR" dirty="0"/>
          </a:p>
        </p:txBody>
      </p:sp>
      <p:sp>
        <p:nvSpPr>
          <p:cNvPr id="3" name="2 - Θέση περιεχομένου"/>
          <p:cNvSpPr>
            <a:spLocks noGrp="1"/>
          </p:cNvSpPr>
          <p:nvPr>
            <p:ph idx="1"/>
          </p:nvPr>
        </p:nvSpPr>
        <p:spPr/>
        <p:txBody>
          <a:bodyPr>
            <a:normAutofit fontScale="85000" lnSpcReduction="20000"/>
          </a:bodyPr>
          <a:lstStyle/>
          <a:p>
            <a:r>
              <a:rPr lang="el-GR" dirty="0" smtClean="0"/>
              <a:t>Συνηθέστερα στους πόλους και δη στον </a:t>
            </a:r>
            <a:r>
              <a:rPr lang="el-GR" i="1" dirty="0" smtClean="0"/>
              <a:t>άνω </a:t>
            </a:r>
            <a:r>
              <a:rPr lang="el-GR" dirty="0" smtClean="0"/>
              <a:t>πόλο του </a:t>
            </a:r>
            <a:r>
              <a:rPr lang="el-GR" dirty="0" smtClean="0"/>
              <a:t>νεφρού</a:t>
            </a:r>
            <a:r>
              <a:rPr lang="en-US" dirty="0" smtClean="0"/>
              <a:t>, </a:t>
            </a:r>
            <a:r>
              <a:rPr lang="el-GR" dirty="0" err="1" smtClean="0"/>
              <a:t>εξου</a:t>
            </a:r>
            <a:r>
              <a:rPr lang="el-GR" dirty="0" smtClean="0"/>
              <a:t> και ο ιστορικός όρος «</a:t>
            </a:r>
            <a:r>
              <a:rPr lang="el-GR" dirty="0" err="1" smtClean="0"/>
              <a:t>υπερνέφρωμα</a:t>
            </a:r>
            <a:r>
              <a:rPr lang="el-GR" dirty="0" smtClean="0"/>
              <a:t>».</a:t>
            </a:r>
            <a:endParaRPr lang="el-GR" dirty="0" smtClean="0"/>
          </a:p>
          <a:p>
            <a:r>
              <a:rPr lang="el-GR" dirty="0" smtClean="0"/>
              <a:t>Σφαιροειδείς </a:t>
            </a:r>
            <a:r>
              <a:rPr lang="el-GR" dirty="0" smtClean="0"/>
              <a:t>μάζες, </a:t>
            </a:r>
            <a:r>
              <a:rPr lang="el-GR" dirty="0" smtClean="0"/>
              <a:t>3-15 εκ. σε </a:t>
            </a:r>
            <a:r>
              <a:rPr lang="el-GR" dirty="0" err="1" smtClean="0"/>
              <a:t>μ.δ</a:t>
            </a:r>
            <a:r>
              <a:rPr lang="el-GR" dirty="0" smtClean="0"/>
              <a:t>.</a:t>
            </a:r>
          </a:p>
          <a:p>
            <a:r>
              <a:rPr lang="el-GR" dirty="0" smtClean="0"/>
              <a:t>Στις </a:t>
            </a:r>
            <a:r>
              <a:rPr lang="el-GR" dirty="0" smtClean="0"/>
              <a:t>διατομές, </a:t>
            </a:r>
            <a:r>
              <a:rPr lang="el-GR" dirty="0" smtClean="0">
                <a:solidFill>
                  <a:srgbClr val="FFC000"/>
                </a:solidFill>
                <a:effectLst>
                  <a:outerShdw blurRad="38100" dist="38100" dir="2700000" algn="tl">
                    <a:srgbClr val="000000">
                      <a:alpha val="43137"/>
                    </a:srgbClr>
                  </a:outerShdw>
                </a:effectLst>
              </a:rPr>
              <a:t>κίτρινες</a:t>
            </a:r>
            <a:r>
              <a:rPr lang="el-GR" dirty="0" smtClean="0"/>
              <a:t> περιοχές πλούσιες σε λιπίδια ( </a:t>
            </a:r>
            <a:r>
              <a:rPr lang="el-GR" dirty="0" smtClean="0"/>
              <a:t>στον </a:t>
            </a:r>
            <a:r>
              <a:rPr lang="el-GR" dirty="0" err="1" smtClean="0"/>
              <a:t>διαυγοκυτταρικό</a:t>
            </a:r>
            <a:r>
              <a:rPr lang="el-GR" dirty="0" smtClean="0"/>
              <a:t> τύπο</a:t>
            </a:r>
            <a:r>
              <a:rPr lang="el-GR" dirty="0" smtClean="0"/>
              <a:t>), </a:t>
            </a:r>
            <a:r>
              <a:rPr lang="el-GR" dirty="0" smtClean="0"/>
              <a:t>περιοχές νέκρωσης-αιμορραγίας.</a:t>
            </a:r>
          </a:p>
          <a:p>
            <a:r>
              <a:rPr lang="el-GR" dirty="0" smtClean="0"/>
              <a:t>Τάση φλεβικής διήθησης  (κατά μήκος της νεφρικής φλέβας – κάτω κοίλης)</a:t>
            </a:r>
          </a:p>
          <a:p>
            <a:r>
              <a:rPr lang="el-GR" dirty="0" smtClean="0"/>
              <a:t>Απομακρυσμένες μεταστάσεις </a:t>
            </a:r>
            <a:r>
              <a:rPr lang="en-US" dirty="0" smtClean="0"/>
              <a:t>: </a:t>
            </a:r>
            <a:r>
              <a:rPr lang="el-GR" dirty="0" smtClean="0">
                <a:effectLst>
                  <a:outerShdw blurRad="38100" dist="38100" dir="2700000" algn="tl">
                    <a:srgbClr val="000000">
                      <a:alpha val="43137"/>
                    </a:srgbClr>
                  </a:outerShdw>
                </a:effectLst>
              </a:rPr>
              <a:t>πνεύμονες, οστά </a:t>
            </a:r>
            <a:r>
              <a:rPr lang="el-GR" dirty="0" smtClean="0"/>
              <a:t>, ήπαρ, επινεφρίδια, </a:t>
            </a:r>
            <a:r>
              <a:rPr lang="el-GR" dirty="0" smtClean="0"/>
              <a:t>εγκέφαλος και απίθανες θέσεις.</a:t>
            </a:r>
            <a:endParaRPr lang="el-GR" dirty="0" smtClean="0"/>
          </a:p>
          <a:p>
            <a:r>
              <a:rPr lang="el-GR" dirty="0" smtClean="0"/>
              <a:t>Αγγειοβριθείς αλλοιώσεις </a:t>
            </a:r>
            <a:endParaRPr lang="el-GR" dirty="0"/>
          </a:p>
        </p:txBody>
      </p:sp>
    </p:spTree>
    <p:extLst>
      <p:ext uri="{BB962C8B-B14F-4D97-AF65-F5344CB8AC3E}">
        <p14:creationId xmlns:p14="http://schemas.microsoft.com/office/powerpoint/2010/main" val="37978372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lt;div style=&quot;background:navy;padding:5px; font-family:Verdana, Arial, Helvetica, sans-serif; font-size:12px;&quot;&gt;Image A&lt;/div&gt;"/>
          <p:cNvPicPr>
            <a:picLocks noChangeAspect="1" noChangeArrowheads="1"/>
          </p:cNvPicPr>
          <p:nvPr/>
        </p:nvPicPr>
        <p:blipFill>
          <a:blip r:embed="rId2" cstate="print"/>
          <a:srcRect/>
          <a:stretch>
            <a:fillRect/>
          </a:stretch>
        </p:blipFill>
        <p:spPr bwMode="auto">
          <a:xfrm>
            <a:off x="285720" y="214290"/>
            <a:ext cx="4128229" cy="3098798"/>
          </a:xfrm>
          <a:prstGeom prst="rect">
            <a:avLst/>
          </a:prstGeom>
          <a:noFill/>
          <a:ln w="9525">
            <a:noFill/>
            <a:miter lim="800000"/>
            <a:headEnd/>
            <a:tailEnd/>
          </a:ln>
        </p:spPr>
      </p:pic>
      <p:sp>
        <p:nvSpPr>
          <p:cNvPr id="80899" name="2 - Ορθογώνιο"/>
          <p:cNvSpPr>
            <a:spLocks noChangeArrowheads="1"/>
          </p:cNvSpPr>
          <p:nvPr/>
        </p:nvSpPr>
        <p:spPr bwMode="auto">
          <a:xfrm>
            <a:off x="0" y="6467750"/>
            <a:ext cx="9144000" cy="307777"/>
          </a:xfrm>
          <a:prstGeom prst="rect">
            <a:avLst/>
          </a:prstGeom>
          <a:noFill/>
          <a:ln w="9525">
            <a:noFill/>
            <a:miter lim="800000"/>
            <a:headEnd/>
            <a:tailEnd/>
          </a:ln>
        </p:spPr>
        <p:txBody>
          <a:bodyPr wrap="square">
            <a:spAutoFit/>
          </a:bodyPr>
          <a:lstStyle/>
          <a:p>
            <a:pPr eaLnBrk="1" hangingPunct="1"/>
            <a:r>
              <a:rPr lang="el-GR" sz="1400" b="1" dirty="0" smtClean="0">
                <a:effectLst>
                  <a:outerShdw blurRad="38100" dist="38100" dir="2700000" algn="tl">
                    <a:srgbClr val="000000">
                      <a:alpha val="43137"/>
                    </a:srgbClr>
                  </a:outerShdw>
                </a:effectLst>
                <a:latin typeface="Calibri" pitchFamily="34" charset="0"/>
              </a:rPr>
              <a:t>           </a:t>
            </a:r>
            <a:r>
              <a:rPr lang="en-US" sz="1400" b="1" dirty="0" smtClean="0">
                <a:effectLst>
                  <a:outerShdw blurRad="38100" dist="38100" dir="2700000" algn="tl">
                    <a:srgbClr val="000000">
                      <a:alpha val="43137"/>
                    </a:srgbClr>
                  </a:outerShdw>
                </a:effectLst>
                <a:latin typeface="Calibri" pitchFamily="34" charset="0"/>
              </a:rPr>
              <a:t>IV.  </a:t>
            </a:r>
            <a:r>
              <a:rPr lang="el-GR" sz="1400" b="1" dirty="0" smtClean="0">
                <a:effectLst>
                  <a:outerShdw blurRad="38100" dist="38100" dir="2700000" algn="tl">
                    <a:srgbClr val="000000">
                      <a:alpha val="43137"/>
                    </a:srgbClr>
                  </a:outerShdw>
                </a:effectLst>
                <a:latin typeface="Calibri" pitchFamily="34" charset="0"/>
              </a:rPr>
              <a:t>Το παλαιότερο (κατά </a:t>
            </a:r>
            <a:r>
              <a:rPr lang="en-US" sz="1400" b="1" dirty="0" smtClean="0">
                <a:effectLst>
                  <a:outerShdw blurRad="38100" dist="38100" dir="2700000" algn="tl">
                    <a:srgbClr val="000000">
                      <a:alpha val="43137"/>
                    </a:srgbClr>
                  </a:outerShdw>
                </a:effectLst>
                <a:latin typeface="Calibri" pitchFamily="34" charset="0"/>
              </a:rPr>
              <a:t>Fuhrman</a:t>
            </a:r>
            <a:r>
              <a:rPr lang="el-GR" sz="1400" b="1" dirty="0" smtClean="0">
                <a:effectLst>
                  <a:outerShdw blurRad="38100" dist="38100" dir="2700000" algn="tl">
                    <a:srgbClr val="000000">
                      <a:alpha val="43137"/>
                    </a:srgbClr>
                  </a:outerShdw>
                </a:effectLst>
                <a:latin typeface="Calibri" pitchFamily="34" charset="0"/>
              </a:rPr>
              <a:t>)</a:t>
            </a:r>
            <a:r>
              <a:rPr lang="en-US" sz="1400" b="1" dirty="0" smtClean="0">
                <a:effectLst>
                  <a:outerShdw blurRad="38100" dist="38100" dir="2700000" algn="tl">
                    <a:srgbClr val="000000">
                      <a:alpha val="43137"/>
                    </a:srgbClr>
                  </a:outerShdw>
                </a:effectLst>
                <a:latin typeface="Calibri" pitchFamily="34" charset="0"/>
              </a:rPr>
              <a:t> </a:t>
            </a:r>
            <a:r>
              <a:rPr lang="el-GR" sz="1400" b="1" dirty="0" smtClean="0">
                <a:effectLst>
                  <a:outerShdw blurRad="38100" dist="38100" dir="2700000" algn="tl">
                    <a:srgbClr val="000000">
                      <a:alpha val="43137"/>
                    </a:srgbClr>
                  </a:outerShdw>
                </a:effectLst>
                <a:latin typeface="Calibri" pitchFamily="34" charset="0"/>
              </a:rPr>
              <a:t>τετραβάθμιο σύστημα </a:t>
            </a:r>
            <a:r>
              <a:rPr lang="en-US" sz="1400" b="1" dirty="0" smtClean="0">
                <a:effectLst>
                  <a:outerShdw blurRad="38100" dist="38100" dir="2700000" algn="tl">
                    <a:srgbClr val="000000">
                      <a:alpha val="43137"/>
                    </a:srgbClr>
                  </a:outerShdw>
                </a:effectLst>
                <a:latin typeface="Calibri" pitchFamily="34" charset="0"/>
              </a:rPr>
              <a:t> </a:t>
            </a:r>
            <a:r>
              <a:rPr lang="el-GR" sz="1400" b="1" dirty="0" smtClean="0">
                <a:effectLst>
                  <a:outerShdw blurRad="38100" dist="38100" dir="2700000" algn="tl">
                    <a:srgbClr val="000000">
                      <a:alpha val="43137"/>
                    </a:srgbClr>
                  </a:outerShdw>
                </a:effectLst>
                <a:latin typeface="Calibri" pitchFamily="34" charset="0"/>
              </a:rPr>
              <a:t>μορφολογικής </a:t>
            </a:r>
            <a:r>
              <a:rPr lang="el-GR" sz="1400" b="1" dirty="0" smtClean="0">
                <a:solidFill>
                  <a:schemeClr val="tx2"/>
                </a:solidFill>
                <a:effectLst>
                  <a:outerShdw blurRad="38100" dist="38100" dir="2700000" algn="tl">
                    <a:srgbClr val="000000">
                      <a:alpha val="43137"/>
                    </a:srgbClr>
                  </a:outerShdw>
                </a:effectLst>
                <a:latin typeface="Calibri" pitchFamily="34" charset="0"/>
              </a:rPr>
              <a:t>διαβάθμισης πυρηνικής κακοήθειας</a:t>
            </a:r>
            <a:r>
              <a:rPr lang="en-US" sz="1400" b="1" dirty="0" smtClean="0">
                <a:effectLst>
                  <a:outerShdw blurRad="38100" dist="38100" dir="2700000" algn="tl">
                    <a:srgbClr val="000000">
                      <a:alpha val="43137"/>
                    </a:srgbClr>
                  </a:outerShdw>
                </a:effectLst>
                <a:latin typeface="Calibri" pitchFamily="34" charset="0"/>
              </a:rPr>
              <a:t>.</a:t>
            </a:r>
            <a:endParaRPr lang="el-GR" sz="1400" b="1" dirty="0">
              <a:effectLst>
                <a:outerShdw blurRad="38100" dist="38100" dir="2700000" algn="tl">
                  <a:srgbClr val="000000">
                    <a:alpha val="43137"/>
                  </a:srgbClr>
                </a:outerShdw>
              </a:effectLst>
              <a:latin typeface="Calibri" pitchFamily="34" charset="0"/>
            </a:endParaRPr>
          </a:p>
        </p:txBody>
      </p:sp>
      <p:pic>
        <p:nvPicPr>
          <p:cNvPr id="4" name="Picture 2" descr="&lt;div style=&quot;background:navy;padding:5px; font-family:Verdana, Arial, Helvetica, sans-serif; font-size:12px;&quot;&gt;Image B&lt;/div&gt;"/>
          <p:cNvPicPr>
            <a:picLocks noChangeAspect="1" noChangeArrowheads="1"/>
          </p:cNvPicPr>
          <p:nvPr/>
        </p:nvPicPr>
        <p:blipFill>
          <a:blip r:embed="rId3" cstate="print"/>
          <a:srcRect/>
          <a:stretch>
            <a:fillRect/>
          </a:stretch>
        </p:blipFill>
        <p:spPr bwMode="auto">
          <a:xfrm>
            <a:off x="4786314" y="214290"/>
            <a:ext cx="4092307" cy="3071834"/>
          </a:xfrm>
          <a:prstGeom prst="rect">
            <a:avLst/>
          </a:prstGeom>
          <a:noFill/>
          <a:ln w="9525">
            <a:noFill/>
            <a:miter lim="800000"/>
            <a:headEnd/>
            <a:tailEnd/>
          </a:ln>
        </p:spPr>
      </p:pic>
      <p:pic>
        <p:nvPicPr>
          <p:cNvPr id="5" name="Picture 2" descr="&lt;div style=&quot;background:navy;padding:5px; font-family:Verdana, Arial, Helvetica, sans-serif; font-size:12px;&quot;&gt;Image C&lt;/div&gt;"/>
          <p:cNvPicPr>
            <a:picLocks noChangeAspect="1" noChangeArrowheads="1"/>
          </p:cNvPicPr>
          <p:nvPr/>
        </p:nvPicPr>
        <p:blipFill>
          <a:blip r:embed="rId4" cstate="print"/>
          <a:srcRect/>
          <a:stretch>
            <a:fillRect/>
          </a:stretch>
        </p:blipFill>
        <p:spPr bwMode="auto">
          <a:xfrm>
            <a:off x="285720" y="3357561"/>
            <a:ext cx="4143404" cy="3110189"/>
          </a:xfrm>
          <a:prstGeom prst="rect">
            <a:avLst/>
          </a:prstGeom>
          <a:noFill/>
          <a:ln w="9525">
            <a:noFill/>
            <a:miter lim="800000"/>
            <a:headEnd/>
            <a:tailEnd/>
          </a:ln>
        </p:spPr>
      </p:pic>
      <p:pic>
        <p:nvPicPr>
          <p:cNvPr id="6" name="Picture 2" descr="&lt;div style=&quot;background:navy;padding:5px; font-family:Verdana, Arial, Helvetica, sans-serif; font-size:12px;&quot;&gt;Image D&lt;/div&gt;"/>
          <p:cNvPicPr>
            <a:picLocks noChangeAspect="1" noChangeArrowheads="1"/>
          </p:cNvPicPr>
          <p:nvPr/>
        </p:nvPicPr>
        <p:blipFill>
          <a:blip r:embed="rId5" cstate="print"/>
          <a:srcRect/>
          <a:stretch>
            <a:fillRect/>
          </a:stretch>
        </p:blipFill>
        <p:spPr bwMode="auto">
          <a:xfrm>
            <a:off x="4786314" y="3357562"/>
            <a:ext cx="4092307" cy="3071834"/>
          </a:xfrm>
          <a:prstGeom prst="rect">
            <a:avLst/>
          </a:prstGeom>
          <a:noFill/>
          <a:ln w="9525">
            <a:noFill/>
            <a:miter lim="800000"/>
            <a:headEnd/>
            <a:tailEnd/>
          </a:ln>
        </p:spPr>
      </p:pic>
      <mc:AlternateContent xmlns:mc="http://schemas.openxmlformats.org/markup-compatibility/2006">
        <mc:Choice xmlns:p14="http://schemas.microsoft.com/office/powerpoint/2010/main" Requires="p14">
          <p:contentPart p14:bwMode="auto" r:id="rId6">
            <p14:nvContentPartPr>
              <p14:cNvPr id="2" name="Μελάνι 1"/>
              <p14:cNvContentPartPr/>
              <p14:nvPr/>
            </p14:nvContentPartPr>
            <p14:xfrm>
              <a:off x="514440" y="6540480"/>
              <a:ext cx="190800" cy="76680"/>
            </p14:xfrm>
          </p:contentPart>
        </mc:Choice>
        <mc:Fallback>
          <p:pic>
            <p:nvPicPr>
              <p:cNvPr id="2" name="Μελάνι 1"/>
              <p:cNvPicPr/>
              <p:nvPr/>
            </p:nvPicPr>
            <p:blipFill>
              <a:blip r:embed="rId7"/>
              <a:stretch>
                <a:fillRect/>
              </a:stretch>
            </p:blipFill>
            <p:spPr>
              <a:xfrm>
                <a:off x="498600" y="6477120"/>
                <a:ext cx="222480" cy="203400"/>
              </a:xfrm>
              <a:prstGeom prst="rect">
                <a:avLst/>
              </a:prstGeom>
            </p:spPr>
          </p:pic>
        </mc:Fallback>
      </mc:AlternateContent>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850106"/>
          </a:xfrm>
        </p:spPr>
        <p:txBody>
          <a:bodyPr rtlCol="0">
            <a:noAutofit/>
          </a:bodyPr>
          <a:lstStyle/>
          <a:p>
            <a:pPr fontAlgn="auto">
              <a:spcAft>
                <a:spcPts val="0"/>
              </a:spcAft>
              <a:defRPr/>
            </a:pPr>
            <a:r>
              <a:rPr lang="el-GR" sz="2800" b="1" dirty="0" smtClean="0">
                <a:solidFill>
                  <a:schemeClr val="accent3"/>
                </a:solidFill>
              </a:rPr>
              <a:t/>
            </a:r>
            <a:br>
              <a:rPr lang="el-GR" sz="2800" b="1" dirty="0" smtClean="0">
                <a:solidFill>
                  <a:schemeClr val="accent3"/>
                </a:solidFill>
              </a:rPr>
            </a:br>
            <a:r>
              <a:rPr lang="el-GR" sz="2800" b="1" dirty="0" smtClean="0">
                <a:solidFill>
                  <a:schemeClr val="tx2"/>
                </a:solidFill>
              </a:rPr>
              <a:t>Από τον πυρηνικό προς τον «πυρηνιακό» βαθμό κακοήθειας </a:t>
            </a:r>
            <a:r>
              <a:rPr lang="en-US" sz="2800" b="1" dirty="0" smtClean="0">
                <a:solidFill>
                  <a:schemeClr val="tx2"/>
                </a:solidFill>
              </a:rPr>
              <a:t>…</a:t>
            </a:r>
            <a:endParaRPr lang="el-GR" sz="2800" dirty="0">
              <a:solidFill>
                <a:schemeClr val="tx2"/>
              </a:solidFill>
            </a:endParaRPr>
          </a:p>
        </p:txBody>
      </p:sp>
      <p:sp>
        <p:nvSpPr>
          <p:cNvPr id="3" name="Θέση περιεχομένου 2"/>
          <p:cNvSpPr>
            <a:spLocks noGrp="1"/>
          </p:cNvSpPr>
          <p:nvPr>
            <p:ph idx="1"/>
          </p:nvPr>
        </p:nvSpPr>
        <p:spPr>
          <a:xfrm>
            <a:off x="457200" y="1412776"/>
            <a:ext cx="8229600" cy="5445224"/>
          </a:xfrm>
        </p:spPr>
        <p:txBody>
          <a:bodyPr rtlCol="0">
            <a:normAutofit fontScale="85000" lnSpcReduction="10000"/>
          </a:bodyPr>
          <a:lstStyle/>
          <a:p>
            <a:pPr marL="0" indent="0" fontAlgn="auto">
              <a:spcAft>
                <a:spcPts val="0"/>
              </a:spcAft>
              <a:buFont typeface="Wingdings 3" charset="2"/>
              <a:buNone/>
              <a:defRPr/>
            </a:pPr>
            <a:r>
              <a:rPr lang="el-GR" dirty="0" smtClean="0"/>
              <a:t>Πρόταση </a:t>
            </a:r>
            <a:r>
              <a:rPr lang="el-GR" dirty="0" smtClean="0"/>
              <a:t>καινούριου συστήματος ιστολογικής βαθμοποίησης</a:t>
            </a:r>
            <a:r>
              <a:rPr lang="en-US" dirty="0" smtClean="0"/>
              <a:t> </a:t>
            </a:r>
            <a:r>
              <a:rPr lang="el-GR" dirty="0" smtClean="0"/>
              <a:t>κακοήθειας ΝΚΚ </a:t>
            </a:r>
            <a:r>
              <a:rPr lang="en-US" dirty="0" smtClean="0"/>
              <a:t>(</a:t>
            </a:r>
            <a:r>
              <a:rPr lang="el-GR" dirty="0" smtClean="0"/>
              <a:t>Τ</a:t>
            </a:r>
            <a:r>
              <a:rPr lang="en-US" dirty="0" smtClean="0"/>
              <a:t>he </a:t>
            </a:r>
            <a:r>
              <a:rPr lang="en-US" dirty="0" smtClean="0"/>
              <a:t>WHO/ISUP </a:t>
            </a:r>
            <a:r>
              <a:rPr lang="en-US" dirty="0"/>
              <a:t>grading system) </a:t>
            </a:r>
            <a:endParaRPr lang="el-GR" dirty="0" smtClean="0"/>
          </a:p>
          <a:p>
            <a:pPr fontAlgn="auto">
              <a:spcAft>
                <a:spcPts val="0"/>
              </a:spcAft>
              <a:buFont typeface="Wingdings 3" charset="2"/>
              <a:buChar char=""/>
              <a:defRPr/>
            </a:pPr>
            <a:r>
              <a:rPr lang="en-US" b="1" dirty="0" smtClean="0">
                <a:solidFill>
                  <a:schemeClr val="accent1"/>
                </a:solidFill>
              </a:rPr>
              <a:t>ISUP </a:t>
            </a:r>
            <a:r>
              <a:rPr lang="en-US" b="1" dirty="0">
                <a:solidFill>
                  <a:schemeClr val="accent1"/>
                </a:solidFill>
              </a:rPr>
              <a:t>grade 1 </a:t>
            </a:r>
            <a:r>
              <a:rPr lang="el-GR" dirty="0" smtClean="0"/>
              <a:t>: δυσδιάκριτα πυρήνια ή απόντα σε μεγέθυνση</a:t>
            </a:r>
            <a:r>
              <a:rPr lang="en-US" dirty="0" smtClean="0"/>
              <a:t> </a:t>
            </a:r>
            <a:r>
              <a:rPr lang="el-GR" dirty="0" smtClean="0"/>
              <a:t>Χ</a:t>
            </a:r>
            <a:r>
              <a:rPr lang="en-US" dirty="0" smtClean="0"/>
              <a:t>400 </a:t>
            </a:r>
            <a:endParaRPr lang="el-GR" dirty="0" smtClean="0"/>
          </a:p>
          <a:p>
            <a:pPr fontAlgn="auto">
              <a:spcAft>
                <a:spcPts val="0"/>
              </a:spcAft>
              <a:buFont typeface="Wingdings 3" charset="2"/>
              <a:buChar char=""/>
              <a:defRPr/>
            </a:pPr>
            <a:r>
              <a:rPr lang="en-US" b="1" dirty="0" smtClean="0">
                <a:solidFill>
                  <a:schemeClr val="accent1"/>
                </a:solidFill>
              </a:rPr>
              <a:t>ISUP </a:t>
            </a:r>
            <a:r>
              <a:rPr lang="en-US" b="1" dirty="0">
                <a:solidFill>
                  <a:schemeClr val="accent1"/>
                </a:solidFill>
              </a:rPr>
              <a:t>grade 2</a:t>
            </a:r>
            <a:r>
              <a:rPr lang="en-US" dirty="0"/>
              <a:t> </a:t>
            </a:r>
            <a:r>
              <a:rPr lang="el-GR" dirty="0" smtClean="0"/>
              <a:t>: </a:t>
            </a:r>
            <a:r>
              <a:rPr lang="en-US" dirty="0" smtClean="0"/>
              <a:t> </a:t>
            </a:r>
            <a:r>
              <a:rPr lang="el-GR" dirty="0" smtClean="0"/>
              <a:t>σαφώς διακριτά πυρήνια σε μεγέθυνση </a:t>
            </a:r>
            <a:r>
              <a:rPr lang="en-US" dirty="0" smtClean="0"/>
              <a:t>X</a:t>
            </a:r>
            <a:r>
              <a:rPr lang="el-GR" dirty="0" smtClean="0"/>
              <a:t> </a:t>
            </a:r>
            <a:r>
              <a:rPr lang="el-GR" dirty="0" smtClean="0"/>
              <a:t>400, </a:t>
            </a:r>
            <a:r>
              <a:rPr lang="el-GR" dirty="0" smtClean="0"/>
              <a:t>αλλά δυσδιάκριτα ή αόρατα σε Χ100</a:t>
            </a:r>
          </a:p>
          <a:p>
            <a:pPr fontAlgn="auto">
              <a:spcAft>
                <a:spcPts val="0"/>
              </a:spcAft>
              <a:buFont typeface="Wingdings 3" charset="2"/>
              <a:buChar char=""/>
              <a:defRPr/>
            </a:pPr>
            <a:r>
              <a:rPr lang="en-US" b="1" dirty="0" smtClean="0">
                <a:solidFill>
                  <a:schemeClr val="accent1"/>
                </a:solidFill>
              </a:rPr>
              <a:t>ISUP </a:t>
            </a:r>
            <a:r>
              <a:rPr lang="en-US" b="1" dirty="0">
                <a:solidFill>
                  <a:schemeClr val="accent1"/>
                </a:solidFill>
              </a:rPr>
              <a:t>grade </a:t>
            </a:r>
            <a:r>
              <a:rPr lang="en-US" b="1" dirty="0" smtClean="0">
                <a:solidFill>
                  <a:schemeClr val="accent1"/>
                </a:solidFill>
              </a:rPr>
              <a:t>3</a:t>
            </a:r>
            <a:r>
              <a:rPr lang="el-GR" b="1" dirty="0" smtClean="0">
                <a:solidFill>
                  <a:schemeClr val="accent1"/>
                </a:solidFill>
              </a:rPr>
              <a:t> </a:t>
            </a:r>
            <a:r>
              <a:rPr lang="el-GR" dirty="0" smtClean="0"/>
              <a:t>: ευκρινή πυρήνια σε μεγέθυνση </a:t>
            </a:r>
            <a:r>
              <a:rPr lang="el-GR" dirty="0" smtClean="0">
                <a:effectLst>
                  <a:outerShdw blurRad="38100" dist="38100" dir="2700000" algn="tl">
                    <a:srgbClr val="000000">
                      <a:alpha val="43137"/>
                    </a:srgbClr>
                  </a:outerShdw>
                </a:effectLst>
              </a:rPr>
              <a:t>Χ100</a:t>
            </a:r>
          </a:p>
          <a:p>
            <a:pPr fontAlgn="auto">
              <a:spcAft>
                <a:spcPts val="0"/>
              </a:spcAft>
              <a:buFont typeface="Wingdings 3" charset="2"/>
              <a:buChar char=""/>
              <a:defRPr/>
            </a:pPr>
            <a:r>
              <a:rPr lang="en-US" b="1" dirty="0" smtClean="0">
                <a:solidFill>
                  <a:schemeClr val="accent1"/>
                </a:solidFill>
              </a:rPr>
              <a:t>ISUP </a:t>
            </a:r>
            <a:r>
              <a:rPr lang="en-US" b="1" dirty="0">
                <a:solidFill>
                  <a:schemeClr val="accent1"/>
                </a:solidFill>
              </a:rPr>
              <a:t>grade </a:t>
            </a:r>
            <a:r>
              <a:rPr lang="en-US" b="1" dirty="0" smtClean="0">
                <a:solidFill>
                  <a:schemeClr val="accent1"/>
                </a:solidFill>
              </a:rPr>
              <a:t>4</a:t>
            </a:r>
            <a:r>
              <a:rPr lang="el-GR" b="1" dirty="0" smtClean="0">
                <a:solidFill>
                  <a:schemeClr val="accent1"/>
                </a:solidFill>
              </a:rPr>
              <a:t> </a:t>
            </a:r>
            <a:r>
              <a:rPr lang="el-GR" dirty="0" smtClean="0"/>
              <a:t>:</a:t>
            </a:r>
            <a:r>
              <a:rPr lang="en-US" dirty="0" smtClean="0"/>
              <a:t> </a:t>
            </a:r>
            <a:r>
              <a:rPr lang="el-GR" dirty="0" smtClean="0"/>
              <a:t>όγκοι με ραβδοειδή ή </a:t>
            </a:r>
            <a:r>
              <a:rPr lang="el-GR" dirty="0" err="1" smtClean="0"/>
              <a:t>σαρκωματοειδή</a:t>
            </a:r>
            <a:r>
              <a:rPr lang="el-GR" dirty="0" smtClean="0"/>
              <a:t> </a:t>
            </a:r>
            <a:r>
              <a:rPr lang="el-GR" dirty="0" err="1" smtClean="0"/>
              <a:t>αποδιαφοροποίηση</a:t>
            </a:r>
            <a:r>
              <a:rPr lang="el-GR" dirty="0" smtClean="0"/>
              <a:t> </a:t>
            </a:r>
            <a:r>
              <a:rPr lang="el-GR" dirty="0" smtClean="0"/>
              <a:t>ή όγκοι με γιγάντια κύτταρα ή όγκοι με εντονότατο  πυρηνικό πλειομορφισμό με αδρή </a:t>
            </a:r>
            <a:r>
              <a:rPr lang="el-GR" dirty="0" smtClean="0"/>
              <a:t>πυρηνική χρωματίνη</a:t>
            </a:r>
            <a:r>
              <a:rPr lang="el-GR" dirty="0" smtClean="0"/>
              <a:t>.</a:t>
            </a:r>
            <a:endParaRPr lang="el-GR"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Autofit/>
          </a:bodyPr>
          <a:lstStyle/>
          <a:p>
            <a:pPr fontAlgn="auto">
              <a:spcAft>
                <a:spcPts val="0"/>
              </a:spcAft>
              <a:defRPr/>
            </a:pPr>
            <a:r>
              <a:rPr lang="el-GR" sz="3600" dirty="0" smtClean="0">
                <a:solidFill>
                  <a:schemeClr val="tx2"/>
                </a:solidFill>
              </a:rPr>
              <a:t>Συστάσεις</a:t>
            </a:r>
            <a:r>
              <a:rPr lang="el-GR" sz="3600" dirty="0" smtClean="0"/>
              <a:t> εξειδικευμένων ιστοπαθολόγων ( αντίστοιχα ποσοστά </a:t>
            </a:r>
            <a:r>
              <a:rPr lang="el-GR" sz="3600" dirty="0" smtClean="0"/>
              <a:t>συμφωνίας τους </a:t>
            </a:r>
            <a:r>
              <a:rPr lang="el-GR" sz="3600" dirty="0" smtClean="0"/>
              <a:t>% )</a:t>
            </a:r>
            <a:endParaRPr lang="el-GR" sz="3600" dirty="0"/>
          </a:p>
        </p:txBody>
      </p:sp>
      <p:sp>
        <p:nvSpPr>
          <p:cNvPr id="3" name="Θέση περιεχομένου 2"/>
          <p:cNvSpPr>
            <a:spLocks noGrp="1"/>
          </p:cNvSpPr>
          <p:nvPr>
            <p:ph idx="1"/>
          </p:nvPr>
        </p:nvSpPr>
        <p:spPr>
          <a:xfrm>
            <a:off x="250825" y="1785926"/>
            <a:ext cx="8569325" cy="5072074"/>
          </a:xfrm>
        </p:spPr>
        <p:txBody>
          <a:bodyPr rtlCol="0">
            <a:normAutofit fontScale="85000" lnSpcReduction="20000"/>
          </a:bodyPr>
          <a:lstStyle/>
          <a:p>
            <a:pPr fontAlgn="auto">
              <a:spcAft>
                <a:spcPts val="0"/>
              </a:spcAft>
              <a:buFont typeface="Wingdings 3" charset="2"/>
              <a:buChar char=""/>
              <a:defRPr/>
            </a:pPr>
            <a:r>
              <a:rPr lang="el-GR" dirty="0" smtClean="0"/>
              <a:t>Η ιστολογική βαθμοποίηση κακοήθειας πρέπει να εφαρμόζεται στα </a:t>
            </a:r>
            <a:r>
              <a:rPr lang="el-GR" b="1" dirty="0" smtClean="0"/>
              <a:t>διαυγοκυτταρικά</a:t>
            </a:r>
            <a:r>
              <a:rPr lang="el-GR" dirty="0" smtClean="0"/>
              <a:t> ΝΚΚ</a:t>
            </a:r>
            <a:r>
              <a:rPr lang="en-US" dirty="0" smtClean="0"/>
              <a:t> (</a:t>
            </a:r>
            <a:r>
              <a:rPr lang="el-GR" dirty="0" smtClean="0"/>
              <a:t> </a:t>
            </a:r>
            <a:r>
              <a:rPr lang="en-US" dirty="0" smtClean="0"/>
              <a:t>78</a:t>
            </a:r>
            <a:r>
              <a:rPr lang="en-US" dirty="0"/>
              <a:t>%) </a:t>
            </a:r>
            <a:r>
              <a:rPr lang="el-GR" dirty="0" smtClean="0"/>
              <a:t>και στα </a:t>
            </a:r>
            <a:r>
              <a:rPr lang="el-GR" b="1" dirty="0" smtClean="0"/>
              <a:t>θηλώδη </a:t>
            </a:r>
            <a:r>
              <a:rPr lang="el-GR" dirty="0" smtClean="0"/>
              <a:t>ΝΚΚ</a:t>
            </a:r>
            <a:r>
              <a:rPr lang="en-US" dirty="0" smtClean="0"/>
              <a:t> </a:t>
            </a:r>
            <a:r>
              <a:rPr lang="en-US" dirty="0"/>
              <a:t>(84%). </a:t>
            </a:r>
            <a:endParaRPr lang="el-GR" dirty="0" smtClean="0"/>
          </a:p>
          <a:p>
            <a:pPr fontAlgn="auto">
              <a:spcAft>
                <a:spcPts val="0"/>
              </a:spcAft>
              <a:buFont typeface="Wingdings 3" charset="2"/>
              <a:buChar char=""/>
              <a:defRPr/>
            </a:pPr>
            <a:endParaRPr lang="el-GR" dirty="0" smtClean="0"/>
          </a:p>
          <a:p>
            <a:pPr fontAlgn="auto">
              <a:spcAft>
                <a:spcPts val="0"/>
              </a:spcAft>
              <a:buFont typeface="Wingdings 3" charset="2"/>
              <a:buChar char=""/>
              <a:defRPr/>
            </a:pPr>
            <a:r>
              <a:rPr lang="el-GR" dirty="0" smtClean="0"/>
              <a:t>Μέχρι να συλλεχθούν περισσότερα  δεδομένα για τα </a:t>
            </a:r>
            <a:r>
              <a:rPr lang="el-GR" dirty="0" smtClean="0">
                <a:effectLst>
                  <a:outerShdw blurRad="38100" dist="38100" dir="2700000" algn="tl">
                    <a:srgbClr val="000000">
                      <a:alpha val="43137"/>
                    </a:srgbClr>
                  </a:outerShdw>
                </a:effectLst>
              </a:rPr>
              <a:t>χρωμόφοβα ΝΚΚ</a:t>
            </a:r>
            <a:r>
              <a:rPr lang="el-GR" dirty="0" smtClean="0"/>
              <a:t>, αυτά  </a:t>
            </a:r>
            <a:r>
              <a:rPr lang="el-GR" dirty="0" smtClean="0">
                <a:effectLst>
                  <a:outerShdw blurRad="38100" dist="38100" dir="2700000" algn="tl">
                    <a:srgbClr val="000000">
                      <a:alpha val="43137"/>
                    </a:srgbClr>
                  </a:outerShdw>
                </a:effectLst>
              </a:rPr>
              <a:t>δεν</a:t>
            </a:r>
            <a:r>
              <a:rPr lang="el-GR" dirty="0" smtClean="0"/>
              <a:t> πρέπει να διαβαθμίζονται</a:t>
            </a:r>
            <a:r>
              <a:rPr lang="en-US" dirty="0" smtClean="0"/>
              <a:t> </a:t>
            </a:r>
            <a:r>
              <a:rPr lang="en-US" dirty="0"/>
              <a:t>(78%) </a:t>
            </a:r>
            <a:r>
              <a:rPr lang="el-GR" dirty="0" smtClean="0"/>
              <a:t>.</a:t>
            </a:r>
          </a:p>
          <a:p>
            <a:pPr fontAlgn="auto">
              <a:spcAft>
                <a:spcPts val="0"/>
              </a:spcAft>
              <a:buFont typeface="Wingdings 3" charset="2"/>
              <a:buChar char=""/>
              <a:defRPr/>
            </a:pPr>
            <a:endParaRPr lang="el-GR" dirty="0" smtClean="0"/>
          </a:p>
          <a:p>
            <a:pPr fontAlgn="auto">
              <a:spcAft>
                <a:spcPts val="0"/>
              </a:spcAft>
              <a:buFont typeface="Wingdings 3" charset="2"/>
              <a:buChar char=""/>
              <a:defRPr/>
            </a:pPr>
            <a:r>
              <a:rPr lang="el-GR" dirty="0" smtClean="0"/>
              <a:t>Προτάθηκε η αναφορά της παρουσίας </a:t>
            </a:r>
            <a:r>
              <a:rPr lang="el-GR" b="1" dirty="0" smtClean="0">
                <a:solidFill>
                  <a:schemeClr val="accent3"/>
                </a:solidFill>
              </a:rPr>
              <a:t>νέκρωσης</a:t>
            </a:r>
            <a:r>
              <a:rPr lang="el-GR" dirty="0" smtClean="0"/>
              <a:t> ως παραμέτρου του συστήματος διαβάθμισης</a:t>
            </a:r>
            <a:r>
              <a:rPr lang="en-US" dirty="0" smtClean="0"/>
              <a:t>: </a:t>
            </a:r>
            <a:r>
              <a:rPr lang="el-GR" dirty="0" smtClean="0"/>
              <a:t>σε μελέτη 3017 περιπτώσεων, η νέκρωση φάνηκε να έχει μεγαλύτερη προγνωστική σημασία  από το προτεινόμενο</a:t>
            </a:r>
            <a:r>
              <a:rPr lang="en-US" dirty="0" smtClean="0"/>
              <a:t> </a:t>
            </a:r>
            <a:r>
              <a:rPr lang="el-GR" dirty="0" smtClean="0"/>
              <a:t>«πυρηνιακό» σύστημα διαβάθμισης για το </a:t>
            </a:r>
            <a:r>
              <a:rPr lang="el-GR" b="1" u="sng" dirty="0" smtClean="0"/>
              <a:t>διαυγοκυτταρικό</a:t>
            </a:r>
            <a:r>
              <a:rPr lang="el-GR" u="sng" dirty="0" smtClean="0"/>
              <a:t> </a:t>
            </a:r>
            <a:r>
              <a:rPr lang="el-GR" dirty="0" smtClean="0"/>
              <a:t>νεφροκυτταρικό καρκίνωμα.</a:t>
            </a:r>
          </a:p>
          <a:p>
            <a:pPr fontAlgn="auto">
              <a:spcAft>
                <a:spcPts val="0"/>
              </a:spcAft>
              <a:buFont typeface="Wingdings 3" charset="2"/>
              <a:buChar char=""/>
              <a:defRPr/>
            </a:pPr>
            <a:endParaRPr lang="el-GR" dirty="0" smtClean="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0"/>
            <a:ext cx="8229600" cy="785794"/>
          </a:xfrm>
        </p:spPr>
        <p:txBody>
          <a:bodyPr rtlCol="0">
            <a:noAutofit/>
          </a:bodyPr>
          <a:lstStyle/>
          <a:p>
            <a:pPr fontAlgn="auto">
              <a:spcAft>
                <a:spcPts val="0"/>
              </a:spcAft>
              <a:defRPr/>
            </a:pPr>
            <a:r>
              <a:rPr lang="en-US" b="1" dirty="0" smtClean="0">
                <a:solidFill>
                  <a:schemeClr val="tx2"/>
                </a:solidFill>
              </a:rPr>
              <a:t>V. </a:t>
            </a:r>
            <a:r>
              <a:rPr lang="el-GR" b="1" dirty="0" smtClean="0">
                <a:solidFill>
                  <a:schemeClr val="tx2"/>
                </a:solidFill>
              </a:rPr>
              <a:t>Η σημασία της νέκρωσης</a:t>
            </a:r>
            <a:endParaRPr lang="el-GR" b="1" dirty="0">
              <a:solidFill>
                <a:schemeClr val="tx2"/>
              </a:solidFill>
            </a:endParaRPr>
          </a:p>
        </p:txBody>
      </p:sp>
      <p:sp>
        <p:nvSpPr>
          <p:cNvPr id="3" name="Θέση περιεχομένου 2"/>
          <p:cNvSpPr>
            <a:spLocks noGrp="1"/>
          </p:cNvSpPr>
          <p:nvPr>
            <p:ph idx="1"/>
          </p:nvPr>
        </p:nvSpPr>
        <p:spPr>
          <a:xfrm>
            <a:off x="0" y="785794"/>
            <a:ext cx="9144000" cy="5929354"/>
          </a:xfrm>
        </p:spPr>
        <p:txBody>
          <a:bodyPr rtlCol="0">
            <a:normAutofit fontScale="77500" lnSpcReduction="20000"/>
          </a:bodyPr>
          <a:lstStyle/>
          <a:p>
            <a:pPr fontAlgn="auto">
              <a:spcAft>
                <a:spcPts val="0"/>
              </a:spcAft>
              <a:buFont typeface="Wingdings 3" charset="2"/>
              <a:buChar char=""/>
              <a:defRPr/>
            </a:pPr>
            <a:r>
              <a:rPr lang="el-GR" dirty="0" smtClean="0"/>
              <a:t>Η νέκρωση που ενδιαφέρει είναι η </a:t>
            </a:r>
            <a:r>
              <a:rPr lang="el-GR" b="1" dirty="0" smtClean="0">
                <a:solidFill>
                  <a:schemeClr val="tx2"/>
                </a:solidFill>
              </a:rPr>
              <a:t>μικρο</a:t>
            </a:r>
            <a:r>
              <a:rPr lang="el-GR" dirty="0" smtClean="0">
                <a:solidFill>
                  <a:schemeClr val="tx2"/>
                </a:solidFill>
              </a:rPr>
              <a:t>σκοπική πηκτική </a:t>
            </a:r>
            <a:r>
              <a:rPr lang="el-GR" dirty="0" smtClean="0"/>
              <a:t>νέκρωση.</a:t>
            </a:r>
          </a:p>
          <a:p>
            <a:pPr fontAlgn="auto">
              <a:spcAft>
                <a:spcPts val="0"/>
              </a:spcAft>
              <a:buFont typeface="Wingdings 3" charset="2"/>
              <a:buChar char=""/>
              <a:defRPr/>
            </a:pPr>
            <a:r>
              <a:rPr lang="el-GR" dirty="0" smtClean="0"/>
              <a:t>Οι εστίες ίνωσης, υαλινοποίησης και αιμορραγίας </a:t>
            </a:r>
            <a:r>
              <a:rPr lang="el-GR" i="1" dirty="0" smtClean="0"/>
              <a:t>εξαιρούνται</a:t>
            </a:r>
            <a:r>
              <a:rPr lang="el-GR" dirty="0" smtClean="0"/>
              <a:t> από την αξιολόγηση .</a:t>
            </a:r>
          </a:p>
          <a:p>
            <a:pPr>
              <a:buFont typeface="Wingdings 3" charset="2"/>
              <a:buChar char=""/>
              <a:defRPr/>
            </a:pPr>
            <a:r>
              <a:rPr lang="el-GR" dirty="0" smtClean="0"/>
              <a:t>Η νέκρωση φαίνεται να έχει προγνωστική σημασία για το </a:t>
            </a:r>
            <a:r>
              <a:rPr lang="el-GR" b="1" dirty="0" smtClean="0"/>
              <a:t>διαυγοκυτταρικό</a:t>
            </a:r>
            <a:r>
              <a:rPr lang="el-GR" dirty="0" smtClean="0"/>
              <a:t> ΝΚΚ. Συμφωνία σε ποσοστό  86% των ερωτηθέντων ειδικών ως προς την αναφορά της νέκρωσης (παρουσία /απουσία) στο </a:t>
            </a:r>
            <a:r>
              <a:rPr lang="el-GR" dirty="0" smtClean="0">
                <a:solidFill>
                  <a:schemeClr val="tx2"/>
                </a:solidFill>
              </a:rPr>
              <a:t>διαυγοκυτταρικό ΝΚΚ  </a:t>
            </a:r>
            <a:r>
              <a:rPr lang="el-GR" dirty="0" smtClean="0"/>
              <a:t>και (69%) τον υπολογισμό του ποσοστού της </a:t>
            </a:r>
            <a:r>
              <a:rPr lang="el-GR" dirty="0" smtClean="0"/>
              <a:t>( κατά τη </a:t>
            </a:r>
            <a:r>
              <a:rPr lang="el-GR" dirty="0" smtClean="0"/>
              <a:t>μικροσκοπική εξέταση).</a:t>
            </a:r>
          </a:p>
          <a:p>
            <a:pPr fontAlgn="auto">
              <a:spcAft>
                <a:spcPts val="0"/>
              </a:spcAft>
              <a:buFont typeface="Wingdings 3" charset="2"/>
              <a:buChar char=""/>
              <a:defRPr/>
            </a:pPr>
            <a:endParaRPr lang="el-GR" dirty="0" smtClean="0"/>
          </a:p>
          <a:p>
            <a:pPr fontAlgn="auto">
              <a:spcAft>
                <a:spcPts val="0"/>
              </a:spcAft>
              <a:buFont typeface="Wingdings 3" charset="2"/>
              <a:buChar char=""/>
              <a:defRPr/>
            </a:pPr>
            <a:r>
              <a:rPr lang="el-GR" dirty="0" smtClean="0"/>
              <a:t>Αμφισβητείται η σημασία της για τους άλλους </a:t>
            </a:r>
            <a:r>
              <a:rPr lang="el-GR" dirty="0" smtClean="0"/>
              <a:t>τύπους ΝΚΚ.</a:t>
            </a:r>
            <a:endParaRPr lang="el-GR" dirty="0" smtClean="0"/>
          </a:p>
          <a:p>
            <a:pPr fontAlgn="auto">
              <a:spcAft>
                <a:spcPts val="0"/>
              </a:spcAft>
              <a:buFont typeface="Wingdings 3" charset="2"/>
              <a:buChar char=""/>
              <a:defRPr/>
            </a:pPr>
            <a:r>
              <a:rPr lang="el-GR" dirty="0" smtClean="0"/>
              <a:t>Στο θηλώδες  ΝΚΚ </a:t>
            </a:r>
            <a:r>
              <a:rPr lang="el-GR" i="1" dirty="0" smtClean="0"/>
              <a:t>δεν </a:t>
            </a:r>
            <a:r>
              <a:rPr lang="el-GR" dirty="0" smtClean="0"/>
              <a:t>σχετίζεται με την επιβίωση, αντανακλώντας την προδιάθεση αυτών των όγκων να υφίστανται αυτόματη νέκρωση.</a:t>
            </a:r>
          </a:p>
          <a:p>
            <a:pPr fontAlgn="auto">
              <a:spcAft>
                <a:spcPts val="0"/>
              </a:spcAft>
              <a:buFont typeface="Wingdings 3" charset="2"/>
              <a:buChar char=""/>
              <a:defRPr/>
            </a:pPr>
            <a:r>
              <a:rPr lang="el-GR" dirty="0" smtClean="0"/>
              <a:t>Στο χρωμόφοβο ΝΚΚ, φαίνεται  να έχει προγνωστική σημασία στη μονοπαραγοντική ανάλυση, ωστόσο οι σειρές είναι μικρές. </a:t>
            </a:r>
            <a:endParaRPr lang="el-GR" dirty="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Τίτλος 1"/>
          <p:cNvSpPr>
            <a:spLocks noGrp="1"/>
          </p:cNvSpPr>
          <p:nvPr>
            <p:ph type="title"/>
          </p:nvPr>
        </p:nvSpPr>
        <p:spPr>
          <a:xfrm>
            <a:off x="457200" y="274638"/>
            <a:ext cx="8229600" cy="511156"/>
          </a:xfrm>
        </p:spPr>
        <p:txBody>
          <a:bodyPr>
            <a:noAutofit/>
          </a:bodyPr>
          <a:lstStyle/>
          <a:p>
            <a:r>
              <a:rPr lang="el-GR" sz="2800" b="1" dirty="0" smtClean="0"/>
              <a:t>Η νέκρωση που ενδιαφέρει είναι </a:t>
            </a:r>
            <a:br>
              <a:rPr lang="el-GR" sz="2800" b="1" dirty="0" smtClean="0"/>
            </a:br>
            <a:r>
              <a:rPr lang="el-GR" sz="2800" b="1" dirty="0" smtClean="0"/>
              <a:t>η </a:t>
            </a:r>
            <a:r>
              <a:rPr lang="el-GR" sz="2800" b="1" dirty="0" smtClean="0">
                <a:effectLst>
                  <a:outerShdw blurRad="38100" dist="38100" dir="2700000" algn="tl">
                    <a:srgbClr val="000000">
                      <a:alpha val="43137"/>
                    </a:srgbClr>
                  </a:outerShdw>
                </a:effectLst>
              </a:rPr>
              <a:t>μικρο</a:t>
            </a:r>
            <a:r>
              <a:rPr lang="el-GR" sz="2800" b="1" dirty="0" smtClean="0"/>
              <a:t>σκοπικά ανιχνευόμενη,  πηκτική νέκρωση.</a:t>
            </a:r>
          </a:p>
        </p:txBody>
      </p:sp>
      <p:pic>
        <p:nvPicPr>
          <p:cNvPr id="96260" name="Εικόνα 3"/>
          <p:cNvPicPr>
            <a:picLocks noChangeAspect="1"/>
          </p:cNvPicPr>
          <p:nvPr/>
        </p:nvPicPr>
        <p:blipFill>
          <a:blip r:embed="rId2" cstate="print"/>
          <a:srcRect l="28777" t="11812" r="11453" b="10425"/>
          <a:stretch>
            <a:fillRect/>
          </a:stretch>
        </p:blipFill>
        <p:spPr bwMode="auto">
          <a:xfrm>
            <a:off x="857224" y="1000108"/>
            <a:ext cx="7058025" cy="5164138"/>
          </a:xfrm>
          <a:prstGeom prst="rect">
            <a:avLst/>
          </a:prstGeom>
          <a:noFill/>
          <a:ln w="9525">
            <a:noFill/>
            <a:miter lim="800000"/>
            <a:headEnd/>
            <a:tailEnd/>
          </a:ln>
        </p:spPr>
      </p:pic>
      <p:sp>
        <p:nvSpPr>
          <p:cNvPr id="5" name="Ορθογώνιο 4"/>
          <p:cNvSpPr/>
          <p:nvPr/>
        </p:nvSpPr>
        <p:spPr>
          <a:xfrm>
            <a:off x="928662" y="6429396"/>
            <a:ext cx="7000924" cy="428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b="1" dirty="0">
                <a:solidFill>
                  <a:srgbClr val="002060"/>
                </a:solidFill>
              </a:rPr>
              <a:t>Μικροσκοπική πηκτική νέκρωση σε διαυγοκυτταρικό </a:t>
            </a:r>
            <a:r>
              <a:rPr lang="el-GR" b="1" dirty="0" smtClean="0">
                <a:solidFill>
                  <a:srgbClr val="002060"/>
                </a:solidFill>
              </a:rPr>
              <a:t>ΝΚΚ</a:t>
            </a:r>
            <a:endParaRPr lang="el-GR" b="1" dirty="0">
              <a:solidFill>
                <a:srgbClr val="002060"/>
              </a:solidFill>
            </a:endParaRPr>
          </a:p>
        </p:txBody>
      </p:sp>
      <mc:AlternateContent xmlns:mc="http://schemas.openxmlformats.org/markup-compatibility/2006" xmlns:p14="http://schemas.microsoft.com/office/powerpoint/2010/main">
        <mc:Choice Requires="p14">
          <p:contentPart p14:bwMode="auto" r:id="rId3">
            <p14:nvContentPartPr>
              <p14:cNvPr id="4098" name="Ink 2"/>
              <p14:cNvContentPartPr>
                <a14:cpLocks xmlns:a14="http://schemas.microsoft.com/office/drawing/2010/main" noRot="1" noChangeAspect="1" noEditPoints="1" noChangeArrowheads="1" noChangeShapeType="1"/>
              </p14:cNvContentPartPr>
              <p14:nvPr/>
            </p14:nvContentPartPr>
            <p14:xfrm>
              <a:off x="3321050" y="1165225"/>
              <a:ext cx="3794125" cy="1814513"/>
            </p14:xfrm>
          </p:contentPart>
        </mc:Choice>
        <mc:Fallback xmlns="">
          <p:pic>
            <p:nvPicPr>
              <p:cNvPr id="4098" name="Ink 2"/>
              <p:cNvPicPr>
                <a:picLocks noRot="1" noChangeAspect="1" noEditPoints="1" noChangeArrowheads="1" noChangeShapeType="1"/>
              </p:cNvPicPr>
              <p:nvPr/>
            </p:nvPicPr>
            <p:blipFill>
              <a:blip r:embed="rId4"/>
              <a:stretch>
                <a:fillRect/>
              </a:stretch>
            </p:blipFill>
            <p:spPr>
              <a:xfrm>
                <a:off x="3314569" y="1158746"/>
                <a:ext cx="3807087" cy="182747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099" name="Ink 3"/>
              <p14:cNvContentPartPr>
                <a14:cpLocks xmlns:a14="http://schemas.microsoft.com/office/drawing/2010/main" noRot="1" noChangeAspect="1" noEditPoints="1" noChangeArrowheads="1" noChangeShapeType="1"/>
              </p14:cNvContentPartPr>
              <p14:nvPr/>
            </p14:nvContentPartPr>
            <p14:xfrm>
              <a:off x="2728913" y="2963863"/>
              <a:ext cx="4951412" cy="2379662"/>
            </p14:xfrm>
          </p:contentPart>
        </mc:Choice>
        <mc:Fallback xmlns="">
          <p:pic>
            <p:nvPicPr>
              <p:cNvPr id="4099" name="Ink 3"/>
              <p:cNvPicPr>
                <a:picLocks noRot="1" noChangeAspect="1" noEditPoints="1" noChangeArrowheads="1" noChangeShapeType="1"/>
              </p:cNvPicPr>
              <p:nvPr/>
            </p:nvPicPr>
            <p:blipFill>
              <a:blip r:embed="rId6"/>
              <a:stretch>
                <a:fillRect/>
              </a:stretch>
            </p:blipFill>
            <p:spPr>
              <a:xfrm>
                <a:off x="2722436" y="2957393"/>
                <a:ext cx="4964366" cy="2392603"/>
              </a:xfrm>
              <a:prstGeom prst="rect">
                <a:avLst/>
              </a:prstGeom>
            </p:spPr>
          </p:pic>
        </mc:Fallback>
      </mc:AlternateContent>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err="1" smtClean="0">
                <a:solidFill>
                  <a:schemeClr val="tx1">
                    <a:lumMod val="95000"/>
                    <a:lumOff val="5000"/>
                  </a:schemeClr>
                </a:solidFill>
                <a:effectLst>
                  <a:outerShdw blurRad="38100" dist="38100" dir="2700000" algn="tl">
                    <a:srgbClr val="000000">
                      <a:alpha val="43137"/>
                    </a:srgbClr>
                  </a:outerShdw>
                </a:effectLst>
              </a:rPr>
              <a:t>Αγγειομυολίπωμα</a:t>
            </a:r>
            <a:r>
              <a:rPr lang="el-GR" b="1" dirty="0" smtClean="0">
                <a:solidFill>
                  <a:schemeClr val="tx1">
                    <a:lumMod val="95000"/>
                    <a:lumOff val="5000"/>
                  </a:schemeClr>
                </a:solidFill>
                <a:effectLst>
                  <a:outerShdw blurRad="38100" dist="38100" dir="2700000" algn="tl">
                    <a:srgbClr val="000000">
                      <a:alpha val="43137"/>
                    </a:srgbClr>
                  </a:outerShdw>
                </a:effectLst>
              </a:rPr>
              <a:t> νεφρού</a:t>
            </a:r>
            <a:endParaRPr lang="el-GR" b="1" dirty="0">
              <a:solidFill>
                <a:schemeClr val="tx1">
                  <a:lumMod val="95000"/>
                  <a:lumOff val="5000"/>
                </a:schemeClr>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1600200"/>
            <a:ext cx="8229600" cy="5043510"/>
          </a:xfrm>
        </p:spPr>
        <p:txBody>
          <a:bodyPr>
            <a:normAutofit fontScale="85000" lnSpcReduction="10000"/>
          </a:bodyPr>
          <a:lstStyle/>
          <a:p>
            <a:r>
              <a:rPr lang="el-GR" b="1" u="sng" dirty="0" smtClean="0">
                <a:effectLst>
                  <a:outerShdw blurRad="38100" dist="38100" dir="2700000" algn="tl">
                    <a:srgbClr val="000000">
                      <a:alpha val="43137"/>
                    </a:srgbClr>
                  </a:outerShdw>
                </a:effectLst>
              </a:rPr>
              <a:t>Νεόπλασμα</a:t>
            </a:r>
            <a:r>
              <a:rPr lang="el-GR" b="1" u="sng" dirty="0" smtClean="0"/>
              <a:t> </a:t>
            </a:r>
            <a:r>
              <a:rPr lang="el-GR" b="1" dirty="0" smtClean="0"/>
              <a:t>ή </a:t>
            </a:r>
            <a:r>
              <a:rPr lang="el-GR" dirty="0" err="1" smtClean="0"/>
              <a:t>αμάρτωμα</a:t>
            </a:r>
            <a:r>
              <a:rPr lang="en-US" b="1" dirty="0" smtClean="0"/>
              <a:t>;</a:t>
            </a:r>
          </a:p>
          <a:p>
            <a:endParaRPr lang="en-US" b="1" dirty="0" smtClean="0"/>
          </a:p>
          <a:p>
            <a:r>
              <a:rPr lang="el-GR" b="1" dirty="0" smtClean="0"/>
              <a:t>Πώς αναγνωρίζεται η </a:t>
            </a:r>
            <a:r>
              <a:rPr lang="el-GR" b="1" dirty="0" smtClean="0"/>
              <a:t>(σπάνια) </a:t>
            </a:r>
            <a:r>
              <a:rPr lang="el-GR" b="1" dirty="0" smtClean="0">
                <a:effectLst>
                  <a:outerShdw blurRad="38100" dist="38100" dir="2700000" algn="tl">
                    <a:srgbClr val="000000">
                      <a:alpha val="43137"/>
                    </a:srgbClr>
                  </a:outerShdw>
                </a:effectLst>
              </a:rPr>
              <a:t>κακοήθης </a:t>
            </a:r>
            <a:r>
              <a:rPr lang="el-GR" b="1" dirty="0" smtClean="0">
                <a:effectLst>
                  <a:outerShdw blurRad="38100" dist="38100" dir="2700000" algn="tl">
                    <a:srgbClr val="000000">
                      <a:alpha val="43137"/>
                    </a:srgbClr>
                  </a:outerShdw>
                </a:effectLst>
              </a:rPr>
              <a:t>φύση </a:t>
            </a:r>
            <a:r>
              <a:rPr lang="el-GR" b="1" dirty="0" smtClean="0"/>
              <a:t>ενός </a:t>
            </a:r>
            <a:r>
              <a:rPr lang="el-GR" b="1" dirty="0" err="1" smtClean="0"/>
              <a:t>αγγειομυολιπώματος</a:t>
            </a:r>
            <a:r>
              <a:rPr lang="en-US" b="1" dirty="0" smtClean="0"/>
              <a:t>;</a:t>
            </a:r>
            <a:endParaRPr lang="el-GR" b="1" dirty="0" smtClean="0"/>
          </a:p>
          <a:p>
            <a:pPr>
              <a:buNone/>
            </a:pPr>
            <a:r>
              <a:rPr lang="el-GR" dirty="0" smtClean="0"/>
              <a:t>    Η </a:t>
            </a:r>
            <a:r>
              <a:rPr lang="el-GR" dirty="0" err="1" smtClean="0"/>
              <a:t>πολυεστιακότητα</a:t>
            </a:r>
            <a:r>
              <a:rPr lang="el-GR" dirty="0" smtClean="0"/>
              <a:t> και η αγγειακή διήθηση </a:t>
            </a:r>
            <a:r>
              <a:rPr lang="el-GR" b="1" dirty="0" smtClean="0"/>
              <a:t>δεν </a:t>
            </a:r>
            <a:r>
              <a:rPr lang="el-GR" dirty="0" smtClean="0"/>
              <a:t>συνιστούν σημεία κακοήθειας. Η κυτταρική </a:t>
            </a:r>
            <a:r>
              <a:rPr lang="el-GR" dirty="0" err="1" smtClean="0"/>
              <a:t>ατυπία</a:t>
            </a:r>
            <a:r>
              <a:rPr lang="el-GR" dirty="0" smtClean="0"/>
              <a:t> συνήθως </a:t>
            </a:r>
            <a:r>
              <a:rPr lang="el-GR" b="1" dirty="0" smtClean="0"/>
              <a:t>δεν </a:t>
            </a:r>
            <a:r>
              <a:rPr lang="el-GR" dirty="0" smtClean="0"/>
              <a:t>προδικάζει επιθετική συμπεριφορά </a:t>
            </a:r>
          </a:p>
          <a:p>
            <a:endParaRPr lang="el-GR" b="1" dirty="0" smtClean="0"/>
          </a:p>
          <a:p>
            <a:r>
              <a:rPr lang="el-GR" b="1" dirty="0" err="1" smtClean="0"/>
              <a:t>Διαφοροδιάγνωση</a:t>
            </a:r>
            <a:r>
              <a:rPr lang="el-GR" b="1" dirty="0" smtClean="0"/>
              <a:t> </a:t>
            </a:r>
          </a:p>
          <a:p>
            <a:pPr>
              <a:buNone/>
            </a:pPr>
            <a:r>
              <a:rPr lang="el-GR" b="1" dirty="0" smtClean="0"/>
              <a:t>    </a:t>
            </a:r>
            <a:r>
              <a:rPr lang="el-GR" b="1" dirty="0" err="1" smtClean="0"/>
              <a:t>επιθηλιοειδούς</a:t>
            </a:r>
            <a:r>
              <a:rPr lang="el-GR" b="1" dirty="0" smtClean="0"/>
              <a:t> </a:t>
            </a:r>
            <a:r>
              <a:rPr lang="el-GR" b="1" dirty="0" err="1" smtClean="0"/>
              <a:t>αγγειομυολιπώματος</a:t>
            </a:r>
            <a:r>
              <a:rPr lang="el-GR" b="1" dirty="0" smtClean="0"/>
              <a:t> </a:t>
            </a:r>
          </a:p>
          <a:p>
            <a:pPr>
              <a:buNone/>
            </a:pPr>
            <a:r>
              <a:rPr lang="el-GR" b="1" dirty="0" smtClean="0"/>
              <a:t>    από ΝΚΚ</a:t>
            </a:r>
            <a:endParaRPr lang="el-GR" b="1" dirty="0"/>
          </a:p>
        </p:txBody>
      </p:sp>
    </p:spTree>
    <p:extLst>
      <p:ext uri="{BB962C8B-B14F-4D97-AF65-F5344CB8AC3E}">
        <p14:creationId xmlns:p14="http://schemas.microsoft.com/office/powerpoint/2010/main" val="3228367792"/>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a:bodyPr>
          <a:lstStyle/>
          <a:p>
            <a:r>
              <a:rPr lang="el-GR" sz="2400" b="1" dirty="0" smtClean="0">
                <a:effectLst>
                  <a:outerShdw blurRad="38100" dist="38100" dir="2700000" algn="tl">
                    <a:srgbClr val="000000">
                      <a:alpha val="43137"/>
                    </a:srgbClr>
                  </a:outerShdw>
                </a:effectLst>
              </a:rPr>
              <a:t>ΑΓΓΕΙΟΜΥΟΛΙΠΩΜΑ ΝΕΦΡΟΥ </a:t>
            </a:r>
            <a:r>
              <a:rPr lang="el-GR" sz="2400" dirty="0" smtClean="0">
                <a:effectLst>
                  <a:outerShdw blurRad="38100" dist="38100" dir="2700000" algn="tl">
                    <a:srgbClr val="000000">
                      <a:alpha val="43137"/>
                    </a:srgbClr>
                  </a:outerShdw>
                </a:effectLst>
              </a:rPr>
              <a:t/>
            </a:r>
            <a:br>
              <a:rPr lang="el-GR" sz="2400" dirty="0" smtClean="0">
                <a:effectLst>
                  <a:outerShdw blurRad="38100" dist="38100" dir="2700000" algn="tl">
                    <a:srgbClr val="000000">
                      <a:alpha val="43137"/>
                    </a:srgbClr>
                  </a:outerShdw>
                </a:effectLst>
              </a:rPr>
            </a:br>
            <a:r>
              <a:rPr lang="el-GR" sz="2400" dirty="0" smtClean="0"/>
              <a:t>Τριφασικό πρότυπο</a:t>
            </a:r>
            <a:r>
              <a:rPr lang="en-US" sz="2400" dirty="0" smtClean="0"/>
              <a:t>:</a:t>
            </a:r>
            <a:r>
              <a:rPr lang="el-GR" sz="2400" dirty="0" smtClean="0"/>
              <a:t> λιπώδης ιστός, λείος μυς [ΗΜΒ45(+)], </a:t>
            </a:r>
            <a:r>
              <a:rPr lang="el-GR" sz="2400" dirty="0" err="1" smtClean="0"/>
              <a:t>παχυτοιχωματικά</a:t>
            </a:r>
            <a:r>
              <a:rPr lang="el-GR" sz="2400" dirty="0" smtClean="0"/>
              <a:t>, ανώμαλης διαμόρφωσης  αγγεία.</a:t>
            </a:r>
            <a:endParaRPr lang="el-GR" sz="2400" dirty="0"/>
          </a:p>
        </p:txBody>
      </p:sp>
      <p:pic>
        <p:nvPicPr>
          <p:cNvPr id="171010" name="Picture 2" descr="http://webpathology.com/slides/slides/Kidney_AML2.jpg"/>
          <p:cNvPicPr>
            <a:picLocks noChangeAspect="1" noChangeArrowheads="1"/>
          </p:cNvPicPr>
          <p:nvPr/>
        </p:nvPicPr>
        <p:blipFill>
          <a:blip r:embed="rId2" cstate="print"/>
          <a:srcRect/>
          <a:stretch>
            <a:fillRect/>
          </a:stretch>
        </p:blipFill>
        <p:spPr bwMode="auto">
          <a:xfrm rot="10800000">
            <a:off x="683568" y="1484784"/>
            <a:ext cx="7872875" cy="5904656"/>
          </a:xfrm>
          <a:prstGeom prst="rect">
            <a:avLst/>
          </a:prstGeom>
          <a:noFill/>
        </p:spPr>
      </p:pic>
    </p:spTree>
    <p:extLst>
      <p:ext uri="{BB962C8B-B14F-4D97-AF65-F5344CB8AC3E}">
        <p14:creationId xmlns:p14="http://schemas.microsoft.com/office/powerpoint/2010/main" val="295071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28652"/>
            <a:ext cx="3465513" cy="1143008"/>
          </a:xfrm>
        </p:spPr>
        <p:txBody>
          <a:bodyPr/>
          <a:lstStyle/>
          <a:p>
            <a:r>
              <a:rPr lang="el-GR" sz="3200" dirty="0" err="1" smtClean="0"/>
              <a:t>Αγγειομυολίπωμα</a:t>
            </a:r>
            <a:r>
              <a:rPr lang="el-GR" dirty="0" smtClean="0"/>
              <a:t> </a:t>
            </a:r>
            <a:endParaRPr lang="el-GR" dirty="0"/>
          </a:p>
        </p:txBody>
      </p:sp>
      <p:sp>
        <p:nvSpPr>
          <p:cNvPr id="4" name="3 - Θέση κειμένου"/>
          <p:cNvSpPr>
            <a:spLocks noGrp="1"/>
          </p:cNvSpPr>
          <p:nvPr>
            <p:ph type="body" sz="half" idx="2"/>
          </p:nvPr>
        </p:nvSpPr>
        <p:spPr>
          <a:xfrm>
            <a:off x="0" y="571480"/>
            <a:ext cx="3643306" cy="5554683"/>
          </a:xfrm>
        </p:spPr>
        <p:txBody>
          <a:bodyPr>
            <a:noAutofit/>
          </a:bodyPr>
          <a:lstStyle/>
          <a:p>
            <a:r>
              <a:rPr lang="el-GR" sz="2400" dirty="0" smtClean="0"/>
              <a:t>Δείκτες  </a:t>
            </a:r>
            <a:r>
              <a:rPr lang="el-GR" sz="2400" spc="300" dirty="0" err="1" smtClean="0">
                <a:effectLst>
                  <a:outerShdw blurRad="38100" dist="38100" dir="2700000" algn="tl">
                    <a:srgbClr val="000000">
                      <a:alpha val="43137"/>
                    </a:srgbClr>
                  </a:outerShdw>
                </a:effectLst>
              </a:rPr>
              <a:t>μελανοκυττάρων</a:t>
            </a:r>
            <a:r>
              <a:rPr lang="el-GR" sz="2400" dirty="0" smtClean="0"/>
              <a:t>  (+)</a:t>
            </a:r>
          </a:p>
          <a:p>
            <a:r>
              <a:rPr lang="el-GR" sz="2400" dirty="0" smtClean="0"/>
              <a:t>Δείκτες  </a:t>
            </a:r>
            <a:r>
              <a:rPr lang="el-GR" sz="2400" dirty="0" smtClean="0">
                <a:effectLst>
                  <a:outerShdw blurRad="38100" dist="38100" dir="2700000" algn="tl">
                    <a:srgbClr val="000000">
                      <a:alpha val="43137"/>
                    </a:srgbClr>
                  </a:outerShdw>
                </a:effectLst>
              </a:rPr>
              <a:t>λείου μυ ( </a:t>
            </a:r>
            <a:r>
              <a:rPr lang="el-GR" sz="2400" dirty="0" err="1" smtClean="0">
                <a:effectLst>
                  <a:outerShdw blurRad="38100" dist="38100" dir="2700000" algn="tl">
                    <a:srgbClr val="000000">
                      <a:alpha val="43137"/>
                    </a:srgbClr>
                  </a:outerShdw>
                </a:effectLst>
              </a:rPr>
              <a:t>δεσμίνη</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S</a:t>
            </a:r>
            <a:r>
              <a:rPr lang="el-GR" sz="2400" dirty="0" smtClean="0">
                <a:effectLst>
                  <a:outerShdw blurRad="38100" dist="38100" dir="2700000" algn="tl">
                    <a:srgbClr val="000000">
                      <a:alpha val="43137"/>
                    </a:srgbClr>
                  </a:outerShdw>
                </a:effectLst>
              </a:rPr>
              <a:t>ΜΑ </a:t>
            </a:r>
            <a:r>
              <a:rPr lang="en-US" sz="2400" dirty="0" smtClean="0">
                <a:effectLst>
                  <a:outerShdw blurRad="38100" dist="38100" dir="2700000" algn="tl">
                    <a:srgbClr val="000000">
                      <a:alpha val="43137"/>
                    </a:srgbClr>
                  </a:outerShdw>
                </a:effectLst>
              </a:rPr>
              <a:t>) </a:t>
            </a:r>
            <a:r>
              <a:rPr lang="el-GR" sz="2400" dirty="0" smtClean="0"/>
              <a:t>+ στο αντίστοιχο συστατικό </a:t>
            </a:r>
            <a:r>
              <a:rPr lang="en-US" sz="2400" dirty="0" smtClean="0"/>
              <a:t>.</a:t>
            </a:r>
            <a:endParaRPr lang="el-GR" sz="2400" dirty="0" smtClean="0"/>
          </a:p>
          <a:p>
            <a:r>
              <a:rPr lang="el-GR" sz="2400" dirty="0" smtClean="0"/>
              <a:t>Επιθηλιακοί δείκτες </a:t>
            </a:r>
            <a:r>
              <a:rPr lang="en-US" sz="2400" dirty="0" smtClean="0"/>
              <a:t>, CD</a:t>
            </a:r>
            <a:r>
              <a:rPr lang="el-GR" sz="2400" dirty="0" smtClean="0"/>
              <a:t>10</a:t>
            </a:r>
            <a:r>
              <a:rPr lang="en-US" sz="2400" dirty="0" smtClean="0"/>
              <a:t>,</a:t>
            </a:r>
            <a:r>
              <a:rPr lang="el-GR" sz="2400" dirty="0" smtClean="0"/>
              <a:t>αντιγόνο ΝΚΚ (-).</a:t>
            </a:r>
          </a:p>
          <a:p>
            <a:r>
              <a:rPr lang="el-GR" sz="2400" b="1" dirty="0" smtClean="0"/>
              <a:t>ΔΔ κλειδιά </a:t>
            </a:r>
          </a:p>
          <a:p>
            <a:r>
              <a:rPr lang="el-GR" sz="2400" dirty="0" smtClean="0"/>
              <a:t>Στους    κακοήθεις </a:t>
            </a:r>
            <a:r>
              <a:rPr lang="el-GR" sz="2400" dirty="0" err="1" smtClean="0"/>
              <a:t>μεσεγχυματογενείς</a:t>
            </a:r>
            <a:r>
              <a:rPr lang="el-GR" sz="2400" dirty="0" smtClean="0"/>
              <a:t> </a:t>
            </a:r>
            <a:r>
              <a:rPr lang="el-GR" sz="2400" spc="300" dirty="0" err="1" smtClean="0"/>
              <a:t>ατρακτοκυτταρικούς</a:t>
            </a:r>
            <a:r>
              <a:rPr lang="el-GR" sz="2400" spc="300" dirty="0" smtClean="0"/>
              <a:t> </a:t>
            </a:r>
            <a:r>
              <a:rPr lang="el-GR" sz="2400" dirty="0" smtClean="0"/>
              <a:t>όγκους,   (συμπεριλαμβανομένου   του </a:t>
            </a:r>
            <a:r>
              <a:rPr lang="el-GR" sz="2400" dirty="0" err="1" smtClean="0"/>
              <a:t>λειομυοσαρκώματος</a:t>
            </a:r>
            <a:r>
              <a:rPr lang="el-GR" sz="2400" dirty="0" smtClean="0"/>
              <a:t>)</a:t>
            </a:r>
            <a:r>
              <a:rPr lang="en-US" sz="2400" dirty="0" smtClean="0"/>
              <a:t>:</a:t>
            </a:r>
          </a:p>
          <a:p>
            <a:r>
              <a:rPr lang="el-GR" sz="2400" dirty="0" err="1" smtClean="0"/>
              <a:t>Μελανοκυτταρικοί</a:t>
            </a:r>
            <a:r>
              <a:rPr lang="el-GR" sz="2400" dirty="0" smtClean="0"/>
              <a:t> δείκτες      (-)</a:t>
            </a:r>
            <a:r>
              <a:rPr lang="en-US" sz="2400" dirty="0" smtClean="0"/>
              <a:t>     </a:t>
            </a:r>
            <a:endParaRPr lang="el-GR" sz="2400" dirty="0"/>
          </a:p>
        </p:txBody>
      </p:sp>
      <p:pic>
        <p:nvPicPr>
          <p:cNvPr id="6146" name="Picture 2" descr="http://www.webpathology.com/slides/slides/Kidney_AML3.jpg"/>
          <p:cNvPicPr>
            <a:picLocks noChangeAspect="1" noChangeArrowheads="1"/>
          </p:cNvPicPr>
          <p:nvPr/>
        </p:nvPicPr>
        <p:blipFill>
          <a:blip r:embed="rId2" cstate="print"/>
          <a:srcRect/>
          <a:stretch>
            <a:fillRect/>
          </a:stretch>
        </p:blipFill>
        <p:spPr bwMode="auto">
          <a:xfrm>
            <a:off x="3857620" y="-214338"/>
            <a:ext cx="4800600" cy="3600451"/>
          </a:xfrm>
          <a:prstGeom prst="rect">
            <a:avLst/>
          </a:prstGeom>
          <a:noFill/>
        </p:spPr>
      </p:pic>
      <p:pic>
        <p:nvPicPr>
          <p:cNvPr id="7170" name="Picture 2" descr="http://coursewareobjects.elsevier.com/objects/elr/ExpertConsult/Bostwick/urologic2e/IC/images/002125.jpg"/>
          <p:cNvPicPr>
            <a:picLocks noChangeAspect="1" noChangeArrowheads="1"/>
          </p:cNvPicPr>
          <p:nvPr/>
        </p:nvPicPr>
        <p:blipFill>
          <a:blip r:embed="rId3" cstate="print"/>
          <a:srcRect/>
          <a:stretch>
            <a:fillRect/>
          </a:stretch>
        </p:blipFill>
        <p:spPr bwMode="auto">
          <a:xfrm>
            <a:off x="3857620" y="3500438"/>
            <a:ext cx="4786346" cy="3723496"/>
          </a:xfrm>
          <a:prstGeom prst="rect">
            <a:avLst/>
          </a:prstGeom>
          <a:noFill/>
        </p:spPr>
      </p:pic>
      <p:sp>
        <p:nvSpPr>
          <p:cNvPr id="6" name="5 - Ορθογώνιο"/>
          <p:cNvSpPr/>
          <p:nvPr/>
        </p:nvSpPr>
        <p:spPr>
          <a:xfrm>
            <a:off x="6357950" y="3714752"/>
            <a:ext cx="1357322" cy="369332"/>
          </a:xfrm>
          <a:prstGeom prst="rect">
            <a:avLst/>
          </a:prstGeom>
        </p:spPr>
        <p:txBody>
          <a:bodyPr wrap="square">
            <a:spAutoFit/>
          </a:bodyPr>
          <a:lstStyle/>
          <a:p>
            <a:r>
              <a:rPr lang="en-US" dirty="0" err="1" smtClean="0">
                <a:solidFill>
                  <a:prstClr val="black"/>
                </a:solidFill>
              </a:rPr>
              <a:t>Melan</a:t>
            </a:r>
            <a:r>
              <a:rPr lang="en-US" dirty="0" smtClean="0">
                <a:solidFill>
                  <a:prstClr val="black"/>
                </a:solidFill>
              </a:rPr>
              <a:t> A</a:t>
            </a:r>
            <a:endParaRPr lang="el-GR" dirty="0">
              <a:solidFill>
                <a:prstClr val="black"/>
              </a:solidFill>
            </a:endParaRPr>
          </a:p>
        </p:txBody>
      </p:sp>
    </p:spTree>
    <p:extLst>
      <p:ext uri="{BB962C8B-B14F-4D97-AF65-F5344CB8AC3E}">
        <p14:creationId xmlns:p14="http://schemas.microsoft.com/office/powerpoint/2010/main" val="3861745093"/>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85776"/>
            <a:ext cx="8229600" cy="1285884"/>
          </a:xfrm>
        </p:spPr>
        <p:txBody>
          <a:bodyPr>
            <a:normAutofit fontScale="90000"/>
          </a:bodyPr>
          <a:lstStyle/>
          <a:p>
            <a:r>
              <a:rPr lang="el-GR" b="1" dirty="0" err="1" smtClean="0">
                <a:effectLst>
                  <a:outerShdw blurRad="38100" dist="38100" dir="2700000" algn="tl">
                    <a:srgbClr val="000000">
                      <a:alpha val="43137"/>
                    </a:srgbClr>
                  </a:outerShdw>
                </a:effectLst>
              </a:rPr>
              <a:t>Επιθηλιοειδές</a:t>
            </a:r>
            <a:r>
              <a:rPr lang="el-GR" b="1" dirty="0" smtClean="0">
                <a:effectLst>
                  <a:outerShdw blurRad="38100" dist="38100" dir="2700000" algn="tl">
                    <a:srgbClr val="000000">
                      <a:alpha val="43137"/>
                    </a:srgbClr>
                  </a:outerShdw>
                </a:effectLst>
              </a:rPr>
              <a:t> </a:t>
            </a:r>
            <a:r>
              <a:rPr lang="el-GR" b="1" dirty="0" smtClean="0"/>
              <a:t> </a:t>
            </a:r>
            <a:r>
              <a:rPr lang="el-GR" b="1" spc="300" dirty="0" err="1" smtClean="0"/>
              <a:t>αγγειομυολίπωμα</a:t>
            </a:r>
            <a:endParaRPr lang="el-GR" b="1" spc="300" dirty="0"/>
          </a:p>
        </p:txBody>
      </p:sp>
      <p:pic>
        <p:nvPicPr>
          <p:cNvPr id="106498" name="Picture 2" descr="http://coursewareobjects.elsevier.com/objects/elr/ExpertConsult/Bostwick/urologic2e/IC/images/002126.jpg"/>
          <p:cNvPicPr>
            <a:picLocks noChangeAspect="1" noChangeArrowheads="1"/>
          </p:cNvPicPr>
          <p:nvPr/>
        </p:nvPicPr>
        <p:blipFill>
          <a:blip r:embed="rId2" cstate="print"/>
          <a:srcRect/>
          <a:stretch>
            <a:fillRect/>
          </a:stretch>
        </p:blipFill>
        <p:spPr bwMode="auto">
          <a:xfrm>
            <a:off x="0" y="857232"/>
            <a:ext cx="5404419" cy="6215082"/>
          </a:xfrm>
          <a:prstGeom prst="rect">
            <a:avLst/>
          </a:prstGeom>
          <a:noFill/>
        </p:spPr>
      </p:pic>
      <p:pic>
        <p:nvPicPr>
          <p:cNvPr id="106500" name="Picture 4" descr="http://coursewareobjects.elsevier.com/objects/elr/ExpertConsult/Bostwick/urologic2e/IC/images/002127.jpg"/>
          <p:cNvPicPr>
            <a:picLocks noChangeAspect="1" noChangeArrowheads="1"/>
          </p:cNvPicPr>
          <p:nvPr/>
        </p:nvPicPr>
        <p:blipFill>
          <a:blip r:embed="rId3" cstate="print"/>
          <a:srcRect/>
          <a:stretch>
            <a:fillRect/>
          </a:stretch>
        </p:blipFill>
        <p:spPr bwMode="auto">
          <a:xfrm rot="16200000">
            <a:off x="4365882" y="1563416"/>
            <a:ext cx="6367625" cy="4955257"/>
          </a:xfrm>
          <a:prstGeom prst="rect">
            <a:avLst/>
          </a:prstGeom>
          <a:noFill/>
        </p:spPr>
      </p:pic>
    </p:spTree>
    <p:extLst>
      <p:ext uri="{BB962C8B-B14F-4D97-AF65-F5344CB8AC3E}">
        <p14:creationId xmlns:p14="http://schemas.microsoft.com/office/powerpoint/2010/main" val="2929740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72066" y="0"/>
            <a:ext cx="3614734" cy="2071678"/>
          </a:xfrm>
        </p:spPr>
        <p:txBody>
          <a:bodyPr>
            <a:normAutofit fontScale="90000"/>
          </a:bodyPr>
          <a:lstStyle/>
          <a:p>
            <a:r>
              <a:rPr lang="en-US" b="1" dirty="0" smtClean="0">
                <a:effectLst>
                  <a:outerShdw blurRad="38100" dist="38100" dir="2700000" algn="tl">
                    <a:srgbClr val="000000">
                      <a:alpha val="43137"/>
                    </a:srgbClr>
                  </a:outerShdw>
                </a:effectLst>
              </a:rPr>
              <a:t>E</a:t>
            </a:r>
            <a:r>
              <a:rPr lang="el-GR" b="1" dirty="0" err="1" smtClean="0">
                <a:effectLst>
                  <a:outerShdw blurRad="38100" dist="38100" dir="2700000" algn="tl">
                    <a:srgbClr val="000000">
                      <a:alpha val="43137"/>
                    </a:srgbClr>
                  </a:outerShdw>
                </a:effectLst>
              </a:rPr>
              <a:t>πιθηλιοειδές</a:t>
            </a:r>
            <a:r>
              <a:rPr lang="el-GR" b="1" dirty="0" smtClean="0">
                <a:effectLst>
                  <a:outerShdw blurRad="38100" dist="38100" dir="2700000" algn="tl">
                    <a:srgbClr val="000000">
                      <a:alpha val="43137"/>
                    </a:srgbClr>
                  </a:outerShdw>
                </a:effectLst>
              </a:rPr>
              <a:t> </a:t>
            </a:r>
            <a:r>
              <a:rPr lang="el-GR" dirty="0" smtClean="0">
                <a:effectLst>
                  <a:outerShdw blurRad="38100" dist="38100" dir="2700000" algn="tl">
                    <a:srgbClr val="000000">
                      <a:alpha val="43137"/>
                    </a:srgbClr>
                  </a:outerShdw>
                </a:effectLst>
              </a:rPr>
              <a:t>ΑΜΛ </a:t>
            </a:r>
            <a:br>
              <a:rPr lang="el-GR" dirty="0" smtClean="0">
                <a:effectLst>
                  <a:outerShdw blurRad="38100" dist="38100" dir="2700000" algn="tl">
                    <a:srgbClr val="000000">
                      <a:alpha val="43137"/>
                    </a:srgbClr>
                  </a:outerShdw>
                </a:effectLst>
              </a:rPr>
            </a:br>
            <a:r>
              <a:rPr lang="el-GR" sz="2000" dirty="0" smtClean="0">
                <a:effectLst>
                  <a:outerShdw blurRad="38100" dist="38100" dir="2700000" algn="tl">
                    <a:srgbClr val="000000">
                      <a:alpha val="43137"/>
                    </a:srgbClr>
                  </a:outerShdw>
                </a:effectLst>
              </a:rPr>
              <a:t>Ανώμαλη κοκκίωση κυτταροπλάσματος, </a:t>
            </a:r>
            <a:br>
              <a:rPr lang="el-GR" sz="2000" dirty="0" smtClean="0">
                <a:effectLst>
                  <a:outerShdw blurRad="38100" dist="38100" dir="2700000" algn="tl">
                    <a:srgbClr val="000000">
                      <a:alpha val="43137"/>
                    </a:srgbClr>
                  </a:outerShdw>
                </a:effectLst>
              </a:rPr>
            </a:br>
            <a:r>
              <a:rPr lang="el-GR" sz="2000" dirty="0" err="1" smtClean="0">
                <a:effectLst>
                  <a:outerShdw blurRad="38100" dist="38100" dir="2700000" algn="tl">
                    <a:srgbClr val="000000">
                      <a:alpha val="43137"/>
                    </a:srgbClr>
                  </a:outerShdw>
                </a:effectLst>
              </a:rPr>
              <a:t>περιπυρηνική</a:t>
            </a:r>
            <a:r>
              <a:rPr lang="el-GR" sz="2000" dirty="0" smtClean="0">
                <a:effectLst>
                  <a:outerShdw blurRad="38100" dist="38100" dir="2700000" algn="tl">
                    <a:srgbClr val="000000">
                      <a:alpha val="43137"/>
                    </a:srgbClr>
                  </a:outerShdw>
                </a:effectLst>
              </a:rPr>
              <a:t> συμπύκνωσή του-περιφερική </a:t>
            </a:r>
            <a:r>
              <a:rPr lang="el-GR" sz="2000" dirty="0" err="1" smtClean="0">
                <a:effectLst>
                  <a:outerShdw blurRad="38100" dist="38100" dir="2700000" algn="tl">
                    <a:srgbClr val="000000">
                      <a:alpha val="43137"/>
                    </a:srgbClr>
                  </a:outerShdw>
                </a:effectLst>
              </a:rPr>
              <a:t>διαύγαση</a:t>
            </a:r>
            <a:endParaRPr lang="el-GR" dirty="0">
              <a:effectLst>
                <a:outerShdw blurRad="38100" dist="38100" dir="2700000" algn="tl">
                  <a:srgbClr val="000000">
                    <a:alpha val="43137"/>
                  </a:srgbClr>
                </a:outerShdw>
              </a:effectLst>
            </a:endParaRPr>
          </a:p>
        </p:txBody>
      </p:sp>
      <p:pic>
        <p:nvPicPr>
          <p:cNvPr id="20482" name="Picture 2" descr="http://www.pubcan.org/images/large/Fig_10-92_E.jpg"/>
          <p:cNvPicPr>
            <a:picLocks noChangeAspect="1" noChangeArrowheads="1"/>
          </p:cNvPicPr>
          <p:nvPr/>
        </p:nvPicPr>
        <p:blipFill>
          <a:blip r:embed="rId2" cstate="print"/>
          <a:srcRect/>
          <a:stretch>
            <a:fillRect/>
          </a:stretch>
        </p:blipFill>
        <p:spPr bwMode="auto">
          <a:xfrm rot="16200000">
            <a:off x="-931071" y="1288204"/>
            <a:ext cx="6434109" cy="4286280"/>
          </a:xfrm>
          <a:prstGeom prst="rect">
            <a:avLst/>
          </a:prstGeom>
          <a:noFill/>
        </p:spPr>
      </p:pic>
      <p:pic>
        <p:nvPicPr>
          <p:cNvPr id="20483" name="Picture 3" descr="C:\Documents and Settings\Administrator\Επιφάνεια εργασίας\epithelioid-figureC.jpg"/>
          <p:cNvPicPr>
            <a:picLocks noChangeAspect="1" noChangeArrowheads="1"/>
          </p:cNvPicPr>
          <p:nvPr/>
        </p:nvPicPr>
        <p:blipFill>
          <a:blip r:embed="rId3" cstate="print"/>
          <a:srcRect/>
          <a:stretch>
            <a:fillRect/>
          </a:stretch>
        </p:blipFill>
        <p:spPr bwMode="auto">
          <a:xfrm rot="16200000">
            <a:off x="4790206" y="2996482"/>
            <a:ext cx="4349937" cy="2928958"/>
          </a:xfrm>
          <a:prstGeom prst="rect">
            <a:avLst/>
          </a:prstGeom>
          <a:noFill/>
        </p:spPr>
      </p:pic>
    </p:spTree>
    <p:extLst>
      <p:ext uri="{BB962C8B-B14F-4D97-AF65-F5344CB8AC3E}">
        <p14:creationId xmlns:p14="http://schemas.microsoft.com/office/powerpoint/2010/main" val="105174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1008112"/>
          </a:xfrm>
        </p:spPr>
        <p:txBody>
          <a:bodyPr>
            <a:noAutofit/>
          </a:bodyPr>
          <a:lstStyle/>
          <a:p>
            <a:r>
              <a:rPr lang="el-GR" sz="2800" b="1" dirty="0" smtClean="0"/>
              <a:t>ΒΑΣΙΚΑ ΠΑΘΟΛΟΓΟΑΝΑΤΟΜΙΚΑ ΔΕΔΟΜΕΝΑ </a:t>
            </a:r>
            <a:r>
              <a:rPr lang="en-US" sz="2800" b="1" dirty="0" smtClean="0"/>
              <a:t/>
            </a:r>
            <a:br>
              <a:rPr lang="en-US" sz="2800" b="1" dirty="0" smtClean="0"/>
            </a:br>
            <a:r>
              <a:rPr lang="el-GR" sz="2800" b="1" dirty="0" smtClean="0"/>
              <a:t>ΓΙΑ ΚΑΡΚΙΝΩΜΑΤΑ ΝΕΦΡΟΥ </a:t>
            </a:r>
            <a:r>
              <a:rPr lang="en-US" sz="2800" b="1" dirty="0" smtClean="0"/>
              <a:t> (I)</a:t>
            </a:r>
            <a:r>
              <a:rPr lang="el-GR" sz="2800" dirty="0" smtClean="0"/>
              <a:t/>
            </a:r>
            <a:br>
              <a:rPr lang="el-GR" sz="2800" dirty="0" smtClean="0"/>
            </a:br>
            <a:endParaRPr lang="el-GR" sz="2800" dirty="0"/>
          </a:p>
        </p:txBody>
      </p:sp>
      <p:sp>
        <p:nvSpPr>
          <p:cNvPr id="3" name="2 - Θέση περιεχομένου"/>
          <p:cNvSpPr>
            <a:spLocks noGrp="1"/>
          </p:cNvSpPr>
          <p:nvPr>
            <p:ph idx="1"/>
          </p:nvPr>
        </p:nvSpPr>
        <p:spPr>
          <a:xfrm>
            <a:off x="0" y="1124744"/>
            <a:ext cx="9144000" cy="5733256"/>
          </a:xfrm>
        </p:spPr>
        <p:txBody>
          <a:bodyPr>
            <a:normAutofit/>
          </a:bodyPr>
          <a:lstStyle/>
          <a:p>
            <a:r>
              <a:rPr lang="el-GR" dirty="0" smtClean="0"/>
              <a:t>Η παθολογοανατομική έκθεση </a:t>
            </a:r>
            <a:r>
              <a:rPr lang="el-GR" b="1" dirty="0" smtClean="0"/>
              <a:t>βιοπτικών</a:t>
            </a:r>
            <a:r>
              <a:rPr lang="el-GR" dirty="0" smtClean="0"/>
              <a:t> δειγμάτων προερχόμενων από καρκινώματα των ουροφόρων σωληναρίων του </a:t>
            </a:r>
            <a:r>
              <a:rPr lang="el-GR" dirty="0" smtClean="0"/>
              <a:t>νεφρού, </a:t>
            </a:r>
            <a:r>
              <a:rPr lang="el-GR" dirty="0" smtClean="0"/>
              <a:t>οφείλει να περιλαμβάνει τα παρακάτω στοιχεία:  </a:t>
            </a:r>
            <a:endParaRPr lang="el-GR" dirty="0" smtClean="0"/>
          </a:p>
          <a:p>
            <a:endParaRPr lang="el-GR" dirty="0" smtClean="0"/>
          </a:p>
          <a:p>
            <a:pPr marL="0" indent="0">
              <a:buNone/>
            </a:pPr>
            <a:r>
              <a:rPr lang="el-GR" dirty="0" smtClean="0"/>
              <a:t>είδος </a:t>
            </a:r>
            <a:r>
              <a:rPr lang="el-GR" dirty="0" smtClean="0"/>
              <a:t>βιοψίας, αναφερόμενη ανατομική εντόπιση </a:t>
            </a:r>
            <a:r>
              <a:rPr lang="el-GR" dirty="0" smtClean="0"/>
              <a:t>    του </a:t>
            </a:r>
            <a:r>
              <a:rPr lang="el-GR" dirty="0" smtClean="0"/>
              <a:t>όγκου στον αριστερό ή </a:t>
            </a:r>
            <a:r>
              <a:rPr lang="el-GR" dirty="0" smtClean="0"/>
              <a:t>στον </a:t>
            </a:r>
            <a:r>
              <a:rPr lang="el-GR" dirty="0" smtClean="0"/>
              <a:t>δεξιό νεφρό, ιστολογικός </a:t>
            </a:r>
            <a:r>
              <a:rPr lang="el-GR" dirty="0" smtClean="0"/>
              <a:t>τύπος/ποικιλία </a:t>
            </a:r>
            <a:r>
              <a:rPr lang="el-GR" dirty="0" smtClean="0"/>
              <a:t>του όγκου, παρουσία σαρκωματοειδών χαρακτήρων και βαθμός ιστολογικής-πυρηνιακής κακοήθειας.</a:t>
            </a:r>
          </a:p>
          <a:p>
            <a:endParaRPr lang="el-GR" dirty="0"/>
          </a:p>
        </p:txBody>
      </p:sp>
    </p:spTree>
    <p:extLst>
      <p:ext uri="{BB962C8B-B14F-4D97-AF65-F5344CB8AC3E}">
        <p14:creationId xmlns:p14="http://schemas.microsoft.com/office/powerpoint/2010/main" val="1686209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25470"/>
          </a:xfrm>
        </p:spPr>
        <p:txBody>
          <a:bodyPr>
            <a:normAutofit fontScale="90000"/>
          </a:bodyPr>
          <a:lstStyle/>
          <a:p>
            <a:r>
              <a:rPr lang="el-GR" sz="2700" dirty="0" smtClean="0"/>
              <a:t>Έκφραση  </a:t>
            </a:r>
            <a:r>
              <a:rPr lang="en-US" sz="2700" dirty="0" smtClean="0"/>
              <a:t>HMB45</a:t>
            </a:r>
            <a:r>
              <a:rPr lang="el-GR" sz="2700" dirty="0" smtClean="0"/>
              <a:t> σε </a:t>
            </a:r>
            <a:r>
              <a:rPr lang="el-GR" sz="2700" dirty="0" err="1" smtClean="0"/>
              <a:t>επιθηλιοειδές</a:t>
            </a:r>
            <a:r>
              <a:rPr lang="el-GR" sz="2700" dirty="0" smtClean="0"/>
              <a:t> </a:t>
            </a:r>
            <a:r>
              <a:rPr lang="el-GR" sz="2700" dirty="0" err="1" smtClean="0"/>
              <a:t>αγγειομυολίπωμα</a:t>
            </a:r>
            <a:r>
              <a:rPr lang="el-GR" sz="2700" dirty="0" smtClean="0"/>
              <a:t> νεφρού.</a:t>
            </a:r>
            <a:r>
              <a:rPr lang="en-US" sz="2700" dirty="0" smtClean="0"/>
              <a:t> </a:t>
            </a:r>
            <a:r>
              <a:rPr lang="el-GR" sz="2700" dirty="0" smtClean="0"/>
              <a:t>Επί υποτροπής, λόγω </a:t>
            </a:r>
            <a:r>
              <a:rPr lang="el-GR" sz="2700" dirty="0" err="1" smtClean="0"/>
              <a:t>αποδιαφοροποίησης</a:t>
            </a:r>
            <a:r>
              <a:rPr lang="el-GR" sz="2700" dirty="0" smtClean="0"/>
              <a:t>,  πιθανώς αρνητική </a:t>
            </a:r>
            <a:r>
              <a:rPr lang="el-GR" sz="2700" dirty="0" smtClean="0"/>
              <a:t>η χρώση </a:t>
            </a:r>
            <a:r>
              <a:rPr lang="el-GR" sz="2700" dirty="0" smtClean="0"/>
              <a:t>του </a:t>
            </a:r>
            <a:r>
              <a:rPr lang="en-US" sz="2700" dirty="0" smtClean="0"/>
              <a:t>HMB45.</a:t>
            </a:r>
            <a:r>
              <a:rPr lang="el-GR" sz="2700" dirty="0" smtClean="0"/>
              <a:t> </a:t>
            </a:r>
            <a:endParaRPr lang="el-GR" sz="2700" dirty="0"/>
          </a:p>
        </p:txBody>
      </p:sp>
      <p:pic>
        <p:nvPicPr>
          <p:cNvPr id="26626" name="Picture 2" descr="http://coursewareobjects.elsevier.com/objects/elr/ExpertConsult/Bostwick/urologic2e/IC/images/002128.jpg"/>
          <p:cNvPicPr>
            <a:picLocks noChangeAspect="1" noChangeArrowheads="1"/>
          </p:cNvPicPr>
          <p:nvPr/>
        </p:nvPicPr>
        <p:blipFill>
          <a:blip r:embed="rId2" cstate="print"/>
          <a:srcRect/>
          <a:stretch>
            <a:fillRect/>
          </a:stretch>
        </p:blipFill>
        <p:spPr bwMode="auto">
          <a:xfrm>
            <a:off x="571472" y="1285860"/>
            <a:ext cx="8356490" cy="6500858"/>
          </a:xfrm>
          <a:prstGeom prst="rect">
            <a:avLst/>
          </a:prstGeom>
          <a:noFill/>
        </p:spPr>
      </p:pic>
    </p:spTree>
    <p:extLst>
      <p:ext uri="{BB962C8B-B14F-4D97-AF65-F5344CB8AC3E}">
        <p14:creationId xmlns:p14="http://schemas.microsoft.com/office/powerpoint/2010/main" val="349128095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428868"/>
          </a:xfrm>
        </p:spPr>
        <p:txBody>
          <a:bodyPr>
            <a:noAutofit/>
          </a:bodyPr>
          <a:lstStyle/>
          <a:p>
            <a:pPr algn="ctr"/>
            <a:r>
              <a:rPr lang="en-US" sz="2400" dirty="0" smtClean="0">
                <a:solidFill>
                  <a:schemeClr val="bg2">
                    <a:lumMod val="10000"/>
                  </a:schemeClr>
                </a:solidFill>
                <a:latin typeface="+mn-lt"/>
              </a:rPr>
              <a:t>E</a:t>
            </a:r>
            <a:r>
              <a:rPr lang="el-GR" sz="2400" dirty="0" smtClean="0">
                <a:solidFill>
                  <a:schemeClr val="bg2">
                    <a:lumMod val="10000"/>
                  </a:schemeClr>
                </a:solidFill>
                <a:latin typeface="+mn-lt"/>
              </a:rPr>
              <a:t>πιθηλιοειδές αγγειομυολίπωμα (δίκην ογκοκυτώματος)</a:t>
            </a:r>
            <a:r>
              <a:rPr lang="el-GR" sz="3200" dirty="0" smtClean="0">
                <a:solidFill>
                  <a:schemeClr val="tx2">
                    <a:lumMod val="50000"/>
                  </a:schemeClr>
                </a:solidFill>
                <a:latin typeface="+mn-lt"/>
              </a:rPr>
              <a:t/>
            </a:r>
            <a:br>
              <a:rPr lang="el-GR" sz="3200" dirty="0" smtClean="0">
                <a:solidFill>
                  <a:schemeClr val="tx2">
                    <a:lumMod val="50000"/>
                  </a:schemeClr>
                </a:solidFill>
                <a:latin typeface="+mn-lt"/>
              </a:rPr>
            </a:br>
            <a:r>
              <a:rPr lang="el-GR" sz="1600" dirty="0" smtClean="0">
                <a:solidFill>
                  <a:schemeClr val="tx2">
                    <a:lumMod val="50000"/>
                  </a:schemeClr>
                </a:solidFill>
                <a:effectLst>
                  <a:outerShdw blurRad="38100" dist="38100" dir="2700000" algn="tl">
                    <a:srgbClr val="000000">
                      <a:alpha val="43137"/>
                    </a:srgbClr>
                  </a:outerShdw>
                </a:effectLst>
                <a:latin typeface="+mn-lt"/>
              </a:rPr>
              <a:t>Επιθετικότερη συμπεριφορά  από το συμβατικό αγγειομυολίπωμα αλλά σπάνιες οι μεταστάσεις.  </a:t>
            </a:r>
            <a:r>
              <a:rPr lang="el-GR" sz="1600" dirty="0" smtClean="0">
                <a:solidFill>
                  <a:schemeClr val="tx2">
                    <a:lumMod val="50000"/>
                  </a:schemeClr>
                </a:solidFill>
                <a:latin typeface="+mn-lt"/>
              </a:rPr>
              <a:t>Κυριαρχία επιθηλιοειδών κυττάρων. Ανώμαλη κοκκίωση κυτταροπλάσματος, </a:t>
            </a:r>
            <a:br>
              <a:rPr lang="el-GR" sz="1600" dirty="0" smtClean="0">
                <a:solidFill>
                  <a:schemeClr val="tx2">
                    <a:lumMod val="50000"/>
                  </a:schemeClr>
                </a:solidFill>
                <a:latin typeface="+mn-lt"/>
              </a:rPr>
            </a:br>
            <a:r>
              <a:rPr lang="el-GR" sz="1600" dirty="0" smtClean="0">
                <a:solidFill>
                  <a:schemeClr val="tx2">
                    <a:lumMod val="50000"/>
                  </a:schemeClr>
                </a:solidFill>
                <a:latin typeface="+mn-lt"/>
              </a:rPr>
              <a:t>περιπυρηνική συμπύκνωσή του-περιφερική διαύγαση. Πυρηνική ατυπία, συχνές μιτώσεις. Η παρουσία λιποκυττάρων και δυσμορφικών αιμοφόρων αγγείων, πιθανώς σκληρυσμένων υπό μορφή χορδών υαλίνης,   άκρως επιβοηθητική για τη διάγνωση. Πιθανότητα κακοήθους εξαλλαγής επί πυρηνικής αναπλασίας, ατύπων μιτώσεων και γεωγραφικής νέκρωσης.  Ανοσοϊστοθετικότητα μελανοκυτταρικών δεικτών (με κατά κανόνα ταυτόχρονη αρνητική χρώση της πρωτεϊνης </a:t>
            </a:r>
            <a:r>
              <a:rPr lang="en-US" sz="1600" dirty="0" smtClean="0">
                <a:solidFill>
                  <a:schemeClr val="tx2">
                    <a:lumMod val="50000"/>
                  </a:schemeClr>
                </a:solidFill>
                <a:latin typeface="+mn-lt"/>
              </a:rPr>
              <a:t>S</a:t>
            </a:r>
            <a:r>
              <a:rPr lang="el-GR" sz="1600" dirty="0" smtClean="0">
                <a:solidFill>
                  <a:schemeClr val="tx2">
                    <a:lumMod val="50000"/>
                  </a:schemeClr>
                </a:solidFill>
                <a:latin typeface="+mn-lt"/>
              </a:rPr>
              <a:t>100, ώστε να αποκλείεται το μελάνωμα).</a:t>
            </a:r>
            <a:r>
              <a:rPr lang="el-GR" sz="2000" dirty="0" smtClean="0">
                <a:solidFill>
                  <a:schemeClr val="tx2">
                    <a:lumMod val="50000"/>
                  </a:schemeClr>
                </a:solidFill>
                <a:latin typeface="+mn-lt"/>
              </a:rPr>
              <a:t/>
            </a:r>
            <a:br>
              <a:rPr lang="el-GR" sz="2000" dirty="0" smtClean="0">
                <a:solidFill>
                  <a:schemeClr val="tx2">
                    <a:lumMod val="50000"/>
                  </a:schemeClr>
                </a:solidFill>
                <a:latin typeface="+mn-lt"/>
              </a:rPr>
            </a:br>
            <a:endParaRPr lang="el-GR" sz="2000" b="1" spc="300" dirty="0">
              <a:solidFill>
                <a:schemeClr val="tx2">
                  <a:lumMod val="50000"/>
                </a:schemeClr>
              </a:solidFill>
              <a:latin typeface="+mn-lt"/>
            </a:endParaRPr>
          </a:p>
        </p:txBody>
      </p:sp>
      <p:pic>
        <p:nvPicPr>
          <p:cNvPr id="106500" name="Picture 4" descr="http://coursewareobjects.elsevier.com/objects/elr/ExpertConsult/Bostwick/urologic2e/IC/images/002127.jpg"/>
          <p:cNvPicPr>
            <a:picLocks noChangeAspect="1" noChangeArrowheads="1"/>
          </p:cNvPicPr>
          <p:nvPr/>
        </p:nvPicPr>
        <p:blipFill>
          <a:blip r:embed="rId2" cstate="print"/>
          <a:srcRect/>
          <a:stretch>
            <a:fillRect/>
          </a:stretch>
        </p:blipFill>
        <p:spPr bwMode="auto">
          <a:xfrm rot="16200000">
            <a:off x="4358894" y="1141775"/>
            <a:ext cx="5786478" cy="4503010"/>
          </a:xfrm>
          <a:prstGeom prst="rect">
            <a:avLst/>
          </a:prstGeom>
          <a:noFill/>
        </p:spPr>
      </p:pic>
      <p:pic>
        <p:nvPicPr>
          <p:cNvPr id="4" name="Picture 2" descr="http://www.pubcan.org/images/large/Fig_10-92_E.jpg"/>
          <p:cNvPicPr>
            <a:picLocks noChangeAspect="1" noChangeArrowheads="1"/>
          </p:cNvPicPr>
          <p:nvPr/>
        </p:nvPicPr>
        <p:blipFill>
          <a:blip r:embed="rId3" cstate="print"/>
          <a:srcRect/>
          <a:stretch>
            <a:fillRect/>
          </a:stretch>
        </p:blipFill>
        <p:spPr bwMode="auto">
          <a:xfrm>
            <a:off x="500034" y="500042"/>
            <a:ext cx="4071966" cy="2665075"/>
          </a:xfrm>
          <a:prstGeom prst="rect">
            <a:avLst/>
          </a:prstGeom>
          <a:noFill/>
        </p:spPr>
      </p:pic>
      <p:pic>
        <p:nvPicPr>
          <p:cNvPr id="5" name="Picture 3" descr="C:\Documents and Settings\Administrator\Επιφάνεια εργασίας\epithelioid-figureC.jpg"/>
          <p:cNvPicPr>
            <a:picLocks noChangeAspect="1" noChangeArrowheads="1"/>
          </p:cNvPicPr>
          <p:nvPr/>
        </p:nvPicPr>
        <p:blipFill>
          <a:blip r:embed="rId4" cstate="print"/>
          <a:srcRect/>
          <a:stretch>
            <a:fillRect/>
          </a:stretch>
        </p:blipFill>
        <p:spPr bwMode="auto">
          <a:xfrm rot="10800000">
            <a:off x="500032" y="3500435"/>
            <a:ext cx="4071968" cy="2786084"/>
          </a:xfrm>
          <a:prstGeom prst="rect">
            <a:avLst/>
          </a:prstGeom>
          <a:noFill/>
        </p:spPr>
      </p:pic>
      <p:pic>
        <p:nvPicPr>
          <p:cNvPr id="43010" name="Picture 2" descr="C:\Users\αγαπουλακι\Desktop\Kidney_AML3_Epithelioid.jpg"/>
          <p:cNvPicPr>
            <a:picLocks noChangeAspect="1" noChangeArrowheads="1"/>
          </p:cNvPicPr>
          <p:nvPr/>
        </p:nvPicPr>
        <p:blipFill>
          <a:blip r:embed="rId5"/>
          <a:srcRect/>
          <a:stretch>
            <a:fillRect/>
          </a:stretch>
        </p:blipFill>
        <p:spPr bwMode="auto">
          <a:xfrm>
            <a:off x="1571604" y="2143116"/>
            <a:ext cx="6138489" cy="4429156"/>
          </a:xfrm>
          <a:prstGeom prst="rect">
            <a:avLst/>
          </a:prstGeom>
          <a:noFill/>
        </p:spPr>
      </p:pic>
    </p:spTree>
    <p:extLst>
      <p:ext uri="{BB962C8B-B14F-4D97-AF65-F5344CB8AC3E}">
        <p14:creationId xmlns:p14="http://schemas.microsoft.com/office/powerpoint/2010/main" val="39761150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6500"/>
                                        </p:tgtEl>
                                      </p:cBhvr>
                                    </p:animEffect>
                                    <p:set>
                                      <p:cBhvr>
                                        <p:cTn id="13" dur="1" fill="hold">
                                          <p:stCondLst>
                                            <p:cond delay="499"/>
                                          </p:stCondLst>
                                        </p:cTn>
                                        <p:tgtEl>
                                          <p:spTgt spid="10650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3010"/>
                                        </p:tgtEl>
                                        <p:attrNameLst>
                                          <p:attrName>style.visibility</p:attrName>
                                        </p:attrNameLst>
                                      </p:cBhvr>
                                      <p:to>
                                        <p:strVal val="visible"/>
                                      </p:to>
                                    </p:set>
                                    <p:animEffect transition="in" filter="fade">
                                      <p:cBhvr>
                                        <p:cTn id="18" dur="500"/>
                                        <p:tgtEl>
                                          <p:spTgt spid="430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2974" y="274638"/>
            <a:ext cx="10429948" cy="511156"/>
          </a:xfrm>
        </p:spPr>
        <p:txBody>
          <a:bodyPr>
            <a:noAutofit/>
          </a:bodyPr>
          <a:lstStyle/>
          <a:p>
            <a:r>
              <a:rPr lang="el-GR" sz="2800" b="1" dirty="0" smtClean="0"/>
              <a:t>Χρήσιμοι </a:t>
            </a:r>
            <a:r>
              <a:rPr lang="el-GR" sz="2800" b="1" spc="300" dirty="0" err="1" smtClean="0"/>
              <a:t>ανοσοϊστοχημικοί</a:t>
            </a:r>
            <a:r>
              <a:rPr lang="el-GR" sz="2800" b="1" dirty="0" smtClean="0"/>
              <a:t> δείκτες </a:t>
            </a:r>
            <a:br>
              <a:rPr lang="el-GR" sz="2800" b="1" dirty="0" smtClean="0"/>
            </a:br>
            <a:r>
              <a:rPr lang="el-GR" sz="2800" b="1" dirty="0" smtClean="0"/>
              <a:t>στη </a:t>
            </a:r>
            <a:r>
              <a:rPr lang="el-GR" sz="2800" b="1" dirty="0" err="1" smtClean="0">
                <a:effectLst>
                  <a:outerShdw blurRad="38100" dist="38100" dir="2700000" algn="tl">
                    <a:srgbClr val="000000">
                      <a:alpha val="43137"/>
                    </a:srgbClr>
                  </a:outerShdw>
                </a:effectLst>
              </a:rPr>
              <a:t>διαφοροδιάγνωση</a:t>
            </a:r>
            <a:r>
              <a:rPr lang="el-GR" sz="2800" b="1" dirty="0" smtClean="0">
                <a:effectLst>
                  <a:outerShdw blurRad="38100" dist="38100" dir="2700000" algn="tl">
                    <a:srgbClr val="000000">
                      <a:alpha val="43137"/>
                    </a:srgbClr>
                  </a:outerShdw>
                </a:effectLst>
              </a:rPr>
              <a:t> των ΝΚΚ</a:t>
            </a:r>
            <a:r>
              <a:rPr lang="el-GR" sz="2800" b="1" dirty="0" smtClean="0"/>
              <a:t>,</a:t>
            </a:r>
            <a:r>
              <a:rPr lang="el-GR" sz="2800" dirty="0" smtClean="0"/>
              <a:t/>
            </a:r>
            <a:br>
              <a:rPr lang="el-GR" sz="2800" dirty="0" smtClean="0"/>
            </a:br>
            <a:r>
              <a:rPr lang="el-GR" sz="2400" dirty="0" smtClean="0"/>
              <a:t>ιδιαιτέρως εκείνων με </a:t>
            </a:r>
            <a:r>
              <a:rPr lang="el-GR" sz="2400" dirty="0" err="1" smtClean="0"/>
              <a:t>ηωσινόφιλο</a:t>
            </a:r>
            <a:r>
              <a:rPr lang="el-GR" sz="2400" dirty="0" smtClean="0"/>
              <a:t>-κοκκιώδες κυτταρόπλασμα   </a:t>
            </a:r>
            <a:endParaRPr lang="el-GR" sz="2400" dirty="0"/>
          </a:p>
        </p:txBody>
      </p:sp>
      <p:sp>
        <p:nvSpPr>
          <p:cNvPr id="3" name="2 - Θέση περιεχομένου"/>
          <p:cNvSpPr>
            <a:spLocks noGrp="1"/>
          </p:cNvSpPr>
          <p:nvPr>
            <p:ph sz="half" idx="1"/>
          </p:nvPr>
        </p:nvSpPr>
        <p:spPr>
          <a:xfrm>
            <a:off x="0" y="1285860"/>
            <a:ext cx="4495800" cy="5572140"/>
          </a:xfrm>
        </p:spPr>
        <p:txBody>
          <a:bodyPr>
            <a:normAutofit fontScale="77500" lnSpcReduction="20000"/>
          </a:bodyPr>
          <a:lstStyle/>
          <a:p>
            <a:pPr>
              <a:buNone/>
            </a:pPr>
            <a:r>
              <a:rPr lang="en-US" sz="2400" b="1" dirty="0" smtClean="0">
                <a:solidFill>
                  <a:schemeClr val="accent2">
                    <a:lumMod val="50000"/>
                  </a:schemeClr>
                </a:solidFill>
                <a:effectLst>
                  <a:outerShdw blurRad="38100" dist="38100" dir="2700000" algn="tl">
                    <a:srgbClr val="000000">
                      <a:alpha val="43137"/>
                    </a:srgbClr>
                  </a:outerShdw>
                </a:effectLst>
              </a:rPr>
              <a:t>      </a:t>
            </a:r>
            <a:r>
              <a:rPr lang="el-GR" sz="2400" b="1" dirty="0" err="1" smtClean="0">
                <a:solidFill>
                  <a:schemeClr val="accent2">
                    <a:lumMod val="50000"/>
                  </a:schemeClr>
                </a:solidFill>
                <a:effectLst>
                  <a:outerShdw blurRad="38100" dist="38100" dir="2700000" algn="tl">
                    <a:srgbClr val="000000">
                      <a:alpha val="43137"/>
                    </a:srgbClr>
                  </a:outerShdw>
                </a:effectLst>
              </a:rPr>
              <a:t>Διαυγοκυτταρικό</a:t>
            </a:r>
            <a:r>
              <a:rPr lang="el-GR" sz="2400" b="1" dirty="0" smtClean="0">
                <a:solidFill>
                  <a:schemeClr val="accent2">
                    <a:lumMod val="50000"/>
                  </a:schemeClr>
                </a:solidFill>
                <a:effectLst>
                  <a:outerShdw blurRad="38100" dist="38100" dir="2700000" algn="tl">
                    <a:srgbClr val="000000">
                      <a:alpha val="43137"/>
                    </a:srgbClr>
                  </a:outerShdw>
                </a:effectLst>
              </a:rPr>
              <a:t> ΝΚΚ</a:t>
            </a:r>
            <a:endParaRPr lang="el-GR" sz="2400" b="1" dirty="0">
              <a:solidFill>
                <a:schemeClr val="accent2">
                  <a:lumMod val="50000"/>
                </a:schemeClr>
              </a:solidFill>
              <a:effectLst>
                <a:outerShdw blurRad="38100" dist="38100" dir="2700000" algn="tl">
                  <a:srgbClr val="000000">
                    <a:alpha val="43137"/>
                  </a:srgbClr>
                </a:outerShdw>
              </a:effectLst>
            </a:endParaRPr>
          </a:p>
          <a:p>
            <a:pPr>
              <a:buNone/>
            </a:pPr>
            <a:r>
              <a:rPr lang="en-US" sz="2400" dirty="0" smtClean="0"/>
              <a:t>      </a:t>
            </a:r>
            <a:r>
              <a:rPr lang="el-GR" sz="2400" dirty="0" err="1" smtClean="0"/>
              <a:t>Τρανσφεράση</a:t>
            </a:r>
            <a:r>
              <a:rPr lang="el-GR" sz="2400" dirty="0" smtClean="0"/>
              <a:t> ΕΕΣ </a:t>
            </a:r>
            <a:r>
              <a:rPr lang="en-US" sz="2400" dirty="0" smtClean="0">
                <a:effectLst>
                  <a:outerShdw blurRad="38100" dist="38100" dir="2700000" algn="tl">
                    <a:srgbClr val="000000">
                      <a:alpha val="43137"/>
                    </a:srgbClr>
                  </a:outerShdw>
                </a:effectLst>
              </a:rPr>
              <a:t>GST-</a:t>
            </a:r>
            <a:r>
              <a:rPr lang="el-GR" sz="2400" dirty="0" smtClean="0">
                <a:effectLst>
                  <a:outerShdw blurRad="38100" dist="38100" dir="2700000" algn="tl">
                    <a:srgbClr val="000000">
                      <a:alpha val="43137"/>
                    </a:srgbClr>
                  </a:outerShdw>
                </a:effectLst>
              </a:rPr>
              <a:t>α (+)</a:t>
            </a:r>
            <a:r>
              <a:rPr lang="en-US" sz="2400"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 </a:t>
            </a:r>
            <a:r>
              <a:rPr lang="en-US" sz="2400" u="sng" dirty="0" smtClean="0">
                <a:effectLst>
                  <a:outerShdw blurRad="38100" dist="38100" dir="2700000" algn="tl">
                    <a:srgbClr val="000000">
                      <a:alpha val="43137"/>
                    </a:srgbClr>
                  </a:outerShdw>
                </a:effectLst>
              </a:rPr>
              <a:t>CA</a:t>
            </a:r>
            <a:r>
              <a:rPr lang="el-GR" sz="2400" u="sng" dirty="0" smtClean="0">
                <a:effectLst>
                  <a:outerShdw blurRad="38100" dist="38100" dir="2700000" algn="tl">
                    <a:srgbClr val="000000">
                      <a:alpha val="43137"/>
                    </a:srgbClr>
                  </a:outerShdw>
                </a:effectLst>
              </a:rPr>
              <a:t>ΙΧ</a:t>
            </a:r>
            <a:r>
              <a:rPr lang="en-US"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a:t>
            </a:r>
          </a:p>
          <a:p>
            <a:pPr>
              <a:buNone/>
            </a:pPr>
            <a:endParaRPr lang="en-US" sz="2400" dirty="0" smtClean="0">
              <a:effectLst>
                <a:outerShdw blurRad="38100" dist="38100" dir="2700000" algn="tl">
                  <a:srgbClr val="000000">
                    <a:alpha val="43137"/>
                  </a:srgbClr>
                </a:outerShdw>
              </a:effectLst>
            </a:endParaRPr>
          </a:p>
          <a:p>
            <a:pPr>
              <a:buNone/>
            </a:pPr>
            <a:endParaRPr lang="en-US" sz="2400" dirty="0" smtClean="0"/>
          </a:p>
          <a:p>
            <a:pPr>
              <a:buNone/>
            </a:pPr>
            <a:r>
              <a:rPr lang="el-GR" sz="2400" b="1" dirty="0" smtClean="0">
                <a:solidFill>
                  <a:schemeClr val="accent2">
                    <a:lumMod val="50000"/>
                  </a:schemeClr>
                </a:solidFill>
                <a:effectLst>
                  <a:outerShdw blurRad="38100" dist="38100" dir="2700000" algn="tl">
                    <a:srgbClr val="000000">
                      <a:alpha val="43137"/>
                    </a:srgbClr>
                  </a:outerShdw>
                </a:effectLst>
              </a:rPr>
              <a:t>        </a:t>
            </a:r>
            <a:r>
              <a:rPr lang="el-GR" sz="2400" b="1" dirty="0" err="1" smtClean="0">
                <a:solidFill>
                  <a:schemeClr val="accent2">
                    <a:lumMod val="50000"/>
                  </a:schemeClr>
                </a:solidFill>
                <a:effectLst>
                  <a:outerShdw blurRad="38100" dist="38100" dir="2700000" algn="tl">
                    <a:srgbClr val="000000">
                      <a:alpha val="43137"/>
                    </a:srgbClr>
                  </a:outerShdw>
                </a:effectLst>
              </a:rPr>
              <a:t>Διαυγοκυτταρικό</a:t>
            </a:r>
            <a:r>
              <a:rPr lang="el-GR" sz="2400" b="1" dirty="0" smtClean="0">
                <a:solidFill>
                  <a:schemeClr val="accent2">
                    <a:lumMod val="50000"/>
                  </a:schemeClr>
                </a:solidFill>
                <a:effectLst>
                  <a:outerShdw blurRad="38100" dist="38100" dir="2700000" algn="tl">
                    <a:srgbClr val="000000">
                      <a:alpha val="43137"/>
                    </a:srgbClr>
                  </a:outerShdw>
                </a:effectLst>
              </a:rPr>
              <a:t>  ΝΚΚ</a:t>
            </a:r>
            <a:r>
              <a:rPr lang="en-US" sz="2400" b="1" dirty="0" smtClean="0">
                <a:solidFill>
                  <a:schemeClr val="accent2">
                    <a:lumMod val="50000"/>
                  </a:schemeClr>
                </a:solidFill>
                <a:effectLst>
                  <a:outerShdw blurRad="38100" dist="38100" dir="2700000" algn="tl">
                    <a:srgbClr val="000000">
                      <a:alpha val="43137"/>
                    </a:srgbClr>
                  </a:outerShdw>
                </a:effectLst>
              </a:rPr>
              <a:t> </a:t>
            </a:r>
            <a:endParaRPr lang="el-GR" sz="2400" b="1" dirty="0" smtClean="0">
              <a:solidFill>
                <a:schemeClr val="accent2">
                  <a:lumMod val="50000"/>
                </a:schemeClr>
              </a:solidFill>
              <a:effectLst>
                <a:outerShdw blurRad="38100" dist="38100" dir="2700000" algn="tl">
                  <a:srgbClr val="000000">
                    <a:alpha val="43137"/>
                  </a:srgbClr>
                </a:outerShdw>
              </a:effectLst>
            </a:endParaRPr>
          </a:p>
          <a:p>
            <a:pPr>
              <a:buNone/>
            </a:pP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CD10 (+) </a:t>
            </a:r>
            <a:r>
              <a:rPr lang="el-GR" sz="2400" dirty="0" smtClean="0">
                <a:effectLst>
                  <a:outerShdw blurRad="38100" dist="38100" dir="2700000" algn="tl">
                    <a:srgbClr val="000000">
                      <a:alpha val="43137"/>
                    </a:srgbClr>
                  </a:outerShdw>
                </a:effectLst>
              </a:rPr>
              <a:t>,</a:t>
            </a:r>
            <a:r>
              <a:rPr lang="en-US" sz="2400"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N-</a:t>
            </a:r>
            <a:r>
              <a:rPr lang="el-GR" sz="2400" dirty="0" err="1" smtClean="0">
                <a:effectLst>
                  <a:outerShdw blurRad="38100" dist="38100" dir="2700000" algn="tl">
                    <a:srgbClr val="000000">
                      <a:alpha val="43137"/>
                    </a:srgbClr>
                  </a:outerShdw>
                </a:effectLst>
              </a:rPr>
              <a:t>Καδερίνη</a:t>
            </a:r>
            <a:r>
              <a:rPr lang="el-GR" sz="2400" dirty="0" smtClean="0">
                <a:effectLst>
                  <a:outerShdw blurRad="38100" dist="38100" dir="2700000" algn="tl">
                    <a:srgbClr val="000000">
                      <a:alpha val="43137"/>
                    </a:srgbClr>
                  </a:outerShdw>
                </a:effectLst>
              </a:rPr>
              <a:t>(+)          </a:t>
            </a:r>
            <a:r>
              <a:rPr lang="el-GR" sz="2400" dirty="0" err="1" smtClean="0">
                <a:effectLst>
                  <a:outerShdw blurRad="38100" dist="38100" dir="2700000" algn="tl">
                    <a:srgbClr val="000000">
                      <a:alpha val="43137"/>
                    </a:srgbClr>
                  </a:outerShdw>
                </a:effectLst>
              </a:rPr>
              <a:t>Βιμεντίνη</a:t>
            </a:r>
            <a:r>
              <a:rPr lang="el-GR" sz="2400" dirty="0" smtClean="0">
                <a:effectLst>
                  <a:outerShdw blurRad="38100" dist="38100" dir="2700000" algn="tl">
                    <a:srgbClr val="000000">
                      <a:alpha val="43137"/>
                    </a:srgbClr>
                  </a:outerShdw>
                </a:effectLst>
              </a:rPr>
              <a:t>(+)</a:t>
            </a:r>
            <a:r>
              <a:rPr lang="en-US" sz="2400" dirty="0" smtClean="0">
                <a:effectLst>
                  <a:outerShdw blurRad="38100" dist="38100" dir="2700000" algn="tl">
                    <a:srgbClr val="000000">
                      <a:alpha val="43137"/>
                    </a:srgbClr>
                  </a:outerShdw>
                </a:effectLst>
              </a:rPr>
              <a:t>  </a:t>
            </a:r>
          </a:p>
          <a:p>
            <a:pPr>
              <a:buNone/>
            </a:pPr>
            <a:endParaRPr lang="el-GR" sz="2400" dirty="0" smtClean="0"/>
          </a:p>
          <a:p>
            <a:pPr>
              <a:buNone/>
            </a:pPr>
            <a:r>
              <a:rPr lang="en-US" sz="2400" dirty="0" smtClean="0"/>
              <a:t>        </a:t>
            </a:r>
            <a:r>
              <a:rPr lang="el-GR" sz="2400" b="1" dirty="0" err="1" smtClean="0">
                <a:solidFill>
                  <a:schemeClr val="accent2">
                    <a:lumMod val="50000"/>
                  </a:schemeClr>
                </a:solidFill>
                <a:effectLst>
                  <a:outerShdw blurRad="38100" dist="38100" dir="2700000" algn="tl">
                    <a:srgbClr val="000000">
                      <a:alpha val="43137"/>
                    </a:srgbClr>
                  </a:outerShdw>
                </a:effectLst>
              </a:rPr>
              <a:t>Θηλώδες</a:t>
            </a:r>
            <a:r>
              <a:rPr lang="el-GR" sz="2400" b="1" dirty="0" smtClean="0">
                <a:solidFill>
                  <a:schemeClr val="accent2">
                    <a:lumMod val="50000"/>
                  </a:schemeClr>
                </a:solidFill>
                <a:effectLst>
                  <a:outerShdw blurRad="38100" dist="38100" dir="2700000" algn="tl">
                    <a:srgbClr val="000000">
                      <a:alpha val="43137"/>
                    </a:srgbClr>
                  </a:outerShdw>
                </a:effectLst>
              </a:rPr>
              <a:t> ΝΚΚ</a:t>
            </a:r>
            <a:r>
              <a:rPr lang="en-US" sz="2400" b="1" dirty="0" smtClean="0">
                <a:solidFill>
                  <a:schemeClr val="accent2">
                    <a:lumMod val="50000"/>
                  </a:schemeClr>
                </a:solidFill>
                <a:effectLst>
                  <a:outerShdw blurRad="38100" dist="38100" dir="2700000" algn="tl">
                    <a:srgbClr val="000000">
                      <a:alpha val="43137"/>
                    </a:srgbClr>
                  </a:outerShdw>
                </a:effectLst>
              </a:rPr>
              <a:t> </a:t>
            </a:r>
            <a:endParaRPr lang="el-GR" sz="2400" b="1" dirty="0" smtClean="0">
              <a:solidFill>
                <a:schemeClr val="accent2">
                  <a:lumMod val="50000"/>
                </a:schemeClr>
              </a:solidFill>
              <a:effectLst>
                <a:outerShdw blurRad="38100" dist="38100" dir="2700000" algn="tl">
                  <a:srgbClr val="000000">
                    <a:alpha val="43137"/>
                  </a:srgbClr>
                </a:outerShdw>
              </a:effectLst>
            </a:endParaRPr>
          </a:p>
          <a:p>
            <a:pPr>
              <a:buNone/>
            </a:pPr>
            <a:r>
              <a:rPr lang="el-GR" sz="2400" dirty="0" smtClean="0"/>
              <a:t>  </a:t>
            </a:r>
            <a:r>
              <a:rPr lang="en-US" sz="2400" dirty="0" smtClean="0"/>
              <a:t>        </a:t>
            </a:r>
            <a:r>
              <a:rPr lang="en-US" sz="2400" u="sng" dirty="0" smtClean="0">
                <a:effectLst>
                  <a:outerShdw blurRad="38100" dist="38100" dir="2700000" algn="tl">
                    <a:srgbClr val="000000">
                      <a:alpha val="43137"/>
                    </a:srgbClr>
                  </a:outerShdw>
                </a:effectLst>
              </a:rPr>
              <a:t>AMACR</a:t>
            </a:r>
            <a:r>
              <a:rPr lang="en-US" sz="2400" dirty="0" smtClean="0">
                <a:effectLst>
                  <a:outerShdw blurRad="38100" dist="38100" dir="2700000" algn="tl">
                    <a:srgbClr val="000000">
                      <a:alpha val="43137"/>
                    </a:srgbClr>
                  </a:outerShdw>
                </a:effectLst>
              </a:rPr>
              <a:t>(</a:t>
            </a:r>
            <a:r>
              <a:rPr lang="en-US" sz="2400" b="1" dirty="0" smtClean="0">
                <a:effectLst>
                  <a:outerShdw blurRad="38100" dist="38100" dir="2700000" algn="tl">
                    <a:srgbClr val="000000">
                      <a:alpha val="43137"/>
                    </a:srgbClr>
                  </a:outerShdw>
                </a:effectLst>
              </a:rPr>
              <a:t>+</a:t>
            </a:r>
            <a:r>
              <a:rPr lang="en-US" sz="2400" dirty="0" smtClean="0">
                <a:effectLst>
                  <a:outerShdw blurRad="38100" dist="38100" dir="2700000" algn="tl">
                    <a:srgbClr val="000000">
                      <a:alpha val="43137"/>
                    </a:srgbClr>
                  </a:outerShdw>
                </a:effectLst>
              </a:rPr>
              <a:t>) </a:t>
            </a:r>
          </a:p>
          <a:p>
            <a:pPr>
              <a:buNone/>
            </a:pPr>
            <a:r>
              <a:rPr lang="en-US" sz="2400" dirty="0" smtClean="0"/>
              <a:t>  </a:t>
            </a:r>
          </a:p>
          <a:p>
            <a:pPr>
              <a:buNone/>
            </a:pPr>
            <a:r>
              <a:rPr lang="en-US" sz="2400" b="1" spc="300" dirty="0" smtClean="0">
                <a:solidFill>
                  <a:schemeClr val="accent2">
                    <a:lumMod val="50000"/>
                  </a:schemeClr>
                </a:solidFill>
                <a:effectLst>
                  <a:outerShdw blurRad="38100" dist="38100" dir="2700000" algn="tl">
                    <a:srgbClr val="000000">
                      <a:alpha val="43137"/>
                    </a:srgbClr>
                  </a:outerShdw>
                </a:effectLst>
              </a:rPr>
              <a:t>     X</a:t>
            </a:r>
            <a:r>
              <a:rPr lang="el-GR" sz="2400" b="1" spc="300" dirty="0" err="1" smtClean="0">
                <a:solidFill>
                  <a:schemeClr val="accent2">
                    <a:lumMod val="50000"/>
                  </a:schemeClr>
                </a:solidFill>
                <a:effectLst>
                  <a:outerShdw blurRad="38100" dist="38100" dir="2700000" algn="tl">
                    <a:srgbClr val="000000">
                      <a:alpha val="43137"/>
                    </a:srgbClr>
                  </a:outerShdw>
                </a:effectLst>
              </a:rPr>
              <a:t>ρωμόφοβο</a:t>
            </a:r>
            <a:r>
              <a:rPr lang="el-GR" sz="2400" b="1" spc="300" dirty="0" smtClean="0">
                <a:solidFill>
                  <a:schemeClr val="accent2">
                    <a:lumMod val="50000"/>
                  </a:schemeClr>
                </a:solidFill>
                <a:effectLst>
                  <a:outerShdw blurRad="38100" dist="38100" dir="2700000" algn="tl">
                    <a:srgbClr val="000000">
                      <a:alpha val="43137"/>
                    </a:srgbClr>
                  </a:outerShdw>
                </a:effectLst>
              </a:rPr>
              <a:t> ΝΚΚ</a:t>
            </a:r>
            <a:r>
              <a:rPr lang="en-US" sz="2400" b="1" spc="300" dirty="0" smtClean="0">
                <a:solidFill>
                  <a:schemeClr val="accent2">
                    <a:lumMod val="50000"/>
                  </a:schemeClr>
                </a:solidFill>
                <a:effectLst>
                  <a:outerShdw blurRad="38100" dist="38100" dir="2700000" algn="tl">
                    <a:srgbClr val="000000">
                      <a:alpha val="43137"/>
                    </a:srgbClr>
                  </a:outerShdw>
                </a:effectLst>
              </a:rPr>
              <a:t> </a:t>
            </a:r>
            <a:endParaRPr lang="el-GR" sz="2400" b="1" spc="300" dirty="0" smtClean="0">
              <a:solidFill>
                <a:schemeClr val="accent2">
                  <a:lumMod val="50000"/>
                </a:schemeClr>
              </a:solidFill>
              <a:effectLst>
                <a:outerShdw blurRad="38100" dist="38100" dir="2700000" algn="tl">
                  <a:srgbClr val="000000">
                    <a:alpha val="43137"/>
                  </a:srgbClr>
                </a:outerShdw>
              </a:effectLst>
            </a:endParaRPr>
          </a:p>
          <a:p>
            <a:pPr>
              <a:buNone/>
            </a:pPr>
            <a:r>
              <a:rPr lang="en-US" sz="2400" dirty="0" err="1" smtClean="0">
                <a:effectLst>
                  <a:outerShdw blurRad="38100" dist="38100" dir="2700000" algn="tl">
                    <a:srgbClr val="000000">
                      <a:alpha val="43137"/>
                    </a:srgbClr>
                  </a:outerShdw>
                </a:effectLst>
              </a:rPr>
              <a:t>EpCAM</a:t>
            </a:r>
            <a:r>
              <a:rPr lang="en-US" sz="2400" dirty="0" smtClean="0">
                <a:effectLst>
                  <a:outerShdw blurRad="38100" dist="38100" dir="2700000" algn="tl">
                    <a:srgbClr val="000000">
                      <a:alpha val="43137"/>
                    </a:srgbClr>
                  </a:outerShdw>
                </a:effectLst>
              </a:rPr>
              <a:t>(+) </a:t>
            </a:r>
          </a:p>
          <a:p>
            <a:pPr>
              <a:buNone/>
            </a:pPr>
            <a:r>
              <a:rPr lang="en-US" sz="2400" u="sng" dirty="0" smtClean="0">
                <a:effectLst>
                  <a:outerShdw blurRad="38100" dist="38100" dir="2700000" algn="tl">
                    <a:srgbClr val="000000">
                      <a:alpha val="43137"/>
                    </a:srgbClr>
                  </a:outerShdw>
                </a:effectLst>
              </a:rPr>
              <a:t>CK7</a:t>
            </a:r>
            <a:r>
              <a:rPr lang="en-US" sz="2400" dirty="0" smtClean="0">
                <a:effectLst>
                  <a:outerShdw blurRad="38100" dist="38100" dir="2700000" algn="tl">
                    <a:srgbClr val="000000">
                      <a:alpha val="43137"/>
                    </a:srgbClr>
                  </a:outerShdw>
                </a:effectLst>
              </a:rPr>
              <a:t>(+ &gt;90%)</a:t>
            </a:r>
            <a:r>
              <a:rPr lang="el-GR" sz="2400" dirty="0" smtClean="0">
                <a:effectLst>
                  <a:outerShdw blurRad="38100" dist="38100" dir="2700000" algn="tl">
                    <a:srgbClr val="000000">
                      <a:alpha val="43137"/>
                    </a:srgbClr>
                  </a:outerShdw>
                </a:effectLst>
              </a:rPr>
              <a:t> </a:t>
            </a:r>
            <a:r>
              <a:rPr lang="el-GR" sz="2400" u="sng" dirty="0" smtClean="0">
                <a:effectLst>
                  <a:outerShdw blurRad="38100" dist="38100" dir="2700000" algn="tl">
                    <a:srgbClr val="000000">
                      <a:alpha val="43137"/>
                    </a:srgbClr>
                  </a:outerShdw>
                </a:effectLst>
              </a:rPr>
              <a:t>ή</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CK7</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τουλάχιστον στο 5%,</a:t>
            </a:r>
          </a:p>
          <a:p>
            <a:pPr>
              <a:buNone/>
            </a:pPr>
            <a:r>
              <a:rPr lang="el-GR" sz="2400" dirty="0" smtClean="0">
                <a:effectLst>
                  <a:outerShdw blurRad="38100" dist="38100" dir="2700000" algn="tl">
                    <a:srgbClr val="000000">
                      <a:alpha val="43137"/>
                    </a:srgbClr>
                  </a:outerShdw>
                </a:effectLst>
              </a:rPr>
              <a:t> αλλά </a:t>
            </a:r>
            <a:r>
              <a:rPr lang="en-US" sz="2400" dirty="0" smtClean="0">
                <a:effectLst>
                  <a:outerShdw blurRad="38100" dist="38100" dir="2700000" algn="tl">
                    <a:srgbClr val="000000">
                      <a:alpha val="43137"/>
                    </a:srgbClr>
                  </a:outerShdw>
                </a:effectLst>
              </a:rPr>
              <a:t>CK20</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&amp;</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CD15 </a:t>
            </a:r>
            <a:r>
              <a:rPr lang="el-GR" sz="2400" dirty="0" smtClean="0">
                <a:effectLst>
                  <a:outerShdw blurRad="38100" dist="38100" dir="2700000" algn="tl">
                    <a:srgbClr val="000000">
                      <a:alpha val="43137"/>
                    </a:srgbClr>
                  </a:outerShdw>
                </a:effectLst>
              </a:rPr>
              <a:t>αρνητικά)</a:t>
            </a:r>
          </a:p>
          <a:p>
            <a:pPr>
              <a:buNone/>
            </a:pPr>
            <a:r>
              <a:rPr lang="el-GR" sz="2400" dirty="0" smtClean="0">
                <a:effectLst>
                  <a:outerShdw blurRad="38100" dist="38100" dir="2700000" algn="tl">
                    <a:srgbClr val="000000">
                      <a:alpha val="43137"/>
                    </a:srgbClr>
                  </a:outerShdw>
                </a:effectLst>
              </a:rPr>
              <a:t>Ε-</a:t>
            </a:r>
            <a:r>
              <a:rPr lang="el-GR" sz="2400" dirty="0" err="1" smtClean="0">
                <a:effectLst>
                  <a:outerShdw blurRad="38100" dist="38100" dir="2700000" algn="tl">
                    <a:srgbClr val="000000">
                      <a:alpha val="43137"/>
                    </a:srgbClr>
                  </a:outerShdw>
                </a:effectLst>
              </a:rPr>
              <a:t>καδερίνη</a:t>
            </a:r>
            <a:r>
              <a:rPr lang="el-GR" sz="2400" dirty="0" smtClean="0">
                <a:effectLst>
                  <a:outerShdw blurRad="38100" dist="38100" dir="2700000" algn="tl">
                    <a:srgbClr val="000000">
                      <a:alpha val="43137"/>
                    </a:srgbClr>
                  </a:outerShdw>
                </a:effectLst>
              </a:rPr>
              <a:t> (+, με</a:t>
            </a:r>
            <a:r>
              <a:rPr lang="el-GR" sz="2400" b="1" dirty="0" smtClean="0">
                <a:effectLst>
                  <a:outerShdw blurRad="38100" dist="38100" dir="2700000" algn="tl">
                    <a:srgbClr val="000000">
                      <a:alpha val="43137"/>
                    </a:srgbClr>
                  </a:outerShdw>
                </a:effectLst>
              </a:rPr>
              <a:t> αμιγώς </a:t>
            </a:r>
            <a:r>
              <a:rPr lang="el-GR" sz="2400" dirty="0" err="1" smtClean="0">
                <a:effectLst>
                  <a:outerShdw blurRad="38100" dist="38100" dir="2700000" algn="tl">
                    <a:srgbClr val="000000">
                      <a:alpha val="43137"/>
                    </a:srgbClr>
                  </a:outerShdw>
                </a:effectLst>
              </a:rPr>
              <a:t>μεμβρανικό</a:t>
            </a:r>
            <a:r>
              <a:rPr lang="el-GR" sz="2400" dirty="0" smtClean="0">
                <a:effectLst>
                  <a:outerShdw blurRad="38100" dist="38100" dir="2700000" algn="tl">
                    <a:srgbClr val="000000">
                      <a:alpha val="43137"/>
                    </a:srgbClr>
                  </a:outerShdw>
                </a:effectLst>
              </a:rPr>
              <a:t>     πρότυπο</a:t>
            </a:r>
            <a:r>
              <a:rPr lang="en-US" sz="2400" dirty="0" smtClean="0">
                <a:effectLst>
                  <a:outerShdw blurRad="38100" dist="38100" dir="2700000" algn="tl">
                    <a:srgbClr val="000000">
                      <a:alpha val="43137"/>
                    </a:srgbClr>
                  </a:outerShdw>
                </a:effectLst>
              </a:rPr>
              <a:t>)</a:t>
            </a:r>
          </a:p>
          <a:p>
            <a:pPr>
              <a:buNone/>
            </a:pPr>
            <a:r>
              <a:rPr lang="en-US" sz="2400" dirty="0" smtClean="0">
                <a:effectLst>
                  <a:outerShdw blurRad="38100" dist="38100" dir="2700000" algn="tl">
                    <a:srgbClr val="000000">
                      <a:alpha val="43137"/>
                    </a:srgbClr>
                  </a:outerShdw>
                </a:effectLst>
              </a:rPr>
              <a:t>    </a:t>
            </a:r>
          </a:p>
          <a:p>
            <a:pPr>
              <a:buNone/>
            </a:pPr>
            <a:r>
              <a:rPr lang="en-US" sz="2400" dirty="0" smtClean="0"/>
              <a:t>  </a:t>
            </a:r>
          </a:p>
          <a:p>
            <a:pPr>
              <a:buNone/>
            </a:pPr>
            <a:endParaRPr lang="el-GR" sz="2400" dirty="0" smtClean="0"/>
          </a:p>
        </p:txBody>
      </p:sp>
      <p:sp>
        <p:nvSpPr>
          <p:cNvPr id="4" name="3 - Θέση περιεχομένου"/>
          <p:cNvSpPr>
            <a:spLocks noGrp="1"/>
          </p:cNvSpPr>
          <p:nvPr>
            <p:ph sz="half" idx="2"/>
          </p:nvPr>
        </p:nvSpPr>
        <p:spPr>
          <a:xfrm>
            <a:off x="4648200" y="1285860"/>
            <a:ext cx="4495800" cy="5572140"/>
          </a:xfrm>
        </p:spPr>
        <p:txBody>
          <a:bodyPr>
            <a:normAutofit fontScale="77500" lnSpcReduction="20000"/>
          </a:bodyPr>
          <a:lstStyle/>
          <a:p>
            <a:pPr>
              <a:buNone/>
            </a:pPr>
            <a:r>
              <a:rPr lang="en-US" sz="2400" b="1" dirty="0" smtClean="0">
                <a:solidFill>
                  <a:schemeClr val="accent2">
                    <a:lumMod val="50000"/>
                  </a:schemeClr>
                </a:solidFill>
                <a:effectLst>
                  <a:outerShdw blurRad="38100" dist="38100" dir="2700000" algn="tl">
                    <a:srgbClr val="000000">
                      <a:alpha val="43137"/>
                    </a:srgbClr>
                  </a:outerShdw>
                </a:effectLst>
              </a:rPr>
              <a:t>      </a:t>
            </a:r>
            <a:r>
              <a:rPr lang="el-GR" sz="2400" b="1" dirty="0" err="1" smtClean="0">
                <a:solidFill>
                  <a:schemeClr val="accent2">
                    <a:lumMod val="50000"/>
                  </a:schemeClr>
                </a:solidFill>
                <a:effectLst>
                  <a:outerShdw blurRad="38100" dist="38100" dir="2700000" algn="tl">
                    <a:srgbClr val="000000">
                      <a:alpha val="43137"/>
                    </a:srgbClr>
                  </a:outerShdw>
                </a:effectLst>
              </a:rPr>
              <a:t>Θηλώδες</a:t>
            </a:r>
            <a:r>
              <a:rPr lang="el-GR" sz="2400" b="1" dirty="0" smtClean="0">
                <a:solidFill>
                  <a:schemeClr val="accent2">
                    <a:lumMod val="50000"/>
                  </a:schemeClr>
                </a:solidFill>
                <a:effectLst>
                  <a:outerShdw blurRad="38100" dist="38100" dir="2700000" algn="tl">
                    <a:srgbClr val="000000">
                      <a:alpha val="43137"/>
                    </a:srgbClr>
                  </a:outerShdw>
                </a:effectLst>
              </a:rPr>
              <a:t> ΝΚΚ</a:t>
            </a:r>
            <a:endParaRPr lang="en-US" sz="2400" b="1" dirty="0" smtClean="0">
              <a:solidFill>
                <a:schemeClr val="accent2">
                  <a:lumMod val="50000"/>
                </a:schemeClr>
              </a:solidFill>
              <a:effectLst>
                <a:outerShdw blurRad="38100" dist="38100" dir="2700000" algn="tl">
                  <a:srgbClr val="000000">
                    <a:alpha val="43137"/>
                  </a:srgbClr>
                </a:outerShdw>
              </a:effectLst>
            </a:endParaRPr>
          </a:p>
          <a:p>
            <a:pPr>
              <a:buNone/>
            </a:pPr>
            <a:r>
              <a:rPr lang="en-US" sz="2400" dirty="0" smtClean="0"/>
              <a:t>        </a:t>
            </a:r>
            <a:r>
              <a:rPr lang="en-US" sz="2400" u="sng" dirty="0" smtClean="0">
                <a:effectLst>
                  <a:outerShdw blurRad="38100" dist="38100" dir="2700000" algn="tl">
                    <a:srgbClr val="000000">
                      <a:alpha val="43137"/>
                    </a:srgbClr>
                  </a:outerShdw>
                </a:effectLst>
              </a:rPr>
              <a:t>AMACR (+)</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CK7 (+)</a:t>
            </a:r>
          </a:p>
          <a:p>
            <a:pPr>
              <a:buNone/>
            </a:pPr>
            <a:endParaRPr lang="el-GR" sz="2400" dirty="0" smtClean="0"/>
          </a:p>
          <a:p>
            <a:pPr>
              <a:buNone/>
            </a:pPr>
            <a:r>
              <a:rPr lang="el-GR" sz="2400" dirty="0" smtClean="0"/>
              <a:t> </a:t>
            </a:r>
            <a:endParaRPr lang="en-US" sz="2400" dirty="0" smtClean="0"/>
          </a:p>
          <a:p>
            <a:pPr>
              <a:buNone/>
            </a:pPr>
            <a:r>
              <a:rPr lang="el-GR" sz="2400" b="1" dirty="0" err="1" smtClean="0">
                <a:solidFill>
                  <a:schemeClr val="accent2">
                    <a:lumMod val="50000"/>
                  </a:schemeClr>
                </a:solidFill>
                <a:effectLst>
                  <a:outerShdw blurRad="38100" dist="38100" dir="2700000" algn="tl">
                    <a:srgbClr val="000000">
                      <a:alpha val="43137"/>
                    </a:srgbClr>
                  </a:outerShdw>
                </a:effectLst>
              </a:rPr>
              <a:t>Χρωμόφοβο</a:t>
            </a:r>
            <a:r>
              <a:rPr lang="el-GR" sz="2400" b="1" dirty="0" smtClean="0">
                <a:solidFill>
                  <a:schemeClr val="accent2">
                    <a:lumMod val="50000"/>
                  </a:schemeClr>
                </a:solidFill>
                <a:effectLst>
                  <a:outerShdw blurRad="38100" dist="38100" dir="2700000" algn="tl">
                    <a:srgbClr val="000000">
                      <a:alpha val="43137"/>
                    </a:srgbClr>
                  </a:outerShdw>
                </a:effectLst>
              </a:rPr>
              <a:t> ΝΚΚ / </a:t>
            </a:r>
            <a:r>
              <a:rPr lang="el-GR" sz="2400" b="1" dirty="0" err="1" smtClean="0">
                <a:solidFill>
                  <a:schemeClr val="accent2">
                    <a:lumMod val="50000"/>
                  </a:schemeClr>
                </a:solidFill>
                <a:effectLst>
                  <a:outerShdw blurRad="38100" dist="38100" dir="2700000" algn="tl">
                    <a:srgbClr val="000000">
                      <a:alpha val="43137"/>
                    </a:srgbClr>
                  </a:outerShdw>
                </a:effectLst>
              </a:rPr>
              <a:t>ογκοκύτωμα</a:t>
            </a:r>
            <a:endParaRPr lang="el-GR" sz="2400" b="1" dirty="0" smtClean="0">
              <a:solidFill>
                <a:schemeClr val="accent2">
                  <a:lumMod val="50000"/>
                </a:schemeClr>
              </a:solidFill>
              <a:effectLst>
                <a:outerShdw blurRad="38100" dist="38100" dir="2700000" algn="tl">
                  <a:srgbClr val="000000">
                    <a:alpha val="43137"/>
                  </a:srgbClr>
                </a:outerShdw>
              </a:effectLst>
            </a:endParaRPr>
          </a:p>
          <a:p>
            <a:pPr>
              <a:buNone/>
            </a:pPr>
            <a:r>
              <a:rPr lang="el-GR" sz="2400" dirty="0" smtClean="0">
                <a:effectLst>
                  <a:outerShdw blurRad="38100" dist="38100" dir="2700000" algn="tl">
                    <a:srgbClr val="000000">
                      <a:alpha val="43137"/>
                    </a:srgbClr>
                  </a:outerShdw>
                </a:effectLst>
              </a:rPr>
              <a:t>    </a:t>
            </a:r>
            <a:r>
              <a:rPr lang="el-GR" sz="2400" dirty="0" err="1" smtClean="0">
                <a:effectLst>
                  <a:outerShdw blurRad="38100" dist="38100" dir="2700000" algn="tl">
                    <a:srgbClr val="000000">
                      <a:alpha val="43137"/>
                    </a:srgbClr>
                  </a:outerShdw>
                </a:effectLst>
              </a:rPr>
              <a:t>Παρβαλβουμίνη</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   </a:t>
            </a:r>
            <a:r>
              <a:rPr lang="en-US" sz="2400" u="sng" dirty="0" smtClean="0">
                <a:effectLst>
                  <a:outerShdw blurRad="38100" dist="38100" dir="2700000" algn="tl">
                    <a:srgbClr val="000000">
                      <a:alpha val="43137"/>
                    </a:srgbClr>
                  </a:outerShdw>
                </a:effectLst>
              </a:rPr>
              <a:t>CD117 (c-KIT) </a:t>
            </a:r>
            <a:r>
              <a:rPr lang="en-US" sz="2400" dirty="0" smtClean="0">
                <a:effectLst>
                  <a:outerShdw blurRad="38100" dist="38100" dir="2700000" algn="tl">
                    <a:srgbClr val="000000">
                      <a:alpha val="43137"/>
                    </a:srgbClr>
                  </a:outerShdw>
                </a:effectLst>
              </a:rPr>
              <a:t>(+),</a:t>
            </a:r>
          </a:p>
          <a:p>
            <a:pPr>
              <a:buNone/>
            </a:pPr>
            <a:r>
              <a:rPr lang="en-US" sz="2400"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E- &amp; </a:t>
            </a:r>
            <a:r>
              <a:rPr lang="el-GR" sz="2400" dirty="0" smtClean="0">
                <a:effectLst>
                  <a:outerShdw blurRad="38100" dist="38100" dir="2700000" algn="tl">
                    <a:srgbClr val="000000">
                      <a:alpha val="43137"/>
                    </a:srgbClr>
                  </a:outerShdw>
                </a:effectLst>
              </a:rPr>
              <a:t>κυρίως  </a:t>
            </a:r>
            <a:r>
              <a:rPr lang="en-US" sz="2400" dirty="0" err="1" smtClean="0">
                <a:effectLst>
                  <a:outerShdw blurRad="38100" dist="38100" dir="2700000" algn="tl">
                    <a:srgbClr val="000000">
                      <a:alpha val="43137"/>
                    </a:srgbClr>
                  </a:outerShdw>
                </a:effectLst>
              </a:rPr>
              <a:t>ksp</a:t>
            </a:r>
            <a:r>
              <a:rPr lang="en-US" sz="2400" dirty="0" smtClean="0">
                <a:effectLst>
                  <a:outerShdw blurRad="38100" dist="38100" dir="2700000" algn="tl">
                    <a:srgbClr val="000000">
                      <a:alpha val="43137"/>
                    </a:srgbClr>
                  </a:outerShdw>
                </a:effectLst>
              </a:rPr>
              <a:t>-</a:t>
            </a:r>
            <a:r>
              <a:rPr lang="el-GR" sz="2400" dirty="0" err="1" smtClean="0">
                <a:effectLst>
                  <a:outerShdw blurRad="38100" dist="38100" dir="2700000" algn="tl">
                    <a:srgbClr val="000000">
                      <a:alpha val="43137"/>
                    </a:srgbClr>
                  </a:outerShdw>
                </a:effectLst>
              </a:rPr>
              <a:t>καδερίνη</a:t>
            </a:r>
            <a:r>
              <a:rPr lang="el-GR" sz="2400" dirty="0" smtClean="0">
                <a:effectLst>
                  <a:outerShdw blurRad="38100" dist="38100" dir="2700000" algn="tl">
                    <a:srgbClr val="000000">
                      <a:alpha val="43137"/>
                    </a:srgbClr>
                  </a:outerShdw>
                </a:effectLst>
              </a:rPr>
              <a:t>(+)</a:t>
            </a:r>
            <a:endParaRPr lang="en-US" sz="2400" dirty="0" smtClean="0">
              <a:effectLst>
                <a:outerShdw blurRad="38100" dist="38100" dir="2700000" algn="tl">
                  <a:srgbClr val="000000">
                    <a:alpha val="43137"/>
                  </a:srgbClr>
                </a:outerShdw>
              </a:effectLst>
            </a:endParaRPr>
          </a:p>
          <a:p>
            <a:pPr>
              <a:buNone/>
            </a:pPr>
            <a:r>
              <a:rPr lang="el-GR" sz="2400" dirty="0" smtClean="0"/>
              <a:t> </a:t>
            </a:r>
          </a:p>
          <a:p>
            <a:pPr>
              <a:buNone/>
            </a:pPr>
            <a:endParaRPr lang="el-GR" sz="2400" b="1" dirty="0" smtClean="0">
              <a:solidFill>
                <a:schemeClr val="accent2">
                  <a:lumMod val="50000"/>
                </a:schemeClr>
              </a:solidFill>
              <a:effectLst>
                <a:outerShdw blurRad="38100" dist="38100" dir="2700000" algn="tl">
                  <a:srgbClr val="000000">
                    <a:alpha val="43137"/>
                  </a:srgbClr>
                </a:outerShdw>
              </a:effectLst>
            </a:endParaRPr>
          </a:p>
          <a:p>
            <a:pPr>
              <a:buNone/>
            </a:pPr>
            <a:endParaRPr lang="en-US" sz="2400" dirty="0" smtClean="0"/>
          </a:p>
          <a:p>
            <a:pPr>
              <a:buNone/>
            </a:pPr>
            <a:endParaRPr lang="el-GR" sz="2400" dirty="0" smtClean="0"/>
          </a:p>
          <a:p>
            <a:pPr>
              <a:buNone/>
            </a:pPr>
            <a:r>
              <a:rPr lang="en-US" sz="2400" b="1" spc="300" dirty="0" smtClean="0">
                <a:solidFill>
                  <a:schemeClr val="accent2">
                    <a:lumMod val="50000"/>
                  </a:schemeClr>
                </a:solidFill>
                <a:effectLst>
                  <a:outerShdw blurRad="38100" dist="38100" dir="2700000" algn="tl">
                    <a:srgbClr val="000000">
                      <a:alpha val="43137"/>
                    </a:srgbClr>
                  </a:outerShdw>
                </a:effectLst>
              </a:rPr>
              <a:t>    </a:t>
            </a:r>
            <a:r>
              <a:rPr lang="el-GR" sz="2400" b="1" spc="300" dirty="0" err="1" smtClean="0">
                <a:solidFill>
                  <a:schemeClr val="accent2">
                    <a:lumMod val="50000"/>
                  </a:schemeClr>
                </a:solidFill>
                <a:effectLst>
                  <a:outerShdw blurRad="38100" dist="38100" dir="2700000" algn="tl">
                    <a:srgbClr val="000000">
                      <a:alpha val="43137"/>
                    </a:srgbClr>
                  </a:outerShdw>
                </a:effectLst>
              </a:rPr>
              <a:t>Ογκοκύτωμα</a:t>
            </a:r>
            <a:endParaRPr lang="el-GR" sz="2400" b="1" spc="300" dirty="0" smtClean="0">
              <a:solidFill>
                <a:schemeClr val="accent2">
                  <a:lumMod val="50000"/>
                </a:schemeClr>
              </a:solidFill>
              <a:effectLst>
                <a:outerShdw blurRad="38100" dist="38100" dir="2700000" algn="tl">
                  <a:srgbClr val="000000">
                    <a:alpha val="43137"/>
                  </a:srgbClr>
                </a:outerShdw>
              </a:effectLst>
            </a:endParaRPr>
          </a:p>
          <a:p>
            <a:pPr>
              <a:buNone/>
            </a:pPr>
            <a:r>
              <a:rPr lang="en-US" sz="2400" dirty="0" smtClean="0">
                <a:effectLst>
                  <a:outerShdw blurRad="38100" dist="38100" dir="2700000" algn="tl">
                    <a:srgbClr val="000000">
                      <a:alpha val="43137"/>
                    </a:srgbClr>
                  </a:outerShdw>
                </a:effectLst>
              </a:rPr>
              <a:t>CK7(-) </a:t>
            </a:r>
            <a:r>
              <a:rPr lang="el-GR" sz="2400" u="sng" dirty="0" smtClean="0">
                <a:effectLst>
                  <a:outerShdw blurRad="38100" dist="38100" dir="2700000" algn="tl">
                    <a:srgbClr val="000000">
                      <a:alpha val="43137"/>
                    </a:srgbClr>
                  </a:outerShdw>
                </a:effectLst>
              </a:rPr>
              <a:t>ή</a:t>
            </a:r>
            <a:r>
              <a:rPr lang="el-GR" sz="2400" dirty="0" smtClean="0">
                <a:effectLst>
                  <a:outerShdw blurRad="38100" dist="38100" dir="2700000" algn="tl">
                    <a:srgbClr val="000000">
                      <a:alpha val="43137"/>
                    </a:srgbClr>
                  </a:outerShdw>
                </a:effectLst>
              </a:rPr>
              <a:t> </a:t>
            </a:r>
          </a:p>
          <a:p>
            <a:pPr>
              <a:buNone/>
            </a:pPr>
            <a:r>
              <a:rPr lang="en-US" sz="2400" dirty="0" smtClean="0">
                <a:effectLst>
                  <a:outerShdw blurRad="38100" dist="38100" dir="2700000" algn="tl">
                    <a:srgbClr val="000000">
                      <a:alpha val="43137"/>
                    </a:srgbClr>
                  </a:outerShdw>
                </a:effectLst>
              </a:rPr>
              <a:t>CK7</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&amp;</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CK20 (</a:t>
            </a:r>
            <a:r>
              <a:rPr lang="el-GR" sz="2400" dirty="0" smtClean="0">
                <a:effectLst>
                  <a:outerShdw blurRad="38100" dist="38100" dir="2700000" algn="tl">
                    <a:srgbClr val="000000">
                      <a:alpha val="43137"/>
                    </a:srgbClr>
                  </a:outerShdw>
                </a:effectLst>
              </a:rPr>
              <a:t>εστιακά θετικές)</a:t>
            </a:r>
          </a:p>
          <a:p>
            <a:pPr>
              <a:buNone/>
            </a:pPr>
            <a:r>
              <a:rPr lang="el-GR" sz="2400" u="sng" dirty="0" smtClean="0">
                <a:effectLst>
                  <a:outerShdw blurRad="38100" dist="38100" dir="2700000" algn="tl">
                    <a:srgbClr val="000000">
                      <a:alpha val="43137"/>
                    </a:srgbClr>
                  </a:outerShdw>
                </a:effectLst>
              </a:rPr>
              <a:t>ή </a:t>
            </a:r>
            <a:r>
              <a:rPr lang="en-US" sz="2400" dirty="0" smtClean="0">
                <a:effectLst>
                  <a:outerShdw blurRad="38100" dist="38100" dir="2700000" algn="tl">
                    <a:srgbClr val="000000">
                      <a:alpha val="43137"/>
                    </a:srgbClr>
                  </a:outerShdw>
                </a:effectLst>
              </a:rPr>
              <a:t>CK7</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&amp;</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CD15</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a:t>
            </a:r>
            <a:r>
              <a:rPr lang="el-GR" sz="2400" dirty="0" smtClean="0">
                <a:effectLst>
                  <a:outerShdw blurRad="38100" dist="38100" dir="2700000" algn="tl">
                    <a:srgbClr val="000000">
                      <a:alpha val="43137"/>
                    </a:srgbClr>
                  </a:outerShdw>
                </a:effectLst>
              </a:rPr>
              <a:t>εστιακά θετικά)</a:t>
            </a:r>
          </a:p>
          <a:p>
            <a:pPr>
              <a:buNone/>
            </a:pPr>
            <a:r>
              <a:rPr lang="el-GR" sz="2400" dirty="0" smtClean="0">
                <a:effectLst>
                  <a:outerShdw blurRad="38100" dist="38100" dir="2700000" algn="tl">
                    <a:srgbClr val="000000">
                      <a:alpha val="43137"/>
                    </a:srgbClr>
                  </a:outerShdw>
                </a:effectLst>
              </a:rPr>
              <a:t>Ε-</a:t>
            </a:r>
            <a:r>
              <a:rPr lang="el-GR" sz="2400" dirty="0" err="1" smtClean="0">
                <a:effectLst>
                  <a:outerShdw blurRad="38100" dist="38100" dir="2700000" algn="tl">
                    <a:srgbClr val="000000">
                      <a:alpha val="43137"/>
                    </a:srgbClr>
                  </a:outerShdw>
                </a:effectLst>
              </a:rPr>
              <a:t>καδερίνη</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a:t>
            </a:r>
            <a:r>
              <a:rPr lang="en-US" sz="2400"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a:t>
            </a:r>
            <a:r>
              <a:rPr lang="en-US" sz="2400"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με </a:t>
            </a:r>
            <a:r>
              <a:rPr lang="el-GR" sz="2400" b="1" dirty="0" smtClean="0">
                <a:effectLst>
                  <a:outerShdw blurRad="38100" dist="38100" dir="2700000" algn="tl">
                    <a:srgbClr val="000000">
                      <a:alpha val="43137"/>
                    </a:srgbClr>
                  </a:outerShdw>
                </a:effectLst>
              </a:rPr>
              <a:t>μικτό</a:t>
            </a:r>
            <a:r>
              <a:rPr lang="el-GR" sz="2400" dirty="0" smtClean="0">
                <a:effectLst>
                  <a:outerShdw blurRad="38100" dist="38100" dir="2700000" algn="tl">
                    <a:srgbClr val="000000">
                      <a:alpha val="43137"/>
                    </a:srgbClr>
                  </a:outerShdw>
                </a:effectLst>
              </a:rPr>
              <a:t>,  </a:t>
            </a:r>
          </a:p>
          <a:p>
            <a:pPr>
              <a:buNone/>
            </a:pPr>
            <a:r>
              <a:rPr lang="el-GR" sz="2400" dirty="0" smtClean="0">
                <a:effectLst>
                  <a:outerShdw blurRad="38100" dist="38100" dir="2700000" algn="tl">
                    <a:srgbClr val="000000">
                      <a:alpha val="43137"/>
                    </a:srgbClr>
                  </a:outerShdw>
                </a:effectLst>
              </a:rPr>
              <a:t>       κοκκιώδες </a:t>
            </a:r>
            <a:r>
              <a:rPr lang="el-GR" sz="2400" dirty="0" err="1" smtClean="0">
                <a:effectLst>
                  <a:outerShdw blurRad="38100" dist="38100" dir="2700000" algn="tl">
                    <a:srgbClr val="000000">
                      <a:alpha val="43137"/>
                    </a:srgbClr>
                  </a:outerShdw>
                </a:effectLst>
              </a:rPr>
              <a:t>κυτταροπλασματικό</a:t>
            </a:r>
            <a:r>
              <a:rPr lang="el-GR" sz="2400" dirty="0" smtClean="0">
                <a:effectLst>
                  <a:outerShdw blurRad="38100" dist="38100" dir="2700000" algn="tl">
                    <a:srgbClr val="000000">
                      <a:alpha val="43137"/>
                    </a:srgbClr>
                  </a:outerShdw>
                </a:effectLst>
              </a:rPr>
              <a:t> &amp; </a:t>
            </a:r>
          </a:p>
          <a:p>
            <a:pPr>
              <a:buNone/>
            </a:pPr>
            <a:r>
              <a:rPr lang="el-GR" sz="2400" dirty="0" smtClean="0">
                <a:effectLst>
                  <a:outerShdw blurRad="38100" dist="38100" dir="2700000" algn="tl">
                    <a:srgbClr val="000000">
                      <a:alpha val="43137"/>
                    </a:srgbClr>
                  </a:outerShdw>
                </a:effectLst>
              </a:rPr>
              <a:t>       ατελώς μεμβρανικό πρότυπο)</a:t>
            </a:r>
          </a:p>
          <a:p>
            <a:pPr>
              <a:buNone/>
            </a:pPr>
            <a:r>
              <a:rPr lang="en-US" sz="2400" dirty="0" smtClean="0">
                <a:effectLst>
                  <a:outerShdw blurRad="38100" dist="38100" dir="2700000" algn="tl">
                    <a:srgbClr val="000000">
                      <a:alpha val="43137"/>
                    </a:srgbClr>
                  </a:outerShdw>
                </a:effectLst>
              </a:rPr>
              <a:t>S100A1 (+)</a:t>
            </a:r>
            <a:r>
              <a:rPr lang="el-GR" sz="2400" dirty="0" smtClean="0">
                <a:effectLst>
                  <a:outerShdw blurRad="38100" dist="38100" dir="2700000" algn="tl">
                    <a:srgbClr val="000000">
                      <a:alpha val="43137"/>
                    </a:srgbClr>
                  </a:outerShdw>
                </a:effectLst>
              </a:rPr>
              <a:t> </a:t>
            </a:r>
            <a:endParaRPr lang="el-GR"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7490637"/>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p:cNvSpPr>
          <p:nvPr>
            <p:ph type="title"/>
          </p:nvPr>
        </p:nvSpPr>
        <p:spPr>
          <a:xfrm>
            <a:off x="457200" y="274638"/>
            <a:ext cx="8229600" cy="1368412"/>
          </a:xfrm>
        </p:spPr>
        <p:txBody>
          <a:bodyPr>
            <a:normAutofit fontScale="90000"/>
          </a:bodyPr>
          <a:lstStyle/>
          <a:p>
            <a:r>
              <a:rPr lang="el-GR" sz="3200" b="1" dirty="0" smtClean="0">
                <a:solidFill>
                  <a:schemeClr val="accent1"/>
                </a:solidFill>
                <a:latin typeface="Goudy Stout" pitchFamily="18" charset="0"/>
              </a:rPr>
              <a:t>Επί </a:t>
            </a:r>
            <a:r>
              <a:rPr lang="el-GR" sz="3200" b="1" u="sng" dirty="0" smtClean="0">
                <a:solidFill>
                  <a:schemeClr val="accent1"/>
                </a:solidFill>
                <a:latin typeface="Goudy Stout" pitchFamily="18" charset="0"/>
              </a:rPr>
              <a:t>μεταστατικής</a:t>
            </a:r>
            <a:r>
              <a:rPr lang="el-GR" sz="3200" b="1" dirty="0" smtClean="0">
                <a:solidFill>
                  <a:schemeClr val="accent1"/>
                </a:solidFill>
                <a:latin typeface="Goudy Stout" pitchFamily="18" charset="0"/>
              </a:rPr>
              <a:t> νόσου, δείκτες που επιβεβαιώνουν τη διάγνωση νεφρικού νεοπλάσματος </a:t>
            </a:r>
            <a:r>
              <a:rPr lang="el-GR" sz="3200" dirty="0" smtClean="0">
                <a:solidFill>
                  <a:schemeClr val="accent1"/>
                </a:solidFill>
                <a:latin typeface="Goudy Stout" pitchFamily="18" charset="0"/>
              </a:rPr>
              <a:t>(</a:t>
            </a:r>
            <a:r>
              <a:rPr lang="el-GR" sz="3200" b="1" dirty="0" smtClean="0">
                <a:solidFill>
                  <a:schemeClr val="accent1"/>
                </a:solidFill>
                <a:latin typeface="Goudy Stout" pitchFamily="18" charset="0"/>
              </a:rPr>
              <a:t>νεφρική προέλευση</a:t>
            </a:r>
            <a:r>
              <a:rPr lang="el-GR" sz="3200" dirty="0" smtClean="0">
                <a:solidFill>
                  <a:schemeClr val="accent1"/>
                </a:solidFill>
                <a:latin typeface="Goudy Stout" pitchFamily="18" charset="0"/>
              </a:rPr>
              <a:t>)</a:t>
            </a:r>
            <a:br>
              <a:rPr lang="el-GR" sz="3200" dirty="0" smtClean="0">
                <a:solidFill>
                  <a:schemeClr val="accent1"/>
                </a:solidFill>
                <a:latin typeface="Goudy Stout" pitchFamily="18" charset="0"/>
              </a:rPr>
            </a:br>
            <a:endParaRPr lang="el-GR" sz="3200" dirty="0" smtClean="0">
              <a:solidFill>
                <a:schemeClr val="accent1"/>
              </a:solidFill>
              <a:latin typeface="Goudy Stout" pitchFamily="18" charset="0"/>
            </a:endParaRPr>
          </a:p>
        </p:txBody>
      </p:sp>
      <p:sp>
        <p:nvSpPr>
          <p:cNvPr id="138243" name="Rectangle 3"/>
          <p:cNvSpPr>
            <a:spLocks noGrp="1"/>
          </p:cNvSpPr>
          <p:nvPr>
            <p:ph type="body" idx="1"/>
          </p:nvPr>
        </p:nvSpPr>
        <p:spPr>
          <a:xfrm>
            <a:off x="395288" y="1643050"/>
            <a:ext cx="8353425" cy="5214950"/>
          </a:xfrm>
        </p:spPr>
        <p:txBody>
          <a:bodyPr>
            <a:noAutofit/>
          </a:bodyPr>
          <a:lstStyle/>
          <a:p>
            <a:r>
              <a:rPr lang="en-GB" sz="2800" b="1" spc="600" dirty="0" smtClean="0">
                <a:solidFill>
                  <a:schemeClr val="accent1"/>
                </a:solidFill>
                <a:effectLst>
                  <a:outerShdw blurRad="38100" dist="38100" dir="2700000" algn="tl">
                    <a:srgbClr val="000000">
                      <a:alpha val="43137"/>
                    </a:srgbClr>
                  </a:outerShdw>
                </a:effectLst>
              </a:rPr>
              <a:t>PAX</a:t>
            </a:r>
            <a:r>
              <a:rPr lang="el-GR" sz="2800" b="1" spc="600" dirty="0" smtClean="0">
                <a:solidFill>
                  <a:schemeClr val="accent1"/>
                </a:solidFill>
                <a:effectLst>
                  <a:outerShdw blurRad="38100" dist="38100" dir="2700000" algn="tl">
                    <a:srgbClr val="000000">
                      <a:alpha val="43137"/>
                    </a:srgbClr>
                  </a:outerShdw>
                </a:effectLst>
              </a:rPr>
              <a:t>8</a:t>
            </a:r>
            <a:r>
              <a:rPr lang="el-GR" sz="2800" b="1" dirty="0" smtClean="0">
                <a:solidFill>
                  <a:schemeClr val="accent1"/>
                </a:solidFill>
              </a:rPr>
              <a:t>:</a:t>
            </a:r>
            <a:r>
              <a:rPr lang="el-GR" sz="2800" dirty="0" smtClean="0"/>
              <a:t>  ο χρησιμότερος δείκτης στην επιβεβαίωση της ιστολογικής διάγνωσης </a:t>
            </a:r>
            <a:r>
              <a:rPr lang="el-GR" sz="2800" dirty="0" smtClean="0">
                <a:effectLst>
                  <a:outerShdw blurRad="38100" dist="38100" dir="2700000" algn="tl">
                    <a:srgbClr val="000000">
                      <a:alpha val="43137"/>
                    </a:srgbClr>
                  </a:outerShdw>
                </a:effectLst>
              </a:rPr>
              <a:t>μεταστατικού</a:t>
            </a:r>
            <a:r>
              <a:rPr lang="el-GR" sz="2800" dirty="0" smtClean="0"/>
              <a:t> νεφροκυτταρικού καρκινώματος. </a:t>
            </a:r>
          </a:p>
          <a:p>
            <a:r>
              <a:rPr lang="el-GR" sz="2800" dirty="0" smtClean="0"/>
              <a:t>Η χρήση και άλλων δεικτών όπως Ε</a:t>
            </a:r>
            <a:r>
              <a:rPr lang="en-GB" sz="2800" dirty="0" smtClean="0"/>
              <a:t>R</a:t>
            </a:r>
            <a:r>
              <a:rPr lang="el-GR" sz="2800" dirty="0" smtClean="0"/>
              <a:t>, </a:t>
            </a:r>
            <a:r>
              <a:rPr lang="en-GB" sz="2800" dirty="0" smtClean="0"/>
              <a:t>CDX</a:t>
            </a:r>
            <a:r>
              <a:rPr lang="el-GR" sz="2800" dirty="0" smtClean="0"/>
              <a:t>2, </a:t>
            </a:r>
            <a:r>
              <a:rPr lang="en-GB" sz="2800" dirty="0" smtClean="0"/>
              <a:t>PSA</a:t>
            </a:r>
            <a:r>
              <a:rPr lang="el-GR" sz="2800" dirty="0" smtClean="0"/>
              <a:t>, </a:t>
            </a:r>
            <a:r>
              <a:rPr lang="en-GB" sz="2800" dirty="0" smtClean="0"/>
              <a:t>TTF</a:t>
            </a:r>
            <a:r>
              <a:rPr lang="el-GR" sz="2800" dirty="0" smtClean="0"/>
              <a:t>1, </a:t>
            </a:r>
            <a:r>
              <a:rPr lang="en-GB" sz="2800" dirty="0" smtClean="0"/>
              <a:t>GATA</a:t>
            </a:r>
            <a:r>
              <a:rPr lang="el-GR" sz="2800" dirty="0" smtClean="0"/>
              <a:t>3 &amp; </a:t>
            </a:r>
            <a:r>
              <a:rPr lang="en-GB" sz="2800" dirty="0" smtClean="0"/>
              <a:t>p</a:t>
            </a:r>
            <a:r>
              <a:rPr lang="el-GR" sz="2800" dirty="0" smtClean="0"/>
              <a:t>63, βοηθά στον αποκλεισμό άλλων καρκινωμάτων, συμπεριλαμβανομένων εκείνων που μπορεί επίσης να εκφράζουν  </a:t>
            </a:r>
            <a:r>
              <a:rPr lang="en-GB" sz="2800" dirty="0" smtClean="0"/>
              <a:t>PAX</a:t>
            </a:r>
            <a:r>
              <a:rPr lang="el-GR" sz="2800" dirty="0" smtClean="0"/>
              <a:t>8. </a:t>
            </a:r>
          </a:p>
          <a:p>
            <a:r>
              <a:rPr lang="el-GR" sz="2800" dirty="0" smtClean="0"/>
              <a:t>Οι άλλοι δείκτες που είθισται να χρησιμοποιούνται (</a:t>
            </a:r>
            <a:r>
              <a:rPr lang="en-GB" sz="2800" dirty="0" smtClean="0"/>
              <a:t>CD</a:t>
            </a:r>
            <a:r>
              <a:rPr lang="el-GR" sz="2800" dirty="0" smtClean="0"/>
              <a:t>10, </a:t>
            </a:r>
            <a:r>
              <a:rPr lang="en-GB" sz="2800" dirty="0" smtClean="0"/>
              <a:t>RCC</a:t>
            </a:r>
            <a:r>
              <a:rPr lang="el-GR" sz="2800" dirty="0" smtClean="0"/>
              <a:t> </a:t>
            </a:r>
            <a:r>
              <a:rPr lang="en-GB" sz="2800" dirty="0" smtClean="0"/>
              <a:t>antigen</a:t>
            </a:r>
            <a:r>
              <a:rPr lang="el-GR" sz="2800" dirty="0" smtClean="0"/>
              <a:t>, </a:t>
            </a:r>
            <a:r>
              <a:rPr lang="en-GB" sz="2800" dirty="0" err="1" smtClean="0"/>
              <a:t>Ksp</a:t>
            </a:r>
            <a:r>
              <a:rPr lang="el-GR" sz="2800" dirty="0" smtClean="0"/>
              <a:t>-</a:t>
            </a:r>
            <a:r>
              <a:rPr lang="en-GB" sz="2800" dirty="0" err="1" smtClean="0"/>
              <a:t>cadherin</a:t>
            </a:r>
            <a:r>
              <a:rPr lang="el-GR" sz="2800" dirty="0" smtClean="0"/>
              <a:t>) είναι απλώς ενισχυτικοί της διάγνωσης μεταστατικού </a:t>
            </a:r>
            <a:r>
              <a:rPr lang="el-GR" sz="2800" dirty="0" err="1" smtClean="0"/>
              <a:t>νεφροκυτταρικού</a:t>
            </a:r>
            <a:r>
              <a:rPr lang="el-GR" sz="2800" dirty="0" smtClean="0"/>
              <a:t> καρκινώματος.</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Μεταστατικοί </a:t>
            </a:r>
            <a:r>
              <a:rPr lang="el-GR" dirty="0" smtClean="0"/>
              <a:t>όγκοι </a:t>
            </a:r>
            <a:r>
              <a:rPr lang="el-GR" dirty="0" smtClean="0"/>
              <a:t>στον </a:t>
            </a:r>
            <a:r>
              <a:rPr lang="el-GR" dirty="0" smtClean="0"/>
              <a:t>νεφρό </a:t>
            </a:r>
            <a:endParaRPr lang="el-GR" dirty="0"/>
          </a:p>
        </p:txBody>
      </p:sp>
      <p:sp>
        <p:nvSpPr>
          <p:cNvPr id="3" name="2 - Θέση περιεχομένου"/>
          <p:cNvSpPr>
            <a:spLocks noGrp="1"/>
          </p:cNvSpPr>
          <p:nvPr>
            <p:ph idx="1"/>
          </p:nvPr>
        </p:nvSpPr>
        <p:spPr/>
        <p:txBody>
          <a:bodyPr>
            <a:normAutofit fontScale="92500" lnSpcReduction="20000"/>
          </a:bodyPr>
          <a:lstStyle/>
          <a:p>
            <a:r>
              <a:rPr lang="el-GR" b="1" dirty="0" err="1" smtClean="0"/>
              <a:t>Πρωτεϊνη</a:t>
            </a:r>
            <a:r>
              <a:rPr lang="el-GR" dirty="0" smtClean="0"/>
              <a:t> </a:t>
            </a:r>
            <a:r>
              <a:rPr lang="en-US" b="1" dirty="0" smtClean="0"/>
              <a:t>S-100</a:t>
            </a:r>
            <a:r>
              <a:rPr lang="en-US" dirty="0" smtClean="0"/>
              <a:t> </a:t>
            </a:r>
            <a:r>
              <a:rPr lang="en-US" b="1" dirty="0" smtClean="0">
                <a:effectLst>
                  <a:outerShdw blurRad="38100" dist="38100" dir="2700000" algn="tl">
                    <a:srgbClr val="000000">
                      <a:alpha val="43137"/>
                    </a:srgbClr>
                  </a:outerShdw>
                </a:effectLst>
              </a:rPr>
              <a:t>&amp;</a:t>
            </a:r>
            <a:r>
              <a:rPr lang="en-US" dirty="0" smtClean="0"/>
              <a:t> </a:t>
            </a:r>
            <a:r>
              <a:rPr lang="el-GR" b="1" dirty="0" smtClean="0"/>
              <a:t>ταυτόχρονα</a:t>
            </a:r>
            <a:r>
              <a:rPr lang="el-GR" dirty="0" smtClean="0"/>
              <a:t> </a:t>
            </a:r>
            <a:r>
              <a:rPr lang="en-US" b="1" dirty="0" smtClean="0"/>
              <a:t>HMB-45</a:t>
            </a:r>
            <a:r>
              <a:rPr lang="el-GR" b="1" dirty="0" smtClean="0"/>
              <a:t> (+)</a:t>
            </a:r>
            <a:r>
              <a:rPr lang="en-US" dirty="0" smtClean="0"/>
              <a:t>: </a:t>
            </a:r>
            <a:r>
              <a:rPr lang="el-GR" dirty="0" smtClean="0"/>
              <a:t>Μεταστατικό </a:t>
            </a:r>
            <a:r>
              <a:rPr lang="el-GR" dirty="0" smtClean="0">
                <a:effectLst>
                  <a:outerShdw blurRad="38100" dist="38100" dir="2700000" algn="tl">
                    <a:srgbClr val="000000">
                      <a:alpha val="43137"/>
                    </a:srgbClr>
                  </a:outerShdw>
                </a:effectLst>
              </a:rPr>
              <a:t>μελάνωμα</a:t>
            </a:r>
            <a:r>
              <a:rPr lang="en-US" dirty="0" smtClean="0">
                <a:effectLst>
                  <a:outerShdw blurRad="38100" dist="38100" dir="2700000" algn="tl">
                    <a:srgbClr val="000000">
                      <a:alpha val="43137"/>
                    </a:srgbClr>
                  </a:outerShdw>
                </a:effectLst>
              </a:rPr>
              <a:t>. </a:t>
            </a:r>
            <a:r>
              <a:rPr lang="en-US" sz="2600" dirty="0" smtClean="0">
                <a:effectLst>
                  <a:outerShdw blurRad="38100" dist="38100" dir="2700000" algn="tl">
                    <a:srgbClr val="000000">
                      <a:alpha val="43137"/>
                    </a:srgbClr>
                  </a:outerShdw>
                </a:effectLst>
              </a:rPr>
              <a:t>( T</a:t>
            </a:r>
            <a:r>
              <a:rPr lang="el-GR" sz="2600" dirty="0" smtClean="0">
                <a:effectLst>
                  <a:outerShdw blurRad="38100" dist="38100" dir="2700000" algn="tl">
                    <a:srgbClr val="000000">
                      <a:alpha val="43137"/>
                    </a:srgbClr>
                  </a:outerShdw>
                </a:effectLst>
              </a:rPr>
              <a:t>α </a:t>
            </a:r>
            <a:r>
              <a:rPr lang="el-GR" sz="2600" dirty="0" err="1" smtClean="0">
                <a:effectLst>
                  <a:outerShdw blurRad="38100" dist="38100" dir="2700000" algn="tl">
                    <a:srgbClr val="000000">
                      <a:alpha val="43137"/>
                    </a:srgbClr>
                  </a:outerShdw>
                </a:effectLst>
              </a:rPr>
              <a:t>επιθηλιοειδή</a:t>
            </a:r>
            <a:r>
              <a:rPr lang="el-GR" sz="2600" dirty="0" smtClean="0">
                <a:effectLst>
                  <a:outerShdw blurRad="38100" dist="38100" dir="2700000" algn="tl">
                    <a:srgbClr val="000000">
                      <a:alpha val="43137"/>
                    </a:srgbClr>
                  </a:outerShdw>
                </a:effectLst>
              </a:rPr>
              <a:t> ΑΜΛ κατά κανόνα δεν εκφράζουν </a:t>
            </a:r>
            <a:r>
              <a:rPr lang="en-US" sz="2600" dirty="0" smtClean="0">
                <a:effectLst>
                  <a:outerShdw blurRad="38100" dist="38100" dir="2700000" algn="tl">
                    <a:srgbClr val="000000">
                      <a:alpha val="43137"/>
                    </a:srgbClr>
                  </a:outerShdw>
                </a:effectLst>
              </a:rPr>
              <a:t>S-100).</a:t>
            </a:r>
            <a:endParaRPr lang="el-GR" sz="2600" dirty="0" smtClean="0">
              <a:effectLst>
                <a:outerShdw blurRad="38100" dist="38100" dir="2700000" algn="tl">
                  <a:srgbClr val="000000">
                    <a:alpha val="43137"/>
                  </a:srgbClr>
                </a:outerShdw>
              </a:effectLst>
            </a:endParaRPr>
          </a:p>
          <a:p>
            <a:endParaRPr lang="el-GR" dirty="0" smtClean="0"/>
          </a:p>
          <a:p>
            <a:r>
              <a:rPr lang="en-US" dirty="0" smtClean="0"/>
              <a:t>TTF-1  </a:t>
            </a:r>
            <a:r>
              <a:rPr lang="el-GR" dirty="0" err="1" smtClean="0"/>
              <a:t>συνηγορητικό</a:t>
            </a:r>
            <a:r>
              <a:rPr lang="el-GR" dirty="0" smtClean="0"/>
              <a:t> για προέλευση από </a:t>
            </a:r>
            <a:r>
              <a:rPr lang="el-GR" dirty="0" smtClean="0">
                <a:effectLst>
                  <a:outerShdw blurRad="38100" dist="38100" dir="2700000" algn="tl">
                    <a:srgbClr val="000000">
                      <a:alpha val="43137"/>
                    </a:srgbClr>
                  </a:outerShdw>
                </a:effectLst>
              </a:rPr>
              <a:t>πνεύμονα &amp; θυρεοειδή </a:t>
            </a:r>
          </a:p>
          <a:p>
            <a:endParaRPr lang="el-GR" dirty="0" smtClean="0"/>
          </a:p>
          <a:p>
            <a:r>
              <a:rPr lang="el-GR" dirty="0" err="1" smtClean="0"/>
              <a:t>Θυρεοσφαιρίνη</a:t>
            </a:r>
            <a:r>
              <a:rPr lang="el-GR" dirty="0" smtClean="0"/>
              <a:t> για </a:t>
            </a:r>
            <a:r>
              <a:rPr lang="el-GR" dirty="0" err="1" smtClean="0">
                <a:effectLst>
                  <a:outerShdw blurRad="38100" dist="38100" dir="2700000" algn="tl">
                    <a:srgbClr val="000000">
                      <a:alpha val="43137"/>
                    </a:srgbClr>
                  </a:outerShdw>
                </a:effectLst>
              </a:rPr>
              <a:t>θυρεοειδική</a:t>
            </a:r>
            <a:r>
              <a:rPr lang="el-GR" dirty="0" smtClean="0"/>
              <a:t> προέλευση</a:t>
            </a:r>
          </a:p>
          <a:p>
            <a:endParaRPr lang="el-GR" dirty="0" smtClean="0"/>
          </a:p>
          <a:p>
            <a:r>
              <a:rPr lang="en-US" dirty="0" smtClean="0"/>
              <a:t>CDX2 </a:t>
            </a:r>
            <a:r>
              <a:rPr lang="el-GR" dirty="0" smtClean="0"/>
              <a:t>για προέλευση από </a:t>
            </a:r>
            <a:r>
              <a:rPr lang="el-GR" dirty="0" smtClean="0">
                <a:effectLst>
                  <a:outerShdw blurRad="38100" dist="38100" dir="2700000" algn="tl">
                    <a:srgbClr val="000000">
                      <a:alpha val="43137"/>
                    </a:srgbClr>
                  </a:outerShdw>
                </a:effectLst>
              </a:rPr>
              <a:t>γαστρεντερική οδό </a:t>
            </a:r>
            <a:endParaRPr lang="el-GR"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4058881"/>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29124" cy="6858000"/>
          </a:xfrm>
        </p:spPr>
        <p:txBody>
          <a:bodyPr>
            <a:noAutofit/>
          </a:bodyPr>
          <a:lstStyle/>
          <a:p>
            <a:pPr algn="ctr"/>
            <a:r>
              <a:rPr lang="en-US" sz="3200" dirty="0" smtClean="0">
                <a:solidFill>
                  <a:schemeClr val="tx2">
                    <a:lumMod val="50000"/>
                  </a:schemeClr>
                </a:solidFill>
              </a:rPr>
              <a:t>H </a:t>
            </a:r>
            <a:r>
              <a:rPr lang="el-GR" sz="3200" dirty="0" smtClean="0">
                <a:solidFill>
                  <a:schemeClr val="tx2">
                    <a:lumMod val="50000"/>
                  </a:schemeClr>
                </a:solidFill>
                <a:effectLst>
                  <a:outerShdw blurRad="38100" dist="38100" dir="2700000" algn="tl">
                    <a:srgbClr val="000000">
                      <a:alpha val="43137"/>
                    </a:srgbClr>
                  </a:outerShdw>
                </a:effectLst>
              </a:rPr>
              <a:t>αφομοίωση της θεωρίας</a:t>
            </a:r>
            <a:br>
              <a:rPr lang="el-GR" sz="3200" dirty="0" smtClean="0">
                <a:solidFill>
                  <a:schemeClr val="tx2">
                    <a:lumMod val="50000"/>
                  </a:schemeClr>
                </a:solidFill>
                <a:effectLst>
                  <a:outerShdw blurRad="38100" dist="38100" dir="2700000" algn="tl">
                    <a:srgbClr val="000000">
                      <a:alpha val="43137"/>
                    </a:srgbClr>
                  </a:outerShdw>
                </a:effectLst>
              </a:rPr>
            </a:br>
            <a:r>
              <a:rPr lang="el-GR" sz="3200" dirty="0" smtClean="0">
                <a:solidFill>
                  <a:schemeClr val="tx2">
                    <a:lumMod val="50000"/>
                  </a:schemeClr>
                </a:solidFill>
                <a:effectLst>
                  <a:outerShdw blurRad="38100" dist="38100" dir="2700000" algn="tl">
                    <a:srgbClr val="000000">
                      <a:alpha val="43137"/>
                    </a:srgbClr>
                  </a:outerShdw>
                </a:effectLst>
              </a:rPr>
              <a:t> μέσω της  </a:t>
            </a:r>
            <a:r>
              <a:rPr lang="el-GR" sz="3200" spc="600" dirty="0" smtClean="0">
                <a:solidFill>
                  <a:schemeClr val="tx2">
                    <a:lumMod val="50000"/>
                  </a:schemeClr>
                </a:solidFill>
                <a:effectLst>
                  <a:outerShdw blurRad="38100" dist="38100" dir="2700000" algn="tl">
                    <a:srgbClr val="000000">
                      <a:alpha val="43137"/>
                    </a:srgbClr>
                  </a:outerShdw>
                </a:effectLst>
              </a:rPr>
              <a:t>πράξης </a:t>
            </a:r>
            <a:r>
              <a:rPr lang="en-US" sz="3200" dirty="0" smtClean="0">
                <a:solidFill>
                  <a:schemeClr val="tx2">
                    <a:lumMod val="50000"/>
                  </a:schemeClr>
                </a:solidFill>
                <a:effectLst>
                  <a:outerShdw blurRad="38100" dist="38100" dir="2700000" algn="tl">
                    <a:srgbClr val="000000">
                      <a:alpha val="43137"/>
                    </a:srgbClr>
                  </a:outerShdw>
                </a:effectLst>
              </a:rPr>
              <a:t/>
            </a:r>
            <a:br>
              <a:rPr lang="en-US" sz="3200" dirty="0" smtClean="0">
                <a:solidFill>
                  <a:schemeClr val="tx2">
                    <a:lumMod val="50000"/>
                  </a:schemeClr>
                </a:solidFill>
                <a:effectLst>
                  <a:outerShdw blurRad="38100" dist="38100" dir="2700000" algn="tl">
                    <a:srgbClr val="000000">
                      <a:alpha val="43137"/>
                    </a:srgbClr>
                  </a:outerShdw>
                </a:effectLst>
              </a:rPr>
            </a:br>
            <a:r>
              <a:rPr lang="el-GR" sz="3200" dirty="0" smtClean="0">
                <a:solidFill>
                  <a:schemeClr val="tx2">
                    <a:lumMod val="50000"/>
                  </a:schemeClr>
                </a:solidFill>
                <a:effectLst>
                  <a:outerShdw blurRad="38100" dist="38100" dir="2700000" algn="tl">
                    <a:srgbClr val="000000">
                      <a:alpha val="43137"/>
                    </a:srgbClr>
                  </a:outerShdw>
                </a:effectLst>
              </a:rPr>
              <a:t>και</a:t>
            </a:r>
            <a:r>
              <a:rPr lang="el-GR" sz="3200" dirty="0" smtClean="0">
                <a:solidFill>
                  <a:schemeClr val="tx2">
                    <a:lumMod val="50000"/>
                  </a:schemeClr>
                </a:solidFill>
              </a:rPr>
              <a:t> στα ιατρικά συγγράμματα.</a:t>
            </a:r>
            <a:br>
              <a:rPr lang="el-GR" sz="3200" dirty="0" smtClean="0">
                <a:solidFill>
                  <a:schemeClr val="tx2">
                    <a:lumMod val="50000"/>
                  </a:schemeClr>
                </a:solidFill>
              </a:rPr>
            </a:br>
            <a:r>
              <a:rPr lang="en-US" sz="3200" spc="300" dirty="0" smtClean="0">
                <a:solidFill>
                  <a:schemeClr val="tx2">
                    <a:lumMod val="50000"/>
                  </a:schemeClr>
                </a:solidFill>
              </a:rPr>
              <a:t>A. C. </a:t>
            </a:r>
            <a:r>
              <a:rPr lang="en-US" sz="3200" spc="300" dirty="0" err="1" smtClean="0">
                <a:solidFill>
                  <a:schemeClr val="tx2">
                    <a:lumMod val="50000"/>
                  </a:schemeClr>
                </a:solidFill>
              </a:rPr>
              <a:t>Lazaris</a:t>
            </a:r>
            <a:r>
              <a:rPr lang="en-US" sz="3200" spc="300" dirty="0" smtClean="0">
                <a:solidFill>
                  <a:schemeClr val="tx2">
                    <a:lumMod val="50000"/>
                  </a:schemeClr>
                </a:solidFill>
              </a:rPr>
              <a:t> (ed.) </a:t>
            </a:r>
            <a:r>
              <a:rPr lang="en-US" sz="3200" dirty="0" smtClean="0">
                <a:solidFill>
                  <a:schemeClr val="tx2">
                    <a:lumMod val="50000"/>
                  </a:schemeClr>
                </a:solidFill>
                <a:effectLst>
                  <a:outerShdw blurRad="38100" dist="38100" dir="2700000" algn="tl">
                    <a:srgbClr val="000000">
                      <a:alpha val="43137"/>
                    </a:srgbClr>
                  </a:outerShdw>
                </a:effectLst>
              </a:rPr>
              <a:t>CLINICAL GENITOURINARY PATHOLOGY</a:t>
            </a:r>
            <a:r>
              <a:rPr lang="el-GR" sz="3200" dirty="0" smtClean="0">
                <a:solidFill>
                  <a:schemeClr val="tx2">
                    <a:lumMod val="50000"/>
                  </a:schemeClr>
                </a:solidFill>
                <a:effectLst>
                  <a:outerShdw blurRad="38100" dist="38100" dir="2700000" algn="tl">
                    <a:srgbClr val="000000">
                      <a:alpha val="43137"/>
                    </a:srgbClr>
                  </a:outerShdw>
                </a:effectLst>
              </a:rPr>
              <a:t> </a:t>
            </a:r>
            <a:r>
              <a:rPr lang="en-US" sz="3200" dirty="0" smtClean="0">
                <a:solidFill>
                  <a:schemeClr val="tx2">
                    <a:lumMod val="50000"/>
                  </a:schemeClr>
                </a:solidFill>
                <a:effectLst>
                  <a:outerShdw blurRad="38100" dist="38100" dir="2700000" algn="tl">
                    <a:srgbClr val="000000">
                      <a:alpha val="43137"/>
                    </a:srgbClr>
                  </a:outerShdw>
                </a:effectLst>
              </a:rPr>
              <a:t>: </a:t>
            </a:r>
            <a:br>
              <a:rPr lang="en-US" sz="3200" dirty="0" smtClean="0">
                <a:solidFill>
                  <a:schemeClr val="tx2">
                    <a:lumMod val="50000"/>
                  </a:schemeClr>
                </a:solidFill>
                <a:effectLst>
                  <a:outerShdw blurRad="38100" dist="38100" dir="2700000" algn="tl">
                    <a:srgbClr val="000000">
                      <a:alpha val="43137"/>
                    </a:srgbClr>
                  </a:outerShdw>
                </a:effectLst>
              </a:rPr>
            </a:br>
            <a:r>
              <a:rPr lang="en-US" sz="3200" spc="600" dirty="0" smtClean="0">
                <a:solidFill>
                  <a:schemeClr val="tx2">
                    <a:lumMod val="50000"/>
                  </a:schemeClr>
                </a:solidFill>
                <a:effectLst>
                  <a:outerShdw blurRad="38100" dist="38100" dir="2700000" algn="tl">
                    <a:srgbClr val="000000">
                      <a:alpha val="43137"/>
                    </a:srgbClr>
                  </a:outerShdw>
                </a:effectLst>
              </a:rPr>
              <a:t>A </a:t>
            </a:r>
            <a:r>
              <a:rPr lang="en-US" sz="3200" b="1" spc="600" dirty="0" smtClean="0">
                <a:solidFill>
                  <a:schemeClr val="tx2">
                    <a:lumMod val="50000"/>
                  </a:schemeClr>
                </a:solidFill>
                <a:effectLst>
                  <a:outerShdw blurRad="38100" dist="38100" dir="2700000" algn="tl">
                    <a:srgbClr val="000000">
                      <a:alpha val="43137"/>
                    </a:srgbClr>
                  </a:outerShdw>
                </a:effectLst>
              </a:rPr>
              <a:t>Case-based</a:t>
            </a:r>
            <a:r>
              <a:rPr lang="en-US" sz="3200" spc="600" dirty="0" smtClean="0">
                <a:solidFill>
                  <a:schemeClr val="tx2">
                    <a:lumMod val="50000"/>
                  </a:schemeClr>
                </a:solidFill>
                <a:effectLst>
                  <a:outerShdw blurRad="38100" dist="38100" dir="2700000" algn="tl">
                    <a:srgbClr val="000000">
                      <a:alpha val="43137"/>
                    </a:srgbClr>
                  </a:outerShdw>
                </a:effectLst>
              </a:rPr>
              <a:t> Learning Approach</a:t>
            </a:r>
            <a:r>
              <a:rPr lang="en-US" sz="3200" dirty="0" smtClean="0">
                <a:solidFill>
                  <a:schemeClr val="tx2">
                    <a:lumMod val="50000"/>
                  </a:schemeClr>
                </a:solidFill>
                <a:effectLst>
                  <a:outerShdw blurRad="38100" dist="38100" dir="2700000" algn="tl">
                    <a:srgbClr val="000000">
                      <a:alpha val="43137"/>
                    </a:srgbClr>
                  </a:outerShdw>
                </a:effectLst>
              </a:rPr>
              <a:t>. </a:t>
            </a:r>
            <a:r>
              <a:rPr lang="el-GR" sz="3200" dirty="0" smtClean="0">
                <a:solidFill>
                  <a:schemeClr val="tx2">
                    <a:lumMod val="50000"/>
                  </a:schemeClr>
                </a:solidFill>
                <a:effectLst>
                  <a:outerShdw blurRad="38100" dist="38100" dir="2700000" algn="tl">
                    <a:srgbClr val="000000">
                      <a:alpha val="43137"/>
                    </a:srgbClr>
                  </a:outerShdw>
                </a:effectLst>
              </a:rPr>
              <a:t/>
            </a:r>
            <a:br>
              <a:rPr lang="el-GR" sz="3200" dirty="0" smtClean="0">
                <a:solidFill>
                  <a:schemeClr val="tx2">
                    <a:lumMod val="50000"/>
                  </a:schemeClr>
                </a:solidFill>
                <a:effectLst>
                  <a:outerShdw blurRad="38100" dist="38100" dir="2700000" algn="tl">
                    <a:srgbClr val="000000">
                      <a:alpha val="43137"/>
                    </a:srgbClr>
                  </a:outerShdw>
                </a:effectLst>
              </a:rPr>
            </a:br>
            <a:r>
              <a:rPr lang="en-US" sz="3200" dirty="0" smtClean="0">
                <a:solidFill>
                  <a:schemeClr val="tx2">
                    <a:lumMod val="50000"/>
                  </a:schemeClr>
                </a:solidFill>
                <a:effectLst>
                  <a:outerShdw blurRad="38100" dist="38100" dir="2700000" algn="tl">
                    <a:srgbClr val="000000">
                      <a:alpha val="43137"/>
                    </a:srgbClr>
                  </a:outerShdw>
                </a:effectLst>
              </a:rPr>
              <a:t>SPRINGER</a:t>
            </a:r>
            <a:r>
              <a:rPr lang="el-GR" sz="3200" dirty="0" smtClean="0">
                <a:solidFill>
                  <a:schemeClr val="tx2">
                    <a:lumMod val="50000"/>
                  </a:schemeClr>
                </a:solidFill>
                <a:effectLst>
                  <a:outerShdw blurRad="38100" dist="38100" dir="2700000" algn="tl">
                    <a:srgbClr val="000000">
                      <a:alpha val="43137"/>
                    </a:srgbClr>
                  </a:outerShdw>
                </a:effectLst>
              </a:rPr>
              <a:t>,  </a:t>
            </a:r>
            <a:r>
              <a:rPr lang="en-US" sz="3200" dirty="0" smtClean="0">
                <a:solidFill>
                  <a:schemeClr val="tx2">
                    <a:lumMod val="50000"/>
                  </a:schemeClr>
                </a:solidFill>
                <a:effectLst>
                  <a:outerShdw blurRad="38100" dist="38100" dir="2700000" algn="tl">
                    <a:srgbClr val="000000">
                      <a:alpha val="43137"/>
                    </a:srgbClr>
                  </a:outerShdw>
                </a:effectLst>
              </a:rPr>
              <a:t>Berlin 2018</a:t>
            </a:r>
            <a:r>
              <a:rPr lang="en-US" sz="2000" dirty="0" smtClean="0">
                <a:solidFill>
                  <a:schemeClr val="tx2">
                    <a:lumMod val="50000"/>
                  </a:schemeClr>
                </a:solidFill>
                <a:effectLst>
                  <a:outerShdw blurRad="38100" dist="38100" dir="2700000" algn="tl">
                    <a:srgbClr val="000000">
                      <a:alpha val="43137"/>
                    </a:srgbClr>
                  </a:outerShdw>
                </a:effectLst>
              </a:rPr>
              <a:t>.</a:t>
            </a:r>
            <a:endParaRPr lang="el-GR" sz="2000" dirty="0">
              <a:solidFill>
                <a:schemeClr val="tx2">
                  <a:lumMod val="50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0" y="0"/>
            <a:ext cx="4574223" cy="257174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1" y="2500306"/>
            <a:ext cx="4572000" cy="2545745"/>
          </a:xfrm>
          <a:prstGeom prst="rect">
            <a:avLst/>
          </a:prstGeom>
          <a:noFill/>
          <a:ln w="9525">
            <a:noFill/>
            <a:miter lim="800000"/>
            <a:headEnd/>
            <a:tailEnd/>
          </a:ln>
          <a:effectLst/>
        </p:spPr>
      </p:pic>
      <p:pic>
        <p:nvPicPr>
          <p:cNvPr id="3" name="Picture 2"/>
          <p:cNvPicPr>
            <a:picLocks noChangeAspect="1" noChangeArrowheads="1"/>
          </p:cNvPicPr>
          <p:nvPr/>
        </p:nvPicPr>
        <p:blipFill>
          <a:blip r:embed="rId4" cstate="print"/>
          <a:srcRect/>
          <a:stretch>
            <a:fillRect/>
          </a:stretch>
        </p:blipFill>
        <p:spPr bwMode="auto">
          <a:xfrm>
            <a:off x="0" y="2000240"/>
            <a:ext cx="4643438" cy="2530330"/>
          </a:xfrm>
          <a:prstGeom prst="rect">
            <a:avLst/>
          </a:prstGeom>
          <a:noFill/>
          <a:ln w="9525">
            <a:noFill/>
            <a:miter lim="800000"/>
            <a:headEnd/>
            <a:tailEnd/>
          </a:ln>
          <a:effectLst/>
        </p:spPr>
      </p:pic>
      <p:pic>
        <p:nvPicPr>
          <p:cNvPr id="191490" name="Picture 2" descr="Î¦ÏÏÎ¿Î³ÏÎ±ÏÎ¯Î± ÏÎ¿Ï ÏÏÎ®ÏÏÎ· HIPON Project."/>
          <p:cNvPicPr>
            <a:picLocks noChangeAspect="1" noChangeArrowheads="1"/>
          </p:cNvPicPr>
          <p:nvPr/>
        </p:nvPicPr>
        <p:blipFill>
          <a:blip r:embed="rId5" cstate="print"/>
          <a:srcRect/>
          <a:stretch>
            <a:fillRect/>
          </a:stretch>
        </p:blipFill>
        <p:spPr bwMode="auto">
          <a:xfrm>
            <a:off x="4643438" y="285728"/>
            <a:ext cx="4000528" cy="6244726"/>
          </a:xfrm>
          <a:prstGeom prst="rect">
            <a:avLst/>
          </a:prstGeom>
          <a:noFill/>
        </p:spPr>
      </p:pic>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3" y="-459432"/>
            <a:ext cx="9199962" cy="6231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7">
            <p14:nvContentPartPr>
              <p14:cNvPr id="5" name="Μελάνι 4"/>
              <p14:cNvContentPartPr/>
              <p14:nvPr/>
            </p14:nvContentPartPr>
            <p14:xfrm>
              <a:off x="6804248" y="3111600"/>
              <a:ext cx="1981440" cy="153805"/>
            </p14:xfrm>
          </p:contentPart>
        </mc:Choice>
        <mc:Fallback xmlns="">
          <p:pic>
            <p:nvPicPr>
              <p:cNvPr id="5" name="Μελάνι 4"/>
              <p:cNvPicPr/>
              <p:nvPr/>
            </p:nvPicPr>
            <p:blipFill>
              <a:blip r:embed="rId8"/>
              <a:stretch>
                <a:fillRect/>
              </a:stretch>
            </p:blipFill>
            <p:spPr>
              <a:xfrm>
                <a:off x="6788408" y="3048205"/>
                <a:ext cx="2013120" cy="28059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Μελάνι 6"/>
              <p14:cNvContentPartPr/>
              <p14:nvPr/>
            </p14:nvContentPartPr>
            <p14:xfrm>
              <a:off x="4883040" y="1772816"/>
              <a:ext cx="413280" cy="57240"/>
            </p14:xfrm>
          </p:contentPart>
        </mc:Choice>
        <mc:Fallback xmlns="">
          <p:pic>
            <p:nvPicPr>
              <p:cNvPr id="7" name="Μελάνι 6"/>
              <p:cNvPicPr/>
              <p:nvPr/>
            </p:nvPicPr>
            <p:blipFill>
              <a:blip r:embed="rId10"/>
              <a:stretch>
                <a:fillRect/>
              </a:stretch>
            </p:blipFill>
            <p:spPr>
              <a:xfrm>
                <a:off x="4867200" y="1709456"/>
                <a:ext cx="444960" cy="183960"/>
              </a:xfrm>
              <a:prstGeom prst="rect">
                <a:avLst/>
              </a:prstGeom>
            </p:spPr>
          </p:pic>
        </mc:Fallback>
      </mc:AlternateContent>
    </p:spTree>
    <p:extLst>
      <p:ext uri="{BB962C8B-B14F-4D97-AF65-F5344CB8AC3E}">
        <p14:creationId xmlns:p14="http://schemas.microsoft.com/office/powerpoint/2010/main" val="246847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27"/>
                                        </p:tgtEl>
                                      </p:cBhvr>
                                    </p:animEffect>
                                    <p:set>
                                      <p:cBhvr>
                                        <p:cTn id="23" dur="1" fill="hold">
                                          <p:stCondLst>
                                            <p:cond delay="499"/>
                                          </p:stCondLst>
                                        </p:cTn>
                                        <p:tgtEl>
                                          <p:spTgt spid="102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68760"/>
          </a:xfrm>
        </p:spPr>
        <p:txBody>
          <a:bodyPr>
            <a:noAutofit/>
          </a:bodyPr>
          <a:lstStyle/>
          <a:p>
            <a:r>
              <a:rPr lang="el-GR" sz="2800" b="1" dirty="0" smtClean="0"/>
              <a:t>ΒΑΣΙΚΑ ΠΑΘΟΛΟΓΟΑΝΑΤΟΜΙΚΑ ΔΕΔΟΜΕΝΑ </a:t>
            </a:r>
            <a:r>
              <a:rPr lang="en-US" sz="2800" b="1" dirty="0" smtClean="0"/>
              <a:t/>
            </a:r>
            <a:br>
              <a:rPr lang="en-US" sz="2800" b="1" dirty="0" smtClean="0"/>
            </a:br>
            <a:r>
              <a:rPr lang="el-GR" sz="2800" b="1" dirty="0" smtClean="0"/>
              <a:t>ΓΙΑ ΚΑΡΚΙΝΩΜΑΤΑ ΝΕΦΡΟΥ </a:t>
            </a:r>
            <a:r>
              <a:rPr lang="en-US" sz="2800" b="1" dirty="0" smtClean="0"/>
              <a:t> (II)</a:t>
            </a:r>
            <a:r>
              <a:rPr lang="el-GR" sz="2800" dirty="0" smtClean="0"/>
              <a:t/>
            </a:r>
            <a:br>
              <a:rPr lang="el-GR" sz="2800" dirty="0" smtClean="0"/>
            </a:br>
            <a:endParaRPr lang="el-GR" sz="2800" dirty="0"/>
          </a:p>
        </p:txBody>
      </p:sp>
      <p:sp>
        <p:nvSpPr>
          <p:cNvPr id="3" name="2 - Θέση περιεχομένου"/>
          <p:cNvSpPr>
            <a:spLocks noGrp="1"/>
          </p:cNvSpPr>
          <p:nvPr>
            <p:ph idx="1"/>
          </p:nvPr>
        </p:nvSpPr>
        <p:spPr>
          <a:xfrm>
            <a:off x="0" y="980728"/>
            <a:ext cx="9144000" cy="5877272"/>
          </a:xfrm>
        </p:spPr>
        <p:txBody>
          <a:bodyPr>
            <a:normAutofit fontScale="70000" lnSpcReduction="20000"/>
          </a:bodyPr>
          <a:lstStyle/>
          <a:p>
            <a:r>
              <a:rPr lang="el-GR" sz="3400" dirty="0" smtClean="0"/>
              <a:t>Η παθολογοανατομική έκθεση  </a:t>
            </a:r>
            <a:r>
              <a:rPr lang="el-GR" sz="3400" b="1" dirty="0" smtClean="0"/>
              <a:t>εγχειρητικών παρασκευασμάτων νεφρεκτομής</a:t>
            </a:r>
            <a:r>
              <a:rPr lang="el-GR" sz="3400" dirty="0" smtClean="0"/>
              <a:t> για καρκινώματα </a:t>
            </a:r>
            <a:r>
              <a:rPr lang="el-GR" sz="3400" dirty="0" smtClean="0"/>
              <a:t>εκ των </a:t>
            </a:r>
            <a:r>
              <a:rPr lang="el-GR" sz="3400" dirty="0" smtClean="0"/>
              <a:t>ουροφόρων σωληναρίων του </a:t>
            </a:r>
            <a:r>
              <a:rPr lang="el-GR" sz="3400" dirty="0" smtClean="0"/>
              <a:t>νεφρού, </a:t>
            </a:r>
            <a:r>
              <a:rPr lang="el-GR" sz="3400" dirty="0" smtClean="0"/>
              <a:t>οφείλει να περιλαμβάνει τα παρακάτω στοιχεία:  είδος </a:t>
            </a:r>
            <a:r>
              <a:rPr lang="el-GR" sz="3400" dirty="0" smtClean="0"/>
              <a:t>επέμβασης,  </a:t>
            </a:r>
            <a:r>
              <a:rPr lang="el-GR" sz="3400" dirty="0" smtClean="0"/>
              <a:t>ανατομική εντόπιση του όγκου στον αριστερό ή </a:t>
            </a:r>
            <a:r>
              <a:rPr lang="el-GR" sz="3400" dirty="0" smtClean="0"/>
              <a:t>στον </a:t>
            </a:r>
            <a:r>
              <a:rPr lang="el-GR" sz="3400" dirty="0" smtClean="0"/>
              <a:t>δεξιό νεφρό και σε ποια περιοχή του, μέγεθος του όγκου </a:t>
            </a:r>
            <a:r>
              <a:rPr lang="el-GR" sz="3400" dirty="0" smtClean="0"/>
              <a:t>(του </a:t>
            </a:r>
            <a:r>
              <a:rPr lang="el-GR" sz="3400" dirty="0" smtClean="0"/>
              <a:t>μεγαλύτερου, εφόσον πρόκειται για περισσότερους του ενός), μονοεστιακή ή πολυεστιακή ανάπτυξη, μακροσκοπική επέκταση του όγκου</a:t>
            </a:r>
            <a:r>
              <a:rPr lang="el-GR" sz="3400" dirty="0" smtClean="0">
                <a:effectLst>
                  <a:outerShdw blurRad="38100" dist="38100" dir="2700000" algn="tl">
                    <a:srgbClr val="000000">
                      <a:alpha val="43137"/>
                    </a:srgbClr>
                  </a:outerShdw>
                </a:effectLst>
              </a:rPr>
              <a:t>,   ιστολογικός </a:t>
            </a:r>
            <a:r>
              <a:rPr lang="el-GR" sz="3400" dirty="0" smtClean="0">
                <a:effectLst>
                  <a:outerShdw blurRad="38100" dist="38100" dir="2700000" algn="tl">
                    <a:srgbClr val="000000">
                      <a:alpha val="43137"/>
                    </a:srgbClr>
                  </a:outerShdw>
                </a:effectLst>
              </a:rPr>
              <a:t>τύπος/ποικιλία </a:t>
            </a:r>
            <a:r>
              <a:rPr lang="el-GR" sz="3400" dirty="0" smtClean="0">
                <a:effectLst>
                  <a:outerShdw blurRad="38100" dist="38100" dir="2700000" algn="tl">
                    <a:srgbClr val="000000">
                      <a:alpha val="43137"/>
                    </a:srgbClr>
                  </a:outerShdw>
                </a:effectLst>
              </a:rPr>
              <a:t>του όγκου, παρουσία σαρκωματοειδών χαρακτήρων</a:t>
            </a:r>
            <a:r>
              <a:rPr lang="el-GR" sz="3400" dirty="0" smtClean="0"/>
              <a:t>, παρουσία νέκρωσης (οποιασδήποτε έκτασης),  βαθμός ιστολογικής-πυρηνιακής κακοήθειας </a:t>
            </a:r>
            <a:r>
              <a:rPr lang="el-GR" sz="3400" dirty="0" smtClean="0"/>
              <a:t>(βάσει </a:t>
            </a:r>
            <a:r>
              <a:rPr lang="el-GR" sz="3400" dirty="0" smtClean="0"/>
              <a:t>του συστήματος πυρηνικής-πυρηνιακής  κακοήθειας κατά  ΠΟΥ2016/</a:t>
            </a:r>
            <a:r>
              <a:rPr lang="en-US" sz="3400" dirty="0" smtClean="0"/>
              <a:t>ISUP</a:t>
            </a:r>
            <a:r>
              <a:rPr lang="el-GR" sz="3400" dirty="0" smtClean="0"/>
              <a:t>), μικροσκοπική εκτίμηση διήθησης δομών από τον όγκο, κατάσταση των ορίων εκτομής, διήθηση λεμφικών ή φλεβικών αγγειακών κλάδων </a:t>
            </a:r>
            <a:r>
              <a:rPr lang="el-GR" sz="3400" dirty="0"/>
              <a:t>[</a:t>
            </a:r>
            <a:r>
              <a:rPr lang="el-GR" sz="3400" dirty="0" smtClean="0"/>
              <a:t>άσχετα </a:t>
            </a:r>
            <a:r>
              <a:rPr lang="el-GR" sz="3400" dirty="0" smtClean="0"/>
              <a:t>από τη νεφρική φλέβα και τους τμηματικούς κλάδους αυτής </a:t>
            </a:r>
            <a:r>
              <a:rPr lang="el-GR" sz="3400" dirty="0" smtClean="0"/>
              <a:t>(με εμφανές μυϊκό συστατικό ή όχι) </a:t>
            </a:r>
            <a:r>
              <a:rPr lang="el-GR" sz="3400" dirty="0" smtClean="0"/>
              <a:t>καθώς και άσχετα από την κάτω κοίλη </a:t>
            </a:r>
            <a:r>
              <a:rPr lang="el-GR" sz="3400" dirty="0" smtClean="0"/>
              <a:t>φλέβα], </a:t>
            </a:r>
            <a:r>
              <a:rPr lang="el-GR" sz="3400" dirty="0" smtClean="0"/>
              <a:t>παθολογοανατομικό στάδιο του όγκου (</a:t>
            </a:r>
            <a:r>
              <a:rPr lang="en-US" sz="3400" dirty="0" err="1" smtClean="0"/>
              <a:t>pTNM</a:t>
            </a:r>
            <a:r>
              <a:rPr lang="el-GR" sz="3400" dirty="0" smtClean="0"/>
              <a:t>),  </a:t>
            </a:r>
            <a:r>
              <a:rPr lang="el-GR" sz="3400" dirty="0" err="1" smtClean="0"/>
              <a:t>ιστοπαθολογικά</a:t>
            </a:r>
            <a:r>
              <a:rPr lang="el-GR" sz="3400" dirty="0" smtClean="0"/>
              <a:t> ευρήματα στο μη </a:t>
            </a:r>
            <a:r>
              <a:rPr lang="el-GR" sz="3400" dirty="0" err="1" smtClean="0"/>
              <a:t>νεοπλασματικό</a:t>
            </a:r>
            <a:r>
              <a:rPr lang="el-GR" sz="3400" dirty="0" smtClean="0"/>
              <a:t> νεφρικό παρέγχυμα και </a:t>
            </a:r>
            <a:r>
              <a:rPr lang="el-GR" sz="3400" dirty="0" smtClean="0"/>
              <a:t>άλλοι, συνυπάρχοντες όγκοι </a:t>
            </a:r>
            <a:r>
              <a:rPr lang="el-GR" sz="3400" dirty="0" smtClean="0"/>
              <a:t>ή </a:t>
            </a:r>
            <a:r>
              <a:rPr lang="el-GR" sz="3400" dirty="0" err="1" smtClean="0"/>
              <a:t>ογκόμορφες</a:t>
            </a:r>
            <a:r>
              <a:rPr lang="el-GR" sz="3400" dirty="0" smtClean="0"/>
              <a:t> αλλοιώσεις </a:t>
            </a:r>
            <a:r>
              <a:rPr lang="el-GR" sz="3400" dirty="0" smtClean="0"/>
              <a:t>(όπως </a:t>
            </a:r>
            <a:r>
              <a:rPr lang="el-GR" sz="3400" dirty="0" smtClean="0"/>
              <a:t>κύστεις, σωληνώδη αδενώματα ).</a:t>
            </a:r>
          </a:p>
          <a:p>
            <a:endParaRPr lang="el-GR" dirty="0"/>
          </a:p>
        </p:txBody>
      </p:sp>
    </p:spTree>
    <p:extLst>
      <p:ext uri="{BB962C8B-B14F-4D97-AF65-F5344CB8AC3E}">
        <p14:creationId xmlns:p14="http://schemas.microsoft.com/office/powerpoint/2010/main" val="1114972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1008112"/>
          </a:xfrm>
        </p:spPr>
        <p:txBody>
          <a:bodyPr>
            <a:noAutofit/>
          </a:bodyPr>
          <a:lstStyle/>
          <a:p>
            <a:r>
              <a:rPr lang="el-GR" sz="2800" b="1" dirty="0" smtClean="0"/>
              <a:t>ΒΑΣΙΚΑ ΠΑΘΟΛΟΓΟΑΝΑΤΟΜΙΚΑ ΔΕΔΟΜΕΝΑ </a:t>
            </a:r>
            <a:r>
              <a:rPr lang="en-US" sz="2800" b="1" dirty="0" smtClean="0"/>
              <a:t/>
            </a:r>
            <a:br>
              <a:rPr lang="en-US" sz="2800" b="1" dirty="0" smtClean="0"/>
            </a:br>
            <a:r>
              <a:rPr lang="el-GR" sz="2800" b="1" dirty="0" smtClean="0"/>
              <a:t>ΓΙΑ ΚΑΡΚΙΝΩΜΑΤΑ ΝΕΦΡΟΥ </a:t>
            </a:r>
            <a:r>
              <a:rPr lang="en-US" sz="2800" b="1" dirty="0" smtClean="0"/>
              <a:t> (III)</a:t>
            </a:r>
            <a:r>
              <a:rPr lang="el-GR" sz="2800" dirty="0" smtClean="0"/>
              <a:t/>
            </a:r>
            <a:br>
              <a:rPr lang="el-GR" sz="2800" dirty="0" smtClean="0"/>
            </a:br>
            <a:endParaRPr lang="el-GR" sz="2800" dirty="0"/>
          </a:p>
        </p:txBody>
      </p:sp>
      <p:sp>
        <p:nvSpPr>
          <p:cNvPr id="3" name="2 - Θέση περιεχομένου"/>
          <p:cNvSpPr>
            <a:spLocks noGrp="1"/>
          </p:cNvSpPr>
          <p:nvPr>
            <p:ph idx="1"/>
          </p:nvPr>
        </p:nvSpPr>
        <p:spPr>
          <a:xfrm>
            <a:off x="0" y="1124744"/>
            <a:ext cx="9144000" cy="5733256"/>
          </a:xfrm>
        </p:spPr>
        <p:txBody>
          <a:bodyPr>
            <a:normAutofit fontScale="92500" lnSpcReduction="10000"/>
          </a:bodyPr>
          <a:lstStyle/>
          <a:p>
            <a:r>
              <a:rPr lang="el-GR" dirty="0" smtClean="0"/>
              <a:t>Βάσει ορισμένων </a:t>
            </a:r>
            <a:r>
              <a:rPr lang="el-GR" dirty="0" err="1" smtClean="0">
                <a:effectLst>
                  <a:outerShdw blurRad="38100" dist="38100" dir="2700000" algn="tl">
                    <a:srgbClr val="000000">
                      <a:alpha val="43137"/>
                    </a:srgbClr>
                  </a:outerShdw>
                </a:effectLst>
              </a:rPr>
              <a:t>κλινικοπαθολογοανατομικών</a:t>
            </a:r>
            <a:r>
              <a:rPr lang="el-GR" dirty="0" smtClean="0">
                <a:effectLst>
                  <a:outerShdw blurRad="38100" dist="38100" dir="2700000" algn="tl">
                    <a:srgbClr val="000000">
                      <a:alpha val="43137"/>
                    </a:srgbClr>
                  </a:outerShdw>
                </a:effectLst>
              </a:rPr>
              <a:t> παραμέτρων </a:t>
            </a:r>
            <a:r>
              <a:rPr lang="el-GR" dirty="0" smtClean="0"/>
              <a:t>(όπως </a:t>
            </a:r>
            <a:r>
              <a:rPr lang="el-GR" dirty="0" smtClean="0"/>
              <a:t>ο ιστολογικός </a:t>
            </a:r>
            <a:r>
              <a:rPr lang="el-GR" dirty="0" smtClean="0"/>
              <a:t>τύπος/ποικιλία </a:t>
            </a:r>
            <a:r>
              <a:rPr lang="el-GR" dirty="0" smtClean="0"/>
              <a:t>του όγκου, η </a:t>
            </a:r>
            <a:r>
              <a:rPr lang="el-GR" dirty="0" err="1" smtClean="0"/>
              <a:t>αμφοτερόπλευρη</a:t>
            </a:r>
            <a:r>
              <a:rPr lang="el-GR" dirty="0" smtClean="0"/>
              <a:t> εντόπισή του και η </a:t>
            </a:r>
            <a:r>
              <a:rPr lang="el-GR" dirty="0" err="1" smtClean="0"/>
              <a:t>πολυεστιακότητά</a:t>
            </a:r>
            <a:r>
              <a:rPr lang="el-GR" dirty="0" smtClean="0"/>
              <a:t> του) δύναται να τεθεί υπόνοια ορισμένων κληρονομούμενων </a:t>
            </a:r>
            <a:r>
              <a:rPr lang="el-GR" dirty="0" smtClean="0"/>
              <a:t>συνδρόμων (</a:t>
            </a:r>
            <a:r>
              <a:rPr lang="el-GR" dirty="0" smtClean="0"/>
              <a:t>όπως </a:t>
            </a:r>
            <a:r>
              <a:rPr lang="el-GR" dirty="0" smtClean="0"/>
              <a:t> </a:t>
            </a:r>
            <a:r>
              <a:rPr lang="el-GR" dirty="0" smtClean="0"/>
              <a:t>σύνδρομο </a:t>
            </a:r>
            <a:r>
              <a:rPr lang="en-US" dirty="0" err="1" smtClean="0"/>
              <a:t>Birt</a:t>
            </a:r>
            <a:r>
              <a:rPr lang="el-GR" dirty="0" smtClean="0"/>
              <a:t>-</a:t>
            </a:r>
            <a:r>
              <a:rPr lang="en-US" dirty="0" smtClean="0"/>
              <a:t>Hogg</a:t>
            </a:r>
            <a:r>
              <a:rPr lang="el-GR" dirty="0" smtClean="0"/>
              <a:t>-</a:t>
            </a:r>
            <a:r>
              <a:rPr lang="en-US" dirty="0" smtClean="0"/>
              <a:t>Dub</a:t>
            </a:r>
            <a:r>
              <a:rPr lang="el-GR" dirty="0" smtClean="0"/>
              <a:t>é, </a:t>
            </a:r>
            <a:r>
              <a:rPr lang="el-GR" dirty="0" err="1" smtClean="0"/>
              <a:t>νεφροκυτταρικό</a:t>
            </a:r>
            <a:r>
              <a:rPr lang="el-GR" dirty="0" smtClean="0"/>
              <a:t> καρκίνωμα στο πλαίσιο κληρονομούμενης </a:t>
            </a:r>
            <a:r>
              <a:rPr lang="el-GR" dirty="0" err="1" smtClean="0"/>
              <a:t>λειομυωμάτωσης</a:t>
            </a:r>
            <a:r>
              <a:rPr lang="el-GR" dirty="0" smtClean="0"/>
              <a:t>, κληρονομούμενο </a:t>
            </a:r>
            <a:r>
              <a:rPr lang="el-GR" dirty="0" err="1" smtClean="0"/>
              <a:t>θηλώδες</a:t>
            </a:r>
            <a:r>
              <a:rPr lang="el-GR" dirty="0" smtClean="0"/>
              <a:t> νεφρικό καρκίνωμα, οζώδης σκλήρυνση και σύνδρομο </a:t>
            </a:r>
            <a:r>
              <a:rPr lang="en-US" dirty="0" smtClean="0"/>
              <a:t>von </a:t>
            </a:r>
            <a:r>
              <a:rPr lang="en-US" dirty="0" err="1" smtClean="0"/>
              <a:t>Hippel</a:t>
            </a:r>
            <a:r>
              <a:rPr lang="el-GR" dirty="0" smtClean="0"/>
              <a:t>-</a:t>
            </a:r>
            <a:r>
              <a:rPr lang="en-US" dirty="0" err="1" smtClean="0"/>
              <a:t>Lindau</a:t>
            </a:r>
            <a:r>
              <a:rPr lang="el-GR" dirty="0" smtClean="0"/>
              <a:t> ) και να συστηθεί ανάλογος γενετικός έλεγχος. Τέλος, η διάγνωση του </a:t>
            </a:r>
            <a:r>
              <a:rPr lang="el-GR" dirty="0" err="1" smtClean="0"/>
              <a:t>οικογενούς</a:t>
            </a:r>
            <a:r>
              <a:rPr lang="el-GR" dirty="0" smtClean="0"/>
              <a:t> νεφρικού καρκινώματος του </a:t>
            </a:r>
            <a:r>
              <a:rPr lang="el-GR" dirty="0" smtClean="0">
                <a:effectLst>
                  <a:outerShdw blurRad="38100" dist="38100" dir="2700000" algn="tl">
                    <a:srgbClr val="000000">
                      <a:alpha val="43137"/>
                    </a:srgbClr>
                  </a:outerShdw>
                </a:effectLst>
              </a:rPr>
              <a:t>σχετιζόμενου με </a:t>
            </a:r>
            <a:r>
              <a:rPr lang="el-GR" dirty="0" err="1" smtClean="0">
                <a:effectLst>
                  <a:outerShdw blurRad="38100" dist="38100" dir="2700000" algn="tl">
                    <a:srgbClr val="000000">
                      <a:alpha val="43137"/>
                    </a:srgbClr>
                  </a:outerShdw>
                </a:effectLst>
              </a:rPr>
              <a:t>χρωμοσωμική</a:t>
            </a:r>
            <a:r>
              <a:rPr lang="el-GR" dirty="0" smtClean="0">
                <a:effectLst>
                  <a:outerShdw blurRad="38100" dist="38100" dir="2700000" algn="tl">
                    <a:srgbClr val="000000">
                      <a:alpha val="43137"/>
                    </a:srgbClr>
                  </a:outerShdw>
                </a:effectLst>
              </a:rPr>
              <a:t> </a:t>
            </a:r>
            <a:r>
              <a:rPr lang="el-GR" dirty="0" err="1" smtClean="0">
                <a:effectLst>
                  <a:outerShdw blurRad="38100" dist="38100" dir="2700000" algn="tl">
                    <a:srgbClr val="000000">
                      <a:alpha val="43137"/>
                    </a:srgbClr>
                  </a:outerShdw>
                </a:effectLst>
              </a:rPr>
              <a:t>διαμετάθεση</a:t>
            </a:r>
            <a:r>
              <a:rPr lang="el-GR" dirty="0" smtClean="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MiTF</a:t>
            </a:r>
            <a:r>
              <a:rPr lang="el-GR" dirty="0" smtClean="0">
                <a:effectLst>
                  <a:outerShdw blurRad="38100" dist="38100" dir="2700000" algn="tl">
                    <a:srgbClr val="000000">
                      <a:alpha val="43137"/>
                    </a:srgbClr>
                  </a:outerShdw>
                </a:effectLst>
              </a:rPr>
              <a:t>/</a:t>
            </a:r>
            <a:r>
              <a:rPr lang="en-US" dirty="0" smtClean="0">
                <a:effectLst>
                  <a:outerShdw blurRad="38100" dist="38100" dir="2700000" algn="tl">
                    <a:srgbClr val="000000">
                      <a:alpha val="43137"/>
                    </a:srgbClr>
                  </a:outerShdw>
                </a:effectLst>
              </a:rPr>
              <a:t>TFE</a:t>
            </a:r>
            <a:r>
              <a:rPr lang="el-GR" dirty="0" smtClean="0"/>
              <a:t>  μπορεί να τεκμηριωθεί με </a:t>
            </a:r>
            <a:r>
              <a:rPr lang="el-GR" dirty="0" err="1" smtClean="0"/>
              <a:t>κυτταρογενετικό</a:t>
            </a:r>
            <a:r>
              <a:rPr lang="el-GR" dirty="0" smtClean="0"/>
              <a:t> έλεγχο.</a:t>
            </a:r>
          </a:p>
          <a:p>
            <a:endParaRPr lang="el-GR" dirty="0"/>
          </a:p>
        </p:txBody>
      </p:sp>
    </p:spTree>
    <p:extLst>
      <p:ext uri="{BB962C8B-B14F-4D97-AF65-F5344CB8AC3E}">
        <p14:creationId xmlns:p14="http://schemas.microsoft.com/office/powerpoint/2010/main" val="1068067964"/>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2400" b="1" i="0" u="none" strike="noStrike" cap="none" normalizeH="0" baseline="0" smtClean="0">
            <a:ln>
              <a:noFill/>
            </a:ln>
            <a:solidFill>
              <a:schemeClr val="tx1"/>
            </a:solidFill>
            <a:effectLst/>
            <a:latin typeface="Tahoma"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2400" b="1" i="0" u="none" strike="noStrike" cap="none" normalizeH="0" baseline="0" smtClean="0">
            <a:ln>
              <a:noFill/>
            </a:ln>
            <a:solidFill>
              <a:schemeClr val="tx1"/>
            </a:solidFill>
            <a:effectLst/>
            <a:latin typeface="Tahoma" charset="0"/>
            <a:cs typeface="Arial"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1284</TotalTime>
  <Words>3165</Words>
  <Application>Microsoft Office PowerPoint</Application>
  <PresentationFormat>Προβολή στην οθόνη (4:3)</PresentationFormat>
  <Paragraphs>360</Paragraphs>
  <Slides>75</Slides>
  <Notes>2</Notes>
  <HiddenSlides>3</HiddenSlides>
  <MMClips>0</MMClips>
  <ScaleCrop>false</ScaleCrop>
  <HeadingPairs>
    <vt:vector size="6" baseType="variant">
      <vt:variant>
        <vt:lpstr>Θέμα</vt:lpstr>
      </vt:variant>
      <vt:variant>
        <vt:i4>12</vt:i4>
      </vt:variant>
      <vt:variant>
        <vt:lpstr>Ενσωματωμένοι διακομιστές OLE</vt:lpstr>
      </vt:variant>
      <vt:variant>
        <vt:i4>1</vt:i4>
      </vt:variant>
      <vt:variant>
        <vt:lpstr>Τίτλοι διαφανειών</vt:lpstr>
      </vt:variant>
      <vt:variant>
        <vt:i4>75</vt:i4>
      </vt:variant>
    </vt:vector>
  </HeadingPairs>
  <TitlesOfParts>
    <vt:vector size="88" baseType="lpstr">
      <vt:lpstr>Office Theme</vt:lpstr>
      <vt:lpstr>Flow</vt:lpstr>
      <vt:lpstr>Θέμα του Office</vt:lpstr>
      <vt:lpstr>1_Θέμα του Office</vt:lpstr>
      <vt:lpstr>2_Θέμα του Office</vt:lpstr>
      <vt:lpstr>3_Θέμα του Office</vt:lpstr>
      <vt:lpstr>4_Θέμα του Office</vt:lpstr>
      <vt:lpstr>5_Θέμα του Office</vt:lpstr>
      <vt:lpstr>6_Θέμα του Office</vt:lpstr>
      <vt:lpstr>7_Θέμα του Office</vt:lpstr>
      <vt:lpstr>8_Θέμα του Office</vt:lpstr>
      <vt:lpstr>1_Textured</vt:lpstr>
      <vt:lpstr>Φωτογραφία του Photo Editor</vt:lpstr>
      <vt:lpstr>Παρουσίαση του PowerPoint</vt:lpstr>
      <vt:lpstr>Παρουσίαση του PowerPoint</vt:lpstr>
      <vt:lpstr>Παρουσίαση του PowerPoint</vt:lpstr>
      <vt:lpstr>Nεφροκυτταρικό καρκίνωμα</vt:lpstr>
      <vt:lpstr>Κλινική εικόνα νεφροκυτταρικού καρκινώματος </vt:lpstr>
      <vt:lpstr>ΝΕΦΡΟΚΥΤΤΑΡΙΚΟ ΚΑΡΚΙΝΩΜΑ</vt:lpstr>
      <vt:lpstr>ΒΑΣΙΚΑ ΠΑΘΟΛΟΓΟΑΝΑΤΟΜΙΚΑ ΔΕΔΟΜΕΝΑ  ΓΙΑ ΚΑΡΚΙΝΩΜΑΤΑ ΝΕΦΡΟΥ  (I) </vt:lpstr>
      <vt:lpstr>ΒΑΣΙΚΑ ΠΑΘΟΛΟΓΟΑΝΑΤΟΜΙΚΑ ΔΕΔΟΜΕΝΑ  ΓΙΑ ΚΑΡΚΙΝΩΜΑΤΑ ΝΕΦΡΟΥ  (II) </vt:lpstr>
      <vt:lpstr>ΒΑΣΙΚΑ ΠΑΘΟΛΟΓΟΑΝΑΤΟΜΙΚΑ ΔΕΔΟΜΕΝΑ  ΓΙΑ ΚΑΡΚΙΝΩΜΑΤΑ ΝΕΦΡΟΥ  (III) </vt:lpstr>
      <vt:lpstr>ΝΕΦΡΟΙ Παθολογοανατομικές παράμετροι  επηρεάζουσες σημαντικά  τη σχετιζόμενη με το νεφροκυτταρικό καρκίνωμα (ΝΚΚ)  επιβίωση των ασθενών</vt:lpstr>
      <vt:lpstr>Πολύχωρο κυστικόΝΚΝ, χαμηλού κακοήθους δυναμικού. (διαυγή νεοπλασματικά κύτταρα μόνο στα διαφραγμάτια ή  στην επένδυση των κύστεων. Ήπια βιολογική συμπεριφορά)</vt:lpstr>
      <vt:lpstr>ΔΔ: Διαυγοκυτταρικό  ΝΚΚ  με εκτεταμένη κυστική διαμόρφωση</vt:lpstr>
      <vt:lpstr>I. ΒΑΣΙΚΗ   ΠΑΘΟΛΟΓΟΑΝΑΤΟΜΙΚΗ ΚΑΤΗΓΟΡΙΟΠΟΙΗΣΗ   ΟΓΚΩΝ ΝΕΦΡΟΥ   </vt:lpstr>
      <vt:lpstr>Διαυγοκυτταρικό ΝΚΚ ( Δ ΝΚΚ) Αθροίσεις καρκινικών κυττάρων με οπτικά διαυγές κυτταρόπλασμα, δενδροειδώς διαπλεκόμενα, πλήρη, λεπτά ινοαγγειακά διαφραγμάτια </vt:lpstr>
      <vt:lpstr>Διαυγοκυτταρικό ΝΚΚ (Δ ΝΚΚ)</vt:lpstr>
      <vt:lpstr>Παρουσίαση του PowerPoint</vt:lpstr>
      <vt:lpstr>Παρουσίαση του PowerPoint</vt:lpstr>
      <vt:lpstr>Εστία θηλώδους υπερπλασίας  του νεφρικού φλοιού (&lt;1χιλ.)</vt:lpstr>
      <vt:lpstr>Θηλώδες αδένωμα (εξ ορισμού &lt;15χιλ.)</vt:lpstr>
      <vt:lpstr>Θ ΝΚΚ  Θηλώδης διαμόρφωση, κοκκία αιμοσιδηρίνης στο κατά θέσεις αραιοχρωματικό κυτταρόπλασμα των καρκινικών κυττάρων, πιθανή η παρουσία βλέννης.</vt:lpstr>
      <vt:lpstr>Ασαφώς υποσημαινόμενη  θηλώδης διαμόρφωση σε θηλώδες ΝΚΚ</vt:lpstr>
      <vt:lpstr>Συμπαγής ποικιλία  θηλώδους ΝΚΚ</vt:lpstr>
      <vt:lpstr>Θηλώδες ΝΚΚ  (2ος συχνότερος τύπος ΝΚΚ) </vt:lpstr>
      <vt:lpstr>Θηλώδες ΝΚΚ τύπου 1                           τύπου 2 (ιδιαίτερα σημαντικός ο βαθμός πυρηνιακής κακοήθειας στον τύπο 2)</vt:lpstr>
      <vt:lpstr> Θηλώδες ΝΚΚ τύπου 2 (πάνω  δεξ. εικ.):  συγκριτικά με τον τύπο 1, μεγαλύτερος πυρηνικός πλειομορφισμός, πυρηνική ψευδοστοιβάδωση στις μονές στοιβάδες που επενδύουν τις θηλές, πιο ηωσινόφιλα κύτταρα.  Ογκοκυτταρική υποποικιλία θηλώδους ΝΚΚ (κάτω δεξ. εικ.) :  θηλές ογκοκυττάρων με  άφθονο κυτταρόπλασμα και μη αλληλεπικαλυπτόμενους πυρήνες δίκην ογκοκυτώματος.  Σημειωτέον ότι η παρουσία θηλών είναι ασύμβατη με διάγνωση ογκοκυτώματος.  Η συμπεριφορά  της ογκοκυτταρικής ποικιλίας του θηλώδους ΝΚΚ είναι ανάλογη με τα τύπου 1 θηλώδη ΝΚΚ, ιδιαίτερα όταν η πυρηνιακή κακοήθεια  είναι  χαμηλόβαθμη.  </vt:lpstr>
      <vt:lpstr>ΔΙΑΥΓΟΚΥΤΤΑΡΙΚΟ ΘΗΛΩΔΕΣ ΝΚΚ  (αυτόνομη ποικιλία, ευμενέστατης πρόγνωσης) Διάταξη των πυρήνων μακράν του βασικoύ άκρου των καρκινικών κυττάρων. </vt:lpstr>
      <vt:lpstr>Καρκίνωμα σχετιζόμενο με διαμετάθεση της οικογένειας MiTF/TFE :  συχνή η θηλώδης αρχιτεκτονική με επένδυση κυττάρων με άφθονο, διαυγές έως ηωσινόφιλο κυτταρόπλασμα, περιορισμένη ή απούσα ανοσοχρώση πανκυτταροκερατίνης και ΕΜΑ, ανοσοϊστοθετικότητα των ΤFE3 (πυρηνική),  ΤFEB και της καθεψίνης Κ. Συνήθως νέοι σε ηλικία ασθενείς, με χειρότερη επιβίωση συγκριτικά με τους ασθενείς με θηλώδες ΝΚΚ. </vt:lpstr>
      <vt:lpstr>Χρωμόφοβο ΝΚΚ (Χ ΝΚΚ) (3ος συχνότερος υπότυπος ΝΚΚ ) </vt:lpstr>
      <vt:lpstr>Σαφώς διακριτά κυτταροπλασματικά όρια  στην κλασική ποικιλία χρωμόφοβου ΝΚΚ</vt:lpstr>
      <vt:lpstr>Χ ΝΚΚ  (ατελή αγγειοσυνδετικά διαφραγμάτια,  λεπτά δικτυωτό, αραιοχρωματικό, όχι διαυγές κυτταρόπλασμα) </vt:lpstr>
      <vt:lpstr>Κλασική ποικιλία X NKK:  ρυτιδωμένοι πύρήνες, άφθονα διπύρηνα κύτταρα</vt:lpstr>
      <vt:lpstr>(Κλασική) Ηωσινόφιλη ποικιλία χρωμόφοβου ΝΚΚ</vt:lpstr>
      <vt:lpstr>Έντονη και διάχυτη ανοσοϊστοθετικότητα  χρωμόφοβου ΝΚΚ στην CK7</vt:lpstr>
      <vt:lpstr>Διαφοροδιάγνωση  της (κλασικής) ηωσινόφιλης ποικιλίας χρωμόφοβου ΝΚΚ από το κοινής ιστογένεσης (καλόηθες) ογκοκύτωμα</vt:lpstr>
      <vt:lpstr>(Κλασικό) Ογκοκύτωμα Κεντρική περιοχή ουλοποίησης (στο 1/3 των περιπτώσεων).  Μυξοειδές ή υαλινώδες υπόστρωμα.  Εμφωλεασμένο, κυψελιδώδες ή σωληνώδες πρότυπο. Στρογγυλοί, ομοιόμορφοι, κεντρικοί, μικροί πυρήνες με ομοιόμορφη κατανομή της χρωματίνης,  απουσία περιπυρηνικών άλων (δεξ. εικ.;). Ανοσοϊστοχημικώς: β ντιφενσίνη 1, παρβαλβουμίνη και ΚΙΤ (+), CK14 (+), βιμεντίνη ( - , ίσως εστιακά μόνο, + στην παρυφή της κεντρικής ουλής ή σε διάσπαρτες μικρές νεοπλασματικές συστάδες) CK7 ( - ή +μόνο  σε διάσπαρτα κύτταρα, ενίοτε πιο έντονη σε παγιδευμένες φωλιές συνήθως με διαυγές κυτταρόπλασμα, εντός της κεντρικής ουλής). H χειρουργική αφαίρεση  επαρκεί θεραπευτικώς.  </vt:lpstr>
      <vt:lpstr>   Ογκοκύτωμα</vt:lpstr>
      <vt:lpstr>          Ογκοκύτωμα: Πιθανά ευρήματα,  μη αποκλείοντα  διάγνωση ογκοκυτώματος Συμπαγής διαμόρφωση                                       Εκφυλιστικού τύπου                                                                                        πυρηνική ατυπία </vt:lpstr>
      <vt:lpstr>Μικροσκοπικά παρατηρούμενη (ψευδο)διήθηση(!)  περινεφρικού λίπους   από ογκοκύτωμα</vt:lpstr>
      <vt:lpstr>   Σωληνο(κυστικό)      πρότυπο ογκοκυτώματος</vt:lpstr>
      <vt:lpstr>CD117</vt:lpstr>
      <vt:lpstr>Ανοσοϊστοθετικότητα  διάσπαρτων κυττάρων ογκοκυτώματος στην CK7</vt:lpstr>
      <vt:lpstr>ΕΥΡΗΜΑΤΑ  ΑΣΥΜΒΑΤΑ ΜΕ ΔΙΑΓΝΩΣΗ ΟΓΚΟΚΥΤΩΜΑΤΟΣ</vt:lpstr>
      <vt:lpstr>Δυσταξινόμητος  υβριδιακός ογκοκυτταρικός/χρωμόφοβος όγκος Διπλός  ή τριπλός πληθυσμός ηωσινόφιλων κυττάρων (ογκοκυττάρων και χρωμόφοβων κυττάρων ή και ενδιάμεσων μορφών, οι τελευταίες  με στρογγυλά πυρηνικά περιγράμματα, χωρίς περιπυρηνικές άλως αλλά με  ποικίλου μεγέθους πυρήνες με μεγαλύτερου βαθμού ανώμαλη κατανομή της χρωματίνης και ορατά μακροπυρήνια˙ καλό είναι να αναφέρουμε ποιος  πληθυσμός  επικρατεί),  χαμηλότατη μιτωτική δραστηριότητα. Θεωρείται  χαμηλού κακοήθους δυναμικού υποκατηγορία χρωμόφοβου NΚΚ,  ακόμη καλύτερης πρόγνωσης από την  κλασική ηωσινόφιλη ποικιλία  του χρωμόφοβου ΝΚΚ . </vt:lpstr>
      <vt:lpstr>Καρκίνωμα αθροιστικών πόρων Δεσμοπλαστικό φλεγμονώδες υπόστρωμα, αισθητή πυρηνική ατυπία. Όγκος μυελώδους μοίρας. Γειτονεύει με την πύελο, αλλά σπάνια την διηθεί· κυρίως καταστρέφει το νεφρικό παρέγχυμα. Κατεξοχήν διηθητική η παρυφή του, σε αντίθεση με τις άλλες μορφές ΝΚΚ. Δυσπλασία παρακείμενων σωληναρίων.</vt:lpstr>
      <vt:lpstr>(Υψηλής κακοήθειας)  καρκίνωμα αθροιστικών πόρων</vt:lpstr>
      <vt:lpstr>ΙΙ. Αναφορά ποσοστού  σαρκωματοειδούς ή και  ραβδοειδούς (απο)διαφοροποίησης  ΝΚΚ</vt:lpstr>
      <vt:lpstr>Ραβδοειδής  [και σαρκωματοειδής (άνω τμήμα δεξ. εικ.)]  αποδιαφοροποίηση ΝΚΚ•   τουλάχιστον η πρώτη, από μόνη της, αυξάνει τον κίνδυνο θανάτου. Μεγάλα επιθηλιοειδή κύτταρα με κεντρικά ηωσινοφιλικά ενδοκυτταροπλασμικά εγκλείσματα. Ευμεγέθεις, έκκεντροι και ανώμαλοι πυρήνες με προβάλλοντα πυρήνια-βαθμός πυρηνιακής κακοήθειας: 4 κατά ISUP.  Ο ανοσοφαινότυπος είναι ανάλογος του μη ραβδοειδούς συστατικού [π.χ. CA IX (+)]. Το σαρκωματοειδές ΝΚΚ  δεν αποτελεί ανεξάρτητο τύπο ΝΚΚ γιατί αντιπροσωπεύει την ακραία υψηλόβαθμη κακοήθεια που μπορεί να φτάσουν  όλοι οι ιστολογικοί τύποι ΝΚΚ  (ίσως συχνότερα, το χρωμόφοβο ΝΚΚ). </vt:lpstr>
      <vt:lpstr>ΙΙΙ. ΘΕΜΑΤΑ ΣΤΑΔΙΟΠΟΙΗΣΗΣ ( 8η έκδοση AJCC/TNM, 2017).  ΔΙΗΘΗΣΗ ΠΕΡΙΝΕΦΡΙΚΩΝ ΙΣΤΩΝ</vt:lpstr>
      <vt:lpstr>Παρουσίαση του PowerPoint</vt:lpstr>
      <vt:lpstr>Παρουσίαση του PowerPoint</vt:lpstr>
      <vt:lpstr>ΕΚΤΙΜΗΣΗ ΔΙΗΘΗΣΗΣ ΝΕΦΡΙΚΟΥ ΚΟΛΠΟΥ (pT3a)</vt:lpstr>
      <vt:lpstr>Παρουσίαση του PowerPoint</vt:lpstr>
      <vt:lpstr>Μικροσκοπική τεκμηρίωση  διήθησης  του νεφρικού κόλπου (pT3a)</vt:lpstr>
      <vt:lpstr>Παρουσίαση του PowerPoint</vt:lpstr>
      <vt:lpstr>Διήθηση νεφρικής φλέβας ή τμηματικών κλάδων της  (Τ3α). Δειγματοληψία, όρια.</vt:lpstr>
      <vt:lpstr>Παρουσίαση του PowerPoint</vt:lpstr>
      <vt:lpstr>Παρουσίαση του PowerPoint</vt:lpstr>
      <vt:lpstr>«Εμπλοκή» του επινεφριδίου κατά συνέχεια ιστού (pT4)</vt:lpstr>
      <vt:lpstr>Παρουσίαση του PowerPoint</vt:lpstr>
      <vt:lpstr>Παρουσίαση του PowerPoint</vt:lpstr>
      <vt:lpstr> Από τον πυρηνικό προς τον «πυρηνιακό» βαθμό κακοήθειας …</vt:lpstr>
      <vt:lpstr>Συστάσεις εξειδικευμένων ιστοπαθολόγων ( αντίστοιχα ποσοστά συμφωνίας τους % )</vt:lpstr>
      <vt:lpstr>V. Η σημασία της νέκρωσης</vt:lpstr>
      <vt:lpstr>Η νέκρωση που ενδιαφέρει είναι  η μικροσκοπικά ανιχνευόμενη,  πηκτική νέκρωση.</vt:lpstr>
      <vt:lpstr>Αγγειομυολίπωμα νεφρού</vt:lpstr>
      <vt:lpstr>ΑΓΓΕΙΟΜΥΟΛΙΠΩΜΑ ΝΕΦΡΟΥ  Τριφασικό πρότυπο: λιπώδης ιστός, λείος μυς [ΗΜΒ45(+)], παχυτοιχωματικά, ανώμαλης διαμόρφωσης  αγγεία.</vt:lpstr>
      <vt:lpstr>Αγγειομυολίπωμα </vt:lpstr>
      <vt:lpstr>Επιθηλιοειδές  αγγειομυολίπωμα</vt:lpstr>
      <vt:lpstr>Eπιθηλιοειδές ΑΜΛ  Ανώμαλη κοκκίωση κυτταροπλάσματος,  περιπυρηνική συμπύκνωσή του-περιφερική διαύγαση</vt:lpstr>
      <vt:lpstr>Έκφραση  HMB45 σε επιθηλιοειδές αγγειομυολίπωμα νεφρού. Επί υποτροπής, λόγω αποδιαφοροποίησης,  πιθανώς αρνητική η χρώση του HMB45. </vt:lpstr>
      <vt:lpstr>Eπιθηλιοειδές αγγειομυολίπωμα (δίκην ογκοκυτώματος) Επιθετικότερη συμπεριφορά  από το συμβατικό αγγειομυολίπωμα αλλά σπάνιες οι μεταστάσεις.  Κυριαρχία επιθηλιοειδών κυττάρων. Ανώμαλη κοκκίωση κυτταροπλάσματος,  περιπυρηνική συμπύκνωσή του-περιφερική διαύγαση. Πυρηνική ατυπία, συχνές μιτώσεις. Η παρουσία λιποκυττάρων και δυσμορφικών αιμοφόρων αγγείων, πιθανώς σκληρυσμένων υπό μορφή χορδών υαλίνης,   άκρως επιβοηθητική για τη διάγνωση. Πιθανότητα κακοήθους εξαλλαγής επί πυρηνικής αναπλασίας, ατύπων μιτώσεων και γεωγραφικής νέκρωσης.  Ανοσοϊστοθετικότητα μελανοκυτταρικών δεικτών (με κατά κανόνα ταυτόχρονη αρνητική χρώση της πρωτεϊνης S100, ώστε να αποκλείεται το μελάνωμα). </vt:lpstr>
      <vt:lpstr>Χρήσιμοι ανοσοϊστοχημικοί δείκτες  στη διαφοροδιάγνωση των ΝΚΚ, ιδιαιτέρως εκείνων με ηωσινόφιλο-κοκκιώδες κυτταρόπλασμα   </vt:lpstr>
      <vt:lpstr>Επί μεταστατικής νόσου, δείκτες που επιβεβαιώνουν τη διάγνωση νεφρικού νεοπλάσματος (νεφρική προέλευση) </vt:lpstr>
      <vt:lpstr>Μεταστατικοί όγκοι στον νεφρό </vt:lpstr>
      <vt:lpstr>H αφομοίωση της θεωρίας  μέσω της  πράξης  και στα ιατρικά συγγράμματα. A. C. Lazaris (ed.) CLINICAL GENITOURINARY PATHOLOGY :  A Case-based Learning Approach.  SPRINGER,  Berlin 2018.</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αγαπουλακι</dc:creator>
  <cp:lastModifiedBy>Νεφέλη</cp:lastModifiedBy>
  <cp:revision>178</cp:revision>
  <dcterms:created xsi:type="dcterms:W3CDTF">2015-10-25T08:50:57Z</dcterms:created>
  <dcterms:modified xsi:type="dcterms:W3CDTF">2020-09-27T07:31:42Z</dcterms:modified>
</cp:coreProperties>
</file>