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64" r:id="rId26"/>
    <p:sldId id="363" r:id="rId27"/>
    <p:sldId id="280" r:id="rId28"/>
    <p:sldId id="376" r:id="rId29"/>
    <p:sldId id="281" r:id="rId30"/>
    <p:sldId id="392" r:id="rId31"/>
    <p:sldId id="282" r:id="rId32"/>
    <p:sldId id="393" r:id="rId33"/>
    <p:sldId id="371" r:id="rId34"/>
    <p:sldId id="394" r:id="rId35"/>
    <p:sldId id="375" r:id="rId36"/>
    <p:sldId id="283" r:id="rId37"/>
    <p:sldId id="372" r:id="rId38"/>
    <p:sldId id="292" r:id="rId39"/>
    <p:sldId id="293" r:id="rId40"/>
    <p:sldId id="294" r:id="rId41"/>
    <p:sldId id="366" r:id="rId42"/>
    <p:sldId id="365" r:id="rId43"/>
    <p:sldId id="362" r:id="rId44"/>
    <p:sldId id="284" r:id="rId45"/>
    <p:sldId id="285" r:id="rId46"/>
    <p:sldId id="286" r:id="rId47"/>
    <p:sldId id="374" r:id="rId48"/>
    <p:sldId id="377" r:id="rId49"/>
    <p:sldId id="370" r:id="rId50"/>
    <p:sldId id="287" r:id="rId51"/>
    <p:sldId id="368" r:id="rId52"/>
    <p:sldId id="288" r:id="rId53"/>
    <p:sldId id="289" r:id="rId54"/>
    <p:sldId id="373" r:id="rId55"/>
    <p:sldId id="290" r:id="rId56"/>
    <p:sldId id="379" r:id="rId57"/>
    <p:sldId id="378" r:id="rId58"/>
    <p:sldId id="367" r:id="rId59"/>
    <p:sldId id="369" r:id="rId60"/>
    <p:sldId id="295" r:id="rId61"/>
    <p:sldId id="296" r:id="rId62"/>
    <p:sldId id="297" r:id="rId63"/>
    <p:sldId id="298" r:id="rId64"/>
    <p:sldId id="299" r:id="rId65"/>
    <p:sldId id="300" r:id="rId66"/>
    <p:sldId id="301" r:id="rId67"/>
    <p:sldId id="302" r:id="rId68"/>
    <p:sldId id="303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12" r:id="rId78"/>
    <p:sldId id="313" r:id="rId79"/>
    <p:sldId id="314" r:id="rId80"/>
    <p:sldId id="315" r:id="rId81"/>
    <p:sldId id="317" r:id="rId82"/>
    <p:sldId id="318" r:id="rId83"/>
    <p:sldId id="319" r:id="rId84"/>
    <p:sldId id="320" r:id="rId85"/>
    <p:sldId id="321" r:id="rId86"/>
    <p:sldId id="322" r:id="rId87"/>
    <p:sldId id="323" r:id="rId88"/>
    <p:sldId id="324" r:id="rId89"/>
    <p:sldId id="325" r:id="rId90"/>
    <p:sldId id="326" r:id="rId91"/>
    <p:sldId id="327" r:id="rId92"/>
    <p:sldId id="328" r:id="rId93"/>
    <p:sldId id="329" r:id="rId94"/>
    <p:sldId id="330" r:id="rId95"/>
    <p:sldId id="331" r:id="rId96"/>
    <p:sldId id="332" r:id="rId97"/>
    <p:sldId id="333" r:id="rId98"/>
    <p:sldId id="334" r:id="rId99"/>
    <p:sldId id="335" r:id="rId100"/>
    <p:sldId id="336" r:id="rId101"/>
    <p:sldId id="337" r:id="rId102"/>
    <p:sldId id="338" r:id="rId103"/>
    <p:sldId id="339" r:id="rId104"/>
    <p:sldId id="340" r:id="rId105"/>
    <p:sldId id="341" r:id="rId106"/>
    <p:sldId id="342" r:id="rId107"/>
    <p:sldId id="343" r:id="rId108"/>
    <p:sldId id="344" r:id="rId109"/>
    <p:sldId id="345" r:id="rId110"/>
    <p:sldId id="346" r:id="rId111"/>
    <p:sldId id="347" r:id="rId112"/>
    <p:sldId id="348" r:id="rId113"/>
    <p:sldId id="349" r:id="rId114"/>
    <p:sldId id="350" r:id="rId115"/>
    <p:sldId id="351" r:id="rId116"/>
    <p:sldId id="352" r:id="rId117"/>
    <p:sldId id="354" r:id="rId118"/>
    <p:sldId id="355" r:id="rId119"/>
    <p:sldId id="356" r:id="rId120"/>
    <p:sldId id="357" r:id="rId121"/>
    <p:sldId id="358" r:id="rId122"/>
    <p:sldId id="359" r:id="rId123"/>
    <p:sldId id="360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61" r:id="rId13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6-05-23T10:32:03.21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5932 1492,'0'0,"-20"0,20 0,-20 0,0 0,1 0,19 0,-20 0,0 0,0 0,0 0,0 0,0 0,-19 0,39 0,-20 0,0 0,0 0,20 0,-20 0,20 0,-39 0,39 0,-20 0,20 0,-20 0,0 0,20 0,-20 0,20 0,-20 0,1 0,19 0,-20 0,20 0,-20 0,20 0,-20 20,0-20,20 0,-20 0,20 20,0-20,-19 19,-1-19,20 0,-20 20,20-20,0 0,-20 0,20 0,-20 0,20 20,-20-20,20 20,-20 0,20-20,-19 20,19-20,0 0,-20 0,0 0,20 19,0-19,0 19,-20-19,20 20,0-20,0 20,0-20,0 20,-20-20,20 20,0-20,0 20,-20-20,20 0,0 0,0 19,-19-19,19 0,0 20,0 0,-20-20,20 20,0-20,0 20,-20 0,20-20,-20 0,20 19,0-19,0 0,0 20,-20-20,20 0,0 20,0 0,0-20,0 0,0 20,-20-20,20 20,0-1,-19-19,19 0,-20 19,20-19,-20 0,20 20,0-20,-20 0,0 0,20 20,0-20,-20 20,20-20,-20 0,1 0,19 0,0 20,-20-20,20 0,-20 20,0-20,-20 19,21-19,19 0,-40 0,40 0,-20 20,20-20,-40 20,40-20,-39 0,39 20,-20-20,0 0,0 20,20-20,-20 20,20-20,-20 19,1-19,-1 0,20 20,0-20,-20 0,20 20,-20 0,0 0,20-20,-20 20,20-20,-19 0,-1 19,20-19,0 19,0-19,0 0,-20 20,20 0,-20 0,20-20,-20 40,20-40,-20 39,20-39,0 20,-20 20,20-40,0 20,0-1,0 1,0-20,0 20,0 0,0-20,0 20,0-20,0 20,0 0,0-2,0-18,0 20,0 0,0 0,0-20,20 20,-20 0,20-20,-20 19,20-19,-20 20,20-20,-20 20,20 0,0-20,-20 0,0 20,19-20,1 0,-20 20,20-20,-20 0,40 0,-40 20,20-20,19 0,-39 0,40 0,-20 0,0 0,0 0,-1 0,1 0,20 0,-40 0,40 0,-21 0,1 0,0 0,20 0,-20 0,19 0,1 0,0 0,-40 0,39 0,-19 0,0 0,0 0,0 19,0-19,39 20,-19 0,-1 0,1-20,20 20,-21 0,1-20,0 18,-1-18,1 0,-20 0,20 0,-40 20,39-20,-19 20,0-20,20 0,-1 20,1 0,-40-20,40 20,19-20,-19 19,0-19,-20 0,39 20,-19-20,-20 0,-1 0,21 0,0 0,0 20,-1-20,1 0,0 0,-21 0,41 0,-1 0,1 0,19 0,-39 0,-20 0,20 0,-1 0,21 0,-40 0,0 0,19 0,1-40,-20 40,0-39,19 19,1 0,-20 0,20 0,-21 2,1-2,-20 0,20 0,0 0,-20-19,40 19,-21 0,-19 0,20 0,-20 0,20-19,-20 19,0 20,0-40,0 20,0 0,0-18,0 18,0 0,0-20,0 20,0 1,-20-1,20 20,0-20,0 0,-20 0,1 20,19-39,0 39,-20-20,20 20,-40-20,40 0,0 0,-20 0,20 1,-20-20,1 19,-1 0,0 0,0 20,-20-39,40 39,0-20,-20 0,1 0,-1 20,0-20,0 0,0-19,0 39,20-20,-19 20,19 0,-40-20,40 0,-40 0,20 1,0 0,1-1,-1 20,0-40,20 40,-20-20,0 0,0 1,1 19,-1-40,20 40,-20-20,0 0,0 0,0 20,20-19,-20 19,20-40,0 40,-19-20,19 20,-20-20,0 0,0 1,0 0,20 19,-20-20,20 20,-19-20,19 20,0-20,-20 0,0 20,0-20,20 20,-20-19,0-1,1 20,-1 0,20-20,-20 20,0-20,0 20,0-20,20 20,-20 0,1-20,19 20,-20 0,20 0,-20 0,20 0,-20 0,0 0,20 0,-20 0,20 0,-19 0,-1 0,20 0,-20 0,20 0,-20 0,20 0,-20 0,0 20</inkml:trace>
  <inkml:trace contextRef="#ctx0" brushRef="#br0" timeOffset="5741">4503 1255,'0'-20,"0"20,0-20,0 20,0-20,0 20,-20-20,20 20,-20-39,20 39,-19-20,19 20,-40-40,40 40,-40-40,40 40,-20-19,-19-1,39 20,-40-20,20 0,-20 0,1 1,19 0,-20 19,1-40,-21 40,20 0,1-20,19 20,0 0,-20 0,20 0,1 0,-1 0,-20 0,20 0,0 0,-19 0,20 0,-1 0,0 0,0 0,0 0,1 0,-1 0,0 0,0 0,-20 40,21-40,-1 0,-20 20,20-1,-19-19,39 39,-20-39,-20 20,20 0,0 0,0-1,-19 1,39 0,-20 20,-20-20,40-1,-20 1,20 20,-19-20,19 0,0 19,0-20,0 21,0-20,0 39,0-39,0 20,0-20,0 19,0-19,0 20,0-20,19 0,1 18,-20-18,20 0,0 20,-20-20,20 19,0-19,-20 0,19-20,1 20,-20 19,20-39,-20 20,20 0,0 0,-20 0,20-20,0 39,-1-39,1 19,-20 1,20 0,0 0,0 0,-20-20,20 0,-1 20,-19-20,20 0,-20 39,40-39,-40 0,40 20,-21 0,1-20,0 20,0-20,19 20,-39-20,20 0,19 19,-39-19,40 0,-40 0,20 0,0 0,-1 0,1 0,-20 0,20 0,0 0,20 0,-40 0,19 0,21 0,-20 0,0 0,-20 0,20 0,19-19,-39 19,40 0,-20 0,0 0,0 0,-1-20,1 20,-20 0,20 0,0 0,0 0,-20-40,20 40,0 0,-20 0,19 0,-19-20,0 0,20 20,0-19,-20 19,0-20,20 20,-20-20,20 20,0-20,-20 0,19 20,-19-20,20 1,0 19,-20-19,20-1,-20 20,0-20,20 20,-20-20,0 20,0-20,20 0,-20 20,20-19,-20 19,0-20,0 0,19 20,-19 0,0-20,0 20,0 0,0-20,20 20,-20-20,20 20,-20-19,0 19,0 0,0-20,20 20,-20-20,0 0,20 20,-20-20,0 0,0 1,0 19,0-19,0 19,0-20,0 0,0 20,0-20,0 0,0 0,0 1,0-1,0 20,0-20,-20 20,20 0,0-40,-20 40,20 0,0-20,0 20,0-20,-20 20,20-19,0 19,0-20,0 20,-20 0,20-20,-19 20,19 0,0 0,0-20,-20 0,20 20,0-19,0 19,0 0,0-19,-20 19,20 0,0-20,0 0,0 20,0-20,-20 20,20 0,0-20,0 0</inkml:trace>
  <inkml:trace contextRef="#ctx0" brushRef="#br0" timeOffset="9797">1726 3135,'0'0,"0"0,0-20,0 0,0 0,0 1,0-1,0-20,0 20,0 0,0-19,0 19,20 0,0 0,-20 0,20 0,-20 2,19-2,1 0,0 0,0 20,20-40,-21 20,1 1,-20-1,20 20,-20 0,20 0,0-20,-20 20,20 0,-20 0,20 0,-1 0,1-20,20 20,-20 0,0 0,-1 0,1 0,20 0,-20 0,0 0,-20 0,19 0,-19-20,40 20,-40 0,40 0,-40 0,20 0,0 0,-1 0,1 0,-20 0,40 0,-20 0,-20 0,39 0,-39 0,40 20,-20-20,0 0,19 20,-19 0,0-20,0 0,0 20,20-20,-40 0,19 0,21 19,-20 1,20-20,-21 0,1 0,20 20,-40-20,20 0,0 20,0-20,-20 0,0 0,19 20,-19-20,20 0,0 0,-20 0,0 0,20 20,-20 0,20-20,0 18,-20-18,0 20,19 0,-19-20,0 20,0-20,0 20,0-20,0 20,0-1,0 21,0-40,0 20,20 0,0-20,-20 20,0-20,0 20,0-20,0 19,0 1,0-20,0 20,0-20,0 0,0 20,-20-20,20 0,0 0,0 20,0 0,0-2,0 2,-20 0,20-20,0 20,-19 0,-1-20,20 20,0-20,-20 0,20 19,0-19,0 0,0 20,0 0,-20-20,20 0,0 0,-20 20,0-20,20 0</inkml:trace>
  <inkml:trace contextRef="#ctx0" brushRef="#br0" timeOffset="12839">0 680,'0'0,"0"0,0 20,0 0,0-20,0 20,0 0,0-20,0 39,0-39,0 20,19-20,1 20,-20 0,0-20,0 20,20 0,-20-1,40 0,-40-19,20 20,-20-20,39 20,-19 0,0-20,-20 0,20 20,0-20,0 19,-20 1,19-20,1 20,-20-20,20 20,20 0,-40-20,39 20,-39-20,20 0,20 19,-20-19,20 0,-21 20,1-20,0 0,-20 0,40 0,-40 0,20 0,-20 0,39 0,-19 0,0 0,20 0,-20 0,-1 0,21 0,0 0,-20 0,-1 0,1 0,0-20,0 20,-20 0,20-19,0-1,-20 20,19-20,1 20,0 0,0-40,0 40,-20 0,20 0,0-20,-1 20,-19-19,20 19,-20-20,0 20,0-20,20 0,0 0,-20 20,0-19,20 0,-20-21,0 20,0 0,20 0,-20-19,0 19,0 20,0-20,0 0,19 0,-19 0,0 1,0-1,0 0,0 20,0-20,0 1,0 19,0-20,-19 20,19-19,0-1,0 20,-20-20,20 20,0-20,0 20,-20-40,20 40,0-20,0 1,-20 19,0-20,20 0,-20 0,20 20,-19 0,-1-20,20 20,-20-20,20 20,-20-19,20-1,-20 20,0-20,20 20,-20-20,1 1,-1 19,20 0,-20-20,20 20,-20-20,0 20,20 0,-20-19,1-1,-1 0,20 0,-20 20,20-20,-20 20,0 0,20 0,-20 0,20-20,-19 20,19 0,-20 0,0 0,20 0,0 0,-20 0,20 0,-20 0,0 0,20-19,-20 19,20 0,-19 0,19 0,-20 0,0 0,0 0,0 0,0 0,20 0,-19 0,19 0,-20 0,0 0,20 0,-20 0,20 0,0 0,-20 0,20 0,-20 0,0 0,20 0,-19 0,19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6-05-23T10:32:30.57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509 0,'-19'0,"0"0,19 0,-19 0,19 0,-20 0,20 0,-19 0,-1 0,20 0,-19 0,19 0,-19 0,19 0,-19 0,19 20,0-20,-20 0,20 0,-19 20,19-20,-20 20,1-20,19 0,0 0,-19 0,19 20,0-20,0 0,0 20,-19-20,0 0,19 0,0 20,-20-20,20 0,0 0,0 19,-19-19,-1 0,20 20,-19-20,19 0,0 20,-19-20,19 20,0-20,-19 20,-1-20,20 0,0 20,0-1,-19-19,19 20,0-20,0 20,0 0,-39-20,39 40,0-40,0 19,0-19,0 40,0-40,0 20,0 20,0-40,0 40,0-40,0 20,0 0,0 0,0-20,0 20,0-20,0 20,0-1,0 1,0-20,0 20,0-20,19 20,1 0,-20-20,19 20,-19-20,20 19,-20 1,0-20,19 0,0 20,-19-20,0 20,19-20,-19 0,0 20,0 0,20-20,-1 0,-19 20,0-20,0 0,20 0,-20 19,0 1,19 0,0-20,-19 0,19 0,-19 20,19 0,-19-20,20 0,-20 20,19-20,-19 19,20-19,-20 0,19 0,0 0,-19 0,19 0,-19 0,20 0,-20 0,0 0,39 0,-39 0,0 0,0-19,19 19,-19 0,19-40,-19 40,19 0,-19-20,0 20,20-20,-20 0,19 20,-19 0,0-19,19 19,-19 0,20 0,-20-20,0 0,19 20,-19 0,19-20,-19 0,0 0,0 0,19 20,-19 0,0-19,0-1,0 20,0-20,0 20,0-20,0 20,0-20,0 0,0 20,0-19,0 19,0-20,0 0,0 20,0-20,0 20,0-20,0 20,0-20,0 0,0 20,0 0,0-20,0 20,0-20,0 0,0 20,0-20,0 20,0-20,0 20,0-20,0 1,0 19,0-20,0 20,0-20,0 0,0 20,0-20,0 20,0-20,0 20,0-19,0-1,-19 20,19-20,0 20,-19-20,19 0,0 20,0-20,0 20,-19 0,19-19,0 19,0 0,0-20,-20 20,20-20,0 20,0 0,0-20,0 20,-19 0,19-20,0 0,0 20,-19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6-05-23T10:32:25.28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601 65,'0'0,"0"0,-20 0,20-20,0 20,0-19,-19 19,0 0,19 0,0 0,-19 0,19 0,-20 0,20 0,-19 0,-1 0,20 0,-20-20,20 20,-18 0,-2 0,20 0,-19 0,19 0,-20 0,20 0,-19 0,-1 0,20 0,-18 0,18 0,0 0,-20 0,1 0,19 0,0 0,-20 0,20 0,-20 0,20 20,-19-20,19 19,-20-19,20 0,0 20,0-20,0 0,0 19,0 1,0-20,-18 20,18-20,0 0,-20 0,20 20,0-20,-19 0,19 39,0-39,0 0,-20 39,20-39,0 20,-19-20,19 20,-20 0,20-20,0 0,0 19,0-19,-18 20,18-20,0 20,-20-1,20-19,0 20,0-20,0 20,-19-1,19-19,0 20,-20-20,20 20,0-20,0 20,0 0,0-20,0 19,0-19,0 20,0-1,0-19,0 20,0-20,0 40,0-40,20 20,-20-1,0 0,0-19,0 20,0 0,0 0,0 0,0-20,0 20,0-1,0-19,0 19,0-19,0 20,0-20,0 20,0 0,0-20,19 0,-19 20,0-20,0 20,0-1,0-19,0 19,20-19,-20 20,0-20,0 20,0 0,0-20,18 20,-18-20,0 19,20-19,-20 20,0-20,19 0,-19 0,20 0,-1 0,-19 19,0-19,20 0,-2 20,-18-20,0 0,20 0,-20 20,19-20,-19 20,20-20,0 0,-20 0,19 0,-19 0,20 0,-2 0,-18 0,20 0,-20 0,19 0,-19 0,0 0,20-20,-1 20,-19 0,0-20,0 20,0 0,0-20,0 20,0-19,20 19,-20-20,0 20,0-19,0 19,18 0,-18-20,0 20,20-20,-20 0,0 20,0-20,20 20,-20-19,0 0,19 19,-19 0,0 0,0-20,20 20,-1 0,-19-20,0 20,0-20,0 20,19-20,-19 20,0-20,0 20,19-19,-19 0,20 19,-20 0,0 0,19-20,-19 20,0-40,0 40,20-20,-20 20,0-20,19 1,-19 19,0-19,0 19,0-20,0 20,0-20,0 0,0 20,0-20,0 20,0-19,0-1,0 20,0-19,0 19,0-20,0 20,0-20,0 0,0 20,0-20,0 20,0-19,0-1,0 20,0-20,0 20,0-19,0 19,0-20,0 0,0 20,0-19,0 19,0-20,0 0,0 20,0-20,0 20,0-19,0 19,0-20,0 0,0 20,0-19,0 19,0-20,0 0,0 20,0-20,0 20,0-19,-19 19,19 0,0 0,0-20,-20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6-05-23T10:32:19.62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319 22,'0'0,"0"0,0 0,-19 0,19 0,-20 0,20 0,-20 0,0 0,20 0,-20 0,20 0,-19 0,19 0,-19 0,-1 0,20 0,-20 0,20 0,-20 0,0 19,20-19,0 0,-20 19,20-19,-19 0,19 20,0-20,0 20,-19-20,19 19,-20-19,20 20,0 0,0-20,0 0,-20 18,20-18,0 20,0-20,0 20,0 0,0-20,0 19,0-19,0 20,0 0,0-20,0 19,0-19,0 19,0-19,0 20,0-20,0 20,0-20,0 0,0 19,0-19,0 0,0 20,20-20,-20 19,0-19,20 0,-20 20,0-20,0 19,19-19,-19 20,0 0,19-20,-19 19,20-19,-20 0,20 0,-20 19,0-19,20 0,-20 0,20 0,-20 20,20 0,-20-20,0 0,19 0,-19 0,19 0,-19 19,0-19,20 0,0 0,-20 0,20 0,-20 0,0 0,20 0,-1 20,-19-20,19 0,-19 0,20 0,-20 0,20 0,0 0,-20 0,20 0,-20 0,19 0,1 0,-20 0,19 0,-19 0,20 0,-20 0,20 0,-20 0,20 0,-20 0,20 0,-20 0,0-20,19 20,-19 0,0 0,0-19,20 19,-1-20,-19 20,0 0,20 0,-20-20,0 20,0-19,20 19,-20 0,0-19,20-1,-20 20,0-20,0 20,0-19,0 19,0-20,0 1,0 19,0-20,0 20,0-19,0-1,0 20,0-20,0 20,0-19,0 19,0-19,0-1,0 0,0 20,0-19,0-1,0 20,-20 0,20-20,0 20,0-20,0 2,-20 18,20-20,0 20,-20 0,1-20,19 20,0-19,0-1,0 20,-20 0,20-20,-19 20,19-19,0 19,-40-19,40 19,0 0,-20 0,20 0,-20 0,1 0,19 0,-20 0,20-20,0 20,-19 0,-1 0,20 0,-20 0,20 0,-20 0,20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5-19T05:41:08.61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869 0,'-25'0,"0"0,0 0,0 0,0 0,-24 0,-51 25,50-25,50 24,-50 1,50-1,-49 26,-1-26,50 1,-25 0,1 0,-1-1,0-24,0 49,0-49,1 50,-1-25,-25 147,1-74,24-73,25 0,-25 0,25 147,0-98,0 24,0-73,0 0,0 24,0 1,-25-1,0-25,25 1,0 25,75 171,-26-97,-24-75,-25 0,0-24,25 0,0 0,0-2,-1 2,1 0,0 0,25 24,-26-24,1-1,0 1,0 0,0-25,-1 0,1 0,0 0,0 0,24 0,1 0,-24 0,-1 0,24 0,51 0,-76 0,1 0,0 0,0 0,-25-50,49 26,-24-1,0 1,0-1,0 0,-1 0,1 0,0 2,-25-2,0 0,25 0,-25 0,25-24,-1 25,-24-1,0 0,25 1,-25-1,0 0,0-24,25 49,-25-24,0-1,0-25,25 25,-25 2,0-2,25 0,-25-25,0 26,0-1,0-24,0 24,0 1,0-1,0 0,0 0,0-23,0 23,0 0,0 0,0 0,0 1,-25-25,25 24,0 0,0 0,0-23,0 23,0 0,0 0,-50 1,50-1,-49 0,24 1,0-1,25 1,0-1,-50 0,50 0,0 0,0-23,-49 23,49 0,-50 0,50 1,-49 0,49-1,0 0,-50-49,50 49,-50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4EE4E-FB55-47F1-AAE9-12024AE5FD95}" type="datetimeFigureOut">
              <a:rPr lang="el-GR" smtClean="0"/>
              <a:pPr/>
              <a:t>4/10/2020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ED2B5-A4CD-413E-8961-67464DC782F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1078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175108" name="3 - Θέση αριθμού διαφάνειας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 anchor="b"/>
          <a:lstStyle/>
          <a:p>
            <a:pPr algn="r"/>
            <a:fld id="{C2232F5E-0B06-4CA3-91BA-8CFABF35B3E0}" type="slidenum">
              <a:rPr lang="el-GR" sz="1200"/>
              <a:pPr algn="r"/>
              <a:t>60</a:t>
            </a:fld>
            <a:endParaRPr lang="el-G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A913-70F4-42DE-B430-9118603A61E5}" type="datetimeFigureOut">
              <a:rPr lang="el-GR" smtClean="0"/>
              <a:pPr/>
              <a:t>4/10/2020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3F8A-4014-45B0-B92E-6E097757ED5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A913-70F4-42DE-B430-9118603A61E5}" type="datetimeFigureOut">
              <a:rPr lang="el-GR" smtClean="0"/>
              <a:pPr/>
              <a:t>4/10/2020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3F8A-4014-45B0-B92E-6E097757ED5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A913-70F4-42DE-B430-9118603A61E5}" type="datetimeFigureOut">
              <a:rPr lang="el-GR" smtClean="0"/>
              <a:pPr/>
              <a:t>4/10/2020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3F8A-4014-45B0-B92E-6E097757ED5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83A42-913F-43C1-A13E-F200C77F0F3C}" type="datetimeFigureOut">
              <a:rPr lang="el-GR"/>
              <a:pPr>
                <a:defRPr/>
              </a:pPr>
              <a:t>4/10/2020</a:t>
            </a:fld>
            <a:endParaRPr lang="el-GR"/>
          </a:p>
        </p:txBody>
      </p:sp>
      <p:sp>
        <p:nvSpPr>
          <p:cNvPr id="7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A5D06-D354-4E8C-8D7D-0450EC2143E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7C839-6527-41B4-9099-AA55FE8C1FF2}" type="datetimeFigureOut">
              <a:rPr lang="el-GR"/>
              <a:pPr>
                <a:defRPr/>
              </a:pPr>
              <a:t>4/10/2020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6BF55-B6F5-4481-AA3D-0FD58C2BE72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Τίτλος και 2 Αντικείμενα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A8F8D-2210-4E10-ACF2-6D625C7BFCE5}" type="datetimeFigureOut">
              <a:rPr lang="el-GR"/>
              <a:pPr>
                <a:defRPr/>
              </a:pPr>
              <a:t>4/10/2020</a:t>
            </a:fld>
            <a:endParaRPr lang="el-GR"/>
          </a:p>
        </p:txBody>
      </p:sp>
      <p:sp>
        <p:nvSpPr>
          <p:cNvPr id="7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296FB-7664-408F-959F-2E44B458963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5AF1A-DEEF-4D16-942E-E5F5CDDE6229}" type="datetimeFigureOut">
              <a:rPr lang="el-GR"/>
              <a:pPr>
                <a:defRPr/>
              </a:pPr>
              <a:t>4/10/2020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29F31-998A-4307-BAA8-0602F198999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4F696-8662-415E-B487-22B7539B435B}" type="datetimeFigureOut">
              <a:rPr lang="el-GR"/>
              <a:pPr>
                <a:defRPr/>
              </a:pPr>
              <a:t>4/10/2020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E23AF-93FA-476E-93F4-38D32410B87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A913-70F4-42DE-B430-9118603A61E5}" type="datetimeFigureOut">
              <a:rPr lang="el-GR" smtClean="0"/>
              <a:pPr/>
              <a:t>4/10/2020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3F8A-4014-45B0-B92E-6E097757ED5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A913-70F4-42DE-B430-9118603A61E5}" type="datetimeFigureOut">
              <a:rPr lang="el-GR" smtClean="0"/>
              <a:pPr/>
              <a:t>4/10/2020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3F8A-4014-45B0-B92E-6E097757ED5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A913-70F4-42DE-B430-9118603A61E5}" type="datetimeFigureOut">
              <a:rPr lang="el-GR" smtClean="0"/>
              <a:pPr/>
              <a:t>4/10/2020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3F8A-4014-45B0-B92E-6E097757ED5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A913-70F4-42DE-B430-9118603A61E5}" type="datetimeFigureOut">
              <a:rPr lang="el-GR" smtClean="0"/>
              <a:pPr/>
              <a:t>4/10/2020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3F8A-4014-45B0-B92E-6E097757ED5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A913-70F4-42DE-B430-9118603A61E5}" type="datetimeFigureOut">
              <a:rPr lang="el-GR" smtClean="0"/>
              <a:pPr/>
              <a:t>4/10/2020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3F8A-4014-45B0-B92E-6E097757ED5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A913-70F4-42DE-B430-9118603A61E5}" type="datetimeFigureOut">
              <a:rPr lang="el-GR" smtClean="0"/>
              <a:pPr/>
              <a:t>4/10/2020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3F8A-4014-45B0-B92E-6E097757ED5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A913-70F4-42DE-B430-9118603A61E5}" type="datetimeFigureOut">
              <a:rPr lang="el-GR" smtClean="0"/>
              <a:pPr/>
              <a:t>4/10/2020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3F8A-4014-45B0-B92E-6E097757ED5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A913-70F4-42DE-B430-9118603A61E5}" type="datetimeFigureOut">
              <a:rPr lang="el-GR" smtClean="0"/>
              <a:pPr/>
              <a:t>4/10/2020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3F8A-4014-45B0-B92E-6E097757ED5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1A913-70F4-42DE-B430-9118603A61E5}" type="datetimeFigureOut">
              <a:rPr lang="el-GR" smtClean="0"/>
              <a:pPr/>
              <a:t>4/10/2020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33F8A-4014-45B0-B92E-6E097757ED5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9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40.emf"/><Relationship Id="rId3" Type="http://schemas.openxmlformats.org/officeDocument/2006/relationships/image" Target="../media/image34.jpeg"/><Relationship Id="rId7" Type="http://schemas.openxmlformats.org/officeDocument/2006/relationships/image" Target="../media/image37.emf"/><Relationship Id="rId12" Type="http://schemas.openxmlformats.org/officeDocument/2006/relationships/customXml" Target="../ink/ink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.xml"/><Relationship Id="rId11" Type="http://schemas.openxmlformats.org/officeDocument/2006/relationships/image" Target="../media/image39.emf"/><Relationship Id="rId5" Type="http://schemas.openxmlformats.org/officeDocument/2006/relationships/image" Target="../media/image36.jpeg"/><Relationship Id="rId10" Type="http://schemas.openxmlformats.org/officeDocument/2006/relationships/customXml" Target="../ink/ink3.xml"/><Relationship Id="rId4" Type="http://schemas.openxmlformats.org/officeDocument/2006/relationships/image" Target="../media/image35.jpeg"/><Relationship Id="rId9" Type="http://schemas.openxmlformats.org/officeDocument/2006/relationships/image" Target="../media/image38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emf"/><Relationship Id="rId5" Type="http://schemas.openxmlformats.org/officeDocument/2006/relationships/customXml" Target="../ink/ink5.xml"/><Relationship Id="rId4" Type="http://schemas.openxmlformats.org/officeDocument/2006/relationships/image" Target="../media/image107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2529" name="Picture 1" descr="C:\Documents and Settings\Administrator\Τα έγγραφά μου\ΖΩΓΡΑΦΙΚΟΙ ΠΙΝΑΚΕΣ\Summer -2\the-summer-poppy-field.jpg!HalfH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381000"/>
            <a:ext cx="9845040" cy="7239000"/>
          </a:xfrm>
          <a:prstGeom prst="rect">
            <a:avLst/>
          </a:prstGeom>
          <a:noFill/>
        </p:spPr>
      </p:pic>
      <p:sp>
        <p:nvSpPr>
          <p:cNvPr id="5" name="2 - Υπότιτλος"/>
          <p:cNvSpPr txBox="1">
            <a:spLocks/>
          </p:cNvSpPr>
          <p:nvPr/>
        </p:nvSpPr>
        <p:spPr>
          <a:xfrm>
            <a:off x="5000628" y="2500306"/>
            <a:ext cx="4572032" cy="329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Ανδρέας Χ. </a:t>
            </a:r>
            <a:r>
              <a:rPr kumimoji="0" lang="el-G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Λάζαρης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Ιατρός-</a:t>
            </a:r>
            <a:r>
              <a:rPr kumimoji="0" lang="el-G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Ιστοπαθολόγος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1 - Τίτλος"/>
          <p:cNvSpPr txBox="1">
            <a:spLocks/>
          </p:cNvSpPr>
          <p:nvPr/>
        </p:nvSpPr>
        <p:spPr>
          <a:xfrm>
            <a:off x="2339752" y="-603448"/>
            <a:ext cx="7590098" cy="3675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300" normalizeH="0" baseline="0" noProof="0" dirty="0" smtClean="0">
              <a:ln cap="rnd" cmpd="dbl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miter lim="800000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300" normalizeH="0" baseline="0" noProof="0" dirty="0" smtClean="0">
                <a:ln cap="rnd" cmpd="dbl"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  <a:miter lim="800000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400" b="1" dirty="0" smtClean="0">
              <a:ln cap="rnd" cmpd="dbl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miter lim="800000"/>
              </a:ln>
              <a:effectLst>
                <a:innerShdw blurRad="63500" dist="50800" dir="13500000">
                  <a:schemeClr val="accent1">
                    <a:lumMod val="20000"/>
                    <a:lumOff val="80000"/>
                    <a:alpha val="50000"/>
                  </a:scheme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cap="rnd" cmpd="dbl"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Ιστολογικές βλάβες </a:t>
            </a:r>
            <a:r>
              <a:rPr lang="en-US" sz="3200" b="1" dirty="0" smtClean="0">
                <a:ln cap="rnd" cmpd="dbl"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l-GR" sz="3200" b="1" spc="600" dirty="0" smtClean="0">
                <a:ln cap="rnd" cmpd="dbl"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νεφρών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cap="rnd" cmpd="dbl"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σε ρευματικές νόσους</a:t>
            </a:r>
            <a:r>
              <a:rPr kumimoji="0" lang="el-GR" sz="3200" b="1" i="0" u="none" strike="noStrike" kern="1200" cap="none" spc="0" normalizeH="0" baseline="0" noProof="0" dirty="0" smtClean="0">
                <a:ln cap="rnd" cmpd="dbl"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  <a:miter lim="800000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3200" b="1" i="0" u="none" strike="noStrike" kern="1200" cap="none" spc="0" normalizeH="0" baseline="0" noProof="0" dirty="0">
              <a:ln cap="rnd" cmpd="dbl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miter lim="800000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287462"/>
          </a:xfrm>
        </p:spPr>
        <p:txBody>
          <a:bodyPr/>
          <a:lstStyle/>
          <a:p>
            <a:pPr eaLnBrk="1" hangingPunct="1"/>
            <a:r>
              <a:rPr lang="el-GR" sz="3200" b="1" dirty="0" err="1" smtClean="0"/>
              <a:t>Σπειραματικές</a:t>
            </a:r>
            <a:r>
              <a:rPr lang="el-GR" sz="3200" b="1" dirty="0" smtClean="0"/>
              <a:t> βασικές μεμβράνες (ΣΒΜ)</a:t>
            </a:r>
            <a:r>
              <a:rPr lang="en-US" sz="3200" b="1" dirty="0" smtClean="0"/>
              <a:t>.</a:t>
            </a:r>
            <a:br>
              <a:rPr lang="en-US" sz="3200" b="1" dirty="0" smtClean="0"/>
            </a:br>
            <a:r>
              <a:rPr lang="el-GR" sz="3200" b="1" dirty="0" smtClean="0"/>
              <a:t>Χρώση αργύρου, Χ400</a:t>
            </a:r>
          </a:p>
        </p:txBody>
      </p:sp>
      <p:graphicFrame>
        <p:nvGraphicFramePr>
          <p:cNvPr id="4098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95288" y="1484313"/>
          <a:ext cx="8280400" cy="537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Φωτογραφία του Photo Editor" r:id="rId3" imgW="4048690" imgH="3038095" progId="">
                  <p:embed/>
                </p:oleObj>
              </mc:Choice>
              <mc:Fallback>
                <p:oleObj name="Φωτογραφία του Photo Editor" r:id="rId3" imgW="4048690" imgH="303809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484313"/>
                        <a:ext cx="8280400" cy="5373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87702fig7_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0"/>
            <a:ext cx="660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5"/>
          <p:cNvSpPr>
            <a:spLocks noChangeArrowheads="1"/>
          </p:cNvSpPr>
          <p:nvPr/>
        </p:nvSpPr>
        <p:spPr bwMode="auto">
          <a:xfrm>
            <a:off x="785813" y="5300663"/>
            <a:ext cx="7388225" cy="155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/>
              <a:t>Αρχόμενες αλλοιώσεις μεμβρανώδους ΣΝ του ΣΕΛ:</a:t>
            </a:r>
          </a:p>
          <a:p>
            <a:pPr algn="ctr"/>
            <a:r>
              <a:rPr lang="el-GR" dirty="0"/>
              <a:t>Μικρές διάσπαρτες </a:t>
            </a:r>
            <a:r>
              <a:rPr lang="el-GR" b="1" dirty="0" smtClean="0"/>
              <a:t>υπ</a:t>
            </a:r>
            <a:r>
              <a:rPr lang="en-US" b="1" dirty="0"/>
              <a:t>o</a:t>
            </a:r>
            <a:r>
              <a:rPr lang="el-GR" b="1" u="sng" dirty="0"/>
              <a:t>επιθηλιακές</a:t>
            </a:r>
            <a:r>
              <a:rPr lang="el-GR" b="1" dirty="0"/>
              <a:t> </a:t>
            </a:r>
            <a:r>
              <a:rPr lang="el-GR" dirty="0" smtClean="0"/>
              <a:t>εναποθέσεις στις ΣΒΜ </a:t>
            </a:r>
            <a:endParaRPr lang="el-GR" dirty="0"/>
          </a:p>
          <a:p>
            <a:pPr algn="ctr"/>
            <a:r>
              <a:rPr lang="el-GR" dirty="0" err="1"/>
              <a:t>Παραμεσαγγειακές</a:t>
            </a:r>
            <a:r>
              <a:rPr lang="el-GR" dirty="0"/>
              <a:t> εναποθέσεις</a:t>
            </a:r>
          </a:p>
          <a:p>
            <a:pPr algn="ctr"/>
            <a:r>
              <a:rPr lang="el-GR" dirty="0" err="1"/>
              <a:t>Σωληνοδικτυωτές</a:t>
            </a:r>
            <a:r>
              <a:rPr lang="el-GR" dirty="0"/>
              <a:t> δομές στο ενδοθηλιακό κύτταρο (5000Χ)</a:t>
            </a:r>
          </a:p>
          <a:p>
            <a:pPr algn="ctr"/>
            <a:endParaRPr lang="el-GR" dirty="0"/>
          </a:p>
        </p:txBody>
      </p:sp>
      <p:sp>
        <p:nvSpPr>
          <p:cNvPr id="93188" name="Line 6"/>
          <p:cNvSpPr>
            <a:spLocks noChangeShapeType="1"/>
          </p:cNvSpPr>
          <p:nvPr/>
        </p:nvSpPr>
        <p:spPr bwMode="auto">
          <a:xfrm flipV="1">
            <a:off x="2124075" y="4508500"/>
            <a:ext cx="12954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93189" name="Line 7"/>
          <p:cNvSpPr>
            <a:spLocks noChangeShapeType="1"/>
          </p:cNvSpPr>
          <p:nvPr/>
        </p:nvSpPr>
        <p:spPr bwMode="auto">
          <a:xfrm flipV="1">
            <a:off x="2124075" y="4797425"/>
            <a:ext cx="20161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93190" name="Line 8"/>
          <p:cNvSpPr>
            <a:spLocks noChangeShapeType="1"/>
          </p:cNvSpPr>
          <p:nvPr/>
        </p:nvSpPr>
        <p:spPr bwMode="auto">
          <a:xfrm>
            <a:off x="2339975" y="476250"/>
            <a:ext cx="1295400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87702fig7_4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577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5" descr="87702fig7_4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3714750"/>
            <a:ext cx="384651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0" y="4500563"/>
            <a:ext cx="1357313" cy="13573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/>
              <a:t>ΣΕΛ τάξης </a:t>
            </a:r>
            <a:r>
              <a:rPr lang="en-US"/>
              <a:t>V</a:t>
            </a:r>
          </a:p>
          <a:p>
            <a:pPr algn="ctr"/>
            <a:r>
              <a:rPr lang="en-US"/>
              <a:t>5000x</a:t>
            </a:r>
            <a:endParaRPr lang="el-GR"/>
          </a:p>
        </p:txBody>
      </p:sp>
      <p:pic>
        <p:nvPicPr>
          <p:cNvPr id="94213" name="Picture 4" descr="87702fig7_4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974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5" descr="87702fig7_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313" y="3714750"/>
            <a:ext cx="39322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Μικτή</a:t>
            </a:r>
            <a:r>
              <a:rPr lang="el-GR" dirty="0" smtClean="0"/>
              <a:t> νόσος του συνδετικού ιστού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071938" y="642938"/>
            <a:ext cx="4929187" cy="6072187"/>
          </a:xfrm>
        </p:spPr>
        <p:txBody>
          <a:bodyPr/>
          <a:lstStyle/>
          <a:p>
            <a:pPr>
              <a:defRPr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ΜΙΚΤΕΣ</a:t>
            </a:r>
            <a:r>
              <a:rPr lang="el-GR" dirty="0" smtClean="0"/>
              <a:t> ΟΙ ΙΣΤΟΛΟΓΙΚΕΣ ΑΛΛΟΙΩΣΕΙΣ</a:t>
            </a:r>
            <a:r>
              <a:rPr lang="en-US" dirty="0" smtClean="0"/>
              <a:t>:</a:t>
            </a:r>
            <a:r>
              <a:rPr lang="el-GR" dirty="0" smtClean="0"/>
              <a:t> </a:t>
            </a:r>
          </a:p>
          <a:p>
            <a:pPr>
              <a:defRPr/>
            </a:pPr>
            <a:endParaRPr lang="el-GR" dirty="0" smtClean="0"/>
          </a:p>
          <a:p>
            <a:pPr>
              <a:defRPr/>
            </a:pPr>
            <a:r>
              <a:rPr lang="el-GR" sz="2000" dirty="0" smtClean="0"/>
              <a:t>Οι </a:t>
            </a:r>
            <a:r>
              <a:rPr lang="el-GR" sz="2000" b="1" dirty="0" smtClean="0"/>
              <a:t>αγγειακές</a:t>
            </a:r>
            <a:r>
              <a:rPr lang="el-GR" sz="2000" dirty="0" smtClean="0"/>
              <a:t> αλλοιώσεις είναι ανάλογες της συστηματικής σκλήρυνσης (κρεμμυδοειδής αποφρακτική πάχυνση του έσω χιτώνα </a:t>
            </a:r>
            <a:r>
              <a:rPr lang="el-GR" sz="2000" dirty="0" err="1" smtClean="0"/>
              <a:t>μεσολοβίδιας</a:t>
            </a:r>
            <a:r>
              <a:rPr lang="el-GR" sz="2000" dirty="0" smtClean="0"/>
              <a:t> αρτηρίας , ισχαιμικού τύπου, </a:t>
            </a:r>
            <a:r>
              <a:rPr lang="el-GR" sz="2000" i="1" dirty="0" smtClean="0"/>
              <a:t>δευτεροπαθής </a:t>
            </a:r>
            <a:r>
              <a:rPr lang="el-GR" sz="2000" dirty="0" smtClean="0"/>
              <a:t>συρρίκνωση σπειραμάτων, ατροφία ουροφόρων σωληναρίων) </a:t>
            </a:r>
          </a:p>
          <a:p>
            <a:pPr>
              <a:defRPr/>
            </a:pPr>
            <a:endParaRPr lang="el-GR" sz="2000" dirty="0" smtClean="0"/>
          </a:p>
          <a:p>
            <a:pPr>
              <a:buFontTx/>
              <a:buNone/>
              <a:defRPr/>
            </a:pPr>
            <a:r>
              <a:rPr lang="el-GR" sz="2000" dirty="0" smtClean="0"/>
              <a:t> </a:t>
            </a:r>
          </a:p>
          <a:p>
            <a:pPr>
              <a:defRPr/>
            </a:pPr>
            <a:r>
              <a:rPr lang="el-GR" sz="2000" dirty="0" smtClean="0"/>
              <a:t>Οι πιθανές </a:t>
            </a:r>
            <a:r>
              <a:rPr lang="el-GR" sz="2000" b="1" dirty="0" err="1" smtClean="0"/>
              <a:t>σπειραματικές</a:t>
            </a:r>
            <a:r>
              <a:rPr lang="el-GR" sz="2000" dirty="0" smtClean="0"/>
              <a:t> αλλοιώσεις είναι ανάλογες εκείνων επί ΣΕΛ, με συνηθέστερες τις μεμβρανώδεις αλλοιώσεις.</a:t>
            </a:r>
          </a:p>
        </p:txBody>
      </p:sp>
      <p:pic>
        <p:nvPicPr>
          <p:cNvPr id="9523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1357313"/>
            <a:ext cx="4000497" cy="4429125"/>
          </a:xfrm>
        </p:spPr>
      </p:pic>
      <p:sp>
        <p:nvSpPr>
          <p:cNvPr id="6" name="5 - Αστέρι 5 ακτινών"/>
          <p:cNvSpPr/>
          <p:nvPr/>
        </p:nvSpPr>
        <p:spPr>
          <a:xfrm>
            <a:off x="2286000" y="4572000"/>
            <a:ext cx="285750" cy="2857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1" name="10 - Αριστερό-δεξιό βέλος"/>
          <p:cNvSpPr/>
          <p:nvPr/>
        </p:nvSpPr>
        <p:spPr>
          <a:xfrm>
            <a:off x="857250" y="3571875"/>
            <a:ext cx="571500" cy="142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2" name="11 - Βέλος προς τα κάτω"/>
          <p:cNvSpPr/>
          <p:nvPr/>
        </p:nvSpPr>
        <p:spPr>
          <a:xfrm>
            <a:off x="1500188" y="2214563"/>
            <a:ext cx="142875" cy="428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3" name="12 - Βέλος προς τα κάτω"/>
          <p:cNvSpPr/>
          <p:nvPr/>
        </p:nvSpPr>
        <p:spPr>
          <a:xfrm>
            <a:off x="3000375" y="1500188"/>
            <a:ext cx="142875" cy="428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l-GR" smtClean="0"/>
              <a:t>Σύνδρομο του </a:t>
            </a:r>
            <a:r>
              <a:rPr lang="en-US" smtClean="0"/>
              <a:t>Sjoegren</a:t>
            </a:r>
            <a:endParaRPr lang="el-GR" smtClean="0"/>
          </a:p>
        </p:txBody>
      </p:sp>
      <p:pic>
        <p:nvPicPr>
          <p:cNvPr id="9625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42938"/>
            <a:ext cx="4189413" cy="6215062"/>
          </a:xfrm>
        </p:spPr>
      </p:pic>
      <p:sp>
        <p:nvSpPr>
          <p:cNvPr id="96260" name="AutoShape 2" descr="mk:@MSITStore:C:\Documents%20and%20Settings\p0pathol_ad\Επιφάνεια%20εργασίας\books\Heptinstall's%20Pathology%20of%20the%20Kidney%20(2-Volume%20Set),%206th%20ed_0781747503.chm::/12_files/DA1C12FF77.png"/>
          <p:cNvSpPr>
            <a:spLocks noChangeAspect="1" noChangeArrowheads="1"/>
          </p:cNvSpPr>
          <p:nvPr/>
        </p:nvSpPr>
        <p:spPr bwMode="auto">
          <a:xfrm>
            <a:off x="155575" y="-1516063"/>
            <a:ext cx="4762500" cy="317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6261" name="AutoShape 4" descr="mk:@MSITStore:C:\Documents%20and%20Settings\p0pathol_ad\Επιφάνεια%20εργασίας\books\Heptinstall's%20Pathology%20of%20the%20Kidney%20(2-Volume%20Set),%206th%20ed_0781747503.chm::/12_files/DA1C12FF77.png"/>
          <p:cNvSpPr>
            <a:spLocks noChangeAspect="1" noChangeArrowheads="1"/>
          </p:cNvSpPr>
          <p:nvPr/>
        </p:nvSpPr>
        <p:spPr bwMode="auto">
          <a:xfrm>
            <a:off x="155575" y="-1516063"/>
            <a:ext cx="4762500" cy="317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8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214813" y="642938"/>
            <a:ext cx="4929187" cy="6215062"/>
          </a:xfrm>
        </p:spPr>
        <p:txBody>
          <a:bodyPr/>
          <a:lstStyle/>
          <a:p>
            <a:r>
              <a:rPr lang="el-GR" sz="3200" b="1" dirty="0" smtClean="0"/>
              <a:t>Συχνότερο</a:t>
            </a:r>
            <a:r>
              <a:rPr lang="el-GR" sz="3200" dirty="0" smtClean="0"/>
              <a:t> ιστολογικό εύρημα </a:t>
            </a:r>
            <a:r>
              <a:rPr lang="en-US" sz="3200" dirty="0" smtClean="0"/>
              <a:t>: </a:t>
            </a:r>
            <a:r>
              <a:rPr lang="el-GR" sz="3200" dirty="0" smtClean="0"/>
              <a:t>η χρόνια αλλά ενεργός </a:t>
            </a:r>
            <a:r>
              <a:rPr lang="el-GR" sz="3200" b="1" dirty="0" err="1" smtClean="0"/>
              <a:t>διαμεσοσωληναριακή</a:t>
            </a:r>
            <a:r>
              <a:rPr lang="el-GR" sz="3200" b="1" dirty="0" smtClean="0"/>
              <a:t> νεφρίτιδα.</a:t>
            </a:r>
          </a:p>
          <a:p>
            <a:r>
              <a:rPr lang="el-GR" sz="3200" dirty="0" smtClean="0"/>
              <a:t>Σε μικρότερο ποσοστό ασθενών</a:t>
            </a:r>
            <a:r>
              <a:rPr lang="en-US" sz="3200" dirty="0" smtClean="0"/>
              <a:t>: </a:t>
            </a:r>
            <a:r>
              <a:rPr lang="el-GR" sz="3200" dirty="0" err="1" smtClean="0"/>
              <a:t>ανοσοσυμπλεγματική</a:t>
            </a:r>
            <a:r>
              <a:rPr lang="el-GR" sz="3200" dirty="0" smtClean="0"/>
              <a:t> </a:t>
            </a:r>
            <a:r>
              <a:rPr lang="el-GR" sz="3200" dirty="0" err="1" smtClean="0"/>
              <a:t>σπειραματική</a:t>
            </a:r>
            <a:r>
              <a:rPr lang="el-GR" sz="3200" dirty="0" smtClean="0"/>
              <a:t> νόσος, είτε μεμονωμένη είτε σε συνδυασμό με διάμεση νεφρίτιδα</a:t>
            </a:r>
          </a:p>
          <a:p>
            <a:endParaRPr lang="el-GR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38"/>
          </a:xfrm>
        </p:spPr>
        <p:txBody>
          <a:bodyPr>
            <a:normAutofit fontScale="90000"/>
          </a:bodyPr>
          <a:lstStyle/>
          <a:p>
            <a:r>
              <a:rPr lang="el-GR" smtClean="0"/>
              <a:t>Ρευματοειδής αρθρίτιδα (ΡΑ)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071938" y="571500"/>
            <a:ext cx="5214937" cy="6286500"/>
          </a:xfrm>
        </p:spPr>
        <p:txBody>
          <a:bodyPr/>
          <a:lstStyle/>
          <a:p>
            <a:pPr>
              <a:defRPr/>
            </a:pPr>
            <a:r>
              <a:rPr lang="el-GR" sz="2000" dirty="0" err="1" smtClean="0"/>
              <a:t>Νεφρωσικό</a:t>
            </a:r>
            <a:r>
              <a:rPr lang="el-GR" sz="2000" dirty="0" smtClean="0"/>
              <a:t> σύνδρομο σε ηλικιωμένη ασθενή με ΡΑ από 15ετίας- Ευρείες άμορφες, ασθενώς θετικές στη χρώση </a:t>
            </a:r>
            <a:r>
              <a:rPr lang="en-US" sz="2000" dirty="0" smtClean="0"/>
              <a:t>PAS</a:t>
            </a:r>
            <a:r>
              <a:rPr lang="el-GR" sz="2000" dirty="0" smtClean="0"/>
              <a:t> εναποθέσεις </a:t>
            </a:r>
            <a:r>
              <a:rPr lang="el-GR" sz="2000" b="1" dirty="0" err="1" smtClean="0"/>
              <a:t>αμυλοειδούς</a:t>
            </a:r>
            <a:r>
              <a:rPr lang="el-GR" sz="2000" b="1" dirty="0" smtClean="0"/>
              <a:t> </a:t>
            </a:r>
            <a:r>
              <a:rPr lang="el-GR" sz="2000" dirty="0" smtClean="0"/>
              <a:t>στο </a:t>
            </a:r>
            <a:r>
              <a:rPr lang="el-GR" sz="2000" dirty="0" err="1" smtClean="0"/>
              <a:t>μεσάγγειο</a:t>
            </a:r>
            <a:r>
              <a:rPr lang="en-US" sz="2000" dirty="0" smtClean="0"/>
              <a:t> </a:t>
            </a:r>
            <a:r>
              <a:rPr lang="el-GR" sz="2000" dirty="0" smtClean="0"/>
              <a:t>και σε τοιχώματα παρακείμενων αρτηριακών κλάδων.</a:t>
            </a:r>
          </a:p>
          <a:p>
            <a:pPr>
              <a:defRPr/>
            </a:pPr>
            <a:endParaRPr lang="el-GR" sz="2000" dirty="0" smtClean="0"/>
          </a:p>
          <a:p>
            <a:pPr>
              <a:defRPr/>
            </a:pPr>
            <a:r>
              <a:rPr lang="el-GR" sz="1600" b="1" dirty="0" smtClean="0"/>
              <a:t>Τρεις</a:t>
            </a:r>
            <a:r>
              <a:rPr lang="el-GR" sz="1600" b="1" dirty="0" smtClean="0"/>
              <a:t> </a:t>
            </a:r>
            <a:r>
              <a:rPr lang="el-GR" sz="1600" b="1" dirty="0" smtClean="0"/>
              <a:t>ομάδες </a:t>
            </a:r>
            <a:r>
              <a:rPr lang="el-GR" sz="1600" dirty="0" smtClean="0"/>
              <a:t>νεφρικών αλλοιώσεων</a:t>
            </a:r>
            <a:r>
              <a:rPr lang="en-US" sz="1600" dirty="0" smtClean="0"/>
              <a:t>:</a:t>
            </a:r>
            <a:endParaRPr lang="el-GR" sz="1600" dirty="0" smtClean="0"/>
          </a:p>
          <a:p>
            <a:pPr>
              <a:buFontTx/>
              <a:buNone/>
              <a:defRPr/>
            </a:pPr>
            <a:r>
              <a:rPr lang="el-GR" sz="1600" dirty="0" smtClean="0"/>
              <a:t>     -</a:t>
            </a:r>
            <a:r>
              <a:rPr lang="en-US" sz="1600" dirty="0" smtClean="0"/>
              <a:t>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αμυλοείδωση</a:t>
            </a:r>
            <a:r>
              <a:rPr lang="el-GR" sz="1600" dirty="0" smtClean="0"/>
              <a:t>, </a:t>
            </a:r>
          </a:p>
          <a:p>
            <a:pPr>
              <a:buFontTx/>
              <a:buNone/>
              <a:defRPr/>
            </a:pPr>
            <a:r>
              <a:rPr lang="el-GR" sz="1600" dirty="0" smtClean="0"/>
              <a:t>     -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επιπλοκές της φαρμακευτικής αγωγής</a:t>
            </a:r>
          </a:p>
          <a:p>
            <a:pPr>
              <a:buFontTx/>
              <a:buNone/>
              <a:defRPr/>
            </a:pP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 στεροειδή αντιφλεγμονώδη (οξεία διάμεση νεφρίτιδα ή / και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νεφρωσικό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σύνδρομο λόγω νόσου ελαχίστων αλλοιώσεων),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κυκλοσπορίνη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(αγγειοσυστολή), άλατα χρυσού και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πενικιλλαμίνη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μεμβρανώδης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σπειραματοπάθεια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παράγοντες έναντι του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TNF-a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el-GR" sz="1600" dirty="0" smtClean="0"/>
              <a:t>και </a:t>
            </a:r>
          </a:p>
          <a:p>
            <a:pPr>
              <a:buFontTx/>
              <a:buNone/>
              <a:defRPr/>
            </a:pP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-νεφρική προσβολή </a:t>
            </a:r>
            <a:r>
              <a:rPr lang="el-GR" sz="1600" dirty="0" smtClean="0"/>
              <a:t>( στα σπειράματα, στο </a:t>
            </a:r>
            <a:r>
              <a:rPr lang="el-GR" sz="1600" dirty="0" err="1" smtClean="0"/>
              <a:t>διαμεσοσωληναριακό</a:t>
            </a:r>
            <a:r>
              <a:rPr lang="el-GR" sz="1600" dirty="0" smtClean="0"/>
              <a:t> στοιχείο ή στα αγγεία του διάμεσου υποστρώματος) σχετιζόμενη με αυτή καθεαυτή τη ΡΑ ή αλληλεπικαλυπτόμενη με άλλες </a:t>
            </a:r>
            <a:r>
              <a:rPr lang="el-GR" sz="1600" dirty="0" err="1" smtClean="0"/>
              <a:t>αυτοάνοσες</a:t>
            </a:r>
            <a:r>
              <a:rPr lang="el-GR" sz="1600" dirty="0" smtClean="0"/>
              <a:t> καταστάσεις.</a:t>
            </a:r>
            <a:endParaRPr lang="el-GR" sz="1600" dirty="0"/>
          </a:p>
        </p:txBody>
      </p:sp>
      <p:pic>
        <p:nvPicPr>
          <p:cNvPr id="9728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42938"/>
            <a:ext cx="4171950" cy="621506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2</a:t>
            </a:r>
            <a:r>
              <a:rPr lang="el-GR" sz="4000" baseline="30000" dirty="0" smtClean="0"/>
              <a:t>η</a:t>
            </a:r>
            <a:r>
              <a:rPr lang="el-GR" sz="4000" dirty="0" smtClean="0"/>
              <a:t> περίπτωση</a:t>
            </a:r>
          </a:p>
        </p:txBody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xfrm>
            <a:off x="0" y="620713"/>
            <a:ext cx="9144000" cy="62372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sz="2800" dirty="0" smtClean="0"/>
              <a:t>Άρρην 45 ετών προσέρχεται με ναυτία, εμέτους , απώλεια βάρους, δύσπνοια και </a:t>
            </a:r>
            <a:r>
              <a:rPr lang="el-GR" sz="2800" u="sng" dirty="0" smtClean="0"/>
              <a:t>αιμόπτυση</a:t>
            </a:r>
            <a:r>
              <a:rPr lang="el-GR" sz="2800" dirty="0" smtClean="0"/>
              <a:t>. Στον </a:t>
            </a:r>
            <a:r>
              <a:rPr lang="el-GR" sz="2800" dirty="0" err="1" smtClean="0"/>
              <a:t>παρακλινικό</a:t>
            </a:r>
            <a:r>
              <a:rPr lang="el-GR" sz="2800" dirty="0" smtClean="0"/>
              <a:t> έλεγχο </a:t>
            </a:r>
            <a:r>
              <a:rPr lang="en-US" sz="2800" dirty="0" smtClean="0"/>
              <a:t>: </a:t>
            </a:r>
            <a:r>
              <a:rPr lang="el-GR" sz="2800" dirty="0" smtClean="0"/>
              <a:t>χαμηλός αιματοκρίτης , αυξημένη ΤΚΕ.</a:t>
            </a:r>
          </a:p>
          <a:p>
            <a:pPr eaLnBrk="1" hangingPunct="1">
              <a:lnSpc>
                <a:spcPct val="80000"/>
              </a:lnSpc>
            </a:pPr>
            <a:r>
              <a:rPr lang="el-GR" sz="2800" dirty="0" smtClean="0"/>
              <a:t>Ελάττωση διούρησης, στα ούρα λεύκωμα (+), κύλινδροι (+++), ερυθρά (+++). Εγκατάσταση Οξείας Νεφρικής Ανεπάρκειας (ΟΝΑ).</a:t>
            </a:r>
          </a:p>
          <a:p>
            <a:pPr eaLnBrk="1" hangingPunct="1">
              <a:lnSpc>
                <a:spcPct val="80000"/>
              </a:lnSpc>
            </a:pPr>
            <a:r>
              <a:rPr lang="el-GR" sz="2800" dirty="0" smtClean="0"/>
              <a:t>Αρχικά εμφάνιση οξέος </a:t>
            </a:r>
            <a:r>
              <a:rPr lang="el-GR" sz="2800" dirty="0" err="1" smtClean="0"/>
              <a:t>νεφριτιδικού</a:t>
            </a:r>
            <a:r>
              <a:rPr lang="el-GR" sz="2800" dirty="0" smtClean="0"/>
              <a:t> συνδρόμου [αιματουρία (με δύσμορφα ερυθρά ή κυλίνδρους </a:t>
            </a:r>
            <a:r>
              <a:rPr lang="el-GR" sz="2800" dirty="0" err="1" smtClean="0"/>
              <a:t>ερυθροκυττάρων</a:t>
            </a:r>
            <a:r>
              <a:rPr lang="el-GR" sz="2800" dirty="0" smtClean="0"/>
              <a:t> ως επί </a:t>
            </a:r>
            <a:r>
              <a:rPr lang="el-GR" sz="2800" dirty="0" err="1" smtClean="0"/>
              <a:t>σπειραματικής</a:t>
            </a:r>
            <a:r>
              <a:rPr lang="el-GR" sz="2800" dirty="0" smtClean="0"/>
              <a:t> προέλευσης),ελάττωση της τιμής της </a:t>
            </a:r>
            <a:r>
              <a:rPr lang="el-GR" sz="2800" dirty="0" err="1" smtClean="0"/>
              <a:t>σπειραματικής</a:t>
            </a:r>
            <a:r>
              <a:rPr lang="el-GR" sz="2800" dirty="0" smtClean="0"/>
              <a:t> διήθησης με κάποιου βαθμού </a:t>
            </a:r>
            <a:r>
              <a:rPr lang="el-GR" sz="2800" dirty="0" err="1" smtClean="0"/>
              <a:t>ολιγουρία</a:t>
            </a:r>
            <a:r>
              <a:rPr lang="el-GR" sz="2800" dirty="0" smtClean="0"/>
              <a:t>, </a:t>
            </a:r>
            <a:r>
              <a:rPr lang="el-GR" sz="2800" dirty="0" err="1" smtClean="0"/>
              <a:t>αζωθαιμία</a:t>
            </a:r>
            <a:r>
              <a:rPr lang="el-GR" sz="2800" dirty="0" smtClean="0"/>
              <a:t>, υπέρταση ] </a:t>
            </a:r>
            <a:r>
              <a:rPr lang="el-GR" sz="2800" b="1" dirty="0" smtClean="0"/>
              <a:t>εξελισσόμενο ταχέως</a:t>
            </a:r>
            <a:r>
              <a:rPr lang="el-GR" sz="2800" dirty="0" smtClean="0"/>
              <a:t> (σε διάστημα  3 μηνών ή λιγότερο) </a:t>
            </a:r>
            <a:r>
              <a:rPr lang="el-GR" sz="2800" b="1" dirty="0" smtClean="0"/>
              <a:t>σε νεφρική ανεπάρκεια</a:t>
            </a:r>
            <a:r>
              <a:rPr lang="el-GR" sz="2800" dirty="0" smtClean="0"/>
              <a:t> η οποία καθιστά πολλάκις αναπόφευκτη τη μεταμόσχευση νεφρού.</a:t>
            </a:r>
          </a:p>
          <a:p>
            <a:pPr eaLnBrk="1" hangingPunct="1">
              <a:lnSpc>
                <a:spcPct val="80000"/>
              </a:lnSpc>
            </a:pPr>
            <a:r>
              <a:rPr lang="el-GR" sz="2800" dirty="0" smtClean="0"/>
              <a:t>Διενέργεια </a:t>
            </a:r>
            <a:r>
              <a:rPr lang="el-GR" sz="2800" b="1" dirty="0" smtClean="0"/>
              <a:t>νεφρικής βιοψίας</a:t>
            </a:r>
            <a:r>
              <a:rPr lang="el-GR" sz="2800" dirty="0" smtClean="0"/>
              <a:t>. Βάσει των ευρημάτων της , θα καταστεί δυνατή η </a:t>
            </a:r>
            <a:r>
              <a:rPr lang="el-GR" sz="2800" b="1" dirty="0" smtClean="0"/>
              <a:t>έγκαιρη παρέμβαση </a:t>
            </a:r>
            <a:r>
              <a:rPr lang="el-GR" sz="2800" dirty="0" smtClean="0"/>
              <a:t>που θα προφυλάξει τη νεφρική λειτουργία.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/>
          </p:nvPr>
        </p:nvSpPr>
        <p:spPr>
          <a:xfrm>
            <a:off x="457200" y="-242888"/>
            <a:ext cx="8229600" cy="1008063"/>
          </a:xfrm>
        </p:spPr>
        <p:txBody>
          <a:bodyPr/>
          <a:lstStyle/>
          <a:p>
            <a:pPr eaLnBrk="1" hangingPunct="1"/>
            <a:r>
              <a:rPr lang="en-US" dirty="0" smtClean="0"/>
              <a:t>2</a:t>
            </a:r>
            <a:r>
              <a:rPr lang="el-GR" baseline="30000" dirty="0" smtClean="0"/>
              <a:t>η</a:t>
            </a:r>
            <a:r>
              <a:rPr lang="el-GR" dirty="0" smtClean="0"/>
              <a:t> περίπτωση</a:t>
            </a:r>
          </a:p>
        </p:txBody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xfrm>
            <a:off x="0" y="620713"/>
            <a:ext cx="9144000" cy="62372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sz="2800" dirty="0" smtClean="0"/>
              <a:t>Ιστολογική διάγνωση</a:t>
            </a:r>
            <a:r>
              <a:rPr lang="en-US" sz="2800" dirty="0" smtClean="0"/>
              <a:t>:</a:t>
            </a:r>
            <a:r>
              <a:rPr lang="el-GR" sz="2800" dirty="0" smtClean="0"/>
              <a:t> Εστιακή τμηματική </a:t>
            </a:r>
            <a:r>
              <a:rPr lang="el-GR" sz="2800" b="1" dirty="0" smtClean="0"/>
              <a:t>νεκρωτική</a:t>
            </a:r>
            <a:r>
              <a:rPr lang="el-GR" sz="2800" dirty="0" smtClean="0"/>
              <a:t> </a:t>
            </a:r>
            <a:r>
              <a:rPr lang="el-GR" sz="2800" dirty="0" err="1" smtClean="0"/>
              <a:t>σπειραματονεφρίτιδα</a:t>
            </a:r>
            <a:r>
              <a:rPr lang="el-GR" sz="2800" dirty="0" smtClean="0"/>
              <a:t> με </a:t>
            </a:r>
            <a:r>
              <a:rPr lang="el-GR" sz="2800" b="1" dirty="0" smtClean="0"/>
              <a:t>μηνοειδείς σχηματισμούς.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l-GR" sz="2800" b="1" dirty="0" smtClean="0"/>
              <a:t>   </a:t>
            </a:r>
            <a:r>
              <a:rPr lang="el-GR" sz="2800" dirty="0" smtClean="0"/>
              <a:t>Νεκρώσεις και θρόμβοι </a:t>
            </a:r>
            <a:r>
              <a:rPr lang="el-GR" sz="2800" dirty="0" err="1" smtClean="0"/>
              <a:t>ινικής</a:t>
            </a:r>
            <a:r>
              <a:rPr lang="el-GR" sz="2800" dirty="0" smtClean="0"/>
              <a:t> στα σπειράματα.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l-GR" sz="2800" dirty="0" smtClean="0"/>
              <a:t>   </a:t>
            </a:r>
            <a:r>
              <a:rPr lang="el-GR" sz="2800" dirty="0" err="1" smtClean="0"/>
              <a:t>Εξωτριχοειδική</a:t>
            </a:r>
            <a:r>
              <a:rPr lang="el-GR" sz="2800" dirty="0" smtClean="0"/>
              <a:t> υπερπλασία </a:t>
            </a:r>
            <a:r>
              <a:rPr lang="el-GR" sz="2800" dirty="0" err="1" smtClean="0"/>
              <a:t>αφορώσα</a:t>
            </a:r>
            <a:r>
              <a:rPr lang="el-GR" sz="2800" dirty="0" smtClean="0"/>
              <a:t>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πρωτίστω</a:t>
            </a:r>
            <a:r>
              <a:rPr lang="el-GR" sz="2800" dirty="0" smtClean="0"/>
              <a:t>ς τα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επιθηλιακά κύτταρα της έσω επιφάνειας της </a:t>
            </a:r>
            <a:r>
              <a:rPr lang="el-G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Βωμάνειας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κάψας </a:t>
            </a:r>
            <a:r>
              <a:rPr lang="el-GR" sz="2800" dirty="0" smtClean="0"/>
              <a:t>τα οποία, πολλαπλασιαζόμενα, αθροίζονται ως </a:t>
            </a:r>
            <a:r>
              <a:rPr lang="el-GR" sz="2800" dirty="0" err="1" smtClean="0"/>
              <a:t>αραιοχρωματικά</a:t>
            </a:r>
            <a:r>
              <a:rPr lang="el-GR" sz="2800" dirty="0" smtClean="0"/>
              <a:t> πολυγωνικά κύτταρα των ποικίλου μεγέθους </a:t>
            </a:r>
            <a:r>
              <a:rPr lang="el-GR" sz="2800" b="1" dirty="0" smtClean="0"/>
              <a:t>μηνοειδών σχηματισμών</a:t>
            </a:r>
            <a:r>
              <a:rPr lang="el-GR" sz="2800" dirty="0" smtClean="0"/>
              <a:t>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l-GR" sz="2800" dirty="0" smtClean="0"/>
              <a:t>   Σε όσα περισσότερα σπειράματα αναγνωρίζονται μηνοειδείς σχηματισμοί (π.χ. &gt;80% ), τόσο μεγαλύτερης βαρύτητας είναι η νεφρική ανεπάρκεια.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l-GR" sz="2800" b="1" dirty="0" smtClean="0"/>
              <a:t>   </a:t>
            </a:r>
            <a:r>
              <a:rPr lang="el-GR" sz="2800" dirty="0" smtClean="0"/>
              <a:t>Οι μηνοειδείς σχηματισμοί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διακρίνονται </a:t>
            </a:r>
            <a:r>
              <a:rPr lang="el-GR" sz="2800" dirty="0" smtClean="0"/>
              <a:t>σε κυτταρικούς (επιθηλιακούς), </a:t>
            </a:r>
            <a:r>
              <a:rPr lang="el-GR" sz="2800" dirty="0" err="1" smtClean="0"/>
              <a:t>ινοκυτταρικούς</a:t>
            </a:r>
            <a:r>
              <a:rPr lang="el-GR" sz="2800" dirty="0" smtClean="0"/>
              <a:t> και ινώδεις (με τους τελευταίους να ανευρίσκονται όταν η νόσος έχει μεγάλη διάρκεια ή ο ασθενής υποβάλλεται σε αιμοκάθαρση).</a:t>
            </a:r>
            <a:endParaRPr lang="el-GR" sz="2800" b="1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/>
          </p:cNvSpPr>
          <p:nvPr>
            <p:ph type="title"/>
          </p:nvPr>
        </p:nvSpPr>
        <p:spPr>
          <a:xfrm>
            <a:off x="0" y="214313"/>
            <a:ext cx="9144000" cy="22145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dirty="0" smtClean="0"/>
              <a:t>2</a:t>
            </a:r>
            <a:r>
              <a:rPr lang="el-GR" sz="2800" baseline="30000" dirty="0" smtClean="0"/>
              <a:t>η</a:t>
            </a:r>
            <a:r>
              <a:rPr lang="el-GR" sz="2800" dirty="0" smtClean="0"/>
              <a:t> περίπτωση (συνέχεια)</a:t>
            </a:r>
            <a:br>
              <a:rPr lang="el-GR" sz="2800" dirty="0" smtClean="0"/>
            </a:br>
            <a:r>
              <a:rPr lang="el-GR" sz="2400" dirty="0" err="1" smtClean="0"/>
              <a:t>Διαφοροδιάγνωση</a:t>
            </a:r>
            <a:r>
              <a:rPr lang="el-GR" sz="2400" dirty="0" smtClean="0"/>
              <a:t> </a:t>
            </a:r>
            <a:br>
              <a:rPr lang="el-GR" sz="2400" dirty="0" smtClean="0"/>
            </a:br>
            <a:r>
              <a:rPr lang="el-GR" sz="2400" b="1" dirty="0" smtClean="0"/>
              <a:t>εστιακής τμηματικής νεκρωτικής ΣΝ με μηνοειδείς σχηματισμούς</a:t>
            </a:r>
            <a:br>
              <a:rPr lang="el-GR" sz="2400" b="1" dirty="0" smtClean="0"/>
            </a:br>
            <a:r>
              <a:rPr lang="el-GR" sz="2400" dirty="0" smtClean="0"/>
              <a:t>Τα προσβαλλόμενα από μηνοειδείς σχηματισμούς σπειράματα πρέπει </a:t>
            </a:r>
            <a:r>
              <a:rPr lang="el-GR" sz="2400" b="1" spc="300" dirty="0" smtClean="0"/>
              <a:t>να ξεπερνούν τα μισά</a:t>
            </a:r>
            <a:r>
              <a:rPr lang="en-US" sz="2400" b="1" spc="300" dirty="0" smtClean="0"/>
              <a:t> </a:t>
            </a:r>
            <a:r>
              <a:rPr lang="el-GR" sz="2400" b="1" spc="300" dirty="0" smtClean="0"/>
              <a:t>ή το 60% </a:t>
            </a:r>
            <a:r>
              <a:rPr lang="el-GR" sz="2400" dirty="0" smtClean="0"/>
              <a:t>από τα περιλαμβανόμενα στη νεφρική βιοψία , για να ομιλήσουμε για « </a:t>
            </a:r>
            <a:r>
              <a:rPr lang="el-GR" sz="2400" b="1" spc="600" dirty="0" err="1" smtClean="0"/>
              <a:t>μηνοειδική</a:t>
            </a:r>
            <a:r>
              <a:rPr lang="el-GR" sz="2400" dirty="0" smtClean="0"/>
              <a:t>» ΣΝ. </a:t>
            </a: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b="1" dirty="0" smtClean="0"/>
          </a:p>
        </p:txBody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>
          <a:xfrm>
            <a:off x="0" y="2428875"/>
            <a:ext cx="9144000" cy="4429125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l-GR" sz="2800" b="1" dirty="0" smtClean="0">
                <a:solidFill>
                  <a:srgbClr val="FF0000"/>
                </a:solidFill>
              </a:rPr>
              <a:t>ΔΔ </a:t>
            </a:r>
            <a:r>
              <a:rPr lang="en-US" sz="2800" b="1" dirty="0" smtClean="0">
                <a:solidFill>
                  <a:srgbClr val="FF0000"/>
                </a:solidFill>
              </a:rPr>
              <a:t>: 1)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l-GR" sz="2400" dirty="0" smtClean="0"/>
              <a:t>Πρωτοπαθής,  </a:t>
            </a:r>
            <a:r>
              <a:rPr lang="el-GR" sz="2400" b="1" dirty="0" err="1" smtClean="0"/>
              <a:t>μηνοειδική</a:t>
            </a:r>
            <a:r>
              <a:rPr lang="el-GR" sz="2400" dirty="0" smtClean="0"/>
              <a:t> ΣΝ σχετιζόμενη με </a:t>
            </a:r>
            <a:r>
              <a:rPr lang="el-GR" sz="24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αυτο</a:t>
            </a:r>
            <a:r>
              <a:rPr lang="el-GR" sz="2400" spc="3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αντισώματα</a:t>
            </a:r>
            <a:r>
              <a:rPr lang="el-GR" sz="2400" spc="3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έναντι τμήματος της α3 αλύσου του κολλαγόνου τύπου</a:t>
            </a:r>
            <a:r>
              <a:rPr lang="en-US" sz="2400" spc="3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400" spc="3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Ι</a:t>
            </a:r>
            <a:r>
              <a:rPr lang="en-US" sz="2400" spc="3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V </a:t>
            </a:r>
            <a:r>
              <a:rPr lang="el-GR" sz="2400" spc="3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των  </a:t>
            </a:r>
            <a:r>
              <a:rPr lang="el-GR" sz="2400" spc="3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σπειραματικών</a:t>
            </a:r>
            <a:r>
              <a:rPr lang="el-GR" sz="2400" spc="3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βασικών μεμβρανών(ΣΒΜ).</a:t>
            </a:r>
            <a:r>
              <a:rPr lang="el-GR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400" dirty="0" smtClean="0"/>
              <a:t>Σε &lt; 0,5% των νεφρικών βιοψιών. Υψηλά αντισώματα</a:t>
            </a:r>
            <a:r>
              <a:rPr lang="en-US" sz="2400" dirty="0" smtClean="0"/>
              <a:t> </a:t>
            </a:r>
            <a:r>
              <a:rPr lang="el-GR" sz="2400" dirty="0" smtClean="0"/>
              <a:t>στον  </a:t>
            </a:r>
            <a:r>
              <a:rPr lang="el-GR" sz="2400" spc="600" dirty="0" smtClean="0"/>
              <a:t>ορό</a:t>
            </a:r>
            <a:r>
              <a:rPr lang="el-GR" sz="2400" dirty="0" smtClean="0"/>
              <a:t> έναντι ΣΒΜ , συνήθως τάξης </a:t>
            </a:r>
            <a:r>
              <a:rPr lang="en-US" sz="2400" dirty="0" err="1" smtClean="0"/>
              <a:t>IgG</a:t>
            </a:r>
            <a:r>
              <a:rPr lang="el-GR" sz="2400" dirty="0" smtClean="0"/>
              <a:t>. Φυσιολογικά </a:t>
            </a:r>
            <a:r>
              <a:rPr lang="en-US" sz="2400" dirty="0" smtClean="0"/>
              <a:t>C3,C4.</a:t>
            </a:r>
            <a:r>
              <a:rPr lang="el-GR" sz="2400" dirty="0" smtClean="0"/>
              <a:t> Άνδρες 20-30 ετών, γυναίκες 50-70 ετών. Πρόδρομη </a:t>
            </a:r>
            <a:r>
              <a:rPr lang="el-GR" sz="2400" dirty="0" err="1" smtClean="0"/>
              <a:t>γριπποειδής</a:t>
            </a:r>
            <a:r>
              <a:rPr lang="el-GR" sz="2400" dirty="0" smtClean="0"/>
              <a:t> συνδρομή, ταχέως εξελισσόμενη </a:t>
            </a:r>
            <a:r>
              <a:rPr lang="el-GR" sz="2400" dirty="0" err="1" smtClean="0"/>
              <a:t>σπειραματονεφρίτιδα</a:t>
            </a:r>
            <a:r>
              <a:rPr lang="el-GR" sz="2400" dirty="0" smtClean="0"/>
              <a:t>, κύλινδροι </a:t>
            </a:r>
            <a:r>
              <a:rPr lang="el-GR" sz="2400" dirty="0" err="1" smtClean="0"/>
              <a:t>ερυθροκυττάρων</a:t>
            </a:r>
            <a:r>
              <a:rPr lang="el-GR" sz="2400" dirty="0" smtClean="0"/>
              <a:t> στα ούρα , </a:t>
            </a:r>
            <a:r>
              <a:rPr lang="el-GR" sz="2400" dirty="0" err="1" smtClean="0"/>
              <a:t>υπονεφρωσική</a:t>
            </a:r>
            <a:r>
              <a:rPr lang="el-GR" sz="2400" dirty="0" smtClean="0"/>
              <a:t> </a:t>
            </a:r>
            <a:r>
              <a:rPr lang="el-GR" sz="2400" dirty="0" err="1" smtClean="0"/>
              <a:t>πρωτεϊνουρία</a:t>
            </a:r>
            <a:r>
              <a:rPr lang="el-GR" sz="2400" dirty="0" smtClean="0"/>
              <a:t>.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l-GR" sz="2400" dirty="0" smtClean="0"/>
              <a:t>     Στην εν λόγω νόσο</a:t>
            </a:r>
            <a:r>
              <a:rPr lang="en-US" sz="2400" dirty="0" smtClean="0"/>
              <a:t>:</a:t>
            </a:r>
            <a:r>
              <a:rPr lang="el-GR" sz="2400" dirty="0" smtClean="0"/>
              <a:t>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ιδιαίτερα</a:t>
            </a:r>
            <a:r>
              <a:rPr lang="el-GR" sz="2400" dirty="0" smtClean="0"/>
              <a:t> </a:t>
            </a:r>
            <a:r>
              <a:rPr lang="el-GR" sz="2400" b="1" u="sng" dirty="0" smtClean="0"/>
              <a:t>εκτεταμένοι</a:t>
            </a:r>
            <a:r>
              <a:rPr lang="el-GR" sz="2400" dirty="0" smtClean="0"/>
              <a:t> μηνοειδείς σχηματισμοί,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διασπάσεις</a:t>
            </a:r>
            <a:r>
              <a:rPr lang="el-GR" sz="2400" dirty="0" smtClean="0"/>
              <a:t> της </a:t>
            </a:r>
            <a:r>
              <a:rPr lang="el-GR" sz="2400" dirty="0" err="1" smtClean="0"/>
              <a:t>Βωμάνειας</a:t>
            </a:r>
            <a:r>
              <a:rPr lang="el-GR" sz="2400" dirty="0" smtClean="0"/>
              <a:t> κάψας με </a:t>
            </a:r>
            <a:r>
              <a:rPr lang="el-GR" sz="2400" dirty="0" err="1" smtClean="0"/>
              <a:t>περισπειραματική</a:t>
            </a:r>
            <a:r>
              <a:rPr lang="el-GR" sz="2400" dirty="0" smtClean="0"/>
              <a:t> φλεγμονή, πιθανώς </a:t>
            </a:r>
            <a:r>
              <a:rPr lang="el-GR" sz="2400" dirty="0" err="1" smtClean="0"/>
              <a:t>κοκκιωματοειδή</a:t>
            </a:r>
            <a:r>
              <a:rPr lang="el-GR" sz="2400" dirty="0" smtClean="0"/>
              <a:t>. Συνήθεις οι συνυπάρχουσες αλλοιώσεις στο </a:t>
            </a:r>
            <a:r>
              <a:rPr lang="el-GR" sz="2400" dirty="0" err="1" smtClean="0"/>
              <a:t>διαμεσοσωληναριακό</a:t>
            </a:r>
            <a:r>
              <a:rPr lang="el-GR" sz="2400" dirty="0" smtClean="0"/>
              <a:t> στοιχείο. Συστηματική μορφή της νόσου  με προσβολή των βασικών μεμβρανών και των κυψελιδικών τριχοειδών στους πνεύμονες, ιδιαίτερα σε νέους ασθενείς, πνευμονική αιμορραγία (αιμόπτυση) </a:t>
            </a:r>
            <a:r>
              <a:rPr lang="en-US" sz="2400" dirty="0" smtClean="0"/>
              <a:t>: </a:t>
            </a:r>
            <a:r>
              <a:rPr lang="el-GR" sz="2400" dirty="0" smtClean="0"/>
              <a:t>σύνδρομο </a:t>
            </a:r>
            <a:r>
              <a:rPr lang="en-US" sz="2400" dirty="0" err="1" smtClean="0"/>
              <a:t>Goodpasture</a:t>
            </a:r>
            <a:endParaRPr lang="el-GR" sz="2400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el-GR" sz="2400" dirty="0" smtClean="0"/>
              <a:t>             Έως και στο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</a:t>
            </a:r>
            <a:r>
              <a:rPr lang="el-GR" sz="2400" dirty="0" smtClean="0"/>
              <a:t> των ασθενών ανιχνεύονται </a:t>
            </a:r>
            <a:r>
              <a:rPr lang="en-US" sz="2400" dirty="0" smtClean="0"/>
              <a:t>ANCA</a:t>
            </a:r>
            <a:r>
              <a:rPr lang="el-GR" sz="2400" dirty="0" smtClean="0"/>
              <a:t> (!), συνήθως </a:t>
            </a:r>
            <a:r>
              <a:rPr lang="el-GR" sz="2400" dirty="0" err="1" smtClean="0"/>
              <a:t>αντι</a:t>
            </a:r>
            <a:r>
              <a:rPr lang="el-GR" sz="2400" dirty="0" smtClean="0"/>
              <a:t>-</a:t>
            </a:r>
            <a:r>
              <a:rPr lang="en-US" sz="2400" dirty="0" smtClean="0"/>
              <a:t>MPO.</a:t>
            </a:r>
            <a:endParaRPr lang="el-GR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4000" dirty="0" smtClean="0"/>
              <a:t>ΣΝ έναντι ΣΒΜ</a:t>
            </a:r>
            <a:br>
              <a:rPr lang="el-GR" sz="4000" dirty="0" smtClean="0"/>
            </a:br>
            <a:r>
              <a:rPr lang="el-GR" sz="2400" dirty="0" smtClean="0"/>
              <a:t>Κυτταρικός μηνοειδής σχηματισμός. </a:t>
            </a:r>
            <a:r>
              <a:rPr lang="el-GR" sz="2400" i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Απουσία</a:t>
            </a:r>
            <a:r>
              <a:rPr lang="el-GR" sz="2400" dirty="0" smtClean="0"/>
              <a:t> υπερπλασίας στο </a:t>
            </a:r>
            <a:r>
              <a:rPr lang="el-GR" sz="2400" i="1" spc="300" dirty="0" smtClean="0"/>
              <a:t>υπόλοιπο</a:t>
            </a:r>
            <a:r>
              <a:rPr lang="el-GR" sz="2400" dirty="0" smtClean="0"/>
              <a:t> σπείραμα . Τμηματική </a:t>
            </a:r>
            <a:r>
              <a:rPr lang="el-GR" sz="2400" dirty="0" err="1" smtClean="0"/>
              <a:t>ινιδοειδής</a:t>
            </a:r>
            <a:r>
              <a:rPr lang="el-GR" sz="2400" dirty="0" smtClean="0"/>
              <a:t> νέκρωση. </a:t>
            </a:r>
          </a:p>
        </p:txBody>
      </p:sp>
      <p:pic>
        <p:nvPicPr>
          <p:cNvPr id="101379" name="Picture 3" descr="DA1C13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557338"/>
            <a:ext cx="3989387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 descr="DA1C13FF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557338"/>
            <a:ext cx="4545013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dirty="0" smtClean="0"/>
              <a:t>ΣΝ έναντι ΣΒΜ</a:t>
            </a:r>
            <a:br>
              <a:rPr lang="el-GR" sz="4000" dirty="0" smtClean="0"/>
            </a:br>
            <a:r>
              <a:rPr lang="el-GR" sz="2000" dirty="0" smtClean="0"/>
              <a:t>Κυτταρικός μηνοειδής σχηματισμός &amp; τμηματική </a:t>
            </a:r>
            <a:r>
              <a:rPr lang="el-GR" sz="2000" dirty="0" err="1" smtClean="0"/>
              <a:t>ινιδοειδής</a:t>
            </a:r>
            <a:r>
              <a:rPr lang="el-GR" sz="2000" dirty="0" smtClean="0"/>
              <a:t> νέκρωση.</a:t>
            </a:r>
          </a:p>
        </p:txBody>
      </p:sp>
      <p:pic>
        <p:nvPicPr>
          <p:cNvPr id="102403" name="Picture 3" descr="DA1C13FF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981075"/>
            <a:ext cx="6624638" cy="57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pPr eaLnBrk="1" hangingPunct="1"/>
            <a:r>
              <a:rPr lang="el-GR" sz="3200" b="1" smtClean="0"/>
              <a:t>Η φυσιολογική σπειραματική βασική μεμβράνη στη χρώση αργύρου, Χ1000</a:t>
            </a:r>
          </a:p>
        </p:txBody>
      </p:sp>
      <p:pic>
        <p:nvPicPr>
          <p:cNvPr id="14339" name="Picture 4" descr="GLOM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557338"/>
            <a:ext cx="8424863" cy="511175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DA1C13FF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928688"/>
            <a:ext cx="75993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l-GR" sz="3200" dirty="0" smtClean="0"/>
              <a:t>ΣΝ έναντι ΣΒΜ - Χρώση αργύρου.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l-GR" sz="2000" dirty="0" smtClean="0"/>
              <a:t>Κυτταρικός μηνοειδής σχηματισμός,</a:t>
            </a:r>
            <a:r>
              <a:rPr lang="el-GR" sz="2000" dirty="0" smtClean="0">
                <a:latin typeface="Arial" charset="0"/>
              </a:rPr>
              <a:t> </a:t>
            </a:r>
            <a:r>
              <a:rPr lang="el-GR" sz="2000" dirty="0" smtClean="0"/>
              <a:t>εκτενής  </a:t>
            </a:r>
            <a:r>
              <a:rPr lang="el-GR" sz="2000" dirty="0" err="1" smtClean="0"/>
              <a:t>ινιδοειδής</a:t>
            </a:r>
            <a:r>
              <a:rPr lang="el-GR" sz="2000" dirty="0" smtClean="0"/>
              <a:t> νέκρωση, διάσπαση ΣΒΜ.</a:t>
            </a:r>
            <a:br>
              <a:rPr lang="el-GR" sz="2000" dirty="0" smtClean="0"/>
            </a:br>
            <a:r>
              <a:rPr lang="el-GR" sz="3200" dirty="0" smtClean="0"/>
              <a:t> </a:t>
            </a:r>
            <a:r>
              <a:rPr lang="el-GR" sz="4000" dirty="0" smtClean="0"/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69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2000" b="1" spc="600" dirty="0" smtClean="0"/>
              <a:t>Απαραίτητη</a:t>
            </a:r>
            <a:r>
              <a:rPr lang="el-GR" sz="2000" dirty="0" smtClean="0"/>
              <a:t> για τη διάγνωση ΣΝ έναντι ΣΒΜ, </a:t>
            </a:r>
            <a:br>
              <a:rPr lang="el-GR" sz="2000" dirty="0" smtClean="0"/>
            </a:br>
            <a:r>
              <a:rPr lang="el-GR" sz="2000" dirty="0" smtClean="0"/>
              <a:t>η  </a:t>
            </a:r>
            <a:r>
              <a:rPr lang="el-GR" sz="2000" b="1" spc="300" dirty="0" smtClean="0"/>
              <a:t>διάχυτη,</a:t>
            </a:r>
            <a:r>
              <a:rPr lang="el-GR" sz="2000" dirty="0" smtClean="0"/>
              <a:t> </a:t>
            </a:r>
            <a:r>
              <a:rPr lang="el-GR" sz="2000" b="1" spc="300" dirty="0" smtClean="0"/>
              <a:t>σφαιρική</a:t>
            </a:r>
            <a:r>
              <a:rPr lang="el-GR" sz="2000" dirty="0" smtClean="0"/>
              <a:t>, </a:t>
            </a:r>
            <a:r>
              <a:rPr lang="el-GR" sz="2000" b="1" spc="600" dirty="0" smtClean="0"/>
              <a:t>γραμμική </a:t>
            </a:r>
            <a:r>
              <a:rPr lang="el-GR" sz="2000" b="1" dirty="0" err="1" smtClean="0"/>
              <a:t>ανοσοκαθήλωση</a:t>
            </a:r>
            <a:r>
              <a:rPr lang="el-GR" sz="2000" b="1" dirty="0" smtClean="0"/>
              <a:t>  </a:t>
            </a:r>
            <a:r>
              <a:rPr lang="el-GR" sz="2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πρωτίστως της </a:t>
            </a:r>
            <a:r>
              <a:rPr lang="en-US" sz="20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IgG</a:t>
            </a:r>
            <a:r>
              <a:rPr lang="el-GR" sz="2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b="1" spc="300" dirty="0" smtClean="0"/>
              <a:t/>
            </a:r>
            <a:br>
              <a:rPr lang="el-GR" sz="2000" b="1" spc="300" dirty="0" smtClean="0"/>
            </a:br>
            <a:r>
              <a:rPr lang="el-GR" sz="2000" b="1" dirty="0" smtClean="0"/>
              <a:t>με επαρκή ένταση (τουλάχιστον βαθμού 2 σε </a:t>
            </a:r>
            <a:r>
              <a:rPr lang="el-GR" sz="2000" b="1" dirty="0" err="1" smtClean="0"/>
              <a:t>τετραβάθμιο</a:t>
            </a:r>
            <a:r>
              <a:rPr lang="el-GR" sz="2000" b="1" dirty="0" smtClean="0"/>
              <a:t> σύστημα)</a:t>
            </a:r>
            <a:r>
              <a:rPr lang="el-GR" sz="2000" dirty="0" smtClean="0"/>
              <a:t> </a:t>
            </a:r>
            <a:r>
              <a:rPr lang="en-US" sz="2000" dirty="0" smtClean="0"/>
              <a:t>(</a:t>
            </a:r>
            <a:r>
              <a:rPr lang="el-GR" sz="2000" dirty="0" smtClean="0"/>
              <a:t>Γενικά,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αρνητικοί </a:t>
            </a:r>
            <a:r>
              <a:rPr lang="el-GR" sz="2000" dirty="0" smtClean="0"/>
              <a:t>παραμένουν πάντοτε οι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μηνοειδείς σχηματισμοί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dirty="0" smtClean="0"/>
              <a:t>όσον αφορά στις </a:t>
            </a:r>
            <a:r>
              <a:rPr lang="el-GR" sz="2000" dirty="0" err="1" smtClean="0"/>
              <a:t>ανοσοσφαιρίνες</a:t>
            </a:r>
            <a:r>
              <a:rPr lang="el-GR" sz="2000" dirty="0" smtClean="0"/>
              <a:t> και στα κλάσματα του συμπληρώματος). Απουσία </a:t>
            </a:r>
            <a:r>
              <a:rPr lang="el-GR" sz="2000" dirty="0" err="1" smtClean="0"/>
              <a:t>ανοσοεναποθέσεων</a:t>
            </a:r>
            <a:r>
              <a:rPr lang="el-GR" sz="2000" dirty="0" smtClean="0"/>
              <a:t> στο ΗΜ.</a:t>
            </a:r>
          </a:p>
        </p:txBody>
      </p:sp>
      <p:pic>
        <p:nvPicPr>
          <p:cNvPr id="104451" name="Picture 3" descr="DA1C13FF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285875"/>
            <a:ext cx="4140200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 descr="DA1C13FF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285875"/>
            <a:ext cx="4484687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>
          <a:xfrm>
            <a:off x="-142875" y="1214422"/>
            <a:ext cx="9286875" cy="85725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2000" dirty="0" smtClean="0"/>
              <a:t> </a:t>
            </a:r>
            <a:br>
              <a:rPr lang="el-GR" sz="2000" dirty="0" smtClean="0"/>
            </a:br>
            <a:r>
              <a:rPr lang="el-GR" sz="2000" dirty="0" err="1" smtClean="0"/>
              <a:t>Διαφοροδιάγνωση</a:t>
            </a:r>
            <a:r>
              <a:rPr lang="el-GR" sz="2000" dirty="0" smtClean="0"/>
              <a:t> εστιακής τμηματικής νεκρωτικής ΣΝ με μηνοειδείς σχηματισμούς</a:t>
            </a:r>
            <a:r>
              <a:rPr lang="en-US" sz="2000" dirty="0" smtClean="0"/>
              <a:t>: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>
                <a:solidFill>
                  <a:srgbClr val="FF0000"/>
                </a:solidFill>
              </a:rPr>
              <a:t>ΔΔ 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  <a:r>
              <a:rPr lang="el-GR" sz="2000" b="1" dirty="0" smtClean="0">
                <a:solidFill>
                  <a:srgbClr val="FF0000"/>
                </a:solidFill>
              </a:rPr>
              <a:t>2)</a:t>
            </a: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2000" b="1" u="sng" dirty="0" err="1" smtClean="0"/>
              <a:t>Αγγειίτιδες</a:t>
            </a:r>
            <a:r>
              <a:rPr lang="en-US" sz="2000" b="1" u="sng" dirty="0" smtClean="0"/>
              <a:t> </a:t>
            </a:r>
            <a:r>
              <a:rPr lang="el-GR" sz="2000" b="1" u="sng" dirty="0" smtClean="0"/>
              <a:t>κατά 90% </a:t>
            </a:r>
            <a:r>
              <a:rPr lang="en-US" sz="2000" b="1" u="sng" dirty="0" smtClean="0"/>
              <a:t>ANCA</a:t>
            </a:r>
            <a:r>
              <a:rPr lang="en-US" sz="2000" dirty="0" smtClean="0"/>
              <a:t>(</a:t>
            </a:r>
            <a:r>
              <a:rPr lang="en-US" sz="2000" b="1" dirty="0" smtClean="0"/>
              <a:t>+</a:t>
            </a:r>
            <a:r>
              <a:rPr lang="en-US" sz="2000" dirty="0" smtClean="0"/>
              <a:t>),(</a:t>
            </a:r>
            <a:r>
              <a:rPr lang="el-GR" sz="2000" dirty="0" smtClean="0"/>
              <a:t>φυσιολογικά </a:t>
            </a:r>
            <a:r>
              <a:rPr lang="en-US" sz="2000" dirty="0" smtClean="0"/>
              <a:t>C3,C4)</a:t>
            </a:r>
            <a:r>
              <a:rPr lang="el-GR" sz="2000" b="1" u="sng" dirty="0" smtClean="0"/>
              <a:t>/Σχετιζόμενες με </a:t>
            </a:r>
            <a:r>
              <a:rPr lang="en-US" sz="2000" b="1" u="sng" dirty="0" smtClean="0"/>
              <a:t>ANCA </a:t>
            </a:r>
            <a:r>
              <a:rPr lang="el-GR" sz="2000" b="1" u="sng" dirty="0" err="1" smtClean="0"/>
              <a:t>αγγειίτιδες</a:t>
            </a:r>
            <a:r>
              <a:rPr lang="el-GR" sz="2000" b="1" u="sng" dirty="0" smtClean="0"/>
              <a:t>,</a:t>
            </a:r>
            <a:br>
              <a:rPr lang="el-GR" sz="2000" b="1" u="sng" dirty="0" smtClean="0"/>
            </a:br>
            <a:r>
              <a:rPr lang="el-GR" sz="2000" b="1" u="sng" dirty="0" smtClean="0"/>
              <a:t>εντασσόμενες στις </a:t>
            </a:r>
            <a:r>
              <a:rPr lang="el-GR" sz="2000" b="1" u="sng" dirty="0" err="1" smtClean="0"/>
              <a:t>αγγειίτιδες</a:t>
            </a:r>
            <a:r>
              <a:rPr lang="el-GR" sz="2000" b="1" u="sng" dirty="0" smtClean="0"/>
              <a:t> των </a:t>
            </a:r>
            <a:r>
              <a:rPr lang="el-GR" sz="2000" b="1" u="sng" spc="300" dirty="0" smtClean="0"/>
              <a:t>μικρών</a:t>
            </a:r>
            <a:r>
              <a:rPr lang="el-GR" sz="2000" b="1" u="sng" dirty="0" smtClean="0"/>
              <a:t> αγγείων (</a:t>
            </a:r>
            <a:r>
              <a:rPr lang="el-GR" sz="2000" b="1" u="sng" dirty="0" err="1" smtClean="0"/>
              <a:t>αρτηρίδια,μεσολοβίδιες,τοξοειδείς</a:t>
            </a:r>
            <a:r>
              <a:rPr lang="el-GR" sz="2000" b="1" u="sng" dirty="0" smtClean="0"/>
              <a:t> αρτηρίες ,</a:t>
            </a:r>
            <a:r>
              <a:rPr lang="el-GR" sz="2000" b="1" u="sng" dirty="0" err="1" smtClean="0"/>
              <a:t>φλεβίδια,τριχοειδή</a:t>
            </a:r>
            <a:r>
              <a:rPr lang="el-GR" sz="2000" b="1" u="sng" dirty="0" smtClean="0"/>
              <a:t>) .</a:t>
            </a:r>
            <a:r>
              <a:rPr lang="el-GR" sz="2000" dirty="0" smtClean="0"/>
              <a:t> Εργαστηριακός αποκλεισμός </a:t>
            </a:r>
            <a:r>
              <a:rPr lang="el-GR" sz="2000" dirty="0" err="1" smtClean="0"/>
              <a:t>κρυοσφαιριναιμίας</a:t>
            </a:r>
            <a:r>
              <a:rPr lang="el-GR" sz="2000" dirty="0" smtClean="0"/>
              <a:t> ή ΣΕΛ.</a:t>
            </a:r>
            <a:r>
              <a:rPr lang="en-US" sz="2000" b="1" u="sng" dirty="0" smtClean="0"/>
              <a:t/>
            </a:r>
            <a:br>
              <a:rPr lang="en-US" sz="2000" b="1" u="sng" dirty="0" smtClean="0"/>
            </a:br>
            <a:r>
              <a:rPr lang="el-GR" sz="2000" b="1" u="sng" dirty="0" smtClean="0"/>
              <a:t>Ορισμός ΑΝ</a:t>
            </a:r>
            <a:r>
              <a:rPr lang="en-US" sz="2000" b="1" u="sng" dirty="0" smtClean="0"/>
              <a:t>CA </a:t>
            </a:r>
            <a:r>
              <a:rPr lang="el-GR" sz="2000" b="1" u="sng" dirty="0" smtClean="0"/>
              <a:t>ΣΝ </a:t>
            </a:r>
            <a:r>
              <a:rPr lang="en-US" sz="2000" b="1" u="sng" dirty="0" smtClean="0"/>
              <a:t>: </a:t>
            </a:r>
            <a:r>
              <a:rPr lang="el-GR" sz="2000" u="sng" dirty="0" smtClean="0"/>
              <a:t>Λίγες</a:t>
            </a:r>
            <a:r>
              <a:rPr lang="el-GR" sz="2000" b="1" u="sng" dirty="0" smtClean="0"/>
              <a:t> </a:t>
            </a:r>
            <a:r>
              <a:rPr lang="el-GR" sz="2000" u="sng" dirty="0" smtClean="0"/>
              <a:t>ή</a:t>
            </a:r>
            <a:r>
              <a:rPr lang="el-GR" sz="2000" b="1" u="sng" dirty="0" smtClean="0"/>
              <a:t> </a:t>
            </a:r>
            <a:r>
              <a:rPr lang="el-GR" sz="2000" b="1" u="sng" spc="600" dirty="0" smtClean="0"/>
              <a:t>καθόλου</a:t>
            </a:r>
            <a:r>
              <a:rPr lang="el-GR" sz="2000" b="1" u="sng" dirty="0" smtClean="0"/>
              <a:t> εναποθέσεις στον </a:t>
            </a:r>
            <a:r>
              <a:rPr lang="el-GR" sz="2000" b="1" u="sng" dirty="0" err="1" smtClean="0"/>
              <a:t>ανοσοφθορισμό</a:t>
            </a:r>
            <a:r>
              <a:rPr lang="el-GR" sz="2000" b="1" u="sng" dirty="0" smtClean="0"/>
              <a:t> </a:t>
            </a:r>
            <a:br>
              <a:rPr lang="el-GR" sz="2000" b="1" u="sng" dirty="0" smtClean="0"/>
            </a:br>
            <a:r>
              <a:rPr lang="el-GR" sz="2000" b="1" u="sng" dirty="0" smtClean="0"/>
              <a:t>σε  </a:t>
            </a:r>
            <a:r>
              <a:rPr lang="el-GR" sz="2000" b="1" u="sng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ανέπαφα</a:t>
            </a:r>
            <a:r>
              <a:rPr lang="el-GR" sz="2000" b="1" u="sng" dirty="0" smtClean="0"/>
              <a:t> σπειράματα </a:t>
            </a:r>
            <a:r>
              <a:rPr lang="en-US" sz="2000" b="1" u="sng" dirty="0" smtClean="0"/>
              <a:t>(</a:t>
            </a:r>
            <a:r>
              <a:rPr lang="el-GR" sz="2000" b="1" u="sng" dirty="0" smtClean="0"/>
              <a:t>και στο ΗΜ</a:t>
            </a:r>
            <a:r>
              <a:rPr lang="en-US" sz="2000" b="1" u="sng" dirty="0" smtClean="0"/>
              <a:t>)</a:t>
            </a:r>
            <a:r>
              <a:rPr lang="el-GR" sz="2000" b="1" u="sng" dirty="0" smtClean="0"/>
              <a:t> (</a:t>
            </a:r>
            <a:r>
              <a:rPr lang="el-GR" sz="2000" b="1" u="sng" dirty="0" err="1" smtClean="0"/>
              <a:t>ανοσοπενική</a:t>
            </a:r>
            <a:r>
              <a:rPr lang="el-GR" sz="2000" b="1" u="sng" dirty="0" smtClean="0"/>
              <a:t> ΣΝ)</a:t>
            </a:r>
            <a:br>
              <a:rPr lang="el-GR" sz="2000" b="1" u="sng" dirty="0" smtClean="0"/>
            </a:br>
            <a:r>
              <a:rPr lang="el-GR" sz="2000" b="1" u="sng" spc="600" dirty="0" smtClean="0"/>
              <a:t>και</a:t>
            </a:r>
            <a:r>
              <a:rPr lang="el-GR" sz="2000" b="1" u="sng" dirty="0" smtClean="0"/>
              <a:t> &gt;ή= 1 σπειράματα με νέκρωση ή μηνοειδή σχηματισμό </a:t>
            </a:r>
            <a:r>
              <a:rPr lang="el-GR" sz="1800" b="1" u="sng" dirty="0" smtClean="0"/>
              <a:t/>
            </a:r>
            <a:br>
              <a:rPr lang="el-GR" sz="1800" b="1" u="sng" dirty="0" smtClean="0"/>
            </a:br>
            <a:r>
              <a:rPr lang="el-GR" sz="1600" dirty="0" smtClean="0"/>
              <a:t>Παρά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την απουσία ορατών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ανοσοεναποθέσεων</a:t>
            </a:r>
            <a:r>
              <a:rPr lang="el-GR" sz="1600" dirty="0" smtClean="0"/>
              <a:t>,</a:t>
            </a:r>
            <a:r>
              <a:rPr lang="en-US" sz="1600" dirty="0" smtClean="0"/>
              <a:t> </a:t>
            </a:r>
            <a:r>
              <a:rPr lang="el-GR" sz="1600" dirty="0" smtClean="0"/>
              <a:t>η </a:t>
            </a:r>
            <a:r>
              <a:rPr lang="el-GR" sz="1600" dirty="0" err="1" smtClean="0"/>
              <a:t>παθογένεση</a:t>
            </a:r>
            <a:r>
              <a:rPr lang="el-GR" sz="1600" dirty="0" smtClean="0"/>
              <a:t> των σχετιζομένων με </a:t>
            </a:r>
            <a:r>
              <a:rPr lang="en-US" sz="1600" dirty="0" smtClean="0"/>
              <a:t>ANCA </a:t>
            </a:r>
            <a:r>
              <a:rPr lang="el-GR" sz="1600" dirty="0" smtClean="0"/>
              <a:t>νόσων είναι προφανώς </a:t>
            </a:r>
            <a:r>
              <a:rPr lang="el-GR" sz="1600" dirty="0" err="1" smtClean="0"/>
              <a:t>ανοσορρυθμιζόμενη</a:t>
            </a:r>
            <a:r>
              <a:rPr lang="el-GR" sz="1600" dirty="0" smtClean="0"/>
              <a:t> με σχηματισμό </a:t>
            </a:r>
            <a:r>
              <a:rPr lang="el-GR" sz="1600" dirty="0" err="1" smtClean="0"/>
              <a:t>αυτοαντισωμάτων</a:t>
            </a:r>
            <a:r>
              <a:rPr lang="el-GR" sz="1600" dirty="0" smtClean="0"/>
              <a:t>.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Πρόδρομα συμπτώματα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γριπποειδούς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συνδρομής, ταχέως εξελισσόμενη νεφρική βλάβη (μέση τιμή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κρεατινίνης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:6,5 mg/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αποβολή δύσμορφων ερυθρών με τα ούρα και συχνά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ερυθροκυτταρικών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κυλίνδρων. Η νόσος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ANCA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συνήθως είναι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πολυσυστηματική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· σημαντική η πιθανότητα εσωτερικής αιμορραγίας επί απότομης μείωσης της αιμοσφαιρίνης ορού. Σημεία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εξωνεφρικής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αγγειίτιδας στο 75% των περιπτώσεων.</a:t>
            </a:r>
            <a:r>
              <a:rPr lang="el-GR" sz="2000" b="1" u="sng" dirty="0" smtClean="0"/>
              <a:t/>
            </a:r>
            <a:br>
              <a:rPr lang="el-GR" sz="2000" b="1" u="sng" dirty="0" smtClean="0"/>
            </a:br>
            <a:endParaRPr lang="el-GR" sz="2000" b="1" u="sng" dirty="0" smtClean="0"/>
          </a:p>
        </p:txBody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>
          <a:xfrm>
            <a:off x="0" y="3357562"/>
            <a:ext cx="9144000" cy="350043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1800" b="1" dirty="0" smtClean="0"/>
              <a:t>Μικροσκοπική </a:t>
            </a:r>
            <a:r>
              <a:rPr lang="el-GR" sz="1800" b="1" dirty="0" err="1" smtClean="0"/>
              <a:t>πολυαγγειίτιδα</a:t>
            </a:r>
            <a:r>
              <a:rPr lang="en-US" sz="1800" dirty="0" smtClean="0"/>
              <a:t>:</a:t>
            </a:r>
            <a:r>
              <a:rPr lang="el-GR" sz="1800" dirty="0" smtClean="0"/>
              <a:t> ορολογική ανίχνευση </a:t>
            </a:r>
            <a:r>
              <a:rPr lang="el-GR" sz="1800" dirty="0" err="1" smtClean="0"/>
              <a:t>αυτοαντισωμάτων</a:t>
            </a:r>
            <a:r>
              <a:rPr lang="el-GR" sz="1800" dirty="0" smtClean="0"/>
              <a:t> έναντι </a:t>
            </a:r>
            <a:r>
              <a:rPr lang="el-GR" sz="1800" dirty="0" err="1" smtClean="0"/>
              <a:t>ενδοκυτταροπλασματικών</a:t>
            </a:r>
            <a:r>
              <a:rPr lang="el-GR" sz="1800" dirty="0" smtClean="0"/>
              <a:t> συστατικών των πολυμορφοπύρηνων ουδετερόφιλων, συχνότερα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1800" dirty="0" err="1" smtClean="0"/>
              <a:t>ANCA</a:t>
            </a:r>
            <a:r>
              <a:rPr lang="en-US" sz="1800" dirty="0" smtClean="0"/>
              <a:t> </a:t>
            </a:r>
            <a:r>
              <a:rPr lang="el-GR" sz="1800" dirty="0" smtClean="0"/>
              <a:t>(+). Μηνοειδείς σχηματισμοί σε &gt;60% των σπειραμάτων συνδέονται με  κακή πρόγνωση. Πυρετός, αρθραλγία, μυϊκοί πόνοι, περιφερική νευροπάθεια, παθολογικό ίζημα ούρων</a:t>
            </a:r>
            <a:r>
              <a:rPr lang="en-US" sz="1800" dirty="0" smtClean="0"/>
              <a:t>.</a:t>
            </a:r>
            <a:r>
              <a:rPr lang="el-GR" sz="1800" dirty="0" smtClean="0"/>
              <a:t> Ιδιαίτερη μορφή</a:t>
            </a:r>
            <a:r>
              <a:rPr lang="en-US" sz="1800" dirty="0" smtClean="0"/>
              <a:t>:</a:t>
            </a:r>
            <a:r>
              <a:rPr lang="el-GR" sz="1800" b="1" dirty="0" smtClean="0"/>
              <a:t>«Ιδιοπαθής» </a:t>
            </a:r>
            <a:r>
              <a:rPr lang="el-GR" sz="1800" dirty="0" err="1" smtClean="0"/>
              <a:t>μηνοειδική</a:t>
            </a:r>
            <a:r>
              <a:rPr lang="el-GR" sz="1800" dirty="0" smtClean="0"/>
              <a:t> ΣΝ </a:t>
            </a:r>
            <a:r>
              <a:rPr lang="el-GR" sz="1800" b="1" dirty="0" smtClean="0"/>
              <a:t>περιοριζόμενη στο νεφρό</a:t>
            </a:r>
            <a:r>
              <a:rPr lang="el-GR" sz="1800" dirty="0" smtClean="0"/>
              <a:t>.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l-GR" sz="2000" dirty="0" smtClean="0"/>
              <a:t>      </a:t>
            </a:r>
            <a:r>
              <a:rPr lang="el-GR" sz="1600" dirty="0" smtClean="0"/>
              <a:t>[ΔΔ. </a:t>
            </a:r>
            <a:r>
              <a:rPr lang="el-GR" sz="1600" b="1" dirty="0" smtClean="0"/>
              <a:t>Τελείως διαφορετική </a:t>
            </a:r>
            <a:r>
              <a:rPr lang="el-GR" sz="1600" dirty="0" smtClean="0"/>
              <a:t>η </a:t>
            </a:r>
            <a:r>
              <a:rPr lang="el-GR" sz="1600" u="sng" dirty="0" smtClean="0"/>
              <a:t>οζώδης </a:t>
            </a:r>
            <a:r>
              <a:rPr lang="el-GR" sz="1600" u="sng" dirty="0" err="1" smtClean="0"/>
              <a:t>πολυαρτηρίτιδα</a:t>
            </a:r>
            <a:r>
              <a:rPr lang="el-GR" sz="1600" u="sng" dirty="0" smtClean="0"/>
              <a:t> </a:t>
            </a:r>
            <a:r>
              <a:rPr lang="el-GR" sz="1600" dirty="0" smtClean="0"/>
              <a:t>( σχετίζεται με ιογενή λοίμωξη του ήπατος, είναι </a:t>
            </a:r>
            <a:r>
              <a:rPr lang="en-US" sz="1600" dirty="0" smtClean="0"/>
              <a:t>ANCA</a:t>
            </a:r>
            <a:r>
              <a:rPr lang="en-US" sz="1600" b="1" dirty="0" smtClean="0"/>
              <a:t> (-) </a:t>
            </a:r>
            <a:r>
              <a:rPr lang="el-GR" sz="1600" dirty="0" smtClean="0"/>
              <a:t>και συνήθως  </a:t>
            </a:r>
            <a:r>
              <a:rPr lang="el-GR" sz="1600" spc="600" dirty="0" smtClean="0"/>
              <a:t>δεν</a:t>
            </a:r>
            <a:r>
              <a:rPr lang="el-GR" sz="1600" dirty="0" smtClean="0"/>
              <a:t> συνοδεύεται από μηνοειδείς σχηματισμούς, παρότι </a:t>
            </a:r>
            <a:r>
              <a:rPr lang="el-GR" sz="1600" u="sng" dirty="0" smtClean="0"/>
              <a:t>προσβάλλει </a:t>
            </a:r>
            <a:r>
              <a:rPr lang="el-GR" sz="1600" dirty="0" err="1" smtClean="0"/>
              <a:t>αρτηρίδια</a:t>
            </a:r>
            <a:r>
              <a:rPr lang="el-GR" sz="1600" dirty="0" smtClean="0"/>
              <a:t>, </a:t>
            </a:r>
            <a:r>
              <a:rPr lang="el-GR" sz="1600" dirty="0" err="1" smtClean="0"/>
              <a:t>φλεβίδια</a:t>
            </a:r>
            <a:r>
              <a:rPr lang="el-GR" sz="1600" dirty="0" smtClean="0"/>
              <a:t> ή τριχοειδή, </a:t>
            </a:r>
            <a:r>
              <a:rPr lang="en-US" sz="1600" dirty="0" smtClean="0"/>
              <a:t> </a:t>
            </a:r>
            <a:r>
              <a:rPr lang="el-GR" sz="1600" u="sng" spc="600" dirty="0" smtClean="0"/>
              <a:t>νεκρώνοντάς</a:t>
            </a:r>
            <a:r>
              <a:rPr lang="el-GR" sz="1600" u="sng" dirty="0" smtClean="0"/>
              <a:t> τα</a:t>
            </a:r>
            <a:r>
              <a:rPr lang="el-GR" sz="1600" dirty="0" smtClean="0"/>
              <a:t>)]. </a:t>
            </a:r>
            <a:endParaRPr lang="en-US" sz="1600" dirty="0" smtClean="0"/>
          </a:p>
          <a:p>
            <a:pPr>
              <a:lnSpc>
                <a:spcPct val="80000"/>
              </a:lnSpc>
              <a:buNone/>
              <a:defRPr/>
            </a:pPr>
            <a:r>
              <a:rPr lang="en-US" sz="1600" b="1" dirty="0" smtClean="0"/>
              <a:t>-</a:t>
            </a:r>
            <a:r>
              <a:rPr lang="el-GR" sz="1600" b="1" dirty="0" smtClean="0"/>
              <a:t>Επί </a:t>
            </a:r>
            <a:r>
              <a:rPr lang="el-GR" sz="1600" b="1" dirty="0" err="1" smtClean="0"/>
              <a:t>άμφω</a:t>
            </a:r>
            <a:r>
              <a:rPr lang="el-GR" sz="1600" b="1" dirty="0" smtClean="0"/>
              <a:t> </a:t>
            </a:r>
            <a:r>
              <a:rPr lang="el-GR" sz="1600" b="1" dirty="0" err="1" smtClean="0"/>
              <a:t>οζοειδών</a:t>
            </a:r>
            <a:r>
              <a:rPr lang="el-GR" sz="1600" b="1" dirty="0" smtClean="0"/>
              <a:t> </a:t>
            </a:r>
            <a:r>
              <a:rPr lang="el-GR" sz="1600" b="1" u="sng" dirty="0" smtClean="0"/>
              <a:t>πνευμονικών</a:t>
            </a:r>
            <a:r>
              <a:rPr lang="el-GR" sz="1600" b="1" dirty="0" smtClean="0"/>
              <a:t> διηθήσεων / </a:t>
            </a:r>
            <a:r>
              <a:rPr lang="el-GR" sz="1600" b="1" dirty="0" err="1" smtClean="0"/>
              <a:t>σπηλαιοποι</a:t>
            </a:r>
            <a:r>
              <a:rPr lang="en-US" sz="1600" b="1" dirty="0" smtClean="0"/>
              <a:t>o</a:t>
            </a:r>
            <a:r>
              <a:rPr lang="el-GR" sz="1600" b="1" dirty="0" err="1" smtClean="0"/>
              <a:t>ύμενων</a:t>
            </a:r>
            <a:r>
              <a:rPr lang="el-GR" sz="1600" b="1" dirty="0" smtClean="0"/>
              <a:t> αλλοιώσεων, σκεφτόμαστε </a:t>
            </a:r>
            <a:r>
              <a:rPr lang="el-GR" sz="1600" b="1" u="sng" dirty="0" smtClean="0"/>
              <a:t>δύο</a:t>
            </a:r>
            <a:r>
              <a:rPr lang="el-GR" sz="1600" b="1" dirty="0" smtClean="0"/>
              <a:t> οντότητες</a:t>
            </a:r>
            <a:r>
              <a:rPr lang="en-US" sz="1600" b="1" dirty="0" smtClean="0"/>
              <a:t>:</a:t>
            </a:r>
            <a:endParaRPr lang="en-US" sz="2000" b="1" dirty="0" smtClean="0"/>
          </a:p>
          <a:p>
            <a:pPr>
              <a:lnSpc>
                <a:spcPct val="80000"/>
              </a:lnSpc>
              <a:defRPr/>
            </a:pPr>
            <a:r>
              <a:rPr lang="el-GR" sz="2000" b="1" dirty="0" err="1" smtClean="0"/>
              <a:t>Ηωσινοφιλική</a:t>
            </a:r>
            <a:r>
              <a:rPr lang="el-GR" sz="2000" b="1" dirty="0" smtClean="0"/>
              <a:t> κοκκιωμάτωση με </a:t>
            </a:r>
            <a:r>
              <a:rPr lang="el-GR" sz="2000" b="1" dirty="0" err="1" smtClean="0"/>
              <a:t>πολυαγγειίτιδα</a:t>
            </a:r>
            <a:r>
              <a:rPr lang="el-GR" sz="2000" b="1" dirty="0" smtClean="0"/>
              <a:t> (αγγειίτιδα </a:t>
            </a:r>
            <a:r>
              <a:rPr lang="en-US" sz="2000" b="1" dirty="0" err="1" smtClean="0"/>
              <a:t>Churg</a:t>
            </a:r>
            <a:r>
              <a:rPr lang="el-GR" sz="2000" b="1" dirty="0" smtClean="0"/>
              <a:t>-</a:t>
            </a:r>
            <a:r>
              <a:rPr lang="en-US" sz="2000" b="1" dirty="0" smtClean="0"/>
              <a:t> Strauss):</a:t>
            </a:r>
            <a:endParaRPr lang="el-GR" sz="16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000" b="1" dirty="0" smtClean="0"/>
              <a:t>      </a:t>
            </a:r>
            <a:r>
              <a:rPr lang="el-GR" sz="2000" dirty="0" smtClean="0"/>
              <a:t>συνύπαρξη ή ιστορικό βρογχικού άσθματος ή /και αλλεργικής ρινίτιδας, </a:t>
            </a:r>
            <a:r>
              <a:rPr lang="el-GR" sz="2000" dirty="0" err="1" smtClean="0"/>
              <a:t>πολυσυστηματικές</a:t>
            </a:r>
            <a:r>
              <a:rPr lang="el-GR" sz="2000" dirty="0" smtClean="0"/>
              <a:t> εκδηλώσεις, </a:t>
            </a:r>
            <a:r>
              <a:rPr lang="el-GR" sz="2000" dirty="0" err="1" smtClean="0"/>
              <a:t>ηωσινοφιλία</a:t>
            </a:r>
            <a:r>
              <a:rPr lang="el-GR" sz="2000" dirty="0" smtClean="0"/>
              <a:t> στο περιφερικό αίμα, ασυνήθης η νεφρική προσβολή και η ανάπτυξη νεφρικής ανεπάρκειας.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b="1" dirty="0" smtClean="0"/>
              <a:t>Κοκκιωμάτωση με </a:t>
            </a:r>
            <a:r>
              <a:rPr lang="el-GR" sz="2000" b="1" dirty="0" err="1" smtClean="0"/>
              <a:t>πολυαγγειίτιδα</a:t>
            </a:r>
            <a:r>
              <a:rPr lang="el-GR" sz="2000" b="1" dirty="0" smtClean="0"/>
              <a:t> (κοκκιωμάτωση του </a:t>
            </a:r>
            <a:r>
              <a:rPr lang="en-US" sz="2000" b="1" dirty="0" smtClean="0"/>
              <a:t>Wegener</a:t>
            </a:r>
            <a:r>
              <a:rPr lang="el-GR" sz="2000" b="1" dirty="0" smtClean="0"/>
              <a:t>)</a:t>
            </a:r>
            <a:r>
              <a:rPr lang="en-US" sz="2000" dirty="0" smtClean="0"/>
              <a:t>: </a:t>
            </a:r>
            <a:endParaRPr lang="el-GR" sz="20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l-GR" sz="2000" dirty="0" smtClean="0"/>
              <a:t>       συχνότερα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000" dirty="0" err="1" smtClean="0"/>
              <a:t>ANCA</a:t>
            </a:r>
            <a:r>
              <a:rPr lang="en-US" sz="2000" dirty="0" smtClean="0"/>
              <a:t> </a:t>
            </a:r>
            <a:r>
              <a:rPr lang="el-GR" sz="2000" dirty="0" smtClean="0"/>
              <a:t>(+).Συμπτώματα από το ανώτερο αναπνευστικό, </a:t>
            </a:r>
            <a:r>
              <a:rPr lang="el-GR" sz="2000" dirty="0" err="1" smtClean="0"/>
              <a:t>παραρρινοκολπίτιδα</a:t>
            </a:r>
            <a:r>
              <a:rPr lang="el-GR" sz="2000" dirty="0" smtClean="0"/>
              <a:t>. </a:t>
            </a:r>
            <a:r>
              <a:rPr lang="el-GR" sz="2000" dirty="0" err="1" smtClean="0"/>
              <a:t>Κοκκιωματώδης</a:t>
            </a:r>
            <a:r>
              <a:rPr lang="el-GR" sz="2000" dirty="0" smtClean="0"/>
              <a:t> αγγειίτιδα ανώτερου και κατώτερου αναπνευστικού, αγγειίτιδα μικρών αγγείων και φλεβών. </a:t>
            </a:r>
            <a:r>
              <a:rPr lang="el-GR" sz="2000" dirty="0" err="1" smtClean="0"/>
              <a:t>Σπειραματονεφρίτιδα</a:t>
            </a:r>
            <a:r>
              <a:rPr lang="el-GR" sz="2000" dirty="0" smtClean="0"/>
              <a:t>. Με έγκαιρη </a:t>
            </a:r>
            <a:r>
              <a:rPr lang="el-GR" sz="2000" dirty="0" smtClean="0"/>
              <a:t>αντιμετώπιση, </a:t>
            </a:r>
            <a:r>
              <a:rPr lang="el-GR" sz="2000" dirty="0" smtClean="0"/>
              <a:t>μόνο το 10% των ασθενών οδηγείται σε νεφρική ανεπάρκεια. 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Προγνωστική ταξινόμηση σχετιζόμενης με </a:t>
            </a:r>
            <a:r>
              <a:rPr lang="en-US" sz="3200" dirty="0" smtClean="0"/>
              <a:t>ANCA</a:t>
            </a:r>
            <a:r>
              <a:rPr lang="el-GR" sz="3200" dirty="0" smtClean="0"/>
              <a:t> ΣΝ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(</a:t>
            </a:r>
            <a:r>
              <a:rPr lang="el-GR" sz="2400" dirty="0" smtClean="0"/>
              <a:t>από τη μορφή με καλύτερη επιβίωση του νεφρού προς τη χειρότερη) </a:t>
            </a:r>
            <a:r>
              <a:rPr lang="en-US" sz="2400" dirty="0" smtClean="0"/>
              <a:t> </a:t>
            </a:r>
            <a:endParaRPr lang="el-GR" sz="2400" dirty="0" smtClean="0"/>
          </a:p>
        </p:txBody>
      </p:sp>
      <p:sp>
        <p:nvSpPr>
          <p:cNvPr id="106499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071563"/>
            <a:ext cx="4038600" cy="5786437"/>
          </a:xfrm>
        </p:spPr>
        <p:txBody>
          <a:bodyPr/>
          <a:lstStyle/>
          <a:p>
            <a:r>
              <a:rPr lang="el-GR" smtClean="0"/>
              <a:t>Εστιακή</a:t>
            </a:r>
          </a:p>
          <a:p>
            <a:endParaRPr lang="el-GR" smtClean="0"/>
          </a:p>
          <a:p>
            <a:r>
              <a:rPr lang="el-GR" smtClean="0"/>
              <a:t>Μηνοειδική</a:t>
            </a:r>
          </a:p>
          <a:p>
            <a:endParaRPr lang="el-GR" smtClean="0"/>
          </a:p>
          <a:p>
            <a:r>
              <a:rPr lang="el-GR" smtClean="0"/>
              <a:t>Μικτή </a:t>
            </a:r>
          </a:p>
          <a:p>
            <a:endParaRPr lang="el-GR" smtClean="0"/>
          </a:p>
          <a:p>
            <a:endParaRPr lang="el-GR" smtClean="0"/>
          </a:p>
          <a:p>
            <a:endParaRPr lang="el-GR" smtClean="0"/>
          </a:p>
          <a:p>
            <a:r>
              <a:rPr lang="el-GR" smtClean="0"/>
              <a:t>Σκληρυντική </a:t>
            </a:r>
          </a:p>
          <a:p>
            <a:pPr>
              <a:buFont typeface="Arial" charset="0"/>
              <a:buNone/>
            </a:pPr>
            <a:endParaRPr lang="el-GR" smtClean="0"/>
          </a:p>
          <a:p>
            <a:endParaRPr lang="el-GR" smtClean="0"/>
          </a:p>
          <a:p>
            <a:endParaRPr lang="el-GR" smtClean="0"/>
          </a:p>
          <a:p>
            <a:endParaRPr lang="el-GR" smtClean="0"/>
          </a:p>
          <a:p>
            <a:pPr>
              <a:buFont typeface="Arial" charset="0"/>
              <a:buNone/>
            </a:pPr>
            <a:endParaRPr lang="el-GR" smtClean="0"/>
          </a:p>
          <a:p>
            <a:endParaRPr lang="el-GR" smtClean="0"/>
          </a:p>
          <a:p>
            <a:endParaRPr lang="el-GR" smtClean="0"/>
          </a:p>
        </p:txBody>
      </p:sp>
      <p:sp>
        <p:nvSpPr>
          <p:cNvPr id="106500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2928938" y="1000125"/>
            <a:ext cx="6215062" cy="5857875"/>
          </a:xfrm>
        </p:spPr>
        <p:txBody>
          <a:bodyPr/>
          <a:lstStyle/>
          <a:p>
            <a:r>
              <a:rPr lang="el-GR" dirty="0" smtClean="0"/>
              <a:t>Φυσιολογικά σπειράματα &gt;ή=50%</a:t>
            </a:r>
          </a:p>
          <a:p>
            <a:endParaRPr lang="el-GR" dirty="0" smtClean="0"/>
          </a:p>
          <a:p>
            <a:r>
              <a:rPr lang="el-GR" dirty="0" smtClean="0"/>
              <a:t>Σπειράματα με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κυτταρικούς</a:t>
            </a:r>
            <a:r>
              <a:rPr lang="el-GR" dirty="0" smtClean="0"/>
              <a:t> μηνοειδείς σχηματισμούς &gt;ή=50%</a:t>
            </a:r>
          </a:p>
          <a:p>
            <a:r>
              <a:rPr lang="el-GR" dirty="0" smtClean="0"/>
              <a:t>Σπειράματα</a:t>
            </a:r>
            <a:r>
              <a:rPr lang="en-US" dirty="0" smtClean="0"/>
              <a:t>: </a:t>
            </a:r>
            <a:r>
              <a:rPr lang="el-GR" dirty="0" smtClean="0"/>
              <a:t>φυσιολογικά &lt;50%, με μηνοειδείς σχηματισμούς &lt;50%, σφαιρικώς </a:t>
            </a:r>
            <a:r>
              <a:rPr lang="el-GR" dirty="0" smtClean="0"/>
              <a:t>σκληρυσμένα &lt;</a:t>
            </a:r>
            <a:r>
              <a:rPr lang="el-GR" dirty="0" smtClean="0"/>
              <a:t>50%</a:t>
            </a:r>
          </a:p>
          <a:p>
            <a:endParaRPr lang="el-GR" dirty="0" smtClean="0"/>
          </a:p>
          <a:p>
            <a:r>
              <a:rPr lang="el-GR" sz="2800" dirty="0" smtClean="0"/>
              <a:t>Σφαιρικώς σκληρυσμένα σπειράματα &gt;50%</a:t>
            </a:r>
          </a:p>
          <a:p>
            <a:endParaRPr lang="el-GR" dirty="0" smtClean="0"/>
          </a:p>
          <a:p>
            <a:pPr>
              <a:buFont typeface="Arial" charset="0"/>
              <a:buNone/>
            </a:pPr>
            <a:endParaRPr lang="el-GR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3600" smtClean="0"/>
              <a:t>Νεκρώσεις </a:t>
            </a:r>
            <a:br>
              <a:rPr lang="el-GR" sz="3600" smtClean="0"/>
            </a:br>
            <a:r>
              <a:rPr lang="el-GR" sz="3600" smtClean="0"/>
              <a:t>στη σχετιζόμενη με τα </a:t>
            </a:r>
            <a:r>
              <a:rPr lang="en-US" sz="3600" smtClean="0"/>
              <a:t>ANCA </a:t>
            </a:r>
            <a:r>
              <a:rPr lang="el-GR" sz="3600" smtClean="0"/>
              <a:t>αγγειίτιδα/ΣΝ </a:t>
            </a:r>
          </a:p>
        </p:txBody>
      </p:sp>
      <p:pic>
        <p:nvPicPr>
          <p:cNvPr id="107523" name="Picture 5" descr="C:\Documents and Settings\p0pathol_ad\Τα έγγραφά μου\Οι εικόνες μου\10157_2012_701_Fig1_HTM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214438"/>
            <a:ext cx="7523163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1 - Τίτλος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714375"/>
          </a:xfrm>
        </p:spPr>
        <p:txBody>
          <a:bodyPr>
            <a:normAutofit fontScale="90000"/>
          </a:bodyPr>
          <a:lstStyle/>
          <a:p>
            <a:r>
              <a:rPr lang="el-GR" sz="2800" dirty="0" smtClean="0"/>
              <a:t> </a:t>
            </a:r>
            <a:r>
              <a:rPr lang="el-GR" sz="2800" b="1" i="1" spc="300" dirty="0" err="1" smtClean="0"/>
              <a:t>Περι</a:t>
            </a:r>
            <a:r>
              <a:rPr lang="el-GR" sz="2800" b="1" dirty="0" err="1" smtClean="0"/>
              <a:t>σπειραματικές</a:t>
            </a:r>
            <a:r>
              <a:rPr lang="el-GR" sz="2800" b="1" dirty="0" smtClean="0"/>
              <a:t> φλεγμονώδεις αλλοιώσεις</a:t>
            </a:r>
            <a:r>
              <a:rPr lang="el-GR" sz="2800" dirty="0" smtClean="0"/>
              <a:t>. </a:t>
            </a: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sz="1400" dirty="0" smtClean="0"/>
              <a:t>Η </a:t>
            </a:r>
            <a:r>
              <a:rPr lang="el-GR" sz="1400" dirty="0" smtClean="0"/>
              <a:t> </a:t>
            </a:r>
            <a:r>
              <a:rPr lang="el-GR" sz="14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ευρεία </a:t>
            </a:r>
            <a:r>
              <a:rPr lang="el-GR" sz="14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διάσπαση </a:t>
            </a:r>
            <a:r>
              <a:rPr lang="el-GR" sz="1400" dirty="0" smtClean="0"/>
              <a:t>της </a:t>
            </a:r>
            <a:r>
              <a:rPr lang="el-GR" sz="1400" dirty="0" err="1" smtClean="0"/>
              <a:t>Βωμάνειας</a:t>
            </a:r>
            <a:r>
              <a:rPr lang="el-GR" sz="1400" dirty="0" smtClean="0"/>
              <a:t> κάψας συνηγορεί  υπέρ </a:t>
            </a:r>
            <a:r>
              <a:rPr lang="el-GR" sz="1400" b="1" dirty="0" smtClean="0"/>
              <a:t>μη</a:t>
            </a:r>
            <a:r>
              <a:rPr lang="el-GR" sz="1400" dirty="0" smtClean="0"/>
              <a:t> </a:t>
            </a:r>
            <a:r>
              <a:rPr lang="el-GR" sz="1400" dirty="0" err="1" smtClean="0"/>
              <a:t>ανοσοσυμπλεγματικής</a:t>
            </a:r>
            <a:r>
              <a:rPr lang="el-GR" sz="1400" dirty="0" smtClean="0"/>
              <a:t> </a:t>
            </a:r>
            <a:r>
              <a:rPr lang="el-GR" sz="1400" dirty="0" err="1" smtClean="0"/>
              <a:t>μηνοειδικής</a:t>
            </a:r>
            <a:r>
              <a:rPr lang="el-GR" sz="1400" dirty="0" smtClean="0"/>
              <a:t> ΣΝ</a:t>
            </a:r>
            <a:br>
              <a:rPr lang="el-GR" sz="1400" dirty="0" smtClean="0"/>
            </a:br>
            <a:r>
              <a:rPr lang="el-GR" sz="1400" dirty="0" smtClean="0"/>
              <a:t> [ήτοι ΣΝ έναντι ΣΒΜ ή </a:t>
            </a:r>
            <a:r>
              <a:rPr lang="en-US" sz="1400" dirty="0" smtClean="0"/>
              <a:t>ANCA </a:t>
            </a:r>
            <a:r>
              <a:rPr lang="el-GR" sz="1400" dirty="0" smtClean="0"/>
              <a:t>ΣΝ (όπως εδώ)] . </a:t>
            </a:r>
            <a:br>
              <a:rPr lang="el-GR" sz="1400" dirty="0" smtClean="0"/>
            </a:br>
            <a:r>
              <a:rPr lang="el-GR" sz="1400" dirty="0" smtClean="0"/>
              <a:t>Ο σχηματισμός </a:t>
            </a:r>
            <a:r>
              <a:rPr lang="el-G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σαφούς κοκκιώματος </a:t>
            </a:r>
            <a:r>
              <a:rPr lang="el-GR" sz="1400" dirty="0" smtClean="0"/>
              <a:t>στο διάμεσο υπόστρωμα συνηγορεί υπέρ </a:t>
            </a:r>
            <a:r>
              <a:rPr lang="el-G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κοκκιωμάτωσης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(Wegener)</a:t>
            </a:r>
            <a:r>
              <a:rPr lang="el-G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 </a:t>
            </a:r>
            <a:r>
              <a:rPr lang="el-G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πολυαγγειίτιδα</a:t>
            </a:r>
            <a:r>
              <a:rPr lang="el-G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400" dirty="0" smtClean="0"/>
              <a:t>.</a:t>
            </a:r>
          </a:p>
        </p:txBody>
      </p:sp>
      <p:pic>
        <p:nvPicPr>
          <p:cNvPr id="108547" name="Picture 2" descr="/static-content/images/240/art%253A10.1007%252Fs10157-012-0701-8/MediaObjects/10157_2012_701_Fig2_HTM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071563"/>
            <a:ext cx="7589837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88"/>
          </a:xfrm>
        </p:spPr>
        <p:txBody>
          <a:bodyPr>
            <a:normAutofit fontScale="90000"/>
          </a:bodyPr>
          <a:lstStyle/>
          <a:p>
            <a:r>
              <a:rPr lang="el-GR" sz="3200" smtClean="0"/>
              <a:t>Μαζικές φλεγμονώδεις αθροίσεις στο διάμεσο υπόστρωμα &amp; σωληνίτιδα </a:t>
            </a:r>
            <a:r>
              <a:rPr lang="el-GR" sz="3600" smtClean="0"/>
              <a:t/>
            </a:r>
            <a:br>
              <a:rPr lang="el-GR" sz="3600" smtClean="0"/>
            </a:br>
            <a:r>
              <a:rPr lang="el-GR" sz="3200" smtClean="0"/>
              <a:t>(η τελευταία,δυσμενής προγνωστική παράμετρος)</a:t>
            </a:r>
          </a:p>
        </p:txBody>
      </p:sp>
      <p:pic>
        <p:nvPicPr>
          <p:cNvPr id="109571" name="Picture 2" descr="C:\Documents and Settings\p0pathol_ad\Τα έγγραφά μου\Οι εικόνες μου\10157_2012_701_Fig5_HTM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71625"/>
            <a:ext cx="7000875" cy="51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pPr eaLnBrk="1" hangingPunct="1"/>
            <a:r>
              <a:rPr lang="el-GR" smtClean="0"/>
              <a:t>Ανοσοπενική ΑΝ</a:t>
            </a:r>
            <a:r>
              <a:rPr lang="en-US" smtClean="0"/>
              <a:t>CA </a:t>
            </a:r>
            <a:r>
              <a:rPr lang="el-GR" smtClean="0"/>
              <a:t>ΣΝ</a:t>
            </a:r>
          </a:p>
        </p:txBody>
      </p:sp>
      <p:sp>
        <p:nvSpPr>
          <p:cNvPr id="110595" name="Rectangle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l-GR" smtClean="0"/>
          </a:p>
        </p:txBody>
      </p:sp>
      <p:sp>
        <p:nvSpPr>
          <p:cNvPr id="110596" name="Rectangle 4"/>
          <p:cNvSpPr>
            <a:spLocks noGrp="1"/>
          </p:cNvSpPr>
          <p:nvPr>
            <p:ph type="body" sz="half" idx="2"/>
          </p:nvPr>
        </p:nvSpPr>
        <p:spPr>
          <a:xfrm>
            <a:off x="4648200" y="765175"/>
            <a:ext cx="4495800" cy="6092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dirty="0" smtClean="0"/>
              <a:t>Έντονα </a:t>
            </a:r>
            <a:r>
              <a:rPr lang="el-GR" dirty="0" err="1" smtClean="0"/>
              <a:t>ηωσινόφιλη</a:t>
            </a:r>
            <a:r>
              <a:rPr lang="el-GR" dirty="0" smtClean="0"/>
              <a:t> τμηματική </a:t>
            </a:r>
            <a:r>
              <a:rPr lang="el-GR" b="1" dirty="0" err="1" smtClean="0"/>
              <a:t>ινιδοειδής</a:t>
            </a:r>
            <a:r>
              <a:rPr lang="el-GR" b="1" dirty="0" smtClean="0"/>
              <a:t> νέκρωση</a:t>
            </a:r>
            <a:r>
              <a:rPr lang="el-GR" dirty="0" smtClean="0"/>
              <a:t> με πέριξ αρχόμενη ανάπτυξη </a:t>
            </a:r>
            <a:r>
              <a:rPr lang="el-GR" b="1" dirty="0" smtClean="0"/>
              <a:t>μηνοειδούς σχηματισμού.</a:t>
            </a:r>
          </a:p>
          <a:p>
            <a:pPr eaLnBrk="1" hangingPunct="1">
              <a:lnSpc>
                <a:spcPct val="90000"/>
              </a:lnSpc>
            </a:pPr>
            <a:r>
              <a:rPr lang="el-GR" u="sng" spc="300" dirty="0" smtClean="0"/>
              <a:t>Απουσία</a:t>
            </a:r>
            <a:r>
              <a:rPr lang="el-GR" dirty="0" smtClean="0"/>
              <a:t> ουσιωδών αλλοιώσεων στο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</a:t>
            </a:r>
            <a:r>
              <a:rPr lang="el-GR" dirty="0" smtClean="0"/>
              <a:t>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νεκρωτικό</a:t>
            </a:r>
            <a:r>
              <a:rPr lang="el-GR" dirty="0" smtClean="0"/>
              <a:t> τμήμα του σπειράματος.</a:t>
            </a:r>
          </a:p>
          <a:p>
            <a:pPr eaLnBrk="1" hangingPunct="1">
              <a:lnSpc>
                <a:spcPct val="90000"/>
              </a:lnSpc>
            </a:pPr>
            <a:r>
              <a:rPr lang="el-GR" dirty="0" smtClean="0"/>
              <a:t>Οξείες μεταβολές στο </a:t>
            </a:r>
            <a:r>
              <a:rPr lang="el-GR" dirty="0" err="1" smtClean="0"/>
              <a:t>διαμεσοσωληναριακό</a:t>
            </a:r>
            <a:r>
              <a:rPr lang="el-GR" dirty="0" smtClean="0"/>
              <a:t> στοιχείο (οίδημα υποστρώματος, οξεία </a:t>
            </a:r>
            <a:r>
              <a:rPr lang="el-GR" dirty="0" err="1" smtClean="0"/>
              <a:t>σωληναριακή</a:t>
            </a:r>
            <a:r>
              <a:rPr lang="el-GR" dirty="0" smtClean="0"/>
              <a:t> βλάβη).</a:t>
            </a:r>
          </a:p>
          <a:p>
            <a:pPr eaLnBrk="1" hangingPunct="1">
              <a:lnSpc>
                <a:spcPct val="90000"/>
              </a:lnSpc>
            </a:pPr>
            <a:endParaRPr lang="el-GR" dirty="0" smtClean="0"/>
          </a:p>
        </p:txBody>
      </p:sp>
      <p:pic>
        <p:nvPicPr>
          <p:cNvPr id="110597" name="Picture 5" descr="DA1C14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45847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/>
            <a:r>
              <a:rPr lang="en-US" sz="2400" b="1" smtClean="0"/>
              <a:t>ANCA </a:t>
            </a:r>
            <a:r>
              <a:rPr lang="el-GR" sz="2400" b="1" smtClean="0"/>
              <a:t>ΣΝ</a:t>
            </a:r>
            <a:r>
              <a:rPr lang="el-GR" sz="2400" smtClean="0"/>
              <a:t>. Διαμεσοσωληναριακή φλεγμονή</a:t>
            </a:r>
            <a:r>
              <a:rPr lang="en-US" sz="2400" smtClean="0"/>
              <a:t>,</a:t>
            </a:r>
            <a:r>
              <a:rPr lang="el-GR" sz="2400" smtClean="0"/>
              <a:t>οξεία σωληναριακή βλάβη </a:t>
            </a:r>
            <a:r>
              <a:rPr lang="en-US" sz="2400" smtClean="0"/>
              <a:t> </a:t>
            </a:r>
            <a:r>
              <a:rPr lang="el-GR" sz="2400" smtClean="0"/>
              <a:t> </a:t>
            </a:r>
          </a:p>
        </p:txBody>
      </p:sp>
      <p:pic>
        <p:nvPicPr>
          <p:cNvPr id="111619" name="Picture 3" descr="C:\Documents and Settings\User\My Documents\My Pictures\ΣΥΜΠΛ.ΚΛΙΝΙΚ.ΟΥΡ\Crescentic_glomerulonephritis_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692150"/>
            <a:ext cx="7932738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dirty="0" err="1" smtClean="0"/>
              <a:t>Ανοσοπενική</a:t>
            </a:r>
            <a:r>
              <a:rPr lang="el-GR" sz="4000" dirty="0" smtClean="0"/>
              <a:t> ΑΝ</a:t>
            </a:r>
            <a:r>
              <a:rPr lang="en-US" sz="4000" dirty="0" smtClean="0"/>
              <a:t>CA </a:t>
            </a:r>
            <a:r>
              <a:rPr lang="el-GR" sz="4000" dirty="0" smtClean="0"/>
              <a:t>ΣΝ</a:t>
            </a:r>
            <a:r>
              <a:rPr lang="en-US" sz="4000" dirty="0" smtClean="0"/>
              <a:t>.   </a:t>
            </a:r>
            <a:br>
              <a:rPr lang="en-US" sz="4000" dirty="0" smtClean="0"/>
            </a:br>
            <a:r>
              <a:rPr lang="el-GR" sz="4000" dirty="0" smtClean="0"/>
              <a:t>Χρώσεις Μ</a:t>
            </a:r>
            <a:r>
              <a:rPr lang="en-US" sz="4000" dirty="0" err="1" smtClean="0"/>
              <a:t>asson</a:t>
            </a:r>
            <a:r>
              <a:rPr lang="en-US" sz="4000" dirty="0" smtClean="0"/>
              <a:t>         &amp;               PAS</a:t>
            </a:r>
            <a:endParaRPr lang="el-GR" sz="4000" dirty="0" smtClean="0"/>
          </a:p>
        </p:txBody>
      </p:sp>
      <p:pic>
        <p:nvPicPr>
          <p:cNvPr id="112643" name="Picture 3" descr="DA1C14FF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75" y="2420938"/>
            <a:ext cx="99377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4000" b="1" smtClean="0"/>
              <a:t>Μεμονωμένο σπειραματικό τριχοειδές</a:t>
            </a:r>
          </a:p>
        </p:txBody>
      </p:sp>
      <p:pic>
        <p:nvPicPr>
          <p:cNvPr id="15363" name="Picture 4" descr="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412875"/>
            <a:ext cx="6770687" cy="525621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813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2800" b="1" dirty="0" err="1" smtClean="0"/>
              <a:t>Ανοσοπενική</a:t>
            </a:r>
            <a:r>
              <a:rPr lang="el-GR" sz="2800" b="1" dirty="0" smtClean="0"/>
              <a:t> ΑΝ</a:t>
            </a:r>
            <a:r>
              <a:rPr lang="en-US" sz="2800" b="1" dirty="0" smtClean="0"/>
              <a:t>CA </a:t>
            </a:r>
            <a:r>
              <a:rPr lang="el-GR" sz="2800" b="1" dirty="0" smtClean="0"/>
              <a:t>ΣΝ</a:t>
            </a:r>
            <a:r>
              <a:rPr lang="en-US" sz="2800" b="1" dirty="0" smtClean="0"/>
              <a:t>. M</a:t>
            </a:r>
            <a:r>
              <a:rPr lang="el-GR" sz="2800" b="1" dirty="0" err="1" smtClean="0"/>
              <a:t>ικροσκοπική</a:t>
            </a:r>
            <a:r>
              <a:rPr lang="el-GR" sz="2800" b="1" dirty="0" smtClean="0"/>
              <a:t> </a:t>
            </a:r>
            <a:r>
              <a:rPr lang="el-GR" sz="2800" b="1" dirty="0" err="1" smtClean="0"/>
              <a:t>πολυαγγειίτιδα</a:t>
            </a:r>
            <a:r>
              <a:rPr lang="el-GR" sz="2800" b="1" dirty="0" smtClean="0"/>
              <a:t>. </a:t>
            </a:r>
            <a:br>
              <a:rPr lang="el-GR" sz="2800" b="1" dirty="0" smtClean="0"/>
            </a:br>
            <a:r>
              <a:rPr lang="el-GR" sz="3200" dirty="0" smtClean="0"/>
              <a:t>Εκτεταμένη νεκρωτική αρτηρίτιδα προσβάλλουσα </a:t>
            </a:r>
            <a:r>
              <a:rPr lang="el-GR" sz="3200" dirty="0" err="1" smtClean="0"/>
              <a:t>μεσολοβίδιες</a:t>
            </a:r>
            <a:r>
              <a:rPr lang="el-GR" sz="3200" dirty="0" smtClean="0"/>
              <a:t>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αρτηρίες του </a:t>
            </a:r>
            <a:r>
              <a:rPr lang="el-GR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διαμέσου υποστρώματος</a:t>
            </a:r>
            <a:r>
              <a:rPr lang="el-GR" sz="3200" dirty="0" smtClean="0"/>
              <a:t>.</a:t>
            </a:r>
            <a:r>
              <a:rPr lang="el-GR" sz="3200" b="1" dirty="0" smtClean="0"/>
              <a:t> </a:t>
            </a:r>
            <a:br>
              <a:rPr lang="el-GR" sz="3200" b="1" dirty="0" smtClean="0"/>
            </a:br>
            <a:r>
              <a:rPr lang="el-GR" sz="3200" dirty="0" smtClean="0"/>
              <a:t>Χρώση Μ</a:t>
            </a:r>
            <a:r>
              <a:rPr lang="en-US" sz="3200" dirty="0" err="1" smtClean="0"/>
              <a:t>asson</a:t>
            </a:r>
            <a:r>
              <a:rPr lang="en-US" sz="3200" dirty="0" smtClean="0"/>
              <a:t>. 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2000" dirty="0" smtClean="0"/>
              <a:t>ΔΔ</a:t>
            </a:r>
            <a:r>
              <a:rPr lang="en-US" sz="2000" dirty="0" smtClean="0"/>
              <a:t>: </a:t>
            </a:r>
            <a:r>
              <a:rPr lang="el-GR" sz="1800" dirty="0" smtClean="0"/>
              <a:t>Η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αμιγής ΣΝ έναντι των ΣΒΜ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u="sng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</a:t>
            </a:r>
            <a:r>
              <a:rPr lang="el-GR" sz="1800" dirty="0" smtClean="0"/>
              <a:t> </a:t>
            </a:r>
            <a:r>
              <a:rPr lang="el-GR" sz="1800" dirty="0" smtClean="0"/>
              <a:t>χαρακτηρίζεται από νεκρωτική αγγειίτιδα στο διάμεσο υπόστρωμα· σε τέτοια περίπτωση, υποψιαζόμαστε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</a:t>
            </a:r>
            <a:r>
              <a:rPr lang="el-GR" sz="1800" dirty="0" smtClean="0"/>
              <a:t>υπάρχουσα </a:t>
            </a:r>
            <a:r>
              <a:rPr lang="el-GR" sz="1800" dirty="0" err="1" smtClean="0"/>
              <a:t>ανοσοπενική</a:t>
            </a:r>
            <a:r>
              <a:rPr lang="el-GR" sz="1800" dirty="0" smtClean="0"/>
              <a:t> νόσο. </a:t>
            </a:r>
            <a:br>
              <a:rPr lang="el-GR" sz="1800" dirty="0" smtClean="0"/>
            </a:br>
            <a:r>
              <a:rPr lang="el-GR" sz="1800" dirty="0" smtClean="0"/>
              <a:t>Η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ανοσοσυμπλεγματική</a:t>
            </a:r>
            <a:r>
              <a:rPr lang="el-GR" sz="1800" dirty="0" smtClean="0"/>
              <a:t> ΣΝ ( </a:t>
            </a:r>
            <a:r>
              <a:rPr lang="el-GR" sz="1800" dirty="0" err="1" smtClean="0"/>
              <a:t>κρυοσφαιριναιμική</a:t>
            </a:r>
            <a:r>
              <a:rPr lang="el-GR" sz="1800" dirty="0" smtClean="0"/>
              <a:t>, του ΣΕΛ ή  η πορφύρα </a:t>
            </a:r>
            <a:r>
              <a:rPr lang="en-US" sz="1800" dirty="0" err="1" smtClean="0"/>
              <a:t>Henoch-Schoenlein</a:t>
            </a:r>
            <a:r>
              <a:rPr lang="en-US" sz="1800" dirty="0" smtClean="0"/>
              <a:t>)</a:t>
            </a:r>
            <a:r>
              <a:rPr lang="el-GR" sz="1800" dirty="0" smtClean="0"/>
              <a:t> μπορεί,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όχι συχνά</a:t>
            </a:r>
            <a:r>
              <a:rPr lang="el-GR" sz="1800" dirty="0" smtClean="0"/>
              <a:t>, να συνοδεύεται από αρτηρίτιδα</a:t>
            </a:r>
            <a:r>
              <a:rPr lang="en-US" sz="1800" dirty="0" smtClean="0"/>
              <a:t> </a:t>
            </a:r>
            <a:r>
              <a:rPr lang="el-GR" sz="1800" dirty="0" smtClean="0"/>
              <a:t>στο διάμεσο υπόστρωμα.</a:t>
            </a:r>
          </a:p>
        </p:txBody>
      </p:sp>
      <p:pic>
        <p:nvPicPr>
          <p:cNvPr id="113667" name="Picture 3" descr="DA1C14FF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3143250"/>
            <a:ext cx="9866313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- Τίτλος"/>
          <p:cNvSpPr>
            <a:spLocks noGrp="1"/>
          </p:cNvSpPr>
          <p:nvPr>
            <p:ph type="title"/>
          </p:nvPr>
        </p:nvSpPr>
        <p:spPr>
          <a:xfrm>
            <a:off x="428625" y="571500"/>
            <a:ext cx="8229600" cy="8461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2800" dirty="0" err="1" smtClean="0"/>
              <a:t>Ανοσοπενική</a:t>
            </a:r>
            <a:r>
              <a:rPr lang="el-GR" sz="2800" dirty="0" smtClean="0"/>
              <a:t> ΑΝ</a:t>
            </a:r>
            <a:r>
              <a:rPr lang="en-US" sz="2800" dirty="0" smtClean="0"/>
              <a:t>CA </a:t>
            </a:r>
            <a:r>
              <a:rPr lang="el-GR" sz="2800" dirty="0" smtClean="0"/>
              <a:t>ΣΝ.</a:t>
            </a:r>
            <a:br>
              <a:rPr lang="el-GR" sz="2800" dirty="0" smtClean="0"/>
            </a:br>
            <a:r>
              <a:rPr lang="el-GR" sz="2800" dirty="0" err="1" smtClean="0"/>
              <a:t>Ηωσινοφιλική</a:t>
            </a:r>
            <a:r>
              <a:rPr lang="el-GR" sz="2800" dirty="0" smtClean="0"/>
              <a:t> κοκκιωμάτωση με </a:t>
            </a:r>
            <a:r>
              <a:rPr lang="el-GR" sz="2800" dirty="0" err="1" smtClean="0"/>
              <a:t>πολυαγγειίτιδα</a:t>
            </a:r>
            <a:r>
              <a:rPr lang="el-GR" sz="28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l-GR" sz="2800" dirty="0" smtClean="0"/>
              <a:t>(αγγειίτιδα</a:t>
            </a:r>
            <a:r>
              <a:rPr lang="en-US" sz="2800" dirty="0" smtClean="0"/>
              <a:t> </a:t>
            </a:r>
            <a:r>
              <a:rPr lang="en-US" sz="2800" dirty="0" err="1" smtClean="0"/>
              <a:t>Churg</a:t>
            </a:r>
            <a:r>
              <a:rPr lang="en-US" sz="2800" dirty="0" smtClean="0"/>
              <a:t>-Strauss</a:t>
            </a:r>
            <a:r>
              <a:rPr lang="el-GR" sz="2800" dirty="0" smtClean="0"/>
              <a:t>)</a:t>
            </a:r>
            <a:br>
              <a:rPr lang="el-GR" sz="2800" dirty="0" smtClean="0"/>
            </a:br>
            <a:r>
              <a:rPr lang="el-GR" sz="2800" dirty="0" smtClean="0"/>
              <a:t>Σημειωτέον ότι τα </a:t>
            </a:r>
            <a:r>
              <a:rPr lang="el-G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ηωσινόφιλα</a:t>
            </a:r>
            <a:r>
              <a:rPr lang="el-GR" sz="2800" dirty="0" smtClean="0"/>
              <a:t> μπορεί να προβάλλουν σε </a:t>
            </a:r>
            <a:r>
              <a:rPr lang="el-GR" sz="2800" b="1" spc="600" dirty="0" smtClean="0"/>
              <a:t>όλες</a:t>
            </a:r>
            <a:r>
              <a:rPr lang="el-GR" sz="2800" dirty="0" smtClean="0"/>
              <a:t> τις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νόσους τις σχετιζόμενες με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ANCA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14691" name="Picture 2" descr="C:\Documents and Settings\p0pathol_ad\Τα έγγραφά μου\Οι εικόνες μου\10157_2012_701_Fig6_HTM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25"/>
            <a:ext cx="9144000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- Τίτλος"/>
          <p:cNvSpPr>
            <a:spLocks noGrp="1"/>
          </p:cNvSpPr>
          <p:nvPr>
            <p:ph type="title"/>
          </p:nvPr>
        </p:nvSpPr>
        <p:spPr>
          <a:xfrm>
            <a:off x="0" y="-857280"/>
            <a:ext cx="9144000" cy="335758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200" b="1" dirty="0" err="1" smtClean="0"/>
              <a:t>Ανοσοπενική</a:t>
            </a:r>
            <a:r>
              <a:rPr lang="el-GR" sz="3200" b="1" dirty="0" smtClean="0"/>
              <a:t> </a:t>
            </a:r>
            <a:r>
              <a:rPr lang="en-US" sz="3200" b="1" dirty="0" smtClean="0"/>
              <a:t>ANCA </a:t>
            </a:r>
            <a:r>
              <a:rPr lang="el-GR" sz="3200" b="1" dirty="0" smtClean="0"/>
              <a:t>ΣΝ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n-US" sz="2800" b="1" spc="600" dirty="0" smtClean="0"/>
              <a:t>A</a:t>
            </a:r>
            <a:r>
              <a:rPr lang="el-GR" sz="2800" b="1" spc="600" dirty="0" err="1" smtClean="0"/>
              <a:t>πούσες</a:t>
            </a:r>
            <a:r>
              <a:rPr lang="el-GR" sz="2800" b="1" spc="600" dirty="0" smtClean="0"/>
              <a:t> </a:t>
            </a:r>
            <a:r>
              <a:rPr lang="el-GR" sz="2800" dirty="0" smtClean="0"/>
              <a:t>ή ασθενείς και </a:t>
            </a:r>
            <a:r>
              <a:rPr lang="el-GR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τμηματικές</a:t>
            </a:r>
            <a:r>
              <a:rPr lang="el-GR" sz="2800" dirty="0" smtClean="0"/>
              <a:t> εναποθέσεις του </a:t>
            </a:r>
            <a:r>
              <a:rPr lang="en-US" sz="2800" dirty="0" smtClean="0"/>
              <a:t>C3</a:t>
            </a:r>
            <a:r>
              <a:rPr lang="el-GR" sz="2800" dirty="0" smtClean="0"/>
              <a:t> </a:t>
            </a:r>
            <a:br>
              <a:rPr lang="el-GR" sz="2800" dirty="0" smtClean="0"/>
            </a:br>
            <a:r>
              <a:rPr lang="el-GR" sz="2800" dirty="0" smtClean="0"/>
              <a:t>(λόγω παγίδευσης)</a:t>
            </a:r>
            <a:r>
              <a:rPr lang="en-US" sz="2800" dirty="0" smtClean="0"/>
              <a:t> .</a:t>
            </a:r>
            <a:r>
              <a:rPr lang="el-GR" sz="2800" dirty="0" smtClean="0"/>
              <a:t> Στις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νεκρωτικές </a:t>
            </a:r>
            <a:r>
              <a:rPr lang="el-GR" sz="2800" dirty="0" smtClean="0"/>
              <a:t>εστίες μπορεί να </a:t>
            </a:r>
            <a:r>
              <a:rPr lang="el-GR" sz="2800" spc="300" dirty="0" smtClean="0"/>
              <a:t>παγιδεύεται</a:t>
            </a:r>
            <a:r>
              <a:rPr lang="el-GR" sz="2800" dirty="0" smtClean="0"/>
              <a:t> τμηματικά το </a:t>
            </a:r>
            <a:r>
              <a:rPr lang="en-US" sz="2800" dirty="0" smtClean="0"/>
              <a:t>C3 &amp; </a:t>
            </a:r>
            <a:r>
              <a:rPr lang="el-GR" sz="2800" dirty="0" smtClean="0"/>
              <a:t>η </a:t>
            </a:r>
            <a:r>
              <a:rPr lang="en-US" sz="2800" dirty="0" err="1" smtClean="0"/>
              <a:t>IgM</a:t>
            </a:r>
            <a:r>
              <a:rPr lang="en-US" sz="2800" dirty="0" smtClean="0"/>
              <a:t>.</a:t>
            </a:r>
            <a:r>
              <a:rPr lang="el-GR" sz="28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l-GR" sz="2800" dirty="0" smtClean="0"/>
              <a:t>Εναποθέσεις  </a:t>
            </a:r>
            <a:r>
              <a:rPr lang="el-GR" sz="2800" b="1" u="sng" spc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ινωδογόνου</a:t>
            </a:r>
            <a:r>
              <a:rPr lang="el-GR" sz="2800" dirty="0" smtClean="0"/>
              <a:t> σε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νεκρωτικές</a:t>
            </a:r>
            <a:r>
              <a:rPr lang="el-GR" sz="2800" dirty="0" smtClean="0"/>
              <a:t> </a:t>
            </a:r>
            <a:r>
              <a:rPr lang="el-GR" sz="2800" dirty="0" err="1" smtClean="0"/>
              <a:t>εξωτριχοειδικές</a:t>
            </a:r>
            <a:r>
              <a:rPr lang="el-GR" sz="2800" dirty="0" smtClean="0"/>
              <a:t> αλλοιώσεις ( </a:t>
            </a:r>
            <a:r>
              <a:rPr lang="el-GR" sz="28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μηνοειδείς σχηματισμούς</a:t>
            </a:r>
            <a:r>
              <a:rPr lang="el-GR" sz="2800" dirty="0" smtClean="0"/>
              <a:t>).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l-GR" sz="2200" dirty="0" smtClean="0"/>
          </a:p>
        </p:txBody>
      </p:sp>
      <p:pic>
        <p:nvPicPr>
          <p:cNvPr id="115715" name="Picture 2" descr="C:\Documents and Settings\p0pathol_ad\Τα έγγραφά μου\Οι εικόνες μου\10157_2012_701_Fig7_HTM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9199563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/>
          </p:cNvSpPr>
          <p:nvPr>
            <p:ph type="title"/>
          </p:nvPr>
        </p:nvSpPr>
        <p:spPr>
          <a:xfrm>
            <a:off x="0" y="836613"/>
            <a:ext cx="9144000" cy="17287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2400" dirty="0" err="1" smtClean="0"/>
              <a:t>Ανοσοϊστολογική</a:t>
            </a:r>
            <a:r>
              <a:rPr lang="el-GR" sz="2400" dirty="0" smtClean="0"/>
              <a:t> (</a:t>
            </a:r>
            <a:r>
              <a:rPr lang="el-GR" sz="2400" dirty="0" err="1" smtClean="0"/>
              <a:t>αντι</a:t>
            </a:r>
            <a:r>
              <a:rPr lang="el-GR" sz="2400" dirty="0" smtClean="0"/>
              <a:t>-Ι</a:t>
            </a:r>
            <a:r>
              <a:rPr lang="en-US" sz="2400" dirty="0" err="1" smtClean="0"/>
              <a:t>gG</a:t>
            </a:r>
            <a:r>
              <a:rPr lang="en-US" sz="2400" dirty="0" smtClean="0"/>
              <a:t>)</a:t>
            </a:r>
            <a:r>
              <a:rPr lang="el-GR" sz="2400" dirty="0" smtClean="0"/>
              <a:t> </a:t>
            </a:r>
            <a:r>
              <a:rPr lang="el-GR" sz="2400" b="1" dirty="0" err="1" smtClean="0"/>
              <a:t>διαφοροδιάγνωση</a:t>
            </a:r>
            <a:r>
              <a:rPr lang="el-GR" sz="2400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ΣΝ με μηνοειδείς σχηματισμούς</a:t>
            </a:r>
            <a:b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200" dirty="0" smtClean="0"/>
              <a:t>Γραμμική</a:t>
            </a:r>
            <a:r>
              <a:rPr lang="en-US" sz="2200" dirty="0" smtClean="0"/>
              <a:t>(</a:t>
            </a:r>
            <a:r>
              <a:rPr lang="el-GR" sz="2200" dirty="0" smtClean="0"/>
              <a:t>αρ</a:t>
            </a:r>
            <a:r>
              <a:rPr lang="en-US" sz="2200" dirty="0" smtClean="0"/>
              <a:t>)</a:t>
            </a:r>
            <a:r>
              <a:rPr lang="el-GR" sz="2200" dirty="0" smtClean="0"/>
              <a:t> - </a:t>
            </a:r>
            <a:r>
              <a:rPr lang="el-GR" sz="2200" u="sng" dirty="0" smtClean="0"/>
              <a:t>κοκκώδης(</a:t>
            </a:r>
            <a:r>
              <a:rPr lang="el-GR" sz="2200" u="sng" dirty="0" err="1" smtClean="0"/>
              <a:t>ανοσοσυμπλεγματική</a:t>
            </a:r>
            <a:r>
              <a:rPr lang="el-GR" sz="2200" u="sng" dirty="0" smtClean="0"/>
              <a:t>) (κέντρο) </a:t>
            </a:r>
            <a:r>
              <a:rPr lang="el-GR" sz="2200" dirty="0" smtClean="0"/>
              <a:t>– </a:t>
            </a:r>
            <a:r>
              <a:rPr lang="el-GR" sz="2200" dirty="0" err="1" smtClean="0"/>
              <a:t>ανοσοπενική</a:t>
            </a:r>
            <a:r>
              <a:rPr lang="el-GR" sz="2200" dirty="0" smtClean="0"/>
              <a:t> (</a:t>
            </a:r>
            <a:r>
              <a:rPr lang="el-GR" sz="2200" dirty="0" err="1" smtClean="0"/>
              <a:t>δεξ</a:t>
            </a:r>
            <a:r>
              <a:rPr lang="el-GR" sz="2200" dirty="0" smtClean="0"/>
              <a:t>.) </a:t>
            </a: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2800" b="1" dirty="0" smtClean="0">
                <a:solidFill>
                  <a:srgbClr val="FF0000"/>
                </a:solidFill>
              </a:rPr>
              <a:t>ΔΔ 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l-GR" sz="2800" b="1" dirty="0" smtClean="0">
                <a:solidFill>
                  <a:srgbClr val="FF0000"/>
                </a:solidFill>
              </a:rPr>
              <a:t>3) </a:t>
            </a:r>
            <a:r>
              <a:rPr lang="el-GR" sz="2000" dirty="0" smtClean="0"/>
              <a:t>Σε αντίθεση με τις δύο προηγούμενες οντότητες, η </a:t>
            </a:r>
            <a:r>
              <a:rPr lang="el-GR" sz="2000" b="1" u="sng" dirty="0" err="1" smtClean="0"/>
              <a:t>ανοσοσυμπλεγματική</a:t>
            </a:r>
            <a:r>
              <a:rPr lang="el-GR" sz="2000" b="1" u="sng" dirty="0" smtClean="0"/>
              <a:t> </a:t>
            </a:r>
            <a:r>
              <a:rPr lang="el-GR" sz="2000" b="1" u="sng" dirty="0" err="1" smtClean="0"/>
              <a:t>μηνοειδική</a:t>
            </a:r>
            <a:r>
              <a:rPr lang="el-GR" sz="2000" b="1" u="sng" dirty="0" smtClean="0"/>
              <a:t> ΣΝ </a:t>
            </a:r>
            <a:r>
              <a:rPr lang="el-GR" sz="2000" dirty="0" smtClean="0"/>
              <a:t>κατά κανόνα </a:t>
            </a:r>
            <a:r>
              <a:rPr lang="el-GR" sz="2000" b="1" u="sng" dirty="0" smtClean="0"/>
              <a:t>δεν</a:t>
            </a:r>
            <a:r>
              <a:rPr lang="el-GR" sz="2000" dirty="0" smtClean="0"/>
              <a:t> </a:t>
            </a:r>
            <a:r>
              <a:rPr lang="el-GR" sz="2000" dirty="0" smtClean="0"/>
              <a:t>χαρακτηρίζεται από </a:t>
            </a:r>
            <a:r>
              <a:rPr lang="el-GR" sz="2000" dirty="0" err="1" smtClean="0"/>
              <a:t>νορμοκυτταρικά</a:t>
            </a:r>
            <a:r>
              <a:rPr lang="el-GR" sz="2000" dirty="0" smtClean="0"/>
              <a:t>, μη προσβεβλημένα τμήματα σπειραμάτων, περιλαμβάνει  δε </a:t>
            </a:r>
            <a:r>
              <a:rPr lang="el-GR" sz="2000" dirty="0" smtClean="0"/>
              <a:t>τον </a:t>
            </a:r>
            <a:r>
              <a:rPr lang="el-GR" sz="2000" b="1" dirty="0" smtClean="0"/>
              <a:t>ΣΕΛ (τάξεις ΙΙΙ &amp; Ι</a:t>
            </a:r>
            <a:r>
              <a:rPr lang="en-US" sz="2000" b="1" dirty="0" smtClean="0"/>
              <a:t>V)</a:t>
            </a:r>
            <a:r>
              <a:rPr lang="el-GR" sz="2000" dirty="0" smtClean="0"/>
              <a:t>, τη </a:t>
            </a:r>
            <a:r>
              <a:rPr lang="el-GR" sz="2000" dirty="0" err="1" smtClean="0"/>
              <a:t>μεμβρανοϋπερπλαστική</a:t>
            </a:r>
            <a:r>
              <a:rPr lang="el-GR" sz="2000" dirty="0" smtClean="0"/>
              <a:t>, την </a:t>
            </a:r>
            <a:r>
              <a:rPr lang="el-GR" sz="2000" b="1" dirty="0" err="1" smtClean="0"/>
              <a:t>κρυοσφαιριναιμική</a:t>
            </a:r>
            <a:r>
              <a:rPr lang="el-GR" sz="2000" dirty="0" smtClean="0"/>
              <a:t>,</a:t>
            </a:r>
            <a:r>
              <a:rPr lang="en-US" sz="2000" dirty="0" smtClean="0"/>
              <a:t> </a:t>
            </a:r>
            <a:r>
              <a:rPr lang="el-GR" sz="2000" dirty="0" smtClean="0"/>
              <a:t>την </a:t>
            </a:r>
            <a:r>
              <a:rPr lang="el-GR" sz="2000" dirty="0" err="1" smtClean="0"/>
              <a:t>ινιδιακή</a:t>
            </a:r>
            <a:r>
              <a:rPr lang="el-GR" sz="2000" dirty="0" smtClean="0"/>
              <a:t> , την οξεία </a:t>
            </a:r>
            <a:r>
              <a:rPr lang="el-GR" sz="2000" dirty="0" err="1" smtClean="0"/>
              <a:t>μεταλοιμώδη</a:t>
            </a:r>
            <a:r>
              <a:rPr lang="el-GR" sz="2000" dirty="0" smtClean="0"/>
              <a:t> </a:t>
            </a:r>
            <a:br>
              <a:rPr lang="el-GR" sz="2000" dirty="0" smtClean="0"/>
            </a:br>
            <a:r>
              <a:rPr lang="el-GR" sz="2000" dirty="0" smtClean="0"/>
              <a:t>και τη</a:t>
            </a:r>
            <a:r>
              <a:rPr lang="en-US" sz="2000" dirty="0" smtClean="0"/>
              <a:t> </a:t>
            </a:r>
            <a:r>
              <a:rPr lang="el-GR" sz="2000" b="1" dirty="0" smtClean="0"/>
              <a:t>νεφροπάθεια  </a:t>
            </a:r>
            <a:r>
              <a:rPr lang="en-US" sz="2000" b="1" dirty="0" err="1" smtClean="0"/>
              <a:t>IgA</a:t>
            </a:r>
            <a:r>
              <a:rPr lang="el-GR" sz="2000" b="1" dirty="0" smtClean="0"/>
              <a:t>/πορφύρα 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Henoch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Schoenlein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l-GR" sz="2000" dirty="0" smtClean="0"/>
              <a:t> </a:t>
            </a:r>
          </a:p>
        </p:txBody>
      </p:sp>
      <p:pic>
        <p:nvPicPr>
          <p:cNvPr id="116739" name="Picture 3" descr="DA1C13FF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38463"/>
            <a:ext cx="9144000" cy="391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1 - Τίτλος"/>
          <p:cNvSpPr>
            <a:spLocks noGrp="1"/>
          </p:cNvSpPr>
          <p:nvPr>
            <p:ph type="title"/>
          </p:nvPr>
        </p:nvSpPr>
        <p:spPr>
          <a:xfrm>
            <a:off x="0" y="4868863"/>
            <a:ext cx="91440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 </a:t>
            </a:r>
            <a:r>
              <a:rPr lang="el-GR" dirty="0" smtClean="0"/>
              <a:t>παραπάνω πρότυπο </a:t>
            </a:r>
            <a:r>
              <a:rPr lang="el-GR" dirty="0" err="1" smtClean="0"/>
              <a:t>ανοσοκαθήλωσης</a:t>
            </a:r>
            <a:r>
              <a:rPr lang="el-GR" dirty="0" smtClean="0"/>
              <a:t> της </a:t>
            </a:r>
            <a:r>
              <a:rPr lang="en-US" dirty="0" err="1" smtClean="0"/>
              <a:t>IgG</a:t>
            </a:r>
            <a:r>
              <a:rPr lang="en-US" dirty="0" smtClean="0"/>
              <a:t> </a:t>
            </a:r>
            <a:r>
              <a:rPr lang="el-GR" dirty="0" smtClean="0"/>
              <a:t>σε νεφρικό σπείραμα ασθενούς 25 ετών με ιστορικό </a:t>
            </a:r>
            <a:r>
              <a:rPr lang="el-GR" dirty="0" err="1" smtClean="0"/>
              <a:t>γριπποειδούς</a:t>
            </a:r>
            <a:r>
              <a:rPr lang="el-GR" dirty="0" smtClean="0"/>
              <a:t> συνδρομής και παρουσία </a:t>
            </a:r>
            <a:r>
              <a:rPr lang="el-GR" dirty="0" err="1" smtClean="0"/>
              <a:t>ερυθροκυτταρικών</a:t>
            </a:r>
            <a:r>
              <a:rPr lang="el-GR" dirty="0" smtClean="0"/>
              <a:t> κυλίνδρων στα ούρα με ήπια λευκωματουρία , είναι συμβατό με</a:t>
            </a:r>
            <a:r>
              <a:rPr lang="en-US" dirty="0" smtClean="0"/>
              <a:t>:</a:t>
            </a:r>
            <a:endParaRPr lang="el-GR" dirty="0" smtClean="0"/>
          </a:p>
        </p:txBody>
      </p:sp>
      <p:sp>
        <p:nvSpPr>
          <p:cNvPr id="118787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516563"/>
            <a:ext cx="5486400" cy="1512887"/>
          </a:xfrm>
        </p:spPr>
        <p:txBody>
          <a:bodyPr/>
          <a:lstStyle/>
          <a:p>
            <a:r>
              <a:rPr lang="el-GR" smtClean="0"/>
              <a:t>Α. σπειραματονεφρίτιδα  έναντι των σπειραματικών  βασικών μεμβρανών.</a:t>
            </a:r>
          </a:p>
          <a:p>
            <a:r>
              <a:rPr lang="el-GR" smtClean="0"/>
              <a:t>Β. νεφρίτιδα του ΣΕΛ τάξης </a:t>
            </a:r>
            <a:r>
              <a:rPr lang="en-US" smtClean="0"/>
              <a:t>V</a:t>
            </a:r>
          </a:p>
          <a:p>
            <a:r>
              <a:rPr lang="el-GR" smtClean="0"/>
              <a:t>Γ. νεφρίτιδας του ΣΕΛ τάξης ΙΙ</a:t>
            </a:r>
          </a:p>
          <a:p>
            <a:r>
              <a:rPr lang="el-GR" smtClean="0"/>
              <a:t>Δ. σχετιζόμενη με </a:t>
            </a:r>
            <a:r>
              <a:rPr lang="en-US" smtClean="0"/>
              <a:t>ANCA </a:t>
            </a:r>
            <a:r>
              <a:rPr lang="el-GR" smtClean="0"/>
              <a:t>σπειραματονεφρίτιδα</a:t>
            </a:r>
          </a:p>
        </p:txBody>
      </p:sp>
      <p:pic>
        <p:nvPicPr>
          <p:cNvPr id="118788" name="Picture 2" descr="front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43" b="43"/>
          <a:stretch>
            <a:fillRect/>
          </a:stretch>
        </p:blipFill>
        <p:spPr>
          <a:xfrm>
            <a:off x="971550" y="-242888"/>
            <a:ext cx="7008813" cy="4967288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1 - Τίτλος"/>
          <p:cNvSpPr>
            <a:spLocks noGrp="1"/>
          </p:cNvSpPr>
          <p:nvPr>
            <p:ph type="title"/>
          </p:nvPr>
        </p:nvSpPr>
        <p:spPr>
          <a:xfrm>
            <a:off x="0" y="4868863"/>
            <a:ext cx="91440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 </a:t>
            </a:r>
            <a:r>
              <a:rPr lang="el-GR" dirty="0" smtClean="0"/>
              <a:t>παραπάνω πρότυπο </a:t>
            </a:r>
            <a:r>
              <a:rPr lang="el-GR" dirty="0" err="1" smtClean="0"/>
              <a:t>ανοσοκαθήλωσης</a:t>
            </a:r>
            <a:r>
              <a:rPr lang="el-GR" dirty="0" smtClean="0"/>
              <a:t> της </a:t>
            </a:r>
            <a:r>
              <a:rPr lang="en-US" dirty="0" err="1" smtClean="0"/>
              <a:t>IgG</a:t>
            </a:r>
            <a:r>
              <a:rPr lang="en-US" dirty="0" smtClean="0"/>
              <a:t> </a:t>
            </a:r>
            <a:r>
              <a:rPr lang="el-GR" dirty="0" smtClean="0"/>
              <a:t>σε νεφρικό σπείραμα ασθενούς 25 ετών με ιστορικό </a:t>
            </a:r>
            <a:r>
              <a:rPr lang="el-GR" dirty="0" err="1" smtClean="0"/>
              <a:t>γριπποειδούς</a:t>
            </a:r>
            <a:r>
              <a:rPr lang="el-GR" dirty="0" smtClean="0"/>
              <a:t> συνδρομής και παρουσία </a:t>
            </a:r>
            <a:r>
              <a:rPr lang="el-GR" dirty="0" err="1" smtClean="0"/>
              <a:t>ερυθροκυτταρικών</a:t>
            </a:r>
            <a:r>
              <a:rPr lang="el-GR" dirty="0" smtClean="0"/>
              <a:t> κυλίνδρων στα ούρα με ήπια λευκωματουρία , είναι συμβατό με</a:t>
            </a:r>
            <a:r>
              <a:rPr lang="en-US" dirty="0" smtClean="0"/>
              <a:t>:</a:t>
            </a:r>
            <a:endParaRPr lang="el-GR" dirty="0" smtClean="0"/>
          </a:p>
        </p:txBody>
      </p:sp>
      <p:sp>
        <p:nvSpPr>
          <p:cNvPr id="119811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516563"/>
            <a:ext cx="5486400" cy="1512887"/>
          </a:xfrm>
        </p:spPr>
        <p:txBody>
          <a:bodyPr/>
          <a:lstStyle/>
          <a:p>
            <a:r>
              <a:rPr lang="el-GR" u="sng" smtClean="0"/>
              <a:t>Α</a:t>
            </a:r>
            <a:r>
              <a:rPr lang="el-GR" b="1" u="sng" smtClean="0"/>
              <a:t>. σπειραματονεφρίτιδα  έναντι των σπειραματικών  βασικών μεμβρανών.</a:t>
            </a:r>
          </a:p>
          <a:p>
            <a:r>
              <a:rPr lang="el-GR" smtClean="0"/>
              <a:t>Β. νεφρίτιδα του ΣΕΛ τάξης </a:t>
            </a:r>
            <a:r>
              <a:rPr lang="en-US" smtClean="0"/>
              <a:t>V</a:t>
            </a:r>
          </a:p>
          <a:p>
            <a:r>
              <a:rPr lang="el-GR" smtClean="0"/>
              <a:t>Γ. νεφρίτιδας του ΣΕΛ τάξης ΙΙ</a:t>
            </a:r>
          </a:p>
          <a:p>
            <a:r>
              <a:rPr lang="el-GR" smtClean="0"/>
              <a:t>Δ. σχετιζόμενη με </a:t>
            </a:r>
            <a:r>
              <a:rPr lang="en-US" smtClean="0"/>
              <a:t>ANCA </a:t>
            </a:r>
            <a:r>
              <a:rPr lang="el-GR" smtClean="0"/>
              <a:t>σπειραματονεφρίτιδα</a:t>
            </a:r>
          </a:p>
        </p:txBody>
      </p:sp>
      <p:pic>
        <p:nvPicPr>
          <p:cNvPr id="119812" name="Picture 2" descr="front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43" b="43"/>
          <a:stretch>
            <a:fillRect/>
          </a:stretch>
        </p:blipFill>
        <p:spPr>
          <a:xfrm>
            <a:off x="971550" y="-242888"/>
            <a:ext cx="7008813" cy="4967288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1 - Τίτλος"/>
          <p:cNvSpPr>
            <a:spLocks noGrp="1"/>
          </p:cNvSpPr>
          <p:nvPr>
            <p:ph type="title"/>
          </p:nvPr>
        </p:nvSpPr>
        <p:spPr>
          <a:xfrm>
            <a:off x="0" y="4508500"/>
            <a:ext cx="9144000" cy="1728788"/>
          </a:xfrm>
        </p:spPr>
        <p:txBody>
          <a:bodyPr/>
          <a:lstStyle/>
          <a:p>
            <a:r>
              <a:rPr lang="el-GR" dirty="0" smtClean="0"/>
              <a:t>Στη νεφρική βιοψία ασθενούς με ΣΕΛ και </a:t>
            </a:r>
            <a:r>
              <a:rPr lang="el-GR" dirty="0" smtClean="0"/>
              <a:t>αιματουρία, </a:t>
            </a:r>
            <a:r>
              <a:rPr lang="el-GR" dirty="0" smtClean="0"/>
              <a:t>η ως άνω </a:t>
            </a:r>
            <a:r>
              <a:rPr lang="el-GR" dirty="0" err="1" smtClean="0"/>
              <a:t>σπειραματική</a:t>
            </a:r>
            <a:r>
              <a:rPr lang="el-GR" dirty="0" smtClean="0"/>
              <a:t> μορφολογία είναι συμβατή με τάξη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l-GR" dirty="0" smtClean="0"/>
              <a:t>  </a:t>
            </a:r>
          </a:p>
        </p:txBody>
      </p:sp>
      <p:sp>
        <p:nvSpPr>
          <p:cNvPr id="120835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805488"/>
            <a:ext cx="5486400" cy="105251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charset="0"/>
              <a:buAutoNum type="alphaUcPeriod"/>
            </a:pPr>
            <a:r>
              <a:rPr lang="en-US" smtClean="0"/>
              <a:t>I</a:t>
            </a:r>
          </a:p>
          <a:p>
            <a:pPr marL="342900" indent="-342900">
              <a:buFont typeface="Arial" charset="0"/>
              <a:buAutoNum type="alphaUcPeriod"/>
            </a:pPr>
            <a:r>
              <a:rPr lang="en-US" smtClean="0"/>
              <a:t>II</a:t>
            </a:r>
          </a:p>
          <a:p>
            <a:pPr marL="342900" indent="-342900"/>
            <a:r>
              <a:rPr lang="el-GR" smtClean="0"/>
              <a:t>Γ.      ΙΙΙ ή Ι</a:t>
            </a:r>
            <a:r>
              <a:rPr lang="en-US" smtClean="0"/>
              <a:t>V</a:t>
            </a:r>
          </a:p>
          <a:p>
            <a:pPr marL="342900" indent="-342900"/>
            <a:r>
              <a:rPr lang="el-GR" smtClean="0"/>
              <a:t>Δ. </a:t>
            </a:r>
            <a:r>
              <a:rPr lang="en-US" smtClean="0"/>
              <a:t>    V</a:t>
            </a:r>
            <a:endParaRPr lang="el-GR" smtClean="0"/>
          </a:p>
        </p:txBody>
      </p:sp>
      <p:pic>
        <p:nvPicPr>
          <p:cNvPr id="120836" name="Picture 2" descr="front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628" r="6628"/>
          <a:stretch>
            <a:fillRect/>
          </a:stretch>
        </p:blipFill>
        <p:spPr>
          <a:xfrm>
            <a:off x="1116013" y="0"/>
            <a:ext cx="6972300" cy="5229225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1 - Τίτλος"/>
          <p:cNvSpPr>
            <a:spLocks noGrp="1"/>
          </p:cNvSpPr>
          <p:nvPr>
            <p:ph type="title"/>
          </p:nvPr>
        </p:nvSpPr>
        <p:spPr>
          <a:xfrm>
            <a:off x="0" y="4508500"/>
            <a:ext cx="9144000" cy="1728788"/>
          </a:xfrm>
        </p:spPr>
        <p:txBody>
          <a:bodyPr/>
          <a:lstStyle/>
          <a:p>
            <a:r>
              <a:rPr lang="el-GR" dirty="0" smtClean="0"/>
              <a:t>Στη νεφρική βιοψία ασθενούς με ΣΕΛ και </a:t>
            </a:r>
            <a:r>
              <a:rPr lang="el-GR" dirty="0" smtClean="0"/>
              <a:t>αιματουρία, </a:t>
            </a:r>
            <a:r>
              <a:rPr lang="el-GR" dirty="0" smtClean="0"/>
              <a:t>η ως άνω </a:t>
            </a:r>
            <a:r>
              <a:rPr lang="el-GR" dirty="0" err="1" smtClean="0"/>
              <a:t>σπειραματική</a:t>
            </a:r>
            <a:r>
              <a:rPr lang="el-GR" dirty="0" smtClean="0"/>
              <a:t> μορφολογία είναι συμβατή με τάξη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l-GR" dirty="0" smtClean="0"/>
              <a:t>  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805488"/>
            <a:ext cx="5486400" cy="105251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charset="0"/>
              <a:buAutoNum type="alphaUcPeriod"/>
              <a:defRPr/>
            </a:pPr>
            <a:r>
              <a:rPr lang="en-US" dirty="0" smtClean="0"/>
              <a:t>I</a:t>
            </a:r>
          </a:p>
          <a:p>
            <a:pPr marL="342900" indent="-342900">
              <a:buFont typeface="Arial" charset="0"/>
              <a:buAutoNum type="alphaUcPeriod"/>
              <a:defRPr/>
            </a:pPr>
            <a:r>
              <a:rPr lang="en-US" b="1" u="sng" spc="600" dirty="0" smtClean="0"/>
              <a:t>II</a:t>
            </a:r>
            <a:endParaRPr lang="en-US" b="1" u="sng" spc="600" dirty="0" smtClean="0"/>
          </a:p>
          <a:p>
            <a:pPr marL="342900" indent="-342900">
              <a:defRPr/>
            </a:pPr>
            <a:r>
              <a:rPr lang="el-GR" dirty="0" smtClean="0"/>
              <a:t>Γ.      ΙΙΙ ή Ι</a:t>
            </a:r>
            <a:r>
              <a:rPr lang="en-US" dirty="0" smtClean="0"/>
              <a:t>V</a:t>
            </a:r>
          </a:p>
          <a:p>
            <a:pPr marL="342900" indent="-342900">
              <a:defRPr/>
            </a:pPr>
            <a:r>
              <a:rPr lang="el-GR" dirty="0" smtClean="0"/>
              <a:t>Δ. </a:t>
            </a:r>
            <a:r>
              <a:rPr lang="en-US" dirty="0" smtClean="0"/>
              <a:t>    V</a:t>
            </a:r>
            <a:endParaRPr lang="el-GR" dirty="0"/>
          </a:p>
        </p:txBody>
      </p:sp>
      <p:pic>
        <p:nvPicPr>
          <p:cNvPr id="121860" name="Picture 2" descr="front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628" r="6628"/>
          <a:stretch>
            <a:fillRect/>
          </a:stretch>
        </p:blipFill>
        <p:spPr>
          <a:xfrm>
            <a:off x="1116013" y="0"/>
            <a:ext cx="6972300" cy="5229225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300663"/>
            <a:ext cx="9144000" cy="5048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dirty="0" smtClean="0"/>
              <a:t>Ποιο μορφολογικό εύρημα της νεφρίτιδας του ΣΕΛ σε ασθενή με αιματουρία και </a:t>
            </a:r>
            <a:r>
              <a:rPr lang="el-GR" dirty="0" err="1" smtClean="0"/>
              <a:t>πρωτεϊνουρία</a:t>
            </a:r>
            <a:r>
              <a:rPr lang="el-GR" dirty="0" smtClean="0"/>
              <a:t>, </a:t>
            </a:r>
            <a:r>
              <a:rPr lang="el-GR" dirty="0" smtClean="0"/>
              <a:t>δείχνουν τα παραπάνω </a:t>
            </a:r>
            <a:r>
              <a:rPr lang="el-GR" spc="600" dirty="0" smtClean="0"/>
              <a:t>βέλη</a:t>
            </a:r>
            <a:r>
              <a:rPr lang="en-US" dirty="0" smtClean="0"/>
              <a:t>;</a:t>
            </a:r>
            <a:endParaRPr lang="el-GR" dirty="0"/>
          </a:p>
        </p:txBody>
      </p:sp>
      <p:sp>
        <p:nvSpPr>
          <p:cNvPr id="122883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732463"/>
            <a:ext cx="5486400" cy="1125537"/>
          </a:xfrm>
        </p:spPr>
        <p:txBody>
          <a:bodyPr/>
          <a:lstStyle/>
          <a:p>
            <a:pPr marL="342900" indent="-342900">
              <a:buFont typeface="Arial" charset="0"/>
              <a:buAutoNum type="alphaUcPeriod"/>
            </a:pPr>
            <a:r>
              <a:rPr lang="el-GR" dirty="0" smtClean="0"/>
              <a:t>Σωμάτια </a:t>
            </a:r>
            <a:r>
              <a:rPr lang="el-GR" dirty="0" err="1" smtClean="0"/>
              <a:t>αιματοξυλίνης</a:t>
            </a:r>
            <a:endParaRPr lang="el-GR" dirty="0" smtClean="0"/>
          </a:p>
          <a:p>
            <a:pPr marL="342900" indent="-342900">
              <a:buFont typeface="Arial" charset="0"/>
              <a:buAutoNum type="alphaUcPeriod"/>
            </a:pPr>
            <a:r>
              <a:rPr lang="el-GR" dirty="0" err="1" smtClean="0"/>
              <a:t>Ινιδοειδείς</a:t>
            </a:r>
            <a:r>
              <a:rPr lang="el-GR" dirty="0" smtClean="0"/>
              <a:t> νεκρώσεις</a:t>
            </a:r>
          </a:p>
          <a:p>
            <a:pPr marL="342900" indent="-342900"/>
            <a:r>
              <a:rPr lang="el-GR" dirty="0" smtClean="0"/>
              <a:t>Γ.      </a:t>
            </a:r>
            <a:r>
              <a:rPr lang="el-GR" dirty="0" smtClean="0"/>
              <a:t>Συρμάτινοι </a:t>
            </a:r>
            <a:r>
              <a:rPr lang="el-GR" dirty="0" smtClean="0"/>
              <a:t>βρόχοι / αγκύλες</a:t>
            </a:r>
          </a:p>
          <a:p>
            <a:pPr marL="342900" indent="-342900"/>
            <a:r>
              <a:rPr lang="el-GR" dirty="0" smtClean="0"/>
              <a:t>Δ.      </a:t>
            </a:r>
            <a:r>
              <a:rPr lang="el-GR" dirty="0" smtClean="0"/>
              <a:t>«Θρόμβοι</a:t>
            </a:r>
            <a:r>
              <a:rPr lang="el-GR" dirty="0" smtClean="0"/>
              <a:t>» υαλίνης </a:t>
            </a:r>
          </a:p>
        </p:txBody>
      </p:sp>
      <p:pic>
        <p:nvPicPr>
          <p:cNvPr id="122884" name="Picture 4" descr="http://classconnection.s3.amazonaws.com/499/flashcards/1571499/png/lupus_nephritis1337264396489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0481" b="10481"/>
          <a:stretch>
            <a:fillRect/>
          </a:stretch>
        </p:blipFill>
        <p:spPr>
          <a:xfrm>
            <a:off x="1258888" y="0"/>
            <a:ext cx="6780212" cy="5084763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300663"/>
            <a:ext cx="9144000" cy="5048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dirty="0" smtClean="0"/>
              <a:t>Ποιο μορφολογικό εύρημα της νεφρίτιδας του ΣΕΛ σε ασθενή με αιματουρία και </a:t>
            </a:r>
            <a:r>
              <a:rPr lang="el-GR" dirty="0" err="1" smtClean="0"/>
              <a:t>πρωτεϊνουρία</a:t>
            </a:r>
            <a:r>
              <a:rPr lang="el-GR" dirty="0" smtClean="0"/>
              <a:t>, </a:t>
            </a:r>
            <a:r>
              <a:rPr lang="el-GR" dirty="0" smtClean="0"/>
              <a:t>δείχνουν τα παραπάνω </a:t>
            </a:r>
            <a:r>
              <a:rPr lang="el-GR" spc="600" dirty="0" smtClean="0"/>
              <a:t>βέλη</a:t>
            </a:r>
            <a:r>
              <a:rPr lang="en-US" dirty="0" smtClean="0"/>
              <a:t>;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732463"/>
            <a:ext cx="5486400" cy="1125537"/>
          </a:xfrm>
        </p:spPr>
        <p:txBody>
          <a:bodyPr/>
          <a:lstStyle/>
          <a:p>
            <a:pPr marL="342900" indent="-342900">
              <a:buFont typeface="Arial" charset="0"/>
              <a:buAutoNum type="alphaUcPeriod"/>
              <a:defRPr/>
            </a:pPr>
            <a:r>
              <a:rPr lang="el-GR" dirty="0" smtClean="0"/>
              <a:t>Σωμάτια </a:t>
            </a:r>
            <a:r>
              <a:rPr lang="el-GR" dirty="0" err="1" smtClean="0"/>
              <a:t>αιματοξυλίνης</a:t>
            </a:r>
            <a:endParaRPr lang="el-GR" dirty="0" smtClean="0"/>
          </a:p>
          <a:p>
            <a:pPr marL="342900" indent="-342900">
              <a:buFont typeface="Arial" charset="0"/>
              <a:buAutoNum type="alphaUcPeriod"/>
              <a:defRPr/>
            </a:pPr>
            <a:r>
              <a:rPr lang="el-GR" dirty="0" err="1" smtClean="0"/>
              <a:t>Ινιδοειδείς</a:t>
            </a:r>
            <a:r>
              <a:rPr lang="el-GR" dirty="0" smtClean="0"/>
              <a:t> νεκρώσεις</a:t>
            </a:r>
          </a:p>
          <a:p>
            <a:pPr marL="342900" indent="-342900">
              <a:defRPr/>
            </a:pPr>
            <a:r>
              <a:rPr lang="el-GR" b="1" dirty="0" smtClean="0"/>
              <a:t>Γ.       </a:t>
            </a:r>
            <a:r>
              <a:rPr lang="el-GR" b="1" u="sng" spc="600" dirty="0" smtClean="0"/>
              <a:t>Συρμάτινοι βρόχοι/αγκύλες</a:t>
            </a:r>
          </a:p>
          <a:p>
            <a:pPr marL="342900" indent="-342900">
              <a:defRPr/>
            </a:pPr>
            <a:r>
              <a:rPr lang="el-GR" dirty="0" smtClean="0"/>
              <a:t>Δ.       </a:t>
            </a:r>
            <a:r>
              <a:rPr lang="el-GR" dirty="0" smtClean="0"/>
              <a:t>«Θρόμβοι</a:t>
            </a:r>
            <a:r>
              <a:rPr lang="el-GR" dirty="0" smtClean="0"/>
              <a:t>» υαλίνης </a:t>
            </a:r>
            <a:endParaRPr lang="el-GR" dirty="0"/>
          </a:p>
        </p:txBody>
      </p:sp>
      <p:pic>
        <p:nvPicPr>
          <p:cNvPr id="123908" name="Picture 4" descr="http://classconnection.s3.amazonaws.com/499/flashcards/1571499/png/lupus_nephritis1337264396489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0481" b="10481"/>
          <a:stretch>
            <a:fillRect/>
          </a:stretch>
        </p:blipFill>
        <p:spPr>
          <a:xfrm>
            <a:off x="1258888" y="0"/>
            <a:ext cx="6780212" cy="5084763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563688"/>
          </a:xfrm>
        </p:spPr>
        <p:txBody>
          <a:bodyPr/>
          <a:lstStyle/>
          <a:p>
            <a:pPr eaLnBrk="1" hangingPunct="1"/>
            <a:r>
              <a:rPr lang="el-GR" sz="3200" b="1" smtClean="0"/>
              <a:t>Υπερμικροσκοπική εικόνα τμήματος μιας τριχοειδικής αγκύλης με το παρακείμενο μεσάγγειο</a:t>
            </a:r>
          </a:p>
        </p:txBody>
      </p:sp>
      <p:pic>
        <p:nvPicPr>
          <p:cNvPr id="19459" name="Picture 4" descr="0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628775"/>
            <a:ext cx="7058025" cy="504031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157788"/>
            <a:ext cx="9144000" cy="431800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       Η ως άνω αλλοίωση κλάδου της νεφρικής αρτηρίας  </a:t>
            </a:r>
            <a:r>
              <a:rPr lang="el-GR" spc="600" dirty="0" smtClean="0"/>
              <a:t>δεν</a:t>
            </a:r>
            <a:r>
              <a:rPr lang="el-GR" dirty="0" smtClean="0"/>
              <a:t> είναι συμβατή με</a:t>
            </a:r>
            <a:r>
              <a:rPr lang="en-US" dirty="0" smtClean="0"/>
              <a:t>:</a:t>
            </a:r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124931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516563"/>
            <a:ext cx="5486400" cy="1341437"/>
          </a:xfrm>
        </p:spPr>
        <p:txBody>
          <a:bodyPr/>
          <a:lstStyle/>
          <a:p>
            <a:pPr marL="342900" indent="-342900">
              <a:buFont typeface="Arial" charset="0"/>
              <a:buAutoNum type="alphaUcPeriod"/>
            </a:pPr>
            <a:r>
              <a:rPr lang="el-GR" dirty="0" smtClean="0"/>
              <a:t>οζώδη  </a:t>
            </a:r>
            <a:r>
              <a:rPr lang="el-GR" dirty="0" err="1" smtClean="0"/>
              <a:t>πολυαρτηρίτιδα</a:t>
            </a:r>
            <a:endParaRPr lang="el-GR" dirty="0" smtClean="0"/>
          </a:p>
          <a:p>
            <a:pPr marL="342900" indent="-342900">
              <a:buFont typeface="Arial" charset="0"/>
              <a:buAutoNum type="alphaUcPeriod"/>
            </a:pPr>
            <a:r>
              <a:rPr lang="el-GR" dirty="0" smtClean="0"/>
              <a:t>σχετιζόμενη με ΑΝ</a:t>
            </a:r>
            <a:r>
              <a:rPr lang="en-US" dirty="0" smtClean="0"/>
              <a:t>CA </a:t>
            </a:r>
            <a:r>
              <a:rPr lang="el-GR" dirty="0" smtClean="0"/>
              <a:t>αγγειίτιδα </a:t>
            </a:r>
          </a:p>
          <a:p>
            <a:pPr marL="342900" indent="-342900"/>
            <a:r>
              <a:rPr lang="el-GR" dirty="0" smtClean="0"/>
              <a:t>Γ.     </a:t>
            </a:r>
            <a:r>
              <a:rPr lang="el-GR" dirty="0" smtClean="0"/>
              <a:t>(αμιγή) </a:t>
            </a:r>
            <a:r>
              <a:rPr lang="el-GR" dirty="0" err="1" smtClean="0"/>
              <a:t>σπειραματονεφρίτιδα</a:t>
            </a:r>
            <a:r>
              <a:rPr lang="el-GR" dirty="0" smtClean="0"/>
              <a:t>  έναντι των </a:t>
            </a:r>
            <a:r>
              <a:rPr lang="el-GR" dirty="0" err="1" smtClean="0"/>
              <a:t>σπειραματικών</a:t>
            </a:r>
            <a:r>
              <a:rPr lang="el-GR" dirty="0" smtClean="0"/>
              <a:t>  βασικών μεμβρανών</a:t>
            </a:r>
          </a:p>
          <a:p>
            <a:pPr marL="342900" indent="-342900"/>
            <a:r>
              <a:rPr lang="el-GR" dirty="0" smtClean="0"/>
              <a:t>Δ.     </a:t>
            </a:r>
            <a:r>
              <a:rPr lang="el-GR" dirty="0" smtClean="0"/>
              <a:t>π</a:t>
            </a:r>
            <a:r>
              <a:rPr lang="el-GR" dirty="0" smtClean="0"/>
              <a:t>ορφύρα  </a:t>
            </a:r>
            <a:r>
              <a:rPr lang="en-US" dirty="0" err="1" smtClean="0"/>
              <a:t>Henoch</a:t>
            </a:r>
            <a:r>
              <a:rPr lang="en-US" dirty="0" smtClean="0"/>
              <a:t> </a:t>
            </a:r>
            <a:r>
              <a:rPr lang="en-US" dirty="0" err="1" smtClean="0"/>
              <a:t>Schonlein</a:t>
            </a:r>
            <a:endParaRPr lang="el-GR" dirty="0" smtClean="0"/>
          </a:p>
          <a:p>
            <a:pPr marL="342900" indent="-342900">
              <a:buFont typeface="Arial" charset="0"/>
              <a:buAutoNum type="alphaUcPeriod"/>
            </a:pPr>
            <a:endParaRPr lang="el-GR" dirty="0" smtClean="0"/>
          </a:p>
        </p:txBody>
      </p:sp>
      <p:pic>
        <p:nvPicPr>
          <p:cNvPr id="124932" name="Picture 2" descr="http://library.med.utah.edu/WebPath/jpeg1/RENAL03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349" r="6349"/>
          <a:stretch>
            <a:fillRect/>
          </a:stretch>
        </p:blipFill>
        <p:spPr>
          <a:xfrm>
            <a:off x="1187450" y="0"/>
            <a:ext cx="6972300" cy="5229225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157788"/>
            <a:ext cx="9144000" cy="431800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       Η ως άνω αλλοίωση κλάδου της νεφρικής αρτηρίας  </a:t>
            </a:r>
            <a:r>
              <a:rPr lang="el-GR" spc="600" dirty="0" smtClean="0"/>
              <a:t>δεν</a:t>
            </a:r>
            <a:r>
              <a:rPr lang="el-GR" dirty="0" smtClean="0"/>
              <a:t> είναι συμβατή με</a:t>
            </a:r>
            <a:r>
              <a:rPr lang="en-US" dirty="0" smtClean="0"/>
              <a:t>:</a:t>
            </a:r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125955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516563"/>
            <a:ext cx="5486400" cy="1341437"/>
          </a:xfrm>
        </p:spPr>
        <p:txBody>
          <a:bodyPr/>
          <a:lstStyle/>
          <a:p>
            <a:pPr marL="342900" indent="-342900">
              <a:buFont typeface="Arial" charset="0"/>
              <a:buAutoNum type="alphaUcPeriod"/>
            </a:pPr>
            <a:r>
              <a:rPr lang="el-GR" dirty="0" smtClean="0"/>
              <a:t>οζώδη  </a:t>
            </a:r>
            <a:r>
              <a:rPr lang="el-GR" dirty="0" err="1" smtClean="0"/>
              <a:t>πολυαρτηρίτιδα</a:t>
            </a:r>
            <a:endParaRPr lang="el-GR" dirty="0" smtClean="0"/>
          </a:p>
          <a:p>
            <a:pPr marL="342900" indent="-342900">
              <a:buFont typeface="Arial" charset="0"/>
              <a:buAutoNum type="alphaUcPeriod"/>
            </a:pPr>
            <a:r>
              <a:rPr lang="el-GR" dirty="0" smtClean="0"/>
              <a:t>σχετιζόμενη με ΑΝ</a:t>
            </a:r>
            <a:r>
              <a:rPr lang="en-US" dirty="0" smtClean="0"/>
              <a:t>CA </a:t>
            </a:r>
            <a:r>
              <a:rPr lang="el-GR" dirty="0" smtClean="0"/>
              <a:t>αγγειίτιδα </a:t>
            </a:r>
          </a:p>
          <a:p>
            <a:pPr marL="342900" indent="-342900"/>
            <a:r>
              <a:rPr lang="el-GR" b="1" dirty="0" smtClean="0"/>
              <a:t>Γ.      </a:t>
            </a:r>
            <a:r>
              <a:rPr lang="el-GR" b="1" dirty="0" smtClean="0"/>
              <a:t>(αμιγή) </a:t>
            </a:r>
            <a:r>
              <a:rPr lang="el-GR" b="1" u="sng" dirty="0" err="1" smtClean="0"/>
              <a:t>σπειραματονεφρίτιδα</a:t>
            </a:r>
            <a:r>
              <a:rPr lang="el-GR" b="1" u="sng" dirty="0" smtClean="0"/>
              <a:t>  </a:t>
            </a:r>
            <a:r>
              <a:rPr lang="el-GR" b="1" u="sng" dirty="0" smtClean="0"/>
              <a:t>έναντι των </a:t>
            </a:r>
            <a:r>
              <a:rPr lang="el-GR" b="1" u="sng" dirty="0" err="1" smtClean="0"/>
              <a:t>σπειραματικών</a:t>
            </a:r>
            <a:r>
              <a:rPr lang="el-GR" b="1" u="sng" dirty="0" smtClean="0"/>
              <a:t>  βασικών μεμβρανών</a:t>
            </a:r>
          </a:p>
          <a:p>
            <a:pPr marL="342900" indent="-342900"/>
            <a:r>
              <a:rPr lang="el-GR" dirty="0" smtClean="0"/>
              <a:t>Δ.      </a:t>
            </a:r>
            <a:r>
              <a:rPr lang="el-GR" dirty="0" smtClean="0"/>
              <a:t>πορφύρα  </a:t>
            </a:r>
            <a:r>
              <a:rPr lang="en-US" dirty="0" err="1" smtClean="0"/>
              <a:t>Henoch</a:t>
            </a:r>
            <a:r>
              <a:rPr lang="en-US" dirty="0" smtClean="0"/>
              <a:t> </a:t>
            </a:r>
            <a:r>
              <a:rPr lang="en-US" dirty="0" err="1" smtClean="0"/>
              <a:t>Schonlein</a:t>
            </a:r>
            <a:endParaRPr lang="el-GR" dirty="0" smtClean="0"/>
          </a:p>
          <a:p>
            <a:pPr marL="342900" indent="-342900">
              <a:buFont typeface="Arial" charset="0"/>
              <a:buAutoNum type="alphaUcPeriod"/>
            </a:pPr>
            <a:endParaRPr lang="el-GR" dirty="0" smtClean="0"/>
          </a:p>
        </p:txBody>
      </p:sp>
      <p:pic>
        <p:nvPicPr>
          <p:cNvPr id="125956" name="Picture 2" descr="http://library.med.utah.edu/WebPath/jpeg1/RENAL03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349" r="6349"/>
          <a:stretch>
            <a:fillRect/>
          </a:stretch>
        </p:blipFill>
        <p:spPr>
          <a:xfrm>
            <a:off x="1187450" y="0"/>
            <a:ext cx="6972300" cy="5229225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1 - Τίτλος"/>
          <p:cNvSpPr>
            <a:spLocks noGrp="1"/>
          </p:cNvSpPr>
          <p:nvPr>
            <p:ph type="title"/>
          </p:nvPr>
        </p:nvSpPr>
        <p:spPr>
          <a:xfrm>
            <a:off x="0" y="5084763"/>
            <a:ext cx="9144000" cy="576262"/>
          </a:xfrm>
        </p:spPr>
        <p:txBody>
          <a:bodyPr/>
          <a:lstStyle/>
          <a:p>
            <a:r>
              <a:rPr lang="el-GR" smtClean="0"/>
              <a:t>          </a:t>
            </a:r>
            <a:r>
              <a:rPr lang="en-US" smtClean="0"/>
              <a:t>H  </a:t>
            </a:r>
            <a:r>
              <a:rPr lang="el-GR" smtClean="0"/>
              <a:t>εικονιζόμενη σπειραματική αλλοίωση περιγράφεται προφανώς ως</a:t>
            </a:r>
            <a:r>
              <a:rPr lang="en-US" smtClean="0"/>
              <a:t>:</a:t>
            </a:r>
            <a:endParaRPr lang="el-GR" smtClean="0"/>
          </a:p>
        </p:txBody>
      </p:sp>
      <p:sp>
        <p:nvSpPr>
          <p:cNvPr id="126979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331913" y="5589588"/>
            <a:ext cx="7812087" cy="12684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A. </a:t>
            </a:r>
            <a:r>
              <a:rPr lang="el-GR" dirty="0" err="1" smtClean="0"/>
              <a:t>Εξωτριχοειδική</a:t>
            </a:r>
            <a:r>
              <a:rPr lang="el-GR" dirty="0" smtClean="0"/>
              <a:t> υπερπλασία </a:t>
            </a:r>
            <a:r>
              <a:rPr lang="el-GR" dirty="0" smtClean="0"/>
              <a:t>στο  πλαίσιο </a:t>
            </a:r>
            <a:r>
              <a:rPr lang="el-GR" dirty="0" err="1" smtClean="0"/>
              <a:t>υπερπλαστικής</a:t>
            </a:r>
            <a:r>
              <a:rPr lang="el-GR" dirty="0" smtClean="0"/>
              <a:t>  ενεργού νεφρίτιδας  του ΣΕΛ</a:t>
            </a:r>
          </a:p>
          <a:p>
            <a:r>
              <a:rPr lang="el-GR" dirty="0" smtClean="0"/>
              <a:t>Β. </a:t>
            </a:r>
            <a:r>
              <a:rPr lang="el-GR" dirty="0" err="1" smtClean="0"/>
              <a:t>Εξωτριχοειδική</a:t>
            </a:r>
            <a:r>
              <a:rPr lang="el-GR" dirty="0" smtClean="0"/>
              <a:t> υπερπλασία </a:t>
            </a:r>
            <a:r>
              <a:rPr lang="el-GR" dirty="0" smtClean="0"/>
              <a:t>στο  πλαίσιο  </a:t>
            </a:r>
            <a:r>
              <a:rPr lang="el-GR" dirty="0" smtClean="0"/>
              <a:t>σχετιζόμενης με </a:t>
            </a:r>
            <a:r>
              <a:rPr lang="en-US" dirty="0" smtClean="0"/>
              <a:t>ANCA </a:t>
            </a:r>
            <a:r>
              <a:rPr lang="el-GR" dirty="0" err="1" smtClean="0"/>
              <a:t>σπειραματονεφρίτιδας</a:t>
            </a:r>
            <a:endParaRPr lang="el-GR" dirty="0" smtClean="0"/>
          </a:p>
          <a:p>
            <a:r>
              <a:rPr lang="el-GR" dirty="0" smtClean="0"/>
              <a:t>Γ</a:t>
            </a:r>
            <a:r>
              <a:rPr lang="el-GR" dirty="0" smtClean="0"/>
              <a:t>. </a:t>
            </a:r>
            <a:r>
              <a:rPr lang="el-GR" dirty="0" err="1" smtClean="0"/>
              <a:t>Μεσαγγειοϋπερπλαστική</a:t>
            </a:r>
            <a:r>
              <a:rPr lang="el-GR" dirty="0" smtClean="0"/>
              <a:t>  με </a:t>
            </a:r>
            <a:r>
              <a:rPr lang="el-GR" dirty="0" err="1" smtClean="0"/>
              <a:t>εξωτριχοειδική</a:t>
            </a:r>
            <a:r>
              <a:rPr lang="el-GR" dirty="0" smtClean="0"/>
              <a:t> υπερπλασία </a:t>
            </a:r>
          </a:p>
          <a:p>
            <a:r>
              <a:rPr lang="el-GR" dirty="0" smtClean="0"/>
              <a:t>Δ</a:t>
            </a:r>
            <a:r>
              <a:rPr lang="el-GR" dirty="0" smtClean="0"/>
              <a:t>. Νεκρωτική  </a:t>
            </a:r>
            <a:r>
              <a:rPr lang="el-GR" dirty="0" err="1" smtClean="0"/>
              <a:t>σπειραματονεφρίτιδα</a:t>
            </a:r>
            <a:r>
              <a:rPr lang="el-GR" dirty="0" smtClean="0"/>
              <a:t> έναντι των </a:t>
            </a:r>
            <a:r>
              <a:rPr lang="el-GR" dirty="0" err="1" smtClean="0"/>
              <a:t>σπειραματικών</a:t>
            </a:r>
            <a:r>
              <a:rPr lang="el-GR" dirty="0" smtClean="0"/>
              <a:t> βασικών μεμβρανών με </a:t>
            </a:r>
            <a:r>
              <a:rPr lang="en-US" dirty="0" smtClean="0"/>
              <a:t> </a:t>
            </a:r>
            <a:r>
              <a:rPr lang="el-GR" dirty="0" err="1" smtClean="0"/>
              <a:t>εξωτριχοειδική</a:t>
            </a:r>
            <a:r>
              <a:rPr lang="el-GR" dirty="0" smtClean="0"/>
              <a:t> υπερπλασία </a:t>
            </a:r>
          </a:p>
        </p:txBody>
      </p:sp>
      <p:pic>
        <p:nvPicPr>
          <p:cNvPr id="126980" name="Picture 2" descr="http://library.med.utah.edu/WebPath/jpeg1/RENAL09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349" r="6349"/>
          <a:stretch>
            <a:fillRect/>
          </a:stretch>
        </p:blipFill>
        <p:spPr>
          <a:xfrm>
            <a:off x="1187450" y="0"/>
            <a:ext cx="6877050" cy="5157788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1 - Τίτλος"/>
          <p:cNvSpPr>
            <a:spLocks noGrp="1"/>
          </p:cNvSpPr>
          <p:nvPr>
            <p:ph type="title"/>
          </p:nvPr>
        </p:nvSpPr>
        <p:spPr>
          <a:xfrm>
            <a:off x="0" y="5084763"/>
            <a:ext cx="9144000" cy="576262"/>
          </a:xfrm>
        </p:spPr>
        <p:txBody>
          <a:bodyPr/>
          <a:lstStyle/>
          <a:p>
            <a:r>
              <a:rPr lang="el-GR" smtClean="0"/>
              <a:t>          </a:t>
            </a:r>
            <a:r>
              <a:rPr lang="en-US" smtClean="0"/>
              <a:t>H  </a:t>
            </a:r>
            <a:r>
              <a:rPr lang="el-GR" smtClean="0"/>
              <a:t>εικονιζόμενη σπειραματική αλλοίωση περιγράφεται προφανώς ως</a:t>
            </a:r>
            <a:r>
              <a:rPr lang="en-US" smtClean="0"/>
              <a:t>:</a:t>
            </a:r>
            <a:endParaRPr lang="el-GR" smtClean="0"/>
          </a:p>
        </p:txBody>
      </p:sp>
      <p:sp>
        <p:nvSpPr>
          <p:cNvPr id="128003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331913" y="5589588"/>
            <a:ext cx="7812087" cy="1268412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A. </a:t>
            </a:r>
            <a:r>
              <a:rPr lang="el-GR" b="1" u="sng" dirty="0" err="1" smtClean="0"/>
              <a:t>Εξωτριχοειδική</a:t>
            </a:r>
            <a:r>
              <a:rPr lang="el-GR" b="1" u="sng" dirty="0" smtClean="0"/>
              <a:t> υπερπλασία </a:t>
            </a:r>
            <a:r>
              <a:rPr lang="el-GR" b="1" u="sng" dirty="0" smtClean="0"/>
              <a:t>στο  πλαίσιο  </a:t>
            </a:r>
            <a:r>
              <a:rPr lang="el-GR" b="1" u="sng" dirty="0" err="1" smtClean="0"/>
              <a:t>υπερπλαστικής</a:t>
            </a:r>
            <a:r>
              <a:rPr lang="el-GR" b="1" u="sng" dirty="0" smtClean="0"/>
              <a:t>  ενεργού νεφρίτιδας  του ΣΕΛ</a:t>
            </a:r>
          </a:p>
          <a:p>
            <a:r>
              <a:rPr lang="el-GR" dirty="0" smtClean="0"/>
              <a:t>Β. </a:t>
            </a:r>
            <a:r>
              <a:rPr lang="el-GR" dirty="0" err="1" smtClean="0"/>
              <a:t>Εξωτριχοειδική</a:t>
            </a:r>
            <a:r>
              <a:rPr lang="el-GR" dirty="0" smtClean="0"/>
              <a:t> υπερπλασία </a:t>
            </a:r>
            <a:r>
              <a:rPr lang="el-GR" dirty="0" smtClean="0"/>
              <a:t>στο  πλαίσιο  </a:t>
            </a:r>
            <a:r>
              <a:rPr lang="el-GR" dirty="0" smtClean="0"/>
              <a:t>σχετιζόμενης με </a:t>
            </a:r>
            <a:r>
              <a:rPr lang="en-US" dirty="0" smtClean="0"/>
              <a:t>ANCA </a:t>
            </a:r>
            <a:r>
              <a:rPr lang="el-GR" dirty="0" err="1" smtClean="0"/>
              <a:t>σπειραματονεφρίτιδας</a:t>
            </a:r>
            <a:endParaRPr lang="el-GR" dirty="0" smtClean="0"/>
          </a:p>
          <a:p>
            <a:r>
              <a:rPr lang="el-GR" dirty="0" smtClean="0"/>
              <a:t>Γ</a:t>
            </a:r>
            <a:r>
              <a:rPr lang="el-GR" dirty="0" smtClean="0"/>
              <a:t>. </a:t>
            </a:r>
            <a:r>
              <a:rPr lang="el-GR" dirty="0" err="1" smtClean="0"/>
              <a:t>Μεσαγγειοϋπερπλαστική</a:t>
            </a:r>
            <a:r>
              <a:rPr lang="el-GR" dirty="0" smtClean="0"/>
              <a:t>  με </a:t>
            </a:r>
            <a:r>
              <a:rPr lang="el-GR" dirty="0" err="1" smtClean="0"/>
              <a:t>εξωτριχοειδική</a:t>
            </a:r>
            <a:r>
              <a:rPr lang="el-GR" dirty="0" smtClean="0"/>
              <a:t> υπερπλασία </a:t>
            </a:r>
          </a:p>
          <a:p>
            <a:r>
              <a:rPr lang="el-GR" dirty="0" smtClean="0"/>
              <a:t>Δ</a:t>
            </a:r>
            <a:r>
              <a:rPr lang="el-GR" dirty="0" smtClean="0"/>
              <a:t>. Νεκρωτική  </a:t>
            </a:r>
            <a:r>
              <a:rPr lang="el-GR" dirty="0" err="1" smtClean="0"/>
              <a:t>σπειραματονεφρίτιδα</a:t>
            </a:r>
            <a:r>
              <a:rPr lang="el-GR" dirty="0" smtClean="0"/>
              <a:t> έναντι των </a:t>
            </a:r>
            <a:r>
              <a:rPr lang="el-GR" dirty="0" err="1" smtClean="0"/>
              <a:t>σπειραματικών</a:t>
            </a:r>
            <a:r>
              <a:rPr lang="el-GR" dirty="0" smtClean="0"/>
              <a:t> βασικών μεμβρανών με </a:t>
            </a:r>
            <a:r>
              <a:rPr lang="en-US" dirty="0" smtClean="0"/>
              <a:t> </a:t>
            </a:r>
            <a:r>
              <a:rPr lang="el-GR" dirty="0" err="1" smtClean="0"/>
              <a:t>εξωτριχοειδική</a:t>
            </a:r>
            <a:r>
              <a:rPr lang="el-GR" dirty="0" smtClean="0"/>
              <a:t> υπερπλασία </a:t>
            </a:r>
          </a:p>
        </p:txBody>
      </p:sp>
      <p:pic>
        <p:nvPicPr>
          <p:cNvPr id="128004" name="Picture 2" descr="http://library.med.utah.edu/WebPath/jpeg1/RENAL09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349" r="6349"/>
          <a:stretch>
            <a:fillRect/>
          </a:stretch>
        </p:blipFill>
        <p:spPr>
          <a:xfrm>
            <a:off x="1187450" y="0"/>
            <a:ext cx="6877050" cy="5157788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1 - Τίτλος"/>
          <p:cNvSpPr>
            <a:spLocks noGrp="1"/>
          </p:cNvSpPr>
          <p:nvPr>
            <p:ph type="title"/>
          </p:nvPr>
        </p:nvSpPr>
        <p:spPr>
          <a:xfrm>
            <a:off x="0" y="5229225"/>
            <a:ext cx="9144000" cy="720725"/>
          </a:xfrm>
        </p:spPr>
        <p:txBody>
          <a:bodyPr/>
          <a:lstStyle/>
          <a:p>
            <a:r>
              <a:rPr lang="el-GR" smtClean="0"/>
              <a:t>         Ποιος  παράγοντας εκφράζεται στην παραπάνω εικόνα  ανοσοφθορισμού</a:t>
            </a:r>
            <a:r>
              <a:rPr lang="en-US" smtClean="0"/>
              <a:t>;</a:t>
            </a:r>
            <a:endParaRPr lang="el-GR" smtClean="0"/>
          </a:p>
        </p:txBody>
      </p:sp>
      <p:sp>
        <p:nvSpPr>
          <p:cNvPr id="129027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805488"/>
            <a:ext cx="5486400" cy="105251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charset="0"/>
              <a:buAutoNum type="alphaUcPeriod"/>
            </a:pPr>
            <a:r>
              <a:rPr lang="en-US" dirty="0" smtClean="0"/>
              <a:t>I</a:t>
            </a:r>
            <a:r>
              <a:rPr lang="el-GR" dirty="0" err="1" smtClean="0"/>
              <a:t>νωδογόνο</a:t>
            </a:r>
            <a:endParaRPr lang="el-GR" dirty="0" smtClean="0"/>
          </a:p>
          <a:p>
            <a:pPr marL="342900" indent="-342900">
              <a:buFont typeface="Arial" charset="0"/>
              <a:buAutoNum type="alphaUcPeriod"/>
            </a:pPr>
            <a:r>
              <a:rPr lang="el-GR" dirty="0" smtClean="0"/>
              <a:t>Κάποιο συστατικό του συμπληρώματος</a:t>
            </a:r>
          </a:p>
          <a:p>
            <a:pPr marL="342900" indent="-342900"/>
            <a:r>
              <a:rPr lang="el-GR" dirty="0" smtClean="0"/>
              <a:t>Γ.      </a:t>
            </a:r>
            <a:r>
              <a:rPr lang="el-GR" dirty="0" smtClean="0"/>
              <a:t>Η </a:t>
            </a:r>
            <a:r>
              <a:rPr lang="el-GR" dirty="0" err="1" smtClean="0"/>
              <a:t>ανοσοσφαιρίνη</a:t>
            </a:r>
            <a:r>
              <a:rPr lang="el-GR" dirty="0" smtClean="0"/>
              <a:t>  Ι</a:t>
            </a:r>
            <a:r>
              <a:rPr lang="en-US" dirty="0" err="1" smtClean="0"/>
              <a:t>gG</a:t>
            </a:r>
            <a:endParaRPr lang="el-GR" dirty="0" smtClean="0"/>
          </a:p>
          <a:p>
            <a:pPr marL="342900" indent="-342900"/>
            <a:r>
              <a:rPr lang="el-GR" dirty="0" smtClean="0"/>
              <a:t>Δ.</a:t>
            </a:r>
            <a:r>
              <a:rPr lang="en-US" dirty="0" smtClean="0"/>
              <a:t>     </a:t>
            </a:r>
            <a:r>
              <a:rPr lang="en-US" dirty="0" smtClean="0"/>
              <a:t>H </a:t>
            </a:r>
            <a:r>
              <a:rPr lang="el-GR" dirty="0" err="1" smtClean="0"/>
              <a:t>ανοσοσφαιρίνη</a:t>
            </a:r>
            <a:r>
              <a:rPr lang="el-GR" dirty="0" smtClean="0"/>
              <a:t> </a:t>
            </a:r>
            <a:r>
              <a:rPr lang="en-US" dirty="0" smtClean="0"/>
              <a:t>IgA</a:t>
            </a:r>
            <a:endParaRPr lang="el-GR" dirty="0" smtClean="0"/>
          </a:p>
        </p:txBody>
      </p:sp>
      <p:pic>
        <p:nvPicPr>
          <p:cNvPr id="129028" name="Picture 2" descr="http://library.med.utah.edu/WebPath/jpeg2/RENAL09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349" r="6349"/>
          <a:stretch>
            <a:fillRect/>
          </a:stretch>
        </p:blipFill>
        <p:spPr>
          <a:xfrm>
            <a:off x="755650" y="0"/>
            <a:ext cx="7548563" cy="5661025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1 - Τίτλος"/>
          <p:cNvSpPr>
            <a:spLocks noGrp="1"/>
          </p:cNvSpPr>
          <p:nvPr>
            <p:ph type="title"/>
          </p:nvPr>
        </p:nvSpPr>
        <p:spPr>
          <a:xfrm>
            <a:off x="0" y="5229225"/>
            <a:ext cx="9144000" cy="720725"/>
          </a:xfrm>
        </p:spPr>
        <p:txBody>
          <a:bodyPr/>
          <a:lstStyle/>
          <a:p>
            <a:r>
              <a:rPr lang="en-US" smtClean="0"/>
              <a:t>         </a:t>
            </a:r>
            <a:r>
              <a:rPr lang="el-GR" smtClean="0"/>
              <a:t>Ποιος  παράγοντας εκφράζεται στην παραπάνω εικόνα  ανοσοφθορισμού</a:t>
            </a:r>
            <a:r>
              <a:rPr lang="en-US" smtClean="0"/>
              <a:t>;</a:t>
            </a:r>
            <a:endParaRPr lang="el-GR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805488"/>
            <a:ext cx="5486400" cy="105251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charset="0"/>
              <a:buAutoNum type="alphaUcPeriod"/>
              <a:defRPr/>
            </a:pPr>
            <a:r>
              <a:rPr lang="en-US" b="1" u="sng" spc="600" dirty="0" smtClean="0"/>
              <a:t>I</a:t>
            </a:r>
            <a:r>
              <a:rPr lang="el-GR" b="1" u="sng" spc="600" dirty="0" err="1" smtClean="0"/>
              <a:t>νωδογόνο</a:t>
            </a:r>
            <a:endParaRPr lang="el-GR" b="1" u="sng" spc="600" dirty="0" smtClean="0"/>
          </a:p>
          <a:p>
            <a:pPr marL="342900" indent="-342900">
              <a:buFont typeface="Arial" charset="0"/>
              <a:buAutoNum type="alphaUcPeriod"/>
              <a:defRPr/>
            </a:pPr>
            <a:r>
              <a:rPr lang="el-GR" dirty="0" smtClean="0"/>
              <a:t>Κάποιο συστατικό του συμπληρώματος</a:t>
            </a:r>
          </a:p>
          <a:p>
            <a:pPr marL="342900" indent="-342900">
              <a:defRPr/>
            </a:pPr>
            <a:r>
              <a:rPr lang="el-GR" dirty="0" smtClean="0"/>
              <a:t>Γ.      </a:t>
            </a:r>
            <a:r>
              <a:rPr lang="el-GR" dirty="0" smtClean="0"/>
              <a:t>Η </a:t>
            </a:r>
            <a:r>
              <a:rPr lang="el-GR" dirty="0" err="1" smtClean="0"/>
              <a:t>ανοσοσφαιρίνη</a:t>
            </a:r>
            <a:r>
              <a:rPr lang="el-GR" dirty="0" smtClean="0"/>
              <a:t>  Ι</a:t>
            </a:r>
            <a:r>
              <a:rPr lang="en-US" dirty="0" err="1" smtClean="0"/>
              <a:t>gG</a:t>
            </a:r>
            <a:endParaRPr lang="el-GR" dirty="0" smtClean="0"/>
          </a:p>
          <a:p>
            <a:pPr marL="342900" indent="-342900">
              <a:defRPr/>
            </a:pPr>
            <a:r>
              <a:rPr lang="el-GR" dirty="0" smtClean="0"/>
              <a:t>Δ.</a:t>
            </a:r>
            <a:r>
              <a:rPr lang="en-US" dirty="0" smtClean="0"/>
              <a:t>     </a:t>
            </a:r>
            <a:r>
              <a:rPr lang="en-US" dirty="0" smtClean="0"/>
              <a:t>H </a:t>
            </a:r>
            <a:r>
              <a:rPr lang="el-GR" dirty="0" err="1" smtClean="0"/>
              <a:t>ανοσοσφαιρίνη</a:t>
            </a:r>
            <a:r>
              <a:rPr lang="el-GR" dirty="0" smtClean="0"/>
              <a:t> </a:t>
            </a:r>
            <a:r>
              <a:rPr lang="en-US" dirty="0" err="1" smtClean="0"/>
              <a:t>IgA</a:t>
            </a:r>
            <a:endParaRPr lang="el-GR" dirty="0"/>
          </a:p>
        </p:txBody>
      </p:sp>
      <p:pic>
        <p:nvPicPr>
          <p:cNvPr id="130052" name="Picture 2" descr="http://library.med.utah.edu/WebPath/jpeg2/RENAL09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349" r="6349"/>
          <a:stretch>
            <a:fillRect/>
          </a:stretch>
        </p:blipFill>
        <p:spPr>
          <a:xfrm>
            <a:off x="755650" y="0"/>
            <a:ext cx="7548563" cy="5661025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://uploads1.wikipaintings.org/images/claude-monet/vetheuil-in-summ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8727" y="0"/>
            <a:ext cx="1145386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331913" y="6381750"/>
            <a:ext cx="624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Φυσιολογικό σπείραμα (Χ1500)</a:t>
            </a:r>
          </a:p>
        </p:txBody>
      </p:sp>
      <p:pic>
        <p:nvPicPr>
          <p:cNvPr id="16387" name="Picture 4" descr="1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0"/>
            <a:ext cx="5761037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258888" y="6381750"/>
            <a:ext cx="624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chemeClr val="tx2"/>
                </a:solidFill>
                <a:latin typeface="Times New Roman" pitchFamily="18" charset="0"/>
              </a:rPr>
              <a:t>   </a:t>
            </a:r>
            <a:r>
              <a:rPr lang="el-GR" b="1">
                <a:solidFill>
                  <a:schemeClr val="tx2"/>
                </a:solidFill>
                <a:latin typeface="Times New Roman" pitchFamily="18" charset="0"/>
              </a:rPr>
              <a:t>Φυσιολογικό σπείραμα (Χ3000)</a:t>
            </a:r>
          </a:p>
        </p:txBody>
      </p:sp>
      <p:pic>
        <p:nvPicPr>
          <p:cNvPr id="17411" name="Picture 4" descr="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0"/>
            <a:ext cx="583247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graphicFrame>
        <p:nvGraphicFramePr>
          <p:cNvPr id="512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705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Φωτογραφία του Photo Editor" r:id="rId3" imgW="5714286" imgH="4019048" progId="">
                  <p:embed/>
                </p:oleObj>
              </mc:Choice>
              <mc:Fallback>
                <p:oleObj name="Φωτογραφία του Photo Editor" r:id="rId3" imgW="5714286" imgH="401904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05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84328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492250"/>
          </a:xfrm>
        </p:spPr>
        <p:txBody>
          <a:bodyPr/>
          <a:lstStyle/>
          <a:p>
            <a:pPr eaLnBrk="1" hangingPunct="1"/>
            <a:r>
              <a:rPr lang="el-GR" sz="4000" b="1" smtClean="0"/>
              <a:t>Υψηλής μεγέθυνσης υπερμικροσκοπική εικόνα</a:t>
            </a:r>
          </a:p>
        </p:txBody>
      </p:sp>
      <p:graphicFrame>
        <p:nvGraphicFramePr>
          <p:cNvPr id="614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55650" y="1628775"/>
          <a:ext cx="7704138" cy="501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Φωτογραφία του Photo Editor" r:id="rId3" imgW="3990476" imgH="3095238" progId="">
                  <p:embed/>
                </p:oleObj>
              </mc:Choice>
              <mc:Fallback>
                <p:oleObj name="Φωτογραφία του Photo Editor" r:id="rId3" imgW="3990476" imgH="309523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628775"/>
                        <a:ext cx="7704138" cy="501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- Τίτλος"/>
          <p:cNvSpPr>
            <a:spLocks noGrp="1"/>
          </p:cNvSpPr>
          <p:nvPr>
            <p:ph type="title"/>
          </p:nvPr>
        </p:nvSpPr>
        <p:spPr>
          <a:xfrm>
            <a:off x="500063" y="0"/>
            <a:ext cx="8186737" cy="1000125"/>
          </a:xfrm>
        </p:spPr>
        <p:txBody>
          <a:bodyPr/>
          <a:lstStyle/>
          <a:p>
            <a:r>
              <a:rPr lang="el-GR" sz="2800" b="1" dirty="0" smtClean="0"/>
              <a:t>Το </a:t>
            </a:r>
            <a:r>
              <a:rPr lang="el-GR" sz="2800" b="1" dirty="0" err="1" smtClean="0"/>
              <a:t>σπειραματικό</a:t>
            </a:r>
            <a:r>
              <a:rPr lang="el-GR" sz="2800" b="1" dirty="0" smtClean="0"/>
              <a:t> </a:t>
            </a:r>
            <a:r>
              <a:rPr lang="el-GR" sz="2800" b="1" dirty="0" err="1" smtClean="0"/>
              <a:t>σχισμοειδές</a:t>
            </a:r>
            <a:r>
              <a:rPr lang="el-GR" sz="2800" b="1" dirty="0" smtClean="0"/>
              <a:t> </a:t>
            </a:r>
            <a:r>
              <a:rPr lang="el-GR" sz="2800" b="1" dirty="0" smtClean="0"/>
              <a:t>διάφραγμα,</a:t>
            </a:r>
            <a:r>
              <a:rPr lang="el-GR" sz="2800" b="1" dirty="0" smtClean="0"/>
              <a:t/>
            </a:r>
            <a:br>
              <a:rPr lang="el-GR" sz="2800" b="1" dirty="0" smtClean="0"/>
            </a:br>
            <a:r>
              <a:rPr lang="el-GR" sz="2800" b="1" dirty="0" err="1" smtClean="0"/>
              <a:t>υπερμικροσκοπικά</a:t>
            </a:r>
            <a:r>
              <a:rPr lang="el-GR" sz="2800" b="1" dirty="0" smtClean="0"/>
              <a:t> </a:t>
            </a:r>
            <a:endParaRPr lang="el-GR" sz="2800" dirty="0" smtClean="0"/>
          </a:p>
        </p:txBody>
      </p:sp>
      <p:pic>
        <p:nvPicPr>
          <p:cNvPr id="20483" name="Picture 2" descr="C:\Documents and Settings\Administrator\Επιφάνεια εργασίας\filtration_barri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0" y="1071563"/>
            <a:ext cx="7524750" cy="564356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531813"/>
            <a:ext cx="7772400" cy="2447926"/>
          </a:xfrm>
        </p:spPr>
        <p:txBody>
          <a:bodyPr/>
          <a:lstStyle/>
          <a:p>
            <a:pPr eaLnBrk="1" hangingPunct="1"/>
            <a:r>
              <a:rPr lang="el-GR" sz="4000" b="1" smtClean="0"/>
              <a:t>Η δομή του νεφρώνα σε σχέση με την αγγείωσή του</a:t>
            </a:r>
            <a:r>
              <a:rPr lang="el-GR" sz="4000" smtClean="0"/>
              <a:t> 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57158" y="1428736"/>
          <a:ext cx="8307387" cy="570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Φωτογραφία του Photo Editor" r:id="rId3" imgW="5172797" imgH="4191585" progId="">
                  <p:embed/>
                </p:oleObj>
              </mc:Choice>
              <mc:Fallback>
                <p:oleObj name="Φωτογραφία του Photo Editor" r:id="rId3" imgW="5172797" imgH="419158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1428736"/>
                        <a:ext cx="8307387" cy="5700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713788" cy="746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2 - Ορθογώνιο"/>
          <p:cNvSpPr>
            <a:spLocks noChangeArrowheads="1"/>
          </p:cNvSpPr>
          <p:nvPr/>
        </p:nvSpPr>
        <p:spPr bwMode="auto">
          <a:xfrm>
            <a:off x="2357438" y="500063"/>
            <a:ext cx="2714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/>
              <a:t>Το </a:t>
            </a:r>
            <a:r>
              <a:rPr lang="el-GR" b="1" dirty="0" err="1"/>
              <a:t>σπειραματικό</a:t>
            </a:r>
            <a:r>
              <a:rPr lang="el-GR" b="1" dirty="0"/>
              <a:t> </a:t>
            </a:r>
            <a:r>
              <a:rPr lang="el-GR" b="1" dirty="0" err="1"/>
              <a:t>σχισμοειδές</a:t>
            </a:r>
            <a:r>
              <a:rPr lang="el-GR" b="1" dirty="0"/>
              <a:t> </a:t>
            </a:r>
            <a:r>
              <a:rPr lang="el-GR" b="1" dirty="0" smtClean="0"/>
              <a:t>διάφραγμα,</a:t>
            </a:r>
            <a:r>
              <a:rPr lang="el-GR" b="1" dirty="0"/>
              <a:t/>
            </a:r>
            <a:br>
              <a:rPr lang="el-GR" b="1" dirty="0"/>
            </a:br>
            <a:r>
              <a:rPr lang="el-GR" b="1" dirty="0" err="1"/>
              <a:t>υπερμικροσκοπικά</a:t>
            </a:r>
            <a:r>
              <a:rPr lang="el-GR" b="1" dirty="0"/>
              <a:t> 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268413"/>
            <a:ext cx="8229600" cy="1143000"/>
          </a:xfrm>
        </p:spPr>
        <p:txBody>
          <a:bodyPr/>
          <a:lstStyle/>
          <a:p>
            <a:pPr eaLnBrk="1" hangingPunct="1"/>
            <a:r>
              <a:rPr lang="el-GR" smtClean="0">
                <a:solidFill>
                  <a:srgbClr val="006600"/>
                </a:solidFill>
              </a:rPr>
              <a:t>Παθογένεια Σπειραματοπαθειών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/>
            <a:endParaRPr lang="el-GR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el-GR" smtClean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3789363"/>
            <a:ext cx="4356100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24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Μη ανοσοσυμπλεγματικές </a:t>
            </a:r>
            <a:endParaRPr lang="en-US" sz="240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4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σπειραματοπάθειες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787900" y="3789363"/>
            <a:ext cx="4356100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24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Ανοσοσυμπλεγματικές</a:t>
            </a:r>
            <a:endParaRPr lang="en-US" sz="240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4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σπειραματοπάθειες</a:t>
            </a:r>
          </a:p>
        </p:txBody>
      </p:sp>
      <p:sp>
        <p:nvSpPr>
          <p:cNvPr id="22534" name="Line 8"/>
          <p:cNvSpPr>
            <a:spLocks noChangeShapeType="1"/>
          </p:cNvSpPr>
          <p:nvPr/>
        </p:nvSpPr>
        <p:spPr bwMode="auto">
          <a:xfrm>
            <a:off x="4140200" y="2492375"/>
            <a:ext cx="1511300" cy="1008063"/>
          </a:xfrm>
          <a:prstGeom prst="line">
            <a:avLst/>
          </a:prstGeom>
          <a:noFill/>
          <a:ln w="476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2535" name="Line 15"/>
          <p:cNvSpPr>
            <a:spLocks noChangeShapeType="1"/>
          </p:cNvSpPr>
          <p:nvPr/>
        </p:nvSpPr>
        <p:spPr bwMode="auto">
          <a:xfrm>
            <a:off x="2771775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2536" name="Line 28"/>
          <p:cNvSpPr>
            <a:spLocks noChangeShapeType="1"/>
          </p:cNvSpPr>
          <p:nvPr/>
        </p:nvSpPr>
        <p:spPr bwMode="auto">
          <a:xfrm flipH="1">
            <a:off x="2555875" y="2492375"/>
            <a:ext cx="1584325" cy="1081088"/>
          </a:xfrm>
          <a:prstGeom prst="line">
            <a:avLst/>
          </a:prstGeom>
          <a:noFill/>
          <a:ln w="476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549275"/>
            <a:ext cx="8229600" cy="5432425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125000"/>
              </a:lnSpc>
              <a:buFont typeface="Arial" pitchFamily="34" charset="0"/>
              <a:buNone/>
              <a:defRPr/>
            </a:pPr>
            <a:r>
              <a:rPr lang="el-GR" sz="3600" b="1" u="sng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Σχηματισμός </a:t>
            </a:r>
            <a:r>
              <a:rPr lang="en-US" sz="3600" b="1" u="sng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600" b="1" u="sng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ανοσοσυμπλεγμάτων</a:t>
            </a:r>
            <a:endParaRPr lang="en-US" sz="3600" b="1" u="sng" dirty="0" smtClean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  <a:defRPr/>
            </a:pPr>
            <a:endParaRPr lang="en-US" sz="2800" b="1" u="sng" dirty="0" smtClean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  <a:defRPr/>
            </a:pPr>
            <a:endParaRPr lang="el-GR" sz="2800" b="1" u="sng" dirty="0" smtClean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125000"/>
              </a:lnSpc>
              <a:buClr>
                <a:srgbClr val="990033"/>
              </a:buClr>
              <a:defRPr/>
            </a:pPr>
            <a:r>
              <a:rPr lang="el-GR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Στην κυκλοφορία </a:t>
            </a:r>
            <a:r>
              <a:rPr lang="el-GR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l-GR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l-GR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σύνδεση αντισωμάτων με διαλυτά αντιγόνα</a:t>
            </a:r>
          </a:p>
          <a:p>
            <a:pPr eaLnBrk="1" hangingPunct="1">
              <a:lnSpc>
                <a:spcPct val="125000"/>
              </a:lnSpc>
              <a:buClr>
                <a:srgbClr val="990033"/>
              </a:buClr>
              <a:defRPr/>
            </a:pPr>
            <a:r>
              <a:rPr lang="el-GR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Στα σπειράματα (</a:t>
            </a:r>
            <a:r>
              <a:rPr lang="en-US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in situ) </a:t>
            </a: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l-GR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σύνδεση αντισωμάτων με σταθερά αντιγόνα του σπειράματος ή με αντιγόνα που έχουν παγιδευτεί στην περιοχή αυτή</a:t>
            </a:r>
          </a:p>
          <a:p>
            <a:pPr eaLnBrk="1" hangingPunct="1">
              <a:defRPr/>
            </a:pPr>
            <a:endParaRPr lang="el-GR" sz="2800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79388" y="5734050"/>
            <a:ext cx="1152525" cy="9350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200"/>
              <a:t>Απελευθέρωση </a:t>
            </a:r>
          </a:p>
          <a:p>
            <a:pPr algn="ctr"/>
            <a:r>
              <a:rPr lang="el-GR" sz="1200"/>
              <a:t>Αυξητικών</a:t>
            </a:r>
          </a:p>
          <a:p>
            <a:pPr algn="ctr"/>
            <a:r>
              <a:rPr lang="el-GR" sz="1200"/>
              <a:t>Παραγόντων</a:t>
            </a:r>
          </a:p>
          <a:p>
            <a:pPr algn="ctr"/>
            <a:r>
              <a:rPr lang="en-US" sz="1200"/>
              <a:t>TGF</a:t>
            </a:r>
            <a:r>
              <a:rPr lang="el-GR" sz="1200"/>
              <a:t>β, </a:t>
            </a:r>
            <a:r>
              <a:rPr lang="en-US" sz="1200"/>
              <a:t>PDGF</a:t>
            </a:r>
            <a:endParaRPr lang="el-GR" sz="1200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547813" y="5734050"/>
            <a:ext cx="1079500" cy="935038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200"/>
              <a:t>Σύνθεση </a:t>
            </a:r>
          </a:p>
          <a:p>
            <a:pPr algn="ctr"/>
            <a:r>
              <a:rPr lang="el-GR" sz="1200"/>
              <a:t>Εικοσανοειδών</a:t>
            </a:r>
            <a:endParaRPr lang="en-US" sz="1200"/>
          </a:p>
          <a:p>
            <a:pPr algn="ctr"/>
            <a:r>
              <a:rPr lang="en-US" sz="1200"/>
              <a:t>LTB4, LTD4</a:t>
            </a:r>
          </a:p>
          <a:p>
            <a:pPr algn="ctr"/>
            <a:r>
              <a:rPr lang="en-US" sz="1200"/>
              <a:t>TXA2, PGF2a</a:t>
            </a:r>
            <a:endParaRPr lang="el-GR" sz="1200"/>
          </a:p>
          <a:p>
            <a:pPr algn="ctr"/>
            <a:endParaRPr lang="el-GR" sz="1200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987675" y="5734050"/>
            <a:ext cx="1223963" cy="9366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200"/>
              <a:t>Απελευθέρωση</a:t>
            </a:r>
          </a:p>
          <a:p>
            <a:pPr algn="ctr"/>
            <a:r>
              <a:rPr lang="el-GR" sz="1200"/>
              <a:t> κυτοκινών</a:t>
            </a:r>
          </a:p>
          <a:p>
            <a:pPr algn="ctr"/>
            <a:r>
              <a:rPr lang="el-GR" sz="1200"/>
              <a:t>Ι</a:t>
            </a:r>
            <a:r>
              <a:rPr lang="en-US" sz="1200"/>
              <a:t>L1, IL6, IL2,TNF</a:t>
            </a:r>
          </a:p>
          <a:p>
            <a:pPr algn="ctr"/>
            <a:r>
              <a:rPr lang="en-US" sz="1200"/>
              <a:t>IF</a:t>
            </a:r>
            <a:r>
              <a:rPr lang="el-GR" sz="1200"/>
              <a:t>γ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 flipH="1">
            <a:off x="4787900" y="5876925"/>
            <a:ext cx="1223963" cy="6477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 sz="1200"/>
          </a:p>
          <a:p>
            <a:pPr algn="ctr"/>
            <a:r>
              <a:rPr lang="el-GR" sz="1200"/>
              <a:t>Απελευθέρωση </a:t>
            </a:r>
          </a:p>
          <a:p>
            <a:pPr algn="ctr"/>
            <a:r>
              <a:rPr lang="el-GR" sz="1200"/>
              <a:t>ριζών οξυγόνου</a:t>
            </a:r>
          </a:p>
          <a:p>
            <a:pPr algn="ctr"/>
            <a:endParaRPr lang="el-GR" sz="2400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6443663" y="5876925"/>
            <a:ext cx="1657350" cy="720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200"/>
              <a:t>Μόρια κυτταρικής </a:t>
            </a:r>
          </a:p>
          <a:p>
            <a:pPr algn="ctr"/>
            <a:r>
              <a:rPr lang="el-GR" sz="1200"/>
              <a:t>προσκόλλησης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7524750" y="188913"/>
            <a:ext cx="1295400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400"/>
              <a:t>Εξωγενές </a:t>
            </a:r>
          </a:p>
          <a:p>
            <a:pPr algn="ctr"/>
            <a:r>
              <a:rPr lang="el-GR" sz="1400"/>
              <a:t>(ιός, βακτήριο, </a:t>
            </a:r>
          </a:p>
          <a:p>
            <a:pPr algn="ctr"/>
            <a:r>
              <a:rPr lang="el-GR" sz="1400"/>
              <a:t>φάρμακο)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3132138" y="476250"/>
            <a:ext cx="2879725" cy="433388"/>
          </a:xfrm>
          <a:prstGeom prst="rect">
            <a:avLst/>
          </a:prstGeom>
          <a:solidFill>
            <a:schemeClr val="accent1"/>
          </a:solidFill>
          <a:ln w="41275">
            <a:solidFill>
              <a:srgbClr val="99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2400"/>
              <a:t>Αντιγονικό ερέθισμα</a:t>
            </a: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250825" y="260350"/>
            <a:ext cx="1403350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400"/>
              <a:t>Ενδογενές</a:t>
            </a:r>
          </a:p>
          <a:p>
            <a:pPr algn="ctr"/>
            <a:endParaRPr lang="el-GR" sz="1400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3132138" y="45085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5580063" y="43656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5148263" y="43656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rot="2040000">
            <a:off x="6443663" y="5516563"/>
            <a:ext cx="576262" cy="215900"/>
          </a:xfrm>
          <a:prstGeom prst="line">
            <a:avLst/>
          </a:prstGeom>
          <a:noFill/>
          <a:ln w="47625">
            <a:solidFill>
              <a:srgbClr val="99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 flipH="1">
            <a:off x="2124075" y="5445125"/>
            <a:ext cx="288925" cy="144463"/>
          </a:xfrm>
          <a:prstGeom prst="line">
            <a:avLst/>
          </a:prstGeom>
          <a:noFill/>
          <a:ln w="44450">
            <a:solidFill>
              <a:srgbClr val="99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rot="1680000">
            <a:off x="5003800" y="5445125"/>
            <a:ext cx="422275" cy="177800"/>
          </a:xfrm>
          <a:prstGeom prst="line">
            <a:avLst/>
          </a:prstGeom>
          <a:noFill/>
          <a:ln w="44450">
            <a:solidFill>
              <a:srgbClr val="99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>
            <a:off x="4211638" y="45085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>
            <a:off x="3563938" y="2133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>
            <a:off x="3348038" y="28527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>
            <a:off x="3492500" y="24923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596" name="Line 20"/>
          <p:cNvSpPr>
            <a:spLocks noChangeShapeType="1"/>
          </p:cNvSpPr>
          <p:nvPr/>
        </p:nvSpPr>
        <p:spPr bwMode="auto">
          <a:xfrm>
            <a:off x="3563938" y="24923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597" name="Line 21"/>
          <p:cNvSpPr>
            <a:spLocks noChangeShapeType="1"/>
          </p:cNvSpPr>
          <p:nvPr/>
        </p:nvSpPr>
        <p:spPr bwMode="auto">
          <a:xfrm>
            <a:off x="3563938" y="2565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0" y="1484313"/>
            <a:ext cx="3457575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/>
              <a:t>Κυκλοφορούντα αντισώματα</a:t>
            </a: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900113" y="2565400"/>
            <a:ext cx="453707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/>
              <a:t>Κυκλοφορούντα ανοσοσυμπλέγματα</a:t>
            </a:r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>
            <a:off x="3563938" y="1844675"/>
            <a:ext cx="576262" cy="574675"/>
          </a:xfrm>
          <a:prstGeom prst="line">
            <a:avLst/>
          </a:prstGeom>
          <a:noFill/>
          <a:ln w="44450">
            <a:solidFill>
              <a:srgbClr val="993366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601" name="Line 25"/>
          <p:cNvSpPr>
            <a:spLocks noChangeShapeType="1"/>
          </p:cNvSpPr>
          <p:nvPr/>
        </p:nvSpPr>
        <p:spPr bwMode="auto">
          <a:xfrm>
            <a:off x="4787900" y="37893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>
            <a:off x="4859338" y="37893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603" name="Line 27"/>
          <p:cNvSpPr>
            <a:spLocks noChangeShapeType="1"/>
          </p:cNvSpPr>
          <p:nvPr/>
        </p:nvSpPr>
        <p:spPr bwMode="auto">
          <a:xfrm>
            <a:off x="179388" y="2349500"/>
            <a:ext cx="0" cy="2303463"/>
          </a:xfrm>
          <a:prstGeom prst="line">
            <a:avLst/>
          </a:prstGeom>
          <a:noFill/>
          <a:ln w="34925">
            <a:solidFill>
              <a:srgbClr val="99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604" name="Rectangle 28"/>
          <p:cNvSpPr>
            <a:spLocks noChangeArrowheads="1"/>
          </p:cNvSpPr>
          <p:nvPr/>
        </p:nvSpPr>
        <p:spPr bwMode="auto">
          <a:xfrm>
            <a:off x="1403350" y="3500438"/>
            <a:ext cx="4824413" cy="7921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/>
              <a:t>in situ </a:t>
            </a:r>
            <a:r>
              <a:rPr lang="el-GR" b="1"/>
              <a:t>σχηματισμός  ή     </a:t>
            </a:r>
            <a:r>
              <a:rPr lang="en-US" b="1"/>
              <a:t>E</a:t>
            </a:r>
            <a:r>
              <a:rPr lang="el-GR" b="1"/>
              <a:t>ναπόθεση </a:t>
            </a:r>
          </a:p>
          <a:p>
            <a:r>
              <a:rPr lang="el-GR" b="1"/>
              <a:t>Ανοσοσυμπλεγμάτων στο σπείραμα</a:t>
            </a:r>
            <a:endParaRPr lang="en-US" b="1"/>
          </a:p>
        </p:txBody>
      </p:sp>
      <p:sp>
        <p:nvSpPr>
          <p:cNvPr id="24605" name="Line 29"/>
          <p:cNvSpPr>
            <a:spLocks noChangeShapeType="1"/>
          </p:cNvSpPr>
          <p:nvPr/>
        </p:nvSpPr>
        <p:spPr bwMode="auto">
          <a:xfrm>
            <a:off x="6300788" y="3933825"/>
            <a:ext cx="503237" cy="0"/>
          </a:xfrm>
          <a:prstGeom prst="line">
            <a:avLst/>
          </a:prstGeom>
          <a:noFill/>
          <a:ln w="34925">
            <a:solidFill>
              <a:srgbClr val="99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606" name="Oval 30"/>
          <p:cNvSpPr>
            <a:spLocks noChangeArrowheads="1"/>
          </p:cNvSpPr>
          <p:nvPr/>
        </p:nvSpPr>
        <p:spPr bwMode="auto">
          <a:xfrm>
            <a:off x="6804025" y="3573463"/>
            <a:ext cx="2339975" cy="792162"/>
          </a:xfrm>
          <a:prstGeom prst="ellipse">
            <a:avLst/>
          </a:prstGeom>
          <a:solidFill>
            <a:srgbClr val="FFCC99"/>
          </a:solidFill>
          <a:ln w="28575">
            <a:solidFill>
              <a:srgbClr val="0033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600" b="1"/>
              <a:t>Ενεργοποίηση</a:t>
            </a:r>
          </a:p>
          <a:p>
            <a:pPr algn="ctr"/>
            <a:r>
              <a:rPr lang="el-GR" sz="1600" b="1"/>
              <a:t> συμπληρώματος</a:t>
            </a:r>
          </a:p>
        </p:txBody>
      </p:sp>
      <p:cxnSp>
        <p:nvCxnSpPr>
          <p:cNvPr id="24607" name="AutoShape 31"/>
          <p:cNvCxnSpPr>
            <a:cxnSpLocks noChangeShapeType="1"/>
          </p:cNvCxnSpPr>
          <p:nvPr/>
        </p:nvCxnSpPr>
        <p:spPr bwMode="auto">
          <a:xfrm rot="10800000" flipV="1">
            <a:off x="6156325" y="620713"/>
            <a:ext cx="1150938" cy="190500"/>
          </a:xfrm>
          <a:prstGeom prst="bentConnector3">
            <a:avLst>
              <a:gd name="adj1" fmla="val 49931"/>
            </a:avLst>
          </a:prstGeom>
          <a:noFill/>
          <a:ln w="28575">
            <a:solidFill>
              <a:srgbClr val="993366"/>
            </a:solidFill>
            <a:miter lim="800000"/>
            <a:headEnd/>
            <a:tailEnd type="triangle" w="med" len="med"/>
          </a:ln>
        </p:spPr>
      </p:cxnSp>
      <p:sp>
        <p:nvSpPr>
          <p:cNvPr id="24608" name="Line 32"/>
          <p:cNvSpPr>
            <a:spLocks noChangeShapeType="1"/>
          </p:cNvSpPr>
          <p:nvPr/>
        </p:nvSpPr>
        <p:spPr bwMode="auto">
          <a:xfrm>
            <a:off x="3348038" y="44370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609" name="Line 33"/>
          <p:cNvSpPr>
            <a:spLocks noChangeShapeType="1"/>
          </p:cNvSpPr>
          <p:nvPr/>
        </p:nvSpPr>
        <p:spPr bwMode="auto">
          <a:xfrm>
            <a:off x="3348038" y="44370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610" name="Line 34"/>
          <p:cNvSpPr>
            <a:spLocks noChangeShapeType="1"/>
          </p:cNvSpPr>
          <p:nvPr/>
        </p:nvSpPr>
        <p:spPr bwMode="auto">
          <a:xfrm>
            <a:off x="3348038" y="45085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611" name="Line 35"/>
          <p:cNvSpPr>
            <a:spLocks noChangeShapeType="1"/>
          </p:cNvSpPr>
          <p:nvPr/>
        </p:nvSpPr>
        <p:spPr bwMode="auto">
          <a:xfrm>
            <a:off x="3419475" y="45085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cxnSp>
        <p:nvCxnSpPr>
          <p:cNvPr id="24612" name="AutoShape 36"/>
          <p:cNvCxnSpPr>
            <a:cxnSpLocks noChangeShapeType="1"/>
          </p:cNvCxnSpPr>
          <p:nvPr/>
        </p:nvCxnSpPr>
        <p:spPr bwMode="auto">
          <a:xfrm>
            <a:off x="1692275" y="620713"/>
            <a:ext cx="1223963" cy="144462"/>
          </a:xfrm>
          <a:prstGeom prst="bentConnector3">
            <a:avLst>
              <a:gd name="adj1" fmla="val 49935"/>
            </a:avLst>
          </a:prstGeom>
          <a:noFill/>
          <a:ln w="34925">
            <a:solidFill>
              <a:srgbClr val="993366"/>
            </a:solidFill>
            <a:miter lim="800000"/>
            <a:headEnd/>
            <a:tailEnd type="triangle" w="med" len="med"/>
          </a:ln>
        </p:spPr>
      </p:cxnSp>
      <p:sp>
        <p:nvSpPr>
          <p:cNvPr id="24613" name="Line 37"/>
          <p:cNvSpPr>
            <a:spLocks noChangeShapeType="1"/>
          </p:cNvSpPr>
          <p:nvPr/>
        </p:nvSpPr>
        <p:spPr bwMode="auto">
          <a:xfrm>
            <a:off x="3708400" y="46529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614" name="Line 38"/>
          <p:cNvSpPr>
            <a:spLocks noChangeShapeType="1"/>
          </p:cNvSpPr>
          <p:nvPr/>
        </p:nvSpPr>
        <p:spPr bwMode="auto">
          <a:xfrm flipH="1">
            <a:off x="3563938" y="5445125"/>
            <a:ext cx="287337" cy="144463"/>
          </a:xfrm>
          <a:prstGeom prst="line">
            <a:avLst/>
          </a:prstGeom>
          <a:noFill/>
          <a:ln w="44450">
            <a:solidFill>
              <a:srgbClr val="99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615" name="AutoShape 39"/>
          <p:cNvSpPr>
            <a:spLocks noChangeArrowheads="1"/>
          </p:cNvSpPr>
          <p:nvPr/>
        </p:nvSpPr>
        <p:spPr bwMode="auto">
          <a:xfrm>
            <a:off x="3563938" y="4437063"/>
            <a:ext cx="431800" cy="2889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24616" name="AutoShape 40"/>
          <p:cNvSpPr>
            <a:spLocks noChangeArrowheads="1"/>
          </p:cNvSpPr>
          <p:nvPr/>
        </p:nvSpPr>
        <p:spPr bwMode="auto">
          <a:xfrm>
            <a:off x="4643438" y="3068638"/>
            <a:ext cx="431800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 sz="2400"/>
          </a:p>
        </p:txBody>
      </p:sp>
      <p:sp>
        <p:nvSpPr>
          <p:cNvPr id="24617" name="AutoShape 41"/>
          <p:cNvSpPr>
            <a:spLocks noChangeArrowheads="1"/>
          </p:cNvSpPr>
          <p:nvPr/>
        </p:nvSpPr>
        <p:spPr bwMode="auto">
          <a:xfrm rot="5400000">
            <a:off x="-324644" y="2782094"/>
            <a:ext cx="2160588" cy="863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618" name="AutoShape 42"/>
          <p:cNvSpPr>
            <a:spLocks noChangeArrowheads="1"/>
          </p:cNvSpPr>
          <p:nvPr/>
        </p:nvSpPr>
        <p:spPr bwMode="auto">
          <a:xfrm rot="-792272">
            <a:off x="5508625" y="1052513"/>
            <a:ext cx="285750" cy="2303462"/>
          </a:xfrm>
          <a:prstGeom prst="downArrow">
            <a:avLst>
              <a:gd name="adj1" fmla="val 50000"/>
              <a:gd name="adj2" fmla="val 201528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24619" name="AutoShape 43"/>
          <p:cNvSpPr>
            <a:spLocks noChangeArrowheads="1"/>
          </p:cNvSpPr>
          <p:nvPr/>
        </p:nvSpPr>
        <p:spPr bwMode="auto">
          <a:xfrm>
            <a:off x="4643438" y="1125538"/>
            <a:ext cx="360362" cy="1152525"/>
          </a:xfrm>
          <a:prstGeom prst="downArrow">
            <a:avLst>
              <a:gd name="adj1" fmla="val 50000"/>
              <a:gd name="adj2" fmla="val 7995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24620" name="AutoShape 44"/>
          <p:cNvSpPr>
            <a:spLocks noChangeArrowheads="1"/>
          </p:cNvSpPr>
          <p:nvPr/>
        </p:nvSpPr>
        <p:spPr bwMode="auto">
          <a:xfrm rot="3701199">
            <a:off x="3809206" y="880270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24621" name="Rectangle 45"/>
          <p:cNvSpPr>
            <a:spLocks noChangeArrowheads="1"/>
          </p:cNvSpPr>
          <p:nvPr/>
        </p:nvSpPr>
        <p:spPr bwMode="auto">
          <a:xfrm>
            <a:off x="250825" y="4724400"/>
            <a:ext cx="8137525" cy="576263"/>
          </a:xfrm>
          <a:prstGeom prst="rect">
            <a:avLst/>
          </a:prstGeom>
          <a:solidFill>
            <a:srgbClr val="FFCC99"/>
          </a:solidFill>
          <a:ln w="254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/>
              <a:t>Ενεργοποίηση κυτταρικών μεσολαβητών της φλεγμονής</a:t>
            </a:r>
            <a:endParaRPr lang="en-US" b="1" dirty="0"/>
          </a:p>
          <a:p>
            <a:pPr algn="ctr"/>
            <a:r>
              <a:rPr lang="el-GR" sz="1400" b="1" dirty="0"/>
              <a:t>Ουδετερόφιλα</a:t>
            </a:r>
            <a:r>
              <a:rPr lang="en-US" sz="1400" b="1" dirty="0"/>
              <a:t>,</a:t>
            </a:r>
            <a:r>
              <a:rPr lang="el-GR" sz="1400" b="1" dirty="0"/>
              <a:t> </a:t>
            </a:r>
            <a:r>
              <a:rPr lang="el-GR" sz="1400" b="1" dirty="0" err="1"/>
              <a:t>μακροφάγα</a:t>
            </a:r>
            <a:r>
              <a:rPr lang="el-GR" sz="1400" b="1" dirty="0"/>
              <a:t>, αιμοπετάλια </a:t>
            </a:r>
            <a:r>
              <a:rPr lang="en-US" sz="1400" b="1" dirty="0" smtClean="0"/>
              <a:t>,</a:t>
            </a:r>
            <a:r>
              <a:rPr lang="el-GR" sz="1400" b="1" dirty="0" smtClean="0"/>
              <a:t> Β &amp; Τ </a:t>
            </a:r>
            <a:r>
              <a:rPr lang="el-GR" sz="1400" b="1" dirty="0"/>
              <a:t>λεμφοκύτταρα, </a:t>
            </a:r>
            <a:r>
              <a:rPr lang="el-GR" sz="1400" b="1" dirty="0" err="1"/>
              <a:t>μεσαγγειακά</a:t>
            </a:r>
            <a:r>
              <a:rPr lang="el-GR" sz="1400" b="1" dirty="0"/>
              <a:t> κύτταρα</a:t>
            </a:r>
          </a:p>
        </p:txBody>
      </p:sp>
      <p:sp>
        <p:nvSpPr>
          <p:cNvPr id="24622" name="Rectangle 46"/>
          <p:cNvSpPr>
            <a:spLocks noChangeArrowheads="1"/>
          </p:cNvSpPr>
          <p:nvPr/>
        </p:nvSpPr>
        <p:spPr bwMode="auto">
          <a:xfrm>
            <a:off x="179388" y="5734050"/>
            <a:ext cx="1152525" cy="935038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200"/>
              <a:t>Απελευθέρωση </a:t>
            </a:r>
          </a:p>
          <a:p>
            <a:pPr algn="ctr"/>
            <a:r>
              <a:rPr lang="el-GR" sz="1200"/>
              <a:t>Αυξητικών</a:t>
            </a:r>
          </a:p>
          <a:p>
            <a:pPr algn="ctr"/>
            <a:r>
              <a:rPr lang="el-GR" sz="1200"/>
              <a:t>Παραγόντων</a:t>
            </a:r>
          </a:p>
          <a:p>
            <a:pPr algn="ctr"/>
            <a:r>
              <a:rPr lang="en-US" sz="1200"/>
              <a:t>TGF</a:t>
            </a:r>
            <a:r>
              <a:rPr lang="el-GR" sz="1200"/>
              <a:t>β, </a:t>
            </a:r>
            <a:r>
              <a:rPr lang="en-US" sz="1200"/>
              <a:t>PDGF</a:t>
            </a:r>
            <a:endParaRPr lang="el-GR" sz="1200"/>
          </a:p>
        </p:txBody>
      </p:sp>
      <p:sp>
        <p:nvSpPr>
          <p:cNvPr id="24623" name="Line 47"/>
          <p:cNvSpPr>
            <a:spLocks noChangeShapeType="1"/>
          </p:cNvSpPr>
          <p:nvPr/>
        </p:nvSpPr>
        <p:spPr bwMode="auto">
          <a:xfrm rot="10800000" flipV="1">
            <a:off x="395288" y="5300663"/>
            <a:ext cx="1152525" cy="360362"/>
          </a:xfrm>
          <a:prstGeom prst="line">
            <a:avLst/>
          </a:prstGeom>
          <a:noFill/>
          <a:ln w="44450">
            <a:solidFill>
              <a:srgbClr val="99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624" name="AutoShape 48"/>
          <p:cNvSpPr>
            <a:spLocks noChangeArrowheads="1"/>
          </p:cNvSpPr>
          <p:nvPr/>
        </p:nvSpPr>
        <p:spPr bwMode="auto">
          <a:xfrm>
            <a:off x="3563938" y="4437063"/>
            <a:ext cx="431800" cy="2889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3366"/>
          </a:solidFill>
          <a:ln w="9525">
            <a:solidFill>
              <a:srgbClr val="99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24625" name="Rectangle 49"/>
          <p:cNvSpPr>
            <a:spLocks noChangeArrowheads="1"/>
          </p:cNvSpPr>
          <p:nvPr/>
        </p:nvSpPr>
        <p:spPr bwMode="auto">
          <a:xfrm>
            <a:off x="0" y="1484313"/>
            <a:ext cx="3457575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/>
              <a:t>Κυκλοφορούντα αντισώματα</a:t>
            </a:r>
          </a:p>
        </p:txBody>
      </p:sp>
      <p:sp>
        <p:nvSpPr>
          <p:cNvPr id="24626" name="Rectangle 50"/>
          <p:cNvSpPr>
            <a:spLocks noChangeArrowheads="1"/>
          </p:cNvSpPr>
          <p:nvPr/>
        </p:nvSpPr>
        <p:spPr bwMode="auto">
          <a:xfrm>
            <a:off x="900113" y="2565400"/>
            <a:ext cx="453707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/>
              <a:t>Κυκλοφορούντα ανοσοσυμπλέγματα</a:t>
            </a:r>
          </a:p>
        </p:txBody>
      </p:sp>
      <p:sp>
        <p:nvSpPr>
          <p:cNvPr id="24627" name="Line 51"/>
          <p:cNvSpPr>
            <a:spLocks noChangeShapeType="1"/>
          </p:cNvSpPr>
          <p:nvPr/>
        </p:nvSpPr>
        <p:spPr bwMode="auto">
          <a:xfrm>
            <a:off x="3563938" y="1844675"/>
            <a:ext cx="576262" cy="574675"/>
          </a:xfrm>
          <a:prstGeom prst="line">
            <a:avLst/>
          </a:prstGeom>
          <a:noFill/>
          <a:ln w="44450">
            <a:solidFill>
              <a:srgbClr val="993366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4628" name="Rectangle 52"/>
          <p:cNvSpPr>
            <a:spLocks noChangeArrowheads="1"/>
          </p:cNvSpPr>
          <p:nvPr/>
        </p:nvSpPr>
        <p:spPr bwMode="auto">
          <a:xfrm>
            <a:off x="1403350" y="3500438"/>
            <a:ext cx="4824413" cy="792162"/>
          </a:xfrm>
          <a:prstGeom prst="rect">
            <a:avLst/>
          </a:prstGeom>
          <a:solidFill>
            <a:srgbClr val="FFFF99"/>
          </a:solidFill>
          <a:ln w="28575">
            <a:solidFill>
              <a:srgbClr val="99336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/>
              <a:t>in situ </a:t>
            </a:r>
            <a:r>
              <a:rPr lang="el-GR" b="1"/>
              <a:t>σχηματισμός  ή     εναπόθεση </a:t>
            </a:r>
          </a:p>
          <a:p>
            <a:r>
              <a:rPr lang="el-GR" b="1"/>
              <a:t>ανοσοσυμπλεγμάτων στο σπείραμα</a:t>
            </a:r>
            <a:endParaRPr lang="en-US" b="1"/>
          </a:p>
        </p:txBody>
      </p:sp>
      <p:sp>
        <p:nvSpPr>
          <p:cNvPr id="24629" name="AutoShape 53"/>
          <p:cNvSpPr>
            <a:spLocks noChangeArrowheads="1"/>
          </p:cNvSpPr>
          <p:nvPr/>
        </p:nvSpPr>
        <p:spPr bwMode="auto">
          <a:xfrm>
            <a:off x="4643438" y="3068638"/>
            <a:ext cx="431800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 sz="2400"/>
          </a:p>
        </p:txBody>
      </p:sp>
      <p:sp>
        <p:nvSpPr>
          <p:cNvPr id="24630" name="AutoShape 54"/>
          <p:cNvSpPr>
            <a:spLocks noChangeArrowheads="1"/>
          </p:cNvSpPr>
          <p:nvPr/>
        </p:nvSpPr>
        <p:spPr bwMode="auto">
          <a:xfrm rot="5400000">
            <a:off x="-324644" y="2782094"/>
            <a:ext cx="2160588" cy="863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631" name="AutoShape 55"/>
          <p:cNvSpPr>
            <a:spLocks noChangeArrowheads="1"/>
          </p:cNvSpPr>
          <p:nvPr/>
        </p:nvSpPr>
        <p:spPr bwMode="auto">
          <a:xfrm rot="-792272">
            <a:off x="5508625" y="1052513"/>
            <a:ext cx="285750" cy="2303462"/>
          </a:xfrm>
          <a:prstGeom prst="downArrow">
            <a:avLst>
              <a:gd name="adj1" fmla="val 50000"/>
              <a:gd name="adj2" fmla="val 201528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24632" name="AutoShape 56"/>
          <p:cNvSpPr>
            <a:spLocks noChangeArrowheads="1"/>
          </p:cNvSpPr>
          <p:nvPr/>
        </p:nvSpPr>
        <p:spPr bwMode="auto">
          <a:xfrm>
            <a:off x="4643438" y="1125538"/>
            <a:ext cx="360362" cy="1152525"/>
          </a:xfrm>
          <a:prstGeom prst="downArrow">
            <a:avLst>
              <a:gd name="adj1" fmla="val 50000"/>
              <a:gd name="adj2" fmla="val 7995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24633" name="AutoShape 57"/>
          <p:cNvSpPr>
            <a:spLocks noChangeArrowheads="1"/>
          </p:cNvSpPr>
          <p:nvPr/>
        </p:nvSpPr>
        <p:spPr bwMode="auto">
          <a:xfrm rot="3701199">
            <a:off x="3809206" y="880270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l-GR" b="1" dirty="0" smtClean="0"/>
              <a:t>ΑΝΑΓΝΩΡΙΣΗ</a:t>
            </a:r>
            <a:r>
              <a:rPr lang="el-GR" dirty="0" smtClean="0"/>
              <a:t>  </a:t>
            </a:r>
            <a:br>
              <a:rPr lang="el-GR" dirty="0" smtClean="0"/>
            </a:b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ΜΟΡΦΟΛΟΓΙΚΩΝ ΠΡΟΤΥΠΩΝ  </a:t>
            </a:r>
            <a:r>
              <a:rPr lang="el-GR" dirty="0" smtClean="0"/>
              <a:t>ΣΠΕΙΡΑΜΑΤΙΚΩΝ ΑΛΛΟΙΩΣΕΩΝ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-</a:t>
            </a:r>
            <a:r>
              <a:rPr lang="el-GR" sz="2800" dirty="0" smtClean="0"/>
              <a:t>ΑΠΟΥΣΙΑ ΟΥΣΙΩΔΩΝ ΔΙΑΓΝΩΣΤΙΚΩΝ ΑΛΛΟΙΩΣΕΩΝ ΣΤΟ ΦΩΤΟΜΙΚΡΟΣΚΟΠΙΟ</a:t>
            </a:r>
            <a:br>
              <a:rPr lang="el-GR" sz="2800" dirty="0" smtClean="0"/>
            </a:b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2800" dirty="0" smtClean="0"/>
              <a:t>- ΚΑΤΑ ΒΑΣΗ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 ΥΠΕΡΠΛΑΣΤΙΚΑ </a:t>
            </a:r>
            <a:r>
              <a:rPr lang="el-GR" sz="2800" dirty="0" smtClean="0"/>
              <a:t>ΠΡΟΤΥΠΑ ΣΠΕΙΡΑΜΑΤΟΠΑΘΕΙΩΝ</a:t>
            </a:r>
            <a:br>
              <a:rPr lang="el-GR" sz="2800" dirty="0" smtClean="0"/>
            </a:b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2800" dirty="0" smtClean="0"/>
              <a:t>-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ΥΠΕΡΠΛΑΣΤΙΚΑ</a:t>
            </a:r>
            <a:r>
              <a:rPr lang="el-GR" sz="2800" dirty="0" smtClean="0"/>
              <a:t> ΠΡΟΤΥΠΑ ΣΠΕΙΡΑΜΑΤΟΝΕΦΡΙΤΙΔΩΝ (ΣΝ)</a:t>
            </a:r>
            <a:br>
              <a:rPr lang="el-GR" sz="2800" dirty="0" smtClean="0"/>
            </a:br>
            <a:r>
              <a:rPr lang="el-GR" dirty="0" smtClean="0"/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3600" dirty="0" smtClean="0"/>
              <a:t>Απουσία ουσιωδών αλλοιώσεων.</a:t>
            </a:r>
            <a:br>
              <a:rPr lang="el-GR" sz="3600" dirty="0" smtClean="0"/>
            </a:br>
            <a:r>
              <a:rPr lang="el-GR" sz="3600" dirty="0" smtClean="0"/>
              <a:t>Μορφολογικό πρότυπο. Νόσος ελαχίστων αλλοιώσεων (ΝΕΑ). Χρώση αργύρου.</a:t>
            </a:r>
            <a:endParaRPr lang="el-GR" sz="3600" dirty="0"/>
          </a:p>
        </p:txBody>
      </p:sp>
      <p:pic>
        <p:nvPicPr>
          <p:cNvPr id="9219" name="Picture 4" descr="LGM ED 196 x20 RGB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714500"/>
            <a:ext cx="6381750" cy="4786313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l-GR" b="1" dirty="0" err="1" smtClean="0">
                <a:solidFill>
                  <a:schemeClr val="tx2">
                    <a:lumMod val="75000"/>
                  </a:schemeClr>
                </a:solidFill>
              </a:rPr>
              <a:t>Σπειραματοπάθειες</a:t>
            </a:r>
            <a:r>
              <a:rPr lang="el-GR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el-GR" b="1" dirty="0" smtClean="0">
                <a:solidFill>
                  <a:schemeClr val="tx2">
                    <a:lumMod val="75000"/>
                  </a:schemeClr>
                </a:solidFill>
              </a:rPr>
              <a:t> Ορολογίες</a:t>
            </a: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0728"/>
            <a:ext cx="8929718" cy="5544616"/>
          </a:xfrm>
        </p:spPr>
        <p:txBody>
          <a:bodyPr/>
          <a:lstStyle/>
          <a:p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Τμηματικές (προσβολή 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&lt; 50% ή μέρους 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του παθολογικού Σ) - </a:t>
            </a:r>
            <a:r>
              <a:rPr lang="el-GR" u="sng" dirty="0" smtClean="0">
                <a:solidFill>
                  <a:schemeClr val="accent1">
                    <a:lumMod val="75000"/>
                  </a:schemeClr>
                </a:solidFill>
              </a:rPr>
              <a:t>εστιακές</a:t>
            </a:r>
            <a:r>
              <a:rPr lang="fr-FR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u="sng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r-FR" b="1" u="sng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fr-FR" u="sng" dirty="0">
                <a:solidFill>
                  <a:schemeClr val="accent1">
                    <a:lumMod val="75000"/>
                  </a:schemeClr>
                </a:solidFill>
              </a:rPr>
              <a:t>50% </a:t>
            </a:r>
            <a:r>
              <a:rPr lang="el-GR" u="sng" dirty="0">
                <a:solidFill>
                  <a:schemeClr val="accent1">
                    <a:lumMod val="75000"/>
                  </a:schemeClr>
                </a:solidFill>
              </a:rPr>
              <a:t>των Σ</a:t>
            </a:r>
            <a:r>
              <a:rPr lang="fr-FR" u="sng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r>
              <a:rPr lang="el-GR" dirty="0" smtClean="0">
                <a:solidFill>
                  <a:schemeClr val="accent1"/>
                </a:solidFill>
              </a:rPr>
              <a:t>Καθολικές (σφαιρικές)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 (προσβολή ολόκληρης της έκτασης  του παθολογικού Σ)</a:t>
            </a:r>
            <a:r>
              <a:rPr lang="el-GR" dirty="0" smtClean="0">
                <a:solidFill>
                  <a:schemeClr val="accent1"/>
                </a:solidFill>
              </a:rPr>
              <a:t> - </a:t>
            </a:r>
            <a:r>
              <a:rPr lang="el-GR" u="sng" dirty="0" smtClean="0">
                <a:solidFill>
                  <a:schemeClr val="accent1"/>
                </a:solidFill>
              </a:rPr>
              <a:t>διάχυτες </a:t>
            </a:r>
            <a:r>
              <a:rPr lang="fr-FR" u="sng" dirty="0" smtClean="0">
                <a:solidFill>
                  <a:schemeClr val="accent1"/>
                </a:solidFill>
              </a:rPr>
              <a:t>(</a:t>
            </a:r>
            <a:r>
              <a:rPr lang="fr-FR" b="1" u="sng" dirty="0" smtClean="0">
                <a:solidFill>
                  <a:schemeClr val="accent1"/>
                </a:solidFill>
              </a:rPr>
              <a:t>≥</a:t>
            </a:r>
            <a:r>
              <a:rPr lang="fr-FR" u="sng" dirty="0" smtClean="0">
                <a:solidFill>
                  <a:schemeClr val="accent1"/>
                </a:solidFill>
              </a:rPr>
              <a:t>50</a:t>
            </a:r>
            <a:r>
              <a:rPr lang="fr-FR" u="sng" dirty="0">
                <a:solidFill>
                  <a:schemeClr val="accent1"/>
                </a:solidFill>
              </a:rPr>
              <a:t>% </a:t>
            </a:r>
            <a:r>
              <a:rPr lang="el-GR" u="sng" dirty="0">
                <a:solidFill>
                  <a:schemeClr val="accent1"/>
                </a:solidFill>
              </a:rPr>
              <a:t>των Σ</a:t>
            </a:r>
            <a:r>
              <a:rPr lang="fr-FR" u="sng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1116013" y="2565400"/>
            <a:ext cx="914400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77" name="Oval 5"/>
          <p:cNvSpPr>
            <a:spLocks noChangeArrowheads="1"/>
          </p:cNvSpPr>
          <p:nvPr/>
        </p:nvSpPr>
        <p:spPr bwMode="auto">
          <a:xfrm>
            <a:off x="7329488" y="2636838"/>
            <a:ext cx="914400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78" name="Oval 6"/>
          <p:cNvSpPr>
            <a:spLocks noChangeArrowheads="1"/>
          </p:cNvSpPr>
          <p:nvPr/>
        </p:nvSpPr>
        <p:spPr bwMode="auto">
          <a:xfrm>
            <a:off x="3152775" y="2420938"/>
            <a:ext cx="914400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79" name="Oval 7"/>
          <p:cNvSpPr>
            <a:spLocks noChangeArrowheads="1"/>
          </p:cNvSpPr>
          <p:nvPr/>
        </p:nvSpPr>
        <p:spPr bwMode="auto">
          <a:xfrm>
            <a:off x="4737100" y="2565400"/>
            <a:ext cx="914400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80" name="Oval 8"/>
          <p:cNvSpPr>
            <a:spLocks noChangeArrowheads="1"/>
          </p:cNvSpPr>
          <p:nvPr/>
        </p:nvSpPr>
        <p:spPr bwMode="auto">
          <a:xfrm>
            <a:off x="5962650" y="2420938"/>
            <a:ext cx="914400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81" name="Oval 9"/>
          <p:cNvSpPr>
            <a:spLocks noChangeArrowheads="1"/>
          </p:cNvSpPr>
          <p:nvPr/>
        </p:nvSpPr>
        <p:spPr bwMode="auto">
          <a:xfrm>
            <a:off x="1331913" y="5013325"/>
            <a:ext cx="914400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82" name="Oval 10"/>
          <p:cNvSpPr>
            <a:spLocks noChangeArrowheads="1"/>
          </p:cNvSpPr>
          <p:nvPr/>
        </p:nvSpPr>
        <p:spPr bwMode="auto">
          <a:xfrm>
            <a:off x="7545388" y="5084763"/>
            <a:ext cx="914400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83" name="Oval 11"/>
          <p:cNvSpPr>
            <a:spLocks noChangeArrowheads="1"/>
          </p:cNvSpPr>
          <p:nvPr/>
        </p:nvSpPr>
        <p:spPr bwMode="auto">
          <a:xfrm>
            <a:off x="3368675" y="4868863"/>
            <a:ext cx="914400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84" name="Oval 12"/>
          <p:cNvSpPr>
            <a:spLocks noChangeArrowheads="1"/>
          </p:cNvSpPr>
          <p:nvPr/>
        </p:nvSpPr>
        <p:spPr bwMode="auto">
          <a:xfrm>
            <a:off x="4953000" y="5013325"/>
            <a:ext cx="914400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85" name="Oval 13"/>
          <p:cNvSpPr>
            <a:spLocks noChangeArrowheads="1"/>
          </p:cNvSpPr>
          <p:nvPr/>
        </p:nvSpPr>
        <p:spPr bwMode="auto">
          <a:xfrm>
            <a:off x="6178550" y="4868863"/>
            <a:ext cx="914400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86" name="Oval 14"/>
          <p:cNvSpPr>
            <a:spLocks noChangeArrowheads="1"/>
          </p:cNvSpPr>
          <p:nvPr/>
        </p:nvSpPr>
        <p:spPr bwMode="auto">
          <a:xfrm>
            <a:off x="6227763" y="2852738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87" name="Oval 15"/>
          <p:cNvSpPr>
            <a:spLocks noChangeArrowheads="1"/>
          </p:cNvSpPr>
          <p:nvPr/>
        </p:nvSpPr>
        <p:spPr bwMode="auto">
          <a:xfrm>
            <a:off x="3275013" y="29972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88" name="Oval 16"/>
          <p:cNvSpPr>
            <a:spLocks noChangeArrowheads="1"/>
          </p:cNvSpPr>
          <p:nvPr/>
        </p:nvSpPr>
        <p:spPr bwMode="auto">
          <a:xfrm>
            <a:off x="6083300" y="306863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89" name="Oval 17"/>
          <p:cNvSpPr>
            <a:spLocks noChangeArrowheads="1"/>
          </p:cNvSpPr>
          <p:nvPr/>
        </p:nvSpPr>
        <p:spPr bwMode="auto">
          <a:xfrm>
            <a:off x="6011863" y="27813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90" name="Oval 18"/>
          <p:cNvSpPr>
            <a:spLocks noChangeArrowheads="1"/>
          </p:cNvSpPr>
          <p:nvPr/>
        </p:nvSpPr>
        <p:spPr bwMode="auto">
          <a:xfrm>
            <a:off x="3275013" y="256381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91" name="Oval 19"/>
          <p:cNvSpPr>
            <a:spLocks noChangeArrowheads="1"/>
          </p:cNvSpPr>
          <p:nvPr/>
        </p:nvSpPr>
        <p:spPr bwMode="auto">
          <a:xfrm>
            <a:off x="3203575" y="278130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92" name="Oval 20"/>
          <p:cNvSpPr>
            <a:spLocks noChangeArrowheads="1"/>
          </p:cNvSpPr>
          <p:nvPr/>
        </p:nvSpPr>
        <p:spPr bwMode="auto">
          <a:xfrm>
            <a:off x="3419475" y="270827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93" name="Oval 21"/>
          <p:cNvSpPr>
            <a:spLocks noChangeArrowheads="1"/>
          </p:cNvSpPr>
          <p:nvPr/>
        </p:nvSpPr>
        <p:spPr bwMode="auto">
          <a:xfrm>
            <a:off x="1979613" y="53006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94" name="Oval 22"/>
          <p:cNvSpPr>
            <a:spLocks noChangeArrowheads="1"/>
          </p:cNvSpPr>
          <p:nvPr/>
        </p:nvSpPr>
        <p:spPr bwMode="auto">
          <a:xfrm>
            <a:off x="1835150" y="56610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95" name="Oval 23"/>
          <p:cNvSpPr>
            <a:spLocks noChangeArrowheads="1"/>
          </p:cNvSpPr>
          <p:nvPr/>
        </p:nvSpPr>
        <p:spPr bwMode="auto">
          <a:xfrm>
            <a:off x="1692275" y="54451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96" name="Oval 24"/>
          <p:cNvSpPr>
            <a:spLocks noChangeArrowheads="1"/>
          </p:cNvSpPr>
          <p:nvPr/>
        </p:nvSpPr>
        <p:spPr bwMode="auto">
          <a:xfrm>
            <a:off x="1547813" y="5661025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97" name="Oval 25"/>
          <p:cNvSpPr>
            <a:spLocks noChangeArrowheads="1"/>
          </p:cNvSpPr>
          <p:nvPr/>
        </p:nvSpPr>
        <p:spPr bwMode="auto">
          <a:xfrm>
            <a:off x="1835150" y="50847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98" name="Oval 26"/>
          <p:cNvSpPr>
            <a:spLocks noChangeArrowheads="1"/>
          </p:cNvSpPr>
          <p:nvPr/>
        </p:nvSpPr>
        <p:spPr bwMode="auto">
          <a:xfrm>
            <a:off x="3490913" y="5373688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299" name="Oval 27"/>
          <p:cNvSpPr>
            <a:spLocks noChangeArrowheads="1"/>
          </p:cNvSpPr>
          <p:nvPr/>
        </p:nvSpPr>
        <p:spPr bwMode="auto">
          <a:xfrm>
            <a:off x="3706813" y="49403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00" name="Oval 28"/>
          <p:cNvSpPr>
            <a:spLocks noChangeArrowheads="1"/>
          </p:cNvSpPr>
          <p:nvPr/>
        </p:nvSpPr>
        <p:spPr bwMode="auto">
          <a:xfrm>
            <a:off x="3922713" y="5013325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01" name="Oval 29"/>
          <p:cNvSpPr>
            <a:spLocks noChangeArrowheads="1"/>
          </p:cNvSpPr>
          <p:nvPr/>
        </p:nvSpPr>
        <p:spPr bwMode="auto">
          <a:xfrm>
            <a:off x="3492500" y="50847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02" name="Oval 30"/>
          <p:cNvSpPr>
            <a:spLocks noChangeArrowheads="1"/>
          </p:cNvSpPr>
          <p:nvPr/>
        </p:nvSpPr>
        <p:spPr bwMode="auto">
          <a:xfrm>
            <a:off x="3708400" y="515778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03" name="Oval 31"/>
          <p:cNvSpPr>
            <a:spLocks noChangeArrowheads="1"/>
          </p:cNvSpPr>
          <p:nvPr/>
        </p:nvSpPr>
        <p:spPr bwMode="auto">
          <a:xfrm>
            <a:off x="1403350" y="537368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04" name="Oval 32"/>
          <p:cNvSpPr>
            <a:spLocks noChangeArrowheads="1"/>
          </p:cNvSpPr>
          <p:nvPr/>
        </p:nvSpPr>
        <p:spPr bwMode="auto">
          <a:xfrm>
            <a:off x="2051050" y="55165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05" name="Oval 33"/>
          <p:cNvSpPr>
            <a:spLocks noChangeArrowheads="1"/>
          </p:cNvSpPr>
          <p:nvPr/>
        </p:nvSpPr>
        <p:spPr bwMode="auto">
          <a:xfrm>
            <a:off x="1619250" y="52292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06" name="Oval 34"/>
          <p:cNvSpPr>
            <a:spLocks noChangeArrowheads="1"/>
          </p:cNvSpPr>
          <p:nvPr/>
        </p:nvSpPr>
        <p:spPr bwMode="auto">
          <a:xfrm>
            <a:off x="3924300" y="537368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07" name="Oval 35"/>
          <p:cNvSpPr>
            <a:spLocks noChangeArrowheads="1"/>
          </p:cNvSpPr>
          <p:nvPr/>
        </p:nvSpPr>
        <p:spPr bwMode="auto">
          <a:xfrm>
            <a:off x="3708400" y="55165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08" name="Oval 36"/>
          <p:cNvSpPr>
            <a:spLocks noChangeArrowheads="1"/>
          </p:cNvSpPr>
          <p:nvPr/>
        </p:nvSpPr>
        <p:spPr bwMode="auto">
          <a:xfrm>
            <a:off x="5148263" y="5229225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09" name="Oval 37"/>
          <p:cNvSpPr>
            <a:spLocks noChangeArrowheads="1"/>
          </p:cNvSpPr>
          <p:nvPr/>
        </p:nvSpPr>
        <p:spPr bwMode="auto">
          <a:xfrm>
            <a:off x="4067175" y="52292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10" name="Oval 38"/>
          <p:cNvSpPr>
            <a:spLocks noChangeArrowheads="1"/>
          </p:cNvSpPr>
          <p:nvPr/>
        </p:nvSpPr>
        <p:spPr bwMode="auto">
          <a:xfrm>
            <a:off x="5364163" y="50847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11" name="Oval 39"/>
          <p:cNvSpPr>
            <a:spLocks noChangeArrowheads="1"/>
          </p:cNvSpPr>
          <p:nvPr/>
        </p:nvSpPr>
        <p:spPr bwMode="auto">
          <a:xfrm>
            <a:off x="5291138" y="5373688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12" name="Oval 40"/>
          <p:cNvSpPr>
            <a:spLocks noChangeArrowheads="1"/>
          </p:cNvSpPr>
          <p:nvPr/>
        </p:nvSpPr>
        <p:spPr bwMode="auto">
          <a:xfrm>
            <a:off x="5435600" y="573405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13" name="Oval 41"/>
          <p:cNvSpPr>
            <a:spLocks noChangeArrowheads="1"/>
          </p:cNvSpPr>
          <p:nvPr/>
        </p:nvSpPr>
        <p:spPr bwMode="auto">
          <a:xfrm>
            <a:off x="5219700" y="558958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14" name="Oval 42"/>
          <p:cNvSpPr>
            <a:spLocks noChangeArrowheads="1"/>
          </p:cNvSpPr>
          <p:nvPr/>
        </p:nvSpPr>
        <p:spPr bwMode="auto">
          <a:xfrm>
            <a:off x="5507038" y="5445125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15" name="Oval 43"/>
          <p:cNvSpPr>
            <a:spLocks noChangeArrowheads="1"/>
          </p:cNvSpPr>
          <p:nvPr/>
        </p:nvSpPr>
        <p:spPr bwMode="auto">
          <a:xfrm>
            <a:off x="8243888" y="5589588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16" name="Oval 44"/>
          <p:cNvSpPr>
            <a:spLocks noChangeArrowheads="1"/>
          </p:cNvSpPr>
          <p:nvPr/>
        </p:nvSpPr>
        <p:spPr bwMode="auto">
          <a:xfrm>
            <a:off x="7812088" y="5805488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17" name="Oval 45"/>
          <p:cNvSpPr>
            <a:spLocks noChangeArrowheads="1"/>
          </p:cNvSpPr>
          <p:nvPr/>
        </p:nvSpPr>
        <p:spPr bwMode="auto">
          <a:xfrm>
            <a:off x="7883525" y="537368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18" name="Oval 46"/>
          <p:cNvSpPr>
            <a:spLocks noChangeArrowheads="1"/>
          </p:cNvSpPr>
          <p:nvPr/>
        </p:nvSpPr>
        <p:spPr bwMode="auto">
          <a:xfrm>
            <a:off x="7740650" y="52292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19" name="Oval 47"/>
          <p:cNvSpPr>
            <a:spLocks noChangeArrowheads="1"/>
          </p:cNvSpPr>
          <p:nvPr/>
        </p:nvSpPr>
        <p:spPr bwMode="auto">
          <a:xfrm>
            <a:off x="8099425" y="573405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20" name="Oval 48"/>
          <p:cNvSpPr>
            <a:spLocks noChangeArrowheads="1"/>
          </p:cNvSpPr>
          <p:nvPr/>
        </p:nvSpPr>
        <p:spPr bwMode="auto">
          <a:xfrm>
            <a:off x="8027988" y="5157788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21" name="Oval 49"/>
          <p:cNvSpPr>
            <a:spLocks noChangeArrowheads="1"/>
          </p:cNvSpPr>
          <p:nvPr/>
        </p:nvSpPr>
        <p:spPr bwMode="auto">
          <a:xfrm>
            <a:off x="8099425" y="537368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22" name="Oval 50"/>
          <p:cNvSpPr>
            <a:spLocks noChangeArrowheads="1"/>
          </p:cNvSpPr>
          <p:nvPr/>
        </p:nvSpPr>
        <p:spPr bwMode="auto">
          <a:xfrm>
            <a:off x="7956550" y="558958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23" name="Oval 51"/>
          <p:cNvSpPr>
            <a:spLocks noChangeArrowheads="1"/>
          </p:cNvSpPr>
          <p:nvPr/>
        </p:nvSpPr>
        <p:spPr bwMode="auto">
          <a:xfrm>
            <a:off x="7740650" y="558958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24" name="Oval 52"/>
          <p:cNvSpPr>
            <a:spLocks noChangeArrowheads="1"/>
          </p:cNvSpPr>
          <p:nvPr/>
        </p:nvSpPr>
        <p:spPr bwMode="auto">
          <a:xfrm>
            <a:off x="5076825" y="54451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4325" name="Oval 53"/>
          <p:cNvSpPr>
            <a:spLocks noChangeArrowheads="1"/>
          </p:cNvSpPr>
          <p:nvPr/>
        </p:nvSpPr>
        <p:spPr bwMode="auto">
          <a:xfrm>
            <a:off x="5651500" y="53006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Εικόνα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38" y="1428750"/>
            <a:ext cx="5786437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2124075" y="5949950"/>
            <a:ext cx="4824413" cy="71913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 b="1" dirty="0"/>
          </a:p>
          <a:p>
            <a:pPr algn="ctr"/>
            <a:r>
              <a:rPr lang="el-GR" b="1" dirty="0"/>
              <a:t> (</a:t>
            </a:r>
            <a:r>
              <a:rPr lang="en-US" b="1" dirty="0"/>
              <a:t>Masson </a:t>
            </a:r>
            <a:r>
              <a:rPr lang="el-GR" b="1" dirty="0" smtClean="0"/>
              <a:t>τρίχρωμη</a:t>
            </a:r>
            <a:r>
              <a:rPr lang="el-GR" b="1" dirty="0" smtClean="0"/>
              <a:t>) </a:t>
            </a:r>
            <a:endParaRPr lang="el-GR" b="1" dirty="0"/>
          </a:p>
        </p:txBody>
      </p:sp>
      <p:sp>
        <p:nvSpPr>
          <p:cNvPr id="2355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b="1" dirty="0" smtClean="0">
                <a:solidFill>
                  <a:schemeClr val="tx2">
                    <a:lumMod val="75000"/>
                  </a:schemeClr>
                </a:solidFill>
              </a:rPr>
              <a:t>ΕΣΤΙΑΚΗ ΤΜΗΜΑΤΙΚΗ</a:t>
            </a:r>
            <a:br>
              <a:rPr lang="el-GR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l-GR" sz="4000" b="1" dirty="0" smtClean="0">
                <a:solidFill>
                  <a:schemeClr val="tx2">
                    <a:lumMod val="75000"/>
                  </a:schemeClr>
                </a:solidFill>
              </a:rPr>
              <a:t>ΣΠΕΙΡΑΜΑΤΟΣΚΛΗΡΥΝΣΗ</a:t>
            </a:r>
          </a:p>
        </p:txBody>
      </p:sp>
      <p:pic>
        <p:nvPicPr>
          <p:cNvPr id="26629" name="Picture 2" descr="ren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785938"/>
            <a:ext cx="265271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12291" name="Picture 4" descr="σάρωση002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15888"/>
            <a:ext cx="9144000" cy="6973888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eaLnBrk="1" hangingPunct="1"/>
            <a:r>
              <a:rPr lang="el-GR" sz="4000" b="1" dirty="0" smtClean="0">
                <a:solidFill>
                  <a:schemeClr val="tx2">
                    <a:lumMod val="75000"/>
                  </a:schemeClr>
                </a:solidFill>
              </a:rPr>
              <a:t>ΤΜΗΜΑΤΙΚΗ ΣΚΛΗΡΥΝΣΗ</a:t>
            </a:r>
          </a:p>
        </p:txBody>
      </p:sp>
      <p:pic>
        <p:nvPicPr>
          <p:cNvPr id="27651" name="Picture 5" descr="Εικόνα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071563"/>
            <a:ext cx="7127875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785813" y="5877273"/>
            <a:ext cx="7572375" cy="98072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 err="1"/>
              <a:t>ποδοκυτταρική</a:t>
            </a:r>
            <a:r>
              <a:rPr lang="el-GR" b="1" dirty="0"/>
              <a:t> </a:t>
            </a:r>
            <a:r>
              <a:rPr lang="el-GR" b="1" dirty="0" smtClean="0"/>
              <a:t>υπερπλασία στο </a:t>
            </a:r>
            <a:r>
              <a:rPr lang="el-GR" b="1" dirty="0" err="1" smtClean="0"/>
              <a:t>εξωτριχοειδικό</a:t>
            </a:r>
            <a:r>
              <a:rPr lang="el-GR" b="1" dirty="0" smtClean="0"/>
              <a:t> διαμέρισμα</a:t>
            </a:r>
            <a:r>
              <a:rPr lang="en-US" b="1" dirty="0" smtClean="0"/>
              <a:t>, </a:t>
            </a:r>
            <a:endParaRPr lang="el-GR" b="1" dirty="0" smtClean="0"/>
          </a:p>
          <a:p>
            <a:pPr algn="ctr"/>
            <a:r>
              <a:rPr lang="el-GR" b="1" u="sng" dirty="0" smtClean="0"/>
              <a:t>όχι</a:t>
            </a:r>
            <a:r>
              <a:rPr lang="el-GR" b="1" dirty="0" smtClean="0"/>
              <a:t> </a:t>
            </a:r>
            <a:r>
              <a:rPr lang="el-GR" b="1" dirty="0"/>
              <a:t>θεωρούμενη </a:t>
            </a:r>
            <a:r>
              <a:rPr lang="el-GR" b="1" dirty="0" smtClean="0"/>
              <a:t>ως μηνοειδής σχηματισμός</a:t>
            </a:r>
            <a:endParaRPr lang="el-GR" b="1" dirty="0"/>
          </a:p>
          <a:p>
            <a:pPr algn="ctr"/>
            <a:r>
              <a:rPr lang="el-GR" b="1" dirty="0"/>
              <a:t> </a:t>
            </a:r>
            <a:r>
              <a:rPr lang="en-US" b="1" dirty="0" smtClean="0"/>
              <a:t>(</a:t>
            </a:r>
            <a:r>
              <a:rPr lang="el-GR" b="1" dirty="0" smtClean="0"/>
              <a:t>Χρώση αργύρου,</a:t>
            </a:r>
            <a:r>
              <a:rPr lang="en-US" b="1" dirty="0" smtClean="0"/>
              <a:t> </a:t>
            </a:r>
            <a:r>
              <a:rPr lang="en-US" b="1" dirty="0"/>
              <a:t>X400</a:t>
            </a:r>
            <a:r>
              <a:rPr lang="en-US" b="1" dirty="0" smtClean="0"/>
              <a:t>)</a:t>
            </a:r>
            <a:r>
              <a:rPr lang="el-GR" b="1" dirty="0" smtClean="0"/>
              <a:t>.</a:t>
            </a:r>
            <a:endParaRPr lang="el-G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Εικόνα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185863"/>
            <a:ext cx="6429375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2339975" y="6308725"/>
            <a:ext cx="3960813" cy="54927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/>
              <a:t>(</a:t>
            </a:r>
            <a:r>
              <a:rPr lang="en-US" b="1"/>
              <a:t>H</a:t>
            </a:r>
            <a:r>
              <a:rPr lang="el-GR" b="1"/>
              <a:t>+</a:t>
            </a:r>
            <a:r>
              <a:rPr lang="en-US" b="1"/>
              <a:t>E X</a:t>
            </a:r>
            <a:r>
              <a:rPr lang="el-GR" b="1"/>
              <a:t>200)</a:t>
            </a:r>
            <a:r>
              <a:rPr lang="el-GR"/>
              <a:t> </a:t>
            </a:r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196752"/>
          </a:xfrm>
        </p:spPr>
        <p:txBody>
          <a:bodyPr>
            <a:normAutofit/>
          </a:bodyPr>
          <a:lstStyle/>
          <a:p>
            <a:pPr eaLnBrk="1" hangingPunct="1"/>
            <a:r>
              <a:rPr lang="el-GR" sz="3200" b="1" dirty="0" smtClean="0">
                <a:solidFill>
                  <a:schemeClr val="tx2">
                    <a:lumMod val="75000"/>
                  </a:schemeClr>
                </a:solidFill>
              </a:rPr>
              <a:t>ΦΥΣΙΟΛΟΓΙΚΟ ΣΠΕΙΡΑΜΑ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l-GR" sz="3200" b="1" dirty="0" smtClean="0">
                <a:solidFill>
                  <a:schemeClr val="tx2">
                    <a:lumMod val="75000"/>
                  </a:schemeClr>
                </a:solidFill>
              </a:rPr>
              <a:t>Σ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el-GR" sz="3200" b="1" dirty="0" smtClean="0">
                <a:solidFill>
                  <a:schemeClr val="tx2">
                    <a:lumMod val="75000"/>
                  </a:schemeClr>
                </a:solidFill>
              </a:rPr>
              <a:t>ΚΑΙ ΣΩΛΗΝΑΡΙΑ ΦΛΟΙΩΔΟΥΣ ΜΟΙΡΑΣ, ΕΓΓΥΣ &amp; ΑΠΩ ΕΣΠΕΙΡΑΜΕΝΑ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Οζώδης σπειραματοσκλήρυνση σακχαρώδους διαβήτη. Α-Η.</a:t>
            </a:r>
            <a:endParaRPr lang="el-GR" dirty="0"/>
          </a:p>
        </p:txBody>
      </p:sp>
      <p:pic>
        <p:nvPicPr>
          <p:cNvPr id="73730" name="Picture 2" descr="C:\Users\αγαπουλακι\Desktop\EIKONEΣ Σ.Δ\RENAL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485924" y="2128942"/>
            <a:ext cx="5715017" cy="3743100"/>
          </a:xfrm>
          <a:prstGeom prst="rect">
            <a:avLst/>
          </a:prstGeom>
          <a:noFill/>
        </p:spPr>
      </p:pic>
      <p:pic>
        <p:nvPicPr>
          <p:cNvPr id="73731" name="Picture 3" descr="C:\Users\αγαπουλακι\Desktop\EIKONEΣ Σ.Δ\Screen shot 2010-07-19 at 9.59.06 P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933583" y="2004743"/>
            <a:ext cx="5786455" cy="392006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19256" cy="5714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b="1" dirty="0" smtClean="0">
                <a:solidFill>
                  <a:schemeClr val="tx2">
                    <a:lumMod val="75000"/>
                  </a:schemeClr>
                </a:solidFill>
              </a:rPr>
              <a:t>ΔΙΑΒΗΤΙΚΗ ΝΕΦΡΟΠΑΘΕΙΑ</a:t>
            </a:r>
          </a:p>
        </p:txBody>
      </p:sp>
      <p:pic>
        <p:nvPicPr>
          <p:cNvPr id="28675" name="Picture 5" descr="Εικόνα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131" y="1124821"/>
            <a:ext cx="5351659" cy="41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" y="5929330"/>
            <a:ext cx="9001155" cy="66832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 smtClean="0"/>
              <a:t>              Σπειραματική </a:t>
            </a:r>
            <a:r>
              <a:rPr lang="el-GR" b="1" dirty="0"/>
              <a:t>οζώδης </a:t>
            </a:r>
            <a:r>
              <a:rPr lang="el-GR" b="1" dirty="0" smtClean="0"/>
              <a:t>σκλήρυνση         Αρτηριδιοϋαλίνωση στο διάμεσο υπόστρωμα.</a:t>
            </a:r>
            <a:endParaRPr lang="el-GR" b="1" dirty="0"/>
          </a:p>
          <a:p>
            <a:pPr algn="ctr"/>
            <a:r>
              <a:rPr lang="en-US" b="1" dirty="0" smtClean="0"/>
              <a:t>(</a:t>
            </a:r>
            <a:r>
              <a:rPr lang="el-GR" b="1" dirty="0" smtClean="0"/>
              <a:t>Χρώση αργύρου</a:t>
            </a:r>
            <a:r>
              <a:rPr lang="en-US" b="1" dirty="0" smtClean="0"/>
              <a:t> </a:t>
            </a:r>
            <a:r>
              <a:rPr lang="en-US" b="1" dirty="0" smtClean="0"/>
              <a:t>X200</a:t>
            </a:r>
            <a:r>
              <a:rPr lang="el-GR" b="1" dirty="0" smtClean="0"/>
              <a:t>, Α-Η Χ400, αντίστοιχα</a:t>
            </a:r>
            <a:r>
              <a:rPr lang="en-US" b="1" dirty="0" smtClean="0"/>
              <a:t>)</a:t>
            </a:r>
            <a:endParaRPr lang="el-GR" b="1" dirty="0"/>
          </a:p>
        </p:txBody>
      </p:sp>
      <p:pic>
        <p:nvPicPr>
          <p:cNvPr id="6" name="Picture 4" descr="C:\Documents and Settings\Administrator\Τα έγγραφά μου\Οι εικόνες μου\PATH 1 18.10\6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04457" y="1353337"/>
            <a:ext cx="5333089" cy="3626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Autofit/>
          </a:bodyPr>
          <a:lstStyle/>
          <a:p>
            <a:r>
              <a:rPr lang="el-GR" sz="2400" dirty="0" smtClean="0"/>
              <a:t>Διαβητική νεφροπάθεια</a:t>
            </a:r>
            <a:r>
              <a:rPr lang="en-US" sz="2400" dirty="0" smtClean="0"/>
              <a:t>: 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οζώδης σπειραματοσκλήρυνση και </a:t>
            </a:r>
            <a:r>
              <a:rPr lang="el-GR" sz="2400" dirty="0" smtClean="0">
                <a:solidFill>
                  <a:srgbClr val="FF3399"/>
                </a:solidFill>
              </a:rPr>
              <a:t>αρτηριδιοϋαλίνωση</a:t>
            </a:r>
            <a:r>
              <a:rPr lang="el-GR" sz="2400" dirty="0" smtClean="0"/>
              <a:t> . </a:t>
            </a:r>
            <a:endParaRPr lang="el-GR" sz="2400" dirty="0"/>
          </a:p>
        </p:txBody>
      </p:sp>
      <p:pic>
        <p:nvPicPr>
          <p:cNvPr id="74754" name="Picture 2" descr="C:\Users\αγαπουλακι\Desktop\EIKONEΣ Σ.Δ\c15_s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877834" y="1777479"/>
            <a:ext cx="6329289" cy="4203044"/>
          </a:xfrm>
          <a:prstGeom prst="rect">
            <a:avLst/>
          </a:prstGeom>
          <a:noFill/>
        </p:spPr>
      </p:pic>
      <p:pic>
        <p:nvPicPr>
          <p:cNvPr id="74755" name="Picture 3" descr="C:\Users\αγαπουλακι\Desktop\EIKONEΣ Σ.Δ\screen_shot_2013-09-03_at_12343_pm-140E4DA1B2B2FEB905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976312" y="1690670"/>
            <a:ext cx="6496050" cy="4543425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6072206"/>
            <a:ext cx="3008313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Α-Η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86380" y="5786454"/>
            <a:ext cx="3071834" cy="1223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PAS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6429388" y="928670"/>
            <a:ext cx="484632" cy="857256"/>
          </a:xfrm>
          <a:prstGeom prst="downArrow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FF33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H0412004 x20 RGB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48" y="1306969"/>
            <a:ext cx="7399354" cy="5551031"/>
          </a:xfrm>
          <a:noFill/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67544" y="0"/>
            <a:ext cx="8219256" cy="1417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ΔΙΑΒΗΤΙΚΗ ΝΕΦΡΟΠΑΘΕΙΑ, </a:t>
            </a:r>
            <a:r>
              <a:rPr kumimoji="0" lang="en-US" sz="40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PAS</a:t>
            </a:r>
            <a:r>
              <a:rPr kumimoji="0" lang="el-GR" sz="40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000" b="1" spc="6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Οζώδης σπειραματοσκλήρυνση, αρτηριδιοϋαλίνωση</a:t>
            </a:r>
            <a:r>
              <a:rPr lang="en-US" sz="4000" b="1" spc="6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kumimoji="0" lang="el-GR" sz="4000" b="1" i="0" u="none" strike="noStrike" kern="1200" cap="none" spc="60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4929190" cy="928670"/>
          </a:xfrm>
        </p:spPr>
        <p:txBody>
          <a:bodyPr>
            <a:normAutofit/>
          </a:bodyPr>
          <a:lstStyle/>
          <a:p>
            <a:r>
              <a:rPr lang="el-GR" sz="2000" b="1" spc="300" dirty="0" smtClean="0"/>
              <a:t>ΣΥΝΥΠΑΡΧΟΥΣΕΣ </a:t>
            </a:r>
            <a:r>
              <a:rPr lang="el-GR" sz="2000" dirty="0" smtClean="0"/>
              <a:t>ΜΕ ΤΗ ΔΙΑΒΗΤΙΚΗ ΝΕΦΡΟΠΑΘΕΙΑ </a:t>
            </a:r>
            <a:r>
              <a:rPr lang="el-GR" sz="2000" u="sng" dirty="0" smtClean="0"/>
              <a:t>ΑΛΛΕΣ</a:t>
            </a:r>
            <a:r>
              <a:rPr lang="el-GR" sz="2000" dirty="0" smtClean="0"/>
              <a:t> ΕΠΙΠΛΟΚΕΣ ΤΟΥ Σ.Δ.</a:t>
            </a:r>
            <a:endParaRPr lang="el-GR" sz="2000" dirty="0"/>
          </a:p>
        </p:txBody>
      </p:sp>
      <p:pic>
        <p:nvPicPr>
          <p:cNvPr id="3" name="Picture 2" descr="C:\Documents and Settings\Administrator\Τα έγγραφά μου\Οι εικόνες μου\PATH 1 18.10\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4032866" cy="2643207"/>
          </a:xfrm>
          <a:prstGeom prst="rect">
            <a:avLst/>
          </a:prstGeom>
          <a:noFill/>
        </p:spPr>
      </p:pic>
      <p:pic>
        <p:nvPicPr>
          <p:cNvPr id="4" name="Picture 3" descr="flhk12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71934" y="4009659"/>
            <a:ext cx="4746629" cy="2848341"/>
          </a:xfrm>
          <a:prstGeom prst="rect">
            <a:avLst/>
          </a:prstGeom>
          <a:noFill/>
        </p:spPr>
      </p:pic>
      <p:pic>
        <p:nvPicPr>
          <p:cNvPr id="5" name="Picture 6" descr="CV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14876" y="0"/>
            <a:ext cx="2667003" cy="4000505"/>
          </a:xfrm>
          <a:prstGeom prst="rect">
            <a:avLst/>
          </a:prstGeom>
          <a:noFill/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428596" y="2071678"/>
            <a:ext cx="3857652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Διαβητική </a:t>
            </a:r>
            <a:r>
              <a:rPr kumimoji="0" lang="el-G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αμφιβληστροειδοπάθεια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lang="el-GR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Μικροανευρύσματα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.</a:t>
            </a:r>
            <a:endParaRPr kumimoji="0" lang="el-G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1 - Τίτλος"/>
          <p:cNvSpPr txBox="1">
            <a:spLocks/>
          </p:cNvSpPr>
          <p:nvPr/>
        </p:nvSpPr>
        <p:spPr>
          <a:xfrm>
            <a:off x="7358082" y="273050"/>
            <a:ext cx="1785918" cy="215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Καρδιαγγειακά επεισόδια 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0417" name="Picture 1" descr="C:\Users\KAV-AGRO\Desktop\ΕΙΚΟΝΕΣ ΕΞΕΤΑΣΕΩΝ ΙΟΥΝΙΟΥ 2016\ΕΙΚΟΝΕΣ ΕΞΕΤΑΣΕΩΝ ΠΑΘ. ΑΝΑΤ. ΙΙ ΙΑΤΡΙΚΗΣ 6.2016\EIKONEΣ  4ου θέματος 6.2016 (Σ.Δ.)\ΕΙΚ 3 diabetic_retinopathy microaneurysms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929065"/>
            <a:ext cx="3559951" cy="2847961"/>
          </a:xfrm>
          <a:prstGeom prst="rect">
            <a:avLst/>
          </a:prstGeom>
          <a:noFill/>
        </p:spPr>
      </p:pic>
      <p:sp>
        <p:nvSpPr>
          <p:cNvPr id="9" name="1 - Τίτλος"/>
          <p:cNvSpPr txBox="1">
            <a:spLocks/>
          </p:cNvSpPr>
          <p:nvPr/>
        </p:nvSpPr>
        <p:spPr>
          <a:xfrm>
            <a:off x="428596" y="3929066"/>
            <a:ext cx="3286148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Διαβητική </a:t>
            </a:r>
            <a:r>
              <a:rPr kumimoji="0" lang="el-G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αμφιβληστροειδοπάθεια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lang="el-GR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A</a:t>
            </a:r>
            <a:r>
              <a:rPr lang="el-GR" dirty="0" err="1" smtClean="0">
                <a:latin typeface="+mj-lt"/>
                <a:ea typeface="+mj-ea"/>
                <a:cs typeface="+mj-cs"/>
              </a:rPr>
              <a:t>ιμορραγίες</a:t>
            </a:r>
            <a:r>
              <a:rPr lang="el-GR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041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3688" y="2443163"/>
              <a:ext cx="2628900" cy="1214437"/>
            </p14:xfrm>
          </p:contentPart>
        </mc:Choice>
        <mc:Fallback xmlns="">
          <p:pic>
            <p:nvPicPr>
              <p:cNvPr id="6041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4330" y="2433827"/>
                <a:ext cx="2647616" cy="1233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0419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5775" y="4872038"/>
              <a:ext cx="236538" cy="365125"/>
            </p14:xfrm>
          </p:contentPart>
        </mc:Choice>
        <mc:Fallback xmlns="">
          <p:pic>
            <p:nvPicPr>
              <p:cNvPr id="60419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6664" y="4862667"/>
                <a:ext cx="254760" cy="383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0420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71600" y="4857750"/>
              <a:ext cx="242888" cy="414338"/>
            </p14:xfrm>
          </p:contentPart>
        </mc:Choice>
        <mc:Fallback xmlns="">
          <p:pic>
            <p:nvPicPr>
              <p:cNvPr id="60420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62461" y="4848455"/>
                <a:ext cx="261166" cy="4329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0421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71738" y="4808538"/>
              <a:ext cx="242887" cy="228600"/>
            </p14:xfrm>
          </p:contentPart>
        </mc:Choice>
        <mc:Fallback xmlns="">
          <p:pic>
            <p:nvPicPr>
              <p:cNvPr id="60421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62451" y="4799309"/>
                <a:ext cx="261461" cy="24705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4000" b="1" smtClean="0">
                <a:solidFill>
                  <a:srgbClr val="FFFF00"/>
                </a:solidFill>
              </a:rPr>
              <a:t>ΑΜΥΛΟΕΙΔΩΣΗ</a:t>
            </a:r>
          </a:p>
        </p:txBody>
      </p:sp>
      <p:pic>
        <p:nvPicPr>
          <p:cNvPr id="15363" name="Picture 5" descr="Εικόνα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1357313"/>
            <a:ext cx="51435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468313" y="5734050"/>
            <a:ext cx="8207375" cy="79057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 err="1" smtClean="0"/>
              <a:t>Σπειραματικές</a:t>
            </a:r>
            <a:r>
              <a:rPr lang="el-GR" b="1" dirty="0" smtClean="0"/>
              <a:t> </a:t>
            </a:r>
            <a:r>
              <a:rPr lang="el-GR" b="1" dirty="0"/>
              <a:t>και αγγειακές εναποθέσεις κυτταρικής </a:t>
            </a:r>
            <a:r>
              <a:rPr lang="el-GR" b="1" dirty="0" err="1"/>
              <a:t>ηωσινόφιλης</a:t>
            </a:r>
            <a:r>
              <a:rPr lang="el-GR" b="1" dirty="0"/>
              <a:t> ουσίας </a:t>
            </a:r>
          </a:p>
          <a:p>
            <a:pPr algn="ctr"/>
            <a:r>
              <a:rPr lang="el-GR" b="1" dirty="0" smtClean="0"/>
              <a:t>(Α-Η,</a:t>
            </a:r>
            <a:r>
              <a:rPr lang="en-US" b="1" dirty="0" smtClean="0"/>
              <a:t> </a:t>
            </a:r>
            <a:r>
              <a:rPr lang="en-US" b="1" dirty="0"/>
              <a:t>X200)</a:t>
            </a:r>
            <a:endParaRPr lang="el-GR" b="1" dirty="0"/>
          </a:p>
        </p:txBody>
      </p:sp>
      <p:sp>
        <p:nvSpPr>
          <p:cNvPr id="15365" name="Line 7"/>
          <p:cNvSpPr>
            <a:spLocks noChangeShapeType="1"/>
          </p:cNvSpPr>
          <p:nvPr/>
        </p:nvSpPr>
        <p:spPr bwMode="auto">
          <a:xfrm flipV="1">
            <a:off x="1907704" y="3717032"/>
            <a:ext cx="431800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366" name="Line 8"/>
          <p:cNvSpPr>
            <a:spLocks noChangeShapeType="1"/>
          </p:cNvSpPr>
          <p:nvPr/>
        </p:nvSpPr>
        <p:spPr bwMode="auto">
          <a:xfrm flipH="1" flipV="1">
            <a:off x="4643438" y="4000500"/>
            <a:ext cx="43180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367" name="Line 9"/>
          <p:cNvSpPr>
            <a:spLocks noChangeShapeType="1"/>
          </p:cNvSpPr>
          <p:nvPr/>
        </p:nvSpPr>
        <p:spPr bwMode="auto">
          <a:xfrm flipH="1">
            <a:off x="4357688" y="2071688"/>
            <a:ext cx="288925" cy="2174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l-GR" sz="4000" b="1" dirty="0" smtClean="0">
                <a:solidFill>
                  <a:schemeClr val="accent6">
                    <a:lumMod val="75000"/>
                  </a:schemeClr>
                </a:solidFill>
              </a:rPr>
              <a:t>ΑΜΥΛΟΕΙΔΩΣΗ</a:t>
            </a:r>
          </a:p>
        </p:txBody>
      </p:sp>
      <p:pic>
        <p:nvPicPr>
          <p:cNvPr id="29699" name="Picture 5" descr="Εικόνα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2928938"/>
            <a:ext cx="4643437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Εικόνα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75"/>
            <a:ext cx="4500563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1042988" y="5589588"/>
            <a:ext cx="3313112" cy="100806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/>
              <a:t>δευτεροπαθής </a:t>
            </a:r>
            <a:r>
              <a:rPr lang="el-GR" b="1" dirty="0" err="1"/>
              <a:t>αμυλοείδωση</a:t>
            </a:r>
            <a:endParaRPr lang="en-US" b="1" dirty="0"/>
          </a:p>
          <a:p>
            <a:pPr algn="ctr"/>
            <a:r>
              <a:rPr lang="en-US" b="1" dirty="0"/>
              <a:t>(</a:t>
            </a:r>
            <a:r>
              <a:rPr lang="el-GR" b="1" dirty="0"/>
              <a:t>Α</a:t>
            </a:r>
            <a:r>
              <a:rPr lang="en-US" b="1" dirty="0"/>
              <a:t>A</a:t>
            </a:r>
            <a:r>
              <a:rPr lang="el-GR" b="1" dirty="0"/>
              <a:t> </a:t>
            </a:r>
            <a:r>
              <a:rPr lang="en-US" b="1" dirty="0" smtClean="0"/>
              <a:t>Amyloid</a:t>
            </a:r>
            <a:r>
              <a:rPr lang="el-GR" b="1" dirty="0" smtClean="0"/>
              <a:t>, </a:t>
            </a:r>
            <a:r>
              <a:rPr lang="en-US" b="1" dirty="0"/>
              <a:t>X</a:t>
            </a:r>
            <a:r>
              <a:rPr lang="el-GR" b="1" dirty="0"/>
              <a:t>200) </a:t>
            </a:r>
          </a:p>
        </p:txBody>
      </p:sp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4572000" y="1052513"/>
            <a:ext cx="4321175" cy="79216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/>
              <a:t>Ερυθρό του Κονγκό (</a:t>
            </a:r>
            <a:r>
              <a:rPr lang="en-US" b="1" dirty="0" err="1"/>
              <a:t>congo</a:t>
            </a:r>
            <a:r>
              <a:rPr lang="en-US" b="1" dirty="0"/>
              <a:t> </a:t>
            </a:r>
            <a:r>
              <a:rPr lang="en-US" b="1" dirty="0" smtClean="0"/>
              <a:t>red</a:t>
            </a:r>
            <a:r>
              <a:rPr lang="el-GR" b="1" dirty="0" smtClean="0"/>
              <a:t>),</a:t>
            </a:r>
            <a:r>
              <a:rPr lang="en-US" b="1" dirty="0" smtClean="0"/>
              <a:t> </a:t>
            </a:r>
            <a:r>
              <a:rPr lang="en-US" b="1" dirty="0"/>
              <a:t>X10</a:t>
            </a:r>
            <a:r>
              <a:rPr lang="el-GR" b="1" dirty="0" smtClean="0"/>
              <a:t>0</a:t>
            </a:r>
            <a:endParaRPr lang="el-G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16387" name="Picture 4" descr="σάρωση006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57200" y="0"/>
            <a:ext cx="8229600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ΑΜΥΛΟΕΙΔΩΣΗ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428750"/>
          </a:xfrm>
        </p:spPr>
        <p:txBody>
          <a:bodyPr/>
          <a:lstStyle/>
          <a:p>
            <a:r>
              <a:rPr lang="el-GR" sz="3200" b="1" dirty="0" smtClean="0"/>
              <a:t>ΕΣΤΙΑΚΗ ΤΜΗΜΑΤΙΚΗ ΝΕΚΡΩΣΗ </a:t>
            </a:r>
            <a:br>
              <a:rPr lang="el-GR" sz="3200" b="1" dirty="0" smtClean="0"/>
            </a:br>
            <a:r>
              <a:rPr lang="el-GR" sz="3200" b="1" dirty="0" smtClean="0"/>
              <a:t>(χρώση </a:t>
            </a:r>
            <a:r>
              <a:rPr lang="en-US" sz="3200" b="1" dirty="0" smtClean="0"/>
              <a:t>Masson)</a:t>
            </a:r>
            <a:endParaRPr lang="el-GR" sz="3200" b="1" dirty="0" smtClean="0"/>
          </a:p>
        </p:txBody>
      </p:sp>
      <p:pic>
        <p:nvPicPr>
          <p:cNvPr id="38915" name="Picture 4" descr="σάρωση002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1214438"/>
            <a:ext cx="6802437" cy="5427662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1" y="476673"/>
            <a:ext cx="4139952" cy="93610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/>
              <a:t>Σχετικά «</a:t>
            </a:r>
            <a:r>
              <a:rPr lang="el-GR" b="1" dirty="0" err="1" smtClean="0"/>
              <a:t>ακυτταρικό</a:t>
            </a:r>
            <a:r>
              <a:rPr lang="el-GR" b="1" dirty="0" smtClean="0"/>
              <a:t>» σπείραμα</a:t>
            </a:r>
            <a:endParaRPr lang="en-US" b="1" dirty="0" smtClean="0"/>
          </a:p>
          <a:p>
            <a:pPr algn="ctr"/>
            <a:r>
              <a:rPr lang="el-GR" b="1" dirty="0" smtClean="0"/>
              <a:t>(</a:t>
            </a:r>
            <a:r>
              <a:rPr lang="el-GR" b="1" dirty="0" smtClean="0"/>
              <a:t>Α-Η,</a:t>
            </a:r>
            <a:r>
              <a:rPr lang="en-US" b="1" dirty="0" smtClean="0"/>
              <a:t> </a:t>
            </a:r>
            <a:r>
              <a:rPr lang="en-US" b="1" dirty="0"/>
              <a:t>x</a:t>
            </a:r>
            <a:r>
              <a:rPr lang="el-GR" b="1" dirty="0"/>
              <a:t>200)</a:t>
            </a:r>
          </a:p>
        </p:txBody>
      </p:sp>
      <p:pic>
        <p:nvPicPr>
          <p:cNvPr id="39939" name="Picture 6" descr="Εικόνα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5275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-171400"/>
            <a:ext cx="8229600" cy="792088"/>
          </a:xfrm>
        </p:spPr>
        <p:txBody>
          <a:bodyPr/>
          <a:lstStyle/>
          <a:p>
            <a:pPr eaLnBrk="1" hangingPunct="1"/>
            <a:r>
              <a:rPr lang="el-GR" sz="4000" b="1" dirty="0" smtClean="0">
                <a:solidFill>
                  <a:schemeClr val="accent1">
                    <a:lumMod val="75000"/>
                  </a:schemeClr>
                </a:solidFill>
              </a:rPr>
              <a:t>ΘΡΟΜΒΩΤΙΚΗ ΜΙΚΡΟΑΓΓΕΙΟΠΑΘΕΙΑ</a:t>
            </a:r>
          </a:p>
        </p:txBody>
      </p:sp>
      <p:pic>
        <p:nvPicPr>
          <p:cNvPr id="39941" name="Picture 6" descr="DA1C16F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94636" y="1686084"/>
            <a:ext cx="594721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4000" b="1" dirty="0" smtClean="0"/>
              <a:t>Φυσιολογικό σπείραμα και ουροφόρα σωληνάρια</a:t>
            </a:r>
            <a:r>
              <a:rPr lang="el-GR" sz="4000" dirty="0" smtClean="0"/>
              <a:t> </a:t>
            </a:r>
            <a:r>
              <a:rPr lang="el-GR" sz="4000" b="1" dirty="0" smtClean="0"/>
              <a:t>(Α-Η)</a:t>
            </a:r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258888" y="1484313"/>
          <a:ext cx="6746875" cy="511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Φωτογραφία του Photo Editor" r:id="rId3" imgW="17947605" imgH="11828571" progId="">
                  <p:embed/>
                </p:oleObj>
              </mc:Choice>
              <mc:Fallback>
                <p:oleObj name="Φωτογραφία του Photo Editor" r:id="rId3" imgW="17947605" imgH="1182857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484313"/>
                        <a:ext cx="6746875" cy="5113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kidneypathology.com.ar/da1c12ff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75"/>
            <a:ext cx="9196388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0" y="0"/>
            <a:ext cx="9144000" cy="150018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Πρόσφατοι θρόμβοι στη χρώση </a:t>
            </a:r>
            <a:r>
              <a:rPr lang="en-US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Masson </a:t>
            </a:r>
            <a:r>
              <a:rPr lang="el-G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90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2" name="Photo Editor Photo" r:id="rId3" imgW="7314286" imgH="5485714" progId="">
                  <p:embed/>
                </p:oleObj>
              </mc:Choice>
              <mc:Fallback>
                <p:oleObj name="Photo Editor Photo" r:id="rId3" imgW="7314286" imgH="54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0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1 - Τίτλος"/>
          <p:cNvSpPr txBox="1">
            <a:spLocks/>
          </p:cNvSpPr>
          <p:nvPr/>
        </p:nvSpPr>
        <p:spPr>
          <a:xfrm>
            <a:off x="0" y="0"/>
            <a:ext cx="9144000" cy="150018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2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Παλαιοί </a:t>
            </a:r>
            <a:r>
              <a:rPr lang="el-GR" sz="32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θρόμβοι στη χρώση </a:t>
            </a:r>
            <a:r>
              <a:rPr lang="en-US" sz="32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Masson</a:t>
            </a:r>
            <a:r>
              <a:rPr lang="en-US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l-G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-541338" y="30163"/>
          <a:ext cx="9685338" cy="726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9" name="Photo Editor Photo" r:id="rId3" imgW="7314286" imgH="5485714" progId="">
                  <p:embed/>
                </p:oleObj>
              </mc:Choice>
              <mc:Fallback>
                <p:oleObj name="Photo Editor Photo" r:id="rId3" imgW="7314286" imgH="54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41338" y="30163"/>
                        <a:ext cx="9685338" cy="726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1835696" y="-171400"/>
            <a:ext cx="685110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ΘΡΟΜΒΩΤΙΚΗ ΜΙΚΡΟΑΓΓΕΙΟΠΑΘΕΙΑ,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PAS</a:t>
            </a:r>
            <a:endParaRPr kumimoji="0" lang="el-GR" sz="40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(</a:t>
            </a:r>
            <a:r>
              <a:rPr lang="el-GR" sz="2400" dirty="0" smtClean="0"/>
              <a:t>Διάχυτη</a:t>
            </a:r>
            <a:r>
              <a:rPr lang="en-US" sz="2400" dirty="0" smtClean="0"/>
              <a:t>)</a:t>
            </a:r>
            <a:r>
              <a:rPr lang="el-GR" sz="2400" dirty="0" smtClean="0"/>
              <a:t> ομοιόμορφη σφαιρική πάχυνση των </a:t>
            </a:r>
            <a:r>
              <a:rPr lang="el-GR" sz="2400" dirty="0" err="1" smtClean="0"/>
              <a:t>σπειραματικών</a:t>
            </a:r>
            <a:r>
              <a:rPr lang="el-GR" sz="2400" dirty="0" smtClean="0"/>
              <a:t> βασικών μεμβρανών. Φυσιολογικός αριθμός κυττάρων (</a:t>
            </a:r>
            <a:r>
              <a:rPr lang="el-GR" sz="2400" dirty="0" err="1" smtClean="0"/>
              <a:t>νορμοκυτταρικό</a:t>
            </a:r>
            <a:r>
              <a:rPr lang="el-GR" sz="2400" dirty="0" smtClean="0"/>
              <a:t>)  σπείραμα. </a:t>
            </a:r>
            <a:r>
              <a:rPr lang="el-GR" sz="2400" b="1" dirty="0" smtClean="0"/>
              <a:t>ΜΕΜΒΡΑΝΩΔΗΣ ΣΠΕΙΡΑΜΑΤΟΠΑΘΕΙΑ</a:t>
            </a:r>
            <a:endParaRPr lang="el-GR" sz="2400" b="1" dirty="0"/>
          </a:p>
        </p:txBody>
      </p:sp>
      <p:pic>
        <p:nvPicPr>
          <p:cNvPr id="37890" name="Picture 2" descr="http://library.med.utah.edu/WebPath/jpeg1/RENAL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520933" y="2092514"/>
            <a:ext cx="5500725" cy="3601665"/>
          </a:xfrm>
          <a:prstGeom prst="rect">
            <a:avLst/>
          </a:prstGeom>
          <a:noFill/>
        </p:spPr>
      </p:pic>
      <p:pic>
        <p:nvPicPr>
          <p:cNvPr id="37892" name="Picture 4" descr="http://farm5.staticflickr.com/4107/4954395706_5b4258855a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6747" y="1822485"/>
            <a:ext cx="5500726" cy="414172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Εικόνα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0"/>
            <a:ext cx="74295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1258888" y="5857875"/>
            <a:ext cx="6583362" cy="92392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/>
              <a:t>πάχυνση βασικών μεμβρανών </a:t>
            </a:r>
            <a:r>
              <a:rPr lang="el-GR" b="1" dirty="0" smtClean="0"/>
              <a:t>με </a:t>
            </a:r>
            <a:r>
              <a:rPr lang="el-GR" b="1" dirty="0"/>
              <a:t>ακιδωτό </a:t>
            </a:r>
            <a:r>
              <a:rPr lang="el-GR" b="1" dirty="0" smtClean="0"/>
              <a:t>πρότυπο.</a:t>
            </a:r>
            <a:endParaRPr lang="el-GR" b="1" dirty="0"/>
          </a:p>
          <a:p>
            <a:pPr algn="ctr"/>
            <a:r>
              <a:rPr lang="el-GR" b="1" dirty="0"/>
              <a:t>Στάδιο ΙΙ μεμβρανώδους </a:t>
            </a:r>
            <a:r>
              <a:rPr lang="el-GR" b="1" dirty="0" err="1"/>
              <a:t>σπειραματοπάθειας</a:t>
            </a:r>
            <a:endParaRPr lang="el-GR" b="1" dirty="0"/>
          </a:p>
          <a:p>
            <a:pPr algn="ctr"/>
            <a:r>
              <a:rPr lang="el-GR" b="1" dirty="0"/>
              <a:t>  </a:t>
            </a:r>
            <a:r>
              <a:rPr lang="en-US" b="1" dirty="0" smtClean="0"/>
              <a:t>(</a:t>
            </a:r>
            <a:r>
              <a:rPr lang="el-GR" b="1" dirty="0" smtClean="0"/>
              <a:t>Χρώση αργύρου/</a:t>
            </a:r>
            <a:r>
              <a:rPr lang="en-US" b="1" dirty="0" smtClean="0"/>
              <a:t>Silver</a:t>
            </a:r>
            <a:r>
              <a:rPr lang="el-GR" b="1" dirty="0"/>
              <a:t>-</a:t>
            </a:r>
            <a:r>
              <a:rPr lang="en-US" b="1" dirty="0" err="1" smtClean="0"/>
              <a:t>Methenamine</a:t>
            </a:r>
            <a:r>
              <a:rPr lang="el-GR" b="1" dirty="0" smtClean="0"/>
              <a:t>, </a:t>
            </a:r>
            <a:r>
              <a:rPr lang="en-US" b="1" dirty="0"/>
              <a:t>X</a:t>
            </a:r>
            <a:r>
              <a:rPr lang="el-GR" b="1" dirty="0"/>
              <a:t>400) </a:t>
            </a:r>
          </a:p>
        </p:txBody>
      </p:sp>
      <p:sp>
        <p:nvSpPr>
          <p:cNvPr id="30724" name="Line 10"/>
          <p:cNvSpPr>
            <a:spLocks noChangeShapeType="1"/>
          </p:cNvSpPr>
          <p:nvPr/>
        </p:nvSpPr>
        <p:spPr bwMode="auto">
          <a:xfrm flipH="1" flipV="1">
            <a:off x="2500313" y="3929063"/>
            <a:ext cx="71437" cy="5000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30725" name="Line 11"/>
          <p:cNvSpPr>
            <a:spLocks noChangeShapeType="1"/>
          </p:cNvSpPr>
          <p:nvPr/>
        </p:nvSpPr>
        <p:spPr bwMode="auto">
          <a:xfrm>
            <a:off x="2857500" y="785813"/>
            <a:ext cx="287338" cy="3587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30726" name="Line 13"/>
          <p:cNvSpPr>
            <a:spLocks noChangeShapeType="1"/>
          </p:cNvSpPr>
          <p:nvPr/>
        </p:nvSpPr>
        <p:spPr bwMode="auto">
          <a:xfrm flipV="1">
            <a:off x="3500438" y="4857750"/>
            <a:ext cx="360362" cy="2889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30727" name="Line 14"/>
          <p:cNvSpPr>
            <a:spLocks noChangeShapeType="1"/>
          </p:cNvSpPr>
          <p:nvPr/>
        </p:nvSpPr>
        <p:spPr bwMode="auto">
          <a:xfrm flipH="1" flipV="1">
            <a:off x="6500813" y="3000375"/>
            <a:ext cx="360362" cy="28733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b="1" smtClean="0">
                <a:solidFill>
                  <a:srgbClr val="FFFF00"/>
                </a:solidFill>
              </a:rPr>
              <a:t>ΜΕΜΒΡΑΝΩΔΗΣ ΣΠΕΙΡΑΜΑΤΟΠΑΘΕΙΑ</a:t>
            </a:r>
            <a:r>
              <a:rPr lang="el-GR" sz="4000" smtClean="0"/>
              <a:t> </a:t>
            </a:r>
          </a:p>
        </p:txBody>
      </p:sp>
      <p:pic>
        <p:nvPicPr>
          <p:cNvPr id="31747" name="Picture 5" descr="Εικόνα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5786438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l-GR" sz="1400" b="1" dirty="0" smtClean="0"/>
              <a:t>Σφαιρική </a:t>
            </a:r>
            <a:r>
              <a:rPr lang="el-GR" sz="1400" b="1" dirty="0" err="1" smtClean="0"/>
              <a:t>ανοσοκαθήλωση</a:t>
            </a:r>
            <a:r>
              <a:rPr lang="el-GR" sz="1400" b="1" dirty="0" smtClean="0"/>
              <a:t> </a:t>
            </a:r>
            <a:r>
              <a:rPr lang="en-US" sz="1400" b="1" dirty="0" err="1"/>
              <a:t>IgG</a:t>
            </a:r>
            <a:r>
              <a:rPr lang="el-GR" sz="1400" b="1" dirty="0"/>
              <a:t> σφαιρίνης </a:t>
            </a:r>
            <a:r>
              <a:rPr lang="el-GR" sz="1400" b="1" dirty="0" err="1"/>
              <a:t>υποεπιθηλιακώς</a:t>
            </a:r>
            <a:r>
              <a:rPr lang="el-GR" sz="1400" b="1" dirty="0"/>
              <a:t> των βασικών </a:t>
            </a:r>
            <a:r>
              <a:rPr lang="el-GR" sz="1400" b="1" dirty="0" smtClean="0"/>
              <a:t>μεμβρανών των  </a:t>
            </a:r>
            <a:r>
              <a:rPr lang="el-GR" sz="1400" b="1" dirty="0" err="1"/>
              <a:t>σπειραματικών</a:t>
            </a:r>
            <a:r>
              <a:rPr lang="el-GR" sz="1400" b="1" dirty="0"/>
              <a:t> τριχοειδών</a:t>
            </a:r>
          </a:p>
          <a:p>
            <a:pPr algn="ctr">
              <a:defRPr/>
            </a:pPr>
            <a:r>
              <a:rPr lang="el-GR" sz="1400" b="1" dirty="0"/>
              <a:t> με </a:t>
            </a:r>
            <a:r>
              <a:rPr lang="el-GR" sz="1400" b="1" dirty="0" smtClean="0"/>
              <a:t> </a:t>
            </a:r>
            <a:r>
              <a:rPr lang="el-GR" sz="14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λεπτο</a:t>
            </a:r>
            <a:r>
              <a:rPr lang="el-GR" sz="1400" b="1" dirty="0" err="1" smtClean="0"/>
              <a:t>κοκκιώδες</a:t>
            </a:r>
            <a:r>
              <a:rPr lang="el-GR" sz="1400" b="1" dirty="0" smtClean="0"/>
              <a:t>, περιφερικό πρότυπο </a:t>
            </a:r>
            <a:r>
              <a:rPr lang="en-US" sz="1400" b="1" dirty="0" smtClean="0"/>
              <a:t>. </a:t>
            </a:r>
            <a:r>
              <a:rPr lang="el-GR" sz="1400" b="1" dirty="0" smtClean="0"/>
              <a:t>Μεμβρανώδης </a:t>
            </a:r>
            <a:r>
              <a:rPr lang="el-GR" sz="1400" b="1" dirty="0" err="1" smtClean="0"/>
              <a:t>σπειραματοπάθεια</a:t>
            </a:r>
            <a:r>
              <a:rPr lang="el-GR" sz="1400" b="1" dirty="0" smtClean="0"/>
              <a:t> (</a:t>
            </a:r>
            <a:r>
              <a:rPr lang="en-US" sz="1400" b="1" dirty="0"/>
              <a:t>X</a:t>
            </a:r>
            <a:r>
              <a:rPr lang="el-GR" sz="1400" b="1" dirty="0"/>
              <a:t>400)</a:t>
            </a:r>
          </a:p>
        </p:txBody>
      </p:sp>
      <p:pic>
        <p:nvPicPr>
          <p:cNvPr id="31749" name="Picture 6" descr="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50875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ren5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1785938"/>
            <a:ext cx="6357938" cy="4822825"/>
          </a:xfrm>
          <a:noFill/>
        </p:spPr>
      </p:pic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-285784" y="274638"/>
            <a:ext cx="9858444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4000" b="1" dirty="0" smtClean="0">
                <a:solidFill>
                  <a:schemeClr val="accent1">
                    <a:lumMod val="75000"/>
                  </a:schemeClr>
                </a:solidFill>
              </a:rPr>
              <a:t>ΜΕΤΑΛΟΙΜΩΔΗΣ ΣΠΕΙΡΑΜΑΤΟΝΕΦΡΙΤΙΔΑ</a:t>
            </a:r>
            <a:br>
              <a:rPr lang="el-GR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sz="3100" b="1" dirty="0" smtClean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</a:rPr>
              <a:t>ΕΞΙΔΡΩΜΑΤΙΚΟ</a:t>
            </a:r>
            <a:r>
              <a:rPr lang="el-GR" sz="3100" b="1" dirty="0" smtClean="0">
                <a:solidFill>
                  <a:schemeClr val="accent5">
                    <a:lumMod val="50000"/>
                  </a:schemeClr>
                </a:solidFill>
              </a:rPr>
              <a:t>»</a:t>
            </a:r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l-GR" sz="2800" dirty="0" smtClean="0">
                <a:solidFill>
                  <a:schemeClr val="accent5">
                    <a:lumMod val="50000"/>
                  </a:schemeClr>
                </a:solidFill>
              </a:rPr>
              <a:t>ΥΠΕΡΠΛΑΣΤΙΚΟ ΠΡΟΤΥΠΟ-</a:t>
            </a:r>
            <a:br>
              <a:rPr lang="el-GR" sz="28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l-GR" sz="2800" dirty="0" smtClean="0">
                <a:solidFill>
                  <a:schemeClr val="accent5">
                    <a:lumMod val="50000"/>
                  </a:schemeClr>
                </a:solidFill>
              </a:rPr>
              <a:t>ΕΝΔΟΤΡΙΧΟΕΙΔΙΚΗ ΥΠΕΡΠΛΑΣΙΑ-</a:t>
            </a:r>
            <a:br>
              <a:rPr lang="el-GR" sz="28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</a:rPr>
              <a:t>ΟΞΕΙΑ</a:t>
            </a:r>
            <a:r>
              <a:rPr lang="el-GR" sz="2800" dirty="0" smtClean="0">
                <a:solidFill>
                  <a:schemeClr val="accent5">
                    <a:lumMod val="50000"/>
                  </a:schemeClr>
                </a:solidFill>
              </a:rPr>
              <a:t> ΔΙΑΧΥΤΗ ΥΠΕΡΠΛΑΣΤΙΚΗ ΣΝ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4000" b="1" dirty="0" smtClean="0">
                <a:solidFill>
                  <a:srgbClr val="FFFF00"/>
                </a:solidFill>
              </a:rPr>
              <a:t>ΜΕΤΑΛΟΙΜΩΔΗΣ ΣΠΕΙΡΑΜΑΤΟΝΕΦΡΙΤΙΔΑ</a:t>
            </a:r>
            <a:r>
              <a:rPr lang="el-GR" sz="4000" dirty="0" smtClean="0"/>
              <a:t> </a:t>
            </a:r>
          </a:p>
        </p:txBody>
      </p:sp>
      <p:pic>
        <p:nvPicPr>
          <p:cNvPr id="27651" name="Picture 5" descr="Εικόνα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040" y="1262744"/>
            <a:ext cx="5935922" cy="426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" y="5734050"/>
            <a:ext cx="9144000" cy="93503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 err="1"/>
              <a:t>Α</a:t>
            </a:r>
            <a:r>
              <a:rPr lang="el-GR" b="1" dirty="0" err="1" smtClean="0"/>
              <a:t>νοσοκαθήλωση</a:t>
            </a:r>
            <a:r>
              <a:rPr lang="el-GR" b="1" dirty="0" smtClean="0"/>
              <a:t> </a:t>
            </a:r>
            <a:r>
              <a:rPr lang="en-US" b="1" dirty="0"/>
              <a:t>C</a:t>
            </a:r>
            <a:r>
              <a:rPr lang="el-GR" b="1" dirty="0"/>
              <a:t>3 κλάσματος του συμπληρώματος </a:t>
            </a:r>
            <a:endParaRPr lang="en-US" b="1" dirty="0"/>
          </a:p>
          <a:p>
            <a:pPr algn="ctr"/>
            <a:r>
              <a:rPr lang="el-GR" sz="1400" b="1" spc="600" dirty="0" err="1" smtClean="0"/>
              <a:t>Αδρο</a:t>
            </a:r>
            <a:r>
              <a:rPr lang="el-GR" sz="1400" b="1" dirty="0" err="1" smtClean="0"/>
              <a:t>κοκκώδης</a:t>
            </a:r>
            <a:r>
              <a:rPr lang="el-GR" sz="1400" b="1" dirty="0" smtClean="0"/>
              <a:t>  </a:t>
            </a:r>
            <a:r>
              <a:rPr lang="el-GR" sz="1400" b="1" dirty="0"/>
              <a:t>κατανομή</a:t>
            </a:r>
            <a:r>
              <a:rPr lang="en-US" sz="1400" b="1" dirty="0"/>
              <a:t> </a:t>
            </a:r>
            <a:r>
              <a:rPr lang="el-GR" sz="1400" b="1" dirty="0" smtClean="0"/>
              <a:t>, εδώ </a:t>
            </a:r>
            <a:r>
              <a:rPr lang="el-GR" sz="1400" b="1" dirty="0"/>
              <a:t>κυρίως στο </a:t>
            </a:r>
            <a:r>
              <a:rPr lang="el-GR" sz="1400" b="1" dirty="0" err="1"/>
              <a:t>μεσάγγειο</a:t>
            </a:r>
            <a:r>
              <a:rPr lang="el-GR" sz="1400" b="1" dirty="0"/>
              <a:t> , αλλά και </a:t>
            </a:r>
            <a:r>
              <a:rPr lang="el-GR" sz="1400" b="1" dirty="0" smtClean="0"/>
              <a:t> ίσως περιφερικά, </a:t>
            </a:r>
            <a:r>
              <a:rPr lang="el-GR" sz="1400" b="1" dirty="0" err="1" smtClean="0"/>
              <a:t>υποεπιθηλιακώς</a:t>
            </a:r>
            <a:r>
              <a:rPr lang="el-GR" sz="1400" b="1" dirty="0" smtClean="0"/>
              <a:t> </a:t>
            </a:r>
            <a:r>
              <a:rPr lang="el-GR" sz="1400" b="1" dirty="0"/>
              <a:t>στις </a:t>
            </a:r>
            <a:r>
              <a:rPr lang="el-GR" sz="1400" b="1" dirty="0" smtClean="0"/>
              <a:t>ΣΒΜ</a:t>
            </a:r>
            <a:r>
              <a:rPr lang="en-US" sz="1400" b="1" dirty="0" smtClean="0"/>
              <a:t>(X400</a:t>
            </a:r>
            <a:r>
              <a:rPr lang="en-US" sz="1400" b="1" dirty="0"/>
              <a:t>)</a:t>
            </a:r>
            <a:r>
              <a:rPr lang="el-GR" sz="1400" dirty="0"/>
              <a:t> </a:t>
            </a:r>
            <a:r>
              <a:rPr lang="el-GR" sz="1400" dirty="0" smtClean="0"/>
              <a:t>.</a:t>
            </a:r>
            <a:endParaRPr lang="el-GR" sz="1400" dirty="0"/>
          </a:p>
        </p:txBody>
      </p:sp>
      <p:sp>
        <p:nvSpPr>
          <p:cNvPr id="27653" name="Line 7"/>
          <p:cNvSpPr>
            <a:spLocks noChangeShapeType="1"/>
          </p:cNvSpPr>
          <p:nvPr/>
        </p:nvSpPr>
        <p:spPr bwMode="auto">
          <a:xfrm>
            <a:off x="4214813" y="2357438"/>
            <a:ext cx="144462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7654" name="Line 8"/>
          <p:cNvSpPr>
            <a:spLocks noChangeShapeType="1"/>
          </p:cNvSpPr>
          <p:nvPr/>
        </p:nvSpPr>
        <p:spPr bwMode="auto">
          <a:xfrm flipH="1">
            <a:off x="5286375" y="3286125"/>
            <a:ext cx="215900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ren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316912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0" y="0"/>
            <a:ext cx="89644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/>
              <a:t>ΜΕΜΒΡΑΝΟΫΠΕΡΠΛΑΣΤΙΚΟ ΠΡΟΤΥΠΟ</a:t>
            </a:r>
          </a:p>
          <a:p>
            <a:pPr algn="ctr"/>
            <a:r>
              <a:rPr lang="el-GR" sz="2800" b="1" dirty="0" err="1" smtClean="0"/>
              <a:t>Υπερδιαμερισματοποίηση</a:t>
            </a:r>
            <a:r>
              <a:rPr lang="el-GR" sz="2800" b="1" dirty="0" smtClean="0"/>
              <a:t>, σαφής </a:t>
            </a:r>
            <a:r>
              <a:rPr lang="el-GR" sz="2800" b="1" dirty="0" err="1" smtClean="0"/>
              <a:t>λοβίωση</a:t>
            </a:r>
            <a:r>
              <a:rPr lang="el-GR" sz="2800" b="1" dirty="0" smtClean="0"/>
              <a:t> σπειράματος.</a:t>
            </a:r>
            <a:endParaRPr lang="el-GR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Εικόνα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928688"/>
            <a:ext cx="54292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0" y="5445125"/>
            <a:ext cx="9144000" cy="11525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/>
              <a:t>Σ</a:t>
            </a:r>
            <a:r>
              <a:rPr lang="el-GR" b="1" dirty="0" smtClean="0"/>
              <a:t>πείραμα </a:t>
            </a:r>
            <a:r>
              <a:rPr lang="el-GR" b="1" dirty="0" err="1"/>
              <a:t>λοβιώδους</a:t>
            </a:r>
            <a:r>
              <a:rPr lang="el-GR" b="1" dirty="0"/>
              <a:t> αρχιτεκτονικής, σφαιρική </a:t>
            </a:r>
            <a:r>
              <a:rPr lang="el-GR" b="1" dirty="0" err="1"/>
              <a:t>ενδοτριχοειδική</a:t>
            </a:r>
            <a:r>
              <a:rPr lang="el-GR" b="1" dirty="0"/>
              <a:t> </a:t>
            </a:r>
            <a:r>
              <a:rPr lang="el-GR" b="1" dirty="0" smtClean="0"/>
              <a:t>υπερπλασία,</a:t>
            </a:r>
            <a:endParaRPr lang="el-GR" b="1" dirty="0"/>
          </a:p>
          <a:p>
            <a:pPr algn="ctr"/>
            <a:r>
              <a:rPr lang="el-GR" b="1" dirty="0"/>
              <a:t>διπλασιασμοί </a:t>
            </a:r>
            <a:r>
              <a:rPr lang="el-GR" b="1" dirty="0" err="1"/>
              <a:t>σπειραματικών</a:t>
            </a:r>
            <a:r>
              <a:rPr lang="el-GR" b="1" dirty="0"/>
              <a:t> μεμβρανών</a:t>
            </a:r>
            <a:r>
              <a:rPr lang="en-US" b="1" dirty="0" smtClean="0"/>
              <a:t>.</a:t>
            </a:r>
            <a:endParaRPr lang="el-GR" b="1" dirty="0" smtClean="0"/>
          </a:p>
          <a:p>
            <a:pPr algn="ctr"/>
            <a:r>
              <a:rPr lang="el-GR" b="1" dirty="0" smtClean="0"/>
              <a:t>ΜΕΜΒΡΑΝΟΫΠΕΡΠΛΑΣΤΙΚΟ </a:t>
            </a:r>
            <a:r>
              <a:rPr lang="el-GR" b="1" dirty="0"/>
              <a:t>ΠΡΟΤΥΠΟ</a:t>
            </a:r>
          </a:p>
          <a:p>
            <a:pPr algn="ctr"/>
            <a:r>
              <a:rPr lang="en-US" b="1" dirty="0"/>
              <a:t>(</a:t>
            </a:r>
            <a:r>
              <a:rPr lang="en-US" b="1" dirty="0" smtClean="0"/>
              <a:t>PAS</a:t>
            </a:r>
            <a:r>
              <a:rPr lang="el-GR" b="1" dirty="0" smtClean="0"/>
              <a:t>,</a:t>
            </a:r>
            <a:r>
              <a:rPr lang="en-US" b="1" dirty="0" smtClean="0"/>
              <a:t> </a:t>
            </a:r>
            <a:r>
              <a:rPr lang="en-US" b="1" dirty="0"/>
              <a:t>X200)</a:t>
            </a:r>
            <a:endParaRPr lang="el-G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Y</a:t>
            </a:r>
            <a:r>
              <a:rPr lang="el-GR" dirty="0" err="1" smtClean="0"/>
              <a:t>περμικροσκοπική</a:t>
            </a:r>
            <a:r>
              <a:rPr lang="el-GR" dirty="0" smtClean="0"/>
              <a:t> εικόνα </a:t>
            </a:r>
            <a:r>
              <a:rPr lang="el-GR" b="1" dirty="0" smtClean="0"/>
              <a:t>εγγύς</a:t>
            </a:r>
            <a:r>
              <a:rPr lang="el-GR" dirty="0" smtClean="0"/>
              <a:t> </a:t>
            </a:r>
            <a:r>
              <a:rPr lang="el-GR" dirty="0" err="1" smtClean="0"/>
              <a:t>εσπειραμένου</a:t>
            </a:r>
            <a:r>
              <a:rPr lang="el-GR" dirty="0" smtClean="0"/>
              <a:t> σωληναρίου </a:t>
            </a:r>
            <a:endParaRPr lang="el-GR" dirty="0"/>
          </a:p>
        </p:txBody>
      </p:sp>
      <p:pic>
        <p:nvPicPr>
          <p:cNvPr id="10243" name="Picture 2" descr="http://www.proprofs.com/flashcards/upload/q5603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285875"/>
            <a:ext cx="7610475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Εικόνα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608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/>
              <a:t>Σ</a:t>
            </a:r>
            <a:r>
              <a:rPr lang="el-GR" b="1" dirty="0" smtClean="0"/>
              <a:t>πείραμα </a:t>
            </a:r>
            <a:r>
              <a:rPr lang="el-GR" b="1" dirty="0" err="1"/>
              <a:t>λοβιώδους</a:t>
            </a:r>
            <a:r>
              <a:rPr lang="el-GR" b="1" dirty="0"/>
              <a:t> αρχιτεκτονικής, σφαιρική </a:t>
            </a:r>
            <a:r>
              <a:rPr lang="el-GR" b="1" dirty="0" err="1"/>
              <a:t>ενδοτριχοειδική</a:t>
            </a:r>
            <a:r>
              <a:rPr lang="el-GR" b="1" dirty="0"/>
              <a:t> υπερπλασία</a:t>
            </a:r>
          </a:p>
          <a:p>
            <a:pPr algn="ctr"/>
            <a:r>
              <a:rPr lang="el-GR" b="1" u="sng" dirty="0"/>
              <a:t>διπλασιασμοί </a:t>
            </a:r>
            <a:r>
              <a:rPr lang="el-GR" b="1" u="sng" dirty="0" err="1"/>
              <a:t>σπειραματικών</a:t>
            </a:r>
            <a:r>
              <a:rPr lang="el-GR" b="1" u="sng" dirty="0"/>
              <a:t> μεμβρανών</a:t>
            </a:r>
            <a:r>
              <a:rPr lang="en-US" b="1" dirty="0"/>
              <a:t>.</a:t>
            </a:r>
            <a:r>
              <a:rPr lang="el-GR" b="1" dirty="0"/>
              <a:t>ΜΕΜΒΡΑΝΟΫΠΕΡΠΛΑΣΤΙΚΟ ΠΡΟΤΥΠΟ</a:t>
            </a:r>
          </a:p>
          <a:p>
            <a:pPr algn="ctr"/>
            <a:r>
              <a:rPr lang="en-US" b="1" dirty="0"/>
              <a:t>(</a:t>
            </a:r>
            <a:r>
              <a:rPr lang="el-GR" b="1" dirty="0"/>
              <a:t>Χρώσεις </a:t>
            </a:r>
            <a:r>
              <a:rPr lang="en-US" b="1" dirty="0"/>
              <a:t>PAS</a:t>
            </a:r>
            <a:r>
              <a:rPr lang="el-GR" b="1" dirty="0"/>
              <a:t> &amp; αργύρου</a:t>
            </a:r>
            <a:r>
              <a:rPr lang="en-US" b="1" dirty="0"/>
              <a:t>)</a:t>
            </a:r>
            <a:endParaRPr lang="el-GR" b="1" dirty="0"/>
          </a:p>
        </p:txBody>
      </p:sp>
      <p:pic>
        <p:nvPicPr>
          <p:cNvPr id="33796" name="Picture 4" descr="ren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0"/>
            <a:ext cx="43719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33795" name="Picture 4" descr="ren1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96413" cy="7270750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b="1" dirty="0" smtClean="0">
                <a:solidFill>
                  <a:schemeClr val="accent1">
                    <a:lumMod val="75000"/>
                  </a:schemeClr>
                </a:solidFill>
              </a:rPr>
              <a:t>ΜΕΜΒΡΑΝΟΫΠΕΡΠΛΑΣΤΙΚΗ ΣΠΕΙΡΑΜΑΤΟΝΕΦΡΙΤΙΔΑ</a:t>
            </a:r>
            <a:endParaRPr lang="el-GR" sz="4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4819" name="Picture 5" descr="Εικόνα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500188"/>
            <a:ext cx="54292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0" y="5949950"/>
            <a:ext cx="9144000" cy="71913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l-GR" sz="1600" b="1" dirty="0" smtClean="0"/>
              <a:t>Σφαιρική , περιφερική </a:t>
            </a:r>
            <a:r>
              <a:rPr lang="en-US" sz="1600" b="1" dirty="0" smtClean="0"/>
              <a:t> (</a:t>
            </a:r>
            <a:r>
              <a:rPr lang="el-GR" sz="1600" b="1" dirty="0" err="1" smtClean="0"/>
              <a:t>υπενδοθηλιακή</a:t>
            </a:r>
            <a:r>
              <a:rPr lang="el-GR" sz="1600" b="1" dirty="0" smtClean="0"/>
              <a:t>), ταινιοειδής  </a:t>
            </a:r>
            <a:r>
              <a:rPr lang="el-GR" sz="1600" b="1" spc="600" dirty="0" smtClean="0"/>
              <a:t>και</a:t>
            </a:r>
            <a:endParaRPr lang="el-GR" sz="1600" b="1" spc="600" dirty="0"/>
          </a:p>
          <a:p>
            <a:pPr algn="ctr">
              <a:defRPr/>
            </a:pPr>
            <a:r>
              <a:rPr lang="el-GR" sz="1600" b="1" dirty="0"/>
              <a:t> </a:t>
            </a:r>
            <a:r>
              <a:rPr lang="el-GR" sz="1600" b="1" dirty="0" err="1" smtClean="0"/>
              <a:t>μεσαγγειακή</a:t>
            </a:r>
            <a:r>
              <a:rPr lang="el-GR" sz="1600" b="1" dirty="0" smtClean="0"/>
              <a:t>,  </a:t>
            </a:r>
            <a:r>
              <a:rPr lang="el-GR" sz="1600" b="1" spc="600" dirty="0"/>
              <a:t>κοκκώδης</a:t>
            </a:r>
            <a:r>
              <a:rPr lang="el-GR" sz="1600" b="1" dirty="0"/>
              <a:t> καθήλωση </a:t>
            </a:r>
            <a:r>
              <a:rPr lang="en-US" sz="1600" b="1" dirty="0" err="1"/>
              <a:t>IgG</a:t>
            </a:r>
            <a:r>
              <a:rPr lang="el-GR" sz="1600" b="1" dirty="0"/>
              <a:t> σφαιρίνης </a:t>
            </a:r>
          </a:p>
          <a:p>
            <a:pPr algn="ctr">
              <a:defRPr/>
            </a:pPr>
            <a:r>
              <a:rPr lang="en-US" sz="1600" b="1" dirty="0"/>
              <a:t>(X400)</a:t>
            </a:r>
            <a:endParaRPr lang="el-GR" sz="16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Εικόνα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383698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/>
            <a:r>
              <a:rPr lang="en-US" sz="3200" dirty="0" err="1" smtClean="0">
                <a:solidFill>
                  <a:schemeClr val="tx2">
                    <a:lumMod val="50000"/>
                  </a:schemeClr>
                </a:solidFill>
              </a:rPr>
              <a:t>IgA</a:t>
            </a:r>
            <a:r>
              <a:rPr lang="el-GR" sz="3200" dirty="0" smtClean="0">
                <a:solidFill>
                  <a:schemeClr val="tx2">
                    <a:lumMod val="50000"/>
                  </a:schemeClr>
                </a:solidFill>
              </a:rPr>
              <a:t> νεφροπάθεια. </a:t>
            </a:r>
            <a:r>
              <a:rPr lang="el-GR" sz="3200" b="1" dirty="0" err="1" smtClean="0">
                <a:solidFill>
                  <a:schemeClr val="tx2">
                    <a:lumMod val="50000"/>
                  </a:schemeClr>
                </a:solidFill>
              </a:rPr>
              <a:t>Μεσαγγειοϋπερπλαστικό</a:t>
            </a:r>
            <a:r>
              <a:rPr lang="el-GR" sz="3200" dirty="0" smtClean="0">
                <a:solidFill>
                  <a:schemeClr val="tx2">
                    <a:lumMod val="50000"/>
                  </a:schemeClr>
                </a:solidFill>
              </a:rPr>
              <a:t> πρότυπο </a:t>
            </a:r>
          </a:p>
        </p:txBody>
      </p:sp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4214810" y="1700212"/>
            <a:ext cx="4678365" cy="1657349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 smtClean="0"/>
              <a:t>Ήπια, τμηματική αύξηση </a:t>
            </a:r>
            <a:r>
              <a:rPr lang="el-GR" b="1" dirty="0"/>
              <a:t>αριθμού </a:t>
            </a:r>
          </a:p>
          <a:p>
            <a:pPr algn="ctr"/>
            <a:r>
              <a:rPr lang="el-GR" b="1" dirty="0"/>
              <a:t> </a:t>
            </a:r>
            <a:r>
              <a:rPr lang="el-GR" b="1" dirty="0" err="1"/>
              <a:t>μεσαγγειακών</a:t>
            </a:r>
            <a:r>
              <a:rPr lang="el-GR" b="1" dirty="0"/>
              <a:t> </a:t>
            </a:r>
            <a:r>
              <a:rPr lang="el-GR" b="1" dirty="0" smtClean="0"/>
              <a:t>κυττάρων-</a:t>
            </a:r>
            <a:endParaRPr lang="el-GR" b="1" dirty="0"/>
          </a:p>
          <a:p>
            <a:pPr algn="ctr"/>
            <a:r>
              <a:rPr lang="el-GR" b="1" dirty="0"/>
              <a:t>ανοιχτοί οι </a:t>
            </a:r>
            <a:r>
              <a:rPr lang="el-GR" b="1" dirty="0" smtClean="0"/>
              <a:t>αυλοί </a:t>
            </a:r>
          </a:p>
          <a:p>
            <a:pPr algn="ctr"/>
            <a:r>
              <a:rPr lang="el-GR" b="1" dirty="0" smtClean="0"/>
              <a:t>των </a:t>
            </a:r>
            <a:r>
              <a:rPr lang="el-GR" b="1" dirty="0" err="1" smtClean="0"/>
              <a:t>ενδοσπειραματικών</a:t>
            </a:r>
            <a:r>
              <a:rPr lang="el-GR" b="1" dirty="0" smtClean="0"/>
              <a:t> τριχοειδών .</a:t>
            </a:r>
            <a:endParaRPr lang="el-GR" b="1" dirty="0"/>
          </a:p>
          <a:p>
            <a:pPr algn="ctr"/>
            <a:r>
              <a:rPr lang="el-GR" dirty="0"/>
              <a:t> </a:t>
            </a:r>
            <a:r>
              <a:rPr lang="el-GR" b="1" dirty="0" smtClean="0"/>
              <a:t>(</a:t>
            </a:r>
            <a:r>
              <a:rPr lang="el-GR" b="1" dirty="0" smtClean="0"/>
              <a:t>Α-Η,</a:t>
            </a:r>
            <a:r>
              <a:rPr lang="el-GR" b="1" dirty="0" smtClean="0"/>
              <a:t> </a:t>
            </a:r>
            <a:r>
              <a:rPr lang="el-GR" b="1" dirty="0"/>
              <a:t>Χ400)</a:t>
            </a:r>
            <a:r>
              <a:rPr lang="el-GR" dirty="0"/>
              <a:t> </a:t>
            </a:r>
          </a:p>
        </p:txBody>
      </p:sp>
      <p:pic>
        <p:nvPicPr>
          <p:cNvPr id="35845" name="Picture 9" descr="Εικόνα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14752"/>
            <a:ext cx="38274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10"/>
          <p:cNvSpPr>
            <a:spLocks noChangeArrowheads="1"/>
          </p:cNvSpPr>
          <p:nvPr/>
        </p:nvSpPr>
        <p:spPr bwMode="auto">
          <a:xfrm>
            <a:off x="4214811" y="4221163"/>
            <a:ext cx="4929190" cy="1993919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/>
              <a:t>Δ</a:t>
            </a:r>
            <a:r>
              <a:rPr lang="el-GR" b="1" dirty="0" smtClean="0"/>
              <a:t>ιάχυτη </a:t>
            </a:r>
            <a:r>
              <a:rPr lang="el-GR" b="1" dirty="0"/>
              <a:t>σφαιρική υπερπλασία</a:t>
            </a:r>
          </a:p>
          <a:p>
            <a:pPr algn="ctr"/>
            <a:r>
              <a:rPr lang="el-GR" b="1" dirty="0" err="1"/>
              <a:t>μεσαγγειακών</a:t>
            </a:r>
            <a:r>
              <a:rPr lang="el-GR" b="1" dirty="0"/>
              <a:t> κυττάρων</a:t>
            </a:r>
          </a:p>
          <a:p>
            <a:pPr algn="ctr"/>
            <a:r>
              <a:rPr lang="el-GR" b="1" dirty="0"/>
              <a:t>ΔΔ από </a:t>
            </a:r>
            <a:r>
              <a:rPr lang="el-GR" b="1" dirty="0" err="1"/>
              <a:t>μεμβρανοϋπερπλαστικό</a:t>
            </a:r>
            <a:r>
              <a:rPr lang="el-GR" b="1" dirty="0"/>
              <a:t> </a:t>
            </a:r>
            <a:r>
              <a:rPr lang="el-GR" b="1" dirty="0" smtClean="0"/>
              <a:t>πρότυπο</a:t>
            </a:r>
            <a:r>
              <a:rPr lang="en-US" b="1" dirty="0" smtClean="0"/>
              <a:t>:</a:t>
            </a:r>
          </a:p>
          <a:p>
            <a:pPr algn="ctr"/>
            <a:r>
              <a:rPr lang="el-GR" b="1" i="1" spc="300" dirty="0" smtClean="0"/>
              <a:t>όχι</a:t>
            </a:r>
            <a:r>
              <a:rPr lang="el-GR" b="1" dirty="0" smtClean="0"/>
              <a:t> παραμορφωμένες ή διπλασιασμένες οι ΣΒΜ </a:t>
            </a:r>
          </a:p>
          <a:p>
            <a:pPr algn="ctr"/>
            <a:r>
              <a:rPr lang="el-GR" b="1" dirty="0" smtClean="0"/>
              <a:t>στο </a:t>
            </a:r>
            <a:r>
              <a:rPr lang="el-GR" b="1" dirty="0" err="1" smtClean="0"/>
              <a:t>μεσαγγειοϋπερπλαστικό</a:t>
            </a:r>
            <a:r>
              <a:rPr lang="el-GR" b="1" dirty="0" smtClean="0"/>
              <a:t> </a:t>
            </a:r>
            <a:r>
              <a:rPr lang="el-GR" b="1" dirty="0" smtClean="0"/>
              <a:t>πρότυπο. </a:t>
            </a:r>
            <a:endParaRPr lang="el-GR" b="1" dirty="0"/>
          </a:p>
          <a:p>
            <a:pPr algn="ctr"/>
            <a:r>
              <a:rPr lang="el-GR" b="1" dirty="0" smtClean="0"/>
              <a:t>(</a:t>
            </a:r>
            <a:r>
              <a:rPr lang="el-GR" b="1" dirty="0" smtClean="0"/>
              <a:t>Α-Η,</a:t>
            </a:r>
            <a:r>
              <a:rPr lang="en-US" b="1" dirty="0" smtClean="0"/>
              <a:t> </a:t>
            </a:r>
            <a:r>
              <a:rPr lang="en-US" b="1" dirty="0"/>
              <a:t>X</a:t>
            </a:r>
            <a:r>
              <a:rPr lang="el-GR" b="1" dirty="0"/>
              <a:t>200</a:t>
            </a:r>
            <a:r>
              <a:rPr lang="en-US" b="1" dirty="0"/>
              <a:t>)</a:t>
            </a:r>
            <a:r>
              <a:rPr lang="el-GR" b="1" dirty="0"/>
              <a:t> </a:t>
            </a:r>
          </a:p>
          <a:p>
            <a:pPr algn="ctr"/>
            <a:endParaRPr lang="el-GR" b="1" dirty="0"/>
          </a:p>
        </p:txBody>
      </p:sp>
      <p:sp>
        <p:nvSpPr>
          <p:cNvPr id="35847" name="Line 11"/>
          <p:cNvSpPr>
            <a:spLocks noChangeShapeType="1"/>
          </p:cNvSpPr>
          <p:nvPr/>
        </p:nvSpPr>
        <p:spPr bwMode="auto">
          <a:xfrm flipH="1">
            <a:off x="2285984" y="1285860"/>
            <a:ext cx="142875" cy="2857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35848" name="Line 12"/>
          <p:cNvSpPr>
            <a:spLocks noChangeShapeType="1"/>
          </p:cNvSpPr>
          <p:nvPr/>
        </p:nvSpPr>
        <p:spPr bwMode="auto">
          <a:xfrm flipV="1">
            <a:off x="714348" y="4214818"/>
            <a:ext cx="288925" cy="7143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35849" name="Line 13"/>
          <p:cNvSpPr>
            <a:spLocks noChangeShapeType="1"/>
          </p:cNvSpPr>
          <p:nvPr/>
        </p:nvSpPr>
        <p:spPr bwMode="auto">
          <a:xfrm flipH="1" flipV="1">
            <a:off x="2285984" y="5786454"/>
            <a:ext cx="142875" cy="35718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35850" name="Line 14"/>
          <p:cNvSpPr>
            <a:spLocks noChangeShapeType="1"/>
          </p:cNvSpPr>
          <p:nvPr/>
        </p:nvSpPr>
        <p:spPr bwMode="auto">
          <a:xfrm flipH="1">
            <a:off x="3428992" y="3929066"/>
            <a:ext cx="214313" cy="17303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35843" name="Picture 4" descr="07hh09156 x200 RGB01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792163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</a:rPr>
              <a:t>IgA</a:t>
            </a:r>
            <a:r>
              <a:rPr lang="el-GR" sz="4000" b="1" dirty="0" smtClean="0">
                <a:solidFill>
                  <a:schemeClr val="accent1">
                    <a:lumMod val="75000"/>
                  </a:schemeClr>
                </a:solidFill>
              </a:rPr>
              <a:t> ΝΕΦΡΟΠΑΘΕΙΑ</a:t>
            </a:r>
          </a:p>
        </p:txBody>
      </p:sp>
      <p:pic>
        <p:nvPicPr>
          <p:cNvPr id="36867" name="Picture 4" descr="Εικόνα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13" y="1428750"/>
            <a:ext cx="5072062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714375" y="6308725"/>
            <a:ext cx="7286625" cy="36036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Κοκκώδης</a:t>
            </a:r>
            <a:r>
              <a:rPr lang="el-GR" b="1" dirty="0"/>
              <a:t> </a:t>
            </a:r>
            <a:r>
              <a:rPr lang="el-GR" b="1" dirty="0" smtClean="0"/>
              <a:t>,σφαιρική </a:t>
            </a:r>
            <a:r>
              <a:rPr lang="el-GR" b="1" dirty="0" err="1" smtClean="0"/>
              <a:t>ανοσοκαθήλωση</a:t>
            </a:r>
            <a:r>
              <a:rPr lang="el-GR" b="1" dirty="0" smtClean="0"/>
              <a:t> </a:t>
            </a:r>
            <a:r>
              <a:rPr lang="en-US" b="1" dirty="0" err="1"/>
              <a:t>IgA</a:t>
            </a:r>
            <a:r>
              <a:rPr lang="el-GR" b="1" dirty="0"/>
              <a:t> σφαιρίνης </a:t>
            </a:r>
            <a:r>
              <a:rPr lang="el-GR" b="1" u="sng" dirty="0"/>
              <a:t>στο </a:t>
            </a:r>
            <a:r>
              <a:rPr lang="el-GR" b="1" u="sng" dirty="0" err="1"/>
              <a:t>μεσάγγειο</a:t>
            </a:r>
            <a:r>
              <a:rPr lang="el-GR" b="1" u="sng" dirty="0"/>
              <a:t>  </a:t>
            </a:r>
            <a:r>
              <a:rPr lang="el-GR" b="1" dirty="0"/>
              <a:t>(</a:t>
            </a:r>
            <a:r>
              <a:rPr lang="en-US" b="1" dirty="0"/>
              <a:t>X</a:t>
            </a:r>
            <a:r>
              <a:rPr lang="el-GR" b="1" dirty="0"/>
              <a:t>400)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Εικόνα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0"/>
            <a:ext cx="6508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0" y="5000625"/>
            <a:ext cx="9001125" cy="185737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l-GR" b="1" dirty="0" smtClean="0"/>
              <a:t>Κυτταρικός  </a:t>
            </a:r>
            <a:r>
              <a:rPr lang="el-GR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μηνοειδής  σχηματισμός</a:t>
            </a:r>
            <a:r>
              <a:rPr lang="en-US" b="1" dirty="0"/>
              <a:t>,</a:t>
            </a:r>
            <a:r>
              <a:rPr lang="el-GR" b="1" dirty="0"/>
              <a:t> </a:t>
            </a:r>
            <a:r>
              <a:rPr lang="el-GR" b="1" dirty="0" err="1"/>
              <a:t>μικροδιάσπαση</a:t>
            </a:r>
            <a:r>
              <a:rPr lang="el-GR" b="1" dirty="0"/>
              <a:t> </a:t>
            </a:r>
            <a:r>
              <a:rPr lang="el-GR" b="1" dirty="0" err="1"/>
              <a:t>Βωμανείου</a:t>
            </a:r>
            <a:r>
              <a:rPr lang="el-GR" b="1" dirty="0"/>
              <a:t> κάψας.</a:t>
            </a:r>
          </a:p>
          <a:p>
            <a:pPr algn="ctr">
              <a:defRPr/>
            </a:pPr>
            <a:r>
              <a:rPr lang="el-GR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ΕΞΩΤΡΙΧΟΕΙΔΙΚΗ</a:t>
            </a:r>
            <a:r>
              <a:rPr lang="el-GR" b="1" dirty="0"/>
              <a:t> ΥΠΕΡΠΛΑΣΙΑ</a:t>
            </a:r>
            <a:r>
              <a:rPr lang="en-US" b="1" dirty="0"/>
              <a:t> </a:t>
            </a:r>
            <a:endParaRPr lang="el-GR" b="1" dirty="0"/>
          </a:p>
          <a:p>
            <a:pPr algn="ctr">
              <a:defRPr/>
            </a:pPr>
            <a:r>
              <a:rPr lang="en-US" b="1" dirty="0"/>
              <a:t>(</a:t>
            </a:r>
            <a:r>
              <a:rPr lang="el-GR" b="1" dirty="0"/>
              <a:t>πολλαπλασιαζόμενα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επιθηλιακά τοιχωματικά κύτταρα της 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Βωμάνειας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κάψας</a:t>
            </a:r>
            <a:r>
              <a:rPr lang="el-GR" b="1" dirty="0"/>
              <a:t>,</a:t>
            </a:r>
          </a:p>
          <a:p>
            <a:pPr algn="ctr">
              <a:defRPr/>
            </a:pPr>
            <a:r>
              <a:rPr lang="el-GR" b="1" dirty="0" err="1"/>
              <a:t>μακροφάγα,ινοβλάστες</a:t>
            </a:r>
            <a:r>
              <a:rPr lang="el-GR" b="1" dirty="0"/>
              <a:t> και </a:t>
            </a:r>
            <a:r>
              <a:rPr lang="el-GR" b="1" dirty="0" err="1"/>
              <a:t>ποδοκύτταρα</a:t>
            </a:r>
            <a:r>
              <a:rPr lang="el-GR" b="1" dirty="0"/>
              <a:t>)</a:t>
            </a:r>
          </a:p>
          <a:p>
            <a:pPr algn="ctr">
              <a:defRPr/>
            </a:pPr>
            <a:endParaRPr lang="en-US" b="1" dirty="0"/>
          </a:p>
          <a:p>
            <a:pPr algn="ctr">
              <a:defRPr/>
            </a:pPr>
            <a:r>
              <a:rPr lang="en-US" b="1" dirty="0"/>
              <a:t>(</a:t>
            </a:r>
            <a:r>
              <a:rPr lang="en-US" b="1" dirty="0" smtClean="0"/>
              <a:t>PAS</a:t>
            </a:r>
            <a:r>
              <a:rPr lang="el-GR" b="1" dirty="0" smtClean="0"/>
              <a:t>,</a:t>
            </a:r>
            <a:r>
              <a:rPr lang="en-US" b="1" dirty="0" smtClean="0"/>
              <a:t> </a:t>
            </a:r>
            <a:r>
              <a:rPr lang="en-US" b="1" dirty="0"/>
              <a:t>X400)</a:t>
            </a:r>
            <a:endParaRPr lang="el-GR" b="1" dirty="0"/>
          </a:p>
          <a:p>
            <a:pPr algn="ctr">
              <a:defRPr/>
            </a:pPr>
            <a:endParaRPr lang="el-G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n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768802" cy="479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428596" y="332656"/>
            <a:ext cx="7858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32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ΕΞΩΤΡΙΧΟΕΙΔΙΚΗ</a:t>
            </a:r>
            <a:r>
              <a:rPr lang="el-GR" sz="3200" b="1" dirty="0" smtClean="0"/>
              <a:t> ΥΠΕΡΠΛΑΣΙΑ</a:t>
            </a:r>
            <a:r>
              <a:rPr lang="en-US" sz="3200" b="1" dirty="0" smtClean="0"/>
              <a:t>-</a:t>
            </a:r>
            <a:r>
              <a:rPr lang="el-GR" sz="3200" b="1" dirty="0" smtClean="0"/>
              <a:t>ΜΗΝΟΕΙΔΗΣ ΣΧΗΜΑΤΙΣΜΟΣ</a:t>
            </a:r>
            <a:r>
              <a:rPr lang="en-US" sz="3200" b="1" dirty="0" smtClean="0"/>
              <a:t> </a:t>
            </a:r>
            <a:endParaRPr lang="el-GR" sz="3200" b="1" dirty="0"/>
          </a:p>
        </p:txBody>
      </p:sp>
      <p:sp>
        <p:nvSpPr>
          <p:cNvPr id="4" name="3 - Δεξιό βέλος"/>
          <p:cNvSpPr/>
          <p:nvPr/>
        </p:nvSpPr>
        <p:spPr>
          <a:xfrm rot="18351506">
            <a:off x="2163322" y="5101308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Εικόνα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642938"/>
            <a:ext cx="5500687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900113" y="5516563"/>
            <a:ext cx="7632700" cy="79216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/>
              <a:t>Συγκεντρικός κυτταρικός μηνοειδής σχηματισμός  </a:t>
            </a:r>
            <a:endParaRPr lang="en-US" b="1" dirty="0"/>
          </a:p>
          <a:p>
            <a:pPr algn="ctr"/>
            <a:r>
              <a:rPr lang="el-GR" b="1" dirty="0" smtClean="0"/>
              <a:t>(</a:t>
            </a:r>
            <a:r>
              <a:rPr lang="el-GR" b="1" dirty="0" smtClean="0"/>
              <a:t>Χρώση αργύρου, </a:t>
            </a:r>
            <a:r>
              <a:rPr lang="el-GR" b="1" dirty="0" smtClean="0"/>
              <a:t>Χ400</a:t>
            </a:r>
            <a:r>
              <a:rPr lang="en-US" b="1" dirty="0"/>
              <a:t>)</a:t>
            </a:r>
            <a:r>
              <a:rPr lang="el-GR" b="1" dirty="0"/>
              <a:t> </a:t>
            </a:r>
          </a:p>
        </p:txBody>
      </p:sp>
      <p:sp>
        <p:nvSpPr>
          <p:cNvPr id="4" name="3 - Δεξιό βέλος"/>
          <p:cNvSpPr/>
          <p:nvPr/>
        </p:nvSpPr>
        <p:spPr>
          <a:xfrm rot="14157105">
            <a:off x="5901022" y="3951967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41987" name="Picture 4" descr="H9902097 GNA RGB00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" name="3 - Δεξιό βέλος"/>
          <p:cNvSpPr/>
          <p:nvPr/>
        </p:nvSpPr>
        <p:spPr>
          <a:xfrm rot="18351506">
            <a:off x="4755610" y="5677370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l-GR" sz="4000" b="1" smtClean="0"/>
              <a:t>Η παρασπειραματική συσκευή</a:t>
            </a:r>
            <a:r>
              <a:rPr lang="en-US" sz="4000" b="1" smtClean="0"/>
              <a:t>, X 400</a:t>
            </a:r>
            <a:endParaRPr lang="el-GR" sz="4000" b="1" smtClean="0"/>
          </a:p>
        </p:txBody>
      </p:sp>
      <p:pic>
        <p:nvPicPr>
          <p:cNvPr id="11267" name="Picture 4" descr="GLOM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268413"/>
            <a:ext cx="8421687" cy="5373687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0" y="0"/>
            <a:ext cx="91439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Σπειραματικές</a:t>
            </a:r>
            <a:r>
              <a:rPr lang="el-GR" sz="3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νόσοι</a:t>
            </a:r>
          </a:p>
          <a:p>
            <a:pPr algn="ctr"/>
            <a:r>
              <a:rPr lang="el-GR" sz="3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Κλινικά </a:t>
            </a:r>
            <a:r>
              <a:rPr lang="el-GR" sz="32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σύνδρομα</a:t>
            </a:r>
            <a:endParaRPr lang="en-US" sz="32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0" y="836712"/>
            <a:ext cx="9144000" cy="68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Clr>
                <a:srgbClr val="990000"/>
              </a:buClr>
              <a:buFontTx/>
              <a:buChar char="•"/>
            </a:pP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Ασυμπτωματική</a:t>
            </a:r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αιματουρία</a:t>
            </a:r>
            <a:endParaRPr lang="el-GR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60000"/>
              </a:lnSpc>
              <a:buClr>
                <a:srgbClr val="990000"/>
              </a:buClr>
              <a:buFontTx/>
              <a:buChar char="•"/>
            </a:pPr>
            <a:r>
              <a:rPr lang="el-GR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Πρωτεϊνουρία</a:t>
            </a:r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[είτε </a:t>
            </a:r>
            <a:r>
              <a:rPr lang="el-GR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ασυμπτωματική</a:t>
            </a:r>
            <a:r>
              <a:rPr lang="el-GR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είτε σοβαρή (της τάξης του  </a:t>
            </a:r>
            <a:r>
              <a:rPr lang="el-GR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l-GR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εφρωσικό</a:t>
            </a:r>
            <a:r>
              <a:rPr lang="el-GR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συνδρόμου)]</a:t>
            </a:r>
            <a:endParaRPr lang="el-GR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60000"/>
              </a:lnSpc>
              <a:buClr>
                <a:srgbClr val="990000"/>
              </a:buClr>
              <a:buFontTx/>
              <a:buChar char="•"/>
            </a:pPr>
            <a:r>
              <a:rPr lang="el-GR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Οξεία ΣΝ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οξύ </a:t>
            </a:r>
            <a:r>
              <a:rPr lang="el-GR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νεφριτιδικό</a:t>
            </a:r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σύνδρομο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κάποια μείωση στον όγκο των ούρων-κατακράτηση νατρίου και νερού-κάποια αύξηση του </a:t>
            </a:r>
            <a:r>
              <a:rPr lang="el-GR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ενδαγγειακού</a:t>
            </a:r>
            <a:r>
              <a:rPr lang="el-GR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όγκου, ήπια έως μέτρια </a:t>
            </a:r>
            <a:r>
              <a:rPr lang="el-GR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πρωτεϊνουρία</a:t>
            </a:r>
            <a:r>
              <a:rPr lang="el-GR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αιματουρία, υπέρταση), </a:t>
            </a:r>
            <a:r>
              <a:rPr lang="el-GR" sz="2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μεμονωμένη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ή </a:t>
            </a:r>
            <a:r>
              <a:rPr lang="el-G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και ταχέως εξελισσόμενη   ΣΝ </a:t>
            </a:r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ταχεία απώλεια της νεφρικής λειτουργίας (ενεργό </a:t>
            </a:r>
            <a:r>
              <a:rPr lang="el-GR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νεφριτιδικό</a:t>
            </a:r>
            <a:r>
              <a:rPr lang="el-G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ίζημα ± ΟΝΑ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l-G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60000"/>
              </a:lnSpc>
              <a:buClr>
                <a:srgbClr val="990000"/>
              </a:buClr>
              <a:buFontTx/>
              <a:buChar char="•"/>
            </a:pPr>
            <a:r>
              <a:rPr lang="el-GR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Χρόνια </a:t>
            </a:r>
            <a:r>
              <a:rPr lang="el-GR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σπειραματονεφρίτιδα</a:t>
            </a:r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-ΧΝΑ</a:t>
            </a:r>
            <a:endParaRPr lang="el-GR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60000"/>
              </a:lnSpc>
            </a:pPr>
            <a:endParaRPr lang="en-US" sz="24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1</a:t>
            </a:r>
            <a:r>
              <a:rPr lang="el-GR" sz="4000" baseline="30000" dirty="0" smtClean="0"/>
              <a:t>η</a:t>
            </a:r>
            <a:r>
              <a:rPr lang="el-GR" sz="4000" dirty="0" smtClean="0"/>
              <a:t> περίπτωση</a:t>
            </a:r>
          </a:p>
        </p:txBody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xfrm>
            <a:off x="0" y="836613"/>
            <a:ext cx="9396413" cy="60213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800" dirty="0" smtClean="0"/>
              <a:t>Νέα κοπέλα, από 2 εβδομάδων, αναφέρει πόνους «σ’ όλο της το σώμα», αίσθημα κόπωσης και πυρετό 38,5 βαθμούς Κελσίου.</a:t>
            </a:r>
          </a:p>
          <a:p>
            <a:pPr eaLnBrk="1" hangingPunct="1">
              <a:lnSpc>
                <a:spcPct val="90000"/>
              </a:lnSpc>
            </a:pPr>
            <a:r>
              <a:rPr lang="el-GR" sz="2800" dirty="0" smtClean="0"/>
              <a:t>Την τελευταία εβδομάδα παρουσίασε πόνο με τοπική ερυθρότητα και οίδημα στη δεξιά </a:t>
            </a:r>
            <a:r>
              <a:rPr lang="el-GR" sz="2800" dirty="0" err="1" smtClean="0"/>
              <a:t>ποδοκνημική</a:t>
            </a:r>
            <a:r>
              <a:rPr lang="el-GR" sz="2800" dirty="0" smtClean="0"/>
              <a:t> άρθρωση</a:t>
            </a:r>
          </a:p>
          <a:p>
            <a:pPr eaLnBrk="1" hangingPunct="1">
              <a:lnSpc>
                <a:spcPct val="90000"/>
              </a:lnSpc>
            </a:pPr>
            <a:r>
              <a:rPr lang="el-GR" sz="2800" dirty="0" smtClean="0"/>
              <a:t>Στη φυσική εξέταση</a:t>
            </a:r>
            <a:r>
              <a:rPr lang="en-US" sz="2800" dirty="0" smtClean="0"/>
              <a:t>: </a:t>
            </a:r>
            <a:r>
              <a:rPr lang="el-GR" sz="2800" dirty="0" smtClean="0"/>
              <a:t>εξάνθημα παρειάς, έλκη στο βλεννογόνο του στόματος, συλλογή πλευριτικού υγρού,  επίμονη ταχυκαρδία .</a:t>
            </a:r>
          </a:p>
          <a:p>
            <a:pPr eaLnBrk="1" hangingPunct="1">
              <a:lnSpc>
                <a:spcPct val="90000"/>
              </a:lnSpc>
            </a:pPr>
            <a:r>
              <a:rPr lang="el-GR" sz="2800" dirty="0" smtClean="0"/>
              <a:t>Από τον </a:t>
            </a:r>
            <a:r>
              <a:rPr lang="el-GR" sz="2800" dirty="0" err="1" smtClean="0"/>
              <a:t>παρακλινικό</a:t>
            </a:r>
            <a:r>
              <a:rPr lang="el-GR" sz="2800" dirty="0" smtClean="0"/>
              <a:t> έλεγχο</a:t>
            </a:r>
            <a:r>
              <a:rPr lang="en-US" sz="2800" dirty="0" smtClean="0"/>
              <a:t>: </a:t>
            </a:r>
            <a:r>
              <a:rPr lang="el-GR" sz="2800" dirty="0" smtClean="0"/>
              <a:t>αιματοκρίτης 32%,λευκά 2500 με 51% πολυμορφοπύρηνα, αιμοπετάλια &lt; 100 Χ 10</a:t>
            </a:r>
            <a:r>
              <a:rPr lang="en-US" sz="2800" baseline="30000" dirty="0" smtClean="0"/>
              <a:t>9</a:t>
            </a:r>
            <a:r>
              <a:rPr lang="el-GR" sz="2800" dirty="0" smtClean="0"/>
              <a:t>/λίτρο</a:t>
            </a:r>
            <a:r>
              <a:rPr lang="en-US" sz="2800" dirty="0" smtClean="0"/>
              <a:t>,</a:t>
            </a:r>
            <a:r>
              <a:rPr lang="el-GR" sz="2800" dirty="0" smtClean="0"/>
              <a:t> χαμηλά </a:t>
            </a:r>
            <a:r>
              <a:rPr lang="en-US" sz="2800" dirty="0" smtClean="0"/>
              <a:t>C3, C4 ,</a:t>
            </a:r>
            <a:r>
              <a:rPr lang="el-GR" sz="2800" dirty="0" smtClean="0"/>
              <a:t> η ΤΚΕ 72χιλ. την 1</a:t>
            </a:r>
            <a:r>
              <a:rPr lang="el-GR" sz="2800" baseline="30000" dirty="0" smtClean="0"/>
              <a:t>η</a:t>
            </a:r>
            <a:r>
              <a:rPr lang="el-GR" sz="2800" dirty="0" smtClean="0"/>
              <a:t> ώρα. Γενική ούρων</a:t>
            </a:r>
            <a:r>
              <a:rPr lang="en-US" sz="2800" dirty="0" smtClean="0"/>
              <a:t>: </a:t>
            </a:r>
            <a:r>
              <a:rPr lang="el-GR" sz="2800" dirty="0" smtClean="0"/>
              <a:t>μέτρια λευκωματουρία (&lt; 3 </a:t>
            </a:r>
            <a:r>
              <a:rPr lang="en-US" sz="2800" dirty="0" smtClean="0"/>
              <a:t>g </a:t>
            </a:r>
            <a:r>
              <a:rPr lang="el-GR" sz="2800" dirty="0" smtClean="0"/>
              <a:t>ημερησίως),</a:t>
            </a:r>
            <a:r>
              <a:rPr lang="en-US" sz="2800" dirty="0" smtClean="0"/>
              <a:t> </a:t>
            </a:r>
            <a:r>
              <a:rPr lang="el-GR" sz="2800" dirty="0" smtClean="0"/>
              <a:t>αρκετοί κύλινδροι.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/>
          </p:cNvSpPr>
          <p:nvPr>
            <p:ph type="body" idx="1"/>
          </p:nvPr>
        </p:nvSpPr>
        <p:spPr>
          <a:xfrm>
            <a:off x="0" y="214289"/>
            <a:ext cx="9144000" cy="664371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800" dirty="0" smtClean="0"/>
              <a:t>Εισβολή </a:t>
            </a:r>
            <a:r>
              <a:rPr lang="el-GR" sz="2800" b="1" dirty="0" smtClean="0"/>
              <a:t>ΣΕΛ</a:t>
            </a:r>
            <a:r>
              <a:rPr lang="el-GR" sz="2800" dirty="0" smtClean="0"/>
              <a:t> </a:t>
            </a:r>
            <a:r>
              <a:rPr lang="en-US" sz="2800" dirty="0" smtClean="0"/>
              <a:t>: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800" dirty="0" smtClean="0"/>
              <a:t> </a:t>
            </a:r>
            <a:r>
              <a:rPr lang="el-GR" sz="2800" dirty="0" smtClean="0"/>
              <a:t>   πυρετός , μυαλγίες, κακουχία, αρθρίτιδα,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l-GR" sz="2800" dirty="0" smtClean="0"/>
              <a:t>    εξάνθημα, στοματικά έλκη, αναιμία,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l-GR" sz="2800" dirty="0" smtClean="0"/>
              <a:t>    χαμηλά λευκά, </a:t>
            </a:r>
            <a:r>
              <a:rPr lang="el-GR" sz="2800" dirty="0" err="1" smtClean="0"/>
              <a:t>θρομβοκυττοπενία</a:t>
            </a:r>
            <a:r>
              <a:rPr lang="el-GR" sz="2800" dirty="0" smtClean="0"/>
              <a:t>, παθολογικά ευρήματα στα ούρα.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l-GR" sz="28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l-GR" sz="2800" u="sng" dirty="0" smtClean="0"/>
              <a:t>Επιβεβαίωση</a:t>
            </a:r>
            <a:r>
              <a:rPr lang="el-GR" sz="2800" dirty="0" smtClean="0"/>
              <a:t> διάγνωσης</a:t>
            </a:r>
            <a:r>
              <a:rPr lang="en-US" sz="2800" dirty="0" smtClean="0"/>
              <a:t>: </a:t>
            </a:r>
            <a:r>
              <a:rPr lang="el-GR" sz="2800" dirty="0" smtClean="0"/>
              <a:t>υψηλός τίτλος ΑΝΑ,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l-GR" sz="2800" dirty="0" smtClean="0"/>
              <a:t>   αντιπυρηνικά </a:t>
            </a:r>
            <a:r>
              <a:rPr lang="el-GR" sz="2800" dirty="0" err="1" smtClean="0"/>
              <a:t>αντι</a:t>
            </a:r>
            <a:r>
              <a:rPr lang="en-US" sz="2800" dirty="0" smtClean="0"/>
              <a:t>DNA </a:t>
            </a:r>
            <a:r>
              <a:rPr lang="el-GR" sz="2800" dirty="0" smtClean="0"/>
              <a:t>διπλής έλικας αντισώματα στον ορό με περιφερικό τύπο φθορισμού,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l-GR" sz="2800" dirty="0" smtClean="0"/>
              <a:t>   ανίχνευση κυττάρων ΣΕΛ.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l-GR" sz="28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l-GR" sz="2800" dirty="0" smtClean="0"/>
              <a:t>Γίνεται </a:t>
            </a:r>
            <a:r>
              <a:rPr lang="el-GR" sz="2800" b="1" dirty="0" smtClean="0"/>
              <a:t>νεφρική βιοψία</a:t>
            </a:r>
            <a:r>
              <a:rPr lang="el-GR" sz="2800" dirty="0" smtClean="0"/>
              <a:t> τα αποτελέσματα της οποίας καθορίζουν την </a:t>
            </a:r>
            <a:r>
              <a:rPr lang="el-GR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κλινική πορεία</a:t>
            </a:r>
            <a:r>
              <a:rPr lang="el-GR" sz="2800" dirty="0" smtClean="0"/>
              <a:t> της ασθενούς και τη </a:t>
            </a:r>
            <a:r>
              <a:rPr lang="el-GR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θεραπεία</a:t>
            </a:r>
            <a:r>
              <a:rPr lang="el-GR" sz="2800" dirty="0" smtClean="0"/>
              <a:t>. Η τάξη ΙΙ της νεφρίτιδας του ΣΕΛ εξελίσσεται πολύ αργά , ενώ οι τάξεις ΙΙΙ &amp; Ι</a:t>
            </a:r>
            <a:r>
              <a:rPr lang="en-US" sz="2800" dirty="0" smtClean="0"/>
              <a:t>V </a:t>
            </a:r>
            <a:r>
              <a:rPr lang="el-GR" sz="2800" dirty="0" smtClean="0"/>
              <a:t>έχουν επιθετικότερη πορεία.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l-GR" sz="2800" dirty="0" smtClean="0"/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r>
              <a:rPr lang="el-GR" sz="3200" dirty="0" smtClean="0"/>
              <a:t>Συστηματικός </a:t>
            </a:r>
            <a:r>
              <a:rPr lang="el-GR" sz="3200" dirty="0" err="1" smtClean="0"/>
              <a:t>Ερυθηματώδης</a:t>
            </a:r>
            <a:r>
              <a:rPr lang="el-GR" sz="3200" dirty="0" smtClean="0"/>
              <a:t> Λύκος (</a:t>
            </a:r>
            <a:r>
              <a:rPr lang="el-GR" sz="3200" b="1" dirty="0" smtClean="0"/>
              <a:t>ΣΕΛ</a:t>
            </a:r>
            <a:r>
              <a:rPr lang="el-GR" sz="3200" dirty="0" smtClean="0"/>
              <a:t>)</a:t>
            </a:r>
          </a:p>
        </p:txBody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>
          <a:xfrm>
            <a:off x="0" y="928669"/>
            <a:ext cx="9144000" cy="578645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l-GR" sz="2000" dirty="0" smtClean="0"/>
              <a:t>Η νεφρική προσβολή στο ΣΕΛ αποτελεί τη </a:t>
            </a:r>
            <a:r>
              <a:rPr lang="el-GR" sz="2000" b="1" dirty="0" smtClean="0"/>
              <a:t>σημαντικότερη αιτία νοσηρότητας και θνητότητας </a:t>
            </a:r>
            <a:r>
              <a:rPr lang="el-GR" sz="2000" dirty="0" smtClean="0"/>
              <a:t>των ασθενών με ΣΕΛ. Πλείστοι ασθενείς με ΣΕΛ εμφανίζουν μια </a:t>
            </a:r>
            <a:r>
              <a:rPr lang="el-GR" sz="2000" b="1" spc="300" dirty="0" smtClean="0"/>
              <a:t>ρυθμιζόμενη από </a:t>
            </a:r>
            <a:r>
              <a:rPr lang="el-GR" sz="2000" b="1" spc="300" dirty="0" err="1" smtClean="0"/>
              <a:t>ανοσοσυμπλέγματα</a:t>
            </a:r>
            <a:r>
              <a:rPr lang="el-GR" sz="2000" b="1" spc="300" dirty="0" smtClean="0"/>
              <a:t> </a:t>
            </a:r>
            <a:r>
              <a:rPr lang="el-GR" sz="2000" b="1" spc="300" dirty="0" err="1" smtClean="0"/>
              <a:t>σπειραματοπάθεια</a:t>
            </a:r>
            <a:r>
              <a:rPr lang="el-GR" sz="2000" b="1" dirty="0" smtClean="0"/>
              <a:t>,</a:t>
            </a:r>
            <a:r>
              <a:rPr lang="el-GR" sz="2000" dirty="0" smtClean="0"/>
              <a:t> συχνά με </a:t>
            </a:r>
            <a:r>
              <a:rPr lang="el-GR" sz="2000" spc="600" dirty="0" err="1" smtClean="0"/>
              <a:t>συνοδές</a:t>
            </a:r>
            <a:r>
              <a:rPr lang="el-GR" sz="2000" spc="600" dirty="0" smtClean="0"/>
              <a:t>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διαμεσοσωληναριακές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μεταβολές </a:t>
            </a:r>
            <a:r>
              <a:rPr lang="el-GR" sz="2000" dirty="0" smtClean="0"/>
              <a:t>και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προσβολή </a:t>
            </a:r>
            <a:r>
              <a:rPr lang="el-GR" sz="2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αγγείων του διάμεσου υποστρώματος </a:t>
            </a:r>
            <a:r>
              <a:rPr lang="el-GR" sz="2000" dirty="0" smtClean="0"/>
              <a:t>υπό μορφή λανθανουσών αγγειακών </a:t>
            </a:r>
            <a:r>
              <a:rPr lang="el-GR" sz="2000" dirty="0" err="1" smtClean="0"/>
              <a:t>ανοσοεναποθέσεων</a:t>
            </a:r>
            <a:r>
              <a:rPr lang="el-GR" sz="2000" dirty="0" smtClean="0"/>
              <a:t> ή ακόμα και </a:t>
            </a:r>
            <a:r>
              <a:rPr lang="el-GR" sz="2000" dirty="0" err="1" smtClean="0"/>
              <a:t>ινιδοειδούς</a:t>
            </a:r>
            <a:r>
              <a:rPr lang="el-GR" sz="2000" dirty="0" smtClean="0"/>
              <a:t> νέκρωσης και </a:t>
            </a:r>
            <a:r>
              <a:rPr lang="el-GR" sz="2000" dirty="0" err="1" smtClean="0"/>
              <a:t>θρομβωτικής</a:t>
            </a:r>
            <a:r>
              <a:rPr lang="el-GR" sz="2000" dirty="0" smtClean="0"/>
              <a:t> </a:t>
            </a:r>
            <a:r>
              <a:rPr lang="el-GR" sz="2000" dirty="0" err="1" smtClean="0"/>
              <a:t>μικροαγγειοπάθειας</a:t>
            </a:r>
            <a:r>
              <a:rPr lang="el-GR" sz="2000" dirty="0" smtClean="0"/>
              <a:t>. </a:t>
            </a:r>
          </a:p>
          <a:p>
            <a:pPr>
              <a:lnSpc>
                <a:spcPct val="90000"/>
              </a:lnSpc>
              <a:defRPr/>
            </a:pPr>
            <a:r>
              <a:rPr lang="el-GR" sz="2000" dirty="0" smtClean="0"/>
              <a:t>Η νεφρική προσβολή  (νεφρίτιδα του λύκου) είναι εξαιρετικά πλειόμορφη και </a:t>
            </a:r>
            <a:r>
              <a:rPr lang="el-GR" sz="2000" b="1" dirty="0" smtClean="0"/>
              <a:t>δεν</a:t>
            </a:r>
            <a:r>
              <a:rPr lang="el-GR" sz="2000" dirty="0" smtClean="0"/>
              <a:t> αντιστοιχεί απόλυτα με τη βαρύτητα των κλινικών εκδηλώσεων  της νεφρικής προσβολής.</a:t>
            </a:r>
            <a:r>
              <a:rPr lang="en-US" sz="2000" dirty="0" smtClean="0"/>
              <a:t> </a:t>
            </a:r>
            <a:r>
              <a:rPr lang="el-GR" sz="2000" dirty="0" smtClean="0"/>
              <a:t>Ο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διπλασιασμός της τιμής της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κρεατινίνης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dirty="0" smtClean="0"/>
              <a:t>στον ορό συνδέεται με την ιστολογική ανίχνευση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κυτταρικών μηνοειδών σχηματισμών και  μέτριας έως έντονης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ίνωσης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στο διάμεσο υπόστρωμα</a:t>
            </a:r>
            <a:r>
              <a:rPr lang="el-GR" sz="2000" dirty="0" smtClean="0"/>
              <a:t>. Στις </a:t>
            </a:r>
            <a:r>
              <a:rPr lang="el-GR" sz="2000" b="1" dirty="0" err="1" smtClean="0"/>
              <a:t>μεσαγγειοϋπερπλαστικές</a:t>
            </a:r>
            <a:r>
              <a:rPr lang="el-GR" sz="2000" dirty="0" smtClean="0"/>
              <a:t> μορφές, η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αιματουρία</a:t>
            </a:r>
            <a:r>
              <a:rPr lang="el-GR" sz="2000" dirty="0" smtClean="0"/>
              <a:t> αποτελεί το κλασικό σύμπτωμα, στις μορφές με </a:t>
            </a:r>
            <a:r>
              <a:rPr lang="el-GR" sz="2000" b="1" dirty="0" err="1" smtClean="0"/>
              <a:t>ενδοτριχοειδική</a:t>
            </a:r>
            <a:r>
              <a:rPr lang="el-GR" sz="2000" b="1" dirty="0" smtClean="0"/>
              <a:t> υπερπλασία </a:t>
            </a:r>
            <a:r>
              <a:rPr lang="el-GR" sz="2000" dirty="0" smtClean="0"/>
              <a:t>το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οξύ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νεφριτιδικό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σύνδρομο  </a:t>
            </a:r>
            <a:r>
              <a:rPr lang="el-GR" sz="2000" dirty="0" smtClean="0"/>
              <a:t>είναι συχνότερο και ενίοτε συνοδεύεται από έντονη </a:t>
            </a:r>
            <a:r>
              <a:rPr lang="el-GR" sz="2000" dirty="0" err="1" smtClean="0"/>
              <a:t>πρωτεϊνουρία</a:t>
            </a:r>
            <a:r>
              <a:rPr lang="el-GR" sz="2000" dirty="0" smtClean="0"/>
              <a:t>· στην </a:t>
            </a:r>
            <a:r>
              <a:rPr lang="el-GR" sz="2000" b="1" dirty="0" smtClean="0"/>
              <a:t>τάξη </a:t>
            </a:r>
            <a:r>
              <a:rPr lang="en-US" sz="2000" b="1" dirty="0" smtClean="0"/>
              <a:t>V</a:t>
            </a:r>
            <a:r>
              <a:rPr lang="el-GR" sz="2000" b="1" dirty="0" smtClean="0"/>
              <a:t> </a:t>
            </a:r>
            <a:r>
              <a:rPr lang="el-GR" sz="2000" dirty="0" smtClean="0"/>
              <a:t>συνήθως παρατηρείται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νεφρωσικό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σύνδρομο</a:t>
            </a:r>
            <a:r>
              <a:rPr lang="el-GR" sz="2000" dirty="0" smtClean="0"/>
              <a:t>. Στις περιπτώσεις με </a:t>
            </a:r>
            <a:r>
              <a:rPr lang="el-GR" sz="2000" b="1" dirty="0" smtClean="0"/>
              <a:t>έντονα ενεργό </a:t>
            </a:r>
            <a:r>
              <a:rPr lang="el-GR" sz="2000" dirty="0" smtClean="0"/>
              <a:t>νόσο</a:t>
            </a:r>
            <a:r>
              <a:rPr lang="en-US" sz="2000" dirty="0" smtClean="0"/>
              <a:t>: </a:t>
            </a:r>
            <a:r>
              <a:rPr lang="en-US" sz="2000" b="1" dirty="0" smtClean="0"/>
              <a:t>ONA</a:t>
            </a:r>
            <a:r>
              <a:rPr lang="el-GR" sz="2000" dirty="0" smtClean="0"/>
              <a:t>.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 ταχέως εξελισσόμενης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σπειραματονεφρίτιδας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μηνοειδείς σχηματισμοί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απαντώμενοι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αποκλειστικά σε έδαφος </a:t>
            </a:r>
            <a:r>
              <a:rPr lang="el-GR" sz="20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υπερπλαστικών</a:t>
            </a:r>
            <a:r>
              <a:rPr lang="el-GR" sz="2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τάξεων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νεφρίτιδας του ΣΕΛ.</a:t>
            </a:r>
          </a:p>
          <a:p>
            <a:pPr>
              <a:lnSpc>
                <a:spcPct val="90000"/>
              </a:lnSpc>
              <a:defRPr/>
            </a:pPr>
            <a:r>
              <a:rPr lang="el-GR" sz="2000" dirty="0" smtClean="0"/>
              <a:t>Νεφρική προσβολή αναπτύσσει περί το 50% των ασθενών.</a:t>
            </a:r>
          </a:p>
          <a:p>
            <a:pPr>
              <a:lnSpc>
                <a:spcPct val="90000"/>
              </a:lnSpc>
              <a:defRPr/>
            </a:pPr>
            <a:r>
              <a:rPr lang="el-GR" sz="2000" dirty="0" smtClean="0"/>
              <a:t>Η νεφρική προσβολή μπορεί να παρατηρηθεί οποιαδήποτε στιγμή στη διάρκεια της νόσου. Συχνότερα παρατηρείται τα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πρώτα</a:t>
            </a:r>
            <a:r>
              <a:rPr lang="el-GR" sz="2000" dirty="0" smtClean="0"/>
              <a:t> χρόνια. Δυνατόν οι νεφρικές εκδηλώσεις να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</a:t>
            </a:r>
            <a:r>
              <a:rPr lang="el-GR" sz="2000" dirty="0" smtClean="0"/>
              <a:t>ηγηθούν της διάγνωσης.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0" y="928688"/>
            <a:ext cx="9144000" cy="5000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3200" smtClean="0"/>
              <a:t>Η </a:t>
            </a:r>
            <a:r>
              <a:rPr lang="el-GR" sz="3200" b="1" smtClean="0"/>
              <a:t>ενεργός</a:t>
            </a:r>
            <a:r>
              <a:rPr lang="el-GR" sz="3200" smtClean="0"/>
              <a:t> νόσος χρειάζεται </a:t>
            </a:r>
            <a:br>
              <a:rPr lang="el-GR" sz="3200" smtClean="0"/>
            </a:br>
            <a:r>
              <a:rPr lang="el-GR" sz="3200" b="1" smtClean="0"/>
              <a:t>έντονη ανοσοκαταστολή.</a:t>
            </a:r>
            <a:br>
              <a:rPr lang="el-GR" sz="3200" b="1" smtClean="0"/>
            </a:br>
            <a:r>
              <a:rPr lang="el-GR" sz="3200" smtClean="0"/>
              <a:t/>
            </a:r>
            <a:br>
              <a:rPr lang="el-GR" sz="3200" smtClean="0"/>
            </a:br>
            <a:r>
              <a:rPr lang="el-GR" sz="3200" b="1" smtClean="0"/>
              <a:t>Ιστολογικές παράμετροι</a:t>
            </a:r>
            <a:r>
              <a:rPr lang="el-GR" sz="3200" smtClean="0"/>
              <a:t>  καθορισμού </a:t>
            </a:r>
            <a:br>
              <a:rPr lang="el-GR" sz="3200" smtClean="0"/>
            </a:br>
            <a:r>
              <a:rPr lang="el-GR" sz="3200" smtClean="0"/>
              <a:t>δείκτη </a:t>
            </a:r>
            <a:r>
              <a:rPr lang="el-GR" sz="3200" b="1" smtClean="0"/>
              <a:t>ενεργού</a:t>
            </a:r>
            <a:r>
              <a:rPr lang="el-GR" sz="3200" smtClean="0"/>
              <a:t> νόσου (0-24)</a:t>
            </a:r>
          </a:p>
        </p:txBody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xfrm>
            <a:off x="0" y="2857500"/>
            <a:ext cx="9144000" cy="4000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400" dirty="0" smtClean="0"/>
              <a:t>Βαθμός </a:t>
            </a:r>
            <a:r>
              <a:rPr lang="el-GR" sz="2400" dirty="0" err="1" smtClean="0"/>
              <a:t>σπειραματικής</a:t>
            </a:r>
            <a:r>
              <a:rPr lang="el-GR" sz="2400" dirty="0" smtClean="0"/>
              <a:t> </a:t>
            </a:r>
            <a:r>
              <a:rPr lang="el-GR" sz="2400" b="1" dirty="0" err="1" smtClean="0"/>
              <a:t>ενδοτριχοειδικής</a:t>
            </a:r>
            <a:r>
              <a:rPr lang="el-GR" sz="2400" dirty="0" smtClean="0"/>
              <a:t> υπερπλασίας (0-3+)</a:t>
            </a:r>
            <a:endParaRPr lang="el-GR" sz="24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 err="1" smtClean="0"/>
              <a:t>Ινιδοειδής</a:t>
            </a:r>
            <a:r>
              <a:rPr lang="el-GR" sz="2400" dirty="0" smtClean="0"/>
              <a:t> νέκρωση ή </a:t>
            </a:r>
            <a:r>
              <a:rPr lang="el-GR" sz="2400" dirty="0" err="1" smtClean="0"/>
              <a:t>καρυορρηξία</a:t>
            </a:r>
            <a:r>
              <a:rPr lang="el-GR" sz="2400" dirty="0" smtClean="0"/>
              <a:t> ( 0-3+  Χ2 )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Κυτταρικοί</a:t>
            </a:r>
            <a:r>
              <a:rPr lang="el-GR" sz="2400" dirty="0" smtClean="0"/>
              <a:t>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μηνοειδείς σχηματισμοί </a:t>
            </a:r>
            <a:r>
              <a:rPr lang="el-GR" sz="2400" dirty="0" smtClean="0"/>
              <a:t>(0-3+  Χ2)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 smtClean="0"/>
              <a:t>«Θρόμβοι» υαλίνης ή θρόμβοι </a:t>
            </a:r>
            <a:r>
              <a:rPr lang="el-GR" sz="2400" dirty="0" err="1" smtClean="0"/>
              <a:t>ινικής</a:t>
            </a:r>
            <a:r>
              <a:rPr lang="el-GR" sz="2400" dirty="0" smtClean="0"/>
              <a:t>  και υαλοειδείς </a:t>
            </a:r>
            <a:r>
              <a:rPr lang="el-GR" sz="2400" dirty="0" err="1" smtClean="0"/>
              <a:t>υπενδοθηλιακές</a:t>
            </a:r>
            <a:r>
              <a:rPr lang="el-GR" sz="2400" dirty="0" smtClean="0"/>
              <a:t> εναποθέσεις </a:t>
            </a:r>
            <a:r>
              <a:rPr lang="el-GR" sz="2400" dirty="0" err="1" smtClean="0"/>
              <a:t>προσομοιάζουσες</a:t>
            </a:r>
            <a:r>
              <a:rPr lang="el-GR" sz="2400" dirty="0" smtClean="0"/>
              <a:t> με «συρμάτινο βρόχο-αγκύλη» (0-3+)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 smtClean="0"/>
              <a:t>Φλεγμονή (συνάθροιση λευκοκυττάρων) στο σπείραμα (0-3+)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 smtClean="0"/>
              <a:t>Βαθμός συνάθροισης μονοπύρηνων φλεγμονωδών κυττάρων στο διάμεσο συνδετικό υπόστρωμα και στα ουροφόρα σωληνάρια (0-3+)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- Τίτλος"/>
          <p:cNvSpPr>
            <a:spLocks noGrp="1"/>
          </p:cNvSpPr>
          <p:nvPr>
            <p:ph type="title"/>
          </p:nvPr>
        </p:nvSpPr>
        <p:spPr>
          <a:xfrm>
            <a:off x="0" y="1000125"/>
            <a:ext cx="9144000" cy="417513"/>
          </a:xfrm>
        </p:spPr>
        <p:txBody>
          <a:bodyPr>
            <a:normAutofit fontScale="90000"/>
          </a:bodyPr>
          <a:lstStyle/>
          <a:p>
            <a:r>
              <a:rPr lang="el-GR" sz="2800" smtClean="0"/>
              <a:t>Ο</a:t>
            </a:r>
            <a:r>
              <a:rPr lang="el-GR" sz="2800" b="1" smtClean="0"/>
              <a:t> </a:t>
            </a:r>
            <a:r>
              <a:rPr lang="el-GR" sz="2800" u="sng" smtClean="0"/>
              <a:t>υψηλός δείκτης χρονιότητας </a:t>
            </a:r>
            <a:r>
              <a:rPr lang="el-GR" sz="2800" smtClean="0"/>
              <a:t>προδικάζει </a:t>
            </a:r>
            <a:r>
              <a:rPr lang="el-GR" sz="2800" u="sng" smtClean="0"/>
              <a:t>πτωχή</a:t>
            </a:r>
            <a:r>
              <a:rPr lang="el-GR" sz="2800" smtClean="0"/>
              <a:t> πρόγνωση.</a:t>
            </a:r>
            <a:br>
              <a:rPr lang="el-GR" sz="2800" smtClean="0"/>
            </a:br>
            <a:r>
              <a:rPr lang="el-GR" sz="2800" smtClean="0"/>
              <a:t/>
            </a:r>
            <a:br>
              <a:rPr lang="el-GR" sz="2800" smtClean="0"/>
            </a:br>
            <a:r>
              <a:rPr lang="el-GR" sz="3200" b="1" smtClean="0"/>
              <a:t>Ιστολογικές παράμετροι</a:t>
            </a:r>
            <a:r>
              <a:rPr lang="el-GR" sz="3200" smtClean="0"/>
              <a:t>  καθορισμού </a:t>
            </a:r>
            <a:br>
              <a:rPr lang="el-GR" sz="3200" smtClean="0"/>
            </a:br>
            <a:r>
              <a:rPr lang="el-GR" sz="3200" smtClean="0"/>
              <a:t>δείκτη </a:t>
            </a:r>
            <a:r>
              <a:rPr lang="el-GR" sz="3200" b="1" smtClean="0"/>
              <a:t>χρονιότητας</a:t>
            </a:r>
            <a:r>
              <a:rPr lang="el-GR" sz="3200" smtClean="0"/>
              <a:t> (0-12)</a:t>
            </a:r>
          </a:p>
        </p:txBody>
      </p:sp>
      <p:sp>
        <p:nvSpPr>
          <p:cNvPr id="5632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4429155"/>
          </a:xfrm>
        </p:spPr>
        <p:txBody>
          <a:bodyPr>
            <a:normAutofit/>
          </a:bodyPr>
          <a:lstStyle/>
          <a:p>
            <a:r>
              <a:rPr lang="el-GR" dirty="0" smtClean="0"/>
              <a:t>Σκλήρυνση σπειραμάτων, σφαιρική ή τμηματική ή </a:t>
            </a:r>
            <a:r>
              <a:rPr lang="el-GR" dirty="0" err="1" smtClean="0"/>
              <a:t>μεσαγγειακή</a:t>
            </a:r>
            <a:r>
              <a:rPr lang="el-GR" dirty="0" smtClean="0"/>
              <a:t> (0-3+)</a:t>
            </a:r>
          </a:p>
          <a:p>
            <a:r>
              <a:rPr lang="el-GR" dirty="0" smtClean="0"/>
              <a:t>Ινώδεις μηνοειδείς σχηματισμοί (0-3+)</a:t>
            </a:r>
          </a:p>
          <a:p>
            <a:r>
              <a:rPr lang="el-GR" dirty="0" err="1" smtClean="0"/>
              <a:t>Ίνωση</a:t>
            </a:r>
            <a:r>
              <a:rPr lang="el-GR" dirty="0" smtClean="0"/>
              <a:t> του διαμέσου υποστρώματος (0-3+)</a:t>
            </a:r>
          </a:p>
          <a:p>
            <a:r>
              <a:rPr lang="el-GR" dirty="0" smtClean="0"/>
              <a:t>Ατροφία σωληναρίων (0-3+)</a:t>
            </a:r>
          </a:p>
          <a:p>
            <a:pPr>
              <a:buNone/>
            </a:pPr>
            <a:r>
              <a:rPr lang="el-GR" dirty="0" smtClean="0"/>
              <a:t> Η </a:t>
            </a:r>
            <a:r>
              <a:rPr lang="el-GR" dirty="0" err="1" smtClean="0"/>
              <a:t>σωληναριακή</a:t>
            </a:r>
            <a:r>
              <a:rPr lang="el-GR" dirty="0" smtClean="0"/>
              <a:t> βλάβη, η </a:t>
            </a:r>
            <a:r>
              <a:rPr lang="el-GR" dirty="0" err="1" smtClean="0"/>
              <a:t>ίνωση</a:t>
            </a:r>
            <a:r>
              <a:rPr lang="el-GR" dirty="0" smtClean="0"/>
              <a:t> και η ατροφία συνδέονται ευθέως με τη νεφρική λειτουργία και με τη μη ανταπόκριση στη θεραπεία.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- Τίτλος"/>
          <p:cNvSpPr>
            <a:spLocks noGrp="1"/>
          </p:cNvSpPr>
          <p:nvPr>
            <p:ph type="title"/>
          </p:nvPr>
        </p:nvSpPr>
        <p:spPr>
          <a:xfrm>
            <a:off x="395288" y="0"/>
            <a:ext cx="8291512" cy="1196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2800" dirty="0" smtClean="0"/>
              <a:t>Ευρήματα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δυνητικώς</a:t>
            </a:r>
            <a:r>
              <a:rPr lang="el-GR" sz="2800" dirty="0" smtClean="0"/>
              <a:t> </a:t>
            </a:r>
            <a:r>
              <a:rPr lang="el-GR" sz="2800" dirty="0" err="1" smtClean="0"/>
              <a:t>απαντώμενα</a:t>
            </a:r>
            <a:r>
              <a:rPr lang="el-GR" sz="2800" dirty="0" smtClean="0"/>
              <a:t> στα πλαίσια </a:t>
            </a:r>
            <a:r>
              <a:rPr lang="el-GR" sz="2800" b="1" dirty="0" smtClean="0"/>
              <a:t>νεφρίτιδας του ΣΕΛ </a:t>
            </a:r>
            <a:r>
              <a:rPr lang="el-GR" sz="2800" dirty="0" smtClean="0"/>
              <a:t>- Εναπόθεση </a:t>
            </a:r>
            <a:r>
              <a:rPr lang="el-GR" sz="2800" dirty="0" err="1" smtClean="0"/>
              <a:t>ανοσοσυμπλεγμάτων</a:t>
            </a:r>
            <a:r>
              <a:rPr lang="el-GR" sz="2800" dirty="0" smtClean="0"/>
              <a:t> </a:t>
            </a:r>
            <a:br>
              <a:rPr lang="el-GR" sz="2800" dirty="0" smtClean="0"/>
            </a:br>
            <a:r>
              <a:rPr lang="el-GR" sz="2800" dirty="0" smtClean="0"/>
              <a:t>σαν συρμάτινος βρόχος-αγκύλη.</a:t>
            </a:r>
          </a:p>
        </p:txBody>
      </p:sp>
      <p:pic>
        <p:nvPicPr>
          <p:cNvPr id="57347" name="Picture 2" descr="C:\Documents and Settings\User\My Documents\My Pictures\ΣΥΜΠΛ.ΚΛΙΝΙΚ.ΟΥΡ\4Lupus_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5364163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5" descr="2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196975"/>
            <a:ext cx="3557588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2800" dirty="0" smtClean="0"/>
              <a:t>Ευρήματα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δυνητικώς</a:t>
            </a:r>
            <a:r>
              <a:rPr lang="el-GR" sz="2800" dirty="0" smtClean="0"/>
              <a:t> </a:t>
            </a:r>
            <a:r>
              <a:rPr lang="el-GR" sz="2800" dirty="0" err="1" smtClean="0"/>
              <a:t>απαντώμενα</a:t>
            </a:r>
            <a:r>
              <a:rPr lang="el-GR" sz="2800" dirty="0" smtClean="0"/>
              <a:t> στα πλαίσια </a:t>
            </a:r>
            <a:r>
              <a:rPr lang="el-GR" sz="2800" b="1" dirty="0" smtClean="0"/>
              <a:t>νεφρίτιδας του ΣΕΛ. «Συρμάτινοι βρόχοι-αγκύλες».</a:t>
            </a:r>
          </a:p>
        </p:txBody>
      </p:sp>
      <p:pic>
        <p:nvPicPr>
          <p:cNvPr id="58371" name="Picture 2" descr="C:\Documents and Settings\User\My Documents\My Pictures\ΣΥΜΠΛ.ΚΛΙΝΙΚ.ΟΥΡ\3Lupus_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5025"/>
            <a:ext cx="9144000" cy="602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- Τίτλος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1079500"/>
          </a:xfrm>
        </p:spPr>
        <p:txBody>
          <a:bodyPr/>
          <a:lstStyle/>
          <a:p>
            <a:pPr eaLnBrk="1" hangingPunct="1"/>
            <a:r>
              <a:rPr lang="el-GR" sz="2800" dirty="0" smtClean="0"/>
              <a:t>Ευρήματα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δυνητικώς</a:t>
            </a:r>
            <a:r>
              <a:rPr lang="el-GR" sz="2800" dirty="0" smtClean="0"/>
              <a:t> </a:t>
            </a:r>
            <a:r>
              <a:rPr lang="el-GR" sz="2800" dirty="0" err="1" smtClean="0"/>
              <a:t>απαντώμενα</a:t>
            </a:r>
            <a:r>
              <a:rPr lang="el-GR" sz="2800" dirty="0" smtClean="0"/>
              <a:t> στα πλαίσια </a:t>
            </a:r>
            <a:r>
              <a:rPr lang="el-GR" sz="2800" b="1" dirty="0" smtClean="0"/>
              <a:t>νεφρίτιδας του ΣΕΛ. «Θρόμβοι» υαλίνης.</a:t>
            </a:r>
          </a:p>
        </p:txBody>
      </p:sp>
      <p:pic>
        <p:nvPicPr>
          <p:cNvPr id="59395" name="Picture 2" descr="C:\Documents and Settings\User\My Documents\My Pictures\ΣΥΜΠΛ.ΚΛΙΝΙΚ.ΟΥΡ\2Lupus_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5025"/>
            <a:ext cx="9144000" cy="602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2400" dirty="0" smtClean="0"/>
              <a:t>Ευρήματα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δυνητικώς</a:t>
            </a:r>
            <a:r>
              <a:rPr lang="el-GR" sz="2400" dirty="0" smtClean="0"/>
              <a:t> </a:t>
            </a:r>
            <a:r>
              <a:rPr lang="el-GR" sz="2400" dirty="0" err="1" smtClean="0"/>
              <a:t>απαντώμενα</a:t>
            </a:r>
            <a:r>
              <a:rPr lang="el-GR" sz="2400" dirty="0" smtClean="0"/>
              <a:t> </a:t>
            </a:r>
            <a:br>
              <a:rPr lang="el-GR" sz="2400" dirty="0" smtClean="0"/>
            </a:br>
            <a:r>
              <a:rPr lang="el-GR" sz="2400" dirty="0" smtClean="0"/>
              <a:t>στο πλαίσιο </a:t>
            </a:r>
            <a:r>
              <a:rPr lang="el-GR" sz="2400" b="1" dirty="0" smtClean="0"/>
              <a:t>νεφρίτιδας του ΣΕΛ</a:t>
            </a:r>
          </a:p>
        </p:txBody>
      </p:sp>
      <p:sp>
        <p:nvSpPr>
          <p:cNvPr id="60419" name="Rectangle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60420" name="Rectangle 9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495800" cy="5616575"/>
          </a:xfrm>
        </p:spPr>
        <p:txBody>
          <a:bodyPr/>
          <a:lstStyle/>
          <a:p>
            <a:pPr eaLnBrk="1" hangingPunct="1"/>
            <a:r>
              <a:rPr lang="el-GR" b="1" dirty="0" smtClean="0"/>
              <a:t>Τμηματική νεκρωτική αλλοίωση</a:t>
            </a:r>
            <a:r>
              <a:rPr lang="el-GR" dirty="0" smtClean="0"/>
              <a:t> στη χρώση </a:t>
            </a:r>
            <a:r>
              <a:rPr lang="en-US" dirty="0" smtClean="0"/>
              <a:t>Masson.</a:t>
            </a:r>
          </a:p>
          <a:p>
            <a:pPr eaLnBrk="1" hangingPunct="1"/>
            <a:r>
              <a:rPr lang="el-GR" dirty="0" smtClean="0"/>
              <a:t>Συνοδός διατάραξη της αρχιτεκτονικής του σπειράματος και </a:t>
            </a:r>
            <a:r>
              <a:rPr lang="el-GR" dirty="0" err="1" smtClean="0"/>
              <a:t>καρυορρηξία</a:t>
            </a:r>
            <a:r>
              <a:rPr lang="el-GR" dirty="0" smtClean="0"/>
              <a:t> .</a:t>
            </a:r>
          </a:p>
          <a:p>
            <a:pPr eaLnBrk="1" hangingPunct="1"/>
            <a:r>
              <a:rPr lang="el-GR" dirty="0" smtClean="0"/>
              <a:t>Οι νεκρωτικές περιοχές στα σπειράματα δηλώνουν έντονη ανοσολογική επιθετικότητα.</a:t>
            </a:r>
          </a:p>
        </p:txBody>
      </p:sp>
      <p:pic>
        <p:nvPicPr>
          <p:cNvPr id="60421" name="Picture 7" descr="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45577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l-GR" b="1" dirty="0" smtClean="0"/>
              <a:t>ΦΥΣΙΟΛΟΓΙΚΗ</a:t>
            </a:r>
            <a:r>
              <a:rPr lang="el-GR" dirty="0" smtClean="0"/>
              <a:t> ΜΟΡΦΟΛΟΓΙΑ ΣΠΕΙΡΑΜΑΤΟΣ ( Χρώση </a:t>
            </a:r>
            <a:r>
              <a:rPr lang="en-US" dirty="0" smtClean="0"/>
              <a:t>Masson)</a:t>
            </a: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12291" name="Picture 2" descr="C:\Documents and Settings\Administrator\Επιφάνεια εργασίας\EIΚΟΝΕΣ ΕΞ.ΠΑΘ ΑΝΑΤ ΙΙ 6.13\EΡΩΤΗΣΕΙΣ ΠΟΛΛΑΠΛΗΣ ΕΠΙΛΟΓΗΣ\NEA Mas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500188"/>
            <a:ext cx="683101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2400" dirty="0" smtClean="0"/>
              <a:t>Ευρήματα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δυνητικώς</a:t>
            </a:r>
            <a:r>
              <a:rPr lang="el-GR" sz="2400" dirty="0" smtClean="0"/>
              <a:t> </a:t>
            </a:r>
            <a:r>
              <a:rPr lang="el-GR" sz="2400" dirty="0" err="1" smtClean="0"/>
              <a:t>απαντώμενα</a:t>
            </a:r>
            <a:r>
              <a:rPr lang="el-GR" sz="2400" dirty="0" smtClean="0"/>
              <a:t> </a:t>
            </a:r>
            <a:br>
              <a:rPr lang="el-GR" sz="2400" dirty="0" smtClean="0"/>
            </a:br>
            <a:r>
              <a:rPr lang="el-GR" sz="2400" dirty="0" smtClean="0"/>
              <a:t>στο πλαίσιο </a:t>
            </a:r>
            <a:r>
              <a:rPr lang="el-GR" sz="2400" b="1" dirty="0" smtClean="0"/>
              <a:t>νεφρίτιδας του ΣΕΛ</a:t>
            </a:r>
            <a:r>
              <a:rPr lang="el-GR" sz="2400" dirty="0" smtClean="0"/>
              <a:t>. </a:t>
            </a:r>
            <a:r>
              <a:rPr lang="el-GR" sz="2400" spc="300" dirty="0" smtClean="0"/>
              <a:t>Αρτηρίτιδα</a:t>
            </a:r>
            <a:r>
              <a:rPr lang="el-GR" sz="2400" dirty="0" smtClean="0"/>
              <a:t> στο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διάμεσο υπό</a:t>
            </a:r>
            <a:r>
              <a:rPr lang="el-GR" sz="2400" dirty="0" smtClean="0"/>
              <a:t>στρωμα. </a:t>
            </a:r>
          </a:p>
        </p:txBody>
      </p:sp>
      <p:pic>
        <p:nvPicPr>
          <p:cNvPr id="61443" name="Picture 2" descr="C:\Documents and Settings\User\My Documents\My Pictures\ΣΥΜΠΛ.ΚΛΙΝΙΚ.ΟΥΡ\6Lupus_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5025"/>
            <a:ext cx="9144000" cy="602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2400" dirty="0" smtClean="0"/>
              <a:t>Ευρήματα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δυνητικώς</a:t>
            </a:r>
            <a:r>
              <a:rPr lang="el-GR" sz="2400" dirty="0" smtClean="0"/>
              <a:t> </a:t>
            </a:r>
            <a:r>
              <a:rPr lang="el-GR" sz="2400" dirty="0" err="1" smtClean="0"/>
              <a:t>απαντώμενα</a:t>
            </a:r>
            <a:r>
              <a:rPr lang="el-GR" sz="2400" dirty="0" smtClean="0"/>
              <a:t> </a:t>
            </a:r>
            <a:br>
              <a:rPr lang="el-GR" sz="2400" dirty="0" smtClean="0"/>
            </a:br>
            <a:r>
              <a:rPr lang="el-GR" sz="2400" dirty="0" smtClean="0"/>
              <a:t>στο πλαίσιο </a:t>
            </a:r>
            <a:r>
              <a:rPr lang="el-GR" sz="2400" b="1" dirty="0" smtClean="0"/>
              <a:t>νεφρίτιδας του ΣΕΛ</a:t>
            </a:r>
          </a:p>
        </p:txBody>
      </p:sp>
      <p:sp>
        <p:nvSpPr>
          <p:cNvPr id="62467" name="Rectangle 9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l-GR" sz="2800" smtClean="0"/>
          </a:p>
        </p:txBody>
      </p:sp>
      <p:sp>
        <p:nvSpPr>
          <p:cNvPr id="62468" name="Rectangle 6"/>
          <p:cNvSpPr>
            <a:spLocks noGrp="1"/>
          </p:cNvSpPr>
          <p:nvPr>
            <p:ph sz="quarter" idx="2"/>
          </p:nvPr>
        </p:nvSpPr>
        <p:spPr>
          <a:xfrm>
            <a:off x="4648200" y="765175"/>
            <a:ext cx="4038600" cy="2447925"/>
          </a:xfrm>
        </p:spPr>
        <p:txBody>
          <a:bodyPr/>
          <a:lstStyle/>
          <a:p>
            <a:pPr eaLnBrk="1" hangingPunct="1"/>
            <a:r>
              <a:rPr lang="el-GR" sz="2400" smtClean="0"/>
              <a:t>Υπερπλασία μεσαγγειακών κυττάρων</a:t>
            </a:r>
          </a:p>
          <a:p>
            <a:pPr eaLnBrk="1" hangingPunct="1"/>
            <a:r>
              <a:rPr lang="el-GR" sz="2400" smtClean="0"/>
              <a:t>Τμηματική ενδοτριχοειδική υπερπλασία</a:t>
            </a:r>
          </a:p>
          <a:p>
            <a:pPr eaLnBrk="1" hangingPunct="1"/>
            <a:r>
              <a:rPr lang="el-GR" sz="2400" smtClean="0"/>
              <a:t>Μικρός περιβάλλων μηνοειδής σχηματισμός </a:t>
            </a:r>
          </a:p>
        </p:txBody>
      </p:sp>
      <p:sp>
        <p:nvSpPr>
          <p:cNvPr id="62469" name="Rectangle 10"/>
          <p:cNvSpPr>
            <a:spLocks noGrp="1"/>
          </p:cNvSpPr>
          <p:nvPr>
            <p:ph sz="quarter" idx="3"/>
          </p:nvPr>
        </p:nvSpPr>
        <p:spPr>
          <a:xfrm>
            <a:off x="4648200" y="3141663"/>
            <a:ext cx="4038600" cy="35274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l-GR" sz="2400" dirty="0" smtClean="0"/>
              <a:t>          </a:t>
            </a:r>
            <a:r>
              <a:rPr lang="el-GR" sz="2000" dirty="0" smtClean="0"/>
              <a:t>Στη νεφρίτιδα του ΣΕΛ</a:t>
            </a:r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ο ενεργός πολλαπλασιασμός και οι αλλοιώσεις των σπειραμάτων είναι συχνά</a:t>
            </a:r>
            <a:r>
              <a:rPr lang="el-GR" sz="2000" u="sng" dirty="0" smtClean="0"/>
              <a:t> τμηματικές</a:t>
            </a:r>
            <a:r>
              <a:rPr lang="el-GR" sz="2000" dirty="0" smtClean="0"/>
              <a:t>.</a:t>
            </a:r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 Χρειάζεται να καθορίσουμε το </a:t>
            </a:r>
            <a:r>
              <a:rPr lang="el-GR" sz="2000" b="1" dirty="0" smtClean="0"/>
              <a:t>ποσοστό</a:t>
            </a:r>
            <a:r>
              <a:rPr lang="el-GR" sz="2000" dirty="0" smtClean="0"/>
              <a:t> των σπειραμάτων με τις αλλοιώσεις </a:t>
            </a:r>
            <a:r>
              <a:rPr lang="el-GR" sz="2000" b="1" dirty="0" err="1" smtClean="0"/>
              <a:t>ενδοτριχοειδικής</a:t>
            </a:r>
            <a:r>
              <a:rPr lang="el-GR" sz="2000" b="1" dirty="0" smtClean="0"/>
              <a:t> υπερπλασίας</a:t>
            </a:r>
            <a:r>
              <a:rPr lang="el-GR" sz="2000" dirty="0" smtClean="0"/>
              <a:t> προκειμένου να ταξινομήσουμε την κάθε περίπτωση </a:t>
            </a:r>
            <a:r>
              <a:rPr lang="el-GR" sz="2000" dirty="0" err="1" smtClean="0"/>
              <a:t>υπερπλαστικής</a:t>
            </a:r>
            <a:r>
              <a:rPr lang="el-GR" sz="2000" dirty="0" smtClean="0"/>
              <a:t> νεφρίτιδας στην τάξη ΙΙΙ (εστιακή) ή Ι</a:t>
            </a:r>
            <a:r>
              <a:rPr lang="en-US" sz="2000" dirty="0" smtClean="0"/>
              <a:t>V (</a:t>
            </a:r>
            <a:r>
              <a:rPr lang="el-GR" sz="2000" dirty="0" smtClean="0"/>
              <a:t>διάχυτη).</a:t>
            </a:r>
          </a:p>
        </p:txBody>
      </p:sp>
      <p:pic>
        <p:nvPicPr>
          <p:cNvPr id="62470" name="Picture 8" descr="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92150"/>
            <a:ext cx="4141787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2400" dirty="0" smtClean="0"/>
              <a:t>Ευρήματα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δυνητικώς </a:t>
            </a:r>
            <a:r>
              <a:rPr lang="el-GR" sz="2400" dirty="0" err="1" smtClean="0"/>
              <a:t>απαντώμενα</a:t>
            </a:r>
            <a:r>
              <a:rPr lang="el-GR" sz="2400" dirty="0" smtClean="0"/>
              <a:t> </a:t>
            </a:r>
            <a:r>
              <a:rPr lang="el-GR" sz="2400" dirty="0" smtClean="0"/>
              <a:t>στο πλαίσιο </a:t>
            </a:r>
            <a:r>
              <a:rPr lang="el-GR" sz="2400" b="1" dirty="0" smtClean="0"/>
              <a:t>νεφρίτιδας του ΣΕΛ.</a:t>
            </a:r>
            <a:br>
              <a:rPr lang="el-GR" sz="2400" b="1" dirty="0" smtClean="0"/>
            </a:br>
            <a:r>
              <a:rPr lang="el-GR" sz="2400" b="1" dirty="0" smtClean="0"/>
              <a:t>Μηνοειδής σχηματισμός.</a:t>
            </a:r>
          </a:p>
        </p:txBody>
      </p:sp>
      <p:pic>
        <p:nvPicPr>
          <p:cNvPr id="63491" name="Picture 2" descr="C:\Documents and Settings\User\My Documents\My Pictures\ΣΥΜΠΛ.ΚΛΙΝΙΚ.ΟΥΡ\5Lupus_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8" y="809625"/>
            <a:ext cx="9183688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2400" dirty="0" smtClean="0"/>
              <a:t>Ευρήματα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δυνητικώς</a:t>
            </a:r>
            <a:r>
              <a:rPr lang="el-GR" sz="2400" dirty="0" smtClean="0"/>
              <a:t> </a:t>
            </a:r>
            <a:r>
              <a:rPr lang="el-GR" sz="2400" dirty="0" err="1" smtClean="0"/>
              <a:t>απαντώμενα</a:t>
            </a:r>
            <a:r>
              <a:rPr lang="el-GR" sz="2400" dirty="0" smtClean="0"/>
              <a:t> </a:t>
            </a:r>
            <a:r>
              <a:rPr lang="el-GR" sz="2400" dirty="0" smtClean="0"/>
              <a:t>στο πλαίσιο </a:t>
            </a:r>
            <a:r>
              <a:rPr lang="el-GR" sz="2400" b="1" dirty="0" smtClean="0"/>
              <a:t>νεφρίτιδας του ΣΕΛ</a:t>
            </a:r>
          </a:p>
        </p:txBody>
      </p:sp>
      <p:sp>
        <p:nvSpPr>
          <p:cNvPr id="64515" name="Rectangle 6"/>
          <p:cNvSpPr>
            <a:spLocks noGrp="1"/>
          </p:cNvSpPr>
          <p:nvPr>
            <p:ph sz="half" idx="1"/>
          </p:nvPr>
        </p:nvSpPr>
        <p:spPr>
          <a:xfrm>
            <a:off x="107950" y="1125538"/>
            <a:ext cx="4387850" cy="5472112"/>
          </a:xfrm>
        </p:spPr>
        <p:txBody>
          <a:bodyPr/>
          <a:lstStyle/>
          <a:p>
            <a:pPr eaLnBrk="1" hangingPunct="1"/>
            <a:r>
              <a:rPr lang="el-GR" sz="2400" b="1" dirty="0" err="1" smtClean="0"/>
              <a:t>Εξωτριχοειδική</a:t>
            </a:r>
            <a:r>
              <a:rPr lang="el-GR" sz="2400" b="1" dirty="0" smtClean="0"/>
              <a:t> υπερπλασία</a:t>
            </a:r>
            <a:r>
              <a:rPr lang="el-GR" sz="2400" dirty="0" smtClean="0"/>
              <a:t>  </a:t>
            </a:r>
            <a:r>
              <a:rPr lang="en-US" sz="2400" dirty="0" smtClean="0"/>
              <a:t>: </a:t>
            </a:r>
            <a:r>
              <a:rPr lang="el-GR" sz="2400" dirty="0" smtClean="0"/>
              <a:t>συχνή αλλοίωση ενδεικτική </a:t>
            </a:r>
            <a:r>
              <a:rPr lang="el-GR" sz="2400" dirty="0" err="1" smtClean="0"/>
              <a:t>ενεργότητας</a:t>
            </a:r>
            <a:r>
              <a:rPr lang="el-GR" sz="2400" dirty="0" smtClean="0"/>
              <a:t> και άρα συμβατή με τις τάξεις ΙΙΙ &amp; Ι</a:t>
            </a:r>
            <a:r>
              <a:rPr lang="en-US" sz="2400" dirty="0" smtClean="0"/>
              <a:t>V.</a:t>
            </a:r>
          </a:p>
          <a:p>
            <a:pPr eaLnBrk="1" hangingPunct="1"/>
            <a:r>
              <a:rPr lang="en-US" sz="2400" dirty="0" smtClean="0"/>
              <a:t>O </a:t>
            </a:r>
            <a:r>
              <a:rPr lang="el-GR" sz="2400" b="1" dirty="0" smtClean="0"/>
              <a:t>μηνοειδής σχηματισμός</a:t>
            </a:r>
            <a:r>
              <a:rPr lang="el-GR" sz="2400" dirty="0" smtClean="0"/>
              <a:t> οφείλει να καταλαμβάνει τουλάχιστον το 25% της περιφέρειας της </a:t>
            </a:r>
            <a:r>
              <a:rPr lang="el-GR" sz="2400" dirty="0" err="1" smtClean="0"/>
              <a:t>Βωμάνειας</a:t>
            </a:r>
            <a:r>
              <a:rPr lang="el-GR" sz="2400" dirty="0" smtClean="0"/>
              <a:t> κάψας ( εδώ την καταλαμβάνει σχεδόν ολόκληρη ) ώστε να θεωρηθεί αλλοίωση </a:t>
            </a:r>
            <a:r>
              <a:rPr lang="el-GR" sz="2400" dirty="0" err="1" smtClean="0"/>
              <a:t>εξωτριχοειδικής</a:t>
            </a:r>
            <a:r>
              <a:rPr lang="el-GR" sz="2400" dirty="0" smtClean="0"/>
              <a:t> υπερπλασίας </a:t>
            </a:r>
            <a:r>
              <a:rPr lang="en-US" sz="2400" dirty="0" smtClean="0"/>
              <a:t>.</a:t>
            </a:r>
            <a:endParaRPr lang="el-GR" sz="2400" dirty="0" smtClean="0"/>
          </a:p>
        </p:txBody>
      </p:sp>
      <p:sp>
        <p:nvSpPr>
          <p:cNvPr id="64516" name="Rectangle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64517" name="Picture 9" descr="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92150"/>
            <a:ext cx="4341813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el-GR" sz="2800" dirty="0" smtClean="0"/>
              <a:t>Ευρήματα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δυνητικώς</a:t>
            </a:r>
            <a:r>
              <a:rPr lang="el-GR" sz="2800" dirty="0" smtClean="0"/>
              <a:t> </a:t>
            </a:r>
            <a:r>
              <a:rPr lang="el-GR" sz="2800" dirty="0" err="1" smtClean="0"/>
              <a:t>απαντώμενα</a:t>
            </a:r>
            <a:r>
              <a:rPr lang="el-GR" sz="2800" dirty="0" smtClean="0"/>
              <a:t> στο πλαίσιο </a:t>
            </a:r>
            <a:r>
              <a:rPr lang="el-GR" sz="2800" b="1" dirty="0" smtClean="0"/>
              <a:t>νεφρίτιδας του ΣΕΛ</a:t>
            </a:r>
          </a:p>
        </p:txBody>
      </p:sp>
      <p:sp>
        <p:nvSpPr>
          <p:cNvPr id="65539" name="Rectangle 11"/>
          <p:cNvSpPr>
            <a:spLocks noGrp="1"/>
          </p:cNvSpPr>
          <p:nvPr>
            <p:ph type="body" sz="half" idx="2"/>
          </p:nvPr>
        </p:nvSpPr>
        <p:spPr>
          <a:xfrm>
            <a:off x="5435600" y="3501008"/>
            <a:ext cx="3251200" cy="335699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                                                       </a:t>
            </a:r>
            <a:r>
              <a:rPr lang="el-GR" sz="2000" b="1" spc="300" dirty="0" smtClean="0"/>
              <a:t>Σωμάτια </a:t>
            </a:r>
            <a:r>
              <a:rPr lang="el-GR" sz="2000" b="1" spc="300" dirty="0" err="1" smtClean="0"/>
              <a:t>αιματοξυλίνης</a:t>
            </a:r>
            <a:r>
              <a:rPr lang="el-GR" sz="2000" spc="300" dirty="0" smtClean="0"/>
              <a:t> </a:t>
            </a:r>
            <a:r>
              <a:rPr lang="el-GR" sz="2400" dirty="0" smtClean="0"/>
              <a:t>(ιστολογικό αντίστοιχο των κυττάρων λύκου).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dirty="0" err="1" smtClean="0"/>
              <a:t>Παθογνωμονικό</a:t>
            </a:r>
            <a:r>
              <a:rPr lang="el-GR" sz="2400" dirty="0" smtClean="0"/>
              <a:t> εύρημα , αλλά εμφανές μόνο  στο 2% των βιοψιών με νεφρίτιδα του ΣΕΛ </a:t>
            </a:r>
          </a:p>
        </p:txBody>
      </p:sp>
      <p:pic>
        <p:nvPicPr>
          <p:cNvPr id="65540" name="Picture 5" descr="Cp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981075"/>
            <a:ext cx="6913562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13" descr="2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644900"/>
            <a:ext cx="5329237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smtClean="0"/>
              <a:t>Ο ΣΕΛ στο ΗΜ: πιο ειδικά ευρήματα</a:t>
            </a:r>
          </a:p>
        </p:txBody>
      </p:sp>
      <p:sp>
        <p:nvSpPr>
          <p:cNvPr id="66563" name="Rectangle 6"/>
          <p:cNvSpPr>
            <a:spLocks noGrp="1"/>
          </p:cNvSpPr>
          <p:nvPr>
            <p:ph type="body" sz="half" idx="1"/>
          </p:nvPr>
        </p:nvSpPr>
        <p:spPr>
          <a:xfrm>
            <a:off x="457200" y="1285875"/>
            <a:ext cx="4038600" cy="4840288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000" dirty="0" smtClean="0"/>
              <a:t>Οι  </a:t>
            </a:r>
            <a:r>
              <a:rPr lang="el-GR" sz="2000" b="1" spc="600" dirty="0" err="1" smtClean="0"/>
              <a:t>ανοσοεναποθέσεις</a:t>
            </a:r>
            <a:r>
              <a:rPr lang="el-GR" sz="2000" b="1" spc="600" dirty="0" smtClean="0"/>
              <a:t> </a:t>
            </a:r>
            <a:r>
              <a:rPr lang="el-GR" sz="2000" dirty="0" smtClean="0"/>
              <a:t>προσλαμβάνουν εικόνα δίκην δακτυλικού αποτυπώματος:</a:t>
            </a:r>
          </a:p>
          <a:p>
            <a:pPr>
              <a:lnSpc>
                <a:spcPct val="80000"/>
              </a:lnSpc>
            </a:pPr>
            <a:r>
              <a:rPr lang="el-GR" sz="2000" dirty="0" smtClean="0"/>
              <a:t>Παράλληλες δομές (2-6 σκοτεινές ταινίες εναλλασσόμενες με διαυγείς ταινίες γύρω από κεντρικό σημείο)</a:t>
            </a:r>
          </a:p>
          <a:p>
            <a:pPr>
              <a:lnSpc>
                <a:spcPct val="80000"/>
              </a:lnSpc>
            </a:pPr>
            <a:r>
              <a:rPr lang="el-GR" sz="2000" dirty="0" smtClean="0"/>
              <a:t>Διάμετρος ταινίας:10-15</a:t>
            </a:r>
            <a:r>
              <a:rPr lang="en-GB" sz="2000" dirty="0" smtClean="0"/>
              <a:t>nm</a:t>
            </a:r>
            <a:r>
              <a:rPr lang="el-GR" sz="2000" dirty="0" smtClean="0"/>
              <a:t>, συνήθως κυρτές, μπορεί όμως και ευθείες</a:t>
            </a:r>
          </a:p>
          <a:p>
            <a:pPr>
              <a:lnSpc>
                <a:spcPct val="80000"/>
              </a:lnSpc>
            </a:pPr>
            <a:endParaRPr lang="el-GR" sz="2000" dirty="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000" i="1" dirty="0" smtClean="0"/>
              <a:t>Δεν</a:t>
            </a:r>
            <a:r>
              <a:rPr lang="el-GR" sz="2000" dirty="0" smtClean="0"/>
              <a:t> παρατηρούνται σε όλες τις εναποθέσεις, αλλά εστιακά ή και σε τμήμα τυπικών κατά τα άλλα εναποθέσεων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l-GR" sz="2000" dirty="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000" i="1" dirty="0" smtClean="0"/>
              <a:t>Μη</a:t>
            </a:r>
            <a:r>
              <a:rPr lang="el-GR" sz="2000" dirty="0" smtClean="0"/>
              <a:t> </a:t>
            </a:r>
            <a:r>
              <a:rPr lang="el-GR" sz="2000" dirty="0" err="1" smtClean="0"/>
              <a:t>παθογνωμονικό</a:t>
            </a:r>
            <a:r>
              <a:rPr lang="el-GR" sz="2000" dirty="0" smtClean="0"/>
              <a:t> εύρημα: παρατηρείται και επί </a:t>
            </a:r>
            <a:r>
              <a:rPr lang="el-GR" sz="2000" dirty="0" err="1" smtClean="0"/>
              <a:t>κρυοσφαιριναιμίας</a:t>
            </a:r>
            <a:endParaRPr lang="el-GR" sz="2000" dirty="0" smtClean="0"/>
          </a:p>
        </p:txBody>
      </p:sp>
      <p:pic>
        <p:nvPicPr>
          <p:cNvPr id="66564" name="Picture 4" descr="87702fig7_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196975"/>
            <a:ext cx="364807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Rectangle 8"/>
          <p:cNvSpPr>
            <a:spLocks noChangeArrowheads="1"/>
          </p:cNvSpPr>
          <p:nvPr/>
        </p:nvSpPr>
        <p:spPr bwMode="auto">
          <a:xfrm>
            <a:off x="5508625" y="6381750"/>
            <a:ext cx="2087563" cy="476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/>
              <a:t>40.000Χ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4259263" cy="1143000"/>
          </a:xfrm>
        </p:spPr>
        <p:txBody>
          <a:bodyPr/>
          <a:lstStyle/>
          <a:p>
            <a:r>
              <a:rPr lang="el-GR" sz="2400" b="1" smtClean="0"/>
              <a:t>Ο ΣΕΛ στο ΗΜ: πιο ειδικά ευρήματα</a:t>
            </a:r>
          </a:p>
        </p:txBody>
      </p:sp>
      <p:sp>
        <p:nvSpPr>
          <p:cNvPr id="67587" name="Rectangle 5"/>
          <p:cNvSpPr>
            <a:spLocks noGrp="1"/>
          </p:cNvSpPr>
          <p:nvPr>
            <p:ph type="body" sz="half" idx="1"/>
          </p:nvPr>
        </p:nvSpPr>
        <p:spPr>
          <a:xfrm>
            <a:off x="179388" y="1600200"/>
            <a:ext cx="3960812" cy="478155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000" b="1" spc="600" dirty="0" smtClean="0"/>
              <a:t> </a:t>
            </a:r>
            <a:r>
              <a:rPr lang="el-GR" sz="2000" b="1" spc="600" dirty="0" err="1" smtClean="0"/>
              <a:t>Σωληνοδικτυωτές</a:t>
            </a:r>
            <a:r>
              <a:rPr lang="el-GR" sz="2000" b="1" spc="600" dirty="0" smtClean="0"/>
              <a:t> δομές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GB" sz="2000" dirty="0" smtClean="0"/>
              <a:t>(</a:t>
            </a:r>
            <a:r>
              <a:rPr lang="en-GB" sz="2000" dirty="0" err="1" smtClean="0"/>
              <a:t>tubuloreticular</a:t>
            </a:r>
            <a:r>
              <a:rPr lang="en-GB" sz="2000" dirty="0" smtClean="0"/>
              <a:t> structures / TRI):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000" dirty="0" smtClean="0"/>
              <a:t>A</a:t>
            </a:r>
            <a:r>
              <a:rPr lang="el-GR" sz="2000" dirty="0" err="1" smtClean="0"/>
              <a:t>ναστομούμενες</a:t>
            </a:r>
            <a:r>
              <a:rPr lang="el-GR" sz="2000" dirty="0" smtClean="0"/>
              <a:t> σωληνώδεις δομές, 23</a:t>
            </a:r>
            <a:r>
              <a:rPr lang="en-GB" sz="2000" dirty="0" smtClean="0"/>
              <a:t>nm</a:t>
            </a:r>
            <a:r>
              <a:rPr lang="el-GR" sz="2000" dirty="0" smtClean="0"/>
              <a:t> </a:t>
            </a:r>
            <a:r>
              <a:rPr lang="en-GB" sz="2000" dirty="0" smtClean="0"/>
              <a:t>(</a:t>
            </a:r>
            <a:r>
              <a:rPr lang="el-GR" sz="2000" dirty="0" smtClean="0"/>
              <a:t>εξωτερική διάμετρος) &amp; 8</a:t>
            </a:r>
            <a:r>
              <a:rPr lang="en-US" sz="2000" dirty="0" smtClean="0"/>
              <a:t>nm </a:t>
            </a:r>
            <a:r>
              <a:rPr lang="el-GR" sz="2000" dirty="0" smtClean="0"/>
              <a:t>(εσωτερική διάμετρος)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000" dirty="0" smtClean="0"/>
              <a:t>Εντόπιση: </a:t>
            </a:r>
            <a:r>
              <a:rPr lang="el-GR" sz="2000" dirty="0" err="1" smtClean="0"/>
              <a:t>ενδοπλασματικό</a:t>
            </a:r>
            <a:r>
              <a:rPr lang="el-GR" sz="2000" dirty="0" smtClean="0"/>
              <a:t> δίκτυο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000" dirty="0" smtClean="0"/>
              <a:t>      στα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ενδοθηλιακά</a:t>
            </a:r>
            <a:r>
              <a:rPr lang="el-GR" sz="2000" dirty="0" smtClean="0"/>
              <a:t> συνήθως    κύτταρα, </a:t>
            </a:r>
            <a:r>
              <a:rPr lang="el-GR" sz="2000" dirty="0" err="1" smtClean="0"/>
              <a:t>περισωληναριακά</a:t>
            </a:r>
            <a:r>
              <a:rPr lang="el-GR" sz="2000" dirty="0" smtClean="0"/>
              <a:t> τριχοειδή &amp; αρτηρίες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000" dirty="0" smtClean="0"/>
              <a:t>Απαντώνται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l-G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000" dirty="0" smtClean="0"/>
              <a:t> -στα λεμφοκύτταρα </a:t>
            </a:r>
            <a:r>
              <a:rPr lang="en-US" sz="2000" dirty="0" smtClean="0"/>
              <a:t>in vitro </a:t>
            </a:r>
            <a:r>
              <a:rPr lang="el-GR" sz="2000" dirty="0" smtClean="0"/>
              <a:t>μετά έκθεση σε </a:t>
            </a:r>
            <a:r>
              <a:rPr lang="el-GR" sz="2000" dirty="0" err="1" smtClean="0"/>
              <a:t>ιντερφερόνη</a:t>
            </a:r>
            <a:r>
              <a:rPr lang="en-GB" sz="2000" dirty="0" smtClean="0"/>
              <a:t> </a:t>
            </a:r>
            <a:r>
              <a:rPr lang="el-GR" sz="2000" dirty="0" smtClean="0"/>
              <a:t>(</a:t>
            </a:r>
            <a:r>
              <a:rPr lang="en-US" sz="2000" dirty="0" err="1" smtClean="0"/>
              <a:t>i</a:t>
            </a:r>
            <a:r>
              <a:rPr lang="en-GB" sz="2000" dirty="0" err="1" smtClean="0"/>
              <a:t>nterferon</a:t>
            </a:r>
            <a:r>
              <a:rPr lang="en-GB" sz="2000" dirty="0" smtClean="0"/>
              <a:t> footprints)</a:t>
            </a:r>
            <a:r>
              <a:rPr lang="el-GR" sz="2000" dirty="0" smtClean="0"/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000" dirty="0" smtClean="0"/>
              <a:t> -στο πλαίσιο λοιμώξεων με </a:t>
            </a:r>
            <a:r>
              <a:rPr lang="el-GR" sz="2000" dirty="0" err="1" smtClean="0"/>
              <a:t>ρετροϊούς</a:t>
            </a:r>
            <a:r>
              <a:rPr lang="el-GR" sz="2000" dirty="0" smtClean="0"/>
              <a:t> (πχ. ΗΙ</a:t>
            </a:r>
            <a:r>
              <a:rPr lang="en-GB" sz="2000" dirty="0" smtClean="0"/>
              <a:t>V)</a:t>
            </a:r>
            <a:endParaRPr lang="el-GR" sz="2000" dirty="0" smtClean="0"/>
          </a:p>
        </p:txBody>
      </p:sp>
      <p:sp>
        <p:nvSpPr>
          <p:cNvPr id="67588" name="Rectangle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l-GR" sz="2000" smtClean="0"/>
          </a:p>
        </p:txBody>
      </p:sp>
      <p:sp>
        <p:nvSpPr>
          <p:cNvPr id="67589" name="AutoShape 8" descr="800_mqxNs6I93NHrhz3O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7590" name="AutoShape 10" descr="800_mqxNs6I93NHrhz3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7591" name="AutoShape 12" descr="800_mqxNs6I93NHrhz3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7592" name="AutoShape 14" descr="800_mqxNs6I93NHrhz3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7593" name="AutoShape 16" descr="250_TsGXNCuYuUPadzbJ"/>
          <p:cNvSpPr>
            <a:spLocks noChangeAspect="1" noChangeArrowheads="1"/>
          </p:cNvSpPr>
          <p:nvPr/>
        </p:nvSpPr>
        <p:spPr bwMode="auto">
          <a:xfrm>
            <a:off x="155575" y="4603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7594" name="AutoShape 18" descr="250_TsGXNCuYuUPadzbJ"/>
          <p:cNvSpPr>
            <a:spLocks noChangeAspect="1" noChangeArrowheads="1"/>
          </p:cNvSpPr>
          <p:nvPr/>
        </p:nvSpPr>
        <p:spPr bwMode="auto">
          <a:xfrm>
            <a:off x="3381375" y="2238375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7595" name="AutoShape 20" descr="250_TsGXNCuYuUPadzbJ"/>
          <p:cNvSpPr>
            <a:spLocks noChangeAspect="1" noChangeArrowheads="1"/>
          </p:cNvSpPr>
          <p:nvPr/>
        </p:nvSpPr>
        <p:spPr bwMode="auto">
          <a:xfrm>
            <a:off x="3132138" y="2238375"/>
            <a:ext cx="2630487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7596" name="Line 23"/>
          <p:cNvSpPr>
            <a:spLocks noChangeShapeType="1"/>
          </p:cNvSpPr>
          <p:nvPr/>
        </p:nvSpPr>
        <p:spPr bwMode="auto">
          <a:xfrm>
            <a:off x="7451725" y="4221163"/>
            <a:ext cx="43338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pic>
        <p:nvPicPr>
          <p:cNvPr id="67597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404813"/>
            <a:ext cx="4465637" cy="601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>
            <a:normAutofit fontScale="90000"/>
          </a:bodyPr>
          <a:lstStyle/>
          <a:p>
            <a:r>
              <a:rPr lang="el-GR" sz="4000" smtClean="0"/>
              <a:t>Σωληνοδικτυωτές δομές</a:t>
            </a:r>
            <a:br>
              <a:rPr lang="el-GR" sz="4000" smtClean="0"/>
            </a:br>
            <a:r>
              <a:rPr lang="en-GB" sz="4000" smtClean="0"/>
              <a:t>(tubuloreticular structures / TRI):</a:t>
            </a:r>
            <a:endParaRPr lang="el-GR" sz="4000" smtClean="0"/>
          </a:p>
        </p:txBody>
      </p:sp>
      <p:pic>
        <p:nvPicPr>
          <p:cNvPr id="68611" name="Picture 4" descr="87702fig7_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9975" y="1125538"/>
            <a:ext cx="3895725" cy="4525962"/>
          </a:xfrm>
        </p:spPr>
      </p:pic>
      <p:sp>
        <p:nvSpPr>
          <p:cNvPr id="68612" name="Line 5"/>
          <p:cNvSpPr>
            <a:spLocks noChangeShapeType="1"/>
          </p:cNvSpPr>
          <p:nvPr/>
        </p:nvSpPr>
        <p:spPr bwMode="auto">
          <a:xfrm flipV="1">
            <a:off x="1476375" y="4652963"/>
            <a:ext cx="15843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68613" name="Line 6"/>
          <p:cNvSpPr>
            <a:spLocks noChangeShapeType="1"/>
          </p:cNvSpPr>
          <p:nvPr/>
        </p:nvSpPr>
        <p:spPr bwMode="auto">
          <a:xfrm flipV="1">
            <a:off x="1187450" y="2565400"/>
            <a:ext cx="20161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68614" name="Line 7"/>
          <p:cNvSpPr>
            <a:spLocks noChangeShapeType="1"/>
          </p:cNvSpPr>
          <p:nvPr/>
        </p:nvSpPr>
        <p:spPr bwMode="auto">
          <a:xfrm flipH="1" flipV="1">
            <a:off x="5580063" y="4365625"/>
            <a:ext cx="18716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68615" name="Line 8"/>
          <p:cNvSpPr>
            <a:spLocks noChangeShapeType="1"/>
          </p:cNvSpPr>
          <p:nvPr/>
        </p:nvSpPr>
        <p:spPr bwMode="auto">
          <a:xfrm flipH="1" flipV="1">
            <a:off x="5292725" y="2349500"/>
            <a:ext cx="20161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68616" name="Rectangle 9"/>
          <p:cNvSpPr>
            <a:spLocks noChangeArrowheads="1"/>
          </p:cNvSpPr>
          <p:nvPr/>
        </p:nvSpPr>
        <p:spPr bwMode="auto">
          <a:xfrm>
            <a:off x="1476375" y="5643563"/>
            <a:ext cx="5472113" cy="1214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/>
              <a:t>Χημικές ιδιότητες  </a:t>
            </a:r>
            <a:r>
              <a:rPr lang="el-GR" dirty="0" err="1"/>
              <a:t>φωσφολιπιδίων</a:t>
            </a:r>
            <a:r>
              <a:rPr lang="el-GR" dirty="0"/>
              <a:t> και</a:t>
            </a:r>
          </a:p>
          <a:p>
            <a:pPr algn="ctr"/>
            <a:r>
              <a:rPr lang="el-GR" dirty="0"/>
              <a:t> όξινων </a:t>
            </a:r>
            <a:r>
              <a:rPr lang="el-GR" dirty="0" err="1" smtClean="0"/>
              <a:t>γλυκοπρωτεϊνών</a:t>
            </a:r>
            <a:r>
              <a:rPr lang="el-GR" dirty="0" smtClean="0"/>
              <a:t>.</a:t>
            </a:r>
            <a:endParaRPr lang="el-GR" dirty="0"/>
          </a:p>
          <a:p>
            <a:pPr algn="ctr"/>
            <a:r>
              <a:rPr lang="el-GR" dirty="0" smtClean="0"/>
              <a:t>Δεν </a:t>
            </a:r>
            <a:r>
              <a:rPr lang="el-GR" dirty="0"/>
              <a:t>φαίνεται να αποτελούν </a:t>
            </a:r>
            <a:r>
              <a:rPr lang="el-GR" dirty="0" err="1"/>
              <a:t>ιικά</a:t>
            </a:r>
            <a:r>
              <a:rPr lang="el-GR" dirty="0"/>
              <a:t> </a:t>
            </a:r>
            <a:r>
              <a:rPr lang="el-GR" dirty="0" smtClean="0"/>
              <a:t>σωματίδια.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600" dirty="0" smtClean="0"/>
              <a:t>O </a:t>
            </a:r>
            <a:r>
              <a:rPr lang="el-GR" sz="2600" dirty="0" smtClean="0"/>
              <a:t>ΣΕΛ προσλαμβάνει πολλά </a:t>
            </a:r>
            <a:r>
              <a:rPr lang="el-G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μορφολογικά πρότυπα 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el-GR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σπειραματικής</a:t>
            </a:r>
            <a:r>
              <a:rPr lang="el-G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βλάβης.</a:t>
            </a:r>
            <a:endParaRPr lang="en-US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defRPr/>
            </a:pPr>
            <a:endParaRPr lang="el-GR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el-GR" sz="2600" b="1" dirty="0" smtClean="0"/>
              <a:t>6 Τάξεις </a:t>
            </a:r>
            <a:r>
              <a:rPr lang="el-GR" sz="2600" dirty="0" smtClean="0"/>
              <a:t>με δυνατότητα μετάπτωσης από τη μία στην άλλη</a:t>
            </a:r>
            <a:r>
              <a:rPr lang="el-GR" sz="2600" b="1" dirty="0" smtClean="0"/>
              <a:t>. </a:t>
            </a:r>
            <a:r>
              <a:rPr lang="el-GR" sz="2600" dirty="0" smtClean="0"/>
              <a:t>Οι τάξεις Ι &amp; ΙΙ κατά κανόνα με χαμηλούς δείκτες </a:t>
            </a:r>
            <a:r>
              <a:rPr lang="el-GR" sz="2600" dirty="0" err="1" smtClean="0"/>
              <a:t>ενεργότητας</a:t>
            </a:r>
            <a:r>
              <a:rPr lang="el-GR" sz="2600" dirty="0" smtClean="0"/>
              <a:t> και χρονιότητας  συνοδεύονται από ήπια κλινική πορεία σε αντίθεση με τις τάξεις ΙΙΙ &amp; Ι</a:t>
            </a:r>
            <a:r>
              <a:rPr lang="en-US" sz="2600" dirty="0" smtClean="0"/>
              <a:t>V </a:t>
            </a:r>
            <a:r>
              <a:rPr lang="el-GR" sz="2600" dirty="0" smtClean="0"/>
              <a:t>οι  οποίες,  χωρίς έγκαιρη θεραπεία</a:t>
            </a:r>
            <a:r>
              <a:rPr lang="en-US" sz="2600" dirty="0" smtClean="0"/>
              <a:t>, </a:t>
            </a:r>
            <a:r>
              <a:rPr lang="el-GR" sz="2600" dirty="0" smtClean="0"/>
              <a:t>εξελίσσονται δυσμενώς.</a:t>
            </a:r>
          </a:p>
          <a:p>
            <a:pPr>
              <a:lnSpc>
                <a:spcPct val="90000"/>
              </a:lnSpc>
              <a:defRPr/>
            </a:pPr>
            <a:endParaRPr lang="el-GR" sz="1700" b="1" dirty="0" smtClean="0"/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r>
              <a:rPr lang="en-US" sz="2200" b="1" dirty="0" smtClean="0"/>
              <a:t> </a:t>
            </a:r>
            <a:r>
              <a:rPr lang="el-GR" sz="2200" b="1" dirty="0" smtClean="0"/>
              <a:t>Ι</a:t>
            </a:r>
            <a:r>
              <a:rPr lang="el-GR" sz="2200" dirty="0" smtClean="0"/>
              <a:t>:</a:t>
            </a:r>
            <a:r>
              <a:rPr lang="el-GR" sz="1700" dirty="0" smtClean="0"/>
              <a:t> </a:t>
            </a:r>
            <a:r>
              <a:rPr lang="el-GR" sz="2000" dirty="0" smtClean="0"/>
              <a:t>Ελάχιστη </a:t>
            </a:r>
            <a:r>
              <a:rPr lang="el-GR" sz="2000" dirty="0" err="1" smtClean="0"/>
              <a:t>μεσαγγειακή</a:t>
            </a:r>
            <a:r>
              <a:rPr lang="en-US" sz="2000" dirty="0" smtClean="0"/>
              <a:t>:</a:t>
            </a:r>
            <a:r>
              <a:rPr lang="el-GR" sz="2000" dirty="0" smtClean="0"/>
              <a:t> φυσιολογικά σπειράματα στο </a:t>
            </a:r>
            <a:r>
              <a:rPr lang="el-GR" sz="2000" u="sng" dirty="0" err="1" smtClean="0"/>
              <a:t>φωτο</a:t>
            </a:r>
            <a:r>
              <a:rPr lang="el-GR" sz="2000" dirty="0" err="1" smtClean="0"/>
              <a:t>μικροσκόπιο</a:t>
            </a:r>
            <a:r>
              <a:rPr lang="el-GR" sz="2000" dirty="0" smtClean="0"/>
              <a:t> αλλά </a:t>
            </a:r>
            <a:r>
              <a:rPr lang="el-GR" sz="2000" dirty="0" err="1" smtClean="0"/>
              <a:t>μεσαγγειακές</a:t>
            </a:r>
            <a:r>
              <a:rPr lang="el-GR" sz="2000" dirty="0" smtClean="0"/>
              <a:t> </a:t>
            </a:r>
            <a:r>
              <a:rPr lang="el-GR" sz="2000" dirty="0" err="1" smtClean="0"/>
              <a:t>ανοσοεναποθέσεις</a:t>
            </a:r>
            <a:r>
              <a:rPr lang="el-GR" sz="2000" dirty="0" smtClean="0"/>
              <a:t> στον </a:t>
            </a:r>
            <a:r>
              <a:rPr lang="el-GR" sz="2000" dirty="0" err="1" smtClean="0"/>
              <a:t>ανοσοφθορισμό</a:t>
            </a:r>
            <a:r>
              <a:rPr lang="el-GR" sz="2000" dirty="0" smtClean="0"/>
              <a:t>  και στο ΗΜ.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endParaRPr lang="el-GR" sz="2000" dirty="0" smtClean="0"/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r>
              <a:rPr lang="en-US" sz="2000" b="1" dirty="0" smtClean="0"/>
              <a:t>II</a:t>
            </a:r>
            <a:r>
              <a:rPr lang="en-US" sz="2000" dirty="0" smtClean="0"/>
              <a:t>: </a:t>
            </a:r>
            <a:r>
              <a:rPr lang="el-GR" sz="2000" dirty="0" err="1" smtClean="0"/>
              <a:t>Μεσαγγειοϋπερπλαστική</a:t>
            </a:r>
            <a:r>
              <a:rPr lang="el-GR" sz="2000" dirty="0" smtClean="0"/>
              <a:t> στο </a:t>
            </a:r>
            <a:r>
              <a:rPr lang="el-GR" sz="2000" dirty="0" err="1" smtClean="0"/>
              <a:t>φωτομικροσκόπιο</a:t>
            </a:r>
            <a:r>
              <a:rPr lang="el-GR" sz="2000" dirty="0" smtClean="0"/>
              <a:t> με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μεσαγγειακή</a:t>
            </a:r>
            <a:r>
              <a:rPr lang="el-GR" sz="2000" dirty="0" smtClean="0"/>
              <a:t> διεύρυνση και/ή πολλαπλασιασμό αμιγώς των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μεσαγγειακών</a:t>
            </a:r>
            <a:r>
              <a:rPr lang="el-GR" sz="2000" dirty="0" smtClean="0"/>
              <a:t> κυττάρων και αντίστοιχες, αμιγώς ή σχεδόν αμιγώς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μεσαγγειακές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dirty="0" smtClean="0"/>
              <a:t> εναποθέσεις στον </a:t>
            </a:r>
            <a:r>
              <a:rPr lang="el-GR" sz="2000" dirty="0" err="1" smtClean="0"/>
              <a:t>ανοσοφθορισμό</a:t>
            </a:r>
            <a:r>
              <a:rPr lang="el-GR" sz="2000" dirty="0" smtClean="0"/>
              <a:t>  και στο ΗΜ.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endParaRPr lang="en-US" sz="2000" dirty="0" smtClean="0"/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b="1" dirty="0" smtClean="0"/>
              <a:t>Ι</a:t>
            </a:r>
            <a:r>
              <a:rPr lang="en-US" sz="2000" b="1" dirty="0" smtClean="0"/>
              <a:t>I</a:t>
            </a:r>
            <a:r>
              <a:rPr lang="el-GR" sz="2000" b="1" dirty="0" smtClean="0"/>
              <a:t>Ι</a:t>
            </a:r>
            <a:r>
              <a:rPr lang="el-GR" sz="2000" dirty="0" smtClean="0"/>
              <a:t>: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Εστιακή</a:t>
            </a:r>
            <a:r>
              <a:rPr lang="el-GR" sz="2000" dirty="0" smtClean="0"/>
              <a:t> </a:t>
            </a:r>
            <a:r>
              <a:rPr lang="el-GR" sz="2000" dirty="0" err="1" smtClean="0"/>
              <a:t>υπερπλαστική</a:t>
            </a:r>
            <a:r>
              <a:rPr lang="el-GR" sz="2000" dirty="0" smtClean="0"/>
              <a:t> ΣΝ με τμηματική </a:t>
            </a:r>
            <a:r>
              <a:rPr lang="en-US" sz="2000" dirty="0" smtClean="0"/>
              <a:t>(</a:t>
            </a:r>
            <a:r>
              <a:rPr lang="en-US" sz="2000" u="sng" dirty="0" smtClean="0"/>
              <a:t>S</a:t>
            </a:r>
            <a:r>
              <a:rPr lang="en-US" sz="2000" dirty="0" smtClean="0"/>
              <a:t>)</a:t>
            </a:r>
            <a:r>
              <a:rPr lang="el-GR" sz="2000" dirty="0" smtClean="0"/>
              <a:t> ή σφαιρική</a:t>
            </a:r>
            <a:r>
              <a:rPr lang="en-US" sz="2000" dirty="0" smtClean="0"/>
              <a:t> (</a:t>
            </a:r>
            <a:r>
              <a:rPr lang="en-US" sz="2000" b="1" dirty="0" smtClean="0"/>
              <a:t>G</a:t>
            </a:r>
            <a:r>
              <a:rPr lang="en-US" sz="2000" dirty="0" smtClean="0"/>
              <a:t>)</a:t>
            </a:r>
            <a:r>
              <a:rPr lang="el-GR" sz="2000" dirty="0" smtClean="0"/>
              <a:t> </a:t>
            </a:r>
            <a:r>
              <a:rPr lang="el-GR" sz="2000" u="sng" dirty="0" err="1" smtClean="0"/>
              <a:t>ενδοτριχοειδική</a:t>
            </a:r>
            <a:r>
              <a:rPr lang="el-GR" sz="2000" u="sng" dirty="0" smtClean="0"/>
              <a:t> υπερπλασία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λιγότερα από τα μισά περικλειόμενα σπειράματα, </a:t>
            </a:r>
            <a:r>
              <a:rPr lang="el-GR" sz="2000" dirty="0" smtClean="0"/>
              <a:t>με πιθανή συνοδό </a:t>
            </a:r>
            <a:r>
              <a:rPr lang="el-GR" sz="2000" dirty="0" err="1" smtClean="0"/>
              <a:t>εξωτριχοειδική</a:t>
            </a:r>
            <a:r>
              <a:rPr lang="el-GR" sz="2000" dirty="0" smtClean="0"/>
              <a:t> υπερπλασία και </a:t>
            </a:r>
            <a:r>
              <a:rPr lang="el-GR" sz="2000" dirty="0" err="1" smtClean="0"/>
              <a:t>μεσαγγειακές</a:t>
            </a:r>
            <a:r>
              <a:rPr lang="el-GR" sz="2000" dirty="0" smtClean="0"/>
              <a:t> μεταβολές.</a:t>
            </a:r>
            <a:r>
              <a:rPr lang="en-US" sz="2000" dirty="0" smtClean="0"/>
              <a:t> </a:t>
            </a:r>
            <a:endParaRPr lang="el-GR" sz="2000" dirty="0" smtClean="0"/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dirty="0" smtClean="0"/>
              <a:t>       </a:t>
            </a:r>
            <a:r>
              <a:rPr lang="en-US" sz="2000" dirty="0" smtClean="0"/>
              <a:t>(</a:t>
            </a:r>
            <a:r>
              <a:rPr lang="el-GR" sz="2000" dirty="0" smtClean="0"/>
              <a:t>Α</a:t>
            </a:r>
            <a:r>
              <a:rPr lang="en-US" sz="2000" dirty="0" smtClean="0"/>
              <a:t>: </a:t>
            </a:r>
            <a:r>
              <a:rPr lang="el-GR" sz="2000" dirty="0" smtClean="0"/>
              <a:t>ενεργές αλλοιώσεις, Α/</a:t>
            </a:r>
            <a:r>
              <a:rPr lang="en-US" sz="2000" dirty="0" smtClean="0"/>
              <a:t>C: </a:t>
            </a:r>
            <a:r>
              <a:rPr lang="el-GR" sz="2000" dirty="0" smtClean="0"/>
              <a:t>ενεργές και χρόνιες αλλοιώσεις, </a:t>
            </a:r>
            <a:r>
              <a:rPr lang="en-US" sz="2000" dirty="0" smtClean="0"/>
              <a:t>C: </a:t>
            </a:r>
            <a:r>
              <a:rPr lang="el-GR" sz="2000" dirty="0" smtClean="0"/>
              <a:t>χρόνιες αλλοιώσεις) 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endParaRPr lang="en-US" sz="2000" dirty="0" smtClean="0"/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b="1" dirty="0" smtClean="0"/>
              <a:t>Ι</a:t>
            </a:r>
            <a:r>
              <a:rPr lang="en-US" sz="2000" b="1" dirty="0" smtClean="0"/>
              <a:t>V</a:t>
            </a:r>
            <a:r>
              <a:rPr lang="el-GR" sz="2000" dirty="0" smtClean="0"/>
              <a:t>: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Διάχυτη</a:t>
            </a:r>
            <a:r>
              <a:rPr lang="el-GR" sz="2000" dirty="0" smtClean="0"/>
              <a:t> </a:t>
            </a:r>
            <a:r>
              <a:rPr lang="el-GR" sz="2000" dirty="0" err="1" smtClean="0"/>
              <a:t>υπερπλαστική</a:t>
            </a:r>
            <a:r>
              <a:rPr lang="el-GR" sz="2000" dirty="0" smtClean="0"/>
              <a:t> ΣΝ, </a:t>
            </a:r>
            <a:r>
              <a:rPr lang="el-GR" sz="2000" dirty="0" err="1" smtClean="0"/>
              <a:t>μεμβρανοϋπερπλαστικής</a:t>
            </a:r>
            <a:r>
              <a:rPr lang="el-GR" sz="2000" dirty="0" smtClean="0"/>
              <a:t> μορφής, με τμηματική</a:t>
            </a:r>
            <a:r>
              <a:rPr lang="en-US" sz="2000" dirty="0" smtClean="0"/>
              <a:t> (</a:t>
            </a:r>
            <a:r>
              <a:rPr lang="en-US" sz="2000" u="sng" dirty="0" smtClean="0"/>
              <a:t>S</a:t>
            </a:r>
            <a:r>
              <a:rPr lang="en-US" sz="2000" dirty="0" smtClean="0"/>
              <a:t>)</a:t>
            </a:r>
            <a:r>
              <a:rPr lang="el-GR" sz="2000" dirty="0" smtClean="0"/>
              <a:t> ή σφαιρική</a:t>
            </a:r>
            <a:r>
              <a:rPr lang="en-US" sz="2000" dirty="0" smtClean="0"/>
              <a:t> (</a:t>
            </a:r>
            <a:r>
              <a:rPr lang="en-US" sz="2000" b="1" dirty="0" smtClean="0"/>
              <a:t>G</a:t>
            </a:r>
            <a:r>
              <a:rPr lang="en-US" sz="2000" dirty="0" smtClean="0"/>
              <a:t>)</a:t>
            </a:r>
            <a:r>
              <a:rPr lang="el-GR" sz="2000" dirty="0" smtClean="0"/>
              <a:t> </a:t>
            </a:r>
            <a:r>
              <a:rPr lang="el-GR" sz="2000" u="sng" dirty="0" err="1" smtClean="0"/>
              <a:t>ενδοτριχοειδική</a:t>
            </a:r>
            <a:r>
              <a:rPr lang="el-GR" sz="2000" dirty="0" smtClean="0"/>
              <a:t> </a:t>
            </a:r>
            <a:r>
              <a:rPr lang="el-GR" sz="2000" u="sng" dirty="0" smtClean="0"/>
              <a:t>υπερπλασία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περισσότερα από τα μισά περικλειόμενα σπειράματα, </a:t>
            </a:r>
            <a:r>
              <a:rPr lang="el-GR" sz="2000" dirty="0" smtClean="0"/>
              <a:t>με πιθανή συνοδό </a:t>
            </a:r>
            <a:r>
              <a:rPr lang="el-GR" sz="2000" dirty="0" err="1" smtClean="0"/>
              <a:t>εξωτριχοειδική</a:t>
            </a:r>
            <a:r>
              <a:rPr lang="el-GR" sz="2000" dirty="0" smtClean="0"/>
              <a:t> υπερπλασία , </a:t>
            </a:r>
            <a:r>
              <a:rPr lang="el-GR" sz="2000" dirty="0" err="1" smtClean="0"/>
              <a:t>μεσαγγειακές</a:t>
            </a:r>
            <a:r>
              <a:rPr lang="el-GR" sz="2000" dirty="0" smtClean="0"/>
              <a:t> μεταβολές και φλεγμονή στον </a:t>
            </a:r>
            <a:r>
              <a:rPr lang="el-GR" sz="2000" dirty="0" err="1" smtClean="0"/>
              <a:t>σπειραματικό</a:t>
            </a:r>
            <a:r>
              <a:rPr lang="el-GR" sz="2000" dirty="0" smtClean="0"/>
              <a:t> θύσανο.</a:t>
            </a:r>
            <a:r>
              <a:rPr lang="en-US" sz="2000" dirty="0" smtClean="0"/>
              <a:t> (</a:t>
            </a:r>
            <a:r>
              <a:rPr lang="el-GR" sz="2000" dirty="0" smtClean="0"/>
              <a:t>Α</a:t>
            </a:r>
            <a:r>
              <a:rPr lang="en-US" sz="2000" dirty="0" smtClean="0"/>
              <a:t>: </a:t>
            </a:r>
            <a:r>
              <a:rPr lang="el-GR" sz="2000" dirty="0" smtClean="0"/>
              <a:t>ενεργές αλλοιώσεις, Α/</a:t>
            </a:r>
            <a:r>
              <a:rPr lang="en-US" sz="2000" dirty="0" smtClean="0"/>
              <a:t>C: </a:t>
            </a:r>
            <a:r>
              <a:rPr lang="el-GR" sz="2000" dirty="0" smtClean="0"/>
              <a:t>ενεργές και χρόνιες αλλοιώσεις, </a:t>
            </a:r>
            <a:r>
              <a:rPr lang="en-US" sz="2000" dirty="0" smtClean="0"/>
              <a:t>C: </a:t>
            </a:r>
            <a:r>
              <a:rPr lang="el-GR" sz="2000" dirty="0" smtClean="0"/>
              <a:t>χρόνιες αλλοιώσεις) 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r>
              <a:rPr lang="el-GR" sz="2000" dirty="0" smtClean="0"/>
              <a:t>         Μια  ενεργός </a:t>
            </a:r>
            <a:r>
              <a:rPr lang="el-GR" sz="2000" u="sng" dirty="0" smtClean="0"/>
              <a:t>αλλοίωση</a:t>
            </a:r>
            <a:r>
              <a:rPr lang="el-GR" sz="2000" dirty="0" smtClean="0"/>
              <a:t> χαρακτηρίζεται </a:t>
            </a:r>
            <a:r>
              <a:rPr lang="el-GR" sz="2000" u="sng" dirty="0" smtClean="0"/>
              <a:t>τμηματική</a:t>
            </a:r>
            <a:r>
              <a:rPr lang="el-GR" sz="2000" dirty="0" smtClean="0"/>
              <a:t> </a:t>
            </a:r>
            <a:r>
              <a:rPr lang="en-US" sz="2000" dirty="0" smtClean="0"/>
              <a:t>(S) </a:t>
            </a:r>
            <a:r>
              <a:rPr lang="el-GR" sz="2000" dirty="0" smtClean="0"/>
              <a:t>όταν αφορά σε </a:t>
            </a:r>
            <a:r>
              <a:rPr lang="el-GR" sz="2000" u="sng" dirty="0" smtClean="0"/>
              <a:t>&lt; 50% </a:t>
            </a:r>
            <a:r>
              <a:rPr lang="el-GR" sz="2000" dirty="0" smtClean="0"/>
              <a:t>της περιοχής του προσβεβλημένου σπειράματος</a:t>
            </a:r>
            <a:r>
              <a:rPr lang="en-US" sz="2000" dirty="0" smtClean="0"/>
              <a:t> </a:t>
            </a:r>
            <a:r>
              <a:rPr lang="el-GR" sz="2000" dirty="0" smtClean="0"/>
              <a:t>και σφαιρική </a:t>
            </a:r>
            <a:r>
              <a:rPr lang="en-US" sz="2000" dirty="0" smtClean="0"/>
              <a:t>(G) </a:t>
            </a:r>
            <a:r>
              <a:rPr lang="el-GR" sz="2000" dirty="0" smtClean="0"/>
              <a:t>σε &gt; 50% αυτής.</a:t>
            </a:r>
            <a:r>
              <a:rPr lang="en-US" sz="2000" dirty="0" smtClean="0"/>
              <a:t> </a:t>
            </a:r>
            <a:r>
              <a:rPr lang="el-GR" sz="2000" dirty="0" smtClean="0"/>
              <a:t>Στη μορφή </a:t>
            </a:r>
            <a:r>
              <a:rPr lang="en-US" sz="2000" dirty="0" smtClean="0"/>
              <a:t>IV-</a:t>
            </a:r>
            <a:r>
              <a:rPr lang="en-US" sz="2000" u="sng" dirty="0" smtClean="0"/>
              <a:t>S</a:t>
            </a:r>
            <a:r>
              <a:rPr lang="en-US" sz="2000" dirty="0" smtClean="0"/>
              <a:t> </a:t>
            </a:r>
            <a:r>
              <a:rPr lang="el-GR" sz="2000" dirty="0" smtClean="0"/>
              <a:t>οι </a:t>
            </a:r>
            <a:r>
              <a:rPr lang="el-GR" sz="2000" u="sng" dirty="0" smtClean="0"/>
              <a:t>τμηματικές </a:t>
            </a:r>
            <a:r>
              <a:rPr lang="el-GR" sz="2000" dirty="0" smtClean="0"/>
              <a:t>αλλοιώσεις αφορούν σε &gt; ή = 50% των περικλειομένων σπειραμάτων, ενώ στη μορφή </a:t>
            </a:r>
            <a:r>
              <a:rPr lang="en-US" sz="2000" dirty="0" smtClean="0"/>
              <a:t>IV-</a:t>
            </a:r>
            <a:r>
              <a:rPr lang="en-US" sz="2000" b="1" dirty="0" smtClean="0"/>
              <a:t>G</a:t>
            </a:r>
            <a:r>
              <a:rPr lang="en-US" sz="2000" dirty="0" smtClean="0"/>
              <a:t> o</a:t>
            </a:r>
            <a:r>
              <a:rPr lang="el-GR" sz="2000" dirty="0" smtClean="0"/>
              <a:t>ι </a:t>
            </a:r>
            <a:r>
              <a:rPr lang="el-GR" sz="2000" b="1" dirty="0" smtClean="0"/>
              <a:t>σφαιρικές</a:t>
            </a:r>
            <a:r>
              <a:rPr lang="el-GR" sz="2000" dirty="0" smtClean="0"/>
              <a:t> αλλοιώσεις αφορούν σε &gt; ή = 50% των περικλειομένων σπειραμάτων.  Παρά την κοινή τους έκβαση, συγκριτικά με τις περιπτώσεις </a:t>
            </a:r>
            <a:r>
              <a:rPr lang="en-US" sz="2000" dirty="0" smtClean="0"/>
              <a:t>IV – </a:t>
            </a:r>
            <a:r>
              <a:rPr lang="en-US" sz="2000" u="sng" dirty="0" smtClean="0"/>
              <a:t>S</a:t>
            </a:r>
            <a:r>
              <a:rPr lang="en-US" sz="2000" dirty="0" smtClean="0"/>
              <a:t> , o</a:t>
            </a:r>
            <a:r>
              <a:rPr lang="el-GR" sz="2000" dirty="0" smtClean="0"/>
              <a:t>ι περιπτώσεις </a:t>
            </a:r>
            <a:r>
              <a:rPr lang="en-US" sz="2000" b="1" dirty="0" smtClean="0"/>
              <a:t>IV-G</a:t>
            </a:r>
            <a:r>
              <a:rPr lang="en-US" sz="2000" dirty="0" smtClean="0"/>
              <a:t> </a:t>
            </a:r>
            <a:r>
              <a:rPr lang="el-GR" sz="2000" dirty="0" smtClean="0"/>
              <a:t>συνδέονται με χειρότερη νεφρική λειτουργία, πρώιμη εμφάνιση υπέρτασης, βαρύτερη </a:t>
            </a:r>
            <a:r>
              <a:rPr lang="el-GR" sz="2000" dirty="0" err="1" smtClean="0"/>
              <a:t>πρωτεϊνουρία</a:t>
            </a:r>
            <a:r>
              <a:rPr lang="el-GR" sz="2000" dirty="0" smtClean="0"/>
              <a:t>, αναιμία, </a:t>
            </a:r>
            <a:r>
              <a:rPr lang="el-GR" sz="2000" dirty="0" err="1" smtClean="0"/>
              <a:t>υποσυμπληρωματιναιμία</a:t>
            </a:r>
            <a:r>
              <a:rPr lang="el-GR" sz="2000" dirty="0" smtClean="0"/>
              <a:t>, αυξημένους αριθμούς «συρμάτινων βρόχων»  και «θρόμβων» υαλίνης, εντονότερη </a:t>
            </a:r>
            <a:r>
              <a:rPr lang="el-GR" sz="2000" dirty="0" err="1" smtClean="0"/>
              <a:t>ανοσοϊστοθετικότητα</a:t>
            </a:r>
            <a:r>
              <a:rPr lang="en-US" sz="2000" dirty="0" smtClean="0"/>
              <a:t>,</a:t>
            </a:r>
            <a:r>
              <a:rPr lang="el-GR" sz="2000" dirty="0" smtClean="0"/>
              <a:t> αλλά λιγότερες </a:t>
            </a:r>
            <a:r>
              <a:rPr lang="el-GR" sz="2000" dirty="0" err="1" smtClean="0"/>
              <a:t>ινιδοειδείς</a:t>
            </a:r>
            <a:r>
              <a:rPr lang="el-GR" sz="2000" dirty="0" smtClean="0"/>
              <a:t> νεκρώσεις.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endParaRPr lang="en-US" sz="2000" dirty="0" smtClean="0"/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r>
              <a:rPr lang="en-US" sz="2000" b="1" dirty="0" smtClean="0"/>
              <a:t>V</a:t>
            </a:r>
            <a:r>
              <a:rPr lang="el-GR" sz="2000" dirty="0" smtClean="0"/>
              <a:t>: Μεμβρανώδης</a:t>
            </a:r>
            <a:r>
              <a:rPr lang="en-US" sz="2000" dirty="0" smtClean="0"/>
              <a:t>:</a:t>
            </a:r>
            <a:r>
              <a:rPr lang="el-GR" sz="2000" dirty="0" smtClean="0"/>
              <a:t> Διάχυτη πάχυνση των </a:t>
            </a:r>
            <a:r>
              <a:rPr lang="el-GR" sz="2000" dirty="0" err="1" smtClean="0"/>
              <a:t>σπειραματικών</a:t>
            </a:r>
            <a:r>
              <a:rPr lang="el-GR" sz="2000" dirty="0" smtClean="0"/>
              <a:t> βασικών μεμβρανών</a:t>
            </a:r>
            <a:r>
              <a:rPr lang="en-US" sz="2000" dirty="0" smtClean="0"/>
              <a:t>,</a:t>
            </a:r>
            <a:r>
              <a:rPr lang="el-GR" sz="2000" dirty="0" smtClean="0"/>
              <a:t>κυρίως </a:t>
            </a:r>
            <a:r>
              <a:rPr lang="el-GR" sz="2000" dirty="0" err="1" smtClean="0"/>
              <a:t>υποεπιθηλιακές</a:t>
            </a:r>
            <a:r>
              <a:rPr lang="el-GR" sz="2000" dirty="0" smtClean="0"/>
              <a:t> οι </a:t>
            </a:r>
            <a:r>
              <a:rPr lang="el-GR" sz="2000" dirty="0" err="1" smtClean="0"/>
              <a:t>ανοσοεναποθέσεις</a:t>
            </a:r>
            <a:r>
              <a:rPr lang="el-GR" sz="2000" dirty="0" smtClean="0"/>
              <a:t>. Δυνατή η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</a:t>
            </a:r>
            <a:r>
              <a:rPr lang="el-GR" sz="2000" dirty="0" smtClean="0"/>
              <a:t>ύπαρξη νεφρίτιδας τάξης ΙΙΙ ή Ι</a:t>
            </a:r>
            <a:r>
              <a:rPr lang="en-US" sz="2000" dirty="0" smtClean="0"/>
              <a:t>V.</a:t>
            </a:r>
            <a:endParaRPr lang="el-GR" sz="2000" dirty="0" smtClean="0"/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endParaRPr lang="el-GR" sz="2000" dirty="0" smtClean="0"/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r>
              <a:rPr lang="en-US" sz="2000" b="1" dirty="0" smtClean="0"/>
              <a:t>VI</a:t>
            </a:r>
            <a:r>
              <a:rPr lang="en-US" sz="2000" dirty="0" smtClean="0"/>
              <a:t>: </a:t>
            </a:r>
            <a:r>
              <a:rPr lang="el-GR" sz="2000" dirty="0" smtClean="0"/>
              <a:t>Προχωρημένη σκληρυντική</a:t>
            </a:r>
            <a:r>
              <a:rPr lang="en-US" sz="2000" dirty="0" smtClean="0"/>
              <a:t>: </a:t>
            </a:r>
            <a:r>
              <a:rPr lang="el-GR" sz="2000" dirty="0" smtClean="0"/>
              <a:t>Σφαιρικά σκληρυσμένα σπειράματα σε ποσοστό &gt;90%, απουσία </a:t>
            </a:r>
            <a:r>
              <a:rPr lang="el-GR" sz="2000" dirty="0" err="1" smtClean="0"/>
              <a:t>υπολλειμματικής</a:t>
            </a:r>
            <a:r>
              <a:rPr lang="el-GR" sz="2000" dirty="0" smtClean="0"/>
              <a:t> </a:t>
            </a:r>
            <a:r>
              <a:rPr lang="el-GR" sz="2000" dirty="0" err="1" smtClean="0"/>
              <a:t>ενεργότητας</a:t>
            </a:r>
            <a:r>
              <a:rPr lang="el-GR" sz="2000" dirty="0" smtClean="0"/>
              <a:t>, διάσπαρτες ασθενείς, κοκκιώδεις </a:t>
            </a:r>
            <a:r>
              <a:rPr lang="el-GR" sz="2000" dirty="0" err="1" smtClean="0"/>
              <a:t>ανοσοεναποθέσεις</a:t>
            </a:r>
            <a:r>
              <a:rPr lang="el-GR" sz="2000" dirty="0" smtClean="0"/>
              <a:t> ή και απουσία τους -ΔΔ από εστιακή τμηματική </a:t>
            </a:r>
            <a:r>
              <a:rPr lang="el-GR" sz="2000" dirty="0" err="1" smtClean="0"/>
              <a:t>σπειραματοσκλήρυνση</a:t>
            </a:r>
            <a:r>
              <a:rPr lang="el-GR" sz="2000" dirty="0" smtClean="0"/>
              <a:t>.</a:t>
            </a:r>
            <a:endParaRPr lang="en-US" sz="2000" dirty="0" smtClean="0"/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endParaRPr lang="en-US" sz="1700" dirty="0" smtClean="0"/>
          </a:p>
          <a:p>
            <a:pPr>
              <a:lnSpc>
                <a:spcPct val="90000"/>
              </a:lnSpc>
              <a:defRPr/>
            </a:pPr>
            <a:r>
              <a:rPr lang="el-GR" sz="2600" dirty="0" smtClean="0"/>
              <a:t>Στον </a:t>
            </a:r>
            <a:r>
              <a:rPr lang="el-GR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ανοσοφθορισμό</a:t>
            </a:r>
            <a:r>
              <a:rPr lang="el-GR" sz="2600" dirty="0" smtClean="0"/>
              <a:t> : διάχυτες κοκκώδεις εναποθέσεις </a:t>
            </a:r>
            <a:r>
              <a:rPr lang="el-GR" sz="2600" b="1" dirty="0" smtClean="0"/>
              <a:t>Ι</a:t>
            </a:r>
            <a:r>
              <a:rPr lang="en-US" sz="2600" b="1" dirty="0" err="1" smtClean="0"/>
              <a:t>gG</a:t>
            </a:r>
            <a:r>
              <a:rPr lang="en-US" sz="2600" b="1" dirty="0" smtClean="0"/>
              <a:t>, C3, C4, </a:t>
            </a:r>
            <a:r>
              <a:rPr lang="en-US" sz="2600" b="1" spc="600" dirty="0" smtClean="0"/>
              <a:t>C1q</a:t>
            </a:r>
            <a:r>
              <a:rPr lang="el-GR" sz="2600" spc="600" dirty="0" smtClean="0"/>
              <a:t>,</a:t>
            </a:r>
            <a:r>
              <a:rPr lang="el-GR" sz="2600" dirty="0" smtClean="0"/>
              <a:t>αλλά μπορεί </a:t>
            </a:r>
            <a:r>
              <a:rPr lang="el-GR" sz="2600" b="1" dirty="0" smtClean="0"/>
              <a:t>και</a:t>
            </a:r>
            <a:r>
              <a:rPr lang="el-GR" sz="2600" dirty="0" smtClean="0"/>
              <a:t> Ι</a:t>
            </a:r>
            <a:r>
              <a:rPr lang="en-US" sz="2600" dirty="0" err="1" smtClean="0"/>
              <a:t>gA</a:t>
            </a:r>
            <a:r>
              <a:rPr lang="en-US" sz="2600" dirty="0" smtClean="0"/>
              <a:t> </a:t>
            </a:r>
            <a:r>
              <a:rPr lang="el-GR" sz="2600" dirty="0" smtClean="0"/>
              <a:t>και </a:t>
            </a:r>
            <a:r>
              <a:rPr lang="en-US" sz="2600" dirty="0" err="1" smtClean="0"/>
              <a:t>IgM</a:t>
            </a:r>
            <a:r>
              <a:rPr lang="en-US" sz="2600" dirty="0" smtClean="0"/>
              <a:t> (</a:t>
            </a:r>
            <a:r>
              <a:rPr lang="el-GR" sz="2600" dirty="0" smtClean="0"/>
              <a:t> πρότυπο </a:t>
            </a:r>
            <a:r>
              <a:rPr lang="en-US" sz="2600" dirty="0" smtClean="0"/>
              <a:t>“full house” </a:t>
            </a:r>
            <a:r>
              <a:rPr lang="el-GR" sz="2600" dirty="0" smtClean="0"/>
              <a:t>).</a:t>
            </a:r>
            <a:endParaRPr lang="en-US" sz="2600" dirty="0" smtClean="0"/>
          </a:p>
          <a:p>
            <a:pPr>
              <a:lnSpc>
                <a:spcPct val="90000"/>
              </a:lnSpc>
              <a:defRPr/>
            </a:pPr>
            <a:endParaRPr lang="el-GR" sz="1700" dirty="0" smtClean="0"/>
          </a:p>
          <a:p>
            <a:pPr>
              <a:lnSpc>
                <a:spcPct val="90000"/>
              </a:lnSpc>
              <a:defRPr/>
            </a:pPr>
            <a:r>
              <a:rPr lang="el-GR" sz="2600" dirty="0" smtClean="0"/>
              <a:t>Στο ΗΜ: αντίστοιχα ποικίλη εικόνα.</a:t>
            </a:r>
          </a:p>
          <a:p>
            <a:pPr lvl="1">
              <a:lnSpc>
                <a:spcPct val="90000"/>
              </a:lnSpc>
              <a:defRPr/>
            </a:pPr>
            <a:endParaRPr lang="en-US" sz="1800" dirty="0" smtClean="0"/>
          </a:p>
          <a:p>
            <a:pPr lvl="2">
              <a:lnSpc>
                <a:spcPct val="90000"/>
              </a:lnSpc>
              <a:defRPr/>
            </a:pPr>
            <a:endParaRPr lang="en-US" sz="1600" dirty="0" smtClean="0"/>
          </a:p>
          <a:p>
            <a:pPr>
              <a:lnSpc>
                <a:spcPct val="90000"/>
              </a:lnSpc>
              <a:defRPr/>
            </a:pPr>
            <a:endParaRPr lang="el-GR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C:\Documents and Settings\User\My Documents\My Pictures\ΣΥΜΠΛ.ΚΛΙΝΙΚ.ΟΥΡ\lupus_class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125538"/>
            <a:ext cx="673258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1 - Τίτλος"/>
          <p:cNvSpPr txBox="1">
            <a:spLocks/>
          </p:cNvSpPr>
          <p:nvPr/>
        </p:nvSpPr>
        <p:spPr bwMode="auto">
          <a:xfrm>
            <a:off x="468313" y="333375"/>
            <a:ext cx="8218487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4400"/>
              <a:t>Ταξινόμηση </a:t>
            </a:r>
            <a:r>
              <a:rPr lang="el-GR" sz="4000"/>
              <a:t>ν</a:t>
            </a:r>
            <a:r>
              <a:rPr lang="el-GR" sz="4400">
                <a:latin typeface="Calibri" pitchFamily="34" charset="0"/>
              </a:rPr>
              <a:t>εφρίτιδα</a:t>
            </a:r>
            <a:r>
              <a:rPr lang="el-GR" sz="4400"/>
              <a:t>ς</a:t>
            </a:r>
            <a:r>
              <a:rPr lang="el-GR" sz="4400">
                <a:latin typeface="Calibri" pitchFamily="34" charset="0"/>
              </a:rPr>
              <a:t> του ΣΕΛ</a:t>
            </a:r>
            <a:r>
              <a:rPr lang="en-US" sz="4400">
                <a:latin typeface="Calibri" pitchFamily="34" charset="0"/>
              </a:rPr>
              <a:t> </a:t>
            </a:r>
            <a:endParaRPr lang="el-GR" sz="440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 eaLnBrk="1" hangingPunct="1"/>
            <a:r>
              <a:rPr lang="el-GR" b="1" dirty="0" smtClean="0"/>
              <a:t>Χρώση </a:t>
            </a:r>
            <a:r>
              <a:rPr lang="en-US" b="1" dirty="0" smtClean="0"/>
              <a:t>Masson, X 400</a:t>
            </a:r>
            <a:endParaRPr lang="el-GR" b="1" dirty="0" smtClean="0"/>
          </a:p>
        </p:txBody>
      </p:sp>
      <p:pic>
        <p:nvPicPr>
          <p:cNvPr id="13315" name="Picture 4" descr="Glom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700213"/>
            <a:ext cx="8207375" cy="496887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87702fig7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0"/>
            <a:ext cx="41021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7" descr="87702fig7_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0"/>
            <a:ext cx="4143375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 descr="87702fig7_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143248"/>
            <a:ext cx="45783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87702fig7_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185547" y="3172643"/>
            <a:ext cx="3540320" cy="348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4317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dirty="0" smtClean="0"/>
              <a:t>Νεφρίτιδα του ΣΕΛ </a:t>
            </a:r>
            <a:r>
              <a:rPr lang="el-GR" sz="4000" b="1" dirty="0" smtClean="0"/>
              <a:t>τάξης Ι</a:t>
            </a:r>
          </a:p>
        </p:txBody>
      </p:sp>
      <p:sp>
        <p:nvSpPr>
          <p:cNvPr id="73731" name="Rectangle 4"/>
          <p:cNvSpPr>
            <a:spLocks noGrp="1"/>
          </p:cNvSpPr>
          <p:nvPr>
            <p:ph sz="half" idx="2"/>
          </p:nvPr>
        </p:nvSpPr>
        <p:spPr>
          <a:xfrm>
            <a:off x="4140200" y="764705"/>
            <a:ext cx="4895850" cy="590438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l-GR" sz="2400" b="1" dirty="0" err="1" smtClean="0"/>
              <a:t>Μεσαγγειακές</a:t>
            </a:r>
            <a:r>
              <a:rPr lang="el-GR" sz="2400" b="1" dirty="0" smtClean="0"/>
              <a:t> εναποθέσεις</a:t>
            </a:r>
            <a:r>
              <a:rPr lang="el-GR" sz="2400" dirty="0" smtClean="0"/>
              <a:t> </a:t>
            </a:r>
            <a:r>
              <a:rPr lang="el-GR" sz="2400" dirty="0" err="1" smtClean="0"/>
              <a:t>ανοσοσφαιρινών</a:t>
            </a:r>
            <a:r>
              <a:rPr lang="el-GR" sz="2400" dirty="0" smtClean="0"/>
              <a:t> ή/και συστατικών του συμπληρώματος, </a:t>
            </a:r>
            <a:r>
              <a:rPr lang="el-GR" sz="2400" b="1" dirty="0" smtClean="0"/>
              <a:t>εν τη απουσία μορφολογικών μεταβολών στο </a:t>
            </a:r>
            <a:r>
              <a:rPr lang="el-GR" sz="2400" b="1" dirty="0" err="1" smtClean="0"/>
              <a:t>φωτομικροσκόπιο</a:t>
            </a:r>
            <a:r>
              <a:rPr lang="el-GR" sz="2400" dirty="0" smtClean="0"/>
              <a:t>.</a:t>
            </a:r>
          </a:p>
          <a:p>
            <a:pPr eaLnBrk="1" hangingPunct="1"/>
            <a:r>
              <a:rPr lang="el-GR" sz="2400" dirty="0" smtClean="0"/>
              <a:t>Οι εναποθέσεις περιορίζονται στο </a:t>
            </a:r>
            <a:r>
              <a:rPr lang="el-GR" sz="2400" dirty="0" err="1" smtClean="0"/>
              <a:t>μεσάγγειο</a:t>
            </a:r>
            <a:r>
              <a:rPr lang="el-GR" sz="2400" dirty="0" smtClean="0"/>
              <a:t> και</a:t>
            </a:r>
            <a:r>
              <a:rPr lang="en-US" sz="2400" dirty="0" smtClean="0"/>
              <a:t>, </a:t>
            </a:r>
            <a:r>
              <a:rPr lang="el-GR" sz="2400" dirty="0" smtClean="0"/>
              <a:t>εάν αναγνωρίζονται σε </a:t>
            </a:r>
            <a:r>
              <a:rPr lang="el-GR" sz="2400" dirty="0" err="1" smtClean="0"/>
              <a:t>ενδοσπειραματικά</a:t>
            </a:r>
            <a:r>
              <a:rPr lang="el-GR" sz="2400" dirty="0" smtClean="0"/>
              <a:t> τριχοειδή , είναι μικρές και τμηματικές.</a:t>
            </a:r>
          </a:p>
          <a:p>
            <a:pPr eaLnBrk="1" hangingPunct="1"/>
            <a:r>
              <a:rPr lang="el-GR" sz="2400" dirty="0" smtClean="0"/>
              <a:t>Παρόμοια </a:t>
            </a:r>
            <a:r>
              <a:rPr lang="el-GR" sz="2400" dirty="0" err="1" smtClean="0"/>
              <a:t>ανοσοϊστολογία</a:t>
            </a:r>
            <a:r>
              <a:rPr lang="el-GR" sz="2400" dirty="0" smtClean="0"/>
              <a:t> απαντά και στην τάξη ΙΙ, αλλά εκεί μορφολογικώς αναγνωρίζονται </a:t>
            </a:r>
            <a:r>
              <a:rPr lang="el-GR" sz="2400" dirty="0" err="1" smtClean="0"/>
              <a:t>υπερπλαστικές</a:t>
            </a:r>
            <a:r>
              <a:rPr lang="el-GR" sz="2400" dirty="0" smtClean="0"/>
              <a:t> μεταβολές του </a:t>
            </a:r>
            <a:r>
              <a:rPr lang="el-GR" sz="2400" dirty="0" err="1" smtClean="0"/>
              <a:t>μεσαγγείου</a:t>
            </a:r>
            <a:r>
              <a:rPr lang="el-GR" sz="2400" dirty="0" smtClean="0"/>
              <a:t>, στο </a:t>
            </a:r>
            <a:r>
              <a:rPr lang="el-GR" sz="2400" dirty="0" err="1" smtClean="0"/>
              <a:t>φωτομικροσκόπιο</a:t>
            </a:r>
            <a:r>
              <a:rPr lang="el-GR" sz="2400" dirty="0" smtClean="0"/>
              <a:t>. . </a:t>
            </a:r>
          </a:p>
        </p:txBody>
      </p:sp>
      <p:pic>
        <p:nvPicPr>
          <p:cNvPr id="73732" name="Picture 6" descr="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36613"/>
            <a:ext cx="3906838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ΣΕΛ τάξης </a:t>
            </a:r>
            <a:r>
              <a:rPr lang="el-GR" sz="4000" b="1" dirty="0" smtClean="0"/>
              <a:t>Ι</a:t>
            </a:r>
            <a:r>
              <a:rPr lang="el-GR" sz="4000" dirty="0" smtClean="0"/>
              <a:t>: Ελάχιστη </a:t>
            </a:r>
            <a:r>
              <a:rPr lang="el-GR" sz="4000" dirty="0" err="1" smtClean="0"/>
              <a:t>μεσαγγειακή</a:t>
            </a:r>
            <a:r>
              <a:rPr lang="el-GR" sz="4000" dirty="0" smtClean="0"/>
              <a:t> -Μ</a:t>
            </a:r>
            <a:r>
              <a:rPr lang="en-US" sz="4000" dirty="0" err="1" smtClean="0"/>
              <a:t>inimal</a:t>
            </a:r>
            <a:r>
              <a:rPr lang="en-US" sz="4000" dirty="0" smtClean="0"/>
              <a:t> </a:t>
            </a:r>
            <a:r>
              <a:rPr lang="en-US" sz="4000" dirty="0" err="1" smtClean="0"/>
              <a:t>mesangial</a:t>
            </a:r>
            <a:r>
              <a:rPr lang="en-US" sz="4000" dirty="0" smtClean="0"/>
              <a:t> lupus nephritis</a:t>
            </a:r>
            <a:endParaRPr lang="el-GR" sz="4000" dirty="0" smtClean="0"/>
          </a:p>
        </p:txBody>
      </p:sp>
      <p:pic>
        <p:nvPicPr>
          <p:cNvPr id="74755" name="Picture 4" descr="87702fig7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12875"/>
            <a:ext cx="30353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5" descr="87702fig7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789363"/>
            <a:ext cx="30353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1557338"/>
            <a:ext cx="25241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Rectangle 7"/>
          <p:cNvSpPr>
            <a:spLocks noChangeArrowheads="1"/>
          </p:cNvSpPr>
          <p:nvPr/>
        </p:nvSpPr>
        <p:spPr bwMode="auto">
          <a:xfrm>
            <a:off x="6804025" y="1844675"/>
            <a:ext cx="1911350" cy="2227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/>
              <a:t>Λίγες, μικρές</a:t>
            </a:r>
          </a:p>
          <a:p>
            <a:pPr algn="ctr"/>
            <a:r>
              <a:rPr lang="el-GR" b="1"/>
              <a:t> διάσπαρτες</a:t>
            </a:r>
          </a:p>
          <a:p>
            <a:pPr algn="ctr"/>
            <a:r>
              <a:rPr lang="el-GR" b="1"/>
              <a:t>εναποθέσεις στο</a:t>
            </a:r>
          </a:p>
          <a:p>
            <a:pPr algn="ctr"/>
            <a:r>
              <a:rPr lang="el-GR" b="1"/>
              <a:t>μεσάγγειο</a:t>
            </a:r>
          </a:p>
          <a:p>
            <a:pPr algn="ctr"/>
            <a:r>
              <a:rPr lang="el-GR" b="1"/>
              <a:t>(2500Χ)</a:t>
            </a:r>
          </a:p>
        </p:txBody>
      </p:sp>
      <p:sp>
        <p:nvSpPr>
          <p:cNvPr id="74759" name="Line 8"/>
          <p:cNvSpPr>
            <a:spLocks noChangeShapeType="1"/>
          </p:cNvSpPr>
          <p:nvPr/>
        </p:nvSpPr>
        <p:spPr bwMode="auto">
          <a:xfrm flipH="1" flipV="1">
            <a:off x="6443662" y="3860800"/>
            <a:ext cx="360585" cy="576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 flipV="1">
            <a:off x="6300192" y="3212976"/>
            <a:ext cx="360585" cy="576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503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smtClean="0"/>
              <a:t>Νεφρίτιδα του ΣΕΛ </a:t>
            </a:r>
            <a:r>
              <a:rPr lang="el-GR" sz="4000" b="1" smtClean="0"/>
              <a:t>τάξης ΙΙ</a:t>
            </a:r>
          </a:p>
        </p:txBody>
      </p:sp>
      <p:sp>
        <p:nvSpPr>
          <p:cNvPr id="101381" name="Rectangle 5"/>
          <p:cNvSpPr>
            <a:spLocks noGrp="1"/>
          </p:cNvSpPr>
          <p:nvPr>
            <p:ph sz="half" idx="2"/>
          </p:nvPr>
        </p:nvSpPr>
        <p:spPr>
          <a:xfrm>
            <a:off x="3995738" y="908050"/>
            <a:ext cx="5148262" cy="56896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l-GR" sz="2400" dirty="0" smtClean="0"/>
              <a:t>Περιοχές του </a:t>
            </a:r>
            <a:r>
              <a:rPr lang="el-GR" sz="2400" dirty="0" err="1" smtClean="0"/>
              <a:t>μεσαγγείου</a:t>
            </a:r>
            <a:r>
              <a:rPr lang="el-GR" sz="2400" dirty="0" smtClean="0"/>
              <a:t> με κυτταρική υπερπλασία στο </a:t>
            </a:r>
            <a:r>
              <a:rPr lang="el-GR" sz="2400" dirty="0" err="1" smtClean="0"/>
              <a:t>φωτομικροσκόπιο</a:t>
            </a:r>
            <a:r>
              <a:rPr lang="el-GR" sz="2400" dirty="0" smtClean="0"/>
              <a:t>.</a:t>
            </a:r>
          </a:p>
          <a:p>
            <a:pPr eaLnBrk="1" hangingPunct="1"/>
            <a:r>
              <a:rPr lang="el-GR" sz="2400" dirty="0" smtClean="0"/>
              <a:t>Εφόσον παρατηρούμε </a:t>
            </a:r>
            <a:r>
              <a:rPr lang="el-GR" sz="2400" b="1" dirty="0" smtClean="0"/>
              <a:t>υπερπλασία της </a:t>
            </a:r>
            <a:r>
              <a:rPr lang="el-GR" sz="2400" b="1" dirty="0" err="1" smtClean="0"/>
              <a:t>μεσάγγειας</a:t>
            </a:r>
            <a:r>
              <a:rPr lang="el-GR" sz="2400" b="1" dirty="0" smtClean="0"/>
              <a:t> θεμέλιας ουσίας ή των </a:t>
            </a:r>
            <a:r>
              <a:rPr lang="el-GR" sz="2400" b="1" dirty="0" err="1" smtClean="0"/>
              <a:t>μεσαγγειακών</a:t>
            </a:r>
            <a:r>
              <a:rPr lang="el-GR" sz="2400" b="1" dirty="0" smtClean="0"/>
              <a:t> κυττάρων  με τις αναμενόμενες  εναποθέσεις στο </a:t>
            </a:r>
            <a:r>
              <a:rPr lang="el-GR" sz="2400" b="1" dirty="0" err="1" smtClean="0"/>
              <a:t>μεσάγγειο</a:t>
            </a:r>
            <a:r>
              <a:rPr lang="el-GR" sz="2400" dirty="0" smtClean="0"/>
              <a:t> με την </a:t>
            </a:r>
            <a:r>
              <a:rPr lang="el-GR" sz="2400" dirty="0" err="1" smtClean="0"/>
              <a:t>ανοσοϊστολογία</a:t>
            </a:r>
            <a:r>
              <a:rPr lang="el-GR" sz="2400" dirty="0" smtClean="0"/>
              <a:t>, η νεφρίτιδα εντάσσεται στην τάξη ΙΙ.</a:t>
            </a:r>
          </a:p>
          <a:p>
            <a:pPr eaLnBrk="1" hangingPunct="1"/>
            <a:r>
              <a:rPr lang="el-GR" sz="2400" dirty="0" smtClean="0"/>
              <a:t>Επισημαίνεται ότι η </a:t>
            </a:r>
            <a:r>
              <a:rPr lang="el-GR" sz="2400" dirty="0" err="1" smtClean="0"/>
              <a:t>μεσαγγειακή</a:t>
            </a:r>
            <a:r>
              <a:rPr lang="el-GR" sz="2400" dirty="0" smtClean="0"/>
              <a:t> υπερπλασία μπορεί να είναι έντονη, αλλά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απουσιάζουν «ενεργές» αλλοιώσεις </a:t>
            </a:r>
            <a:r>
              <a:rPr lang="el-GR" sz="2400" dirty="0" smtClean="0"/>
              <a:t>(π.χ. </a:t>
            </a:r>
            <a:r>
              <a:rPr lang="el-GR" sz="2400" dirty="0" err="1" smtClean="0"/>
              <a:t>ενδοτριχοειδική</a:t>
            </a:r>
            <a:r>
              <a:rPr lang="el-GR" sz="2400" dirty="0" smtClean="0"/>
              <a:t> υπερπλασία, </a:t>
            </a:r>
            <a:r>
              <a:rPr lang="el-GR" sz="2400" dirty="0" err="1" smtClean="0"/>
              <a:t>καρυορρηξία</a:t>
            </a:r>
            <a:r>
              <a:rPr lang="el-GR" sz="2400" dirty="0" smtClean="0"/>
              <a:t> , νέκρωση)</a:t>
            </a:r>
          </a:p>
        </p:txBody>
      </p:sp>
      <p:pic>
        <p:nvPicPr>
          <p:cNvPr id="75780" name="Picture 7" descr="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65175"/>
            <a:ext cx="375602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ΣΕΛ τάξης ΙΙ: </a:t>
            </a:r>
            <a:r>
              <a:rPr lang="el-GR" sz="3200" dirty="0" err="1" smtClean="0"/>
              <a:t>Μεσαγγειοϋπερπλαστική</a:t>
            </a:r>
            <a:r>
              <a:rPr lang="el-GR" sz="3200" dirty="0" smtClean="0"/>
              <a:t> </a:t>
            </a:r>
            <a:r>
              <a:rPr lang="el-GR" sz="3200" dirty="0" smtClean="0"/>
              <a:t>–</a:t>
            </a:r>
            <a:br>
              <a:rPr lang="el-GR" sz="3200" dirty="0" smtClean="0"/>
            </a:br>
            <a:r>
              <a:rPr lang="en-US" sz="3200" dirty="0" err="1" smtClean="0"/>
              <a:t>Mesangial</a:t>
            </a:r>
            <a:r>
              <a:rPr lang="en-US" sz="3200" dirty="0" smtClean="0"/>
              <a:t> </a:t>
            </a:r>
            <a:r>
              <a:rPr lang="en-US" sz="3200" dirty="0" smtClean="0"/>
              <a:t>Proliferative lupus nephritis</a:t>
            </a:r>
            <a:endParaRPr lang="el-GR" sz="3200" dirty="0" smtClean="0"/>
          </a:p>
        </p:txBody>
      </p:sp>
      <p:pic>
        <p:nvPicPr>
          <p:cNvPr id="76803" name="Picture 4" descr="87702fig7_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628775"/>
            <a:ext cx="4757738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4067174" y="5661024"/>
            <a:ext cx="5076825" cy="1196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/>
              <a:t>ΣΕΛ τάξης ΙΙ: </a:t>
            </a:r>
            <a:r>
              <a:rPr lang="el-GR" b="1" u="sng" spc="600" dirty="0" err="1"/>
              <a:t>μεσαγγειακές</a:t>
            </a:r>
            <a:r>
              <a:rPr lang="el-GR" dirty="0"/>
              <a:t> εναποθέσεις σε </a:t>
            </a:r>
          </a:p>
          <a:p>
            <a:pPr algn="ctr"/>
            <a:r>
              <a:rPr lang="el-GR" dirty="0" err="1"/>
              <a:t>διευρυσμένο</a:t>
            </a:r>
            <a:r>
              <a:rPr lang="el-GR" dirty="0"/>
              <a:t> </a:t>
            </a:r>
            <a:r>
              <a:rPr lang="el-GR" dirty="0" err="1"/>
              <a:t>μεσάγγειο</a:t>
            </a:r>
            <a:r>
              <a:rPr lang="el-GR" dirty="0"/>
              <a:t> (2000Χ)</a:t>
            </a:r>
          </a:p>
        </p:txBody>
      </p:sp>
      <p:pic>
        <p:nvPicPr>
          <p:cNvPr id="76805" name="Picture 6" descr="87702fig7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221163"/>
            <a:ext cx="3455987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7" descr="87702fig7_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628775"/>
            <a:ext cx="34607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7" name="Line 8"/>
          <p:cNvSpPr>
            <a:spLocks noChangeShapeType="1"/>
          </p:cNvSpPr>
          <p:nvPr/>
        </p:nvSpPr>
        <p:spPr bwMode="auto">
          <a:xfrm flipV="1">
            <a:off x="5003800" y="4508500"/>
            <a:ext cx="8636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dirty="0" smtClean="0"/>
              <a:t>Νεφρίτιδα του ΣΕΛ τάξης ΙΙΙ &amp; Ι</a:t>
            </a:r>
            <a:r>
              <a:rPr lang="en-US" dirty="0" smtClean="0"/>
              <a:t>V</a:t>
            </a:r>
            <a:r>
              <a:rPr lang="el-GR" dirty="0" smtClean="0"/>
              <a:t>.</a:t>
            </a:r>
            <a:r>
              <a:rPr lang="en-US" dirty="0" smtClean="0"/>
              <a:t> Masson</a:t>
            </a:r>
            <a:endParaRPr lang="el-GR" dirty="0" smtClean="0"/>
          </a:p>
        </p:txBody>
      </p:sp>
      <p:sp>
        <p:nvSpPr>
          <p:cNvPr id="102405" name="Rectangle 5"/>
          <p:cNvSpPr>
            <a:spLocks noGrp="1"/>
          </p:cNvSpPr>
          <p:nvPr>
            <p:ph type="body" sz="half" idx="3"/>
          </p:nvPr>
        </p:nvSpPr>
        <p:spPr>
          <a:xfrm>
            <a:off x="179388" y="4076700"/>
            <a:ext cx="8785225" cy="259238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Τμηματική </a:t>
            </a:r>
            <a:r>
              <a:rPr lang="el-GR" sz="2000" dirty="0" err="1" smtClean="0"/>
              <a:t>ενδοτριχοειδική</a:t>
            </a:r>
            <a:r>
              <a:rPr lang="el-GR" sz="2000" dirty="0" smtClean="0"/>
              <a:t> υπερπλασία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Τμηματική </a:t>
            </a:r>
            <a:r>
              <a:rPr lang="el-GR" sz="2000" dirty="0" err="1" smtClean="0"/>
              <a:t>ινιδοειδής</a:t>
            </a:r>
            <a:r>
              <a:rPr lang="el-GR" sz="2000" dirty="0" smtClean="0"/>
              <a:t> νέκρωση (σοβαρή προσβολή του νεφρού, αυξημένη πιθανότητα μεταβολών χρονιότητας στα σπειράματα)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Τμηματική σκλήρυνση και σύμφυση του σπειράματος με τη </a:t>
            </a:r>
            <a:r>
              <a:rPr lang="el-GR" sz="2000" dirty="0" err="1" smtClean="0"/>
              <a:t>Βωμάνεια</a:t>
            </a:r>
            <a:r>
              <a:rPr lang="el-GR" sz="2000" dirty="0" smtClean="0"/>
              <a:t> κάψα. </a:t>
            </a:r>
            <a:r>
              <a:rPr lang="en-US" sz="2000" dirty="0" smtClean="0"/>
              <a:t>[</a:t>
            </a:r>
            <a:r>
              <a:rPr lang="el-GR" sz="2000" dirty="0" smtClean="0"/>
              <a:t>χρόνιες αλλοιώσεις, εντασσόμενες στην τάξη ΙΙΙ ή Ι</a:t>
            </a:r>
            <a:r>
              <a:rPr lang="en-US" sz="2000" dirty="0" smtClean="0"/>
              <a:t>V ( C  </a:t>
            </a:r>
            <a:r>
              <a:rPr lang="el-GR" sz="2000" dirty="0" smtClean="0"/>
              <a:t>ή </a:t>
            </a:r>
            <a:r>
              <a:rPr lang="en-US" sz="2000" dirty="0" smtClean="0"/>
              <a:t>A/C</a:t>
            </a:r>
            <a:r>
              <a:rPr lang="el-GR" sz="2000" dirty="0" smtClean="0"/>
              <a:t>), ανάλογα με τον αριθμό των προσβεβλημένων σπειραμάτων </a:t>
            </a:r>
            <a:r>
              <a:rPr lang="en-US" sz="2000" dirty="0" smtClean="0"/>
              <a:t>]</a:t>
            </a:r>
            <a:endParaRPr lang="el-GR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Τμηματική χρόνια αλλοίωση ( εξέλιξη προηγούμενης ενεργού αλλοίωσης ). Ζώνη </a:t>
            </a:r>
            <a:r>
              <a:rPr lang="el-GR" sz="2000" dirty="0" err="1" smtClean="0"/>
              <a:t>ίνωσης</a:t>
            </a:r>
            <a:r>
              <a:rPr lang="el-GR" sz="2000" dirty="0" smtClean="0"/>
              <a:t> από τη </a:t>
            </a:r>
            <a:r>
              <a:rPr lang="el-GR" sz="2000" dirty="0" err="1" smtClean="0"/>
              <a:t>Βωμάνεια</a:t>
            </a:r>
            <a:r>
              <a:rPr lang="el-GR" sz="2000" dirty="0" smtClean="0"/>
              <a:t> κάψα, ενδεικτική ινώδους μηνοειδούς σχηματισμού ( επίσης χρόνια αλλοίωση, στην τάξη ΙΙΙ ή Ι</a:t>
            </a:r>
            <a:r>
              <a:rPr lang="en-US" sz="2000" dirty="0" smtClean="0"/>
              <a:t>V ).</a:t>
            </a:r>
            <a:endParaRPr lang="el-GR" sz="2000" dirty="0" smtClean="0"/>
          </a:p>
        </p:txBody>
      </p:sp>
      <p:pic>
        <p:nvPicPr>
          <p:cNvPr id="77828" name="Picture 7" descr="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92150"/>
            <a:ext cx="240030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9" descr="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692150"/>
            <a:ext cx="239395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11" descr="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765175"/>
            <a:ext cx="25336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ΣΕΛ τάξης </a:t>
            </a:r>
            <a:r>
              <a:rPr lang="el-GR" sz="3200" b="1" dirty="0" smtClean="0"/>
              <a:t>Ι</a:t>
            </a:r>
            <a:r>
              <a:rPr lang="en-US" sz="3200" b="1" dirty="0" smtClean="0"/>
              <a:t>I</a:t>
            </a:r>
            <a:r>
              <a:rPr lang="el-GR" sz="3200" b="1" dirty="0" smtClean="0"/>
              <a:t>Ι</a:t>
            </a:r>
            <a:r>
              <a:rPr lang="el-GR" sz="3200" dirty="0" smtClean="0"/>
              <a:t>: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l-G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στιακή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200" dirty="0" smtClean="0"/>
              <a:t>- </a:t>
            </a:r>
            <a:r>
              <a:rPr lang="en-US" sz="3200" dirty="0" smtClean="0"/>
              <a:t>Focal lupus nephritis</a:t>
            </a:r>
            <a:endParaRPr lang="el-GR" sz="3200" dirty="0" smtClean="0"/>
          </a:p>
        </p:txBody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78852" name="Picture 4" descr="87702fig7_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96975"/>
            <a:ext cx="30353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 descr="87702fig7_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76700"/>
            <a:ext cx="30353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6" descr="87702fig7_2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125538"/>
            <a:ext cx="5867400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3419475" y="5876925"/>
            <a:ext cx="5329238" cy="981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/>
              <a:t>ΣΕΛ τάξης ΙΙΙ:</a:t>
            </a:r>
          </a:p>
          <a:p>
            <a:pPr algn="ctr"/>
            <a:r>
              <a:rPr lang="el-GR" dirty="0" err="1"/>
              <a:t>μεσαγγειακές</a:t>
            </a:r>
            <a:r>
              <a:rPr lang="el-GR" dirty="0"/>
              <a:t> εναποθέσεις  που</a:t>
            </a:r>
          </a:p>
          <a:p>
            <a:pPr algn="ctr"/>
            <a:r>
              <a:rPr lang="el-GR" dirty="0"/>
              <a:t> εστιακά επεκτείνονται </a:t>
            </a:r>
            <a:r>
              <a:rPr lang="el-GR" b="1" dirty="0"/>
              <a:t>και </a:t>
            </a:r>
            <a:r>
              <a:rPr lang="el-GR" b="1" dirty="0" smtClean="0"/>
              <a:t>περιφερικά</a:t>
            </a:r>
            <a:r>
              <a:rPr lang="el-GR" dirty="0" smtClean="0"/>
              <a:t>, </a:t>
            </a:r>
            <a:r>
              <a:rPr lang="el-GR" dirty="0" err="1" smtClean="0"/>
              <a:t>υπενδοθηλιακά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87702fig7_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5938" y="500063"/>
            <a:ext cx="5184775" cy="4165600"/>
          </a:xfrm>
        </p:spPr>
      </p:pic>
      <p:sp>
        <p:nvSpPr>
          <p:cNvPr id="79875" name="Rectangle 6"/>
          <p:cNvSpPr>
            <a:spLocks noChangeArrowheads="1"/>
          </p:cNvSpPr>
          <p:nvPr/>
        </p:nvSpPr>
        <p:spPr bwMode="auto">
          <a:xfrm>
            <a:off x="1785938" y="5357813"/>
            <a:ext cx="5329237" cy="981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/>
              <a:t>ΣΕΛ τάξης ΙΙΙ:</a:t>
            </a:r>
          </a:p>
          <a:p>
            <a:pPr algn="ctr"/>
            <a:r>
              <a:rPr lang="el-GR" dirty="0" err="1"/>
              <a:t>μεσαγγειακές</a:t>
            </a:r>
            <a:r>
              <a:rPr lang="el-GR" dirty="0"/>
              <a:t> </a:t>
            </a:r>
            <a:r>
              <a:rPr lang="el-GR" b="1" dirty="0"/>
              <a:t>και </a:t>
            </a:r>
            <a:r>
              <a:rPr lang="el-GR" b="1" dirty="0" err="1"/>
              <a:t>υπενδοθηλιακές</a:t>
            </a:r>
            <a:endParaRPr lang="el-GR" b="1" dirty="0"/>
          </a:p>
          <a:p>
            <a:pPr algn="ctr"/>
            <a:r>
              <a:rPr lang="el-GR" dirty="0"/>
              <a:t>εναποθέσεις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76519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2000" b="1" spc="600" dirty="0" smtClean="0"/>
              <a:t>Διάχυτη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υπερπλαστική</a:t>
            </a:r>
            <a:r>
              <a:rPr lang="el-GR" sz="2000" b="1" dirty="0" smtClean="0"/>
              <a:t> </a:t>
            </a:r>
            <a:r>
              <a:rPr lang="el-GR" sz="2000" dirty="0" smtClean="0"/>
              <a:t>νεφρίτιδα του ΣΕΛ.</a:t>
            </a:r>
            <a:r>
              <a:rPr lang="en-US" sz="2000" dirty="0" smtClean="0"/>
              <a:t> </a:t>
            </a:r>
            <a:r>
              <a:rPr lang="el-GR" sz="2000" dirty="0" smtClean="0"/>
              <a:t>Αύξηση της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μεσαγγείου</a:t>
            </a:r>
            <a:r>
              <a:rPr lang="el-GR" sz="2000" dirty="0" smtClean="0"/>
              <a:t> θεμέλιας ουσίας και των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μεσαγγειακών</a:t>
            </a:r>
            <a:r>
              <a:rPr lang="el-GR" sz="2000" dirty="0" smtClean="0"/>
              <a:t> κυττάρων.</a:t>
            </a:r>
            <a:r>
              <a:rPr lang="en-US" sz="2000" dirty="0" smtClean="0"/>
              <a:t> </a:t>
            </a:r>
            <a:r>
              <a:rPr lang="el-GR" sz="1800" dirty="0" smtClean="0">
                <a:latin typeface="Arial" charset="0"/>
              </a:rPr>
              <a:t>Προσοχή για </a:t>
            </a:r>
            <a:r>
              <a:rPr lang="el-GR" sz="1800" b="1" dirty="0" smtClean="0">
                <a:latin typeface="Arial" charset="0"/>
              </a:rPr>
              <a:t>συν</a:t>
            </a:r>
            <a:r>
              <a:rPr lang="el-GR" sz="1800" dirty="0" smtClean="0">
                <a:latin typeface="Arial" charset="0"/>
              </a:rPr>
              <a:t>ύπαρξη </a:t>
            </a:r>
            <a:r>
              <a:rPr lang="el-GR" sz="1800" b="1" dirty="0" smtClean="0">
                <a:latin typeface="Arial" charset="0"/>
              </a:rPr>
              <a:t>ενεργών</a:t>
            </a:r>
            <a:r>
              <a:rPr lang="el-GR" sz="1800" dirty="0" smtClean="0">
                <a:latin typeface="Arial" charset="0"/>
              </a:rPr>
              <a:t> αλλοιώσεων (διάχυτες εναποθέσεις δίκην συρμάτινων βρόχων/αγκυλών, οπότε </a:t>
            </a:r>
            <a:r>
              <a:rPr lang="el-GR" sz="1800" b="1" dirty="0" smtClean="0">
                <a:latin typeface="Arial" charset="0"/>
              </a:rPr>
              <a:t>τάξη Ι</a:t>
            </a:r>
            <a:r>
              <a:rPr lang="en-US" sz="1800" b="1" dirty="0" smtClean="0">
                <a:latin typeface="Arial" charset="0"/>
              </a:rPr>
              <a:t>V</a:t>
            </a:r>
            <a:r>
              <a:rPr lang="el-GR" sz="1800" b="1" dirty="0" smtClean="0">
                <a:latin typeface="Arial" charset="0"/>
              </a:rPr>
              <a:t> -</a:t>
            </a:r>
            <a:r>
              <a:rPr lang="el-GR" sz="1800" dirty="0" smtClean="0">
                <a:latin typeface="Arial" charset="0"/>
              </a:rPr>
              <a:t> </a:t>
            </a:r>
            <a:r>
              <a:rPr lang="el-GR" sz="1800" b="1" dirty="0" smtClean="0">
                <a:latin typeface="Arial" charset="0"/>
              </a:rPr>
              <a:t>προσβολή των ΣΒΜ</a:t>
            </a:r>
            <a:r>
              <a:rPr lang="el-GR" sz="1800" dirty="0" smtClean="0">
                <a:latin typeface="Arial" charset="0"/>
              </a:rPr>
              <a:t>, </a:t>
            </a:r>
            <a:br>
              <a:rPr lang="el-GR" sz="1800" dirty="0" smtClean="0">
                <a:latin typeface="Arial" charset="0"/>
              </a:rPr>
            </a:br>
            <a:r>
              <a:rPr lang="el-GR" sz="1800" dirty="0" smtClean="0">
                <a:latin typeface="Arial" charset="0"/>
              </a:rPr>
              <a:t>άσχετα με την ύπαρξη ή το βαθμό υπερπλασίας στο σπείραμα).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l-GR" sz="2000" dirty="0" smtClean="0"/>
              <a:t>Χρώση </a:t>
            </a:r>
            <a:r>
              <a:rPr lang="en-US" sz="2000" dirty="0" smtClean="0"/>
              <a:t>PAS</a:t>
            </a:r>
            <a:r>
              <a:rPr lang="el-GR" sz="2000" dirty="0" smtClean="0"/>
              <a:t>.</a:t>
            </a:r>
            <a:r>
              <a:rPr lang="en-US" sz="2000" dirty="0" smtClean="0"/>
              <a:t> </a:t>
            </a:r>
            <a:endParaRPr lang="el-GR" sz="2000" dirty="0" smtClean="0"/>
          </a:p>
        </p:txBody>
      </p:sp>
      <p:pic>
        <p:nvPicPr>
          <p:cNvPr id="80899" name="Picture 2" descr="C:\Documents and Settings\User\My Documents\My Pictures\ΣΥΜΠΛ.ΚΛΙΝΙΚ.ΟΥΡ\640px-Diffuse_proliferative_lupus_nephritis_-_high_m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74163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spc="600" dirty="0" smtClean="0"/>
              <a:t>(</a:t>
            </a:r>
            <a:r>
              <a:rPr lang="el-GR" sz="2800" spc="600" dirty="0" smtClean="0"/>
              <a:t>Διάχυτη</a:t>
            </a:r>
            <a:r>
              <a:rPr lang="en-US" sz="2800" spc="600" dirty="0" smtClean="0"/>
              <a:t>)</a:t>
            </a:r>
            <a:r>
              <a:rPr lang="el-GR" sz="2800" dirty="0" smtClean="0"/>
              <a:t>  </a:t>
            </a:r>
            <a:r>
              <a:rPr lang="el-GR" sz="2800" b="1" dirty="0" smtClean="0"/>
              <a:t>σφαιρική</a:t>
            </a:r>
            <a:r>
              <a:rPr lang="el-GR" sz="2800" dirty="0" smtClean="0"/>
              <a:t> </a:t>
            </a:r>
            <a:r>
              <a:rPr lang="el-GR" sz="2800" dirty="0" err="1" smtClean="0"/>
              <a:t>ενδοτριχοειδική</a:t>
            </a:r>
            <a:r>
              <a:rPr lang="el-GR" sz="2800" dirty="0" smtClean="0"/>
              <a:t> υπερπλασία.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l-GR" sz="2800" dirty="0" smtClean="0"/>
              <a:t>Νεφρίτιδα του ΣΕΛ  τάξης </a:t>
            </a:r>
            <a:r>
              <a:rPr lang="en-US" sz="2800" spc="600" dirty="0" smtClean="0"/>
              <a:t>IV</a:t>
            </a:r>
            <a:r>
              <a:rPr lang="en-US" sz="2800" dirty="0" smtClean="0"/>
              <a:t> </a:t>
            </a:r>
            <a:r>
              <a:rPr lang="el-GR" sz="2800" dirty="0" smtClean="0"/>
              <a:t>– </a:t>
            </a:r>
            <a:r>
              <a:rPr lang="en-US" sz="2800" b="1" dirty="0" smtClean="0"/>
              <a:t>G</a:t>
            </a:r>
            <a:r>
              <a:rPr lang="en-US" sz="2800" dirty="0" smtClean="0"/>
              <a:t>.</a:t>
            </a:r>
            <a:r>
              <a:rPr lang="el-GR" sz="2800" dirty="0" smtClean="0"/>
              <a:t> (Χρώση </a:t>
            </a:r>
            <a:r>
              <a:rPr lang="en-US" sz="2800" dirty="0" smtClean="0"/>
              <a:t>PAS)</a:t>
            </a:r>
            <a:endParaRPr lang="el-GR" sz="2800" dirty="0" smtClean="0"/>
          </a:p>
        </p:txBody>
      </p:sp>
      <p:pic>
        <p:nvPicPr>
          <p:cNvPr id="81923" name="Picture 2" descr="C:\Documents and Settings\User\My Documents\My Pictures\ΣΥΜΠΛ.ΚΛΙΝΙΚ.ΟΥΡ\4953801433_18337cfd05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836613"/>
            <a:ext cx="7996237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3600" b="1" dirty="0" err="1" smtClean="0"/>
              <a:t>Μεσαγγειακή</a:t>
            </a:r>
            <a:r>
              <a:rPr lang="el-GR" sz="3600" b="1" dirty="0" smtClean="0"/>
              <a:t> θεμέλια ουσία</a:t>
            </a:r>
            <a:r>
              <a:rPr lang="en-US" sz="3600" b="1" dirty="0" smtClean="0"/>
              <a:t>.</a:t>
            </a:r>
            <a:r>
              <a:rPr lang="el-GR" sz="3600" b="1" dirty="0" smtClean="0"/>
              <a:t/>
            </a:r>
            <a:br>
              <a:rPr lang="el-GR" sz="3600" b="1" dirty="0" smtClean="0"/>
            </a:br>
            <a:r>
              <a:rPr lang="el-GR" sz="3600" b="1" dirty="0" smtClean="0"/>
              <a:t>Βασικές μεμβράνες. </a:t>
            </a:r>
            <a:r>
              <a:rPr lang="en-US" sz="3600" b="1" dirty="0" smtClean="0"/>
              <a:t> PAS,X300</a:t>
            </a:r>
            <a:r>
              <a:rPr lang="el-GR" sz="3600" b="1" dirty="0" smtClean="0"/>
              <a:t>.</a:t>
            </a:r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68313" y="1341438"/>
          <a:ext cx="8064500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Φωτογραφία του Photo Editor" r:id="rId3" imgW="4048690" imgH="3000000" progId="">
                  <p:embed/>
                </p:oleObj>
              </mc:Choice>
              <mc:Fallback>
                <p:oleObj name="Φωτογραφία του Photo Editor" r:id="rId3" imgW="4048690" imgH="30000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341438"/>
                        <a:ext cx="8064500" cy="518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4000" dirty="0" smtClean="0"/>
              <a:t>Τάξη  </a:t>
            </a:r>
            <a:r>
              <a:rPr lang="en-US" sz="4000" b="1" dirty="0" smtClean="0"/>
              <a:t>IV</a:t>
            </a:r>
            <a:r>
              <a:rPr lang="en-US" sz="4000" dirty="0" smtClean="0"/>
              <a:t> </a:t>
            </a:r>
            <a:r>
              <a:rPr lang="el-GR" sz="4000" dirty="0" smtClean="0"/>
              <a:t>κατά Π.Ο.Υ.</a:t>
            </a:r>
            <a:r>
              <a:rPr lang="en-US" sz="4000" dirty="0" smtClean="0"/>
              <a:t>:</a:t>
            </a:r>
            <a:r>
              <a:rPr lang="el-GR" sz="4000" dirty="0" smtClean="0"/>
              <a:t> </a:t>
            </a:r>
            <a:r>
              <a:rPr lang="el-GR" sz="2800" dirty="0" smtClean="0"/>
              <a:t>Παρά τη θεραπεία, πολλές πιθανότητες </a:t>
            </a:r>
            <a:r>
              <a:rPr lang="el-GR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εξέλιξης σε νεφρική ανεπάρκεια</a:t>
            </a:r>
            <a:r>
              <a:rPr lang="el-GR" sz="4000" dirty="0" smtClean="0"/>
              <a:t> </a:t>
            </a:r>
          </a:p>
        </p:txBody>
      </p:sp>
      <p:sp>
        <p:nvSpPr>
          <p:cNvPr id="53251" name="Rectangle 3"/>
          <p:cNvSpPr>
            <a:spLocks noGrp="1"/>
          </p:cNvSpPr>
          <p:nvPr>
            <p:ph type="body" sz="half" idx="1"/>
          </p:nvPr>
        </p:nvSpPr>
        <p:spPr>
          <a:xfrm>
            <a:off x="0" y="2357430"/>
            <a:ext cx="4495800" cy="376873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(</a:t>
            </a:r>
            <a:r>
              <a:rPr lang="el-GR" sz="2800" dirty="0" smtClean="0"/>
              <a:t>Διάχυτη</a:t>
            </a:r>
            <a:r>
              <a:rPr lang="en-US" sz="2800" dirty="0" smtClean="0"/>
              <a:t>)</a:t>
            </a:r>
            <a:r>
              <a:rPr lang="el-GR" sz="2800" dirty="0" smtClean="0"/>
              <a:t> και έντονη υπερπλασία του </a:t>
            </a:r>
            <a:r>
              <a:rPr lang="el-GR" sz="2800" dirty="0" err="1" smtClean="0"/>
              <a:t>μεσαγγείου</a:t>
            </a:r>
            <a:r>
              <a:rPr lang="el-GR" sz="2800" dirty="0" smtClean="0"/>
              <a:t> </a:t>
            </a:r>
            <a:r>
              <a:rPr lang="en-US" sz="2800" dirty="0" smtClean="0"/>
              <a:t> </a:t>
            </a:r>
            <a:r>
              <a:rPr lang="el-GR" sz="2800" b="1" dirty="0" smtClean="0"/>
              <a:t>με </a:t>
            </a:r>
            <a:r>
              <a:rPr lang="el-GR" sz="2800" b="1" dirty="0" err="1" smtClean="0"/>
              <a:t>μεμβρανοϋπερπλαστικές</a:t>
            </a:r>
            <a:r>
              <a:rPr lang="el-GR" sz="2800" b="1" dirty="0" smtClean="0"/>
              <a:t> αλλοιώσεις</a:t>
            </a:r>
          </a:p>
          <a:p>
            <a:pPr eaLnBrk="1" hangingPunct="1">
              <a:lnSpc>
                <a:spcPct val="90000"/>
              </a:lnSpc>
            </a:pPr>
            <a:r>
              <a:rPr lang="el-GR" sz="2800" dirty="0" smtClean="0"/>
              <a:t>Πάχυνση βασικών μεμβρανών (χρώση </a:t>
            </a:r>
            <a:r>
              <a:rPr lang="en-US" sz="2800" dirty="0" smtClean="0"/>
              <a:t>PAS)</a:t>
            </a:r>
          </a:p>
          <a:p>
            <a:pPr eaLnBrk="1" hangingPunct="1">
              <a:lnSpc>
                <a:spcPct val="90000"/>
              </a:lnSpc>
              <a:buNone/>
            </a:pPr>
            <a:endParaRPr lang="el-GR" sz="2800" dirty="0" smtClean="0"/>
          </a:p>
        </p:txBody>
      </p:sp>
      <p:sp>
        <p:nvSpPr>
          <p:cNvPr id="82948" name="Rectangle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l-GR" sz="2800" smtClean="0"/>
          </a:p>
        </p:txBody>
      </p:sp>
      <p:pic>
        <p:nvPicPr>
          <p:cNvPr id="82949" name="Picture 5" descr="da1c12ff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557338"/>
            <a:ext cx="4427537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dirty="0" err="1" smtClean="0"/>
              <a:t>Μεμβρανοϋπερπλαστική</a:t>
            </a:r>
            <a:r>
              <a:rPr lang="el-GR" sz="4000" dirty="0" smtClean="0"/>
              <a:t> ΣΝ ΣΕΛ </a:t>
            </a:r>
            <a:br>
              <a:rPr lang="el-GR" sz="4000" dirty="0" smtClean="0"/>
            </a:br>
            <a:r>
              <a:rPr lang="el-GR" sz="4000" dirty="0" smtClean="0"/>
              <a:t>(Χρώση </a:t>
            </a:r>
            <a:r>
              <a:rPr lang="en-US" sz="4000" dirty="0" smtClean="0"/>
              <a:t>PAS)</a:t>
            </a:r>
            <a:r>
              <a:rPr lang="el-GR" sz="4000" dirty="0" smtClean="0"/>
              <a:t> </a:t>
            </a:r>
          </a:p>
        </p:txBody>
      </p:sp>
      <p:pic>
        <p:nvPicPr>
          <p:cNvPr id="83971" name="Picture 4" descr="getpic-i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7343775" cy="594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el-GR" smtClean="0"/>
              <a:t>Νεφρίτιδα του ΣΕΛ τάξης Ι</a:t>
            </a:r>
            <a:r>
              <a:rPr lang="en-US" smtClean="0"/>
              <a:t>V</a:t>
            </a:r>
            <a:endParaRPr lang="el-GR" smtClean="0"/>
          </a:p>
        </p:txBody>
      </p:sp>
      <p:sp>
        <p:nvSpPr>
          <p:cNvPr id="103428" name="Rectangle 4"/>
          <p:cNvSpPr>
            <a:spLocks noGrp="1"/>
          </p:cNvSpPr>
          <p:nvPr>
            <p:ph type="body" sz="half" idx="2"/>
          </p:nvPr>
        </p:nvSpPr>
        <p:spPr>
          <a:xfrm>
            <a:off x="0" y="3938588"/>
            <a:ext cx="6228184" cy="291941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E</a:t>
            </a:r>
            <a:r>
              <a:rPr lang="el-GR" sz="2800" dirty="0" err="1" smtClean="0"/>
              <a:t>κτενείς</a:t>
            </a:r>
            <a:r>
              <a:rPr lang="el-GR" sz="2800" dirty="0" smtClean="0"/>
              <a:t> </a:t>
            </a:r>
            <a:r>
              <a:rPr lang="el-GR" sz="2800" dirty="0" err="1" smtClean="0"/>
              <a:t>υπενδοθηλιακές</a:t>
            </a:r>
            <a:r>
              <a:rPr lang="el-GR" sz="2800" dirty="0" smtClean="0"/>
              <a:t> εναποθέσεις</a:t>
            </a:r>
          </a:p>
          <a:p>
            <a:pPr eaLnBrk="1" hangingPunct="1">
              <a:buFont typeface="Arial" charset="0"/>
              <a:buNone/>
            </a:pPr>
            <a:r>
              <a:rPr lang="el-GR" sz="2800" dirty="0" smtClean="0"/>
              <a:t>    της μορφής του «συρμάτινου βρόχου/αγκύλης»</a:t>
            </a:r>
          </a:p>
          <a:p>
            <a:pPr eaLnBrk="1" hangingPunct="1"/>
            <a:r>
              <a:rPr lang="el-GR" sz="2800" dirty="0" smtClean="0"/>
              <a:t>«Θρόμβοι» υαλίνης  </a:t>
            </a:r>
            <a:r>
              <a:rPr lang="en-US" sz="2800" dirty="0" smtClean="0"/>
              <a:t>: </a:t>
            </a:r>
            <a:r>
              <a:rPr lang="el-GR" sz="2800" dirty="0" err="1" smtClean="0"/>
              <a:t>ενδοτριχοειδικές</a:t>
            </a:r>
            <a:r>
              <a:rPr lang="el-GR" sz="2800" dirty="0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el-GR" sz="2800" dirty="0" smtClean="0"/>
              <a:t>    </a:t>
            </a:r>
            <a:r>
              <a:rPr lang="el-GR" sz="2800" dirty="0" err="1" smtClean="0"/>
              <a:t>ανοσοεναποθέσεις</a:t>
            </a:r>
            <a:endParaRPr lang="el-GR" sz="2800" dirty="0" smtClean="0"/>
          </a:p>
        </p:txBody>
      </p:sp>
      <p:pic>
        <p:nvPicPr>
          <p:cNvPr id="84996" name="Picture 6" descr="Depos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6156325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8" descr="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7925" y="2276475"/>
            <a:ext cx="288607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l-GR" sz="3600" dirty="0" smtClean="0"/>
              <a:t>ΣΕΛ τάξης </a:t>
            </a:r>
            <a:r>
              <a:rPr lang="el-GR" sz="3600" b="1" dirty="0" smtClean="0"/>
              <a:t>Ι</a:t>
            </a:r>
            <a:r>
              <a:rPr lang="en-US" sz="3600" b="1" dirty="0" smtClean="0"/>
              <a:t>V</a:t>
            </a:r>
            <a:r>
              <a:rPr lang="en-US" sz="3600" dirty="0" smtClean="0"/>
              <a:t>: </a:t>
            </a:r>
            <a:r>
              <a:rPr lang="el-GR" sz="3600" b="1" spc="600" dirty="0" smtClean="0"/>
              <a:t>Διπλές παρυφές </a:t>
            </a:r>
            <a:r>
              <a:rPr lang="el-GR" sz="3600" dirty="0" smtClean="0"/>
              <a:t>ΣΒΜ</a:t>
            </a:r>
          </a:p>
        </p:txBody>
      </p:sp>
      <p:pic>
        <p:nvPicPr>
          <p:cNvPr id="86019" name="Picture 4" descr="87702fig7_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500063"/>
            <a:ext cx="3529012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5" descr="87702fig7_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214688"/>
            <a:ext cx="470058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6" descr="87702fig7_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571500"/>
            <a:ext cx="3857625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294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78050" y="4402138"/>
              <a:ext cx="492125" cy="777875"/>
            </p14:xfrm>
          </p:contentPart>
        </mc:Choice>
        <mc:Fallback xmlns="">
          <p:pic>
            <p:nvPicPr>
              <p:cNvPr id="8294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68683" y="4392835"/>
                <a:ext cx="510859" cy="79648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l-GR" sz="2400" smtClean="0"/>
          </a:p>
        </p:txBody>
      </p:sp>
      <p:sp>
        <p:nvSpPr>
          <p:cNvPr id="105476" name="Rectangle 4"/>
          <p:cNvSpPr>
            <a:spLocks noGrp="1"/>
          </p:cNvSpPr>
          <p:nvPr>
            <p:ph type="body" sz="half" idx="2"/>
          </p:nvPr>
        </p:nvSpPr>
        <p:spPr>
          <a:xfrm>
            <a:off x="4427538" y="1196975"/>
            <a:ext cx="4716462" cy="547211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l-GR" sz="2400" dirty="0" smtClean="0"/>
              <a:t>Προβάλλουσες, σφαιρικές, </a:t>
            </a:r>
            <a:r>
              <a:rPr lang="el-GR" sz="24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περιφερικές-</a:t>
            </a:r>
          </a:p>
          <a:p>
            <a:pPr eaLnBrk="1" hangingPunct="1">
              <a:buNone/>
            </a:pPr>
            <a:r>
              <a:rPr lang="el-GR" sz="24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l-GR" sz="2400" b="1" spc="600" dirty="0" err="1" smtClean="0"/>
              <a:t>υπενδοθηλιακές</a:t>
            </a:r>
            <a:r>
              <a:rPr lang="el-GR" sz="2400" spc="600" dirty="0" smtClean="0"/>
              <a:t> </a:t>
            </a:r>
            <a:r>
              <a:rPr lang="el-GR" sz="2400" dirty="0" err="1" smtClean="0"/>
              <a:t>ανοσοεναποθέσεις</a:t>
            </a:r>
            <a:r>
              <a:rPr lang="el-GR" sz="2400" dirty="0" smtClean="0"/>
              <a:t> , συνήθως τμηματικές στην τάξη ΙΙΙ και  σφαιρικές και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διάχυτες</a:t>
            </a:r>
            <a:r>
              <a:rPr lang="el-GR" sz="2400" dirty="0" smtClean="0"/>
              <a:t> στην τάξη Ι</a:t>
            </a:r>
            <a:r>
              <a:rPr lang="en-US" sz="2400" dirty="0" smtClean="0"/>
              <a:t>V.</a:t>
            </a:r>
            <a:r>
              <a:rPr lang="el-GR" sz="2400" dirty="0" smtClean="0"/>
              <a:t> Η παρουσία σφαιρικών και </a:t>
            </a:r>
            <a:r>
              <a:rPr lang="el-GR" sz="2400" b="1" u="sng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διάχυτων</a:t>
            </a:r>
            <a:r>
              <a:rPr lang="el-GR" sz="2400" dirty="0" smtClean="0"/>
              <a:t> </a:t>
            </a:r>
            <a:r>
              <a:rPr lang="el-GR" sz="2400" dirty="0" err="1" smtClean="0"/>
              <a:t>ανοσοεναποθέσεων</a:t>
            </a:r>
            <a:r>
              <a:rPr lang="el-GR" sz="2400" dirty="0" smtClean="0"/>
              <a:t>  με   </a:t>
            </a:r>
            <a:r>
              <a:rPr lang="el-GR" sz="2400" b="1" spc="600" dirty="0" smtClean="0"/>
              <a:t>περιφερικό πρότυπο, </a:t>
            </a:r>
            <a:r>
              <a:rPr lang="el-GR" sz="2400" dirty="0" smtClean="0"/>
              <a:t> ακόμη και αν απουσιάζουν ενεργές αλλοιώσεις στο </a:t>
            </a:r>
            <a:r>
              <a:rPr lang="el-GR" sz="2400" dirty="0" err="1" smtClean="0"/>
              <a:t>φωτομικροσκόπιο</a:t>
            </a:r>
            <a:r>
              <a:rPr lang="el-GR" sz="2400" dirty="0" smtClean="0"/>
              <a:t>,  εντάσσει την περίπτωση στην </a:t>
            </a:r>
            <a:r>
              <a:rPr lang="el-GR" sz="2400" b="1" spc="600" dirty="0" smtClean="0"/>
              <a:t>τάξη Ι</a:t>
            </a:r>
            <a:r>
              <a:rPr lang="en-US" sz="2400" b="1" spc="600" dirty="0" smtClean="0"/>
              <a:t>V</a:t>
            </a:r>
            <a:r>
              <a:rPr lang="el-GR" sz="2400" b="1" spc="600" dirty="0" smtClean="0"/>
              <a:t> </a:t>
            </a:r>
            <a:r>
              <a:rPr lang="el-GR" sz="2400" spc="600" dirty="0" smtClean="0"/>
              <a:t>( κι </a:t>
            </a:r>
            <a:r>
              <a:rPr lang="el-GR" sz="2400" u="sng" spc="600" dirty="0" smtClean="0"/>
              <a:t>όχι</a:t>
            </a:r>
            <a:r>
              <a:rPr lang="el-GR" sz="2400" spc="600" dirty="0" smtClean="0"/>
              <a:t> </a:t>
            </a:r>
            <a:r>
              <a:rPr lang="el-GR" sz="2400" spc="600" dirty="0" smtClean="0"/>
              <a:t>στην τάξη </a:t>
            </a:r>
            <a:r>
              <a:rPr lang="el-GR" sz="2400" spc="600" dirty="0" smtClean="0"/>
              <a:t>ΙΙ )</a:t>
            </a:r>
            <a:r>
              <a:rPr lang="en-US" sz="2400" dirty="0" smtClean="0"/>
              <a:t>.</a:t>
            </a:r>
          </a:p>
          <a:p>
            <a:pPr eaLnBrk="1" hangingPunct="1"/>
            <a:r>
              <a:rPr lang="el-GR" sz="2400" dirty="0" smtClean="0"/>
              <a:t>Συχνά </a:t>
            </a:r>
            <a:r>
              <a:rPr lang="el-GR" sz="2400" spc="300" dirty="0" err="1" smtClean="0"/>
              <a:t>συνοδές</a:t>
            </a:r>
            <a:r>
              <a:rPr lang="el-GR" sz="2400" dirty="0" smtClean="0"/>
              <a:t> </a:t>
            </a:r>
            <a:r>
              <a:rPr lang="el-GR" sz="2400" dirty="0" err="1" smtClean="0"/>
              <a:t>μεσαγγειακές</a:t>
            </a:r>
            <a:r>
              <a:rPr lang="el-GR" sz="2400" dirty="0" smtClean="0"/>
              <a:t> </a:t>
            </a:r>
            <a:r>
              <a:rPr lang="el-GR" sz="2400" dirty="0" err="1" smtClean="0"/>
              <a:t>ανοσοεναποθέσεις</a:t>
            </a:r>
            <a:r>
              <a:rPr lang="el-GR" sz="2400" dirty="0" smtClean="0"/>
              <a:t> ( οπότε μικτό πρότυπο)</a:t>
            </a:r>
            <a:r>
              <a:rPr lang="en-US" sz="2400" dirty="0" smtClean="0"/>
              <a:t>.</a:t>
            </a:r>
            <a:r>
              <a:rPr lang="el-GR" sz="2400" dirty="0" smtClean="0"/>
              <a:t> </a:t>
            </a:r>
          </a:p>
        </p:txBody>
      </p:sp>
      <p:pic>
        <p:nvPicPr>
          <p:cNvPr id="87044" name="Picture 6" descr="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4071938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Rectang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  <a:noFill/>
        </p:spPr>
        <p:txBody>
          <a:bodyPr/>
          <a:lstStyle/>
          <a:p>
            <a:pPr eaLnBrk="1" hangingPunct="1"/>
            <a:r>
              <a:rPr lang="el-GR" smtClean="0"/>
              <a:t>Νεφρίτιδα του ΣΕΛ τάξης ΙΙΙ &amp; Ι</a:t>
            </a:r>
            <a:r>
              <a:rPr lang="en-US" smtClean="0"/>
              <a:t>V</a:t>
            </a:r>
            <a:endParaRPr lang="el-GR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14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2800" dirty="0" smtClean="0"/>
              <a:t>Έντονη</a:t>
            </a:r>
            <a:r>
              <a:rPr lang="en-US" sz="2800" dirty="0" smtClean="0"/>
              <a:t>,</a:t>
            </a:r>
            <a:r>
              <a:rPr lang="el-GR" sz="2800" dirty="0" smtClean="0"/>
              <a:t> </a:t>
            </a:r>
            <a:r>
              <a:rPr lang="el-GR" sz="2800" b="1" u="sng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διάχυτη</a:t>
            </a:r>
            <a:r>
              <a:rPr lang="el-GR" sz="2800" dirty="0" smtClean="0"/>
              <a:t>, σφαιρική, κυρίως περιφερική (</a:t>
            </a:r>
            <a:r>
              <a:rPr lang="el-GR" sz="2800" dirty="0" err="1" smtClean="0"/>
              <a:t>υπενδοθηλιακή</a:t>
            </a:r>
            <a:r>
              <a:rPr lang="el-GR" sz="2800" dirty="0" smtClean="0"/>
              <a:t>) </a:t>
            </a:r>
            <a:r>
              <a:rPr lang="el-GR" sz="2800" dirty="0" err="1" smtClean="0"/>
              <a:t>ανοσοκαθήλωση</a:t>
            </a:r>
            <a:r>
              <a:rPr lang="el-GR" sz="28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l-GR" sz="2400" b="1" dirty="0" smtClean="0"/>
              <a:t>όλων</a:t>
            </a:r>
            <a:r>
              <a:rPr lang="el-GR" sz="2400" dirty="0" smtClean="0"/>
              <a:t> των </a:t>
            </a:r>
            <a:r>
              <a:rPr lang="el-GR" sz="2400" dirty="0" err="1" smtClean="0"/>
              <a:t>ανοσοσφαιρινών</a:t>
            </a:r>
            <a:r>
              <a:rPr lang="el-GR" sz="2400" dirty="0" smtClean="0"/>
              <a:t> και των κλασμάτων του συμπληρώματος.</a:t>
            </a:r>
            <a:r>
              <a:rPr lang="el-GR" sz="4000" dirty="0" smtClean="0"/>
              <a:t> </a:t>
            </a:r>
          </a:p>
        </p:txBody>
      </p:sp>
      <p:pic>
        <p:nvPicPr>
          <p:cNvPr id="88068" name="Picture 4" descr="DA1C12FF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84313"/>
            <a:ext cx="8064500" cy="53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dirty="0" smtClean="0"/>
              <a:t>Κοκκώδεις σφαιρικές  </a:t>
            </a:r>
            <a:r>
              <a:rPr lang="el-GR" sz="4000" dirty="0" err="1" smtClean="0"/>
              <a:t>ανοσοεναποθέσεις</a:t>
            </a:r>
            <a:r>
              <a:rPr lang="el-GR" sz="4000" dirty="0" smtClean="0"/>
              <a:t> </a:t>
            </a:r>
            <a:r>
              <a:rPr lang="en-US" sz="4000" dirty="0" smtClean="0"/>
              <a:t>C1q,</a:t>
            </a:r>
            <a:br>
              <a:rPr lang="en-US" sz="4000" dirty="0" smtClean="0"/>
            </a:br>
            <a:r>
              <a:rPr lang="el-GR" sz="4000" dirty="0" smtClean="0"/>
              <a:t>με μικτό πρότυπο </a:t>
            </a:r>
          </a:p>
        </p:txBody>
      </p:sp>
      <p:pic>
        <p:nvPicPr>
          <p:cNvPr id="89091" name="Picture 4" descr="DA1C12FF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484313"/>
            <a:ext cx="7561262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87702fig7_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211138"/>
            <a:ext cx="7215188" cy="57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5"/>
          <p:cNvSpPr>
            <a:spLocks noChangeArrowheads="1"/>
          </p:cNvSpPr>
          <p:nvPr/>
        </p:nvSpPr>
        <p:spPr bwMode="auto">
          <a:xfrm>
            <a:off x="1692275" y="6092825"/>
            <a:ext cx="5472113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/>
              <a:t>ΣΕΛ τάξης Ι</a:t>
            </a:r>
            <a:r>
              <a:rPr lang="en-US" dirty="0"/>
              <a:t>V:  </a:t>
            </a:r>
            <a:r>
              <a:rPr lang="el-GR" dirty="0"/>
              <a:t>συγκεντρικές </a:t>
            </a:r>
            <a:r>
              <a:rPr lang="el-GR" b="1" dirty="0" err="1"/>
              <a:t>υπενδοθηλιακές</a:t>
            </a:r>
            <a:r>
              <a:rPr lang="el-GR" b="1" dirty="0"/>
              <a:t> </a:t>
            </a:r>
          </a:p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</a:t>
            </a:r>
            <a:r>
              <a:rPr lang="el-GR" dirty="0"/>
              <a:t> </a:t>
            </a:r>
            <a:r>
              <a:rPr lang="el-GR" dirty="0" err="1"/>
              <a:t>μεσαγγειακές</a:t>
            </a:r>
            <a:r>
              <a:rPr lang="el-GR" dirty="0"/>
              <a:t> εναποθέσεις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dirty="0" smtClean="0"/>
              <a:t>Νεφρίτιδα του ΣΕΛ τάξης </a:t>
            </a:r>
            <a:r>
              <a:rPr lang="en-US" sz="4000" dirty="0" smtClean="0"/>
              <a:t>V.</a:t>
            </a:r>
            <a:r>
              <a:rPr lang="el-GR" sz="4000" dirty="0" smtClean="0"/>
              <a:t> </a:t>
            </a:r>
            <a:r>
              <a:rPr lang="en-US" sz="4000" dirty="0" smtClean="0"/>
              <a:t>X</a:t>
            </a:r>
            <a:r>
              <a:rPr lang="el-GR" sz="4000" dirty="0" smtClean="0"/>
              <a:t>ρ. αργύρου</a:t>
            </a:r>
          </a:p>
        </p:txBody>
      </p:sp>
      <p:sp>
        <p:nvSpPr>
          <p:cNvPr id="91139" name="Rectangle 3"/>
          <p:cNvSpPr>
            <a:spLocks noGrp="1"/>
          </p:cNvSpPr>
          <p:nvPr>
            <p:ph sz="half" idx="1"/>
          </p:nvPr>
        </p:nvSpPr>
        <p:spPr>
          <a:xfrm>
            <a:off x="0" y="785813"/>
            <a:ext cx="4429125" cy="5956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l-GR" sz="2400" smtClean="0"/>
          </a:p>
        </p:txBody>
      </p:sp>
      <p:sp>
        <p:nvSpPr>
          <p:cNvPr id="104452" name="Rectangle 4"/>
          <p:cNvSpPr>
            <a:spLocks noGrp="1"/>
          </p:cNvSpPr>
          <p:nvPr>
            <p:ph type="body" sz="half" idx="2"/>
          </p:nvPr>
        </p:nvSpPr>
        <p:spPr>
          <a:xfrm>
            <a:off x="4427538" y="1052513"/>
            <a:ext cx="4608512" cy="5805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400" dirty="0" smtClean="0"/>
              <a:t>Πάχυνση των βασικών μεμβρανών των </a:t>
            </a:r>
            <a:r>
              <a:rPr lang="el-GR" sz="2400" dirty="0" err="1" smtClean="0"/>
              <a:t>ενδοσπειραματικών</a:t>
            </a:r>
            <a:r>
              <a:rPr lang="el-GR" sz="2400" dirty="0" smtClean="0"/>
              <a:t> τριχοειδών με </a:t>
            </a:r>
            <a:r>
              <a:rPr lang="el-GR" sz="2400" dirty="0" err="1" smtClean="0"/>
              <a:t>ακιδωτική</a:t>
            </a:r>
            <a:r>
              <a:rPr lang="el-GR" sz="2400" dirty="0" smtClean="0"/>
              <a:t> παρυφή της εξωτερικής τους επιφάνειας.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 smtClean="0"/>
              <a:t>Παρόμοια μορφολογία με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ιδιοπαθή</a:t>
            </a:r>
            <a:r>
              <a:rPr lang="el-GR" sz="2400" dirty="0" smtClean="0"/>
              <a:t> </a:t>
            </a:r>
            <a:r>
              <a:rPr lang="el-GR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μεμβρανώδη </a:t>
            </a:r>
            <a:r>
              <a:rPr lang="el-GR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σπειραματοπάθεια</a:t>
            </a:r>
            <a:r>
              <a:rPr lang="el-GR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r>
              <a:rPr lang="el-GR" sz="2400" dirty="0" smtClean="0"/>
              <a:t> αν και, συχνότερα από την παραπάνω, αναγνωρίζονται  </a:t>
            </a:r>
            <a:r>
              <a:rPr lang="el-GR" sz="2400" spc="600" dirty="0" err="1" smtClean="0"/>
              <a:t>συνοδές</a:t>
            </a:r>
            <a:r>
              <a:rPr lang="el-GR" sz="2400" dirty="0" smtClean="0"/>
              <a:t> </a:t>
            </a:r>
            <a:r>
              <a:rPr lang="el-GR" sz="2400" dirty="0" err="1" smtClean="0"/>
              <a:t>υπερπλαστικές</a:t>
            </a:r>
            <a:r>
              <a:rPr lang="el-GR" sz="2400" dirty="0" smtClean="0"/>
              <a:t> μεταβολές στα σπειράματα ή/και </a:t>
            </a:r>
            <a:r>
              <a:rPr lang="el-GR" sz="2400" dirty="0" err="1" smtClean="0"/>
              <a:t>ανοσοεναποθέσεις</a:t>
            </a:r>
            <a:r>
              <a:rPr lang="el-GR" sz="2400" dirty="0" smtClean="0"/>
              <a:t> του </a:t>
            </a:r>
            <a:r>
              <a:rPr lang="en-US" sz="2400" dirty="0" smtClean="0"/>
              <a:t>C1q </a:t>
            </a:r>
            <a:r>
              <a:rPr lang="el-GR" sz="2400" dirty="0" smtClean="0"/>
              <a:t>και </a:t>
            </a:r>
            <a:r>
              <a:rPr lang="en-US" sz="2400" dirty="0" smtClean="0"/>
              <a:t>C4 ( </a:t>
            </a:r>
            <a:r>
              <a:rPr lang="el-GR" sz="2400" dirty="0" smtClean="0"/>
              <a:t>ως επί της κλασικής οδού ενεργοποίησης του συμπληρώματος )</a:t>
            </a:r>
          </a:p>
        </p:txBody>
      </p:sp>
      <p:pic>
        <p:nvPicPr>
          <p:cNvPr id="91141" name="Picture 6" descr="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75"/>
            <a:ext cx="4294188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smtClean="0"/>
              <a:t>ΣΕΛ τάξης </a:t>
            </a:r>
            <a:r>
              <a:rPr lang="en-US" sz="3600" smtClean="0"/>
              <a:t>V</a:t>
            </a:r>
            <a:r>
              <a:rPr lang="el-GR" sz="3600" smtClean="0"/>
              <a:t>: Μεμβρανώδης-</a:t>
            </a:r>
            <a:r>
              <a:rPr lang="en-US" sz="3600" smtClean="0"/>
              <a:t>Membranous lupus nephritis</a:t>
            </a:r>
            <a:endParaRPr lang="el-GR" sz="3600" smtClean="0"/>
          </a:p>
        </p:txBody>
      </p:sp>
      <p:pic>
        <p:nvPicPr>
          <p:cNvPr id="92163" name="Picture 4" descr="87702fig7_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88"/>
            <a:ext cx="3995738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5" descr="87702fig7_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1928813"/>
            <a:ext cx="2571750" cy="343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6" descr="87702fig7_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2563" y="928688"/>
            <a:ext cx="2611437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6" name="Rectangle 7"/>
          <p:cNvSpPr>
            <a:spLocks noChangeArrowheads="1"/>
          </p:cNvSpPr>
          <p:nvPr/>
        </p:nvSpPr>
        <p:spPr bwMode="auto">
          <a:xfrm>
            <a:off x="4859338" y="5500688"/>
            <a:ext cx="3673475" cy="13573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/>
              <a:t>ΣΕΛ τάξης </a:t>
            </a:r>
            <a:r>
              <a:rPr lang="en-US" dirty="0"/>
              <a:t>V </a:t>
            </a:r>
            <a:endParaRPr lang="el-GR" dirty="0"/>
          </a:p>
          <a:p>
            <a:pPr algn="ctr"/>
            <a:r>
              <a:rPr lang="en-US" dirty="0"/>
              <a:t>(M</a:t>
            </a:r>
            <a:r>
              <a:rPr lang="el-GR" dirty="0" err="1"/>
              <a:t>εμβρανώδης</a:t>
            </a:r>
            <a:r>
              <a:rPr lang="el-GR" dirty="0"/>
              <a:t> ΣΝ του λύκου</a:t>
            </a:r>
            <a:r>
              <a:rPr lang="el-GR" dirty="0" smtClean="0"/>
              <a:t>).</a:t>
            </a:r>
          </a:p>
          <a:p>
            <a:pPr algn="ctr"/>
            <a:r>
              <a:rPr lang="el-GR" u="sng" dirty="0" smtClean="0"/>
              <a:t>Περιφερικό</a:t>
            </a:r>
            <a:r>
              <a:rPr lang="el-GR" dirty="0" smtClean="0"/>
              <a:t> πρότυπο </a:t>
            </a:r>
            <a:r>
              <a:rPr lang="el-GR" dirty="0" err="1" smtClean="0"/>
              <a:t>ανοσοκαθήλωσης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4260</Words>
  <Application>Microsoft Office PowerPoint</Application>
  <PresentationFormat>Προβολή στην οθόνη (4:3)</PresentationFormat>
  <Paragraphs>475</Paragraphs>
  <Slides>136</Slides>
  <Notes>1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136</vt:i4>
      </vt:variant>
    </vt:vector>
  </HeadingPairs>
  <TitlesOfParts>
    <vt:vector size="139" baseType="lpstr">
      <vt:lpstr>Θέμα του Office</vt:lpstr>
      <vt:lpstr>Φωτογραφία του Photo Editor</vt:lpstr>
      <vt:lpstr>Photo Editor Photo</vt:lpstr>
      <vt:lpstr>Παρουσίαση του PowerPoint</vt:lpstr>
      <vt:lpstr>Η δομή του νεφρώνα σε σχέση με την αγγείωσή του </vt:lpstr>
      <vt:lpstr>ΦΥΣΙΟΛΟΓΙΚΟ ΣΠΕΙΡΑΜΑ (Σ) ΚΑΙ ΣΩΛΗΝΑΡΙΑ ΦΛΟΙΩΔΟΥΣ ΜΟΙΡΑΣ, ΕΓΓΥΣ &amp; ΑΠΩ ΕΣΠΕΙΡΑΜΕΝΑ  </vt:lpstr>
      <vt:lpstr>Φυσιολογικό σπείραμα και ουροφόρα σωληνάρια (Α-Η)</vt:lpstr>
      <vt:lpstr>Yπερμικροσκοπική εικόνα εγγύς εσπειραμένου σωληναρίου </vt:lpstr>
      <vt:lpstr>Η παρασπειραματική συσκευή, X 400</vt:lpstr>
      <vt:lpstr>ΦΥΣΙΟΛΟΓΙΚΗ ΜΟΡΦΟΛΟΓΙΑ ΣΠΕΙΡΑΜΑΤΟΣ ( Χρώση Masson) </vt:lpstr>
      <vt:lpstr>Χρώση Masson, X 400</vt:lpstr>
      <vt:lpstr>Μεσαγγειακή θεμέλια ουσία. Βασικές μεμβράνες.  PAS,X300.</vt:lpstr>
      <vt:lpstr>Σπειραματικές βασικές μεμβράνες (ΣΒΜ). Χρώση αργύρου, Χ400</vt:lpstr>
      <vt:lpstr>Η φυσιολογική σπειραματική βασική μεμβράνη στη χρώση αργύρου, Χ1000</vt:lpstr>
      <vt:lpstr>Μεμονωμένο σπειραματικό τριχοειδές</vt:lpstr>
      <vt:lpstr>Υπερμικροσκοπική εικόνα τμήματος μιας τριχοειδικής αγκύλης με το παρακείμενο μεσάγγειο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Υψηλής μεγέθυνσης υπερμικροσκοπική εικόνα</vt:lpstr>
      <vt:lpstr>Το σπειραματικό σχισμοειδές διάφραγμα, υπερμικροσκοπικά </vt:lpstr>
      <vt:lpstr>Παρουσίαση του PowerPoint</vt:lpstr>
      <vt:lpstr>Παθογένεια Σπειραματοπαθειών</vt:lpstr>
      <vt:lpstr>Παρουσίαση του PowerPoint</vt:lpstr>
      <vt:lpstr>Παρουσίαση του PowerPoint</vt:lpstr>
      <vt:lpstr>ΑΝΑΓΝΩΡΙΣΗ   ΜΟΡΦΟΛΟΓΙΚΩΝ ΠΡΟΤΥΠΩΝ  ΣΠΕΙΡΑΜΑΤΙΚΩΝ ΑΛΛΟΙΩΣΕΩΝ  -ΑΠΟΥΣΙΑ ΟΥΣΙΩΔΩΝ ΔΙΑΓΝΩΣΤΙΚΩΝ ΑΛΛΟΙΩΣΕΩΝ ΣΤΟ ΦΩΤΟΜΙΚΡΟΣΚΟΠΙΟ  - ΚΑΤΑ ΒΑΣΗ ΜΗ ΥΠΕΡΠΛΑΣΤΙΚΑ ΠΡΟΤΥΠΑ ΣΠΕΙΡΑΜΑΤΟΠΑΘΕΙΩΝ  -ΥΠΕΡΠΛΑΣΤΙΚΑ ΠΡΟΤΥΠΑ ΣΠΕΙΡΑΜΑΤΟΝΕΦΡΙΤΙΔΩΝ (ΣΝ)  </vt:lpstr>
      <vt:lpstr>Απουσία ουσιωδών αλλοιώσεων. Μορφολογικό πρότυπο. Νόσος ελαχίστων αλλοιώσεων (ΝΕΑ). Χρώση αργύρου.</vt:lpstr>
      <vt:lpstr>Σπειραματοπάθειες : Ορολογίες</vt:lpstr>
      <vt:lpstr>ΕΣΤΙΑΚΗ ΤΜΗΜΑΤΙΚΗ ΣΠΕΙΡΑΜΑΤΟΣΚΛΗΡΥΝΣΗ</vt:lpstr>
      <vt:lpstr>Παρουσίαση του PowerPoint</vt:lpstr>
      <vt:lpstr>ΤΜΗΜΑΤΙΚΗ ΣΚΛΗΡΥΝΣΗ</vt:lpstr>
      <vt:lpstr>Οζώδης σπειραματοσκλήρυνση σακχαρώδους διαβήτη. Α-Η.</vt:lpstr>
      <vt:lpstr>ΔΙΑΒΗΤΙΚΗ ΝΕΦΡΟΠΑΘΕΙΑ</vt:lpstr>
      <vt:lpstr>Διαβητική νεφροπάθεια:  οζώδης σπειραματοσκλήρυνση και αρτηριδιοϋαλίνωση . </vt:lpstr>
      <vt:lpstr>Παρουσίαση του PowerPoint</vt:lpstr>
      <vt:lpstr>ΣΥΝΥΠΑΡΧΟΥΣΕΣ ΜΕ ΤΗ ΔΙΑΒΗΤΙΚΗ ΝΕΦΡΟΠΑΘΕΙΑ ΑΛΛΕΣ ΕΠΙΠΛΟΚΕΣ ΤΟΥ Σ.Δ.</vt:lpstr>
      <vt:lpstr>ΑΜΥΛΟΕΙΔΩΣΗ</vt:lpstr>
      <vt:lpstr>ΑΜΥΛΟΕΙΔΩΣΗ</vt:lpstr>
      <vt:lpstr>Παρουσίαση του PowerPoint</vt:lpstr>
      <vt:lpstr>ΕΣΤΙΑΚΗ ΤΜΗΜΑΤΙΚΗ ΝΕΚΡΩΣΗ  (χρώση Masson)</vt:lpstr>
      <vt:lpstr>ΘΡΟΜΒΩΤΙΚΗ ΜΙΚΡΟΑΓΓΕΙΟΠΑΘΕΙΑ</vt:lpstr>
      <vt:lpstr>Παρουσίαση του PowerPoint</vt:lpstr>
      <vt:lpstr>Παρουσίαση του PowerPoint</vt:lpstr>
      <vt:lpstr>Παρουσίαση του PowerPoint</vt:lpstr>
      <vt:lpstr>(Διάχυτη) ομοιόμορφη σφαιρική πάχυνση των σπειραματικών βασικών μεμβρανών. Φυσιολογικός αριθμός κυττάρων (νορμοκυτταρικό)  σπείραμα. ΜΕΜΒΡΑΝΩΔΗΣ ΣΠΕΙΡΑΜΑΤΟΠΑΘΕΙΑ</vt:lpstr>
      <vt:lpstr>Παρουσίαση του PowerPoint</vt:lpstr>
      <vt:lpstr>ΜΕΜΒΡΑΝΩΔΗΣ ΣΠΕΙΡΑΜΑΤΟΠΑΘΕΙΑ </vt:lpstr>
      <vt:lpstr>ΜΕΤΑΛΟΙΜΩΔΗΣ ΣΠΕΙΡΑΜΑΤΟΝΕΦΡΙΤΙΔΑ «ΕΞΙΔΡΩΜΑΤΙΚΟ» ΥΠΕΡΠΛΑΣΤΙΚΟ ΠΡΟΤΥΠΟ- ΕΝΔΟΤΡΙΧΟΕΙΔΙΚΗ ΥΠΕΡΠΛΑΣΙΑ- ΟΞΕΙΑ ΔΙΑΧΥΤΗ ΥΠΕΡΠΛΑΣΤΙΚΗ ΣΝ  </vt:lpstr>
      <vt:lpstr>ΜΕΤΑΛΟΙΜΩΔΗΣ ΣΠΕΙΡΑΜΑΤΟΝΕΦΡΙΤΙΔΑ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ΜΕΜΒΡΑΝΟΫΠΕΡΠΛΑΣΤΙΚΗ ΣΠΕΙΡΑΜΑΤΟΝΕΦΡΙΤΙΔΑ</vt:lpstr>
      <vt:lpstr>IgA νεφροπάθεια. Μεσαγγειοϋπερπλαστικό πρότυπο </vt:lpstr>
      <vt:lpstr>Παρουσίαση του PowerPoint</vt:lpstr>
      <vt:lpstr>IgA ΝΕΦΡΟΠΑΘΕΙΑ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1η περίπτωση</vt:lpstr>
      <vt:lpstr>Παρουσίαση του PowerPoint</vt:lpstr>
      <vt:lpstr>Συστηματικός Ερυθηματώδης Λύκος (ΣΕΛ)</vt:lpstr>
      <vt:lpstr>Η ενεργός νόσος χρειάζεται  έντονη ανοσοκαταστολή.  Ιστολογικές παράμετροι  καθορισμού  δείκτη ενεργού νόσου (0-24)</vt:lpstr>
      <vt:lpstr>Ο υψηλός δείκτης χρονιότητας προδικάζει πτωχή πρόγνωση.  Ιστολογικές παράμετροι  καθορισμού  δείκτη χρονιότητας (0-12)</vt:lpstr>
      <vt:lpstr>Ευρήματα δυνητικώς απαντώμενα στα πλαίσια νεφρίτιδας του ΣΕΛ - Εναπόθεση ανοσοσυμπλεγμάτων  σαν συρμάτινος βρόχος-αγκύλη.</vt:lpstr>
      <vt:lpstr>Ευρήματα δυνητικώς απαντώμενα στα πλαίσια νεφρίτιδας του ΣΕΛ. «Συρμάτινοι βρόχοι-αγκύλες».</vt:lpstr>
      <vt:lpstr>Ευρήματα δυνητικώς απαντώμενα στα πλαίσια νεφρίτιδας του ΣΕΛ. «Θρόμβοι» υαλίνης.</vt:lpstr>
      <vt:lpstr>Ευρήματα δυνητικώς απαντώμενα  στο πλαίσιο νεφρίτιδας του ΣΕΛ</vt:lpstr>
      <vt:lpstr>Ευρήματα δυνητικώς απαντώμενα  στο πλαίσιο νεφρίτιδας του ΣΕΛ. Αρτηρίτιδα στο διάμεσο υπόστρωμα. </vt:lpstr>
      <vt:lpstr>Ευρήματα δυνητικώς απαντώμενα  στο πλαίσιο νεφρίτιδας του ΣΕΛ</vt:lpstr>
      <vt:lpstr>Ευρήματα δυνητικώς απαντώμενα στο πλαίσιο νεφρίτιδας του ΣΕΛ. Μηνοειδής σχηματισμός.</vt:lpstr>
      <vt:lpstr>Ευρήματα δυνητικώς απαντώμενα στο πλαίσιο νεφρίτιδας του ΣΕΛ</vt:lpstr>
      <vt:lpstr>Ευρήματα δυνητικώς απαντώμενα στο πλαίσιο νεφρίτιδας του ΣΕΛ</vt:lpstr>
      <vt:lpstr>Ο ΣΕΛ στο ΗΜ: πιο ειδικά ευρήματα</vt:lpstr>
      <vt:lpstr>Ο ΣΕΛ στο ΗΜ: πιο ειδικά ευρήματα</vt:lpstr>
      <vt:lpstr>Σωληνοδικτυωτές δομές (tubuloreticular structures / TRI):</vt:lpstr>
      <vt:lpstr>Παρουσίαση του PowerPoint</vt:lpstr>
      <vt:lpstr>Παρουσίαση του PowerPoint</vt:lpstr>
      <vt:lpstr>Παρουσίαση του PowerPoint</vt:lpstr>
      <vt:lpstr>Νεφρίτιδα του ΣΕΛ τάξης Ι</vt:lpstr>
      <vt:lpstr>ΣΕΛ τάξης Ι: Ελάχιστη μεσαγγειακή -Μinimal mesangial lupus nephritis</vt:lpstr>
      <vt:lpstr>Νεφρίτιδα του ΣΕΛ τάξης ΙΙ</vt:lpstr>
      <vt:lpstr>ΣΕΛ τάξης ΙΙ: Μεσαγγειοϋπερπλαστική – Mesangial Proliferative lupus nephritis</vt:lpstr>
      <vt:lpstr>Νεφρίτιδα του ΣΕΛ τάξης ΙΙΙ &amp; ΙV. Masson</vt:lpstr>
      <vt:lpstr>ΣΕΛ τάξης ΙIΙ: Eστιακή - Focal lupus nephritis</vt:lpstr>
      <vt:lpstr>Παρουσίαση του PowerPoint</vt:lpstr>
      <vt:lpstr>Διάχυτη υπερπλαστική νεφρίτιδα του ΣΕΛ. Αύξηση της μεσαγγείου θεμέλιας ουσίας και των μεσαγγειακών κυττάρων. Προσοχή για συνύπαρξη ενεργών αλλοιώσεων (διάχυτες εναποθέσεις δίκην συρμάτινων βρόχων/αγκυλών, οπότε τάξη ΙV - προσβολή των ΣΒΜ,  άσχετα με την ύπαρξη ή το βαθμό υπερπλασίας στο σπείραμα). Χρώση PAS. </vt:lpstr>
      <vt:lpstr>(Διάχυτη)  σφαιρική ενδοτριχοειδική υπερπλασία. Νεφρίτιδα του ΣΕΛ  τάξης IV – G. (Χρώση PAS)</vt:lpstr>
      <vt:lpstr>Τάξη  IV κατά Π.Ο.Υ.: Παρά τη θεραπεία, πολλές πιθανότητες εξέλιξης σε νεφρική ανεπάρκεια </vt:lpstr>
      <vt:lpstr>Μεμβρανοϋπερπλαστική ΣΝ ΣΕΛ  (Χρώση PAS) </vt:lpstr>
      <vt:lpstr>Νεφρίτιδα του ΣΕΛ τάξης ΙV</vt:lpstr>
      <vt:lpstr>ΣΕΛ τάξης ΙV: Διπλές παρυφές ΣΒΜ</vt:lpstr>
      <vt:lpstr>Νεφρίτιδα του ΣΕΛ τάξης ΙΙΙ &amp; ΙV</vt:lpstr>
      <vt:lpstr>Έντονη, διάχυτη, σφαιρική, κυρίως περιφερική (υπενδοθηλιακή) ανοσοκαθήλωση  όλων των ανοσοσφαιρινών και των κλασμάτων του συμπληρώματος. </vt:lpstr>
      <vt:lpstr>Κοκκώδεις σφαιρικές  ανοσοεναποθέσεις C1q, με μικτό πρότυπο </vt:lpstr>
      <vt:lpstr>Παρουσίαση του PowerPoint</vt:lpstr>
      <vt:lpstr>Νεφρίτιδα του ΣΕΛ τάξης V. Xρ. αργύρου</vt:lpstr>
      <vt:lpstr>ΣΕΛ τάξης V: Μεμβρανώδης-Membranous lupus nephritis</vt:lpstr>
      <vt:lpstr>Παρουσίαση του PowerPoint</vt:lpstr>
      <vt:lpstr>Παρουσίαση του PowerPoint</vt:lpstr>
      <vt:lpstr>Μικτή νόσος του συνδετικού ιστού</vt:lpstr>
      <vt:lpstr>Σύνδρομο του Sjoegren</vt:lpstr>
      <vt:lpstr>Ρευματοειδής αρθρίτιδα (ΡΑ)</vt:lpstr>
      <vt:lpstr>2η περίπτωση</vt:lpstr>
      <vt:lpstr>2η περίπτωση</vt:lpstr>
      <vt:lpstr>2η περίπτωση (συνέχεια) Διαφοροδιάγνωση  εστιακής τμηματικής νεκρωτικής ΣΝ με μηνοειδείς σχηματισμούς Τα προσβαλλόμενα από μηνοειδείς σχηματισμούς σπειράματα πρέπει να ξεπερνούν τα μισά ή το 60% από τα περιλαμβανόμενα στη νεφρική βιοψία , για να ομιλήσουμε για « μηνοειδική» ΣΝ.  </vt:lpstr>
      <vt:lpstr>ΣΝ έναντι ΣΒΜ Κυτταρικός μηνοειδής σχηματισμός. Απουσία υπερπλασίας στο υπόλοιπο σπείραμα . Τμηματική ινιδοειδής νέκρωση. </vt:lpstr>
      <vt:lpstr>ΣΝ έναντι ΣΒΜ Κυτταρικός μηνοειδής σχηματισμός &amp; τμηματική ινιδοειδής νέκρωση.</vt:lpstr>
      <vt:lpstr>ΣΝ έναντι ΣΒΜ - Χρώση αργύρου.  Κυτταρικός μηνοειδής σχηματισμός, εκτενής  ινιδοειδής νέκρωση, διάσπαση ΣΒΜ.   </vt:lpstr>
      <vt:lpstr>Απαραίτητη για τη διάγνωση ΣΝ έναντι ΣΒΜ,  η  διάχυτη, σφαιρική, γραμμική ανοσοκαθήλωση  πρωτίστως της IgG  με επαρκή ένταση (τουλάχιστον βαθμού 2 σε τετραβάθμιο σύστημα) (Γενικά, αρνητικοί παραμένουν πάντοτε οι μηνοειδείς σχηματισμοί όσον αφορά στις ανοσοσφαιρίνες και στα κλάσματα του συμπληρώματος). Απουσία ανοσοεναποθέσεων στο ΗΜ.</vt:lpstr>
      <vt:lpstr>  Διαφοροδιάγνωση εστιακής τμηματικής νεκρωτικής ΣΝ με μηνοειδείς σχηματισμούς:  ΔΔ : 2) Αγγειίτιδες κατά 90% ANCA(+),(φυσιολογικά C3,C4)/Σχετιζόμενες με ANCA αγγειίτιδες, εντασσόμενες στις αγγειίτιδες των μικρών αγγείων (αρτηρίδια,μεσολοβίδιες,τοξοειδείς αρτηρίες ,φλεβίδια,τριχοειδή) . Εργαστηριακός αποκλεισμός κρυοσφαιριναιμίας ή ΣΕΛ. Ορισμός ΑΝCA ΣΝ : Λίγες ή καθόλου εναποθέσεις στον ανοσοφθορισμό  σε  ανέπαφα σπειράματα (και στο ΗΜ) (ανοσοπενική ΣΝ) και &gt;ή= 1 σπειράματα με νέκρωση ή μηνοειδή σχηματισμό  Παρά την απουσία ορατών ανοσοεναποθέσεων, η παθογένεση των σχετιζομένων με ANCA νόσων είναι προφανώς ανοσορρυθμιζόμενη με σχηματισμό αυτοαντισωμάτων. Πρόδρομα συμπτώματα γριπποειδούς συνδρομής, ταχέως εξελισσόμενη νεφρική βλάβη (μέση τιμή κρεατινίνης:6,5 mg/dL),αποβολή δύσμορφων ερυθρών με τα ούρα και συχνά ερυθροκυτταρικών κυλίνδρων. Η νόσος ANCA συνήθως είναι πολυσυστηματική · σημαντική η πιθανότητα εσωτερικής αιμορραγίας επί απότομης μείωσης της αιμοσφαιρίνης ορού. Σημεία εξωνεφρικής αγγειίτιδας στο 75% των περιπτώσεων. </vt:lpstr>
      <vt:lpstr>Προγνωστική ταξινόμηση σχετιζόμενης με ANCA ΣΝ (από τη μορφή με καλύτερη επιβίωση του νεφρού προς τη χειρότερη)  </vt:lpstr>
      <vt:lpstr>Νεκρώσεις  στη σχετιζόμενη με τα ANCA αγγειίτιδα/ΣΝ </vt:lpstr>
      <vt:lpstr> Περισπειραματικές φλεγμονώδεις αλλοιώσεις.  Η  ευρεία διάσπαση της Βωμάνειας κάψας συνηγορεί  υπέρ μη ανοσοσυμπλεγματικής μηνοειδικής ΣΝ  [ήτοι ΣΝ έναντι ΣΒΜ ή ANCA ΣΝ (όπως εδώ)] .  Ο σχηματισμός σαφούς κοκκιώματος στο διάμεσο υπόστρωμα συνηγορεί υπέρ κοκκιωμάτωσης (Wegener) με πολυαγγειίτιδα .</vt:lpstr>
      <vt:lpstr>Μαζικές φλεγμονώδεις αθροίσεις στο διάμεσο υπόστρωμα &amp; σωληνίτιδα  (η τελευταία,δυσμενής προγνωστική παράμετρος)</vt:lpstr>
      <vt:lpstr>Ανοσοπενική ΑΝCA ΣΝ</vt:lpstr>
      <vt:lpstr>ANCA ΣΝ. Διαμεσοσωληναριακή φλεγμονή,οξεία σωληναριακή βλάβη   </vt:lpstr>
      <vt:lpstr>Ανοσοπενική ΑΝCA ΣΝ.    Χρώσεις Μasson         &amp;               PAS</vt:lpstr>
      <vt:lpstr>Ανοσοπενική ΑΝCA ΣΝ. Mικροσκοπική πολυαγγειίτιδα.  Εκτεταμένη νεκρωτική αρτηρίτιδα προσβάλλουσα μεσολοβίδιες αρτηρίες του διαμέσου υποστρώματος.  Χρώση Μasson.  ΔΔ: Η αμιγής ΣΝ έναντι των ΣΒΜ  δεν χαρακτηρίζεται από νεκρωτική αγγειίτιδα στο διάμεσο υπόστρωμα· σε τέτοια περίπτωση, υποψιαζόμαστε συνυπάρχουσα ανοσοπενική νόσο.  Η ανοσοσυμπλεγματική ΣΝ ( κρυοσφαιριναιμική, του ΣΕΛ ή  η πορφύρα Henoch-Schoenlein) μπορεί, όχι συχνά, να συνοδεύεται από αρτηρίτιδα στο διάμεσο υπόστρωμα.</vt:lpstr>
      <vt:lpstr>Ανοσοπενική ΑΝCA ΣΝ. Ηωσινοφιλική κοκκιωμάτωση με πολυαγγειίτιδα  (αγγειίτιδα Churg-Strauss) Σημειωτέον ότι τα ηωσινόφιλα μπορεί να προβάλλουν σε όλες τις νόσους τις σχετιζόμενες με ANCA .</vt:lpstr>
      <vt:lpstr>  Ανοσοπενική ANCA ΣΝ Aπούσες ή ασθενείς και τμηματικές εναποθέσεις του C3  (λόγω παγίδευσης) . Στις νεκρωτικές εστίες μπορεί να παγιδεύεται τμηματικά το C3 &amp; η IgM.  Εναποθέσεις  ινωδογόνου σε νεκρωτικές εξωτριχοειδικές αλλοιώσεις ( μηνοειδείς σχηματισμούς).  </vt:lpstr>
      <vt:lpstr>Ανοσοϊστολογική (αντι-ΙgG) διαφοροδιάγνωση  ΣΝ με μηνοειδείς σχηματισμούς Γραμμική(αρ) - κοκκώδης(ανοσοσυμπλεγματική) (κέντρο) – ανοσοπενική (δεξ.)  ΔΔ : 3) Σε αντίθεση με τις δύο προηγούμενες οντότητες, η ανοσοσυμπλεγματική μηνοειδική ΣΝ κατά κανόνα δεν χαρακτηρίζεται από νορμοκυτταρικά, μη προσβεβλημένα τμήματα σπειραμάτων, περιλαμβάνει  δε τον ΣΕΛ (τάξεις ΙΙΙ &amp; ΙV), τη μεμβρανοϋπερπλαστική, την κρυοσφαιριναιμική, την ινιδιακή , την οξεία μεταλοιμώδη  και τη νεφροπάθεια  IgA/πορφύρα  Henoch Schoenlein.  </vt:lpstr>
      <vt:lpstr>To παραπάνω πρότυπο ανοσοκαθήλωσης της IgG σε νεφρικό σπείραμα ασθενούς 25 ετών με ιστορικό γριπποειδούς συνδρομής και παρουσία ερυθροκυτταρικών κυλίνδρων στα ούρα με ήπια λευκωματουρία , είναι συμβατό με:</vt:lpstr>
      <vt:lpstr>To παραπάνω πρότυπο ανοσοκαθήλωσης της IgG σε νεφρικό σπείραμα ασθενούς 25 ετών με ιστορικό γριπποειδούς συνδρομής και παρουσία ερυθροκυτταρικών κυλίνδρων στα ούρα με ήπια λευκωματουρία , είναι συμβατό με:</vt:lpstr>
      <vt:lpstr>Στη νεφρική βιοψία ασθενούς με ΣΕΛ και αιματουρία, η ως άνω σπειραματική μορφολογία είναι συμβατή με τάξη:   </vt:lpstr>
      <vt:lpstr>Στη νεφρική βιοψία ασθενούς με ΣΕΛ και αιματουρία, η ως άνω σπειραματική μορφολογία είναι συμβατή με τάξη:   </vt:lpstr>
      <vt:lpstr>Ποιο μορφολογικό εύρημα της νεφρίτιδας του ΣΕΛ σε ασθενή με αιματουρία και πρωτεϊνουρία, δείχνουν τα παραπάνω βέλη;</vt:lpstr>
      <vt:lpstr>Ποιο μορφολογικό εύρημα της νεφρίτιδας του ΣΕΛ σε ασθενή με αιματουρία και πρωτεϊνουρία, δείχνουν τα παραπάνω βέλη;</vt:lpstr>
      <vt:lpstr>       Η ως άνω αλλοίωση κλάδου της νεφρικής αρτηρίας  δεν είναι συμβατή με:  </vt:lpstr>
      <vt:lpstr>       Η ως άνω αλλοίωση κλάδου της νεφρικής αρτηρίας  δεν είναι συμβατή με:  </vt:lpstr>
      <vt:lpstr>          H  εικονιζόμενη σπειραματική αλλοίωση περιγράφεται προφανώς ως:</vt:lpstr>
      <vt:lpstr>          H  εικονιζόμενη σπειραματική αλλοίωση περιγράφεται προφανώς ως:</vt:lpstr>
      <vt:lpstr>         Ποιος  παράγοντας εκφράζεται στην παραπάνω εικόνα  ανοσοφθορισμού;</vt:lpstr>
      <vt:lpstr>         Ποιος  παράγοντας εκφράζεται στην παραπάνω εικόνα  ανοσοφθορισμού;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Jennifer</dc:creator>
  <cp:lastModifiedBy>Νεφέλη</cp:lastModifiedBy>
  <cp:revision>142</cp:revision>
  <dcterms:created xsi:type="dcterms:W3CDTF">2013-05-17T16:39:09Z</dcterms:created>
  <dcterms:modified xsi:type="dcterms:W3CDTF">2020-10-04T08:31:04Z</dcterms:modified>
</cp:coreProperties>
</file>