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ink/ink4.xml" ContentType="application/inkml+xml"/>
  <Override PartName="/ppt/ink/ink5.xml" ContentType="application/inkml+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7" r:id="rId2"/>
    <p:sldId id="292" r:id="rId3"/>
    <p:sldId id="294" r:id="rId4"/>
    <p:sldId id="293" r:id="rId5"/>
    <p:sldId id="295" r:id="rId6"/>
    <p:sldId id="273" r:id="rId7"/>
    <p:sldId id="272" r:id="rId8"/>
    <p:sldId id="268" r:id="rId9"/>
    <p:sldId id="269" r:id="rId10"/>
    <p:sldId id="270" r:id="rId11"/>
    <p:sldId id="274" r:id="rId12"/>
    <p:sldId id="275" r:id="rId13"/>
    <p:sldId id="276"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7" r:id="rId27"/>
    <p:sldId id="290" r:id="rId28"/>
    <p:sldId id="291" r:id="rId29"/>
    <p:sldId id="298" r:id="rId3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33"/>
    <a:srgbClr val="FF3399"/>
    <a:srgbClr val="FF9966"/>
    <a:srgbClr val="CC00CC"/>
    <a:srgbClr val="FF6600"/>
    <a:srgbClr val="FF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163" autoAdjust="0"/>
  </p:normalViewPr>
  <p:slideViewPr>
    <p:cSldViewPr>
      <p:cViewPr>
        <p:scale>
          <a:sx n="70" d="100"/>
          <a:sy n="70" d="100"/>
        </p:scale>
        <p:origin x="-1278" y="-4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0-20T09:31:09.44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6244 12788 0,'-17'0'375,"52"0"-234,-18 0-47,19 0-79,-1 0 16,-17 0-15,17 0 15,-17 0 1,17 0-17,0 0 48,-17 0 15,17 0-47,-17 0-15,17 0 46,0 0-31,-17 0 16,17 0-31,-17 0 15,17 0 0,0 0-15,18 0 47,-35 0-32,17 0 0,0 0-15,18 0-1,-35 0 32,17 0 47,1 0 250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0-20T09:31:13.59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6967 14287 0,'36'0'282,"34"0"-267,-35 0 1,1 18 0,-19-18-1,19 35 16,-1-35 32,-17 0-32,17 0 16,-18 0 0,19 0 0,-1 36-16,-17-36 47,17 0-47,0 0 16,-17 0-31,17 0 15,-17 0 63,17 0-16,0 0-62,-17 0 46,17 0 1,-17 0-32,17 0-15,0 0 15,-17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15/12/2023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xmlns=""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H </a:t>
            </a:r>
            <a:r>
              <a:rPr lang="el-GR" dirty="0"/>
              <a:t>εν λόγω ποικιλία ΝΚΚ χαρακτηρίζεται από </a:t>
            </a:r>
            <a:r>
              <a:rPr lang="el-GR" b="1" dirty="0" err="1"/>
              <a:t>κενοτοπιώδες</a:t>
            </a:r>
            <a:r>
              <a:rPr lang="el-GR" b="1" dirty="0"/>
              <a:t> κυτταρόπλασμα</a:t>
            </a:r>
            <a:r>
              <a:rPr lang="el-GR" dirty="0"/>
              <a:t>. Δεν αποκλείεται να συνυπάρχουν </a:t>
            </a:r>
            <a:r>
              <a:rPr lang="el-GR" dirty="0" err="1"/>
              <a:t>ψευδο-ογκοκύτταρα</a:t>
            </a:r>
            <a:r>
              <a:rPr lang="el-GR" dirty="0"/>
              <a:t> και εστιακή </a:t>
            </a:r>
            <a:r>
              <a:rPr lang="el-GR" dirty="0" err="1"/>
              <a:t>μυξοειδής</a:t>
            </a:r>
            <a:r>
              <a:rPr lang="el-GR" dirty="0"/>
              <a:t> μεταβολή του υποστρώματος του ΝΚΚ.</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8</a:t>
            </a:fld>
            <a:endParaRPr lang="el-GR"/>
          </a:p>
        </p:txBody>
      </p:sp>
    </p:spTree>
    <p:extLst>
      <p:ext uri="{BB962C8B-B14F-4D97-AF65-F5344CB8AC3E}">
        <p14:creationId xmlns:p14="http://schemas.microsoft.com/office/powerpoint/2010/main" xmlns="" val="685568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err="1"/>
              <a:t>Ανοσοϊστοχημική</a:t>
            </a:r>
            <a:r>
              <a:rPr lang="el-GR" dirty="0"/>
              <a:t> απώλεια έκφρασης </a:t>
            </a:r>
            <a:r>
              <a:rPr lang="en-US" dirty="0"/>
              <a:t>SDHB</a:t>
            </a:r>
            <a:r>
              <a:rPr lang="el-GR" dirty="0"/>
              <a:t> στα </a:t>
            </a:r>
            <a:r>
              <a:rPr lang="el-GR" dirty="0" err="1"/>
              <a:t>νεοπλασματικά</a:t>
            </a:r>
            <a:r>
              <a:rPr lang="el-GR" dirty="0"/>
              <a:t> κύτταρα. Θετικοί μάρτυρες τα εγκλωβισμένα και τα παρακείμενα καλοήθη ουροφόρα σωληνάρια.</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9</a:t>
            </a:fld>
            <a:endParaRPr lang="el-GR"/>
          </a:p>
        </p:txBody>
      </p:sp>
    </p:spTree>
    <p:extLst>
      <p:ext uri="{BB962C8B-B14F-4D97-AF65-F5344CB8AC3E}">
        <p14:creationId xmlns:p14="http://schemas.microsoft.com/office/powerpoint/2010/main" xmlns="" val="148126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b="1" dirty="0"/>
              <a:t>Ετερογενής </a:t>
            </a:r>
            <a:r>
              <a:rPr lang="el-GR" dirty="0"/>
              <a:t>αρχιτεκτονική: συμπαγές, </a:t>
            </a:r>
            <a:r>
              <a:rPr lang="el-GR" dirty="0" err="1"/>
              <a:t>εμφωλεασμένο</a:t>
            </a:r>
            <a:r>
              <a:rPr lang="el-GR" dirty="0"/>
              <a:t> και κυψελιδικό πρότυπο ανάπτυξης, αναμεμειγμένα σε </a:t>
            </a:r>
            <a:r>
              <a:rPr lang="el-GR" dirty="0" err="1"/>
              <a:t>δεσμοπλαστικό</a:t>
            </a:r>
            <a:r>
              <a:rPr lang="el-GR" dirty="0"/>
              <a:t> υπόστρωμα  με ατρακτοειδή και μεγάλα πολυγωνικά πλειόμορφα </a:t>
            </a:r>
            <a:r>
              <a:rPr lang="el-GR" dirty="0" err="1"/>
              <a:t>νεοπλασματικά</a:t>
            </a:r>
            <a:r>
              <a:rPr lang="el-GR" dirty="0"/>
              <a:t> κύτταρα, 100x.</a:t>
            </a:r>
          </a:p>
          <a:p>
            <a:endParaRPr lang="el-GR" dirty="0"/>
          </a:p>
          <a:p>
            <a:r>
              <a:rPr lang="el-GR" dirty="0"/>
              <a:t>Συμπαγείς και </a:t>
            </a:r>
            <a:r>
              <a:rPr lang="el-GR" dirty="0" err="1"/>
              <a:t>εμφωλεασμένες</a:t>
            </a:r>
            <a:r>
              <a:rPr lang="el-GR" dirty="0"/>
              <a:t> δομές από μεγάλα πολυγωνικά κύτταρα </a:t>
            </a:r>
            <a:r>
              <a:rPr lang="el-GR" dirty="0" err="1"/>
              <a:t>μεταχωρούσες</a:t>
            </a:r>
            <a:r>
              <a:rPr lang="el-GR" dirty="0"/>
              <a:t> σε </a:t>
            </a:r>
            <a:r>
              <a:rPr lang="el-GR" dirty="0" err="1"/>
              <a:t>σωληνοθηλώδεις</a:t>
            </a:r>
            <a:r>
              <a:rPr lang="el-GR" dirty="0"/>
              <a:t> περιοχές με ψαμμώδη σωμάτια και άφθονη </a:t>
            </a:r>
            <a:r>
              <a:rPr lang="el-GR" dirty="0" err="1"/>
              <a:t>εξωκυτταρική</a:t>
            </a:r>
            <a:r>
              <a:rPr lang="el-GR" dirty="0"/>
              <a:t> </a:t>
            </a:r>
            <a:r>
              <a:rPr lang="el-GR" dirty="0" err="1"/>
              <a:t>βλέννη</a:t>
            </a:r>
            <a:r>
              <a:rPr lang="el-GR" dirty="0"/>
              <a:t>, 200x.</a:t>
            </a:r>
          </a:p>
          <a:p>
            <a:endParaRPr lang="el-GR" dirty="0"/>
          </a:p>
          <a:p>
            <a:r>
              <a:rPr lang="el-GR" dirty="0"/>
              <a:t>Κυτταρολογικά μέτριος </a:t>
            </a:r>
            <a:r>
              <a:rPr lang="el-GR" dirty="0" err="1"/>
              <a:t>πλειομορφισμός</a:t>
            </a:r>
            <a:r>
              <a:rPr lang="el-GR" dirty="0"/>
              <a:t> με κυρίως φυσαλιδώδεις πυρήνες, μικρά </a:t>
            </a:r>
            <a:r>
              <a:rPr lang="el-GR" dirty="0" err="1"/>
              <a:t>πυρήνια</a:t>
            </a:r>
            <a:r>
              <a:rPr lang="el-GR" dirty="0"/>
              <a:t>, περιστασιακές αύλακες/εντομές και σπάνια </a:t>
            </a:r>
            <a:r>
              <a:rPr lang="el-GR" dirty="0" err="1"/>
              <a:t>κενοτόπια</a:t>
            </a:r>
            <a:r>
              <a:rPr lang="el-GR" dirty="0"/>
              <a:t>, 200x.</a:t>
            </a:r>
          </a:p>
          <a:p>
            <a:endParaRPr lang="el-GR" dirty="0"/>
          </a:p>
          <a:p>
            <a:r>
              <a:rPr lang="el-GR" dirty="0"/>
              <a:t>Στρογγυλά, ωοειδή και πολυγωνικά </a:t>
            </a:r>
            <a:r>
              <a:rPr lang="el-GR" dirty="0" err="1"/>
              <a:t>νεοπλασματικά</a:t>
            </a:r>
            <a:r>
              <a:rPr lang="el-GR" dirty="0"/>
              <a:t> κύτταρα με άφθονο </a:t>
            </a:r>
            <a:r>
              <a:rPr lang="el-GR" dirty="0" err="1"/>
              <a:t>ηωσινόφιλο</a:t>
            </a:r>
            <a:r>
              <a:rPr lang="el-GR" dirty="0"/>
              <a:t> κυτταρόπλασμα, κύτταρα ραβδοειδή και δίκην </a:t>
            </a:r>
            <a:r>
              <a:rPr lang="el-GR" dirty="0" err="1"/>
              <a:t>σφραγιστήρος</a:t>
            </a:r>
            <a:r>
              <a:rPr lang="el-GR" dirty="0"/>
              <a:t>  δακτυλίου με </a:t>
            </a:r>
            <a:r>
              <a:rPr lang="el-GR" dirty="0" err="1"/>
              <a:t>ενδοκυτταροπλασματικούς</a:t>
            </a:r>
            <a:r>
              <a:rPr lang="el-GR" dirty="0"/>
              <a:t> αυλούς, 400x.</a:t>
            </a:r>
          </a:p>
          <a:p>
            <a:endParaRPr lang="el-GR" dirty="0"/>
          </a:p>
          <a:p>
            <a:r>
              <a:rPr lang="el-GR" b="1" dirty="0"/>
              <a:t>Διάχυτη </a:t>
            </a:r>
            <a:r>
              <a:rPr lang="el-GR" b="1" dirty="0" err="1"/>
              <a:t>ανοσοϊστοθετικότητα</a:t>
            </a:r>
            <a:r>
              <a:rPr lang="el-GR" b="1" dirty="0"/>
              <a:t> </a:t>
            </a:r>
            <a:r>
              <a:rPr lang="el-GR" b="1" dirty="0" err="1"/>
              <a:t>νεοπλασματικών</a:t>
            </a:r>
            <a:r>
              <a:rPr lang="el-GR" b="1" dirty="0"/>
              <a:t> φωλεών στην </a:t>
            </a:r>
            <a:r>
              <a:rPr lang="en-US" b="1" dirty="0"/>
              <a:t>ALK</a:t>
            </a:r>
            <a:r>
              <a:rPr lang="en-US" dirty="0"/>
              <a:t>. </a:t>
            </a:r>
            <a:r>
              <a:rPr lang="el-GR" dirty="0"/>
              <a:t>Υπόστρωμα με </a:t>
            </a:r>
            <a:r>
              <a:rPr lang="el-GR" dirty="0" err="1"/>
              <a:t>λεμφοπλασματοκυτταρική</a:t>
            </a:r>
            <a:r>
              <a:rPr lang="el-GR" dirty="0"/>
              <a:t> αντίδραση.</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13</a:t>
            </a:fld>
            <a:endParaRPr lang="el-GR"/>
          </a:p>
        </p:txBody>
      </p:sp>
    </p:spTree>
    <p:extLst>
      <p:ext uri="{BB962C8B-B14F-4D97-AF65-F5344CB8AC3E}">
        <p14:creationId xmlns:p14="http://schemas.microsoft.com/office/powerpoint/2010/main" xmlns="" val="3198728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23</a:t>
            </a:fld>
            <a:endParaRPr lang="el-GR"/>
          </a:p>
        </p:txBody>
      </p:sp>
    </p:spTree>
    <p:extLst>
      <p:ext uri="{BB962C8B-B14F-4D97-AF65-F5344CB8AC3E}">
        <p14:creationId xmlns:p14="http://schemas.microsoft.com/office/powerpoint/2010/main" xmlns="" val="401000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15/12/2023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1000">
              <a:srgbClr val="FF9933"/>
            </a:gs>
            <a:gs pos="0">
              <a:schemeClr val="bg1"/>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15/12/2023</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12" Type="http://schemas.openxmlformats.org/officeDocument/2006/relationships/image" Target="../media/image14.png"/><Relationship Id="rId2" Type="http://schemas.openxmlformats.org/officeDocument/2006/relationships/slideLayout" Target="../slideLayouts/slideLayout5.xml"/><Relationship Id="rId1" Type="http://schemas.openxmlformats.org/officeDocument/2006/relationships/vmlDrawing" Target="../drawings/vmlDrawing1.vml"/><Relationship Id="rId11" Type="http://schemas.openxmlformats.org/officeDocument/2006/relationships/customXml" Target="../ink/ink5.xml"/><Relationship Id="rId10" Type="http://schemas.openxmlformats.org/officeDocument/2006/relationships/image" Target="../media/image13.png"/><Relationship Id="rId9" Type="http://schemas.openxmlformats.org/officeDocument/2006/relationships/customXml" Target="../ink/ink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0CA7-343E-B714-4391-945FE43F63FD}"/>
              </a:ext>
            </a:extLst>
          </p:cNvPr>
          <p:cNvSpPr>
            <a:spLocks noGrp="1"/>
          </p:cNvSpPr>
          <p:nvPr>
            <p:ph type="title"/>
          </p:nvPr>
        </p:nvSpPr>
        <p:spPr>
          <a:xfrm>
            <a:off x="0" y="3501008"/>
            <a:ext cx="9144000" cy="1022102"/>
          </a:xfrm>
        </p:spPr>
        <p:txBody>
          <a:bodyPr>
            <a:normAutofit fontScale="90000"/>
          </a:bodyPr>
          <a:lstStyle/>
          <a:p>
            <a:r>
              <a:rPr lang="el-GR" sz="3500" dirty="0">
                <a:effectLst>
                  <a:outerShdw blurRad="38100" dist="38100" dir="2700000" algn="tl">
                    <a:srgbClr val="000000">
                      <a:alpha val="43137"/>
                    </a:srgbClr>
                  </a:outerShdw>
                </a:effectLst>
              </a:rPr>
              <a:t>Προκλήσεις στην </a:t>
            </a:r>
            <a:r>
              <a:rPr lang="el-GR" sz="3500" dirty="0" err="1">
                <a:effectLst>
                  <a:outerShdw blurRad="38100" dist="38100" dir="2700000" algn="tl">
                    <a:srgbClr val="000000">
                      <a:alpha val="43137"/>
                    </a:srgbClr>
                  </a:outerShdw>
                </a:effectLst>
              </a:rPr>
              <a:t>παθολογοανατομική</a:t>
            </a:r>
            <a:r>
              <a:rPr lang="el-GR" sz="3500" dirty="0">
                <a:effectLst>
                  <a:outerShdw blurRad="38100" dist="38100" dir="2700000" algn="tl">
                    <a:srgbClr val="000000">
                      <a:alpha val="43137"/>
                    </a:srgbClr>
                  </a:outerShdw>
                </a:effectLst>
              </a:rPr>
              <a:t>  διάγνωση </a:t>
            </a:r>
            <a:br>
              <a:rPr lang="el-GR" sz="3500" dirty="0">
                <a:effectLst>
                  <a:outerShdw blurRad="38100" dist="38100" dir="2700000" algn="tl">
                    <a:srgbClr val="000000">
                      <a:alpha val="43137"/>
                    </a:srgbClr>
                  </a:outerShdw>
                </a:effectLst>
              </a:rPr>
            </a:br>
            <a:r>
              <a:rPr lang="el-GR" sz="3500" i="1" dirty="0">
                <a:effectLst>
                  <a:outerShdw blurRad="38100" dist="38100" dir="2700000" algn="tl">
                    <a:srgbClr val="000000">
                      <a:alpha val="43137"/>
                    </a:srgbClr>
                  </a:outerShdw>
                </a:effectLst>
              </a:rPr>
              <a:t>μη </a:t>
            </a:r>
            <a:r>
              <a:rPr lang="el-GR" sz="3500" dirty="0">
                <a:effectLst>
                  <a:outerShdw blurRad="38100" dist="38100" dir="2700000" algn="tl">
                    <a:srgbClr val="000000">
                      <a:alpha val="43137"/>
                    </a:srgbClr>
                  </a:outerShdw>
                </a:effectLst>
              </a:rPr>
              <a:t>συμβατικών καρκινωμάτων του νεφρού</a:t>
            </a:r>
          </a:p>
        </p:txBody>
      </p:sp>
      <p:sp>
        <p:nvSpPr>
          <p:cNvPr id="3" name="Content Placeholder 2">
            <a:extLst>
              <a:ext uri="{FF2B5EF4-FFF2-40B4-BE49-F238E27FC236}">
                <a16:creationId xmlns:a16="http://schemas.microsoft.com/office/drawing/2014/main" xmlns="" id="{3847E65A-9B58-D7B9-21DC-CE301B1DC881}"/>
              </a:ext>
            </a:extLst>
          </p:cNvPr>
          <p:cNvSpPr>
            <a:spLocks noGrp="1"/>
          </p:cNvSpPr>
          <p:nvPr>
            <p:ph idx="1"/>
          </p:nvPr>
        </p:nvSpPr>
        <p:spPr>
          <a:xfrm>
            <a:off x="0" y="5229200"/>
            <a:ext cx="9144000" cy="1944216"/>
          </a:xfrm>
        </p:spPr>
        <p:txBody>
          <a:bodyPr>
            <a:normAutofit/>
          </a:bodyPr>
          <a:lstStyle/>
          <a:p>
            <a:endParaRPr lang="el-GR" dirty="0"/>
          </a:p>
          <a:p>
            <a:pPr marL="0" indent="0">
              <a:buNone/>
            </a:pPr>
            <a:r>
              <a:rPr lang="el-GR" dirty="0"/>
              <a:t>                  </a:t>
            </a:r>
            <a:r>
              <a:rPr lang="el-GR" sz="2500" dirty="0"/>
              <a:t>Ανδρέας</a:t>
            </a:r>
            <a:r>
              <a:rPr lang="en-US" sz="2500" dirty="0"/>
              <a:t> </a:t>
            </a:r>
            <a:r>
              <a:rPr lang="el-GR" sz="2500" dirty="0"/>
              <a:t> Χ. </a:t>
            </a:r>
            <a:r>
              <a:rPr lang="el-GR" sz="2500" dirty="0" err="1"/>
              <a:t>Λάζαρης</a:t>
            </a:r>
            <a:r>
              <a:rPr lang="el-GR" sz="2500" dirty="0"/>
              <a:t> - Ιατρός, </a:t>
            </a:r>
            <a:r>
              <a:rPr lang="el-GR" sz="2500" dirty="0" err="1"/>
              <a:t>Ιστοπαθολόγος</a:t>
            </a:r>
            <a:endParaRPr lang="el-GR" sz="2500" dirty="0"/>
          </a:p>
        </p:txBody>
      </p:sp>
      <p:sp>
        <p:nvSpPr>
          <p:cNvPr id="4" name="Τίτλος 1">
            <a:extLst>
              <a:ext uri="{FF2B5EF4-FFF2-40B4-BE49-F238E27FC236}">
                <a16:creationId xmlns:a16="http://schemas.microsoft.com/office/drawing/2014/main" xmlns="" id="{791F49C1-6C81-DE71-C8D0-D8278C2C848C}"/>
              </a:ext>
            </a:extLst>
          </p:cNvPr>
          <p:cNvSpPr txBox="1">
            <a:spLocks/>
          </p:cNvSpPr>
          <p:nvPr/>
        </p:nvSpPr>
        <p:spPr>
          <a:xfrm>
            <a:off x="0" y="-99391"/>
            <a:ext cx="9144000" cy="1296143"/>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a:t>ΕΠΙΣΤΗΜΟΝΙΚΗ ΕΚΔΗΛΩΣΗ ΕΕΟΟΓΕΚ</a:t>
            </a:r>
            <a:br>
              <a:rPr lang="el-GR" dirty="0"/>
            </a:br>
            <a:r>
              <a:rPr lang="el-GR" sz="2500" dirty="0"/>
              <a:t>«Ετερογένεια στον Ουρογεννητικό Καρκίνο</a:t>
            </a:r>
            <a:r>
              <a:rPr lang="en-US" sz="2500" dirty="0"/>
              <a:t>: </a:t>
            </a:r>
            <a:r>
              <a:rPr lang="el-GR" sz="2500" dirty="0"/>
              <a:t>σύγχρονες προκλήσεις»</a:t>
            </a:r>
          </a:p>
        </p:txBody>
      </p:sp>
      <p:sp>
        <p:nvSpPr>
          <p:cNvPr id="5" name="Υπότιτλος 2">
            <a:extLst>
              <a:ext uri="{FF2B5EF4-FFF2-40B4-BE49-F238E27FC236}">
                <a16:creationId xmlns:a16="http://schemas.microsoft.com/office/drawing/2014/main" xmlns="" id="{3ABA133B-2487-9EDE-F299-31B4959D50A0}"/>
              </a:ext>
            </a:extLst>
          </p:cNvPr>
          <p:cNvSpPr txBox="1">
            <a:spLocks/>
          </p:cNvSpPr>
          <p:nvPr/>
        </p:nvSpPr>
        <p:spPr>
          <a:xfrm>
            <a:off x="0" y="1268760"/>
            <a:ext cx="9144000" cy="158417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l-GR" sz="2400" dirty="0"/>
              <a:t>Συνεδρία 3</a:t>
            </a:r>
            <a:r>
              <a:rPr lang="en-US" sz="2400" dirty="0"/>
              <a:t>: </a:t>
            </a:r>
            <a:endParaRPr lang="el-GR" sz="2400" dirty="0"/>
          </a:p>
          <a:p>
            <a:pPr marL="0" indent="0" algn="ctr">
              <a:buNone/>
            </a:pPr>
            <a:r>
              <a:rPr lang="el-GR" sz="2400" dirty="0"/>
              <a:t>Σπάνιες ιστολογίες στον καρκίνο του ουροποιογεννητικού – </a:t>
            </a:r>
          </a:p>
          <a:p>
            <a:pPr marL="0" indent="0" algn="ctr">
              <a:buNone/>
            </a:pPr>
            <a:r>
              <a:rPr lang="el-GR" sz="2400" dirty="0"/>
              <a:t>βέλτιστη αντιμετώπιση</a:t>
            </a:r>
          </a:p>
        </p:txBody>
      </p:sp>
    </p:spTree>
    <p:extLst>
      <p:ext uri="{BB962C8B-B14F-4D97-AF65-F5344CB8AC3E}">
        <p14:creationId xmlns:p14="http://schemas.microsoft.com/office/powerpoint/2010/main" xmlns="" val="3148677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a16="http://schemas.microsoft.com/office/drawing/2014/main" xmlns="" id="{6FE04B6F-8E6E-063A-8E75-AEC5C38FE015}"/>
              </a:ext>
            </a:extLst>
          </p:cNvPr>
          <p:cNvPicPr>
            <a:picLocks noGrp="1" noChangeAspect="1"/>
          </p:cNvPicPr>
          <p:nvPr>
            <p:ph sz="quarter" idx="4"/>
          </p:nvPr>
        </p:nvPicPr>
        <p:blipFill>
          <a:blip r:embed="rId3" cstate="print">
            <a:extLst>
              <a:ext uri="{28A0092B-C50C-407E-A947-70E740481C1C}">
                <a14:useLocalDpi xmlns:a14="http://schemas.microsoft.com/office/drawing/2010/main" xmlns="" val="0"/>
              </a:ext>
            </a:extLst>
          </a:blip>
          <a:stretch>
            <a:fillRect/>
          </a:stretch>
        </p:blipFill>
        <p:spPr>
          <a:xfrm>
            <a:off x="251520" y="159716"/>
            <a:ext cx="4680520" cy="6560529"/>
          </a:xfrm>
        </p:spPr>
      </p:pic>
      <p:sp>
        <p:nvSpPr>
          <p:cNvPr id="9" name="Τίτλος 1">
            <a:extLst>
              <a:ext uri="{FF2B5EF4-FFF2-40B4-BE49-F238E27FC236}">
                <a16:creationId xmlns:a16="http://schemas.microsoft.com/office/drawing/2014/main" xmlns="" id="{BE812F37-B441-2C62-A12A-1AF11F773CC5}"/>
              </a:ext>
            </a:extLst>
          </p:cNvPr>
          <p:cNvSpPr>
            <a:spLocks noGrp="1"/>
          </p:cNvSpPr>
          <p:nvPr>
            <p:ph type="title"/>
          </p:nvPr>
        </p:nvSpPr>
        <p:spPr>
          <a:xfrm>
            <a:off x="4932040" y="2636912"/>
            <a:ext cx="4211960" cy="1584176"/>
          </a:xfrm>
        </p:spPr>
        <p:txBody>
          <a:bodyPr>
            <a:noAutofit/>
          </a:bodyPr>
          <a:lstStyle/>
          <a:p>
            <a:r>
              <a:rPr lang="el-GR" sz="2400" dirty="0"/>
              <a:t>Τα </a:t>
            </a:r>
            <a:r>
              <a:rPr lang="el-GR" sz="2400" b="1" dirty="0"/>
              <a:t>γονίδια για τις </a:t>
            </a:r>
            <a:r>
              <a:rPr lang="el-GR" sz="2400" b="1" dirty="0" err="1"/>
              <a:t>υπομονάδες</a:t>
            </a:r>
            <a:r>
              <a:rPr lang="el-GR" sz="2400" b="1" dirty="0"/>
              <a:t> ηλεκτρικής </a:t>
            </a:r>
            <a:r>
              <a:rPr lang="el-GR" sz="2400" b="1" dirty="0" err="1"/>
              <a:t>αφυδρογονάσης</a:t>
            </a:r>
            <a:r>
              <a:rPr lang="el-GR" sz="2400" b="1" dirty="0"/>
              <a:t> (SDHA, SDH</a:t>
            </a:r>
            <a:r>
              <a:rPr lang="el-GR" sz="2400" b="1" dirty="0">
                <a:effectLst>
                  <a:outerShdw blurRad="38100" dist="38100" dir="2700000" algn="tl">
                    <a:srgbClr val="000000">
                      <a:alpha val="43137"/>
                    </a:srgbClr>
                  </a:outerShdw>
                </a:effectLst>
              </a:rPr>
              <a:t>B</a:t>
            </a:r>
            <a:r>
              <a:rPr lang="el-GR" sz="2400" b="1" dirty="0"/>
              <a:t>, SDHC, SDHD) </a:t>
            </a:r>
            <a:r>
              <a:rPr lang="el-GR" sz="2400" dirty="0"/>
              <a:t>κωδικοποιούν πρωτεΐνες που αποτελούν </a:t>
            </a:r>
            <a:r>
              <a:rPr lang="el-GR" sz="2400" b="1" dirty="0"/>
              <a:t>μέρος του </a:t>
            </a:r>
            <a:r>
              <a:rPr lang="el-GR" sz="2400" b="1" dirty="0" err="1"/>
              <a:t>μιτοχονδριακού</a:t>
            </a:r>
            <a:r>
              <a:rPr lang="el-GR" sz="2400" b="1" dirty="0"/>
              <a:t> συμπλέγματος II</a:t>
            </a:r>
            <a:r>
              <a:rPr lang="el-GR" sz="2400" dirty="0"/>
              <a:t>, το οποίο συνδέει τον κύκλο του </a:t>
            </a:r>
            <a:r>
              <a:rPr lang="el-GR" sz="2400" dirty="0" err="1"/>
              <a:t>Krebs</a:t>
            </a:r>
            <a:r>
              <a:rPr lang="el-GR" sz="2400" dirty="0"/>
              <a:t> και την αλυσίδα μεταφοράς ηλεκτρονίων.</a:t>
            </a:r>
            <a:br>
              <a:rPr lang="el-GR" sz="2400" dirty="0"/>
            </a:br>
            <a:r>
              <a:rPr lang="en-US" sz="2400" b="1" dirty="0"/>
              <a:t>A</a:t>
            </a:r>
            <a:r>
              <a:rPr lang="el-GR" sz="2400" b="1" dirty="0" err="1"/>
              <a:t>λλαγές</a:t>
            </a:r>
            <a:r>
              <a:rPr lang="el-GR" sz="2400" b="1" dirty="0"/>
              <a:t> οξειδοαναγωγής </a:t>
            </a:r>
            <a:r>
              <a:rPr lang="el-GR" sz="2400" dirty="0" err="1"/>
              <a:t>επαγώμενες</a:t>
            </a:r>
            <a:r>
              <a:rPr lang="el-GR" sz="2400" dirty="0"/>
              <a:t> από </a:t>
            </a:r>
            <a:r>
              <a:rPr lang="el-GR" sz="2400" b="1" dirty="0"/>
              <a:t>μεταλλάξεις στο </a:t>
            </a:r>
            <a:r>
              <a:rPr lang="en-US" sz="2400" b="1" dirty="0"/>
              <a:t>SDH </a:t>
            </a:r>
            <a:r>
              <a:rPr lang="en-US" sz="2400" dirty="0"/>
              <a:t>(</a:t>
            </a:r>
            <a:r>
              <a:rPr lang="el-GR" sz="2400" dirty="0"/>
              <a:t>και στα </a:t>
            </a:r>
            <a:r>
              <a:rPr lang="en-US" sz="2400" dirty="0"/>
              <a:t>FH &amp; IDH). </a:t>
            </a:r>
            <a:r>
              <a:rPr lang="el-GR" sz="2400" dirty="0"/>
              <a:t/>
            </a:r>
            <a:br>
              <a:rPr lang="el-GR" sz="2400" dirty="0"/>
            </a:br>
            <a:r>
              <a:rPr lang="en-US" sz="2400" dirty="0"/>
              <a:t>H </a:t>
            </a:r>
            <a:r>
              <a:rPr lang="el-GR" sz="2400" b="1" dirty="0"/>
              <a:t>απώλεια της λειτουργίας του </a:t>
            </a:r>
            <a:r>
              <a:rPr lang="en-US" sz="2400" b="1" dirty="0"/>
              <a:t>SDH </a:t>
            </a:r>
            <a:r>
              <a:rPr lang="el-GR" sz="2400" dirty="0">
                <a:effectLst>
                  <a:outerShdw blurRad="38100" dist="38100" dir="2700000" algn="tl">
                    <a:srgbClr val="000000">
                      <a:alpha val="43137"/>
                    </a:srgbClr>
                  </a:outerShdw>
                </a:effectLst>
              </a:rPr>
              <a:t>αυξάνει τα επίπεδα ελεύθερων ριζών</a:t>
            </a:r>
            <a:r>
              <a:rPr lang="el-GR" sz="2400" dirty="0"/>
              <a:t>, οδηγώντας σε </a:t>
            </a:r>
            <a:r>
              <a:rPr lang="el-GR" sz="2400" dirty="0">
                <a:effectLst>
                  <a:outerShdw blurRad="38100" dist="38100" dir="2700000" algn="tl">
                    <a:srgbClr val="000000">
                      <a:alpha val="43137"/>
                    </a:srgbClr>
                  </a:outerShdw>
                </a:effectLst>
              </a:rPr>
              <a:t>μεταλλάξεις του </a:t>
            </a:r>
            <a:r>
              <a:rPr lang="en-US" sz="2400" dirty="0">
                <a:effectLst>
                  <a:outerShdw blurRad="38100" dist="38100" dir="2700000" algn="tl">
                    <a:srgbClr val="000000">
                      <a:alpha val="43137"/>
                    </a:srgbClr>
                  </a:outerShdw>
                </a:effectLst>
              </a:rPr>
              <a:t>DNA </a:t>
            </a:r>
            <a:r>
              <a:rPr lang="el-GR" sz="2400" dirty="0"/>
              <a:t>και </a:t>
            </a:r>
            <a:r>
              <a:rPr lang="el-GR" sz="2400" b="1" spc="300" dirty="0"/>
              <a:t>σταθεροποίηση </a:t>
            </a:r>
            <a:r>
              <a:rPr lang="el-GR" sz="2400" b="1" spc="300" dirty="0" smtClean="0"/>
              <a:t/>
            </a:r>
            <a:br>
              <a:rPr lang="el-GR" sz="2400" b="1" spc="300" dirty="0" smtClean="0"/>
            </a:br>
            <a:r>
              <a:rPr lang="el-GR" sz="2400" b="1" spc="300" dirty="0" smtClean="0"/>
              <a:t>του </a:t>
            </a:r>
            <a:r>
              <a:rPr lang="en-US" sz="2400" b="1" spc="300" dirty="0"/>
              <a:t>HIF-1a</a:t>
            </a:r>
            <a:r>
              <a:rPr lang="en-US" sz="2400" dirty="0"/>
              <a:t>.</a:t>
            </a:r>
            <a:endParaRPr lang="el-GR" sz="2400" dirty="0"/>
          </a:p>
        </p:txBody>
      </p:sp>
      <mc:AlternateContent xmlns:mc="http://schemas.openxmlformats.org/markup-compatibility/2006">
        <mc:Choice xmlns:p14="http://schemas.microsoft.com/office/powerpoint/2010/main" xmlns="" Requires="p14">
          <p:contentPart p14:bwMode="auto" r:id="rId9">
            <p14:nvContentPartPr>
              <p14:cNvPr id="13" name="Γραφή 12">
                <a:extLst>
                  <a:ext uri="{FF2B5EF4-FFF2-40B4-BE49-F238E27FC236}">
                    <a16:creationId xmlns:a16="http://schemas.microsoft.com/office/drawing/2014/main" id="{5DCFA1F7-D30E-4CF8-90B6-F38B6E158000}"/>
                  </a:ext>
                </a:extLst>
              </p14:cNvPr>
              <p14:cNvContentPartPr/>
              <p14:nvPr/>
            </p14:nvContentPartPr>
            <p14:xfrm>
              <a:off x="2241720" y="4603680"/>
              <a:ext cx="298800" cy="360"/>
            </p14:xfrm>
          </p:contentPart>
        </mc:Choice>
        <mc:Fallback>
          <p:pic>
            <p:nvPicPr>
              <p:cNvPr id="13" name="Γραφή 12">
                <a:extLst>
                  <a:ext uri="{FF2B5EF4-FFF2-40B4-BE49-F238E27FC236}">
                    <a16:creationId xmlns:p14="http://schemas.microsoft.com/office/powerpoint/2010/main" xmlns="" xmlns:a16="http://schemas.microsoft.com/office/drawing/2014/main" id="{5DCFA1F7-D30E-4CF8-90B6-F38B6E158000}"/>
                  </a:ext>
                </a:extLst>
              </p:cNvPr>
              <p:cNvPicPr/>
              <p:nvPr/>
            </p:nvPicPr>
            <p:blipFill>
              <a:blip r:embed="rId10" cstate="print"/>
              <a:stretch>
                <a:fillRect/>
              </a:stretch>
            </p:blipFill>
            <p:spPr>
              <a:xfrm>
                <a:off x="2225880" y="4540320"/>
                <a:ext cx="330120" cy="127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1">
            <p14:nvContentPartPr>
              <p14:cNvPr id="14" name="Γραφή 13">
                <a:extLst>
                  <a:ext uri="{FF2B5EF4-FFF2-40B4-BE49-F238E27FC236}">
                    <a16:creationId xmlns:a16="http://schemas.microsoft.com/office/drawing/2014/main" id="{4EE318CC-26D8-44BF-DB08-0E64DDAC92DA}"/>
                  </a:ext>
                </a:extLst>
              </p14:cNvPr>
              <p14:cNvContentPartPr/>
              <p14:nvPr/>
            </p14:nvContentPartPr>
            <p14:xfrm>
              <a:off x="2508120" y="5143320"/>
              <a:ext cx="286200" cy="32400"/>
            </p14:xfrm>
          </p:contentPart>
        </mc:Choice>
        <mc:Fallback>
          <p:pic>
            <p:nvPicPr>
              <p:cNvPr id="14" name="Γραφή 13">
                <a:extLst>
                  <a:ext uri="{FF2B5EF4-FFF2-40B4-BE49-F238E27FC236}">
                    <a16:creationId xmlns:p14="http://schemas.microsoft.com/office/powerpoint/2010/main" xmlns="" xmlns:a16="http://schemas.microsoft.com/office/drawing/2014/main" id="{4EE318CC-26D8-44BF-DB08-0E64DDAC92DA}"/>
                  </a:ext>
                </a:extLst>
              </p:cNvPr>
              <p:cNvPicPr/>
              <p:nvPr/>
            </p:nvPicPr>
            <p:blipFill>
              <a:blip r:embed="rId12" cstate="print"/>
              <a:stretch>
                <a:fillRect/>
              </a:stretch>
            </p:blipFill>
            <p:spPr>
              <a:xfrm>
                <a:off x="2492280" y="5079960"/>
                <a:ext cx="317520" cy="159120"/>
              </a:xfrm>
              <a:prstGeom prst="rect">
                <a:avLst/>
              </a:prstGeom>
            </p:spPr>
          </p:pic>
        </mc:Fallback>
      </mc:AlternateContent>
    </p:spTree>
    <p:extLst>
      <p:ext uri="{BB962C8B-B14F-4D97-AF65-F5344CB8AC3E}">
        <p14:creationId xmlns:p14="http://schemas.microsoft.com/office/powerpoint/2010/main" xmlns="" val="2996011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E648A1ED-65E2-C941-34F2-9081A4619638}"/>
              </a:ext>
            </a:extLst>
          </p:cNvPr>
          <p:cNvSpPr txBox="1"/>
          <p:nvPr/>
        </p:nvSpPr>
        <p:spPr>
          <a:xfrm>
            <a:off x="0" y="-99391"/>
            <a:ext cx="9144000" cy="1754326"/>
          </a:xfrm>
          <a:prstGeom prst="rect">
            <a:avLst/>
          </a:prstGeom>
          <a:noFill/>
        </p:spPr>
        <p:txBody>
          <a:bodyPr wrap="square">
            <a:spAutoFit/>
          </a:bodyPr>
          <a:lstStyle/>
          <a:p>
            <a:pPr algn="ctr"/>
            <a:r>
              <a:rPr lang="el-GR" b="1" dirty="0"/>
              <a:t>Διαφορική διάγνωση ΝΚΚ με ανεπάρκεια της </a:t>
            </a:r>
            <a:r>
              <a:rPr lang="en-US" b="1" dirty="0"/>
              <a:t>SDH</a:t>
            </a:r>
            <a:endParaRPr lang="el-GR" b="1" dirty="0"/>
          </a:p>
          <a:p>
            <a:r>
              <a:rPr lang="el-GR" sz="1200" b="1" dirty="0" err="1"/>
              <a:t>Ηωσινόφιλη</a:t>
            </a:r>
            <a:r>
              <a:rPr lang="el-GR" sz="1200" b="1" dirty="0"/>
              <a:t> παραλλαγή του </a:t>
            </a:r>
            <a:r>
              <a:rPr lang="el-GR" sz="1200" b="1" dirty="0" err="1"/>
              <a:t>χρωμόφοβου</a:t>
            </a:r>
            <a:r>
              <a:rPr lang="el-GR" sz="1200" b="1" dirty="0"/>
              <a:t> ΝΚΚ</a:t>
            </a:r>
            <a:r>
              <a:rPr lang="en-US" sz="1200" dirty="0"/>
              <a:t>:</a:t>
            </a:r>
            <a:r>
              <a:rPr lang="el-GR" sz="1200" dirty="0"/>
              <a:t>Προεξέχοντα κυτταρικά όρια και τσαλακωμένοι / </a:t>
            </a:r>
            <a:r>
              <a:rPr lang="el-GR" sz="1200" dirty="0" err="1"/>
              <a:t>σταφιδοειδείς</a:t>
            </a:r>
            <a:r>
              <a:rPr lang="el-GR" sz="1200" dirty="0"/>
              <a:t> πυρήνες με </a:t>
            </a:r>
            <a:r>
              <a:rPr lang="el-GR" sz="1200" dirty="0" err="1"/>
              <a:t>διπυρήνωση</a:t>
            </a:r>
            <a:r>
              <a:rPr lang="el-GR" sz="1200" dirty="0"/>
              <a:t>.  </a:t>
            </a:r>
            <a:r>
              <a:rPr lang="en-US" sz="1200" dirty="0"/>
              <a:t>CK7+</a:t>
            </a:r>
            <a:r>
              <a:rPr lang="el-GR" sz="1200" dirty="0"/>
              <a:t>, όχι απώλεια έκφρασης </a:t>
            </a:r>
            <a:r>
              <a:rPr lang="en-US" sz="1200" dirty="0"/>
              <a:t>SDHB</a:t>
            </a:r>
            <a:r>
              <a:rPr lang="el-GR" sz="1200" dirty="0"/>
              <a:t>.</a:t>
            </a:r>
          </a:p>
          <a:p>
            <a:r>
              <a:rPr lang="el-GR" sz="1200" b="1" dirty="0" err="1"/>
              <a:t>Ηωσινοφιλική</a:t>
            </a:r>
            <a:r>
              <a:rPr lang="el-GR" sz="1200" b="1" dirty="0"/>
              <a:t> παραλλαγή </a:t>
            </a:r>
            <a:r>
              <a:rPr lang="el-GR" sz="1200" b="1" dirty="0" err="1"/>
              <a:t>διαυγοκυτταρικού</a:t>
            </a:r>
            <a:r>
              <a:rPr lang="el-GR" sz="1200" b="1" dirty="0"/>
              <a:t> ΝΚΚ</a:t>
            </a:r>
            <a:r>
              <a:rPr lang="el-GR" sz="1200" dirty="0"/>
              <a:t>: </a:t>
            </a:r>
            <a:r>
              <a:rPr lang="en-US" sz="1200" dirty="0">
                <a:effectLst>
                  <a:outerShdw blurRad="38100" dist="38100" dir="2700000" algn="tl">
                    <a:srgbClr val="000000">
                      <a:alpha val="43137"/>
                    </a:srgbClr>
                  </a:outerShdw>
                </a:effectLst>
              </a:rPr>
              <a:t>CAIX+, </a:t>
            </a:r>
            <a:r>
              <a:rPr lang="el-GR" sz="1200" dirty="0" err="1">
                <a:effectLst>
                  <a:outerShdw blurRad="38100" dist="38100" dir="2700000" algn="tl">
                    <a:srgbClr val="000000">
                      <a:alpha val="43137"/>
                    </a:srgbClr>
                  </a:outerShdw>
                </a:effectLst>
              </a:rPr>
              <a:t>βιμεντίνη</a:t>
            </a:r>
            <a:r>
              <a:rPr lang="el-GR" sz="1200" dirty="0">
                <a:effectLst>
                  <a:outerShdw blurRad="38100" dist="38100" dir="2700000" algn="tl">
                    <a:srgbClr val="000000">
                      <a:alpha val="43137"/>
                    </a:srgbClr>
                  </a:outerShdw>
                </a:effectLst>
              </a:rPr>
              <a:t> </a:t>
            </a:r>
            <a:r>
              <a:rPr lang="en-US" sz="1200" dirty="0">
                <a:effectLst>
                  <a:outerShdw blurRad="38100" dist="38100" dir="2700000" algn="tl">
                    <a:srgbClr val="000000">
                      <a:alpha val="43137"/>
                    </a:srgbClr>
                  </a:outerShdw>
                </a:effectLst>
              </a:rPr>
              <a:t>+</a:t>
            </a:r>
            <a:endParaRPr lang="el-GR" sz="1200" dirty="0">
              <a:effectLst>
                <a:outerShdw blurRad="38100" dist="38100" dir="2700000" algn="tl">
                  <a:srgbClr val="000000">
                    <a:alpha val="43137"/>
                  </a:srgbClr>
                </a:outerShdw>
              </a:effectLst>
            </a:endParaRPr>
          </a:p>
          <a:p>
            <a:r>
              <a:rPr lang="el-GR" sz="1200" b="1" dirty="0" err="1"/>
              <a:t>Ογκοκύτωμα</a:t>
            </a:r>
            <a:r>
              <a:rPr lang="el-GR" sz="1200" dirty="0"/>
              <a:t>: συχνά έχει </a:t>
            </a:r>
            <a:r>
              <a:rPr lang="el-GR" sz="1200" dirty="0" err="1"/>
              <a:t>μυξοϋαλινώδες</a:t>
            </a:r>
            <a:r>
              <a:rPr lang="el-GR" sz="1200" dirty="0"/>
              <a:t> στρώμα. </a:t>
            </a:r>
            <a:r>
              <a:rPr lang="en-US" sz="1200" dirty="0"/>
              <a:t>CKIT+</a:t>
            </a:r>
            <a:r>
              <a:rPr lang="el-GR" sz="1200" dirty="0"/>
              <a:t>, </a:t>
            </a:r>
            <a:r>
              <a:rPr lang="en-US" sz="1200" dirty="0"/>
              <a:t> </a:t>
            </a:r>
            <a:r>
              <a:rPr lang="el-GR" sz="1200" dirty="0"/>
              <a:t>χωρίς απώλεια έκφρασης </a:t>
            </a:r>
            <a:r>
              <a:rPr lang="en-US" sz="1200" dirty="0"/>
              <a:t>SDHB </a:t>
            </a:r>
            <a:endParaRPr lang="el-GR" sz="1200" dirty="0"/>
          </a:p>
          <a:p>
            <a:r>
              <a:rPr lang="el-GR" sz="1200" b="1" dirty="0" err="1"/>
              <a:t>Θηλώδες</a:t>
            </a:r>
            <a:r>
              <a:rPr lang="el-GR" sz="1200" b="1" dirty="0"/>
              <a:t> νεφρικό καρκίνωμα (παλαιότερα τύπου 2)</a:t>
            </a:r>
            <a:r>
              <a:rPr lang="el-GR" sz="1200" dirty="0"/>
              <a:t>:Το κυτταρόπλασμα είναι </a:t>
            </a:r>
            <a:r>
              <a:rPr lang="el-GR" sz="1200" dirty="0" err="1"/>
              <a:t>ηωσινόφιλο</a:t>
            </a:r>
            <a:r>
              <a:rPr lang="el-GR" sz="1200" dirty="0"/>
              <a:t> αλλά όχι τόσο ωχρό, τριχωτό ή αφρώδες. Οι πυρήνες συχνά </a:t>
            </a:r>
            <a:r>
              <a:rPr lang="el-GR" sz="1200" dirty="0" err="1"/>
              <a:t>ψευδοστοιβαδώνονται</a:t>
            </a:r>
            <a:r>
              <a:rPr lang="el-GR" sz="1200" dirty="0"/>
              <a:t>. </a:t>
            </a:r>
          </a:p>
          <a:p>
            <a:r>
              <a:rPr lang="el-GR" dirty="0"/>
              <a:t>Η </a:t>
            </a:r>
            <a:r>
              <a:rPr lang="el-GR" b="1" dirty="0"/>
              <a:t>απώλεια της </a:t>
            </a:r>
            <a:r>
              <a:rPr lang="el-GR" b="1" dirty="0" err="1"/>
              <a:t>ανοσοϊστοχημικής</a:t>
            </a:r>
            <a:r>
              <a:rPr lang="el-GR" b="1" dirty="0"/>
              <a:t> έκφρασης του </a:t>
            </a:r>
            <a:r>
              <a:rPr lang="en-US" b="1" dirty="0"/>
              <a:t>SDH</a:t>
            </a:r>
            <a:r>
              <a:rPr lang="en-US" b="1" dirty="0">
                <a:effectLst>
                  <a:outerShdw blurRad="38100" dist="38100" dir="2700000" algn="tl">
                    <a:srgbClr val="000000">
                      <a:alpha val="43137"/>
                    </a:srgbClr>
                  </a:outerShdw>
                </a:effectLst>
              </a:rPr>
              <a:t>B</a:t>
            </a:r>
            <a:r>
              <a:rPr lang="en-US" b="1" dirty="0"/>
              <a:t> </a:t>
            </a:r>
            <a:r>
              <a:rPr lang="el-GR" dirty="0"/>
              <a:t>είναι </a:t>
            </a:r>
            <a:r>
              <a:rPr lang="el-GR" dirty="0">
                <a:solidFill>
                  <a:srgbClr val="FF0000"/>
                </a:solidFill>
              </a:rPr>
              <a:t>σπάνια</a:t>
            </a:r>
            <a:r>
              <a:rPr lang="el-GR" dirty="0"/>
              <a:t> σε </a:t>
            </a:r>
            <a:r>
              <a:rPr lang="el-GR" dirty="0">
                <a:solidFill>
                  <a:srgbClr val="FF0000"/>
                </a:solidFill>
              </a:rPr>
              <a:t>άλλα</a:t>
            </a:r>
            <a:r>
              <a:rPr lang="el-GR" dirty="0"/>
              <a:t> καρκινώματα</a:t>
            </a:r>
            <a:r>
              <a:rPr lang="en-US" dirty="0"/>
              <a:t>.</a:t>
            </a:r>
            <a:endParaRPr lang="el-GR" dirty="0"/>
          </a:p>
        </p:txBody>
      </p:sp>
      <p:pic>
        <p:nvPicPr>
          <p:cNvPr id="6" name="Εικόνα 5">
            <a:extLst>
              <a:ext uri="{FF2B5EF4-FFF2-40B4-BE49-F238E27FC236}">
                <a16:creationId xmlns:a16="http://schemas.microsoft.com/office/drawing/2014/main" xmlns="" id="{91C458A3-31B6-FC7F-8AB6-89389EA2E90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77656" y="1616141"/>
            <a:ext cx="3410032" cy="2567514"/>
          </a:xfrm>
          <a:prstGeom prst="rect">
            <a:avLst/>
          </a:prstGeom>
        </p:spPr>
      </p:pic>
      <p:pic>
        <p:nvPicPr>
          <p:cNvPr id="10" name="Εικόνα 9">
            <a:extLst>
              <a:ext uri="{FF2B5EF4-FFF2-40B4-BE49-F238E27FC236}">
                <a16:creationId xmlns:a16="http://schemas.microsoft.com/office/drawing/2014/main" xmlns="" id="{D5D9D958-E9CA-D79A-5B70-B712F0D63AD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77656" y="4293096"/>
            <a:ext cx="3410032" cy="2455223"/>
          </a:xfrm>
          <a:prstGeom prst="rect">
            <a:avLst/>
          </a:prstGeom>
        </p:spPr>
      </p:pic>
      <p:pic>
        <p:nvPicPr>
          <p:cNvPr id="2050" name="Picture 2" descr="C:\Users\User\Desktop\kidneytumormalignantrccchromoeosinvarMiller3.jpg"/>
          <p:cNvPicPr>
            <a:picLocks noChangeAspect="1" noChangeArrowheads="1"/>
          </p:cNvPicPr>
          <p:nvPr/>
        </p:nvPicPr>
        <p:blipFill>
          <a:blip r:embed="rId4" cstate="print"/>
          <a:srcRect/>
          <a:stretch>
            <a:fillRect/>
          </a:stretch>
        </p:blipFill>
        <p:spPr bwMode="auto">
          <a:xfrm>
            <a:off x="251520" y="1700808"/>
            <a:ext cx="4352484" cy="2448272"/>
          </a:xfrm>
          <a:prstGeom prst="rect">
            <a:avLst/>
          </a:prstGeom>
          <a:noFill/>
        </p:spPr>
      </p:pic>
      <p:pic>
        <p:nvPicPr>
          <p:cNvPr id="2051" name="Picture 3" descr="C:\Users\User\Desktop\kidneytumoroncocytoma_Tretiakova02.jpg"/>
          <p:cNvPicPr>
            <a:picLocks noChangeAspect="1" noChangeArrowheads="1"/>
          </p:cNvPicPr>
          <p:nvPr/>
        </p:nvPicPr>
        <p:blipFill>
          <a:blip r:embed="rId5" cstate="print"/>
          <a:srcRect/>
          <a:stretch>
            <a:fillRect/>
          </a:stretch>
        </p:blipFill>
        <p:spPr bwMode="auto">
          <a:xfrm>
            <a:off x="251520" y="4252591"/>
            <a:ext cx="4320480" cy="2430271"/>
          </a:xfrm>
          <a:prstGeom prst="rect">
            <a:avLst/>
          </a:prstGeom>
          <a:noFill/>
        </p:spPr>
      </p:pic>
    </p:spTree>
    <p:extLst>
      <p:ext uri="{BB962C8B-B14F-4D97-AF65-F5344CB8AC3E}">
        <p14:creationId xmlns:p14="http://schemas.microsoft.com/office/powerpoint/2010/main" xmlns="" val="199362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0E58F96-F83B-C379-33F9-AAAE4CC7884E}"/>
              </a:ext>
            </a:extLst>
          </p:cNvPr>
          <p:cNvSpPr>
            <a:spLocks noGrp="1"/>
          </p:cNvSpPr>
          <p:nvPr>
            <p:ph type="title"/>
          </p:nvPr>
        </p:nvSpPr>
        <p:spPr>
          <a:xfrm>
            <a:off x="0" y="116632"/>
            <a:ext cx="9144000" cy="864096"/>
          </a:xfrm>
        </p:spPr>
        <p:txBody>
          <a:bodyPr>
            <a:normAutofit fontScale="90000"/>
          </a:bodyPr>
          <a:lstStyle/>
          <a:p>
            <a:r>
              <a:rPr lang="el-GR" dirty="0"/>
              <a:t>Σπανιότατο </a:t>
            </a:r>
            <a:r>
              <a:rPr lang="en-US" dirty="0"/>
              <a:t>NKK </a:t>
            </a:r>
            <a:r>
              <a:rPr lang="el-GR" dirty="0"/>
              <a:t>με </a:t>
            </a:r>
            <a:r>
              <a:rPr lang="el-GR" b="1" dirty="0"/>
              <a:t>αναδιατάξεις του </a:t>
            </a:r>
            <a:r>
              <a:rPr lang="en-US" b="1" dirty="0"/>
              <a:t>ALK</a:t>
            </a:r>
            <a:endParaRPr lang="el-GR" b="1" dirty="0"/>
          </a:p>
        </p:txBody>
      </p:sp>
      <p:sp>
        <p:nvSpPr>
          <p:cNvPr id="3" name="Θέση περιεχομένου 2">
            <a:extLst>
              <a:ext uri="{FF2B5EF4-FFF2-40B4-BE49-F238E27FC236}">
                <a16:creationId xmlns:a16="http://schemas.microsoft.com/office/drawing/2014/main" xmlns="" id="{B0979A6E-F050-AD5A-4AD2-DC447197E085}"/>
              </a:ext>
            </a:extLst>
          </p:cNvPr>
          <p:cNvSpPr>
            <a:spLocks noGrp="1"/>
          </p:cNvSpPr>
          <p:nvPr>
            <p:ph idx="1"/>
          </p:nvPr>
        </p:nvSpPr>
        <p:spPr>
          <a:xfrm>
            <a:off x="457200" y="980728"/>
            <a:ext cx="8229600" cy="6120680"/>
          </a:xfrm>
        </p:spPr>
        <p:txBody>
          <a:bodyPr>
            <a:normAutofit fontScale="85000" lnSpcReduction="20000"/>
          </a:bodyPr>
          <a:lstStyle/>
          <a:p>
            <a:pPr algn="just"/>
            <a:r>
              <a:rPr lang="el-GR" dirty="0"/>
              <a:t>Αρχιτεκτονικά </a:t>
            </a:r>
            <a:r>
              <a:rPr lang="el-GR" dirty="0" smtClean="0"/>
              <a:t>ιδιαίτερα </a:t>
            </a:r>
            <a:r>
              <a:rPr lang="el-GR" u="sng" spc="300" dirty="0" smtClean="0">
                <a:effectLst>
                  <a:outerShdw blurRad="38100" dist="38100" dir="2700000" algn="tl">
                    <a:srgbClr val="000000">
                      <a:alpha val="43137"/>
                    </a:srgbClr>
                  </a:outerShdw>
                </a:effectLst>
              </a:rPr>
              <a:t>ετερογενής</a:t>
            </a:r>
            <a:r>
              <a:rPr lang="el-GR" dirty="0" smtClean="0"/>
              <a:t> </a:t>
            </a:r>
            <a:r>
              <a:rPr lang="el-GR" dirty="0" err="1"/>
              <a:t>ηωσινόφιλος</a:t>
            </a:r>
            <a:r>
              <a:rPr lang="el-GR" dirty="0"/>
              <a:t> </a:t>
            </a:r>
            <a:r>
              <a:rPr lang="el-GR" dirty="0" smtClean="0"/>
              <a:t>όγκος, συμπαγούς, </a:t>
            </a:r>
            <a:r>
              <a:rPr lang="el-GR" dirty="0" err="1" smtClean="0"/>
              <a:t>θηλώδους</a:t>
            </a:r>
            <a:r>
              <a:rPr lang="el-GR" dirty="0" smtClean="0"/>
              <a:t> ή ηθμοειδούς προτύπου ανάπτυξης,  </a:t>
            </a:r>
            <a:r>
              <a:rPr lang="el-GR" dirty="0"/>
              <a:t>με πολυγωνικά, ραβδοειδή, δίκην </a:t>
            </a:r>
            <a:r>
              <a:rPr lang="el-GR" dirty="0" err="1"/>
              <a:t>σφραγιστήρος</a:t>
            </a:r>
            <a:r>
              <a:rPr lang="el-GR" dirty="0"/>
              <a:t> </a:t>
            </a:r>
            <a:r>
              <a:rPr lang="el-GR" dirty="0" smtClean="0"/>
              <a:t>δακτυλίου </a:t>
            </a:r>
            <a:r>
              <a:rPr lang="el-GR" dirty="0"/>
              <a:t>και ατρακτοειδή κύτταρα, </a:t>
            </a:r>
            <a:r>
              <a:rPr lang="el-GR" dirty="0">
                <a:effectLst>
                  <a:outerShdw blurRad="38100" dist="38100" dir="2700000" algn="tl">
                    <a:srgbClr val="000000">
                      <a:alpha val="43137"/>
                    </a:srgbClr>
                  </a:outerShdw>
                </a:effectLst>
              </a:rPr>
              <a:t>παραγωγή </a:t>
            </a:r>
            <a:r>
              <a:rPr lang="el-GR" dirty="0" err="1" smtClean="0">
                <a:effectLst>
                  <a:outerShdw blurRad="38100" dist="38100" dir="2700000" algn="tl">
                    <a:srgbClr val="000000">
                      <a:alpha val="43137"/>
                    </a:srgbClr>
                  </a:outerShdw>
                </a:effectLst>
              </a:rPr>
              <a:t>βλέννης</a:t>
            </a:r>
            <a:r>
              <a:rPr lang="el-GR" dirty="0" smtClean="0">
                <a:effectLst>
                  <a:outerShdw blurRad="38100" dist="38100" dir="2700000" algn="tl">
                    <a:srgbClr val="000000">
                      <a:alpha val="43137"/>
                    </a:srgbClr>
                  </a:outerShdw>
                </a:effectLst>
              </a:rPr>
              <a:t>, ψαμμώδη σωμάτια, </a:t>
            </a:r>
            <a:r>
              <a:rPr lang="el-GR" dirty="0" err="1" smtClean="0">
                <a:effectLst>
                  <a:outerShdw blurRad="38100" dist="38100" dir="2700000" algn="tl">
                    <a:srgbClr val="000000">
                      <a:alpha val="43137"/>
                    </a:srgbClr>
                  </a:outerShdw>
                </a:effectLst>
              </a:rPr>
              <a:t>μετανεφρικοειδή</a:t>
            </a:r>
            <a:r>
              <a:rPr lang="el-GR" dirty="0" smtClean="0">
                <a:effectLst>
                  <a:outerShdw blurRad="38100" dist="38100" dir="2700000" algn="tl">
                    <a:srgbClr val="000000">
                      <a:alpha val="43137"/>
                    </a:srgbClr>
                  </a:outerShdw>
                </a:effectLst>
              </a:rPr>
              <a:t>, ραβδοειδή  ή </a:t>
            </a:r>
            <a:r>
              <a:rPr lang="el-GR" dirty="0" err="1" smtClean="0">
                <a:effectLst>
                  <a:outerShdw blurRad="38100" dist="38100" dir="2700000" algn="tl">
                    <a:srgbClr val="000000">
                      <a:alpha val="43137"/>
                    </a:srgbClr>
                  </a:outerShdw>
                </a:effectLst>
              </a:rPr>
              <a:t>ατρακτοκυτταρική</a:t>
            </a:r>
            <a:r>
              <a:rPr lang="el-GR" dirty="0" smtClean="0">
                <a:effectLst>
                  <a:outerShdw blurRad="38100" dist="38100" dir="2700000" algn="tl">
                    <a:srgbClr val="000000">
                      <a:alpha val="43137"/>
                    </a:srgbClr>
                  </a:outerShdw>
                </a:effectLst>
              </a:rPr>
              <a:t> μορφολογία  </a:t>
            </a:r>
            <a:r>
              <a:rPr lang="el-GR" dirty="0"/>
              <a:t>και </a:t>
            </a:r>
            <a:r>
              <a:rPr lang="el-GR" b="1" dirty="0" err="1"/>
              <a:t>κυτταροπλασματικά</a:t>
            </a:r>
            <a:r>
              <a:rPr lang="el-GR" b="1" dirty="0"/>
              <a:t> </a:t>
            </a:r>
            <a:r>
              <a:rPr lang="el-GR" b="1" dirty="0" err="1"/>
              <a:t>κενοτόπια</a:t>
            </a:r>
            <a:r>
              <a:rPr lang="el-GR" dirty="0"/>
              <a:t>.</a:t>
            </a:r>
          </a:p>
          <a:p>
            <a:pPr algn="just"/>
            <a:r>
              <a:rPr lang="el-GR" b="1" dirty="0">
                <a:effectLst>
                  <a:outerShdw blurRad="38100" dist="38100" dir="2700000" algn="tl">
                    <a:srgbClr val="000000">
                      <a:alpha val="43137"/>
                    </a:srgbClr>
                  </a:outerShdw>
                </a:effectLst>
              </a:rPr>
              <a:t>Διάχυτη </a:t>
            </a:r>
            <a:r>
              <a:rPr lang="el-GR" b="1" dirty="0" err="1">
                <a:effectLst>
                  <a:outerShdw blurRad="38100" dist="38100" dir="2700000" algn="tl">
                    <a:srgbClr val="000000">
                      <a:alpha val="43137"/>
                    </a:srgbClr>
                  </a:outerShdw>
                </a:effectLst>
              </a:rPr>
              <a:t>ανοσοϊστοχημική</a:t>
            </a:r>
            <a:r>
              <a:rPr lang="el-GR" b="1" dirty="0">
                <a:effectLst>
                  <a:outerShdw blurRad="38100" dist="38100" dir="2700000" algn="tl">
                    <a:srgbClr val="000000">
                      <a:alpha val="43137"/>
                    </a:srgbClr>
                  </a:outerShdw>
                </a:effectLst>
              </a:rPr>
              <a:t> έκφραση πρωτεΐνης </a:t>
            </a:r>
            <a:r>
              <a:rPr lang="en-US" b="1" dirty="0">
                <a:effectLst>
                  <a:outerShdw blurRad="38100" dist="38100" dir="2700000" algn="tl">
                    <a:srgbClr val="000000">
                      <a:alpha val="43137"/>
                    </a:srgbClr>
                  </a:outerShdw>
                </a:effectLst>
              </a:rPr>
              <a:t>ALK, </a:t>
            </a:r>
            <a:r>
              <a:rPr lang="el-GR" b="1" dirty="0">
                <a:effectLst>
                  <a:outerShdw blurRad="38100" dist="38100" dir="2700000" algn="tl">
                    <a:srgbClr val="000000">
                      <a:alpha val="43137"/>
                    </a:srgbClr>
                  </a:outerShdw>
                </a:effectLst>
              </a:rPr>
              <a:t>χρησιμότατη για τη ΔΔ.</a:t>
            </a:r>
            <a:endParaRPr lang="el-GR" b="1" dirty="0"/>
          </a:p>
          <a:p>
            <a:pPr algn="just"/>
            <a:r>
              <a:rPr lang="el-GR" b="1" dirty="0"/>
              <a:t>Ανίχνευση αναδιάταξης γονιδίου </a:t>
            </a:r>
            <a:r>
              <a:rPr lang="en-US" b="1" dirty="0"/>
              <a:t>ALK </a:t>
            </a:r>
            <a:r>
              <a:rPr lang="el-GR" dirty="0"/>
              <a:t>με </a:t>
            </a:r>
            <a:r>
              <a:rPr lang="en-US" dirty="0"/>
              <a:t>FISH, RT-PCR </a:t>
            </a:r>
            <a:r>
              <a:rPr lang="el-GR" dirty="0"/>
              <a:t>ή </a:t>
            </a:r>
            <a:r>
              <a:rPr lang="el-GR" dirty="0" err="1"/>
              <a:t>αλληλούχηση</a:t>
            </a:r>
            <a:r>
              <a:rPr lang="el-GR" dirty="0"/>
              <a:t> </a:t>
            </a:r>
            <a:r>
              <a:rPr lang="en-US" dirty="0"/>
              <a:t>RNA</a:t>
            </a:r>
            <a:r>
              <a:rPr lang="el-GR" dirty="0"/>
              <a:t>.</a:t>
            </a:r>
          </a:p>
          <a:p>
            <a:pPr algn="just"/>
            <a:r>
              <a:rPr lang="el-GR" dirty="0"/>
              <a:t>Πρωτοπαθής όγκος πρώιμου σταδίου: ριζική νεφρεκτομή ή </a:t>
            </a:r>
            <a:r>
              <a:rPr lang="el-GR" dirty="0" err="1"/>
              <a:t>νεφροουρητηρεκτομή</a:t>
            </a:r>
            <a:r>
              <a:rPr lang="el-GR" dirty="0"/>
              <a:t>. Το </a:t>
            </a:r>
            <a:r>
              <a:rPr lang="el-GR" b="1" dirty="0"/>
              <a:t>μεταστατικό </a:t>
            </a:r>
            <a:r>
              <a:rPr lang="en-US" b="1" dirty="0"/>
              <a:t>ALK-</a:t>
            </a:r>
            <a:r>
              <a:rPr lang="el-GR" b="1" dirty="0"/>
              <a:t>ΝΚΚ</a:t>
            </a:r>
            <a:r>
              <a:rPr lang="en-US" dirty="0"/>
              <a:t> </a:t>
            </a:r>
            <a:r>
              <a:rPr lang="el-GR" dirty="0">
                <a:effectLst>
                  <a:outerShdw blurRad="38100" dist="38100" dir="2700000" algn="tl">
                    <a:srgbClr val="000000">
                      <a:alpha val="43137"/>
                    </a:srgbClr>
                  </a:outerShdw>
                </a:effectLst>
              </a:rPr>
              <a:t>ανταποκρίνεται στον </a:t>
            </a:r>
            <a:r>
              <a:rPr lang="el-GR" b="1" dirty="0">
                <a:effectLst>
                  <a:outerShdw blurRad="38100" dist="38100" dir="2700000" algn="tl">
                    <a:srgbClr val="000000">
                      <a:alpha val="43137"/>
                    </a:srgbClr>
                  </a:outerShdw>
                </a:effectLst>
              </a:rPr>
              <a:t>αναστολέα </a:t>
            </a:r>
            <a:r>
              <a:rPr lang="en-US" b="1" dirty="0">
                <a:effectLst>
                  <a:outerShdw blurRad="38100" dist="38100" dir="2700000" algn="tl">
                    <a:srgbClr val="000000">
                      <a:alpha val="43137"/>
                    </a:srgbClr>
                  </a:outerShdw>
                </a:effectLst>
              </a:rPr>
              <a:t>ALK </a:t>
            </a:r>
            <a:r>
              <a:rPr lang="en-US" b="1" dirty="0" err="1"/>
              <a:t>alectinib</a:t>
            </a:r>
            <a:r>
              <a:rPr lang="el-GR" dirty="0"/>
              <a:t>. Πιθανώς ανταποκρίνεται στο </a:t>
            </a:r>
            <a:r>
              <a:rPr lang="en-US" dirty="0" err="1"/>
              <a:t>crizotinib</a:t>
            </a:r>
            <a:r>
              <a:rPr lang="en-US" dirty="0"/>
              <a:t>, </a:t>
            </a:r>
            <a:r>
              <a:rPr lang="el-GR" dirty="0"/>
              <a:t>παρομοίως με τον καρκίνο του πνεύμονα με αναδιάταξη του </a:t>
            </a:r>
            <a:r>
              <a:rPr lang="en-US" dirty="0"/>
              <a:t>ALK</a:t>
            </a:r>
            <a:r>
              <a:rPr lang="el-GR" dirty="0"/>
              <a:t>.</a:t>
            </a:r>
            <a:r>
              <a:rPr lang="el-GR" b="1" dirty="0"/>
              <a:t> </a:t>
            </a:r>
            <a:endParaRPr lang="el-GR" dirty="0"/>
          </a:p>
          <a:p>
            <a:pPr algn="just"/>
            <a:endParaRPr lang="el-GR" dirty="0"/>
          </a:p>
        </p:txBody>
      </p:sp>
    </p:spTree>
    <p:extLst>
      <p:ext uri="{BB962C8B-B14F-4D97-AF65-F5344CB8AC3E}">
        <p14:creationId xmlns:p14="http://schemas.microsoft.com/office/powerpoint/2010/main" xmlns="" val="272076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1">
            <a:extLst>
              <a:ext uri="{FF2B5EF4-FFF2-40B4-BE49-F238E27FC236}">
                <a16:creationId xmlns:a16="http://schemas.microsoft.com/office/drawing/2014/main" xmlns="" id="{7B71F5A7-A347-2F6A-4239-6CE697B98C6F}"/>
              </a:ext>
            </a:extLst>
          </p:cNvPr>
          <p:cNvSpPr>
            <a:spLocks noGrp="1"/>
          </p:cNvSpPr>
          <p:nvPr>
            <p:ph type="title"/>
          </p:nvPr>
        </p:nvSpPr>
        <p:spPr>
          <a:xfrm>
            <a:off x="457200" y="0"/>
            <a:ext cx="8229600" cy="620688"/>
          </a:xfrm>
        </p:spPr>
        <p:txBody>
          <a:bodyPr>
            <a:normAutofit fontScale="90000"/>
          </a:bodyPr>
          <a:lstStyle/>
          <a:p>
            <a:r>
              <a:rPr lang="en-US" dirty="0"/>
              <a:t>NKK </a:t>
            </a:r>
            <a:r>
              <a:rPr lang="el-GR" dirty="0"/>
              <a:t>με αναδιατάξεις του </a:t>
            </a:r>
            <a:r>
              <a:rPr lang="en-US" dirty="0"/>
              <a:t>ALK</a:t>
            </a:r>
            <a:endParaRPr lang="el-GR" dirty="0"/>
          </a:p>
        </p:txBody>
      </p:sp>
      <p:pic>
        <p:nvPicPr>
          <p:cNvPr id="5" name="Εικόνα 4">
            <a:extLst>
              <a:ext uri="{FF2B5EF4-FFF2-40B4-BE49-F238E27FC236}">
                <a16:creationId xmlns:a16="http://schemas.microsoft.com/office/drawing/2014/main" xmlns="" id="{7DDC7343-4426-3843-7AB6-7E2672AC8600}"/>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4337290" y="1863510"/>
            <a:ext cx="5370702" cy="4037186"/>
          </a:xfrm>
          <a:prstGeom prst="rect">
            <a:avLst/>
          </a:prstGeom>
        </p:spPr>
      </p:pic>
      <p:pic>
        <p:nvPicPr>
          <p:cNvPr id="7" name="Εικόνα 6">
            <a:extLst>
              <a:ext uri="{FF2B5EF4-FFF2-40B4-BE49-F238E27FC236}">
                <a16:creationId xmlns:a16="http://schemas.microsoft.com/office/drawing/2014/main" xmlns="" id="{0970DFCA-4807-AA8A-E1EC-1A84D1C0020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271129" y="1008345"/>
            <a:ext cx="2995453" cy="2247664"/>
          </a:xfrm>
          <a:prstGeom prst="rect">
            <a:avLst/>
          </a:prstGeom>
        </p:spPr>
      </p:pic>
      <p:pic>
        <p:nvPicPr>
          <p:cNvPr id="9" name="Εικόνα 8">
            <a:extLst>
              <a:ext uri="{FF2B5EF4-FFF2-40B4-BE49-F238E27FC236}">
                <a16:creationId xmlns:a16="http://schemas.microsoft.com/office/drawing/2014/main" xmlns="" id="{54C5966F-54F1-02D8-4CFF-413D84ADAA1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rot="5400000">
            <a:off x="2220494" y="1013434"/>
            <a:ext cx="3027536" cy="2269569"/>
          </a:xfrm>
          <a:prstGeom prst="rect">
            <a:avLst/>
          </a:prstGeom>
        </p:spPr>
      </p:pic>
      <p:pic>
        <p:nvPicPr>
          <p:cNvPr id="11" name="Εικόνα 10">
            <a:extLst>
              <a:ext uri="{FF2B5EF4-FFF2-40B4-BE49-F238E27FC236}">
                <a16:creationId xmlns:a16="http://schemas.microsoft.com/office/drawing/2014/main" xmlns="" id="{2727199A-DE1B-4006-CB86-377AE1600F3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5400000">
            <a:off x="-284578" y="4091696"/>
            <a:ext cx="3009672" cy="2260342"/>
          </a:xfrm>
          <a:prstGeom prst="rect">
            <a:avLst/>
          </a:prstGeom>
        </p:spPr>
      </p:pic>
      <p:pic>
        <p:nvPicPr>
          <p:cNvPr id="13" name="Εικόνα 12">
            <a:extLst>
              <a:ext uri="{FF2B5EF4-FFF2-40B4-BE49-F238E27FC236}">
                <a16:creationId xmlns:a16="http://schemas.microsoft.com/office/drawing/2014/main" xmlns="" id="{815E84C7-BCCE-54E2-37DC-69B38EDAE6EC}"/>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5400000">
            <a:off x="2216843" y="4092363"/>
            <a:ext cx="3027535" cy="2276872"/>
          </a:xfrm>
          <a:prstGeom prst="rect">
            <a:avLst/>
          </a:prstGeom>
        </p:spPr>
      </p:pic>
    </p:spTree>
    <p:extLst>
      <p:ext uri="{BB962C8B-B14F-4D97-AF65-F5344CB8AC3E}">
        <p14:creationId xmlns:p14="http://schemas.microsoft.com/office/powerpoint/2010/main" xmlns="" val="3348050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F62DC10-32DD-1542-DEAF-43F39191CF52}"/>
              </a:ext>
            </a:extLst>
          </p:cNvPr>
          <p:cNvSpPr>
            <a:spLocks noGrp="1"/>
          </p:cNvSpPr>
          <p:nvPr>
            <p:ph type="title"/>
          </p:nvPr>
        </p:nvSpPr>
        <p:spPr>
          <a:xfrm>
            <a:off x="457200" y="0"/>
            <a:ext cx="8229600" cy="620688"/>
          </a:xfrm>
        </p:spPr>
        <p:txBody>
          <a:bodyPr>
            <a:normAutofit fontScale="90000"/>
          </a:bodyPr>
          <a:lstStyle/>
          <a:p>
            <a:r>
              <a:rPr lang="el-GR" dirty="0"/>
              <a:t>ΔΔ ΝΚΚ με αναδιατάξεις του </a:t>
            </a:r>
            <a:r>
              <a:rPr lang="en-US" dirty="0"/>
              <a:t>ALK</a:t>
            </a:r>
            <a:endParaRPr lang="el-GR" dirty="0"/>
          </a:p>
        </p:txBody>
      </p:sp>
      <p:sp>
        <p:nvSpPr>
          <p:cNvPr id="3" name="Θέση περιεχομένου 2">
            <a:extLst>
              <a:ext uri="{FF2B5EF4-FFF2-40B4-BE49-F238E27FC236}">
                <a16:creationId xmlns:a16="http://schemas.microsoft.com/office/drawing/2014/main" xmlns="" id="{41441CF3-AE6C-5DC6-5321-B49C2550A3FF}"/>
              </a:ext>
            </a:extLst>
          </p:cNvPr>
          <p:cNvSpPr>
            <a:spLocks noGrp="1"/>
          </p:cNvSpPr>
          <p:nvPr>
            <p:ph idx="1"/>
          </p:nvPr>
        </p:nvSpPr>
        <p:spPr>
          <a:xfrm>
            <a:off x="0" y="908720"/>
            <a:ext cx="9144000" cy="5949280"/>
          </a:xfrm>
        </p:spPr>
        <p:txBody>
          <a:bodyPr>
            <a:normAutofit fontScale="92500" lnSpcReduction="10000"/>
          </a:bodyPr>
          <a:lstStyle/>
          <a:p>
            <a:pPr algn="just"/>
            <a:r>
              <a:rPr lang="en-US" dirty="0">
                <a:effectLst>
                  <a:outerShdw blurRad="38100" dist="38100" dir="2700000" algn="tl">
                    <a:srgbClr val="000000">
                      <a:alpha val="43137"/>
                    </a:srgbClr>
                  </a:outerShdw>
                </a:effectLst>
              </a:rPr>
              <a:t>N</a:t>
            </a:r>
            <a:r>
              <a:rPr lang="el-GR" dirty="0" err="1">
                <a:effectLst>
                  <a:outerShdw blurRad="38100" dist="38100" dir="2700000" algn="tl">
                    <a:srgbClr val="000000">
                      <a:alpha val="43137"/>
                    </a:srgbClr>
                  </a:outerShdw>
                </a:effectLst>
              </a:rPr>
              <a:t>εφρικό</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μυελοειδές</a:t>
            </a:r>
            <a:r>
              <a:rPr lang="el-GR" dirty="0">
                <a:effectLst>
                  <a:outerShdw blurRad="38100" dist="38100" dir="2700000" algn="tl">
                    <a:srgbClr val="000000">
                      <a:alpha val="43137"/>
                    </a:srgbClr>
                  </a:outerShdw>
                </a:effectLst>
              </a:rPr>
              <a:t> καρκίνωμα</a:t>
            </a:r>
            <a:r>
              <a:rPr lang="en-US" dirty="0"/>
              <a:t>: </a:t>
            </a:r>
            <a:r>
              <a:rPr lang="el-GR" dirty="0"/>
              <a:t>ευμέγεθες, συχνά με μεταστάσεις κατά τη διάγνωσή του,</a:t>
            </a:r>
            <a:r>
              <a:rPr lang="en-US" dirty="0"/>
              <a:t> </a:t>
            </a:r>
            <a:r>
              <a:rPr lang="el-GR" dirty="0"/>
              <a:t>απώλεια του </a:t>
            </a:r>
            <a:r>
              <a:rPr lang="en-US" dirty="0"/>
              <a:t>INI, </a:t>
            </a:r>
            <a:r>
              <a:rPr lang="el-GR" dirty="0"/>
              <a:t>υψηλό </a:t>
            </a:r>
            <a:r>
              <a:rPr lang="en-US" dirty="0"/>
              <a:t>Ki67.</a:t>
            </a:r>
          </a:p>
          <a:p>
            <a:pPr algn="just"/>
            <a:r>
              <a:rPr lang="en-US" dirty="0">
                <a:effectLst>
                  <a:outerShdw blurRad="38100" dist="38100" dir="2700000" algn="tl">
                    <a:srgbClr val="000000">
                      <a:alpha val="43137"/>
                    </a:srgbClr>
                  </a:outerShdw>
                </a:effectLst>
              </a:rPr>
              <a:t>K</a:t>
            </a:r>
            <a:r>
              <a:rPr lang="el-GR" dirty="0" err="1">
                <a:effectLst>
                  <a:outerShdw blurRad="38100" dist="38100" dir="2700000" algn="tl">
                    <a:srgbClr val="000000">
                      <a:alpha val="43137"/>
                    </a:srgbClr>
                  </a:outerShdw>
                </a:effectLst>
              </a:rPr>
              <a:t>αρκίνωμα</a:t>
            </a:r>
            <a:r>
              <a:rPr lang="el-GR" dirty="0">
                <a:effectLst>
                  <a:outerShdw blurRad="38100" dist="38100" dir="2700000" algn="tl">
                    <a:srgbClr val="000000">
                      <a:alpha val="43137"/>
                    </a:srgbClr>
                  </a:outerShdw>
                </a:effectLst>
              </a:rPr>
              <a:t> αθροιστικών πόρων</a:t>
            </a:r>
            <a:r>
              <a:rPr lang="en-US" dirty="0"/>
              <a:t>: </a:t>
            </a:r>
            <a:r>
              <a:rPr lang="el-GR" dirty="0"/>
              <a:t>συνήθως μεγαλύτερου μεγέθους, κυρίως σωληνώδους προτύπου, </a:t>
            </a:r>
            <a:r>
              <a:rPr lang="el-GR" dirty="0" err="1"/>
              <a:t>δεσμοπλασία</a:t>
            </a:r>
            <a:r>
              <a:rPr lang="el-GR" dirty="0"/>
              <a:t> στρώματος, υψηλό </a:t>
            </a:r>
            <a:r>
              <a:rPr lang="en-US" dirty="0"/>
              <a:t>Ki67.</a:t>
            </a:r>
            <a:endParaRPr lang="el-GR" dirty="0"/>
          </a:p>
          <a:p>
            <a:pPr algn="just"/>
            <a:r>
              <a:rPr lang="el-GR" dirty="0">
                <a:effectLst>
                  <a:outerShdw blurRad="38100" dist="38100" dir="2700000" algn="tl">
                    <a:srgbClr val="000000">
                      <a:alpha val="43137"/>
                    </a:srgbClr>
                  </a:outerShdw>
                </a:effectLst>
              </a:rPr>
              <a:t>ΝΚΚ σχετιζόμενο με </a:t>
            </a:r>
            <a:r>
              <a:rPr lang="el-GR" dirty="0" err="1">
                <a:effectLst>
                  <a:outerShdw blurRad="38100" dist="38100" dir="2700000" algn="tl">
                    <a:srgbClr val="000000">
                      <a:alpha val="43137"/>
                    </a:srgbClr>
                  </a:outerShdw>
                </a:effectLst>
              </a:rPr>
              <a:t>διαμετάθεση</a:t>
            </a:r>
            <a:r>
              <a:rPr lang="el-GR" dirty="0">
                <a:effectLst>
                  <a:outerShdw blurRad="38100" dist="38100" dir="2700000" algn="tl">
                    <a:srgbClr val="000000">
                      <a:alpha val="43137"/>
                    </a:srgbClr>
                  </a:outerShdw>
                </a:effectLst>
              </a:rPr>
              <a:t> στην οικογένεια </a:t>
            </a:r>
            <a:r>
              <a:rPr lang="en-US" dirty="0">
                <a:effectLst>
                  <a:outerShdw blurRad="38100" dist="38100" dir="2700000" algn="tl">
                    <a:srgbClr val="000000">
                      <a:alpha val="43137"/>
                    </a:srgbClr>
                  </a:outerShdw>
                </a:effectLst>
              </a:rPr>
              <a:t>MiT</a:t>
            </a:r>
            <a:r>
              <a:rPr lang="en-US" dirty="0"/>
              <a:t>: </a:t>
            </a:r>
            <a:r>
              <a:rPr lang="el-GR" dirty="0"/>
              <a:t>πιθανή </a:t>
            </a:r>
            <a:r>
              <a:rPr lang="el-GR" dirty="0" err="1"/>
              <a:t>ανοσοέκφραση</a:t>
            </a:r>
            <a:r>
              <a:rPr lang="el-GR" dirty="0"/>
              <a:t> </a:t>
            </a:r>
            <a:r>
              <a:rPr lang="el-GR" dirty="0" err="1"/>
              <a:t>μελανοκυτταρικών</a:t>
            </a:r>
            <a:r>
              <a:rPr lang="el-GR" dirty="0"/>
              <a:t> δεικτών και </a:t>
            </a:r>
            <a:r>
              <a:rPr lang="el-GR" dirty="0" err="1"/>
              <a:t>καθεψίνης</a:t>
            </a:r>
            <a:r>
              <a:rPr lang="el-GR" dirty="0"/>
              <a:t> Κ.</a:t>
            </a:r>
          </a:p>
          <a:p>
            <a:pPr algn="just"/>
            <a:r>
              <a:rPr lang="el-GR" dirty="0">
                <a:effectLst>
                  <a:outerShdw blurRad="38100" dist="38100" dir="2700000" algn="tl">
                    <a:srgbClr val="000000">
                      <a:alpha val="43137"/>
                    </a:srgbClr>
                  </a:outerShdw>
                </a:effectLst>
              </a:rPr>
              <a:t>Μεταστατικό καρκίνωμα με αναδιατάξεις του </a:t>
            </a:r>
            <a:r>
              <a:rPr lang="en-US" dirty="0">
                <a:effectLst>
                  <a:outerShdw blurRad="38100" dist="38100" dir="2700000" algn="tl">
                    <a:srgbClr val="000000">
                      <a:alpha val="43137"/>
                    </a:srgbClr>
                  </a:outerShdw>
                </a:effectLst>
              </a:rPr>
              <a:t>ALK</a:t>
            </a:r>
            <a:r>
              <a:rPr lang="el-GR" dirty="0">
                <a:effectLst>
                  <a:outerShdw blurRad="38100" dist="38100" dir="2700000" algn="tl">
                    <a:srgbClr val="000000">
                      <a:alpha val="43137"/>
                    </a:srgbClr>
                  </a:outerShdw>
                </a:effectLst>
              </a:rPr>
              <a:t>, κυρίως πνευμονικής αρχής</a:t>
            </a:r>
            <a:r>
              <a:rPr lang="en-US" dirty="0"/>
              <a:t>: </a:t>
            </a:r>
            <a:r>
              <a:rPr lang="el-GR" dirty="0"/>
              <a:t>κλινικό ιστορικό, συνήθως θετικές </a:t>
            </a:r>
            <a:r>
              <a:rPr lang="el-GR" dirty="0" err="1"/>
              <a:t>ανοσοχρώσεις</a:t>
            </a:r>
            <a:r>
              <a:rPr lang="el-GR" dirty="0"/>
              <a:t> έναντι του</a:t>
            </a:r>
            <a:r>
              <a:rPr lang="en-US" dirty="0"/>
              <a:t>TTF-1 </a:t>
            </a:r>
            <a:r>
              <a:rPr lang="el-GR" dirty="0"/>
              <a:t>και της </a:t>
            </a:r>
            <a:r>
              <a:rPr lang="el-GR" dirty="0" err="1"/>
              <a:t>ναψίνης</a:t>
            </a:r>
            <a:r>
              <a:rPr lang="el-GR" dirty="0"/>
              <a:t> Α, αρνητική χρώση έναντι του </a:t>
            </a:r>
            <a:r>
              <a:rPr lang="en-US" dirty="0"/>
              <a:t>Pax8.</a:t>
            </a:r>
          </a:p>
          <a:p>
            <a:pPr algn="just"/>
            <a:endParaRPr lang="el-GR" dirty="0"/>
          </a:p>
        </p:txBody>
      </p:sp>
    </p:spTree>
    <p:extLst>
      <p:ext uri="{BB962C8B-B14F-4D97-AF65-F5344CB8AC3E}">
        <p14:creationId xmlns:p14="http://schemas.microsoft.com/office/powerpoint/2010/main" xmlns="" val="16523327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8EDEAF0-23D2-9FA2-CB36-C5EF8CCE4828}"/>
              </a:ext>
            </a:extLst>
          </p:cNvPr>
          <p:cNvSpPr>
            <a:spLocks noGrp="1"/>
          </p:cNvSpPr>
          <p:nvPr>
            <p:ph type="title"/>
          </p:nvPr>
        </p:nvSpPr>
        <p:spPr>
          <a:xfrm>
            <a:off x="457200" y="-243408"/>
            <a:ext cx="8229600" cy="1661046"/>
          </a:xfrm>
        </p:spPr>
        <p:txBody>
          <a:bodyPr>
            <a:normAutofit fontScale="90000"/>
          </a:bodyPr>
          <a:lstStyle/>
          <a:p>
            <a:r>
              <a:rPr lang="el-GR" dirty="0"/>
              <a:t>Νεφρικό </a:t>
            </a:r>
            <a:r>
              <a:rPr lang="el-GR" dirty="0" smtClean="0">
                <a:effectLst>
                  <a:outerShdw blurRad="38100" dist="38100" dir="2700000" algn="tl">
                    <a:srgbClr val="000000">
                      <a:alpha val="43137"/>
                    </a:srgbClr>
                  </a:outerShdw>
                </a:effectLst>
              </a:rPr>
              <a:t>( τέως </a:t>
            </a:r>
            <a:r>
              <a:rPr lang="el-GR" dirty="0" err="1" smtClean="0">
                <a:effectLst>
                  <a:outerShdw blurRad="38100" dist="38100" dir="2700000" algn="tl">
                    <a:srgbClr val="000000">
                      <a:alpha val="43137"/>
                    </a:srgbClr>
                  </a:outerShdw>
                </a:effectLst>
              </a:rPr>
              <a:t>μυελοειδές</a:t>
            </a:r>
            <a:r>
              <a:rPr lang="el-GR" dirty="0" smtClean="0">
                <a:effectLst>
                  <a:outerShdw blurRad="38100" dist="38100" dir="2700000" algn="tl">
                    <a:srgbClr val="000000">
                      <a:alpha val="43137"/>
                    </a:srgbClr>
                  </a:outerShdw>
                </a:effectLst>
              </a:rPr>
              <a:t>)</a:t>
            </a:r>
            <a:r>
              <a:rPr lang="el-GR" dirty="0" smtClean="0"/>
              <a:t> </a:t>
            </a:r>
            <a:r>
              <a:rPr lang="el-GR" dirty="0"/>
              <a:t>καρκίνωμα με ανεπάρκεια </a:t>
            </a:r>
            <a:r>
              <a:rPr lang="en-US" dirty="0"/>
              <a:t>SMARCB1</a:t>
            </a:r>
            <a:endParaRPr lang="el-GR" dirty="0"/>
          </a:p>
        </p:txBody>
      </p:sp>
      <p:sp>
        <p:nvSpPr>
          <p:cNvPr id="3" name="Θέση περιεχομένου 2">
            <a:extLst>
              <a:ext uri="{FF2B5EF4-FFF2-40B4-BE49-F238E27FC236}">
                <a16:creationId xmlns:a16="http://schemas.microsoft.com/office/drawing/2014/main" xmlns="" id="{64345D44-FAC3-5252-59E1-1DB6B460CB5B}"/>
              </a:ext>
            </a:extLst>
          </p:cNvPr>
          <p:cNvSpPr>
            <a:spLocks noGrp="1"/>
          </p:cNvSpPr>
          <p:nvPr>
            <p:ph idx="1"/>
          </p:nvPr>
        </p:nvSpPr>
        <p:spPr>
          <a:xfrm>
            <a:off x="0" y="1484784"/>
            <a:ext cx="9144000" cy="6192688"/>
          </a:xfrm>
        </p:spPr>
        <p:txBody>
          <a:bodyPr>
            <a:normAutofit fontScale="70000" lnSpcReduction="20000"/>
          </a:bodyPr>
          <a:lstStyle/>
          <a:p>
            <a:pPr algn="just"/>
            <a:r>
              <a:rPr lang="el-GR" dirty="0"/>
              <a:t>Σπάνιο </a:t>
            </a:r>
            <a:r>
              <a:rPr lang="el-GR" b="1" dirty="0" smtClean="0"/>
              <a:t>επιθετικότατο </a:t>
            </a:r>
            <a:r>
              <a:rPr lang="el-GR" b="1" dirty="0" err="1" smtClean="0"/>
              <a:t>αδενοκαρκίνωμα</a:t>
            </a:r>
            <a:r>
              <a:rPr lang="el-GR" b="1" dirty="0" smtClean="0"/>
              <a:t> </a:t>
            </a:r>
            <a:r>
              <a:rPr lang="el-GR" dirty="0"/>
              <a:t>που </a:t>
            </a:r>
            <a:r>
              <a:rPr lang="el-GR" dirty="0" err="1" smtClean="0"/>
              <a:t>εξορμάται</a:t>
            </a:r>
            <a:r>
              <a:rPr lang="el-GR" dirty="0" smtClean="0"/>
              <a:t> από τη μυελώδη μοίρα του νεφρού ως </a:t>
            </a:r>
            <a:r>
              <a:rPr lang="el-GR" b="1" dirty="0" smtClean="0"/>
              <a:t>τοπικά προχωρημένη ή μεταστατική νόσος.</a:t>
            </a:r>
            <a:endParaRPr lang="el-GR" b="1" dirty="0"/>
          </a:p>
          <a:p>
            <a:pPr algn="just"/>
            <a:r>
              <a:rPr lang="el-GR" dirty="0"/>
              <a:t>Εμφανίζεται </a:t>
            </a:r>
            <a:r>
              <a:rPr lang="el-GR" i="1" dirty="0"/>
              <a:t>κυρίως</a:t>
            </a:r>
            <a:r>
              <a:rPr lang="el-GR" dirty="0"/>
              <a:t> σε νεαρούς ασθενείς </a:t>
            </a:r>
            <a:r>
              <a:rPr lang="el-GR" dirty="0" smtClean="0"/>
              <a:t>αφρικανικής καταγωγής με </a:t>
            </a:r>
            <a:r>
              <a:rPr lang="el-GR" dirty="0"/>
              <a:t>δρεπανοκυτταρική </a:t>
            </a:r>
            <a:r>
              <a:rPr lang="el-GR" dirty="0" err="1" smtClean="0"/>
              <a:t>αιμοσφαιρινοπάθεια</a:t>
            </a:r>
            <a:r>
              <a:rPr lang="en-US" dirty="0" smtClean="0"/>
              <a:t>-</a:t>
            </a:r>
            <a:r>
              <a:rPr lang="el-GR" dirty="0" smtClean="0"/>
              <a:t>στίγμα. </a:t>
            </a:r>
            <a:r>
              <a:rPr lang="el-GR" dirty="0"/>
              <a:t>Τα δρεπανοειδή </a:t>
            </a:r>
            <a:r>
              <a:rPr lang="el-GR" dirty="0" err="1"/>
              <a:t>ερυθροκύτταρα</a:t>
            </a:r>
            <a:r>
              <a:rPr lang="el-GR" dirty="0"/>
              <a:t> μπορεί να είναι </a:t>
            </a:r>
            <a:r>
              <a:rPr lang="el-GR" dirty="0" err="1"/>
              <a:t>παθογνωμονικά</a:t>
            </a:r>
            <a:r>
              <a:rPr lang="el-GR" dirty="0"/>
              <a:t>.</a:t>
            </a:r>
          </a:p>
          <a:p>
            <a:pPr algn="just"/>
            <a:r>
              <a:rPr lang="el-GR" dirty="0">
                <a:effectLst>
                  <a:outerShdw blurRad="38100" dist="38100" dir="2700000" algn="tl">
                    <a:srgbClr val="000000">
                      <a:alpha val="43137"/>
                    </a:srgbClr>
                  </a:outerShdw>
                </a:effectLst>
              </a:rPr>
              <a:t>Ποικιλία</a:t>
            </a:r>
            <a:r>
              <a:rPr lang="el-GR" dirty="0"/>
              <a:t> ιστολογικών </a:t>
            </a:r>
            <a:r>
              <a:rPr lang="el-GR" dirty="0" smtClean="0"/>
              <a:t>προτύπων. Χορδές, </a:t>
            </a:r>
            <a:r>
              <a:rPr lang="el-GR" dirty="0" err="1" smtClean="0"/>
              <a:t>φωλεές</a:t>
            </a:r>
            <a:r>
              <a:rPr lang="el-GR" dirty="0" smtClean="0"/>
              <a:t>, σωληνώδεις ή ηθμοειδείς καρκινικές δομές σε </a:t>
            </a:r>
            <a:r>
              <a:rPr lang="el-GR" dirty="0" err="1" smtClean="0">
                <a:effectLst>
                  <a:outerShdw blurRad="38100" dist="38100" dir="2700000" algn="tl">
                    <a:srgbClr val="000000">
                      <a:alpha val="43137"/>
                    </a:srgbClr>
                  </a:outerShdw>
                </a:effectLst>
              </a:rPr>
              <a:t>δεσμοπλαστικό</a:t>
            </a:r>
            <a:r>
              <a:rPr lang="el-GR" dirty="0" smtClean="0">
                <a:effectLst>
                  <a:outerShdw blurRad="38100" dist="38100" dir="2700000" algn="tl">
                    <a:srgbClr val="000000">
                      <a:alpha val="43137"/>
                    </a:srgbClr>
                  </a:outerShdw>
                </a:effectLst>
              </a:rPr>
              <a:t> υπόστρωμα</a:t>
            </a:r>
            <a:r>
              <a:rPr lang="el-GR" dirty="0" smtClean="0"/>
              <a:t>. Άφθονες μιτώσεις.</a:t>
            </a:r>
            <a:endParaRPr lang="el-GR" dirty="0"/>
          </a:p>
          <a:p>
            <a:pPr algn="just"/>
            <a:r>
              <a:rPr lang="el-GR" dirty="0"/>
              <a:t> Εμφανίζει </a:t>
            </a:r>
            <a:r>
              <a:rPr lang="el-GR" dirty="0" err="1" smtClean="0"/>
              <a:t>ανοσοϊστοχημική</a:t>
            </a:r>
            <a:r>
              <a:rPr lang="el-GR" dirty="0" smtClean="0"/>
              <a:t> απώλεια της </a:t>
            </a:r>
            <a:r>
              <a:rPr lang="el-GR" dirty="0" err="1" smtClean="0"/>
              <a:t>πρωτεϊνης</a:t>
            </a:r>
            <a:r>
              <a:rPr lang="el-GR" dirty="0" smtClean="0"/>
              <a:t> SMΑRCB1 </a:t>
            </a:r>
            <a:r>
              <a:rPr lang="el-GR" dirty="0"/>
              <a:t>/ </a:t>
            </a:r>
            <a:r>
              <a:rPr lang="el-GR" b="1" dirty="0" smtClean="0"/>
              <a:t>INI1</a:t>
            </a:r>
            <a:r>
              <a:rPr lang="el-GR" dirty="0" smtClean="0"/>
              <a:t>, σχετιζόμενη με αδρανοποίηση του SMΑRCB1 στο </a:t>
            </a:r>
            <a:r>
              <a:rPr lang="en-US" dirty="0" smtClean="0"/>
              <a:t>22q11.23 </a:t>
            </a:r>
            <a:r>
              <a:rPr lang="el-GR" dirty="0" smtClean="0"/>
              <a:t>με </a:t>
            </a:r>
            <a:r>
              <a:rPr lang="el-GR" dirty="0" err="1" smtClean="0"/>
              <a:t>χρωμοσωμικές</a:t>
            </a:r>
            <a:r>
              <a:rPr lang="el-GR" dirty="0" smtClean="0"/>
              <a:t> </a:t>
            </a:r>
            <a:r>
              <a:rPr lang="el-GR" dirty="0" err="1" smtClean="0"/>
              <a:t>διαμεταθέσεις</a:t>
            </a:r>
            <a:r>
              <a:rPr lang="el-GR" dirty="0" smtClean="0"/>
              <a:t> ή απαλείψεις. </a:t>
            </a:r>
            <a:r>
              <a:rPr lang="el-GR" dirty="0"/>
              <a:t>Η </a:t>
            </a:r>
            <a:r>
              <a:rPr lang="el-GR" b="1" dirty="0"/>
              <a:t>απώλεια SMARCB1 </a:t>
            </a:r>
            <a:r>
              <a:rPr lang="el-GR" dirty="0"/>
              <a:t>μπορεί να είναι </a:t>
            </a:r>
            <a:r>
              <a:rPr lang="el-GR" b="1" dirty="0"/>
              <a:t>στόχος </a:t>
            </a:r>
            <a:r>
              <a:rPr lang="el-GR" dirty="0"/>
              <a:t>για </a:t>
            </a:r>
            <a:r>
              <a:rPr lang="el-GR" b="1" dirty="0"/>
              <a:t>αναστολή </a:t>
            </a:r>
            <a:r>
              <a:rPr lang="el-GR" b="1" dirty="0" err="1"/>
              <a:t>πρωτεασώματος</a:t>
            </a:r>
            <a:r>
              <a:rPr lang="el-GR" dirty="0"/>
              <a:t>. Σπάνια, η εν λόγω απώλεια είναι δευτερογενής σε άλλους όγκους του νεφρού.</a:t>
            </a:r>
          </a:p>
          <a:p>
            <a:pPr algn="just"/>
            <a:r>
              <a:rPr lang="el-GR" dirty="0"/>
              <a:t>Μετά τη ριζική νεφρεκτομή, η χημειοθεραπεία συνήθως χορηγείται με σχήματα με βάση την </a:t>
            </a:r>
            <a:r>
              <a:rPr lang="el-GR" dirty="0">
                <a:effectLst>
                  <a:outerShdw blurRad="38100" dist="38100" dir="2700000" algn="tl">
                    <a:srgbClr val="000000">
                      <a:alpha val="43137"/>
                    </a:srgbClr>
                  </a:outerShdw>
                </a:effectLst>
              </a:rPr>
              <a:t>πλατίνα</a:t>
            </a:r>
            <a:r>
              <a:rPr lang="el-GR" dirty="0"/>
              <a:t>. Λίγα δεδομένα σχετικά με το ρόλο άλλων θεραπειών και </a:t>
            </a:r>
            <a:r>
              <a:rPr lang="el-GR" dirty="0" err="1"/>
              <a:t>ανοσοτροποποιητικών</a:t>
            </a:r>
            <a:r>
              <a:rPr lang="el-GR" dirty="0"/>
              <a:t> φαρμάκων.</a:t>
            </a:r>
          </a:p>
          <a:p>
            <a:pPr algn="just"/>
            <a:r>
              <a:rPr lang="el-GR" dirty="0"/>
              <a:t>Κακή πρόγνωση. Διάμεση ολική επιβίωση</a:t>
            </a:r>
            <a:r>
              <a:rPr lang="en-US" dirty="0"/>
              <a:t>: 6-13 </a:t>
            </a:r>
            <a:r>
              <a:rPr lang="el-GR" dirty="0"/>
              <a:t>μήνες.</a:t>
            </a:r>
          </a:p>
        </p:txBody>
      </p:sp>
    </p:spTree>
    <p:extLst>
      <p:ext uri="{BB962C8B-B14F-4D97-AF65-F5344CB8AC3E}">
        <p14:creationId xmlns:p14="http://schemas.microsoft.com/office/powerpoint/2010/main" xmlns="" val="155810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dissolv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79C6B05-9E3B-BCFD-3BA0-B6FAB1FCF335}"/>
              </a:ext>
            </a:extLst>
          </p:cNvPr>
          <p:cNvSpPr>
            <a:spLocks noGrp="1"/>
          </p:cNvSpPr>
          <p:nvPr>
            <p:ph type="title"/>
          </p:nvPr>
        </p:nvSpPr>
        <p:spPr>
          <a:xfrm>
            <a:off x="0" y="0"/>
            <a:ext cx="9144000" cy="980728"/>
          </a:xfrm>
        </p:spPr>
        <p:txBody>
          <a:bodyPr>
            <a:normAutofit fontScale="90000"/>
          </a:bodyPr>
          <a:lstStyle/>
          <a:p>
            <a:r>
              <a:rPr lang="el-GR" sz="2800" dirty="0" smtClean="0">
                <a:effectLst>
                  <a:outerShdw blurRad="38100" dist="38100" dir="2700000" algn="tl">
                    <a:srgbClr val="000000">
                      <a:alpha val="43137"/>
                    </a:srgbClr>
                  </a:outerShdw>
                </a:effectLst>
              </a:rPr>
              <a:t>Νεφρικό </a:t>
            </a:r>
            <a:r>
              <a:rPr lang="el-GR" sz="2800" dirty="0">
                <a:effectLst>
                  <a:outerShdw blurRad="38100" dist="38100" dir="2700000" algn="tl">
                    <a:srgbClr val="000000">
                      <a:alpha val="43137"/>
                    </a:srgbClr>
                  </a:outerShdw>
                </a:effectLst>
              </a:rPr>
              <a:t>καρκίνωμα με ανεπάρκεια </a:t>
            </a:r>
            <a:r>
              <a:rPr lang="en-US" sz="2800" dirty="0">
                <a:effectLst>
                  <a:outerShdw blurRad="38100" dist="38100" dir="2700000" algn="tl">
                    <a:srgbClr val="000000">
                      <a:alpha val="43137"/>
                    </a:srgbClr>
                  </a:outerShdw>
                </a:effectLst>
              </a:rPr>
              <a:t>SMARCB1</a:t>
            </a:r>
            <a:r>
              <a:rPr lang="el-GR" sz="2800" dirty="0">
                <a:effectLst>
                  <a:outerShdw blurRad="38100" dist="38100" dir="2700000" algn="tl">
                    <a:srgbClr val="000000">
                      <a:alpha val="43137"/>
                    </a:srgbClr>
                  </a:outerShdw>
                </a:effectLst>
              </a:rPr>
              <a:t>.</a:t>
            </a:r>
            <a:br>
              <a:rPr lang="el-GR" sz="2800" dirty="0">
                <a:effectLst>
                  <a:outerShdw blurRad="38100" dist="38100" dir="2700000" algn="tl">
                    <a:srgbClr val="000000">
                      <a:alpha val="43137"/>
                    </a:srgbClr>
                  </a:outerShdw>
                </a:effectLst>
              </a:rPr>
            </a:br>
            <a:r>
              <a:rPr lang="el-GR" sz="1800" dirty="0"/>
              <a:t>Δικτυωτή ανάπτυξη σε </a:t>
            </a:r>
            <a:r>
              <a:rPr lang="el-GR" sz="1800" dirty="0" err="1">
                <a:effectLst>
                  <a:outerShdw blurRad="38100" dist="38100" dir="2700000" algn="tl">
                    <a:srgbClr val="000000">
                      <a:alpha val="43137"/>
                    </a:srgbClr>
                  </a:outerShdw>
                </a:effectLst>
              </a:rPr>
              <a:t>δεσμοπλαστικό</a:t>
            </a:r>
            <a:r>
              <a:rPr lang="el-GR" sz="1800" dirty="0">
                <a:effectLst>
                  <a:outerShdw blurRad="38100" dist="38100" dir="2700000" algn="tl">
                    <a:srgbClr val="000000">
                      <a:alpha val="43137"/>
                    </a:srgbClr>
                  </a:outerShdw>
                </a:effectLst>
              </a:rPr>
              <a:t> στρώμα</a:t>
            </a:r>
            <a:r>
              <a:rPr lang="el-GR" sz="1800" dirty="0"/>
              <a:t>. Ηθμοειδής </a:t>
            </a:r>
            <a:r>
              <a:rPr lang="el-GR" sz="1800" dirty="0" err="1"/>
              <a:t>φωλεά</a:t>
            </a:r>
            <a:r>
              <a:rPr lang="el-GR" sz="1800" dirty="0"/>
              <a:t> με κεντρική νέκρωση και φλεγμονώδη κύτταρα. </a:t>
            </a:r>
            <a:r>
              <a:rPr lang="el-GR" sz="1800" dirty="0">
                <a:effectLst>
                  <a:outerShdw blurRad="38100" dist="38100" dir="2700000" algn="tl">
                    <a:srgbClr val="000000">
                      <a:alpha val="43137"/>
                    </a:srgbClr>
                  </a:outerShdw>
                </a:effectLst>
              </a:rPr>
              <a:t>Υψηλός πυρηνικός βαθμός κακοήθειας, </a:t>
            </a:r>
            <a:r>
              <a:rPr lang="el-GR" sz="1800" dirty="0" err="1">
                <a:effectLst>
                  <a:outerShdw blurRad="38100" dist="38100" dir="2700000" algn="tl">
                    <a:srgbClr val="000000">
                      <a:alpha val="43137"/>
                    </a:srgbClr>
                  </a:outerShdw>
                </a:effectLst>
              </a:rPr>
              <a:t>προβάλλοντα</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πυρήνια</a:t>
            </a:r>
            <a:r>
              <a:rPr lang="el-GR" sz="1800" dirty="0">
                <a:effectLst>
                  <a:outerShdw blurRad="38100" dist="38100" dir="2700000" algn="tl">
                    <a:srgbClr val="000000">
                      <a:alpha val="43137"/>
                    </a:srgbClr>
                  </a:outerShdw>
                </a:effectLst>
              </a:rPr>
              <a:t>, </a:t>
            </a:r>
            <a:r>
              <a:rPr lang="el-GR" sz="1800" dirty="0" err="1">
                <a:effectLst>
                  <a:outerShdw blurRad="38100" dist="38100" dir="2700000" algn="tl">
                    <a:srgbClr val="000000">
                      <a:alpha val="43137"/>
                    </a:srgbClr>
                  </a:outerShdw>
                </a:effectLst>
              </a:rPr>
              <a:t>ηωσινόφιλο</a:t>
            </a:r>
            <a:r>
              <a:rPr lang="el-GR" sz="1800" dirty="0">
                <a:effectLst>
                  <a:outerShdw blurRad="38100" dist="38100" dir="2700000" algn="tl">
                    <a:srgbClr val="000000">
                      <a:alpha val="43137"/>
                    </a:srgbClr>
                  </a:outerShdw>
                </a:effectLst>
              </a:rPr>
              <a:t> κυτταρόπλασμα.</a:t>
            </a:r>
            <a:br>
              <a:rPr lang="el-GR" sz="1800" dirty="0">
                <a:effectLst>
                  <a:outerShdw blurRad="38100" dist="38100" dir="2700000" algn="tl">
                    <a:srgbClr val="000000">
                      <a:alpha val="43137"/>
                    </a:srgbClr>
                  </a:outerShdw>
                </a:effectLst>
              </a:rPr>
            </a:br>
            <a:endParaRPr lang="el-GR" sz="1800" dirty="0">
              <a:effectLst>
                <a:outerShdw blurRad="38100" dist="38100" dir="2700000" algn="tl">
                  <a:srgbClr val="000000">
                    <a:alpha val="43137"/>
                  </a:srgbClr>
                </a:outerShdw>
              </a:effectLst>
            </a:endParaRPr>
          </a:p>
        </p:txBody>
      </p:sp>
      <p:pic>
        <p:nvPicPr>
          <p:cNvPr id="10" name="Εικόνα 9">
            <a:extLst>
              <a:ext uri="{FF2B5EF4-FFF2-40B4-BE49-F238E27FC236}">
                <a16:creationId xmlns:a16="http://schemas.microsoft.com/office/drawing/2014/main" xmlns="" id="{C6BDC7BD-3EFE-FC9E-1AA6-124E27E054E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028752" y="3813103"/>
            <a:ext cx="3840427" cy="2880320"/>
          </a:xfrm>
          <a:prstGeom prst="rect">
            <a:avLst/>
          </a:prstGeom>
        </p:spPr>
      </p:pic>
      <p:pic>
        <p:nvPicPr>
          <p:cNvPr id="5" name="Εικόνα 4">
            <a:extLst>
              <a:ext uri="{FF2B5EF4-FFF2-40B4-BE49-F238E27FC236}">
                <a16:creationId xmlns:a16="http://schemas.microsoft.com/office/drawing/2014/main" xmlns="" id="{18CEA3C9-8D88-44BE-F835-C67B90D69A8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4821" y="836712"/>
            <a:ext cx="3805826" cy="2854370"/>
          </a:xfrm>
          <a:prstGeom prst="rect">
            <a:avLst/>
          </a:prstGeom>
        </p:spPr>
      </p:pic>
      <p:pic>
        <p:nvPicPr>
          <p:cNvPr id="9" name="Εικόνα 8">
            <a:extLst>
              <a:ext uri="{FF2B5EF4-FFF2-40B4-BE49-F238E27FC236}">
                <a16:creationId xmlns:a16="http://schemas.microsoft.com/office/drawing/2014/main" xmlns="" id="{BDDA66CB-3408-8681-7008-1AE81A92975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0220" y="3828310"/>
            <a:ext cx="3840427" cy="2880320"/>
          </a:xfrm>
          <a:prstGeom prst="rect">
            <a:avLst/>
          </a:prstGeom>
        </p:spPr>
      </p:pic>
      <p:pic>
        <p:nvPicPr>
          <p:cNvPr id="12" name="Εικόνα 11">
            <a:extLst>
              <a:ext uri="{FF2B5EF4-FFF2-40B4-BE49-F238E27FC236}">
                <a16:creationId xmlns:a16="http://schemas.microsoft.com/office/drawing/2014/main" xmlns="" id="{4AA4E314-8EF4-3887-D71E-094646BC60E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77491" y="836712"/>
            <a:ext cx="3805825" cy="2854369"/>
          </a:xfrm>
          <a:prstGeom prst="rect">
            <a:avLst/>
          </a:prstGeom>
        </p:spPr>
      </p:pic>
    </p:spTree>
    <p:extLst>
      <p:ext uri="{BB962C8B-B14F-4D97-AF65-F5344CB8AC3E}">
        <p14:creationId xmlns:p14="http://schemas.microsoft.com/office/powerpoint/2010/main" xmlns="" val="40282181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A3D67B2-33D7-6207-CA9A-F03E8BC6D860}"/>
              </a:ext>
            </a:extLst>
          </p:cNvPr>
          <p:cNvSpPr>
            <a:spLocks noGrp="1"/>
          </p:cNvSpPr>
          <p:nvPr>
            <p:ph type="title"/>
          </p:nvPr>
        </p:nvSpPr>
        <p:spPr>
          <a:xfrm>
            <a:off x="457200" y="0"/>
            <a:ext cx="8229600" cy="836711"/>
          </a:xfrm>
        </p:spPr>
        <p:txBody>
          <a:bodyPr>
            <a:normAutofit/>
          </a:bodyPr>
          <a:lstStyle/>
          <a:p>
            <a:r>
              <a:rPr lang="el-GR" dirty="0"/>
              <a:t>ΔΔ.</a:t>
            </a:r>
          </a:p>
        </p:txBody>
      </p:sp>
      <p:sp>
        <p:nvSpPr>
          <p:cNvPr id="3" name="Θέση περιεχομένου 2">
            <a:extLst>
              <a:ext uri="{FF2B5EF4-FFF2-40B4-BE49-F238E27FC236}">
                <a16:creationId xmlns:a16="http://schemas.microsoft.com/office/drawing/2014/main" xmlns="" id="{9A4ACD3F-8146-E3E0-F181-86710191BC9D}"/>
              </a:ext>
            </a:extLst>
          </p:cNvPr>
          <p:cNvSpPr>
            <a:spLocks noGrp="1"/>
          </p:cNvSpPr>
          <p:nvPr>
            <p:ph idx="1"/>
          </p:nvPr>
        </p:nvSpPr>
        <p:spPr>
          <a:xfrm>
            <a:off x="0" y="980728"/>
            <a:ext cx="9144000" cy="5877272"/>
          </a:xfrm>
        </p:spPr>
        <p:txBody>
          <a:bodyPr>
            <a:normAutofit/>
          </a:bodyPr>
          <a:lstStyle/>
          <a:p>
            <a:pPr algn="just"/>
            <a:r>
              <a:rPr lang="el-GR" sz="2400" dirty="0">
                <a:effectLst>
                  <a:outerShdw blurRad="38100" dist="38100" dir="2700000" algn="tl">
                    <a:srgbClr val="000000">
                      <a:alpha val="43137"/>
                    </a:srgbClr>
                  </a:outerShdw>
                </a:effectLst>
              </a:rPr>
              <a:t>Ραβδοειδής όγκος του νεφρού</a:t>
            </a:r>
            <a:r>
              <a:rPr lang="en-US" sz="2400" dirty="0"/>
              <a:t>:</a:t>
            </a:r>
            <a:r>
              <a:rPr lang="el-GR" sz="2400" dirty="0"/>
              <a:t>σχεδόν όλες οι περιπτώσεις εμφανίζονται σε ασθενείς ηλικίας &lt; 3 ετών. Στερείται κλινικά τη δρεπανοκυτταρική </a:t>
            </a:r>
            <a:r>
              <a:rPr lang="el-GR" sz="2400" dirty="0" err="1"/>
              <a:t>αιμοσφαιρινοπάθεια.Εμφανίζει</a:t>
            </a:r>
            <a:r>
              <a:rPr lang="el-GR" sz="2400" dirty="0"/>
              <a:t> απώλεια SMARCB1 (INI1).Διαφορετικά πρότυπα </a:t>
            </a:r>
            <a:r>
              <a:rPr lang="el-GR" sz="2400" dirty="0" err="1"/>
              <a:t>ανοσοαντιδραστικότητας</a:t>
            </a:r>
            <a:r>
              <a:rPr lang="el-GR" sz="2400" dirty="0"/>
              <a:t> μπορεί να περιλαμβάνουν SMA, </a:t>
            </a:r>
            <a:r>
              <a:rPr lang="el-GR" sz="2400" dirty="0" err="1"/>
              <a:t>συναπτοφυσίνη</a:t>
            </a:r>
            <a:r>
              <a:rPr lang="el-GR" sz="2400" dirty="0"/>
              <a:t>, GFAP και CD99.Πολλοί εμφανίζουν </a:t>
            </a:r>
            <a:r>
              <a:rPr lang="el-GR" sz="2400" dirty="0" err="1"/>
              <a:t>ηωσινόφιλα</a:t>
            </a:r>
            <a:r>
              <a:rPr lang="el-GR" sz="2400" dirty="0"/>
              <a:t> </a:t>
            </a:r>
            <a:r>
              <a:rPr lang="el-GR" sz="2400" dirty="0" err="1"/>
              <a:t>ενδοκυτταροπλασματικά</a:t>
            </a:r>
            <a:r>
              <a:rPr lang="el-GR" sz="2400" dirty="0"/>
              <a:t> εγκλείσματα.</a:t>
            </a:r>
          </a:p>
          <a:p>
            <a:pPr algn="just"/>
            <a:r>
              <a:rPr lang="el-GR" sz="2400" dirty="0">
                <a:effectLst>
                  <a:outerShdw blurRad="38100" dist="38100" dir="2700000" algn="tl">
                    <a:srgbClr val="000000">
                      <a:alpha val="43137"/>
                    </a:srgbClr>
                  </a:outerShdw>
                </a:effectLst>
              </a:rPr>
              <a:t>Υψηλόβαθμης κακοήθειας </a:t>
            </a:r>
            <a:r>
              <a:rPr lang="el-GR" sz="2400" dirty="0" err="1">
                <a:effectLst>
                  <a:outerShdw blurRad="38100" dist="38100" dir="2700000" algn="tl">
                    <a:srgbClr val="000000">
                      <a:alpha val="43137"/>
                    </a:srgbClr>
                  </a:outerShdw>
                </a:effectLst>
              </a:rPr>
              <a:t>ουροθηλιακό</a:t>
            </a:r>
            <a:r>
              <a:rPr lang="el-GR" sz="2400" dirty="0">
                <a:effectLst>
                  <a:outerShdw blurRad="38100" dist="38100" dir="2700000" algn="tl">
                    <a:srgbClr val="000000">
                      <a:alpha val="43137"/>
                    </a:srgbClr>
                  </a:outerShdw>
                </a:effectLst>
              </a:rPr>
              <a:t> καρκίνωμα</a:t>
            </a:r>
            <a:r>
              <a:rPr lang="en-US" sz="2400" dirty="0"/>
              <a:t>: </a:t>
            </a:r>
            <a:r>
              <a:rPr lang="el-GR" sz="2400" dirty="0"/>
              <a:t>Συνήθως ηλικιωμένοι ασθενείς με παρουσία in </a:t>
            </a:r>
            <a:r>
              <a:rPr lang="el-GR" sz="2400" dirty="0" err="1"/>
              <a:t>situ</a:t>
            </a:r>
            <a:r>
              <a:rPr lang="el-GR" sz="2400" dirty="0"/>
              <a:t> </a:t>
            </a:r>
            <a:r>
              <a:rPr lang="el-GR" sz="2400" dirty="0" err="1"/>
              <a:t>ουροθηλιακού</a:t>
            </a:r>
            <a:r>
              <a:rPr lang="el-GR" sz="2400" dirty="0"/>
              <a:t> καρκινώματος</a:t>
            </a:r>
            <a:r>
              <a:rPr lang="en-US" sz="2400" dirty="0"/>
              <a:t>. </a:t>
            </a:r>
            <a:r>
              <a:rPr lang="el-GR" sz="2400" dirty="0"/>
              <a:t>GATA3, p63 θετικότητα, OCT 3/4 αρνητικό. Το INI1 διατηρείται.</a:t>
            </a:r>
          </a:p>
          <a:p>
            <a:pPr algn="just"/>
            <a:r>
              <a:rPr lang="el-GR" sz="2400" dirty="0">
                <a:effectLst>
                  <a:outerShdw blurRad="38100" dist="38100" dir="2700000" algn="tl">
                    <a:srgbClr val="000000">
                      <a:alpha val="43137"/>
                    </a:srgbClr>
                  </a:outerShdw>
                </a:effectLst>
              </a:rPr>
              <a:t>Μεταστατικό νεόπλασμα γεννητικών κυττάρων</a:t>
            </a:r>
            <a:r>
              <a:rPr lang="en-US" sz="2400" dirty="0">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rPr>
              <a:t>π.χ. εμβρυϊκό καρκίνωμα)</a:t>
            </a:r>
            <a:r>
              <a:rPr lang="en-US" sz="2400" dirty="0"/>
              <a:t>:</a:t>
            </a:r>
            <a:r>
              <a:rPr lang="el-GR" sz="2400" dirty="0"/>
              <a:t> Κλινικό ιστορικό, άλλα απεικονιστικά ευρήματα, </a:t>
            </a:r>
            <a:r>
              <a:rPr lang="el-GR" sz="2400" dirty="0" err="1"/>
              <a:t>ανοσοϊστοθετικότητα</a:t>
            </a:r>
            <a:r>
              <a:rPr lang="el-GR" sz="2400" dirty="0"/>
              <a:t> έναντι του </a:t>
            </a:r>
            <a:r>
              <a:rPr lang="en-US" sz="2400" dirty="0"/>
              <a:t>SALL4, </a:t>
            </a:r>
            <a:r>
              <a:rPr lang="el-GR" sz="2400" dirty="0"/>
              <a:t>διατήρηση </a:t>
            </a:r>
            <a:r>
              <a:rPr lang="en-US" sz="2400" dirty="0"/>
              <a:t> </a:t>
            </a:r>
            <a:r>
              <a:rPr lang="el-GR" sz="2400" dirty="0"/>
              <a:t>ΙΝΙ1.</a:t>
            </a:r>
          </a:p>
          <a:p>
            <a:endParaRPr lang="el-GR" dirty="0"/>
          </a:p>
        </p:txBody>
      </p:sp>
    </p:spTree>
    <p:extLst>
      <p:ext uri="{BB962C8B-B14F-4D97-AF65-F5344CB8AC3E}">
        <p14:creationId xmlns:p14="http://schemas.microsoft.com/office/powerpoint/2010/main" xmlns="" val="3359971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A8EC1C0-843A-6801-7F9B-D4E0B79EBC91}"/>
              </a:ext>
            </a:extLst>
          </p:cNvPr>
          <p:cNvSpPr>
            <a:spLocks noGrp="1"/>
          </p:cNvSpPr>
          <p:nvPr>
            <p:ph type="title"/>
          </p:nvPr>
        </p:nvSpPr>
        <p:spPr/>
        <p:txBody>
          <a:bodyPr>
            <a:normAutofit fontScale="90000"/>
          </a:bodyPr>
          <a:lstStyle/>
          <a:p>
            <a:r>
              <a:rPr lang="el-GR" dirty="0"/>
              <a:t>ΝΚΚ με αναδιαταγμένο </a:t>
            </a:r>
            <a:r>
              <a:rPr lang="en-US" dirty="0"/>
              <a:t>TFE3 </a:t>
            </a:r>
            <a:r>
              <a:rPr lang="el-GR" dirty="0"/>
              <a:t>ή </a:t>
            </a:r>
            <a:r>
              <a:rPr lang="en-US" dirty="0" smtClean="0"/>
              <a:t>TFEB</a:t>
            </a:r>
            <a:endParaRPr lang="el-GR" dirty="0"/>
          </a:p>
        </p:txBody>
      </p:sp>
      <p:sp>
        <p:nvSpPr>
          <p:cNvPr id="3" name="Θέση περιεχομένου 2">
            <a:extLst>
              <a:ext uri="{FF2B5EF4-FFF2-40B4-BE49-F238E27FC236}">
                <a16:creationId xmlns:a16="http://schemas.microsoft.com/office/drawing/2014/main" xmlns="" id="{A779FB2A-4A02-C8EC-E386-227DD51C24DB}"/>
              </a:ext>
            </a:extLst>
          </p:cNvPr>
          <p:cNvSpPr>
            <a:spLocks noGrp="1"/>
          </p:cNvSpPr>
          <p:nvPr>
            <p:ph idx="1"/>
          </p:nvPr>
        </p:nvSpPr>
        <p:spPr>
          <a:xfrm>
            <a:off x="457200" y="1600204"/>
            <a:ext cx="8229600" cy="5257796"/>
          </a:xfrm>
        </p:spPr>
        <p:txBody>
          <a:bodyPr>
            <a:normAutofit fontScale="62500" lnSpcReduction="20000"/>
          </a:bodyPr>
          <a:lstStyle/>
          <a:p>
            <a:pPr algn="just"/>
            <a:r>
              <a:rPr lang="el-GR" dirty="0"/>
              <a:t>Τα εν λόγω ΝΚΚ φέρουν </a:t>
            </a:r>
            <a:r>
              <a:rPr lang="el-GR" b="1" dirty="0"/>
              <a:t>συντήξεις γονιδίων </a:t>
            </a:r>
            <a:r>
              <a:rPr lang="el-GR" dirty="0"/>
              <a:t>που περιλαμβάνουν μέλη της οικογένειας μεταγραφικών παραγόντων </a:t>
            </a:r>
            <a:r>
              <a:rPr lang="el-GR" dirty="0" err="1"/>
              <a:t>MiT</a:t>
            </a:r>
            <a:r>
              <a:rPr lang="el-GR" dirty="0"/>
              <a:t>, συμπεριλαμβανομένων των </a:t>
            </a:r>
            <a:r>
              <a:rPr lang="el-GR" b="1" dirty="0"/>
              <a:t>TFE3 (Χ</a:t>
            </a:r>
            <a:r>
              <a:rPr lang="en-US" b="1" dirty="0"/>
              <a:t>p11</a:t>
            </a:r>
            <a:r>
              <a:rPr lang="el-GR" b="1" dirty="0"/>
              <a:t>,</a:t>
            </a:r>
            <a:r>
              <a:rPr lang="en-US" b="1" dirty="0"/>
              <a:t> </a:t>
            </a:r>
            <a:r>
              <a:rPr lang="el-GR" b="1" dirty="0"/>
              <a:t>με επιθετική κλινική πορεία</a:t>
            </a:r>
            <a:r>
              <a:rPr lang="en-US" b="1" dirty="0"/>
              <a:t>)</a:t>
            </a:r>
            <a:r>
              <a:rPr lang="el-GR" b="1" dirty="0"/>
              <a:t> και TFEB</a:t>
            </a:r>
            <a:r>
              <a:rPr lang="en-US" b="1" dirty="0"/>
              <a:t> </a:t>
            </a:r>
            <a:r>
              <a:rPr lang="el-GR" b="1" dirty="0"/>
              <a:t>[</a:t>
            </a:r>
            <a:r>
              <a:rPr lang="en-US" b="1" dirty="0"/>
              <a:t>t(6:11)</a:t>
            </a:r>
            <a:r>
              <a:rPr lang="el-GR" b="1" dirty="0"/>
              <a:t>, χαμηλότερου κακοήθους δυναμικού]. </a:t>
            </a:r>
            <a:r>
              <a:rPr lang="el-GR" dirty="0"/>
              <a:t>Η </a:t>
            </a:r>
            <a:r>
              <a:rPr lang="el-GR" dirty="0" err="1"/>
              <a:t>υπερέκφραση</a:t>
            </a:r>
            <a:r>
              <a:rPr lang="el-GR" dirty="0"/>
              <a:t> του TFE3 ή του TFEB ενεργοποιεί πολλαπλούς κατιόντες στόχους, συμπεριλαμβανομένων εκείνων που κανονικά </a:t>
            </a:r>
            <a:r>
              <a:rPr lang="el-GR" dirty="0" smtClean="0"/>
              <a:t>ενεργοποιούνται </a:t>
            </a:r>
            <a:r>
              <a:rPr lang="el-GR" dirty="0"/>
              <a:t>από μεταγραφικούς παράγοντες της οικογένειας </a:t>
            </a:r>
            <a:r>
              <a:rPr lang="el-GR" dirty="0" err="1"/>
              <a:t>MiT</a:t>
            </a:r>
            <a:r>
              <a:rPr lang="el-GR" dirty="0"/>
              <a:t>. </a:t>
            </a:r>
            <a:r>
              <a:rPr lang="el-GR" b="1" dirty="0" smtClean="0"/>
              <a:t>Έτσι συχνά </a:t>
            </a:r>
            <a:r>
              <a:rPr lang="el-GR" b="1" dirty="0" err="1" smtClean="0"/>
              <a:t>ανοσοϊστοχημικά</a:t>
            </a:r>
            <a:r>
              <a:rPr lang="el-GR" b="1" dirty="0" smtClean="0"/>
              <a:t> εκφράζονται η </a:t>
            </a:r>
            <a:r>
              <a:rPr lang="el-GR" b="1" dirty="0" err="1" smtClean="0"/>
              <a:t>κυστεϊνική</a:t>
            </a:r>
            <a:r>
              <a:rPr lang="el-GR" b="1" dirty="0" smtClean="0"/>
              <a:t> </a:t>
            </a:r>
            <a:r>
              <a:rPr lang="el-GR" b="1" dirty="0" err="1" smtClean="0"/>
              <a:t>πρωτεάση</a:t>
            </a:r>
            <a:r>
              <a:rPr lang="el-GR" b="1" dirty="0" smtClean="0"/>
              <a:t> </a:t>
            </a:r>
            <a:r>
              <a:rPr lang="el-GR" b="1" dirty="0" err="1" smtClean="0"/>
              <a:t>καθεψίνη</a:t>
            </a:r>
            <a:r>
              <a:rPr lang="el-GR" b="1" dirty="0" smtClean="0"/>
              <a:t> Κ, πιθανώς </a:t>
            </a:r>
            <a:r>
              <a:rPr lang="el-GR" b="1" dirty="0" err="1" smtClean="0"/>
              <a:t>μελανοκυτταρικούς</a:t>
            </a:r>
            <a:r>
              <a:rPr lang="el-GR" b="1" dirty="0" smtClean="0"/>
              <a:t> δείκτες και λιγότερο πιθανό επιθηλιακοί δείκτες όπως οι </a:t>
            </a:r>
            <a:r>
              <a:rPr lang="el-GR" b="1" dirty="0" err="1" smtClean="0"/>
              <a:t>κυτταροκερατίνες</a:t>
            </a:r>
            <a:r>
              <a:rPr lang="el-GR" b="1" dirty="0" smtClean="0"/>
              <a:t>.</a:t>
            </a:r>
            <a:endParaRPr lang="el-GR" b="1" dirty="0"/>
          </a:p>
          <a:p>
            <a:pPr algn="just"/>
            <a:r>
              <a:rPr lang="el-GR" dirty="0"/>
              <a:t>Ιστολογικά, ποικίλα, συχνά </a:t>
            </a:r>
            <a:r>
              <a:rPr lang="el-GR" b="1" dirty="0"/>
              <a:t>μικτά </a:t>
            </a:r>
            <a:r>
              <a:rPr lang="el-GR" dirty="0"/>
              <a:t>πρότυπα, κυρίως  </a:t>
            </a:r>
            <a:r>
              <a:rPr lang="el-GR" dirty="0" err="1"/>
              <a:t>θηλώδες</a:t>
            </a:r>
            <a:r>
              <a:rPr lang="el-GR" dirty="0"/>
              <a:t> αλλά και κυψελιδικό και </a:t>
            </a:r>
            <a:r>
              <a:rPr lang="el-GR" dirty="0" err="1"/>
              <a:t>εμφωλεασμένο</a:t>
            </a:r>
            <a:r>
              <a:rPr lang="el-GR" dirty="0"/>
              <a:t>, με διαυγή και </a:t>
            </a:r>
            <a:r>
              <a:rPr lang="el-GR" dirty="0" err="1"/>
              <a:t>ηωσινόφιλα</a:t>
            </a:r>
            <a:r>
              <a:rPr lang="el-GR" dirty="0"/>
              <a:t> καρκινικά κύτταρα και </a:t>
            </a:r>
            <a:r>
              <a:rPr lang="el-GR" dirty="0">
                <a:effectLst>
                  <a:outerShdw blurRad="38100" dist="38100" dir="2700000" algn="tl">
                    <a:srgbClr val="000000">
                      <a:alpha val="43137"/>
                    </a:srgbClr>
                  </a:outerShdw>
                </a:effectLst>
              </a:rPr>
              <a:t>ψαμμώδη σωμάτια</a:t>
            </a:r>
            <a:r>
              <a:rPr lang="el-GR" dirty="0"/>
              <a:t>. </a:t>
            </a:r>
          </a:p>
          <a:p>
            <a:pPr algn="just"/>
            <a:r>
              <a:rPr lang="el-GR" dirty="0"/>
              <a:t>Πιο συχνά </a:t>
            </a:r>
            <a:r>
              <a:rPr lang="el-GR" dirty="0">
                <a:effectLst>
                  <a:outerShdw blurRad="38100" dist="38100" dir="2700000" algn="tl">
                    <a:srgbClr val="000000">
                      <a:alpha val="43137"/>
                    </a:srgbClr>
                  </a:outerShdw>
                </a:effectLst>
              </a:rPr>
              <a:t>σε παιδιά / νεαρά θήλεα άτομα</a:t>
            </a:r>
            <a:r>
              <a:rPr lang="el-GR" dirty="0"/>
              <a:t>.</a:t>
            </a:r>
          </a:p>
          <a:p>
            <a:pPr algn="just"/>
            <a:r>
              <a:rPr lang="el-GR" dirty="0"/>
              <a:t>Η διάγνωση συχνά βασίζεται στην </a:t>
            </a:r>
            <a:r>
              <a:rPr lang="el-GR" dirty="0" err="1"/>
              <a:t>ανοσοϊστοχημεία</a:t>
            </a:r>
            <a:r>
              <a:rPr lang="el-GR" dirty="0"/>
              <a:t> ή στον FISH για </a:t>
            </a:r>
            <a:r>
              <a:rPr lang="el-GR" b="1" dirty="0"/>
              <a:t>ανίχνευση της </a:t>
            </a:r>
            <a:r>
              <a:rPr lang="el-GR" b="1" dirty="0" err="1"/>
              <a:t>διαμετάθεσης</a:t>
            </a:r>
            <a:r>
              <a:rPr lang="el-GR" dirty="0"/>
              <a:t>.</a:t>
            </a:r>
          </a:p>
          <a:p>
            <a:pPr algn="just"/>
            <a:r>
              <a:rPr lang="el-GR" b="1" dirty="0"/>
              <a:t>Οι αναστολείς </a:t>
            </a:r>
            <a:r>
              <a:rPr lang="el-GR" b="1" dirty="0" err="1"/>
              <a:t>mTOR</a:t>
            </a:r>
            <a:r>
              <a:rPr lang="el-GR" b="1" dirty="0"/>
              <a:t> και </a:t>
            </a:r>
            <a:r>
              <a:rPr lang="el-GR" b="1" dirty="0" err="1"/>
              <a:t>τυροσινοκινάσης</a:t>
            </a:r>
            <a:r>
              <a:rPr lang="el-GR" b="1" dirty="0"/>
              <a:t> </a:t>
            </a:r>
            <a:r>
              <a:rPr lang="el-GR" dirty="0"/>
              <a:t>και λιγότερο κάποιοι εκλεκτικοί αναστολείς του  </a:t>
            </a:r>
            <a:r>
              <a:rPr lang="en-US" dirty="0"/>
              <a:t>MET, </a:t>
            </a:r>
            <a:r>
              <a:rPr lang="el-GR" dirty="0"/>
              <a:t>μπορεί να αποβούν ωφέλιμοι </a:t>
            </a:r>
            <a:r>
              <a:rPr lang="el-GR" dirty="0" err="1"/>
              <a:t>θεραπευτικώς</a:t>
            </a:r>
            <a:r>
              <a:rPr lang="el-GR" dirty="0"/>
              <a:t>, μετά την </a:t>
            </a:r>
            <a:r>
              <a:rPr lang="el-GR" dirty="0" err="1"/>
              <a:t>εκτομή</a:t>
            </a:r>
            <a:r>
              <a:rPr lang="el-GR" dirty="0"/>
              <a:t> του ΝΚΚ.</a:t>
            </a:r>
          </a:p>
        </p:txBody>
      </p:sp>
    </p:spTree>
    <p:extLst>
      <p:ext uri="{BB962C8B-B14F-4D97-AF65-F5344CB8AC3E}">
        <p14:creationId xmlns:p14="http://schemas.microsoft.com/office/powerpoint/2010/main" xmlns="" val="262566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2E47AB3-2D53-46AE-0E8D-41058B5DE4A6}"/>
              </a:ext>
            </a:extLst>
          </p:cNvPr>
          <p:cNvSpPr>
            <a:spLocks noGrp="1"/>
          </p:cNvSpPr>
          <p:nvPr>
            <p:ph type="title"/>
          </p:nvPr>
        </p:nvSpPr>
        <p:spPr>
          <a:xfrm>
            <a:off x="0" y="0"/>
            <a:ext cx="9144000" cy="2492896"/>
          </a:xfrm>
        </p:spPr>
        <p:txBody>
          <a:bodyPr>
            <a:normAutofit fontScale="90000"/>
          </a:bodyPr>
          <a:lstStyle/>
          <a:p>
            <a:pPr algn="just"/>
            <a:r>
              <a:rPr lang="el-GR" sz="3100" b="1" dirty="0"/>
              <a:t>ΝΚΚ με αναδιαταγμένο </a:t>
            </a:r>
            <a:r>
              <a:rPr lang="en-US" sz="3100" b="1" dirty="0" smtClean="0"/>
              <a:t>TFE3</a:t>
            </a:r>
            <a:r>
              <a:rPr lang="el-GR" sz="3100" b="1" dirty="0" smtClean="0"/>
              <a:t> </a:t>
            </a:r>
            <a:r>
              <a:rPr lang="el-GR" sz="2200" dirty="0" smtClean="0"/>
              <a:t>(συγχωνεύσεις με </a:t>
            </a:r>
            <a:r>
              <a:rPr lang="el-GR" sz="2200" dirty="0" smtClean="0">
                <a:effectLst>
                  <a:outerShdw blurRad="38100" dist="38100" dir="2700000" algn="tl">
                    <a:srgbClr val="000000">
                      <a:alpha val="43137"/>
                    </a:srgbClr>
                  </a:outerShdw>
                </a:effectLst>
              </a:rPr>
              <a:t>&gt;20 </a:t>
            </a:r>
            <a:r>
              <a:rPr lang="el-GR" sz="2200" dirty="0" smtClean="0"/>
              <a:t>διαφορετικά γονίδια) </a:t>
            </a:r>
            <a:r>
              <a:rPr lang="en-US" sz="2200" dirty="0"/>
              <a:t/>
            </a:r>
            <a:br>
              <a:rPr lang="en-US" sz="2200" dirty="0"/>
            </a:br>
            <a:r>
              <a:rPr lang="el-GR" sz="2000" dirty="0"/>
              <a:t>Τα εν λόγω</a:t>
            </a:r>
            <a:r>
              <a:rPr lang="en-US" sz="2000" dirty="0"/>
              <a:t> </a:t>
            </a:r>
            <a:r>
              <a:rPr lang="el-GR" sz="2000" b="1" dirty="0" smtClean="0"/>
              <a:t>ετερογενή ως προς τη μορφολογία, τον </a:t>
            </a:r>
            <a:r>
              <a:rPr lang="el-GR" sz="2000" b="1" dirty="0" err="1" smtClean="0"/>
              <a:t>ανοσοφαινότυπο</a:t>
            </a:r>
            <a:r>
              <a:rPr lang="el-GR" sz="2000" b="1" dirty="0" smtClean="0"/>
              <a:t> και την κλινική συμπεριφορά </a:t>
            </a:r>
            <a:r>
              <a:rPr lang="en-US" sz="2000" b="1" dirty="0" smtClean="0"/>
              <a:t>NKK</a:t>
            </a:r>
            <a:r>
              <a:rPr lang="el-GR" sz="2000" dirty="0" smtClean="0"/>
              <a:t> απαντούν σε </a:t>
            </a:r>
            <a:r>
              <a:rPr lang="el-GR" sz="2000" b="1" dirty="0" smtClean="0"/>
              <a:t>νεότερους ασθενείς</a:t>
            </a:r>
            <a:r>
              <a:rPr lang="el-GR" sz="2000" dirty="0" smtClean="0"/>
              <a:t>, έχουν </a:t>
            </a:r>
            <a:r>
              <a:rPr lang="el-GR" sz="2000" dirty="0"/>
              <a:t>συνήθως </a:t>
            </a:r>
            <a:r>
              <a:rPr lang="el-GR" sz="2000" b="1" dirty="0" smtClean="0"/>
              <a:t>μικτό</a:t>
            </a:r>
            <a:r>
              <a:rPr lang="el-GR" sz="2000" dirty="0" smtClean="0"/>
              <a:t> </a:t>
            </a:r>
            <a:r>
              <a:rPr lang="el-GR" sz="2000" dirty="0" err="1" smtClean="0"/>
              <a:t>θηλώδες</a:t>
            </a:r>
            <a:r>
              <a:rPr lang="el-GR" sz="2000" dirty="0" smtClean="0"/>
              <a:t> </a:t>
            </a:r>
            <a:r>
              <a:rPr lang="el-GR" sz="2000" dirty="0"/>
              <a:t>και συμπαγές κυψελιδικό πρότυπο ανάπτυξης και αποτελούνται από </a:t>
            </a:r>
            <a:r>
              <a:rPr lang="el-GR" sz="2000" b="1" dirty="0"/>
              <a:t>διαυγή έως </a:t>
            </a:r>
            <a:r>
              <a:rPr lang="el-GR" sz="2000" b="1" dirty="0" err="1"/>
              <a:t>ηωσινόφιλα</a:t>
            </a:r>
            <a:r>
              <a:rPr lang="el-GR" sz="2000" dirty="0"/>
              <a:t>, </a:t>
            </a:r>
            <a:r>
              <a:rPr lang="el-GR" sz="2000" i="1" dirty="0"/>
              <a:t>μη</a:t>
            </a:r>
            <a:r>
              <a:rPr lang="el-GR" sz="2000" dirty="0"/>
              <a:t> συνεκτικά </a:t>
            </a:r>
            <a:r>
              <a:rPr lang="el-GR" sz="2000" dirty="0" err="1"/>
              <a:t>ψευδοστοιβαδοποιούμενα</a:t>
            </a:r>
            <a:r>
              <a:rPr lang="el-GR" sz="2000" dirty="0"/>
              <a:t> κύτταρα με ογκώδες κυτταρόπλασμα και πυρήνες υψηλόβαθμης κακοήθειας. Εμφανίζουν  συχνά </a:t>
            </a:r>
            <a:r>
              <a:rPr lang="el-GR" sz="2000" b="1" dirty="0"/>
              <a:t>ψαμμώδη </a:t>
            </a:r>
            <a:r>
              <a:rPr lang="el-GR" sz="2000" b="1" dirty="0" smtClean="0"/>
              <a:t>σωμάτια </a:t>
            </a:r>
            <a:r>
              <a:rPr lang="el-GR" sz="2000" dirty="0"/>
              <a:t>και μπορεί να περιέχουν χρωστική ουσία μελανίνης, όπως  ένα κεχρωσμένος </a:t>
            </a:r>
            <a:r>
              <a:rPr lang="el-GR" sz="2000" dirty="0" err="1"/>
              <a:t>περιαγγειακός</a:t>
            </a:r>
            <a:r>
              <a:rPr lang="el-GR" sz="2000" dirty="0"/>
              <a:t> </a:t>
            </a:r>
            <a:r>
              <a:rPr lang="el-GR" sz="2000" dirty="0" err="1"/>
              <a:t>επιθηλιοειδής</a:t>
            </a:r>
            <a:r>
              <a:rPr lang="el-GR" sz="2000" dirty="0"/>
              <a:t> όγκος (</a:t>
            </a:r>
            <a:r>
              <a:rPr lang="en-US" sz="2000" dirty="0" err="1"/>
              <a:t>PEComa</a:t>
            </a:r>
            <a:r>
              <a:rPr lang="en-US" sz="2000" dirty="0" smtClean="0"/>
              <a:t>).</a:t>
            </a:r>
            <a:r>
              <a:rPr lang="el-GR" sz="2000" dirty="0" smtClean="0"/>
              <a:t> Ο </a:t>
            </a:r>
            <a:r>
              <a:rPr lang="el-GR" sz="2000" dirty="0" err="1" smtClean="0"/>
              <a:t>ανοσοφαινότυπός</a:t>
            </a:r>
            <a:r>
              <a:rPr lang="el-GR" sz="2000" dirty="0" smtClean="0"/>
              <a:t> τους περιλαμβάνει </a:t>
            </a:r>
            <a:r>
              <a:rPr lang="el-GR" sz="2000" b="1" spc="600" dirty="0" smtClean="0"/>
              <a:t>έντονη πυρηνική χρώση </a:t>
            </a:r>
            <a:r>
              <a:rPr lang="en-US" sz="2000" b="1" spc="600" dirty="0" smtClean="0"/>
              <a:t>TFE3</a:t>
            </a:r>
            <a:r>
              <a:rPr lang="en-US" sz="2000" dirty="0" smtClean="0"/>
              <a:t>,</a:t>
            </a:r>
            <a:r>
              <a:rPr lang="el-GR" sz="2000" dirty="0" smtClean="0"/>
              <a:t> ποικίλη έκφραση </a:t>
            </a:r>
            <a:r>
              <a:rPr lang="el-GR" sz="2000" dirty="0" err="1" smtClean="0"/>
              <a:t>μελανοκυτταρικών</a:t>
            </a:r>
            <a:r>
              <a:rPr lang="el-GR" sz="2000" dirty="0" smtClean="0"/>
              <a:t> δεικτών και </a:t>
            </a:r>
            <a:r>
              <a:rPr lang="el-GR" sz="2000" dirty="0" err="1" smtClean="0"/>
              <a:t>καθεψίνη</a:t>
            </a:r>
            <a:r>
              <a:rPr lang="el-GR" sz="2000" dirty="0" smtClean="0"/>
              <a:t> Κ.</a:t>
            </a:r>
            <a:endParaRPr lang="el-GR" sz="2000" dirty="0"/>
          </a:p>
        </p:txBody>
      </p:sp>
      <p:pic>
        <p:nvPicPr>
          <p:cNvPr id="4" name="Εικόνα 3">
            <a:extLst>
              <a:ext uri="{FF2B5EF4-FFF2-40B4-BE49-F238E27FC236}">
                <a16:creationId xmlns:a16="http://schemas.microsoft.com/office/drawing/2014/main" xmlns="" id="{092F8212-5865-655A-84EA-031AD37BCF2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393589" y="3136972"/>
            <a:ext cx="3865929" cy="2910817"/>
          </a:xfrm>
          <a:prstGeom prst="rect">
            <a:avLst/>
          </a:prstGeom>
        </p:spPr>
      </p:pic>
      <p:pic>
        <p:nvPicPr>
          <p:cNvPr id="6" name="Εικόνα 5">
            <a:extLst>
              <a:ext uri="{FF2B5EF4-FFF2-40B4-BE49-F238E27FC236}">
                <a16:creationId xmlns:a16="http://schemas.microsoft.com/office/drawing/2014/main" xmlns="" id="{416077C9-00CF-8F24-E546-8A2E62062C1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2639034" y="3136972"/>
            <a:ext cx="3865929" cy="2910817"/>
          </a:xfrm>
          <a:prstGeom prst="rect">
            <a:avLst/>
          </a:prstGeom>
        </p:spPr>
      </p:pic>
      <p:pic>
        <p:nvPicPr>
          <p:cNvPr id="5" name="Εικόνα 4">
            <a:extLst>
              <a:ext uri="{FF2B5EF4-FFF2-40B4-BE49-F238E27FC236}">
                <a16:creationId xmlns:a16="http://schemas.microsoft.com/office/drawing/2014/main" xmlns="" id="{360DE495-1484-C779-F1CF-D6B89DAEFE0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5673054" y="3138338"/>
            <a:ext cx="3863167" cy="2910852"/>
          </a:xfrm>
          <a:prstGeom prst="rect">
            <a:avLst/>
          </a:prstGeom>
        </p:spPr>
      </p:pic>
    </p:spTree>
    <p:extLst>
      <p:ext uri="{BB962C8B-B14F-4D97-AF65-F5344CB8AC3E}">
        <p14:creationId xmlns:p14="http://schemas.microsoft.com/office/powerpoint/2010/main" xmlns="" val="75040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400ABA33-04CB-BFD8-DF28-5EC38B3A14F9}"/>
              </a:ext>
            </a:extLst>
          </p:cNvPr>
          <p:cNvSpPr>
            <a:spLocks noGrp="1"/>
          </p:cNvSpPr>
          <p:nvPr>
            <p:ph type="title"/>
          </p:nvPr>
        </p:nvSpPr>
        <p:spPr>
          <a:xfrm>
            <a:off x="457200" y="0"/>
            <a:ext cx="8229600" cy="908720"/>
          </a:xfrm>
        </p:spPr>
        <p:txBody>
          <a:bodyPr>
            <a:normAutofit/>
          </a:bodyPr>
          <a:lstStyle/>
          <a:p>
            <a:r>
              <a:rPr lang="el-GR" dirty="0"/>
              <a:t>ΓΕΝΙΚΗ ΘΕΡΑΠΕΙΑ ΝΚΚ</a:t>
            </a:r>
          </a:p>
        </p:txBody>
      </p:sp>
      <p:sp>
        <p:nvSpPr>
          <p:cNvPr id="3" name="Θέση περιεχομένου 2">
            <a:extLst>
              <a:ext uri="{FF2B5EF4-FFF2-40B4-BE49-F238E27FC236}">
                <a16:creationId xmlns:a16="http://schemas.microsoft.com/office/drawing/2014/main" xmlns="" id="{50649152-30F1-A605-5156-07E34957014F}"/>
              </a:ext>
            </a:extLst>
          </p:cNvPr>
          <p:cNvSpPr>
            <a:spLocks noGrp="1"/>
          </p:cNvSpPr>
          <p:nvPr>
            <p:ph idx="1"/>
          </p:nvPr>
        </p:nvSpPr>
        <p:spPr>
          <a:xfrm>
            <a:off x="0" y="1124744"/>
            <a:ext cx="9144000" cy="5544616"/>
          </a:xfrm>
        </p:spPr>
        <p:txBody>
          <a:bodyPr>
            <a:normAutofit fontScale="85000" lnSpcReduction="20000"/>
          </a:bodyPr>
          <a:lstStyle/>
          <a:p>
            <a:pPr algn="just"/>
            <a:r>
              <a:rPr lang="el-GR" dirty="0" err="1"/>
              <a:t>Εκτομή</a:t>
            </a:r>
            <a:r>
              <a:rPr lang="el-GR" dirty="0"/>
              <a:t> (μερική ή ριζική νεφρεκτομή)</a:t>
            </a:r>
            <a:endParaRPr lang="en-US" dirty="0"/>
          </a:p>
          <a:p>
            <a:pPr algn="just"/>
            <a:r>
              <a:rPr lang="en-US" dirty="0"/>
              <a:t>H </a:t>
            </a:r>
            <a:r>
              <a:rPr lang="el-GR" dirty="0"/>
              <a:t>περαιτέρω θεραπεία δυνητικώς συνυπολογίζει  τον </a:t>
            </a:r>
            <a:r>
              <a:rPr lang="el-GR" b="1" dirty="0" err="1"/>
              <a:t>υποτύπο</a:t>
            </a:r>
            <a:r>
              <a:rPr lang="el-GR" dirty="0"/>
              <a:t> του ΝΚΚ. </a:t>
            </a:r>
          </a:p>
          <a:p>
            <a:pPr algn="just"/>
            <a:r>
              <a:rPr lang="el-GR" dirty="0"/>
              <a:t>Η χημειοθεραπεία και η ακτινοβολία θεωρούνται παραδοσιακά  όχι ιδιαίτερα αποτελεσματικές. Ωστόσο, η αυξανόμενη χρήση </a:t>
            </a:r>
            <a:r>
              <a:rPr lang="el-GR" b="1" dirty="0" err="1"/>
              <a:t>ιντερφερόνης</a:t>
            </a:r>
            <a:r>
              <a:rPr lang="el-GR" b="1" dirty="0"/>
              <a:t>, </a:t>
            </a:r>
            <a:r>
              <a:rPr lang="el-GR" b="1" dirty="0" err="1"/>
              <a:t>κυτοκίνης</a:t>
            </a:r>
            <a:r>
              <a:rPr lang="el-GR" b="1" dirty="0"/>
              <a:t> IL2, </a:t>
            </a:r>
            <a:r>
              <a:rPr lang="el-GR" b="1" dirty="0" err="1"/>
              <a:t>αντιαγγειογενετικών</a:t>
            </a:r>
            <a:r>
              <a:rPr lang="el-GR" b="1" dirty="0"/>
              <a:t> παραγόντων και ανοσοθεραπείας </a:t>
            </a:r>
            <a:r>
              <a:rPr lang="el-GR" dirty="0"/>
              <a:t>(</a:t>
            </a:r>
            <a:r>
              <a:rPr lang="el-GR" dirty="0" err="1"/>
              <a:t>σοραφενίμπη</a:t>
            </a:r>
            <a:r>
              <a:rPr lang="el-GR" dirty="0"/>
              <a:t>, </a:t>
            </a:r>
            <a:r>
              <a:rPr lang="el-GR" dirty="0" err="1"/>
              <a:t>sunitinib</a:t>
            </a:r>
            <a:r>
              <a:rPr lang="el-GR" dirty="0"/>
              <a:t>, </a:t>
            </a:r>
            <a:r>
              <a:rPr lang="el-GR" dirty="0" err="1"/>
              <a:t>temsirolimus</a:t>
            </a:r>
            <a:r>
              <a:rPr lang="el-GR" dirty="0"/>
              <a:t>, </a:t>
            </a:r>
            <a:r>
              <a:rPr lang="el-GR" dirty="0" err="1"/>
              <a:t>everolimus</a:t>
            </a:r>
            <a:r>
              <a:rPr lang="el-GR" dirty="0"/>
              <a:t>, </a:t>
            </a:r>
            <a:r>
              <a:rPr lang="el-GR" dirty="0" err="1"/>
              <a:t>bevacizumab</a:t>
            </a:r>
            <a:r>
              <a:rPr lang="el-GR" dirty="0"/>
              <a:t>, </a:t>
            </a:r>
            <a:r>
              <a:rPr lang="el-GR" dirty="0" err="1"/>
              <a:t>pazopanib</a:t>
            </a:r>
            <a:r>
              <a:rPr lang="el-GR" dirty="0"/>
              <a:t>, </a:t>
            </a:r>
            <a:r>
              <a:rPr lang="el-GR" dirty="0" err="1"/>
              <a:t>nivolumab</a:t>
            </a:r>
            <a:r>
              <a:rPr lang="el-GR" dirty="0"/>
              <a:t>) βελτιώνουν το τοπίο.</a:t>
            </a:r>
          </a:p>
          <a:p>
            <a:pPr algn="just"/>
            <a:r>
              <a:rPr lang="el-GR" dirty="0"/>
              <a:t>5ετής επιβίωση: </a:t>
            </a:r>
            <a:r>
              <a:rPr lang="el-GR" b="1" dirty="0"/>
              <a:t>68%</a:t>
            </a:r>
            <a:r>
              <a:rPr lang="el-GR" dirty="0"/>
              <a:t> (</a:t>
            </a:r>
            <a:r>
              <a:rPr lang="el-GR" b="1" dirty="0"/>
              <a:t>γενικό ποσοστό</a:t>
            </a:r>
            <a:r>
              <a:rPr lang="el-GR" dirty="0"/>
              <a:t>-όλοι οι ιστολογικοί </a:t>
            </a:r>
            <a:r>
              <a:rPr lang="el-GR" dirty="0" err="1"/>
              <a:t>υποτύποι</a:t>
            </a:r>
            <a:r>
              <a:rPr lang="el-GR" dirty="0"/>
              <a:t> και στάδια)∙ </a:t>
            </a:r>
          </a:p>
          <a:p>
            <a:pPr algn="just">
              <a:buNone/>
            </a:pPr>
            <a:r>
              <a:rPr lang="el-GR" dirty="0"/>
              <a:t>     ποικίλλει από 60% - 80% στο </a:t>
            </a:r>
            <a:r>
              <a:rPr lang="el-GR" b="1" dirty="0"/>
              <a:t>στάδιο</a:t>
            </a:r>
            <a:r>
              <a:rPr lang="el-GR" dirty="0"/>
              <a:t> I έναντι 5% στο </a:t>
            </a:r>
            <a:r>
              <a:rPr lang="el-GR" b="1" dirty="0"/>
              <a:t>στάδιο</a:t>
            </a:r>
            <a:r>
              <a:rPr lang="el-GR" dirty="0"/>
              <a:t> IV,</a:t>
            </a:r>
          </a:p>
          <a:p>
            <a:pPr algn="just">
              <a:buNone/>
            </a:pPr>
            <a:r>
              <a:rPr lang="el-GR" dirty="0"/>
              <a:t>     χαμηλότερο για το </a:t>
            </a:r>
            <a:r>
              <a:rPr lang="el-GR" b="1" dirty="0"/>
              <a:t>καρκίνωμα της νεφρικής πυέλου </a:t>
            </a:r>
            <a:r>
              <a:rPr lang="el-GR" dirty="0"/>
              <a:t>(51%) σε σύγκριση με το </a:t>
            </a:r>
            <a:r>
              <a:rPr lang="el-GR" b="1" dirty="0"/>
              <a:t>ΝΚΚ</a:t>
            </a:r>
            <a:r>
              <a:rPr lang="el-GR" dirty="0"/>
              <a:t> (70%).</a:t>
            </a:r>
          </a:p>
        </p:txBody>
      </p:sp>
    </p:spTree>
    <p:extLst>
      <p:ext uri="{BB962C8B-B14F-4D97-AF65-F5344CB8AC3E}">
        <p14:creationId xmlns:p14="http://schemas.microsoft.com/office/powerpoint/2010/main" xmlns="" val="2966681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1CA0C4F-5FC1-565F-1C64-FE2FAD14BC8C}"/>
              </a:ext>
            </a:extLst>
          </p:cNvPr>
          <p:cNvSpPr txBox="1"/>
          <p:nvPr/>
        </p:nvSpPr>
        <p:spPr>
          <a:xfrm>
            <a:off x="0" y="-171400"/>
            <a:ext cx="9144000" cy="646331"/>
          </a:xfrm>
          <a:prstGeom prst="rect">
            <a:avLst/>
          </a:prstGeom>
          <a:noFill/>
        </p:spPr>
        <p:txBody>
          <a:bodyPr wrap="square">
            <a:spAutoFit/>
          </a:bodyPr>
          <a:lstStyle/>
          <a:p>
            <a:r>
              <a:rPr lang="el-GR" sz="3600" dirty="0"/>
              <a:t>        </a:t>
            </a:r>
            <a:r>
              <a:rPr lang="el-GR" sz="3600" dirty="0" err="1" smtClean="0"/>
              <a:t>Υ</a:t>
            </a:r>
            <a:r>
              <a:rPr lang="el-GR" sz="3600" dirty="0" err="1" smtClean="0"/>
              <a:t>πότυποι</a:t>
            </a:r>
            <a:r>
              <a:rPr lang="el-GR" sz="3600" dirty="0" smtClean="0"/>
              <a:t> ΝΚΚ </a:t>
            </a:r>
            <a:r>
              <a:rPr lang="el-GR" sz="3600" dirty="0"/>
              <a:t>με </a:t>
            </a:r>
            <a:r>
              <a:rPr lang="el-GR" sz="3600" dirty="0" smtClean="0"/>
              <a:t>αναδιαταγμένο </a:t>
            </a:r>
            <a:r>
              <a:rPr lang="en-US" sz="3600" dirty="0"/>
              <a:t>TFEB</a:t>
            </a:r>
            <a:endParaRPr lang="el-GR" sz="3600" dirty="0"/>
          </a:p>
        </p:txBody>
      </p:sp>
      <p:sp>
        <p:nvSpPr>
          <p:cNvPr id="7" name="TextBox 6">
            <a:extLst>
              <a:ext uri="{FF2B5EF4-FFF2-40B4-BE49-F238E27FC236}">
                <a16:creationId xmlns:a16="http://schemas.microsoft.com/office/drawing/2014/main" xmlns="" id="{67968B15-36BD-E167-61A8-792A30BAAA60}"/>
              </a:ext>
            </a:extLst>
          </p:cNvPr>
          <p:cNvSpPr txBox="1"/>
          <p:nvPr/>
        </p:nvSpPr>
        <p:spPr>
          <a:xfrm>
            <a:off x="0" y="476672"/>
            <a:ext cx="9144000" cy="1384995"/>
          </a:xfrm>
          <a:prstGeom prst="rect">
            <a:avLst/>
          </a:prstGeom>
          <a:noFill/>
        </p:spPr>
        <p:txBody>
          <a:bodyPr wrap="square">
            <a:spAutoFit/>
          </a:bodyPr>
          <a:lstStyle/>
          <a:p>
            <a:pPr algn="just"/>
            <a:r>
              <a:rPr lang="el-GR" sz="1400" dirty="0"/>
              <a:t>Τα t(6:11)  </a:t>
            </a:r>
            <a:r>
              <a:rPr lang="en-US" sz="1400" dirty="0" smtClean="0">
                <a:effectLst>
                  <a:outerShdw blurRad="38100" dist="38100" dir="2700000" algn="tl">
                    <a:srgbClr val="000000">
                      <a:alpha val="43137"/>
                    </a:srgbClr>
                  </a:outerShdw>
                </a:effectLst>
              </a:rPr>
              <a:t>TFEB-</a:t>
            </a:r>
            <a:r>
              <a:rPr lang="el-GR" sz="1400" dirty="0" err="1" smtClean="0">
                <a:effectLst>
                  <a:outerShdw blurRad="38100" dist="38100" dir="2700000" algn="tl">
                    <a:srgbClr val="000000">
                      <a:alpha val="43137"/>
                    </a:srgbClr>
                  </a:outerShdw>
                </a:effectLst>
              </a:rPr>
              <a:t>διαμετιθέμενα</a:t>
            </a:r>
            <a:r>
              <a:rPr lang="el-GR" sz="1400" dirty="0" smtClean="0">
                <a:effectLst>
                  <a:outerShdw blurRad="38100" dist="38100" dir="2700000" algn="tl">
                    <a:srgbClr val="000000">
                      <a:alpha val="43137"/>
                    </a:srgbClr>
                  </a:outerShdw>
                </a:effectLst>
              </a:rPr>
              <a:t>  </a:t>
            </a:r>
            <a:r>
              <a:rPr lang="el-GR" sz="1400" dirty="0" smtClean="0"/>
              <a:t>ΝΚΚ </a:t>
            </a:r>
            <a:r>
              <a:rPr lang="el-GR" sz="1400" dirty="0"/>
              <a:t>είναι χαρακτηριστικά </a:t>
            </a:r>
            <a:r>
              <a:rPr lang="el-GR" sz="1400" dirty="0">
                <a:effectLst>
                  <a:outerShdw blurRad="38100" dist="38100" dir="2700000" algn="tl">
                    <a:srgbClr val="000000">
                      <a:alpha val="43137"/>
                    </a:srgbClr>
                  </a:outerShdw>
                </a:effectLst>
              </a:rPr>
              <a:t>διφασικά</a:t>
            </a:r>
            <a:r>
              <a:rPr lang="el-GR" sz="1400" dirty="0"/>
              <a:t>, με </a:t>
            </a:r>
            <a:r>
              <a:rPr lang="el-GR" sz="1400" dirty="0" smtClean="0"/>
              <a:t>φωλιές μεγάλων διαυγών κυττάρων και μικρά </a:t>
            </a:r>
            <a:r>
              <a:rPr lang="el-GR" sz="1400" dirty="0"/>
              <a:t>κύτταρα συγκεντρωμένα γύρω από υλικό βασικής μεμβράνης (όπως τα  σωμάτια </a:t>
            </a:r>
            <a:r>
              <a:rPr lang="el-GR" sz="1400" dirty="0" err="1"/>
              <a:t>Call</a:t>
            </a:r>
            <a:r>
              <a:rPr lang="el-GR" sz="1400" dirty="0"/>
              <a:t>-</a:t>
            </a:r>
            <a:r>
              <a:rPr lang="el-GR" sz="1400" dirty="0" err="1"/>
              <a:t>Exner</a:t>
            </a:r>
            <a:r>
              <a:rPr lang="el-GR" sz="1400" dirty="0"/>
              <a:t> στους ωοθηκικούς </a:t>
            </a:r>
            <a:r>
              <a:rPr lang="el-GR" sz="1400" dirty="0" err="1"/>
              <a:t>κοκκιοκυτταρικούς</a:t>
            </a:r>
            <a:r>
              <a:rPr lang="el-GR" sz="1400" dirty="0"/>
              <a:t> όγκους του τύπου του ενηλίκου) και μεγαλύτερα </a:t>
            </a:r>
            <a:r>
              <a:rPr lang="el-GR" sz="1400" dirty="0" err="1"/>
              <a:t>επιθηλιοειδή</a:t>
            </a:r>
            <a:r>
              <a:rPr lang="el-GR" sz="1400" dirty="0"/>
              <a:t> κύτταρα</a:t>
            </a:r>
            <a:r>
              <a:rPr lang="el-GR" sz="1400" dirty="0" smtClean="0"/>
              <a:t>. Τα </a:t>
            </a:r>
            <a:r>
              <a:rPr lang="en-US" sz="1400" b="1" dirty="0" smtClean="0"/>
              <a:t>TFEB-</a:t>
            </a:r>
            <a:r>
              <a:rPr lang="el-GR" sz="1400" b="1" dirty="0" smtClean="0"/>
              <a:t>ενισχυμένα ΝΚΚ </a:t>
            </a:r>
            <a:r>
              <a:rPr lang="el-GR" sz="1400" dirty="0" smtClean="0"/>
              <a:t>είναι συχνά υψηλόβαθμης κακοήθειας και προχωρημένου σταδίου, με συχνή </a:t>
            </a:r>
            <a:r>
              <a:rPr lang="el-GR" sz="1400" dirty="0" err="1" smtClean="0"/>
              <a:t>ογκοκυτταρική</a:t>
            </a:r>
            <a:r>
              <a:rPr lang="el-GR" sz="1400" dirty="0" smtClean="0"/>
              <a:t> και </a:t>
            </a:r>
            <a:r>
              <a:rPr lang="el-GR" sz="1400" dirty="0" err="1" smtClean="0"/>
              <a:t>θηλώδη</a:t>
            </a:r>
            <a:r>
              <a:rPr lang="el-GR" sz="1400" dirty="0" smtClean="0"/>
              <a:t> μορφολογία και απαντούν σε μεγαλύτερους σε ηλικία ασθενείς. Αμφότεροι οι </a:t>
            </a:r>
            <a:r>
              <a:rPr lang="el-GR" sz="1400" dirty="0" err="1" smtClean="0"/>
              <a:t>υπότυποι</a:t>
            </a:r>
            <a:r>
              <a:rPr lang="el-GR" sz="1400" dirty="0" smtClean="0"/>
              <a:t> εμφανίζουν  </a:t>
            </a:r>
            <a:r>
              <a:rPr lang="el-GR" sz="1400" b="1" dirty="0" smtClean="0"/>
              <a:t>σταθερή </a:t>
            </a:r>
            <a:r>
              <a:rPr lang="el-GR" sz="1400" b="1" dirty="0" err="1" smtClean="0"/>
              <a:t>ανοσοϊστοθετικότητα</a:t>
            </a:r>
            <a:r>
              <a:rPr lang="el-GR" sz="1400" b="1" dirty="0" smtClean="0"/>
              <a:t>  στο</a:t>
            </a:r>
            <a:r>
              <a:rPr lang="en-US" sz="1400" b="1" dirty="0" smtClean="0"/>
              <a:t> TFEB, </a:t>
            </a:r>
            <a:r>
              <a:rPr lang="el-GR" sz="1400" b="1" dirty="0" smtClean="0"/>
              <a:t>στην </a:t>
            </a:r>
            <a:r>
              <a:rPr lang="el-GR" sz="1400" b="1" dirty="0" err="1" smtClean="0"/>
              <a:t>καθεψίνη</a:t>
            </a:r>
            <a:r>
              <a:rPr lang="el-GR" sz="1400" b="1" dirty="0" smtClean="0"/>
              <a:t>  Κ και σε </a:t>
            </a:r>
            <a:r>
              <a:rPr lang="el-GR" sz="1400" b="1" dirty="0" err="1" smtClean="0"/>
              <a:t>μελανοκυτταρικούς</a:t>
            </a:r>
            <a:r>
              <a:rPr lang="el-GR" sz="1400" b="1" dirty="0" smtClean="0"/>
              <a:t> δείκτες.</a:t>
            </a:r>
            <a:endParaRPr lang="el-GR" sz="1400" b="1" dirty="0"/>
          </a:p>
        </p:txBody>
      </p:sp>
      <p:pic>
        <p:nvPicPr>
          <p:cNvPr id="9" name="Εικόνα 8">
            <a:extLst>
              <a:ext uri="{FF2B5EF4-FFF2-40B4-BE49-F238E27FC236}">
                <a16:creationId xmlns:a16="http://schemas.microsoft.com/office/drawing/2014/main" xmlns="" id="{E82CE63F-44CE-E108-9387-28F130519FE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9512" y="2276872"/>
            <a:ext cx="4877417" cy="3672408"/>
          </a:xfrm>
          <a:prstGeom prst="rect">
            <a:avLst/>
          </a:prstGeom>
        </p:spPr>
      </p:pic>
      <p:pic>
        <p:nvPicPr>
          <p:cNvPr id="11" name="Εικόνα 10">
            <a:extLst>
              <a:ext uri="{FF2B5EF4-FFF2-40B4-BE49-F238E27FC236}">
                <a16:creationId xmlns:a16="http://schemas.microsoft.com/office/drawing/2014/main" xmlns="" id="{9E151A85-6D99-5639-ED43-B1DA0C08A73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4521934" y="2254932"/>
            <a:ext cx="5068687" cy="3816424"/>
          </a:xfrm>
          <a:prstGeom prst="rect">
            <a:avLst/>
          </a:prstGeom>
        </p:spPr>
      </p:pic>
    </p:spTree>
    <p:extLst>
      <p:ext uri="{BB962C8B-B14F-4D97-AF65-F5344CB8AC3E}">
        <p14:creationId xmlns:p14="http://schemas.microsoft.com/office/powerpoint/2010/main" xmlns="" val="39286349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A0D9A24-D344-4E3F-D2CF-333C40473602}"/>
              </a:ext>
            </a:extLst>
          </p:cNvPr>
          <p:cNvSpPr txBox="1"/>
          <p:nvPr/>
        </p:nvSpPr>
        <p:spPr>
          <a:xfrm>
            <a:off x="0" y="58847"/>
            <a:ext cx="9144000" cy="6647974"/>
          </a:xfrm>
          <a:prstGeom prst="rect">
            <a:avLst/>
          </a:prstGeom>
          <a:noFill/>
        </p:spPr>
        <p:txBody>
          <a:bodyPr wrap="square">
            <a:spAutoFit/>
          </a:bodyPr>
          <a:lstStyle/>
          <a:p>
            <a:pPr algn="ctr"/>
            <a:r>
              <a:rPr lang="el-GR" sz="2800" b="1" dirty="0"/>
              <a:t>Διαφορική διάγνωση</a:t>
            </a:r>
          </a:p>
          <a:p>
            <a:endParaRPr lang="el-GR" dirty="0"/>
          </a:p>
          <a:p>
            <a:pPr algn="just"/>
            <a:r>
              <a:rPr lang="el-GR" sz="2000" b="1" dirty="0" err="1"/>
              <a:t>Διαυγοκυτταρικό</a:t>
            </a:r>
            <a:r>
              <a:rPr lang="el-GR" sz="2000" b="1" dirty="0"/>
              <a:t> </a:t>
            </a:r>
            <a:r>
              <a:rPr lang="el-GR" sz="2000" b="1" dirty="0" err="1"/>
              <a:t>θ</a:t>
            </a:r>
            <a:r>
              <a:rPr lang="el-GR" sz="2000" b="1" dirty="0" err="1" smtClean="0"/>
              <a:t>ηλώδες</a:t>
            </a:r>
            <a:r>
              <a:rPr lang="el-GR" sz="2000" b="1" dirty="0" smtClean="0"/>
              <a:t> ΝΚΝ</a:t>
            </a:r>
            <a:r>
              <a:rPr lang="el-GR" sz="2000" dirty="0" smtClean="0"/>
              <a:t>: </a:t>
            </a:r>
            <a:r>
              <a:rPr lang="el-GR" sz="2000" dirty="0"/>
              <a:t>τυπικά ομοιογενής πληθυσμός χαμηλού βαθμού κακοήθειας διαυγών κυττάρων χωρίς </a:t>
            </a:r>
            <a:r>
              <a:rPr lang="el-GR" sz="2000" dirty="0" err="1"/>
              <a:t>ηωσινόφιλα</a:t>
            </a:r>
            <a:r>
              <a:rPr lang="el-GR" sz="2000" dirty="0"/>
              <a:t> κύτταρα, χωρίς ασβεστώσεις, συχνά διακλαδισμένες δομές πόρου, εκκριτικά κύτταρα με πυρήνες ευθυγραμμισμένους πάνω από τη βασική μεμβράνη (όπως στο εκκριτικό ενδομήτριο). CK7+, CAIX+, CD10-, AMACR-</a:t>
            </a:r>
          </a:p>
          <a:p>
            <a:pPr algn="just"/>
            <a:endParaRPr lang="el-GR" sz="2000" dirty="0"/>
          </a:p>
          <a:p>
            <a:pPr algn="just"/>
            <a:r>
              <a:rPr lang="el-GR" sz="2000" b="1" dirty="0" err="1"/>
              <a:t>Διαυγοκυτταρικό</a:t>
            </a:r>
            <a:r>
              <a:rPr lang="el-GR" sz="2000" b="1" dirty="0"/>
              <a:t> ΝΚΚ</a:t>
            </a:r>
            <a:r>
              <a:rPr lang="el-GR" sz="2000" dirty="0"/>
              <a:t>: ηλικιωμένοι ασθενείς, δεν αναγνωρίζονται γνήσιες θηλές (αν και </a:t>
            </a:r>
            <a:r>
              <a:rPr lang="el-GR" sz="2000" dirty="0" err="1"/>
              <a:t>ψευδοθηλώδεις</a:t>
            </a:r>
            <a:r>
              <a:rPr lang="el-GR" sz="2000" dirty="0"/>
              <a:t> δομές  λόγω κακής κυτταρικής συνοχής μπορούν να παρατηρηθούν σε υψηλού βαθμού κακοήθειας </a:t>
            </a:r>
            <a:r>
              <a:rPr lang="el-GR" sz="2000" dirty="0" err="1"/>
              <a:t>διαυγοκυτταρικά</a:t>
            </a:r>
            <a:r>
              <a:rPr lang="el-GR" sz="2000" dirty="0"/>
              <a:t> ΝΚΚ). Συχνά κερατίνη / EMA+, </a:t>
            </a:r>
            <a:r>
              <a:rPr lang="el-GR" sz="2000" dirty="0" err="1">
                <a:effectLst>
                  <a:outerShdw blurRad="38100" dist="38100" dir="2700000" algn="tl">
                    <a:srgbClr val="000000">
                      <a:alpha val="43137"/>
                    </a:srgbClr>
                  </a:outerShdw>
                </a:effectLst>
              </a:rPr>
              <a:t>βιμεντίνη</a:t>
            </a:r>
            <a:r>
              <a:rPr lang="el-GR" sz="2000" dirty="0">
                <a:effectLst>
                  <a:outerShdw blurRad="38100" dist="38100" dir="2700000" algn="tl">
                    <a:srgbClr val="000000">
                      <a:alpha val="43137"/>
                    </a:srgbClr>
                  </a:outerShdw>
                </a:effectLst>
              </a:rPr>
              <a:t> +</a:t>
            </a:r>
            <a:r>
              <a:rPr lang="el-GR" sz="2000" dirty="0"/>
              <a:t>, TFE3-, </a:t>
            </a:r>
            <a:r>
              <a:rPr lang="el-GR" sz="2000" dirty="0">
                <a:effectLst>
                  <a:outerShdw blurRad="38100" dist="38100" dir="2700000" algn="tl">
                    <a:srgbClr val="000000">
                      <a:alpha val="43137"/>
                    </a:srgbClr>
                  </a:outerShdw>
                </a:effectLst>
              </a:rPr>
              <a:t>διάχυτη CAIX+, </a:t>
            </a:r>
            <a:r>
              <a:rPr lang="el-GR" sz="2000" dirty="0"/>
              <a:t>παρούσα απάλειψη διαγραφή 3p.</a:t>
            </a:r>
          </a:p>
          <a:p>
            <a:pPr algn="just"/>
            <a:endParaRPr lang="el-GR" sz="2000" dirty="0"/>
          </a:p>
          <a:p>
            <a:pPr algn="just"/>
            <a:r>
              <a:rPr lang="el-GR" sz="2000" b="1" dirty="0" err="1"/>
              <a:t>Επιθηλιοειδές</a:t>
            </a:r>
            <a:r>
              <a:rPr lang="el-GR" sz="2000" b="1" dirty="0"/>
              <a:t> </a:t>
            </a:r>
            <a:r>
              <a:rPr lang="el-GR" sz="2000" b="1" dirty="0" err="1"/>
              <a:t>αγγειομυολίπωμα</a:t>
            </a:r>
            <a:r>
              <a:rPr lang="el-GR" sz="2000" dirty="0"/>
              <a:t>: πάντα αρνητικό για PAX8.</a:t>
            </a:r>
          </a:p>
          <a:p>
            <a:pPr algn="just"/>
            <a:endParaRPr lang="el-GR" sz="2000" dirty="0"/>
          </a:p>
          <a:p>
            <a:pPr algn="just"/>
            <a:r>
              <a:rPr lang="el-GR" sz="2000" b="1" dirty="0" err="1"/>
              <a:t>Χρωμόφοβο</a:t>
            </a:r>
            <a:r>
              <a:rPr lang="el-GR" sz="2000" b="1" dirty="0"/>
              <a:t> ΝΚΚ</a:t>
            </a:r>
            <a:r>
              <a:rPr lang="el-GR" sz="2000" dirty="0"/>
              <a:t>:  διάχυτη χρώση CD117  ευνοεί  τη διάγνωσή του.</a:t>
            </a:r>
          </a:p>
          <a:p>
            <a:pPr algn="just"/>
            <a:endParaRPr lang="el-GR" sz="2000" dirty="0"/>
          </a:p>
          <a:p>
            <a:pPr algn="just"/>
            <a:r>
              <a:rPr lang="el-GR" sz="2000" b="1" dirty="0" err="1"/>
              <a:t>Θηλώδες</a:t>
            </a:r>
            <a:r>
              <a:rPr lang="el-GR" sz="2000" b="1" dirty="0"/>
              <a:t> ΝΚΚ</a:t>
            </a:r>
            <a:r>
              <a:rPr lang="el-GR" sz="2000" dirty="0"/>
              <a:t>: κυρίαρχο το  </a:t>
            </a:r>
            <a:r>
              <a:rPr lang="el-GR" sz="2000" dirty="0" err="1"/>
              <a:t>θηλώδες</a:t>
            </a:r>
            <a:r>
              <a:rPr lang="el-GR" sz="2000" dirty="0"/>
              <a:t> πρότυπο, χωρίς συνυπάρχον κυψελιδικό ή </a:t>
            </a:r>
            <a:r>
              <a:rPr lang="el-GR" sz="2000" dirty="0" err="1"/>
              <a:t>εμφωλεασμένο</a:t>
            </a:r>
            <a:r>
              <a:rPr lang="el-GR" sz="2000" dirty="0"/>
              <a:t> πρότυπο, χωρίς εκτεταμένες περιοχές διαυγών κυττάρων. CK7+, TFE3-, </a:t>
            </a:r>
            <a:r>
              <a:rPr lang="el-GR" sz="2000" dirty="0" err="1"/>
              <a:t>τρισωμία</a:t>
            </a:r>
            <a:r>
              <a:rPr lang="el-GR" sz="2000" dirty="0"/>
              <a:t> 7 και 17</a:t>
            </a:r>
          </a:p>
        </p:txBody>
      </p:sp>
    </p:spTree>
    <p:extLst>
      <p:ext uri="{BB962C8B-B14F-4D97-AF65-F5344CB8AC3E}">
        <p14:creationId xmlns:p14="http://schemas.microsoft.com/office/powerpoint/2010/main" xmlns="" val="15196388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951875D-13A4-28A3-E3ED-D481AAA3DC7A}"/>
              </a:ext>
            </a:extLst>
          </p:cNvPr>
          <p:cNvSpPr>
            <a:spLocks noGrp="1"/>
          </p:cNvSpPr>
          <p:nvPr>
            <p:ph type="title"/>
          </p:nvPr>
        </p:nvSpPr>
        <p:spPr>
          <a:xfrm>
            <a:off x="0" y="-99392"/>
            <a:ext cx="9144000" cy="864096"/>
          </a:xfrm>
        </p:spPr>
        <p:txBody>
          <a:bodyPr>
            <a:normAutofit fontScale="90000"/>
          </a:bodyPr>
          <a:lstStyle/>
          <a:p>
            <a:r>
              <a:rPr lang="en-US" dirty="0"/>
              <a:t>NKK </a:t>
            </a:r>
            <a:r>
              <a:rPr lang="el-GR" dirty="0"/>
              <a:t>με μεταλλαγμένο </a:t>
            </a:r>
            <a:r>
              <a:rPr lang="en-US" dirty="0"/>
              <a:t>ELOC (</a:t>
            </a:r>
            <a:r>
              <a:rPr lang="el-GR" dirty="0"/>
              <a:t>τέως </a:t>
            </a:r>
            <a:r>
              <a:rPr lang="en-US" dirty="0"/>
              <a:t>TCEB1)</a:t>
            </a:r>
            <a:endParaRPr lang="el-GR" dirty="0"/>
          </a:p>
        </p:txBody>
      </p:sp>
      <p:sp>
        <p:nvSpPr>
          <p:cNvPr id="3" name="Θέση περιεχομένου 2">
            <a:extLst>
              <a:ext uri="{FF2B5EF4-FFF2-40B4-BE49-F238E27FC236}">
                <a16:creationId xmlns:a16="http://schemas.microsoft.com/office/drawing/2014/main" xmlns="" id="{66D24453-5FE5-2662-2D9E-9958444BD488}"/>
              </a:ext>
            </a:extLst>
          </p:cNvPr>
          <p:cNvSpPr>
            <a:spLocks noGrp="1"/>
          </p:cNvSpPr>
          <p:nvPr>
            <p:ph idx="1"/>
          </p:nvPr>
        </p:nvSpPr>
        <p:spPr>
          <a:xfrm>
            <a:off x="0" y="620688"/>
            <a:ext cx="9144000" cy="6120680"/>
          </a:xfrm>
        </p:spPr>
        <p:txBody>
          <a:bodyPr>
            <a:normAutofit fontScale="77500" lnSpcReduction="20000"/>
          </a:bodyPr>
          <a:lstStyle/>
          <a:p>
            <a:pPr algn="just"/>
            <a:r>
              <a:rPr lang="el-GR" dirty="0"/>
              <a:t>Ασυνήθιστος</a:t>
            </a:r>
            <a:r>
              <a:rPr lang="en-US" dirty="0"/>
              <a:t>, </a:t>
            </a:r>
            <a:r>
              <a:rPr lang="el-GR" b="1" dirty="0"/>
              <a:t>ήπιας βιολογικής συμπεριφοράς</a:t>
            </a:r>
            <a:r>
              <a:rPr lang="el-GR" dirty="0"/>
              <a:t>,  </a:t>
            </a:r>
            <a:r>
              <a:rPr lang="el-GR" dirty="0" err="1"/>
              <a:t>διαυγοκυτταρικός</a:t>
            </a:r>
            <a:r>
              <a:rPr lang="el-GR" dirty="0"/>
              <a:t> όγκος </a:t>
            </a:r>
            <a:r>
              <a:rPr lang="en-US" dirty="0"/>
              <a:t>pT1,</a:t>
            </a:r>
            <a:r>
              <a:rPr lang="el-GR" dirty="0"/>
              <a:t>με </a:t>
            </a:r>
            <a:r>
              <a:rPr lang="el-GR" b="1" dirty="0"/>
              <a:t>συμπαγές και </a:t>
            </a:r>
            <a:r>
              <a:rPr lang="el-GR" b="1" dirty="0" err="1"/>
              <a:t>θηλώδες</a:t>
            </a:r>
            <a:r>
              <a:rPr lang="el-GR" b="1" dirty="0"/>
              <a:t> </a:t>
            </a:r>
            <a:r>
              <a:rPr lang="el-GR" dirty="0"/>
              <a:t>πρότυπο ανάπτυξης και </a:t>
            </a:r>
            <a:r>
              <a:rPr lang="el-GR" dirty="0" smtClean="0"/>
              <a:t>(</a:t>
            </a:r>
            <a:r>
              <a:rPr lang="el-GR" b="1" dirty="0" smtClean="0"/>
              <a:t>πολύ</a:t>
            </a:r>
            <a:r>
              <a:rPr lang="el-GR" dirty="0" smtClean="0"/>
              <a:t>)</a:t>
            </a:r>
            <a:r>
              <a:rPr lang="el-GR" b="1" dirty="0" smtClean="0"/>
              <a:t>οζώδη </a:t>
            </a:r>
            <a:r>
              <a:rPr lang="el-GR" b="1" dirty="0"/>
              <a:t>εμφάνιση </a:t>
            </a:r>
            <a:r>
              <a:rPr lang="el-GR" dirty="0"/>
              <a:t>λόγω της εντός αυτού διέλευσης </a:t>
            </a:r>
            <a:r>
              <a:rPr lang="el-GR" b="1" dirty="0" err="1"/>
              <a:t>ινομυϊκών</a:t>
            </a:r>
            <a:r>
              <a:rPr lang="el-GR" b="1" dirty="0"/>
              <a:t> ταινιών και διαφραγμάτων</a:t>
            </a:r>
            <a:r>
              <a:rPr lang="el-GR" dirty="0"/>
              <a:t>. Η </a:t>
            </a:r>
            <a:r>
              <a:rPr lang="el-GR" b="1" dirty="0"/>
              <a:t>νεφρεκτομή</a:t>
            </a:r>
            <a:r>
              <a:rPr lang="el-GR" dirty="0"/>
              <a:t>, ριζική ή μερική, αρκεί.</a:t>
            </a:r>
          </a:p>
          <a:p>
            <a:pPr algn="just"/>
            <a:r>
              <a:rPr lang="el-GR" dirty="0"/>
              <a:t>Αποτελείται από </a:t>
            </a:r>
            <a:r>
              <a:rPr lang="el-GR" b="1" dirty="0"/>
              <a:t>διαυγή κύτταρα χαμηλόβαθμης κακοήθειας </a:t>
            </a:r>
            <a:r>
              <a:rPr lang="el-GR" dirty="0"/>
              <a:t>με </a:t>
            </a:r>
            <a:r>
              <a:rPr lang="el-GR" b="1" dirty="0"/>
              <a:t>ογκώδες κυτταρόπλασμα </a:t>
            </a:r>
            <a:r>
              <a:rPr lang="el-GR" dirty="0"/>
              <a:t>και </a:t>
            </a:r>
            <a:r>
              <a:rPr lang="el-GR" dirty="0" err="1"/>
              <a:t>προβάλλουσες</a:t>
            </a:r>
            <a:r>
              <a:rPr lang="el-GR" dirty="0"/>
              <a:t> </a:t>
            </a:r>
            <a:r>
              <a:rPr lang="el-GR" dirty="0" err="1"/>
              <a:t>κυτταροπλασματικές</a:t>
            </a:r>
            <a:r>
              <a:rPr lang="el-GR" dirty="0"/>
              <a:t> μεμβράνες. Μιμείται μορφολογικά το συμβατικό </a:t>
            </a:r>
            <a:r>
              <a:rPr lang="el-GR" dirty="0" err="1"/>
              <a:t>διαυγοκυτταρικό</a:t>
            </a:r>
            <a:r>
              <a:rPr lang="el-GR" dirty="0"/>
              <a:t> ΝΚΚ και τα σχετιζόμενα με οζώδη σκλήρυνση ΝΚΚ.</a:t>
            </a:r>
          </a:p>
          <a:p>
            <a:pPr algn="just"/>
            <a:r>
              <a:rPr lang="el-GR" b="1" dirty="0"/>
              <a:t>Σταθερά </a:t>
            </a:r>
            <a:r>
              <a:rPr lang="el-GR" b="1" dirty="0" err="1"/>
              <a:t>ανοσοαντιδραστικό</a:t>
            </a:r>
            <a:r>
              <a:rPr lang="el-GR" b="1" dirty="0"/>
              <a:t> </a:t>
            </a:r>
            <a:r>
              <a:rPr lang="el-GR" dirty="0"/>
              <a:t>για </a:t>
            </a:r>
            <a:r>
              <a:rPr lang="el-GR" b="1" dirty="0"/>
              <a:t>CK7</a:t>
            </a:r>
            <a:r>
              <a:rPr lang="el-GR" dirty="0"/>
              <a:t> και μπορεί να είναι μόνο εστιακά θετικό για υψηλού μοριακού βάρους </a:t>
            </a:r>
            <a:r>
              <a:rPr lang="el-GR" dirty="0" err="1"/>
              <a:t>κυτταροκερατίνες</a:t>
            </a:r>
            <a:r>
              <a:rPr lang="el-GR" dirty="0"/>
              <a:t> (HMWCK).Επίσης διάχυτη θετική </a:t>
            </a:r>
            <a:r>
              <a:rPr lang="el-GR" dirty="0" err="1"/>
              <a:t>ανοσοχρώση</a:t>
            </a:r>
            <a:r>
              <a:rPr lang="el-GR" dirty="0"/>
              <a:t> της </a:t>
            </a:r>
            <a:r>
              <a:rPr lang="en-US" b="1" dirty="0"/>
              <a:t>CAIX</a:t>
            </a:r>
            <a:r>
              <a:rPr lang="el-GR" b="1" dirty="0"/>
              <a:t> δίκην σχήματος κουτιού</a:t>
            </a:r>
            <a:r>
              <a:rPr lang="el-GR" dirty="0"/>
              <a:t>. Αρνητικές οι </a:t>
            </a:r>
            <a:r>
              <a:rPr lang="el-GR" dirty="0" err="1"/>
              <a:t>ανοσοχρώσεις</a:t>
            </a:r>
            <a:r>
              <a:rPr lang="el-GR" dirty="0"/>
              <a:t> για </a:t>
            </a:r>
            <a:r>
              <a:rPr lang="en-US" dirty="0"/>
              <a:t>TFE3</a:t>
            </a:r>
            <a:r>
              <a:rPr lang="el-GR" dirty="0"/>
              <a:t> και </a:t>
            </a:r>
            <a:r>
              <a:rPr lang="el-GR" dirty="0" err="1"/>
              <a:t>μελανοκυτταρικούς</a:t>
            </a:r>
            <a:r>
              <a:rPr lang="el-GR" dirty="0"/>
              <a:t> </a:t>
            </a:r>
            <a:r>
              <a:rPr lang="el-GR" dirty="0" err="1"/>
              <a:t>ανοσοδείκτες</a:t>
            </a:r>
            <a:r>
              <a:rPr lang="el-GR" dirty="0"/>
              <a:t> (</a:t>
            </a:r>
            <a:r>
              <a:rPr lang="en-US" dirty="0"/>
              <a:t>HMB45, </a:t>
            </a:r>
            <a:r>
              <a:rPr lang="en-US" dirty="0" err="1"/>
              <a:t>MelanA</a:t>
            </a:r>
            <a:r>
              <a:rPr lang="en-US" dirty="0"/>
              <a:t>). </a:t>
            </a:r>
            <a:endParaRPr lang="el-GR" dirty="0"/>
          </a:p>
          <a:p>
            <a:pPr algn="just"/>
            <a:r>
              <a:rPr lang="el-GR" dirty="0"/>
              <a:t>Αναπτύσσεται λόγω </a:t>
            </a:r>
            <a:r>
              <a:rPr lang="el-GR" b="1" dirty="0" err="1"/>
              <a:t>διαλληλικής</a:t>
            </a:r>
            <a:r>
              <a:rPr lang="el-GR" b="1" dirty="0"/>
              <a:t> αδρανοποίησης του TCEB1 (ELOC) </a:t>
            </a:r>
            <a:r>
              <a:rPr lang="el-GR" dirty="0"/>
              <a:t>στο χρωμόσωμα 8 που κωδικοποιεί για την </a:t>
            </a:r>
            <a:r>
              <a:rPr lang="el-GR" dirty="0" err="1"/>
              <a:t>ελοντίνη</a:t>
            </a:r>
            <a:r>
              <a:rPr lang="el-GR" dirty="0"/>
              <a:t> C του συμπλέγματος VHL με </a:t>
            </a:r>
            <a:r>
              <a:rPr lang="el-GR" i="1" dirty="0">
                <a:effectLst>
                  <a:outerShdw blurRad="38100" dist="38100" dir="2700000" algn="tl">
                    <a:srgbClr val="000000">
                      <a:alpha val="43137"/>
                    </a:srgbClr>
                  </a:outerShdw>
                </a:effectLst>
              </a:rPr>
              <a:t>άθικτα</a:t>
            </a:r>
            <a:r>
              <a:rPr lang="el-GR" dirty="0"/>
              <a:t> τα γονίδια των μονοπατιών VHL και </a:t>
            </a:r>
            <a:r>
              <a:rPr lang="el-GR" dirty="0" err="1"/>
              <a:t>mTOR</a:t>
            </a:r>
            <a:r>
              <a:rPr lang="el-GR" dirty="0"/>
              <a:t>.</a:t>
            </a:r>
          </a:p>
        </p:txBody>
      </p:sp>
    </p:spTree>
    <p:extLst>
      <p:ext uri="{BB962C8B-B14F-4D97-AF65-F5344CB8AC3E}">
        <p14:creationId xmlns:p14="http://schemas.microsoft.com/office/powerpoint/2010/main" xmlns="" val="311147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319425C-9CAB-7E6D-8AB1-F0A0CF24550B}"/>
              </a:ext>
            </a:extLst>
          </p:cNvPr>
          <p:cNvSpPr>
            <a:spLocks noGrp="1"/>
          </p:cNvSpPr>
          <p:nvPr>
            <p:ph type="title"/>
          </p:nvPr>
        </p:nvSpPr>
        <p:spPr>
          <a:xfrm>
            <a:off x="0" y="0"/>
            <a:ext cx="9144000" cy="692696"/>
          </a:xfrm>
        </p:spPr>
        <p:txBody>
          <a:bodyPr>
            <a:normAutofit fontScale="90000"/>
          </a:bodyPr>
          <a:lstStyle/>
          <a:p>
            <a:r>
              <a:rPr lang="en-US" dirty="0"/>
              <a:t>NKK </a:t>
            </a:r>
            <a:r>
              <a:rPr lang="el-GR" dirty="0"/>
              <a:t>με μεταλλαγμένο </a:t>
            </a:r>
            <a:r>
              <a:rPr lang="en-US" dirty="0"/>
              <a:t>ELOC (</a:t>
            </a:r>
            <a:r>
              <a:rPr lang="el-GR" dirty="0"/>
              <a:t>τέως </a:t>
            </a:r>
            <a:r>
              <a:rPr lang="en-US" dirty="0"/>
              <a:t>TCEB1)</a:t>
            </a:r>
            <a:endParaRPr lang="el-GR" dirty="0"/>
          </a:p>
        </p:txBody>
      </p:sp>
      <p:pic>
        <p:nvPicPr>
          <p:cNvPr id="4" name="Εικόνα 3">
            <a:extLst>
              <a:ext uri="{FF2B5EF4-FFF2-40B4-BE49-F238E27FC236}">
                <a16:creationId xmlns:a16="http://schemas.microsoft.com/office/drawing/2014/main" xmlns="" id="{8B0D8C60-7DF4-8D47-25E5-292BE63E139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5400000">
            <a:off x="-1065102" y="2009317"/>
            <a:ext cx="6039550" cy="3406307"/>
          </a:xfrm>
          <a:prstGeom prst="rect">
            <a:avLst/>
          </a:prstGeom>
        </p:spPr>
      </p:pic>
      <p:pic>
        <p:nvPicPr>
          <p:cNvPr id="6" name="Εικόνα 5">
            <a:extLst>
              <a:ext uri="{FF2B5EF4-FFF2-40B4-BE49-F238E27FC236}">
                <a16:creationId xmlns:a16="http://schemas.microsoft.com/office/drawing/2014/main" xmlns="" id="{70563B47-5C06-AB07-D8A5-E895717D579D}"/>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79912" y="699463"/>
            <a:ext cx="5112569" cy="3841243"/>
          </a:xfrm>
          <a:prstGeom prst="rect">
            <a:avLst/>
          </a:prstGeom>
        </p:spPr>
      </p:pic>
      <p:pic>
        <p:nvPicPr>
          <p:cNvPr id="8" name="Εικόνα 7">
            <a:extLst>
              <a:ext uri="{FF2B5EF4-FFF2-40B4-BE49-F238E27FC236}">
                <a16:creationId xmlns:a16="http://schemas.microsoft.com/office/drawing/2014/main" xmlns="" id="{14A8FA84-66B6-79FD-956B-E8484D394B6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51519" y="1916832"/>
            <a:ext cx="6420549" cy="4815413"/>
          </a:xfrm>
          <a:prstGeom prst="rect">
            <a:avLst/>
          </a:prstGeom>
        </p:spPr>
      </p:pic>
      <p:sp>
        <p:nvSpPr>
          <p:cNvPr id="9" name="Θέση περιεχομένου 3">
            <a:extLst>
              <a:ext uri="{FF2B5EF4-FFF2-40B4-BE49-F238E27FC236}">
                <a16:creationId xmlns:a16="http://schemas.microsoft.com/office/drawing/2014/main" xmlns="" id="{19854E56-01D8-BC33-120D-F6B7C8960C86}"/>
              </a:ext>
            </a:extLst>
          </p:cNvPr>
          <p:cNvSpPr txBox="1">
            <a:spLocks/>
          </p:cNvSpPr>
          <p:nvPr/>
        </p:nvSpPr>
        <p:spPr>
          <a:xfrm>
            <a:off x="6660232" y="4941168"/>
            <a:ext cx="2483768" cy="179107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2000" dirty="0"/>
              <a:t>Διάχυτη </a:t>
            </a:r>
            <a:r>
              <a:rPr lang="el-GR" sz="2000" dirty="0" err="1"/>
              <a:t>μεμβρανική</a:t>
            </a:r>
            <a:r>
              <a:rPr lang="el-GR" sz="2000" dirty="0"/>
              <a:t> </a:t>
            </a:r>
            <a:r>
              <a:rPr lang="el-GR" sz="2000" dirty="0" err="1"/>
              <a:t>ανοσοϊστοθετικότητα</a:t>
            </a:r>
            <a:r>
              <a:rPr lang="el-GR" sz="2000" dirty="0"/>
              <a:t> έναντι της </a:t>
            </a:r>
            <a:r>
              <a:rPr lang="en-US" sz="2000" dirty="0"/>
              <a:t>CAIX, </a:t>
            </a:r>
            <a:endParaRPr lang="el-GR" sz="2000" dirty="0"/>
          </a:p>
          <a:p>
            <a:pPr marL="0" indent="0" algn="ctr">
              <a:buNone/>
            </a:pPr>
            <a:r>
              <a:rPr lang="el-GR" sz="2000" dirty="0"/>
              <a:t>δίκην σχήματος κουτιού.</a:t>
            </a:r>
          </a:p>
        </p:txBody>
      </p:sp>
    </p:spTree>
    <p:extLst>
      <p:ext uri="{BB962C8B-B14F-4D97-AF65-F5344CB8AC3E}">
        <p14:creationId xmlns:p14="http://schemas.microsoft.com/office/powerpoint/2010/main" xmlns="" val="399450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CC057CC-3DC1-BC2A-76D7-BA60DF912D07}"/>
              </a:ext>
            </a:extLst>
          </p:cNvPr>
          <p:cNvSpPr>
            <a:spLocks noGrp="1"/>
          </p:cNvSpPr>
          <p:nvPr>
            <p:ph type="title"/>
          </p:nvPr>
        </p:nvSpPr>
        <p:spPr>
          <a:xfrm>
            <a:off x="457200" y="1"/>
            <a:ext cx="8229600" cy="476672"/>
          </a:xfrm>
        </p:spPr>
        <p:txBody>
          <a:bodyPr>
            <a:normAutofit fontScale="90000"/>
          </a:bodyPr>
          <a:lstStyle/>
          <a:p>
            <a:r>
              <a:rPr lang="el-GR" dirty="0"/>
              <a:t>ΔΔ</a:t>
            </a:r>
            <a:r>
              <a:rPr lang="en-US" dirty="0"/>
              <a:t> NKK </a:t>
            </a:r>
            <a:r>
              <a:rPr lang="el-GR" dirty="0"/>
              <a:t>με μεταλλαγμένο </a:t>
            </a:r>
            <a:r>
              <a:rPr lang="en-US" dirty="0"/>
              <a:t>ELOC </a:t>
            </a:r>
            <a:endParaRPr lang="el-GR" dirty="0"/>
          </a:p>
        </p:txBody>
      </p:sp>
      <p:sp>
        <p:nvSpPr>
          <p:cNvPr id="3" name="Θέση περιεχομένου 2">
            <a:extLst>
              <a:ext uri="{FF2B5EF4-FFF2-40B4-BE49-F238E27FC236}">
                <a16:creationId xmlns:a16="http://schemas.microsoft.com/office/drawing/2014/main" xmlns="" id="{D6E15F2C-4616-42A4-22DE-683F5C77299E}"/>
              </a:ext>
            </a:extLst>
          </p:cNvPr>
          <p:cNvSpPr>
            <a:spLocks noGrp="1"/>
          </p:cNvSpPr>
          <p:nvPr>
            <p:ph idx="1"/>
          </p:nvPr>
        </p:nvSpPr>
        <p:spPr>
          <a:xfrm>
            <a:off x="0" y="476673"/>
            <a:ext cx="9144000" cy="6381327"/>
          </a:xfrm>
        </p:spPr>
        <p:txBody>
          <a:bodyPr>
            <a:normAutofit fontScale="77500" lnSpcReduction="20000"/>
          </a:bodyPr>
          <a:lstStyle/>
          <a:p>
            <a:pPr algn="just"/>
            <a:r>
              <a:rPr lang="el-GR" dirty="0" err="1">
                <a:effectLst>
                  <a:outerShdw blurRad="38100" dist="38100" dir="2700000" algn="tl">
                    <a:srgbClr val="000000">
                      <a:alpha val="43137"/>
                    </a:srgbClr>
                  </a:outerShdw>
                </a:effectLst>
              </a:rPr>
              <a:t>Διαυγοκυτταρικό</a:t>
            </a:r>
            <a:r>
              <a:rPr lang="el-GR" dirty="0">
                <a:effectLst>
                  <a:outerShdw blurRad="38100" dist="38100" dir="2700000" algn="tl">
                    <a:srgbClr val="000000">
                      <a:alpha val="43137"/>
                    </a:srgbClr>
                  </a:outerShdw>
                </a:effectLst>
              </a:rPr>
              <a:t> ΝΚΚ  με προεξέχον </a:t>
            </a:r>
            <a:r>
              <a:rPr lang="el-GR" dirty="0" err="1">
                <a:effectLst>
                  <a:outerShdw blurRad="38100" dist="38100" dir="2700000" algn="tl">
                    <a:srgbClr val="000000">
                      <a:alpha val="43137"/>
                    </a:srgbClr>
                  </a:outerShdw>
                </a:effectLst>
              </a:rPr>
              <a:t>στρωματικό</a:t>
            </a:r>
            <a:r>
              <a:rPr lang="el-GR" dirty="0">
                <a:effectLst>
                  <a:outerShdw blurRad="38100" dist="38100" dir="2700000" algn="tl">
                    <a:srgbClr val="000000">
                      <a:alpha val="43137"/>
                    </a:srgbClr>
                  </a:outerShdw>
                </a:effectLst>
              </a:rPr>
              <a:t> συστατικό</a:t>
            </a:r>
            <a:r>
              <a:rPr lang="el-GR" dirty="0"/>
              <a:t>: Η CK7 συνήθως αρνητική ή μόνο εστιακά θετική. Απώλεια </a:t>
            </a:r>
            <a:r>
              <a:rPr lang="el-GR" dirty="0" err="1"/>
              <a:t>ετεροζυγίας</a:t>
            </a:r>
            <a:r>
              <a:rPr lang="el-GR" dirty="0"/>
              <a:t> στο 3p ή μεταβολή του VHL (</a:t>
            </a:r>
            <a:r>
              <a:rPr lang="el-GR" dirty="0" err="1"/>
              <a:t>διαλληλική</a:t>
            </a:r>
            <a:r>
              <a:rPr lang="el-GR" dirty="0"/>
              <a:t> απώλεια).</a:t>
            </a:r>
          </a:p>
          <a:p>
            <a:pPr algn="just"/>
            <a:r>
              <a:rPr lang="el-GR" dirty="0" err="1">
                <a:effectLst>
                  <a:outerShdw blurRad="38100" dist="38100" dir="2700000" algn="tl">
                    <a:srgbClr val="000000">
                      <a:alpha val="43137"/>
                    </a:srgbClr>
                  </a:outerShdw>
                </a:effectLst>
              </a:rPr>
              <a:t>Διαυγοκυτταρικό</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σωληνο</a:t>
            </a:r>
            <a:r>
              <a:rPr lang="el-GR" dirty="0">
                <a:effectLst>
                  <a:outerShdw blurRad="38100" dist="38100" dir="2700000" algn="tl">
                    <a:srgbClr val="000000">
                      <a:alpha val="43137"/>
                    </a:srgbClr>
                  </a:outerShdw>
                </a:effectLst>
              </a:rPr>
              <a:t>)</a:t>
            </a:r>
            <a:r>
              <a:rPr lang="el-GR" dirty="0" err="1">
                <a:effectLst>
                  <a:outerShdw blurRad="38100" dist="38100" dir="2700000" algn="tl">
                    <a:srgbClr val="000000">
                      <a:alpha val="43137"/>
                    </a:srgbClr>
                  </a:outerShdw>
                </a:effectLst>
              </a:rPr>
              <a:t>θηλώδες</a:t>
            </a:r>
            <a:r>
              <a:rPr lang="el-GR" dirty="0">
                <a:effectLst>
                  <a:outerShdw blurRad="38100" dist="38100" dir="2700000" algn="tl">
                    <a:srgbClr val="000000">
                      <a:alpha val="43137"/>
                    </a:srgbClr>
                  </a:outerShdw>
                </a:effectLst>
              </a:rPr>
              <a:t> </a:t>
            </a:r>
            <a:r>
              <a:rPr lang="el-GR" dirty="0" err="1" smtClean="0">
                <a:effectLst>
                  <a:outerShdw blurRad="38100" dist="38100" dir="2700000" algn="tl">
                    <a:srgbClr val="000000">
                      <a:alpha val="43137"/>
                    </a:srgbClr>
                  </a:outerShdw>
                </a:effectLst>
              </a:rPr>
              <a:t>ΝΚΝ</a:t>
            </a:r>
            <a:r>
              <a:rPr lang="el-GR" dirty="0" err="1" smtClean="0"/>
              <a:t>:Γραμμική</a:t>
            </a:r>
            <a:r>
              <a:rPr lang="el-GR" dirty="0" smtClean="0"/>
              <a:t> </a:t>
            </a:r>
            <a:r>
              <a:rPr lang="el-GR" dirty="0"/>
              <a:t>πυρηνική πολικότητα. Δίκην κυπέλλου πρότυπο </a:t>
            </a:r>
            <a:r>
              <a:rPr lang="el-GR" dirty="0" err="1"/>
              <a:t>ανοσοχρώσης</a:t>
            </a:r>
            <a:r>
              <a:rPr lang="el-GR" dirty="0"/>
              <a:t> της CAIX. Συχνά θετικό για GATA3 και HMWCK.</a:t>
            </a:r>
          </a:p>
          <a:p>
            <a:pPr algn="just"/>
            <a:r>
              <a:rPr lang="el-GR" dirty="0" err="1">
                <a:effectLst>
                  <a:outerShdw blurRad="38100" dist="38100" dir="2700000" algn="tl">
                    <a:srgbClr val="000000">
                      <a:alpha val="43137"/>
                    </a:srgbClr>
                  </a:outerShdw>
                </a:effectLst>
              </a:rPr>
              <a:t>Νεφροκυτταρικό</a:t>
            </a:r>
            <a:r>
              <a:rPr lang="el-GR" dirty="0">
                <a:effectLst>
                  <a:outerShdw blurRad="38100" dist="38100" dir="2700000" algn="tl">
                    <a:srgbClr val="000000">
                      <a:alpha val="43137"/>
                    </a:srgbClr>
                  </a:outerShdw>
                </a:effectLst>
              </a:rPr>
              <a:t> καρκίνωμα με (</a:t>
            </a:r>
            <a:r>
              <a:rPr lang="el-GR" dirty="0" err="1">
                <a:effectLst>
                  <a:outerShdw blurRad="38100" dist="38100" dir="2700000" algn="tl">
                    <a:srgbClr val="000000">
                      <a:alpha val="43137"/>
                    </a:srgbClr>
                  </a:outerShdw>
                </a:effectLst>
              </a:rPr>
              <a:t>αγγειο</a:t>
            </a:r>
            <a:r>
              <a:rPr lang="el-GR" dirty="0">
                <a:effectLst>
                  <a:outerShdw blurRad="38100" dist="38100" dir="2700000" algn="tl">
                    <a:srgbClr val="000000">
                      <a:alpha val="43137"/>
                    </a:srgbClr>
                  </a:outerShdw>
                </a:effectLst>
              </a:rPr>
              <a:t>)</a:t>
            </a:r>
            <a:r>
              <a:rPr lang="el-GR" dirty="0" err="1">
                <a:effectLst>
                  <a:outerShdw blurRad="38100" dist="38100" dir="2700000" algn="tl">
                    <a:srgbClr val="000000">
                      <a:alpha val="43137"/>
                    </a:srgbClr>
                  </a:outerShdw>
                </a:effectLst>
              </a:rPr>
              <a:t>λειομυωματώδες</a:t>
            </a:r>
            <a:r>
              <a:rPr lang="el-GR" dirty="0">
                <a:effectLst>
                  <a:outerShdw blurRad="38100" dist="38100" dir="2700000" algn="tl">
                    <a:srgbClr val="000000">
                      <a:alpha val="43137"/>
                    </a:srgbClr>
                  </a:outerShdw>
                </a:effectLst>
              </a:rPr>
              <a:t> στρώμα</a:t>
            </a:r>
            <a:r>
              <a:rPr lang="el-GR" dirty="0"/>
              <a:t>: Αναδυόμενη διαγνωστική οντότητα. Προεξέχον στρώμα αγγείων και λείων μυών, διακλαδιζόμενα σωληνάρια / </a:t>
            </a:r>
            <a:r>
              <a:rPr lang="el-GR" dirty="0" err="1"/>
              <a:t>θηλώδεις</a:t>
            </a:r>
            <a:r>
              <a:rPr lang="el-GR" dirty="0"/>
              <a:t> τούφες διαυγών κυττάρων. Θετικό για CAIX, HMWCK, CK7 και CD10. Δεν υπάρχουν ανωμαλίες του TCEB1 ή </a:t>
            </a:r>
            <a:r>
              <a:rPr lang="el-GR" dirty="0" err="1"/>
              <a:t>μονοσωμία</a:t>
            </a:r>
            <a:r>
              <a:rPr lang="el-GR" dirty="0"/>
              <a:t> 8. Απουσία αλλοιώσεων VHL/3p, χωρίς </a:t>
            </a:r>
            <a:r>
              <a:rPr lang="el-GR" dirty="0" err="1"/>
              <a:t>τρισωμία</a:t>
            </a:r>
            <a:r>
              <a:rPr lang="el-GR" dirty="0"/>
              <a:t> 7/17.</a:t>
            </a:r>
          </a:p>
          <a:p>
            <a:pPr algn="just"/>
            <a:r>
              <a:rPr lang="el-GR" dirty="0">
                <a:effectLst>
                  <a:outerShdw blurRad="38100" dist="38100" dir="2700000" algn="tl">
                    <a:srgbClr val="000000">
                      <a:alpha val="43137"/>
                    </a:srgbClr>
                  </a:outerShdw>
                </a:effectLst>
              </a:rPr>
              <a:t>ΝΚΚ που σχετίζεται με το σύμπλεγμα της οζώδους σκλήρυνσης (TSC)</a:t>
            </a:r>
            <a:r>
              <a:rPr lang="el-GR" dirty="0"/>
              <a:t>: Συχνά </a:t>
            </a:r>
            <a:r>
              <a:rPr lang="el-GR" dirty="0" err="1"/>
              <a:t>πολυεστιακό</a:t>
            </a:r>
            <a:r>
              <a:rPr lang="el-GR" dirty="0"/>
              <a:t>, </a:t>
            </a:r>
            <a:r>
              <a:rPr lang="el-GR" dirty="0" err="1"/>
              <a:t>αμφοτερόπλευρο</a:t>
            </a:r>
            <a:r>
              <a:rPr lang="el-GR" dirty="0"/>
              <a:t> και σχετιζόμενο με πολλαπλές </a:t>
            </a:r>
            <a:r>
              <a:rPr lang="el-GR" dirty="0" err="1"/>
              <a:t>κύστεις</a:t>
            </a:r>
            <a:r>
              <a:rPr lang="el-GR" dirty="0"/>
              <a:t> και </a:t>
            </a:r>
            <a:r>
              <a:rPr lang="el-GR" dirty="0" err="1"/>
              <a:t>αγγειομυολιπώματα</a:t>
            </a:r>
            <a:r>
              <a:rPr lang="el-GR" dirty="0"/>
              <a:t>. Μεταβολές που σχετίζονται με το γονίδιο TSC. Οικογενειακό ιστορικό.</a:t>
            </a:r>
          </a:p>
          <a:p>
            <a:pPr algn="just"/>
            <a:r>
              <a:rPr lang="el-GR" dirty="0">
                <a:effectLst>
                  <a:outerShdw blurRad="38100" dist="38100" dir="2700000" algn="tl">
                    <a:srgbClr val="000000">
                      <a:alpha val="43137"/>
                    </a:srgbClr>
                  </a:outerShdw>
                </a:effectLst>
              </a:rPr>
              <a:t>ΝΚΚ με </a:t>
            </a:r>
            <a:r>
              <a:rPr lang="el-GR" dirty="0" err="1">
                <a:effectLst>
                  <a:outerShdw blurRad="38100" dist="38100" dir="2700000" algn="tl">
                    <a:srgbClr val="000000">
                      <a:alpha val="43137"/>
                    </a:srgbClr>
                  </a:outerShdw>
                </a:effectLst>
              </a:rPr>
              <a:t>διαμεταθέσεις</a:t>
            </a:r>
            <a:r>
              <a:rPr lang="el-GR" dirty="0">
                <a:effectLst>
                  <a:outerShdw blurRad="38100" dist="38100" dir="2700000" algn="tl">
                    <a:srgbClr val="000000">
                      <a:alpha val="43137"/>
                    </a:srgbClr>
                  </a:outerShdw>
                </a:effectLst>
              </a:rPr>
              <a:t> στην οικογένεια </a:t>
            </a:r>
            <a:r>
              <a:rPr lang="el-GR" dirty="0" err="1">
                <a:effectLst>
                  <a:outerShdw blurRad="38100" dist="38100" dir="2700000" algn="tl">
                    <a:srgbClr val="000000">
                      <a:alpha val="43137"/>
                    </a:srgbClr>
                  </a:outerShdw>
                </a:effectLst>
              </a:rPr>
              <a:t>MiT</a:t>
            </a:r>
            <a:r>
              <a:rPr lang="el-GR" dirty="0"/>
              <a:t>: Συνήθως με </a:t>
            </a:r>
            <a:r>
              <a:rPr lang="el-GR" dirty="0" err="1"/>
              <a:t>θηλώδη</a:t>
            </a:r>
            <a:r>
              <a:rPr lang="el-GR" dirty="0"/>
              <a:t> αρχιτεκτονική και υψηλότερο πυρηνικό βαθμό κακοήθειας. Θετικό για το </a:t>
            </a:r>
            <a:r>
              <a:rPr lang="el-GR" dirty="0" smtClean="0"/>
              <a:t>TFE3.Αρνητικό </a:t>
            </a:r>
            <a:r>
              <a:rPr lang="el-GR" dirty="0"/>
              <a:t>για CK7 / CAIX.</a:t>
            </a:r>
          </a:p>
        </p:txBody>
      </p:sp>
    </p:spTree>
    <p:extLst>
      <p:ext uri="{BB962C8B-B14F-4D97-AF65-F5344CB8AC3E}">
        <p14:creationId xmlns:p14="http://schemas.microsoft.com/office/powerpoint/2010/main" xmlns="" val="4227061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4166869-0311-F5D5-7A9A-DD7F5B8488E8}"/>
              </a:ext>
            </a:extLst>
          </p:cNvPr>
          <p:cNvSpPr>
            <a:spLocks noGrp="1"/>
          </p:cNvSpPr>
          <p:nvPr>
            <p:ph type="title"/>
          </p:nvPr>
        </p:nvSpPr>
        <p:spPr>
          <a:xfrm>
            <a:off x="0" y="0"/>
            <a:ext cx="9144000" cy="731833"/>
          </a:xfrm>
        </p:spPr>
        <p:txBody>
          <a:bodyPr>
            <a:normAutofit/>
          </a:bodyPr>
          <a:lstStyle/>
          <a:p>
            <a:r>
              <a:rPr lang="el-GR" sz="3200" b="1" dirty="0"/>
              <a:t>ΝΚΚ με ανεπάρκεια </a:t>
            </a:r>
            <a:r>
              <a:rPr lang="el-GR" sz="3200" b="1" dirty="0" err="1"/>
              <a:t>φουμαρικής</a:t>
            </a:r>
            <a:r>
              <a:rPr lang="el-GR" sz="3200" b="1" dirty="0"/>
              <a:t> </a:t>
            </a:r>
            <a:r>
              <a:rPr lang="el-GR" sz="3200" b="1" dirty="0" err="1"/>
              <a:t>υδρατάσης</a:t>
            </a:r>
            <a:r>
              <a:rPr lang="el-GR" sz="3200" b="1" dirty="0"/>
              <a:t> (</a:t>
            </a:r>
            <a:r>
              <a:rPr lang="en-US" sz="3200" b="1" dirty="0"/>
              <a:t>FH)</a:t>
            </a:r>
            <a:endParaRPr lang="el-GR" sz="3200" b="1" dirty="0"/>
          </a:p>
        </p:txBody>
      </p:sp>
      <p:sp>
        <p:nvSpPr>
          <p:cNvPr id="3" name="Θέση περιεχομένου 2">
            <a:extLst>
              <a:ext uri="{FF2B5EF4-FFF2-40B4-BE49-F238E27FC236}">
                <a16:creationId xmlns:a16="http://schemas.microsoft.com/office/drawing/2014/main" xmlns="" id="{675633F4-30D2-A1D3-DEB1-64BF244BC48F}"/>
              </a:ext>
            </a:extLst>
          </p:cNvPr>
          <p:cNvSpPr>
            <a:spLocks noGrp="1"/>
          </p:cNvSpPr>
          <p:nvPr>
            <p:ph idx="1"/>
          </p:nvPr>
        </p:nvSpPr>
        <p:spPr>
          <a:xfrm>
            <a:off x="0" y="731832"/>
            <a:ext cx="9144000" cy="6126167"/>
          </a:xfrm>
        </p:spPr>
        <p:txBody>
          <a:bodyPr>
            <a:normAutofit fontScale="77500" lnSpcReduction="20000"/>
          </a:bodyPr>
          <a:lstStyle/>
          <a:p>
            <a:pPr algn="just"/>
            <a:r>
              <a:rPr lang="el-GR" dirty="0"/>
              <a:t>Η κληρονομική </a:t>
            </a:r>
            <a:r>
              <a:rPr lang="el-GR" dirty="0" err="1"/>
              <a:t>λειομυωμάτωση</a:t>
            </a:r>
            <a:r>
              <a:rPr lang="el-GR" dirty="0"/>
              <a:t> και το σχετιζόμενο σύνδρομο </a:t>
            </a:r>
            <a:r>
              <a:rPr lang="el-GR" dirty="0" err="1"/>
              <a:t>νεφροκυτταρικού</a:t>
            </a:r>
            <a:r>
              <a:rPr lang="el-GR" dirty="0"/>
              <a:t> καρκινώματος (HLRCC) αφορά  καρκίνους του νεφρού με </a:t>
            </a:r>
            <a:r>
              <a:rPr lang="el-GR" dirty="0" err="1"/>
              <a:t>θηλώδες</a:t>
            </a:r>
            <a:r>
              <a:rPr lang="el-GR" dirty="0"/>
              <a:t>, συμπαγές ή διηθητικό πρότυπο ανάπτυξης. Υψηλόβαθμη η ιστολογική </a:t>
            </a:r>
            <a:r>
              <a:rPr lang="el-GR" dirty="0" smtClean="0"/>
              <a:t>κακοήθεια και η </a:t>
            </a:r>
            <a:r>
              <a:rPr lang="el-GR" b="1" dirty="0" smtClean="0"/>
              <a:t>επιθετικότητα</a:t>
            </a:r>
            <a:r>
              <a:rPr lang="el-GR" dirty="0" smtClean="0"/>
              <a:t>. </a:t>
            </a:r>
            <a:r>
              <a:rPr lang="el-GR" b="1" dirty="0" smtClean="0"/>
              <a:t>Μικτό</a:t>
            </a:r>
            <a:r>
              <a:rPr lang="el-GR" dirty="0" smtClean="0"/>
              <a:t> το αρχιτεκτονικό πρότυπο (</a:t>
            </a:r>
            <a:r>
              <a:rPr lang="el-GR" dirty="0" err="1" smtClean="0"/>
              <a:t>θηλώδες</a:t>
            </a:r>
            <a:r>
              <a:rPr lang="el-GR" dirty="0" smtClean="0"/>
              <a:t>, συμπαγές, </a:t>
            </a:r>
            <a:r>
              <a:rPr lang="el-GR" dirty="0" err="1" smtClean="0"/>
              <a:t>σωληνοκυστικό</a:t>
            </a:r>
            <a:r>
              <a:rPr lang="el-GR" dirty="0" smtClean="0"/>
              <a:t> και ηθμοειδές) Στους </a:t>
            </a:r>
            <a:r>
              <a:rPr lang="el-GR" dirty="0"/>
              <a:t>πυρήνες των καρκινικών κυττάρων αναγνωρίζουμε, τουλάχιστον </a:t>
            </a:r>
            <a:r>
              <a:rPr lang="el-GR" dirty="0" err="1"/>
              <a:t>εστιακώς</a:t>
            </a:r>
            <a:r>
              <a:rPr lang="el-GR" dirty="0"/>
              <a:t>,   </a:t>
            </a:r>
            <a:r>
              <a:rPr lang="el-GR" b="1" dirty="0"/>
              <a:t>χαρακτηριστικά </a:t>
            </a:r>
            <a:r>
              <a:rPr lang="el-GR" b="1" dirty="0" err="1" smtClean="0"/>
              <a:t>βαθυέρυθρα</a:t>
            </a:r>
            <a:r>
              <a:rPr lang="el-GR" b="1" dirty="0" smtClean="0"/>
              <a:t> </a:t>
            </a:r>
            <a:r>
              <a:rPr lang="el-GR" b="1" spc="600" dirty="0" err="1" smtClean="0"/>
              <a:t>πυρήνια</a:t>
            </a:r>
            <a:r>
              <a:rPr lang="el-GR" b="1" dirty="0" smtClean="0"/>
              <a:t> </a:t>
            </a:r>
            <a:r>
              <a:rPr lang="el-GR" b="1" dirty="0"/>
              <a:t>δίκην εγκλείστων </a:t>
            </a:r>
            <a:r>
              <a:rPr lang="el-GR" b="1" dirty="0" err="1"/>
              <a:t>κυτταρομεγαλοϊού</a:t>
            </a:r>
            <a:r>
              <a:rPr lang="el-GR" b="1" dirty="0"/>
              <a:t> με πέριξ αυτών </a:t>
            </a:r>
            <a:r>
              <a:rPr lang="el-GR" b="1" dirty="0" err="1"/>
              <a:t>διαύγαση</a:t>
            </a:r>
            <a:r>
              <a:rPr lang="el-GR" dirty="0"/>
              <a:t>. </a:t>
            </a:r>
          </a:p>
          <a:p>
            <a:pPr algn="just"/>
            <a:r>
              <a:rPr lang="el-GR" dirty="0"/>
              <a:t>Λόγω γαμετικών (στην </a:t>
            </a:r>
            <a:r>
              <a:rPr lang="el-GR" dirty="0" smtClean="0"/>
              <a:t>συχνότερη, κληρονομούμενη </a:t>
            </a:r>
            <a:r>
              <a:rPr lang="el-GR" dirty="0"/>
              <a:t>νόσο) </a:t>
            </a:r>
            <a:r>
              <a:rPr lang="el-GR" dirty="0" smtClean="0"/>
              <a:t>ή </a:t>
            </a:r>
            <a:r>
              <a:rPr lang="el-GR" i="1" dirty="0" smtClean="0"/>
              <a:t>σωματικών</a:t>
            </a:r>
            <a:r>
              <a:rPr lang="el-GR" dirty="0" smtClean="0"/>
              <a:t> μεταλλάξεων </a:t>
            </a:r>
            <a:r>
              <a:rPr lang="el-GR" dirty="0"/>
              <a:t>της </a:t>
            </a:r>
            <a:r>
              <a:rPr lang="el-GR" dirty="0" err="1"/>
              <a:t>φουμαρικής</a:t>
            </a:r>
            <a:r>
              <a:rPr lang="el-GR" dirty="0"/>
              <a:t> </a:t>
            </a:r>
            <a:r>
              <a:rPr lang="el-GR" dirty="0" err="1"/>
              <a:t>υδρατάσης</a:t>
            </a:r>
            <a:r>
              <a:rPr lang="el-GR" dirty="0"/>
              <a:t> (FH) προκαλούνται </a:t>
            </a:r>
            <a:r>
              <a:rPr lang="el-GR" dirty="0" err="1"/>
              <a:t>ογκογενετικές</a:t>
            </a:r>
            <a:r>
              <a:rPr lang="el-GR" dirty="0"/>
              <a:t> μεταβολικές διαταραχές.</a:t>
            </a:r>
          </a:p>
          <a:p>
            <a:pPr algn="just"/>
            <a:r>
              <a:rPr lang="el-GR" dirty="0"/>
              <a:t>Άλλη συχνή κλινική εκδήλωση είναι η μη νεφρική </a:t>
            </a:r>
            <a:r>
              <a:rPr lang="el-GR" dirty="0" err="1"/>
              <a:t>λειομυωμάτωση</a:t>
            </a:r>
            <a:r>
              <a:rPr lang="el-GR" dirty="0"/>
              <a:t> (στο δέρμα, στη μήτρα).</a:t>
            </a:r>
          </a:p>
          <a:p>
            <a:pPr algn="just"/>
            <a:r>
              <a:rPr lang="el-GR" dirty="0" err="1"/>
              <a:t>Ανοσοϊστοχημικά</a:t>
            </a:r>
            <a:r>
              <a:rPr lang="el-GR" dirty="0"/>
              <a:t> βρίσκουμε </a:t>
            </a:r>
            <a:r>
              <a:rPr lang="el-GR" b="1" dirty="0" err="1"/>
              <a:t>υπερέκφραση</a:t>
            </a:r>
            <a:r>
              <a:rPr lang="el-GR" b="1" dirty="0"/>
              <a:t> της τροποποιημένης </a:t>
            </a:r>
            <a:r>
              <a:rPr lang="el-GR" b="1" dirty="0" err="1"/>
              <a:t>κυστεΐνης</a:t>
            </a:r>
            <a:r>
              <a:rPr lang="el-GR" b="1" dirty="0"/>
              <a:t> (2SC)</a:t>
            </a:r>
            <a:r>
              <a:rPr lang="el-GR" dirty="0"/>
              <a:t> και </a:t>
            </a:r>
            <a:r>
              <a:rPr lang="el-GR" dirty="0">
                <a:effectLst>
                  <a:outerShdw blurRad="38100" dist="38100" dir="2700000" algn="tl">
                    <a:srgbClr val="000000">
                      <a:alpha val="43137"/>
                    </a:srgbClr>
                  </a:outerShdw>
                </a:effectLst>
              </a:rPr>
              <a:t>απώλεια της </a:t>
            </a:r>
            <a:r>
              <a:rPr lang="el-GR" dirty="0" err="1">
                <a:effectLst>
                  <a:outerShdw blurRad="38100" dist="38100" dir="2700000" algn="tl">
                    <a:srgbClr val="000000">
                      <a:alpha val="43137"/>
                    </a:srgbClr>
                  </a:outerShdw>
                </a:effectLst>
              </a:rPr>
              <a:t>φουμαρικής</a:t>
            </a:r>
            <a:r>
              <a:rPr lang="el-GR" dirty="0">
                <a:effectLst>
                  <a:outerShdw blurRad="38100" dist="38100" dir="2700000" algn="tl">
                    <a:srgbClr val="000000">
                      <a:alpha val="43137"/>
                    </a:srgbClr>
                  </a:outerShdw>
                </a:effectLst>
              </a:rPr>
              <a:t> </a:t>
            </a:r>
            <a:r>
              <a:rPr lang="el-GR" dirty="0" err="1">
                <a:effectLst>
                  <a:outerShdw blurRad="38100" dist="38100" dir="2700000" algn="tl">
                    <a:srgbClr val="000000">
                      <a:alpha val="43137"/>
                    </a:srgbClr>
                  </a:outerShdw>
                </a:effectLst>
              </a:rPr>
              <a:t>υδρατάσης</a:t>
            </a:r>
            <a:r>
              <a:rPr lang="el-GR" dirty="0"/>
              <a:t> η οποία μπορεί να επιβεβαιωθεί μέσω ανίχνευσης της αντίστοιχης γαμετικής ή σωματικής μετάλλαξης.</a:t>
            </a:r>
          </a:p>
        </p:txBody>
      </p:sp>
    </p:spTree>
    <p:extLst>
      <p:ext uri="{BB962C8B-B14F-4D97-AF65-F5344CB8AC3E}">
        <p14:creationId xmlns:p14="http://schemas.microsoft.com/office/powerpoint/2010/main" xmlns="" val="79302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4664"/>
            <a:ext cx="9144000" cy="1012974"/>
          </a:xfrm>
        </p:spPr>
        <p:txBody>
          <a:bodyPr>
            <a:noAutofit/>
          </a:bodyPr>
          <a:lstStyle/>
          <a:p>
            <a:pPr algn="just"/>
            <a:r>
              <a:rPr lang="el-GR" sz="2000" b="1" dirty="0"/>
              <a:t>Μεταλλάξεις στο γονίδιο FH </a:t>
            </a:r>
            <a:r>
              <a:rPr lang="el-GR" sz="2000" dirty="0"/>
              <a:t>οδηγούν σε ένα </a:t>
            </a:r>
            <a:r>
              <a:rPr lang="el-GR" sz="2000" b="1" dirty="0"/>
              <a:t>ελαττωματικό ένζυμο FH </a:t>
            </a:r>
            <a:r>
              <a:rPr lang="el-GR" sz="2000" dirty="0"/>
              <a:t>στον κύκλο του κιτρικού οξέος, προκαλώντας μεταβολική διαταραχή, «</a:t>
            </a:r>
            <a:r>
              <a:rPr lang="el-GR" sz="2000" dirty="0" err="1"/>
              <a:t>ψευδοϋποξική</a:t>
            </a:r>
            <a:r>
              <a:rPr lang="el-GR" sz="2000" dirty="0"/>
              <a:t>» ρύθμιση προς τα πάνω του επαγόμενου από την </a:t>
            </a:r>
            <a:r>
              <a:rPr lang="el-GR" sz="2000" dirty="0" err="1"/>
              <a:t>υποξία</a:t>
            </a:r>
            <a:r>
              <a:rPr lang="el-GR" sz="2000" dirty="0"/>
              <a:t> παράγοντα 1 άλφα (HIF1a) και μη </a:t>
            </a:r>
            <a:r>
              <a:rPr lang="el-GR" sz="2000" dirty="0" err="1"/>
              <a:t>ενζυματική</a:t>
            </a:r>
            <a:r>
              <a:rPr lang="el-GR" sz="2000" dirty="0"/>
              <a:t> </a:t>
            </a:r>
            <a:r>
              <a:rPr lang="el-GR" sz="2000" b="1" dirty="0"/>
              <a:t>τροποποίηση των υπολειμμάτων </a:t>
            </a:r>
            <a:r>
              <a:rPr lang="el-GR" sz="2000" b="1" dirty="0" err="1"/>
              <a:t>κυστεΐνης</a:t>
            </a:r>
            <a:r>
              <a:rPr lang="el-GR" sz="2000" dirty="0"/>
              <a:t> (υπολείμματα σε πολλαπλές πρωτεΐνες , αλλοιώνοντας τη λειτουργία τους και οδηγώντας τελικά στην </a:t>
            </a:r>
            <a:r>
              <a:rPr lang="el-GR" sz="2000" dirty="0" err="1"/>
              <a:t>ογκογένεση</a:t>
            </a:r>
            <a:r>
              <a:rPr lang="el-GR" sz="2000" dirty="0"/>
              <a:t>.</a:t>
            </a:r>
          </a:p>
        </p:txBody>
      </p:sp>
      <p:pic>
        <p:nvPicPr>
          <p:cNvPr id="1026" name="Picture 2" descr="C:\Users\User\Desktop\nihms-621054-f0001.jpg"/>
          <p:cNvPicPr>
            <a:picLocks noChangeAspect="1" noChangeArrowheads="1"/>
          </p:cNvPicPr>
          <p:nvPr/>
        </p:nvPicPr>
        <p:blipFill>
          <a:blip r:embed="rId2" cstate="print"/>
          <a:srcRect/>
          <a:stretch>
            <a:fillRect/>
          </a:stretch>
        </p:blipFill>
        <p:spPr bwMode="auto">
          <a:xfrm>
            <a:off x="971600" y="1822745"/>
            <a:ext cx="7344816" cy="4774607"/>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4166869-0311-F5D5-7A9A-DD7F5B8488E8}"/>
              </a:ext>
            </a:extLst>
          </p:cNvPr>
          <p:cNvSpPr>
            <a:spLocks noGrp="1"/>
          </p:cNvSpPr>
          <p:nvPr>
            <p:ph type="title"/>
          </p:nvPr>
        </p:nvSpPr>
        <p:spPr>
          <a:xfrm>
            <a:off x="0" y="1"/>
            <a:ext cx="9144000" cy="404664"/>
          </a:xfrm>
        </p:spPr>
        <p:txBody>
          <a:bodyPr>
            <a:normAutofit fontScale="90000"/>
          </a:bodyPr>
          <a:lstStyle/>
          <a:p>
            <a:r>
              <a:rPr lang="el-GR" sz="3200" b="1" dirty="0"/>
              <a:t>ΝΚΚ με ανεπάρκεια </a:t>
            </a:r>
            <a:r>
              <a:rPr lang="el-GR" sz="3200" b="1" dirty="0" err="1"/>
              <a:t>φουμαρικής</a:t>
            </a:r>
            <a:r>
              <a:rPr lang="el-GR" sz="3200" b="1" dirty="0"/>
              <a:t> </a:t>
            </a:r>
            <a:r>
              <a:rPr lang="el-GR" sz="3200" b="1" dirty="0" err="1"/>
              <a:t>υδρατάσης</a:t>
            </a:r>
            <a:r>
              <a:rPr lang="el-GR" sz="3200" b="1" dirty="0"/>
              <a:t> (</a:t>
            </a:r>
            <a:r>
              <a:rPr lang="en-US" sz="3200" b="1" dirty="0"/>
              <a:t>FH)</a:t>
            </a:r>
            <a:endParaRPr lang="el-GR" sz="3200" b="1" dirty="0"/>
          </a:p>
        </p:txBody>
      </p:sp>
      <p:pic>
        <p:nvPicPr>
          <p:cNvPr id="5" name="Εικόνα 4">
            <a:extLst>
              <a:ext uri="{FF2B5EF4-FFF2-40B4-BE49-F238E27FC236}">
                <a16:creationId xmlns:a16="http://schemas.microsoft.com/office/drawing/2014/main" xmlns="" id="{C2D9638C-78EC-A223-5177-A466D9DD145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379701" y="982407"/>
            <a:ext cx="5942571" cy="4968553"/>
          </a:xfrm>
          <a:prstGeom prst="rect">
            <a:avLst/>
          </a:prstGeom>
        </p:spPr>
      </p:pic>
      <p:pic>
        <p:nvPicPr>
          <p:cNvPr id="9" name="Εικόνα 8">
            <a:extLst>
              <a:ext uri="{FF2B5EF4-FFF2-40B4-BE49-F238E27FC236}">
                <a16:creationId xmlns:a16="http://schemas.microsoft.com/office/drawing/2014/main" xmlns="" id="{7090CAA3-4971-45A9-7D70-32E23D748B9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83560" y="495398"/>
            <a:ext cx="3878264" cy="2913193"/>
          </a:xfrm>
          <a:prstGeom prst="rect">
            <a:avLst/>
          </a:prstGeom>
        </p:spPr>
      </p:pic>
      <p:pic>
        <p:nvPicPr>
          <p:cNvPr id="11" name="Εικόνα 10">
            <a:extLst>
              <a:ext uri="{FF2B5EF4-FFF2-40B4-BE49-F238E27FC236}">
                <a16:creationId xmlns:a16="http://schemas.microsoft.com/office/drawing/2014/main" xmlns="" id="{10433CC0-AD04-2BCF-C06C-574CC452D37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190535" y="3501231"/>
            <a:ext cx="3878264" cy="3235938"/>
          </a:xfrm>
          <a:prstGeom prst="rect">
            <a:avLst/>
          </a:prstGeom>
        </p:spPr>
      </p:pic>
      <p:sp>
        <p:nvSpPr>
          <p:cNvPr id="12" name="Θέση κειμένου 2">
            <a:extLst>
              <a:ext uri="{FF2B5EF4-FFF2-40B4-BE49-F238E27FC236}">
                <a16:creationId xmlns:a16="http://schemas.microsoft.com/office/drawing/2014/main" xmlns="" id="{CE12FC14-7CA1-EA0D-887A-57CE337E1ADE}"/>
              </a:ext>
            </a:extLst>
          </p:cNvPr>
          <p:cNvSpPr txBox="1">
            <a:spLocks/>
          </p:cNvSpPr>
          <p:nvPr/>
        </p:nvSpPr>
        <p:spPr>
          <a:xfrm>
            <a:off x="-7367" y="6362602"/>
            <a:ext cx="5190927" cy="49539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l-GR" sz="1400" dirty="0" err="1">
                <a:effectLst>
                  <a:outerShdw blurRad="38100" dist="38100" dir="2700000" algn="tl">
                    <a:srgbClr val="000000">
                      <a:alpha val="43137"/>
                    </a:srgbClr>
                  </a:outerShdw>
                </a:effectLst>
              </a:rPr>
              <a:t>Προβάλλοντα</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πυρήνια</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Ανοσοϊστοχημική</a:t>
            </a:r>
            <a:r>
              <a:rPr lang="el-GR" sz="1400" dirty="0">
                <a:effectLst>
                  <a:outerShdw blurRad="38100" dist="38100" dir="2700000" algn="tl">
                    <a:srgbClr val="000000">
                      <a:alpha val="43137"/>
                    </a:srgbClr>
                  </a:outerShdw>
                </a:effectLst>
              </a:rPr>
              <a:t> </a:t>
            </a:r>
            <a:r>
              <a:rPr lang="el-GR" sz="1400" b="1" dirty="0">
                <a:effectLst>
                  <a:outerShdw blurRad="38100" dist="38100" dir="2700000" algn="tl">
                    <a:srgbClr val="000000">
                      <a:alpha val="43137"/>
                    </a:srgbClr>
                  </a:outerShdw>
                </a:effectLst>
              </a:rPr>
              <a:t>απουσία </a:t>
            </a:r>
            <a:r>
              <a:rPr lang="en-US" sz="1400" dirty="0">
                <a:effectLst>
                  <a:outerShdw blurRad="38100" dist="38100" dir="2700000" algn="tl">
                    <a:srgbClr val="000000">
                      <a:alpha val="43137"/>
                    </a:srgbClr>
                  </a:outerShdw>
                </a:effectLst>
              </a:rPr>
              <a:t>FH </a:t>
            </a:r>
            <a:r>
              <a:rPr lang="el-GR" sz="1400" dirty="0">
                <a:effectLst>
                  <a:outerShdw blurRad="38100" dist="38100" dir="2700000" algn="tl">
                    <a:srgbClr val="000000">
                      <a:alpha val="43137"/>
                    </a:srgbClr>
                  </a:outerShdw>
                </a:effectLst>
              </a:rPr>
              <a:t> </a:t>
            </a:r>
          </a:p>
          <a:p>
            <a:pPr marL="0" indent="0" algn="ctr">
              <a:buNone/>
            </a:pPr>
            <a:r>
              <a:rPr lang="el-GR" sz="1400" dirty="0">
                <a:effectLst>
                  <a:outerShdw blurRad="38100" dist="38100" dir="2700000" algn="tl">
                    <a:srgbClr val="000000">
                      <a:alpha val="43137"/>
                    </a:srgbClr>
                  </a:outerShdw>
                </a:effectLst>
              </a:rPr>
              <a:t>στα καρκινικά κύτταρα</a:t>
            </a:r>
          </a:p>
        </p:txBody>
      </p:sp>
    </p:spTree>
    <p:extLst>
      <p:ext uri="{BB962C8B-B14F-4D97-AF65-F5344CB8AC3E}">
        <p14:creationId xmlns:p14="http://schemas.microsoft.com/office/powerpoint/2010/main" xmlns="" val="7770208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58145C0-E3CC-C1E4-D216-B40A41762562}"/>
              </a:ext>
            </a:extLst>
          </p:cNvPr>
          <p:cNvSpPr>
            <a:spLocks noGrp="1"/>
          </p:cNvSpPr>
          <p:nvPr>
            <p:ph type="title"/>
          </p:nvPr>
        </p:nvSpPr>
        <p:spPr>
          <a:xfrm>
            <a:off x="0" y="-243408"/>
            <a:ext cx="9144000" cy="1661046"/>
          </a:xfrm>
        </p:spPr>
        <p:txBody>
          <a:bodyPr>
            <a:noAutofit/>
          </a:bodyPr>
          <a:lstStyle/>
          <a:p>
            <a:pPr algn="just"/>
            <a:r>
              <a:rPr lang="el-GR" sz="2000" dirty="0"/>
              <a:t>Γενικά, η προσεκτική εξέταση για τα </a:t>
            </a:r>
            <a:r>
              <a:rPr lang="el-GR" sz="2000" b="1" spc="600" dirty="0"/>
              <a:t>χαρακτηριστικά </a:t>
            </a:r>
            <a:r>
              <a:rPr lang="el-GR" sz="2000" b="1" spc="600" dirty="0" err="1"/>
              <a:t>πυρήνια</a:t>
            </a:r>
            <a:r>
              <a:rPr lang="el-GR" sz="2000" dirty="0"/>
              <a:t>, η </a:t>
            </a:r>
            <a:r>
              <a:rPr lang="el-GR" sz="2000" b="1" dirty="0" err="1"/>
              <a:t>κυτταροπλασματική</a:t>
            </a:r>
            <a:r>
              <a:rPr lang="el-GR" sz="2000" b="1" dirty="0"/>
              <a:t> και πυρηνική αντιδραστικότητα για S (2 </a:t>
            </a:r>
            <a:r>
              <a:rPr lang="el-GR" sz="2000" b="1" dirty="0" err="1"/>
              <a:t>succino</a:t>
            </a:r>
            <a:r>
              <a:rPr lang="el-GR" sz="2000" b="1" dirty="0"/>
              <a:t>) </a:t>
            </a:r>
            <a:r>
              <a:rPr lang="el-GR" sz="2000" b="1" dirty="0" err="1"/>
              <a:t>κυστεΐνη</a:t>
            </a:r>
            <a:r>
              <a:rPr lang="el-GR" sz="2000" b="1" dirty="0"/>
              <a:t> (2SC) και η απώλεια έκφρασης </a:t>
            </a:r>
            <a:r>
              <a:rPr lang="el-GR" sz="2000" b="1" dirty="0" err="1"/>
              <a:t>φουμαρικής</a:t>
            </a:r>
            <a:r>
              <a:rPr lang="el-GR" sz="2000" b="1" dirty="0"/>
              <a:t> </a:t>
            </a:r>
            <a:r>
              <a:rPr lang="el-GR" sz="2000" b="1" dirty="0" err="1"/>
              <a:t>υδρατάσης</a:t>
            </a:r>
            <a:r>
              <a:rPr lang="el-GR" sz="2000" b="1" dirty="0"/>
              <a:t> </a:t>
            </a:r>
            <a:r>
              <a:rPr lang="el-GR" sz="2000" dirty="0"/>
              <a:t>φαίνεται να είναι οι πιο χρήσιμες παράμετροι  στη διαφορική διάγνωση.</a:t>
            </a:r>
          </a:p>
        </p:txBody>
      </p:sp>
      <p:sp>
        <p:nvSpPr>
          <p:cNvPr id="4" name="TextBox 3">
            <a:extLst>
              <a:ext uri="{FF2B5EF4-FFF2-40B4-BE49-F238E27FC236}">
                <a16:creationId xmlns:a16="http://schemas.microsoft.com/office/drawing/2014/main" xmlns="" id="{39F771A2-FC01-3BA2-60B9-A2F811DAB887}"/>
              </a:ext>
            </a:extLst>
          </p:cNvPr>
          <p:cNvSpPr txBox="1"/>
          <p:nvPr/>
        </p:nvSpPr>
        <p:spPr>
          <a:xfrm>
            <a:off x="179512" y="1244656"/>
            <a:ext cx="8964488" cy="5632311"/>
          </a:xfrm>
          <a:prstGeom prst="rect">
            <a:avLst/>
          </a:prstGeom>
          <a:noFill/>
        </p:spPr>
        <p:txBody>
          <a:bodyPr wrap="square">
            <a:spAutoFit/>
          </a:bodyPr>
          <a:lstStyle/>
          <a:p>
            <a:pPr algn="just"/>
            <a:r>
              <a:rPr lang="el-GR" sz="2000" b="1" dirty="0" err="1"/>
              <a:t>Θηλώδες</a:t>
            </a:r>
            <a:r>
              <a:rPr lang="el-GR" sz="2000" b="1" dirty="0"/>
              <a:t> ΝΚΚ (τέως τύπου 2) </a:t>
            </a:r>
            <a:r>
              <a:rPr lang="el-GR" sz="2000" dirty="0"/>
              <a:t>: σε αντίθεση με το HLRCC, συχνά εκφράζει AMACR και μπορεί να εκφράζει CK7 (20%). Το 22% εμφανίζει </a:t>
            </a:r>
            <a:r>
              <a:rPr lang="el-GR" sz="2000" dirty="0" err="1"/>
              <a:t>κυτταροπλασματική</a:t>
            </a:r>
            <a:r>
              <a:rPr lang="el-GR" sz="2000" dirty="0"/>
              <a:t> αντιδραστικότητα για το 2SC, αλλά η πυρηνική χρώση είναι λιγότερο πιθανό να είναι διάχυτη σε σύγκριση με το HLRCC.</a:t>
            </a:r>
          </a:p>
          <a:p>
            <a:pPr algn="just"/>
            <a:endParaRPr lang="el-GR" sz="2000" dirty="0"/>
          </a:p>
          <a:p>
            <a:pPr algn="just"/>
            <a:r>
              <a:rPr lang="el-GR" sz="2000" b="1" dirty="0"/>
              <a:t>ΝΚΚ με έλλειψη FH</a:t>
            </a:r>
            <a:r>
              <a:rPr lang="en-US" sz="2000" dirty="0"/>
              <a:t>: </a:t>
            </a:r>
            <a:r>
              <a:rPr lang="el-GR" sz="2000" dirty="0"/>
              <a:t>Αξιοσημείωτα παρόμοια κλινικά με το HLRCC</a:t>
            </a:r>
            <a:r>
              <a:rPr lang="en-US" sz="2000" dirty="0"/>
              <a:t>. </a:t>
            </a:r>
            <a:r>
              <a:rPr lang="el-GR" sz="2000" dirty="0"/>
              <a:t>Μορφολογικά και </a:t>
            </a:r>
            <a:r>
              <a:rPr lang="el-GR" sz="2000" dirty="0" err="1"/>
              <a:t>ανοσοφαινοτυπικά</a:t>
            </a:r>
            <a:r>
              <a:rPr lang="el-GR" sz="2000" dirty="0"/>
              <a:t> παρόμοιες, αλλά περιέχουν </a:t>
            </a:r>
            <a:r>
              <a:rPr lang="el-GR" sz="2000" dirty="0">
                <a:effectLst>
                  <a:outerShdw blurRad="38100" dist="38100" dir="2700000" algn="tl">
                    <a:srgbClr val="000000">
                      <a:alpha val="43137"/>
                    </a:srgbClr>
                  </a:outerShdw>
                </a:effectLst>
              </a:rPr>
              <a:t>σωματικές</a:t>
            </a:r>
            <a:r>
              <a:rPr lang="el-GR" sz="2000" dirty="0"/>
              <a:t> και όχι γαμετικές μεταλλάξεις .</a:t>
            </a:r>
          </a:p>
          <a:p>
            <a:pPr algn="just"/>
            <a:endParaRPr lang="el-GR" sz="2000" dirty="0"/>
          </a:p>
          <a:p>
            <a:pPr algn="just"/>
            <a:r>
              <a:rPr lang="el-GR" sz="2000" b="1" dirty="0" err="1"/>
              <a:t>Διαυγοκυτταρικό</a:t>
            </a:r>
            <a:r>
              <a:rPr lang="el-GR" sz="2000" b="1" dirty="0"/>
              <a:t> ΝΚΚ</a:t>
            </a:r>
            <a:r>
              <a:rPr lang="el-GR" sz="2000" dirty="0"/>
              <a:t>: έχει </a:t>
            </a:r>
            <a:r>
              <a:rPr lang="el-GR" sz="2000" dirty="0" err="1"/>
              <a:t>μεμβρανική</a:t>
            </a:r>
            <a:r>
              <a:rPr lang="el-GR" sz="2000" dirty="0"/>
              <a:t> χρώση </a:t>
            </a:r>
            <a:r>
              <a:rPr lang="el-GR" sz="2000" dirty="0">
                <a:effectLst>
                  <a:outerShdw blurRad="38100" dist="38100" dir="2700000" algn="tl">
                    <a:srgbClr val="000000">
                      <a:alpha val="43137"/>
                    </a:srgbClr>
                  </a:outerShdw>
                </a:effectLst>
              </a:rPr>
              <a:t>CAIX</a:t>
            </a:r>
            <a:r>
              <a:rPr lang="el-GR" sz="2000" dirty="0"/>
              <a:t> και καμία </a:t>
            </a:r>
            <a:r>
              <a:rPr lang="el-GR" sz="2000" dirty="0" err="1"/>
              <a:t>ανοσοδραστικότητα</a:t>
            </a:r>
            <a:r>
              <a:rPr lang="el-GR" sz="2000" dirty="0"/>
              <a:t>  της  2SC, σε αντίθεση με το HLRCC. </a:t>
            </a:r>
          </a:p>
          <a:p>
            <a:pPr algn="just"/>
            <a:endParaRPr lang="el-GR" sz="2000" dirty="0"/>
          </a:p>
          <a:p>
            <a:pPr algn="just"/>
            <a:r>
              <a:rPr lang="el-GR" sz="2000" b="1" dirty="0"/>
              <a:t>Καρκίνωμα αθροιστικών πόρων</a:t>
            </a:r>
            <a:r>
              <a:rPr lang="el-GR" sz="2000" dirty="0"/>
              <a:t>: CD10 και 2SC αρνητικό. </a:t>
            </a:r>
          </a:p>
          <a:p>
            <a:pPr algn="just"/>
            <a:endParaRPr lang="el-GR" sz="2000" dirty="0"/>
          </a:p>
          <a:p>
            <a:pPr algn="just"/>
            <a:r>
              <a:rPr lang="el-GR" sz="2000" b="1" dirty="0"/>
              <a:t>ΝΚΚ που σχετίζεται με  </a:t>
            </a:r>
            <a:r>
              <a:rPr lang="el-GR" sz="2000" b="1" dirty="0" err="1"/>
              <a:t>διαμεταθέσεις</a:t>
            </a:r>
            <a:r>
              <a:rPr lang="el-GR" sz="2000" b="1" dirty="0"/>
              <a:t> στην οικογένεια του μεταγραφικού παράγοντα μικροφθαλμίας (</a:t>
            </a:r>
            <a:r>
              <a:rPr lang="el-GR" sz="2000" b="1" dirty="0" err="1"/>
              <a:t>MiT</a:t>
            </a:r>
            <a:r>
              <a:rPr lang="el-GR" sz="2000" b="1" dirty="0"/>
              <a:t>)</a:t>
            </a:r>
            <a:r>
              <a:rPr lang="el-GR" sz="2000" dirty="0"/>
              <a:t>: TFE3 θετικό, 2SC αρνητικό. </a:t>
            </a:r>
          </a:p>
          <a:p>
            <a:pPr algn="just"/>
            <a:endParaRPr lang="el-GR" sz="2000" dirty="0"/>
          </a:p>
          <a:p>
            <a:pPr algn="just"/>
            <a:r>
              <a:rPr lang="el-GR" sz="2000" b="1" dirty="0"/>
              <a:t>Μη ταξινομημένο ΝΚΚ</a:t>
            </a:r>
            <a:r>
              <a:rPr lang="el-GR" sz="2000" dirty="0"/>
              <a:t>: 2SC αρνητικό</a:t>
            </a:r>
          </a:p>
        </p:txBody>
      </p:sp>
    </p:spTree>
    <p:extLst>
      <p:ext uri="{BB962C8B-B14F-4D97-AF65-F5344CB8AC3E}">
        <p14:creationId xmlns:p14="http://schemas.microsoft.com/office/powerpoint/2010/main" xmlns="" val="258879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dissolve">
                                      <p:cBhvr>
                                        <p:cTn id="13" dur="500"/>
                                        <p:tgtEl>
                                          <p:spTgt spid="4">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dissolve">
                                      <p:cBhvr>
                                        <p:cTn id="16" dur="500"/>
                                        <p:tgtEl>
                                          <p:spTgt spid="4">
                                            <p:txEl>
                                              <p:pRg st="6" end="6"/>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dissolve">
                                      <p:cBhvr>
                                        <p:cTn id="19" dur="500"/>
                                        <p:tgtEl>
                                          <p:spTgt spid="4">
                                            <p:txEl>
                                              <p:pRg st="8" end="8"/>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4">
                                            <p:txEl>
                                              <p:pRg st="10" end="10"/>
                                            </p:txEl>
                                          </p:spTgt>
                                        </p:tgtEl>
                                        <p:attrNameLst>
                                          <p:attrName>style.visibility</p:attrName>
                                        </p:attrNameLst>
                                      </p:cBhvr>
                                      <p:to>
                                        <p:strVal val="visible"/>
                                      </p:to>
                                    </p:set>
                                    <p:animEffect transition="in" filter="dissolve">
                                      <p:cBhvr>
                                        <p:cTn id="2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poster,504x498,f8f8f8-pad,600x600,f8f8f8.jpg"/>
          <p:cNvPicPr>
            <a:picLocks noChangeAspect="1" noChangeArrowheads="1"/>
          </p:cNvPicPr>
          <p:nvPr/>
        </p:nvPicPr>
        <p:blipFill>
          <a:blip r:embed="rId2" cstate="print"/>
          <a:srcRect/>
          <a:stretch>
            <a:fillRect/>
          </a:stretch>
        </p:blipFill>
        <p:spPr bwMode="auto">
          <a:xfrm>
            <a:off x="1714500" y="571500"/>
            <a:ext cx="5715000" cy="5715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A87454A7-EE5D-4106-118A-DA0A1DD189B7}"/>
              </a:ext>
            </a:extLst>
          </p:cNvPr>
          <p:cNvSpPr>
            <a:spLocks noGrp="1"/>
          </p:cNvSpPr>
          <p:nvPr>
            <p:ph type="title"/>
          </p:nvPr>
        </p:nvSpPr>
        <p:spPr>
          <a:xfrm>
            <a:off x="0" y="0"/>
            <a:ext cx="9144000" cy="548680"/>
          </a:xfrm>
        </p:spPr>
        <p:txBody>
          <a:bodyPr>
            <a:normAutofit fontScale="90000"/>
          </a:bodyPr>
          <a:lstStyle/>
          <a:p>
            <a:r>
              <a:rPr lang="el-GR" dirty="0"/>
              <a:t>ΑΝΤΙΜΕΤΩΠΙΣΗ ΣΥΧΝΩΝ ΥΠΟΤΥΠΩΝ ΝΚΚ </a:t>
            </a:r>
          </a:p>
        </p:txBody>
      </p:sp>
      <p:sp>
        <p:nvSpPr>
          <p:cNvPr id="3" name="Θέση περιεχομένου 2">
            <a:extLst>
              <a:ext uri="{FF2B5EF4-FFF2-40B4-BE49-F238E27FC236}">
                <a16:creationId xmlns:a16="http://schemas.microsoft.com/office/drawing/2014/main" xmlns="" id="{BFF515E8-2C94-5A77-382D-7882788841BF}"/>
              </a:ext>
            </a:extLst>
          </p:cNvPr>
          <p:cNvSpPr>
            <a:spLocks noGrp="1"/>
          </p:cNvSpPr>
          <p:nvPr>
            <p:ph idx="1"/>
          </p:nvPr>
        </p:nvSpPr>
        <p:spPr>
          <a:xfrm>
            <a:off x="0" y="548680"/>
            <a:ext cx="9144000" cy="3960440"/>
          </a:xfrm>
        </p:spPr>
        <p:txBody>
          <a:bodyPr>
            <a:normAutofit fontScale="47500" lnSpcReduction="20000"/>
          </a:bodyPr>
          <a:lstStyle/>
          <a:p>
            <a:pPr algn="just"/>
            <a:r>
              <a:rPr lang="el-GR" b="1" dirty="0" err="1"/>
              <a:t>Διαυγοκυτταρικό</a:t>
            </a:r>
            <a:r>
              <a:rPr lang="el-GR" b="1" dirty="0"/>
              <a:t> ΝΚΚ </a:t>
            </a:r>
          </a:p>
          <a:p>
            <a:pPr algn="just">
              <a:buNone/>
            </a:pPr>
            <a:r>
              <a:rPr lang="el-GR" b="1" dirty="0"/>
              <a:t>       </a:t>
            </a:r>
            <a:r>
              <a:rPr lang="el-GR" dirty="0"/>
              <a:t>Η χειρουργική </a:t>
            </a:r>
            <a:r>
              <a:rPr lang="el-GR" dirty="0" err="1"/>
              <a:t>εκτομή</a:t>
            </a:r>
            <a:r>
              <a:rPr lang="el-GR" dirty="0"/>
              <a:t> των σταδίων 1 - 3 μπορεί να είναι θεραπευτική, αλλά έως και </a:t>
            </a:r>
            <a:r>
              <a:rPr lang="el-GR" b="1" dirty="0"/>
              <a:t>33% των όγκων </a:t>
            </a:r>
            <a:r>
              <a:rPr lang="el-GR" dirty="0"/>
              <a:t>θα </a:t>
            </a:r>
            <a:r>
              <a:rPr lang="el-GR" b="1" dirty="0"/>
              <a:t>υποτροπιάσουν</a:t>
            </a:r>
            <a:r>
              <a:rPr lang="el-GR" dirty="0"/>
              <a:t>. </a:t>
            </a:r>
            <a:endParaRPr lang="en-US" dirty="0"/>
          </a:p>
          <a:p>
            <a:pPr algn="just"/>
            <a:r>
              <a:rPr lang="el-GR" dirty="0"/>
              <a:t>Η συστηματική χημειοθεραπεία έχει περιορισμένη αποτελεσματικότητα.</a:t>
            </a:r>
          </a:p>
          <a:p>
            <a:pPr algn="just"/>
            <a:r>
              <a:rPr lang="el-GR" dirty="0">
                <a:effectLst>
                  <a:outerShdw blurRad="38100" dist="38100" dir="2700000" algn="tl">
                    <a:srgbClr val="000000">
                      <a:alpha val="43137"/>
                    </a:srgbClr>
                  </a:outerShdw>
                </a:effectLst>
              </a:rPr>
              <a:t>Η ανοσοθεραπεία με αναστολείς σημείου ελέγχου έχει ποσοστό ανταπόκρισης 15 - 20%: </a:t>
            </a:r>
            <a:r>
              <a:rPr lang="el-GR" dirty="0" err="1">
                <a:effectLst>
                  <a:outerShdw blurRad="38100" dist="38100" dir="2700000" algn="tl">
                    <a:srgbClr val="000000">
                      <a:alpha val="43137"/>
                    </a:srgbClr>
                  </a:outerShdw>
                </a:effectLst>
              </a:rPr>
              <a:t>μονοκλωνικά</a:t>
            </a:r>
            <a:r>
              <a:rPr lang="el-GR" dirty="0">
                <a:effectLst>
                  <a:outerShdw blurRad="38100" dist="38100" dir="2700000" algn="tl">
                    <a:srgbClr val="000000">
                      <a:alpha val="43137"/>
                    </a:srgbClr>
                  </a:outerShdw>
                </a:effectLst>
              </a:rPr>
              <a:t> αντισώματα κατά </a:t>
            </a:r>
            <a:r>
              <a:rPr lang="en-US" dirty="0">
                <a:effectLst>
                  <a:outerShdw blurRad="38100" dist="38100" dir="2700000" algn="tl">
                    <a:srgbClr val="000000">
                      <a:alpha val="43137"/>
                    </a:srgbClr>
                  </a:outerShdw>
                </a:effectLst>
              </a:rPr>
              <a:t>PD1 (</a:t>
            </a:r>
            <a:r>
              <a:rPr lang="en-US" dirty="0" err="1">
                <a:effectLst>
                  <a:outerShdw blurRad="38100" dist="38100" dir="2700000" algn="tl">
                    <a:srgbClr val="000000">
                      <a:alpha val="43137"/>
                    </a:srgbClr>
                  </a:outerShdw>
                </a:effectLst>
              </a:rPr>
              <a:t>nivolumab</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και </a:t>
            </a:r>
            <a:r>
              <a:rPr lang="en-US" dirty="0" err="1">
                <a:effectLst>
                  <a:outerShdw blurRad="38100" dist="38100" dir="2700000" algn="tl">
                    <a:srgbClr val="000000">
                      <a:alpha val="43137"/>
                    </a:srgbClr>
                  </a:outerShdw>
                </a:effectLst>
              </a:rPr>
              <a:t>pembrolizumab</a:t>
            </a:r>
            <a:r>
              <a:rPr lang="en-US" dirty="0">
                <a:effectLst>
                  <a:outerShdw blurRad="38100" dist="38100" dir="2700000" algn="tl">
                    <a:srgbClr val="000000">
                      <a:alpha val="43137"/>
                    </a:srgbClr>
                  </a:outerShdw>
                </a:effectLst>
              </a:rPr>
              <a:t>), PDL1 (</a:t>
            </a:r>
            <a:r>
              <a:rPr lang="en-US" dirty="0" err="1">
                <a:effectLst>
                  <a:outerShdw blurRad="38100" dist="38100" dir="2700000" algn="tl">
                    <a:srgbClr val="000000">
                      <a:alpha val="43137"/>
                    </a:srgbClr>
                  </a:outerShdw>
                </a:effectLst>
              </a:rPr>
              <a:t>avelumab</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και </a:t>
            </a:r>
            <a:r>
              <a:rPr lang="en-US" dirty="0" err="1">
                <a:effectLst>
                  <a:outerShdw blurRad="38100" dist="38100" dir="2700000" algn="tl">
                    <a:srgbClr val="000000">
                      <a:alpha val="43137"/>
                    </a:srgbClr>
                  </a:outerShdw>
                </a:effectLst>
              </a:rPr>
              <a:t>atezolizumab</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και </a:t>
            </a:r>
            <a:r>
              <a:rPr lang="en-US" dirty="0">
                <a:effectLst>
                  <a:outerShdw blurRad="38100" dist="38100" dir="2700000" algn="tl">
                    <a:srgbClr val="000000">
                      <a:alpha val="43137"/>
                    </a:srgbClr>
                  </a:outerShdw>
                </a:effectLst>
              </a:rPr>
              <a:t>CTLA4 (</a:t>
            </a:r>
            <a:r>
              <a:rPr lang="en-US" dirty="0" err="1">
                <a:effectLst>
                  <a:outerShdw blurRad="38100" dist="38100" dir="2700000" algn="tl">
                    <a:srgbClr val="000000">
                      <a:alpha val="43137"/>
                    </a:srgbClr>
                  </a:outerShdw>
                </a:effectLst>
              </a:rPr>
              <a:t>ipilimumab</a:t>
            </a: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algn="just"/>
            <a:r>
              <a:rPr lang="el-GR" dirty="0"/>
              <a:t>Αναστολείς των οδών στόχευσης της </a:t>
            </a:r>
            <a:r>
              <a:rPr lang="el-GR" dirty="0" err="1"/>
              <a:t>ραπαμυκίνης</a:t>
            </a:r>
            <a:r>
              <a:rPr lang="el-GR" dirty="0"/>
              <a:t> (</a:t>
            </a:r>
            <a:r>
              <a:rPr lang="el-GR" dirty="0" err="1"/>
              <a:t>mTOR</a:t>
            </a:r>
            <a:r>
              <a:rPr lang="el-GR" dirty="0"/>
              <a:t>) στα θηλαστικά (όπως το </a:t>
            </a:r>
            <a:r>
              <a:rPr lang="el-GR" dirty="0" err="1"/>
              <a:t>temsirolimus</a:t>
            </a:r>
            <a:r>
              <a:rPr lang="el-GR" dirty="0"/>
              <a:t>).</a:t>
            </a:r>
            <a:endParaRPr lang="en-US" dirty="0"/>
          </a:p>
          <a:p>
            <a:pPr algn="just"/>
            <a:r>
              <a:rPr lang="el-GR" dirty="0"/>
              <a:t>Αναστολείς </a:t>
            </a:r>
            <a:r>
              <a:rPr lang="el-GR" dirty="0" err="1"/>
              <a:t>τυροσινικής</a:t>
            </a:r>
            <a:r>
              <a:rPr lang="el-GR" dirty="0"/>
              <a:t> </a:t>
            </a:r>
            <a:r>
              <a:rPr lang="el-GR" dirty="0" err="1"/>
              <a:t>κινάσης</a:t>
            </a:r>
            <a:r>
              <a:rPr lang="el-GR" dirty="0"/>
              <a:t> που στοχεύουν το </a:t>
            </a:r>
            <a:r>
              <a:rPr lang="en-US" dirty="0"/>
              <a:t>PDGFR (</a:t>
            </a:r>
            <a:r>
              <a:rPr lang="en-US" dirty="0" err="1"/>
              <a:t>sunitinib</a:t>
            </a:r>
            <a:r>
              <a:rPr lang="en-US" dirty="0"/>
              <a:t> </a:t>
            </a:r>
            <a:r>
              <a:rPr lang="el-GR" dirty="0"/>
              <a:t>και </a:t>
            </a:r>
            <a:r>
              <a:rPr lang="en-US" dirty="0" err="1"/>
              <a:t>sorafenib</a:t>
            </a:r>
            <a:r>
              <a:rPr lang="en-US" dirty="0"/>
              <a:t>) </a:t>
            </a:r>
            <a:r>
              <a:rPr lang="el-GR" dirty="0"/>
              <a:t>και τον υποδοχέα </a:t>
            </a:r>
            <a:r>
              <a:rPr lang="en-US" dirty="0"/>
              <a:t>VEGF (</a:t>
            </a:r>
            <a:r>
              <a:rPr lang="en-US" dirty="0" err="1"/>
              <a:t>axitinib</a:t>
            </a:r>
            <a:r>
              <a:rPr lang="en-US" dirty="0"/>
              <a:t>, </a:t>
            </a:r>
            <a:r>
              <a:rPr lang="en-US" dirty="0" err="1"/>
              <a:t>sunitinib</a:t>
            </a:r>
            <a:r>
              <a:rPr lang="en-US" dirty="0"/>
              <a:t>, </a:t>
            </a:r>
            <a:r>
              <a:rPr lang="en-US" dirty="0" err="1"/>
              <a:t>pazopanib</a:t>
            </a:r>
            <a:r>
              <a:rPr lang="en-US" dirty="0"/>
              <a:t> </a:t>
            </a:r>
            <a:r>
              <a:rPr lang="el-GR" dirty="0"/>
              <a:t>και </a:t>
            </a:r>
            <a:r>
              <a:rPr lang="en-US" dirty="0" err="1"/>
              <a:t>bevacizumab</a:t>
            </a:r>
            <a:r>
              <a:rPr lang="en-US" dirty="0"/>
              <a:t>)</a:t>
            </a:r>
            <a:r>
              <a:rPr lang="el-GR" dirty="0"/>
              <a:t>.</a:t>
            </a:r>
            <a:endParaRPr lang="en-US" dirty="0"/>
          </a:p>
          <a:p>
            <a:pPr algn="just"/>
            <a:r>
              <a:rPr lang="el-GR" dirty="0"/>
              <a:t>Θεραπεία με IL2: χρησιμοποιείται λιγότερο συχνά</a:t>
            </a:r>
          </a:p>
          <a:p>
            <a:pPr algn="just"/>
            <a:endParaRPr lang="el-GR" dirty="0"/>
          </a:p>
          <a:p>
            <a:pPr algn="just"/>
            <a:r>
              <a:rPr lang="el-GR" b="1" dirty="0" err="1"/>
              <a:t>Ηωσινοφιλική</a:t>
            </a:r>
            <a:r>
              <a:rPr lang="el-GR" b="1" dirty="0"/>
              <a:t> ποικιλία </a:t>
            </a:r>
            <a:r>
              <a:rPr lang="el-GR" b="1" dirty="0" err="1"/>
              <a:t>διαυγοκυτταρικού</a:t>
            </a:r>
            <a:r>
              <a:rPr lang="el-GR" b="1" dirty="0"/>
              <a:t> ΝΚΚ </a:t>
            </a:r>
          </a:p>
          <a:p>
            <a:pPr algn="just" fontAlgn="base">
              <a:buFont typeface="Arial" panose="020B0604020202020204" pitchFamily="34" charset="0"/>
              <a:buChar char="•"/>
            </a:pPr>
            <a:r>
              <a:rPr lang="el-GR" dirty="0">
                <a:solidFill>
                  <a:srgbClr val="000000"/>
                </a:solidFill>
              </a:rPr>
              <a:t>Χειρουργική εξαίρεση</a:t>
            </a:r>
            <a:endParaRPr lang="en-US" b="0" i="0" dirty="0">
              <a:solidFill>
                <a:srgbClr val="000000"/>
              </a:solidFill>
              <a:effectLst/>
            </a:endParaRPr>
          </a:p>
          <a:p>
            <a:pPr algn="just" fontAlgn="base"/>
            <a:r>
              <a:rPr lang="el-GR" dirty="0" err="1">
                <a:solidFill>
                  <a:srgbClr val="000000"/>
                </a:solidFill>
              </a:rPr>
              <a:t>Στοχευμένη</a:t>
            </a:r>
            <a:r>
              <a:rPr lang="el-GR" dirty="0">
                <a:solidFill>
                  <a:srgbClr val="000000"/>
                </a:solidFill>
              </a:rPr>
              <a:t> θεραπεία (αναστολείς </a:t>
            </a:r>
            <a:r>
              <a:rPr lang="el-GR" dirty="0" err="1">
                <a:solidFill>
                  <a:srgbClr val="000000"/>
                </a:solidFill>
              </a:rPr>
              <a:t>κινάσης</a:t>
            </a:r>
            <a:r>
              <a:rPr lang="el-GR" dirty="0">
                <a:solidFill>
                  <a:srgbClr val="000000"/>
                </a:solidFill>
              </a:rPr>
              <a:t> </a:t>
            </a:r>
            <a:r>
              <a:rPr lang="el-GR" dirty="0" err="1">
                <a:solidFill>
                  <a:srgbClr val="000000"/>
                </a:solidFill>
              </a:rPr>
              <a:t>τυροσίνης</a:t>
            </a:r>
            <a:r>
              <a:rPr lang="el-GR" dirty="0">
                <a:solidFill>
                  <a:srgbClr val="000000"/>
                </a:solidFill>
              </a:rPr>
              <a:t>, αναστολείς VEGF, αναστολείς </a:t>
            </a:r>
            <a:r>
              <a:rPr lang="el-GR" dirty="0" err="1">
                <a:solidFill>
                  <a:srgbClr val="000000"/>
                </a:solidFill>
              </a:rPr>
              <a:t>mTOR</a:t>
            </a:r>
            <a:r>
              <a:rPr lang="el-GR" dirty="0">
                <a:solidFill>
                  <a:srgbClr val="000000"/>
                </a:solidFill>
              </a:rPr>
              <a:t>), θεραπεία με </a:t>
            </a:r>
            <a:r>
              <a:rPr lang="el-GR" dirty="0" err="1">
                <a:solidFill>
                  <a:srgbClr val="000000"/>
                </a:solidFill>
              </a:rPr>
              <a:t>κυτοκίνη</a:t>
            </a:r>
            <a:r>
              <a:rPr lang="el-GR" dirty="0">
                <a:solidFill>
                  <a:srgbClr val="000000"/>
                </a:solidFill>
              </a:rPr>
              <a:t>.</a:t>
            </a:r>
            <a:endParaRPr lang="en-US" b="0" i="0" dirty="0">
              <a:solidFill>
                <a:srgbClr val="000000"/>
              </a:solidFill>
              <a:effectLst/>
            </a:endParaRPr>
          </a:p>
          <a:p>
            <a:pPr algn="just"/>
            <a:endParaRPr lang="el-GR" dirty="0"/>
          </a:p>
        </p:txBody>
      </p:sp>
      <p:pic>
        <p:nvPicPr>
          <p:cNvPr id="1026" name="Picture 2" descr="C:\Users\User\Desktop\kidneytumormalignantrccclear_MacLennan07.jpg"/>
          <p:cNvPicPr>
            <a:picLocks noChangeAspect="1" noChangeArrowheads="1"/>
          </p:cNvPicPr>
          <p:nvPr/>
        </p:nvPicPr>
        <p:blipFill>
          <a:blip r:embed="rId2" cstate="print"/>
          <a:srcRect/>
          <a:stretch>
            <a:fillRect/>
          </a:stretch>
        </p:blipFill>
        <p:spPr bwMode="auto">
          <a:xfrm>
            <a:off x="971600" y="4077072"/>
            <a:ext cx="3629718" cy="2579519"/>
          </a:xfrm>
          <a:prstGeom prst="rect">
            <a:avLst/>
          </a:prstGeom>
          <a:noFill/>
        </p:spPr>
      </p:pic>
      <p:pic>
        <p:nvPicPr>
          <p:cNvPr id="1027" name="Picture 3" descr="C:\Users\User\Desktop\kidneytumormalignantclearcelleosinophilicAndeen04.jpg"/>
          <p:cNvPicPr>
            <a:picLocks noChangeAspect="1" noChangeArrowheads="1"/>
          </p:cNvPicPr>
          <p:nvPr/>
        </p:nvPicPr>
        <p:blipFill>
          <a:blip r:embed="rId3" cstate="print"/>
          <a:srcRect/>
          <a:stretch>
            <a:fillRect/>
          </a:stretch>
        </p:blipFill>
        <p:spPr bwMode="auto">
          <a:xfrm>
            <a:off x="4788023" y="4077072"/>
            <a:ext cx="3336033" cy="2510847"/>
          </a:xfrm>
          <a:prstGeom prst="rect">
            <a:avLst/>
          </a:prstGeom>
          <a:noFill/>
        </p:spPr>
      </p:pic>
    </p:spTree>
    <p:extLst>
      <p:ext uri="{BB962C8B-B14F-4D97-AF65-F5344CB8AC3E}">
        <p14:creationId xmlns:p14="http://schemas.microsoft.com/office/powerpoint/2010/main" xmlns="" val="332341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dissolve">
                                      <p:cBhvr>
                                        <p:cTn id="25" dur="500"/>
                                        <p:tgtEl>
                                          <p:spTgt spid="3">
                                            <p:txEl>
                                              <p:pRg st="6" end="6"/>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dissolve">
                                      <p:cBhvr>
                                        <p:cTn id="28" dur="500"/>
                                        <p:tgtEl>
                                          <p:spTgt spid="3">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dissolve">
                                      <p:cBhvr>
                                        <p:cTn id="31" dur="500"/>
                                        <p:tgtEl>
                                          <p:spTgt spid="3">
                                            <p:txEl>
                                              <p:pRg st="9" end="9"/>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dissolv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D35B6AAE-9206-8D2D-A017-AC521081B322}"/>
              </a:ext>
            </a:extLst>
          </p:cNvPr>
          <p:cNvSpPr>
            <a:spLocks noGrp="1"/>
          </p:cNvSpPr>
          <p:nvPr>
            <p:ph idx="1"/>
          </p:nvPr>
        </p:nvSpPr>
        <p:spPr>
          <a:xfrm>
            <a:off x="0" y="0"/>
            <a:ext cx="9144000" cy="6453336"/>
          </a:xfrm>
        </p:spPr>
        <p:txBody>
          <a:bodyPr>
            <a:normAutofit/>
          </a:bodyPr>
          <a:lstStyle/>
          <a:p>
            <a:pPr algn="just"/>
            <a:r>
              <a:rPr lang="el-GR" sz="1400" b="1" dirty="0" err="1"/>
              <a:t>Χρωμόφοβο</a:t>
            </a:r>
            <a:r>
              <a:rPr lang="el-GR" sz="1400" b="1" dirty="0"/>
              <a:t> ΝΚΚ συμπεριλαμβανομένης της </a:t>
            </a:r>
            <a:r>
              <a:rPr lang="el-GR" sz="1400" b="1" dirty="0" err="1"/>
              <a:t>ηωσινόφιλης</a:t>
            </a:r>
            <a:r>
              <a:rPr lang="el-GR" sz="1400" b="1" dirty="0"/>
              <a:t> υποποικιλίας  του.</a:t>
            </a:r>
          </a:p>
          <a:p>
            <a:pPr algn="just">
              <a:buNone/>
            </a:pPr>
            <a:r>
              <a:rPr lang="el-GR" sz="1400" dirty="0"/>
              <a:t>        Χειρουργική επέμβαση, </a:t>
            </a:r>
            <a:r>
              <a:rPr lang="el-GR" sz="1400" dirty="0" err="1"/>
              <a:t>κρυοκατάλυση</a:t>
            </a:r>
            <a:r>
              <a:rPr lang="el-GR" sz="1400" dirty="0"/>
              <a:t> και </a:t>
            </a:r>
            <a:r>
              <a:rPr lang="el-GR" sz="1400" dirty="0" err="1"/>
              <a:t>στοχευμένη</a:t>
            </a:r>
            <a:r>
              <a:rPr lang="el-GR" sz="1400" dirty="0"/>
              <a:t> συστηματική χημειοθεραπεία για μεταστατική νόσο με </a:t>
            </a:r>
            <a:r>
              <a:rPr lang="el-GR" sz="1400" dirty="0" err="1"/>
              <a:t>αντιαγγειογενετικούς</a:t>
            </a:r>
            <a:r>
              <a:rPr lang="el-GR" sz="1400" dirty="0"/>
              <a:t> παράγοντες,  αναστολείς TK και </a:t>
            </a:r>
            <a:r>
              <a:rPr lang="el-GR" sz="1400" dirty="0" err="1"/>
              <a:t>mTOR</a:t>
            </a:r>
            <a:r>
              <a:rPr lang="el-GR" sz="1400" dirty="0"/>
              <a:t>. </a:t>
            </a:r>
          </a:p>
          <a:p>
            <a:pPr algn="just"/>
            <a:r>
              <a:rPr lang="el-GR" sz="1400" b="1" dirty="0" err="1"/>
              <a:t>Θηλώδες</a:t>
            </a:r>
            <a:r>
              <a:rPr lang="el-GR" sz="1400" b="1" dirty="0"/>
              <a:t> ΝΚΚ  (εν γένει)</a:t>
            </a:r>
          </a:p>
          <a:p>
            <a:pPr algn="just">
              <a:buNone/>
            </a:pPr>
            <a:r>
              <a:rPr lang="el-GR" sz="1400" dirty="0"/>
              <a:t>        </a:t>
            </a:r>
            <a:r>
              <a:rPr lang="el-GR" sz="1400" dirty="0" err="1"/>
              <a:t>Εκτομή</a:t>
            </a:r>
            <a:r>
              <a:rPr lang="el-GR" sz="1400" dirty="0"/>
              <a:t> ή κατάλυση για εντοπισμένη νόσο. Εκλεκτικός αναστολέας </a:t>
            </a:r>
            <a:r>
              <a:rPr lang="el-GR" sz="1400" dirty="0" err="1"/>
              <a:t>κινάσης</a:t>
            </a:r>
            <a:r>
              <a:rPr lang="el-GR" sz="1400" dirty="0"/>
              <a:t> MET, αναστολέας MET / VEGF, αναστολείς πολλαπλών στόχων </a:t>
            </a:r>
            <a:r>
              <a:rPr lang="el-GR" sz="1400" dirty="0" err="1"/>
              <a:t>τυροσινικής</a:t>
            </a:r>
            <a:r>
              <a:rPr lang="el-GR" sz="1400" dirty="0"/>
              <a:t> </a:t>
            </a:r>
            <a:r>
              <a:rPr lang="el-GR" sz="1400" dirty="0" err="1"/>
              <a:t>κινάσης</a:t>
            </a:r>
            <a:r>
              <a:rPr lang="el-GR" sz="1400" dirty="0"/>
              <a:t> (</a:t>
            </a:r>
            <a:r>
              <a:rPr lang="el-GR" sz="1400" dirty="0" err="1"/>
              <a:t>TKIs</a:t>
            </a:r>
            <a:r>
              <a:rPr lang="el-GR" sz="1400" dirty="0"/>
              <a:t>) και αναστολείς PD-1 / PDL1 για προχωρημένη ή μεταστατική νόσο. </a:t>
            </a:r>
            <a:r>
              <a:rPr lang="el-GR" sz="1400" spc="300" dirty="0">
                <a:effectLst>
                  <a:outerShdw blurRad="38100" dist="38100" dir="2700000" algn="tl">
                    <a:srgbClr val="000000">
                      <a:alpha val="43137"/>
                    </a:srgbClr>
                  </a:outerShdw>
                </a:effectLst>
              </a:rPr>
              <a:t>Για προχωρημένο μεταστατικό όγκο, η </a:t>
            </a:r>
            <a:r>
              <a:rPr lang="el-GR" sz="1400" b="1" spc="300" dirty="0" err="1">
                <a:effectLst>
                  <a:outerShdw blurRad="38100" dist="38100" dir="2700000" algn="tl">
                    <a:srgbClr val="000000">
                      <a:alpha val="43137"/>
                    </a:srgbClr>
                  </a:outerShdw>
                </a:effectLst>
              </a:rPr>
              <a:t>καβοζαντινίμπη</a:t>
            </a:r>
            <a:r>
              <a:rPr lang="el-GR" sz="1400" spc="300" dirty="0">
                <a:effectLst>
                  <a:outerShdw blurRad="38100" dist="38100" dir="2700000" algn="tl">
                    <a:srgbClr val="000000">
                      <a:alpha val="43137"/>
                    </a:srgbClr>
                  </a:outerShdw>
                </a:effectLst>
              </a:rPr>
              <a:t> παρουσιάζει υψηλότερη αποτελεσματικότητα σε σχέση με το </a:t>
            </a:r>
            <a:r>
              <a:rPr lang="el-GR" sz="1400" spc="300" dirty="0" err="1">
                <a:effectLst>
                  <a:outerShdw blurRad="38100" dist="38100" dir="2700000" algn="tl">
                    <a:srgbClr val="000000">
                      <a:alpha val="43137"/>
                    </a:srgbClr>
                  </a:outerShdw>
                </a:effectLst>
              </a:rPr>
              <a:t>sunitinib</a:t>
            </a:r>
            <a:r>
              <a:rPr lang="el-GR" sz="1400" spc="300" dirty="0">
                <a:effectLst>
                  <a:outerShdw blurRad="38100" dist="38100" dir="2700000" algn="tl">
                    <a:srgbClr val="000000">
                      <a:alpha val="43137"/>
                    </a:srgbClr>
                  </a:outerShdw>
                </a:effectLst>
              </a:rPr>
              <a:t> και άλλους αναστολείς </a:t>
            </a:r>
            <a:r>
              <a:rPr lang="el-GR" sz="1400" spc="300" dirty="0" err="1">
                <a:effectLst>
                  <a:outerShdw blurRad="38100" dist="38100" dir="2700000" algn="tl">
                    <a:srgbClr val="000000">
                      <a:alpha val="43137"/>
                    </a:srgbClr>
                  </a:outerShdw>
                </a:effectLst>
              </a:rPr>
              <a:t>κινάσης</a:t>
            </a:r>
            <a:r>
              <a:rPr lang="el-GR" sz="1400" spc="300" dirty="0">
                <a:effectLst>
                  <a:outerShdw blurRad="38100" dist="38100" dir="2700000" algn="tl">
                    <a:srgbClr val="000000">
                      <a:alpha val="43137"/>
                    </a:srgbClr>
                  </a:outerShdw>
                </a:effectLst>
              </a:rPr>
              <a:t> MET. </a:t>
            </a:r>
          </a:p>
          <a:p>
            <a:pPr marL="0" indent="0" algn="just">
              <a:buNone/>
            </a:pPr>
            <a:r>
              <a:rPr lang="el-GR" sz="1400" dirty="0"/>
              <a:t>         </a:t>
            </a:r>
            <a:r>
              <a:rPr lang="el-GR" sz="1400" dirty="0">
                <a:effectLst>
                  <a:outerShdw blurRad="38100" dist="38100" dir="2700000" algn="tl">
                    <a:srgbClr val="000000">
                      <a:alpha val="43137"/>
                    </a:srgbClr>
                  </a:outerShdw>
                </a:effectLst>
              </a:rPr>
              <a:t>Τύπου 1</a:t>
            </a:r>
          </a:p>
          <a:p>
            <a:pPr marL="0" indent="0" algn="just">
              <a:buNone/>
            </a:pPr>
            <a:r>
              <a:rPr lang="el-GR" sz="1400" dirty="0"/>
              <a:t>        </a:t>
            </a:r>
            <a:r>
              <a:rPr lang="el-GR" sz="1400" dirty="0" err="1"/>
              <a:t>Εκτομή</a:t>
            </a:r>
            <a:r>
              <a:rPr lang="el-GR" sz="1400" dirty="0"/>
              <a:t>. Η </a:t>
            </a:r>
            <a:r>
              <a:rPr lang="el-GR" sz="1400" dirty="0" err="1"/>
              <a:t>συστημική</a:t>
            </a:r>
            <a:r>
              <a:rPr lang="el-GR" sz="1400" dirty="0"/>
              <a:t> θεραπεία ποικίλλει . Αναστολείς υποδοχέων </a:t>
            </a:r>
            <a:r>
              <a:rPr lang="el-GR" sz="1400" dirty="0" err="1"/>
              <a:t>κινάσης</a:t>
            </a:r>
            <a:r>
              <a:rPr lang="el-GR" sz="1400" dirty="0"/>
              <a:t> </a:t>
            </a:r>
            <a:r>
              <a:rPr lang="el-GR" sz="1400" dirty="0" err="1"/>
              <a:t>τυροσίνης</a:t>
            </a:r>
            <a:r>
              <a:rPr lang="el-GR" sz="1400" dirty="0"/>
              <a:t> συμπεριλαμβανομένων   των </a:t>
            </a:r>
            <a:r>
              <a:rPr lang="en-US" sz="1400" dirty="0" err="1"/>
              <a:t>sunitinib</a:t>
            </a:r>
            <a:r>
              <a:rPr lang="en-US" sz="1400" dirty="0"/>
              <a:t> </a:t>
            </a:r>
            <a:r>
              <a:rPr lang="el-GR" sz="1400" dirty="0"/>
              <a:t>και </a:t>
            </a:r>
            <a:r>
              <a:rPr lang="en-US" sz="1400" dirty="0" err="1"/>
              <a:t>sorafenib</a:t>
            </a:r>
            <a:r>
              <a:rPr lang="el-GR" sz="1400" dirty="0"/>
              <a:t>. </a:t>
            </a:r>
            <a:r>
              <a:rPr lang="en-US" sz="1400" dirty="0" err="1"/>
              <a:t>Bevacizumab</a:t>
            </a:r>
            <a:r>
              <a:rPr lang="el-GR" sz="1400" dirty="0"/>
              <a:t>. </a:t>
            </a:r>
            <a:r>
              <a:rPr lang="en-US" sz="1400" dirty="0" err="1"/>
              <a:t>Nivolumab</a:t>
            </a:r>
            <a:r>
              <a:rPr lang="en-US" sz="1400" dirty="0"/>
              <a:t>, </a:t>
            </a:r>
            <a:r>
              <a:rPr lang="en-US" sz="1400" dirty="0" err="1"/>
              <a:t>cabozantinib</a:t>
            </a:r>
            <a:r>
              <a:rPr lang="en-US" sz="1400" dirty="0"/>
              <a:t> </a:t>
            </a:r>
            <a:r>
              <a:rPr lang="el-GR" sz="1400" dirty="0"/>
              <a:t>και </a:t>
            </a:r>
            <a:r>
              <a:rPr lang="en-US" sz="1400" dirty="0" err="1"/>
              <a:t>lenvatinib</a:t>
            </a:r>
            <a:r>
              <a:rPr lang="en-US" sz="1400" dirty="0"/>
              <a:t> </a:t>
            </a:r>
            <a:r>
              <a:rPr lang="el-GR" sz="1400" dirty="0"/>
              <a:t>συν </a:t>
            </a:r>
            <a:r>
              <a:rPr lang="en-US" sz="1400" dirty="0" err="1"/>
              <a:t>everolimus</a:t>
            </a:r>
            <a:r>
              <a:rPr lang="el-GR" sz="1400" dirty="0"/>
              <a:t>. </a:t>
            </a:r>
            <a:r>
              <a:rPr lang="en-US" sz="1400" dirty="0" err="1"/>
              <a:t>Temsirolimus</a:t>
            </a:r>
            <a:r>
              <a:rPr lang="el-GR" sz="1400" dirty="0"/>
              <a:t>.</a:t>
            </a:r>
          </a:p>
          <a:p>
            <a:pPr marL="0" indent="0" algn="just">
              <a:buNone/>
            </a:pPr>
            <a:r>
              <a:rPr lang="el-GR" sz="1400" dirty="0">
                <a:effectLst>
                  <a:outerShdw blurRad="38100" dist="38100" dir="2700000" algn="tl">
                    <a:srgbClr val="000000">
                      <a:alpha val="43137"/>
                    </a:srgbClr>
                  </a:outerShdw>
                </a:effectLst>
              </a:rPr>
              <a:t>         </a:t>
            </a:r>
            <a:r>
              <a:rPr lang="en-US" sz="1400" dirty="0" smtClean="0">
                <a:effectLst>
                  <a:outerShdw blurRad="38100" dist="38100" dir="2700000" algn="tl">
                    <a:srgbClr val="000000">
                      <a:alpha val="43137"/>
                    </a:srgbClr>
                  </a:outerShdw>
                </a:effectLst>
              </a:rPr>
              <a:t>T</a:t>
            </a:r>
            <a:r>
              <a:rPr lang="el-GR" sz="1400" dirty="0" smtClean="0">
                <a:effectLst>
                  <a:outerShdw blurRad="38100" dist="38100" dir="2700000" algn="tl">
                    <a:srgbClr val="000000">
                      <a:alpha val="43137"/>
                    </a:srgbClr>
                  </a:outerShdw>
                </a:effectLst>
              </a:rPr>
              <a:t>έως Τύπου </a:t>
            </a:r>
            <a:r>
              <a:rPr lang="el-GR" sz="1400" dirty="0">
                <a:effectLst>
                  <a:outerShdw blurRad="38100" dist="38100" dir="2700000" algn="tl">
                    <a:srgbClr val="000000">
                      <a:alpha val="43137"/>
                    </a:srgbClr>
                  </a:outerShdw>
                </a:effectLst>
              </a:rPr>
              <a:t>2 </a:t>
            </a:r>
          </a:p>
          <a:p>
            <a:pPr marL="0" indent="0" algn="just">
              <a:buNone/>
            </a:pPr>
            <a:r>
              <a:rPr lang="el-GR" sz="1400" dirty="0"/>
              <a:t>         </a:t>
            </a:r>
            <a:r>
              <a:rPr lang="el-GR" sz="1400" dirty="0" err="1"/>
              <a:t>Εκτομή</a:t>
            </a:r>
            <a:r>
              <a:rPr lang="el-GR" sz="1400" dirty="0"/>
              <a:t>. Αναστολείς </a:t>
            </a:r>
            <a:r>
              <a:rPr lang="el-GR" sz="1400" dirty="0" err="1"/>
              <a:t>τυροσινικής</a:t>
            </a:r>
            <a:r>
              <a:rPr lang="el-GR" sz="1400" dirty="0"/>
              <a:t> </a:t>
            </a:r>
            <a:r>
              <a:rPr lang="el-GR" sz="1400" dirty="0" err="1"/>
              <a:t>κινάσης</a:t>
            </a:r>
            <a:r>
              <a:rPr lang="el-GR" sz="1400" dirty="0"/>
              <a:t> συμπεριλαμβανομένου του </a:t>
            </a:r>
            <a:r>
              <a:rPr lang="el-GR" sz="1400" dirty="0" err="1"/>
              <a:t>sunitinib</a:t>
            </a:r>
            <a:r>
              <a:rPr lang="el-GR" sz="1400" dirty="0"/>
              <a:t>. Η  </a:t>
            </a:r>
            <a:r>
              <a:rPr lang="el-GR" sz="1400" dirty="0" err="1"/>
              <a:t>συστημική</a:t>
            </a:r>
            <a:r>
              <a:rPr lang="el-GR" sz="1400" dirty="0"/>
              <a:t> θεραπεία ποικίλλει. </a:t>
            </a:r>
          </a:p>
          <a:p>
            <a:pPr marL="0" indent="0" algn="just">
              <a:buNone/>
            </a:pP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Θηλώδες</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ογκοκυτταρικό</a:t>
            </a:r>
            <a:r>
              <a:rPr lang="el-GR" sz="1400" dirty="0">
                <a:effectLst>
                  <a:outerShdw blurRad="38100" dist="38100" dir="2700000" algn="tl">
                    <a:srgbClr val="000000">
                      <a:alpha val="43137"/>
                    </a:srgbClr>
                  </a:outerShdw>
                </a:effectLst>
              </a:rPr>
              <a:t> ΝΚΚ </a:t>
            </a:r>
            <a:r>
              <a:rPr lang="en-US" sz="1400" dirty="0">
                <a:effectLst>
                  <a:outerShdw blurRad="38100" dist="38100" dir="2700000" algn="tl">
                    <a:srgbClr val="000000">
                      <a:alpha val="43137"/>
                    </a:srgbClr>
                  </a:outerShdw>
                </a:effectLst>
              </a:rPr>
              <a:t>:</a:t>
            </a:r>
            <a:r>
              <a:rPr lang="el-GR" sz="1400" dirty="0">
                <a:effectLst>
                  <a:outerShdw blurRad="38100" dist="38100" dir="2700000" algn="tl">
                    <a:srgbClr val="000000">
                      <a:alpha val="43137"/>
                    </a:srgbClr>
                  </a:outerShdw>
                </a:effectLst>
              </a:rPr>
              <a:t>  </a:t>
            </a:r>
            <a:r>
              <a:rPr lang="el-GR" sz="1400" dirty="0" err="1"/>
              <a:t>Εκτομή</a:t>
            </a:r>
            <a:r>
              <a:rPr lang="el-GR" sz="1400" dirty="0"/>
              <a:t>. </a:t>
            </a:r>
          </a:p>
          <a:p>
            <a:pPr marL="0" indent="0" algn="just">
              <a:buNone/>
            </a:pPr>
            <a:r>
              <a:rPr lang="en-US" sz="1400" dirty="0"/>
              <a:t>        </a:t>
            </a:r>
            <a:r>
              <a:rPr lang="el-GR" sz="1400" dirty="0"/>
              <a:t> </a:t>
            </a:r>
            <a:r>
              <a:rPr lang="el-GR" sz="1400" dirty="0" err="1">
                <a:effectLst>
                  <a:outerShdw blurRad="38100" dist="38100" dir="2700000" algn="tl">
                    <a:srgbClr val="000000">
                      <a:alpha val="43137"/>
                    </a:srgbClr>
                  </a:outerShdw>
                </a:effectLst>
              </a:rPr>
              <a:t>Θηλώδες</a:t>
            </a:r>
            <a:r>
              <a:rPr lang="el-GR" sz="1400" dirty="0">
                <a:effectLst>
                  <a:outerShdw blurRad="38100" dist="38100" dir="2700000" algn="tl">
                    <a:srgbClr val="000000">
                      <a:alpha val="43137"/>
                    </a:srgbClr>
                  </a:outerShdw>
                </a:effectLst>
              </a:rPr>
              <a:t> συμπαγές</a:t>
            </a:r>
            <a:r>
              <a:rPr lang="en-US" sz="1400" dirty="0">
                <a:effectLst>
                  <a:outerShdw blurRad="38100" dist="38100" dir="2700000" algn="tl">
                    <a:srgbClr val="000000">
                      <a:alpha val="43137"/>
                    </a:srgbClr>
                  </a:outerShdw>
                </a:effectLst>
              </a:rPr>
              <a:t> :</a:t>
            </a:r>
            <a:r>
              <a:rPr lang="el-GR" sz="1400" dirty="0">
                <a:effectLst>
                  <a:outerShdw blurRad="38100" dist="38100" dir="2700000" algn="tl">
                    <a:srgbClr val="000000">
                      <a:alpha val="43137"/>
                    </a:srgbClr>
                  </a:outerShdw>
                </a:effectLst>
              </a:rPr>
              <a:t>  </a:t>
            </a:r>
            <a:r>
              <a:rPr lang="el-GR" sz="1400" dirty="0" err="1"/>
              <a:t>Εκτομή</a:t>
            </a:r>
            <a:r>
              <a:rPr lang="el-GR" sz="1400" dirty="0"/>
              <a:t>.</a:t>
            </a:r>
            <a:endParaRPr lang="en-US" sz="1400" dirty="0"/>
          </a:p>
          <a:p>
            <a:pPr marL="0" indent="0" algn="just">
              <a:buNone/>
            </a:pPr>
            <a:r>
              <a:rPr lang="en-US" sz="1400" dirty="0"/>
              <a:t>        </a:t>
            </a:r>
            <a:r>
              <a:rPr lang="el-GR" sz="1400" dirty="0"/>
              <a:t>Εάν χρειάζεται, η συστηματική θεραπεία ποικίλλει και περιλαμβάνει αναστολείς </a:t>
            </a:r>
            <a:r>
              <a:rPr lang="el-GR" sz="1400" dirty="0" err="1"/>
              <a:t>κινάσης</a:t>
            </a:r>
            <a:r>
              <a:rPr lang="el-GR" sz="1400" dirty="0"/>
              <a:t> </a:t>
            </a:r>
            <a:r>
              <a:rPr lang="en-US" sz="1400" dirty="0"/>
              <a:t> </a:t>
            </a:r>
            <a:r>
              <a:rPr lang="el-GR" sz="1400" dirty="0" err="1"/>
              <a:t>τυροσίνης</a:t>
            </a:r>
            <a:r>
              <a:rPr lang="el-GR" sz="1400" dirty="0"/>
              <a:t> όπως το </a:t>
            </a:r>
            <a:r>
              <a:rPr lang="el-GR" sz="1400" dirty="0" err="1"/>
              <a:t>sorafenib</a:t>
            </a:r>
            <a:r>
              <a:rPr lang="el-GR" sz="1400" dirty="0"/>
              <a:t> και το </a:t>
            </a:r>
            <a:r>
              <a:rPr lang="el-GR" sz="1400" dirty="0" err="1"/>
              <a:t>erlotinib</a:t>
            </a:r>
            <a:r>
              <a:rPr lang="en-US" sz="1400" dirty="0"/>
              <a:t>. </a:t>
            </a:r>
          </a:p>
        </p:txBody>
      </p:sp>
      <p:pic>
        <p:nvPicPr>
          <p:cNvPr id="2050" name="Picture 2" descr="C:\Users\User\Desktop\kidneytumormalignantrccchromoTretiakova02.jpg"/>
          <p:cNvPicPr>
            <a:picLocks noChangeAspect="1" noChangeArrowheads="1"/>
          </p:cNvPicPr>
          <p:nvPr/>
        </p:nvPicPr>
        <p:blipFill>
          <a:blip r:embed="rId2" cstate="print"/>
          <a:srcRect/>
          <a:stretch>
            <a:fillRect/>
          </a:stretch>
        </p:blipFill>
        <p:spPr bwMode="auto">
          <a:xfrm>
            <a:off x="0" y="4437112"/>
            <a:ext cx="3850428" cy="1584176"/>
          </a:xfrm>
          <a:prstGeom prst="rect">
            <a:avLst/>
          </a:prstGeom>
          <a:noFill/>
        </p:spPr>
      </p:pic>
      <p:pic>
        <p:nvPicPr>
          <p:cNvPr id="2053" name="Picture 5" descr="C:\Users\User\Desktop\kidneytumormalignantrccpapvranic02.jpg"/>
          <p:cNvPicPr>
            <a:picLocks noChangeAspect="1" noChangeArrowheads="1"/>
          </p:cNvPicPr>
          <p:nvPr/>
        </p:nvPicPr>
        <p:blipFill>
          <a:blip r:embed="rId3" cstate="print"/>
          <a:srcRect/>
          <a:stretch>
            <a:fillRect/>
          </a:stretch>
        </p:blipFill>
        <p:spPr bwMode="auto">
          <a:xfrm>
            <a:off x="4067944" y="4293096"/>
            <a:ext cx="2488778" cy="1866822"/>
          </a:xfrm>
          <a:prstGeom prst="rect">
            <a:avLst/>
          </a:prstGeom>
          <a:noFill/>
        </p:spPr>
      </p:pic>
      <p:sp>
        <p:nvSpPr>
          <p:cNvPr id="8" name="7 - Ορθογώνιο"/>
          <p:cNvSpPr/>
          <p:nvPr/>
        </p:nvSpPr>
        <p:spPr>
          <a:xfrm>
            <a:off x="0" y="6237312"/>
            <a:ext cx="9144000" cy="523220"/>
          </a:xfrm>
          <a:prstGeom prst="rect">
            <a:avLst/>
          </a:prstGeom>
        </p:spPr>
        <p:txBody>
          <a:bodyPr wrap="square">
            <a:spAutoFit/>
          </a:bodyPr>
          <a:lstStyle/>
          <a:p>
            <a:r>
              <a:rPr lang="el-GR" sz="1400" b="1" dirty="0"/>
              <a:t>Αταξινόμητο  ΝΚΚ </a:t>
            </a:r>
            <a:r>
              <a:rPr lang="en-US" sz="1400" b="1" dirty="0"/>
              <a:t>: </a:t>
            </a:r>
            <a:r>
              <a:rPr lang="el-GR" sz="1400" dirty="0"/>
              <a:t>Δεν υπάρχει τυποποιημένη θεραπεία, αλλά όποτε είναι εφικτή</a:t>
            </a:r>
            <a:r>
              <a:rPr lang="en-US" sz="1400" dirty="0"/>
              <a:t>, </a:t>
            </a:r>
            <a:r>
              <a:rPr lang="el-GR" sz="1400" dirty="0"/>
              <a:t>εφαρμόζεται  η ανοσοθεραπεία με νεφρεκτομή</a:t>
            </a:r>
            <a:r>
              <a:rPr lang="en-US" sz="1400" dirty="0"/>
              <a:t>. </a:t>
            </a:r>
            <a:endParaRPr lang="el-GR" sz="1400" dirty="0"/>
          </a:p>
        </p:txBody>
      </p:sp>
      <p:pic>
        <p:nvPicPr>
          <p:cNvPr id="2054" name="Picture 6" descr="C:\Users\User\Desktop\kidneytumormalignantrccpapsldvarAndeen02_20180206-204405.jpg"/>
          <p:cNvPicPr>
            <a:picLocks noChangeAspect="1" noChangeArrowheads="1"/>
          </p:cNvPicPr>
          <p:nvPr/>
        </p:nvPicPr>
        <p:blipFill>
          <a:blip r:embed="rId4" cstate="print"/>
          <a:srcRect/>
          <a:stretch>
            <a:fillRect/>
          </a:stretch>
        </p:blipFill>
        <p:spPr bwMode="auto">
          <a:xfrm>
            <a:off x="6657436" y="4293096"/>
            <a:ext cx="2486564" cy="1872208"/>
          </a:xfrm>
          <a:prstGeom prst="rect">
            <a:avLst/>
          </a:prstGeom>
          <a:noFill/>
        </p:spPr>
      </p:pic>
    </p:spTree>
    <p:extLst>
      <p:ext uri="{BB962C8B-B14F-4D97-AF65-F5344CB8AC3E}">
        <p14:creationId xmlns:p14="http://schemas.microsoft.com/office/powerpoint/2010/main" xmlns="" val="287044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dissolve">
                                      <p:cBhvr>
                                        <p:cTn id="30" dur="500"/>
                                        <p:tgtEl>
                                          <p:spTgt spid="3">
                                            <p:txEl>
                                              <p:pRg st="7" end="7"/>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dissolve">
                                      <p:cBhvr>
                                        <p:cTn id="33" dur="500"/>
                                        <p:tgtEl>
                                          <p:spTgt spid="3">
                                            <p:txEl>
                                              <p:pRg st="8" end="8"/>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dissolve">
                                      <p:cBhvr>
                                        <p:cTn id="36" dur="500"/>
                                        <p:tgtEl>
                                          <p:spTgt spid="3">
                                            <p:txEl>
                                              <p:pRg st="9" end="9"/>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dissolve">
                                      <p:cBhvr>
                                        <p:cTn id="39" dur="500"/>
                                        <p:tgtEl>
                                          <p:spTgt spid="3">
                                            <p:txEl>
                                              <p:pRg st="10" end="1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dissolve">
                                      <p:cBhvr>
                                        <p:cTn id="4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0" y="332656"/>
            <a:ext cx="9144000" cy="6494085"/>
          </a:xfrm>
          <a:prstGeom prst="rect">
            <a:avLst/>
          </a:prstGeom>
        </p:spPr>
        <p:txBody>
          <a:bodyPr wrap="square">
            <a:spAutoFit/>
          </a:bodyPr>
          <a:lstStyle/>
          <a:p>
            <a:pPr algn="just"/>
            <a:r>
              <a:rPr lang="el-GR" sz="1600" b="1" dirty="0" err="1"/>
              <a:t>Ραβδοειδώς</a:t>
            </a:r>
            <a:r>
              <a:rPr lang="el-GR" sz="1600" b="1" dirty="0"/>
              <a:t> </a:t>
            </a:r>
            <a:r>
              <a:rPr lang="el-GR" sz="1600" b="1" dirty="0" err="1"/>
              <a:t>αποδιαφοροποιημένο</a:t>
            </a:r>
            <a:r>
              <a:rPr lang="el-GR" sz="1600" b="1" dirty="0"/>
              <a:t> ΝΚΚ</a:t>
            </a:r>
            <a:r>
              <a:rPr lang="en-US" sz="1600" b="1" dirty="0"/>
              <a:t>: </a:t>
            </a:r>
            <a:r>
              <a:rPr lang="el-GR" sz="1600" dirty="0" err="1"/>
              <a:t>Εκτομή</a:t>
            </a:r>
            <a:r>
              <a:rPr lang="en-US" sz="1600" dirty="0"/>
              <a:t>. </a:t>
            </a:r>
            <a:r>
              <a:rPr lang="el-GR" sz="1600" dirty="0" err="1"/>
              <a:t>Στοχευμένη</a:t>
            </a:r>
            <a:r>
              <a:rPr lang="el-GR" sz="1600" dirty="0"/>
              <a:t> θεραπεία (αναστολείς </a:t>
            </a:r>
            <a:r>
              <a:rPr lang="el-GR" sz="1600" dirty="0" err="1"/>
              <a:t>κινάσης</a:t>
            </a:r>
            <a:r>
              <a:rPr lang="el-GR" sz="1600" dirty="0"/>
              <a:t> </a:t>
            </a:r>
            <a:r>
              <a:rPr lang="el-GR" sz="1600" dirty="0" err="1"/>
              <a:t>τυροσίνης</a:t>
            </a:r>
            <a:r>
              <a:rPr lang="el-GR" sz="1600" dirty="0"/>
              <a:t>, αναστολείς VEGF, αναστολείς </a:t>
            </a:r>
            <a:r>
              <a:rPr lang="el-GR" sz="1600" dirty="0" err="1"/>
              <a:t>mTOR</a:t>
            </a:r>
            <a:r>
              <a:rPr lang="el-GR" sz="1600" dirty="0"/>
              <a:t>), θεραπεία με </a:t>
            </a:r>
            <a:r>
              <a:rPr lang="el-GR" sz="1600" dirty="0" err="1"/>
              <a:t>κυτοκίνη</a:t>
            </a:r>
            <a:r>
              <a:rPr lang="en-US" sz="1600" dirty="0"/>
              <a:t>.</a:t>
            </a:r>
          </a:p>
          <a:p>
            <a:pPr algn="just"/>
            <a:endParaRPr lang="en-US" sz="1600" dirty="0"/>
          </a:p>
          <a:p>
            <a:pPr algn="just"/>
            <a:r>
              <a:rPr lang="el-GR" sz="1600" b="1" dirty="0" err="1"/>
              <a:t>Σαρκωματοειδώς</a:t>
            </a:r>
            <a:r>
              <a:rPr lang="el-GR" sz="1600" dirty="0"/>
              <a:t> </a:t>
            </a:r>
            <a:r>
              <a:rPr lang="el-GR" sz="1600" b="1" dirty="0" err="1"/>
              <a:t>αποδιαφοροποιημένο</a:t>
            </a:r>
            <a:r>
              <a:rPr lang="el-GR" sz="1600" b="1" dirty="0"/>
              <a:t> ΝΚΚ</a:t>
            </a:r>
            <a:r>
              <a:rPr lang="en-US" sz="1600" b="1" dirty="0"/>
              <a:t>: </a:t>
            </a:r>
            <a:r>
              <a:rPr lang="el-GR" sz="1600" dirty="0"/>
              <a:t>Η έκφραση </a:t>
            </a:r>
            <a:r>
              <a:rPr lang="el-GR" sz="1600" b="1" dirty="0"/>
              <a:t>PDL1 </a:t>
            </a:r>
            <a:r>
              <a:rPr lang="el-GR" sz="1600" dirty="0"/>
              <a:t>είναι </a:t>
            </a:r>
            <a:r>
              <a:rPr lang="el-GR" sz="1600" b="1" dirty="0"/>
              <a:t>αυξημένη</a:t>
            </a:r>
            <a:r>
              <a:rPr lang="el-GR" sz="1600" dirty="0"/>
              <a:t> σε </a:t>
            </a:r>
            <a:r>
              <a:rPr lang="el-GR" sz="1600" dirty="0" err="1"/>
              <a:t>σαρκωματοειδώς</a:t>
            </a:r>
            <a:r>
              <a:rPr lang="el-GR" sz="1600" dirty="0"/>
              <a:t> </a:t>
            </a:r>
            <a:r>
              <a:rPr lang="el-GR" sz="1600" dirty="0" err="1"/>
              <a:t>αποδιαφοροποιημένους</a:t>
            </a:r>
            <a:r>
              <a:rPr lang="el-GR" sz="1600" dirty="0"/>
              <a:t> νεφρικούς όγκους, υποδηλώνοντας πιθανό όφελος από τον αποκλεισμό του PD-1/PDL1 ανοσοποιητικού σημείου ελέγχου ή από θεραπεία αντι-CTLA4. Η </a:t>
            </a:r>
            <a:r>
              <a:rPr lang="el-GR" sz="1600" b="1" spc="600" dirty="0">
                <a:effectLst>
                  <a:outerShdw blurRad="38100" dist="38100" dir="2700000" algn="tl">
                    <a:srgbClr val="000000">
                      <a:alpha val="43137"/>
                    </a:srgbClr>
                  </a:outerShdw>
                </a:effectLst>
              </a:rPr>
              <a:t>συνδυαστική ανοσοθεραπεία </a:t>
            </a:r>
            <a:r>
              <a:rPr lang="el-GR" sz="1600" dirty="0"/>
              <a:t>προτείνεται ως θεραπευτική επιλογή πρώτης </a:t>
            </a:r>
            <a:r>
              <a:rPr lang="el-GR" sz="1600" dirty="0" smtClean="0"/>
              <a:t>γραμμής</a:t>
            </a:r>
            <a:r>
              <a:rPr lang="en-US" sz="1600" dirty="0" smtClean="0"/>
              <a:t>.</a:t>
            </a:r>
            <a:endParaRPr lang="el-GR" sz="1600" dirty="0"/>
          </a:p>
          <a:p>
            <a:pPr algn="just"/>
            <a:endParaRPr lang="el-GR" sz="1600" b="1" dirty="0"/>
          </a:p>
          <a:p>
            <a:pPr algn="just"/>
            <a:r>
              <a:rPr lang="el-GR" sz="1600" b="1" dirty="0" err="1"/>
              <a:t>Ηωσινόφιλο</a:t>
            </a:r>
            <a:r>
              <a:rPr lang="el-GR" sz="1600" b="1" dirty="0"/>
              <a:t>, συμπαγές και κυστικό ΝΚΚ</a:t>
            </a:r>
            <a:r>
              <a:rPr lang="en-US" sz="1600" b="1" dirty="0"/>
              <a:t>: </a:t>
            </a:r>
            <a:r>
              <a:rPr lang="el-GR" sz="1600" b="1" dirty="0" smtClean="0"/>
              <a:t>Προσβάλλει συχνότερα γυναίκες. Σπάνια </a:t>
            </a:r>
            <a:r>
              <a:rPr lang="el-GR" sz="1600" b="1" dirty="0" err="1" smtClean="0"/>
              <a:t>μεθίσταται</a:t>
            </a:r>
            <a:r>
              <a:rPr lang="el-GR" sz="1600" b="1" dirty="0" smtClean="0"/>
              <a:t>. </a:t>
            </a:r>
            <a:r>
              <a:rPr lang="el-GR" sz="1600" dirty="0" smtClean="0">
                <a:effectLst>
                  <a:outerShdw blurRad="38100" dist="38100" dir="2700000" algn="tl">
                    <a:srgbClr val="000000">
                      <a:alpha val="43137"/>
                    </a:srgbClr>
                  </a:outerShdw>
                </a:effectLst>
              </a:rPr>
              <a:t>Είτε σε ασθενείς με το σύμπλεγμα της οζώδους σκλήρυνσης είτε σποραδικά λόγω </a:t>
            </a:r>
            <a:r>
              <a:rPr lang="el-GR" sz="1600" b="1" spc="600" dirty="0" smtClean="0">
                <a:effectLst>
                  <a:outerShdw blurRad="38100" dist="38100" dir="2700000" algn="tl">
                    <a:srgbClr val="000000">
                      <a:alpha val="43137"/>
                    </a:srgbClr>
                  </a:outerShdw>
                </a:effectLst>
              </a:rPr>
              <a:t>μεταλλάξεων στα </a:t>
            </a:r>
            <a:r>
              <a:rPr lang="en-US" sz="1600" b="1" spc="600" dirty="0" smtClean="0">
                <a:effectLst>
                  <a:outerShdw blurRad="38100" dist="38100" dir="2700000" algn="tl">
                    <a:srgbClr val="000000">
                      <a:alpha val="43137"/>
                    </a:srgbClr>
                  </a:outerShdw>
                </a:effectLst>
              </a:rPr>
              <a:t>TSC1 </a:t>
            </a:r>
            <a:r>
              <a:rPr lang="el-GR" sz="1600" b="1" spc="600" dirty="0" smtClean="0">
                <a:effectLst>
                  <a:outerShdw blurRad="38100" dist="38100" dir="2700000" algn="tl">
                    <a:srgbClr val="000000">
                      <a:alpha val="43137"/>
                    </a:srgbClr>
                  </a:outerShdw>
                </a:effectLst>
              </a:rPr>
              <a:t>ή</a:t>
            </a:r>
            <a:r>
              <a:rPr lang="en-US" sz="1600" b="1" spc="600" dirty="0" smtClean="0">
                <a:effectLst>
                  <a:outerShdw blurRad="38100" dist="38100" dir="2700000" algn="tl">
                    <a:srgbClr val="000000">
                      <a:alpha val="43137"/>
                    </a:srgbClr>
                  </a:outerShdw>
                </a:effectLst>
              </a:rPr>
              <a:t> TSC2</a:t>
            </a:r>
            <a:r>
              <a:rPr lang="el-GR" sz="1600" dirty="0" smtClean="0"/>
              <a:t>.</a:t>
            </a:r>
            <a:r>
              <a:rPr lang="el-GR" sz="1600" b="1" dirty="0" smtClean="0"/>
              <a:t> Συμπαγής και </a:t>
            </a:r>
            <a:r>
              <a:rPr lang="el-GR" sz="1600" b="1" dirty="0" err="1" smtClean="0"/>
              <a:t>θηλώδης</a:t>
            </a:r>
            <a:r>
              <a:rPr lang="el-GR" sz="1600" b="1" dirty="0" smtClean="0"/>
              <a:t> αρχιτεκτονική , ογκώδες </a:t>
            </a:r>
            <a:r>
              <a:rPr lang="el-GR" sz="1600" b="1" dirty="0" err="1" smtClean="0"/>
              <a:t>ηωσινόφιλο</a:t>
            </a:r>
            <a:r>
              <a:rPr lang="el-GR" sz="1600" b="1" dirty="0" smtClean="0"/>
              <a:t> κυτταρόπλασμα και αδρή </a:t>
            </a:r>
            <a:r>
              <a:rPr lang="el-GR" sz="1600" b="1" dirty="0" err="1" smtClean="0"/>
              <a:t>βασίφιλη</a:t>
            </a:r>
            <a:r>
              <a:rPr lang="el-GR" sz="1600" b="1" dirty="0" smtClean="0"/>
              <a:t> κοκκίωση. </a:t>
            </a:r>
            <a:r>
              <a:rPr lang="el-GR" sz="1600" b="1" dirty="0" err="1" smtClean="0"/>
              <a:t>Ανοσοϊστοχημικά</a:t>
            </a:r>
            <a:r>
              <a:rPr lang="en-US" sz="1600" b="1" dirty="0" smtClean="0"/>
              <a:t>: CK20 &amp; </a:t>
            </a:r>
            <a:r>
              <a:rPr lang="el-GR" sz="1600" b="1" dirty="0" err="1" smtClean="0"/>
              <a:t>καθεψίνη</a:t>
            </a:r>
            <a:r>
              <a:rPr lang="el-GR" sz="1600" b="1" dirty="0" smtClean="0"/>
              <a:t> Κ (+), </a:t>
            </a:r>
            <a:r>
              <a:rPr lang="en-US" sz="1600" b="1" dirty="0" smtClean="0"/>
              <a:t>CK7 &amp;CKI(-). </a:t>
            </a:r>
            <a:r>
              <a:rPr lang="el-GR" sz="1600" dirty="0" smtClean="0"/>
              <a:t>Η </a:t>
            </a:r>
            <a:r>
              <a:rPr lang="el-GR" sz="1600" dirty="0"/>
              <a:t>χειρουργική επέμβαση είναι κατά κανόνα θεραπευτική, χωρίς εξέλιξη της νόσου (μονήρεις, νεφρικές βλάβες). Πιθανός ρόλος για την αναστολή του </a:t>
            </a:r>
            <a:r>
              <a:rPr lang="el-GR" sz="1600" dirty="0" err="1"/>
              <a:t>mTOR</a:t>
            </a:r>
            <a:r>
              <a:rPr lang="el-GR" sz="1600" dirty="0"/>
              <a:t> σε μεταστατικές περιπτώσεις. Πλήρης κλινική ανταπόκριση σε περίπτωση μεταστατικού μεταλλαγμένου όγκου TSC2 με χρήση αναλόγου </a:t>
            </a:r>
            <a:r>
              <a:rPr lang="el-GR" sz="1600" dirty="0" err="1"/>
              <a:t>ραπαμυκίνης</a:t>
            </a:r>
            <a:r>
              <a:rPr lang="el-GR" sz="1600" dirty="0"/>
              <a:t> πρώτης γενιάς </a:t>
            </a:r>
            <a:r>
              <a:rPr lang="el-GR" sz="1600" dirty="0" err="1"/>
              <a:t>everolimus</a:t>
            </a:r>
            <a:r>
              <a:rPr lang="el-GR" sz="1600" dirty="0"/>
              <a:t>.</a:t>
            </a:r>
          </a:p>
          <a:p>
            <a:pPr algn="just"/>
            <a:endParaRPr lang="el-GR" sz="1600" b="1" dirty="0"/>
          </a:p>
          <a:p>
            <a:pPr algn="just"/>
            <a:r>
              <a:rPr lang="el-GR" sz="1600" b="1" dirty="0"/>
              <a:t>Καρκίνωμα αθροιστικών πόρων</a:t>
            </a:r>
            <a:r>
              <a:rPr lang="en-US" sz="1600" dirty="0"/>
              <a:t>: </a:t>
            </a:r>
            <a:r>
              <a:rPr lang="el-GR" sz="1600" dirty="0"/>
              <a:t>Μετά τη νεφρεκτομή, </a:t>
            </a:r>
            <a:r>
              <a:rPr lang="el-GR" sz="1600" b="1" dirty="0" err="1">
                <a:effectLst>
                  <a:outerShdw blurRad="38100" dist="38100" dir="2700000" algn="tl">
                    <a:srgbClr val="000000">
                      <a:alpha val="43137"/>
                    </a:srgbClr>
                  </a:outerShdw>
                </a:effectLst>
              </a:rPr>
              <a:t>κυτταροτοξική</a:t>
            </a:r>
            <a:r>
              <a:rPr lang="el-GR" sz="1600" dirty="0">
                <a:effectLst>
                  <a:outerShdw blurRad="38100" dist="38100" dir="2700000" algn="tl">
                    <a:srgbClr val="000000">
                      <a:alpha val="43137"/>
                    </a:srgbClr>
                  </a:outerShdw>
                </a:effectLst>
              </a:rPr>
              <a:t> χημειοθεραπεία</a:t>
            </a:r>
            <a:r>
              <a:rPr lang="el-GR" sz="1600" dirty="0"/>
              <a:t>, με ή χωρίς ακτινοβολία. Σε μια ανοιχτή δοκιμή φάσης ΙΙ με 23 ασθενείς που έλαβαν θεραπεία με </a:t>
            </a:r>
            <a:r>
              <a:rPr lang="el-GR" sz="1600" dirty="0" err="1"/>
              <a:t>γεμσιταβίνη</a:t>
            </a:r>
            <a:r>
              <a:rPr lang="el-GR" sz="1600" dirty="0"/>
              <a:t> συν </a:t>
            </a:r>
            <a:r>
              <a:rPr lang="el-GR" sz="1600" dirty="0" err="1"/>
              <a:t>σισπλατίνη</a:t>
            </a:r>
            <a:r>
              <a:rPr lang="el-GR" sz="1600" dirty="0"/>
              <a:t>, παρατηρήθηκαν αντικειμενικές αποκρίσεις σε 6 ασθενείς (26%) και η διάμεση συνολική επιβίωση ήταν περίπου 11 μήνες. Μπορεί να ανταποκριθεί στο </a:t>
            </a:r>
            <a:r>
              <a:rPr lang="el-GR" sz="1600" b="1" dirty="0" err="1"/>
              <a:t>palbociclib</a:t>
            </a:r>
            <a:r>
              <a:rPr lang="el-GR" sz="1600" dirty="0"/>
              <a:t> σε μεταστατική νόσο που φέρει </a:t>
            </a:r>
            <a:r>
              <a:rPr lang="el-GR" sz="1600" b="1" dirty="0"/>
              <a:t>ομόζυγη διαγραφή CDKN2A</a:t>
            </a:r>
            <a:r>
              <a:rPr lang="el-GR" sz="1600" dirty="0"/>
              <a:t>. Η χρήση αναστολέων </a:t>
            </a:r>
            <a:r>
              <a:rPr lang="el-GR" sz="1600" dirty="0" err="1"/>
              <a:t>κινάσης</a:t>
            </a:r>
            <a:r>
              <a:rPr lang="el-GR" sz="1600" dirty="0"/>
              <a:t> </a:t>
            </a:r>
            <a:r>
              <a:rPr lang="el-GR" sz="1600" dirty="0" err="1"/>
              <a:t>τυροσίνης</a:t>
            </a:r>
            <a:r>
              <a:rPr lang="el-GR" sz="1600" dirty="0"/>
              <a:t> και του ανοσοποιητικού σημείου ελέγχου, του </a:t>
            </a:r>
            <a:r>
              <a:rPr lang="el-GR" sz="1600" dirty="0" err="1"/>
              <a:t>αντιπρογραμματισμένου</a:t>
            </a:r>
            <a:r>
              <a:rPr lang="el-GR" sz="1600" dirty="0"/>
              <a:t> αντισώματος θανάτου 1 και των αντισωμάτων έναντι του  αντιγόνου 4 που σχετίζονται με τα </a:t>
            </a:r>
            <a:r>
              <a:rPr lang="el-GR" sz="1600" dirty="0" err="1"/>
              <a:t>κυτταροτοξικά</a:t>
            </a:r>
            <a:r>
              <a:rPr lang="el-GR" sz="1600" dirty="0"/>
              <a:t> Τ λεμφοκύτταρα είναι υπό διερεύνηση. Άλλες θεραπείες ανοσοθεραπείας, συμπεριλαμβανομένου του εμβολιασμού με βάση </a:t>
            </a:r>
            <a:r>
              <a:rPr lang="el-GR" sz="1600" dirty="0" err="1"/>
              <a:t>νεοαντιγόνο</a:t>
            </a:r>
            <a:r>
              <a:rPr lang="el-GR" sz="1600" dirty="0"/>
              <a:t> και των αντιδρώντων Τ κυττάρων με </a:t>
            </a:r>
            <a:r>
              <a:rPr lang="el-GR" sz="1600" dirty="0" err="1"/>
              <a:t>νεοαντιγόνο</a:t>
            </a:r>
            <a:r>
              <a:rPr lang="el-GR" sz="1600" dirty="0"/>
              <a:t>, είναι πειραματικές.</a:t>
            </a:r>
          </a:p>
        </p:txBody>
      </p:sp>
    </p:spTree>
    <p:extLst>
      <p:ext uri="{BB962C8B-B14F-4D97-AF65-F5344CB8AC3E}">
        <p14:creationId xmlns:p14="http://schemas.microsoft.com/office/powerpoint/2010/main" xmlns="" val="207657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dissolv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83FA1C7-19B8-0CED-2B43-060B5602A282}"/>
              </a:ext>
            </a:extLst>
          </p:cNvPr>
          <p:cNvSpPr>
            <a:spLocks noGrp="1"/>
          </p:cNvSpPr>
          <p:nvPr>
            <p:ph type="title"/>
          </p:nvPr>
        </p:nvSpPr>
        <p:spPr>
          <a:xfrm>
            <a:off x="457200" y="0"/>
            <a:ext cx="8229600" cy="1124744"/>
          </a:xfrm>
        </p:spPr>
        <p:txBody>
          <a:bodyPr>
            <a:normAutofit fontScale="90000"/>
          </a:bodyPr>
          <a:lstStyle/>
          <a:p>
            <a:r>
              <a:rPr lang="el-GR" dirty="0"/>
              <a:t>Χρήσιμοι </a:t>
            </a:r>
            <a:r>
              <a:rPr lang="el-GR" dirty="0" err="1"/>
              <a:t>ανοσοϊστοχημικοί</a:t>
            </a:r>
            <a:r>
              <a:rPr lang="el-GR" dirty="0"/>
              <a:t> δείκτες</a:t>
            </a:r>
          </a:p>
        </p:txBody>
      </p:sp>
      <p:graphicFrame>
        <p:nvGraphicFramePr>
          <p:cNvPr id="3" name="Πίνακας 2">
            <a:extLst>
              <a:ext uri="{FF2B5EF4-FFF2-40B4-BE49-F238E27FC236}">
                <a16:creationId xmlns:a16="http://schemas.microsoft.com/office/drawing/2014/main" xmlns="" id="{BEC45F0B-E3BD-F58E-5823-2B6223C059EC}"/>
              </a:ext>
            </a:extLst>
          </p:cNvPr>
          <p:cNvGraphicFramePr>
            <a:graphicFrameLocks noGrp="1"/>
          </p:cNvGraphicFramePr>
          <p:nvPr>
            <p:extLst>
              <p:ext uri="{D42A27DB-BD31-4B8C-83A1-F6EECF244321}">
                <p14:modId xmlns:p14="http://schemas.microsoft.com/office/powerpoint/2010/main" xmlns="" val="3929224627"/>
              </p:ext>
            </p:extLst>
          </p:nvPr>
        </p:nvGraphicFramePr>
        <p:xfrm>
          <a:off x="-8820" y="1196753"/>
          <a:ext cx="9152820" cy="4176464"/>
        </p:xfrm>
        <a:graphic>
          <a:graphicData uri="http://schemas.openxmlformats.org/drawingml/2006/table">
            <a:tbl>
              <a:tblPr/>
              <a:tblGrid>
                <a:gridCol w="1268452">
                  <a:extLst>
                    <a:ext uri="{9D8B030D-6E8A-4147-A177-3AD203B41FA5}">
                      <a16:colId xmlns:a16="http://schemas.microsoft.com/office/drawing/2014/main" xmlns="" val="2574545804"/>
                    </a:ext>
                  </a:extLst>
                </a:gridCol>
                <a:gridCol w="562112">
                  <a:extLst>
                    <a:ext uri="{9D8B030D-6E8A-4147-A177-3AD203B41FA5}">
                      <a16:colId xmlns:a16="http://schemas.microsoft.com/office/drawing/2014/main" xmlns="" val="3193214886"/>
                    </a:ext>
                  </a:extLst>
                </a:gridCol>
                <a:gridCol w="915282">
                  <a:extLst>
                    <a:ext uri="{9D8B030D-6E8A-4147-A177-3AD203B41FA5}">
                      <a16:colId xmlns:a16="http://schemas.microsoft.com/office/drawing/2014/main" xmlns="" val="3022470684"/>
                    </a:ext>
                  </a:extLst>
                </a:gridCol>
                <a:gridCol w="915282">
                  <a:extLst>
                    <a:ext uri="{9D8B030D-6E8A-4147-A177-3AD203B41FA5}">
                      <a16:colId xmlns:a16="http://schemas.microsoft.com/office/drawing/2014/main" xmlns="" val="1760071299"/>
                    </a:ext>
                  </a:extLst>
                </a:gridCol>
                <a:gridCol w="847684">
                  <a:extLst>
                    <a:ext uri="{9D8B030D-6E8A-4147-A177-3AD203B41FA5}">
                      <a16:colId xmlns:a16="http://schemas.microsoft.com/office/drawing/2014/main" xmlns="" val="3079133630"/>
                    </a:ext>
                  </a:extLst>
                </a:gridCol>
                <a:gridCol w="982880">
                  <a:extLst>
                    <a:ext uri="{9D8B030D-6E8A-4147-A177-3AD203B41FA5}">
                      <a16:colId xmlns:a16="http://schemas.microsoft.com/office/drawing/2014/main" xmlns="" val="2594471464"/>
                    </a:ext>
                  </a:extLst>
                </a:gridCol>
                <a:gridCol w="915282">
                  <a:extLst>
                    <a:ext uri="{9D8B030D-6E8A-4147-A177-3AD203B41FA5}">
                      <a16:colId xmlns:a16="http://schemas.microsoft.com/office/drawing/2014/main" xmlns="" val="774477562"/>
                    </a:ext>
                  </a:extLst>
                </a:gridCol>
                <a:gridCol w="915282">
                  <a:extLst>
                    <a:ext uri="{9D8B030D-6E8A-4147-A177-3AD203B41FA5}">
                      <a16:colId xmlns:a16="http://schemas.microsoft.com/office/drawing/2014/main" xmlns="" val="1660053845"/>
                    </a:ext>
                  </a:extLst>
                </a:gridCol>
                <a:gridCol w="915282">
                  <a:extLst>
                    <a:ext uri="{9D8B030D-6E8A-4147-A177-3AD203B41FA5}">
                      <a16:colId xmlns:a16="http://schemas.microsoft.com/office/drawing/2014/main" xmlns="" val="3924533015"/>
                    </a:ext>
                  </a:extLst>
                </a:gridCol>
                <a:gridCol w="915282">
                  <a:extLst>
                    <a:ext uri="{9D8B030D-6E8A-4147-A177-3AD203B41FA5}">
                      <a16:colId xmlns:a16="http://schemas.microsoft.com/office/drawing/2014/main" xmlns="" val="3149057581"/>
                    </a:ext>
                  </a:extLst>
                </a:gridCol>
              </a:tblGrid>
              <a:tr h="399287">
                <a:tc>
                  <a:txBody>
                    <a:bodyPr/>
                    <a:lstStyle/>
                    <a:p>
                      <a:pPr algn="l" fontAlgn="auto"/>
                      <a:r>
                        <a:rPr lang="el-GR" sz="1300" b="1" dirty="0">
                          <a:effectLst>
                            <a:outerShdw blurRad="38100" dist="38100" dir="2700000" algn="tl">
                              <a:srgbClr val="000000">
                                <a:alpha val="43137"/>
                              </a:srgbClr>
                            </a:outerShdw>
                          </a:effectLst>
                        </a:rPr>
                        <a:t> ΝΚΚ</a:t>
                      </a:r>
                    </a:p>
                  </a:txBody>
                  <a:tcPr marL="17015" marR="17015" marT="17015" marB="17015" anchor="ctr">
                    <a:lnL>
                      <a:noFill/>
                    </a:lnL>
                    <a:lnR>
                      <a:noFill/>
                    </a:lnR>
                    <a:lnT>
                      <a:noFill/>
                    </a:lnT>
                    <a:lnB>
                      <a:noFill/>
                    </a:lnB>
                  </a:tcPr>
                </a:tc>
                <a:tc>
                  <a:txBody>
                    <a:bodyPr/>
                    <a:lstStyle/>
                    <a:p>
                      <a:pPr algn="l" fontAlgn="auto"/>
                      <a:r>
                        <a:rPr lang="en-US" sz="1300" b="1">
                          <a:effectLst>
                            <a:outerShdw blurRad="38100" dist="38100" dir="2700000" algn="tl">
                              <a:srgbClr val="000000">
                                <a:alpha val="43137"/>
                              </a:srgbClr>
                            </a:outerShdw>
                          </a:effectLst>
                        </a:rPr>
                        <a:t> Hale</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KIT</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CK7</a:t>
                      </a:r>
                    </a:p>
                  </a:txBody>
                  <a:tcPr marL="17015" marR="17015" marT="17015" marB="17015" anchor="ctr">
                    <a:lnL>
                      <a:noFill/>
                    </a:lnL>
                    <a:lnR>
                      <a:noFill/>
                    </a:lnR>
                    <a:lnT>
                      <a:noFill/>
                    </a:lnT>
                    <a:lnB>
                      <a:noFill/>
                    </a:lnB>
                  </a:tcPr>
                </a:tc>
                <a:tc>
                  <a:txBody>
                    <a:bodyPr/>
                    <a:lstStyle/>
                    <a:p>
                      <a:pPr algn="l" fontAlgn="auto"/>
                      <a:r>
                        <a:rPr lang="en-US" sz="1300" b="1">
                          <a:effectLst>
                            <a:outerShdw blurRad="38100" dist="38100" dir="2700000" algn="tl">
                              <a:srgbClr val="000000">
                                <a:alpha val="43137"/>
                              </a:srgbClr>
                            </a:outerShdw>
                          </a:effectLst>
                        </a:rPr>
                        <a:t> S100A1</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VIM</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CAIX</a:t>
                      </a:r>
                    </a:p>
                  </a:txBody>
                  <a:tcPr marL="17015" marR="17015" marT="17015" marB="17015" anchor="ctr">
                    <a:lnL>
                      <a:noFill/>
                    </a:lnL>
                    <a:lnR>
                      <a:noFill/>
                    </a:lnR>
                    <a:lnT>
                      <a:noFill/>
                    </a:lnT>
                    <a:lnB>
                      <a:noFill/>
                    </a:lnB>
                  </a:tcPr>
                </a:tc>
                <a:tc>
                  <a:txBody>
                    <a:bodyPr/>
                    <a:lstStyle/>
                    <a:p>
                      <a:pPr algn="l" fontAlgn="auto"/>
                      <a:r>
                        <a:rPr lang="en-US" sz="1300" b="1">
                          <a:effectLst>
                            <a:outerShdw blurRad="38100" dist="38100" dir="2700000" algn="tl">
                              <a:srgbClr val="000000">
                                <a:alpha val="43137"/>
                              </a:srgbClr>
                            </a:outerShdw>
                          </a:effectLst>
                        </a:rPr>
                        <a:t> AMACR</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SDH</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n-US" sz="1300" b="1" dirty="0">
                          <a:solidFill>
                            <a:srgbClr val="FF0000"/>
                          </a:solidFill>
                          <a:effectLst>
                            <a:outerShdw blurRad="38100" dist="38100" dir="2700000" algn="tl">
                              <a:srgbClr val="000000">
                                <a:alpha val="43137"/>
                              </a:srgbClr>
                            </a:outerShdw>
                          </a:effectLst>
                        </a:rPr>
                        <a:t>TFE3</a:t>
                      </a:r>
                    </a:p>
                  </a:txBody>
                  <a:tcPr marL="17015" marR="17015" marT="17015" marB="17015" anchor="ctr">
                    <a:lnL>
                      <a:noFill/>
                    </a:lnL>
                    <a:lnR>
                      <a:noFill/>
                    </a:lnR>
                    <a:lnT>
                      <a:noFill/>
                    </a:lnT>
                    <a:lnB>
                      <a:noFill/>
                    </a:lnB>
                  </a:tcPr>
                </a:tc>
                <a:extLst>
                  <a:ext uri="{0D108BD9-81ED-4DB2-BD59-A6C34878D82A}">
                    <a16:rowId xmlns:a16="http://schemas.microsoft.com/office/drawing/2014/main" xmlns="" val="2795559801"/>
                  </a:ext>
                </a:extLst>
              </a:tr>
              <a:tr h="793267">
                <a:tc>
                  <a:txBody>
                    <a:bodyPr/>
                    <a:lstStyle/>
                    <a:p>
                      <a:pPr algn="l" fontAlgn="auto"/>
                      <a:r>
                        <a:rPr lang="el-GR" sz="1300" b="1" dirty="0" err="1">
                          <a:effectLst>
                            <a:outerShdw blurRad="38100" dist="38100" dir="2700000" algn="tl">
                              <a:srgbClr val="000000">
                                <a:alpha val="43137"/>
                              </a:srgbClr>
                            </a:outerShdw>
                          </a:effectLst>
                        </a:rPr>
                        <a:t>Χρωμόφοβο</a:t>
                      </a:r>
                      <a:r>
                        <a:rPr lang="el-GR" sz="1300" b="1" dirty="0">
                          <a:effectLst>
                            <a:outerShdw blurRad="38100" dist="38100" dir="2700000" algn="tl">
                              <a:srgbClr val="000000">
                                <a:alpha val="43137"/>
                              </a:srgbClr>
                            </a:outerShdw>
                          </a:effectLst>
                        </a:rPr>
                        <a:t> ΝΚΚ</a:t>
                      </a:r>
                      <a:endParaRPr lang="en-US" sz="1300" b="1" dirty="0">
                        <a:effectLst>
                          <a:outerShdw blurRad="38100" dist="38100" dir="2700000" algn="tl">
                            <a:srgbClr val="000000">
                              <a:alpha val="43137"/>
                            </a:srgbClr>
                          </a:outerShdw>
                        </a:effectLst>
                      </a:endParaRP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extLst>
                  <a:ext uri="{0D108BD9-81ED-4DB2-BD59-A6C34878D82A}">
                    <a16:rowId xmlns:a16="http://schemas.microsoft.com/office/drawing/2014/main" xmlns="" val="491868611"/>
                  </a:ext>
                </a:extLst>
              </a:tr>
              <a:tr h="465324">
                <a:tc>
                  <a:txBody>
                    <a:bodyPr/>
                    <a:lstStyle/>
                    <a:p>
                      <a:pPr algn="l" fontAlgn="auto"/>
                      <a:r>
                        <a:rPr lang="el-GR" sz="1300" b="1" dirty="0" err="1">
                          <a:effectLst>
                            <a:outerShdw blurRad="38100" dist="38100" dir="2700000" algn="tl">
                              <a:srgbClr val="000000">
                                <a:alpha val="43137"/>
                              </a:srgbClr>
                            </a:outerShdw>
                          </a:effectLst>
                        </a:rPr>
                        <a:t>ΔιαυγοκυτταρικόΝΚΚ</a:t>
                      </a:r>
                      <a:r>
                        <a:rPr lang="en-US" sz="1300" b="1" dirty="0">
                          <a:effectLst>
                            <a:outerShdw blurRad="38100" dist="38100" dir="2700000" algn="tl">
                              <a:srgbClr val="000000">
                                <a:alpha val="43137"/>
                              </a:srgbClr>
                            </a:outerShdw>
                          </a:effectLst>
                        </a:rPr>
                        <a:t> </a:t>
                      </a:r>
                    </a:p>
                  </a:txBody>
                  <a:tcPr marL="17015" marR="17015" marT="17015" marB="17015" anchor="ctr">
                    <a:lnL>
                      <a:noFill/>
                    </a:lnL>
                    <a:lnR>
                      <a:noFill/>
                    </a:lnR>
                    <a:lnT>
                      <a:noFill/>
                    </a:lnT>
                    <a:lnB>
                      <a:noFill/>
                    </a:lnB>
                  </a:tcPr>
                </a:tc>
                <a:tc>
                  <a:txBody>
                    <a:bodyPr/>
                    <a:lstStyle/>
                    <a:p>
                      <a:pPr algn="l" fontAlgn="auto"/>
                      <a:r>
                        <a:rPr lang="el-GR" sz="1300" b="1" dirty="0">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dirty="0">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extLst>
                  <a:ext uri="{0D108BD9-81ED-4DB2-BD59-A6C34878D82A}">
                    <a16:rowId xmlns:a16="http://schemas.microsoft.com/office/drawing/2014/main" xmlns="" val="1479106729"/>
                  </a:ext>
                </a:extLst>
              </a:tr>
              <a:tr h="583575">
                <a:tc>
                  <a:txBody>
                    <a:bodyPr/>
                    <a:lstStyle/>
                    <a:p>
                      <a:pPr algn="l" fontAlgn="auto"/>
                      <a:r>
                        <a:rPr lang="el-GR" sz="1300" b="1" dirty="0" err="1">
                          <a:effectLst>
                            <a:outerShdw blurRad="38100" dist="38100" dir="2700000" algn="tl">
                              <a:srgbClr val="000000">
                                <a:alpha val="43137"/>
                              </a:srgbClr>
                            </a:outerShdw>
                          </a:effectLst>
                        </a:rPr>
                        <a:t>Ογκοκύτωμα</a:t>
                      </a:r>
                      <a:r>
                        <a:rPr lang="en-US" sz="1300" b="1" dirty="0">
                          <a:effectLst>
                            <a:outerShdw blurRad="38100" dist="38100" dir="2700000" algn="tl">
                              <a:srgbClr val="000000">
                                <a:alpha val="43137"/>
                              </a:srgbClr>
                            </a:outerShdw>
                          </a:effectLst>
                        </a:rPr>
                        <a:t>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n-US" sz="1300" b="1" dirty="0">
                          <a:effectLst>
                            <a:outerShdw blurRad="38100" dist="38100" dir="2700000" algn="tl">
                              <a:srgbClr val="000000">
                                <a:alpha val="43137"/>
                              </a:srgbClr>
                            </a:outerShdw>
                          </a:effectLst>
                        </a:rPr>
                        <a:t> </a:t>
                      </a:r>
                      <a:r>
                        <a:rPr lang="el-GR" sz="1300" b="1" dirty="0">
                          <a:effectLst>
                            <a:outerShdw blurRad="38100" dist="38100" dir="2700000" algn="tl">
                              <a:srgbClr val="000000">
                                <a:alpha val="43137"/>
                              </a:srgbClr>
                            </a:outerShdw>
                          </a:effectLst>
                        </a:rPr>
                        <a:t>σπάνια</a:t>
                      </a:r>
                      <a:r>
                        <a:rPr lang="en-US" sz="1300" b="1" dirty="0">
                          <a:effectLst>
                            <a:outerShdw blurRad="38100" dist="38100" dir="2700000" algn="tl">
                              <a:srgbClr val="000000">
                                <a:alpha val="43137"/>
                              </a:srgbClr>
                            </a:outerShdw>
                          </a:effectLst>
                        </a:rPr>
                        <a:t>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extLst>
                  <a:ext uri="{0D108BD9-81ED-4DB2-BD59-A6C34878D82A}">
                    <a16:rowId xmlns:a16="http://schemas.microsoft.com/office/drawing/2014/main" xmlns="" val="1595884917"/>
                  </a:ext>
                </a:extLst>
              </a:tr>
              <a:tr h="583575">
                <a:tc>
                  <a:txBody>
                    <a:bodyPr/>
                    <a:lstStyle/>
                    <a:p>
                      <a:pPr algn="l" fontAlgn="auto"/>
                      <a:r>
                        <a:rPr lang="el-GR" sz="1300" b="1" dirty="0" err="1">
                          <a:effectLst>
                            <a:outerShdw blurRad="38100" dist="38100" dir="2700000" algn="tl">
                              <a:srgbClr val="000000">
                                <a:alpha val="43137"/>
                              </a:srgbClr>
                            </a:outerShdw>
                          </a:effectLst>
                        </a:rPr>
                        <a:t>Θηλώδες</a:t>
                      </a:r>
                      <a:r>
                        <a:rPr lang="el-GR" sz="1300" b="1" dirty="0">
                          <a:effectLst>
                            <a:outerShdw blurRad="38100" dist="38100" dir="2700000" algn="tl">
                              <a:srgbClr val="000000">
                                <a:alpha val="43137"/>
                              </a:srgbClr>
                            </a:outerShdw>
                          </a:effectLst>
                        </a:rPr>
                        <a:t> ΝΚΚ</a:t>
                      </a:r>
                      <a:endParaRPr lang="en-US" sz="1300" b="1" dirty="0">
                        <a:effectLst>
                          <a:outerShdw blurRad="38100" dist="38100" dir="2700000" algn="tl">
                            <a:srgbClr val="000000">
                              <a:alpha val="43137"/>
                            </a:srgbClr>
                          </a:outerShdw>
                        </a:effectLst>
                      </a:endParaRP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extLst>
                  <a:ext uri="{0D108BD9-81ED-4DB2-BD59-A6C34878D82A}">
                    <a16:rowId xmlns:a16="http://schemas.microsoft.com/office/drawing/2014/main" xmlns="" val="891082842"/>
                  </a:ext>
                </a:extLst>
              </a:tr>
              <a:tr h="767861">
                <a:tc>
                  <a:txBody>
                    <a:bodyPr/>
                    <a:lstStyle/>
                    <a:p>
                      <a:pPr algn="l" fontAlgn="auto"/>
                      <a:r>
                        <a:rPr lang="el-GR" sz="1300" b="1" dirty="0">
                          <a:effectLst>
                            <a:outerShdw blurRad="38100" dist="38100" dir="2700000" algn="tl">
                              <a:srgbClr val="000000">
                                <a:alpha val="43137"/>
                              </a:srgbClr>
                            </a:outerShdw>
                          </a:effectLst>
                        </a:rPr>
                        <a:t>ΝΚΚ σχετιζόμενο με </a:t>
                      </a:r>
                      <a:r>
                        <a:rPr lang="el-GR" sz="1300" b="1" dirty="0" err="1">
                          <a:effectLst>
                            <a:outerShdw blurRad="38100" dist="38100" dir="2700000" algn="tl">
                              <a:srgbClr val="000000">
                                <a:alpha val="43137"/>
                              </a:srgbClr>
                            </a:outerShdw>
                          </a:effectLst>
                        </a:rPr>
                        <a:t>διαμετάθεση</a:t>
                      </a:r>
                      <a:endParaRPr lang="en-US" sz="1300" b="1" dirty="0">
                        <a:effectLst>
                          <a:outerShdw blurRad="38100" dist="38100" dir="2700000" algn="tl">
                            <a:srgbClr val="000000">
                              <a:alpha val="43137"/>
                            </a:srgbClr>
                          </a:outerShdw>
                        </a:effectLst>
                      </a:endParaRP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dirty="0">
                          <a:effectLst>
                            <a:outerShdw blurRad="38100" dist="38100" dir="2700000" algn="tl">
                              <a:srgbClr val="000000">
                                <a:alpha val="43137"/>
                              </a:srgbClr>
                            </a:outerShdw>
                          </a:effectLst>
                        </a:rPr>
                        <a:t> </a:t>
                      </a:r>
                      <a:r>
                        <a:rPr lang="el-GR" sz="1300" b="1" dirty="0">
                          <a:solidFill>
                            <a:srgbClr val="FF0000"/>
                          </a:solidFill>
                          <a:effectLst>
                            <a:outerShdw blurRad="38100" dist="38100" dir="2700000" algn="tl">
                              <a:srgbClr val="000000">
                                <a:alpha val="43137"/>
                              </a:srgbClr>
                            </a:outerShdw>
                          </a:effectLst>
                        </a:rPr>
                        <a:t>+++</a:t>
                      </a:r>
                      <a:r>
                        <a:rPr lang="el-GR" sz="1300" b="1" dirty="0">
                          <a:effectLst>
                            <a:outerShdw blurRad="38100" dist="38100" dir="2700000" algn="tl">
                              <a:srgbClr val="000000">
                                <a:alpha val="43137"/>
                              </a:srgbClr>
                            </a:outerShdw>
                          </a:effectLst>
                        </a:rPr>
                        <a:t> </a:t>
                      </a:r>
                    </a:p>
                  </a:txBody>
                  <a:tcPr marL="17015" marR="17015" marT="17015" marB="17015" anchor="ctr">
                    <a:lnL>
                      <a:noFill/>
                    </a:lnL>
                    <a:lnR>
                      <a:noFill/>
                    </a:lnR>
                    <a:lnT>
                      <a:noFill/>
                    </a:lnT>
                    <a:lnB>
                      <a:noFill/>
                    </a:lnB>
                  </a:tcPr>
                </a:tc>
                <a:extLst>
                  <a:ext uri="{0D108BD9-81ED-4DB2-BD59-A6C34878D82A}">
                    <a16:rowId xmlns:a16="http://schemas.microsoft.com/office/drawing/2014/main" xmlns="" val="339489598"/>
                  </a:ext>
                </a:extLst>
              </a:tr>
              <a:tr h="583575">
                <a:tc>
                  <a:txBody>
                    <a:bodyPr/>
                    <a:lstStyle/>
                    <a:p>
                      <a:pPr algn="l" fontAlgn="auto"/>
                      <a:r>
                        <a:rPr lang="el-GR" sz="1300" b="1" dirty="0">
                          <a:effectLst>
                            <a:outerShdw blurRad="38100" dist="38100" dir="2700000" algn="tl">
                              <a:srgbClr val="000000">
                                <a:alpha val="43137"/>
                              </a:srgbClr>
                            </a:outerShdw>
                          </a:effectLst>
                        </a:rPr>
                        <a:t>ΝΚΚ με ανεπάρκεια</a:t>
                      </a:r>
                      <a:r>
                        <a:rPr lang="en-US" sz="1300" b="1" dirty="0">
                          <a:effectLst>
                            <a:outerShdw blurRad="38100" dist="38100" dir="2700000" algn="tl">
                              <a:srgbClr val="000000">
                                <a:alpha val="43137"/>
                              </a:srgbClr>
                            </a:outerShdw>
                          </a:effectLst>
                        </a:rPr>
                        <a:t> SDH</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tc>
                  <a:txBody>
                    <a:bodyPr/>
                    <a:lstStyle/>
                    <a:p>
                      <a:pPr algn="l" fontAlgn="auto"/>
                      <a:r>
                        <a:rPr lang="el-GR" sz="1300" b="1" dirty="0">
                          <a:effectLst>
                            <a:outerShdw blurRad="38100" dist="38100" dir="2700000" algn="tl">
                              <a:srgbClr val="000000">
                                <a:alpha val="43137"/>
                              </a:srgbClr>
                            </a:outerShdw>
                          </a:effectLst>
                        </a:rPr>
                        <a:t> </a:t>
                      </a:r>
                      <a:r>
                        <a:rPr lang="el-GR" sz="1300" b="1" dirty="0">
                          <a:solidFill>
                            <a:srgbClr val="FF0000"/>
                          </a:solidFill>
                          <a:effectLst>
                            <a:outerShdw blurRad="38100" dist="38100" dir="2700000" algn="tl">
                              <a:srgbClr val="000000">
                                <a:alpha val="43137"/>
                              </a:srgbClr>
                            </a:outerShdw>
                          </a:effectLst>
                        </a:rPr>
                        <a:t>-</a:t>
                      </a:r>
                      <a:r>
                        <a:rPr lang="el-GR" sz="1300" b="1" dirty="0">
                          <a:effectLst>
                            <a:outerShdw blurRad="38100" dist="38100" dir="2700000" algn="tl">
                              <a:srgbClr val="000000">
                                <a:alpha val="43137"/>
                              </a:srgbClr>
                            </a:outerShdw>
                          </a:effectLst>
                        </a:rPr>
                        <a:t> </a:t>
                      </a:r>
                    </a:p>
                  </a:txBody>
                  <a:tcPr marL="17015" marR="17015" marT="17015" marB="17015" anchor="ctr">
                    <a:lnL>
                      <a:noFill/>
                    </a:lnL>
                    <a:lnR>
                      <a:noFill/>
                    </a:lnR>
                    <a:lnT>
                      <a:noFill/>
                    </a:lnT>
                    <a:lnB>
                      <a:noFill/>
                    </a:lnB>
                  </a:tcPr>
                </a:tc>
                <a:tc>
                  <a:txBody>
                    <a:bodyPr/>
                    <a:lstStyle/>
                    <a:p>
                      <a:pPr algn="l" fontAlgn="auto"/>
                      <a:r>
                        <a:rPr lang="el-GR" sz="1300" b="1" dirty="0">
                          <a:effectLst>
                            <a:outerShdw blurRad="38100" dist="38100" dir="2700000" algn="tl">
                              <a:srgbClr val="000000">
                                <a:alpha val="43137"/>
                              </a:srgbClr>
                            </a:outerShdw>
                          </a:effectLst>
                        </a:rPr>
                        <a:t> - </a:t>
                      </a:r>
                    </a:p>
                  </a:txBody>
                  <a:tcPr marL="17015" marR="17015" marT="17015" marB="17015" anchor="ctr">
                    <a:lnL>
                      <a:noFill/>
                    </a:lnL>
                    <a:lnR>
                      <a:noFill/>
                    </a:lnR>
                    <a:lnT>
                      <a:noFill/>
                    </a:lnT>
                    <a:lnB>
                      <a:noFill/>
                    </a:lnB>
                  </a:tcPr>
                </a:tc>
                <a:extLst>
                  <a:ext uri="{0D108BD9-81ED-4DB2-BD59-A6C34878D82A}">
                    <a16:rowId xmlns:a16="http://schemas.microsoft.com/office/drawing/2014/main" xmlns="" val="2982107516"/>
                  </a:ext>
                </a:extLst>
              </a:tr>
            </a:tbl>
          </a:graphicData>
        </a:graphic>
      </p:graphicFrame>
      <p:sp>
        <p:nvSpPr>
          <p:cNvPr id="4" name="1 - Τίτλος"/>
          <p:cNvSpPr txBox="1">
            <a:spLocks/>
          </p:cNvSpPr>
          <p:nvPr/>
        </p:nvSpPr>
        <p:spPr>
          <a:xfrm>
            <a:off x="0" y="5517232"/>
            <a:ext cx="9144000" cy="134076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0" i="0" u="none" strike="noStrike" kern="1200" cap="none" spc="0" normalizeH="0" baseline="0" noProof="0" dirty="0" smtClean="0">
                <a:ln>
                  <a:noFill/>
                </a:ln>
                <a:solidFill>
                  <a:schemeClr val="tx1"/>
                </a:solidFill>
                <a:effectLst/>
                <a:uLnTx/>
                <a:uFillTx/>
                <a:latin typeface="+mj-lt"/>
                <a:ea typeface="+mj-ea"/>
                <a:cs typeface="+mj-cs"/>
              </a:rPr>
              <a:t>Η νέα κατηγορία </a:t>
            </a:r>
            <a:r>
              <a:rPr kumimoji="0" lang="el-GR" sz="1800" b="1" i="0" u="none" strike="noStrike" kern="1200" cap="none" spc="0" normalizeH="0" baseline="0" noProof="0" dirty="0" err="1" smtClean="0">
                <a:ln>
                  <a:noFill/>
                </a:ln>
                <a:solidFill>
                  <a:schemeClr val="tx1"/>
                </a:solidFill>
                <a:effectLst/>
                <a:uLnTx/>
                <a:uFillTx/>
                <a:latin typeface="+mj-lt"/>
                <a:ea typeface="+mj-ea"/>
                <a:cs typeface="+mj-cs"/>
              </a:rPr>
              <a:t>μοριακώς</a:t>
            </a:r>
            <a:r>
              <a:rPr kumimoji="0" lang="el-GR" sz="1800" b="1" i="0" u="none" strike="noStrike" kern="1200" cap="none" spc="0" normalizeH="0" baseline="0" noProof="0" dirty="0" smtClean="0">
                <a:ln>
                  <a:noFill/>
                </a:ln>
                <a:solidFill>
                  <a:schemeClr val="tx1"/>
                </a:solidFill>
                <a:effectLst/>
                <a:uLnTx/>
                <a:uFillTx/>
                <a:latin typeface="+mj-lt"/>
                <a:ea typeface="+mj-ea"/>
                <a:cs typeface="+mj-cs"/>
              </a:rPr>
              <a:t> καθοριζόμενων νεφρικών όγκων </a:t>
            </a:r>
            <a:r>
              <a:rPr kumimoji="0" lang="el-GR" sz="1800" b="0" i="0" u="none" strike="noStrike" kern="1200" cap="none" spc="0" normalizeH="0" baseline="0" noProof="0" dirty="0" smtClean="0">
                <a:ln>
                  <a:noFill/>
                </a:ln>
                <a:solidFill>
                  <a:schemeClr val="tx1"/>
                </a:solidFill>
                <a:effectLst/>
                <a:uLnTx/>
                <a:uFillTx/>
                <a:latin typeface="+mj-lt"/>
                <a:ea typeface="+mj-ea"/>
                <a:cs typeface="+mj-cs"/>
              </a:rPr>
              <a:t>αντιστοιχεί σε μία </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ετερογενή ομάδα με συχνά αλληλεπικαλυπτόμενη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μορφολ</a:t>
            </a:r>
            <a:r>
              <a:rPr kumimoji="0" lang="en-US"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o</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γία</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με άλλους νεφρικούς όγκους</a:t>
            </a:r>
            <a:r>
              <a:rPr kumimoji="0" lang="el-GR" sz="1800" b="0" i="0" u="none" strike="noStrike" kern="1200" cap="none" spc="0" normalizeH="0" baseline="0" noProof="0" dirty="0" smtClean="0">
                <a:ln>
                  <a:noFill/>
                </a:ln>
                <a:solidFill>
                  <a:schemeClr val="tx1"/>
                </a:solidFill>
                <a:effectLst/>
                <a:uLnTx/>
                <a:uFillTx/>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0" i="0" u="none" strike="noStrike" kern="1200" cap="none" spc="0" normalizeH="0" baseline="0" noProof="0" dirty="0" smtClean="0">
                <a:ln>
                  <a:noFill/>
                </a:ln>
                <a:solidFill>
                  <a:schemeClr val="tx1"/>
                </a:solidFill>
                <a:effectLst/>
                <a:uLnTx/>
                <a:uFillTx/>
                <a:latin typeface="+mj-lt"/>
                <a:ea typeface="+mj-ea"/>
                <a:cs typeface="+mj-cs"/>
              </a:rPr>
              <a:t>Η </a:t>
            </a:r>
            <a:r>
              <a:rPr kumimoji="0" lang="el-GR" sz="1800" b="1" i="0" u="none" strike="noStrike" kern="1200" cap="none" spc="0" normalizeH="0" baseline="0" noProof="0" dirty="0" smtClean="0">
                <a:ln>
                  <a:noFill/>
                </a:ln>
                <a:solidFill>
                  <a:schemeClr val="tx1"/>
                </a:solidFill>
                <a:effectLst/>
                <a:uLnTx/>
                <a:uFillTx/>
                <a:latin typeface="+mj-lt"/>
                <a:ea typeface="+mj-ea"/>
                <a:cs typeface="+mj-cs"/>
              </a:rPr>
              <a:t>τελική διάγνωση </a:t>
            </a:r>
            <a:r>
              <a:rPr kumimoji="0" lang="el-GR" sz="1800" b="0" i="0" u="none" strike="noStrike" kern="1200" cap="none" spc="0" normalizeH="0" baseline="0" noProof="0" dirty="0" smtClean="0">
                <a:ln>
                  <a:noFill/>
                </a:ln>
                <a:solidFill>
                  <a:schemeClr val="tx1"/>
                </a:solidFill>
                <a:effectLst/>
                <a:uLnTx/>
                <a:uFillTx/>
                <a:latin typeface="+mj-lt"/>
                <a:ea typeface="+mj-ea"/>
                <a:cs typeface="+mj-cs"/>
              </a:rPr>
              <a:t>επιτυγχάνεται με </a:t>
            </a:r>
            <a:r>
              <a:rPr kumimoji="0" lang="el-GR" sz="1800" b="1" i="0" u="none"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μοριακή μελέτη</a:t>
            </a:r>
            <a:r>
              <a:rPr kumimoji="0" lang="en-US" sz="1800" b="1" i="0" u="none"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800" b="1" i="0" u="none" strike="noStrike" kern="1200" cap="none" spc="6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1800" b="0" i="0" u="none" strike="noStrike" kern="1200" cap="none" spc="0" normalizeH="0" baseline="0" noProof="0" dirty="0" smtClean="0">
                <a:ln>
                  <a:noFill/>
                </a:ln>
                <a:solidFill>
                  <a:schemeClr val="tx1"/>
                </a:solidFill>
                <a:effectLst/>
                <a:uLnTx/>
                <a:uFillTx/>
                <a:latin typeface="+mj-lt"/>
                <a:ea typeface="+mj-ea"/>
                <a:cs typeface="+mj-cs"/>
              </a:rPr>
              <a:t>όπως με </a:t>
            </a:r>
            <a:r>
              <a:rPr kumimoji="0" lang="el-GR" sz="18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αλληλουχήσεις</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n-US"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NGS, RNA, </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με </a:t>
            </a:r>
            <a:r>
              <a:rPr kumimoji="0" lang="en-US"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FISH </a:t>
            </a:r>
            <a:r>
              <a:rPr kumimoji="0" lang="el-GR"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ή με </a:t>
            </a:r>
            <a:r>
              <a:rPr kumimoji="0" lang="en-US" sz="18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RT-PCR.</a:t>
            </a:r>
            <a:endParaRPr kumimoji="0" lang="el-GR" sz="18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xmlns="" val="156776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xmlns="" id="{C56FB0F5-C5B6-1C85-9CB1-065BCFE82775}"/>
              </a:ext>
            </a:extLst>
          </p:cNvPr>
          <p:cNvSpPr>
            <a:spLocks noGrp="1"/>
          </p:cNvSpPr>
          <p:nvPr>
            <p:ph idx="1"/>
          </p:nvPr>
        </p:nvSpPr>
        <p:spPr>
          <a:xfrm>
            <a:off x="0" y="980728"/>
            <a:ext cx="9144000" cy="5877272"/>
          </a:xfrm>
        </p:spPr>
        <p:txBody>
          <a:bodyPr>
            <a:noAutofit/>
          </a:bodyPr>
          <a:lstStyle/>
          <a:p>
            <a:pPr algn="just"/>
            <a:r>
              <a:rPr lang="el-GR" sz="1600" dirty="0" smtClean="0"/>
              <a:t>Σπάνιος κακοήθης </a:t>
            </a:r>
            <a:r>
              <a:rPr lang="el-GR" sz="1600" dirty="0"/>
              <a:t>επιθηλιακός όγκος </a:t>
            </a:r>
            <a:r>
              <a:rPr lang="el-GR" sz="1600" b="1" spc="300" dirty="0" smtClean="0"/>
              <a:t>συμπαγούς</a:t>
            </a:r>
            <a:r>
              <a:rPr lang="el-GR" sz="1600" dirty="0" smtClean="0"/>
              <a:t> προτύπου που </a:t>
            </a:r>
            <a:r>
              <a:rPr lang="el-GR" sz="1600" dirty="0"/>
              <a:t>αποτελείται από </a:t>
            </a:r>
            <a:r>
              <a:rPr lang="el-GR" sz="1600" dirty="0" err="1">
                <a:effectLst>
                  <a:outerShdw blurRad="38100" dist="38100" dir="2700000" algn="tl">
                    <a:srgbClr val="000000">
                      <a:alpha val="43137"/>
                    </a:srgbClr>
                  </a:outerShdw>
                </a:effectLst>
              </a:rPr>
              <a:t>κενοτοπιώδη</a:t>
            </a:r>
            <a:r>
              <a:rPr lang="el-GR" sz="1600" dirty="0"/>
              <a:t>, </a:t>
            </a:r>
            <a:r>
              <a:rPr lang="el-GR" sz="1600" dirty="0" err="1"/>
              <a:t>ηωσινόφιλα</a:t>
            </a:r>
            <a:r>
              <a:rPr lang="el-GR" sz="1600" dirty="0"/>
              <a:t> έως </a:t>
            </a:r>
            <a:r>
              <a:rPr lang="el-GR" sz="1600" dirty="0" smtClean="0"/>
              <a:t>διαυγή, «ήρεμα» </a:t>
            </a:r>
            <a:r>
              <a:rPr lang="el-GR" sz="1600" dirty="0"/>
              <a:t>κύτταρα με </a:t>
            </a:r>
            <a:r>
              <a:rPr lang="el-GR" sz="1600" b="1" spc="300" dirty="0"/>
              <a:t>απώλεια </a:t>
            </a:r>
            <a:r>
              <a:rPr lang="el-GR" sz="1600" b="1" spc="300" dirty="0" err="1"/>
              <a:t>ανοσοϊστοχημικής</a:t>
            </a:r>
            <a:r>
              <a:rPr lang="el-GR" sz="1600" b="1" spc="300" dirty="0"/>
              <a:t> έκφρασης του SDHB</a:t>
            </a:r>
            <a:r>
              <a:rPr lang="el-GR" sz="1600" dirty="0"/>
              <a:t>. Χαρακτηριστικά </a:t>
            </a:r>
            <a:r>
              <a:rPr lang="el-GR" sz="1600" b="1" dirty="0" smtClean="0"/>
              <a:t>φουσκωτά έγκλειστα</a:t>
            </a:r>
            <a:r>
              <a:rPr lang="el-GR" sz="1600" dirty="0" smtClean="0"/>
              <a:t>/</a:t>
            </a:r>
            <a:r>
              <a:rPr lang="el-GR" sz="1600" b="1" dirty="0" err="1" smtClean="0"/>
              <a:t>κροκιδώδη</a:t>
            </a:r>
            <a:r>
              <a:rPr lang="el-GR" sz="1600" b="1" dirty="0" smtClean="0"/>
              <a:t> </a:t>
            </a:r>
            <a:r>
              <a:rPr lang="el-GR" sz="1600" b="1" dirty="0" err="1"/>
              <a:t>κυτταροπλασματικά</a:t>
            </a:r>
            <a:r>
              <a:rPr lang="el-GR" sz="1600" b="1" dirty="0"/>
              <a:t> </a:t>
            </a:r>
            <a:r>
              <a:rPr lang="el-GR" sz="1600" b="1" dirty="0" err="1"/>
              <a:t>κενοτόπια</a:t>
            </a:r>
            <a:r>
              <a:rPr lang="el-GR" sz="1600" b="1" dirty="0"/>
              <a:t> με ωχρή </a:t>
            </a:r>
            <a:r>
              <a:rPr lang="el-GR" sz="1600" b="1" dirty="0" err="1"/>
              <a:t>ηωσινόφιλη</a:t>
            </a:r>
            <a:r>
              <a:rPr lang="el-GR" sz="1600" b="1" dirty="0"/>
              <a:t>, τριχωτή ή αφρώδη εμφάνιση του κυτταροπλάσματος </a:t>
            </a:r>
            <a:r>
              <a:rPr lang="el-GR" sz="1600" dirty="0"/>
              <a:t>και </a:t>
            </a:r>
            <a:r>
              <a:rPr lang="el-GR" sz="1600" b="1" dirty="0"/>
              <a:t>πυρήνες χαμηλής κακοήθειας </a:t>
            </a:r>
            <a:r>
              <a:rPr lang="el-GR" sz="1600" dirty="0"/>
              <a:t>(τουλάχιστον εστιακά). Μπορεί να απαντώνται περιοχές υψηλής πυρηνικής κακοήθειας. </a:t>
            </a:r>
          </a:p>
          <a:p>
            <a:pPr algn="just"/>
            <a:endParaRPr lang="el-GR" sz="1600" dirty="0"/>
          </a:p>
          <a:p>
            <a:pPr algn="just"/>
            <a:r>
              <a:rPr lang="el-GR" sz="1600" dirty="0"/>
              <a:t>Η </a:t>
            </a:r>
            <a:r>
              <a:rPr lang="el-GR" sz="1600" dirty="0" err="1"/>
              <a:t>ογκογένεση</a:t>
            </a:r>
            <a:r>
              <a:rPr lang="el-GR" sz="1600" dirty="0"/>
              <a:t> προκαλείται από μεταβολικές διαταραχές κατόπιν διπλού χτυπήματος  </a:t>
            </a:r>
            <a:r>
              <a:rPr lang="el-GR" sz="1600" b="1" dirty="0"/>
              <a:t>αδρανοποίηση των γονιδίων SDH</a:t>
            </a:r>
            <a:r>
              <a:rPr lang="el-GR" sz="1600" dirty="0"/>
              <a:t>, οδηγώντας σε δυσλειτουργία του </a:t>
            </a:r>
            <a:r>
              <a:rPr lang="el-GR" sz="1600" dirty="0" err="1"/>
              <a:t>μιτοχονδριακού</a:t>
            </a:r>
            <a:r>
              <a:rPr lang="el-GR" sz="1600" dirty="0"/>
              <a:t> συμπλέγματος II. Οι περισσότεροι ασθενείς έχουν μια </a:t>
            </a:r>
            <a:r>
              <a:rPr lang="el-GR" sz="1600" b="1" spc="600" dirty="0"/>
              <a:t>γαμετική</a:t>
            </a:r>
            <a:r>
              <a:rPr lang="el-GR" sz="1600" b="1" dirty="0"/>
              <a:t> μετάλλαξη </a:t>
            </a:r>
            <a:r>
              <a:rPr lang="el-GR" sz="1600" dirty="0"/>
              <a:t>σε ένα γονίδιο SDH, συνήθως στο SDH</a:t>
            </a:r>
            <a:r>
              <a:rPr lang="el-GR" sz="1600" b="1" dirty="0"/>
              <a:t>B</a:t>
            </a:r>
            <a:r>
              <a:rPr lang="en-US" sz="1600" dirty="0"/>
              <a:t>,</a:t>
            </a:r>
            <a:r>
              <a:rPr lang="el-GR" sz="1600" dirty="0"/>
              <a:t> οπότε χρήζουν </a:t>
            </a:r>
            <a:r>
              <a:rPr lang="el-GR" sz="1600" b="1" dirty="0"/>
              <a:t>μακράς παρακολούθησης </a:t>
            </a:r>
            <a:r>
              <a:rPr lang="el-GR" sz="1600" dirty="0"/>
              <a:t>για πιθανή ανάπτυξη </a:t>
            </a:r>
            <a:r>
              <a:rPr lang="el-GR" sz="1600" dirty="0">
                <a:solidFill>
                  <a:srgbClr val="FF0000"/>
                </a:solidFill>
                <a:effectLst>
                  <a:outerShdw blurRad="38100" dist="38100" dir="2700000" algn="tl">
                    <a:srgbClr val="000000">
                      <a:alpha val="43137"/>
                    </a:srgbClr>
                  </a:outerShdw>
                </a:effectLst>
              </a:rPr>
              <a:t>άλλων</a:t>
            </a:r>
            <a:r>
              <a:rPr lang="el-GR" sz="1600" dirty="0"/>
              <a:t> νεοπλασμάτων με ανεπάρκεια της </a:t>
            </a:r>
            <a:r>
              <a:rPr lang="en-US" sz="1600" dirty="0"/>
              <a:t>SDH ( </a:t>
            </a:r>
            <a:r>
              <a:rPr lang="el-GR" sz="1600" dirty="0"/>
              <a:t>ήτοι </a:t>
            </a:r>
            <a:r>
              <a:rPr lang="el-GR" sz="1600" dirty="0" err="1"/>
              <a:t>παραγαγγλίωμα</a:t>
            </a:r>
            <a:r>
              <a:rPr lang="el-GR" sz="1600" dirty="0"/>
              <a:t>, </a:t>
            </a:r>
            <a:r>
              <a:rPr lang="el-GR" sz="1600" dirty="0" err="1"/>
              <a:t>στρωματικός</a:t>
            </a:r>
            <a:r>
              <a:rPr lang="el-GR" sz="1600" dirty="0"/>
              <a:t> όγκος του ΓΕΣ με την εν λόγω ανεπάρκεια και αδένωμα της υπόφυσης). Σε όλους τους ασθενείς με διάγνωση ΝΚΚ με ανεπάρκεια S</a:t>
            </a:r>
            <a:r>
              <a:rPr lang="en-US" sz="1600" dirty="0"/>
              <a:t>DH</a:t>
            </a:r>
            <a:r>
              <a:rPr lang="el-GR" sz="1600" dirty="0"/>
              <a:t> θα πρέπει να προσφέρεται </a:t>
            </a:r>
            <a:r>
              <a:rPr lang="el-GR" sz="1600" b="1" dirty="0"/>
              <a:t>γενετικός έλεγχος</a:t>
            </a:r>
            <a:r>
              <a:rPr lang="el-GR" sz="1600" dirty="0"/>
              <a:t>.</a:t>
            </a:r>
          </a:p>
          <a:p>
            <a:pPr algn="just"/>
            <a:endParaRPr lang="el-GR" sz="1600" dirty="0"/>
          </a:p>
          <a:p>
            <a:pPr algn="just"/>
            <a:r>
              <a:rPr lang="el-GR" sz="1600" dirty="0"/>
              <a:t>Συνολικό ποσοστό </a:t>
            </a:r>
            <a:r>
              <a:rPr lang="el-GR" sz="1600" dirty="0">
                <a:effectLst>
                  <a:outerShdw blurRad="38100" dist="38100" dir="2700000" algn="tl">
                    <a:srgbClr val="000000">
                      <a:alpha val="43137"/>
                    </a:srgbClr>
                  </a:outerShdw>
                </a:effectLst>
              </a:rPr>
              <a:t>μετάστασης ~ 33% των περιπτώσεων</a:t>
            </a:r>
            <a:r>
              <a:rPr lang="el-GR" sz="1600" dirty="0"/>
              <a:t>, αλλά η μετάσταση είναι ασυνήθιστη, εάν παρατηρούνται μόνο μορφολογικοί χαρακτήρες χαμηλόβαθμης κακοήθειας. Υψηλότερο ποσοστό μετάστασης εάν ανευρίσκουμε </a:t>
            </a:r>
            <a:r>
              <a:rPr lang="el-GR" sz="1600" dirty="0">
                <a:effectLst>
                  <a:outerShdw blurRad="38100" dist="38100" dir="2700000" algn="tl">
                    <a:srgbClr val="000000">
                      <a:alpha val="43137"/>
                    </a:srgbClr>
                  </a:outerShdw>
                </a:effectLst>
              </a:rPr>
              <a:t>πυρήνες υψηλού βαθμού κακοήθειας</a:t>
            </a:r>
            <a:r>
              <a:rPr lang="el-GR" sz="1600" dirty="0"/>
              <a:t> (το 70% των αντίστοιχων όγκων κάνουν μετάσταση) ή </a:t>
            </a:r>
            <a:r>
              <a:rPr lang="el-GR" sz="1600" dirty="0">
                <a:effectLst>
                  <a:outerShdw blurRad="38100" dist="38100" dir="2700000" algn="tl">
                    <a:srgbClr val="000000">
                      <a:alpha val="43137"/>
                    </a:srgbClr>
                  </a:outerShdw>
                </a:effectLst>
              </a:rPr>
              <a:t>πηκτική νέκρωση.</a:t>
            </a:r>
          </a:p>
          <a:p>
            <a:pPr algn="just"/>
            <a:endParaRPr lang="el-GR" sz="1600" dirty="0"/>
          </a:p>
          <a:p>
            <a:pPr algn="just"/>
            <a:r>
              <a:rPr lang="el-GR" sz="1600" dirty="0"/>
              <a:t>Η μετά την </a:t>
            </a:r>
            <a:r>
              <a:rPr lang="el-GR" sz="1600" dirty="0" err="1"/>
              <a:t>εκτομή</a:t>
            </a:r>
            <a:r>
              <a:rPr lang="el-GR" sz="1600" dirty="0"/>
              <a:t>  θεραπεία εξαρτάται από τον βαθμό κακοήθειας / το </a:t>
            </a:r>
            <a:r>
              <a:rPr lang="el-GR" sz="1600" dirty="0" smtClean="0"/>
              <a:t>στάδιο και </a:t>
            </a:r>
            <a:r>
              <a:rPr lang="el-GR" sz="1600" dirty="0"/>
              <a:t>μπορεί να περιλαμβάνει </a:t>
            </a:r>
            <a:r>
              <a:rPr lang="el-GR" sz="1600" dirty="0" err="1"/>
              <a:t>στοχευμένη</a:t>
            </a:r>
            <a:r>
              <a:rPr lang="el-GR" sz="1600" dirty="0"/>
              <a:t> θεραπεία.</a:t>
            </a:r>
          </a:p>
        </p:txBody>
      </p:sp>
      <p:sp>
        <p:nvSpPr>
          <p:cNvPr id="4" name="Τίτλος 1">
            <a:extLst>
              <a:ext uri="{FF2B5EF4-FFF2-40B4-BE49-F238E27FC236}">
                <a16:creationId xmlns:a16="http://schemas.microsoft.com/office/drawing/2014/main" xmlns="" id="{01A0E652-886F-F689-72A8-C8096F81C2E3}"/>
              </a:ext>
            </a:extLst>
          </p:cNvPr>
          <p:cNvSpPr>
            <a:spLocks noGrp="1"/>
          </p:cNvSpPr>
          <p:nvPr>
            <p:ph type="title"/>
          </p:nvPr>
        </p:nvSpPr>
        <p:spPr>
          <a:xfrm>
            <a:off x="0" y="-171400"/>
            <a:ext cx="9036496" cy="1314400"/>
          </a:xfrm>
        </p:spPr>
        <p:txBody>
          <a:bodyPr>
            <a:noAutofit/>
          </a:bodyPr>
          <a:lstStyle/>
          <a:p>
            <a:r>
              <a:rPr lang="el-GR" sz="2800" b="1" dirty="0"/>
              <a:t>ΝΚΚ με ανεπάρκεια της </a:t>
            </a:r>
            <a:r>
              <a:rPr lang="el-GR" sz="2800" b="1" dirty="0" err="1"/>
              <a:t>αφυδρογονάσης</a:t>
            </a:r>
            <a:r>
              <a:rPr lang="el-GR" sz="2800" b="1" dirty="0"/>
              <a:t> </a:t>
            </a:r>
            <a:r>
              <a:rPr lang="en-US" sz="2800" b="1" dirty="0"/>
              <a:t/>
            </a:r>
            <a:br>
              <a:rPr lang="en-US" sz="2800" b="1" dirty="0"/>
            </a:br>
            <a:r>
              <a:rPr lang="el-GR" sz="2800" b="1" dirty="0" smtClean="0"/>
              <a:t>του </a:t>
            </a:r>
            <a:r>
              <a:rPr lang="el-GR" sz="2800" b="1" dirty="0" err="1"/>
              <a:t>σουκινικού</a:t>
            </a:r>
            <a:r>
              <a:rPr lang="el-GR" sz="2800" b="1" dirty="0"/>
              <a:t> (ηλεκτρικού) οξέος </a:t>
            </a:r>
            <a:r>
              <a:rPr lang="en-US" sz="2800" b="1" dirty="0"/>
              <a:t>(SDH)</a:t>
            </a:r>
            <a:endParaRPr lang="el-GR" sz="2800" b="1" dirty="0"/>
          </a:p>
        </p:txBody>
      </p:sp>
    </p:spTree>
    <p:extLst>
      <p:ext uri="{BB962C8B-B14F-4D97-AF65-F5344CB8AC3E}">
        <p14:creationId xmlns:p14="http://schemas.microsoft.com/office/powerpoint/2010/main" xmlns="" val="96557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0516062-0498-45BA-AD0D-1874DEDB733B}"/>
              </a:ext>
            </a:extLst>
          </p:cNvPr>
          <p:cNvSpPr>
            <a:spLocks noGrp="1"/>
          </p:cNvSpPr>
          <p:nvPr>
            <p:ph type="title"/>
          </p:nvPr>
        </p:nvSpPr>
        <p:spPr>
          <a:xfrm>
            <a:off x="0" y="-171400"/>
            <a:ext cx="9144000" cy="1080120"/>
          </a:xfrm>
        </p:spPr>
        <p:txBody>
          <a:bodyPr>
            <a:noAutofit/>
          </a:bodyPr>
          <a:lstStyle/>
          <a:p>
            <a:r>
              <a:rPr lang="el-GR" sz="2800" b="1" dirty="0"/>
              <a:t>ΝΚΚ με ανεπάρκεια της </a:t>
            </a:r>
            <a:r>
              <a:rPr lang="el-GR" sz="2800" b="1" dirty="0" err="1"/>
              <a:t>αφυδρογονάσης</a:t>
            </a:r>
            <a:r>
              <a:rPr lang="el-GR" sz="2800" b="1" dirty="0"/>
              <a:t> </a:t>
            </a:r>
            <a:r>
              <a:rPr lang="en-US" sz="2800" b="1" dirty="0"/>
              <a:t/>
            </a:r>
            <a:br>
              <a:rPr lang="en-US" sz="2800" b="1" dirty="0"/>
            </a:br>
            <a:r>
              <a:rPr lang="el-GR" sz="2800" b="1" dirty="0"/>
              <a:t>του </a:t>
            </a:r>
            <a:r>
              <a:rPr lang="el-GR" sz="2800" b="1" dirty="0" err="1"/>
              <a:t>σουκινικού</a:t>
            </a:r>
            <a:r>
              <a:rPr lang="el-GR" sz="2800" b="1" dirty="0"/>
              <a:t> (ηλεκτρικού) οξέος </a:t>
            </a:r>
            <a:r>
              <a:rPr lang="en-US" sz="2800" b="1" dirty="0"/>
              <a:t>(SDH)</a:t>
            </a:r>
            <a:endParaRPr lang="el-GR" sz="2800" b="1" dirty="0"/>
          </a:p>
        </p:txBody>
      </p:sp>
      <p:pic>
        <p:nvPicPr>
          <p:cNvPr id="4" name="Εικόνα 3">
            <a:extLst>
              <a:ext uri="{FF2B5EF4-FFF2-40B4-BE49-F238E27FC236}">
                <a16:creationId xmlns:a16="http://schemas.microsoft.com/office/drawing/2014/main" xmlns="" id="{2115BDD0-FC08-C69D-6FC1-790F7E80FBC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004048" y="800708"/>
            <a:ext cx="3888432" cy="5832648"/>
          </a:xfrm>
          <a:prstGeom prst="rect">
            <a:avLst/>
          </a:prstGeom>
        </p:spPr>
      </p:pic>
      <p:pic>
        <p:nvPicPr>
          <p:cNvPr id="8" name="Εικόνα 7">
            <a:extLst>
              <a:ext uri="{FF2B5EF4-FFF2-40B4-BE49-F238E27FC236}">
                <a16:creationId xmlns:a16="http://schemas.microsoft.com/office/drawing/2014/main" xmlns="" id="{45C5AA36-93F2-E5AC-F303-9F885BE726E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3789040"/>
            <a:ext cx="4391472" cy="2927648"/>
          </a:xfrm>
          <a:prstGeom prst="rect">
            <a:avLst/>
          </a:prstGeom>
        </p:spPr>
      </p:pic>
      <p:pic>
        <p:nvPicPr>
          <p:cNvPr id="1026" name="Picture 2" descr="C:\Users\User\Desktop\SDH-RCC_-_3_-_pseudo-oncocytes_-_high_mag.jpg"/>
          <p:cNvPicPr>
            <a:picLocks noChangeAspect="1" noChangeArrowheads="1"/>
          </p:cNvPicPr>
          <p:nvPr/>
        </p:nvPicPr>
        <p:blipFill>
          <a:blip r:embed="rId5" cstate="print"/>
          <a:srcRect/>
          <a:stretch>
            <a:fillRect/>
          </a:stretch>
        </p:blipFill>
        <p:spPr bwMode="auto">
          <a:xfrm>
            <a:off x="323527" y="836712"/>
            <a:ext cx="4323181" cy="2880320"/>
          </a:xfrm>
          <a:prstGeom prst="rect">
            <a:avLst/>
          </a:prstGeom>
          <a:noFill/>
        </p:spPr>
      </p:pic>
    </p:spTree>
    <p:extLst>
      <p:ext uri="{BB962C8B-B14F-4D97-AF65-F5344CB8AC3E}">
        <p14:creationId xmlns:p14="http://schemas.microsoft.com/office/powerpoint/2010/main" xmlns="" val="1623820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10516062-0498-45BA-AD0D-1874DEDB733B}"/>
              </a:ext>
            </a:extLst>
          </p:cNvPr>
          <p:cNvSpPr>
            <a:spLocks noGrp="1"/>
          </p:cNvSpPr>
          <p:nvPr>
            <p:ph type="title"/>
          </p:nvPr>
        </p:nvSpPr>
        <p:spPr>
          <a:xfrm>
            <a:off x="0" y="-171400"/>
            <a:ext cx="9144000" cy="1315712"/>
          </a:xfrm>
        </p:spPr>
        <p:txBody>
          <a:bodyPr>
            <a:noAutofit/>
          </a:bodyPr>
          <a:lstStyle/>
          <a:p>
            <a:r>
              <a:rPr lang="el-GR" sz="2800" b="1" dirty="0"/>
              <a:t>ΝΚΚ με ανεπάρκεια της </a:t>
            </a:r>
            <a:r>
              <a:rPr lang="el-GR" sz="2800" b="1" dirty="0" err="1"/>
              <a:t>αφυδρογονάσης</a:t>
            </a:r>
            <a:r>
              <a:rPr lang="el-GR" sz="2800" b="1" dirty="0"/>
              <a:t> </a:t>
            </a:r>
            <a:r>
              <a:rPr lang="en-US" sz="2800" b="1" dirty="0"/>
              <a:t/>
            </a:r>
            <a:br>
              <a:rPr lang="en-US" sz="2800" b="1" dirty="0"/>
            </a:br>
            <a:r>
              <a:rPr lang="el-GR" sz="2800" b="1" dirty="0"/>
              <a:t>του </a:t>
            </a:r>
            <a:r>
              <a:rPr lang="el-GR" sz="2800" b="1" dirty="0" err="1"/>
              <a:t>σουκινικού</a:t>
            </a:r>
            <a:r>
              <a:rPr lang="el-GR" sz="2800" b="1" dirty="0"/>
              <a:t> (ηλεκτρικού) οξέος </a:t>
            </a:r>
            <a:r>
              <a:rPr lang="en-US" sz="2800" b="1" dirty="0"/>
              <a:t>(SDH)</a:t>
            </a:r>
            <a:endParaRPr lang="el-GR" sz="2800" b="1" dirty="0"/>
          </a:p>
        </p:txBody>
      </p:sp>
      <p:pic>
        <p:nvPicPr>
          <p:cNvPr id="9" name="Εικόνα 8">
            <a:extLst>
              <a:ext uri="{FF2B5EF4-FFF2-40B4-BE49-F238E27FC236}">
                <a16:creationId xmlns:a16="http://schemas.microsoft.com/office/drawing/2014/main" xmlns="" id="{2BCA08E9-91D5-EA4F-D516-C3575A72A5D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6200000">
            <a:off x="-791582" y="1882339"/>
            <a:ext cx="5834926" cy="3888432"/>
          </a:xfrm>
          <a:prstGeom prst="rect">
            <a:avLst/>
          </a:prstGeom>
        </p:spPr>
      </p:pic>
      <p:pic>
        <p:nvPicPr>
          <p:cNvPr id="11" name="Εικόνα 10">
            <a:extLst>
              <a:ext uri="{FF2B5EF4-FFF2-40B4-BE49-F238E27FC236}">
                <a16:creationId xmlns:a16="http://schemas.microsoft.com/office/drawing/2014/main" xmlns="" id="{2F361815-F6D2-EE44-6A66-78B12EF40EF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322694" y="1487908"/>
            <a:ext cx="4568710" cy="3043904"/>
          </a:xfrm>
          <a:prstGeom prst="rect">
            <a:avLst/>
          </a:prstGeom>
        </p:spPr>
      </p:pic>
      <p:pic>
        <p:nvPicPr>
          <p:cNvPr id="13" name="Εικόνα 12">
            <a:extLst>
              <a:ext uri="{FF2B5EF4-FFF2-40B4-BE49-F238E27FC236}">
                <a16:creationId xmlns:a16="http://schemas.microsoft.com/office/drawing/2014/main" xmlns="" id="{801188B7-7D16-4C5B-F7BA-017559226A3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251762" y="4941168"/>
            <a:ext cx="4615550" cy="1584176"/>
          </a:xfrm>
          <a:prstGeom prst="rect">
            <a:avLst/>
          </a:prstGeom>
        </p:spPr>
      </p:pic>
    </p:spTree>
    <p:extLst>
      <p:ext uri="{BB962C8B-B14F-4D97-AF65-F5344CB8AC3E}">
        <p14:creationId xmlns:p14="http://schemas.microsoft.com/office/powerpoint/2010/main" xmlns="" val="2836658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5209</TotalTime>
  <Words>2947</Words>
  <Application>Microsoft Office PowerPoint</Application>
  <PresentationFormat>Προβολή στην οθόνη (4:3)</PresentationFormat>
  <Paragraphs>230</Paragraphs>
  <Slides>29</Slides>
  <Notes>5</Notes>
  <HiddenSlides>0</HiddenSlides>
  <MMClips>0</MMClips>
  <ScaleCrop>false</ScaleCrop>
  <HeadingPairs>
    <vt:vector size="4" baseType="variant">
      <vt:variant>
        <vt:lpstr>Θέμα</vt:lpstr>
      </vt:variant>
      <vt:variant>
        <vt:i4>1</vt:i4>
      </vt:variant>
      <vt:variant>
        <vt:lpstr>Τίτλοι διαφανειών</vt:lpstr>
      </vt:variant>
      <vt:variant>
        <vt:i4>29</vt:i4>
      </vt:variant>
    </vt:vector>
  </HeadingPairs>
  <TitlesOfParts>
    <vt:vector size="30" baseType="lpstr">
      <vt:lpstr>Θέμα του Office</vt:lpstr>
      <vt:lpstr>Προκλήσεις στην παθολογοανατομική  διάγνωση  μη συμβατικών καρκινωμάτων του νεφρού</vt:lpstr>
      <vt:lpstr>ΓΕΝΙΚΗ ΘΕΡΑΠΕΙΑ ΝΚΚ</vt:lpstr>
      <vt:lpstr>ΑΝΤΙΜΕΤΩΠΙΣΗ ΣΥΧΝΩΝ ΥΠΟΤΥΠΩΝ ΝΚΚ </vt:lpstr>
      <vt:lpstr>Διαφάνεια 4</vt:lpstr>
      <vt:lpstr>Διαφάνεια 5</vt:lpstr>
      <vt:lpstr>Χρήσιμοι ανοσοϊστοχημικοί δείκτες</vt:lpstr>
      <vt:lpstr>ΝΚΚ με ανεπάρκεια της αφυδρογονάσης  του σουκινικού (ηλεκτρικού) οξέος (SDH)</vt:lpstr>
      <vt:lpstr>ΝΚΚ με ανεπάρκεια της αφυδρογονάσης  του σουκινικού (ηλεκτρικού) οξέος (SDH)</vt:lpstr>
      <vt:lpstr>ΝΚΚ με ανεπάρκεια της αφυδρογονάσης  του σουκινικού (ηλεκτρικού) οξέος (SDH)</vt:lpstr>
      <vt:lpstr>Τα γονίδια για τις υπομονάδες ηλεκτρικής αφυδρογονάσης (SDHA, SDHB, SDHC, SDHD) κωδικοποιούν πρωτεΐνες που αποτελούν μέρος του μιτοχονδριακού συμπλέγματος II, το οποίο συνδέει τον κύκλο του Krebs και την αλυσίδα μεταφοράς ηλεκτρονίων. Aλλαγές οξειδοαναγωγής επαγώμενες από μεταλλάξεις στο SDH (και στα FH &amp; IDH).  H απώλεια της λειτουργίας του SDH αυξάνει τα επίπεδα ελεύθερων ριζών, οδηγώντας σε μεταλλάξεις του DNA και σταθεροποίηση  του HIF-1a.</vt:lpstr>
      <vt:lpstr>Διαφάνεια 11</vt:lpstr>
      <vt:lpstr>Σπανιότατο NKK με αναδιατάξεις του ALK</vt:lpstr>
      <vt:lpstr>NKK με αναδιατάξεις του ALK</vt:lpstr>
      <vt:lpstr>ΔΔ ΝΚΚ με αναδιατάξεις του ALK</vt:lpstr>
      <vt:lpstr>Νεφρικό ( τέως μυελοειδές) καρκίνωμα με ανεπάρκεια SMARCB1</vt:lpstr>
      <vt:lpstr>Νεφρικό καρκίνωμα με ανεπάρκεια SMARCB1. Δικτυωτή ανάπτυξη σε δεσμοπλαστικό στρώμα. Ηθμοειδής φωλεά με κεντρική νέκρωση και φλεγμονώδη κύτταρα. Υψηλός πυρηνικός βαθμός κακοήθειας, προβάλλοντα πυρήνια, ηωσινόφιλο κυτταρόπλασμα. </vt:lpstr>
      <vt:lpstr>ΔΔ.</vt:lpstr>
      <vt:lpstr>ΝΚΚ με αναδιαταγμένο TFE3 ή TFEB</vt:lpstr>
      <vt:lpstr>ΝΚΚ με αναδιαταγμένο TFE3 (συγχωνεύσεις με &gt;20 διαφορετικά γονίδια)  Τα εν λόγω ετερογενή ως προς τη μορφολογία, τον ανοσοφαινότυπο και την κλινική συμπεριφορά NKK απαντούν σε νεότερους ασθενείς, έχουν συνήθως μικτό θηλώδες και συμπαγές κυψελιδικό πρότυπο ανάπτυξης και αποτελούνται από διαυγή έως ηωσινόφιλα, μη συνεκτικά ψευδοστοιβαδοποιούμενα κύτταρα με ογκώδες κυτταρόπλασμα και πυρήνες υψηλόβαθμης κακοήθειας. Εμφανίζουν  συχνά ψαμμώδη σωμάτια και μπορεί να περιέχουν χρωστική ουσία μελανίνης, όπως  ένα κεχρωσμένος περιαγγειακός επιθηλιοειδής όγκος (PEComa). Ο ανοσοφαινότυπός τους περιλαμβάνει έντονη πυρηνική χρώση TFE3, ποικίλη έκφραση μελανοκυτταρικών δεικτών και καθεψίνη Κ.</vt:lpstr>
      <vt:lpstr>Διαφάνεια 20</vt:lpstr>
      <vt:lpstr>Διαφάνεια 21</vt:lpstr>
      <vt:lpstr>NKK με μεταλλαγμένο ELOC (τέως TCEB1)</vt:lpstr>
      <vt:lpstr>NKK με μεταλλαγμένο ELOC (τέως TCEB1)</vt:lpstr>
      <vt:lpstr>ΔΔ NKK με μεταλλαγμένο ELOC </vt:lpstr>
      <vt:lpstr>ΝΚΚ με ανεπάρκεια φουμαρικής υδρατάσης (FH)</vt:lpstr>
      <vt:lpstr>Μεταλλάξεις στο γονίδιο FH οδηγούν σε ένα ελαττωματικό ένζυμο FH στον κύκλο του κιτρικού οξέος, προκαλώντας μεταβολική διαταραχή, «ψευδοϋποξική» ρύθμιση προς τα πάνω του επαγόμενου από την υποξία παράγοντα 1 άλφα (HIF1a) και μη ενζυματική τροποποίηση των υπολειμμάτων κυστεΐνης (υπολείμματα σε πολλαπλές πρωτεΐνες , αλλοιώνοντας τη λειτουργία τους και οδηγώντας τελικά στην ογκογένεση.</vt:lpstr>
      <vt:lpstr>ΝΚΚ με ανεπάρκεια φουμαρικής υδρατάσης (FH)</vt:lpstr>
      <vt:lpstr>Γενικά, η προσεκτική εξέταση για τα χαρακτηριστικά πυρήνια, η κυτταροπλασματική και πυρηνική αντιδραστικότητα για S (2 succino) κυστεΐνη (2SC) και η απώλεια έκφρασης φουμαρικής υδρατάσης φαίνεται να είναι οι πιο χρήσιμες παράμετροι  στη διαφορική διάγνωση.</vt:lpstr>
      <vt:lpstr>Διαφάνεια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319</cp:revision>
  <dcterms:created xsi:type="dcterms:W3CDTF">2021-08-02T10:33:48Z</dcterms:created>
  <dcterms:modified xsi:type="dcterms:W3CDTF">2023-12-15T07:40:47Z</dcterms:modified>
</cp:coreProperties>
</file>